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20"/>
  </p:notesMasterIdLst>
  <p:handoutMasterIdLst>
    <p:handoutMasterId r:id="rId21"/>
  </p:handoutMasterIdLst>
  <p:sldIdLst>
    <p:sldId id="295" r:id="rId2"/>
    <p:sldId id="278" r:id="rId3"/>
    <p:sldId id="321" r:id="rId4"/>
    <p:sldId id="258" r:id="rId5"/>
    <p:sldId id="259" r:id="rId6"/>
    <p:sldId id="322" r:id="rId7"/>
    <p:sldId id="327" r:id="rId8"/>
    <p:sldId id="313" r:id="rId9"/>
    <p:sldId id="325" r:id="rId10"/>
    <p:sldId id="317" r:id="rId11"/>
    <p:sldId id="316" r:id="rId12"/>
    <p:sldId id="324" r:id="rId13"/>
    <p:sldId id="326" r:id="rId14"/>
    <p:sldId id="320" r:id="rId15"/>
    <p:sldId id="315" r:id="rId16"/>
    <p:sldId id="323" r:id="rId17"/>
    <p:sldId id="301" r:id="rId18"/>
    <p:sldId id="307" r:id="rId19"/>
  </p:sldIdLst>
  <p:sldSz cx="9144000" cy="6858000" type="screen4x3"/>
  <p:notesSz cx="6769100" cy="9906000"/>
  <p:defaultTex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024">
          <p15:clr>
            <a:srgbClr val="A4A3A4"/>
          </p15:clr>
        </p15:guide>
        <p15:guide id="2" pos="2881">
          <p15:clr>
            <a:srgbClr val="A4A3A4"/>
          </p15:clr>
        </p15:guide>
      </p15:sldGuideLst>
    </p:ext>
    <p:ext uri="{2D200454-40CA-4A62-9FC3-DE9A4176ACB9}">
      <p15:notesGuideLst xmlns:p15="http://schemas.microsoft.com/office/powerpoint/2012/main">
        <p15:guide id="1" orient="horz" pos="3120">
          <p15:clr>
            <a:srgbClr val="A4A3A4"/>
          </p15:clr>
        </p15:guide>
        <p15:guide id="2" pos="2313">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GM" lastIdx="19" clrIdx="0">
    <p:extLst>
      <p:ext uri="{19B8F6BF-5375-455C-9EA6-DF929625EA0E}">
        <p15:presenceInfo xmlns:p15="http://schemas.microsoft.com/office/powerpoint/2012/main" userId="0b969f44a77387f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clrMode="bw"/>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2BA"/>
    <a:srgbClr val="DCD5D0"/>
    <a:srgbClr val="FFECD9"/>
    <a:srgbClr val="CC0000"/>
    <a:srgbClr val="000066"/>
    <a:srgbClr val="1E7FB8"/>
    <a:srgbClr val="3366CC"/>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0047" autoAdjust="0"/>
  </p:normalViewPr>
  <p:slideViewPr>
    <p:cSldViewPr>
      <p:cViewPr varScale="1">
        <p:scale>
          <a:sx n="61" d="100"/>
          <a:sy n="61" d="100"/>
        </p:scale>
        <p:origin x="1114" y="58"/>
      </p:cViewPr>
      <p:guideLst>
        <p:guide orient="horz" pos="2024"/>
        <p:guide pos="2881"/>
      </p:guideLst>
    </p:cSldViewPr>
  </p:slideViewPr>
  <p:outlineViewPr>
    <p:cViewPr>
      <p:scale>
        <a:sx n="33" d="100"/>
        <a:sy n="33" d="100"/>
      </p:scale>
      <p:origin x="0" y="24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3624" y="-104"/>
      </p:cViewPr>
      <p:guideLst>
        <p:guide orient="horz" pos="3120"/>
        <p:guide pos="231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66307851-F89F-46A8-B576-D53E788A4D13}"/>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charset="0"/>
                <a:ea typeface="MS PGothic" charset="0"/>
                <a:cs typeface="MS PGothic" charset="0"/>
              </a:defRPr>
            </a:lvl1pPr>
          </a:lstStyle>
          <a:p>
            <a:pPr>
              <a:defRPr/>
            </a:pPr>
            <a:endParaRPr lang="en-US"/>
          </a:p>
        </p:txBody>
      </p:sp>
      <p:sp>
        <p:nvSpPr>
          <p:cNvPr id="37891" name="Rectangle 3">
            <a:extLst>
              <a:ext uri="{FF2B5EF4-FFF2-40B4-BE49-F238E27FC236}">
                <a16:creationId xmlns:a16="http://schemas.microsoft.com/office/drawing/2014/main" id="{7FAEA3E1-4227-4CA0-9EE4-FC6E27ACDA42}"/>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charset="0"/>
                <a:ea typeface="MS PGothic" charset="0"/>
                <a:cs typeface="MS PGothic" charset="0"/>
              </a:defRPr>
            </a:lvl1pPr>
          </a:lstStyle>
          <a:p>
            <a:pPr>
              <a:defRPr/>
            </a:pPr>
            <a:endParaRPr lang="en-US"/>
          </a:p>
        </p:txBody>
      </p:sp>
      <p:sp>
        <p:nvSpPr>
          <p:cNvPr id="37892" name="Rectangle 4">
            <a:extLst>
              <a:ext uri="{FF2B5EF4-FFF2-40B4-BE49-F238E27FC236}">
                <a16:creationId xmlns:a16="http://schemas.microsoft.com/office/drawing/2014/main" id="{96E5F976-7790-4FF4-B2A6-AA93D526A868}"/>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charset="0"/>
                <a:ea typeface="MS PGothic" charset="0"/>
                <a:cs typeface="MS PGothic" charset="0"/>
              </a:defRPr>
            </a:lvl1pPr>
          </a:lstStyle>
          <a:p>
            <a:pPr>
              <a:defRPr/>
            </a:pPr>
            <a:endParaRPr lang="en-US"/>
          </a:p>
        </p:txBody>
      </p:sp>
      <p:sp>
        <p:nvSpPr>
          <p:cNvPr id="37893" name="Rectangle 5">
            <a:extLst>
              <a:ext uri="{FF2B5EF4-FFF2-40B4-BE49-F238E27FC236}">
                <a16:creationId xmlns:a16="http://schemas.microsoft.com/office/drawing/2014/main" id="{CCBE7578-EA4F-4D09-8F9D-234E619E05ED}"/>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rtl="0" eaLnBrk="1" hangingPunct="1">
              <a:defRPr sz="1200" b="0" smtClean="0">
                <a:solidFill>
                  <a:schemeClr val="tx1"/>
                </a:solidFill>
              </a:defRPr>
            </a:lvl1pPr>
          </a:lstStyle>
          <a:p>
            <a:pPr>
              <a:defRPr/>
            </a:pPr>
            <a:fld id="{BB019B21-2785-4203-8A8B-A2A9C524D355}"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1C4E4E63-5DC2-43A2-8BF0-A4663B428286}"/>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charset="0"/>
                <a:ea typeface="MS PGothic" charset="0"/>
                <a:cs typeface="MS PGothic" charset="0"/>
              </a:defRPr>
            </a:lvl1pPr>
          </a:lstStyle>
          <a:p>
            <a:pPr>
              <a:defRPr/>
            </a:pPr>
            <a:endParaRPr lang="fr-FR"/>
          </a:p>
        </p:txBody>
      </p:sp>
      <p:sp>
        <p:nvSpPr>
          <p:cNvPr id="8195" name="Rectangle 3">
            <a:extLst>
              <a:ext uri="{FF2B5EF4-FFF2-40B4-BE49-F238E27FC236}">
                <a16:creationId xmlns:a16="http://schemas.microsoft.com/office/drawing/2014/main" id="{B822BC62-91BE-4C35-9532-4CAFC2908F8F}"/>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charset="0"/>
                <a:ea typeface="MS PGothic" charset="0"/>
                <a:cs typeface="MS PGothic" charset="0"/>
              </a:defRPr>
            </a:lvl1pPr>
          </a:lstStyle>
          <a:p>
            <a:pPr>
              <a:defRPr/>
            </a:pPr>
            <a:endParaRPr lang="fr-FR"/>
          </a:p>
        </p:txBody>
      </p:sp>
      <p:sp>
        <p:nvSpPr>
          <p:cNvPr id="3076" name="Rectangle 4">
            <a:extLst>
              <a:ext uri="{FF2B5EF4-FFF2-40B4-BE49-F238E27FC236}">
                <a16:creationId xmlns:a16="http://schemas.microsoft.com/office/drawing/2014/main" id="{1F63912A-A062-407F-A9ED-2BA4D7D355BF}"/>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61764DA9-DED6-4A34-892A-A490A90FF588}"/>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B678E2CD-5856-4547-B088-8E1B17B31661}"/>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charset="0"/>
                <a:ea typeface="MS PGothic" charset="0"/>
                <a:cs typeface="MS PGothic" charset="0"/>
              </a:defRPr>
            </a:lvl1pPr>
          </a:lstStyle>
          <a:p>
            <a:pPr>
              <a:defRPr/>
            </a:pPr>
            <a:endParaRPr lang="fr-FR"/>
          </a:p>
        </p:txBody>
      </p:sp>
      <p:sp>
        <p:nvSpPr>
          <p:cNvPr id="8199" name="Rectangle 7">
            <a:extLst>
              <a:ext uri="{FF2B5EF4-FFF2-40B4-BE49-F238E27FC236}">
                <a16:creationId xmlns:a16="http://schemas.microsoft.com/office/drawing/2014/main" id="{07E8DAC3-9E56-44A5-8B03-7692576995D2}"/>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rtl="0" eaLnBrk="1" hangingPunct="1">
              <a:defRPr sz="1200" b="0" smtClean="0">
                <a:solidFill>
                  <a:schemeClr val="tx1"/>
                </a:solidFill>
              </a:defRPr>
            </a:lvl1pPr>
          </a:lstStyle>
          <a:p>
            <a:pPr>
              <a:defRPr/>
            </a:pPr>
            <a:fld id="{156CB753-2220-4829-BA31-3BDAA45BA7CB}"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e l'image des diapositives 1">
            <a:extLst>
              <a:ext uri="{FF2B5EF4-FFF2-40B4-BE49-F238E27FC236}">
                <a16:creationId xmlns:a16="http://schemas.microsoft.com/office/drawing/2014/main" id="{AC8B8B6E-F82B-4A8F-B2CB-7B6B60531E30}"/>
              </a:ext>
            </a:extLst>
          </p:cNvPr>
          <p:cNvSpPr>
            <a:spLocks noGrp="1" noRot="1" noChangeAspect="1" noChangeArrowheads="1" noTextEdit="1"/>
          </p:cNvSpPr>
          <p:nvPr>
            <p:ph type="sldImg"/>
          </p:nvPr>
        </p:nvSpPr>
        <p:spPr>
          <a:ln/>
        </p:spPr>
      </p:sp>
      <p:sp>
        <p:nvSpPr>
          <p:cNvPr id="6147" name="Espace réservé des commentaires 2">
            <a:extLst>
              <a:ext uri="{FF2B5EF4-FFF2-40B4-BE49-F238E27FC236}">
                <a16:creationId xmlns:a16="http://schemas.microsoft.com/office/drawing/2014/main" id="{29948EF5-2FFF-400A-ADDF-35307E5B499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a:latin typeface="Arial" panose="020B0604020202020204" pitchFamily="34" charset="0"/>
            </a:endParaRPr>
          </a:p>
        </p:txBody>
      </p:sp>
      <p:sp>
        <p:nvSpPr>
          <p:cNvPr id="6148" name="Espace réservé du numéro de diapositive 3">
            <a:extLst>
              <a:ext uri="{FF2B5EF4-FFF2-40B4-BE49-F238E27FC236}">
                <a16:creationId xmlns:a16="http://schemas.microsoft.com/office/drawing/2014/main" id="{6D629459-650C-4F9B-8DD2-D4F50792DF4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10F8648-03BB-416B-8D9D-54C24FEB168F}" type="slidenum">
              <a:rPr lang="en-GB" altLang="en-US">
                <a:cs typeface="Arial" panose="020B0604020202020204" pitchFamily="34" charset="0"/>
              </a:rPr>
              <a:pPr>
                <a:spcBef>
                  <a:spcPct val="0"/>
                </a:spcBef>
              </a:pPr>
              <a:t>1</a:t>
            </a:fld>
            <a:endParaRPr lang="en-GB" altLang="en-U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C2DF04F1-BFD6-41FB-841D-1A46A7C55162}"/>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FEEC75B4-4AD0-4B87-929F-5A85A45D231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latin typeface="Arial" panose="020B0604020202020204" pitchFamily="34" charset="0"/>
              </a:rPr>
              <a:t>À l’attention de l’animateur :  </a:t>
            </a:r>
          </a:p>
          <a:p>
            <a:r>
              <a:rPr lang="fr-FR" altLang="en-US" b="1" dirty="0">
                <a:latin typeface="Arial" panose="020B0604020202020204" pitchFamily="34" charset="0"/>
              </a:rPr>
              <a:t>Expliquez aux participants les risques induits par le VPO</a:t>
            </a:r>
          </a:p>
          <a:p>
            <a:endParaRPr lang="fr-FR" altLang="en-US" u="sng" dirty="0">
              <a:latin typeface="Arial" panose="020B0604020202020204" pitchFamily="34" charset="0"/>
            </a:endParaRPr>
          </a:p>
          <a:p>
            <a:r>
              <a:rPr lang="fr-FR" altLang="en-US" dirty="0">
                <a:latin typeface="Arial" panose="020B0604020202020204" pitchFamily="34" charset="0"/>
              </a:rPr>
              <a:t>Bien que le VPO offre une protection efficace contre la poliomyélite, il est préparé à partir d’un virus vivant atténué et dans de très rares cas, peut entraîner une paralysie. La paralysie peut survenir sous deux formes : </a:t>
            </a:r>
            <a:endParaRPr lang="fr-FR" altLang="en-US" sz="1000" dirty="0">
              <a:latin typeface="Arial" panose="020B0604020202020204" pitchFamily="34" charset="0"/>
            </a:endParaRPr>
          </a:p>
          <a:p>
            <a:pPr lvl="1"/>
            <a:r>
              <a:rPr lang="fr-FR" altLang="en-US" dirty="0">
                <a:latin typeface="Arial" panose="020B0604020202020204" pitchFamily="34" charset="0"/>
              </a:rPr>
              <a:t>1) </a:t>
            </a:r>
            <a:r>
              <a:rPr lang="fr-FR" altLang="en-US" u="sng" dirty="0">
                <a:latin typeface="Arial" panose="020B0604020202020204" pitchFamily="34" charset="0"/>
              </a:rPr>
              <a:t>La poliomyélite paralytique </a:t>
            </a:r>
            <a:r>
              <a:rPr lang="fr-FR" altLang="en-US" u="sng" dirty="0" err="1">
                <a:latin typeface="Arial" panose="020B0604020202020204" pitchFamily="34" charset="0"/>
              </a:rPr>
              <a:t>postvaccinale</a:t>
            </a:r>
            <a:r>
              <a:rPr lang="fr-FR" altLang="en-US" u="sng" dirty="0">
                <a:latin typeface="Arial" panose="020B0604020202020204" pitchFamily="34" charset="0"/>
              </a:rPr>
              <a:t> (PPPV) </a:t>
            </a:r>
            <a:r>
              <a:rPr lang="fr-FR" altLang="en-US" dirty="0">
                <a:latin typeface="Arial" panose="020B0604020202020204" pitchFamily="34" charset="0"/>
              </a:rPr>
              <a:t>: résulte de la récupération spontanée de sa </a:t>
            </a:r>
            <a:r>
              <a:rPr lang="fr-FR" altLang="en-US" dirty="0" err="1">
                <a:latin typeface="Arial" panose="020B0604020202020204" pitchFamily="34" charset="0"/>
              </a:rPr>
              <a:t>neurovirulence</a:t>
            </a:r>
            <a:r>
              <a:rPr lang="fr-FR" altLang="en-US" dirty="0">
                <a:latin typeface="Arial" panose="020B0604020202020204" pitchFamily="34" charset="0"/>
              </a:rPr>
              <a:t> par l’un des virus Sabin atténués dans le VPO. Pour 2,4 millions de doses de VPO administrées, on a estimé entre 250 et 500 le nombre de cas de PPPV dans le monde chaque année.  Parmi ces cas, près de </a:t>
            </a:r>
            <a:r>
              <a:rPr lang="fr-FR" altLang="en-US" b="1" dirty="0">
                <a:latin typeface="Arial" panose="020B0604020202020204" pitchFamily="34" charset="0"/>
              </a:rPr>
              <a:t>40 % étaient causés par la composante de type 2 du </a:t>
            </a:r>
            <a:r>
              <a:rPr lang="fr-FR" altLang="en-US" b="1" dirty="0" err="1">
                <a:latin typeface="Arial" panose="020B0604020202020204" pitchFamily="34" charset="0"/>
              </a:rPr>
              <a:t>VPOt</a:t>
            </a:r>
            <a:r>
              <a:rPr lang="fr-FR" altLang="en-US" dirty="0">
                <a:latin typeface="Arial" panose="020B0604020202020204" pitchFamily="34" charset="0"/>
              </a:rPr>
              <a:t>.</a:t>
            </a:r>
            <a:endParaRPr lang="fr-FR" altLang="en-US" sz="1000" dirty="0">
              <a:latin typeface="Arial" panose="020B0604020202020204" pitchFamily="34" charset="0"/>
            </a:endParaRPr>
          </a:p>
          <a:p>
            <a:pPr lvl="1">
              <a:lnSpc>
                <a:spcPct val="150000"/>
              </a:lnSpc>
            </a:pPr>
            <a:r>
              <a:rPr lang="fr-FR" altLang="en-US" dirty="0">
                <a:latin typeface="Arial" panose="020B0604020202020204" pitchFamily="34" charset="0"/>
              </a:rPr>
              <a:t>2) Des flambées dues au </a:t>
            </a:r>
            <a:r>
              <a:rPr lang="fr-FR" altLang="en-US" u="sng" dirty="0">
                <a:latin typeface="Arial" panose="020B0604020202020204" pitchFamily="34" charset="0"/>
              </a:rPr>
              <a:t>poliovirus circulant dérivé d’une souche vaccinale (</a:t>
            </a:r>
            <a:r>
              <a:rPr lang="fr-FR" altLang="en-US" u="sng" dirty="0" err="1">
                <a:latin typeface="Arial" panose="020B0604020202020204" pitchFamily="34" charset="0"/>
              </a:rPr>
              <a:t>PVDVc</a:t>
            </a:r>
            <a:r>
              <a:rPr lang="fr-FR" altLang="en-US" u="sng" dirty="0">
                <a:latin typeface="Arial" panose="020B0604020202020204" pitchFamily="34" charset="0"/>
              </a:rPr>
              <a:t>)</a:t>
            </a:r>
            <a:r>
              <a:rPr lang="fr-FR" altLang="en-US" dirty="0">
                <a:latin typeface="Arial" panose="020B0604020202020204" pitchFamily="34" charset="0"/>
              </a:rPr>
              <a:t> : ces rares flambées surviennent lorsqu’une souche virale du VPO s’est transmise d’une personne à une autre et en mutant a retrouvé sa </a:t>
            </a:r>
            <a:r>
              <a:rPr lang="fr-FR" altLang="en-US" dirty="0" err="1">
                <a:latin typeface="Arial" panose="020B0604020202020204" pitchFamily="34" charset="0"/>
              </a:rPr>
              <a:t>neurovirulence</a:t>
            </a:r>
            <a:r>
              <a:rPr lang="fr-FR" altLang="en-US" dirty="0">
                <a:latin typeface="Arial" panose="020B0604020202020204" pitchFamily="34" charset="0"/>
              </a:rPr>
              <a:t> et sa forme extrêmement contagieuse.</a:t>
            </a:r>
          </a:p>
          <a:p>
            <a:pPr lvl="1">
              <a:lnSpc>
                <a:spcPct val="150000"/>
              </a:lnSpc>
            </a:pPr>
            <a:endParaRPr lang="fr-FR" altLang="en-US" dirty="0">
              <a:latin typeface="Arial" panose="020B0604020202020204" pitchFamily="34" charset="0"/>
            </a:endParaRPr>
          </a:p>
          <a:p>
            <a:pPr lvl="1">
              <a:spcBef>
                <a:spcPts val="600"/>
              </a:spcBef>
            </a:pPr>
            <a:r>
              <a:rPr lang="fr-FR" altLang="en-US" b="1" dirty="0">
                <a:latin typeface="Arial" panose="020B0604020202020204" pitchFamily="34" charset="0"/>
              </a:rPr>
              <a:t>Presque toutes les flambées dues au </a:t>
            </a:r>
            <a:r>
              <a:rPr lang="fr-FR" altLang="en-US" b="1" dirty="0" err="1">
                <a:latin typeface="Arial" panose="020B0604020202020204" pitchFamily="34" charset="0"/>
              </a:rPr>
              <a:t>PVDVc</a:t>
            </a:r>
            <a:r>
              <a:rPr lang="fr-FR" altLang="en-US" b="1" dirty="0">
                <a:latin typeface="Arial" panose="020B0604020202020204" pitchFamily="34" charset="0"/>
              </a:rPr>
              <a:t> (97 %) survenues ces dernières années étaient causées par une souche de la composante de type 2 du VPO. </a:t>
            </a:r>
            <a:r>
              <a:rPr lang="fr-FR" altLang="en-US" dirty="0">
                <a:latin typeface="Arial" panose="020B0604020202020204" pitchFamily="34" charset="0"/>
              </a:rPr>
              <a:t>Les</a:t>
            </a:r>
            <a:r>
              <a:rPr lang="fr-FR" altLang="en-US" b="1" dirty="0">
                <a:latin typeface="Arial" panose="020B0604020202020204" pitchFamily="34" charset="0"/>
              </a:rPr>
              <a:t> </a:t>
            </a:r>
            <a:r>
              <a:rPr lang="fr-FR" altLang="en-US" dirty="0" err="1">
                <a:latin typeface="Arial" panose="020B0604020202020204" pitchFamily="34" charset="0"/>
              </a:rPr>
              <a:t>PVDVc</a:t>
            </a:r>
            <a:r>
              <a:rPr lang="fr-FR" altLang="en-US" dirty="0">
                <a:latin typeface="Arial" panose="020B0604020202020204" pitchFamily="34" charset="0"/>
              </a:rPr>
              <a:t> sont transmis largement dans une communauté et il est peu probable qu’ils soient liés à une personne ayant été en contact avec une personne vaccinée récemment, comparé à la PPPV qui survient chez les personnes vaccinées par le VPO ou les personnes s’étant trouvées en contact avec elles.  </a:t>
            </a:r>
          </a:p>
          <a:p>
            <a:pPr lvl="1"/>
            <a:r>
              <a:rPr lang="fr-FR" altLang="en-US" dirty="0">
                <a:latin typeface="Arial" panose="020B0604020202020204" pitchFamily="34" charset="0"/>
              </a:rPr>
              <a:t>La faible couverture vaccinale est considérée comme étant l’un des principaux facteurs à l’origine du </a:t>
            </a:r>
            <a:r>
              <a:rPr lang="fr-FR" altLang="en-US" dirty="0" err="1">
                <a:latin typeface="Arial" panose="020B0604020202020204" pitchFamily="34" charset="0"/>
              </a:rPr>
              <a:t>PVDVc</a:t>
            </a:r>
            <a:r>
              <a:rPr lang="fr-FR" altLang="en-US" dirty="0">
                <a:latin typeface="Arial" panose="020B0604020202020204" pitchFamily="34" charset="0"/>
              </a:rPr>
              <a:t>.  </a:t>
            </a:r>
          </a:p>
          <a:p>
            <a:pPr lvl="1"/>
            <a:endParaRPr lang="fr-FR" altLang="en-US" dirty="0">
              <a:latin typeface="Arial" panose="020B0604020202020204" pitchFamily="34" charset="0"/>
            </a:endParaRPr>
          </a:p>
          <a:p>
            <a:pPr lvl="1"/>
            <a:r>
              <a:rPr lang="fr-FR" altLang="en-US" dirty="0">
                <a:latin typeface="Arial" panose="020B0604020202020204" pitchFamily="34" charset="0"/>
              </a:rPr>
              <a:t>D’autres formes très rares sont notamment le PVDV qui peut infecter des personnes souffrant du syndrome d’immunodéficience primaire (</a:t>
            </a:r>
            <a:r>
              <a:rPr lang="fr-FR" altLang="en-US" dirty="0" err="1">
                <a:latin typeface="Arial" panose="020B0604020202020204" pitchFamily="34" charset="0"/>
              </a:rPr>
              <a:t>PVDVi</a:t>
            </a:r>
            <a:r>
              <a:rPr lang="fr-FR" altLang="en-US" dirty="0">
                <a:latin typeface="Arial" panose="020B0604020202020204" pitchFamily="34" charset="0"/>
              </a:rPr>
              <a:t>) et des PVDV ambigus lorsque le virus est génétiquement différent des souches Sabin, ce qui implique une circulation prolongée qui permet des mutations. Mais on n’a jamais pu l’associer à une flambée ou à une immunodéficience.  </a:t>
            </a:r>
            <a:endParaRPr lang="fr-FR" altLang="en-US" sz="1000" dirty="0">
              <a:latin typeface="Arial" panose="020B0604020202020204" pitchFamily="34" charset="0"/>
            </a:endParaRPr>
          </a:p>
          <a:p>
            <a:endParaRPr lang="en-US" altLang="en-US" dirty="0">
              <a:latin typeface="Arial" panose="020B0604020202020204" pitchFamily="34" charset="0"/>
            </a:endParaRPr>
          </a:p>
        </p:txBody>
      </p:sp>
      <p:sp>
        <p:nvSpPr>
          <p:cNvPr id="21508" name="Slide Number Placeholder 3">
            <a:extLst>
              <a:ext uri="{FF2B5EF4-FFF2-40B4-BE49-F238E27FC236}">
                <a16:creationId xmlns:a16="http://schemas.microsoft.com/office/drawing/2014/main" id="{60F2F9F9-09ED-4407-B54F-653A2D878C8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56F91F6-6440-4C79-9A70-D967E452E9E0}" type="slidenum">
              <a:rPr lang="en-GB" altLang="en-US">
                <a:cs typeface="Arial" panose="020B0604020202020204" pitchFamily="34" charset="0"/>
              </a:rPr>
              <a:pPr>
                <a:spcBef>
                  <a:spcPct val="0"/>
                </a:spcBef>
              </a:pPr>
              <a:t>10</a:t>
            </a:fld>
            <a:endParaRPr lang="en-GB" altLang="en-U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B784ED20-6C16-481F-99E8-362DB5AE0585}"/>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2FF0B15E-B90E-4A35-8AA8-AB801309C95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sz="2400" b="1" dirty="0">
                <a:latin typeface="Arial" panose="020B0604020202020204" pitchFamily="34" charset="0"/>
              </a:rPr>
              <a:t>À l’intention de l’animateur :  </a:t>
            </a:r>
          </a:p>
          <a:p>
            <a:r>
              <a:rPr lang="fr-FR" altLang="en-US" sz="2400" dirty="0">
                <a:latin typeface="Arial" panose="020B0604020202020204" pitchFamily="34" charset="0"/>
              </a:rPr>
              <a:t>Poliovirus sauvage autochtone et cas de poliomyélite dérivés de souches vaccinales entre 2009 et 2020.</a:t>
            </a:r>
          </a:p>
          <a:p>
            <a:endParaRPr lang="fr-FR" altLang="en-US" sz="2400" dirty="0">
              <a:latin typeface="Arial" panose="020B0604020202020204" pitchFamily="34" charset="0"/>
            </a:endParaRPr>
          </a:p>
          <a:p>
            <a:pPr marL="0" lvl="1"/>
            <a:r>
              <a:rPr lang="fr-FR" altLang="en-US" dirty="0">
                <a:latin typeface="Arial" panose="020B0604020202020204" pitchFamily="34" charset="0"/>
              </a:rPr>
              <a:t>Même si le VPO reste le vaccin le plus approprié tant que la transmission du poliovirus n’est pas interrompue, avec l’utilisation continue du VPO et les mesures de lutte contre la poliomyélite due au virus sauvage dans le monde, le nombre estimé de cas de poliomyélite dérivés du VPO a dépassé le nombre de cas dus au virus sauvage. La faible couverture vaccinale est considérée comme l’un des principaux facteurs d’émergence des </a:t>
            </a:r>
            <a:r>
              <a:rPr lang="fr-FR" altLang="en-US" dirty="0" err="1">
                <a:latin typeface="Arial" panose="020B0604020202020204" pitchFamily="34" charset="0"/>
              </a:rPr>
              <a:t>PVDVc</a:t>
            </a:r>
            <a:r>
              <a:rPr lang="fr-FR" altLang="en-US" dirty="0">
                <a:latin typeface="Arial" panose="020B0604020202020204" pitchFamily="34" charset="0"/>
              </a:rPr>
              <a:t>.  </a:t>
            </a:r>
          </a:p>
          <a:p>
            <a:endParaRPr lang="fr-FR" altLang="en-US" dirty="0">
              <a:latin typeface="Arial" panose="020B0604020202020204" pitchFamily="34" charset="0"/>
            </a:endParaRPr>
          </a:p>
          <a:p>
            <a:r>
              <a:rPr lang="fr-FR" altLang="en-US" dirty="0">
                <a:latin typeface="Arial" panose="020B0604020202020204" pitchFamily="34" charset="0"/>
              </a:rPr>
              <a:t>Ce graphique montre le nombre de cas déclarés de paralysie dus au poliovirus sauvage et le nombre estimé de cas de paralysie dérivés du VPO (PPPV et </a:t>
            </a:r>
            <a:r>
              <a:rPr lang="fr-FR" altLang="en-US" dirty="0" err="1">
                <a:latin typeface="Arial" panose="020B0604020202020204" pitchFamily="34" charset="0"/>
              </a:rPr>
              <a:t>PVDVc</a:t>
            </a:r>
            <a:r>
              <a:rPr lang="fr-FR" altLang="en-US" dirty="0">
                <a:latin typeface="Arial" panose="020B0604020202020204" pitchFamily="34" charset="0"/>
              </a:rPr>
              <a:t>) en supposant une utilisation continue du VPO et le « switch » qui a eu lieu en avril 2016.  Les barres bleues du diagramme  montrent les cas dus au poliovirus sauvage autochtone notifiés à l’IMEP au 10 décembre 2020. La ligne rouge montre les cas de PPPV et les </a:t>
            </a:r>
            <a:r>
              <a:rPr lang="fr-FR" altLang="en-US" dirty="0" err="1">
                <a:latin typeface="Arial" panose="020B0604020202020204" pitchFamily="34" charset="0"/>
              </a:rPr>
              <a:t>PVDVc</a:t>
            </a:r>
            <a:r>
              <a:rPr lang="fr-FR" altLang="en-US" dirty="0">
                <a:latin typeface="Arial" panose="020B0604020202020204" pitchFamily="34" charset="0"/>
              </a:rPr>
              <a:t> escomptés tels que déterminés à partir de la valeur médiane des cas estimés de PPPV dans le monde (250 à 500 avant le « switch »; 150-170 après le « switch ») et du nombre moyen de </a:t>
            </a:r>
            <a:r>
              <a:rPr lang="fr-FR" altLang="en-US" dirty="0" err="1">
                <a:latin typeface="Arial" panose="020B0604020202020204" pitchFamily="34" charset="0"/>
              </a:rPr>
              <a:t>PVDVc</a:t>
            </a:r>
            <a:r>
              <a:rPr lang="fr-FR" altLang="en-US" dirty="0">
                <a:latin typeface="Arial" panose="020B0604020202020204" pitchFamily="34" charset="0"/>
              </a:rPr>
              <a:t> notifiés chaque année entre 2009 et 2020.  </a:t>
            </a:r>
          </a:p>
          <a:p>
            <a:endParaRPr lang="en-US" altLang="en-US" dirty="0">
              <a:latin typeface="Arial" panose="020B0604020202020204" pitchFamily="34" charset="0"/>
            </a:endParaRPr>
          </a:p>
        </p:txBody>
      </p:sp>
      <p:sp>
        <p:nvSpPr>
          <p:cNvPr id="23556" name="Slide Number Placeholder 3">
            <a:extLst>
              <a:ext uri="{FF2B5EF4-FFF2-40B4-BE49-F238E27FC236}">
                <a16:creationId xmlns:a16="http://schemas.microsoft.com/office/drawing/2014/main" id="{5129F8C0-569F-45A9-80F5-B5D883FB5F1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2509E9D-F1F8-4219-AB38-F5DBB8372153}" type="slidenum">
              <a:rPr lang="en-GB" altLang="en-US">
                <a:cs typeface="Arial" panose="020B0604020202020204" pitchFamily="34" charset="0"/>
              </a:rPr>
              <a:pPr>
                <a:spcBef>
                  <a:spcPct val="0"/>
                </a:spcBef>
              </a:pPr>
              <a:t>11</a:t>
            </a:fld>
            <a:endParaRPr lang="en-GB" altLang="en-U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D3F6A8A9-50B0-4BC4-9EA5-C5AD52D58D15}"/>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10C5771F-6787-4305-958E-7BF5FC0F52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latin typeface="Arial" panose="020B0604020202020204" pitchFamily="34" charset="0"/>
              </a:rPr>
              <a:t>À l’attention de l’animateur :  </a:t>
            </a:r>
          </a:p>
          <a:p>
            <a:r>
              <a:rPr lang="fr-FR" altLang="en-US" b="1" dirty="0">
                <a:latin typeface="Arial" panose="020B0604020202020204" pitchFamily="34" charset="0"/>
              </a:rPr>
              <a:t>Expliquez aux participants le plan d’éradication de la poliomyélite</a:t>
            </a:r>
            <a:endParaRPr lang="en-US" altLang="en-US" b="1" dirty="0">
              <a:latin typeface="Arial" panose="020B0604020202020204" pitchFamily="34" charset="0"/>
            </a:endParaRPr>
          </a:p>
          <a:p>
            <a:endParaRPr lang="en-US" altLang="en-US" b="1" dirty="0">
              <a:latin typeface="Arial" panose="020B0604020202020204" pitchFamily="34" charset="0"/>
            </a:endParaRPr>
          </a:p>
          <a:p>
            <a:r>
              <a:rPr lang="fr-FR" altLang="en-US" dirty="0">
                <a:latin typeface="Arial" panose="020B0604020202020204" pitchFamily="34" charset="0"/>
              </a:rPr>
              <a:t>Compte tenu du </a:t>
            </a:r>
            <a:r>
              <a:rPr lang="fr-FR" altLang="en-US" b="1" dirty="0">
                <a:latin typeface="Arial" panose="020B0604020202020204" pitchFamily="34" charset="0"/>
              </a:rPr>
              <a:t>risque très faible mais bien réel de poliomyélite associée au VPO</a:t>
            </a:r>
            <a:r>
              <a:rPr lang="fr-FR" altLang="en-US" dirty="0">
                <a:latin typeface="Arial" panose="020B0604020202020204" pitchFamily="34" charset="0"/>
              </a:rPr>
              <a:t>, si l’on veut que le monde reste sans poliomyélite une fois l’éradication certifiée, alors il faudra procéder finalement au retrait du VPO.  </a:t>
            </a:r>
          </a:p>
          <a:p>
            <a:endParaRPr lang="fr-FR" altLang="en-US" dirty="0">
              <a:latin typeface="Arial" panose="020B0604020202020204" pitchFamily="34" charset="0"/>
            </a:endParaRPr>
          </a:p>
          <a:p>
            <a:pPr marL="171450" indent="-171450">
              <a:buFont typeface="Wingdings" panose="05000000000000000000" pitchFamily="2" charset="2"/>
              <a:buChar char="q"/>
            </a:pPr>
            <a:r>
              <a:rPr lang="fr-FR" altLang="en-US" sz="1200" dirty="0">
                <a:solidFill>
                  <a:srgbClr val="FF0000"/>
                </a:solidFill>
              </a:rPr>
              <a:t>La Stratégie finale d’éradication de la poliomyélite 2019-2023 éclaire la feuille de route pour réussir et maintenir un monde sans poliomyélite</a:t>
            </a:r>
          </a:p>
          <a:p>
            <a:pPr marL="171450" indent="-171450">
              <a:buFont typeface="Wingdings" panose="05000000000000000000" pitchFamily="2" charset="2"/>
              <a:buChar char="q"/>
            </a:pPr>
            <a:r>
              <a:rPr lang="fr-FR" altLang="en-US" sz="1200" dirty="0">
                <a:solidFill>
                  <a:srgbClr val="FF0000"/>
                </a:solidFill>
              </a:rPr>
              <a:t>Trois piliers clefs:  Eradication, Intégration et Confinement + Certification et la préparation pour la mise en œuvre de la stratégie post-certification</a:t>
            </a:r>
          </a:p>
          <a:p>
            <a:pPr marL="171450" indent="-171450">
              <a:buFont typeface="Wingdings" panose="05000000000000000000" pitchFamily="2" charset="2"/>
              <a:buChar char="q"/>
            </a:pPr>
            <a:r>
              <a:rPr lang="fr-FR" altLang="en-US" sz="1200" dirty="0">
                <a:solidFill>
                  <a:srgbClr val="FF0000"/>
                </a:solidFill>
              </a:rPr>
              <a:t>Elabore et optimise les leçons apprises prouvés et les outils de le Plan stratégique final d’éradication de la poliomyélite 2013-2018</a:t>
            </a:r>
          </a:p>
          <a:p>
            <a:pPr marL="171450" indent="-171450">
              <a:buFont typeface="Wingdings" panose="05000000000000000000" pitchFamily="2" charset="2"/>
              <a:buChar char="q"/>
            </a:pPr>
            <a:r>
              <a:rPr lang="fr-FR" altLang="en-US" sz="1200" dirty="0">
                <a:solidFill>
                  <a:srgbClr val="FF0000"/>
                </a:solidFill>
              </a:rPr>
              <a:t>Vise a retirer le vaccin antipoliomyélitique oral atténué (VPO) des programmes de vaccination essentielle</a:t>
            </a:r>
          </a:p>
          <a:p>
            <a:endParaRPr lang="en-US" altLang="en-US" dirty="0">
              <a:latin typeface="Arial" panose="020B0604020202020204" pitchFamily="34" charset="0"/>
            </a:endParaRPr>
          </a:p>
        </p:txBody>
      </p:sp>
      <p:sp>
        <p:nvSpPr>
          <p:cNvPr id="25604" name="Slide Number Placeholder 3">
            <a:extLst>
              <a:ext uri="{FF2B5EF4-FFF2-40B4-BE49-F238E27FC236}">
                <a16:creationId xmlns:a16="http://schemas.microsoft.com/office/drawing/2014/main" id="{9AB43564-7A31-4149-A56B-A9FB8427462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641C74C-8FA7-4FE3-B93F-E43CA3356985}" type="slidenum">
              <a:rPr lang="en-GB" altLang="en-US">
                <a:cs typeface="Arial" panose="020B0604020202020204" pitchFamily="34" charset="0"/>
              </a:rPr>
              <a:pPr>
                <a:spcBef>
                  <a:spcPct val="0"/>
                </a:spcBef>
              </a:pPr>
              <a:t>12</a:t>
            </a:fld>
            <a:endParaRPr lang="en-GB" altLang="en-U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7BBF9A84-D9D2-4608-BD36-0CB8C0280940}"/>
              </a:ext>
            </a:extLst>
          </p:cNvPr>
          <p:cNvSpPr>
            <a:spLocks noGrp="1" noRot="1" noChangeAspect="1" noChangeArrowheads="1" noTextEdit="1"/>
          </p:cNvSpPr>
          <p:nvPr>
            <p:ph type="sldImg"/>
          </p:nvPr>
        </p:nvSpPr>
        <p:spPr>
          <a:ln/>
        </p:spPr>
      </p:sp>
      <p:sp>
        <p:nvSpPr>
          <p:cNvPr id="27651" name="Notes Placeholder 2">
            <a:extLst>
              <a:ext uri="{FF2B5EF4-FFF2-40B4-BE49-F238E27FC236}">
                <a16:creationId xmlns:a16="http://schemas.microsoft.com/office/drawing/2014/main" id="{F25599DA-EDB7-41D3-84C0-45B4A268044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dirty="0">
                <a:latin typeface="Arial" panose="020B0604020202020204" pitchFamily="34" charset="0"/>
              </a:rPr>
              <a:t>En octobre 2020, le SAGE a recommandé que tous les pays introduisent une deuxième dose de VPI dans leurs programmes de vaccination des nourrissons.</a:t>
            </a:r>
          </a:p>
          <a:p>
            <a:r>
              <a:rPr lang="fr-FR" altLang="en-US" dirty="0">
                <a:latin typeface="Arial" panose="020B0604020202020204" pitchFamily="34" charset="0"/>
              </a:rPr>
              <a:t>L’addition d’une deuxième dose de VPI renforcera la protection contre tous les sérotypes du poliovirus, y compris les poliovirus dérivés d’une souche vaccinale.</a:t>
            </a:r>
          </a:p>
          <a:p>
            <a:r>
              <a:rPr lang="fr-FR" altLang="en-US" dirty="0">
                <a:latin typeface="Arial" panose="020B0604020202020204" pitchFamily="34" charset="0"/>
              </a:rPr>
              <a:t>Une fois le </a:t>
            </a:r>
            <a:r>
              <a:rPr lang="fr-FR" altLang="en-US" dirty="0" err="1">
                <a:latin typeface="Arial" panose="020B0604020202020204" pitchFamily="34" charset="0"/>
              </a:rPr>
              <a:t>VPOb</a:t>
            </a:r>
            <a:r>
              <a:rPr lang="fr-FR" altLang="en-US" dirty="0">
                <a:latin typeface="Arial" panose="020B0604020202020204" pitchFamily="34" charset="0"/>
              </a:rPr>
              <a:t> est retire, après la certification d’éradication, deux doses de VPI garantiront une protection adéquate contre tous les sérotypes du poliovirus.</a:t>
            </a:r>
          </a:p>
          <a:p>
            <a:r>
              <a:rPr lang="fr-FR" altLang="en-US" dirty="0">
                <a:latin typeface="Arial" panose="020B0604020202020204" pitchFamily="34" charset="0"/>
              </a:rPr>
              <a:t>  </a:t>
            </a:r>
          </a:p>
          <a:p>
            <a:endParaRPr lang="en-US" altLang="en-US" dirty="0">
              <a:latin typeface="Arial" panose="020B0604020202020204" pitchFamily="34" charset="0"/>
            </a:endParaRPr>
          </a:p>
          <a:p>
            <a:endParaRPr lang="en-US" altLang="en-US" dirty="0">
              <a:latin typeface="Arial" panose="020B0604020202020204" pitchFamily="34" charset="0"/>
            </a:endParaRPr>
          </a:p>
        </p:txBody>
      </p:sp>
      <p:sp>
        <p:nvSpPr>
          <p:cNvPr id="27652" name="Slide Number Placeholder 3">
            <a:extLst>
              <a:ext uri="{FF2B5EF4-FFF2-40B4-BE49-F238E27FC236}">
                <a16:creationId xmlns:a16="http://schemas.microsoft.com/office/drawing/2014/main" id="{72DFE3CD-8E4B-40B2-A318-41514F12B14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3C51725-82FE-46DB-86A5-79A11B34EB36}" type="slidenum">
              <a:rPr lang="en-GB" altLang="en-US">
                <a:cs typeface="Arial" panose="020B0604020202020204" pitchFamily="34" charset="0"/>
              </a:rPr>
              <a:pPr>
                <a:spcBef>
                  <a:spcPct val="0"/>
                </a:spcBef>
              </a:pPr>
              <a:t>13</a:t>
            </a:fld>
            <a:endParaRPr lang="en-GB" altLang="en-US">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E8B76D37-5843-42F8-90E0-990FE8743768}"/>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52959B41-2505-453D-8030-FFF4B30465F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latin typeface="Arial" panose="020B0604020202020204" pitchFamily="34" charset="0"/>
              </a:rPr>
              <a:t>À l’attention de l’animateur :  </a:t>
            </a:r>
          </a:p>
          <a:p>
            <a:r>
              <a:rPr lang="fr-FR" altLang="en-US" b="1" dirty="0">
                <a:latin typeface="Arial" panose="020B0604020202020204" pitchFamily="34" charset="0"/>
              </a:rPr>
              <a:t>Expliquez aux participants qu’il existe 2 vaccins contre la poliomyélite.</a:t>
            </a:r>
          </a:p>
          <a:p>
            <a:pPr>
              <a:lnSpc>
                <a:spcPct val="90000"/>
              </a:lnSpc>
            </a:pPr>
            <a:endParaRPr lang="fr-FR" altLang="en-US" b="1" dirty="0">
              <a:latin typeface="Arial" panose="020B0604020202020204" pitchFamily="34" charset="0"/>
            </a:endParaRPr>
          </a:p>
          <a:p>
            <a:pPr>
              <a:lnSpc>
                <a:spcPct val="90000"/>
              </a:lnSpc>
            </a:pPr>
            <a:r>
              <a:rPr lang="fr-FR" altLang="en-US" dirty="0">
                <a:latin typeface="Arial" panose="020B0604020202020204" pitchFamily="34" charset="0"/>
              </a:rPr>
              <a:t>La mise au point de vaccins efficaces pour prévenir la poliomyélite paralytique a été l’une des avancées médicales </a:t>
            </a:r>
            <a:r>
              <a:rPr lang="fr-FR" altLang="en-US" sz="1200" dirty="0">
                <a:latin typeface="Arial" panose="020B0604020202020204" pitchFamily="34" charset="0"/>
              </a:rPr>
              <a:t>majeures du XXe siècle.</a:t>
            </a:r>
          </a:p>
          <a:p>
            <a:pPr>
              <a:lnSpc>
                <a:spcPct val="90000"/>
              </a:lnSpc>
            </a:pPr>
            <a:r>
              <a:rPr lang="fr-FR" altLang="en-US" sz="1200" dirty="0">
                <a:latin typeface="Arial" panose="020B0604020202020204" pitchFamily="34" charset="0"/>
              </a:rPr>
              <a:t>Il existe 2 vaccins différents pour interrompre la transmission de la poliomyélite.  </a:t>
            </a:r>
          </a:p>
          <a:p>
            <a:pPr>
              <a:lnSpc>
                <a:spcPct val="90000"/>
              </a:lnSpc>
            </a:pPr>
            <a:endParaRPr lang="fr-FR" altLang="en-US" sz="1200" dirty="0">
              <a:latin typeface="Arial" panose="020B0604020202020204" pitchFamily="34" charset="0"/>
            </a:endParaRPr>
          </a:p>
          <a:p>
            <a:pPr>
              <a:lnSpc>
                <a:spcPct val="90000"/>
              </a:lnSpc>
              <a:buFontTx/>
              <a:buAutoNum type="arabicParenR"/>
            </a:pPr>
            <a:r>
              <a:rPr lang="fr-FR" altLang="en-US" sz="1200" dirty="0">
                <a:latin typeface="Arial" panose="020B0604020202020204" pitchFamily="34" charset="0"/>
                <a:cs typeface="Arial" panose="020B0604020202020204" pitchFamily="34" charset="0"/>
              </a:rPr>
              <a:t> Le vaccin antipoliomyélitique oral (VPO) produit à partir d’un virus vivant affaibli.</a:t>
            </a:r>
          </a:p>
          <a:p>
            <a:pPr>
              <a:lnSpc>
                <a:spcPct val="90000"/>
              </a:lnSpc>
              <a:buFontTx/>
              <a:buAutoNum type="arabicParenR"/>
            </a:pPr>
            <a:r>
              <a:rPr lang="fr-FR" altLang="en-US" sz="1200" dirty="0">
                <a:latin typeface="Arial" panose="020B0604020202020204" pitchFamily="34" charset="0"/>
                <a:cs typeface="Arial" panose="020B0604020202020204" pitchFamily="34" charset="0"/>
              </a:rPr>
              <a:t>Le vaccin antipoliomyélitique inactivé (VPI) produit à partir d’un virus tué et administré par injection</a:t>
            </a:r>
          </a:p>
          <a:p>
            <a:pPr>
              <a:lnSpc>
                <a:spcPct val="90000"/>
              </a:lnSpc>
              <a:buFontTx/>
              <a:buAutoNum type="arabicParenR"/>
            </a:pPr>
            <a:endParaRPr lang="fr-FR" altLang="en-US" sz="2000" dirty="0">
              <a:latin typeface="Arial" panose="020B0604020202020204" pitchFamily="34" charset="0"/>
              <a:cs typeface="Arial" panose="020B0604020202020204" pitchFamily="34" charset="0"/>
            </a:endParaRPr>
          </a:p>
          <a:p>
            <a:r>
              <a:rPr lang="fr-FR" altLang="en-US" dirty="0">
                <a:latin typeface="Arial" panose="020B0604020202020204" pitchFamily="34" charset="0"/>
              </a:rPr>
              <a:t>Aujourd’hui, ces deux formes de vaccins sont nécessaires pour interrompre la transmission du poliovirus. Une fois interrompue la transmission de la poliomyélite, seul le VPI restera nécessaire.</a:t>
            </a:r>
          </a:p>
          <a:p>
            <a:endParaRPr lang="fr-FR" altLang="en-US" dirty="0">
              <a:latin typeface="Arial" panose="020B0604020202020204" pitchFamily="34" charset="0"/>
            </a:endParaRPr>
          </a:p>
          <a:p>
            <a:r>
              <a:rPr lang="fr-FR" altLang="en-US" dirty="0">
                <a:latin typeface="Arial" panose="020B0604020202020204" pitchFamily="34" charset="0"/>
              </a:rPr>
              <a:t>Le VPI se compose d’un virus inactivé. Ce n’est pas un vaccin produit à partir d’un virus vivant atténué. C’est pourquoi il n’y a aucun risque qu’il cause une poliomyélite paralytique </a:t>
            </a:r>
            <a:r>
              <a:rPr lang="fr-FR" altLang="en-US" dirty="0" err="1">
                <a:latin typeface="Arial" panose="020B0604020202020204" pitchFamily="34" charset="0"/>
              </a:rPr>
              <a:t>postvaccinale</a:t>
            </a:r>
            <a:r>
              <a:rPr lang="fr-FR" altLang="en-US" dirty="0">
                <a:latin typeface="Arial" panose="020B0604020202020204" pitchFamily="34" charset="0"/>
              </a:rPr>
              <a:t> (PPPV) ou qu’il soit à l’origine de poliovirus circulants dérivés d’une souche vaccinale (</a:t>
            </a:r>
            <a:r>
              <a:rPr lang="fr-FR" altLang="en-US" dirty="0" err="1">
                <a:latin typeface="Arial" panose="020B0604020202020204" pitchFamily="34" charset="0"/>
              </a:rPr>
              <a:t>PVDVc</a:t>
            </a:r>
            <a:r>
              <a:rPr lang="fr-FR" altLang="en-US" dirty="0">
                <a:latin typeface="Arial" panose="020B0604020202020204" pitchFamily="34" charset="0"/>
              </a:rPr>
              <a:t>). </a:t>
            </a:r>
          </a:p>
          <a:p>
            <a:r>
              <a:rPr lang="fr-FR" altLang="en-US" dirty="0">
                <a:latin typeface="Arial" panose="020B0604020202020204" pitchFamily="34" charset="0"/>
              </a:rPr>
              <a:t>À l’inverse du VPO, la réponse immunitaire générée par le VPI ne varie pas notablement selon qu’il s’agit de pays industrialisés ou de pays tropicaux en développement. </a:t>
            </a:r>
          </a:p>
          <a:p>
            <a:endParaRPr lang="fr-FR" altLang="en-US" sz="2000" dirty="0">
              <a:latin typeface="Arial" panose="020B0604020202020204" pitchFamily="34" charset="0"/>
              <a:cs typeface="Arial" panose="020B0604020202020204" pitchFamily="34" charset="0"/>
            </a:endParaRPr>
          </a:p>
          <a:p>
            <a:pPr lvl="2"/>
            <a:endParaRPr lang="fr-FR" altLang="en-US" sz="2000" dirty="0">
              <a:latin typeface="Arial" panose="020B0604020202020204" pitchFamily="34" charset="0"/>
            </a:endParaRPr>
          </a:p>
          <a:p>
            <a:pPr>
              <a:lnSpc>
                <a:spcPct val="90000"/>
              </a:lnSpc>
            </a:pPr>
            <a:endParaRPr lang="fr-FR" altLang="en-US" sz="1100" dirty="0">
              <a:latin typeface="Arial" panose="020B0604020202020204" pitchFamily="34" charset="0"/>
            </a:endParaRPr>
          </a:p>
        </p:txBody>
      </p:sp>
      <p:sp>
        <p:nvSpPr>
          <p:cNvPr id="29700" name="Espace réservé du numéro de diapositive 3">
            <a:extLst>
              <a:ext uri="{FF2B5EF4-FFF2-40B4-BE49-F238E27FC236}">
                <a16:creationId xmlns:a16="http://schemas.microsoft.com/office/drawing/2014/main" id="{0A19F1ED-01E2-4837-A91C-FB9CFACB5DE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057263D-3400-4207-AFEE-FAC8ECDAB539}" type="slidenum">
              <a:rPr lang="en-GB" altLang="en-US">
                <a:cs typeface="Arial" panose="020B0604020202020204" pitchFamily="34" charset="0"/>
              </a:rPr>
              <a:pPr>
                <a:spcBef>
                  <a:spcPct val="0"/>
                </a:spcBef>
              </a:pPr>
              <a:t>14</a:t>
            </a:fld>
            <a:endParaRPr lang="en-GB" altLang="en-US">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58C9701F-231E-479C-92AB-40D90543E31E}"/>
              </a:ext>
            </a:extLst>
          </p:cNvPr>
          <p:cNvSpPr>
            <a:spLocks noGrp="1" noRot="1" noChangeAspect="1" noChangeArrowheads="1" noTextEdit="1"/>
          </p:cNvSpPr>
          <p:nvPr>
            <p:ph type="sldImg"/>
          </p:nvPr>
        </p:nvSpPr>
        <p:spPr>
          <a:ln/>
        </p:spPr>
      </p:sp>
      <p:sp>
        <p:nvSpPr>
          <p:cNvPr id="31747" name="Notes Placeholder 2">
            <a:extLst>
              <a:ext uri="{FF2B5EF4-FFF2-40B4-BE49-F238E27FC236}">
                <a16:creationId xmlns:a16="http://schemas.microsoft.com/office/drawing/2014/main" id="{21DDDAF4-27B2-485A-B11F-9978F473E12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latin typeface="Arial" panose="020B0604020202020204" pitchFamily="34" charset="0"/>
              </a:rPr>
              <a:t>À l’attention de l’animateur :  </a:t>
            </a:r>
          </a:p>
          <a:p>
            <a:r>
              <a:rPr lang="fr-FR" altLang="en-US" b="1" dirty="0">
                <a:latin typeface="Arial" panose="020B0604020202020204" pitchFamily="34" charset="0"/>
              </a:rPr>
              <a:t>Expliquez aux participants les raisons justifiant l’introduction du VPI.</a:t>
            </a:r>
          </a:p>
          <a:p>
            <a:endParaRPr lang="fr-FR" altLang="en-US" dirty="0">
              <a:latin typeface="Arial" panose="020B0604020202020204" pitchFamily="34" charset="0"/>
            </a:endParaRPr>
          </a:p>
          <a:p>
            <a:r>
              <a:rPr lang="fr-FR" altLang="en-US" dirty="0">
                <a:latin typeface="Arial" panose="020B0604020202020204" pitchFamily="34" charset="0"/>
              </a:rPr>
              <a:t>L’addition d’</a:t>
            </a:r>
            <a:r>
              <a:rPr lang="fr-FR" altLang="ja-JP" b="1" dirty="0">
                <a:latin typeface="Arial" panose="020B0604020202020204" pitchFamily="34" charset="0"/>
              </a:rPr>
              <a:t>une deuxième dose de VPI dans les programmes de vaccination systématique </a:t>
            </a:r>
            <a:r>
              <a:rPr lang="fr-FR" altLang="ja-JP" dirty="0">
                <a:latin typeface="Arial" panose="020B0604020202020204" pitchFamily="34" charset="0"/>
              </a:rPr>
              <a:t>est destinée avant tout à réduire les risques associés au retrait du VPO et à l</a:t>
            </a:r>
            <a:r>
              <a:rPr lang="fr-FR" altLang="en-US" dirty="0">
                <a:latin typeface="Arial" panose="020B0604020202020204" pitchFamily="34" charset="0"/>
              </a:rPr>
              <a:t>’</a:t>
            </a:r>
            <a:r>
              <a:rPr lang="fr-FR" altLang="ja-JP" dirty="0">
                <a:latin typeface="Arial" panose="020B0604020202020204" pitchFamily="34" charset="0"/>
              </a:rPr>
              <a:t>éventuelle réintroduction des poliovirus. </a:t>
            </a:r>
          </a:p>
          <a:p>
            <a:r>
              <a:rPr lang="fr-FR" altLang="en-US" dirty="0">
                <a:latin typeface="Arial" panose="020B0604020202020204" pitchFamily="34" charset="0"/>
              </a:rPr>
              <a:t>La phase initiale du retrait du VPO – passage du VPO trivalent au VPO bivalent – va entraîner une augmentation progressive du nombre de personnes sensibles au poliovirus de type 2, ce qui impliquera trois principaux types de risques pour la population :</a:t>
            </a:r>
          </a:p>
          <a:p>
            <a:r>
              <a:rPr lang="fr-FR" altLang="en-US" dirty="0">
                <a:latin typeface="Arial" panose="020B0604020202020204" pitchFamily="34" charset="0"/>
              </a:rPr>
              <a:t>1) Risque immédiat mais limité dans le temps d’émergence du PVDVc2 ;</a:t>
            </a:r>
          </a:p>
          <a:p>
            <a:r>
              <a:rPr lang="fr-FR" altLang="en-US" dirty="0">
                <a:latin typeface="Arial" panose="020B0604020202020204" pitchFamily="34" charset="0"/>
              </a:rPr>
              <a:t>2) Risques à moyen et long termes de réintroduction du poliovirus de type 2 à partir d’un site de fabrication du vaccin, d’un institut de recherche, d’un laboratoire de diagnostic ou d’un événement de bioterrorisme.</a:t>
            </a:r>
          </a:p>
          <a:p>
            <a:r>
              <a:rPr lang="fr-FR" altLang="en-US" dirty="0">
                <a:latin typeface="Arial" panose="020B0604020202020204" pitchFamily="34" charset="0"/>
              </a:rPr>
              <a:t>3) Propagation du virus à partir de personnes immunodéficientes atteintes d’une infection chronique par le VPO2.</a:t>
            </a:r>
          </a:p>
          <a:p>
            <a:r>
              <a:rPr lang="fr-FR" altLang="en-US" dirty="0">
                <a:latin typeface="Arial" panose="020B0604020202020204" pitchFamily="34" charset="0"/>
              </a:rPr>
              <a:t>Une réintroduction du poliovirus ou l’émergence d’un PVDVc2 pourraient entraîner une importante flambée de poliomyélite voire le rétablissement de la transmission à l’échelle mondiale.  </a:t>
            </a:r>
          </a:p>
          <a:p>
            <a:br>
              <a:rPr lang="fr-FR" altLang="en-US" dirty="0">
                <a:latin typeface="Arial" panose="020B0604020202020204" pitchFamily="34" charset="0"/>
              </a:rPr>
            </a:br>
            <a:r>
              <a:rPr lang="fr-FR" altLang="en-US" dirty="0">
                <a:latin typeface="Arial" panose="020B0604020202020204" pitchFamily="34" charset="0"/>
              </a:rPr>
              <a:t>Le VPI réduira ces risques après le retrait du VPO et assurera une protection contre la poliomyélite sans entraîner d’effets secondaires.</a:t>
            </a:r>
          </a:p>
          <a:p>
            <a:endParaRPr lang="fr-FR" altLang="en-US" dirty="0">
              <a:latin typeface="Arial" panose="020B0604020202020204" pitchFamily="34" charset="0"/>
            </a:endParaRPr>
          </a:p>
          <a:p>
            <a:r>
              <a:rPr lang="fr-FR" altLang="en-US" dirty="0">
                <a:latin typeface="Arial" panose="020B0604020202020204" pitchFamily="34" charset="0"/>
              </a:rPr>
              <a:t>L’utilisation du VPI dans notre communauté nous aide aussi à rappeler aux soignants l’importance des vaccinations.</a:t>
            </a:r>
          </a:p>
          <a:p>
            <a:r>
              <a:rPr lang="fr-FR" altLang="en-US" dirty="0">
                <a:latin typeface="Arial" panose="020B0604020202020204" pitchFamily="34" charset="0"/>
              </a:rPr>
              <a:t>Cela donne l’occasion de revoir le calendrier de vaccination systématique des enfants et d’informer les soignants sur les vaccinations manquées et sur les prochaines vaccinations.</a:t>
            </a:r>
            <a:r>
              <a:rPr lang="fr-FR" altLang="ja-JP" dirty="0">
                <a:latin typeface="Arial" panose="020B0604020202020204" pitchFamily="34" charset="0"/>
              </a:rPr>
              <a:t> </a:t>
            </a:r>
          </a:p>
          <a:p>
            <a:endParaRPr lang="fr-FR" altLang="ja-JP" dirty="0">
              <a:latin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en-US" sz="1200" dirty="0">
                <a:solidFill>
                  <a:srgbClr val="FF0000"/>
                </a:solidFill>
              </a:rPr>
              <a:t>L’addition d’une deuxième dose de VPI renforcera la protection contre tous les sérotypes du poliovirus </a:t>
            </a:r>
          </a:p>
          <a:p>
            <a:endParaRPr lang="fr-FR" altLang="ja-JP" dirty="0">
              <a:latin typeface="Arial" panose="020B0604020202020204" pitchFamily="34" charset="0"/>
            </a:endParaRPr>
          </a:p>
          <a:p>
            <a:endParaRPr lang="fr-FR" altLang="en-US" dirty="0">
              <a:latin typeface="Arial" panose="020B0604020202020204" pitchFamily="34" charset="0"/>
            </a:endParaRPr>
          </a:p>
          <a:p>
            <a:endParaRPr lang="en-US" altLang="en-US" dirty="0">
              <a:latin typeface="Arial" panose="020B0604020202020204" pitchFamily="34" charset="0"/>
            </a:endParaRPr>
          </a:p>
        </p:txBody>
      </p:sp>
      <p:sp>
        <p:nvSpPr>
          <p:cNvPr id="31748" name="Slide Number Placeholder 3">
            <a:extLst>
              <a:ext uri="{FF2B5EF4-FFF2-40B4-BE49-F238E27FC236}">
                <a16:creationId xmlns:a16="http://schemas.microsoft.com/office/drawing/2014/main" id="{19FC3E1F-1C15-4A99-A874-474F3D6BF2D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EFF7A8B-5B51-44FB-A6FC-9793C7EDDABF}" type="slidenum">
              <a:rPr lang="en-GB" altLang="en-US">
                <a:cs typeface="Arial" panose="020B0604020202020204" pitchFamily="34" charset="0"/>
              </a:rPr>
              <a:pPr>
                <a:spcBef>
                  <a:spcPct val="0"/>
                </a:spcBef>
              </a:pPr>
              <a:t>15</a:t>
            </a:fld>
            <a:endParaRPr lang="en-GB" altLang="en-US">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tLang="en-US" dirty="0">
                <a:latin typeface="Arial" panose="020B0604020202020204" pitchFamily="34" charset="0"/>
              </a:rPr>
              <a:t>Bien que le VPO offre une protection efficace contre la poliomyélite, il est préparé à partir d’un virus vivant atténué et dans de très rares cas, peut entraîner une paralysie. La paralysie peut survenir sous deux formes : </a:t>
            </a:r>
            <a:endParaRPr lang="fr-FR" altLang="en-US" sz="1000" dirty="0">
              <a:latin typeface="Arial" panose="020B0604020202020204" pitchFamily="34" charset="0"/>
            </a:endParaRPr>
          </a:p>
          <a:p>
            <a:pPr lvl="1"/>
            <a:r>
              <a:rPr lang="fr-FR" altLang="en-US" dirty="0">
                <a:latin typeface="Arial" panose="020B0604020202020204" pitchFamily="34" charset="0"/>
              </a:rPr>
              <a:t>1) </a:t>
            </a:r>
            <a:r>
              <a:rPr lang="fr-FR" altLang="en-US" u="sng" dirty="0">
                <a:latin typeface="Arial" panose="020B0604020202020204" pitchFamily="34" charset="0"/>
              </a:rPr>
              <a:t>La poliomyélite paralytique </a:t>
            </a:r>
            <a:r>
              <a:rPr lang="fr-FR" altLang="en-US" u="sng" dirty="0" err="1">
                <a:latin typeface="Arial" panose="020B0604020202020204" pitchFamily="34" charset="0"/>
              </a:rPr>
              <a:t>postvaccinale</a:t>
            </a:r>
            <a:r>
              <a:rPr lang="fr-FR" altLang="en-US" u="sng" dirty="0">
                <a:latin typeface="Arial" panose="020B0604020202020204" pitchFamily="34" charset="0"/>
              </a:rPr>
              <a:t> (PPPV) </a:t>
            </a:r>
            <a:r>
              <a:rPr lang="fr-FR" altLang="en-US" dirty="0">
                <a:latin typeface="Arial" panose="020B0604020202020204" pitchFamily="34" charset="0"/>
              </a:rPr>
              <a:t>: résulte de la récupération spontanée de sa </a:t>
            </a:r>
            <a:r>
              <a:rPr lang="fr-FR" altLang="en-US" dirty="0" err="1">
                <a:latin typeface="Arial" panose="020B0604020202020204" pitchFamily="34" charset="0"/>
              </a:rPr>
              <a:t>neurovirulence</a:t>
            </a:r>
            <a:r>
              <a:rPr lang="fr-FR" altLang="en-US" dirty="0">
                <a:latin typeface="Arial" panose="020B0604020202020204" pitchFamily="34" charset="0"/>
              </a:rPr>
              <a:t> par l’un des virus Sabin atténués dans le VPO. </a:t>
            </a:r>
            <a:r>
              <a:rPr lang="fr-FR" altLang="en-US" b="1" dirty="0">
                <a:latin typeface="Arial" panose="020B0604020202020204" pitchFamily="34" charset="0"/>
              </a:rPr>
              <a:t>Avant le Switch:  </a:t>
            </a:r>
            <a:r>
              <a:rPr lang="fr-FR" altLang="en-US" dirty="0">
                <a:latin typeface="Arial" panose="020B0604020202020204" pitchFamily="34" charset="0"/>
              </a:rPr>
              <a:t>Pour 2,4 millions de doses de VPO administrées, un récipient du vaccin ou contact proche est paralysé.  On a estimé entre 250 et 500 le nombre de cas de PPPV dans le monde chaque année.  Parmi ces cas, près de </a:t>
            </a:r>
            <a:r>
              <a:rPr lang="fr-FR" altLang="en-US" b="1" dirty="0">
                <a:latin typeface="Arial" panose="020B0604020202020204" pitchFamily="34" charset="0"/>
              </a:rPr>
              <a:t>40 % étaient causés par la composante de type 2 du </a:t>
            </a:r>
            <a:r>
              <a:rPr lang="fr-FR" altLang="en-US" b="1" dirty="0" err="1">
                <a:latin typeface="Arial" panose="020B0604020202020204" pitchFamily="34" charset="0"/>
              </a:rPr>
              <a:t>VPOt</a:t>
            </a:r>
            <a:r>
              <a:rPr lang="fr-FR" altLang="en-US" dirty="0">
                <a:latin typeface="Arial" panose="020B0604020202020204" pitchFamily="34" charset="0"/>
              </a:rPr>
              <a:t>.  </a:t>
            </a:r>
            <a:r>
              <a:rPr lang="fr-FR" altLang="en-US" b="1" dirty="0">
                <a:latin typeface="Arial" panose="020B0604020202020204" pitchFamily="34" charset="0"/>
              </a:rPr>
              <a:t>Après le Switch:  </a:t>
            </a:r>
            <a:r>
              <a:rPr lang="fr-FR" altLang="en-US" dirty="0">
                <a:latin typeface="Arial" panose="020B0604020202020204" pitchFamily="34" charset="0"/>
              </a:rPr>
              <a:t>réduction du nombre de cas de PPPV dans le monde.</a:t>
            </a:r>
            <a:endParaRPr lang="fr-FR" altLang="en-US" sz="1000" dirty="0">
              <a:latin typeface="Arial" panose="020B0604020202020204" pitchFamily="34" charset="0"/>
            </a:endParaRPr>
          </a:p>
          <a:p>
            <a:pPr lvl="1">
              <a:lnSpc>
                <a:spcPct val="150000"/>
              </a:lnSpc>
            </a:pPr>
            <a:r>
              <a:rPr lang="fr-FR" altLang="en-US" dirty="0">
                <a:latin typeface="Arial" panose="020B0604020202020204" pitchFamily="34" charset="0"/>
              </a:rPr>
              <a:t>2) Des flambées dues au </a:t>
            </a:r>
            <a:r>
              <a:rPr lang="fr-FR" altLang="en-US" u="sng" dirty="0">
                <a:latin typeface="Arial" panose="020B0604020202020204" pitchFamily="34" charset="0"/>
              </a:rPr>
              <a:t>poliovirus circulant dérivé d’une souche vaccinale (</a:t>
            </a:r>
            <a:r>
              <a:rPr lang="fr-FR" altLang="en-US" u="sng" dirty="0" err="1">
                <a:latin typeface="Arial" panose="020B0604020202020204" pitchFamily="34" charset="0"/>
              </a:rPr>
              <a:t>PVDVc</a:t>
            </a:r>
            <a:r>
              <a:rPr lang="fr-FR" altLang="en-US" u="sng" dirty="0">
                <a:latin typeface="Arial" panose="020B0604020202020204" pitchFamily="34" charset="0"/>
              </a:rPr>
              <a:t>)</a:t>
            </a:r>
            <a:r>
              <a:rPr lang="fr-FR" altLang="en-US" dirty="0">
                <a:latin typeface="Arial" panose="020B0604020202020204" pitchFamily="34" charset="0"/>
              </a:rPr>
              <a:t> : ces rares flambées surviennent lorsqu’une souche virale du VPO s’est transmise d’une personne à une autre et en mutant a retrouvé sa </a:t>
            </a:r>
            <a:r>
              <a:rPr lang="fr-FR" altLang="en-US" dirty="0" err="1">
                <a:latin typeface="Arial" panose="020B0604020202020204" pitchFamily="34" charset="0"/>
              </a:rPr>
              <a:t>neurovirulence</a:t>
            </a:r>
            <a:r>
              <a:rPr lang="fr-FR" altLang="en-US" dirty="0">
                <a:latin typeface="Arial" panose="020B0604020202020204" pitchFamily="34" charset="0"/>
              </a:rPr>
              <a:t> et sa forme extrêmement contagieuse.</a:t>
            </a:r>
          </a:p>
          <a:p>
            <a:pPr lvl="1">
              <a:lnSpc>
                <a:spcPct val="150000"/>
              </a:lnSpc>
            </a:pPr>
            <a:endParaRPr lang="fr-FR" altLang="en-US" dirty="0">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156CB753-2220-4829-BA31-3BDAA45BA7CB}" type="slidenum">
              <a:rPr lang="en-GB" altLang="en-US" smtClean="0"/>
              <a:pPr>
                <a:defRPr/>
              </a:pPr>
              <a:t>16</a:t>
            </a:fld>
            <a:endParaRPr lang="en-GB" altLang="en-US"/>
          </a:p>
        </p:txBody>
      </p:sp>
    </p:spTree>
    <p:extLst>
      <p:ext uri="{BB962C8B-B14F-4D97-AF65-F5344CB8AC3E}">
        <p14:creationId xmlns:p14="http://schemas.microsoft.com/office/powerpoint/2010/main" val="33288818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a:extLst>
              <a:ext uri="{FF2B5EF4-FFF2-40B4-BE49-F238E27FC236}">
                <a16:creationId xmlns:a16="http://schemas.microsoft.com/office/drawing/2014/main" id="{9234BB78-93E6-449C-82C4-06572550F357}"/>
              </a:ext>
            </a:extLst>
          </p:cNvPr>
          <p:cNvSpPr>
            <a:spLocks noGrp="1" noRot="1" noChangeAspect="1" noChangeArrowheads="1" noTextEdit="1"/>
          </p:cNvSpPr>
          <p:nvPr>
            <p:ph type="sldImg"/>
          </p:nvPr>
        </p:nvSpPr>
        <p:spPr>
          <a:ln/>
        </p:spPr>
      </p:sp>
      <p:sp>
        <p:nvSpPr>
          <p:cNvPr id="34819" name="Espace réservé des commentaires 2">
            <a:extLst>
              <a:ext uri="{FF2B5EF4-FFF2-40B4-BE49-F238E27FC236}">
                <a16:creationId xmlns:a16="http://schemas.microsoft.com/office/drawing/2014/main" id="{0442BF38-E762-488E-9D83-1D72614F54D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latin typeface="Arial" panose="020B0604020202020204" pitchFamily="34" charset="0"/>
              </a:rPr>
              <a:t>À l’intention de l’animateur :  </a:t>
            </a:r>
          </a:p>
          <a:p>
            <a:r>
              <a:rPr lang="fr-FR" altLang="en-US" b="1" dirty="0">
                <a:latin typeface="Arial" panose="020B0604020202020204" pitchFamily="34" charset="0"/>
              </a:rPr>
              <a:t>Présentez aux participants le contenu de la formation sur l’introduction du VPI.</a:t>
            </a:r>
          </a:p>
          <a:p>
            <a:endParaRPr lang="fr-FR" altLang="en-US" b="1" dirty="0">
              <a:latin typeface="Arial" panose="020B0604020202020204" pitchFamily="34" charset="0"/>
            </a:endParaRPr>
          </a:p>
          <a:p>
            <a:r>
              <a:rPr lang="fr-FR" altLang="en-US" dirty="0">
                <a:latin typeface="Arial" panose="020B0604020202020204" pitchFamily="34" charset="0"/>
              </a:rPr>
              <a:t>Votre pays se prépare a ajouter une deuxième dose du VPI. Pour s’assurer que l’introduction du vaccin se fera dans les meilleures conditions, vous allez être formés à la façon de :</a:t>
            </a:r>
          </a:p>
          <a:p>
            <a:pPr>
              <a:buFontTx/>
              <a:buChar char="•"/>
            </a:pPr>
            <a:r>
              <a:rPr lang="fr-FR" altLang="en-US" dirty="0">
                <a:latin typeface="Arial" panose="020B0604020202020204" pitchFamily="34" charset="0"/>
              </a:rPr>
              <a:t> Stocker les vaccins</a:t>
            </a:r>
          </a:p>
          <a:p>
            <a:pPr>
              <a:buFontTx/>
              <a:buChar char="•"/>
            </a:pPr>
            <a:r>
              <a:rPr lang="fr-FR" altLang="en-US" dirty="0">
                <a:latin typeface="Arial" panose="020B0604020202020204" pitchFamily="34" charset="0"/>
              </a:rPr>
              <a:t> Déterminer que les conditions requises pour administrer le vaccin sont remplies</a:t>
            </a:r>
          </a:p>
          <a:p>
            <a:pPr>
              <a:buFontTx/>
              <a:buChar char="•"/>
            </a:pPr>
            <a:r>
              <a:rPr lang="fr-FR" altLang="en-US" dirty="0">
                <a:latin typeface="Arial" panose="020B0604020202020204" pitchFamily="34" charset="0"/>
              </a:rPr>
              <a:t> Administrer le vaccin</a:t>
            </a:r>
          </a:p>
          <a:p>
            <a:pPr>
              <a:buFontTx/>
              <a:buChar char="•"/>
            </a:pPr>
            <a:r>
              <a:rPr lang="fr-FR" altLang="en-US" dirty="0">
                <a:latin typeface="Arial" panose="020B0604020202020204" pitchFamily="34" charset="0"/>
              </a:rPr>
              <a:t> Enregistrer la dose de vaccin</a:t>
            </a:r>
          </a:p>
          <a:p>
            <a:pPr>
              <a:buFontTx/>
              <a:buChar char="•"/>
            </a:pPr>
            <a:r>
              <a:rPr lang="fr-FR" altLang="en-US" dirty="0">
                <a:latin typeface="Arial" panose="020B0604020202020204" pitchFamily="34" charset="0"/>
              </a:rPr>
              <a:t>Suivre les manifestations </a:t>
            </a:r>
            <a:r>
              <a:rPr lang="fr-FR" altLang="en-US" dirty="0" err="1">
                <a:latin typeface="Arial" panose="020B0604020202020204" pitchFamily="34" charset="0"/>
              </a:rPr>
              <a:t>postvaccinales</a:t>
            </a:r>
            <a:r>
              <a:rPr lang="fr-FR" altLang="en-US" dirty="0">
                <a:latin typeface="Arial" panose="020B0604020202020204" pitchFamily="34" charset="0"/>
              </a:rPr>
              <a:t> indésirables (MAPI)</a:t>
            </a:r>
          </a:p>
          <a:p>
            <a:pPr>
              <a:buFontTx/>
              <a:buChar char="•"/>
            </a:pPr>
            <a:r>
              <a:rPr lang="fr-FR" altLang="en-US" dirty="0">
                <a:latin typeface="Arial" panose="020B0604020202020204" pitchFamily="34" charset="0"/>
              </a:rPr>
              <a:t>Communiquer sur le vaccin avec les soignants</a:t>
            </a:r>
          </a:p>
          <a:p>
            <a:endParaRPr lang="fr-FR" altLang="en-US" dirty="0">
              <a:latin typeface="Arial" panose="020B0604020202020204" pitchFamily="34" charset="0"/>
            </a:endParaRPr>
          </a:p>
          <a:p>
            <a:r>
              <a:rPr lang="fr-FR" altLang="en-US" dirty="0">
                <a:latin typeface="Arial" panose="020B0604020202020204" pitchFamily="34" charset="0"/>
              </a:rPr>
              <a:t>Pendant le cours, des problèmes et des questions seront soulevés et discutés en groupe dans le but d’anticiper les situations auxquelles vous serez confrontés sur votre lieu de travail.</a:t>
            </a:r>
          </a:p>
          <a:p>
            <a:r>
              <a:rPr lang="fr-FR" altLang="en-US" dirty="0">
                <a:latin typeface="Arial" panose="020B0604020202020204" pitchFamily="34" charset="0"/>
              </a:rPr>
              <a:t>À la fin du cours, on vous remettra un guide sur la formation. Ce guide est destiné à vous rappeler les principales informations dans votre pratique quotidienne. </a:t>
            </a:r>
            <a:endParaRPr lang="fr-FR" altLang="en-US" sz="1300" dirty="0">
              <a:latin typeface="Arial" panose="020B0604020202020204" pitchFamily="34" charset="0"/>
            </a:endParaRPr>
          </a:p>
        </p:txBody>
      </p:sp>
      <p:sp>
        <p:nvSpPr>
          <p:cNvPr id="34820" name="Espace réservé du numéro de diapositive 3">
            <a:extLst>
              <a:ext uri="{FF2B5EF4-FFF2-40B4-BE49-F238E27FC236}">
                <a16:creationId xmlns:a16="http://schemas.microsoft.com/office/drawing/2014/main" id="{9536A096-B65C-4B83-A300-678B72D299E6}"/>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1AAD9B8C-A1D5-492B-9644-EDBCD735301D}" type="slidenum">
              <a:rPr lang="en-GB" altLang="en-US" b="0">
                <a:cs typeface="Arial" panose="020B0604020202020204" pitchFamily="34" charset="0"/>
              </a:rPr>
              <a:pPr algn="r" eaLnBrk="1" hangingPunct="1">
                <a:spcBef>
                  <a:spcPct val="0"/>
                </a:spcBef>
              </a:pPr>
              <a:t>17</a:t>
            </a:fld>
            <a:endParaRPr lang="en-GB" altLang="en-US" b="0">
              <a:cs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a:extLst>
              <a:ext uri="{FF2B5EF4-FFF2-40B4-BE49-F238E27FC236}">
                <a16:creationId xmlns:a16="http://schemas.microsoft.com/office/drawing/2014/main" id="{B96D9E40-2957-48C4-8829-B47CE90A59DF}"/>
              </a:ext>
            </a:extLst>
          </p:cNvPr>
          <p:cNvSpPr>
            <a:spLocks noGrp="1" noRot="1" noChangeAspect="1" noChangeArrowheads="1" noTextEdit="1"/>
          </p:cNvSpPr>
          <p:nvPr>
            <p:ph type="sldImg"/>
          </p:nvPr>
        </p:nvSpPr>
        <p:spPr>
          <a:ln/>
        </p:spPr>
      </p:sp>
      <p:sp>
        <p:nvSpPr>
          <p:cNvPr id="36867" name="Espace réservé des commentaires 2">
            <a:extLst>
              <a:ext uri="{FF2B5EF4-FFF2-40B4-BE49-F238E27FC236}">
                <a16:creationId xmlns:a16="http://schemas.microsoft.com/office/drawing/2014/main" id="{012004FE-00A9-423A-9011-14DCCFF55C7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a:latin typeface="Arial" panose="020B0604020202020204" pitchFamily="34" charset="0"/>
              </a:rPr>
              <a:t>À l’attention de l’animateur :  </a:t>
            </a:r>
          </a:p>
          <a:p>
            <a:endParaRPr lang="fr-FR" altLang="en-US">
              <a:latin typeface="Arial" panose="020B0604020202020204" pitchFamily="34" charset="0"/>
            </a:endParaRPr>
          </a:p>
          <a:p>
            <a:r>
              <a:rPr lang="fr-FR" altLang="en-US">
                <a:latin typeface="Arial" panose="020B0604020202020204" pitchFamily="34" charset="0"/>
              </a:rPr>
              <a:t>Ce module est terminé.</a:t>
            </a:r>
          </a:p>
          <a:p>
            <a:r>
              <a:rPr lang="fr-FR" altLang="en-US">
                <a:latin typeface="Arial" panose="020B0604020202020204" pitchFamily="34" charset="0"/>
              </a:rPr>
              <a:t>On vous a présenté le module intitulé « </a:t>
            </a:r>
            <a:r>
              <a:rPr lang="fr-FR" altLang="en-US">
                <a:solidFill>
                  <a:schemeClr val="bg1"/>
                </a:solidFill>
                <a:latin typeface="Arial" panose="020B0604020202020204" pitchFamily="34" charset="0"/>
              </a:rPr>
              <a:t>Présentation du VPI et des raisons justifiant la phase finale d’éradication de la poliomyélite ».</a:t>
            </a:r>
          </a:p>
          <a:p>
            <a:br>
              <a:rPr lang="fr-FR" altLang="en-US">
                <a:latin typeface="Arial" panose="020B0604020202020204" pitchFamily="34" charset="0"/>
              </a:rPr>
            </a:br>
            <a:r>
              <a:rPr lang="fr-FR" altLang="en-US">
                <a:latin typeface="Arial" panose="020B0604020202020204" pitchFamily="34" charset="0"/>
              </a:rPr>
              <a:t>Le module suivant s’intitule « Caractéristiques du vaccin antipoliomyélitique inactivé et impératifs de stockage »</a:t>
            </a:r>
          </a:p>
          <a:p>
            <a:endParaRPr lang="fr-FR" altLang="en-US">
              <a:latin typeface="Arial" panose="020B0604020202020204" pitchFamily="34" charset="0"/>
            </a:endParaRPr>
          </a:p>
          <a:p>
            <a:r>
              <a:rPr lang="fr-FR" altLang="en-US">
                <a:latin typeface="Arial" panose="020B0604020202020204" pitchFamily="34" charset="0"/>
              </a:rPr>
              <a:t>Je vous remercie de votre attention.</a:t>
            </a:r>
          </a:p>
        </p:txBody>
      </p:sp>
      <p:sp>
        <p:nvSpPr>
          <p:cNvPr id="36868" name="Espace réservé du numéro de diapositive 3">
            <a:extLst>
              <a:ext uri="{FF2B5EF4-FFF2-40B4-BE49-F238E27FC236}">
                <a16:creationId xmlns:a16="http://schemas.microsoft.com/office/drawing/2014/main" id="{9BBFA624-312A-41AD-87FE-10714E48B9E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7454B444-5E9C-42A0-B374-6B0465F56656}" type="slidenum">
              <a:rPr lang="en-GB" altLang="en-US">
                <a:cs typeface="Arial" panose="020B0604020202020204" pitchFamily="34" charset="0"/>
              </a:rPr>
              <a:pPr>
                <a:spcBef>
                  <a:spcPct val="0"/>
                </a:spcBef>
              </a:pPr>
              <a:t>18</a:t>
            </a:fld>
            <a:endParaRPr lang="en-GB"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78148501-F6D9-4096-8B11-DE552EF21AEB}"/>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62E1B23F-25AD-4575-BDF4-6392EB60E78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latin typeface="Arial" panose="020B0604020202020204" pitchFamily="34" charset="0"/>
            </a:endParaRPr>
          </a:p>
        </p:txBody>
      </p:sp>
      <p:sp>
        <p:nvSpPr>
          <p:cNvPr id="8196" name="Espace réservé du numéro de diapositive 3">
            <a:extLst>
              <a:ext uri="{FF2B5EF4-FFF2-40B4-BE49-F238E27FC236}">
                <a16:creationId xmlns:a16="http://schemas.microsoft.com/office/drawing/2014/main" id="{F50E53D3-1D5C-401E-BD0A-691C769F4A6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252E46C-A39D-4DB3-ABB7-2C18A4742F34}" type="slidenum">
              <a:rPr lang="fr-FR" altLang="en-US">
                <a:cs typeface="Arial" panose="020B0604020202020204" pitchFamily="34" charset="0"/>
              </a:rPr>
              <a:pPr>
                <a:spcBef>
                  <a:spcPct val="0"/>
                </a:spcBef>
              </a:pPr>
              <a:t>2</a:t>
            </a:fld>
            <a:endParaRPr lang="fr-FR"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6E987359-9125-4905-9E70-0E9C3DFDC63F}"/>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1B5A7DBB-D7A8-4BFE-A4C0-DF04F0139CD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latin typeface="Arial" panose="020B0604020202020204" pitchFamily="34" charset="0"/>
              </a:rPr>
              <a:t>À l’attention de l’animateur :  </a:t>
            </a:r>
          </a:p>
          <a:p>
            <a:r>
              <a:rPr lang="fr-FR" altLang="en-US" b="1" dirty="0">
                <a:latin typeface="Arial" panose="020B0604020202020204" pitchFamily="34" charset="0"/>
              </a:rPr>
              <a:t>Expliquez aux participants les principales questions abordées dans ce module.</a:t>
            </a:r>
          </a:p>
          <a:p>
            <a:endParaRPr lang="fr-FR" altLang="en-US" dirty="0">
              <a:latin typeface="Arial" panose="020B0604020202020204" pitchFamily="34" charset="0"/>
            </a:endParaRPr>
          </a:p>
          <a:p>
            <a:r>
              <a:rPr lang="fr-FR" altLang="en-US" dirty="0">
                <a:latin typeface="Arial" panose="020B0604020202020204" pitchFamily="34" charset="0"/>
              </a:rPr>
              <a:t>Dans ce module, vous allez en apprendre plus sur la poliomyélite et sur le vaccin </a:t>
            </a:r>
            <a:r>
              <a:rPr lang="fr-FR" altLang="en-US" b="1" u="sng" dirty="0">
                <a:solidFill>
                  <a:srgbClr val="FF0000"/>
                </a:solidFill>
                <a:latin typeface="Arial" panose="020B0604020202020204" pitchFamily="34" charset="0"/>
              </a:rPr>
              <a:t>antipoliomyélitique</a:t>
            </a:r>
            <a:r>
              <a:rPr lang="fr-FR" altLang="en-US" dirty="0">
                <a:latin typeface="Arial" panose="020B0604020202020204" pitchFamily="34" charset="0"/>
              </a:rPr>
              <a:t>.</a:t>
            </a:r>
          </a:p>
          <a:p>
            <a:r>
              <a:rPr lang="fr-FR" altLang="en-US" dirty="0">
                <a:latin typeface="Arial" panose="020B0604020202020204" pitchFamily="34" charset="0"/>
              </a:rPr>
              <a:t>Nous allons vous</a:t>
            </a:r>
            <a:r>
              <a:rPr lang="fr-FR" altLang="en-US" b="1" u="sng" dirty="0">
                <a:latin typeface="Arial" panose="020B0604020202020204" pitchFamily="34" charset="0"/>
              </a:rPr>
              <a:t> fournir </a:t>
            </a:r>
            <a:r>
              <a:rPr lang="fr-FR" altLang="en-US" dirty="0">
                <a:latin typeface="Arial" panose="020B0604020202020204" pitchFamily="34" charset="0"/>
              </a:rPr>
              <a:t>des réponses aux questions suivantes :</a:t>
            </a:r>
          </a:p>
          <a:p>
            <a:pPr>
              <a:buFontTx/>
              <a:buChar char="•"/>
            </a:pPr>
            <a:r>
              <a:rPr lang="fr-FR" altLang="en-US" dirty="0">
                <a:latin typeface="Arial" panose="020B0604020202020204" pitchFamily="34" charset="0"/>
              </a:rPr>
              <a:t>Qu’est-ce que la poliomyélite ?</a:t>
            </a:r>
          </a:p>
          <a:p>
            <a:pPr>
              <a:buFontTx/>
              <a:buChar char="•"/>
            </a:pPr>
            <a:r>
              <a:rPr lang="fr-FR" altLang="en-US" dirty="0">
                <a:latin typeface="Arial" panose="020B0604020202020204" pitchFamily="34" charset="0"/>
              </a:rPr>
              <a:t>Comment le poliovirus se propage-t-il ? </a:t>
            </a:r>
          </a:p>
          <a:p>
            <a:pPr>
              <a:buFontTx/>
              <a:buChar char="•"/>
            </a:pPr>
            <a:r>
              <a:rPr lang="fr-FR" altLang="en-US" dirty="0">
                <a:latin typeface="Arial" panose="020B0604020202020204" pitchFamily="34" charset="0"/>
              </a:rPr>
              <a:t>Quels types de poliovirus existent et de quels vaccins disposons-nous contre eux ?</a:t>
            </a:r>
          </a:p>
          <a:p>
            <a:pPr>
              <a:buFontTx/>
              <a:buChar char="•"/>
            </a:pPr>
            <a:r>
              <a:rPr lang="fr-FR" altLang="en-US" dirty="0">
                <a:latin typeface="Arial" panose="020B0604020202020204" pitchFamily="34" charset="0"/>
              </a:rPr>
              <a:t>Où en est la stratégie d’éradication de la poliomyélite dans le monde ?</a:t>
            </a:r>
          </a:p>
          <a:p>
            <a:pPr>
              <a:buFontTx/>
              <a:buChar char="•"/>
            </a:pPr>
            <a:r>
              <a:rPr lang="fr-FR" altLang="en-US" dirty="0">
                <a:latin typeface="Arial" panose="020B0604020202020204" pitchFamily="34" charset="0"/>
              </a:rPr>
              <a:t>Pourquoi avons-nous besoin de deux doses de VPI ?</a:t>
            </a:r>
          </a:p>
        </p:txBody>
      </p:sp>
      <p:sp>
        <p:nvSpPr>
          <p:cNvPr id="10244" name="Espace réservé du numéro de diapositive 3">
            <a:extLst>
              <a:ext uri="{FF2B5EF4-FFF2-40B4-BE49-F238E27FC236}">
                <a16:creationId xmlns:a16="http://schemas.microsoft.com/office/drawing/2014/main" id="{BE2526C4-CEBA-43D9-ABB2-28F8CB7BEAD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357F735-FB4A-42C9-A741-96FA472BFDC0}" type="slidenum">
              <a:rPr lang="fr-FR" altLang="en-US">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9C9301D6-05A5-4BDC-AB4F-FA49A95AC25B}"/>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E32D4871-63B5-4769-8C05-FD7982D65A4E}"/>
              </a:ext>
            </a:extLst>
          </p:cNvPr>
          <p:cNvSpPr>
            <a:spLocks noGrp="1"/>
          </p:cNvSpPr>
          <p:nvPr>
            <p:ph type="body" idx="1"/>
          </p:nvPr>
        </p:nvSpPr>
        <p:spPr>
          <a:xfrm>
            <a:off x="677863" y="4705350"/>
            <a:ext cx="5413375" cy="39195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latin typeface="Arial" panose="020B0604020202020204" pitchFamily="34" charset="0"/>
              </a:rPr>
              <a:t>À l’attention de l’animateur :  </a:t>
            </a:r>
          </a:p>
          <a:p>
            <a:r>
              <a:rPr lang="fr-FR" altLang="en-US" b="1" dirty="0">
                <a:latin typeface="Arial" panose="020B0604020202020204" pitchFamily="34" charset="0"/>
              </a:rPr>
              <a:t>Expliquez aux participants ce qu’est la poliomyélite.</a:t>
            </a:r>
          </a:p>
          <a:p>
            <a:endParaRPr lang="fr-FR" altLang="en-US" b="1" dirty="0">
              <a:latin typeface="Arial" panose="020B0604020202020204" pitchFamily="34" charset="0"/>
            </a:endParaRPr>
          </a:p>
          <a:p>
            <a:r>
              <a:rPr lang="fr-FR" altLang="en-US" dirty="0">
                <a:latin typeface="Arial" panose="020B0604020202020204" pitchFamily="34" charset="0"/>
              </a:rPr>
              <a:t>La poliomyélite est une maladie contagieuse invalidante et potentiellement mortelle causée par une infection virale aiguë. Il n’existe pas de traitement mais on dispose de vaccins sûrs et efficaces. La stratégie d’éradication de la poliomyélite consiste donc à prévenir l’infection en vaccinant tous les enfants jusqu’à ce que la transmission soit interrompe et que l’on parvienne à un monde sans poliomyélite.</a:t>
            </a:r>
          </a:p>
          <a:p>
            <a:r>
              <a:rPr lang="fr-FR" altLang="en-US" dirty="0">
                <a:latin typeface="Arial" panose="020B0604020202020204" pitchFamily="34" charset="0"/>
              </a:rPr>
              <a:t>Le poliovirus envahit le système nerveux et peut provoquer une paralysie irréversible en quelques heures.</a:t>
            </a:r>
          </a:p>
          <a:p>
            <a:r>
              <a:rPr lang="fr-FR" altLang="en-US" dirty="0">
                <a:latin typeface="Arial" panose="020B0604020202020204" pitchFamily="34" charset="0"/>
              </a:rPr>
              <a:t>La poliomyélite se transmet par contact d’une personne à une autre et peut se propager rapidement dans une communauté. </a:t>
            </a:r>
          </a:p>
          <a:p>
            <a:r>
              <a:rPr lang="fr-FR" altLang="en-US" dirty="0">
                <a:latin typeface="Arial" panose="020B0604020202020204" pitchFamily="34" charset="0"/>
              </a:rPr>
              <a:t>La plupart des personnes infectées (90 %) ne présentent aucun symptôme ou des symptômes très légers.</a:t>
            </a:r>
          </a:p>
          <a:p>
            <a:r>
              <a:rPr lang="fr-FR" altLang="en-US" dirty="0">
                <a:latin typeface="Arial" panose="020B0604020202020204" pitchFamily="34" charset="0"/>
              </a:rPr>
              <a:t>Dans un cas sur 200</a:t>
            </a:r>
            <a:r>
              <a:rPr lang="fr-FR" altLang="en-US" b="1" u="sng" dirty="0">
                <a:latin typeface="Arial" panose="020B0604020202020204" pitchFamily="34" charset="0"/>
              </a:rPr>
              <a:t>, l’infection </a:t>
            </a:r>
            <a:r>
              <a:rPr lang="fr-FR" altLang="en-US" dirty="0">
                <a:latin typeface="Arial" panose="020B0604020202020204" pitchFamily="34" charset="0"/>
              </a:rPr>
              <a:t>entraîne une paralysie irréversible (impossible de bouger certaines parties du corps) et même la mort.</a:t>
            </a:r>
          </a:p>
        </p:txBody>
      </p:sp>
      <p:sp>
        <p:nvSpPr>
          <p:cNvPr id="12292" name="Espace réservé du numéro de diapositive 3">
            <a:extLst>
              <a:ext uri="{FF2B5EF4-FFF2-40B4-BE49-F238E27FC236}">
                <a16:creationId xmlns:a16="http://schemas.microsoft.com/office/drawing/2014/main" id="{7B20FF9A-3067-41E8-B709-4369FC46E96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F039F6D-B435-4746-AF97-E03E41978887}" type="slidenum">
              <a:rPr lang="en-GB" altLang="en-US">
                <a:cs typeface="Arial" panose="020B0604020202020204" pitchFamily="34" charset="0"/>
              </a:rPr>
              <a:pPr>
                <a:spcBef>
                  <a:spcPct val="0"/>
                </a:spcBef>
              </a:pPr>
              <a:t>4</a:t>
            </a:fld>
            <a:endParaRPr lang="en-GB"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089CB890-2F7C-4663-8722-673E5237FC0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751400F-2FF4-44CD-81A1-F495E4783BA0}" type="slidenum">
              <a:rPr lang="en-GB" altLang="en-US">
                <a:cs typeface="Arial" panose="020B0604020202020204" pitchFamily="34" charset="0"/>
              </a:rPr>
              <a:pPr>
                <a:spcBef>
                  <a:spcPct val="0"/>
                </a:spcBef>
              </a:pPr>
              <a:t>5</a:t>
            </a:fld>
            <a:endParaRPr lang="en-GB" altLang="en-US">
              <a:cs typeface="Arial" panose="020B0604020202020204" pitchFamily="34" charset="0"/>
            </a:endParaRPr>
          </a:p>
        </p:txBody>
      </p:sp>
      <p:sp>
        <p:nvSpPr>
          <p:cNvPr id="14339" name="Rectangle 2">
            <a:extLst>
              <a:ext uri="{FF2B5EF4-FFF2-40B4-BE49-F238E27FC236}">
                <a16:creationId xmlns:a16="http://schemas.microsoft.com/office/drawing/2014/main" id="{1785219E-34D8-4349-9FA1-E5EEF6BFEDEE}"/>
              </a:ext>
            </a:extLst>
          </p:cNvPr>
          <p:cNvSpPr>
            <a:spLocks noGrp="1" noRot="1" noChangeAspect="1" noChangeArrowheads="1" noTextEdit="1"/>
          </p:cNvSpPr>
          <p:nvPr>
            <p:ph type="sldImg"/>
          </p:nvPr>
        </p:nvSpPr>
        <p:spPr>
          <a:ln/>
        </p:spPr>
      </p:sp>
      <p:sp>
        <p:nvSpPr>
          <p:cNvPr id="14340" name="Rectangle 3">
            <a:extLst>
              <a:ext uri="{FF2B5EF4-FFF2-40B4-BE49-F238E27FC236}">
                <a16:creationId xmlns:a16="http://schemas.microsoft.com/office/drawing/2014/main" id="{6E7D42E5-D70A-4680-8625-475FAEF9D2A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latin typeface="Arial" panose="020B0604020202020204" pitchFamily="34" charset="0"/>
              </a:rPr>
              <a:t>À l’attention de l’animateur :  </a:t>
            </a:r>
          </a:p>
          <a:p>
            <a:r>
              <a:rPr lang="fr-FR" altLang="en-US" b="1" dirty="0">
                <a:latin typeface="Arial" panose="020B0604020202020204" pitchFamily="34" charset="0"/>
              </a:rPr>
              <a:t>Expliquez aux participants comment le poliovirus se propage.</a:t>
            </a:r>
          </a:p>
          <a:p>
            <a:endParaRPr lang="fr-FR" altLang="en-US" dirty="0">
              <a:latin typeface="Arial" panose="020B0604020202020204" pitchFamily="34" charset="0"/>
            </a:endParaRPr>
          </a:p>
          <a:p>
            <a:r>
              <a:rPr lang="fr-FR" altLang="en-US" dirty="0">
                <a:latin typeface="Arial" panose="020B0604020202020204" pitchFamily="34" charset="0"/>
              </a:rPr>
              <a:t>La poliomyélite se propage par contact d’une personne à une autre, le plus souvent par voie </a:t>
            </a:r>
            <a:r>
              <a:rPr lang="fr-FR" altLang="en-US" dirty="0" err="1">
                <a:latin typeface="Arial" panose="020B0604020202020204" pitchFamily="34" charset="0"/>
              </a:rPr>
              <a:t>féco</a:t>
            </a:r>
            <a:r>
              <a:rPr lang="fr-FR" altLang="en-US" dirty="0">
                <a:latin typeface="Arial" panose="020B0604020202020204" pitchFamily="34" charset="0"/>
              </a:rPr>
              <a:t>-orale, mais il peut aussi se propager par les gouttelettes de salive émises en éternuant ou en toussant. </a:t>
            </a:r>
          </a:p>
          <a:p>
            <a:r>
              <a:rPr lang="fr-FR" altLang="en-US" dirty="0">
                <a:latin typeface="Arial" panose="020B0604020202020204" pitchFamily="34" charset="0"/>
              </a:rPr>
              <a:t>Lorsqu’un enfant est infecté par le poliovirus sauvage, le virus pénètre dans l’organisme par la bouche et se multiplie dans le nasopharynx et l’intestin. Il survit dans l’environnement dans les sécrétions oropharyngées pendant environ une semaine et dans les fèces pendant 3 à 6 semaines.</a:t>
            </a:r>
          </a:p>
          <a:p>
            <a:r>
              <a:rPr lang="fr-FR" altLang="en-US" dirty="0">
                <a:latin typeface="Arial" panose="020B0604020202020204" pitchFamily="34" charset="0"/>
              </a:rPr>
              <a:t>Le poliovirus est extrêmement contagieux et presque tous les membres sensibles du foyer en contact avec les personnes infectées peuvent se trouver infectés à leur tour. De mauvaises conditions d’assainissement et </a:t>
            </a:r>
            <a:r>
              <a:rPr lang="fr-FR" altLang="en-US" b="1" u="sng" dirty="0">
                <a:latin typeface="Arial" panose="020B0604020202020204" pitchFamily="34" charset="0"/>
              </a:rPr>
              <a:t>de l’</a:t>
            </a:r>
            <a:r>
              <a:rPr lang="fr-FR" altLang="ja-JP" dirty="0">
                <a:latin typeface="Arial" panose="020B0604020202020204" pitchFamily="34" charset="0"/>
              </a:rPr>
              <a:t>eau insalubre sont des facteurs de risque de transmission de la maladie.</a:t>
            </a:r>
          </a:p>
          <a:p>
            <a:r>
              <a:rPr lang="fr-FR" altLang="en-US" dirty="0">
                <a:latin typeface="Arial" panose="020B0604020202020204" pitchFamily="34" charset="0"/>
              </a:rPr>
              <a:t>La transmission est particulièrement élevée dans les situations de surpeuplement et dans de mauvaises conditions d’hygiène et d’assainissement.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C84AD59B-4474-4A53-87AB-236BC9C90833}"/>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04CBF12D-B4D8-4401-A4D5-F7BA5BD83C55}"/>
              </a:ext>
            </a:extLst>
          </p:cNvPr>
          <p:cNvSpPr>
            <a:spLocks noGrp="1"/>
          </p:cNvSpPr>
          <p:nvPr>
            <p:ph type="body" idx="1"/>
          </p:nvPr>
        </p:nvSpPr>
        <p:spPr>
          <a:xfrm>
            <a:off x="677863" y="4705350"/>
            <a:ext cx="5413375" cy="5000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latin typeface="Arial" panose="020B0604020202020204" pitchFamily="34" charset="0"/>
              </a:rPr>
              <a:t>À l’attention de l’animateur :  </a:t>
            </a:r>
          </a:p>
          <a:p>
            <a:r>
              <a:rPr lang="fr-FR" altLang="en-US" b="1" dirty="0">
                <a:latin typeface="Arial" panose="020B0604020202020204" pitchFamily="34" charset="0"/>
              </a:rPr>
              <a:t>Expliquez aux participants l’évolution de la poliomyélite de 1988 à 2013 et les enjeux restants.</a:t>
            </a:r>
          </a:p>
          <a:p>
            <a:pPr>
              <a:spcBef>
                <a:spcPts val="638"/>
              </a:spcBef>
            </a:pPr>
            <a:r>
              <a:rPr lang="fr-FR" altLang="en-US" dirty="0">
                <a:latin typeface="Arial" panose="020B0604020202020204" pitchFamily="34" charset="0"/>
              </a:rPr>
              <a:t>L’éradication de la poliomyélite est une priorité absolue pour la santé publique mondiale.  </a:t>
            </a:r>
          </a:p>
          <a:p>
            <a:r>
              <a:rPr lang="fr-FR" altLang="en-US" dirty="0">
                <a:latin typeface="Arial" panose="020B0604020202020204" pitchFamily="34" charset="0"/>
              </a:rPr>
              <a:t>En 1988 l’Assemblée mondiale de la Santé (</a:t>
            </a:r>
            <a:r>
              <a:rPr lang="fr-FR" altLang="en-US" b="1" u="sng" dirty="0">
                <a:latin typeface="Arial" panose="020B0604020202020204" pitchFamily="34" charset="0"/>
              </a:rPr>
              <a:t>AMS</a:t>
            </a:r>
            <a:r>
              <a:rPr lang="fr-FR" altLang="en-US" dirty="0">
                <a:latin typeface="Arial" panose="020B0604020202020204" pitchFamily="34" charset="0"/>
              </a:rPr>
              <a:t>) a annoncé son objectif d’éradiquer la poliomyélite, en créant à cette occasion l’Initiative mondiale pour l’éradication de la poliomyélite (IMEP).  A ce stade, la poliomyélite était endémique dans 125 pays, comparé à aujourd’hui ou il y a que 2 pays qui sont endémique.  Le nombre de cas de poliomyélite a considérablement baissé puisqu’il est passé d’environ 350 000 cas par an en 1988 à seulement 135 cas en 2020 (au 24 novembre 2020). Cela représente une réduction de l’incidence mondiale de plus de 99 % au cours de ces années. </a:t>
            </a:r>
          </a:p>
          <a:p>
            <a:r>
              <a:rPr lang="fr-FR" altLang="en-US" dirty="0">
                <a:latin typeface="Arial" panose="020B0604020202020204" pitchFamily="34" charset="0"/>
              </a:rPr>
              <a:t>Des millions de personnes marchent aujourd’hui qui autrement auraient été paralysées.</a:t>
            </a:r>
          </a:p>
          <a:p>
            <a:endParaRPr lang="fr-FR" altLang="en-US" dirty="0">
              <a:latin typeface="Arial" panose="020B0604020202020204" pitchFamily="34" charset="0"/>
            </a:endParaRPr>
          </a:p>
          <a:p>
            <a:r>
              <a:rPr lang="fr-FR" altLang="en-US" dirty="0">
                <a:latin typeface="Arial" panose="020B0604020202020204" pitchFamily="34" charset="0"/>
              </a:rPr>
              <a:t>Malgré cette réalisation, il est essentiel d’arrêter la transmission dans les pays endémiques, qui continuent d’être des réservoirs pour réinfecter d’autres pays, et d’ éradiquer la polio a jamais.  C’est pourquoi nous utilisons toujours PVO en combinaison avec VPI.</a:t>
            </a:r>
          </a:p>
          <a:p>
            <a:endParaRPr lang="fr-FR" altLang="en-US" dirty="0">
              <a:latin typeface="Arial" panose="020B0604020202020204" pitchFamily="34" charset="0"/>
            </a:endParaRPr>
          </a:p>
          <a:p>
            <a:r>
              <a:rPr lang="fr-FR" altLang="en-US" b="1" dirty="0">
                <a:latin typeface="Arial" panose="020B0604020202020204" pitchFamily="34" charset="0"/>
              </a:rPr>
              <a:t>Tant que la transmission de la poliomyélite n’est pas interrompue dans tous ces pays où la transmission est élevée, le VPO restera une composante cruciale du plan d’éradication.  </a:t>
            </a:r>
          </a:p>
        </p:txBody>
      </p:sp>
      <p:sp>
        <p:nvSpPr>
          <p:cNvPr id="16388" name="Espace réservé du numéro de diapositive 3">
            <a:extLst>
              <a:ext uri="{FF2B5EF4-FFF2-40B4-BE49-F238E27FC236}">
                <a16:creationId xmlns:a16="http://schemas.microsoft.com/office/drawing/2014/main" id="{73EFAACB-548B-4E8B-BC5C-544E91E85FB5}"/>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978E8242-9F1E-4906-A3C8-EF170AA8F851}" type="slidenum">
              <a:rPr lang="en-GB" altLang="en-US" b="0">
                <a:cs typeface="Arial" panose="020B0604020202020204" pitchFamily="34" charset="0"/>
              </a:rPr>
              <a:pPr algn="r" eaLnBrk="1" hangingPunct="1">
                <a:spcBef>
                  <a:spcPct val="0"/>
                </a:spcBef>
              </a:pPr>
              <a:t>6</a:t>
            </a:fld>
            <a:endParaRPr lang="en-GB" altLang="en-US" b="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9C9301D6-05A5-4BDC-AB4F-FA49A95AC25B}"/>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E32D4871-63B5-4769-8C05-FD7982D65A4E}"/>
              </a:ext>
            </a:extLst>
          </p:cNvPr>
          <p:cNvSpPr>
            <a:spLocks noGrp="1"/>
          </p:cNvSpPr>
          <p:nvPr>
            <p:ph type="body" idx="1"/>
          </p:nvPr>
        </p:nvSpPr>
        <p:spPr>
          <a:xfrm>
            <a:off x="677863" y="4705350"/>
            <a:ext cx="5413375" cy="39195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latin typeface="Arial" panose="020B0604020202020204" pitchFamily="34" charset="0"/>
              </a:rPr>
              <a:t>À l’attention de l’animateur :  </a:t>
            </a:r>
          </a:p>
          <a:p>
            <a:r>
              <a:rPr lang="fr-FR" altLang="en-US" b="1" dirty="0">
                <a:latin typeface="Arial" panose="020B0604020202020204" pitchFamily="34" charset="0"/>
              </a:rPr>
              <a:t>Expliquez aux participants les exigences pour la certification de l’ éradication du poliomyélite</a:t>
            </a:r>
          </a:p>
          <a:p>
            <a:endParaRPr lang="fr-FR" altLang="en-US" b="1" dirty="0">
              <a:latin typeface="Arial" panose="020B0604020202020204" pitchFamily="34" charset="0"/>
            </a:endParaRPr>
          </a:p>
          <a:p>
            <a:pPr marL="228600" indent="-228600">
              <a:buFont typeface="+mj-lt"/>
              <a:buAutoNum type="arabicPeriod"/>
            </a:pPr>
            <a:r>
              <a:rPr lang="fr-FR" altLang="en-US" sz="1200" dirty="0"/>
              <a:t>La certification est vérifié région par région</a:t>
            </a:r>
          </a:p>
          <a:p>
            <a:pPr marL="228600" indent="-228600">
              <a:buFont typeface="+mj-lt"/>
              <a:buAutoNum type="arabicPeriod"/>
            </a:pPr>
            <a:r>
              <a:rPr lang="fr-FR" altLang="en-US" sz="1200" dirty="0"/>
              <a:t>Chaque région peut être considéré pour certification lorsque tous les pays démontrent l’absence de la transmission du poliovirus sauvage pour au moins trois ans consécutives, et </a:t>
            </a:r>
            <a:r>
              <a:rPr lang="fr-FR" sz="1200" dirty="0"/>
              <a:t>ont maintenu la surveillance de la PFA à un niveau égal ou nettement supérieur aux normes de certification</a:t>
            </a:r>
            <a:endParaRPr lang="fr-FR" altLang="en-US" sz="1200" dirty="0"/>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fr-FR" altLang="en-US" sz="1200" b="0" kern="0" dirty="0"/>
              <a:t>En outre, toutes les installations détenant du matériel infectieux et potentiellement infectieux du poliovirus sauvage doivent avoir mis   en œuvre des mesures de  confinement biologique conformément au Plan d’action mondial pour le confinement en laboratoire du poliovirus sauvage (2003)  </a:t>
            </a:r>
          </a:p>
          <a:p>
            <a:pPr marL="228600" indent="-228600">
              <a:buFont typeface="+mj-lt"/>
              <a:buAutoNum type="arabicPeriod"/>
            </a:pPr>
            <a:endParaRPr lang="fr-FR" altLang="en-US" b="1" dirty="0">
              <a:latin typeface="Arial" panose="020B0604020202020204" pitchFamily="34" charset="0"/>
            </a:endParaRPr>
          </a:p>
          <a:p>
            <a:pPr marL="228600" indent="-228600">
              <a:buAutoNum type="arabicPeriod"/>
            </a:pPr>
            <a:endParaRPr lang="en-US" altLang="en-US" dirty="0">
              <a:latin typeface="Arial" panose="020B0604020202020204" pitchFamily="34" charset="0"/>
            </a:endParaRPr>
          </a:p>
          <a:p>
            <a:pPr marL="0" indent="0">
              <a:buNone/>
            </a:pPr>
            <a:r>
              <a:rPr lang="en-US" altLang="en-US" dirty="0">
                <a:latin typeface="Arial" panose="020B0604020202020204" pitchFamily="34" charset="0"/>
              </a:rPr>
              <a:t>https://polioeradication.org/polio-today/preparing-for-a-polio-free-world/certification/</a:t>
            </a:r>
          </a:p>
          <a:p>
            <a:endParaRPr lang="fr-FR" altLang="en-US" b="1" dirty="0">
              <a:latin typeface="Arial" panose="020B0604020202020204" pitchFamily="34" charset="0"/>
            </a:endParaRPr>
          </a:p>
        </p:txBody>
      </p:sp>
      <p:sp>
        <p:nvSpPr>
          <p:cNvPr id="12292" name="Espace réservé du numéro de diapositive 3">
            <a:extLst>
              <a:ext uri="{FF2B5EF4-FFF2-40B4-BE49-F238E27FC236}">
                <a16:creationId xmlns:a16="http://schemas.microsoft.com/office/drawing/2014/main" id="{7B20FF9A-3067-41E8-B709-4369FC46E96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F039F6D-B435-4746-AF97-E03E41978887}" type="slidenum">
              <a:rPr lang="en-GB" altLang="en-US">
                <a:cs typeface="Arial" panose="020B0604020202020204" pitchFamily="34" charset="0"/>
              </a:rPr>
              <a:pPr>
                <a:spcBef>
                  <a:spcPct val="0"/>
                </a:spcBef>
              </a:pPr>
              <a:t>7</a:t>
            </a:fld>
            <a:endParaRPr lang="en-GB" altLang="en-US">
              <a:cs typeface="Arial" panose="020B0604020202020204" pitchFamily="34" charset="0"/>
            </a:endParaRPr>
          </a:p>
        </p:txBody>
      </p:sp>
    </p:spTree>
    <p:extLst>
      <p:ext uri="{BB962C8B-B14F-4D97-AF65-F5344CB8AC3E}">
        <p14:creationId xmlns:p14="http://schemas.microsoft.com/office/powerpoint/2010/main" val="2704253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6B4B55FE-2FF0-4170-BB59-8AA9AED74EBB}"/>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A820D4D9-7F03-490F-998C-CE7CE33B128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latin typeface="Arial" panose="020B0604020202020204" pitchFamily="34" charset="0"/>
              </a:rPr>
              <a:t>À l’attention de l’animateur :  </a:t>
            </a:r>
          </a:p>
          <a:p>
            <a:r>
              <a:rPr lang="fr-FR" altLang="en-US" b="1" dirty="0">
                <a:latin typeface="Arial" panose="020B0604020202020204" pitchFamily="34" charset="0"/>
              </a:rPr>
              <a:t>Expliquez aux participants les types de poliovirus</a:t>
            </a:r>
          </a:p>
          <a:p>
            <a:endParaRPr lang="fr-FR" altLang="en-US" dirty="0">
              <a:latin typeface="Arial" panose="020B0604020202020204" pitchFamily="34" charset="0"/>
            </a:endParaRPr>
          </a:p>
          <a:p>
            <a:r>
              <a:rPr lang="fr-FR" altLang="en-US" dirty="0">
                <a:latin typeface="Arial" panose="020B0604020202020204" pitchFamily="34" charset="0"/>
              </a:rPr>
              <a:t>Les poliovirus peuvent être sauvages ou dérivés d’une souche vaccinale.</a:t>
            </a:r>
          </a:p>
          <a:p>
            <a:r>
              <a:rPr lang="fr-FR" altLang="en-US" dirty="0">
                <a:latin typeface="Arial" panose="020B0604020202020204" pitchFamily="34" charset="0"/>
              </a:rPr>
              <a:t>Les poliovirus sauvages sont ceux qui circulent dans la nature et sont classés en trois sérotypes distincts (type 1, type 2 et type 3).</a:t>
            </a:r>
          </a:p>
          <a:p>
            <a:endParaRPr lang="fr-FR" altLang="en-US" dirty="0">
              <a:latin typeface="Arial" panose="020B0604020202020204" pitchFamily="34" charset="0"/>
            </a:endParaRPr>
          </a:p>
          <a:p>
            <a:r>
              <a:rPr lang="fr-FR" altLang="en-US" dirty="0">
                <a:latin typeface="Arial" panose="020B0604020202020204" pitchFamily="34" charset="0"/>
              </a:rPr>
              <a:t>Depuis novembre 2012, </a:t>
            </a:r>
            <a:r>
              <a:rPr lang="fr-FR" altLang="en-US" b="1" dirty="0">
                <a:latin typeface="Arial" panose="020B0604020202020204" pitchFamily="34" charset="0"/>
              </a:rPr>
              <a:t>tous les cas de poliomyélite dus au poliovirus sauvage sont de type 1</a:t>
            </a:r>
            <a:r>
              <a:rPr lang="fr-FR" altLang="en-US" dirty="0">
                <a:latin typeface="Arial" panose="020B0604020202020204" pitchFamily="34" charset="0"/>
              </a:rPr>
              <a:t>. Aucun poliovirus sauvage de type 2 n’a été trouvé en circulation dans la nature depuis 1999, année où le dernier cas a été détecté à Aligarh (Inde). Le dernier poliovirus de type 3 a été détecté en novembre 2012, et cette souche a été déclaré comme éliminé en 2019.</a:t>
            </a:r>
          </a:p>
        </p:txBody>
      </p:sp>
      <p:sp>
        <p:nvSpPr>
          <p:cNvPr id="18436" name="Slide Number Placeholder 3">
            <a:extLst>
              <a:ext uri="{FF2B5EF4-FFF2-40B4-BE49-F238E27FC236}">
                <a16:creationId xmlns:a16="http://schemas.microsoft.com/office/drawing/2014/main" id="{3BBDAE27-1883-4E5E-A749-BD35AFB7EFF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0B9E2C9-8866-4913-9B16-939B713F365C}" type="slidenum">
              <a:rPr lang="en-GB" altLang="en-US">
                <a:cs typeface="Arial" panose="020B0604020202020204" pitchFamily="34" charset="0"/>
              </a:rPr>
              <a:pPr>
                <a:spcBef>
                  <a:spcPct val="0"/>
                </a:spcBef>
              </a:pPr>
              <a:t>8</a:t>
            </a:fld>
            <a:endParaRPr lang="en-GB"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tLang="en-US" sz="1200" dirty="0"/>
              <a:t>3 types de vaccin antipoliomyélitique oral :</a:t>
            </a:r>
          </a:p>
          <a:p>
            <a:endParaRPr lang="fr-FR" altLang="en-US" sz="1200" dirty="0"/>
          </a:p>
          <a:p>
            <a:pPr lvl="0"/>
            <a:r>
              <a:rPr lang="fr-FR" altLang="en-US" sz="1200" dirty="0">
                <a:solidFill>
                  <a:srgbClr val="0070C0"/>
                </a:solidFill>
                <a:ea typeface="Arial" panose="020B0604020202020204" pitchFamily="34" charset="0"/>
              </a:rPr>
              <a:t>Le VPO </a:t>
            </a:r>
            <a:r>
              <a:rPr lang="fr-FR" altLang="en-US" sz="1200" b="1" dirty="0">
                <a:solidFill>
                  <a:srgbClr val="0070C0"/>
                </a:solidFill>
                <a:ea typeface="Arial" panose="020B0604020202020204" pitchFamily="34" charset="0"/>
              </a:rPr>
              <a:t>bi</a:t>
            </a:r>
            <a:r>
              <a:rPr lang="fr-FR" altLang="en-US" sz="1200" dirty="0">
                <a:solidFill>
                  <a:srgbClr val="0070C0"/>
                </a:solidFill>
                <a:ea typeface="Arial" panose="020B0604020202020204" pitchFamily="34" charset="0"/>
              </a:rPr>
              <a:t>valent (</a:t>
            </a:r>
            <a:r>
              <a:rPr lang="fr-FR" altLang="en-US" sz="1200" dirty="0" err="1">
                <a:solidFill>
                  <a:srgbClr val="0070C0"/>
                </a:solidFill>
                <a:ea typeface="Arial" panose="020B0604020202020204" pitchFamily="34" charset="0"/>
              </a:rPr>
              <a:t>VPOb</a:t>
            </a:r>
            <a:r>
              <a:rPr lang="fr-FR" altLang="en-US" sz="1200" dirty="0">
                <a:solidFill>
                  <a:srgbClr val="0070C0"/>
                </a:solidFill>
                <a:ea typeface="Arial" panose="020B0604020202020204" pitchFamily="34" charset="0"/>
              </a:rPr>
              <a:t>) : types 1 </a:t>
            </a:r>
            <a:r>
              <a:rPr lang="fr-FR" altLang="en-US" sz="1200" i="1" dirty="0">
                <a:solidFill>
                  <a:srgbClr val="0070C0"/>
                </a:solidFill>
                <a:ea typeface="Arial" panose="020B0604020202020204" pitchFamily="34" charset="0"/>
              </a:rPr>
              <a:t>et</a:t>
            </a:r>
            <a:r>
              <a:rPr lang="fr-FR" altLang="en-US" sz="1200" dirty="0">
                <a:solidFill>
                  <a:srgbClr val="0070C0"/>
                </a:solidFill>
                <a:ea typeface="Arial" panose="020B0604020202020204" pitchFamily="34" charset="0"/>
              </a:rPr>
              <a:t> 3</a:t>
            </a:r>
            <a:endParaRPr lang="fr-FR" altLang="en-US" sz="1200" dirty="0">
              <a:ea typeface="Arial" panose="020B0604020202020204" pitchFamily="34" charset="0"/>
            </a:endParaRPr>
          </a:p>
          <a:p>
            <a:pPr lvl="1"/>
            <a:r>
              <a:rPr lang="fr-FR" altLang="en-US" sz="1200" dirty="0">
                <a:ea typeface="Arial" panose="020B0604020202020204" pitchFamily="34" charset="0"/>
              </a:rPr>
              <a:t>plus couramment utilisé dans les activités de vaccination supplémentaires (AVS)</a:t>
            </a:r>
            <a:endParaRPr lang="fr-FR" altLang="en-US" sz="1200" dirty="0">
              <a:solidFill>
                <a:srgbClr val="0070C0"/>
              </a:solidFill>
              <a:ea typeface="Arial" panose="020B0604020202020204" pitchFamily="34" charset="0"/>
            </a:endParaRPr>
          </a:p>
          <a:p>
            <a:pPr lvl="0"/>
            <a:r>
              <a:rPr lang="fr-FR" altLang="en-US" sz="1200" dirty="0">
                <a:solidFill>
                  <a:srgbClr val="0070C0"/>
                </a:solidFill>
                <a:ea typeface="Arial" panose="020B0604020202020204" pitchFamily="34" charset="0"/>
              </a:rPr>
              <a:t>Le VPO </a:t>
            </a:r>
            <a:r>
              <a:rPr lang="fr-FR" altLang="en-US" sz="1200" b="1" dirty="0">
                <a:solidFill>
                  <a:srgbClr val="0070C0"/>
                </a:solidFill>
                <a:ea typeface="Arial" panose="020B0604020202020204" pitchFamily="34" charset="0"/>
              </a:rPr>
              <a:t>Mono</a:t>
            </a:r>
            <a:r>
              <a:rPr lang="fr-FR" altLang="en-US" sz="1200" dirty="0">
                <a:solidFill>
                  <a:srgbClr val="0070C0"/>
                </a:solidFill>
                <a:ea typeface="Arial" panose="020B0604020202020204" pitchFamily="34" charset="0"/>
              </a:rPr>
              <a:t>valent (</a:t>
            </a:r>
            <a:r>
              <a:rPr lang="fr-FR" altLang="en-US" sz="1200" dirty="0" err="1">
                <a:solidFill>
                  <a:srgbClr val="0070C0"/>
                </a:solidFill>
                <a:ea typeface="Arial" panose="020B0604020202020204" pitchFamily="34" charset="0"/>
              </a:rPr>
              <a:t>VPOm</a:t>
            </a:r>
            <a:r>
              <a:rPr lang="fr-FR" altLang="en-US" sz="1200" dirty="0">
                <a:solidFill>
                  <a:srgbClr val="0070C0"/>
                </a:solidFill>
                <a:ea typeface="Arial" panose="020B0604020202020204" pitchFamily="34" charset="0"/>
              </a:rPr>
              <a:t>) : types 1, 2 </a:t>
            </a:r>
            <a:r>
              <a:rPr lang="fr-FR" altLang="en-US" sz="1200" i="1" dirty="0">
                <a:solidFill>
                  <a:srgbClr val="0070C0"/>
                </a:solidFill>
                <a:ea typeface="Arial" panose="020B0604020202020204" pitchFamily="34" charset="0"/>
              </a:rPr>
              <a:t>ou</a:t>
            </a:r>
            <a:r>
              <a:rPr lang="fr-FR" altLang="en-US" sz="1200" dirty="0">
                <a:solidFill>
                  <a:srgbClr val="0070C0"/>
                </a:solidFill>
                <a:ea typeface="Arial" panose="020B0604020202020204" pitchFamily="34" charset="0"/>
              </a:rPr>
              <a:t> 3</a:t>
            </a:r>
            <a:endParaRPr lang="fr-FR" altLang="en-US" sz="1200" dirty="0">
              <a:ea typeface="Arial" panose="020B0604020202020204" pitchFamily="34" charset="0"/>
            </a:endParaRPr>
          </a:p>
          <a:p>
            <a:pPr lvl="1"/>
            <a:r>
              <a:rPr lang="fr-FR" altLang="en-US" sz="1200" dirty="0">
                <a:ea typeface="Arial" panose="020B0604020202020204" pitchFamily="34" charset="0"/>
              </a:rPr>
              <a:t>Utilisé principalement pour les vaccination supplémentaires dans des zones où seul le type 1 ou le type 3 est en circulation. </a:t>
            </a:r>
          </a:p>
          <a:p>
            <a:pPr lvl="0"/>
            <a:r>
              <a:rPr lang="en-US" altLang="en-US" sz="1200" b="1" dirty="0">
                <a:solidFill>
                  <a:srgbClr val="FF0000"/>
                </a:solidFill>
              </a:rPr>
              <a:t>Le nouveau VPO</a:t>
            </a:r>
            <a:r>
              <a:rPr lang="en-US" altLang="en-US" sz="1200" dirty="0">
                <a:solidFill>
                  <a:srgbClr val="FF0000"/>
                </a:solidFill>
              </a:rPr>
              <a:t> (nVPO2):  type 2</a:t>
            </a:r>
          </a:p>
          <a:p>
            <a:pPr lvl="1"/>
            <a:r>
              <a:rPr lang="en-US" altLang="en-US" sz="1200" dirty="0" err="1">
                <a:solidFill>
                  <a:srgbClr val="FF0000"/>
                </a:solidFill>
              </a:rPr>
              <a:t>en</a:t>
            </a:r>
            <a:r>
              <a:rPr lang="en-US" altLang="en-US" sz="1200" dirty="0">
                <a:solidFill>
                  <a:srgbClr val="FF0000"/>
                </a:solidFill>
              </a:rPr>
              <a:t> train d’</a:t>
            </a:r>
            <a:r>
              <a:rPr lang="fr-FR" altLang="en-US" sz="1200" dirty="0">
                <a:solidFill>
                  <a:srgbClr val="FF0000"/>
                </a:solidFill>
                <a:ea typeface="Arial" panose="020B0604020202020204" pitchFamily="34" charset="0"/>
              </a:rPr>
              <a:t>ê</a:t>
            </a:r>
            <a:r>
              <a:rPr lang="en-US" altLang="en-US" sz="1200" dirty="0" err="1">
                <a:solidFill>
                  <a:srgbClr val="FF0000"/>
                </a:solidFill>
              </a:rPr>
              <a:t>tre</a:t>
            </a:r>
            <a:r>
              <a:rPr lang="en-US" altLang="en-US" sz="1200" dirty="0">
                <a:solidFill>
                  <a:srgbClr val="FF0000"/>
                </a:solidFill>
              </a:rPr>
              <a:t> </a:t>
            </a:r>
            <a:r>
              <a:rPr lang="en-US" altLang="en-US" sz="1200" dirty="0" err="1">
                <a:solidFill>
                  <a:srgbClr val="FF0000"/>
                </a:solidFill>
              </a:rPr>
              <a:t>introduit</a:t>
            </a:r>
            <a:r>
              <a:rPr lang="en-US" altLang="en-US" sz="1200" dirty="0">
                <a:solidFill>
                  <a:srgbClr val="FF0000"/>
                </a:solidFill>
              </a:rPr>
              <a:t> pour </a:t>
            </a:r>
            <a:r>
              <a:rPr lang="en-US" altLang="en-US" sz="1200" dirty="0" err="1">
                <a:solidFill>
                  <a:srgbClr val="FF0000"/>
                </a:solidFill>
              </a:rPr>
              <a:t>mieux</a:t>
            </a:r>
            <a:r>
              <a:rPr lang="en-US" altLang="en-US" sz="1200" dirty="0">
                <a:solidFill>
                  <a:srgbClr val="FF0000"/>
                </a:solidFill>
              </a:rPr>
              <a:t> addresser le </a:t>
            </a:r>
            <a:r>
              <a:rPr lang="en-US" altLang="en-US" sz="1200" dirty="0" err="1">
                <a:solidFill>
                  <a:srgbClr val="FF0000"/>
                </a:solidFill>
              </a:rPr>
              <a:t>risque</a:t>
            </a:r>
            <a:r>
              <a:rPr lang="en-US" altLang="en-US" sz="1200" dirty="0">
                <a:solidFill>
                  <a:srgbClr val="FF0000"/>
                </a:solidFill>
              </a:rPr>
              <a:t> d ’apparition de </a:t>
            </a:r>
            <a:r>
              <a:rPr lang="en-US" altLang="en-US" sz="1200" dirty="0" err="1">
                <a:solidFill>
                  <a:srgbClr val="FF0000"/>
                </a:solidFill>
              </a:rPr>
              <a:t>nouvelles</a:t>
            </a:r>
            <a:r>
              <a:rPr lang="en-US" altLang="en-US" sz="1200" dirty="0">
                <a:solidFill>
                  <a:srgbClr val="FF0000"/>
                </a:solidFill>
              </a:rPr>
              <a:t> </a:t>
            </a:r>
            <a:r>
              <a:rPr lang="en-US" altLang="en-US" sz="1200" dirty="0" err="1">
                <a:solidFill>
                  <a:srgbClr val="FF0000"/>
                </a:solidFill>
              </a:rPr>
              <a:t>flambées</a:t>
            </a:r>
            <a:r>
              <a:rPr lang="en-US" altLang="en-US" sz="1200" dirty="0">
                <a:solidFill>
                  <a:srgbClr val="FF0000"/>
                </a:solidFill>
              </a:rPr>
              <a:t> de poliovirus </a:t>
            </a:r>
            <a:r>
              <a:rPr lang="en-US" altLang="en-US" sz="1200" dirty="0" err="1">
                <a:solidFill>
                  <a:srgbClr val="FF0000"/>
                </a:solidFill>
              </a:rPr>
              <a:t>dérivés</a:t>
            </a:r>
            <a:r>
              <a:rPr lang="en-US" altLang="en-US" sz="1200" dirty="0">
                <a:solidFill>
                  <a:srgbClr val="FF0000"/>
                </a:solidFill>
              </a:rPr>
              <a:t> </a:t>
            </a:r>
            <a:r>
              <a:rPr lang="en-US" altLang="en-US" sz="1200" dirty="0" err="1">
                <a:solidFill>
                  <a:srgbClr val="FF0000"/>
                </a:solidFill>
              </a:rPr>
              <a:t>d’une</a:t>
            </a:r>
            <a:r>
              <a:rPr lang="en-US" altLang="en-US" sz="1200" dirty="0">
                <a:solidFill>
                  <a:srgbClr val="FF0000"/>
                </a:solidFill>
              </a:rPr>
              <a:t> </a:t>
            </a:r>
            <a:r>
              <a:rPr lang="en-US" altLang="en-US" sz="1200" dirty="0" err="1">
                <a:solidFill>
                  <a:srgbClr val="FF0000"/>
                </a:solidFill>
              </a:rPr>
              <a:t>souche</a:t>
            </a:r>
            <a:r>
              <a:rPr lang="en-US" altLang="en-US" sz="1200" dirty="0">
                <a:solidFill>
                  <a:srgbClr val="FF0000"/>
                </a:solidFill>
              </a:rPr>
              <a:t> </a:t>
            </a:r>
            <a:r>
              <a:rPr lang="en-US" altLang="en-US" sz="1200" dirty="0" err="1">
                <a:solidFill>
                  <a:srgbClr val="FF0000"/>
                </a:solidFill>
              </a:rPr>
              <a:t>vaccinale</a:t>
            </a:r>
            <a:r>
              <a:rPr lang="en-US" altLang="en-US" sz="1200" dirty="0">
                <a:solidFill>
                  <a:srgbClr val="FF0000"/>
                </a:solidFill>
              </a:rPr>
              <a:t> (PVDVc2)</a:t>
            </a:r>
          </a:p>
          <a:p>
            <a:pPr lvl="1"/>
            <a:r>
              <a:rPr lang="en-US" altLang="en-US" sz="1200" dirty="0" err="1">
                <a:solidFill>
                  <a:srgbClr val="FF0000"/>
                </a:solidFill>
              </a:rPr>
              <a:t>n’est</a:t>
            </a:r>
            <a:r>
              <a:rPr lang="en-US" altLang="en-US" sz="1200" dirty="0">
                <a:solidFill>
                  <a:srgbClr val="FF0000"/>
                </a:solidFill>
              </a:rPr>
              <a:t> pas </a:t>
            </a:r>
            <a:r>
              <a:rPr lang="en-US" altLang="en-US" sz="1200" dirty="0" err="1">
                <a:solidFill>
                  <a:srgbClr val="FF0000"/>
                </a:solidFill>
              </a:rPr>
              <a:t>prequalifié</a:t>
            </a:r>
            <a:r>
              <a:rPr lang="en-US" altLang="en-US" sz="1200" dirty="0">
                <a:solidFill>
                  <a:srgbClr val="FF0000"/>
                </a:solidFill>
              </a:rPr>
              <a:t> par </a:t>
            </a:r>
            <a:r>
              <a:rPr lang="en-US" altLang="en-US" sz="1200" dirty="0" err="1">
                <a:solidFill>
                  <a:srgbClr val="FF0000"/>
                </a:solidFill>
              </a:rPr>
              <a:t>l’OMS</a:t>
            </a:r>
            <a:r>
              <a:rPr lang="en-US" altLang="en-US" sz="1200" dirty="0">
                <a:solidFill>
                  <a:srgbClr val="FF0000"/>
                </a:solidFill>
              </a:rPr>
              <a:t> </a:t>
            </a:r>
            <a:r>
              <a:rPr lang="en-US" altLang="en-US" sz="1200" dirty="0" err="1">
                <a:solidFill>
                  <a:srgbClr val="FF0000"/>
                </a:solidFill>
              </a:rPr>
              <a:t>mais</a:t>
            </a:r>
            <a:r>
              <a:rPr lang="en-US" altLang="en-US" sz="1200" dirty="0">
                <a:solidFill>
                  <a:srgbClr val="FF0000"/>
                </a:solidFill>
              </a:rPr>
              <a:t> </a:t>
            </a:r>
            <a:r>
              <a:rPr lang="en-US" altLang="en-US" sz="1200" dirty="0" err="1">
                <a:solidFill>
                  <a:srgbClr val="FF0000"/>
                </a:solidFill>
              </a:rPr>
              <a:t>est</a:t>
            </a:r>
            <a:r>
              <a:rPr lang="en-US" altLang="en-US" sz="1200" dirty="0">
                <a:solidFill>
                  <a:srgbClr val="FF0000"/>
                </a:solidFill>
              </a:rPr>
              <a:t> </a:t>
            </a:r>
            <a:r>
              <a:rPr lang="en-US" altLang="en-US" sz="1200" dirty="0" err="1">
                <a:solidFill>
                  <a:srgbClr val="FF0000"/>
                </a:solidFill>
              </a:rPr>
              <a:t>deployé</a:t>
            </a:r>
            <a:r>
              <a:rPr lang="en-US" altLang="en-US" sz="1200" dirty="0">
                <a:solidFill>
                  <a:srgbClr val="FF0000"/>
                </a:solidFill>
              </a:rPr>
              <a:t> au </a:t>
            </a:r>
            <a:r>
              <a:rPr lang="en-US" altLang="en-US" sz="1200" dirty="0" err="1">
                <a:solidFill>
                  <a:srgbClr val="FF0000"/>
                </a:solidFill>
              </a:rPr>
              <a:t>titre</a:t>
            </a:r>
            <a:r>
              <a:rPr lang="en-US" altLang="en-US" sz="1200" dirty="0">
                <a:solidFill>
                  <a:srgbClr val="FF0000"/>
                </a:solidFill>
              </a:rPr>
              <a:t> du </a:t>
            </a:r>
            <a:r>
              <a:rPr lang="en-US" altLang="en-US" sz="1200" dirty="0" err="1">
                <a:solidFill>
                  <a:srgbClr val="FF0000"/>
                </a:solidFill>
              </a:rPr>
              <a:t>protocole</a:t>
            </a:r>
            <a:r>
              <a:rPr lang="en-US" altLang="en-US" sz="1200" dirty="0">
                <a:solidFill>
                  <a:srgbClr val="FF0000"/>
                </a:solidFill>
              </a:rPr>
              <a:t> EUL (Emergency Use Listing) de l’ OMS pour </a:t>
            </a:r>
            <a:r>
              <a:rPr lang="en-US" altLang="en-US" sz="1200" dirty="0" err="1">
                <a:solidFill>
                  <a:srgbClr val="FF0000"/>
                </a:solidFill>
              </a:rPr>
              <a:t>faciliter</a:t>
            </a:r>
            <a:r>
              <a:rPr lang="en-US" altLang="en-US" sz="1200" dirty="0">
                <a:solidFill>
                  <a:srgbClr val="FF0000"/>
                </a:solidFill>
              </a:rPr>
              <a:t> </a:t>
            </a:r>
            <a:r>
              <a:rPr lang="en-US" altLang="en-US" sz="1200" dirty="0" err="1">
                <a:solidFill>
                  <a:srgbClr val="FF0000"/>
                </a:solidFill>
              </a:rPr>
              <a:t>sa</a:t>
            </a:r>
            <a:r>
              <a:rPr lang="en-US" altLang="en-US" sz="1200" dirty="0">
                <a:solidFill>
                  <a:srgbClr val="FF0000"/>
                </a:solidFill>
              </a:rPr>
              <a:t> </a:t>
            </a:r>
            <a:r>
              <a:rPr lang="en-US" altLang="en-US" sz="1200" dirty="0" err="1">
                <a:solidFill>
                  <a:srgbClr val="FF0000"/>
                </a:solidFill>
              </a:rPr>
              <a:t>disponibilité</a:t>
            </a:r>
            <a:r>
              <a:rPr lang="en-US" altLang="en-US" sz="1200" dirty="0">
                <a:solidFill>
                  <a:srgbClr val="FF0000"/>
                </a:solidFill>
              </a:rPr>
              <a:t> </a:t>
            </a:r>
            <a:r>
              <a:rPr lang="en-US" altLang="en-US" sz="1200" dirty="0" err="1">
                <a:solidFill>
                  <a:srgbClr val="FF0000"/>
                </a:solidFill>
              </a:rPr>
              <a:t>urgente</a:t>
            </a:r>
            <a:r>
              <a:rPr lang="en-US" altLang="en-US" sz="1200" dirty="0">
                <a:solidFill>
                  <a:srgbClr val="FF0000"/>
                </a:solidFill>
              </a:rPr>
              <a:t> sur le terrain.</a:t>
            </a:r>
          </a:p>
          <a:p>
            <a:pPr marL="914400" marR="0" lvl="2" indent="0" algn="l" defTabSz="914400" rtl="0" eaLnBrk="0" fontAlgn="base" latinLnBrk="0" hangingPunct="0">
              <a:lnSpc>
                <a:spcPct val="100000"/>
              </a:lnSpc>
              <a:spcBef>
                <a:spcPct val="30000"/>
              </a:spcBef>
              <a:spcAft>
                <a:spcPct val="0"/>
              </a:spcAft>
              <a:buClrTx/>
              <a:buSzTx/>
              <a:buFontTx/>
              <a:buNone/>
              <a:tabLst/>
              <a:defRPr/>
            </a:pPr>
            <a:endParaRPr lang="en-US" altLang="en-US" sz="1200" dirty="0">
              <a:solidFill>
                <a:srgbClr val="FF0000"/>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en-US" sz="1200" dirty="0"/>
              <a:t>Le VPO reste le principal vaccin utilisé dans le cadre de la stratégie d’éradication.</a:t>
            </a:r>
          </a:p>
          <a:p>
            <a:pPr lvl="2"/>
            <a:endParaRPr lang="en-US" altLang="en-US" sz="1200" dirty="0">
              <a:solidFill>
                <a:srgbClr val="FF0000"/>
              </a:solidFill>
            </a:endParaRPr>
          </a:p>
          <a:p>
            <a:endParaRPr lang="en-US" dirty="0"/>
          </a:p>
        </p:txBody>
      </p:sp>
      <p:sp>
        <p:nvSpPr>
          <p:cNvPr id="4" name="Slide Number Placeholder 3"/>
          <p:cNvSpPr>
            <a:spLocks noGrp="1"/>
          </p:cNvSpPr>
          <p:nvPr>
            <p:ph type="sldNum" sz="quarter" idx="5"/>
          </p:nvPr>
        </p:nvSpPr>
        <p:spPr/>
        <p:txBody>
          <a:bodyPr/>
          <a:lstStyle/>
          <a:p>
            <a:pPr>
              <a:defRPr/>
            </a:pPr>
            <a:fld id="{156CB753-2220-4829-BA31-3BDAA45BA7CB}" type="slidenum">
              <a:rPr lang="en-GB" altLang="en-US" smtClean="0"/>
              <a:pPr>
                <a:defRPr/>
              </a:pPr>
              <a:t>9</a:t>
            </a:fld>
            <a:endParaRPr lang="en-GB" altLang="en-US"/>
          </a:p>
        </p:txBody>
      </p:sp>
    </p:spTree>
    <p:extLst>
      <p:ext uri="{BB962C8B-B14F-4D97-AF65-F5344CB8AC3E}">
        <p14:creationId xmlns:p14="http://schemas.microsoft.com/office/powerpoint/2010/main" val="2156597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0E158AA4-62D2-41B4-BE8A-1A6C7566F6A9}"/>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spcBef>
                <a:spcPct val="50000"/>
              </a:spcBef>
              <a:defRPr/>
            </a:pPr>
            <a:endParaRPr lang="en-US" altLang="en-US" sz="3400"/>
          </a:p>
        </p:txBody>
      </p:sp>
    </p:spTree>
    <p:extLst>
      <p:ext uri="{BB962C8B-B14F-4D97-AF65-F5344CB8AC3E}">
        <p14:creationId xmlns:p14="http://schemas.microsoft.com/office/powerpoint/2010/main" val="1781760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9345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59452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1800"/>
              </a:spcBef>
              <a:defRPr>
                <a:solidFill>
                  <a:srgbClr val="000066"/>
                </a:solidFill>
                <a:latin typeface="Gill Sans MT" panose="020B0502020104020203" pitchFamily="34" charset="0"/>
              </a:defRPr>
            </a:lvl1pPr>
            <a:lvl2pPr>
              <a:defRPr>
                <a:latin typeface="Gill Sans MT" panose="020B0502020104020203" pitchFamily="34" charset="0"/>
              </a:defRPr>
            </a:lvl2pPr>
            <a:lvl3pPr>
              <a:defRPr>
                <a:latin typeface="Gill Sans MT" panose="020B0502020104020203" pitchFamily="34" charset="0"/>
              </a:defRPr>
            </a:lvl3pPr>
            <a:lvl4pPr>
              <a:defRPr>
                <a:latin typeface="Gill Sans MT" panose="020B0502020104020203" pitchFamily="34" charset="0"/>
              </a:defRPr>
            </a:lvl4pPr>
            <a:lvl5pPr>
              <a:defRPr>
                <a:latin typeface="Gill Sans MT" panose="020B05020201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3"/>
          <p:cNvSpPr>
            <a:spLocks noGrp="1"/>
          </p:cNvSpPr>
          <p:nvPr>
            <p:ph type="title"/>
          </p:nvPr>
        </p:nvSpPr>
        <p:spPr/>
        <p:txBody>
          <a:bodyPr/>
          <a:lstStyle>
            <a:lvl1pPr>
              <a:defRPr>
                <a:latin typeface="Gill Sans MT" panose="020B0502020104020203" pitchFamily="34" charset="0"/>
              </a:defRPr>
            </a:lvl1pPr>
          </a:lstStyle>
          <a:p>
            <a:r>
              <a:rPr lang="en-US" dirty="0"/>
              <a:t>Click to edit Master title style</a:t>
            </a:r>
          </a:p>
        </p:txBody>
      </p:sp>
    </p:spTree>
    <p:extLst>
      <p:ext uri="{BB962C8B-B14F-4D97-AF65-F5344CB8AC3E}">
        <p14:creationId xmlns:p14="http://schemas.microsoft.com/office/powerpoint/2010/main" val="1634118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37688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019573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332341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933310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08130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4220408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466442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17A04495-1C97-4D84-8452-C5E0B1E6686C}"/>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A5B7D2CD-5A52-4211-AFB9-34CF5BC60660}"/>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0CE403BB-FF52-46D6-8B3F-E728B8921DC8}"/>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a:extLst>
              <a:ext uri="{FF2B5EF4-FFF2-40B4-BE49-F238E27FC236}">
                <a16:creationId xmlns:a16="http://schemas.microsoft.com/office/drawing/2014/main" id="{AE0C967B-B6D5-4AD7-93C5-9FB368FCA56E}"/>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spcBef>
                <a:spcPct val="50000"/>
              </a:spcBef>
              <a:defRPr/>
            </a:pPr>
            <a:endParaRPr lang="en-US" altLang="en-US" sz="3400"/>
          </a:p>
        </p:txBody>
      </p:sp>
      <p:sp>
        <p:nvSpPr>
          <p:cNvPr id="1030" name="Rectangle 13">
            <a:extLst>
              <a:ext uri="{FF2B5EF4-FFF2-40B4-BE49-F238E27FC236}">
                <a16:creationId xmlns:a16="http://schemas.microsoft.com/office/drawing/2014/main" id="{3F070BB0-4990-42A6-8E65-1811960AA39D}"/>
              </a:ext>
            </a:extLst>
          </p:cNvPr>
          <p:cNvSpPr>
            <a:spLocks noChangeArrowheads="1"/>
          </p:cNvSpPr>
          <p:nvPr/>
        </p:nvSpPr>
        <p:spPr bwMode="auto">
          <a:xfrm>
            <a:off x="395536" y="6426200"/>
            <a:ext cx="6624736" cy="431800"/>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defRPr/>
            </a:pPr>
            <a:r>
              <a:rPr lang="fr-FR" altLang="en-US" sz="1200" dirty="0">
                <a:solidFill>
                  <a:srgbClr val="96CCEE"/>
                </a:solidFill>
                <a:latin typeface="Arial Narrow" panose="020B0606020202030204" pitchFamily="34" charset="0"/>
              </a:rPr>
              <a:t>Introduction </a:t>
            </a:r>
            <a:r>
              <a:rPr lang="fr-FR" altLang="en-US" sz="1200" b="1" kern="1200" spc="-10" dirty="0">
                <a:solidFill>
                  <a:srgbClr val="96CCEE"/>
                </a:solidFill>
                <a:latin typeface="Arial Narrow" pitchFamily="34" charset="0"/>
                <a:ea typeface="MS PGothic" pitchFamily="34" charset="-128"/>
                <a:cs typeface="+mn-cs"/>
              </a:rPr>
              <a:t>à</a:t>
            </a:r>
            <a:r>
              <a:rPr lang="fr-FR" altLang="en-US" sz="1200" dirty="0">
                <a:solidFill>
                  <a:srgbClr val="96CCEE"/>
                </a:solidFill>
                <a:latin typeface="Arial Narrow" panose="020B0606020202030204" pitchFamily="34" charset="0"/>
              </a:rPr>
              <a:t> la phase finale d’éradication de la poliomyélite  et le rôle du VPI - Module 1</a:t>
            </a:r>
            <a:r>
              <a:rPr lang="fr-FR" altLang="en-US" sz="1200" dirty="0">
                <a:solidFill>
                  <a:srgbClr val="72BBE8"/>
                </a:solidFill>
                <a:latin typeface="Arial Narrow" panose="020B0606020202030204" pitchFamily="34" charset="0"/>
              </a:rPr>
              <a:t> </a:t>
            </a:r>
            <a:r>
              <a:rPr lang="fr-FR" altLang="en-US" sz="1200" dirty="0">
                <a:solidFill>
                  <a:srgbClr val="FFFFFF"/>
                </a:solidFill>
                <a:latin typeface="Arial Narrow" panose="020B0606020202030204" pitchFamily="34" charset="0"/>
              </a:rPr>
              <a:t> </a:t>
            </a:r>
            <a:r>
              <a:rPr lang="fr-FR" altLang="en-US" sz="1800" baseline="12000" dirty="0">
                <a:solidFill>
                  <a:srgbClr val="FFFFFF"/>
                </a:solidFill>
                <a:latin typeface="Arial Narrow" panose="020B0606020202030204" pitchFamily="34" charset="0"/>
              </a:rPr>
              <a:t>|</a:t>
            </a:r>
            <a:r>
              <a:rPr lang="fr-FR" altLang="en-US" sz="1200" dirty="0">
                <a:solidFill>
                  <a:srgbClr val="96CCEE"/>
                </a:solidFill>
                <a:latin typeface="Arial Narrow" panose="020B0606020202030204" pitchFamily="34" charset="0"/>
              </a:rPr>
              <a:t> décembre 2020</a:t>
            </a:r>
          </a:p>
          <a:p>
            <a:pPr algn="r" eaLnBrk="1" hangingPunct="1">
              <a:defRPr/>
            </a:pPr>
            <a:endParaRPr lang="fr-FR" altLang="en-US" sz="1200" dirty="0">
              <a:solidFill>
                <a:srgbClr val="96CCEE"/>
              </a:solidFill>
              <a:latin typeface="Arial Narrow" panose="020B0606020202030204" pitchFamily="34" charset="0"/>
            </a:endParaRPr>
          </a:p>
        </p:txBody>
      </p:sp>
      <p:sp>
        <p:nvSpPr>
          <p:cNvPr id="1031" name="Rectangle 14">
            <a:extLst>
              <a:ext uri="{FF2B5EF4-FFF2-40B4-BE49-F238E27FC236}">
                <a16:creationId xmlns:a16="http://schemas.microsoft.com/office/drawing/2014/main" id="{D2A9241A-1792-4E34-9081-7BCEAD96F808}"/>
              </a:ext>
            </a:extLst>
          </p:cNvPr>
          <p:cNvSpPr>
            <a:spLocks noChangeArrowheads="1"/>
          </p:cNvSpPr>
          <p:nvPr/>
        </p:nvSpPr>
        <p:spPr bwMode="auto">
          <a:xfrm>
            <a:off x="-108520" y="6399213"/>
            <a:ext cx="466725" cy="331787"/>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r" eaLnBrk="1" hangingPunct="1">
              <a:defRPr/>
            </a:pPr>
            <a:fld id="{14DF82A7-03D4-4A66-86C6-E47D7B65F6BE}" type="slidenum">
              <a:rPr lang="en-US" altLang="en-US" sz="1500" smtClean="0">
                <a:solidFill>
                  <a:srgbClr val="72BBE8"/>
                </a:solidFill>
                <a:latin typeface="Arial Narrow" panose="020B0606020202030204" pitchFamily="34" charset="0"/>
              </a:rPr>
              <a:pPr algn="r" eaLnBrk="1" hangingPunct="1">
                <a:defRPr/>
              </a:pPr>
              <a:t>‹#›</a:t>
            </a:fld>
            <a:r>
              <a:rPr lang="en-GB" altLang="en-US" sz="1500" dirty="0">
                <a:solidFill>
                  <a:srgbClr val="72BBE8"/>
                </a:solidFill>
                <a:latin typeface="Arial Narrow" panose="020B0606020202030204" pitchFamily="34" charset="0"/>
              </a:rPr>
              <a:t> </a:t>
            </a:r>
            <a:r>
              <a:rPr lang="en-GB" altLang="en-US" sz="2100" baseline="14000" dirty="0">
                <a:solidFill>
                  <a:srgbClr val="FFFFFF"/>
                </a:solidFill>
                <a:latin typeface="Arial Narrow" panose="020B0606020202030204" pitchFamily="34" charset="0"/>
              </a:rPr>
              <a:t>|</a:t>
            </a:r>
          </a:p>
        </p:txBody>
      </p:sp>
      <p:pic>
        <p:nvPicPr>
          <p:cNvPr id="1032" name="Picture 17">
            <a:extLst>
              <a:ext uri="{FF2B5EF4-FFF2-40B4-BE49-F238E27FC236}">
                <a16:creationId xmlns:a16="http://schemas.microsoft.com/office/drawing/2014/main" id="{06FE07F8-9DF1-4672-A961-F074E6AF039D}"/>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6828284" y="6183313"/>
            <a:ext cx="2208212"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732" r:id="rId1"/>
    <p:sldLayoutId id="2147484722" r:id="rId2"/>
    <p:sldLayoutId id="2147484723" r:id="rId3"/>
    <p:sldLayoutId id="2147484724" r:id="rId4"/>
    <p:sldLayoutId id="2147484725" r:id="rId5"/>
    <p:sldLayoutId id="2147484726" r:id="rId6"/>
    <p:sldLayoutId id="2147484727" r:id="rId7"/>
    <p:sldLayoutId id="2147484728" r:id="rId8"/>
    <p:sldLayoutId id="2147484729" r:id="rId9"/>
    <p:sldLayoutId id="2147484730" r:id="rId10"/>
    <p:sldLayoutId id="2147484731" r:id="rId11"/>
  </p:sldLayoutIdLst>
  <p:hf sldNum="0" hdr="0" ftr="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polioeradication.org/polio-today/preparing-for-a-polio-free-world/certification/"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a:extLst>
              <a:ext uri="{FF2B5EF4-FFF2-40B4-BE49-F238E27FC236}">
                <a16:creationId xmlns:a16="http://schemas.microsoft.com/office/drawing/2014/main" id="{850EC4AF-43EE-442A-A25D-267794CFEA1F}"/>
              </a:ext>
            </a:extLst>
          </p:cNvPr>
          <p:cNvSpPr>
            <a:spLocks noChangeArrowheads="1"/>
          </p:cNvSpPr>
          <p:nvPr/>
        </p:nvSpPr>
        <p:spPr bwMode="auto">
          <a:xfrm>
            <a:off x="1116013" y="1844675"/>
            <a:ext cx="6911975"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lnSpc>
                <a:spcPct val="90000"/>
              </a:lnSpc>
              <a:buFont typeface="Wingdings" panose="05000000000000000000" pitchFamily="2" charset="2"/>
              <a:buNone/>
            </a:pPr>
            <a:r>
              <a:rPr lang="fr-FR" altLang="en-US" sz="3200" dirty="0">
                <a:solidFill>
                  <a:schemeClr val="bg1"/>
                </a:solidFill>
              </a:rPr>
              <a:t>Module 1</a:t>
            </a:r>
          </a:p>
          <a:p>
            <a:pPr algn="ctr">
              <a:lnSpc>
                <a:spcPct val="90000"/>
              </a:lnSpc>
              <a:buFont typeface="Wingdings" panose="05000000000000000000" pitchFamily="2" charset="2"/>
              <a:buNone/>
            </a:pPr>
            <a:r>
              <a:rPr lang="fr-FR" altLang="en-US" sz="3200" dirty="0">
                <a:solidFill>
                  <a:schemeClr val="bg1"/>
                </a:solidFill>
              </a:rPr>
              <a:t>Introduction à la phase finale         d’éradication de la poliomyélite  et le rôle du VPI</a:t>
            </a:r>
          </a:p>
        </p:txBody>
      </p:sp>
      <p:sp>
        <p:nvSpPr>
          <p:cNvPr id="5" name="TextBox 4">
            <a:extLst>
              <a:ext uri="{FF2B5EF4-FFF2-40B4-BE49-F238E27FC236}">
                <a16:creationId xmlns:a16="http://schemas.microsoft.com/office/drawing/2014/main" id="{F25B7A08-5802-4BEA-B67B-35AEFC80EEB1}"/>
              </a:ext>
            </a:extLst>
          </p:cNvPr>
          <p:cNvSpPr txBox="1">
            <a:spLocks noChangeArrowheads="1"/>
          </p:cNvSpPr>
          <p:nvPr/>
        </p:nvSpPr>
        <p:spPr>
          <a:xfrm>
            <a:off x="685800" y="404813"/>
            <a:ext cx="7772400" cy="863600"/>
          </a:xfrm>
          <a:prstGeom prst="rect">
            <a:avLst/>
          </a:prstGeom>
          <a:noFill/>
          <a:ln/>
        </p:spPr>
        <p:txBody>
          <a:bodyPr/>
          <a:lstStyle>
            <a:lvl1pPr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rtl="1">
              <a:defRPr/>
            </a:pPr>
            <a:r>
              <a:rPr lang="fr-FR" altLang="en-US" sz="2400" dirty="0">
                <a:solidFill>
                  <a:schemeClr val="bg1"/>
                </a:solidFill>
              </a:rPr>
              <a:t>Formation en vue de l’addition d’une deuxième dose de vaccin antipoliomyélitique inactivé (VPI)</a:t>
            </a:r>
            <a:endParaRPr lang="fr-FR" altLang="en-US" sz="3500" dirty="0">
              <a:solidFill>
                <a:schemeClr val="bg1"/>
              </a:solidFill>
              <a:effectLst>
                <a:outerShdw blurRad="38100" dist="38100" dir="2700000" algn="tl">
                  <a:srgbClr val="C0C0C0"/>
                </a:outerShdw>
              </a:effectLst>
            </a:endParaRPr>
          </a:p>
        </p:txBody>
      </p:sp>
      <p:pic>
        <p:nvPicPr>
          <p:cNvPr id="5124" name="Picture 17">
            <a:extLst>
              <a:ext uri="{FF2B5EF4-FFF2-40B4-BE49-F238E27FC236}">
                <a16:creationId xmlns:a16="http://schemas.microsoft.com/office/drawing/2014/main" id="{180C75B7-01E9-45DA-A49D-5A0826CEA8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413" y="5084763"/>
            <a:ext cx="43053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51A73C-F527-4A95-81E7-7048394E22B8}"/>
              </a:ext>
            </a:extLst>
          </p:cNvPr>
          <p:cNvSpPr>
            <a:spLocks noGrp="1"/>
          </p:cNvSpPr>
          <p:nvPr>
            <p:ph type="title"/>
          </p:nvPr>
        </p:nvSpPr>
        <p:spPr/>
        <p:txBody>
          <a:bodyPr/>
          <a:lstStyle/>
          <a:p>
            <a:pPr>
              <a:defRPr/>
            </a:pPr>
            <a:r>
              <a:rPr lang="fr-FR" altLang="en-US"/>
              <a:t>Paralysie associée au VPO</a:t>
            </a:r>
          </a:p>
        </p:txBody>
      </p:sp>
      <p:sp>
        <p:nvSpPr>
          <p:cNvPr id="20483" name="Content Placeholder 1">
            <a:extLst>
              <a:ext uri="{FF2B5EF4-FFF2-40B4-BE49-F238E27FC236}">
                <a16:creationId xmlns:a16="http://schemas.microsoft.com/office/drawing/2014/main" id="{ADE00E1D-E3B2-4039-AD6F-354578C6018F}"/>
              </a:ext>
            </a:extLst>
          </p:cNvPr>
          <p:cNvSpPr>
            <a:spLocks noGrp="1" noChangeArrowheads="1"/>
          </p:cNvSpPr>
          <p:nvPr>
            <p:ph idx="1"/>
          </p:nvPr>
        </p:nvSpPr>
        <p:spPr>
          <a:xfrm>
            <a:off x="179388" y="1268413"/>
            <a:ext cx="8964612" cy="5113337"/>
          </a:xfrm>
        </p:spPr>
        <p:txBody>
          <a:bodyPr/>
          <a:lstStyle/>
          <a:p>
            <a:pPr>
              <a:spcBef>
                <a:spcPts val="1200"/>
              </a:spcBef>
            </a:pPr>
            <a:r>
              <a:rPr lang="fr-FR" altLang="en-US" sz="2400" dirty="0"/>
              <a:t>Le VPO protège efficacement contre la poliomyélite, mais…</a:t>
            </a:r>
          </a:p>
          <a:p>
            <a:pPr>
              <a:spcBef>
                <a:spcPts val="1200"/>
              </a:spcBef>
            </a:pPr>
            <a:r>
              <a:rPr lang="fr-FR" altLang="en-US" sz="2400" dirty="0"/>
              <a:t>dans de très rares cas, il peut causer une paralysie</a:t>
            </a:r>
          </a:p>
          <a:p>
            <a:pPr marL="709613" lvl="1">
              <a:spcBef>
                <a:spcPts val="600"/>
              </a:spcBef>
            </a:pPr>
            <a:r>
              <a:rPr lang="fr-FR" altLang="en-US" sz="2000" b="1" dirty="0">
                <a:ea typeface="Arial" panose="020B0604020202020204" pitchFamily="34" charset="0"/>
              </a:rPr>
              <a:t>Poliomyélite paralytique </a:t>
            </a:r>
            <a:r>
              <a:rPr lang="fr-FR" altLang="en-US" sz="2000" b="1" dirty="0" err="1">
                <a:ea typeface="Arial" panose="020B0604020202020204" pitchFamily="34" charset="0"/>
              </a:rPr>
              <a:t>postvaccinale</a:t>
            </a:r>
            <a:r>
              <a:rPr lang="fr-FR" altLang="en-US" sz="2000" b="1" dirty="0">
                <a:ea typeface="Arial" panose="020B0604020202020204" pitchFamily="34" charset="0"/>
              </a:rPr>
              <a:t> (PPPV)</a:t>
            </a:r>
          </a:p>
          <a:p>
            <a:pPr marL="1081088" lvl="2">
              <a:spcBef>
                <a:spcPct val="0"/>
              </a:spcBef>
            </a:pPr>
            <a:r>
              <a:rPr lang="fr-FR" altLang="en-US" sz="1800" dirty="0">
                <a:ea typeface="Arial" panose="020B0604020202020204" pitchFamily="34" charset="0"/>
              </a:rPr>
              <a:t>Les souches virales du vaccin ont muté spontanément et ont retrouvé leur </a:t>
            </a:r>
            <a:r>
              <a:rPr lang="fr-FR" altLang="en-US" sz="1800" dirty="0" err="1">
                <a:ea typeface="Arial" panose="020B0604020202020204" pitchFamily="34" charset="0"/>
              </a:rPr>
              <a:t>neurovirulence</a:t>
            </a:r>
            <a:endParaRPr lang="fr-FR" altLang="en-US" sz="1800" dirty="0">
              <a:ea typeface="Arial" panose="020B0604020202020204" pitchFamily="34" charset="0"/>
            </a:endParaRPr>
          </a:p>
          <a:p>
            <a:pPr marL="1081088" lvl="2">
              <a:spcBef>
                <a:spcPct val="0"/>
              </a:spcBef>
            </a:pPr>
            <a:r>
              <a:rPr lang="fr-FR" altLang="en-US" sz="1800" dirty="0">
                <a:ea typeface="Arial" panose="020B0604020202020204" pitchFamily="34" charset="0"/>
              </a:rPr>
              <a:t>1 cas sur </a:t>
            </a:r>
            <a:r>
              <a:rPr lang="fr-FR" altLang="en-US" sz="1800" dirty="0"/>
              <a:t>2,4 millions de doses de vaccin administrées</a:t>
            </a:r>
          </a:p>
          <a:p>
            <a:pPr marL="1081088" lvl="2">
              <a:spcBef>
                <a:spcPct val="0"/>
              </a:spcBef>
            </a:pPr>
            <a:r>
              <a:rPr lang="fr-FR" altLang="en-US" sz="1800" dirty="0"/>
              <a:t>250 à 500 cas/an</a:t>
            </a:r>
          </a:p>
          <a:p>
            <a:pPr marL="1081088" lvl="2">
              <a:spcBef>
                <a:spcPct val="0"/>
              </a:spcBef>
            </a:pPr>
            <a:r>
              <a:rPr lang="fr-FR" altLang="en-US" sz="1800" dirty="0"/>
              <a:t>40 % des PPPV étaient dues au VPO type 2</a:t>
            </a:r>
          </a:p>
          <a:p>
            <a:pPr marL="709613" lvl="1">
              <a:spcBef>
                <a:spcPts val="1000"/>
              </a:spcBef>
            </a:pPr>
            <a:r>
              <a:rPr lang="fr-FR" altLang="en-US" sz="2000" b="1" dirty="0">
                <a:ea typeface="Arial" panose="020B0604020202020204" pitchFamily="34" charset="0"/>
              </a:rPr>
              <a:t>Poliovirus circulant dérivé d’une souche vaccinale (</a:t>
            </a:r>
            <a:r>
              <a:rPr lang="fr-FR" altLang="en-US" sz="2000" b="1" dirty="0" err="1">
                <a:ea typeface="Arial" panose="020B0604020202020204" pitchFamily="34" charset="0"/>
              </a:rPr>
              <a:t>PVDVc</a:t>
            </a:r>
            <a:r>
              <a:rPr lang="fr-FR" altLang="en-US" sz="2000" b="1" dirty="0">
                <a:ea typeface="Arial" panose="020B0604020202020204" pitchFamily="34" charset="0"/>
              </a:rPr>
              <a:t>)</a:t>
            </a:r>
          </a:p>
          <a:p>
            <a:pPr marL="1081088" lvl="2">
              <a:spcBef>
                <a:spcPct val="0"/>
              </a:spcBef>
            </a:pPr>
            <a:r>
              <a:rPr lang="fr-FR" altLang="en-US" sz="1800" dirty="0">
                <a:ea typeface="Arial" panose="020B0604020202020204" pitchFamily="34" charset="0"/>
              </a:rPr>
              <a:t>De rares flambées causées par la transmission d’une personne à une autre d’une souche vaccinale qui a muté/s’est modifiée jusqu’à atteindre une forme </a:t>
            </a:r>
            <a:r>
              <a:rPr lang="fr-FR" altLang="en-US" sz="1800" dirty="0" err="1">
                <a:ea typeface="Arial" panose="020B0604020202020204" pitchFamily="34" charset="0"/>
              </a:rPr>
              <a:t>neurovirulente</a:t>
            </a:r>
            <a:r>
              <a:rPr lang="fr-FR" altLang="en-US" sz="1800" dirty="0">
                <a:ea typeface="Arial" panose="020B0604020202020204" pitchFamily="34" charset="0"/>
              </a:rPr>
              <a:t> extrêmement contagieuse, dans des zones ou des pays présentant une faible immunité </a:t>
            </a:r>
            <a:r>
              <a:rPr lang="fr-FR" altLang="en-US" sz="1800" dirty="0"/>
              <a:t>contre la poliomyélite. </a:t>
            </a:r>
          </a:p>
          <a:p>
            <a:pPr marL="1081088" lvl="2">
              <a:spcBef>
                <a:spcPct val="0"/>
              </a:spcBef>
            </a:pPr>
            <a:r>
              <a:rPr lang="fr-FR" altLang="en-US" sz="1800" dirty="0"/>
              <a:t>97 % des </a:t>
            </a:r>
            <a:r>
              <a:rPr lang="fr-FR" altLang="en-US" sz="1800" dirty="0" err="1"/>
              <a:t>PVDVc</a:t>
            </a:r>
            <a:r>
              <a:rPr lang="fr-FR" altLang="en-US" sz="1800" dirty="0"/>
              <a:t> dérivaient du VPO type 2</a:t>
            </a:r>
          </a:p>
          <a:p>
            <a:pPr marL="1081088" lvl="2">
              <a:spcBef>
                <a:spcPct val="0"/>
              </a:spcBef>
            </a:pPr>
            <a:r>
              <a:rPr lang="fr-FR" altLang="en-US" sz="1700" dirty="0">
                <a:ea typeface="Arial" panose="020B0604020202020204" pitchFamily="34" charset="0"/>
              </a:rPr>
              <a:t>La faible couverture vaccinale est l’un des principaux facteurs d’émergence du </a:t>
            </a:r>
            <a:r>
              <a:rPr lang="fr-FR" altLang="en-US" sz="1700" dirty="0" err="1">
                <a:ea typeface="Arial" panose="020B0604020202020204" pitchFamily="34" charset="0"/>
              </a:rPr>
              <a:t>PVDVc</a:t>
            </a:r>
            <a:r>
              <a:rPr lang="fr-FR" altLang="en-US" sz="1800" dirty="0">
                <a:ea typeface="Arial" panose="020B0604020202020204" pitchFamily="34" charset="0"/>
              </a:rPr>
              <a:t>.</a:t>
            </a:r>
          </a:p>
          <a:p>
            <a:pPr marL="1081088" lvl="2">
              <a:spcBef>
                <a:spcPct val="0"/>
              </a:spcBef>
            </a:pPr>
            <a:endParaRPr lang="en-US" altLang="en-US" sz="2000" dirty="0">
              <a:solidFill>
                <a:srgbClr val="C00000"/>
              </a:solidFill>
              <a:ea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A91584A-D2BD-42EB-A67A-CF06A78BCDB6}"/>
              </a:ext>
            </a:extLst>
          </p:cNvPr>
          <p:cNvSpPr>
            <a:spLocks noGrp="1"/>
          </p:cNvSpPr>
          <p:nvPr>
            <p:ph type="title"/>
          </p:nvPr>
        </p:nvSpPr>
        <p:spPr>
          <a:xfrm>
            <a:off x="228600" y="188913"/>
            <a:ext cx="8763000" cy="1008062"/>
          </a:xfrm>
        </p:spPr>
        <p:txBody>
          <a:bodyPr/>
          <a:lstStyle/>
          <a:p>
            <a:pPr>
              <a:defRPr/>
            </a:pPr>
            <a:r>
              <a:rPr lang="fr-FR" altLang="en-US" sz="2700" dirty="0"/>
              <a:t>Poliovirus sauvage autochtone et cas de poliomyélite dérivés de souches vaccinales entre 2009 et 2020*</a:t>
            </a:r>
            <a:endParaRPr lang="fr-FR" altLang="en-US" sz="2700" dirty="0">
              <a:solidFill>
                <a:srgbClr val="FF0000"/>
              </a:solidFill>
            </a:endParaRPr>
          </a:p>
        </p:txBody>
      </p:sp>
      <p:sp>
        <p:nvSpPr>
          <p:cNvPr id="22532" name="TextBox 1">
            <a:extLst>
              <a:ext uri="{FF2B5EF4-FFF2-40B4-BE49-F238E27FC236}">
                <a16:creationId xmlns:a16="http://schemas.microsoft.com/office/drawing/2014/main" id="{4E55B15B-3A2D-41D2-9E34-10165D4CAE6E}"/>
              </a:ext>
            </a:extLst>
          </p:cNvPr>
          <p:cNvSpPr txBox="1">
            <a:spLocks noChangeArrowheads="1"/>
          </p:cNvSpPr>
          <p:nvPr/>
        </p:nvSpPr>
        <p:spPr bwMode="auto">
          <a:xfrm>
            <a:off x="4211638" y="5680075"/>
            <a:ext cx="16177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n-US" sz="1200" dirty="0"/>
              <a:t>* au d</a:t>
            </a:r>
            <a:r>
              <a:rPr lang="fr-FR" altLang="en-US" sz="1200" b="0" dirty="0"/>
              <a:t>é</a:t>
            </a:r>
            <a:r>
              <a:rPr lang="en-US" altLang="en-US" sz="1200" dirty="0" err="1"/>
              <a:t>cembre</a:t>
            </a:r>
            <a:r>
              <a:rPr lang="en-US" altLang="en-US" sz="1200" dirty="0"/>
              <a:t> 2020</a:t>
            </a:r>
          </a:p>
        </p:txBody>
      </p:sp>
      <p:sp>
        <p:nvSpPr>
          <p:cNvPr id="22534" name="Rectangle 2">
            <a:extLst>
              <a:ext uri="{FF2B5EF4-FFF2-40B4-BE49-F238E27FC236}">
                <a16:creationId xmlns:a16="http://schemas.microsoft.com/office/drawing/2014/main" id="{2B819A6A-2D60-441B-947B-761E862D35B9}"/>
              </a:ext>
            </a:extLst>
          </p:cNvPr>
          <p:cNvSpPr>
            <a:spLocks noChangeArrowheads="1"/>
          </p:cNvSpPr>
          <p:nvPr/>
        </p:nvSpPr>
        <p:spPr bwMode="auto">
          <a:xfrm>
            <a:off x="468313" y="1341438"/>
            <a:ext cx="3024187" cy="355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2000" b="0" dirty="0"/>
              <a:t>Grâce à l’utilisation du VPO, les cas de poliomyélite liés au poliovirus sauvage ont diminué. </a:t>
            </a:r>
          </a:p>
          <a:p>
            <a:pPr rtl="1" eaLnBrk="1" hangingPunct="1">
              <a:spcBef>
                <a:spcPct val="0"/>
              </a:spcBef>
              <a:buClrTx/>
              <a:buFontTx/>
              <a:buNone/>
            </a:pPr>
            <a:endParaRPr lang="fr-FR" altLang="en-US" sz="2000" b="0" dirty="0"/>
          </a:p>
          <a:p>
            <a:pPr rtl="1" eaLnBrk="1" hangingPunct="1">
              <a:spcBef>
                <a:spcPts val="600"/>
              </a:spcBef>
              <a:buClrTx/>
              <a:buFontTx/>
              <a:buNone/>
            </a:pPr>
            <a:r>
              <a:rPr lang="fr-FR" altLang="en-US" sz="2000" b="0" dirty="0"/>
              <a:t>À ce jour, le nombre de cas de poliomyélite dus au VPO est supérieur au nombre de cas dus au poliovirus sauvage.</a:t>
            </a:r>
          </a:p>
        </p:txBody>
      </p:sp>
      <p:pic>
        <p:nvPicPr>
          <p:cNvPr id="8" name="Picture 7">
            <a:extLst>
              <a:ext uri="{FF2B5EF4-FFF2-40B4-BE49-F238E27FC236}">
                <a16:creationId xmlns:a16="http://schemas.microsoft.com/office/drawing/2014/main" id="{A3ACC982-DF99-4CF5-AEC7-98012BC978CD}"/>
              </a:ext>
            </a:extLst>
          </p:cNvPr>
          <p:cNvPicPr>
            <a:picLocks noChangeAspect="1"/>
          </p:cNvPicPr>
          <p:nvPr/>
        </p:nvPicPr>
        <p:blipFill>
          <a:blip r:embed="rId3"/>
          <a:stretch>
            <a:fillRect/>
          </a:stretch>
        </p:blipFill>
        <p:spPr>
          <a:xfrm>
            <a:off x="3327707" y="1761779"/>
            <a:ext cx="5809992" cy="2847079"/>
          </a:xfrm>
          <a:prstGeom prst="rect">
            <a:avLst/>
          </a:prstGeom>
        </p:spPr>
      </p:pic>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1">
            <a:extLst>
              <a:ext uri="{FF2B5EF4-FFF2-40B4-BE49-F238E27FC236}">
                <a16:creationId xmlns:a16="http://schemas.microsoft.com/office/drawing/2014/main" id="{C37F16FB-885D-4530-916E-55C507273603}"/>
              </a:ext>
            </a:extLst>
          </p:cNvPr>
          <p:cNvSpPr>
            <a:spLocks noGrp="1" noChangeArrowheads="1"/>
          </p:cNvSpPr>
          <p:nvPr>
            <p:ph idx="1"/>
          </p:nvPr>
        </p:nvSpPr>
        <p:spPr>
          <a:xfrm>
            <a:off x="479910" y="1257300"/>
            <a:ext cx="8640763" cy="4752975"/>
          </a:xfrm>
        </p:spPr>
        <p:txBody>
          <a:bodyPr/>
          <a:lstStyle/>
          <a:p>
            <a:r>
              <a:rPr lang="fr-FR" altLang="en-US" sz="2300" dirty="0">
                <a:solidFill>
                  <a:srgbClr val="002060"/>
                </a:solidFill>
              </a:rPr>
              <a:t>La Stratégie finale d’éradication de la poliomyélite 2019-2023 éclaire la feuille de route pour réussir et maintenir un monde sans poliomyélite</a:t>
            </a:r>
          </a:p>
          <a:p>
            <a:r>
              <a:rPr lang="fr-FR" altLang="en-US" sz="2300" dirty="0">
                <a:solidFill>
                  <a:srgbClr val="002060"/>
                </a:solidFill>
              </a:rPr>
              <a:t>Trois piliers clefs:  Eradication, Intégration et Confinement + Certification et la préparation pour la mise en œuvre de la stratégie post-certification</a:t>
            </a:r>
          </a:p>
          <a:p>
            <a:r>
              <a:rPr lang="fr-FR" altLang="en-US" sz="2300" dirty="0">
                <a:solidFill>
                  <a:srgbClr val="002060"/>
                </a:solidFill>
              </a:rPr>
              <a:t>Elabore et optimise les leçons apprises prouvés et les outils de le Plan stratégique final d’éradication de la poliomyélite 2013-2018</a:t>
            </a:r>
          </a:p>
          <a:p>
            <a:r>
              <a:rPr lang="fr-FR" altLang="en-US" sz="2300" dirty="0">
                <a:solidFill>
                  <a:srgbClr val="002060"/>
                </a:solidFill>
              </a:rPr>
              <a:t>Vise a retirer le vaccin antipoliomyélitique oral atténué (VPO) des programmes de vaccination essentielle</a:t>
            </a:r>
          </a:p>
          <a:p>
            <a:endParaRPr lang="fr-FR" altLang="en-US" sz="2300" dirty="0"/>
          </a:p>
          <a:p>
            <a:pPr>
              <a:buFont typeface="Wingdings" panose="05000000000000000000" pitchFamily="2" charset="2"/>
              <a:buNone/>
            </a:pPr>
            <a:endParaRPr lang="en-US" altLang="en-US" dirty="0"/>
          </a:p>
        </p:txBody>
      </p:sp>
      <p:sp>
        <p:nvSpPr>
          <p:cNvPr id="3" name="Title 2">
            <a:extLst>
              <a:ext uri="{FF2B5EF4-FFF2-40B4-BE49-F238E27FC236}">
                <a16:creationId xmlns:a16="http://schemas.microsoft.com/office/drawing/2014/main" id="{8789D412-8AFA-420E-83F0-99E5093F0D6E}"/>
              </a:ext>
            </a:extLst>
          </p:cNvPr>
          <p:cNvSpPr>
            <a:spLocks noGrp="1"/>
          </p:cNvSpPr>
          <p:nvPr>
            <p:ph type="title"/>
          </p:nvPr>
        </p:nvSpPr>
        <p:spPr/>
        <p:txBody>
          <a:bodyPr/>
          <a:lstStyle/>
          <a:p>
            <a:pPr>
              <a:defRPr/>
            </a:pPr>
            <a:r>
              <a:rPr lang="fr-FR" altLang="en-US"/>
              <a:t>Plan d'éradication de la poliomyélite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1">
            <a:extLst>
              <a:ext uri="{FF2B5EF4-FFF2-40B4-BE49-F238E27FC236}">
                <a16:creationId xmlns:a16="http://schemas.microsoft.com/office/drawing/2014/main" id="{697C69D5-B0F2-4CDF-B145-917CD2E35C9C}"/>
              </a:ext>
            </a:extLst>
          </p:cNvPr>
          <p:cNvSpPr>
            <a:spLocks noGrp="1" noChangeArrowheads="1"/>
          </p:cNvSpPr>
          <p:nvPr>
            <p:ph idx="1"/>
          </p:nvPr>
        </p:nvSpPr>
        <p:spPr>
          <a:xfrm>
            <a:off x="395288" y="1412875"/>
            <a:ext cx="8291512" cy="4608513"/>
          </a:xfrm>
        </p:spPr>
        <p:txBody>
          <a:bodyPr/>
          <a:lstStyle/>
          <a:p>
            <a:pPr marL="341313" lvl="1" indent="-341313">
              <a:spcBef>
                <a:spcPts val="1800"/>
              </a:spcBef>
              <a:buFont typeface="Wingdings" panose="05000000000000000000" pitchFamily="2" charset="2"/>
              <a:buChar char="l"/>
            </a:pPr>
            <a:r>
              <a:rPr lang="fr-FR" altLang="en-US" sz="2300" dirty="0">
                <a:solidFill>
                  <a:srgbClr val="002060"/>
                </a:solidFill>
                <a:ea typeface="Arial" panose="020B0604020202020204" pitchFamily="34" charset="0"/>
              </a:rPr>
              <a:t>En octobre 2020, le Groupe stratégique consultatif d'experts de la vaccination </a:t>
            </a:r>
            <a:r>
              <a:rPr lang="fr-FR" altLang="ja-JP" sz="2300" dirty="0">
                <a:solidFill>
                  <a:srgbClr val="002060"/>
                </a:solidFill>
                <a:ea typeface="MS PGothic" panose="020B0600070205080204" pitchFamily="34" charset="-128"/>
              </a:rPr>
              <a:t>(SAGE) recommande que tous les pays introduisent </a:t>
            </a:r>
            <a:r>
              <a:rPr lang="fr-FR" altLang="ja-JP" sz="2300" b="1" dirty="0">
                <a:solidFill>
                  <a:srgbClr val="002060"/>
                </a:solidFill>
                <a:ea typeface="MS PGothic" panose="020B0600070205080204" pitchFamily="34" charset="-128"/>
              </a:rPr>
              <a:t>une deuxième dose de VPI</a:t>
            </a:r>
            <a:r>
              <a:rPr lang="fr-FR" altLang="ja-JP" sz="2300" dirty="0">
                <a:solidFill>
                  <a:srgbClr val="002060"/>
                </a:solidFill>
                <a:ea typeface="MS PGothic" panose="020B0600070205080204" pitchFamily="34" charset="-128"/>
              </a:rPr>
              <a:t> dans leur calendrier de vaccination systématique avant 2015, avant le retrait du VPO type 2.</a:t>
            </a:r>
          </a:p>
          <a:p>
            <a:pPr marL="341313" lvl="1" indent="-341313">
              <a:spcBef>
                <a:spcPts val="1800"/>
              </a:spcBef>
              <a:buFont typeface="Wingdings" panose="05000000000000000000" pitchFamily="2" charset="2"/>
              <a:buChar char="l"/>
            </a:pPr>
            <a:r>
              <a:rPr lang="fr-FR" altLang="en-US" sz="2300" dirty="0">
                <a:solidFill>
                  <a:srgbClr val="002060"/>
                </a:solidFill>
                <a:ea typeface="Arial" panose="020B0604020202020204" pitchFamily="34" charset="0"/>
              </a:rPr>
              <a:t>Les raisons en sont : </a:t>
            </a:r>
          </a:p>
          <a:p>
            <a:pPr marL="341313" lvl="1" indent="-341313"/>
            <a:r>
              <a:rPr lang="fr-FR" altLang="en-US" sz="2300" b="1" dirty="0">
                <a:solidFill>
                  <a:srgbClr val="002060"/>
                </a:solidFill>
                <a:ea typeface="Arial" panose="020B0604020202020204" pitchFamily="34" charset="0"/>
              </a:rPr>
              <a:t>Renforcer la protection </a:t>
            </a:r>
            <a:r>
              <a:rPr lang="fr-FR" altLang="en-US" sz="2300" dirty="0">
                <a:solidFill>
                  <a:srgbClr val="002060"/>
                </a:solidFill>
                <a:ea typeface="Arial" panose="020B0604020202020204" pitchFamily="34" charset="0"/>
              </a:rPr>
              <a:t>contre </a:t>
            </a:r>
            <a:r>
              <a:rPr lang="fr-FR" altLang="en-US" sz="2300" dirty="0">
                <a:solidFill>
                  <a:srgbClr val="002060"/>
                </a:solidFill>
              </a:rPr>
              <a:t>tous les sérotypes du poliovirus – y</a:t>
            </a:r>
            <a:r>
              <a:rPr lang="fr-FR" sz="2300" dirty="0">
                <a:solidFill>
                  <a:srgbClr val="002060"/>
                </a:solidFill>
              </a:rPr>
              <a:t> compris les poliovirus dérivés d’une souche vaccinale. </a:t>
            </a:r>
            <a:r>
              <a:rPr lang="fr-FR" altLang="en-US" sz="2300" dirty="0">
                <a:solidFill>
                  <a:srgbClr val="002060"/>
                </a:solidFill>
              </a:rPr>
              <a:t> </a:t>
            </a:r>
          </a:p>
          <a:p>
            <a:pPr marL="341313" lvl="1" indent="-341313"/>
            <a:r>
              <a:rPr lang="en-US" altLang="en-US" sz="2300" dirty="0">
                <a:solidFill>
                  <a:srgbClr val="002060"/>
                </a:solidFill>
              </a:rPr>
              <a:t>Une </a:t>
            </a:r>
            <a:r>
              <a:rPr lang="en-US" altLang="en-US" sz="2300" dirty="0" err="1">
                <a:solidFill>
                  <a:srgbClr val="002060"/>
                </a:solidFill>
              </a:rPr>
              <a:t>fois</a:t>
            </a:r>
            <a:r>
              <a:rPr lang="en-US" altLang="en-US" sz="2300" dirty="0">
                <a:solidFill>
                  <a:srgbClr val="002060"/>
                </a:solidFill>
              </a:rPr>
              <a:t> le </a:t>
            </a:r>
            <a:r>
              <a:rPr lang="en-US" altLang="en-US" sz="2300" dirty="0" err="1">
                <a:solidFill>
                  <a:srgbClr val="002060"/>
                </a:solidFill>
              </a:rPr>
              <a:t>VPOb</a:t>
            </a:r>
            <a:r>
              <a:rPr lang="en-US" altLang="en-US" sz="2300" dirty="0">
                <a:solidFill>
                  <a:srgbClr val="002060"/>
                </a:solidFill>
              </a:rPr>
              <a:t> </a:t>
            </a:r>
            <a:r>
              <a:rPr lang="en-US" altLang="en-US" sz="2300" dirty="0" err="1">
                <a:solidFill>
                  <a:srgbClr val="002060"/>
                </a:solidFill>
              </a:rPr>
              <a:t>est</a:t>
            </a:r>
            <a:r>
              <a:rPr lang="en-US" altLang="en-US" sz="2300" dirty="0">
                <a:solidFill>
                  <a:srgbClr val="002060"/>
                </a:solidFill>
              </a:rPr>
              <a:t> </a:t>
            </a:r>
            <a:r>
              <a:rPr lang="en-US" altLang="en-US" sz="2300" dirty="0" err="1">
                <a:solidFill>
                  <a:srgbClr val="002060"/>
                </a:solidFill>
              </a:rPr>
              <a:t>retir</a:t>
            </a:r>
            <a:r>
              <a:rPr lang="fr-FR" altLang="en-US" sz="2300" dirty="0">
                <a:solidFill>
                  <a:srgbClr val="002060"/>
                </a:solidFill>
              </a:rPr>
              <a:t>é</a:t>
            </a:r>
            <a:r>
              <a:rPr lang="en-US" altLang="en-US" sz="2300" dirty="0">
                <a:solidFill>
                  <a:srgbClr val="002060"/>
                </a:solidFill>
              </a:rPr>
              <a:t> après la certification </a:t>
            </a:r>
            <a:r>
              <a:rPr lang="en-US" altLang="en-US" sz="2300" dirty="0" err="1">
                <a:solidFill>
                  <a:srgbClr val="002060"/>
                </a:solidFill>
              </a:rPr>
              <a:t>d’eradication</a:t>
            </a:r>
            <a:r>
              <a:rPr lang="en-US" altLang="en-US" sz="2300" dirty="0">
                <a:solidFill>
                  <a:srgbClr val="002060"/>
                </a:solidFill>
              </a:rPr>
              <a:t>, 2 doses de VPI </a:t>
            </a:r>
            <a:r>
              <a:rPr lang="en-US" altLang="en-US" sz="2300" dirty="0" err="1">
                <a:solidFill>
                  <a:srgbClr val="002060"/>
                </a:solidFill>
              </a:rPr>
              <a:t>garantiront</a:t>
            </a:r>
            <a:r>
              <a:rPr lang="en-US" altLang="en-US" sz="2300" dirty="0">
                <a:solidFill>
                  <a:srgbClr val="002060"/>
                </a:solidFill>
              </a:rPr>
              <a:t> une protection adequate </a:t>
            </a:r>
            <a:r>
              <a:rPr lang="en-US" altLang="en-US" sz="2300" dirty="0" err="1">
                <a:solidFill>
                  <a:srgbClr val="002060"/>
                </a:solidFill>
              </a:rPr>
              <a:t>contre</a:t>
            </a:r>
            <a:r>
              <a:rPr lang="en-US" altLang="en-US" sz="2300" dirty="0">
                <a:solidFill>
                  <a:srgbClr val="002060"/>
                </a:solidFill>
              </a:rPr>
              <a:t> </a:t>
            </a:r>
            <a:r>
              <a:rPr lang="en-US" altLang="en-US" sz="2300" u="sng" dirty="0" err="1">
                <a:solidFill>
                  <a:srgbClr val="002060"/>
                </a:solidFill>
              </a:rPr>
              <a:t>tous</a:t>
            </a:r>
            <a:r>
              <a:rPr lang="en-US" altLang="en-US" sz="2300" dirty="0">
                <a:solidFill>
                  <a:srgbClr val="002060"/>
                </a:solidFill>
              </a:rPr>
              <a:t> les </a:t>
            </a:r>
            <a:r>
              <a:rPr lang="fr-FR" altLang="en-US" sz="2300" dirty="0">
                <a:solidFill>
                  <a:srgbClr val="002060"/>
                </a:solidFill>
              </a:rPr>
              <a:t>sérotypes</a:t>
            </a:r>
            <a:r>
              <a:rPr lang="en-US" altLang="en-US" sz="2300" dirty="0">
                <a:solidFill>
                  <a:srgbClr val="002060"/>
                </a:solidFill>
              </a:rPr>
              <a:t> du poliovirus</a:t>
            </a:r>
          </a:p>
          <a:p>
            <a:pPr marL="0" indent="0">
              <a:buFont typeface="Wingdings" panose="05000000000000000000" pitchFamily="2" charset="2"/>
              <a:buNone/>
            </a:pPr>
            <a:endParaRPr lang="en-US" altLang="en-US" dirty="0"/>
          </a:p>
        </p:txBody>
      </p:sp>
      <p:sp>
        <p:nvSpPr>
          <p:cNvPr id="3" name="Title 2">
            <a:extLst>
              <a:ext uri="{FF2B5EF4-FFF2-40B4-BE49-F238E27FC236}">
                <a16:creationId xmlns:a16="http://schemas.microsoft.com/office/drawing/2014/main" id="{EC33F136-FA9E-418E-845D-3ABE66DC2AE4}"/>
              </a:ext>
            </a:extLst>
          </p:cNvPr>
          <p:cNvSpPr>
            <a:spLocks noGrp="1"/>
          </p:cNvSpPr>
          <p:nvPr>
            <p:ph type="title"/>
          </p:nvPr>
        </p:nvSpPr>
        <p:spPr/>
        <p:txBody>
          <a:bodyPr/>
          <a:lstStyle/>
          <a:p>
            <a:pPr>
              <a:defRPr/>
            </a:pPr>
            <a:r>
              <a:rPr lang="fr-FR" altLang="en-US" sz="3200"/>
              <a:t>Plan d'éradication de la poliomyélite (suite)</a:t>
            </a:r>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86" name="Picture 7" descr="C:\Users\sfellache\Desktop\ammp\doctor1.jpg">
            <a:extLst>
              <a:ext uri="{FF2B5EF4-FFF2-40B4-BE49-F238E27FC236}">
                <a16:creationId xmlns:a16="http://schemas.microsoft.com/office/drawing/2014/main" id="{B27B3B7B-225A-4663-BBE9-F0278DE908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4598" y="4149725"/>
            <a:ext cx="1517649"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8" name="Rectangle 2">
            <a:extLst>
              <a:ext uri="{FF2B5EF4-FFF2-40B4-BE49-F238E27FC236}">
                <a16:creationId xmlns:a16="http://schemas.microsoft.com/office/drawing/2014/main" id="{A9D4F9E4-69FF-4443-8890-98D24AB59FAD}"/>
              </a:ext>
            </a:extLst>
          </p:cNvPr>
          <p:cNvSpPr>
            <a:spLocks noGrp="1" noChangeArrowheads="1"/>
          </p:cNvSpPr>
          <p:nvPr>
            <p:ph type="title"/>
          </p:nvPr>
        </p:nvSpPr>
        <p:spPr/>
        <p:txBody>
          <a:bodyPr/>
          <a:lstStyle/>
          <a:p>
            <a:pPr>
              <a:defRPr/>
            </a:pPr>
            <a:r>
              <a:rPr lang="fr-FR" altLang="en-US">
                <a:solidFill>
                  <a:srgbClr val="002060"/>
                </a:solidFill>
              </a:rPr>
              <a:t>Comparaison entre le VPO et le VPI </a:t>
            </a:r>
            <a:r>
              <a:rPr lang="en-GB" altLang="en-US">
                <a:solidFill>
                  <a:srgbClr val="002060"/>
                </a:solidFill>
              </a:rPr>
              <a:t>?</a:t>
            </a:r>
          </a:p>
        </p:txBody>
      </p:sp>
      <p:graphicFrame>
        <p:nvGraphicFramePr>
          <p:cNvPr id="3" name="Content Placeholder 2">
            <a:extLst>
              <a:ext uri="{FF2B5EF4-FFF2-40B4-BE49-F238E27FC236}">
                <a16:creationId xmlns:a16="http://schemas.microsoft.com/office/drawing/2014/main" id="{EC61A6E0-0211-40D6-9098-6DA9CA265B66}"/>
              </a:ext>
            </a:extLst>
          </p:cNvPr>
          <p:cNvGraphicFramePr>
            <a:graphicFrameLocks noGrp="1"/>
          </p:cNvGraphicFramePr>
          <p:nvPr>
            <p:ph idx="1"/>
            <p:extLst>
              <p:ext uri="{D42A27DB-BD31-4B8C-83A1-F6EECF244321}">
                <p14:modId xmlns:p14="http://schemas.microsoft.com/office/powerpoint/2010/main" val="3589141677"/>
              </p:ext>
            </p:extLst>
          </p:nvPr>
        </p:nvGraphicFramePr>
        <p:xfrm>
          <a:off x="107504" y="1268760"/>
          <a:ext cx="8816975" cy="4787900"/>
        </p:xfrm>
        <a:graphic>
          <a:graphicData uri="http://schemas.openxmlformats.org/drawingml/2006/table">
            <a:tbl>
              <a:tblPr/>
              <a:tblGrid>
                <a:gridCol w="4408488">
                  <a:extLst>
                    <a:ext uri="{9D8B030D-6E8A-4147-A177-3AD203B41FA5}">
                      <a16:colId xmlns:a16="http://schemas.microsoft.com/office/drawing/2014/main" val="20000"/>
                    </a:ext>
                  </a:extLst>
                </a:gridCol>
                <a:gridCol w="4408487">
                  <a:extLst>
                    <a:ext uri="{9D8B030D-6E8A-4147-A177-3AD203B41FA5}">
                      <a16:colId xmlns:a16="http://schemas.microsoft.com/office/drawing/2014/main" val="20001"/>
                    </a:ext>
                  </a:extLst>
                </a:gridCol>
              </a:tblGrid>
              <a:tr h="350838">
                <a:tc>
                  <a:txBody>
                    <a:bodyPr/>
                    <a:lstStyle>
                      <a:lvl1pPr defTabSz="800100" rtl="0" eaLnBrk="0" hangingPunct="0">
                        <a:spcBef>
                          <a:spcPct val="80000"/>
                        </a:spcBef>
                        <a:buClr>
                          <a:srgbClr val="1E7FB8"/>
                        </a:buClr>
                        <a:buFont typeface="Wingdings" panose="05000000000000000000" pitchFamily="2" charset="2"/>
                        <a:defRPr sz="2100">
                          <a:solidFill>
                            <a:srgbClr val="000066"/>
                          </a:solidFill>
                          <a:latin typeface="Arial" panose="020B0604020202020204" pitchFamily="34" charset="0"/>
                          <a:ea typeface="MS PGothic" panose="020B0600070205080204" pitchFamily="34" charset="-128"/>
                        </a:defRPr>
                      </a:lvl1pPr>
                      <a:lvl2pPr marL="742950" indent="-285750" defTabSz="800100" rtl="0" eaLnBrk="0" hangingPunct="0">
                        <a:spcBef>
                          <a:spcPct val="20000"/>
                        </a:spcBef>
                        <a:buClr>
                          <a:srgbClr val="1E7FB8"/>
                        </a:buClr>
                        <a:buFont typeface="Arial" panose="020B0604020202020204" pitchFamily="34" charset="0"/>
                        <a:defRPr sz="19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800100" rtl="0" eaLnBrk="0" hangingPunct="0">
                        <a:spcBef>
                          <a:spcPct val="20000"/>
                        </a:spcBef>
                        <a:buClr>
                          <a:srgbClr val="1E7FB8"/>
                        </a:buClr>
                        <a:defRPr sz="19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800100" rtl="0" eaLnBrk="0" hangingPunct="0">
                        <a:spcBef>
                          <a:spcPct val="20000"/>
                        </a:spcBef>
                        <a:buClr>
                          <a:srgbClr val="1E7FB8"/>
                        </a:buClr>
                        <a:defRPr sz="19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800100" eaLnBrk="0" hangingPunct="0">
                        <a:spcBef>
                          <a:spcPct val="20000"/>
                        </a:spcBef>
                        <a:defRPr>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800100" rtl="0" eaLnBrk="1" fontAlgn="base" latinLnBrk="0" hangingPunct="1">
                        <a:lnSpc>
                          <a:spcPct val="100000"/>
                        </a:lnSpc>
                        <a:spcBef>
                          <a:spcPct val="0"/>
                        </a:spcBef>
                        <a:spcAft>
                          <a:spcPct val="0"/>
                        </a:spcAft>
                        <a:buClrTx/>
                        <a:buSzTx/>
                        <a:buFontTx/>
                        <a:buNone/>
                        <a:tabLst/>
                      </a:pPr>
                      <a:r>
                        <a:rPr kumimoji="0" lang="fr-FR" altLang="en-US" sz="1600" b="1"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Vaccin antipoliomyélitique oral (VPO)</a:t>
                      </a:r>
                    </a:p>
                  </a:txBody>
                  <a:tcPr marL="91446" marR="91446" marT="45710" marB="4571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800100" rtl="0" eaLnBrk="0" hangingPunct="0">
                        <a:spcBef>
                          <a:spcPct val="80000"/>
                        </a:spcBef>
                        <a:buClr>
                          <a:srgbClr val="1E7FB8"/>
                        </a:buClr>
                        <a:buFont typeface="Wingdings" panose="05000000000000000000" pitchFamily="2" charset="2"/>
                        <a:defRPr sz="2100">
                          <a:solidFill>
                            <a:srgbClr val="000066"/>
                          </a:solidFill>
                          <a:latin typeface="Arial" panose="020B0604020202020204" pitchFamily="34" charset="0"/>
                          <a:ea typeface="MS PGothic" panose="020B0600070205080204" pitchFamily="34" charset="-128"/>
                        </a:defRPr>
                      </a:lvl1pPr>
                      <a:lvl2pPr marL="742950" indent="-285750" defTabSz="800100" rtl="0" eaLnBrk="0" hangingPunct="0">
                        <a:spcBef>
                          <a:spcPct val="20000"/>
                        </a:spcBef>
                        <a:buClr>
                          <a:srgbClr val="1E7FB8"/>
                        </a:buClr>
                        <a:buFont typeface="Arial" panose="020B0604020202020204" pitchFamily="34" charset="0"/>
                        <a:defRPr sz="19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800100" rtl="0" eaLnBrk="0" hangingPunct="0">
                        <a:spcBef>
                          <a:spcPct val="20000"/>
                        </a:spcBef>
                        <a:buClr>
                          <a:srgbClr val="1E7FB8"/>
                        </a:buClr>
                        <a:defRPr sz="19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800100" rtl="0" eaLnBrk="0" hangingPunct="0">
                        <a:spcBef>
                          <a:spcPct val="20000"/>
                        </a:spcBef>
                        <a:buClr>
                          <a:srgbClr val="1E7FB8"/>
                        </a:buClr>
                        <a:defRPr sz="19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800100" eaLnBrk="0" hangingPunct="0">
                        <a:spcBef>
                          <a:spcPct val="20000"/>
                        </a:spcBef>
                        <a:defRPr>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800100" rtl="0" eaLnBrk="1" fontAlgn="base" latinLnBrk="0" hangingPunct="1">
                        <a:lnSpc>
                          <a:spcPct val="100000"/>
                        </a:lnSpc>
                        <a:spcBef>
                          <a:spcPct val="0"/>
                        </a:spcBef>
                        <a:spcAft>
                          <a:spcPct val="0"/>
                        </a:spcAft>
                        <a:buClrTx/>
                        <a:buSzTx/>
                        <a:buFontTx/>
                        <a:buNone/>
                        <a:tabLst/>
                      </a:pPr>
                      <a:r>
                        <a:rPr kumimoji="0" lang="fr-FR" altLang="en-US" sz="1600" b="1"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Vaccin antipoliomyélitique inactivé (VPI)</a:t>
                      </a:r>
                    </a:p>
                  </a:txBody>
                  <a:tcPr marL="91446" marR="91446" marT="45710" marB="4571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437062">
                <a:tc>
                  <a:txBody>
                    <a:bodyPr/>
                    <a:lstStyle>
                      <a:lvl1pPr marL="166688" indent="-166688" defTabSz="800100" rtl="0" eaLnBrk="0" hangingPunct="0">
                        <a:spcBef>
                          <a:spcPct val="80000"/>
                        </a:spcBef>
                        <a:buClr>
                          <a:srgbClr val="1E7FB8"/>
                        </a:buClr>
                        <a:buFont typeface="Wingdings" panose="05000000000000000000" pitchFamily="2" charset="2"/>
                        <a:defRPr sz="2100">
                          <a:solidFill>
                            <a:srgbClr val="000066"/>
                          </a:solidFill>
                          <a:latin typeface="Arial" panose="020B0604020202020204" pitchFamily="34" charset="0"/>
                          <a:ea typeface="MS PGothic" panose="020B0600070205080204" pitchFamily="34" charset="-128"/>
                        </a:defRPr>
                      </a:lvl1pPr>
                      <a:lvl2pPr marL="166688" indent="-166688" defTabSz="800100" rtl="0" eaLnBrk="0" hangingPunct="0">
                        <a:spcBef>
                          <a:spcPct val="20000"/>
                        </a:spcBef>
                        <a:buClr>
                          <a:srgbClr val="1E7FB8"/>
                        </a:buClr>
                        <a:buFont typeface="Arial" panose="020B0604020202020204" pitchFamily="34" charset="0"/>
                        <a:defRPr sz="19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66688" indent="-166688" defTabSz="800100" rtl="0" eaLnBrk="0" hangingPunct="0">
                        <a:spcBef>
                          <a:spcPct val="20000"/>
                        </a:spcBef>
                        <a:buClr>
                          <a:srgbClr val="1E7FB8"/>
                        </a:buClr>
                        <a:defRPr sz="19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800100" rtl="0" eaLnBrk="0" hangingPunct="0">
                        <a:spcBef>
                          <a:spcPct val="20000"/>
                        </a:spcBef>
                        <a:buClr>
                          <a:srgbClr val="1E7FB8"/>
                        </a:buClr>
                        <a:defRPr sz="19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800100" eaLnBrk="0" hangingPunct="0">
                        <a:spcBef>
                          <a:spcPct val="20000"/>
                        </a:spcBef>
                        <a:defRPr>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166688" marR="0" lvl="0"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fr-FR" altLang="en-US" sz="16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Virus vivant, atténué (affaibli)</a:t>
                      </a:r>
                    </a:p>
                    <a:p>
                      <a:pPr marL="166688" marR="0" lvl="0"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fr-FR" altLang="en-US" sz="16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Administré en </a:t>
                      </a:r>
                      <a:r>
                        <a:rPr kumimoji="0" lang="fr-FR" altLang="en-US" sz="1600" b="1"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gouttes</a:t>
                      </a:r>
                    </a:p>
                    <a:p>
                      <a:pPr marL="166688" marR="0" lvl="0" indent="-166688" algn="l" defTabSz="8001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fr-FR" altLang="en-US" sz="16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endParaRPr>
                    </a:p>
                    <a:p>
                      <a:pPr marL="166688" marR="0" lvl="0" indent="-166688" algn="l" defTabSz="8001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fr-FR" altLang="en-US" sz="16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endParaRPr>
                    </a:p>
                    <a:p>
                      <a:pPr marL="166688" marR="0" lvl="0" indent="-166688" algn="l" defTabSz="8001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fr-FR" altLang="en-US" sz="16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endParaRPr>
                    </a:p>
                    <a:p>
                      <a:pPr marL="166688" marR="0" lvl="0" indent="-166688" algn="l" defTabSz="8001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fr-FR" altLang="en-US" sz="16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endParaRPr>
                    </a:p>
                    <a:p>
                      <a:pPr marL="166688" marR="0" lvl="0" indent="-166688" algn="l" defTabSz="8001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fr-FR" altLang="en-US" sz="16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endParaRPr>
                    </a:p>
                    <a:p>
                      <a:pPr marL="166688" marR="0" lvl="1"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fr-FR" altLang="en-US" sz="16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Très efficace pour réduire la transmission dans les pays en développement dans le cadre de la stratégie d'éradication</a:t>
                      </a:r>
                    </a:p>
                    <a:p>
                      <a:pPr marL="166688" marR="0" lvl="2"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fr-FR" altLang="en-US" sz="16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Bon marché</a:t>
                      </a:r>
                    </a:p>
                    <a:p>
                      <a:pPr marL="166688" marR="0" lvl="2"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fr-FR" altLang="en-US" sz="16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Facile à administrer</a:t>
                      </a:r>
                    </a:p>
                    <a:p>
                      <a:pPr marL="166688" marR="0" lvl="2"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fr-FR" altLang="en-US" sz="16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Assure une immunité mucosale et intestinale</a:t>
                      </a:r>
                    </a:p>
                    <a:p>
                      <a:pPr marL="166688" marR="0" lvl="2"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fr-FR" altLang="en-US" sz="1600" b="0" i="0" u="none" strike="noStrike" cap="none" normalizeH="0" baseline="0">
                          <a:ln>
                            <a:noFill/>
                          </a:ln>
                          <a:solidFill>
                            <a:srgbClr val="000066"/>
                          </a:solidFill>
                          <a:effectLst/>
                          <a:latin typeface="Gill Sans MT" panose="020B0502020104020203" pitchFamily="34" charset="0"/>
                          <a:ea typeface="MS PGothic" panose="020B0600070205080204" pitchFamily="34" charset="-128"/>
                        </a:rPr>
                        <a:t>Protège les personnes en contact qui ne sont pas vaccinées</a:t>
                      </a:r>
                    </a:p>
                  </a:txBody>
                  <a:tcPr marL="91446" marR="91446" marT="45710" marB="4571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marL="166688" indent="-166688" defTabSz="800100" rtl="0" eaLnBrk="0" hangingPunct="0">
                        <a:spcBef>
                          <a:spcPct val="80000"/>
                        </a:spcBef>
                        <a:buClr>
                          <a:srgbClr val="1E7FB8"/>
                        </a:buClr>
                        <a:buFont typeface="Wingdings" panose="05000000000000000000" pitchFamily="2" charset="2"/>
                        <a:defRPr sz="2100">
                          <a:solidFill>
                            <a:srgbClr val="000066"/>
                          </a:solidFill>
                          <a:latin typeface="Arial" panose="020B0604020202020204" pitchFamily="34" charset="0"/>
                          <a:ea typeface="MS PGothic" panose="020B0600070205080204" pitchFamily="34" charset="-128"/>
                        </a:defRPr>
                      </a:lvl1pPr>
                      <a:lvl2pPr marL="166688" indent="-166688" defTabSz="800100" rtl="0" eaLnBrk="0" hangingPunct="0">
                        <a:spcBef>
                          <a:spcPct val="20000"/>
                        </a:spcBef>
                        <a:buClr>
                          <a:srgbClr val="1E7FB8"/>
                        </a:buClr>
                        <a:buFont typeface="Arial" panose="020B0604020202020204" pitchFamily="34" charset="0"/>
                        <a:defRPr sz="19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800100" rtl="0" eaLnBrk="0" hangingPunct="0">
                        <a:spcBef>
                          <a:spcPct val="20000"/>
                        </a:spcBef>
                        <a:buClr>
                          <a:srgbClr val="1E7FB8"/>
                        </a:buClr>
                        <a:defRPr sz="19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800100" rtl="0" eaLnBrk="0" hangingPunct="0">
                        <a:spcBef>
                          <a:spcPct val="20000"/>
                        </a:spcBef>
                        <a:buClr>
                          <a:srgbClr val="1E7FB8"/>
                        </a:buClr>
                        <a:defRPr sz="19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800100" eaLnBrk="0" hangingPunct="0">
                        <a:spcBef>
                          <a:spcPct val="20000"/>
                        </a:spcBef>
                        <a:defRPr>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800100" rtl="1" eaLnBrk="0" fontAlgn="base" hangingPunct="0">
                        <a:spcBef>
                          <a:spcPct val="20000"/>
                        </a:spcBef>
                        <a:spcAft>
                          <a:spcPct val="0"/>
                        </a:spcAft>
                        <a:defRPr>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166688" marR="0" lvl="0"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fr-FR" altLang="en-US" sz="1600" b="0" i="0" u="none" strike="noStrike" cap="none" normalizeH="0" baseline="0" dirty="0">
                          <a:ln>
                            <a:noFill/>
                          </a:ln>
                          <a:solidFill>
                            <a:srgbClr val="000066"/>
                          </a:solidFill>
                          <a:effectLst/>
                          <a:latin typeface="Gill Sans MT" panose="020B0502020104020203" pitchFamily="34" charset="0"/>
                          <a:ea typeface="MS PGothic" panose="020B0600070205080204" pitchFamily="34" charset="-128"/>
                        </a:rPr>
                        <a:t>Virus tué</a:t>
                      </a:r>
                    </a:p>
                    <a:p>
                      <a:pPr marL="166688" marR="0" lvl="1"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fr-FR" altLang="en-US" sz="1600" b="0" i="0" u="none" strike="noStrike" cap="none" normalizeH="0" baseline="0" dirty="0">
                          <a:ln>
                            <a:noFill/>
                          </a:ln>
                          <a:solidFill>
                            <a:srgbClr val="000066"/>
                          </a:solidFill>
                          <a:effectLst/>
                          <a:latin typeface="Gill Sans MT" panose="020B0502020104020203" pitchFamily="34" charset="0"/>
                          <a:ea typeface="MS PGothic" panose="020B0600070205080204" pitchFamily="34" charset="-128"/>
                        </a:rPr>
                        <a:t>Administré par </a:t>
                      </a:r>
                      <a:r>
                        <a:rPr kumimoji="0" lang="fr-FR" altLang="en-US" sz="1600" b="1" i="0" u="none" strike="noStrike" cap="none" normalizeH="0" baseline="0" dirty="0">
                          <a:ln>
                            <a:noFill/>
                          </a:ln>
                          <a:solidFill>
                            <a:srgbClr val="000066"/>
                          </a:solidFill>
                          <a:effectLst/>
                          <a:latin typeface="Gill Sans MT" panose="020B0502020104020203" pitchFamily="34" charset="0"/>
                          <a:ea typeface="MS PGothic" panose="020B0600070205080204" pitchFamily="34" charset="-128"/>
                        </a:rPr>
                        <a:t>injection</a:t>
                      </a:r>
                    </a:p>
                    <a:p>
                      <a:pPr marL="166688" marR="0" lvl="1"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0" lang="fr-FR" altLang="en-US" sz="1600" b="0" i="0" u="none" strike="noStrike" cap="none" normalizeH="0" baseline="0" dirty="0">
                        <a:ln>
                          <a:noFill/>
                        </a:ln>
                        <a:solidFill>
                          <a:srgbClr val="000066"/>
                        </a:solidFill>
                        <a:effectLst/>
                        <a:latin typeface="Gill Sans MT" panose="020B0502020104020203" pitchFamily="34" charset="0"/>
                        <a:ea typeface="MS PGothic" panose="020B0600070205080204" pitchFamily="34" charset="-128"/>
                      </a:endParaRPr>
                    </a:p>
                    <a:p>
                      <a:pPr marL="166688" marR="0" lvl="1"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0" lang="fr-FR" altLang="en-US" sz="1600" b="0" i="0" u="none" strike="noStrike" cap="none" normalizeH="0" baseline="0" dirty="0">
                        <a:ln>
                          <a:noFill/>
                        </a:ln>
                        <a:solidFill>
                          <a:srgbClr val="000066"/>
                        </a:solidFill>
                        <a:effectLst/>
                        <a:latin typeface="Gill Sans MT" panose="020B0502020104020203" pitchFamily="34" charset="0"/>
                        <a:ea typeface="MS PGothic" panose="020B0600070205080204" pitchFamily="34" charset="-128"/>
                      </a:endParaRPr>
                    </a:p>
                    <a:p>
                      <a:pPr marL="166688" marR="0" lvl="1" indent="-166688" algn="l" defTabSz="8001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fr-FR" altLang="en-US" sz="1600" b="0" i="0" u="none" strike="noStrike" cap="none" normalizeH="0" baseline="0" dirty="0">
                        <a:ln>
                          <a:noFill/>
                        </a:ln>
                        <a:solidFill>
                          <a:srgbClr val="000066"/>
                        </a:solidFill>
                        <a:effectLst/>
                        <a:latin typeface="Gill Sans MT" panose="020B0502020104020203" pitchFamily="34" charset="0"/>
                        <a:ea typeface="MS PGothic" panose="020B0600070205080204" pitchFamily="34" charset="-128"/>
                      </a:endParaRPr>
                    </a:p>
                    <a:p>
                      <a:pPr marL="166688" marR="0" lvl="1" indent="-166688" algn="l" defTabSz="8001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fr-FR" altLang="en-US" sz="1600" b="0" i="0" u="none" strike="noStrike" cap="none" normalizeH="0" baseline="0" dirty="0">
                        <a:ln>
                          <a:noFill/>
                        </a:ln>
                        <a:solidFill>
                          <a:srgbClr val="000066"/>
                        </a:solidFill>
                        <a:effectLst/>
                        <a:latin typeface="Gill Sans MT" panose="020B0502020104020203" pitchFamily="34" charset="0"/>
                        <a:ea typeface="MS PGothic" panose="020B0600070205080204" pitchFamily="34" charset="-128"/>
                      </a:endParaRPr>
                    </a:p>
                    <a:p>
                      <a:pPr marL="166688" marR="0" lvl="1" indent="-166688" algn="l" defTabSz="8001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fr-FR" altLang="en-US" sz="1600" b="0" i="0" u="none" strike="noStrike" cap="none" normalizeH="0" baseline="0" dirty="0">
                        <a:ln>
                          <a:noFill/>
                        </a:ln>
                        <a:solidFill>
                          <a:srgbClr val="000066"/>
                        </a:solidFill>
                        <a:effectLst/>
                        <a:latin typeface="Gill Sans MT" panose="020B0502020104020203" pitchFamily="34" charset="0"/>
                        <a:ea typeface="MS PGothic" panose="020B0600070205080204" pitchFamily="34" charset="-128"/>
                      </a:endParaRPr>
                    </a:p>
                    <a:p>
                      <a:pPr marL="166688" marR="0" lvl="1"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fr-FR" altLang="en-US" sz="1600" b="0" i="0" u="none" strike="noStrike" cap="none" normalizeH="0" baseline="0" dirty="0">
                          <a:ln>
                            <a:noFill/>
                          </a:ln>
                          <a:solidFill>
                            <a:srgbClr val="000066"/>
                          </a:solidFill>
                          <a:effectLst/>
                          <a:latin typeface="Gill Sans MT" panose="020B0502020104020203" pitchFamily="34" charset="0"/>
                          <a:ea typeface="MS PGothic" panose="020B0600070205080204" pitchFamily="34" charset="-128"/>
                        </a:rPr>
                        <a:t>Extrêmement efficace</a:t>
                      </a:r>
                    </a:p>
                    <a:p>
                      <a:pPr marL="166688" marR="0" lvl="1"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fr-FR" altLang="en-US" sz="1600" b="0" i="0" u="none" strike="noStrike" cap="none" normalizeH="0" baseline="0" dirty="0">
                          <a:ln>
                            <a:noFill/>
                          </a:ln>
                          <a:solidFill>
                            <a:srgbClr val="000066"/>
                          </a:solidFill>
                          <a:effectLst/>
                          <a:latin typeface="Gill Sans MT" panose="020B0502020104020203" pitchFamily="34" charset="0"/>
                          <a:ea typeface="MS PGothic" panose="020B0600070205080204" pitchFamily="34" charset="-128"/>
                        </a:rPr>
                        <a:t>Utilisé couramment dans les pays développés</a:t>
                      </a:r>
                    </a:p>
                    <a:p>
                      <a:pPr marL="166688" marR="0" lvl="1" indent="-166688" algn="l" defTabSz="8001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fr-FR" altLang="en-US" sz="1600" b="0" i="0" u="none" strike="noStrike" cap="none" normalizeH="0" baseline="0" dirty="0">
                        <a:ln>
                          <a:noFill/>
                        </a:ln>
                        <a:solidFill>
                          <a:srgbClr val="000066"/>
                        </a:solidFill>
                        <a:effectLst/>
                        <a:latin typeface="Gill Sans MT" panose="020B0502020104020203" pitchFamily="34" charset="0"/>
                        <a:ea typeface="MS PGothic" panose="020B0600070205080204" pitchFamily="34" charset="-128"/>
                      </a:endParaRPr>
                    </a:p>
                    <a:p>
                      <a:pPr marL="166688" marR="0" lvl="1"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fr-FR" altLang="en-US" sz="1600" b="0" i="0" u="none" strike="noStrike" cap="none" normalizeH="0" baseline="0" dirty="0">
                          <a:ln>
                            <a:noFill/>
                          </a:ln>
                          <a:solidFill>
                            <a:srgbClr val="000066"/>
                          </a:solidFill>
                          <a:effectLst/>
                          <a:latin typeface="Gill Sans MT" panose="020B0502020104020203" pitchFamily="34" charset="0"/>
                          <a:ea typeface="MS PGothic" panose="020B0600070205080204" pitchFamily="34" charset="-128"/>
                        </a:rPr>
                        <a:t>Plus cher que le VPO</a:t>
                      </a:r>
                    </a:p>
                    <a:p>
                      <a:pPr marL="166688" marR="0" lvl="1"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fr-FR" altLang="en-US" sz="1600" b="0" i="0" u="none" strike="noStrike" cap="none" normalizeH="0" baseline="0" dirty="0">
                          <a:ln>
                            <a:noFill/>
                          </a:ln>
                          <a:solidFill>
                            <a:srgbClr val="000066"/>
                          </a:solidFill>
                          <a:effectLst/>
                          <a:latin typeface="Gill Sans MT" panose="020B0502020104020203" pitchFamily="34" charset="0"/>
                          <a:ea typeface="MS PGothic" panose="020B0600070205080204" pitchFamily="34" charset="-128"/>
                        </a:rPr>
                        <a:t>Exige des agents de santé formés </a:t>
                      </a:r>
                    </a:p>
                    <a:p>
                      <a:pPr marL="166688" marR="0" lvl="0"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fr-FR" altLang="en-US" sz="1600" b="0" i="0" u="none" strike="noStrike" cap="none" normalizeH="0" baseline="0" dirty="0">
                          <a:ln>
                            <a:noFill/>
                          </a:ln>
                          <a:solidFill>
                            <a:srgbClr val="002060"/>
                          </a:solidFill>
                          <a:effectLst/>
                          <a:latin typeface="Gill Sans MT" panose="020B0502020104020203" pitchFamily="34" charset="0"/>
                          <a:ea typeface="MS PGothic" panose="020B0600070205080204" pitchFamily="34" charset="-128"/>
                        </a:rPr>
                        <a:t>L'immunité est assurée par voie sanguine</a:t>
                      </a:r>
                    </a:p>
                    <a:p>
                      <a:pPr marL="166688" marR="0" lvl="0"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fr-FR" altLang="en-US" sz="1600" b="0" i="0" u="none" strike="noStrike" cap="none" normalizeH="0" baseline="0" dirty="0">
                          <a:ln>
                            <a:noFill/>
                          </a:ln>
                          <a:solidFill>
                            <a:srgbClr val="002060"/>
                          </a:solidFill>
                          <a:effectLst/>
                          <a:latin typeface="Gill Sans MT" panose="020B0502020104020203" pitchFamily="34" charset="0"/>
                          <a:ea typeface="MS PGothic" panose="020B0600070205080204" pitchFamily="34" charset="-128"/>
                        </a:rPr>
                        <a:t>Aucun risque de PPPV ou de PVDV</a:t>
                      </a:r>
                    </a:p>
                    <a:p>
                      <a:pPr marL="166688" marR="0" lvl="1"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0" lang="fr-FR" altLang="en-US" sz="1600" b="0" i="0" u="none" strike="noStrike" cap="none" normalizeH="0" baseline="0" dirty="0">
                        <a:ln>
                          <a:noFill/>
                        </a:ln>
                        <a:solidFill>
                          <a:srgbClr val="000066"/>
                        </a:solidFill>
                        <a:effectLst/>
                        <a:latin typeface="Gill Sans MT" panose="020B0502020104020203" pitchFamily="34" charset="0"/>
                        <a:ea typeface="MS PGothic" panose="020B0600070205080204" pitchFamily="34" charset="-128"/>
                      </a:endParaRPr>
                    </a:p>
                    <a:p>
                      <a:pPr marL="166688" marR="0" lvl="1" indent="-166688" algn="l" defTabSz="8001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0" lang="fr-FR" altLang="en-US" sz="1600" b="0" i="0" u="none" strike="noStrike" cap="none" normalizeH="0" baseline="0" dirty="0">
                        <a:ln>
                          <a:noFill/>
                        </a:ln>
                        <a:solidFill>
                          <a:srgbClr val="000066"/>
                        </a:solidFill>
                        <a:effectLst/>
                        <a:latin typeface="Gill Sans MT" panose="020B0502020104020203" pitchFamily="34" charset="0"/>
                        <a:ea typeface="MS PGothic" panose="020B0600070205080204" pitchFamily="34" charset="-128"/>
                      </a:endParaRPr>
                    </a:p>
                    <a:p>
                      <a:pPr marL="166688" marR="0" lvl="0" indent="-166688" algn="l" defTabSz="800100" rtl="0" eaLnBrk="1" fontAlgn="base" latinLnBrk="0" hangingPunct="1">
                        <a:lnSpc>
                          <a:spcPct val="100000"/>
                        </a:lnSpc>
                        <a:spcBef>
                          <a:spcPct val="0"/>
                        </a:spcBef>
                        <a:spcAft>
                          <a:spcPct val="0"/>
                        </a:spcAft>
                        <a:buClrTx/>
                        <a:buSzTx/>
                        <a:buFontTx/>
                        <a:buNone/>
                        <a:tabLst/>
                      </a:pPr>
                      <a:endParaRPr kumimoji="0" lang="fr-FR" altLang="en-US" sz="1600" b="0" i="0" u="none" strike="noStrike" cap="none" normalizeH="0" baseline="0" dirty="0">
                        <a:ln>
                          <a:noFill/>
                        </a:ln>
                        <a:solidFill>
                          <a:srgbClr val="000066"/>
                        </a:solidFill>
                        <a:effectLst/>
                        <a:latin typeface="Gill Sans MT" panose="020B0502020104020203" pitchFamily="34" charset="0"/>
                        <a:ea typeface="MS PGothic" panose="020B0600070205080204" pitchFamily="34" charset="-128"/>
                      </a:endParaRPr>
                    </a:p>
                  </a:txBody>
                  <a:tcPr marL="0" marR="91446" marT="45710" marB="4571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bl>
          </a:graphicData>
        </a:graphic>
      </p:graphicFrame>
      <p:pic>
        <p:nvPicPr>
          <p:cNvPr id="5" name="Picture 4">
            <a:extLst>
              <a:ext uri="{FF2B5EF4-FFF2-40B4-BE49-F238E27FC236}">
                <a16:creationId xmlns:a16="http://schemas.microsoft.com/office/drawing/2014/main" id="{D3752C45-5EFE-4BCF-855D-F6B6CBADD075}"/>
              </a:ext>
            </a:extLst>
          </p:cNvPr>
          <p:cNvPicPr>
            <a:picLocks noChangeAspect="1"/>
          </p:cNvPicPr>
          <p:nvPr/>
        </p:nvPicPr>
        <p:blipFill>
          <a:blip r:embed="rId4" cstate="print"/>
          <a:stretch>
            <a:fillRect/>
          </a:stretch>
        </p:blipFill>
        <p:spPr>
          <a:xfrm>
            <a:off x="1331640" y="2208920"/>
            <a:ext cx="1302657" cy="8640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234" name="Picture 18">
            <a:extLst>
              <a:ext uri="{FF2B5EF4-FFF2-40B4-BE49-F238E27FC236}">
                <a16:creationId xmlns:a16="http://schemas.microsoft.com/office/drawing/2014/main" id="{409DBB80-7DAD-4357-AB8E-C6AF01230429}"/>
              </a:ext>
            </a:extLst>
          </p:cNvPr>
          <p:cNvPicPr>
            <a:picLocks noChangeAspect="1" noChangeArrowheads="1"/>
          </p:cNvPicPr>
          <p:nvPr/>
        </p:nvPicPr>
        <p:blipFill>
          <a:blip r:embed="rId5" cstate="print"/>
          <a:srcRect/>
          <a:stretch>
            <a:fillRect/>
          </a:stretch>
        </p:blipFill>
        <p:spPr bwMode="auto">
          <a:xfrm>
            <a:off x="5561405" y="2208920"/>
            <a:ext cx="1226976" cy="9202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8684" name="ZoneTexte 1">
            <a:extLst>
              <a:ext uri="{FF2B5EF4-FFF2-40B4-BE49-F238E27FC236}">
                <a16:creationId xmlns:a16="http://schemas.microsoft.com/office/drawing/2014/main" id="{DE3DDC84-D8DF-444C-93DF-F0A7C0E24777}"/>
              </a:ext>
            </a:extLst>
          </p:cNvPr>
          <p:cNvSpPr txBox="1">
            <a:spLocks noChangeArrowheads="1"/>
          </p:cNvSpPr>
          <p:nvPr/>
        </p:nvSpPr>
        <p:spPr bwMode="auto">
          <a:xfrm>
            <a:off x="6015768" y="5085184"/>
            <a:ext cx="3024187" cy="877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1700" dirty="0">
                <a:latin typeface="Gill Sans MT" panose="020B0502020104020203" pitchFamily="34" charset="0"/>
              </a:rPr>
              <a:t>Ces</a:t>
            </a:r>
            <a:r>
              <a:rPr lang="fr-FR" altLang="en-US" sz="1700" dirty="0">
                <a:solidFill>
                  <a:srgbClr val="3366CC"/>
                </a:solidFill>
                <a:latin typeface="Gill Sans MT" panose="020B0502020104020203" pitchFamily="34" charset="0"/>
              </a:rPr>
              <a:t> </a:t>
            </a:r>
            <a:r>
              <a:rPr lang="fr-FR" altLang="en-US" sz="1700" dirty="0">
                <a:solidFill>
                  <a:srgbClr val="FF0000"/>
                </a:solidFill>
                <a:latin typeface="Gill Sans MT" panose="020B0502020104020203" pitchFamily="34" charset="0"/>
              </a:rPr>
              <a:t>deux</a:t>
            </a:r>
            <a:r>
              <a:rPr lang="fr-FR" altLang="en-US" sz="1700" dirty="0">
                <a:solidFill>
                  <a:srgbClr val="3366CC"/>
                </a:solidFill>
                <a:latin typeface="Gill Sans MT" panose="020B0502020104020203" pitchFamily="34" charset="0"/>
              </a:rPr>
              <a:t> </a:t>
            </a:r>
            <a:r>
              <a:rPr lang="fr-FR" altLang="en-US" sz="1700" dirty="0">
                <a:latin typeface="Gill Sans MT" panose="020B0502020104020203" pitchFamily="34" charset="0"/>
              </a:rPr>
              <a:t>vaccins sont nécessaires pour éradiquer totalement la poliomyélite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1">
            <a:extLst>
              <a:ext uri="{FF2B5EF4-FFF2-40B4-BE49-F238E27FC236}">
                <a16:creationId xmlns:a16="http://schemas.microsoft.com/office/drawing/2014/main" id="{41998384-7331-4B6B-9531-89C68E8D0BB5}"/>
              </a:ext>
            </a:extLst>
          </p:cNvPr>
          <p:cNvSpPr>
            <a:spLocks noGrp="1" noChangeArrowheads="1"/>
          </p:cNvSpPr>
          <p:nvPr>
            <p:ph idx="1"/>
          </p:nvPr>
        </p:nvSpPr>
        <p:spPr>
          <a:xfrm>
            <a:off x="250825" y="1268760"/>
            <a:ext cx="8713788" cy="4064000"/>
          </a:xfrm>
        </p:spPr>
        <p:txBody>
          <a:bodyPr/>
          <a:lstStyle/>
          <a:p>
            <a:r>
              <a:rPr lang="en-US" altLang="en-US" sz="2300" dirty="0">
                <a:solidFill>
                  <a:srgbClr val="002060"/>
                </a:solidFill>
              </a:rPr>
              <a:t> </a:t>
            </a:r>
            <a:r>
              <a:rPr lang="fr-FR" altLang="en-US" sz="2300" dirty="0">
                <a:solidFill>
                  <a:srgbClr val="002060"/>
                </a:solidFill>
              </a:rPr>
              <a:t>Le VPI ne cause aucune paralysie ; c'est un vaccin très sûr. </a:t>
            </a:r>
          </a:p>
          <a:p>
            <a:r>
              <a:rPr lang="fr-FR" altLang="en-US" sz="2300" dirty="0">
                <a:solidFill>
                  <a:srgbClr val="002060"/>
                </a:solidFill>
              </a:rPr>
              <a:t>L'introduction du VPI marque le début du retrait total du VPO une fois que le poliovirus sauvage aura été éradiqué.</a:t>
            </a:r>
          </a:p>
          <a:p>
            <a:r>
              <a:rPr lang="fr-FR" altLang="en-US" sz="2300" dirty="0"/>
              <a:t>Lorsque, à terme, le VPO ne sera plus utilisé, le VPI continuera d'assurer une protection totale. </a:t>
            </a:r>
          </a:p>
          <a:p>
            <a:r>
              <a:rPr lang="fr-FR" altLang="en-US" sz="2300" dirty="0"/>
              <a:t>L’utilisation du VPI dans notre communauté nous permet de rappeler aux soignants l'importance des vaccinations en général, de les informer sur les vaccinations manquées et sur les prochaines vaccinations.</a:t>
            </a:r>
          </a:p>
          <a:p>
            <a:r>
              <a:rPr lang="fr-FR" altLang="en-US" sz="2300" dirty="0"/>
              <a:t>L’addition d’une deuxième dose de VPI renforcera la protection contre tous les sérotypes du poliovirus </a:t>
            </a:r>
          </a:p>
          <a:p>
            <a:endParaRPr lang="en-US" altLang="en-US" sz="2300" dirty="0">
              <a:solidFill>
                <a:srgbClr val="002060"/>
              </a:solidFill>
            </a:endParaRPr>
          </a:p>
        </p:txBody>
      </p:sp>
      <p:sp>
        <p:nvSpPr>
          <p:cNvPr id="3" name="Title 2">
            <a:extLst>
              <a:ext uri="{FF2B5EF4-FFF2-40B4-BE49-F238E27FC236}">
                <a16:creationId xmlns:a16="http://schemas.microsoft.com/office/drawing/2014/main" id="{5011DA02-05C2-4952-97E2-8DD8CED3C5B8}"/>
              </a:ext>
            </a:extLst>
          </p:cNvPr>
          <p:cNvSpPr>
            <a:spLocks noGrp="1"/>
          </p:cNvSpPr>
          <p:nvPr>
            <p:ph type="title"/>
          </p:nvPr>
        </p:nvSpPr>
        <p:spPr/>
        <p:txBody>
          <a:bodyPr/>
          <a:lstStyle/>
          <a:p>
            <a:pPr>
              <a:defRPr/>
            </a:pPr>
            <a:r>
              <a:rPr lang="fr-FR" altLang="en-US"/>
              <a:t>Pourquoi le VPI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1">
            <a:extLst>
              <a:ext uri="{FF2B5EF4-FFF2-40B4-BE49-F238E27FC236}">
                <a16:creationId xmlns:a16="http://schemas.microsoft.com/office/drawing/2014/main" id="{69B6DB1C-B265-47CD-8270-56AE959C1BDC}"/>
              </a:ext>
            </a:extLst>
          </p:cNvPr>
          <p:cNvSpPr>
            <a:spLocks noGrp="1" noChangeArrowheads="1"/>
          </p:cNvSpPr>
          <p:nvPr>
            <p:ph idx="1"/>
          </p:nvPr>
        </p:nvSpPr>
        <p:spPr>
          <a:xfrm>
            <a:off x="325438" y="1268413"/>
            <a:ext cx="8713787" cy="4752975"/>
          </a:xfrm>
        </p:spPr>
        <p:txBody>
          <a:bodyPr/>
          <a:lstStyle/>
          <a:p>
            <a:r>
              <a:rPr lang="fr-FR" altLang="en-US" sz="2000" dirty="0"/>
              <a:t>La poliomyélite est une maladie virale extrêmement contagieuse qui peut se propager rapidement d'une personne à une autre et causer une paralysie irréversible. </a:t>
            </a:r>
          </a:p>
          <a:p>
            <a:pPr>
              <a:spcBef>
                <a:spcPts val="1200"/>
              </a:spcBef>
            </a:pPr>
            <a:r>
              <a:rPr lang="fr-FR" altLang="en-US" sz="2000" dirty="0"/>
              <a:t>Il existe 3 types de poliovirus sauvage mais seul le type 1 est encore en circulation à ce jour.</a:t>
            </a:r>
          </a:p>
          <a:p>
            <a:pPr>
              <a:spcBef>
                <a:spcPts val="1200"/>
              </a:spcBef>
            </a:pPr>
            <a:r>
              <a:rPr lang="fr-FR" altLang="en-US" sz="2000" dirty="0"/>
              <a:t>Le VPO est bon marché et efficace pour réduire la transmission de la poliomyélite dans les pays en développement mais il est associé au risque de poliomyélite paralytique post vaccinale (PPPV) et d'infection par le PVDV.</a:t>
            </a:r>
          </a:p>
          <a:p>
            <a:pPr>
              <a:spcBef>
                <a:spcPts val="1200"/>
              </a:spcBef>
            </a:pPr>
            <a:r>
              <a:rPr lang="fr-FR" altLang="en-US" sz="2000" dirty="0"/>
              <a:t>Toutes les vaccinations par le VPO doivent être interrompues pour que la poliomyélite soit totalement éradiquée dans le monde. </a:t>
            </a:r>
          </a:p>
          <a:p>
            <a:pPr>
              <a:spcBef>
                <a:spcPts val="1200"/>
              </a:spcBef>
            </a:pPr>
            <a:r>
              <a:rPr lang="fr-FR" altLang="en-US" sz="2000" dirty="0"/>
              <a:t>Une deuxième dose de VPI est en cours d’être ajouté pour assurer une renforcement de protection contre les 3 sérotypes pendant le retrait progressif du VPO et pour nous aider à parvenir à un monde sans poliomyélite.</a:t>
            </a:r>
          </a:p>
        </p:txBody>
      </p:sp>
      <p:sp>
        <p:nvSpPr>
          <p:cNvPr id="3" name="Title 2">
            <a:extLst>
              <a:ext uri="{FF2B5EF4-FFF2-40B4-BE49-F238E27FC236}">
                <a16:creationId xmlns:a16="http://schemas.microsoft.com/office/drawing/2014/main" id="{8067DB12-5D21-473F-9CD0-0B24487B9947}"/>
              </a:ext>
            </a:extLst>
          </p:cNvPr>
          <p:cNvSpPr>
            <a:spLocks noGrp="1"/>
          </p:cNvSpPr>
          <p:nvPr>
            <p:ph type="title"/>
          </p:nvPr>
        </p:nvSpPr>
        <p:spPr/>
        <p:txBody>
          <a:bodyPr/>
          <a:lstStyle/>
          <a:p>
            <a:pPr>
              <a:defRPr/>
            </a:pPr>
            <a:r>
              <a:rPr lang="fr-FR" dirty="0"/>
              <a:t>Principaux messages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a:extLst>
              <a:ext uri="{FF2B5EF4-FFF2-40B4-BE49-F238E27FC236}">
                <a16:creationId xmlns:a16="http://schemas.microsoft.com/office/drawing/2014/main" id="{4504B0F3-FBDF-403E-9AFF-80DB97291051}"/>
              </a:ext>
            </a:extLst>
          </p:cNvPr>
          <p:cNvSpPr>
            <a:spLocks noGrp="1" noChangeArrowheads="1"/>
          </p:cNvSpPr>
          <p:nvPr>
            <p:ph type="body" idx="1"/>
          </p:nvPr>
        </p:nvSpPr>
        <p:spPr>
          <a:xfrm>
            <a:off x="442913" y="1409700"/>
            <a:ext cx="8291512" cy="4611688"/>
          </a:xfrm>
        </p:spPr>
        <p:txBody>
          <a:bodyPr/>
          <a:lstStyle/>
          <a:p>
            <a:r>
              <a:rPr lang="fr-FR" altLang="en-US" dirty="0"/>
              <a:t>Notre pays se prépare à ajouter une deuxième dose du VPI </a:t>
            </a:r>
          </a:p>
          <a:p>
            <a:r>
              <a:rPr lang="fr-FR" altLang="en-US" dirty="0"/>
              <a:t>Les modules suivants de cette formation expliquent comment :</a:t>
            </a:r>
          </a:p>
          <a:p>
            <a:pPr>
              <a:buFont typeface="Wingdings" panose="05000000000000000000" pitchFamily="2" charset="2"/>
              <a:buNone/>
            </a:pPr>
            <a:endParaRPr lang="fr-FR" altLang="en-US" dirty="0"/>
          </a:p>
        </p:txBody>
      </p:sp>
      <p:sp>
        <p:nvSpPr>
          <p:cNvPr id="33795" name="AutoShape 4">
            <a:extLst>
              <a:ext uri="{FF2B5EF4-FFF2-40B4-BE49-F238E27FC236}">
                <a16:creationId xmlns:a16="http://schemas.microsoft.com/office/drawing/2014/main" id="{5283DFD3-8DF3-4739-AF46-63D0CCEB5810}"/>
              </a:ext>
            </a:extLst>
          </p:cNvPr>
          <p:cNvSpPr>
            <a:spLocks noChangeArrowheads="1"/>
          </p:cNvSpPr>
          <p:nvPr/>
        </p:nvSpPr>
        <p:spPr bwMode="auto">
          <a:xfrm>
            <a:off x="755650" y="3171825"/>
            <a:ext cx="7345363" cy="2705100"/>
          </a:xfrm>
          <a:prstGeom prst="roundRect">
            <a:avLst>
              <a:gd name="adj" fmla="val 16667"/>
            </a:avLst>
          </a:prstGeom>
          <a:solidFill>
            <a:schemeClr val="bg1"/>
          </a:solidFill>
          <a:ln w="28575">
            <a:solidFill>
              <a:srgbClr val="C00000"/>
            </a:solidFill>
            <a:round/>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sp>
        <p:nvSpPr>
          <p:cNvPr id="33796" name="Rectangle 5">
            <a:extLst>
              <a:ext uri="{FF2B5EF4-FFF2-40B4-BE49-F238E27FC236}">
                <a16:creationId xmlns:a16="http://schemas.microsoft.com/office/drawing/2014/main" id="{CAE23341-7549-4F05-BC4D-C16DA3999FCD}"/>
              </a:ext>
            </a:extLst>
          </p:cNvPr>
          <p:cNvSpPr>
            <a:spLocks noChangeArrowheads="1"/>
          </p:cNvSpPr>
          <p:nvPr/>
        </p:nvSpPr>
        <p:spPr bwMode="auto">
          <a:xfrm>
            <a:off x="539750" y="3243263"/>
            <a:ext cx="7632700" cy="263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r>
              <a:rPr lang="fr-FR" altLang="zh-CN" b="0">
                <a:latin typeface="Gill Sans MT" panose="020B0502020104020203" pitchFamily="34" charset="0"/>
                <a:ea typeface="MS PGothic" panose="020B0600070205080204" pitchFamily="34" charset="-128"/>
              </a:rPr>
              <a:t>Stocker le vaccin</a:t>
            </a:r>
          </a:p>
          <a:p>
            <a:pPr lvl="1">
              <a:buClr>
                <a:srgbClr val="C00000"/>
              </a:buClr>
              <a:buFont typeface="Wingdings" panose="05000000000000000000" pitchFamily="2" charset="2"/>
              <a:buChar char="ü"/>
            </a:pPr>
            <a:r>
              <a:rPr lang="fr-FR" altLang="zh-CN" b="0">
                <a:latin typeface="Gill Sans MT" panose="020B0502020104020203" pitchFamily="34" charset="0"/>
                <a:ea typeface="MS PGothic" panose="020B0600070205080204" pitchFamily="34" charset="-128"/>
              </a:rPr>
              <a:t>Déterminer que les conditions requises pour administrer le vaccin sont remplies</a:t>
            </a:r>
          </a:p>
          <a:p>
            <a:pPr lvl="1">
              <a:buClr>
                <a:srgbClr val="C00000"/>
              </a:buClr>
              <a:buFont typeface="Wingdings" panose="05000000000000000000" pitchFamily="2" charset="2"/>
              <a:buChar char="ü"/>
            </a:pPr>
            <a:r>
              <a:rPr lang="fr-FR" altLang="zh-CN" b="0">
                <a:latin typeface="Gill Sans MT" panose="020B0502020104020203" pitchFamily="34" charset="0"/>
                <a:ea typeface="MS PGothic" panose="020B0600070205080204" pitchFamily="34" charset="-128"/>
              </a:rPr>
              <a:t>Administrer le vaccin</a:t>
            </a:r>
          </a:p>
          <a:p>
            <a:pPr lvl="1">
              <a:buClr>
                <a:srgbClr val="C00000"/>
              </a:buClr>
              <a:buFont typeface="Wingdings" panose="05000000000000000000" pitchFamily="2" charset="2"/>
              <a:buChar char="ü"/>
            </a:pPr>
            <a:r>
              <a:rPr lang="fr-FR" altLang="zh-CN" b="0">
                <a:latin typeface="Gill Sans MT" panose="020B0502020104020203" pitchFamily="34" charset="0"/>
                <a:ea typeface="MS PGothic" panose="020B0600070205080204" pitchFamily="34" charset="-128"/>
              </a:rPr>
              <a:t>Enregistrer la dose de vaccin</a:t>
            </a:r>
          </a:p>
          <a:p>
            <a:pPr lvl="1">
              <a:buClr>
                <a:srgbClr val="C00000"/>
              </a:buClr>
              <a:buFont typeface="Wingdings" panose="05000000000000000000" pitchFamily="2" charset="2"/>
              <a:buChar char="ü"/>
            </a:pPr>
            <a:r>
              <a:rPr lang="fr-FR" altLang="zh-CN" b="0">
                <a:latin typeface="Gill Sans MT" panose="020B0502020104020203" pitchFamily="34" charset="0"/>
                <a:ea typeface="MS PGothic" panose="020B0600070205080204" pitchFamily="34" charset="-128"/>
              </a:rPr>
              <a:t>Suivre les manifestations postvaccinales indésirables (MAPI)</a:t>
            </a:r>
          </a:p>
          <a:p>
            <a:pPr lvl="1">
              <a:buClr>
                <a:srgbClr val="C00000"/>
              </a:buClr>
              <a:buFont typeface="Wingdings" panose="05000000000000000000" pitchFamily="2" charset="2"/>
              <a:buChar char="ü"/>
            </a:pPr>
            <a:r>
              <a:rPr lang="fr-FR" altLang="zh-CN" b="0">
                <a:latin typeface="Gill Sans MT" panose="020B0502020104020203" pitchFamily="34" charset="0"/>
                <a:ea typeface="MS PGothic" panose="020B0600070205080204" pitchFamily="34" charset="-128"/>
              </a:rPr>
              <a:t>Communiquer sur le vaccin avec les soignants</a:t>
            </a:r>
            <a:endParaRPr lang="fr-FR" altLang="en-US">
              <a:solidFill>
                <a:srgbClr val="C00000"/>
              </a:solidFill>
              <a:latin typeface="Gill Sans MT" panose="020B0502020104020203" pitchFamily="34" charset="0"/>
              <a:ea typeface="MS PGothic" panose="020B0600070205080204" pitchFamily="34" charset="-128"/>
            </a:endParaRPr>
          </a:p>
        </p:txBody>
      </p:sp>
      <p:sp>
        <p:nvSpPr>
          <p:cNvPr id="15365" name="Rectangle 7">
            <a:extLst>
              <a:ext uri="{FF2B5EF4-FFF2-40B4-BE49-F238E27FC236}">
                <a16:creationId xmlns:a16="http://schemas.microsoft.com/office/drawing/2014/main" id="{81729120-01A0-41B1-BDCE-08AEB70F8925}"/>
              </a:ext>
            </a:extLst>
          </p:cNvPr>
          <p:cNvSpPr>
            <a:spLocks noGrp="1" noChangeArrowheads="1"/>
          </p:cNvSpPr>
          <p:nvPr>
            <p:ph type="title"/>
          </p:nvPr>
        </p:nvSpPr>
        <p:spPr/>
        <p:txBody>
          <a:bodyPr/>
          <a:lstStyle/>
          <a:p>
            <a:pPr>
              <a:defRPr/>
            </a:pPr>
            <a:r>
              <a:rPr lang="fr-FR" altLang="en-US"/>
              <a:t>Vaccin antipoliomyélitique inactivé (VPI)</a:t>
            </a:r>
          </a:p>
        </p:txBody>
      </p:sp>
      <p:pic>
        <p:nvPicPr>
          <p:cNvPr id="33798" name="Picture 7" descr="C:\Users\sfellache\Desktop\ammp\doctor1.jpg">
            <a:extLst>
              <a:ext uri="{FF2B5EF4-FFF2-40B4-BE49-F238E27FC236}">
                <a16:creationId xmlns:a16="http://schemas.microsoft.com/office/drawing/2014/main" id="{DED3EA9E-A671-4EC3-8F91-D674D83666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9563" y="2565400"/>
            <a:ext cx="151765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6" descr="doctor_goodbye">
            <a:extLst>
              <a:ext uri="{FF2B5EF4-FFF2-40B4-BE49-F238E27FC236}">
                <a16:creationId xmlns:a16="http://schemas.microsoft.com/office/drawing/2014/main" id="{C78244AF-D01B-4E74-91DB-54147DD8D4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E3613EB5-752C-460B-B59A-18361653713C}"/>
              </a:ext>
            </a:extLst>
          </p:cNvPr>
          <p:cNvSpPr>
            <a:spLocks noGrp="1"/>
          </p:cNvSpPr>
          <p:nvPr>
            <p:ph type="title"/>
          </p:nvPr>
        </p:nvSpPr>
        <p:spPr/>
        <p:txBody>
          <a:bodyPr/>
          <a:lstStyle/>
          <a:p>
            <a:pPr>
              <a:lnSpc>
                <a:spcPct val="90000"/>
              </a:lnSpc>
              <a:defRPr/>
            </a:pPr>
            <a:r>
              <a:rPr lang="fr-FR" sz="3600" dirty="0">
                <a:ea typeface="ＭＳ Ｐゴシック" pitchFamily="34" charset="-128"/>
              </a:rPr>
              <a:t>Fin du module</a:t>
            </a:r>
          </a:p>
        </p:txBody>
      </p:sp>
      <p:sp>
        <p:nvSpPr>
          <p:cNvPr id="6" name="Rectangle à coins arrondis 5">
            <a:extLst>
              <a:ext uri="{FF2B5EF4-FFF2-40B4-BE49-F238E27FC236}">
                <a16:creationId xmlns:a16="http://schemas.microsoft.com/office/drawing/2014/main" id="{383E1906-AE18-4638-A6F2-C91604B59F27}"/>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rtl="1" eaLnBrk="1" hangingPunct="1">
              <a:defRPr/>
            </a:pPr>
            <a:br>
              <a:rPr lang="en-US" altLang="en-US" sz="1400">
                <a:latin typeface="Gill Sans MT" panose="020B0502020104020203" pitchFamily="34" charset="0"/>
              </a:rPr>
            </a:br>
            <a:r>
              <a:rPr lang="fr-FR" altLang="en-US" sz="2400">
                <a:latin typeface="Gill Sans MT" panose="020B0502020104020203" pitchFamily="34" charset="0"/>
              </a:rPr>
              <a:t>Je vous remercie de votre attention. </a:t>
            </a:r>
            <a:br>
              <a:rPr lang="en-US" altLang="en-US" sz="2400">
                <a:latin typeface="Gill Sans MT" panose="020B0502020104020203" pitchFamily="34" charset="0"/>
              </a:rPr>
            </a:br>
            <a:br>
              <a:rPr lang="en-US" altLang="en-US" sz="2400">
                <a:latin typeface="Gill Sans MT" panose="020B0502020104020203" pitchFamily="34" charset="0"/>
              </a:rPr>
            </a:br>
            <a:endParaRPr lang="en-US" altLang="en-US" sz="2400">
              <a:latin typeface="Gill Sans MT" panose="020B0502020104020203" pitchFamily="34" charset="0"/>
            </a:endParaRPr>
          </a:p>
          <a:p>
            <a:pPr rtl="1" eaLnBrk="1" hangingPunct="1">
              <a:defRPr/>
            </a:pPr>
            <a:endParaRPr lang="en-US" altLang="en-US" sz="2000">
              <a:latin typeface="Gill Sans MT" panose="020B0502020104020203" pitchFamily="34" charset="0"/>
            </a:endParaRPr>
          </a:p>
          <a:p>
            <a:pPr rtl="1" eaLnBrk="1" hangingPunct="1">
              <a:defRPr/>
            </a:pPr>
            <a:endParaRPr lang="en-US" altLang="en-US" sz="2000">
              <a:latin typeface="Gill Sans MT" panose="020B0502020104020203" pitchFamily="34" charset="0"/>
            </a:endParaRPr>
          </a:p>
          <a:p>
            <a:pPr rtl="1" eaLnBrk="1" hangingPunct="1">
              <a:defRPr/>
            </a:pPr>
            <a:endParaRPr lang="en-US" altLang="en-US" sz="2000">
              <a:latin typeface="Gill Sans MT" panose="020B0502020104020203" pitchFamily="34" charset="0"/>
            </a:endParaRPr>
          </a:p>
          <a:p>
            <a:pPr rtl="1" eaLnBrk="1" hangingPunct="1">
              <a:defRPr/>
            </a:pPr>
            <a:endParaRPr lang="en-US" altLang="en-US" sz="2000">
              <a:latin typeface="Gill Sans MT" panose="020B0502020104020203" pitchFamily="34" charset="0"/>
            </a:endParaRPr>
          </a:p>
          <a:p>
            <a:pPr rtl="1" eaLnBrk="1" hangingPunct="1">
              <a:defRPr/>
            </a:pPr>
            <a:r>
              <a:rPr lang="fr-FR" altLang="en-US" sz="2000">
                <a:latin typeface="Gill Sans MT" panose="020B0502020104020203"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5BA8415B-4462-47DE-8403-748C9E515D51}"/>
              </a:ext>
            </a:extLst>
          </p:cNvPr>
          <p:cNvSpPr>
            <a:spLocks noGrp="1" noChangeArrowheads="1"/>
          </p:cNvSpPr>
          <p:nvPr>
            <p:ph type="title"/>
          </p:nvPr>
        </p:nvSpPr>
        <p:spPr/>
        <p:txBody>
          <a:bodyPr/>
          <a:lstStyle/>
          <a:p>
            <a:pPr>
              <a:defRPr/>
            </a:pPr>
            <a:r>
              <a:rPr lang="fr-FR">
                <a:ea typeface="ＭＳ Ｐゴシック" charset="0"/>
              </a:rPr>
              <a:t>Objectifs de ce </a:t>
            </a:r>
            <a:r>
              <a:rPr lang="fr-FR" dirty="0">
                <a:ea typeface="ＭＳ Ｐゴシック" charset="0"/>
              </a:rPr>
              <a:t>module</a:t>
            </a:r>
          </a:p>
        </p:txBody>
      </p:sp>
      <p:sp>
        <p:nvSpPr>
          <p:cNvPr id="7171" name="Rectangle 14">
            <a:extLst>
              <a:ext uri="{FF2B5EF4-FFF2-40B4-BE49-F238E27FC236}">
                <a16:creationId xmlns:a16="http://schemas.microsoft.com/office/drawing/2014/main" id="{4230DAC1-D0F5-4D64-87C3-CA634185EA8C}"/>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b="0" dirty="0">
                <a:latin typeface="Gill Sans MT" panose="020B0502020104020203" pitchFamily="34" charset="0"/>
              </a:rPr>
              <a:t>À l’issue de ce module, le participant sera capable de:</a:t>
            </a:r>
          </a:p>
          <a:p>
            <a:pPr lvl="1"/>
            <a:r>
              <a:rPr lang="fr-FR" altLang="en-US" b="0" dirty="0">
                <a:latin typeface="Gill Sans MT" panose="020B0502020104020203" pitchFamily="34" charset="0"/>
                <a:ea typeface="MS PGothic" panose="020B0600070205080204" pitchFamily="34" charset="-128"/>
              </a:rPr>
              <a:t>Comprendre le mode de transmission du poliovirus, la poliomyélite en tant que maladie et la progression vers son éradication dans le monde.</a:t>
            </a:r>
            <a:endParaRPr lang="fr-FR" altLang="en-US" dirty="0">
              <a:latin typeface="Gill Sans MT" panose="020B0502020104020203" pitchFamily="34" charset="0"/>
              <a:ea typeface="MS PGothic" panose="020B0600070205080204" pitchFamily="34" charset="-128"/>
            </a:endParaRPr>
          </a:p>
          <a:p>
            <a:pPr lvl="1"/>
            <a:r>
              <a:rPr lang="fr-FR" altLang="en-US" b="0" dirty="0">
                <a:latin typeface="Gill Sans MT" panose="020B0502020104020203" pitchFamily="34" charset="0"/>
                <a:ea typeface="MS PGothic" panose="020B0600070205080204" pitchFamily="34" charset="-128"/>
              </a:rPr>
              <a:t>Reconnaître les vaccins antipoliomyélitiques disponibles et les risques et avantages de chacun.</a:t>
            </a:r>
          </a:p>
          <a:p>
            <a:pPr lvl="1"/>
            <a:r>
              <a:rPr lang="fr-FR" altLang="en-US" b="0" dirty="0">
                <a:latin typeface="Gill Sans MT" panose="020B0502020104020203" pitchFamily="34" charset="0"/>
                <a:ea typeface="MS PGothic" panose="020B0600070205080204" pitchFamily="34" charset="-128"/>
              </a:rPr>
              <a:t>Exposer les raisons justifiant l’addition d’une deuxième dose de VPI dans les calendriers de vaccination systématique.   </a:t>
            </a:r>
          </a:p>
          <a:p>
            <a:r>
              <a:rPr lang="fr-FR" altLang="en-US" b="0" dirty="0">
                <a:latin typeface="Gill Sans MT" panose="020B0502020104020203" pitchFamily="34" charset="0"/>
              </a:rPr>
              <a:t>Durée</a:t>
            </a:r>
          </a:p>
          <a:p>
            <a:pPr lvl="1"/>
            <a:r>
              <a:rPr lang="fr-FR" altLang="en-US" b="0" dirty="0">
                <a:latin typeface="Gill Sans MT" panose="020B0502020104020203" pitchFamily="34" charset="0"/>
                <a:ea typeface="MS PGothic" panose="020B0600070205080204" pitchFamily="34" charset="-128"/>
              </a:rPr>
              <a:t>20 minutes</a:t>
            </a:r>
            <a:endParaRPr lang="fr-FR" altLang="ja-JP" b="0" dirty="0">
              <a:latin typeface="Gill Sans MT" panose="020B0502020104020203" pitchFamily="34" charset="0"/>
              <a:ea typeface="MS PGothic" panose="020B0600070205080204" pitchFamily="34" charset="-128"/>
            </a:endParaRPr>
          </a:p>
          <a:p>
            <a:pPr lvl="1"/>
            <a:endParaRPr lang="fr-FR" altLang="en-US" b="0" dirty="0">
              <a:latin typeface="Gill Sans MT" panose="020B0502020104020203" pitchFamily="34" charset="0"/>
              <a:ea typeface="MS PGothic" panose="020B0600070205080204" pitchFamily="34" charset="-128"/>
            </a:endParaRPr>
          </a:p>
        </p:txBody>
      </p:sp>
      <p:pic>
        <p:nvPicPr>
          <p:cNvPr id="7172" name="Picture 6" descr="C:\Users\sfellache\Desktop\ammp\sandclock.jpg">
            <a:extLst>
              <a:ext uri="{FF2B5EF4-FFF2-40B4-BE49-F238E27FC236}">
                <a16:creationId xmlns:a16="http://schemas.microsoft.com/office/drawing/2014/main" id="{A4AFA3CE-30DE-41C9-849C-26B8FABF48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5004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9" descr="arrow">
            <a:extLst>
              <a:ext uri="{FF2B5EF4-FFF2-40B4-BE49-F238E27FC236}">
                <a16:creationId xmlns:a16="http://schemas.microsoft.com/office/drawing/2014/main" id="{B3A4FF25-1791-4066-963E-F6BEA6B331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7">
            <a:extLst>
              <a:ext uri="{FF2B5EF4-FFF2-40B4-BE49-F238E27FC236}">
                <a16:creationId xmlns:a16="http://schemas.microsoft.com/office/drawing/2014/main" id="{7E116CD8-CD4C-4A35-B973-DE5874485CF1}"/>
              </a:ext>
            </a:extLst>
          </p:cNvPr>
          <p:cNvGrpSpPr>
            <a:grpSpLocks/>
          </p:cNvGrpSpPr>
          <p:nvPr/>
        </p:nvGrpSpPr>
        <p:grpSpPr bwMode="auto">
          <a:xfrm>
            <a:off x="538163" y="2106057"/>
            <a:ext cx="4756149" cy="935037"/>
            <a:chOff x="340" y="1367"/>
            <a:chExt cx="2996" cy="589"/>
          </a:xfrm>
          <a:effectLst>
            <a:outerShdw blurRad="50800" dist="38100" dir="2700000" algn="tl" rotWithShape="0">
              <a:prstClr val="black">
                <a:alpha val="40000"/>
              </a:prstClr>
            </a:outerShdw>
          </a:effectLst>
        </p:grpSpPr>
        <p:sp>
          <p:nvSpPr>
            <p:cNvPr id="6" name="Rectangle à coins arrondis 5">
              <a:extLst>
                <a:ext uri="{FF2B5EF4-FFF2-40B4-BE49-F238E27FC236}">
                  <a16:creationId xmlns:a16="http://schemas.microsoft.com/office/drawing/2014/main" id="{CDA7CF99-5732-46D7-B459-1308803FE82A}"/>
                </a:ext>
              </a:extLst>
            </p:cNvPr>
            <p:cNvSpPr/>
            <p:nvPr/>
          </p:nvSpPr>
          <p:spPr bwMode="auto">
            <a:xfrm>
              <a:off x="612" y="1457"/>
              <a:ext cx="2724"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lvl1pPr eaLnBrk="0" hangingPunct="0">
                <a:defRPr sz="3900" b="1">
                  <a:solidFill>
                    <a:srgbClr val="000066"/>
                  </a:solidFill>
                  <a:latin typeface="Arial" charset="0"/>
                  <a:ea typeface="MS PGothic" pitchFamily="34" charset="-128"/>
                </a:defRPr>
              </a:lvl1pPr>
              <a:lvl2pPr marL="742950" indent="-285750" eaLnBrk="0" hangingPunct="0">
                <a:defRPr sz="3900" b="1">
                  <a:solidFill>
                    <a:srgbClr val="000066"/>
                  </a:solidFill>
                  <a:latin typeface="Arial" charset="0"/>
                  <a:ea typeface="MS PGothic" pitchFamily="34" charset="-128"/>
                </a:defRPr>
              </a:lvl2pPr>
              <a:lvl3pPr marL="1143000" indent="-228600" eaLnBrk="0" hangingPunct="0">
                <a:defRPr sz="3900" b="1">
                  <a:solidFill>
                    <a:srgbClr val="000066"/>
                  </a:solidFill>
                  <a:latin typeface="Arial" charset="0"/>
                  <a:ea typeface="MS PGothic" pitchFamily="34" charset="-128"/>
                </a:defRPr>
              </a:lvl3pPr>
              <a:lvl4pPr marL="1600200" indent="-228600" eaLnBrk="0" hangingPunct="0">
                <a:defRPr sz="3900" b="1">
                  <a:solidFill>
                    <a:srgbClr val="000066"/>
                  </a:solidFill>
                  <a:latin typeface="Arial" charset="0"/>
                  <a:ea typeface="MS PGothic" pitchFamily="34" charset="-128"/>
                </a:defRPr>
              </a:lvl4pPr>
              <a:lvl5pPr marL="2057400" indent="-228600" eaLnBrk="0" hangingPunct="0">
                <a:defRPr sz="3900" b="1">
                  <a:solidFill>
                    <a:srgbClr val="000066"/>
                  </a:solidFill>
                  <a:latin typeface="Arial" charset="0"/>
                  <a:ea typeface="MS PGothic" pitchFamily="34" charset="-128"/>
                </a:defRPr>
              </a:lvl5pPr>
              <a:lvl6pPr marL="2514600" indent="-228600" rtl="1" eaLnBrk="0" fontAlgn="base" hangingPunct="0">
                <a:spcBef>
                  <a:spcPct val="0"/>
                </a:spcBef>
                <a:spcAft>
                  <a:spcPct val="0"/>
                </a:spcAft>
                <a:defRPr sz="3900" b="1">
                  <a:solidFill>
                    <a:srgbClr val="000066"/>
                  </a:solidFill>
                  <a:latin typeface="Arial" charset="0"/>
                  <a:ea typeface="MS PGothic" pitchFamily="34" charset="-128"/>
                </a:defRPr>
              </a:lvl6pPr>
              <a:lvl7pPr marL="2971800" indent="-228600" rtl="1" eaLnBrk="0" fontAlgn="base" hangingPunct="0">
                <a:spcBef>
                  <a:spcPct val="0"/>
                </a:spcBef>
                <a:spcAft>
                  <a:spcPct val="0"/>
                </a:spcAft>
                <a:defRPr sz="3900" b="1">
                  <a:solidFill>
                    <a:srgbClr val="000066"/>
                  </a:solidFill>
                  <a:latin typeface="Arial" charset="0"/>
                  <a:ea typeface="MS PGothic" pitchFamily="34" charset="-128"/>
                </a:defRPr>
              </a:lvl7pPr>
              <a:lvl8pPr marL="3429000" indent="-228600" rtl="1" eaLnBrk="0" fontAlgn="base" hangingPunct="0">
                <a:spcBef>
                  <a:spcPct val="0"/>
                </a:spcBef>
                <a:spcAft>
                  <a:spcPct val="0"/>
                </a:spcAft>
                <a:defRPr sz="3900" b="1">
                  <a:solidFill>
                    <a:srgbClr val="000066"/>
                  </a:solidFill>
                  <a:latin typeface="Arial" charset="0"/>
                  <a:ea typeface="MS PGothic" pitchFamily="34" charset="-128"/>
                </a:defRPr>
              </a:lvl8pPr>
              <a:lvl9pPr marL="3886200" indent="-228600" rtl="1" eaLnBrk="0" fontAlgn="base" hangingPunct="0">
                <a:spcBef>
                  <a:spcPct val="0"/>
                </a:spcBef>
                <a:spcAft>
                  <a:spcPct val="0"/>
                </a:spcAft>
                <a:defRPr sz="3900" b="1">
                  <a:solidFill>
                    <a:srgbClr val="000066"/>
                  </a:solidFill>
                  <a:latin typeface="Arial" charset="0"/>
                  <a:ea typeface="MS PGothic" pitchFamily="34" charset="-128"/>
                </a:defRPr>
              </a:lvl9pPr>
            </a:lstStyle>
            <a:p>
              <a:pPr algn="ctr" rtl="1" eaLnBrk="1" hangingPunct="1">
                <a:defRPr/>
              </a:pPr>
              <a:r>
                <a:rPr lang="fr-FR" altLang="en-US" sz="2000" dirty="0">
                  <a:solidFill>
                    <a:srgbClr val="002060"/>
                  </a:solidFill>
                </a:rPr>
                <a:t>Comment le poliovirus se propage-t-il ?</a:t>
              </a:r>
            </a:p>
          </p:txBody>
        </p:sp>
        <p:sp>
          <p:nvSpPr>
            <p:cNvPr id="9" name="Ellipse 8">
              <a:extLst>
                <a:ext uri="{FF2B5EF4-FFF2-40B4-BE49-F238E27FC236}">
                  <a16:creationId xmlns:a16="http://schemas.microsoft.com/office/drawing/2014/main" id="{01C669C8-AC19-4B95-AA45-65C31E03E031}"/>
                </a:ext>
              </a:extLst>
            </p:cNvPr>
            <p:cNvSpPr>
              <a:spLocks noChangeArrowheads="1"/>
            </p:cNvSpPr>
            <p:nvPr/>
          </p:nvSpPr>
          <p:spPr bwMode="auto">
            <a:xfrm>
              <a:off x="340" y="1367"/>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2</a:t>
              </a:r>
            </a:p>
          </p:txBody>
        </p:sp>
      </p:grpSp>
      <p:grpSp>
        <p:nvGrpSpPr>
          <p:cNvPr id="4" name="Group 21">
            <a:extLst>
              <a:ext uri="{FF2B5EF4-FFF2-40B4-BE49-F238E27FC236}">
                <a16:creationId xmlns:a16="http://schemas.microsoft.com/office/drawing/2014/main" id="{40DF59C5-97D2-47C4-8FE1-86E2C5F185F3}"/>
              </a:ext>
            </a:extLst>
          </p:cNvPr>
          <p:cNvGrpSpPr>
            <a:grpSpLocks/>
          </p:cNvGrpSpPr>
          <p:nvPr/>
        </p:nvGrpSpPr>
        <p:grpSpPr bwMode="auto">
          <a:xfrm>
            <a:off x="574675" y="2976691"/>
            <a:ext cx="4719638" cy="1116012"/>
            <a:chOff x="340" y="1979"/>
            <a:chExt cx="2973" cy="703"/>
          </a:xfrm>
          <a:effectLst>
            <a:outerShdw blurRad="50800" dist="38100" dir="2700000" algn="tl" rotWithShape="0">
              <a:prstClr val="black">
                <a:alpha val="40000"/>
              </a:prstClr>
            </a:outerShdw>
          </a:effectLst>
        </p:grpSpPr>
        <p:sp>
          <p:nvSpPr>
            <p:cNvPr id="5136" name="Rectangle à coins arrondis 6">
              <a:extLst>
                <a:ext uri="{FF2B5EF4-FFF2-40B4-BE49-F238E27FC236}">
                  <a16:creationId xmlns:a16="http://schemas.microsoft.com/office/drawing/2014/main" id="{7B1B4D7E-F738-4544-AD45-7E65DF5F8AB6}"/>
                </a:ext>
              </a:extLst>
            </p:cNvPr>
            <p:cNvSpPr>
              <a:spLocks noChangeArrowheads="1"/>
            </p:cNvSpPr>
            <p:nvPr/>
          </p:nvSpPr>
          <p:spPr bwMode="auto">
            <a:xfrm>
              <a:off x="567" y="2083"/>
              <a:ext cx="2746" cy="599"/>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nchor="ctr"/>
            <a:lstStyle>
              <a:lvl1pPr rtl="0"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rtl="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rtl="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rtl="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 typeface="Wingdings" pitchFamily="2" charset="2"/>
                <a:buNone/>
                <a:defRPr/>
              </a:pPr>
              <a:r>
                <a:rPr lang="fr-FR" altLang="en-US" sz="2000" dirty="0">
                  <a:solidFill>
                    <a:srgbClr val="002060"/>
                  </a:solidFill>
                </a:rPr>
                <a:t>Quels types de poliovirus existent et de quels vaccins disposons-nous contre eux </a:t>
              </a:r>
              <a:r>
                <a:rPr lang="en-US" altLang="en-US" sz="2000" dirty="0">
                  <a:solidFill>
                    <a:srgbClr val="002060"/>
                  </a:solidFill>
                </a:rPr>
                <a:t>?</a:t>
              </a:r>
              <a:endParaRPr lang="fr-FR" altLang="en-US" sz="2000" dirty="0">
                <a:solidFill>
                  <a:srgbClr val="C00000"/>
                </a:solidFill>
              </a:endParaRPr>
            </a:p>
          </p:txBody>
        </p:sp>
        <p:sp>
          <p:nvSpPr>
            <p:cNvPr id="10" name="Ellipse 9">
              <a:extLst>
                <a:ext uri="{FF2B5EF4-FFF2-40B4-BE49-F238E27FC236}">
                  <a16:creationId xmlns:a16="http://schemas.microsoft.com/office/drawing/2014/main" id="{ACF6BBAD-4D4E-4A2B-A409-732040CB4D11}"/>
                </a:ext>
              </a:extLst>
            </p:cNvPr>
            <p:cNvSpPr>
              <a:spLocks noChangeArrowheads="1"/>
            </p:cNvSpPr>
            <p:nvPr/>
          </p:nvSpPr>
          <p:spPr bwMode="auto">
            <a:xfrm>
              <a:off x="340" y="1979"/>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3</a:t>
              </a:r>
            </a:p>
          </p:txBody>
        </p:sp>
      </p:grpSp>
      <p:grpSp>
        <p:nvGrpSpPr>
          <p:cNvPr id="5" name="Group 19">
            <a:extLst>
              <a:ext uri="{FF2B5EF4-FFF2-40B4-BE49-F238E27FC236}">
                <a16:creationId xmlns:a16="http://schemas.microsoft.com/office/drawing/2014/main" id="{5F38E8DB-3C67-4A81-8014-C8391C780F0B}"/>
              </a:ext>
            </a:extLst>
          </p:cNvPr>
          <p:cNvGrpSpPr>
            <a:grpSpLocks/>
          </p:cNvGrpSpPr>
          <p:nvPr/>
        </p:nvGrpSpPr>
        <p:grpSpPr bwMode="auto">
          <a:xfrm>
            <a:off x="611187" y="4076544"/>
            <a:ext cx="4683125" cy="1034795"/>
            <a:chOff x="363" y="2558"/>
            <a:chExt cx="2950" cy="518"/>
          </a:xfrm>
          <a:effectLst>
            <a:outerShdw blurRad="50800" dist="38100" dir="2700000" algn="tl" rotWithShape="0">
              <a:prstClr val="black">
                <a:alpha val="40000"/>
              </a:prstClr>
            </a:outerShdw>
          </a:effectLst>
        </p:grpSpPr>
        <p:sp>
          <p:nvSpPr>
            <p:cNvPr id="5134" name="Rectangle à coins arrondis 14">
              <a:extLst>
                <a:ext uri="{FF2B5EF4-FFF2-40B4-BE49-F238E27FC236}">
                  <a16:creationId xmlns:a16="http://schemas.microsoft.com/office/drawing/2014/main" id="{B12DCFC0-7E8F-4B2F-B18C-88CDC9BA33A6}"/>
                </a:ext>
              </a:extLst>
            </p:cNvPr>
            <p:cNvSpPr>
              <a:spLocks noChangeArrowheads="1"/>
            </p:cNvSpPr>
            <p:nvPr/>
          </p:nvSpPr>
          <p:spPr bwMode="auto">
            <a:xfrm>
              <a:off x="567" y="2622"/>
              <a:ext cx="2746" cy="454"/>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nchor="ctr"/>
            <a:lstStyle>
              <a:lvl1pPr rtl="0"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rtl="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rtl="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rtl="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defRPr/>
              </a:pPr>
              <a:r>
                <a:rPr lang="fr-FR" altLang="en-US" sz="2000" dirty="0">
                  <a:solidFill>
                    <a:srgbClr val="002060"/>
                  </a:solidFill>
                </a:rPr>
                <a:t>Où en est la stratégie d’éradication de la poliomyélite dans le monde </a:t>
              </a:r>
              <a:r>
                <a:rPr lang="en-US" altLang="en-US" sz="2000" dirty="0">
                  <a:solidFill>
                    <a:srgbClr val="002060"/>
                  </a:solidFill>
                </a:rPr>
                <a:t>?</a:t>
              </a:r>
              <a:endParaRPr lang="fr-FR" altLang="en-US" sz="2000" dirty="0">
                <a:solidFill>
                  <a:srgbClr val="002060"/>
                </a:solidFill>
              </a:endParaRPr>
            </a:p>
          </p:txBody>
        </p:sp>
        <p:sp>
          <p:nvSpPr>
            <p:cNvPr id="3" name="Ellipse 15">
              <a:extLst>
                <a:ext uri="{FF2B5EF4-FFF2-40B4-BE49-F238E27FC236}">
                  <a16:creationId xmlns:a16="http://schemas.microsoft.com/office/drawing/2014/main" id="{71F6F24F-45CF-4BC9-9FD5-1AFA341CF0F4}"/>
                </a:ext>
              </a:extLst>
            </p:cNvPr>
            <p:cNvSpPr>
              <a:spLocks noChangeArrowheads="1"/>
            </p:cNvSpPr>
            <p:nvPr/>
          </p:nvSpPr>
          <p:spPr bwMode="auto">
            <a:xfrm>
              <a:off x="363" y="2558"/>
              <a:ext cx="294" cy="253"/>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4</a:t>
              </a:r>
            </a:p>
          </p:txBody>
        </p:sp>
      </p:grpSp>
      <p:sp>
        <p:nvSpPr>
          <p:cNvPr id="7173" name="Rectangle 15">
            <a:extLst>
              <a:ext uri="{FF2B5EF4-FFF2-40B4-BE49-F238E27FC236}">
                <a16:creationId xmlns:a16="http://schemas.microsoft.com/office/drawing/2014/main" id="{CBEA9CC1-51E3-47F3-B5A6-42803F03E08F}"/>
              </a:ext>
            </a:extLst>
          </p:cNvPr>
          <p:cNvSpPr>
            <a:spLocks noGrp="1" noChangeArrowheads="1"/>
          </p:cNvSpPr>
          <p:nvPr>
            <p:ph type="title"/>
          </p:nvPr>
        </p:nvSpPr>
        <p:spPr/>
        <p:txBody>
          <a:bodyPr/>
          <a:lstStyle/>
          <a:p>
            <a:pPr>
              <a:defRPr/>
            </a:pPr>
            <a:r>
              <a:rPr lang="fr-FR" dirty="0">
                <a:ea typeface="ＭＳ Ｐゴシック" charset="0"/>
              </a:rPr>
              <a:t>Principales questions</a:t>
            </a:r>
          </a:p>
        </p:txBody>
      </p:sp>
      <p:cxnSp>
        <p:nvCxnSpPr>
          <p:cNvPr id="9222" name="Connecteur droit 19">
            <a:extLst>
              <a:ext uri="{FF2B5EF4-FFF2-40B4-BE49-F238E27FC236}">
                <a16:creationId xmlns:a16="http://schemas.microsoft.com/office/drawing/2014/main" id="{AFD49E4A-4941-4700-8791-AE66F0E2370A}"/>
              </a:ext>
            </a:extLst>
          </p:cNvPr>
          <p:cNvCxnSpPr>
            <a:cxnSpLocks noChangeShapeType="1"/>
          </p:cNvCxnSpPr>
          <p:nvPr/>
        </p:nvCxnSpPr>
        <p:spPr bwMode="auto">
          <a:xfrm>
            <a:off x="1042988" y="1052513"/>
            <a:ext cx="0" cy="46799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pSp>
        <p:nvGrpSpPr>
          <p:cNvPr id="8" name="Group 16">
            <a:extLst>
              <a:ext uri="{FF2B5EF4-FFF2-40B4-BE49-F238E27FC236}">
                <a16:creationId xmlns:a16="http://schemas.microsoft.com/office/drawing/2014/main" id="{6CBD6C0E-67FF-4EC6-9AD8-88047EB26C32}"/>
              </a:ext>
            </a:extLst>
          </p:cNvPr>
          <p:cNvGrpSpPr>
            <a:grpSpLocks/>
          </p:cNvGrpSpPr>
          <p:nvPr/>
        </p:nvGrpSpPr>
        <p:grpSpPr bwMode="auto">
          <a:xfrm>
            <a:off x="503238" y="1268760"/>
            <a:ext cx="4791074" cy="901700"/>
            <a:chOff x="340" y="799"/>
            <a:chExt cx="3018" cy="568"/>
          </a:xfrm>
          <a:effectLst>
            <a:outerShdw blurRad="50800" dist="38100" dir="2700000" algn="tl" rotWithShape="0">
              <a:prstClr val="black">
                <a:alpha val="40000"/>
              </a:prstClr>
            </a:outerShdw>
          </a:effectLst>
        </p:grpSpPr>
        <p:sp>
          <p:nvSpPr>
            <p:cNvPr id="5130" name="Rectangle à coins arrondis 3">
              <a:extLst>
                <a:ext uri="{FF2B5EF4-FFF2-40B4-BE49-F238E27FC236}">
                  <a16:creationId xmlns:a16="http://schemas.microsoft.com/office/drawing/2014/main" id="{11B2E0F5-C0F6-4873-9F48-77A187D50969}"/>
                </a:ext>
              </a:extLst>
            </p:cNvPr>
            <p:cNvSpPr>
              <a:spLocks noChangeArrowheads="1"/>
            </p:cNvSpPr>
            <p:nvPr/>
          </p:nvSpPr>
          <p:spPr bwMode="auto">
            <a:xfrm>
              <a:off x="613" y="845"/>
              <a:ext cx="2745" cy="522"/>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nchor="ctr"/>
            <a:lstStyle>
              <a:lvl1pPr rtl="0"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rtl="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rtl="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rtl="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 typeface="Wingdings" pitchFamily="2" charset="2"/>
                <a:buNone/>
                <a:defRPr/>
              </a:pPr>
              <a:r>
                <a:rPr lang="fr-FR" altLang="en-US" sz="2000" dirty="0">
                  <a:solidFill>
                    <a:srgbClr val="002060"/>
                  </a:solidFill>
                </a:rPr>
                <a:t>Qu’est-ce que la poliomyélite </a:t>
              </a:r>
              <a:r>
                <a:rPr lang="en-US" altLang="en-US" sz="2000" dirty="0">
                  <a:solidFill>
                    <a:srgbClr val="002060"/>
                  </a:solidFill>
                </a:rPr>
                <a:t>?</a:t>
              </a:r>
              <a:endParaRPr lang="fr-FR" altLang="en-US" sz="2000" dirty="0">
                <a:solidFill>
                  <a:srgbClr val="002060"/>
                </a:solidFill>
              </a:endParaRPr>
            </a:p>
          </p:txBody>
        </p:sp>
        <p:sp>
          <p:nvSpPr>
            <p:cNvPr id="17" name="Ellipse 16">
              <a:extLst>
                <a:ext uri="{FF2B5EF4-FFF2-40B4-BE49-F238E27FC236}">
                  <a16:creationId xmlns:a16="http://schemas.microsoft.com/office/drawing/2014/main" id="{363F7557-19AE-4709-B65A-A5CA9B7A331A}"/>
                </a:ext>
              </a:extLst>
            </p:cNvPr>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1</a:t>
              </a:r>
            </a:p>
          </p:txBody>
        </p:sp>
      </p:grpSp>
      <p:pic>
        <p:nvPicPr>
          <p:cNvPr id="9224" name="Picture 15" descr="C:\Users\sfellache\Desktop\ammp\doctor2.jpg">
            <a:extLst>
              <a:ext uri="{FF2B5EF4-FFF2-40B4-BE49-F238E27FC236}">
                <a16:creationId xmlns:a16="http://schemas.microsoft.com/office/drawing/2014/main" id="{5AC54E32-01B8-4A96-B428-308D8A5212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888" y="1628775"/>
            <a:ext cx="2735262"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 name="Group 20">
            <a:extLst>
              <a:ext uri="{FF2B5EF4-FFF2-40B4-BE49-F238E27FC236}">
                <a16:creationId xmlns:a16="http://schemas.microsoft.com/office/drawing/2014/main" id="{9E408806-803A-4083-B5D6-471D87C3F76C}"/>
              </a:ext>
            </a:extLst>
          </p:cNvPr>
          <p:cNvGrpSpPr>
            <a:grpSpLocks/>
          </p:cNvGrpSpPr>
          <p:nvPr/>
        </p:nvGrpSpPr>
        <p:grpSpPr bwMode="auto">
          <a:xfrm>
            <a:off x="574675" y="5085367"/>
            <a:ext cx="4719638" cy="863600"/>
            <a:chOff x="339" y="3298"/>
            <a:chExt cx="2973" cy="544"/>
          </a:xfrm>
          <a:effectLst>
            <a:outerShdw blurRad="50800" dist="38100" dir="2700000" algn="tl" rotWithShape="0">
              <a:prstClr val="black">
                <a:alpha val="40000"/>
              </a:prstClr>
            </a:outerShdw>
          </a:effectLst>
        </p:grpSpPr>
        <p:sp>
          <p:nvSpPr>
            <p:cNvPr id="21" name="Rectangle à coins arrondis 14">
              <a:extLst>
                <a:ext uri="{FF2B5EF4-FFF2-40B4-BE49-F238E27FC236}">
                  <a16:creationId xmlns:a16="http://schemas.microsoft.com/office/drawing/2014/main" id="{7B892C9D-2E99-4CB1-A42B-C205A30B04B8}"/>
                </a:ext>
              </a:extLst>
            </p:cNvPr>
            <p:cNvSpPr>
              <a:spLocks noChangeArrowheads="1"/>
            </p:cNvSpPr>
            <p:nvPr/>
          </p:nvSpPr>
          <p:spPr bwMode="auto">
            <a:xfrm>
              <a:off x="567" y="3389"/>
              <a:ext cx="2745" cy="453"/>
            </a:xfrm>
            <a:prstGeom prst="wedgeRoundRectCallout">
              <a:avLst>
                <a:gd name="adj1" fmla="val 67644"/>
                <a:gd name="adj2" fmla="val -60407"/>
                <a:gd name="adj3" fmla="val 16667"/>
              </a:avLst>
            </a:prstGeom>
            <a:solidFill>
              <a:schemeClr val="bg1"/>
            </a:solidFill>
            <a:ln w="25400">
              <a:solidFill>
                <a:srgbClr val="C00000"/>
              </a:solidFill>
              <a:miter lim="800000"/>
              <a:headEnd/>
              <a:tailEnd/>
            </a:ln>
          </p:spPr>
          <p:txBody>
            <a:bodyPr anchor="ctr"/>
            <a:lstStyle>
              <a:lvl1pPr rtl="0"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rtl="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rtl="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rtl="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defRPr/>
              </a:pPr>
              <a:r>
                <a:rPr lang="en-US" altLang="en-US" sz="2000" dirty="0">
                  <a:solidFill>
                    <a:srgbClr val="002060"/>
                  </a:solidFill>
                </a:rPr>
                <a:t> </a:t>
              </a:r>
              <a:r>
                <a:rPr lang="fr-FR" altLang="en-US" sz="2000" dirty="0">
                  <a:solidFill>
                    <a:srgbClr val="002060"/>
                  </a:solidFill>
                </a:rPr>
                <a:t>Pourquoi avons-nous besoin de deux doses de VPI </a:t>
              </a:r>
              <a:r>
                <a:rPr lang="en-US" altLang="en-US" sz="2000" dirty="0">
                  <a:solidFill>
                    <a:srgbClr val="002060"/>
                  </a:solidFill>
                </a:rPr>
                <a:t>?</a:t>
              </a:r>
              <a:endParaRPr lang="fr-FR" altLang="en-US" sz="2000" dirty="0">
                <a:solidFill>
                  <a:srgbClr val="002060"/>
                </a:solidFill>
              </a:endParaRPr>
            </a:p>
          </p:txBody>
        </p:sp>
        <p:sp>
          <p:nvSpPr>
            <p:cNvPr id="22" name="Ellipse 15">
              <a:extLst>
                <a:ext uri="{FF2B5EF4-FFF2-40B4-BE49-F238E27FC236}">
                  <a16:creationId xmlns:a16="http://schemas.microsoft.com/office/drawing/2014/main" id="{656A9B62-53F6-4AE9-85D5-85291E5EBB4C}"/>
                </a:ext>
              </a:extLst>
            </p:cNvPr>
            <p:cNvSpPr>
              <a:spLocks noChangeArrowheads="1"/>
            </p:cNvSpPr>
            <p:nvPr/>
          </p:nvSpPr>
          <p:spPr bwMode="auto">
            <a:xfrm>
              <a:off x="339" y="3298"/>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ea typeface="+mn-ea"/>
                </a:rPr>
                <a:t>5</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8">
            <a:extLst>
              <a:ext uri="{FF2B5EF4-FFF2-40B4-BE49-F238E27FC236}">
                <a16:creationId xmlns:a16="http://schemas.microsoft.com/office/drawing/2014/main" id="{C1D71AD2-98FF-4EEF-9F7A-DE773FB100B6}"/>
              </a:ext>
            </a:extLst>
          </p:cNvPr>
          <p:cNvSpPr>
            <a:spLocks noGrp="1" noChangeArrowheads="1"/>
          </p:cNvSpPr>
          <p:nvPr>
            <p:ph type="body" idx="1"/>
          </p:nvPr>
        </p:nvSpPr>
        <p:spPr>
          <a:xfrm>
            <a:off x="442913" y="1341438"/>
            <a:ext cx="6361112" cy="4895850"/>
          </a:xfrm>
        </p:spPr>
        <p:txBody>
          <a:bodyPr/>
          <a:lstStyle/>
          <a:p>
            <a:r>
              <a:rPr lang="fr-FR" altLang="en-US" sz="2100"/>
              <a:t>La poliomyélite est une maladie extrêmement contagieuse causée par un virus.</a:t>
            </a:r>
          </a:p>
          <a:p>
            <a:pPr>
              <a:spcBef>
                <a:spcPts val="1000"/>
              </a:spcBef>
            </a:pPr>
            <a:r>
              <a:rPr lang="fr-FR" altLang="en-US" sz="2100"/>
              <a:t>Ce virus envahit le système nerveux et peut provoquer une </a:t>
            </a:r>
            <a:r>
              <a:rPr lang="fr-FR" altLang="en-US" sz="2100" i="1"/>
              <a:t>paralysie irréversible</a:t>
            </a:r>
            <a:r>
              <a:rPr lang="fr-FR" altLang="en-US" sz="2100"/>
              <a:t>.</a:t>
            </a:r>
            <a:endParaRPr lang="fr-FR" altLang="en-US" sz="2100" i="1"/>
          </a:p>
          <a:p>
            <a:pPr>
              <a:spcBef>
                <a:spcPts val="1000"/>
              </a:spcBef>
            </a:pPr>
            <a:r>
              <a:rPr lang="fr-FR" altLang="en-US" sz="2100"/>
              <a:t>La poliomyélite se transmet </a:t>
            </a:r>
            <a:r>
              <a:rPr lang="fr-FR" altLang="en-US" sz="2100" i="1"/>
              <a:t>par contact d’une personne à une autre</a:t>
            </a:r>
            <a:r>
              <a:rPr lang="fr-FR" altLang="en-US" sz="2100"/>
              <a:t> et peut se propager rapidement dans une communauté.</a:t>
            </a:r>
          </a:p>
          <a:p>
            <a:pPr>
              <a:spcBef>
                <a:spcPts val="1000"/>
              </a:spcBef>
            </a:pPr>
            <a:r>
              <a:rPr lang="fr-FR" altLang="en-US" sz="2100"/>
              <a:t>La plupart des personnes infectées (90 %) ne présentent </a:t>
            </a:r>
            <a:r>
              <a:rPr lang="fr-FR" altLang="en-US" sz="2100" b="1"/>
              <a:t>aucun symptôme ou des symptômes très légers.</a:t>
            </a:r>
          </a:p>
          <a:p>
            <a:pPr>
              <a:spcBef>
                <a:spcPts val="1000"/>
              </a:spcBef>
            </a:pPr>
            <a:r>
              <a:rPr lang="fr-FR" altLang="en-US" sz="2100" b="1"/>
              <a:t>Néanmoins,</a:t>
            </a:r>
            <a:r>
              <a:rPr lang="fr-FR" altLang="en-US" sz="2100"/>
              <a:t> dans un cas sur 200, l’infection entraîne une paralysie irréversible (impossible de bouger certaines parties du corps) et même la mort.</a:t>
            </a:r>
          </a:p>
        </p:txBody>
      </p:sp>
      <p:sp>
        <p:nvSpPr>
          <p:cNvPr id="8195" name="Rectangle 7">
            <a:extLst>
              <a:ext uri="{FF2B5EF4-FFF2-40B4-BE49-F238E27FC236}">
                <a16:creationId xmlns:a16="http://schemas.microsoft.com/office/drawing/2014/main" id="{EDDC1F4D-FBAD-448D-8311-32F8A1C33A9B}"/>
              </a:ext>
            </a:extLst>
          </p:cNvPr>
          <p:cNvSpPr>
            <a:spLocks noGrp="1" noChangeArrowheads="1"/>
          </p:cNvSpPr>
          <p:nvPr>
            <p:ph type="title"/>
          </p:nvPr>
        </p:nvSpPr>
        <p:spPr/>
        <p:txBody>
          <a:bodyPr/>
          <a:lstStyle/>
          <a:p>
            <a:pPr>
              <a:defRPr/>
            </a:pPr>
            <a:r>
              <a:rPr lang="fr-FR" altLang="en-US"/>
              <a:t>Qu’est-ce que la poliomyélite ?</a:t>
            </a:r>
          </a:p>
        </p:txBody>
      </p:sp>
      <p:pic>
        <p:nvPicPr>
          <p:cNvPr id="2" name="Picture 1">
            <a:extLst>
              <a:ext uri="{FF2B5EF4-FFF2-40B4-BE49-F238E27FC236}">
                <a16:creationId xmlns:a16="http://schemas.microsoft.com/office/drawing/2014/main" id="{30B24DDF-BA0E-44E3-A5A2-FA1357E12562}"/>
              </a:ext>
            </a:extLst>
          </p:cNvPr>
          <p:cNvPicPr>
            <a:picLocks noChangeAspect="1"/>
          </p:cNvPicPr>
          <p:nvPr/>
        </p:nvPicPr>
        <p:blipFill>
          <a:blip r:embed="rId3"/>
          <a:stretch>
            <a:fillRect/>
          </a:stretch>
        </p:blipFill>
        <p:spPr>
          <a:xfrm>
            <a:off x="6804248" y="1821160"/>
            <a:ext cx="2028825"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69" name="TextBox 2">
            <a:extLst>
              <a:ext uri="{FF2B5EF4-FFF2-40B4-BE49-F238E27FC236}">
                <a16:creationId xmlns:a16="http://schemas.microsoft.com/office/drawing/2014/main" id="{61433872-FCB9-421D-902E-7974F5149D42}"/>
              </a:ext>
            </a:extLst>
          </p:cNvPr>
          <p:cNvSpPr txBox="1">
            <a:spLocks noChangeArrowheads="1"/>
          </p:cNvSpPr>
          <p:nvPr/>
        </p:nvSpPr>
        <p:spPr bwMode="auto">
          <a:xfrm>
            <a:off x="7740650" y="4829175"/>
            <a:ext cx="10922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r" rtl="1" eaLnBrk="1" hangingPunct="1">
              <a:spcBef>
                <a:spcPct val="0"/>
              </a:spcBef>
              <a:buClrTx/>
              <a:buFontTx/>
              <a:buNone/>
            </a:pPr>
            <a:r>
              <a:rPr lang="en-US" altLang="en-US" sz="600" b="0"/>
              <a:t>www.immune.org.nz</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0">
            <a:extLst>
              <a:ext uri="{FF2B5EF4-FFF2-40B4-BE49-F238E27FC236}">
                <a16:creationId xmlns:a16="http://schemas.microsoft.com/office/drawing/2014/main" id="{04155B79-46F1-493A-94C4-C74290912216}"/>
              </a:ext>
            </a:extLst>
          </p:cNvPr>
          <p:cNvSpPr>
            <a:spLocks noGrp="1" noChangeArrowheads="1"/>
          </p:cNvSpPr>
          <p:nvPr>
            <p:ph type="body" idx="1"/>
          </p:nvPr>
        </p:nvSpPr>
        <p:spPr>
          <a:xfrm>
            <a:off x="468313" y="1268413"/>
            <a:ext cx="8494712" cy="2552700"/>
          </a:xfrm>
        </p:spPr>
        <p:txBody>
          <a:bodyPr/>
          <a:lstStyle/>
          <a:p>
            <a:r>
              <a:rPr lang="fr-FR" altLang="en-US" sz="2400"/>
              <a:t>Une infection par le poliovirus est </a:t>
            </a:r>
            <a:r>
              <a:rPr lang="fr-FR" altLang="en-US" sz="2400" b="1" i="1"/>
              <a:t>extrêmement contagieuse.</a:t>
            </a:r>
          </a:p>
          <a:p>
            <a:r>
              <a:rPr lang="fr-FR" altLang="en-US" sz="2400"/>
              <a:t>Le poliovirus se propage essentiellement par </a:t>
            </a:r>
            <a:r>
              <a:rPr lang="fr-FR" altLang="en-US" sz="2400" b="1"/>
              <a:t>voie féco-orale :</a:t>
            </a:r>
            <a:endParaRPr lang="fr-FR" altLang="en-US" sz="2400" b="1" i="1"/>
          </a:p>
          <a:p>
            <a:pPr lvl="1"/>
            <a:r>
              <a:rPr lang="fr-FR" altLang="en-US" sz="2000">
                <a:ea typeface="Arial" panose="020B0604020202020204" pitchFamily="34" charset="0"/>
              </a:rPr>
              <a:t>Principal mode de transmission – le virus passe des fèces dans la bouche d’un autre enfant ;</a:t>
            </a:r>
          </a:p>
          <a:p>
            <a:pPr lvl="1"/>
            <a:r>
              <a:rPr lang="fr-FR" altLang="en-US" sz="2000">
                <a:ea typeface="Arial" panose="020B0604020202020204" pitchFamily="34" charset="0"/>
              </a:rPr>
              <a:t>Il peut aussi se propager par la salive ou par les gouttelettes de salive émise en éternuant ou en toussant.</a:t>
            </a:r>
          </a:p>
        </p:txBody>
      </p:sp>
      <p:sp>
        <p:nvSpPr>
          <p:cNvPr id="7171" name="Rectangle 2">
            <a:extLst>
              <a:ext uri="{FF2B5EF4-FFF2-40B4-BE49-F238E27FC236}">
                <a16:creationId xmlns:a16="http://schemas.microsoft.com/office/drawing/2014/main" id="{7D377C3E-71F2-4119-B993-0E73EBCE1311}"/>
              </a:ext>
            </a:extLst>
          </p:cNvPr>
          <p:cNvSpPr txBox="1">
            <a:spLocks noChangeArrowheads="1"/>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eaLnBrk="0" hangingPunct="0">
              <a:defRPr sz="3900" b="1">
                <a:solidFill>
                  <a:srgbClr val="000066"/>
                </a:solidFill>
                <a:latin typeface="Arial" charset="0"/>
                <a:ea typeface="MS PGothic" charset="0"/>
                <a:cs typeface="MS PGothic" charset="0"/>
              </a:defRPr>
            </a:lvl1pPr>
            <a:lvl2pPr marL="742950" indent="-285750" eaLnBrk="0" hangingPunct="0">
              <a:defRPr sz="3900" b="1">
                <a:solidFill>
                  <a:srgbClr val="000066"/>
                </a:solidFill>
                <a:latin typeface="Arial" charset="0"/>
                <a:ea typeface="MS PGothic" charset="0"/>
                <a:cs typeface="MS PGothic" charset="0"/>
              </a:defRPr>
            </a:lvl2pPr>
            <a:lvl3pPr marL="1143000" indent="-228600" eaLnBrk="0" hangingPunct="0">
              <a:defRPr sz="3900" b="1">
                <a:solidFill>
                  <a:srgbClr val="000066"/>
                </a:solidFill>
                <a:latin typeface="Arial" charset="0"/>
                <a:ea typeface="MS PGothic" charset="0"/>
                <a:cs typeface="MS PGothic" charset="0"/>
              </a:defRPr>
            </a:lvl3pPr>
            <a:lvl4pPr marL="1600200" indent="-228600" eaLnBrk="0" hangingPunct="0">
              <a:defRPr sz="3900" b="1">
                <a:solidFill>
                  <a:srgbClr val="000066"/>
                </a:solidFill>
                <a:latin typeface="Arial" charset="0"/>
                <a:ea typeface="MS PGothic" charset="0"/>
                <a:cs typeface="MS PGothic" charset="0"/>
              </a:defRPr>
            </a:lvl4pPr>
            <a:lvl5pPr marL="2057400" indent="-228600" eaLnBrk="0" hangingPunct="0">
              <a:defRPr sz="3900" b="1">
                <a:solidFill>
                  <a:srgbClr val="000066"/>
                </a:solidFill>
                <a:latin typeface="Arial" charset="0"/>
                <a:ea typeface="MS PGothic" charset="0"/>
                <a:cs typeface="MS PGothic" charset="0"/>
              </a:defRPr>
            </a:lvl5pPr>
            <a:lvl6pPr marL="2514600" indent="-228600" rtl="1" eaLnBrk="0" fontAlgn="base" hangingPunct="0">
              <a:spcBef>
                <a:spcPct val="0"/>
              </a:spcBef>
              <a:spcAft>
                <a:spcPct val="0"/>
              </a:spcAft>
              <a:defRPr sz="3900" b="1">
                <a:solidFill>
                  <a:srgbClr val="000066"/>
                </a:solidFill>
                <a:latin typeface="Arial" charset="0"/>
                <a:ea typeface="MS PGothic" charset="0"/>
                <a:cs typeface="MS PGothic" charset="0"/>
              </a:defRPr>
            </a:lvl6pPr>
            <a:lvl7pPr marL="2971800" indent="-228600" rtl="1" eaLnBrk="0" fontAlgn="base" hangingPunct="0">
              <a:spcBef>
                <a:spcPct val="0"/>
              </a:spcBef>
              <a:spcAft>
                <a:spcPct val="0"/>
              </a:spcAft>
              <a:defRPr sz="3900" b="1">
                <a:solidFill>
                  <a:srgbClr val="000066"/>
                </a:solidFill>
                <a:latin typeface="Arial" charset="0"/>
                <a:ea typeface="MS PGothic" charset="0"/>
                <a:cs typeface="MS PGothic" charset="0"/>
              </a:defRPr>
            </a:lvl7pPr>
            <a:lvl8pPr marL="3429000" indent="-228600" rtl="1" eaLnBrk="0" fontAlgn="base" hangingPunct="0">
              <a:spcBef>
                <a:spcPct val="0"/>
              </a:spcBef>
              <a:spcAft>
                <a:spcPct val="0"/>
              </a:spcAft>
              <a:defRPr sz="3900" b="1">
                <a:solidFill>
                  <a:srgbClr val="000066"/>
                </a:solidFill>
                <a:latin typeface="Arial" charset="0"/>
                <a:ea typeface="MS PGothic" charset="0"/>
                <a:cs typeface="MS PGothic" charset="0"/>
              </a:defRPr>
            </a:lvl8pPr>
            <a:lvl9pPr marL="3886200" indent="-228600" rtl="1" eaLnBrk="0" fontAlgn="base" hangingPunct="0">
              <a:spcBef>
                <a:spcPct val="0"/>
              </a:spcBef>
              <a:spcAft>
                <a:spcPct val="0"/>
              </a:spcAft>
              <a:defRPr sz="3900" b="1">
                <a:solidFill>
                  <a:srgbClr val="000066"/>
                </a:solidFill>
                <a:latin typeface="Arial" charset="0"/>
                <a:ea typeface="MS PGothic" charset="0"/>
                <a:cs typeface="MS PGothic" charset="0"/>
              </a:defRPr>
            </a:lvl9pPr>
          </a:lstStyle>
          <a:p>
            <a:pPr algn="ctr" eaLnBrk="1" hangingPunct="1">
              <a:defRPr/>
            </a:pPr>
            <a:r>
              <a:rPr lang="fr-FR" sz="3500" dirty="0"/>
              <a:t>Comment le poliovirus se propage-t-il</a:t>
            </a:r>
            <a:r>
              <a:rPr lang="en-US" sz="3500" dirty="0"/>
              <a:t> ?</a:t>
            </a:r>
            <a:endParaRPr lang="en-GB" sz="3500" dirty="0"/>
          </a:p>
        </p:txBody>
      </p:sp>
      <p:grpSp>
        <p:nvGrpSpPr>
          <p:cNvPr id="13316" name="Group 6">
            <a:extLst>
              <a:ext uri="{FF2B5EF4-FFF2-40B4-BE49-F238E27FC236}">
                <a16:creationId xmlns:a16="http://schemas.microsoft.com/office/drawing/2014/main" id="{7A855D62-C628-4677-A39C-A054CF0C0881}"/>
              </a:ext>
            </a:extLst>
          </p:cNvPr>
          <p:cNvGrpSpPr>
            <a:grpSpLocks/>
          </p:cNvGrpSpPr>
          <p:nvPr/>
        </p:nvGrpSpPr>
        <p:grpSpPr bwMode="auto">
          <a:xfrm>
            <a:off x="0" y="3644900"/>
            <a:ext cx="9144000" cy="1731963"/>
            <a:chOff x="0" y="4217317"/>
            <a:chExt cx="9144000" cy="1731963"/>
          </a:xfrm>
        </p:grpSpPr>
        <p:grpSp>
          <p:nvGrpSpPr>
            <p:cNvPr id="13322" name="Group 30">
              <a:extLst>
                <a:ext uri="{FF2B5EF4-FFF2-40B4-BE49-F238E27FC236}">
                  <a16:creationId xmlns:a16="http://schemas.microsoft.com/office/drawing/2014/main" id="{53CC1A7F-F9B1-4DA4-9B4A-E69D5639F0F2}"/>
                </a:ext>
              </a:extLst>
            </p:cNvPr>
            <p:cNvGrpSpPr>
              <a:grpSpLocks/>
            </p:cNvGrpSpPr>
            <p:nvPr/>
          </p:nvGrpSpPr>
          <p:grpSpPr bwMode="auto">
            <a:xfrm>
              <a:off x="7451725" y="4218905"/>
              <a:ext cx="1692275" cy="1728787"/>
              <a:chOff x="4694" y="2523"/>
              <a:chExt cx="1066" cy="1089"/>
            </a:xfrm>
          </p:grpSpPr>
          <p:pic>
            <p:nvPicPr>
              <p:cNvPr id="13339" name="Picture 31" descr="route-1-boy-gris">
                <a:extLst>
                  <a:ext uri="{FF2B5EF4-FFF2-40B4-BE49-F238E27FC236}">
                    <a16:creationId xmlns:a16="http://schemas.microsoft.com/office/drawing/2014/main" id="{DBB4A6DB-8234-43EF-B29B-799FC9134B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6" y="2568"/>
                <a:ext cx="940" cy="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0" name="Oval 32">
                <a:extLst>
                  <a:ext uri="{FF2B5EF4-FFF2-40B4-BE49-F238E27FC236}">
                    <a16:creationId xmlns:a16="http://schemas.microsoft.com/office/drawing/2014/main" id="{D8259A0E-8D7B-403E-902E-71B63DA4664A}"/>
                  </a:ext>
                </a:extLst>
              </p:cNvPr>
              <p:cNvSpPr>
                <a:spLocks noChangeArrowheads="1"/>
              </p:cNvSpPr>
              <p:nvPr/>
            </p:nvSpPr>
            <p:spPr bwMode="auto">
              <a:xfrm>
                <a:off x="4694"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grpSp>
        <p:grpSp>
          <p:nvGrpSpPr>
            <p:cNvPr id="13323" name="Group 45">
              <a:extLst>
                <a:ext uri="{FF2B5EF4-FFF2-40B4-BE49-F238E27FC236}">
                  <a16:creationId xmlns:a16="http://schemas.microsoft.com/office/drawing/2014/main" id="{A4C3F646-6B3F-4395-A514-F7C8834A4749}"/>
                </a:ext>
              </a:extLst>
            </p:cNvPr>
            <p:cNvGrpSpPr>
              <a:grpSpLocks/>
            </p:cNvGrpSpPr>
            <p:nvPr/>
          </p:nvGrpSpPr>
          <p:grpSpPr bwMode="auto">
            <a:xfrm>
              <a:off x="5580063" y="4217317"/>
              <a:ext cx="1871662" cy="1728788"/>
              <a:chOff x="3515" y="2522"/>
              <a:chExt cx="1179" cy="1089"/>
            </a:xfrm>
          </p:grpSpPr>
          <p:pic>
            <p:nvPicPr>
              <p:cNvPr id="13336" name="Picture 46" descr="route-4">
                <a:extLst>
                  <a:ext uri="{FF2B5EF4-FFF2-40B4-BE49-F238E27FC236}">
                    <a16:creationId xmlns:a16="http://schemas.microsoft.com/office/drawing/2014/main" id="{4502ACCC-FDBF-462A-A30A-395D167954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6" y="2578"/>
                <a:ext cx="756"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7" name="Oval 47">
                <a:extLst>
                  <a:ext uri="{FF2B5EF4-FFF2-40B4-BE49-F238E27FC236}">
                    <a16:creationId xmlns:a16="http://schemas.microsoft.com/office/drawing/2014/main" id="{ED13D5CD-E0DD-4111-91C3-0ACA6D65F085}"/>
                  </a:ext>
                </a:extLst>
              </p:cNvPr>
              <p:cNvSpPr>
                <a:spLocks noChangeArrowheads="1"/>
              </p:cNvSpPr>
              <p:nvPr/>
            </p:nvSpPr>
            <p:spPr bwMode="auto">
              <a:xfrm>
                <a:off x="3515" y="2522"/>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sp>
            <p:nvSpPr>
              <p:cNvPr id="13338" name="AutoShape 48">
                <a:extLst>
                  <a:ext uri="{FF2B5EF4-FFF2-40B4-BE49-F238E27FC236}">
                    <a16:creationId xmlns:a16="http://schemas.microsoft.com/office/drawing/2014/main" id="{2216120B-7E34-4C5E-9E8A-D1D3E94C14E5}"/>
                  </a:ext>
                </a:extLst>
              </p:cNvPr>
              <p:cNvSpPr>
                <a:spLocks noChangeArrowheads="1"/>
              </p:cNvSpPr>
              <p:nvPr/>
            </p:nvSpPr>
            <p:spPr bwMode="auto">
              <a:xfrm rot="5400000">
                <a:off x="4557" y="3022"/>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grpSp>
        <p:grpSp>
          <p:nvGrpSpPr>
            <p:cNvPr id="13324" name="Group 41">
              <a:extLst>
                <a:ext uri="{FF2B5EF4-FFF2-40B4-BE49-F238E27FC236}">
                  <a16:creationId xmlns:a16="http://schemas.microsoft.com/office/drawing/2014/main" id="{A18CF286-C5BE-4541-B54B-D5D84BC7FDD9}"/>
                </a:ext>
              </a:extLst>
            </p:cNvPr>
            <p:cNvGrpSpPr>
              <a:grpSpLocks/>
            </p:cNvGrpSpPr>
            <p:nvPr/>
          </p:nvGrpSpPr>
          <p:grpSpPr bwMode="auto">
            <a:xfrm>
              <a:off x="3708400" y="4218905"/>
              <a:ext cx="1871663" cy="1728787"/>
              <a:chOff x="2336" y="2523"/>
              <a:chExt cx="1179" cy="1089"/>
            </a:xfrm>
          </p:grpSpPr>
          <p:pic>
            <p:nvPicPr>
              <p:cNvPr id="13333" name="Picture 42" descr="route-3">
                <a:extLst>
                  <a:ext uri="{FF2B5EF4-FFF2-40B4-BE49-F238E27FC236}">
                    <a16:creationId xmlns:a16="http://schemas.microsoft.com/office/drawing/2014/main" id="{60FFFBEA-EF5D-4376-B77B-797F5092EB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4" y="2604"/>
                <a:ext cx="1043"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4" name="Oval 43">
                <a:extLst>
                  <a:ext uri="{FF2B5EF4-FFF2-40B4-BE49-F238E27FC236}">
                    <a16:creationId xmlns:a16="http://schemas.microsoft.com/office/drawing/2014/main" id="{2069C8B8-50FC-41C5-A383-712C60C02516}"/>
                  </a:ext>
                </a:extLst>
              </p:cNvPr>
              <p:cNvSpPr>
                <a:spLocks noChangeArrowheads="1"/>
              </p:cNvSpPr>
              <p:nvPr/>
            </p:nvSpPr>
            <p:spPr bwMode="auto">
              <a:xfrm>
                <a:off x="2336"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sp>
            <p:nvSpPr>
              <p:cNvPr id="13335" name="AutoShape 44">
                <a:extLst>
                  <a:ext uri="{FF2B5EF4-FFF2-40B4-BE49-F238E27FC236}">
                    <a16:creationId xmlns:a16="http://schemas.microsoft.com/office/drawing/2014/main" id="{1778BC7A-2D6A-4B3E-B271-1A18C1C0B0ED}"/>
                  </a:ext>
                </a:extLst>
              </p:cNvPr>
              <p:cNvSpPr>
                <a:spLocks noChangeArrowheads="1"/>
              </p:cNvSpPr>
              <p:nvPr/>
            </p:nvSpPr>
            <p:spPr bwMode="auto">
              <a:xfrm rot="5400000">
                <a:off x="3374" y="3025"/>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grpSp>
        <p:grpSp>
          <p:nvGrpSpPr>
            <p:cNvPr id="13325" name="Group 37">
              <a:extLst>
                <a:ext uri="{FF2B5EF4-FFF2-40B4-BE49-F238E27FC236}">
                  <a16:creationId xmlns:a16="http://schemas.microsoft.com/office/drawing/2014/main" id="{18734D8E-39FA-4C80-9D40-4636BCCA19FD}"/>
                </a:ext>
              </a:extLst>
            </p:cNvPr>
            <p:cNvGrpSpPr>
              <a:grpSpLocks/>
            </p:cNvGrpSpPr>
            <p:nvPr/>
          </p:nvGrpSpPr>
          <p:grpSpPr bwMode="auto">
            <a:xfrm>
              <a:off x="1835150" y="4220492"/>
              <a:ext cx="1873250" cy="1728788"/>
              <a:chOff x="1156" y="2524"/>
              <a:chExt cx="1180" cy="1089"/>
            </a:xfrm>
          </p:grpSpPr>
          <p:pic>
            <p:nvPicPr>
              <p:cNvPr id="13330" name="Picture 38" descr="route-2">
                <a:extLst>
                  <a:ext uri="{FF2B5EF4-FFF2-40B4-BE49-F238E27FC236}">
                    <a16:creationId xmlns:a16="http://schemas.microsoft.com/office/drawing/2014/main" id="{B3386788-390B-48BA-88F7-D32714CD2D7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1" y="2569"/>
                <a:ext cx="912" cy="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1" name="Oval 39">
                <a:extLst>
                  <a:ext uri="{FF2B5EF4-FFF2-40B4-BE49-F238E27FC236}">
                    <a16:creationId xmlns:a16="http://schemas.microsoft.com/office/drawing/2014/main" id="{3C1B90C0-ADFD-4824-BF19-C124D8C1F818}"/>
                  </a:ext>
                </a:extLst>
              </p:cNvPr>
              <p:cNvSpPr>
                <a:spLocks noChangeArrowheads="1"/>
              </p:cNvSpPr>
              <p:nvPr/>
            </p:nvSpPr>
            <p:spPr bwMode="auto">
              <a:xfrm>
                <a:off x="1156"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sp>
            <p:nvSpPr>
              <p:cNvPr id="13332" name="AutoShape 40">
                <a:extLst>
                  <a:ext uri="{FF2B5EF4-FFF2-40B4-BE49-F238E27FC236}">
                    <a16:creationId xmlns:a16="http://schemas.microsoft.com/office/drawing/2014/main" id="{1DCB1809-0C3A-4413-BC66-396E70936AC6}"/>
                  </a:ext>
                </a:extLst>
              </p:cNvPr>
              <p:cNvSpPr>
                <a:spLocks noChangeArrowheads="1"/>
              </p:cNvSpPr>
              <p:nvPr/>
            </p:nvSpPr>
            <p:spPr bwMode="auto">
              <a:xfrm rot="5400000">
                <a:off x="219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grpSp>
        <p:grpSp>
          <p:nvGrpSpPr>
            <p:cNvPr id="13326" name="Group 33">
              <a:extLst>
                <a:ext uri="{FF2B5EF4-FFF2-40B4-BE49-F238E27FC236}">
                  <a16:creationId xmlns:a16="http://schemas.microsoft.com/office/drawing/2014/main" id="{32B05B64-832A-4B50-B4FB-B8F207CFEDF6}"/>
                </a:ext>
              </a:extLst>
            </p:cNvPr>
            <p:cNvGrpSpPr>
              <a:grpSpLocks/>
            </p:cNvGrpSpPr>
            <p:nvPr/>
          </p:nvGrpSpPr>
          <p:grpSpPr bwMode="auto">
            <a:xfrm>
              <a:off x="0" y="4220492"/>
              <a:ext cx="1833563" cy="1728788"/>
              <a:chOff x="0" y="2524"/>
              <a:chExt cx="1155" cy="1089"/>
            </a:xfrm>
          </p:grpSpPr>
          <p:pic>
            <p:nvPicPr>
              <p:cNvPr id="13327" name="Picture 34" descr="route-1">
                <a:extLst>
                  <a:ext uri="{FF2B5EF4-FFF2-40B4-BE49-F238E27FC236}">
                    <a16:creationId xmlns:a16="http://schemas.microsoft.com/office/drawing/2014/main" id="{AAF0EEC2-784F-4BA6-BA0A-A516FE08DB1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 y="2586"/>
                <a:ext cx="882" cy="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8" name="Oval 35">
                <a:extLst>
                  <a:ext uri="{FF2B5EF4-FFF2-40B4-BE49-F238E27FC236}">
                    <a16:creationId xmlns:a16="http://schemas.microsoft.com/office/drawing/2014/main" id="{8F58059D-FC75-4E15-832C-C98BB4442318}"/>
                  </a:ext>
                </a:extLst>
              </p:cNvPr>
              <p:cNvSpPr>
                <a:spLocks noChangeArrowheads="1"/>
              </p:cNvSpPr>
              <p:nvPr/>
            </p:nvSpPr>
            <p:spPr bwMode="auto">
              <a:xfrm>
                <a:off x="0"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sp>
            <p:nvSpPr>
              <p:cNvPr id="13329" name="AutoShape 36">
                <a:extLst>
                  <a:ext uri="{FF2B5EF4-FFF2-40B4-BE49-F238E27FC236}">
                    <a16:creationId xmlns:a16="http://schemas.microsoft.com/office/drawing/2014/main" id="{403CD070-9336-462A-9D81-7680D3DEA026}"/>
                  </a:ext>
                </a:extLst>
              </p:cNvPr>
              <p:cNvSpPr>
                <a:spLocks noChangeArrowheads="1"/>
              </p:cNvSpPr>
              <p:nvPr/>
            </p:nvSpPr>
            <p:spPr bwMode="auto">
              <a:xfrm rot="5400000">
                <a:off x="101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grpSp>
      </p:grpSp>
      <p:sp>
        <p:nvSpPr>
          <p:cNvPr id="13317" name="TextBox 1">
            <a:extLst>
              <a:ext uri="{FF2B5EF4-FFF2-40B4-BE49-F238E27FC236}">
                <a16:creationId xmlns:a16="http://schemas.microsoft.com/office/drawing/2014/main" id="{C03112B3-A61E-4D83-8E21-AD3CA2F3C36E}"/>
              </a:ext>
            </a:extLst>
          </p:cNvPr>
          <p:cNvSpPr txBox="1">
            <a:spLocks noChangeArrowheads="1"/>
          </p:cNvSpPr>
          <p:nvPr/>
        </p:nvSpPr>
        <p:spPr bwMode="auto">
          <a:xfrm>
            <a:off x="1835150" y="5591175"/>
            <a:ext cx="176371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fr-FR" altLang="en-US" sz="1100" b="0">
                <a:latin typeface="Gill Sans MT" panose="020B0502020104020203" pitchFamily="34" charset="0"/>
              </a:rPr>
              <a:t>Le virus est transféré aux objets par les mains</a:t>
            </a:r>
          </a:p>
        </p:txBody>
      </p:sp>
      <p:sp>
        <p:nvSpPr>
          <p:cNvPr id="13318" name="TextBox 24">
            <a:extLst>
              <a:ext uri="{FF2B5EF4-FFF2-40B4-BE49-F238E27FC236}">
                <a16:creationId xmlns:a16="http://schemas.microsoft.com/office/drawing/2014/main" id="{76CF7602-E922-48A1-ADE2-41C7C1B17868}"/>
              </a:ext>
            </a:extLst>
          </p:cNvPr>
          <p:cNvSpPr txBox="1">
            <a:spLocks noChangeArrowheads="1"/>
          </p:cNvSpPr>
          <p:nvPr/>
        </p:nvSpPr>
        <p:spPr bwMode="auto">
          <a:xfrm>
            <a:off x="3563938" y="5591175"/>
            <a:ext cx="18351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fr-FR" altLang="en-US" sz="1100" b="0">
                <a:latin typeface="Gill Sans MT" panose="020B0502020104020203" pitchFamily="34" charset="0"/>
              </a:rPr>
              <a:t>Le virus est transféré aux mains d’un autre enfant</a:t>
            </a:r>
          </a:p>
        </p:txBody>
      </p:sp>
      <p:sp>
        <p:nvSpPr>
          <p:cNvPr id="13319" name="TextBox 25">
            <a:extLst>
              <a:ext uri="{FF2B5EF4-FFF2-40B4-BE49-F238E27FC236}">
                <a16:creationId xmlns:a16="http://schemas.microsoft.com/office/drawing/2014/main" id="{B740BE84-EC68-4774-B2B6-DB61A1ECB1CD}"/>
              </a:ext>
            </a:extLst>
          </p:cNvPr>
          <p:cNvSpPr txBox="1">
            <a:spLocks noChangeArrowheads="1"/>
          </p:cNvSpPr>
          <p:nvPr/>
        </p:nvSpPr>
        <p:spPr bwMode="auto">
          <a:xfrm>
            <a:off x="5500688" y="5591175"/>
            <a:ext cx="187801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fr-FR" altLang="en-US" sz="1100" b="0">
                <a:latin typeface="Gill Sans MT" panose="020B0502020104020203" pitchFamily="34" charset="0"/>
              </a:rPr>
              <a:t>Le virus est transféré par ingestion</a:t>
            </a:r>
          </a:p>
        </p:txBody>
      </p:sp>
      <p:sp>
        <p:nvSpPr>
          <p:cNvPr id="13320" name="TextBox 26">
            <a:extLst>
              <a:ext uri="{FF2B5EF4-FFF2-40B4-BE49-F238E27FC236}">
                <a16:creationId xmlns:a16="http://schemas.microsoft.com/office/drawing/2014/main" id="{687D0A8E-EB4B-40B4-B978-62585283B79B}"/>
              </a:ext>
            </a:extLst>
          </p:cNvPr>
          <p:cNvSpPr txBox="1">
            <a:spLocks noChangeArrowheads="1"/>
          </p:cNvSpPr>
          <p:nvPr/>
        </p:nvSpPr>
        <p:spPr bwMode="auto">
          <a:xfrm>
            <a:off x="7524750" y="5591175"/>
            <a:ext cx="165576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US" altLang="en-US" sz="1100" b="0">
                <a:latin typeface="Gill Sans MT" panose="020B0502020104020203" pitchFamily="34" charset="0"/>
              </a:rPr>
              <a:t>Prochain cycle d’infection</a:t>
            </a:r>
          </a:p>
        </p:txBody>
      </p:sp>
      <p:sp>
        <p:nvSpPr>
          <p:cNvPr id="13321" name="TextBox 27">
            <a:extLst>
              <a:ext uri="{FF2B5EF4-FFF2-40B4-BE49-F238E27FC236}">
                <a16:creationId xmlns:a16="http://schemas.microsoft.com/office/drawing/2014/main" id="{6D15CD0E-B4B4-491B-AB47-5569BAF4BF8E}"/>
              </a:ext>
            </a:extLst>
          </p:cNvPr>
          <p:cNvSpPr txBox="1">
            <a:spLocks noChangeArrowheads="1"/>
          </p:cNvSpPr>
          <p:nvPr/>
        </p:nvSpPr>
        <p:spPr bwMode="auto">
          <a:xfrm>
            <a:off x="71438" y="5591175"/>
            <a:ext cx="16557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fr-FR" altLang="en-US" sz="1100" b="0">
                <a:latin typeface="Gill Sans MT" panose="020B0502020104020203" pitchFamily="34" charset="0"/>
              </a:rPr>
              <a:t>L’enfant excrète le virus dans ses fèces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7C470892-F2F6-44DE-A0FB-D111EB57A14D}"/>
              </a:ext>
            </a:extLst>
          </p:cNvPr>
          <p:cNvSpPr>
            <a:spLocks noGrp="1" noChangeArrowheads="1"/>
          </p:cNvSpPr>
          <p:nvPr>
            <p:ph type="title"/>
          </p:nvPr>
        </p:nvSpPr>
        <p:spPr/>
        <p:txBody>
          <a:bodyPr/>
          <a:lstStyle/>
          <a:p>
            <a:pPr eaLnBrk="1" hangingPunct="1">
              <a:defRPr/>
            </a:pPr>
            <a:r>
              <a:rPr lang="fr-FR" altLang="en-US"/>
              <a:t>Combien y a-t-il de cas de poliomyélite</a:t>
            </a:r>
            <a:r>
              <a:rPr lang="en-GB" altLang="en-US"/>
              <a:t> ?</a:t>
            </a:r>
          </a:p>
        </p:txBody>
      </p:sp>
      <p:sp>
        <p:nvSpPr>
          <p:cNvPr id="15363" name="Rectangle 7">
            <a:extLst>
              <a:ext uri="{FF2B5EF4-FFF2-40B4-BE49-F238E27FC236}">
                <a16:creationId xmlns:a16="http://schemas.microsoft.com/office/drawing/2014/main" id="{E5812D3A-6241-4604-89F0-C1BA8E253F2A}"/>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n-US" sz="2000" b="0">
                <a:ea typeface="MS PGothic" panose="020B0600070205080204" pitchFamily="34" charset="-128"/>
              </a:rPr>
              <a:t>     </a:t>
            </a:r>
            <a:endParaRPr lang="en-GB" altLang="en-US" sz="2000" b="0">
              <a:solidFill>
                <a:srgbClr val="C00000"/>
              </a:solidFill>
              <a:ea typeface="MS PGothic" panose="020B0600070205080204" pitchFamily="34" charset="-128"/>
            </a:endParaRPr>
          </a:p>
        </p:txBody>
      </p:sp>
      <p:sp>
        <p:nvSpPr>
          <p:cNvPr id="15366" name="TextBox 1">
            <a:extLst>
              <a:ext uri="{FF2B5EF4-FFF2-40B4-BE49-F238E27FC236}">
                <a16:creationId xmlns:a16="http://schemas.microsoft.com/office/drawing/2014/main" id="{76FF30BA-8EA1-4680-9776-F8A2D21DA086}"/>
              </a:ext>
            </a:extLst>
          </p:cNvPr>
          <p:cNvSpPr txBox="1">
            <a:spLocks noChangeArrowheads="1"/>
          </p:cNvSpPr>
          <p:nvPr/>
        </p:nvSpPr>
        <p:spPr bwMode="auto">
          <a:xfrm>
            <a:off x="5416550" y="1522413"/>
            <a:ext cx="11207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n-US" sz="3900"/>
          </a:p>
        </p:txBody>
      </p:sp>
      <p:sp>
        <p:nvSpPr>
          <p:cNvPr id="15367" name="Rectangle 3">
            <a:extLst>
              <a:ext uri="{FF2B5EF4-FFF2-40B4-BE49-F238E27FC236}">
                <a16:creationId xmlns:a16="http://schemas.microsoft.com/office/drawing/2014/main" id="{3F7E033B-AB83-4080-BEC2-93C6712CC4B1}"/>
              </a:ext>
            </a:extLst>
          </p:cNvPr>
          <p:cNvSpPr txBox="1">
            <a:spLocks noChangeArrowheads="1"/>
          </p:cNvSpPr>
          <p:nvPr/>
        </p:nvSpPr>
        <p:spPr bwMode="auto">
          <a:xfrm>
            <a:off x="336550" y="3654425"/>
            <a:ext cx="3589338" cy="200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ts val="600"/>
              </a:spcBef>
              <a:buFont typeface="Wingdings" panose="05000000000000000000" pitchFamily="2" charset="2"/>
              <a:buNone/>
            </a:pPr>
            <a:r>
              <a:rPr lang="en-GB" altLang="en-US" sz="2800" dirty="0">
                <a:solidFill>
                  <a:schemeClr val="tx1"/>
                </a:solidFill>
                <a:latin typeface="Gill Sans MT" panose="020B0502020104020203" pitchFamily="34" charset="0"/>
              </a:rPr>
              <a:t>1988</a:t>
            </a:r>
          </a:p>
          <a:p>
            <a:pPr eaLnBrk="1" hangingPunct="1">
              <a:spcBef>
                <a:spcPts val="600"/>
              </a:spcBef>
              <a:buClr>
                <a:srgbClr val="FF0000"/>
              </a:buClr>
              <a:buFont typeface="Arial" panose="020B0604020202020204" pitchFamily="34" charset="0"/>
              <a:buChar char="•"/>
            </a:pPr>
            <a:r>
              <a:rPr lang="fr-FR" altLang="en-US" sz="1800" b="0" dirty="0">
                <a:solidFill>
                  <a:schemeClr val="tx1"/>
                </a:solidFill>
                <a:latin typeface="Gill Sans MT" panose="020B0502020104020203" pitchFamily="34" charset="0"/>
              </a:rPr>
              <a:t>350 000 cas</a:t>
            </a:r>
          </a:p>
          <a:p>
            <a:pPr eaLnBrk="1" hangingPunct="1">
              <a:spcBef>
                <a:spcPts val="600"/>
              </a:spcBef>
              <a:buClr>
                <a:srgbClr val="FF0000"/>
              </a:buClr>
              <a:buFont typeface="Arial" panose="020B0604020202020204" pitchFamily="34" charset="0"/>
              <a:buChar char="•"/>
            </a:pPr>
            <a:r>
              <a:rPr lang="fr-FR" altLang="en-US" sz="1800" b="0" dirty="0">
                <a:solidFill>
                  <a:schemeClr val="tx1"/>
                </a:solidFill>
                <a:latin typeface="Gill Sans MT" panose="020B0502020104020203" pitchFamily="34" charset="0"/>
              </a:rPr>
              <a:t>125 pays d’endémie</a:t>
            </a:r>
          </a:p>
          <a:p>
            <a:pPr eaLnBrk="1" hangingPunct="1">
              <a:spcBef>
                <a:spcPts val="600"/>
              </a:spcBef>
              <a:buClr>
                <a:srgbClr val="FF0000"/>
              </a:buClr>
              <a:buFont typeface="Arial" panose="020B0604020202020204" pitchFamily="34" charset="0"/>
              <a:buChar char="•"/>
            </a:pPr>
            <a:r>
              <a:rPr lang="fr-FR" altLang="en-US" sz="1800" b="0" dirty="0">
                <a:solidFill>
                  <a:schemeClr val="tx1"/>
                </a:solidFill>
                <a:latin typeface="Gill Sans MT" panose="020B0502020104020203" pitchFamily="34" charset="0"/>
              </a:rPr>
              <a:t>L’Assemblée mondiale de la Santé décide d’éradiquer la poliomyélite.</a:t>
            </a:r>
          </a:p>
          <a:p>
            <a:pPr algn="ctr" eaLnBrk="1" hangingPunct="1">
              <a:spcBef>
                <a:spcPts val="600"/>
              </a:spcBef>
              <a:buFont typeface="Wingdings" panose="05000000000000000000" pitchFamily="2" charset="2"/>
              <a:buNone/>
            </a:pPr>
            <a:endParaRPr lang="en-GB" altLang="en-US" sz="2000" b="0" dirty="0">
              <a:solidFill>
                <a:schemeClr val="accent1"/>
              </a:solidFill>
              <a:latin typeface="Gill Sans MT" panose="020B0502020104020203" pitchFamily="34" charset="0"/>
            </a:endParaRPr>
          </a:p>
        </p:txBody>
      </p:sp>
      <p:sp>
        <p:nvSpPr>
          <p:cNvPr id="793" name="Rectangle 786">
            <a:extLst>
              <a:ext uri="{FF2B5EF4-FFF2-40B4-BE49-F238E27FC236}">
                <a16:creationId xmlns:a16="http://schemas.microsoft.com/office/drawing/2014/main" id="{BBD1E36C-1840-4A82-A063-C5CFCC1C5161}"/>
              </a:ext>
            </a:extLst>
          </p:cNvPr>
          <p:cNvSpPr>
            <a:spLocks noChangeArrowheads="1"/>
          </p:cNvSpPr>
          <p:nvPr/>
        </p:nvSpPr>
        <p:spPr bwMode="auto">
          <a:xfrm>
            <a:off x="4764088" y="3654425"/>
            <a:ext cx="4159250" cy="196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ts val="600"/>
              </a:spcBef>
              <a:buClr>
                <a:srgbClr val="FF0000"/>
              </a:buClr>
              <a:buFontTx/>
              <a:buNone/>
            </a:pPr>
            <a:r>
              <a:rPr lang="en-GB" altLang="en-US" sz="2800" dirty="0">
                <a:solidFill>
                  <a:srgbClr val="292934"/>
                </a:solidFill>
                <a:latin typeface="Gill Sans MT" panose="020B0502020104020203" pitchFamily="34" charset="0"/>
              </a:rPr>
              <a:t>2020</a:t>
            </a:r>
          </a:p>
          <a:p>
            <a:pPr eaLnBrk="1" hangingPunct="1">
              <a:spcBef>
                <a:spcPts val="600"/>
              </a:spcBef>
              <a:buClr>
                <a:srgbClr val="FF0000"/>
              </a:buClr>
              <a:buSzPct val="76000"/>
              <a:buNone/>
            </a:pPr>
            <a:endParaRPr lang="fr-FR" altLang="en-US" sz="1800" b="0" dirty="0">
              <a:solidFill>
                <a:srgbClr val="292934"/>
              </a:solidFill>
              <a:latin typeface="Gill Sans MT" panose="020B0502020104020203" pitchFamily="34" charset="0"/>
            </a:endParaRPr>
          </a:p>
        </p:txBody>
      </p:sp>
      <p:pic>
        <p:nvPicPr>
          <p:cNvPr id="790" name="Picture 789" descr="sl07b">
            <a:extLst>
              <a:ext uri="{FF2B5EF4-FFF2-40B4-BE49-F238E27FC236}">
                <a16:creationId xmlns:a16="http://schemas.microsoft.com/office/drawing/2014/main" id="{C74AD250-57B7-41EF-A786-1AB5A667F2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4111" b="16788"/>
          <a:stretch>
            <a:fillRect/>
          </a:stretch>
        </p:blipFill>
        <p:spPr bwMode="auto">
          <a:xfrm>
            <a:off x="284162" y="1467549"/>
            <a:ext cx="4345399" cy="2233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91" name="Group 790">
            <a:extLst>
              <a:ext uri="{FF2B5EF4-FFF2-40B4-BE49-F238E27FC236}">
                <a16:creationId xmlns:a16="http://schemas.microsoft.com/office/drawing/2014/main" id="{1DFCD866-118A-4FCA-A6C3-471CDDE4D2C3}"/>
              </a:ext>
            </a:extLst>
          </p:cNvPr>
          <p:cNvGrpSpPr>
            <a:grpSpLocks noChangeAspect="1"/>
          </p:cNvGrpSpPr>
          <p:nvPr/>
        </p:nvGrpSpPr>
        <p:grpSpPr bwMode="auto">
          <a:xfrm>
            <a:off x="5076016" y="1595437"/>
            <a:ext cx="3736611" cy="1855788"/>
            <a:chOff x="3296" y="2375"/>
            <a:chExt cx="3433" cy="1705"/>
          </a:xfrm>
        </p:grpSpPr>
        <p:sp>
          <p:nvSpPr>
            <p:cNvPr id="792" name="AutoShape 3">
              <a:extLst>
                <a:ext uri="{FF2B5EF4-FFF2-40B4-BE49-F238E27FC236}">
                  <a16:creationId xmlns:a16="http://schemas.microsoft.com/office/drawing/2014/main" id="{8170227E-49E7-4C56-8A40-F2384C487744}"/>
                </a:ext>
              </a:extLst>
            </p:cNvPr>
            <p:cNvSpPr>
              <a:spLocks noChangeAspect="1" noChangeArrowheads="1" noTextEdit="1"/>
            </p:cNvSpPr>
            <p:nvPr/>
          </p:nvSpPr>
          <p:spPr bwMode="auto">
            <a:xfrm>
              <a:off x="3296" y="2375"/>
              <a:ext cx="3433" cy="1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grpSp>
          <p:nvGrpSpPr>
            <p:cNvPr id="794" name="Group 793">
              <a:extLst>
                <a:ext uri="{FF2B5EF4-FFF2-40B4-BE49-F238E27FC236}">
                  <a16:creationId xmlns:a16="http://schemas.microsoft.com/office/drawing/2014/main" id="{C6A215BD-EDCB-4718-A7AD-25A24AB3F85E}"/>
                </a:ext>
              </a:extLst>
            </p:cNvPr>
            <p:cNvGrpSpPr>
              <a:grpSpLocks/>
            </p:cNvGrpSpPr>
            <p:nvPr/>
          </p:nvGrpSpPr>
          <p:grpSpPr bwMode="auto">
            <a:xfrm>
              <a:off x="3359" y="2424"/>
              <a:ext cx="3286" cy="1607"/>
              <a:chOff x="3359" y="2424"/>
              <a:chExt cx="3286" cy="1607"/>
            </a:xfrm>
          </p:grpSpPr>
          <p:sp>
            <p:nvSpPr>
              <p:cNvPr id="830" name="Freeform 5">
                <a:extLst>
                  <a:ext uri="{FF2B5EF4-FFF2-40B4-BE49-F238E27FC236}">
                    <a16:creationId xmlns:a16="http://schemas.microsoft.com/office/drawing/2014/main" id="{6F1264BC-5AC3-42A9-BE9B-1EBB408BEFC0}"/>
                  </a:ext>
                </a:extLst>
              </p:cNvPr>
              <p:cNvSpPr>
                <a:spLocks/>
              </p:cNvSpPr>
              <p:nvPr/>
            </p:nvSpPr>
            <p:spPr bwMode="auto">
              <a:xfrm>
                <a:off x="5315" y="3005"/>
                <a:ext cx="13" cy="44"/>
              </a:xfrm>
              <a:custGeom>
                <a:avLst/>
                <a:gdLst>
                  <a:gd name="T0" fmla="*/ 8 w 13"/>
                  <a:gd name="T1" fmla="*/ 3 h 44"/>
                  <a:gd name="T2" fmla="*/ 11 w 13"/>
                  <a:gd name="T3" fmla="*/ 3 h 44"/>
                  <a:gd name="T4" fmla="*/ 13 w 13"/>
                  <a:gd name="T5" fmla="*/ 0 h 44"/>
                  <a:gd name="T6" fmla="*/ 12 w 13"/>
                  <a:gd name="T7" fmla="*/ 6 h 44"/>
                  <a:gd name="T8" fmla="*/ 12 w 13"/>
                  <a:gd name="T9" fmla="*/ 8 h 44"/>
                  <a:gd name="T10" fmla="*/ 11 w 13"/>
                  <a:gd name="T11" fmla="*/ 11 h 44"/>
                  <a:gd name="T12" fmla="*/ 8 w 13"/>
                  <a:gd name="T13" fmla="*/ 9 h 44"/>
                  <a:gd name="T14" fmla="*/ 7 w 13"/>
                  <a:gd name="T15" fmla="*/ 12 h 44"/>
                  <a:gd name="T16" fmla="*/ 6 w 13"/>
                  <a:gd name="T17" fmla="*/ 15 h 44"/>
                  <a:gd name="T18" fmla="*/ 6 w 13"/>
                  <a:gd name="T19" fmla="*/ 17 h 44"/>
                  <a:gd name="T20" fmla="*/ 8 w 13"/>
                  <a:gd name="T21" fmla="*/ 17 h 44"/>
                  <a:gd name="T22" fmla="*/ 9 w 13"/>
                  <a:gd name="T23" fmla="*/ 18 h 44"/>
                  <a:gd name="T24" fmla="*/ 6 w 13"/>
                  <a:gd name="T25" fmla="*/ 20 h 44"/>
                  <a:gd name="T26" fmla="*/ 5 w 13"/>
                  <a:gd name="T27" fmla="*/ 22 h 44"/>
                  <a:gd name="T28" fmla="*/ 6 w 13"/>
                  <a:gd name="T29" fmla="*/ 23 h 44"/>
                  <a:gd name="T30" fmla="*/ 9 w 13"/>
                  <a:gd name="T31" fmla="*/ 22 h 44"/>
                  <a:gd name="T32" fmla="*/ 11 w 13"/>
                  <a:gd name="T33" fmla="*/ 21 h 44"/>
                  <a:gd name="T34" fmla="*/ 11 w 13"/>
                  <a:gd name="T35" fmla="*/ 22 h 44"/>
                  <a:gd name="T36" fmla="*/ 11 w 13"/>
                  <a:gd name="T37" fmla="*/ 24 h 44"/>
                  <a:gd name="T38" fmla="*/ 9 w 13"/>
                  <a:gd name="T39" fmla="*/ 32 h 44"/>
                  <a:gd name="T40" fmla="*/ 8 w 13"/>
                  <a:gd name="T41" fmla="*/ 36 h 44"/>
                  <a:gd name="T42" fmla="*/ 6 w 13"/>
                  <a:gd name="T43" fmla="*/ 44 h 44"/>
                  <a:gd name="T44" fmla="*/ 5 w 13"/>
                  <a:gd name="T45" fmla="*/ 44 h 44"/>
                  <a:gd name="T46" fmla="*/ 3 w 13"/>
                  <a:gd name="T47" fmla="*/ 34 h 44"/>
                  <a:gd name="T48" fmla="*/ 0 w 13"/>
                  <a:gd name="T49" fmla="*/ 24 h 44"/>
                  <a:gd name="T50" fmla="*/ 3 w 13"/>
                  <a:gd name="T51" fmla="*/ 20 h 44"/>
                  <a:gd name="T52" fmla="*/ 2 w 13"/>
                  <a:gd name="T53" fmla="*/ 20 h 44"/>
                  <a:gd name="T54" fmla="*/ 5 w 13"/>
                  <a:gd name="T55" fmla="*/ 7 h 44"/>
                  <a:gd name="T56" fmla="*/ 8 w 13"/>
                  <a:gd name="T57"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44">
                    <a:moveTo>
                      <a:pt x="8" y="3"/>
                    </a:moveTo>
                    <a:lnTo>
                      <a:pt x="11" y="3"/>
                    </a:lnTo>
                    <a:lnTo>
                      <a:pt x="13" y="0"/>
                    </a:lnTo>
                    <a:lnTo>
                      <a:pt x="12" y="6"/>
                    </a:lnTo>
                    <a:lnTo>
                      <a:pt x="12" y="8"/>
                    </a:lnTo>
                    <a:lnTo>
                      <a:pt x="11" y="11"/>
                    </a:lnTo>
                    <a:lnTo>
                      <a:pt x="8" y="9"/>
                    </a:lnTo>
                    <a:lnTo>
                      <a:pt x="7" y="12"/>
                    </a:lnTo>
                    <a:lnTo>
                      <a:pt x="6" y="15"/>
                    </a:lnTo>
                    <a:lnTo>
                      <a:pt x="6" y="17"/>
                    </a:lnTo>
                    <a:lnTo>
                      <a:pt x="8" y="17"/>
                    </a:lnTo>
                    <a:lnTo>
                      <a:pt x="9" y="18"/>
                    </a:lnTo>
                    <a:lnTo>
                      <a:pt x="6" y="20"/>
                    </a:lnTo>
                    <a:lnTo>
                      <a:pt x="5" y="22"/>
                    </a:lnTo>
                    <a:lnTo>
                      <a:pt x="6" y="23"/>
                    </a:lnTo>
                    <a:lnTo>
                      <a:pt x="9" y="22"/>
                    </a:lnTo>
                    <a:lnTo>
                      <a:pt x="11" y="21"/>
                    </a:lnTo>
                    <a:lnTo>
                      <a:pt x="11" y="22"/>
                    </a:lnTo>
                    <a:lnTo>
                      <a:pt x="11" y="24"/>
                    </a:lnTo>
                    <a:lnTo>
                      <a:pt x="9" y="32"/>
                    </a:lnTo>
                    <a:lnTo>
                      <a:pt x="8" y="36"/>
                    </a:lnTo>
                    <a:lnTo>
                      <a:pt x="6" y="44"/>
                    </a:lnTo>
                    <a:lnTo>
                      <a:pt x="5" y="44"/>
                    </a:lnTo>
                    <a:lnTo>
                      <a:pt x="3" y="34"/>
                    </a:lnTo>
                    <a:lnTo>
                      <a:pt x="0" y="24"/>
                    </a:lnTo>
                    <a:lnTo>
                      <a:pt x="3" y="20"/>
                    </a:lnTo>
                    <a:lnTo>
                      <a:pt x="2" y="20"/>
                    </a:lnTo>
                    <a:lnTo>
                      <a:pt x="5" y="7"/>
                    </a:lnTo>
                    <a:lnTo>
                      <a:pt x="8" y="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1" name="Freeform 6">
                <a:extLst>
                  <a:ext uri="{FF2B5EF4-FFF2-40B4-BE49-F238E27FC236}">
                    <a16:creationId xmlns:a16="http://schemas.microsoft.com/office/drawing/2014/main" id="{F2F49950-B0AB-4565-907D-0709063AC529}"/>
                  </a:ext>
                </a:extLst>
              </p:cNvPr>
              <p:cNvSpPr>
                <a:spLocks/>
              </p:cNvSpPr>
              <p:nvPr/>
            </p:nvSpPr>
            <p:spPr bwMode="auto">
              <a:xfrm>
                <a:off x="5318" y="3020"/>
                <a:ext cx="193" cy="182"/>
              </a:xfrm>
              <a:custGeom>
                <a:avLst/>
                <a:gdLst>
                  <a:gd name="T0" fmla="*/ 26 w 193"/>
                  <a:gd name="T1" fmla="*/ 24 h 182"/>
                  <a:gd name="T2" fmla="*/ 32 w 193"/>
                  <a:gd name="T3" fmla="*/ 18 h 182"/>
                  <a:gd name="T4" fmla="*/ 22 w 193"/>
                  <a:gd name="T5" fmla="*/ 6 h 182"/>
                  <a:gd name="T6" fmla="*/ 42 w 193"/>
                  <a:gd name="T7" fmla="*/ 0 h 182"/>
                  <a:gd name="T8" fmla="*/ 53 w 193"/>
                  <a:gd name="T9" fmla="*/ 1 h 182"/>
                  <a:gd name="T10" fmla="*/ 93 w 193"/>
                  <a:gd name="T11" fmla="*/ 32 h 182"/>
                  <a:gd name="T12" fmla="*/ 109 w 193"/>
                  <a:gd name="T13" fmla="*/ 35 h 182"/>
                  <a:gd name="T14" fmla="*/ 117 w 193"/>
                  <a:gd name="T15" fmla="*/ 36 h 182"/>
                  <a:gd name="T16" fmla="*/ 126 w 193"/>
                  <a:gd name="T17" fmla="*/ 40 h 182"/>
                  <a:gd name="T18" fmla="*/ 132 w 193"/>
                  <a:gd name="T19" fmla="*/ 52 h 182"/>
                  <a:gd name="T20" fmla="*/ 143 w 193"/>
                  <a:gd name="T21" fmla="*/ 62 h 182"/>
                  <a:gd name="T22" fmla="*/ 141 w 193"/>
                  <a:gd name="T23" fmla="*/ 72 h 182"/>
                  <a:gd name="T24" fmla="*/ 147 w 193"/>
                  <a:gd name="T25" fmla="*/ 80 h 182"/>
                  <a:gd name="T26" fmla="*/ 149 w 193"/>
                  <a:gd name="T27" fmla="*/ 84 h 182"/>
                  <a:gd name="T28" fmla="*/ 154 w 193"/>
                  <a:gd name="T29" fmla="*/ 86 h 182"/>
                  <a:gd name="T30" fmla="*/ 154 w 193"/>
                  <a:gd name="T31" fmla="*/ 89 h 182"/>
                  <a:gd name="T32" fmla="*/ 155 w 193"/>
                  <a:gd name="T33" fmla="*/ 91 h 182"/>
                  <a:gd name="T34" fmla="*/ 163 w 193"/>
                  <a:gd name="T35" fmla="*/ 105 h 182"/>
                  <a:gd name="T36" fmla="*/ 188 w 193"/>
                  <a:gd name="T37" fmla="*/ 109 h 182"/>
                  <a:gd name="T38" fmla="*/ 193 w 193"/>
                  <a:gd name="T39" fmla="*/ 114 h 182"/>
                  <a:gd name="T40" fmla="*/ 187 w 193"/>
                  <a:gd name="T41" fmla="*/ 139 h 182"/>
                  <a:gd name="T42" fmla="*/ 159 w 193"/>
                  <a:gd name="T43" fmla="*/ 150 h 182"/>
                  <a:gd name="T44" fmla="*/ 124 w 193"/>
                  <a:gd name="T45" fmla="*/ 159 h 182"/>
                  <a:gd name="T46" fmla="*/ 114 w 193"/>
                  <a:gd name="T47" fmla="*/ 173 h 182"/>
                  <a:gd name="T48" fmla="*/ 97 w 193"/>
                  <a:gd name="T49" fmla="*/ 172 h 182"/>
                  <a:gd name="T50" fmla="*/ 80 w 193"/>
                  <a:gd name="T51" fmla="*/ 169 h 182"/>
                  <a:gd name="T52" fmla="*/ 76 w 193"/>
                  <a:gd name="T53" fmla="*/ 182 h 182"/>
                  <a:gd name="T54" fmla="*/ 50 w 193"/>
                  <a:gd name="T55" fmla="*/ 137 h 182"/>
                  <a:gd name="T56" fmla="*/ 41 w 193"/>
                  <a:gd name="T57" fmla="*/ 126 h 182"/>
                  <a:gd name="T58" fmla="*/ 42 w 193"/>
                  <a:gd name="T59" fmla="*/ 112 h 182"/>
                  <a:gd name="T60" fmla="*/ 36 w 193"/>
                  <a:gd name="T61" fmla="*/ 96 h 182"/>
                  <a:gd name="T62" fmla="*/ 27 w 193"/>
                  <a:gd name="T63" fmla="*/ 89 h 182"/>
                  <a:gd name="T64" fmla="*/ 5 w 193"/>
                  <a:gd name="T65" fmla="*/ 44 h 182"/>
                  <a:gd name="T66" fmla="*/ 0 w 193"/>
                  <a:gd name="T67" fmla="*/ 45 h 182"/>
                  <a:gd name="T68" fmla="*/ 2 w 193"/>
                  <a:gd name="T69" fmla="*/ 29 h 182"/>
                  <a:gd name="T70" fmla="*/ 14 w 193"/>
                  <a:gd name="T71" fmla="*/ 32 h 182"/>
                  <a:gd name="T72" fmla="*/ 19 w 193"/>
                  <a:gd name="T73" fmla="*/ 27 h 182"/>
                  <a:gd name="T74" fmla="*/ 26 w 193"/>
                  <a:gd name="T75" fmla="*/ 2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182">
                    <a:moveTo>
                      <a:pt x="26" y="24"/>
                    </a:moveTo>
                    <a:lnTo>
                      <a:pt x="32" y="18"/>
                    </a:lnTo>
                    <a:lnTo>
                      <a:pt x="22" y="6"/>
                    </a:lnTo>
                    <a:lnTo>
                      <a:pt x="42" y="0"/>
                    </a:lnTo>
                    <a:lnTo>
                      <a:pt x="53" y="1"/>
                    </a:lnTo>
                    <a:lnTo>
                      <a:pt x="93" y="32"/>
                    </a:lnTo>
                    <a:lnTo>
                      <a:pt x="109" y="35"/>
                    </a:lnTo>
                    <a:lnTo>
                      <a:pt x="117" y="36"/>
                    </a:lnTo>
                    <a:lnTo>
                      <a:pt x="126" y="40"/>
                    </a:lnTo>
                    <a:lnTo>
                      <a:pt x="132" y="52"/>
                    </a:lnTo>
                    <a:lnTo>
                      <a:pt x="143" y="62"/>
                    </a:lnTo>
                    <a:lnTo>
                      <a:pt x="141" y="72"/>
                    </a:lnTo>
                    <a:lnTo>
                      <a:pt x="147" y="80"/>
                    </a:lnTo>
                    <a:lnTo>
                      <a:pt x="149" y="84"/>
                    </a:lnTo>
                    <a:lnTo>
                      <a:pt x="154" y="86"/>
                    </a:lnTo>
                    <a:lnTo>
                      <a:pt x="154" y="89"/>
                    </a:lnTo>
                    <a:lnTo>
                      <a:pt x="155" y="91"/>
                    </a:lnTo>
                    <a:lnTo>
                      <a:pt x="163" y="105"/>
                    </a:lnTo>
                    <a:lnTo>
                      <a:pt x="188" y="109"/>
                    </a:lnTo>
                    <a:lnTo>
                      <a:pt x="193" y="114"/>
                    </a:lnTo>
                    <a:lnTo>
                      <a:pt x="187" y="139"/>
                    </a:lnTo>
                    <a:lnTo>
                      <a:pt x="159" y="150"/>
                    </a:lnTo>
                    <a:lnTo>
                      <a:pt x="124" y="159"/>
                    </a:lnTo>
                    <a:lnTo>
                      <a:pt x="114" y="173"/>
                    </a:lnTo>
                    <a:lnTo>
                      <a:pt x="97" y="172"/>
                    </a:lnTo>
                    <a:lnTo>
                      <a:pt x="80" y="169"/>
                    </a:lnTo>
                    <a:lnTo>
                      <a:pt x="76" y="182"/>
                    </a:lnTo>
                    <a:lnTo>
                      <a:pt x="50" y="137"/>
                    </a:lnTo>
                    <a:lnTo>
                      <a:pt x="41" y="126"/>
                    </a:lnTo>
                    <a:lnTo>
                      <a:pt x="42" y="112"/>
                    </a:lnTo>
                    <a:lnTo>
                      <a:pt x="36" y="96"/>
                    </a:lnTo>
                    <a:lnTo>
                      <a:pt x="27" y="89"/>
                    </a:lnTo>
                    <a:lnTo>
                      <a:pt x="5" y="44"/>
                    </a:lnTo>
                    <a:lnTo>
                      <a:pt x="0" y="45"/>
                    </a:lnTo>
                    <a:lnTo>
                      <a:pt x="2" y="29"/>
                    </a:lnTo>
                    <a:lnTo>
                      <a:pt x="14" y="32"/>
                    </a:lnTo>
                    <a:lnTo>
                      <a:pt x="19" y="27"/>
                    </a:lnTo>
                    <a:lnTo>
                      <a:pt x="26" y="24"/>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2" name="Freeform 7">
                <a:extLst>
                  <a:ext uri="{FF2B5EF4-FFF2-40B4-BE49-F238E27FC236}">
                    <a16:creationId xmlns:a16="http://schemas.microsoft.com/office/drawing/2014/main" id="{CA4CEB13-80AD-4608-B30C-D417CBCC5324}"/>
                  </a:ext>
                </a:extLst>
              </p:cNvPr>
              <p:cNvSpPr>
                <a:spLocks/>
              </p:cNvSpPr>
              <p:nvPr/>
            </p:nvSpPr>
            <p:spPr bwMode="auto">
              <a:xfrm>
                <a:off x="5320" y="3004"/>
                <a:ext cx="40" cy="48"/>
              </a:xfrm>
              <a:custGeom>
                <a:avLst/>
                <a:gdLst>
                  <a:gd name="T0" fmla="*/ 18 w 40"/>
                  <a:gd name="T1" fmla="*/ 13 h 48"/>
                  <a:gd name="T2" fmla="*/ 36 w 40"/>
                  <a:gd name="T3" fmla="*/ 0 h 48"/>
                  <a:gd name="T4" fmla="*/ 40 w 40"/>
                  <a:gd name="T5" fmla="*/ 16 h 48"/>
                  <a:gd name="T6" fmla="*/ 20 w 40"/>
                  <a:gd name="T7" fmla="*/ 22 h 48"/>
                  <a:gd name="T8" fmla="*/ 30 w 40"/>
                  <a:gd name="T9" fmla="*/ 34 h 48"/>
                  <a:gd name="T10" fmla="*/ 24 w 40"/>
                  <a:gd name="T11" fmla="*/ 40 h 48"/>
                  <a:gd name="T12" fmla="*/ 17 w 40"/>
                  <a:gd name="T13" fmla="*/ 43 h 48"/>
                  <a:gd name="T14" fmla="*/ 12 w 40"/>
                  <a:gd name="T15" fmla="*/ 48 h 48"/>
                  <a:gd name="T16" fmla="*/ 0 w 40"/>
                  <a:gd name="T17" fmla="*/ 45 h 48"/>
                  <a:gd name="T18" fmla="*/ 1 w 40"/>
                  <a:gd name="T19" fmla="*/ 45 h 48"/>
                  <a:gd name="T20" fmla="*/ 3 w 40"/>
                  <a:gd name="T21" fmla="*/ 37 h 48"/>
                  <a:gd name="T22" fmla="*/ 4 w 40"/>
                  <a:gd name="T23" fmla="*/ 33 h 48"/>
                  <a:gd name="T24" fmla="*/ 6 w 40"/>
                  <a:gd name="T25" fmla="*/ 25 h 48"/>
                  <a:gd name="T26" fmla="*/ 6 w 40"/>
                  <a:gd name="T27" fmla="*/ 23 h 48"/>
                  <a:gd name="T28" fmla="*/ 6 w 40"/>
                  <a:gd name="T29" fmla="*/ 22 h 48"/>
                  <a:gd name="T30" fmla="*/ 6 w 40"/>
                  <a:gd name="T31" fmla="*/ 19 h 48"/>
                  <a:gd name="T32" fmla="*/ 6 w 40"/>
                  <a:gd name="T33" fmla="*/ 15 h 48"/>
                  <a:gd name="T34" fmla="*/ 6 w 40"/>
                  <a:gd name="T35" fmla="*/ 12 h 48"/>
                  <a:gd name="T36" fmla="*/ 7 w 40"/>
                  <a:gd name="T37" fmla="*/ 9 h 48"/>
                  <a:gd name="T38" fmla="*/ 10 w 40"/>
                  <a:gd name="T39" fmla="*/ 8 h 48"/>
                  <a:gd name="T40" fmla="*/ 12 w 40"/>
                  <a:gd name="T41" fmla="*/ 10 h 48"/>
                  <a:gd name="T42" fmla="*/ 18 w 40"/>
                  <a:gd name="T43" fmla="*/ 1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8">
                    <a:moveTo>
                      <a:pt x="18" y="13"/>
                    </a:moveTo>
                    <a:lnTo>
                      <a:pt x="36" y="0"/>
                    </a:lnTo>
                    <a:lnTo>
                      <a:pt x="40" y="16"/>
                    </a:lnTo>
                    <a:lnTo>
                      <a:pt x="20" y="22"/>
                    </a:lnTo>
                    <a:lnTo>
                      <a:pt x="30" y="34"/>
                    </a:lnTo>
                    <a:lnTo>
                      <a:pt x="24" y="40"/>
                    </a:lnTo>
                    <a:lnTo>
                      <a:pt x="17" y="43"/>
                    </a:lnTo>
                    <a:lnTo>
                      <a:pt x="12" y="48"/>
                    </a:lnTo>
                    <a:lnTo>
                      <a:pt x="0" y="45"/>
                    </a:lnTo>
                    <a:lnTo>
                      <a:pt x="1" y="45"/>
                    </a:lnTo>
                    <a:lnTo>
                      <a:pt x="3" y="37"/>
                    </a:lnTo>
                    <a:lnTo>
                      <a:pt x="4" y="33"/>
                    </a:lnTo>
                    <a:lnTo>
                      <a:pt x="6" y="25"/>
                    </a:lnTo>
                    <a:lnTo>
                      <a:pt x="6" y="23"/>
                    </a:lnTo>
                    <a:lnTo>
                      <a:pt x="6" y="22"/>
                    </a:lnTo>
                    <a:lnTo>
                      <a:pt x="6" y="19"/>
                    </a:lnTo>
                    <a:lnTo>
                      <a:pt x="6" y="15"/>
                    </a:lnTo>
                    <a:lnTo>
                      <a:pt x="6" y="12"/>
                    </a:lnTo>
                    <a:lnTo>
                      <a:pt x="7" y="9"/>
                    </a:lnTo>
                    <a:lnTo>
                      <a:pt x="10" y="8"/>
                    </a:lnTo>
                    <a:lnTo>
                      <a:pt x="12" y="10"/>
                    </a:lnTo>
                    <a:lnTo>
                      <a:pt x="18" y="13"/>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3" name="Freeform 8">
                <a:extLst>
                  <a:ext uri="{FF2B5EF4-FFF2-40B4-BE49-F238E27FC236}">
                    <a16:creationId xmlns:a16="http://schemas.microsoft.com/office/drawing/2014/main" id="{91E8ADDD-F9F2-4EBA-8DEC-565370C6F50B}"/>
                  </a:ext>
                </a:extLst>
              </p:cNvPr>
              <p:cNvSpPr>
                <a:spLocks/>
              </p:cNvSpPr>
              <p:nvPr/>
            </p:nvSpPr>
            <p:spPr bwMode="auto">
              <a:xfrm>
                <a:off x="5472" y="3089"/>
                <a:ext cx="45" cy="40"/>
              </a:xfrm>
              <a:custGeom>
                <a:avLst/>
                <a:gdLst>
                  <a:gd name="T0" fmla="*/ 0 w 45"/>
                  <a:gd name="T1" fmla="*/ 20 h 40"/>
                  <a:gd name="T2" fmla="*/ 22 w 45"/>
                  <a:gd name="T3" fmla="*/ 23 h 40"/>
                  <a:gd name="T4" fmla="*/ 37 w 45"/>
                  <a:gd name="T5" fmla="*/ 6 h 40"/>
                  <a:gd name="T6" fmla="*/ 42 w 45"/>
                  <a:gd name="T7" fmla="*/ 0 h 40"/>
                  <a:gd name="T8" fmla="*/ 45 w 45"/>
                  <a:gd name="T9" fmla="*/ 3 h 40"/>
                  <a:gd name="T10" fmla="*/ 45 w 45"/>
                  <a:gd name="T11" fmla="*/ 7 h 40"/>
                  <a:gd name="T12" fmla="*/ 40 w 45"/>
                  <a:gd name="T13" fmla="*/ 14 h 40"/>
                  <a:gd name="T14" fmla="*/ 41 w 45"/>
                  <a:gd name="T15" fmla="*/ 23 h 40"/>
                  <a:gd name="T16" fmla="*/ 37 w 45"/>
                  <a:gd name="T17" fmla="*/ 27 h 40"/>
                  <a:gd name="T18" fmla="*/ 34 w 45"/>
                  <a:gd name="T19" fmla="*/ 40 h 40"/>
                  <a:gd name="T20" fmla="*/ 9 w 45"/>
                  <a:gd name="T21" fmla="*/ 36 h 40"/>
                  <a:gd name="T22" fmla="*/ 1 w 45"/>
                  <a:gd name="T23" fmla="*/ 22 h 40"/>
                  <a:gd name="T24" fmla="*/ 0 w 45"/>
                  <a:gd name="T25"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40">
                    <a:moveTo>
                      <a:pt x="0" y="20"/>
                    </a:moveTo>
                    <a:lnTo>
                      <a:pt x="22" y="23"/>
                    </a:lnTo>
                    <a:lnTo>
                      <a:pt x="37" y="6"/>
                    </a:lnTo>
                    <a:lnTo>
                      <a:pt x="42" y="0"/>
                    </a:lnTo>
                    <a:lnTo>
                      <a:pt x="45" y="3"/>
                    </a:lnTo>
                    <a:lnTo>
                      <a:pt x="45" y="7"/>
                    </a:lnTo>
                    <a:lnTo>
                      <a:pt x="40" y="14"/>
                    </a:lnTo>
                    <a:lnTo>
                      <a:pt x="41" y="23"/>
                    </a:lnTo>
                    <a:lnTo>
                      <a:pt x="37" y="27"/>
                    </a:lnTo>
                    <a:lnTo>
                      <a:pt x="34" y="40"/>
                    </a:lnTo>
                    <a:lnTo>
                      <a:pt x="9" y="36"/>
                    </a:lnTo>
                    <a:lnTo>
                      <a:pt x="1" y="22"/>
                    </a:lnTo>
                    <a:lnTo>
                      <a:pt x="0" y="2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4" name="Freeform 9">
                <a:extLst>
                  <a:ext uri="{FF2B5EF4-FFF2-40B4-BE49-F238E27FC236}">
                    <a16:creationId xmlns:a16="http://schemas.microsoft.com/office/drawing/2014/main" id="{A73574AD-A0E3-434E-828E-F2DE86CDE321}"/>
                  </a:ext>
                </a:extLst>
              </p:cNvPr>
              <p:cNvSpPr>
                <a:spLocks/>
              </p:cNvSpPr>
              <p:nvPr/>
            </p:nvSpPr>
            <p:spPr bwMode="auto">
              <a:xfrm>
                <a:off x="5392" y="3170"/>
                <a:ext cx="94" cy="74"/>
              </a:xfrm>
              <a:custGeom>
                <a:avLst/>
                <a:gdLst>
                  <a:gd name="T0" fmla="*/ 2 w 94"/>
                  <a:gd name="T1" fmla="*/ 32 h 74"/>
                  <a:gd name="T2" fmla="*/ 6 w 94"/>
                  <a:gd name="T3" fmla="*/ 19 h 74"/>
                  <a:gd name="T4" fmla="*/ 23 w 94"/>
                  <a:gd name="T5" fmla="*/ 22 h 74"/>
                  <a:gd name="T6" fmla="*/ 40 w 94"/>
                  <a:gd name="T7" fmla="*/ 23 h 74"/>
                  <a:gd name="T8" fmla="*/ 50 w 94"/>
                  <a:gd name="T9" fmla="*/ 9 h 74"/>
                  <a:gd name="T10" fmla="*/ 85 w 94"/>
                  <a:gd name="T11" fmla="*/ 0 h 74"/>
                  <a:gd name="T12" fmla="*/ 89 w 94"/>
                  <a:gd name="T13" fmla="*/ 9 h 74"/>
                  <a:gd name="T14" fmla="*/ 94 w 94"/>
                  <a:gd name="T15" fmla="*/ 26 h 74"/>
                  <a:gd name="T16" fmla="*/ 86 w 94"/>
                  <a:gd name="T17" fmla="*/ 39 h 74"/>
                  <a:gd name="T18" fmla="*/ 58 w 94"/>
                  <a:gd name="T19" fmla="*/ 55 h 74"/>
                  <a:gd name="T20" fmla="*/ 23 w 94"/>
                  <a:gd name="T21" fmla="*/ 70 h 74"/>
                  <a:gd name="T22" fmla="*/ 15 w 94"/>
                  <a:gd name="T23" fmla="*/ 74 h 74"/>
                  <a:gd name="T24" fmla="*/ 7 w 94"/>
                  <a:gd name="T25" fmla="*/ 74 h 74"/>
                  <a:gd name="T26" fmla="*/ 5 w 94"/>
                  <a:gd name="T27" fmla="*/ 67 h 74"/>
                  <a:gd name="T28" fmla="*/ 5 w 94"/>
                  <a:gd name="T29" fmla="*/ 61 h 74"/>
                  <a:gd name="T30" fmla="*/ 0 w 94"/>
                  <a:gd name="T31" fmla="*/ 44 h 74"/>
                  <a:gd name="T32" fmla="*/ 2 w 94"/>
                  <a:gd name="T33" fmla="*/ 3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74">
                    <a:moveTo>
                      <a:pt x="2" y="32"/>
                    </a:moveTo>
                    <a:lnTo>
                      <a:pt x="6" y="19"/>
                    </a:lnTo>
                    <a:lnTo>
                      <a:pt x="23" y="22"/>
                    </a:lnTo>
                    <a:lnTo>
                      <a:pt x="40" y="23"/>
                    </a:lnTo>
                    <a:lnTo>
                      <a:pt x="50" y="9"/>
                    </a:lnTo>
                    <a:lnTo>
                      <a:pt x="85" y="0"/>
                    </a:lnTo>
                    <a:lnTo>
                      <a:pt x="89" y="9"/>
                    </a:lnTo>
                    <a:lnTo>
                      <a:pt x="94" y="26"/>
                    </a:lnTo>
                    <a:lnTo>
                      <a:pt x="86" y="39"/>
                    </a:lnTo>
                    <a:lnTo>
                      <a:pt x="58" y="55"/>
                    </a:lnTo>
                    <a:lnTo>
                      <a:pt x="23" y="70"/>
                    </a:lnTo>
                    <a:lnTo>
                      <a:pt x="15" y="74"/>
                    </a:lnTo>
                    <a:lnTo>
                      <a:pt x="7" y="74"/>
                    </a:lnTo>
                    <a:lnTo>
                      <a:pt x="5" y="67"/>
                    </a:lnTo>
                    <a:lnTo>
                      <a:pt x="5" y="61"/>
                    </a:lnTo>
                    <a:lnTo>
                      <a:pt x="0" y="44"/>
                    </a:lnTo>
                    <a:lnTo>
                      <a:pt x="2" y="32"/>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5" name="Freeform 10">
                <a:extLst>
                  <a:ext uri="{FF2B5EF4-FFF2-40B4-BE49-F238E27FC236}">
                    <a16:creationId xmlns:a16="http://schemas.microsoft.com/office/drawing/2014/main" id="{947E8360-55C6-42FD-9D25-95366210A673}"/>
                  </a:ext>
                </a:extLst>
              </p:cNvPr>
              <p:cNvSpPr>
                <a:spLocks/>
              </p:cNvSpPr>
              <p:nvPr/>
            </p:nvSpPr>
            <p:spPr bwMode="auto">
              <a:xfrm>
                <a:off x="5620" y="2979"/>
                <a:ext cx="272" cy="320"/>
              </a:xfrm>
              <a:custGeom>
                <a:avLst/>
                <a:gdLst>
                  <a:gd name="T0" fmla="*/ 107 w 272"/>
                  <a:gd name="T1" fmla="*/ 35 h 320"/>
                  <a:gd name="T2" fmla="*/ 104 w 272"/>
                  <a:gd name="T3" fmla="*/ 49 h 320"/>
                  <a:gd name="T4" fmla="*/ 113 w 272"/>
                  <a:gd name="T5" fmla="*/ 78 h 320"/>
                  <a:gd name="T6" fmla="*/ 153 w 272"/>
                  <a:gd name="T7" fmla="*/ 94 h 320"/>
                  <a:gd name="T8" fmla="*/ 168 w 272"/>
                  <a:gd name="T9" fmla="*/ 105 h 320"/>
                  <a:gd name="T10" fmla="*/ 186 w 272"/>
                  <a:gd name="T11" fmla="*/ 103 h 320"/>
                  <a:gd name="T12" fmla="*/ 192 w 272"/>
                  <a:gd name="T13" fmla="*/ 89 h 320"/>
                  <a:gd name="T14" fmla="*/ 196 w 272"/>
                  <a:gd name="T15" fmla="*/ 93 h 320"/>
                  <a:gd name="T16" fmla="*/ 201 w 272"/>
                  <a:gd name="T17" fmla="*/ 103 h 320"/>
                  <a:gd name="T18" fmla="*/ 223 w 272"/>
                  <a:gd name="T19" fmla="*/ 101 h 320"/>
                  <a:gd name="T20" fmla="*/ 229 w 272"/>
                  <a:gd name="T21" fmla="*/ 86 h 320"/>
                  <a:gd name="T22" fmla="*/ 247 w 272"/>
                  <a:gd name="T23" fmla="*/ 72 h 320"/>
                  <a:gd name="T24" fmla="*/ 265 w 272"/>
                  <a:gd name="T25" fmla="*/ 83 h 320"/>
                  <a:gd name="T26" fmla="*/ 267 w 272"/>
                  <a:gd name="T27" fmla="*/ 95 h 320"/>
                  <a:gd name="T28" fmla="*/ 242 w 272"/>
                  <a:gd name="T29" fmla="*/ 136 h 320"/>
                  <a:gd name="T30" fmla="*/ 233 w 272"/>
                  <a:gd name="T31" fmla="*/ 155 h 320"/>
                  <a:gd name="T32" fmla="*/ 224 w 272"/>
                  <a:gd name="T33" fmla="*/ 137 h 320"/>
                  <a:gd name="T34" fmla="*/ 215 w 272"/>
                  <a:gd name="T35" fmla="*/ 133 h 320"/>
                  <a:gd name="T36" fmla="*/ 226 w 272"/>
                  <a:gd name="T37" fmla="*/ 121 h 320"/>
                  <a:gd name="T38" fmla="*/ 201 w 272"/>
                  <a:gd name="T39" fmla="*/ 108 h 320"/>
                  <a:gd name="T40" fmla="*/ 185 w 272"/>
                  <a:gd name="T41" fmla="*/ 112 h 320"/>
                  <a:gd name="T42" fmla="*/ 186 w 272"/>
                  <a:gd name="T43" fmla="*/ 127 h 320"/>
                  <a:gd name="T44" fmla="*/ 194 w 272"/>
                  <a:gd name="T45" fmla="*/ 143 h 320"/>
                  <a:gd name="T46" fmla="*/ 178 w 272"/>
                  <a:gd name="T47" fmla="*/ 162 h 320"/>
                  <a:gd name="T48" fmla="*/ 171 w 272"/>
                  <a:gd name="T49" fmla="*/ 179 h 320"/>
                  <a:gd name="T50" fmla="*/ 134 w 272"/>
                  <a:gd name="T51" fmla="*/ 214 h 320"/>
                  <a:gd name="T52" fmla="*/ 124 w 272"/>
                  <a:gd name="T53" fmla="*/ 223 h 320"/>
                  <a:gd name="T54" fmla="*/ 115 w 272"/>
                  <a:gd name="T55" fmla="*/ 242 h 320"/>
                  <a:gd name="T56" fmla="*/ 106 w 272"/>
                  <a:gd name="T57" fmla="*/ 298 h 320"/>
                  <a:gd name="T58" fmla="*/ 96 w 272"/>
                  <a:gd name="T59" fmla="*/ 312 h 320"/>
                  <a:gd name="T60" fmla="*/ 82 w 272"/>
                  <a:gd name="T61" fmla="*/ 310 h 320"/>
                  <a:gd name="T62" fmla="*/ 53 w 272"/>
                  <a:gd name="T63" fmla="*/ 226 h 320"/>
                  <a:gd name="T64" fmla="*/ 48 w 272"/>
                  <a:gd name="T65" fmla="*/ 170 h 320"/>
                  <a:gd name="T66" fmla="*/ 40 w 272"/>
                  <a:gd name="T67" fmla="*/ 167 h 320"/>
                  <a:gd name="T68" fmla="*/ 11 w 272"/>
                  <a:gd name="T69" fmla="*/ 153 h 320"/>
                  <a:gd name="T70" fmla="*/ 26 w 272"/>
                  <a:gd name="T71" fmla="*/ 145 h 320"/>
                  <a:gd name="T72" fmla="*/ 0 w 272"/>
                  <a:gd name="T73" fmla="*/ 137 h 320"/>
                  <a:gd name="T74" fmla="*/ 16 w 272"/>
                  <a:gd name="T75" fmla="*/ 98 h 320"/>
                  <a:gd name="T76" fmla="*/ 37 w 272"/>
                  <a:gd name="T77" fmla="*/ 89 h 320"/>
                  <a:gd name="T78" fmla="*/ 62 w 272"/>
                  <a:gd name="T79" fmla="*/ 43 h 320"/>
                  <a:gd name="T80" fmla="*/ 59 w 272"/>
                  <a:gd name="T81" fmla="*/ 28 h 320"/>
                  <a:gd name="T82" fmla="*/ 83 w 272"/>
                  <a:gd name="T83" fmla="*/ 11 h 320"/>
                  <a:gd name="T84" fmla="*/ 104 w 272"/>
                  <a:gd name="T85"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2" h="320">
                    <a:moveTo>
                      <a:pt x="104" y="14"/>
                    </a:moveTo>
                    <a:lnTo>
                      <a:pt x="107" y="35"/>
                    </a:lnTo>
                    <a:lnTo>
                      <a:pt x="98" y="35"/>
                    </a:lnTo>
                    <a:lnTo>
                      <a:pt x="104" y="49"/>
                    </a:lnTo>
                    <a:lnTo>
                      <a:pt x="122" y="60"/>
                    </a:lnTo>
                    <a:lnTo>
                      <a:pt x="113" y="78"/>
                    </a:lnTo>
                    <a:lnTo>
                      <a:pt x="142" y="95"/>
                    </a:lnTo>
                    <a:lnTo>
                      <a:pt x="153" y="94"/>
                    </a:lnTo>
                    <a:lnTo>
                      <a:pt x="156" y="98"/>
                    </a:lnTo>
                    <a:lnTo>
                      <a:pt x="168" y="105"/>
                    </a:lnTo>
                    <a:lnTo>
                      <a:pt x="186" y="106"/>
                    </a:lnTo>
                    <a:lnTo>
                      <a:pt x="186" y="103"/>
                    </a:lnTo>
                    <a:lnTo>
                      <a:pt x="188" y="89"/>
                    </a:lnTo>
                    <a:lnTo>
                      <a:pt x="192" y="89"/>
                    </a:lnTo>
                    <a:lnTo>
                      <a:pt x="202" y="84"/>
                    </a:lnTo>
                    <a:lnTo>
                      <a:pt x="196" y="93"/>
                    </a:lnTo>
                    <a:lnTo>
                      <a:pt x="193" y="98"/>
                    </a:lnTo>
                    <a:lnTo>
                      <a:pt x="201" y="103"/>
                    </a:lnTo>
                    <a:lnTo>
                      <a:pt x="212" y="101"/>
                    </a:lnTo>
                    <a:lnTo>
                      <a:pt x="223" y="101"/>
                    </a:lnTo>
                    <a:lnTo>
                      <a:pt x="220" y="89"/>
                    </a:lnTo>
                    <a:lnTo>
                      <a:pt x="229" y="86"/>
                    </a:lnTo>
                    <a:lnTo>
                      <a:pt x="243" y="73"/>
                    </a:lnTo>
                    <a:lnTo>
                      <a:pt x="247" y="72"/>
                    </a:lnTo>
                    <a:lnTo>
                      <a:pt x="262" y="72"/>
                    </a:lnTo>
                    <a:lnTo>
                      <a:pt x="265" y="83"/>
                    </a:lnTo>
                    <a:lnTo>
                      <a:pt x="272" y="85"/>
                    </a:lnTo>
                    <a:lnTo>
                      <a:pt x="267" y="95"/>
                    </a:lnTo>
                    <a:lnTo>
                      <a:pt x="252" y="103"/>
                    </a:lnTo>
                    <a:lnTo>
                      <a:pt x="242" y="136"/>
                    </a:lnTo>
                    <a:lnTo>
                      <a:pt x="234" y="133"/>
                    </a:lnTo>
                    <a:lnTo>
                      <a:pt x="233" y="155"/>
                    </a:lnTo>
                    <a:lnTo>
                      <a:pt x="228" y="158"/>
                    </a:lnTo>
                    <a:lnTo>
                      <a:pt x="224" y="137"/>
                    </a:lnTo>
                    <a:lnTo>
                      <a:pt x="218" y="145"/>
                    </a:lnTo>
                    <a:lnTo>
                      <a:pt x="215" y="133"/>
                    </a:lnTo>
                    <a:lnTo>
                      <a:pt x="222" y="131"/>
                    </a:lnTo>
                    <a:lnTo>
                      <a:pt x="226" y="121"/>
                    </a:lnTo>
                    <a:lnTo>
                      <a:pt x="203" y="118"/>
                    </a:lnTo>
                    <a:lnTo>
                      <a:pt x="201" y="108"/>
                    </a:lnTo>
                    <a:lnTo>
                      <a:pt x="191" y="106"/>
                    </a:lnTo>
                    <a:lnTo>
                      <a:pt x="185" y="112"/>
                    </a:lnTo>
                    <a:lnTo>
                      <a:pt x="191" y="118"/>
                    </a:lnTo>
                    <a:lnTo>
                      <a:pt x="186" y="127"/>
                    </a:lnTo>
                    <a:lnTo>
                      <a:pt x="191" y="132"/>
                    </a:lnTo>
                    <a:lnTo>
                      <a:pt x="194" y="143"/>
                    </a:lnTo>
                    <a:lnTo>
                      <a:pt x="197" y="161"/>
                    </a:lnTo>
                    <a:lnTo>
                      <a:pt x="178" y="162"/>
                    </a:lnTo>
                    <a:lnTo>
                      <a:pt x="177" y="172"/>
                    </a:lnTo>
                    <a:lnTo>
                      <a:pt x="171" y="179"/>
                    </a:lnTo>
                    <a:lnTo>
                      <a:pt x="150" y="200"/>
                    </a:lnTo>
                    <a:lnTo>
                      <a:pt x="134" y="214"/>
                    </a:lnTo>
                    <a:lnTo>
                      <a:pt x="134" y="220"/>
                    </a:lnTo>
                    <a:lnTo>
                      <a:pt x="124" y="223"/>
                    </a:lnTo>
                    <a:lnTo>
                      <a:pt x="118" y="227"/>
                    </a:lnTo>
                    <a:lnTo>
                      <a:pt x="115" y="242"/>
                    </a:lnTo>
                    <a:lnTo>
                      <a:pt x="111" y="293"/>
                    </a:lnTo>
                    <a:lnTo>
                      <a:pt x="106" y="298"/>
                    </a:lnTo>
                    <a:lnTo>
                      <a:pt x="104" y="304"/>
                    </a:lnTo>
                    <a:lnTo>
                      <a:pt x="96" y="312"/>
                    </a:lnTo>
                    <a:lnTo>
                      <a:pt x="90" y="320"/>
                    </a:lnTo>
                    <a:lnTo>
                      <a:pt x="82" y="310"/>
                    </a:lnTo>
                    <a:lnTo>
                      <a:pt x="69" y="276"/>
                    </a:lnTo>
                    <a:lnTo>
                      <a:pt x="53" y="226"/>
                    </a:lnTo>
                    <a:lnTo>
                      <a:pt x="46" y="182"/>
                    </a:lnTo>
                    <a:lnTo>
                      <a:pt x="48" y="170"/>
                    </a:lnTo>
                    <a:lnTo>
                      <a:pt x="43" y="153"/>
                    </a:lnTo>
                    <a:lnTo>
                      <a:pt x="40" y="167"/>
                    </a:lnTo>
                    <a:lnTo>
                      <a:pt x="29" y="173"/>
                    </a:lnTo>
                    <a:lnTo>
                      <a:pt x="11" y="153"/>
                    </a:lnTo>
                    <a:lnTo>
                      <a:pt x="21" y="151"/>
                    </a:lnTo>
                    <a:lnTo>
                      <a:pt x="26" y="145"/>
                    </a:lnTo>
                    <a:lnTo>
                      <a:pt x="15" y="149"/>
                    </a:lnTo>
                    <a:lnTo>
                      <a:pt x="0" y="137"/>
                    </a:lnTo>
                    <a:lnTo>
                      <a:pt x="32" y="129"/>
                    </a:lnTo>
                    <a:lnTo>
                      <a:pt x="16" y="98"/>
                    </a:lnTo>
                    <a:lnTo>
                      <a:pt x="29" y="90"/>
                    </a:lnTo>
                    <a:lnTo>
                      <a:pt x="37" y="89"/>
                    </a:lnTo>
                    <a:lnTo>
                      <a:pt x="64" y="50"/>
                    </a:lnTo>
                    <a:lnTo>
                      <a:pt x="62" y="43"/>
                    </a:lnTo>
                    <a:lnTo>
                      <a:pt x="71" y="38"/>
                    </a:lnTo>
                    <a:lnTo>
                      <a:pt x="59" y="28"/>
                    </a:lnTo>
                    <a:lnTo>
                      <a:pt x="57" y="11"/>
                    </a:lnTo>
                    <a:lnTo>
                      <a:pt x="83" y="11"/>
                    </a:lnTo>
                    <a:lnTo>
                      <a:pt x="92" y="0"/>
                    </a:lnTo>
                    <a:lnTo>
                      <a:pt x="104" y="14"/>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6" name="Freeform 11">
                <a:extLst>
                  <a:ext uri="{FF2B5EF4-FFF2-40B4-BE49-F238E27FC236}">
                    <a16:creationId xmlns:a16="http://schemas.microsoft.com/office/drawing/2014/main" id="{01543F6C-201C-453C-BC60-5816A3369635}"/>
                  </a:ext>
                </a:extLst>
              </p:cNvPr>
              <p:cNvSpPr>
                <a:spLocks/>
              </p:cNvSpPr>
              <p:nvPr/>
            </p:nvSpPr>
            <p:spPr bwMode="auto">
              <a:xfrm>
                <a:off x="5427" y="2749"/>
                <a:ext cx="369" cy="170"/>
              </a:xfrm>
              <a:custGeom>
                <a:avLst/>
                <a:gdLst>
                  <a:gd name="T0" fmla="*/ 42 w 369"/>
                  <a:gd name="T1" fmla="*/ 97 h 170"/>
                  <a:gd name="T2" fmla="*/ 25 w 369"/>
                  <a:gd name="T3" fmla="*/ 106 h 170"/>
                  <a:gd name="T4" fmla="*/ 15 w 369"/>
                  <a:gd name="T5" fmla="*/ 90 h 170"/>
                  <a:gd name="T6" fmla="*/ 0 w 369"/>
                  <a:gd name="T7" fmla="*/ 82 h 170"/>
                  <a:gd name="T8" fmla="*/ 7 w 369"/>
                  <a:gd name="T9" fmla="*/ 60 h 170"/>
                  <a:gd name="T10" fmla="*/ 20 w 369"/>
                  <a:gd name="T11" fmla="*/ 63 h 170"/>
                  <a:gd name="T12" fmla="*/ 38 w 369"/>
                  <a:gd name="T13" fmla="*/ 44 h 170"/>
                  <a:gd name="T14" fmla="*/ 65 w 369"/>
                  <a:gd name="T15" fmla="*/ 47 h 170"/>
                  <a:gd name="T16" fmla="*/ 86 w 369"/>
                  <a:gd name="T17" fmla="*/ 58 h 170"/>
                  <a:gd name="T18" fmla="*/ 110 w 369"/>
                  <a:gd name="T19" fmla="*/ 50 h 170"/>
                  <a:gd name="T20" fmla="*/ 136 w 369"/>
                  <a:gd name="T21" fmla="*/ 55 h 170"/>
                  <a:gd name="T22" fmla="*/ 125 w 369"/>
                  <a:gd name="T23" fmla="*/ 40 h 170"/>
                  <a:gd name="T24" fmla="*/ 138 w 369"/>
                  <a:gd name="T25" fmla="*/ 28 h 170"/>
                  <a:gd name="T26" fmla="*/ 134 w 369"/>
                  <a:gd name="T27" fmla="*/ 18 h 170"/>
                  <a:gd name="T28" fmla="*/ 202 w 369"/>
                  <a:gd name="T29" fmla="*/ 0 h 170"/>
                  <a:gd name="T30" fmla="*/ 222 w 369"/>
                  <a:gd name="T31" fmla="*/ 2 h 170"/>
                  <a:gd name="T32" fmla="*/ 252 w 369"/>
                  <a:gd name="T33" fmla="*/ 21 h 170"/>
                  <a:gd name="T34" fmla="*/ 273 w 369"/>
                  <a:gd name="T35" fmla="*/ 14 h 170"/>
                  <a:gd name="T36" fmla="*/ 306 w 369"/>
                  <a:gd name="T37" fmla="*/ 51 h 170"/>
                  <a:gd name="T38" fmla="*/ 338 w 369"/>
                  <a:gd name="T39" fmla="*/ 50 h 170"/>
                  <a:gd name="T40" fmla="*/ 353 w 369"/>
                  <a:gd name="T41" fmla="*/ 68 h 170"/>
                  <a:gd name="T42" fmla="*/ 369 w 369"/>
                  <a:gd name="T43" fmla="*/ 74 h 170"/>
                  <a:gd name="T44" fmla="*/ 355 w 369"/>
                  <a:gd name="T45" fmla="*/ 87 h 170"/>
                  <a:gd name="T46" fmla="*/ 334 w 369"/>
                  <a:gd name="T47" fmla="*/ 96 h 170"/>
                  <a:gd name="T48" fmla="*/ 309 w 369"/>
                  <a:gd name="T49" fmla="*/ 126 h 170"/>
                  <a:gd name="T50" fmla="*/ 308 w 369"/>
                  <a:gd name="T51" fmla="*/ 154 h 170"/>
                  <a:gd name="T52" fmla="*/ 298 w 369"/>
                  <a:gd name="T53" fmla="*/ 147 h 170"/>
                  <a:gd name="T54" fmla="*/ 279 w 369"/>
                  <a:gd name="T55" fmla="*/ 145 h 170"/>
                  <a:gd name="T56" fmla="*/ 262 w 369"/>
                  <a:gd name="T57" fmla="*/ 144 h 170"/>
                  <a:gd name="T58" fmla="*/ 260 w 369"/>
                  <a:gd name="T59" fmla="*/ 144 h 170"/>
                  <a:gd name="T60" fmla="*/ 249 w 369"/>
                  <a:gd name="T61" fmla="*/ 142 h 170"/>
                  <a:gd name="T62" fmla="*/ 246 w 369"/>
                  <a:gd name="T63" fmla="*/ 150 h 170"/>
                  <a:gd name="T64" fmla="*/ 235 w 369"/>
                  <a:gd name="T65" fmla="*/ 147 h 170"/>
                  <a:gd name="T66" fmla="*/ 226 w 369"/>
                  <a:gd name="T67" fmla="*/ 146 h 170"/>
                  <a:gd name="T68" fmla="*/ 216 w 369"/>
                  <a:gd name="T69" fmla="*/ 156 h 170"/>
                  <a:gd name="T70" fmla="*/ 200 w 369"/>
                  <a:gd name="T71" fmla="*/ 170 h 170"/>
                  <a:gd name="T72" fmla="*/ 185 w 369"/>
                  <a:gd name="T73" fmla="*/ 166 h 170"/>
                  <a:gd name="T74" fmla="*/ 178 w 369"/>
                  <a:gd name="T75" fmla="*/ 143 h 170"/>
                  <a:gd name="T76" fmla="*/ 168 w 369"/>
                  <a:gd name="T77" fmla="*/ 135 h 170"/>
                  <a:gd name="T78" fmla="*/ 163 w 369"/>
                  <a:gd name="T79" fmla="*/ 138 h 170"/>
                  <a:gd name="T80" fmla="*/ 150 w 369"/>
                  <a:gd name="T81" fmla="*/ 138 h 170"/>
                  <a:gd name="T82" fmla="*/ 135 w 369"/>
                  <a:gd name="T83" fmla="*/ 131 h 170"/>
                  <a:gd name="T84" fmla="*/ 110 w 369"/>
                  <a:gd name="T85" fmla="*/ 115 h 170"/>
                  <a:gd name="T86" fmla="*/ 86 w 369"/>
                  <a:gd name="T87" fmla="*/ 121 h 170"/>
                  <a:gd name="T88" fmla="*/ 87 w 369"/>
                  <a:gd name="T89" fmla="*/ 157 h 170"/>
                  <a:gd name="T90" fmla="*/ 86 w 369"/>
                  <a:gd name="T91" fmla="*/ 164 h 170"/>
                  <a:gd name="T92" fmla="*/ 83 w 369"/>
                  <a:gd name="T93" fmla="*/ 165 h 170"/>
                  <a:gd name="T94" fmla="*/ 68 w 369"/>
                  <a:gd name="T95" fmla="*/ 152 h 170"/>
                  <a:gd name="T96" fmla="*/ 54 w 369"/>
                  <a:gd name="T97" fmla="*/ 157 h 170"/>
                  <a:gd name="T98" fmla="*/ 32 w 369"/>
                  <a:gd name="T99" fmla="*/ 123 h 170"/>
                  <a:gd name="T100" fmla="*/ 45 w 369"/>
                  <a:gd name="T101" fmla="*/ 116 h 170"/>
                  <a:gd name="T102" fmla="*/ 56 w 369"/>
                  <a:gd name="T103" fmla="*/ 116 h 170"/>
                  <a:gd name="T104" fmla="*/ 60 w 369"/>
                  <a:gd name="T105" fmla="*/ 99 h 170"/>
                  <a:gd name="T106" fmla="*/ 42 w 369"/>
                  <a:gd name="T107" fmla="*/ 9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9" h="170">
                    <a:moveTo>
                      <a:pt x="42" y="97"/>
                    </a:moveTo>
                    <a:lnTo>
                      <a:pt x="25" y="106"/>
                    </a:lnTo>
                    <a:lnTo>
                      <a:pt x="15" y="90"/>
                    </a:lnTo>
                    <a:lnTo>
                      <a:pt x="0" y="82"/>
                    </a:lnTo>
                    <a:lnTo>
                      <a:pt x="7" y="60"/>
                    </a:lnTo>
                    <a:lnTo>
                      <a:pt x="20" y="63"/>
                    </a:lnTo>
                    <a:lnTo>
                      <a:pt x="38" y="44"/>
                    </a:lnTo>
                    <a:lnTo>
                      <a:pt x="65" y="47"/>
                    </a:lnTo>
                    <a:lnTo>
                      <a:pt x="86" y="58"/>
                    </a:lnTo>
                    <a:lnTo>
                      <a:pt x="110" y="50"/>
                    </a:lnTo>
                    <a:lnTo>
                      <a:pt x="136" y="55"/>
                    </a:lnTo>
                    <a:lnTo>
                      <a:pt x="125" y="40"/>
                    </a:lnTo>
                    <a:lnTo>
                      <a:pt x="138" y="28"/>
                    </a:lnTo>
                    <a:lnTo>
                      <a:pt x="134" y="18"/>
                    </a:lnTo>
                    <a:lnTo>
                      <a:pt x="202" y="0"/>
                    </a:lnTo>
                    <a:lnTo>
                      <a:pt x="222" y="2"/>
                    </a:lnTo>
                    <a:lnTo>
                      <a:pt x="252" y="21"/>
                    </a:lnTo>
                    <a:lnTo>
                      <a:pt x="273" y="14"/>
                    </a:lnTo>
                    <a:lnTo>
                      <a:pt x="306" y="51"/>
                    </a:lnTo>
                    <a:lnTo>
                      <a:pt x="338" y="50"/>
                    </a:lnTo>
                    <a:lnTo>
                      <a:pt x="353" y="68"/>
                    </a:lnTo>
                    <a:lnTo>
                      <a:pt x="369" y="74"/>
                    </a:lnTo>
                    <a:lnTo>
                      <a:pt x="355" y="87"/>
                    </a:lnTo>
                    <a:lnTo>
                      <a:pt x="334" y="96"/>
                    </a:lnTo>
                    <a:lnTo>
                      <a:pt x="309" y="126"/>
                    </a:lnTo>
                    <a:lnTo>
                      <a:pt x="308" y="154"/>
                    </a:lnTo>
                    <a:lnTo>
                      <a:pt x="298" y="147"/>
                    </a:lnTo>
                    <a:lnTo>
                      <a:pt x="279" y="145"/>
                    </a:lnTo>
                    <a:lnTo>
                      <a:pt x="262" y="144"/>
                    </a:lnTo>
                    <a:lnTo>
                      <a:pt x="260" y="144"/>
                    </a:lnTo>
                    <a:lnTo>
                      <a:pt x="249" y="142"/>
                    </a:lnTo>
                    <a:lnTo>
                      <a:pt x="246" y="150"/>
                    </a:lnTo>
                    <a:lnTo>
                      <a:pt x="235" y="147"/>
                    </a:lnTo>
                    <a:lnTo>
                      <a:pt x="226" y="146"/>
                    </a:lnTo>
                    <a:lnTo>
                      <a:pt x="216" y="156"/>
                    </a:lnTo>
                    <a:lnTo>
                      <a:pt x="200" y="170"/>
                    </a:lnTo>
                    <a:lnTo>
                      <a:pt x="185" y="166"/>
                    </a:lnTo>
                    <a:lnTo>
                      <a:pt x="178" y="143"/>
                    </a:lnTo>
                    <a:lnTo>
                      <a:pt x="168" y="135"/>
                    </a:lnTo>
                    <a:lnTo>
                      <a:pt x="163" y="138"/>
                    </a:lnTo>
                    <a:lnTo>
                      <a:pt x="150" y="138"/>
                    </a:lnTo>
                    <a:lnTo>
                      <a:pt x="135" y="131"/>
                    </a:lnTo>
                    <a:lnTo>
                      <a:pt x="110" y="115"/>
                    </a:lnTo>
                    <a:lnTo>
                      <a:pt x="86" y="121"/>
                    </a:lnTo>
                    <a:lnTo>
                      <a:pt x="87" y="157"/>
                    </a:lnTo>
                    <a:lnTo>
                      <a:pt x="86" y="164"/>
                    </a:lnTo>
                    <a:lnTo>
                      <a:pt x="83" y="165"/>
                    </a:lnTo>
                    <a:lnTo>
                      <a:pt x="68" y="152"/>
                    </a:lnTo>
                    <a:lnTo>
                      <a:pt x="54" y="157"/>
                    </a:lnTo>
                    <a:lnTo>
                      <a:pt x="32" y="123"/>
                    </a:lnTo>
                    <a:lnTo>
                      <a:pt x="45" y="116"/>
                    </a:lnTo>
                    <a:lnTo>
                      <a:pt x="56" y="116"/>
                    </a:lnTo>
                    <a:lnTo>
                      <a:pt x="60" y="99"/>
                    </a:lnTo>
                    <a:lnTo>
                      <a:pt x="42" y="9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7" name="Freeform 12">
                <a:extLst>
                  <a:ext uri="{FF2B5EF4-FFF2-40B4-BE49-F238E27FC236}">
                    <a16:creationId xmlns:a16="http://schemas.microsoft.com/office/drawing/2014/main" id="{60BA30EF-533E-475C-AA7C-8C3687260DFD}"/>
                  </a:ext>
                </a:extLst>
              </p:cNvPr>
              <p:cNvSpPr>
                <a:spLocks/>
              </p:cNvSpPr>
              <p:nvPr/>
            </p:nvSpPr>
            <p:spPr bwMode="auto">
              <a:xfrm>
                <a:off x="4244" y="3279"/>
                <a:ext cx="52" cy="29"/>
              </a:xfrm>
              <a:custGeom>
                <a:avLst/>
                <a:gdLst>
                  <a:gd name="T0" fmla="*/ 6 w 52"/>
                  <a:gd name="T1" fmla="*/ 1 h 29"/>
                  <a:gd name="T2" fmla="*/ 17 w 52"/>
                  <a:gd name="T3" fmla="*/ 10 h 29"/>
                  <a:gd name="T4" fmla="*/ 30 w 52"/>
                  <a:gd name="T5" fmla="*/ 0 h 29"/>
                  <a:gd name="T6" fmla="*/ 46 w 52"/>
                  <a:gd name="T7" fmla="*/ 4 h 29"/>
                  <a:gd name="T8" fmla="*/ 52 w 52"/>
                  <a:gd name="T9" fmla="*/ 12 h 29"/>
                  <a:gd name="T10" fmla="*/ 52 w 52"/>
                  <a:gd name="T11" fmla="*/ 23 h 29"/>
                  <a:gd name="T12" fmla="*/ 47 w 52"/>
                  <a:gd name="T13" fmla="*/ 27 h 29"/>
                  <a:gd name="T14" fmla="*/ 35 w 52"/>
                  <a:gd name="T15" fmla="*/ 7 h 29"/>
                  <a:gd name="T16" fmla="*/ 23 w 52"/>
                  <a:gd name="T17" fmla="*/ 17 h 29"/>
                  <a:gd name="T18" fmla="*/ 28 w 52"/>
                  <a:gd name="T19" fmla="*/ 25 h 29"/>
                  <a:gd name="T20" fmla="*/ 21 w 52"/>
                  <a:gd name="T21" fmla="*/ 29 h 29"/>
                  <a:gd name="T22" fmla="*/ 9 w 52"/>
                  <a:gd name="T23" fmla="*/ 17 h 29"/>
                  <a:gd name="T24" fmla="*/ 0 w 52"/>
                  <a:gd name="T25" fmla="*/ 17 h 29"/>
                  <a:gd name="T26" fmla="*/ 6 w 52"/>
                  <a:gd name="T2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29">
                    <a:moveTo>
                      <a:pt x="6" y="1"/>
                    </a:moveTo>
                    <a:lnTo>
                      <a:pt x="17" y="10"/>
                    </a:lnTo>
                    <a:lnTo>
                      <a:pt x="30" y="0"/>
                    </a:lnTo>
                    <a:lnTo>
                      <a:pt x="46" y="4"/>
                    </a:lnTo>
                    <a:lnTo>
                      <a:pt x="52" y="12"/>
                    </a:lnTo>
                    <a:lnTo>
                      <a:pt x="52" y="23"/>
                    </a:lnTo>
                    <a:lnTo>
                      <a:pt x="47" y="27"/>
                    </a:lnTo>
                    <a:lnTo>
                      <a:pt x="35" y="7"/>
                    </a:lnTo>
                    <a:lnTo>
                      <a:pt x="23" y="17"/>
                    </a:lnTo>
                    <a:lnTo>
                      <a:pt x="28" y="25"/>
                    </a:lnTo>
                    <a:lnTo>
                      <a:pt x="21" y="29"/>
                    </a:lnTo>
                    <a:lnTo>
                      <a:pt x="9" y="17"/>
                    </a:lnTo>
                    <a:lnTo>
                      <a:pt x="0" y="17"/>
                    </a:lnTo>
                    <a:lnTo>
                      <a:pt x="6"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8" name="Freeform 13">
                <a:extLst>
                  <a:ext uri="{FF2B5EF4-FFF2-40B4-BE49-F238E27FC236}">
                    <a16:creationId xmlns:a16="http://schemas.microsoft.com/office/drawing/2014/main" id="{30E563FA-E4B3-42C7-BA27-AF282491A5BB}"/>
                  </a:ext>
                </a:extLst>
              </p:cNvPr>
              <p:cNvSpPr>
                <a:spLocks/>
              </p:cNvSpPr>
              <p:nvPr/>
            </p:nvSpPr>
            <p:spPr bwMode="auto">
              <a:xfrm>
                <a:off x="5230" y="3024"/>
                <a:ext cx="97" cy="116"/>
              </a:xfrm>
              <a:custGeom>
                <a:avLst/>
                <a:gdLst>
                  <a:gd name="T0" fmla="*/ 2 w 97"/>
                  <a:gd name="T1" fmla="*/ 0 h 116"/>
                  <a:gd name="T2" fmla="*/ 38 w 97"/>
                  <a:gd name="T3" fmla="*/ 10 h 116"/>
                  <a:gd name="T4" fmla="*/ 54 w 97"/>
                  <a:gd name="T5" fmla="*/ 1 h 116"/>
                  <a:gd name="T6" fmla="*/ 71 w 97"/>
                  <a:gd name="T7" fmla="*/ 7 h 116"/>
                  <a:gd name="T8" fmla="*/ 84 w 97"/>
                  <a:gd name="T9" fmla="*/ 4 h 116"/>
                  <a:gd name="T10" fmla="*/ 88 w 97"/>
                  <a:gd name="T11" fmla="*/ 15 h 116"/>
                  <a:gd name="T12" fmla="*/ 90 w 97"/>
                  <a:gd name="T13" fmla="*/ 25 h 116"/>
                  <a:gd name="T14" fmla="*/ 84 w 97"/>
                  <a:gd name="T15" fmla="*/ 46 h 116"/>
                  <a:gd name="T16" fmla="*/ 69 w 97"/>
                  <a:gd name="T17" fmla="*/ 20 h 116"/>
                  <a:gd name="T18" fmla="*/ 71 w 97"/>
                  <a:gd name="T19" fmla="*/ 32 h 116"/>
                  <a:gd name="T20" fmla="*/ 97 w 97"/>
                  <a:gd name="T21" fmla="*/ 89 h 116"/>
                  <a:gd name="T22" fmla="*/ 97 w 97"/>
                  <a:gd name="T23" fmla="*/ 98 h 116"/>
                  <a:gd name="T24" fmla="*/ 83 w 97"/>
                  <a:gd name="T25" fmla="*/ 113 h 116"/>
                  <a:gd name="T26" fmla="*/ 79 w 97"/>
                  <a:gd name="T27" fmla="*/ 116 h 116"/>
                  <a:gd name="T28" fmla="*/ 75 w 97"/>
                  <a:gd name="T29" fmla="*/ 112 h 116"/>
                  <a:gd name="T30" fmla="*/ 0 w 97"/>
                  <a:gd name="T31" fmla="*/ 112 h 116"/>
                  <a:gd name="T32" fmla="*/ 2 w 97"/>
                  <a:gd name="T33"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116">
                    <a:moveTo>
                      <a:pt x="2" y="0"/>
                    </a:moveTo>
                    <a:lnTo>
                      <a:pt x="38" y="10"/>
                    </a:lnTo>
                    <a:lnTo>
                      <a:pt x="54" y="1"/>
                    </a:lnTo>
                    <a:lnTo>
                      <a:pt x="71" y="7"/>
                    </a:lnTo>
                    <a:lnTo>
                      <a:pt x="84" y="4"/>
                    </a:lnTo>
                    <a:lnTo>
                      <a:pt x="88" y="15"/>
                    </a:lnTo>
                    <a:lnTo>
                      <a:pt x="90" y="25"/>
                    </a:lnTo>
                    <a:lnTo>
                      <a:pt x="84" y="46"/>
                    </a:lnTo>
                    <a:lnTo>
                      <a:pt x="69" y="20"/>
                    </a:lnTo>
                    <a:lnTo>
                      <a:pt x="71" y="32"/>
                    </a:lnTo>
                    <a:lnTo>
                      <a:pt x="97" y="89"/>
                    </a:lnTo>
                    <a:lnTo>
                      <a:pt x="97" y="98"/>
                    </a:lnTo>
                    <a:lnTo>
                      <a:pt x="83" y="113"/>
                    </a:lnTo>
                    <a:lnTo>
                      <a:pt x="79" y="116"/>
                    </a:lnTo>
                    <a:lnTo>
                      <a:pt x="75" y="112"/>
                    </a:lnTo>
                    <a:lnTo>
                      <a:pt x="0" y="112"/>
                    </a:lnTo>
                    <a:lnTo>
                      <a:pt x="2"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9" name="Freeform 14">
                <a:extLst>
                  <a:ext uri="{FF2B5EF4-FFF2-40B4-BE49-F238E27FC236}">
                    <a16:creationId xmlns:a16="http://schemas.microsoft.com/office/drawing/2014/main" id="{9BFFF67C-C05D-4DF7-8604-0D86CD076500}"/>
                  </a:ext>
                </a:extLst>
              </p:cNvPr>
              <p:cNvSpPr>
                <a:spLocks/>
              </p:cNvSpPr>
              <p:nvPr/>
            </p:nvSpPr>
            <p:spPr bwMode="auto">
              <a:xfrm>
                <a:off x="4280" y="3245"/>
                <a:ext cx="109" cy="195"/>
              </a:xfrm>
              <a:custGeom>
                <a:avLst/>
                <a:gdLst>
                  <a:gd name="T0" fmla="*/ 16 w 109"/>
                  <a:gd name="T1" fmla="*/ 46 h 195"/>
                  <a:gd name="T2" fmla="*/ 37 w 109"/>
                  <a:gd name="T3" fmla="*/ 17 h 195"/>
                  <a:gd name="T4" fmla="*/ 69 w 109"/>
                  <a:gd name="T5" fmla="*/ 0 h 195"/>
                  <a:gd name="T6" fmla="*/ 74 w 109"/>
                  <a:gd name="T7" fmla="*/ 6 h 195"/>
                  <a:gd name="T8" fmla="*/ 64 w 109"/>
                  <a:gd name="T9" fmla="*/ 10 h 195"/>
                  <a:gd name="T10" fmla="*/ 51 w 109"/>
                  <a:gd name="T11" fmla="*/ 40 h 195"/>
                  <a:gd name="T12" fmla="*/ 57 w 109"/>
                  <a:gd name="T13" fmla="*/ 39 h 195"/>
                  <a:gd name="T14" fmla="*/ 63 w 109"/>
                  <a:gd name="T15" fmla="*/ 64 h 195"/>
                  <a:gd name="T16" fmla="*/ 76 w 109"/>
                  <a:gd name="T17" fmla="*/ 65 h 195"/>
                  <a:gd name="T18" fmla="*/ 107 w 109"/>
                  <a:gd name="T19" fmla="*/ 73 h 195"/>
                  <a:gd name="T20" fmla="*/ 104 w 109"/>
                  <a:gd name="T21" fmla="*/ 99 h 195"/>
                  <a:gd name="T22" fmla="*/ 108 w 109"/>
                  <a:gd name="T23" fmla="*/ 105 h 195"/>
                  <a:gd name="T24" fmla="*/ 103 w 109"/>
                  <a:gd name="T25" fmla="*/ 112 h 195"/>
                  <a:gd name="T26" fmla="*/ 109 w 109"/>
                  <a:gd name="T27" fmla="*/ 119 h 195"/>
                  <a:gd name="T28" fmla="*/ 100 w 109"/>
                  <a:gd name="T29" fmla="*/ 125 h 195"/>
                  <a:gd name="T30" fmla="*/ 85 w 109"/>
                  <a:gd name="T31" fmla="*/ 125 h 195"/>
                  <a:gd name="T32" fmla="*/ 84 w 109"/>
                  <a:gd name="T33" fmla="*/ 133 h 195"/>
                  <a:gd name="T34" fmla="*/ 90 w 109"/>
                  <a:gd name="T35" fmla="*/ 133 h 195"/>
                  <a:gd name="T36" fmla="*/ 91 w 109"/>
                  <a:gd name="T37" fmla="*/ 138 h 195"/>
                  <a:gd name="T38" fmla="*/ 81 w 109"/>
                  <a:gd name="T39" fmla="*/ 139 h 195"/>
                  <a:gd name="T40" fmla="*/ 88 w 109"/>
                  <a:gd name="T41" fmla="*/ 160 h 195"/>
                  <a:gd name="T42" fmla="*/ 84 w 109"/>
                  <a:gd name="T43" fmla="*/ 195 h 195"/>
                  <a:gd name="T44" fmla="*/ 76 w 109"/>
                  <a:gd name="T45" fmla="*/ 189 h 195"/>
                  <a:gd name="T46" fmla="*/ 82 w 109"/>
                  <a:gd name="T47" fmla="*/ 176 h 195"/>
                  <a:gd name="T48" fmla="*/ 74 w 109"/>
                  <a:gd name="T49" fmla="*/ 171 h 195"/>
                  <a:gd name="T50" fmla="*/ 57 w 109"/>
                  <a:gd name="T51" fmla="*/ 174 h 195"/>
                  <a:gd name="T52" fmla="*/ 34 w 109"/>
                  <a:gd name="T53" fmla="*/ 147 h 195"/>
                  <a:gd name="T54" fmla="*/ 16 w 109"/>
                  <a:gd name="T55" fmla="*/ 140 h 195"/>
                  <a:gd name="T56" fmla="*/ 10 w 109"/>
                  <a:gd name="T57" fmla="*/ 137 h 195"/>
                  <a:gd name="T58" fmla="*/ 0 w 109"/>
                  <a:gd name="T59" fmla="*/ 127 h 195"/>
                  <a:gd name="T60" fmla="*/ 16 w 109"/>
                  <a:gd name="T61" fmla="*/ 104 h 195"/>
                  <a:gd name="T62" fmla="*/ 11 w 109"/>
                  <a:gd name="T63" fmla="*/ 61 h 195"/>
                  <a:gd name="T64" fmla="*/ 16 w 109"/>
                  <a:gd name="T65" fmla="*/ 57 h 195"/>
                  <a:gd name="T66" fmla="*/ 16 w 109"/>
                  <a:gd name="T67" fmla="*/ 4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195">
                    <a:moveTo>
                      <a:pt x="16" y="46"/>
                    </a:moveTo>
                    <a:lnTo>
                      <a:pt x="37" y="17"/>
                    </a:lnTo>
                    <a:lnTo>
                      <a:pt x="69" y="0"/>
                    </a:lnTo>
                    <a:lnTo>
                      <a:pt x="74" y="6"/>
                    </a:lnTo>
                    <a:lnTo>
                      <a:pt x="64" y="10"/>
                    </a:lnTo>
                    <a:lnTo>
                      <a:pt x="51" y="40"/>
                    </a:lnTo>
                    <a:lnTo>
                      <a:pt x="57" y="39"/>
                    </a:lnTo>
                    <a:lnTo>
                      <a:pt x="63" y="64"/>
                    </a:lnTo>
                    <a:lnTo>
                      <a:pt x="76" y="65"/>
                    </a:lnTo>
                    <a:lnTo>
                      <a:pt x="107" y="73"/>
                    </a:lnTo>
                    <a:lnTo>
                      <a:pt x="104" y="99"/>
                    </a:lnTo>
                    <a:lnTo>
                      <a:pt x="108" y="105"/>
                    </a:lnTo>
                    <a:lnTo>
                      <a:pt x="103" y="112"/>
                    </a:lnTo>
                    <a:lnTo>
                      <a:pt x="109" y="119"/>
                    </a:lnTo>
                    <a:lnTo>
                      <a:pt x="100" y="125"/>
                    </a:lnTo>
                    <a:lnTo>
                      <a:pt x="85" y="125"/>
                    </a:lnTo>
                    <a:lnTo>
                      <a:pt x="84" y="133"/>
                    </a:lnTo>
                    <a:lnTo>
                      <a:pt x="90" y="133"/>
                    </a:lnTo>
                    <a:lnTo>
                      <a:pt x="91" y="138"/>
                    </a:lnTo>
                    <a:lnTo>
                      <a:pt x="81" y="139"/>
                    </a:lnTo>
                    <a:lnTo>
                      <a:pt x="88" y="160"/>
                    </a:lnTo>
                    <a:lnTo>
                      <a:pt x="84" y="195"/>
                    </a:lnTo>
                    <a:lnTo>
                      <a:pt x="76" y="189"/>
                    </a:lnTo>
                    <a:lnTo>
                      <a:pt x="82" y="176"/>
                    </a:lnTo>
                    <a:lnTo>
                      <a:pt x="74" y="171"/>
                    </a:lnTo>
                    <a:lnTo>
                      <a:pt x="57" y="174"/>
                    </a:lnTo>
                    <a:lnTo>
                      <a:pt x="34" y="147"/>
                    </a:lnTo>
                    <a:lnTo>
                      <a:pt x="16" y="140"/>
                    </a:lnTo>
                    <a:lnTo>
                      <a:pt x="10" y="137"/>
                    </a:lnTo>
                    <a:lnTo>
                      <a:pt x="0" y="127"/>
                    </a:lnTo>
                    <a:lnTo>
                      <a:pt x="16" y="104"/>
                    </a:lnTo>
                    <a:lnTo>
                      <a:pt x="11" y="61"/>
                    </a:lnTo>
                    <a:lnTo>
                      <a:pt x="16" y="57"/>
                    </a:lnTo>
                    <a:lnTo>
                      <a:pt x="16" y="46"/>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0" name="Freeform 15">
                <a:extLst>
                  <a:ext uri="{FF2B5EF4-FFF2-40B4-BE49-F238E27FC236}">
                    <a16:creationId xmlns:a16="http://schemas.microsoft.com/office/drawing/2014/main" id="{DA61512D-1C06-4B23-BF91-2B3A8CD099D9}"/>
                  </a:ext>
                </a:extLst>
              </p:cNvPr>
              <p:cNvSpPr>
                <a:spLocks/>
              </p:cNvSpPr>
              <p:nvPr/>
            </p:nvSpPr>
            <p:spPr bwMode="auto">
              <a:xfrm>
                <a:off x="4262" y="3372"/>
                <a:ext cx="53" cy="76"/>
              </a:xfrm>
              <a:custGeom>
                <a:avLst/>
                <a:gdLst>
                  <a:gd name="T0" fmla="*/ 18 w 53"/>
                  <a:gd name="T1" fmla="*/ 0 h 76"/>
                  <a:gd name="T2" fmla="*/ 28 w 53"/>
                  <a:gd name="T3" fmla="*/ 10 h 76"/>
                  <a:gd name="T4" fmla="*/ 34 w 53"/>
                  <a:gd name="T5" fmla="*/ 13 h 76"/>
                  <a:gd name="T6" fmla="*/ 52 w 53"/>
                  <a:gd name="T7" fmla="*/ 20 h 76"/>
                  <a:gd name="T8" fmla="*/ 53 w 53"/>
                  <a:gd name="T9" fmla="*/ 30 h 76"/>
                  <a:gd name="T10" fmla="*/ 50 w 53"/>
                  <a:gd name="T11" fmla="*/ 37 h 76"/>
                  <a:gd name="T12" fmla="*/ 40 w 53"/>
                  <a:gd name="T13" fmla="*/ 49 h 76"/>
                  <a:gd name="T14" fmla="*/ 28 w 53"/>
                  <a:gd name="T15" fmla="*/ 56 h 76"/>
                  <a:gd name="T16" fmla="*/ 18 w 53"/>
                  <a:gd name="T17" fmla="*/ 76 h 76"/>
                  <a:gd name="T18" fmla="*/ 7 w 53"/>
                  <a:gd name="T19" fmla="*/ 70 h 76"/>
                  <a:gd name="T20" fmla="*/ 7 w 53"/>
                  <a:gd name="T21" fmla="*/ 57 h 76"/>
                  <a:gd name="T22" fmla="*/ 12 w 53"/>
                  <a:gd name="T23" fmla="*/ 47 h 76"/>
                  <a:gd name="T24" fmla="*/ 7 w 53"/>
                  <a:gd name="T25" fmla="*/ 50 h 76"/>
                  <a:gd name="T26" fmla="*/ 0 w 53"/>
                  <a:gd name="T27" fmla="*/ 45 h 76"/>
                  <a:gd name="T28" fmla="*/ 1 w 53"/>
                  <a:gd name="T29" fmla="*/ 30 h 76"/>
                  <a:gd name="T30" fmla="*/ 9 w 53"/>
                  <a:gd name="T31" fmla="*/ 9 h 76"/>
                  <a:gd name="T32" fmla="*/ 18 w 53"/>
                  <a:gd name="T3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6">
                    <a:moveTo>
                      <a:pt x="18" y="0"/>
                    </a:moveTo>
                    <a:lnTo>
                      <a:pt x="28" y="10"/>
                    </a:lnTo>
                    <a:lnTo>
                      <a:pt x="34" y="13"/>
                    </a:lnTo>
                    <a:lnTo>
                      <a:pt x="52" y="20"/>
                    </a:lnTo>
                    <a:lnTo>
                      <a:pt x="53" y="30"/>
                    </a:lnTo>
                    <a:lnTo>
                      <a:pt x="50" y="37"/>
                    </a:lnTo>
                    <a:lnTo>
                      <a:pt x="40" y="49"/>
                    </a:lnTo>
                    <a:lnTo>
                      <a:pt x="28" y="56"/>
                    </a:lnTo>
                    <a:lnTo>
                      <a:pt x="18" y="76"/>
                    </a:lnTo>
                    <a:lnTo>
                      <a:pt x="7" y="70"/>
                    </a:lnTo>
                    <a:lnTo>
                      <a:pt x="7" y="57"/>
                    </a:lnTo>
                    <a:lnTo>
                      <a:pt x="12" y="47"/>
                    </a:lnTo>
                    <a:lnTo>
                      <a:pt x="7" y="50"/>
                    </a:lnTo>
                    <a:lnTo>
                      <a:pt x="0" y="45"/>
                    </a:lnTo>
                    <a:lnTo>
                      <a:pt x="1" y="30"/>
                    </a:lnTo>
                    <a:lnTo>
                      <a:pt x="9" y="9"/>
                    </a:lnTo>
                    <a:lnTo>
                      <a:pt x="18"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1" name="Freeform 16">
                <a:extLst>
                  <a:ext uri="{FF2B5EF4-FFF2-40B4-BE49-F238E27FC236}">
                    <a16:creationId xmlns:a16="http://schemas.microsoft.com/office/drawing/2014/main" id="{F35CFEB7-31DF-4DE9-BE40-54290A253C1B}"/>
                  </a:ext>
                </a:extLst>
              </p:cNvPr>
              <p:cNvSpPr>
                <a:spLocks/>
              </p:cNvSpPr>
              <p:nvPr/>
            </p:nvSpPr>
            <p:spPr bwMode="auto">
              <a:xfrm>
                <a:off x="4259" y="3392"/>
                <a:ext cx="116" cy="210"/>
              </a:xfrm>
              <a:custGeom>
                <a:avLst/>
                <a:gdLst>
                  <a:gd name="T0" fmla="*/ 10 w 116"/>
                  <a:gd name="T1" fmla="*/ 37 h 210"/>
                  <a:gd name="T2" fmla="*/ 10 w 116"/>
                  <a:gd name="T3" fmla="*/ 50 h 210"/>
                  <a:gd name="T4" fmla="*/ 21 w 116"/>
                  <a:gd name="T5" fmla="*/ 56 h 210"/>
                  <a:gd name="T6" fmla="*/ 31 w 116"/>
                  <a:gd name="T7" fmla="*/ 36 h 210"/>
                  <a:gd name="T8" fmla="*/ 43 w 116"/>
                  <a:gd name="T9" fmla="*/ 29 h 210"/>
                  <a:gd name="T10" fmla="*/ 53 w 116"/>
                  <a:gd name="T11" fmla="*/ 17 h 210"/>
                  <a:gd name="T12" fmla="*/ 56 w 116"/>
                  <a:gd name="T13" fmla="*/ 10 h 210"/>
                  <a:gd name="T14" fmla="*/ 55 w 116"/>
                  <a:gd name="T15" fmla="*/ 0 h 210"/>
                  <a:gd name="T16" fmla="*/ 78 w 116"/>
                  <a:gd name="T17" fmla="*/ 27 h 210"/>
                  <a:gd name="T18" fmla="*/ 95 w 116"/>
                  <a:gd name="T19" fmla="*/ 24 h 210"/>
                  <a:gd name="T20" fmla="*/ 103 w 116"/>
                  <a:gd name="T21" fmla="*/ 29 h 210"/>
                  <a:gd name="T22" fmla="*/ 97 w 116"/>
                  <a:gd name="T23" fmla="*/ 42 h 210"/>
                  <a:gd name="T24" fmla="*/ 105 w 116"/>
                  <a:gd name="T25" fmla="*/ 48 h 210"/>
                  <a:gd name="T26" fmla="*/ 88 w 116"/>
                  <a:gd name="T27" fmla="*/ 50 h 210"/>
                  <a:gd name="T28" fmla="*/ 77 w 116"/>
                  <a:gd name="T29" fmla="*/ 58 h 210"/>
                  <a:gd name="T30" fmla="*/ 75 w 116"/>
                  <a:gd name="T31" fmla="*/ 72 h 210"/>
                  <a:gd name="T32" fmla="*/ 70 w 116"/>
                  <a:gd name="T33" fmla="*/ 77 h 210"/>
                  <a:gd name="T34" fmla="*/ 67 w 116"/>
                  <a:gd name="T35" fmla="*/ 86 h 210"/>
                  <a:gd name="T36" fmla="*/ 77 w 116"/>
                  <a:gd name="T37" fmla="*/ 102 h 210"/>
                  <a:gd name="T38" fmla="*/ 74 w 116"/>
                  <a:gd name="T39" fmla="*/ 107 h 210"/>
                  <a:gd name="T40" fmla="*/ 84 w 116"/>
                  <a:gd name="T41" fmla="*/ 114 h 210"/>
                  <a:gd name="T42" fmla="*/ 90 w 116"/>
                  <a:gd name="T43" fmla="*/ 114 h 210"/>
                  <a:gd name="T44" fmla="*/ 98 w 116"/>
                  <a:gd name="T45" fmla="*/ 108 h 210"/>
                  <a:gd name="T46" fmla="*/ 98 w 116"/>
                  <a:gd name="T47" fmla="*/ 125 h 210"/>
                  <a:gd name="T48" fmla="*/ 108 w 116"/>
                  <a:gd name="T49" fmla="*/ 125 h 210"/>
                  <a:gd name="T50" fmla="*/ 116 w 116"/>
                  <a:gd name="T51" fmla="*/ 143 h 210"/>
                  <a:gd name="T52" fmla="*/ 109 w 116"/>
                  <a:gd name="T53" fmla="*/ 179 h 210"/>
                  <a:gd name="T54" fmla="*/ 114 w 116"/>
                  <a:gd name="T55" fmla="*/ 187 h 210"/>
                  <a:gd name="T56" fmla="*/ 108 w 116"/>
                  <a:gd name="T57" fmla="*/ 200 h 210"/>
                  <a:gd name="T58" fmla="*/ 101 w 116"/>
                  <a:gd name="T59" fmla="*/ 210 h 210"/>
                  <a:gd name="T60" fmla="*/ 90 w 116"/>
                  <a:gd name="T61" fmla="*/ 199 h 210"/>
                  <a:gd name="T62" fmla="*/ 57 w 116"/>
                  <a:gd name="T63" fmla="*/ 178 h 210"/>
                  <a:gd name="T64" fmla="*/ 47 w 116"/>
                  <a:gd name="T65" fmla="*/ 164 h 210"/>
                  <a:gd name="T66" fmla="*/ 30 w 116"/>
                  <a:gd name="T67" fmla="*/ 116 h 210"/>
                  <a:gd name="T68" fmla="*/ 14 w 116"/>
                  <a:gd name="T69" fmla="*/ 77 h 210"/>
                  <a:gd name="T70" fmla="*/ 2 w 116"/>
                  <a:gd name="T71" fmla="*/ 67 h 210"/>
                  <a:gd name="T72" fmla="*/ 0 w 116"/>
                  <a:gd name="T73" fmla="*/ 47 h 210"/>
                  <a:gd name="T74" fmla="*/ 10 w 116"/>
                  <a:gd name="T75" fmla="*/ 3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210">
                    <a:moveTo>
                      <a:pt x="10" y="37"/>
                    </a:moveTo>
                    <a:lnTo>
                      <a:pt x="10" y="50"/>
                    </a:lnTo>
                    <a:lnTo>
                      <a:pt x="21" y="56"/>
                    </a:lnTo>
                    <a:lnTo>
                      <a:pt x="31" y="36"/>
                    </a:lnTo>
                    <a:lnTo>
                      <a:pt x="43" y="29"/>
                    </a:lnTo>
                    <a:lnTo>
                      <a:pt x="53" y="17"/>
                    </a:lnTo>
                    <a:lnTo>
                      <a:pt x="56" y="10"/>
                    </a:lnTo>
                    <a:lnTo>
                      <a:pt x="55" y="0"/>
                    </a:lnTo>
                    <a:lnTo>
                      <a:pt x="78" y="27"/>
                    </a:lnTo>
                    <a:lnTo>
                      <a:pt x="95" y="24"/>
                    </a:lnTo>
                    <a:lnTo>
                      <a:pt x="103" y="29"/>
                    </a:lnTo>
                    <a:lnTo>
                      <a:pt x="97" y="42"/>
                    </a:lnTo>
                    <a:lnTo>
                      <a:pt x="105" y="48"/>
                    </a:lnTo>
                    <a:lnTo>
                      <a:pt x="88" y="50"/>
                    </a:lnTo>
                    <a:lnTo>
                      <a:pt x="77" y="58"/>
                    </a:lnTo>
                    <a:lnTo>
                      <a:pt x="75" y="72"/>
                    </a:lnTo>
                    <a:lnTo>
                      <a:pt x="70" y="77"/>
                    </a:lnTo>
                    <a:lnTo>
                      <a:pt x="67" y="86"/>
                    </a:lnTo>
                    <a:lnTo>
                      <a:pt x="77" y="102"/>
                    </a:lnTo>
                    <a:lnTo>
                      <a:pt x="74" y="107"/>
                    </a:lnTo>
                    <a:lnTo>
                      <a:pt x="84" y="114"/>
                    </a:lnTo>
                    <a:lnTo>
                      <a:pt x="90" y="114"/>
                    </a:lnTo>
                    <a:lnTo>
                      <a:pt x="98" y="108"/>
                    </a:lnTo>
                    <a:lnTo>
                      <a:pt x="98" y="125"/>
                    </a:lnTo>
                    <a:lnTo>
                      <a:pt x="108" y="125"/>
                    </a:lnTo>
                    <a:lnTo>
                      <a:pt x="116" y="143"/>
                    </a:lnTo>
                    <a:lnTo>
                      <a:pt x="109" y="179"/>
                    </a:lnTo>
                    <a:lnTo>
                      <a:pt x="114" y="187"/>
                    </a:lnTo>
                    <a:lnTo>
                      <a:pt x="108" y="200"/>
                    </a:lnTo>
                    <a:lnTo>
                      <a:pt x="101" y="210"/>
                    </a:lnTo>
                    <a:lnTo>
                      <a:pt x="90" y="199"/>
                    </a:lnTo>
                    <a:lnTo>
                      <a:pt x="57" y="178"/>
                    </a:lnTo>
                    <a:lnTo>
                      <a:pt x="47" y="164"/>
                    </a:lnTo>
                    <a:lnTo>
                      <a:pt x="30" y="116"/>
                    </a:lnTo>
                    <a:lnTo>
                      <a:pt x="14" y="77"/>
                    </a:lnTo>
                    <a:lnTo>
                      <a:pt x="2" y="67"/>
                    </a:lnTo>
                    <a:lnTo>
                      <a:pt x="0" y="47"/>
                    </a:lnTo>
                    <a:lnTo>
                      <a:pt x="10" y="3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2" name="Freeform 17">
                <a:extLst>
                  <a:ext uri="{FF2B5EF4-FFF2-40B4-BE49-F238E27FC236}">
                    <a16:creationId xmlns:a16="http://schemas.microsoft.com/office/drawing/2014/main" id="{5F6312E1-95DD-492F-B6ED-9692E9455CA5}"/>
                  </a:ext>
                </a:extLst>
              </p:cNvPr>
              <p:cNvSpPr>
                <a:spLocks/>
              </p:cNvSpPr>
              <p:nvPr/>
            </p:nvSpPr>
            <p:spPr bwMode="auto">
              <a:xfrm>
                <a:off x="5008" y="3247"/>
                <a:ext cx="28" cy="72"/>
              </a:xfrm>
              <a:custGeom>
                <a:avLst/>
                <a:gdLst>
                  <a:gd name="T0" fmla="*/ 2 w 28"/>
                  <a:gd name="T1" fmla="*/ 16 h 72"/>
                  <a:gd name="T2" fmla="*/ 7 w 28"/>
                  <a:gd name="T3" fmla="*/ 12 h 72"/>
                  <a:gd name="T4" fmla="*/ 16 w 28"/>
                  <a:gd name="T5" fmla="*/ 6 h 72"/>
                  <a:gd name="T6" fmla="*/ 20 w 28"/>
                  <a:gd name="T7" fmla="*/ 0 h 72"/>
                  <a:gd name="T8" fmla="*/ 27 w 28"/>
                  <a:gd name="T9" fmla="*/ 8 h 72"/>
                  <a:gd name="T10" fmla="*/ 28 w 28"/>
                  <a:gd name="T11" fmla="*/ 28 h 72"/>
                  <a:gd name="T12" fmla="*/ 19 w 28"/>
                  <a:gd name="T13" fmla="*/ 39 h 72"/>
                  <a:gd name="T14" fmla="*/ 19 w 28"/>
                  <a:gd name="T15" fmla="*/ 69 h 72"/>
                  <a:gd name="T16" fmla="*/ 9 w 28"/>
                  <a:gd name="T17" fmla="*/ 72 h 72"/>
                  <a:gd name="T18" fmla="*/ 8 w 28"/>
                  <a:gd name="T19" fmla="*/ 40 h 72"/>
                  <a:gd name="T20" fmla="*/ 5 w 28"/>
                  <a:gd name="T21" fmla="*/ 27 h 72"/>
                  <a:gd name="T22" fmla="*/ 0 w 28"/>
                  <a:gd name="T23" fmla="*/ 23 h 72"/>
                  <a:gd name="T24" fmla="*/ 2 w 28"/>
                  <a:gd name="T25" fmla="*/ 1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72">
                    <a:moveTo>
                      <a:pt x="2" y="16"/>
                    </a:moveTo>
                    <a:lnTo>
                      <a:pt x="7" y="12"/>
                    </a:lnTo>
                    <a:lnTo>
                      <a:pt x="16" y="6"/>
                    </a:lnTo>
                    <a:lnTo>
                      <a:pt x="20" y="0"/>
                    </a:lnTo>
                    <a:lnTo>
                      <a:pt x="27" y="8"/>
                    </a:lnTo>
                    <a:lnTo>
                      <a:pt x="28" y="28"/>
                    </a:lnTo>
                    <a:lnTo>
                      <a:pt x="19" y="39"/>
                    </a:lnTo>
                    <a:lnTo>
                      <a:pt x="19" y="69"/>
                    </a:lnTo>
                    <a:lnTo>
                      <a:pt x="9" y="72"/>
                    </a:lnTo>
                    <a:lnTo>
                      <a:pt x="8" y="40"/>
                    </a:lnTo>
                    <a:lnTo>
                      <a:pt x="5" y="27"/>
                    </a:lnTo>
                    <a:lnTo>
                      <a:pt x="0" y="23"/>
                    </a:lnTo>
                    <a:lnTo>
                      <a:pt x="2" y="16"/>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3" name="Freeform 18">
                <a:extLst>
                  <a:ext uri="{FF2B5EF4-FFF2-40B4-BE49-F238E27FC236}">
                    <a16:creationId xmlns:a16="http://schemas.microsoft.com/office/drawing/2014/main" id="{5630810E-AF0A-4F08-BD9C-6560D42CCF4D}"/>
                  </a:ext>
                </a:extLst>
              </p:cNvPr>
              <p:cNvSpPr>
                <a:spLocks/>
              </p:cNvSpPr>
              <p:nvPr/>
            </p:nvSpPr>
            <p:spPr bwMode="auto">
              <a:xfrm>
                <a:off x="5278" y="3512"/>
                <a:ext cx="97" cy="190"/>
              </a:xfrm>
              <a:custGeom>
                <a:avLst/>
                <a:gdLst>
                  <a:gd name="T0" fmla="*/ 66 w 97"/>
                  <a:gd name="T1" fmla="*/ 14 h 190"/>
                  <a:gd name="T2" fmla="*/ 75 w 97"/>
                  <a:gd name="T3" fmla="*/ 11 h 190"/>
                  <a:gd name="T4" fmla="*/ 85 w 97"/>
                  <a:gd name="T5" fmla="*/ 5 h 190"/>
                  <a:gd name="T6" fmla="*/ 93 w 97"/>
                  <a:gd name="T7" fmla="*/ 0 h 190"/>
                  <a:gd name="T8" fmla="*/ 93 w 97"/>
                  <a:gd name="T9" fmla="*/ 12 h 190"/>
                  <a:gd name="T10" fmla="*/ 95 w 97"/>
                  <a:gd name="T11" fmla="*/ 27 h 190"/>
                  <a:gd name="T12" fmla="*/ 96 w 97"/>
                  <a:gd name="T13" fmla="*/ 40 h 190"/>
                  <a:gd name="T14" fmla="*/ 97 w 97"/>
                  <a:gd name="T15" fmla="*/ 53 h 190"/>
                  <a:gd name="T16" fmla="*/ 88 w 97"/>
                  <a:gd name="T17" fmla="*/ 67 h 190"/>
                  <a:gd name="T18" fmla="*/ 81 w 97"/>
                  <a:gd name="T19" fmla="*/ 75 h 190"/>
                  <a:gd name="T20" fmla="*/ 73 w 97"/>
                  <a:gd name="T21" fmla="*/ 79 h 190"/>
                  <a:gd name="T22" fmla="*/ 64 w 97"/>
                  <a:gd name="T23" fmla="*/ 84 h 190"/>
                  <a:gd name="T24" fmla="*/ 54 w 97"/>
                  <a:gd name="T25" fmla="*/ 97 h 190"/>
                  <a:gd name="T26" fmla="*/ 53 w 97"/>
                  <a:gd name="T27" fmla="*/ 97 h 190"/>
                  <a:gd name="T28" fmla="*/ 42 w 97"/>
                  <a:gd name="T29" fmla="*/ 109 h 190"/>
                  <a:gd name="T30" fmla="*/ 41 w 97"/>
                  <a:gd name="T31" fmla="*/ 114 h 190"/>
                  <a:gd name="T32" fmla="*/ 48 w 97"/>
                  <a:gd name="T33" fmla="*/ 135 h 190"/>
                  <a:gd name="T34" fmla="*/ 48 w 97"/>
                  <a:gd name="T35" fmla="*/ 155 h 190"/>
                  <a:gd name="T36" fmla="*/ 45 w 97"/>
                  <a:gd name="T37" fmla="*/ 163 h 190"/>
                  <a:gd name="T38" fmla="*/ 28 w 97"/>
                  <a:gd name="T39" fmla="*/ 171 h 190"/>
                  <a:gd name="T40" fmla="*/ 23 w 97"/>
                  <a:gd name="T41" fmla="*/ 178 h 190"/>
                  <a:gd name="T42" fmla="*/ 24 w 97"/>
                  <a:gd name="T43" fmla="*/ 190 h 190"/>
                  <a:gd name="T44" fmla="*/ 18 w 97"/>
                  <a:gd name="T45" fmla="*/ 188 h 190"/>
                  <a:gd name="T46" fmla="*/ 16 w 97"/>
                  <a:gd name="T47" fmla="*/ 175 h 190"/>
                  <a:gd name="T48" fmla="*/ 14 w 97"/>
                  <a:gd name="T49" fmla="*/ 163 h 190"/>
                  <a:gd name="T50" fmla="*/ 12 w 97"/>
                  <a:gd name="T51" fmla="*/ 150 h 190"/>
                  <a:gd name="T52" fmla="*/ 10 w 97"/>
                  <a:gd name="T53" fmla="*/ 137 h 190"/>
                  <a:gd name="T54" fmla="*/ 20 w 97"/>
                  <a:gd name="T55" fmla="*/ 125 h 190"/>
                  <a:gd name="T56" fmla="*/ 23 w 97"/>
                  <a:gd name="T57" fmla="*/ 108 h 190"/>
                  <a:gd name="T58" fmla="*/ 25 w 97"/>
                  <a:gd name="T59" fmla="*/ 91 h 190"/>
                  <a:gd name="T60" fmla="*/ 25 w 97"/>
                  <a:gd name="T61" fmla="*/ 72 h 190"/>
                  <a:gd name="T62" fmla="*/ 17 w 97"/>
                  <a:gd name="T63" fmla="*/ 68 h 190"/>
                  <a:gd name="T64" fmla="*/ 10 w 97"/>
                  <a:gd name="T65" fmla="*/ 64 h 190"/>
                  <a:gd name="T66" fmla="*/ 3 w 97"/>
                  <a:gd name="T67" fmla="*/ 63 h 190"/>
                  <a:gd name="T68" fmla="*/ 2 w 97"/>
                  <a:gd name="T69" fmla="*/ 59 h 190"/>
                  <a:gd name="T70" fmla="*/ 2 w 97"/>
                  <a:gd name="T71" fmla="*/ 56 h 190"/>
                  <a:gd name="T72" fmla="*/ 0 w 97"/>
                  <a:gd name="T73" fmla="*/ 52 h 190"/>
                  <a:gd name="T74" fmla="*/ 10 w 97"/>
                  <a:gd name="T75" fmla="*/ 48 h 190"/>
                  <a:gd name="T76" fmla="*/ 18 w 97"/>
                  <a:gd name="T77" fmla="*/ 44 h 190"/>
                  <a:gd name="T78" fmla="*/ 28 w 97"/>
                  <a:gd name="T79" fmla="*/ 40 h 190"/>
                  <a:gd name="T80" fmla="*/ 31 w 97"/>
                  <a:gd name="T81" fmla="*/ 47 h 190"/>
                  <a:gd name="T82" fmla="*/ 38 w 97"/>
                  <a:gd name="T83" fmla="*/ 44 h 190"/>
                  <a:gd name="T84" fmla="*/ 40 w 97"/>
                  <a:gd name="T85" fmla="*/ 55 h 190"/>
                  <a:gd name="T86" fmla="*/ 36 w 97"/>
                  <a:gd name="T87" fmla="*/ 63 h 190"/>
                  <a:gd name="T88" fmla="*/ 45 w 97"/>
                  <a:gd name="T89" fmla="*/ 77 h 190"/>
                  <a:gd name="T90" fmla="*/ 51 w 97"/>
                  <a:gd name="T91" fmla="*/ 64 h 190"/>
                  <a:gd name="T92" fmla="*/ 52 w 97"/>
                  <a:gd name="T93" fmla="*/ 58 h 190"/>
                  <a:gd name="T94" fmla="*/ 52 w 97"/>
                  <a:gd name="T95" fmla="*/ 55 h 190"/>
                  <a:gd name="T96" fmla="*/ 52 w 97"/>
                  <a:gd name="T97" fmla="*/ 48 h 190"/>
                  <a:gd name="T98" fmla="*/ 41 w 97"/>
                  <a:gd name="T99" fmla="*/ 34 h 190"/>
                  <a:gd name="T100" fmla="*/ 38 w 97"/>
                  <a:gd name="T101" fmla="*/ 19 h 190"/>
                  <a:gd name="T102" fmla="*/ 40 w 97"/>
                  <a:gd name="T103" fmla="*/ 12 h 190"/>
                  <a:gd name="T104" fmla="*/ 54 w 97"/>
                  <a:gd name="T105" fmla="*/ 13 h 190"/>
                  <a:gd name="T106" fmla="*/ 66 w 97"/>
                  <a:gd name="T107" fmla="*/ 1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190">
                    <a:moveTo>
                      <a:pt x="66" y="14"/>
                    </a:moveTo>
                    <a:lnTo>
                      <a:pt x="75" y="11"/>
                    </a:lnTo>
                    <a:lnTo>
                      <a:pt x="85" y="5"/>
                    </a:lnTo>
                    <a:lnTo>
                      <a:pt x="93" y="0"/>
                    </a:lnTo>
                    <a:lnTo>
                      <a:pt x="93" y="12"/>
                    </a:lnTo>
                    <a:lnTo>
                      <a:pt x="95" y="27"/>
                    </a:lnTo>
                    <a:lnTo>
                      <a:pt x="96" y="40"/>
                    </a:lnTo>
                    <a:lnTo>
                      <a:pt x="97" y="53"/>
                    </a:lnTo>
                    <a:lnTo>
                      <a:pt x="88" y="67"/>
                    </a:lnTo>
                    <a:lnTo>
                      <a:pt x="81" y="75"/>
                    </a:lnTo>
                    <a:lnTo>
                      <a:pt x="73" y="79"/>
                    </a:lnTo>
                    <a:lnTo>
                      <a:pt x="64" y="84"/>
                    </a:lnTo>
                    <a:lnTo>
                      <a:pt x="54" y="97"/>
                    </a:lnTo>
                    <a:lnTo>
                      <a:pt x="53" y="97"/>
                    </a:lnTo>
                    <a:lnTo>
                      <a:pt x="42" y="109"/>
                    </a:lnTo>
                    <a:lnTo>
                      <a:pt x="41" y="114"/>
                    </a:lnTo>
                    <a:lnTo>
                      <a:pt x="48" y="135"/>
                    </a:lnTo>
                    <a:lnTo>
                      <a:pt x="48" y="155"/>
                    </a:lnTo>
                    <a:lnTo>
                      <a:pt x="45" y="163"/>
                    </a:lnTo>
                    <a:lnTo>
                      <a:pt x="28" y="171"/>
                    </a:lnTo>
                    <a:lnTo>
                      <a:pt x="23" y="178"/>
                    </a:lnTo>
                    <a:lnTo>
                      <a:pt x="24" y="190"/>
                    </a:lnTo>
                    <a:lnTo>
                      <a:pt x="18" y="188"/>
                    </a:lnTo>
                    <a:lnTo>
                      <a:pt x="16" y="175"/>
                    </a:lnTo>
                    <a:lnTo>
                      <a:pt x="14" y="163"/>
                    </a:lnTo>
                    <a:lnTo>
                      <a:pt x="12" y="150"/>
                    </a:lnTo>
                    <a:lnTo>
                      <a:pt x="10" y="137"/>
                    </a:lnTo>
                    <a:lnTo>
                      <a:pt x="20" y="125"/>
                    </a:lnTo>
                    <a:lnTo>
                      <a:pt x="23" y="108"/>
                    </a:lnTo>
                    <a:lnTo>
                      <a:pt x="25" y="91"/>
                    </a:lnTo>
                    <a:lnTo>
                      <a:pt x="25" y="72"/>
                    </a:lnTo>
                    <a:lnTo>
                      <a:pt x="17" y="68"/>
                    </a:lnTo>
                    <a:lnTo>
                      <a:pt x="10" y="64"/>
                    </a:lnTo>
                    <a:lnTo>
                      <a:pt x="3" y="63"/>
                    </a:lnTo>
                    <a:lnTo>
                      <a:pt x="2" y="59"/>
                    </a:lnTo>
                    <a:lnTo>
                      <a:pt x="2" y="56"/>
                    </a:lnTo>
                    <a:lnTo>
                      <a:pt x="0" y="52"/>
                    </a:lnTo>
                    <a:lnTo>
                      <a:pt x="10" y="48"/>
                    </a:lnTo>
                    <a:lnTo>
                      <a:pt x="18" y="44"/>
                    </a:lnTo>
                    <a:lnTo>
                      <a:pt x="28" y="40"/>
                    </a:lnTo>
                    <a:lnTo>
                      <a:pt x="31" y="47"/>
                    </a:lnTo>
                    <a:lnTo>
                      <a:pt x="38" y="44"/>
                    </a:lnTo>
                    <a:lnTo>
                      <a:pt x="40" y="55"/>
                    </a:lnTo>
                    <a:lnTo>
                      <a:pt x="36" y="63"/>
                    </a:lnTo>
                    <a:lnTo>
                      <a:pt x="45" y="77"/>
                    </a:lnTo>
                    <a:lnTo>
                      <a:pt x="51" y="64"/>
                    </a:lnTo>
                    <a:lnTo>
                      <a:pt x="52" y="58"/>
                    </a:lnTo>
                    <a:lnTo>
                      <a:pt x="52" y="55"/>
                    </a:lnTo>
                    <a:lnTo>
                      <a:pt x="52" y="48"/>
                    </a:lnTo>
                    <a:lnTo>
                      <a:pt x="41" y="34"/>
                    </a:lnTo>
                    <a:lnTo>
                      <a:pt x="38" y="19"/>
                    </a:lnTo>
                    <a:lnTo>
                      <a:pt x="40" y="12"/>
                    </a:lnTo>
                    <a:lnTo>
                      <a:pt x="54" y="13"/>
                    </a:lnTo>
                    <a:lnTo>
                      <a:pt x="66" y="14"/>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4" name="Freeform 19">
                <a:extLst>
                  <a:ext uri="{FF2B5EF4-FFF2-40B4-BE49-F238E27FC236}">
                    <a16:creationId xmlns:a16="http://schemas.microsoft.com/office/drawing/2014/main" id="{E74B0D4A-A2A0-4C36-98E1-C0F118ED41C0}"/>
                  </a:ext>
                </a:extLst>
              </p:cNvPr>
              <p:cNvSpPr>
                <a:spLocks/>
              </p:cNvSpPr>
              <p:nvPr/>
            </p:nvSpPr>
            <p:spPr bwMode="auto">
              <a:xfrm>
                <a:off x="4344" y="3161"/>
                <a:ext cx="32" cy="17"/>
              </a:xfrm>
              <a:custGeom>
                <a:avLst/>
                <a:gdLst>
                  <a:gd name="T0" fmla="*/ 0 w 32"/>
                  <a:gd name="T1" fmla="*/ 0 h 17"/>
                  <a:gd name="T2" fmla="*/ 27 w 32"/>
                  <a:gd name="T3" fmla="*/ 9 h 17"/>
                  <a:gd name="T4" fmla="*/ 32 w 32"/>
                  <a:gd name="T5" fmla="*/ 16 h 17"/>
                  <a:gd name="T6" fmla="*/ 5 w 32"/>
                  <a:gd name="T7" fmla="*/ 17 h 17"/>
                  <a:gd name="T8" fmla="*/ 0 w 32"/>
                  <a:gd name="T9" fmla="*/ 0 h 17"/>
                </a:gdLst>
                <a:ahLst/>
                <a:cxnLst>
                  <a:cxn ang="0">
                    <a:pos x="T0" y="T1"/>
                  </a:cxn>
                  <a:cxn ang="0">
                    <a:pos x="T2" y="T3"/>
                  </a:cxn>
                  <a:cxn ang="0">
                    <a:pos x="T4" y="T5"/>
                  </a:cxn>
                  <a:cxn ang="0">
                    <a:pos x="T6" y="T7"/>
                  </a:cxn>
                  <a:cxn ang="0">
                    <a:pos x="T8" y="T9"/>
                  </a:cxn>
                </a:cxnLst>
                <a:rect l="0" t="0" r="r" b="b"/>
                <a:pathLst>
                  <a:path w="32" h="17">
                    <a:moveTo>
                      <a:pt x="0" y="0"/>
                    </a:moveTo>
                    <a:lnTo>
                      <a:pt x="27" y="9"/>
                    </a:lnTo>
                    <a:lnTo>
                      <a:pt x="32" y="16"/>
                    </a:lnTo>
                    <a:lnTo>
                      <a:pt x="5" y="17"/>
                    </a:lnTo>
                    <a:lnTo>
                      <a:pt x="0"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5" name="Freeform 20">
                <a:extLst>
                  <a:ext uri="{FF2B5EF4-FFF2-40B4-BE49-F238E27FC236}">
                    <a16:creationId xmlns:a16="http://schemas.microsoft.com/office/drawing/2014/main" id="{1A6CC042-DC22-4883-B711-680230229EEC}"/>
                  </a:ext>
                </a:extLst>
              </p:cNvPr>
              <p:cNvSpPr>
                <a:spLocks/>
              </p:cNvSpPr>
              <p:nvPr/>
            </p:nvSpPr>
            <p:spPr bwMode="auto">
              <a:xfrm>
                <a:off x="5184" y="3594"/>
                <a:ext cx="86" cy="108"/>
              </a:xfrm>
              <a:custGeom>
                <a:avLst/>
                <a:gdLst>
                  <a:gd name="T0" fmla="*/ 9 w 86"/>
                  <a:gd name="T1" fmla="*/ 99 h 108"/>
                  <a:gd name="T2" fmla="*/ 9 w 86"/>
                  <a:gd name="T3" fmla="*/ 99 h 108"/>
                  <a:gd name="T4" fmla="*/ 0 w 86"/>
                  <a:gd name="T5" fmla="*/ 84 h 108"/>
                  <a:gd name="T6" fmla="*/ 0 w 86"/>
                  <a:gd name="T7" fmla="*/ 51 h 108"/>
                  <a:gd name="T8" fmla="*/ 10 w 86"/>
                  <a:gd name="T9" fmla="*/ 51 h 108"/>
                  <a:gd name="T10" fmla="*/ 10 w 86"/>
                  <a:gd name="T11" fmla="*/ 8 h 108"/>
                  <a:gd name="T12" fmla="*/ 40 w 86"/>
                  <a:gd name="T13" fmla="*/ 6 h 108"/>
                  <a:gd name="T14" fmla="*/ 47 w 86"/>
                  <a:gd name="T15" fmla="*/ 2 h 108"/>
                  <a:gd name="T16" fmla="*/ 47 w 86"/>
                  <a:gd name="T17" fmla="*/ 0 h 108"/>
                  <a:gd name="T18" fmla="*/ 48 w 86"/>
                  <a:gd name="T19" fmla="*/ 2 h 108"/>
                  <a:gd name="T20" fmla="*/ 59 w 86"/>
                  <a:gd name="T21" fmla="*/ 24 h 108"/>
                  <a:gd name="T22" fmla="*/ 86 w 86"/>
                  <a:gd name="T23" fmla="*/ 53 h 108"/>
                  <a:gd name="T24" fmla="*/ 83 w 86"/>
                  <a:gd name="T25" fmla="*/ 54 h 108"/>
                  <a:gd name="T26" fmla="*/ 64 w 86"/>
                  <a:gd name="T27" fmla="*/ 70 h 108"/>
                  <a:gd name="T28" fmla="*/ 63 w 86"/>
                  <a:gd name="T29" fmla="*/ 77 h 108"/>
                  <a:gd name="T30" fmla="*/ 55 w 86"/>
                  <a:gd name="T31" fmla="*/ 82 h 108"/>
                  <a:gd name="T32" fmla="*/ 52 w 86"/>
                  <a:gd name="T33" fmla="*/ 93 h 108"/>
                  <a:gd name="T34" fmla="*/ 37 w 86"/>
                  <a:gd name="T35" fmla="*/ 92 h 108"/>
                  <a:gd name="T36" fmla="*/ 30 w 86"/>
                  <a:gd name="T37" fmla="*/ 88 h 108"/>
                  <a:gd name="T38" fmla="*/ 17 w 86"/>
                  <a:gd name="T39" fmla="*/ 106 h 108"/>
                  <a:gd name="T40" fmla="*/ 7 w 86"/>
                  <a:gd name="T41" fmla="*/ 108 h 108"/>
                  <a:gd name="T42" fmla="*/ 6 w 86"/>
                  <a:gd name="T43" fmla="*/ 102 h 108"/>
                  <a:gd name="T44" fmla="*/ 9 w 86"/>
                  <a:gd name="T45" fmla="*/ 9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08">
                    <a:moveTo>
                      <a:pt x="9" y="99"/>
                    </a:moveTo>
                    <a:lnTo>
                      <a:pt x="9" y="99"/>
                    </a:lnTo>
                    <a:lnTo>
                      <a:pt x="0" y="84"/>
                    </a:lnTo>
                    <a:lnTo>
                      <a:pt x="0" y="51"/>
                    </a:lnTo>
                    <a:lnTo>
                      <a:pt x="10" y="51"/>
                    </a:lnTo>
                    <a:lnTo>
                      <a:pt x="10" y="8"/>
                    </a:lnTo>
                    <a:lnTo>
                      <a:pt x="40" y="6"/>
                    </a:lnTo>
                    <a:lnTo>
                      <a:pt x="47" y="2"/>
                    </a:lnTo>
                    <a:lnTo>
                      <a:pt x="47" y="0"/>
                    </a:lnTo>
                    <a:lnTo>
                      <a:pt x="48" y="2"/>
                    </a:lnTo>
                    <a:lnTo>
                      <a:pt x="59" y="24"/>
                    </a:lnTo>
                    <a:lnTo>
                      <a:pt x="86" y="53"/>
                    </a:lnTo>
                    <a:lnTo>
                      <a:pt x="83" y="54"/>
                    </a:lnTo>
                    <a:lnTo>
                      <a:pt x="64" y="70"/>
                    </a:lnTo>
                    <a:lnTo>
                      <a:pt x="63" y="77"/>
                    </a:lnTo>
                    <a:lnTo>
                      <a:pt x="55" y="82"/>
                    </a:lnTo>
                    <a:lnTo>
                      <a:pt x="52" y="93"/>
                    </a:lnTo>
                    <a:lnTo>
                      <a:pt x="37" y="92"/>
                    </a:lnTo>
                    <a:lnTo>
                      <a:pt x="30" y="88"/>
                    </a:lnTo>
                    <a:lnTo>
                      <a:pt x="17" y="106"/>
                    </a:lnTo>
                    <a:lnTo>
                      <a:pt x="7" y="108"/>
                    </a:lnTo>
                    <a:lnTo>
                      <a:pt x="6" y="102"/>
                    </a:lnTo>
                    <a:lnTo>
                      <a:pt x="9" y="99"/>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6" name="Freeform 21">
                <a:extLst>
                  <a:ext uri="{FF2B5EF4-FFF2-40B4-BE49-F238E27FC236}">
                    <a16:creationId xmlns:a16="http://schemas.microsoft.com/office/drawing/2014/main" id="{E2D43135-F273-4694-8258-E5F9692B34C1}"/>
                  </a:ext>
                </a:extLst>
              </p:cNvPr>
              <p:cNvSpPr>
                <a:spLocks/>
              </p:cNvSpPr>
              <p:nvPr/>
            </p:nvSpPr>
            <p:spPr bwMode="auto">
              <a:xfrm>
                <a:off x="5058" y="2759"/>
                <a:ext cx="81" cy="85"/>
              </a:xfrm>
              <a:custGeom>
                <a:avLst/>
                <a:gdLst>
                  <a:gd name="T0" fmla="*/ 9 w 81"/>
                  <a:gd name="T1" fmla="*/ 13 h 85"/>
                  <a:gd name="T2" fmla="*/ 22 w 81"/>
                  <a:gd name="T3" fmla="*/ 10 h 85"/>
                  <a:gd name="T4" fmla="*/ 26 w 81"/>
                  <a:gd name="T5" fmla="*/ 6 h 85"/>
                  <a:gd name="T6" fmla="*/ 22 w 81"/>
                  <a:gd name="T7" fmla="*/ 3 h 85"/>
                  <a:gd name="T8" fmla="*/ 22 w 81"/>
                  <a:gd name="T9" fmla="*/ 0 h 85"/>
                  <a:gd name="T10" fmla="*/ 36 w 81"/>
                  <a:gd name="T11" fmla="*/ 0 h 85"/>
                  <a:gd name="T12" fmla="*/ 50 w 81"/>
                  <a:gd name="T13" fmla="*/ 6 h 85"/>
                  <a:gd name="T14" fmla="*/ 62 w 81"/>
                  <a:gd name="T15" fmla="*/ 1 h 85"/>
                  <a:gd name="T16" fmla="*/ 75 w 81"/>
                  <a:gd name="T17" fmla="*/ 9 h 85"/>
                  <a:gd name="T18" fmla="*/ 78 w 81"/>
                  <a:gd name="T19" fmla="*/ 26 h 85"/>
                  <a:gd name="T20" fmla="*/ 81 w 81"/>
                  <a:gd name="T21" fmla="*/ 42 h 85"/>
                  <a:gd name="T22" fmla="*/ 75 w 81"/>
                  <a:gd name="T23" fmla="*/ 41 h 85"/>
                  <a:gd name="T24" fmla="*/ 62 w 81"/>
                  <a:gd name="T25" fmla="*/ 49 h 85"/>
                  <a:gd name="T26" fmla="*/ 55 w 81"/>
                  <a:gd name="T27" fmla="*/ 51 h 85"/>
                  <a:gd name="T28" fmla="*/ 62 w 81"/>
                  <a:gd name="T29" fmla="*/ 62 h 85"/>
                  <a:gd name="T30" fmla="*/ 65 w 81"/>
                  <a:gd name="T31" fmla="*/ 62 h 85"/>
                  <a:gd name="T32" fmla="*/ 69 w 81"/>
                  <a:gd name="T33" fmla="*/ 69 h 85"/>
                  <a:gd name="T34" fmla="*/ 61 w 81"/>
                  <a:gd name="T35" fmla="*/ 74 h 85"/>
                  <a:gd name="T36" fmla="*/ 62 w 81"/>
                  <a:gd name="T37" fmla="*/ 81 h 85"/>
                  <a:gd name="T38" fmla="*/ 50 w 81"/>
                  <a:gd name="T39" fmla="*/ 82 h 85"/>
                  <a:gd name="T40" fmla="*/ 39 w 81"/>
                  <a:gd name="T41" fmla="*/ 83 h 85"/>
                  <a:gd name="T42" fmla="*/ 37 w 81"/>
                  <a:gd name="T43" fmla="*/ 85 h 85"/>
                  <a:gd name="T44" fmla="*/ 34 w 81"/>
                  <a:gd name="T45" fmla="*/ 82 h 85"/>
                  <a:gd name="T46" fmla="*/ 32 w 81"/>
                  <a:gd name="T47" fmla="*/ 83 h 85"/>
                  <a:gd name="T48" fmla="*/ 28 w 81"/>
                  <a:gd name="T49" fmla="*/ 80 h 85"/>
                  <a:gd name="T50" fmla="*/ 17 w 81"/>
                  <a:gd name="T51" fmla="*/ 80 h 85"/>
                  <a:gd name="T52" fmla="*/ 17 w 81"/>
                  <a:gd name="T53" fmla="*/ 65 h 85"/>
                  <a:gd name="T54" fmla="*/ 4 w 81"/>
                  <a:gd name="T55" fmla="*/ 60 h 85"/>
                  <a:gd name="T56" fmla="*/ 4 w 81"/>
                  <a:gd name="T57" fmla="*/ 54 h 85"/>
                  <a:gd name="T58" fmla="*/ 3 w 81"/>
                  <a:gd name="T59" fmla="*/ 51 h 85"/>
                  <a:gd name="T60" fmla="*/ 1 w 81"/>
                  <a:gd name="T61" fmla="*/ 47 h 85"/>
                  <a:gd name="T62" fmla="*/ 0 w 81"/>
                  <a:gd name="T63" fmla="*/ 34 h 85"/>
                  <a:gd name="T64" fmla="*/ 9 w 81"/>
                  <a:gd name="T65" fmla="*/ 27 h 85"/>
                  <a:gd name="T66" fmla="*/ 9 w 81"/>
                  <a:gd name="T6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 h="85">
                    <a:moveTo>
                      <a:pt x="9" y="13"/>
                    </a:moveTo>
                    <a:lnTo>
                      <a:pt x="22" y="10"/>
                    </a:lnTo>
                    <a:lnTo>
                      <a:pt x="26" y="6"/>
                    </a:lnTo>
                    <a:lnTo>
                      <a:pt x="22" y="3"/>
                    </a:lnTo>
                    <a:lnTo>
                      <a:pt x="22" y="0"/>
                    </a:lnTo>
                    <a:lnTo>
                      <a:pt x="36" y="0"/>
                    </a:lnTo>
                    <a:lnTo>
                      <a:pt x="50" y="6"/>
                    </a:lnTo>
                    <a:lnTo>
                      <a:pt x="62" y="1"/>
                    </a:lnTo>
                    <a:lnTo>
                      <a:pt x="75" y="9"/>
                    </a:lnTo>
                    <a:lnTo>
                      <a:pt x="78" y="26"/>
                    </a:lnTo>
                    <a:lnTo>
                      <a:pt x="81" y="42"/>
                    </a:lnTo>
                    <a:lnTo>
                      <a:pt x="75" y="41"/>
                    </a:lnTo>
                    <a:lnTo>
                      <a:pt x="62" y="49"/>
                    </a:lnTo>
                    <a:lnTo>
                      <a:pt x="55" y="51"/>
                    </a:lnTo>
                    <a:lnTo>
                      <a:pt x="62" y="62"/>
                    </a:lnTo>
                    <a:lnTo>
                      <a:pt x="65" y="62"/>
                    </a:lnTo>
                    <a:lnTo>
                      <a:pt x="69" y="69"/>
                    </a:lnTo>
                    <a:lnTo>
                      <a:pt x="61" y="74"/>
                    </a:lnTo>
                    <a:lnTo>
                      <a:pt x="62" y="81"/>
                    </a:lnTo>
                    <a:lnTo>
                      <a:pt x="50" y="82"/>
                    </a:lnTo>
                    <a:lnTo>
                      <a:pt x="39" y="83"/>
                    </a:lnTo>
                    <a:lnTo>
                      <a:pt x="37" y="85"/>
                    </a:lnTo>
                    <a:lnTo>
                      <a:pt x="34" y="82"/>
                    </a:lnTo>
                    <a:lnTo>
                      <a:pt x="32" y="83"/>
                    </a:lnTo>
                    <a:lnTo>
                      <a:pt x="28" y="80"/>
                    </a:lnTo>
                    <a:lnTo>
                      <a:pt x="17" y="80"/>
                    </a:lnTo>
                    <a:lnTo>
                      <a:pt x="17" y="65"/>
                    </a:lnTo>
                    <a:lnTo>
                      <a:pt x="4" y="60"/>
                    </a:lnTo>
                    <a:lnTo>
                      <a:pt x="4" y="54"/>
                    </a:lnTo>
                    <a:lnTo>
                      <a:pt x="3" y="51"/>
                    </a:lnTo>
                    <a:lnTo>
                      <a:pt x="1" y="47"/>
                    </a:lnTo>
                    <a:lnTo>
                      <a:pt x="0" y="34"/>
                    </a:lnTo>
                    <a:lnTo>
                      <a:pt x="9" y="27"/>
                    </a:lnTo>
                    <a:lnTo>
                      <a:pt x="9" y="1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7" name="Freeform 22">
                <a:extLst>
                  <a:ext uri="{FF2B5EF4-FFF2-40B4-BE49-F238E27FC236}">
                    <a16:creationId xmlns:a16="http://schemas.microsoft.com/office/drawing/2014/main" id="{D0E44B44-D132-4291-BC66-E1FD10F0452E}"/>
                  </a:ext>
                </a:extLst>
              </p:cNvPr>
              <p:cNvSpPr>
                <a:spLocks/>
              </p:cNvSpPr>
              <p:nvPr/>
            </p:nvSpPr>
            <p:spPr bwMode="auto">
              <a:xfrm>
                <a:off x="5035" y="2772"/>
                <a:ext cx="32" cy="34"/>
              </a:xfrm>
              <a:custGeom>
                <a:avLst/>
                <a:gdLst>
                  <a:gd name="T0" fmla="*/ 32 w 32"/>
                  <a:gd name="T1" fmla="*/ 0 h 34"/>
                  <a:gd name="T2" fmla="*/ 32 w 32"/>
                  <a:gd name="T3" fmla="*/ 14 h 34"/>
                  <a:gd name="T4" fmla="*/ 23 w 32"/>
                  <a:gd name="T5" fmla="*/ 21 h 34"/>
                  <a:gd name="T6" fmla="*/ 24 w 32"/>
                  <a:gd name="T7" fmla="*/ 34 h 34"/>
                  <a:gd name="T8" fmla="*/ 20 w 32"/>
                  <a:gd name="T9" fmla="*/ 32 h 34"/>
                  <a:gd name="T10" fmla="*/ 19 w 32"/>
                  <a:gd name="T11" fmla="*/ 27 h 34"/>
                  <a:gd name="T12" fmla="*/ 12 w 32"/>
                  <a:gd name="T13" fmla="*/ 23 h 34"/>
                  <a:gd name="T14" fmla="*/ 0 w 32"/>
                  <a:gd name="T15" fmla="*/ 21 h 34"/>
                  <a:gd name="T16" fmla="*/ 6 w 32"/>
                  <a:gd name="T17" fmla="*/ 16 h 34"/>
                  <a:gd name="T18" fmla="*/ 11 w 32"/>
                  <a:gd name="T19" fmla="*/ 4 h 34"/>
                  <a:gd name="T20" fmla="*/ 19 w 32"/>
                  <a:gd name="T21" fmla="*/ 0 h 34"/>
                  <a:gd name="T22" fmla="*/ 32 w 32"/>
                  <a:gd name="T2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34">
                    <a:moveTo>
                      <a:pt x="32" y="0"/>
                    </a:moveTo>
                    <a:lnTo>
                      <a:pt x="32" y="14"/>
                    </a:lnTo>
                    <a:lnTo>
                      <a:pt x="23" y="21"/>
                    </a:lnTo>
                    <a:lnTo>
                      <a:pt x="24" y="34"/>
                    </a:lnTo>
                    <a:lnTo>
                      <a:pt x="20" y="32"/>
                    </a:lnTo>
                    <a:lnTo>
                      <a:pt x="19" y="27"/>
                    </a:lnTo>
                    <a:lnTo>
                      <a:pt x="12" y="23"/>
                    </a:lnTo>
                    <a:lnTo>
                      <a:pt x="0" y="21"/>
                    </a:lnTo>
                    <a:lnTo>
                      <a:pt x="6" y="16"/>
                    </a:lnTo>
                    <a:lnTo>
                      <a:pt x="11" y="4"/>
                    </a:lnTo>
                    <a:lnTo>
                      <a:pt x="19" y="0"/>
                    </a:lnTo>
                    <a:lnTo>
                      <a:pt x="32"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8" name="Freeform 23">
                <a:extLst>
                  <a:ext uri="{FF2B5EF4-FFF2-40B4-BE49-F238E27FC236}">
                    <a16:creationId xmlns:a16="http://schemas.microsoft.com/office/drawing/2014/main" id="{4E2F6161-BDC3-498B-A31F-2A451C8664F0}"/>
                  </a:ext>
                </a:extLst>
              </p:cNvPr>
              <p:cNvSpPr>
                <a:spLocks/>
              </p:cNvSpPr>
              <p:nvPr/>
            </p:nvSpPr>
            <p:spPr bwMode="auto">
              <a:xfrm>
                <a:off x="5405" y="2930"/>
                <a:ext cx="176" cy="170"/>
              </a:xfrm>
              <a:custGeom>
                <a:avLst/>
                <a:gdLst>
                  <a:gd name="T0" fmla="*/ 43 w 176"/>
                  <a:gd name="T1" fmla="*/ 15 h 170"/>
                  <a:gd name="T2" fmla="*/ 44 w 176"/>
                  <a:gd name="T3" fmla="*/ 24 h 170"/>
                  <a:gd name="T4" fmla="*/ 53 w 176"/>
                  <a:gd name="T5" fmla="*/ 27 h 170"/>
                  <a:gd name="T6" fmla="*/ 70 w 176"/>
                  <a:gd name="T7" fmla="*/ 37 h 170"/>
                  <a:gd name="T8" fmla="*/ 89 w 176"/>
                  <a:gd name="T9" fmla="*/ 33 h 170"/>
                  <a:gd name="T10" fmla="*/ 90 w 176"/>
                  <a:gd name="T11" fmla="*/ 27 h 170"/>
                  <a:gd name="T12" fmla="*/ 96 w 176"/>
                  <a:gd name="T13" fmla="*/ 26 h 170"/>
                  <a:gd name="T14" fmla="*/ 113 w 176"/>
                  <a:gd name="T15" fmla="*/ 19 h 170"/>
                  <a:gd name="T16" fmla="*/ 121 w 176"/>
                  <a:gd name="T17" fmla="*/ 20 h 170"/>
                  <a:gd name="T18" fmla="*/ 131 w 176"/>
                  <a:gd name="T19" fmla="*/ 25 h 170"/>
                  <a:gd name="T20" fmla="*/ 157 w 176"/>
                  <a:gd name="T21" fmla="*/ 37 h 170"/>
                  <a:gd name="T22" fmla="*/ 157 w 176"/>
                  <a:gd name="T23" fmla="*/ 49 h 170"/>
                  <a:gd name="T24" fmla="*/ 150 w 176"/>
                  <a:gd name="T25" fmla="*/ 72 h 170"/>
                  <a:gd name="T26" fmla="*/ 153 w 176"/>
                  <a:gd name="T27" fmla="*/ 96 h 170"/>
                  <a:gd name="T28" fmla="*/ 160 w 176"/>
                  <a:gd name="T29" fmla="*/ 97 h 170"/>
                  <a:gd name="T30" fmla="*/ 163 w 176"/>
                  <a:gd name="T31" fmla="*/ 102 h 170"/>
                  <a:gd name="T32" fmla="*/ 160 w 176"/>
                  <a:gd name="T33" fmla="*/ 104 h 170"/>
                  <a:gd name="T34" fmla="*/ 153 w 176"/>
                  <a:gd name="T35" fmla="*/ 116 h 170"/>
                  <a:gd name="T36" fmla="*/ 162 w 176"/>
                  <a:gd name="T37" fmla="*/ 131 h 170"/>
                  <a:gd name="T38" fmla="*/ 170 w 176"/>
                  <a:gd name="T39" fmla="*/ 135 h 170"/>
                  <a:gd name="T40" fmla="*/ 171 w 176"/>
                  <a:gd name="T41" fmla="*/ 145 h 170"/>
                  <a:gd name="T42" fmla="*/ 176 w 176"/>
                  <a:gd name="T43" fmla="*/ 146 h 170"/>
                  <a:gd name="T44" fmla="*/ 175 w 176"/>
                  <a:gd name="T45" fmla="*/ 152 h 170"/>
                  <a:gd name="T46" fmla="*/ 163 w 176"/>
                  <a:gd name="T47" fmla="*/ 156 h 170"/>
                  <a:gd name="T48" fmla="*/ 159 w 176"/>
                  <a:gd name="T49" fmla="*/ 170 h 170"/>
                  <a:gd name="T50" fmla="*/ 120 w 176"/>
                  <a:gd name="T51" fmla="*/ 162 h 170"/>
                  <a:gd name="T52" fmla="*/ 116 w 176"/>
                  <a:gd name="T53" fmla="*/ 149 h 170"/>
                  <a:gd name="T54" fmla="*/ 97 w 176"/>
                  <a:gd name="T55" fmla="*/ 155 h 170"/>
                  <a:gd name="T56" fmla="*/ 83 w 176"/>
                  <a:gd name="T57" fmla="*/ 149 h 170"/>
                  <a:gd name="T58" fmla="*/ 67 w 176"/>
                  <a:gd name="T59" fmla="*/ 138 h 170"/>
                  <a:gd name="T60" fmla="*/ 54 w 176"/>
                  <a:gd name="T61" fmla="*/ 111 h 170"/>
                  <a:gd name="T62" fmla="*/ 39 w 176"/>
                  <a:gd name="T63" fmla="*/ 116 h 170"/>
                  <a:gd name="T64" fmla="*/ 33 w 176"/>
                  <a:gd name="T65" fmla="*/ 102 h 170"/>
                  <a:gd name="T66" fmla="*/ 34 w 176"/>
                  <a:gd name="T67" fmla="*/ 93 h 170"/>
                  <a:gd name="T68" fmla="*/ 29 w 176"/>
                  <a:gd name="T69" fmla="*/ 84 h 170"/>
                  <a:gd name="T70" fmla="*/ 12 w 176"/>
                  <a:gd name="T71" fmla="*/ 68 h 170"/>
                  <a:gd name="T72" fmla="*/ 19 w 176"/>
                  <a:gd name="T73" fmla="*/ 55 h 170"/>
                  <a:gd name="T74" fmla="*/ 20 w 176"/>
                  <a:gd name="T75" fmla="*/ 47 h 170"/>
                  <a:gd name="T76" fmla="*/ 12 w 176"/>
                  <a:gd name="T77" fmla="*/ 44 h 170"/>
                  <a:gd name="T78" fmla="*/ 8 w 176"/>
                  <a:gd name="T79" fmla="*/ 31 h 170"/>
                  <a:gd name="T80" fmla="*/ 3 w 176"/>
                  <a:gd name="T81" fmla="*/ 23 h 170"/>
                  <a:gd name="T82" fmla="*/ 0 w 176"/>
                  <a:gd name="T83" fmla="*/ 5 h 170"/>
                  <a:gd name="T84" fmla="*/ 5 w 176"/>
                  <a:gd name="T85" fmla="*/ 0 h 170"/>
                  <a:gd name="T86" fmla="*/ 7 w 176"/>
                  <a:gd name="T87" fmla="*/ 2 h 170"/>
                  <a:gd name="T88" fmla="*/ 12 w 176"/>
                  <a:gd name="T89" fmla="*/ 10 h 170"/>
                  <a:gd name="T90" fmla="*/ 18 w 176"/>
                  <a:gd name="T91" fmla="*/ 11 h 170"/>
                  <a:gd name="T92" fmla="*/ 22 w 176"/>
                  <a:gd name="T93" fmla="*/ 11 h 170"/>
                  <a:gd name="T94" fmla="*/ 34 w 176"/>
                  <a:gd name="T95" fmla="*/ 1 h 170"/>
                  <a:gd name="T96" fmla="*/ 35 w 176"/>
                  <a:gd name="T97" fmla="*/ 12 h 170"/>
                  <a:gd name="T98" fmla="*/ 41 w 176"/>
                  <a:gd name="T99" fmla="*/ 17 h 170"/>
                  <a:gd name="T100" fmla="*/ 43 w 176"/>
                  <a:gd name="T101" fmla="*/ 1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6" h="170">
                    <a:moveTo>
                      <a:pt x="43" y="15"/>
                    </a:moveTo>
                    <a:lnTo>
                      <a:pt x="44" y="24"/>
                    </a:lnTo>
                    <a:lnTo>
                      <a:pt x="53" y="27"/>
                    </a:lnTo>
                    <a:lnTo>
                      <a:pt x="70" y="37"/>
                    </a:lnTo>
                    <a:lnTo>
                      <a:pt x="89" y="33"/>
                    </a:lnTo>
                    <a:lnTo>
                      <a:pt x="90" y="27"/>
                    </a:lnTo>
                    <a:lnTo>
                      <a:pt x="96" y="26"/>
                    </a:lnTo>
                    <a:lnTo>
                      <a:pt x="113" y="19"/>
                    </a:lnTo>
                    <a:lnTo>
                      <a:pt x="121" y="20"/>
                    </a:lnTo>
                    <a:lnTo>
                      <a:pt x="131" y="25"/>
                    </a:lnTo>
                    <a:lnTo>
                      <a:pt x="157" y="37"/>
                    </a:lnTo>
                    <a:lnTo>
                      <a:pt x="157" y="49"/>
                    </a:lnTo>
                    <a:lnTo>
                      <a:pt x="150" y="72"/>
                    </a:lnTo>
                    <a:lnTo>
                      <a:pt x="153" y="96"/>
                    </a:lnTo>
                    <a:lnTo>
                      <a:pt x="160" y="97"/>
                    </a:lnTo>
                    <a:lnTo>
                      <a:pt x="163" y="102"/>
                    </a:lnTo>
                    <a:lnTo>
                      <a:pt x="160" y="104"/>
                    </a:lnTo>
                    <a:lnTo>
                      <a:pt x="153" y="116"/>
                    </a:lnTo>
                    <a:lnTo>
                      <a:pt x="162" y="131"/>
                    </a:lnTo>
                    <a:lnTo>
                      <a:pt x="170" y="135"/>
                    </a:lnTo>
                    <a:lnTo>
                      <a:pt x="171" y="145"/>
                    </a:lnTo>
                    <a:lnTo>
                      <a:pt x="176" y="146"/>
                    </a:lnTo>
                    <a:lnTo>
                      <a:pt x="175" y="152"/>
                    </a:lnTo>
                    <a:lnTo>
                      <a:pt x="163" y="156"/>
                    </a:lnTo>
                    <a:lnTo>
                      <a:pt x="159" y="170"/>
                    </a:lnTo>
                    <a:lnTo>
                      <a:pt x="120" y="162"/>
                    </a:lnTo>
                    <a:lnTo>
                      <a:pt x="116" y="149"/>
                    </a:lnTo>
                    <a:lnTo>
                      <a:pt x="97" y="155"/>
                    </a:lnTo>
                    <a:lnTo>
                      <a:pt x="83" y="149"/>
                    </a:lnTo>
                    <a:lnTo>
                      <a:pt x="67" y="138"/>
                    </a:lnTo>
                    <a:lnTo>
                      <a:pt x="54" y="111"/>
                    </a:lnTo>
                    <a:lnTo>
                      <a:pt x="39" y="116"/>
                    </a:lnTo>
                    <a:lnTo>
                      <a:pt x="33" y="102"/>
                    </a:lnTo>
                    <a:lnTo>
                      <a:pt x="34" y="93"/>
                    </a:lnTo>
                    <a:lnTo>
                      <a:pt x="29" y="84"/>
                    </a:lnTo>
                    <a:lnTo>
                      <a:pt x="12" y="68"/>
                    </a:lnTo>
                    <a:lnTo>
                      <a:pt x="19" y="55"/>
                    </a:lnTo>
                    <a:lnTo>
                      <a:pt x="20" y="47"/>
                    </a:lnTo>
                    <a:lnTo>
                      <a:pt x="12" y="44"/>
                    </a:lnTo>
                    <a:lnTo>
                      <a:pt x="8" y="31"/>
                    </a:lnTo>
                    <a:lnTo>
                      <a:pt x="3" y="23"/>
                    </a:lnTo>
                    <a:lnTo>
                      <a:pt x="0" y="5"/>
                    </a:lnTo>
                    <a:lnTo>
                      <a:pt x="5" y="0"/>
                    </a:lnTo>
                    <a:lnTo>
                      <a:pt x="7" y="2"/>
                    </a:lnTo>
                    <a:lnTo>
                      <a:pt x="12" y="10"/>
                    </a:lnTo>
                    <a:lnTo>
                      <a:pt x="18" y="11"/>
                    </a:lnTo>
                    <a:lnTo>
                      <a:pt x="22" y="11"/>
                    </a:lnTo>
                    <a:lnTo>
                      <a:pt x="34" y="1"/>
                    </a:lnTo>
                    <a:lnTo>
                      <a:pt x="35" y="12"/>
                    </a:lnTo>
                    <a:lnTo>
                      <a:pt x="41" y="17"/>
                    </a:lnTo>
                    <a:lnTo>
                      <a:pt x="43" y="15"/>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9" name="Freeform 24">
                <a:extLst>
                  <a:ext uri="{FF2B5EF4-FFF2-40B4-BE49-F238E27FC236}">
                    <a16:creationId xmlns:a16="http://schemas.microsoft.com/office/drawing/2014/main" id="{7E26F7F9-73FE-4FAF-A2A3-7860DCCD8ED1}"/>
                  </a:ext>
                </a:extLst>
              </p:cNvPr>
              <p:cNvSpPr>
                <a:spLocks/>
              </p:cNvSpPr>
              <p:nvPr/>
            </p:nvSpPr>
            <p:spPr bwMode="auto">
              <a:xfrm>
                <a:off x="5203" y="3486"/>
                <a:ext cx="106" cy="113"/>
              </a:xfrm>
              <a:custGeom>
                <a:avLst/>
                <a:gdLst>
                  <a:gd name="T0" fmla="*/ 26 w 106"/>
                  <a:gd name="T1" fmla="*/ 37 h 113"/>
                  <a:gd name="T2" fmla="*/ 36 w 106"/>
                  <a:gd name="T3" fmla="*/ 39 h 113"/>
                  <a:gd name="T4" fmla="*/ 45 w 106"/>
                  <a:gd name="T5" fmla="*/ 42 h 113"/>
                  <a:gd name="T6" fmla="*/ 59 w 106"/>
                  <a:gd name="T7" fmla="*/ 49 h 113"/>
                  <a:gd name="T8" fmla="*/ 71 w 106"/>
                  <a:gd name="T9" fmla="*/ 61 h 113"/>
                  <a:gd name="T10" fmla="*/ 71 w 106"/>
                  <a:gd name="T11" fmla="*/ 45 h 113"/>
                  <a:gd name="T12" fmla="*/ 64 w 106"/>
                  <a:gd name="T13" fmla="*/ 48 h 113"/>
                  <a:gd name="T14" fmla="*/ 58 w 106"/>
                  <a:gd name="T15" fmla="*/ 38 h 113"/>
                  <a:gd name="T16" fmla="*/ 58 w 106"/>
                  <a:gd name="T17" fmla="*/ 25 h 113"/>
                  <a:gd name="T18" fmla="*/ 59 w 106"/>
                  <a:gd name="T19" fmla="*/ 12 h 113"/>
                  <a:gd name="T20" fmla="*/ 63 w 106"/>
                  <a:gd name="T21" fmla="*/ 3 h 113"/>
                  <a:gd name="T22" fmla="*/ 80 w 106"/>
                  <a:gd name="T23" fmla="*/ 0 h 113"/>
                  <a:gd name="T24" fmla="*/ 83 w 106"/>
                  <a:gd name="T25" fmla="*/ 4 h 113"/>
                  <a:gd name="T26" fmla="*/ 92 w 106"/>
                  <a:gd name="T27" fmla="*/ 8 h 113"/>
                  <a:gd name="T28" fmla="*/ 100 w 106"/>
                  <a:gd name="T29" fmla="*/ 13 h 113"/>
                  <a:gd name="T30" fmla="*/ 100 w 106"/>
                  <a:gd name="T31" fmla="*/ 16 h 113"/>
                  <a:gd name="T32" fmla="*/ 103 w 106"/>
                  <a:gd name="T33" fmla="*/ 16 h 113"/>
                  <a:gd name="T34" fmla="*/ 106 w 106"/>
                  <a:gd name="T35" fmla="*/ 27 h 113"/>
                  <a:gd name="T36" fmla="*/ 103 w 106"/>
                  <a:gd name="T37" fmla="*/ 30 h 113"/>
                  <a:gd name="T38" fmla="*/ 104 w 106"/>
                  <a:gd name="T39" fmla="*/ 36 h 113"/>
                  <a:gd name="T40" fmla="*/ 105 w 106"/>
                  <a:gd name="T41" fmla="*/ 48 h 113"/>
                  <a:gd name="T42" fmla="*/ 99 w 106"/>
                  <a:gd name="T43" fmla="*/ 52 h 113"/>
                  <a:gd name="T44" fmla="*/ 98 w 106"/>
                  <a:gd name="T45" fmla="*/ 62 h 113"/>
                  <a:gd name="T46" fmla="*/ 103 w 106"/>
                  <a:gd name="T47" fmla="*/ 66 h 113"/>
                  <a:gd name="T48" fmla="*/ 93 w 106"/>
                  <a:gd name="T49" fmla="*/ 70 h 113"/>
                  <a:gd name="T50" fmla="*/ 85 w 106"/>
                  <a:gd name="T51" fmla="*/ 74 h 113"/>
                  <a:gd name="T52" fmla="*/ 75 w 106"/>
                  <a:gd name="T53" fmla="*/ 78 h 113"/>
                  <a:gd name="T54" fmla="*/ 77 w 106"/>
                  <a:gd name="T55" fmla="*/ 82 h 113"/>
                  <a:gd name="T56" fmla="*/ 77 w 106"/>
                  <a:gd name="T57" fmla="*/ 85 h 113"/>
                  <a:gd name="T58" fmla="*/ 64 w 106"/>
                  <a:gd name="T59" fmla="*/ 88 h 113"/>
                  <a:gd name="T60" fmla="*/ 56 w 106"/>
                  <a:gd name="T61" fmla="*/ 98 h 113"/>
                  <a:gd name="T62" fmla="*/ 49 w 106"/>
                  <a:gd name="T63" fmla="*/ 108 h 113"/>
                  <a:gd name="T64" fmla="*/ 46 w 106"/>
                  <a:gd name="T65" fmla="*/ 113 h 113"/>
                  <a:gd name="T66" fmla="*/ 29 w 106"/>
                  <a:gd name="T67" fmla="*/ 110 h 113"/>
                  <a:gd name="T68" fmla="*/ 28 w 106"/>
                  <a:gd name="T69" fmla="*/ 108 h 113"/>
                  <a:gd name="T70" fmla="*/ 23 w 106"/>
                  <a:gd name="T71" fmla="*/ 106 h 113"/>
                  <a:gd name="T72" fmla="*/ 17 w 106"/>
                  <a:gd name="T73" fmla="*/ 106 h 113"/>
                  <a:gd name="T74" fmla="*/ 12 w 106"/>
                  <a:gd name="T75" fmla="*/ 108 h 113"/>
                  <a:gd name="T76" fmla="*/ 0 w 106"/>
                  <a:gd name="T77" fmla="*/ 93 h 113"/>
                  <a:gd name="T78" fmla="*/ 0 w 106"/>
                  <a:gd name="T79" fmla="*/ 80 h 113"/>
                  <a:gd name="T80" fmla="*/ 0 w 106"/>
                  <a:gd name="T81" fmla="*/ 67 h 113"/>
                  <a:gd name="T82" fmla="*/ 0 w 106"/>
                  <a:gd name="T83" fmla="*/ 55 h 113"/>
                  <a:gd name="T84" fmla="*/ 18 w 106"/>
                  <a:gd name="T85" fmla="*/ 55 h 113"/>
                  <a:gd name="T86" fmla="*/ 18 w 106"/>
                  <a:gd name="T87" fmla="*/ 42 h 113"/>
                  <a:gd name="T88" fmla="*/ 18 w 106"/>
                  <a:gd name="T89" fmla="*/ 30 h 113"/>
                  <a:gd name="T90" fmla="*/ 26 w 106"/>
                  <a:gd name="T91" fmla="*/ 37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 h="113">
                    <a:moveTo>
                      <a:pt x="26" y="37"/>
                    </a:moveTo>
                    <a:lnTo>
                      <a:pt x="36" y="39"/>
                    </a:lnTo>
                    <a:lnTo>
                      <a:pt x="45" y="42"/>
                    </a:lnTo>
                    <a:lnTo>
                      <a:pt x="59" y="49"/>
                    </a:lnTo>
                    <a:lnTo>
                      <a:pt x="71" y="61"/>
                    </a:lnTo>
                    <a:lnTo>
                      <a:pt x="71" y="45"/>
                    </a:lnTo>
                    <a:lnTo>
                      <a:pt x="64" y="48"/>
                    </a:lnTo>
                    <a:lnTo>
                      <a:pt x="58" y="38"/>
                    </a:lnTo>
                    <a:lnTo>
                      <a:pt x="58" y="25"/>
                    </a:lnTo>
                    <a:lnTo>
                      <a:pt x="59" y="12"/>
                    </a:lnTo>
                    <a:lnTo>
                      <a:pt x="63" y="3"/>
                    </a:lnTo>
                    <a:lnTo>
                      <a:pt x="80" y="0"/>
                    </a:lnTo>
                    <a:lnTo>
                      <a:pt x="83" y="4"/>
                    </a:lnTo>
                    <a:lnTo>
                      <a:pt x="92" y="8"/>
                    </a:lnTo>
                    <a:lnTo>
                      <a:pt x="100" y="13"/>
                    </a:lnTo>
                    <a:lnTo>
                      <a:pt x="100" y="16"/>
                    </a:lnTo>
                    <a:lnTo>
                      <a:pt x="103" y="16"/>
                    </a:lnTo>
                    <a:lnTo>
                      <a:pt x="106" y="27"/>
                    </a:lnTo>
                    <a:lnTo>
                      <a:pt x="103" y="30"/>
                    </a:lnTo>
                    <a:lnTo>
                      <a:pt x="104" y="36"/>
                    </a:lnTo>
                    <a:lnTo>
                      <a:pt x="105" y="48"/>
                    </a:lnTo>
                    <a:lnTo>
                      <a:pt x="99" y="52"/>
                    </a:lnTo>
                    <a:lnTo>
                      <a:pt x="98" y="62"/>
                    </a:lnTo>
                    <a:lnTo>
                      <a:pt x="103" y="66"/>
                    </a:lnTo>
                    <a:lnTo>
                      <a:pt x="93" y="70"/>
                    </a:lnTo>
                    <a:lnTo>
                      <a:pt x="85" y="74"/>
                    </a:lnTo>
                    <a:lnTo>
                      <a:pt x="75" y="78"/>
                    </a:lnTo>
                    <a:lnTo>
                      <a:pt x="77" y="82"/>
                    </a:lnTo>
                    <a:lnTo>
                      <a:pt x="77" y="85"/>
                    </a:lnTo>
                    <a:lnTo>
                      <a:pt x="64" y="88"/>
                    </a:lnTo>
                    <a:lnTo>
                      <a:pt x="56" y="98"/>
                    </a:lnTo>
                    <a:lnTo>
                      <a:pt x="49" y="108"/>
                    </a:lnTo>
                    <a:lnTo>
                      <a:pt x="46" y="113"/>
                    </a:lnTo>
                    <a:lnTo>
                      <a:pt x="29" y="110"/>
                    </a:lnTo>
                    <a:lnTo>
                      <a:pt x="28" y="108"/>
                    </a:lnTo>
                    <a:lnTo>
                      <a:pt x="23" y="106"/>
                    </a:lnTo>
                    <a:lnTo>
                      <a:pt x="17" y="106"/>
                    </a:lnTo>
                    <a:lnTo>
                      <a:pt x="12" y="108"/>
                    </a:lnTo>
                    <a:lnTo>
                      <a:pt x="0" y="93"/>
                    </a:lnTo>
                    <a:lnTo>
                      <a:pt x="0" y="80"/>
                    </a:lnTo>
                    <a:lnTo>
                      <a:pt x="0" y="67"/>
                    </a:lnTo>
                    <a:lnTo>
                      <a:pt x="0" y="55"/>
                    </a:lnTo>
                    <a:lnTo>
                      <a:pt x="18" y="55"/>
                    </a:lnTo>
                    <a:lnTo>
                      <a:pt x="18" y="42"/>
                    </a:lnTo>
                    <a:lnTo>
                      <a:pt x="18" y="30"/>
                    </a:lnTo>
                    <a:lnTo>
                      <a:pt x="26" y="37"/>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0" name="Freeform 25">
                <a:extLst>
                  <a:ext uri="{FF2B5EF4-FFF2-40B4-BE49-F238E27FC236}">
                    <a16:creationId xmlns:a16="http://schemas.microsoft.com/office/drawing/2014/main" id="{87C0B998-756A-42B7-AD18-ECBFE8647A43}"/>
                  </a:ext>
                </a:extLst>
              </p:cNvPr>
              <p:cNvSpPr>
                <a:spLocks/>
              </p:cNvSpPr>
              <p:nvPr/>
            </p:nvSpPr>
            <p:spPr bwMode="auto">
              <a:xfrm>
                <a:off x="5186" y="2832"/>
                <a:ext cx="88" cy="53"/>
              </a:xfrm>
              <a:custGeom>
                <a:avLst/>
                <a:gdLst>
                  <a:gd name="T0" fmla="*/ 31 w 88"/>
                  <a:gd name="T1" fmla="*/ 3 h 53"/>
                  <a:gd name="T2" fmla="*/ 45 w 88"/>
                  <a:gd name="T3" fmla="*/ 7 h 53"/>
                  <a:gd name="T4" fmla="*/ 59 w 88"/>
                  <a:gd name="T5" fmla="*/ 0 h 53"/>
                  <a:gd name="T6" fmla="*/ 65 w 88"/>
                  <a:gd name="T7" fmla="*/ 7 h 53"/>
                  <a:gd name="T8" fmla="*/ 74 w 88"/>
                  <a:gd name="T9" fmla="*/ 21 h 53"/>
                  <a:gd name="T10" fmla="*/ 72 w 88"/>
                  <a:gd name="T11" fmla="*/ 33 h 53"/>
                  <a:gd name="T12" fmla="*/ 78 w 88"/>
                  <a:gd name="T13" fmla="*/ 36 h 53"/>
                  <a:gd name="T14" fmla="*/ 88 w 88"/>
                  <a:gd name="T15" fmla="*/ 35 h 53"/>
                  <a:gd name="T16" fmla="*/ 78 w 88"/>
                  <a:gd name="T17" fmla="*/ 52 h 53"/>
                  <a:gd name="T18" fmla="*/ 73 w 88"/>
                  <a:gd name="T19" fmla="*/ 53 h 53"/>
                  <a:gd name="T20" fmla="*/ 64 w 88"/>
                  <a:gd name="T21" fmla="*/ 48 h 53"/>
                  <a:gd name="T22" fmla="*/ 51 w 88"/>
                  <a:gd name="T23" fmla="*/ 53 h 53"/>
                  <a:gd name="T24" fmla="*/ 26 w 88"/>
                  <a:gd name="T25" fmla="*/ 51 h 53"/>
                  <a:gd name="T26" fmla="*/ 24 w 88"/>
                  <a:gd name="T27" fmla="*/ 46 h 53"/>
                  <a:gd name="T28" fmla="*/ 22 w 88"/>
                  <a:gd name="T29" fmla="*/ 43 h 53"/>
                  <a:gd name="T30" fmla="*/ 13 w 88"/>
                  <a:gd name="T31" fmla="*/ 41 h 53"/>
                  <a:gd name="T32" fmla="*/ 12 w 88"/>
                  <a:gd name="T33" fmla="*/ 36 h 53"/>
                  <a:gd name="T34" fmla="*/ 0 w 88"/>
                  <a:gd name="T35" fmla="*/ 24 h 53"/>
                  <a:gd name="T36" fmla="*/ 9 w 88"/>
                  <a:gd name="T37" fmla="*/ 23 h 53"/>
                  <a:gd name="T38" fmla="*/ 20 w 88"/>
                  <a:gd name="T39" fmla="*/ 5 h 53"/>
                  <a:gd name="T40" fmla="*/ 27 w 88"/>
                  <a:gd name="T41" fmla="*/ 4 h 53"/>
                  <a:gd name="T42" fmla="*/ 31 w 88"/>
                  <a:gd name="T43" fmla="*/ 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53">
                    <a:moveTo>
                      <a:pt x="31" y="3"/>
                    </a:moveTo>
                    <a:lnTo>
                      <a:pt x="45" y="7"/>
                    </a:lnTo>
                    <a:lnTo>
                      <a:pt x="59" y="0"/>
                    </a:lnTo>
                    <a:lnTo>
                      <a:pt x="65" y="7"/>
                    </a:lnTo>
                    <a:lnTo>
                      <a:pt x="74" y="21"/>
                    </a:lnTo>
                    <a:lnTo>
                      <a:pt x="72" y="33"/>
                    </a:lnTo>
                    <a:lnTo>
                      <a:pt x="78" y="36"/>
                    </a:lnTo>
                    <a:lnTo>
                      <a:pt x="88" y="35"/>
                    </a:lnTo>
                    <a:lnTo>
                      <a:pt x="78" y="52"/>
                    </a:lnTo>
                    <a:lnTo>
                      <a:pt x="73" y="53"/>
                    </a:lnTo>
                    <a:lnTo>
                      <a:pt x="64" y="48"/>
                    </a:lnTo>
                    <a:lnTo>
                      <a:pt x="51" y="53"/>
                    </a:lnTo>
                    <a:lnTo>
                      <a:pt x="26" y="51"/>
                    </a:lnTo>
                    <a:lnTo>
                      <a:pt x="24" y="46"/>
                    </a:lnTo>
                    <a:lnTo>
                      <a:pt x="22" y="43"/>
                    </a:lnTo>
                    <a:lnTo>
                      <a:pt x="13" y="41"/>
                    </a:lnTo>
                    <a:lnTo>
                      <a:pt x="12" y="36"/>
                    </a:lnTo>
                    <a:lnTo>
                      <a:pt x="0" y="24"/>
                    </a:lnTo>
                    <a:lnTo>
                      <a:pt x="9" y="23"/>
                    </a:lnTo>
                    <a:lnTo>
                      <a:pt x="20" y="5"/>
                    </a:lnTo>
                    <a:lnTo>
                      <a:pt x="27" y="4"/>
                    </a:lnTo>
                    <a:lnTo>
                      <a:pt x="31" y="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1" name="Freeform 26">
                <a:extLst>
                  <a:ext uri="{FF2B5EF4-FFF2-40B4-BE49-F238E27FC236}">
                    <a16:creationId xmlns:a16="http://schemas.microsoft.com/office/drawing/2014/main" id="{D5040554-01DC-4D41-A74B-168CDF25E526}"/>
                  </a:ext>
                </a:extLst>
              </p:cNvPr>
              <p:cNvSpPr>
                <a:spLocks/>
              </p:cNvSpPr>
              <p:nvPr/>
            </p:nvSpPr>
            <p:spPr bwMode="auto">
              <a:xfrm>
                <a:off x="4784" y="2620"/>
                <a:ext cx="93" cy="40"/>
              </a:xfrm>
              <a:custGeom>
                <a:avLst/>
                <a:gdLst>
                  <a:gd name="T0" fmla="*/ 0 w 93"/>
                  <a:gd name="T1" fmla="*/ 6 h 40"/>
                  <a:gd name="T2" fmla="*/ 19 w 93"/>
                  <a:gd name="T3" fmla="*/ 1 h 40"/>
                  <a:gd name="T4" fmla="*/ 30 w 93"/>
                  <a:gd name="T5" fmla="*/ 8 h 40"/>
                  <a:gd name="T6" fmla="*/ 75 w 93"/>
                  <a:gd name="T7" fmla="*/ 0 h 40"/>
                  <a:gd name="T8" fmla="*/ 92 w 93"/>
                  <a:gd name="T9" fmla="*/ 15 h 40"/>
                  <a:gd name="T10" fmla="*/ 93 w 93"/>
                  <a:gd name="T11" fmla="*/ 21 h 40"/>
                  <a:gd name="T12" fmla="*/ 46 w 93"/>
                  <a:gd name="T13" fmla="*/ 40 h 40"/>
                  <a:gd name="T14" fmla="*/ 10 w 93"/>
                  <a:gd name="T15" fmla="*/ 30 h 40"/>
                  <a:gd name="T16" fmla="*/ 17 w 93"/>
                  <a:gd name="T17" fmla="*/ 16 h 40"/>
                  <a:gd name="T18" fmla="*/ 0 w 93"/>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40">
                    <a:moveTo>
                      <a:pt x="0" y="6"/>
                    </a:moveTo>
                    <a:lnTo>
                      <a:pt x="19" y="1"/>
                    </a:lnTo>
                    <a:lnTo>
                      <a:pt x="30" y="8"/>
                    </a:lnTo>
                    <a:lnTo>
                      <a:pt x="75" y="0"/>
                    </a:lnTo>
                    <a:lnTo>
                      <a:pt x="92" y="15"/>
                    </a:lnTo>
                    <a:lnTo>
                      <a:pt x="93" y="21"/>
                    </a:lnTo>
                    <a:lnTo>
                      <a:pt x="46" y="40"/>
                    </a:lnTo>
                    <a:lnTo>
                      <a:pt x="10" y="30"/>
                    </a:lnTo>
                    <a:lnTo>
                      <a:pt x="17" y="16"/>
                    </a:lnTo>
                    <a:lnTo>
                      <a:pt x="0" y="6"/>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2" name="Freeform 27">
                <a:extLst>
                  <a:ext uri="{FF2B5EF4-FFF2-40B4-BE49-F238E27FC236}">
                    <a16:creationId xmlns:a16="http://schemas.microsoft.com/office/drawing/2014/main" id="{28AC95E2-1258-42B2-AAA4-7B3D49F0B478}"/>
                  </a:ext>
                </a:extLst>
              </p:cNvPr>
              <p:cNvSpPr>
                <a:spLocks/>
              </p:cNvSpPr>
              <p:nvPr/>
            </p:nvSpPr>
            <p:spPr bwMode="auto">
              <a:xfrm>
                <a:off x="3932" y="3013"/>
                <a:ext cx="278" cy="208"/>
              </a:xfrm>
              <a:custGeom>
                <a:avLst/>
                <a:gdLst>
                  <a:gd name="T0" fmla="*/ 0 w 278"/>
                  <a:gd name="T1" fmla="*/ 0 h 208"/>
                  <a:gd name="T2" fmla="*/ 21 w 278"/>
                  <a:gd name="T3" fmla="*/ 0 h 208"/>
                  <a:gd name="T4" fmla="*/ 56 w 278"/>
                  <a:gd name="T5" fmla="*/ 15 h 208"/>
                  <a:gd name="T6" fmla="*/ 71 w 278"/>
                  <a:gd name="T7" fmla="*/ 14 h 208"/>
                  <a:gd name="T8" fmla="*/ 98 w 278"/>
                  <a:gd name="T9" fmla="*/ 10 h 208"/>
                  <a:gd name="T10" fmla="*/ 113 w 278"/>
                  <a:gd name="T11" fmla="*/ 25 h 208"/>
                  <a:gd name="T12" fmla="*/ 116 w 278"/>
                  <a:gd name="T13" fmla="*/ 35 h 208"/>
                  <a:gd name="T14" fmla="*/ 128 w 278"/>
                  <a:gd name="T15" fmla="*/ 43 h 208"/>
                  <a:gd name="T16" fmla="*/ 136 w 278"/>
                  <a:gd name="T17" fmla="*/ 32 h 208"/>
                  <a:gd name="T18" fmla="*/ 147 w 278"/>
                  <a:gd name="T19" fmla="*/ 35 h 208"/>
                  <a:gd name="T20" fmla="*/ 166 w 278"/>
                  <a:gd name="T21" fmla="*/ 73 h 208"/>
                  <a:gd name="T22" fmla="*/ 182 w 278"/>
                  <a:gd name="T23" fmla="*/ 79 h 208"/>
                  <a:gd name="T24" fmla="*/ 176 w 278"/>
                  <a:gd name="T25" fmla="*/ 121 h 208"/>
                  <a:gd name="T26" fmla="*/ 191 w 278"/>
                  <a:gd name="T27" fmla="*/ 156 h 208"/>
                  <a:gd name="T28" fmla="*/ 208 w 278"/>
                  <a:gd name="T29" fmla="*/ 167 h 208"/>
                  <a:gd name="T30" fmla="*/ 238 w 278"/>
                  <a:gd name="T31" fmla="*/ 158 h 208"/>
                  <a:gd name="T32" fmla="*/ 243 w 278"/>
                  <a:gd name="T33" fmla="*/ 147 h 208"/>
                  <a:gd name="T34" fmla="*/ 247 w 278"/>
                  <a:gd name="T35" fmla="*/ 132 h 208"/>
                  <a:gd name="T36" fmla="*/ 278 w 278"/>
                  <a:gd name="T37" fmla="*/ 129 h 208"/>
                  <a:gd name="T38" fmla="*/ 267 w 278"/>
                  <a:gd name="T39" fmla="*/ 168 h 208"/>
                  <a:gd name="T40" fmla="*/ 267 w 278"/>
                  <a:gd name="T41" fmla="*/ 159 h 208"/>
                  <a:gd name="T42" fmla="*/ 255 w 278"/>
                  <a:gd name="T43" fmla="*/ 172 h 208"/>
                  <a:gd name="T44" fmla="*/ 239 w 278"/>
                  <a:gd name="T45" fmla="*/ 171 h 208"/>
                  <a:gd name="T46" fmla="*/ 238 w 278"/>
                  <a:gd name="T47" fmla="*/ 178 h 208"/>
                  <a:gd name="T48" fmla="*/ 235 w 278"/>
                  <a:gd name="T49" fmla="*/ 178 h 208"/>
                  <a:gd name="T50" fmla="*/ 243 w 278"/>
                  <a:gd name="T51" fmla="*/ 186 h 208"/>
                  <a:gd name="T52" fmla="*/ 244 w 278"/>
                  <a:gd name="T53" fmla="*/ 191 h 208"/>
                  <a:gd name="T54" fmla="*/ 232 w 278"/>
                  <a:gd name="T55" fmla="*/ 191 h 208"/>
                  <a:gd name="T56" fmla="*/ 228 w 278"/>
                  <a:gd name="T57" fmla="*/ 208 h 208"/>
                  <a:gd name="T58" fmla="*/ 211 w 278"/>
                  <a:gd name="T59" fmla="*/ 191 h 208"/>
                  <a:gd name="T60" fmla="*/ 205 w 278"/>
                  <a:gd name="T61" fmla="*/ 189 h 208"/>
                  <a:gd name="T62" fmla="*/ 188 w 278"/>
                  <a:gd name="T63" fmla="*/ 198 h 208"/>
                  <a:gd name="T64" fmla="*/ 128 w 278"/>
                  <a:gd name="T65" fmla="*/ 167 h 208"/>
                  <a:gd name="T66" fmla="*/ 108 w 278"/>
                  <a:gd name="T67" fmla="*/ 151 h 208"/>
                  <a:gd name="T68" fmla="*/ 104 w 278"/>
                  <a:gd name="T69" fmla="*/ 117 h 208"/>
                  <a:gd name="T70" fmla="*/ 49 w 278"/>
                  <a:gd name="T71" fmla="*/ 47 h 208"/>
                  <a:gd name="T72" fmla="*/ 37 w 278"/>
                  <a:gd name="T73" fmla="*/ 23 h 208"/>
                  <a:gd name="T74" fmla="*/ 22 w 278"/>
                  <a:gd name="T75" fmla="*/ 9 h 208"/>
                  <a:gd name="T76" fmla="*/ 24 w 278"/>
                  <a:gd name="T77" fmla="*/ 28 h 208"/>
                  <a:gd name="T78" fmla="*/ 39 w 278"/>
                  <a:gd name="T79" fmla="*/ 46 h 208"/>
                  <a:gd name="T80" fmla="*/ 72 w 278"/>
                  <a:gd name="T81" fmla="*/ 108 h 208"/>
                  <a:gd name="T82" fmla="*/ 65 w 278"/>
                  <a:gd name="T83" fmla="*/ 112 h 208"/>
                  <a:gd name="T84" fmla="*/ 46 w 278"/>
                  <a:gd name="T85" fmla="*/ 92 h 208"/>
                  <a:gd name="T86" fmla="*/ 44 w 278"/>
                  <a:gd name="T87" fmla="*/ 74 h 208"/>
                  <a:gd name="T88" fmla="*/ 19 w 278"/>
                  <a:gd name="T89" fmla="*/ 56 h 208"/>
                  <a:gd name="T90" fmla="*/ 30 w 278"/>
                  <a:gd name="T91" fmla="*/ 50 h 208"/>
                  <a:gd name="T92" fmla="*/ 14 w 278"/>
                  <a:gd name="T93" fmla="*/ 33 h 208"/>
                  <a:gd name="T94" fmla="*/ 0 w 278"/>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8" h="208">
                    <a:moveTo>
                      <a:pt x="0" y="0"/>
                    </a:moveTo>
                    <a:lnTo>
                      <a:pt x="21" y="0"/>
                    </a:lnTo>
                    <a:lnTo>
                      <a:pt x="56" y="15"/>
                    </a:lnTo>
                    <a:lnTo>
                      <a:pt x="71" y="14"/>
                    </a:lnTo>
                    <a:lnTo>
                      <a:pt x="98" y="10"/>
                    </a:lnTo>
                    <a:lnTo>
                      <a:pt x="113" y="25"/>
                    </a:lnTo>
                    <a:lnTo>
                      <a:pt x="116" y="35"/>
                    </a:lnTo>
                    <a:lnTo>
                      <a:pt x="128" y="43"/>
                    </a:lnTo>
                    <a:lnTo>
                      <a:pt x="136" y="32"/>
                    </a:lnTo>
                    <a:lnTo>
                      <a:pt x="147" y="35"/>
                    </a:lnTo>
                    <a:lnTo>
                      <a:pt x="166" y="73"/>
                    </a:lnTo>
                    <a:lnTo>
                      <a:pt x="182" y="79"/>
                    </a:lnTo>
                    <a:lnTo>
                      <a:pt x="176" y="121"/>
                    </a:lnTo>
                    <a:lnTo>
                      <a:pt x="191" y="156"/>
                    </a:lnTo>
                    <a:lnTo>
                      <a:pt x="208" y="167"/>
                    </a:lnTo>
                    <a:lnTo>
                      <a:pt x="238" y="158"/>
                    </a:lnTo>
                    <a:lnTo>
                      <a:pt x="243" y="147"/>
                    </a:lnTo>
                    <a:lnTo>
                      <a:pt x="247" y="132"/>
                    </a:lnTo>
                    <a:lnTo>
                      <a:pt x="278" y="129"/>
                    </a:lnTo>
                    <a:lnTo>
                      <a:pt x="267" y="168"/>
                    </a:lnTo>
                    <a:lnTo>
                      <a:pt x="267" y="159"/>
                    </a:lnTo>
                    <a:lnTo>
                      <a:pt x="255" y="172"/>
                    </a:lnTo>
                    <a:lnTo>
                      <a:pt x="239" y="171"/>
                    </a:lnTo>
                    <a:lnTo>
                      <a:pt x="238" y="178"/>
                    </a:lnTo>
                    <a:lnTo>
                      <a:pt x="235" y="178"/>
                    </a:lnTo>
                    <a:lnTo>
                      <a:pt x="243" y="186"/>
                    </a:lnTo>
                    <a:lnTo>
                      <a:pt x="244" y="191"/>
                    </a:lnTo>
                    <a:lnTo>
                      <a:pt x="232" y="191"/>
                    </a:lnTo>
                    <a:lnTo>
                      <a:pt x="228" y="208"/>
                    </a:lnTo>
                    <a:lnTo>
                      <a:pt x="211" y="191"/>
                    </a:lnTo>
                    <a:lnTo>
                      <a:pt x="205" y="189"/>
                    </a:lnTo>
                    <a:lnTo>
                      <a:pt x="188" y="198"/>
                    </a:lnTo>
                    <a:lnTo>
                      <a:pt x="128" y="167"/>
                    </a:lnTo>
                    <a:lnTo>
                      <a:pt x="108" y="151"/>
                    </a:lnTo>
                    <a:lnTo>
                      <a:pt x="104" y="117"/>
                    </a:lnTo>
                    <a:lnTo>
                      <a:pt x="49" y="47"/>
                    </a:lnTo>
                    <a:lnTo>
                      <a:pt x="37" y="23"/>
                    </a:lnTo>
                    <a:lnTo>
                      <a:pt x="22" y="9"/>
                    </a:lnTo>
                    <a:lnTo>
                      <a:pt x="24" y="28"/>
                    </a:lnTo>
                    <a:lnTo>
                      <a:pt x="39" y="46"/>
                    </a:lnTo>
                    <a:lnTo>
                      <a:pt x="72" y="108"/>
                    </a:lnTo>
                    <a:lnTo>
                      <a:pt x="65" y="112"/>
                    </a:lnTo>
                    <a:lnTo>
                      <a:pt x="46" y="92"/>
                    </a:lnTo>
                    <a:lnTo>
                      <a:pt x="44" y="74"/>
                    </a:lnTo>
                    <a:lnTo>
                      <a:pt x="19" y="56"/>
                    </a:lnTo>
                    <a:lnTo>
                      <a:pt x="30" y="50"/>
                    </a:lnTo>
                    <a:lnTo>
                      <a:pt x="14" y="33"/>
                    </a:lnTo>
                    <a:lnTo>
                      <a:pt x="0"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3" name="Freeform 28">
                <a:extLst>
                  <a:ext uri="{FF2B5EF4-FFF2-40B4-BE49-F238E27FC236}">
                    <a16:creationId xmlns:a16="http://schemas.microsoft.com/office/drawing/2014/main" id="{9C438667-C8EA-4388-8E49-800305B283FE}"/>
                  </a:ext>
                </a:extLst>
              </p:cNvPr>
              <p:cNvSpPr>
                <a:spLocks/>
              </p:cNvSpPr>
              <p:nvPr/>
            </p:nvSpPr>
            <p:spPr bwMode="auto">
              <a:xfrm>
                <a:off x="4187" y="3172"/>
                <a:ext cx="12" cy="35"/>
              </a:xfrm>
              <a:custGeom>
                <a:avLst/>
                <a:gdLst>
                  <a:gd name="T0" fmla="*/ 12 w 12"/>
                  <a:gd name="T1" fmla="*/ 9 h 35"/>
                  <a:gd name="T2" fmla="*/ 9 w 12"/>
                  <a:gd name="T3" fmla="*/ 25 h 35"/>
                  <a:gd name="T4" fmla="*/ 1 w 12"/>
                  <a:gd name="T5" fmla="*/ 35 h 35"/>
                  <a:gd name="T6" fmla="*/ 0 w 12"/>
                  <a:gd name="T7" fmla="*/ 13 h 35"/>
                  <a:gd name="T8" fmla="*/ 12 w 12"/>
                  <a:gd name="T9" fmla="*/ 0 h 35"/>
                  <a:gd name="T10" fmla="*/ 12 w 12"/>
                  <a:gd name="T11" fmla="*/ 9 h 35"/>
                </a:gdLst>
                <a:ahLst/>
                <a:cxnLst>
                  <a:cxn ang="0">
                    <a:pos x="T0" y="T1"/>
                  </a:cxn>
                  <a:cxn ang="0">
                    <a:pos x="T2" y="T3"/>
                  </a:cxn>
                  <a:cxn ang="0">
                    <a:pos x="T4" y="T5"/>
                  </a:cxn>
                  <a:cxn ang="0">
                    <a:pos x="T6" y="T7"/>
                  </a:cxn>
                  <a:cxn ang="0">
                    <a:pos x="T8" y="T9"/>
                  </a:cxn>
                  <a:cxn ang="0">
                    <a:pos x="T10" y="T11"/>
                  </a:cxn>
                </a:cxnLst>
                <a:rect l="0" t="0" r="r" b="b"/>
                <a:pathLst>
                  <a:path w="12" h="35">
                    <a:moveTo>
                      <a:pt x="12" y="9"/>
                    </a:moveTo>
                    <a:lnTo>
                      <a:pt x="9" y="25"/>
                    </a:lnTo>
                    <a:lnTo>
                      <a:pt x="1" y="35"/>
                    </a:lnTo>
                    <a:lnTo>
                      <a:pt x="0" y="13"/>
                    </a:lnTo>
                    <a:lnTo>
                      <a:pt x="12" y="0"/>
                    </a:lnTo>
                    <a:lnTo>
                      <a:pt x="12" y="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4" name="Freeform 29">
                <a:extLst>
                  <a:ext uri="{FF2B5EF4-FFF2-40B4-BE49-F238E27FC236}">
                    <a16:creationId xmlns:a16="http://schemas.microsoft.com/office/drawing/2014/main" id="{E2003CE8-770F-4D62-8C4C-C5C352E415D8}"/>
                  </a:ext>
                </a:extLst>
              </p:cNvPr>
              <p:cNvSpPr>
                <a:spLocks/>
              </p:cNvSpPr>
              <p:nvPr/>
            </p:nvSpPr>
            <p:spPr bwMode="auto">
              <a:xfrm>
                <a:off x="4160" y="3184"/>
                <a:ext cx="36" cy="47"/>
              </a:xfrm>
              <a:custGeom>
                <a:avLst/>
                <a:gdLst>
                  <a:gd name="T0" fmla="*/ 27 w 36"/>
                  <a:gd name="T1" fmla="*/ 1 h 47"/>
                  <a:gd name="T2" fmla="*/ 28 w 36"/>
                  <a:gd name="T3" fmla="*/ 23 h 47"/>
                  <a:gd name="T4" fmla="*/ 36 w 36"/>
                  <a:gd name="T5" fmla="*/ 25 h 47"/>
                  <a:gd name="T6" fmla="*/ 29 w 36"/>
                  <a:gd name="T7" fmla="*/ 32 h 47"/>
                  <a:gd name="T8" fmla="*/ 19 w 36"/>
                  <a:gd name="T9" fmla="*/ 47 h 47"/>
                  <a:gd name="T10" fmla="*/ 7 w 36"/>
                  <a:gd name="T11" fmla="*/ 45 h 47"/>
                  <a:gd name="T12" fmla="*/ 0 w 36"/>
                  <a:gd name="T13" fmla="*/ 37 h 47"/>
                  <a:gd name="T14" fmla="*/ 4 w 36"/>
                  <a:gd name="T15" fmla="*/ 20 h 47"/>
                  <a:gd name="T16" fmla="*/ 16 w 36"/>
                  <a:gd name="T17" fmla="*/ 20 h 47"/>
                  <a:gd name="T18" fmla="*/ 15 w 36"/>
                  <a:gd name="T19" fmla="*/ 15 h 47"/>
                  <a:gd name="T20" fmla="*/ 7 w 36"/>
                  <a:gd name="T21" fmla="*/ 7 h 47"/>
                  <a:gd name="T22" fmla="*/ 10 w 36"/>
                  <a:gd name="T23" fmla="*/ 7 h 47"/>
                  <a:gd name="T24" fmla="*/ 11 w 36"/>
                  <a:gd name="T25" fmla="*/ 0 h 47"/>
                  <a:gd name="T26" fmla="*/ 27 w 36"/>
                  <a:gd name="T2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47">
                    <a:moveTo>
                      <a:pt x="27" y="1"/>
                    </a:moveTo>
                    <a:lnTo>
                      <a:pt x="28" y="23"/>
                    </a:lnTo>
                    <a:lnTo>
                      <a:pt x="36" y="25"/>
                    </a:lnTo>
                    <a:lnTo>
                      <a:pt x="29" y="32"/>
                    </a:lnTo>
                    <a:lnTo>
                      <a:pt x="19" y="47"/>
                    </a:lnTo>
                    <a:lnTo>
                      <a:pt x="7" y="45"/>
                    </a:lnTo>
                    <a:lnTo>
                      <a:pt x="0" y="37"/>
                    </a:lnTo>
                    <a:lnTo>
                      <a:pt x="4" y="20"/>
                    </a:lnTo>
                    <a:lnTo>
                      <a:pt x="16" y="20"/>
                    </a:lnTo>
                    <a:lnTo>
                      <a:pt x="15" y="15"/>
                    </a:lnTo>
                    <a:lnTo>
                      <a:pt x="7" y="7"/>
                    </a:lnTo>
                    <a:lnTo>
                      <a:pt x="10" y="7"/>
                    </a:lnTo>
                    <a:lnTo>
                      <a:pt x="11" y="0"/>
                    </a:lnTo>
                    <a:lnTo>
                      <a:pt x="27"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5" name="Freeform 30">
                <a:extLst>
                  <a:ext uri="{FF2B5EF4-FFF2-40B4-BE49-F238E27FC236}">
                    <a16:creationId xmlns:a16="http://schemas.microsoft.com/office/drawing/2014/main" id="{7DF43D60-0B2D-4EE3-BB18-9BBB5C51E462}"/>
                  </a:ext>
                </a:extLst>
              </p:cNvPr>
              <p:cNvSpPr>
                <a:spLocks/>
              </p:cNvSpPr>
              <p:nvPr/>
            </p:nvSpPr>
            <p:spPr bwMode="auto">
              <a:xfrm>
                <a:off x="4179" y="3223"/>
                <a:ext cx="23" cy="16"/>
              </a:xfrm>
              <a:custGeom>
                <a:avLst/>
                <a:gdLst>
                  <a:gd name="T0" fmla="*/ 6 w 23"/>
                  <a:gd name="T1" fmla="*/ 0 h 16"/>
                  <a:gd name="T2" fmla="*/ 23 w 23"/>
                  <a:gd name="T3" fmla="*/ 10 h 16"/>
                  <a:gd name="T4" fmla="*/ 20 w 23"/>
                  <a:gd name="T5" fmla="*/ 16 h 16"/>
                  <a:gd name="T6" fmla="*/ 0 w 23"/>
                  <a:gd name="T7" fmla="*/ 8 h 16"/>
                  <a:gd name="T8" fmla="*/ 6 w 23"/>
                  <a:gd name="T9" fmla="*/ 0 h 16"/>
                </a:gdLst>
                <a:ahLst/>
                <a:cxnLst>
                  <a:cxn ang="0">
                    <a:pos x="T0" y="T1"/>
                  </a:cxn>
                  <a:cxn ang="0">
                    <a:pos x="T2" y="T3"/>
                  </a:cxn>
                  <a:cxn ang="0">
                    <a:pos x="T4" y="T5"/>
                  </a:cxn>
                  <a:cxn ang="0">
                    <a:pos x="T6" y="T7"/>
                  </a:cxn>
                  <a:cxn ang="0">
                    <a:pos x="T8" y="T9"/>
                  </a:cxn>
                </a:cxnLst>
                <a:rect l="0" t="0" r="r" b="b"/>
                <a:pathLst>
                  <a:path w="23" h="16">
                    <a:moveTo>
                      <a:pt x="6" y="0"/>
                    </a:moveTo>
                    <a:lnTo>
                      <a:pt x="23" y="10"/>
                    </a:lnTo>
                    <a:lnTo>
                      <a:pt x="20" y="16"/>
                    </a:lnTo>
                    <a:lnTo>
                      <a:pt x="0" y="8"/>
                    </a:lnTo>
                    <a:lnTo>
                      <a:pt x="6"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6" name="Freeform 31">
                <a:extLst>
                  <a:ext uri="{FF2B5EF4-FFF2-40B4-BE49-F238E27FC236}">
                    <a16:creationId xmlns:a16="http://schemas.microsoft.com/office/drawing/2014/main" id="{1E5843DF-90F7-44CD-A2E8-BD174832BDCC}"/>
                  </a:ext>
                </a:extLst>
              </p:cNvPr>
              <p:cNvSpPr>
                <a:spLocks/>
              </p:cNvSpPr>
              <p:nvPr/>
            </p:nvSpPr>
            <p:spPr bwMode="auto">
              <a:xfrm>
                <a:off x="4185" y="3206"/>
                <a:ext cx="58" cy="35"/>
              </a:xfrm>
              <a:custGeom>
                <a:avLst/>
                <a:gdLst>
                  <a:gd name="T0" fmla="*/ 16 w 58"/>
                  <a:gd name="T1" fmla="*/ 0 h 35"/>
                  <a:gd name="T2" fmla="*/ 47 w 58"/>
                  <a:gd name="T3" fmla="*/ 1 h 35"/>
                  <a:gd name="T4" fmla="*/ 58 w 58"/>
                  <a:gd name="T5" fmla="*/ 10 h 35"/>
                  <a:gd name="T6" fmla="*/ 43 w 58"/>
                  <a:gd name="T7" fmla="*/ 14 h 35"/>
                  <a:gd name="T8" fmla="*/ 33 w 58"/>
                  <a:gd name="T9" fmla="*/ 23 h 35"/>
                  <a:gd name="T10" fmla="*/ 27 w 58"/>
                  <a:gd name="T11" fmla="*/ 25 h 35"/>
                  <a:gd name="T12" fmla="*/ 21 w 58"/>
                  <a:gd name="T13" fmla="*/ 35 h 35"/>
                  <a:gd name="T14" fmla="*/ 17 w 58"/>
                  <a:gd name="T15" fmla="*/ 27 h 35"/>
                  <a:gd name="T16" fmla="*/ 0 w 58"/>
                  <a:gd name="T17" fmla="*/ 17 h 35"/>
                  <a:gd name="T18" fmla="*/ 4 w 58"/>
                  <a:gd name="T19" fmla="*/ 10 h 35"/>
                  <a:gd name="T20" fmla="*/ 11 w 58"/>
                  <a:gd name="T21" fmla="*/ 3 h 35"/>
                  <a:gd name="T22" fmla="*/ 16 w 58"/>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35">
                    <a:moveTo>
                      <a:pt x="16" y="0"/>
                    </a:moveTo>
                    <a:lnTo>
                      <a:pt x="47" y="1"/>
                    </a:lnTo>
                    <a:lnTo>
                      <a:pt x="58" y="10"/>
                    </a:lnTo>
                    <a:lnTo>
                      <a:pt x="43" y="14"/>
                    </a:lnTo>
                    <a:lnTo>
                      <a:pt x="33" y="23"/>
                    </a:lnTo>
                    <a:lnTo>
                      <a:pt x="27" y="25"/>
                    </a:lnTo>
                    <a:lnTo>
                      <a:pt x="21" y="35"/>
                    </a:lnTo>
                    <a:lnTo>
                      <a:pt x="17" y="27"/>
                    </a:lnTo>
                    <a:lnTo>
                      <a:pt x="0" y="17"/>
                    </a:lnTo>
                    <a:lnTo>
                      <a:pt x="4" y="10"/>
                    </a:lnTo>
                    <a:lnTo>
                      <a:pt x="11" y="3"/>
                    </a:lnTo>
                    <a:lnTo>
                      <a:pt x="16"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7" name="Freeform 32">
                <a:extLst>
                  <a:ext uri="{FF2B5EF4-FFF2-40B4-BE49-F238E27FC236}">
                    <a16:creationId xmlns:a16="http://schemas.microsoft.com/office/drawing/2014/main" id="{214FFEBD-E786-47CE-B69D-BE5F9AD625EB}"/>
                  </a:ext>
                </a:extLst>
              </p:cNvPr>
              <p:cNvSpPr>
                <a:spLocks/>
              </p:cNvSpPr>
              <p:nvPr/>
            </p:nvSpPr>
            <p:spPr bwMode="auto">
              <a:xfrm>
                <a:off x="4324" y="3161"/>
                <a:ext cx="25" cy="17"/>
              </a:xfrm>
              <a:custGeom>
                <a:avLst/>
                <a:gdLst>
                  <a:gd name="T0" fmla="*/ 13 w 25"/>
                  <a:gd name="T1" fmla="*/ 0 h 17"/>
                  <a:gd name="T2" fmla="*/ 20 w 25"/>
                  <a:gd name="T3" fmla="*/ 0 h 17"/>
                  <a:gd name="T4" fmla="*/ 25 w 25"/>
                  <a:gd name="T5" fmla="*/ 17 h 17"/>
                  <a:gd name="T6" fmla="*/ 0 w 25"/>
                  <a:gd name="T7" fmla="*/ 14 h 17"/>
                  <a:gd name="T8" fmla="*/ 9 w 25"/>
                  <a:gd name="T9" fmla="*/ 10 h 17"/>
                  <a:gd name="T10" fmla="*/ 0 w 25"/>
                  <a:gd name="T11" fmla="*/ 7 h 17"/>
                  <a:gd name="T12" fmla="*/ 13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13" y="0"/>
                    </a:moveTo>
                    <a:lnTo>
                      <a:pt x="20" y="0"/>
                    </a:lnTo>
                    <a:lnTo>
                      <a:pt x="25" y="17"/>
                    </a:lnTo>
                    <a:lnTo>
                      <a:pt x="0" y="14"/>
                    </a:lnTo>
                    <a:lnTo>
                      <a:pt x="9" y="10"/>
                    </a:lnTo>
                    <a:lnTo>
                      <a:pt x="0" y="7"/>
                    </a:lnTo>
                    <a:lnTo>
                      <a:pt x="13"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8" name="Freeform 33">
                <a:extLst>
                  <a:ext uri="{FF2B5EF4-FFF2-40B4-BE49-F238E27FC236}">
                    <a16:creationId xmlns:a16="http://schemas.microsoft.com/office/drawing/2014/main" id="{D6CA51A1-E4C8-49D2-B6DD-B7A2ECDB83E4}"/>
                  </a:ext>
                </a:extLst>
              </p:cNvPr>
              <p:cNvSpPr>
                <a:spLocks/>
              </p:cNvSpPr>
              <p:nvPr/>
            </p:nvSpPr>
            <p:spPr bwMode="auto">
              <a:xfrm>
                <a:off x="4284" y="3176"/>
                <a:ext cx="25" cy="9"/>
              </a:xfrm>
              <a:custGeom>
                <a:avLst/>
                <a:gdLst>
                  <a:gd name="T0" fmla="*/ 2 w 25"/>
                  <a:gd name="T1" fmla="*/ 0 h 9"/>
                  <a:gd name="T2" fmla="*/ 24 w 25"/>
                  <a:gd name="T3" fmla="*/ 3 h 9"/>
                  <a:gd name="T4" fmla="*/ 25 w 25"/>
                  <a:gd name="T5" fmla="*/ 5 h 9"/>
                  <a:gd name="T6" fmla="*/ 15 w 25"/>
                  <a:gd name="T7" fmla="*/ 9 h 9"/>
                  <a:gd name="T8" fmla="*/ 0 w 25"/>
                  <a:gd name="T9" fmla="*/ 3 h 9"/>
                  <a:gd name="T10" fmla="*/ 2 w 25"/>
                  <a:gd name="T11" fmla="*/ 0 h 9"/>
                </a:gdLst>
                <a:ahLst/>
                <a:cxnLst>
                  <a:cxn ang="0">
                    <a:pos x="T0" y="T1"/>
                  </a:cxn>
                  <a:cxn ang="0">
                    <a:pos x="T2" y="T3"/>
                  </a:cxn>
                  <a:cxn ang="0">
                    <a:pos x="T4" y="T5"/>
                  </a:cxn>
                  <a:cxn ang="0">
                    <a:pos x="T6" y="T7"/>
                  </a:cxn>
                  <a:cxn ang="0">
                    <a:pos x="T8" y="T9"/>
                  </a:cxn>
                  <a:cxn ang="0">
                    <a:pos x="T10" y="T11"/>
                  </a:cxn>
                </a:cxnLst>
                <a:rect l="0" t="0" r="r" b="b"/>
                <a:pathLst>
                  <a:path w="25" h="9">
                    <a:moveTo>
                      <a:pt x="2" y="0"/>
                    </a:moveTo>
                    <a:lnTo>
                      <a:pt x="24" y="3"/>
                    </a:lnTo>
                    <a:lnTo>
                      <a:pt x="25" y="5"/>
                    </a:lnTo>
                    <a:lnTo>
                      <a:pt x="15" y="9"/>
                    </a:lnTo>
                    <a:lnTo>
                      <a:pt x="0" y="3"/>
                    </a:lnTo>
                    <a:lnTo>
                      <a:pt x="2"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9" name="Freeform 34">
                <a:extLst>
                  <a:ext uri="{FF2B5EF4-FFF2-40B4-BE49-F238E27FC236}">
                    <a16:creationId xmlns:a16="http://schemas.microsoft.com/office/drawing/2014/main" id="{98D74896-B974-4E45-B7D3-692510DB9EEF}"/>
                  </a:ext>
                </a:extLst>
              </p:cNvPr>
              <p:cNvSpPr>
                <a:spLocks/>
              </p:cNvSpPr>
              <p:nvPr/>
            </p:nvSpPr>
            <p:spPr bwMode="auto">
              <a:xfrm>
                <a:off x="4202" y="3216"/>
                <a:ext cx="41" cy="52"/>
              </a:xfrm>
              <a:custGeom>
                <a:avLst/>
                <a:gdLst>
                  <a:gd name="T0" fmla="*/ 10 w 41"/>
                  <a:gd name="T1" fmla="*/ 15 h 52"/>
                  <a:gd name="T2" fmla="*/ 16 w 41"/>
                  <a:gd name="T3" fmla="*/ 13 h 52"/>
                  <a:gd name="T4" fmla="*/ 26 w 41"/>
                  <a:gd name="T5" fmla="*/ 4 h 52"/>
                  <a:gd name="T6" fmla="*/ 41 w 41"/>
                  <a:gd name="T7" fmla="*/ 0 h 52"/>
                  <a:gd name="T8" fmla="*/ 41 w 41"/>
                  <a:gd name="T9" fmla="*/ 11 h 52"/>
                  <a:gd name="T10" fmla="*/ 36 w 41"/>
                  <a:gd name="T11" fmla="*/ 52 h 52"/>
                  <a:gd name="T12" fmla="*/ 28 w 41"/>
                  <a:gd name="T13" fmla="*/ 46 h 52"/>
                  <a:gd name="T14" fmla="*/ 18 w 41"/>
                  <a:gd name="T15" fmla="*/ 47 h 52"/>
                  <a:gd name="T16" fmla="*/ 0 w 41"/>
                  <a:gd name="T17" fmla="*/ 27 h 52"/>
                  <a:gd name="T18" fmla="*/ 4 w 41"/>
                  <a:gd name="T19" fmla="*/ 25 h 52"/>
                  <a:gd name="T20" fmla="*/ 10 w 41"/>
                  <a:gd name="T21"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52">
                    <a:moveTo>
                      <a:pt x="10" y="15"/>
                    </a:moveTo>
                    <a:lnTo>
                      <a:pt x="16" y="13"/>
                    </a:lnTo>
                    <a:lnTo>
                      <a:pt x="26" y="4"/>
                    </a:lnTo>
                    <a:lnTo>
                      <a:pt x="41" y="0"/>
                    </a:lnTo>
                    <a:lnTo>
                      <a:pt x="41" y="11"/>
                    </a:lnTo>
                    <a:lnTo>
                      <a:pt x="36" y="52"/>
                    </a:lnTo>
                    <a:lnTo>
                      <a:pt x="28" y="46"/>
                    </a:lnTo>
                    <a:lnTo>
                      <a:pt x="18" y="47"/>
                    </a:lnTo>
                    <a:lnTo>
                      <a:pt x="0" y="27"/>
                    </a:lnTo>
                    <a:lnTo>
                      <a:pt x="4" y="25"/>
                    </a:lnTo>
                    <a:lnTo>
                      <a:pt x="10" y="15"/>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0" name="Freeform 35">
                <a:extLst>
                  <a:ext uri="{FF2B5EF4-FFF2-40B4-BE49-F238E27FC236}">
                    <a16:creationId xmlns:a16="http://schemas.microsoft.com/office/drawing/2014/main" id="{FC2C7FA5-A9D6-423E-814F-AB85AF304B4E}"/>
                  </a:ext>
                </a:extLst>
              </p:cNvPr>
              <p:cNvSpPr>
                <a:spLocks/>
              </p:cNvSpPr>
              <p:nvPr/>
            </p:nvSpPr>
            <p:spPr bwMode="auto">
              <a:xfrm>
                <a:off x="4217" y="3262"/>
                <a:ext cx="33" cy="34"/>
              </a:xfrm>
              <a:custGeom>
                <a:avLst/>
                <a:gdLst>
                  <a:gd name="T0" fmla="*/ 0 w 33"/>
                  <a:gd name="T1" fmla="*/ 8 h 34"/>
                  <a:gd name="T2" fmla="*/ 3 w 33"/>
                  <a:gd name="T3" fmla="*/ 1 h 34"/>
                  <a:gd name="T4" fmla="*/ 13 w 33"/>
                  <a:gd name="T5" fmla="*/ 0 h 34"/>
                  <a:gd name="T6" fmla="*/ 21 w 33"/>
                  <a:gd name="T7" fmla="*/ 6 h 34"/>
                  <a:gd name="T8" fmla="*/ 33 w 33"/>
                  <a:gd name="T9" fmla="*/ 18 h 34"/>
                  <a:gd name="T10" fmla="*/ 27 w 33"/>
                  <a:gd name="T11" fmla="*/ 34 h 34"/>
                  <a:gd name="T12" fmla="*/ 13 w 33"/>
                  <a:gd name="T13" fmla="*/ 16 h 34"/>
                  <a:gd name="T14" fmla="*/ 7 w 33"/>
                  <a:gd name="T15" fmla="*/ 17 h 34"/>
                  <a:gd name="T16" fmla="*/ 3 w 33"/>
                  <a:gd name="T17" fmla="*/ 16 h 34"/>
                  <a:gd name="T18" fmla="*/ 0 w 33"/>
                  <a:gd name="T19"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4">
                    <a:moveTo>
                      <a:pt x="0" y="8"/>
                    </a:moveTo>
                    <a:lnTo>
                      <a:pt x="3" y="1"/>
                    </a:lnTo>
                    <a:lnTo>
                      <a:pt x="13" y="0"/>
                    </a:lnTo>
                    <a:lnTo>
                      <a:pt x="21" y="6"/>
                    </a:lnTo>
                    <a:lnTo>
                      <a:pt x="33" y="18"/>
                    </a:lnTo>
                    <a:lnTo>
                      <a:pt x="27" y="34"/>
                    </a:lnTo>
                    <a:lnTo>
                      <a:pt x="13" y="16"/>
                    </a:lnTo>
                    <a:lnTo>
                      <a:pt x="7" y="17"/>
                    </a:lnTo>
                    <a:lnTo>
                      <a:pt x="3" y="16"/>
                    </a:lnTo>
                    <a:lnTo>
                      <a:pt x="0" y="8"/>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1" name="Freeform 36">
                <a:extLst>
                  <a:ext uri="{FF2B5EF4-FFF2-40B4-BE49-F238E27FC236}">
                    <a16:creationId xmlns:a16="http://schemas.microsoft.com/office/drawing/2014/main" id="{1656568E-FB35-4611-9D13-82FBA40F51E7}"/>
                  </a:ext>
                </a:extLst>
              </p:cNvPr>
              <p:cNvSpPr>
                <a:spLocks/>
              </p:cNvSpPr>
              <p:nvPr/>
            </p:nvSpPr>
            <p:spPr bwMode="auto">
              <a:xfrm>
                <a:off x="4442" y="3294"/>
                <a:ext cx="44" cy="82"/>
              </a:xfrm>
              <a:custGeom>
                <a:avLst/>
                <a:gdLst>
                  <a:gd name="T0" fmla="*/ 14 w 44"/>
                  <a:gd name="T1" fmla="*/ 0 h 82"/>
                  <a:gd name="T2" fmla="*/ 38 w 44"/>
                  <a:gd name="T3" fmla="*/ 27 h 82"/>
                  <a:gd name="T4" fmla="*/ 30 w 44"/>
                  <a:gd name="T5" fmla="*/ 50 h 82"/>
                  <a:gd name="T6" fmla="*/ 37 w 44"/>
                  <a:gd name="T7" fmla="*/ 58 h 82"/>
                  <a:gd name="T8" fmla="*/ 44 w 44"/>
                  <a:gd name="T9" fmla="*/ 74 h 82"/>
                  <a:gd name="T10" fmla="*/ 30 w 44"/>
                  <a:gd name="T11" fmla="*/ 77 h 82"/>
                  <a:gd name="T12" fmla="*/ 24 w 44"/>
                  <a:gd name="T13" fmla="*/ 82 h 82"/>
                  <a:gd name="T14" fmla="*/ 17 w 44"/>
                  <a:gd name="T15" fmla="*/ 77 h 82"/>
                  <a:gd name="T16" fmla="*/ 13 w 44"/>
                  <a:gd name="T17" fmla="*/ 69 h 82"/>
                  <a:gd name="T18" fmla="*/ 16 w 44"/>
                  <a:gd name="T19" fmla="*/ 51 h 82"/>
                  <a:gd name="T20" fmla="*/ 12 w 44"/>
                  <a:gd name="T21" fmla="*/ 37 h 82"/>
                  <a:gd name="T22" fmla="*/ 7 w 44"/>
                  <a:gd name="T23" fmla="*/ 39 h 82"/>
                  <a:gd name="T24" fmla="*/ 0 w 44"/>
                  <a:gd name="T25" fmla="*/ 28 h 82"/>
                  <a:gd name="T26" fmla="*/ 0 w 44"/>
                  <a:gd name="T27" fmla="*/ 20 h 82"/>
                  <a:gd name="T28" fmla="*/ 10 w 44"/>
                  <a:gd name="T29" fmla="*/ 15 h 82"/>
                  <a:gd name="T30" fmla="*/ 6 w 44"/>
                  <a:gd name="T31" fmla="*/ 9 h 82"/>
                  <a:gd name="T32" fmla="*/ 14 w 44"/>
                  <a:gd name="T33"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82">
                    <a:moveTo>
                      <a:pt x="14" y="0"/>
                    </a:moveTo>
                    <a:lnTo>
                      <a:pt x="38" y="27"/>
                    </a:lnTo>
                    <a:lnTo>
                      <a:pt x="30" y="50"/>
                    </a:lnTo>
                    <a:lnTo>
                      <a:pt x="37" y="58"/>
                    </a:lnTo>
                    <a:lnTo>
                      <a:pt x="44" y="74"/>
                    </a:lnTo>
                    <a:lnTo>
                      <a:pt x="30" y="77"/>
                    </a:lnTo>
                    <a:lnTo>
                      <a:pt x="24" y="82"/>
                    </a:lnTo>
                    <a:lnTo>
                      <a:pt x="17" y="77"/>
                    </a:lnTo>
                    <a:lnTo>
                      <a:pt x="13" y="69"/>
                    </a:lnTo>
                    <a:lnTo>
                      <a:pt x="16" y="51"/>
                    </a:lnTo>
                    <a:lnTo>
                      <a:pt x="12" y="37"/>
                    </a:lnTo>
                    <a:lnTo>
                      <a:pt x="7" y="39"/>
                    </a:lnTo>
                    <a:lnTo>
                      <a:pt x="0" y="28"/>
                    </a:lnTo>
                    <a:lnTo>
                      <a:pt x="0" y="20"/>
                    </a:lnTo>
                    <a:lnTo>
                      <a:pt x="10" y="15"/>
                    </a:lnTo>
                    <a:lnTo>
                      <a:pt x="6" y="9"/>
                    </a:lnTo>
                    <a:lnTo>
                      <a:pt x="14"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2" name="Freeform 37">
                <a:extLst>
                  <a:ext uri="{FF2B5EF4-FFF2-40B4-BE49-F238E27FC236}">
                    <a16:creationId xmlns:a16="http://schemas.microsoft.com/office/drawing/2014/main" id="{3351E618-EA30-4F50-ADF2-2A17A22E3BFD}"/>
                  </a:ext>
                </a:extLst>
              </p:cNvPr>
              <p:cNvSpPr>
                <a:spLocks/>
              </p:cNvSpPr>
              <p:nvPr/>
            </p:nvSpPr>
            <p:spPr bwMode="auto">
              <a:xfrm>
                <a:off x="4472" y="3321"/>
                <a:ext cx="37" cy="47"/>
              </a:xfrm>
              <a:custGeom>
                <a:avLst/>
                <a:gdLst>
                  <a:gd name="T0" fmla="*/ 8 w 37"/>
                  <a:gd name="T1" fmla="*/ 0 h 47"/>
                  <a:gd name="T2" fmla="*/ 28 w 37"/>
                  <a:gd name="T3" fmla="*/ 1 h 47"/>
                  <a:gd name="T4" fmla="*/ 37 w 37"/>
                  <a:gd name="T5" fmla="*/ 2 h 47"/>
                  <a:gd name="T6" fmla="*/ 32 w 37"/>
                  <a:gd name="T7" fmla="*/ 14 h 47"/>
                  <a:gd name="T8" fmla="*/ 36 w 37"/>
                  <a:gd name="T9" fmla="*/ 28 h 47"/>
                  <a:gd name="T10" fmla="*/ 34 w 37"/>
                  <a:gd name="T11" fmla="*/ 39 h 47"/>
                  <a:gd name="T12" fmla="*/ 32 w 37"/>
                  <a:gd name="T13" fmla="*/ 42 h 47"/>
                  <a:gd name="T14" fmla="*/ 14 w 37"/>
                  <a:gd name="T15" fmla="*/ 47 h 47"/>
                  <a:gd name="T16" fmla="*/ 7 w 37"/>
                  <a:gd name="T17" fmla="*/ 31 h 47"/>
                  <a:gd name="T18" fmla="*/ 0 w 37"/>
                  <a:gd name="T19" fmla="*/ 23 h 47"/>
                  <a:gd name="T20" fmla="*/ 8 w 37"/>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47">
                    <a:moveTo>
                      <a:pt x="8" y="0"/>
                    </a:moveTo>
                    <a:lnTo>
                      <a:pt x="28" y="1"/>
                    </a:lnTo>
                    <a:lnTo>
                      <a:pt x="37" y="2"/>
                    </a:lnTo>
                    <a:lnTo>
                      <a:pt x="32" y="14"/>
                    </a:lnTo>
                    <a:lnTo>
                      <a:pt x="36" y="28"/>
                    </a:lnTo>
                    <a:lnTo>
                      <a:pt x="34" y="39"/>
                    </a:lnTo>
                    <a:lnTo>
                      <a:pt x="32" y="42"/>
                    </a:lnTo>
                    <a:lnTo>
                      <a:pt x="14" y="47"/>
                    </a:lnTo>
                    <a:lnTo>
                      <a:pt x="7" y="31"/>
                    </a:lnTo>
                    <a:lnTo>
                      <a:pt x="0" y="23"/>
                    </a:lnTo>
                    <a:lnTo>
                      <a:pt x="8"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3" name="Freeform 38">
                <a:extLst>
                  <a:ext uri="{FF2B5EF4-FFF2-40B4-BE49-F238E27FC236}">
                    <a16:creationId xmlns:a16="http://schemas.microsoft.com/office/drawing/2014/main" id="{A94BA3A8-5046-49F7-B1B7-C6687CE30BF1}"/>
                  </a:ext>
                </a:extLst>
              </p:cNvPr>
              <p:cNvSpPr>
                <a:spLocks/>
              </p:cNvSpPr>
              <p:nvPr/>
            </p:nvSpPr>
            <p:spPr bwMode="auto">
              <a:xfrm>
                <a:off x="4504" y="3323"/>
                <a:ext cx="27" cy="43"/>
              </a:xfrm>
              <a:custGeom>
                <a:avLst/>
                <a:gdLst>
                  <a:gd name="T0" fmla="*/ 5 w 27"/>
                  <a:gd name="T1" fmla="*/ 0 h 43"/>
                  <a:gd name="T2" fmla="*/ 13 w 27"/>
                  <a:gd name="T3" fmla="*/ 3 h 43"/>
                  <a:gd name="T4" fmla="*/ 27 w 27"/>
                  <a:gd name="T5" fmla="*/ 16 h 43"/>
                  <a:gd name="T6" fmla="*/ 19 w 27"/>
                  <a:gd name="T7" fmla="*/ 35 h 43"/>
                  <a:gd name="T8" fmla="*/ 15 w 27"/>
                  <a:gd name="T9" fmla="*/ 43 h 43"/>
                  <a:gd name="T10" fmla="*/ 0 w 27"/>
                  <a:gd name="T11" fmla="*/ 40 h 43"/>
                  <a:gd name="T12" fmla="*/ 2 w 27"/>
                  <a:gd name="T13" fmla="*/ 37 h 43"/>
                  <a:gd name="T14" fmla="*/ 4 w 27"/>
                  <a:gd name="T15" fmla="*/ 26 h 43"/>
                  <a:gd name="T16" fmla="*/ 0 w 27"/>
                  <a:gd name="T17" fmla="*/ 12 h 43"/>
                  <a:gd name="T18" fmla="*/ 5 w 27"/>
                  <a:gd name="T1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43">
                    <a:moveTo>
                      <a:pt x="5" y="0"/>
                    </a:moveTo>
                    <a:lnTo>
                      <a:pt x="13" y="3"/>
                    </a:lnTo>
                    <a:lnTo>
                      <a:pt x="27" y="16"/>
                    </a:lnTo>
                    <a:lnTo>
                      <a:pt x="19" y="35"/>
                    </a:lnTo>
                    <a:lnTo>
                      <a:pt x="15" y="43"/>
                    </a:lnTo>
                    <a:lnTo>
                      <a:pt x="0" y="40"/>
                    </a:lnTo>
                    <a:lnTo>
                      <a:pt x="2" y="37"/>
                    </a:lnTo>
                    <a:lnTo>
                      <a:pt x="4" y="26"/>
                    </a:lnTo>
                    <a:lnTo>
                      <a:pt x="0" y="12"/>
                    </a:lnTo>
                    <a:lnTo>
                      <a:pt x="5"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4" name="Freeform 39">
                <a:extLst>
                  <a:ext uri="{FF2B5EF4-FFF2-40B4-BE49-F238E27FC236}">
                    <a16:creationId xmlns:a16="http://schemas.microsoft.com/office/drawing/2014/main" id="{C67A11CC-1A5D-465D-A0B5-4E9488EB032C}"/>
                  </a:ext>
                </a:extLst>
              </p:cNvPr>
              <p:cNvSpPr>
                <a:spLocks/>
              </p:cNvSpPr>
              <p:nvPr/>
            </p:nvSpPr>
            <p:spPr bwMode="auto">
              <a:xfrm>
                <a:off x="4438" y="3264"/>
                <a:ext cx="13" cy="10"/>
              </a:xfrm>
              <a:custGeom>
                <a:avLst/>
                <a:gdLst>
                  <a:gd name="T0" fmla="*/ 1 w 13"/>
                  <a:gd name="T1" fmla="*/ 1 h 10"/>
                  <a:gd name="T2" fmla="*/ 13 w 13"/>
                  <a:gd name="T3" fmla="*/ 0 h 10"/>
                  <a:gd name="T4" fmla="*/ 10 w 13"/>
                  <a:gd name="T5" fmla="*/ 4 h 10"/>
                  <a:gd name="T6" fmla="*/ 10 w 13"/>
                  <a:gd name="T7" fmla="*/ 10 h 10"/>
                  <a:gd name="T8" fmla="*/ 0 w 13"/>
                  <a:gd name="T9" fmla="*/ 9 h 10"/>
                  <a:gd name="T10" fmla="*/ 2 w 13"/>
                  <a:gd name="T11" fmla="*/ 7 h 10"/>
                  <a:gd name="T12" fmla="*/ 1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 y="1"/>
                    </a:moveTo>
                    <a:lnTo>
                      <a:pt x="13" y="0"/>
                    </a:lnTo>
                    <a:lnTo>
                      <a:pt x="10" y="4"/>
                    </a:lnTo>
                    <a:lnTo>
                      <a:pt x="10" y="10"/>
                    </a:lnTo>
                    <a:lnTo>
                      <a:pt x="0" y="9"/>
                    </a:lnTo>
                    <a:lnTo>
                      <a:pt x="2" y="7"/>
                    </a:lnTo>
                    <a:lnTo>
                      <a:pt x="1"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5" name="Freeform 40">
                <a:extLst>
                  <a:ext uri="{FF2B5EF4-FFF2-40B4-BE49-F238E27FC236}">
                    <a16:creationId xmlns:a16="http://schemas.microsoft.com/office/drawing/2014/main" id="{75F990FE-EACB-4C17-B707-1733E0F0225D}"/>
                  </a:ext>
                </a:extLst>
              </p:cNvPr>
              <p:cNvSpPr>
                <a:spLocks/>
              </p:cNvSpPr>
              <p:nvPr/>
            </p:nvSpPr>
            <p:spPr bwMode="auto">
              <a:xfrm>
                <a:off x="4367" y="3502"/>
                <a:ext cx="111" cy="154"/>
              </a:xfrm>
              <a:custGeom>
                <a:avLst/>
                <a:gdLst>
                  <a:gd name="T0" fmla="*/ 9 w 111"/>
                  <a:gd name="T1" fmla="*/ 16 h 154"/>
                  <a:gd name="T2" fmla="*/ 31 w 111"/>
                  <a:gd name="T3" fmla="*/ 2 h 154"/>
                  <a:gd name="T4" fmla="*/ 38 w 111"/>
                  <a:gd name="T5" fmla="*/ 0 h 154"/>
                  <a:gd name="T6" fmla="*/ 38 w 111"/>
                  <a:gd name="T7" fmla="*/ 23 h 154"/>
                  <a:gd name="T8" fmla="*/ 50 w 111"/>
                  <a:gd name="T9" fmla="*/ 34 h 154"/>
                  <a:gd name="T10" fmla="*/ 58 w 111"/>
                  <a:gd name="T11" fmla="*/ 35 h 154"/>
                  <a:gd name="T12" fmla="*/ 72 w 111"/>
                  <a:gd name="T13" fmla="*/ 45 h 154"/>
                  <a:gd name="T14" fmla="*/ 79 w 111"/>
                  <a:gd name="T15" fmla="*/ 46 h 154"/>
                  <a:gd name="T16" fmla="*/ 84 w 111"/>
                  <a:gd name="T17" fmla="*/ 49 h 154"/>
                  <a:gd name="T18" fmla="*/ 86 w 111"/>
                  <a:gd name="T19" fmla="*/ 76 h 154"/>
                  <a:gd name="T20" fmla="*/ 102 w 111"/>
                  <a:gd name="T21" fmla="*/ 77 h 154"/>
                  <a:gd name="T22" fmla="*/ 101 w 111"/>
                  <a:gd name="T23" fmla="*/ 87 h 154"/>
                  <a:gd name="T24" fmla="*/ 107 w 111"/>
                  <a:gd name="T25" fmla="*/ 92 h 154"/>
                  <a:gd name="T26" fmla="*/ 111 w 111"/>
                  <a:gd name="T27" fmla="*/ 99 h 154"/>
                  <a:gd name="T28" fmla="*/ 104 w 111"/>
                  <a:gd name="T29" fmla="*/ 118 h 154"/>
                  <a:gd name="T30" fmla="*/ 95 w 111"/>
                  <a:gd name="T31" fmla="*/ 112 h 154"/>
                  <a:gd name="T32" fmla="*/ 71 w 111"/>
                  <a:gd name="T33" fmla="*/ 116 h 154"/>
                  <a:gd name="T34" fmla="*/ 63 w 111"/>
                  <a:gd name="T35" fmla="*/ 145 h 154"/>
                  <a:gd name="T36" fmla="*/ 62 w 111"/>
                  <a:gd name="T37" fmla="*/ 143 h 154"/>
                  <a:gd name="T38" fmla="*/ 51 w 111"/>
                  <a:gd name="T39" fmla="*/ 143 h 154"/>
                  <a:gd name="T40" fmla="*/ 48 w 111"/>
                  <a:gd name="T41" fmla="*/ 152 h 154"/>
                  <a:gd name="T42" fmla="*/ 48 w 111"/>
                  <a:gd name="T43" fmla="*/ 153 h 154"/>
                  <a:gd name="T44" fmla="*/ 45 w 111"/>
                  <a:gd name="T45" fmla="*/ 145 h 154"/>
                  <a:gd name="T46" fmla="*/ 35 w 111"/>
                  <a:gd name="T47" fmla="*/ 144 h 154"/>
                  <a:gd name="T48" fmla="*/ 33 w 111"/>
                  <a:gd name="T49" fmla="*/ 143 h 154"/>
                  <a:gd name="T50" fmla="*/ 30 w 111"/>
                  <a:gd name="T51" fmla="*/ 140 h 154"/>
                  <a:gd name="T52" fmla="*/ 24 w 111"/>
                  <a:gd name="T53" fmla="*/ 154 h 154"/>
                  <a:gd name="T54" fmla="*/ 16 w 111"/>
                  <a:gd name="T55" fmla="*/ 153 h 154"/>
                  <a:gd name="T56" fmla="*/ 7 w 111"/>
                  <a:gd name="T57" fmla="*/ 125 h 154"/>
                  <a:gd name="T58" fmla="*/ 9 w 111"/>
                  <a:gd name="T59" fmla="*/ 112 h 154"/>
                  <a:gd name="T60" fmla="*/ 0 w 111"/>
                  <a:gd name="T61" fmla="*/ 90 h 154"/>
                  <a:gd name="T62" fmla="*/ 6 w 111"/>
                  <a:gd name="T63" fmla="*/ 77 h 154"/>
                  <a:gd name="T64" fmla="*/ 1 w 111"/>
                  <a:gd name="T65" fmla="*/ 69 h 154"/>
                  <a:gd name="T66" fmla="*/ 8 w 111"/>
                  <a:gd name="T67" fmla="*/ 33 h 154"/>
                  <a:gd name="T68" fmla="*/ 0 w 111"/>
                  <a:gd name="T69" fmla="*/ 15 h 154"/>
                  <a:gd name="T70" fmla="*/ 9 w 111"/>
                  <a:gd name="T71" fmla="*/ 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1" h="154">
                    <a:moveTo>
                      <a:pt x="9" y="16"/>
                    </a:moveTo>
                    <a:lnTo>
                      <a:pt x="31" y="2"/>
                    </a:lnTo>
                    <a:lnTo>
                      <a:pt x="38" y="0"/>
                    </a:lnTo>
                    <a:lnTo>
                      <a:pt x="38" y="23"/>
                    </a:lnTo>
                    <a:lnTo>
                      <a:pt x="50" y="34"/>
                    </a:lnTo>
                    <a:lnTo>
                      <a:pt x="58" y="35"/>
                    </a:lnTo>
                    <a:lnTo>
                      <a:pt x="72" y="45"/>
                    </a:lnTo>
                    <a:lnTo>
                      <a:pt x="79" y="46"/>
                    </a:lnTo>
                    <a:lnTo>
                      <a:pt x="84" y="49"/>
                    </a:lnTo>
                    <a:lnTo>
                      <a:pt x="86" y="76"/>
                    </a:lnTo>
                    <a:lnTo>
                      <a:pt x="102" y="77"/>
                    </a:lnTo>
                    <a:lnTo>
                      <a:pt x="101" y="87"/>
                    </a:lnTo>
                    <a:lnTo>
                      <a:pt x="107" y="92"/>
                    </a:lnTo>
                    <a:lnTo>
                      <a:pt x="111" y="99"/>
                    </a:lnTo>
                    <a:lnTo>
                      <a:pt x="104" y="118"/>
                    </a:lnTo>
                    <a:lnTo>
                      <a:pt x="95" y="112"/>
                    </a:lnTo>
                    <a:lnTo>
                      <a:pt x="71" y="116"/>
                    </a:lnTo>
                    <a:lnTo>
                      <a:pt x="63" y="145"/>
                    </a:lnTo>
                    <a:lnTo>
                      <a:pt x="62" y="143"/>
                    </a:lnTo>
                    <a:lnTo>
                      <a:pt x="51" y="143"/>
                    </a:lnTo>
                    <a:lnTo>
                      <a:pt x="48" y="152"/>
                    </a:lnTo>
                    <a:lnTo>
                      <a:pt x="48" y="153"/>
                    </a:lnTo>
                    <a:lnTo>
                      <a:pt x="45" y="145"/>
                    </a:lnTo>
                    <a:lnTo>
                      <a:pt x="35" y="144"/>
                    </a:lnTo>
                    <a:lnTo>
                      <a:pt x="33" y="143"/>
                    </a:lnTo>
                    <a:lnTo>
                      <a:pt x="30" y="140"/>
                    </a:lnTo>
                    <a:lnTo>
                      <a:pt x="24" y="154"/>
                    </a:lnTo>
                    <a:lnTo>
                      <a:pt x="16" y="153"/>
                    </a:lnTo>
                    <a:lnTo>
                      <a:pt x="7" y="125"/>
                    </a:lnTo>
                    <a:lnTo>
                      <a:pt x="9" y="112"/>
                    </a:lnTo>
                    <a:lnTo>
                      <a:pt x="0" y="90"/>
                    </a:lnTo>
                    <a:lnTo>
                      <a:pt x="6" y="77"/>
                    </a:lnTo>
                    <a:lnTo>
                      <a:pt x="1" y="69"/>
                    </a:lnTo>
                    <a:lnTo>
                      <a:pt x="8" y="33"/>
                    </a:lnTo>
                    <a:lnTo>
                      <a:pt x="0" y="15"/>
                    </a:lnTo>
                    <a:lnTo>
                      <a:pt x="9" y="16"/>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6" name="Freeform 41">
                <a:extLst>
                  <a:ext uri="{FF2B5EF4-FFF2-40B4-BE49-F238E27FC236}">
                    <a16:creationId xmlns:a16="http://schemas.microsoft.com/office/drawing/2014/main" id="{7E3C0F4B-FE1F-453C-8910-4FC99E1CED2F}"/>
                  </a:ext>
                </a:extLst>
              </p:cNvPr>
              <p:cNvSpPr>
                <a:spLocks/>
              </p:cNvSpPr>
              <p:nvPr/>
            </p:nvSpPr>
            <p:spPr bwMode="auto">
              <a:xfrm>
                <a:off x="4430" y="3614"/>
                <a:ext cx="77" cy="91"/>
              </a:xfrm>
              <a:custGeom>
                <a:avLst/>
                <a:gdLst>
                  <a:gd name="T0" fmla="*/ 43 w 77"/>
                  <a:gd name="T1" fmla="*/ 32 h 91"/>
                  <a:gd name="T2" fmla="*/ 55 w 77"/>
                  <a:gd name="T3" fmla="*/ 33 h 91"/>
                  <a:gd name="T4" fmla="*/ 62 w 77"/>
                  <a:gd name="T5" fmla="*/ 34 h 91"/>
                  <a:gd name="T6" fmla="*/ 66 w 77"/>
                  <a:gd name="T7" fmla="*/ 53 h 91"/>
                  <a:gd name="T8" fmla="*/ 74 w 77"/>
                  <a:gd name="T9" fmla="*/ 52 h 91"/>
                  <a:gd name="T10" fmla="*/ 77 w 77"/>
                  <a:gd name="T11" fmla="*/ 55 h 91"/>
                  <a:gd name="T12" fmla="*/ 74 w 77"/>
                  <a:gd name="T13" fmla="*/ 65 h 91"/>
                  <a:gd name="T14" fmla="*/ 76 w 77"/>
                  <a:gd name="T15" fmla="*/ 69 h 91"/>
                  <a:gd name="T16" fmla="*/ 74 w 77"/>
                  <a:gd name="T17" fmla="*/ 72 h 91"/>
                  <a:gd name="T18" fmla="*/ 72 w 77"/>
                  <a:gd name="T19" fmla="*/ 84 h 91"/>
                  <a:gd name="T20" fmla="*/ 56 w 77"/>
                  <a:gd name="T21" fmla="*/ 91 h 91"/>
                  <a:gd name="T22" fmla="*/ 39 w 77"/>
                  <a:gd name="T23" fmla="*/ 88 h 91"/>
                  <a:gd name="T24" fmla="*/ 47 w 77"/>
                  <a:gd name="T25" fmla="*/ 71 h 91"/>
                  <a:gd name="T26" fmla="*/ 44 w 77"/>
                  <a:gd name="T27" fmla="*/ 67 h 91"/>
                  <a:gd name="T28" fmla="*/ 24 w 77"/>
                  <a:gd name="T29" fmla="*/ 55 h 91"/>
                  <a:gd name="T30" fmla="*/ 15 w 77"/>
                  <a:gd name="T31" fmla="*/ 52 h 91"/>
                  <a:gd name="T32" fmla="*/ 4 w 77"/>
                  <a:gd name="T33" fmla="*/ 37 h 91"/>
                  <a:gd name="T34" fmla="*/ 0 w 77"/>
                  <a:gd name="T35" fmla="*/ 33 h 91"/>
                  <a:gd name="T36" fmla="*/ 8 w 77"/>
                  <a:gd name="T37" fmla="*/ 4 h 91"/>
                  <a:gd name="T38" fmla="*/ 32 w 77"/>
                  <a:gd name="T39" fmla="*/ 0 h 91"/>
                  <a:gd name="T40" fmla="*/ 41 w 77"/>
                  <a:gd name="T41" fmla="*/ 6 h 91"/>
                  <a:gd name="T42" fmla="*/ 43 w 77"/>
                  <a:gd name="T43"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91">
                    <a:moveTo>
                      <a:pt x="43" y="32"/>
                    </a:moveTo>
                    <a:lnTo>
                      <a:pt x="55" y="33"/>
                    </a:lnTo>
                    <a:lnTo>
                      <a:pt x="62" y="34"/>
                    </a:lnTo>
                    <a:lnTo>
                      <a:pt x="66" y="53"/>
                    </a:lnTo>
                    <a:lnTo>
                      <a:pt x="74" y="52"/>
                    </a:lnTo>
                    <a:lnTo>
                      <a:pt x="77" y="55"/>
                    </a:lnTo>
                    <a:lnTo>
                      <a:pt x="74" y="65"/>
                    </a:lnTo>
                    <a:lnTo>
                      <a:pt x="76" y="69"/>
                    </a:lnTo>
                    <a:lnTo>
                      <a:pt x="74" y="72"/>
                    </a:lnTo>
                    <a:lnTo>
                      <a:pt x="72" y="84"/>
                    </a:lnTo>
                    <a:lnTo>
                      <a:pt x="56" y="91"/>
                    </a:lnTo>
                    <a:lnTo>
                      <a:pt x="39" y="88"/>
                    </a:lnTo>
                    <a:lnTo>
                      <a:pt x="47" y="71"/>
                    </a:lnTo>
                    <a:lnTo>
                      <a:pt x="44" y="67"/>
                    </a:lnTo>
                    <a:lnTo>
                      <a:pt x="24" y="55"/>
                    </a:lnTo>
                    <a:lnTo>
                      <a:pt x="15" y="52"/>
                    </a:lnTo>
                    <a:lnTo>
                      <a:pt x="4" y="37"/>
                    </a:lnTo>
                    <a:lnTo>
                      <a:pt x="0" y="33"/>
                    </a:lnTo>
                    <a:lnTo>
                      <a:pt x="8" y="4"/>
                    </a:lnTo>
                    <a:lnTo>
                      <a:pt x="32" y="0"/>
                    </a:lnTo>
                    <a:lnTo>
                      <a:pt x="41" y="6"/>
                    </a:lnTo>
                    <a:lnTo>
                      <a:pt x="43" y="3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7" name="Freeform 42">
                <a:extLst>
                  <a:ext uri="{FF2B5EF4-FFF2-40B4-BE49-F238E27FC236}">
                    <a16:creationId xmlns:a16="http://schemas.microsoft.com/office/drawing/2014/main" id="{D9D51556-FBC3-4089-919D-20FB656B23C9}"/>
                  </a:ext>
                </a:extLst>
              </p:cNvPr>
              <p:cNvSpPr>
                <a:spLocks/>
              </p:cNvSpPr>
              <p:nvPr/>
            </p:nvSpPr>
            <p:spPr bwMode="auto">
              <a:xfrm>
                <a:off x="4469" y="3738"/>
                <a:ext cx="48" cy="56"/>
              </a:xfrm>
              <a:custGeom>
                <a:avLst/>
                <a:gdLst>
                  <a:gd name="T0" fmla="*/ 12 w 48"/>
                  <a:gd name="T1" fmla="*/ 0 h 56"/>
                  <a:gd name="T2" fmla="*/ 22 w 48"/>
                  <a:gd name="T3" fmla="*/ 8 h 56"/>
                  <a:gd name="T4" fmla="*/ 25 w 48"/>
                  <a:gd name="T5" fmla="*/ 8 h 56"/>
                  <a:gd name="T6" fmla="*/ 41 w 48"/>
                  <a:gd name="T7" fmla="*/ 21 h 56"/>
                  <a:gd name="T8" fmla="*/ 48 w 48"/>
                  <a:gd name="T9" fmla="*/ 30 h 56"/>
                  <a:gd name="T10" fmla="*/ 44 w 48"/>
                  <a:gd name="T11" fmla="*/ 36 h 56"/>
                  <a:gd name="T12" fmla="*/ 46 w 48"/>
                  <a:gd name="T13" fmla="*/ 43 h 56"/>
                  <a:gd name="T14" fmla="*/ 41 w 48"/>
                  <a:gd name="T15" fmla="*/ 51 h 56"/>
                  <a:gd name="T16" fmla="*/ 31 w 48"/>
                  <a:gd name="T17" fmla="*/ 56 h 56"/>
                  <a:gd name="T18" fmla="*/ 24 w 48"/>
                  <a:gd name="T19" fmla="*/ 54 h 56"/>
                  <a:gd name="T20" fmla="*/ 20 w 48"/>
                  <a:gd name="T21" fmla="*/ 56 h 56"/>
                  <a:gd name="T22" fmla="*/ 11 w 48"/>
                  <a:gd name="T23" fmla="*/ 51 h 56"/>
                  <a:gd name="T24" fmla="*/ 1 w 48"/>
                  <a:gd name="T25" fmla="*/ 48 h 56"/>
                  <a:gd name="T26" fmla="*/ 0 w 48"/>
                  <a:gd name="T27" fmla="*/ 37 h 56"/>
                  <a:gd name="T28" fmla="*/ 3 w 48"/>
                  <a:gd name="T29" fmla="*/ 34 h 56"/>
                  <a:gd name="T30" fmla="*/ 2 w 48"/>
                  <a:gd name="T31" fmla="*/ 28 h 56"/>
                  <a:gd name="T32" fmla="*/ 2 w 48"/>
                  <a:gd name="T33" fmla="*/ 25 h 56"/>
                  <a:gd name="T34" fmla="*/ 7 w 48"/>
                  <a:gd name="T35" fmla="*/ 2 h 56"/>
                  <a:gd name="T36" fmla="*/ 12 w 48"/>
                  <a:gd name="T3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56">
                    <a:moveTo>
                      <a:pt x="12" y="0"/>
                    </a:moveTo>
                    <a:lnTo>
                      <a:pt x="22" y="8"/>
                    </a:lnTo>
                    <a:lnTo>
                      <a:pt x="25" y="8"/>
                    </a:lnTo>
                    <a:lnTo>
                      <a:pt x="41" y="21"/>
                    </a:lnTo>
                    <a:lnTo>
                      <a:pt x="48" y="30"/>
                    </a:lnTo>
                    <a:lnTo>
                      <a:pt x="44" y="36"/>
                    </a:lnTo>
                    <a:lnTo>
                      <a:pt x="46" y="43"/>
                    </a:lnTo>
                    <a:lnTo>
                      <a:pt x="41" y="51"/>
                    </a:lnTo>
                    <a:lnTo>
                      <a:pt x="31" y="56"/>
                    </a:lnTo>
                    <a:lnTo>
                      <a:pt x="24" y="54"/>
                    </a:lnTo>
                    <a:lnTo>
                      <a:pt x="20" y="56"/>
                    </a:lnTo>
                    <a:lnTo>
                      <a:pt x="11" y="51"/>
                    </a:lnTo>
                    <a:lnTo>
                      <a:pt x="1" y="48"/>
                    </a:lnTo>
                    <a:lnTo>
                      <a:pt x="0" y="37"/>
                    </a:lnTo>
                    <a:lnTo>
                      <a:pt x="3" y="34"/>
                    </a:lnTo>
                    <a:lnTo>
                      <a:pt x="2" y="28"/>
                    </a:lnTo>
                    <a:lnTo>
                      <a:pt x="2" y="25"/>
                    </a:lnTo>
                    <a:lnTo>
                      <a:pt x="7" y="2"/>
                    </a:lnTo>
                    <a:lnTo>
                      <a:pt x="12"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8" name="Freeform 43">
                <a:extLst>
                  <a:ext uri="{FF2B5EF4-FFF2-40B4-BE49-F238E27FC236}">
                    <a16:creationId xmlns:a16="http://schemas.microsoft.com/office/drawing/2014/main" id="{40608EB4-EA81-4D7B-976E-70094CF2E142}"/>
                  </a:ext>
                </a:extLst>
              </p:cNvPr>
              <p:cNvSpPr>
                <a:spLocks/>
              </p:cNvSpPr>
              <p:nvPr/>
            </p:nvSpPr>
            <p:spPr bwMode="auto">
              <a:xfrm>
                <a:off x="5190" y="2580"/>
                <a:ext cx="100" cy="120"/>
              </a:xfrm>
              <a:custGeom>
                <a:avLst/>
                <a:gdLst>
                  <a:gd name="T0" fmla="*/ 74 w 100"/>
                  <a:gd name="T1" fmla="*/ 15 h 120"/>
                  <a:gd name="T2" fmla="*/ 74 w 100"/>
                  <a:gd name="T3" fmla="*/ 22 h 120"/>
                  <a:gd name="T4" fmla="*/ 86 w 100"/>
                  <a:gd name="T5" fmla="*/ 28 h 120"/>
                  <a:gd name="T6" fmla="*/ 78 w 100"/>
                  <a:gd name="T7" fmla="*/ 37 h 120"/>
                  <a:gd name="T8" fmla="*/ 87 w 100"/>
                  <a:gd name="T9" fmla="*/ 50 h 120"/>
                  <a:gd name="T10" fmla="*/ 80 w 100"/>
                  <a:gd name="T11" fmla="*/ 59 h 120"/>
                  <a:gd name="T12" fmla="*/ 92 w 100"/>
                  <a:gd name="T13" fmla="*/ 68 h 120"/>
                  <a:gd name="T14" fmla="*/ 86 w 100"/>
                  <a:gd name="T15" fmla="*/ 74 h 120"/>
                  <a:gd name="T16" fmla="*/ 100 w 100"/>
                  <a:gd name="T17" fmla="*/ 83 h 120"/>
                  <a:gd name="T18" fmla="*/ 80 w 100"/>
                  <a:gd name="T19" fmla="*/ 101 h 120"/>
                  <a:gd name="T20" fmla="*/ 67 w 100"/>
                  <a:gd name="T21" fmla="*/ 110 h 120"/>
                  <a:gd name="T22" fmla="*/ 39 w 100"/>
                  <a:gd name="T23" fmla="*/ 117 h 120"/>
                  <a:gd name="T24" fmla="*/ 20 w 100"/>
                  <a:gd name="T25" fmla="*/ 120 h 120"/>
                  <a:gd name="T26" fmla="*/ 6 w 100"/>
                  <a:gd name="T27" fmla="*/ 110 h 120"/>
                  <a:gd name="T28" fmla="*/ 9 w 100"/>
                  <a:gd name="T29" fmla="*/ 99 h 120"/>
                  <a:gd name="T30" fmla="*/ 4 w 100"/>
                  <a:gd name="T31" fmla="*/ 86 h 120"/>
                  <a:gd name="T32" fmla="*/ 8 w 100"/>
                  <a:gd name="T33" fmla="*/ 81 h 120"/>
                  <a:gd name="T34" fmla="*/ 36 w 100"/>
                  <a:gd name="T35" fmla="*/ 61 h 120"/>
                  <a:gd name="T36" fmla="*/ 43 w 100"/>
                  <a:gd name="T37" fmla="*/ 61 h 120"/>
                  <a:gd name="T38" fmla="*/ 43 w 100"/>
                  <a:gd name="T39" fmla="*/ 53 h 120"/>
                  <a:gd name="T40" fmla="*/ 33 w 100"/>
                  <a:gd name="T41" fmla="*/ 50 h 120"/>
                  <a:gd name="T42" fmla="*/ 29 w 100"/>
                  <a:gd name="T43" fmla="*/ 45 h 120"/>
                  <a:gd name="T44" fmla="*/ 30 w 100"/>
                  <a:gd name="T45" fmla="*/ 40 h 120"/>
                  <a:gd name="T46" fmla="*/ 31 w 100"/>
                  <a:gd name="T47" fmla="*/ 38 h 120"/>
                  <a:gd name="T48" fmla="*/ 28 w 100"/>
                  <a:gd name="T49" fmla="*/ 34 h 120"/>
                  <a:gd name="T50" fmla="*/ 29 w 100"/>
                  <a:gd name="T51" fmla="*/ 31 h 120"/>
                  <a:gd name="T52" fmla="*/ 26 w 100"/>
                  <a:gd name="T53" fmla="*/ 31 h 120"/>
                  <a:gd name="T54" fmla="*/ 28 w 100"/>
                  <a:gd name="T55" fmla="*/ 25 h 120"/>
                  <a:gd name="T56" fmla="*/ 20 w 100"/>
                  <a:gd name="T57" fmla="*/ 19 h 120"/>
                  <a:gd name="T58" fmla="*/ 14 w 100"/>
                  <a:gd name="T59" fmla="*/ 19 h 120"/>
                  <a:gd name="T60" fmla="*/ 0 w 100"/>
                  <a:gd name="T61" fmla="*/ 12 h 120"/>
                  <a:gd name="T62" fmla="*/ 5 w 100"/>
                  <a:gd name="T63" fmla="*/ 12 h 120"/>
                  <a:gd name="T64" fmla="*/ 7 w 100"/>
                  <a:gd name="T65" fmla="*/ 9 h 120"/>
                  <a:gd name="T66" fmla="*/ 14 w 100"/>
                  <a:gd name="T67" fmla="*/ 13 h 120"/>
                  <a:gd name="T68" fmla="*/ 18 w 100"/>
                  <a:gd name="T69" fmla="*/ 16 h 120"/>
                  <a:gd name="T70" fmla="*/ 40 w 100"/>
                  <a:gd name="T71" fmla="*/ 17 h 120"/>
                  <a:gd name="T72" fmla="*/ 48 w 100"/>
                  <a:gd name="T73" fmla="*/ 12 h 120"/>
                  <a:gd name="T74" fmla="*/ 49 w 100"/>
                  <a:gd name="T75" fmla="*/ 4 h 120"/>
                  <a:gd name="T76" fmla="*/ 67 w 100"/>
                  <a:gd name="T77" fmla="*/ 0 h 120"/>
                  <a:gd name="T78" fmla="*/ 72 w 100"/>
                  <a:gd name="T79" fmla="*/ 3 h 120"/>
                  <a:gd name="T80" fmla="*/ 80 w 100"/>
                  <a:gd name="T81" fmla="*/ 7 h 120"/>
                  <a:gd name="T82" fmla="*/ 76 w 100"/>
                  <a:gd name="T83" fmla="*/ 12 h 120"/>
                  <a:gd name="T84" fmla="*/ 74 w 100"/>
                  <a:gd name="T85" fmla="*/ 1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120">
                    <a:moveTo>
                      <a:pt x="74" y="15"/>
                    </a:moveTo>
                    <a:lnTo>
                      <a:pt x="74" y="22"/>
                    </a:lnTo>
                    <a:lnTo>
                      <a:pt x="86" y="28"/>
                    </a:lnTo>
                    <a:lnTo>
                      <a:pt x="78" y="37"/>
                    </a:lnTo>
                    <a:lnTo>
                      <a:pt x="87" y="50"/>
                    </a:lnTo>
                    <a:lnTo>
                      <a:pt x="80" y="59"/>
                    </a:lnTo>
                    <a:lnTo>
                      <a:pt x="92" y="68"/>
                    </a:lnTo>
                    <a:lnTo>
                      <a:pt x="86" y="74"/>
                    </a:lnTo>
                    <a:lnTo>
                      <a:pt x="100" y="83"/>
                    </a:lnTo>
                    <a:lnTo>
                      <a:pt x="80" y="101"/>
                    </a:lnTo>
                    <a:lnTo>
                      <a:pt x="67" y="110"/>
                    </a:lnTo>
                    <a:lnTo>
                      <a:pt x="39" y="117"/>
                    </a:lnTo>
                    <a:lnTo>
                      <a:pt x="20" y="120"/>
                    </a:lnTo>
                    <a:lnTo>
                      <a:pt x="6" y="110"/>
                    </a:lnTo>
                    <a:lnTo>
                      <a:pt x="9" y="99"/>
                    </a:lnTo>
                    <a:lnTo>
                      <a:pt x="4" y="86"/>
                    </a:lnTo>
                    <a:lnTo>
                      <a:pt x="8" y="81"/>
                    </a:lnTo>
                    <a:lnTo>
                      <a:pt x="36" y="61"/>
                    </a:lnTo>
                    <a:lnTo>
                      <a:pt x="43" y="61"/>
                    </a:lnTo>
                    <a:lnTo>
                      <a:pt x="43" y="53"/>
                    </a:lnTo>
                    <a:lnTo>
                      <a:pt x="33" y="50"/>
                    </a:lnTo>
                    <a:lnTo>
                      <a:pt x="29" y="45"/>
                    </a:lnTo>
                    <a:lnTo>
                      <a:pt x="30" y="40"/>
                    </a:lnTo>
                    <a:lnTo>
                      <a:pt x="31" y="38"/>
                    </a:lnTo>
                    <a:lnTo>
                      <a:pt x="28" y="34"/>
                    </a:lnTo>
                    <a:lnTo>
                      <a:pt x="29" y="31"/>
                    </a:lnTo>
                    <a:lnTo>
                      <a:pt x="26" y="31"/>
                    </a:lnTo>
                    <a:lnTo>
                      <a:pt x="28" y="25"/>
                    </a:lnTo>
                    <a:lnTo>
                      <a:pt x="20" y="19"/>
                    </a:lnTo>
                    <a:lnTo>
                      <a:pt x="14" y="19"/>
                    </a:lnTo>
                    <a:lnTo>
                      <a:pt x="0" y="12"/>
                    </a:lnTo>
                    <a:lnTo>
                      <a:pt x="5" y="12"/>
                    </a:lnTo>
                    <a:lnTo>
                      <a:pt x="7" y="9"/>
                    </a:lnTo>
                    <a:lnTo>
                      <a:pt x="14" y="13"/>
                    </a:lnTo>
                    <a:lnTo>
                      <a:pt x="18" y="16"/>
                    </a:lnTo>
                    <a:lnTo>
                      <a:pt x="40" y="17"/>
                    </a:lnTo>
                    <a:lnTo>
                      <a:pt x="48" y="12"/>
                    </a:lnTo>
                    <a:lnTo>
                      <a:pt x="49" y="4"/>
                    </a:lnTo>
                    <a:lnTo>
                      <a:pt x="67" y="0"/>
                    </a:lnTo>
                    <a:lnTo>
                      <a:pt x="72" y="3"/>
                    </a:lnTo>
                    <a:lnTo>
                      <a:pt x="80" y="7"/>
                    </a:lnTo>
                    <a:lnTo>
                      <a:pt x="76" y="12"/>
                    </a:lnTo>
                    <a:lnTo>
                      <a:pt x="74" y="15"/>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9" name="Freeform 44">
                <a:extLst>
                  <a:ext uri="{FF2B5EF4-FFF2-40B4-BE49-F238E27FC236}">
                    <a16:creationId xmlns:a16="http://schemas.microsoft.com/office/drawing/2014/main" id="{16CF3E6D-40E5-4236-8606-EE6919866753}"/>
                  </a:ext>
                </a:extLst>
              </p:cNvPr>
              <p:cNvSpPr>
                <a:spLocks/>
              </p:cNvSpPr>
              <p:nvPr/>
            </p:nvSpPr>
            <p:spPr bwMode="auto">
              <a:xfrm>
                <a:off x="5104" y="2592"/>
                <a:ext cx="119" cy="160"/>
              </a:xfrm>
              <a:custGeom>
                <a:avLst/>
                <a:gdLst>
                  <a:gd name="T0" fmla="*/ 114 w 119"/>
                  <a:gd name="T1" fmla="*/ 13 h 160"/>
                  <a:gd name="T2" fmla="*/ 112 w 119"/>
                  <a:gd name="T3" fmla="*/ 19 h 160"/>
                  <a:gd name="T4" fmla="*/ 115 w 119"/>
                  <a:gd name="T5" fmla="*/ 19 h 160"/>
                  <a:gd name="T6" fmla="*/ 114 w 119"/>
                  <a:gd name="T7" fmla="*/ 22 h 160"/>
                  <a:gd name="T8" fmla="*/ 117 w 119"/>
                  <a:gd name="T9" fmla="*/ 26 h 160"/>
                  <a:gd name="T10" fmla="*/ 116 w 119"/>
                  <a:gd name="T11" fmla="*/ 28 h 160"/>
                  <a:gd name="T12" fmla="*/ 115 w 119"/>
                  <a:gd name="T13" fmla="*/ 33 h 160"/>
                  <a:gd name="T14" fmla="*/ 119 w 119"/>
                  <a:gd name="T15" fmla="*/ 38 h 160"/>
                  <a:gd name="T16" fmla="*/ 102 w 119"/>
                  <a:gd name="T17" fmla="*/ 38 h 160"/>
                  <a:gd name="T18" fmla="*/ 95 w 119"/>
                  <a:gd name="T19" fmla="*/ 46 h 160"/>
                  <a:gd name="T20" fmla="*/ 96 w 119"/>
                  <a:gd name="T21" fmla="*/ 53 h 160"/>
                  <a:gd name="T22" fmla="*/ 90 w 119"/>
                  <a:gd name="T23" fmla="*/ 60 h 160"/>
                  <a:gd name="T24" fmla="*/ 77 w 119"/>
                  <a:gd name="T25" fmla="*/ 64 h 160"/>
                  <a:gd name="T26" fmla="*/ 58 w 119"/>
                  <a:gd name="T27" fmla="*/ 76 h 160"/>
                  <a:gd name="T28" fmla="*/ 56 w 119"/>
                  <a:gd name="T29" fmla="*/ 97 h 160"/>
                  <a:gd name="T30" fmla="*/ 67 w 119"/>
                  <a:gd name="T31" fmla="*/ 100 h 160"/>
                  <a:gd name="T32" fmla="*/ 73 w 119"/>
                  <a:gd name="T33" fmla="*/ 107 h 160"/>
                  <a:gd name="T34" fmla="*/ 53 w 119"/>
                  <a:gd name="T35" fmla="*/ 121 h 160"/>
                  <a:gd name="T36" fmla="*/ 52 w 119"/>
                  <a:gd name="T37" fmla="*/ 141 h 160"/>
                  <a:gd name="T38" fmla="*/ 45 w 119"/>
                  <a:gd name="T39" fmla="*/ 149 h 160"/>
                  <a:gd name="T40" fmla="*/ 30 w 119"/>
                  <a:gd name="T41" fmla="*/ 152 h 160"/>
                  <a:gd name="T42" fmla="*/ 28 w 119"/>
                  <a:gd name="T43" fmla="*/ 158 h 160"/>
                  <a:gd name="T44" fmla="*/ 20 w 119"/>
                  <a:gd name="T45" fmla="*/ 160 h 160"/>
                  <a:gd name="T46" fmla="*/ 13 w 119"/>
                  <a:gd name="T47" fmla="*/ 148 h 160"/>
                  <a:gd name="T48" fmla="*/ 16 w 119"/>
                  <a:gd name="T49" fmla="*/ 145 h 160"/>
                  <a:gd name="T50" fmla="*/ 0 w 119"/>
                  <a:gd name="T51" fmla="*/ 123 h 160"/>
                  <a:gd name="T52" fmla="*/ 2 w 119"/>
                  <a:gd name="T53" fmla="*/ 116 h 160"/>
                  <a:gd name="T54" fmla="*/ 12 w 119"/>
                  <a:gd name="T55" fmla="*/ 104 h 160"/>
                  <a:gd name="T56" fmla="*/ 15 w 119"/>
                  <a:gd name="T57" fmla="*/ 89 h 160"/>
                  <a:gd name="T58" fmla="*/ 8 w 119"/>
                  <a:gd name="T59" fmla="*/ 73 h 160"/>
                  <a:gd name="T60" fmla="*/ 12 w 119"/>
                  <a:gd name="T61" fmla="*/ 60 h 160"/>
                  <a:gd name="T62" fmla="*/ 16 w 119"/>
                  <a:gd name="T63" fmla="*/ 58 h 160"/>
                  <a:gd name="T64" fmla="*/ 27 w 119"/>
                  <a:gd name="T65" fmla="*/ 57 h 160"/>
                  <a:gd name="T66" fmla="*/ 36 w 119"/>
                  <a:gd name="T67" fmla="*/ 32 h 160"/>
                  <a:gd name="T68" fmla="*/ 48 w 119"/>
                  <a:gd name="T69" fmla="*/ 23 h 160"/>
                  <a:gd name="T70" fmla="*/ 47 w 119"/>
                  <a:gd name="T71" fmla="*/ 19 h 160"/>
                  <a:gd name="T72" fmla="*/ 55 w 119"/>
                  <a:gd name="T73" fmla="*/ 11 h 160"/>
                  <a:gd name="T74" fmla="*/ 62 w 119"/>
                  <a:gd name="T75" fmla="*/ 12 h 160"/>
                  <a:gd name="T76" fmla="*/ 65 w 119"/>
                  <a:gd name="T77" fmla="*/ 7 h 160"/>
                  <a:gd name="T78" fmla="*/ 79 w 119"/>
                  <a:gd name="T79" fmla="*/ 9 h 160"/>
                  <a:gd name="T80" fmla="*/ 84 w 119"/>
                  <a:gd name="T81" fmla="*/ 3 h 160"/>
                  <a:gd name="T82" fmla="*/ 83 w 119"/>
                  <a:gd name="T83" fmla="*/ 0 h 160"/>
                  <a:gd name="T84" fmla="*/ 86 w 119"/>
                  <a:gd name="T85" fmla="*/ 0 h 160"/>
                  <a:gd name="T86" fmla="*/ 100 w 119"/>
                  <a:gd name="T87" fmla="*/ 7 h 160"/>
                  <a:gd name="T88" fmla="*/ 106 w 119"/>
                  <a:gd name="T89" fmla="*/ 7 h 160"/>
                  <a:gd name="T90" fmla="*/ 114 w 119"/>
                  <a:gd name="T91" fmla="*/ 1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9" h="160">
                    <a:moveTo>
                      <a:pt x="114" y="13"/>
                    </a:moveTo>
                    <a:lnTo>
                      <a:pt x="112" y="19"/>
                    </a:lnTo>
                    <a:lnTo>
                      <a:pt x="115" y="19"/>
                    </a:lnTo>
                    <a:lnTo>
                      <a:pt x="114" y="22"/>
                    </a:lnTo>
                    <a:lnTo>
                      <a:pt x="117" y="26"/>
                    </a:lnTo>
                    <a:lnTo>
                      <a:pt x="116" y="28"/>
                    </a:lnTo>
                    <a:lnTo>
                      <a:pt x="115" y="33"/>
                    </a:lnTo>
                    <a:lnTo>
                      <a:pt x="119" y="38"/>
                    </a:lnTo>
                    <a:lnTo>
                      <a:pt x="102" y="38"/>
                    </a:lnTo>
                    <a:lnTo>
                      <a:pt x="95" y="46"/>
                    </a:lnTo>
                    <a:lnTo>
                      <a:pt x="96" y="53"/>
                    </a:lnTo>
                    <a:lnTo>
                      <a:pt x="90" y="60"/>
                    </a:lnTo>
                    <a:lnTo>
                      <a:pt x="77" y="64"/>
                    </a:lnTo>
                    <a:lnTo>
                      <a:pt x="58" y="76"/>
                    </a:lnTo>
                    <a:lnTo>
                      <a:pt x="56" y="97"/>
                    </a:lnTo>
                    <a:lnTo>
                      <a:pt x="67" y="100"/>
                    </a:lnTo>
                    <a:lnTo>
                      <a:pt x="73" y="107"/>
                    </a:lnTo>
                    <a:lnTo>
                      <a:pt x="53" y="121"/>
                    </a:lnTo>
                    <a:lnTo>
                      <a:pt x="52" y="141"/>
                    </a:lnTo>
                    <a:lnTo>
                      <a:pt x="45" y="149"/>
                    </a:lnTo>
                    <a:lnTo>
                      <a:pt x="30" y="152"/>
                    </a:lnTo>
                    <a:lnTo>
                      <a:pt x="28" y="158"/>
                    </a:lnTo>
                    <a:lnTo>
                      <a:pt x="20" y="160"/>
                    </a:lnTo>
                    <a:lnTo>
                      <a:pt x="13" y="148"/>
                    </a:lnTo>
                    <a:lnTo>
                      <a:pt x="16" y="145"/>
                    </a:lnTo>
                    <a:lnTo>
                      <a:pt x="0" y="123"/>
                    </a:lnTo>
                    <a:lnTo>
                      <a:pt x="2" y="116"/>
                    </a:lnTo>
                    <a:lnTo>
                      <a:pt x="12" y="104"/>
                    </a:lnTo>
                    <a:lnTo>
                      <a:pt x="15" y="89"/>
                    </a:lnTo>
                    <a:lnTo>
                      <a:pt x="8" y="73"/>
                    </a:lnTo>
                    <a:lnTo>
                      <a:pt x="12" y="60"/>
                    </a:lnTo>
                    <a:lnTo>
                      <a:pt x="16" y="58"/>
                    </a:lnTo>
                    <a:lnTo>
                      <a:pt x="27" y="57"/>
                    </a:lnTo>
                    <a:lnTo>
                      <a:pt x="36" y="32"/>
                    </a:lnTo>
                    <a:lnTo>
                      <a:pt x="48" y="23"/>
                    </a:lnTo>
                    <a:lnTo>
                      <a:pt x="47" y="19"/>
                    </a:lnTo>
                    <a:lnTo>
                      <a:pt x="55" y="11"/>
                    </a:lnTo>
                    <a:lnTo>
                      <a:pt x="62" y="12"/>
                    </a:lnTo>
                    <a:lnTo>
                      <a:pt x="65" y="7"/>
                    </a:lnTo>
                    <a:lnTo>
                      <a:pt x="79" y="9"/>
                    </a:lnTo>
                    <a:lnTo>
                      <a:pt x="84" y="3"/>
                    </a:lnTo>
                    <a:lnTo>
                      <a:pt x="83" y="0"/>
                    </a:lnTo>
                    <a:lnTo>
                      <a:pt x="86" y="0"/>
                    </a:lnTo>
                    <a:lnTo>
                      <a:pt x="100" y="7"/>
                    </a:lnTo>
                    <a:lnTo>
                      <a:pt x="106" y="7"/>
                    </a:lnTo>
                    <a:lnTo>
                      <a:pt x="114" y="1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0" name="Freeform 45">
                <a:extLst>
                  <a:ext uri="{FF2B5EF4-FFF2-40B4-BE49-F238E27FC236}">
                    <a16:creationId xmlns:a16="http://schemas.microsoft.com/office/drawing/2014/main" id="{5FABE196-E550-44A1-BCE7-F61EC3D1F6F8}"/>
                  </a:ext>
                </a:extLst>
              </p:cNvPr>
              <p:cNvSpPr>
                <a:spLocks/>
              </p:cNvSpPr>
              <p:nvPr/>
            </p:nvSpPr>
            <p:spPr bwMode="auto">
              <a:xfrm>
                <a:off x="5133" y="2756"/>
                <a:ext cx="89" cy="66"/>
              </a:xfrm>
              <a:custGeom>
                <a:avLst/>
                <a:gdLst>
                  <a:gd name="T0" fmla="*/ 82 w 89"/>
                  <a:gd name="T1" fmla="*/ 6 h 66"/>
                  <a:gd name="T2" fmla="*/ 88 w 89"/>
                  <a:gd name="T3" fmla="*/ 24 h 66"/>
                  <a:gd name="T4" fmla="*/ 81 w 89"/>
                  <a:gd name="T5" fmla="*/ 30 h 66"/>
                  <a:gd name="T6" fmla="*/ 85 w 89"/>
                  <a:gd name="T7" fmla="*/ 33 h 66"/>
                  <a:gd name="T8" fmla="*/ 89 w 89"/>
                  <a:gd name="T9" fmla="*/ 50 h 66"/>
                  <a:gd name="T10" fmla="*/ 77 w 89"/>
                  <a:gd name="T11" fmla="*/ 59 h 66"/>
                  <a:gd name="T12" fmla="*/ 75 w 89"/>
                  <a:gd name="T13" fmla="*/ 66 h 66"/>
                  <a:gd name="T14" fmla="*/ 60 w 89"/>
                  <a:gd name="T15" fmla="*/ 63 h 66"/>
                  <a:gd name="T16" fmla="*/ 53 w 89"/>
                  <a:gd name="T17" fmla="*/ 64 h 66"/>
                  <a:gd name="T18" fmla="*/ 41 w 89"/>
                  <a:gd name="T19" fmla="*/ 61 h 66"/>
                  <a:gd name="T20" fmla="*/ 39 w 89"/>
                  <a:gd name="T21" fmla="*/ 57 h 66"/>
                  <a:gd name="T22" fmla="*/ 31 w 89"/>
                  <a:gd name="T23" fmla="*/ 55 h 66"/>
                  <a:gd name="T24" fmla="*/ 13 w 89"/>
                  <a:gd name="T25" fmla="*/ 48 h 66"/>
                  <a:gd name="T26" fmla="*/ 6 w 89"/>
                  <a:gd name="T27" fmla="*/ 45 h 66"/>
                  <a:gd name="T28" fmla="*/ 3 w 89"/>
                  <a:gd name="T29" fmla="*/ 29 h 66"/>
                  <a:gd name="T30" fmla="*/ 0 w 89"/>
                  <a:gd name="T31" fmla="*/ 12 h 66"/>
                  <a:gd name="T32" fmla="*/ 38 w 89"/>
                  <a:gd name="T33" fmla="*/ 0 h 66"/>
                  <a:gd name="T34" fmla="*/ 44 w 89"/>
                  <a:gd name="T35" fmla="*/ 6 h 66"/>
                  <a:gd name="T36" fmla="*/ 53 w 89"/>
                  <a:gd name="T37" fmla="*/ 5 h 66"/>
                  <a:gd name="T38" fmla="*/ 82 w 89"/>
                  <a:gd name="T39"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 h="66">
                    <a:moveTo>
                      <a:pt x="82" y="6"/>
                    </a:moveTo>
                    <a:lnTo>
                      <a:pt x="88" y="24"/>
                    </a:lnTo>
                    <a:lnTo>
                      <a:pt x="81" y="30"/>
                    </a:lnTo>
                    <a:lnTo>
                      <a:pt x="85" y="33"/>
                    </a:lnTo>
                    <a:lnTo>
                      <a:pt x="89" y="50"/>
                    </a:lnTo>
                    <a:lnTo>
                      <a:pt x="77" y="59"/>
                    </a:lnTo>
                    <a:lnTo>
                      <a:pt x="75" y="66"/>
                    </a:lnTo>
                    <a:lnTo>
                      <a:pt x="60" y="63"/>
                    </a:lnTo>
                    <a:lnTo>
                      <a:pt x="53" y="64"/>
                    </a:lnTo>
                    <a:lnTo>
                      <a:pt x="41" y="61"/>
                    </a:lnTo>
                    <a:lnTo>
                      <a:pt x="39" y="57"/>
                    </a:lnTo>
                    <a:lnTo>
                      <a:pt x="31" y="55"/>
                    </a:lnTo>
                    <a:lnTo>
                      <a:pt x="13" y="48"/>
                    </a:lnTo>
                    <a:lnTo>
                      <a:pt x="6" y="45"/>
                    </a:lnTo>
                    <a:lnTo>
                      <a:pt x="3" y="29"/>
                    </a:lnTo>
                    <a:lnTo>
                      <a:pt x="0" y="12"/>
                    </a:lnTo>
                    <a:lnTo>
                      <a:pt x="38" y="0"/>
                    </a:lnTo>
                    <a:lnTo>
                      <a:pt x="44" y="6"/>
                    </a:lnTo>
                    <a:lnTo>
                      <a:pt x="53" y="5"/>
                    </a:lnTo>
                    <a:lnTo>
                      <a:pt x="82" y="6"/>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1" name="Freeform 46">
                <a:extLst>
                  <a:ext uri="{FF2B5EF4-FFF2-40B4-BE49-F238E27FC236}">
                    <a16:creationId xmlns:a16="http://schemas.microsoft.com/office/drawing/2014/main" id="{63620CAF-F9D9-4263-9555-AC646DA84E87}"/>
                  </a:ext>
                </a:extLst>
              </p:cNvPr>
              <p:cNvSpPr>
                <a:spLocks/>
              </p:cNvSpPr>
              <p:nvPr/>
            </p:nvSpPr>
            <p:spPr bwMode="auto">
              <a:xfrm>
                <a:off x="4908" y="2751"/>
                <a:ext cx="38" cy="43"/>
              </a:xfrm>
              <a:custGeom>
                <a:avLst/>
                <a:gdLst>
                  <a:gd name="T0" fmla="*/ 22 w 38"/>
                  <a:gd name="T1" fmla="*/ 0 h 43"/>
                  <a:gd name="T2" fmla="*/ 28 w 38"/>
                  <a:gd name="T3" fmla="*/ 14 h 43"/>
                  <a:gd name="T4" fmla="*/ 38 w 38"/>
                  <a:gd name="T5" fmla="*/ 14 h 43"/>
                  <a:gd name="T6" fmla="*/ 34 w 38"/>
                  <a:gd name="T7" fmla="*/ 32 h 43"/>
                  <a:gd name="T8" fmla="*/ 17 w 38"/>
                  <a:gd name="T9" fmla="*/ 40 h 43"/>
                  <a:gd name="T10" fmla="*/ 0 w 38"/>
                  <a:gd name="T11" fmla="*/ 43 h 43"/>
                  <a:gd name="T12" fmla="*/ 3 w 38"/>
                  <a:gd name="T13" fmla="*/ 32 h 43"/>
                  <a:gd name="T14" fmla="*/ 7 w 38"/>
                  <a:gd name="T15" fmla="*/ 29 h 43"/>
                  <a:gd name="T16" fmla="*/ 7 w 38"/>
                  <a:gd name="T17" fmla="*/ 22 h 43"/>
                  <a:gd name="T18" fmla="*/ 1 w 38"/>
                  <a:gd name="T19" fmla="*/ 19 h 43"/>
                  <a:gd name="T20" fmla="*/ 1 w 38"/>
                  <a:gd name="T21" fmla="*/ 11 h 43"/>
                  <a:gd name="T22" fmla="*/ 5 w 38"/>
                  <a:gd name="T23" fmla="*/ 8 h 43"/>
                  <a:gd name="T24" fmla="*/ 9 w 38"/>
                  <a:gd name="T25" fmla="*/ 8 h 43"/>
                  <a:gd name="T26" fmla="*/ 13 w 38"/>
                  <a:gd name="T27" fmla="*/ 5 h 43"/>
                  <a:gd name="T28" fmla="*/ 22 w 38"/>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43">
                    <a:moveTo>
                      <a:pt x="22" y="0"/>
                    </a:moveTo>
                    <a:lnTo>
                      <a:pt x="28" y="14"/>
                    </a:lnTo>
                    <a:lnTo>
                      <a:pt x="38" y="14"/>
                    </a:lnTo>
                    <a:lnTo>
                      <a:pt x="34" y="32"/>
                    </a:lnTo>
                    <a:lnTo>
                      <a:pt x="17" y="40"/>
                    </a:lnTo>
                    <a:lnTo>
                      <a:pt x="0" y="43"/>
                    </a:lnTo>
                    <a:lnTo>
                      <a:pt x="3" y="32"/>
                    </a:lnTo>
                    <a:lnTo>
                      <a:pt x="7" y="29"/>
                    </a:lnTo>
                    <a:lnTo>
                      <a:pt x="7" y="22"/>
                    </a:lnTo>
                    <a:lnTo>
                      <a:pt x="1" y="19"/>
                    </a:lnTo>
                    <a:lnTo>
                      <a:pt x="1" y="11"/>
                    </a:lnTo>
                    <a:lnTo>
                      <a:pt x="5" y="8"/>
                    </a:lnTo>
                    <a:lnTo>
                      <a:pt x="9" y="8"/>
                    </a:lnTo>
                    <a:lnTo>
                      <a:pt x="13" y="5"/>
                    </a:lnTo>
                    <a:lnTo>
                      <a:pt x="22"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2" name="Freeform 47">
                <a:extLst>
                  <a:ext uri="{FF2B5EF4-FFF2-40B4-BE49-F238E27FC236}">
                    <a16:creationId xmlns:a16="http://schemas.microsoft.com/office/drawing/2014/main" id="{E7765754-F9DD-46E3-8D8D-ED9F1C4733FE}"/>
                  </a:ext>
                </a:extLst>
              </p:cNvPr>
              <p:cNvSpPr>
                <a:spLocks/>
              </p:cNvSpPr>
              <p:nvPr/>
            </p:nvSpPr>
            <p:spPr bwMode="auto">
              <a:xfrm>
                <a:off x="5022" y="2793"/>
                <a:ext cx="39" cy="25"/>
              </a:xfrm>
              <a:custGeom>
                <a:avLst/>
                <a:gdLst>
                  <a:gd name="T0" fmla="*/ 13 w 39"/>
                  <a:gd name="T1" fmla="*/ 0 h 25"/>
                  <a:gd name="T2" fmla="*/ 25 w 39"/>
                  <a:gd name="T3" fmla="*/ 2 h 25"/>
                  <a:gd name="T4" fmla="*/ 32 w 39"/>
                  <a:gd name="T5" fmla="*/ 6 h 25"/>
                  <a:gd name="T6" fmla="*/ 33 w 39"/>
                  <a:gd name="T7" fmla="*/ 11 h 25"/>
                  <a:gd name="T8" fmla="*/ 37 w 39"/>
                  <a:gd name="T9" fmla="*/ 13 h 25"/>
                  <a:gd name="T10" fmla="*/ 39 w 39"/>
                  <a:gd name="T11" fmla="*/ 17 h 25"/>
                  <a:gd name="T12" fmla="*/ 36 w 39"/>
                  <a:gd name="T13" fmla="*/ 17 h 25"/>
                  <a:gd name="T14" fmla="*/ 32 w 39"/>
                  <a:gd name="T15" fmla="*/ 20 h 25"/>
                  <a:gd name="T16" fmla="*/ 36 w 39"/>
                  <a:gd name="T17" fmla="*/ 25 h 25"/>
                  <a:gd name="T18" fmla="*/ 27 w 39"/>
                  <a:gd name="T19" fmla="*/ 25 h 25"/>
                  <a:gd name="T20" fmla="*/ 23 w 39"/>
                  <a:gd name="T21" fmla="*/ 22 h 25"/>
                  <a:gd name="T22" fmla="*/ 5 w 39"/>
                  <a:gd name="T23" fmla="*/ 14 h 25"/>
                  <a:gd name="T24" fmla="*/ 0 w 39"/>
                  <a:gd name="T25" fmla="*/ 7 h 25"/>
                  <a:gd name="T26" fmla="*/ 13 w 39"/>
                  <a:gd name="T2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25">
                    <a:moveTo>
                      <a:pt x="13" y="0"/>
                    </a:moveTo>
                    <a:lnTo>
                      <a:pt x="25" y="2"/>
                    </a:lnTo>
                    <a:lnTo>
                      <a:pt x="32" y="6"/>
                    </a:lnTo>
                    <a:lnTo>
                      <a:pt x="33" y="11"/>
                    </a:lnTo>
                    <a:lnTo>
                      <a:pt x="37" y="13"/>
                    </a:lnTo>
                    <a:lnTo>
                      <a:pt x="39" y="17"/>
                    </a:lnTo>
                    <a:lnTo>
                      <a:pt x="36" y="17"/>
                    </a:lnTo>
                    <a:lnTo>
                      <a:pt x="32" y="20"/>
                    </a:lnTo>
                    <a:lnTo>
                      <a:pt x="36" y="25"/>
                    </a:lnTo>
                    <a:lnTo>
                      <a:pt x="27" y="25"/>
                    </a:lnTo>
                    <a:lnTo>
                      <a:pt x="23" y="22"/>
                    </a:lnTo>
                    <a:lnTo>
                      <a:pt x="5" y="14"/>
                    </a:lnTo>
                    <a:lnTo>
                      <a:pt x="0" y="7"/>
                    </a:lnTo>
                    <a:lnTo>
                      <a:pt x="13"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3" name="Freeform 48">
                <a:extLst>
                  <a:ext uri="{FF2B5EF4-FFF2-40B4-BE49-F238E27FC236}">
                    <a16:creationId xmlns:a16="http://schemas.microsoft.com/office/drawing/2014/main" id="{BF348994-4036-4FAC-BE98-595FC15E28CD}"/>
                  </a:ext>
                </a:extLst>
              </p:cNvPr>
              <p:cNvSpPr>
                <a:spLocks/>
              </p:cNvSpPr>
              <p:nvPr/>
            </p:nvSpPr>
            <p:spPr bwMode="auto">
              <a:xfrm>
                <a:off x="5058" y="2839"/>
                <a:ext cx="38" cy="20"/>
              </a:xfrm>
              <a:custGeom>
                <a:avLst/>
                <a:gdLst>
                  <a:gd name="T0" fmla="*/ 13 w 38"/>
                  <a:gd name="T1" fmla="*/ 1 h 20"/>
                  <a:gd name="T2" fmla="*/ 17 w 38"/>
                  <a:gd name="T3" fmla="*/ 0 h 20"/>
                  <a:gd name="T4" fmla="*/ 28 w 38"/>
                  <a:gd name="T5" fmla="*/ 0 h 20"/>
                  <a:gd name="T6" fmla="*/ 32 w 38"/>
                  <a:gd name="T7" fmla="*/ 3 h 20"/>
                  <a:gd name="T8" fmla="*/ 31 w 38"/>
                  <a:gd name="T9" fmla="*/ 7 h 20"/>
                  <a:gd name="T10" fmla="*/ 38 w 38"/>
                  <a:gd name="T11" fmla="*/ 8 h 20"/>
                  <a:gd name="T12" fmla="*/ 38 w 38"/>
                  <a:gd name="T13" fmla="*/ 17 h 20"/>
                  <a:gd name="T14" fmla="*/ 31 w 38"/>
                  <a:gd name="T15" fmla="*/ 16 h 20"/>
                  <a:gd name="T16" fmla="*/ 25 w 38"/>
                  <a:gd name="T17" fmla="*/ 20 h 20"/>
                  <a:gd name="T18" fmla="*/ 21 w 38"/>
                  <a:gd name="T19" fmla="*/ 17 h 20"/>
                  <a:gd name="T20" fmla="*/ 21 w 38"/>
                  <a:gd name="T21" fmla="*/ 20 h 20"/>
                  <a:gd name="T22" fmla="*/ 13 w 38"/>
                  <a:gd name="T23" fmla="*/ 20 h 20"/>
                  <a:gd name="T24" fmla="*/ 4 w 38"/>
                  <a:gd name="T25" fmla="*/ 20 h 20"/>
                  <a:gd name="T26" fmla="*/ 0 w 38"/>
                  <a:gd name="T27" fmla="*/ 17 h 20"/>
                  <a:gd name="T28" fmla="*/ 0 w 38"/>
                  <a:gd name="T29" fmla="*/ 14 h 20"/>
                  <a:gd name="T30" fmla="*/ 4 w 38"/>
                  <a:gd name="T31" fmla="*/ 6 h 20"/>
                  <a:gd name="T32" fmla="*/ 8 w 38"/>
                  <a:gd name="T33" fmla="*/ 3 h 20"/>
                  <a:gd name="T34" fmla="*/ 13 w 38"/>
                  <a:gd name="T35"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20">
                    <a:moveTo>
                      <a:pt x="13" y="1"/>
                    </a:moveTo>
                    <a:lnTo>
                      <a:pt x="17" y="0"/>
                    </a:lnTo>
                    <a:lnTo>
                      <a:pt x="28" y="0"/>
                    </a:lnTo>
                    <a:lnTo>
                      <a:pt x="32" y="3"/>
                    </a:lnTo>
                    <a:lnTo>
                      <a:pt x="31" y="7"/>
                    </a:lnTo>
                    <a:lnTo>
                      <a:pt x="38" y="8"/>
                    </a:lnTo>
                    <a:lnTo>
                      <a:pt x="38" y="17"/>
                    </a:lnTo>
                    <a:lnTo>
                      <a:pt x="31" y="16"/>
                    </a:lnTo>
                    <a:lnTo>
                      <a:pt x="25" y="20"/>
                    </a:lnTo>
                    <a:lnTo>
                      <a:pt x="21" y="17"/>
                    </a:lnTo>
                    <a:lnTo>
                      <a:pt x="21" y="20"/>
                    </a:lnTo>
                    <a:lnTo>
                      <a:pt x="13" y="20"/>
                    </a:lnTo>
                    <a:lnTo>
                      <a:pt x="4" y="20"/>
                    </a:lnTo>
                    <a:lnTo>
                      <a:pt x="0" y="17"/>
                    </a:lnTo>
                    <a:lnTo>
                      <a:pt x="0" y="14"/>
                    </a:lnTo>
                    <a:lnTo>
                      <a:pt x="4" y="6"/>
                    </a:lnTo>
                    <a:lnTo>
                      <a:pt x="8" y="3"/>
                    </a:lnTo>
                    <a:lnTo>
                      <a:pt x="13"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4" name="Freeform 49">
                <a:extLst>
                  <a:ext uri="{FF2B5EF4-FFF2-40B4-BE49-F238E27FC236}">
                    <a16:creationId xmlns:a16="http://schemas.microsoft.com/office/drawing/2014/main" id="{46E38F2A-9240-437E-ADB8-F582D62F98BE}"/>
                  </a:ext>
                </a:extLst>
              </p:cNvPr>
              <p:cNvSpPr>
                <a:spLocks/>
              </p:cNvSpPr>
              <p:nvPr/>
            </p:nvSpPr>
            <p:spPr bwMode="auto">
              <a:xfrm>
                <a:off x="5113" y="2800"/>
                <a:ext cx="61" cy="29"/>
              </a:xfrm>
              <a:custGeom>
                <a:avLst/>
                <a:gdLst>
                  <a:gd name="T0" fmla="*/ 53 w 61"/>
                  <a:gd name="T1" fmla="*/ 23 h 29"/>
                  <a:gd name="T2" fmla="*/ 50 w 61"/>
                  <a:gd name="T3" fmla="*/ 25 h 29"/>
                  <a:gd name="T4" fmla="*/ 44 w 61"/>
                  <a:gd name="T5" fmla="*/ 25 h 29"/>
                  <a:gd name="T6" fmla="*/ 27 w 61"/>
                  <a:gd name="T7" fmla="*/ 23 h 29"/>
                  <a:gd name="T8" fmla="*/ 19 w 61"/>
                  <a:gd name="T9" fmla="*/ 29 h 29"/>
                  <a:gd name="T10" fmla="*/ 14 w 61"/>
                  <a:gd name="T11" fmla="*/ 28 h 29"/>
                  <a:gd name="T12" fmla="*/ 10 w 61"/>
                  <a:gd name="T13" fmla="*/ 21 h 29"/>
                  <a:gd name="T14" fmla="*/ 7 w 61"/>
                  <a:gd name="T15" fmla="*/ 21 h 29"/>
                  <a:gd name="T16" fmla="*/ 0 w 61"/>
                  <a:gd name="T17" fmla="*/ 10 h 29"/>
                  <a:gd name="T18" fmla="*/ 7 w 61"/>
                  <a:gd name="T19" fmla="*/ 8 h 29"/>
                  <a:gd name="T20" fmla="*/ 20 w 61"/>
                  <a:gd name="T21" fmla="*/ 0 h 29"/>
                  <a:gd name="T22" fmla="*/ 26 w 61"/>
                  <a:gd name="T23" fmla="*/ 1 h 29"/>
                  <a:gd name="T24" fmla="*/ 33 w 61"/>
                  <a:gd name="T25" fmla="*/ 4 h 29"/>
                  <a:gd name="T26" fmla="*/ 51 w 61"/>
                  <a:gd name="T27" fmla="*/ 11 h 29"/>
                  <a:gd name="T28" fmla="*/ 59 w 61"/>
                  <a:gd name="T29" fmla="*/ 13 h 29"/>
                  <a:gd name="T30" fmla="*/ 61 w 61"/>
                  <a:gd name="T31" fmla="*/ 17 h 29"/>
                  <a:gd name="T32" fmla="*/ 53 w 61"/>
                  <a:gd name="T33"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29">
                    <a:moveTo>
                      <a:pt x="53" y="23"/>
                    </a:moveTo>
                    <a:lnTo>
                      <a:pt x="50" y="25"/>
                    </a:lnTo>
                    <a:lnTo>
                      <a:pt x="44" y="25"/>
                    </a:lnTo>
                    <a:lnTo>
                      <a:pt x="27" y="23"/>
                    </a:lnTo>
                    <a:lnTo>
                      <a:pt x="19" y="29"/>
                    </a:lnTo>
                    <a:lnTo>
                      <a:pt x="14" y="28"/>
                    </a:lnTo>
                    <a:lnTo>
                      <a:pt x="10" y="21"/>
                    </a:lnTo>
                    <a:lnTo>
                      <a:pt x="7" y="21"/>
                    </a:lnTo>
                    <a:lnTo>
                      <a:pt x="0" y="10"/>
                    </a:lnTo>
                    <a:lnTo>
                      <a:pt x="7" y="8"/>
                    </a:lnTo>
                    <a:lnTo>
                      <a:pt x="20" y="0"/>
                    </a:lnTo>
                    <a:lnTo>
                      <a:pt x="26" y="1"/>
                    </a:lnTo>
                    <a:lnTo>
                      <a:pt x="33" y="4"/>
                    </a:lnTo>
                    <a:lnTo>
                      <a:pt x="51" y="11"/>
                    </a:lnTo>
                    <a:lnTo>
                      <a:pt x="59" y="13"/>
                    </a:lnTo>
                    <a:lnTo>
                      <a:pt x="61" y="17"/>
                    </a:lnTo>
                    <a:lnTo>
                      <a:pt x="53" y="2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5" name="Freeform 50">
                <a:extLst>
                  <a:ext uri="{FF2B5EF4-FFF2-40B4-BE49-F238E27FC236}">
                    <a16:creationId xmlns:a16="http://schemas.microsoft.com/office/drawing/2014/main" id="{E37B3E56-439E-4871-9B58-97B019377412}"/>
                  </a:ext>
                </a:extLst>
              </p:cNvPr>
              <p:cNvSpPr>
                <a:spLocks/>
              </p:cNvSpPr>
              <p:nvPr/>
            </p:nvSpPr>
            <p:spPr bwMode="auto">
              <a:xfrm>
                <a:off x="5152" y="2832"/>
                <a:ext cx="61" cy="28"/>
              </a:xfrm>
              <a:custGeom>
                <a:avLst/>
                <a:gdLst>
                  <a:gd name="T0" fmla="*/ 6 w 61"/>
                  <a:gd name="T1" fmla="*/ 3 h 28"/>
                  <a:gd name="T2" fmla="*/ 18 w 61"/>
                  <a:gd name="T3" fmla="*/ 5 h 28"/>
                  <a:gd name="T4" fmla="*/ 27 w 61"/>
                  <a:gd name="T5" fmla="*/ 2 h 28"/>
                  <a:gd name="T6" fmla="*/ 36 w 61"/>
                  <a:gd name="T7" fmla="*/ 0 h 28"/>
                  <a:gd name="T8" fmla="*/ 52 w 61"/>
                  <a:gd name="T9" fmla="*/ 0 h 28"/>
                  <a:gd name="T10" fmla="*/ 61 w 61"/>
                  <a:gd name="T11" fmla="*/ 4 h 28"/>
                  <a:gd name="T12" fmla="*/ 54 w 61"/>
                  <a:gd name="T13" fmla="*/ 5 h 28"/>
                  <a:gd name="T14" fmla="*/ 43 w 61"/>
                  <a:gd name="T15" fmla="*/ 23 h 28"/>
                  <a:gd name="T16" fmla="*/ 34 w 61"/>
                  <a:gd name="T17" fmla="*/ 24 h 28"/>
                  <a:gd name="T18" fmla="*/ 23 w 61"/>
                  <a:gd name="T19" fmla="*/ 28 h 28"/>
                  <a:gd name="T20" fmla="*/ 12 w 61"/>
                  <a:gd name="T21" fmla="*/ 28 h 28"/>
                  <a:gd name="T22" fmla="*/ 1 w 61"/>
                  <a:gd name="T23" fmla="*/ 21 h 28"/>
                  <a:gd name="T24" fmla="*/ 0 w 61"/>
                  <a:gd name="T25" fmla="*/ 16 h 28"/>
                  <a:gd name="T26" fmla="*/ 6 w 61"/>
                  <a:gd name="T27"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28">
                    <a:moveTo>
                      <a:pt x="6" y="3"/>
                    </a:moveTo>
                    <a:lnTo>
                      <a:pt x="18" y="5"/>
                    </a:lnTo>
                    <a:lnTo>
                      <a:pt x="27" y="2"/>
                    </a:lnTo>
                    <a:lnTo>
                      <a:pt x="36" y="0"/>
                    </a:lnTo>
                    <a:lnTo>
                      <a:pt x="52" y="0"/>
                    </a:lnTo>
                    <a:lnTo>
                      <a:pt x="61" y="4"/>
                    </a:lnTo>
                    <a:lnTo>
                      <a:pt x="54" y="5"/>
                    </a:lnTo>
                    <a:lnTo>
                      <a:pt x="43" y="23"/>
                    </a:lnTo>
                    <a:lnTo>
                      <a:pt x="34" y="24"/>
                    </a:lnTo>
                    <a:lnTo>
                      <a:pt x="23" y="28"/>
                    </a:lnTo>
                    <a:lnTo>
                      <a:pt x="12" y="28"/>
                    </a:lnTo>
                    <a:lnTo>
                      <a:pt x="1" y="21"/>
                    </a:lnTo>
                    <a:lnTo>
                      <a:pt x="0" y="16"/>
                    </a:lnTo>
                    <a:lnTo>
                      <a:pt x="6" y="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6" name="Freeform 51">
                <a:extLst>
                  <a:ext uri="{FF2B5EF4-FFF2-40B4-BE49-F238E27FC236}">
                    <a16:creationId xmlns:a16="http://schemas.microsoft.com/office/drawing/2014/main" id="{BDFB45BA-13A2-447B-B906-32A4A467F458}"/>
                  </a:ext>
                </a:extLst>
              </p:cNvPr>
              <p:cNvSpPr>
                <a:spLocks/>
              </p:cNvSpPr>
              <p:nvPr/>
            </p:nvSpPr>
            <p:spPr bwMode="auto">
              <a:xfrm>
                <a:off x="5178" y="2896"/>
                <a:ext cx="17" cy="37"/>
              </a:xfrm>
              <a:custGeom>
                <a:avLst/>
                <a:gdLst>
                  <a:gd name="T0" fmla="*/ 4 w 17"/>
                  <a:gd name="T1" fmla="*/ 0 h 37"/>
                  <a:gd name="T2" fmla="*/ 11 w 17"/>
                  <a:gd name="T3" fmla="*/ 6 h 37"/>
                  <a:gd name="T4" fmla="*/ 11 w 17"/>
                  <a:gd name="T5" fmla="*/ 18 h 37"/>
                  <a:gd name="T6" fmla="*/ 17 w 17"/>
                  <a:gd name="T7" fmla="*/ 23 h 37"/>
                  <a:gd name="T8" fmla="*/ 14 w 17"/>
                  <a:gd name="T9" fmla="*/ 31 h 37"/>
                  <a:gd name="T10" fmla="*/ 8 w 17"/>
                  <a:gd name="T11" fmla="*/ 37 h 37"/>
                  <a:gd name="T12" fmla="*/ 1 w 17"/>
                  <a:gd name="T13" fmla="*/ 29 h 37"/>
                  <a:gd name="T14" fmla="*/ 1 w 17"/>
                  <a:gd name="T15" fmla="*/ 10 h 37"/>
                  <a:gd name="T16" fmla="*/ 0 w 17"/>
                  <a:gd name="T17" fmla="*/ 6 h 37"/>
                  <a:gd name="T18" fmla="*/ 4 w 17"/>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37">
                    <a:moveTo>
                      <a:pt x="4" y="0"/>
                    </a:moveTo>
                    <a:lnTo>
                      <a:pt x="11" y="6"/>
                    </a:lnTo>
                    <a:lnTo>
                      <a:pt x="11" y="18"/>
                    </a:lnTo>
                    <a:lnTo>
                      <a:pt x="17" y="23"/>
                    </a:lnTo>
                    <a:lnTo>
                      <a:pt x="14" y="31"/>
                    </a:lnTo>
                    <a:lnTo>
                      <a:pt x="8" y="37"/>
                    </a:lnTo>
                    <a:lnTo>
                      <a:pt x="1" y="29"/>
                    </a:lnTo>
                    <a:lnTo>
                      <a:pt x="1" y="10"/>
                    </a:lnTo>
                    <a:lnTo>
                      <a:pt x="0" y="6"/>
                    </a:lnTo>
                    <a:lnTo>
                      <a:pt x="4"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7" name="Freeform 52">
                <a:extLst>
                  <a:ext uri="{FF2B5EF4-FFF2-40B4-BE49-F238E27FC236}">
                    <a16:creationId xmlns:a16="http://schemas.microsoft.com/office/drawing/2014/main" id="{6B6E6525-9DBE-469A-BC91-A66AFDA95BA8}"/>
                  </a:ext>
                </a:extLst>
              </p:cNvPr>
              <p:cNvSpPr>
                <a:spLocks/>
              </p:cNvSpPr>
              <p:nvPr/>
            </p:nvSpPr>
            <p:spPr bwMode="auto">
              <a:xfrm>
                <a:off x="5296" y="2981"/>
                <a:ext cx="20" cy="8"/>
              </a:xfrm>
              <a:custGeom>
                <a:avLst/>
                <a:gdLst>
                  <a:gd name="T0" fmla="*/ 0 w 20"/>
                  <a:gd name="T1" fmla="*/ 4 h 8"/>
                  <a:gd name="T2" fmla="*/ 20 w 20"/>
                  <a:gd name="T3" fmla="*/ 0 h 8"/>
                  <a:gd name="T4" fmla="*/ 13 w 20"/>
                  <a:gd name="T5" fmla="*/ 6 h 8"/>
                  <a:gd name="T6" fmla="*/ 3 w 20"/>
                  <a:gd name="T7" fmla="*/ 8 h 8"/>
                  <a:gd name="T8" fmla="*/ 0 w 20"/>
                  <a:gd name="T9" fmla="*/ 4 h 8"/>
                </a:gdLst>
                <a:ahLst/>
                <a:cxnLst>
                  <a:cxn ang="0">
                    <a:pos x="T0" y="T1"/>
                  </a:cxn>
                  <a:cxn ang="0">
                    <a:pos x="T2" y="T3"/>
                  </a:cxn>
                  <a:cxn ang="0">
                    <a:pos x="T4" y="T5"/>
                  </a:cxn>
                  <a:cxn ang="0">
                    <a:pos x="T6" y="T7"/>
                  </a:cxn>
                  <a:cxn ang="0">
                    <a:pos x="T8" y="T9"/>
                  </a:cxn>
                </a:cxnLst>
                <a:rect l="0" t="0" r="r" b="b"/>
                <a:pathLst>
                  <a:path w="20" h="8">
                    <a:moveTo>
                      <a:pt x="0" y="4"/>
                    </a:moveTo>
                    <a:lnTo>
                      <a:pt x="20" y="0"/>
                    </a:lnTo>
                    <a:lnTo>
                      <a:pt x="13" y="6"/>
                    </a:lnTo>
                    <a:lnTo>
                      <a:pt x="3" y="8"/>
                    </a:lnTo>
                    <a:lnTo>
                      <a:pt x="0" y="4"/>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8" name="Freeform 53">
                <a:extLst>
                  <a:ext uri="{FF2B5EF4-FFF2-40B4-BE49-F238E27FC236}">
                    <a16:creationId xmlns:a16="http://schemas.microsoft.com/office/drawing/2014/main" id="{408D918B-88F9-4D89-A168-9F3EB5B797A9}"/>
                  </a:ext>
                </a:extLst>
              </p:cNvPr>
              <p:cNvSpPr>
                <a:spLocks/>
              </p:cNvSpPr>
              <p:nvPr/>
            </p:nvSpPr>
            <p:spPr bwMode="auto">
              <a:xfrm>
                <a:off x="5327" y="2961"/>
                <a:ext cx="61" cy="56"/>
              </a:xfrm>
              <a:custGeom>
                <a:avLst/>
                <a:gdLst>
                  <a:gd name="T0" fmla="*/ 3 w 61"/>
                  <a:gd name="T1" fmla="*/ 15 h 56"/>
                  <a:gd name="T2" fmla="*/ 5 w 61"/>
                  <a:gd name="T3" fmla="*/ 16 h 56"/>
                  <a:gd name="T4" fmla="*/ 7 w 61"/>
                  <a:gd name="T5" fmla="*/ 7 h 56"/>
                  <a:gd name="T6" fmla="*/ 10 w 61"/>
                  <a:gd name="T7" fmla="*/ 5 h 56"/>
                  <a:gd name="T8" fmla="*/ 17 w 61"/>
                  <a:gd name="T9" fmla="*/ 5 h 56"/>
                  <a:gd name="T10" fmla="*/ 22 w 61"/>
                  <a:gd name="T11" fmla="*/ 2 h 56"/>
                  <a:gd name="T12" fmla="*/ 31 w 61"/>
                  <a:gd name="T13" fmla="*/ 6 h 56"/>
                  <a:gd name="T14" fmla="*/ 43 w 61"/>
                  <a:gd name="T15" fmla="*/ 3 h 56"/>
                  <a:gd name="T16" fmla="*/ 48 w 61"/>
                  <a:gd name="T17" fmla="*/ 0 h 56"/>
                  <a:gd name="T18" fmla="*/ 58 w 61"/>
                  <a:gd name="T19" fmla="*/ 1 h 56"/>
                  <a:gd name="T20" fmla="*/ 61 w 61"/>
                  <a:gd name="T21" fmla="*/ 0 h 56"/>
                  <a:gd name="T22" fmla="*/ 58 w 61"/>
                  <a:gd name="T23" fmla="*/ 6 h 56"/>
                  <a:gd name="T24" fmla="*/ 53 w 61"/>
                  <a:gd name="T25" fmla="*/ 6 h 56"/>
                  <a:gd name="T26" fmla="*/ 51 w 61"/>
                  <a:gd name="T27" fmla="*/ 29 h 56"/>
                  <a:gd name="T28" fmla="*/ 36 w 61"/>
                  <a:gd name="T29" fmla="*/ 39 h 56"/>
                  <a:gd name="T30" fmla="*/ 29 w 61"/>
                  <a:gd name="T31" fmla="*/ 43 h 56"/>
                  <a:gd name="T32" fmla="*/ 11 w 61"/>
                  <a:gd name="T33" fmla="*/ 56 h 56"/>
                  <a:gd name="T34" fmla="*/ 5 w 61"/>
                  <a:gd name="T35" fmla="*/ 53 h 56"/>
                  <a:gd name="T36" fmla="*/ 3 w 61"/>
                  <a:gd name="T37" fmla="*/ 51 h 56"/>
                  <a:gd name="T38" fmla="*/ 0 w 61"/>
                  <a:gd name="T39" fmla="*/ 52 h 56"/>
                  <a:gd name="T40" fmla="*/ 0 w 61"/>
                  <a:gd name="T41" fmla="*/ 50 h 56"/>
                  <a:gd name="T42" fmla="*/ 1 w 61"/>
                  <a:gd name="T43" fmla="*/ 44 h 56"/>
                  <a:gd name="T44" fmla="*/ 10 w 61"/>
                  <a:gd name="T45" fmla="*/ 35 h 56"/>
                  <a:gd name="T46" fmla="*/ 9 w 61"/>
                  <a:gd name="T47" fmla="*/ 30 h 56"/>
                  <a:gd name="T48" fmla="*/ 4 w 61"/>
                  <a:gd name="T49" fmla="*/ 28 h 56"/>
                  <a:gd name="T50" fmla="*/ 3 w 61"/>
                  <a:gd name="T51" fmla="*/ 1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56">
                    <a:moveTo>
                      <a:pt x="3" y="15"/>
                    </a:moveTo>
                    <a:lnTo>
                      <a:pt x="5" y="16"/>
                    </a:lnTo>
                    <a:lnTo>
                      <a:pt x="7" y="7"/>
                    </a:lnTo>
                    <a:lnTo>
                      <a:pt x="10" y="5"/>
                    </a:lnTo>
                    <a:lnTo>
                      <a:pt x="17" y="5"/>
                    </a:lnTo>
                    <a:lnTo>
                      <a:pt x="22" y="2"/>
                    </a:lnTo>
                    <a:lnTo>
                      <a:pt x="31" y="6"/>
                    </a:lnTo>
                    <a:lnTo>
                      <a:pt x="43" y="3"/>
                    </a:lnTo>
                    <a:lnTo>
                      <a:pt x="48" y="0"/>
                    </a:lnTo>
                    <a:lnTo>
                      <a:pt x="58" y="1"/>
                    </a:lnTo>
                    <a:lnTo>
                      <a:pt x="61" y="0"/>
                    </a:lnTo>
                    <a:lnTo>
                      <a:pt x="58" y="6"/>
                    </a:lnTo>
                    <a:lnTo>
                      <a:pt x="53" y="6"/>
                    </a:lnTo>
                    <a:lnTo>
                      <a:pt x="51" y="29"/>
                    </a:lnTo>
                    <a:lnTo>
                      <a:pt x="36" y="39"/>
                    </a:lnTo>
                    <a:lnTo>
                      <a:pt x="29" y="43"/>
                    </a:lnTo>
                    <a:lnTo>
                      <a:pt x="11" y="56"/>
                    </a:lnTo>
                    <a:lnTo>
                      <a:pt x="5" y="53"/>
                    </a:lnTo>
                    <a:lnTo>
                      <a:pt x="3" y="51"/>
                    </a:lnTo>
                    <a:lnTo>
                      <a:pt x="0" y="52"/>
                    </a:lnTo>
                    <a:lnTo>
                      <a:pt x="0" y="50"/>
                    </a:lnTo>
                    <a:lnTo>
                      <a:pt x="1" y="44"/>
                    </a:lnTo>
                    <a:lnTo>
                      <a:pt x="10" y="35"/>
                    </a:lnTo>
                    <a:lnTo>
                      <a:pt x="9" y="30"/>
                    </a:lnTo>
                    <a:lnTo>
                      <a:pt x="4" y="28"/>
                    </a:lnTo>
                    <a:lnTo>
                      <a:pt x="3" y="15"/>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9" name="Freeform 54">
                <a:extLst>
                  <a:ext uri="{FF2B5EF4-FFF2-40B4-BE49-F238E27FC236}">
                    <a16:creationId xmlns:a16="http://schemas.microsoft.com/office/drawing/2014/main" id="{E1A04C87-C29E-482A-8EEB-A2E807559705}"/>
                  </a:ext>
                </a:extLst>
              </p:cNvPr>
              <p:cNvSpPr>
                <a:spLocks/>
              </p:cNvSpPr>
              <p:nvPr/>
            </p:nvSpPr>
            <p:spPr bwMode="auto">
              <a:xfrm>
                <a:off x="5323" y="2989"/>
                <a:ext cx="14" cy="19"/>
              </a:xfrm>
              <a:custGeom>
                <a:avLst/>
                <a:gdLst>
                  <a:gd name="T0" fmla="*/ 4 w 14"/>
                  <a:gd name="T1" fmla="*/ 9 h 19"/>
                  <a:gd name="T2" fmla="*/ 4 w 14"/>
                  <a:gd name="T3" fmla="*/ 4 h 19"/>
                  <a:gd name="T4" fmla="*/ 8 w 14"/>
                  <a:gd name="T5" fmla="*/ 0 h 19"/>
                  <a:gd name="T6" fmla="*/ 13 w 14"/>
                  <a:gd name="T7" fmla="*/ 2 h 19"/>
                  <a:gd name="T8" fmla="*/ 14 w 14"/>
                  <a:gd name="T9" fmla="*/ 7 h 19"/>
                  <a:gd name="T10" fmla="*/ 5 w 14"/>
                  <a:gd name="T11" fmla="*/ 16 h 19"/>
                  <a:gd name="T12" fmla="*/ 3 w 14"/>
                  <a:gd name="T13" fmla="*/ 19 h 19"/>
                  <a:gd name="T14" fmla="*/ 0 w 14"/>
                  <a:gd name="T15" fmla="*/ 19 h 19"/>
                  <a:gd name="T16" fmla="*/ 3 w 14"/>
                  <a:gd name="T17" fmla="*/ 9 h 19"/>
                  <a:gd name="T18" fmla="*/ 4 w 14"/>
                  <a:gd name="T19"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9">
                    <a:moveTo>
                      <a:pt x="4" y="9"/>
                    </a:moveTo>
                    <a:lnTo>
                      <a:pt x="4" y="4"/>
                    </a:lnTo>
                    <a:lnTo>
                      <a:pt x="8" y="0"/>
                    </a:lnTo>
                    <a:lnTo>
                      <a:pt x="13" y="2"/>
                    </a:lnTo>
                    <a:lnTo>
                      <a:pt x="14" y="7"/>
                    </a:lnTo>
                    <a:lnTo>
                      <a:pt x="5" y="16"/>
                    </a:lnTo>
                    <a:lnTo>
                      <a:pt x="3" y="19"/>
                    </a:lnTo>
                    <a:lnTo>
                      <a:pt x="0" y="19"/>
                    </a:lnTo>
                    <a:lnTo>
                      <a:pt x="3" y="9"/>
                    </a:lnTo>
                    <a:lnTo>
                      <a:pt x="4" y="9"/>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0" name="Freeform 55">
                <a:extLst>
                  <a:ext uri="{FF2B5EF4-FFF2-40B4-BE49-F238E27FC236}">
                    <a16:creationId xmlns:a16="http://schemas.microsoft.com/office/drawing/2014/main" id="{BFC54356-3977-4B5E-99AB-940126ACC5C1}"/>
                  </a:ext>
                </a:extLst>
              </p:cNvPr>
              <p:cNvSpPr>
                <a:spLocks/>
              </p:cNvSpPr>
              <p:nvPr/>
            </p:nvSpPr>
            <p:spPr bwMode="auto">
              <a:xfrm>
                <a:off x="5088" y="3008"/>
                <a:ext cx="144" cy="157"/>
              </a:xfrm>
              <a:custGeom>
                <a:avLst/>
                <a:gdLst>
                  <a:gd name="T0" fmla="*/ 20 w 144"/>
                  <a:gd name="T1" fmla="*/ 0 h 157"/>
                  <a:gd name="T2" fmla="*/ 52 w 144"/>
                  <a:gd name="T3" fmla="*/ 8 h 157"/>
                  <a:gd name="T4" fmla="*/ 88 w 144"/>
                  <a:gd name="T5" fmla="*/ 32 h 157"/>
                  <a:gd name="T6" fmla="*/ 95 w 144"/>
                  <a:gd name="T7" fmla="*/ 30 h 157"/>
                  <a:gd name="T8" fmla="*/ 99 w 144"/>
                  <a:gd name="T9" fmla="*/ 23 h 157"/>
                  <a:gd name="T10" fmla="*/ 96 w 144"/>
                  <a:gd name="T11" fmla="*/ 11 h 157"/>
                  <a:gd name="T12" fmla="*/ 113 w 144"/>
                  <a:gd name="T13" fmla="*/ 1 h 157"/>
                  <a:gd name="T14" fmla="*/ 124 w 144"/>
                  <a:gd name="T15" fmla="*/ 5 h 157"/>
                  <a:gd name="T16" fmla="*/ 126 w 144"/>
                  <a:gd name="T17" fmla="*/ 9 h 157"/>
                  <a:gd name="T18" fmla="*/ 144 w 144"/>
                  <a:gd name="T19" fmla="*/ 16 h 157"/>
                  <a:gd name="T20" fmla="*/ 142 w 144"/>
                  <a:gd name="T21" fmla="*/ 128 h 157"/>
                  <a:gd name="T22" fmla="*/ 142 w 144"/>
                  <a:gd name="T23" fmla="*/ 151 h 157"/>
                  <a:gd name="T24" fmla="*/ 133 w 144"/>
                  <a:gd name="T25" fmla="*/ 151 h 157"/>
                  <a:gd name="T26" fmla="*/ 133 w 144"/>
                  <a:gd name="T27" fmla="*/ 157 h 157"/>
                  <a:gd name="T28" fmla="*/ 92 w 144"/>
                  <a:gd name="T29" fmla="*/ 129 h 157"/>
                  <a:gd name="T30" fmla="*/ 60 w 144"/>
                  <a:gd name="T31" fmla="*/ 111 h 157"/>
                  <a:gd name="T32" fmla="*/ 51 w 144"/>
                  <a:gd name="T33" fmla="*/ 116 h 157"/>
                  <a:gd name="T34" fmla="*/ 45 w 144"/>
                  <a:gd name="T35" fmla="*/ 121 h 157"/>
                  <a:gd name="T36" fmla="*/ 38 w 144"/>
                  <a:gd name="T37" fmla="*/ 114 h 157"/>
                  <a:gd name="T38" fmla="*/ 24 w 144"/>
                  <a:gd name="T39" fmla="*/ 110 h 157"/>
                  <a:gd name="T40" fmla="*/ 7 w 144"/>
                  <a:gd name="T41" fmla="*/ 96 h 157"/>
                  <a:gd name="T42" fmla="*/ 0 w 144"/>
                  <a:gd name="T43" fmla="*/ 79 h 157"/>
                  <a:gd name="T44" fmla="*/ 4 w 144"/>
                  <a:gd name="T45" fmla="*/ 75 h 157"/>
                  <a:gd name="T46" fmla="*/ 1 w 144"/>
                  <a:gd name="T47" fmla="*/ 32 h 157"/>
                  <a:gd name="T48" fmla="*/ 8 w 144"/>
                  <a:gd name="T49" fmla="*/ 17 h 157"/>
                  <a:gd name="T50" fmla="*/ 20 w 144"/>
                  <a:gd name="T51" fmla="*/ 7 h 157"/>
                  <a:gd name="T52" fmla="*/ 20 w 144"/>
                  <a:gd name="T53"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57">
                    <a:moveTo>
                      <a:pt x="20" y="0"/>
                    </a:moveTo>
                    <a:lnTo>
                      <a:pt x="52" y="8"/>
                    </a:lnTo>
                    <a:lnTo>
                      <a:pt x="88" y="32"/>
                    </a:lnTo>
                    <a:lnTo>
                      <a:pt x="95" y="30"/>
                    </a:lnTo>
                    <a:lnTo>
                      <a:pt x="99" y="23"/>
                    </a:lnTo>
                    <a:lnTo>
                      <a:pt x="96" y="11"/>
                    </a:lnTo>
                    <a:lnTo>
                      <a:pt x="113" y="1"/>
                    </a:lnTo>
                    <a:lnTo>
                      <a:pt x="124" y="5"/>
                    </a:lnTo>
                    <a:lnTo>
                      <a:pt x="126" y="9"/>
                    </a:lnTo>
                    <a:lnTo>
                      <a:pt x="144" y="16"/>
                    </a:lnTo>
                    <a:lnTo>
                      <a:pt x="142" y="128"/>
                    </a:lnTo>
                    <a:lnTo>
                      <a:pt x="142" y="151"/>
                    </a:lnTo>
                    <a:lnTo>
                      <a:pt x="133" y="151"/>
                    </a:lnTo>
                    <a:lnTo>
                      <a:pt x="133" y="157"/>
                    </a:lnTo>
                    <a:lnTo>
                      <a:pt x="92" y="129"/>
                    </a:lnTo>
                    <a:lnTo>
                      <a:pt x="60" y="111"/>
                    </a:lnTo>
                    <a:lnTo>
                      <a:pt x="51" y="116"/>
                    </a:lnTo>
                    <a:lnTo>
                      <a:pt x="45" y="121"/>
                    </a:lnTo>
                    <a:lnTo>
                      <a:pt x="38" y="114"/>
                    </a:lnTo>
                    <a:lnTo>
                      <a:pt x="24" y="110"/>
                    </a:lnTo>
                    <a:lnTo>
                      <a:pt x="7" y="96"/>
                    </a:lnTo>
                    <a:lnTo>
                      <a:pt x="0" y="79"/>
                    </a:lnTo>
                    <a:lnTo>
                      <a:pt x="4" y="75"/>
                    </a:lnTo>
                    <a:lnTo>
                      <a:pt x="1" y="32"/>
                    </a:lnTo>
                    <a:lnTo>
                      <a:pt x="8" y="17"/>
                    </a:lnTo>
                    <a:lnTo>
                      <a:pt x="20" y="7"/>
                    </a:lnTo>
                    <a:lnTo>
                      <a:pt x="20"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1" name="Freeform 56">
                <a:extLst>
                  <a:ext uri="{FF2B5EF4-FFF2-40B4-BE49-F238E27FC236}">
                    <a16:creationId xmlns:a16="http://schemas.microsoft.com/office/drawing/2014/main" id="{784EC230-55CA-4FFC-84F5-E28089CAADBB}"/>
                  </a:ext>
                </a:extLst>
              </p:cNvPr>
              <p:cNvSpPr>
                <a:spLocks/>
              </p:cNvSpPr>
              <p:nvPr/>
            </p:nvSpPr>
            <p:spPr bwMode="auto">
              <a:xfrm>
                <a:off x="5071" y="2959"/>
                <a:ext cx="37" cy="81"/>
              </a:xfrm>
              <a:custGeom>
                <a:avLst/>
                <a:gdLst>
                  <a:gd name="T0" fmla="*/ 10 w 37"/>
                  <a:gd name="T1" fmla="*/ 4 h 81"/>
                  <a:gd name="T2" fmla="*/ 23 w 37"/>
                  <a:gd name="T3" fmla="*/ 0 h 81"/>
                  <a:gd name="T4" fmla="*/ 32 w 37"/>
                  <a:gd name="T5" fmla="*/ 4 h 81"/>
                  <a:gd name="T6" fmla="*/ 32 w 37"/>
                  <a:gd name="T7" fmla="*/ 25 h 81"/>
                  <a:gd name="T8" fmla="*/ 23 w 37"/>
                  <a:gd name="T9" fmla="*/ 36 h 81"/>
                  <a:gd name="T10" fmla="*/ 24 w 37"/>
                  <a:gd name="T11" fmla="*/ 41 h 81"/>
                  <a:gd name="T12" fmla="*/ 37 w 37"/>
                  <a:gd name="T13" fmla="*/ 49 h 81"/>
                  <a:gd name="T14" fmla="*/ 37 w 37"/>
                  <a:gd name="T15" fmla="*/ 56 h 81"/>
                  <a:gd name="T16" fmla="*/ 25 w 37"/>
                  <a:gd name="T17" fmla="*/ 66 h 81"/>
                  <a:gd name="T18" fmla="*/ 18 w 37"/>
                  <a:gd name="T19" fmla="*/ 81 h 81"/>
                  <a:gd name="T20" fmla="*/ 14 w 37"/>
                  <a:gd name="T21" fmla="*/ 61 h 81"/>
                  <a:gd name="T22" fmla="*/ 7 w 37"/>
                  <a:gd name="T23" fmla="*/ 55 h 81"/>
                  <a:gd name="T24" fmla="*/ 1 w 37"/>
                  <a:gd name="T25" fmla="*/ 46 h 81"/>
                  <a:gd name="T26" fmla="*/ 0 w 37"/>
                  <a:gd name="T27" fmla="*/ 34 h 81"/>
                  <a:gd name="T28" fmla="*/ 6 w 37"/>
                  <a:gd name="T29" fmla="*/ 31 h 81"/>
                  <a:gd name="T30" fmla="*/ 10 w 37"/>
                  <a:gd name="T31"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81">
                    <a:moveTo>
                      <a:pt x="10" y="4"/>
                    </a:moveTo>
                    <a:lnTo>
                      <a:pt x="23" y="0"/>
                    </a:lnTo>
                    <a:lnTo>
                      <a:pt x="32" y="4"/>
                    </a:lnTo>
                    <a:lnTo>
                      <a:pt x="32" y="25"/>
                    </a:lnTo>
                    <a:lnTo>
                      <a:pt x="23" y="36"/>
                    </a:lnTo>
                    <a:lnTo>
                      <a:pt x="24" y="41"/>
                    </a:lnTo>
                    <a:lnTo>
                      <a:pt x="37" y="49"/>
                    </a:lnTo>
                    <a:lnTo>
                      <a:pt x="37" y="56"/>
                    </a:lnTo>
                    <a:lnTo>
                      <a:pt x="25" y="66"/>
                    </a:lnTo>
                    <a:lnTo>
                      <a:pt x="18" y="81"/>
                    </a:lnTo>
                    <a:lnTo>
                      <a:pt x="14" y="61"/>
                    </a:lnTo>
                    <a:lnTo>
                      <a:pt x="7" y="55"/>
                    </a:lnTo>
                    <a:lnTo>
                      <a:pt x="1" y="46"/>
                    </a:lnTo>
                    <a:lnTo>
                      <a:pt x="0" y="34"/>
                    </a:lnTo>
                    <a:lnTo>
                      <a:pt x="6" y="31"/>
                    </a:lnTo>
                    <a:lnTo>
                      <a:pt x="10" y="4"/>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2" name="Freeform 57">
                <a:extLst>
                  <a:ext uri="{FF2B5EF4-FFF2-40B4-BE49-F238E27FC236}">
                    <a16:creationId xmlns:a16="http://schemas.microsoft.com/office/drawing/2014/main" id="{6E8D981D-CD5B-4073-BF24-C5C2229B33C4}"/>
                  </a:ext>
                </a:extLst>
              </p:cNvPr>
              <p:cNvSpPr>
                <a:spLocks/>
              </p:cNvSpPr>
              <p:nvPr/>
            </p:nvSpPr>
            <p:spPr bwMode="auto">
              <a:xfrm>
                <a:off x="4923" y="2963"/>
                <a:ext cx="189" cy="207"/>
              </a:xfrm>
              <a:custGeom>
                <a:avLst/>
                <a:gdLst>
                  <a:gd name="T0" fmla="*/ 59 w 189"/>
                  <a:gd name="T1" fmla="*/ 22 h 207"/>
                  <a:gd name="T2" fmla="*/ 95 w 189"/>
                  <a:gd name="T3" fmla="*/ 3 h 207"/>
                  <a:gd name="T4" fmla="*/ 158 w 189"/>
                  <a:gd name="T5" fmla="*/ 0 h 207"/>
                  <a:gd name="T6" fmla="*/ 154 w 189"/>
                  <a:gd name="T7" fmla="*/ 27 h 207"/>
                  <a:gd name="T8" fmla="*/ 148 w 189"/>
                  <a:gd name="T9" fmla="*/ 30 h 207"/>
                  <a:gd name="T10" fmla="*/ 149 w 189"/>
                  <a:gd name="T11" fmla="*/ 42 h 207"/>
                  <a:gd name="T12" fmla="*/ 155 w 189"/>
                  <a:gd name="T13" fmla="*/ 51 h 207"/>
                  <a:gd name="T14" fmla="*/ 162 w 189"/>
                  <a:gd name="T15" fmla="*/ 57 h 207"/>
                  <a:gd name="T16" fmla="*/ 166 w 189"/>
                  <a:gd name="T17" fmla="*/ 77 h 207"/>
                  <a:gd name="T18" fmla="*/ 169 w 189"/>
                  <a:gd name="T19" fmla="*/ 120 h 207"/>
                  <a:gd name="T20" fmla="*/ 165 w 189"/>
                  <a:gd name="T21" fmla="*/ 124 h 207"/>
                  <a:gd name="T22" fmla="*/ 172 w 189"/>
                  <a:gd name="T23" fmla="*/ 141 h 207"/>
                  <a:gd name="T24" fmla="*/ 189 w 189"/>
                  <a:gd name="T25" fmla="*/ 155 h 207"/>
                  <a:gd name="T26" fmla="*/ 148 w 189"/>
                  <a:gd name="T27" fmla="*/ 185 h 207"/>
                  <a:gd name="T28" fmla="*/ 141 w 189"/>
                  <a:gd name="T29" fmla="*/ 194 h 207"/>
                  <a:gd name="T30" fmla="*/ 132 w 189"/>
                  <a:gd name="T31" fmla="*/ 203 h 207"/>
                  <a:gd name="T32" fmla="*/ 118 w 189"/>
                  <a:gd name="T33" fmla="*/ 206 h 207"/>
                  <a:gd name="T34" fmla="*/ 109 w 189"/>
                  <a:gd name="T35" fmla="*/ 207 h 207"/>
                  <a:gd name="T36" fmla="*/ 90 w 189"/>
                  <a:gd name="T37" fmla="*/ 183 h 207"/>
                  <a:gd name="T38" fmla="*/ 35 w 189"/>
                  <a:gd name="T39" fmla="*/ 138 h 207"/>
                  <a:gd name="T40" fmla="*/ 0 w 189"/>
                  <a:gd name="T41" fmla="*/ 112 h 207"/>
                  <a:gd name="T42" fmla="*/ 0 w 189"/>
                  <a:gd name="T43" fmla="*/ 108 h 207"/>
                  <a:gd name="T44" fmla="*/ 0 w 189"/>
                  <a:gd name="T45" fmla="*/ 95 h 207"/>
                  <a:gd name="T46" fmla="*/ 44 w 189"/>
                  <a:gd name="T47" fmla="*/ 70 h 207"/>
                  <a:gd name="T48" fmla="*/ 47 w 189"/>
                  <a:gd name="T49" fmla="*/ 65 h 207"/>
                  <a:gd name="T50" fmla="*/ 52 w 189"/>
                  <a:gd name="T51" fmla="*/ 57 h 207"/>
                  <a:gd name="T52" fmla="*/ 68 w 189"/>
                  <a:gd name="T53" fmla="*/ 57 h 207"/>
                  <a:gd name="T54" fmla="*/ 59 w 189"/>
                  <a:gd name="T55" fmla="*/ 2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9" h="207">
                    <a:moveTo>
                      <a:pt x="59" y="22"/>
                    </a:moveTo>
                    <a:lnTo>
                      <a:pt x="95" y="3"/>
                    </a:lnTo>
                    <a:lnTo>
                      <a:pt x="158" y="0"/>
                    </a:lnTo>
                    <a:lnTo>
                      <a:pt x="154" y="27"/>
                    </a:lnTo>
                    <a:lnTo>
                      <a:pt x="148" y="30"/>
                    </a:lnTo>
                    <a:lnTo>
                      <a:pt x="149" y="42"/>
                    </a:lnTo>
                    <a:lnTo>
                      <a:pt x="155" y="51"/>
                    </a:lnTo>
                    <a:lnTo>
                      <a:pt x="162" y="57"/>
                    </a:lnTo>
                    <a:lnTo>
                      <a:pt x="166" y="77"/>
                    </a:lnTo>
                    <a:lnTo>
                      <a:pt x="169" y="120"/>
                    </a:lnTo>
                    <a:lnTo>
                      <a:pt x="165" y="124"/>
                    </a:lnTo>
                    <a:lnTo>
                      <a:pt x="172" y="141"/>
                    </a:lnTo>
                    <a:lnTo>
                      <a:pt x="189" y="155"/>
                    </a:lnTo>
                    <a:lnTo>
                      <a:pt x="148" y="185"/>
                    </a:lnTo>
                    <a:lnTo>
                      <a:pt x="141" y="194"/>
                    </a:lnTo>
                    <a:lnTo>
                      <a:pt x="132" y="203"/>
                    </a:lnTo>
                    <a:lnTo>
                      <a:pt x="118" y="206"/>
                    </a:lnTo>
                    <a:lnTo>
                      <a:pt x="109" y="207"/>
                    </a:lnTo>
                    <a:lnTo>
                      <a:pt x="90" y="183"/>
                    </a:lnTo>
                    <a:lnTo>
                      <a:pt x="35" y="138"/>
                    </a:lnTo>
                    <a:lnTo>
                      <a:pt x="0" y="112"/>
                    </a:lnTo>
                    <a:lnTo>
                      <a:pt x="0" y="108"/>
                    </a:lnTo>
                    <a:lnTo>
                      <a:pt x="0" y="95"/>
                    </a:lnTo>
                    <a:lnTo>
                      <a:pt x="44" y="70"/>
                    </a:lnTo>
                    <a:lnTo>
                      <a:pt x="47" y="65"/>
                    </a:lnTo>
                    <a:lnTo>
                      <a:pt x="52" y="57"/>
                    </a:lnTo>
                    <a:lnTo>
                      <a:pt x="68" y="57"/>
                    </a:lnTo>
                    <a:lnTo>
                      <a:pt x="59" y="22"/>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3" name="Freeform 58">
                <a:extLst>
                  <a:ext uri="{FF2B5EF4-FFF2-40B4-BE49-F238E27FC236}">
                    <a16:creationId xmlns:a16="http://schemas.microsoft.com/office/drawing/2014/main" id="{67B1ADB3-E7E1-49FF-95EB-51DC74CB26F8}"/>
                  </a:ext>
                </a:extLst>
              </p:cNvPr>
              <p:cNvSpPr>
                <a:spLocks/>
              </p:cNvSpPr>
              <p:nvPr/>
            </p:nvSpPr>
            <p:spPr bwMode="auto">
              <a:xfrm>
                <a:off x="4882" y="2976"/>
                <a:ext cx="109" cy="95"/>
              </a:xfrm>
              <a:custGeom>
                <a:avLst/>
                <a:gdLst>
                  <a:gd name="T0" fmla="*/ 100 w 109"/>
                  <a:gd name="T1" fmla="*/ 9 h 95"/>
                  <a:gd name="T2" fmla="*/ 109 w 109"/>
                  <a:gd name="T3" fmla="*/ 44 h 95"/>
                  <a:gd name="T4" fmla="*/ 93 w 109"/>
                  <a:gd name="T5" fmla="*/ 44 h 95"/>
                  <a:gd name="T6" fmla="*/ 88 w 109"/>
                  <a:gd name="T7" fmla="*/ 52 h 95"/>
                  <a:gd name="T8" fmla="*/ 85 w 109"/>
                  <a:gd name="T9" fmla="*/ 57 h 95"/>
                  <a:gd name="T10" fmla="*/ 41 w 109"/>
                  <a:gd name="T11" fmla="*/ 82 h 95"/>
                  <a:gd name="T12" fmla="*/ 41 w 109"/>
                  <a:gd name="T13" fmla="*/ 95 h 95"/>
                  <a:gd name="T14" fmla="*/ 0 w 109"/>
                  <a:gd name="T15" fmla="*/ 95 h 95"/>
                  <a:gd name="T16" fmla="*/ 15 w 109"/>
                  <a:gd name="T17" fmla="*/ 86 h 95"/>
                  <a:gd name="T18" fmla="*/ 31 w 109"/>
                  <a:gd name="T19" fmla="*/ 69 h 95"/>
                  <a:gd name="T20" fmla="*/ 29 w 109"/>
                  <a:gd name="T21" fmla="*/ 53 h 95"/>
                  <a:gd name="T22" fmla="*/ 35 w 109"/>
                  <a:gd name="T23" fmla="*/ 38 h 95"/>
                  <a:gd name="T24" fmla="*/ 68 w 109"/>
                  <a:gd name="T25" fmla="*/ 0 h 95"/>
                  <a:gd name="T26" fmla="*/ 85 w 109"/>
                  <a:gd name="T27" fmla="*/ 8 h 95"/>
                  <a:gd name="T28" fmla="*/ 100 w 109"/>
                  <a:gd name="T29" fmla="*/ 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95">
                    <a:moveTo>
                      <a:pt x="100" y="9"/>
                    </a:moveTo>
                    <a:lnTo>
                      <a:pt x="109" y="44"/>
                    </a:lnTo>
                    <a:lnTo>
                      <a:pt x="93" y="44"/>
                    </a:lnTo>
                    <a:lnTo>
                      <a:pt x="88" y="52"/>
                    </a:lnTo>
                    <a:lnTo>
                      <a:pt x="85" y="57"/>
                    </a:lnTo>
                    <a:lnTo>
                      <a:pt x="41" y="82"/>
                    </a:lnTo>
                    <a:lnTo>
                      <a:pt x="41" y="95"/>
                    </a:lnTo>
                    <a:lnTo>
                      <a:pt x="0" y="95"/>
                    </a:lnTo>
                    <a:lnTo>
                      <a:pt x="15" y="86"/>
                    </a:lnTo>
                    <a:lnTo>
                      <a:pt x="31" y="69"/>
                    </a:lnTo>
                    <a:lnTo>
                      <a:pt x="29" y="53"/>
                    </a:lnTo>
                    <a:lnTo>
                      <a:pt x="35" y="38"/>
                    </a:lnTo>
                    <a:lnTo>
                      <a:pt x="68" y="0"/>
                    </a:lnTo>
                    <a:lnTo>
                      <a:pt x="85" y="8"/>
                    </a:lnTo>
                    <a:lnTo>
                      <a:pt x="100" y="9"/>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4" name="Freeform 59">
                <a:extLst>
                  <a:ext uri="{FF2B5EF4-FFF2-40B4-BE49-F238E27FC236}">
                    <a16:creationId xmlns:a16="http://schemas.microsoft.com/office/drawing/2014/main" id="{5DF2BE00-E3DA-4E1D-902F-D8DFDCE30B30}"/>
                  </a:ext>
                </a:extLst>
              </p:cNvPr>
              <p:cNvSpPr>
                <a:spLocks/>
              </p:cNvSpPr>
              <p:nvPr/>
            </p:nvSpPr>
            <p:spPr bwMode="auto">
              <a:xfrm>
                <a:off x="5080" y="3239"/>
                <a:ext cx="70" cy="132"/>
              </a:xfrm>
              <a:custGeom>
                <a:avLst/>
                <a:gdLst>
                  <a:gd name="T0" fmla="*/ 54 w 70"/>
                  <a:gd name="T1" fmla="*/ 0 h 132"/>
                  <a:gd name="T2" fmla="*/ 59 w 70"/>
                  <a:gd name="T3" fmla="*/ 12 h 132"/>
                  <a:gd name="T4" fmla="*/ 59 w 70"/>
                  <a:gd name="T5" fmla="*/ 26 h 132"/>
                  <a:gd name="T6" fmla="*/ 62 w 70"/>
                  <a:gd name="T7" fmla="*/ 33 h 132"/>
                  <a:gd name="T8" fmla="*/ 65 w 70"/>
                  <a:gd name="T9" fmla="*/ 36 h 132"/>
                  <a:gd name="T10" fmla="*/ 63 w 70"/>
                  <a:gd name="T11" fmla="*/ 36 h 132"/>
                  <a:gd name="T12" fmla="*/ 52 w 70"/>
                  <a:gd name="T13" fmla="*/ 36 h 132"/>
                  <a:gd name="T14" fmla="*/ 49 w 70"/>
                  <a:gd name="T15" fmla="*/ 39 h 132"/>
                  <a:gd name="T16" fmla="*/ 60 w 70"/>
                  <a:gd name="T17" fmla="*/ 52 h 132"/>
                  <a:gd name="T18" fmla="*/ 64 w 70"/>
                  <a:gd name="T19" fmla="*/ 64 h 132"/>
                  <a:gd name="T20" fmla="*/ 54 w 70"/>
                  <a:gd name="T21" fmla="*/ 81 h 132"/>
                  <a:gd name="T22" fmla="*/ 59 w 70"/>
                  <a:gd name="T23" fmla="*/ 100 h 132"/>
                  <a:gd name="T24" fmla="*/ 69 w 70"/>
                  <a:gd name="T25" fmla="*/ 118 h 132"/>
                  <a:gd name="T26" fmla="*/ 70 w 70"/>
                  <a:gd name="T27" fmla="*/ 125 h 132"/>
                  <a:gd name="T28" fmla="*/ 69 w 70"/>
                  <a:gd name="T29" fmla="*/ 132 h 132"/>
                  <a:gd name="T30" fmla="*/ 56 w 70"/>
                  <a:gd name="T31" fmla="*/ 127 h 132"/>
                  <a:gd name="T32" fmla="*/ 43 w 70"/>
                  <a:gd name="T33" fmla="*/ 127 h 132"/>
                  <a:gd name="T34" fmla="*/ 43 w 70"/>
                  <a:gd name="T35" fmla="*/ 125 h 132"/>
                  <a:gd name="T36" fmla="*/ 26 w 70"/>
                  <a:gd name="T37" fmla="*/ 124 h 132"/>
                  <a:gd name="T38" fmla="*/ 26 w 70"/>
                  <a:gd name="T39" fmla="*/ 127 h 132"/>
                  <a:gd name="T40" fmla="*/ 11 w 70"/>
                  <a:gd name="T41" fmla="*/ 124 h 132"/>
                  <a:gd name="T42" fmla="*/ 13 w 70"/>
                  <a:gd name="T43" fmla="*/ 115 h 132"/>
                  <a:gd name="T44" fmla="*/ 0 w 70"/>
                  <a:gd name="T45" fmla="*/ 98 h 132"/>
                  <a:gd name="T46" fmla="*/ 14 w 70"/>
                  <a:gd name="T47" fmla="*/ 71 h 132"/>
                  <a:gd name="T48" fmla="*/ 25 w 70"/>
                  <a:gd name="T49" fmla="*/ 77 h 132"/>
                  <a:gd name="T50" fmla="*/ 34 w 70"/>
                  <a:gd name="T51" fmla="*/ 53 h 132"/>
                  <a:gd name="T52" fmla="*/ 40 w 70"/>
                  <a:gd name="T53" fmla="*/ 46 h 132"/>
                  <a:gd name="T54" fmla="*/ 48 w 70"/>
                  <a:gd name="T55" fmla="*/ 24 h 132"/>
                  <a:gd name="T56" fmla="*/ 56 w 70"/>
                  <a:gd name="T57" fmla="*/ 13 h 132"/>
                  <a:gd name="T58" fmla="*/ 51 w 70"/>
                  <a:gd name="T59" fmla="*/ 0 h 132"/>
                  <a:gd name="T60" fmla="*/ 54 w 70"/>
                  <a:gd name="T6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0" h="132">
                    <a:moveTo>
                      <a:pt x="54" y="0"/>
                    </a:moveTo>
                    <a:lnTo>
                      <a:pt x="59" y="12"/>
                    </a:lnTo>
                    <a:lnTo>
                      <a:pt x="59" y="26"/>
                    </a:lnTo>
                    <a:lnTo>
                      <a:pt x="62" y="33"/>
                    </a:lnTo>
                    <a:lnTo>
                      <a:pt x="65" y="36"/>
                    </a:lnTo>
                    <a:lnTo>
                      <a:pt x="63" y="36"/>
                    </a:lnTo>
                    <a:lnTo>
                      <a:pt x="52" y="36"/>
                    </a:lnTo>
                    <a:lnTo>
                      <a:pt x="49" y="39"/>
                    </a:lnTo>
                    <a:lnTo>
                      <a:pt x="60" y="52"/>
                    </a:lnTo>
                    <a:lnTo>
                      <a:pt x="64" y="64"/>
                    </a:lnTo>
                    <a:lnTo>
                      <a:pt x="54" y="81"/>
                    </a:lnTo>
                    <a:lnTo>
                      <a:pt x="59" y="100"/>
                    </a:lnTo>
                    <a:lnTo>
                      <a:pt x="69" y="118"/>
                    </a:lnTo>
                    <a:lnTo>
                      <a:pt x="70" y="125"/>
                    </a:lnTo>
                    <a:lnTo>
                      <a:pt x="69" y="132"/>
                    </a:lnTo>
                    <a:lnTo>
                      <a:pt x="56" y="127"/>
                    </a:lnTo>
                    <a:lnTo>
                      <a:pt x="43" y="127"/>
                    </a:lnTo>
                    <a:lnTo>
                      <a:pt x="43" y="125"/>
                    </a:lnTo>
                    <a:lnTo>
                      <a:pt x="26" y="124"/>
                    </a:lnTo>
                    <a:lnTo>
                      <a:pt x="26" y="127"/>
                    </a:lnTo>
                    <a:lnTo>
                      <a:pt x="11" y="124"/>
                    </a:lnTo>
                    <a:lnTo>
                      <a:pt x="13" y="115"/>
                    </a:lnTo>
                    <a:lnTo>
                      <a:pt x="0" y="98"/>
                    </a:lnTo>
                    <a:lnTo>
                      <a:pt x="14" y="71"/>
                    </a:lnTo>
                    <a:lnTo>
                      <a:pt x="25" y="77"/>
                    </a:lnTo>
                    <a:lnTo>
                      <a:pt x="34" y="53"/>
                    </a:lnTo>
                    <a:lnTo>
                      <a:pt x="40" y="46"/>
                    </a:lnTo>
                    <a:lnTo>
                      <a:pt x="48" y="24"/>
                    </a:lnTo>
                    <a:lnTo>
                      <a:pt x="56" y="13"/>
                    </a:lnTo>
                    <a:lnTo>
                      <a:pt x="51" y="0"/>
                    </a:lnTo>
                    <a:lnTo>
                      <a:pt x="54"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5" name="Freeform 60">
                <a:extLst>
                  <a:ext uri="{FF2B5EF4-FFF2-40B4-BE49-F238E27FC236}">
                    <a16:creationId xmlns:a16="http://schemas.microsoft.com/office/drawing/2014/main" id="{D4C01355-3789-4EEA-A254-67DDA248BD2F}"/>
                  </a:ext>
                </a:extLst>
              </p:cNvPr>
              <p:cNvSpPr>
                <a:spLocks/>
              </p:cNvSpPr>
              <p:nvPr/>
            </p:nvSpPr>
            <p:spPr bwMode="auto">
              <a:xfrm>
                <a:off x="5267" y="3417"/>
                <a:ext cx="16" cy="25"/>
              </a:xfrm>
              <a:custGeom>
                <a:avLst/>
                <a:gdLst>
                  <a:gd name="T0" fmla="*/ 9 w 16"/>
                  <a:gd name="T1" fmla="*/ 0 h 25"/>
                  <a:gd name="T2" fmla="*/ 15 w 16"/>
                  <a:gd name="T3" fmla="*/ 1 h 25"/>
                  <a:gd name="T4" fmla="*/ 16 w 16"/>
                  <a:gd name="T5" fmla="*/ 12 h 25"/>
                  <a:gd name="T6" fmla="*/ 3 w 16"/>
                  <a:gd name="T7" fmla="*/ 25 h 25"/>
                  <a:gd name="T8" fmla="*/ 3 w 16"/>
                  <a:gd name="T9" fmla="*/ 18 h 25"/>
                  <a:gd name="T10" fmla="*/ 0 w 16"/>
                  <a:gd name="T11" fmla="*/ 5 h 25"/>
                  <a:gd name="T12" fmla="*/ 6 w 16"/>
                  <a:gd name="T13" fmla="*/ 5 h 25"/>
                  <a:gd name="T14" fmla="*/ 9 w 16"/>
                  <a:gd name="T15" fmla="*/ 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5">
                    <a:moveTo>
                      <a:pt x="9" y="0"/>
                    </a:moveTo>
                    <a:lnTo>
                      <a:pt x="15" y="1"/>
                    </a:lnTo>
                    <a:lnTo>
                      <a:pt x="16" y="12"/>
                    </a:lnTo>
                    <a:lnTo>
                      <a:pt x="3" y="25"/>
                    </a:lnTo>
                    <a:lnTo>
                      <a:pt x="3" y="18"/>
                    </a:lnTo>
                    <a:lnTo>
                      <a:pt x="0" y="5"/>
                    </a:lnTo>
                    <a:lnTo>
                      <a:pt x="6" y="5"/>
                    </a:lnTo>
                    <a:lnTo>
                      <a:pt x="9"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6" name="Freeform 61">
                <a:extLst>
                  <a:ext uri="{FF2B5EF4-FFF2-40B4-BE49-F238E27FC236}">
                    <a16:creationId xmlns:a16="http://schemas.microsoft.com/office/drawing/2014/main" id="{700303DC-AECE-4DDF-9652-141F35D588F0}"/>
                  </a:ext>
                </a:extLst>
              </p:cNvPr>
              <p:cNvSpPr>
                <a:spLocks/>
              </p:cNvSpPr>
              <p:nvPr/>
            </p:nvSpPr>
            <p:spPr bwMode="auto">
              <a:xfrm>
                <a:off x="5270" y="3402"/>
                <a:ext cx="101" cy="124"/>
              </a:xfrm>
              <a:custGeom>
                <a:avLst/>
                <a:gdLst>
                  <a:gd name="T0" fmla="*/ 90 w 101"/>
                  <a:gd name="T1" fmla="*/ 42 h 124"/>
                  <a:gd name="T2" fmla="*/ 86 w 101"/>
                  <a:gd name="T3" fmla="*/ 61 h 124"/>
                  <a:gd name="T4" fmla="*/ 93 w 101"/>
                  <a:gd name="T5" fmla="*/ 69 h 124"/>
                  <a:gd name="T6" fmla="*/ 91 w 101"/>
                  <a:gd name="T7" fmla="*/ 85 h 124"/>
                  <a:gd name="T8" fmla="*/ 95 w 101"/>
                  <a:gd name="T9" fmla="*/ 103 h 124"/>
                  <a:gd name="T10" fmla="*/ 101 w 101"/>
                  <a:gd name="T11" fmla="*/ 110 h 124"/>
                  <a:gd name="T12" fmla="*/ 93 w 101"/>
                  <a:gd name="T13" fmla="*/ 115 h 124"/>
                  <a:gd name="T14" fmla="*/ 83 w 101"/>
                  <a:gd name="T15" fmla="*/ 121 h 124"/>
                  <a:gd name="T16" fmla="*/ 74 w 101"/>
                  <a:gd name="T17" fmla="*/ 124 h 124"/>
                  <a:gd name="T18" fmla="*/ 62 w 101"/>
                  <a:gd name="T19" fmla="*/ 123 h 124"/>
                  <a:gd name="T20" fmla="*/ 52 w 101"/>
                  <a:gd name="T21" fmla="*/ 123 h 124"/>
                  <a:gd name="T22" fmla="*/ 52 w 101"/>
                  <a:gd name="T23" fmla="*/ 122 h 124"/>
                  <a:gd name="T24" fmla="*/ 52 w 101"/>
                  <a:gd name="T25" fmla="*/ 121 h 124"/>
                  <a:gd name="T26" fmla="*/ 50 w 101"/>
                  <a:gd name="T27" fmla="*/ 116 h 124"/>
                  <a:gd name="T28" fmla="*/ 47 w 101"/>
                  <a:gd name="T29" fmla="*/ 103 h 124"/>
                  <a:gd name="T30" fmla="*/ 43 w 101"/>
                  <a:gd name="T31" fmla="*/ 99 h 124"/>
                  <a:gd name="T32" fmla="*/ 33 w 101"/>
                  <a:gd name="T33" fmla="*/ 97 h 124"/>
                  <a:gd name="T34" fmla="*/ 25 w 101"/>
                  <a:gd name="T35" fmla="*/ 92 h 124"/>
                  <a:gd name="T36" fmla="*/ 16 w 101"/>
                  <a:gd name="T37" fmla="*/ 88 h 124"/>
                  <a:gd name="T38" fmla="*/ 13 w 101"/>
                  <a:gd name="T39" fmla="*/ 84 h 124"/>
                  <a:gd name="T40" fmla="*/ 7 w 101"/>
                  <a:gd name="T41" fmla="*/ 68 h 124"/>
                  <a:gd name="T42" fmla="*/ 0 w 101"/>
                  <a:gd name="T43" fmla="*/ 56 h 124"/>
                  <a:gd name="T44" fmla="*/ 0 w 101"/>
                  <a:gd name="T45" fmla="*/ 40 h 124"/>
                  <a:gd name="T46" fmla="*/ 13 w 101"/>
                  <a:gd name="T47" fmla="*/ 27 h 124"/>
                  <a:gd name="T48" fmla="*/ 12 w 101"/>
                  <a:gd name="T49" fmla="*/ 16 h 124"/>
                  <a:gd name="T50" fmla="*/ 14 w 101"/>
                  <a:gd name="T51" fmla="*/ 16 h 124"/>
                  <a:gd name="T52" fmla="*/ 13 w 101"/>
                  <a:gd name="T53" fmla="*/ 7 h 124"/>
                  <a:gd name="T54" fmla="*/ 10 w 101"/>
                  <a:gd name="T55" fmla="*/ 1 h 124"/>
                  <a:gd name="T56" fmla="*/ 13 w 101"/>
                  <a:gd name="T57" fmla="*/ 0 h 124"/>
                  <a:gd name="T58" fmla="*/ 23 w 101"/>
                  <a:gd name="T59" fmla="*/ 0 h 124"/>
                  <a:gd name="T60" fmla="*/ 32 w 101"/>
                  <a:gd name="T61" fmla="*/ 0 h 124"/>
                  <a:gd name="T62" fmla="*/ 42 w 101"/>
                  <a:gd name="T63" fmla="*/ 0 h 124"/>
                  <a:gd name="T64" fmla="*/ 50 w 101"/>
                  <a:gd name="T65" fmla="*/ 6 h 124"/>
                  <a:gd name="T66" fmla="*/ 59 w 101"/>
                  <a:gd name="T67" fmla="*/ 12 h 124"/>
                  <a:gd name="T68" fmla="*/ 68 w 101"/>
                  <a:gd name="T69" fmla="*/ 18 h 124"/>
                  <a:gd name="T70" fmla="*/ 76 w 101"/>
                  <a:gd name="T71" fmla="*/ 25 h 124"/>
                  <a:gd name="T72" fmla="*/ 83 w 101"/>
                  <a:gd name="T73" fmla="*/ 33 h 124"/>
                  <a:gd name="T74" fmla="*/ 90 w 101"/>
                  <a:gd name="T75" fmla="*/ 4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124">
                    <a:moveTo>
                      <a:pt x="90" y="42"/>
                    </a:moveTo>
                    <a:lnTo>
                      <a:pt x="86" y="61"/>
                    </a:lnTo>
                    <a:lnTo>
                      <a:pt x="93" y="69"/>
                    </a:lnTo>
                    <a:lnTo>
                      <a:pt x="91" y="85"/>
                    </a:lnTo>
                    <a:lnTo>
                      <a:pt x="95" y="103"/>
                    </a:lnTo>
                    <a:lnTo>
                      <a:pt x="101" y="110"/>
                    </a:lnTo>
                    <a:lnTo>
                      <a:pt x="93" y="115"/>
                    </a:lnTo>
                    <a:lnTo>
                      <a:pt x="83" y="121"/>
                    </a:lnTo>
                    <a:lnTo>
                      <a:pt x="74" y="124"/>
                    </a:lnTo>
                    <a:lnTo>
                      <a:pt x="62" y="123"/>
                    </a:lnTo>
                    <a:lnTo>
                      <a:pt x="52" y="123"/>
                    </a:lnTo>
                    <a:lnTo>
                      <a:pt x="52" y="122"/>
                    </a:lnTo>
                    <a:lnTo>
                      <a:pt x="52" y="121"/>
                    </a:lnTo>
                    <a:lnTo>
                      <a:pt x="50" y="116"/>
                    </a:lnTo>
                    <a:lnTo>
                      <a:pt x="47" y="103"/>
                    </a:lnTo>
                    <a:lnTo>
                      <a:pt x="43" y="99"/>
                    </a:lnTo>
                    <a:lnTo>
                      <a:pt x="33" y="97"/>
                    </a:lnTo>
                    <a:lnTo>
                      <a:pt x="25" y="92"/>
                    </a:lnTo>
                    <a:lnTo>
                      <a:pt x="16" y="88"/>
                    </a:lnTo>
                    <a:lnTo>
                      <a:pt x="13" y="84"/>
                    </a:lnTo>
                    <a:lnTo>
                      <a:pt x="7" y="68"/>
                    </a:lnTo>
                    <a:lnTo>
                      <a:pt x="0" y="56"/>
                    </a:lnTo>
                    <a:lnTo>
                      <a:pt x="0" y="40"/>
                    </a:lnTo>
                    <a:lnTo>
                      <a:pt x="13" y="27"/>
                    </a:lnTo>
                    <a:lnTo>
                      <a:pt x="12" y="16"/>
                    </a:lnTo>
                    <a:lnTo>
                      <a:pt x="14" y="16"/>
                    </a:lnTo>
                    <a:lnTo>
                      <a:pt x="13" y="7"/>
                    </a:lnTo>
                    <a:lnTo>
                      <a:pt x="10" y="1"/>
                    </a:lnTo>
                    <a:lnTo>
                      <a:pt x="13" y="0"/>
                    </a:lnTo>
                    <a:lnTo>
                      <a:pt x="23" y="0"/>
                    </a:lnTo>
                    <a:lnTo>
                      <a:pt x="32" y="0"/>
                    </a:lnTo>
                    <a:lnTo>
                      <a:pt x="42" y="0"/>
                    </a:lnTo>
                    <a:lnTo>
                      <a:pt x="50" y="6"/>
                    </a:lnTo>
                    <a:lnTo>
                      <a:pt x="59" y="12"/>
                    </a:lnTo>
                    <a:lnTo>
                      <a:pt x="68" y="18"/>
                    </a:lnTo>
                    <a:lnTo>
                      <a:pt x="76" y="25"/>
                    </a:lnTo>
                    <a:lnTo>
                      <a:pt x="83" y="33"/>
                    </a:lnTo>
                    <a:lnTo>
                      <a:pt x="90" y="42"/>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7" name="Freeform 62">
                <a:extLst>
                  <a:ext uri="{FF2B5EF4-FFF2-40B4-BE49-F238E27FC236}">
                    <a16:creationId xmlns:a16="http://schemas.microsoft.com/office/drawing/2014/main" id="{7862FCF2-74CC-4BFD-97DA-CE19DBEA4816}"/>
                  </a:ext>
                </a:extLst>
              </p:cNvPr>
              <p:cNvSpPr>
                <a:spLocks/>
              </p:cNvSpPr>
              <p:nvPr/>
            </p:nvSpPr>
            <p:spPr bwMode="auto">
              <a:xfrm>
                <a:off x="4972" y="3262"/>
                <a:ext cx="41" cy="71"/>
              </a:xfrm>
              <a:custGeom>
                <a:avLst/>
                <a:gdLst>
                  <a:gd name="T0" fmla="*/ 4 w 41"/>
                  <a:gd name="T1" fmla="*/ 71 h 71"/>
                  <a:gd name="T2" fmla="*/ 0 w 41"/>
                  <a:gd name="T3" fmla="*/ 51 h 71"/>
                  <a:gd name="T4" fmla="*/ 5 w 41"/>
                  <a:gd name="T5" fmla="*/ 33 h 71"/>
                  <a:gd name="T6" fmla="*/ 5 w 41"/>
                  <a:gd name="T7" fmla="*/ 18 h 71"/>
                  <a:gd name="T8" fmla="*/ 5 w 41"/>
                  <a:gd name="T9" fmla="*/ 1 h 71"/>
                  <a:gd name="T10" fmla="*/ 30 w 41"/>
                  <a:gd name="T11" fmla="*/ 0 h 71"/>
                  <a:gd name="T12" fmla="*/ 30 w 41"/>
                  <a:gd name="T13" fmla="*/ 5 h 71"/>
                  <a:gd name="T14" fmla="*/ 36 w 41"/>
                  <a:gd name="T15" fmla="*/ 33 h 71"/>
                  <a:gd name="T16" fmla="*/ 35 w 41"/>
                  <a:gd name="T17" fmla="*/ 49 h 71"/>
                  <a:gd name="T18" fmla="*/ 41 w 41"/>
                  <a:gd name="T19" fmla="*/ 58 h 71"/>
                  <a:gd name="T20" fmla="*/ 38 w 41"/>
                  <a:gd name="T21" fmla="*/ 62 h 71"/>
                  <a:gd name="T22" fmla="*/ 4 w 41"/>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71">
                    <a:moveTo>
                      <a:pt x="4" y="71"/>
                    </a:moveTo>
                    <a:lnTo>
                      <a:pt x="0" y="51"/>
                    </a:lnTo>
                    <a:lnTo>
                      <a:pt x="5" y="33"/>
                    </a:lnTo>
                    <a:lnTo>
                      <a:pt x="5" y="18"/>
                    </a:lnTo>
                    <a:lnTo>
                      <a:pt x="5" y="1"/>
                    </a:lnTo>
                    <a:lnTo>
                      <a:pt x="30" y="0"/>
                    </a:lnTo>
                    <a:lnTo>
                      <a:pt x="30" y="5"/>
                    </a:lnTo>
                    <a:lnTo>
                      <a:pt x="36" y="33"/>
                    </a:lnTo>
                    <a:lnTo>
                      <a:pt x="35" y="49"/>
                    </a:lnTo>
                    <a:lnTo>
                      <a:pt x="41" y="58"/>
                    </a:lnTo>
                    <a:lnTo>
                      <a:pt x="38" y="62"/>
                    </a:lnTo>
                    <a:lnTo>
                      <a:pt x="4" y="71"/>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8" name="Freeform 63">
                <a:extLst>
                  <a:ext uri="{FF2B5EF4-FFF2-40B4-BE49-F238E27FC236}">
                    <a16:creationId xmlns:a16="http://schemas.microsoft.com/office/drawing/2014/main" id="{91883F58-3DC2-4C02-9B53-49799642F2D3}"/>
                  </a:ext>
                </a:extLst>
              </p:cNvPr>
              <p:cNvSpPr>
                <a:spLocks/>
              </p:cNvSpPr>
              <p:nvPr/>
            </p:nvSpPr>
            <p:spPr bwMode="auto">
              <a:xfrm>
                <a:off x="5301" y="3499"/>
                <a:ext cx="29" cy="90"/>
              </a:xfrm>
              <a:custGeom>
                <a:avLst/>
                <a:gdLst>
                  <a:gd name="T0" fmla="*/ 12 w 29"/>
                  <a:gd name="T1" fmla="*/ 2 h 90"/>
                  <a:gd name="T2" fmla="*/ 16 w 29"/>
                  <a:gd name="T3" fmla="*/ 6 h 90"/>
                  <a:gd name="T4" fmla="*/ 19 w 29"/>
                  <a:gd name="T5" fmla="*/ 19 h 90"/>
                  <a:gd name="T6" fmla="*/ 21 w 29"/>
                  <a:gd name="T7" fmla="*/ 24 h 90"/>
                  <a:gd name="T8" fmla="*/ 21 w 29"/>
                  <a:gd name="T9" fmla="*/ 25 h 90"/>
                  <a:gd name="T10" fmla="*/ 21 w 29"/>
                  <a:gd name="T11" fmla="*/ 26 h 90"/>
                  <a:gd name="T12" fmla="*/ 17 w 29"/>
                  <a:gd name="T13" fmla="*/ 25 h 90"/>
                  <a:gd name="T14" fmla="*/ 15 w 29"/>
                  <a:gd name="T15" fmla="*/ 32 h 90"/>
                  <a:gd name="T16" fmla="*/ 18 w 29"/>
                  <a:gd name="T17" fmla="*/ 47 h 90"/>
                  <a:gd name="T18" fmla="*/ 19 w 29"/>
                  <a:gd name="T19" fmla="*/ 48 h 90"/>
                  <a:gd name="T20" fmla="*/ 22 w 29"/>
                  <a:gd name="T21" fmla="*/ 50 h 90"/>
                  <a:gd name="T22" fmla="*/ 29 w 29"/>
                  <a:gd name="T23" fmla="*/ 61 h 90"/>
                  <a:gd name="T24" fmla="*/ 29 w 29"/>
                  <a:gd name="T25" fmla="*/ 68 h 90"/>
                  <a:gd name="T26" fmla="*/ 29 w 29"/>
                  <a:gd name="T27" fmla="*/ 71 h 90"/>
                  <a:gd name="T28" fmla="*/ 28 w 29"/>
                  <a:gd name="T29" fmla="*/ 77 h 90"/>
                  <a:gd name="T30" fmla="*/ 22 w 29"/>
                  <a:gd name="T31" fmla="*/ 90 h 90"/>
                  <a:gd name="T32" fmla="*/ 13 w 29"/>
                  <a:gd name="T33" fmla="*/ 76 h 90"/>
                  <a:gd name="T34" fmla="*/ 17 w 29"/>
                  <a:gd name="T35" fmla="*/ 68 h 90"/>
                  <a:gd name="T36" fmla="*/ 15 w 29"/>
                  <a:gd name="T37" fmla="*/ 57 h 90"/>
                  <a:gd name="T38" fmla="*/ 8 w 29"/>
                  <a:gd name="T39" fmla="*/ 60 h 90"/>
                  <a:gd name="T40" fmla="*/ 5 w 29"/>
                  <a:gd name="T41" fmla="*/ 53 h 90"/>
                  <a:gd name="T42" fmla="*/ 0 w 29"/>
                  <a:gd name="T43" fmla="*/ 49 h 90"/>
                  <a:gd name="T44" fmla="*/ 1 w 29"/>
                  <a:gd name="T45" fmla="*/ 39 h 90"/>
                  <a:gd name="T46" fmla="*/ 7 w 29"/>
                  <a:gd name="T47" fmla="*/ 35 h 90"/>
                  <a:gd name="T48" fmla="*/ 6 w 29"/>
                  <a:gd name="T49" fmla="*/ 23 h 90"/>
                  <a:gd name="T50" fmla="*/ 5 w 29"/>
                  <a:gd name="T51" fmla="*/ 17 h 90"/>
                  <a:gd name="T52" fmla="*/ 8 w 29"/>
                  <a:gd name="T53" fmla="*/ 14 h 90"/>
                  <a:gd name="T54" fmla="*/ 5 w 29"/>
                  <a:gd name="T55" fmla="*/ 3 h 90"/>
                  <a:gd name="T56" fmla="*/ 2 w 29"/>
                  <a:gd name="T57" fmla="*/ 3 h 90"/>
                  <a:gd name="T58" fmla="*/ 2 w 29"/>
                  <a:gd name="T59" fmla="*/ 0 h 90"/>
                  <a:gd name="T60" fmla="*/ 12 w 29"/>
                  <a:gd name="T6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 h="90">
                    <a:moveTo>
                      <a:pt x="12" y="2"/>
                    </a:moveTo>
                    <a:lnTo>
                      <a:pt x="16" y="6"/>
                    </a:lnTo>
                    <a:lnTo>
                      <a:pt x="19" y="19"/>
                    </a:lnTo>
                    <a:lnTo>
                      <a:pt x="21" y="24"/>
                    </a:lnTo>
                    <a:lnTo>
                      <a:pt x="21" y="25"/>
                    </a:lnTo>
                    <a:lnTo>
                      <a:pt x="21" y="26"/>
                    </a:lnTo>
                    <a:lnTo>
                      <a:pt x="17" y="25"/>
                    </a:lnTo>
                    <a:lnTo>
                      <a:pt x="15" y="32"/>
                    </a:lnTo>
                    <a:lnTo>
                      <a:pt x="18" y="47"/>
                    </a:lnTo>
                    <a:lnTo>
                      <a:pt x="19" y="48"/>
                    </a:lnTo>
                    <a:lnTo>
                      <a:pt x="22" y="50"/>
                    </a:lnTo>
                    <a:lnTo>
                      <a:pt x="29" y="61"/>
                    </a:lnTo>
                    <a:lnTo>
                      <a:pt x="29" y="68"/>
                    </a:lnTo>
                    <a:lnTo>
                      <a:pt x="29" y="71"/>
                    </a:lnTo>
                    <a:lnTo>
                      <a:pt x="28" y="77"/>
                    </a:lnTo>
                    <a:lnTo>
                      <a:pt x="22" y="90"/>
                    </a:lnTo>
                    <a:lnTo>
                      <a:pt x="13" y="76"/>
                    </a:lnTo>
                    <a:lnTo>
                      <a:pt x="17" y="68"/>
                    </a:lnTo>
                    <a:lnTo>
                      <a:pt x="15" y="57"/>
                    </a:lnTo>
                    <a:lnTo>
                      <a:pt x="8" y="60"/>
                    </a:lnTo>
                    <a:lnTo>
                      <a:pt x="5" y="53"/>
                    </a:lnTo>
                    <a:lnTo>
                      <a:pt x="0" y="49"/>
                    </a:lnTo>
                    <a:lnTo>
                      <a:pt x="1" y="39"/>
                    </a:lnTo>
                    <a:lnTo>
                      <a:pt x="7" y="35"/>
                    </a:lnTo>
                    <a:lnTo>
                      <a:pt x="6" y="23"/>
                    </a:lnTo>
                    <a:lnTo>
                      <a:pt x="5" y="17"/>
                    </a:lnTo>
                    <a:lnTo>
                      <a:pt x="8" y="14"/>
                    </a:lnTo>
                    <a:lnTo>
                      <a:pt x="5" y="3"/>
                    </a:lnTo>
                    <a:lnTo>
                      <a:pt x="2" y="3"/>
                    </a:lnTo>
                    <a:lnTo>
                      <a:pt x="2" y="0"/>
                    </a:lnTo>
                    <a:lnTo>
                      <a:pt x="12" y="2"/>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9" name="Freeform 64">
                <a:extLst>
                  <a:ext uri="{FF2B5EF4-FFF2-40B4-BE49-F238E27FC236}">
                    <a16:creationId xmlns:a16="http://schemas.microsoft.com/office/drawing/2014/main" id="{C0AD1B6C-72CF-488D-8925-A8389D03FCBE}"/>
                  </a:ext>
                </a:extLst>
              </p:cNvPr>
              <p:cNvSpPr>
                <a:spLocks/>
              </p:cNvSpPr>
              <p:nvPr/>
            </p:nvSpPr>
            <p:spPr bwMode="auto">
              <a:xfrm>
                <a:off x="4847" y="3071"/>
                <a:ext cx="76" cy="74"/>
              </a:xfrm>
              <a:custGeom>
                <a:avLst/>
                <a:gdLst>
                  <a:gd name="T0" fmla="*/ 35 w 76"/>
                  <a:gd name="T1" fmla="*/ 0 h 74"/>
                  <a:gd name="T2" fmla="*/ 76 w 76"/>
                  <a:gd name="T3" fmla="*/ 0 h 74"/>
                  <a:gd name="T4" fmla="*/ 76 w 76"/>
                  <a:gd name="T5" fmla="*/ 4 h 74"/>
                  <a:gd name="T6" fmla="*/ 76 w 76"/>
                  <a:gd name="T7" fmla="*/ 5 h 74"/>
                  <a:gd name="T8" fmla="*/ 76 w 76"/>
                  <a:gd name="T9" fmla="*/ 18 h 74"/>
                  <a:gd name="T10" fmla="*/ 45 w 76"/>
                  <a:gd name="T11" fmla="*/ 18 h 74"/>
                  <a:gd name="T12" fmla="*/ 45 w 76"/>
                  <a:gd name="T13" fmla="*/ 48 h 74"/>
                  <a:gd name="T14" fmla="*/ 36 w 76"/>
                  <a:gd name="T15" fmla="*/ 52 h 74"/>
                  <a:gd name="T16" fmla="*/ 37 w 76"/>
                  <a:gd name="T17" fmla="*/ 72 h 74"/>
                  <a:gd name="T18" fmla="*/ 0 w 76"/>
                  <a:gd name="T19" fmla="*/ 74 h 74"/>
                  <a:gd name="T20" fmla="*/ 10 w 76"/>
                  <a:gd name="T21" fmla="*/ 44 h 74"/>
                  <a:gd name="T22" fmla="*/ 23 w 76"/>
                  <a:gd name="T23" fmla="*/ 16 h 74"/>
                  <a:gd name="T24" fmla="*/ 35 w 76"/>
                  <a:gd name="T2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4">
                    <a:moveTo>
                      <a:pt x="35" y="0"/>
                    </a:moveTo>
                    <a:lnTo>
                      <a:pt x="76" y="0"/>
                    </a:lnTo>
                    <a:lnTo>
                      <a:pt x="76" y="4"/>
                    </a:lnTo>
                    <a:lnTo>
                      <a:pt x="76" y="5"/>
                    </a:lnTo>
                    <a:lnTo>
                      <a:pt x="76" y="18"/>
                    </a:lnTo>
                    <a:lnTo>
                      <a:pt x="45" y="18"/>
                    </a:lnTo>
                    <a:lnTo>
                      <a:pt x="45" y="48"/>
                    </a:lnTo>
                    <a:lnTo>
                      <a:pt x="36" y="52"/>
                    </a:lnTo>
                    <a:lnTo>
                      <a:pt x="37" y="72"/>
                    </a:lnTo>
                    <a:lnTo>
                      <a:pt x="0" y="74"/>
                    </a:lnTo>
                    <a:lnTo>
                      <a:pt x="10" y="44"/>
                    </a:lnTo>
                    <a:lnTo>
                      <a:pt x="23" y="16"/>
                    </a:lnTo>
                    <a:lnTo>
                      <a:pt x="35"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0" name="Freeform 65">
                <a:extLst>
                  <a:ext uri="{FF2B5EF4-FFF2-40B4-BE49-F238E27FC236}">
                    <a16:creationId xmlns:a16="http://schemas.microsoft.com/office/drawing/2014/main" id="{C76046C6-4740-4938-8035-B8F673D6D464}"/>
                  </a:ext>
                </a:extLst>
              </p:cNvPr>
              <p:cNvSpPr>
                <a:spLocks/>
              </p:cNvSpPr>
              <p:nvPr/>
            </p:nvSpPr>
            <p:spPr bwMode="auto">
              <a:xfrm>
                <a:off x="4847" y="3075"/>
                <a:ext cx="111" cy="144"/>
              </a:xfrm>
              <a:custGeom>
                <a:avLst/>
                <a:gdLst>
                  <a:gd name="T0" fmla="*/ 111 w 111"/>
                  <a:gd name="T1" fmla="*/ 26 h 144"/>
                  <a:gd name="T2" fmla="*/ 95 w 111"/>
                  <a:gd name="T3" fmla="*/ 26 h 144"/>
                  <a:gd name="T4" fmla="*/ 105 w 111"/>
                  <a:gd name="T5" fmla="*/ 136 h 144"/>
                  <a:gd name="T6" fmla="*/ 93 w 111"/>
                  <a:gd name="T7" fmla="*/ 137 h 144"/>
                  <a:gd name="T8" fmla="*/ 70 w 111"/>
                  <a:gd name="T9" fmla="*/ 133 h 144"/>
                  <a:gd name="T10" fmla="*/ 50 w 111"/>
                  <a:gd name="T11" fmla="*/ 134 h 144"/>
                  <a:gd name="T12" fmla="*/ 43 w 111"/>
                  <a:gd name="T13" fmla="*/ 144 h 144"/>
                  <a:gd name="T14" fmla="*/ 24 w 111"/>
                  <a:gd name="T15" fmla="*/ 122 h 144"/>
                  <a:gd name="T16" fmla="*/ 4 w 111"/>
                  <a:gd name="T17" fmla="*/ 129 h 144"/>
                  <a:gd name="T18" fmla="*/ 5 w 111"/>
                  <a:gd name="T19" fmla="*/ 124 h 144"/>
                  <a:gd name="T20" fmla="*/ 9 w 111"/>
                  <a:gd name="T21" fmla="*/ 110 h 144"/>
                  <a:gd name="T22" fmla="*/ 6 w 111"/>
                  <a:gd name="T23" fmla="*/ 88 h 144"/>
                  <a:gd name="T24" fmla="*/ 2 w 111"/>
                  <a:gd name="T25" fmla="*/ 79 h 144"/>
                  <a:gd name="T26" fmla="*/ 0 w 111"/>
                  <a:gd name="T27" fmla="*/ 70 h 144"/>
                  <a:gd name="T28" fmla="*/ 37 w 111"/>
                  <a:gd name="T29" fmla="*/ 68 h 144"/>
                  <a:gd name="T30" fmla="*/ 36 w 111"/>
                  <a:gd name="T31" fmla="*/ 48 h 144"/>
                  <a:gd name="T32" fmla="*/ 45 w 111"/>
                  <a:gd name="T33" fmla="*/ 44 h 144"/>
                  <a:gd name="T34" fmla="*/ 45 w 111"/>
                  <a:gd name="T35" fmla="*/ 14 h 144"/>
                  <a:gd name="T36" fmla="*/ 76 w 111"/>
                  <a:gd name="T37" fmla="*/ 14 h 144"/>
                  <a:gd name="T38" fmla="*/ 76 w 111"/>
                  <a:gd name="T39" fmla="*/ 0 h 144"/>
                  <a:gd name="T40" fmla="*/ 111 w 111"/>
                  <a:gd name="T41" fmla="*/ 2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144">
                    <a:moveTo>
                      <a:pt x="111" y="26"/>
                    </a:moveTo>
                    <a:lnTo>
                      <a:pt x="95" y="26"/>
                    </a:lnTo>
                    <a:lnTo>
                      <a:pt x="105" y="136"/>
                    </a:lnTo>
                    <a:lnTo>
                      <a:pt x="93" y="137"/>
                    </a:lnTo>
                    <a:lnTo>
                      <a:pt x="70" y="133"/>
                    </a:lnTo>
                    <a:lnTo>
                      <a:pt x="50" y="134"/>
                    </a:lnTo>
                    <a:lnTo>
                      <a:pt x="43" y="144"/>
                    </a:lnTo>
                    <a:lnTo>
                      <a:pt x="24" y="122"/>
                    </a:lnTo>
                    <a:lnTo>
                      <a:pt x="4" y="129"/>
                    </a:lnTo>
                    <a:lnTo>
                      <a:pt x="5" y="124"/>
                    </a:lnTo>
                    <a:lnTo>
                      <a:pt x="9" y="110"/>
                    </a:lnTo>
                    <a:lnTo>
                      <a:pt x="6" y="88"/>
                    </a:lnTo>
                    <a:lnTo>
                      <a:pt x="2" y="79"/>
                    </a:lnTo>
                    <a:lnTo>
                      <a:pt x="0" y="70"/>
                    </a:lnTo>
                    <a:lnTo>
                      <a:pt x="37" y="68"/>
                    </a:lnTo>
                    <a:lnTo>
                      <a:pt x="36" y="48"/>
                    </a:lnTo>
                    <a:lnTo>
                      <a:pt x="45" y="44"/>
                    </a:lnTo>
                    <a:lnTo>
                      <a:pt x="45" y="14"/>
                    </a:lnTo>
                    <a:lnTo>
                      <a:pt x="76" y="14"/>
                    </a:lnTo>
                    <a:lnTo>
                      <a:pt x="76" y="0"/>
                    </a:lnTo>
                    <a:lnTo>
                      <a:pt x="111" y="26"/>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1" name="Freeform 66">
                <a:extLst>
                  <a:ext uri="{FF2B5EF4-FFF2-40B4-BE49-F238E27FC236}">
                    <a16:creationId xmlns:a16="http://schemas.microsoft.com/office/drawing/2014/main" id="{9DCACB34-AF9F-4698-BA6F-097EC0B7B3E0}"/>
                  </a:ext>
                </a:extLst>
              </p:cNvPr>
              <p:cNvSpPr>
                <a:spLocks/>
              </p:cNvSpPr>
              <p:nvPr/>
            </p:nvSpPr>
            <p:spPr bwMode="auto">
              <a:xfrm>
                <a:off x="4842" y="3197"/>
                <a:ext cx="56" cy="51"/>
              </a:xfrm>
              <a:custGeom>
                <a:avLst/>
                <a:gdLst>
                  <a:gd name="T0" fmla="*/ 9 w 56"/>
                  <a:gd name="T1" fmla="*/ 7 h 51"/>
                  <a:gd name="T2" fmla="*/ 29 w 56"/>
                  <a:gd name="T3" fmla="*/ 0 h 51"/>
                  <a:gd name="T4" fmla="*/ 48 w 56"/>
                  <a:gd name="T5" fmla="*/ 22 h 51"/>
                  <a:gd name="T6" fmla="*/ 52 w 56"/>
                  <a:gd name="T7" fmla="*/ 39 h 51"/>
                  <a:gd name="T8" fmla="*/ 56 w 56"/>
                  <a:gd name="T9" fmla="*/ 50 h 51"/>
                  <a:gd name="T10" fmla="*/ 48 w 56"/>
                  <a:gd name="T11" fmla="*/ 51 h 51"/>
                  <a:gd name="T12" fmla="*/ 41 w 56"/>
                  <a:gd name="T13" fmla="*/ 47 h 51"/>
                  <a:gd name="T14" fmla="*/ 35 w 56"/>
                  <a:gd name="T15" fmla="*/ 46 h 51"/>
                  <a:gd name="T16" fmla="*/ 7 w 56"/>
                  <a:gd name="T17" fmla="*/ 51 h 51"/>
                  <a:gd name="T18" fmla="*/ 6 w 56"/>
                  <a:gd name="T19" fmla="*/ 42 h 51"/>
                  <a:gd name="T20" fmla="*/ 30 w 56"/>
                  <a:gd name="T21" fmla="*/ 41 h 51"/>
                  <a:gd name="T22" fmla="*/ 34 w 56"/>
                  <a:gd name="T23" fmla="*/ 39 h 51"/>
                  <a:gd name="T24" fmla="*/ 30 w 56"/>
                  <a:gd name="T25" fmla="*/ 35 h 51"/>
                  <a:gd name="T26" fmla="*/ 23 w 56"/>
                  <a:gd name="T27" fmla="*/ 33 h 51"/>
                  <a:gd name="T28" fmla="*/ 9 w 56"/>
                  <a:gd name="T29" fmla="*/ 36 h 51"/>
                  <a:gd name="T30" fmla="*/ 0 w 56"/>
                  <a:gd name="T31" fmla="*/ 23 h 51"/>
                  <a:gd name="T32" fmla="*/ 9 w 56"/>
                  <a:gd name="T33"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51">
                    <a:moveTo>
                      <a:pt x="9" y="7"/>
                    </a:moveTo>
                    <a:lnTo>
                      <a:pt x="29" y="0"/>
                    </a:lnTo>
                    <a:lnTo>
                      <a:pt x="48" y="22"/>
                    </a:lnTo>
                    <a:lnTo>
                      <a:pt x="52" y="39"/>
                    </a:lnTo>
                    <a:lnTo>
                      <a:pt x="56" y="50"/>
                    </a:lnTo>
                    <a:lnTo>
                      <a:pt x="48" y="51"/>
                    </a:lnTo>
                    <a:lnTo>
                      <a:pt x="41" y="47"/>
                    </a:lnTo>
                    <a:lnTo>
                      <a:pt x="35" y="46"/>
                    </a:lnTo>
                    <a:lnTo>
                      <a:pt x="7" y="51"/>
                    </a:lnTo>
                    <a:lnTo>
                      <a:pt x="6" y="42"/>
                    </a:lnTo>
                    <a:lnTo>
                      <a:pt x="30" y="41"/>
                    </a:lnTo>
                    <a:lnTo>
                      <a:pt x="34" y="39"/>
                    </a:lnTo>
                    <a:lnTo>
                      <a:pt x="30" y="35"/>
                    </a:lnTo>
                    <a:lnTo>
                      <a:pt x="23" y="33"/>
                    </a:lnTo>
                    <a:lnTo>
                      <a:pt x="9" y="36"/>
                    </a:lnTo>
                    <a:lnTo>
                      <a:pt x="0" y="23"/>
                    </a:lnTo>
                    <a:lnTo>
                      <a:pt x="9" y="7"/>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2" name="Freeform 67">
                <a:extLst>
                  <a:ext uri="{FF2B5EF4-FFF2-40B4-BE49-F238E27FC236}">
                    <a16:creationId xmlns:a16="http://schemas.microsoft.com/office/drawing/2014/main" id="{7087BAEE-EE8D-4319-9654-DD17308182E3}"/>
                  </a:ext>
                </a:extLst>
              </p:cNvPr>
              <p:cNvSpPr>
                <a:spLocks/>
              </p:cNvSpPr>
              <p:nvPr/>
            </p:nvSpPr>
            <p:spPr bwMode="auto">
              <a:xfrm>
                <a:off x="4849" y="3243"/>
                <a:ext cx="28" cy="20"/>
              </a:xfrm>
              <a:custGeom>
                <a:avLst/>
                <a:gdLst>
                  <a:gd name="T0" fmla="*/ 0 w 28"/>
                  <a:gd name="T1" fmla="*/ 5 h 20"/>
                  <a:gd name="T2" fmla="*/ 28 w 28"/>
                  <a:gd name="T3" fmla="*/ 0 h 20"/>
                  <a:gd name="T4" fmla="*/ 28 w 28"/>
                  <a:gd name="T5" fmla="*/ 2 h 20"/>
                  <a:gd name="T6" fmla="*/ 28 w 28"/>
                  <a:gd name="T7" fmla="*/ 11 h 20"/>
                  <a:gd name="T8" fmla="*/ 17 w 28"/>
                  <a:gd name="T9" fmla="*/ 20 h 20"/>
                  <a:gd name="T10" fmla="*/ 14 w 28"/>
                  <a:gd name="T11" fmla="*/ 20 h 20"/>
                  <a:gd name="T12" fmla="*/ 3 w 28"/>
                  <a:gd name="T13" fmla="*/ 10 h 20"/>
                  <a:gd name="T14" fmla="*/ 0 w 28"/>
                  <a:gd name="T15" fmla="*/ 5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0">
                    <a:moveTo>
                      <a:pt x="0" y="5"/>
                    </a:moveTo>
                    <a:lnTo>
                      <a:pt x="28" y="0"/>
                    </a:lnTo>
                    <a:lnTo>
                      <a:pt x="28" y="2"/>
                    </a:lnTo>
                    <a:lnTo>
                      <a:pt x="28" y="11"/>
                    </a:lnTo>
                    <a:lnTo>
                      <a:pt x="17" y="20"/>
                    </a:lnTo>
                    <a:lnTo>
                      <a:pt x="14" y="20"/>
                    </a:lnTo>
                    <a:lnTo>
                      <a:pt x="3" y="10"/>
                    </a:lnTo>
                    <a:lnTo>
                      <a:pt x="0" y="5"/>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3" name="Freeform 68">
                <a:extLst>
                  <a:ext uri="{FF2B5EF4-FFF2-40B4-BE49-F238E27FC236}">
                    <a16:creationId xmlns:a16="http://schemas.microsoft.com/office/drawing/2014/main" id="{C7C69F3A-13C4-48E9-B5C0-E61DDFB43361}"/>
                  </a:ext>
                </a:extLst>
              </p:cNvPr>
              <p:cNvSpPr>
                <a:spLocks/>
              </p:cNvSpPr>
              <p:nvPr/>
            </p:nvSpPr>
            <p:spPr bwMode="auto">
              <a:xfrm>
                <a:off x="4863" y="3243"/>
                <a:ext cx="68" cy="64"/>
              </a:xfrm>
              <a:custGeom>
                <a:avLst/>
                <a:gdLst>
                  <a:gd name="T0" fmla="*/ 0 w 68"/>
                  <a:gd name="T1" fmla="*/ 20 h 64"/>
                  <a:gd name="T2" fmla="*/ 3 w 68"/>
                  <a:gd name="T3" fmla="*/ 20 h 64"/>
                  <a:gd name="T4" fmla="*/ 14 w 68"/>
                  <a:gd name="T5" fmla="*/ 11 h 64"/>
                  <a:gd name="T6" fmla="*/ 14 w 68"/>
                  <a:gd name="T7" fmla="*/ 2 h 64"/>
                  <a:gd name="T8" fmla="*/ 14 w 68"/>
                  <a:gd name="T9" fmla="*/ 0 h 64"/>
                  <a:gd name="T10" fmla="*/ 20 w 68"/>
                  <a:gd name="T11" fmla="*/ 1 h 64"/>
                  <a:gd name="T12" fmla="*/ 27 w 68"/>
                  <a:gd name="T13" fmla="*/ 5 h 64"/>
                  <a:gd name="T14" fmla="*/ 35 w 68"/>
                  <a:gd name="T15" fmla="*/ 4 h 64"/>
                  <a:gd name="T16" fmla="*/ 56 w 68"/>
                  <a:gd name="T17" fmla="*/ 4 h 64"/>
                  <a:gd name="T18" fmla="*/ 66 w 68"/>
                  <a:gd name="T19" fmla="*/ 30 h 64"/>
                  <a:gd name="T20" fmla="*/ 64 w 68"/>
                  <a:gd name="T21" fmla="*/ 32 h 64"/>
                  <a:gd name="T22" fmla="*/ 68 w 68"/>
                  <a:gd name="T23" fmla="*/ 47 h 64"/>
                  <a:gd name="T24" fmla="*/ 61 w 68"/>
                  <a:gd name="T25" fmla="*/ 60 h 64"/>
                  <a:gd name="T26" fmla="*/ 56 w 68"/>
                  <a:gd name="T27" fmla="*/ 64 h 64"/>
                  <a:gd name="T28" fmla="*/ 54 w 68"/>
                  <a:gd name="T29" fmla="*/ 58 h 64"/>
                  <a:gd name="T30" fmla="*/ 52 w 68"/>
                  <a:gd name="T31" fmla="*/ 49 h 64"/>
                  <a:gd name="T32" fmla="*/ 46 w 68"/>
                  <a:gd name="T33" fmla="*/ 49 h 64"/>
                  <a:gd name="T34" fmla="*/ 37 w 68"/>
                  <a:gd name="T35" fmla="*/ 32 h 64"/>
                  <a:gd name="T36" fmla="*/ 31 w 68"/>
                  <a:gd name="T37" fmla="*/ 32 h 64"/>
                  <a:gd name="T38" fmla="*/ 18 w 68"/>
                  <a:gd name="T39" fmla="*/ 43 h 64"/>
                  <a:gd name="T40" fmla="*/ 0 w 68"/>
                  <a:gd name="T41"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64">
                    <a:moveTo>
                      <a:pt x="0" y="20"/>
                    </a:moveTo>
                    <a:lnTo>
                      <a:pt x="3" y="20"/>
                    </a:lnTo>
                    <a:lnTo>
                      <a:pt x="14" y="11"/>
                    </a:lnTo>
                    <a:lnTo>
                      <a:pt x="14" y="2"/>
                    </a:lnTo>
                    <a:lnTo>
                      <a:pt x="14" y="0"/>
                    </a:lnTo>
                    <a:lnTo>
                      <a:pt x="20" y="1"/>
                    </a:lnTo>
                    <a:lnTo>
                      <a:pt x="27" y="5"/>
                    </a:lnTo>
                    <a:lnTo>
                      <a:pt x="35" y="4"/>
                    </a:lnTo>
                    <a:lnTo>
                      <a:pt x="56" y="4"/>
                    </a:lnTo>
                    <a:lnTo>
                      <a:pt x="66" y="30"/>
                    </a:lnTo>
                    <a:lnTo>
                      <a:pt x="64" y="32"/>
                    </a:lnTo>
                    <a:lnTo>
                      <a:pt x="68" y="47"/>
                    </a:lnTo>
                    <a:lnTo>
                      <a:pt x="61" y="60"/>
                    </a:lnTo>
                    <a:lnTo>
                      <a:pt x="56" y="64"/>
                    </a:lnTo>
                    <a:lnTo>
                      <a:pt x="54" y="58"/>
                    </a:lnTo>
                    <a:lnTo>
                      <a:pt x="52" y="49"/>
                    </a:lnTo>
                    <a:lnTo>
                      <a:pt x="46" y="49"/>
                    </a:lnTo>
                    <a:lnTo>
                      <a:pt x="37" y="32"/>
                    </a:lnTo>
                    <a:lnTo>
                      <a:pt x="31" y="32"/>
                    </a:lnTo>
                    <a:lnTo>
                      <a:pt x="18" y="43"/>
                    </a:lnTo>
                    <a:lnTo>
                      <a:pt x="0" y="2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4" name="Freeform 69">
                <a:extLst>
                  <a:ext uri="{FF2B5EF4-FFF2-40B4-BE49-F238E27FC236}">
                    <a16:creationId xmlns:a16="http://schemas.microsoft.com/office/drawing/2014/main" id="{F9FBFCDD-5CA9-40D8-9049-A2FE80DC8C2A}"/>
                  </a:ext>
                </a:extLst>
              </p:cNvPr>
              <p:cNvSpPr>
                <a:spLocks/>
              </p:cNvSpPr>
              <p:nvPr/>
            </p:nvSpPr>
            <p:spPr bwMode="auto">
              <a:xfrm>
                <a:off x="4896" y="3292"/>
                <a:ext cx="38" cy="48"/>
              </a:xfrm>
              <a:custGeom>
                <a:avLst/>
                <a:gdLst>
                  <a:gd name="T0" fmla="*/ 0 w 38"/>
                  <a:gd name="T1" fmla="*/ 19 h 48"/>
                  <a:gd name="T2" fmla="*/ 13 w 38"/>
                  <a:gd name="T3" fmla="*/ 0 h 48"/>
                  <a:gd name="T4" fmla="*/ 19 w 38"/>
                  <a:gd name="T5" fmla="*/ 0 h 48"/>
                  <a:gd name="T6" fmla="*/ 21 w 38"/>
                  <a:gd name="T7" fmla="*/ 9 h 48"/>
                  <a:gd name="T8" fmla="*/ 23 w 38"/>
                  <a:gd name="T9" fmla="*/ 15 h 48"/>
                  <a:gd name="T10" fmla="*/ 28 w 38"/>
                  <a:gd name="T11" fmla="*/ 11 h 48"/>
                  <a:gd name="T12" fmla="*/ 28 w 38"/>
                  <a:gd name="T13" fmla="*/ 23 h 48"/>
                  <a:gd name="T14" fmla="*/ 38 w 38"/>
                  <a:gd name="T15" fmla="*/ 31 h 48"/>
                  <a:gd name="T16" fmla="*/ 38 w 38"/>
                  <a:gd name="T17" fmla="*/ 48 h 48"/>
                  <a:gd name="T18" fmla="*/ 22 w 38"/>
                  <a:gd name="T19" fmla="*/ 40 h 48"/>
                  <a:gd name="T20" fmla="*/ 11 w 38"/>
                  <a:gd name="T21" fmla="*/ 28 h 48"/>
                  <a:gd name="T22" fmla="*/ 0 w 38"/>
                  <a:gd name="T23" fmla="*/ 1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8">
                    <a:moveTo>
                      <a:pt x="0" y="19"/>
                    </a:moveTo>
                    <a:lnTo>
                      <a:pt x="13" y="0"/>
                    </a:lnTo>
                    <a:lnTo>
                      <a:pt x="19" y="0"/>
                    </a:lnTo>
                    <a:lnTo>
                      <a:pt x="21" y="9"/>
                    </a:lnTo>
                    <a:lnTo>
                      <a:pt x="23" y="15"/>
                    </a:lnTo>
                    <a:lnTo>
                      <a:pt x="28" y="11"/>
                    </a:lnTo>
                    <a:lnTo>
                      <a:pt x="28" y="23"/>
                    </a:lnTo>
                    <a:lnTo>
                      <a:pt x="38" y="31"/>
                    </a:lnTo>
                    <a:lnTo>
                      <a:pt x="38" y="48"/>
                    </a:lnTo>
                    <a:lnTo>
                      <a:pt x="22" y="40"/>
                    </a:lnTo>
                    <a:lnTo>
                      <a:pt x="11" y="28"/>
                    </a:lnTo>
                    <a:lnTo>
                      <a:pt x="0" y="19"/>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5" name="Freeform 70">
                <a:extLst>
                  <a:ext uri="{FF2B5EF4-FFF2-40B4-BE49-F238E27FC236}">
                    <a16:creationId xmlns:a16="http://schemas.microsoft.com/office/drawing/2014/main" id="{F69E417C-8468-4763-98AD-E7D9B3AED6D6}"/>
                  </a:ext>
                </a:extLst>
              </p:cNvPr>
              <p:cNvSpPr>
                <a:spLocks/>
              </p:cNvSpPr>
              <p:nvPr/>
            </p:nvSpPr>
            <p:spPr bwMode="auto">
              <a:xfrm>
                <a:off x="4890" y="3101"/>
                <a:ext cx="151" cy="172"/>
              </a:xfrm>
              <a:custGeom>
                <a:avLst/>
                <a:gdLst>
                  <a:gd name="T0" fmla="*/ 68 w 151"/>
                  <a:gd name="T1" fmla="*/ 0 h 172"/>
                  <a:gd name="T2" fmla="*/ 123 w 151"/>
                  <a:gd name="T3" fmla="*/ 45 h 172"/>
                  <a:gd name="T4" fmla="*/ 142 w 151"/>
                  <a:gd name="T5" fmla="*/ 69 h 172"/>
                  <a:gd name="T6" fmla="*/ 151 w 151"/>
                  <a:gd name="T7" fmla="*/ 68 h 172"/>
                  <a:gd name="T8" fmla="*/ 149 w 151"/>
                  <a:gd name="T9" fmla="*/ 110 h 172"/>
                  <a:gd name="T10" fmla="*/ 124 w 151"/>
                  <a:gd name="T11" fmla="*/ 113 h 172"/>
                  <a:gd name="T12" fmla="*/ 113 w 151"/>
                  <a:gd name="T13" fmla="*/ 117 h 172"/>
                  <a:gd name="T14" fmla="*/ 106 w 151"/>
                  <a:gd name="T15" fmla="*/ 115 h 172"/>
                  <a:gd name="T16" fmla="*/ 87 w 151"/>
                  <a:gd name="T17" fmla="*/ 125 h 172"/>
                  <a:gd name="T18" fmla="*/ 69 w 151"/>
                  <a:gd name="T19" fmla="*/ 146 h 172"/>
                  <a:gd name="T20" fmla="*/ 62 w 151"/>
                  <a:gd name="T21" fmla="*/ 169 h 172"/>
                  <a:gd name="T22" fmla="*/ 39 w 151"/>
                  <a:gd name="T23" fmla="*/ 172 h 172"/>
                  <a:gd name="T24" fmla="*/ 29 w 151"/>
                  <a:gd name="T25" fmla="*/ 146 h 172"/>
                  <a:gd name="T26" fmla="*/ 8 w 151"/>
                  <a:gd name="T27" fmla="*/ 146 h 172"/>
                  <a:gd name="T28" fmla="*/ 4 w 151"/>
                  <a:gd name="T29" fmla="*/ 135 h 172"/>
                  <a:gd name="T30" fmla="*/ 0 w 151"/>
                  <a:gd name="T31" fmla="*/ 118 h 172"/>
                  <a:gd name="T32" fmla="*/ 7 w 151"/>
                  <a:gd name="T33" fmla="*/ 108 h 172"/>
                  <a:gd name="T34" fmla="*/ 27 w 151"/>
                  <a:gd name="T35" fmla="*/ 107 h 172"/>
                  <a:gd name="T36" fmla="*/ 50 w 151"/>
                  <a:gd name="T37" fmla="*/ 111 h 172"/>
                  <a:gd name="T38" fmla="*/ 62 w 151"/>
                  <a:gd name="T39" fmla="*/ 110 h 172"/>
                  <a:gd name="T40" fmla="*/ 52 w 151"/>
                  <a:gd name="T41" fmla="*/ 0 h 172"/>
                  <a:gd name="T42" fmla="*/ 68 w 151"/>
                  <a:gd name="T43"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1" h="172">
                    <a:moveTo>
                      <a:pt x="68" y="0"/>
                    </a:moveTo>
                    <a:lnTo>
                      <a:pt x="123" y="45"/>
                    </a:lnTo>
                    <a:lnTo>
                      <a:pt x="142" y="69"/>
                    </a:lnTo>
                    <a:lnTo>
                      <a:pt x="151" y="68"/>
                    </a:lnTo>
                    <a:lnTo>
                      <a:pt x="149" y="110"/>
                    </a:lnTo>
                    <a:lnTo>
                      <a:pt x="124" y="113"/>
                    </a:lnTo>
                    <a:lnTo>
                      <a:pt x="113" y="117"/>
                    </a:lnTo>
                    <a:lnTo>
                      <a:pt x="106" y="115"/>
                    </a:lnTo>
                    <a:lnTo>
                      <a:pt x="87" y="125"/>
                    </a:lnTo>
                    <a:lnTo>
                      <a:pt x="69" y="146"/>
                    </a:lnTo>
                    <a:lnTo>
                      <a:pt x="62" y="169"/>
                    </a:lnTo>
                    <a:lnTo>
                      <a:pt x="39" y="172"/>
                    </a:lnTo>
                    <a:lnTo>
                      <a:pt x="29" y="146"/>
                    </a:lnTo>
                    <a:lnTo>
                      <a:pt x="8" y="146"/>
                    </a:lnTo>
                    <a:lnTo>
                      <a:pt x="4" y="135"/>
                    </a:lnTo>
                    <a:lnTo>
                      <a:pt x="0" y="118"/>
                    </a:lnTo>
                    <a:lnTo>
                      <a:pt x="7" y="108"/>
                    </a:lnTo>
                    <a:lnTo>
                      <a:pt x="27" y="107"/>
                    </a:lnTo>
                    <a:lnTo>
                      <a:pt x="50" y="111"/>
                    </a:lnTo>
                    <a:lnTo>
                      <a:pt x="62" y="110"/>
                    </a:lnTo>
                    <a:lnTo>
                      <a:pt x="52" y="0"/>
                    </a:lnTo>
                    <a:lnTo>
                      <a:pt x="68"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6" name="Freeform 71">
                <a:extLst>
                  <a:ext uri="{FF2B5EF4-FFF2-40B4-BE49-F238E27FC236}">
                    <a16:creationId xmlns:a16="http://schemas.microsoft.com/office/drawing/2014/main" id="{AD6B32E8-2659-4B5F-BAC7-9A08EB3CD7E1}"/>
                  </a:ext>
                </a:extLst>
              </p:cNvPr>
              <p:cNvSpPr>
                <a:spLocks/>
              </p:cNvSpPr>
              <p:nvPr/>
            </p:nvSpPr>
            <p:spPr bwMode="auto">
              <a:xfrm>
                <a:off x="4924" y="3270"/>
                <a:ext cx="53" cy="70"/>
              </a:xfrm>
              <a:custGeom>
                <a:avLst/>
                <a:gdLst>
                  <a:gd name="T0" fmla="*/ 5 w 53"/>
                  <a:gd name="T1" fmla="*/ 3 h 70"/>
                  <a:gd name="T2" fmla="*/ 28 w 53"/>
                  <a:gd name="T3" fmla="*/ 0 h 70"/>
                  <a:gd name="T4" fmla="*/ 36 w 53"/>
                  <a:gd name="T5" fmla="*/ 8 h 70"/>
                  <a:gd name="T6" fmla="*/ 53 w 53"/>
                  <a:gd name="T7" fmla="*/ 10 h 70"/>
                  <a:gd name="T8" fmla="*/ 53 w 53"/>
                  <a:gd name="T9" fmla="*/ 25 h 70"/>
                  <a:gd name="T10" fmla="*/ 48 w 53"/>
                  <a:gd name="T11" fmla="*/ 43 h 70"/>
                  <a:gd name="T12" fmla="*/ 52 w 53"/>
                  <a:gd name="T13" fmla="*/ 63 h 70"/>
                  <a:gd name="T14" fmla="*/ 38 w 53"/>
                  <a:gd name="T15" fmla="*/ 60 h 70"/>
                  <a:gd name="T16" fmla="*/ 10 w 53"/>
                  <a:gd name="T17" fmla="*/ 70 h 70"/>
                  <a:gd name="T18" fmla="*/ 10 w 53"/>
                  <a:gd name="T19" fmla="*/ 53 h 70"/>
                  <a:gd name="T20" fmla="*/ 0 w 53"/>
                  <a:gd name="T21" fmla="*/ 45 h 70"/>
                  <a:gd name="T22" fmla="*/ 0 w 53"/>
                  <a:gd name="T23" fmla="*/ 33 h 70"/>
                  <a:gd name="T24" fmla="*/ 7 w 53"/>
                  <a:gd name="T25" fmla="*/ 20 h 70"/>
                  <a:gd name="T26" fmla="*/ 3 w 53"/>
                  <a:gd name="T27" fmla="*/ 5 h 70"/>
                  <a:gd name="T28" fmla="*/ 5 w 53"/>
                  <a:gd name="T29" fmla="*/ 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70">
                    <a:moveTo>
                      <a:pt x="5" y="3"/>
                    </a:moveTo>
                    <a:lnTo>
                      <a:pt x="28" y="0"/>
                    </a:lnTo>
                    <a:lnTo>
                      <a:pt x="36" y="8"/>
                    </a:lnTo>
                    <a:lnTo>
                      <a:pt x="53" y="10"/>
                    </a:lnTo>
                    <a:lnTo>
                      <a:pt x="53" y="25"/>
                    </a:lnTo>
                    <a:lnTo>
                      <a:pt x="48" y="43"/>
                    </a:lnTo>
                    <a:lnTo>
                      <a:pt x="52" y="63"/>
                    </a:lnTo>
                    <a:lnTo>
                      <a:pt x="38" y="60"/>
                    </a:lnTo>
                    <a:lnTo>
                      <a:pt x="10" y="70"/>
                    </a:lnTo>
                    <a:lnTo>
                      <a:pt x="10" y="53"/>
                    </a:lnTo>
                    <a:lnTo>
                      <a:pt x="0" y="45"/>
                    </a:lnTo>
                    <a:lnTo>
                      <a:pt x="0" y="33"/>
                    </a:lnTo>
                    <a:lnTo>
                      <a:pt x="7" y="20"/>
                    </a:lnTo>
                    <a:lnTo>
                      <a:pt x="3" y="5"/>
                    </a:lnTo>
                    <a:lnTo>
                      <a:pt x="5" y="3"/>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7" name="Freeform 72">
                <a:extLst>
                  <a:ext uri="{FF2B5EF4-FFF2-40B4-BE49-F238E27FC236}">
                    <a16:creationId xmlns:a16="http://schemas.microsoft.com/office/drawing/2014/main" id="{4D10C5A8-F68C-4B26-BC63-3CF91523A0A5}"/>
                  </a:ext>
                </a:extLst>
              </p:cNvPr>
              <p:cNvSpPr>
                <a:spLocks/>
              </p:cNvSpPr>
              <p:nvPr/>
            </p:nvSpPr>
            <p:spPr bwMode="auto">
              <a:xfrm>
                <a:off x="4952" y="3216"/>
                <a:ext cx="72" cy="64"/>
              </a:xfrm>
              <a:custGeom>
                <a:avLst/>
                <a:gdLst>
                  <a:gd name="T0" fmla="*/ 51 w 72"/>
                  <a:gd name="T1" fmla="*/ 2 h 64"/>
                  <a:gd name="T2" fmla="*/ 56 w 72"/>
                  <a:gd name="T3" fmla="*/ 16 h 64"/>
                  <a:gd name="T4" fmla="*/ 59 w 72"/>
                  <a:gd name="T5" fmla="*/ 23 h 64"/>
                  <a:gd name="T6" fmla="*/ 65 w 72"/>
                  <a:gd name="T7" fmla="*/ 28 h 64"/>
                  <a:gd name="T8" fmla="*/ 69 w 72"/>
                  <a:gd name="T9" fmla="*/ 27 h 64"/>
                  <a:gd name="T10" fmla="*/ 72 w 72"/>
                  <a:gd name="T11" fmla="*/ 37 h 64"/>
                  <a:gd name="T12" fmla="*/ 63 w 72"/>
                  <a:gd name="T13" fmla="*/ 43 h 64"/>
                  <a:gd name="T14" fmla="*/ 58 w 72"/>
                  <a:gd name="T15" fmla="*/ 47 h 64"/>
                  <a:gd name="T16" fmla="*/ 50 w 72"/>
                  <a:gd name="T17" fmla="*/ 46 h 64"/>
                  <a:gd name="T18" fmla="*/ 25 w 72"/>
                  <a:gd name="T19" fmla="*/ 47 h 64"/>
                  <a:gd name="T20" fmla="*/ 25 w 72"/>
                  <a:gd name="T21" fmla="*/ 64 h 64"/>
                  <a:gd name="T22" fmla="*/ 8 w 72"/>
                  <a:gd name="T23" fmla="*/ 62 h 64"/>
                  <a:gd name="T24" fmla="*/ 0 w 72"/>
                  <a:gd name="T25" fmla="*/ 54 h 64"/>
                  <a:gd name="T26" fmla="*/ 7 w 72"/>
                  <a:gd name="T27" fmla="*/ 31 h 64"/>
                  <a:gd name="T28" fmla="*/ 25 w 72"/>
                  <a:gd name="T29" fmla="*/ 10 h 64"/>
                  <a:gd name="T30" fmla="*/ 44 w 72"/>
                  <a:gd name="T31" fmla="*/ 0 h 64"/>
                  <a:gd name="T32" fmla="*/ 51 w 72"/>
                  <a:gd name="T33" fmla="*/ 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64">
                    <a:moveTo>
                      <a:pt x="51" y="2"/>
                    </a:moveTo>
                    <a:lnTo>
                      <a:pt x="56" y="16"/>
                    </a:lnTo>
                    <a:lnTo>
                      <a:pt x="59" y="23"/>
                    </a:lnTo>
                    <a:lnTo>
                      <a:pt x="65" y="28"/>
                    </a:lnTo>
                    <a:lnTo>
                      <a:pt x="69" y="27"/>
                    </a:lnTo>
                    <a:lnTo>
                      <a:pt x="72" y="37"/>
                    </a:lnTo>
                    <a:lnTo>
                      <a:pt x="63" y="43"/>
                    </a:lnTo>
                    <a:lnTo>
                      <a:pt x="58" y="47"/>
                    </a:lnTo>
                    <a:lnTo>
                      <a:pt x="50" y="46"/>
                    </a:lnTo>
                    <a:lnTo>
                      <a:pt x="25" y="47"/>
                    </a:lnTo>
                    <a:lnTo>
                      <a:pt x="25" y="64"/>
                    </a:lnTo>
                    <a:lnTo>
                      <a:pt x="8" y="62"/>
                    </a:lnTo>
                    <a:lnTo>
                      <a:pt x="0" y="54"/>
                    </a:lnTo>
                    <a:lnTo>
                      <a:pt x="7" y="31"/>
                    </a:lnTo>
                    <a:lnTo>
                      <a:pt x="25" y="10"/>
                    </a:lnTo>
                    <a:lnTo>
                      <a:pt x="44" y="0"/>
                    </a:lnTo>
                    <a:lnTo>
                      <a:pt x="51" y="2"/>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8" name="Freeform 73">
                <a:extLst>
                  <a:ext uri="{FF2B5EF4-FFF2-40B4-BE49-F238E27FC236}">
                    <a16:creationId xmlns:a16="http://schemas.microsoft.com/office/drawing/2014/main" id="{D92ED25C-5453-4908-B41F-30CE3E71DBEF}"/>
                  </a:ext>
                </a:extLst>
              </p:cNvPr>
              <p:cNvSpPr>
                <a:spLocks/>
              </p:cNvSpPr>
              <p:nvPr/>
            </p:nvSpPr>
            <p:spPr bwMode="auto">
              <a:xfrm>
                <a:off x="5003" y="3118"/>
                <a:ext cx="145" cy="137"/>
              </a:xfrm>
              <a:custGeom>
                <a:avLst/>
                <a:gdLst>
                  <a:gd name="T0" fmla="*/ 38 w 145"/>
                  <a:gd name="T1" fmla="*/ 51 h 137"/>
                  <a:gd name="T2" fmla="*/ 52 w 145"/>
                  <a:gd name="T3" fmla="*/ 48 h 137"/>
                  <a:gd name="T4" fmla="*/ 61 w 145"/>
                  <a:gd name="T5" fmla="*/ 39 h 137"/>
                  <a:gd name="T6" fmla="*/ 68 w 145"/>
                  <a:gd name="T7" fmla="*/ 30 h 137"/>
                  <a:gd name="T8" fmla="*/ 109 w 145"/>
                  <a:gd name="T9" fmla="*/ 0 h 137"/>
                  <a:gd name="T10" fmla="*/ 123 w 145"/>
                  <a:gd name="T11" fmla="*/ 4 h 137"/>
                  <a:gd name="T12" fmla="*/ 130 w 145"/>
                  <a:gd name="T13" fmla="*/ 11 h 137"/>
                  <a:gd name="T14" fmla="*/ 136 w 145"/>
                  <a:gd name="T15" fmla="*/ 6 h 137"/>
                  <a:gd name="T16" fmla="*/ 145 w 145"/>
                  <a:gd name="T17" fmla="*/ 37 h 137"/>
                  <a:gd name="T18" fmla="*/ 141 w 145"/>
                  <a:gd name="T19" fmla="*/ 67 h 137"/>
                  <a:gd name="T20" fmla="*/ 140 w 145"/>
                  <a:gd name="T21" fmla="*/ 71 h 137"/>
                  <a:gd name="T22" fmla="*/ 140 w 145"/>
                  <a:gd name="T23" fmla="*/ 74 h 137"/>
                  <a:gd name="T24" fmla="*/ 141 w 145"/>
                  <a:gd name="T25" fmla="*/ 77 h 137"/>
                  <a:gd name="T26" fmla="*/ 122 w 145"/>
                  <a:gd name="T27" fmla="*/ 107 h 137"/>
                  <a:gd name="T28" fmla="*/ 124 w 145"/>
                  <a:gd name="T29" fmla="*/ 113 h 137"/>
                  <a:gd name="T30" fmla="*/ 113 w 145"/>
                  <a:gd name="T31" fmla="*/ 121 h 137"/>
                  <a:gd name="T32" fmla="*/ 95 w 145"/>
                  <a:gd name="T33" fmla="*/ 119 h 137"/>
                  <a:gd name="T34" fmla="*/ 86 w 145"/>
                  <a:gd name="T35" fmla="*/ 124 h 137"/>
                  <a:gd name="T36" fmla="*/ 68 w 145"/>
                  <a:gd name="T37" fmla="*/ 120 h 137"/>
                  <a:gd name="T38" fmla="*/ 49 w 145"/>
                  <a:gd name="T39" fmla="*/ 112 h 137"/>
                  <a:gd name="T40" fmla="*/ 40 w 145"/>
                  <a:gd name="T41" fmla="*/ 114 h 137"/>
                  <a:gd name="T42" fmla="*/ 33 w 145"/>
                  <a:gd name="T43" fmla="*/ 127 h 137"/>
                  <a:gd name="T44" fmla="*/ 32 w 145"/>
                  <a:gd name="T45" fmla="*/ 137 h 137"/>
                  <a:gd name="T46" fmla="*/ 25 w 145"/>
                  <a:gd name="T47" fmla="*/ 129 h 137"/>
                  <a:gd name="T48" fmla="*/ 21 w 145"/>
                  <a:gd name="T49" fmla="*/ 135 h 137"/>
                  <a:gd name="T50" fmla="*/ 18 w 145"/>
                  <a:gd name="T51" fmla="*/ 125 h 137"/>
                  <a:gd name="T52" fmla="*/ 14 w 145"/>
                  <a:gd name="T53" fmla="*/ 126 h 137"/>
                  <a:gd name="T54" fmla="*/ 8 w 145"/>
                  <a:gd name="T55" fmla="*/ 121 h 137"/>
                  <a:gd name="T56" fmla="*/ 5 w 145"/>
                  <a:gd name="T57" fmla="*/ 114 h 137"/>
                  <a:gd name="T58" fmla="*/ 0 w 145"/>
                  <a:gd name="T59" fmla="*/ 100 h 137"/>
                  <a:gd name="T60" fmla="*/ 11 w 145"/>
                  <a:gd name="T61" fmla="*/ 96 h 137"/>
                  <a:gd name="T62" fmla="*/ 36 w 145"/>
                  <a:gd name="T63" fmla="*/ 93 h 137"/>
                  <a:gd name="T64" fmla="*/ 38 w 145"/>
                  <a:gd name="T65" fmla="*/ 5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 h="137">
                    <a:moveTo>
                      <a:pt x="38" y="51"/>
                    </a:moveTo>
                    <a:lnTo>
                      <a:pt x="52" y="48"/>
                    </a:lnTo>
                    <a:lnTo>
                      <a:pt x="61" y="39"/>
                    </a:lnTo>
                    <a:lnTo>
                      <a:pt x="68" y="30"/>
                    </a:lnTo>
                    <a:lnTo>
                      <a:pt x="109" y="0"/>
                    </a:lnTo>
                    <a:lnTo>
                      <a:pt x="123" y="4"/>
                    </a:lnTo>
                    <a:lnTo>
                      <a:pt x="130" y="11"/>
                    </a:lnTo>
                    <a:lnTo>
                      <a:pt x="136" y="6"/>
                    </a:lnTo>
                    <a:lnTo>
                      <a:pt x="145" y="37"/>
                    </a:lnTo>
                    <a:lnTo>
                      <a:pt x="141" y="67"/>
                    </a:lnTo>
                    <a:lnTo>
                      <a:pt x="140" y="71"/>
                    </a:lnTo>
                    <a:lnTo>
                      <a:pt x="140" y="74"/>
                    </a:lnTo>
                    <a:lnTo>
                      <a:pt x="141" y="77"/>
                    </a:lnTo>
                    <a:lnTo>
                      <a:pt x="122" y="107"/>
                    </a:lnTo>
                    <a:lnTo>
                      <a:pt x="124" y="113"/>
                    </a:lnTo>
                    <a:lnTo>
                      <a:pt x="113" y="121"/>
                    </a:lnTo>
                    <a:lnTo>
                      <a:pt x="95" y="119"/>
                    </a:lnTo>
                    <a:lnTo>
                      <a:pt x="86" y="124"/>
                    </a:lnTo>
                    <a:lnTo>
                      <a:pt x="68" y="120"/>
                    </a:lnTo>
                    <a:lnTo>
                      <a:pt x="49" y="112"/>
                    </a:lnTo>
                    <a:lnTo>
                      <a:pt x="40" y="114"/>
                    </a:lnTo>
                    <a:lnTo>
                      <a:pt x="33" y="127"/>
                    </a:lnTo>
                    <a:lnTo>
                      <a:pt x="32" y="137"/>
                    </a:lnTo>
                    <a:lnTo>
                      <a:pt x="25" y="129"/>
                    </a:lnTo>
                    <a:lnTo>
                      <a:pt x="21" y="135"/>
                    </a:lnTo>
                    <a:lnTo>
                      <a:pt x="18" y="125"/>
                    </a:lnTo>
                    <a:lnTo>
                      <a:pt x="14" y="126"/>
                    </a:lnTo>
                    <a:lnTo>
                      <a:pt x="8" y="121"/>
                    </a:lnTo>
                    <a:lnTo>
                      <a:pt x="5" y="114"/>
                    </a:lnTo>
                    <a:lnTo>
                      <a:pt x="0" y="100"/>
                    </a:lnTo>
                    <a:lnTo>
                      <a:pt x="11" y="96"/>
                    </a:lnTo>
                    <a:lnTo>
                      <a:pt x="36" y="93"/>
                    </a:lnTo>
                    <a:lnTo>
                      <a:pt x="38" y="51"/>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9" name="Freeform 74">
                <a:extLst>
                  <a:ext uri="{FF2B5EF4-FFF2-40B4-BE49-F238E27FC236}">
                    <a16:creationId xmlns:a16="http://schemas.microsoft.com/office/drawing/2014/main" id="{7FC8F81C-5990-415D-9F87-0C7E8C140422}"/>
                  </a:ext>
                </a:extLst>
              </p:cNvPr>
              <p:cNvSpPr>
                <a:spLocks/>
              </p:cNvSpPr>
              <p:nvPr/>
            </p:nvSpPr>
            <p:spPr bwMode="auto">
              <a:xfrm>
                <a:off x="5027" y="3230"/>
                <a:ext cx="109" cy="110"/>
              </a:xfrm>
              <a:custGeom>
                <a:avLst/>
                <a:gdLst>
                  <a:gd name="T0" fmla="*/ 0 w 109"/>
                  <a:gd name="T1" fmla="*/ 86 h 110"/>
                  <a:gd name="T2" fmla="*/ 0 w 109"/>
                  <a:gd name="T3" fmla="*/ 56 h 110"/>
                  <a:gd name="T4" fmla="*/ 9 w 109"/>
                  <a:gd name="T5" fmla="*/ 45 h 110"/>
                  <a:gd name="T6" fmla="*/ 8 w 109"/>
                  <a:gd name="T7" fmla="*/ 25 h 110"/>
                  <a:gd name="T8" fmla="*/ 9 w 109"/>
                  <a:gd name="T9" fmla="*/ 15 h 110"/>
                  <a:gd name="T10" fmla="*/ 16 w 109"/>
                  <a:gd name="T11" fmla="*/ 2 h 110"/>
                  <a:gd name="T12" fmla="*/ 25 w 109"/>
                  <a:gd name="T13" fmla="*/ 0 h 110"/>
                  <a:gd name="T14" fmla="*/ 44 w 109"/>
                  <a:gd name="T15" fmla="*/ 8 h 110"/>
                  <a:gd name="T16" fmla="*/ 62 w 109"/>
                  <a:gd name="T17" fmla="*/ 12 h 110"/>
                  <a:gd name="T18" fmla="*/ 71 w 109"/>
                  <a:gd name="T19" fmla="*/ 7 h 110"/>
                  <a:gd name="T20" fmla="*/ 89 w 109"/>
                  <a:gd name="T21" fmla="*/ 9 h 110"/>
                  <a:gd name="T22" fmla="*/ 100 w 109"/>
                  <a:gd name="T23" fmla="*/ 1 h 110"/>
                  <a:gd name="T24" fmla="*/ 104 w 109"/>
                  <a:gd name="T25" fmla="*/ 9 h 110"/>
                  <a:gd name="T26" fmla="*/ 109 w 109"/>
                  <a:gd name="T27" fmla="*/ 22 h 110"/>
                  <a:gd name="T28" fmla="*/ 101 w 109"/>
                  <a:gd name="T29" fmla="*/ 33 h 110"/>
                  <a:gd name="T30" fmla="*/ 93 w 109"/>
                  <a:gd name="T31" fmla="*/ 55 h 110"/>
                  <a:gd name="T32" fmla="*/ 87 w 109"/>
                  <a:gd name="T33" fmla="*/ 62 h 110"/>
                  <a:gd name="T34" fmla="*/ 78 w 109"/>
                  <a:gd name="T35" fmla="*/ 86 h 110"/>
                  <a:gd name="T36" fmla="*/ 67 w 109"/>
                  <a:gd name="T37" fmla="*/ 80 h 110"/>
                  <a:gd name="T38" fmla="*/ 53 w 109"/>
                  <a:gd name="T39" fmla="*/ 107 h 110"/>
                  <a:gd name="T40" fmla="*/ 30 w 109"/>
                  <a:gd name="T41" fmla="*/ 110 h 110"/>
                  <a:gd name="T42" fmla="*/ 15 w 109"/>
                  <a:gd name="T43" fmla="*/ 85 h 110"/>
                  <a:gd name="T44" fmla="*/ 0 w 109"/>
                  <a:gd name="T45" fmla="*/ 8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9" h="110">
                    <a:moveTo>
                      <a:pt x="0" y="86"/>
                    </a:moveTo>
                    <a:lnTo>
                      <a:pt x="0" y="56"/>
                    </a:lnTo>
                    <a:lnTo>
                      <a:pt x="9" y="45"/>
                    </a:lnTo>
                    <a:lnTo>
                      <a:pt x="8" y="25"/>
                    </a:lnTo>
                    <a:lnTo>
                      <a:pt x="9" y="15"/>
                    </a:lnTo>
                    <a:lnTo>
                      <a:pt x="16" y="2"/>
                    </a:lnTo>
                    <a:lnTo>
                      <a:pt x="25" y="0"/>
                    </a:lnTo>
                    <a:lnTo>
                      <a:pt x="44" y="8"/>
                    </a:lnTo>
                    <a:lnTo>
                      <a:pt x="62" y="12"/>
                    </a:lnTo>
                    <a:lnTo>
                      <a:pt x="71" y="7"/>
                    </a:lnTo>
                    <a:lnTo>
                      <a:pt x="89" y="9"/>
                    </a:lnTo>
                    <a:lnTo>
                      <a:pt x="100" y="1"/>
                    </a:lnTo>
                    <a:lnTo>
                      <a:pt x="104" y="9"/>
                    </a:lnTo>
                    <a:lnTo>
                      <a:pt x="109" y="22"/>
                    </a:lnTo>
                    <a:lnTo>
                      <a:pt x="101" y="33"/>
                    </a:lnTo>
                    <a:lnTo>
                      <a:pt x="93" y="55"/>
                    </a:lnTo>
                    <a:lnTo>
                      <a:pt x="87" y="62"/>
                    </a:lnTo>
                    <a:lnTo>
                      <a:pt x="78" y="86"/>
                    </a:lnTo>
                    <a:lnTo>
                      <a:pt x="67" y="80"/>
                    </a:lnTo>
                    <a:lnTo>
                      <a:pt x="53" y="107"/>
                    </a:lnTo>
                    <a:lnTo>
                      <a:pt x="30" y="110"/>
                    </a:lnTo>
                    <a:lnTo>
                      <a:pt x="15" y="85"/>
                    </a:lnTo>
                    <a:lnTo>
                      <a:pt x="0" y="86"/>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0" name="Freeform 75">
                <a:extLst>
                  <a:ext uri="{FF2B5EF4-FFF2-40B4-BE49-F238E27FC236}">
                    <a16:creationId xmlns:a16="http://schemas.microsoft.com/office/drawing/2014/main" id="{5711E068-6B51-47D8-9349-BF92467EE034}"/>
                  </a:ext>
                </a:extLst>
              </p:cNvPr>
              <p:cNvSpPr>
                <a:spLocks/>
              </p:cNvSpPr>
              <p:nvPr/>
            </p:nvSpPr>
            <p:spPr bwMode="auto">
              <a:xfrm>
                <a:off x="5088" y="3363"/>
                <a:ext cx="18" cy="17"/>
              </a:xfrm>
              <a:custGeom>
                <a:avLst/>
                <a:gdLst>
                  <a:gd name="T0" fmla="*/ 3 w 18"/>
                  <a:gd name="T1" fmla="*/ 0 h 17"/>
                  <a:gd name="T2" fmla="*/ 18 w 18"/>
                  <a:gd name="T3" fmla="*/ 3 h 17"/>
                  <a:gd name="T4" fmla="*/ 18 w 18"/>
                  <a:gd name="T5" fmla="*/ 16 h 17"/>
                  <a:gd name="T6" fmla="*/ 0 w 18"/>
                  <a:gd name="T7" fmla="*/ 17 h 17"/>
                  <a:gd name="T8" fmla="*/ 3 w 18"/>
                  <a:gd name="T9" fmla="*/ 0 h 17"/>
                </a:gdLst>
                <a:ahLst/>
                <a:cxnLst>
                  <a:cxn ang="0">
                    <a:pos x="T0" y="T1"/>
                  </a:cxn>
                  <a:cxn ang="0">
                    <a:pos x="T2" y="T3"/>
                  </a:cxn>
                  <a:cxn ang="0">
                    <a:pos x="T4" y="T5"/>
                  </a:cxn>
                  <a:cxn ang="0">
                    <a:pos x="T6" y="T7"/>
                  </a:cxn>
                  <a:cxn ang="0">
                    <a:pos x="T8" y="T9"/>
                  </a:cxn>
                </a:cxnLst>
                <a:rect l="0" t="0" r="r" b="b"/>
                <a:pathLst>
                  <a:path w="18" h="17">
                    <a:moveTo>
                      <a:pt x="3" y="0"/>
                    </a:moveTo>
                    <a:lnTo>
                      <a:pt x="18" y="3"/>
                    </a:lnTo>
                    <a:lnTo>
                      <a:pt x="18" y="16"/>
                    </a:lnTo>
                    <a:lnTo>
                      <a:pt x="0" y="17"/>
                    </a:lnTo>
                    <a:lnTo>
                      <a:pt x="3"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1" name="Freeform 76">
                <a:extLst>
                  <a:ext uri="{FF2B5EF4-FFF2-40B4-BE49-F238E27FC236}">
                    <a16:creationId xmlns:a16="http://schemas.microsoft.com/office/drawing/2014/main" id="{9EFF4396-9D0C-4D64-9147-D1DDB09A5B54}"/>
                  </a:ext>
                </a:extLst>
              </p:cNvPr>
              <p:cNvSpPr>
                <a:spLocks/>
              </p:cNvSpPr>
              <p:nvPr/>
            </p:nvSpPr>
            <p:spPr bwMode="auto">
              <a:xfrm>
                <a:off x="5081" y="3363"/>
                <a:ext cx="53" cy="72"/>
              </a:xfrm>
              <a:custGeom>
                <a:avLst/>
                <a:gdLst>
                  <a:gd name="T0" fmla="*/ 7 w 53"/>
                  <a:gd name="T1" fmla="*/ 17 h 72"/>
                  <a:gd name="T2" fmla="*/ 25 w 53"/>
                  <a:gd name="T3" fmla="*/ 16 h 72"/>
                  <a:gd name="T4" fmla="*/ 25 w 53"/>
                  <a:gd name="T5" fmla="*/ 0 h 72"/>
                  <a:gd name="T6" fmla="*/ 42 w 53"/>
                  <a:gd name="T7" fmla="*/ 1 h 72"/>
                  <a:gd name="T8" fmla="*/ 42 w 53"/>
                  <a:gd name="T9" fmla="*/ 3 h 72"/>
                  <a:gd name="T10" fmla="*/ 41 w 53"/>
                  <a:gd name="T11" fmla="*/ 13 h 72"/>
                  <a:gd name="T12" fmla="*/ 51 w 53"/>
                  <a:gd name="T13" fmla="*/ 11 h 72"/>
                  <a:gd name="T14" fmla="*/ 53 w 53"/>
                  <a:gd name="T15" fmla="*/ 17 h 72"/>
                  <a:gd name="T16" fmla="*/ 47 w 53"/>
                  <a:gd name="T17" fmla="*/ 30 h 72"/>
                  <a:gd name="T18" fmla="*/ 52 w 53"/>
                  <a:gd name="T19" fmla="*/ 33 h 72"/>
                  <a:gd name="T20" fmla="*/ 53 w 53"/>
                  <a:gd name="T21" fmla="*/ 45 h 72"/>
                  <a:gd name="T22" fmla="*/ 50 w 53"/>
                  <a:gd name="T23" fmla="*/ 56 h 72"/>
                  <a:gd name="T24" fmla="*/ 48 w 53"/>
                  <a:gd name="T25" fmla="*/ 56 h 72"/>
                  <a:gd name="T26" fmla="*/ 46 w 53"/>
                  <a:gd name="T27" fmla="*/ 52 h 72"/>
                  <a:gd name="T28" fmla="*/ 45 w 53"/>
                  <a:gd name="T29" fmla="*/ 55 h 72"/>
                  <a:gd name="T30" fmla="*/ 39 w 53"/>
                  <a:gd name="T31" fmla="*/ 55 h 72"/>
                  <a:gd name="T32" fmla="*/ 36 w 53"/>
                  <a:gd name="T33" fmla="*/ 48 h 72"/>
                  <a:gd name="T34" fmla="*/ 33 w 53"/>
                  <a:gd name="T35" fmla="*/ 55 h 72"/>
                  <a:gd name="T36" fmla="*/ 27 w 53"/>
                  <a:gd name="T37" fmla="*/ 55 h 72"/>
                  <a:gd name="T38" fmla="*/ 29 w 53"/>
                  <a:gd name="T39" fmla="*/ 70 h 72"/>
                  <a:gd name="T40" fmla="*/ 26 w 53"/>
                  <a:gd name="T41" fmla="*/ 68 h 72"/>
                  <a:gd name="T42" fmla="*/ 23 w 53"/>
                  <a:gd name="T43" fmla="*/ 72 h 72"/>
                  <a:gd name="T44" fmla="*/ 0 w 53"/>
                  <a:gd name="T45" fmla="*/ 35 h 72"/>
                  <a:gd name="T46" fmla="*/ 5 w 53"/>
                  <a:gd name="T47" fmla="*/ 34 h 72"/>
                  <a:gd name="T48" fmla="*/ 7 w 53"/>
                  <a:gd name="T49" fmla="*/ 1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 h="72">
                    <a:moveTo>
                      <a:pt x="7" y="17"/>
                    </a:moveTo>
                    <a:lnTo>
                      <a:pt x="25" y="16"/>
                    </a:lnTo>
                    <a:lnTo>
                      <a:pt x="25" y="0"/>
                    </a:lnTo>
                    <a:lnTo>
                      <a:pt x="42" y="1"/>
                    </a:lnTo>
                    <a:lnTo>
                      <a:pt x="42" y="3"/>
                    </a:lnTo>
                    <a:lnTo>
                      <a:pt x="41" y="13"/>
                    </a:lnTo>
                    <a:lnTo>
                      <a:pt x="51" y="11"/>
                    </a:lnTo>
                    <a:lnTo>
                      <a:pt x="53" y="17"/>
                    </a:lnTo>
                    <a:lnTo>
                      <a:pt x="47" y="30"/>
                    </a:lnTo>
                    <a:lnTo>
                      <a:pt x="52" y="33"/>
                    </a:lnTo>
                    <a:lnTo>
                      <a:pt x="53" y="45"/>
                    </a:lnTo>
                    <a:lnTo>
                      <a:pt x="50" y="56"/>
                    </a:lnTo>
                    <a:lnTo>
                      <a:pt x="48" y="56"/>
                    </a:lnTo>
                    <a:lnTo>
                      <a:pt x="46" y="52"/>
                    </a:lnTo>
                    <a:lnTo>
                      <a:pt x="45" y="55"/>
                    </a:lnTo>
                    <a:lnTo>
                      <a:pt x="39" y="55"/>
                    </a:lnTo>
                    <a:lnTo>
                      <a:pt x="36" y="48"/>
                    </a:lnTo>
                    <a:lnTo>
                      <a:pt x="33" y="55"/>
                    </a:lnTo>
                    <a:lnTo>
                      <a:pt x="27" y="55"/>
                    </a:lnTo>
                    <a:lnTo>
                      <a:pt x="29" y="70"/>
                    </a:lnTo>
                    <a:lnTo>
                      <a:pt x="26" y="68"/>
                    </a:lnTo>
                    <a:lnTo>
                      <a:pt x="23" y="72"/>
                    </a:lnTo>
                    <a:lnTo>
                      <a:pt x="0" y="35"/>
                    </a:lnTo>
                    <a:lnTo>
                      <a:pt x="5" y="34"/>
                    </a:lnTo>
                    <a:lnTo>
                      <a:pt x="7" y="17"/>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2" name="Freeform 77">
                <a:extLst>
                  <a:ext uri="{FF2B5EF4-FFF2-40B4-BE49-F238E27FC236}">
                    <a16:creationId xmlns:a16="http://schemas.microsoft.com/office/drawing/2014/main" id="{F521B6FF-D77D-4F2B-A61E-40821DC58B40}"/>
                  </a:ext>
                </a:extLst>
              </p:cNvPr>
              <p:cNvSpPr>
                <a:spLocks/>
              </p:cNvSpPr>
              <p:nvPr/>
            </p:nvSpPr>
            <p:spPr bwMode="auto">
              <a:xfrm>
                <a:off x="5125" y="3119"/>
                <a:ext cx="96" cy="184"/>
              </a:xfrm>
              <a:custGeom>
                <a:avLst/>
                <a:gdLst>
                  <a:gd name="T0" fmla="*/ 19 w 96"/>
                  <a:gd name="T1" fmla="*/ 184 h 184"/>
                  <a:gd name="T2" fmla="*/ 15 w 96"/>
                  <a:gd name="T3" fmla="*/ 172 h 184"/>
                  <a:gd name="T4" fmla="*/ 4 w 96"/>
                  <a:gd name="T5" fmla="*/ 159 h 184"/>
                  <a:gd name="T6" fmla="*/ 7 w 96"/>
                  <a:gd name="T7" fmla="*/ 156 h 184"/>
                  <a:gd name="T8" fmla="*/ 18 w 96"/>
                  <a:gd name="T9" fmla="*/ 156 h 184"/>
                  <a:gd name="T10" fmla="*/ 20 w 96"/>
                  <a:gd name="T11" fmla="*/ 156 h 184"/>
                  <a:gd name="T12" fmla="*/ 17 w 96"/>
                  <a:gd name="T13" fmla="*/ 153 h 184"/>
                  <a:gd name="T14" fmla="*/ 14 w 96"/>
                  <a:gd name="T15" fmla="*/ 146 h 184"/>
                  <a:gd name="T16" fmla="*/ 14 w 96"/>
                  <a:gd name="T17" fmla="*/ 132 h 184"/>
                  <a:gd name="T18" fmla="*/ 9 w 96"/>
                  <a:gd name="T19" fmla="*/ 120 h 184"/>
                  <a:gd name="T20" fmla="*/ 6 w 96"/>
                  <a:gd name="T21" fmla="*/ 120 h 184"/>
                  <a:gd name="T22" fmla="*/ 2 w 96"/>
                  <a:gd name="T23" fmla="*/ 112 h 184"/>
                  <a:gd name="T24" fmla="*/ 0 w 96"/>
                  <a:gd name="T25" fmla="*/ 106 h 184"/>
                  <a:gd name="T26" fmla="*/ 19 w 96"/>
                  <a:gd name="T27" fmla="*/ 76 h 184"/>
                  <a:gd name="T28" fmla="*/ 18 w 96"/>
                  <a:gd name="T29" fmla="*/ 73 h 184"/>
                  <a:gd name="T30" fmla="*/ 18 w 96"/>
                  <a:gd name="T31" fmla="*/ 70 h 184"/>
                  <a:gd name="T32" fmla="*/ 19 w 96"/>
                  <a:gd name="T33" fmla="*/ 66 h 184"/>
                  <a:gd name="T34" fmla="*/ 23 w 96"/>
                  <a:gd name="T35" fmla="*/ 36 h 184"/>
                  <a:gd name="T36" fmla="*/ 14 w 96"/>
                  <a:gd name="T37" fmla="*/ 5 h 184"/>
                  <a:gd name="T38" fmla="*/ 23 w 96"/>
                  <a:gd name="T39" fmla="*/ 0 h 184"/>
                  <a:gd name="T40" fmla="*/ 55 w 96"/>
                  <a:gd name="T41" fmla="*/ 18 h 184"/>
                  <a:gd name="T42" fmla="*/ 96 w 96"/>
                  <a:gd name="T43" fmla="*/ 46 h 184"/>
                  <a:gd name="T44" fmla="*/ 96 w 96"/>
                  <a:gd name="T45" fmla="*/ 89 h 184"/>
                  <a:gd name="T46" fmla="*/ 87 w 96"/>
                  <a:gd name="T47" fmla="*/ 89 h 184"/>
                  <a:gd name="T48" fmla="*/ 79 w 96"/>
                  <a:gd name="T49" fmla="*/ 112 h 184"/>
                  <a:gd name="T50" fmla="*/ 79 w 96"/>
                  <a:gd name="T51" fmla="*/ 125 h 184"/>
                  <a:gd name="T52" fmla="*/ 86 w 96"/>
                  <a:gd name="T53" fmla="*/ 145 h 184"/>
                  <a:gd name="T54" fmla="*/ 76 w 96"/>
                  <a:gd name="T55" fmla="*/ 148 h 184"/>
                  <a:gd name="T56" fmla="*/ 64 w 96"/>
                  <a:gd name="T57" fmla="*/ 166 h 184"/>
                  <a:gd name="T58" fmla="*/ 51 w 96"/>
                  <a:gd name="T59" fmla="*/ 167 h 184"/>
                  <a:gd name="T60" fmla="*/ 49 w 96"/>
                  <a:gd name="T61" fmla="*/ 168 h 184"/>
                  <a:gd name="T62" fmla="*/ 51 w 96"/>
                  <a:gd name="T63" fmla="*/ 171 h 184"/>
                  <a:gd name="T64" fmla="*/ 47 w 96"/>
                  <a:gd name="T65" fmla="*/ 179 h 184"/>
                  <a:gd name="T66" fmla="*/ 31 w 96"/>
                  <a:gd name="T67" fmla="*/ 184 h 184"/>
                  <a:gd name="T68" fmla="*/ 27 w 96"/>
                  <a:gd name="T69" fmla="*/ 181 h 184"/>
                  <a:gd name="T70" fmla="*/ 19 w 96"/>
                  <a:gd name="T71"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 h="184">
                    <a:moveTo>
                      <a:pt x="19" y="184"/>
                    </a:moveTo>
                    <a:lnTo>
                      <a:pt x="15" y="172"/>
                    </a:lnTo>
                    <a:lnTo>
                      <a:pt x="4" y="159"/>
                    </a:lnTo>
                    <a:lnTo>
                      <a:pt x="7" y="156"/>
                    </a:lnTo>
                    <a:lnTo>
                      <a:pt x="18" y="156"/>
                    </a:lnTo>
                    <a:lnTo>
                      <a:pt x="20" y="156"/>
                    </a:lnTo>
                    <a:lnTo>
                      <a:pt x="17" y="153"/>
                    </a:lnTo>
                    <a:lnTo>
                      <a:pt x="14" y="146"/>
                    </a:lnTo>
                    <a:lnTo>
                      <a:pt x="14" y="132"/>
                    </a:lnTo>
                    <a:lnTo>
                      <a:pt x="9" y="120"/>
                    </a:lnTo>
                    <a:lnTo>
                      <a:pt x="6" y="120"/>
                    </a:lnTo>
                    <a:lnTo>
                      <a:pt x="2" y="112"/>
                    </a:lnTo>
                    <a:lnTo>
                      <a:pt x="0" y="106"/>
                    </a:lnTo>
                    <a:lnTo>
                      <a:pt x="19" y="76"/>
                    </a:lnTo>
                    <a:lnTo>
                      <a:pt x="18" y="73"/>
                    </a:lnTo>
                    <a:lnTo>
                      <a:pt x="18" y="70"/>
                    </a:lnTo>
                    <a:lnTo>
                      <a:pt x="19" y="66"/>
                    </a:lnTo>
                    <a:lnTo>
                      <a:pt x="23" y="36"/>
                    </a:lnTo>
                    <a:lnTo>
                      <a:pt x="14" y="5"/>
                    </a:lnTo>
                    <a:lnTo>
                      <a:pt x="23" y="0"/>
                    </a:lnTo>
                    <a:lnTo>
                      <a:pt x="55" y="18"/>
                    </a:lnTo>
                    <a:lnTo>
                      <a:pt x="96" y="46"/>
                    </a:lnTo>
                    <a:lnTo>
                      <a:pt x="96" y="89"/>
                    </a:lnTo>
                    <a:lnTo>
                      <a:pt x="87" y="89"/>
                    </a:lnTo>
                    <a:lnTo>
                      <a:pt x="79" y="112"/>
                    </a:lnTo>
                    <a:lnTo>
                      <a:pt x="79" y="125"/>
                    </a:lnTo>
                    <a:lnTo>
                      <a:pt x="86" y="145"/>
                    </a:lnTo>
                    <a:lnTo>
                      <a:pt x="76" y="148"/>
                    </a:lnTo>
                    <a:lnTo>
                      <a:pt x="64" y="166"/>
                    </a:lnTo>
                    <a:lnTo>
                      <a:pt x="51" y="167"/>
                    </a:lnTo>
                    <a:lnTo>
                      <a:pt x="49" y="168"/>
                    </a:lnTo>
                    <a:lnTo>
                      <a:pt x="51" y="171"/>
                    </a:lnTo>
                    <a:lnTo>
                      <a:pt x="47" y="179"/>
                    </a:lnTo>
                    <a:lnTo>
                      <a:pt x="31" y="184"/>
                    </a:lnTo>
                    <a:lnTo>
                      <a:pt x="27" y="181"/>
                    </a:lnTo>
                    <a:lnTo>
                      <a:pt x="19" y="184"/>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3" name="Freeform 78">
                <a:extLst>
                  <a:ext uri="{FF2B5EF4-FFF2-40B4-BE49-F238E27FC236}">
                    <a16:creationId xmlns:a16="http://schemas.microsoft.com/office/drawing/2014/main" id="{2438D791-5BB9-475A-8E73-590730139B0E}"/>
                  </a:ext>
                </a:extLst>
              </p:cNvPr>
              <p:cNvSpPr>
                <a:spLocks/>
              </p:cNvSpPr>
              <p:nvPr/>
            </p:nvSpPr>
            <p:spPr bwMode="auto">
              <a:xfrm>
                <a:off x="5134" y="3264"/>
                <a:ext cx="119" cy="100"/>
              </a:xfrm>
              <a:custGeom>
                <a:avLst/>
                <a:gdLst>
                  <a:gd name="T0" fmla="*/ 16 w 119"/>
                  <a:gd name="T1" fmla="*/ 100 h 100"/>
                  <a:gd name="T2" fmla="*/ 15 w 119"/>
                  <a:gd name="T3" fmla="*/ 93 h 100"/>
                  <a:gd name="T4" fmla="*/ 5 w 119"/>
                  <a:gd name="T5" fmla="*/ 75 h 100"/>
                  <a:gd name="T6" fmla="*/ 0 w 119"/>
                  <a:gd name="T7" fmla="*/ 56 h 100"/>
                  <a:gd name="T8" fmla="*/ 10 w 119"/>
                  <a:gd name="T9" fmla="*/ 39 h 100"/>
                  <a:gd name="T10" fmla="*/ 18 w 119"/>
                  <a:gd name="T11" fmla="*/ 36 h 100"/>
                  <a:gd name="T12" fmla="*/ 22 w 119"/>
                  <a:gd name="T13" fmla="*/ 39 h 100"/>
                  <a:gd name="T14" fmla="*/ 38 w 119"/>
                  <a:gd name="T15" fmla="*/ 34 h 100"/>
                  <a:gd name="T16" fmla="*/ 42 w 119"/>
                  <a:gd name="T17" fmla="*/ 26 h 100"/>
                  <a:gd name="T18" fmla="*/ 40 w 119"/>
                  <a:gd name="T19" fmla="*/ 23 h 100"/>
                  <a:gd name="T20" fmla="*/ 42 w 119"/>
                  <a:gd name="T21" fmla="*/ 22 h 100"/>
                  <a:gd name="T22" fmla="*/ 55 w 119"/>
                  <a:gd name="T23" fmla="*/ 21 h 100"/>
                  <a:gd name="T24" fmla="*/ 67 w 119"/>
                  <a:gd name="T25" fmla="*/ 3 h 100"/>
                  <a:gd name="T26" fmla="*/ 77 w 119"/>
                  <a:gd name="T27" fmla="*/ 0 h 100"/>
                  <a:gd name="T28" fmla="*/ 85 w 119"/>
                  <a:gd name="T29" fmla="*/ 13 h 100"/>
                  <a:gd name="T30" fmla="*/ 83 w 119"/>
                  <a:gd name="T31" fmla="*/ 25 h 100"/>
                  <a:gd name="T32" fmla="*/ 89 w 119"/>
                  <a:gd name="T33" fmla="*/ 28 h 100"/>
                  <a:gd name="T34" fmla="*/ 98 w 119"/>
                  <a:gd name="T35" fmla="*/ 36 h 100"/>
                  <a:gd name="T36" fmla="*/ 98 w 119"/>
                  <a:gd name="T37" fmla="*/ 39 h 100"/>
                  <a:gd name="T38" fmla="*/ 110 w 119"/>
                  <a:gd name="T39" fmla="*/ 49 h 100"/>
                  <a:gd name="T40" fmla="*/ 110 w 119"/>
                  <a:gd name="T41" fmla="*/ 56 h 100"/>
                  <a:gd name="T42" fmla="*/ 117 w 119"/>
                  <a:gd name="T43" fmla="*/ 61 h 100"/>
                  <a:gd name="T44" fmla="*/ 119 w 119"/>
                  <a:gd name="T45" fmla="*/ 69 h 100"/>
                  <a:gd name="T46" fmla="*/ 98 w 119"/>
                  <a:gd name="T47" fmla="*/ 67 h 100"/>
                  <a:gd name="T48" fmla="*/ 85 w 119"/>
                  <a:gd name="T49" fmla="*/ 70 h 100"/>
                  <a:gd name="T50" fmla="*/ 67 w 119"/>
                  <a:gd name="T51" fmla="*/ 76 h 100"/>
                  <a:gd name="T52" fmla="*/ 56 w 119"/>
                  <a:gd name="T53" fmla="*/ 75 h 100"/>
                  <a:gd name="T54" fmla="*/ 46 w 119"/>
                  <a:gd name="T55" fmla="*/ 67 h 100"/>
                  <a:gd name="T56" fmla="*/ 37 w 119"/>
                  <a:gd name="T57" fmla="*/ 76 h 100"/>
                  <a:gd name="T58" fmla="*/ 38 w 119"/>
                  <a:gd name="T59" fmla="*/ 86 h 100"/>
                  <a:gd name="T60" fmla="*/ 28 w 119"/>
                  <a:gd name="T61" fmla="*/ 84 h 100"/>
                  <a:gd name="T62" fmla="*/ 20 w 119"/>
                  <a:gd name="T63" fmla="*/ 85 h 100"/>
                  <a:gd name="T64" fmla="*/ 16 w 119"/>
                  <a:gd name="T6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9" h="100">
                    <a:moveTo>
                      <a:pt x="16" y="100"/>
                    </a:moveTo>
                    <a:lnTo>
                      <a:pt x="15" y="93"/>
                    </a:lnTo>
                    <a:lnTo>
                      <a:pt x="5" y="75"/>
                    </a:lnTo>
                    <a:lnTo>
                      <a:pt x="0" y="56"/>
                    </a:lnTo>
                    <a:lnTo>
                      <a:pt x="10" y="39"/>
                    </a:lnTo>
                    <a:lnTo>
                      <a:pt x="18" y="36"/>
                    </a:lnTo>
                    <a:lnTo>
                      <a:pt x="22" y="39"/>
                    </a:lnTo>
                    <a:lnTo>
                      <a:pt x="38" y="34"/>
                    </a:lnTo>
                    <a:lnTo>
                      <a:pt x="42" y="26"/>
                    </a:lnTo>
                    <a:lnTo>
                      <a:pt x="40" y="23"/>
                    </a:lnTo>
                    <a:lnTo>
                      <a:pt x="42" y="22"/>
                    </a:lnTo>
                    <a:lnTo>
                      <a:pt x="55" y="21"/>
                    </a:lnTo>
                    <a:lnTo>
                      <a:pt x="67" y="3"/>
                    </a:lnTo>
                    <a:lnTo>
                      <a:pt x="77" y="0"/>
                    </a:lnTo>
                    <a:lnTo>
                      <a:pt x="85" y="13"/>
                    </a:lnTo>
                    <a:lnTo>
                      <a:pt x="83" y="25"/>
                    </a:lnTo>
                    <a:lnTo>
                      <a:pt x="89" y="28"/>
                    </a:lnTo>
                    <a:lnTo>
                      <a:pt x="98" y="36"/>
                    </a:lnTo>
                    <a:lnTo>
                      <a:pt x="98" y="39"/>
                    </a:lnTo>
                    <a:lnTo>
                      <a:pt x="110" y="49"/>
                    </a:lnTo>
                    <a:lnTo>
                      <a:pt x="110" y="56"/>
                    </a:lnTo>
                    <a:lnTo>
                      <a:pt x="117" y="61"/>
                    </a:lnTo>
                    <a:lnTo>
                      <a:pt x="119" y="69"/>
                    </a:lnTo>
                    <a:lnTo>
                      <a:pt x="98" y="67"/>
                    </a:lnTo>
                    <a:lnTo>
                      <a:pt x="85" y="70"/>
                    </a:lnTo>
                    <a:lnTo>
                      <a:pt x="67" y="76"/>
                    </a:lnTo>
                    <a:lnTo>
                      <a:pt x="56" y="75"/>
                    </a:lnTo>
                    <a:lnTo>
                      <a:pt x="46" y="67"/>
                    </a:lnTo>
                    <a:lnTo>
                      <a:pt x="37" y="76"/>
                    </a:lnTo>
                    <a:lnTo>
                      <a:pt x="38" y="86"/>
                    </a:lnTo>
                    <a:lnTo>
                      <a:pt x="28" y="84"/>
                    </a:lnTo>
                    <a:lnTo>
                      <a:pt x="20" y="85"/>
                    </a:lnTo>
                    <a:lnTo>
                      <a:pt x="16" y="10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4" name="Freeform 79">
                <a:extLst>
                  <a:ext uri="{FF2B5EF4-FFF2-40B4-BE49-F238E27FC236}">
                    <a16:creationId xmlns:a16="http://schemas.microsoft.com/office/drawing/2014/main" id="{CE9C6CF5-5DE2-4057-B003-36E7CD5E40D2}"/>
                  </a:ext>
                </a:extLst>
              </p:cNvPr>
              <p:cNvSpPr>
                <a:spLocks/>
              </p:cNvSpPr>
              <p:nvPr/>
            </p:nvSpPr>
            <p:spPr bwMode="auto">
              <a:xfrm>
                <a:off x="5104" y="3348"/>
                <a:ext cx="68" cy="100"/>
              </a:xfrm>
              <a:custGeom>
                <a:avLst/>
                <a:gdLst>
                  <a:gd name="T0" fmla="*/ 0 w 68"/>
                  <a:gd name="T1" fmla="*/ 87 h 100"/>
                  <a:gd name="T2" fmla="*/ 3 w 68"/>
                  <a:gd name="T3" fmla="*/ 83 h 100"/>
                  <a:gd name="T4" fmla="*/ 6 w 68"/>
                  <a:gd name="T5" fmla="*/ 85 h 100"/>
                  <a:gd name="T6" fmla="*/ 4 w 68"/>
                  <a:gd name="T7" fmla="*/ 70 h 100"/>
                  <a:gd name="T8" fmla="*/ 10 w 68"/>
                  <a:gd name="T9" fmla="*/ 70 h 100"/>
                  <a:gd name="T10" fmla="*/ 13 w 68"/>
                  <a:gd name="T11" fmla="*/ 63 h 100"/>
                  <a:gd name="T12" fmla="*/ 16 w 68"/>
                  <a:gd name="T13" fmla="*/ 70 h 100"/>
                  <a:gd name="T14" fmla="*/ 22 w 68"/>
                  <a:gd name="T15" fmla="*/ 70 h 100"/>
                  <a:gd name="T16" fmla="*/ 23 w 68"/>
                  <a:gd name="T17" fmla="*/ 67 h 100"/>
                  <a:gd name="T18" fmla="*/ 25 w 68"/>
                  <a:gd name="T19" fmla="*/ 71 h 100"/>
                  <a:gd name="T20" fmla="*/ 27 w 68"/>
                  <a:gd name="T21" fmla="*/ 71 h 100"/>
                  <a:gd name="T22" fmla="*/ 30 w 68"/>
                  <a:gd name="T23" fmla="*/ 60 h 100"/>
                  <a:gd name="T24" fmla="*/ 29 w 68"/>
                  <a:gd name="T25" fmla="*/ 48 h 100"/>
                  <a:gd name="T26" fmla="*/ 24 w 68"/>
                  <a:gd name="T27" fmla="*/ 45 h 100"/>
                  <a:gd name="T28" fmla="*/ 30 w 68"/>
                  <a:gd name="T29" fmla="*/ 32 h 100"/>
                  <a:gd name="T30" fmla="*/ 28 w 68"/>
                  <a:gd name="T31" fmla="*/ 26 h 100"/>
                  <a:gd name="T32" fmla="*/ 18 w 68"/>
                  <a:gd name="T33" fmla="*/ 28 h 100"/>
                  <a:gd name="T34" fmla="*/ 19 w 68"/>
                  <a:gd name="T35" fmla="*/ 18 h 100"/>
                  <a:gd name="T36" fmla="*/ 32 w 68"/>
                  <a:gd name="T37" fmla="*/ 18 h 100"/>
                  <a:gd name="T38" fmla="*/ 45 w 68"/>
                  <a:gd name="T39" fmla="*/ 23 h 100"/>
                  <a:gd name="T40" fmla="*/ 46 w 68"/>
                  <a:gd name="T41" fmla="*/ 16 h 100"/>
                  <a:gd name="T42" fmla="*/ 50 w 68"/>
                  <a:gd name="T43" fmla="*/ 1 h 100"/>
                  <a:gd name="T44" fmla="*/ 58 w 68"/>
                  <a:gd name="T45" fmla="*/ 0 h 100"/>
                  <a:gd name="T46" fmla="*/ 68 w 68"/>
                  <a:gd name="T47" fmla="*/ 2 h 100"/>
                  <a:gd name="T48" fmla="*/ 61 w 68"/>
                  <a:gd name="T49" fmla="*/ 31 h 100"/>
                  <a:gd name="T50" fmla="*/ 62 w 68"/>
                  <a:gd name="T51" fmla="*/ 37 h 100"/>
                  <a:gd name="T52" fmla="*/ 60 w 68"/>
                  <a:gd name="T53" fmla="*/ 48 h 100"/>
                  <a:gd name="T54" fmla="*/ 46 w 68"/>
                  <a:gd name="T55" fmla="*/ 68 h 100"/>
                  <a:gd name="T56" fmla="*/ 46 w 68"/>
                  <a:gd name="T57" fmla="*/ 81 h 100"/>
                  <a:gd name="T58" fmla="*/ 46 w 68"/>
                  <a:gd name="T59" fmla="*/ 83 h 100"/>
                  <a:gd name="T60" fmla="*/ 32 w 68"/>
                  <a:gd name="T61" fmla="*/ 99 h 100"/>
                  <a:gd name="T62" fmla="*/ 29 w 68"/>
                  <a:gd name="T63" fmla="*/ 92 h 100"/>
                  <a:gd name="T64" fmla="*/ 17 w 68"/>
                  <a:gd name="T65" fmla="*/ 96 h 100"/>
                  <a:gd name="T66" fmla="*/ 16 w 68"/>
                  <a:gd name="T67" fmla="*/ 93 h 100"/>
                  <a:gd name="T68" fmla="*/ 8 w 68"/>
                  <a:gd name="T69" fmla="*/ 100 h 100"/>
                  <a:gd name="T70" fmla="*/ 0 w 68"/>
                  <a:gd name="T71" fmla="*/ 8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 h="100">
                    <a:moveTo>
                      <a:pt x="0" y="87"/>
                    </a:moveTo>
                    <a:lnTo>
                      <a:pt x="3" y="83"/>
                    </a:lnTo>
                    <a:lnTo>
                      <a:pt x="6" y="85"/>
                    </a:lnTo>
                    <a:lnTo>
                      <a:pt x="4" y="70"/>
                    </a:lnTo>
                    <a:lnTo>
                      <a:pt x="10" y="70"/>
                    </a:lnTo>
                    <a:lnTo>
                      <a:pt x="13" y="63"/>
                    </a:lnTo>
                    <a:lnTo>
                      <a:pt x="16" y="70"/>
                    </a:lnTo>
                    <a:lnTo>
                      <a:pt x="22" y="70"/>
                    </a:lnTo>
                    <a:lnTo>
                      <a:pt x="23" y="67"/>
                    </a:lnTo>
                    <a:lnTo>
                      <a:pt x="25" y="71"/>
                    </a:lnTo>
                    <a:lnTo>
                      <a:pt x="27" y="71"/>
                    </a:lnTo>
                    <a:lnTo>
                      <a:pt x="30" y="60"/>
                    </a:lnTo>
                    <a:lnTo>
                      <a:pt x="29" y="48"/>
                    </a:lnTo>
                    <a:lnTo>
                      <a:pt x="24" y="45"/>
                    </a:lnTo>
                    <a:lnTo>
                      <a:pt x="30" y="32"/>
                    </a:lnTo>
                    <a:lnTo>
                      <a:pt x="28" y="26"/>
                    </a:lnTo>
                    <a:lnTo>
                      <a:pt x="18" y="28"/>
                    </a:lnTo>
                    <a:lnTo>
                      <a:pt x="19" y="18"/>
                    </a:lnTo>
                    <a:lnTo>
                      <a:pt x="32" y="18"/>
                    </a:lnTo>
                    <a:lnTo>
                      <a:pt x="45" y="23"/>
                    </a:lnTo>
                    <a:lnTo>
                      <a:pt x="46" y="16"/>
                    </a:lnTo>
                    <a:lnTo>
                      <a:pt x="50" y="1"/>
                    </a:lnTo>
                    <a:lnTo>
                      <a:pt x="58" y="0"/>
                    </a:lnTo>
                    <a:lnTo>
                      <a:pt x="68" y="2"/>
                    </a:lnTo>
                    <a:lnTo>
                      <a:pt x="61" y="31"/>
                    </a:lnTo>
                    <a:lnTo>
                      <a:pt x="62" y="37"/>
                    </a:lnTo>
                    <a:lnTo>
                      <a:pt x="60" y="48"/>
                    </a:lnTo>
                    <a:lnTo>
                      <a:pt x="46" y="68"/>
                    </a:lnTo>
                    <a:lnTo>
                      <a:pt x="46" y="81"/>
                    </a:lnTo>
                    <a:lnTo>
                      <a:pt x="46" y="83"/>
                    </a:lnTo>
                    <a:lnTo>
                      <a:pt x="32" y="99"/>
                    </a:lnTo>
                    <a:lnTo>
                      <a:pt x="29" y="92"/>
                    </a:lnTo>
                    <a:lnTo>
                      <a:pt x="17" y="96"/>
                    </a:lnTo>
                    <a:lnTo>
                      <a:pt x="16" y="93"/>
                    </a:lnTo>
                    <a:lnTo>
                      <a:pt x="8" y="100"/>
                    </a:lnTo>
                    <a:lnTo>
                      <a:pt x="0" y="87"/>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5" name="Freeform 80">
                <a:extLst>
                  <a:ext uri="{FF2B5EF4-FFF2-40B4-BE49-F238E27FC236}">
                    <a16:creationId xmlns:a16="http://schemas.microsoft.com/office/drawing/2014/main" id="{86D1A5DA-2CA6-4264-871C-F1550FC8FFE3}"/>
                  </a:ext>
                </a:extLst>
              </p:cNvPr>
              <p:cNvSpPr>
                <a:spLocks/>
              </p:cNvSpPr>
              <p:nvPr/>
            </p:nvSpPr>
            <p:spPr bwMode="auto">
              <a:xfrm>
                <a:off x="5114" y="3331"/>
                <a:ext cx="174" cy="216"/>
              </a:xfrm>
              <a:custGeom>
                <a:avLst/>
                <a:gdLst>
                  <a:gd name="T0" fmla="*/ 0 w 174"/>
                  <a:gd name="T1" fmla="*/ 126 h 216"/>
                  <a:gd name="T2" fmla="*/ 2 w 174"/>
                  <a:gd name="T3" fmla="*/ 125 h 216"/>
                  <a:gd name="T4" fmla="*/ 3 w 174"/>
                  <a:gd name="T5" fmla="*/ 116 h 216"/>
                  <a:gd name="T6" fmla="*/ 7 w 174"/>
                  <a:gd name="T7" fmla="*/ 113 h 216"/>
                  <a:gd name="T8" fmla="*/ 19 w 174"/>
                  <a:gd name="T9" fmla="*/ 109 h 216"/>
                  <a:gd name="T10" fmla="*/ 22 w 174"/>
                  <a:gd name="T11" fmla="*/ 116 h 216"/>
                  <a:gd name="T12" fmla="*/ 36 w 174"/>
                  <a:gd name="T13" fmla="*/ 100 h 216"/>
                  <a:gd name="T14" fmla="*/ 36 w 174"/>
                  <a:gd name="T15" fmla="*/ 98 h 216"/>
                  <a:gd name="T16" fmla="*/ 36 w 174"/>
                  <a:gd name="T17" fmla="*/ 85 h 216"/>
                  <a:gd name="T18" fmla="*/ 50 w 174"/>
                  <a:gd name="T19" fmla="*/ 65 h 216"/>
                  <a:gd name="T20" fmla="*/ 52 w 174"/>
                  <a:gd name="T21" fmla="*/ 54 h 216"/>
                  <a:gd name="T22" fmla="*/ 51 w 174"/>
                  <a:gd name="T23" fmla="*/ 48 h 216"/>
                  <a:gd name="T24" fmla="*/ 58 w 174"/>
                  <a:gd name="T25" fmla="*/ 19 h 216"/>
                  <a:gd name="T26" fmla="*/ 57 w 174"/>
                  <a:gd name="T27" fmla="*/ 9 h 216"/>
                  <a:gd name="T28" fmla="*/ 66 w 174"/>
                  <a:gd name="T29" fmla="*/ 0 h 216"/>
                  <a:gd name="T30" fmla="*/ 76 w 174"/>
                  <a:gd name="T31" fmla="*/ 8 h 216"/>
                  <a:gd name="T32" fmla="*/ 87 w 174"/>
                  <a:gd name="T33" fmla="*/ 9 h 216"/>
                  <a:gd name="T34" fmla="*/ 105 w 174"/>
                  <a:gd name="T35" fmla="*/ 3 h 216"/>
                  <a:gd name="T36" fmla="*/ 118 w 174"/>
                  <a:gd name="T37" fmla="*/ 0 h 216"/>
                  <a:gd name="T38" fmla="*/ 139 w 174"/>
                  <a:gd name="T39" fmla="*/ 2 h 216"/>
                  <a:gd name="T40" fmla="*/ 145 w 174"/>
                  <a:gd name="T41" fmla="*/ 9 h 216"/>
                  <a:gd name="T42" fmla="*/ 157 w 174"/>
                  <a:gd name="T43" fmla="*/ 5 h 216"/>
                  <a:gd name="T44" fmla="*/ 169 w 174"/>
                  <a:gd name="T45" fmla="*/ 17 h 216"/>
                  <a:gd name="T46" fmla="*/ 174 w 174"/>
                  <a:gd name="T47" fmla="*/ 35 h 216"/>
                  <a:gd name="T48" fmla="*/ 162 w 174"/>
                  <a:gd name="T49" fmla="*/ 51 h 216"/>
                  <a:gd name="T50" fmla="*/ 159 w 174"/>
                  <a:gd name="T51" fmla="*/ 62 h 216"/>
                  <a:gd name="T52" fmla="*/ 158 w 174"/>
                  <a:gd name="T53" fmla="*/ 76 h 216"/>
                  <a:gd name="T54" fmla="*/ 156 w 174"/>
                  <a:gd name="T55" fmla="*/ 77 h 216"/>
                  <a:gd name="T56" fmla="*/ 151 w 174"/>
                  <a:gd name="T57" fmla="*/ 87 h 216"/>
                  <a:gd name="T58" fmla="*/ 153 w 174"/>
                  <a:gd name="T59" fmla="*/ 91 h 216"/>
                  <a:gd name="T60" fmla="*/ 156 w 174"/>
                  <a:gd name="T61" fmla="*/ 104 h 216"/>
                  <a:gd name="T62" fmla="*/ 156 w 174"/>
                  <a:gd name="T63" fmla="*/ 111 h 216"/>
                  <a:gd name="T64" fmla="*/ 156 w 174"/>
                  <a:gd name="T65" fmla="*/ 127 h 216"/>
                  <a:gd name="T66" fmla="*/ 163 w 174"/>
                  <a:gd name="T67" fmla="*/ 139 h 216"/>
                  <a:gd name="T68" fmla="*/ 169 w 174"/>
                  <a:gd name="T69" fmla="*/ 155 h 216"/>
                  <a:gd name="T70" fmla="*/ 152 w 174"/>
                  <a:gd name="T71" fmla="*/ 158 h 216"/>
                  <a:gd name="T72" fmla="*/ 148 w 174"/>
                  <a:gd name="T73" fmla="*/ 167 h 216"/>
                  <a:gd name="T74" fmla="*/ 147 w 174"/>
                  <a:gd name="T75" fmla="*/ 193 h 216"/>
                  <a:gd name="T76" fmla="*/ 153 w 174"/>
                  <a:gd name="T77" fmla="*/ 203 h 216"/>
                  <a:gd name="T78" fmla="*/ 160 w 174"/>
                  <a:gd name="T79" fmla="*/ 200 h 216"/>
                  <a:gd name="T80" fmla="*/ 160 w 174"/>
                  <a:gd name="T81" fmla="*/ 216 h 216"/>
                  <a:gd name="T82" fmla="*/ 148 w 174"/>
                  <a:gd name="T83" fmla="*/ 204 h 216"/>
                  <a:gd name="T84" fmla="*/ 134 w 174"/>
                  <a:gd name="T85" fmla="*/ 197 h 216"/>
                  <a:gd name="T86" fmla="*/ 115 w 174"/>
                  <a:gd name="T87" fmla="*/ 192 h 216"/>
                  <a:gd name="T88" fmla="*/ 107 w 174"/>
                  <a:gd name="T89" fmla="*/ 185 h 216"/>
                  <a:gd name="T90" fmla="*/ 91 w 174"/>
                  <a:gd name="T91" fmla="*/ 188 h 216"/>
                  <a:gd name="T92" fmla="*/ 92 w 174"/>
                  <a:gd name="T93" fmla="*/ 180 h 216"/>
                  <a:gd name="T94" fmla="*/ 87 w 174"/>
                  <a:gd name="T95" fmla="*/ 169 h 216"/>
                  <a:gd name="T96" fmla="*/ 87 w 174"/>
                  <a:gd name="T97" fmla="*/ 144 h 216"/>
                  <a:gd name="T98" fmla="*/ 75 w 174"/>
                  <a:gd name="T99" fmla="*/ 144 h 216"/>
                  <a:gd name="T100" fmla="*/ 76 w 174"/>
                  <a:gd name="T101" fmla="*/ 139 h 216"/>
                  <a:gd name="T102" fmla="*/ 67 w 174"/>
                  <a:gd name="T103" fmla="*/ 140 h 216"/>
                  <a:gd name="T104" fmla="*/ 67 w 174"/>
                  <a:gd name="T105" fmla="*/ 145 h 216"/>
                  <a:gd name="T106" fmla="*/ 65 w 174"/>
                  <a:gd name="T107" fmla="*/ 147 h 216"/>
                  <a:gd name="T108" fmla="*/ 64 w 174"/>
                  <a:gd name="T109" fmla="*/ 152 h 216"/>
                  <a:gd name="T110" fmla="*/ 48 w 174"/>
                  <a:gd name="T111" fmla="*/ 152 h 216"/>
                  <a:gd name="T112" fmla="*/ 39 w 174"/>
                  <a:gd name="T113" fmla="*/ 127 h 216"/>
                  <a:gd name="T114" fmla="*/ 7 w 174"/>
                  <a:gd name="T115" fmla="*/ 127 h 216"/>
                  <a:gd name="T116" fmla="*/ 0 w 174"/>
                  <a:gd name="T117" fmla="*/ 129 h 216"/>
                  <a:gd name="T118" fmla="*/ 0 w 174"/>
                  <a:gd name="T119" fmla="*/ 12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216">
                    <a:moveTo>
                      <a:pt x="0" y="126"/>
                    </a:moveTo>
                    <a:lnTo>
                      <a:pt x="2" y="125"/>
                    </a:lnTo>
                    <a:lnTo>
                      <a:pt x="3" y="116"/>
                    </a:lnTo>
                    <a:lnTo>
                      <a:pt x="7" y="113"/>
                    </a:lnTo>
                    <a:lnTo>
                      <a:pt x="19" y="109"/>
                    </a:lnTo>
                    <a:lnTo>
                      <a:pt x="22" y="116"/>
                    </a:lnTo>
                    <a:lnTo>
                      <a:pt x="36" y="100"/>
                    </a:lnTo>
                    <a:lnTo>
                      <a:pt x="36" y="98"/>
                    </a:lnTo>
                    <a:lnTo>
                      <a:pt x="36" y="85"/>
                    </a:lnTo>
                    <a:lnTo>
                      <a:pt x="50" y="65"/>
                    </a:lnTo>
                    <a:lnTo>
                      <a:pt x="52" y="54"/>
                    </a:lnTo>
                    <a:lnTo>
                      <a:pt x="51" y="48"/>
                    </a:lnTo>
                    <a:lnTo>
                      <a:pt x="58" y="19"/>
                    </a:lnTo>
                    <a:lnTo>
                      <a:pt x="57" y="9"/>
                    </a:lnTo>
                    <a:lnTo>
                      <a:pt x="66" y="0"/>
                    </a:lnTo>
                    <a:lnTo>
                      <a:pt x="76" y="8"/>
                    </a:lnTo>
                    <a:lnTo>
                      <a:pt x="87" y="9"/>
                    </a:lnTo>
                    <a:lnTo>
                      <a:pt x="105" y="3"/>
                    </a:lnTo>
                    <a:lnTo>
                      <a:pt x="118" y="0"/>
                    </a:lnTo>
                    <a:lnTo>
                      <a:pt x="139" y="2"/>
                    </a:lnTo>
                    <a:lnTo>
                      <a:pt x="145" y="9"/>
                    </a:lnTo>
                    <a:lnTo>
                      <a:pt x="157" y="5"/>
                    </a:lnTo>
                    <a:lnTo>
                      <a:pt x="169" y="17"/>
                    </a:lnTo>
                    <a:lnTo>
                      <a:pt x="174" y="35"/>
                    </a:lnTo>
                    <a:lnTo>
                      <a:pt x="162" y="51"/>
                    </a:lnTo>
                    <a:lnTo>
                      <a:pt x="159" y="62"/>
                    </a:lnTo>
                    <a:lnTo>
                      <a:pt x="158" y="76"/>
                    </a:lnTo>
                    <a:lnTo>
                      <a:pt x="156" y="77"/>
                    </a:lnTo>
                    <a:lnTo>
                      <a:pt x="151" y="87"/>
                    </a:lnTo>
                    <a:lnTo>
                      <a:pt x="153" y="91"/>
                    </a:lnTo>
                    <a:lnTo>
                      <a:pt x="156" y="104"/>
                    </a:lnTo>
                    <a:lnTo>
                      <a:pt x="156" y="111"/>
                    </a:lnTo>
                    <a:lnTo>
                      <a:pt x="156" y="127"/>
                    </a:lnTo>
                    <a:lnTo>
                      <a:pt x="163" y="139"/>
                    </a:lnTo>
                    <a:lnTo>
                      <a:pt x="169" y="155"/>
                    </a:lnTo>
                    <a:lnTo>
                      <a:pt x="152" y="158"/>
                    </a:lnTo>
                    <a:lnTo>
                      <a:pt x="148" y="167"/>
                    </a:lnTo>
                    <a:lnTo>
                      <a:pt x="147" y="193"/>
                    </a:lnTo>
                    <a:lnTo>
                      <a:pt x="153" y="203"/>
                    </a:lnTo>
                    <a:lnTo>
                      <a:pt x="160" y="200"/>
                    </a:lnTo>
                    <a:lnTo>
                      <a:pt x="160" y="216"/>
                    </a:lnTo>
                    <a:lnTo>
                      <a:pt x="148" y="204"/>
                    </a:lnTo>
                    <a:lnTo>
                      <a:pt x="134" y="197"/>
                    </a:lnTo>
                    <a:lnTo>
                      <a:pt x="115" y="192"/>
                    </a:lnTo>
                    <a:lnTo>
                      <a:pt x="107" y="185"/>
                    </a:lnTo>
                    <a:lnTo>
                      <a:pt x="91" y="188"/>
                    </a:lnTo>
                    <a:lnTo>
                      <a:pt x="92" y="180"/>
                    </a:lnTo>
                    <a:lnTo>
                      <a:pt x="87" y="169"/>
                    </a:lnTo>
                    <a:lnTo>
                      <a:pt x="87" y="144"/>
                    </a:lnTo>
                    <a:lnTo>
                      <a:pt x="75" y="144"/>
                    </a:lnTo>
                    <a:lnTo>
                      <a:pt x="76" y="139"/>
                    </a:lnTo>
                    <a:lnTo>
                      <a:pt x="67" y="140"/>
                    </a:lnTo>
                    <a:lnTo>
                      <a:pt x="67" y="145"/>
                    </a:lnTo>
                    <a:lnTo>
                      <a:pt x="65" y="147"/>
                    </a:lnTo>
                    <a:lnTo>
                      <a:pt x="64" y="152"/>
                    </a:lnTo>
                    <a:lnTo>
                      <a:pt x="48" y="152"/>
                    </a:lnTo>
                    <a:lnTo>
                      <a:pt x="39" y="127"/>
                    </a:lnTo>
                    <a:lnTo>
                      <a:pt x="7" y="127"/>
                    </a:lnTo>
                    <a:lnTo>
                      <a:pt x="0" y="129"/>
                    </a:lnTo>
                    <a:lnTo>
                      <a:pt x="0" y="126"/>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6" name="Freeform 81">
                <a:extLst>
                  <a:ext uri="{FF2B5EF4-FFF2-40B4-BE49-F238E27FC236}">
                    <a16:creationId xmlns:a16="http://schemas.microsoft.com/office/drawing/2014/main" id="{F6021CDF-428A-4BB2-9E2C-ECB1A362DA49}"/>
                  </a:ext>
                </a:extLst>
              </p:cNvPr>
              <p:cNvSpPr>
                <a:spLocks/>
              </p:cNvSpPr>
              <p:nvPr/>
            </p:nvSpPr>
            <p:spPr bwMode="auto">
              <a:xfrm>
                <a:off x="5272" y="3342"/>
                <a:ext cx="50" cy="65"/>
              </a:xfrm>
              <a:custGeom>
                <a:avLst/>
                <a:gdLst>
                  <a:gd name="T0" fmla="*/ 11 w 50"/>
                  <a:gd name="T1" fmla="*/ 6 h 65"/>
                  <a:gd name="T2" fmla="*/ 23 w 50"/>
                  <a:gd name="T3" fmla="*/ 7 h 65"/>
                  <a:gd name="T4" fmla="*/ 36 w 50"/>
                  <a:gd name="T5" fmla="*/ 5 h 65"/>
                  <a:gd name="T6" fmla="*/ 41 w 50"/>
                  <a:gd name="T7" fmla="*/ 0 h 65"/>
                  <a:gd name="T8" fmla="*/ 44 w 50"/>
                  <a:gd name="T9" fmla="*/ 8 h 65"/>
                  <a:gd name="T10" fmla="*/ 49 w 50"/>
                  <a:gd name="T11" fmla="*/ 19 h 65"/>
                  <a:gd name="T12" fmla="*/ 50 w 50"/>
                  <a:gd name="T13" fmla="*/ 29 h 65"/>
                  <a:gd name="T14" fmla="*/ 47 w 50"/>
                  <a:gd name="T15" fmla="*/ 36 h 65"/>
                  <a:gd name="T16" fmla="*/ 41 w 50"/>
                  <a:gd name="T17" fmla="*/ 44 h 65"/>
                  <a:gd name="T18" fmla="*/ 40 w 50"/>
                  <a:gd name="T19" fmla="*/ 48 h 65"/>
                  <a:gd name="T20" fmla="*/ 40 w 50"/>
                  <a:gd name="T21" fmla="*/ 60 h 65"/>
                  <a:gd name="T22" fmla="*/ 11 w 50"/>
                  <a:gd name="T23" fmla="*/ 60 h 65"/>
                  <a:gd name="T24" fmla="*/ 8 w 50"/>
                  <a:gd name="T25" fmla="*/ 61 h 65"/>
                  <a:gd name="T26" fmla="*/ 4 w 50"/>
                  <a:gd name="T27" fmla="*/ 65 h 65"/>
                  <a:gd name="T28" fmla="*/ 0 w 50"/>
                  <a:gd name="T29" fmla="*/ 65 h 65"/>
                  <a:gd name="T30" fmla="*/ 1 w 50"/>
                  <a:gd name="T31" fmla="*/ 51 h 65"/>
                  <a:gd name="T32" fmla="*/ 4 w 50"/>
                  <a:gd name="T33" fmla="*/ 40 h 65"/>
                  <a:gd name="T34" fmla="*/ 16 w 50"/>
                  <a:gd name="T35" fmla="*/ 24 h 65"/>
                  <a:gd name="T36" fmla="*/ 11 w 50"/>
                  <a:gd name="T37"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65">
                    <a:moveTo>
                      <a:pt x="11" y="6"/>
                    </a:moveTo>
                    <a:lnTo>
                      <a:pt x="23" y="7"/>
                    </a:lnTo>
                    <a:lnTo>
                      <a:pt x="36" y="5"/>
                    </a:lnTo>
                    <a:lnTo>
                      <a:pt x="41" y="0"/>
                    </a:lnTo>
                    <a:lnTo>
                      <a:pt x="44" y="8"/>
                    </a:lnTo>
                    <a:lnTo>
                      <a:pt x="49" y="19"/>
                    </a:lnTo>
                    <a:lnTo>
                      <a:pt x="50" y="29"/>
                    </a:lnTo>
                    <a:lnTo>
                      <a:pt x="47" y="36"/>
                    </a:lnTo>
                    <a:lnTo>
                      <a:pt x="41" y="44"/>
                    </a:lnTo>
                    <a:lnTo>
                      <a:pt x="40" y="48"/>
                    </a:lnTo>
                    <a:lnTo>
                      <a:pt x="40" y="60"/>
                    </a:lnTo>
                    <a:lnTo>
                      <a:pt x="11" y="60"/>
                    </a:lnTo>
                    <a:lnTo>
                      <a:pt x="8" y="61"/>
                    </a:lnTo>
                    <a:lnTo>
                      <a:pt x="4" y="65"/>
                    </a:lnTo>
                    <a:lnTo>
                      <a:pt x="0" y="65"/>
                    </a:lnTo>
                    <a:lnTo>
                      <a:pt x="1" y="51"/>
                    </a:lnTo>
                    <a:lnTo>
                      <a:pt x="4" y="40"/>
                    </a:lnTo>
                    <a:lnTo>
                      <a:pt x="16" y="24"/>
                    </a:lnTo>
                    <a:lnTo>
                      <a:pt x="11" y="6"/>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7" name="Freeform 82">
                <a:extLst>
                  <a:ext uri="{FF2B5EF4-FFF2-40B4-BE49-F238E27FC236}">
                    <a16:creationId xmlns:a16="http://schemas.microsoft.com/office/drawing/2014/main" id="{40B81D2A-AE73-4CB7-AC36-22B5D676A174}"/>
                  </a:ext>
                </a:extLst>
              </p:cNvPr>
              <p:cNvSpPr>
                <a:spLocks/>
              </p:cNvSpPr>
              <p:nvPr/>
            </p:nvSpPr>
            <p:spPr bwMode="auto">
              <a:xfrm>
                <a:off x="5265" y="3403"/>
                <a:ext cx="19" cy="19"/>
              </a:xfrm>
              <a:custGeom>
                <a:avLst/>
                <a:gdLst>
                  <a:gd name="T0" fmla="*/ 11 w 19"/>
                  <a:gd name="T1" fmla="*/ 4 h 19"/>
                  <a:gd name="T2" fmla="*/ 15 w 19"/>
                  <a:gd name="T3" fmla="*/ 0 h 19"/>
                  <a:gd name="T4" fmla="*/ 18 w 19"/>
                  <a:gd name="T5" fmla="*/ 6 h 19"/>
                  <a:gd name="T6" fmla="*/ 19 w 19"/>
                  <a:gd name="T7" fmla="*/ 15 h 19"/>
                  <a:gd name="T8" fmla="*/ 17 w 19"/>
                  <a:gd name="T9" fmla="*/ 15 h 19"/>
                  <a:gd name="T10" fmla="*/ 11 w 19"/>
                  <a:gd name="T11" fmla="*/ 14 h 19"/>
                  <a:gd name="T12" fmla="*/ 8 w 19"/>
                  <a:gd name="T13" fmla="*/ 19 h 19"/>
                  <a:gd name="T14" fmla="*/ 2 w 19"/>
                  <a:gd name="T15" fmla="*/ 19 h 19"/>
                  <a:gd name="T16" fmla="*/ 0 w 19"/>
                  <a:gd name="T17" fmla="*/ 15 h 19"/>
                  <a:gd name="T18" fmla="*/ 5 w 19"/>
                  <a:gd name="T19" fmla="*/ 5 h 19"/>
                  <a:gd name="T20" fmla="*/ 7 w 19"/>
                  <a:gd name="T21" fmla="*/ 4 h 19"/>
                  <a:gd name="T22" fmla="*/ 11 w 19"/>
                  <a:gd name="T23"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9">
                    <a:moveTo>
                      <a:pt x="11" y="4"/>
                    </a:moveTo>
                    <a:lnTo>
                      <a:pt x="15" y="0"/>
                    </a:lnTo>
                    <a:lnTo>
                      <a:pt x="18" y="6"/>
                    </a:lnTo>
                    <a:lnTo>
                      <a:pt x="19" y="15"/>
                    </a:lnTo>
                    <a:lnTo>
                      <a:pt x="17" y="15"/>
                    </a:lnTo>
                    <a:lnTo>
                      <a:pt x="11" y="14"/>
                    </a:lnTo>
                    <a:lnTo>
                      <a:pt x="8" y="19"/>
                    </a:lnTo>
                    <a:lnTo>
                      <a:pt x="2" y="19"/>
                    </a:lnTo>
                    <a:lnTo>
                      <a:pt x="0" y="15"/>
                    </a:lnTo>
                    <a:lnTo>
                      <a:pt x="5" y="5"/>
                    </a:lnTo>
                    <a:lnTo>
                      <a:pt x="7" y="4"/>
                    </a:lnTo>
                    <a:lnTo>
                      <a:pt x="11" y="4"/>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8" name="Freeform 83">
                <a:extLst>
                  <a:ext uri="{FF2B5EF4-FFF2-40B4-BE49-F238E27FC236}">
                    <a16:creationId xmlns:a16="http://schemas.microsoft.com/office/drawing/2014/main" id="{A64E16A9-A5A5-4F05-8F46-478439836E7B}"/>
                  </a:ext>
                </a:extLst>
              </p:cNvPr>
              <p:cNvSpPr>
                <a:spLocks/>
              </p:cNvSpPr>
              <p:nvPr/>
            </p:nvSpPr>
            <p:spPr bwMode="auto">
              <a:xfrm>
                <a:off x="5383" y="3243"/>
                <a:ext cx="16" cy="21"/>
              </a:xfrm>
              <a:custGeom>
                <a:avLst/>
                <a:gdLst>
                  <a:gd name="T0" fmla="*/ 13 w 16"/>
                  <a:gd name="T1" fmla="*/ 0 h 21"/>
                  <a:gd name="T2" fmla="*/ 16 w 16"/>
                  <a:gd name="T3" fmla="*/ 7 h 21"/>
                  <a:gd name="T4" fmla="*/ 8 w 16"/>
                  <a:gd name="T5" fmla="*/ 13 h 21"/>
                  <a:gd name="T6" fmla="*/ 14 w 16"/>
                  <a:gd name="T7" fmla="*/ 15 h 21"/>
                  <a:gd name="T8" fmla="*/ 11 w 16"/>
                  <a:gd name="T9" fmla="*/ 20 h 21"/>
                  <a:gd name="T10" fmla="*/ 9 w 16"/>
                  <a:gd name="T11" fmla="*/ 19 h 21"/>
                  <a:gd name="T12" fmla="*/ 0 w 16"/>
                  <a:gd name="T13" fmla="*/ 21 h 21"/>
                  <a:gd name="T14" fmla="*/ 0 w 16"/>
                  <a:gd name="T15" fmla="*/ 13 h 21"/>
                  <a:gd name="T16" fmla="*/ 6 w 16"/>
                  <a:gd name="T17" fmla="*/ 4 h 21"/>
                  <a:gd name="T18" fmla="*/ 10 w 16"/>
                  <a:gd name="T19" fmla="*/ 5 h 21"/>
                  <a:gd name="T20" fmla="*/ 13 w 16"/>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1">
                    <a:moveTo>
                      <a:pt x="13" y="0"/>
                    </a:moveTo>
                    <a:lnTo>
                      <a:pt x="16" y="7"/>
                    </a:lnTo>
                    <a:lnTo>
                      <a:pt x="8" y="13"/>
                    </a:lnTo>
                    <a:lnTo>
                      <a:pt x="14" y="15"/>
                    </a:lnTo>
                    <a:lnTo>
                      <a:pt x="11" y="20"/>
                    </a:lnTo>
                    <a:lnTo>
                      <a:pt x="9" y="19"/>
                    </a:lnTo>
                    <a:lnTo>
                      <a:pt x="0" y="21"/>
                    </a:lnTo>
                    <a:lnTo>
                      <a:pt x="0" y="13"/>
                    </a:lnTo>
                    <a:lnTo>
                      <a:pt x="6" y="4"/>
                    </a:lnTo>
                    <a:lnTo>
                      <a:pt x="10" y="5"/>
                    </a:lnTo>
                    <a:lnTo>
                      <a:pt x="13"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9" name="Freeform 84">
                <a:extLst>
                  <a:ext uri="{FF2B5EF4-FFF2-40B4-BE49-F238E27FC236}">
                    <a16:creationId xmlns:a16="http://schemas.microsoft.com/office/drawing/2014/main" id="{6B88FA4C-12B2-4186-9528-9B0CE4DB8BB2}"/>
                  </a:ext>
                </a:extLst>
              </p:cNvPr>
              <p:cNvSpPr>
                <a:spLocks/>
              </p:cNvSpPr>
              <p:nvPr/>
            </p:nvSpPr>
            <p:spPr bwMode="auto">
              <a:xfrm>
                <a:off x="5376" y="3251"/>
                <a:ext cx="97" cy="158"/>
              </a:xfrm>
              <a:custGeom>
                <a:avLst/>
                <a:gdLst>
                  <a:gd name="T0" fmla="*/ 31 w 97"/>
                  <a:gd name="T1" fmla="*/ 20 h 158"/>
                  <a:gd name="T2" fmla="*/ 93 w 97"/>
                  <a:gd name="T3" fmla="*/ 0 h 158"/>
                  <a:gd name="T4" fmla="*/ 97 w 97"/>
                  <a:gd name="T5" fmla="*/ 4 h 158"/>
                  <a:gd name="T6" fmla="*/ 83 w 97"/>
                  <a:gd name="T7" fmla="*/ 55 h 158"/>
                  <a:gd name="T8" fmla="*/ 64 w 97"/>
                  <a:gd name="T9" fmla="*/ 85 h 158"/>
                  <a:gd name="T10" fmla="*/ 49 w 97"/>
                  <a:gd name="T11" fmla="*/ 112 h 158"/>
                  <a:gd name="T12" fmla="*/ 36 w 97"/>
                  <a:gd name="T13" fmla="*/ 116 h 158"/>
                  <a:gd name="T14" fmla="*/ 11 w 97"/>
                  <a:gd name="T15" fmla="*/ 149 h 158"/>
                  <a:gd name="T16" fmla="*/ 6 w 97"/>
                  <a:gd name="T17" fmla="*/ 158 h 158"/>
                  <a:gd name="T18" fmla="*/ 0 w 97"/>
                  <a:gd name="T19" fmla="*/ 149 h 158"/>
                  <a:gd name="T20" fmla="*/ 0 w 97"/>
                  <a:gd name="T21" fmla="*/ 146 h 158"/>
                  <a:gd name="T22" fmla="*/ 0 w 97"/>
                  <a:gd name="T23" fmla="*/ 107 h 158"/>
                  <a:gd name="T24" fmla="*/ 9 w 97"/>
                  <a:gd name="T25" fmla="*/ 94 h 158"/>
                  <a:gd name="T26" fmla="*/ 23 w 97"/>
                  <a:gd name="T27" fmla="*/ 84 h 158"/>
                  <a:gd name="T28" fmla="*/ 37 w 97"/>
                  <a:gd name="T29" fmla="*/ 83 h 158"/>
                  <a:gd name="T30" fmla="*/ 64 w 97"/>
                  <a:gd name="T31" fmla="*/ 47 h 158"/>
                  <a:gd name="T32" fmla="*/ 56 w 97"/>
                  <a:gd name="T33" fmla="*/ 47 h 158"/>
                  <a:gd name="T34" fmla="*/ 28 w 97"/>
                  <a:gd name="T35" fmla="*/ 36 h 158"/>
                  <a:gd name="T36" fmla="*/ 15 w 97"/>
                  <a:gd name="T37" fmla="*/ 16 h 158"/>
                  <a:gd name="T38" fmla="*/ 18 w 97"/>
                  <a:gd name="T39" fmla="*/ 12 h 158"/>
                  <a:gd name="T40" fmla="*/ 21 w 97"/>
                  <a:gd name="T41" fmla="*/ 7 h 158"/>
                  <a:gd name="T42" fmla="*/ 31 w 97"/>
                  <a:gd name="T43" fmla="*/ 2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58">
                    <a:moveTo>
                      <a:pt x="31" y="20"/>
                    </a:moveTo>
                    <a:lnTo>
                      <a:pt x="93" y="0"/>
                    </a:lnTo>
                    <a:lnTo>
                      <a:pt x="97" y="4"/>
                    </a:lnTo>
                    <a:lnTo>
                      <a:pt x="83" y="55"/>
                    </a:lnTo>
                    <a:lnTo>
                      <a:pt x="64" y="85"/>
                    </a:lnTo>
                    <a:lnTo>
                      <a:pt x="49" y="112"/>
                    </a:lnTo>
                    <a:lnTo>
                      <a:pt x="36" y="116"/>
                    </a:lnTo>
                    <a:lnTo>
                      <a:pt x="11" y="149"/>
                    </a:lnTo>
                    <a:lnTo>
                      <a:pt x="6" y="158"/>
                    </a:lnTo>
                    <a:lnTo>
                      <a:pt x="0" y="149"/>
                    </a:lnTo>
                    <a:lnTo>
                      <a:pt x="0" y="146"/>
                    </a:lnTo>
                    <a:lnTo>
                      <a:pt x="0" y="107"/>
                    </a:lnTo>
                    <a:lnTo>
                      <a:pt x="9" y="94"/>
                    </a:lnTo>
                    <a:lnTo>
                      <a:pt x="23" y="84"/>
                    </a:lnTo>
                    <a:lnTo>
                      <a:pt x="37" y="83"/>
                    </a:lnTo>
                    <a:lnTo>
                      <a:pt x="64" y="47"/>
                    </a:lnTo>
                    <a:lnTo>
                      <a:pt x="56" y="47"/>
                    </a:lnTo>
                    <a:lnTo>
                      <a:pt x="28" y="36"/>
                    </a:lnTo>
                    <a:lnTo>
                      <a:pt x="15" y="16"/>
                    </a:lnTo>
                    <a:lnTo>
                      <a:pt x="18" y="12"/>
                    </a:lnTo>
                    <a:lnTo>
                      <a:pt x="21" y="7"/>
                    </a:lnTo>
                    <a:lnTo>
                      <a:pt x="31" y="2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0" name="Freeform 85">
                <a:extLst>
                  <a:ext uri="{FF2B5EF4-FFF2-40B4-BE49-F238E27FC236}">
                    <a16:creationId xmlns:a16="http://schemas.microsoft.com/office/drawing/2014/main" id="{102F4775-CC99-4BB0-8CDA-884080D628EB}"/>
                  </a:ext>
                </a:extLst>
              </p:cNvPr>
              <p:cNvSpPr>
                <a:spLocks/>
              </p:cNvSpPr>
              <p:nvPr/>
            </p:nvSpPr>
            <p:spPr bwMode="auto">
              <a:xfrm>
                <a:off x="5232" y="3571"/>
                <a:ext cx="71" cy="78"/>
              </a:xfrm>
              <a:custGeom>
                <a:avLst/>
                <a:gdLst>
                  <a:gd name="T0" fmla="*/ 17 w 71"/>
                  <a:gd name="T1" fmla="*/ 28 h 78"/>
                  <a:gd name="T2" fmla="*/ 20 w 71"/>
                  <a:gd name="T3" fmla="*/ 23 h 78"/>
                  <a:gd name="T4" fmla="*/ 35 w 71"/>
                  <a:gd name="T5" fmla="*/ 3 h 78"/>
                  <a:gd name="T6" fmla="*/ 48 w 71"/>
                  <a:gd name="T7" fmla="*/ 0 h 78"/>
                  <a:gd name="T8" fmla="*/ 49 w 71"/>
                  <a:gd name="T9" fmla="*/ 4 h 78"/>
                  <a:gd name="T10" fmla="*/ 56 w 71"/>
                  <a:gd name="T11" fmla="*/ 5 h 78"/>
                  <a:gd name="T12" fmla="*/ 63 w 71"/>
                  <a:gd name="T13" fmla="*/ 9 h 78"/>
                  <a:gd name="T14" fmla="*/ 71 w 71"/>
                  <a:gd name="T15" fmla="*/ 13 h 78"/>
                  <a:gd name="T16" fmla="*/ 71 w 71"/>
                  <a:gd name="T17" fmla="*/ 32 h 78"/>
                  <a:gd name="T18" fmla="*/ 66 w 71"/>
                  <a:gd name="T19" fmla="*/ 66 h 78"/>
                  <a:gd name="T20" fmla="*/ 56 w 71"/>
                  <a:gd name="T21" fmla="*/ 78 h 78"/>
                  <a:gd name="T22" fmla="*/ 47 w 71"/>
                  <a:gd name="T23" fmla="*/ 77 h 78"/>
                  <a:gd name="T24" fmla="*/ 38 w 71"/>
                  <a:gd name="T25" fmla="*/ 76 h 78"/>
                  <a:gd name="T26" fmla="*/ 11 w 71"/>
                  <a:gd name="T27" fmla="*/ 47 h 78"/>
                  <a:gd name="T28" fmla="*/ 0 w 71"/>
                  <a:gd name="T29" fmla="*/ 25 h 78"/>
                  <a:gd name="T30" fmla="*/ 17 w 71"/>
                  <a:gd name="T31" fmla="*/ 2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78">
                    <a:moveTo>
                      <a:pt x="17" y="28"/>
                    </a:moveTo>
                    <a:lnTo>
                      <a:pt x="20" y="23"/>
                    </a:lnTo>
                    <a:lnTo>
                      <a:pt x="35" y="3"/>
                    </a:lnTo>
                    <a:lnTo>
                      <a:pt x="48" y="0"/>
                    </a:lnTo>
                    <a:lnTo>
                      <a:pt x="49" y="4"/>
                    </a:lnTo>
                    <a:lnTo>
                      <a:pt x="56" y="5"/>
                    </a:lnTo>
                    <a:lnTo>
                      <a:pt x="63" y="9"/>
                    </a:lnTo>
                    <a:lnTo>
                      <a:pt x="71" y="13"/>
                    </a:lnTo>
                    <a:lnTo>
                      <a:pt x="71" y="32"/>
                    </a:lnTo>
                    <a:lnTo>
                      <a:pt x="66" y="66"/>
                    </a:lnTo>
                    <a:lnTo>
                      <a:pt x="56" y="78"/>
                    </a:lnTo>
                    <a:lnTo>
                      <a:pt x="47" y="77"/>
                    </a:lnTo>
                    <a:lnTo>
                      <a:pt x="38" y="76"/>
                    </a:lnTo>
                    <a:lnTo>
                      <a:pt x="11" y="47"/>
                    </a:lnTo>
                    <a:lnTo>
                      <a:pt x="0" y="25"/>
                    </a:lnTo>
                    <a:lnTo>
                      <a:pt x="17" y="28"/>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1" name="Freeform 86">
                <a:extLst>
                  <a:ext uri="{FF2B5EF4-FFF2-40B4-BE49-F238E27FC236}">
                    <a16:creationId xmlns:a16="http://schemas.microsoft.com/office/drawing/2014/main" id="{C9BB5763-ABC6-4C50-8027-EBA2E13B7EFB}"/>
                  </a:ext>
                </a:extLst>
              </p:cNvPr>
              <p:cNvSpPr>
                <a:spLocks/>
              </p:cNvSpPr>
              <p:nvPr/>
            </p:nvSpPr>
            <p:spPr bwMode="auto">
              <a:xfrm>
                <a:off x="5109" y="3589"/>
                <a:ext cx="122" cy="135"/>
              </a:xfrm>
              <a:custGeom>
                <a:avLst/>
                <a:gdLst>
                  <a:gd name="T0" fmla="*/ 0 w 122"/>
                  <a:gd name="T1" fmla="*/ 0 h 135"/>
                  <a:gd name="T2" fmla="*/ 61 w 122"/>
                  <a:gd name="T3" fmla="*/ 2 h 135"/>
                  <a:gd name="T4" fmla="*/ 86 w 122"/>
                  <a:gd name="T5" fmla="*/ 9 h 135"/>
                  <a:gd name="T6" fmla="*/ 111 w 122"/>
                  <a:gd name="T7" fmla="*/ 3 h 135"/>
                  <a:gd name="T8" fmla="*/ 117 w 122"/>
                  <a:gd name="T9" fmla="*/ 3 h 135"/>
                  <a:gd name="T10" fmla="*/ 122 w 122"/>
                  <a:gd name="T11" fmla="*/ 5 h 135"/>
                  <a:gd name="T12" fmla="*/ 122 w 122"/>
                  <a:gd name="T13" fmla="*/ 7 h 135"/>
                  <a:gd name="T14" fmla="*/ 115 w 122"/>
                  <a:gd name="T15" fmla="*/ 11 h 135"/>
                  <a:gd name="T16" fmla="*/ 85 w 122"/>
                  <a:gd name="T17" fmla="*/ 13 h 135"/>
                  <a:gd name="T18" fmla="*/ 85 w 122"/>
                  <a:gd name="T19" fmla="*/ 56 h 135"/>
                  <a:gd name="T20" fmla="*/ 75 w 122"/>
                  <a:gd name="T21" fmla="*/ 56 h 135"/>
                  <a:gd name="T22" fmla="*/ 75 w 122"/>
                  <a:gd name="T23" fmla="*/ 89 h 135"/>
                  <a:gd name="T24" fmla="*/ 75 w 122"/>
                  <a:gd name="T25" fmla="*/ 130 h 135"/>
                  <a:gd name="T26" fmla="*/ 65 w 122"/>
                  <a:gd name="T27" fmla="*/ 135 h 135"/>
                  <a:gd name="T28" fmla="*/ 53 w 122"/>
                  <a:gd name="T29" fmla="*/ 133 h 135"/>
                  <a:gd name="T30" fmla="*/ 49 w 122"/>
                  <a:gd name="T31" fmla="*/ 127 h 135"/>
                  <a:gd name="T32" fmla="*/ 43 w 122"/>
                  <a:gd name="T33" fmla="*/ 131 h 135"/>
                  <a:gd name="T34" fmla="*/ 40 w 122"/>
                  <a:gd name="T35" fmla="*/ 130 h 135"/>
                  <a:gd name="T36" fmla="*/ 31 w 122"/>
                  <a:gd name="T37" fmla="*/ 114 h 135"/>
                  <a:gd name="T38" fmla="*/ 24 w 122"/>
                  <a:gd name="T39" fmla="*/ 67 h 135"/>
                  <a:gd name="T40" fmla="*/ 1 w 122"/>
                  <a:gd name="T41" fmla="*/ 11 h 135"/>
                  <a:gd name="T42" fmla="*/ 0 w 122"/>
                  <a:gd name="T43"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 h="135">
                    <a:moveTo>
                      <a:pt x="0" y="0"/>
                    </a:moveTo>
                    <a:lnTo>
                      <a:pt x="61" y="2"/>
                    </a:lnTo>
                    <a:lnTo>
                      <a:pt x="86" y="9"/>
                    </a:lnTo>
                    <a:lnTo>
                      <a:pt x="111" y="3"/>
                    </a:lnTo>
                    <a:lnTo>
                      <a:pt x="117" y="3"/>
                    </a:lnTo>
                    <a:lnTo>
                      <a:pt x="122" y="5"/>
                    </a:lnTo>
                    <a:lnTo>
                      <a:pt x="122" y="7"/>
                    </a:lnTo>
                    <a:lnTo>
                      <a:pt x="115" y="11"/>
                    </a:lnTo>
                    <a:lnTo>
                      <a:pt x="85" y="13"/>
                    </a:lnTo>
                    <a:lnTo>
                      <a:pt x="85" y="56"/>
                    </a:lnTo>
                    <a:lnTo>
                      <a:pt x="75" y="56"/>
                    </a:lnTo>
                    <a:lnTo>
                      <a:pt x="75" y="89"/>
                    </a:lnTo>
                    <a:lnTo>
                      <a:pt x="75" y="130"/>
                    </a:lnTo>
                    <a:lnTo>
                      <a:pt x="65" y="135"/>
                    </a:lnTo>
                    <a:lnTo>
                      <a:pt x="53" y="133"/>
                    </a:lnTo>
                    <a:lnTo>
                      <a:pt x="49" y="127"/>
                    </a:lnTo>
                    <a:lnTo>
                      <a:pt x="43" y="131"/>
                    </a:lnTo>
                    <a:lnTo>
                      <a:pt x="40" y="130"/>
                    </a:lnTo>
                    <a:lnTo>
                      <a:pt x="31" y="114"/>
                    </a:lnTo>
                    <a:lnTo>
                      <a:pt x="24" y="67"/>
                    </a:lnTo>
                    <a:lnTo>
                      <a:pt x="1" y="11"/>
                    </a:lnTo>
                    <a:lnTo>
                      <a:pt x="0"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2" name="Freeform 87">
                <a:extLst>
                  <a:ext uri="{FF2B5EF4-FFF2-40B4-BE49-F238E27FC236}">
                    <a16:creationId xmlns:a16="http://schemas.microsoft.com/office/drawing/2014/main" id="{0C172E66-F2C2-4C83-82E7-DCF9D013A103}"/>
                  </a:ext>
                </a:extLst>
              </p:cNvPr>
              <p:cNvSpPr>
                <a:spLocks/>
              </p:cNvSpPr>
              <p:nvPr/>
            </p:nvSpPr>
            <p:spPr bwMode="auto">
              <a:xfrm>
                <a:off x="5284" y="3688"/>
                <a:ext cx="11" cy="16"/>
              </a:xfrm>
              <a:custGeom>
                <a:avLst/>
                <a:gdLst>
                  <a:gd name="T0" fmla="*/ 2 w 11"/>
                  <a:gd name="T1" fmla="*/ 2 h 16"/>
                  <a:gd name="T2" fmla="*/ 7 w 11"/>
                  <a:gd name="T3" fmla="*/ 0 h 16"/>
                  <a:gd name="T4" fmla="*/ 11 w 11"/>
                  <a:gd name="T5" fmla="*/ 9 h 16"/>
                  <a:gd name="T6" fmla="*/ 7 w 11"/>
                  <a:gd name="T7" fmla="*/ 16 h 16"/>
                  <a:gd name="T8" fmla="*/ 0 w 11"/>
                  <a:gd name="T9" fmla="*/ 12 h 16"/>
                  <a:gd name="T10" fmla="*/ 2 w 11"/>
                  <a:gd name="T11" fmla="*/ 2 h 16"/>
                </a:gdLst>
                <a:ahLst/>
                <a:cxnLst>
                  <a:cxn ang="0">
                    <a:pos x="T0" y="T1"/>
                  </a:cxn>
                  <a:cxn ang="0">
                    <a:pos x="T2" y="T3"/>
                  </a:cxn>
                  <a:cxn ang="0">
                    <a:pos x="T4" y="T5"/>
                  </a:cxn>
                  <a:cxn ang="0">
                    <a:pos x="T6" y="T7"/>
                  </a:cxn>
                  <a:cxn ang="0">
                    <a:pos x="T8" y="T9"/>
                  </a:cxn>
                  <a:cxn ang="0">
                    <a:pos x="T10" y="T11"/>
                  </a:cxn>
                </a:cxnLst>
                <a:rect l="0" t="0" r="r" b="b"/>
                <a:pathLst>
                  <a:path w="11" h="16">
                    <a:moveTo>
                      <a:pt x="2" y="2"/>
                    </a:moveTo>
                    <a:lnTo>
                      <a:pt x="7" y="0"/>
                    </a:lnTo>
                    <a:lnTo>
                      <a:pt x="11" y="9"/>
                    </a:lnTo>
                    <a:lnTo>
                      <a:pt x="7" y="16"/>
                    </a:lnTo>
                    <a:lnTo>
                      <a:pt x="0" y="12"/>
                    </a:lnTo>
                    <a:lnTo>
                      <a:pt x="2" y="2"/>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3" name="Freeform 88">
                <a:extLst>
                  <a:ext uri="{FF2B5EF4-FFF2-40B4-BE49-F238E27FC236}">
                    <a16:creationId xmlns:a16="http://schemas.microsoft.com/office/drawing/2014/main" id="{91F8B5E8-F45A-4FE6-BFB8-5364BD47A6DF}"/>
                  </a:ext>
                </a:extLst>
              </p:cNvPr>
              <p:cNvSpPr>
                <a:spLocks/>
              </p:cNvSpPr>
              <p:nvPr/>
            </p:nvSpPr>
            <p:spPr bwMode="auto">
              <a:xfrm>
                <a:off x="5252" y="3724"/>
                <a:ext cx="15" cy="18"/>
              </a:xfrm>
              <a:custGeom>
                <a:avLst/>
                <a:gdLst>
                  <a:gd name="T0" fmla="*/ 4 w 15"/>
                  <a:gd name="T1" fmla="*/ 0 h 18"/>
                  <a:gd name="T2" fmla="*/ 15 w 15"/>
                  <a:gd name="T3" fmla="*/ 0 h 18"/>
                  <a:gd name="T4" fmla="*/ 15 w 15"/>
                  <a:gd name="T5" fmla="*/ 8 h 18"/>
                  <a:gd name="T6" fmla="*/ 8 w 15"/>
                  <a:gd name="T7" fmla="*/ 18 h 18"/>
                  <a:gd name="T8" fmla="*/ 0 w 15"/>
                  <a:gd name="T9" fmla="*/ 11 h 18"/>
                  <a:gd name="T10" fmla="*/ 4 w 15"/>
                  <a:gd name="T11" fmla="*/ 0 h 18"/>
                </a:gdLst>
                <a:ahLst/>
                <a:cxnLst>
                  <a:cxn ang="0">
                    <a:pos x="T0" y="T1"/>
                  </a:cxn>
                  <a:cxn ang="0">
                    <a:pos x="T2" y="T3"/>
                  </a:cxn>
                  <a:cxn ang="0">
                    <a:pos x="T4" y="T5"/>
                  </a:cxn>
                  <a:cxn ang="0">
                    <a:pos x="T6" y="T7"/>
                  </a:cxn>
                  <a:cxn ang="0">
                    <a:pos x="T8" y="T9"/>
                  </a:cxn>
                  <a:cxn ang="0">
                    <a:pos x="T10" y="T11"/>
                  </a:cxn>
                </a:cxnLst>
                <a:rect l="0" t="0" r="r" b="b"/>
                <a:pathLst>
                  <a:path w="15" h="18">
                    <a:moveTo>
                      <a:pt x="4" y="0"/>
                    </a:moveTo>
                    <a:lnTo>
                      <a:pt x="15" y="0"/>
                    </a:lnTo>
                    <a:lnTo>
                      <a:pt x="15" y="8"/>
                    </a:lnTo>
                    <a:lnTo>
                      <a:pt x="8" y="18"/>
                    </a:lnTo>
                    <a:lnTo>
                      <a:pt x="0" y="11"/>
                    </a:lnTo>
                    <a:lnTo>
                      <a:pt x="4"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4" name="Freeform 89">
                <a:extLst>
                  <a:ext uri="{FF2B5EF4-FFF2-40B4-BE49-F238E27FC236}">
                    <a16:creationId xmlns:a16="http://schemas.microsoft.com/office/drawing/2014/main" id="{9AA9AB75-6657-4F78-A413-E73B59F4DFBE}"/>
                  </a:ext>
                </a:extLst>
              </p:cNvPr>
              <p:cNvSpPr>
                <a:spLocks/>
              </p:cNvSpPr>
              <p:nvPr/>
            </p:nvSpPr>
            <p:spPr bwMode="auto">
              <a:xfrm>
                <a:off x="5396" y="3529"/>
                <a:ext cx="67" cy="157"/>
              </a:xfrm>
              <a:custGeom>
                <a:avLst/>
                <a:gdLst>
                  <a:gd name="T0" fmla="*/ 57 w 67"/>
                  <a:gd name="T1" fmla="*/ 0 h 157"/>
                  <a:gd name="T2" fmla="*/ 67 w 67"/>
                  <a:gd name="T3" fmla="*/ 37 h 157"/>
                  <a:gd name="T4" fmla="*/ 66 w 67"/>
                  <a:gd name="T5" fmla="*/ 46 h 157"/>
                  <a:gd name="T6" fmla="*/ 61 w 67"/>
                  <a:gd name="T7" fmla="*/ 42 h 157"/>
                  <a:gd name="T8" fmla="*/ 60 w 67"/>
                  <a:gd name="T9" fmla="*/ 58 h 157"/>
                  <a:gd name="T10" fmla="*/ 37 w 67"/>
                  <a:gd name="T11" fmla="*/ 150 h 157"/>
                  <a:gd name="T12" fmla="*/ 21 w 67"/>
                  <a:gd name="T13" fmla="*/ 157 h 157"/>
                  <a:gd name="T14" fmla="*/ 8 w 67"/>
                  <a:gd name="T15" fmla="*/ 151 h 157"/>
                  <a:gd name="T16" fmla="*/ 6 w 67"/>
                  <a:gd name="T17" fmla="*/ 133 h 157"/>
                  <a:gd name="T18" fmla="*/ 0 w 67"/>
                  <a:gd name="T19" fmla="*/ 118 h 157"/>
                  <a:gd name="T20" fmla="*/ 11 w 67"/>
                  <a:gd name="T21" fmla="*/ 93 h 157"/>
                  <a:gd name="T22" fmla="*/ 11 w 67"/>
                  <a:gd name="T23" fmla="*/ 86 h 157"/>
                  <a:gd name="T24" fmla="*/ 8 w 67"/>
                  <a:gd name="T25" fmla="*/ 63 h 157"/>
                  <a:gd name="T26" fmla="*/ 12 w 67"/>
                  <a:gd name="T27" fmla="*/ 49 h 157"/>
                  <a:gd name="T28" fmla="*/ 35 w 67"/>
                  <a:gd name="T29" fmla="*/ 39 h 157"/>
                  <a:gd name="T30" fmla="*/ 38 w 67"/>
                  <a:gd name="T31" fmla="*/ 36 h 157"/>
                  <a:gd name="T32" fmla="*/ 53 w 67"/>
                  <a:gd name="T33" fmla="*/ 2 h 157"/>
                  <a:gd name="T34" fmla="*/ 57 w 67"/>
                  <a:gd name="T35"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57">
                    <a:moveTo>
                      <a:pt x="57" y="0"/>
                    </a:moveTo>
                    <a:lnTo>
                      <a:pt x="67" y="37"/>
                    </a:lnTo>
                    <a:lnTo>
                      <a:pt x="66" y="46"/>
                    </a:lnTo>
                    <a:lnTo>
                      <a:pt x="61" y="42"/>
                    </a:lnTo>
                    <a:lnTo>
                      <a:pt x="60" y="58"/>
                    </a:lnTo>
                    <a:lnTo>
                      <a:pt x="37" y="150"/>
                    </a:lnTo>
                    <a:lnTo>
                      <a:pt x="21" y="157"/>
                    </a:lnTo>
                    <a:lnTo>
                      <a:pt x="8" y="151"/>
                    </a:lnTo>
                    <a:lnTo>
                      <a:pt x="6" y="133"/>
                    </a:lnTo>
                    <a:lnTo>
                      <a:pt x="0" y="118"/>
                    </a:lnTo>
                    <a:lnTo>
                      <a:pt x="11" y="93"/>
                    </a:lnTo>
                    <a:lnTo>
                      <a:pt x="11" y="86"/>
                    </a:lnTo>
                    <a:lnTo>
                      <a:pt x="8" y="63"/>
                    </a:lnTo>
                    <a:lnTo>
                      <a:pt x="12" y="49"/>
                    </a:lnTo>
                    <a:lnTo>
                      <a:pt x="35" y="39"/>
                    </a:lnTo>
                    <a:lnTo>
                      <a:pt x="38" y="36"/>
                    </a:lnTo>
                    <a:lnTo>
                      <a:pt x="53" y="2"/>
                    </a:lnTo>
                    <a:lnTo>
                      <a:pt x="57"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5" name="Freeform 90">
                <a:extLst>
                  <a:ext uri="{FF2B5EF4-FFF2-40B4-BE49-F238E27FC236}">
                    <a16:creationId xmlns:a16="http://schemas.microsoft.com/office/drawing/2014/main" id="{976B274D-B10A-462E-8063-3F78586AB288}"/>
                  </a:ext>
                </a:extLst>
              </p:cNvPr>
              <p:cNvSpPr>
                <a:spLocks/>
              </p:cNvSpPr>
              <p:nvPr/>
            </p:nvSpPr>
            <p:spPr bwMode="auto">
              <a:xfrm>
                <a:off x="5356" y="2957"/>
                <a:ext cx="88" cy="98"/>
              </a:xfrm>
              <a:custGeom>
                <a:avLst/>
                <a:gdLst>
                  <a:gd name="T0" fmla="*/ 61 w 88"/>
                  <a:gd name="T1" fmla="*/ 17 h 98"/>
                  <a:gd name="T2" fmla="*/ 69 w 88"/>
                  <a:gd name="T3" fmla="*/ 20 h 98"/>
                  <a:gd name="T4" fmla="*/ 68 w 88"/>
                  <a:gd name="T5" fmla="*/ 28 h 98"/>
                  <a:gd name="T6" fmla="*/ 61 w 88"/>
                  <a:gd name="T7" fmla="*/ 41 h 98"/>
                  <a:gd name="T8" fmla="*/ 78 w 88"/>
                  <a:gd name="T9" fmla="*/ 57 h 98"/>
                  <a:gd name="T10" fmla="*/ 83 w 88"/>
                  <a:gd name="T11" fmla="*/ 66 h 98"/>
                  <a:gd name="T12" fmla="*/ 82 w 88"/>
                  <a:gd name="T13" fmla="*/ 75 h 98"/>
                  <a:gd name="T14" fmla="*/ 88 w 88"/>
                  <a:gd name="T15" fmla="*/ 89 h 98"/>
                  <a:gd name="T16" fmla="*/ 79 w 88"/>
                  <a:gd name="T17" fmla="*/ 84 h 98"/>
                  <a:gd name="T18" fmla="*/ 75 w 88"/>
                  <a:gd name="T19" fmla="*/ 90 h 98"/>
                  <a:gd name="T20" fmla="*/ 71 w 88"/>
                  <a:gd name="T21" fmla="*/ 98 h 98"/>
                  <a:gd name="T22" fmla="*/ 55 w 88"/>
                  <a:gd name="T23" fmla="*/ 95 h 98"/>
                  <a:gd name="T24" fmla="*/ 15 w 88"/>
                  <a:gd name="T25" fmla="*/ 64 h 98"/>
                  <a:gd name="T26" fmla="*/ 4 w 88"/>
                  <a:gd name="T27" fmla="*/ 63 h 98"/>
                  <a:gd name="T28" fmla="*/ 0 w 88"/>
                  <a:gd name="T29" fmla="*/ 47 h 98"/>
                  <a:gd name="T30" fmla="*/ 7 w 88"/>
                  <a:gd name="T31" fmla="*/ 43 h 98"/>
                  <a:gd name="T32" fmla="*/ 22 w 88"/>
                  <a:gd name="T33" fmla="*/ 33 h 98"/>
                  <a:gd name="T34" fmla="*/ 24 w 88"/>
                  <a:gd name="T35" fmla="*/ 10 h 98"/>
                  <a:gd name="T36" fmla="*/ 29 w 88"/>
                  <a:gd name="T37" fmla="*/ 10 h 98"/>
                  <a:gd name="T38" fmla="*/ 32 w 88"/>
                  <a:gd name="T39" fmla="*/ 4 h 98"/>
                  <a:gd name="T40" fmla="*/ 38 w 88"/>
                  <a:gd name="T41" fmla="*/ 0 h 98"/>
                  <a:gd name="T42" fmla="*/ 48 w 88"/>
                  <a:gd name="T43" fmla="*/ 4 h 98"/>
                  <a:gd name="T44" fmla="*/ 51 w 88"/>
                  <a:gd name="T45" fmla="*/ 4 h 98"/>
                  <a:gd name="T46" fmla="*/ 57 w 88"/>
                  <a:gd name="T47" fmla="*/ 4 h 98"/>
                  <a:gd name="T48" fmla="*/ 61 w 88"/>
                  <a:gd name="T49" fmla="*/ 1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98">
                    <a:moveTo>
                      <a:pt x="61" y="17"/>
                    </a:moveTo>
                    <a:lnTo>
                      <a:pt x="69" y="20"/>
                    </a:lnTo>
                    <a:lnTo>
                      <a:pt x="68" y="28"/>
                    </a:lnTo>
                    <a:lnTo>
                      <a:pt x="61" y="41"/>
                    </a:lnTo>
                    <a:lnTo>
                      <a:pt x="78" y="57"/>
                    </a:lnTo>
                    <a:lnTo>
                      <a:pt x="83" y="66"/>
                    </a:lnTo>
                    <a:lnTo>
                      <a:pt x="82" y="75"/>
                    </a:lnTo>
                    <a:lnTo>
                      <a:pt x="88" y="89"/>
                    </a:lnTo>
                    <a:lnTo>
                      <a:pt x="79" y="84"/>
                    </a:lnTo>
                    <a:lnTo>
                      <a:pt x="75" y="90"/>
                    </a:lnTo>
                    <a:lnTo>
                      <a:pt x="71" y="98"/>
                    </a:lnTo>
                    <a:lnTo>
                      <a:pt x="55" y="95"/>
                    </a:lnTo>
                    <a:lnTo>
                      <a:pt x="15" y="64"/>
                    </a:lnTo>
                    <a:lnTo>
                      <a:pt x="4" y="63"/>
                    </a:lnTo>
                    <a:lnTo>
                      <a:pt x="0" y="47"/>
                    </a:lnTo>
                    <a:lnTo>
                      <a:pt x="7" y="43"/>
                    </a:lnTo>
                    <a:lnTo>
                      <a:pt x="22" y="33"/>
                    </a:lnTo>
                    <a:lnTo>
                      <a:pt x="24" y="10"/>
                    </a:lnTo>
                    <a:lnTo>
                      <a:pt x="29" y="10"/>
                    </a:lnTo>
                    <a:lnTo>
                      <a:pt x="32" y="4"/>
                    </a:lnTo>
                    <a:lnTo>
                      <a:pt x="38" y="0"/>
                    </a:lnTo>
                    <a:lnTo>
                      <a:pt x="48" y="4"/>
                    </a:lnTo>
                    <a:lnTo>
                      <a:pt x="51" y="4"/>
                    </a:lnTo>
                    <a:lnTo>
                      <a:pt x="57" y="4"/>
                    </a:lnTo>
                    <a:lnTo>
                      <a:pt x="61" y="17"/>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6" name="Freeform 91">
                <a:extLst>
                  <a:ext uri="{FF2B5EF4-FFF2-40B4-BE49-F238E27FC236}">
                    <a16:creationId xmlns:a16="http://schemas.microsoft.com/office/drawing/2014/main" id="{2A371AB4-60F8-4016-800F-E3DFE5FF3493}"/>
                  </a:ext>
                </a:extLst>
              </p:cNvPr>
              <p:cNvSpPr>
                <a:spLocks/>
              </p:cNvSpPr>
              <p:nvPr/>
            </p:nvSpPr>
            <p:spPr bwMode="auto">
              <a:xfrm>
                <a:off x="5427" y="3041"/>
                <a:ext cx="17" cy="19"/>
              </a:xfrm>
              <a:custGeom>
                <a:avLst/>
                <a:gdLst>
                  <a:gd name="T0" fmla="*/ 8 w 17"/>
                  <a:gd name="T1" fmla="*/ 0 h 19"/>
                  <a:gd name="T2" fmla="*/ 17 w 17"/>
                  <a:gd name="T3" fmla="*/ 5 h 19"/>
                  <a:gd name="T4" fmla="*/ 13 w 17"/>
                  <a:gd name="T5" fmla="*/ 9 h 19"/>
                  <a:gd name="T6" fmla="*/ 17 w 17"/>
                  <a:gd name="T7" fmla="*/ 16 h 19"/>
                  <a:gd name="T8" fmla="*/ 17 w 17"/>
                  <a:gd name="T9" fmla="*/ 19 h 19"/>
                  <a:gd name="T10" fmla="*/ 8 w 17"/>
                  <a:gd name="T11" fmla="*/ 15 h 19"/>
                  <a:gd name="T12" fmla="*/ 0 w 17"/>
                  <a:gd name="T13" fmla="*/ 14 h 19"/>
                  <a:gd name="T14" fmla="*/ 4 w 17"/>
                  <a:gd name="T15" fmla="*/ 6 h 19"/>
                  <a:gd name="T16" fmla="*/ 8 w 1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9">
                    <a:moveTo>
                      <a:pt x="8" y="0"/>
                    </a:moveTo>
                    <a:lnTo>
                      <a:pt x="17" y="5"/>
                    </a:lnTo>
                    <a:lnTo>
                      <a:pt x="13" y="9"/>
                    </a:lnTo>
                    <a:lnTo>
                      <a:pt x="17" y="16"/>
                    </a:lnTo>
                    <a:lnTo>
                      <a:pt x="17" y="19"/>
                    </a:lnTo>
                    <a:lnTo>
                      <a:pt x="8" y="15"/>
                    </a:lnTo>
                    <a:lnTo>
                      <a:pt x="0" y="14"/>
                    </a:lnTo>
                    <a:lnTo>
                      <a:pt x="4" y="6"/>
                    </a:lnTo>
                    <a:lnTo>
                      <a:pt x="8"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7" name="Freeform 92">
                <a:extLst>
                  <a:ext uri="{FF2B5EF4-FFF2-40B4-BE49-F238E27FC236}">
                    <a16:creationId xmlns:a16="http://schemas.microsoft.com/office/drawing/2014/main" id="{DDDE0744-4539-4A6E-9C6B-A809165C4168}"/>
                  </a:ext>
                </a:extLst>
              </p:cNvPr>
              <p:cNvSpPr>
                <a:spLocks/>
              </p:cNvSpPr>
              <p:nvPr/>
            </p:nvSpPr>
            <p:spPr bwMode="auto">
              <a:xfrm>
                <a:off x="5465" y="3087"/>
                <a:ext cx="9" cy="19"/>
              </a:xfrm>
              <a:custGeom>
                <a:avLst/>
                <a:gdLst>
                  <a:gd name="T0" fmla="*/ 8 w 9"/>
                  <a:gd name="T1" fmla="*/ 4 h 19"/>
                  <a:gd name="T2" fmla="*/ 9 w 9"/>
                  <a:gd name="T3" fmla="*/ 14 h 19"/>
                  <a:gd name="T4" fmla="*/ 7 w 9"/>
                  <a:gd name="T5" fmla="*/ 19 h 19"/>
                  <a:gd name="T6" fmla="*/ 2 w 9"/>
                  <a:gd name="T7" fmla="*/ 17 h 19"/>
                  <a:gd name="T8" fmla="*/ 0 w 9"/>
                  <a:gd name="T9" fmla="*/ 13 h 19"/>
                  <a:gd name="T10" fmla="*/ 0 w 9"/>
                  <a:gd name="T11" fmla="*/ 9 h 19"/>
                  <a:gd name="T12" fmla="*/ 4 w 9"/>
                  <a:gd name="T13" fmla="*/ 2 h 19"/>
                  <a:gd name="T14" fmla="*/ 5 w 9"/>
                  <a:gd name="T15" fmla="*/ 0 h 19"/>
                  <a:gd name="T16" fmla="*/ 8 w 9"/>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9">
                    <a:moveTo>
                      <a:pt x="8" y="4"/>
                    </a:moveTo>
                    <a:lnTo>
                      <a:pt x="9" y="14"/>
                    </a:lnTo>
                    <a:lnTo>
                      <a:pt x="7" y="19"/>
                    </a:lnTo>
                    <a:lnTo>
                      <a:pt x="2" y="17"/>
                    </a:lnTo>
                    <a:lnTo>
                      <a:pt x="0" y="13"/>
                    </a:lnTo>
                    <a:lnTo>
                      <a:pt x="0" y="9"/>
                    </a:lnTo>
                    <a:lnTo>
                      <a:pt x="4" y="2"/>
                    </a:lnTo>
                    <a:lnTo>
                      <a:pt x="5" y="0"/>
                    </a:lnTo>
                    <a:lnTo>
                      <a:pt x="8" y="4"/>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8" name="Freeform 93">
                <a:extLst>
                  <a:ext uri="{FF2B5EF4-FFF2-40B4-BE49-F238E27FC236}">
                    <a16:creationId xmlns:a16="http://schemas.microsoft.com/office/drawing/2014/main" id="{1C199B28-69FD-4503-9675-75DCECD86998}"/>
                  </a:ext>
                </a:extLst>
              </p:cNvPr>
              <p:cNvSpPr>
                <a:spLocks/>
              </p:cNvSpPr>
              <p:nvPr/>
            </p:nvSpPr>
            <p:spPr bwMode="auto">
              <a:xfrm>
                <a:off x="5555" y="2945"/>
                <a:ext cx="130" cy="106"/>
              </a:xfrm>
              <a:custGeom>
                <a:avLst/>
                <a:gdLst>
                  <a:gd name="T0" fmla="*/ 7 w 130"/>
                  <a:gd name="T1" fmla="*/ 34 h 106"/>
                  <a:gd name="T2" fmla="*/ 20 w 130"/>
                  <a:gd name="T3" fmla="*/ 39 h 106"/>
                  <a:gd name="T4" fmla="*/ 26 w 130"/>
                  <a:gd name="T5" fmla="*/ 30 h 106"/>
                  <a:gd name="T6" fmla="*/ 36 w 130"/>
                  <a:gd name="T7" fmla="*/ 26 h 106"/>
                  <a:gd name="T8" fmla="*/ 40 w 130"/>
                  <a:gd name="T9" fmla="*/ 15 h 106"/>
                  <a:gd name="T10" fmla="*/ 55 w 130"/>
                  <a:gd name="T11" fmla="*/ 12 h 106"/>
                  <a:gd name="T12" fmla="*/ 66 w 130"/>
                  <a:gd name="T13" fmla="*/ 16 h 106"/>
                  <a:gd name="T14" fmla="*/ 69 w 130"/>
                  <a:gd name="T15" fmla="*/ 19 h 106"/>
                  <a:gd name="T16" fmla="*/ 82 w 130"/>
                  <a:gd name="T17" fmla="*/ 11 h 106"/>
                  <a:gd name="T18" fmla="*/ 88 w 130"/>
                  <a:gd name="T19" fmla="*/ 10 h 106"/>
                  <a:gd name="T20" fmla="*/ 94 w 130"/>
                  <a:gd name="T21" fmla="*/ 2 h 106"/>
                  <a:gd name="T22" fmla="*/ 95 w 130"/>
                  <a:gd name="T23" fmla="*/ 0 h 106"/>
                  <a:gd name="T24" fmla="*/ 101 w 130"/>
                  <a:gd name="T25" fmla="*/ 7 h 106"/>
                  <a:gd name="T26" fmla="*/ 101 w 130"/>
                  <a:gd name="T27" fmla="*/ 21 h 106"/>
                  <a:gd name="T28" fmla="*/ 117 w 130"/>
                  <a:gd name="T29" fmla="*/ 11 h 106"/>
                  <a:gd name="T30" fmla="*/ 130 w 130"/>
                  <a:gd name="T31" fmla="*/ 12 h 106"/>
                  <a:gd name="T32" fmla="*/ 127 w 130"/>
                  <a:gd name="T33" fmla="*/ 19 h 106"/>
                  <a:gd name="T34" fmla="*/ 123 w 130"/>
                  <a:gd name="T35" fmla="*/ 19 h 106"/>
                  <a:gd name="T36" fmla="*/ 107 w 130"/>
                  <a:gd name="T37" fmla="*/ 22 h 106"/>
                  <a:gd name="T38" fmla="*/ 101 w 130"/>
                  <a:gd name="T39" fmla="*/ 28 h 106"/>
                  <a:gd name="T40" fmla="*/ 97 w 130"/>
                  <a:gd name="T41" fmla="*/ 48 h 106"/>
                  <a:gd name="T42" fmla="*/ 88 w 130"/>
                  <a:gd name="T43" fmla="*/ 53 h 106"/>
                  <a:gd name="T44" fmla="*/ 88 w 130"/>
                  <a:gd name="T45" fmla="*/ 60 h 106"/>
                  <a:gd name="T46" fmla="*/ 82 w 130"/>
                  <a:gd name="T47" fmla="*/ 63 h 106"/>
                  <a:gd name="T48" fmla="*/ 77 w 130"/>
                  <a:gd name="T49" fmla="*/ 79 h 106"/>
                  <a:gd name="T50" fmla="*/ 70 w 130"/>
                  <a:gd name="T51" fmla="*/ 77 h 106"/>
                  <a:gd name="T52" fmla="*/ 53 w 130"/>
                  <a:gd name="T53" fmla="*/ 88 h 106"/>
                  <a:gd name="T54" fmla="*/ 53 w 130"/>
                  <a:gd name="T55" fmla="*/ 100 h 106"/>
                  <a:gd name="T56" fmla="*/ 33 w 130"/>
                  <a:gd name="T57" fmla="*/ 105 h 106"/>
                  <a:gd name="T58" fmla="*/ 17 w 130"/>
                  <a:gd name="T59" fmla="*/ 106 h 106"/>
                  <a:gd name="T60" fmla="*/ 3 w 130"/>
                  <a:gd name="T61" fmla="*/ 101 h 106"/>
                  <a:gd name="T62" fmla="*/ 10 w 130"/>
                  <a:gd name="T63" fmla="*/ 89 h 106"/>
                  <a:gd name="T64" fmla="*/ 13 w 130"/>
                  <a:gd name="T65" fmla="*/ 87 h 106"/>
                  <a:gd name="T66" fmla="*/ 10 w 130"/>
                  <a:gd name="T67" fmla="*/ 82 h 106"/>
                  <a:gd name="T68" fmla="*/ 3 w 130"/>
                  <a:gd name="T69" fmla="*/ 81 h 106"/>
                  <a:gd name="T70" fmla="*/ 0 w 130"/>
                  <a:gd name="T71" fmla="*/ 57 h 106"/>
                  <a:gd name="T72" fmla="*/ 7 w 130"/>
                  <a:gd name="T73"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0" h="106">
                    <a:moveTo>
                      <a:pt x="7" y="34"/>
                    </a:moveTo>
                    <a:lnTo>
                      <a:pt x="20" y="39"/>
                    </a:lnTo>
                    <a:lnTo>
                      <a:pt x="26" y="30"/>
                    </a:lnTo>
                    <a:lnTo>
                      <a:pt x="36" y="26"/>
                    </a:lnTo>
                    <a:lnTo>
                      <a:pt x="40" y="15"/>
                    </a:lnTo>
                    <a:lnTo>
                      <a:pt x="55" y="12"/>
                    </a:lnTo>
                    <a:lnTo>
                      <a:pt x="66" y="16"/>
                    </a:lnTo>
                    <a:lnTo>
                      <a:pt x="69" y="19"/>
                    </a:lnTo>
                    <a:lnTo>
                      <a:pt x="82" y="11"/>
                    </a:lnTo>
                    <a:lnTo>
                      <a:pt x="88" y="10"/>
                    </a:lnTo>
                    <a:lnTo>
                      <a:pt x="94" y="2"/>
                    </a:lnTo>
                    <a:lnTo>
                      <a:pt x="95" y="0"/>
                    </a:lnTo>
                    <a:lnTo>
                      <a:pt x="101" y="7"/>
                    </a:lnTo>
                    <a:lnTo>
                      <a:pt x="101" y="21"/>
                    </a:lnTo>
                    <a:lnTo>
                      <a:pt x="117" y="11"/>
                    </a:lnTo>
                    <a:lnTo>
                      <a:pt x="130" y="12"/>
                    </a:lnTo>
                    <a:lnTo>
                      <a:pt x="127" y="19"/>
                    </a:lnTo>
                    <a:lnTo>
                      <a:pt x="123" y="19"/>
                    </a:lnTo>
                    <a:lnTo>
                      <a:pt x="107" y="22"/>
                    </a:lnTo>
                    <a:lnTo>
                      <a:pt x="101" y="28"/>
                    </a:lnTo>
                    <a:lnTo>
                      <a:pt x="97" y="48"/>
                    </a:lnTo>
                    <a:lnTo>
                      <a:pt x="88" y="53"/>
                    </a:lnTo>
                    <a:lnTo>
                      <a:pt x="88" y="60"/>
                    </a:lnTo>
                    <a:lnTo>
                      <a:pt x="82" y="63"/>
                    </a:lnTo>
                    <a:lnTo>
                      <a:pt x="77" y="79"/>
                    </a:lnTo>
                    <a:lnTo>
                      <a:pt x="70" y="77"/>
                    </a:lnTo>
                    <a:lnTo>
                      <a:pt x="53" y="88"/>
                    </a:lnTo>
                    <a:lnTo>
                      <a:pt x="53" y="100"/>
                    </a:lnTo>
                    <a:lnTo>
                      <a:pt x="33" y="105"/>
                    </a:lnTo>
                    <a:lnTo>
                      <a:pt x="17" y="106"/>
                    </a:lnTo>
                    <a:lnTo>
                      <a:pt x="3" y="101"/>
                    </a:lnTo>
                    <a:lnTo>
                      <a:pt x="10" y="89"/>
                    </a:lnTo>
                    <a:lnTo>
                      <a:pt x="13" y="87"/>
                    </a:lnTo>
                    <a:lnTo>
                      <a:pt x="10" y="82"/>
                    </a:lnTo>
                    <a:lnTo>
                      <a:pt x="3" y="81"/>
                    </a:lnTo>
                    <a:lnTo>
                      <a:pt x="0" y="57"/>
                    </a:lnTo>
                    <a:lnTo>
                      <a:pt x="7" y="34"/>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9" name="Freeform 94">
                <a:extLst>
                  <a:ext uri="{FF2B5EF4-FFF2-40B4-BE49-F238E27FC236}">
                    <a16:creationId xmlns:a16="http://schemas.microsoft.com/office/drawing/2014/main" id="{50A183E3-FECE-4005-97A2-B61A7FE475D9}"/>
                  </a:ext>
                </a:extLst>
              </p:cNvPr>
              <p:cNvSpPr>
                <a:spLocks/>
              </p:cNvSpPr>
              <p:nvPr/>
            </p:nvSpPr>
            <p:spPr bwMode="auto">
              <a:xfrm>
                <a:off x="5813" y="3063"/>
                <a:ext cx="30" cy="19"/>
              </a:xfrm>
              <a:custGeom>
                <a:avLst/>
                <a:gdLst>
                  <a:gd name="T0" fmla="*/ 9 w 30"/>
                  <a:gd name="T1" fmla="*/ 0 h 19"/>
                  <a:gd name="T2" fmla="*/ 27 w 30"/>
                  <a:gd name="T3" fmla="*/ 5 h 19"/>
                  <a:gd name="T4" fmla="*/ 30 w 30"/>
                  <a:gd name="T5" fmla="*/ 17 h 19"/>
                  <a:gd name="T6" fmla="*/ 19 w 30"/>
                  <a:gd name="T7" fmla="*/ 17 h 19"/>
                  <a:gd name="T8" fmla="*/ 8 w 30"/>
                  <a:gd name="T9" fmla="*/ 19 h 19"/>
                  <a:gd name="T10" fmla="*/ 0 w 30"/>
                  <a:gd name="T11" fmla="*/ 14 h 19"/>
                  <a:gd name="T12" fmla="*/ 3 w 30"/>
                  <a:gd name="T13" fmla="*/ 9 h 19"/>
                  <a:gd name="T14" fmla="*/ 9 w 30"/>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19">
                    <a:moveTo>
                      <a:pt x="9" y="0"/>
                    </a:moveTo>
                    <a:lnTo>
                      <a:pt x="27" y="5"/>
                    </a:lnTo>
                    <a:lnTo>
                      <a:pt x="30" y="17"/>
                    </a:lnTo>
                    <a:lnTo>
                      <a:pt x="19" y="17"/>
                    </a:lnTo>
                    <a:lnTo>
                      <a:pt x="8" y="19"/>
                    </a:lnTo>
                    <a:lnTo>
                      <a:pt x="0" y="14"/>
                    </a:lnTo>
                    <a:lnTo>
                      <a:pt x="3" y="9"/>
                    </a:lnTo>
                    <a:lnTo>
                      <a:pt x="9"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0" name="Freeform 95">
                <a:extLst>
                  <a:ext uri="{FF2B5EF4-FFF2-40B4-BE49-F238E27FC236}">
                    <a16:creationId xmlns:a16="http://schemas.microsoft.com/office/drawing/2014/main" id="{A8536450-AFDA-4B68-ACD1-CBFD8B95BDE6}"/>
                  </a:ext>
                </a:extLst>
              </p:cNvPr>
              <p:cNvSpPr>
                <a:spLocks/>
              </p:cNvSpPr>
              <p:nvPr/>
            </p:nvSpPr>
            <p:spPr bwMode="auto">
              <a:xfrm>
                <a:off x="5805" y="3085"/>
                <a:ext cx="43" cy="66"/>
              </a:xfrm>
              <a:custGeom>
                <a:avLst/>
                <a:gdLst>
                  <a:gd name="T0" fmla="*/ 30 w 43"/>
                  <a:gd name="T1" fmla="*/ 27 h 66"/>
                  <a:gd name="T2" fmla="*/ 33 w 43"/>
                  <a:gd name="T3" fmla="*/ 39 h 66"/>
                  <a:gd name="T4" fmla="*/ 39 w 43"/>
                  <a:gd name="T5" fmla="*/ 31 h 66"/>
                  <a:gd name="T6" fmla="*/ 43 w 43"/>
                  <a:gd name="T7" fmla="*/ 52 h 66"/>
                  <a:gd name="T8" fmla="*/ 40 w 43"/>
                  <a:gd name="T9" fmla="*/ 66 h 66"/>
                  <a:gd name="T10" fmla="*/ 32 w 43"/>
                  <a:gd name="T11" fmla="*/ 43 h 66"/>
                  <a:gd name="T12" fmla="*/ 27 w 43"/>
                  <a:gd name="T13" fmla="*/ 50 h 66"/>
                  <a:gd name="T14" fmla="*/ 12 w 43"/>
                  <a:gd name="T15" fmla="*/ 55 h 66"/>
                  <a:gd name="T16" fmla="*/ 9 w 43"/>
                  <a:gd name="T17" fmla="*/ 37 h 66"/>
                  <a:gd name="T18" fmla="*/ 6 w 43"/>
                  <a:gd name="T19" fmla="*/ 26 h 66"/>
                  <a:gd name="T20" fmla="*/ 1 w 43"/>
                  <a:gd name="T21" fmla="*/ 21 h 66"/>
                  <a:gd name="T22" fmla="*/ 6 w 43"/>
                  <a:gd name="T23" fmla="*/ 12 h 66"/>
                  <a:gd name="T24" fmla="*/ 0 w 43"/>
                  <a:gd name="T25" fmla="*/ 6 h 66"/>
                  <a:gd name="T26" fmla="*/ 6 w 43"/>
                  <a:gd name="T27" fmla="*/ 0 h 66"/>
                  <a:gd name="T28" fmla="*/ 16 w 43"/>
                  <a:gd name="T29" fmla="*/ 2 h 66"/>
                  <a:gd name="T30" fmla="*/ 18 w 43"/>
                  <a:gd name="T31" fmla="*/ 12 h 66"/>
                  <a:gd name="T32" fmla="*/ 41 w 43"/>
                  <a:gd name="T33" fmla="*/ 15 h 66"/>
                  <a:gd name="T34" fmla="*/ 37 w 43"/>
                  <a:gd name="T35" fmla="*/ 25 h 66"/>
                  <a:gd name="T36" fmla="*/ 30 w 43"/>
                  <a:gd name="T37" fmla="*/ 2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66">
                    <a:moveTo>
                      <a:pt x="30" y="27"/>
                    </a:moveTo>
                    <a:lnTo>
                      <a:pt x="33" y="39"/>
                    </a:lnTo>
                    <a:lnTo>
                      <a:pt x="39" y="31"/>
                    </a:lnTo>
                    <a:lnTo>
                      <a:pt x="43" y="52"/>
                    </a:lnTo>
                    <a:lnTo>
                      <a:pt x="40" y="66"/>
                    </a:lnTo>
                    <a:lnTo>
                      <a:pt x="32" y="43"/>
                    </a:lnTo>
                    <a:lnTo>
                      <a:pt x="27" y="50"/>
                    </a:lnTo>
                    <a:lnTo>
                      <a:pt x="12" y="55"/>
                    </a:lnTo>
                    <a:lnTo>
                      <a:pt x="9" y="37"/>
                    </a:lnTo>
                    <a:lnTo>
                      <a:pt x="6" y="26"/>
                    </a:lnTo>
                    <a:lnTo>
                      <a:pt x="1" y="21"/>
                    </a:lnTo>
                    <a:lnTo>
                      <a:pt x="6" y="12"/>
                    </a:lnTo>
                    <a:lnTo>
                      <a:pt x="0" y="6"/>
                    </a:lnTo>
                    <a:lnTo>
                      <a:pt x="6" y="0"/>
                    </a:lnTo>
                    <a:lnTo>
                      <a:pt x="16" y="2"/>
                    </a:lnTo>
                    <a:lnTo>
                      <a:pt x="18" y="12"/>
                    </a:lnTo>
                    <a:lnTo>
                      <a:pt x="41" y="15"/>
                    </a:lnTo>
                    <a:lnTo>
                      <a:pt x="37" y="25"/>
                    </a:lnTo>
                    <a:lnTo>
                      <a:pt x="30" y="27"/>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1" name="Freeform 96">
                <a:extLst>
                  <a:ext uri="{FF2B5EF4-FFF2-40B4-BE49-F238E27FC236}">
                    <a16:creationId xmlns:a16="http://schemas.microsoft.com/office/drawing/2014/main" id="{EE171B54-2BE2-4386-977F-761393CD2848}"/>
                  </a:ext>
                </a:extLst>
              </p:cNvPr>
              <p:cNvSpPr>
                <a:spLocks/>
              </p:cNvSpPr>
              <p:nvPr/>
            </p:nvSpPr>
            <p:spPr bwMode="auto">
              <a:xfrm>
                <a:off x="5729" y="3275"/>
                <a:ext cx="21" cy="47"/>
              </a:xfrm>
              <a:custGeom>
                <a:avLst/>
                <a:gdLst>
                  <a:gd name="T0" fmla="*/ 5 w 21"/>
                  <a:gd name="T1" fmla="*/ 0 h 47"/>
                  <a:gd name="T2" fmla="*/ 12 w 21"/>
                  <a:gd name="T3" fmla="*/ 9 h 47"/>
                  <a:gd name="T4" fmla="*/ 21 w 21"/>
                  <a:gd name="T5" fmla="*/ 33 h 47"/>
                  <a:gd name="T6" fmla="*/ 16 w 21"/>
                  <a:gd name="T7" fmla="*/ 45 h 47"/>
                  <a:gd name="T8" fmla="*/ 6 w 21"/>
                  <a:gd name="T9" fmla="*/ 47 h 47"/>
                  <a:gd name="T10" fmla="*/ 0 w 21"/>
                  <a:gd name="T11" fmla="*/ 26 h 47"/>
                  <a:gd name="T12" fmla="*/ 5 w 21"/>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21" h="47">
                    <a:moveTo>
                      <a:pt x="5" y="0"/>
                    </a:moveTo>
                    <a:lnTo>
                      <a:pt x="12" y="9"/>
                    </a:lnTo>
                    <a:lnTo>
                      <a:pt x="21" y="33"/>
                    </a:lnTo>
                    <a:lnTo>
                      <a:pt x="16" y="45"/>
                    </a:lnTo>
                    <a:lnTo>
                      <a:pt x="6" y="47"/>
                    </a:lnTo>
                    <a:lnTo>
                      <a:pt x="0" y="26"/>
                    </a:lnTo>
                    <a:lnTo>
                      <a:pt x="5"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2" name="Freeform 97">
                <a:extLst>
                  <a:ext uri="{FF2B5EF4-FFF2-40B4-BE49-F238E27FC236}">
                    <a16:creationId xmlns:a16="http://schemas.microsoft.com/office/drawing/2014/main" id="{6252F0AC-FB87-476C-8477-4C4D83BAD9BF}"/>
                  </a:ext>
                </a:extLst>
              </p:cNvPr>
              <p:cNvSpPr>
                <a:spLocks/>
              </p:cNvSpPr>
              <p:nvPr/>
            </p:nvSpPr>
            <p:spPr bwMode="auto">
              <a:xfrm>
                <a:off x="5845" y="3061"/>
                <a:ext cx="81" cy="215"/>
              </a:xfrm>
              <a:custGeom>
                <a:avLst/>
                <a:gdLst>
                  <a:gd name="T0" fmla="*/ 59 w 81"/>
                  <a:gd name="T1" fmla="*/ 11 h 215"/>
                  <a:gd name="T2" fmla="*/ 59 w 81"/>
                  <a:gd name="T3" fmla="*/ 31 h 215"/>
                  <a:gd name="T4" fmla="*/ 47 w 81"/>
                  <a:gd name="T5" fmla="*/ 46 h 215"/>
                  <a:gd name="T6" fmla="*/ 53 w 81"/>
                  <a:gd name="T7" fmla="*/ 51 h 215"/>
                  <a:gd name="T8" fmla="*/ 54 w 81"/>
                  <a:gd name="T9" fmla="*/ 51 h 215"/>
                  <a:gd name="T10" fmla="*/ 64 w 81"/>
                  <a:gd name="T11" fmla="*/ 61 h 215"/>
                  <a:gd name="T12" fmla="*/ 67 w 81"/>
                  <a:gd name="T13" fmla="*/ 75 h 215"/>
                  <a:gd name="T14" fmla="*/ 81 w 81"/>
                  <a:gd name="T15" fmla="*/ 79 h 215"/>
                  <a:gd name="T16" fmla="*/ 74 w 81"/>
                  <a:gd name="T17" fmla="*/ 88 h 215"/>
                  <a:gd name="T18" fmla="*/ 71 w 81"/>
                  <a:gd name="T19" fmla="*/ 91 h 215"/>
                  <a:gd name="T20" fmla="*/ 56 w 81"/>
                  <a:gd name="T21" fmla="*/ 102 h 215"/>
                  <a:gd name="T22" fmla="*/ 51 w 81"/>
                  <a:gd name="T23" fmla="*/ 103 h 215"/>
                  <a:gd name="T24" fmla="*/ 47 w 81"/>
                  <a:gd name="T25" fmla="*/ 115 h 215"/>
                  <a:gd name="T26" fmla="*/ 49 w 81"/>
                  <a:gd name="T27" fmla="*/ 124 h 215"/>
                  <a:gd name="T28" fmla="*/ 60 w 81"/>
                  <a:gd name="T29" fmla="*/ 139 h 215"/>
                  <a:gd name="T30" fmla="*/ 53 w 81"/>
                  <a:gd name="T31" fmla="*/ 155 h 215"/>
                  <a:gd name="T32" fmla="*/ 62 w 81"/>
                  <a:gd name="T33" fmla="*/ 168 h 215"/>
                  <a:gd name="T34" fmla="*/ 62 w 81"/>
                  <a:gd name="T35" fmla="*/ 178 h 215"/>
                  <a:gd name="T36" fmla="*/ 66 w 81"/>
                  <a:gd name="T37" fmla="*/ 193 h 215"/>
                  <a:gd name="T38" fmla="*/ 57 w 81"/>
                  <a:gd name="T39" fmla="*/ 215 h 215"/>
                  <a:gd name="T40" fmla="*/ 58 w 81"/>
                  <a:gd name="T41" fmla="*/ 181 h 215"/>
                  <a:gd name="T42" fmla="*/ 51 w 81"/>
                  <a:gd name="T43" fmla="*/ 154 h 215"/>
                  <a:gd name="T44" fmla="*/ 42 w 81"/>
                  <a:gd name="T45" fmla="*/ 129 h 215"/>
                  <a:gd name="T46" fmla="*/ 40 w 81"/>
                  <a:gd name="T47" fmla="*/ 139 h 215"/>
                  <a:gd name="T48" fmla="*/ 29 w 81"/>
                  <a:gd name="T49" fmla="*/ 148 h 215"/>
                  <a:gd name="T50" fmla="*/ 17 w 81"/>
                  <a:gd name="T51" fmla="*/ 145 h 215"/>
                  <a:gd name="T52" fmla="*/ 21 w 81"/>
                  <a:gd name="T53" fmla="*/ 126 h 215"/>
                  <a:gd name="T54" fmla="*/ 4 w 81"/>
                  <a:gd name="T55" fmla="*/ 94 h 215"/>
                  <a:gd name="T56" fmla="*/ 0 w 81"/>
                  <a:gd name="T57" fmla="*/ 90 h 215"/>
                  <a:gd name="T58" fmla="*/ 3 w 81"/>
                  <a:gd name="T59" fmla="*/ 76 h 215"/>
                  <a:gd name="T60" fmla="*/ 8 w 81"/>
                  <a:gd name="T61" fmla="*/ 73 h 215"/>
                  <a:gd name="T62" fmla="*/ 9 w 81"/>
                  <a:gd name="T63" fmla="*/ 51 h 215"/>
                  <a:gd name="T64" fmla="*/ 17 w 81"/>
                  <a:gd name="T65" fmla="*/ 54 h 215"/>
                  <a:gd name="T66" fmla="*/ 27 w 81"/>
                  <a:gd name="T67" fmla="*/ 21 h 215"/>
                  <a:gd name="T68" fmla="*/ 42 w 81"/>
                  <a:gd name="T69" fmla="*/ 13 h 215"/>
                  <a:gd name="T70" fmla="*/ 47 w 81"/>
                  <a:gd name="T71" fmla="*/ 3 h 215"/>
                  <a:gd name="T72" fmla="*/ 49 w 81"/>
                  <a:gd name="T73" fmla="*/ 0 h 215"/>
                  <a:gd name="T74" fmla="*/ 59 w 81"/>
                  <a:gd name="T75" fmla="*/ 11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215">
                    <a:moveTo>
                      <a:pt x="59" y="11"/>
                    </a:moveTo>
                    <a:lnTo>
                      <a:pt x="59" y="31"/>
                    </a:lnTo>
                    <a:lnTo>
                      <a:pt x="47" y="46"/>
                    </a:lnTo>
                    <a:lnTo>
                      <a:pt x="53" y="51"/>
                    </a:lnTo>
                    <a:lnTo>
                      <a:pt x="54" y="51"/>
                    </a:lnTo>
                    <a:lnTo>
                      <a:pt x="64" y="61"/>
                    </a:lnTo>
                    <a:lnTo>
                      <a:pt x="67" y="75"/>
                    </a:lnTo>
                    <a:lnTo>
                      <a:pt x="81" y="79"/>
                    </a:lnTo>
                    <a:lnTo>
                      <a:pt x="74" y="88"/>
                    </a:lnTo>
                    <a:lnTo>
                      <a:pt x="71" y="91"/>
                    </a:lnTo>
                    <a:lnTo>
                      <a:pt x="56" y="102"/>
                    </a:lnTo>
                    <a:lnTo>
                      <a:pt x="51" y="103"/>
                    </a:lnTo>
                    <a:lnTo>
                      <a:pt x="47" y="115"/>
                    </a:lnTo>
                    <a:lnTo>
                      <a:pt x="49" y="124"/>
                    </a:lnTo>
                    <a:lnTo>
                      <a:pt x="60" y="139"/>
                    </a:lnTo>
                    <a:lnTo>
                      <a:pt x="53" y="155"/>
                    </a:lnTo>
                    <a:lnTo>
                      <a:pt x="62" y="168"/>
                    </a:lnTo>
                    <a:lnTo>
                      <a:pt x="62" y="178"/>
                    </a:lnTo>
                    <a:lnTo>
                      <a:pt x="66" y="193"/>
                    </a:lnTo>
                    <a:lnTo>
                      <a:pt x="57" y="215"/>
                    </a:lnTo>
                    <a:lnTo>
                      <a:pt x="58" y="181"/>
                    </a:lnTo>
                    <a:lnTo>
                      <a:pt x="51" y="154"/>
                    </a:lnTo>
                    <a:lnTo>
                      <a:pt x="42" y="129"/>
                    </a:lnTo>
                    <a:lnTo>
                      <a:pt x="40" y="139"/>
                    </a:lnTo>
                    <a:lnTo>
                      <a:pt x="29" y="148"/>
                    </a:lnTo>
                    <a:lnTo>
                      <a:pt x="17" y="145"/>
                    </a:lnTo>
                    <a:lnTo>
                      <a:pt x="21" y="126"/>
                    </a:lnTo>
                    <a:lnTo>
                      <a:pt x="4" y="94"/>
                    </a:lnTo>
                    <a:lnTo>
                      <a:pt x="0" y="90"/>
                    </a:lnTo>
                    <a:lnTo>
                      <a:pt x="3" y="76"/>
                    </a:lnTo>
                    <a:lnTo>
                      <a:pt x="8" y="73"/>
                    </a:lnTo>
                    <a:lnTo>
                      <a:pt x="9" y="51"/>
                    </a:lnTo>
                    <a:lnTo>
                      <a:pt x="17" y="54"/>
                    </a:lnTo>
                    <a:lnTo>
                      <a:pt x="27" y="21"/>
                    </a:lnTo>
                    <a:lnTo>
                      <a:pt x="42" y="13"/>
                    </a:lnTo>
                    <a:lnTo>
                      <a:pt x="47" y="3"/>
                    </a:lnTo>
                    <a:lnTo>
                      <a:pt x="49" y="0"/>
                    </a:lnTo>
                    <a:lnTo>
                      <a:pt x="59" y="11"/>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3" name="Freeform 98">
                <a:extLst>
                  <a:ext uri="{FF2B5EF4-FFF2-40B4-BE49-F238E27FC236}">
                    <a16:creationId xmlns:a16="http://schemas.microsoft.com/office/drawing/2014/main" id="{1FB96474-8AF7-49B4-8731-0292C8932257}"/>
                  </a:ext>
                </a:extLst>
              </p:cNvPr>
              <p:cNvSpPr>
                <a:spLocks/>
              </p:cNvSpPr>
              <p:nvPr/>
            </p:nvSpPr>
            <p:spPr bwMode="auto">
              <a:xfrm>
                <a:off x="5892" y="3152"/>
                <a:ext cx="75" cy="173"/>
              </a:xfrm>
              <a:custGeom>
                <a:avLst/>
                <a:gdLst>
                  <a:gd name="T0" fmla="*/ 29 w 75"/>
                  <a:gd name="T1" fmla="*/ 14 h 173"/>
                  <a:gd name="T2" fmla="*/ 35 w 75"/>
                  <a:gd name="T3" fmla="*/ 13 h 173"/>
                  <a:gd name="T4" fmla="*/ 33 w 75"/>
                  <a:gd name="T5" fmla="*/ 21 h 173"/>
                  <a:gd name="T6" fmla="*/ 33 w 75"/>
                  <a:gd name="T7" fmla="*/ 36 h 173"/>
                  <a:gd name="T8" fmla="*/ 44 w 75"/>
                  <a:gd name="T9" fmla="*/ 28 h 173"/>
                  <a:gd name="T10" fmla="*/ 51 w 75"/>
                  <a:gd name="T11" fmla="*/ 29 h 173"/>
                  <a:gd name="T12" fmla="*/ 57 w 75"/>
                  <a:gd name="T13" fmla="*/ 26 h 173"/>
                  <a:gd name="T14" fmla="*/ 67 w 75"/>
                  <a:gd name="T15" fmla="*/ 37 h 173"/>
                  <a:gd name="T16" fmla="*/ 67 w 75"/>
                  <a:gd name="T17" fmla="*/ 48 h 173"/>
                  <a:gd name="T18" fmla="*/ 75 w 75"/>
                  <a:gd name="T19" fmla="*/ 57 h 173"/>
                  <a:gd name="T20" fmla="*/ 72 w 75"/>
                  <a:gd name="T21" fmla="*/ 74 h 173"/>
                  <a:gd name="T22" fmla="*/ 55 w 75"/>
                  <a:gd name="T23" fmla="*/ 72 h 173"/>
                  <a:gd name="T24" fmla="*/ 50 w 75"/>
                  <a:gd name="T25" fmla="*/ 75 h 173"/>
                  <a:gd name="T26" fmla="*/ 45 w 75"/>
                  <a:gd name="T27" fmla="*/ 84 h 173"/>
                  <a:gd name="T28" fmla="*/ 49 w 75"/>
                  <a:gd name="T29" fmla="*/ 100 h 173"/>
                  <a:gd name="T30" fmla="*/ 31 w 75"/>
                  <a:gd name="T31" fmla="*/ 91 h 173"/>
                  <a:gd name="T32" fmla="*/ 32 w 75"/>
                  <a:gd name="T33" fmla="*/ 83 h 173"/>
                  <a:gd name="T34" fmla="*/ 23 w 75"/>
                  <a:gd name="T35" fmla="*/ 84 h 173"/>
                  <a:gd name="T36" fmla="*/ 24 w 75"/>
                  <a:gd name="T37" fmla="*/ 98 h 173"/>
                  <a:gd name="T38" fmla="*/ 15 w 75"/>
                  <a:gd name="T39" fmla="*/ 119 h 173"/>
                  <a:gd name="T40" fmla="*/ 17 w 75"/>
                  <a:gd name="T41" fmla="*/ 133 h 173"/>
                  <a:gd name="T42" fmla="*/ 23 w 75"/>
                  <a:gd name="T43" fmla="*/ 130 h 173"/>
                  <a:gd name="T44" fmla="*/ 26 w 75"/>
                  <a:gd name="T45" fmla="*/ 144 h 173"/>
                  <a:gd name="T46" fmla="*/ 31 w 75"/>
                  <a:gd name="T47" fmla="*/ 158 h 173"/>
                  <a:gd name="T48" fmla="*/ 37 w 75"/>
                  <a:gd name="T49" fmla="*/ 160 h 173"/>
                  <a:gd name="T50" fmla="*/ 43 w 75"/>
                  <a:gd name="T51" fmla="*/ 166 h 173"/>
                  <a:gd name="T52" fmla="*/ 40 w 75"/>
                  <a:gd name="T53" fmla="*/ 171 h 173"/>
                  <a:gd name="T54" fmla="*/ 37 w 75"/>
                  <a:gd name="T55" fmla="*/ 170 h 173"/>
                  <a:gd name="T56" fmla="*/ 33 w 75"/>
                  <a:gd name="T57" fmla="*/ 173 h 173"/>
                  <a:gd name="T58" fmla="*/ 34 w 75"/>
                  <a:gd name="T59" fmla="*/ 166 h 173"/>
                  <a:gd name="T60" fmla="*/ 25 w 75"/>
                  <a:gd name="T61" fmla="*/ 159 h 173"/>
                  <a:gd name="T62" fmla="*/ 24 w 75"/>
                  <a:gd name="T63" fmla="*/ 164 h 173"/>
                  <a:gd name="T64" fmla="*/ 11 w 75"/>
                  <a:gd name="T65" fmla="*/ 142 h 173"/>
                  <a:gd name="T66" fmla="*/ 8 w 75"/>
                  <a:gd name="T67" fmla="*/ 145 h 173"/>
                  <a:gd name="T68" fmla="*/ 7 w 75"/>
                  <a:gd name="T69" fmla="*/ 134 h 173"/>
                  <a:gd name="T70" fmla="*/ 19 w 75"/>
                  <a:gd name="T71" fmla="*/ 102 h 173"/>
                  <a:gd name="T72" fmla="*/ 15 w 75"/>
                  <a:gd name="T73" fmla="*/ 87 h 173"/>
                  <a:gd name="T74" fmla="*/ 15 w 75"/>
                  <a:gd name="T75" fmla="*/ 77 h 173"/>
                  <a:gd name="T76" fmla="*/ 6 w 75"/>
                  <a:gd name="T77" fmla="*/ 64 h 173"/>
                  <a:gd name="T78" fmla="*/ 13 w 75"/>
                  <a:gd name="T79" fmla="*/ 48 h 173"/>
                  <a:gd name="T80" fmla="*/ 2 w 75"/>
                  <a:gd name="T81" fmla="*/ 33 h 173"/>
                  <a:gd name="T82" fmla="*/ 0 w 75"/>
                  <a:gd name="T83" fmla="*/ 24 h 173"/>
                  <a:gd name="T84" fmla="*/ 4 w 75"/>
                  <a:gd name="T85" fmla="*/ 12 h 173"/>
                  <a:gd name="T86" fmla="*/ 9 w 75"/>
                  <a:gd name="T87" fmla="*/ 11 h 173"/>
                  <a:gd name="T88" fmla="*/ 24 w 75"/>
                  <a:gd name="T89" fmla="*/ 0 h 173"/>
                  <a:gd name="T90" fmla="*/ 28 w 75"/>
                  <a:gd name="T91" fmla="*/ 5 h 173"/>
                  <a:gd name="T92" fmla="*/ 29 w 75"/>
                  <a:gd name="T93" fmla="*/ 1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 h="173">
                    <a:moveTo>
                      <a:pt x="29" y="14"/>
                    </a:moveTo>
                    <a:lnTo>
                      <a:pt x="35" y="13"/>
                    </a:lnTo>
                    <a:lnTo>
                      <a:pt x="33" y="21"/>
                    </a:lnTo>
                    <a:lnTo>
                      <a:pt x="33" y="36"/>
                    </a:lnTo>
                    <a:lnTo>
                      <a:pt x="44" y="28"/>
                    </a:lnTo>
                    <a:lnTo>
                      <a:pt x="51" y="29"/>
                    </a:lnTo>
                    <a:lnTo>
                      <a:pt x="57" y="26"/>
                    </a:lnTo>
                    <a:lnTo>
                      <a:pt x="67" y="37"/>
                    </a:lnTo>
                    <a:lnTo>
                      <a:pt x="67" y="48"/>
                    </a:lnTo>
                    <a:lnTo>
                      <a:pt x="75" y="57"/>
                    </a:lnTo>
                    <a:lnTo>
                      <a:pt x="72" y="74"/>
                    </a:lnTo>
                    <a:lnTo>
                      <a:pt x="55" y="72"/>
                    </a:lnTo>
                    <a:lnTo>
                      <a:pt x="50" y="75"/>
                    </a:lnTo>
                    <a:lnTo>
                      <a:pt x="45" y="84"/>
                    </a:lnTo>
                    <a:lnTo>
                      <a:pt x="49" y="100"/>
                    </a:lnTo>
                    <a:lnTo>
                      <a:pt x="31" y="91"/>
                    </a:lnTo>
                    <a:lnTo>
                      <a:pt x="32" y="83"/>
                    </a:lnTo>
                    <a:lnTo>
                      <a:pt x="23" y="84"/>
                    </a:lnTo>
                    <a:lnTo>
                      <a:pt x="24" y="98"/>
                    </a:lnTo>
                    <a:lnTo>
                      <a:pt x="15" y="119"/>
                    </a:lnTo>
                    <a:lnTo>
                      <a:pt x="17" y="133"/>
                    </a:lnTo>
                    <a:lnTo>
                      <a:pt x="23" y="130"/>
                    </a:lnTo>
                    <a:lnTo>
                      <a:pt x="26" y="144"/>
                    </a:lnTo>
                    <a:lnTo>
                      <a:pt x="31" y="158"/>
                    </a:lnTo>
                    <a:lnTo>
                      <a:pt x="37" y="160"/>
                    </a:lnTo>
                    <a:lnTo>
                      <a:pt x="43" y="166"/>
                    </a:lnTo>
                    <a:lnTo>
                      <a:pt x="40" y="171"/>
                    </a:lnTo>
                    <a:lnTo>
                      <a:pt x="37" y="170"/>
                    </a:lnTo>
                    <a:lnTo>
                      <a:pt x="33" y="173"/>
                    </a:lnTo>
                    <a:lnTo>
                      <a:pt x="34" y="166"/>
                    </a:lnTo>
                    <a:lnTo>
                      <a:pt x="25" y="159"/>
                    </a:lnTo>
                    <a:lnTo>
                      <a:pt x="24" y="164"/>
                    </a:lnTo>
                    <a:lnTo>
                      <a:pt x="11" y="142"/>
                    </a:lnTo>
                    <a:lnTo>
                      <a:pt x="8" y="145"/>
                    </a:lnTo>
                    <a:lnTo>
                      <a:pt x="7" y="134"/>
                    </a:lnTo>
                    <a:lnTo>
                      <a:pt x="19" y="102"/>
                    </a:lnTo>
                    <a:lnTo>
                      <a:pt x="15" y="87"/>
                    </a:lnTo>
                    <a:lnTo>
                      <a:pt x="15" y="77"/>
                    </a:lnTo>
                    <a:lnTo>
                      <a:pt x="6" y="64"/>
                    </a:lnTo>
                    <a:lnTo>
                      <a:pt x="13" y="48"/>
                    </a:lnTo>
                    <a:lnTo>
                      <a:pt x="2" y="33"/>
                    </a:lnTo>
                    <a:lnTo>
                      <a:pt x="0" y="24"/>
                    </a:lnTo>
                    <a:lnTo>
                      <a:pt x="4" y="12"/>
                    </a:lnTo>
                    <a:lnTo>
                      <a:pt x="9" y="11"/>
                    </a:lnTo>
                    <a:lnTo>
                      <a:pt x="24" y="0"/>
                    </a:lnTo>
                    <a:lnTo>
                      <a:pt x="28" y="5"/>
                    </a:lnTo>
                    <a:lnTo>
                      <a:pt x="29" y="14"/>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4" name="Freeform 99">
                <a:extLst>
                  <a:ext uri="{FF2B5EF4-FFF2-40B4-BE49-F238E27FC236}">
                    <a16:creationId xmlns:a16="http://schemas.microsoft.com/office/drawing/2014/main" id="{5A68E2B4-7C7E-4635-AF25-B630526C9968}"/>
                  </a:ext>
                </a:extLst>
              </p:cNvPr>
              <p:cNvSpPr>
                <a:spLocks/>
              </p:cNvSpPr>
              <p:nvPr/>
            </p:nvSpPr>
            <p:spPr bwMode="auto">
              <a:xfrm>
                <a:off x="5937" y="3221"/>
                <a:ext cx="47" cy="52"/>
              </a:xfrm>
              <a:custGeom>
                <a:avLst/>
                <a:gdLst>
                  <a:gd name="T0" fmla="*/ 47 w 47"/>
                  <a:gd name="T1" fmla="*/ 0 h 52"/>
                  <a:gd name="T2" fmla="*/ 47 w 47"/>
                  <a:gd name="T3" fmla="*/ 27 h 52"/>
                  <a:gd name="T4" fmla="*/ 32 w 47"/>
                  <a:gd name="T5" fmla="*/ 35 h 52"/>
                  <a:gd name="T6" fmla="*/ 35 w 47"/>
                  <a:gd name="T7" fmla="*/ 43 h 52"/>
                  <a:gd name="T8" fmla="*/ 24 w 47"/>
                  <a:gd name="T9" fmla="*/ 43 h 52"/>
                  <a:gd name="T10" fmla="*/ 19 w 47"/>
                  <a:gd name="T11" fmla="*/ 50 h 52"/>
                  <a:gd name="T12" fmla="*/ 18 w 47"/>
                  <a:gd name="T13" fmla="*/ 52 h 52"/>
                  <a:gd name="T14" fmla="*/ 8 w 47"/>
                  <a:gd name="T15" fmla="*/ 46 h 52"/>
                  <a:gd name="T16" fmla="*/ 4 w 47"/>
                  <a:gd name="T17" fmla="*/ 31 h 52"/>
                  <a:gd name="T18" fmla="*/ 0 w 47"/>
                  <a:gd name="T19" fmla="*/ 15 h 52"/>
                  <a:gd name="T20" fmla="*/ 5 w 47"/>
                  <a:gd name="T21" fmla="*/ 6 h 52"/>
                  <a:gd name="T22" fmla="*/ 10 w 47"/>
                  <a:gd name="T23" fmla="*/ 3 h 52"/>
                  <a:gd name="T24" fmla="*/ 27 w 47"/>
                  <a:gd name="T25" fmla="*/ 5 h 52"/>
                  <a:gd name="T26" fmla="*/ 34 w 47"/>
                  <a:gd name="T27" fmla="*/ 8 h 52"/>
                  <a:gd name="T28" fmla="*/ 47 w 47"/>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52">
                    <a:moveTo>
                      <a:pt x="47" y="0"/>
                    </a:moveTo>
                    <a:lnTo>
                      <a:pt x="47" y="27"/>
                    </a:lnTo>
                    <a:lnTo>
                      <a:pt x="32" y="35"/>
                    </a:lnTo>
                    <a:lnTo>
                      <a:pt x="35" y="43"/>
                    </a:lnTo>
                    <a:lnTo>
                      <a:pt x="24" y="43"/>
                    </a:lnTo>
                    <a:lnTo>
                      <a:pt x="19" y="50"/>
                    </a:lnTo>
                    <a:lnTo>
                      <a:pt x="18" y="52"/>
                    </a:lnTo>
                    <a:lnTo>
                      <a:pt x="8" y="46"/>
                    </a:lnTo>
                    <a:lnTo>
                      <a:pt x="4" y="31"/>
                    </a:lnTo>
                    <a:lnTo>
                      <a:pt x="0" y="15"/>
                    </a:lnTo>
                    <a:lnTo>
                      <a:pt x="5" y="6"/>
                    </a:lnTo>
                    <a:lnTo>
                      <a:pt x="10" y="3"/>
                    </a:lnTo>
                    <a:lnTo>
                      <a:pt x="27" y="5"/>
                    </a:lnTo>
                    <a:lnTo>
                      <a:pt x="34" y="8"/>
                    </a:lnTo>
                    <a:lnTo>
                      <a:pt x="47"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5" name="Freeform 100">
                <a:extLst>
                  <a:ext uri="{FF2B5EF4-FFF2-40B4-BE49-F238E27FC236}">
                    <a16:creationId xmlns:a16="http://schemas.microsoft.com/office/drawing/2014/main" id="{E238C641-2083-44B6-93DD-FC19B3DE0308}"/>
                  </a:ext>
                </a:extLst>
              </p:cNvPr>
              <p:cNvSpPr>
                <a:spLocks/>
              </p:cNvSpPr>
              <p:nvPr/>
            </p:nvSpPr>
            <p:spPr bwMode="auto">
              <a:xfrm>
                <a:off x="6043" y="3333"/>
                <a:ext cx="12" cy="12"/>
              </a:xfrm>
              <a:custGeom>
                <a:avLst/>
                <a:gdLst>
                  <a:gd name="T0" fmla="*/ 10 w 12"/>
                  <a:gd name="T1" fmla="*/ 0 h 12"/>
                  <a:gd name="T2" fmla="*/ 12 w 12"/>
                  <a:gd name="T3" fmla="*/ 7 h 12"/>
                  <a:gd name="T4" fmla="*/ 6 w 12"/>
                  <a:gd name="T5" fmla="*/ 12 h 12"/>
                  <a:gd name="T6" fmla="*/ 0 w 12"/>
                  <a:gd name="T7" fmla="*/ 4 h 12"/>
                  <a:gd name="T8" fmla="*/ 4 w 12"/>
                  <a:gd name="T9" fmla="*/ 0 h 12"/>
                  <a:gd name="T10" fmla="*/ 10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10" y="0"/>
                    </a:moveTo>
                    <a:lnTo>
                      <a:pt x="12" y="7"/>
                    </a:lnTo>
                    <a:lnTo>
                      <a:pt x="6" y="12"/>
                    </a:lnTo>
                    <a:lnTo>
                      <a:pt x="0" y="4"/>
                    </a:lnTo>
                    <a:lnTo>
                      <a:pt x="4" y="0"/>
                    </a:lnTo>
                    <a:lnTo>
                      <a:pt x="10"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6" name="Freeform 101">
                <a:extLst>
                  <a:ext uri="{FF2B5EF4-FFF2-40B4-BE49-F238E27FC236}">
                    <a16:creationId xmlns:a16="http://schemas.microsoft.com/office/drawing/2014/main" id="{F92FBE12-4F17-46E4-A8A4-BA00D631168E}"/>
                  </a:ext>
                </a:extLst>
              </p:cNvPr>
              <p:cNvSpPr>
                <a:spLocks/>
              </p:cNvSpPr>
              <p:nvPr/>
            </p:nvSpPr>
            <p:spPr bwMode="auto">
              <a:xfrm>
                <a:off x="6500" y="3624"/>
                <a:ext cx="26" cy="21"/>
              </a:xfrm>
              <a:custGeom>
                <a:avLst/>
                <a:gdLst>
                  <a:gd name="T0" fmla="*/ 0 w 26"/>
                  <a:gd name="T1" fmla="*/ 1 h 21"/>
                  <a:gd name="T2" fmla="*/ 2 w 26"/>
                  <a:gd name="T3" fmla="*/ 0 h 21"/>
                  <a:gd name="T4" fmla="*/ 26 w 26"/>
                  <a:gd name="T5" fmla="*/ 21 h 21"/>
                  <a:gd name="T6" fmla="*/ 22 w 26"/>
                  <a:gd name="T7" fmla="*/ 21 h 21"/>
                  <a:gd name="T8" fmla="*/ 0 w 26"/>
                  <a:gd name="T9" fmla="*/ 1 h 21"/>
                </a:gdLst>
                <a:ahLst/>
                <a:cxnLst>
                  <a:cxn ang="0">
                    <a:pos x="T0" y="T1"/>
                  </a:cxn>
                  <a:cxn ang="0">
                    <a:pos x="T2" y="T3"/>
                  </a:cxn>
                  <a:cxn ang="0">
                    <a:pos x="T4" y="T5"/>
                  </a:cxn>
                  <a:cxn ang="0">
                    <a:pos x="T6" y="T7"/>
                  </a:cxn>
                  <a:cxn ang="0">
                    <a:pos x="T8" y="T9"/>
                  </a:cxn>
                </a:cxnLst>
                <a:rect l="0" t="0" r="r" b="b"/>
                <a:pathLst>
                  <a:path w="26" h="21">
                    <a:moveTo>
                      <a:pt x="0" y="1"/>
                    </a:moveTo>
                    <a:lnTo>
                      <a:pt x="2" y="0"/>
                    </a:lnTo>
                    <a:lnTo>
                      <a:pt x="26" y="21"/>
                    </a:lnTo>
                    <a:lnTo>
                      <a:pt x="22" y="21"/>
                    </a:lnTo>
                    <a:lnTo>
                      <a:pt x="0"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7" name="Freeform 102">
                <a:extLst>
                  <a:ext uri="{FF2B5EF4-FFF2-40B4-BE49-F238E27FC236}">
                    <a16:creationId xmlns:a16="http://schemas.microsoft.com/office/drawing/2014/main" id="{F3F3BE36-4760-4E6B-BCB9-1EEB013A70C2}"/>
                  </a:ext>
                </a:extLst>
              </p:cNvPr>
              <p:cNvSpPr>
                <a:spLocks/>
              </p:cNvSpPr>
              <p:nvPr/>
            </p:nvSpPr>
            <p:spPr bwMode="auto">
              <a:xfrm>
                <a:off x="6154" y="2943"/>
                <a:ext cx="32" cy="50"/>
              </a:xfrm>
              <a:custGeom>
                <a:avLst/>
                <a:gdLst>
                  <a:gd name="T0" fmla="*/ 21 w 32"/>
                  <a:gd name="T1" fmla="*/ 0 h 50"/>
                  <a:gd name="T2" fmla="*/ 30 w 32"/>
                  <a:gd name="T3" fmla="*/ 18 h 50"/>
                  <a:gd name="T4" fmla="*/ 32 w 32"/>
                  <a:gd name="T5" fmla="*/ 31 h 50"/>
                  <a:gd name="T6" fmla="*/ 29 w 32"/>
                  <a:gd name="T7" fmla="*/ 43 h 50"/>
                  <a:gd name="T8" fmla="*/ 12 w 32"/>
                  <a:gd name="T9" fmla="*/ 49 h 50"/>
                  <a:gd name="T10" fmla="*/ 1 w 32"/>
                  <a:gd name="T11" fmla="*/ 50 h 50"/>
                  <a:gd name="T12" fmla="*/ 2 w 32"/>
                  <a:gd name="T13" fmla="*/ 40 h 50"/>
                  <a:gd name="T14" fmla="*/ 6 w 32"/>
                  <a:gd name="T15" fmla="*/ 33 h 50"/>
                  <a:gd name="T16" fmla="*/ 0 w 32"/>
                  <a:gd name="T17" fmla="*/ 21 h 50"/>
                  <a:gd name="T18" fmla="*/ 5 w 32"/>
                  <a:gd name="T19" fmla="*/ 10 h 50"/>
                  <a:gd name="T20" fmla="*/ 8 w 32"/>
                  <a:gd name="T21" fmla="*/ 5 h 50"/>
                  <a:gd name="T22" fmla="*/ 21 w 32"/>
                  <a:gd name="T2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50">
                    <a:moveTo>
                      <a:pt x="21" y="0"/>
                    </a:moveTo>
                    <a:lnTo>
                      <a:pt x="30" y="18"/>
                    </a:lnTo>
                    <a:lnTo>
                      <a:pt x="32" y="31"/>
                    </a:lnTo>
                    <a:lnTo>
                      <a:pt x="29" y="43"/>
                    </a:lnTo>
                    <a:lnTo>
                      <a:pt x="12" y="49"/>
                    </a:lnTo>
                    <a:lnTo>
                      <a:pt x="1" y="50"/>
                    </a:lnTo>
                    <a:lnTo>
                      <a:pt x="2" y="40"/>
                    </a:lnTo>
                    <a:lnTo>
                      <a:pt x="6" y="33"/>
                    </a:lnTo>
                    <a:lnTo>
                      <a:pt x="0" y="21"/>
                    </a:lnTo>
                    <a:lnTo>
                      <a:pt x="5" y="10"/>
                    </a:lnTo>
                    <a:lnTo>
                      <a:pt x="8" y="5"/>
                    </a:lnTo>
                    <a:lnTo>
                      <a:pt x="21"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8" name="Freeform 103">
                <a:extLst>
                  <a:ext uri="{FF2B5EF4-FFF2-40B4-BE49-F238E27FC236}">
                    <a16:creationId xmlns:a16="http://schemas.microsoft.com/office/drawing/2014/main" id="{559A325E-C1F8-4A38-95F7-B2ED9F162A98}"/>
                  </a:ext>
                </a:extLst>
              </p:cNvPr>
              <p:cNvSpPr>
                <a:spLocks/>
              </p:cNvSpPr>
              <p:nvPr/>
            </p:nvSpPr>
            <p:spPr bwMode="auto">
              <a:xfrm>
                <a:off x="6137" y="2900"/>
                <a:ext cx="57" cy="53"/>
              </a:xfrm>
              <a:custGeom>
                <a:avLst/>
                <a:gdLst>
                  <a:gd name="T0" fmla="*/ 57 w 57"/>
                  <a:gd name="T1" fmla="*/ 0 h 53"/>
                  <a:gd name="T2" fmla="*/ 49 w 57"/>
                  <a:gd name="T3" fmla="*/ 18 h 53"/>
                  <a:gd name="T4" fmla="*/ 29 w 57"/>
                  <a:gd name="T5" fmla="*/ 37 h 53"/>
                  <a:gd name="T6" fmla="*/ 38 w 57"/>
                  <a:gd name="T7" fmla="*/ 43 h 53"/>
                  <a:gd name="T8" fmla="*/ 25 w 57"/>
                  <a:gd name="T9" fmla="*/ 48 h 53"/>
                  <a:gd name="T10" fmla="*/ 22 w 57"/>
                  <a:gd name="T11" fmla="*/ 53 h 53"/>
                  <a:gd name="T12" fmla="*/ 14 w 57"/>
                  <a:gd name="T13" fmla="*/ 52 h 53"/>
                  <a:gd name="T14" fmla="*/ 9 w 57"/>
                  <a:gd name="T15" fmla="*/ 53 h 53"/>
                  <a:gd name="T16" fmla="*/ 4 w 57"/>
                  <a:gd name="T17" fmla="*/ 50 h 53"/>
                  <a:gd name="T18" fmla="*/ 10 w 57"/>
                  <a:gd name="T19" fmla="*/ 36 h 53"/>
                  <a:gd name="T20" fmla="*/ 0 w 57"/>
                  <a:gd name="T21" fmla="*/ 29 h 53"/>
                  <a:gd name="T22" fmla="*/ 25 w 57"/>
                  <a:gd name="T23" fmla="*/ 6 h 53"/>
                  <a:gd name="T24" fmla="*/ 57 w 57"/>
                  <a:gd name="T2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53">
                    <a:moveTo>
                      <a:pt x="57" y="0"/>
                    </a:moveTo>
                    <a:lnTo>
                      <a:pt x="49" y="18"/>
                    </a:lnTo>
                    <a:lnTo>
                      <a:pt x="29" y="37"/>
                    </a:lnTo>
                    <a:lnTo>
                      <a:pt x="38" y="43"/>
                    </a:lnTo>
                    <a:lnTo>
                      <a:pt x="25" y="48"/>
                    </a:lnTo>
                    <a:lnTo>
                      <a:pt x="22" y="53"/>
                    </a:lnTo>
                    <a:lnTo>
                      <a:pt x="14" y="52"/>
                    </a:lnTo>
                    <a:lnTo>
                      <a:pt x="9" y="53"/>
                    </a:lnTo>
                    <a:lnTo>
                      <a:pt x="4" y="50"/>
                    </a:lnTo>
                    <a:lnTo>
                      <a:pt x="10" y="36"/>
                    </a:lnTo>
                    <a:lnTo>
                      <a:pt x="0" y="29"/>
                    </a:lnTo>
                    <a:lnTo>
                      <a:pt x="25" y="6"/>
                    </a:lnTo>
                    <a:lnTo>
                      <a:pt x="57"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9" name="Freeform 104">
                <a:extLst>
                  <a:ext uri="{FF2B5EF4-FFF2-40B4-BE49-F238E27FC236}">
                    <a16:creationId xmlns:a16="http://schemas.microsoft.com/office/drawing/2014/main" id="{4A7048A4-74F7-4EDE-A473-DDD77CCE16A7}"/>
                  </a:ext>
                </a:extLst>
              </p:cNvPr>
              <p:cNvSpPr>
                <a:spLocks/>
              </p:cNvSpPr>
              <p:nvPr/>
            </p:nvSpPr>
            <p:spPr bwMode="auto">
              <a:xfrm>
                <a:off x="5798" y="2787"/>
                <a:ext cx="298" cy="124"/>
              </a:xfrm>
              <a:custGeom>
                <a:avLst/>
                <a:gdLst>
                  <a:gd name="T0" fmla="*/ 0 w 298"/>
                  <a:gd name="T1" fmla="*/ 37 h 124"/>
                  <a:gd name="T2" fmla="*/ 8 w 298"/>
                  <a:gd name="T3" fmla="*/ 31 h 124"/>
                  <a:gd name="T4" fmla="*/ 22 w 298"/>
                  <a:gd name="T5" fmla="*/ 29 h 124"/>
                  <a:gd name="T6" fmla="*/ 47 w 298"/>
                  <a:gd name="T7" fmla="*/ 16 h 124"/>
                  <a:gd name="T8" fmla="*/ 66 w 298"/>
                  <a:gd name="T9" fmla="*/ 19 h 124"/>
                  <a:gd name="T10" fmla="*/ 72 w 298"/>
                  <a:gd name="T11" fmla="*/ 25 h 124"/>
                  <a:gd name="T12" fmla="*/ 95 w 298"/>
                  <a:gd name="T13" fmla="*/ 28 h 124"/>
                  <a:gd name="T14" fmla="*/ 103 w 298"/>
                  <a:gd name="T15" fmla="*/ 21 h 124"/>
                  <a:gd name="T16" fmla="*/ 96 w 298"/>
                  <a:gd name="T17" fmla="*/ 13 h 124"/>
                  <a:gd name="T18" fmla="*/ 106 w 298"/>
                  <a:gd name="T19" fmla="*/ 0 h 124"/>
                  <a:gd name="T20" fmla="*/ 137 w 298"/>
                  <a:gd name="T21" fmla="*/ 9 h 124"/>
                  <a:gd name="T22" fmla="*/ 138 w 298"/>
                  <a:gd name="T23" fmla="*/ 20 h 124"/>
                  <a:gd name="T24" fmla="*/ 155 w 298"/>
                  <a:gd name="T25" fmla="*/ 23 h 124"/>
                  <a:gd name="T26" fmla="*/ 171 w 298"/>
                  <a:gd name="T27" fmla="*/ 18 h 124"/>
                  <a:gd name="T28" fmla="*/ 208 w 298"/>
                  <a:gd name="T29" fmla="*/ 35 h 124"/>
                  <a:gd name="T30" fmla="*/ 248 w 298"/>
                  <a:gd name="T31" fmla="*/ 22 h 124"/>
                  <a:gd name="T32" fmla="*/ 253 w 298"/>
                  <a:gd name="T33" fmla="*/ 22 h 124"/>
                  <a:gd name="T34" fmla="*/ 269 w 298"/>
                  <a:gd name="T35" fmla="*/ 28 h 124"/>
                  <a:gd name="T36" fmla="*/ 259 w 298"/>
                  <a:gd name="T37" fmla="*/ 48 h 124"/>
                  <a:gd name="T38" fmla="*/ 285 w 298"/>
                  <a:gd name="T39" fmla="*/ 48 h 124"/>
                  <a:gd name="T40" fmla="*/ 298 w 298"/>
                  <a:gd name="T41" fmla="*/ 62 h 124"/>
                  <a:gd name="T42" fmla="*/ 275 w 298"/>
                  <a:gd name="T43" fmla="*/ 66 h 124"/>
                  <a:gd name="T44" fmla="*/ 241 w 298"/>
                  <a:gd name="T45" fmla="*/ 88 h 124"/>
                  <a:gd name="T46" fmla="*/ 225 w 298"/>
                  <a:gd name="T47" fmla="*/ 83 h 124"/>
                  <a:gd name="T48" fmla="*/ 221 w 298"/>
                  <a:gd name="T49" fmla="*/ 90 h 124"/>
                  <a:gd name="T50" fmla="*/ 225 w 298"/>
                  <a:gd name="T51" fmla="*/ 98 h 124"/>
                  <a:gd name="T52" fmla="*/ 209 w 298"/>
                  <a:gd name="T53" fmla="*/ 112 h 124"/>
                  <a:gd name="T54" fmla="*/ 186 w 298"/>
                  <a:gd name="T55" fmla="*/ 113 h 124"/>
                  <a:gd name="T56" fmla="*/ 167 w 298"/>
                  <a:gd name="T57" fmla="*/ 119 h 124"/>
                  <a:gd name="T58" fmla="*/ 160 w 298"/>
                  <a:gd name="T59" fmla="*/ 124 h 124"/>
                  <a:gd name="T60" fmla="*/ 134 w 298"/>
                  <a:gd name="T61" fmla="*/ 113 h 124"/>
                  <a:gd name="T62" fmla="*/ 85 w 298"/>
                  <a:gd name="T63" fmla="*/ 109 h 124"/>
                  <a:gd name="T64" fmla="*/ 82 w 298"/>
                  <a:gd name="T65" fmla="*/ 104 h 124"/>
                  <a:gd name="T66" fmla="*/ 79 w 298"/>
                  <a:gd name="T67" fmla="*/ 101 h 124"/>
                  <a:gd name="T68" fmla="*/ 57 w 298"/>
                  <a:gd name="T69" fmla="*/ 83 h 124"/>
                  <a:gd name="T70" fmla="*/ 32 w 298"/>
                  <a:gd name="T71" fmla="*/ 80 h 124"/>
                  <a:gd name="T72" fmla="*/ 35 w 298"/>
                  <a:gd name="T73" fmla="*/ 65 h 124"/>
                  <a:gd name="T74" fmla="*/ 26 w 298"/>
                  <a:gd name="T75" fmla="*/ 50 h 124"/>
                  <a:gd name="T76" fmla="*/ 0 w 298"/>
                  <a:gd name="T77" fmla="*/ 3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8" h="124">
                    <a:moveTo>
                      <a:pt x="0" y="37"/>
                    </a:moveTo>
                    <a:lnTo>
                      <a:pt x="8" y="31"/>
                    </a:lnTo>
                    <a:lnTo>
                      <a:pt x="22" y="29"/>
                    </a:lnTo>
                    <a:lnTo>
                      <a:pt x="47" y="16"/>
                    </a:lnTo>
                    <a:lnTo>
                      <a:pt x="66" y="19"/>
                    </a:lnTo>
                    <a:lnTo>
                      <a:pt x="72" y="25"/>
                    </a:lnTo>
                    <a:lnTo>
                      <a:pt x="95" y="28"/>
                    </a:lnTo>
                    <a:lnTo>
                      <a:pt x="103" y="21"/>
                    </a:lnTo>
                    <a:lnTo>
                      <a:pt x="96" y="13"/>
                    </a:lnTo>
                    <a:lnTo>
                      <a:pt x="106" y="0"/>
                    </a:lnTo>
                    <a:lnTo>
                      <a:pt x="137" y="9"/>
                    </a:lnTo>
                    <a:lnTo>
                      <a:pt x="138" y="20"/>
                    </a:lnTo>
                    <a:lnTo>
                      <a:pt x="155" y="23"/>
                    </a:lnTo>
                    <a:lnTo>
                      <a:pt x="171" y="18"/>
                    </a:lnTo>
                    <a:lnTo>
                      <a:pt x="208" y="35"/>
                    </a:lnTo>
                    <a:lnTo>
                      <a:pt x="248" y="22"/>
                    </a:lnTo>
                    <a:lnTo>
                      <a:pt x="253" y="22"/>
                    </a:lnTo>
                    <a:lnTo>
                      <a:pt x="269" y="28"/>
                    </a:lnTo>
                    <a:lnTo>
                      <a:pt x="259" y="48"/>
                    </a:lnTo>
                    <a:lnTo>
                      <a:pt x="285" y="48"/>
                    </a:lnTo>
                    <a:lnTo>
                      <a:pt x="298" y="62"/>
                    </a:lnTo>
                    <a:lnTo>
                      <a:pt x="275" y="66"/>
                    </a:lnTo>
                    <a:lnTo>
                      <a:pt x="241" y="88"/>
                    </a:lnTo>
                    <a:lnTo>
                      <a:pt x="225" y="83"/>
                    </a:lnTo>
                    <a:lnTo>
                      <a:pt x="221" y="90"/>
                    </a:lnTo>
                    <a:lnTo>
                      <a:pt x="225" y="98"/>
                    </a:lnTo>
                    <a:lnTo>
                      <a:pt x="209" y="112"/>
                    </a:lnTo>
                    <a:lnTo>
                      <a:pt x="186" y="113"/>
                    </a:lnTo>
                    <a:lnTo>
                      <a:pt x="167" y="119"/>
                    </a:lnTo>
                    <a:lnTo>
                      <a:pt x="160" y="124"/>
                    </a:lnTo>
                    <a:lnTo>
                      <a:pt x="134" y="113"/>
                    </a:lnTo>
                    <a:lnTo>
                      <a:pt x="85" y="109"/>
                    </a:lnTo>
                    <a:lnTo>
                      <a:pt x="82" y="104"/>
                    </a:lnTo>
                    <a:lnTo>
                      <a:pt x="79" y="101"/>
                    </a:lnTo>
                    <a:lnTo>
                      <a:pt x="57" y="83"/>
                    </a:lnTo>
                    <a:lnTo>
                      <a:pt x="32" y="80"/>
                    </a:lnTo>
                    <a:lnTo>
                      <a:pt x="35" y="65"/>
                    </a:lnTo>
                    <a:lnTo>
                      <a:pt x="26" y="50"/>
                    </a:lnTo>
                    <a:lnTo>
                      <a:pt x="0" y="3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0" name="Freeform 105">
                <a:extLst>
                  <a:ext uri="{FF2B5EF4-FFF2-40B4-BE49-F238E27FC236}">
                    <a16:creationId xmlns:a16="http://schemas.microsoft.com/office/drawing/2014/main" id="{C343388B-4AB2-43B3-916B-58A1BA43D4B4}"/>
                  </a:ext>
                </a:extLst>
              </p:cNvPr>
              <p:cNvSpPr>
                <a:spLocks/>
              </p:cNvSpPr>
              <p:nvPr/>
            </p:nvSpPr>
            <p:spPr bwMode="auto">
              <a:xfrm>
                <a:off x="4848" y="3230"/>
                <a:ext cx="28" cy="9"/>
              </a:xfrm>
              <a:custGeom>
                <a:avLst/>
                <a:gdLst>
                  <a:gd name="T0" fmla="*/ 3 w 28"/>
                  <a:gd name="T1" fmla="*/ 3 h 9"/>
                  <a:gd name="T2" fmla="*/ 17 w 28"/>
                  <a:gd name="T3" fmla="*/ 0 h 9"/>
                  <a:gd name="T4" fmla="*/ 24 w 28"/>
                  <a:gd name="T5" fmla="*/ 2 h 9"/>
                  <a:gd name="T6" fmla="*/ 28 w 28"/>
                  <a:gd name="T7" fmla="*/ 6 h 9"/>
                  <a:gd name="T8" fmla="*/ 24 w 28"/>
                  <a:gd name="T9" fmla="*/ 8 h 9"/>
                  <a:gd name="T10" fmla="*/ 0 w 28"/>
                  <a:gd name="T11" fmla="*/ 9 h 9"/>
                  <a:gd name="T12" fmla="*/ 3 w 28"/>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28" h="9">
                    <a:moveTo>
                      <a:pt x="3" y="3"/>
                    </a:moveTo>
                    <a:lnTo>
                      <a:pt x="17" y="0"/>
                    </a:lnTo>
                    <a:lnTo>
                      <a:pt x="24" y="2"/>
                    </a:lnTo>
                    <a:lnTo>
                      <a:pt x="28" y="6"/>
                    </a:lnTo>
                    <a:lnTo>
                      <a:pt x="24" y="8"/>
                    </a:lnTo>
                    <a:lnTo>
                      <a:pt x="0" y="9"/>
                    </a:lnTo>
                    <a:lnTo>
                      <a:pt x="3" y="3"/>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1" name="Freeform 106">
                <a:extLst>
                  <a:ext uri="{FF2B5EF4-FFF2-40B4-BE49-F238E27FC236}">
                    <a16:creationId xmlns:a16="http://schemas.microsoft.com/office/drawing/2014/main" id="{184D012D-D2D0-4974-8200-55CB2C5A23F4}"/>
                  </a:ext>
                </a:extLst>
              </p:cNvPr>
              <p:cNvSpPr>
                <a:spLocks/>
              </p:cNvSpPr>
              <p:nvPr/>
            </p:nvSpPr>
            <p:spPr bwMode="auto">
              <a:xfrm>
                <a:off x="4881" y="3275"/>
                <a:ext cx="28" cy="36"/>
              </a:xfrm>
              <a:custGeom>
                <a:avLst/>
                <a:gdLst>
                  <a:gd name="T0" fmla="*/ 0 w 28"/>
                  <a:gd name="T1" fmla="*/ 11 h 36"/>
                  <a:gd name="T2" fmla="*/ 13 w 28"/>
                  <a:gd name="T3" fmla="*/ 0 h 36"/>
                  <a:gd name="T4" fmla="*/ 19 w 28"/>
                  <a:gd name="T5" fmla="*/ 0 h 36"/>
                  <a:gd name="T6" fmla="*/ 28 w 28"/>
                  <a:gd name="T7" fmla="*/ 17 h 36"/>
                  <a:gd name="T8" fmla="*/ 15 w 28"/>
                  <a:gd name="T9" fmla="*/ 36 h 36"/>
                  <a:gd name="T10" fmla="*/ 12 w 28"/>
                  <a:gd name="T11" fmla="*/ 33 h 36"/>
                  <a:gd name="T12" fmla="*/ 4 w 28"/>
                  <a:gd name="T13" fmla="*/ 23 h 36"/>
                  <a:gd name="T14" fmla="*/ 0 w 28"/>
                  <a:gd name="T15" fmla="*/ 1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6">
                    <a:moveTo>
                      <a:pt x="0" y="11"/>
                    </a:moveTo>
                    <a:lnTo>
                      <a:pt x="13" y="0"/>
                    </a:lnTo>
                    <a:lnTo>
                      <a:pt x="19" y="0"/>
                    </a:lnTo>
                    <a:lnTo>
                      <a:pt x="28" y="17"/>
                    </a:lnTo>
                    <a:lnTo>
                      <a:pt x="15" y="36"/>
                    </a:lnTo>
                    <a:lnTo>
                      <a:pt x="12" y="33"/>
                    </a:lnTo>
                    <a:lnTo>
                      <a:pt x="4" y="23"/>
                    </a:lnTo>
                    <a:lnTo>
                      <a:pt x="0" y="11"/>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2" name="Freeform 107">
                <a:extLst>
                  <a:ext uri="{FF2B5EF4-FFF2-40B4-BE49-F238E27FC236}">
                    <a16:creationId xmlns:a16="http://schemas.microsoft.com/office/drawing/2014/main" id="{615E80B3-2197-466D-BBF1-645BAD059D37}"/>
                  </a:ext>
                </a:extLst>
              </p:cNvPr>
              <p:cNvSpPr>
                <a:spLocks/>
              </p:cNvSpPr>
              <p:nvPr/>
            </p:nvSpPr>
            <p:spPr bwMode="auto">
              <a:xfrm>
                <a:off x="5733" y="3039"/>
                <a:ext cx="75" cy="46"/>
              </a:xfrm>
              <a:custGeom>
                <a:avLst/>
                <a:gdLst>
                  <a:gd name="T0" fmla="*/ 55 w 75"/>
                  <a:gd name="T1" fmla="*/ 22 h 46"/>
                  <a:gd name="T2" fmla="*/ 75 w 75"/>
                  <a:gd name="T3" fmla="*/ 29 h 46"/>
                  <a:gd name="T4" fmla="*/ 73 w 75"/>
                  <a:gd name="T5" fmla="*/ 43 h 46"/>
                  <a:gd name="T6" fmla="*/ 73 w 75"/>
                  <a:gd name="T7" fmla="*/ 46 h 46"/>
                  <a:gd name="T8" fmla="*/ 55 w 75"/>
                  <a:gd name="T9" fmla="*/ 45 h 46"/>
                  <a:gd name="T10" fmla="*/ 43 w 75"/>
                  <a:gd name="T11" fmla="*/ 38 h 46"/>
                  <a:gd name="T12" fmla="*/ 40 w 75"/>
                  <a:gd name="T13" fmla="*/ 34 h 46"/>
                  <a:gd name="T14" fmla="*/ 29 w 75"/>
                  <a:gd name="T15" fmla="*/ 35 h 46"/>
                  <a:gd name="T16" fmla="*/ 0 w 75"/>
                  <a:gd name="T17" fmla="*/ 18 h 46"/>
                  <a:gd name="T18" fmla="*/ 9 w 75"/>
                  <a:gd name="T19" fmla="*/ 0 h 46"/>
                  <a:gd name="T20" fmla="*/ 36 w 75"/>
                  <a:gd name="T21" fmla="*/ 13 h 46"/>
                  <a:gd name="T22" fmla="*/ 55 w 75"/>
                  <a:gd name="T23" fmla="*/ 2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46">
                    <a:moveTo>
                      <a:pt x="55" y="22"/>
                    </a:moveTo>
                    <a:lnTo>
                      <a:pt x="75" y="29"/>
                    </a:lnTo>
                    <a:lnTo>
                      <a:pt x="73" y="43"/>
                    </a:lnTo>
                    <a:lnTo>
                      <a:pt x="73" y="46"/>
                    </a:lnTo>
                    <a:lnTo>
                      <a:pt x="55" y="45"/>
                    </a:lnTo>
                    <a:lnTo>
                      <a:pt x="43" y="38"/>
                    </a:lnTo>
                    <a:lnTo>
                      <a:pt x="40" y="34"/>
                    </a:lnTo>
                    <a:lnTo>
                      <a:pt x="29" y="35"/>
                    </a:lnTo>
                    <a:lnTo>
                      <a:pt x="0" y="18"/>
                    </a:lnTo>
                    <a:lnTo>
                      <a:pt x="9" y="0"/>
                    </a:lnTo>
                    <a:lnTo>
                      <a:pt x="36" y="13"/>
                    </a:lnTo>
                    <a:lnTo>
                      <a:pt x="55" y="22"/>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3" name="Freeform 108">
                <a:extLst>
                  <a:ext uri="{FF2B5EF4-FFF2-40B4-BE49-F238E27FC236}">
                    <a16:creationId xmlns:a16="http://schemas.microsoft.com/office/drawing/2014/main" id="{C7EA32D7-51F9-4A57-9886-5C6FB2DDBE0F}"/>
                  </a:ext>
                </a:extLst>
              </p:cNvPr>
              <p:cNvSpPr>
                <a:spLocks/>
              </p:cNvSpPr>
              <p:nvPr/>
            </p:nvSpPr>
            <p:spPr bwMode="auto">
              <a:xfrm>
                <a:off x="5045" y="2568"/>
                <a:ext cx="242" cy="154"/>
              </a:xfrm>
              <a:custGeom>
                <a:avLst/>
                <a:gdLst>
                  <a:gd name="T0" fmla="*/ 242 w 242"/>
                  <a:gd name="T1" fmla="*/ 8 h 154"/>
                  <a:gd name="T2" fmla="*/ 221 w 242"/>
                  <a:gd name="T3" fmla="*/ 24 h 154"/>
                  <a:gd name="T4" fmla="*/ 225 w 242"/>
                  <a:gd name="T5" fmla="*/ 19 h 154"/>
                  <a:gd name="T6" fmla="*/ 217 w 242"/>
                  <a:gd name="T7" fmla="*/ 15 h 154"/>
                  <a:gd name="T8" fmla="*/ 212 w 242"/>
                  <a:gd name="T9" fmla="*/ 12 h 154"/>
                  <a:gd name="T10" fmla="*/ 194 w 242"/>
                  <a:gd name="T11" fmla="*/ 16 h 154"/>
                  <a:gd name="T12" fmla="*/ 193 w 242"/>
                  <a:gd name="T13" fmla="*/ 24 h 154"/>
                  <a:gd name="T14" fmla="*/ 185 w 242"/>
                  <a:gd name="T15" fmla="*/ 29 h 154"/>
                  <a:gd name="T16" fmla="*/ 163 w 242"/>
                  <a:gd name="T17" fmla="*/ 28 h 154"/>
                  <a:gd name="T18" fmla="*/ 159 w 242"/>
                  <a:gd name="T19" fmla="*/ 25 h 154"/>
                  <a:gd name="T20" fmla="*/ 152 w 242"/>
                  <a:gd name="T21" fmla="*/ 21 h 154"/>
                  <a:gd name="T22" fmla="*/ 150 w 242"/>
                  <a:gd name="T23" fmla="*/ 24 h 154"/>
                  <a:gd name="T24" fmla="*/ 145 w 242"/>
                  <a:gd name="T25" fmla="*/ 24 h 154"/>
                  <a:gd name="T26" fmla="*/ 142 w 242"/>
                  <a:gd name="T27" fmla="*/ 24 h 154"/>
                  <a:gd name="T28" fmla="*/ 143 w 242"/>
                  <a:gd name="T29" fmla="*/ 27 h 154"/>
                  <a:gd name="T30" fmla="*/ 138 w 242"/>
                  <a:gd name="T31" fmla="*/ 33 h 154"/>
                  <a:gd name="T32" fmla="*/ 124 w 242"/>
                  <a:gd name="T33" fmla="*/ 31 h 154"/>
                  <a:gd name="T34" fmla="*/ 121 w 242"/>
                  <a:gd name="T35" fmla="*/ 36 h 154"/>
                  <a:gd name="T36" fmla="*/ 114 w 242"/>
                  <a:gd name="T37" fmla="*/ 35 h 154"/>
                  <a:gd name="T38" fmla="*/ 106 w 242"/>
                  <a:gd name="T39" fmla="*/ 43 h 154"/>
                  <a:gd name="T40" fmla="*/ 107 w 242"/>
                  <a:gd name="T41" fmla="*/ 47 h 154"/>
                  <a:gd name="T42" fmla="*/ 95 w 242"/>
                  <a:gd name="T43" fmla="*/ 56 h 154"/>
                  <a:gd name="T44" fmla="*/ 86 w 242"/>
                  <a:gd name="T45" fmla="*/ 81 h 154"/>
                  <a:gd name="T46" fmla="*/ 75 w 242"/>
                  <a:gd name="T47" fmla="*/ 82 h 154"/>
                  <a:gd name="T48" fmla="*/ 71 w 242"/>
                  <a:gd name="T49" fmla="*/ 84 h 154"/>
                  <a:gd name="T50" fmla="*/ 67 w 242"/>
                  <a:gd name="T51" fmla="*/ 97 h 154"/>
                  <a:gd name="T52" fmla="*/ 74 w 242"/>
                  <a:gd name="T53" fmla="*/ 113 h 154"/>
                  <a:gd name="T54" fmla="*/ 71 w 242"/>
                  <a:gd name="T55" fmla="*/ 128 h 154"/>
                  <a:gd name="T56" fmla="*/ 61 w 242"/>
                  <a:gd name="T57" fmla="*/ 140 h 154"/>
                  <a:gd name="T58" fmla="*/ 53 w 242"/>
                  <a:gd name="T59" fmla="*/ 135 h 154"/>
                  <a:gd name="T60" fmla="*/ 28 w 242"/>
                  <a:gd name="T61" fmla="*/ 154 h 154"/>
                  <a:gd name="T62" fmla="*/ 7 w 242"/>
                  <a:gd name="T63" fmla="*/ 143 h 154"/>
                  <a:gd name="T64" fmla="*/ 0 w 242"/>
                  <a:gd name="T65" fmla="*/ 108 h 154"/>
                  <a:gd name="T66" fmla="*/ 36 w 242"/>
                  <a:gd name="T67" fmla="*/ 84 h 154"/>
                  <a:gd name="T68" fmla="*/ 44 w 242"/>
                  <a:gd name="T69" fmla="*/ 87 h 154"/>
                  <a:gd name="T70" fmla="*/ 49 w 242"/>
                  <a:gd name="T71" fmla="*/ 77 h 154"/>
                  <a:gd name="T72" fmla="*/ 88 w 242"/>
                  <a:gd name="T73" fmla="*/ 44 h 154"/>
                  <a:gd name="T74" fmla="*/ 96 w 242"/>
                  <a:gd name="T75" fmla="*/ 31 h 154"/>
                  <a:gd name="T76" fmla="*/ 107 w 242"/>
                  <a:gd name="T77" fmla="*/ 26 h 154"/>
                  <a:gd name="T78" fmla="*/ 118 w 242"/>
                  <a:gd name="T79" fmla="*/ 19 h 154"/>
                  <a:gd name="T80" fmla="*/ 128 w 242"/>
                  <a:gd name="T81" fmla="*/ 12 h 154"/>
                  <a:gd name="T82" fmla="*/ 138 w 242"/>
                  <a:gd name="T83" fmla="*/ 10 h 154"/>
                  <a:gd name="T84" fmla="*/ 149 w 242"/>
                  <a:gd name="T85" fmla="*/ 11 h 154"/>
                  <a:gd name="T86" fmla="*/ 159 w 242"/>
                  <a:gd name="T87" fmla="*/ 4 h 154"/>
                  <a:gd name="T88" fmla="*/ 182 w 242"/>
                  <a:gd name="T89" fmla="*/ 0 h 154"/>
                  <a:gd name="T90" fmla="*/ 204 w 242"/>
                  <a:gd name="T91" fmla="*/ 1 h 154"/>
                  <a:gd name="T92" fmla="*/ 213 w 242"/>
                  <a:gd name="T93" fmla="*/ 0 h 154"/>
                  <a:gd name="T94" fmla="*/ 229 w 242"/>
                  <a:gd name="T95" fmla="*/ 4 h 154"/>
                  <a:gd name="T96" fmla="*/ 242 w 242"/>
                  <a:gd name="T97" fmla="*/ 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2" h="154">
                    <a:moveTo>
                      <a:pt x="242" y="8"/>
                    </a:moveTo>
                    <a:lnTo>
                      <a:pt x="221" y="24"/>
                    </a:lnTo>
                    <a:lnTo>
                      <a:pt x="225" y="19"/>
                    </a:lnTo>
                    <a:lnTo>
                      <a:pt x="217" y="15"/>
                    </a:lnTo>
                    <a:lnTo>
                      <a:pt x="212" y="12"/>
                    </a:lnTo>
                    <a:lnTo>
                      <a:pt x="194" y="16"/>
                    </a:lnTo>
                    <a:lnTo>
                      <a:pt x="193" y="24"/>
                    </a:lnTo>
                    <a:lnTo>
                      <a:pt x="185" y="29"/>
                    </a:lnTo>
                    <a:lnTo>
                      <a:pt x="163" y="28"/>
                    </a:lnTo>
                    <a:lnTo>
                      <a:pt x="159" y="25"/>
                    </a:lnTo>
                    <a:lnTo>
                      <a:pt x="152" y="21"/>
                    </a:lnTo>
                    <a:lnTo>
                      <a:pt x="150" y="24"/>
                    </a:lnTo>
                    <a:lnTo>
                      <a:pt x="145" y="24"/>
                    </a:lnTo>
                    <a:lnTo>
                      <a:pt x="142" y="24"/>
                    </a:lnTo>
                    <a:lnTo>
                      <a:pt x="143" y="27"/>
                    </a:lnTo>
                    <a:lnTo>
                      <a:pt x="138" y="33"/>
                    </a:lnTo>
                    <a:lnTo>
                      <a:pt x="124" y="31"/>
                    </a:lnTo>
                    <a:lnTo>
                      <a:pt x="121" y="36"/>
                    </a:lnTo>
                    <a:lnTo>
                      <a:pt x="114" y="35"/>
                    </a:lnTo>
                    <a:lnTo>
                      <a:pt x="106" y="43"/>
                    </a:lnTo>
                    <a:lnTo>
                      <a:pt x="107" y="47"/>
                    </a:lnTo>
                    <a:lnTo>
                      <a:pt x="95" y="56"/>
                    </a:lnTo>
                    <a:lnTo>
                      <a:pt x="86" y="81"/>
                    </a:lnTo>
                    <a:lnTo>
                      <a:pt x="75" y="82"/>
                    </a:lnTo>
                    <a:lnTo>
                      <a:pt x="71" y="84"/>
                    </a:lnTo>
                    <a:lnTo>
                      <a:pt x="67" y="97"/>
                    </a:lnTo>
                    <a:lnTo>
                      <a:pt x="74" y="113"/>
                    </a:lnTo>
                    <a:lnTo>
                      <a:pt x="71" y="128"/>
                    </a:lnTo>
                    <a:lnTo>
                      <a:pt x="61" y="140"/>
                    </a:lnTo>
                    <a:lnTo>
                      <a:pt x="53" y="135"/>
                    </a:lnTo>
                    <a:lnTo>
                      <a:pt x="28" y="154"/>
                    </a:lnTo>
                    <a:lnTo>
                      <a:pt x="7" y="143"/>
                    </a:lnTo>
                    <a:lnTo>
                      <a:pt x="0" y="108"/>
                    </a:lnTo>
                    <a:lnTo>
                      <a:pt x="36" y="84"/>
                    </a:lnTo>
                    <a:lnTo>
                      <a:pt x="44" y="87"/>
                    </a:lnTo>
                    <a:lnTo>
                      <a:pt x="49" y="77"/>
                    </a:lnTo>
                    <a:lnTo>
                      <a:pt x="88" y="44"/>
                    </a:lnTo>
                    <a:lnTo>
                      <a:pt x="96" y="31"/>
                    </a:lnTo>
                    <a:lnTo>
                      <a:pt x="107" y="26"/>
                    </a:lnTo>
                    <a:lnTo>
                      <a:pt x="118" y="19"/>
                    </a:lnTo>
                    <a:lnTo>
                      <a:pt x="128" y="12"/>
                    </a:lnTo>
                    <a:lnTo>
                      <a:pt x="138" y="10"/>
                    </a:lnTo>
                    <a:lnTo>
                      <a:pt x="149" y="11"/>
                    </a:lnTo>
                    <a:lnTo>
                      <a:pt x="159" y="4"/>
                    </a:lnTo>
                    <a:lnTo>
                      <a:pt x="182" y="0"/>
                    </a:lnTo>
                    <a:lnTo>
                      <a:pt x="204" y="1"/>
                    </a:lnTo>
                    <a:lnTo>
                      <a:pt x="213" y="0"/>
                    </a:lnTo>
                    <a:lnTo>
                      <a:pt x="229" y="4"/>
                    </a:lnTo>
                    <a:lnTo>
                      <a:pt x="242" y="8"/>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4" name="Freeform 109">
                <a:extLst>
                  <a:ext uri="{FF2B5EF4-FFF2-40B4-BE49-F238E27FC236}">
                    <a16:creationId xmlns:a16="http://schemas.microsoft.com/office/drawing/2014/main" id="{066499B3-BD59-4BD8-B20E-3F69B5687620}"/>
                  </a:ext>
                </a:extLst>
              </p:cNvPr>
              <p:cNvSpPr>
                <a:spLocks/>
              </p:cNvSpPr>
              <p:nvPr/>
            </p:nvSpPr>
            <p:spPr bwMode="auto">
              <a:xfrm>
                <a:off x="4337" y="2424"/>
                <a:ext cx="565" cy="275"/>
              </a:xfrm>
              <a:custGeom>
                <a:avLst/>
                <a:gdLst>
                  <a:gd name="T0" fmla="*/ 491 w 565"/>
                  <a:gd name="T1" fmla="*/ 0 h 275"/>
                  <a:gd name="T2" fmla="*/ 419 w 565"/>
                  <a:gd name="T3" fmla="*/ 23 h 275"/>
                  <a:gd name="T4" fmla="*/ 460 w 565"/>
                  <a:gd name="T5" fmla="*/ 29 h 275"/>
                  <a:gd name="T6" fmla="*/ 534 w 565"/>
                  <a:gd name="T7" fmla="*/ 17 h 275"/>
                  <a:gd name="T8" fmla="*/ 548 w 565"/>
                  <a:gd name="T9" fmla="*/ 35 h 275"/>
                  <a:gd name="T10" fmla="*/ 525 w 565"/>
                  <a:gd name="T11" fmla="*/ 32 h 275"/>
                  <a:gd name="T12" fmla="*/ 521 w 565"/>
                  <a:gd name="T13" fmla="*/ 38 h 275"/>
                  <a:gd name="T14" fmla="*/ 472 w 565"/>
                  <a:gd name="T15" fmla="*/ 57 h 275"/>
                  <a:gd name="T16" fmla="*/ 503 w 565"/>
                  <a:gd name="T17" fmla="*/ 77 h 275"/>
                  <a:gd name="T18" fmla="*/ 461 w 565"/>
                  <a:gd name="T19" fmla="*/ 88 h 275"/>
                  <a:gd name="T20" fmla="*/ 484 w 565"/>
                  <a:gd name="T21" fmla="*/ 120 h 275"/>
                  <a:gd name="T22" fmla="*/ 443 w 565"/>
                  <a:gd name="T23" fmla="*/ 131 h 275"/>
                  <a:gd name="T24" fmla="*/ 477 w 565"/>
                  <a:gd name="T25" fmla="*/ 137 h 275"/>
                  <a:gd name="T26" fmla="*/ 429 w 565"/>
                  <a:gd name="T27" fmla="*/ 142 h 275"/>
                  <a:gd name="T28" fmla="*/ 400 w 565"/>
                  <a:gd name="T29" fmla="*/ 153 h 275"/>
                  <a:gd name="T30" fmla="*/ 391 w 565"/>
                  <a:gd name="T31" fmla="*/ 181 h 275"/>
                  <a:gd name="T32" fmla="*/ 340 w 565"/>
                  <a:gd name="T33" fmla="*/ 196 h 275"/>
                  <a:gd name="T34" fmla="*/ 317 w 565"/>
                  <a:gd name="T35" fmla="*/ 204 h 275"/>
                  <a:gd name="T36" fmla="*/ 291 w 565"/>
                  <a:gd name="T37" fmla="*/ 235 h 275"/>
                  <a:gd name="T38" fmla="*/ 249 w 565"/>
                  <a:gd name="T39" fmla="*/ 267 h 275"/>
                  <a:gd name="T40" fmla="*/ 227 w 565"/>
                  <a:gd name="T41" fmla="*/ 267 h 275"/>
                  <a:gd name="T42" fmla="*/ 186 w 565"/>
                  <a:gd name="T43" fmla="*/ 212 h 275"/>
                  <a:gd name="T44" fmla="*/ 173 w 565"/>
                  <a:gd name="T45" fmla="*/ 191 h 275"/>
                  <a:gd name="T46" fmla="*/ 195 w 565"/>
                  <a:gd name="T47" fmla="*/ 172 h 275"/>
                  <a:gd name="T48" fmla="*/ 170 w 565"/>
                  <a:gd name="T49" fmla="*/ 165 h 275"/>
                  <a:gd name="T50" fmla="*/ 185 w 565"/>
                  <a:gd name="T51" fmla="*/ 146 h 275"/>
                  <a:gd name="T52" fmla="*/ 159 w 565"/>
                  <a:gd name="T53" fmla="*/ 142 h 275"/>
                  <a:gd name="T54" fmla="*/ 127 w 565"/>
                  <a:gd name="T55" fmla="*/ 92 h 275"/>
                  <a:gd name="T56" fmla="*/ 18 w 565"/>
                  <a:gd name="T57" fmla="*/ 82 h 275"/>
                  <a:gd name="T58" fmla="*/ 58 w 565"/>
                  <a:gd name="T59" fmla="*/ 74 h 275"/>
                  <a:gd name="T60" fmla="*/ 2 w 565"/>
                  <a:gd name="T61" fmla="*/ 64 h 275"/>
                  <a:gd name="T62" fmla="*/ 73 w 565"/>
                  <a:gd name="T63" fmla="*/ 47 h 275"/>
                  <a:gd name="T64" fmla="*/ 48 w 565"/>
                  <a:gd name="T65" fmla="*/ 38 h 275"/>
                  <a:gd name="T66" fmla="*/ 177 w 565"/>
                  <a:gd name="T67" fmla="*/ 23 h 275"/>
                  <a:gd name="T68" fmla="*/ 224 w 565"/>
                  <a:gd name="T69"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5" h="275">
                    <a:moveTo>
                      <a:pt x="224" y="7"/>
                    </a:moveTo>
                    <a:lnTo>
                      <a:pt x="491" y="0"/>
                    </a:lnTo>
                    <a:lnTo>
                      <a:pt x="497" y="8"/>
                    </a:lnTo>
                    <a:lnTo>
                      <a:pt x="419" y="23"/>
                    </a:lnTo>
                    <a:lnTo>
                      <a:pt x="494" y="22"/>
                    </a:lnTo>
                    <a:lnTo>
                      <a:pt x="460" y="29"/>
                    </a:lnTo>
                    <a:lnTo>
                      <a:pt x="467" y="33"/>
                    </a:lnTo>
                    <a:lnTo>
                      <a:pt x="534" y="17"/>
                    </a:lnTo>
                    <a:lnTo>
                      <a:pt x="565" y="27"/>
                    </a:lnTo>
                    <a:lnTo>
                      <a:pt x="548" y="35"/>
                    </a:lnTo>
                    <a:lnTo>
                      <a:pt x="536" y="32"/>
                    </a:lnTo>
                    <a:lnTo>
                      <a:pt x="525" y="32"/>
                    </a:lnTo>
                    <a:lnTo>
                      <a:pt x="520" y="35"/>
                    </a:lnTo>
                    <a:lnTo>
                      <a:pt x="521" y="38"/>
                    </a:lnTo>
                    <a:lnTo>
                      <a:pt x="471" y="50"/>
                    </a:lnTo>
                    <a:lnTo>
                      <a:pt x="472" y="57"/>
                    </a:lnTo>
                    <a:lnTo>
                      <a:pt x="500" y="57"/>
                    </a:lnTo>
                    <a:lnTo>
                      <a:pt x="503" y="77"/>
                    </a:lnTo>
                    <a:lnTo>
                      <a:pt x="469" y="71"/>
                    </a:lnTo>
                    <a:lnTo>
                      <a:pt x="461" y="88"/>
                    </a:lnTo>
                    <a:lnTo>
                      <a:pt x="500" y="88"/>
                    </a:lnTo>
                    <a:lnTo>
                      <a:pt x="484" y="120"/>
                    </a:lnTo>
                    <a:lnTo>
                      <a:pt x="441" y="121"/>
                    </a:lnTo>
                    <a:lnTo>
                      <a:pt x="443" y="131"/>
                    </a:lnTo>
                    <a:lnTo>
                      <a:pt x="453" y="128"/>
                    </a:lnTo>
                    <a:lnTo>
                      <a:pt x="477" y="137"/>
                    </a:lnTo>
                    <a:lnTo>
                      <a:pt x="464" y="155"/>
                    </a:lnTo>
                    <a:lnTo>
                      <a:pt x="429" y="142"/>
                    </a:lnTo>
                    <a:lnTo>
                      <a:pt x="423" y="139"/>
                    </a:lnTo>
                    <a:lnTo>
                      <a:pt x="400" y="153"/>
                    </a:lnTo>
                    <a:lnTo>
                      <a:pt x="454" y="159"/>
                    </a:lnTo>
                    <a:lnTo>
                      <a:pt x="391" y="181"/>
                    </a:lnTo>
                    <a:lnTo>
                      <a:pt x="370" y="178"/>
                    </a:lnTo>
                    <a:lnTo>
                      <a:pt x="340" y="196"/>
                    </a:lnTo>
                    <a:lnTo>
                      <a:pt x="328" y="207"/>
                    </a:lnTo>
                    <a:lnTo>
                      <a:pt x="317" y="204"/>
                    </a:lnTo>
                    <a:lnTo>
                      <a:pt x="308" y="212"/>
                    </a:lnTo>
                    <a:lnTo>
                      <a:pt x="291" y="235"/>
                    </a:lnTo>
                    <a:lnTo>
                      <a:pt x="272" y="275"/>
                    </a:lnTo>
                    <a:lnTo>
                      <a:pt x="249" y="267"/>
                    </a:lnTo>
                    <a:lnTo>
                      <a:pt x="227" y="263"/>
                    </a:lnTo>
                    <a:lnTo>
                      <a:pt x="227" y="267"/>
                    </a:lnTo>
                    <a:lnTo>
                      <a:pt x="192" y="226"/>
                    </a:lnTo>
                    <a:lnTo>
                      <a:pt x="186" y="212"/>
                    </a:lnTo>
                    <a:lnTo>
                      <a:pt x="180" y="208"/>
                    </a:lnTo>
                    <a:lnTo>
                      <a:pt x="173" y="191"/>
                    </a:lnTo>
                    <a:lnTo>
                      <a:pt x="180" y="172"/>
                    </a:lnTo>
                    <a:lnTo>
                      <a:pt x="195" y="172"/>
                    </a:lnTo>
                    <a:lnTo>
                      <a:pt x="197" y="161"/>
                    </a:lnTo>
                    <a:lnTo>
                      <a:pt x="170" y="165"/>
                    </a:lnTo>
                    <a:lnTo>
                      <a:pt x="162" y="153"/>
                    </a:lnTo>
                    <a:lnTo>
                      <a:pt x="185" y="146"/>
                    </a:lnTo>
                    <a:lnTo>
                      <a:pt x="177" y="141"/>
                    </a:lnTo>
                    <a:lnTo>
                      <a:pt x="159" y="142"/>
                    </a:lnTo>
                    <a:lnTo>
                      <a:pt x="148" y="106"/>
                    </a:lnTo>
                    <a:lnTo>
                      <a:pt x="127" y="92"/>
                    </a:lnTo>
                    <a:lnTo>
                      <a:pt x="86" y="86"/>
                    </a:lnTo>
                    <a:lnTo>
                      <a:pt x="18" y="82"/>
                    </a:lnTo>
                    <a:lnTo>
                      <a:pt x="12" y="73"/>
                    </a:lnTo>
                    <a:lnTo>
                      <a:pt x="58" y="74"/>
                    </a:lnTo>
                    <a:lnTo>
                      <a:pt x="59" y="70"/>
                    </a:lnTo>
                    <a:lnTo>
                      <a:pt x="2" y="64"/>
                    </a:lnTo>
                    <a:lnTo>
                      <a:pt x="0" y="59"/>
                    </a:lnTo>
                    <a:lnTo>
                      <a:pt x="73" y="47"/>
                    </a:lnTo>
                    <a:lnTo>
                      <a:pt x="69" y="40"/>
                    </a:lnTo>
                    <a:lnTo>
                      <a:pt x="48" y="38"/>
                    </a:lnTo>
                    <a:lnTo>
                      <a:pt x="170" y="14"/>
                    </a:lnTo>
                    <a:lnTo>
                      <a:pt x="177" y="23"/>
                    </a:lnTo>
                    <a:lnTo>
                      <a:pt x="180" y="13"/>
                    </a:lnTo>
                    <a:lnTo>
                      <a:pt x="224" y="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5" name="Freeform 110">
                <a:extLst>
                  <a:ext uri="{FF2B5EF4-FFF2-40B4-BE49-F238E27FC236}">
                    <a16:creationId xmlns:a16="http://schemas.microsoft.com/office/drawing/2014/main" id="{039910C2-9B56-444C-A1BE-3E5629C87798}"/>
                  </a:ext>
                </a:extLst>
              </p:cNvPr>
              <p:cNvSpPr>
                <a:spLocks/>
              </p:cNvSpPr>
              <p:nvPr/>
            </p:nvSpPr>
            <p:spPr bwMode="auto">
              <a:xfrm>
                <a:off x="5201" y="2698"/>
                <a:ext cx="57" cy="28"/>
              </a:xfrm>
              <a:custGeom>
                <a:avLst/>
                <a:gdLst>
                  <a:gd name="T0" fmla="*/ 41 w 57"/>
                  <a:gd name="T1" fmla="*/ 0 h 28"/>
                  <a:gd name="T2" fmla="*/ 56 w 57"/>
                  <a:gd name="T3" fmla="*/ 4 h 28"/>
                  <a:gd name="T4" fmla="*/ 57 w 57"/>
                  <a:gd name="T5" fmla="*/ 14 h 28"/>
                  <a:gd name="T6" fmla="*/ 53 w 57"/>
                  <a:gd name="T7" fmla="*/ 28 h 28"/>
                  <a:gd name="T8" fmla="*/ 50 w 57"/>
                  <a:gd name="T9" fmla="*/ 27 h 28"/>
                  <a:gd name="T10" fmla="*/ 31 w 57"/>
                  <a:gd name="T11" fmla="*/ 22 h 28"/>
                  <a:gd name="T12" fmla="*/ 22 w 57"/>
                  <a:gd name="T13" fmla="*/ 24 h 28"/>
                  <a:gd name="T14" fmla="*/ 13 w 57"/>
                  <a:gd name="T15" fmla="*/ 22 h 28"/>
                  <a:gd name="T16" fmla="*/ 1 w 57"/>
                  <a:gd name="T17" fmla="*/ 24 h 28"/>
                  <a:gd name="T18" fmla="*/ 0 w 57"/>
                  <a:gd name="T19" fmla="*/ 18 h 28"/>
                  <a:gd name="T20" fmla="*/ 0 w 57"/>
                  <a:gd name="T21" fmla="*/ 12 h 28"/>
                  <a:gd name="T22" fmla="*/ 31 w 57"/>
                  <a:gd name="T23" fmla="*/ 0 h 28"/>
                  <a:gd name="T24" fmla="*/ 41 w 57"/>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28">
                    <a:moveTo>
                      <a:pt x="41" y="0"/>
                    </a:moveTo>
                    <a:lnTo>
                      <a:pt x="56" y="4"/>
                    </a:lnTo>
                    <a:lnTo>
                      <a:pt x="57" y="14"/>
                    </a:lnTo>
                    <a:lnTo>
                      <a:pt x="53" y="28"/>
                    </a:lnTo>
                    <a:lnTo>
                      <a:pt x="50" y="27"/>
                    </a:lnTo>
                    <a:lnTo>
                      <a:pt x="31" y="22"/>
                    </a:lnTo>
                    <a:lnTo>
                      <a:pt x="22" y="24"/>
                    </a:lnTo>
                    <a:lnTo>
                      <a:pt x="13" y="22"/>
                    </a:lnTo>
                    <a:lnTo>
                      <a:pt x="1" y="24"/>
                    </a:lnTo>
                    <a:lnTo>
                      <a:pt x="0" y="18"/>
                    </a:lnTo>
                    <a:lnTo>
                      <a:pt x="0" y="12"/>
                    </a:lnTo>
                    <a:lnTo>
                      <a:pt x="31" y="0"/>
                    </a:lnTo>
                    <a:lnTo>
                      <a:pt x="41"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6" name="Freeform 111">
                <a:extLst>
                  <a:ext uri="{FF2B5EF4-FFF2-40B4-BE49-F238E27FC236}">
                    <a16:creationId xmlns:a16="http://schemas.microsoft.com/office/drawing/2014/main" id="{B78681F1-C5AD-47E2-B6D4-6FD77FCEE3F9}"/>
                  </a:ext>
                </a:extLst>
              </p:cNvPr>
              <p:cNvSpPr>
                <a:spLocks/>
              </p:cNvSpPr>
              <p:nvPr/>
            </p:nvSpPr>
            <p:spPr bwMode="auto">
              <a:xfrm>
                <a:off x="5195" y="2720"/>
                <a:ext cx="65" cy="27"/>
              </a:xfrm>
              <a:custGeom>
                <a:avLst/>
                <a:gdLst>
                  <a:gd name="T0" fmla="*/ 56 w 65"/>
                  <a:gd name="T1" fmla="*/ 5 h 27"/>
                  <a:gd name="T2" fmla="*/ 62 w 65"/>
                  <a:gd name="T3" fmla="*/ 7 h 27"/>
                  <a:gd name="T4" fmla="*/ 62 w 65"/>
                  <a:gd name="T5" fmla="*/ 13 h 27"/>
                  <a:gd name="T6" fmla="*/ 65 w 65"/>
                  <a:gd name="T7" fmla="*/ 20 h 27"/>
                  <a:gd name="T8" fmla="*/ 59 w 65"/>
                  <a:gd name="T9" fmla="*/ 25 h 27"/>
                  <a:gd name="T10" fmla="*/ 50 w 65"/>
                  <a:gd name="T11" fmla="*/ 27 h 27"/>
                  <a:gd name="T12" fmla="*/ 44 w 65"/>
                  <a:gd name="T13" fmla="*/ 23 h 27"/>
                  <a:gd name="T14" fmla="*/ 33 w 65"/>
                  <a:gd name="T15" fmla="*/ 19 h 27"/>
                  <a:gd name="T16" fmla="*/ 8 w 65"/>
                  <a:gd name="T17" fmla="*/ 18 h 27"/>
                  <a:gd name="T18" fmla="*/ 0 w 65"/>
                  <a:gd name="T19" fmla="*/ 23 h 27"/>
                  <a:gd name="T20" fmla="*/ 0 w 65"/>
                  <a:gd name="T21" fmla="*/ 14 h 27"/>
                  <a:gd name="T22" fmla="*/ 5 w 65"/>
                  <a:gd name="T23" fmla="*/ 4 h 27"/>
                  <a:gd name="T24" fmla="*/ 13 w 65"/>
                  <a:gd name="T25" fmla="*/ 3 h 27"/>
                  <a:gd name="T26" fmla="*/ 24 w 65"/>
                  <a:gd name="T27" fmla="*/ 12 h 27"/>
                  <a:gd name="T28" fmla="*/ 30 w 65"/>
                  <a:gd name="T29" fmla="*/ 9 h 27"/>
                  <a:gd name="T30" fmla="*/ 28 w 65"/>
                  <a:gd name="T31" fmla="*/ 2 h 27"/>
                  <a:gd name="T32" fmla="*/ 37 w 65"/>
                  <a:gd name="T33" fmla="*/ 0 h 27"/>
                  <a:gd name="T34" fmla="*/ 56 w 65"/>
                  <a:gd name="T35"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27">
                    <a:moveTo>
                      <a:pt x="56" y="5"/>
                    </a:moveTo>
                    <a:lnTo>
                      <a:pt x="62" y="7"/>
                    </a:lnTo>
                    <a:lnTo>
                      <a:pt x="62" y="13"/>
                    </a:lnTo>
                    <a:lnTo>
                      <a:pt x="65" y="20"/>
                    </a:lnTo>
                    <a:lnTo>
                      <a:pt x="59" y="25"/>
                    </a:lnTo>
                    <a:lnTo>
                      <a:pt x="50" y="27"/>
                    </a:lnTo>
                    <a:lnTo>
                      <a:pt x="44" y="23"/>
                    </a:lnTo>
                    <a:lnTo>
                      <a:pt x="33" y="19"/>
                    </a:lnTo>
                    <a:lnTo>
                      <a:pt x="8" y="18"/>
                    </a:lnTo>
                    <a:lnTo>
                      <a:pt x="0" y="23"/>
                    </a:lnTo>
                    <a:lnTo>
                      <a:pt x="0" y="14"/>
                    </a:lnTo>
                    <a:lnTo>
                      <a:pt x="5" y="4"/>
                    </a:lnTo>
                    <a:lnTo>
                      <a:pt x="13" y="3"/>
                    </a:lnTo>
                    <a:lnTo>
                      <a:pt x="24" y="12"/>
                    </a:lnTo>
                    <a:lnTo>
                      <a:pt x="30" y="9"/>
                    </a:lnTo>
                    <a:lnTo>
                      <a:pt x="28" y="2"/>
                    </a:lnTo>
                    <a:lnTo>
                      <a:pt x="37" y="0"/>
                    </a:lnTo>
                    <a:lnTo>
                      <a:pt x="56" y="5"/>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7" name="Freeform 112">
                <a:extLst>
                  <a:ext uri="{FF2B5EF4-FFF2-40B4-BE49-F238E27FC236}">
                    <a16:creationId xmlns:a16="http://schemas.microsoft.com/office/drawing/2014/main" id="{9B498DED-781C-4002-8BF3-4C89BB4FB6BF}"/>
                  </a:ext>
                </a:extLst>
              </p:cNvPr>
              <p:cNvSpPr>
                <a:spLocks/>
              </p:cNvSpPr>
              <p:nvPr/>
            </p:nvSpPr>
            <p:spPr bwMode="auto">
              <a:xfrm>
                <a:off x="5193" y="2738"/>
                <a:ext cx="54" cy="29"/>
              </a:xfrm>
              <a:custGeom>
                <a:avLst/>
                <a:gdLst>
                  <a:gd name="T0" fmla="*/ 2 w 54"/>
                  <a:gd name="T1" fmla="*/ 5 h 29"/>
                  <a:gd name="T2" fmla="*/ 10 w 54"/>
                  <a:gd name="T3" fmla="*/ 0 h 29"/>
                  <a:gd name="T4" fmla="*/ 35 w 54"/>
                  <a:gd name="T5" fmla="*/ 1 h 29"/>
                  <a:gd name="T6" fmla="*/ 46 w 54"/>
                  <a:gd name="T7" fmla="*/ 5 h 29"/>
                  <a:gd name="T8" fmla="*/ 52 w 54"/>
                  <a:gd name="T9" fmla="*/ 9 h 29"/>
                  <a:gd name="T10" fmla="*/ 54 w 54"/>
                  <a:gd name="T11" fmla="*/ 13 h 29"/>
                  <a:gd name="T12" fmla="*/ 46 w 54"/>
                  <a:gd name="T13" fmla="*/ 17 h 29"/>
                  <a:gd name="T14" fmla="*/ 42 w 54"/>
                  <a:gd name="T15" fmla="*/ 24 h 29"/>
                  <a:gd name="T16" fmla="*/ 23 w 54"/>
                  <a:gd name="T17" fmla="*/ 29 h 29"/>
                  <a:gd name="T18" fmla="*/ 22 w 54"/>
                  <a:gd name="T19" fmla="*/ 24 h 29"/>
                  <a:gd name="T20" fmla="*/ 16 w 54"/>
                  <a:gd name="T21" fmla="*/ 24 h 29"/>
                  <a:gd name="T22" fmla="*/ 17 w 54"/>
                  <a:gd name="T23" fmla="*/ 18 h 29"/>
                  <a:gd name="T24" fmla="*/ 3 w 54"/>
                  <a:gd name="T25" fmla="*/ 13 h 29"/>
                  <a:gd name="T26" fmla="*/ 0 w 54"/>
                  <a:gd name="T27" fmla="*/ 13 h 29"/>
                  <a:gd name="T28" fmla="*/ 2 w 54"/>
                  <a:gd name="T2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29">
                    <a:moveTo>
                      <a:pt x="2" y="5"/>
                    </a:moveTo>
                    <a:lnTo>
                      <a:pt x="10" y="0"/>
                    </a:lnTo>
                    <a:lnTo>
                      <a:pt x="35" y="1"/>
                    </a:lnTo>
                    <a:lnTo>
                      <a:pt x="46" y="5"/>
                    </a:lnTo>
                    <a:lnTo>
                      <a:pt x="52" y="9"/>
                    </a:lnTo>
                    <a:lnTo>
                      <a:pt x="54" y="13"/>
                    </a:lnTo>
                    <a:lnTo>
                      <a:pt x="46" y="17"/>
                    </a:lnTo>
                    <a:lnTo>
                      <a:pt x="42" y="24"/>
                    </a:lnTo>
                    <a:lnTo>
                      <a:pt x="23" y="29"/>
                    </a:lnTo>
                    <a:lnTo>
                      <a:pt x="22" y="24"/>
                    </a:lnTo>
                    <a:lnTo>
                      <a:pt x="16" y="24"/>
                    </a:lnTo>
                    <a:lnTo>
                      <a:pt x="17" y="18"/>
                    </a:lnTo>
                    <a:lnTo>
                      <a:pt x="3" y="13"/>
                    </a:lnTo>
                    <a:lnTo>
                      <a:pt x="0" y="13"/>
                    </a:lnTo>
                    <a:lnTo>
                      <a:pt x="2" y="5"/>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8" name="Freeform 113">
                <a:extLst>
                  <a:ext uri="{FF2B5EF4-FFF2-40B4-BE49-F238E27FC236}">
                    <a16:creationId xmlns:a16="http://schemas.microsoft.com/office/drawing/2014/main" id="{6F5A9AF7-68C5-4BB6-B729-93B371DB9816}"/>
                  </a:ext>
                </a:extLst>
              </p:cNvPr>
              <p:cNvSpPr>
                <a:spLocks/>
              </p:cNvSpPr>
              <p:nvPr/>
            </p:nvSpPr>
            <p:spPr bwMode="auto">
              <a:xfrm>
                <a:off x="5214" y="2740"/>
                <a:ext cx="87" cy="59"/>
              </a:xfrm>
              <a:custGeom>
                <a:avLst/>
                <a:gdLst>
                  <a:gd name="T0" fmla="*/ 25 w 87"/>
                  <a:gd name="T1" fmla="*/ 15 h 59"/>
                  <a:gd name="T2" fmla="*/ 33 w 87"/>
                  <a:gd name="T3" fmla="*/ 11 h 59"/>
                  <a:gd name="T4" fmla="*/ 31 w 87"/>
                  <a:gd name="T5" fmla="*/ 7 h 59"/>
                  <a:gd name="T6" fmla="*/ 40 w 87"/>
                  <a:gd name="T7" fmla="*/ 5 h 59"/>
                  <a:gd name="T8" fmla="*/ 46 w 87"/>
                  <a:gd name="T9" fmla="*/ 0 h 59"/>
                  <a:gd name="T10" fmla="*/ 70 w 87"/>
                  <a:gd name="T11" fmla="*/ 7 h 59"/>
                  <a:gd name="T12" fmla="*/ 70 w 87"/>
                  <a:gd name="T13" fmla="*/ 18 h 59"/>
                  <a:gd name="T14" fmla="*/ 87 w 87"/>
                  <a:gd name="T15" fmla="*/ 33 h 59"/>
                  <a:gd name="T16" fmla="*/ 74 w 87"/>
                  <a:gd name="T17" fmla="*/ 35 h 59"/>
                  <a:gd name="T18" fmla="*/ 80 w 87"/>
                  <a:gd name="T19" fmla="*/ 47 h 59"/>
                  <a:gd name="T20" fmla="*/ 72 w 87"/>
                  <a:gd name="T21" fmla="*/ 48 h 59"/>
                  <a:gd name="T22" fmla="*/ 61 w 87"/>
                  <a:gd name="T23" fmla="*/ 59 h 59"/>
                  <a:gd name="T24" fmla="*/ 51 w 87"/>
                  <a:gd name="T25" fmla="*/ 58 h 59"/>
                  <a:gd name="T26" fmla="*/ 39 w 87"/>
                  <a:gd name="T27" fmla="*/ 51 h 59"/>
                  <a:gd name="T28" fmla="*/ 26 w 87"/>
                  <a:gd name="T29" fmla="*/ 48 h 59"/>
                  <a:gd name="T30" fmla="*/ 13 w 87"/>
                  <a:gd name="T31" fmla="*/ 51 h 59"/>
                  <a:gd name="T32" fmla="*/ 5 w 87"/>
                  <a:gd name="T33" fmla="*/ 54 h 59"/>
                  <a:gd name="T34" fmla="*/ 4 w 87"/>
                  <a:gd name="T35" fmla="*/ 49 h 59"/>
                  <a:gd name="T36" fmla="*/ 0 w 87"/>
                  <a:gd name="T37" fmla="*/ 46 h 59"/>
                  <a:gd name="T38" fmla="*/ 7 w 87"/>
                  <a:gd name="T39" fmla="*/ 40 h 59"/>
                  <a:gd name="T40" fmla="*/ 2 w 87"/>
                  <a:gd name="T41" fmla="*/ 27 h 59"/>
                  <a:gd name="T42" fmla="*/ 21 w 87"/>
                  <a:gd name="T43" fmla="*/ 22 h 59"/>
                  <a:gd name="T44" fmla="*/ 25 w 87"/>
                  <a:gd name="T45"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9">
                    <a:moveTo>
                      <a:pt x="25" y="15"/>
                    </a:moveTo>
                    <a:lnTo>
                      <a:pt x="33" y="11"/>
                    </a:lnTo>
                    <a:lnTo>
                      <a:pt x="31" y="7"/>
                    </a:lnTo>
                    <a:lnTo>
                      <a:pt x="40" y="5"/>
                    </a:lnTo>
                    <a:lnTo>
                      <a:pt x="46" y="0"/>
                    </a:lnTo>
                    <a:lnTo>
                      <a:pt x="70" y="7"/>
                    </a:lnTo>
                    <a:lnTo>
                      <a:pt x="70" y="18"/>
                    </a:lnTo>
                    <a:lnTo>
                      <a:pt x="87" y="33"/>
                    </a:lnTo>
                    <a:lnTo>
                      <a:pt x="74" y="35"/>
                    </a:lnTo>
                    <a:lnTo>
                      <a:pt x="80" y="47"/>
                    </a:lnTo>
                    <a:lnTo>
                      <a:pt x="72" y="48"/>
                    </a:lnTo>
                    <a:lnTo>
                      <a:pt x="61" y="59"/>
                    </a:lnTo>
                    <a:lnTo>
                      <a:pt x="51" y="58"/>
                    </a:lnTo>
                    <a:lnTo>
                      <a:pt x="39" y="51"/>
                    </a:lnTo>
                    <a:lnTo>
                      <a:pt x="26" y="48"/>
                    </a:lnTo>
                    <a:lnTo>
                      <a:pt x="13" y="51"/>
                    </a:lnTo>
                    <a:lnTo>
                      <a:pt x="5" y="54"/>
                    </a:lnTo>
                    <a:lnTo>
                      <a:pt x="4" y="49"/>
                    </a:lnTo>
                    <a:lnTo>
                      <a:pt x="0" y="46"/>
                    </a:lnTo>
                    <a:lnTo>
                      <a:pt x="7" y="40"/>
                    </a:lnTo>
                    <a:lnTo>
                      <a:pt x="2" y="27"/>
                    </a:lnTo>
                    <a:lnTo>
                      <a:pt x="21" y="22"/>
                    </a:lnTo>
                    <a:lnTo>
                      <a:pt x="25" y="15"/>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9" name="Freeform 114">
                <a:extLst>
                  <a:ext uri="{FF2B5EF4-FFF2-40B4-BE49-F238E27FC236}">
                    <a16:creationId xmlns:a16="http://schemas.microsoft.com/office/drawing/2014/main" id="{C4EECC9F-A4F3-483C-9926-6B36954E50D8}"/>
                  </a:ext>
                </a:extLst>
              </p:cNvPr>
              <p:cNvSpPr>
                <a:spLocks/>
              </p:cNvSpPr>
              <p:nvPr/>
            </p:nvSpPr>
            <p:spPr bwMode="auto">
              <a:xfrm>
                <a:off x="5245" y="2830"/>
                <a:ext cx="32" cy="35"/>
              </a:xfrm>
              <a:custGeom>
                <a:avLst/>
                <a:gdLst>
                  <a:gd name="T0" fmla="*/ 1 w 32"/>
                  <a:gd name="T1" fmla="*/ 2 h 35"/>
                  <a:gd name="T2" fmla="*/ 9 w 32"/>
                  <a:gd name="T3" fmla="*/ 0 h 35"/>
                  <a:gd name="T4" fmla="*/ 23 w 32"/>
                  <a:gd name="T5" fmla="*/ 5 h 35"/>
                  <a:gd name="T6" fmla="*/ 25 w 32"/>
                  <a:gd name="T7" fmla="*/ 11 h 35"/>
                  <a:gd name="T8" fmla="*/ 30 w 32"/>
                  <a:gd name="T9" fmla="*/ 16 h 35"/>
                  <a:gd name="T10" fmla="*/ 32 w 32"/>
                  <a:gd name="T11" fmla="*/ 24 h 35"/>
                  <a:gd name="T12" fmla="*/ 22 w 32"/>
                  <a:gd name="T13" fmla="*/ 23 h 35"/>
                  <a:gd name="T14" fmla="*/ 22 w 32"/>
                  <a:gd name="T15" fmla="*/ 27 h 35"/>
                  <a:gd name="T16" fmla="*/ 13 w 32"/>
                  <a:gd name="T17" fmla="*/ 35 h 35"/>
                  <a:gd name="T18" fmla="*/ 15 w 32"/>
                  <a:gd name="T19" fmla="*/ 23 h 35"/>
                  <a:gd name="T20" fmla="*/ 6 w 32"/>
                  <a:gd name="T21" fmla="*/ 9 h 35"/>
                  <a:gd name="T22" fmla="*/ 0 w 32"/>
                  <a:gd name="T23" fmla="*/ 2 h 35"/>
                  <a:gd name="T24" fmla="*/ 1 w 32"/>
                  <a:gd name="T25"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5">
                    <a:moveTo>
                      <a:pt x="1" y="2"/>
                    </a:moveTo>
                    <a:lnTo>
                      <a:pt x="9" y="0"/>
                    </a:lnTo>
                    <a:lnTo>
                      <a:pt x="23" y="5"/>
                    </a:lnTo>
                    <a:lnTo>
                      <a:pt x="25" y="11"/>
                    </a:lnTo>
                    <a:lnTo>
                      <a:pt x="30" y="16"/>
                    </a:lnTo>
                    <a:lnTo>
                      <a:pt x="32" y="24"/>
                    </a:lnTo>
                    <a:lnTo>
                      <a:pt x="22" y="23"/>
                    </a:lnTo>
                    <a:lnTo>
                      <a:pt x="22" y="27"/>
                    </a:lnTo>
                    <a:lnTo>
                      <a:pt x="13" y="35"/>
                    </a:lnTo>
                    <a:lnTo>
                      <a:pt x="15" y="23"/>
                    </a:lnTo>
                    <a:lnTo>
                      <a:pt x="6" y="9"/>
                    </a:lnTo>
                    <a:lnTo>
                      <a:pt x="0" y="2"/>
                    </a:lnTo>
                    <a:lnTo>
                      <a:pt x="1" y="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0" name="Freeform 115">
                <a:extLst>
                  <a:ext uri="{FF2B5EF4-FFF2-40B4-BE49-F238E27FC236}">
                    <a16:creationId xmlns:a16="http://schemas.microsoft.com/office/drawing/2014/main" id="{19A92AF6-1427-4A91-8A8E-8371643F597A}"/>
                  </a:ext>
                </a:extLst>
              </p:cNvPr>
              <p:cNvSpPr>
                <a:spLocks/>
              </p:cNvSpPr>
              <p:nvPr/>
            </p:nvSpPr>
            <p:spPr bwMode="auto">
              <a:xfrm>
                <a:off x="5204" y="2784"/>
                <a:ext cx="165" cy="94"/>
              </a:xfrm>
              <a:custGeom>
                <a:avLst/>
                <a:gdLst>
                  <a:gd name="T0" fmla="*/ 23 w 165"/>
                  <a:gd name="T1" fmla="*/ 7 h 94"/>
                  <a:gd name="T2" fmla="*/ 36 w 165"/>
                  <a:gd name="T3" fmla="*/ 4 h 94"/>
                  <a:gd name="T4" fmla="*/ 49 w 165"/>
                  <a:gd name="T5" fmla="*/ 7 h 94"/>
                  <a:gd name="T6" fmla="*/ 61 w 165"/>
                  <a:gd name="T7" fmla="*/ 14 h 94"/>
                  <a:gd name="T8" fmla="*/ 71 w 165"/>
                  <a:gd name="T9" fmla="*/ 15 h 94"/>
                  <a:gd name="T10" fmla="*/ 82 w 165"/>
                  <a:gd name="T11" fmla="*/ 4 h 94"/>
                  <a:gd name="T12" fmla="*/ 90 w 165"/>
                  <a:gd name="T13" fmla="*/ 3 h 94"/>
                  <a:gd name="T14" fmla="*/ 103 w 165"/>
                  <a:gd name="T15" fmla="*/ 0 h 94"/>
                  <a:gd name="T16" fmla="*/ 109 w 165"/>
                  <a:gd name="T17" fmla="*/ 2 h 94"/>
                  <a:gd name="T18" fmla="*/ 123 w 165"/>
                  <a:gd name="T19" fmla="*/ 25 h 94"/>
                  <a:gd name="T20" fmla="*/ 147 w 165"/>
                  <a:gd name="T21" fmla="*/ 27 h 94"/>
                  <a:gd name="T22" fmla="*/ 159 w 165"/>
                  <a:gd name="T23" fmla="*/ 34 h 94"/>
                  <a:gd name="T24" fmla="*/ 165 w 165"/>
                  <a:gd name="T25" fmla="*/ 35 h 94"/>
                  <a:gd name="T26" fmla="*/ 162 w 165"/>
                  <a:gd name="T27" fmla="*/ 53 h 94"/>
                  <a:gd name="T28" fmla="*/ 153 w 165"/>
                  <a:gd name="T29" fmla="*/ 53 h 94"/>
                  <a:gd name="T30" fmla="*/ 146 w 165"/>
                  <a:gd name="T31" fmla="*/ 61 h 94"/>
                  <a:gd name="T32" fmla="*/ 134 w 165"/>
                  <a:gd name="T33" fmla="*/ 65 h 94"/>
                  <a:gd name="T34" fmla="*/ 114 w 165"/>
                  <a:gd name="T35" fmla="*/ 73 h 94"/>
                  <a:gd name="T36" fmla="*/ 120 w 165"/>
                  <a:gd name="T37" fmla="*/ 82 h 94"/>
                  <a:gd name="T38" fmla="*/ 132 w 165"/>
                  <a:gd name="T39" fmla="*/ 82 h 94"/>
                  <a:gd name="T40" fmla="*/ 130 w 165"/>
                  <a:gd name="T41" fmla="*/ 86 h 94"/>
                  <a:gd name="T42" fmla="*/ 105 w 165"/>
                  <a:gd name="T43" fmla="*/ 94 h 94"/>
                  <a:gd name="T44" fmla="*/ 95 w 165"/>
                  <a:gd name="T45" fmla="*/ 82 h 94"/>
                  <a:gd name="T46" fmla="*/ 107 w 165"/>
                  <a:gd name="T47" fmla="*/ 75 h 94"/>
                  <a:gd name="T48" fmla="*/ 97 w 165"/>
                  <a:gd name="T49" fmla="*/ 72 h 94"/>
                  <a:gd name="T50" fmla="*/ 83 w 165"/>
                  <a:gd name="T51" fmla="*/ 70 h 94"/>
                  <a:gd name="T52" fmla="*/ 70 w 165"/>
                  <a:gd name="T53" fmla="*/ 83 h 94"/>
                  <a:gd name="T54" fmla="*/ 60 w 165"/>
                  <a:gd name="T55" fmla="*/ 84 h 94"/>
                  <a:gd name="T56" fmla="*/ 54 w 165"/>
                  <a:gd name="T57" fmla="*/ 81 h 94"/>
                  <a:gd name="T58" fmla="*/ 63 w 165"/>
                  <a:gd name="T59" fmla="*/ 73 h 94"/>
                  <a:gd name="T60" fmla="*/ 63 w 165"/>
                  <a:gd name="T61" fmla="*/ 69 h 94"/>
                  <a:gd name="T62" fmla="*/ 73 w 165"/>
                  <a:gd name="T63" fmla="*/ 70 h 94"/>
                  <a:gd name="T64" fmla="*/ 71 w 165"/>
                  <a:gd name="T65" fmla="*/ 62 h 94"/>
                  <a:gd name="T66" fmla="*/ 66 w 165"/>
                  <a:gd name="T67" fmla="*/ 57 h 94"/>
                  <a:gd name="T68" fmla="*/ 64 w 165"/>
                  <a:gd name="T69" fmla="*/ 51 h 94"/>
                  <a:gd name="T70" fmla="*/ 50 w 165"/>
                  <a:gd name="T71" fmla="*/ 46 h 94"/>
                  <a:gd name="T72" fmla="*/ 42 w 165"/>
                  <a:gd name="T73" fmla="*/ 48 h 94"/>
                  <a:gd name="T74" fmla="*/ 41 w 165"/>
                  <a:gd name="T75" fmla="*/ 48 h 94"/>
                  <a:gd name="T76" fmla="*/ 27 w 165"/>
                  <a:gd name="T77" fmla="*/ 55 h 94"/>
                  <a:gd name="T78" fmla="*/ 13 w 165"/>
                  <a:gd name="T79" fmla="*/ 51 h 94"/>
                  <a:gd name="T80" fmla="*/ 9 w 165"/>
                  <a:gd name="T81" fmla="*/ 52 h 94"/>
                  <a:gd name="T82" fmla="*/ 0 w 165"/>
                  <a:gd name="T83" fmla="*/ 48 h 94"/>
                  <a:gd name="T84" fmla="*/ 4 w 165"/>
                  <a:gd name="T85" fmla="*/ 38 h 94"/>
                  <a:gd name="T86" fmla="*/ 6 w 165"/>
                  <a:gd name="T87" fmla="*/ 31 h 94"/>
                  <a:gd name="T88" fmla="*/ 18 w 165"/>
                  <a:gd name="T89" fmla="*/ 22 h 94"/>
                  <a:gd name="T90" fmla="*/ 15 w 165"/>
                  <a:gd name="T91" fmla="*/ 10 h 94"/>
                  <a:gd name="T92" fmla="*/ 23 w 165"/>
                  <a:gd name="T93"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 h="94">
                    <a:moveTo>
                      <a:pt x="23" y="7"/>
                    </a:moveTo>
                    <a:lnTo>
                      <a:pt x="36" y="4"/>
                    </a:lnTo>
                    <a:lnTo>
                      <a:pt x="49" y="7"/>
                    </a:lnTo>
                    <a:lnTo>
                      <a:pt x="61" y="14"/>
                    </a:lnTo>
                    <a:lnTo>
                      <a:pt x="71" y="15"/>
                    </a:lnTo>
                    <a:lnTo>
                      <a:pt x="82" y="4"/>
                    </a:lnTo>
                    <a:lnTo>
                      <a:pt x="90" y="3"/>
                    </a:lnTo>
                    <a:lnTo>
                      <a:pt x="103" y="0"/>
                    </a:lnTo>
                    <a:lnTo>
                      <a:pt x="109" y="2"/>
                    </a:lnTo>
                    <a:lnTo>
                      <a:pt x="123" y="25"/>
                    </a:lnTo>
                    <a:lnTo>
                      <a:pt x="147" y="27"/>
                    </a:lnTo>
                    <a:lnTo>
                      <a:pt x="159" y="34"/>
                    </a:lnTo>
                    <a:lnTo>
                      <a:pt x="165" y="35"/>
                    </a:lnTo>
                    <a:lnTo>
                      <a:pt x="162" y="53"/>
                    </a:lnTo>
                    <a:lnTo>
                      <a:pt x="153" y="53"/>
                    </a:lnTo>
                    <a:lnTo>
                      <a:pt x="146" y="61"/>
                    </a:lnTo>
                    <a:lnTo>
                      <a:pt x="134" y="65"/>
                    </a:lnTo>
                    <a:lnTo>
                      <a:pt x="114" y="73"/>
                    </a:lnTo>
                    <a:lnTo>
                      <a:pt x="120" y="82"/>
                    </a:lnTo>
                    <a:lnTo>
                      <a:pt x="132" y="82"/>
                    </a:lnTo>
                    <a:lnTo>
                      <a:pt x="130" y="86"/>
                    </a:lnTo>
                    <a:lnTo>
                      <a:pt x="105" y="94"/>
                    </a:lnTo>
                    <a:lnTo>
                      <a:pt x="95" y="82"/>
                    </a:lnTo>
                    <a:lnTo>
                      <a:pt x="107" y="75"/>
                    </a:lnTo>
                    <a:lnTo>
                      <a:pt x="97" y="72"/>
                    </a:lnTo>
                    <a:lnTo>
                      <a:pt x="83" y="70"/>
                    </a:lnTo>
                    <a:lnTo>
                      <a:pt x="70" y="83"/>
                    </a:lnTo>
                    <a:lnTo>
                      <a:pt x="60" y="84"/>
                    </a:lnTo>
                    <a:lnTo>
                      <a:pt x="54" y="81"/>
                    </a:lnTo>
                    <a:lnTo>
                      <a:pt x="63" y="73"/>
                    </a:lnTo>
                    <a:lnTo>
                      <a:pt x="63" y="69"/>
                    </a:lnTo>
                    <a:lnTo>
                      <a:pt x="73" y="70"/>
                    </a:lnTo>
                    <a:lnTo>
                      <a:pt x="71" y="62"/>
                    </a:lnTo>
                    <a:lnTo>
                      <a:pt x="66" y="57"/>
                    </a:lnTo>
                    <a:lnTo>
                      <a:pt x="64" y="51"/>
                    </a:lnTo>
                    <a:lnTo>
                      <a:pt x="50" y="46"/>
                    </a:lnTo>
                    <a:lnTo>
                      <a:pt x="42" y="48"/>
                    </a:lnTo>
                    <a:lnTo>
                      <a:pt x="41" y="48"/>
                    </a:lnTo>
                    <a:lnTo>
                      <a:pt x="27" y="55"/>
                    </a:lnTo>
                    <a:lnTo>
                      <a:pt x="13" y="51"/>
                    </a:lnTo>
                    <a:lnTo>
                      <a:pt x="9" y="52"/>
                    </a:lnTo>
                    <a:lnTo>
                      <a:pt x="0" y="48"/>
                    </a:lnTo>
                    <a:lnTo>
                      <a:pt x="4" y="38"/>
                    </a:lnTo>
                    <a:lnTo>
                      <a:pt x="6" y="31"/>
                    </a:lnTo>
                    <a:lnTo>
                      <a:pt x="18" y="22"/>
                    </a:lnTo>
                    <a:lnTo>
                      <a:pt x="15" y="10"/>
                    </a:lnTo>
                    <a:lnTo>
                      <a:pt x="23" y="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1" name="Freeform 116">
                <a:extLst>
                  <a:ext uri="{FF2B5EF4-FFF2-40B4-BE49-F238E27FC236}">
                    <a16:creationId xmlns:a16="http://schemas.microsoft.com/office/drawing/2014/main" id="{F175ABF0-216A-45EF-B9B7-A5EF8CA8B930}"/>
                  </a:ext>
                </a:extLst>
              </p:cNvPr>
              <p:cNvSpPr>
                <a:spLocks/>
              </p:cNvSpPr>
              <p:nvPr/>
            </p:nvSpPr>
            <p:spPr bwMode="auto">
              <a:xfrm>
                <a:off x="5368" y="2887"/>
                <a:ext cx="61" cy="30"/>
              </a:xfrm>
              <a:custGeom>
                <a:avLst/>
                <a:gdLst>
                  <a:gd name="T0" fmla="*/ 0 w 61"/>
                  <a:gd name="T1" fmla="*/ 2 h 30"/>
                  <a:gd name="T2" fmla="*/ 5 w 61"/>
                  <a:gd name="T3" fmla="*/ 0 h 30"/>
                  <a:gd name="T4" fmla="*/ 35 w 61"/>
                  <a:gd name="T5" fmla="*/ 9 h 30"/>
                  <a:gd name="T6" fmla="*/ 51 w 61"/>
                  <a:gd name="T7" fmla="*/ 12 h 30"/>
                  <a:gd name="T8" fmla="*/ 57 w 61"/>
                  <a:gd name="T9" fmla="*/ 18 h 30"/>
                  <a:gd name="T10" fmla="*/ 56 w 61"/>
                  <a:gd name="T11" fmla="*/ 22 h 30"/>
                  <a:gd name="T12" fmla="*/ 61 w 61"/>
                  <a:gd name="T13" fmla="*/ 26 h 30"/>
                  <a:gd name="T14" fmla="*/ 60 w 61"/>
                  <a:gd name="T15" fmla="*/ 30 h 30"/>
                  <a:gd name="T16" fmla="*/ 44 w 61"/>
                  <a:gd name="T17" fmla="*/ 26 h 30"/>
                  <a:gd name="T18" fmla="*/ 31 w 61"/>
                  <a:gd name="T19" fmla="*/ 28 h 30"/>
                  <a:gd name="T20" fmla="*/ 27 w 61"/>
                  <a:gd name="T21" fmla="*/ 25 h 30"/>
                  <a:gd name="T22" fmla="*/ 14 w 61"/>
                  <a:gd name="T23" fmla="*/ 22 h 30"/>
                  <a:gd name="T24" fmla="*/ 13 w 61"/>
                  <a:gd name="T25" fmla="*/ 10 h 30"/>
                  <a:gd name="T26" fmla="*/ 0 w 61"/>
                  <a:gd name="T2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30">
                    <a:moveTo>
                      <a:pt x="0" y="2"/>
                    </a:moveTo>
                    <a:lnTo>
                      <a:pt x="5" y="0"/>
                    </a:lnTo>
                    <a:lnTo>
                      <a:pt x="35" y="9"/>
                    </a:lnTo>
                    <a:lnTo>
                      <a:pt x="51" y="12"/>
                    </a:lnTo>
                    <a:lnTo>
                      <a:pt x="57" y="18"/>
                    </a:lnTo>
                    <a:lnTo>
                      <a:pt x="56" y="22"/>
                    </a:lnTo>
                    <a:lnTo>
                      <a:pt x="61" y="26"/>
                    </a:lnTo>
                    <a:lnTo>
                      <a:pt x="60" y="30"/>
                    </a:lnTo>
                    <a:lnTo>
                      <a:pt x="44" y="26"/>
                    </a:lnTo>
                    <a:lnTo>
                      <a:pt x="31" y="28"/>
                    </a:lnTo>
                    <a:lnTo>
                      <a:pt x="27" y="25"/>
                    </a:lnTo>
                    <a:lnTo>
                      <a:pt x="14" y="22"/>
                    </a:lnTo>
                    <a:lnTo>
                      <a:pt x="13" y="10"/>
                    </a:lnTo>
                    <a:lnTo>
                      <a:pt x="0" y="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2" name="Freeform 117">
                <a:extLst>
                  <a:ext uri="{FF2B5EF4-FFF2-40B4-BE49-F238E27FC236}">
                    <a16:creationId xmlns:a16="http://schemas.microsoft.com/office/drawing/2014/main" id="{C2BD1C9F-3176-4F73-BFA2-838964FFED5C}"/>
                  </a:ext>
                </a:extLst>
              </p:cNvPr>
              <p:cNvSpPr>
                <a:spLocks/>
              </p:cNvSpPr>
              <p:nvPr/>
            </p:nvSpPr>
            <p:spPr bwMode="auto">
              <a:xfrm>
                <a:off x="5399" y="2913"/>
                <a:ext cx="28" cy="28"/>
              </a:xfrm>
              <a:custGeom>
                <a:avLst/>
                <a:gdLst>
                  <a:gd name="T0" fmla="*/ 11 w 28"/>
                  <a:gd name="T1" fmla="*/ 17 h 28"/>
                  <a:gd name="T2" fmla="*/ 9 w 28"/>
                  <a:gd name="T3" fmla="*/ 15 h 28"/>
                  <a:gd name="T4" fmla="*/ 1 w 28"/>
                  <a:gd name="T5" fmla="*/ 14 h 28"/>
                  <a:gd name="T6" fmla="*/ 2 w 28"/>
                  <a:gd name="T7" fmla="*/ 5 h 28"/>
                  <a:gd name="T8" fmla="*/ 0 w 28"/>
                  <a:gd name="T9" fmla="*/ 2 h 28"/>
                  <a:gd name="T10" fmla="*/ 13 w 28"/>
                  <a:gd name="T11" fmla="*/ 0 h 28"/>
                  <a:gd name="T12" fmla="*/ 20 w 28"/>
                  <a:gd name="T13" fmla="*/ 4 h 28"/>
                  <a:gd name="T14" fmla="*/ 18 w 28"/>
                  <a:gd name="T15" fmla="*/ 8 h 28"/>
                  <a:gd name="T16" fmla="*/ 22 w 28"/>
                  <a:gd name="T17" fmla="*/ 13 h 28"/>
                  <a:gd name="T18" fmla="*/ 22 w 28"/>
                  <a:gd name="T19" fmla="*/ 17 h 28"/>
                  <a:gd name="T20" fmla="*/ 28 w 28"/>
                  <a:gd name="T21" fmla="*/ 19 h 28"/>
                  <a:gd name="T22" fmla="*/ 28 w 28"/>
                  <a:gd name="T23" fmla="*/ 28 h 28"/>
                  <a:gd name="T24" fmla="*/ 24 w 28"/>
                  <a:gd name="T25" fmla="*/ 28 h 28"/>
                  <a:gd name="T26" fmla="*/ 20 w 28"/>
                  <a:gd name="T27" fmla="*/ 22 h 28"/>
                  <a:gd name="T28" fmla="*/ 14 w 28"/>
                  <a:gd name="T29" fmla="*/ 18 h 28"/>
                  <a:gd name="T30" fmla="*/ 13 w 28"/>
                  <a:gd name="T31" fmla="*/ 19 h 28"/>
                  <a:gd name="T32" fmla="*/ 11 w 28"/>
                  <a:gd name="T33"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28">
                    <a:moveTo>
                      <a:pt x="11" y="17"/>
                    </a:moveTo>
                    <a:lnTo>
                      <a:pt x="9" y="15"/>
                    </a:lnTo>
                    <a:lnTo>
                      <a:pt x="1" y="14"/>
                    </a:lnTo>
                    <a:lnTo>
                      <a:pt x="2" y="5"/>
                    </a:lnTo>
                    <a:lnTo>
                      <a:pt x="0" y="2"/>
                    </a:lnTo>
                    <a:lnTo>
                      <a:pt x="13" y="0"/>
                    </a:lnTo>
                    <a:lnTo>
                      <a:pt x="20" y="4"/>
                    </a:lnTo>
                    <a:lnTo>
                      <a:pt x="18" y="8"/>
                    </a:lnTo>
                    <a:lnTo>
                      <a:pt x="22" y="13"/>
                    </a:lnTo>
                    <a:lnTo>
                      <a:pt x="22" y="17"/>
                    </a:lnTo>
                    <a:lnTo>
                      <a:pt x="28" y="19"/>
                    </a:lnTo>
                    <a:lnTo>
                      <a:pt x="28" y="28"/>
                    </a:lnTo>
                    <a:lnTo>
                      <a:pt x="24" y="28"/>
                    </a:lnTo>
                    <a:lnTo>
                      <a:pt x="20" y="22"/>
                    </a:lnTo>
                    <a:lnTo>
                      <a:pt x="14" y="18"/>
                    </a:lnTo>
                    <a:lnTo>
                      <a:pt x="13" y="19"/>
                    </a:lnTo>
                    <a:lnTo>
                      <a:pt x="11" y="1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3" name="Freeform 118">
                <a:extLst>
                  <a:ext uri="{FF2B5EF4-FFF2-40B4-BE49-F238E27FC236}">
                    <a16:creationId xmlns:a16="http://schemas.microsoft.com/office/drawing/2014/main" id="{B162CE52-A3FE-4241-A09F-03C7F99A3540}"/>
                  </a:ext>
                </a:extLst>
              </p:cNvPr>
              <p:cNvSpPr>
                <a:spLocks/>
              </p:cNvSpPr>
              <p:nvPr/>
            </p:nvSpPr>
            <p:spPr bwMode="auto">
              <a:xfrm>
                <a:off x="5481" y="2896"/>
                <a:ext cx="129" cy="88"/>
              </a:xfrm>
              <a:custGeom>
                <a:avLst/>
                <a:gdLst>
                  <a:gd name="T0" fmla="*/ 14 w 129"/>
                  <a:gd name="T1" fmla="*/ 61 h 88"/>
                  <a:gd name="T2" fmla="*/ 13 w 129"/>
                  <a:gd name="T3" fmla="*/ 44 h 88"/>
                  <a:gd name="T4" fmla="*/ 3 w 129"/>
                  <a:gd name="T5" fmla="*/ 31 h 88"/>
                  <a:gd name="T6" fmla="*/ 5 w 129"/>
                  <a:gd name="T7" fmla="*/ 19 h 88"/>
                  <a:gd name="T8" fmla="*/ 0 w 129"/>
                  <a:gd name="T9" fmla="*/ 10 h 88"/>
                  <a:gd name="T10" fmla="*/ 14 w 129"/>
                  <a:gd name="T11" fmla="*/ 5 h 88"/>
                  <a:gd name="T12" fmla="*/ 29 w 129"/>
                  <a:gd name="T13" fmla="*/ 18 h 88"/>
                  <a:gd name="T14" fmla="*/ 32 w 129"/>
                  <a:gd name="T15" fmla="*/ 17 h 88"/>
                  <a:gd name="T16" fmla="*/ 43 w 129"/>
                  <a:gd name="T17" fmla="*/ 18 h 88"/>
                  <a:gd name="T18" fmla="*/ 41 w 129"/>
                  <a:gd name="T19" fmla="*/ 8 h 88"/>
                  <a:gd name="T20" fmla="*/ 49 w 129"/>
                  <a:gd name="T21" fmla="*/ 4 h 88"/>
                  <a:gd name="T22" fmla="*/ 56 w 129"/>
                  <a:gd name="T23" fmla="*/ 0 h 88"/>
                  <a:gd name="T24" fmla="*/ 69 w 129"/>
                  <a:gd name="T25" fmla="*/ 5 h 88"/>
                  <a:gd name="T26" fmla="*/ 70 w 129"/>
                  <a:gd name="T27" fmla="*/ 17 h 88"/>
                  <a:gd name="T28" fmla="*/ 86 w 129"/>
                  <a:gd name="T29" fmla="*/ 18 h 88"/>
                  <a:gd name="T30" fmla="*/ 91 w 129"/>
                  <a:gd name="T31" fmla="*/ 32 h 88"/>
                  <a:gd name="T32" fmla="*/ 122 w 129"/>
                  <a:gd name="T33" fmla="*/ 52 h 88"/>
                  <a:gd name="T34" fmla="*/ 129 w 129"/>
                  <a:gd name="T35" fmla="*/ 55 h 88"/>
                  <a:gd name="T36" fmla="*/ 129 w 129"/>
                  <a:gd name="T37" fmla="*/ 61 h 88"/>
                  <a:gd name="T38" fmla="*/ 114 w 129"/>
                  <a:gd name="T39" fmla="*/ 64 h 88"/>
                  <a:gd name="T40" fmla="*/ 110 w 129"/>
                  <a:gd name="T41" fmla="*/ 75 h 88"/>
                  <a:gd name="T42" fmla="*/ 100 w 129"/>
                  <a:gd name="T43" fmla="*/ 79 h 88"/>
                  <a:gd name="T44" fmla="*/ 94 w 129"/>
                  <a:gd name="T45" fmla="*/ 88 h 88"/>
                  <a:gd name="T46" fmla="*/ 81 w 129"/>
                  <a:gd name="T47" fmla="*/ 83 h 88"/>
                  <a:gd name="T48" fmla="*/ 81 w 129"/>
                  <a:gd name="T49" fmla="*/ 71 h 88"/>
                  <a:gd name="T50" fmla="*/ 55 w 129"/>
                  <a:gd name="T51" fmla="*/ 59 h 88"/>
                  <a:gd name="T52" fmla="*/ 45 w 129"/>
                  <a:gd name="T53" fmla="*/ 54 h 88"/>
                  <a:gd name="T54" fmla="*/ 37 w 129"/>
                  <a:gd name="T55" fmla="*/ 53 h 88"/>
                  <a:gd name="T56" fmla="*/ 20 w 129"/>
                  <a:gd name="T57" fmla="*/ 60 h 88"/>
                  <a:gd name="T58" fmla="*/ 14 w 129"/>
                  <a:gd name="T59"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88">
                    <a:moveTo>
                      <a:pt x="14" y="61"/>
                    </a:moveTo>
                    <a:lnTo>
                      <a:pt x="13" y="44"/>
                    </a:lnTo>
                    <a:lnTo>
                      <a:pt x="3" y="31"/>
                    </a:lnTo>
                    <a:lnTo>
                      <a:pt x="5" y="19"/>
                    </a:lnTo>
                    <a:lnTo>
                      <a:pt x="0" y="10"/>
                    </a:lnTo>
                    <a:lnTo>
                      <a:pt x="14" y="5"/>
                    </a:lnTo>
                    <a:lnTo>
                      <a:pt x="29" y="18"/>
                    </a:lnTo>
                    <a:lnTo>
                      <a:pt x="32" y="17"/>
                    </a:lnTo>
                    <a:lnTo>
                      <a:pt x="43" y="18"/>
                    </a:lnTo>
                    <a:lnTo>
                      <a:pt x="41" y="8"/>
                    </a:lnTo>
                    <a:lnTo>
                      <a:pt x="49" y="4"/>
                    </a:lnTo>
                    <a:lnTo>
                      <a:pt x="56" y="0"/>
                    </a:lnTo>
                    <a:lnTo>
                      <a:pt x="69" y="5"/>
                    </a:lnTo>
                    <a:lnTo>
                      <a:pt x="70" y="17"/>
                    </a:lnTo>
                    <a:lnTo>
                      <a:pt x="86" y="18"/>
                    </a:lnTo>
                    <a:lnTo>
                      <a:pt x="91" y="32"/>
                    </a:lnTo>
                    <a:lnTo>
                      <a:pt x="122" y="52"/>
                    </a:lnTo>
                    <a:lnTo>
                      <a:pt x="129" y="55"/>
                    </a:lnTo>
                    <a:lnTo>
                      <a:pt x="129" y="61"/>
                    </a:lnTo>
                    <a:lnTo>
                      <a:pt x="114" y="64"/>
                    </a:lnTo>
                    <a:lnTo>
                      <a:pt x="110" y="75"/>
                    </a:lnTo>
                    <a:lnTo>
                      <a:pt x="100" y="79"/>
                    </a:lnTo>
                    <a:lnTo>
                      <a:pt x="94" y="88"/>
                    </a:lnTo>
                    <a:lnTo>
                      <a:pt x="81" y="83"/>
                    </a:lnTo>
                    <a:lnTo>
                      <a:pt x="81" y="71"/>
                    </a:lnTo>
                    <a:lnTo>
                      <a:pt x="55" y="59"/>
                    </a:lnTo>
                    <a:lnTo>
                      <a:pt x="45" y="54"/>
                    </a:lnTo>
                    <a:lnTo>
                      <a:pt x="37" y="53"/>
                    </a:lnTo>
                    <a:lnTo>
                      <a:pt x="20" y="60"/>
                    </a:lnTo>
                    <a:lnTo>
                      <a:pt x="14" y="6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4" name="Freeform 119">
                <a:extLst>
                  <a:ext uri="{FF2B5EF4-FFF2-40B4-BE49-F238E27FC236}">
                    <a16:creationId xmlns:a16="http://schemas.microsoft.com/office/drawing/2014/main" id="{A16E60BF-C01F-464C-8990-2F80F78EB45F}"/>
                  </a:ext>
                </a:extLst>
              </p:cNvPr>
              <p:cNvSpPr>
                <a:spLocks/>
              </p:cNvSpPr>
              <p:nvPr/>
            </p:nvSpPr>
            <p:spPr bwMode="auto">
              <a:xfrm>
                <a:off x="5513" y="2864"/>
                <a:ext cx="156" cy="97"/>
              </a:xfrm>
              <a:custGeom>
                <a:avLst/>
                <a:gdLst>
                  <a:gd name="T0" fmla="*/ 130 w 156"/>
                  <a:gd name="T1" fmla="*/ 47 h 97"/>
                  <a:gd name="T2" fmla="*/ 143 w 156"/>
                  <a:gd name="T3" fmla="*/ 47 h 97"/>
                  <a:gd name="T4" fmla="*/ 156 w 156"/>
                  <a:gd name="T5" fmla="*/ 54 h 97"/>
                  <a:gd name="T6" fmla="*/ 143 w 156"/>
                  <a:gd name="T7" fmla="*/ 62 h 97"/>
                  <a:gd name="T8" fmla="*/ 136 w 156"/>
                  <a:gd name="T9" fmla="*/ 61 h 97"/>
                  <a:gd name="T10" fmla="*/ 131 w 156"/>
                  <a:gd name="T11" fmla="*/ 59 h 97"/>
                  <a:gd name="T12" fmla="*/ 135 w 156"/>
                  <a:gd name="T13" fmla="*/ 55 h 97"/>
                  <a:gd name="T14" fmla="*/ 133 w 156"/>
                  <a:gd name="T15" fmla="*/ 52 h 97"/>
                  <a:gd name="T16" fmla="*/ 124 w 156"/>
                  <a:gd name="T17" fmla="*/ 56 h 97"/>
                  <a:gd name="T18" fmla="*/ 116 w 156"/>
                  <a:gd name="T19" fmla="*/ 68 h 97"/>
                  <a:gd name="T20" fmla="*/ 107 w 156"/>
                  <a:gd name="T21" fmla="*/ 67 h 97"/>
                  <a:gd name="T22" fmla="*/ 103 w 156"/>
                  <a:gd name="T23" fmla="*/ 72 h 97"/>
                  <a:gd name="T24" fmla="*/ 112 w 156"/>
                  <a:gd name="T25" fmla="*/ 76 h 97"/>
                  <a:gd name="T26" fmla="*/ 113 w 156"/>
                  <a:gd name="T27" fmla="*/ 84 h 97"/>
                  <a:gd name="T28" fmla="*/ 108 w 156"/>
                  <a:gd name="T29" fmla="*/ 97 h 97"/>
                  <a:gd name="T30" fmla="*/ 97 w 156"/>
                  <a:gd name="T31" fmla="*/ 93 h 97"/>
                  <a:gd name="T32" fmla="*/ 97 w 156"/>
                  <a:gd name="T33" fmla="*/ 87 h 97"/>
                  <a:gd name="T34" fmla="*/ 90 w 156"/>
                  <a:gd name="T35" fmla="*/ 84 h 97"/>
                  <a:gd name="T36" fmla="*/ 59 w 156"/>
                  <a:gd name="T37" fmla="*/ 64 h 97"/>
                  <a:gd name="T38" fmla="*/ 54 w 156"/>
                  <a:gd name="T39" fmla="*/ 50 h 97"/>
                  <a:gd name="T40" fmla="*/ 38 w 156"/>
                  <a:gd name="T41" fmla="*/ 49 h 97"/>
                  <a:gd name="T42" fmla="*/ 37 w 156"/>
                  <a:gd name="T43" fmla="*/ 37 h 97"/>
                  <a:gd name="T44" fmla="*/ 24 w 156"/>
                  <a:gd name="T45" fmla="*/ 32 h 97"/>
                  <a:gd name="T46" fmla="*/ 17 w 156"/>
                  <a:gd name="T47" fmla="*/ 36 h 97"/>
                  <a:gd name="T48" fmla="*/ 9 w 156"/>
                  <a:gd name="T49" fmla="*/ 40 h 97"/>
                  <a:gd name="T50" fmla="*/ 11 w 156"/>
                  <a:gd name="T51" fmla="*/ 50 h 97"/>
                  <a:gd name="T52" fmla="*/ 0 w 156"/>
                  <a:gd name="T53" fmla="*/ 49 h 97"/>
                  <a:gd name="T54" fmla="*/ 1 w 156"/>
                  <a:gd name="T55" fmla="*/ 42 h 97"/>
                  <a:gd name="T56" fmla="*/ 0 w 156"/>
                  <a:gd name="T57" fmla="*/ 6 h 97"/>
                  <a:gd name="T58" fmla="*/ 24 w 156"/>
                  <a:gd name="T59" fmla="*/ 0 h 97"/>
                  <a:gd name="T60" fmla="*/ 49 w 156"/>
                  <a:gd name="T61" fmla="*/ 16 h 97"/>
                  <a:gd name="T62" fmla="*/ 64 w 156"/>
                  <a:gd name="T63" fmla="*/ 23 h 97"/>
                  <a:gd name="T64" fmla="*/ 77 w 156"/>
                  <a:gd name="T65" fmla="*/ 23 h 97"/>
                  <a:gd name="T66" fmla="*/ 82 w 156"/>
                  <a:gd name="T67" fmla="*/ 20 h 97"/>
                  <a:gd name="T68" fmla="*/ 92 w 156"/>
                  <a:gd name="T69" fmla="*/ 28 h 97"/>
                  <a:gd name="T70" fmla="*/ 99 w 156"/>
                  <a:gd name="T71" fmla="*/ 51 h 97"/>
                  <a:gd name="T72" fmla="*/ 114 w 156"/>
                  <a:gd name="T73" fmla="*/ 55 h 97"/>
                  <a:gd name="T74" fmla="*/ 130 w 156"/>
                  <a:gd name="T75" fmla="*/ 41 h 97"/>
                  <a:gd name="T76" fmla="*/ 140 w 156"/>
                  <a:gd name="T77" fmla="*/ 38 h 97"/>
                  <a:gd name="T78" fmla="*/ 130 w 156"/>
                  <a:gd name="T79"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6" h="97">
                    <a:moveTo>
                      <a:pt x="130" y="47"/>
                    </a:moveTo>
                    <a:lnTo>
                      <a:pt x="143" y="47"/>
                    </a:lnTo>
                    <a:lnTo>
                      <a:pt x="156" y="54"/>
                    </a:lnTo>
                    <a:lnTo>
                      <a:pt x="143" y="62"/>
                    </a:lnTo>
                    <a:lnTo>
                      <a:pt x="136" y="61"/>
                    </a:lnTo>
                    <a:lnTo>
                      <a:pt x="131" y="59"/>
                    </a:lnTo>
                    <a:lnTo>
                      <a:pt x="135" y="55"/>
                    </a:lnTo>
                    <a:lnTo>
                      <a:pt x="133" y="52"/>
                    </a:lnTo>
                    <a:lnTo>
                      <a:pt x="124" y="56"/>
                    </a:lnTo>
                    <a:lnTo>
                      <a:pt x="116" y="68"/>
                    </a:lnTo>
                    <a:lnTo>
                      <a:pt x="107" y="67"/>
                    </a:lnTo>
                    <a:lnTo>
                      <a:pt x="103" y="72"/>
                    </a:lnTo>
                    <a:lnTo>
                      <a:pt x="112" y="76"/>
                    </a:lnTo>
                    <a:lnTo>
                      <a:pt x="113" y="84"/>
                    </a:lnTo>
                    <a:lnTo>
                      <a:pt x="108" y="97"/>
                    </a:lnTo>
                    <a:lnTo>
                      <a:pt x="97" y="93"/>
                    </a:lnTo>
                    <a:lnTo>
                      <a:pt x="97" y="87"/>
                    </a:lnTo>
                    <a:lnTo>
                      <a:pt x="90" y="84"/>
                    </a:lnTo>
                    <a:lnTo>
                      <a:pt x="59" y="64"/>
                    </a:lnTo>
                    <a:lnTo>
                      <a:pt x="54" y="50"/>
                    </a:lnTo>
                    <a:lnTo>
                      <a:pt x="38" y="49"/>
                    </a:lnTo>
                    <a:lnTo>
                      <a:pt x="37" y="37"/>
                    </a:lnTo>
                    <a:lnTo>
                      <a:pt x="24" y="32"/>
                    </a:lnTo>
                    <a:lnTo>
                      <a:pt x="17" y="36"/>
                    </a:lnTo>
                    <a:lnTo>
                      <a:pt x="9" y="40"/>
                    </a:lnTo>
                    <a:lnTo>
                      <a:pt x="11" y="50"/>
                    </a:lnTo>
                    <a:lnTo>
                      <a:pt x="0" y="49"/>
                    </a:lnTo>
                    <a:lnTo>
                      <a:pt x="1" y="42"/>
                    </a:lnTo>
                    <a:lnTo>
                      <a:pt x="0" y="6"/>
                    </a:lnTo>
                    <a:lnTo>
                      <a:pt x="24" y="0"/>
                    </a:lnTo>
                    <a:lnTo>
                      <a:pt x="49" y="16"/>
                    </a:lnTo>
                    <a:lnTo>
                      <a:pt x="64" y="23"/>
                    </a:lnTo>
                    <a:lnTo>
                      <a:pt x="77" y="23"/>
                    </a:lnTo>
                    <a:lnTo>
                      <a:pt x="82" y="20"/>
                    </a:lnTo>
                    <a:lnTo>
                      <a:pt x="92" y="28"/>
                    </a:lnTo>
                    <a:lnTo>
                      <a:pt x="99" y="51"/>
                    </a:lnTo>
                    <a:lnTo>
                      <a:pt x="114" y="55"/>
                    </a:lnTo>
                    <a:lnTo>
                      <a:pt x="130" y="41"/>
                    </a:lnTo>
                    <a:lnTo>
                      <a:pt x="140" y="38"/>
                    </a:lnTo>
                    <a:lnTo>
                      <a:pt x="130" y="4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5" name="Freeform 120">
                <a:extLst>
                  <a:ext uri="{FF2B5EF4-FFF2-40B4-BE49-F238E27FC236}">
                    <a16:creationId xmlns:a16="http://schemas.microsoft.com/office/drawing/2014/main" id="{BC37D6D6-8094-4130-84A3-68BC083E097B}"/>
                  </a:ext>
                </a:extLst>
              </p:cNvPr>
              <p:cNvSpPr>
                <a:spLocks/>
              </p:cNvSpPr>
              <p:nvPr/>
            </p:nvSpPr>
            <p:spPr bwMode="auto">
              <a:xfrm>
                <a:off x="5616" y="2916"/>
                <a:ext cx="72" cy="50"/>
              </a:xfrm>
              <a:custGeom>
                <a:avLst/>
                <a:gdLst>
                  <a:gd name="T0" fmla="*/ 71 w 72"/>
                  <a:gd name="T1" fmla="*/ 29 h 50"/>
                  <a:gd name="T2" fmla="*/ 72 w 72"/>
                  <a:gd name="T3" fmla="*/ 43 h 50"/>
                  <a:gd name="T4" fmla="*/ 69 w 72"/>
                  <a:gd name="T5" fmla="*/ 41 h 50"/>
                  <a:gd name="T6" fmla="*/ 56 w 72"/>
                  <a:gd name="T7" fmla="*/ 40 h 50"/>
                  <a:gd name="T8" fmla="*/ 40 w 72"/>
                  <a:gd name="T9" fmla="*/ 50 h 50"/>
                  <a:gd name="T10" fmla="*/ 40 w 72"/>
                  <a:gd name="T11" fmla="*/ 36 h 50"/>
                  <a:gd name="T12" fmla="*/ 34 w 72"/>
                  <a:gd name="T13" fmla="*/ 29 h 50"/>
                  <a:gd name="T14" fmla="*/ 33 w 72"/>
                  <a:gd name="T15" fmla="*/ 31 h 50"/>
                  <a:gd name="T16" fmla="*/ 27 w 72"/>
                  <a:gd name="T17" fmla="*/ 39 h 50"/>
                  <a:gd name="T18" fmla="*/ 21 w 72"/>
                  <a:gd name="T19" fmla="*/ 40 h 50"/>
                  <a:gd name="T20" fmla="*/ 8 w 72"/>
                  <a:gd name="T21" fmla="*/ 48 h 50"/>
                  <a:gd name="T22" fmla="*/ 5 w 72"/>
                  <a:gd name="T23" fmla="*/ 45 h 50"/>
                  <a:gd name="T24" fmla="*/ 10 w 72"/>
                  <a:gd name="T25" fmla="*/ 32 h 50"/>
                  <a:gd name="T26" fmla="*/ 9 w 72"/>
                  <a:gd name="T27" fmla="*/ 24 h 50"/>
                  <a:gd name="T28" fmla="*/ 0 w 72"/>
                  <a:gd name="T29" fmla="*/ 20 h 50"/>
                  <a:gd name="T30" fmla="*/ 4 w 72"/>
                  <a:gd name="T31" fmla="*/ 15 h 50"/>
                  <a:gd name="T32" fmla="*/ 13 w 72"/>
                  <a:gd name="T33" fmla="*/ 16 h 50"/>
                  <a:gd name="T34" fmla="*/ 21 w 72"/>
                  <a:gd name="T35" fmla="*/ 4 h 50"/>
                  <a:gd name="T36" fmla="*/ 30 w 72"/>
                  <a:gd name="T37" fmla="*/ 0 h 50"/>
                  <a:gd name="T38" fmla="*/ 32 w 72"/>
                  <a:gd name="T39" fmla="*/ 3 h 50"/>
                  <a:gd name="T40" fmla="*/ 28 w 72"/>
                  <a:gd name="T41" fmla="*/ 7 h 50"/>
                  <a:gd name="T42" fmla="*/ 33 w 72"/>
                  <a:gd name="T43" fmla="*/ 9 h 50"/>
                  <a:gd name="T44" fmla="*/ 31 w 72"/>
                  <a:gd name="T45" fmla="*/ 11 h 50"/>
                  <a:gd name="T46" fmla="*/ 20 w 72"/>
                  <a:gd name="T47" fmla="*/ 11 h 50"/>
                  <a:gd name="T48" fmla="*/ 19 w 72"/>
                  <a:gd name="T49" fmla="*/ 17 h 50"/>
                  <a:gd name="T50" fmla="*/ 36 w 72"/>
                  <a:gd name="T51" fmla="*/ 16 h 50"/>
                  <a:gd name="T52" fmla="*/ 58 w 72"/>
                  <a:gd name="T53" fmla="*/ 19 h 50"/>
                  <a:gd name="T54" fmla="*/ 59 w 72"/>
                  <a:gd name="T55" fmla="*/ 27 h 50"/>
                  <a:gd name="T56" fmla="*/ 71 w 72"/>
                  <a:gd name="T57"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 h="50">
                    <a:moveTo>
                      <a:pt x="71" y="29"/>
                    </a:moveTo>
                    <a:lnTo>
                      <a:pt x="72" y="43"/>
                    </a:lnTo>
                    <a:lnTo>
                      <a:pt x="69" y="41"/>
                    </a:lnTo>
                    <a:lnTo>
                      <a:pt x="56" y="40"/>
                    </a:lnTo>
                    <a:lnTo>
                      <a:pt x="40" y="50"/>
                    </a:lnTo>
                    <a:lnTo>
                      <a:pt x="40" y="36"/>
                    </a:lnTo>
                    <a:lnTo>
                      <a:pt x="34" y="29"/>
                    </a:lnTo>
                    <a:lnTo>
                      <a:pt x="33" y="31"/>
                    </a:lnTo>
                    <a:lnTo>
                      <a:pt x="27" y="39"/>
                    </a:lnTo>
                    <a:lnTo>
                      <a:pt x="21" y="40"/>
                    </a:lnTo>
                    <a:lnTo>
                      <a:pt x="8" y="48"/>
                    </a:lnTo>
                    <a:lnTo>
                      <a:pt x="5" y="45"/>
                    </a:lnTo>
                    <a:lnTo>
                      <a:pt x="10" y="32"/>
                    </a:lnTo>
                    <a:lnTo>
                      <a:pt x="9" y="24"/>
                    </a:lnTo>
                    <a:lnTo>
                      <a:pt x="0" y="20"/>
                    </a:lnTo>
                    <a:lnTo>
                      <a:pt x="4" y="15"/>
                    </a:lnTo>
                    <a:lnTo>
                      <a:pt x="13" y="16"/>
                    </a:lnTo>
                    <a:lnTo>
                      <a:pt x="21" y="4"/>
                    </a:lnTo>
                    <a:lnTo>
                      <a:pt x="30" y="0"/>
                    </a:lnTo>
                    <a:lnTo>
                      <a:pt x="32" y="3"/>
                    </a:lnTo>
                    <a:lnTo>
                      <a:pt x="28" y="7"/>
                    </a:lnTo>
                    <a:lnTo>
                      <a:pt x="33" y="9"/>
                    </a:lnTo>
                    <a:lnTo>
                      <a:pt x="31" y="11"/>
                    </a:lnTo>
                    <a:lnTo>
                      <a:pt x="20" y="11"/>
                    </a:lnTo>
                    <a:lnTo>
                      <a:pt x="19" y="17"/>
                    </a:lnTo>
                    <a:lnTo>
                      <a:pt x="36" y="16"/>
                    </a:lnTo>
                    <a:lnTo>
                      <a:pt x="58" y="19"/>
                    </a:lnTo>
                    <a:lnTo>
                      <a:pt x="59" y="27"/>
                    </a:lnTo>
                    <a:lnTo>
                      <a:pt x="71" y="2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6" name="Freeform 121">
                <a:extLst>
                  <a:ext uri="{FF2B5EF4-FFF2-40B4-BE49-F238E27FC236}">
                    <a16:creationId xmlns:a16="http://schemas.microsoft.com/office/drawing/2014/main" id="{DFFF5029-D78E-4034-AF6D-F516ED498F9D}"/>
                  </a:ext>
                </a:extLst>
              </p:cNvPr>
              <p:cNvSpPr>
                <a:spLocks/>
              </p:cNvSpPr>
              <p:nvPr/>
            </p:nvSpPr>
            <p:spPr bwMode="auto">
              <a:xfrm>
                <a:off x="5635" y="2891"/>
                <a:ext cx="100" cy="44"/>
              </a:xfrm>
              <a:custGeom>
                <a:avLst/>
                <a:gdLst>
                  <a:gd name="T0" fmla="*/ 100 w 100"/>
                  <a:gd name="T1" fmla="*/ 12 h 44"/>
                  <a:gd name="T2" fmla="*/ 81 w 100"/>
                  <a:gd name="T3" fmla="*/ 25 h 44"/>
                  <a:gd name="T4" fmla="*/ 70 w 100"/>
                  <a:gd name="T5" fmla="*/ 25 h 44"/>
                  <a:gd name="T6" fmla="*/ 65 w 100"/>
                  <a:gd name="T7" fmla="*/ 33 h 44"/>
                  <a:gd name="T8" fmla="*/ 51 w 100"/>
                  <a:gd name="T9" fmla="*/ 32 h 44"/>
                  <a:gd name="T10" fmla="*/ 39 w 100"/>
                  <a:gd name="T11" fmla="*/ 44 h 44"/>
                  <a:gd name="T12" fmla="*/ 17 w 100"/>
                  <a:gd name="T13" fmla="*/ 41 h 44"/>
                  <a:gd name="T14" fmla="*/ 0 w 100"/>
                  <a:gd name="T15" fmla="*/ 42 h 44"/>
                  <a:gd name="T16" fmla="*/ 1 w 100"/>
                  <a:gd name="T17" fmla="*/ 36 h 44"/>
                  <a:gd name="T18" fmla="*/ 12 w 100"/>
                  <a:gd name="T19" fmla="*/ 36 h 44"/>
                  <a:gd name="T20" fmla="*/ 14 w 100"/>
                  <a:gd name="T21" fmla="*/ 34 h 44"/>
                  <a:gd name="T22" fmla="*/ 21 w 100"/>
                  <a:gd name="T23" fmla="*/ 35 h 44"/>
                  <a:gd name="T24" fmla="*/ 34 w 100"/>
                  <a:gd name="T25" fmla="*/ 27 h 44"/>
                  <a:gd name="T26" fmla="*/ 21 w 100"/>
                  <a:gd name="T27" fmla="*/ 20 h 44"/>
                  <a:gd name="T28" fmla="*/ 8 w 100"/>
                  <a:gd name="T29" fmla="*/ 20 h 44"/>
                  <a:gd name="T30" fmla="*/ 18 w 100"/>
                  <a:gd name="T31" fmla="*/ 11 h 44"/>
                  <a:gd name="T32" fmla="*/ 8 w 100"/>
                  <a:gd name="T33" fmla="*/ 14 h 44"/>
                  <a:gd name="T34" fmla="*/ 18 w 100"/>
                  <a:gd name="T35" fmla="*/ 4 h 44"/>
                  <a:gd name="T36" fmla="*/ 27 w 100"/>
                  <a:gd name="T37" fmla="*/ 5 h 44"/>
                  <a:gd name="T38" fmla="*/ 38 w 100"/>
                  <a:gd name="T39" fmla="*/ 8 h 44"/>
                  <a:gd name="T40" fmla="*/ 41 w 100"/>
                  <a:gd name="T41" fmla="*/ 0 h 44"/>
                  <a:gd name="T42" fmla="*/ 52 w 100"/>
                  <a:gd name="T43" fmla="*/ 2 h 44"/>
                  <a:gd name="T44" fmla="*/ 54 w 100"/>
                  <a:gd name="T45" fmla="*/ 2 h 44"/>
                  <a:gd name="T46" fmla="*/ 71 w 100"/>
                  <a:gd name="T47" fmla="*/ 3 h 44"/>
                  <a:gd name="T48" fmla="*/ 90 w 100"/>
                  <a:gd name="T49" fmla="*/ 5 h 44"/>
                  <a:gd name="T50" fmla="*/ 100 w 100"/>
                  <a:gd name="T51"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0" h="44">
                    <a:moveTo>
                      <a:pt x="100" y="12"/>
                    </a:moveTo>
                    <a:lnTo>
                      <a:pt x="81" y="25"/>
                    </a:lnTo>
                    <a:lnTo>
                      <a:pt x="70" y="25"/>
                    </a:lnTo>
                    <a:lnTo>
                      <a:pt x="65" y="33"/>
                    </a:lnTo>
                    <a:lnTo>
                      <a:pt x="51" y="32"/>
                    </a:lnTo>
                    <a:lnTo>
                      <a:pt x="39" y="44"/>
                    </a:lnTo>
                    <a:lnTo>
                      <a:pt x="17" y="41"/>
                    </a:lnTo>
                    <a:lnTo>
                      <a:pt x="0" y="42"/>
                    </a:lnTo>
                    <a:lnTo>
                      <a:pt x="1" y="36"/>
                    </a:lnTo>
                    <a:lnTo>
                      <a:pt x="12" y="36"/>
                    </a:lnTo>
                    <a:lnTo>
                      <a:pt x="14" y="34"/>
                    </a:lnTo>
                    <a:lnTo>
                      <a:pt x="21" y="35"/>
                    </a:lnTo>
                    <a:lnTo>
                      <a:pt x="34" y="27"/>
                    </a:lnTo>
                    <a:lnTo>
                      <a:pt x="21" y="20"/>
                    </a:lnTo>
                    <a:lnTo>
                      <a:pt x="8" y="20"/>
                    </a:lnTo>
                    <a:lnTo>
                      <a:pt x="18" y="11"/>
                    </a:lnTo>
                    <a:lnTo>
                      <a:pt x="8" y="14"/>
                    </a:lnTo>
                    <a:lnTo>
                      <a:pt x="18" y="4"/>
                    </a:lnTo>
                    <a:lnTo>
                      <a:pt x="27" y="5"/>
                    </a:lnTo>
                    <a:lnTo>
                      <a:pt x="38" y="8"/>
                    </a:lnTo>
                    <a:lnTo>
                      <a:pt x="41" y="0"/>
                    </a:lnTo>
                    <a:lnTo>
                      <a:pt x="52" y="2"/>
                    </a:lnTo>
                    <a:lnTo>
                      <a:pt x="54" y="2"/>
                    </a:lnTo>
                    <a:lnTo>
                      <a:pt x="71" y="3"/>
                    </a:lnTo>
                    <a:lnTo>
                      <a:pt x="90" y="5"/>
                    </a:lnTo>
                    <a:lnTo>
                      <a:pt x="100" y="1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7" name="Freeform 122">
                <a:extLst>
                  <a:ext uri="{FF2B5EF4-FFF2-40B4-BE49-F238E27FC236}">
                    <a16:creationId xmlns:a16="http://schemas.microsoft.com/office/drawing/2014/main" id="{B86C353B-3D59-48F3-83E4-CF0A5444D5F7}"/>
                  </a:ext>
                </a:extLst>
              </p:cNvPr>
              <p:cNvSpPr>
                <a:spLocks/>
              </p:cNvSpPr>
              <p:nvPr/>
            </p:nvSpPr>
            <p:spPr bwMode="auto">
              <a:xfrm>
                <a:off x="5125" y="2848"/>
                <a:ext cx="28" cy="17"/>
              </a:xfrm>
              <a:custGeom>
                <a:avLst/>
                <a:gdLst>
                  <a:gd name="T0" fmla="*/ 4 w 28"/>
                  <a:gd name="T1" fmla="*/ 7 h 17"/>
                  <a:gd name="T2" fmla="*/ 15 w 28"/>
                  <a:gd name="T3" fmla="*/ 4 h 17"/>
                  <a:gd name="T4" fmla="*/ 27 w 28"/>
                  <a:gd name="T5" fmla="*/ 0 h 17"/>
                  <a:gd name="T6" fmla="*/ 28 w 28"/>
                  <a:gd name="T7" fmla="*/ 5 h 17"/>
                  <a:gd name="T8" fmla="*/ 27 w 28"/>
                  <a:gd name="T9" fmla="*/ 5 h 17"/>
                  <a:gd name="T10" fmla="*/ 27 w 28"/>
                  <a:gd name="T11" fmla="*/ 5 h 17"/>
                  <a:gd name="T12" fmla="*/ 26 w 28"/>
                  <a:gd name="T13" fmla="*/ 4 h 17"/>
                  <a:gd name="T14" fmla="*/ 21 w 28"/>
                  <a:gd name="T15" fmla="*/ 12 h 17"/>
                  <a:gd name="T16" fmla="*/ 15 w 28"/>
                  <a:gd name="T17" fmla="*/ 16 h 17"/>
                  <a:gd name="T18" fmla="*/ 2 w 28"/>
                  <a:gd name="T19" fmla="*/ 17 h 17"/>
                  <a:gd name="T20" fmla="*/ 0 w 28"/>
                  <a:gd name="T21" fmla="*/ 15 h 17"/>
                  <a:gd name="T22" fmla="*/ 4 w 28"/>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17">
                    <a:moveTo>
                      <a:pt x="4" y="7"/>
                    </a:moveTo>
                    <a:lnTo>
                      <a:pt x="15" y="4"/>
                    </a:lnTo>
                    <a:lnTo>
                      <a:pt x="27" y="0"/>
                    </a:lnTo>
                    <a:lnTo>
                      <a:pt x="28" y="5"/>
                    </a:lnTo>
                    <a:lnTo>
                      <a:pt x="27" y="5"/>
                    </a:lnTo>
                    <a:lnTo>
                      <a:pt x="27" y="5"/>
                    </a:lnTo>
                    <a:lnTo>
                      <a:pt x="26" y="4"/>
                    </a:lnTo>
                    <a:lnTo>
                      <a:pt x="21" y="12"/>
                    </a:lnTo>
                    <a:lnTo>
                      <a:pt x="15" y="16"/>
                    </a:lnTo>
                    <a:lnTo>
                      <a:pt x="2" y="17"/>
                    </a:lnTo>
                    <a:lnTo>
                      <a:pt x="0" y="15"/>
                    </a:lnTo>
                    <a:lnTo>
                      <a:pt x="4" y="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8" name="Freeform 123">
                <a:extLst>
                  <a:ext uri="{FF2B5EF4-FFF2-40B4-BE49-F238E27FC236}">
                    <a16:creationId xmlns:a16="http://schemas.microsoft.com/office/drawing/2014/main" id="{86B53AA9-DAEA-4B3B-98F6-3A411B2F96A9}"/>
                  </a:ext>
                </a:extLst>
              </p:cNvPr>
              <p:cNvSpPr>
                <a:spLocks/>
              </p:cNvSpPr>
              <p:nvPr/>
            </p:nvSpPr>
            <p:spPr bwMode="auto">
              <a:xfrm>
                <a:off x="5189" y="2901"/>
                <a:ext cx="24" cy="18"/>
              </a:xfrm>
              <a:custGeom>
                <a:avLst/>
                <a:gdLst>
                  <a:gd name="T0" fmla="*/ 0 w 24"/>
                  <a:gd name="T1" fmla="*/ 1 h 18"/>
                  <a:gd name="T2" fmla="*/ 10 w 24"/>
                  <a:gd name="T3" fmla="*/ 1 h 18"/>
                  <a:gd name="T4" fmla="*/ 13 w 24"/>
                  <a:gd name="T5" fmla="*/ 0 h 18"/>
                  <a:gd name="T6" fmla="*/ 17 w 24"/>
                  <a:gd name="T7" fmla="*/ 0 h 18"/>
                  <a:gd name="T8" fmla="*/ 24 w 24"/>
                  <a:gd name="T9" fmla="*/ 6 h 18"/>
                  <a:gd name="T10" fmla="*/ 22 w 24"/>
                  <a:gd name="T11" fmla="*/ 13 h 18"/>
                  <a:gd name="T12" fmla="*/ 12 w 24"/>
                  <a:gd name="T13" fmla="*/ 15 h 18"/>
                  <a:gd name="T14" fmla="*/ 6 w 24"/>
                  <a:gd name="T15" fmla="*/ 18 h 18"/>
                  <a:gd name="T16" fmla="*/ 0 w 24"/>
                  <a:gd name="T17" fmla="*/ 13 h 18"/>
                  <a:gd name="T18" fmla="*/ 0 w 2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18">
                    <a:moveTo>
                      <a:pt x="0" y="1"/>
                    </a:moveTo>
                    <a:lnTo>
                      <a:pt x="10" y="1"/>
                    </a:lnTo>
                    <a:lnTo>
                      <a:pt x="13" y="0"/>
                    </a:lnTo>
                    <a:lnTo>
                      <a:pt x="17" y="0"/>
                    </a:lnTo>
                    <a:lnTo>
                      <a:pt x="24" y="6"/>
                    </a:lnTo>
                    <a:lnTo>
                      <a:pt x="22" y="13"/>
                    </a:lnTo>
                    <a:lnTo>
                      <a:pt x="12" y="15"/>
                    </a:lnTo>
                    <a:lnTo>
                      <a:pt x="6" y="18"/>
                    </a:lnTo>
                    <a:lnTo>
                      <a:pt x="0" y="13"/>
                    </a:lnTo>
                    <a:lnTo>
                      <a:pt x="0"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9" name="Freeform 124">
                <a:extLst>
                  <a:ext uri="{FF2B5EF4-FFF2-40B4-BE49-F238E27FC236}">
                    <a16:creationId xmlns:a16="http://schemas.microsoft.com/office/drawing/2014/main" id="{7DD0B9A8-96C8-4D07-A468-5ABED338E906}"/>
                  </a:ext>
                </a:extLst>
              </p:cNvPr>
              <p:cNvSpPr>
                <a:spLocks/>
              </p:cNvSpPr>
              <p:nvPr/>
            </p:nvSpPr>
            <p:spPr bwMode="auto">
              <a:xfrm>
                <a:off x="5206" y="2878"/>
                <a:ext cx="57" cy="35"/>
              </a:xfrm>
              <a:custGeom>
                <a:avLst/>
                <a:gdLst>
                  <a:gd name="T0" fmla="*/ 31 w 57"/>
                  <a:gd name="T1" fmla="*/ 7 h 35"/>
                  <a:gd name="T2" fmla="*/ 44 w 57"/>
                  <a:gd name="T3" fmla="*/ 2 h 35"/>
                  <a:gd name="T4" fmla="*/ 51 w 57"/>
                  <a:gd name="T5" fmla="*/ 5 h 35"/>
                  <a:gd name="T6" fmla="*/ 53 w 57"/>
                  <a:gd name="T7" fmla="*/ 7 h 35"/>
                  <a:gd name="T8" fmla="*/ 57 w 57"/>
                  <a:gd name="T9" fmla="*/ 9 h 35"/>
                  <a:gd name="T10" fmla="*/ 52 w 57"/>
                  <a:gd name="T11" fmla="*/ 13 h 35"/>
                  <a:gd name="T12" fmla="*/ 47 w 57"/>
                  <a:gd name="T13" fmla="*/ 22 h 35"/>
                  <a:gd name="T14" fmla="*/ 52 w 57"/>
                  <a:gd name="T15" fmla="*/ 27 h 35"/>
                  <a:gd name="T16" fmla="*/ 43 w 57"/>
                  <a:gd name="T17" fmla="*/ 26 h 35"/>
                  <a:gd name="T18" fmla="*/ 36 w 57"/>
                  <a:gd name="T19" fmla="*/ 29 h 35"/>
                  <a:gd name="T20" fmla="*/ 39 w 57"/>
                  <a:gd name="T21" fmla="*/ 34 h 35"/>
                  <a:gd name="T22" fmla="*/ 35 w 57"/>
                  <a:gd name="T23" fmla="*/ 34 h 35"/>
                  <a:gd name="T24" fmla="*/ 27 w 57"/>
                  <a:gd name="T25" fmla="*/ 35 h 35"/>
                  <a:gd name="T26" fmla="*/ 17 w 57"/>
                  <a:gd name="T27" fmla="*/ 31 h 35"/>
                  <a:gd name="T28" fmla="*/ 14 w 57"/>
                  <a:gd name="T29" fmla="*/ 31 h 35"/>
                  <a:gd name="T30" fmla="*/ 5 w 57"/>
                  <a:gd name="T31" fmla="*/ 34 h 35"/>
                  <a:gd name="T32" fmla="*/ 7 w 57"/>
                  <a:gd name="T33" fmla="*/ 29 h 35"/>
                  <a:gd name="T34" fmla="*/ 0 w 57"/>
                  <a:gd name="T35" fmla="*/ 23 h 35"/>
                  <a:gd name="T36" fmla="*/ 2 w 57"/>
                  <a:gd name="T37" fmla="*/ 22 h 35"/>
                  <a:gd name="T38" fmla="*/ 2 w 57"/>
                  <a:gd name="T39" fmla="*/ 17 h 35"/>
                  <a:gd name="T40" fmla="*/ 4 w 57"/>
                  <a:gd name="T41" fmla="*/ 16 h 35"/>
                  <a:gd name="T42" fmla="*/ 6 w 57"/>
                  <a:gd name="T43" fmla="*/ 13 h 35"/>
                  <a:gd name="T44" fmla="*/ 0 w 57"/>
                  <a:gd name="T45" fmla="*/ 6 h 35"/>
                  <a:gd name="T46" fmla="*/ 4 w 57"/>
                  <a:gd name="T47" fmla="*/ 0 h 35"/>
                  <a:gd name="T48" fmla="*/ 6 w 57"/>
                  <a:gd name="T49" fmla="*/ 5 h 35"/>
                  <a:gd name="T50" fmla="*/ 31 w 57"/>
                  <a:gd name="T51"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35">
                    <a:moveTo>
                      <a:pt x="31" y="7"/>
                    </a:moveTo>
                    <a:lnTo>
                      <a:pt x="44" y="2"/>
                    </a:lnTo>
                    <a:lnTo>
                      <a:pt x="51" y="5"/>
                    </a:lnTo>
                    <a:lnTo>
                      <a:pt x="53" y="7"/>
                    </a:lnTo>
                    <a:lnTo>
                      <a:pt x="57" y="9"/>
                    </a:lnTo>
                    <a:lnTo>
                      <a:pt x="52" y="13"/>
                    </a:lnTo>
                    <a:lnTo>
                      <a:pt x="47" y="22"/>
                    </a:lnTo>
                    <a:lnTo>
                      <a:pt x="52" y="27"/>
                    </a:lnTo>
                    <a:lnTo>
                      <a:pt x="43" y="26"/>
                    </a:lnTo>
                    <a:lnTo>
                      <a:pt x="36" y="29"/>
                    </a:lnTo>
                    <a:lnTo>
                      <a:pt x="39" y="34"/>
                    </a:lnTo>
                    <a:lnTo>
                      <a:pt x="35" y="34"/>
                    </a:lnTo>
                    <a:lnTo>
                      <a:pt x="27" y="35"/>
                    </a:lnTo>
                    <a:lnTo>
                      <a:pt x="17" y="31"/>
                    </a:lnTo>
                    <a:lnTo>
                      <a:pt x="14" y="31"/>
                    </a:lnTo>
                    <a:lnTo>
                      <a:pt x="5" y="34"/>
                    </a:lnTo>
                    <a:lnTo>
                      <a:pt x="7" y="29"/>
                    </a:lnTo>
                    <a:lnTo>
                      <a:pt x="0" y="23"/>
                    </a:lnTo>
                    <a:lnTo>
                      <a:pt x="2" y="22"/>
                    </a:lnTo>
                    <a:lnTo>
                      <a:pt x="2" y="17"/>
                    </a:lnTo>
                    <a:lnTo>
                      <a:pt x="4" y="16"/>
                    </a:lnTo>
                    <a:lnTo>
                      <a:pt x="6" y="13"/>
                    </a:lnTo>
                    <a:lnTo>
                      <a:pt x="0" y="6"/>
                    </a:lnTo>
                    <a:lnTo>
                      <a:pt x="4" y="0"/>
                    </a:lnTo>
                    <a:lnTo>
                      <a:pt x="6" y="5"/>
                    </a:lnTo>
                    <a:lnTo>
                      <a:pt x="31" y="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0" name="Freeform 125">
                <a:extLst>
                  <a:ext uri="{FF2B5EF4-FFF2-40B4-BE49-F238E27FC236}">
                    <a16:creationId xmlns:a16="http://schemas.microsoft.com/office/drawing/2014/main" id="{FA4CD24A-FB63-4B6E-AE6A-7C3A1E4925DB}"/>
                  </a:ext>
                </a:extLst>
              </p:cNvPr>
              <p:cNvSpPr>
                <a:spLocks/>
              </p:cNvSpPr>
              <p:nvPr/>
            </p:nvSpPr>
            <p:spPr bwMode="auto">
              <a:xfrm>
                <a:off x="5147" y="2869"/>
                <a:ext cx="33" cy="31"/>
              </a:xfrm>
              <a:custGeom>
                <a:avLst/>
                <a:gdLst>
                  <a:gd name="T0" fmla="*/ 25 w 33"/>
                  <a:gd name="T1" fmla="*/ 31 h 31"/>
                  <a:gd name="T2" fmla="*/ 17 w 33"/>
                  <a:gd name="T3" fmla="*/ 25 h 31"/>
                  <a:gd name="T4" fmla="*/ 5 w 33"/>
                  <a:gd name="T5" fmla="*/ 12 h 31"/>
                  <a:gd name="T6" fmla="*/ 0 w 33"/>
                  <a:gd name="T7" fmla="*/ 0 h 31"/>
                  <a:gd name="T8" fmla="*/ 11 w 33"/>
                  <a:gd name="T9" fmla="*/ 0 h 31"/>
                  <a:gd name="T10" fmla="*/ 21 w 33"/>
                  <a:gd name="T11" fmla="*/ 0 h 31"/>
                  <a:gd name="T12" fmla="*/ 30 w 33"/>
                  <a:gd name="T13" fmla="*/ 2 h 31"/>
                  <a:gd name="T14" fmla="*/ 32 w 33"/>
                  <a:gd name="T15" fmla="*/ 11 h 31"/>
                  <a:gd name="T16" fmla="*/ 33 w 33"/>
                  <a:gd name="T17" fmla="*/ 18 h 31"/>
                  <a:gd name="T18" fmla="*/ 25 w 33"/>
                  <a:gd name="T19" fmla="*/ 23 h 31"/>
                  <a:gd name="T20" fmla="*/ 25 w 33"/>
                  <a:gd name="T2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1">
                    <a:moveTo>
                      <a:pt x="25" y="31"/>
                    </a:moveTo>
                    <a:lnTo>
                      <a:pt x="17" y="25"/>
                    </a:lnTo>
                    <a:lnTo>
                      <a:pt x="5" y="12"/>
                    </a:lnTo>
                    <a:lnTo>
                      <a:pt x="0" y="0"/>
                    </a:lnTo>
                    <a:lnTo>
                      <a:pt x="11" y="0"/>
                    </a:lnTo>
                    <a:lnTo>
                      <a:pt x="21" y="0"/>
                    </a:lnTo>
                    <a:lnTo>
                      <a:pt x="30" y="2"/>
                    </a:lnTo>
                    <a:lnTo>
                      <a:pt x="32" y="11"/>
                    </a:lnTo>
                    <a:lnTo>
                      <a:pt x="33" y="18"/>
                    </a:lnTo>
                    <a:lnTo>
                      <a:pt x="25" y="23"/>
                    </a:lnTo>
                    <a:lnTo>
                      <a:pt x="25" y="3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1" name="Freeform 126">
                <a:extLst>
                  <a:ext uri="{FF2B5EF4-FFF2-40B4-BE49-F238E27FC236}">
                    <a16:creationId xmlns:a16="http://schemas.microsoft.com/office/drawing/2014/main" id="{82698DE3-26DC-4960-ABCA-2A6F524E0469}"/>
                  </a:ext>
                </a:extLst>
              </p:cNvPr>
              <p:cNvSpPr>
                <a:spLocks/>
              </p:cNvSpPr>
              <p:nvPr/>
            </p:nvSpPr>
            <p:spPr bwMode="auto">
              <a:xfrm>
                <a:off x="5335" y="3181"/>
                <a:ext cx="61" cy="67"/>
              </a:xfrm>
              <a:custGeom>
                <a:avLst/>
                <a:gdLst>
                  <a:gd name="T0" fmla="*/ 16 w 61"/>
                  <a:gd name="T1" fmla="*/ 7 h 67"/>
                  <a:gd name="T2" fmla="*/ 19 w 61"/>
                  <a:gd name="T3" fmla="*/ 0 h 67"/>
                  <a:gd name="T4" fmla="*/ 30 w 61"/>
                  <a:gd name="T5" fmla="*/ 35 h 67"/>
                  <a:gd name="T6" fmla="*/ 31 w 61"/>
                  <a:gd name="T7" fmla="*/ 31 h 67"/>
                  <a:gd name="T8" fmla="*/ 43 w 61"/>
                  <a:gd name="T9" fmla="*/ 40 h 67"/>
                  <a:gd name="T10" fmla="*/ 60 w 61"/>
                  <a:gd name="T11" fmla="*/ 60 h 67"/>
                  <a:gd name="T12" fmla="*/ 61 w 61"/>
                  <a:gd name="T13" fmla="*/ 62 h 67"/>
                  <a:gd name="T14" fmla="*/ 58 w 61"/>
                  <a:gd name="T15" fmla="*/ 67 h 67"/>
                  <a:gd name="T16" fmla="*/ 54 w 61"/>
                  <a:gd name="T17" fmla="*/ 66 h 67"/>
                  <a:gd name="T18" fmla="*/ 48 w 61"/>
                  <a:gd name="T19" fmla="*/ 55 h 67"/>
                  <a:gd name="T20" fmla="*/ 43 w 61"/>
                  <a:gd name="T21" fmla="*/ 52 h 67"/>
                  <a:gd name="T22" fmla="*/ 34 w 61"/>
                  <a:gd name="T23" fmla="*/ 43 h 67"/>
                  <a:gd name="T24" fmla="*/ 21 w 61"/>
                  <a:gd name="T25" fmla="*/ 43 h 67"/>
                  <a:gd name="T26" fmla="*/ 13 w 61"/>
                  <a:gd name="T27" fmla="*/ 37 h 67"/>
                  <a:gd name="T28" fmla="*/ 10 w 61"/>
                  <a:gd name="T29" fmla="*/ 46 h 67"/>
                  <a:gd name="T30" fmla="*/ 1 w 61"/>
                  <a:gd name="T31" fmla="*/ 44 h 67"/>
                  <a:gd name="T32" fmla="*/ 0 w 61"/>
                  <a:gd name="T33" fmla="*/ 34 h 67"/>
                  <a:gd name="T34" fmla="*/ 4 w 61"/>
                  <a:gd name="T35" fmla="*/ 22 h 67"/>
                  <a:gd name="T36" fmla="*/ 5 w 61"/>
                  <a:gd name="T37" fmla="*/ 12 h 67"/>
                  <a:gd name="T38" fmla="*/ 9 w 61"/>
                  <a:gd name="T39" fmla="*/ 9 h 67"/>
                  <a:gd name="T40" fmla="*/ 16 w 61"/>
                  <a:gd name="T41" fmla="*/ 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67">
                    <a:moveTo>
                      <a:pt x="16" y="7"/>
                    </a:moveTo>
                    <a:lnTo>
                      <a:pt x="19" y="0"/>
                    </a:lnTo>
                    <a:lnTo>
                      <a:pt x="30" y="35"/>
                    </a:lnTo>
                    <a:lnTo>
                      <a:pt x="31" y="31"/>
                    </a:lnTo>
                    <a:lnTo>
                      <a:pt x="43" y="40"/>
                    </a:lnTo>
                    <a:lnTo>
                      <a:pt x="60" y="60"/>
                    </a:lnTo>
                    <a:lnTo>
                      <a:pt x="61" y="62"/>
                    </a:lnTo>
                    <a:lnTo>
                      <a:pt x="58" y="67"/>
                    </a:lnTo>
                    <a:lnTo>
                      <a:pt x="54" y="66"/>
                    </a:lnTo>
                    <a:lnTo>
                      <a:pt x="48" y="55"/>
                    </a:lnTo>
                    <a:lnTo>
                      <a:pt x="43" y="52"/>
                    </a:lnTo>
                    <a:lnTo>
                      <a:pt x="34" y="43"/>
                    </a:lnTo>
                    <a:lnTo>
                      <a:pt x="21" y="43"/>
                    </a:lnTo>
                    <a:lnTo>
                      <a:pt x="13" y="37"/>
                    </a:lnTo>
                    <a:lnTo>
                      <a:pt x="10" y="46"/>
                    </a:lnTo>
                    <a:lnTo>
                      <a:pt x="1" y="44"/>
                    </a:lnTo>
                    <a:lnTo>
                      <a:pt x="0" y="34"/>
                    </a:lnTo>
                    <a:lnTo>
                      <a:pt x="4" y="22"/>
                    </a:lnTo>
                    <a:lnTo>
                      <a:pt x="5" y="12"/>
                    </a:lnTo>
                    <a:lnTo>
                      <a:pt x="9" y="9"/>
                    </a:lnTo>
                    <a:lnTo>
                      <a:pt x="16" y="7"/>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2" name="Freeform 127">
                <a:extLst>
                  <a:ext uri="{FF2B5EF4-FFF2-40B4-BE49-F238E27FC236}">
                    <a16:creationId xmlns:a16="http://schemas.microsoft.com/office/drawing/2014/main" id="{98C356B6-2BC5-4623-BF76-6DF6617E92F5}"/>
                  </a:ext>
                </a:extLst>
              </p:cNvPr>
              <p:cNvSpPr>
                <a:spLocks/>
              </p:cNvSpPr>
              <p:nvPr/>
            </p:nvSpPr>
            <p:spPr bwMode="auto">
              <a:xfrm>
                <a:off x="5303" y="3218"/>
                <a:ext cx="137" cy="132"/>
              </a:xfrm>
              <a:custGeom>
                <a:avLst/>
                <a:gdLst>
                  <a:gd name="T0" fmla="*/ 80 w 137"/>
                  <a:gd name="T1" fmla="*/ 18 h 132"/>
                  <a:gd name="T2" fmla="*/ 86 w 137"/>
                  <a:gd name="T3" fmla="*/ 29 h 132"/>
                  <a:gd name="T4" fmla="*/ 80 w 137"/>
                  <a:gd name="T5" fmla="*/ 38 h 132"/>
                  <a:gd name="T6" fmla="*/ 80 w 137"/>
                  <a:gd name="T7" fmla="*/ 46 h 132"/>
                  <a:gd name="T8" fmla="*/ 89 w 137"/>
                  <a:gd name="T9" fmla="*/ 44 h 132"/>
                  <a:gd name="T10" fmla="*/ 91 w 137"/>
                  <a:gd name="T11" fmla="*/ 45 h 132"/>
                  <a:gd name="T12" fmla="*/ 88 w 137"/>
                  <a:gd name="T13" fmla="*/ 49 h 132"/>
                  <a:gd name="T14" fmla="*/ 101 w 137"/>
                  <a:gd name="T15" fmla="*/ 69 h 132"/>
                  <a:gd name="T16" fmla="*/ 129 w 137"/>
                  <a:gd name="T17" fmla="*/ 80 h 132"/>
                  <a:gd name="T18" fmla="*/ 137 w 137"/>
                  <a:gd name="T19" fmla="*/ 80 h 132"/>
                  <a:gd name="T20" fmla="*/ 110 w 137"/>
                  <a:gd name="T21" fmla="*/ 116 h 132"/>
                  <a:gd name="T22" fmla="*/ 96 w 137"/>
                  <a:gd name="T23" fmla="*/ 117 h 132"/>
                  <a:gd name="T24" fmla="*/ 82 w 137"/>
                  <a:gd name="T25" fmla="*/ 127 h 132"/>
                  <a:gd name="T26" fmla="*/ 72 w 137"/>
                  <a:gd name="T27" fmla="*/ 124 h 132"/>
                  <a:gd name="T28" fmla="*/ 60 w 137"/>
                  <a:gd name="T29" fmla="*/ 132 h 132"/>
                  <a:gd name="T30" fmla="*/ 48 w 137"/>
                  <a:gd name="T31" fmla="*/ 131 h 132"/>
                  <a:gd name="T32" fmla="*/ 27 w 137"/>
                  <a:gd name="T33" fmla="*/ 119 h 132"/>
                  <a:gd name="T34" fmla="*/ 25 w 137"/>
                  <a:gd name="T35" fmla="*/ 110 h 132"/>
                  <a:gd name="T36" fmla="*/ 22 w 137"/>
                  <a:gd name="T37" fmla="*/ 110 h 132"/>
                  <a:gd name="T38" fmla="*/ 17 w 137"/>
                  <a:gd name="T39" fmla="*/ 97 h 132"/>
                  <a:gd name="T40" fmla="*/ 9 w 137"/>
                  <a:gd name="T41" fmla="*/ 85 h 132"/>
                  <a:gd name="T42" fmla="*/ 0 w 137"/>
                  <a:gd name="T43" fmla="*/ 82 h 132"/>
                  <a:gd name="T44" fmla="*/ 3 w 137"/>
                  <a:gd name="T45" fmla="*/ 74 h 132"/>
                  <a:gd name="T46" fmla="*/ 10 w 137"/>
                  <a:gd name="T47" fmla="*/ 74 h 132"/>
                  <a:gd name="T48" fmla="*/ 14 w 137"/>
                  <a:gd name="T49" fmla="*/ 47 h 132"/>
                  <a:gd name="T50" fmla="*/ 17 w 137"/>
                  <a:gd name="T51" fmla="*/ 47 h 132"/>
                  <a:gd name="T52" fmla="*/ 17 w 137"/>
                  <a:gd name="T53" fmla="*/ 47 h 132"/>
                  <a:gd name="T54" fmla="*/ 24 w 137"/>
                  <a:gd name="T55" fmla="*/ 25 h 132"/>
                  <a:gd name="T56" fmla="*/ 29 w 137"/>
                  <a:gd name="T57" fmla="*/ 25 h 132"/>
                  <a:gd name="T58" fmla="*/ 30 w 137"/>
                  <a:gd name="T59" fmla="*/ 18 h 132"/>
                  <a:gd name="T60" fmla="*/ 33 w 137"/>
                  <a:gd name="T61" fmla="*/ 7 h 132"/>
                  <a:gd name="T62" fmla="*/ 42 w 137"/>
                  <a:gd name="T63" fmla="*/ 9 h 132"/>
                  <a:gd name="T64" fmla="*/ 45 w 137"/>
                  <a:gd name="T65" fmla="*/ 0 h 132"/>
                  <a:gd name="T66" fmla="*/ 53 w 137"/>
                  <a:gd name="T67" fmla="*/ 6 h 132"/>
                  <a:gd name="T68" fmla="*/ 66 w 137"/>
                  <a:gd name="T69" fmla="*/ 6 h 132"/>
                  <a:gd name="T70" fmla="*/ 75 w 137"/>
                  <a:gd name="T71" fmla="*/ 15 h 132"/>
                  <a:gd name="T72" fmla="*/ 80 w 137"/>
                  <a:gd name="T73" fmla="*/ 1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7" h="132">
                    <a:moveTo>
                      <a:pt x="80" y="18"/>
                    </a:moveTo>
                    <a:lnTo>
                      <a:pt x="86" y="29"/>
                    </a:lnTo>
                    <a:lnTo>
                      <a:pt x="80" y="38"/>
                    </a:lnTo>
                    <a:lnTo>
                      <a:pt x="80" y="46"/>
                    </a:lnTo>
                    <a:lnTo>
                      <a:pt x="89" y="44"/>
                    </a:lnTo>
                    <a:lnTo>
                      <a:pt x="91" y="45"/>
                    </a:lnTo>
                    <a:lnTo>
                      <a:pt x="88" y="49"/>
                    </a:lnTo>
                    <a:lnTo>
                      <a:pt x="101" y="69"/>
                    </a:lnTo>
                    <a:lnTo>
                      <a:pt x="129" y="80"/>
                    </a:lnTo>
                    <a:lnTo>
                      <a:pt x="137" y="80"/>
                    </a:lnTo>
                    <a:lnTo>
                      <a:pt x="110" y="116"/>
                    </a:lnTo>
                    <a:lnTo>
                      <a:pt x="96" y="117"/>
                    </a:lnTo>
                    <a:lnTo>
                      <a:pt x="82" y="127"/>
                    </a:lnTo>
                    <a:lnTo>
                      <a:pt x="72" y="124"/>
                    </a:lnTo>
                    <a:lnTo>
                      <a:pt x="60" y="132"/>
                    </a:lnTo>
                    <a:lnTo>
                      <a:pt x="48" y="131"/>
                    </a:lnTo>
                    <a:lnTo>
                      <a:pt x="27" y="119"/>
                    </a:lnTo>
                    <a:lnTo>
                      <a:pt x="25" y="110"/>
                    </a:lnTo>
                    <a:lnTo>
                      <a:pt x="22" y="110"/>
                    </a:lnTo>
                    <a:lnTo>
                      <a:pt x="17" y="97"/>
                    </a:lnTo>
                    <a:lnTo>
                      <a:pt x="9" y="85"/>
                    </a:lnTo>
                    <a:lnTo>
                      <a:pt x="0" y="82"/>
                    </a:lnTo>
                    <a:lnTo>
                      <a:pt x="3" y="74"/>
                    </a:lnTo>
                    <a:lnTo>
                      <a:pt x="10" y="74"/>
                    </a:lnTo>
                    <a:lnTo>
                      <a:pt x="14" y="47"/>
                    </a:lnTo>
                    <a:lnTo>
                      <a:pt x="17" y="47"/>
                    </a:lnTo>
                    <a:lnTo>
                      <a:pt x="17" y="47"/>
                    </a:lnTo>
                    <a:lnTo>
                      <a:pt x="24" y="25"/>
                    </a:lnTo>
                    <a:lnTo>
                      <a:pt x="29" y="25"/>
                    </a:lnTo>
                    <a:lnTo>
                      <a:pt x="30" y="18"/>
                    </a:lnTo>
                    <a:lnTo>
                      <a:pt x="33" y="7"/>
                    </a:lnTo>
                    <a:lnTo>
                      <a:pt x="42" y="9"/>
                    </a:lnTo>
                    <a:lnTo>
                      <a:pt x="45" y="0"/>
                    </a:lnTo>
                    <a:lnTo>
                      <a:pt x="53" y="6"/>
                    </a:lnTo>
                    <a:lnTo>
                      <a:pt x="66" y="6"/>
                    </a:lnTo>
                    <a:lnTo>
                      <a:pt x="75" y="15"/>
                    </a:lnTo>
                    <a:lnTo>
                      <a:pt x="80" y="18"/>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3" name="Freeform 128">
                <a:extLst>
                  <a:ext uri="{FF2B5EF4-FFF2-40B4-BE49-F238E27FC236}">
                    <a16:creationId xmlns:a16="http://schemas.microsoft.com/office/drawing/2014/main" id="{A955E626-7200-4E72-AB35-2DDFF90DD7E3}"/>
                  </a:ext>
                </a:extLst>
              </p:cNvPr>
              <p:cNvSpPr>
                <a:spLocks/>
              </p:cNvSpPr>
              <p:nvPr/>
            </p:nvSpPr>
            <p:spPr bwMode="auto">
              <a:xfrm>
                <a:off x="5157" y="2817"/>
                <a:ext cx="51" cy="20"/>
              </a:xfrm>
              <a:custGeom>
                <a:avLst/>
                <a:gdLst>
                  <a:gd name="T0" fmla="*/ 51 w 51"/>
                  <a:gd name="T1" fmla="*/ 5 h 20"/>
                  <a:gd name="T2" fmla="*/ 47 w 51"/>
                  <a:gd name="T3" fmla="*/ 15 h 20"/>
                  <a:gd name="T4" fmla="*/ 31 w 51"/>
                  <a:gd name="T5" fmla="*/ 15 h 20"/>
                  <a:gd name="T6" fmla="*/ 13 w 51"/>
                  <a:gd name="T7" fmla="*/ 20 h 20"/>
                  <a:gd name="T8" fmla="*/ 1 w 51"/>
                  <a:gd name="T9" fmla="*/ 18 h 20"/>
                  <a:gd name="T10" fmla="*/ 0 w 51"/>
                  <a:gd name="T11" fmla="*/ 8 h 20"/>
                  <a:gd name="T12" fmla="*/ 6 w 51"/>
                  <a:gd name="T13" fmla="*/ 8 h 20"/>
                  <a:gd name="T14" fmla="*/ 9 w 51"/>
                  <a:gd name="T15" fmla="*/ 6 h 20"/>
                  <a:gd name="T16" fmla="*/ 17 w 51"/>
                  <a:gd name="T17" fmla="*/ 0 h 20"/>
                  <a:gd name="T18" fmla="*/ 29 w 51"/>
                  <a:gd name="T19" fmla="*/ 3 h 20"/>
                  <a:gd name="T20" fmla="*/ 36 w 51"/>
                  <a:gd name="T21" fmla="*/ 2 h 20"/>
                  <a:gd name="T22" fmla="*/ 51 w 51"/>
                  <a:gd name="T23"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20">
                    <a:moveTo>
                      <a:pt x="51" y="5"/>
                    </a:moveTo>
                    <a:lnTo>
                      <a:pt x="47" y="15"/>
                    </a:lnTo>
                    <a:lnTo>
                      <a:pt x="31" y="15"/>
                    </a:lnTo>
                    <a:lnTo>
                      <a:pt x="13" y="20"/>
                    </a:lnTo>
                    <a:lnTo>
                      <a:pt x="1" y="18"/>
                    </a:lnTo>
                    <a:lnTo>
                      <a:pt x="0" y="8"/>
                    </a:lnTo>
                    <a:lnTo>
                      <a:pt x="6" y="8"/>
                    </a:lnTo>
                    <a:lnTo>
                      <a:pt x="9" y="6"/>
                    </a:lnTo>
                    <a:lnTo>
                      <a:pt x="17" y="0"/>
                    </a:lnTo>
                    <a:lnTo>
                      <a:pt x="29" y="3"/>
                    </a:lnTo>
                    <a:lnTo>
                      <a:pt x="36" y="2"/>
                    </a:lnTo>
                    <a:lnTo>
                      <a:pt x="51" y="5"/>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4" name="Freeform 129">
                <a:extLst>
                  <a:ext uri="{FF2B5EF4-FFF2-40B4-BE49-F238E27FC236}">
                    <a16:creationId xmlns:a16="http://schemas.microsoft.com/office/drawing/2014/main" id="{0DBF0DF3-C07B-46A6-8A1D-762215133EA3}"/>
                  </a:ext>
                </a:extLst>
              </p:cNvPr>
              <p:cNvSpPr>
                <a:spLocks/>
              </p:cNvSpPr>
              <p:nvPr/>
            </p:nvSpPr>
            <p:spPr bwMode="auto">
              <a:xfrm>
                <a:off x="5505" y="3628"/>
                <a:ext cx="8" cy="12"/>
              </a:xfrm>
              <a:custGeom>
                <a:avLst/>
                <a:gdLst>
                  <a:gd name="T0" fmla="*/ 0 w 8"/>
                  <a:gd name="T1" fmla="*/ 4 h 12"/>
                  <a:gd name="T2" fmla="*/ 7 w 8"/>
                  <a:gd name="T3" fmla="*/ 0 h 12"/>
                  <a:gd name="T4" fmla="*/ 8 w 8"/>
                  <a:gd name="T5" fmla="*/ 12 h 12"/>
                  <a:gd name="T6" fmla="*/ 1 w 8"/>
                  <a:gd name="T7" fmla="*/ 11 h 12"/>
                  <a:gd name="T8" fmla="*/ 0 w 8"/>
                  <a:gd name="T9" fmla="*/ 4 h 12"/>
                </a:gdLst>
                <a:ahLst/>
                <a:cxnLst>
                  <a:cxn ang="0">
                    <a:pos x="T0" y="T1"/>
                  </a:cxn>
                  <a:cxn ang="0">
                    <a:pos x="T2" y="T3"/>
                  </a:cxn>
                  <a:cxn ang="0">
                    <a:pos x="T4" y="T5"/>
                  </a:cxn>
                  <a:cxn ang="0">
                    <a:pos x="T6" y="T7"/>
                  </a:cxn>
                  <a:cxn ang="0">
                    <a:pos x="T8" y="T9"/>
                  </a:cxn>
                </a:cxnLst>
                <a:rect l="0" t="0" r="r" b="b"/>
                <a:pathLst>
                  <a:path w="8" h="12">
                    <a:moveTo>
                      <a:pt x="0" y="4"/>
                    </a:moveTo>
                    <a:lnTo>
                      <a:pt x="7" y="0"/>
                    </a:lnTo>
                    <a:lnTo>
                      <a:pt x="8" y="12"/>
                    </a:lnTo>
                    <a:lnTo>
                      <a:pt x="1" y="11"/>
                    </a:lnTo>
                    <a:lnTo>
                      <a:pt x="0" y="4"/>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5" name="Freeform 130">
                <a:extLst>
                  <a:ext uri="{FF2B5EF4-FFF2-40B4-BE49-F238E27FC236}">
                    <a16:creationId xmlns:a16="http://schemas.microsoft.com/office/drawing/2014/main" id="{F4E9E33E-E89B-4EFA-A61B-468372829932}"/>
                  </a:ext>
                </a:extLst>
              </p:cNvPr>
              <p:cNvSpPr>
                <a:spLocks/>
              </p:cNvSpPr>
              <p:nvPr/>
            </p:nvSpPr>
            <p:spPr bwMode="auto">
              <a:xfrm>
                <a:off x="5524" y="3621"/>
                <a:ext cx="10" cy="11"/>
              </a:xfrm>
              <a:custGeom>
                <a:avLst/>
                <a:gdLst>
                  <a:gd name="T0" fmla="*/ 1 w 10"/>
                  <a:gd name="T1" fmla="*/ 0 h 11"/>
                  <a:gd name="T2" fmla="*/ 10 w 10"/>
                  <a:gd name="T3" fmla="*/ 4 h 11"/>
                  <a:gd name="T4" fmla="*/ 7 w 10"/>
                  <a:gd name="T5" fmla="*/ 11 h 11"/>
                  <a:gd name="T6" fmla="*/ 0 w 10"/>
                  <a:gd name="T7" fmla="*/ 11 h 11"/>
                  <a:gd name="T8" fmla="*/ 1 w 10"/>
                  <a:gd name="T9" fmla="*/ 0 h 11"/>
                </a:gdLst>
                <a:ahLst/>
                <a:cxnLst>
                  <a:cxn ang="0">
                    <a:pos x="T0" y="T1"/>
                  </a:cxn>
                  <a:cxn ang="0">
                    <a:pos x="T2" y="T3"/>
                  </a:cxn>
                  <a:cxn ang="0">
                    <a:pos x="T4" y="T5"/>
                  </a:cxn>
                  <a:cxn ang="0">
                    <a:pos x="T6" y="T7"/>
                  </a:cxn>
                  <a:cxn ang="0">
                    <a:pos x="T8" y="T9"/>
                  </a:cxn>
                </a:cxnLst>
                <a:rect l="0" t="0" r="r" b="b"/>
                <a:pathLst>
                  <a:path w="10" h="11">
                    <a:moveTo>
                      <a:pt x="1" y="0"/>
                    </a:moveTo>
                    <a:lnTo>
                      <a:pt x="10" y="4"/>
                    </a:lnTo>
                    <a:lnTo>
                      <a:pt x="7" y="11"/>
                    </a:lnTo>
                    <a:lnTo>
                      <a:pt x="0" y="11"/>
                    </a:lnTo>
                    <a:lnTo>
                      <a:pt x="1"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6" name="Freeform 131">
                <a:extLst>
                  <a:ext uri="{FF2B5EF4-FFF2-40B4-BE49-F238E27FC236}">
                    <a16:creationId xmlns:a16="http://schemas.microsoft.com/office/drawing/2014/main" id="{0877E2B2-BA5E-4540-B380-0DEB6CF9B673}"/>
                  </a:ext>
                </a:extLst>
              </p:cNvPr>
              <p:cNvSpPr>
                <a:spLocks/>
              </p:cNvSpPr>
              <p:nvPr/>
            </p:nvSpPr>
            <p:spPr bwMode="auto">
              <a:xfrm>
                <a:off x="5396" y="3527"/>
                <a:ext cx="13" cy="9"/>
              </a:xfrm>
              <a:custGeom>
                <a:avLst/>
                <a:gdLst>
                  <a:gd name="T0" fmla="*/ 0 w 13"/>
                  <a:gd name="T1" fmla="*/ 0 h 9"/>
                  <a:gd name="T2" fmla="*/ 13 w 13"/>
                  <a:gd name="T3" fmla="*/ 1 h 9"/>
                  <a:gd name="T4" fmla="*/ 8 w 13"/>
                  <a:gd name="T5" fmla="*/ 9 h 9"/>
                  <a:gd name="T6" fmla="*/ 1 w 13"/>
                  <a:gd name="T7" fmla="*/ 8 h 9"/>
                  <a:gd name="T8" fmla="*/ 0 w 13"/>
                  <a:gd name="T9" fmla="*/ 0 h 9"/>
                </a:gdLst>
                <a:ahLst/>
                <a:cxnLst>
                  <a:cxn ang="0">
                    <a:pos x="T0" y="T1"/>
                  </a:cxn>
                  <a:cxn ang="0">
                    <a:pos x="T2" y="T3"/>
                  </a:cxn>
                  <a:cxn ang="0">
                    <a:pos x="T4" y="T5"/>
                  </a:cxn>
                  <a:cxn ang="0">
                    <a:pos x="T6" y="T7"/>
                  </a:cxn>
                  <a:cxn ang="0">
                    <a:pos x="T8" y="T9"/>
                  </a:cxn>
                </a:cxnLst>
                <a:rect l="0" t="0" r="r" b="b"/>
                <a:pathLst>
                  <a:path w="13" h="9">
                    <a:moveTo>
                      <a:pt x="0" y="0"/>
                    </a:moveTo>
                    <a:lnTo>
                      <a:pt x="13" y="1"/>
                    </a:lnTo>
                    <a:lnTo>
                      <a:pt x="8" y="9"/>
                    </a:lnTo>
                    <a:lnTo>
                      <a:pt x="1" y="8"/>
                    </a:lnTo>
                    <a:lnTo>
                      <a:pt x="0"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7" name="Freeform 132">
                <a:extLst>
                  <a:ext uri="{FF2B5EF4-FFF2-40B4-BE49-F238E27FC236}">
                    <a16:creationId xmlns:a16="http://schemas.microsoft.com/office/drawing/2014/main" id="{400C193C-81A6-419E-B632-961B464213B6}"/>
                  </a:ext>
                </a:extLst>
              </p:cNvPr>
              <p:cNvSpPr>
                <a:spLocks/>
              </p:cNvSpPr>
              <p:nvPr/>
            </p:nvSpPr>
            <p:spPr bwMode="auto">
              <a:xfrm>
                <a:off x="5130" y="2972"/>
                <a:ext cx="7" cy="8"/>
              </a:xfrm>
              <a:custGeom>
                <a:avLst/>
                <a:gdLst>
                  <a:gd name="T0" fmla="*/ 0 w 7"/>
                  <a:gd name="T1" fmla="*/ 0 h 8"/>
                  <a:gd name="T2" fmla="*/ 7 w 7"/>
                  <a:gd name="T3" fmla="*/ 3 h 8"/>
                  <a:gd name="T4" fmla="*/ 3 w 7"/>
                  <a:gd name="T5" fmla="*/ 8 h 8"/>
                  <a:gd name="T6" fmla="*/ 0 w 7"/>
                  <a:gd name="T7" fmla="*/ 0 h 8"/>
                </a:gdLst>
                <a:ahLst/>
                <a:cxnLst>
                  <a:cxn ang="0">
                    <a:pos x="T0" y="T1"/>
                  </a:cxn>
                  <a:cxn ang="0">
                    <a:pos x="T2" y="T3"/>
                  </a:cxn>
                  <a:cxn ang="0">
                    <a:pos x="T4" y="T5"/>
                  </a:cxn>
                  <a:cxn ang="0">
                    <a:pos x="T6" y="T7"/>
                  </a:cxn>
                </a:cxnLst>
                <a:rect l="0" t="0" r="r" b="b"/>
                <a:pathLst>
                  <a:path w="7" h="8">
                    <a:moveTo>
                      <a:pt x="0" y="0"/>
                    </a:moveTo>
                    <a:lnTo>
                      <a:pt x="7" y="3"/>
                    </a:lnTo>
                    <a:lnTo>
                      <a:pt x="3" y="8"/>
                    </a:lnTo>
                    <a:lnTo>
                      <a:pt x="0"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8" name="Freeform 133">
                <a:extLst>
                  <a:ext uri="{FF2B5EF4-FFF2-40B4-BE49-F238E27FC236}">
                    <a16:creationId xmlns:a16="http://schemas.microsoft.com/office/drawing/2014/main" id="{6D9E29A6-5CD0-45CC-9C5E-3B13D295487F}"/>
                  </a:ext>
                </a:extLst>
              </p:cNvPr>
              <p:cNvSpPr>
                <a:spLocks/>
              </p:cNvSpPr>
              <p:nvPr/>
            </p:nvSpPr>
            <p:spPr bwMode="auto">
              <a:xfrm>
                <a:off x="5312" y="3337"/>
                <a:ext cx="73" cy="107"/>
              </a:xfrm>
              <a:custGeom>
                <a:avLst/>
                <a:gdLst>
                  <a:gd name="T0" fmla="*/ 18 w 73"/>
                  <a:gd name="T1" fmla="*/ 0 h 107"/>
                  <a:gd name="T2" fmla="*/ 39 w 73"/>
                  <a:gd name="T3" fmla="*/ 12 h 107"/>
                  <a:gd name="T4" fmla="*/ 51 w 73"/>
                  <a:gd name="T5" fmla="*/ 13 h 107"/>
                  <a:gd name="T6" fmla="*/ 63 w 73"/>
                  <a:gd name="T7" fmla="*/ 5 h 107"/>
                  <a:gd name="T8" fmla="*/ 73 w 73"/>
                  <a:gd name="T9" fmla="*/ 8 h 107"/>
                  <a:gd name="T10" fmla="*/ 64 w 73"/>
                  <a:gd name="T11" fmla="*/ 21 h 107"/>
                  <a:gd name="T12" fmla="*/ 64 w 73"/>
                  <a:gd name="T13" fmla="*/ 60 h 107"/>
                  <a:gd name="T14" fmla="*/ 64 w 73"/>
                  <a:gd name="T15" fmla="*/ 63 h 107"/>
                  <a:gd name="T16" fmla="*/ 70 w 73"/>
                  <a:gd name="T17" fmla="*/ 72 h 107"/>
                  <a:gd name="T18" fmla="*/ 57 w 73"/>
                  <a:gd name="T19" fmla="*/ 87 h 107"/>
                  <a:gd name="T20" fmla="*/ 48 w 73"/>
                  <a:gd name="T21" fmla="*/ 107 h 107"/>
                  <a:gd name="T22" fmla="*/ 34 w 73"/>
                  <a:gd name="T23" fmla="*/ 90 h 107"/>
                  <a:gd name="T24" fmla="*/ 0 w 73"/>
                  <a:gd name="T25" fmla="*/ 65 h 107"/>
                  <a:gd name="T26" fmla="*/ 0 w 73"/>
                  <a:gd name="T27" fmla="*/ 53 h 107"/>
                  <a:gd name="T28" fmla="*/ 1 w 73"/>
                  <a:gd name="T29" fmla="*/ 49 h 107"/>
                  <a:gd name="T30" fmla="*/ 7 w 73"/>
                  <a:gd name="T31" fmla="*/ 41 h 107"/>
                  <a:gd name="T32" fmla="*/ 10 w 73"/>
                  <a:gd name="T33" fmla="*/ 34 h 107"/>
                  <a:gd name="T34" fmla="*/ 9 w 73"/>
                  <a:gd name="T35" fmla="*/ 24 h 107"/>
                  <a:gd name="T36" fmla="*/ 4 w 73"/>
                  <a:gd name="T37" fmla="*/ 13 h 107"/>
                  <a:gd name="T38" fmla="*/ 1 w 73"/>
                  <a:gd name="T39" fmla="*/ 5 h 107"/>
                  <a:gd name="T40" fmla="*/ 4 w 73"/>
                  <a:gd name="T41" fmla="*/ 0 h 107"/>
                  <a:gd name="T42" fmla="*/ 18 w 73"/>
                  <a:gd name="T43"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07">
                    <a:moveTo>
                      <a:pt x="18" y="0"/>
                    </a:moveTo>
                    <a:lnTo>
                      <a:pt x="39" y="12"/>
                    </a:lnTo>
                    <a:lnTo>
                      <a:pt x="51" y="13"/>
                    </a:lnTo>
                    <a:lnTo>
                      <a:pt x="63" y="5"/>
                    </a:lnTo>
                    <a:lnTo>
                      <a:pt x="73" y="8"/>
                    </a:lnTo>
                    <a:lnTo>
                      <a:pt x="64" y="21"/>
                    </a:lnTo>
                    <a:lnTo>
                      <a:pt x="64" y="60"/>
                    </a:lnTo>
                    <a:lnTo>
                      <a:pt x="64" y="63"/>
                    </a:lnTo>
                    <a:lnTo>
                      <a:pt x="70" y="72"/>
                    </a:lnTo>
                    <a:lnTo>
                      <a:pt x="57" y="87"/>
                    </a:lnTo>
                    <a:lnTo>
                      <a:pt x="48" y="107"/>
                    </a:lnTo>
                    <a:lnTo>
                      <a:pt x="34" y="90"/>
                    </a:lnTo>
                    <a:lnTo>
                      <a:pt x="0" y="65"/>
                    </a:lnTo>
                    <a:lnTo>
                      <a:pt x="0" y="53"/>
                    </a:lnTo>
                    <a:lnTo>
                      <a:pt x="1" y="49"/>
                    </a:lnTo>
                    <a:lnTo>
                      <a:pt x="7" y="41"/>
                    </a:lnTo>
                    <a:lnTo>
                      <a:pt x="10" y="34"/>
                    </a:lnTo>
                    <a:lnTo>
                      <a:pt x="9" y="24"/>
                    </a:lnTo>
                    <a:lnTo>
                      <a:pt x="4" y="13"/>
                    </a:lnTo>
                    <a:lnTo>
                      <a:pt x="1" y="5"/>
                    </a:lnTo>
                    <a:lnTo>
                      <a:pt x="4" y="0"/>
                    </a:lnTo>
                    <a:lnTo>
                      <a:pt x="18"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9" name="Freeform 134">
                <a:extLst>
                  <a:ext uri="{FF2B5EF4-FFF2-40B4-BE49-F238E27FC236}">
                    <a16:creationId xmlns:a16="http://schemas.microsoft.com/office/drawing/2014/main" id="{6F6A8CE9-CB7C-470D-B1F9-530ECE46DCB9}"/>
                  </a:ext>
                </a:extLst>
              </p:cNvPr>
              <p:cNvSpPr>
                <a:spLocks/>
              </p:cNvSpPr>
              <p:nvPr/>
            </p:nvSpPr>
            <p:spPr bwMode="auto">
              <a:xfrm>
                <a:off x="5930" y="3120"/>
                <a:ext cx="71" cy="172"/>
              </a:xfrm>
              <a:custGeom>
                <a:avLst/>
                <a:gdLst>
                  <a:gd name="T0" fmla="*/ 21 w 71"/>
                  <a:gd name="T1" fmla="*/ 10 h 172"/>
                  <a:gd name="T2" fmla="*/ 34 w 71"/>
                  <a:gd name="T3" fmla="*/ 0 h 172"/>
                  <a:gd name="T4" fmla="*/ 47 w 71"/>
                  <a:gd name="T5" fmla="*/ 7 h 172"/>
                  <a:gd name="T6" fmla="*/ 46 w 71"/>
                  <a:gd name="T7" fmla="*/ 15 h 172"/>
                  <a:gd name="T8" fmla="*/ 59 w 71"/>
                  <a:gd name="T9" fmla="*/ 21 h 172"/>
                  <a:gd name="T10" fmla="*/ 47 w 71"/>
                  <a:gd name="T11" fmla="*/ 31 h 172"/>
                  <a:gd name="T12" fmla="*/ 37 w 71"/>
                  <a:gd name="T13" fmla="*/ 50 h 172"/>
                  <a:gd name="T14" fmla="*/ 67 w 71"/>
                  <a:gd name="T15" fmla="*/ 93 h 172"/>
                  <a:gd name="T16" fmla="*/ 71 w 71"/>
                  <a:gd name="T17" fmla="*/ 122 h 172"/>
                  <a:gd name="T18" fmla="*/ 68 w 71"/>
                  <a:gd name="T19" fmla="*/ 140 h 172"/>
                  <a:gd name="T20" fmla="*/ 47 w 71"/>
                  <a:gd name="T21" fmla="*/ 153 h 172"/>
                  <a:gd name="T22" fmla="*/ 45 w 71"/>
                  <a:gd name="T23" fmla="*/ 162 h 172"/>
                  <a:gd name="T24" fmla="*/ 31 w 71"/>
                  <a:gd name="T25" fmla="*/ 172 h 172"/>
                  <a:gd name="T26" fmla="*/ 30 w 71"/>
                  <a:gd name="T27" fmla="*/ 155 h 172"/>
                  <a:gd name="T28" fmla="*/ 26 w 71"/>
                  <a:gd name="T29" fmla="*/ 151 h 172"/>
                  <a:gd name="T30" fmla="*/ 31 w 71"/>
                  <a:gd name="T31" fmla="*/ 144 h 172"/>
                  <a:gd name="T32" fmla="*/ 42 w 71"/>
                  <a:gd name="T33" fmla="*/ 144 h 172"/>
                  <a:gd name="T34" fmla="*/ 39 w 71"/>
                  <a:gd name="T35" fmla="*/ 136 h 172"/>
                  <a:gd name="T36" fmla="*/ 54 w 71"/>
                  <a:gd name="T37" fmla="*/ 128 h 172"/>
                  <a:gd name="T38" fmla="*/ 54 w 71"/>
                  <a:gd name="T39" fmla="*/ 101 h 172"/>
                  <a:gd name="T40" fmla="*/ 52 w 71"/>
                  <a:gd name="T41" fmla="*/ 84 h 172"/>
                  <a:gd name="T42" fmla="*/ 31 w 71"/>
                  <a:gd name="T43" fmla="*/ 56 h 172"/>
                  <a:gd name="T44" fmla="*/ 19 w 71"/>
                  <a:gd name="T45" fmla="*/ 46 h 172"/>
                  <a:gd name="T46" fmla="*/ 31 w 71"/>
                  <a:gd name="T47" fmla="*/ 37 h 172"/>
                  <a:gd name="T48" fmla="*/ 28 w 71"/>
                  <a:gd name="T49" fmla="*/ 35 h 172"/>
                  <a:gd name="T50" fmla="*/ 14 w 71"/>
                  <a:gd name="T51" fmla="*/ 29 h 172"/>
                  <a:gd name="T52" fmla="*/ 0 w 71"/>
                  <a:gd name="T53" fmla="*/ 11 h 172"/>
                  <a:gd name="T54" fmla="*/ 7 w 71"/>
                  <a:gd name="T55" fmla="*/ 8 h 172"/>
                  <a:gd name="T56" fmla="*/ 21 w 71"/>
                  <a:gd name="T57" fmla="*/ 1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172">
                    <a:moveTo>
                      <a:pt x="21" y="10"/>
                    </a:moveTo>
                    <a:lnTo>
                      <a:pt x="34" y="0"/>
                    </a:lnTo>
                    <a:lnTo>
                      <a:pt x="47" y="7"/>
                    </a:lnTo>
                    <a:lnTo>
                      <a:pt x="46" y="15"/>
                    </a:lnTo>
                    <a:lnTo>
                      <a:pt x="59" y="21"/>
                    </a:lnTo>
                    <a:lnTo>
                      <a:pt x="47" y="31"/>
                    </a:lnTo>
                    <a:lnTo>
                      <a:pt x="37" y="50"/>
                    </a:lnTo>
                    <a:lnTo>
                      <a:pt x="67" y="93"/>
                    </a:lnTo>
                    <a:lnTo>
                      <a:pt x="71" y="122"/>
                    </a:lnTo>
                    <a:lnTo>
                      <a:pt x="68" y="140"/>
                    </a:lnTo>
                    <a:lnTo>
                      <a:pt x="47" y="153"/>
                    </a:lnTo>
                    <a:lnTo>
                      <a:pt x="45" y="162"/>
                    </a:lnTo>
                    <a:lnTo>
                      <a:pt x="31" y="172"/>
                    </a:lnTo>
                    <a:lnTo>
                      <a:pt x="30" y="155"/>
                    </a:lnTo>
                    <a:lnTo>
                      <a:pt x="26" y="151"/>
                    </a:lnTo>
                    <a:lnTo>
                      <a:pt x="31" y="144"/>
                    </a:lnTo>
                    <a:lnTo>
                      <a:pt x="42" y="144"/>
                    </a:lnTo>
                    <a:lnTo>
                      <a:pt x="39" y="136"/>
                    </a:lnTo>
                    <a:lnTo>
                      <a:pt x="54" y="128"/>
                    </a:lnTo>
                    <a:lnTo>
                      <a:pt x="54" y="101"/>
                    </a:lnTo>
                    <a:lnTo>
                      <a:pt x="52" y="84"/>
                    </a:lnTo>
                    <a:lnTo>
                      <a:pt x="31" y="56"/>
                    </a:lnTo>
                    <a:lnTo>
                      <a:pt x="19" y="46"/>
                    </a:lnTo>
                    <a:lnTo>
                      <a:pt x="31" y="37"/>
                    </a:lnTo>
                    <a:lnTo>
                      <a:pt x="28" y="35"/>
                    </a:lnTo>
                    <a:lnTo>
                      <a:pt x="14" y="29"/>
                    </a:lnTo>
                    <a:lnTo>
                      <a:pt x="0" y="11"/>
                    </a:lnTo>
                    <a:lnTo>
                      <a:pt x="7" y="8"/>
                    </a:lnTo>
                    <a:lnTo>
                      <a:pt x="21"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0" name="Freeform 135">
                <a:extLst>
                  <a:ext uri="{FF2B5EF4-FFF2-40B4-BE49-F238E27FC236}">
                    <a16:creationId xmlns:a16="http://schemas.microsoft.com/office/drawing/2014/main" id="{F556F761-8594-4B29-970F-994E1EA7B761}"/>
                  </a:ext>
                </a:extLst>
              </p:cNvPr>
              <p:cNvSpPr>
                <a:spLocks/>
              </p:cNvSpPr>
              <p:nvPr/>
            </p:nvSpPr>
            <p:spPr bwMode="auto">
              <a:xfrm>
                <a:off x="4331" y="3255"/>
                <a:ext cx="125" cy="128"/>
              </a:xfrm>
              <a:custGeom>
                <a:avLst/>
                <a:gdLst>
                  <a:gd name="T0" fmla="*/ 0 w 125"/>
                  <a:gd name="T1" fmla="*/ 30 h 128"/>
                  <a:gd name="T2" fmla="*/ 13 w 125"/>
                  <a:gd name="T3" fmla="*/ 0 h 128"/>
                  <a:gd name="T4" fmla="*/ 16 w 125"/>
                  <a:gd name="T5" fmla="*/ 13 h 128"/>
                  <a:gd name="T6" fmla="*/ 15 w 125"/>
                  <a:gd name="T7" fmla="*/ 30 h 128"/>
                  <a:gd name="T8" fmla="*/ 21 w 125"/>
                  <a:gd name="T9" fmla="*/ 30 h 128"/>
                  <a:gd name="T10" fmla="*/ 18 w 125"/>
                  <a:gd name="T11" fmla="*/ 9 h 128"/>
                  <a:gd name="T12" fmla="*/ 34 w 125"/>
                  <a:gd name="T13" fmla="*/ 1 h 128"/>
                  <a:gd name="T14" fmla="*/ 43 w 125"/>
                  <a:gd name="T15" fmla="*/ 4 h 128"/>
                  <a:gd name="T16" fmla="*/ 49 w 125"/>
                  <a:gd name="T17" fmla="*/ 13 h 128"/>
                  <a:gd name="T18" fmla="*/ 67 w 125"/>
                  <a:gd name="T19" fmla="*/ 13 h 128"/>
                  <a:gd name="T20" fmla="*/ 80 w 125"/>
                  <a:gd name="T21" fmla="*/ 19 h 128"/>
                  <a:gd name="T22" fmla="*/ 91 w 125"/>
                  <a:gd name="T23" fmla="*/ 11 h 128"/>
                  <a:gd name="T24" fmla="*/ 105 w 125"/>
                  <a:gd name="T25" fmla="*/ 12 h 128"/>
                  <a:gd name="T26" fmla="*/ 95 w 125"/>
                  <a:gd name="T27" fmla="*/ 16 h 128"/>
                  <a:gd name="T28" fmla="*/ 101 w 125"/>
                  <a:gd name="T29" fmla="*/ 19 h 128"/>
                  <a:gd name="T30" fmla="*/ 113 w 125"/>
                  <a:gd name="T31" fmla="*/ 25 h 128"/>
                  <a:gd name="T32" fmla="*/ 125 w 125"/>
                  <a:gd name="T33" fmla="*/ 39 h 128"/>
                  <a:gd name="T34" fmla="*/ 117 w 125"/>
                  <a:gd name="T35" fmla="*/ 48 h 128"/>
                  <a:gd name="T36" fmla="*/ 121 w 125"/>
                  <a:gd name="T37" fmla="*/ 54 h 128"/>
                  <a:gd name="T38" fmla="*/ 111 w 125"/>
                  <a:gd name="T39" fmla="*/ 59 h 128"/>
                  <a:gd name="T40" fmla="*/ 111 w 125"/>
                  <a:gd name="T41" fmla="*/ 67 h 128"/>
                  <a:gd name="T42" fmla="*/ 118 w 125"/>
                  <a:gd name="T43" fmla="*/ 78 h 128"/>
                  <a:gd name="T44" fmla="*/ 111 w 125"/>
                  <a:gd name="T45" fmla="*/ 84 h 128"/>
                  <a:gd name="T46" fmla="*/ 101 w 125"/>
                  <a:gd name="T47" fmla="*/ 88 h 128"/>
                  <a:gd name="T48" fmla="*/ 96 w 125"/>
                  <a:gd name="T49" fmla="*/ 97 h 128"/>
                  <a:gd name="T50" fmla="*/ 79 w 125"/>
                  <a:gd name="T51" fmla="*/ 85 h 128"/>
                  <a:gd name="T52" fmla="*/ 86 w 125"/>
                  <a:gd name="T53" fmla="*/ 106 h 128"/>
                  <a:gd name="T54" fmla="*/ 92 w 125"/>
                  <a:gd name="T55" fmla="*/ 107 h 128"/>
                  <a:gd name="T56" fmla="*/ 85 w 125"/>
                  <a:gd name="T57" fmla="*/ 117 h 128"/>
                  <a:gd name="T58" fmla="*/ 73 w 125"/>
                  <a:gd name="T59" fmla="*/ 128 h 128"/>
                  <a:gd name="T60" fmla="*/ 61 w 125"/>
                  <a:gd name="T61" fmla="*/ 123 h 128"/>
                  <a:gd name="T62" fmla="*/ 58 w 125"/>
                  <a:gd name="T63" fmla="*/ 109 h 128"/>
                  <a:gd name="T64" fmla="*/ 52 w 125"/>
                  <a:gd name="T65" fmla="*/ 102 h 128"/>
                  <a:gd name="T66" fmla="*/ 57 w 125"/>
                  <a:gd name="T67" fmla="*/ 95 h 128"/>
                  <a:gd name="T68" fmla="*/ 53 w 125"/>
                  <a:gd name="T69" fmla="*/ 89 h 128"/>
                  <a:gd name="T70" fmla="*/ 56 w 125"/>
                  <a:gd name="T71" fmla="*/ 63 h 128"/>
                  <a:gd name="T72" fmla="*/ 25 w 125"/>
                  <a:gd name="T73" fmla="*/ 55 h 128"/>
                  <a:gd name="T74" fmla="*/ 12 w 125"/>
                  <a:gd name="T75" fmla="*/ 54 h 128"/>
                  <a:gd name="T76" fmla="*/ 6 w 125"/>
                  <a:gd name="T77" fmla="*/ 29 h 128"/>
                  <a:gd name="T78" fmla="*/ 0 w 125"/>
                  <a:gd name="T79" fmla="*/ 3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128">
                    <a:moveTo>
                      <a:pt x="0" y="30"/>
                    </a:moveTo>
                    <a:lnTo>
                      <a:pt x="13" y="0"/>
                    </a:lnTo>
                    <a:lnTo>
                      <a:pt x="16" y="13"/>
                    </a:lnTo>
                    <a:lnTo>
                      <a:pt x="15" y="30"/>
                    </a:lnTo>
                    <a:lnTo>
                      <a:pt x="21" y="30"/>
                    </a:lnTo>
                    <a:lnTo>
                      <a:pt x="18" y="9"/>
                    </a:lnTo>
                    <a:lnTo>
                      <a:pt x="34" y="1"/>
                    </a:lnTo>
                    <a:lnTo>
                      <a:pt x="43" y="4"/>
                    </a:lnTo>
                    <a:lnTo>
                      <a:pt x="49" y="13"/>
                    </a:lnTo>
                    <a:lnTo>
                      <a:pt x="67" y="13"/>
                    </a:lnTo>
                    <a:lnTo>
                      <a:pt x="80" y="19"/>
                    </a:lnTo>
                    <a:lnTo>
                      <a:pt x="91" y="11"/>
                    </a:lnTo>
                    <a:lnTo>
                      <a:pt x="105" y="12"/>
                    </a:lnTo>
                    <a:lnTo>
                      <a:pt x="95" y="16"/>
                    </a:lnTo>
                    <a:lnTo>
                      <a:pt x="101" y="19"/>
                    </a:lnTo>
                    <a:lnTo>
                      <a:pt x="113" y="25"/>
                    </a:lnTo>
                    <a:lnTo>
                      <a:pt x="125" y="39"/>
                    </a:lnTo>
                    <a:lnTo>
                      <a:pt x="117" y="48"/>
                    </a:lnTo>
                    <a:lnTo>
                      <a:pt x="121" y="54"/>
                    </a:lnTo>
                    <a:lnTo>
                      <a:pt x="111" y="59"/>
                    </a:lnTo>
                    <a:lnTo>
                      <a:pt x="111" y="67"/>
                    </a:lnTo>
                    <a:lnTo>
                      <a:pt x="118" y="78"/>
                    </a:lnTo>
                    <a:lnTo>
                      <a:pt x="111" y="84"/>
                    </a:lnTo>
                    <a:lnTo>
                      <a:pt x="101" y="88"/>
                    </a:lnTo>
                    <a:lnTo>
                      <a:pt x="96" y="97"/>
                    </a:lnTo>
                    <a:lnTo>
                      <a:pt x="79" y="85"/>
                    </a:lnTo>
                    <a:lnTo>
                      <a:pt x="86" y="106"/>
                    </a:lnTo>
                    <a:lnTo>
                      <a:pt x="92" y="107"/>
                    </a:lnTo>
                    <a:lnTo>
                      <a:pt x="85" y="117"/>
                    </a:lnTo>
                    <a:lnTo>
                      <a:pt x="73" y="128"/>
                    </a:lnTo>
                    <a:lnTo>
                      <a:pt x="61" y="123"/>
                    </a:lnTo>
                    <a:lnTo>
                      <a:pt x="58" y="109"/>
                    </a:lnTo>
                    <a:lnTo>
                      <a:pt x="52" y="102"/>
                    </a:lnTo>
                    <a:lnTo>
                      <a:pt x="57" y="95"/>
                    </a:lnTo>
                    <a:lnTo>
                      <a:pt x="53" y="89"/>
                    </a:lnTo>
                    <a:lnTo>
                      <a:pt x="56" y="63"/>
                    </a:lnTo>
                    <a:lnTo>
                      <a:pt x="25" y="55"/>
                    </a:lnTo>
                    <a:lnTo>
                      <a:pt x="12" y="54"/>
                    </a:lnTo>
                    <a:lnTo>
                      <a:pt x="6" y="29"/>
                    </a:lnTo>
                    <a:lnTo>
                      <a:pt x="0" y="3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1" name="Freeform 136">
                <a:extLst>
                  <a:ext uri="{FF2B5EF4-FFF2-40B4-BE49-F238E27FC236}">
                    <a16:creationId xmlns:a16="http://schemas.microsoft.com/office/drawing/2014/main" id="{A113C97E-8251-4172-9B90-8F5DA99FCA8D}"/>
                  </a:ext>
                </a:extLst>
              </p:cNvPr>
              <p:cNvSpPr>
                <a:spLocks/>
              </p:cNvSpPr>
              <p:nvPr/>
            </p:nvSpPr>
            <p:spPr bwMode="auto">
              <a:xfrm>
                <a:off x="5463" y="3087"/>
                <a:ext cx="1" cy="5"/>
              </a:xfrm>
              <a:custGeom>
                <a:avLst/>
                <a:gdLst>
                  <a:gd name="T0" fmla="*/ 0 w 1"/>
                  <a:gd name="T1" fmla="*/ 0 h 5"/>
                  <a:gd name="T2" fmla="*/ 1 w 1"/>
                  <a:gd name="T3" fmla="*/ 0 h 5"/>
                  <a:gd name="T4" fmla="*/ 1 w 1"/>
                  <a:gd name="T5" fmla="*/ 4 h 5"/>
                  <a:gd name="T6" fmla="*/ 0 w 1"/>
                  <a:gd name="T7" fmla="*/ 5 h 5"/>
                  <a:gd name="T8" fmla="*/ 0 w 1"/>
                  <a:gd name="T9" fmla="*/ 4 h 5"/>
                  <a:gd name="T10" fmla="*/ 0 w 1"/>
                  <a:gd name="T11" fmla="*/ 0 h 5"/>
                </a:gdLst>
                <a:ahLst/>
                <a:cxnLst>
                  <a:cxn ang="0">
                    <a:pos x="T0" y="T1"/>
                  </a:cxn>
                  <a:cxn ang="0">
                    <a:pos x="T2" y="T3"/>
                  </a:cxn>
                  <a:cxn ang="0">
                    <a:pos x="T4" y="T5"/>
                  </a:cxn>
                  <a:cxn ang="0">
                    <a:pos x="T6" y="T7"/>
                  </a:cxn>
                  <a:cxn ang="0">
                    <a:pos x="T8" y="T9"/>
                  </a:cxn>
                  <a:cxn ang="0">
                    <a:pos x="T10" y="T11"/>
                  </a:cxn>
                </a:cxnLst>
                <a:rect l="0" t="0" r="r" b="b"/>
                <a:pathLst>
                  <a:path w="1" h="5">
                    <a:moveTo>
                      <a:pt x="0" y="0"/>
                    </a:moveTo>
                    <a:lnTo>
                      <a:pt x="1" y="0"/>
                    </a:lnTo>
                    <a:lnTo>
                      <a:pt x="1" y="4"/>
                    </a:lnTo>
                    <a:lnTo>
                      <a:pt x="0" y="5"/>
                    </a:lnTo>
                    <a:lnTo>
                      <a:pt x="0" y="4"/>
                    </a:lnTo>
                    <a:lnTo>
                      <a:pt x="0"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2" name="Freeform 137">
                <a:extLst>
                  <a:ext uri="{FF2B5EF4-FFF2-40B4-BE49-F238E27FC236}">
                    <a16:creationId xmlns:a16="http://schemas.microsoft.com/office/drawing/2014/main" id="{D6A959A9-B6C6-4DBC-BB87-68E4003B18D9}"/>
                  </a:ext>
                </a:extLst>
              </p:cNvPr>
              <p:cNvSpPr>
                <a:spLocks/>
              </p:cNvSpPr>
              <p:nvPr/>
            </p:nvSpPr>
            <p:spPr bwMode="auto">
              <a:xfrm>
                <a:off x="5002" y="3262"/>
                <a:ext cx="15" cy="58"/>
              </a:xfrm>
              <a:custGeom>
                <a:avLst/>
                <a:gdLst>
                  <a:gd name="T0" fmla="*/ 11 w 15"/>
                  <a:gd name="T1" fmla="*/ 58 h 58"/>
                  <a:gd name="T2" fmla="*/ 5 w 15"/>
                  <a:gd name="T3" fmla="*/ 49 h 58"/>
                  <a:gd name="T4" fmla="*/ 6 w 15"/>
                  <a:gd name="T5" fmla="*/ 33 h 58"/>
                  <a:gd name="T6" fmla="*/ 0 w 15"/>
                  <a:gd name="T7" fmla="*/ 5 h 58"/>
                  <a:gd name="T8" fmla="*/ 0 w 15"/>
                  <a:gd name="T9" fmla="*/ 0 h 58"/>
                  <a:gd name="T10" fmla="*/ 8 w 15"/>
                  <a:gd name="T11" fmla="*/ 1 h 58"/>
                  <a:gd name="T12" fmla="*/ 6 w 15"/>
                  <a:gd name="T13" fmla="*/ 8 h 58"/>
                  <a:gd name="T14" fmla="*/ 11 w 15"/>
                  <a:gd name="T15" fmla="*/ 12 h 58"/>
                  <a:gd name="T16" fmla="*/ 14 w 15"/>
                  <a:gd name="T17" fmla="*/ 25 h 58"/>
                  <a:gd name="T18" fmla="*/ 15 w 15"/>
                  <a:gd name="T19" fmla="*/ 57 h 58"/>
                  <a:gd name="T20" fmla="*/ 11 w 15"/>
                  <a:gd name="T2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58">
                    <a:moveTo>
                      <a:pt x="11" y="58"/>
                    </a:moveTo>
                    <a:lnTo>
                      <a:pt x="5" y="49"/>
                    </a:lnTo>
                    <a:lnTo>
                      <a:pt x="6" y="33"/>
                    </a:lnTo>
                    <a:lnTo>
                      <a:pt x="0" y="5"/>
                    </a:lnTo>
                    <a:lnTo>
                      <a:pt x="0" y="0"/>
                    </a:lnTo>
                    <a:lnTo>
                      <a:pt x="8" y="1"/>
                    </a:lnTo>
                    <a:lnTo>
                      <a:pt x="6" y="8"/>
                    </a:lnTo>
                    <a:lnTo>
                      <a:pt x="11" y="12"/>
                    </a:lnTo>
                    <a:lnTo>
                      <a:pt x="14" y="25"/>
                    </a:lnTo>
                    <a:lnTo>
                      <a:pt x="15" y="57"/>
                    </a:lnTo>
                    <a:lnTo>
                      <a:pt x="11" y="58"/>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3" name="Freeform 138">
                <a:extLst>
                  <a:ext uri="{FF2B5EF4-FFF2-40B4-BE49-F238E27FC236}">
                    <a16:creationId xmlns:a16="http://schemas.microsoft.com/office/drawing/2014/main" id="{F23E2CF4-09F4-4463-8720-6C7D292BB950}"/>
                  </a:ext>
                </a:extLst>
              </p:cNvPr>
              <p:cNvSpPr>
                <a:spLocks/>
              </p:cNvSpPr>
              <p:nvPr/>
            </p:nvSpPr>
            <p:spPr bwMode="auto">
              <a:xfrm>
                <a:off x="4440" y="3236"/>
                <a:ext cx="6" cy="6"/>
              </a:xfrm>
              <a:custGeom>
                <a:avLst/>
                <a:gdLst>
                  <a:gd name="T0" fmla="*/ 3 w 6"/>
                  <a:gd name="T1" fmla="*/ 0 h 6"/>
                  <a:gd name="T2" fmla="*/ 6 w 6"/>
                  <a:gd name="T3" fmla="*/ 5 h 6"/>
                  <a:gd name="T4" fmla="*/ 1 w 6"/>
                  <a:gd name="T5" fmla="*/ 6 h 6"/>
                  <a:gd name="T6" fmla="*/ 0 w 6"/>
                  <a:gd name="T7" fmla="*/ 0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lnTo>
                      <a:pt x="6" y="5"/>
                    </a:lnTo>
                    <a:lnTo>
                      <a:pt x="1" y="6"/>
                    </a:lnTo>
                    <a:lnTo>
                      <a:pt x="0" y="0"/>
                    </a:lnTo>
                    <a:lnTo>
                      <a:pt x="3"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4" name="Freeform 139">
                <a:extLst>
                  <a:ext uri="{FF2B5EF4-FFF2-40B4-BE49-F238E27FC236}">
                    <a16:creationId xmlns:a16="http://schemas.microsoft.com/office/drawing/2014/main" id="{38180EC7-32A2-479B-8EE8-8505EEFA99D3}"/>
                  </a:ext>
                </a:extLst>
              </p:cNvPr>
              <p:cNvSpPr>
                <a:spLocks/>
              </p:cNvSpPr>
              <p:nvPr/>
            </p:nvSpPr>
            <p:spPr bwMode="auto">
              <a:xfrm>
                <a:off x="4443" y="3226"/>
                <a:ext cx="7" cy="5"/>
              </a:xfrm>
              <a:custGeom>
                <a:avLst/>
                <a:gdLst>
                  <a:gd name="T0" fmla="*/ 5 w 7"/>
                  <a:gd name="T1" fmla="*/ 0 h 5"/>
                  <a:gd name="T2" fmla="*/ 7 w 7"/>
                  <a:gd name="T3" fmla="*/ 4 h 5"/>
                  <a:gd name="T4" fmla="*/ 0 w 7"/>
                  <a:gd name="T5" fmla="*/ 5 h 5"/>
                  <a:gd name="T6" fmla="*/ 1 w 7"/>
                  <a:gd name="T7" fmla="*/ 1 h 5"/>
                  <a:gd name="T8" fmla="*/ 5 w 7"/>
                  <a:gd name="T9" fmla="*/ 0 h 5"/>
                </a:gdLst>
                <a:ahLst/>
                <a:cxnLst>
                  <a:cxn ang="0">
                    <a:pos x="T0" y="T1"/>
                  </a:cxn>
                  <a:cxn ang="0">
                    <a:pos x="T2" y="T3"/>
                  </a:cxn>
                  <a:cxn ang="0">
                    <a:pos x="T4" y="T5"/>
                  </a:cxn>
                  <a:cxn ang="0">
                    <a:pos x="T6" y="T7"/>
                  </a:cxn>
                  <a:cxn ang="0">
                    <a:pos x="T8" y="T9"/>
                  </a:cxn>
                </a:cxnLst>
                <a:rect l="0" t="0" r="r" b="b"/>
                <a:pathLst>
                  <a:path w="7" h="5">
                    <a:moveTo>
                      <a:pt x="5" y="0"/>
                    </a:moveTo>
                    <a:lnTo>
                      <a:pt x="7" y="4"/>
                    </a:lnTo>
                    <a:lnTo>
                      <a:pt x="0" y="5"/>
                    </a:lnTo>
                    <a:lnTo>
                      <a:pt x="1" y="1"/>
                    </a:lnTo>
                    <a:lnTo>
                      <a:pt x="5"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5" name="Freeform 140">
                <a:extLst>
                  <a:ext uri="{FF2B5EF4-FFF2-40B4-BE49-F238E27FC236}">
                    <a16:creationId xmlns:a16="http://schemas.microsoft.com/office/drawing/2014/main" id="{4F33D3BF-81E4-46B3-8DEF-C400C40AAADC}"/>
                  </a:ext>
                </a:extLst>
              </p:cNvPr>
              <p:cNvSpPr>
                <a:spLocks/>
              </p:cNvSpPr>
              <p:nvPr/>
            </p:nvSpPr>
            <p:spPr bwMode="auto">
              <a:xfrm>
                <a:off x="4437" y="3196"/>
                <a:ext cx="8" cy="10"/>
              </a:xfrm>
              <a:custGeom>
                <a:avLst/>
                <a:gdLst>
                  <a:gd name="T0" fmla="*/ 8 w 8"/>
                  <a:gd name="T1" fmla="*/ 7 h 10"/>
                  <a:gd name="T2" fmla="*/ 2 w 8"/>
                  <a:gd name="T3" fmla="*/ 10 h 10"/>
                  <a:gd name="T4" fmla="*/ 0 w 8"/>
                  <a:gd name="T5" fmla="*/ 0 h 10"/>
                  <a:gd name="T6" fmla="*/ 8 w 8"/>
                  <a:gd name="T7" fmla="*/ 7 h 10"/>
                </a:gdLst>
                <a:ahLst/>
                <a:cxnLst>
                  <a:cxn ang="0">
                    <a:pos x="T0" y="T1"/>
                  </a:cxn>
                  <a:cxn ang="0">
                    <a:pos x="T2" y="T3"/>
                  </a:cxn>
                  <a:cxn ang="0">
                    <a:pos x="T4" y="T5"/>
                  </a:cxn>
                  <a:cxn ang="0">
                    <a:pos x="T6" y="T7"/>
                  </a:cxn>
                </a:cxnLst>
                <a:rect l="0" t="0" r="r" b="b"/>
                <a:pathLst>
                  <a:path w="8" h="10">
                    <a:moveTo>
                      <a:pt x="8" y="7"/>
                    </a:moveTo>
                    <a:lnTo>
                      <a:pt x="2" y="10"/>
                    </a:lnTo>
                    <a:lnTo>
                      <a:pt x="0" y="0"/>
                    </a:lnTo>
                    <a:lnTo>
                      <a:pt x="8" y="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6" name="Freeform 141">
                <a:extLst>
                  <a:ext uri="{FF2B5EF4-FFF2-40B4-BE49-F238E27FC236}">
                    <a16:creationId xmlns:a16="http://schemas.microsoft.com/office/drawing/2014/main" id="{F2F5D9DC-5172-4580-8675-DFE30BF6237F}"/>
                  </a:ext>
                </a:extLst>
              </p:cNvPr>
              <p:cNvSpPr>
                <a:spLocks/>
              </p:cNvSpPr>
              <p:nvPr/>
            </p:nvSpPr>
            <p:spPr bwMode="auto">
              <a:xfrm>
                <a:off x="4455" y="3235"/>
                <a:ext cx="7" cy="6"/>
              </a:xfrm>
              <a:custGeom>
                <a:avLst/>
                <a:gdLst>
                  <a:gd name="T0" fmla="*/ 4 w 7"/>
                  <a:gd name="T1" fmla="*/ 0 h 6"/>
                  <a:gd name="T2" fmla="*/ 7 w 7"/>
                  <a:gd name="T3" fmla="*/ 5 h 6"/>
                  <a:gd name="T4" fmla="*/ 2 w 7"/>
                  <a:gd name="T5" fmla="*/ 6 h 6"/>
                  <a:gd name="T6" fmla="*/ 0 w 7"/>
                  <a:gd name="T7" fmla="*/ 0 h 6"/>
                  <a:gd name="T8" fmla="*/ 4 w 7"/>
                  <a:gd name="T9" fmla="*/ 0 h 6"/>
                </a:gdLst>
                <a:ahLst/>
                <a:cxnLst>
                  <a:cxn ang="0">
                    <a:pos x="T0" y="T1"/>
                  </a:cxn>
                  <a:cxn ang="0">
                    <a:pos x="T2" y="T3"/>
                  </a:cxn>
                  <a:cxn ang="0">
                    <a:pos x="T4" y="T5"/>
                  </a:cxn>
                  <a:cxn ang="0">
                    <a:pos x="T6" y="T7"/>
                  </a:cxn>
                  <a:cxn ang="0">
                    <a:pos x="T8" y="T9"/>
                  </a:cxn>
                </a:cxnLst>
                <a:rect l="0" t="0" r="r" b="b"/>
                <a:pathLst>
                  <a:path w="7" h="6">
                    <a:moveTo>
                      <a:pt x="4" y="0"/>
                    </a:moveTo>
                    <a:lnTo>
                      <a:pt x="7" y="5"/>
                    </a:lnTo>
                    <a:lnTo>
                      <a:pt x="2" y="6"/>
                    </a:lnTo>
                    <a:lnTo>
                      <a:pt x="0" y="0"/>
                    </a:lnTo>
                    <a:lnTo>
                      <a:pt x="4"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7" name="Freeform 142">
                <a:extLst>
                  <a:ext uri="{FF2B5EF4-FFF2-40B4-BE49-F238E27FC236}">
                    <a16:creationId xmlns:a16="http://schemas.microsoft.com/office/drawing/2014/main" id="{A3A3F495-8344-4D3E-BF39-C4335DB454E8}"/>
                  </a:ext>
                </a:extLst>
              </p:cNvPr>
              <p:cNvSpPr>
                <a:spLocks/>
              </p:cNvSpPr>
              <p:nvPr/>
            </p:nvSpPr>
            <p:spPr bwMode="auto">
              <a:xfrm>
                <a:off x="4442" y="3217"/>
                <a:ext cx="6" cy="7"/>
              </a:xfrm>
              <a:custGeom>
                <a:avLst/>
                <a:gdLst>
                  <a:gd name="T0" fmla="*/ 4 w 6"/>
                  <a:gd name="T1" fmla="*/ 0 h 7"/>
                  <a:gd name="T2" fmla="*/ 6 w 6"/>
                  <a:gd name="T3" fmla="*/ 6 h 7"/>
                  <a:gd name="T4" fmla="*/ 1 w 6"/>
                  <a:gd name="T5" fmla="*/ 7 h 7"/>
                  <a:gd name="T6" fmla="*/ 0 w 6"/>
                  <a:gd name="T7" fmla="*/ 0 h 7"/>
                  <a:gd name="T8" fmla="*/ 4 w 6"/>
                  <a:gd name="T9" fmla="*/ 0 h 7"/>
                </a:gdLst>
                <a:ahLst/>
                <a:cxnLst>
                  <a:cxn ang="0">
                    <a:pos x="T0" y="T1"/>
                  </a:cxn>
                  <a:cxn ang="0">
                    <a:pos x="T2" y="T3"/>
                  </a:cxn>
                  <a:cxn ang="0">
                    <a:pos x="T4" y="T5"/>
                  </a:cxn>
                  <a:cxn ang="0">
                    <a:pos x="T6" y="T7"/>
                  </a:cxn>
                  <a:cxn ang="0">
                    <a:pos x="T8" y="T9"/>
                  </a:cxn>
                </a:cxnLst>
                <a:rect l="0" t="0" r="r" b="b"/>
                <a:pathLst>
                  <a:path w="6" h="7">
                    <a:moveTo>
                      <a:pt x="4" y="0"/>
                    </a:moveTo>
                    <a:lnTo>
                      <a:pt x="6" y="6"/>
                    </a:lnTo>
                    <a:lnTo>
                      <a:pt x="1" y="7"/>
                    </a:lnTo>
                    <a:lnTo>
                      <a:pt x="0" y="0"/>
                    </a:lnTo>
                    <a:lnTo>
                      <a:pt x="4"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8" name="Freeform 143">
                <a:extLst>
                  <a:ext uri="{FF2B5EF4-FFF2-40B4-BE49-F238E27FC236}">
                    <a16:creationId xmlns:a16="http://schemas.microsoft.com/office/drawing/2014/main" id="{BFB3C43D-70A3-4356-9711-44C3E26163BF}"/>
                  </a:ext>
                </a:extLst>
              </p:cNvPr>
              <p:cNvSpPr>
                <a:spLocks/>
              </p:cNvSpPr>
              <p:nvPr/>
            </p:nvSpPr>
            <p:spPr bwMode="auto">
              <a:xfrm>
                <a:off x="4408" y="3178"/>
                <a:ext cx="3" cy="9"/>
              </a:xfrm>
              <a:custGeom>
                <a:avLst/>
                <a:gdLst>
                  <a:gd name="T0" fmla="*/ 3 w 3"/>
                  <a:gd name="T1" fmla="*/ 0 h 9"/>
                  <a:gd name="T2" fmla="*/ 2 w 3"/>
                  <a:gd name="T3" fmla="*/ 9 h 9"/>
                  <a:gd name="T4" fmla="*/ 0 w 3"/>
                  <a:gd name="T5" fmla="*/ 0 h 9"/>
                  <a:gd name="T6" fmla="*/ 3 w 3"/>
                  <a:gd name="T7" fmla="*/ 0 h 9"/>
                </a:gdLst>
                <a:ahLst/>
                <a:cxnLst>
                  <a:cxn ang="0">
                    <a:pos x="T0" y="T1"/>
                  </a:cxn>
                  <a:cxn ang="0">
                    <a:pos x="T2" y="T3"/>
                  </a:cxn>
                  <a:cxn ang="0">
                    <a:pos x="T4" y="T5"/>
                  </a:cxn>
                  <a:cxn ang="0">
                    <a:pos x="T6" y="T7"/>
                  </a:cxn>
                </a:cxnLst>
                <a:rect l="0" t="0" r="r" b="b"/>
                <a:pathLst>
                  <a:path w="3" h="9">
                    <a:moveTo>
                      <a:pt x="3" y="0"/>
                    </a:moveTo>
                    <a:lnTo>
                      <a:pt x="2" y="9"/>
                    </a:lnTo>
                    <a:lnTo>
                      <a:pt x="0" y="0"/>
                    </a:lnTo>
                    <a:lnTo>
                      <a:pt x="3"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9" name="Freeform 144">
                <a:extLst>
                  <a:ext uri="{FF2B5EF4-FFF2-40B4-BE49-F238E27FC236}">
                    <a16:creationId xmlns:a16="http://schemas.microsoft.com/office/drawing/2014/main" id="{A080C33C-430C-4BDE-822E-F1205CAAC897}"/>
                  </a:ext>
                </a:extLst>
              </p:cNvPr>
              <p:cNvSpPr>
                <a:spLocks/>
              </p:cNvSpPr>
              <p:nvPr/>
            </p:nvSpPr>
            <p:spPr bwMode="auto">
              <a:xfrm>
                <a:off x="4387" y="3172"/>
                <a:ext cx="17" cy="10"/>
              </a:xfrm>
              <a:custGeom>
                <a:avLst/>
                <a:gdLst>
                  <a:gd name="T0" fmla="*/ 3 w 17"/>
                  <a:gd name="T1" fmla="*/ 10 h 10"/>
                  <a:gd name="T2" fmla="*/ 0 w 17"/>
                  <a:gd name="T3" fmla="*/ 0 h 10"/>
                  <a:gd name="T4" fmla="*/ 17 w 17"/>
                  <a:gd name="T5" fmla="*/ 10 h 10"/>
                  <a:gd name="T6" fmla="*/ 3 w 17"/>
                  <a:gd name="T7" fmla="*/ 10 h 10"/>
                </a:gdLst>
                <a:ahLst/>
                <a:cxnLst>
                  <a:cxn ang="0">
                    <a:pos x="T0" y="T1"/>
                  </a:cxn>
                  <a:cxn ang="0">
                    <a:pos x="T2" y="T3"/>
                  </a:cxn>
                  <a:cxn ang="0">
                    <a:pos x="T4" y="T5"/>
                  </a:cxn>
                  <a:cxn ang="0">
                    <a:pos x="T6" y="T7"/>
                  </a:cxn>
                </a:cxnLst>
                <a:rect l="0" t="0" r="r" b="b"/>
                <a:pathLst>
                  <a:path w="17" h="10">
                    <a:moveTo>
                      <a:pt x="3" y="10"/>
                    </a:moveTo>
                    <a:lnTo>
                      <a:pt x="0" y="0"/>
                    </a:lnTo>
                    <a:lnTo>
                      <a:pt x="17" y="10"/>
                    </a:lnTo>
                    <a:lnTo>
                      <a:pt x="3"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0" name="Freeform 145">
                <a:extLst>
                  <a:ext uri="{FF2B5EF4-FFF2-40B4-BE49-F238E27FC236}">
                    <a16:creationId xmlns:a16="http://schemas.microsoft.com/office/drawing/2014/main" id="{0AEB4632-5AC5-41FA-B230-8A4905B4840D}"/>
                  </a:ext>
                </a:extLst>
              </p:cNvPr>
              <p:cNvSpPr>
                <a:spLocks/>
              </p:cNvSpPr>
              <p:nvPr/>
            </p:nvSpPr>
            <p:spPr bwMode="auto">
              <a:xfrm>
                <a:off x="4917" y="2881"/>
                <a:ext cx="115" cy="93"/>
              </a:xfrm>
              <a:custGeom>
                <a:avLst/>
                <a:gdLst>
                  <a:gd name="T0" fmla="*/ 66 w 115"/>
                  <a:gd name="T1" fmla="*/ 9 h 93"/>
                  <a:gd name="T2" fmla="*/ 74 w 115"/>
                  <a:gd name="T3" fmla="*/ 9 h 93"/>
                  <a:gd name="T4" fmla="*/ 79 w 115"/>
                  <a:gd name="T5" fmla="*/ 16 h 93"/>
                  <a:gd name="T6" fmla="*/ 98 w 115"/>
                  <a:gd name="T7" fmla="*/ 16 h 93"/>
                  <a:gd name="T8" fmla="*/ 98 w 115"/>
                  <a:gd name="T9" fmla="*/ 16 h 93"/>
                  <a:gd name="T10" fmla="*/ 98 w 115"/>
                  <a:gd name="T11" fmla="*/ 16 h 93"/>
                  <a:gd name="T12" fmla="*/ 98 w 115"/>
                  <a:gd name="T13" fmla="*/ 19 h 93"/>
                  <a:gd name="T14" fmla="*/ 99 w 115"/>
                  <a:gd name="T15" fmla="*/ 19 h 93"/>
                  <a:gd name="T16" fmla="*/ 101 w 115"/>
                  <a:gd name="T17" fmla="*/ 19 h 93"/>
                  <a:gd name="T18" fmla="*/ 101 w 115"/>
                  <a:gd name="T19" fmla="*/ 16 h 93"/>
                  <a:gd name="T20" fmla="*/ 99 w 115"/>
                  <a:gd name="T21" fmla="*/ 16 h 93"/>
                  <a:gd name="T22" fmla="*/ 103 w 115"/>
                  <a:gd name="T23" fmla="*/ 16 h 93"/>
                  <a:gd name="T24" fmla="*/ 104 w 115"/>
                  <a:gd name="T25" fmla="*/ 16 h 93"/>
                  <a:gd name="T26" fmla="*/ 109 w 115"/>
                  <a:gd name="T27" fmla="*/ 16 h 93"/>
                  <a:gd name="T28" fmla="*/ 112 w 115"/>
                  <a:gd name="T29" fmla="*/ 16 h 93"/>
                  <a:gd name="T30" fmla="*/ 115 w 115"/>
                  <a:gd name="T31" fmla="*/ 20 h 93"/>
                  <a:gd name="T32" fmla="*/ 115 w 115"/>
                  <a:gd name="T33" fmla="*/ 24 h 93"/>
                  <a:gd name="T34" fmla="*/ 105 w 115"/>
                  <a:gd name="T35" fmla="*/ 32 h 93"/>
                  <a:gd name="T36" fmla="*/ 99 w 115"/>
                  <a:gd name="T37" fmla="*/ 33 h 93"/>
                  <a:gd name="T38" fmla="*/ 92 w 115"/>
                  <a:gd name="T39" fmla="*/ 38 h 93"/>
                  <a:gd name="T40" fmla="*/ 83 w 115"/>
                  <a:gd name="T41" fmla="*/ 54 h 93"/>
                  <a:gd name="T42" fmla="*/ 86 w 115"/>
                  <a:gd name="T43" fmla="*/ 62 h 93"/>
                  <a:gd name="T44" fmla="*/ 79 w 115"/>
                  <a:gd name="T45" fmla="*/ 74 h 93"/>
                  <a:gd name="T46" fmla="*/ 68 w 115"/>
                  <a:gd name="T47" fmla="*/ 85 h 93"/>
                  <a:gd name="T48" fmla="*/ 47 w 115"/>
                  <a:gd name="T49" fmla="*/ 85 h 93"/>
                  <a:gd name="T50" fmla="*/ 35 w 115"/>
                  <a:gd name="T51" fmla="*/ 93 h 93"/>
                  <a:gd name="T52" fmla="*/ 29 w 115"/>
                  <a:gd name="T53" fmla="*/ 91 h 93"/>
                  <a:gd name="T54" fmla="*/ 21 w 115"/>
                  <a:gd name="T55" fmla="*/ 81 h 93"/>
                  <a:gd name="T56" fmla="*/ 18 w 115"/>
                  <a:gd name="T57" fmla="*/ 54 h 93"/>
                  <a:gd name="T58" fmla="*/ 22 w 115"/>
                  <a:gd name="T59" fmla="*/ 47 h 93"/>
                  <a:gd name="T60" fmla="*/ 24 w 115"/>
                  <a:gd name="T61" fmla="*/ 26 h 93"/>
                  <a:gd name="T62" fmla="*/ 12 w 115"/>
                  <a:gd name="T63" fmla="*/ 23 h 93"/>
                  <a:gd name="T64" fmla="*/ 4 w 115"/>
                  <a:gd name="T65" fmla="*/ 23 h 93"/>
                  <a:gd name="T66" fmla="*/ 0 w 115"/>
                  <a:gd name="T67" fmla="*/ 12 h 93"/>
                  <a:gd name="T68" fmla="*/ 10 w 115"/>
                  <a:gd name="T69" fmla="*/ 0 h 93"/>
                  <a:gd name="T70" fmla="*/ 66 w 115"/>
                  <a:gd name="T71" fmla="*/ 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5" h="93">
                    <a:moveTo>
                      <a:pt x="66" y="9"/>
                    </a:moveTo>
                    <a:lnTo>
                      <a:pt x="74" y="9"/>
                    </a:lnTo>
                    <a:lnTo>
                      <a:pt x="79" y="16"/>
                    </a:lnTo>
                    <a:lnTo>
                      <a:pt x="98" y="16"/>
                    </a:lnTo>
                    <a:lnTo>
                      <a:pt x="98" y="16"/>
                    </a:lnTo>
                    <a:lnTo>
                      <a:pt x="98" y="16"/>
                    </a:lnTo>
                    <a:lnTo>
                      <a:pt x="98" y="19"/>
                    </a:lnTo>
                    <a:lnTo>
                      <a:pt x="99" y="19"/>
                    </a:lnTo>
                    <a:lnTo>
                      <a:pt x="101" y="19"/>
                    </a:lnTo>
                    <a:lnTo>
                      <a:pt x="101" y="16"/>
                    </a:lnTo>
                    <a:lnTo>
                      <a:pt x="99" y="16"/>
                    </a:lnTo>
                    <a:lnTo>
                      <a:pt x="103" y="16"/>
                    </a:lnTo>
                    <a:lnTo>
                      <a:pt x="104" y="16"/>
                    </a:lnTo>
                    <a:lnTo>
                      <a:pt x="109" y="16"/>
                    </a:lnTo>
                    <a:lnTo>
                      <a:pt x="112" y="16"/>
                    </a:lnTo>
                    <a:lnTo>
                      <a:pt x="115" y="20"/>
                    </a:lnTo>
                    <a:lnTo>
                      <a:pt x="115" y="24"/>
                    </a:lnTo>
                    <a:lnTo>
                      <a:pt x="105" y="32"/>
                    </a:lnTo>
                    <a:lnTo>
                      <a:pt x="99" y="33"/>
                    </a:lnTo>
                    <a:lnTo>
                      <a:pt x="92" y="38"/>
                    </a:lnTo>
                    <a:lnTo>
                      <a:pt x="83" y="54"/>
                    </a:lnTo>
                    <a:lnTo>
                      <a:pt x="86" y="62"/>
                    </a:lnTo>
                    <a:lnTo>
                      <a:pt x="79" y="74"/>
                    </a:lnTo>
                    <a:lnTo>
                      <a:pt x="68" y="85"/>
                    </a:lnTo>
                    <a:lnTo>
                      <a:pt x="47" y="85"/>
                    </a:lnTo>
                    <a:lnTo>
                      <a:pt x="35" y="93"/>
                    </a:lnTo>
                    <a:lnTo>
                      <a:pt x="29" y="91"/>
                    </a:lnTo>
                    <a:lnTo>
                      <a:pt x="21" y="81"/>
                    </a:lnTo>
                    <a:lnTo>
                      <a:pt x="18" y="54"/>
                    </a:lnTo>
                    <a:lnTo>
                      <a:pt x="22" y="47"/>
                    </a:lnTo>
                    <a:lnTo>
                      <a:pt x="24" y="26"/>
                    </a:lnTo>
                    <a:lnTo>
                      <a:pt x="12" y="23"/>
                    </a:lnTo>
                    <a:lnTo>
                      <a:pt x="4" y="23"/>
                    </a:lnTo>
                    <a:lnTo>
                      <a:pt x="0" y="12"/>
                    </a:lnTo>
                    <a:lnTo>
                      <a:pt x="10" y="0"/>
                    </a:lnTo>
                    <a:lnTo>
                      <a:pt x="66" y="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1" name="Freeform 146">
                <a:extLst>
                  <a:ext uri="{FF2B5EF4-FFF2-40B4-BE49-F238E27FC236}">
                    <a16:creationId xmlns:a16="http://schemas.microsoft.com/office/drawing/2014/main" id="{05ACE081-D11A-494D-A153-069DF64D788E}"/>
                  </a:ext>
                </a:extLst>
              </p:cNvPr>
              <p:cNvSpPr>
                <a:spLocks/>
              </p:cNvSpPr>
              <p:nvPr/>
            </p:nvSpPr>
            <p:spPr bwMode="auto">
              <a:xfrm>
                <a:off x="4914" y="2904"/>
                <a:ext cx="27" cy="59"/>
              </a:xfrm>
              <a:custGeom>
                <a:avLst/>
                <a:gdLst>
                  <a:gd name="T0" fmla="*/ 7 w 27"/>
                  <a:gd name="T1" fmla="*/ 0 h 59"/>
                  <a:gd name="T2" fmla="*/ 15 w 27"/>
                  <a:gd name="T3" fmla="*/ 0 h 59"/>
                  <a:gd name="T4" fmla="*/ 27 w 27"/>
                  <a:gd name="T5" fmla="*/ 3 h 59"/>
                  <a:gd name="T6" fmla="*/ 25 w 27"/>
                  <a:gd name="T7" fmla="*/ 24 h 59"/>
                  <a:gd name="T8" fmla="*/ 21 w 27"/>
                  <a:gd name="T9" fmla="*/ 31 h 59"/>
                  <a:gd name="T10" fmla="*/ 24 w 27"/>
                  <a:gd name="T11" fmla="*/ 58 h 59"/>
                  <a:gd name="T12" fmla="*/ 16 w 27"/>
                  <a:gd name="T13" fmla="*/ 59 h 59"/>
                  <a:gd name="T14" fmla="*/ 6 w 27"/>
                  <a:gd name="T15" fmla="*/ 58 h 59"/>
                  <a:gd name="T16" fmla="*/ 7 w 27"/>
                  <a:gd name="T17" fmla="*/ 44 h 59"/>
                  <a:gd name="T18" fmla="*/ 0 w 27"/>
                  <a:gd name="T19" fmla="*/ 39 h 59"/>
                  <a:gd name="T20" fmla="*/ 9 w 27"/>
                  <a:gd name="T21" fmla="*/ 12 h 59"/>
                  <a:gd name="T22" fmla="*/ 7 w 27"/>
                  <a:gd name="T2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59">
                    <a:moveTo>
                      <a:pt x="7" y="0"/>
                    </a:moveTo>
                    <a:lnTo>
                      <a:pt x="15" y="0"/>
                    </a:lnTo>
                    <a:lnTo>
                      <a:pt x="27" y="3"/>
                    </a:lnTo>
                    <a:lnTo>
                      <a:pt x="25" y="24"/>
                    </a:lnTo>
                    <a:lnTo>
                      <a:pt x="21" y="31"/>
                    </a:lnTo>
                    <a:lnTo>
                      <a:pt x="24" y="58"/>
                    </a:lnTo>
                    <a:lnTo>
                      <a:pt x="16" y="59"/>
                    </a:lnTo>
                    <a:lnTo>
                      <a:pt x="6" y="58"/>
                    </a:lnTo>
                    <a:lnTo>
                      <a:pt x="7" y="44"/>
                    </a:lnTo>
                    <a:lnTo>
                      <a:pt x="0" y="39"/>
                    </a:lnTo>
                    <a:lnTo>
                      <a:pt x="9" y="12"/>
                    </a:lnTo>
                    <a:lnTo>
                      <a:pt x="7"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2" name="Freeform 147">
                <a:extLst>
                  <a:ext uri="{FF2B5EF4-FFF2-40B4-BE49-F238E27FC236}">
                    <a16:creationId xmlns:a16="http://schemas.microsoft.com/office/drawing/2014/main" id="{8AB6C7FB-C245-4E75-BFF3-6B91782C20C8}"/>
                  </a:ext>
                </a:extLst>
              </p:cNvPr>
              <p:cNvSpPr>
                <a:spLocks/>
              </p:cNvSpPr>
              <p:nvPr/>
            </p:nvSpPr>
            <p:spPr bwMode="auto">
              <a:xfrm>
                <a:off x="5558" y="2963"/>
                <a:ext cx="154" cy="153"/>
              </a:xfrm>
              <a:custGeom>
                <a:avLst/>
                <a:gdLst>
                  <a:gd name="T0" fmla="*/ 132 w 154"/>
                  <a:gd name="T1" fmla="*/ 0 h 153"/>
                  <a:gd name="T2" fmla="*/ 154 w 154"/>
                  <a:gd name="T3" fmla="*/ 16 h 153"/>
                  <a:gd name="T4" fmla="*/ 145 w 154"/>
                  <a:gd name="T5" fmla="*/ 27 h 153"/>
                  <a:gd name="T6" fmla="*/ 119 w 154"/>
                  <a:gd name="T7" fmla="*/ 27 h 153"/>
                  <a:gd name="T8" fmla="*/ 121 w 154"/>
                  <a:gd name="T9" fmla="*/ 44 h 153"/>
                  <a:gd name="T10" fmla="*/ 133 w 154"/>
                  <a:gd name="T11" fmla="*/ 54 h 153"/>
                  <a:gd name="T12" fmla="*/ 124 w 154"/>
                  <a:gd name="T13" fmla="*/ 59 h 153"/>
                  <a:gd name="T14" fmla="*/ 126 w 154"/>
                  <a:gd name="T15" fmla="*/ 66 h 153"/>
                  <a:gd name="T16" fmla="*/ 99 w 154"/>
                  <a:gd name="T17" fmla="*/ 105 h 153"/>
                  <a:gd name="T18" fmla="*/ 91 w 154"/>
                  <a:gd name="T19" fmla="*/ 106 h 153"/>
                  <a:gd name="T20" fmla="*/ 78 w 154"/>
                  <a:gd name="T21" fmla="*/ 114 h 153"/>
                  <a:gd name="T22" fmla="*/ 94 w 154"/>
                  <a:gd name="T23" fmla="*/ 145 h 153"/>
                  <a:gd name="T24" fmla="*/ 62 w 154"/>
                  <a:gd name="T25" fmla="*/ 153 h 153"/>
                  <a:gd name="T26" fmla="*/ 50 w 154"/>
                  <a:gd name="T27" fmla="*/ 133 h 153"/>
                  <a:gd name="T28" fmla="*/ 27 w 154"/>
                  <a:gd name="T29" fmla="*/ 134 h 153"/>
                  <a:gd name="T30" fmla="*/ 6 w 154"/>
                  <a:gd name="T31" fmla="*/ 137 h 153"/>
                  <a:gd name="T32" fmla="*/ 10 w 154"/>
                  <a:gd name="T33" fmla="*/ 123 h 153"/>
                  <a:gd name="T34" fmla="*/ 22 w 154"/>
                  <a:gd name="T35" fmla="*/ 119 h 153"/>
                  <a:gd name="T36" fmla="*/ 23 w 154"/>
                  <a:gd name="T37" fmla="*/ 113 h 153"/>
                  <a:gd name="T38" fmla="*/ 18 w 154"/>
                  <a:gd name="T39" fmla="*/ 112 h 153"/>
                  <a:gd name="T40" fmla="*/ 17 w 154"/>
                  <a:gd name="T41" fmla="*/ 102 h 153"/>
                  <a:gd name="T42" fmla="*/ 9 w 154"/>
                  <a:gd name="T43" fmla="*/ 98 h 153"/>
                  <a:gd name="T44" fmla="*/ 0 w 154"/>
                  <a:gd name="T45" fmla="*/ 83 h 153"/>
                  <a:gd name="T46" fmla="*/ 14 w 154"/>
                  <a:gd name="T47" fmla="*/ 88 h 153"/>
                  <a:gd name="T48" fmla="*/ 30 w 154"/>
                  <a:gd name="T49" fmla="*/ 87 h 153"/>
                  <a:gd name="T50" fmla="*/ 50 w 154"/>
                  <a:gd name="T51" fmla="*/ 82 h 153"/>
                  <a:gd name="T52" fmla="*/ 50 w 154"/>
                  <a:gd name="T53" fmla="*/ 70 h 153"/>
                  <a:gd name="T54" fmla="*/ 67 w 154"/>
                  <a:gd name="T55" fmla="*/ 59 h 153"/>
                  <a:gd name="T56" fmla="*/ 74 w 154"/>
                  <a:gd name="T57" fmla="*/ 61 h 153"/>
                  <a:gd name="T58" fmla="*/ 79 w 154"/>
                  <a:gd name="T59" fmla="*/ 45 h 153"/>
                  <a:gd name="T60" fmla="*/ 85 w 154"/>
                  <a:gd name="T61" fmla="*/ 42 h 153"/>
                  <a:gd name="T62" fmla="*/ 85 w 154"/>
                  <a:gd name="T63" fmla="*/ 35 h 153"/>
                  <a:gd name="T64" fmla="*/ 94 w 154"/>
                  <a:gd name="T65" fmla="*/ 30 h 153"/>
                  <a:gd name="T66" fmla="*/ 98 w 154"/>
                  <a:gd name="T67" fmla="*/ 10 h 153"/>
                  <a:gd name="T68" fmla="*/ 104 w 154"/>
                  <a:gd name="T69" fmla="*/ 4 h 153"/>
                  <a:gd name="T70" fmla="*/ 120 w 154"/>
                  <a:gd name="T71" fmla="*/ 1 h 153"/>
                  <a:gd name="T72" fmla="*/ 124 w 154"/>
                  <a:gd name="T73" fmla="*/ 1 h 153"/>
                  <a:gd name="T74" fmla="*/ 132 w 154"/>
                  <a:gd name="T7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 h="153">
                    <a:moveTo>
                      <a:pt x="132" y="0"/>
                    </a:moveTo>
                    <a:lnTo>
                      <a:pt x="154" y="16"/>
                    </a:lnTo>
                    <a:lnTo>
                      <a:pt x="145" y="27"/>
                    </a:lnTo>
                    <a:lnTo>
                      <a:pt x="119" y="27"/>
                    </a:lnTo>
                    <a:lnTo>
                      <a:pt x="121" y="44"/>
                    </a:lnTo>
                    <a:lnTo>
                      <a:pt x="133" y="54"/>
                    </a:lnTo>
                    <a:lnTo>
                      <a:pt x="124" y="59"/>
                    </a:lnTo>
                    <a:lnTo>
                      <a:pt x="126" y="66"/>
                    </a:lnTo>
                    <a:lnTo>
                      <a:pt x="99" y="105"/>
                    </a:lnTo>
                    <a:lnTo>
                      <a:pt x="91" y="106"/>
                    </a:lnTo>
                    <a:lnTo>
                      <a:pt x="78" y="114"/>
                    </a:lnTo>
                    <a:lnTo>
                      <a:pt x="94" y="145"/>
                    </a:lnTo>
                    <a:lnTo>
                      <a:pt x="62" y="153"/>
                    </a:lnTo>
                    <a:lnTo>
                      <a:pt x="50" y="133"/>
                    </a:lnTo>
                    <a:lnTo>
                      <a:pt x="27" y="134"/>
                    </a:lnTo>
                    <a:lnTo>
                      <a:pt x="6" y="137"/>
                    </a:lnTo>
                    <a:lnTo>
                      <a:pt x="10" y="123"/>
                    </a:lnTo>
                    <a:lnTo>
                      <a:pt x="22" y="119"/>
                    </a:lnTo>
                    <a:lnTo>
                      <a:pt x="23" y="113"/>
                    </a:lnTo>
                    <a:lnTo>
                      <a:pt x="18" y="112"/>
                    </a:lnTo>
                    <a:lnTo>
                      <a:pt x="17" y="102"/>
                    </a:lnTo>
                    <a:lnTo>
                      <a:pt x="9" y="98"/>
                    </a:lnTo>
                    <a:lnTo>
                      <a:pt x="0" y="83"/>
                    </a:lnTo>
                    <a:lnTo>
                      <a:pt x="14" y="88"/>
                    </a:lnTo>
                    <a:lnTo>
                      <a:pt x="30" y="87"/>
                    </a:lnTo>
                    <a:lnTo>
                      <a:pt x="50" y="82"/>
                    </a:lnTo>
                    <a:lnTo>
                      <a:pt x="50" y="70"/>
                    </a:lnTo>
                    <a:lnTo>
                      <a:pt x="67" y="59"/>
                    </a:lnTo>
                    <a:lnTo>
                      <a:pt x="74" y="61"/>
                    </a:lnTo>
                    <a:lnTo>
                      <a:pt x="79" y="45"/>
                    </a:lnTo>
                    <a:lnTo>
                      <a:pt x="85" y="42"/>
                    </a:lnTo>
                    <a:lnTo>
                      <a:pt x="85" y="35"/>
                    </a:lnTo>
                    <a:lnTo>
                      <a:pt x="94" y="30"/>
                    </a:lnTo>
                    <a:lnTo>
                      <a:pt x="98" y="10"/>
                    </a:lnTo>
                    <a:lnTo>
                      <a:pt x="104" y="4"/>
                    </a:lnTo>
                    <a:lnTo>
                      <a:pt x="120" y="1"/>
                    </a:lnTo>
                    <a:lnTo>
                      <a:pt x="124" y="1"/>
                    </a:lnTo>
                    <a:lnTo>
                      <a:pt x="132"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3" name="Freeform 148">
                <a:extLst>
                  <a:ext uri="{FF2B5EF4-FFF2-40B4-BE49-F238E27FC236}">
                    <a16:creationId xmlns:a16="http://schemas.microsoft.com/office/drawing/2014/main" id="{6B0A7340-77D8-489F-88DE-F152B7C6A7D7}"/>
                  </a:ext>
                </a:extLst>
              </p:cNvPr>
              <p:cNvSpPr>
                <a:spLocks/>
              </p:cNvSpPr>
              <p:nvPr/>
            </p:nvSpPr>
            <p:spPr bwMode="auto">
              <a:xfrm>
                <a:off x="4438" y="3206"/>
                <a:ext cx="9" cy="11"/>
              </a:xfrm>
              <a:custGeom>
                <a:avLst/>
                <a:gdLst>
                  <a:gd name="T0" fmla="*/ 9 w 9"/>
                  <a:gd name="T1" fmla="*/ 7 h 11"/>
                  <a:gd name="T2" fmla="*/ 3 w 9"/>
                  <a:gd name="T3" fmla="*/ 11 h 11"/>
                  <a:gd name="T4" fmla="*/ 0 w 9"/>
                  <a:gd name="T5" fmla="*/ 0 h 11"/>
                  <a:gd name="T6" fmla="*/ 9 w 9"/>
                  <a:gd name="T7" fmla="*/ 7 h 11"/>
                </a:gdLst>
                <a:ahLst/>
                <a:cxnLst>
                  <a:cxn ang="0">
                    <a:pos x="T0" y="T1"/>
                  </a:cxn>
                  <a:cxn ang="0">
                    <a:pos x="T2" y="T3"/>
                  </a:cxn>
                  <a:cxn ang="0">
                    <a:pos x="T4" y="T5"/>
                  </a:cxn>
                  <a:cxn ang="0">
                    <a:pos x="T6" y="T7"/>
                  </a:cxn>
                </a:cxnLst>
                <a:rect l="0" t="0" r="r" b="b"/>
                <a:pathLst>
                  <a:path w="9" h="11">
                    <a:moveTo>
                      <a:pt x="9" y="7"/>
                    </a:moveTo>
                    <a:lnTo>
                      <a:pt x="3" y="11"/>
                    </a:lnTo>
                    <a:lnTo>
                      <a:pt x="0" y="0"/>
                    </a:lnTo>
                    <a:lnTo>
                      <a:pt x="9" y="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4" name="Freeform 149">
                <a:extLst>
                  <a:ext uri="{FF2B5EF4-FFF2-40B4-BE49-F238E27FC236}">
                    <a16:creationId xmlns:a16="http://schemas.microsoft.com/office/drawing/2014/main" id="{161CE32F-AC45-496B-943A-AA2C69B7C6AB}"/>
                  </a:ext>
                </a:extLst>
              </p:cNvPr>
              <p:cNvSpPr>
                <a:spLocks/>
              </p:cNvSpPr>
              <p:nvPr/>
            </p:nvSpPr>
            <p:spPr bwMode="auto">
              <a:xfrm>
                <a:off x="5656" y="3331"/>
                <a:ext cx="17" cy="17"/>
              </a:xfrm>
              <a:custGeom>
                <a:avLst/>
                <a:gdLst>
                  <a:gd name="T0" fmla="*/ 0 w 17"/>
                  <a:gd name="T1" fmla="*/ 8 h 17"/>
                  <a:gd name="T2" fmla="*/ 1 w 17"/>
                  <a:gd name="T3" fmla="*/ 4 h 17"/>
                  <a:gd name="T4" fmla="*/ 5 w 17"/>
                  <a:gd name="T5" fmla="*/ 1 h 17"/>
                  <a:gd name="T6" fmla="*/ 9 w 17"/>
                  <a:gd name="T7" fmla="*/ 0 h 17"/>
                  <a:gd name="T8" fmla="*/ 13 w 17"/>
                  <a:gd name="T9" fmla="*/ 1 h 17"/>
                  <a:gd name="T10" fmla="*/ 16 w 17"/>
                  <a:gd name="T11" fmla="*/ 4 h 17"/>
                  <a:gd name="T12" fmla="*/ 17 w 17"/>
                  <a:gd name="T13" fmla="*/ 8 h 17"/>
                  <a:gd name="T14" fmla="*/ 15 w 17"/>
                  <a:gd name="T15" fmla="*/ 13 h 17"/>
                  <a:gd name="T16" fmla="*/ 12 w 17"/>
                  <a:gd name="T17" fmla="*/ 16 h 17"/>
                  <a:gd name="T18" fmla="*/ 8 w 17"/>
                  <a:gd name="T19" fmla="*/ 17 h 17"/>
                  <a:gd name="T20" fmla="*/ 4 w 17"/>
                  <a:gd name="T21" fmla="*/ 15 h 17"/>
                  <a:gd name="T22" fmla="*/ 0 w 17"/>
                  <a:gd name="T23" fmla="*/ 13 h 17"/>
                  <a:gd name="T24" fmla="*/ 0 w 17"/>
                  <a:gd name="T25"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7">
                    <a:moveTo>
                      <a:pt x="0" y="8"/>
                    </a:moveTo>
                    <a:lnTo>
                      <a:pt x="1" y="4"/>
                    </a:lnTo>
                    <a:lnTo>
                      <a:pt x="5" y="1"/>
                    </a:lnTo>
                    <a:lnTo>
                      <a:pt x="9" y="0"/>
                    </a:lnTo>
                    <a:lnTo>
                      <a:pt x="13" y="1"/>
                    </a:lnTo>
                    <a:lnTo>
                      <a:pt x="16" y="4"/>
                    </a:lnTo>
                    <a:lnTo>
                      <a:pt x="17" y="8"/>
                    </a:lnTo>
                    <a:lnTo>
                      <a:pt x="15" y="13"/>
                    </a:lnTo>
                    <a:lnTo>
                      <a:pt x="12" y="16"/>
                    </a:lnTo>
                    <a:lnTo>
                      <a:pt x="8" y="17"/>
                    </a:lnTo>
                    <a:lnTo>
                      <a:pt x="4" y="15"/>
                    </a:lnTo>
                    <a:lnTo>
                      <a:pt x="0" y="13"/>
                    </a:lnTo>
                    <a:lnTo>
                      <a:pt x="0" y="8"/>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5" name="Freeform 150">
                <a:extLst>
                  <a:ext uri="{FF2B5EF4-FFF2-40B4-BE49-F238E27FC236}">
                    <a16:creationId xmlns:a16="http://schemas.microsoft.com/office/drawing/2014/main" id="{8B69795A-6577-442D-A67B-1AFFEFBD3336}"/>
                  </a:ext>
                </a:extLst>
              </p:cNvPr>
              <p:cNvSpPr>
                <a:spLocks/>
              </p:cNvSpPr>
              <p:nvPr/>
            </p:nvSpPr>
            <p:spPr bwMode="auto">
              <a:xfrm>
                <a:off x="5502" y="3433"/>
                <a:ext cx="17" cy="17"/>
              </a:xfrm>
              <a:custGeom>
                <a:avLst/>
                <a:gdLst>
                  <a:gd name="T0" fmla="*/ 0 w 17"/>
                  <a:gd name="T1" fmla="*/ 8 h 17"/>
                  <a:gd name="T2" fmla="*/ 1 w 17"/>
                  <a:gd name="T3" fmla="*/ 3 h 17"/>
                  <a:gd name="T4" fmla="*/ 4 w 17"/>
                  <a:gd name="T5" fmla="*/ 1 h 17"/>
                  <a:gd name="T6" fmla="*/ 9 w 17"/>
                  <a:gd name="T7" fmla="*/ 0 h 17"/>
                  <a:gd name="T8" fmla="*/ 13 w 17"/>
                  <a:gd name="T9" fmla="*/ 1 h 17"/>
                  <a:gd name="T10" fmla="*/ 17 w 17"/>
                  <a:gd name="T11" fmla="*/ 3 h 17"/>
                  <a:gd name="T12" fmla="*/ 17 w 17"/>
                  <a:gd name="T13" fmla="*/ 8 h 17"/>
                  <a:gd name="T14" fmla="*/ 17 w 17"/>
                  <a:gd name="T15" fmla="*/ 12 h 17"/>
                  <a:gd name="T16" fmla="*/ 14 w 17"/>
                  <a:gd name="T17" fmla="*/ 15 h 17"/>
                  <a:gd name="T18" fmla="*/ 10 w 17"/>
                  <a:gd name="T19" fmla="*/ 17 h 17"/>
                  <a:gd name="T20" fmla="*/ 5 w 17"/>
                  <a:gd name="T21" fmla="*/ 15 h 17"/>
                  <a:gd name="T22" fmla="*/ 2 w 17"/>
                  <a:gd name="T23" fmla="*/ 12 h 17"/>
                  <a:gd name="T24" fmla="*/ 0 w 17"/>
                  <a:gd name="T25"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7">
                    <a:moveTo>
                      <a:pt x="0" y="8"/>
                    </a:moveTo>
                    <a:lnTo>
                      <a:pt x="1" y="3"/>
                    </a:lnTo>
                    <a:lnTo>
                      <a:pt x="4" y="1"/>
                    </a:lnTo>
                    <a:lnTo>
                      <a:pt x="9" y="0"/>
                    </a:lnTo>
                    <a:lnTo>
                      <a:pt x="13" y="1"/>
                    </a:lnTo>
                    <a:lnTo>
                      <a:pt x="17" y="3"/>
                    </a:lnTo>
                    <a:lnTo>
                      <a:pt x="17" y="8"/>
                    </a:lnTo>
                    <a:lnTo>
                      <a:pt x="17" y="12"/>
                    </a:lnTo>
                    <a:lnTo>
                      <a:pt x="14" y="15"/>
                    </a:lnTo>
                    <a:lnTo>
                      <a:pt x="10" y="17"/>
                    </a:lnTo>
                    <a:lnTo>
                      <a:pt x="5" y="15"/>
                    </a:lnTo>
                    <a:lnTo>
                      <a:pt x="2" y="12"/>
                    </a:lnTo>
                    <a:lnTo>
                      <a:pt x="0" y="8"/>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6" name="Freeform 151">
                <a:extLst>
                  <a:ext uri="{FF2B5EF4-FFF2-40B4-BE49-F238E27FC236}">
                    <a16:creationId xmlns:a16="http://schemas.microsoft.com/office/drawing/2014/main" id="{39C1B6F0-A16D-4D77-BECF-B883DA361600}"/>
                  </a:ext>
                </a:extLst>
              </p:cNvPr>
              <p:cNvSpPr>
                <a:spLocks/>
              </p:cNvSpPr>
              <p:nvPr/>
            </p:nvSpPr>
            <p:spPr bwMode="auto">
              <a:xfrm>
                <a:off x="5089" y="2823"/>
                <a:ext cx="69" cy="32"/>
              </a:xfrm>
              <a:custGeom>
                <a:avLst/>
                <a:gdLst>
                  <a:gd name="T0" fmla="*/ 31 w 69"/>
                  <a:gd name="T1" fmla="*/ 17 h 32"/>
                  <a:gd name="T2" fmla="*/ 30 w 69"/>
                  <a:gd name="T3" fmla="*/ 10 h 32"/>
                  <a:gd name="T4" fmla="*/ 38 w 69"/>
                  <a:gd name="T5" fmla="*/ 5 h 32"/>
                  <a:gd name="T6" fmla="*/ 43 w 69"/>
                  <a:gd name="T7" fmla="*/ 6 h 32"/>
                  <a:gd name="T8" fmla="*/ 51 w 69"/>
                  <a:gd name="T9" fmla="*/ 0 h 32"/>
                  <a:gd name="T10" fmla="*/ 68 w 69"/>
                  <a:gd name="T11" fmla="*/ 2 h 32"/>
                  <a:gd name="T12" fmla="*/ 69 w 69"/>
                  <a:gd name="T13" fmla="*/ 12 h 32"/>
                  <a:gd name="T14" fmla="*/ 63 w 69"/>
                  <a:gd name="T15" fmla="*/ 25 h 32"/>
                  <a:gd name="T16" fmla="*/ 40 w 69"/>
                  <a:gd name="T17" fmla="*/ 32 h 32"/>
                  <a:gd name="T18" fmla="*/ 41 w 69"/>
                  <a:gd name="T19" fmla="*/ 30 h 32"/>
                  <a:gd name="T20" fmla="*/ 31 w 69"/>
                  <a:gd name="T21" fmla="*/ 29 h 32"/>
                  <a:gd name="T22" fmla="*/ 25 w 69"/>
                  <a:gd name="T23" fmla="*/ 26 h 32"/>
                  <a:gd name="T24" fmla="*/ 7 w 69"/>
                  <a:gd name="T25" fmla="*/ 24 h 32"/>
                  <a:gd name="T26" fmla="*/ 2 w 69"/>
                  <a:gd name="T27" fmla="*/ 23 h 32"/>
                  <a:gd name="T28" fmla="*/ 1 w 69"/>
                  <a:gd name="T29" fmla="*/ 22 h 32"/>
                  <a:gd name="T30" fmla="*/ 0 w 69"/>
                  <a:gd name="T31" fmla="*/ 21 h 32"/>
                  <a:gd name="T32" fmla="*/ 1 w 69"/>
                  <a:gd name="T33" fmla="*/ 19 h 32"/>
                  <a:gd name="T34" fmla="*/ 3 w 69"/>
                  <a:gd name="T35" fmla="*/ 18 h 32"/>
                  <a:gd name="T36" fmla="*/ 6 w 69"/>
                  <a:gd name="T37" fmla="*/ 21 h 32"/>
                  <a:gd name="T38" fmla="*/ 8 w 69"/>
                  <a:gd name="T39" fmla="*/ 19 h 32"/>
                  <a:gd name="T40" fmla="*/ 31 w 69"/>
                  <a:gd name="T4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32">
                    <a:moveTo>
                      <a:pt x="31" y="17"/>
                    </a:moveTo>
                    <a:lnTo>
                      <a:pt x="30" y="10"/>
                    </a:lnTo>
                    <a:lnTo>
                      <a:pt x="38" y="5"/>
                    </a:lnTo>
                    <a:lnTo>
                      <a:pt x="43" y="6"/>
                    </a:lnTo>
                    <a:lnTo>
                      <a:pt x="51" y="0"/>
                    </a:lnTo>
                    <a:lnTo>
                      <a:pt x="68" y="2"/>
                    </a:lnTo>
                    <a:lnTo>
                      <a:pt x="69" y="12"/>
                    </a:lnTo>
                    <a:lnTo>
                      <a:pt x="63" y="25"/>
                    </a:lnTo>
                    <a:lnTo>
                      <a:pt x="40" y="32"/>
                    </a:lnTo>
                    <a:lnTo>
                      <a:pt x="41" y="30"/>
                    </a:lnTo>
                    <a:lnTo>
                      <a:pt x="31" y="29"/>
                    </a:lnTo>
                    <a:lnTo>
                      <a:pt x="25" y="26"/>
                    </a:lnTo>
                    <a:lnTo>
                      <a:pt x="7" y="24"/>
                    </a:lnTo>
                    <a:lnTo>
                      <a:pt x="2" y="23"/>
                    </a:lnTo>
                    <a:lnTo>
                      <a:pt x="1" y="22"/>
                    </a:lnTo>
                    <a:lnTo>
                      <a:pt x="0" y="21"/>
                    </a:lnTo>
                    <a:lnTo>
                      <a:pt x="1" y="19"/>
                    </a:lnTo>
                    <a:lnTo>
                      <a:pt x="3" y="18"/>
                    </a:lnTo>
                    <a:lnTo>
                      <a:pt x="6" y="21"/>
                    </a:lnTo>
                    <a:lnTo>
                      <a:pt x="8" y="19"/>
                    </a:lnTo>
                    <a:lnTo>
                      <a:pt x="31" y="1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7" name="Freeform 152">
                <a:extLst>
                  <a:ext uri="{FF2B5EF4-FFF2-40B4-BE49-F238E27FC236}">
                    <a16:creationId xmlns:a16="http://schemas.microsoft.com/office/drawing/2014/main" id="{9050D060-C4C5-4C33-B7A0-C1E9A2FA8050}"/>
                  </a:ext>
                </a:extLst>
              </p:cNvPr>
              <p:cNvSpPr>
                <a:spLocks/>
              </p:cNvSpPr>
              <p:nvPr/>
            </p:nvSpPr>
            <p:spPr bwMode="auto">
              <a:xfrm>
                <a:off x="5916" y="3131"/>
                <a:ext cx="68" cy="98"/>
              </a:xfrm>
              <a:custGeom>
                <a:avLst/>
                <a:gdLst>
                  <a:gd name="T0" fmla="*/ 16 w 68"/>
                  <a:gd name="T1" fmla="*/ 14 h 98"/>
                  <a:gd name="T2" fmla="*/ 14 w 68"/>
                  <a:gd name="T3" fmla="*/ 0 h 98"/>
                  <a:gd name="T4" fmla="*/ 28 w 68"/>
                  <a:gd name="T5" fmla="*/ 18 h 98"/>
                  <a:gd name="T6" fmla="*/ 42 w 68"/>
                  <a:gd name="T7" fmla="*/ 24 h 98"/>
                  <a:gd name="T8" fmla="*/ 45 w 68"/>
                  <a:gd name="T9" fmla="*/ 26 h 98"/>
                  <a:gd name="T10" fmla="*/ 33 w 68"/>
                  <a:gd name="T11" fmla="*/ 35 h 98"/>
                  <a:gd name="T12" fmla="*/ 45 w 68"/>
                  <a:gd name="T13" fmla="*/ 45 h 98"/>
                  <a:gd name="T14" fmla="*/ 66 w 68"/>
                  <a:gd name="T15" fmla="*/ 73 h 98"/>
                  <a:gd name="T16" fmla="*/ 68 w 68"/>
                  <a:gd name="T17" fmla="*/ 90 h 98"/>
                  <a:gd name="T18" fmla="*/ 55 w 68"/>
                  <a:gd name="T19" fmla="*/ 98 h 98"/>
                  <a:gd name="T20" fmla="*/ 48 w 68"/>
                  <a:gd name="T21" fmla="*/ 95 h 98"/>
                  <a:gd name="T22" fmla="*/ 51 w 68"/>
                  <a:gd name="T23" fmla="*/ 78 h 98"/>
                  <a:gd name="T24" fmla="*/ 43 w 68"/>
                  <a:gd name="T25" fmla="*/ 69 h 98"/>
                  <a:gd name="T26" fmla="*/ 43 w 68"/>
                  <a:gd name="T27" fmla="*/ 58 h 98"/>
                  <a:gd name="T28" fmla="*/ 33 w 68"/>
                  <a:gd name="T29" fmla="*/ 47 h 98"/>
                  <a:gd name="T30" fmla="*/ 27 w 68"/>
                  <a:gd name="T31" fmla="*/ 50 h 98"/>
                  <a:gd name="T32" fmla="*/ 20 w 68"/>
                  <a:gd name="T33" fmla="*/ 49 h 98"/>
                  <a:gd name="T34" fmla="*/ 9 w 68"/>
                  <a:gd name="T35" fmla="*/ 57 h 98"/>
                  <a:gd name="T36" fmla="*/ 9 w 68"/>
                  <a:gd name="T37" fmla="*/ 42 h 98"/>
                  <a:gd name="T38" fmla="*/ 11 w 68"/>
                  <a:gd name="T39" fmla="*/ 34 h 98"/>
                  <a:gd name="T40" fmla="*/ 5 w 68"/>
                  <a:gd name="T41" fmla="*/ 35 h 98"/>
                  <a:gd name="T42" fmla="*/ 4 w 68"/>
                  <a:gd name="T43" fmla="*/ 26 h 98"/>
                  <a:gd name="T44" fmla="*/ 0 w 68"/>
                  <a:gd name="T45" fmla="*/ 21 h 98"/>
                  <a:gd name="T46" fmla="*/ 3 w 68"/>
                  <a:gd name="T47" fmla="*/ 18 h 98"/>
                  <a:gd name="T48" fmla="*/ 10 w 68"/>
                  <a:gd name="T49" fmla="*/ 9 h 98"/>
                  <a:gd name="T50" fmla="*/ 12 w 68"/>
                  <a:gd name="T51" fmla="*/ 14 h 98"/>
                  <a:gd name="T52" fmla="*/ 16 w 68"/>
                  <a:gd name="T53" fmla="*/ 1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98">
                    <a:moveTo>
                      <a:pt x="16" y="14"/>
                    </a:moveTo>
                    <a:lnTo>
                      <a:pt x="14" y="0"/>
                    </a:lnTo>
                    <a:lnTo>
                      <a:pt x="28" y="18"/>
                    </a:lnTo>
                    <a:lnTo>
                      <a:pt x="42" y="24"/>
                    </a:lnTo>
                    <a:lnTo>
                      <a:pt x="45" y="26"/>
                    </a:lnTo>
                    <a:lnTo>
                      <a:pt x="33" y="35"/>
                    </a:lnTo>
                    <a:lnTo>
                      <a:pt x="45" y="45"/>
                    </a:lnTo>
                    <a:lnTo>
                      <a:pt x="66" y="73"/>
                    </a:lnTo>
                    <a:lnTo>
                      <a:pt x="68" y="90"/>
                    </a:lnTo>
                    <a:lnTo>
                      <a:pt x="55" y="98"/>
                    </a:lnTo>
                    <a:lnTo>
                      <a:pt x="48" y="95"/>
                    </a:lnTo>
                    <a:lnTo>
                      <a:pt x="51" y="78"/>
                    </a:lnTo>
                    <a:lnTo>
                      <a:pt x="43" y="69"/>
                    </a:lnTo>
                    <a:lnTo>
                      <a:pt x="43" y="58"/>
                    </a:lnTo>
                    <a:lnTo>
                      <a:pt x="33" y="47"/>
                    </a:lnTo>
                    <a:lnTo>
                      <a:pt x="27" y="50"/>
                    </a:lnTo>
                    <a:lnTo>
                      <a:pt x="20" y="49"/>
                    </a:lnTo>
                    <a:lnTo>
                      <a:pt x="9" y="57"/>
                    </a:lnTo>
                    <a:lnTo>
                      <a:pt x="9" y="42"/>
                    </a:lnTo>
                    <a:lnTo>
                      <a:pt x="11" y="34"/>
                    </a:lnTo>
                    <a:lnTo>
                      <a:pt x="5" y="35"/>
                    </a:lnTo>
                    <a:lnTo>
                      <a:pt x="4" y="26"/>
                    </a:lnTo>
                    <a:lnTo>
                      <a:pt x="0" y="21"/>
                    </a:lnTo>
                    <a:lnTo>
                      <a:pt x="3" y="18"/>
                    </a:lnTo>
                    <a:lnTo>
                      <a:pt x="10" y="9"/>
                    </a:lnTo>
                    <a:lnTo>
                      <a:pt x="12" y="14"/>
                    </a:lnTo>
                    <a:lnTo>
                      <a:pt x="16" y="14"/>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8" name="Freeform 153">
                <a:extLst>
                  <a:ext uri="{FF2B5EF4-FFF2-40B4-BE49-F238E27FC236}">
                    <a16:creationId xmlns:a16="http://schemas.microsoft.com/office/drawing/2014/main" id="{081A5ECE-3EC2-40D0-BB70-F568C13A3D42}"/>
                  </a:ext>
                </a:extLst>
              </p:cNvPr>
              <p:cNvSpPr>
                <a:spLocks/>
              </p:cNvSpPr>
              <p:nvPr/>
            </p:nvSpPr>
            <p:spPr bwMode="auto">
              <a:xfrm>
                <a:off x="4286" y="3098"/>
                <a:ext cx="9" cy="18"/>
              </a:xfrm>
              <a:custGeom>
                <a:avLst/>
                <a:gdLst>
                  <a:gd name="T0" fmla="*/ 4 w 9"/>
                  <a:gd name="T1" fmla="*/ 1 h 18"/>
                  <a:gd name="T2" fmla="*/ 9 w 9"/>
                  <a:gd name="T3" fmla="*/ 17 h 18"/>
                  <a:gd name="T4" fmla="*/ 8 w 9"/>
                  <a:gd name="T5" fmla="*/ 18 h 18"/>
                  <a:gd name="T6" fmla="*/ 7 w 9"/>
                  <a:gd name="T7" fmla="*/ 18 h 18"/>
                  <a:gd name="T8" fmla="*/ 0 w 9"/>
                  <a:gd name="T9" fmla="*/ 8 h 18"/>
                  <a:gd name="T10" fmla="*/ 2 w 9"/>
                  <a:gd name="T11" fmla="*/ 0 h 18"/>
                  <a:gd name="T12" fmla="*/ 4 w 9"/>
                  <a:gd name="T13" fmla="*/ 1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4" y="1"/>
                    </a:moveTo>
                    <a:lnTo>
                      <a:pt x="9" y="17"/>
                    </a:lnTo>
                    <a:lnTo>
                      <a:pt x="8" y="18"/>
                    </a:lnTo>
                    <a:lnTo>
                      <a:pt x="7" y="18"/>
                    </a:lnTo>
                    <a:lnTo>
                      <a:pt x="0" y="8"/>
                    </a:lnTo>
                    <a:lnTo>
                      <a:pt x="2" y="0"/>
                    </a:lnTo>
                    <a:lnTo>
                      <a:pt x="4"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9" name="Freeform 154">
                <a:extLst>
                  <a:ext uri="{FF2B5EF4-FFF2-40B4-BE49-F238E27FC236}">
                    <a16:creationId xmlns:a16="http://schemas.microsoft.com/office/drawing/2014/main" id="{C4F3182A-2814-446A-A106-0F59C1B71102}"/>
                  </a:ext>
                </a:extLst>
              </p:cNvPr>
              <p:cNvSpPr>
                <a:spLocks/>
              </p:cNvSpPr>
              <p:nvPr/>
            </p:nvSpPr>
            <p:spPr bwMode="auto">
              <a:xfrm>
                <a:off x="4435" y="3188"/>
                <a:ext cx="7" cy="4"/>
              </a:xfrm>
              <a:custGeom>
                <a:avLst/>
                <a:gdLst>
                  <a:gd name="T0" fmla="*/ 1 w 7"/>
                  <a:gd name="T1" fmla="*/ 4 h 4"/>
                  <a:gd name="T2" fmla="*/ 0 w 7"/>
                  <a:gd name="T3" fmla="*/ 1 h 4"/>
                  <a:gd name="T4" fmla="*/ 7 w 7"/>
                  <a:gd name="T5" fmla="*/ 0 h 4"/>
                  <a:gd name="T6" fmla="*/ 4 w 7"/>
                  <a:gd name="T7" fmla="*/ 4 h 4"/>
                  <a:gd name="T8" fmla="*/ 1 w 7"/>
                  <a:gd name="T9" fmla="*/ 4 h 4"/>
                </a:gdLst>
                <a:ahLst/>
                <a:cxnLst>
                  <a:cxn ang="0">
                    <a:pos x="T0" y="T1"/>
                  </a:cxn>
                  <a:cxn ang="0">
                    <a:pos x="T2" y="T3"/>
                  </a:cxn>
                  <a:cxn ang="0">
                    <a:pos x="T4" y="T5"/>
                  </a:cxn>
                  <a:cxn ang="0">
                    <a:pos x="T6" y="T7"/>
                  </a:cxn>
                  <a:cxn ang="0">
                    <a:pos x="T8" y="T9"/>
                  </a:cxn>
                </a:cxnLst>
                <a:rect l="0" t="0" r="r" b="b"/>
                <a:pathLst>
                  <a:path w="7" h="4">
                    <a:moveTo>
                      <a:pt x="1" y="4"/>
                    </a:moveTo>
                    <a:lnTo>
                      <a:pt x="0" y="1"/>
                    </a:lnTo>
                    <a:lnTo>
                      <a:pt x="7" y="0"/>
                    </a:lnTo>
                    <a:lnTo>
                      <a:pt x="4" y="4"/>
                    </a:lnTo>
                    <a:lnTo>
                      <a:pt x="1" y="4"/>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0" name="Freeform 155">
                <a:extLst>
                  <a:ext uri="{FF2B5EF4-FFF2-40B4-BE49-F238E27FC236}">
                    <a16:creationId xmlns:a16="http://schemas.microsoft.com/office/drawing/2014/main" id="{A2E403F1-ACCE-4ADF-8876-411993B318E6}"/>
                  </a:ext>
                </a:extLst>
              </p:cNvPr>
              <p:cNvSpPr>
                <a:spLocks/>
              </p:cNvSpPr>
              <p:nvPr/>
            </p:nvSpPr>
            <p:spPr bwMode="auto">
              <a:xfrm>
                <a:off x="4436" y="3249"/>
                <a:ext cx="6" cy="6"/>
              </a:xfrm>
              <a:custGeom>
                <a:avLst/>
                <a:gdLst>
                  <a:gd name="T0" fmla="*/ 4 w 6"/>
                  <a:gd name="T1" fmla="*/ 0 h 6"/>
                  <a:gd name="T2" fmla="*/ 6 w 6"/>
                  <a:gd name="T3" fmla="*/ 5 h 6"/>
                  <a:gd name="T4" fmla="*/ 1 w 6"/>
                  <a:gd name="T5" fmla="*/ 6 h 6"/>
                  <a:gd name="T6" fmla="*/ 0 w 6"/>
                  <a:gd name="T7" fmla="*/ 0 h 6"/>
                  <a:gd name="T8" fmla="*/ 4 w 6"/>
                  <a:gd name="T9" fmla="*/ 0 h 6"/>
                </a:gdLst>
                <a:ahLst/>
                <a:cxnLst>
                  <a:cxn ang="0">
                    <a:pos x="T0" y="T1"/>
                  </a:cxn>
                  <a:cxn ang="0">
                    <a:pos x="T2" y="T3"/>
                  </a:cxn>
                  <a:cxn ang="0">
                    <a:pos x="T4" y="T5"/>
                  </a:cxn>
                  <a:cxn ang="0">
                    <a:pos x="T6" y="T7"/>
                  </a:cxn>
                  <a:cxn ang="0">
                    <a:pos x="T8" y="T9"/>
                  </a:cxn>
                </a:cxnLst>
                <a:rect l="0" t="0" r="r" b="b"/>
                <a:pathLst>
                  <a:path w="6" h="6">
                    <a:moveTo>
                      <a:pt x="4" y="0"/>
                    </a:moveTo>
                    <a:lnTo>
                      <a:pt x="6" y="5"/>
                    </a:lnTo>
                    <a:lnTo>
                      <a:pt x="1" y="6"/>
                    </a:lnTo>
                    <a:lnTo>
                      <a:pt x="0" y="0"/>
                    </a:lnTo>
                    <a:lnTo>
                      <a:pt x="4"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1" name="Freeform 156">
                <a:extLst>
                  <a:ext uri="{FF2B5EF4-FFF2-40B4-BE49-F238E27FC236}">
                    <a16:creationId xmlns:a16="http://schemas.microsoft.com/office/drawing/2014/main" id="{DA001FEF-D428-4C58-BC7A-0D5BB6869736}"/>
                  </a:ext>
                </a:extLst>
              </p:cNvPr>
              <p:cNvSpPr>
                <a:spLocks/>
              </p:cNvSpPr>
              <p:nvPr/>
            </p:nvSpPr>
            <p:spPr bwMode="auto">
              <a:xfrm>
                <a:off x="5015" y="2896"/>
                <a:ext cx="3" cy="4"/>
              </a:xfrm>
              <a:custGeom>
                <a:avLst/>
                <a:gdLst>
                  <a:gd name="T0" fmla="*/ 0 w 3"/>
                  <a:gd name="T1" fmla="*/ 4 h 4"/>
                  <a:gd name="T2" fmla="*/ 0 w 3"/>
                  <a:gd name="T3" fmla="*/ 1 h 4"/>
                  <a:gd name="T4" fmla="*/ 0 w 3"/>
                  <a:gd name="T5" fmla="*/ 0 h 4"/>
                  <a:gd name="T6" fmla="*/ 3 w 3"/>
                  <a:gd name="T7" fmla="*/ 1 h 4"/>
                  <a:gd name="T8" fmla="*/ 3 w 3"/>
                  <a:gd name="T9" fmla="*/ 4 h 4"/>
                  <a:gd name="T10" fmla="*/ 0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0" y="4"/>
                    </a:moveTo>
                    <a:lnTo>
                      <a:pt x="0" y="1"/>
                    </a:lnTo>
                    <a:lnTo>
                      <a:pt x="0" y="0"/>
                    </a:lnTo>
                    <a:lnTo>
                      <a:pt x="3" y="1"/>
                    </a:lnTo>
                    <a:lnTo>
                      <a:pt x="3" y="4"/>
                    </a:lnTo>
                    <a:lnTo>
                      <a:pt x="0" y="4"/>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2" name="Freeform 157">
                <a:extLst>
                  <a:ext uri="{FF2B5EF4-FFF2-40B4-BE49-F238E27FC236}">
                    <a16:creationId xmlns:a16="http://schemas.microsoft.com/office/drawing/2014/main" id="{87EEA044-9FB2-4E62-9CB5-6DB5112E0209}"/>
                  </a:ext>
                </a:extLst>
              </p:cNvPr>
              <p:cNvSpPr>
                <a:spLocks/>
              </p:cNvSpPr>
              <p:nvPr/>
            </p:nvSpPr>
            <p:spPr bwMode="auto">
              <a:xfrm>
                <a:off x="5115" y="2882"/>
                <a:ext cx="1" cy="1"/>
              </a:xfrm>
              <a:custGeom>
                <a:avLst/>
                <a:gdLst>
                  <a:gd name="T0" fmla="*/ 1 w 1"/>
                  <a:gd name="T1" fmla="*/ 1 h 1"/>
                  <a:gd name="T2" fmla="*/ 0 w 1"/>
                  <a:gd name="T3" fmla="*/ 1 h 1"/>
                  <a:gd name="T4" fmla="*/ 0 w 1"/>
                  <a:gd name="T5" fmla="*/ 0 h 1"/>
                  <a:gd name="T6" fmla="*/ 1 w 1"/>
                  <a:gd name="T7" fmla="*/ 0 h 1"/>
                  <a:gd name="T8" fmla="*/ 1 w 1"/>
                  <a:gd name="T9" fmla="*/ 0 h 1"/>
                  <a:gd name="T10" fmla="*/ 1 w 1"/>
                  <a:gd name="T11" fmla="*/ 0 h 1"/>
                  <a:gd name="T12" fmla="*/ 1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1"/>
                    </a:moveTo>
                    <a:lnTo>
                      <a:pt x="0" y="1"/>
                    </a:lnTo>
                    <a:lnTo>
                      <a:pt x="0" y="0"/>
                    </a:lnTo>
                    <a:lnTo>
                      <a:pt x="1" y="0"/>
                    </a:lnTo>
                    <a:lnTo>
                      <a:pt x="1" y="0"/>
                    </a:lnTo>
                    <a:lnTo>
                      <a:pt x="1" y="0"/>
                    </a:lnTo>
                    <a:lnTo>
                      <a:pt x="1"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3" name="Freeform 158">
                <a:extLst>
                  <a:ext uri="{FF2B5EF4-FFF2-40B4-BE49-F238E27FC236}">
                    <a16:creationId xmlns:a16="http://schemas.microsoft.com/office/drawing/2014/main" id="{987F507D-D346-4015-8AE3-858A5C56146D}"/>
                  </a:ext>
                </a:extLst>
              </p:cNvPr>
              <p:cNvSpPr>
                <a:spLocks/>
              </p:cNvSpPr>
              <p:nvPr/>
            </p:nvSpPr>
            <p:spPr bwMode="auto">
              <a:xfrm>
                <a:off x="6145" y="3491"/>
                <a:ext cx="15" cy="7"/>
              </a:xfrm>
              <a:custGeom>
                <a:avLst/>
                <a:gdLst>
                  <a:gd name="T0" fmla="*/ 1 w 15"/>
                  <a:gd name="T1" fmla="*/ 7 h 7"/>
                  <a:gd name="T2" fmla="*/ 0 w 15"/>
                  <a:gd name="T3" fmla="*/ 3 h 7"/>
                  <a:gd name="T4" fmla="*/ 6 w 15"/>
                  <a:gd name="T5" fmla="*/ 0 h 7"/>
                  <a:gd name="T6" fmla="*/ 15 w 15"/>
                  <a:gd name="T7" fmla="*/ 0 h 7"/>
                  <a:gd name="T8" fmla="*/ 1 w 15"/>
                  <a:gd name="T9" fmla="*/ 7 h 7"/>
                </a:gdLst>
                <a:ahLst/>
                <a:cxnLst>
                  <a:cxn ang="0">
                    <a:pos x="T0" y="T1"/>
                  </a:cxn>
                  <a:cxn ang="0">
                    <a:pos x="T2" y="T3"/>
                  </a:cxn>
                  <a:cxn ang="0">
                    <a:pos x="T4" y="T5"/>
                  </a:cxn>
                  <a:cxn ang="0">
                    <a:pos x="T6" y="T7"/>
                  </a:cxn>
                  <a:cxn ang="0">
                    <a:pos x="T8" y="T9"/>
                  </a:cxn>
                </a:cxnLst>
                <a:rect l="0" t="0" r="r" b="b"/>
                <a:pathLst>
                  <a:path w="15" h="7">
                    <a:moveTo>
                      <a:pt x="1" y="7"/>
                    </a:moveTo>
                    <a:lnTo>
                      <a:pt x="0" y="3"/>
                    </a:lnTo>
                    <a:lnTo>
                      <a:pt x="6" y="0"/>
                    </a:lnTo>
                    <a:lnTo>
                      <a:pt x="15" y="0"/>
                    </a:lnTo>
                    <a:lnTo>
                      <a:pt x="1" y="7"/>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4" name="Freeform 159">
                <a:extLst>
                  <a:ext uri="{FF2B5EF4-FFF2-40B4-BE49-F238E27FC236}">
                    <a16:creationId xmlns:a16="http://schemas.microsoft.com/office/drawing/2014/main" id="{80D90DB6-E25F-42FF-9BDD-6F5164E0687E}"/>
                  </a:ext>
                </a:extLst>
              </p:cNvPr>
              <p:cNvSpPr>
                <a:spLocks/>
              </p:cNvSpPr>
              <p:nvPr/>
            </p:nvSpPr>
            <p:spPr bwMode="auto">
              <a:xfrm>
                <a:off x="5054" y="2810"/>
                <a:ext cx="8" cy="9"/>
              </a:xfrm>
              <a:custGeom>
                <a:avLst/>
                <a:gdLst>
                  <a:gd name="T0" fmla="*/ 0 w 8"/>
                  <a:gd name="T1" fmla="*/ 3 h 9"/>
                  <a:gd name="T2" fmla="*/ 4 w 8"/>
                  <a:gd name="T3" fmla="*/ 0 h 9"/>
                  <a:gd name="T4" fmla="*/ 7 w 8"/>
                  <a:gd name="T5" fmla="*/ 0 h 9"/>
                  <a:gd name="T6" fmla="*/ 8 w 8"/>
                  <a:gd name="T7" fmla="*/ 3 h 9"/>
                  <a:gd name="T8" fmla="*/ 8 w 8"/>
                  <a:gd name="T9" fmla="*/ 9 h 9"/>
                  <a:gd name="T10" fmla="*/ 4 w 8"/>
                  <a:gd name="T11" fmla="*/ 8 h 9"/>
                  <a:gd name="T12" fmla="*/ 0 w 8"/>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0" y="3"/>
                    </a:moveTo>
                    <a:lnTo>
                      <a:pt x="4" y="0"/>
                    </a:lnTo>
                    <a:lnTo>
                      <a:pt x="7" y="0"/>
                    </a:lnTo>
                    <a:lnTo>
                      <a:pt x="8" y="3"/>
                    </a:lnTo>
                    <a:lnTo>
                      <a:pt x="8" y="9"/>
                    </a:lnTo>
                    <a:lnTo>
                      <a:pt x="4" y="8"/>
                    </a:lnTo>
                    <a:lnTo>
                      <a:pt x="0" y="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5" name="Freeform 160">
                <a:extLst>
                  <a:ext uri="{FF2B5EF4-FFF2-40B4-BE49-F238E27FC236}">
                    <a16:creationId xmlns:a16="http://schemas.microsoft.com/office/drawing/2014/main" id="{0C4887AC-1195-460C-B76E-2D1C2252D504}"/>
                  </a:ext>
                </a:extLst>
              </p:cNvPr>
              <p:cNvSpPr>
                <a:spLocks/>
              </p:cNvSpPr>
              <p:nvPr/>
            </p:nvSpPr>
            <p:spPr bwMode="auto">
              <a:xfrm>
                <a:off x="5944" y="3373"/>
                <a:ext cx="17" cy="17"/>
              </a:xfrm>
              <a:custGeom>
                <a:avLst/>
                <a:gdLst>
                  <a:gd name="T0" fmla="*/ 0 w 17"/>
                  <a:gd name="T1" fmla="*/ 9 h 17"/>
                  <a:gd name="T2" fmla="*/ 1 w 17"/>
                  <a:gd name="T3" fmla="*/ 5 h 17"/>
                  <a:gd name="T4" fmla="*/ 4 w 17"/>
                  <a:gd name="T5" fmla="*/ 1 h 17"/>
                  <a:gd name="T6" fmla="*/ 9 w 17"/>
                  <a:gd name="T7" fmla="*/ 0 h 17"/>
                  <a:gd name="T8" fmla="*/ 12 w 17"/>
                  <a:gd name="T9" fmla="*/ 1 h 17"/>
                  <a:gd name="T10" fmla="*/ 15 w 17"/>
                  <a:gd name="T11" fmla="*/ 5 h 17"/>
                  <a:gd name="T12" fmla="*/ 17 w 17"/>
                  <a:gd name="T13" fmla="*/ 9 h 17"/>
                  <a:gd name="T14" fmla="*/ 15 w 17"/>
                  <a:gd name="T15" fmla="*/ 12 h 17"/>
                  <a:gd name="T16" fmla="*/ 12 w 17"/>
                  <a:gd name="T17" fmla="*/ 15 h 17"/>
                  <a:gd name="T18" fmla="*/ 8 w 17"/>
                  <a:gd name="T19" fmla="*/ 17 h 17"/>
                  <a:gd name="T20" fmla="*/ 4 w 17"/>
                  <a:gd name="T21" fmla="*/ 15 h 17"/>
                  <a:gd name="T22" fmla="*/ 1 w 17"/>
                  <a:gd name="T23" fmla="*/ 12 h 17"/>
                  <a:gd name="T24" fmla="*/ 0 w 17"/>
                  <a:gd name="T25"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7">
                    <a:moveTo>
                      <a:pt x="0" y="9"/>
                    </a:moveTo>
                    <a:lnTo>
                      <a:pt x="1" y="5"/>
                    </a:lnTo>
                    <a:lnTo>
                      <a:pt x="4" y="1"/>
                    </a:lnTo>
                    <a:lnTo>
                      <a:pt x="9" y="0"/>
                    </a:lnTo>
                    <a:lnTo>
                      <a:pt x="12" y="1"/>
                    </a:lnTo>
                    <a:lnTo>
                      <a:pt x="15" y="5"/>
                    </a:lnTo>
                    <a:lnTo>
                      <a:pt x="17" y="9"/>
                    </a:lnTo>
                    <a:lnTo>
                      <a:pt x="15" y="12"/>
                    </a:lnTo>
                    <a:lnTo>
                      <a:pt x="12" y="15"/>
                    </a:lnTo>
                    <a:lnTo>
                      <a:pt x="8" y="17"/>
                    </a:lnTo>
                    <a:lnTo>
                      <a:pt x="4" y="15"/>
                    </a:lnTo>
                    <a:lnTo>
                      <a:pt x="1" y="12"/>
                    </a:lnTo>
                    <a:lnTo>
                      <a:pt x="0" y="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6" name="Freeform 161">
                <a:extLst>
                  <a:ext uri="{FF2B5EF4-FFF2-40B4-BE49-F238E27FC236}">
                    <a16:creationId xmlns:a16="http://schemas.microsoft.com/office/drawing/2014/main" id="{6A3A1194-EDF3-4450-B64A-7010A5CE32E2}"/>
                  </a:ext>
                </a:extLst>
              </p:cNvPr>
              <p:cNvSpPr>
                <a:spLocks noEditPoints="1"/>
              </p:cNvSpPr>
              <p:nvPr/>
            </p:nvSpPr>
            <p:spPr bwMode="auto">
              <a:xfrm>
                <a:off x="5152" y="3647"/>
                <a:ext cx="150" cy="146"/>
              </a:xfrm>
              <a:custGeom>
                <a:avLst/>
                <a:gdLst>
                  <a:gd name="T0" fmla="*/ 6 w 150"/>
                  <a:gd name="T1" fmla="*/ 69 h 146"/>
                  <a:gd name="T2" fmla="*/ 10 w 150"/>
                  <a:gd name="T3" fmla="*/ 75 h 146"/>
                  <a:gd name="T4" fmla="*/ 22 w 150"/>
                  <a:gd name="T5" fmla="*/ 77 h 146"/>
                  <a:gd name="T6" fmla="*/ 32 w 150"/>
                  <a:gd name="T7" fmla="*/ 72 h 146"/>
                  <a:gd name="T8" fmla="*/ 32 w 150"/>
                  <a:gd name="T9" fmla="*/ 31 h 146"/>
                  <a:gd name="T10" fmla="*/ 41 w 150"/>
                  <a:gd name="T11" fmla="*/ 46 h 146"/>
                  <a:gd name="T12" fmla="*/ 38 w 150"/>
                  <a:gd name="T13" fmla="*/ 49 h 146"/>
                  <a:gd name="T14" fmla="*/ 39 w 150"/>
                  <a:gd name="T15" fmla="*/ 55 h 146"/>
                  <a:gd name="T16" fmla="*/ 49 w 150"/>
                  <a:gd name="T17" fmla="*/ 53 h 146"/>
                  <a:gd name="T18" fmla="*/ 62 w 150"/>
                  <a:gd name="T19" fmla="*/ 35 h 146"/>
                  <a:gd name="T20" fmla="*/ 69 w 150"/>
                  <a:gd name="T21" fmla="*/ 39 h 146"/>
                  <a:gd name="T22" fmla="*/ 84 w 150"/>
                  <a:gd name="T23" fmla="*/ 40 h 146"/>
                  <a:gd name="T24" fmla="*/ 87 w 150"/>
                  <a:gd name="T25" fmla="*/ 29 h 146"/>
                  <a:gd name="T26" fmla="*/ 95 w 150"/>
                  <a:gd name="T27" fmla="*/ 24 h 146"/>
                  <a:gd name="T28" fmla="*/ 96 w 150"/>
                  <a:gd name="T29" fmla="*/ 17 h 146"/>
                  <a:gd name="T30" fmla="*/ 115 w 150"/>
                  <a:gd name="T31" fmla="*/ 1 h 146"/>
                  <a:gd name="T32" fmla="*/ 118 w 150"/>
                  <a:gd name="T33" fmla="*/ 0 h 146"/>
                  <a:gd name="T34" fmla="*/ 127 w 150"/>
                  <a:gd name="T35" fmla="*/ 1 h 146"/>
                  <a:gd name="T36" fmla="*/ 136 w 150"/>
                  <a:gd name="T37" fmla="*/ 2 h 146"/>
                  <a:gd name="T38" fmla="*/ 144 w 150"/>
                  <a:gd name="T39" fmla="*/ 53 h 146"/>
                  <a:gd name="T40" fmla="*/ 150 w 150"/>
                  <a:gd name="T41" fmla="*/ 55 h 146"/>
                  <a:gd name="T42" fmla="*/ 148 w 150"/>
                  <a:gd name="T43" fmla="*/ 71 h 146"/>
                  <a:gd name="T44" fmla="*/ 141 w 150"/>
                  <a:gd name="T45" fmla="*/ 79 h 146"/>
                  <a:gd name="T46" fmla="*/ 124 w 150"/>
                  <a:gd name="T47" fmla="*/ 106 h 146"/>
                  <a:gd name="T48" fmla="*/ 118 w 150"/>
                  <a:gd name="T49" fmla="*/ 112 h 146"/>
                  <a:gd name="T50" fmla="*/ 100 w 150"/>
                  <a:gd name="T51" fmla="*/ 130 h 146"/>
                  <a:gd name="T52" fmla="*/ 85 w 150"/>
                  <a:gd name="T53" fmla="*/ 136 h 146"/>
                  <a:gd name="T54" fmla="*/ 49 w 150"/>
                  <a:gd name="T55" fmla="*/ 141 h 146"/>
                  <a:gd name="T56" fmla="*/ 32 w 150"/>
                  <a:gd name="T57" fmla="*/ 146 h 146"/>
                  <a:gd name="T58" fmla="*/ 18 w 150"/>
                  <a:gd name="T59" fmla="*/ 140 h 146"/>
                  <a:gd name="T60" fmla="*/ 13 w 150"/>
                  <a:gd name="T61" fmla="*/ 123 h 146"/>
                  <a:gd name="T62" fmla="*/ 18 w 150"/>
                  <a:gd name="T63" fmla="*/ 119 h 146"/>
                  <a:gd name="T64" fmla="*/ 0 w 150"/>
                  <a:gd name="T65" fmla="*/ 73 h 146"/>
                  <a:gd name="T66" fmla="*/ 6 w 150"/>
                  <a:gd name="T67" fmla="*/ 69 h 146"/>
                  <a:gd name="T68" fmla="*/ 104 w 150"/>
                  <a:gd name="T69" fmla="*/ 77 h 146"/>
                  <a:gd name="T70" fmla="*/ 100 w 150"/>
                  <a:gd name="T71" fmla="*/ 88 h 146"/>
                  <a:gd name="T72" fmla="*/ 108 w 150"/>
                  <a:gd name="T73" fmla="*/ 95 h 146"/>
                  <a:gd name="T74" fmla="*/ 115 w 150"/>
                  <a:gd name="T75" fmla="*/ 85 h 146"/>
                  <a:gd name="T76" fmla="*/ 115 w 150"/>
                  <a:gd name="T77" fmla="*/ 77 h 146"/>
                  <a:gd name="T78" fmla="*/ 104 w 150"/>
                  <a:gd name="T79" fmla="*/ 77 h 146"/>
                  <a:gd name="T80" fmla="*/ 134 w 150"/>
                  <a:gd name="T81" fmla="*/ 43 h 146"/>
                  <a:gd name="T82" fmla="*/ 132 w 150"/>
                  <a:gd name="T83" fmla="*/ 53 h 146"/>
                  <a:gd name="T84" fmla="*/ 139 w 150"/>
                  <a:gd name="T85" fmla="*/ 57 h 146"/>
                  <a:gd name="T86" fmla="*/ 143 w 150"/>
                  <a:gd name="T87" fmla="*/ 50 h 146"/>
                  <a:gd name="T88" fmla="*/ 139 w 150"/>
                  <a:gd name="T89" fmla="*/ 41 h 146"/>
                  <a:gd name="T90" fmla="*/ 134 w 150"/>
                  <a:gd name="T9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0" h="146">
                    <a:moveTo>
                      <a:pt x="6" y="69"/>
                    </a:moveTo>
                    <a:lnTo>
                      <a:pt x="10" y="75"/>
                    </a:lnTo>
                    <a:lnTo>
                      <a:pt x="22" y="77"/>
                    </a:lnTo>
                    <a:lnTo>
                      <a:pt x="32" y="72"/>
                    </a:lnTo>
                    <a:lnTo>
                      <a:pt x="32" y="31"/>
                    </a:lnTo>
                    <a:lnTo>
                      <a:pt x="41" y="46"/>
                    </a:lnTo>
                    <a:lnTo>
                      <a:pt x="38" y="49"/>
                    </a:lnTo>
                    <a:lnTo>
                      <a:pt x="39" y="55"/>
                    </a:lnTo>
                    <a:lnTo>
                      <a:pt x="49" y="53"/>
                    </a:lnTo>
                    <a:lnTo>
                      <a:pt x="62" y="35"/>
                    </a:lnTo>
                    <a:lnTo>
                      <a:pt x="69" y="39"/>
                    </a:lnTo>
                    <a:lnTo>
                      <a:pt x="84" y="40"/>
                    </a:lnTo>
                    <a:lnTo>
                      <a:pt x="87" y="29"/>
                    </a:lnTo>
                    <a:lnTo>
                      <a:pt x="95" y="24"/>
                    </a:lnTo>
                    <a:lnTo>
                      <a:pt x="96" y="17"/>
                    </a:lnTo>
                    <a:lnTo>
                      <a:pt x="115" y="1"/>
                    </a:lnTo>
                    <a:lnTo>
                      <a:pt x="118" y="0"/>
                    </a:lnTo>
                    <a:lnTo>
                      <a:pt x="127" y="1"/>
                    </a:lnTo>
                    <a:lnTo>
                      <a:pt x="136" y="2"/>
                    </a:lnTo>
                    <a:lnTo>
                      <a:pt x="144" y="53"/>
                    </a:lnTo>
                    <a:lnTo>
                      <a:pt x="150" y="55"/>
                    </a:lnTo>
                    <a:lnTo>
                      <a:pt x="148" y="71"/>
                    </a:lnTo>
                    <a:lnTo>
                      <a:pt x="141" y="79"/>
                    </a:lnTo>
                    <a:lnTo>
                      <a:pt x="124" y="106"/>
                    </a:lnTo>
                    <a:lnTo>
                      <a:pt x="118" y="112"/>
                    </a:lnTo>
                    <a:lnTo>
                      <a:pt x="100" y="130"/>
                    </a:lnTo>
                    <a:lnTo>
                      <a:pt x="85" y="136"/>
                    </a:lnTo>
                    <a:lnTo>
                      <a:pt x="49" y="141"/>
                    </a:lnTo>
                    <a:lnTo>
                      <a:pt x="32" y="146"/>
                    </a:lnTo>
                    <a:lnTo>
                      <a:pt x="18" y="140"/>
                    </a:lnTo>
                    <a:lnTo>
                      <a:pt x="13" y="123"/>
                    </a:lnTo>
                    <a:lnTo>
                      <a:pt x="18" y="119"/>
                    </a:lnTo>
                    <a:lnTo>
                      <a:pt x="0" y="73"/>
                    </a:lnTo>
                    <a:lnTo>
                      <a:pt x="6" y="69"/>
                    </a:lnTo>
                    <a:close/>
                    <a:moveTo>
                      <a:pt x="104" y="77"/>
                    </a:moveTo>
                    <a:lnTo>
                      <a:pt x="100" y="88"/>
                    </a:lnTo>
                    <a:lnTo>
                      <a:pt x="108" y="95"/>
                    </a:lnTo>
                    <a:lnTo>
                      <a:pt x="115" y="85"/>
                    </a:lnTo>
                    <a:lnTo>
                      <a:pt x="115" y="77"/>
                    </a:lnTo>
                    <a:lnTo>
                      <a:pt x="104" y="77"/>
                    </a:lnTo>
                    <a:close/>
                    <a:moveTo>
                      <a:pt x="134" y="43"/>
                    </a:moveTo>
                    <a:lnTo>
                      <a:pt x="132" y="53"/>
                    </a:lnTo>
                    <a:lnTo>
                      <a:pt x="139" y="57"/>
                    </a:lnTo>
                    <a:lnTo>
                      <a:pt x="143" y="50"/>
                    </a:lnTo>
                    <a:lnTo>
                      <a:pt x="139" y="41"/>
                    </a:lnTo>
                    <a:lnTo>
                      <a:pt x="134" y="43"/>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7" name="Freeform 162">
                <a:extLst>
                  <a:ext uri="{FF2B5EF4-FFF2-40B4-BE49-F238E27FC236}">
                    <a16:creationId xmlns:a16="http://schemas.microsoft.com/office/drawing/2014/main" id="{AACCEBF1-8B54-4CD6-904D-7BC63810FD3F}"/>
                  </a:ext>
                </a:extLst>
              </p:cNvPr>
              <p:cNvSpPr>
                <a:spLocks/>
              </p:cNvSpPr>
              <p:nvPr/>
            </p:nvSpPr>
            <p:spPr bwMode="auto">
              <a:xfrm>
                <a:off x="4445" y="3056"/>
                <a:ext cx="16" cy="19"/>
              </a:xfrm>
              <a:custGeom>
                <a:avLst/>
                <a:gdLst>
                  <a:gd name="T0" fmla="*/ 16 w 16"/>
                  <a:gd name="T1" fmla="*/ 11 h 19"/>
                  <a:gd name="T2" fmla="*/ 16 w 16"/>
                  <a:gd name="T3" fmla="*/ 12 h 19"/>
                  <a:gd name="T4" fmla="*/ 16 w 16"/>
                  <a:gd name="T5" fmla="*/ 13 h 19"/>
                  <a:gd name="T6" fmla="*/ 15 w 16"/>
                  <a:gd name="T7" fmla="*/ 14 h 19"/>
                  <a:gd name="T8" fmla="*/ 15 w 16"/>
                  <a:gd name="T9" fmla="*/ 14 h 19"/>
                  <a:gd name="T10" fmla="*/ 14 w 16"/>
                  <a:gd name="T11" fmla="*/ 15 h 19"/>
                  <a:gd name="T12" fmla="*/ 14 w 16"/>
                  <a:gd name="T13" fmla="*/ 16 h 19"/>
                  <a:gd name="T14" fmla="*/ 13 w 16"/>
                  <a:gd name="T15" fmla="*/ 17 h 19"/>
                  <a:gd name="T16" fmla="*/ 12 w 16"/>
                  <a:gd name="T17" fmla="*/ 17 h 19"/>
                  <a:gd name="T18" fmla="*/ 12 w 16"/>
                  <a:gd name="T19" fmla="*/ 18 h 19"/>
                  <a:gd name="T20" fmla="*/ 11 w 16"/>
                  <a:gd name="T21" fmla="*/ 18 h 19"/>
                  <a:gd name="T22" fmla="*/ 10 w 16"/>
                  <a:gd name="T23" fmla="*/ 19 h 19"/>
                  <a:gd name="T24" fmla="*/ 9 w 16"/>
                  <a:gd name="T25" fmla="*/ 19 h 19"/>
                  <a:gd name="T26" fmla="*/ 9 w 16"/>
                  <a:gd name="T27" fmla="*/ 19 h 19"/>
                  <a:gd name="T28" fmla="*/ 8 w 16"/>
                  <a:gd name="T29" fmla="*/ 19 h 19"/>
                  <a:gd name="T30" fmla="*/ 7 w 16"/>
                  <a:gd name="T31" fmla="*/ 19 h 19"/>
                  <a:gd name="T32" fmla="*/ 6 w 16"/>
                  <a:gd name="T33" fmla="*/ 19 h 19"/>
                  <a:gd name="T34" fmla="*/ 5 w 16"/>
                  <a:gd name="T35" fmla="*/ 19 h 19"/>
                  <a:gd name="T36" fmla="*/ 4 w 16"/>
                  <a:gd name="T37" fmla="*/ 18 h 19"/>
                  <a:gd name="T38" fmla="*/ 4 w 16"/>
                  <a:gd name="T39" fmla="*/ 18 h 19"/>
                  <a:gd name="T40" fmla="*/ 3 w 16"/>
                  <a:gd name="T41" fmla="*/ 17 h 19"/>
                  <a:gd name="T42" fmla="*/ 3 w 16"/>
                  <a:gd name="T43" fmla="*/ 17 h 19"/>
                  <a:gd name="T44" fmla="*/ 2 w 16"/>
                  <a:gd name="T45" fmla="*/ 16 h 19"/>
                  <a:gd name="T46" fmla="*/ 2 w 16"/>
                  <a:gd name="T47" fmla="*/ 16 h 19"/>
                  <a:gd name="T48" fmla="*/ 1 w 16"/>
                  <a:gd name="T49" fmla="*/ 15 h 19"/>
                  <a:gd name="T50" fmla="*/ 1 w 16"/>
                  <a:gd name="T51" fmla="*/ 14 h 19"/>
                  <a:gd name="T52" fmla="*/ 1 w 16"/>
                  <a:gd name="T53" fmla="*/ 13 h 19"/>
                  <a:gd name="T54" fmla="*/ 0 w 16"/>
                  <a:gd name="T55" fmla="*/ 12 h 19"/>
                  <a:gd name="T56" fmla="*/ 0 w 16"/>
                  <a:gd name="T57" fmla="*/ 11 h 19"/>
                  <a:gd name="T58" fmla="*/ 0 w 16"/>
                  <a:gd name="T59" fmla="*/ 9 h 19"/>
                  <a:gd name="T60" fmla="*/ 0 w 16"/>
                  <a:gd name="T61" fmla="*/ 8 h 19"/>
                  <a:gd name="T62" fmla="*/ 0 w 16"/>
                  <a:gd name="T63" fmla="*/ 7 h 19"/>
                  <a:gd name="T64" fmla="*/ 0 w 16"/>
                  <a:gd name="T65" fmla="*/ 6 h 19"/>
                  <a:gd name="T66" fmla="*/ 1 w 16"/>
                  <a:gd name="T67" fmla="*/ 6 h 19"/>
                  <a:gd name="T68" fmla="*/ 1 w 16"/>
                  <a:gd name="T69" fmla="*/ 5 h 19"/>
                  <a:gd name="T70" fmla="*/ 2 w 16"/>
                  <a:gd name="T71" fmla="*/ 4 h 19"/>
                  <a:gd name="T72" fmla="*/ 2 w 16"/>
                  <a:gd name="T73" fmla="*/ 3 h 19"/>
                  <a:gd name="T74" fmla="*/ 3 w 16"/>
                  <a:gd name="T75" fmla="*/ 2 h 19"/>
                  <a:gd name="T76" fmla="*/ 3 w 16"/>
                  <a:gd name="T77" fmla="*/ 2 h 19"/>
                  <a:gd name="T78" fmla="*/ 4 w 16"/>
                  <a:gd name="T79" fmla="*/ 1 h 19"/>
                  <a:gd name="T80" fmla="*/ 4 w 16"/>
                  <a:gd name="T81" fmla="*/ 1 h 19"/>
                  <a:gd name="T82" fmla="*/ 5 w 16"/>
                  <a:gd name="T83" fmla="*/ 1 h 19"/>
                  <a:gd name="T84" fmla="*/ 6 w 16"/>
                  <a:gd name="T85" fmla="*/ 0 h 19"/>
                  <a:gd name="T86" fmla="*/ 7 w 16"/>
                  <a:gd name="T87" fmla="*/ 0 h 19"/>
                  <a:gd name="T88" fmla="*/ 8 w 16"/>
                  <a:gd name="T89" fmla="*/ 0 h 19"/>
                  <a:gd name="T90" fmla="*/ 9 w 16"/>
                  <a:gd name="T91" fmla="*/ 0 h 19"/>
                  <a:gd name="T92" fmla="*/ 9 w 16"/>
                  <a:gd name="T93" fmla="*/ 0 h 19"/>
                  <a:gd name="T94" fmla="*/ 10 w 16"/>
                  <a:gd name="T95" fmla="*/ 0 h 19"/>
                  <a:gd name="T96" fmla="*/ 11 w 16"/>
                  <a:gd name="T97" fmla="*/ 1 h 19"/>
                  <a:gd name="T98" fmla="*/ 12 w 16"/>
                  <a:gd name="T99" fmla="*/ 1 h 19"/>
                  <a:gd name="T100" fmla="*/ 12 w 16"/>
                  <a:gd name="T101" fmla="*/ 2 h 19"/>
                  <a:gd name="T102" fmla="*/ 13 w 16"/>
                  <a:gd name="T103" fmla="*/ 2 h 19"/>
                  <a:gd name="T104" fmla="*/ 14 w 16"/>
                  <a:gd name="T105" fmla="*/ 3 h 19"/>
                  <a:gd name="T106" fmla="*/ 14 w 16"/>
                  <a:gd name="T107" fmla="*/ 4 h 19"/>
                  <a:gd name="T108" fmla="*/ 15 w 16"/>
                  <a:gd name="T109" fmla="*/ 4 h 19"/>
                  <a:gd name="T110" fmla="*/ 15 w 16"/>
                  <a:gd name="T111" fmla="*/ 5 h 19"/>
                  <a:gd name="T112" fmla="*/ 16 w 16"/>
                  <a:gd name="T113" fmla="*/ 6 h 19"/>
                  <a:gd name="T114" fmla="*/ 16 w 16"/>
                  <a:gd name="T115" fmla="*/ 7 h 19"/>
                  <a:gd name="T116" fmla="*/ 16 w 16"/>
                  <a:gd name="T117" fmla="*/ 8 h 19"/>
                  <a:gd name="T118" fmla="*/ 16 w 16"/>
                  <a:gd name="T119"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19">
                    <a:moveTo>
                      <a:pt x="16" y="9"/>
                    </a:moveTo>
                    <a:lnTo>
                      <a:pt x="16" y="9"/>
                    </a:lnTo>
                    <a:lnTo>
                      <a:pt x="16" y="9"/>
                    </a:lnTo>
                    <a:lnTo>
                      <a:pt x="16" y="11"/>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5"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4" y="15"/>
                    </a:lnTo>
                    <a:lnTo>
                      <a:pt x="14" y="15"/>
                    </a:lnTo>
                    <a:lnTo>
                      <a:pt x="14" y="16"/>
                    </a:lnTo>
                    <a:lnTo>
                      <a:pt x="14" y="16"/>
                    </a:lnTo>
                    <a:lnTo>
                      <a:pt x="14" y="16"/>
                    </a:lnTo>
                    <a:lnTo>
                      <a:pt x="14" y="16"/>
                    </a:lnTo>
                    <a:lnTo>
                      <a:pt x="14" y="16"/>
                    </a:lnTo>
                    <a:lnTo>
                      <a:pt x="14" y="16"/>
                    </a:lnTo>
                    <a:lnTo>
                      <a:pt x="14" y="16"/>
                    </a:lnTo>
                    <a:lnTo>
                      <a:pt x="14" y="16"/>
                    </a:lnTo>
                    <a:lnTo>
                      <a:pt x="13" y="16"/>
                    </a:lnTo>
                    <a:lnTo>
                      <a:pt x="13" y="17"/>
                    </a:lnTo>
                    <a:lnTo>
                      <a:pt x="13" y="17"/>
                    </a:lnTo>
                    <a:lnTo>
                      <a:pt x="13" y="17"/>
                    </a:lnTo>
                    <a:lnTo>
                      <a:pt x="13" y="17"/>
                    </a:lnTo>
                    <a:lnTo>
                      <a:pt x="13" y="17"/>
                    </a:lnTo>
                    <a:lnTo>
                      <a:pt x="13" y="17"/>
                    </a:lnTo>
                    <a:lnTo>
                      <a:pt x="13" y="17"/>
                    </a:lnTo>
                    <a:lnTo>
                      <a:pt x="12" y="17"/>
                    </a:lnTo>
                    <a:lnTo>
                      <a:pt x="12" y="17"/>
                    </a:lnTo>
                    <a:lnTo>
                      <a:pt x="12" y="17"/>
                    </a:lnTo>
                    <a:lnTo>
                      <a:pt x="12" y="18"/>
                    </a:lnTo>
                    <a:lnTo>
                      <a:pt x="12" y="18"/>
                    </a:lnTo>
                    <a:lnTo>
                      <a:pt x="12" y="18"/>
                    </a:lnTo>
                    <a:lnTo>
                      <a:pt x="12" y="18"/>
                    </a:lnTo>
                    <a:lnTo>
                      <a:pt x="12" y="18"/>
                    </a:lnTo>
                    <a:lnTo>
                      <a:pt x="11" y="18"/>
                    </a:lnTo>
                    <a:lnTo>
                      <a:pt x="11" y="18"/>
                    </a:lnTo>
                    <a:lnTo>
                      <a:pt x="11" y="18"/>
                    </a:lnTo>
                    <a:lnTo>
                      <a:pt x="11" y="18"/>
                    </a:lnTo>
                    <a:lnTo>
                      <a:pt x="11" y="18"/>
                    </a:lnTo>
                    <a:lnTo>
                      <a:pt x="11" y="18"/>
                    </a:lnTo>
                    <a:lnTo>
                      <a:pt x="11" y="18"/>
                    </a:lnTo>
                    <a:lnTo>
                      <a:pt x="10" y="18"/>
                    </a:lnTo>
                    <a:lnTo>
                      <a:pt x="10" y="19"/>
                    </a:lnTo>
                    <a:lnTo>
                      <a:pt x="10" y="19"/>
                    </a:lnTo>
                    <a:lnTo>
                      <a:pt x="10" y="19"/>
                    </a:lnTo>
                    <a:lnTo>
                      <a:pt x="10" y="19"/>
                    </a:lnTo>
                    <a:lnTo>
                      <a:pt x="10"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6" y="19"/>
                    </a:lnTo>
                    <a:lnTo>
                      <a:pt x="6" y="19"/>
                    </a:lnTo>
                    <a:lnTo>
                      <a:pt x="6" y="19"/>
                    </a:lnTo>
                    <a:lnTo>
                      <a:pt x="6" y="19"/>
                    </a:lnTo>
                    <a:lnTo>
                      <a:pt x="6" y="19"/>
                    </a:lnTo>
                    <a:lnTo>
                      <a:pt x="6" y="19"/>
                    </a:lnTo>
                    <a:lnTo>
                      <a:pt x="5" y="19"/>
                    </a:lnTo>
                    <a:lnTo>
                      <a:pt x="5" y="19"/>
                    </a:lnTo>
                    <a:lnTo>
                      <a:pt x="5" y="19"/>
                    </a:lnTo>
                    <a:lnTo>
                      <a:pt x="5" y="19"/>
                    </a:lnTo>
                    <a:lnTo>
                      <a:pt x="5" y="19"/>
                    </a:lnTo>
                    <a:lnTo>
                      <a:pt x="5" y="19"/>
                    </a:lnTo>
                    <a:lnTo>
                      <a:pt x="5" y="18"/>
                    </a:lnTo>
                    <a:lnTo>
                      <a:pt x="4" y="18"/>
                    </a:lnTo>
                    <a:lnTo>
                      <a:pt x="4" y="18"/>
                    </a:lnTo>
                    <a:lnTo>
                      <a:pt x="4" y="18"/>
                    </a:lnTo>
                    <a:lnTo>
                      <a:pt x="4" y="18"/>
                    </a:lnTo>
                    <a:lnTo>
                      <a:pt x="4" y="18"/>
                    </a:lnTo>
                    <a:lnTo>
                      <a:pt x="4" y="18"/>
                    </a:lnTo>
                    <a:lnTo>
                      <a:pt x="4" y="18"/>
                    </a:lnTo>
                    <a:lnTo>
                      <a:pt x="3" y="18"/>
                    </a:lnTo>
                    <a:lnTo>
                      <a:pt x="3" y="18"/>
                    </a:lnTo>
                    <a:lnTo>
                      <a:pt x="3" y="18"/>
                    </a:lnTo>
                    <a:lnTo>
                      <a:pt x="3" y="18"/>
                    </a:lnTo>
                    <a:lnTo>
                      <a:pt x="3" y="18"/>
                    </a:lnTo>
                    <a:lnTo>
                      <a:pt x="3" y="17"/>
                    </a:lnTo>
                    <a:lnTo>
                      <a:pt x="3" y="17"/>
                    </a:lnTo>
                    <a:lnTo>
                      <a:pt x="3" y="17"/>
                    </a:lnTo>
                    <a:lnTo>
                      <a:pt x="3" y="17"/>
                    </a:lnTo>
                    <a:lnTo>
                      <a:pt x="3" y="17"/>
                    </a:lnTo>
                    <a:lnTo>
                      <a:pt x="3" y="17"/>
                    </a:lnTo>
                    <a:lnTo>
                      <a:pt x="3" y="17"/>
                    </a:lnTo>
                    <a:lnTo>
                      <a:pt x="3" y="17"/>
                    </a:lnTo>
                    <a:lnTo>
                      <a:pt x="3" y="17"/>
                    </a:lnTo>
                    <a:lnTo>
                      <a:pt x="3" y="17"/>
                    </a:lnTo>
                    <a:lnTo>
                      <a:pt x="3" y="16"/>
                    </a:lnTo>
                    <a:lnTo>
                      <a:pt x="3" y="16"/>
                    </a:lnTo>
                    <a:lnTo>
                      <a:pt x="2" y="16"/>
                    </a:lnTo>
                    <a:lnTo>
                      <a:pt x="2" y="16"/>
                    </a:lnTo>
                    <a:lnTo>
                      <a:pt x="2" y="16"/>
                    </a:lnTo>
                    <a:lnTo>
                      <a:pt x="2" y="16"/>
                    </a:lnTo>
                    <a:lnTo>
                      <a:pt x="2" y="16"/>
                    </a:lnTo>
                    <a:lnTo>
                      <a:pt x="2" y="16"/>
                    </a:lnTo>
                    <a:lnTo>
                      <a:pt x="2" y="16"/>
                    </a:lnTo>
                    <a:lnTo>
                      <a:pt x="2" y="15"/>
                    </a:lnTo>
                    <a:lnTo>
                      <a:pt x="2" y="15"/>
                    </a:lnTo>
                    <a:lnTo>
                      <a:pt x="2" y="15"/>
                    </a:lnTo>
                    <a:lnTo>
                      <a:pt x="1" y="15"/>
                    </a:lnTo>
                    <a:lnTo>
                      <a:pt x="1" y="15"/>
                    </a:lnTo>
                    <a:lnTo>
                      <a:pt x="1" y="15"/>
                    </a:lnTo>
                    <a:lnTo>
                      <a:pt x="1" y="15"/>
                    </a:lnTo>
                    <a:lnTo>
                      <a:pt x="1" y="14"/>
                    </a:lnTo>
                    <a:lnTo>
                      <a:pt x="1" y="14"/>
                    </a:lnTo>
                    <a:lnTo>
                      <a:pt x="1" y="14"/>
                    </a:lnTo>
                    <a:lnTo>
                      <a:pt x="1" y="14"/>
                    </a:lnTo>
                    <a:lnTo>
                      <a:pt x="1" y="14"/>
                    </a:lnTo>
                    <a:lnTo>
                      <a:pt x="1" y="14"/>
                    </a:lnTo>
                    <a:lnTo>
                      <a:pt x="1" y="14"/>
                    </a:lnTo>
                    <a:lnTo>
                      <a:pt x="1" y="13"/>
                    </a:lnTo>
                    <a:lnTo>
                      <a:pt x="1" y="13"/>
                    </a:lnTo>
                    <a:lnTo>
                      <a:pt x="1" y="13"/>
                    </a:lnTo>
                    <a:lnTo>
                      <a:pt x="1" y="13"/>
                    </a:lnTo>
                    <a:lnTo>
                      <a:pt x="0" y="13"/>
                    </a:lnTo>
                    <a:lnTo>
                      <a:pt x="0" y="13"/>
                    </a:lnTo>
                    <a:lnTo>
                      <a:pt x="0" y="13"/>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1"/>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7"/>
                    </a:lnTo>
                    <a:lnTo>
                      <a:pt x="0" y="6"/>
                    </a:lnTo>
                    <a:lnTo>
                      <a:pt x="1" y="6"/>
                    </a:lnTo>
                    <a:lnTo>
                      <a:pt x="1" y="6"/>
                    </a:lnTo>
                    <a:lnTo>
                      <a:pt x="1" y="6"/>
                    </a:lnTo>
                    <a:lnTo>
                      <a:pt x="1" y="6"/>
                    </a:lnTo>
                    <a:lnTo>
                      <a:pt x="1" y="6"/>
                    </a:lnTo>
                    <a:lnTo>
                      <a:pt x="1" y="6"/>
                    </a:lnTo>
                    <a:lnTo>
                      <a:pt x="1" y="5"/>
                    </a:lnTo>
                    <a:lnTo>
                      <a:pt x="1" y="5"/>
                    </a:lnTo>
                    <a:lnTo>
                      <a:pt x="1" y="5"/>
                    </a:lnTo>
                    <a:lnTo>
                      <a:pt x="1" y="5"/>
                    </a:lnTo>
                    <a:lnTo>
                      <a:pt x="1" y="5"/>
                    </a:lnTo>
                    <a:lnTo>
                      <a:pt x="1" y="5"/>
                    </a:lnTo>
                    <a:lnTo>
                      <a:pt x="1" y="5"/>
                    </a:lnTo>
                    <a:lnTo>
                      <a:pt x="1" y="4"/>
                    </a:lnTo>
                    <a:lnTo>
                      <a:pt x="1" y="4"/>
                    </a:lnTo>
                    <a:lnTo>
                      <a:pt x="2" y="4"/>
                    </a:lnTo>
                    <a:lnTo>
                      <a:pt x="2" y="4"/>
                    </a:lnTo>
                    <a:lnTo>
                      <a:pt x="2" y="4"/>
                    </a:lnTo>
                    <a:lnTo>
                      <a:pt x="2" y="4"/>
                    </a:lnTo>
                    <a:lnTo>
                      <a:pt x="2" y="4"/>
                    </a:lnTo>
                    <a:lnTo>
                      <a:pt x="2" y="3"/>
                    </a:lnTo>
                    <a:lnTo>
                      <a:pt x="2" y="3"/>
                    </a:lnTo>
                    <a:lnTo>
                      <a:pt x="2" y="3"/>
                    </a:lnTo>
                    <a:lnTo>
                      <a:pt x="2" y="3"/>
                    </a:lnTo>
                    <a:lnTo>
                      <a:pt x="2" y="3"/>
                    </a:lnTo>
                    <a:lnTo>
                      <a:pt x="3" y="3"/>
                    </a:lnTo>
                    <a:lnTo>
                      <a:pt x="3" y="3"/>
                    </a:lnTo>
                    <a:lnTo>
                      <a:pt x="3" y="3"/>
                    </a:lnTo>
                    <a:lnTo>
                      <a:pt x="3" y="3"/>
                    </a:lnTo>
                    <a:lnTo>
                      <a:pt x="3" y="2"/>
                    </a:lnTo>
                    <a:lnTo>
                      <a:pt x="3" y="2"/>
                    </a:lnTo>
                    <a:lnTo>
                      <a:pt x="3" y="2"/>
                    </a:lnTo>
                    <a:lnTo>
                      <a:pt x="3" y="2"/>
                    </a:lnTo>
                    <a:lnTo>
                      <a:pt x="3" y="2"/>
                    </a:lnTo>
                    <a:lnTo>
                      <a:pt x="3" y="2"/>
                    </a:lnTo>
                    <a:lnTo>
                      <a:pt x="3" y="2"/>
                    </a:lnTo>
                    <a:lnTo>
                      <a:pt x="3" y="2"/>
                    </a:lnTo>
                    <a:lnTo>
                      <a:pt x="3" y="2"/>
                    </a:lnTo>
                    <a:lnTo>
                      <a:pt x="3" y="2"/>
                    </a:lnTo>
                    <a:lnTo>
                      <a:pt x="3" y="1"/>
                    </a:lnTo>
                    <a:lnTo>
                      <a:pt x="3" y="1"/>
                    </a:lnTo>
                    <a:lnTo>
                      <a:pt x="4" y="1"/>
                    </a:lnTo>
                    <a:lnTo>
                      <a:pt x="4" y="1"/>
                    </a:lnTo>
                    <a:lnTo>
                      <a:pt x="4" y="1"/>
                    </a:lnTo>
                    <a:lnTo>
                      <a:pt x="4" y="1"/>
                    </a:lnTo>
                    <a:lnTo>
                      <a:pt x="4" y="1"/>
                    </a:lnTo>
                    <a:lnTo>
                      <a:pt x="4" y="1"/>
                    </a:lnTo>
                    <a:lnTo>
                      <a:pt x="4" y="1"/>
                    </a:lnTo>
                    <a:lnTo>
                      <a:pt x="4" y="1"/>
                    </a:lnTo>
                    <a:lnTo>
                      <a:pt x="5" y="1"/>
                    </a:lnTo>
                    <a:lnTo>
                      <a:pt x="5" y="1"/>
                    </a:lnTo>
                    <a:lnTo>
                      <a:pt x="5" y="1"/>
                    </a:lnTo>
                    <a:lnTo>
                      <a:pt x="5" y="1"/>
                    </a:lnTo>
                    <a:lnTo>
                      <a:pt x="5" y="1"/>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10" y="0"/>
                    </a:lnTo>
                    <a:lnTo>
                      <a:pt x="10" y="0"/>
                    </a:lnTo>
                    <a:lnTo>
                      <a:pt x="10" y="0"/>
                    </a:lnTo>
                    <a:lnTo>
                      <a:pt x="10" y="0"/>
                    </a:lnTo>
                    <a:lnTo>
                      <a:pt x="10" y="1"/>
                    </a:lnTo>
                    <a:lnTo>
                      <a:pt x="10" y="1"/>
                    </a:lnTo>
                    <a:lnTo>
                      <a:pt x="10" y="1"/>
                    </a:lnTo>
                    <a:lnTo>
                      <a:pt x="11" y="1"/>
                    </a:lnTo>
                    <a:lnTo>
                      <a:pt x="11" y="1"/>
                    </a:lnTo>
                    <a:lnTo>
                      <a:pt x="11" y="1"/>
                    </a:lnTo>
                    <a:lnTo>
                      <a:pt x="11" y="1"/>
                    </a:lnTo>
                    <a:lnTo>
                      <a:pt x="11" y="1"/>
                    </a:lnTo>
                    <a:lnTo>
                      <a:pt x="11" y="1"/>
                    </a:lnTo>
                    <a:lnTo>
                      <a:pt x="11" y="1"/>
                    </a:lnTo>
                    <a:lnTo>
                      <a:pt x="12" y="1"/>
                    </a:lnTo>
                    <a:lnTo>
                      <a:pt x="12" y="1"/>
                    </a:lnTo>
                    <a:lnTo>
                      <a:pt x="12" y="1"/>
                    </a:lnTo>
                    <a:lnTo>
                      <a:pt x="12" y="1"/>
                    </a:lnTo>
                    <a:lnTo>
                      <a:pt x="12" y="1"/>
                    </a:lnTo>
                    <a:lnTo>
                      <a:pt x="12" y="2"/>
                    </a:lnTo>
                    <a:lnTo>
                      <a:pt x="12" y="2"/>
                    </a:lnTo>
                    <a:lnTo>
                      <a:pt x="12" y="2"/>
                    </a:lnTo>
                    <a:lnTo>
                      <a:pt x="13" y="2"/>
                    </a:lnTo>
                    <a:lnTo>
                      <a:pt x="13" y="2"/>
                    </a:lnTo>
                    <a:lnTo>
                      <a:pt x="13" y="2"/>
                    </a:lnTo>
                    <a:lnTo>
                      <a:pt x="13" y="2"/>
                    </a:lnTo>
                    <a:lnTo>
                      <a:pt x="13" y="2"/>
                    </a:lnTo>
                    <a:lnTo>
                      <a:pt x="13" y="2"/>
                    </a:lnTo>
                    <a:lnTo>
                      <a:pt x="13" y="2"/>
                    </a:lnTo>
                    <a:lnTo>
                      <a:pt x="13" y="3"/>
                    </a:lnTo>
                    <a:lnTo>
                      <a:pt x="14" y="3"/>
                    </a:lnTo>
                    <a:lnTo>
                      <a:pt x="14" y="3"/>
                    </a:lnTo>
                    <a:lnTo>
                      <a:pt x="14" y="3"/>
                    </a:lnTo>
                    <a:lnTo>
                      <a:pt x="14" y="3"/>
                    </a:lnTo>
                    <a:lnTo>
                      <a:pt x="14" y="3"/>
                    </a:lnTo>
                    <a:lnTo>
                      <a:pt x="14" y="3"/>
                    </a:lnTo>
                    <a:lnTo>
                      <a:pt x="14" y="3"/>
                    </a:lnTo>
                    <a:lnTo>
                      <a:pt x="14" y="3"/>
                    </a:lnTo>
                    <a:lnTo>
                      <a:pt x="14" y="4"/>
                    </a:lnTo>
                    <a:lnTo>
                      <a:pt x="14" y="4"/>
                    </a:lnTo>
                    <a:lnTo>
                      <a:pt x="15" y="4"/>
                    </a:lnTo>
                    <a:lnTo>
                      <a:pt x="15" y="4"/>
                    </a:lnTo>
                    <a:lnTo>
                      <a:pt x="15" y="4"/>
                    </a:lnTo>
                    <a:lnTo>
                      <a:pt x="15" y="4"/>
                    </a:lnTo>
                    <a:lnTo>
                      <a:pt x="15" y="4"/>
                    </a:lnTo>
                    <a:lnTo>
                      <a:pt x="15" y="5"/>
                    </a:lnTo>
                    <a:lnTo>
                      <a:pt x="15" y="5"/>
                    </a:lnTo>
                    <a:lnTo>
                      <a:pt x="15" y="5"/>
                    </a:lnTo>
                    <a:lnTo>
                      <a:pt x="15" y="5"/>
                    </a:lnTo>
                    <a:lnTo>
                      <a:pt x="15" y="5"/>
                    </a:lnTo>
                    <a:lnTo>
                      <a:pt x="15" y="5"/>
                    </a:lnTo>
                    <a:lnTo>
                      <a:pt x="15" y="5"/>
                    </a:lnTo>
                    <a:lnTo>
                      <a:pt x="15" y="6"/>
                    </a:lnTo>
                    <a:lnTo>
                      <a:pt x="15" y="6"/>
                    </a:lnTo>
                    <a:lnTo>
                      <a:pt x="16" y="6"/>
                    </a:lnTo>
                    <a:lnTo>
                      <a:pt x="16" y="6"/>
                    </a:lnTo>
                    <a:lnTo>
                      <a:pt x="16" y="6"/>
                    </a:lnTo>
                    <a:lnTo>
                      <a:pt x="16" y="6"/>
                    </a:lnTo>
                    <a:lnTo>
                      <a:pt x="16" y="6"/>
                    </a:lnTo>
                    <a:lnTo>
                      <a:pt x="16" y="7"/>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9"/>
                    </a:lnTo>
                    <a:lnTo>
                      <a:pt x="16" y="9"/>
                    </a:lnTo>
                    <a:lnTo>
                      <a:pt x="16" y="9"/>
                    </a:lnTo>
                    <a:lnTo>
                      <a:pt x="16" y="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8" name="Freeform 163">
                <a:extLst>
                  <a:ext uri="{FF2B5EF4-FFF2-40B4-BE49-F238E27FC236}">
                    <a16:creationId xmlns:a16="http://schemas.microsoft.com/office/drawing/2014/main" id="{589DA821-2B39-4B77-B70E-1BF8CD31475C}"/>
                  </a:ext>
                </a:extLst>
              </p:cNvPr>
              <p:cNvSpPr>
                <a:spLocks/>
              </p:cNvSpPr>
              <p:nvPr/>
            </p:nvSpPr>
            <p:spPr bwMode="auto">
              <a:xfrm>
                <a:off x="4501" y="3182"/>
                <a:ext cx="16" cy="20"/>
              </a:xfrm>
              <a:custGeom>
                <a:avLst/>
                <a:gdLst>
                  <a:gd name="T0" fmla="*/ 16 w 16"/>
                  <a:gd name="T1" fmla="*/ 11 h 20"/>
                  <a:gd name="T2" fmla="*/ 16 w 16"/>
                  <a:gd name="T3" fmla="*/ 12 h 20"/>
                  <a:gd name="T4" fmla="*/ 16 w 16"/>
                  <a:gd name="T5" fmla="*/ 13 h 20"/>
                  <a:gd name="T6" fmla="*/ 16 w 16"/>
                  <a:gd name="T7" fmla="*/ 13 h 20"/>
                  <a:gd name="T8" fmla="*/ 15 w 16"/>
                  <a:gd name="T9" fmla="*/ 14 h 20"/>
                  <a:gd name="T10" fmla="*/ 15 w 16"/>
                  <a:gd name="T11" fmla="*/ 15 h 20"/>
                  <a:gd name="T12" fmla="*/ 14 w 16"/>
                  <a:gd name="T13" fmla="*/ 17 h 20"/>
                  <a:gd name="T14" fmla="*/ 13 w 16"/>
                  <a:gd name="T15" fmla="*/ 18 h 20"/>
                  <a:gd name="T16" fmla="*/ 13 w 16"/>
                  <a:gd name="T17" fmla="*/ 18 h 20"/>
                  <a:gd name="T18" fmla="*/ 12 w 16"/>
                  <a:gd name="T19" fmla="*/ 19 h 20"/>
                  <a:gd name="T20" fmla="*/ 11 w 16"/>
                  <a:gd name="T21" fmla="*/ 19 h 20"/>
                  <a:gd name="T22" fmla="*/ 10 w 16"/>
                  <a:gd name="T23" fmla="*/ 20 h 20"/>
                  <a:gd name="T24" fmla="*/ 9 w 16"/>
                  <a:gd name="T25" fmla="*/ 20 h 20"/>
                  <a:gd name="T26" fmla="*/ 9 w 16"/>
                  <a:gd name="T27" fmla="*/ 20 h 20"/>
                  <a:gd name="T28" fmla="*/ 8 w 16"/>
                  <a:gd name="T29" fmla="*/ 20 h 20"/>
                  <a:gd name="T30" fmla="*/ 8 w 16"/>
                  <a:gd name="T31" fmla="*/ 20 h 20"/>
                  <a:gd name="T32" fmla="*/ 7 w 16"/>
                  <a:gd name="T33" fmla="*/ 20 h 20"/>
                  <a:gd name="T34" fmla="*/ 6 w 16"/>
                  <a:gd name="T35" fmla="*/ 20 h 20"/>
                  <a:gd name="T36" fmla="*/ 5 w 16"/>
                  <a:gd name="T37" fmla="*/ 19 h 20"/>
                  <a:gd name="T38" fmla="*/ 4 w 16"/>
                  <a:gd name="T39" fmla="*/ 19 h 20"/>
                  <a:gd name="T40" fmla="*/ 3 w 16"/>
                  <a:gd name="T41" fmla="*/ 18 h 20"/>
                  <a:gd name="T42" fmla="*/ 3 w 16"/>
                  <a:gd name="T43" fmla="*/ 18 h 20"/>
                  <a:gd name="T44" fmla="*/ 3 w 16"/>
                  <a:gd name="T45" fmla="*/ 17 h 20"/>
                  <a:gd name="T46" fmla="*/ 2 w 16"/>
                  <a:gd name="T47" fmla="*/ 15 h 20"/>
                  <a:gd name="T48" fmla="*/ 2 w 16"/>
                  <a:gd name="T49" fmla="*/ 15 h 20"/>
                  <a:gd name="T50" fmla="*/ 1 w 16"/>
                  <a:gd name="T51" fmla="*/ 14 h 20"/>
                  <a:gd name="T52" fmla="*/ 1 w 16"/>
                  <a:gd name="T53" fmla="*/ 13 h 20"/>
                  <a:gd name="T54" fmla="*/ 0 w 16"/>
                  <a:gd name="T55" fmla="*/ 12 h 20"/>
                  <a:gd name="T56" fmla="*/ 0 w 16"/>
                  <a:gd name="T57" fmla="*/ 11 h 20"/>
                  <a:gd name="T58" fmla="*/ 0 w 16"/>
                  <a:gd name="T59" fmla="*/ 10 h 20"/>
                  <a:gd name="T60" fmla="*/ 0 w 16"/>
                  <a:gd name="T61" fmla="*/ 9 h 20"/>
                  <a:gd name="T62" fmla="*/ 0 w 16"/>
                  <a:gd name="T63" fmla="*/ 8 h 20"/>
                  <a:gd name="T64" fmla="*/ 1 w 16"/>
                  <a:gd name="T65" fmla="*/ 7 h 20"/>
                  <a:gd name="T66" fmla="*/ 1 w 16"/>
                  <a:gd name="T67" fmla="*/ 6 h 20"/>
                  <a:gd name="T68" fmla="*/ 1 w 16"/>
                  <a:gd name="T69" fmla="*/ 6 h 20"/>
                  <a:gd name="T70" fmla="*/ 2 w 16"/>
                  <a:gd name="T71" fmla="*/ 5 h 20"/>
                  <a:gd name="T72" fmla="*/ 2 w 16"/>
                  <a:gd name="T73" fmla="*/ 3 h 20"/>
                  <a:gd name="T74" fmla="*/ 3 w 16"/>
                  <a:gd name="T75" fmla="*/ 2 h 20"/>
                  <a:gd name="T76" fmla="*/ 3 w 16"/>
                  <a:gd name="T77" fmla="*/ 2 h 20"/>
                  <a:gd name="T78" fmla="*/ 3 w 16"/>
                  <a:gd name="T79" fmla="*/ 1 h 20"/>
                  <a:gd name="T80" fmla="*/ 4 w 16"/>
                  <a:gd name="T81" fmla="*/ 1 h 20"/>
                  <a:gd name="T82" fmla="*/ 5 w 16"/>
                  <a:gd name="T83" fmla="*/ 0 h 20"/>
                  <a:gd name="T84" fmla="*/ 6 w 16"/>
                  <a:gd name="T85" fmla="*/ 0 h 20"/>
                  <a:gd name="T86" fmla="*/ 7 w 16"/>
                  <a:gd name="T87" fmla="*/ 0 h 20"/>
                  <a:gd name="T88" fmla="*/ 8 w 16"/>
                  <a:gd name="T89" fmla="*/ 0 h 20"/>
                  <a:gd name="T90" fmla="*/ 9 w 16"/>
                  <a:gd name="T91" fmla="*/ 0 h 20"/>
                  <a:gd name="T92" fmla="*/ 9 w 16"/>
                  <a:gd name="T93" fmla="*/ 0 h 20"/>
                  <a:gd name="T94" fmla="*/ 10 w 16"/>
                  <a:gd name="T95" fmla="*/ 0 h 20"/>
                  <a:gd name="T96" fmla="*/ 11 w 16"/>
                  <a:gd name="T97" fmla="*/ 1 h 20"/>
                  <a:gd name="T98" fmla="*/ 12 w 16"/>
                  <a:gd name="T99" fmla="*/ 1 h 20"/>
                  <a:gd name="T100" fmla="*/ 12 w 16"/>
                  <a:gd name="T101" fmla="*/ 2 h 20"/>
                  <a:gd name="T102" fmla="*/ 13 w 16"/>
                  <a:gd name="T103" fmla="*/ 2 h 20"/>
                  <a:gd name="T104" fmla="*/ 14 w 16"/>
                  <a:gd name="T105" fmla="*/ 3 h 20"/>
                  <a:gd name="T106" fmla="*/ 14 w 16"/>
                  <a:gd name="T107" fmla="*/ 5 h 20"/>
                  <a:gd name="T108" fmla="*/ 15 w 16"/>
                  <a:gd name="T109" fmla="*/ 5 h 20"/>
                  <a:gd name="T110" fmla="*/ 15 w 16"/>
                  <a:gd name="T111" fmla="*/ 6 h 20"/>
                  <a:gd name="T112" fmla="*/ 16 w 16"/>
                  <a:gd name="T113" fmla="*/ 7 h 20"/>
                  <a:gd name="T114" fmla="*/ 16 w 16"/>
                  <a:gd name="T115" fmla="*/ 8 h 20"/>
                  <a:gd name="T116" fmla="*/ 16 w 16"/>
                  <a:gd name="T117" fmla="*/ 9 h 20"/>
                  <a:gd name="T118" fmla="*/ 16 w 16"/>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0"/>
                    </a:lnTo>
                    <a:lnTo>
                      <a:pt x="16" y="10"/>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6" y="13"/>
                    </a:lnTo>
                    <a:lnTo>
                      <a:pt x="16" y="13"/>
                    </a:lnTo>
                    <a:lnTo>
                      <a:pt x="16" y="14"/>
                    </a:lnTo>
                    <a:lnTo>
                      <a:pt x="16"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4" y="17"/>
                    </a:lnTo>
                    <a:lnTo>
                      <a:pt x="14" y="17"/>
                    </a:lnTo>
                    <a:lnTo>
                      <a:pt x="14" y="17"/>
                    </a:lnTo>
                    <a:lnTo>
                      <a:pt x="14" y="17"/>
                    </a:lnTo>
                    <a:lnTo>
                      <a:pt x="14" y="17"/>
                    </a:lnTo>
                    <a:lnTo>
                      <a:pt x="14" y="17"/>
                    </a:lnTo>
                    <a:lnTo>
                      <a:pt x="14" y="17"/>
                    </a:lnTo>
                    <a:lnTo>
                      <a:pt x="14" y="17"/>
                    </a:lnTo>
                    <a:lnTo>
                      <a:pt x="14" y="17"/>
                    </a:lnTo>
                    <a:lnTo>
                      <a:pt x="13" y="18"/>
                    </a:lnTo>
                    <a:lnTo>
                      <a:pt x="13" y="18"/>
                    </a:lnTo>
                    <a:lnTo>
                      <a:pt x="13" y="18"/>
                    </a:lnTo>
                    <a:lnTo>
                      <a:pt x="13" y="18"/>
                    </a:lnTo>
                    <a:lnTo>
                      <a:pt x="13" y="18"/>
                    </a:lnTo>
                    <a:lnTo>
                      <a:pt x="13" y="18"/>
                    </a:lnTo>
                    <a:lnTo>
                      <a:pt x="13" y="18"/>
                    </a:lnTo>
                    <a:lnTo>
                      <a:pt x="13" y="18"/>
                    </a:lnTo>
                    <a:lnTo>
                      <a:pt x="13" y="18"/>
                    </a:lnTo>
                    <a:lnTo>
                      <a:pt x="12" y="18"/>
                    </a:lnTo>
                    <a:lnTo>
                      <a:pt x="12" y="19"/>
                    </a:lnTo>
                    <a:lnTo>
                      <a:pt x="12" y="19"/>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19"/>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5" y="20"/>
                    </a:lnTo>
                    <a:lnTo>
                      <a:pt x="5" y="19"/>
                    </a:lnTo>
                    <a:lnTo>
                      <a:pt x="5" y="19"/>
                    </a:lnTo>
                    <a:lnTo>
                      <a:pt x="5" y="19"/>
                    </a:lnTo>
                    <a:lnTo>
                      <a:pt x="5" y="19"/>
                    </a:lnTo>
                    <a:lnTo>
                      <a:pt x="5" y="19"/>
                    </a:lnTo>
                    <a:lnTo>
                      <a:pt x="4" y="19"/>
                    </a:lnTo>
                    <a:lnTo>
                      <a:pt x="4" y="19"/>
                    </a:lnTo>
                    <a:lnTo>
                      <a:pt x="4" y="19"/>
                    </a:lnTo>
                    <a:lnTo>
                      <a:pt x="4" y="19"/>
                    </a:lnTo>
                    <a:lnTo>
                      <a:pt x="4" y="19"/>
                    </a:lnTo>
                    <a:lnTo>
                      <a:pt x="4" y="19"/>
                    </a:lnTo>
                    <a:lnTo>
                      <a:pt x="4" y="19"/>
                    </a:lnTo>
                    <a:lnTo>
                      <a:pt x="4" y="19"/>
                    </a:lnTo>
                    <a:lnTo>
                      <a:pt x="3" y="19"/>
                    </a:lnTo>
                    <a:lnTo>
                      <a:pt x="3" y="18"/>
                    </a:lnTo>
                    <a:lnTo>
                      <a:pt x="3" y="18"/>
                    </a:lnTo>
                    <a:lnTo>
                      <a:pt x="3" y="18"/>
                    </a:lnTo>
                    <a:lnTo>
                      <a:pt x="3" y="18"/>
                    </a:lnTo>
                    <a:lnTo>
                      <a:pt x="3" y="18"/>
                    </a:lnTo>
                    <a:lnTo>
                      <a:pt x="3" y="18"/>
                    </a:lnTo>
                    <a:lnTo>
                      <a:pt x="3" y="18"/>
                    </a:lnTo>
                    <a:lnTo>
                      <a:pt x="3" y="18"/>
                    </a:lnTo>
                    <a:lnTo>
                      <a:pt x="3" y="18"/>
                    </a:lnTo>
                    <a:lnTo>
                      <a:pt x="3" y="18"/>
                    </a:lnTo>
                    <a:lnTo>
                      <a:pt x="3" y="17"/>
                    </a:lnTo>
                    <a:lnTo>
                      <a:pt x="3" y="17"/>
                    </a:lnTo>
                    <a:lnTo>
                      <a:pt x="3" y="17"/>
                    </a:lnTo>
                    <a:lnTo>
                      <a:pt x="3" y="17"/>
                    </a:lnTo>
                    <a:lnTo>
                      <a:pt x="3" y="17"/>
                    </a:lnTo>
                    <a:lnTo>
                      <a:pt x="2" y="17"/>
                    </a:lnTo>
                    <a:lnTo>
                      <a:pt x="2" y="17"/>
                    </a:lnTo>
                    <a:lnTo>
                      <a:pt x="2" y="17"/>
                    </a:lnTo>
                    <a:lnTo>
                      <a:pt x="2" y="17"/>
                    </a:lnTo>
                    <a:lnTo>
                      <a:pt x="2" y="15"/>
                    </a:lnTo>
                    <a:lnTo>
                      <a:pt x="2" y="15"/>
                    </a:lnTo>
                    <a:lnTo>
                      <a:pt x="2" y="15"/>
                    </a:lnTo>
                    <a:lnTo>
                      <a:pt x="2" y="15"/>
                    </a:lnTo>
                    <a:lnTo>
                      <a:pt x="2" y="15"/>
                    </a:lnTo>
                    <a:lnTo>
                      <a:pt x="2" y="15"/>
                    </a:lnTo>
                    <a:lnTo>
                      <a:pt x="2"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3"/>
                    </a:lnTo>
                    <a:lnTo>
                      <a:pt x="1" y="12"/>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1" y="7"/>
                    </a:lnTo>
                    <a:lnTo>
                      <a:pt x="1" y="7"/>
                    </a:lnTo>
                    <a:lnTo>
                      <a:pt x="1"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2" y="5"/>
                    </a:lnTo>
                    <a:lnTo>
                      <a:pt x="2" y="5"/>
                    </a:lnTo>
                    <a:lnTo>
                      <a:pt x="2" y="5"/>
                    </a:lnTo>
                    <a:lnTo>
                      <a:pt x="2" y="5"/>
                    </a:lnTo>
                    <a:lnTo>
                      <a:pt x="2" y="5"/>
                    </a:lnTo>
                    <a:lnTo>
                      <a:pt x="2" y="3"/>
                    </a:lnTo>
                    <a:lnTo>
                      <a:pt x="2" y="3"/>
                    </a:lnTo>
                    <a:lnTo>
                      <a:pt x="2" y="3"/>
                    </a:lnTo>
                    <a:lnTo>
                      <a:pt x="2" y="3"/>
                    </a:lnTo>
                    <a:lnTo>
                      <a:pt x="2" y="3"/>
                    </a:lnTo>
                    <a:lnTo>
                      <a:pt x="3" y="3"/>
                    </a:lnTo>
                    <a:lnTo>
                      <a:pt x="3" y="3"/>
                    </a:lnTo>
                    <a:lnTo>
                      <a:pt x="3" y="3"/>
                    </a:lnTo>
                    <a:lnTo>
                      <a:pt x="3" y="2"/>
                    </a:lnTo>
                    <a:lnTo>
                      <a:pt x="3" y="2"/>
                    </a:lnTo>
                    <a:lnTo>
                      <a:pt x="3" y="2"/>
                    </a:lnTo>
                    <a:lnTo>
                      <a:pt x="3" y="2"/>
                    </a:lnTo>
                    <a:lnTo>
                      <a:pt x="3" y="2"/>
                    </a:lnTo>
                    <a:lnTo>
                      <a:pt x="3" y="2"/>
                    </a:lnTo>
                    <a:lnTo>
                      <a:pt x="3" y="2"/>
                    </a:lnTo>
                    <a:lnTo>
                      <a:pt x="3" y="2"/>
                    </a:lnTo>
                    <a:lnTo>
                      <a:pt x="3" y="2"/>
                    </a:lnTo>
                    <a:lnTo>
                      <a:pt x="3" y="2"/>
                    </a:lnTo>
                    <a:lnTo>
                      <a:pt x="3" y="1"/>
                    </a:lnTo>
                    <a:lnTo>
                      <a:pt x="3" y="1"/>
                    </a:lnTo>
                    <a:lnTo>
                      <a:pt x="3" y="1"/>
                    </a:lnTo>
                    <a:lnTo>
                      <a:pt x="3" y="1"/>
                    </a:lnTo>
                    <a:lnTo>
                      <a:pt x="4" y="1"/>
                    </a:lnTo>
                    <a:lnTo>
                      <a:pt x="4" y="1"/>
                    </a:lnTo>
                    <a:lnTo>
                      <a:pt x="4" y="1"/>
                    </a:lnTo>
                    <a:lnTo>
                      <a:pt x="4" y="1"/>
                    </a:lnTo>
                    <a:lnTo>
                      <a:pt x="4" y="1"/>
                    </a:lnTo>
                    <a:lnTo>
                      <a:pt x="4" y="1"/>
                    </a:lnTo>
                    <a:lnTo>
                      <a:pt x="4" y="1"/>
                    </a:lnTo>
                    <a:lnTo>
                      <a:pt x="5" y="1"/>
                    </a:lnTo>
                    <a:lnTo>
                      <a:pt x="5" y="1"/>
                    </a:lnTo>
                    <a:lnTo>
                      <a:pt x="5" y="0"/>
                    </a:lnTo>
                    <a:lnTo>
                      <a:pt x="5" y="0"/>
                    </a:lnTo>
                    <a:lnTo>
                      <a:pt x="5" y="0"/>
                    </a:lnTo>
                    <a:lnTo>
                      <a:pt x="5" y="0"/>
                    </a:lnTo>
                    <a:lnTo>
                      <a:pt x="5"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1"/>
                    </a:lnTo>
                    <a:lnTo>
                      <a:pt x="11" y="1"/>
                    </a:lnTo>
                    <a:lnTo>
                      <a:pt x="11" y="1"/>
                    </a:lnTo>
                    <a:lnTo>
                      <a:pt x="11" y="1"/>
                    </a:lnTo>
                    <a:lnTo>
                      <a:pt x="11" y="1"/>
                    </a:lnTo>
                    <a:lnTo>
                      <a:pt x="11" y="1"/>
                    </a:lnTo>
                    <a:lnTo>
                      <a:pt x="11" y="1"/>
                    </a:lnTo>
                    <a:lnTo>
                      <a:pt x="12" y="1"/>
                    </a:lnTo>
                    <a:lnTo>
                      <a:pt x="12" y="1"/>
                    </a:lnTo>
                    <a:lnTo>
                      <a:pt x="12" y="1"/>
                    </a:lnTo>
                    <a:lnTo>
                      <a:pt x="12" y="1"/>
                    </a:lnTo>
                    <a:lnTo>
                      <a:pt x="12" y="1"/>
                    </a:lnTo>
                    <a:lnTo>
                      <a:pt x="12" y="1"/>
                    </a:lnTo>
                    <a:lnTo>
                      <a:pt x="12" y="2"/>
                    </a:lnTo>
                    <a:lnTo>
                      <a:pt x="13" y="2"/>
                    </a:lnTo>
                    <a:lnTo>
                      <a:pt x="13" y="2"/>
                    </a:lnTo>
                    <a:lnTo>
                      <a:pt x="13" y="2"/>
                    </a:lnTo>
                    <a:lnTo>
                      <a:pt x="13" y="2"/>
                    </a:lnTo>
                    <a:lnTo>
                      <a:pt x="13" y="2"/>
                    </a:lnTo>
                    <a:lnTo>
                      <a:pt x="13" y="2"/>
                    </a:lnTo>
                    <a:lnTo>
                      <a:pt x="13" y="2"/>
                    </a:lnTo>
                    <a:lnTo>
                      <a:pt x="13" y="2"/>
                    </a:lnTo>
                    <a:lnTo>
                      <a:pt x="13" y="2"/>
                    </a:lnTo>
                    <a:lnTo>
                      <a:pt x="14" y="3"/>
                    </a:lnTo>
                    <a:lnTo>
                      <a:pt x="14" y="3"/>
                    </a:lnTo>
                    <a:lnTo>
                      <a:pt x="14" y="3"/>
                    </a:lnTo>
                    <a:lnTo>
                      <a:pt x="14" y="3"/>
                    </a:lnTo>
                    <a:lnTo>
                      <a:pt x="14" y="3"/>
                    </a:lnTo>
                    <a:lnTo>
                      <a:pt x="14" y="3"/>
                    </a:lnTo>
                    <a:lnTo>
                      <a:pt x="14" y="3"/>
                    </a:lnTo>
                    <a:lnTo>
                      <a:pt x="14" y="3"/>
                    </a:lnTo>
                    <a:lnTo>
                      <a:pt x="14" y="5"/>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6" y="6"/>
                    </a:lnTo>
                    <a:lnTo>
                      <a:pt x="16" y="6"/>
                    </a:lnTo>
                    <a:lnTo>
                      <a:pt x="16" y="7"/>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9"/>
                    </a:lnTo>
                    <a:lnTo>
                      <a:pt x="16" y="10"/>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9" name="Freeform 164">
                <a:extLst>
                  <a:ext uri="{FF2B5EF4-FFF2-40B4-BE49-F238E27FC236}">
                    <a16:creationId xmlns:a16="http://schemas.microsoft.com/office/drawing/2014/main" id="{C659F042-0BE4-4DC2-A652-27754613C895}"/>
                  </a:ext>
                </a:extLst>
              </p:cNvPr>
              <p:cNvSpPr>
                <a:spLocks/>
              </p:cNvSpPr>
              <p:nvPr/>
            </p:nvSpPr>
            <p:spPr bwMode="auto">
              <a:xfrm>
                <a:off x="4479" y="3245"/>
                <a:ext cx="16" cy="20"/>
              </a:xfrm>
              <a:custGeom>
                <a:avLst/>
                <a:gdLst>
                  <a:gd name="T0" fmla="*/ 16 w 16"/>
                  <a:gd name="T1" fmla="*/ 11 h 20"/>
                  <a:gd name="T2" fmla="*/ 16 w 16"/>
                  <a:gd name="T3" fmla="*/ 13 h 20"/>
                  <a:gd name="T4" fmla="*/ 15 w 16"/>
                  <a:gd name="T5" fmla="*/ 14 h 20"/>
                  <a:gd name="T6" fmla="*/ 15 w 16"/>
                  <a:gd name="T7" fmla="*/ 14 h 20"/>
                  <a:gd name="T8" fmla="*/ 15 w 16"/>
                  <a:gd name="T9" fmla="*/ 15 h 20"/>
                  <a:gd name="T10" fmla="*/ 14 w 16"/>
                  <a:gd name="T11" fmla="*/ 16 h 20"/>
                  <a:gd name="T12" fmla="*/ 14 w 16"/>
                  <a:gd name="T13" fmla="*/ 17 h 20"/>
                  <a:gd name="T14" fmla="*/ 13 w 16"/>
                  <a:gd name="T15" fmla="*/ 18 h 20"/>
                  <a:gd name="T16" fmla="*/ 13 w 16"/>
                  <a:gd name="T17" fmla="*/ 18 h 20"/>
                  <a:gd name="T18" fmla="*/ 12 w 16"/>
                  <a:gd name="T19" fmla="*/ 19 h 20"/>
                  <a:gd name="T20" fmla="*/ 12 w 16"/>
                  <a:gd name="T21" fmla="*/ 19 h 20"/>
                  <a:gd name="T22" fmla="*/ 11 w 16"/>
                  <a:gd name="T23" fmla="*/ 19 h 20"/>
                  <a:gd name="T24" fmla="*/ 10 w 16"/>
                  <a:gd name="T25" fmla="*/ 20 h 20"/>
                  <a:gd name="T26" fmla="*/ 9 w 16"/>
                  <a:gd name="T27" fmla="*/ 20 h 20"/>
                  <a:gd name="T28" fmla="*/ 8 w 16"/>
                  <a:gd name="T29" fmla="*/ 20 h 20"/>
                  <a:gd name="T30" fmla="*/ 7 w 16"/>
                  <a:gd name="T31" fmla="*/ 20 h 20"/>
                  <a:gd name="T32" fmla="*/ 7 w 16"/>
                  <a:gd name="T33" fmla="*/ 20 h 20"/>
                  <a:gd name="T34" fmla="*/ 6 w 16"/>
                  <a:gd name="T35" fmla="*/ 20 h 20"/>
                  <a:gd name="T36" fmla="*/ 5 w 16"/>
                  <a:gd name="T37" fmla="*/ 19 h 20"/>
                  <a:gd name="T38" fmla="*/ 4 w 16"/>
                  <a:gd name="T39" fmla="*/ 19 h 20"/>
                  <a:gd name="T40" fmla="*/ 4 w 16"/>
                  <a:gd name="T41" fmla="*/ 18 h 20"/>
                  <a:gd name="T42" fmla="*/ 3 w 16"/>
                  <a:gd name="T43" fmla="*/ 18 h 20"/>
                  <a:gd name="T44" fmla="*/ 2 w 16"/>
                  <a:gd name="T45" fmla="*/ 17 h 20"/>
                  <a:gd name="T46" fmla="*/ 2 w 16"/>
                  <a:gd name="T47" fmla="*/ 16 h 20"/>
                  <a:gd name="T48" fmla="*/ 1 w 16"/>
                  <a:gd name="T49" fmla="*/ 16 h 20"/>
                  <a:gd name="T50" fmla="*/ 1 w 16"/>
                  <a:gd name="T51" fmla="*/ 15 h 20"/>
                  <a:gd name="T52" fmla="*/ 0 w 16"/>
                  <a:gd name="T53" fmla="*/ 14 h 20"/>
                  <a:gd name="T54" fmla="*/ 0 w 16"/>
                  <a:gd name="T55" fmla="*/ 13 h 20"/>
                  <a:gd name="T56" fmla="*/ 0 w 16"/>
                  <a:gd name="T57" fmla="*/ 11 h 20"/>
                  <a:gd name="T58" fmla="*/ 0 w 16"/>
                  <a:gd name="T59" fmla="*/ 10 h 20"/>
                  <a:gd name="T60" fmla="*/ 0 w 16"/>
                  <a:gd name="T61" fmla="*/ 9 h 20"/>
                  <a:gd name="T62" fmla="*/ 0 w 16"/>
                  <a:gd name="T63" fmla="*/ 8 h 20"/>
                  <a:gd name="T64" fmla="*/ 0 w 16"/>
                  <a:gd name="T65" fmla="*/ 7 h 20"/>
                  <a:gd name="T66" fmla="*/ 0 w 16"/>
                  <a:gd name="T67" fmla="*/ 6 h 20"/>
                  <a:gd name="T68" fmla="*/ 1 w 16"/>
                  <a:gd name="T69" fmla="*/ 6 h 20"/>
                  <a:gd name="T70" fmla="*/ 1 w 16"/>
                  <a:gd name="T71" fmla="*/ 5 h 20"/>
                  <a:gd name="T72" fmla="*/ 2 w 16"/>
                  <a:gd name="T73" fmla="*/ 4 h 20"/>
                  <a:gd name="T74" fmla="*/ 3 w 16"/>
                  <a:gd name="T75" fmla="*/ 3 h 20"/>
                  <a:gd name="T76" fmla="*/ 3 w 16"/>
                  <a:gd name="T77" fmla="*/ 3 h 20"/>
                  <a:gd name="T78" fmla="*/ 4 w 16"/>
                  <a:gd name="T79" fmla="*/ 2 h 20"/>
                  <a:gd name="T80" fmla="*/ 5 w 16"/>
                  <a:gd name="T81" fmla="*/ 2 h 20"/>
                  <a:gd name="T82" fmla="*/ 6 w 16"/>
                  <a:gd name="T83" fmla="*/ 0 h 20"/>
                  <a:gd name="T84" fmla="*/ 7 w 16"/>
                  <a:gd name="T85" fmla="*/ 0 h 20"/>
                  <a:gd name="T86" fmla="*/ 7 w 16"/>
                  <a:gd name="T87" fmla="*/ 0 h 20"/>
                  <a:gd name="T88" fmla="*/ 8 w 16"/>
                  <a:gd name="T89" fmla="*/ 0 h 20"/>
                  <a:gd name="T90" fmla="*/ 9 w 16"/>
                  <a:gd name="T91" fmla="*/ 0 h 20"/>
                  <a:gd name="T92" fmla="*/ 10 w 16"/>
                  <a:gd name="T93" fmla="*/ 0 h 20"/>
                  <a:gd name="T94" fmla="*/ 10 w 16"/>
                  <a:gd name="T95" fmla="*/ 0 h 20"/>
                  <a:gd name="T96" fmla="*/ 11 w 16"/>
                  <a:gd name="T97" fmla="*/ 2 h 20"/>
                  <a:gd name="T98" fmla="*/ 12 w 16"/>
                  <a:gd name="T99" fmla="*/ 2 h 20"/>
                  <a:gd name="T100" fmla="*/ 13 w 16"/>
                  <a:gd name="T101" fmla="*/ 3 h 20"/>
                  <a:gd name="T102" fmla="*/ 13 w 16"/>
                  <a:gd name="T103" fmla="*/ 3 h 20"/>
                  <a:gd name="T104" fmla="*/ 13 w 16"/>
                  <a:gd name="T105" fmla="*/ 4 h 20"/>
                  <a:gd name="T106" fmla="*/ 14 w 16"/>
                  <a:gd name="T107" fmla="*/ 4 h 20"/>
                  <a:gd name="T108" fmla="*/ 15 w 16"/>
                  <a:gd name="T109" fmla="*/ 5 h 20"/>
                  <a:gd name="T110" fmla="*/ 15 w 16"/>
                  <a:gd name="T111" fmla="*/ 6 h 20"/>
                  <a:gd name="T112" fmla="*/ 15 w 16"/>
                  <a:gd name="T113" fmla="*/ 7 h 20"/>
                  <a:gd name="T114" fmla="*/ 16 w 16"/>
                  <a:gd name="T115" fmla="*/ 8 h 20"/>
                  <a:gd name="T116" fmla="*/ 16 w 16"/>
                  <a:gd name="T117" fmla="*/ 9 h 20"/>
                  <a:gd name="T118" fmla="*/ 16 w 16"/>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0"/>
                    </a:lnTo>
                    <a:lnTo>
                      <a:pt x="16" y="10"/>
                    </a:lnTo>
                    <a:lnTo>
                      <a:pt x="16" y="11"/>
                    </a:lnTo>
                    <a:lnTo>
                      <a:pt x="16" y="11"/>
                    </a:lnTo>
                    <a:lnTo>
                      <a:pt x="16" y="11"/>
                    </a:lnTo>
                    <a:lnTo>
                      <a:pt x="16" y="11"/>
                    </a:lnTo>
                    <a:lnTo>
                      <a:pt x="16" y="11"/>
                    </a:lnTo>
                    <a:lnTo>
                      <a:pt x="16" y="11"/>
                    </a:lnTo>
                    <a:lnTo>
                      <a:pt x="16" y="13"/>
                    </a:lnTo>
                    <a:lnTo>
                      <a:pt x="16" y="13"/>
                    </a:lnTo>
                    <a:lnTo>
                      <a:pt x="16" y="13"/>
                    </a:lnTo>
                    <a:lnTo>
                      <a:pt x="16" y="13"/>
                    </a:lnTo>
                    <a:lnTo>
                      <a:pt x="16" y="13"/>
                    </a:lnTo>
                    <a:lnTo>
                      <a:pt x="16"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6"/>
                    </a:lnTo>
                    <a:lnTo>
                      <a:pt x="14" y="16"/>
                    </a:lnTo>
                    <a:lnTo>
                      <a:pt x="14" y="16"/>
                    </a:lnTo>
                    <a:lnTo>
                      <a:pt x="14" y="16"/>
                    </a:lnTo>
                    <a:lnTo>
                      <a:pt x="14" y="16"/>
                    </a:lnTo>
                    <a:lnTo>
                      <a:pt x="14" y="16"/>
                    </a:lnTo>
                    <a:lnTo>
                      <a:pt x="14" y="16"/>
                    </a:lnTo>
                    <a:lnTo>
                      <a:pt x="14" y="17"/>
                    </a:lnTo>
                    <a:lnTo>
                      <a:pt x="14" y="17"/>
                    </a:lnTo>
                    <a:lnTo>
                      <a:pt x="14" y="17"/>
                    </a:lnTo>
                    <a:lnTo>
                      <a:pt x="14" y="17"/>
                    </a:lnTo>
                    <a:lnTo>
                      <a:pt x="14" y="17"/>
                    </a:lnTo>
                    <a:lnTo>
                      <a:pt x="13" y="17"/>
                    </a:lnTo>
                    <a:lnTo>
                      <a:pt x="13" y="17"/>
                    </a:lnTo>
                    <a:lnTo>
                      <a:pt x="13" y="17"/>
                    </a:lnTo>
                    <a:lnTo>
                      <a:pt x="13" y="17"/>
                    </a:lnTo>
                    <a:lnTo>
                      <a:pt x="13" y="18"/>
                    </a:lnTo>
                    <a:lnTo>
                      <a:pt x="13" y="18"/>
                    </a:lnTo>
                    <a:lnTo>
                      <a:pt x="13" y="18"/>
                    </a:lnTo>
                    <a:lnTo>
                      <a:pt x="13" y="18"/>
                    </a:lnTo>
                    <a:lnTo>
                      <a:pt x="13" y="18"/>
                    </a:lnTo>
                    <a:lnTo>
                      <a:pt x="13" y="18"/>
                    </a:lnTo>
                    <a:lnTo>
                      <a:pt x="13" y="18"/>
                    </a:lnTo>
                    <a:lnTo>
                      <a:pt x="13" y="18"/>
                    </a:lnTo>
                    <a:lnTo>
                      <a:pt x="13" y="18"/>
                    </a:lnTo>
                    <a:lnTo>
                      <a:pt x="13" y="18"/>
                    </a:lnTo>
                    <a:lnTo>
                      <a:pt x="13" y="19"/>
                    </a:lnTo>
                    <a:lnTo>
                      <a:pt x="13" y="19"/>
                    </a:lnTo>
                    <a:lnTo>
                      <a:pt x="12" y="19"/>
                    </a:lnTo>
                    <a:lnTo>
                      <a:pt x="12" y="19"/>
                    </a:lnTo>
                    <a:lnTo>
                      <a:pt x="12" y="19"/>
                    </a:lnTo>
                    <a:lnTo>
                      <a:pt x="12" y="19"/>
                    </a:lnTo>
                    <a:lnTo>
                      <a:pt x="12" y="19"/>
                    </a:lnTo>
                    <a:lnTo>
                      <a:pt x="12" y="19"/>
                    </a:lnTo>
                    <a:lnTo>
                      <a:pt x="12" y="19"/>
                    </a:lnTo>
                    <a:lnTo>
                      <a:pt x="11" y="19"/>
                    </a:lnTo>
                    <a:lnTo>
                      <a:pt x="11" y="19"/>
                    </a:lnTo>
                    <a:lnTo>
                      <a:pt x="11" y="19"/>
                    </a:lnTo>
                    <a:lnTo>
                      <a:pt x="11" y="19"/>
                    </a:lnTo>
                    <a:lnTo>
                      <a:pt x="11" y="19"/>
                    </a:lnTo>
                    <a:lnTo>
                      <a:pt x="11" y="19"/>
                    </a:lnTo>
                    <a:lnTo>
                      <a:pt x="11" y="20"/>
                    </a:lnTo>
                    <a:lnTo>
                      <a:pt x="10" y="20"/>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7" y="20"/>
                    </a:lnTo>
                    <a:lnTo>
                      <a:pt x="7" y="20"/>
                    </a:lnTo>
                    <a:lnTo>
                      <a:pt x="7" y="20"/>
                    </a:lnTo>
                    <a:lnTo>
                      <a:pt x="7" y="20"/>
                    </a:lnTo>
                    <a:lnTo>
                      <a:pt x="7" y="20"/>
                    </a:lnTo>
                    <a:lnTo>
                      <a:pt x="7" y="20"/>
                    </a:lnTo>
                    <a:lnTo>
                      <a:pt x="7" y="20"/>
                    </a:lnTo>
                    <a:lnTo>
                      <a:pt x="6" y="20"/>
                    </a:lnTo>
                    <a:lnTo>
                      <a:pt x="6" y="20"/>
                    </a:lnTo>
                    <a:lnTo>
                      <a:pt x="6" y="20"/>
                    </a:lnTo>
                    <a:lnTo>
                      <a:pt x="6" y="20"/>
                    </a:lnTo>
                    <a:lnTo>
                      <a:pt x="6" y="19"/>
                    </a:lnTo>
                    <a:lnTo>
                      <a:pt x="6" y="19"/>
                    </a:lnTo>
                    <a:lnTo>
                      <a:pt x="6" y="19"/>
                    </a:lnTo>
                    <a:lnTo>
                      <a:pt x="5" y="19"/>
                    </a:lnTo>
                    <a:lnTo>
                      <a:pt x="5" y="19"/>
                    </a:lnTo>
                    <a:lnTo>
                      <a:pt x="5" y="19"/>
                    </a:lnTo>
                    <a:lnTo>
                      <a:pt x="5" y="19"/>
                    </a:lnTo>
                    <a:lnTo>
                      <a:pt x="5" y="19"/>
                    </a:lnTo>
                    <a:lnTo>
                      <a:pt x="5" y="19"/>
                    </a:lnTo>
                    <a:lnTo>
                      <a:pt x="5" y="19"/>
                    </a:lnTo>
                    <a:lnTo>
                      <a:pt x="4" y="19"/>
                    </a:lnTo>
                    <a:lnTo>
                      <a:pt x="4" y="19"/>
                    </a:lnTo>
                    <a:lnTo>
                      <a:pt x="4" y="19"/>
                    </a:lnTo>
                    <a:lnTo>
                      <a:pt x="4" y="19"/>
                    </a:lnTo>
                    <a:lnTo>
                      <a:pt x="4" y="19"/>
                    </a:lnTo>
                    <a:lnTo>
                      <a:pt x="4" y="18"/>
                    </a:lnTo>
                    <a:lnTo>
                      <a:pt x="4" y="18"/>
                    </a:lnTo>
                    <a:lnTo>
                      <a:pt x="3" y="18"/>
                    </a:lnTo>
                    <a:lnTo>
                      <a:pt x="3" y="18"/>
                    </a:lnTo>
                    <a:lnTo>
                      <a:pt x="3" y="18"/>
                    </a:lnTo>
                    <a:lnTo>
                      <a:pt x="3" y="18"/>
                    </a:lnTo>
                    <a:lnTo>
                      <a:pt x="3" y="18"/>
                    </a:lnTo>
                    <a:lnTo>
                      <a:pt x="3" y="18"/>
                    </a:lnTo>
                    <a:lnTo>
                      <a:pt x="3" y="18"/>
                    </a:lnTo>
                    <a:lnTo>
                      <a:pt x="3" y="18"/>
                    </a:lnTo>
                    <a:lnTo>
                      <a:pt x="3" y="17"/>
                    </a:lnTo>
                    <a:lnTo>
                      <a:pt x="2" y="17"/>
                    </a:lnTo>
                    <a:lnTo>
                      <a:pt x="2" y="17"/>
                    </a:lnTo>
                    <a:lnTo>
                      <a:pt x="2" y="17"/>
                    </a:lnTo>
                    <a:lnTo>
                      <a:pt x="2" y="17"/>
                    </a:lnTo>
                    <a:lnTo>
                      <a:pt x="2" y="17"/>
                    </a:lnTo>
                    <a:lnTo>
                      <a:pt x="2" y="17"/>
                    </a:lnTo>
                    <a:lnTo>
                      <a:pt x="2" y="17"/>
                    </a:lnTo>
                    <a:lnTo>
                      <a:pt x="2" y="17"/>
                    </a:lnTo>
                    <a:lnTo>
                      <a:pt x="2" y="16"/>
                    </a:lnTo>
                    <a:lnTo>
                      <a:pt x="1" y="16"/>
                    </a:lnTo>
                    <a:lnTo>
                      <a:pt x="1" y="16"/>
                    </a:lnTo>
                    <a:lnTo>
                      <a:pt x="1" y="16"/>
                    </a:lnTo>
                    <a:lnTo>
                      <a:pt x="1" y="16"/>
                    </a:lnTo>
                    <a:lnTo>
                      <a:pt x="1" y="16"/>
                    </a:lnTo>
                    <a:lnTo>
                      <a:pt x="1" y="16"/>
                    </a:lnTo>
                    <a:lnTo>
                      <a:pt x="1" y="15"/>
                    </a:lnTo>
                    <a:lnTo>
                      <a:pt x="1" y="15"/>
                    </a:lnTo>
                    <a:lnTo>
                      <a:pt x="1" y="15"/>
                    </a:lnTo>
                    <a:lnTo>
                      <a:pt x="1" y="15"/>
                    </a:lnTo>
                    <a:lnTo>
                      <a:pt x="1" y="15"/>
                    </a:lnTo>
                    <a:lnTo>
                      <a:pt x="1" y="15"/>
                    </a:lnTo>
                    <a:lnTo>
                      <a:pt x="1" y="15"/>
                    </a:lnTo>
                    <a:lnTo>
                      <a:pt x="0" y="14"/>
                    </a:lnTo>
                    <a:lnTo>
                      <a:pt x="0" y="14"/>
                    </a:lnTo>
                    <a:lnTo>
                      <a:pt x="0" y="14"/>
                    </a:lnTo>
                    <a:lnTo>
                      <a:pt x="0" y="14"/>
                    </a:lnTo>
                    <a:lnTo>
                      <a:pt x="0" y="14"/>
                    </a:lnTo>
                    <a:lnTo>
                      <a:pt x="0" y="14"/>
                    </a:lnTo>
                    <a:lnTo>
                      <a:pt x="0" y="14"/>
                    </a:lnTo>
                    <a:lnTo>
                      <a:pt x="0" y="13"/>
                    </a:lnTo>
                    <a:lnTo>
                      <a:pt x="0" y="13"/>
                    </a:lnTo>
                    <a:lnTo>
                      <a:pt x="0" y="13"/>
                    </a:lnTo>
                    <a:lnTo>
                      <a:pt x="0" y="13"/>
                    </a:lnTo>
                    <a:lnTo>
                      <a:pt x="0" y="13"/>
                    </a:lnTo>
                    <a:lnTo>
                      <a:pt x="0" y="13"/>
                    </a:lnTo>
                    <a:lnTo>
                      <a:pt x="0" y="13"/>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7"/>
                    </a:lnTo>
                    <a:lnTo>
                      <a:pt x="0" y="6"/>
                    </a:lnTo>
                    <a:lnTo>
                      <a:pt x="1" y="6"/>
                    </a:lnTo>
                    <a:lnTo>
                      <a:pt x="1" y="6"/>
                    </a:lnTo>
                    <a:lnTo>
                      <a:pt x="1" y="6"/>
                    </a:lnTo>
                    <a:lnTo>
                      <a:pt x="1" y="6"/>
                    </a:lnTo>
                    <a:lnTo>
                      <a:pt x="1" y="6"/>
                    </a:lnTo>
                    <a:lnTo>
                      <a:pt x="1" y="6"/>
                    </a:lnTo>
                    <a:lnTo>
                      <a:pt x="1" y="5"/>
                    </a:lnTo>
                    <a:lnTo>
                      <a:pt x="1" y="5"/>
                    </a:lnTo>
                    <a:lnTo>
                      <a:pt x="1" y="5"/>
                    </a:lnTo>
                    <a:lnTo>
                      <a:pt x="1" y="5"/>
                    </a:lnTo>
                    <a:lnTo>
                      <a:pt x="1" y="5"/>
                    </a:lnTo>
                    <a:lnTo>
                      <a:pt x="1" y="5"/>
                    </a:lnTo>
                    <a:lnTo>
                      <a:pt x="1" y="5"/>
                    </a:lnTo>
                    <a:lnTo>
                      <a:pt x="2" y="4"/>
                    </a:lnTo>
                    <a:lnTo>
                      <a:pt x="2" y="4"/>
                    </a:lnTo>
                    <a:lnTo>
                      <a:pt x="2" y="4"/>
                    </a:lnTo>
                    <a:lnTo>
                      <a:pt x="2" y="4"/>
                    </a:lnTo>
                    <a:lnTo>
                      <a:pt x="2" y="4"/>
                    </a:lnTo>
                    <a:lnTo>
                      <a:pt x="2" y="4"/>
                    </a:lnTo>
                    <a:lnTo>
                      <a:pt x="2" y="4"/>
                    </a:lnTo>
                    <a:lnTo>
                      <a:pt x="2" y="4"/>
                    </a:lnTo>
                    <a:lnTo>
                      <a:pt x="2" y="4"/>
                    </a:lnTo>
                    <a:lnTo>
                      <a:pt x="2" y="3"/>
                    </a:lnTo>
                    <a:lnTo>
                      <a:pt x="3" y="3"/>
                    </a:lnTo>
                    <a:lnTo>
                      <a:pt x="3" y="3"/>
                    </a:lnTo>
                    <a:lnTo>
                      <a:pt x="3" y="3"/>
                    </a:lnTo>
                    <a:lnTo>
                      <a:pt x="3" y="3"/>
                    </a:lnTo>
                    <a:lnTo>
                      <a:pt x="3" y="3"/>
                    </a:lnTo>
                    <a:lnTo>
                      <a:pt x="3" y="3"/>
                    </a:lnTo>
                    <a:lnTo>
                      <a:pt x="3" y="3"/>
                    </a:lnTo>
                    <a:lnTo>
                      <a:pt x="3" y="3"/>
                    </a:lnTo>
                    <a:lnTo>
                      <a:pt x="4" y="3"/>
                    </a:lnTo>
                    <a:lnTo>
                      <a:pt x="4" y="2"/>
                    </a:lnTo>
                    <a:lnTo>
                      <a:pt x="4" y="2"/>
                    </a:lnTo>
                    <a:lnTo>
                      <a:pt x="4" y="2"/>
                    </a:lnTo>
                    <a:lnTo>
                      <a:pt x="4" y="2"/>
                    </a:lnTo>
                    <a:lnTo>
                      <a:pt x="4" y="2"/>
                    </a:lnTo>
                    <a:lnTo>
                      <a:pt x="4" y="2"/>
                    </a:lnTo>
                    <a:lnTo>
                      <a:pt x="5" y="2"/>
                    </a:lnTo>
                    <a:lnTo>
                      <a:pt x="5" y="2"/>
                    </a:lnTo>
                    <a:lnTo>
                      <a:pt x="5" y="2"/>
                    </a:lnTo>
                    <a:lnTo>
                      <a:pt x="5" y="2"/>
                    </a:lnTo>
                    <a:lnTo>
                      <a:pt x="5" y="2"/>
                    </a:lnTo>
                    <a:lnTo>
                      <a:pt x="5" y="2"/>
                    </a:lnTo>
                    <a:lnTo>
                      <a:pt x="5" y="2"/>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0"/>
                    </a:lnTo>
                    <a:lnTo>
                      <a:pt x="11" y="0"/>
                    </a:lnTo>
                    <a:lnTo>
                      <a:pt x="11" y="0"/>
                    </a:lnTo>
                    <a:lnTo>
                      <a:pt x="11" y="0"/>
                    </a:lnTo>
                    <a:lnTo>
                      <a:pt x="11" y="2"/>
                    </a:lnTo>
                    <a:lnTo>
                      <a:pt x="11" y="2"/>
                    </a:lnTo>
                    <a:lnTo>
                      <a:pt x="11" y="2"/>
                    </a:lnTo>
                    <a:lnTo>
                      <a:pt x="12" y="2"/>
                    </a:lnTo>
                    <a:lnTo>
                      <a:pt x="12" y="2"/>
                    </a:lnTo>
                    <a:lnTo>
                      <a:pt x="12" y="2"/>
                    </a:lnTo>
                    <a:lnTo>
                      <a:pt x="12" y="2"/>
                    </a:lnTo>
                    <a:lnTo>
                      <a:pt x="12" y="2"/>
                    </a:lnTo>
                    <a:lnTo>
                      <a:pt x="12" y="2"/>
                    </a:lnTo>
                    <a:lnTo>
                      <a:pt x="12" y="2"/>
                    </a:lnTo>
                    <a:lnTo>
                      <a:pt x="13" y="2"/>
                    </a:lnTo>
                    <a:lnTo>
                      <a:pt x="13" y="2"/>
                    </a:lnTo>
                    <a:lnTo>
                      <a:pt x="13" y="2"/>
                    </a:lnTo>
                    <a:lnTo>
                      <a:pt x="13" y="3"/>
                    </a:lnTo>
                    <a:lnTo>
                      <a:pt x="13" y="3"/>
                    </a:lnTo>
                    <a:lnTo>
                      <a:pt x="13" y="3"/>
                    </a:lnTo>
                    <a:lnTo>
                      <a:pt x="13" y="3"/>
                    </a:lnTo>
                    <a:lnTo>
                      <a:pt x="13" y="3"/>
                    </a:lnTo>
                    <a:lnTo>
                      <a:pt x="13" y="3"/>
                    </a:lnTo>
                    <a:lnTo>
                      <a:pt x="13" y="3"/>
                    </a:lnTo>
                    <a:lnTo>
                      <a:pt x="13" y="3"/>
                    </a:lnTo>
                    <a:lnTo>
                      <a:pt x="13" y="3"/>
                    </a:lnTo>
                    <a:lnTo>
                      <a:pt x="13" y="3"/>
                    </a:lnTo>
                    <a:lnTo>
                      <a:pt x="13" y="4"/>
                    </a:lnTo>
                    <a:lnTo>
                      <a:pt x="13" y="4"/>
                    </a:lnTo>
                    <a:lnTo>
                      <a:pt x="13" y="4"/>
                    </a:lnTo>
                    <a:lnTo>
                      <a:pt x="14" y="4"/>
                    </a:lnTo>
                    <a:lnTo>
                      <a:pt x="14" y="4"/>
                    </a:lnTo>
                    <a:lnTo>
                      <a:pt x="14" y="4"/>
                    </a:lnTo>
                    <a:lnTo>
                      <a:pt x="14" y="4"/>
                    </a:lnTo>
                    <a:lnTo>
                      <a:pt x="14" y="4"/>
                    </a:lnTo>
                    <a:lnTo>
                      <a:pt x="14" y="4"/>
                    </a:lnTo>
                    <a:lnTo>
                      <a:pt x="14" y="5"/>
                    </a:lnTo>
                    <a:lnTo>
                      <a:pt x="14" y="5"/>
                    </a:lnTo>
                    <a:lnTo>
                      <a:pt x="14" y="5"/>
                    </a:lnTo>
                    <a:lnTo>
                      <a:pt x="14" y="5"/>
                    </a:lnTo>
                    <a:lnTo>
                      <a:pt x="14" y="5"/>
                    </a:lnTo>
                    <a:lnTo>
                      <a:pt x="15" y="5"/>
                    </a:lnTo>
                    <a:lnTo>
                      <a:pt x="15" y="5"/>
                    </a:lnTo>
                    <a:lnTo>
                      <a:pt x="15" y="6"/>
                    </a:lnTo>
                    <a:lnTo>
                      <a:pt x="15" y="6"/>
                    </a:lnTo>
                    <a:lnTo>
                      <a:pt x="15" y="6"/>
                    </a:lnTo>
                    <a:lnTo>
                      <a:pt x="15" y="6"/>
                    </a:lnTo>
                    <a:lnTo>
                      <a:pt x="15" y="6"/>
                    </a:lnTo>
                    <a:lnTo>
                      <a:pt x="15" y="6"/>
                    </a:lnTo>
                    <a:lnTo>
                      <a:pt x="15" y="6"/>
                    </a:lnTo>
                    <a:lnTo>
                      <a:pt x="15" y="7"/>
                    </a:lnTo>
                    <a:lnTo>
                      <a:pt x="15" y="7"/>
                    </a:lnTo>
                    <a:lnTo>
                      <a:pt x="15" y="7"/>
                    </a:lnTo>
                    <a:lnTo>
                      <a:pt x="15" y="7"/>
                    </a:lnTo>
                    <a:lnTo>
                      <a:pt x="15" y="7"/>
                    </a:lnTo>
                    <a:lnTo>
                      <a:pt x="15" y="7"/>
                    </a:lnTo>
                    <a:lnTo>
                      <a:pt x="15" y="7"/>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9"/>
                    </a:lnTo>
                    <a:lnTo>
                      <a:pt x="16" y="10"/>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0" name="Freeform 165">
                <a:extLst>
                  <a:ext uri="{FF2B5EF4-FFF2-40B4-BE49-F238E27FC236}">
                    <a16:creationId xmlns:a16="http://schemas.microsoft.com/office/drawing/2014/main" id="{F600B6B2-B44F-4615-9268-A28DAD5DAD77}"/>
                  </a:ext>
                </a:extLst>
              </p:cNvPr>
              <p:cNvSpPr>
                <a:spLocks/>
              </p:cNvSpPr>
              <p:nvPr/>
            </p:nvSpPr>
            <p:spPr bwMode="auto">
              <a:xfrm>
                <a:off x="6316" y="3225"/>
                <a:ext cx="16" cy="19"/>
              </a:xfrm>
              <a:custGeom>
                <a:avLst/>
                <a:gdLst>
                  <a:gd name="T0" fmla="*/ 16 w 16"/>
                  <a:gd name="T1" fmla="*/ 10 h 19"/>
                  <a:gd name="T2" fmla="*/ 16 w 16"/>
                  <a:gd name="T3" fmla="*/ 11 h 19"/>
                  <a:gd name="T4" fmla="*/ 16 w 16"/>
                  <a:gd name="T5" fmla="*/ 12 h 19"/>
                  <a:gd name="T6" fmla="*/ 15 w 16"/>
                  <a:gd name="T7" fmla="*/ 13 h 19"/>
                  <a:gd name="T8" fmla="*/ 15 w 16"/>
                  <a:gd name="T9" fmla="*/ 14 h 19"/>
                  <a:gd name="T10" fmla="*/ 15 w 16"/>
                  <a:gd name="T11" fmla="*/ 15 h 19"/>
                  <a:gd name="T12" fmla="*/ 14 w 16"/>
                  <a:gd name="T13" fmla="*/ 16 h 19"/>
                  <a:gd name="T14" fmla="*/ 13 w 16"/>
                  <a:gd name="T15" fmla="*/ 16 h 19"/>
                  <a:gd name="T16" fmla="*/ 13 w 16"/>
                  <a:gd name="T17" fmla="*/ 17 h 19"/>
                  <a:gd name="T18" fmla="*/ 12 w 16"/>
                  <a:gd name="T19" fmla="*/ 18 h 19"/>
                  <a:gd name="T20" fmla="*/ 12 w 16"/>
                  <a:gd name="T21" fmla="*/ 18 h 19"/>
                  <a:gd name="T22" fmla="*/ 11 w 16"/>
                  <a:gd name="T23" fmla="*/ 18 h 19"/>
                  <a:gd name="T24" fmla="*/ 10 w 16"/>
                  <a:gd name="T25" fmla="*/ 19 h 19"/>
                  <a:gd name="T26" fmla="*/ 9 w 16"/>
                  <a:gd name="T27" fmla="*/ 19 h 19"/>
                  <a:gd name="T28" fmla="*/ 8 w 16"/>
                  <a:gd name="T29" fmla="*/ 19 h 19"/>
                  <a:gd name="T30" fmla="*/ 7 w 16"/>
                  <a:gd name="T31" fmla="*/ 19 h 19"/>
                  <a:gd name="T32" fmla="*/ 6 w 16"/>
                  <a:gd name="T33" fmla="*/ 19 h 19"/>
                  <a:gd name="T34" fmla="*/ 6 w 16"/>
                  <a:gd name="T35" fmla="*/ 18 h 19"/>
                  <a:gd name="T36" fmla="*/ 6 w 16"/>
                  <a:gd name="T37" fmla="*/ 18 h 19"/>
                  <a:gd name="T38" fmla="*/ 5 w 16"/>
                  <a:gd name="T39" fmla="*/ 18 h 19"/>
                  <a:gd name="T40" fmla="*/ 4 w 16"/>
                  <a:gd name="T41" fmla="*/ 17 h 19"/>
                  <a:gd name="T42" fmla="*/ 3 w 16"/>
                  <a:gd name="T43" fmla="*/ 17 h 19"/>
                  <a:gd name="T44" fmla="*/ 3 w 16"/>
                  <a:gd name="T45" fmla="*/ 16 h 19"/>
                  <a:gd name="T46" fmla="*/ 2 w 16"/>
                  <a:gd name="T47" fmla="*/ 15 h 19"/>
                  <a:gd name="T48" fmla="*/ 1 w 16"/>
                  <a:gd name="T49" fmla="*/ 14 h 19"/>
                  <a:gd name="T50" fmla="*/ 1 w 16"/>
                  <a:gd name="T51" fmla="*/ 14 h 19"/>
                  <a:gd name="T52" fmla="*/ 1 w 16"/>
                  <a:gd name="T53" fmla="*/ 13 h 19"/>
                  <a:gd name="T54" fmla="*/ 0 w 16"/>
                  <a:gd name="T55" fmla="*/ 12 h 19"/>
                  <a:gd name="T56" fmla="*/ 0 w 16"/>
                  <a:gd name="T57" fmla="*/ 11 h 19"/>
                  <a:gd name="T58" fmla="*/ 0 w 16"/>
                  <a:gd name="T59" fmla="*/ 10 h 19"/>
                  <a:gd name="T60" fmla="*/ 0 w 16"/>
                  <a:gd name="T61" fmla="*/ 8 h 19"/>
                  <a:gd name="T62" fmla="*/ 0 w 16"/>
                  <a:gd name="T63" fmla="*/ 7 h 19"/>
                  <a:gd name="T64" fmla="*/ 1 w 16"/>
                  <a:gd name="T65" fmla="*/ 6 h 19"/>
                  <a:gd name="T66" fmla="*/ 1 w 16"/>
                  <a:gd name="T67" fmla="*/ 5 h 19"/>
                  <a:gd name="T68" fmla="*/ 1 w 16"/>
                  <a:gd name="T69" fmla="*/ 4 h 19"/>
                  <a:gd name="T70" fmla="*/ 2 w 16"/>
                  <a:gd name="T71" fmla="*/ 3 h 19"/>
                  <a:gd name="T72" fmla="*/ 2 w 16"/>
                  <a:gd name="T73" fmla="*/ 3 h 19"/>
                  <a:gd name="T74" fmla="*/ 3 w 16"/>
                  <a:gd name="T75" fmla="*/ 2 h 19"/>
                  <a:gd name="T76" fmla="*/ 4 w 16"/>
                  <a:gd name="T77" fmla="*/ 1 h 19"/>
                  <a:gd name="T78" fmla="*/ 5 w 16"/>
                  <a:gd name="T79" fmla="*/ 1 h 19"/>
                  <a:gd name="T80" fmla="*/ 5 w 16"/>
                  <a:gd name="T81" fmla="*/ 0 h 19"/>
                  <a:gd name="T82" fmla="*/ 6 w 16"/>
                  <a:gd name="T83" fmla="*/ 0 h 19"/>
                  <a:gd name="T84" fmla="*/ 6 w 16"/>
                  <a:gd name="T85" fmla="*/ 0 h 19"/>
                  <a:gd name="T86" fmla="*/ 7 w 16"/>
                  <a:gd name="T87" fmla="*/ 0 h 19"/>
                  <a:gd name="T88" fmla="*/ 8 w 16"/>
                  <a:gd name="T89" fmla="*/ 0 h 19"/>
                  <a:gd name="T90" fmla="*/ 9 w 16"/>
                  <a:gd name="T91" fmla="*/ 0 h 19"/>
                  <a:gd name="T92" fmla="*/ 10 w 16"/>
                  <a:gd name="T93" fmla="*/ 0 h 19"/>
                  <a:gd name="T94" fmla="*/ 11 w 16"/>
                  <a:gd name="T95" fmla="*/ 0 h 19"/>
                  <a:gd name="T96" fmla="*/ 12 w 16"/>
                  <a:gd name="T97" fmla="*/ 0 h 19"/>
                  <a:gd name="T98" fmla="*/ 12 w 16"/>
                  <a:gd name="T99" fmla="*/ 1 h 19"/>
                  <a:gd name="T100" fmla="*/ 12 w 16"/>
                  <a:gd name="T101" fmla="*/ 1 h 19"/>
                  <a:gd name="T102" fmla="*/ 13 w 16"/>
                  <a:gd name="T103" fmla="*/ 2 h 19"/>
                  <a:gd name="T104" fmla="*/ 14 w 16"/>
                  <a:gd name="T105" fmla="*/ 2 h 19"/>
                  <a:gd name="T106" fmla="*/ 14 w 16"/>
                  <a:gd name="T107" fmla="*/ 3 h 19"/>
                  <a:gd name="T108" fmla="*/ 15 w 16"/>
                  <a:gd name="T109" fmla="*/ 4 h 19"/>
                  <a:gd name="T110" fmla="*/ 15 w 16"/>
                  <a:gd name="T111" fmla="*/ 5 h 19"/>
                  <a:gd name="T112" fmla="*/ 16 w 16"/>
                  <a:gd name="T113" fmla="*/ 6 h 19"/>
                  <a:gd name="T114" fmla="*/ 16 w 16"/>
                  <a:gd name="T115" fmla="*/ 7 h 19"/>
                  <a:gd name="T116" fmla="*/ 16 w 16"/>
                  <a:gd name="T117" fmla="*/ 8 h 19"/>
                  <a:gd name="T118" fmla="*/ 16 w 16"/>
                  <a:gd name="T119"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19">
                    <a:moveTo>
                      <a:pt x="16" y="10"/>
                    </a:moveTo>
                    <a:lnTo>
                      <a:pt x="16" y="10"/>
                    </a:lnTo>
                    <a:lnTo>
                      <a:pt x="16" y="10"/>
                    </a:lnTo>
                    <a:lnTo>
                      <a:pt x="16" y="10"/>
                    </a:lnTo>
                    <a:lnTo>
                      <a:pt x="16" y="10"/>
                    </a:lnTo>
                    <a:lnTo>
                      <a:pt x="16" y="10"/>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5"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4" y="15"/>
                    </a:lnTo>
                    <a:lnTo>
                      <a:pt x="14" y="15"/>
                    </a:lnTo>
                    <a:lnTo>
                      <a:pt x="14" y="15"/>
                    </a:lnTo>
                    <a:lnTo>
                      <a:pt x="14" y="15"/>
                    </a:lnTo>
                    <a:lnTo>
                      <a:pt x="14" y="16"/>
                    </a:lnTo>
                    <a:lnTo>
                      <a:pt x="14" y="16"/>
                    </a:lnTo>
                    <a:lnTo>
                      <a:pt x="14" y="16"/>
                    </a:lnTo>
                    <a:lnTo>
                      <a:pt x="14" y="16"/>
                    </a:lnTo>
                    <a:lnTo>
                      <a:pt x="14" y="16"/>
                    </a:lnTo>
                    <a:lnTo>
                      <a:pt x="14" y="16"/>
                    </a:lnTo>
                    <a:lnTo>
                      <a:pt x="13" y="16"/>
                    </a:lnTo>
                    <a:lnTo>
                      <a:pt x="13" y="16"/>
                    </a:lnTo>
                    <a:lnTo>
                      <a:pt x="13" y="16"/>
                    </a:lnTo>
                    <a:lnTo>
                      <a:pt x="13" y="17"/>
                    </a:lnTo>
                    <a:lnTo>
                      <a:pt x="13" y="17"/>
                    </a:lnTo>
                    <a:lnTo>
                      <a:pt x="13" y="17"/>
                    </a:lnTo>
                    <a:lnTo>
                      <a:pt x="13" y="17"/>
                    </a:lnTo>
                    <a:lnTo>
                      <a:pt x="13" y="17"/>
                    </a:lnTo>
                    <a:lnTo>
                      <a:pt x="12" y="17"/>
                    </a:lnTo>
                    <a:lnTo>
                      <a:pt x="12" y="17"/>
                    </a:lnTo>
                    <a:lnTo>
                      <a:pt x="12" y="17"/>
                    </a:lnTo>
                    <a:lnTo>
                      <a:pt x="12" y="17"/>
                    </a:lnTo>
                    <a:lnTo>
                      <a:pt x="12" y="17"/>
                    </a:lnTo>
                    <a:lnTo>
                      <a:pt x="12" y="18"/>
                    </a:lnTo>
                    <a:lnTo>
                      <a:pt x="12" y="18"/>
                    </a:lnTo>
                    <a:lnTo>
                      <a:pt x="12" y="18"/>
                    </a:lnTo>
                    <a:lnTo>
                      <a:pt x="12" y="18"/>
                    </a:lnTo>
                    <a:lnTo>
                      <a:pt x="12" y="18"/>
                    </a:lnTo>
                    <a:lnTo>
                      <a:pt x="12" y="18"/>
                    </a:lnTo>
                    <a:lnTo>
                      <a:pt x="12" y="18"/>
                    </a:lnTo>
                    <a:lnTo>
                      <a:pt x="12" y="18"/>
                    </a:lnTo>
                    <a:lnTo>
                      <a:pt x="12" y="18"/>
                    </a:lnTo>
                    <a:lnTo>
                      <a:pt x="12" y="18"/>
                    </a:lnTo>
                    <a:lnTo>
                      <a:pt x="11" y="18"/>
                    </a:lnTo>
                    <a:lnTo>
                      <a:pt x="11" y="18"/>
                    </a:lnTo>
                    <a:lnTo>
                      <a:pt x="11" y="18"/>
                    </a:lnTo>
                    <a:lnTo>
                      <a:pt x="11" y="18"/>
                    </a:lnTo>
                    <a:lnTo>
                      <a:pt x="11" y="18"/>
                    </a:lnTo>
                    <a:lnTo>
                      <a:pt x="11" y="18"/>
                    </a:lnTo>
                    <a:lnTo>
                      <a:pt x="11"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6" y="19"/>
                    </a:lnTo>
                    <a:lnTo>
                      <a:pt x="6" y="19"/>
                    </a:lnTo>
                    <a:lnTo>
                      <a:pt x="6" y="19"/>
                    </a:lnTo>
                    <a:lnTo>
                      <a:pt x="6" y="19"/>
                    </a:lnTo>
                    <a:lnTo>
                      <a:pt x="6" y="19"/>
                    </a:lnTo>
                    <a:lnTo>
                      <a:pt x="6" y="18"/>
                    </a:lnTo>
                    <a:lnTo>
                      <a:pt x="6" y="18"/>
                    </a:lnTo>
                    <a:lnTo>
                      <a:pt x="6" y="18"/>
                    </a:lnTo>
                    <a:lnTo>
                      <a:pt x="6" y="18"/>
                    </a:lnTo>
                    <a:lnTo>
                      <a:pt x="6" y="18"/>
                    </a:lnTo>
                    <a:lnTo>
                      <a:pt x="6" y="18"/>
                    </a:lnTo>
                    <a:lnTo>
                      <a:pt x="6" y="18"/>
                    </a:lnTo>
                    <a:lnTo>
                      <a:pt x="6" y="18"/>
                    </a:lnTo>
                    <a:lnTo>
                      <a:pt x="5" y="18"/>
                    </a:lnTo>
                    <a:lnTo>
                      <a:pt x="5" y="18"/>
                    </a:lnTo>
                    <a:lnTo>
                      <a:pt x="5" y="18"/>
                    </a:lnTo>
                    <a:lnTo>
                      <a:pt x="5" y="18"/>
                    </a:lnTo>
                    <a:lnTo>
                      <a:pt x="5" y="18"/>
                    </a:lnTo>
                    <a:lnTo>
                      <a:pt x="5" y="18"/>
                    </a:lnTo>
                    <a:lnTo>
                      <a:pt x="5" y="18"/>
                    </a:lnTo>
                    <a:lnTo>
                      <a:pt x="5" y="18"/>
                    </a:lnTo>
                    <a:lnTo>
                      <a:pt x="4" y="17"/>
                    </a:lnTo>
                    <a:lnTo>
                      <a:pt x="4" y="17"/>
                    </a:lnTo>
                    <a:lnTo>
                      <a:pt x="4" y="17"/>
                    </a:lnTo>
                    <a:lnTo>
                      <a:pt x="4" y="17"/>
                    </a:lnTo>
                    <a:lnTo>
                      <a:pt x="4" y="17"/>
                    </a:lnTo>
                    <a:lnTo>
                      <a:pt x="4" y="17"/>
                    </a:lnTo>
                    <a:lnTo>
                      <a:pt x="4" y="17"/>
                    </a:lnTo>
                    <a:lnTo>
                      <a:pt x="3" y="17"/>
                    </a:lnTo>
                    <a:lnTo>
                      <a:pt x="3" y="17"/>
                    </a:lnTo>
                    <a:lnTo>
                      <a:pt x="3" y="17"/>
                    </a:lnTo>
                    <a:lnTo>
                      <a:pt x="3" y="16"/>
                    </a:lnTo>
                    <a:lnTo>
                      <a:pt x="3" y="16"/>
                    </a:lnTo>
                    <a:lnTo>
                      <a:pt x="3" y="16"/>
                    </a:lnTo>
                    <a:lnTo>
                      <a:pt x="3" y="16"/>
                    </a:lnTo>
                    <a:lnTo>
                      <a:pt x="3" y="16"/>
                    </a:lnTo>
                    <a:lnTo>
                      <a:pt x="3" y="16"/>
                    </a:lnTo>
                    <a:lnTo>
                      <a:pt x="2" y="16"/>
                    </a:lnTo>
                    <a:lnTo>
                      <a:pt x="2" y="16"/>
                    </a:lnTo>
                    <a:lnTo>
                      <a:pt x="2" y="16"/>
                    </a:lnTo>
                    <a:lnTo>
                      <a:pt x="2" y="15"/>
                    </a:lnTo>
                    <a:lnTo>
                      <a:pt x="2" y="15"/>
                    </a:lnTo>
                    <a:lnTo>
                      <a:pt x="2" y="15"/>
                    </a:lnTo>
                    <a:lnTo>
                      <a:pt x="2" y="15"/>
                    </a:lnTo>
                    <a:lnTo>
                      <a:pt x="2" y="15"/>
                    </a:lnTo>
                    <a:lnTo>
                      <a:pt x="2" y="15"/>
                    </a:lnTo>
                    <a:lnTo>
                      <a:pt x="2" y="15"/>
                    </a:lnTo>
                    <a:lnTo>
                      <a:pt x="1"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3"/>
                    </a:lnTo>
                    <a:lnTo>
                      <a:pt x="1" y="12"/>
                    </a:lnTo>
                    <a:lnTo>
                      <a:pt x="0" y="12"/>
                    </a:lnTo>
                    <a:lnTo>
                      <a:pt x="0"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10"/>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6"/>
                    </a:lnTo>
                    <a:lnTo>
                      <a:pt x="0" y="6"/>
                    </a:lnTo>
                    <a:lnTo>
                      <a:pt x="0" y="6"/>
                    </a:lnTo>
                    <a:lnTo>
                      <a:pt x="1" y="6"/>
                    </a:lnTo>
                    <a:lnTo>
                      <a:pt x="1" y="6"/>
                    </a:lnTo>
                    <a:lnTo>
                      <a:pt x="1" y="6"/>
                    </a:lnTo>
                    <a:lnTo>
                      <a:pt x="1" y="6"/>
                    </a:lnTo>
                    <a:lnTo>
                      <a:pt x="1" y="5"/>
                    </a:lnTo>
                    <a:lnTo>
                      <a:pt x="1" y="5"/>
                    </a:lnTo>
                    <a:lnTo>
                      <a:pt x="1" y="5"/>
                    </a:lnTo>
                    <a:lnTo>
                      <a:pt x="1" y="5"/>
                    </a:lnTo>
                    <a:lnTo>
                      <a:pt x="1" y="5"/>
                    </a:lnTo>
                    <a:lnTo>
                      <a:pt x="1" y="5"/>
                    </a:lnTo>
                    <a:lnTo>
                      <a:pt x="1" y="5"/>
                    </a:lnTo>
                    <a:lnTo>
                      <a:pt x="1" y="4"/>
                    </a:lnTo>
                    <a:lnTo>
                      <a:pt x="1" y="4"/>
                    </a:lnTo>
                    <a:lnTo>
                      <a:pt x="1" y="4"/>
                    </a:lnTo>
                    <a:lnTo>
                      <a:pt x="1" y="4"/>
                    </a:lnTo>
                    <a:lnTo>
                      <a:pt x="1" y="4"/>
                    </a:lnTo>
                    <a:lnTo>
                      <a:pt x="2" y="4"/>
                    </a:lnTo>
                    <a:lnTo>
                      <a:pt x="2" y="4"/>
                    </a:lnTo>
                    <a:lnTo>
                      <a:pt x="2" y="3"/>
                    </a:lnTo>
                    <a:lnTo>
                      <a:pt x="2" y="3"/>
                    </a:lnTo>
                    <a:lnTo>
                      <a:pt x="2" y="3"/>
                    </a:lnTo>
                    <a:lnTo>
                      <a:pt x="2" y="3"/>
                    </a:lnTo>
                    <a:lnTo>
                      <a:pt x="2" y="3"/>
                    </a:lnTo>
                    <a:lnTo>
                      <a:pt x="2" y="3"/>
                    </a:lnTo>
                    <a:lnTo>
                      <a:pt x="2" y="3"/>
                    </a:lnTo>
                    <a:lnTo>
                      <a:pt x="2" y="3"/>
                    </a:lnTo>
                    <a:lnTo>
                      <a:pt x="3" y="2"/>
                    </a:lnTo>
                    <a:lnTo>
                      <a:pt x="3" y="2"/>
                    </a:lnTo>
                    <a:lnTo>
                      <a:pt x="3" y="2"/>
                    </a:lnTo>
                    <a:lnTo>
                      <a:pt x="3" y="2"/>
                    </a:lnTo>
                    <a:lnTo>
                      <a:pt x="3" y="2"/>
                    </a:lnTo>
                    <a:lnTo>
                      <a:pt x="3" y="2"/>
                    </a:lnTo>
                    <a:lnTo>
                      <a:pt x="3" y="2"/>
                    </a:lnTo>
                    <a:lnTo>
                      <a:pt x="3" y="2"/>
                    </a:lnTo>
                    <a:lnTo>
                      <a:pt x="3" y="2"/>
                    </a:lnTo>
                    <a:lnTo>
                      <a:pt x="4" y="1"/>
                    </a:lnTo>
                    <a:lnTo>
                      <a:pt x="4" y="1"/>
                    </a:lnTo>
                    <a:lnTo>
                      <a:pt x="4" y="1"/>
                    </a:lnTo>
                    <a:lnTo>
                      <a:pt x="4" y="1"/>
                    </a:lnTo>
                    <a:lnTo>
                      <a:pt x="4" y="1"/>
                    </a:lnTo>
                    <a:lnTo>
                      <a:pt x="4" y="1"/>
                    </a:lnTo>
                    <a:lnTo>
                      <a:pt x="4" y="1"/>
                    </a:lnTo>
                    <a:lnTo>
                      <a:pt x="5" y="1"/>
                    </a:lnTo>
                    <a:lnTo>
                      <a:pt x="5" y="1"/>
                    </a:lnTo>
                    <a:lnTo>
                      <a:pt x="5" y="1"/>
                    </a:lnTo>
                    <a:lnTo>
                      <a:pt x="5" y="1"/>
                    </a:lnTo>
                    <a:lnTo>
                      <a:pt x="5" y="1"/>
                    </a:lnTo>
                    <a:lnTo>
                      <a:pt x="5" y="0"/>
                    </a:lnTo>
                    <a:lnTo>
                      <a:pt x="5" y="0"/>
                    </a:lnTo>
                    <a:lnTo>
                      <a:pt x="5"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1" y="0"/>
                    </a:lnTo>
                    <a:lnTo>
                      <a:pt x="11" y="0"/>
                    </a:lnTo>
                    <a:lnTo>
                      <a:pt x="11" y="0"/>
                    </a:lnTo>
                    <a:lnTo>
                      <a:pt x="11" y="0"/>
                    </a:lnTo>
                    <a:lnTo>
                      <a:pt x="11" y="0"/>
                    </a:lnTo>
                    <a:lnTo>
                      <a:pt x="11" y="0"/>
                    </a:lnTo>
                    <a:lnTo>
                      <a:pt x="11" y="0"/>
                    </a:lnTo>
                    <a:lnTo>
                      <a:pt x="12" y="0"/>
                    </a:lnTo>
                    <a:lnTo>
                      <a:pt x="12" y="0"/>
                    </a:lnTo>
                    <a:lnTo>
                      <a:pt x="12" y="0"/>
                    </a:lnTo>
                    <a:lnTo>
                      <a:pt x="12" y="0"/>
                    </a:lnTo>
                    <a:lnTo>
                      <a:pt x="12" y="0"/>
                    </a:lnTo>
                    <a:lnTo>
                      <a:pt x="12" y="1"/>
                    </a:lnTo>
                    <a:lnTo>
                      <a:pt x="12" y="1"/>
                    </a:lnTo>
                    <a:lnTo>
                      <a:pt x="12" y="1"/>
                    </a:lnTo>
                    <a:lnTo>
                      <a:pt x="12" y="1"/>
                    </a:lnTo>
                    <a:lnTo>
                      <a:pt x="12" y="1"/>
                    </a:lnTo>
                    <a:lnTo>
                      <a:pt x="12" y="1"/>
                    </a:lnTo>
                    <a:lnTo>
                      <a:pt x="12" y="1"/>
                    </a:lnTo>
                    <a:lnTo>
                      <a:pt x="12" y="1"/>
                    </a:lnTo>
                    <a:lnTo>
                      <a:pt x="12" y="1"/>
                    </a:lnTo>
                    <a:lnTo>
                      <a:pt x="12" y="1"/>
                    </a:lnTo>
                    <a:lnTo>
                      <a:pt x="13" y="1"/>
                    </a:lnTo>
                    <a:lnTo>
                      <a:pt x="13" y="1"/>
                    </a:lnTo>
                    <a:lnTo>
                      <a:pt x="13" y="2"/>
                    </a:lnTo>
                    <a:lnTo>
                      <a:pt x="13" y="2"/>
                    </a:lnTo>
                    <a:lnTo>
                      <a:pt x="13" y="2"/>
                    </a:lnTo>
                    <a:lnTo>
                      <a:pt x="13" y="2"/>
                    </a:lnTo>
                    <a:lnTo>
                      <a:pt x="13" y="2"/>
                    </a:lnTo>
                    <a:lnTo>
                      <a:pt x="13" y="2"/>
                    </a:lnTo>
                    <a:lnTo>
                      <a:pt x="14" y="2"/>
                    </a:lnTo>
                    <a:lnTo>
                      <a:pt x="14" y="2"/>
                    </a:lnTo>
                    <a:lnTo>
                      <a:pt x="14" y="2"/>
                    </a:lnTo>
                    <a:lnTo>
                      <a:pt x="14" y="3"/>
                    </a:lnTo>
                    <a:lnTo>
                      <a:pt x="14" y="3"/>
                    </a:lnTo>
                    <a:lnTo>
                      <a:pt x="14" y="3"/>
                    </a:lnTo>
                    <a:lnTo>
                      <a:pt x="14" y="3"/>
                    </a:lnTo>
                    <a:lnTo>
                      <a:pt x="14" y="3"/>
                    </a:lnTo>
                    <a:lnTo>
                      <a:pt x="14" y="3"/>
                    </a:lnTo>
                    <a:lnTo>
                      <a:pt x="14" y="3"/>
                    </a:lnTo>
                    <a:lnTo>
                      <a:pt x="15" y="3"/>
                    </a:lnTo>
                    <a:lnTo>
                      <a:pt x="15" y="4"/>
                    </a:lnTo>
                    <a:lnTo>
                      <a:pt x="15" y="4"/>
                    </a:lnTo>
                    <a:lnTo>
                      <a:pt x="15" y="4"/>
                    </a:lnTo>
                    <a:lnTo>
                      <a:pt x="15" y="4"/>
                    </a:lnTo>
                    <a:lnTo>
                      <a:pt x="15" y="4"/>
                    </a:lnTo>
                    <a:lnTo>
                      <a:pt x="15" y="4"/>
                    </a:lnTo>
                    <a:lnTo>
                      <a:pt x="15" y="4"/>
                    </a:lnTo>
                    <a:lnTo>
                      <a:pt x="15" y="5"/>
                    </a:lnTo>
                    <a:lnTo>
                      <a:pt x="15" y="5"/>
                    </a:lnTo>
                    <a:lnTo>
                      <a:pt x="15" y="5"/>
                    </a:lnTo>
                    <a:lnTo>
                      <a:pt x="15" y="5"/>
                    </a:lnTo>
                    <a:lnTo>
                      <a:pt x="15" y="5"/>
                    </a:lnTo>
                    <a:lnTo>
                      <a:pt x="16" y="5"/>
                    </a:lnTo>
                    <a:lnTo>
                      <a:pt x="16" y="5"/>
                    </a:lnTo>
                    <a:lnTo>
                      <a:pt x="16" y="6"/>
                    </a:lnTo>
                    <a:lnTo>
                      <a:pt x="16" y="6"/>
                    </a:lnTo>
                    <a:lnTo>
                      <a:pt x="16" y="6"/>
                    </a:lnTo>
                    <a:lnTo>
                      <a:pt x="16" y="6"/>
                    </a:lnTo>
                    <a:lnTo>
                      <a:pt x="16" y="6"/>
                    </a:lnTo>
                    <a:lnTo>
                      <a:pt x="16" y="6"/>
                    </a:lnTo>
                    <a:lnTo>
                      <a:pt x="16" y="6"/>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1" name="Freeform 166">
                <a:extLst>
                  <a:ext uri="{FF2B5EF4-FFF2-40B4-BE49-F238E27FC236}">
                    <a16:creationId xmlns:a16="http://schemas.microsoft.com/office/drawing/2014/main" id="{290203A6-C6BE-46F9-995A-117B93353596}"/>
                  </a:ext>
                </a:extLst>
              </p:cNvPr>
              <p:cNvSpPr>
                <a:spLocks/>
              </p:cNvSpPr>
              <p:nvPr/>
            </p:nvSpPr>
            <p:spPr bwMode="auto">
              <a:xfrm>
                <a:off x="6355" y="3291"/>
                <a:ext cx="16" cy="20"/>
              </a:xfrm>
              <a:custGeom>
                <a:avLst/>
                <a:gdLst>
                  <a:gd name="T0" fmla="*/ 16 w 16"/>
                  <a:gd name="T1" fmla="*/ 11 h 20"/>
                  <a:gd name="T2" fmla="*/ 16 w 16"/>
                  <a:gd name="T3" fmla="*/ 12 h 20"/>
                  <a:gd name="T4" fmla="*/ 16 w 16"/>
                  <a:gd name="T5" fmla="*/ 13 h 20"/>
                  <a:gd name="T6" fmla="*/ 15 w 16"/>
                  <a:gd name="T7" fmla="*/ 15 h 20"/>
                  <a:gd name="T8" fmla="*/ 15 w 16"/>
                  <a:gd name="T9" fmla="*/ 16 h 20"/>
                  <a:gd name="T10" fmla="*/ 14 w 16"/>
                  <a:gd name="T11" fmla="*/ 16 h 20"/>
                  <a:gd name="T12" fmla="*/ 14 w 16"/>
                  <a:gd name="T13" fmla="*/ 17 h 20"/>
                  <a:gd name="T14" fmla="*/ 13 w 16"/>
                  <a:gd name="T15" fmla="*/ 18 h 20"/>
                  <a:gd name="T16" fmla="*/ 12 w 16"/>
                  <a:gd name="T17" fmla="*/ 19 h 20"/>
                  <a:gd name="T18" fmla="*/ 12 w 16"/>
                  <a:gd name="T19" fmla="*/ 19 h 20"/>
                  <a:gd name="T20" fmla="*/ 11 w 16"/>
                  <a:gd name="T21" fmla="*/ 19 h 20"/>
                  <a:gd name="T22" fmla="*/ 10 w 16"/>
                  <a:gd name="T23" fmla="*/ 20 h 20"/>
                  <a:gd name="T24" fmla="*/ 10 w 16"/>
                  <a:gd name="T25" fmla="*/ 20 h 20"/>
                  <a:gd name="T26" fmla="*/ 9 w 16"/>
                  <a:gd name="T27" fmla="*/ 20 h 20"/>
                  <a:gd name="T28" fmla="*/ 8 w 16"/>
                  <a:gd name="T29" fmla="*/ 20 h 20"/>
                  <a:gd name="T30" fmla="*/ 7 w 16"/>
                  <a:gd name="T31" fmla="*/ 20 h 20"/>
                  <a:gd name="T32" fmla="*/ 6 w 16"/>
                  <a:gd name="T33" fmla="*/ 20 h 20"/>
                  <a:gd name="T34" fmla="*/ 5 w 16"/>
                  <a:gd name="T35" fmla="*/ 20 h 20"/>
                  <a:gd name="T36" fmla="*/ 4 w 16"/>
                  <a:gd name="T37" fmla="*/ 20 h 20"/>
                  <a:gd name="T38" fmla="*/ 4 w 16"/>
                  <a:gd name="T39" fmla="*/ 19 h 20"/>
                  <a:gd name="T40" fmla="*/ 4 w 16"/>
                  <a:gd name="T41" fmla="*/ 19 h 20"/>
                  <a:gd name="T42" fmla="*/ 3 w 16"/>
                  <a:gd name="T43" fmla="*/ 18 h 20"/>
                  <a:gd name="T44" fmla="*/ 2 w 16"/>
                  <a:gd name="T45" fmla="*/ 17 h 20"/>
                  <a:gd name="T46" fmla="*/ 2 w 16"/>
                  <a:gd name="T47" fmla="*/ 17 h 20"/>
                  <a:gd name="T48" fmla="*/ 1 w 16"/>
                  <a:gd name="T49" fmla="*/ 16 h 20"/>
                  <a:gd name="T50" fmla="*/ 1 w 16"/>
                  <a:gd name="T51" fmla="*/ 15 h 20"/>
                  <a:gd name="T52" fmla="*/ 0 w 16"/>
                  <a:gd name="T53" fmla="*/ 13 h 20"/>
                  <a:gd name="T54" fmla="*/ 0 w 16"/>
                  <a:gd name="T55" fmla="*/ 12 h 20"/>
                  <a:gd name="T56" fmla="*/ 0 w 16"/>
                  <a:gd name="T57" fmla="*/ 11 h 20"/>
                  <a:gd name="T58" fmla="*/ 0 w 16"/>
                  <a:gd name="T59" fmla="*/ 10 h 20"/>
                  <a:gd name="T60" fmla="*/ 0 w 16"/>
                  <a:gd name="T61" fmla="*/ 9 h 20"/>
                  <a:gd name="T62" fmla="*/ 0 w 16"/>
                  <a:gd name="T63" fmla="*/ 8 h 20"/>
                  <a:gd name="T64" fmla="*/ 0 w 16"/>
                  <a:gd name="T65" fmla="*/ 8 h 20"/>
                  <a:gd name="T66" fmla="*/ 1 w 16"/>
                  <a:gd name="T67" fmla="*/ 7 h 20"/>
                  <a:gd name="T68" fmla="*/ 1 w 16"/>
                  <a:gd name="T69" fmla="*/ 6 h 20"/>
                  <a:gd name="T70" fmla="*/ 2 w 16"/>
                  <a:gd name="T71" fmla="*/ 5 h 20"/>
                  <a:gd name="T72" fmla="*/ 2 w 16"/>
                  <a:gd name="T73" fmla="*/ 4 h 20"/>
                  <a:gd name="T74" fmla="*/ 3 w 16"/>
                  <a:gd name="T75" fmla="*/ 4 h 20"/>
                  <a:gd name="T76" fmla="*/ 4 w 16"/>
                  <a:gd name="T77" fmla="*/ 3 h 20"/>
                  <a:gd name="T78" fmla="*/ 4 w 16"/>
                  <a:gd name="T79" fmla="*/ 1 h 20"/>
                  <a:gd name="T80" fmla="*/ 4 w 16"/>
                  <a:gd name="T81" fmla="*/ 1 h 20"/>
                  <a:gd name="T82" fmla="*/ 5 w 16"/>
                  <a:gd name="T83" fmla="*/ 1 h 20"/>
                  <a:gd name="T84" fmla="*/ 6 w 16"/>
                  <a:gd name="T85" fmla="*/ 0 h 20"/>
                  <a:gd name="T86" fmla="*/ 7 w 16"/>
                  <a:gd name="T87" fmla="*/ 0 h 20"/>
                  <a:gd name="T88" fmla="*/ 8 w 16"/>
                  <a:gd name="T89" fmla="*/ 0 h 20"/>
                  <a:gd name="T90" fmla="*/ 9 w 16"/>
                  <a:gd name="T91" fmla="*/ 0 h 20"/>
                  <a:gd name="T92" fmla="*/ 10 w 16"/>
                  <a:gd name="T93" fmla="*/ 0 h 20"/>
                  <a:gd name="T94" fmla="*/ 10 w 16"/>
                  <a:gd name="T95" fmla="*/ 0 h 20"/>
                  <a:gd name="T96" fmla="*/ 10 w 16"/>
                  <a:gd name="T97" fmla="*/ 1 h 20"/>
                  <a:gd name="T98" fmla="*/ 11 w 16"/>
                  <a:gd name="T99" fmla="*/ 1 h 20"/>
                  <a:gd name="T100" fmla="*/ 12 w 16"/>
                  <a:gd name="T101" fmla="*/ 3 h 20"/>
                  <a:gd name="T102" fmla="*/ 13 w 16"/>
                  <a:gd name="T103" fmla="*/ 3 h 20"/>
                  <a:gd name="T104" fmla="*/ 14 w 16"/>
                  <a:gd name="T105" fmla="*/ 4 h 20"/>
                  <a:gd name="T106" fmla="*/ 14 w 16"/>
                  <a:gd name="T107" fmla="*/ 5 h 20"/>
                  <a:gd name="T108" fmla="*/ 15 w 16"/>
                  <a:gd name="T109" fmla="*/ 5 h 20"/>
                  <a:gd name="T110" fmla="*/ 15 w 16"/>
                  <a:gd name="T111" fmla="*/ 6 h 20"/>
                  <a:gd name="T112" fmla="*/ 16 w 16"/>
                  <a:gd name="T113" fmla="*/ 7 h 20"/>
                  <a:gd name="T114" fmla="*/ 16 w 16"/>
                  <a:gd name="T115" fmla="*/ 8 h 20"/>
                  <a:gd name="T116" fmla="*/ 16 w 16"/>
                  <a:gd name="T117" fmla="*/ 9 h 20"/>
                  <a:gd name="T118" fmla="*/ 16 w 16"/>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1"/>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5" y="13"/>
                    </a:lnTo>
                    <a:lnTo>
                      <a:pt x="15" y="13"/>
                    </a:lnTo>
                    <a:lnTo>
                      <a:pt x="15" y="15"/>
                    </a:lnTo>
                    <a:lnTo>
                      <a:pt x="15" y="15"/>
                    </a:lnTo>
                    <a:lnTo>
                      <a:pt x="15" y="15"/>
                    </a:lnTo>
                    <a:lnTo>
                      <a:pt x="15" y="15"/>
                    </a:lnTo>
                    <a:lnTo>
                      <a:pt x="15" y="15"/>
                    </a:lnTo>
                    <a:lnTo>
                      <a:pt x="15" y="15"/>
                    </a:lnTo>
                    <a:lnTo>
                      <a:pt x="15" y="16"/>
                    </a:lnTo>
                    <a:lnTo>
                      <a:pt x="15" y="16"/>
                    </a:lnTo>
                    <a:lnTo>
                      <a:pt x="15" y="16"/>
                    </a:lnTo>
                    <a:lnTo>
                      <a:pt x="15" y="16"/>
                    </a:lnTo>
                    <a:lnTo>
                      <a:pt x="15" y="16"/>
                    </a:lnTo>
                    <a:lnTo>
                      <a:pt x="15" y="16"/>
                    </a:lnTo>
                    <a:lnTo>
                      <a:pt x="14" y="16"/>
                    </a:lnTo>
                    <a:lnTo>
                      <a:pt x="14" y="16"/>
                    </a:lnTo>
                    <a:lnTo>
                      <a:pt x="14" y="17"/>
                    </a:lnTo>
                    <a:lnTo>
                      <a:pt x="14" y="17"/>
                    </a:lnTo>
                    <a:lnTo>
                      <a:pt x="14" y="17"/>
                    </a:lnTo>
                    <a:lnTo>
                      <a:pt x="14" y="17"/>
                    </a:lnTo>
                    <a:lnTo>
                      <a:pt x="14" y="17"/>
                    </a:lnTo>
                    <a:lnTo>
                      <a:pt x="14" y="17"/>
                    </a:lnTo>
                    <a:lnTo>
                      <a:pt x="14" y="17"/>
                    </a:lnTo>
                    <a:lnTo>
                      <a:pt x="14" y="17"/>
                    </a:lnTo>
                    <a:lnTo>
                      <a:pt x="13" y="18"/>
                    </a:lnTo>
                    <a:lnTo>
                      <a:pt x="13" y="18"/>
                    </a:lnTo>
                    <a:lnTo>
                      <a:pt x="13" y="18"/>
                    </a:lnTo>
                    <a:lnTo>
                      <a:pt x="13" y="18"/>
                    </a:lnTo>
                    <a:lnTo>
                      <a:pt x="13" y="18"/>
                    </a:lnTo>
                    <a:lnTo>
                      <a:pt x="13" y="18"/>
                    </a:lnTo>
                    <a:lnTo>
                      <a:pt x="13" y="18"/>
                    </a:lnTo>
                    <a:lnTo>
                      <a:pt x="13" y="18"/>
                    </a:lnTo>
                    <a:lnTo>
                      <a:pt x="13" y="18"/>
                    </a:lnTo>
                    <a:lnTo>
                      <a:pt x="12" y="19"/>
                    </a:lnTo>
                    <a:lnTo>
                      <a:pt x="12" y="19"/>
                    </a:lnTo>
                    <a:lnTo>
                      <a:pt x="12" y="19"/>
                    </a:lnTo>
                    <a:lnTo>
                      <a:pt x="12" y="19"/>
                    </a:lnTo>
                    <a:lnTo>
                      <a:pt x="12" y="19"/>
                    </a:lnTo>
                    <a:lnTo>
                      <a:pt x="12" y="19"/>
                    </a:lnTo>
                    <a:lnTo>
                      <a:pt x="12" y="19"/>
                    </a:lnTo>
                    <a:lnTo>
                      <a:pt x="11" y="19"/>
                    </a:lnTo>
                    <a:lnTo>
                      <a:pt x="11" y="19"/>
                    </a:lnTo>
                    <a:lnTo>
                      <a:pt x="11" y="19"/>
                    </a:lnTo>
                    <a:lnTo>
                      <a:pt x="11" y="19"/>
                    </a:lnTo>
                    <a:lnTo>
                      <a:pt x="11" y="19"/>
                    </a:lnTo>
                    <a:lnTo>
                      <a:pt x="11" y="19"/>
                    </a:lnTo>
                    <a:lnTo>
                      <a:pt x="11" y="20"/>
                    </a:lnTo>
                    <a:lnTo>
                      <a:pt x="10" y="20"/>
                    </a:lnTo>
                    <a:lnTo>
                      <a:pt x="10" y="20"/>
                    </a:lnTo>
                    <a:lnTo>
                      <a:pt x="10" y="20"/>
                    </a:lnTo>
                    <a:lnTo>
                      <a:pt x="10" y="20"/>
                    </a:lnTo>
                    <a:lnTo>
                      <a:pt x="10" y="20"/>
                    </a:lnTo>
                    <a:lnTo>
                      <a:pt x="10" y="20"/>
                    </a:lnTo>
                    <a:lnTo>
                      <a:pt x="10" y="20"/>
                    </a:lnTo>
                    <a:lnTo>
                      <a:pt x="10" y="20"/>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20"/>
                    </a:lnTo>
                    <a:lnTo>
                      <a:pt x="4" y="20"/>
                    </a:lnTo>
                    <a:lnTo>
                      <a:pt x="4" y="20"/>
                    </a:lnTo>
                    <a:lnTo>
                      <a:pt x="4" y="19"/>
                    </a:lnTo>
                    <a:lnTo>
                      <a:pt x="4" y="19"/>
                    </a:lnTo>
                    <a:lnTo>
                      <a:pt x="4" y="19"/>
                    </a:lnTo>
                    <a:lnTo>
                      <a:pt x="4" y="19"/>
                    </a:lnTo>
                    <a:lnTo>
                      <a:pt x="4" y="19"/>
                    </a:lnTo>
                    <a:lnTo>
                      <a:pt x="4" y="19"/>
                    </a:lnTo>
                    <a:lnTo>
                      <a:pt x="4" y="19"/>
                    </a:lnTo>
                    <a:lnTo>
                      <a:pt x="4" y="19"/>
                    </a:lnTo>
                    <a:lnTo>
                      <a:pt x="4" y="19"/>
                    </a:lnTo>
                    <a:lnTo>
                      <a:pt x="4" y="19"/>
                    </a:lnTo>
                    <a:lnTo>
                      <a:pt x="4" y="19"/>
                    </a:lnTo>
                    <a:lnTo>
                      <a:pt x="4" y="19"/>
                    </a:lnTo>
                    <a:lnTo>
                      <a:pt x="4" y="19"/>
                    </a:lnTo>
                    <a:lnTo>
                      <a:pt x="3" y="18"/>
                    </a:lnTo>
                    <a:lnTo>
                      <a:pt x="3" y="18"/>
                    </a:lnTo>
                    <a:lnTo>
                      <a:pt x="3" y="18"/>
                    </a:lnTo>
                    <a:lnTo>
                      <a:pt x="3" y="18"/>
                    </a:lnTo>
                    <a:lnTo>
                      <a:pt x="3" y="18"/>
                    </a:lnTo>
                    <a:lnTo>
                      <a:pt x="3" y="18"/>
                    </a:lnTo>
                    <a:lnTo>
                      <a:pt x="3" y="18"/>
                    </a:lnTo>
                    <a:lnTo>
                      <a:pt x="3" y="18"/>
                    </a:lnTo>
                    <a:lnTo>
                      <a:pt x="2" y="18"/>
                    </a:lnTo>
                    <a:lnTo>
                      <a:pt x="2" y="17"/>
                    </a:lnTo>
                    <a:lnTo>
                      <a:pt x="2" y="17"/>
                    </a:lnTo>
                    <a:lnTo>
                      <a:pt x="2" y="17"/>
                    </a:lnTo>
                    <a:lnTo>
                      <a:pt x="2" y="17"/>
                    </a:lnTo>
                    <a:lnTo>
                      <a:pt x="2" y="17"/>
                    </a:lnTo>
                    <a:lnTo>
                      <a:pt x="2" y="17"/>
                    </a:lnTo>
                    <a:lnTo>
                      <a:pt x="2" y="17"/>
                    </a:lnTo>
                    <a:lnTo>
                      <a:pt x="2" y="17"/>
                    </a:lnTo>
                    <a:lnTo>
                      <a:pt x="2" y="16"/>
                    </a:lnTo>
                    <a:lnTo>
                      <a:pt x="1" y="16"/>
                    </a:lnTo>
                    <a:lnTo>
                      <a:pt x="1" y="16"/>
                    </a:lnTo>
                    <a:lnTo>
                      <a:pt x="1" y="16"/>
                    </a:lnTo>
                    <a:lnTo>
                      <a:pt x="1" y="16"/>
                    </a:lnTo>
                    <a:lnTo>
                      <a:pt x="1" y="16"/>
                    </a:lnTo>
                    <a:lnTo>
                      <a:pt x="1" y="16"/>
                    </a:lnTo>
                    <a:lnTo>
                      <a:pt x="1" y="16"/>
                    </a:lnTo>
                    <a:lnTo>
                      <a:pt x="1" y="15"/>
                    </a:lnTo>
                    <a:lnTo>
                      <a:pt x="1" y="15"/>
                    </a:lnTo>
                    <a:lnTo>
                      <a:pt x="1" y="15"/>
                    </a:lnTo>
                    <a:lnTo>
                      <a:pt x="1" y="15"/>
                    </a:lnTo>
                    <a:lnTo>
                      <a:pt x="1" y="15"/>
                    </a:lnTo>
                    <a:lnTo>
                      <a:pt x="1" y="15"/>
                    </a:lnTo>
                    <a:lnTo>
                      <a:pt x="1" y="13"/>
                    </a:lnTo>
                    <a:lnTo>
                      <a:pt x="0" y="13"/>
                    </a:lnTo>
                    <a:lnTo>
                      <a:pt x="0" y="13"/>
                    </a:lnTo>
                    <a:lnTo>
                      <a:pt x="0" y="13"/>
                    </a:lnTo>
                    <a:lnTo>
                      <a:pt x="0" y="13"/>
                    </a:lnTo>
                    <a:lnTo>
                      <a:pt x="0" y="13"/>
                    </a:lnTo>
                    <a:lnTo>
                      <a:pt x="0" y="13"/>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8"/>
                    </a:lnTo>
                    <a:lnTo>
                      <a:pt x="0" y="7"/>
                    </a:lnTo>
                    <a:lnTo>
                      <a:pt x="0" y="7"/>
                    </a:lnTo>
                    <a:lnTo>
                      <a:pt x="0"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2" y="5"/>
                    </a:lnTo>
                    <a:lnTo>
                      <a:pt x="2" y="5"/>
                    </a:lnTo>
                    <a:lnTo>
                      <a:pt x="2" y="5"/>
                    </a:lnTo>
                    <a:lnTo>
                      <a:pt x="2" y="5"/>
                    </a:lnTo>
                    <a:lnTo>
                      <a:pt x="2" y="4"/>
                    </a:lnTo>
                    <a:lnTo>
                      <a:pt x="2" y="4"/>
                    </a:lnTo>
                    <a:lnTo>
                      <a:pt x="2" y="4"/>
                    </a:lnTo>
                    <a:lnTo>
                      <a:pt x="2" y="4"/>
                    </a:lnTo>
                    <a:lnTo>
                      <a:pt x="2" y="4"/>
                    </a:lnTo>
                    <a:lnTo>
                      <a:pt x="2" y="4"/>
                    </a:lnTo>
                    <a:lnTo>
                      <a:pt x="3" y="4"/>
                    </a:lnTo>
                    <a:lnTo>
                      <a:pt x="3" y="4"/>
                    </a:lnTo>
                    <a:lnTo>
                      <a:pt x="3" y="4"/>
                    </a:lnTo>
                    <a:lnTo>
                      <a:pt x="3" y="3"/>
                    </a:lnTo>
                    <a:lnTo>
                      <a:pt x="3" y="3"/>
                    </a:lnTo>
                    <a:lnTo>
                      <a:pt x="3" y="3"/>
                    </a:lnTo>
                    <a:lnTo>
                      <a:pt x="3" y="3"/>
                    </a:lnTo>
                    <a:lnTo>
                      <a:pt x="3" y="3"/>
                    </a:lnTo>
                    <a:lnTo>
                      <a:pt x="4" y="3"/>
                    </a:lnTo>
                    <a:lnTo>
                      <a:pt x="4" y="3"/>
                    </a:lnTo>
                    <a:lnTo>
                      <a:pt x="4" y="3"/>
                    </a:lnTo>
                    <a:lnTo>
                      <a:pt x="4" y="3"/>
                    </a:lnTo>
                    <a:lnTo>
                      <a:pt x="4" y="3"/>
                    </a:lnTo>
                    <a:lnTo>
                      <a:pt x="4" y="1"/>
                    </a:lnTo>
                    <a:lnTo>
                      <a:pt x="4" y="1"/>
                    </a:lnTo>
                    <a:lnTo>
                      <a:pt x="4" y="1"/>
                    </a:lnTo>
                    <a:lnTo>
                      <a:pt x="4" y="1"/>
                    </a:lnTo>
                    <a:lnTo>
                      <a:pt x="4" y="1"/>
                    </a:lnTo>
                    <a:lnTo>
                      <a:pt x="4" y="1"/>
                    </a:lnTo>
                    <a:lnTo>
                      <a:pt x="4" y="1"/>
                    </a:lnTo>
                    <a:lnTo>
                      <a:pt x="4" y="1"/>
                    </a:lnTo>
                    <a:lnTo>
                      <a:pt x="4" y="1"/>
                    </a:lnTo>
                    <a:lnTo>
                      <a:pt x="4" y="1"/>
                    </a:lnTo>
                    <a:lnTo>
                      <a:pt x="5" y="1"/>
                    </a:lnTo>
                    <a:lnTo>
                      <a:pt x="5" y="1"/>
                    </a:lnTo>
                    <a:lnTo>
                      <a:pt x="5" y="1"/>
                    </a:lnTo>
                    <a:lnTo>
                      <a:pt x="5" y="1"/>
                    </a:lnTo>
                    <a:lnTo>
                      <a:pt x="5" y="1"/>
                    </a:lnTo>
                    <a:lnTo>
                      <a:pt x="5" y="0"/>
                    </a:lnTo>
                    <a:lnTo>
                      <a:pt x="5"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0" y="0"/>
                    </a:lnTo>
                    <a:lnTo>
                      <a:pt x="10" y="1"/>
                    </a:lnTo>
                    <a:lnTo>
                      <a:pt x="10" y="1"/>
                    </a:lnTo>
                    <a:lnTo>
                      <a:pt x="10" y="1"/>
                    </a:lnTo>
                    <a:lnTo>
                      <a:pt x="10" y="1"/>
                    </a:lnTo>
                    <a:lnTo>
                      <a:pt x="10" y="1"/>
                    </a:lnTo>
                    <a:lnTo>
                      <a:pt x="10" y="1"/>
                    </a:lnTo>
                    <a:lnTo>
                      <a:pt x="11" y="1"/>
                    </a:lnTo>
                    <a:lnTo>
                      <a:pt x="11" y="1"/>
                    </a:lnTo>
                    <a:lnTo>
                      <a:pt x="11" y="1"/>
                    </a:lnTo>
                    <a:lnTo>
                      <a:pt x="11" y="1"/>
                    </a:lnTo>
                    <a:lnTo>
                      <a:pt x="11" y="1"/>
                    </a:lnTo>
                    <a:lnTo>
                      <a:pt x="11" y="1"/>
                    </a:lnTo>
                    <a:lnTo>
                      <a:pt x="11" y="1"/>
                    </a:lnTo>
                    <a:lnTo>
                      <a:pt x="12" y="1"/>
                    </a:lnTo>
                    <a:lnTo>
                      <a:pt x="12" y="1"/>
                    </a:lnTo>
                    <a:lnTo>
                      <a:pt x="12" y="3"/>
                    </a:lnTo>
                    <a:lnTo>
                      <a:pt x="12" y="3"/>
                    </a:lnTo>
                    <a:lnTo>
                      <a:pt x="12" y="3"/>
                    </a:lnTo>
                    <a:lnTo>
                      <a:pt x="12" y="3"/>
                    </a:lnTo>
                    <a:lnTo>
                      <a:pt x="12" y="3"/>
                    </a:lnTo>
                    <a:lnTo>
                      <a:pt x="13" y="3"/>
                    </a:lnTo>
                    <a:lnTo>
                      <a:pt x="13" y="3"/>
                    </a:lnTo>
                    <a:lnTo>
                      <a:pt x="13" y="3"/>
                    </a:lnTo>
                    <a:lnTo>
                      <a:pt x="13" y="3"/>
                    </a:lnTo>
                    <a:lnTo>
                      <a:pt x="13" y="3"/>
                    </a:lnTo>
                    <a:lnTo>
                      <a:pt x="13" y="4"/>
                    </a:lnTo>
                    <a:lnTo>
                      <a:pt x="13" y="4"/>
                    </a:lnTo>
                    <a:lnTo>
                      <a:pt x="13" y="4"/>
                    </a:lnTo>
                    <a:lnTo>
                      <a:pt x="13" y="4"/>
                    </a:lnTo>
                    <a:lnTo>
                      <a:pt x="14" y="4"/>
                    </a:lnTo>
                    <a:lnTo>
                      <a:pt x="14" y="4"/>
                    </a:lnTo>
                    <a:lnTo>
                      <a:pt x="14" y="4"/>
                    </a:lnTo>
                    <a:lnTo>
                      <a:pt x="14" y="4"/>
                    </a:lnTo>
                    <a:lnTo>
                      <a:pt x="14" y="4"/>
                    </a:lnTo>
                    <a:lnTo>
                      <a:pt x="14" y="5"/>
                    </a:lnTo>
                    <a:lnTo>
                      <a:pt x="14" y="5"/>
                    </a:lnTo>
                    <a:lnTo>
                      <a:pt x="14" y="5"/>
                    </a:lnTo>
                    <a:lnTo>
                      <a:pt x="14" y="5"/>
                    </a:lnTo>
                    <a:lnTo>
                      <a:pt x="14" y="5"/>
                    </a:lnTo>
                    <a:lnTo>
                      <a:pt x="15" y="5"/>
                    </a:lnTo>
                    <a:lnTo>
                      <a:pt x="15" y="5"/>
                    </a:lnTo>
                    <a:lnTo>
                      <a:pt x="15" y="5"/>
                    </a:lnTo>
                    <a:lnTo>
                      <a:pt x="15" y="6"/>
                    </a:lnTo>
                    <a:lnTo>
                      <a:pt x="15" y="6"/>
                    </a:lnTo>
                    <a:lnTo>
                      <a:pt x="15" y="6"/>
                    </a:lnTo>
                    <a:lnTo>
                      <a:pt x="15" y="6"/>
                    </a:lnTo>
                    <a:lnTo>
                      <a:pt x="15" y="6"/>
                    </a:lnTo>
                    <a:lnTo>
                      <a:pt x="15" y="6"/>
                    </a:lnTo>
                    <a:lnTo>
                      <a:pt x="15" y="6"/>
                    </a:lnTo>
                    <a:lnTo>
                      <a:pt x="15" y="7"/>
                    </a:lnTo>
                    <a:lnTo>
                      <a:pt x="15" y="7"/>
                    </a:lnTo>
                    <a:lnTo>
                      <a:pt x="15" y="7"/>
                    </a:lnTo>
                    <a:lnTo>
                      <a:pt x="15" y="7"/>
                    </a:lnTo>
                    <a:lnTo>
                      <a:pt x="16" y="7"/>
                    </a:lnTo>
                    <a:lnTo>
                      <a:pt x="16" y="7"/>
                    </a:lnTo>
                    <a:lnTo>
                      <a:pt x="16" y="8"/>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10"/>
                    </a:lnTo>
                    <a:lnTo>
                      <a:pt x="16" y="10"/>
                    </a:lnTo>
                    <a:lnTo>
                      <a:pt x="16" y="10"/>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2" name="Freeform 167">
                <a:extLst>
                  <a:ext uri="{FF2B5EF4-FFF2-40B4-BE49-F238E27FC236}">
                    <a16:creationId xmlns:a16="http://schemas.microsoft.com/office/drawing/2014/main" id="{9F60E8E6-199A-4D38-93CC-80B5BE786F3C}"/>
                  </a:ext>
                </a:extLst>
              </p:cNvPr>
              <p:cNvSpPr>
                <a:spLocks/>
              </p:cNvSpPr>
              <p:nvPr/>
            </p:nvSpPr>
            <p:spPr bwMode="auto">
              <a:xfrm>
                <a:off x="6465" y="3481"/>
                <a:ext cx="16" cy="20"/>
              </a:xfrm>
              <a:custGeom>
                <a:avLst/>
                <a:gdLst>
                  <a:gd name="T0" fmla="*/ 16 w 16"/>
                  <a:gd name="T1" fmla="*/ 11 h 20"/>
                  <a:gd name="T2" fmla="*/ 16 w 16"/>
                  <a:gd name="T3" fmla="*/ 12 h 20"/>
                  <a:gd name="T4" fmla="*/ 16 w 16"/>
                  <a:gd name="T5" fmla="*/ 12 h 20"/>
                  <a:gd name="T6" fmla="*/ 15 w 16"/>
                  <a:gd name="T7" fmla="*/ 13 h 20"/>
                  <a:gd name="T8" fmla="*/ 15 w 16"/>
                  <a:gd name="T9" fmla="*/ 14 h 20"/>
                  <a:gd name="T10" fmla="*/ 15 w 16"/>
                  <a:gd name="T11" fmla="*/ 15 h 20"/>
                  <a:gd name="T12" fmla="*/ 14 w 16"/>
                  <a:gd name="T13" fmla="*/ 17 h 20"/>
                  <a:gd name="T14" fmla="*/ 13 w 16"/>
                  <a:gd name="T15" fmla="*/ 17 h 20"/>
                  <a:gd name="T16" fmla="*/ 13 w 16"/>
                  <a:gd name="T17" fmla="*/ 18 h 20"/>
                  <a:gd name="T18" fmla="*/ 12 w 16"/>
                  <a:gd name="T19" fmla="*/ 19 h 20"/>
                  <a:gd name="T20" fmla="*/ 12 w 16"/>
                  <a:gd name="T21" fmla="*/ 19 h 20"/>
                  <a:gd name="T22" fmla="*/ 11 w 16"/>
                  <a:gd name="T23" fmla="*/ 19 h 20"/>
                  <a:gd name="T24" fmla="*/ 10 w 16"/>
                  <a:gd name="T25" fmla="*/ 20 h 20"/>
                  <a:gd name="T26" fmla="*/ 9 w 16"/>
                  <a:gd name="T27" fmla="*/ 20 h 20"/>
                  <a:gd name="T28" fmla="*/ 8 w 16"/>
                  <a:gd name="T29" fmla="*/ 20 h 20"/>
                  <a:gd name="T30" fmla="*/ 7 w 16"/>
                  <a:gd name="T31" fmla="*/ 20 h 20"/>
                  <a:gd name="T32" fmla="*/ 6 w 16"/>
                  <a:gd name="T33" fmla="*/ 20 h 20"/>
                  <a:gd name="T34" fmla="*/ 6 w 16"/>
                  <a:gd name="T35" fmla="*/ 20 h 20"/>
                  <a:gd name="T36" fmla="*/ 6 w 16"/>
                  <a:gd name="T37" fmla="*/ 19 h 20"/>
                  <a:gd name="T38" fmla="*/ 5 w 16"/>
                  <a:gd name="T39" fmla="*/ 19 h 20"/>
                  <a:gd name="T40" fmla="*/ 4 w 16"/>
                  <a:gd name="T41" fmla="*/ 18 h 20"/>
                  <a:gd name="T42" fmla="*/ 3 w 16"/>
                  <a:gd name="T43" fmla="*/ 18 h 20"/>
                  <a:gd name="T44" fmla="*/ 3 w 16"/>
                  <a:gd name="T45" fmla="*/ 17 h 20"/>
                  <a:gd name="T46" fmla="*/ 2 w 16"/>
                  <a:gd name="T47" fmla="*/ 15 h 20"/>
                  <a:gd name="T48" fmla="*/ 1 w 16"/>
                  <a:gd name="T49" fmla="*/ 15 h 20"/>
                  <a:gd name="T50" fmla="*/ 1 w 16"/>
                  <a:gd name="T51" fmla="*/ 14 h 20"/>
                  <a:gd name="T52" fmla="*/ 1 w 16"/>
                  <a:gd name="T53" fmla="*/ 13 h 20"/>
                  <a:gd name="T54" fmla="*/ 0 w 16"/>
                  <a:gd name="T55" fmla="*/ 12 h 20"/>
                  <a:gd name="T56" fmla="*/ 0 w 16"/>
                  <a:gd name="T57" fmla="*/ 11 h 20"/>
                  <a:gd name="T58" fmla="*/ 0 w 16"/>
                  <a:gd name="T59" fmla="*/ 10 h 20"/>
                  <a:gd name="T60" fmla="*/ 0 w 16"/>
                  <a:gd name="T61" fmla="*/ 9 h 20"/>
                  <a:gd name="T62" fmla="*/ 0 w 16"/>
                  <a:gd name="T63" fmla="*/ 8 h 20"/>
                  <a:gd name="T64" fmla="*/ 0 w 16"/>
                  <a:gd name="T65" fmla="*/ 7 h 20"/>
                  <a:gd name="T66" fmla="*/ 1 w 16"/>
                  <a:gd name="T67" fmla="*/ 6 h 20"/>
                  <a:gd name="T68" fmla="*/ 1 w 16"/>
                  <a:gd name="T69" fmla="*/ 5 h 20"/>
                  <a:gd name="T70" fmla="*/ 2 w 16"/>
                  <a:gd name="T71" fmla="*/ 5 h 20"/>
                  <a:gd name="T72" fmla="*/ 2 w 16"/>
                  <a:gd name="T73" fmla="*/ 3 h 20"/>
                  <a:gd name="T74" fmla="*/ 3 w 16"/>
                  <a:gd name="T75" fmla="*/ 2 h 20"/>
                  <a:gd name="T76" fmla="*/ 4 w 16"/>
                  <a:gd name="T77" fmla="*/ 1 h 20"/>
                  <a:gd name="T78" fmla="*/ 4 w 16"/>
                  <a:gd name="T79" fmla="*/ 1 h 20"/>
                  <a:gd name="T80" fmla="*/ 5 w 16"/>
                  <a:gd name="T81" fmla="*/ 1 h 20"/>
                  <a:gd name="T82" fmla="*/ 6 w 16"/>
                  <a:gd name="T83" fmla="*/ 0 h 20"/>
                  <a:gd name="T84" fmla="*/ 6 w 16"/>
                  <a:gd name="T85" fmla="*/ 0 h 20"/>
                  <a:gd name="T86" fmla="*/ 7 w 16"/>
                  <a:gd name="T87" fmla="*/ 0 h 20"/>
                  <a:gd name="T88" fmla="*/ 8 w 16"/>
                  <a:gd name="T89" fmla="*/ 0 h 20"/>
                  <a:gd name="T90" fmla="*/ 9 w 16"/>
                  <a:gd name="T91" fmla="*/ 0 h 20"/>
                  <a:gd name="T92" fmla="*/ 10 w 16"/>
                  <a:gd name="T93" fmla="*/ 0 h 20"/>
                  <a:gd name="T94" fmla="*/ 11 w 16"/>
                  <a:gd name="T95" fmla="*/ 0 h 20"/>
                  <a:gd name="T96" fmla="*/ 12 w 16"/>
                  <a:gd name="T97" fmla="*/ 0 h 20"/>
                  <a:gd name="T98" fmla="*/ 12 w 16"/>
                  <a:gd name="T99" fmla="*/ 1 h 20"/>
                  <a:gd name="T100" fmla="*/ 12 w 16"/>
                  <a:gd name="T101" fmla="*/ 1 h 20"/>
                  <a:gd name="T102" fmla="*/ 13 w 16"/>
                  <a:gd name="T103" fmla="*/ 2 h 20"/>
                  <a:gd name="T104" fmla="*/ 14 w 16"/>
                  <a:gd name="T105" fmla="*/ 3 h 20"/>
                  <a:gd name="T106" fmla="*/ 14 w 16"/>
                  <a:gd name="T107" fmla="*/ 3 h 20"/>
                  <a:gd name="T108" fmla="*/ 15 w 16"/>
                  <a:gd name="T109" fmla="*/ 5 h 20"/>
                  <a:gd name="T110" fmla="*/ 15 w 16"/>
                  <a:gd name="T111" fmla="*/ 6 h 20"/>
                  <a:gd name="T112" fmla="*/ 16 w 16"/>
                  <a:gd name="T113" fmla="*/ 7 h 20"/>
                  <a:gd name="T114" fmla="*/ 16 w 16"/>
                  <a:gd name="T115" fmla="*/ 8 h 20"/>
                  <a:gd name="T116" fmla="*/ 16 w 16"/>
                  <a:gd name="T117" fmla="*/ 9 h 20"/>
                  <a:gd name="T118" fmla="*/ 16 w 16"/>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0"/>
                    </a:lnTo>
                    <a:lnTo>
                      <a:pt x="16" y="10"/>
                    </a:lnTo>
                    <a:lnTo>
                      <a:pt x="16" y="10"/>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4" y="15"/>
                    </a:lnTo>
                    <a:lnTo>
                      <a:pt x="14" y="15"/>
                    </a:lnTo>
                    <a:lnTo>
                      <a:pt x="14" y="15"/>
                    </a:lnTo>
                    <a:lnTo>
                      <a:pt x="14" y="17"/>
                    </a:lnTo>
                    <a:lnTo>
                      <a:pt x="14" y="17"/>
                    </a:lnTo>
                    <a:lnTo>
                      <a:pt x="14" y="17"/>
                    </a:lnTo>
                    <a:lnTo>
                      <a:pt x="14" y="17"/>
                    </a:lnTo>
                    <a:lnTo>
                      <a:pt x="14" y="17"/>
                    </a:lnTo>
                    <a:lnTo>
                      <a:pt x="14" y="17"/>
                    </a:lnTo>
                    <a:lnTo>
                      <a:pt x="14" y="17"/>
                    </a:lnTo>
                    <a:lnTo>
                      <a:pt x="13" y="17"/>
                    </a:lnTo>
                    <a:lnTo>
                      <a:pt x="13" y="17"/>
                    </a:lnTo>
                    <a:lnTo>
                      <a:pt x="13" y="18"/>
                    </a:lnTo>
                    <a:lnTo>
                      <a:pt x="13" y="18"/>
                    </a:lnTo>
                    <a:lnTo>
                      <a:pt x="13" y="18"/>
                    </a:lnTo>
                    <a:lnTo>
                      <a:pt x="13" y="18"/>
                    </a:lnTo>
                    <a:lnTo>
                      <a:pt x="13" y="18"/>
                    </a:lnTo>
                    <a:lnTo>
                      <a:pt x="13" y="18"/>
                    </a:lnTo>
                    <a:lnTo>
                      <a:pt x="12" y="18"/>
                    </a:lnTo>
                    <a:lnTo>
                      <a:pt x="12" y="18"/>
                    </a:lnTo>
                    <a:lnTo>
                      <a:pt x="12" y="18"/>
                    </a:lnTo>
                    <a:lnTo>
                      <a:pt x="12" y="18"/>
                    </a:lnTo>
                    <a:lnTo>
                      <a:pt x="12" y="19"/>
                    </a:lnTo>
                    <a:lnTo>
                      <a:pt x="12" y="19"/>
                    </a:lnTo>
                    <a:lnTo>
                      <a:pt x="12" y="19"/>
                    </a:lnTo>
                    <a:lnTo>
                      <a:pt x="12" y="19"/>
                    </a:lnTo>
                    <a:lnTo>
                      <a:pt x="12" y="19"/>
                    </a:lnTo>
                    <a:lnTo>
                      <a:pt x="12" y="19"/>
                    </a:lnTo>
                    <a:lnTo>
                      <a:pt x="12" y="19"/>
                    </a:lnTo>
                    <a:lnTo>
                      <a:pt x="12" y="19"/>
                    </a:lnTo>
                    <a:lnTo>
                      <a:pt x="12" y="19"/>
                    </a:lnTo>
                    <a:lnTo>
                      <a:pt x="12" y="19"/>
                    </a:lnTo>
                    <a:lnTo>
                      <a:pt x="12" y="19"/>
                    </a:lnTo>
                    <a:lnTo>
                      <a:pt x="11" y="19"/>
                    </a:lnTo>
                    <a:lnTo>
                      <a:pt x="11" y="19"/>
                    </a:lnTo>
                    <a:lnTo>
                      <a:pt x="11" y="19"/>
                    </a:lnTo>
                    <a:lnTo>
                      <a:pt x="11" y="20"/>
                    </a:lnTo>
                    <a:lnTo>
                      <a:pt x="11" y="20"/>
                    </a:lnTo>
                    <a:lnTo>
                      <a:pt x="11" y="20"/>
                    </a:lnTo>
                    <a:lnTo>
                      <a:pt x="10" y="20"/>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6" y="20"/>
                    </a:lnTo>
                    <a:lnTo>
                      <a:pt x="6" y="19"/>
                    </a:lnTo>
                    <a:lnTo>
                      <a:pt x="6" y="19"/>
                    </a:lnTo>
                    <a:lnTo>
                      <a:pt x="6" y="19"/>
                    </a:lnTo>
                    <a:lnTo>
                      <a:pt x="6" y="19"/>
                    </a:lnTo>
                    <a:lnTo>
                      <a:pt x="6" y="19"/>
                    </a:lnTo>
                    <a:lnTo>
                      <a:pt x="5" y="19"/>
                    </a:lnTo>
                    <a:lnTo>
                      <a:pt x="5" y="19"/>
                    </a:lnTo>
                    <a:lnTo>
                      <a:pt x="5" y="19"/>
                    </a:lnTo>
                    <a:lnTo>
                      <a:pt x="5" y="19"/>
                    </a:lnTo>
                    <a:lnTo>
                      <a:pt x="5" y="19"/>
                    </a:lnTo>
                    <a:lnTo>
                      <a:pt x="5" y="19"/>
                    </a:lnTo>
                    <a:lnTo>
                      <a:pt x="5" y="19"/>
                    </a:lnTo>
                    <a:lnTo>
                      <a:pt x="4" y="19"/>
                    </a:lnTo>
                    <a:lnTo>
                      <a:pt x="4" y="19"/>
                    </a:lnTo>
                    <a:lnTo>
                      <a:pt x="4" y="18"/>
                    </a:lnTo>
                    <a:lnTo>
                      <a:pt x="4" y="18"/>
                    </a:lnTo>
                    <a:lnTo>
                      <a:pt x="4" y="18"/>
                    </a:lnTo>
                    <a:lnTo>
                      <a:pt x="4" y="18"/>
                    </a:lnTo>
                    <a:lnTo>
                      <a:pt x="4" y="18"/>
                    </a:lnTo>
                    <a:lnTo>
                      <a:pt x="4" y="18"/>
                    </a:lnTo>
                    <a:lnTo>
                      <a:pt x="3" y="18"/>
                    </a:lnTo>
                    <a:lnTo>
                      <a:pt x="3" y="18"/>
                    </a:lnTo>
                    <a:lnTo>
                      <a:pt x="3" y="18"/>
                    </a:lnTo>
                    <a:lnTo>
                      <a:pt x="3" y="18"/>
                    </a:lnTo>
                    <a:lnTo>
                      <a:pt x="3" y="17"/>
                    </a:lnTo>
                    <a:lnTo>
                      <a:pt x="3" y="17"/>
                    </a:lnTo>
                    <a:lnTo>
                      <a:pt x="3" y="17"/>
                    </a:lnTo>
                    <a:lnTo>
                      <a:pt x="3" y="17"/>
                    </a:lnTo>
                    <a:lnTo>
                      <a:pt x="3" y="17"/>
                    </a:lnTo>
                    <a:lnTo>
                      <a:pt x="2" y="17"/>
                    </a:lnTo>
                    <a:lnTo>
                      <a:pt x="2" y="17"/>
                    </a:lnTo>
                    <a:lnTo>
                      <a:pt x="2" y="17"/>
                    </a:lnTo>
                    <a:lnTo>
                      <a:pt x="2" y="17"/>
                    </a:lnTo>
                    <a:lnTo>
                      <a:pt x="2" y="15"/>
                    </a:lnTo>
                    <a:lnTo>
                      <a:pt x="2" y="15"/>
                    </a:lnTo>
                    <a:lnTo>
                      <a:pt x="2" y="15"/>
                    </a:lnTo>
                    <a:lnTo>
                      <a:pt x="2" y="15"/>
                    </a:lnTo>
                    <a:lnTo>
                      <a:pt x="2" y="15"/>
                    </a:lnTo>
                    <a:lnTo>
                      <a:pt x="2" y="15"/>
                    </a:lnTo>
                    <a:lnTo>
                      <a:pt x="1" y="15"/>
                    </a:lnTo>
                    <a:lnTo>
                      <a:pt x="1"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0" y="12"/>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0" y="7"/>
                    </a:lnTo>
                    <a:lnTo>
                      <a:pt x="0" y="7"/>
                    </a:lnTo>
                    <a:lnTo>
                      <a:pt x="1"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2" y="5"/>
                    </a:lnTo>
                    <a:lnTo>
                      <a:pt x="2" y="5"/>
                    </a:lnTo>
                    <a:lnTo>
                      <a:pt x="2" y="5"/>
                    </a:lnTo>
                    <a:lnTo>
                      <a:pt x="2" y="3"/>
                    </a:lnTo>
                    <a:lnTo>
                      <a:pt x="2" y="3"/>
                    </a:lnTo>
                    <a:lnTo>
                      <a:pt x="2" y="3"/>
                    </a:lnTo>
                    <a:lnTo>
                      <a:pt x="2" y="3"/>
                    </a:lnTo>
                    <a:lnTo>
                      <a:pt x="2" y="3"/>
                    </a:lnTo>
                    <a:lnTo>
                      <a:pt x="2" y="3"/>
                    </a:lnTo>
                    <a:lnTo>
                      <a:pt x="2" y="3"/>
                    </a:lnTo>
                    <a:lnTo>
                      <a:pt x="3" y="3"/>
                    </a:lnTo>
                    <a:lnTo>
                      <a:pt x="3" y="2"/>
                    </a:lnTo>
                    <a:lnTo>
                      <a:pt x="3" y="2"/>
                    </a:lnTo>
                    <a:lnTo>
                      <a:pt x="3" y="2"/>
                    </a:lnTo>
                    <a:lnTo>
                      <a:pt x="3" y="2"/>
                    </a:lnTo>
                    <a:lnTo>
                      <a:pt x="3" y="2"/>
                    </a:lnTo>
                    <a:lnTo>
                      <a:pt x="3" y="2"/>
                    </a:lnTo>
                    <a:lnTo>
                      <a:pt x="3" y="2"/>
                    </a:lnTo>
                    <a:lnTo>
                      <a:pt x="3" y="2"/>
                    </a:lnTo>
                    <a:lnTo>
                      <a:pt x="4" y="2"/>
                    </a:lnTo>
                    <a:lnTo>
                      <a:pt x="4" y="1"/>
                    </a:lnTo>
                    <a:lnTo>
                      <a:pt x="4" y="1"/>
                    </a:lnTo>
                    <a:lnTo>
                      <a:pt x="4" y="1"/>
                    </a:lnTo>
                    <a:lnTo>
                      <a:pt x="4" y="1"/>
                    </a:lnTo>
                    <a:lnTo>
                      <a:pt x="4" y="1"/>
                    </a:lnTo>
                    <a:lnTo>
                      <a:pt x="4" y="1"/>
                    </a:lnTo>
                    <a:lnTo>
                      <a:pt x="4" y="1"/>
                    </a:lnTo>
                    <a:lnTo>
                      <a:pt x="5" y="1"/>
                    </a:lnTo>
                    <a:lnTo>
                      <a:pt x="5" y="1"/>
                    </a:lnTo>
                    <a:lnTo>
                      <a:pt x="5" y="1"/>
                    </a:lnTo>
                    <a:lnTo>
                      <a:pt x="5" y="1"/>
                    </a:lnTo>
                    <a:lnTo>
                      <a:pt x="5" y="1"/>
                    </a:lnTo>
                    <a:lnTo>
                      <a:pt x="5" y="1"/>
                    </a:lnTo>
                    <a:lnTo>
                      <a:pt x="5"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0"/>
                    </a:lnTo>
                    <a:lnTo>
                      <a:pt x="11" y="0"/>
                    </a:lnTo>
                    <a:lnTo>
                      <a:pt x="11" y="0"/>
                    </a:lnTo>
                    <a:lnTo>
                      <a:pt x="11" y="0"/>
                    </a:lnTo>
                    <a:lnTo>
                      <a:pt x="11" y="0"/>
                    </a:lnTo>
                    <a:lnTo>
                      <a:pt x="11" y="0"/>
                    </a:lnTo>
                    <a:lnTo>
                      <a:pt x="12" y="0"/>
                    </a:lnTo>
                    <a:lnTo>
                      <a:pt x="12" y="0"/>
                    </a:lnTo>
                    <a:lnTo>
                      <a:pt x="12" y="0"/>
                    </a:lnTo>
                    <a:lnTo>
                      <a:pt x="12" y="1"/>
                    </a:lnTo>
                    <a:lnTo>
                      <a:pt x="12" y="1"/>
                    </a:lnTo>
                    <a:lnTo>
                      <a:pt x="12" y="1"/>
                    </a:lnTo>
                    <a:lnTo>
                      <a:pt x="12" y="1"/>
                    </a:lnTo>
                    <a:lnTo>
                      <a:pt x="12" y="1"/>
                    </a:lnTo>
                    <a:lnTo>
                      <a:pt x="12" y="1"/>
                    </a:lnTo>
                    <a:lnTo>
                      <a:pt x="12" y="1"/>
                    </a:lnTo>
                    <a:lnTo>
                      <a:pt x="12" y="1"/>
                    </a:lnTo>
                    <a:lnTo>
                      <a:pt x="12" y="1"/>
                    </a:lnTo>
                    <a:lnTo>
                      <a:pt x="12" y="1"/>
                    </a:lnTo>
                    <a:lnTo>
                      <a:pt x="12" y="1"/>
                    </a:lnTo>
                    <a:lnTo>
                      <a:pt x="12" y="1"/>
                    </a:lnTo>
                    <a:lnTo>
                      <a:pt x="13" y="1"/>
                    </a:lnTo>
                    <a:lnTo>
                      <a:pt x="13" y="2"/>
                    </a:lnTo>
                    <a:lnTo>
                      <a:pt x="13" y="2"/>
                    </a:lnTo>
                    <a:lnTo>
                      <a:pt x="13" y="2"/>
                    </a:lnTo>
                    <a:lnTo>
                      <a:pt x="13" y="2"/>
                    </a:lnTo>
                    <a:lnTo>
                      <a:pt x="13" y="2"/>
                    </a:lnTo>
                    <a:lnTo>
                      <a:pt x="13" y="2"/>
                    </a:lnTo>
                    <a:lnTo>
                      <a:pt x="13" y="2"/>
                    </a:lnTo>
                    <a:lnTo>
                      <a:pt x="14" y="2"/>
                    </a:lnTo>
                    <a:lnTo>
                      <a:pt x="14" y="2"/>
                    </a:lnTo>
                    <a:lnTo>
                      <a:pt x="14" y="3"/>
                    </a:lnTo>
                    <a:lnTo>
                      <a:pt x="14" y="3"/>
                    </a:lnTo>
                    <a:lnTo>
                      <a:pt x="14" y="3"/>
                    </a:lnTo>
                    <a:lnTo>
                      <a:pt x="14" y="3"/>
                    </a:lnTo>
                    <a:lnTo>
                      <a:pt x="14" y="3"/>
                    </a:lnTo>
                    <a:lnTo>
                      <a:pt x="14" y="3"/>
                    </a:lnTo>
                    <a:lnTo>
                      <a:pt x="14" y="3"/>
                    </a:lnTo>
                    <a:lnTo>
                      <a:pt x="14" y="3"/>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6" y="6"/>
                    </a:lnTo>
                    <a:lnTo>
                      <a:pt x="16" y="7"/>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9"/>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3" name="Freeform 168">
                <a:extLst>
                  <a:ext uri="{FF2B5EF4-FFF2-40B4-BE49-F238E27FC236}">
                    <a16:creationId xmlns:a16="http://schemas.microsoft.com/office/drawing/2014/main" id="{06F800BB-F763-4FC0-93D8-7C46D8E5B610}"/>
                  </a:ext>
                </a:extLst>
              </p:cNvPr>
              <p:cNvSpPr>
                <a:spLocks/>
              </p:cNvSpPr>
              <p:nvPr/>
            </p:nvSpPr>
            <p:spPr bwMode="auto">
              <a:xfrm>
                <a:off x="6612" y="3467"/>
                <a:ext cx="15" cy="20"/>
              </a:xfrm>
              <a:custGeom>
                <a:avLst/>
                <a:gdLst>
                  <a:gd name="T0" fmla="*/ 15 w 15"/>
                  <a:gd name="T1" fmla="*/ 11 h 20"/>
                  <a:gd name="T2" fmla="*/ 15 w 15"/>
                  <a:gd name="T3" fmla="*/ 12 h 20"/>
                  <a:gd name="T4" fmla="*/ 15 w 15"/>
                  <a:gd name="T5" fmla="*/ 13 h 20"/>
                  <a:gd name="T6" fmla="*/ 15 w 15"/>
                  <a:gd name="T7" fmla="*/ 13 h 20"/>
                  <a:gd name="T8" fmla="*/ 15 w 15"/>
                  <a:gd name="T9" fmla="*/ 14 h 20"/>
                  <a:gd name="T10" fmla="*/ 15 w 15"/>
                  <a:gd name="T11" fmla="*/ 15 h 20"/>
                  <a:gd name="T12" fmla="*/ 14 w 15"/>
                  <a:gd name="T13" fmla="*/ 16 h 20"/>
                  <a:gd name="T14" fmla="*/ 14 w 15"/>
                  <a:gd name="T15" fmla="*/ 17 h 20"/>
                  <a:gd name="T16" fmla="*/ 13 w 15"/>
                  <a:gd name="T17" fmla="*/ 17 h 20"/>
                  <a:gd name="T18" fmla="*/ 12 w 15"/>
                  <a:gd name="T19" fmla="*/ 19 h 20"/>
                  <a:gd name="T20" fmla="*/ 11 w 15"/>
                  <a:gd name="T21" fmla="*/ 19 h 20"/>
                  <a:gd name="T22" fmla="*/ 10 w 15"/>
                  <a:gd name="T23" fmla="*/ 20 h 20"/>
                  <a:gd name="T24" fmla="*/ 9 w 15"/>
                  <a:gd name="T25" fmla="*/ 20 h 20"/>
                  <a:gd name="T26" fmla="*/ 8 w 15"/>
                  <a:gd name="T27" fmla="*/ 20 h 20"/>
                  <a:gd name="T28" fmla="*/ 8 w 15"/>
                  <a:gd name="T29" fmla="*/ 20 h 20"/>
                  <a:gd name="T30" fmla="*/ 8 w 15"/>
                  <a:gd name="T31" fmla="*/ 20 h 20"/>
                  <a:gd name="T32" fmla="*/ 7 w 15"/>
                  <a:gd name="T33" fmla="*/ 20 h 20"/>
                  <a:gd name="T34" fmla="*/ 6 w 15"/>
                  <a:gd name="T35" fmla="*/ 20 h 20"/>
                  <a:gd name="T36" fmla="*/ 5 w 15"/>
                  <a:gd name="T37" fmla="*/ 19 h 20"/>
                  <a:gd name="T38" fmla="*/ 4 w 15"/>
                  <a:gd name="T39" fmla="*/ 19 h 20"/>
                  <a:gd name="T40" fmla="*/ 3 w 15"/>
                  <a:gd name="T41" fmla="*/ 17 h 20"/>
                  <a:gd name="T42" fmla="*/ 2 w 15"/>
                  <a:gd name="T43" fmla="*/ 17 h 20"/>
                  <a:gd name="T44" fmla="*/ 2 w 15"/>
                  <a:gd name="T45" fmla="*/ 16 h 20"/>
                  <a:gd name="T46" fmla="*/ 2 w 15"/>
                  <a:gd name="T47" fmla="*/ 15 h 20"/>
                  <a:gd name="T48" fmla="*/ 2 w 15"/>
                  <a:gd name="T49" fmla="*/ 15 h 20"/>
                  <a:gd name="T50" fmla="*/ 1 w 15"/>
                  <a:gd name="T51" fmla="*/ 14 h 20"/>
                  <a:gd name="T52" fmla="*/ 1 w 15"/>
                  <a:gd name="T53" fmla="*/ 13 h 20"/>
                  <a:gd name="T54" fmla="*/ 1 w 15"/>
                  <a:gd name="T55" fmla="*/ 12 h 20"/>
                  <a:gd name="T56" fmla="*/ 0 w 15"/>
                  <a:gd name="T57" fmla="*/ 11 h 20"/>
                  <a:gd name="T58" fmla="*/ 0 w 15"/>
                  <a:gd name="T59" fmla="*/ 10 h 20"/>
                  <a:gd name="T60" fmla="*/ 0 w 15"/>
                  <a:gd name="T61" fmla="*/ 9 h 20"/>
                  <a:gd name="T62" fmla="*/ 0 w 15"/>
                  <a:gd name="T63" fmla="*/ 8 h 20"/>
                  <a:gd name="T64" fmla="*/ 1 w 15"/>
                  <a:gd name="T65" fmla="*/ 7 h 20"/>
                  <a:gd name="T66" fmla="*/ 1 w 15"/>
                  <a:gd name="T67" fmla="*/ 5 h 20"/>
                  <a:gd name="T68" fmla="*/ 1 w 15"/>
                  <a:gd name="T69" fmla="*/ 4 h 20"/>
                  <a:gd name="T70" fmla="*/ 2 w 15"/>
                  <a:gd name="T71" fmla="*/ 4 h 20"/>
                  <a:gd name="T72" fmla="*/ 2 w 15"/>
                  <a:gd name="T73" fmla="*/ 3 h 20"/>
                  <a:gd name="T74" fmla="*/ 2 w 15"/>
                  <a:gd name="T75" fmla="*/ 2 h 20"/>
                  <a:gd name="T76" fmla="*/ 3 w 15"/>
                  <a:gd name="T77" fmla="*/ 2 h 20"/>
                  <a:gd name="T78" fmla="*/ 4 w 15"/>
                  <a:gd name="T79" fmla="*/ 1 h 20"/>
                  <a:gd name="T80" fmla="*/ 5 w 15"/>
                  <a:gd name="T81" fmla="*/ 1 h 20"/>
                  <a:gd name="T82" fmla="*/ 5 w 15"/>
                  <a:gd name="T83" fmla="*/ 0 h 20"/>
                  <a:gd name="T84" fmla="*/ 6 w 15"/>
                  <a:gd name="T85" fmla="*/ 0 h 20"/>
                  <a:gd name="T86" fmla="*/ 7 w 15"/>
                  <a:gd name="T87" fmla="*/ 0 h 20"/>
                  <a:gd name="T88" fmla="*/ 8 w 15"/>
                  <a:gd name="T89" fmla="*/ 0 h 20"/>
                  <a:gd name="T90" fmla="*/ 8 w 15"/>
                  <a:gd name="T91" fmla="*/ 0 h 20"/>
                  <a:gd name="T92" fmla="*/ 9 w 15"/>
                  <a:gd name="T93" fmla="*/ 0 h 20"/>
                  <a:gd name="T94" fmla="*/ 10 w 15"/>
                  <a:gd name="T95" fmla="*/ 0 h 20"/>
                  <a:gd name="T96" fmla="*/ 11 w 15"/>
                  <a:gd name="T97" fmla="*/ 0 h 20"/>
                  <a:gd name="T98" fmla="*/ 12 w 15"/>
                  <a:gd name="T99" fmla="*/ 1 h 20"/>
                  <a:gd name="T100" fmla="*/ 13 w 15"/>
                  <a:gd name="T101" fmla="*/ 1 h 20"/>
                  <a:gd name="T102" fmla="*/ 13 w 15"/>
                  <a:gd name="T103" fmla="*/ 2 h 20"/>
                  <a:gd name="T104" fmla="*/ 14 w 15"/>
                  <a:gd name="T105" fmla="*/ 3 h 20"/>
                  <a:gd name="T106" fmla="*/ 15 w 15"/>
                  <a:gd name="T107" fmla="*/ 3 h 20"/>
                  <a:gd name="T108" fmla="*/ 15 w 15"/>
                  <a:gd name="T109" fmla="*/ 4 h 20"/>
                  <a:gd name="T110" fmla="*/ 15 w 15"/>
                  <a:gd name="T111" fmla="*/ 5 h 20"/>
                  <a:gd name="T112" fmla="*/ 15 w 15"/>
                  <a:gd name="T113" fmla="*/ 7 h 20"/>
                  <a:gd name="T114" fmla="*/ 15 w 15"/>
                  <a:gd name="T115" fmla="*/ 8 h 20"/>
                  <a:gd name="T116" fmla="*/ 15 w 15"/>
                  <a:gd name="T117" fmla="*/ 9 h 20"/>
                  <a:gd name="T118" fmla="*/ 15 w 15"/>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20">
                    <a:moveTo>
                      <a:pt x="15" y="10"/>
                    </a:moveTo>
                    <a:lnTo>
                      <a:pt x="15" y="10"/>
                    </a:lnTo>
                    <a:lnTo>
                      <a:pt x="15" y="10"/>
                    </a:lnTo>
                    <a:lnTo>
                      <a:pt x="15" y="10"/>
                    </a:lnTo>
                    <a:lnTo>
                      <a:pt x="15" y="11"/>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3"/>
                    </a:lnTo>
                    <a:lnTo>
                      <a:pt x="15" y="13"/>
                    </a:lnTo>
                    <a:lnTo>
                      <a:pt x="15" y="13"/>
                    </a:lnTo>
                    <a:lnTo>
                      <a:pt x="15" y="13"/>
                    </a:lnTo>
                    <a:lnTo>
                      <a:pt x="15" y="13"/>
                    </a:lnTo>
                    <a:lnTo>
                      <a:pt x="15"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4" y="16"/>
                    </a:lnTo>
                    <a:lnTo>
                      <a:pt x="14" y="16"/>
                    </a:lnTo>
                    <a:lnTo>
                      <a:pt x="14" y="16"/>
                    </a:lnTo>
                    <a:lnTo>
                      <a:pt x="14" y="16"/>
                    </a:lnTo>
                    <a:lnTo>
                      <a:pt x="14" y="16"/>
                    </a:lnTo>
                    <a:lnTo>
                      <a:pt x="14" y="16"/>
                    </a:lnTo>
                    <a:lnTo>
                      <a:pt x="14" y="16"/>
                    </a:lnTo>
                    <a:lnTo>
                      <a:pt x="14" y="16"/>
                    </a:lnTo>
                    <a:lnTo>
                      <a:pt x="14" y="16"/>
                    </a:lnTo>
                    <a:lnTo>
                      <a:pt x="14" y="17"/>
                    </a:lnTo>
                    <a:lnTo>
                      <a:pt x="13" y="17"/>
                    </a:lnTo>
                    <a:lnTo>
                      <a:pt x="13" y="17"/>
                    </a:lnTo>
                    <a:lnTo>
                      <a:pt x="13" y="17"/>
                    </a:lnTo>
                    <a:lnTo>
                      <a:pt x="13" y="17"/>
                    </a:lnTo>
                    <a:lnTo>
                      <a:pt x="13" y="17"/>
                    </a:lnTo>
                    <a:lnTo>
                      <a:pt x="13" y="17"/>
                    </a:lnTo>
                    <a:lnTo>
                      <a:pt x="13" y="17"/>
                    </a:lnTo>
                    <a:lnTo>
                      <a:pt x="13" y="17"/>
                    </a:lnTo>
                    <a:lnTo>
                      <a:pt x="12" y="17"/>
                    </a:lnTo>
                    <a:lnTo>
                      <a:pt x="12" y="19"/>
                    </a:lnTo>
                    <a:lnTo>
                      <a:pt x="12" y="19"/>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20"/>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5" y="20"/>
                    </a:lnTo>
                    <a:lnTo>
                      <a:pt x="5" y="20"/>
                    </a:lnTo>
                    <a:lnTo>
                      <a:pt x="5" y="19"/>
                    </a:lnTo>
                    <a:lnTo>
                      <a:pt x="5" y="19"/>
                    </a:lnTo>
                    <a:lnTo>
                      <a:pt x="5" y="19"/>
                    </a:lnTo>
                    <a:lnTo>
                      <a:pt x="5" y="19"/>
                    </a:lnTo>
                    <a:lnTo>
                      <a:pt x="5" y="19"/>
                    </a:lnTo>
                    <a:lnTo>
                      <a:pt x="4" y="19"/>
                    </a:lnTo>
                    <a:lnTo>
                      <a:pt x="4" y="19"/>
                    </a:lnTo>
                    <a:lnTo>
                      <a:pt x="4" y="19"/>
                    </a:lnTo>
                    <a:lnTo>
                      <a:pt x="4" y="19"/>
                    </a:lnTo>
                    <a:lnTo>
                      <a:pt x="4" y="19"/>
                    </a:lnTo>
                    <a:lnTo>
                      <a:pt x="4" y="19"/>
                    </a:lnTo>
                    <a:lnTo>
                      <a:pt x="4" y="19"/>
                    </a:lnTo>
                    <a:lnTo>
                      <a:pt x="3" y="19"/>
                    </a:lnTo>
                    <a:lnTo>
                      <a:pt x="3" y="17"/>
                    </a:lnTo>
                    <a:lnTo>
                      <a:pt x="3" y="17"/>
                    </a:lnTo>
                    <a:lnTo>
                      <a:pt x="3" y="17"/>
                    </a:lnTo>
                    <a:lnTo>
                      <a:pt x="3" y="17"/>
                    </a:lnTo>
                    <a:lnTo>
                      <a:pt x="3" y="17"/>
                    </a:lnTo>
                    <a:lnTo>
                      <a:pt x="3" y="17"/>
                    </a:lnTo>
                    <a:lnTo>
                      <a:pt x="3" y="17"/>
                    </a:lnTo>
                    <a:lnTo>
                      <a:pt x="2" y="17"/>
                    </a:lnTo>
                    <a:lnTo>
                      <a:pt x="2" y="17"/>
                    </a:lnTo>
                    <a:lnTo>
                      <a:pt x="2" y="17"/>
                    </a:lnTo>
                    <a:lnTo>
                      <a:pt x="2" y="16"/>
                    </a:lnTo>
                    <a:lnTo>
                      <a:pt x="2" y="16"/>
                    </a:lnTo>
                    <a:lnTo>
                      <a:pt x="2" y="16"/>
                    </a:lnTo>
                    <a:lnTo>
                      <a:pt x="2" y="16"/>
                    </a:lnTo>
                    <a:lnTo>
                      <a:pt x="2" y="16"/>
                    </a:lnTo>
                    <a:lnTo>
                      <a:pt x="2" y="16"/>
                    </a:lnTo>
                    <a:lnTo>
                      <a:pt x="2" y="16"/>
                    </a:lnTo>
                    <a:lnTo>
                      <a:pt x="2" y="16"/>
                    </a:lnTo>
                    <a:lnTo>
                      <a:pt x="2" y="16"/>
                    </a:lnTo>
                    <a:lnTo>
                      <a:pt x="2" y="15"/>
                    </a:lnTo>
                    <a:lnTo>
                      <a:pt x="2" y="15"/>
                    </a:lnTo>
                    <a:lnTo>
                      <a:pt x="2" y="15"/>
                    </a:lnTo>
                    <a:lnTo>
                      <a:pt x="2" y="15"/>
                    </a:lnTo>
                    <a:lnTo>
                      <a:pt x="2" y="15"/>
                    </a:lnTo>
                    <a:lnTo>
                      <a:pt x="2" y="15"/>
                    </a:lnTo>
                    <a:lnTo>
                      <a:pt x="2" y="15"/>
                    </a:lnTo>
                    <a:lnTo>
                      <a:pt x="2"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3"/>
                    </a:lnTo>
                    <a:lnTo>
                      <a:pt x="1" y="12"/>
                    </a:lnTo>
                    <a:lnTo>
                      <a:pt x="1" y="12"/>
                    </a:lnTo>
                    <a:lnTo>
                      <a:pt x="1" y="12"/>
                    </a:lnTo>
                    <a:lnTo>
                      <a:pt x="1"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1" y="8"/>
                    </a:lnTo>
                    <a:lnTo>
                      <a:pt x="1" y="8"/>
                    </a:lnTo>
                    <a:lnTo>
                      <a:pt x="1" y="8"/>
                    </a:lnTo>
                    <a:lnTo>
                      <a:pt x="1" y="7"/>
                    </a:lnTo>
                    <a:lnTo>
                      <a:pt x="1" y="7"/>
                    </a:lnTo>
                    <a:lnTo>
                      <a:pt x="1" y="7"/>
                    </a:lnTo>
                    <a:lnTo>
                      <a:pt x="1" y="7"/>
                    </a:lnTo>
                    <a:lnTo>
                      <a:pt x="1" y="7"/>
                    </a:lnTo>
                    <a:lnTo>
                      <a:pt x="1" y="7"/>
                    </a:lnTo>
                    <a:lnTo>
                      <a:pt x="1" y="5"/>
                    </a:lnTo>
                    <a:lnTo>
                      <a:pt x="1" y="5"/>
                    </a:lnTo>
                    <a:lnTo>
                      <a:pt x="1" y="5"/>
                    </a:lnTo>
                    <a:lnTo>
                      <a:pt x="1" y="5"/>
                    </a:lnTo>
                    <a:lnTo>
                      <a:pt x="1" y="5"/>
                    </a:lnTo>
                    <a:lnTo>
                      <a:pt x="1" y="5"/>
                    </a:lnTo>
                    <a:lnTo>
                      <a:pt x="1" y="5"/>
                    </a:lnTo>
                    <a:lnTo>
                      <a:pt x="1" y="4"/>
                    </a:lnTo>
                    <a:lnTo>
                      <a:pt x="2" y="4"/>
                    </a:lnTo>
                    <a:lnTo>
                      <a:pt x="2" y="4"/>
                    </a:lnTo>
                    <a:lnTo>
                      <a:pt x="2" y="4"/>
                    </a:lnTo>
                    <a:lnTo>
                      <a:pt x="2" y="4"/>
                    </a:lnTo>
                    <a:lnTo>
                      <a:pt x="2" y="4"/>
                    </a:lnTo>
                    <a:lnTo>
                      <a:pt x="2" y="4"/>
                    </a:lnTo>
                    <a:lnTo>
                      <a:pt x="2" y="4"/>
                    </a:lnTo>
                    <a:lnTo>
                      <a:pt x="2" y="3"/>
                    </a:lnTo>
                    <a:lnTo>
                      <a:pt x="2" y="3"/>
                    </a:lnTo>
                    <a:lnTo>
                      <a:pt x="2" y="3"/>
                    </a:lnTo>
                    <a:lnTo>
                      <a:pt x="2" y="3"/>
                    </a:lnTo>
                    <a:lnTo>
                      <a:pt x="2" y="3"/>
                    </a:lnTo>
                    <a:lnTo>
                      <a:pt x="2" y="3"/>
                    </a:lnTo>
                    <a:lnTo>
                      <a:pt x="2" y="3"/>
                    </a:lnTo>
                    <a:lnTo>
                      <a:pt x="2" y="3"/>
                    </a:lnTo>
                    <a:lnTo>
                      <a:pt x="2" y="2"/>
                    </a:lnTo>
                    <a:lnTo>
                      <a:pt x="2" y="2"/>
                    </a:lnTo>
                    <a:lnTo>
                      <a:pt x="2" y="2"/>
                    </a:lnTo>
                    <a:lnTo>
                      <a:pt x="2" y="2"/>
                    </a:lnTo>
                    <a:lnTo>
                      <a:pt x="2" y="2"/>
                    </a:lnTo>
                    <a:lnTo>
                      <a:pt x="3" y="2"/>
                    </a:lnTo>
                    <a:lnTo>
                      <a:pt x="3" y="2"/>
                    </a:lnTo>
                    <a:lnTo>
                      <a:pt x="3" y="2"/>
                    </a:lnTo>
                    <a:lnTo>
                      <a:pt x="3" y="2"/>
                    </a:lnTo>
                    <a:lnTo>
                      <a:pt x="3" y="2"/>
                    </a:lnTo>
                    <a:lnTo>
                      <a:pt x="3" y="1"/>
                    </a:lnTo>
                    <a:lnTo>
                      <a:pt x="3" y="1"/>
                    </a:lnTo>
                    <a:lnTo>
                      <a:pt x="3" y="1"/>
                    </a:lnTo>
                    <a:lnTo>
                      <a:pt x="4" y="1"/>
                    </a:lnTo>
                    <a:lnTo>
                      <a:pt x="4" y="1"/>
                    </a:lnTo>
                    <a:lnTo>
                      <a:pt x="4" y="1"/>
                    </a:lnTo>
                    <a:lnTo>
                      <a:pt x="4" y="1"/>
                    </a:lnTo>
                    <a:lnTo>
                      <a:pt x="4" y="1"/>
                    </a:lnTo>
                    <a:lnTo>
                      <a:pt x="4" y="1"/>
                    </a:lnTo>
                    <a:lnTo>
                      <a:pt x="4" y="1"/>
                    </a:lnTo>
                    <a:lnTo>
                      <a:pt x="5" y="1"/>
                    </a:lnTo>
                    <a:lnTo>
                      <a:pt x="5" y="1"/>
                    </a:lnTo>
                    <a:lnTo>
                      <a:pt x="5" y="0"/>
                    </a:lnTo>
                    <a:lnTo>
                      <a:pt x="5" y="0"/>
                    </a:lnTo>
                    <a:lnTo>
                      <a:pt x="5" y="0"/>
                    </a:lnTo>
                    <a:lnTo>
                      <a:pt x="5" y="0"/>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0"/>
                    </a:lnTo>
                    <a:lnTo>
                      <a:pt x="11" y="0"/>
                    </a:lnTo>
                    <a:lnTo>
                      <a:pt x="11" y="0"/>
                    </a:lnTo>
                    <a:lnTo>
                      <a:pt x="11" y="1"/>
                    </a:lnTo>
                    <a:lnTo>
                      <a:pt x="11" y="1"/>
                    </a:lnTo>
                    <a:lnTo>
                      <a:pt x="11" y="1"/>
                    </a:lnTo>
                    <a:lnTo>
                      <a:pt x="11" y="1"/>
                    </a:lnTo>
                    <a:lnTo>
                      <a:pt x="12" y="1"/>
                    </a:lnTo>
                    <a:lnTo>
                      <a:pt x="12" y="1"/>
                    </a:lnTo>
                    <a:lnTo>
                      <a:pt x="12" y="1"/>
                    </a:lnTo>
                    <a:lnTo>
                      <a:pt x="12" y="1"/>
                    </a:lnTo>
                    <a:lnTo>
                      <a:pt x="12" y="1"/>
                    </a:lnTo>
                    <a:lnTo>
                      <a:pt x="12" y="1"/>
                    </a:lnTo>
                    <a:lnTo>
                      <a:pt x="12" y="1"/>
                    </a:lnTo>
                    <a:lnTo>
                      <a:pt x="13" y="1"/>
                    </a:lnTo>
                    <a:lnTo>
                      <a:pt x="13" y="2"/>
                    </a:lnTo>
                    <a:lnTo>
                      <a:pt x="13" y="2"/>
                    </a:lnTo>
                    <a:lnTo>
                      <a:pt x="13" y="2"/>
                    </a:lnTo>
                    <a:lnTo>
                      <a:pt x="13" y="2"/>
                    </a:lnTo>
                    <a:lnTo>
                      <a:pt x="13" y="2"/>
                    </a:lnTo>
                    <a:lnTo>
                      <a:pt x="13" y="2"/>
                    </a:lnTo>
                    <a:lnTo>
                      <a:pt x="13" y="2"/>
                    </a:lnTo>
                    <a:lnTo>
                      <a:pt x="14" y="2"/>
                    </a:lnTo>
                    <a:lnTo>
                      <a:pt x="14" y="2"/>
                    </a:lnTo>
                    <a:lnTo>
                      <a:pt x="14" y="2"/>
                    </a:lnTo>
                    <a:lnTo>
                      <a:pt x="14" y="3"/>
                    </a:lnTo>
                    <a:lnTo>
                      <a:pt x="14" y="3"/>
                    </a:lnTo>
                    <a:lnTo>
                      <a:pt x="14" y="3"/>
                    </a:lnTo>
                    <a:lnTo>
                      <a:pt x="14" y="3"/>
                    </a:lnTo>
                    <a:lnTo>
                      <a:pt x="14" y="3"/>
                    </a:lnTo>
                    <a:lnTo>
                      <a:pt x="14" y="3"/>
                    </a:lnTo>
                    <a:lnTo>
                      <a:pt x="14" y="3"/>
                    </a:lnTo>
                    <a:lnTo>
                      <a:pt x="15" y="3"/>
                    </a:lnTo>
                    <a:lnTo>
                      <a:pt x="15" y="4"/>
                    </a:lnTo>
                    <a:lnTo>
                      <a:pt x="15" y="4"/>
                    </a:lnTo>
                    <a:lnTo>
                      <a:pt x="15" y="4"/>
                    </a:lnTo>
                    <a:lnTo>
                      <a:pt x="15" y="4"/>
                    </a:lnTo>
                    <a:lnTo>
                      <a:pt x="15" y="4"/>
                    </a:lnTo>
                    <a:lnTo>
                      <a:pt x="15" y="4"/>
                    </a:lnTo>
                    <a:lnTo>
                      <a:pt x="15" y="4"/>
                    </a:lnTo>
                    <a:lnTo>
                      <a:pt x="15" y="4"/>
                    </a:lnTo>
                    <a:lnTo>
                      <a:pt x="15" y="5"/>
                    </a:lnTo>
                    <a:lnTo>
                      <a:pt x="15" y="5"/>
                    </a:lnTo>
                    <a:lnTo>
                      <a:pt x="15" y="5"/>
                    </a:lnTo>
                    <a:lnTo>
                      <a:pt x="15" y="5"/>
                    </a:lnTo>
                    <a:lnTo>
                      <a:pt x="15" y="5"/>
                    </a:lnTo>
                    <a:lnTo>
                      <a:pt x="15" y="5"/>
                    </a:lnTo>
                    <a:lnTo>
                      <a:pt x="15" y="5"/>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8"/>
                    </a:lnTo>
                    <a:lnTo>
                      <a:pt x="15" y="9"/>
                    </a:lnTo>
                    <a:lnTo>
                      <a:pt x="15" y="9"/>
                    </a:lnTo>
                    <a:lnTo>
                      <a:pt x="15" y="9"/>
                    </a:lnTo>
                    <a:lnTo>
                      <a:pt x="15" y="9"/>
                    </a:lnTo>
                    <a:lnTo>
                      <a:pt x="15" y="9"/>
                    </a:lnTo>
                    <a:lnTo>
                      <a:pt x="15" y="9"/>
                    </a:lnTo>
                    <a:lnTo>
                      <a:pt x="15" y="10"/>
                    </a:lnTo>
                    <a:lnTo>
                      <a:pt x="15" y="10"/>
                    </a:lnTo>
                    <a:lnTo>
                      <a:pt x="15"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4" name="Freeform 169">
                <a:extLst>
                  <a:ext uri="{FF2B5EF4-FFF2-40B4-BE49-F238E27FC236}">
                    <a16:creationId xmlns:a16="http://schemas.microsoft.com/office/drawing/2014/main" id="{1302C0C4-D0D3-4818-969F-38C242BBE5AD}"/>
                  </a:ext>
                </a:extLst>
              </p:cNvPr>
              <p:cNvSpPr>
                <a:spLocks/>
              </p:cNvSpPr>
              <p:nvPr/>
            </p:nvSpPr>
            <p:spPr bwMode="auto">
              <a:xfrm>
                <a:off x="6586" y="3383"/>
                <a:ext cx="16" cy="21"/>
              </a:xfrm>
              <a:custGeom>
                <a:avLst/>
                <a:gdLst>
                  <a:gd name="T0" fmla="*/ 16 w 16"/>
                  <a:gd name="T1" fmla="*/ 11 h 21"/>
                  <a:gd name="T2" fmla="*/ 16 w 16"/>
                  <a:gd name="T3" fmla="*/ 12 h 21"/>
                  <a:gd name="T4" fmla="*/ 16 w 16"/>
                  <a:gd name="T5" fmla="*/ 13 h 21"/>
                  <a:gd name="T6" fmla="*/ 16 w 16"/>
                  <a:gd name="T7" fmla="*/ 14 h 21"/>
                  <a:gd name="T8" fmla="*/ 15 w 16"/>
                  <a:gd name="T9" fmla="*/ 15 h 21"/>
                  <a:gd name="T10" fmla="*/ 15 w 16"/>
                  <a:gd name="T11" fmla="*/ 16 h 21"/>
                  <a:gd name="T12" fmla="*/ 14 w 16"/>
                  <a:gd name="T13" fmla="*/ 16 h 21"/>
                  <a:gd name="T14" fmla="*/ 14 w 16"/>
                  <a:gd name="T15" fmla="*/ 17 h 21"/>
                  <a:gd name="T16" fmla="*/ 13 w 16"/>
                  <a:gd name="T17" fmla="*/ 19 h 21"/>
                  <a:gd name="T18" fmla="*/ 12 w 16"/>
                  <a:gd name="T19" fmla="*/ 19 h 21"/>
                  <a:gd name="T20" fmla="*/ 11 w 16"/>
                  <a:gd name="T21" fmla="*/ 20 h 21"/>
                  <a:gd name="T22" fmla="*/ 10 w 16"/>
                  <a:gd name="T23" fmla="*/ 20 h 21"/>
                  <a:gd name="T24" fmla="*/ 10 w 16"/>
                  <a:gd name="T25" fmla="*/ 20 h 21"/>
                  <a:gd name="T26" fmla="*/ 10 w 16"/>
                  <a:gd name="T27" fmla="*/ 20 h 21"/>
                  <a:gd name="T28" fmla="*/ 9 w 16"/>
                  <a:gd name="T29" fmla="*/ 21 h 21"/>
                  <a:gd name="T30" fmla="*/ 8 w 16"/>
                  <a:gd name="T31" fmla="*/ 20 h 21"/>
                  <a:gd name="T32" fmla="*/ 7 w 16"/>
                  <a:gd name="T33" fmla="*/ 20 h 21"/>
                  <a:gd name="T34" fmla="*/ 6 w 16"/>
                  <a:gd name="T35" fmla="*/ 20 h 21"/>
                  <a:gd name="T36" fmla="*/ 5 w 16"/>
                  <a:gd name="T37" fmla="*/ 20 h 21"/>
                  <a:gd name="T38" fmla="*/ 4 w 16"/>
                  <a:gd name="T39" fmla="*/ 19 h 21"/>
                  <a:gd name="T40" fmla="*/ 3 w 16"/>
                  <a:gd name="T41" fmla="*/ 19 h 21"/>
                  <a:gd name="T42" fmla="*/ 3 w 16"/>
                  <a:gd name="T43" fmla="*/ 17 h 21"/>
                  <a:gd name="T44" fmla="*/ 3 w 16"/>
                  <a:gd name="T45" fmla="*/ 17 h 21"/>
                  <a:gd name="T46" fmla="*/ 2 w 16"/>
                  <a:gd name="T47" fmla="*/ 16 h 21"/>
                  <a:gd name="T48" fmla="*/ 2 w 16"/>
                  <a:gd name="T49" fmla="*/ 15 h 21"/>
                  <a:gd name="T50" fmla="*/ 1 w 16"/>
                  <a:gd name="T51" fmla="*/ 14 h 21"/>
                  <a:gd name="T52" fmla="*/ 1 w 16"/>
                  <a:gd name="T53" fmla="*/ 13 h 21"/>
                  <a:gd name="T54" fmla="*/ 1 w 16"/>
                  <a:gd name="T55" fmla="*/ 12 h 21"/>
                  <a:gd name="T56" fmla="*/ 0 w 16"/>
                  <a:gd name="T57" fmla="*/ 11 h 21"/>
                  <a:gd name="T58" fmla="*/ 0 w 16"/>
                  <a:gd name="T59" fmla="*/ 11 h 21"/>
                  <a:gd name="T60" fmla="*/ 0 w 16"/>
                  <a:gd name="T61" fmla="*/ 10 h 21"/>
                  <a:gd name="T62" fmla="*/ 1 w 16"/>
                  <a:gd name="T63" fmla="*/ 9 h 21"/>
                  <a:gd name="T64" fmla="*/ 1 w 16"/>
                  <a:gd name="T65" fmla="*/ 8 h 21"/>
                  <a:gd name="T66" fmla="*/ 1 w 16"/>
                  <a:gd name="T67" fmla="*/ 7 h 21"/>
                  <a:gd name="T68" fmla="*/ 2 w 16"/>
                  <a:gd name="T69" fmla="*/ 5 h 21"/>
                  <a:gd name="T70" fmla="*/ 2 w 16"/>
                  <a:gd name="T71" fmla="*/ 4 h 21"/>
                  <a:gd name="T72" fmla="*/ 3 w 16"/>
                  <a:gd name="T73" fmla="*/ 3 h 21"/>
                  <a:gd name="T74" fmla="*/ 3 w 16"/>
                  <a:gd name="T75" fmla="*/ 3 h 21"/>
                  <a:gd name="T76" fmla="*/ 3 w 16"/>
                  <a:gd name="T77" fmla="*/ 2 h 21"/>
                  <a:gd name="T78" fmla="*/ 4 w 16"/>
                  <a:gd name="T79" fmla="*/ 2 h 21"/>
                  <a:gd name="T80" fmla="*/ 5 w 16"/>
                  <a:gd name="T81" fmla="*/ 1 h 21"/>
                  <a:gd name="T82" fmla="*/ 5 w 16"/>
                  <a:gd name="T83" fmla="*/ 1 h 21"/>
                  <a:gd name="T84" fmla="*/ 6 w 16"/>
                  <a:gd name="T85" fmla="*/ 0 h 21"/>
                  <a:gd name="T86" fmla="*/ 7 w 16"/>
                  <a:gd name="T87" fmla="*/ 0 h 21"/>
                  <a:gd name="T88" fmla="*/ 8 w 16"/>
                  <a:gd name="T89" fmla="*/ 0 h 21"/>
                  <a:gd name="T90" fmla="*/ 9 w 16"/>
                  <a:gd name="T91" fmla="*/ 0 h 21"/>
                  <a:gd name="T92" fmla="*/ 10 w 16"/>
                  <a:gd name="T93" fmla="*/ 0 h 21"/>
                  <a:gd name="T94" fmla="*/ 10 w 16"/>
                  <a:gd name="T95" fmla="*/ 1 h 21"/>
                  <a:gd name="T96" fmla="*/ 11 w 16"/>
                  <a:gd name="T97" fmla="*/ 1 h 21"/>
                  <a:gd name="T98" fmla="*/ 12 w 16"/>
                  <a:gd name="T99" fmla="*/ 1 h 21"/>
                  <a:gd name="T100" fmla="*/ 13 w 16"/>
                  <a:gd name="T101" fmla="*/ 2 h 21"/>
                  <a:gd name="T102" fmla="*/ 13 w 16"/>
                  <a:gd name="T103" fmla="*/ 2 h 21"/>
                  <a:gd name="T104" fmla="*/ 14 w 16"/>
                  <a:gd name="T105" fmla="*/ 3 h 21"/>
                  <a:gd name="T106" fmla="*/ 15 w 16"/>
                  <a:gd name="T107" fmla="*/ 4 h 21"/>
                  <a:gd name="T108" fmla="*/ 15 w 16"/>
                  <a:gd name="T109" fmla="*/ 5 h 21"/>
                  <a:gd name="T110" fmla="*/ 16 w 16"/>
                  <a:gd name="T111" fmla="*/ 7 h 21"/>
                  <a:gd name="T112" fmla="*/ 16 w 16"/>
                  <a:gd name="T113" fmla="*/ 7 h 21"/>
                  <a:gd name="T114" fmla="*/ 16 w 16"/>
                  <a:gd name="T115" fmla="*/ 8 h 21"/>
                  <a:gd name="T116" fmla="*/ 16 w 16"/>
                  <a:gd name="T117" fmla="*/ 9 h 21"/>
                  <a:gd name="T118" fmla="*/ 16 w 16"/>
                  <a:gd name="T119"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1">
                    <a:moveTo>
                      <a:pt x="16" y="10"/>
                    </a:moveTo>
                    <a:lnTo>
                      <a:pt x="16" y="11"/>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6" y="13"/>
                    </a:lnTo>
                    <a:lnTo>
                      <a:pt x="16" y="13"/>
                    </a:lnTo>
                    <a:lnTo>
                      <a:pt x="16" y="14"/>
                    </a:lnTo>
                    <a:lnTo>
                      <a:pt x="16" y="14"/>
                    </a:lnTo>
                    <a:lnTo>
                      <a:pt x="16" y="14"/>
                    </a:lnTo>
                    <a:lnTo>
                      <a:pt x="16" y="14"/>
                    </a:lnTo>
                    <a:lnTo>
                      <a:pt x="16" y="14"/>
                    </a:lnTo>
                    <a:lnTo>
                      <a:pt x="16" y="14"/>
                    </a:lnTo>
                    <a:lnTo>
                      <a:pt x="15" y="15"/>
                    </a:lnTo>
                    <a:lnTo>
                      <a:pt x="15" y="15"/>
                    </a:lnTo>
                    <a:lnTo>
                      <a:pt x="15" y="15"/>
                    </a:lnTo>
                    <a:lnTo>
                      <a:pt x="15" y="15"/>
                    </a:lnTo>
                    <a:lnTo>
                      <a:pt x="15" y="15"/>
                    </a:lnTo>
                    <a:lnTo>
                      <a:pt x="15" y="15"/>
                    </a:lnTo>
                    <a:lnTo>
                      <a:pt x="15" y="15"/>
                    </a:lnTo>
                    <a:lnTo>
                      <a:pt x="15" y="15"/>
                    </a:lnTo>
                    <a:lnTo>
                      <a:pt x="15" y="16"/>
                    </a:lnTo>
                    <a:lnTo>
                      <a:pt x="15" y="16"/>
                    </a:lnTo>
                    <a:lnTo>
                      <a:pt x="15" y="16"/>
                    </a:lnTo>
                    <a:lnTo>
                      <a:pt x="15" y="16"/>
                    </a:lnTo>
                    <a:lnTo>
                      <a:pt x="14" y="16"/>
                    </a:lnTo>
                    <a:lnTo>
                      <a:pt x="14" y="16"/>
                    </a:lnTo>
                    <a:lnTo>
                      <a:pt x="14" y="16"/>
                    </a:lnTo>
                    <a:lnTo>
                      <a:pt x="14" y="16"/>
                    </a:lnTo>
                    <a:lnTo>
                      <a:pt x="14" y="17"/>
                    </a:lnTo>
                    <a:lnTo>
                      <a:pt x="14" y="17"/>
                    </a:lnTo>
                    <a:lnTo>
                      <a:pt x="14" y="17"/>
                    </a:lnTo>
                    <a:lnTo>
                      <a:pt x="14" y="17"/>
                    </a:lnTo>
                    <a:lnTo>
                      <a:pt x="14" y="17"/>
                    </a:lnTo>
                    <a:lnTo>
                      <a:pt x="13" y="17"/>
                    </a:lnTo>
                    <a:lnTo>
                      <a:pt x="13" y="17"/>
                    </a:lnTo>
                    <a:lnTo>
                      <a:pt x="13" y="17"/>
                    </a:lnTo>
                    <a:lnTo>
                      <a:pt x="13" y="17"/>
                    </a:lnTo>
                    <a:lnTo>
                      <a:pt x="13" y="19"/>
                    </a:lnTo>
                    <a:lnTo>
                      <a:pt x="13" y="19"/>
                    </a:lnTo>
                    <a:lnTo>
                      <a:pt x="13" y="19"/>
                    </a:lnTo>
                    <a:lnTo>
                      <a:pt x="13" y="19"/>
                    </a:lnTo>
                    <a:lnTo>
                      <a:pt x="12" y="19"/>
                    </a:lnTo>
                    <a:lnTo>
                      <a:pt x="12" y="19"/>
                    </a:lnTo>
                    <a:lnTo>
                      <a:pt x="12" y="19"/>
                    </a:lnTo>
                    <a:lnTo>
                      <a:pt x="12" y="19"/>
                    </a:lnTo>
                    <a:lnTo>
                      <a:pt x="12" y="19"/>
                    </a:lnTo>
                    <a:lnTo>
                      <a:pt x="12" y="19"/>
                    </a:lnTo>
                    <a:lnTo>
                      <a:pt x="12" y="19"/>
                    </a:lnTo>
                    <a:lnTo>
                      <a:pt x="12" y="20"/>
                    </a:lnTo>
                    <a:lnTo>
                      <a:pt x="11" y="20"/>
                    </a:lnTo>
                    <a:lnTo>
                      <a:pt x="11" y="20"/>
                    </a:lnTo>
                    <a:lnTo>
                      <a:pt x="11" y="20"/>
                    </a:lnTo>
                    <a:lnTo>
                      <a:pt x="11" y="20"/>
                    </a:lnTo>
                    <a:lnTo>
                      <a:pt x="11" y="20"/>
                    </a:lnTo>
                    <a:lnTo>
                      <a:pt x="11" y="20"/>
                    </a:lnTo>
                    <a:lnTo>
                      <a:pt x="11" y="20"/>
                    </a:lnTo>
                    <a:lnTo>
                      <a:pt x="10" y="20"/>
                    </a:lnTo>
                    <a:lnTo>
                      <a:pt x="10" y="20"/>
                    </a:lnTo>
                    <a:lnTo>
                      <a:pt x="10" y="20"/>
                    </a:lnTo>
                    <a:lnTo>
                      <a:pt x="10" y="20"/>
                    </a:lnTo>
                    <a:lnTo>
                      <a:pt x="10" y="20"/>
                    </a:lnTo>
                    <a:lnTo>
                      <a:pt x="10" y="20"/>
                    </a:lnTo>
                    <a:lnTo>
                      <a:pt x="10" y="20"/>
                    </a:lnTo>
                    <a:lnTo>
                      <a:pt x="10" y="20"/>
                    </a:lnTo>
                    <a:lnTo>
                      <a:pt x="10" y="20"/>
                    </a:lnTo>
                    <a:lnTo>
                      <a:pt x="10" y="20"/>
                    </a:lnTo>
                    <a:lnTo>
                      <a:pt x="10" y="20"/>
                    </a:lnTo>
                    <a:lnTo>
                      <a:pt x="10" y="20"/>
                    </a:lnTo>
                    <a:lnTo>
                      <a:pt x="10" y="20"/>
                    </a:lnTo>
                    <a:lnTo>
                      <a:pt x="9" y="20"/>
                    </a:lnTo>
                    <a:lnTo>
                      <a:pt x="9" y="20"/>
                    </a:lnTo>
                    <a:lnTo>
                      <a:pt x="9" y="20"/>
                    </a:lnTo>
                    <a:lnTo>
                      <a:pt x="9" y="21"/>
                    </a:lnTo>
                    <a:lnTo>
                      <a:pt x="9" y="21"/>
                    </a:lnTo>
                    <a:lnTo>
                      <a:pt x="9" y="21"/>
                    </a:lnTo>
                    <a:lnTo>
                      <a:pt x="8" y="21"/>
                    </a:lnTo>
                    <a:lnTo>
                      <a:pt x="8" y="21"/>
                    </a:lnTo>
                    <a:lnTo>
                      <a:pt x="8" y="21"/>
                    </a:lnTo>
                    <a:lnTo>
                      <a:pt x="8" y="21"/>
                    </a:lnTo>
                    <a:lnTo>
                      <a:pt x="8" y="20"/>
                    </a:lnTo>
                    <a:lnTo>
                      <a:pt x="8" y="20"/>
                    </a:lnTo>
                    <a:lnTo>
                      <a:pt x="7"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20"/>
                    </a:lnTo>
                    <a:lnTo>
                      <a:pt x="4" y="20"/>
                    </a:lnTo>
                    <a:lnTo>
                      <a:pt x="4" y="20"/>
                    </a:lnTo>
                    <a:lnTo>
                      <a:pt x="4" y="19"/>
                    </a:lnTo>
                    <a:lnTo>
                      <a:pt x="4" y="19"/>
                    </a:lnTo>
                    <a:lnTo>
                      <a:pt x="4" y="19"/>
                    </a:lnTo>
                    <a:lnTo>
                      <a:pt x="4" y="19"/>
                    </a:lnTo>
                    <a:lnTo>
                      <a:pt x="4" y="19"/>
                    </a:lnTo>
                    <a:lnTo>
                      <a:pt x="3" y="19"/>
                    </a:lnTo>
                    <a:lnTo>
                      <a:pt x="3" y="19"/>
                    </a:lnTo>
                    <a:lnTo>
                      <a:pt x="3" y="19"/>
                    </a:lnTo>
                    <a:lnTo>
                      <a:pt x="3" y="19"/>
                    </a:lnTo>
                    <a:lnTo>
                      <a:pt x="3" y="19"/>
                    </a:lnTo>
                    <a:lnTo>
                      <a:pt x="3" y="19"/>
                    </a:lnTo>
                    <a:lnTo>
                      <a:pt x="3" y="17"/>
                    </a:lnTo>
                    <a:lnTo>
                      <a:pt x="3" y="17"/>
                    </a:lnTo>
                    <a:lnTo>
                      <a:pt x="3" y="17"/>
                    </a:lnTo>
                    <a:lnTo>
                      <a:pt x="3" y="17"/>
                    </a:lnTo>
                    <a:lnTo>
                      <a:pt x="3" y="17"/>
                    </a:lnTo>
                    <a:lnTo>
                      <a:pt x="3" y="17"/>
                    </a:lnTo>
                    <a:lnTo>
                      <a:pt x="3" y="17"/>
                    </a:lnTo>
                    <a:lnTo>
                      <a:pt x="3" y="17"/>
                    </a:lnTo>
                    <a:lnTo>
                      <a:pt x="3" y="17"/>
                    </a:lnTo>
                    <a:lnTo>
                      <a:pt x="3" y="16"/>
                    </a:lnTo>
                    <a:lnTo>
                      <a:pt x="3" y="16"/>
                    </a:lnTo>
                    <a:lnTo>
                      <a:pt x="2" y="16"/>
                    </a:lnTo>
                    <a:lnTo>
                      <a:pt x="2" y="16"/>
                    </a:lnTo>
                    <a:lnTo>
                      <a:pt x="2" y="16"/>
                    </a:lnTo>
                    <a:lnTo>
                      <a:pt x="2" y="16"/>
                    </a:lnTo>
                    <a:lnTo>
                      <a:pt x="2" y="16"/>
                    </a:lnTo>
                    <a:lnTo>
                      <a:pt x="2" y="16"/>
                    </a:lnTo>
                    <a:lnTo>
                      <a:pt x="2" y="15"/>
                    </a:lnTo>
                    <a:lnTo>
                      <a:pt x="2" y="15"/>
                    </a:lnTo>
                    <a:lnTo>
                      <a:pt x="2" y="15"/>
                    </a:lnTo>
                    <a:lnTo>
                      <a:pt x="2" y="15"/>
                    </a:lnTo>
                    <a:lnTo>
                      <a:pt x="2" y="15"/>
                    </a:lnTo>
                    <a:lnTo>
                      <a:pt x="2" y="15"/>
                    </a:lnTo>
                    <a:lnTo>
                      <a:pt x="1" y="15"/>
                    </a:lnTo>
                    <a:lnTo>
                      <a:pt x="1" y="15"/>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3"/>
                    </a:lnTo>
                    <a:lnTo>
                      <a:pt x="1" y="12"/>
                    </a:lnTo>
                    <a:lnTo>
                      <a:pt x="1" y="12"/>
                    </a:lnTo>
                    <a:lnTo>
                      <a:pt x="1" y="12"/>
                    </a:lnTo>
                    <a:lnTo>
                      <a:pt x="1"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1" y="9"/>
                    </a:lnTo>
                    <a:lnTo>
                      <a:pt x="1" y="9"/>
                    </a:lnTo>
                    <a:lnTo>
                      <a:pt x="1" y="8"/>
                    </a:lnTo>
                    <a:lnTo>
                      <a:pt x="1" y="8"/>
                    </a:lnTo>
                    <a:lnTo>
                      <a:pt x="1" y="8"/>
                    </a:lnTo>
                    <a:lnTo>
                      <a:pt x="1" y="8"/>
                    </a:lnTo>
                    <a:lnTo>
                      <a:pt x="1" y="8"/>
                    </a:lnTo>
                    <a:lnTo>
                      <a:pt x="1" y="8"/>
                    </a:lnTo>
                    <a:lnTo>
                      <a:pt x="1" y="8"/>
                    </a:lnTo>
                    <a:lnTo>
                      <a:pt x="1" y="7"/>
                    </a:lnTo>
                    <a:lnTo>
                      <a:pt x="1" y="7"/>
                    </a:lnTo>
                    <a:lnTo>
                      <a:pt x="1" y="7"/>
                    </a:lnTo>
                    <a:lnTo>
                      <a:pt x="1" y="7"/>
                    </a:lnTo>
                    <a:lnTo>
                      <a:pt x="1" y="7"/>
                    </a:lnTo>
                    <a:lnTo>
                      <a:pt x="1" y="7"/>
                    </a:lnTo>
                    <a:lnTo>
                      <a:pt x="1" y="7"/>
                    </a:lnTo>
                    <a:lnTo>
                      <a:pt x="1" y="5"/>
                    </a:lnTo>
                    <a:lnTo>
                      <a:pt x="1" y="5"/>
                    </a:lnTo>
                    <a:lnTo>
                      <a:pt x="1" y="5"/>
                    </a:lnTo>
                    <a:lnTo>
                      <a:pt x="2" y="5"/>
                    </a:lnTo>
                    <a:lnTo>
                      <a:pt x="2" y="5"/>
                    </a:lnTo>
                    <a:lnTo>
                      <a:pt x="2" y="5"/>
                    </a:lnTo>
                    <a:lnTo>
                      <a:pt x="2" y="5"/>
                    </a:lnTo>
                    <a:lnTo>
                      <a:pt x="2" y="4"/>
                    </a:lnTo>
                    <a:lnTo>
                      <a:pt x="2" y="4"/>
                    </a:lnTo>
                    <a:lnTo>
                      <a:pt x="2" y="4"/>
                    </a:lnTo>
                    <a:lnTo>
                      <a:pt x="2" y="4"/>
                    </a:lnTo>
                    <a:lnTo>
                      <a:pt x="2" y="4"/>
                    </a:lnTo>
                    <a:lnTo>
                      <a:pt x="2" y="4"/>
                    </a:lnTo>
                    <a:lnTo>
                      <a:pt x="2" y="4"/>
                    </a:lnTo>
                    <a:lnTo>
                      <a:pt x="2" y="3"/>
                    </a:lnTo>
                    <a:lnTo>
                      <a:pt x="3" y="3"/>
                    </a:lnTo>
                    <a:lnTo>
                      <a:pt x="3" y="3"/>
                    </a:lnTo>
                    <a:lnTo>
                      <a:pt x="3" y="3"/>
                    </a:lnTo>
                    <a:lnTo>
                      <a:pt x="3" y="3"/>
                    </a:lnTo>
                    <a:lnTo>
                      <a:pt x="3" y="3"/>
                    </a:lnTo>
                    <a:lnTo>
                      <a:pt x="3" y="3"/>
                    </a:lnTo>
                    <a:lnTo>
                      <a:pt x="3" y="3"/>
                    </a:lnTo>
                    <a:lnTo>
                      <a:pt x="3" y="3"/>
                    </a:lnTo>
                    <a:lnTo>
                      <a:pt x="3" y="2"/>
                    </a:lnTo>
                    <a:lnTo>
                      <a:pt x="3" y="2"/>
                    </a:lnTo>
                    <a:lnTo>
                      <a:pt x="3" y="2"/>
                    </a:lnTo>
                    <a:lnTo>
                      <a:pt x="3" y="2"/>
                    </a:lnTo>
                    <a:lnTo>
                      <a:pt x="3" y="2"/>
                    </a:lnTo>
                    <a:lnTo>
                      <a:pt x="3" y="2"/>
                    </a:lnTo>
                    <a:lnTo>
                      <a:pt x="3" y="2"/>
                    </a:lnTo>
                    <a:lnTo>
                      <a:pt x="3" y="2"/>
                    </a:lnTo>
                    <a:lnTo>
                      <a:pt x="3" y="2"/>
                    </a:lnTo>
                    <a:lnTo>
                      <a:pt x="4" y="2"/>
                    </a:lnTo>
                    <a:lnTo>
                      <a:pt x="4" y="2"/>
                    </a:lnTo>
                    <a:lnTo>
                      <a:pt x="4" y="1"/>
                    </a:lnTo>
                    <a:lnTo>
                      <a:pt x="4" y="1"/>
                    </a:lnTo>
                    <a:lnTo>
                      <a:pt x="4" y="1"/>
                    </a:lnTo>
                    <a:lnTo>
                      <a:pt x="4" y="1"/>
                    </a:lnTo>
                    <a:lnTo>
                      <a:pt x="4" y="1"/>
                    </a:lnTo>
                    <a:lnTo>
                      <a:pt x="5" y="1"/>
                    </a:lnTo>
                    <a:lnTo>
                      <a:pt x="5" y="1"/>
                    </a:lnTo>
                    <a:lnTo>
                      <a:pt x="5" y="1"/>
                    </a:lnTo>
                    <a:lnTo>
                      <a:pt x="5" y="1"/>
                    </a:lnTo>
                    <a:lnTo>
                      <a:pt x="5" y="1"/>
                    </a:lnTo>
                    <a:lnTo>
                      <a:pt x="5" y="1"/>
                    </a:lnTo>
                    <a:lnTo>
                      <a:pt x="5" y="1"/>
                    </a:lnTo>
                    <a:lnTo>
                      <a:pt x="6" y="1"/>
                    </a:lnTo>
                    <a:lnTo>
                      <a:pt x="6" y="1"/>
                    </a:lnTo>
                    <a:lnTo>
                      <a:pt x="6" y="1"/>
                    </a:lnTo>
                    <a:lnTo>
                      <a:pt x="6" y="1"/>
                    </a:lnTo>
                    <a:lnTo>
                      <a:pt x="6" y="0"/>
                    </a:lnTo>
                    <a:lnTo>
                      <a:pt x="6"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0" y="0"/>
                    </a:lnTo>
                    <a:lnTo>
                      <a:pt x="10" y="1"/>
                    </a:lnTo>
                    <a:lnTo>
                      <a:pt x="10" y="1"/>
                    </a:lnTo>
                    <a:lnTo>
                      <a:pt x="10" y="1"/>
                    </a:lnTo>
                    <a:lnTo>
                      <a:pt x="10" y="1"/>
                    </a:lnTo>
                    <a:lnTo>
                      <a:pt x="10" y="1"/>
                    </a:lnTo>
                    <a:lnTo>
                      <a:pt x="11" y="1"/>
                    </a:lnTo>
                    <a:lnTo>
                      <a:pt x="11" y="1"/>
                    </a:lnTo>
                    <a:lnTo>
                      <a:pt x="11" y="1"/>
                    </a:lnTo>
                    <a:lnTo>
                      <a:pt x="11" y="1"/>
                    </a:lnTo>
                    <a:lnTo>
                      <a:pt x="11" y="1"/>
                    </a:lnTo>
                    <a:lnTo>
                      <a:pt x="11" y="1"/>
                    </a:lnTo>
                    <a:lnTo>
                      <a:pt x="11" y="1"/>
                    </a:lnTo>
                    <a:lnTo>
                      <a:pt x="12" y="1"/>
                    </a:lnTo>
                    <a:lnTo>
                      <a:pt x="12" y="1"/>
                    </a:lnTo>
                    <a:lnTo>
                      <a:pt x="12" y="1"/>
                    </a:lnTo>
                    <a:lnTo>
                      <a:pt x="12" y="1"/>
                    </a:lnTo>
                    <a:lnTo>
                      <a:pt x="12" y="2"/>
                    </a:lnTo>
                    <a:lnTo>
                      <a:pt x="12" y="2"/>
                    </a:lnTo>
                    <a:lnTo>
                      <a:pt x="12" y="2"/>
                    </a:lnTo>
                    <a:lnTo>
                      <a:pt x="12" y="2"/>
                    </a:lnTo>
                    <a:lnTo>
                      <a:pt x="13" y="2"/>
                    </a:lnTo>
                    <a:lnTo>
                      <a:pt x="13" y="2"/>
                    </a:lnTo>
                    <a:lnTo>
                      <a:pt x="13" y="2"/>
                    </a:lnTo>
                    <a:lnTo>
                      <a:pt x="13" y="2"/>
                    </a:lnTo>
                    <a:lnTo>
                      <a:pt x="13" y="2"/>
                    </a:lnTo>
                    <a:lnTo>
                      <a:pt x="13" y="2"/>
                    </a:lnTo>
                    <a:lnTo>
                      <a:pt x="13" y="2"/>
                    </a:lnTo>
                    <a:lnTo>
                      <a:pt x="13" y="3"/>
                    </a:lnTo>
                    <a:lnTo>
                      <a:pt x="14" y="3"/>
                    </a:lnTo>
                    <a:lnTo>
                      <a:pt x="14" y="3"/>
                    </a:lnTo>
                    <a:lnTo>
                      <a:pt x="14" y="3"/>
                    </a:lnTo>
                    <a:lnTo>
                      <a:pt x="14" y="3"/>
                    </a:lnTo>
                    <a:lnTo>
                      <a:pt x="14" y="3"/>
                    </a:lnTo>
                    <a:lnTo>
                      <a:pt x="14" y="3"/>
                    </a:lnTo>
                    <a:lnTo>
                      <a:pt x="14" y="3"/>
                    </a:lnTo>
                    <a:lnTo>
                      <a:pt x="14" y="3"/>
                    </a:lnTo>
                    <a:lnTo>
                      <a:pt x="14" y="4"/>
                    </a:lnTo>
                    <a:lnTo>
                      <a:pt x="15" y="4"/>
                    </a:lnTo>
                    <a:lnTo>
                      <a:pt x="15" y="4"/>
                    </a:lnTo>
                    <a:lnTo>
                      <a:pt x="15" y="4"/>
                    </a:lnTo>
                    <a:lnTo>
                      <a:pt x="15" y="4"/>
                    </a:lnTo>
                    <a:lnTo>
                      <a:pt x="15" y="4"/>
                    </a:lnTo>
                    <a:lnTo>
                      <a:pt x="15" y="4"/>
                    </a:lnTo>
                    <a:lnTo>
                      <a:pt x="15" y="5"/>
                    </a:lnTo>
                    <a:lnTo>
                      <a:pt x="15" y="5"/>
                    </a:lnTo>
                    <a:lnTo>
                      <a:pt x="15" y="5"/>
                    </a:lnTo>
                    <a:lnTo>
                      <a:pt x="15" y="5"/>
                    </a:lnTo>
                    <a:lnTo>
                      <a:pt x="15" y="5"/>
                    </a:lnTo>
                    <a:lnTo>
                      <a:pt x="15" y="5"/>
                    </a:lnTo>
                    <a:lnTo>
                      <a:pt x="16" y="5"/>
                    </a:lnTo>
                    <a:lnTo>
                      <a:pt x="16" y="7"/>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10"/>
                    </a:lnTo>
                    <a:lnTo>
                      <a:pt x="16" y="10"/>
                    </a:lnTo>
                    <a:lnTo>
                      <a:pt x="16" y="10"/>
                    </a:lnTo>
                    <a:lnTo>
                      <a:pt x="16" y="10"/>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5" name="Freeform 170">
                <a:extLst>
                  <a:ext uri="{FF2B5EF4-FFF2-40B4-BE49-F238E27FC236}">
                    <a16:creationId xmlns:a16="http://schemas.microsoft.com/office/drawing/2014/main" id="{CBA84216-1A3D-497D-BD76-7E47A5EF4852}"/>
                  </a:ext>
                </a:extLst>
              </p:cNvPr>
              <p:cNvSpPr>
                <a:spLocks/>
              </p:cNvSpPr>
              <p:nvPr/>
            </p:nvSpPr>
            <p:spPr bwMode="auto">
              <a:xfrm>
                <a:off x="6549" y="3304"/>
                <a:ext cx="15" cy="20"/>
              </a:xfrm>
              <a:custGeom>
                <a:avLst/>
                <a:gdLst>
                  <a:gd name="T0" fmla="*/ 15 w 15"/>
                  <a:gd name="T1" fmla="*/ 11 h 20"/>
                  <a:gd name="T2" fmla="*/ 15 w 15"/>
                  <a:gd name="T3" fmla="*/ 12 h 20"/>
                  <a:gd name="T4" fmla="*/ 15 w 15"/>
                  <a:gd name="T5" fmla="*/ 14 h 20"/>
                  <a:gd name="T6" fmla="*/ 15 w 15"/>
                  <a:gd name="T7" fmla="*/ 15 h 20"/>
                  <a:gd name="T8" fmla="*/ 15 w 15"/>
                  <a:gd name="T9" fmla="*/ 16 h 20"/>
                  <a:gd name="T10" fmla="*/ 14 w 15"/>
                  <a:gd name="T11" fmla="*/ 16 h 20"/>
                  <a:gd name="T12" fmla="*/ 13 w 15"/>
                  <a:gd name="T13" fmla="*/ 17 h 20"/>
                  <a:gd name="T14" fmla="*/ 13 w 15"/>
                  <a:gd name="T15" fmla="*/ 18 h 20"/>
                  <a:gd name="T16" fmla="*/ 12 w 15"/>
                  <a:gd name="T17" fmla="*/ 19 h 20"/>
                  <a:gd name="T18" fmla="*/ 11 w 15"/>
                  <a:gd name="T19" fmla="*/ 19 h 20"/>
                  <a:gd name="T20" fmla="*/ 10 w 15"/>
                  <a:gd name="T21" fmla="*/ 19 h 20"/>
                  <a:gd name="T22" fmla="*/ 10 w 15"/>
                  <a:gd name="T23" fmla="*/ 20 h 20"/>
                  <a:gd name="T24" fmla="*/ 9 w 15"/>
                  <a:gd name="T25" fmla="*/ 20 h 20"/>
                  <a:gd name="T26" fmla="*/ 9 w 15"/>
                  <a:gd name="T27" fmla="*/ 20 h 20"/>
                  <a:gd name="T28" fmla="*/ 8 w 15"/>
                  <a:gd name="T29" fmla="*/ 20 h 20"/>
                  <a:gd name="T30" fmla="*/ 7 w 15"/>
                  <a:gd name="T31" fmla="*/ 20 h 20"/>
                  <a:gd name="T32" fmla="*/ 6 w 15"/>
                  <a:gd name="T33" fmla="*/ 20 h 20"/>
                  <a:gd name="T34" fmla="*/ 5 w 15"/>
                  <a:gd name="T35" fmla="*/ 20 h 20"/>
                  <a:gd name="T36" fmla="*/ 4 w 15"/>
                  <a:gd name="T37" fmla="*/ 20 h 20"/>
                  <a:gd name="T38" fmla="*/ 3 w 15"/>
                  <a:gd name="T39" fmla="*/ 19 h 20"/>
                  <a:gd name="T40" fmla="*/ 3 w 15"/>
                  <a:gd name="T41" fmla="*/ 19 h 20"/>
                  <a:gd name="T42" fmla="*/ 3 w 15"/>
                  <a:gd name="T43" fmla="*/ 18 h 20"/>
                  <a:gd name="T44" fmla="*/ 2 w 15"/>
                  <a:gd name="T45" fmla="*/ 17 h 20"/>
                  <a:gd name="T46" fmla="*/ 1 w 15"/>
                  <a:gd name="T47" fmla="*/ 17 h 20"/>
                  <a:gd name="T48" fmla="*/ 1 w 15"/>
                  <a:gd name="T49" fmla="*/ 16 h 20"/>
                  <a:gd name="T50" fmla="*/ 0 w 15"/>
                  <a:gd name="T51" fmla="*/ 15 h 20"/>
                  <a:gd name="T52" fmla="*/ 0 w 15"/>
                  <a:gd name="T53" fmla="*/ 14 h 20"/>
                  <a:gd name="T54" fmla="*/ 0 w 15"/>
                  <a:gd name="T55" fmla="*/ 12 h 20"/>
                  <a:gd name="T56" fmla="*/ 0 w 15"/>
                  <a:gd name="T57" fmla="*/ 11 h 20"/>
                  <a:gd name="T58" fmla="*/ 0 w 15"/>
                  <a:gd name="T59" fmla="*/ 10 h 20"/>
                  <a:gd name="T60" fmla="*/ 0 w 15"/>
                  <a:gd name="T61" fmla="*/ 9 h 20"/>
                  <a:gd name="T62" fmla="*/ 0 w 15"/>
                  <a:gd name="T63" fmla="*/ 8 h 20"/>
                  <a:gd name="T64" fmla="*/ 0 w 15"/>
                  <a:gd name="T65" fmla="*/ 8 h 20"/>
                  <a:gd name="T66" fmla="*/ 0 w 15"/>
                  <a:gd name="T67" fmla="*/ 7 h 20"/>
                  <a:gd name="T68" fmla="*/ 1 w 15"/>
                  <a:gd name="T69" fmla="*/ 6 h 20"/>
                  <a:gd name="T70" fmla="*/ 1 w 15"/>
                  <a:gd name="T71" fmla="*/ 5 h 20"/>
                  <a:gd name="T72" fmla="*/ 2 w 15"/>
                  <a:gd name="T73" fmla="*/ 4 h 20"/>
                  <a:gd name="T74" fmla="*/ 2 w 15"/>
                  <a:gd name="T75" fmla="*/ 4 h 20"/>
                  <a:gd name="T76" fmla="*/ 3 w 15"/>
                  <a:gd name="T77" fmla="*/ 3 h 20"/>
                  <a:gd name="T78" fmla="*/ 3 w 15"/>
                  <a:gd name="T79" fmla="*/ 2 h 20"/>
                  <a:gd name="T80" fmla="*/ 4 w 15"/>
                  <a:gd name="T81" fmla="*/ 2 h 20"/>
                  <a:gd name="T82" fmla="*/ 5 w 15"/>
                  <a:gd name="T83" fmla="*/ 2 h 20"/>
                  <a:gd name="T84" fmla="*/ 6 w 15"/>
                  <a:gd name="T85" fmla="*/ 0 h 20"/>
                  <a:gd name="T86" fmla="*/ 7 w 15"/>
                  <a:gd name="T87" fmla="*/ 0 h 20"/>
                  <a:gd name="T88" fmla="*/ 7 w 15"/>
                  <a:gd name="T89" fmla="*/ 0 h 20"/>
                  <a:gd name="T90" fmla="*/ 8 w 15"/>
                  <a:gd name="T91" fmla="*/ 0 h 20"/>
                  <a:gd name="T92" fmla="*/ 9 w 15"/>
                  <a:gd name="T93" fmla="*/ 0 h 20"/>
                  <a:gd name="T94" fmla="*/ 9 w 15"/>
                  <a:gd name="T95" fmla="*/ 0 h 20"/>
                  <a:gd name="T96" fmla="*/ 10 w 15"/>
                  <a:gd name="T97" fmla="*/ 2 h 20"/>
                  <a:gd name="T98" fmla="*/ 11 w 15"/>
                  <a:gd name="T99" fmla="*/ 2 h 20"/>
                  <a:gd name="T100" fmla="*/ 12 w 15"/>
                  <a:gd name="T101" fmla="*/ 3 h 20"/>
                  <a:gd name="T102" fmla="*/ 13 w 15"/>
                  <a:gd name="T103" fmla="*/ 3 h 20"/>
                  <a:gd name="T104" fmla="*/ 13 w 15"/>
                  <a:gd name="T105" fmla="*/ 4 h 20"/>
                  <a:gd name="T106" fmla="*/ 14 w 15"/>
                  <a:gd name="T107" fmla="*/ 5 h 20"/>
                  <a:gd name="T108" fmla="*/ 14 w 15"/>
                  <a:gd name="T109" fmla="*/ 5 h 20"/>
                  <a:gd name="T110" fmla="*/ 15 w 15"/>
                  <a:gd name="T111" fmla="*/ 6 h 20"/>
                  <a:gd name="T112" fmla="*/ 15 w 15"/>
                  <a:gd name="T113" fmla="*/ 7 h 20"/>
                  <a:gd name="T114" fmla="*/ 15 w 15"/>
                  <a:gd name="T115" fmla="*/ 8 h 20"/>
                  <a:gd name="T116" fmla="*/ 15 w 15"/>
                  <a:gd name="T117" fmla="*/ 9 h 20"/>
                  <a:gd name="T118" fmla="*/ 15 w 15"/>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20">
                    <a:moveTo>
                      <a:pt x="15" y="10"/>
                    </a:moveTo>
                    <a:lnTo>
                      <a:pt x="15" y="10"/>
                    </a:lnTo>
                    <a:lnTo>
                      <a:pt x="15" y="11"/>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6"/>
                    </a:lnTo>
                    <a:lnTo>
                      <a:pt x="14" y="16"/>
                    </a:lnTo>
                    <a:lnTo>
                      <a:pt x="14" y="16"/>
                    </a:lnTo>
                    <a:lnTo>
                      <a:pt x="14" y="16"/>
                    </a:lnTo>
                    <a:lnTo>
                      <a:pt x="14" y="16"/>
                    </a:lnTo>
                    <a:lnTo>
                      <a:pt x="14" y="16"/>
                    </a:lnTo>
                    <a:lnTo>
                      <a:pt x="14" y="16"/>
                    </a:lnTo>
                    <a:lnTo>
                      <a:pt x="14" y="17"/>
                    </a:lnTo>
                    <a:lnTo>
                      <a:pt x="14" y="17"/>
                    </a:lnTo>
                    <a:lnTo>
                      <a:pt x="14" y="17"/>
                    </a:lnTo>
                    <a:lnTo>
                      <a:pt x="14" y="17"/>
                    </a:lnTo>
                    <a:lnTo>
                      <a:pt x="14" y="17"/>
                    </a:lnTo>
                    <a:lnTo>
                      <a:pt x="13" y="17"/>
                    </a:lnTo>
                    <a:lnTo>
                      <a:pt x="13" y="17"/>
                    </a:lnTo>
                    <a:lnTo>
                      <a:pt x="13" y="17"/>
                    </a:lnTo>
                    <a:lnTo>
                      <a:pt x="13" y="18"/>
                    </a:lnTo>
                    <a:lnTo>
                      <a:pt x="13" y="18"/>
                    </a:lnTo>
                    <a:lnTo>
                      <a:pt x="13" y="18"/>
                    </a:lnTo>
                    <a:lnTo>
                      <a:pt x="13" y="18"/>
                    </a:lnTo>
                    <a:lnTo>
                      <a:pt x="13" y="18"/>
                    </a:lnTo>
                    <a:lnTo>
                      <a:pt x="13" y="18"/>
                    </a:lnTo>
                    <a:lnTo>
                      <a:pt x="12" y="18"/>
                    </a:lnTo>
                    <a:lnTo>
                      <a:pt x="12" y="18"/>
                    </a:lnTo>
                    <a:lnTo>
                      <a:pt x="12" y="18"/>
                    </a:lnTo>
                    <a:lnTo>
                      <a:pt x="12" y="19"/>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19"/>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9"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20"/>
                    </a:lnTo>
                    <a:lnTo>
                      <a:pt x="4" y="20"/>
                    </a:lnTo>
                    <a:lnTo>
                      <a:pt x="4" y="20"/>
                    </a:lnTo>
                    <a:lnTo>
                      <a:pt x="4" y="20"/>
                    </a:lnTo>
                    <a:lnTo>
                      <a:pt x="4" y="20"/>
                    </a:lnTo>
                    <a:lnTo>
                      <a:pt x="4" y="19"/>
                    </a:lnTo>
                    <a:lnTo>
                      <a:pt x="4" y="19"/>
                    </a:lnTo>
                    <a:lnTo>
                      <a:pt x="4" y="19"/>
                    </a:lnTo>
                    <a:lnTo>
                      <a:pt x="3" y="19"/>
                    </a:lnTo>
                    <a:lnTo>
                      <a:pt x="3" y="19"/>
                    </a:lnTo>
                    <a:lnTo>
                      <a:pt x="3" y="19"/>
                    </a:lnTo>
                    <a:lnTo>
                      <a:pt x="3" y="19"/>
                    </a:lnTo>
                    <a:lnTo>
                      <a:pt x="3" y="19"/>
                    </a:lnTo>
                    <a:lnTo>
                      <a:pt x="3" y="19"/>
                    </a:lnTo>
                    <a:lnTo>
                      <a:pt x="3" y="19"/>
                    </a:lnTo>
                    <a:lnTo>
                      <a:pt x="3" y="19"/>
                    </a:lnTo>
                    <a:lnTo>
                      <a:pt x="3" y="19"/>
                    </a:lnTo>
                    <a:lnTo>
                      <a:pt x="3" y="19"/>
                    </a:lnTo>
                    <a:lnTo>
                      <a:pt x="3" y="18"/>
                    </a:lnTo>
                    <a:lnTo>
                      <a:pt x="3" y="18"/>
                    </a:lnTo>
                    <a:lnTo>
                      <a:pt x="3" y="18"/>
                    </a:lnTo>
                    <a:lnTo>
                      <a:pt x="3" y="18"/>
                    </a:lnTo>
                    <a:lnTo>
                      <a:pt x="3" y="18"/>
                    </a:lnTo>
                    <a:lnTo>
                      <a:pt x="2" y="18"/>
                    </a:lnTo>
                    <a:lnTo>
                      <a:pt x="2" y="18"/>
                    </a:lnTo>
                    <a:lnTo>
                      <a:pt x="2" y="18"/>
                    </a:lnTo>
                    <a:lnTo>
                      <a:pt x="2" y="18"/>
                    </a:lnTo>
                    <a:lnTo>
                      <a:pt x="2" y="17"/>
                    </a:lnTo>
                    <a:lnTo>
                      <a:pt x="2" y="17"/>
                    </a:lnTo>
                    <a:lnTo>
                      <a:pt x="2" y="17"/>
                    </a:lnTo>
                    <a:lnTo>
                      <a:pt x="2" y="17"/>
                    </a:lnTo>
                    <a:lnTo>
                      <a:pt x="2" y="17"/>
                    </a:lnTo>
                    <a:lnTo>
                      <a:pt x="2" y="17"/>
                    </a:lnTo>
                    <a:lnTo>
                      <a:pt x="1" y="17"/>
                    </a:lnTo>
                    <a:lnTo>
                      <a:pt x="1" y="17"/>
                    </a:lnTo>
                    <a:lnTo>
                      <a:pt x="1" y="16"/>
                    </a:lnTo>
                    <a:lnTo>
                      <a:pt x="1" y="16"/>
                    </a:lnTo>
                    <a:lnTo>
                      <a:pt x="1" y="16"/>
                    </a:lnTo>
                    <a:lnTo>
                      <a:pt x="1" y="16"/>
                    </a:lnTo>
                    <a:lnTo>
                      <a:pt x="1" y="16"/>
                    </a:lnTo>
                    <a:lnTo>
                      <a:pt x="1" y="16"/>
                    </a:lnTo>
                    <a:lnTo>
                      <a:pt x="1" y="16"/>
                    </a:lnTo>
                    <a:lnTo>
                      <a:pt x="1" y="15"/>
                    </a:lnTo>
                    <a:lnTo>
                      <a:pt x="1" y="15"/>
                    </a:lnTo>
                    <a:lnTo>
                      <a:pt x="1" y="15"/>
                    </a:lnTo>
                    <a:lnTo>
                      <a:pt x="0" y="15"/>
                    </a:lnTo>
                    <a:lnTo>
                      <a:pt x="0" y="15"/>
                    </a:lnTo>
                    <a:lnTo>
                      <a:pt x="0" y="15"/>
                    </a:lnTo>
                    <a:lnTo>
                      <a:pt x="0" y="15"/>
                    </a:lnTo>
                    <a:lnTo>
                      <a:pt x="0" y="14"/>
                    </a:lnTo>
                    <a:lnTo>
                      <a:pt x="0" y="14"/>
                    </a:lnTo>
                    <a:lnTo>
                      <a:pt x="0" y="14"/>
                    </a:lnTo>
                    <a:lnTo>
                      <a:pt x="0" y="14"/>
                    </a:lnTo>
                    <a:lnTo>
                      <a:pt x="0" y="14"/>
                    </a:lnTo>
                    <a:lnTo>
                      <a:pt x="0" y="14"/>
                    </a:lnTo>
                    <a:lnTo>
                      <a:pt x="0" y="14"/>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6"/>
                    </a:lnTo>
                    <a:lnTo>
                      <a:pt x="0" y="6"/>
                    </a:lnTo>
                    <a:lnTo>
                      <a:pt x="1" y="6"/>
                    </a:lnTo>
                    <a:lnTo>
                      <a:pt x="1" y="6"/>
                    </a:lnTo>
                    <a:lnTo>
                      <a:pt x="1" y="6"/>
                    </a:lnTo>
                    <a:lnTo>
                      <a:pt x="1" y="6"/>
                    </a:lnTo>
                    <a:lnTo>
                      <a:pt x="1" y="6"/>
                    </a:lnTo>
                    <a:lnTo>
                      <a:pt x="1" y="5"/>
                    </a:lnTo>
                    <a:lnTo>
                      <a:pt x="1" y="5"/>
                    </a:lnTo>
                    <a:lnTo>
                      <a:pt x="1" y="5"/>
                    </a:lnTo>
                    <a:lnTo>
                      <a:pt x="1" y="5"/>
                    </a:lnTo>
                    <a:lnTo>
                      <a:pt x="1" y="5"/>
                    </a:lnTo>
                    <a:lnTo>
                      <a:pt x="1" y="5"/>
                    </a:lnTo>
                    <a:lnTo>
                      <a:pt x="1" y="5"/>
                    </a:lnTo>
                    <a:lnTo>
                      <a:pt x="2" y="5"/>
                    </a:lnTo>
                    <a:lnTo>
                      <a:pt x="2" y="4"/>
                    </a:lnTo>
                    <a:lnTo>
                      <a:pt x="2" y="4"/>
                    </a:lnTo>
                    <a:lnTo>
                      <a:pt x="2" y="4"/>
                    </a:lnTo>
                    <a:lnTo>
                      <a:pt x="2" y="4"/>
                    </a:lnTo>
                    <a:lnTo>
                      <a:pt x="2" y="4"/>
                    </a:lnTo>
                    <a:lnTo>
                      <a:pt x="2" y="4"/>
                    </a:lnTo>
                    <a:lnTo>
                      <a:pt x="2" y="4"/>
                    </a:lnTo>
                    <a:lnTo>
                      <a:pt x="2" y="4"/>
                    </a:lnTo>
                    <a:lnTo>
                      <a:pt x="2" y="4"/>
                    </a:lnTo>
                    <a:lnTo>
                      <a:pt x="3" y="3"/>
                    </a:lnTo>
                    <a:lnTo>
                      <a:pt x="3" y="3"/>
                    </a:lnTo>
                    <a:lnTo>
                      <a:pt x="3" y="3"/>
                    </a:lnTo>
                    <a:lnTo>
                      <a:pt x="3" y="3"/>
                    </a:lnTo>
                    <a:lnTo>
                      <a:pt x="3" y="3"/>
                    </a:lnTo>
                    <a:lnTo>
                      <a:pt x="3" y="3"/>
                    </a:lnTo>
                    <a:lnTo>
                      <a:pt x="3" y="3"/>
                    </a:lnTo>
                    <a:lnTo>
                      <a:pt x="3" y="3"/>
                    </a:lnTo>
                    <a:lnTo>
                      <a:pt x="3" y="3"/>
                    </a:lnTo>
                    <a:lnTo>
                      <a:pt x="3" y="3"/>
                    </a:lnTo>
                    <a:lnTo>
                      <a:pt x="3" y="2"/>
                    </a:lnTo>
                    <a:lnTo>
                      <a:pt x="3" y="2"/>
                    </a:lnTo>
                    <a:lnTo>
                      <a:pt x="3" y="2"/>
                    </a:lnTo>
                    <a:lnTo>
                      <a:pt x="3" y="2"/>
                    </a:lnTo>
                    <a:lnTo>
                      <a:pt x="3" y="2"/>
                    </a:lnTo>
                    <a:lnTo>
                      <a:pt x="4" y="2"/>
                    </a:lnTo>
                    <a:lnTo>
                      <a:pt x="4" y="2"/>
                    </a:lnTo>
                    <a:lnTo>
                      <a:pt x="4" y="2"/>
                    </a:lnTo>
                    <a:lnTo>
                      <a:pt x="4" y="2"/>
                    </a:lnTo>
                    <a:lnTo>
                      <a:pt x="4" y="2"/>
                    </a:lnTo>
                    <a:lnTo>
                      <a:pt x="4" y="2"/>
                    </a:lnTo>
                    <a:lnTo>
                      <a:pt x="4" y="2"/>
                    </a:lnTo>
                    <a:lnTo>
                      <a:pt x="5" y="2"/>
                    </a:lnTo>
                    <a:lnTo>
                      <a:pt x="5" y="2"/>
                    </a:lnTo>
                    <a:lnTo>
                      <a:pt x="5" y="2"/>
                    </a:lnTo>
                    <a:lnTo>
                      <a:pt x="5" y="0"/>
                    </a:lnTo>
                    <a:lnTo>
                      <a:pt x="5" y="0"/>
                    </a:lnTo>
                    <a:lnTo>
                      <a:pt x="5" y="0"/>
                    </a:lnTo>
                    <a:lnTo>
                      <a:pt x="5"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9" y="2"/>
                    </a:lnTo>
                    <a:lnTo>
                      <a:pt x="10" y="2"/>
                    </a:lnTo>
                    <a:lnTo>
                      <a:pt x="10" y="2"/>
                    </a:lnTo>
                    <a:lnTo>
                      <a:pt x="10" y="2"/>
                    </a:lnTo>
                    <a:lnTo>
                      <a:pt x="10" y="2"/>
                    </a:lnTo>
                    <a:lnTo>
                      <a:pt x="10" y="2"/>
                    </a:lnTo>
                    <a:lnTo>
                      <a:pt x="10" y="2"/>
                    </a:lnTo>
                    <a:lnTo>
                      <a:pt x="10" y="2"/>
                    </a:lnTo>
                    <a:lnTo>
                      <a:pt x="11" y="2"/>
                    </a:lnTo>
                    <a:lnTo>
                      <a:pt x="11" y="2"/>
                    </a:lnTo>
                    <a:lnTo>
                      <a:pt x="11" y="2"/>
                    </a:lnTo>
                    <a:lnTo>
                      <a:pt x="11" y="2"/>
                    </a:lnTo>
                    <a:lnTo>
                      <a:pt x="11" y="2"/>
                    </a:lnTo>
                    <a:lnTo>
                      <a:pt x="11" y="2"/>
                    </a:lnTo>
                    <a:lnTo>
                      <a:pt x="11" y="2"/>
                    </a:lnTo>
                    <a:lnTo>
                      <a:pt x="12" y="3"/>
                    </a:lnTo>
                    <a:lnTo>
                      <a:pt x="12" y="3"/>
                    </a:lnTo>
                    <a:lnTo>
                      <a:pt x="12" y="3"/>
                    </a:lnTo>
                    <a:lnTo>
                      <a:pt x="12" y="3"/>
                    </a:lnTo>
                    <a:lnTo>
                      <a:pt x="12" y="3"/>
                    </a:lnTo>
                    <a:lnTo>
                      <a:pt x="12" y="3"/>
                    </a:lnTo>
                    <a:lnTo>
                      <a:pt x="12" y="3"/>
                    </a:lnTo>
                    <a:lnTo>
                      <a:pt x="12" y="3"/>
                    </a:lnTo>
                    <a:lnTo>
                      <a:pt x="13" y="3"/>
                    </a:lnTo>
                    <a:lnTo>
                      <a:pt x="13" y="3"/>
                    </a:lnTo>
                    <a:lnTo>
                      <a:pt x="13" y="4"/>
                    </a:lnTo>
                    <a:lnTo>
                      <a:pt x="13" y="4"/>
                    </a:lnTo>
                    <a:lnTo>
                      <a:pt x="13" y="4"/>
                    </a:lnTo>
                    <a:lnTo>
                      <a:pt x="13" y="4"/>
                    </a:lnTo>
                    <a:lnTo>
                      <a:pt x="13" y="4"/>
                    </a:lnTo>
                    <a:lnTo>
                      <a:pt x="13" y="4"/>
                    </a:lnTo>
                    <a:lnTo>
                      <a:pt x="13" y="4"/>
                    </a:lnTo>
                    <a:lnTo>
                      <a:pt x="14" y="4"/>
                    </a:lnTo>
                    <a:lnTo>
                      <a:pt x="14" y="4"/>
                    </a:lnTo>
                    <a:lnTo>
                      <a:pt x="14" y="5"/>
                    </a:lnTo>
                    <a:lnTo>
                      <a:pt x="14" y="5"/>
                    </a:lnTo>
                    <a:lnTo>
                      <a:pt x="14" y="5"/>
                    </a:lnTo>
                    <a:lnTo>
                      <a:pt x="14" y="5"/>
                    </a:lnTo>
                    <a:lnTo>
                      <a:pt x="14" y="5"/>
                    </a:lnTo>
                    <a:lnTo>
                      <a:pt x="14" y="5"/>
                    </a:lnTo>
                    <a:lnTo>
                      <a:pt x="14" y="5"/>
                    </a:lnTo>
                    <a:lnTo>
                      <a:pt x="14" y="5"/>
                    </a:lnTo>
                    <a:lnTo>
                      <a:pt x="14" y="6"/>
                    </a:lnTo>
                    <a:lnTo>
                      <a:pt x="15" y="6"/>
                    </a:lnTo>
                    <a:lnTo>
                      <a:pt x="15" y="6"/>
                    </a:lnTo>
                    <a:lnTo>
                      <a:pt x="15" y="6"/>
                    </a:lnTo>
                    <a:lnTo>
                      <a:pt x="15" y="6"/>
                    </a:lnTo>
                    <a:lnTo>
                      <a:pt x="15" y="6"/>
                    </a:lnTo>
                    <a:lnTo>
                      <a:pt x="15" y="6"/>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8"/>
                    </a:lnTo>
                    <a:lnTo>
                      <a:pt x="15" y="9"/>
                    </a:lnTo>
                    <a:lnTo>
                      <a:pt x="15" y="9"/>
                    </a:lnTo>
                    <a:lnTo>
                      <a:pt x="15" y="9"/>
                    </a:lnTo>
                    <a:lnTo>
                      <a:pt x="15" y="9"/>
                    </a:lnTo>
                    <a:lnTo>
                      <a:pt x="15" y="9"/>
                    </a:lnTo>
                    <a:lnTo>
                      <a:pt x="15" y="9"/>
                    </a:lnTo>
                    <a:lnTo>
                      <a:pt x="15" y="10"/>
                    </a:lnTo>
                    <a:lnTo>
                      <a:pt x="15" y="10"/>
                    </a:lnTo>
                    <a:lnTo>
                      <a:pt x="15" y="10"/>
                    </a:lnTo>
                    <a:lnTo>
                      <a:pt x="15" y="10"/>
                    </a:lnTo>
                    <a:lnTo>
                      <a:pt x="15"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6" name="Freeform 171">
                <a:extLst>
                  <a:ext uri="{FF2B5EF4-FFF2-40B4-BE49-F238E27FC236}">
                    <a16:creationId xmlns:a16="http://schemas.microsoft.com/office/drawing/2014/main" id="{E9F86997-AEB0-45CD-81C8-7A237A6C1C99}"/>
                  </a:ext>
                </a:extLst>
              </p:cNvPr>
              <p:cNvSpPr>
                <a:spLocks/>
              </p:cNvSpPr>
              <p:nvPr/>
            </p:nvSpPr>
            <p:spPr bwMode="auto">
              <a:xfrm>
                <a:off x="6519" y="3386"/>
                <a:ext cx="15" cy="20"/>
              </a:xfrm>
              <a:custGeom>
                <a:avLst/>
                <a:gdLst>
                  <a:gd name="T0" fmla="*/ 15 w 15"/>
                  <a:gd name="T1" fmla="*/ 11 h 20"/>
                  <a:gd name="T2" fmla="*/ 15 w 15"/>
                  <a:gd name="T3" fmla="*/ 12 h 20"/>
                  <a:gd name="T4" fmla="*/ 15 w 15"/>
                  <a:gd name="T5" fmla="*/ 13 h 20"/>
                  <a:gd name="T6" fmla="*/ 14 w 15"/>
                  <a:gd name="T7" fmla="*/ 13 h 20"/>
                  <a:gd name="T8" fmla="*/ 14 w 15"/>
                  <a:gd name="T9" fmla="*/ 14 h 20"/>
                  <a:gd name="T10" fmla="*/ 14 w 15"/>
                  <a:gd name="T11" fmla="*/ 16 h 20"/>
                  <a:gd name="T12" fmla="*/ 14 w 15"/>
                  <a:gd name="T13" fmla="*/ 17 h 20"/>
                  <a:gd name="T14" fmla="*/ 13 w 15"/>
                  <a:gd name="T15" fmla="*/ 18 h 20"/>
                  <a:gd name="T16" fmla="*/ 13 w 15"/>
                  <a:gd name="T17" fmla="*/ 18 h 20"/>
                  <a:gd name="T18" fmla="*/ 12 w 15"/>
                  <a:gd name="T19" fmla="*/ 19 h 20"/>
                  <a:gd name="T20" fmla="*/ 11 w 15"/>
                  <a:gd name="T21" fmla="*/ 19 h 20"/>
                  <a:gd name="T22" fmla="*/ 10 w 15"/>
                  <a:gd name="T23" fmla="*/ 19 h 20"/>
                  <a:gd name="T24" fmla="*/ 9 w 15"/>
                  <a:gd name="T25" fmla="*/ 20 h 20"/>
                  <a:gd name="T26" fmla="*/ 8 w 15"/>
                  <a:gd name="T27" fmla="*/ 20 h 20"/>
                  <a:gd name="T28" fmla="*/ 8 w 15"/>
                  <a:gd name="T29" fmla="*/ 20 h 20"/>
                  <a:gd name="T30" fmla="*/ 7 w 15"/>
                  <a:gd name="T31" fmla="*/ 20 h 20"/>
                  <a:gd name="T32" fmla="*/ 6 w 15"/>
                  <a:gd name="T33" fmla="*/ 20 h 20"/>
                  <a:gd name="T34" fmla="*/ 5 w 15"/>
                  <a:gd name="T35" fmla="*/ 20 h 20"/>
                  <a:gd name="T36" fmla="*/ 5 w 15"/>
                  <a:gd name="T37" fmla="*/ 19 h 20"/>
                  <a:gd name="T38" fmla="*/ 4 w 15"/>
                  <a:gd name="T39" fmla="*/ 19 h 20"/>
                  <a:gd name="T40" fmla="*/ 3 w 15"/>
                  <a:gd name="T41" fmla="*/ 18 h 20"/>
                  <a:gd name="T42" fmla="*/ 2 w 15"/>
                  <a:gd name="T43" fmla="*/ 18 h 20"/>
                  <a:gd name="T44" fmla="*/ 2 w 15"/>
                  <a:gd name="T45" fmla="*/ 17 h 20"/>
                  <a:gd name="T46" fmla="*/ 2 w 15"/>
                  <a:gd name="T47" fmla="*/ 16 h 20"/>
                  <a:gd name="T48" fmla="*/ 1 w 15"/>
                  <a:gd name="T49" fmla="*/ 16 h 20"/>
                  <a:gd name="T50" fmla="*/ 1 w 15"/>
                  <a:gd name="T51" fmla="*/ 14 h 20"/>
                  <a:gd name="T52" fmla="*/ 1 w 15"/>
                  <a:gd name="T53" fmla="*/ 13 h 20"/>
                  <a:gd name="T54" fmla="*/ 0 w 15"/>
                  <a:gd name="T55" fmla="*/ 12 h 20"/>
                  <a:gd name="T56" fmla="*/ 0 w 15"/>
                  <a:gd name="T57" fmla="*/ 11 h 20"/>
                  <a:gd name="T58" fmla="*/ 0 w 15"/>
                  <a:gd name="T59" fmla="*/ 10 h 20"/>
                  <a:gd name="T60" fmla="*/ 0 w 15"/>
                  <a:gd name="T61" fmla="*/ 9 h 20"/>
                  <a:gd name="T62" fmla="*/ 0 w 15"/>
                  <a:gd name="T63" fmla="*/ 8 h 20"/>
                  <a:gd name="T64" fmla="*/ 0 w 15"/>
                  <a:gd name="T65" fmla="*/ 7 h 20"/>
                  <a:gd name="T66" fmla="*/ 1 w 15"/>
                  <a:gd name="T67" fmla="*/ 6 h 20"/>
                  <a:gd name="T68" fmla="*/ 1 w 15"/>
                  <a:gd name="T69" fmla="*/ 5 h 20"/>
                  <a:gd name="T70" fmla="*/ 2 w 15"/>
                  <a:gd name="T71" fmla="*/ 5 h 20"/>
                  <a:gd name="T72" fmla="*/ 2 w 15"/>
                  <a:gd name="T73" fmla="*/ 4 h 20"/>
                  <a:gd name="T74" fmla="*/ 2 w 15"/>
                  <a:gd name="T75" fmla="*/ 2 h 20"/>
                  <a:gd name="T76" fmla="*/ 3 w 15"/>
                  <a:gd name="T77" fmla="*/ 2 h 20"/>
                  <a:gd name="T78" fmla="*/ 3 w 15"/>
                  <a:gd name="T79" fmla="*/ 1 h 20"/>
                  <a:gd name="T80" fmla="*/ 4 w 15"/>
                  <a:gd name="T81" fmla="*/ 1 h 20"/>
                  <a:gd name="T82" fmla="*/ 5 w 15"/>
                  <a:gd name="T83" fmla="*/ 0 h 20"/>
                  <a:gd name="T84" fmla="*/ 6 w 15"/>
                  <a:gd name="T85" fmla="*/ 0 h 20"/>
                  <a:gd name="T86" fmla="*/ 7 w 15"/>
                  <a:gd name="T87" fmla="*/ 0 h 20"/>
                  <a:gd name="T88" fmla="*/ 8 w 15"/>
                  <a:gd name="T89" fmla="*/ 0 h 20"/>
                  <a:gd name="T90" fmla="*/ 8 w 15"/>
                  <a:gd name="T91" fmla="*/ 0 h 20"/>
                  <a:gd name="T92" fmla="*/ 9 w 15"/>
                  <a:gd name="T93" fmla="*/ 0 h 20"/>
                  <a:gd name="T94" fmla="*/ 10 w 15"/>
                  <a:gd name="T95" fmla="*/ 0 h 20"/>
                  <a:gd name="T96" fmla="*/ 11 w 15"/>
                  <a:gd name="T97" fmla="*/ 0 h 20"/>
                  <a:gd name="T98" fmla="*/ 11 w 15"/>
                  <a:gd name="T99" fmla="*/ 1 h 20"/>
                  <a:gd name="T100" fmla="*/ 12 w 15"/>
                  <a:gd name="T101" fmla="*/ 1 h 20"/>
                  <a:gd name="T102" fmla="*/ 13 w 15"/>
                  <a:gd name="T103" fmla="*/ 2 h 20"/>
                  <a:gd name="T104" fmla="*/ 14 w 15"/>
                  <a:gd name="T105" fmla="*/ 4 h 20"/>
                  <a:gd name="T106" fmla="*/ 14 w 15"/>
                  <a:gd name="T107" fmla="*/ 4 h 20"/>
                  <a:gd name="T108" fmla="*/ 14 w 15"/>
                  <a:gd name="T109" fmla="*/ 5 h 20"/>
                  <a:gd name="T110" fmla="*/ 14 w 15"/>
                  <a:gd name="T111" fmla="*/ 6 h 20"/>
                  <a:gd name="T112" fmla="*/ 15 w 15"/>
                  <a:gd name="T113" fmla="*/ 7 h 20"/>
                  <a:gd name="T114" fmla="*/ 15 w 15"/>
                  <a:gd name="T115" fmla="*/ 8 h 20"/>
                  <a:gd name="T116" fmla="*/ 15 w 15"/>
                  <a:gd name="T117" fmla="*/ 9 h 20"/>
                  <a:gd name="T118" fmla="*/ 15 w 15"/>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20">
                    <a:moveTo>
                      <a:pt x="15" y="10"/>
                    </a:moveTo>
                    <a:lnTo>
                      <a:pt x="15" y="10"/>
                    </a:lnTo>
                    <a:lnTo>
                      <a:pt x="15" y="10"/>
                    </a:lnTo>
                    <a:lnTo>
                      <a:pt x="15" y="10"/>
                    </a:lnTo>
                    <a:lnTo>
                      <a:pt x="15" y="10"/>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3"/>
                    </a:lnTo>
                    <a:lnTo>
                      <a:pt x="15" y="13"/>
                    </a:lnTo>
                    <a:lnTo>
                      <a:pt x="15" y="13"/>
                    </a:lnTo>
                    <a:lnTo>
                      <a:pt x="15" y="13"/>
                    </a:lnTo>
                    <a:lnTo>
                      <a:pt x="15" y="13"/>
                    </a:lnTo>
                    <a:lnTo>
                      <a:pt x="14" y="13"/>
                    </a:lnTo>
                    <a:lnTo>
                      <a:pt x="14" y="13"/>
                    </a:lnTo>
                    <a:lnTo>
                      <a:pt x="14" y="14"/>
                    </a:lnTo>
                    <a:lnTo>
                      <a:pt x="14" y="14"/>
                    </a:lnTo>
                    <a:lnTo>
                      <a:pt x="14" y="14"/>
                    </a:lnTo>
                    <a:lnTo>
                      <a:pt x="14" y="14"/>
                    </a:lnTo>
                    <a:lnTo>
                      <a:pt x="14" y="14"/>
                    </a:lnTo>
                    <a:lnTo>
                      <a:pt x="14" y="14"/>
                    </a:lnTo>
                    <a:lnTo>
                      <a:pt x="14" y="14"/>
                    </a:lnTo>
                    <a:lnTo>
                      <a:pt x="14" y="16"/>
                    </a:lnTo>
                    <a:lnTo>
                      <a:pt x="14" y="16"/>
                    </a:lnTo>
                    <a:lnTo>
                      <a:pt x="14" y="16"/>
                    </a:lnTo>
                    <a:lnTo>
                      <a:pt x="14" y="16"/>
                    </a:lnTo>
                    <a:lnTo>
                      <a:pt x="14" y="16"/>
                    </a:lnTo>
                    <a:lnTo>
                      <a:pt x="14" y="16"/>
                    </a:lnTo>
                    <a:lnTo>
                      <a:pt x="14" y="16"/>
                    </a:lnTo>
                    <a:lnTo>
                      <a:pt x="14" y="16"/>
                    </a:lnTo>
                    <a:lnTo>
                      <a:pt x="14" y="17"/>
                    </a:lnTo>
                    <a:lnTo>
                      <a:pt x="14" y="17"/>
                    </a:lnTo>
                    <a:lnTo>
                      <a:pt x="14" y="17"/>
                    </a:lnTo>
                    <a:lnTo>
                      <a:pt x="14" y="17"/>
                    </a:lnTo>
                    <a:lnTo>
                      <a:pt x="14" y="17"/>
                    </a:lnTo>
                    <a:lnTo>
                      <a:pt x="14" y="17"/>
                    </a:lnTo>
                    <a:lnTo>
                      <a:pt x="13" y="17"/>
                    </a:lnTo>
                    <a:lnTo>
                      <a:pt x="13" y="17"/>
                    </a:lnTo>
                    <a:lnTo>
                      <a:pt x="13" y="18"/>
                    </a:lnTo>
                    <a:lnTo>
                      <a:pt x="13" y="18"/>
                    </a:lnTo>
                    <a:lnTo>
                      <a:pt x="13" y="18"/>
                    </a:lnTo>
                    <a:lnTo>
                      <a:pt x="13" y="18"/>
                    </a:lnTo>
                    <a:lnTo>
                      <a:pt x="13" y="18"/>
                    </a:lnTo>
                    <a:lnTo>
                      <a:pt x="13" y="18"/>
                    </a:lnTo>
                    <a:lnTo>
                      <a:pt x="13" y="18"/>
                    </a:lnTo>
                    <a:lnTo>
                      <a:pt x="12" y="18"/>
                    </a:lnTo>
                    <a:lnTo>
                      <a:pt x="12" y="18"/>
                    </a:lnTo>
                    <a:lnTo>
                      <a:pt x="12" y="18"/>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19"/>
                    </a:lnTo>
                    <a:lnTo>
                      <a:pt x="10" y="19"/>
                    </a:lnTo>
                    <a:lnTo>
                      <a:pt x="10" y="19"/>
                    </a:lnTo>
                    <a:lnTo>
                      <a:pt x="10" y="19"/>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5" y="20"/>
                    </a:lnTo>
                    <a:lnTo>
                      <a:pt x="5" y="20"/>
                    </a:lnTo>
                    <a:lnTo>
                      <a:pt x="5" y="19"/>
                    </a:lnTo>
                    <a:lnTo>
                      <a:pt x="5" y="19"/>
                    </a:lnTo>
                    <a:lnTo>
                      <a:pt x="5" y="19"/>
                    </a:lnTo>
                    <a:lnTo>
                      <a:pt x="5" y="19"/>
                    </a:lnTo>
                    <a:lnTo>
                      <a:pt x="5" y="19"/>
                    </a:lnTo>
                    <a:lnTo>
                      <a:pt x="4" y="19"/>
                    </a:lnTo>
                    <a:lnTo>
                      <a:pt x="4" y="19"/>
                    </a:lnTo>
                    <a:lnTo>
                      <a:pt x="4" y="19"/>
                    </a:lnTo>
                    <a:lnTo>
                      <a:pt x="4" y="19"/>
                    </a:lnTo>
                    <a:lnTo>
                      <a:pt x="4" y="19"/>
                    </a:lnTo>
                    <a:lnTo>
                      <a:pt x="4" y="19"/>
                    </a:lnTo>
                    <a:lnTo>
                      <a:pt x="4" y="19"/>
                    </a:lnTo>
                    <a:lnTo>
                      <a:pt x="3" y="19"/>
                    </a:lnTo>
                    <a:lnTo>
                      <a:pt x="3" y="19"/>
                    </a:lnTo>
                    <a:lnTo>
                      <a:pt x="3" y="19"/>
                    </a:lnTo>
                    <a:lnTo>
                      <a:pt x="3" y="18"/>
                    </a:lnTo>
                    <a:lnTo>
                      <a:pt x="3" y="18"/>
                    </a:lnTo>
                    <a:lnTo>
                      <a:pt x="3" y="18"/>
                    </a:lnTo>
                    <a:lnTo>
                      <a:pt x="3" y="18"/>
                    </a:lnTo>
                    <a:lnTo>
                      <a:pt x="2" y="18"/>
                    </a:lnTo>
                    <a:lnTo>
                      <a:pt x="2" y="18"/>
                    </a:lnTo>
                    <a:lnTo>
                      <a:pt x="2" y="18"/>
                    </a:lnTo>
                    <a:lnTo>
                      <a:pt x="2" y="18"/>
                    </a:lnTo>
                    <a:lnTo>
                      <a:pt x="2" y="18"/>
                    </a:lnTo>
                    <a:lnTo>
                      <a:pt x="2" y="18"/>
                    </a:lnTo>
                    <a:lnTo>
                      <a:pt x="2" y="17"/>
                    </a:lnTo>
                    <a:lnTo>
                      <a:pt x="2" y="17"/>
                    </a:lnTo>
                    <a:lnTo>
                      <a:pt x="2" y="17"/>
                    </a:lnTo>
                    <a:lnTo>
                      <a:pt x="2" y="17"/>
                    </a:lnTo>
                    <a:lnTo>
                      <a:pt x="2" y="17"/>
                    </a:lnTo>
                    <a:lnTo>
                      <a:pt x="2" y="17"/>
                    </a:lnTo>
                    <a:lnTo>
                      <a:pt x="2" y="17"/>
                    </a:lnTo>
                    <a:lnTo>
                      <a:pt x="2" y="17"/>
                    </a:lnTo>
                    <a:lnTo>
                      <a:pt x="2" y="16"/>
                    </a:lnTo>
                    <a:lnTo>
                      <a:pt x="2" y="16"/>
                    </a:lnTo>
                    <a:lnTo>
                      <a:pt x="2" y="16"/>
                    </a:lnTo>
                    <a:lnTo>
                      <a:pt x="2" y="16"/>
                    </a:lnTo>
                    <a:lnTo>
                      <a:pt x="2" y="16"/>
                    </a:lnTo>
                    <a:lnTo>
                      <a:pt x="1" y="16"/>
                    </a:lnTo>
                    <a:lnTo>
                      <a:pt x="1" y="16"/>
                    </a:lnTo>
                    <a:lnTo>
                      <a:pt x="1" y="16"/>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0" y="13"/>
                    </a:lnTo>
                    <a:lnTo>
                      <a:pt x="0" y="13"/>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0" y="7"/>
                    </a:lnTo>
                    <a:lnTo>
                      <a:pt x="0" y="7"/>
                    </a:lnTo>
                    <a:lnTo>
                      <a:pt x="0"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1" y="5"/>
                    </a:lnTo>
                    <a:lnTo>
                      <a:pt x="2" y="5"/>
                    </a:lnTo>
                    <a:lnTo>
                      <a:pt x="2" y="5"/>
                    </a:lnTo>
                    <a:lnTo>
                      <a:pt x="2" y="4"/>
                    </a:lnTo>
                    <a:lnTo>
                      <a:pt x="2" y="4"/>
                    </a:lnTo>
                    <a:lnTo>
                      <a:pt x="2" y="4"/>
                    </a:lnTo>
                    <a:lnTo>
                      <a:pt x="2" y="4"/>
                    </a:lnTo>
                    <a:lnTo>
                      <a:pt x="2" y="4"/>
                    </a:lnTo>
                    <a:lnTo>
                      <a:pt x="2" y="4"/>
                    </a:lnTo>
                    <a:lnTo>
                      <a:pt x="2" y="4"/>
                    </a:lnTo>
                    <a:lnTo>
                      <a:pt x="2" y="4"/>
                    </a:lnTo>
                    <a:lnTo>
                      <a:pt x="2" y="2"/>
                    </a:lnTo>
                    <a:lnTo>
                      <a:pt x="2" y="2"/>
                    </a:lnTo>
                    <a:lnTo>
                      <a:pt x="2" y="2"/>
                    </a:lnTo>
                    <a:lnTo>
                      <a:pt x="2" y="2"/>
                    </a:lnTo>
                    <a:lnTo>
                      <a:pt x="2" y="2"/>
                    </a:lnTo>
                    <a:lnTo>
                      <a:pt x="2" y="2"/>
                    </a:lnTo>
                    <a:lnTo>
                      <a:pt x="2" y="2"/>
                    </a:lnTo>
                    <a:lnTo>
                      <a:pt x="2" y="2"/>
                    </a:lnTo>
                    <a:lnTo>
                      <a:pt x="2" y="2"/>
                    </a:lnTo>
                    <a:lnTo>
                      <a:pt x="3" y="2"/>
                    </a:lnTo>
                    <a:lnTo>
                      <a:pt x="3" y="1"/>
                    </a:lnTo>
                    <a:lnTo>
                      <a:pt x="3" y="1"/>
                    </a:lnTo>
                    <a:lnTo>
                      <a:pt x="3" y="1"/>
                    </a:lnTo>
                    <a:lnTo>
                      <a:pt x="3" y="1"/>
                    </a:lnTo>
                    <a:lnTo>
                      <a:pt x="3" y="1"/>
                    </a:lnTo>
                    <a:lnTo>
                      <a:pt x="3" y="1"/>
                    </a:lnTo>
                    <a:lnTo>
                      <a:pt x="4" y="1"/>
                    </a:lnTo>
                    <a:lnTo>
                      <a:pt x="4" y="1"/>
                    </a:lnTo>
                    <a:lnTo>
                      <a:pt x="4" y="1"/>
                    </a:lnTo>
                    <a:lnTo>
                      <a:pt x="4" y="1"/>
                    </a:lnTo>
                    <a:lnTo>
                      <a:pt x="4" y="1"/>
                    </a:lnTo>
                    <a:lnTo>
                      <a:pt x="4" y="1"/>
                    </a:lnTo>
                    <a:lnTo>
                      <a:pt x="4" y="0"/>
                    </a:lnTo>
                    <a:lnTo>
                      <a:pt x="5" y="0"/>
                    </a:lnTo>
                    <a:lnTo>
                      <a:pt x="5" y="0"/>
                    </a:lnTo>
                    <a:lnTo>
                      <a:pt x="5" y="0"/>
                    </a:lnTo>
                    <a:lnTo>
                      <a:pt x="5" y="0"/>
                    </a:lnTo>
                    <a:lnTo>
                      <a:pt x="5" y="0"/>
                    </a:lnTo>
                    <a:lnTo>
                      <a:pt x="5" y="0"/>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0"/>
                    </a:lnTo>
                    <a:lnTo>
                      <a:pt x="11" y="0"/>
                    </a:lnTo>
                    <a:lnTo>
                      <a:pt x="11" y="1"/>
                    </a:lnTo>
                    <a:lnTo>
                      <a:pt x="11" y="1"/>
                    </a:lnTo>
                    <a:lnTo>
                      <a:pt x="11" y="1"/>
                    </a:lnTo>
                    <a:lnTo>
                      <a:pt x="11" y="1"/>
                    </a:lnTo>
                    <a:lnTo>
                      <a:pt x="11" y="1"/>
                    </a:lnTo>
                    <a:lnTo>
                      <a:pt x="12" y="1"/>
                    </a:lnTo>
                    <a:lnTo>
                      <a:pt x="12" y="1"/>
                    </a:lnTo>
                    <a:lnTo>
                      <a:pt x="12" y="1"/>
                    </a:lnTo>
                    <a:lnTo>
                      <a:pt x="12" y="1"/>
                    </a:lnTo>
                    <a:lnTo>
                      <a:pt x="12" y="1"/>
                    </a:lnTo>
                    <a:lnTo>
                      <a:pt x="12" y="1"/>
                    </a:lnTo>
                    <a:lnTo>
                      <a:pt x="12" y="1"/>
                    </a:lnTo>
                    <a:lnTo>
                      <a:pt x="13" y="2"/>
                    </a:lnTo>
                    <a:lnTo>
                      <a:pt x="13" y="2"/>
                    </a:lnTo>
                    <a:lnTo>
                      <a:pt x="13" y="2"/>
                    </a:lnTo>
                    <a:lnTo>
                      <a:pt x="13" y="2"/>
                    </a:lnTo>
                    <a:lnTo>
                      <a:pt x="13" y="2"/>
                    </a:lnTo>
                    <a:lnTo>
                      <a:pt x="13" y="2"/>
                    </a:lnTo>
                    <a:lnTo>
                      <a:pt x="13" y="2"/>
                    </a:lnTo>
                    <a:lnTo>
                      <a:pt x="13" y="2"/>
                    </a:lnTo>
                    <a:lnTo>
                      <a:pt x="13" y="2"/>
                    </a:lnTo>
                    <a:lnTo>
                      <a:pt x="14" y="2"/>
                    </a:lnTo>
                    <a:lnTo>
                      <a:pt x="14" y="4"/>
                    </a:lnTo>
                    <a:lnTo>
                      <a:pt x="14" y="4"/>
                    </a:lnTo>
                    <a:lnTo>
                      <a:pt x="14" y="4"/>
                    </a:lnTo>
                    <a:lnTo>
                      <a:pt x="14" y="4"/>
                    </a:lnTo>
                    <a:lnTo>
                      <a:pt x="14" y="4"/>
                    </a:lnTo>
                    <a:lnTo>
                      <a:pt x="14" y="4"/>
                    </a:lnTo>
                    <a:lnTo>
                      <a:pt x="14" y="4"/>
                    </a:lnTo>
                    <a:lnTo>
                      <a:pt x="14" y="4"/>
                    </a:lnTo>
                    <a:lnTo>
                      <a:pt x="14" y="5"/>
                    </a:lnTo>
                    <a:lnTo>
                      <a:pt x="14" y="5"/>
                    </a:lnTo>
                    <a:lnTo>
                      <a:pt x="14" y="5"/>
                    </a:lnTo>
                    <a:lnTo>
                      <a:pt x="14" y="5"/>
                    </a:lnTo>
                    <a:lnTo>
                      <a:pt x="14" y="5"/>
                    </a:lnTo>
                    <a:lnTo>
                      <a:pt x="14" y="5"/>
                    </a:lnTo>
                    <a:lnTo>
                      <a:pt x="14" y="5"/>
                    </a:lnTo>
                    <a:lnTo>
                      <a:pt x="14" y="6"/>
                    </a:lnTo>
                    <a:lnTo>
                      <a:pt x="14" y="6"/>
                    </a:lnTo>
                    <a:lnTo>
                      <a:pt x="14" y="6"/>
                    </a:lnTo>
                    <a:lnTo>
                      <a:pt x="14" y="6"/>
                    </a:lnTo>
                    <a:lnTo>
                      <a:pt x="14" y="6"/>
                    </a:lnTo>
                    <a:lnTo>
                      <a:pt x="14" y="6"/>
                    </a:lnTo>
                    <a:lnTo>
                      <a:pt x="14" y="6"/>
                    </a:lnTo>
                    <a:lnTo>
                      <a:pt x="15" y="7"/>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9"/>
                    </a:lnTo>
                    <a:lnTo>
                      <a:pt x="15" y="9"/>
                    </a:lnTo>
                    <a:lnTo>
                      <a:pt x="15" y="9"/>
                    </a:lnTo>
                    <a:lnTo>
                      <a:pt x="15" y="9"/>
                    </a:lnTo>
                    <a:lnTo>
                      <a:pt x="15" y="9"/>
                    </a:lnTo>
                    <a:lnTo>
                      <a:pt x="15" y="9"/>
                    </a:lnTo>
                    <a:lnTo>
                      <a:pt x="15" y="10"/>
                    </a:lnTo>
                    <a:lnTo>
                      <a:pt x="15" y="10"/>
                    </a:lnTo>
                    <a:lnTo>
                      <a:pt x="15"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7" name="Freeform 172">
                <a:extLst>
                  <a:ext uri="{FF2B5EF4-FFF2-40B4-BE49-F238E27FC236}">
                    <a16:creationId xmlns:a16="http://schemas.microsoft.com/office/drawing/2014/main" id="{ECAD8047-0AD3-4945-816A-23821CA3D7CB}"/>
                  </a:ext>
                </a:extLst>
              </p:cNvPr>
              <p:cNvSpPr>
                <a:spLocks/>
              </p:cNvSpPr>
              <p:nvPr/>
            </p:nvSpPr>
            <p:spPr bwMode="auto">
              <a:xfrm>
                <a:off x="4493" y="3216"/>
                <a:ext cx="16" cy="20"/>
              </a:xfrm>
              <a:custGeom>
                <a:avLst/>
                <a:gdLst>
                  <a:gd name="T0" fmla="*/ 16 w 16"/>
                  <a:gd name="T1" fmla="*/ 10 h 20"/>
                  <a:gd name="T2" fmla="*/ 16 w 16"/>
                  <a:gd name="T3" fmla="*/ 11 h 20"/>
                  <a:gd name="T4" fmla="*/ 16 w 16"/>
                  <a:gd name="T5" fmla="*/ 12 h 20"/>
                  <a:gd name="T6" fmla="*/ 16 w 16"/>
                  <a:gd name="T7" fmla="*/ 13 h 20"/>
                  <a:gd name="T8" fmla="*/ 15 w 16"/>
                  <a:gd name="T9" fmla="*/ 14 h 20"/>
                  <a:gd name="T10" fmla="*/ 15 w 16"/>
                  <a:gd name="T11" fmla="*/ 15 h 20"/>
                  <a:gd name="T12" fmla="*/ 14 w 16"/>
                  <a:gd name="T13" fmla="*/ 16 h 20"/>
                  <a:gd name="T14" fmla="*/ 14 w 16"/>
                  <a:gd name="T15" fmla="*/ 16 h 20"/>
                  <a:gd name="T16" fmla="*/ 13 w 16"/>
                  <a:gd name="T17" fmla="*/ 17 h 20"/>
                  <a:gd name="T18" fmla="*/ 12 w 16"/>
                  <a:gd name="T19" fmla="*/ 17 h 20"/>
                  <a:gd name="T20" fmla="*/ 11 w 16"/>
                  <a:gd name="T21" fmla="*/ 19 h 20"/>
                  <a:gd name="T22" fmla="*/ 11 w 16"/>
                  <a:gd name="T23" fmla="*/ 19 h 20"/>
                  <a:gd name="T24" fmla="*/ 11 w 16"/>
                  <a:gd name="T25" fmla="*/ 19 h 20"/>
                  <a:gd name="T26" fmla="*/ 10 w 16"/>
                  <a:gd name="T27" fmla="*/ 20 h 20"/>
                  <a:gd name="T28" fmla="*/ 9 w 16"/>
                  <a:gd name="T29" fmla="*/ 20 h 20"/>
                  <a:gd name="T30" fmla="*/ 8 w 16"/>
                  <a:gd name="T31" fmla="*/ 20 h 20"/>
                  <a:gd name="T32" fmla="*/ 7 w 16"/>
                  <a:gd name="T33" fmla="*/ 19 h 20"/>
                  <a:gd name="T34" fmla="*/ 6 w 16"/>
                  <a:gd name="T35" fmla="*/ 19 h 20"/>
                  <a:gd name="T36" fmla="*/ 5 w 16"/>
                  <a:gd name="T37" fmla="*/ 19 h 20"/>
                  <a:gd name="T38" fmla="*/ 5 w 16"/>
                  <a:gd name="T39" fmla="*/ 17 h 20"/>
                  <a:gd name="T40" fmla="*/ 4 w 16"/>
                  <a:gd name="T41" fmla="*/ 17 h 20"/>
                  <a:gd name="T42" fmla="*/ 4 w 16"/>
                  <a:gd name="T43" fmla="*/ 16 h 20"/>
                  <a:gd name="T44" fmla="*/ 3 w 16"/>
                  <a:gd name="T45" fmla="*/ 16 h 20"/>
                  <a:gd name="T46" fmla="*/ 2 w 16"/>
                  <a:gd name="T47" fmla="*/ 15 h 20"/>
                  <a:gd name="T48" fmla="*/ 2 w 16"/>
                  <a:gd name="T49" fmla="*/ 14 h 20"/>
                  <a:gd name="T50" fmla="*/ 1 w 16"/>
                  <a:gd name="T51" fmla="*/ 13 h 20"/>
                  <a:gd name="T52" fmla="*/ 1 w 16"/>
                  <a:gd name="T53" fmla="*/ 13 h 20"/>
                  <a:gd name="T54" fmla="*/ 1 w 16"/>
                  <a:gd name="T55" fmla="*/ 12 h 20"/>
                  <a:gd name="T56" fmla="*/ 0 w 16"/>
                  <a:gd name="T57" fmla="*/ 11 h 20"/>
                  <a:gd name="T58" fmla="*/ 0 w 16"/>
                  <a:gd name="T59" fmla="*/ 10 h 20"/>
                  <a:gd name="T60" fmla="*/ 0 w 16"/>
                  <a:gd name="T61" fmla="*/ 9 h 20"/>
                  <a:gd name="T62" fmla="*/ 1 w 16"/>
                  <a:gd name="T63" fmla="*/ 8 h 20"/>
                  <a:gd name="T64" fmla="*/ 1 w 16"/>
                  <a:gd name="T65" fmla="*/ 7 h 20"/>
                  <a:gd name="T66" fmla="*/ 1 w 16"/>
                  <a:gd name="T67" fmla="*/ 5 h 20"/>
                  <a:gd name="T68" fmla="*/ 1 w 16"/>
                  <a:gd name="T69" fmla="*/ 4 h 20"/>
                  <a:gd name="T70" fmla="*/ 2 w 16"/>
                  <a:gd name="T71" fmla="*/ 3 h 20"/>
                  <a:gd name="T72" fmla="*/ 3 w 16"/>
                  <a:gd name="T73" fmla="*/ 3 h 20"/>
                  <a:gd name="T74" fmla="*/ 3 w 16"/>
                  <a:gd name="T75" fmla="*/ 2 h 20"/>
                  <a:gd name="T76" fmla="*/ 4 w 16"/>
                  <a:gd name="T77" fmla="*/ 1 h 20"/>
                  <a:gd name="T78" fmla="*/ 5 w 16"/>
                  <a:gd name="T79" fmla="*/ 1 h 20"/>
                  <a:gd name="T80" fmla="*/ 5 w 16"/>
                  <a:gd name="T81" fmla="*/ 0 h 20"/>
                  <a:gd name="T82" fmla="*/ 5 w 16"/>
                  <a:gd name="T83" fmla="*/ 0 h 20"/>
                  <a:gd name="T84" fmla="*/ 6 w 16"/>
                  <a:gd name="T85" fmla="*/ 0 h 20"/>
                  <a:gd name="T86" fmla="*/ 7 w 16"/>
                  <a:gd name="T87" fmla="*/ 0 h 20"/>
                  <a:gd name="T88" fmla="*/ 8 w 16"/>
                  <a:gd name="T89" fmla="*/ 0 h 20"/>
                  <a:gd name="T90" fmla="*/ 9 w 16"/>
                  <a:gd name="T91" fmla="*/ 0 h 20"/>
                  <a:gd name="T92" fmla="*/ 10 w 16"/>
                  <a:gd name="T93" fmla="*/ 0 h 20"/>
                  <a:gd name="T94" fmla="*/ 11 w 16"/>
                  <a:gd name="T95" fmla="*/ 0 h 20"/>
                  <a:gd name="T96" fmla="*/ 11 w 16"/>
                  <a:gd name="T97" fmla="*/ 0 h 20"/>
                  <a:gd name="T98" fmla="*/ 12 w 16"/>
                  <a:gd name="T99" fmla="*/ 1 h 20"/>
                  <a:gd name="T100" fmla="*/ 13 w 16"/>
                  <a:gd name="T101" fmla="*/ 1 h 20"/>
                  <a:gd name="T102" fmla="*/ 13 w 16"/>
                  <a:gd name="T103" fmla="*/ 2 h 20"/>
                  <a:gd name="T104" fmla="*/ 14 w 16"/>
                  <a:gd name="T105" fmla="*/ 2 h 20"/>
                  <a:gd name="T106" fmla="*/ 15 w 16"/>
                  <a:gd name="T107" fmla="*/ 3 h 20"/>
                  <a:gd name="T108" fmla="*/ 15 w 16"/>
                  <a:gd name="T109" fmla="*/ 4 h 20"/>
                  <a:gd name="T110" fmla="*/ 16 w 16"/>
                  <a:gd name="T111" fmla="*/ 5 h 20"/>
                  <a:gd name="T112" fmla="*/ 16 w 16"/>
                  <a:gd name="T113" fmla="*/ 7 h 20"/>
                  <a:gd name="T114" fmla="*/ 16 w 16"/>
                  <a:gd name="T115" fmla="*/ 8 h 20"/>
                  <a:gd name="T116" fmla="*/ 16 w 16"/>
                  <a:gd name="T117" fmla="*/ 8 h 20"/>
                  <a:gd name="T118" fmla="*/ 16 w 16"/>
                  <a:gd name="T119"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0"/>
                    </a:lnTo>
                    <a:lnTo>
                      <a:pt x="16" y="10"/>
                    </a:lnTo>
                    <a:lnTo>
                      <a:pt x="16" y="10"/>
                    </a:lnTo>
                    <a:lnTo>
                      <a:pt x="16" y="10"/>
                    </a:lnTo>
                    <a:lnTo>
                      <a:pt x="16" y="11"/>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6" y="13"/>
                    </a:lnTo>
                    <a:lnTo>
                      <a:pt x="16" y="13"/>
                    </a:lnTo>
                    <a:lnTo>
                      <a:pt x="16" y="14"/>
                    </a:lnTo>
                    <a:lnTo>
                      <a:pt x="16"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4" y="15"/>
                    </a:lnTo>
                    <a:lnTo>
                      <a:pt x="14" y="15"/>
                    </a:lnTo>
                    <a:lnTo>
                      <a:pt x="14" y="16"/>
                    </a:lnTo>
                    <a:lnTo>
                      <a:pt x="14" y="16"/>
                    </a:lnTo>
                    <a:lnTo>
                      <a:pt x="14" y="16"/>
                    </a:lnTo>
                    <a:lnTo>
                      <a:pt x="14" y="16"/>
                    </a:lnTo>
                    <a:lnTo>
                      <a:pt x="14" y="16"/>
                    </a:lnTo>
                    <a:lnTo>
                      <a:pt x="14" y="16"/>
                    </a:lnTo>
                    <a:lnTo>
                      <a:pt x="14" y="16"/>
                    </a:lnTo>
                    <a:lnTo>
                      <a:pt x="14" y="16"/>
                    </a:lnTo>
                    <a:lnTo>
                      <a:pt x="13" y="16"/>
                    </a:lnTo>
                    <a:lnTo>
                      <a:pt x="13" y="17"/>
                    </a:lnTo>
                    <a:lnTo>
                      <a:pt x="13" y="17"/>
                    </a:lnTo>
                    <a:lnTo>
                      <a:pt x="13" y="17"/>
                    </a:lnTo>
                    <a:lnTo>
                      <a:pt x="13" y="17"/>
                    </a:lnTo>
                    <a:lnTo>
                      <a:pt x="13" y="17"/>
                    </a:lnTo>
                    <a:lnTo>
                      <a:pt x="13" y="17"/>
                    </a:lnTo>
                    <a:lnTo>
                      <a:pt x="13" y="17"/>
                    </a:lnTo>
                    <a:lnTo>
                      <a:pt x="12" y="17"/>
                    </a:lnTo>
                    <a:lnTo>
                      <a:pt x="12" y="17"/>
                    </a:lnTo>
                    <a:lnTo>
                      <a:pt x="12" y="17"/>
                    </a:lnTo>
                    <a:lnTo>
                      <a:pt x="12" y="17"/>
                    </a:lnTo>
                    <a:lnTo>
                      <a:pt x="12" y="17"/>
                    </a:lnTo>
                    <a:lnTo>
                      <a:pt x="12" y="19"/>
                    </a:lnTo>
                    <a:lnTo>
                      <a:pt x="12" y="19"/>
                    </a:lnTo>
                    <a:lnTo>
                      <a:pt x="11" y="19"/>
                    </a:lnTo>
                    <a:lnTo>
                      <a:pt x="11" y="19"/>
                    </a:lnTo>
                    <a:lnTo>
                      <a:pt x="11" y="19"/>
                    </a:lnTo>
                    <a:lnTo>
                      <a:pt x="11" y="19"/>
                    </a:lnTo>
                    <a:lnTo>
                      <a:pt x="11" y="19"/>
                    </a:lnTo>
                    <a:lnTo>
                      <a:pt x="11" y="19"/>
                    </a:lnTo>
                    <a:lnTo>
                      <a:pt x="11" y="19"/>
                    </a:lnTo>
                    <a:lnTo>
                      <a:pt x="11" y="19"/>
                    </a:lnTo>
                    <a:lnTo>
                      <a:pt x="11" y="19"/>
                    </a:lnTo>
                    <a:lnTo>
                      <a:pt x="11" y="19"/>
                    </a:lnTo>
                    <a:lnTo>
                      <a:pt x="11" y="19"/>
                    </a:lnTo>
                    <a:lnTo>
                      <a:pt x="11" y="19"/>
                    </a:lnTo>
                    <a:lnTo>
                      <a:pt x="11" y="19"/>
                    </a:lnTo>
                    <a:lnTo>
                      <a:pt x="11" y="19"/>
                    </a:lnTo>
                    <a:lnTo>
                      <a:pt x="10" y="19"/>
                    </a:lnTo>
                    <a:lnTo>
                      <a:pt x="10" y="19"/>
                    </a:lnTo>
                    <a:lnTo>
                      <a:pt x="10" y="19"/>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7" y="20"/>
                    </a:lnTo>
                    <a:lnTo>
                      <a:pt x="7" y="20"/>
                    </a:lnTo>
                    <a:lnTo>
                      <a:pt x="7" y="20"/>
                    </a:lnTo>
                    <a:lnTo>
                      <a:pt x="7" y="19"/>
                    </a:lnTo>
                    <a:lnTo>
                      <a:pt x="7" y="19"/>
                    </a:lnTo>
                    <a:lnTo>
                      <a:pt x="7" y="19"/>
                    </a:lnTo>
                    <a:lnTo>
                      <a:pt x="6" y="19"/>
                    </a:lnTo>
                    <a:lnTo>
                      <a:pt x="6" y="19"/>
                    </a:lnTo>
                    <a:lnTo>
                      <a:pt x="6" y="19"/>
                    </a:lnTo>
                    <a:lnTo>
                      <a:pt x="6" y="19"/>
                    </a:lnTo>
                    <a:lnTo>
                      <a:pt x="6" y="19"/>
                    </a:lnTo>
                    <a:lnTo>
                      <a:pt x="6" y="19"/>
                    </a:lnTo>
                    <a:lnTo>
                      <a:pt x="6" y="19"/>
                    </a:lnTo>
                    <a:lnTo>
                      <a:pt x="5" y="19"/>
                    </a:lnTo>
                    <a:lnTo>
                      <a:pt x="5" y="19"/>
                    </a:lnTo>
                    <a:lnTo>
                      <a:pt x="5" y="19"/>
                    </a:lnTo>
                    <a:lnTo>
                      <a:pt x="5" y="19"/>
                    </a:lnTo>
                    <a:lnTo>
                      <a:pt x="5" y="19"/>
                    </a:lnTo>
                    <a:lnTo>
                      <a:pt x="5" y="19"/>
                    </a:lnTo>
                    <a:lnTo>
                      <a:pt x="5" y="19"/>
                    </a:lnTo>
                    <a:lnTo>
                      <a:pt x="5" y="19"/>
                    </a:lnTo>
                    <a:lnTo>
                      <a:pt x="5" y="19"/>
                    </a:lnTo>
                    <a:lnTo>
                      <a:pt x="5" y="17"/>
                    </a:lnTo>
                    <a:lnTo>
                      <a:pt x="5" y="17"/>
                    </a:lnTo>
                    <a:lnTo>
                      <a:pt x="5" y="17"/>
                    </a:lnTo>
                    <a:lnTo>
                      <a:pt x="5" y="17"/>
                    </a:lnTo>
                    <a:lnTo>
                      <a:pt x="5" y="17"/>
                    </a:lnTo>
                    <a:lnTo>
                      <a:pt x="4" y="17"/>
                    </a:lnTo>
                    <a:lnTo>
                      <a:pt x="4" y="17"/>
                    </a:lnTo>
                    <a:lnTo>
                      <a:pt x="4" y="17"/>
                    </a:lnTo>
                    <a:lnTo>
                      <a:pt x="4" y="17"/>
                    </a:lnTo>
                    <a:lnTo>
                      <a:pt x="4" y="17"/>
                    </a:lnTo>
                    <a:lnTo>
                      <a:pt x="4" y="17"/>
                    </a:lnTo>
                    <a:lnTo>
                      <a:pt x="4" y="17"/>
                    </a:lnTo>
                    <a:lnTo>
                      <a:pt x="4" y="16"/>
                    </a:lnTo>
                    <a:lnTo>
                      <a:pt x="3" y="16"/>
                    </a:lnTo>
                    <a:lnTo>
                      <a:pt x="3" y="16"/>
                    </a:lnTo>
                    <a:lnTo>
                      <a:pt x="3" y="16"/>
                    </a:lnTo>
                    <a:lnTo>
                      <a:pt x="3" y="16"/>
                    </a:lnTo>
                    <a:lnTo>
                      <a:pt x="3" y="16"/>
                    </a:lnTo>
                    <a:lnTo>
                      <a:pt x="3" y="16"/>
                    </a:lnTo>
                    <a:lnTo>
                      <a:pt x="3" y="16"/>
                    </a:lnTo>
                    <a:lnTo>
                      <a:pt x="3" y="16"/>
                    </a:lnTo>
                    <a:lnTo>
                      <a:pt x="3" y="15"/>
                    </a:lnTo>
                    <a:lnTo>
                      <a:pt x="2" y="15"/>
                    </a:lnTo>
                    <a:lnTo>
                      <a:pt x="2" y="15"/>
                    </a:lnTo>
                    <a:lnTo>
                      <a:pt x="2" y="15"/>
                    </a:lnTo>
                    <a:lnTo>
                      <a:pt x="2" y="15"/>
                    </a:lnTo>
                    <a:lnTo>
                      <a:pt x="2" y="15"/>
                    </a:lnTo>
                    <a:lnTo>
                      <a:pt x="2" y="15"/>
                    </a:lnTo>
                    <a:lnTo>
                      <a:pt x="2" y="15"/>
                    </a:lnTo>
                    <a:lnTo>
                      <a:pt x="2" y="14"/>
                    </a:lnTo>
                    <a:lnTo>
                      <a:pt x="2" y="14"/>
                    </a:lnTo>
                    <a:lnTo>
                      <a:pt x="2" y="14"/>
                    </a:lnTo>
                    <a:lnTo>
                      <a:pt x="2" y="14"/>
                    </a:lnTo>
                    <a:lnTo>
                      <a:pt x="1" y="14"/>
                    </a:lnTo>
                    <a:lnTo>
                      <a:pt x="1" y="14"/>
                    </a:lnTo>
                    <a:lnTo>
                      <a:pt x="1" y="14"/>
                    </a:lnTo>
                    <a:lnTo>
                      <a:pt x="1" y="13"/>
                    </a:lnTo>
                    <a:lnTo>
                      <a:pt x="1" y="13"/>
                    </a:lnTo>
                    <a:lnTo>
                      <a:pt x="1" y="13"/>
                    </a:lnTo>
                    <a:lnTo>
                      <a:pt x="1" y="13"/>
                    </a:lnTo>
                    <a:lnTo>
                      <a:pt x="1" y="13"/>
                    </a:lnTo>
                    <a:lnTo>
                      <a:pt x="1" y="13"/>
                    </a:lnTo>
                    <a:lnTo>
                      <a:pt x="1" y="13"/>
                    </a:lnTo>
                    <a:lnTo>
                      <a:pt x="1" y="12"/>
                    </a:lnTo>
                    <a:lnTo>
                      <a:pt x="1" y="12"/>
                    </a:lnTo>
                    <a:lnTo>
                      <a:pt x="1" y="12"/>
                    </a:lnTo>
                    <a:lnTo>
                      <a:pt x="1" y="12"/>
                    </a:lnTo>
                    <a:lnTo>
                      <a:pt x="1" y="12"/>
                    </a:lnTo>
                    <a:lnTo>
                      <a:pt x="1" y="12"/>
                    </a:lnTo>
                    <a:lnTo>
                      <a:pt x="1" y="11"/>
                    </a:lnTo>
                    <a:lnTo>
                      <a:pt x="1"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1" y="8"/>
                    </a:lnTo>
                    <a:lnTo>
                      <a:pt x="1" y="8"/>
                    </a:lnTo>
                    <a:lnTo>
                      <a:pt x="1" y="8"/>
                    </a:lnTo>
                    <a:lnTo>
                      <a:pt x="1" y="7"/>
                    </a:lnTo>
                    <a:lnTo>
                      <a:pt x="1" y="7"/>
                    </a:lnTo>
                    <a:lnTo>
                      <a:pt x="1" y="7"/>
                    </a:lnTo>
                    <a:lnTo>
                      <a:pt x="1" y="7"/>
                    </a:lnTo>
                    <a:lnTo>
                      <a:pt x="1" y="7"/>
                    </a:lnTo>
                    <a:lnTo>
                      <a:pt x="1" y="7"/>
                    </a:lnTo>
                    <a:lnTo>
                      <a:pt x="1" y="5"/>
                    </a:lnTo>
                    <a:lnTo>
                      <a:pt x="1" y="5"/>
                    </a:lnTo>
                    <a:lnTo>
                      <a:pt x="1" y="5"/>
                    </a:lnTo>
                    <a:lnTo>
                      <a:pt x="1" y="5"/>
                    </a:lnTo>
                    <a:lnTo>
                      <a:pt x="1" y="5"/>
                    </a:lnTo>
                    <a:lnTo>
                      <a:pt x="1" y="5"/>
                    </a:lnTo>
                    <a:lnTo>
                      <a:pt x="1" y="5"/>
                    </a:lnTo>
                    <a:lnTo>
                      <a:pt x="1" y="4"/>
                    </a:lnTo>
                    <a:lnTo>
                      <a:pt x="1" y="4"/>
                    </a:lnTo>
                    <a:lnTo>
                      <a:pt x="1" y="4"/>
                    </a:lnTo>
                    <a:lnTo>
                      <a:pt x="2" y="4"/>
                    </a:lnTo>
                    <a:lnTo>
                      <a:pt x="2" y="4"/>
                    </a:lnTo>
                    <a:lnTo>
                      <a:pt x="2" y="4"/>
                    </a:lnTo>
                    <a:lnTo>
                      <a:pt x="2" y="4"/>
                    </a:lnTo>
                    <a:lnTo>
                      <a:pt x="2" y="4"/>
                    </a:lnTo>
                    <a:lnTo>
                      <a:pt x="2" y="3"/>
                    </a:lnTo>
                    <a:lnTo>
                      <a:pt x="2" y="3"/>
                    </a:lnTo>
                    <a:lnTo>
                      <a:pt x="2" y="3"/>
                    </a:lnTo>
                    <a:lnTo>
                      <a:pt x="2" y="3"/>
                    </a:lnTo>
                    <a:lnTo>
                      <a:pt x="2" y="3"/>
                    </a:lnTo>
                    <a:lnTo>
                      <a:pt x="2" y="3"/>
                    </a:lnTo>
                    <a:lnTo>
                      <a:pt x="3" y="3"/>
                    </a:lnTo>
                    <a:lnTo>
                      <a:pt x="3" y="3"/>
                    </a:lnTo>
                    <a:lnTo>
                      <a:pt x="3" y="2"/>
                    </a:lnTo>
                    <a:lnTo>
                      <a:pt x="3" y="2"/>
                    </a:lnTo>
                    <a:lnTo>
                      <a:pt x="3" y="2"/>
                    </a:lnTo>
                    <a:lnTo>
                      <a:pt x="3" y="2"/>
                    </a:lnTo>
                    <a:lnTo>
                      <a:pt x="3" y="2"/>
                    </a:lnTo>
                    <a:lnTo>
                      <a:pt x="3" y="2"/>
                    </a:lnTo>
                    <a:lnTo>
                      <a:pt x="3" y="2"/>
                    </a:lnTo>
                    <a:lnTo>
                      <a:pt x="4" y="2"/>
                    </a:lnTo>
                    <a:lnTo>
                      <a:pt x="4" y="2"/>
                    </a:lnTo>
                    <a:lnTo>
                      <a:pt x="4" y="1"/>
                    </a:lnTo>
                    <a:lnTo>
                      <a:pt x="4" y="1"/>
                    </a:lnTo>
                    <a:lnTo>
                      <a:pt x="4" y="1"/>
                    </a:lnTo>
                    <a:lnTo>
                      <a:pt x="4" y="1"/>
                    </a:lnTo>
                    <a:lnTo>
                      <a:pt x="4" y="1"/>
                    </a:lnTo>
                    <a:lnTo>
                      <a:pt x="4" y="1"/>
                    </a:lnTo>
                    <a:lnTo>
                      <a:pt x="5" y="1"/>
                    </a:lnTo>
                    <a:lnTo>
                      <a:pt x="5" y="1"/>
                    </a:lnTo>
                    <a:lnTo>
                      <a:pt x="5" y="1"/>
                    </a:lnTo>
                    <a:lnTo>
                      <a:pt x="5" y="1"/>
                    </a:lnTo>
                    <a:lnTo>
                      <a:pt x="5" y="1"/>
                    </a:lnTo>
                    <a:lnTo>
                      <a:pt x="5" y="1"/>
                    </a:lnTo>
                    <a:lnTo>
                      <a:pt x="5" y="0"/>
                    </a:lnTo>
                    <a:lnTo>
                      <a:pt x="5" y="0"/>
                    </a:lnTo>
                    <a:lnTo>
                      <a:pt x="5" y="0"/>
                    </a:lnTo>
                    <a:lnTo>
                      <a:pt x="5" y="0"/>
                    </a:lnTo>
                    <a:lnTo>
                      <a:pt x="5" y="0"/>
                    </a:lnTo>
                    <a:lnTo>
                      <a:pt x="5" y="0"/>
                    </a:lnTo>
                    <a:lnTo>
                      <a:pt x="5" y="0"/>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1" y="0"/>
                    </a:lnTo>
                    <a:lnTo>
                      <a:pt x="11" y="0"/>
                    </a:lnTo>
                    <a:lnTo>
                      <a:pt x="11" y="0"/>
                    </a:lnTo>
                    <a:lnTo>
                      <a:pt x="11" y="0"/>
                    </a:lnTo>
                    <a:lnTo>
                      <a:pt x="11" y="0"/>
                    </a:lnTo>
                    <a:lnTo>
                      <a:pt x="11" y="0"/>
                    </a:lnTo>
                    <a:lnTo>
                      <a:pt x="11" y="0"/>
                    </a:lnTo>
                    <a:lnTo>
                      <a:pt x="11" y="0"/>
                    </a:lnTo>
                    <a:lnTo>
                      <a:pt x="11" y="0"/>
                    </a:lnTo>
                    <a:lnTo>
                      <a:pt x="11" y="0"/>
                    </a:lnTo>
                    <a:lnTo>
                      <a:pt x="11" y="0"/>
                    </a:lnTo>
                    <a:lnTo>
                      <a:pt x="11" y="0"/>
                    </a:lnTo>
                    <a:lnTo>
                      <a:pt x="11" y="0"/>
                    </a:lnTo>
                    <a:lnTo>
                      <a:pt x="11" y="1"/>
                    </a:lnTo>
                    <a:lnTo>
                      <a:pt x="12" y="1"/>
                    </a:lnTo>
                    <a:lnTo>
                      <a:pt x="12" y="1"/>
                    </a:lnTo>
                    <a:lnTo>
                      <a:pt x="12" y="1"/>
                    </a:lnTo>
                    <a:lnTo>
                      <a:pt x="12" y="1"/>
                    </a:lnTo>
                    <a:lnTo>
                      <a:pt x="12" y="1"/>
                    </a:lnTo>
                    <a:lnTo>
                      <a:pt x="12" y="1"/>
                    </a:lnTo>
                    <a:lnTo>
                      <a:pt x="12" y="1"/>
                    </a:lnTo>
                    <a:lnTo>
                      <a:pt x="13" y="1"/>
                    </a:lnTo>
                    <a:lnTo>
                      <a:pt x="13" y="1"/>
                    </a:lnTo>
                    <a:lnTo>
                      <a:pt x="13" y="1"/>
                    </a:lnTo>
                    <a:lnTo>
                      <a:pt x="13" y="1"/>
                    </a:lnTo>
                    <a:lnTo>
                      <a:pt x="13" y="2"/>
                    </a:lnTo>
                    <a:lnTo>
                      <a:pt x="13" y="2"/>
                    </a:lnTo>
                    <a:lnTo>
                      <a:pt x="13" y="2"/>
                    </a:lnTo>
                    <a:lnTo>
                      <a:pt x="13" y="2"/>
                    </a:lnTo>
                    <a:lnTo>
                      <a:pt x="14" y="2"/>
                    </a:lnTo>
                    <a:lnTo>
                      <a:pt x="14" y="2"/>
                    </a:lnTo>
                    <a:lnTo>
                      <a:pt x="14" y="2"/>
                    </a:lnTo>
                    <a:lnTo>
                      <a:pt x="14" y="2"/>
                    </a:lnTo>
                    <a:lnTo>
                      <a:pt x="14" y="2"/>
                    </a:lnTo>
                    <a:lnTo>
                      <a:pt x="14" y="3"/>
                    </a:lnTo>
                    <a:lnTo>
                      <a:pt x="14" y="3"/>
                    </a:lnTo>
                    <a:lnTo>
                      <a:pt x="14" y="3"/>
                    </a:lnTo>
                    <a:lnTo>
                      <a:pt x="14" y="3"/>
                    </a:lnTo>
                    <a:lnTo>
                      <a:pt x="15" y="3"/>
                    </a:lnTo>
                    <a:lnTo>
                      <a:pt x="15" y="3"/>
                    </a:lnTo>
                    <a:lnTo>
                      <a:pt x="15" y="3"/>
                    </a:lnTo>
                    <a:lnTo>
                      <a:pt x="15" y="3"/>
                    </a:lnTo>
                    <a:lnTo>
                      <a:pt x="15" y="4"/>
                    </a:lnTo>
                    <a:lnTo>
                      <a:pt x="15" y="4"/>
                    </a:lnTo>
                    <a:lnTo>
                      <a:pt x="15" y="4"/>
                    </a:lnTo>
                    <a:lnTo>
                      <a:pt x="15" y="4"/>
                    </a:lnTo>
                    <a:lnTo>
                      <a:pt x="15" y="4"/>
                    </a:lnTo>
                    <a:lnTo>
                      <a:pt x="15" y="4"/>
                    </a:lnTo>
                    <a:lnTo>
                      <a:pt x="15" y="4"/>
                    </a:lnTo>
                    <a:lnTo>
                      <a:pt x="15" y="4"/>
                    </a:lnTo>
                    <a:lnTo>
                      <a:pt x="16" y="5"/>
                    </a:lnTo>
                    <a:lnTo>
                      <a:pt x="16" y="5"/>
                    </a:lnTo>
                    <a:lnTo>
                      <a:pt x="16" y="5"/>
                    </a:lnTo>
                    <a:lnTo>
                      <a:pt x="16" y="5"/>
                    </a:lnTo>
                    <a:lnTo>
                      <a:pt x="16" y="5"/>
                    </a:lnTo>
                    <a:lnTo>
                      <a:pt x="16" y="5"/>
                    </a:lnTo>
                    <a:lnTo>
                      <a:pt x="16" y="5"/>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8" name="Freeform 173">
                <a:extLst>
                  <a:ext uri="{FF2B5EF4-FFF2-40B4-BE49-F238E27FC236}">
                    <a16:creationId xmlns:a16="http://schemas.microsoft.com/office/drawing/2014/main" id="{963F518E-6CAC-41E6-B148-65C78403AD06}"/>
                  </a:ext>
                </a:extLst>
              </p:cNvPr>
              <p:cNvSpPr>
                <a:spLocks/>
              </p:cNvSpPr>
              <p:nvPr/>
            </p:nvSpPr>
            <p:spPr bwMode="auto">
              <a:xfrm>
                <a:off x="4489" y="3110"/>
                <a:ext cx="15" cy="20"/>
              </a:xfrm>
              <a:custGeom>
                <a:avLst/>
                <a:gdLst>
                  <a:gd name="T0" fmla="*/ 15 w 15"/>
                  <a:gd name="T1" fmla="*/ 10 h 20"/>
                  <a:gd name="T2" fmla="*/ 15 w 15"/>
                  <a:gd name="T3" fmla="*/ 11 h 20"/>
                  <a:gd name="T4" fmla="*/ 15 w 15"/>
                  <a:gd name="T5" fmla="*/ 12 h 20"/>
                  <a:gd name="T6" fmla="*/ 15 w 15"/>
                  <a:gd name="T7" fmla="*/ 13 h 20"/>
                  <a:gd name="T8" fmla="*/ 15 w 15"/>
                  <a:gd name="T9" fmla="*/ 14 h 20"/>
                  <a:gd name="T10" fmla="*/ 15 w 15"/>
                  <a:gd name="T11" fmla="*/ 15 h 20"/>
                  <a:gd name="T12" fmla="*/ 14 w 15"/>
                  <a:gd name="T13" fmla="*/ 17 h 20"/>
                  <a:gd name="T14" fmla="*/ 13 w 15"/>
                  <a:gd name="T15" fmla="*/ 17 h 20"/>
                  <a:gd name="T16" fmla="*/ 13 w 15"/>
                  <a:gd name="T17" fmla="*/ 18 h 20"/>
                  <a:gd name="T18" fmla="*/ 12 w 15"/>
                  <a:gd name="T19" fmla="*/ 18 h 20"/>
                  <a:gd name="T20" fmla="*/ 11 w 15"/>
                  <a:gd name="T21" fmla="*/ 19 h 20"/>
                  <a:gd name="T22" fmla="*/ 10 w 15"/>
                  <a:gd name="T23" fmla="*/ 19 h 20"/>
                  <a:gd name="T24" fmla="*/ 9 w 15"/>
                  <a:gd name="T25" fmla="*/ 19 h 20"/>
                  <a:gd name="T26" fmla="*/ 9 w 15"/>
                  <a:gd name="T27" fmla="*/ 20 h 20"/>
                  <a:gd name="T28" fmla="*/ 8 w 15"/>
                  <a:gd name="T29" fmla="*/ 20 h 20"/>
                  <a:gd name="T30" fmla="*/ 7 w 15"/>
                  <a:gd name="T31" fmla="*/ 20 h 20"/>
                  <a:gd name="T32" fmla="*/ 6 w 15"/>
                  <a:gd name="T33" fmla="*/ 19 h 20"/>
                  <a:gd name="T34" fmla="*/ 5 w 15"/>
                  <a:gd name="T35" fmla="*/ 19 h 20"/>
                  <a:gd name="T36" fmla="*/ 5 w 15"/>
                  <a:gd name="T37" fmla="*/ 19 h 20"/>
                  <a:gd name="T38" fmla="*/ 4 w 15"/>
                  <a:gd name="T39" fmla="*/ 18 h 20"/>
                  <a:gd name="T40" fmla="*/ 3 w 15"/>
                  <a:gd name="T41" fmla="*/ 18 h 20"/>
                  <a:gd name="T42" fmla="*/ 3 w 15"/>
                  <a:gd name="T43" fmla="*/ 17 h 20"/>
                  <a:gd name="T44" fmla="*/ 2 w 15"/>
                  <a:gd name="T45" fmla="*/ 17 h 20"/>
                  <a:gd name="T46" fmla="*/ 2 w 15"/>
                  <a:gd name="T47" fmla="*/ 15 h 20"/>
                  <a:gd name="T48" fmla="*/ 1 w 15"/>
                  <a:gd name="T49" fmla="*/ 14 h 20"/>
                  <a:gd name="T50" fmla="*/ 1 w 15"/>
                  <a:gd name="T51" fmla="*/ 13 h 20"/>
                  <a:gd name="T52" fmla="*/ 1 w 15"/>
                  <a:gd name="T53" fmla="*/ 13 h 20"/>
                  <a:gd name="T54" fmla="*/ 0 w 15"/>
                  <a:gd name="T55" fmla="*/ 12 h 20"/>
                  <a:gd name="T56" fmla="*/ 0 w 15"/>
                  <a:gd name="T57" fmla="*/ 11 h 20"/>
                  <a:gd name="T58" fmla="*/ 0 w 15"/>
                  <a:gd name="T59" fmla="*/ 10 h 20"/>
                  <a:gd name="T60" fmla="*/ 0 w 15"/>
                  <a:gd name="T61" fmla="*/ 9 h 20"/>
                  <a:gd name="T62" fmla="*/ 0 w 15"/>
                  <a:gd name="T63" fmla="*/ 8 h 20"/>
                  <a:gd name="T64" fmla="*/ 0 w 15"/>
                  <a:gd name="T65" fmla="*/ 7 h 20"/>
                  <a:gd name="T66" fmla="*/ 1 w 15"/>
                  <a:gd name="T67" fmla="*/ 6 h 20"/>
                  <a:gd name="T68" fmla="*/ 1 w 15"/>
                  <a:gd name="T69" fmla="*/ 5 h 20"/>
                  <a:gd name="T70" fmla="*/ 2 w 15"/>
                  <a:gd name="T71" fmla="*/ 3 h 20"/>
                  <a:gd name="T72" fmla="*/ 2 w 15"/>
                  <a:gd name="T73" fmla="*/ 3 h 20"/>
                  <a:gd name="T74" fmla="*/ 3 w 15"/>
                  <a:gd name="T75" fmla="*/ 2 h 20"/>
                  <a:gd name="T76" fmla="*/ 3 w 15"/>
                  <a:gd name="T77" fmla="*/ 1 h 20"/>
                  <a:gd name="T78" fmla="*/ 3 w 15"/>
                  <a:gd name="T79" fmla="*/ 1 h 20"/>
                  <a:gd name="T80" fmla="*/ 4 w 15"/>
                  <a:gd name="T81" fmla="*/ 0 h 20"/>
                  <a:gd name="T82" fmla="*/ 5 w 15"/>
                  <a:gd name="T83" fmla="*/ 0 h 20"/>
                  <a:gd name="T84" fmla="*/ 6 w 15"/>
                  <a:gd name="T85" fmla="*/ 0 h 20"/>
                  <a:gd name="T86" fmla="*/ 7 w 15"/>
                  <a:gd name="T87" fmla="*/ 0 h 20"/>
                  <a:gd name="T88" fmla="*/ 8 w 15"/>
                  <a:gd name="T89" fmla="*/ 0 h 20"/>
                  <a:gd name="T90" fmla="*/ 9 w 15"/>
                  <a:gd name="T91" fmla="*/ 0 h 20"/>
                  <a:gd name="T92" fmla="*/ 9 w 15"/>
                  <a:gd name="T93" fmla="*/ 0 h 20"/>
                  <a:gd name="T94" fmla="*/ 10 w 15"/>
                  <a:gd name="T95" fmla="*/ 0 h 20"/>
                  <a:gd name="T96" fmla="*/ 11 w 15"/>
                  <a:gd name="T97" fmla="*/ 0 h 20"/>
                  <a:gd name="T98" fmla="*/ 12 w 15"/>
                  <a:gd name="T99" fmla="*/ 1 h 20"/>
                  <a:gd name="T100" fmla="*/ 12 w 15"/>
                  <a:gd name="T101" fmla="*/ 1 h 20"/>
                  <a:gd name="T102" fmla="*/ 13 w 15"/>
                  <a:gd name="T103" fmla="*/ 2 h 20"/>
                  <a:gd name="T104" fmla="*/ 14 w 15"/>
                  <a:gd name="T105" fmla="*/ 2 h 20"/>
                  <a:gd name="T106" fmla="*/ 14 w 15"/>
                  <a:gd name="T107" fmla="*/ 3 h 20"/>
                  <a:gd name="T108" fmla="*/ 15 w 15"/>
                  <a:gd name="T109" fmla="*/ 5 h 20"/>
                  <a:gd name="T110" fmla="*/ 15 w 15"/>
                  <a:gd name="T111" fmla="*/ 6 h 20"/>
                  <a:gd name="T112" fmla="*/ 15 w 15"/>
                  <a:gd name="T113" fmla="*/ 7 h 20"/>
                  <a:gd name="T114" fmla="*/ 15 w 15"/>
                  <a:gd name="T115" fmla="*/ 8 h 20"/>
                  <a:gd name="T116" fmla="*/ 15 w 15"/>
                  <a:gd name="T117" fmla="*/ 8 h 20"/>
                  <a:gd name="T118" fmla="*/ 15 w 15"/>
                  <a:gd name="T119"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20">
                    <a:moveTo>
                      <a:pt x="15" y="10"/>
                    </a:moveTo>
                    <a:lnTo>
                      <a:pt x="15" y="10"/>
                    </a:lnTo>
                    <a:lnTo>
                      <a:pt x="15" y="10"/>
                    </a:lnTo>
                    <a:lnTo>
                      <a:pt x="15" y="10"/>
                    </a:lnTo>
                    <a:lnTo>
                      <a:pt x="15" y="10"/>
                    </a:lnTo>
                    <a:lnTo>
                      <a:pt x="15" y="10"/>
                    </a:lnTo>
                    <a:lnTo>
                      <a:pt x="15" y="11"/>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3"/>
                    </a:lnTo>
                    <a:lnTo>
                      <a:pt x="15" y="13"/>
                    </a:lnTo>
                    <a:lnTo>
                      <a:pt x="15" y="13"/>
                    </a:lnTo>
                    <a:lnTo>
                      <a:pt x="15" y="13"/>
                    </a:lnTo>
                    <a:lnTo>
                      <a:pt x="15" y="13"/>
                    </a:lnTo>
                    <a:lnTo>
                      <a:pt x="15"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4" y="15"/>
                    </a:lnTo>
                    <a:lnTo>
                      <a:pt x="14" y="15"/>
                    </a:lnTo>
                    <a:lnTo>
                      <a:pt x="14" y="15"/>
                    </a:lnTo>
                    <a:lnTo>
                      <a:pt x="14" y="15"/>
                    </a:lnTo>
                    <a:lnTo>
                      <a:pt x="14" y="15"/>
                    </a:lnTo>
                    <a:lnTo>
                      <a:pt x="14" y="17"/>
                    </a:lnTo>
                    <a:lnTo>
                      <a:pt x="14" y="17"/>
                    </a:lnTo>
                    <a:lnTo>
                      <a:pt x="14" y="17"/>
                    </a:lnTo>
                    <a:lnTo>
                      <a:pt x="14" y="17"/>
                    </a:lnTo>
                    <a:lnTo>
                      <a:pt x="14" y="17"/>
                    </a:lnTo>
                    <a:lnTo>
                      <a:pt x="13" y="17"/>
                    </a:lnTo>
                    <a:lnTo>
                      <a:pt x="13" y="17"/>
                    </a:lnTo>
                    <a:lnTo>
                      <a:pt x="13" y="17"/>
                    </a:lnTo>
                    <a:lnTo>
                      <a:pt x="13" y="17"/>
                    </a:lnTo>
                    <a:lnTo>
                      <a:pt x="13" y="18"/>
                    </a:lnTo>
                    <a:lnTo>
                      <a:pt x="13" y="18"/>
                    </a:lnTo>
                    <a:lnTo>
                      <a:pt x="13" y="18"/>
                    </a:lnTo>
                    <a:lnTo>
                      <a:pt x="13" y="18"/>
                    </a:lnTo>
                    <a:lnTo>
                      <a:pt x="12" y="18"/>
                    </a:lnTo>
                    <a:lnTo>
                      <a:pt x="12" y="18"/>
                    </a:lnTo>
                    <a:lnTo>
                      <a:pt x="12" y="18"/>
                    </a:lnTo>
                    <a:lnTo>
                      <a:pt x="12" y="18"/>
                    </a:lnTo>
                    <a:lnTo>
                      <a:pt x="12" y="18"/>
                    </a:lnTo>
                    <a:lnTo>
                      <a:pt x="12" y="18"/>
                    </a:lnTo>
                    <a:lnTo>
                      <a:pt x="12" y="18"/>
                    </a:lnTo>
                    <a:lnTo>
                      <a:pt x="11" y="18"/>
                    </a:lnTo>
                    <a:lnTo>
                      <a:pt x="11" y="19"/>
                    </a:lnTo>
                    <a:lnTo>
                      <a:pt x="11" y="19"/>
                    </a:lnTo>
                    <a:lnTo>
                      <a:pt x="11" y="19"/>
                    </a:lnTo>
                    <a:lnTo>
                      <a:pt x="11" y="19"/>
                    </a:lnTo>
                    <a:lnTo>
                      <a:pt x="11" y="19"/>
                    </a:lnTo>
                    <a:lnTo>
                      <a:pt x="11" y="19"/>
                    </a:lnTo>
                    <a:lnTo>
                      <a:pt x="10"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7" y="19"/>
                    </a:lnTo>
                    <a:lnTo>
                      <a:pt x="6" y="19"/>
                    </a:lnTo>
                    <a:lnTo>
                      <a:pt x="6" y="19"/>
                    </a:lnTo>
                    <a:lnTo>
                      <a:pt x="6" y="19"/>
                    </a:lnTo>
                    <a:lnTo>
                      <a:pt x="6" y="19"/>
                    </a:lnTo>
                    <a:lnTo>
                      <a:pt x="6" y="19"/>
                    </a:lnTo>
                    <a:lnTo>
                      <a:pt x="6" y="19"/>
                    </a:lnTo>
                    <a:lnTo>
                      <a:pt x="5" y="19"/>
                    </a:lnTo>
                    <a:lnTo>
                      <a:pt x="5" y="19"/>
                    </a:lnTo>
                    <a:lnTo>
                      <a:pt x="5" y="19"/>
                    </a:lnTo>
                    <a:lnTo>
                      <a:pt x="5" y="19"/>
                    </a:lnTo>
                    <a:lnTo>
                      <a:pt x="5" y="19"/>
                    </a:lnTo>
                    <a:lnTo>
                      <a:pt x="5" y="19"/>
                    </a:lnTo>
                    <a:lnTo>
                      <a:pt x="5" y="19"/>
                    </a:lnTo>
                    <a:lnTo>
                      <a:pt x="4" y="19"/>
                    </a:lnTo>
                    <a:lnTo>
                      <a:pt x="4" y="19"/>
                    </a:lnTo>
                    <a:lnTo>
                      <a:pt x="4" y="19"/>
                    </a:lnTo>
                    <a:lnTo>
                      <a:pt x="4" y="19"/>
                    </a:lnTo>
                    <a:lnTo>
                      <a:pt x="4" y="19"/>
                    </a:lnTo>
                    <a:lnTo>
                      <a:pt x="4" y="18"/>
                    </a:lnTo>
                    <a:lnTo>
                      <a:pt x="4" y="18"/>
                    </a:lnTo>
                    <a:lnTo>
                      <a:pt x="3" y="18"/>
                    </a:lnTo>
                    <a:lnTo>
                      <a:pt x="3" y="18"/>
                    </a:lnTo>
                    <a:lnTo>
                      <a:pt x="3" y="18"/>
                    </a:lnTo>
                    <a:lnTo>
                      <a:pt x="3" y="18"/>
                    </a:lnTo>
                    <a:lnTo>
                      <a:pt x="3" y="18"/>
                    </a:lnTo>
                    <a:lnTo>
                      <a:pt x="3" y="18"/>
                    </a:lnTo>
                    <a:lnTo>
                      <a:pt x="3" y="18"/>
                    </a:lnTo>
                    <a:lnTo>
                      <a:pt x="3" y="18"/>
                    </a:lnTo>
                    <a:lnTo>
                      <a:pt x="3" y="18"/>
                    </a:lnTo>
                    <a:lnTo>
                      <a:pt x="3" y="18"/>
                    </a:lnTo>
                    <a:lnTo>
                      <a:pt x="3" y="17"/>
                    </a:lnTo>
                    <a:lnTo>
                      <a:pt x="3" y="17"/>
                    </a:lnTo>
                    <a:lnTo>
                      <a:pt x="3" y="17"/>
                    </a:lnTo>
                    <a:lnTo>
                      <a:pt x="3" y="17"/>
                    </a:lnTo>
                    <a:lnTo>
                      <a:pt x="3" y="17"/>
                    </a:lnTo>
                    <a:lnTo>
                      <a:pt x="3" y="17"/>
                    </a:lnTo>
                    <a:lnTo>
                      <a:pt x="2" y="17"/>
                    </a:lnTo>
                    <a:lnTo>
                      <a:pt x="2" y="17"/>
                    </a:lnTo>
                    <a:lnTo>
                      <a:pt x="2" y="17"/>
                    </a:lnTo>
                    <a:lnTo>
                      <a:pt x="2" y="15"/>
                    </a:lnTo>
                    <a:lnTo>
                      <a:pt x="2" y="15"/>
                    </a:lnTo>
                    <a:lnTo>
                      <a:pt x="2" y="15"/>
                    </a:lnTo>
                    <a:lnTo>
                      <a:pt x="2" y="15"/>
                    </a:lnTo>
                    <a:lnTo>
                      <a:pt x="2" y="15"/>
                    </a:lnTo>
                    <a:lnTo>
                      <a:pt x="2" y="15"/>
                    </a:lnTo>
                    <a:lnTo>
                      <a:pt x="2" y="15"/>
                    </a:lnTo>
                    <a:lnTo>
                      <a:pt x="2"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3"/>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8"/>
                    </a:lnTo>
                    <a:lnTo>
                      <a:pt x="0" y="7"/>
                    </a:lnTo>
                    <a:lnTo>
                      <a:pt x="0" y="7"/>
                    </a:lnTo>
                    <a:lnTo>
                      <a:pt x="0" y="7"/>
                    </a:lnTo>
                    <a:lnTo>
                      <a:pt x="0"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1" y="5"/>
                    </a:lnTo>
                    <a:lnTo>
                      <a:pt x="1" y="5"/>
                    </a:lnTo>
                    <a:lnTo>
                      <a:pt x="2" y="5"/>
                    </a:lnTo>
                    <a:lnTo>
                      <a:pt x="2" y="5"/>
                    </a:lnTo>
                    <a:lnTo>
                      <a:pt x="2" y="3"/>
                    </a:lnTo>
                    <a:lnTo>
                      <a:pt x="2" y="3"/>
                    </a:lnTo>
                    <a:lnTo>
                      <a:pt x="2" y="3"/>
                    </a:lnTo>
                    <a:lnTo>
                      <a:pt x="2" y="3"/>
                    </a:lnTo>
                    <a:lnTo>
                      <a:pt x="2" y="3"/>
                    </a:lnTo>
                    <a:lnTo>
                      <a:pt x="2" y="3"/>
                    </a:lnTo>
                    <a:lnTo>
                      <a:pt x="2" y="3"/>
                    </a:lnTo>
                    <a:lnTo>
                      <a:pt x="2" y="3"/>
                    </a:lnTo>
                    <a:lnTo>
                      <a:pt x="2" y="2"/>
                    </a:lnTo>
                    <a:lnTo>
                      <a:pt x="3" y="2"/>
                    </a:lnTo>
                    <a:lnTo>
                      <a:pt x="3" y="2"/>
                    </a:lnTo>
                    <a:lnTo>
                      <a:pt x="3" y="2"/>
                    </a:lnTo>
                    <a:lnTo>
                      <a:pt x="3" y="2"/>
                    </a:lnTo>
                    <a:lnTo>
                      <a:pt x="3" y="2"/>
                    </a:lnTo>
                    <a:lnTo>
                      <a:pt x="3" y="2"/>
                    </a:lnTo>
                    <a:lnTo>
                      <a:pt x="3" y="2"/>
                    </a:lnTo>
                    <a:lnTo>
                      <a:pt x="3" y="2"/>
                    </a:lnTo>
                    <a:lnTo>
                      <a:pt x="3" y="1"/>
                    </a:lnTo>
                    <a:lnTo>
                      <a:pt x="3" y="1"/>
                    </a:lnTo>
                    <a:lnTo>
                      <a:pt x="3" y="1"/>
                    </a:lnTo>
                    <a:lnTo>
                      <a:pt x="3" y="1"/>
                    </a:lnTo>
                    <a:lnTo>
                      <a:pt x="3" y="1"/>
                    </a:lnTo>
                    <a:lnTo>
                      <a:pt x="3" y="1"/>
                    </a:lnTo>
                    <a:lnTo>
                      <a:pt x="3" y="1"/>
                    </a:lnTo>
                    <a:lnTo>
                      <a:pt x="3" y="1"/>
                    </a:lnTo>
                    <a:lnTo>
                      <a:pt x="4" y="1"/>
                    </a:lnTo>
                    <a:lnTo>
                      <a:pt x="4" y="1"/>
                    </a:lnTo>
                    <a:lnTo>
                      <a:pt x="4" y="1"/>
                    </a:lnTo>
                    <a:lnTo>
                      <a:pt x="4" y="1"/>
                    </a:lnTo>
                    <a:lnTo>
                      <a:pt x="4" y="0"/>
                    </a:lnTo>
                    <a:lnTo>
                      <a:pt x="4" y="0"/>
                    </a:lnTo>
                    <a:lnTo>
                      <a:pt x="4" y="0"/>
                    </a:lnTo>
                    <a:lnTo>
                      <a:pt x="5" y="0"/>
                    </a:lnTo>
                    <a:lnTo>
                      <a:pt x="5" y="0"/>
                    </a:lnTo>
                    <a:lnTo>
                      <a:pt x="5" y="0"/>
                    </a:lnTo>
                    <a:lnTo>
                      <a:pt x="5" y="0"/>
                    </a:lnTo>
                    <a:lnTo>
                      <a:pt x="5" y="0"/>
                    </a:lnTo>
                    <a:lnTo>
                      <a:pt x="5" y="0"/>
                    </a:lnTo>
                    <a:lnTo>
                      <a:pt x="5"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1" y="0"/>
                    </a:lnTo>
                    <a:lnTo>
                      <a:pt x="11" y="0"/>
                    </a:lnTo>
                    <a:lnTo>
                      <a:pt x="11" y="0"/>
                    </a:lnTo>
                    <a:lnTo>
                      <a:pt x="11" y="0"/>
                    </a:lnTo>
                    <a:lnTo>
                      <a:pt x="11" y="0"/>
                    </a:lnTo>
                    <a:lnTo>
                      <a:pt x="11" y="1"/>
                    </a:lnTo>
                    <a:lnTo>
                      <a:pt x="11" y="1"/>
                    </a:lnTo>
                    <a:lnTo>
                      <a:pt x="12" y="1"/>
                    </a:lnTo>
                    <a:lnTo>
                      <a:pt x="12" y="1"/>
                    </a:lnTo>
                    <a:lnTo>
                      <a:pt x="12" y="1"/>
                    </a:lnTo>
                    <a:lnTo>
                      <a:pt x="12" y="1"/>
                    </a:lnTo>
                    <a:lnTo>
                      <a:pt x="12" y="1"/>
                    </a:lnTo>
                    <a:lnTo>
                      <a:pt x="12" y="1"/>
                    </a:lnTo>
                    <a:lnTo>
                      <a:pt x="12" y="1"/>
                    </a:lnTo>
                    <a:lnTo>
                      <a:pt x="12" y="1"/>
                    </a:lnTo>
                    <a:lnTo>
                      <a:pt x="13" y="1"/>
                    </a:lnTo>
                    <a:lnTo>
                      <a:pt x="13" y="1"/>
                    </a:lnTo>
                    <a:lnTo>
                      <a:pt x="13" y="2"/>
                    </a:lnTo>
                    <a:lnTo>
                      <a:pt x="13" y="2"/>
                    </a:lnTo>
                    <a:lnTo>
                      <a:pt x="13" y="2"/>
                    </a:lnTo>
                    <a:lnTo>
                      <a:pt x="13" y="2"/>
                    </a:lnTo>
                    <a:lnTo>
                      <a:pt x="13" y="2"/>
                    </a:lnTo>
                    <a:lnTo>
                      <a:pt x="13" y="2"/>
                    </a:lnTo>
                    <a:lnTo>
                      <a:pt x="14" y="2"/>
                    </a:lnTo>
                    <a:lnTo>
                      <a:pt x="14" y="2"/>
                    </a:lnTo>
                    <a:lnTo>
                      <a:pt x="14" y="2"/>
                    </a:lnTo>
                    <a:lnTo>
                      <a:pt x="14" y="3"/>
                    </a:lnTo>
                    <a:lnTo>
                      <a:pt x="14" y="3"/>
                    </a:lnTo>
                    <a:lnTo>
                      <a:pt x="14" y="3"/>
                    </a:lnTo>
                    <a:lnTo>
                      <a:pt x="14" y="3"/>
                    </a:lnTo>
                    <a:lnTo>
                      <a:pt x="14" y="3"/>
                    </a:lnTo>
                    <a:lnTo>
                      <a:pt x="14" y="3"/>
                    </a:lnTo>
                    <a:lnTo>
                      <a:pt x="14" y="3"/>
                    </a:lnTo>
                    <a:lnTo>
                      <a:pt x="15" y="3"/>
                    </a:lnTo>
                    <a:lnTo>
                      <a:pt x="15" y="5"/>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8"/>
                    </a:lnTo>
                    <a:lnTo>
                      <a:pt x="15" y="9"/>
                    </a:lnTo>
                    <a:lnTo>
                      <a:pt x="15" y="9"/>
                    </a:lnTo>
                    <a:lnTo>
                      <a:pt x="15" y="9"/>
                    </a:lnTo>
                    <a:lnTo>
                      <a:pt x="15" y="9"/>
                    </a:lnTo>
                    <a:lnTo>
                      <a:pt x="15" y="9"/>
                    </a:lnTo>
                    <a:lnTo>
                      <a:pt x="15" y="9"/>
                    </a:lnTo>
                    <a:lnTo>
                      <a:pt x="15"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9" name="Freeform 174">
                <a:extLst>
                  <a:ext uri="{FF2B5EF4-FFF2-40B4-BE49-F238E27FC236}">
                    <a16:creationId xmlns:a16="http://schemas.microsoft.com/office/drawing/2014/main" id="{1A9B030B-CFDA-4778-BD27-7DB3216EEF16}"/>
                  </a:ext>
                </a:extLst>
              </p:cNvPr>
              <p:cNvSpPr>
                <a:spLocks/>
              </p:cNvSpPr>
              <p:nvPr/>
            </p:nvSpPr>
            <p:spPr bwMode="auto">
              <a:xfrm>
                <a:off x="4499" y="3146"/>
                <a:ext cx="17" cy="20"/>
              </a:xfrm>
              <a:custGeom>
                <a:avLst/>
                <a:gdLst>
                  <a:gd name="T0" fmla="*/ 16 w 17"/>
                  <a:gd name="T1" fmla="*/ 11 h 20"/>
                  <a:gd name="T2" fmla="*/ 16 w 17"/>
                  <a:gd name="T3" fmla="*/ 12 h 20"/>
                  <a:gd name="T4" fmla="*/ 16 w 17"/>
                  <a:gd name="T5" fmla="*/ 13 h 20"/>
                  <a:gd name="T6" fmla="*/ 16 w 17"/>
                  <a:gd name="T7" fmla="*/ 14 h 20"/>
                  <a:gd name="T8" fmla="*/ 15 w 17"/>
                  <a:gd name="T9" fmla="*/ 15 h 20"/>
                  <a:gd name="T10" fmla="*/ 15 w 17"/>
                  <a:gd name="T11" fmla="*/ 17 h 20"/>
                  <a:gd name="T12" fmla="*/ 14 w 17"/>
                  <a:gd name="T13" fmla="*/ 17 h 20"/>
                  <a:gd name="T14" fmla="*/ 14 w 17"/>
                  <a:gd name="T15" fmla="*/ 18 h 20"/>
                  <a:gd name="T16" fmla="*/ 13 w 17"/>
                  <a:gd name="T17" fmla="*/ 19 h 20"/>
                  <a:gd name="T18" fmla="*/ 12 w 17"/>
                  <a:gd name="T19" fmla="*/ 19 h 20"/>
                  <a:gd name="T20" fmla="*/ 11 w 17"/>
                  <a:gd name="T21" fmla="*/ 20 h 20"/>
                  <a:gd name="T22" fmla="*/ 11 w 17"/>
                  <a:gd name="T23" fmla="*/ 20 h 20"/>
                  <a:gd name="T24" fmla="*/ 11 w 17"/>
                  <a:gd name="T25" fmla="*/ 20 h 20"/>
                  <a:gd name="T26" fmla="*/ 10 w 17"/>
                  <a:gd name="T27" fmla="*/ 20 h 20"/>
                  <a:gd name="T28" fmla="*/ 9 w 17"/>
                  <a:gd name="T29" fmla="*/ 20 h 20"/>
                  <a:gd name="T30" fmla="*/ 8 w 17"/>
                  <a:gd name="T31" fmla="*/ 20 h 20"/>
                  <a:gd name="T32" fmla="*/ 7 w 17"/>
                  <a:gd name="T33" fmla="*/ 20 h 20"/>
                  <a:gd name="T34" fmla="*/ 6 w 17"/>
                  <a:gd name="T35" fmla="*/ 20 h 20"/>
                  <a:gd name="T36" fmla="*/ 5 w 17"/>
                  <a:gd name="T37" fmla="*/ 20 h 20"/>
                  <a:gd name="T38" fmla="*/ 5 w 17"/>
                  <a:gd name="T39" fmla="*/ 19 h 20"/>
                  <a:gd name="T40" fmla="*/ 4 w 17"/>
                  <a:gd name="T41" fmla="*/ 19 h 20"/>
                  <a:gd name="T42" fmla="*/ 4 w 17"/>
                  <a:gd name="T43" fmla="*/ 18 h 20"/>
                  <a:gd name="T44" fmla="*/ 3 w 17"/>
                  <a:gd name="T45" fmla="*/ 17 h 20"/>
                  <a:gd name="T46" fmla="*/ 2 w 17"/>
                  <a:gd name="T47" fmla="*/ 17 h 20"/>
                  <a:gd name="T48" fmla="*/ 2 w 17"/>
                  <a:gd name="T49" fmla="*/ 15 h 20"/>
                  <a:gd name="T50" fmla="*/ 1 w 17"/>
                  <a:gd name="T51" fmla="*/ 14 h 20"/>
                  <a:gd name="T52" fmla="*/ 1 w 17"/>
                  <a:gd name="T53" fmla="*/ 13 h 20"/>
                  <a:gd name="T54" fmla="*/ 1 w 17"/>
                  <a:gd name="T55" fmla="*/ 12 h 20"/>
                  <a:gd name="T56" fmla="*/ 0 w 17"/>
                  <a:gd name="T57" fmla="*/ 11 h 20"/>
                  <a:gd name="T58" fmla="*/ 0 w 17"/>
                  <a:gd name="T59" fmla="*/ 10 h 20"/>
                  <a:gd name="T60" fmla="*/ 0 w 17"/>
                  <a:gd name="T61" fmla="*/ 10 h 20"/>
                  <a:gd name="T62" fmla="*/ 1 w 17"/>
                  <a:gd name="T63" fmla="*/ 9 h 20"/>
                  <a:gd name="T64" fmla="*/ 1 w 17"/>
                  <a:gd name="T65" fmla="*/ 8 h 20"/>
                  <a:gd name="T66" fmla="*/ 1 w 17"/>
                  <a:gd name="T67" fmla="*/ 7 h 20"/>
                  <a:gd name="T68" fmla="*/ 1 w 17"/>
                  <a:gd name="T69" fmla="*/ 6 h 20"/>
                  <a:gd name="T70" fmla="*/ 2 w 17"/>
                  <a:gd name="T71" fmla="*/ 5 h 20"/>
                  <a:gd name="T72" fmla="*/ 3 w 17"/>
                  <a:gd name="T73" fmla="*/ 3 h 20"/>
                  <a:gd name="T74" fmla="*/ 3 w 17"/>
                  <a:gd name="T75" fmla="*/ 3 h 20"/>
                  <a:gd name="T76" fmla="*/ 4 w 17"/>
                  <a:gd name="T77" fmla="*/ 2 h 20"/>
                  <a:gd name="T78" fmla="*/ 5 w 17"/>
                  <a:gd name="T79" fmla="*/ 2 h 20"/>
                  <a:gd name="T80" fmla="*/ 5 w 17"/>
                  <a:gd name="T81" fmla="*/ 1 h 20"/>
                  <a:gd name="T82" fmla="*/ 5 w 17"/>
                  <a:gd name="T83" fmla="*/ 1 h 20"/>
                  <a:gd name="T84" fmla="*/ 6 w 17"/>
                  <a:gd name="T85" fmla="*/ 0 h 20"/>
                  <a:gd name="T86" fmla="*/ 7 w 17"/>
                  <a:gd name="T87" fmla="*/ 0 h 20"/>
                  <a:gd name="T88" fmla="*/ 8 w 17"/>
                  <a:gd name="T89" fmla="*/ 0 h 20"/>
                  <a:gd name="T90" fmla="*/ 9 w 17"/>
                  <a:gd name="T91" fmla="*/ 0 h 20"/>
                  <a:gd name="T92" fmla="*/ 10 w 17"/>
                  <a:gd name="T93" fmla="*/ 0 h 20"/>
                  <a:gd name="T94" fmla="*/ 11 w 17"/>
                  <a:gd name="T95" fmla="*/ 1 h 20"/>
                  <a:gd name="T96" fmla="*/ 11 w 17"/>
                  <a:gd name="T97" fmla="*/ 1 h 20"/>
                  <a:gd name="T98" fmla="*/ 12 w 17"/>
                  <a:gd name="T99" fmla="*/ 1 h 20"/>
                  <a:gd name="T100" fmla="*/ 13 w 17"/>
                  <a:gd name="T101" fmla="*/ 2 h 20"/>
                  <a:gd name="T102" fmla="*/ 13 w 17"/>
                  <a:gd name="T103" fmla="*/ 2 h 20"/>
                  <a:gd name="T104" fmla="*/ 14 w 17"/>
                  <a:gd name="T105" fmla="*/ 3 h 20"/>
                  <a:gd name="T106" fmla="*/ 15 w 17"/>
                  <a:gd name="T107" fmla="*/ 5 h 20"/>
                  <a:gd name="T108" fmla="*/ 15 w 17"/>
                  <a:gd name="T109" fmla="*/ 6 h 20"/>
                  <a:gd name="T110" fmla="*/ 16 w 17"/>
                  <a:gd name="T111" fmla="*/ 6 h 20"/>
                  <a:gd name="T112" fmla="*/ 16 w 17"/>
                  <a:gd name="T113" fmla="*/ 7 h 20"/>
                  <a:gd name="T114" fmla="*/ 16 w 17"/>
                  <a:gd name="T115" fmla="*/ 8 h 20"/>
                  <a:gd name="T116" fmla="*/ 16 w 17"/>
                  <a:gd name="T117" fmla="*/ 9 h 20"/>
                  <a:gd name="T118" fmla="*/ 17 w 17"/>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 h="20">
                    <a:moveTo>
                      <a:pt x="17" y="10"/>
                    </a:moveTo>
                    <a:lnTo>
                      <a:pt x="17" y="10"/>
                    </a:lnTo>
                    <a:lnTo>
                      <a:pt x="17" y="11"/>
                    </a:lnTo>
                    <a:lnTo>
                      <a:pt x="17" y="11"/>
                    </a:lnTo>
                    <a:lnTo>
                      <a:pt x="17" y="11"/>
                    </a:lnTo>
                    <a:lnTo>
                      <a:pt x="16" y="11"/>
                    </a:lnTo>
                    <a:lnTo>
                      <a:pt x="16" y="11"/>
                    </a:lnTo>
                    <a:lnTo>
                      <a:pt x="16" y="11"/>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6" y="13"/>
                    </a:lnTo>
                    <a:lnTo>
                      <a:pt x="16" y="13"/>
                    </a:lnTo>
                    <a:lnTo>
                      <a:pt x="16" y="14"/>
                    </a:lnTo>
                    <a:lnTo>
                      <a:pt x="16" y="14"/>
                    </a:lnTo>
                    <a:lnTo>
                      <a:pt x="16" y="14"/>
                    </a:lnTo>
                    <a:lnTo>
                      <a:pt x="16" y="14"/>
                    </a:lnTo>
                    <a:lnTo>
                      <a:pt x="16" y="14"/>
                    </a:lnTo>
                    <a:lnTo>
                      <a:pt x="16" y="14"/>
                    </a:lnTo>
                    <a:lnTo>
                      <a:pt x="16" y="14"/>
                    </a:lnTo>
                    <a:lnTo>
                      <a:pt x="15" y="15"/>
                    </a:lnTo>
                    <a:lnTo>
                      <a:pt x="15" y="15"/>
                    </a:lnTo>
                    <a:lnTo>
                      <a:pt x="15" y="15"/>
                    </a:lnTo>
                    <a:lnTo>
                      <a:pt x="15" y="15"/>
                    </a:lnTo>
                    <a:lnTo>
                      <a:pt x="15" y="15"/>
                    </a:lnTo>
                    <a:lnTo>
                      <a:pt x="15" y="15"/>
                    </a:lnTo>
                    <a:lnTo>
                      <a:pt x="15" y="15"/>
                    </a:lnTo>
                    <a:lnTo>
                      <a:pt x="15" y="17"/>
                    </a:lnTo>
                    <a:lnTo>
                      <a:pt x="15" y="17"/>
                    </a:lnTo>
                    <a:lnTo>
                      <a:pt x="15" y="17"/>
                    </a:lnTo>
                    <a:lnTo>
                      <a:pt x="15" y="17"/>
                    </a:lnTo>
                    <a:lnTo>
                      <a:pt x="15" y="17"/>
                    </a:lnTo>
                    <a:lnTo>
                      <a:pt x="14" y="17"/>
                    </a:lnTo>
                    <a:lnTo>
                      <a:pt x="14" y="17"/>
                    </a:lnTo>
                    <a:lnTo>
                      <a:pt x="14" y="17"/>
                    </a:lnTo>
                    <a:lnTo>
                      <a:pt x="14" y="17"/>
                    </a:lnTo>
                    <a:lnTo>
                      <a:pt x="14" y="18"/>
                    </a:lnTo>
                    <a:lnTo>
                      <a:pt x="14" y="18"/>
                    </a:lnTo>
                    <a:lnTo>
                      <a:pt x="14" y="18"/>
                    </a:lnTo>
                    <a:lnTo>
                      <a:pt x="14" y="18"/>
                    </a:lnTo>
                    <a:lnTo>
                      <a:pt x="14" y="18"/>
                    </a:lnTo>
                    <a:lnTo>
                      <a:pt x="13" y="18"/>
                    </a:lnTo>
                    <a:lnTo>
                      <a:pt x="13" y="18"/>
                    </a:lnTo>
                    <a:lnTo>
                      <a:pt x="13" y="18"/>
                    </a:lnTo>
                    <a:lnTo>
                      <a:pt x="13" y="18"/>
                    </a:lnTo>
                    <a:lnTo>
                      <a:pt x="13" y="19"/>
                    </a:lnTo>
                    <a:lnTo>
                      <a:pt x="13" y="19"/>
                    </a:lnTo>
                    <a:lnTo>
                      <a:pt x="13" y="19"/>
                    </a:lnTo>
                    <a:lnTo>
                      <a:pt x="13" y="19"/>
                    </a:lnTo>
                    <a:lnTo>
                      <a:pt x="12" y="19"/>
                    </a:lnTo>
                    <a:lnTo>
                      <a:pt x="12" y="19"/>
                    </a:lnTo>
                    <a:lnTo>
                      <a:pt x="12" y="19"/>
                    </a:lnTo>
                    <a:lnTo>
                      <a:pt x="12" y="19"/>
                    </a:lnTo>
                    <a:lnTo>
                      <a:pt x="12" y="19"/>
                    </a:lnTo>
                    <a:lnTo>
                      <a:pt x="12" y="19"/>
                    </a:lnTo>
                    <a:lnTo>
                      <a:pt x="12" y="19"/>
                    </a:lnTo>
                    <a:lnTo>
                      <a:pt x="11" y="19"/>
                    </a:lnTo>
                    <a:lnTo>
                      <a:pt x="11" y="20"/>
                    </a:lnTo>
                    <a:lnTo>
                      <a:pt x="11" y="20"/>
                    </a:lnTo>
                    <a:lnTo>
                      <a:pt x="11" y="20"/>
                    </a:lnTo>
                    <a:lnTo>
                      <a:pt x="11" y="20"/>
                    </a:lnTo>
                    <a:lnTo>
                      <a:pt x="11" y="20"/>
                    </a:lnTo>
                    <a:lnTo>
                      <a:pt x="11" y="20"/>
                    </a:lnTo>
                    <a:lnTo>
                      <a:pt x="11" y="20"/>
                    </a:lnTo>
                    <a:lnTo>
                      <a:pt x="11" y="20"/>
                    </a:lnTo>
                    <a:lnTo>
                      <a:pt x="11" y="20"/>
                    </a:lnTo>
                    <a:lnTo>
                      <a:pt x="11" y="20"/>
                    </a:lnTo>
                    <a:lnTo>
                      <a:pt x="11" y="20"/>
                    </a:lnTo>
                    <a:lnTo>
                      <a:pt x="11" y="20"/>
                    </a:lnTo>
                    <a:lnTo>
                      <a:pt x="11" y="20"/>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19"/>
                    </a:lnTo>
                    <a:lnTo>
                      <a:pt x="5" y="19"/>
                    </a:lnTo>
                    <a:lnTo>
                      <a:pt x="5" y="19"/>
                    </a:lnTo>
                    <a:lnTo>
                      <a:pt x="5" y="19"/>
                    </a:lnTo>
                    <a:lnTo>
                      <a:pt x="5" y="19"/>
                    </a:lnTo>
                    <a:lnTo>
                      <a:pt x="5" y="19"/>
                    </a:lnTo>
                    <a:lnTo>
                      <a:pt x="5" y="19"/>
                    </a:lnTo>
                    <a:lnTo>
                      <a:pt x="5" y="19"/>
                    </a:lnTo>
                    <a:lnTo>
                      <a:pt x="4" y="19"/>
                    </a:lnTo>
                    <a:lnTo>
                      <a:pt x="4" y="19"/>
                    </a:lnTo>
                    <a:lnTo>
                      <a:pt x="4" y="19"/>
                    </a:lnTo>
                    <a:lnTo>
                      <a:pt x="4" y="19"/>
                    </a:lnTo>
                    <a:lnTo>
                      <a:pt x="4" y="18"/>
                    </a:lnTo>
                    <a:lnTo>
                      <a:pt x="4" y="18"/>
                    </a:lnTo>
                    <a:lnTo>
                      <a:pt x="4" y="18"/>
                    </a:lnTo>
                    <a:lnTo>
                      <a:pt x="4" y="18"/>
                    </a:lnTo>
                    <a:lnTo>
                      <a:pt x="3" y="18"/>
                    </a:lnTo>
                    <a:lnTo>
                      <a:pt x="3" y="18"/>
                    </a:lnTo>
                    <a:lnTo>
                      <a:pt x="3" y="18"/>
                    </a:lnTo>
                    <a:lnTo>
                      <a:pt x="3" y="18"/>
                    </a:lnTo>
                    <a:lnTo>
                      <a:pt x="3" y="18"/>
                    </a:lnTo>
                    <a:lnTo>
                      <a:pt x="3" y="17"/>
                    </a:lnTo>
                    <a:lnTo>
                      <a:pt x="3" y="17"/>
                    </a:lnTo>
                    <a:lnTo>
                      <a:pt x="3" y="17"/>
                    </a:lnTo>
                    <a:lnTo>
                      <a:pt x="3" y="17"/>
                    </a:lnTo>
                    <a:lnTo>
                      <a:pt x="2" y="17"/>
                    </a:lnTo>
                    <a:lnTo>
                      <a:pt x="2" y="17"/>
                    </a:lnTo>
                    <a:lnTo>
                      <a:pt x="2" y="17"/>
                    </a:lnTo>
                    <a:lnTo>
                      <a:pt x="2" y="17"/>
                    </a:lnTo>
                    <a:lnTo>
                      <a:pt x="2" y="17"/>
                    </a:lnTo>
                    <a:lnTo>
                      <a:pt x="2" y="15"/>
                    </a:lnTo>
                    <a:lnTo>
                      <a:pt x="2" y="15"/>
                    </a:lnTo>
                    <a:lnTo>
                      <a:pt x="2" y="15"/>
                    </a:lnTo>
                    <a:lnTo>
                      <a:pt x="2" y="15"/>
                    </a:lnTo>
                    <a:lnTo>
                      <a:pt x="2" y="15"/>
                    </a:lnTo>
                    <a:lnTo>
                      <a:pt x="2" y="15"/>
                    </a:lnTo>
                    <a:lnTo>
                      <a:pt x="1"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3"/>
                    </a:lnTo>
                    <a:lnTo>
                      <a:pt x="1" y="12"/>
                    </a:lnTo>
                    <a:lnTo>
                      <a:pt x="1" y="12"/>
                    </a:lnTo>
                    <a:lnTo>
                      <a:pt x="1" y="12"/>
                    </a:lnTo>
                    <a:lnTo>
                      <a:pt x="1"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10"/>
                    </a:lnTo>
                    <a:lnTo>
                      <a:pt x="0" y="9"/>
                    </a:lnTo>
                    <a:lnTo>
                      <a:pt x="0" y="9"/>
                    </a:lnTo>
                    <a:lnTo>
                      <a:pt x="0" y="9"/>
                    </a:lnTo>
                    <a:lnTo>
                      <a:pt x="0" y="9"/>
                    </a:lnTo>
                    <a:lnTo>
                      <a:pt x="0" y="9"/>
                    </a:lnTo>
                    <a:lnTo>
                      <a:pt x="1" y="9"/>
                    </a:lnTo>
                    <a:lnTo>
                      <a:pt x="1" y="8"/>
                    </a:lnTo>
                    <a:lnTo>
                      <a:pt x="1" y="8"/>
                    </a:lnTo>
                    <a:lnTo>
                      <a:pt x="1" y="8"/>
                    </a:lnTo>
                    <a:lnTo>
                      <a:pt x="1" y="8"/>
                    </a:lnTo>
                    <a:lnTo>
                      <a:pt x="1" y="8"/>
                    </a:lnTo>
                    <a:lnTo>
                      <a:pt x="1" y="8"/>
                    </a:lnTo>
                    <a:lnTo>
                      <a:pt x="1" y="8"/>
                    </a:lnTo>
                    <a:lnTo>
                      <a:pt x="1" y="7"/>
                    </a:lnTo>
                    <a:lnTo>
                      <a:pt x="1" y="7"/>
                    </a:lnTo>
                    <a:lnTo>
                      <a:pt x="1" y="7"/>
                    </a:lnTo>
                    <a:lnTo>
                      <a:pt x="1" y="7"/>
                    </a:lnTo>
                    <a:lnTo>
                      <a:pt x="1" y="7"/>
                    </a:lnTo>
                    <a:lnTo>
                      <a:pt x="1" y="7"/>
                    </a:lnTo>
                    <a:lnTo>
                      <a:pt x="1" y="6"/>
                    </a:lnTo>
                    <a:lnTo>
                      <a:pt x="1" y="6"/>
                    </a:lnTo>
                    <a:lnTo>
                      <a:pt x="1" y="6"/>
                    </a:lnTo>
                    <a:lnTo>
                      <a:pt x="1" y="6"/>
                    </a:lnTo>
                    <a:lnTo>
                      <a:pt x="1" y="6"/>
                    </a:lnTo>
                    <a:lnTo>
                      <a:pt x="2" y="6"/>
                    </a:lnTo>
                    <a:lnTo>
                      <a:pt x="2" y="6"/>
                    </a:lnTo>
                    <a:lnTo>
                      <a:pt x="2" y="6"/>
                    </a:lnTo>
                    <a:lnTo>
                      <a:pt x="2" y="5"/>
                    </a:lnTo>
                    <a:lnTo>
                      <a:pt x="2" y="5"/>
                    </a:lnTo>
                    <a:lnTo>
                      <a:pt x="2" y="5"/>
                    </a:lnTo>
                    <a:lnTo>
                      <a:pt x="2" y="5"/>
                    </a:lnTo>
                    <a:lnTo>
                      <a:pt x="2" y="5"/>
                    </a:lnTo>
                    <a:lnTo>
                      <a:pt x="2" y="5"/>
                    </a:lnTo>
                    <a:lnTo>
                      <a:pt x="2" y="5"/>
                    </a:lnTo>
                    <a:lnTo>
                      <a:pt x="2" y="3"/>
                    </a:lnTo>
                    <a:lnTo>
                      <a:pt x="3" y="3"/>
                    </a:lnTo>
                    <a:lnTo>
                      <a:pt x="3" y="3"/>
                    </a:lnTo>
                    <a:lnTo>
                      <a:pt x="3" y="3"/>
                    </a:lnTo>
                    <a:lnTo>
                      <a:pt x="3" y="3"/>
                    </a:lnTo>
                    <a:lnTo>
                      <a:pt x="3" y="3"/>
                    </a:lnTo>
                    <a:lnTo>
                      <a:pt x="3" y="3"/>
                    </a:lnTo>
                    <a:lnTo>
                      <a:pt x="3" y="3"/>
                    </a:lnTo>
                    <a:lnTo>
                      <a:pt x="3" y="3"/>
                    </a:lnTo>
                    <a:lnTo>
                      <a:pt x="3" y="2"/>
                    </a:lnTo>
                    <a:lnTo>
                      <a:pt x="4" y="2"/>
                    </a:lnTo>
                    <a:lnTo>
                      <a:pt x="4" y="2"/>
                    </a:lnTo>
                    <a:lnTo>
                      <a:pt x="4" y="2"/>
                    </a:lnTo>
                    <a:lnTo>
                      <a:pt x="4" y="2"/>
                    </a:lnTo>
                    <a:lnTo>
                      <a:pt x="4" y="2"/>
                    </a:lnTo>
                    <a:lnTo>
                      <a:pt x="4" y="2"/>
                    </a:lnTo>
                    <a:lnTo>
                      <a:pt x="4" y="2"/>
                    </a:lnTo>
                    <a:lnTo>
                      <a:pt x="4" y="2"/>
                    </a:lnTo>
                    <a:lnTo>
                      <a:pt x="5" y="2"/>
                    </a:lnTo>
                    <a:lnTo>
                      <a:pt x="5" y="2"/>
                    </a:lnTo>
                    <a:lnTo>
                      <a:pt x="5" y="1"/>
                    </a:lnTo>
                    <a:lnTo>
                      <a:pt x="5" y="1"/>
                    </a:lnTo>
                    <a:lnTo>
                      <a:pt x="5" y="1"/>
                    </a:lnTo>
                    <a:lnTo>
                      <a:pt x="5" y="1"/>
                    </a:lnTo>
                    <a:lnTo>
                      <a:pt x="5" y="1"/>
                    </a:lnTo>
                    <a:lnTo>
                      <a:pt x="5" y="1"/>
                    </a:lnTo>
                    <a:lnTo>
                      <a:pt x="5" y="1"/>
                    </a:lnTo>
                    <a:lnTo>
                      <a:pt x="5" y="1"/>
                    </a:lnTo>
                    <a:lnTo>
                      <a:pt x="5" y="1"/>
                    </a:lnTo>
                    <a:lnTo>
                      <a:pt x="5" y="1"/>
                    </a:lnTo>
                    <a:lnTo>
                      <a:pt x="5" y="1"/>
                    </a:lnTo>
                    <a:lnTo>
                      <a:pt x="5" y="1"/>
                    </a:lnTo>
                    <a:lnTo>
                      <a:pt x="6" y="1"/>
                    </a:lnTo>
                    <a:lnTo>
                      <a:pt x="6" y="1"/>
                    </a:lnTo>
                    <a:lnTo>
                      <a:pt x="6" y="1"/>
                    </a:lnTo>
                    <a:lnTo>
                      <a:pt x="6" y="1"/>
                    </a:lnTo>
                    <a:lnTo>
                      <a:pt x="6" y="1"/>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1" y="1"/>
                    </a:lnTo>
                    <a:lnTo>
                      <a:pt x="11" y="1"/>
                    </a:lnTo>
                    <a:lnTo>
                      <a:pt x="11" y="1"/>
                    </a:lnTo>
                    <a:lnTo>
                      <a:pt x="11" y="1"/>
                    </a:lnTo>
                    <a:lnTo>
                      <a:pt x="11" y="1"/>
                    </a:lnTo>
                    <a:lnTo>
                      <a:pt x="11" y="1"/>
                    </a:lnTo>
                    <a:lnTo>
                      <a:pt x="11" y="1"/>
                    </a:lnTo>
                    <a:lnTo>
                      <a:pt x="11" y="1"/>
                    </a:lnTo>
                    <a:lnTo>
                      <a:pt x="11" y="1"/>
                    </a:lnTo>
                    <a:lnTo>
                      <a:pt x="11" y="1"/>
                    </a:lnTo>
                    <a:lnTo>
                      <a:pt x="11" y="1"/>
                    </a:lnTo>
                    <a:lnTo>
                      <a:pt x="11" y="1"/>
                    </a:lnTo>
                    <a:lnTo>
                      <a:pt x="11" y="1"/>
                    </a:lnTo>
                    <a:lnTo>
                      <a:pt x="11" y="1"/>
                    </a:lnTo>
                    <a:lnTo>
                      <a:pt x="12" y="1"/>
                    </a:lnTo>
                    <a:lnTo>
                      <a:pt x="12" y="1"/>
                    </a:lnTo>
                    <a:lnTo>
                      <a:pt x="12" y="1"/>
                    </a:lnTo>
                    <a:lnTo>
                      <a:pt x="12" y="2"/>
                    </a:lnTo>
                    <a:lnTo>
                      <a:pt x="12" y="2"/>
                    </a:lnTo>
                    <a:lnTo>
                      <a:pt x="12" y="2"/>
                    </a:lnTo>
                    <a:lnTo>
                      <a:pt x="12" y="2"/>
                    </a:lnTo>
                    <a:lnTo>
                      <a:pt x="13" y="2"/>
                    </a:lnTo>
                    <a:lnTo>
                      <a:pt x="13" y="2"/>
                    </a:lnTo>
                    <a:lnTo>
                      <a:pt x="13" y="2"/>
                    </a:lnTo>
                    <a:lnTo>
                      <a:pt x="13" y="2"/>
                    </a:lnTo>
                    <a:lnTo>
                      <a:pt x="13" y="2"/>
                    </a:lnTo>
                    <a:lnTo>
                      <a:pt x="13" y="2"/>
                    </a:lnTo>
                    <a:lnTo>
                      <a:pt x="13" y="2"/>
                    </a:lnTo>
                    <a:lnTo>
                      <a:pt x="13" y="3"/>
                    </a:lnTo>
                    <a:lnTo>
                      <a:pt x="14" y="3"/>
                    </a:lnTo>
                    <a:lnTo>
                      <a:pt x="14" y="3"/>
                    </a:lnTo>
                    <a:lnTo>
                      <a:pt x="14" y="3"/>
                    </a:lnTo>
                    <a:lnTo>
                      <a:pt x="14" y="3"/>
                    </a:lnTo>
                    <a:lnTo>
                      <a:pt x="14" y="3"/>
                    </a:lnTo>
                    <a:lnTo>
                      <a:pt x="14" y="3"/>
                    </a:lnTo>
                    <a:lnTo>
                      <a:pt x="14" y="3"/>
                    </a:lnTo>
                    <a:lnTo>
                      <a:pt x="14" y="3"/>
                    </a:lnTo>
                    <a:lnTo>
                      <a:pt x="14"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6" y="6"/>
                    </a:lnTo>
                    <a:lnTo>
                      <a:pt x="16" y="6"/>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10"/>
                    </a:lnTo>
                    <a:lnTo>
                      <a:pt x="16" y="10"/>
                    </a:lnTo>
                    <a:lnTo>
                      <a:pt x="17" y="10"/>
                    </a:lnTo>
                    <a:lnTo>
                      <a:pt x="17" y="10"/>
                    </a:lnTo>
                    <a:lnTo>
                      <a:pt x="17" y="10"/>
                    </a:lnTo>
                    <a:lnTo>
                      <a:pt x="17"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0" name="Freeform 175">
                <a:extLst>
                  <a:ext uri="{FF2B5EF4-FFF2-40B4-BE49-F238E27FC236}">
                    <a16:creationId xmlns:a16="http://schemas.microsoft.com/office/drawing/2014/main" id="{B7B897BD-39DD-486F-9BC2-3EF4FD6F39DC}"/>
                  </a:ext>
                </a:extLst>
              </p:cNvPr>
              <p:cNvSpPr>
                <a:spLocks/>
              </p:cNvSpPr>
              <p:nvPr/>
            </p:nvSpPr>
            <p:spPr bwMode="auto">
              <a:xfrm>
                <a:off x="4460" y="3267"/>
                <a:ext cx="15" cy="20"/>
              </a:xfrm>
              <a:custGeom>
                <a:avLst/>
                <a:gdLst>
                  <a:gd name="T0" fmla="*/ 15 w 15"/>
                  <a:gd name="T1" fmla="*/ 11 h 20"/>
                  <a:gd name="T2" fmla="*/ 15 w 15"/>
                  <a:gd name="T3" fmla="*/ 12 h 20"/>
                  <a:gd name="T4" fmla="*/ 15 w 15"/>
                  <a:gd name="T5" fmla="*/ 13 h 20"/>
                  <a:gd name="T6" fmla="*/ 15 w 15"/>
                  <a:gd name="T7" fmla="*/ 15 h 20"/>
                  <a:gd name="T8" fmla="*/ 14 w 15"/>
                  <a:gd name="T9" fmla="*/ 15 h 20"/>
                  <a:gd name="T10" fmla="*/ 14 w 15"/>
                  <a:gd name="T11" fmla="*/ 16 h 20"/>
                  <a:gd name="T12" fmla="*/ 13 w 15"/>
                  <a:gd name="T13" fmla="*/ 17 h 20"/>
                  <a:gd name="T14" fmla="*/ 13 w 15"/>
                  <a:gd name="T15" fmla="*/ 18 h 20"/>
                  <a:gd name="T16" fmla="*/ 13 w 15"/>
                  <a:gd name="T17" fmla="*/ 18 h 20"/>
                  <a:gd name="T18" fmla="*/ 12 w 15"/>
                  <a:gd name="T19" fmla="*/ 19 h 20"/>
                  <a:gd name="T20" fmla="*/ 11 w 15"/>
                  <a:gd name="T21" fmla="*/ 19 h 20"/>
                  <a:gd name="T22" fmla="*/ 10 w 15"/>
                  <a:gd name="T23" fmla="*/ 20 h 20"/>
                  <a:gd name="T24" fmla="*/ 9 w 15"/>
                  <a:gd name="T25" fmla="*/ 20 h 20"/>
                  <a:gd name="T26" fmla="*/ 8 w 15"/>
                  <a:gd name="T27" fmla="*/ 20 h 20"/>
                  <a:gd name="T28" fmla="*/ 7 w 15"/>
                  <a:gd name="T29" fmla="*/ 20 h 20"/>
                  <a:gd name="T30" fmla="*/ 7 w 15"/>
                  <a:gd name="T31" fmla="*/ 20 h 20"/>
                  <a:gd name="T32" fmla="*/ 7 w 15"/>
                  <a:gd name="T33" fmla="*/ 20 h 20"/>
                  <a:gd name="T34" fmla="*/ 6 w 15"/>
                  <a:gd name="T35" fmla="*/ 20 h 20"/>
                  <a:gd name="T36" fmla="*/ 5 w 15"/>
                  <a:gd name="T37" fmla="*/ 19 h 20"/>
                  <a:gd name="T38" fmla="*/ 4 w 15"/>
                  <a:gd name="T39" fmla="*/ 19 h 20"/>
                  <a:gd name="T40" fmla="*/ 3 w 15"/>
                  <a:gd name="T41" fmla="*/ 18 h 20"/>
                  <a:gd name="T42" fmla="*/ 2 w 15"/>
                  <a:gd name="T43" fmla="*/ 18 h 20"/>
                  <a:gd name="T44" fmla="*/ 2 w 15"/>
                  <a:gd name="T45" fmla="*/ 17 h 20"/>
                  <a:gd name="T46" fmla="*/ 1 w 15"/>
                  <a:gd name="T47" fmla="*/ 16 h 20"/>
                  <a:gd name="T48" fmla="*/ 1 w 15"/>
                  <a:gd name="T49" fmla="*/ 16 h 20"/>
                  <a:gd name="T50" fmla="*/ 1 w 15"/>
                  <a:gd name="T51" fmla="*/ 15 h 20"/>
                  <a:gd name="T52" fmla="*/ 1 w 15"/>
                  <a:gd name="T53" fmla="*/ 13 h 20"/>
                  <a:gd name="T54" fmla="*/ 1 w 15"/>
                  <a:gd name="T55" fmla="*/ 12 h 20"/>
                  <a:gd name="T56" fmla="*/ 0 w 15"/>
                  <a:gd name="T57" fmla="*/ 11 h 20"/>
                  <a:gd name="T58" fmla="*/ 0 w 15"/>
                  <a:gd name="T59" fmla="*/ 10 h 20"/>
                  <a:gd name="T60" fmla="*/ 0 w 15"/>
                  <a:gd name="T61" fmla="*/ 9 h 20"/>
                  <a:gd name="T62" fmla="*/ 0 w 15"/>
                  <a:gd name="T63" fmla="*/ 8 h 20"/>
                  <a:gd name="T64" fmla="*/ 1 w 15"/>
                  <a:gd name="T65" fmla="*/ 7 h 20"/>
                  <a:gd name="T66" fmla="*/ 1 w 15"/>
                  <a:gd name="T67" fmla="*/ 6 h 20"/>
                  <a:gd name="T68" fmla="*/ 1 w 15"/>
                  <a:gd name="T69" fmla="*/ 6 h 20"/>
                  <a:gd name="T70" fmla="*/ 1 w 15"/>
                  <a:gd name="T71" fmla="*/ 5 h 20"/>
                  <a:gd name="T72" fmla="*/ 1 w 15"/>
                  <a:gd name="T73" fmla="*/ 4 h 20"/>
                  <a:gd name="T74" fmla="*/ 2 w 15"/>
                  <a:gd name="T75" fmla="*/ 3 h 20"/>
                  <a:gd name="T76" fmla="*/ 3 w 15"/>
                  <a:gd name="T77" fmla="*/ 3 h 20"/>
                  <a:gd name="T78" fmla="*/ 4 w 15"/>
                  <a:gd name="T79" fmla="*/ 1 h 20"/>
                  <a:gd name="T80" fmla="*/ 4 w 15"/>
                  <a:gd name="T81" fmla="*/ 1 h 20"/>
                  <a:gd name="T82" fmla="*/ 5 w 15"/>
                  <a:gd name="T83" fmla="*/ 0 h 20"/>
                  <a:gd name="T84" fmla="*/ 6 w 15"/>
                  <a:gd name="T85" fmla="*/ 0 h 20"/>
                  <a:gd name="T86" fmla="*/ 7 w 15"/>
                  <a:gd name="T87" fmla="*/ 0 h 20"/>
                  <a:gd name="T88" fmla="*/ 7 w 15"/>
                  <a:gd name="T89" fmla="*/ 0 h 20"/>
                  <a:gd name="T90" fmla="*/ 8 w 15"/>
                  <a:gd name="T91" fmla="*/ 0 h 20"/>
                  <a:gd name="T92" fmla="*/ 9 w 15"/>
                  <a:gd name="T93" fmla="*/ 0 h 20"/>
                  <a:gd name="T94" fmla="*/ 10 w 15"/>
                  <a:gd name="T95" fmla="*/ 0 h 20"/>
                  <a:gd name="T96" fmla="*/ 11 w 15"/>
                  <a:gd name="T97" fmla="*/ 1 h 20"/>
                  <a:gd name="T98" fmla="*/ 12 w 15"/>
                  <a:gd name="T99" fmla="*/ 1 h 20"/>
                  <a:gd name="T100" fmla="*/ 13 w 15"/>
                  <a:gd name="T101" fmla="*/ 3 h 20"/>
                  <a:gd name="T102" fmla="*/ 13 w 15"/>
                  <a:gd name="T103" fmla="*/ 3 h 20"/>
                  <a:gd name="T104" fmla="*/ 13 w 15"/>
                  <a:gd name="T105" fmla="*/ 4 h 20"/>
                  <a:gd name="T106" fmla="*/ 14 w 15"/>
                  <a:gd name="T107" fmla="*/ 5 h 20"/>
                  <a:gd name="T108" fmla="*/ 14 w 15"/>
                  <a:gd name="T109" fmla="*/ 5 h 20"/>
                  <a:gd name="T110" fmla="*/ 15 w 15"/>
                  <a:gd name="T111" fmla="*/ 6 h 20"/>
                  <a:gd name="T112" fmla="*/ 15 w 15"/>
                  <a:gd name="T113" fmla="*/ 7 h 20"/>
                  <a:gd name="T114" fmla="*/ 15 w 15"/>
                  <a:gd name="T115" fmla="*/ 8 h 20"/>
                  <a:gd name="T116" fmla="*/ 15 w 15"/>
                  <a:gd name="T117" fmla="*/ 9 h 20"/>
                  <a:gd name="T118" fmla="*/ 15 w 15"/>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20">
                    <a:moveTo>
                      <a:pt x="15" y="10"/>
                    </a:moveTo>
                    <a:lnTo>
                      <a:pt x="15" y="10"/>
                    </a:lnTo>
                    <a:lnTo>
                      <a:pt x="15" y="10"/>
                    </a:lnTo>
                    <a:lnTo>
                      <a:pt x="15" y="10"/>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2"/>
                    </a:lnTo>
                    <a:lnTo>
                      <a:pt x="15" y="13"/>
                    </a:lnTo>
                    <a:lnTo>
                      <a:pt x="15" y="13"/>
                    </a:lnTo>
                    <a:lnTo>
                      <a:pt x="15" y="13"/>
                    </a:lnTo>
                    <a:lnTo>
                      <a:pt x="15" y="13"/>
                    </a:lnTo>
                    <a:lnTo>
                      <a:pt x="15" y="13"/>
                    </a:lnTo>
                    <a:lnTo>
                      <a:pt x="15" y="13"/>
                    </a:lnTo>
                    <a:lnTo>
                      <a:pt x="15" y="15"/>
                    </a:lnTo>
                    <a:lnTo>
                      <a:pt x="15" y="15"/>
                    </a:lnTo>
                    <a:lnTo>
                      <a:pt x="15" y="15"/>
                    </a:lnTo>
                    <a:lnTo>
                      <a:pt x="14" y="15"/>
                    </a:lnTo>
                    <a:lnTo>
                      <a:pt x="14" y="15"/>
                    </a:lnTo>
                    <a:lnTo>
                      <a:pt x="14" y="15"/>
                    </a:lnTo>
                    <a:lnTo>
                      <a:pt x="14" y="15"/>
                    </a:lnTo>
                    <a:lnTo>
                      <a:pt x="14" y="16"/>
                    </a:lnTo>
                    <a:lnTo>
                      <a:pt x="14" y="16"/>
                    </a:lnTo>
                    <a:lnTo>
                      <a:pt x="14" y="16"/>
                    </a:lnTo>
                    <a:lnTo>
                      <a:pt x="14" y="16"/>
                    </a:lnTo>
                    <a:lnTo>
                      <a:pt x="14" y="16"/>
                    </a:lnTo>
                    <a:lnTo>
                      <a:pt x="14" y="16"/>
                    </a:lnTo>
                    <a:lnTo>
                      <a:pt x="14" y="16"/>
                    </a:lnTo>
                    <a:lnTo>
                      <a:pt x="14" y="16"/>
                    </a:lnTo>
                    <a:lnTo>
                      <a:pt x="13" y="17"/>
                    </a:lnTo>
                    <a:lnTo>
                      <a:pt x="13" y="17"/>
                    </a:lnTo>
                    <a:lnTo>
                      <a:pt x="13" y="17"/>
                    </a:lnTo>
                    <a:lnTo>
                      <a:pt x="13" y="17"/>
                    </a:lnTo>
                    <a:lnTo>
                      <a:pt x="13" y="17"/>
                    </a:lnTo>
                    <a:lnTo>
                      <a:pt x="13" y="17"/>
                    </a:lnTo>
                    <a:lnTo>
                      <a:pt x="13" y="17"/>
                    </a:lnTo>
                    <a:lnTo>
                      <a:pt x="13" y="17"/>
                    </a:lnTo>
                    <a:lnTo>
                      <a:pt x="13" y="17"/>
                    </a:lnTo>
                    <a:lnTo>
                      <a:pt x="13" y="18"/>
                    </a:lnTo>
                    <a:lnTo>
                      <a:pt x="13" y="18"/>
                    </a:lnTo>
                    <a:lnTo>
                      <a:pt x="13" y="18"/>
                    </a:lnTo>
                    <a:lnTo>
                      <a:pt x="13" y="18"/>
                    </a:lnTo>
                    <a:lnTo>
                      <a:pt x="13" y="18"/>
                    </a:lnTo>
                    <a:lnTo>
                      <a:pt x="13" y="18"/>
                    </a:lnTo>
                    <a:lnTo>
                      <a:pt x="13" y="18"/>
                    </a:lnTo>
                    <a:lnTo>
                      <a:pt x="13" y="18"/>
                    </a:lnTo>
                    <a:lnTo>
                      <a:pt x="13" y="18"/>
                    </a:lnTo>
                    <a:lnTo>
                      <a:pt x="12" y="18"/>
                    </a:lnTo>
                    <a:lnTo>
                      <a:pt x="12" y="19"/>
                    </a:lnTo>
                    <a:lnTo>
                      <a:pt x="12" y="19"/>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19"/>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7"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5" y="20"/>
                    </a:lnTo>
                    <a:lnTo>
                      <a:pt x="5" y="19"/>
                    </a:lnTo>
                    <a:lnTo>
                      <a:pt x="5" y="19"/>
                    </a:lnTo>
                    <a:lnTo>
                      <a:pt x="5" y="19"/>
                    </a:lnTo>
                    <a:lnTo>
                      <a:pt x="5" y="19"/>
                    </a:lnTo>
                    <a:lnTo>
                      <a:pt x="5" y="19"/>
                    </a:lnTo>
                    <a:lnTo>
                      <a:pt x="4" y="19"/>
                    </a:lnTo>
                    <a:lnTo>
                      <a:pt x="4" y="19"/>
                    </a:lnTo>
                    <a:lnTo>
                      <a:pt x="4" y="19"/>
                    </a:lnTo>
                    <a:lnTo>
                      <a:pt x="4" y="19"/>
                    </a:lnTo>
                    <a:lnTo>
                      <a:pt x="4" y="19"/>
                    </a:lnTo>
                    <a:lnTo>
                      <a:pt x="4" y="19"/>
                    </a:lnTo>
                    <a:lnTo>
                      <a:pt x="4" y="19"/>
                    </a:lnTo>
                    <a:lnTo>
                      <a:pt x="4" y="19"/>
                    </a:lnTo>
                    <a:lnTo>
                      <a:pt x="3" y="19"/>
                    </a:lnTo>
                    <a:lnTo>
                      <a:pt x="3" y="18"/>
                    </a:lnTo>
                    <a:lnTo>
                      <a:pt x="3" y="18"/>
                    </a:lnTo>
                    <a:lnTo>
                      <a:pt x="3" y="18"/>
                    </a:lnTo>
                    <a:lnTo>
                      <a:pt x="3" y="18"/>
                    </a:lnTo>
                    <a:lnTo>
                      <a:pt x="3" y="18"/>
                    </a:lnTo>
                    <a:lnTo>
                      <a:pt x="3" y="18"/>
                    </a:lnTo>
                    <a:lnTo>
                      <a:pt x="3" y="18"/>
                    </a:lnTo>
                    <a:lnTo>
                      <a:pt x="2" y="18"/>
                    </a:lnTo>
                    <a:lnTo>
                      <a:pt x="2" y="18"/>
                    </a:lnTo>
                    <a:lnTo>
                      <a:pt x="2" y="18"/>
                    </a:lnTo>
                    <a:lnTo>
                      <a:pt x="2" y="17"/>
                    </a:lnTo>
                    <a:lnTo>
                      <a:pt x="2" y="17"/>
                    </a:lnTo>
                    <a:lnTo>
                      <a:pt x="2" y="17"/>
                    </a:lnTo>
                    <a:lnTo>
                      <a:pt x="2" y="17"/>
                    </a:lnTo>
                    <a:lnTo>
                      <a:pt x="2" y="17"/>
                    </a:lnTo>
                    <a:lnTo>
                      <a:pt x="1" y="17"/>
                    </a:lnTo>
                    <a:lnTo>
                      <a:pt x="1" y="17"/>
                    </a:lnTo>
                    <a:lnTo>
                      <a:pt x="1" y="17"/>
                    </a:lnTo>
                    <a:lnTo>
                      <a:pt x="1" y="17"/>
                    </a:lnTo>
                    <a:lnTo>
                      <a:pt x="1" y="16"/>
                    </a:lnTo>
                    <a:lnTo>
                      <a:pt x="1" y="16"/>
                    </a:lnTo>
                    <a:lnTo>
                      <a:pt x="1" y="16"/>
                    </a:lnTo>
                    <a:lnTo>
                      <a:pt x="1" y="16"/>
                    </a:lnTo>
                    <a:lnTo>
                      <a:pt x="1" y="16"/>
                    </a:lnTo>
                    <a:lnTo>
                      <a:pt x="1" y="16"/>
                    </a:lnTo>
                    <a:lnTo>
                      <a:pt x="1" y="16"/>
                    </a:lnTo>
                    <a:lnTo>
                      <a:pt x="1" y="16"/>
                    </a:lnTo>
                    <a:lnTo>
                      <a:pt x="1" y="15"/>
                    </a:lnTo>
                    <a:lnTo>
                      <a:pt x="1" y="15"/>
                    </a:lnTo>
                    <a:lnTo>
                      <a:pt x="1" y="15"/>
                    </a:lnTo>
                    <a:lnTo>
                      <a:pt x="1" y="15"/>
                    </a:lnTo>
                    <a:lnTo>
                      <a:pt x="1" y="15"/>
                    </a:lnTo>
                    <a:lnTo>
                      <a:pt x="1" y="15"/>
                    </a:lnTo>
                    <a:lnTo>
                      <a:pt x="1" y="15"/>
                    </a:lnTo>
                    <a:lnTo>
                      <a:pt x="1" y="13"/>
                    </a:lnTo>
                    <a:lnTo>
                      <a:pt x="1" y="13"/>
                    </a:lnTo>
                    <a:lnTo>
                      <a:pt x="1" y="13"/>
                    </a:lnTo>
                    <a:lnTo>
                      <a:pt x="1" y="13"/>
                    </a:lnTo>
                    <a:lnTo>
                      <a:pt x="1" y="13"/>
                    </a:lnTo>
                    <a:lnTo>
                      <a:pt x="1" y="13"/>
                    </a:lnTo>
                    <a:lnTo>
                      <a:pt x="1" y="12"/>
                    </a:lnTo>
                    <a:lnTo>
                      <a:pt x="1" y="12"/>
                    </a:lnTo>
                    <a:lnTo>
                      <a:pt x="1" y="12"/>
                    </a:lnTo>
                    <a:lnTo>
                      <a:pt x="1"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1" y="8"/>
                    </a:lnTo>
                    <a:lnTo>
                      <a:pt x="1" y="8"/>
                    </a:lnTo>
                    <a:lnTo>
                      <a:pt x="1" y="8"/>
                    </a:lnTo>
                    <a:lnTo>
                      <a:pt x="1" y="7"/>
                    </a:lnTo>
                    <a:lnTo>
                      <a:pt x="1" y="7"/>
                    </a:lnTo>
                    <a:lnTo>
                      <a:pt x="1" y="7"/>
                    </a:lnTo>
                    <a:lnTo>
                      <a:pt x="1"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1" y="5"/>
                    </a:lnTo>
                    <a:lnTo>
                      <a:pt x="1" y="5"/>
                    </a:lnTo>
                    <a:lnTo>
                      <a:pt x="1" y="5"/>
                    </a:lnTo>
                    <a:lnTo>
                      <a:pt x="1" y="5"/>
                    </a:lnTo>
                    <a:lnTo>
                      <a:pt x="1" y="4"/>
                    </a:lnTo>
                    <a:lnTo>
                      <a:pt x="1" y="4"/>
                    </a:lnTo>
                    <a:lnTo>
                      <a:pt x="1" y="4"/>
                    </a:lnTo>
                    <a:lnTo>
                      <a:pt x="1" y="4"/>
                    </a:lnTo>
                    <a:lnTo>
                      <a:pt x="2" y="4"/>
                    </a:lnTo>
                    <a:lnTo>
                      <a:pt x="2" y="4"/>
                    </a:lnTo>
                    <a:lnTo>
                      <a:pt x="2" y="4"/>
                    </a:lnTo>
                    <a:lnTo>
                      <a:pt x="2" y="4"/>
                    </a:lnTo>
                    <a:lnTo>
                      <a:pt x="2" y="3"/>
                    </a:lnTo>
                    <a:lnTo>
                      <a:pt x="2" y="3"/>
                    </a:lnTo>
                    <a:lnTo>
                      <a:pt x="2" y="3"/>
                    </a:lnTo>
                    <a:lnTo>
                      <a:pt x="2" y="3"/>
                    </a:lnTo>
                    <a:lnTo>
                      <a:pt x="3" y="3"/>
                    </a:lnTo>
                    <a:lnTo>
                      <a:pt x="3" y="3"/>
                    </a:lnTo>
                    <a:lnTo>
                      <a:pt x="3" y="3"/>
                    </a:lnTo>
                    <a:lnTo>
                      <a:pt x="3" y="3"/>
                    </a:lnTo>
                    <a:lnTo>
                      <a:pt x="3" y="3"/>
                    </a:lnTo>
                    <a:lnTo>
                      <a:pt x="3" y="3"/>
                    </a:lnTo>
                    <a:lnTo>
                      <a:pt x="3" y="1"/>
                    </a:lnTo>
                    <a:lnTo>
                      <a:pt x="3" y="1"/>
                    </a:lnTo>
                    <a:lnTo>
                      <a:pt x="4" y="1"/>
                    </a:lnTo>
                    <a:lnTo>
                      <a:pt x="4" y="1"/>
                    </a:lnTo>
                    <a:lnTo>
                      <a:pt x="4" y="1"/>
                    </a:lnTo>
                    <a:lnTo>
                      <a:pt x="4" y="1"/>
                    </a:lnTo>
                    <a:lnTo>
                      <a:pt x="4" y="1"/>
                    </a:lnTo>
                    <a:lnTo>
                      <a:pt x="4" y="1"/>
                    </a:lnTo>
                    <a:lnTo>
                      <a:pt x="4" y="1"/>
                    </a:lnTo>
                    <a:lnTo>
                      <a:pt x="4" y="1"/>
                    </a:lnTo>
                    <a:lnTo>
                      <a:pt x="5" y="1"/>
                    </a:lnTo>
                    <a:lnTo>
                      <a:pt x="5" y="1"/>
                    </a:lnTo>
                    <a:lnTo>
                      <a:pt x="5" y="1"/>
                    </a:lnTo>
                    <a:lnTo>
                      <a:pt x="5" y="1"/>
                    </a:lnTo>
                    <a:lnTo>
                      <a:pt x="5" y="0"/>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1"/>
                    </a:lnTo>
                    <a:lnTo>
                      <a:pt x="11" y="1"/>
                    </a:lnTo>
                    <a:lnTo>
                      <a:pt x="11" y="1"/>
                    </a:lnTo>
                    <a:lnTo>
                      <a:pt x="11" y="1"/>
                    </a:lnTo>
                    <a:lnTo>
                      <a:pt x="11" y="1"/>
                    </a:lnTo>
                    <a:lnTo>
                      <a:pt x="11" y="1"/>
                    </a:lnTo>
                    <a:lnTo>
                      <a:pt x="11" y="1"/>
                    </a:lnTo>
                    <a:lnTo>
                      <a:pt x="12" y="1"/>
                    </a:lnTo>
                    <a:lnTo>
                      <a:pt x="12" y="1"/>
                    </a:lnTo>
                    <a:lnTo>
                      <a:pt x="12" y="1"/>
                    </a:lnTo>
                    <a:lnTo>
                      <a:pt x="12" y="1"/>
                    </a:lnTo>
                    <a:lnTo>
                      <a:pt x="12" y="1"/>
                    </a:lnTo>
                    <a:lnTo>
                      <a:pt x="12" y="1"/>
                    </a:lnTo>
                    <a:lnTo>
                      <a:pt x="12" y="1"/>
                    </a:lnTo>
                    <a:lnTo>
                      <a:pt x="13" y="3"/>
                    </a:lnTo>
                    <a:lnTo>
                      <a:pt x="13" y="3"/>
                    </a:lnTo>
                    <a:lnTo>
                      <a:pt x="13" y="3"/>
                    </a:lnTo>
                    <a:lnTo>
                      <a:pt x="13" y="3"/>
                    </a:lnTo>
                    <a:lnTo>
                      <a:pt x="13" y="3"/>
                    </a:lnTo>
                    <a:lnTo>
                      <a:pt x="13" y="3"/>
                    </a:lnTo>
                    <a:lnTo>
                      <a:pt x="13" y="3"/>
                    </a:lnTo>
                    <a:lnTo>
                      <a:pt x="13" y="3"/>
                    </a:lnTo>
                    <a:lnTo>
                      <a:pt x="13" y="3"/>
                    </a:lnTo>
                    <a:lnTo>
                      <a:pt x="13" y="3"/>
                    </a:lnTo>
                    <a:lnTo>
                      <a:pt x="13" y="4"/>
                    </a:lnTo>
                    <a:lnTo>
                      <a:pt x="13" y="4"/>
                    </a:lnTo>
                    <a:lnTo>
                      <a:pt x="13" y="4"/>
                    </a:lnTo>
                    <a:lnTo>
                      <a:pt x="13" y="4"/>
                    </a:lnTo>
                    <a:lnTo>
                      <a:pt x="13" y="4"/>
                    </a:lnTo>
                    <a:lnTo>
                      <a:pt x="13" y="4"/>
                    </a:lnTo>
                    <a:lnTo>
                      <a:pt x="13" y="4"/>
                    </a:lnTo>
                    <a:lnTo>
                      <a:pt x="13" y="4"/>
                    </a:lnTo>
                    <a:lnTo>
                      <a:pt x="14" y="5"/>
                    </a:lnTo>
                    <a:lnTo>
                      <a:pt x="14" y="5"/>
                    </a:lnTo>
                    <a:lnTo>
                      <a:pt x="14" y="5"/>
                    </a:lnTo>
                    <a:lnTo>
                      <a:pt x="14" y="5"/>
                    </a:lnTo>
                    <a:lnTo>
                      <a:pt x="14" y="5"/>
                    </a:lnTo>
                    <a:lnTo>
                      <a:pt x="14" y="5"/>
                    </a:lnTo>
                    <a:lnTo>
                      <a:pt x="14" y="5"/>
                    </a:lnTo>
                    <a:lnTo>
                      <a:pt x="14" y="5"/>
                    </a:lnTo>
                    <a:lnTo>
                      <a:pt x="14" y="6"/>
                    </a:lnTo>
                    <a:lnTo>
                      <a:pt x="14" y="6"/>
                    </a:lnTo>
                    <a:lnTo>
                      <a:pt x="14" y="6"/>
                    </a:lnTo>
                    <a:lnTo>
                      <a:pt x="14" y="6"/>
                    </a:lnTo>
                    <a:lnTo>
                      <a:pt x="15" y="6"/>
                    </a:lnTo>
                    <a:lnTo>
                      <a:pt x="15" y="6"/>
                    </a:lnTo>
                    <a:lnTo>
                      <a:pt x="15" y="6"/>
                    </a:lnTo>
                    <a:lnTo>
                      <a:pt x="15" y="7"/>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9"/>
                    </a:lnTo>
                    <a:lnTo>
                      <a:pt x="15" y="9"/>
                    </a:lnTo>
                    <a:lnTo>
                      <a:pt x="15" y="9"/>
                    </a:lnTo>
                    <a:lnTo>
                      <a:pt x="15" y="9"/>
                    </a:lnTo>
                    <a:lnTo>
                      <a:pt x="15" y="9"/>
                    </a:lnTo>
                    <a:lnTo>
                      <a:pt x="15" y="9"/>
                    </a:lnTo>
                    <a:lnTo>
                      <a:pt x="15" y="10"/>
                    </a:lnTo>
                    <a:lnTo>
                      <a:pt x="15" y="10"/>
                    </a:lnTo>
                    <a:lnTo>
                      <a:pt x="15" y="10"/>
                    </a:lnTo>
                    <a:lnTo>
                      <a:pt x="15"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1" name="Freeform 176">
                <a:extLst>
                  <a:ext uri="{FF2B5EF4-FFF2-40B4-BE49-F238E27FC236}">
                    <a16:creationId xmlns:a16="http://schemas.microsoft.com/office/drawing/2014/main" id="{72C40F0B-D18B-4FA5-BA63-D83374825212}"/>
                  </a:ext>
                </a:extLst>
              </p:cNvPr>
              <p:cNvSpPr>
                <a:spLocks/>
              </p:cNvSpPr>
              <p:nvPr/>
            </p:nvSpPr>
            <p:spPr bwMode="auto">
              <a:xfrm>
                <a:off x="4470" y="3079"/>
                <a:ext cx="16" cy="19"/>
              </a:xfrm>
              <a:custGeom>
                <a:avLst/>
                <a:gdLst>
                  <a:gd name="T0" fmla="*/ 16 w 16"/>
                  <a:gd name="T1" fmla="*/ 10 h 19"/>
                  <a:gd name="T2" fmla="*/ 16 w 16"/>
                  <a:gd name="T3" fmla="*/ 12 h 19"/>
                  <a:gd name="T4" fmla="*/ 16 w 16"/>
                  <a:gd name="T5" fmla="*/ 13 h 19"/>
                  <a:gd name="T6" fmla="*/ 16 w 16"/>
                  <a:gd name="T7" fmla="*/ 14 h 19"/>
                  <a:gd name="T8" fmla="*/ 15 w 16"/>
                  <a:gd name="T9" fmla="*/ 14 h 19"/>
                  <a:gd name="T10" fmla="*/ 15 w 16"/>
                  <a:gd name="T11" fmla="*/ 15 h 19"/>
                  <a:gd name="T12" fmla="*/ 14 w 16"/>
                  <a:gd name="T13" fmla="*/ 16 h 19"/>
                  <a:gd name="T14" fmla="*/ 14 w 16"/>
                  <a:gd name="T15" fmla="*/ 17 h 19"/>
                  <a:gd name="T16" fmla="*/ 13 w 16"/>
                  <a:gd name="T17" fmla="*/ 17 h 19"/>
                  <a:gd name="T18" fmla="*/ 12 w 16"/>
                  <a:gd name="T19" fmla="*/ 18 h 19"/>
                  <a:gd name="T20" fmla="*/ 11 w 16"/>
                  <a:gd name="T21" fmla="*/ 18 h 19"/>
                  <a:gd name="T22" fmla="*/ 10 w 16"/>
                  <a:gd name="T23" fmla="*/ 19 h 19"/>
                  <a:gd name="T24" fmla="*/ 9 w 16"/>
                  <a:gd name="T25" fmla="*/ 19 h 19"/>
                  <a:gd name="T26" fmla="*/ 9 w 16"/>
                  <a:gd name="T27" fmla="*/ 19 h 19"/>
                  <a:gd name="T28" fmla="*/ 9 w 16"/>
                  <a:gd name="T29" fmla="*/ 19 h 19"/>
                  <a:gd name="T30" fmla="*/ 8 w 16"/>
                  <a:gd name="T31" fmla="*/ 19 h 19"/>
                  <a:gd name="T32" fmla="*/ 7 w 16"/>
                  <a:gd name="T33" fmla="*/ 19 h 19"/>
                  <a:gd name="T34" fmla="*/ 6 w 16"/>
                  <a:gd name="T35" fmla="*/ 19 h 19"/>
                  <a:gd name="T36" fmla="*/ 5 w 16"/>
                  <a:gd name="T37" fmla="*/ 18 h 19"/>
                  <a:gd name="T38" fmla="*/ 4 w 16"/>
                  <a:gd name="T39" fmla="*/ 18 h 19"/>
                  <a:gd name="T40" fmla="*/ 3 w 16"/>
                  <a:gd name="T41" fmla="*/ 17 h 19"/>
                  <a:gd name="T42" fmla="*/ 3 w 16"/>
                  <a:gd name="T43" fmla="*/ 17 h 19"/>
                  <a:gd name="T44" fmla="*/ 3 w 16"/>
                  <a:gd name="T45" fmla="*/ 16 h 19"/>
                  <a:gd name="T46" fmla="*/ 2 w 16"/>
                  <a:gd name="T47" fmla="*/ 15 h 19"/>
                  <a:gd name="T48" fmla="*/ 2 w 16"/>
                  <a:gd name="T49" fmla="*/ 15 h 19"/>
                  <a:gd name="T50" fmla="*/ 1 w 16"/>
                  <a:gd name="T51" fmla="*/ 14 h 19"/>
                  <a:gd name="T52" fmla="*/ 1 w 16"/>
                  <a:gd name="T53" fmla="*/ 13 h 19"/>
                  <a:gd name="T54" fmla="*/ 1 w 16"/>
                  <a:gd name="T55" fmla="*/ 12 h 19"/>
                  <a:gd name="T56" fmla="*/ 0 w 16"/>
                  <a:gd name="T57" fmla="*/ 10 h 19"/>
                  <a:gd name="T58" fmla="*/ 0 w 16"/>
                  <a:gd name="T59" fmla="*/ 9 h 19"/>
                  <a:gd name="T60" fmla="*/ 0 w 16"/>
                  <a:gd name="T61" fmla="*/ 8 h 19"/>
                  <a:gd name="T62" fmla="*/ 0 w 16"/>
                  <a:gd name="T63" fmla="*/ 7 h 19"/>
                  <a:gd name="T64" fmla="*/ 1 w 16"/>
                  <a:gd name="T65" fmla="*/ 6 h 19"/>
                  <a:gd name="T66" fmla="*/ 1 w 16"/>
                  <a:gd name="T67" fmla="*/ 5 h 19"/>
                  <a:gd name="T68" fmla="*/ 1 w 16"/>
                  <a:gd name="T69" fmla="*/ 5 h 19"/>
                  <a:gd name="T70" fmla="*/ 2 w 16"/>
                  <a:gd name="T71" fmla="*/ 4 h 19"/>
                  <a:gd name="T72" fmla="*/ 3 w 16"/>
                  <a:gd name="T73" fmla="*/ 3 h 19"/>
                  <a:gd name="T74" fmla="*/ 3 w 16"/>
                  <a:gd name="T75" fmla="*/ 2 h 19"/>
                  <a:gd name="T76" fmla="*/ 3 w 16"/>
                  <a:gd name="T77" fmla="*/ 2 h 19"/>
                  <a:gd name="T78" fmla="*/ 4 w 16"/>
                  <a:gd name="T79" fmla="*/ 1 h 19"/>
                  <a:gd name="T80" fmla="*/ 5 w 16"/>
                  <a:gd name="T81" fmla="*/ 1 h 19"/>
                  <a:gd name="T82" fmla="*/ 5 w 16"/>
                  <a:gd name="T83" fmla="*/ 0 h 19"/>
                  <a:gd name="T84" fmla="*/ 6 w 16"/>
                  <a:gd name="T85" fmla="*/ 0 h 19"/>
                  <a:gd name="T86" fmla="*/ 7 w 16"/>
                  <a:gd name="T87" fmla="*/ 0 h 19"/>
                  <a:gd name="T88" fmla="*/ 8 w 16"/>
                  <a:gd name="T89" fmla="*/ 0 h 19"/>
                  <a:gd name="T90" fmla="*/ 9 w 16"/>
                  <a:gd name="T91" fmla="*/ 0 h 19"/>
                  <a:gd name="T92" fmla="*/ 9 w 16"/>
                  <a:gd name="T93" fmla="*/ 0 h 19"/>
                  <a:gd name="T94" fmla="*/ 10 w 16"/>
                  <a:gd name="T95" fmla="*/ 0 h 19"/>
                  <a:gd name="T96" fmla="*/ 11 w 16"/>
                  <a:gd name="T97" fmla="*/ 1 h 19"/>
                  <a:gd name="T98" fmla="*/ 12 w 16"/>
                  <a:gd name="T99" fmla="*/ 1 h 19"/>
                  <a:gd name="T100" fmla="*/ 13 w 16"/>
                  <a:gd name="T101" fmla="*/ 2 h 19"/>
                  <a:gd name="T102" fmla="*/ 13 w 16"/>
                  <a:gd name="T103" fmla="*/ 2 h 19"/>
                  <a:gd name="T104" fmla="*/ 14 w 16"/>
                  <a:gd name="T105" fmla="*/ 3 h 19"/>
                  <a:gd name="T106" fmla="*/ 15 w 16"/>
                  <a:gd name="T107" fmla="*/ 4 h 19"/>
                  <a:gd name="T108" fmla="*/ 15 w 16"/>
                  <a:gd name="T109" fmla="*/ 4 h 19"/>
                  <a:gd name="T110" fmla="*/ 16 w 16"/>
                  <a:gd name="T111" fmla="*/ 5 h 19"/>
                  <a:gd name="T112" fmla="*/ 16 w 16"/>
                  <a:gd name="T113" fmla="*/ 6 h 19"/>
                  <a:gd name="T114" fmla="*/ 16 w 16"/>
                  <a:gd name="T115" fmla="*/ 7 h 19"/>
                  <a:gd name="T116" fmla="*/ 16 w 16"/>
                  <a:gd name="T117" fmla="*/ 8 h 19"/>
                  <a:gd name="T118" fmla="*/ 16 w 16"/>
                  <a:gd name="T119"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19">
                    <a:moveTo>
                      <a:pt x="16" y="9"/>
                    </a:moveTo>
                    <a:lnTo>
                      <a:pt x="16" y="9"/>
                    </a:lnTo>
                    <a:lnTo>
                      <a:pt x="16" y="9"/>
                    </a:lnTo>
                    <a:lnTo>
                      <a:pt x="16" y="10"/>
                    </a:lnTo>
                    <a:lnTo>
                      <a:pt x="16" y="10"/>
                    </a:lnTo>
                    <a:lnTo>
                      <a:pt x="16" y="10"/>
                    </a:lnTo>
                    <a:lnTo>
                      <a:pt x="16" y="10"/>
                    </a:lnTo>
                    <a:lnTo>
                      <a:pt x="16" y="10"/>
                    </a:lnTo>
                    <a:lnTo>
                      <a:pt x="16" y="10"/>
                    </a:lnTo>
                    <a:lnTo>
                      <a:pt x="16" y="10"/>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6" y="13"/>
                    </a:lnTo>
                    <a:lnTo>
                      <a:pt x="16" y="13"/>
                    </a:lnTo>
                    <a:lnTo>
                      <a:pt x="16" y="14"/>
                    </a:lnTo>
                    <a:lnTo>
                      <a:pt x="16" y="14"/>
                    </a:lnTo>
                    <a:lnTo>
                      <a:pt x="16" y="14"/>
                    </a:lnTo>
                    <a:lnTo>
                      <a:pt x="16" y="14"/>
                    </a:lnTo>
                    <a:lnTo>
                      <a:pt x="16" y="14"/>
                    </a:lnTo>
                    <a:lnTo>
                      <a:pt x="15" y="14"/>
                    </a:lnTo>
                    <a:lnTo>
                      <a:pt x="15" y="14"/>
                    </a:lnTo>
                    <a:lnTo>
                      <a:pt x="15" y="15"/>
                    </a:lnTo>
                    <a:lnTo>
                      <a:pt x="15" y="15"/>
                    </a:lnTo>
                    <a:lnTo>
                      <a:pt x="15" y="15"/>
                    </a:lnTo>
                    <a:lnTo>
                      <a:pt x="15" y="15"/>
                    </a:lnTo>
                    <a:lnTo>
                      <a:pt x="15" y="15"/>
                    </a:lnTo>
                    <a:lnTo>
                      <a:pt x="15" y="15"/>
                    </a:lnTo>
                    <a:lnTo>
                      <a:pt x="15" y="15"/>
                    </a:lnTo>
                    <a:lnTo>
                      <a:pt x="15" y="15"/>
                    </a:lnTo>
                    <a:lnTo>
                      <a:pt x="15" y="16"/>
                    </a:lnTo>
                    <a:lnTo>
                      <a:pt x="14" y="16"/>
                    </a:lnTo>
                    <a:lnTo>
                      <a:pt x="14" y="16"/>
                    </a:lnTo>
                    <a:lnTo>
                      <a:pt x="14" y="16"/>
                    </a:lnTo>
                    <a:lnTo>
                      <a:pt x="14" y="16"/>
                    </a:lnTo>
                    <a:lnTo>
                      <a:pt x="14" y="16"/>
                    </a:lnTo>
                    <a:lnTo>
                      <a:pt x="14" y="16"/>
                    </a:lnTo>
                    <a:lnTo>
                      <a:pt x="14" y="16"/>
                    </a:lnTo>
                    <a:lnTo>
                      <a:pt x="14" y="17"/>
                    </a:lnTo>
                    <a:lnTo>
                      <a:pt x="14" y="17"/>
                    </a:lnTo>
                    <a:lnTo>
                      <a:pt x="14" y="17"/>
                    </a:lnTo>
                    <a:lnTo>
                      <a:pt x="13" y="17"/>
                    </a:lnTo>
                    <a:lnTo>
                      <a:pt x="13" y="17"/>
                    </a:lnTo>
                    <a:lnTo>
                      <a:pt x="13" y="17"/>
                    </a:lnTo>
                    <a:lnTo>
                      <a:pt x="13" y="17"/>
                    </a:lnTo>
                    <a:lnTo>
                      <a:pt x="13" y="17"/>
                    </a:lnTo>
                    <a:lnTo>
                      <a:pt x="13" y="17"/>
                    </a:lnTo>
                    <a:lnTo>
                      <a:pt x="13" y="17"/>
                    </a:lnTo>
                    <a:lnTo>
                      <a:pt x="13" y="18"/>
                    </a:lnTo>
                    <a:lnTo>
                      <a:pt x="12" y="18"/>
                    </a:lnTo>
                    <a:lnTo>
                      <a:pt x="12" y="18"/>
                    </a:lnTo>
                    <a:lnTo>
                      <a:pt x="12" y="18"/>
                    </a:lnTo>
                    <a:lnTo>
                      <a:pt x="12" y="18"/>
                    </a:lnTo>
                    <a:lnTo>
                      <a:pt x="12" y="18"/>
                    </a:lnTo>
                    <a:lnTo>
                      <a:pt x="12" y="18"/>
                    </a:lnTo>
                    <a:lnTo>
                      <a:pt x="12" y="18"/>
                    </a:lnTo>
                    <a:lnTo>
                      <a:pt x="11" y="18"/>
                    </a:lnTo>
                    <a:lnTo>
                      <a:pt x="11" y="18"/>
                    </a:lnTo>
                    <a:lnTo>
                      <a:pt x="11" y="18"/>
                    </a:lnTo>
                    <a:lnTo>
                      <a:pt x="11" y="18"/>
                    </a:lnTo>
                    <a:lnTo>
                      <a:pt x="11" y="18"/>
                    </a:lnTo>
                    <a:lnTo>
                      <a:pt x="11" y="18"/>
                    </a:lnTo>
                    <a:lnTo>
                      <a:pt x="11"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6" y="19"/>
                    </a:lnTo>
                    <a:lnTo>
                      <a:pt x="6" y="19"/>
                    </a:lnTo>
                    <a:lnTo>
                      <a:pt x="6" y="19"/>
                    </a:lnTo>
                    <a:lnTo>
                      <a:pt x="6" y="19"/>
                    </a:lnTo>
                    <a:lnTo>
                      <a:pt x="6" y="19"/>
                    </a:lnTo>
                    <a:lnTo>
                      <a:pt x="6" y="19"/>
                    </a:lnTo>
                    <a:lnTo>
                      <a:pt x="5" y="19"/>
                    </a:lnTo>
                    <a:lnTo>
                      <a:pt x="5" y="19"/>
                    </a:lnTo>
                    <a:lnTo>
                      <a:pt x="5" y="18"/>
                    </a:lnTo>
                    <a:lnTo>
                      <a:pt x="5" y="18"/>
                    </a:lnTo>
                    <a:lnTo>
                      <a:pt x="5" y="18"/>
                    </a:lnTo>
                    <a:lnTo>
                      <a:pt x="5" y="18"/>
                    </a:lnTo>
                    <a:lnTo>
                      <a:pt x="5" y="18"/>
                    </a:lnTo>
                    <a:lnTo>
                      <a:pt x="4" y="18"/>
                    </a:lnTo>
                    <a:lnTo>
                      <a:pt x="4" y="18"/>
                    </a:lnTo>
                    <a:lnTo>
                      <a:pt x="4" y="18"/>
                    </a:lnTo>
                    <a:lnTo>
                      <a:pt x="4" y="18"/>
                    </a:lnTo>
                    <a:lnTo>
                      <a:pt x="4" y="18"/>
                    </a:lnTo>
                    <a:lnTo>
                      <a:pt x="4" y="18"/>
                    </a:lnTo>
                    <a:lnTo>
                      <a:pt x="4" y="18"/>
                    </a:lnTo>
                    <a:lnTo>
                      <a:pt x="4" y="18"/>
                    </a:lnTo>
                    <a:lnTo>
                      <a:pt x="3" y="18"/>
                    </a:lnTo>
                    <a:lnTo>
                      <a:pt x="3" y="17"/>
                    </a:lnTo>
                    <a:lnTo>
                      <a:pt x="3" y="17"/>
                    </a:lnTo>
                    <a:lnTo>
                      <a:pt x="3" y="17"/>
                    </a:lnTo>
                    <a:lnTo>
                      <a:pt x="3" y="17"/>
                    </a:lnTo>
                    <a:lnTo>
                      <a:pt x="3" y="17"/>
                    </a:lnTo>
                    <a:lnTo>
                      <a:pt x="3" y="17"/>
                    </a:lnTo>
                    <a:lnTo>
                      <a:pt x="3" y="17"/>
                    </a:lnTo>
                    <a:lnTo>
                      <a:pt x="3" y="17"/>
                    </a:lnTo>
                    <a:lnTo>
                      <a:pt x="3" y="17"/>
                    </a:lnTo>
                    <a:lnTo>
                      <a:pt x="3" y="17"/>
                    </a:lnTo>
                    <a:lnTo>
                      <a:pt x="3" y="16"/>
                    </a:lnTo>
                    <a:lnTo>
                      <a:pt x="3" y="16"/>
                    </a:lnTo>
                    <a:lnTo>
                      <a:pt x="3" y="16"/>
                    </a:lnTo>
                    <a:lnTo>
                      <a:pt x="3" y="16"/>
                    </a:lnTo>
                    <a:lnTo>
                      <a:pt x="3" y="16"/>
                    </a:lnTo>
                    <a:lnTo>
                      <a:pt x="2" y="16"/>
                    </a:lnTo>
                    <a:lnTo>
                      <a:pt x="2" y="16"/>
                    </a:lnTo>
                    <a:lnTo>
                      <a:pt x="2" y="16"/>
                    </a:lnTo>
                    <a:lnTo>
                      <a:pt x="2" y="15"/>
                    </a:lnTo>
                    <a:lnTo>
                      <a:pt x="2" y="15"/>
                    </a:lnTo>
                    <a:lnTo>
                      <a:pt x="2" y="15"/>
                    </a:lnTo>
                    <a:lnTo>
                      <a:pt x="2" y="15"/>
                    </a:lnTo>
                    <a:lnTo>
                      <a:pt x="2" y="15"/>
                    </a:lnTo>
                    <a:lnTo>
                      <a:pt x="2" y="15"/>
                    </a:lnTo>
                    <a:lnTo>
                      <a:pt x="2" y="15"/>
                    </a:lnTo>
                    <a:lnTo>
                      <a:pt x="2"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3"/>
                    </a:lnTo>
                    <a:lnTo>
                      <a:pt x="1" y="12"/>
                    </a:lnTo>
                    <a:lnTo>
                      <a:pt x="1" y="12"/>
                    </a:lnTo>
                    <a:lnTo>
                      <a:pt x="1" y="12"/>
                    </a:lnTo>
                    <a:lnTo>
                      <a:pt x="1" y="12"/>
                    </a:lnTo>
                    <a:lnTo>
                      <a:pt x="1" y="12"/>
                    </a:lnTo>
                    <a:lnTo>
                      <a:pt x="0" y="12"/>
                    </a:lnTo>
                    <a:lnTo>
                      <a:pt x="0" y="10"/>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0" y="7"/>
                    </a:lnTo>
                    <a:lnTo>
                      <a:pt x="1" y="7"/>
                    </a:lnTo>
                    <a:lnTo>
                      <a:pt x="1" y="7"/>
                    </a:lnTo>
                    <a:lnTo>
                      <a:pt x="1" y="7"/>
                    </a:lnTo>
                    <a:lnTo>
                      <a:pt x="1" y="7"/>
                    </a:lnTo>
                    <a:lnTo>
                      <a:pt x="1" y="7"/>
                    </a:lnTo>
                    <a:lnTo>
                      <a:pt x="1" y="6"/>
                    </a:lnTo>
                    <a:lnTo>
                      <a:pt x="1" y="6"/>
                    </a:lnTo>
                    <a:lnTo>
                      <a:pt x="1" y="6"/>
                    </a:lnTo>
                    <a:lnTo>
                      <a:pt x="1" y="6"/>
                    </a:lnTo>
                    <a:lnTo>
                      <a:pt x="1" y="6"/>
                    </a:lnTo>
                    <a:lnTo>
                      <a:pt x="1" y="6"/>
                    </a:lnTo>
                    <a:lnTo>
                      <a:pt x="1" y="5"/>
                    </a:lnTo>
                    <a:lnTo>
                      <a:pt x="1" y="5"/>
                    </a:lnTo>
                    <a:lnTo>
                      <a:pt x="1" y="5"/>
                    </a:lnTo>
                    <a:lnTo>
                      <a:pt x="1" y="5"/>
                    </a:lnTo>
                    <a:lnTo>
                      <a:pt x="1" y="5"/>
                    </a:lnTo>
                    <a:lnTo>
                      <a:pt x="1" y="5"/>
                    </a:lnTo>
                    <a:lnTo>
                      <a:pt x="1" y="5"/>
                    </a:lnTo>
                    <a:lnTo>
                      <a:pt x="2" y="5"/>
                    </a:lnTo>
                    <a:lnTo>
                      <a:pt x="2" y="4"/>
                    </a:lnTo>
                    <a:lnTo>
                      <a:pt x="2" y="4"/>
                    </a:lnTo>
                    <a:lnTo>
                      <a:pt x="2" y="4"/>
                    </a:lnTo>
                    <a:lnTo>
                      <a:pt x="2" y="4"/>
                    </a:lnTo>
                    <a:lnTo>
                      <a:pt x="2" y="4"/>
                    </a:lnTo>
                    <a:lnTo>
                      <a:pt x="2" y="4"/>
                    </a:lnTo>
                    <a:lnTo>
                      <a:pt x="2" y="4"/>
                    </a:lnTo>
                    <a:lnTo>
                      <a:pt x="2" y="3"/>
                    </a:lnTo>
                    <a:lnTo>
                      <a:pt x="2" y="3"/>
                    </a:lnTo>
                    <a:lnTo>
                      <a:pt x="2" y="3"/>
                    </a:lnTo>
                    <a:lnTo>
                      <a:pt x="3" y="3"/>
                    </a:lnTo>
                    <a:lnTo>
                      <a:pt x="3" y="3"/>
                    </a:lnTo>
                    <a:lnTo>
                      <a:pt x="3" y="3"/>
                    </a:lnTo>
                    <a:lnTo>
                      <a:pt x="3" y="3"/>
                    </a:lnTo>
                    <a:lnTo>
                      <a:pt x="3" y="3"/>
                    </a:lnTo>
                    <a:lnTo>
                      <a:pt x="3" y="3"/>
                    </a:lnTo>
                    <a:lnTo>
                      <a:pt x="3" y="2"/>
                    </a:lnTo>
                    <a:lnTo>
                      <a:pt x="3" y="2"/>
                    </a:lnTo>
                    <a:lnTo>
                      <a:pt x="3" y="2"/>
                    </a:lnTo>
                    <a:lnTo>
                      <a:pt x="3" y="2"/>
                    </a:lnTo>
                    <a:lnTo>
                      <a:pt x="3" y="2"/>
                    </a:lnTo>
                    <a:lnTo>
                      <a:pt x="3" y="2"/>
                    </a:lnTo>
                    <a:lnTo>
                      <a:pt x="3" y="2"/>
                    </a:lnTo>
                    <a:lnTo>
                      <a:pt x="3" y="2"/>
                    </a:lnTo>
                    <a:lnTo>
                      <a:pt x="3" y="2"/>
                    </a:lnTo>
                    <a:lnTo>
                      <a:pt x="3" y="2"/>
                    </a:lnTo>
                    <a:lnTo>
                      <a:pt x="3" y="1"/>
                    </a:lnTo>
                    <a:lnTo>
                      <a:pt x="4" y="1"/>
                    </a:lnTo>
                    <a:lnTo>
                      <a:pt x="4" y="1"/>
                    </a:lnTo>
                    <a:lnTo>
                      <a:pt x="4" y="1"/>
                    </a:lnTo>
                    <a:lnTo>
                      <a:pt x="4" y="1"/>
                    </a:lnTo>
                    <a:lnTo>
                      <a:pt x="4" y="1"/>
                    </a:lnTo>
                    <a:lnTo>
                      <a:pt x="4" y="1"/>
                    </a:lnTo>
                    <a:lnTo>
                      <a:pt x="4" y="1"/>
                    </a:lnTo>
                    <a:lnTo>
                      <a:pt x="5" y="1"/>
                    </a:lnTo>
                    <a:lnTo>
                      <a:pt x="5" y="1"/>
                    </a:lnTo>
                    <a:lnTo>
                      <a:pt x="5" y="1"/>
                    </a:lnTo>
                    <a:lnTo>
                      <a:pt x="5" y="1"/>
                    </a:lnTo>
                    <a:lnTo>
                      <a:pt x="5" y="1"/>
                    </a:lnTo>
                    <a:lnTo>
                      <a:pt x="5" y="1"/>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1"/>
                    </a:lnTo>
                    <a:lnTo>
                      <a:pt x="11" y="1"/>
                    </a:lnTo>
                    <a:lnTo>
                      <a:pt x="11" y="1"/>
                    </a:lnTo>
                    <a:lnTo>
                      <a:pt x="11" y="1"/>
                    </a:lnTo>
                    <a:lnTo>
                      <a:pt x="11" y="1"/>
                    </a:lnTo>
                    <a:lnTo>
                      <a:pt x="11" y="1"/>
                    </a:lnTo>
                    <a:lnTo>
                      <a:pt x="11" y="1"/>
                    </a:lnTo>
                    <a:lnTo>
                      <a:pt x="11" y="1"/>
                    </a:lnTo>
                    <a:lnTo>
                      <a:pt x="12" y="1"/>
                    </a:lnTo>
                    <a:lnTo>
                      <a:pt x="12" y="1"/>
                    </a:lnTo>
                    <a:lnTo>
                      <a:pt x="12" y="1"/>
                    </a:lnTo>
                    <a:lnTo>
                      <a:pt x="12" y="1"/>
                    </a:lnTo>
                    <a:lnTo>
                      <a:pt x="12" y="1"/>
                    </a:lnTo>
                    <a:lnTo>
                      <a:pt x="12" y="1"/>
                    </a:lnTo>
                    <a:lnTo>
                      <a:pt x="12" y="2"/>
                    </a:lnTo>
                    <a:lnTo>
                      <a:pt x="13" y="2"/>
                    </a:lnTo>
                    <a:lnTo>
                      <a:pt x="13" y="2"/>
                    </a:lnTo>
                    <a:lnTo>
                      <a:pt x="13" y="2"/>
                    </a:lnTo>
                    <a:lnTo>
                      <a:pt x="13" y="2"/>
                    </a:lnTo>
                    <a:lnTo>
                      <a:pt x="13" y="2"/>
                    </a:lnTo>
                    <a:lnTo>
                      <a:pt x="13" y="2"/>
                    </a:lnTo>
                    <a:lnTo>
                      <a:pt x="13" y="2"/>
                    </a:lnTo>
                    <a:lnTo>
                      <a:pt x="13" y="2"/>
                    </a:lnTo>
                    <a:lnTo>
                      <a:pt x="14" y="2"/>
                    </a:lnTo>
                    <a:lnTo>
                      <a:pt x="14" y="3"/>
                    </a:lnTo>
                    <a:lnTo>
                      <a:pt x="14" y="3"/>
                    </a:lnTo>
                    <a:lnTo>
                      <a:pt x="14" y="3"/>
                    </a:lnTo>
                    <a:lnTo>
                      <a:pt x="14" y="3"/>
                    </a:lnTo>
                    <a:lnTo>
                      <a:pt x="14" y="3"/>
                    </a:lnTo>
                    <a:lnTo>
                      <a:pt x="14" y="3"/>
                    </a:lnTo>
                    <a:lnTo>
                      <a:pt x="14" y="3"/>
                    </a:lnTo>
                    <a:lnTo>
                      <a:pt x="14" y="3"/>
                    </a:lnTo>
                    <a:lnTo>
                      <a:pt x="15" y="3"/>
                    </a:lnTo>
                    <a:lnTo>
                      <a:pt x="15" y="4"/>
                    </a:lnTo>
                    <a:lnTo>
                      <a:pt x="15" y="4"/>
                    </a:lnTo>
                    <a:lnTo>
                      <a:pt x="15" y="4"/>
                    </a:lnTo>
                    <a:lnTo>
                      <a:pt x="15" y="4"/>
                    </a:lnTo>
                    <a:lnTo>
                      <a:pt x="15" y="4"/>
                    </a:lnTo>
                    <a:lnTo>
                      <a:pt x="15" y="4"/>
                    </a:lnTo>
                    <a:lnTo>
                      <a:pt x="15" y="4"/>
                    </a:lnTo>
                    <a:lnTo>
                      <a:pt x="15" y="5"/>
                    </a:lnTo>
                    <a:lnTo>
                      <a:pt x="15" y="5"/>
                    </a:lnTo>
                    <a:lnTo>
                      <a:pt x="15" y="5"/>
                    </a:lnTo>
                    <a:lnTo>
                      <a:pt x="15" y="5"/>
                    </a:lnTo>
                    <a:lnTo>
                      <a:pt x="16" y="5"/>
                    </a:lnTo>
                    <a:lnTo>
                      <a:pt x="16" y="5"/>
                    </a:lnTo>
                    <a:lnTo>
                      <a:pt x="16" y="5"/>
                    </a:lnTo>
                    <a:lnTo>
                      <a:pt x="16" y="5"/>
                    </a:lnTo>
                    <a:lnTo>
                      <a:pt x="16" y="6"/>
                    </a:lnTo>
                    <a:lnTo>
                      <a:pt x="16" y="6"/>
                    </a:lnTo>
                    <a:lnTo>
                      <a:pt x="16" y="6"/>
                    </a:lnTo>
                    <a:lnTo>
                      <a:pt x="16" y="6"/>
                    </a:lnTo>
                    <a:lnTo>
                      <a:pt x="16" y="6"/>
                    </a:lnTo>
                    <a:lnTo>
                      <a:pt x="16" y="6"/>
                    </a:lnTo>
                    <a:lnTo>
                      <a:pt x="16" y="7"/>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9"/>
                    </a:lnTo>
                    <a:lnTo>
                      <a:pt x="16" y="9"/>
                    </a:lnTo>
                    <a:lnTo>
                      <a:pt x="16" y="9"/>
                    </a:lnTo>
                    <a:lnTo>
                      <a:pt x="16" y="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2" name="Freeform 177">
                <a:extLst>
                  <a:ext uri="{FF2B5EF4-FFF2-40B4-BE49-F238E27FC236}">
                    <a16:creationId xmlns:a16="http://schemas.microsoft.com/office/drawing/2014/main" id="{77AA6B24-FDEC-4756-8932-0A9D0AE1B83D}"/>
                  </a:ext>
                </a:extLst>
              </p:cNvPr>
              <p:cNvSpPr>
                <a:spLocks/>
              </p:cNvSpPr>
              <p:nvPr/>
            </p:nvSpPr>
            <p:spPr bwMode="auto">
              <a:xfrm>
                <a:off x="5030" y="2916"/>
                <a:ext cx="16" cy="20"/>
              </a:xfrm>
              <a:custGeom>
                <a:avLst/>
                <a:gdLst>
                  <a:gd name="T0" fmla="*/ 16 w 16"/>
                  <a:gd name="T1" fmla="*/ 11 h 20"/>
                  <a:gd name="T2" fmla="*/ 16 w 16"/>
                  <a:gd name="T3" fmla="*/ 11 h 20"/>
                  <a:gd name="T4" fmla="*/ 16 w 16"/>
                  <a:gd name="T5" fmla="*/ 12 h 20"/>
                  <a:gd name="T6" fmla="*/ 15 w 16"/>
                  <a:gd name="T7" fmla="*/ 13 h 20"/>
                  <a:gd name="T8" fmla="*/ 15 w 16"/>
                  <a:gd name="T9" fmla="*/ 14 h 20"/>
                  <a:gd name="T10" fmla="*/ 14 w 16"/>
                  <a:gd name="T11" fmla="*/ 15 h 20"/>
                  <a:gd name="T12" fmla="*/ 14 w 16"/>
                  <a:gd name="T13" fmla="*/ 16 h 20"/>
                  <a:gd name="T14" fmla="*/ 13 w 16"/>
                  <a:gd name="T15" fmla="*/ 16 h 20"/>
                  <a:gd name="T16" fmla="*/ 12 w 16"/>
                  <a:gd name="T17" fmla="*/ 17 h 20"/>
                  <a:gd name="T18" fmla="*/ 12 w 16"/>
                  <a:gd name="T19" fmla="*/ 17 h 20"/>
                  <a:gd name="T20" fmla="*/ 11 w 16"/>
                  <a:gd name="T21" fmla="*/ 19 h 20"/>
                  <a:gd name="T22" fmla="*/ 10 w 16"/>
                  <a:gd name="T23" fmla="*/ 19 h 20"/>
                  <a:gd name="T24" fmla="*/ 9 w 16"/>
                  <a:gd name="T25" fmla="*/ 20 h 20"/>
                  <a:gd name="T26" fmla="*/ 9 w 16"/>
                  <a:gd name="T27" fmla="*/ 20 h 20"/>
                  <a:gd name="T28" fmla="*/ 8 w 16"/>
                  <a:gd name="T29" fmla="*/ 20 h 20"/>
                  <a:gd name="T30" fmla="*/ 7 w 16"/>
                  <a:gd name="T31" fmla="*/ 20 h 20"/>
                  <a:gd name="T32" fmla="*/ 6 w 16"/>
                  <a:gd name="T33" fmla="*/ 20 h 20"/>
                  <a:gd name="T34" fmla="*/ 5 w 16"/>
                  <a:gd name="T35" fmla="*/ 19 h 20"/>
                  <a:gd name="T36" fmla="*/ 4 w 16"/>
                  <a:gd name="T37" fmla="*/ 19 h 20"/>
                  <a:gd name="T38" fmla="*/ 4 w 16"/>
                  <a:gd name="T39" fmla="*/ 19 h 20"/>
                  <a:gd name="T40" fmla="*/ 3 w 16"/>
                  <a:gd name="T41" fmla="*/ 17 h 20"/>
                  <a:gd name="T42" fmla="*/ 3 w 16"/>
                  <a:gd name="T43" fmla="*/ 17 h 20"/>
                  <a:gd name="T44" fmla="*/ 2 w 16"/>
                  <a:gd name="T45" fmla="*/ 16 h 20"/>
                  <a:gd name="T46" fmla="*/ 2 w 16"/>
                  <a:gd name="T47" fmla="*/ 15 h 20"/>
                  <a:gd name="T48" fmla="*/ 1 w 16"/>
                  <a:gd name="T49" fmla="*/ 14 h 20"/>
                  <a:gd name="T50" fmla="*/ 1 w 16"/>
                  <a:gd name="T51" fmla="*/ 14 h 20"/>
                  <a:gd name="T52" fmla="*/ 0 w 16"/>
                  <a:gd name="T53" fmla="*/ 13 h 20"/>
                  <a:gd name="T54" fmla="*/ 0 w 16"/>
                  <a:gd name="T55" fmla="*/ 12 h 20"/>
                  <a:gd name="T56" fmla="*/ 0 w 16"/>
                  <a:gd name="T57" fmla="*/ 11 h 20"/>
                  <a:gd name="T58" fmla="*/ 0 w 16"/>
                  <a:gd name="T59" fmla="*/ 10 h 20"/>
                  <a:gd name="T60" fmla="*/ 0 w 16"/>
                  <a:gd name="T61" fmla="*/ 9 h 20"/>
                  <a:gd name="T62" fmla="*/ 0 w 16"/>
                  <a:gd name="T63" fmla="*/ 8 h 20"/>
                  <a:gd name="T64" fmla="*/ 0 w 16"/>
                  <a:gd name="T65" fmla="*/ 7 h 20"/>
                  <a:gd name="T66" fmla="*/ 1 w 16"/>
                  <a:gd name="T67" fmla="*/ 5 h 20"/>
                  <a:gd name="T68" fmla="*/ 1 w 16"/>
                  <a:gd name="T69" fmla="*/ 4 h 20"/>
                  <a:gd name="T70" fmla="*/ 1 w 16"/>
                  <a:gd name="T71" fmla="*/ 4 h 20"/>
                  <a:gd name="T72" fmla="*/ 2 w 16"/>
                  <a:gd name="T73" fmla="*/ 3 h 20"/>
                  <a:gd name="T74" fmla="*/ 3 w 16"/>
                  <a:gd name="T75" fmla="*/ 2 h 20"/>
                  <a:gd name="T76" fmla="*/ 3 w 16"/>
                  <a:gd name="T77" fmla="*/ 1 h 20"/>
                  <a:gd name="T78" fmla="*/ 3 w 16"/>
                  <a:gd name="T79" fmla="*/ 1 h 20"/>
                  <a:gd name="T80" fmla="*/ 4 w 16"/>
                  <a:gd name="T81" fmla="*/ 1 h 20"/>
                  <a:gd name="T82" fmla="*/ 5 w 16"/>
                  <a:gd name="T83" fmla="*/ 0 h 20"/>
                  <a:gd name="T84" fmla="*/ 6 w 16"/>
                  <a:gd name="T85" fmla="*/ 0 h 20"/>
                  <a:gd name="T86" fmla="*/ 7 w 16"/>
                  <a:gd name="T87" fmla="*/ 0 h 20"/>
                  <a:gd name="T88" fmla="*/ 8 w 16"/>
                  <a:gd name="T89" fmla="*/ 0 h 20"/>
                  <a:gd name="T90" fmla="*/ 9 w 16"/>
                  <a:gd name="T91" fmla="*/ 0 h 20"/>
                  <a:gd name="T92" fmla="*/ 9 w 16"/>
                  <a:gd name="T93" fmla="*/ 0 h 20"/>
                  <a:gd name="T94" fmla="*/ 10 w 16"/>
                  <a:gd name="T95" fmla="*/ 0 h 20"/>
                  <a:gd name="T96" fmla="*/ 10 w 16"/>
                  <a:gd name="T97" fmla="*/ 0 h 20"/>
                  <a:gd name="T98" fmla="*/ 11 w 16"/>
                  <a:gd name="T99" fmla="*/ 1 h 20"/>
                  <a:gd name="T100" fmla="*/ 12 w 16"/>
                  <a:gd name="T101" fmla="*/ 1 h 20"/>
                  <a:gd name="T102" fmla="*/ 13 w 16"/>
                  <a:gd name="T103" fmla="*/ 2 h 20"/>
                  <a:gd name="T104" fmla="*/ 14 w 16"/>
                  <a:gd name="T105" fmla="*/ 3 h 20"/>
                  <a:gd name="T106" fmla="*/ 14 w 16"/>
                  <a:gd name="T107" fmla="*/ 3 h 20"/>
                  <a:gd name="T108" fmla="*/ 15 w 16"/>
                  <a:gd name="T109" fmla="*/ 4 h 20"/>
                  <a:gd name="T110" fmla="*/ 15 w 16"/>
                  <a:gd name="T111" fmla="*/ 5 h 20"/>
                  <a:gd name="T112" fmla="*/ 15 w 16"/>
                  <a:gd name="T113" fmla="*/ 7 h 20"/>
                  <a:gd name="T114" fmla="*/ 16 w 16"/>
                  <a:gd name="T115" fmla="*/ 8 h 20"/>
                  <a:gd name="T116" fmla="*/ 16 w 16"/>
                  <a:gd name="T117" fmla="*/ 9 h 20"/>
                  <a:gd name="T118" fmla="*/ 16 w 16"/>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0"/>
                    </a:lnTo>
                    <a:lnTo>
                      <a:pt x="16" y="10"/>
                    </a:lnTo>
                    <a:lnTo>
                      <a:pt x="16" y="10"/>
                    </a:lnTo>
                    <a:lnTo>
                      <a:pt x="16" y="11"/>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3"/>
                    </a:lnTo>
                    <a:lnTo>
                      <a:pt x="15" y="13"/>
                    </a:lnTo>
                    <a:lnTo>
                      <a:pt x="15" y="13"/>
                    </a:lnTo>
                    <a:lnTo>
                      <a:pt x="15" y="13"/>
                    </a:lnTo>
                    <a:lnTo>
                      <a:pt x="15" y="13"/>
                    </a:lnTo>
                    <a:lnTo>
                      <a:pt x="15" y="13"/>
                    </a:lnTo>
                    <a:lnTo>
                      <a:pt x="15" y="13"/>
                    </a:lnTo>
                    <a:lnTo>
                      <a:pt x="15" y="14"/>
                    </a:lnTo>
                    <a:lnTo>
                      <a:pt x="15" y="14"/>
                    </a:lnTo>
                    <a:lnTo>
                      <a:pt x="15" y="14"/>
                    </a:lnTo>
                    <a:lnTo>
                      <a:pt x="15" y="14"/>
                    </a:lnTo>
                    <a:lnTo>
                      <a:pt x="15" y="14"/>
                    </a:lnTo>
                    <a:lnTo>
                      <a:pt x="15" y="14"/>
                    </a:lnTo>
                    <a:lnTo>
                      <a:pt x="15" y="14"/>
                    </a:lnTo>
                    <a:lnTo>
                      <a:pt x="15" y="15"/>
                    </a:lnTo>
                    <a:lnTo>
                      <a:pt x="14" y="15"/>
                    </a:lnTo>
                    <a:lnTo>
                      <a:pt x="14" y="15"/>
                    </a:lnTo>
                    <a:lnTo>
                      <a:pt x="14" y="15"/>
                    </a:lnTo>
                    <a:lnTo>
                      <a:pt x="14" y="15"/>
                    </a:lnTo>
                    <a:lnTo>
                      <a:pt x="14" y="15"/>
                    </a:lnTo>
                    <a:lnTo>
                      <a:pt x="14" y="15"/>
                    </a:lnTo>
                    <a:lnTo>
                      <a:pt x="14" y="15"/>
                    </a:lnTo>
                    <a:lnTo>
                      <a:pt x="14" y="16"/>
                    </a:lnTo>
                    <a:lnTo>
                      <a:pt x="14" y="16"/>
                    </a:lnTo>
                    <a:lnTo>
                      <a:pt x="14" y="16"/>
                    </a:lnTo>
                    <a:lnTo>
                      <a:pt x="14" y="16"/>
                    </a:lnTo>
                    <a:lnTo>
                      <a:pt x="13" y="16"/>
                    </a:lnTo>
                    <a:lnTo>
                      <a:pt x="13" y="16"/>
                    </a:lnTo>
                    <a:lnTo>
                      <a:pt x="13" y="16"/>
                    </a:lnTo>
                    <a:lnTo>
                      <a:pt x="13" y="16"/>
                    </a:lnTo>
                    <a:lnTo>
                      <a:pt x="13" y="16"/>
                    </a:lnTo>
                    <a:lnTo>
                      <a:pt x="13" y="17"/>
                    </a:lnTo>
                    <a:lnTo>
                      <a:pt x="13" y="17"/>
                    </a:lnTo>
                    <a:lnTo>
                      <a:pt x="13" y="17"/>
                    </a:lnTo>
                    <a:lnTo>
                      <a:pt x="12" y="17"/>
                    </a:lnTo>
                    <a:lnTo>
                      <a:pt x="12" y="17"/>
                    </a:lnTo>
                    <a:lnTo>
                      <a:pt x="12" y="17"/>
                    </a:lnTo>
                    <a:lnTo>
                      <a:pt x="12" y="17"/>
                    </a:lnTo>
                    <a:lnTo>
                      <a:pt x="12" y="17"/>
                    </a:lnTo>
                    <a:lnTo>
                      <a:pt x="12" y="17"/>
                    </a:lnTo>
                    <a:lnTo>
                      <a:pt x="12" y="17"/>
                    </a:lnTo>
                    <a:lnTo>
                      <a:pt x="12" y="17"/>
                    </a:lnTo>
                    <a:lnTo>
                      <a:pt x="11" y="19"/>
                    </a:lnTo>
                    <a:lnTo>
                      <a:pt x="11" y="19"/>
                    </a:lnTo>
                    <a:lnTo>
                      <a:pt x="11" y="19"/>
                    </a:lnTo>
                    <a:lnTo>
                      <a:pt x="11" y="19"/>
                    </a:lnTo>
                    <a:lnTo>
                      <a:pt x="11" y="19"/>
                    </a:lnTo>
                    <a:lnTo>
                      <a:pt x="11" y="19"/>
                    </a:lnTo>
                    <a:lnTo>
                      <a:pt x="11" y="19"/>
                    </a:lnTo>
                    <a:lnTo>
                      <a:pt x="10" y="19"/>
                    </a:lnTo>
                    <a:lnTo>
                      <a:pt x="10" y="19"/>
                    </a:lnTo>
                    <a:lnTo>
                      <a:pt x="10" y="19"/>
                    </a:lnTo>
                    <a:lnTo>
                      <a:pt x="10" y="19"/>
                    </a:lnTo>
                    <a:lnTo>
                      <a:pt x="10" y="19"/>
                    </a:lnTo>
                    <a:lnTo>
                      <a:pt x="10" y="19"/>
                    </a:lnTo>
                    <a:lnTo>
                      <a:pt x="10" y="19"/>
                    </a:lnTo>
                    <a:lnTo>
                      <a:pt x="9" y="19"/>
                    </a:lnTo>
                    <a:lnTo>
                      <a:pt x="9" y="19"/>
                    </a:lnTo>
                    <a:lnTo>
                      <a:pt x="9" y="19"/>
                    </a:lnTo>
                    <a:lnTo>
                      <a:pt x="9" y="20"/>
                    </a:lnTo>
                    <a:lnTo>
                      <a:pt x="9" y="20"/>
                    </a:lnTo>
                    <a:lnTo>
                      <a:pt x="9" y="20"/>
                    </a:lnTo>
                    <a:lnTo>
                      <a:pt x="9"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19"/>
                    </a:lnTo>
                    <a:lnTo>
                      <a:pt x="6" y="19"/>
                    </a:lnTo>
                    <a:lnTo>
                      <a:pt x="5" y="19"/>
                    </a:lnTo>
                    <a:lnTo>
                      <a:pt x="5" y="19"/>
                    </a:lnTo>
                    <a:lnTo>
                      <a:pt x="5" y="19"/>
                    </a:lnTo>
                    <a:lnTo>
                      <a:pt x="5" y="19"/>
                    </a:lnTo>
                    <a:lnTo>
                      <a:pt x="5" y="19"/>
                    </a:lnTo>
                    <a:lnTo>
                      <a:pt x="5" y="19"/>
                    </a:lnTo>
                    <a:lnTo>
                      <a:pt x="5" y="19"/>
                    </a:lnTo>
                    <a:lnTo>
                      <a:pt x="4" y="19"/>
                    </a:lnTo>
                    <a:lnTo>
                      <a:pt x="4" y="19"/>
                    </a:lnTo>
                    <a:lnTo>
                      <a:pt x="4" y="19"/>
                    </a:lnTo>
                    <a:lnTo>
                      <a:pt x="4" y="19"/>
                    </a:lnTo>
                    <a:lnTo>
                      <a:pt x="4" y="19"/>
                    </a:lnTo>
                    <a:lnTo>
                      <a:pt x="4" y="19"/>
                    </a:lnTo>
                    <a:lnTo>
                      <a:pt x="4" y="19"/>
                    </a:lnTo>
                    <a:lnTo>
                      <a:pt x="3" y="19"/>
                    </a:lnTo>
                    <a:lnTo>
                      <a:pt x="3" y="17"/>
                    </a:lnTo>
                    <a:lnTo>
                      <a:pt x="3" y="17"/>
                    </a:lnTo>
                    <a:lnTo>
                      <a:pt x="3" y="17"/>
                    </a:lnTo>
                    <a:lnTo>
                      <a:pt x="3" y="17"/>
                    </a:lnTo>
                    <a:lnTo>
                      <a:pt x="3" y="17"/>
                    </a:lnTo>
                    <a:lnTo>
                      <a:pt x="3" y="17"/>
                    </a:lnTo>
                    <a:lnTo>
                      <a:pt x="3" y="17"/>
                    </a:lnTo>
                    <a:lnTo>
                      <a:pt x="3" y="17"/>
                    </a:lnTo>
                    <a:lnTo>
                      <a:pt x="3" y="17"/>
                    </a:lnTo>
                    <a:lnTo>
                      <a:pt x="3" y="17"/>
                    </a:lnTo>
                    <a:lnTo>
                      <a:pt x="3" y="17"/>
                    </a:lnTo>
                    <a:lnTo>
                      <a:pt x="3" y="16"/>
                    </a:lnTo>
                    <a:lnTo>
                      <a:pt x="3" y="16"/>
                    </a:lnTo>
                    <a:lnTo>
                      <a:pt x="3" y="16"/>
                    </a:lnTo>
                    <a:lnTo>
                      <a:pt x="2" y="16"/>
                    </a:lnTo>
                    <a:lnTo>
                      <a:pt x="2" y="16"/>
                    </a:lnTo>
                    <a:lnTo>
                      <a:pt x="2" y="16"/>
                    </a:lnTo>
                    <a:lnTo>
                      <a:pt x="2" y="16"/>
                    </a:lnTo>
                    <a:lnTo>
                      <a:pt x="2" y="16"/>
                    </a:lnTo>
                    <a:lnTo>
                      <a:pt x="2" y="16"/>
                    </a:lnTo>
                    <a:lnTo>
                      <a:pt x="2" y="15"/>
                    </a:lnTo>
                    <a:lnTo>
                      <a:pt x="2" y="15"/>
                    </a:lnTo>
                    <a:lnTo>
                      <a:pt x="2" y="15"/>
                    </a:lnTo>
                    <a:lnTo>
                      <a:pt x="2" y="15"/>
                    </a:lnTo>
                    <a:lnTo>
                      <a:pt x="1" y="15"/>
                    </a:lnTo>
                    <a:lnTo>
                      <a:pt x="1" y="15"/>
                    </a:lnTo>
                    <a:lnTo>
                      <a:pt x="1" y="15"/>
                    </a:lnTo>
                    <a:lnTo>
                      <a:pt x="1" y="15"/>
                    </a:lnTo>
                    <a:lnTo>
                      <a:pt x="1" y="14"/>
                    </a:lnTo>
                    <a:lnTo>
                      <a:pt x="1" y="14"/>
                    </a:lnTo>
                    <a:lnTo>
                      <a:pt x="1" y="14"/>
                    </a:lnTo>
                    <a:lnTo>
                      <a:pt x="1" y="14"/>
                    </a:lnTo>
                    <a:lnTo>
                      <a:pt x="1" y="14"/>
                    </a:lnTo>
                    <a:lnTo>
                      <a:pt x="1" y="14"/>
                    </a:lnTo>
                    <a:lnTo>
                      <a:pt x="1" y="14"/>
                    </a:lnTo>
                    <a:lnTo>
                      <a:pt x="1" y="13"/>
                    </a:lnTo>
                    <a:lnTo>
                      <a:pt x="1" y="13"/>
                    </a:lnTo>
                    <a:lnTo>
                      <a:pt x="1" y="13"/>
                    </a:lnTo>
                    <a:lnTo>
                      <a:pt x="0" y="13"/>
                    </a:lnTo>
                    <a:lnTo>
                      <a:pt x="0" y="13"/>
                    </a:lnTo>
                    <a:lnTo>
                      <a:pt x="0" y="13"/>
                    </a:lnTo>
                    <a:lnTo>
                      <a:pt x="0" y="13"/>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5"/>
                    </a:lnTo>
                    <a:lnTo>
                      <a:pt x="1" y="5"/>
                    </a:lnTo>
                    <a:lnTo>
                      <a:pt x="1" y="5"/>
                    </a:lnTo>
                    <a:lnTo>
                      <a:pt x="1" y="5"/>
                    </a:lnTo>
                    <a:lnTo>
                      <a:pt x="1" y="5"/>
                    </a:lnTo>
                    <a:lnTo>
                      <a:pt x="1" y="5"/>
                    </a:lnTo>
                    <a:lnTo>
                      <a:pt x="1" y="5"/>
                    </a:lnTo>
                    <a:lnTo>
                      <a:pt x="1" y="4"/>
                    </a:lnTo>
                    <a:lnTo>
                      <a:pt x="1" y="4"/>
                    </a:lnTo>
                    <a:lnTo>
                      <a:pt x="1" y="4"/>
                    </a:lnTo>
                    <a:lnTo>
                      <a:pt x="1" y="4"/>
                    </a:lnTo>
                    <a:lnTo>
                      <a:pt x="1" y="4"/>
                    </a:lnTo>
                    <a:lnTo>
                      <a:pt x="1" y="4"/>
                    </a:lnTo>
                    <a:lnTo>
                      <a:pt x="1" y="4"/>
                    </a:lnTo>
                    <a:lnTo>
                      <a:pt x="1" y="4"/>
                    </a:lnTo>
                    <a:lnTo>
                      <a:pt x="2" y="3"/>
                    </a:lnTo>
                    <a:lnTo>
                      <a:pt x="2" y="3"/>
                    </a:lnTo>
                    <a:lnTo>
                      <a:pt x="2" y="3"/>
                    </a:lnTo>
                    <a:lnTo>
                      <a:pt x="2" y="3"/>
                    </a:lnTo>
                    <a:lnTo>
                      <a:pt x="2" y="3"/>
                    </a:lnTo>
                    <a:lnTo>
                      <a:pt x="2" y="3"/>
                    </a:lnTo>
                    <a:lnTo>
                      <a:pt x="2" y="3"/>
                    </a:lnTo>
                    <a:lnTo>
                      <a:pt x="2" y="3"/>
                    </a:lnTo>
                    <a:lnTo>
                      <a:pt x="2" y="2"/>
                    </a:lnTo>
                    <a:lnTo>
                      <a:pt x="2" y="2"/>
                    </a:lnTo>
                    <a:lnTo>
                      <a:pt x="3" y="2"/>
                    </a:lnTo>
                    <a:lnTo>
                      <a:pt x="3" y="2"/>
                    </a:lnTo>
                    <a:lnTo>
                      <a:pt x="3" y="2"/>
                    </a:lnTo>
                    <a:lnTo>
                      <a:pt x="3" y="2"/>
                    </a:lnTo>
                    <a:lnTo>
                      <a:pt x="3" y="2"/>
                    </a:lnTo>
                    <a:lnTo>
                      <a:pt x="3" y="2"/>
                    </a:lnTo>
                    <a:lnTo>
                      <a:pt x="3" y="2"/>
                    </a:lnTo>
                    <a:lnTo>
                      <a:pt x="3" y="1"/>
                    </a:lnTo>
                    <a:lnTo>
                      <a:pt x="3" y="1"/>
                    </a:lnTo>
                    <a:lnTo>
                      <a:pt x="3" y="1"/>
                    </a:lnTo>
                    <a:lnTo>
                      <a:pt x="3" y="1"/>
                    </a:lnTo>
                    <a:lnTo>
                      <a:pt x="3" y="1"/>
                    </a:lnTo>
                    <a:lnTo>
                      <a:pt x="3" y="1"/>
                    </a:lnTo>
                    <a:lnTo>
                      <a:pt x="3" y="1"/>
                    </a:lnTo>
                    <a:lnTo>
                      <a:pt x="3" y="1"/>
                    </a:lnTo>
                    <a:lnTo>
                      <a:pt x="4" y="1"/>
                    </a:lnTo>
                    <a:lnTo>
                      <a:pt x="4" y="1"/>
                    </a:lnTo>
                    <a:lnTo>
                      <a:pt x="4" y="1"/>
                    </a:lnTo>
                    <a:lnTo>
                      <a:pt x="4" y="1"/>
                    </a:lnTo>
                    <a:lnTo>
                      <a:pt x="4" y="1"/>
                    </a:lnTo>
                    <a:lnTo>
                      <a:pt x="4" y="0"/>
                    </a:lnTo>
                    <a:lnTo>
                      <a:pt x="4" y="0"/>
                    </a:lnTo>
                    <a:lnTo>
                      <a:pt x="5" y="0"/>
                    </a:lnTo>
                    <a:lnTo>
                      <a:pt x="5" y="0"/>
                    </a:lnTo>
                    <a:lnTo>
                      <a:pt x="5" y="0"/>
                    </a:lnTo>
                    <a:lnTo>
                      <a:pt x="5" y="0"/>
                    </a:lnTo>
                    <a:lnTo>
                      <a:pt x="5" y="0"/>
                    </a:lnTo>
                    <a:lnTo>
                      <a:pt x="5" y="0"/>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0"/>
                    </a:lnTo>
                    <a:lnTo>
                      <a:pt x="11" y="1"/>
                    </a:lnTo>
                    <a:lnTo>
                      <a:pt x="11" y="1"/>
                    </a:lnTo>
                    <a:lnTo>
                      <a:pt x="11" y="1"/>
                    </a:lnTo>
                    <a:lnTo>
                      <a:pt x="11" y="1"/>
                    </a:lnTo>
                    <a:lnTo>
                      <a:pt x="11" y="1"/>
                    </a:lnTo>
                    <a:lnTo>
                      <a:pt x="11" y="1"/>
                    </a:lnTo>
                    <a:lnTo>
                      <a:pt x="12" y="1"/>
                    </a:lnTo>
                    <a:lnTo>
                      <a:pt x="12" y="1"/>
                    </a:lnTo>
                    <a:lnTo>
                      <a:pt x="12" y="1"/>
                    </a:lnTo>
                    <a:lnTo>
                      <a:pt x="12" y="1"/>
                    </a:lnTo>
                    <a:lnTo>
                      <a:pt x="12" y="1"/>
                    </a:lnTo>
                    <a:lnTo>
                      <a:pt x="12" y="1"/>
                    </a:lnTo>
                    <a:lnTo>
                      <a:pt x="12" y="1"/>
                    </a:lnTo>
                    <a:lnTo>
                      <a:pt x="12" y="2"/>
                    </a:lnTo>
                    <a:lnTo>
                      <a:pt x="13" y="2"/>
                    </a:lnTo>
                    <a:lnTo>
                      <a:pt x="13" y="2"/>
                    </a:lnTo>
                    <a:lnTo>
                      <a:pt x="13" y="2"/>
                    </a:lnTo>
                    <a:lnTo>
                      <a:pt x="13" y="2"/>
                    </a:lnTo>
                    <a:lnTo>
                      <a:pt x="13" y="2"/>
                    </a:lnTo>
                    <a:lnTo>
                      <a:pt x="13" y="2"/>
                    </a:lnTo>
                    <a:lnTo>
                      <a:pt x="13" y="2"/>
                    </a:lnTo>
                    <a:lnTo>
                      <a:pt x="13" y="2"/>
                    </a:lnTo>
                    <a:lnTo>
                      <a:pt x="14" y="3"/>
                    </a:lnTo>
                    <a:lnTo>
                      <a:pt x="14" y="3"/>
                    </a:lnTo>
                    <a:lnTo>
                      <a:pt x="14" y="3"/>
                    </a:lnTo>
                    <a:lnTo>
                      <a:pt x="14" y="3"/>
                    </a:lnTo>
                    <a:lnTo>
                      <a:pt x="14" y="3"/>
                    </a:lnTo>
                    <a:lnTo>
                      <a:pt x="14" y="3"/>
                    </a:lnTo>
                    <a:lnTo>
                      <a:pt x="14" y="3"/>
                    </a:lnTo>
                    <a:lnTo>
                      <a:pt x="14" y="3"/>
                    </a:lnTo>
                    <a:lnTo>
                      <a:pt x="14" y="4"/>
                    </a:lnTo>
                    <a:lnTo>
                      <a:pt x="14" y="4"/>
                    </a:lnTo>
                    <a:lnTo>
                      <a:pt x="14" y="4"/>
                    </a:lnTo>
                    <a:lnTo>
                      <a:pt x="15" y="4"/>
                    </a:lnTo>
                    <a:lnTo>
                      <a:pt x="15" y="4"/>
                    </a:lnTo>
                    <a:lnTo>
                      <a:pt x="15" y="4"/>
                    </a:lnTo>
                    <a:lnTo>
                      <a:pt x="15" y="4"/>
                    </a:lnTo>
                    <a:lnTo>
                      <a:pt x="15" y="4"/>
                    </a:lnTo>
                    <a:lnTo>
                      <a:pt x="15" y="5"/>
                    </a:lnTo>
                    <a:lnTo>
                      <a:pt x="15" y="5"/>
                    </a:lnTo>
                    <a:lnTo>
                      <a:pt x="15" y="5"/>
                    </a:lnTo>
                    <a:lnTo>
                      <a:pt x="15" y="5"/>
                    </a:lnTo>
                    <a:lnTo>
                      <a:pt x="15" y="5"/>
                    </a:lnTo>
                    <a:lnTo>
                      <a:pt x="15" y="5"/>
                    </a:lnTo>
                    <a:lnTo>
                      <a:pt x="15" y="5"/>
                    </a:lnTo>
                    <a:lnTo>
                      <a:pt x="15" y="7"/>
                    </a:lnTo>
                    <a:lnTo>
                      <a:pt x="15" y="7"/>
                    </a:lnTo>
                    <a:lnTo>
                      <a:pt x="16" y="7"/>
                    </a:lnTo>
                    <a:lnTo>
                      <a:pt x="16" y="7"/>
                    </a:lnTo>
                    <a:lnTo>
                      <a:pt x="16" y="7"/>
                    </a:lnTo>
                    <a:lnTo>
                      <a:pt x="16" y="7"/>
                    </a:lnTo>
                    <a:lnTo>
                      <a:pt x="16" y="8"/>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3" name="Freeform 178">
                <a:extLst>
                  <a:ext uri="{FF2B5EF4-FFF2-40B4-BE49-F238E27FC236}">
                    <a16:creationId xmlns:a16="http://schemas.microsoft.com/office/drawing/2014/main" id="{5465F10A-5460-4393-8854-B4CBA6E7F03A}"/>
                  </a:ext>
                </a:extLst>
              </p:cNvPr>
              <p:cNvSpPr>
                <a:spLocks/>
              </p:cNvSpPr>
              <p:nvPr/>
            </p:nvSpPr>
            <p:spPr bwMode="auto">
              <a:xfrm>
                <a:off x="5126" y="2875"/>
                <a:ext cx="11" cy="14"/>
              </a:xfrm>
              <a:custGeom>
                <a:avLst/>
                <a:gdLst>
                  <a:gd name="T0" fmla="*/ 11 w 11"/>
                  <a:gd name="T1" fmla="*/ 7 h 14"/>
                  <a:gd name="T2" fmla="*/ 11 w 11"/>
                  <a:gd name="T3" fmla="*/ 8 h 14"/>
                  <a:gd name="T4" fmla="*/ 10 w 11"/>
                  <a:gd name="T5" fmla="*/ 8 h 14"/>
                  <a:gd name="T6" fmla="*/ 10 w 11"/>
                  <a:gd name="T7" fmla="*/ 9 h 14"/>
                  <a:gd name="T8" fmla="*/ 10 w 11"/>
                  <a:gd name="T9" fmla="*/ 9 h 14"/>
                  <a:gd name="T10" fmla="*/ 10 w 11"/>
                  <a:gd name="T11" fmla="*/ 10 h 14"/>
                  <a:gd name="T12" fmla="*/ 9 w 11"/>
                  <a:gd name="T13" fmla="*/ 12 h 14"/>
                  <a:gd name="T14" fmla="*/ 9 w 11"/>
                  <a:gd name="T15" fmla="*/ 12 h 14"/>
                  <a:gd name="T16" fmla="*/ 8 w 11"/>
                  <a:gd name="T17" fmla="*/ 12 h 14"/>
                  <a:gd name="T18" fmla="*/ 8 w 11"/>
                  <a:gd name="T19" fmla="*/ 13 h 14"/>
                  <a:gd name="T20" fmla="*/ 7 w 11"/>
                  <a:gd name="T21" fmla="*/ 13 h 14"/>
                  <a:gd name="T22" fmla="*/ 7 w 11"/>
                  <a:gd name="T23" fmla="*/ 13 h 14"/>
                  <a:gd name="T24" fmla="*/ 7 w 11"/>
                  <a:gd name="T25" fmla="*/ 14 h 14"/>
                  <a:gd name="T26" fmla="*/ 6 w 11"/>
                  <a:gd name="T27" fmla="*/ 14 h 14"/>
                  <a:gd name="T28" fmla="*/ 6 w 11"/>
                  <a:gd name="T29" fmla="*/ 14 h 14"/>
                  <a:gd name="T30" fmla="*/ 5 w 11"/>
                  <a:gd name="T31" fmla="*/ 14 h 14"/>
                  <a:gd name="T32" fmla="*/ 4 w 11"/>
                  <a:gd name="T33" fmla="*/ 14 h 14"/>
                  <a:gd name="T34" fmla="*/ 4 w 11"/>
                  <a:gd name="T35" fmla="*/ 13 h 14"/>
                  <a:gd name="T36" fmla="*/ 3 w 11"/>
                  <a:gd name="T37" fmla="*/ 13 h 14"/>
                  <a:gd name="T38" fmla="*/ 3 w 11"/>
                  <a:gd name="T39" fmla="*/ 13 h 14"/>
                  <a:gd name="T40" fmla="*/ 2 w 11"/>
                  <a:gd name="T41" fmla="*/ 13 h 14"/>
                  <a:gd name="T42" fmla="*/ 1 w 11"/>
                  <a:gd name="T43" fmla="*/ 12 h 14"/>
                  <a:gd name="T44" fmla="*/ 1 w 11"/>
                  <a:gd name="T45" fmla="*/ 12 h 14"/>
                  <a:gd name="T46" fmla="*/ 1 w 11"/>
                  <a:gd name="T47" fmla="*/ 10 h 14"/>
                  <a:gd name="T48" fmla="*/ 1 w 11"/>
                  <a:gd name="T49" fmla="*/ 10 h 14"/>
                  <a:gd name="T50" fmla="*/ 1 w 11"/>
                  <a:gd name="T51" fmla="*/ 9 h 14"/>
                  <a:gd name="T52" fmla="*/ 1 w 11"/>
                  <a:gd name="T53" fmla="*/ 8 h 14"/>
                  <a:gd name="T54" fmla="*/ 1 w 11"/>
                  <a:gd name="T55" fmla="*/ 8 h 14"/>
                  <a:gd name="T56" fmla="*/ 0 w 11"/>
                  <a:gd name="T57" fmla="*/ 7 h 14"/>
                  <a:gd name="T58" fmla="*/ 0 w 11"/>
                  <a:gd name="T59" fmla="*/ 7 h 14"/>
                  <a:gd name="T60" fmla="*/ 0 w 11"/>
                  <a:gd name="T61" fmla="*/ 6 h 14"/>
                  <a:gd name="T62" fmla="*/ 1 w 11"/>
                  <a:gd name="T63" fmla="*/ 5 h 14"/>
                  <a:gd name="T64" fmla="*/ 1 w 11"/>
                  <a:gd name="T65" fmla="*/ 5 h 14"/>
                  <a:gd name="T66" fmla="*/ 1 w 11"/>
                  <a:gd name="T67" fmla="*/ 4 h 14"/>
                  <a:gd name="T68" fmla="*/ 1 w 11"/>
                  <a:gd name="T69" fmla="*/ 3 h 14"/>
                  <a:gd name="T70" fmla="*/ 1 w 11"/>
                  <a:gd name="T71" fmla="*/ 3 h 14"/>
                  <a:gd name="T72" fmla="*/ 1 w 11"/>
                  <a:gd name="T73" fmla="*/ 2 h 14"/>
                  <a:gd name="T74" fmla="*/ 1 w 11"/>
                  <a:gd name="T75" fmla="*/ 2 h 14"/>
                  <a:gd name="T76" fmla="*/ 2 w 11"/>
                  <a:gd name="T77" fmla="*/ 1 h 14"/>
                  <a:gd name="T78" fmla="*/ 2 w 11"/>
                  <a:gd name="T79" fmla="*/ 1 h 14"/>
                  <a:gd name="T80" fmla="*/ 3 w 11"/>
                  <a:gd name="T81" fmla="*/ 1 h 14"/>
                  <a:gd name="T82" fmla="*/ 4 w 11"/>
                  <a:gd name="T83" fmla="*/ 0 h 14"/>
                  <a:gd name="T84" fmla="*/ 4 w 11"/>
                  <a:gd name="T85" fmla="*/ 0 h 14"/>
                  <a:gd name="T86" fmla="*/ 5 w 11"/>
                  <a:gd name="T87" fmla="*/ 0 h 14"/>
                  <a:gd name="T88" fmla="*/ 5 w 11"/>
                  <a:gd name="T89" fmla="*/ 0 h 14"/>
                  <a:gd name="T90" fmla="*/ 6 w 11"/>
                  <a:gd name="T91" fmla="*/ 0 h 14"/>
                  <a:gd name="T92" fmla="*/ 7 w 11"/>
                  <a:gd name="T93" fmla="*/ 0 h 14"/>
                  <a:gd name="T94" fmla="*/ 7 w 11"/>
                  <a:gd name="T95" fmla="*/ 0 h 14"/>
                  <a:gd name="T96" fmla="*/ 7 w 11"/>
                  <a:gd name="T97" fmla="*/ 1 h 14"/>
                  <a:gd name="T98" fmla="*/ 8 w 11"/>
                  <a:gd name="T99" fmla="*/ 1 h 14"/>
                  <a:gd name="T100" fmla="*/ 8 w 11"/>
                  <a:gd name="T101" fmla="*/ 1 h 14"/>
                  <a:gd name="T102" fmla="*/ 9 w 11"/>
                  <a:gd name="T103" fmla="*/ 2 h 14"/>
                  <a:gd name="T104" fmla="*/ 9 w 11"/>
                  <a:gd name="T105" fmla="*/ 2 h 14"/>
                  <a:gd name="T106" fmla="*/ 9 w 11"/>
                  <a:gd name="T107" fmla="*/ 3 h 14"/>
                  <a:gd name="T108" fmla="*/ 10 w 11"/>
                  <a:gd name="T109" fmla="*/ 3 h 14"/>
                  <a:gd name="T110" fmla="*/ 10 w 11"/>
                  <a:gd name="T111" fmla="*/ 4 h 14"/>
                  <a:gd name="T112" fmla="*/ 10 w 11"/>
                  <a:gd name="T113" fmla="*/ 4 h 14"/>
                  <a:gd name="T114" fmla="*/ 11 w 11"/>
                  <a:gd name="T115" fmla="*/ 5 h 14"/>
                  <a:gd name="T116" fmla="*/ 11 w 11"/>
                  <a:gd name="T117" fmla="*/ 6 h 14"/>
                  <a:gd name="T118" fmla="*/ 11 w 11"/>
                  <a:gd name="T11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 h="14">
                    <a:moveTo>
                      <a:pt x="11" y="6"/>
                    </a:moveTo>
                    <a:lnTo>
                      <a:pt x="11" y="7"/>
                    </a:lnTo>
                    <a:lnTo>
                      <a:pt x="11" y="7"/>
                    </a:lnTo>
                    <a:lnTo>
                      <a:pt x="11" y="7"/>
                    </a:lnTo>
                    <a:lnTo>
                      <a:pt x="11" y="7"/>
                    </a:lnTo>
                    <a:lnTo>
                      <a:pt x="11" y="7"/>
                    </a:lnTo>
                    <a:lnTo>
                      <a:pt x="11" y="7"/>
                    </a:lnTo>
                    <a:lnTo>
                      <a:pt x="11" y="7"/>
                    </a:lnTo>
                    <a:lnTo>
                      <a:pt x="11" y="7"/>
                    </a:lnTo>
                    <a:lnTo>
                      <a:pt x="11" y="7"/>
                    </a:lnTo>
                    <a:lnTo>
                      <a:pt x="11" y="8"/>
                    </a:lnTo>
                    <a:lnTo>
                      <a:pt x="11" y="8"/>
                    </a:lnTo>
                    <a:lnTo>
                      <a:pt x="11" y="8"/>
                    </a:lnTo>
                    <a:lnTo>
                      <a:pt x="11" y="8"/>
                    </a:lnTo>
                    <a:lnTo>
                      <a:pt x="11" y="8"/>
                    </a:lnTo>
                    <a:lnTo>
                      <a:pt x="10" y="8"/>
                    </a:lnTo>
                    <a:lnTo>
                      <a:pt x="10" y="8"/>
                    </a:lnTo>
                    <a:lnTo>
                      <a:pt x="10" y="8"/>
                    </a:lnTo>
                    <a:lnTo>
                      <a:pt x="10" y="8"/>
                    </a:lnTo>
                    <a:lnTo>
                      <a:pt x="10" y="8"/>
                    </a:lnTo>
                    <a:lnTo>
                      <a:pt x="10" y="9"/>
                    </a:lnTo>
                    <a:lnTo>
                      <a:pt x="10" y="9"/>
                    </a:lnTo>
                    <a:lnTo>
                      <a:pt x="10" y="9"/>
                    </a:lnTo>
                    <a:lnTo>
                      <a:pt x="10" y="9"/>
                    </a:lnTo>
                    <a:lnTo>
                      <a:pt x="10" y="9"/>
                    </a:lnTo>
                    <a:lnTo>
                      <a:pt x="10" y="9"/>
                    </a:lnTo>
                    <a:lnTo>
                      <a:pt x="10" y="9"/>
                    </a:lnTo>
                    <a:lnTo>
                      <a:pt x="10" y="9"/>
                    </a:lnTo>
                    <a:lnTo>
                      <a:pt x="10" y="9"/>
                    </a:lnTo>
                    <a:lnTo>
                      <a:pt x="10" y="9"/>
                    </a:lnTo>
                    <a:lnTo>
                      <a:pt x="10" y="10"/>
                    </a:lnTo>
                    <a:lnTo>
                      <a:pt x="10" y="10"/>
                    </a:lnTo>
                    <a:lnTo>
                      <a:pt x="10" y="10"/>
                    </a:lnTo>
                    <a:lnTo>
                      <a:pt x="10" y="10"/>
                    </a:lnTo>
                    <a:lnTo>
                      <a:pt x="10" y="10"/>
                    </a:lnTo>
                    <a:lnTo>
                      <a:pt x="10" y="10"/>
                    </a:lnTo>
                    <a:lnTo>
                      <a:pt x="10" y="10"/>
                    </a:lnTo>
                    <a:lnTo>
                      <a:pt x="9" y="10"/>
                    </a:lnTo>
                    <a:lnTo>
                      <a:pt x="9" y="10"/>
                    </a:lnTo>
                    <a:lnTo>
                      <a:pt x="9" y="10"/>
                    </a:lnTo>
                    <a:lnTo>
                      <a:pt x="9" y="10"/>
                    </a:lnTo>
                    <a:lnTo>
                      <a:pt x="9" y="12"/>
                    </a:lnTo>
                    <a:lnTo>
                      <a:pt x="9" y="12"/>
                    </a:lnTo>
                    <a:lnTo>
                      <a:pt x="9" y="12"/>
                    </a:lnTo>
                    <a:lnTo>
                      <a:pt x="9" y="12"/>
                    </a:lnTo>
                    <a:lnTo>
                      <a:pt x="9" y="12"/>
                    </a:lnTo>
                    <a:lnTo>
                      <a:pt x="9" y="12"/>
                    </a:lnTo>
                    <a:lnTo>
                      <a:pt x="9" y="12"/>
                    </a:lnTo>
                    <a:lnTo>
                      <a:pt x="9" y="12"/>
                    </a:lnTo>
                    <a:lnTo>
                      <a:pt x="9" y="12"/>
                    </a:lnTo>
                    <a:lnTo>
                      <a:pt x="9" y="12"/>
                    </a:lnTo>
                    <a:lnTo>
                      <a:pt x="8" y="12"/>
                    </a:lnTo>
                    <a:lnTo>
                      <a:pt x="8" y="12"/>
                    </a:lnTo>
                    <a:lnTo>
                      <a:pt x="8" y="12"/>
                    </a:lnTo>
                    <a:lnTo>
                      <a:pt x="8" y="12"/>
                    </a:lnTo>
                    <a:lnTo>
                      <a:pt x="8" y="13"/>
                    </a:lnTo>
                    <a:lnTo>
                      <a:pt x="8" y="13"/>
                    </a:lnTo>
                    <a:lnTo>
                      <a:pt x="8" y="13"/>
                    </a:lnTo>
                    <a:lnTo>
                      <a:pt x="8" y="13"/>
                    </a:lnTo>
                    <a:lnTo>
                      <a:pt x="8" y="13"/>
                    </a:lnTo>
                    <a:lnTo>
                      <a:pt x="8" y="13"/>
                    </a:lnTo>
                    <a:lnTo>
                      <a:pt x="8" y="13"/>
                    </a:lnTo>
                    <a:lnTo>
                      <a:pt x="7" y="13"/>
                    </a:lnTo>
                    <a:lnTo>
                      <a:pt x="7" y="13"/>
                    </a:lnTo>
                    <a:lnTo>
                      <a:pt x="7" y="13"/>
                    </a:lnTo>
                    <a:lnTo>
                      <a:pt x="7" y="13"/>
                    </a:lnTo>
                    <a:lnTo>
                      <a:pt x="7" y="13"/>
                    </a:lnTo>
                    <a:lnTo>
                      <a:pt x="7" y="13"/>
                    </a:lnTo>
                    <a:lnTo>
                      <a:pt x="7" y="13"/>
                    </a:lnTo>
                    <a:lnTo>
                      <a:pt x="7" y="13"/>
                    </a:lnTo>
                    <a:lnTo>
                      <a:pt x="7" y="13"/>
                    </a:lnTo>
                    <a:lnTo>
                      <a:pt x="7" y="13"/>
                    </a:lnTo>
                    <a:lnTo>
                      <a:pt x="7" y="13"/>
                    </a:lnTo>
                    <a:lnTo>
                      <a:pt x="7" y="13"/>
                    </a:lnTo>
                    <a:lnTo>
                      <a:pt x="7" y="13"/>
                    </a:lnTo>
                    <a:lnTo>
                      <a:pt x="7" y="13"/>
                    </a:lnTo>
                    <a:lnTo>
                      <a:pt x="7" y="14"/>
                    </a:lnTo>
                    <a:lnTo>
                      <a:pt x="7" y="14"/>
                    </a:lnTo>
                    <a:lnTo>
                      <a:pt x="7" y="14"/>
                    </a:lnTo>
                    <a:lnTo>
                      <a:pt x="7" y="14"/>
                    </a:lnTo>
                    <a:lnTo>
                      <a:pt x="7" y="14"/>
                    </a:lnTo>
                    <a:lnTo>
                      <a:pt x="7" y="14"/>
                    </a:lnTo>
                    <a:lnTo>
                      <a:pt x="6" y="14"/>
                    </a:lnTo>
                    <a:lnTo>
                      <a:pt x="6" y="14"/>
                    </a:lnTo>
                    <a:lnTo>
                      <a:pt x="6" y="14"/>
                    </a:lnTo>
                    <a:lnTo>
                      <a:pt x="6" y="14"/>
                    </a:lnTo>
                    <a:lnTo>
                      <a:pt x="6" y="14"/>
                    </a:lnTo>
                    <a:lnTo>
                      <a:pt x="6" y="14"/>
                    </a:lnTo>
                    <a:lnTo>
                      <a:pt x="6" y="14"/>
                    </a:lnTo>
                    <a:lnTo>
                      <a:pt x="6" y="14"/>
                    </a:lnTo>
                    <a:lnTo>
                      <a:pt x="6" y="14"/>
                    </a:lnTo>
                    <a:lnTo>
                      <a:pt x="5" y="14"/>
                    </a:lnTo>
                    <a:lnTo>
                      <a:pt x="5" y="14"/>
                    </a:lnTo>
                    <a:lnTo>
                      <a:pt x="5" y="14"/>
                    </a:lnTo>
                    <a:lnTo>
                      <a:pt x="5" y="14"/>
                    </a:lnTo>
                    <a:lnTo>
                      <a:pt x="5" y="14"/>
                    </a:lnTo>
                    <a:lnTo>
                      <a:pt x="5" y="14"/>
                    </a:lnTo>
                    <a:lnTo>
                      <a:pt x="5" y="14"/>
                    </a:lnTo>
                    <a:lnTo>
                      <a:pt x="5" y="14"/>
                    </a:lnTo>
                    <a:lnTo>
                      <a:pt x="5" y="14"/>
                    </a:lnTo>
                    <a:lnTo>
                      <a:pt x="5" y="14"/>
                    </a:lnTo>
                    <a:lnTo>
                      <a:pt x="4" y="14"/>
                    </a:lnTo>
                    <a:lnTo>
                      <a:pt x="4" y="14"/>
                    </a:lnTo>
                    <a:lnTo>
                      <a:pt x="4" y="14"/>
                    </a:lnTo>
                    <a:lnTo>
                      <a:pt x="4" y="14"/>
                    </a:lnTo>
                    <a:lnTo>
                      <a:pt x="4" y="13"/>
                    </a:lnTo>
                    <a:lnTo>
                      <a:pt x="4" y="13"/>
                    </a:lnTo>
                    <a:lnTo>
                      <a:pt x="4" y="13"/>
                    </a:lnTo>
                    <a:lnTo>
                      <a:pt x="4" y="13"/>
                    </a:lnTo>
                    <a:lnTo>
                      <a:pt x="4" y="13"/>
                    </a:lnTo>
                    <a:lnTo>
                      <a:pt x="3" y="13"/>
                    </a:lnTo>
                    <a:lnTo>
                      <a:pt x="3" y="13"/>
                    </a:lnTo>
                    <a:lnTo>
                      <a:pt x="3" y="13"/>
                    </a:lnTo>
                    <a:lnTo>
                      <a:pt x="3" y="13"/>
                    </a:lnTo>
                    <a:lnTo>
                      <a:pt x="3" y="13"/>
                    </a:lnTo>
                    <a:lnTo>
                      <a:pt x="3" y="13"/>
                    </a:lnTo>
                    <a:lnTo>
                      <a:pt x="3" y="13"/>
                    </a:lnTo>
                    <a:lnTo>
                      <a:pt x="3" y="13"/>
                    </a:lnTo>
                    <a:lnTo>
                      <a:pt x="3" y="13"/>
                    </a:lnTo>
                    <a:lnTo>
                      <a:pt x="3" y="13"/>
                    </a:lnTo>
                    <a:lnTo>
                      <a:pt x="3" y="13"/>
                    </a:lnTo>
                    <a:lnTo>
                      <a:pt x="2" y="13"/>
                    </a:lnTo>
                    <a:lnTo>
                      <a:pt x="2" y="13"/>
                    </a:lnTo>
                    <a:lnTo>
                      <a:pt x="2" y="13"/>
                    </a:lnTo>
                    <a:lnTo>
                      <a:pt x="2" y="13"/>
                    </a:lnTo>
                    <a:lnTo>
                      <a:pt x="2" y="13"/>
                    </a:lnTo>
                    <a:lnTo>
                      <a:pt x="2" y="12"/>
                    </a:lnTo>
                    <a:lnTo>
                      <a:pt x="2" y="12"/>
                    </a:lnTo>
                    <a:lnTo>
                      <a:pt x="2" y="12"/>
                    </a:lnTo>
                    <a:lnTo>
                      <a:pt x="2" y="12"/>
                    </a:lnTo>
                    <a:lnTo>
                      <a:pt x="2" y="12"/>
                    </a:lnTo>
                    <a:lnTo>
                      <a:pt x="1" y="12"/>
                    </a:lnTo>
                    <a:lnTo>
                      <a:pt x="1" y="12"/>
                    </a:lnTo>
                    <a:lnTo>
                      <a:pt x="1" y="12"/>
                    </a:lnTo>
                    <a:lnTo>
                      <a:pt x="1" y="12"/>
                    </a:lnTo>
                    <a:lnTo>
                      <a:pt x="1" y="12"/>
                    </a:lnTo>
                    <a:lnTo>
                      <a:pt x="1" y="12"/>
                    </a:lnTo>
                    <a:lnTo>
                      <a:pt x="1" y="12"/>
                    </a:lnTo>
                    <a:lnTo>
                      <a:pt x="1" y="12"/>
                    </a:lnTo>
                    <a:lnTo>
                      <a:pt x="1" y="12"/>
                    </a:lnTo>
                    <a:lnTo>
                      <a:pt x="1" y="10"/>
                    </a:lnTo>
                    <a:lnTo>
                      <a:pt x="1" y="10"/>
                    </a:lnTo>
                    <a:lnTo>
                      <a:pt x="1" y="10"/>
                    </a:lnTo>
                    <a:lnTo>
                      <a:pt x="1" y="10"/>
                    </a:lnTo>
                    <a:lnTo>
                      <a:pt x="1" y="10"/>
                    </a:lnTo>
                    <a:lnTo>
                      <a:pt x="1" y="10"/>
                    </a:lnTo>
                    <a:lnTo>
                      <a:pt x="1" y="10"/>
                    </a:lnTo>
                    <a:lnTo>
                      <a:pt x="1" y="10"/>
                    </a:lnTo>
                    <a:lnTo>
                      <a:pt x="1" y="10"/>
                    </a:lnTo>
                    <a:lnTo>
                      <a:pt x="1" y="10"/>
                    </a:lnTo>
                    <a:lnTo>
                      <a:pt x="1" y="10"/>
                    </a:lnTo>
                    <a:lnTo>
                      <a:pt x="1" y="9"/>
                    </a:lnTo>
                    <a:lnTo>
                      <a:pt x="1" y="9"/>
                    </a:lnTo>
                    <a:lnTo>
                      <a:pt x="1" y="9"/>
                    </a:lnTo>
                    <a:lnTo>
                      <a:pt x="1" y="9"/>
                    </a:lnTo>
                    <a:lnTo>
                      <a:pt x="1" y="9"/>
                    </a:lnTo>
                    <a:lnTo>
                      <a:pt x="1" y="9"/>
                    </a:lnTo>
                    <a:lnTo>
                      <a:pt x="1" y="9"/>
                    </a:lnTo>
                    <a:lnTo>
                      <a:pt x="1" y="9"/>
                    </a:lnTo>
                    <a:lnTo>
                      <a:pt x="1" y="9"/>
                    </a:lnTo>
                    <a:lnTo>
                      <a:pt x="1" y="9"/>
                    </a:lnTo>
                    <a:lnTo>
                      <a:pt x="1" y="8"/>
                    </a:lnTo>
                    <a:lnTo>
                      <a:pt x="1" y="8"/>
                    </a:lnTo>
                    <a:lnTo>
                      <a:pt x="1" y="8"/>
                    </a:lnTo>
                    <a:lnTo>
                      <a:pt x="1" y="8"/>
                    </a:lnTo>
                    <a:lnTo>
                      <a:pt x="1" y="8"/>
                    </a:lnTo>
                    <a:lnTo>
                      <a:pt x="1" y="8"/>
                    </a:lnTo>
                    <a:lnTo>
                      <a:pt x="1" y="8"/>
                    </a:lnTo>
                    <a:lnTo>
                      <a:pt x="1" y="8"/>
                    </a:lnTo>
                    <a:lnTo>
                      <a:pt x="1" y="8"/>
                    </a:lnTo>
                    <a:lnTo>
                      <a:pt x="1" y="8"/>
                    </a:lnTo>
                    <a:lnTo>
                      <a:pt x="1" y="7"/>
                    </a:lnTo>
                    <a:lnTo>
                      <a:pt x="1" y="7"/>
                    </a:lnTo>
                    <a:lnTo>
                      <a:pt x="0" y="7"/>
                    </a:lnTo>
                    <a:lnTo>
                      <a:pt x="0" y="7"/>
                    </a:lnTo>
                    <a:lnTo>
                      <a:pt x="0" y="7"/>
                    </a:lnTo>
                    <a:lnTo>
                      <a:pt x="0" y="7"/>
                    </a:lnTo>
                    <a:lnTo>
                      <a:pt x="0" y="7"/>
                    </a:lnTo>
                    <a:lnTo>
                      <a:pt x="0" y="7"/>
                    </a:lnTo>
                    <a:lnTo>
                      <a:pt x="0" y="7"/>
                    </a:lnTo>
                    <a:lnTo>
                      <a:pt x="0" y="6"/>
                    </a:lnTo>
                    <a:lnTo>
                      <a:pt x="0" y="6"/>
                    </a:lnTo>
                    <a:lnTo>
                      <a:pt x="0" y="6"/>
                    </a:lnTo>
                    <a:lnTo>
                      <a:pt x="0" y="6"/>
                    </a:lnTo>
                    <a:lnTo>
                      <a:pt x="0" y="6"/>
                    </a:lnTo>
                    <a:lnTo>
                      <a:pt x="0" y="6"/>
                    </a:lnTo>
                    <a:lnTo>
                      <a:pt x="0" y="6"/>
                    </a:lnTo>
                    <a:lnTo>
                      <a:pt x="0" y="6"/>
                    </a:lnTo>
                    <a:lnTo>
                      <a:pt x="1" y="6"/>
                    </a:lnTo>
                    <a:lnTo>
                      <a:pt x="1" y="5"/>
                    </a:lnTo>
                    <a:lnTo>
                      <a:pt x="1" y="5"/>
                    </a:lnTo>
                    <a:lnTo>
                      <a:pt x="1" y="5"/>
                    </a:lnTo>
                    <a:lnTo>
                      <a:pt x="1" y="5"/>
                    </a:lnTo>
                    <a:lnTo>
                      <a:pt x="1" y="5"/>
                    </a:lnTo>
                    <a:lnTo>
                      <a:pt x="1" y="5"/>
                    </a:lnTo>
                    <a:lnTo>
                      <a:pt x="1" y="5"/>
                    </a:lnTo>
                    <a:lnTo>
                      <a:pt x="1" y="5"/>
                    </a:lnTo>
                    <a:lnTo>
                      <a:pt x="1" y="5"/>
                    </a:lnTo>
                    <a:lnTo>
                      <a:pt x="1" y="4"/>
                    </a:lnTo>
                    <a:lnTo>
                      <a:pt x="1" y="4"/>
                    </a:lnTo>
                    <a:lnTo>
                      <a:pt x="1" y="4"/>
                    </a:lnTo>
                    <a:lnTo>
                      <a:pt x="1" y="4"/>
                    </a:lnTo>
                    <a:lnTo>
                      <a:pt x="1" y="4"/>
                    </a:lnTo>
                    <a:lnTo>
                      <a:pt x="1" y="4"/>
                    </a:lnTo>
                    <a:lnTo>
                      <a:pt x="1" y="4"/>
                    </a:lnTo>
                    <a:lnTo>
                      <a:pt x="1" y="4"/>
                    </a:lnTo>
                    <a:lnTo>
                      <a:pt x="1" y="4"/>
                    </a:lnTo>
                    <a:lnTo>
                      <a:pt x="1" y="4"/>
                    </a:lnTo>
                    <a:lnTo>
                      <a:pt x="1" y="3"/>
                    </a:lnTo>
                    <a:lnTo>
                      <a:pt x="1" y="3"/>
                    </a:lnTo>
                    <a:lnTo>
                      <a:pt x="1" y="3"/>
                    </a:lnTo>
                    <a:lnTo>
                      <a:pt x="1" y="3"/>
                    </a:lnTo>
                    <a:lnTo>
                      <a:pt x="1" y="3"/>
                    </a:lnTo>
                    <a:lnTo>
                      <a:pt x="1" y="3"/>
                    </a:lnTo>
                    <a:lnTo>
                      <a:pt x="1" y="3"/>
                    </a:lnTo>
                    <a:lnTo>
                      <a:pt x="1" y="3"/>
                    </a:lnTo>
                    <a:lnTo>
                      <a:pt x="1" y="3"/>
                    </a:lnTo>
                    <a:lnTo>
                      <a:pt x="1" y="3"/>
                    </a:lnTo>
                    <a:lnTo>
                      <a:pt x="1" y="3"/>
                    </a:lnTo>
                    <a:lnTo>
                      <a:pt x="1" y="2"/>
                    </a:lnTo>
                    <a:lnTo>
                      <a:pt x="1" y="2"/>
                    </a:lnTo>
                    <a:lnTo>
                      <a:pt x="1" y="2"/>
                    </a:lnTo>
                    <a:lnTo>
                      <a:pt x="1" y="2"/>
                    </a:lnTo>
                    <a:lnTo>
                      <a:pt x="1" y="2"/>
                    </a:lnTo>
                    <a:lnTo>
                      <a:pt x="1" y="2"/>
                    </a:lnTo>
                    <a:lnTo>
                      <a:pt x="1" y="2"/>
                    </a:lnTo>
                    <a:lnTo>
                      <a:pt x="1" y="2"/>
                    </a:lnTo>
                    <a:lnTo>
                      <a:pt x="1" y="2"/>
                    </a:lnTo>
                    <a:lnTo>
                      <a:pt x="1" y="2"/>
                    </a:lnTo>
                    <a:lnTo>
                      <a:pt x="2" y="2"/>
                    </a:lnTo>
                    <a:lnTo>
                      <a:pt x="2" y="2"/>
                    </a:lnTo>
                    <a:lnTo>
                      <a:pt x="2" y="2"/>
                    </a:lnTo>
                    <a:lnTo>
                      <a:pt x="2" y="1"/>
                    </a:lnTo>
                    <a:lnTo>
                      <a:pt x="2" y="1"/>
                    </a:lnTo>
                    <a:lnTo>
                      <a:pt x="2" y="1"/>
                    </a:lnTo>
                    <a:lnTo>
                      <a:pt x="2" y="1"/>
                    </a:lnTo>
                    <a:lnTo>
                      <a:pt x="2" y="1"/>
                    </a:lnTo>
                    <a:lnTo>
                      <a:pt x="2" y="1"/>
                    </a:lnTo>
                    <a:lnTo>
                      <a:pt x="2" y="1"/>
                    </a:lnTo>
                    <a:lnTo>
                      <a:pt x="2" y="1"/>
                    </a:lnTo>
                    <a:lnTo>
                      <a:pt x="3" y="1"/>
                    </a:lnTo>
                    <a:lnTo>
                      <a:pt x="3" y="1"/>
                    </a:lnTo>
                    <a:lnTo>
                      <a:pt x="3" y="1"/>
                    </a:lnTo>
                    <a:lnTo>
                      <a:pt x="3" y="1"/>
                    </a:lnTo>
                    <a:lnTo>
                      <a:pt x="3" y="1"/>
                    </a:lnTo>
                    <a:lnTo>
                      <a:pt x="3" y="1"/>
                    </a:lnTo>
                    <a:lnTo>
                      <a:pt x="3" y="1"/>
                    </a:lnTo>
                    <a:lnTo>
                      <a:pt x="3" y="1"/>
                    </a:lnTo>
                    <a:lnTo>
                      <a:pt x="3" y="1"/>
                    </a:lnTo>
                    <a:lnTo>
                      <a:pt x="3" y="1"/>
                    </a:lnTo>
                    <a:lnTo>
                      <a:pt x="3" y="1"/>
                    </a:lnTo>
                    <a:lnTo>
                      <a:pt x="4" y="0"/>
                    </a:lnTo>
                    <a:lnTo>
                      <a:pt x="4" y="0"/>
                    </a:lnTo>
                    <a:lnTo>
                      <a:pt x="4" y="0"/>
                    </a:lnTo>
                    <a:lnTo>
                      <a:pt x="4" y="0"/>
                    </a:lnTo>
                    <a:lnTo>
                      <a:pt x="4" y="0"/>
                    </a:lnTo>
                    <a:lnTo>
                      <a:pt x="4" y="0"/>
                    </a:lnTo>
                    <a:lnTo>
                      <a:pt x="4" y="0"/>
                    </a:lnTo>
                    <a:lnTo>
                      <a:pt x="4" y="0"/>
                    </a:lnTo>
                    <a:lnTo>
                      <a:pt x="4" y="0"/>
                    </a:lnTo>
                    <a:lnTo>
                      <a:pt x="5" y="0"/>
                    </a:lnTo>
                    <a:lnTo>
                      <a:pt x="5" y="0"/>
                    </a:lnTo>
                    <a:lnTo>
                      <a:pt x="5" y="0"/>
                    </a:lnTo>
                    <a:lnTo>
                      <a:pt x="5" y="0"/>
                    </a:lnTo>
                    <a:lnTo>
                      <a:pt x="5" y="0"/>
                    </a:lnTo>
                    <a:lnTo>
                      <a:pt x="5" y="0"/>
                    </a:lnTo>
                    <a:lnTo>
                      <a:pt x="5" y="0"/>
                    </a:lnTo>
                    <a:lnTo>
                      <a:pt x="5" y="0"/>
                    </a:lnTo>
                    <a:lnTo>
                      <a:pt x="5" y="0"/>
                    </a:lnTo>
                    <a:lnTo>
                      <a:pt x="5" y="0"/>
                    </a:lnTo>
                    <a:lnTo>
                      <a:pt x="6" y="0"/>
                    </a:lnTo>
                    <a:lnTo>
                      <a:pt x="6"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7" y="0"/>
                    </a:lnTo>
                    <a:lnTo>
                      <a:pt x="7" y="0"/>
                    </a:lnTo>
                    <a:lnTo>
                      <a:pt x="7" y="0"/>
                    </a:lnTo>
                    <a:lnTo>
                      <a:pt x="7" y="0"/>
                    </a:lnTo>
                    <a:lnTo>
                      <a:pt x="7" y="1"/>
                    </a:lnTo>
                    <a:lnTo>
                      <a:pt x="7" y="1"/>
                    </a:lnTo>
                    <a:lnTo>
                      <a:pt x="7" y="1"/>
                    </a:lnTo>
                    <a:lnTo>
                      <a:pt x="7" y="1"/>
                    </a:lnTo>
                    <a:lnTo>
                      <a:pt x="7" y="1"/>
                    </a:lnTo>
                    <a:lnTo>
                      <a:pt x="7" y="1"/>
                    </a:lnTo>
                    <a:lnTo>
                      <a:pt x="7" y="1"/>
                    </a:lnTo>
                    <a:lnTo>
                      <a:pt x="7" y="1"/>
                    </a:lnTo>
                    <a:lnTo>
                      <a:pt x="7" y="1"/>
                    </a:lnTo>
                    <a:lnTo>
                      <a:pt x="8" y="1"/>
                    </a:lnTo>
                    <a:lnTo>
                      <a:pt x="8" y="1"/>
                    </a:lnTo>
                    <a:lnTo>
                      <a:pt x="8" y="1"/>
                    </a:lnTo>
                    <a:lnTo>
                      <a:pt x="8" y="1"/>
                    </a:lnTo>
                    <a:lnTo>
                      <a:pt x="8" y="1"/>
                    </a:lnTo>
                    <a:lnTo>
                      <a:pt x="8" y="1"/>
                    </a:lnTo>
                    <a:lnTo>
                      <a:pt x="8" y="1"/>
                    </a:lnTo>
                    <a:lnTo>
                      <a:pt x="8" y="1"/>
                    </a:lnTo>
                    <a:lnTo>
                      <a:pt x="8" y="1"/>
                    </a:lnTo>
                    <a:lnTo>
                      <a:pt x="8" y="1"/>
                    </a:lnTo>
                    <a:lnTo>
                      <a:pt x="8" y="2"/>
                    </a:lnTo>
                    <a:lnTo>
                      <a:pt x="9" y="2"/>
                    </a:lnTo>
                    <a:lnTo>
                      <a:pt x="9" y="2"/>
                    </a:lnTo>
                    <a:lnTo>
                      <a:pt x="9" y="2"/>
                    </a:lnTo>
                    <a:lnTo>
                      <a:pt x="9" y="2"/>
                    </a:lnTo>
                    <a:lnTo>
                      <a:pt x="9" y="2"/>
                    </a:lnTo>
                    <a:lnTo>
                      <a:pt x="9" y="2"/>
                    </a:lnTo>
                    <a:lnTo>
                      <a:pt x="9" y="2"/>
                    </a:lnTo>
                    <a:lnTo>
                      <a:pt x="9" y="2"/>
                    </a:lnTo>
                    <a:lnTo>
                      <a:pt x="9" y="2"/>
                    </a:lnTo>
                    <a:lnTo>
                      <a:pt x="9" y="2"/>
                    </a:lnTo>
                    <a:lnTo>
                      <a:pt x="9" y="2"/>
                    </a:lnTo>
                    <a:lnTo>
                      <a:pt x="9" y="2"/>
                    </a:lnTo>
                    <a:lnTo>
                      <a:pt x="9" y="3"/>
                    </a:lnTo>
                    <a:lnTo>
                      <a:pt x="9" y="3"/>
                    </a:lnTo>
                    <a:lnTo>
                      <a:pt x="10" y="3"/>
                    </a:lnTo>
                    <a:lnTo>
                      <a:pt x="10" y="3"/>
                    </a:lnTo>
                    <a:lnTo>
                      <a:pt x="10" y="3"/>
                    </a:lnTo>
                    <a:lnTo>
                      <a:pt x="10" y="3"/>
                    </a:lnTo>
                    <a:lnTo>
                      <a:pt x="10" y="3"/>
                    </a:lnTo>
                    <a:lnTo>
                      <a:pt x="10" y="3"/>
                    </a:lnTo>
                    <a:lnTo>
                      <a:pt x="10" y="3"/>
                    </a:lnTo>
                    <a:lnTo>
                      <a:pt x="10" y="3"/>
                    </a:lnTo>
                    <a:lnTo>
                      <a:pt x="10" y="3"/>
                    </a:lnTo>
                    <a:lnTo>
                      <a:pt x="10" y="4"/>
                    </a:lnTo>
                    <a:lnTo>
                      <a:pt x="10" y="4"/>
                    </a:lnTo>
                    <a:lnTo>
                      <a:pt x="10" y="4"/>
                    </a:lnTo>
                    <a:lnTo>
                      <a:pt x="10" y="4"/>
                    </a:lnTo>
                    <a:lnTo>
                      <a:pt x="10" y="4"/>
                    </a:lnTo>
                    <a:lnTo>
                      <a:pt x="10" y="4"/>
                    </a:lnTo>
                    <a:lnTo>
                      <a:pt x="10" y="4"/>
                    </a:lnTo>
                    <a:lnTo>
                      <a:pt x="10" y="4"/>
                    </a:lnTo>
                    <a:lnTo>
                      <a:pt x="10" y="4"/>
                    </a:lnTo>
                    <a:lnTo>
                      <a:pt x="10" y="4"/>
                    </a:lnTo>
                    <a:lnTo>
                      <a:pt x="10" y="5"/>
                    </a:lnTo>
                    <a:lnTo>
                      <a:pt x="10" y="5"/>
                    </a:lnTo>
                    <a:lnTo>
                      <a:pt x="10" y="5"/>
                    </a:lnTo>
                    <a:lnTo>
                      <a:pt x="11" y="5"/>
                    </a:lnTo>
                    <a:lnTo>
                      <a:pt x="11" y="5"/>
                    </a:lnTo>
                    <a:lnTo>
                      <a:pt x="11" y="5"/>
                    </a:lnTo>
                    <a:lnTo>
                      <a:pt x="11" y="5"/>
                    </a:lnTo>
                    <a:lnTo>
                      <a:pt x="11" y="5"/>
                    </a:lnTo>
                    <a:lnTo>
                      <a:pt x="11" y="5"/>
                    </a:lnTo>
                    <a:lnTo>
                      <a:pt x="11" y="6"/>
                    </a:lnTo>
                    <a:lnTo>
                      <a:pt x="11" y="6"/>
                    </a:lnTo>
                    <a:lnTo>
                      <a:pt x="11" y="6"/>
                    </a:lnTo>
                    <a:lnTo>
                      <a:pt x="11" y="6"/>
                    </a:lnTo>
                    <a:lnTo>
                      <a:pt x="11" y="6"/>
                    </a:lnTo>
                    <a:lnTo>
                      <a:pt x="11" y="6"/>
                    </a:lnTo>
                    <a:lnTo>
                      <a:pt x="11" y="6"/>
                    </a:lnTo>
                    <a:lnTo>
                      <a:pt x="11" y="6"/>
                    </a:lnTo>
                    <a:lnTo>
                      <a:pt x="11" y="6"/>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4" name="Freeform 179">
                <a:extLst>
                  <a:ext uri="{FF2B5EF4-FFF2-40B4-BE49-F238E27FC236}">
                    <a16:creationId xmlns:a16="http://schemas.microsoft.com/office/drawing/2014/main" id="{48D03DA1-F791-408F-AB4A-7B924C7196DB}"/>
                  </a:ext>
                </a:extLst>
              </p:cNvPr>
              <p:cNvSpPr>
                <a:spLocks/>
              </p:cNvSpPr>
              <p:nvPr/>
            </p:nvSpPr>
            <p:spPr bwMode="auto">
              <a:xfrm>
                <a:off x="4775" y="3197"/>
                <a:ext cx="16" cy="20"/>
              </a:xfrm>
              <a:custGeom>
                <a:avLst/>
                <a:gdLst>
                  <a:gd name="T0" fmla="*/ 16 w 16"/>
                  <a:gd name="T1" fmla="*/ 11 h 20"/>
                  <a:gd name="T2" fmla="*/ 16 w 16"/>
                  <a:gd name="T3" fmla="*/ 12 h 20"/>
                  <a:gd name="T4" fmla="*/ 15 w 16"/>
                  <a:gd name="T5" fmla="*/ 14 h 20"/>
                  <a:gd name="T6" fmla="*/ 15 w 16"/>
                  <a:gd name="T7" fmla="*/ 15 h 20"/>
                  <a:gd name="T8" fmla="*/ 15 w 16"/>
                  <a:gd name="T9" fmla="*/ 15 h 20"/>
                  <a:gd name="T10" fmla="*/ 14 w 16"/>
                  <a:gd name="T11" fmla="*/ 16 h 20"/>
                  <a:gd name="T12" fmla="*/ 14 w 16"/>
                  <a:gd name="T13" fmla="*/ 17 h 20"/>
                  <a:gd name="T14" fmla="*/ 13 w 16"/>
                  <a:gd name="T15" fmla="*/ 18 h 20"/>
                  <a:gd name="T16" fmla="*/ 12 w 16"/>
                  <a:gd name="T17" fmla="*/ 18 h 20"/>
                  <a:gd name="T18" fmla="*/ 11 w 16"/>
                  <a:gd name="T19" fmla="*/ 19 h 20"/>
                  <a:gd name="T20" fmla="*/ 11 w 16"/>
                  <a:gd name="T21" fmla="*/ 19 h 20"/>
                  <a:gd name="T22" fmla="*/ 10 w 16"/>
                  <a:gd name="T23" fmla="*/ 20 h 20"/>
                  <a:gd name="T24" fmla="*/ 9 w 16"/>
                  <a:gd name="T25" fmla="*/ 20 h 20"/>
                  <a:gd name="T26" fmla="*/ 9 w 16"/>
                  <a:gd name="T27" fmla="*/ 20 h 20"/>
                  <a:gd name="T28" fmla="*/ 8 w 16"/>
                  <a:gd name="T29" fmla="*/ 20 h 20"/>
                  <a:gd name="T30" fmla="*/ 7 w 16"/>
                  <a:gd name="T31" fmla="*/ 20 h 20"/>
                  <a:gd name="T32" fmla="*/ 6 w 16"/>
                  <a:gd name="T33" fmla="*/ 20 h 20"/>
                  <a:gd name="T34" fmla="*/ 5 w 16"/>
                  <a:gd name="T35" fmla="*/ 20 h 20"/>
                  <a:gd name="T36" fmla="*/ 4 w 16"/>
                  <a:gd name="T37" fmla="*/ 19 h 20"/>
                  <a:gd name="T38" fmla="*/ 3 w 16"/>
                  <a:gd name="T39" fmla="*/ 19 h 20"/>
                  <a:gd name="T40" fmla="*/ 3 w 16"/>
                  <a:gd name="T41" fmla="*/ 19 h 20"/>
                  <a:gd name="T42" fmla="*/ 3 w 16"/>
                  <a:gd name="T43" fmla="*/ 18 h 20"/>
                  <a:gd name="T44" fmla="*/ 2 w 16"/>
                  <a:gd name="T45" fmla="*/ 17 h 20"/>
                  <a:gd name="T46" fmla="*/ 2 w 16"/>
                  <a:gd name="T47" fmla="*/ 17 h 20"/>
                  <a:gd name="T48" fmla="*/ 1 w 16"/>
                  <a:gd name="T49" fmla="*/ 16 h 20"/>
                  <a:gd name="T50" fmla="*/ 1 w 16"/>
                  <a:gd name="T51" fmla="*/ 15 h 20"/>
                  <a:gd name="T52" fmla="*/ 0 w 16"/>
                  <a:gd name="T53" fmla="*/ 14 h 20"/>
                  <a:gd name="T54" fmla="*/ 0 w 16"/>
                  <a:gd name="T55" fmla="*/ 12 h 20"/>
                  <a:gd name="T56" fmla="*/ 0 w 16"/>
                  <a:gd name="T57" fmla="*/ 11 h 20"/>
                  <a:gd name="T58" fmla="*/ 0 w 16"/>
                  <a:gd name="T59" fmla="*/ 10 h 20"/>
                  <a:gd name="T60" fmla="*/ 0 w 16"/>
                  <a:gd name="T61" fmla="*/ 9 h 20"/>
                  <a:gd name="T62" fmla="*/ 0 w 16"/>
                  <a:gd name="T63" fmla="*/ 8 h 20"/>
                  <a:gd name="T64" fmla="*/ 0 w 16"/>
                  <a:gd name="T65" fmla="*/ 7 h 20"/>
                  <a:gd name="T66" fmla="*/ 0 w 16"/>
                  <a:gd name="T67" fmla="*/ 7 h 20"/>
                  <a:gd name="T68" fmla="*/ 1 w 16"/>
                  <a:gd name="T69" fmla="*/ 6 h 20"/>
                  <a:gd name="T70" fmla="*/ 1 w 16"/>
                  <a:gd name="T71" fmla="*/ 5 h 20"/>
                  <a:gd name="T72" fmla="*/ 2 w 16"/>
                  <a:gd name="T73" fmla="*/ 4 h 20"/>
                  <a:gd name="T74" fmla="*/ 3 w 16"/>
                  <a:gd name="T75" fmla="*/ 3 h 20"/>
                  <a:gd name="T76" fmla="*/ 3 w 16"/>
                  <a:gd name="T77" fmla="*/ 3 h 20"/>
                  <a:gd name="T78" fmla="*/ 3 w 16"/>
                  <a:gd name="T79" fmla="*/ 2 h 20"/>
                  <a:gd name="T80" fmla="*/ 4 w 16"/>
                  <a:gd name="T81" fmla="*/ 2 h 20"/>
                  <a:gd name="T82" fmla="*/ 5 w 16"/>
                  <a:gd name="T83" fmla="*/ 2 h 20"/>
                  <a:gd name="T84" fmla="*/ 6 w 16"/>
                  <a:gd name="T85" fmla="*/ 0 h 20"/>
                  <a:gd name="T86" fmla="*/ 7 w 16"/>
                  <a:gd name="T87" fmla="*/ 0 h 20"/>
                  <a:gd name="T88" fmla="*/ 8 w 16"/>
                  <a:gd name="T89" fmla="*/ 0 h 20"/>
                  <a:gd name="T90" fmla="*/ 9 w 16"/>
                  <a:gd name="T91" fmla="*/ 0 h 20"/>
                  <a:gd name="T92" fmla="*/ 9 w 16"/>
                  <a:gd name="T93" fmla="*/ 0 h 20"/>
                  <a:gd name="T94" fmla="*/ 9 w 16"/>
                  <a:gd name="T95" fmla="*/ 0 h 20"/>
                  <a:gd name="T96" fmla="*/ 10 w 16"/>
                  <a:gd name="T97" fmla="*/ 2 h 20"/>
                  <a:gd name="T98" fmla="*/ 11 w 16"/>
                  <a:gd name="T99" fmla="*/ 2 h 20"/>
                  <a:gd name="T100" fmla="*/ 12 w 16"/>
                  <a:gd name="T101" fmla="*/ 3 h 20"/>
                  <a:gd name="T102" fmla="*/ 13 w 16"/>
                  <a:gd name="T103" fmla="*/ 3 h 20"/>
                  <a:gd name="T104" fmla="*/ 13 w 16"/>
                  <a:gd name="T105" fmla="*/ 4 h 20"/>
                  <a:gd name="T106" fmla="*/ 14 w 16"/>
                  <a:gd name="T107" fmla="*/ 5 h 20"/>
                  <a:gd name="T108" fmla="*/ 15 w 16"/>
                  <a:gd name="T109" fmla="*/ 5 h 20"/>
                  <a:gd name="T110" fmla="*/ 15 w 16"/>
                  <a:gd name="T111" fmla="*/ 6 h 20"/>
                  <a:gd name="T112" fmla="*/ 15 w 16"/>
                  <a:gd name="T113" fmla="*/ 7 h 20"/>
                  <a:gd name="T114" fmla="*/ 16 w 16"/>
                  <a:gd name="T115" fmla="*/ 8 h 20"/>
                  <a:gd name="T116" fmla="*/ 16 w 16"/>
                  <a:gd name="T117" fmla="*/ 9 h 20"/>
                  <a:gd name="T118" fmla="*/ 16 w 16"/>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0"/>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5" y="12"/>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6"/>
                    </a:lnTo>
                    <a:lnTo>
                      <a:pt x="15" y="16"/>
                    </a:lnTo>
                    <a:lnTo>
                      <a:pt x="14" y="16"/>
                    </a:lnTo>
                    <a:lnTo>
                      <a:pt x="14" y="16"/>
                    </a:lnTo>
                    <a:lnTo>
                      <a:pt x="14" y="16"/>
                    </a:lnTo>
                    <a:lnTo>
                      <a:pt x="14" y="16"/>
                    </a:lnTo>
                    <a:lnTo>
                      <a:pt x="14" y="16"/>
                    </a:lnTo>
                    <a:lnTo>
                      <a:pt x="14" y="17"/>
                    </a:lnTo>
                    <a:lnTo>
                      <a:pt x="14" y="17"/>
                    </a:lnTo>
                    <a:lnTo>
                      <a:pt x="14" y="17"/>
                    </a:lnTo>
                    <a:lnTo>
                      <a:pt x="14" y="17"/>
                    </a:lnTo>
                    <a:lnTo>
                      <a:pt x="14" y="17"/>
                    </a:lnTo>
                    <a:lnTo>
                      <a:pt x="13" y="17"/>
                    </a:lnTo>
                    <a:lnTo>
                      <a:pt x="13" y="17"/>
                    </a:lnTo>
                    <a:lnTo>
                      <a:pt x="13" y="17"/>
                    </a:lnTo>
                    <a:lnTo>
                      <a:pt x="13" y="18"/>
                    </a:lnTo>
                    <a:lnTo>
                      <a:pt x="13" y="18"/>
                    </a:lnTo>
                    <a:lnTo>
                      <a:pt x="13" y="18"/>
                    </a:lnTo>
                    <a:lnTo>
                      <a:pt x="13" y="18"/>
                    </a:lnTo>
                    <a:lnTo>
                      <a:pt x="13" y="18"/>
                    </a:lnTo>
                    <a:lnTo>
                      <a:pt x="13" y="18"/>
                    </a:lnTo>
                    <a:lnTo>
                      <a:pt x="12" y="18"/>
                    </a:lnTo>
                    <a:lnTo>
                      <a:pt x="12" y="18"/>
                    </a:lnTo>
                    <a:lnTo>
                      <a:pt x="12" y="18"/>
                    </a:lnTo>
                    <a:lnTo>
                      <a:pt x="12" y="18"/>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19"/>
                    </a:lnTo>
                    <a:lnTo>
                      <a:pt x="10" y="19"/>
                    </a:lnTo>
                    <a:lnTo>
                      <a:pt x="10" y="20"/>
                    </a:lnTo>
                    <a:lnTo>
                      <a:pt x="10" y="20"/>
                    </a:lnTo>
                    <a:lnTo>
                      <a:pt x="10" y="20"/>
                    </a:lnTo>
                    <a:lnTo>
                      <a:pt x="10" y="20"/>
                    </a:lnTo>
                    <a:lnTo>
                      <a:pt x="10" y="20"/>
                    </a:lnTo>
                    <a:lnTo>
                      <a:pt x="9" y="20"/>
                    </a:lnTo>
                    <a:lnTo>
                      <a:pt x="9" y="20"/>
                    </a:lnTo>
                    <a:lnTo>
                      <a:pt x="9" y="20"/>
                    </a:lnTo>
                    <a:lnTo>
                      <a:pt x="9" y="20"/>
                    </a:lnTo>
                    <a:lnTo>
                      <a:pt x="9" y="20"/>
                    </a:lnTo>
                    <a:lnTo>
                      <a:pt x="9" y="20"/>
                    </a:lnTo>
                    <a:lnTo>
                      <a:pt x="9"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20"/>
                    </a:lnTo>
                    <a:lnTo>
                      <a:pt x="4" y="20"/>
                    </a:lnTo>
                    <a:lnTo>
                      <a:pt x="4" y="19"/>
                    </a:lnTo>
                    <a:lnTo>
                      <a:pt x="4" y="19"/>
                    </a:lnTo>
                    <a:lnTo>
                      <a:pt x="4" y="19"/>
                    </a:lnTo>
                    <a:lnTo>
                      <a:pt x="4" y="19"/>
                    </a:lnTo>
                    <a:lnTo>
                      <a:pt x="4" y="19"/>
                    </a:lnTo>
                    <a:lnTo>
                      <a:pt x="4" y="19"/>
                    </a:lnTo>
                    <a:lnTo>
                      <a:pt x="3" y="19"/>
                    </a:lnTo>
                    <a:lnTo>
                      <a:pt x="3" y="19"/>
                    </a:lnTo>
                    <a:lnTo>
                      <a:pt x="3" y="19"/>
                    </a:lnTo>
                    <a:lnTo>
                      <a:pt x="3" y="19"/>
                    </a:lnTo>
                    <a:lnTo>
                      <a:pt x="3" y="19"/>
                    </a:lnTo>
                    <a:lnTo>
                      <a:pt x="3" y="19"/>
                    </a:lnTo>
                    <a:lnTo>
                      <a:pt x="3" y="19"/>
                    </a:lnTo>
                    <a:lnTo>
                      <a:pt x="3" y="18"/>
                    </a:lnTo>
                    <a:lnTo>
                      <a:pt x="3" y="18"/>
                    </a:lnTo>
                    <a:lnTo>
                      <a:pt x="3" y="18"/>
                    </a:lnTo>
                    <a:lnTo>
                      <a:pt x="3" y="18"/>
                    </a:lnTo>
                    <a:lnTo>
                      <a:pt x="3" y="18"/>
                    </a:lnTo>
                    <a:lnTo>
                      <a:pt x="3" y="18"/>
                    </a:lnTo>
                    <a:lnTo>
                      <a:pt x="3" y="18"/>
                    </a:lnTo>
                    <a:lnTo>
                      <a:pt x="3" y="18"/>
                    </a:lnTo>
                    <a:lnTo>
                      <a:pt x="2" y="18"/>
                    </a:lnTo>
                    <a:lnTo>
                      <a:pt x="2" y="18"/>
                    </a:lnTo>
                    <a:lnTo>
                      <a:pt x="2" y="17"/>
                    </a:lnTo>
                    <a:lnTo>
                      <a:pt x="2" y="17"/>
                    </a:lnTo>
                    <a:lnTo>
                      <a:pt x="2" y="17"/>
                    </a:lnTo>
                    <a:lnTo>
                      <a:pt x="2" y="17"/>
                    </a:lnTo>
                    <a:lnTo>
                      <a:pt x="2" y="17"/>
                    </a:lnTo>
                    <a:lnTo>
                      <a:pt x="2" y="17"/>
                    </a:lnTo>
                    <a:lnTo>
                      <a:pt x="2" y="17"/>
                    </a:lnTo>
                    <a:lnTo>
                      <a:pt x="2" y="17"/>
                    </a:lnTo>
                    <a:lnTo>
                      <a:pt x="1" y="16"/>
                    </a:lnTo>
                    <a:lnTo>
                      <a:pt x="1" y="16"/>
                    </a:lnTo>
                    <a:lnTo>
                      <a:pt x="1" y="16"/>
                    </a:lnTo>
                    <a:lnTo>
                      <a:pt x="1" y="16"/>
                    </a:lnTo>
                    <a:lnTo>
                      <a:pt x="1" y="16"/>
                    </a:lnTo>
                    <a:lnTo>
                      <a:pt x="1" y="16"/>
                    </a:lnTo>
                    <a:lnTo>
                      <a:pt x="1" y="16"/>
                    </a:lnTo>
                    <a:lnTo>
                      <a:pt x="1" y="15"/>
                    </a:lnTo>
                    <a:lnTo>
                      <a:pt x="1" y="15"/>
                    </a:lnTo>
                    <a:lnTo>
                      <a:pt x="1" y="15"/>
                    </a:lnTo>
                    <a:lnTo>
                      <a:pt x="1" y="15"/>
                    </a:lnTo>
                    <a:lnTo>
                      <a:pt x="1" y="15"/>
                    </a:lnTo>
                    <a:lnTo>
                      <a:pt x="0" y="15"/>
                    </a:lnTo>
                    <a:lnTo>
                      <a:pt x="0" y="15"/>
                    </a:lnTo>
                    <a:lnTo>
                      <a:pt x="0" y="14"/>
                    </a:lnTo>
                    <a:lnTo>
                      <a:pt x="0" y="14"/>
                    </a:lnTo>
                    <a:lnTo>
                      <a:pt x="0" y="14"/>
                    </a:lnTo>
                    <a:lnTo>
                      <a:pt x="0" y="14"/>
                    </a:lnTo>
                    <a:lnTo>
                      <a:pt x="0" y="14"/>
                    </a:lnTo>
                    <a:lnTo>
                      <a:pt x="0" y="14"/>
                    </a:lnTo>
                    <a:lnTo>
                      <a:pt x="0" y="14"/>
                    </a:lnTo>
                    <a:lnTo>
                      <a:pt x="0" y="12"/>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7"/>
                    </a:lnTo>
                    <a:lnTo>
                      <a:pt x="0" y="6"/>
                    </a:lnTo>
                    <a:lnTo>
                      <a:pt x="1" y="6"/>
                    </a:lnTo>
                    <a:lnTo>
                      <a:pt x="1" y="6"/>
                    </a:lnTo>
                    <a:lnTo>
                      <a:pt x="1" y="6"/>
                    </a:lnTo>
                    <a:lnTo>
                      <a:pt x="1" y="6"/>
                    </a:lnTo>
                    <a:lnTo>
                      <a:pt x="1" y="6"/>
                    </a:lnTo>
                    <a:lnTo>
                      <a:pt x="1" y="6"/>
                    </a:lnTo>
                    <a:lnTo>
                      <a:pt x="1" y="5"/>
                    </a:lnTo>
                    <a:lnTo>
                      <a:pt x="1" y="5"/>
                    </a:lnTo>
                    <a:lnTo>
                      <a:pt x="1" y="5"/>
                    </a:lnTo>
                    <a:lnTo>
                      <a:pt x="1" y="5"/>
                    </a:lnTo>
                    <a:lnTo>
                      <a:pt x="1" y="5"/>
                    </a:lnTo>
                    <a:lnTo>
                      <a:pt x="1" y="5"/>
                    </a:lnTo>
                    <a:lnTo>
                      <a:pt x="2" y="5"/>
                    </a:lnTo>
                    <a:lnTo>
                      <a:pt x="2" y="5"/>
                    </a:lnTo>
                    <a:lnTo>
                      <a:pt x="2" y="4"/>
                    </a:lnTo>
                    <a:lnTo>
                      <a:pt x="2" y="4"/>
                    </a:lnTo>
                    <a:lnTo>
                      <a:pt x="2" y="4"/>
                    </a:lnTo>
                    <a:lnTo>
                      <a:pt x="2" y="4"/>
                    </a:lnTo>
                    <a:lnTo>
                      <a:pt x="2" y="4"/>
                    </a:lnTo>
                    <a:lnTo>
                      <a:pt x="2" y="4"/>
                    </a:lnTo>
                    <a:lnTo>
                      <a:pt x="2" y="4"/>
                    </a:lnTo>
                    <a:lnTo>
                      <a:pt x="2" y="4"/>
                    </a:lnTo>
                    <a:lnTo>
                      <a:pt x="3" y="3"/>
                    </a:lnTo>
                    <a:lnTo>
                      <a:pt x="3" y="3"/>
                    </a:lnTo>
                    <a:lnTo>
                      <a:pt x="3" y="3"/>
                    </a:lnTo>
                    <a:lnTo>
                      <a:pt x="3" y="3"/>
                    </a:lnTo>
                    <a:lnTo>
                      <a:pt x="3" y="3"/>
                    </a:lnTo>
                    <a:lnTo>
                      <a:pt x="3" y="3"/>
                    </a:lnTo>
                    <a:lnTo>
                      <a:pt x="3" y="3"/>
                    </a:lnTo>
                    <a:lnTo>
                      <a:pt x="3" y="3"/>
                    </a:lnTo>
                    <a:lnTo>
                      <a:pt x="3" y="3"/>
                    </a:lnTo>
                    <a:lnTo>
                      <a:pt x="3" y="3"/>
                    </a:lnTo>
                    <a:lnTo>
                      <a:pt x="3" y="3"/>
                    </a:lnTo>
                    <a:lnTo>
                      <a:pt x="3" y="2"/>
                    </a:lnTo>
                    <a:lnTo>
                      <a:pt x="3" y="2"/>
                    </a:lnTo>
                    <a:lnTo>
                      <a:pt x="3" y="2"/>
                    </a:lnTo>
                    <a:lnTo>
                      <a:pt x="3" y="2"/>
                    </a:lnTo>
                    <a:lnTo>
                      <a:pt x="4" y="2"/>
                    </a:lnTo>
                    <a:lnTo>
                      <a:pt x="4" y="2"/>
                    </a:lnTo>
                    <a:lnTo>
                      <a:pt x="4" y="2"/>
                    </a:lnTo>
                    <a:lnTo>
                      <a:pt x="4" y="2"/>
                    </a:lnTo>
                    <a:lnTo>
                      <a:pt x="4" y="2"/>
                    </a:lnTo>
                    <a:lnTo>
                      <a:pt x="4" y="2"/>
                    </a:lnTo>
                    <a:lnTo>
                      <a:pt x="4" y="2"/>
                    </a:lnTo>
                    <a:lnTo>
                      <a:pt x="5" y="2"/>
                    </a:lnTo>
                    <a:lnTo>
                      <a:pt x="5" y="2"/>
                    </a:lnTo>
                    <a:lnTo>
                      <a:pt x="5" y="2"/>
                    </a:lnTo>
                    <a:lnTo>
                      <a:pt x="5" y="0"/>
                    </a:lnTo>
                    <a:lnTo>
                      <a:pt x="5" y="0"/>
                    </a:lnTo>
                    <a:lnTo>
                      <a:pt x="5" y="0"/>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10" y="0"/>
                    </a:lnTo>
                    <a:lnTo>
                      <a:pt x="10" y="2"/>
                    </a:lnTo>
                    <a:lnTo>
                      <a:pt x="10" y="2"/>
                    </a:lnTo>
                    <a:lnTo>
                      <a:pt x="10" y="2"/>
                    </a:lnTo>
                    <a:lnTo>
                      <a:pt x="10" y="2"/>
                    </a:lnTo>
                    <a:lnTo>
                      <a:pt x="10" y="2"/>
                    </a:lnTo>
                    <a:lnTo>
                      <a:pt x="10" y="2"/>
                    </a:lnTo>
                    <a:lnTo>
                      <a:pt x="11" y="2"/>
                    </a:lnTo>
                    <a:lnTo>
                      <a:pt x="11" y="2"/>
                    </a:lnTo>
                    <a:lnTo>
                      <a:pt x="11" y="2"/>
                    </a:lnTo>
                    <a:lnTo>
                      <a:pt x="11" y="2"/>
                    </a:lnTo>
                    <a:lnTo>
                      <a:pt x="11" y="2"/>
                    </a:lnTo>
                    <a:lnTo>
                      <a:pt x="11" y="2"/>
                    </a:lnTo>
                    <a:lnTo>
                      <a:pt x="11" y="2"/>
                    </a:lnTo>
                    <a:lnTo>
                      <a:pt x="12" y="2"/>
                    </a:lnTo>
                    <a:lnTo>
                      <a:pt x="12" y="3"/>
                    </a:lnTo>
                    <a:lnTo>
                      <a:pt x="12" y="3"/>
                    </a:lnTo>
                    <a:lnTo>
                      <a:pt x="12" y="3"/>
                    </a:lnTo>
                    <a:lnTo>
                      <a:pt x="12" y="3"/>
                    </a:lnTo>
                    <a:lnTo>
                      <a:pt x="12" y="3"/>
                    </a:lnTo>
                    <a:lnTo>
                      <a:pt x="12" y="3"/>
                    </a:lnTo>
                    <a:lnTo>
                      <a:pt x="12" y="3"/>
                    </a:lnTo>
                    <a:lnTo>
                      <a:pt x="13" y="3"/>
                    </a:lnTo>
                    <a:lnTo>
                      <a:pt x="13" y="3"/>
                    </a:lnTo>
                    <a:lnTo>
                      <a:pt x="13" y="3"/>
                    </a:lnTo>
                    <a:lnTo>
                      <a:pt x="13" y="3"/>
                    </a:lnTo>
                    <a:lnTo>
                      <a:pt x="13" y="4"/>
                    </a:lnTo>
                    <a:lnTo>
                      <a:pt x="13" y="4"/>
                    </a:lnTo>
                    <a:lnTo>
                      <a:pt x="13" y="4"/>
                    </a:lnTo>
                    <a:lnTo>
                      <a:pt x="13" y="4"/>
                    </a:lnTo>
                    <a:lnTo>
                      <a:pt x="13" y="4"/>
                    </a:lnTo>
                    <a:lnTo>
                      <a:pt x="14" y="4"/>
                    </a:lnTo>
                    <a:lnTo>
                      <a:pt x="14" y="4"/>
                    </a:lnTo>
                    <a:lnTo>
                      <a:pt x="14" y="4"/>
                    </a:lnTo>
                    <a:lnTo>
                      <a:pt x="14" y="5"/>
                    </a:lnTo>
                    <a:lnTo>
                      <a:pt x="14" y="5"/>
                    </a:lnTo>
                    <a:lnTo>
                      <a:pt x="14" y="5"/>
                    </a:lnTo>
                    <a:lnTo>
                      <a:pt x="14" y="5"/>
                    </a:lnTo>
                    <a:lnTo>
                      <a:pt x="14" y="5"/>
                    </a:lnTo>
                    <a:lnTo>
                      <a:pt x="14" y="5"/>
                    </a:lnTo>
                    <a:lnTo>
                      <a:pt x="14" y="5"/>
                    </a:lnTo>
                    <a:lnTo>
                      <a:pt x="15" y="5"/>
                    </a:lnTo>
                    <a:lnTo>
                      <a:pt x="15" y="6"/>
                    </a:lnTo>
                    <a:lnTo>
                      <a:pt x="15" y="6"/>
                    </a:lnTo>
                    <a:lnTo>
                      <a:pt x="15" y="6"/>
                    </a:lnTo>
                    <a:lnTo>
                      <a:pt x="15" y="6"/>
                    </a:lnTo>
                    <a:lnTo>
                      <a:pt x="15" y="6"/>
                    </a:lnTo>
                    <a:lnTo>
                      <a:pt x="15" y="6"/>
                    </a:lnTo>
                    <a:lnTo>
                      <a:pt x="15" y="6"/>
                    </a:lnTo>
                    <a:lnTo>
                      <a:pt x="15" y="7"/>
                    </a:lnTo>
                    <a:lnTo>
                      <a:pt x="15" y="7"/>
                    </a:lnTo>
                    <a:lnTo>
                      <a:pt x="15" y="7"/>
                    </a:lnTo>
                    <a:lnTo>
                      <a:pt x="15" y="7"/>
                    </a:lnTo>
                    <a:lnTo>
                      <a:pt x="15" y="7"/>
                    </a:lnTo>
                    <a:lnTo>
                      <a:pt x="15" y="7"/>
                    </a:lnTo>
                    <a:lnTo>
                      <a:pt x="15" y="7"/>
                    </a:lnTo>
                    <a:lnTo>
                      <a:pt x="15" y="8"/>
                    </a:lnTo>
                    <a:lnTo>
                      <a:pt x="15" y="8"/>
                    </a:lnTo>
                    <a:lnTo>
                      <a:pt x="16" y="8"/>
                    </a:lnTo>
                    <a:lnTo>
                      <a:pt x="16" y="8"/>
                    </a:lnTo>
                    <a:lnTo>
                      <a:pt x="16" y="8"/>
                    </a:lnTo>
                    <a:lnTo>
                      <a:pt x="16" y="8"/>
                    </a:lnTo>
                    <a:lnTo>
                      <a:pt x="16" y="9"/>
                    </a:lnTo>
                    <a:lnTo>
                      <a:pt x="16" y="9"/>
                    </a:lnTo>
                    <a:lnTo>
                      <a:pt x="16" y="9"/>
                    </a:lnTo>
                    <a:lnTo>
                      <a:pt x="16" y="9"/>
                    </a:lnTo>
                    <a:lnTo>
                      <a:pt x="16" y="9"/>
                    </a:lnTo>
                    <a:lnTo>
                      <a:pt x="16" y="9"/>
                    </a:lnTo>
                    <a:lnTo>
                      <a:pt x="16" y="9"/>
                    </a:lnTo>
                    <a:lnTo>
                      <a:pt x="16" y="10"/>
                    </a:lnTo>
                    <a:lnTo>
                      <a:pt x="16" y="10"/>
                    </a:lnTo>
                    <a:lnTo>
                      <a:pt x="16" y="10"/>
                    </a:lnTo>
                    <a:lnTo>
                      <a:pt x="16" y="1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5" name="Freeform 180">
                <a:extLst>
                  <a:ext uri="{FF2B5EF4-FFF2-40B4-BE49-F238E27FC236}">
                    <a16:creationId xmlns:a16="http://schemas.microsoft.com/office/drawing/2014/main" id="{A168373A-134D-45E8-8224-4907822FA601}"/>
                  </a:ext>
                </a:extLst>
              </p:cNvPr>
              <p:cNvSpPr>
                <a:spLocks/>
              </p:cNvSpPr>
              <p:nvPr/>
            </p:nvSpPr>
            <p:spPr bwMode="auto">
              <a:xfrm>
                <a:off x="5056" y="3375"/>
                <a:ext cx="15" cy="20"/>
              </a:xfrm>
              <a:custGeom>
                <a:avLst/>
                <a:gdLst>
                  <a:gd name="T0" fmla="*/ 15 w 15"/>
                  <a:gd name="T1" fmla="*/ 11 h 20"/>
                  <a:gd name="T2" fmla="*/ 15 w 15"/>
                  <a:gd name="T3" fmla="*/ 12 h 20"/>
                  <a:gd name="T4" fmla="*/ 15 w 15"/>
                  <a:gd name="T5" fmla="*/ 13 h 20"/>
                  <a:gd name="T6" fmla="*/ 15 w 15"/>
                  <a:gd name="T7" fmla="*/ 13 h 20"/>
                  <a:gd name="T8" fmla="*/ 15 w 15"/>
                  <a:gd name="T9" fmla="*/ 15 h 20"/>
                  <a:gd name="T10" fmla="*/ 15 w 15"/>
                  <a:gd name="T11" fmla="*/ 16 h 20"/>
                  <a:gd name="T12" fmla="*/ 14 w 15"/>
                  <a:gd name="T13" fmla="*/ 17 h 20"/>
                  <a:gd name="T14" fmla="*/ 13 w 15"/>
                  <a:gd name="T15" fmla="*/ 18 h 20"/>
                  <a:gd name="T16" fmla="*/ 13 w 15"/>
                  <a:gd name="T17" fmla="*/ 18 h 20"/>
                  <a:gd name="T18" fmla="*/ 12 w 15"/>
                  <a:gd name="T19" fmla="*/ 19 h 20"/>
                  <a:gd name="T20" fmla="*/ 11 w 15"/>
                  <a:gd name="T21" fmla="*/ 19 h 20"/>
                  <a:gd name="T22" fmla="*/ 10 w 15"/>
                  <a:gd name="T23" fmla="*/ 19 h 20"/>
                  <a:gd name="T24" fmla="*/ 9 w 15"/>
                  <a:gd name="T25" fmla="*/ 20 h 20"/>
                  <a:gd name="T26" fmla="*/ 8 w 15"/>
                  <a:gd name="T27" fmla="*/ 20 h 20"/>
                  <a:gd name="T28" fmla="*/ 8 w 15"/>
                  <a:gd name="T29" fmla="*/ 20 h 20"/>
                  <a:gd name="T30" fmla="*/ 7 w 15"/>
                  <a:gd name="T31" fmla="*/ 20 h 20"/>
                  <a:gd name="T32" fmla="*/ 6 w 15"/>
                  <a:gd name="T33" fmla="*/ 20 h 20"/>
                  <a:gd name="T34" fmla="*/ 5 w 15"/>
                  <a:gd name="T35" fmla="*/ 20 h 20"/>
                  <a:gd name="T36" fmla="*/ 5 w 15"/>
                  <a:gd name="T37" fmla="*/ 19 h 20"/>
                  <a:gd name="T38" fmla="*/ 4 w 15"/>
                  <a:gd name="T39" fmla="*/ 19 h 20"/>
                  <a:gd name="T40" fmla="*/ 3 w 15"/>
                  <a:gd name="T41" fmla="*/ 18 h 20"/>
                  <a:gd name="T42" fmla="*/ 2 w 15"/>
                  <a:gd name="T43" fmla="*/ 18 h 20"/>
                  <a:gd name="T44" fmla="*/ 2 w 15"/>
                  <a:gd name="T45" fmla="*/ 17 h 20"/>
                  <a:gd name="T46" fmla="*/ 2 w 15"/>
                  <a:gd name="T47" fmla="*/ 16 h 20"/>
                  <a:gd name="T48" fmla="*/ 1 w 15"/>
                  <a:gd name="T49" fmla="*/ 16 h 20"/>
                  <a:gd name="T50" fmla="*/ 1 w 15"/>
                  <a:gd name="T51" fmla="*/ 15 h 20"/>
                  <a:gd name="T52" fmla="*/ 1 w 15"/>
                  <a:gd name="T53" fmla="*/ 13 h 20"/>
                  <a:gd name="T54" fmla="*/ 0 w 15"/>
                  <a:gd name="T55" fmla="*/ 12 h 20"/>
                  <a:gd name="T56" fmla="*/ 0 w 15"/>
                  <a:gd name="T57" fmla="*/ 11 h 20"/>
                  <a:gd name="T58" fmla="*/ 0 w 15"/>
                  <a:gd name="T59" fmla="*/ 10 h 20"/>
                  <a:gd name="T60" fmla="*/ 0 w 15"/>
                  <a:gd name="T61" fmla="*/ 9 h 20"/>
                  <a:gd name="T62" fmla="*/ 0 w 15"/>
                  <a:gd name="T63" fmla="*/ 8 h 20"/>
                  <a:gd name="T64" fmla="*/ 0 w 15"/>
                  <a:gd name="T65" fmla="*/ 7 h 20"/>
                  <a:gd name="T66" fmla="*/ 1 w 15"/>
                  <a:gd name="T67" fmla="*/ 6 h 20"/>
                  <a:gd name="T68" fmla="*/ 1 w 15"/>
                  <a:gd name="T69" fmla="*/ 6 h 20"/>
                  <a:gd name="T70" fmla="*/ 2 w 15"/>
                  <a:gd name="T71" fmla="*/ 5 h 20"/>
                  <a:gd name="T72" fmla="*/ 2 w 15"/>
                  <a:gd name="T73" fmla="*/ 4 h 20"/>
                  <a:gd name="T74" fmla="*/ 2 w 15"/>
                  <a:gd name="T75" fmla="*/ 3 h 20"/>
                  <a:gd name="T76" fmla="*/ 3 w 15"/>
                  <a:gd name="T77" fmla="*/ 3 h 20"/>
                  <a:gd name="T78" fmla="*/ 3 w 15"/>
                  <a:gd name="T79" fmla="*/ 1 h 20"/>
                  <a:gd name="T80" fmla="*/ 4 w 15"/>
                  <a:gd name="T81" fmla="*/ 1 h 20"/>
                  <a:gd name="T82" fmla="*/ 5 w 15"/>
                  <a:gd name="T83" fmla="*/ 0 h 20"/>
                  <a:gd name="T84" fmla="*/ 6 w 15"/>
                  <a:gd name="T85" fmla="*/ 0 h 20"/>
                  <a:gd name="T86" fmla="*/ 7 w 15"/>
                  <a:gd name="T87" fmla="*/ 0 h 20"/>
                  <a:gd name="T88" fmla="*/ 8 w 15"/>
                  <a:gd name="T89" fmla="*/ 0 h 20"/>
                  <a:gd name="T90" fmla="*/ 8 w 15"/>
                  <a:gd name="T91" fmla="*/ 0 h 20"/>
                  <a:gd name="T92" fmla="*/ 9 w 15"/>
                  <a:gd name="T93" fmla="*/ 0 h 20"/>
                  <a:gd name="T94" fmla="*/ 10 w 15"/>
                  <a:gd name="T95" fmla="*/ 0 h 20"/>
                  <a:gd name="T96" fmla="*/ 11 w 15"/>
                  <a:gd name="T97" fmla="*/ 1 h 20"/>
                  <a:gd name="T98" fmla="*/ 11 w 15"/>
                  <a:gd name="T99" fmla="*/ 1 h 20"/>
                  <a:gd name="T100" fmla="*/ 12 w 15"/>
                  <a:gd name="T101" fmla="*/ 3 h 20"/>
                  <a:gd name="T102" fmla="*/ 13 w 15"/>
                  <a:gd name="T103" fmla="*/ 3 h 20"/>
                  <a:gd name="T104" fmla="*/ 14 w 15"/>
                  <a:gd name="T105" fmla="*/ 4 h 20"/>
                  <a:gd name="T106" fmla="*/ 14 w 15"/>
                  <a:gd name="T107" fmla="*/ 4 h 20"/>
                  <a:gd name="T108" fmla="*/ 15 w 15"/>
                  <a:gd name="T109" fmla="*/ 5 h 20"/>
                  <a:gd name="T110" fmla="*/ 15 w 15"/>
                  <a:gd name="T111" fmla="*/ 6 h 20"/>
                  <a:gd name="T112" fmla="*/ 15 w 15"/>
                  <a:gd name="T113" fmla="*/ 7 h 20"/>
                  <a:gd name="T114" fmla="*/ 15 w 15"/>
                  <a:gd name="T115" fmla="*/ 8 h 20"/>
                  <a:gd name="T116" fmla="*/ 15 w 15"/>
                  <a:gd name="T117" fmla="*/ 9 h 20"/>
                  <a:gd name="T118" fmla="*/ 15 w 15"/>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20">
                    <a:moveTo>
                      <a:pt x="15" y="10"/>
                    </a:moveTo>
                    <a:lnTo>
                      <a:pt x="15" y="10"/>
                    </a:lnTo>
                    <a:lnTo>
                      <a:pt x="15" y="10"/>
                    </a:lnTo>
                    <a:lnTo>
                      <a:pt x="15" y="10"/>
                    </a:lnTo>
                    <a:lnTo>
                      <a:pt x="15" y="11"/>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3"/>
                    </a:lnTo>
                    <a:lnTo>
                      <a:pt x="15" y="13"/>
                    </a:lnTo>
                    <a:lnTo>
                      <a:pt x="15" y="13"/>
                    </a:lnTo>
                    <a:lnTo>
                      <a:pt x="15" y="13"/>
                    </a:lnTo>
                    <a:lnTo>
                      <a:pt x="15" y="13"/>
                    </a:lnTo>
                    <a:lnTo>
                      <a:pt x="15" y="13"/>
                    </a:lnTo>
                    <a:lnTo>
                      <a:pt x="15" y="13"/>
                    </a:lnTo>
                    <a:lnTo>
                      <a:pt x="15" y="15"/>
                    </a:lnTo>
                    <a:lnTo>
                      <a:pt x="15" y="15"/>
                    </a:lnTo>
                    <a:lnTo>
                      <a:pt x="15" y="15"/>
                    </a:lnTo>
                    <a:lnTo>
                      <a:pt x="15" y="15"/>
                    </a:lnTo>
                    <a:lnTo>
                      <a:pt x="15" y="15"/>
                    </a:lnTo>
                    <a:lnTo>
                      <a:pt x="15" y="15"/>
                    </a:lnTo>
                    <a:lnTo>
                      <a:pt x="15" y="15"/>
                    </a:lnTo>
                    <a:lnTo>
                      <a:pt x="15" y="16"/>
                    </a:lnTo>
                    <a:lnTo>
                      <a:pt x="15" y="16"/>
                    </a:lnTo>
                    <a:lnTo>
                      <a:pt x="15" y="16"/>
                    </a:lnTo>
                    <a:lnTo>
                      <a:pt x="15" y="16"/>
                    </a:lnTo>
                    <a:lnTo>
                      <a:pt x="15" y="16"/>
                    </a:lnTo>
                    <a:lnTo>
                      <a:pt x="14" y="16"/>
                    </a:lnTo>
                    <a:lnTo>
                      <a:pt x="14" y="16"/>
                    </a:lnTo>
                    <a:lnTo>
                      <a:pt x="14" y="16"/>
                    </a:lnTo>
                    <a:lnTo>
                      <a:pt x="14" y="17"/>
                    </a:lnTo>
                    <a:lnTo>
                      <a:pt x="14" y="17"/>
                    </a:lnTo>
                    <a:lnTo>
                      <a:pt x="14" y="17"/>
                    </a:lnTo>
                    <a:lnTo>
                      <a:pt x="14" y="17"/>
                    </a:lnTo>
                    <a:lnTo>
                      <a:pt x="14" y="17"/>
                    </a:lnTo>
                    <a:lnTo>
                      <a:pt x="14" y="17"/>
                    </a:lnTo>
                    <a:lnTo>
                      <a:pt x="13" y="17"/>
                    </a:lnTo>
                    <a:lnTo>
                      <a:pt x="13" y="17"/>
                    </a:lnTo>
                    <a:lnTo>
                      <a:pt x="13" y="18"/>
                    </a:lnTo>
                    <a:lnTo>
                      <a:pt x="13" y="18"/>
                    </a:lnTo>
                    <a:lnTo>
                      <a:pt x="13" y="18"/>
                    </a:lnTo>
                    <a:lnTo>
                      <a:pt x="13" y="18"/>
                    </a:lnTo>
                    <a:lnTo>
                      <a:pt x="13" y="18"/>
                    </a:lnTo>
                    <a:lnTo>
                      <a:pt x="13" y="18"/>
                    </a:lnTo>
                    <a:lnTo>
                      <a:pt x="13" y="18"/>
                    </a:lnTo>
                    <a:lnTo>
                      <a:pt x="12" y="18"/>
                    </a:lnTo>
                    <a:lnTo>
                      <a:pt x="12" y="18"/>
                    </a:lnTo>
                    <a:lnTo>
                      <a:pt x="12" y="18"/>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19"/>
                    </a:lnTo>
                    <a:lnTo>
                      <a:pt x="10" y="19"/>
                    </a:lnTo>
                    <a:lnTo>
                      <a:pt x="10" y="19"/>
                    </a:lnTo>
                    <a:lnTo>
                      <a:pt x="10" y="19"/>
                    </a:lnTo>
                    <a:lnTo>
                      <a:pt x="10" y="20"/>
                    </a:lnTo>
                    <a:lnTo>
                      <a:pt x="10" y="20"/>
                    </a:lnTo>
                    <a:lnTo>
                      <a:pt x="10" y="20"/>
                    </a:lnTo>
                    <a:lnTo>
                      <a:pt x="9"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5" y="20"/>
                    </a:lnTo>
                    <a:lnTo>
                      <a:pt x="5" y="20"/>
                    </a:lnTo>
                    <a:lnTo>
                      <a:pt x="5" y="19"/>
                    </a:lnTo>
                    <a:lnTo>
                      <a:pt x="5" y="19"/>
                    </a:lnTo>
                    <a:lnTo>
                      <a:pt x="5" y="19"/>
                    </a:lnTo>
                    <a:lnTo>
                      <a:pt x="5" y="19"/>
                    </a:lnTo>
                    <a:lnTo>
                      <a:pt x="5" y="19"/>
                    </a:lnTo>
                    <a:lnTo>
                      <a:pt x="4" y="19"/>
                    </a:lnTo>
                    <a:lnTo>
                      <a:pt x="4" y="19"/>
                    </a:lnTo>
                    <a:lnTo>
                      <a:pt x="4" y="19"/>
                    </a:lnTo>
                    <a:lnTo>
                      <a:pt x="4" y="19"/>
                    </a:lnTo>
                    <a:lnTo>
                      <a:pt x="4" y="19"/>
                    </a:lnTo>
                    <a:lnTo>
                      <a:pt x="4" y="19"/>
                    </a:lnTo>
                    <a:lnTo>
                      <a:pt x="4" y="19"/>
                    </a:lnTo>
                    <a:lnTo>
                      <a:pt x="3" y="19"/>
                    </a:lnTo>
                    <a:lnTo>
                      <a:pt x="3" y="19"/>
                    </a:lnTo>
                    <a:lnTo>
                      <a:pt x="3" y="19"/>
                    </a:lnTo>
                    <a:lnTo>
                      <a:pt x="3" y="18"/>
                    </a:lnTo>
                    <a:lnTo>
                      <a:pt x="3" y="18"/>
                    </a:lnTo>
                    <a:lnTo>
                      <a:pt x="3" y="18"/>
                    </a:lnTo>
                    <a:lnTo>
                      <a:pt x="3" y="18"/>
                    </a:lnTo>
                    <a:lnTo>
                      <a:pt x="3" y="18"/>
                    </a:lnTo>
                    <a:lnTo>
                      <a:pt x="2" y="18"/>
                    </a:lnTo>
                    <a:lnTo>
                      <a:pt x="2" y="18"/>
                    </a:lnTo>
                    <a:lnTo>
                      <a:pt x="2" y="18"/>
                    </a:lnTo>
                    <a:lnTo>
                      <a:pt x="2" y="18"/>
                    </a:lnTo>
                    <a:lnTo>
                      <a:pt x="2" y="18"/>
                    </a:lnTo>
                    <a:lnTo>
                      <a:pt x="2" y="17"/>
                    </a:lnTo>
                    <a:lnTo>
                      <a:pt x="2" y="17"/>
                    </a:lnTo>
                    <a:lnTo>
                      <a:pt x="2" y="17"/>
                    </a:lnTo>
                    <a:lnTo>
                      <a:pt x="2" y="17"/>
                    </a:lnTo>
                    <a:lnTo>
                      <a:pt x="2" y="17"/>
                    </a:lnTo>
                    <a:lnTo>
                      <a:pt x="2" y="17"/>
                    </a:lnTo>
                    <a:lnTo>
                      <a:pt x="2" y="17"/>
                    </a:lnTo>
                    <a:lnTo>
                      <a:pt x="2" y="17"/>
                    </a:lnTo>
                    <a:lnTo>
                      <a:pt x="2" y="16"/>
                    </a:lnTo>
                    <a:lnTo>
                      <a:pt x="2" y="16"/>
                    </a:lnTo>
                    <a:lnTo>
                      <a:pt x="2" y="16"/>
                    </a:lnTo>
                    <a:lnTo>
                      <a:pt x="2" y="16"/>
                    </a:lnTo>
                    <a:lnTo>
                      <a:pt x="2" y="16"/>
                    </a:lnTo>
                    <a:lnTo>
                      <a:pt x="1" y="16"/>
                    </a:lnTo>
                    <a:lnTo>
                      <a:pt x="1" y="16"/>
                    </a:lnTo>
                    <a:lnTo>
                      <a:pt x="1" y="16"/>
                    </a:lnTo>
                    <a:lnTo>
                      <a:pt x="1" y="15"/>
                    </a:lnTo>
                    <a:lnTo>
                      <a:pt x="1" y="15"/>
                    </a:lnTo>
                    <a:lnTo>
                      <a:pt x="1" y="15"/>
                    </a:lnTo>
                    <a:lnTo>
                      <a:pt x="1" y="15"/>
                    </a:lnTo>
                    <a:lnTo>
                      <a:pt x="1" y="15"/>
                    </a:lnTo>
                    <a:lnTo>
                      <a:pt x="1" y="15"/>
                    </a:lnTo>
                    <a:lnTo>
                      <a:pt x="1" y="15"/>
                    </a:lnTo>
                    <a:lnTo>
                      <a:pt x="1" y="13"/>
                    </a:lnTo>
                    <a:lnTo>
                      <a:pt x="1" y="13"/>
                    </a:lnTo>
                    <a:lnTo>
                      <a:pt x="1" y="13"/>
                    </a:lnTo>
                    <a:lnTo>
                      <a:pt x="1" y="13"/>
                    </a:lnTo>
                    <a:lnTo>
                      <a:pt x="1" y="13"/>
                    </a:lnTo>
                    <a:lnTo>
                      <a:pt x="0" y="13"/>
                    </a:lnTo>
                    <a:lnTo>
                      <a:pt x="0" y="13"/>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0" y="7"/>
                    </a:lnTo>
                    <a:lnTo>
                      <a:pt x="0" y="7"/>
                    </a:lnTo>
                    <a:lnTo>
                      <a:pt x="1"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2" y="5"/>
                    </a:lnTo>
                    <a:lnTo>
                      <a:pt x="2" y="5"/>
                    </a:lnTo>
                    <a:lnTo>
                      <a:pt x="2" y="5"/>
                    </a:lnTo>
                    <a:lnTo>
                      <a:pt x="2" y="4"/>
                    </a:lnTo>
                    <a:lnTo>
                      <a:pt x="2" y="4"/>
                    </a:lnTo>
                    <a:lnTo>
                      <a:pt x="2" y="4"/>
                    </a:lnTo>
                    <a:lnTo>
                      <a:pt x="2" y="4"/>
                    </a:lnTo>
                    <a:lnTo>
                      <a:pt x="2" y="4"/>
                    </a:lnTo>
                    <a:lnTo>
                      <a:pt x="2" y="4"/>
                    </a:lnTo>
                    <a:lnTo>
                      <a:pt x="2" y="4"/>
                    </a:lnTo>
                    <a:lnTo>
                      <a:pt x="2" y="4"/>
                    </a:lnTo>
                    <a:lnTo>
                      <a:pt x="2" y="4"/>
                    </a:lnTo>
                    <a:lnTo>
                      <a:pt x="2" y="3"/>
                    </a:lnTo>
                    <a:lnTo>
                      <a:pt x="2" y="3"/>
                    </a:lnTo>
                    <a:lnTo>
                      <a:pt x="2" y="3"/>
                    </a:lnTo>
                    <a:lnTo>
                      <a:pt x="2" y="3"/>
                    </a:lnTo>
                    <a:lnTo>
                      <a:pt x="2" y="3"/>
                    </a:lnTo>
                    <a:lnTo>
                      <a:pt x="2" y="3"/>
                    </a:lnTo>
                    <a:lnTo>
                      <a:pt x="3" y="3"/>
                    </a:lnTo>
                    <a:lnTo>
                      <a:pt x="3" y="3"/>
                    </a:lnTo>
                    <a:lnTo>
                      <a:pt x="3" y="3"/>
                    </a:lnTo>
                    <a:lnTo>
                      <a:pt x="3" y="3"/>
                    </a:lnTo>
                    <a:lnTo>
                      <a:pt x="3" y="1"/>
                    </a:lnTo>
                    <a:lnTo>
                      <a:pt x="3" y="1"/>
                    </a:lnTo>
                    <a:lnTo>
                      <a:pt x="3" y="1"/>
                    </a:lnTo>
                    <a:lnTo>
                      <a:pt x="3" y="1"/>
                    </a:lnTo>
                    <a:lnTo>
                      <a:pt x="4" y="1"/>
                    </a:lnTo>
                    <a:lnTo>
                      <a:pt x="4" y="1"/>
                    </a:lnTo>
                    <a:lnTo>
                      <a:pt x="4" y="1"/>
                    </a:lnTo>
                    <a:lnTo>
                      <a:pt x="4" y="1"/>
                    </a:lnTo>
                    <a:lnTo>
                      <a:pt x="4" y="1"/>
                    </a:lnTo>
                    <a:lnTo>
                      <a:pt x="4" y="1"/>
                    </a:lnTo>
                    <a:lnTo>
                      <a:pt x="4" y="1"/>
                    </a:lnTo>
                    <a:lnTo>
                      <a:pt x="5" y="1"/>
                    </a:lnTo>
                    <a:lnTo>
                      <a:pt x="5" y="1"/>
                    </a:lnTo>
                    <a:lnTo>
                      <a:pt x="5" y="0"/>
                    </a:lnTo>
                    <a:lnTo>
                      <a:pt x="5" y="0"/>
                    </a:lnTo>
                    <a:lnTo>
                      <a:pt x="5" y="0"/>
                    </a:lnTo>
                    <a:lnTo>
                      <a:pt x="5" y="0"/>
                    </a:lnTo>
                    <a:lnTo>
                      <a:pt x="5"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1"/>
                    </a:lnTo>
                    <a:lnTo>
                      <a:pt x="11" y="1"/>
                    </a:lnTo>
                    <a:lnTo>
                      <a:pt x="11" y="1"/>
                    </a:lnTo>
                    <a:lnTo>
                      <a:pt x="11" y="1"/>
                    </a:lnTo>
                    <a:lnTo>
                      <a:pt x="11" y="1"/>
                    </a:lnTo>
                    <a:lnTo>
                      <a:pt x="11" y="1"/>
                    </a:lnTo>
                    <a:lnTo>
                      <a:pt x="11" y="1"/>
                    </a:lnTo>
                    <a:lnTo>
                      <a:pt x="11" y="1"/>
                    </a:lnTo>
                    <a:lnTo>
                      <a:pt x="12" y="1"/>
                    </a:lnTo>
                    <a:lnTo>
                      <a:pt x="12" y="1"/>
                    </a:lnTo>
                    <a:lnTo>
                      <a:pt x="12" y="1"/>
                    </a:lnTo>
                    <a:lnTo>
                      <a:pt x="12" y="1"/>
                    </a:lnTo>
                    <a:lnTo>
                      <a:pt x="12" y="1"/>
                    </a:lnTo>
                    <a:lnTo>
                      <a:pt x="12" y="3"/>
                    </a:lnTo>
                    <a:lnTo>
                      <a:pt x="12" y="3"/>
                    </a:lnTo>
                    <a:lnTo>
                      <a:pt x="13" y="3"/>
                    </a:lnTo>
                    <a:lnTo>
                      <a:pt x="13" y="3"/>
                    </a:lnTo>
                    <a:lnTo>
                      <a:pt x="13" y="3"/>
                    </a:lnTo>
                    <a:lnTo>
                      <a:pt x="13" y="3"/>
                    </a:lnTo>
                    <a:lnTo>
                      <a:pt x="13" y="3"/>
                    </a:lnTo>
                    <a:lnTo>
                      <a:pt x="13" y="3"/>
                    </a:lnTo>
                    <a:lnTo>
                      <a:pt x="13" y="3"/>
                    </a:lnTo>
                    <a:lnTo>
                      <a:pt x="13" y="3"/>
                    </a:lnTo>
                    <a:lnTo>
                      <a:pt x="13" y="4"/>
                    </a:lnTo>
                    <a:lnTo>
                      <a:pt x="14" y="4"/>
                    </a:lnTo>
                    <a:lnTo>
                      <a:pt x="14" y="4"/>
                    </a:lnTo>
                    <a:lnTo>
                      <a:pt x="14" y="4"/>
                    </a:lnTo>
                    <a:lnTo>
                      <a:pt x="14" y="4"/>
                    </a:lnTo>
                    <a:lnTo>
                      <a:pt x="14" y="4"/>
                    </a:lnTo>
                    <a:lnTo>
                      <a:pt x="14" y="4"/>
                    </a:lnTo>
                    <a:lnTo>
                      <a:pt x="14" y="4"/>
                    </a:lnTo>
                    <a:lnTo>
                      <a:pt x="14" y="4"/>
                    </a:lnTo>
                    <a:lnTo>
                      <a:pt x="14"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7"/>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9"/>
                    </a:lnTo>
                    <a:lnTo>
                      <a:pt x="15" y="9"/>
                    </a:lnTo>
                    <a:lnTo>
                      <a:pt x="15" y="9"/>
                    </a:lnTo>
                    <a:lnTo>
                      <a:pt x="15" y="9"/>
                    </a:lnTo>
                    <a:lnTo>
                      <a:pt x="15" y="9"/>
                    </a:lnTo>
                    <a:lnTo>
                      <a:pt x="15" y="9"/>
                    </a:lnTo>
                    <a:lnTo>
                      <a:pt x="15" y="9"/>
                    </a:lnTo>
                    <a:lnTo>
                      <a:pt x="15" y="10"/>
                    </a:lnTo>
                    <a:lnTo>
                      <a:pt x="15" y="10"/>
                    </a:lnTo>
                    <a:lnTo>
                      <a:pt x="15" y="1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6" name="Freeform 181">
                <a:extLst>
                  <a:ext uri="{FF2B5EF4-FFF2-40B4-BE49-F238E27FC236}">
                    <a16:creationId xmlns:a16="http://schemas.microsoft.com/office/drawing/2014/main" id="{7A0A6884-2761-469E-9290-41CE66029717}"/>
                  </a:ext>
                </a:extLst>
              </p:cNvPr>
              <p:cNvSpPr>
                <a:spLocks/>
              </p:cNvSpPr>
              <p:nvPr/>
            </p:nvSpPr>
            <p:spPr bwMode="auto">
              <a:xfrm>
                <a:off x="6216" y="3303"/>
                <a:ext cx="16" cy="20"/>
              </a:xfrm>
              <a:custGeom>
                <a:avLst/>
                <a:gdLst>
                  <a:gd name="T0" fmla="*/ 16 w 16"/>
                  <a:gd name="T1" fmla="*/ 11 h 20"/>
                  <a:gd name="T2" fmla="*/ 16 w 16"/>
                  <a:gd name="T3" fmla="*/ 11 h 20"/>
                  <a:gd name="T4" fmla="*/ 16 w 16"/>
                  <a:gd name="T5" fmla="*/ 12 h 20"/>
                  <a:gd name="T6" fmla="*/ 15 w 16"/>
                  <a:gd name="T7" fmla="*/ 13 h 20"/>
                  <a:gd name="T8" fmla="*/ 15 w 16"/>
                  <a:gd name="T9" fmla="*/ 15 h 20"/>
                  <a:gd name="T10" fmla="*/ 14 w 16"/>
                  <a:gd name="T11" fmla="*/ 16 h 20"/>
                  <a:gd name="T12" fmla="*/ 14 w 16"/>
                  <a:gd name="T13" fmla="*/ 17 h 20"/>
                  <a:gd name="T14" fmla="*/ 13 w 16"/>
                  <a:gd name="T15" fmla="*/ 17 h 20"/>
                  <a:gd name="T16" fmla="*/ 12 w 16"/>
                  <a:gd name="T17" fmla="*/ 18 h 20"/>
                  <a:gd name="T18" fmla="*/ 12 w 16"/>
                  <a:gd name="T19" fmla="*/ 19 h 20"/>
                  <a:gd name="T20" fmla="*/ 12 w 16"/>
                  <a:gd name="T21" fmla="*/ 19 h 20"/>
                  <a:gd name="T22" fmla="*/ 11 w 16"/>
                  <a:gd name="T23" fmla="*/ 19 h 20"/>
                  <a:gd name="T24" fmla="*/ 10 w 16"/>
                  <a:gd name="T25" fmla="*/ 20 h 20"/>
                  <a:gd name="T26" fmla="*/ 9 w 16"/>
                  <a:gd name="T27" fmla="*/ 20 h 20"/>
                  <a:gd name="T28" fmla="*/ 8 w 16"/>
                  <a:gd name="T29" fmla="*/ 20 h 20"/>
                  <a:gd name="T30" fmla="*/ 7 w 16"/>
                  <a:gd name="T31" fmla="*/ 20 h 20"/>
                  <a:gd name="T32" fmla="*/ 6 w 16"/>
                  <a:gd name="T33" fmla="*/ 20 h 20"/>
                  <a:gd name="T34" fmla="*/ 6 w 16"/>
                  <a:gd name="T35" fmla="*/ 19 h 20"/>
                  <a:gd name="T36" fmla="*/ 5 w 16"/>
                  <a:gd name="T37" fmla="*/ 19 h 20"/>
                  <a:gd name="T38" fmla="*/ 4 w 16"/>
                  <a:gd name="T39" fmla="*/ 19 h 20"/>
                  <a:gd name="T40" fmla="*/ 4 w 16"/>
                  <a:gd name="T41" fmla="*/ 18 h 20"/>
                  <a:gd name="T42" fmla="*/ 3 w 16"/>
                  <a:gd name="T43" fmla="*/ 18 h 20"/>
                  <a:gd name="T44" fmla="*/ 2 w 16"/>
                  <a:gd name="T45" fmla="*/ 17 h 20"/>
                  <a:gd name="T46" fmla="*/ 2 w 16"/>
                  <a:gd name="T47" fmla="*/ 16 h 20"/>
                  <a:gd name="T48" fmla="*/ 1 w 16"/>
                  <a:gd name="T49" fmla="*/ 15 h 20"/>
                  <a:gd name="T50" fmla="*/ 1 w 16"/>
                  <a:gd name="T51" fmla="*/ 15 h 20"/>
                  <a:gd name="T52" fmla="*/ 0 w 16"/>
                  <a:gd name="T53" fmla="*/ 13 h 20"/>
                  <a:gd name="T54" fmla="*/ 0 w 16"/>
                  <a:gd name="T55" fmla="*/ 12 h 20"/>
                  <a:gd name="T56" fmla="*/ 0 w 16"/>
                  <a:gd name="T57" fmla="*/ 11 h 20"/>
                  <a:gd name="T58" fmla="*/ 0 w 16"/>
                  <a:gd name="T59" fmla="*/ 10 h 20"/>
                  <a:gd name="T60" fmla="*/ 0 w 16"/>
                  <a:gd name="T61" fmla="*/ 9 h 20"/>
                  <a:gd name="T62" fmla="*/ 0 w 16"/>
                  <a:gd name="T63" fmla="*/ 8 h 20"/>
                  <a:gd name="T64" fmla="*/ 0 w 16"/>
                  <a:gd name="T65" fmla="*/ 7 h 20"/>
                  <a:gd name="T66" fmla="*/ 1 w 16"/>
                  <a:gd name="T67" fmla="*/ 6 h 20"/>
                  <a:gd name="T68" fmla="*/ 1 w 16"/>
                  <a:gd name="T69" fmla="*/ 5 h 20"/>
                  <a:gd name="T70" fmla="*/ 1 w 16"/>
                  <a:gd name="T71" fmla="*/ 4 h 20"/>
                  <a:gd name="T72" fmla="*/ 2 w 16"/>
                  <a:gd name="T73" fmla="*/ 4 h 20"/>
                  <a:gd name="T74" fmla="*/ 3 w 16"/>
                  <a:gd name="T75" fmla="*/ 3 h 20"/>
                  <a:gd name="T76" fmla="*/ 3 w 16"/>
                  <a:gd name="T77" fmla="*/ 1 h 20"/>
                  <a:gd name="T78" fmla="*/ 4 w 16"/>
                  <a:gd name="T79" fmla="*/ 1 h 20"/>
                  <a:gd name="T80" fmla="*/ 5 w 16"/>
                  <a:gd name="T81" fmla="*/ 0 h 20"/>
                  <a:gd name="T82" fmla="*/ 6 w 16"/>
                  <a:gd name="T83" fmla="*/ 0 h 20"/>
                  <a:gd name="T84" fmla="*/ 6 w 16"/>
                  <a:gd name="T85" fmla="*/ 0 h 20"/>
                  <a:gd name="T86" fmla="*/ 7 w 16"/>
                  <a:gd name="T87" fmla="*/ 0 h 20"/>
                  <a:gd name="T88" fmla="*/ 8 w 16"/>
                  <a:gd name="T89" fmla="*/ 0 h 20"/>
                  <a:gd name="T90" fmla="*/ 9 w 16"/>
                  <a:gd name="T91" fmla="*/ 0 h 20"/>
                  <a:gd name="T92" fmla="*/ 10 w 16"/>
                  <a:gd name="T93" fmla="*/ 0 h 20"/>
                  <a:gd name="T94" fmla="*/ 11 w 16"/>
                  <a:gd name="T95" fmla="*/ 0 h 20"/>
                  <a:gd name="T96" fmla="*/ 11 w 16"/>
                  <a:gd name="T97" fmla="*/ 0 h 20"/>
                  <a:gd name="T98" fmla="*/ 12 w 16"/>
                  <a:gd name="T99" fmla="*/ 1 h 20"/>
                  <a:gd name="T100" fmla="*/ 12 w 16"/>
                  <a:gd name="T101" fmla="*/ 1 h 20"/>
                  <a:gd name="T102" fmla="*/ 13 w 16"/>
                  <a:gd name="T103" fmla="*/ 3 h 20"/>
                  <a:gd name="T104" fmla="*/ 13 w 16"/>
                  <a:gd name="T105" fmla="*/ 3 h 20"/>
                  <a:gd name="T106" fmla="*/ 14 w 16"/>
                  <a:gd name="T107" fmla="*/ 4 h 20"/>
                  <a:gd name="T108" fmla="*/ 15 w 16"/>
                  <a:gd name="T109" fmla="*/ 5 h 20"/>
                  <a:gd name="T110" fmla="*/ 15 w 16"/>
                  <a:gd name="T111" fmla="*/ 6 h 20"/>
                  <a:gd name="T112" fmla="*/ 15 w 16"/>
                  <a:gd name="T113" fmla="*/ 7 h 20"/>
                  <a:gd name="T114" fmla="*/ 16 w 16"/>
                  <a:gd name="T115" fmla="*/ 8 h 20"/>
                  <a:gd name="T116" fmla="*/ 16 w 16"/>
                  <a:gd name="T117" fmla="*/ 9 h 20"/>
                  <a:gd name="T118" fmla="*/ 16 w 16"/>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0"/>
                    </a:lnTo>
                    <a:lnTo>
                      <a:pt x="16" y="10"/>
                    </a:lnTo>
                    <a:lnTo>
                      <a:pt x="16" y="10"/>
                    </a:lnTo>
                    <a:lnTo>
                      <a:pt x="16" y="11"/>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5" y="13"/>
                    </a:lnTo>
                    <a:lnTo>
                      <a:pt x="15" y="13"/>
                    </a:lnTo>
                    <a:lnTo>
                      <a:pt x="15" y="13"/>
                    </a:lnTo>
                    <a:lnTo>
                      <a:pt x="15" y="13"/>
                    </a:lnTo>
                    <a:lnTo>
                      <a:pt x="15" y="13"/>
                    </a:lnTo>
                    <a:lnTo>
                      <a:pt x="15" y="13"/>
                    </a:lnTo>
                    <a:lnTo>
                      <a:pt x="15" y="13"/>
                    </a:lnTo>
                    <a:lnTo>
                      <a:pt x="15" y="15"/>
                    </a:lnTo>
                    <a:lnTo>
                      <a:pt x="15" y="15"/>
                    </a:lnTo>
                    <a:lnTo>
                      <a:pt x="15" y="15"/>
                    </a:lnTo>
                    <a:lnTo>
                      <a:pt x="15" y="15"/>
                    </a:lnTo>
                    <a:lnTo>
                      <a:pt x="15" y="15"/>
                    </a:lnTo>
                    <a:lnTo>
                      <a:pt x="15" y="15"/>
                    </a:lnTo>
                    <a:lnTo>
                      <a:pt x="15" y="15"/>
                    </a:lnTo>
                    <a:lnTo>
                      <a:pt x="15" y="16"/>
                    </a:lnTo>
                    <a:lnTo>
                      <a:pt x="14" y="16"/>
                    </a:lnTo>
                    <a:lnTo>
                      <a:pt x="14" y="16"/>
                    </a:lnTo>
                    <a:lnTo>
                      <a:pt x="14" y="16"/>
                    </a:lnTo>
                    <a:lnTo>
                      <a:pt x="14" y="16"/>
                    </a:lnTo>
                    <a:lnTo>
                      <a:pt x="14" y="16"/>
                    </a:lnTo>
                    <a:lnTo>
                      <a:pt x="14" y="16"/>
                    </a:lnTo>
                    <a:lnTo>
                      <a:pt x="14" y="16"/>
                    </a:lnTo>
                    <a:lnTo>
                      <a:pt x="14" y="17"/>
                    </a:lnTo>
                    <a:lnTo>
                      <a:pt x="14" y="17"/>
                    </a:lnTo>
                    <a:lnTo>
                      <a:pt x="14" y="17"/>
                    </a:lnTo>
                    <a:lnTo>
                      <a:pt x="13" y="17"/>
                    </a:lnTo>
                    <a:lnTo>
                      <a:pt x="13" y="17"/>
                    </a:lnTo>
                    <a:lnTo>
                      <a:pt x="13" y="17"/>
                    </a:lnTo>
                    <a:lnTo>
                      <a:pt x="13" y="17"/>
                    </a:lnTo>
                    <a:lnTo>
                      <a:pt x="13" y="17"/>
                    </a:lnTo>
                    <a:lnTo>
                      <a:pt x="13" y="18"/>
                    </a:lnTo>
                    <a:lnTo>
                      <a:pt x="13" y="18"/>
                    </a:lnTo>
                    <a:lnTo>
                      <a:pt x="13" y="18"/>
                    </a:lnTo>
                    <a:lnTo>
                      <a:pt x="13" y="18"/>
                    </a:lnTo>
                    <a:lnTo>
                      <a:pt x="12" y="18"/>
                    </a:lnTo>
                    <a:lnTo>
                      <a:pt x="12" y="18"/>
                    </a:lnTo>
                    <a:lnTo>
                      <a:pt x="12" y="18"/>
                    </a:lnTo>
                    <a:lnTo>
                      <a:pt x="12" y="18"/>
                    </a:lnTo>
                    <a:lnTo>
                      <a:pt x="12" y="18"/>
                    </a:lnTo>
                    <a:lnTo>
                      <a:pt x="12" y="18"/>
                    </a:lnTo>
                    <a:lnTo>
                      <a:pt x="12" y="18"/>
                    </a:lnTo>
                    <a:lnTo>
                      <a:pt x="12" y="19"/>
                    </a:lnTo>
                    <a:lnTo>
                      <a:pt x="12" y="19"/>
                    </a:lnTo>
                    <a:lnTo>
                      <a:pt x="12" y="19"/>
                    </a:lnTo>
                    <a:lnTo>
                      <a:pt x="12" y="19"/>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6" y="20"/>
                    </a:lnTo>
                    <a:lnTo>
                      <a:pt x="6" y="19"/>
                    </a:lnTo>
                    <a:lnTo>
                      <a:pt x="6" y="19"/>
                    </a:lnTo>
                    <a:lnTo>
                      <a:pt x="6" y="19"/>
                    </a:lnTo>
                    <a:lnTo>
                      <a:pt x="6" y="19"/>
                    </a:lnTo>
                    <a:lnTo>
                      <a:pt x="6" y="19"/>
                    </a:lnTo>
                    <a:lnTo>
                      <a:pt x="5" y="19"/>
                    </a:lnTo>
                    <a:lnTo>
                      <a:pt x="5" y="19"/>
                    </a:lnTo>
                    <a:lnTo>
                      <a:pt x="5" y="19"/>
                    </a:lnTo>
                    <a:lnTo>
                      <a:pt x="5" y="19"/>
                    </a:lnTo>
                    <a:lnTo>
                      <a:pt x="5" y="19"/>
                    </a:lnTo>
                    <a:lnTo>
                      <a:pt x="5" y="19"/>
                    </a:lnTo>
                    <a:lnTo>
                      <a:pt x="5" y="19"/>
                    </a:lnTo>
                    <a:lnTo>
                      <a:pt x="4" y="19"/>
                    </a:lnTo>
                    <a:lnTo>
                      <a:pt x="4" y="19"/>
                    </a:lnTo>
                    <a:lnTo>
                      <a:pt x="4" y="19"/>
                    </a:lnTo>
                    <a:lnTo>
                      <a:pt x="4" y="18"/>
                    </a:lnTo>
                    <a:lnTo>
                      <a:pt x="4" y="18"/>
                    </a:lnTo>
                    <a:lnTo>
                      <a:pt x="4" y="18"/>
                    </a:lnTo>
                    <a:lnTo>
                      <a:pt x="4" y="18"/>
                    </a:lnTo>
                    <a:lnTo>
                      <a:pt x="4" y="18"/>
                    </a:lnTo>
                    <a:lnTo>
                      <a:pt x="3" y="18"/>
                    </a:lnTo>
                    <a:lnTo>
                      <a:pt x="3" y="18"/>
                    </a:lnTo>
                    <a:lnTo>
                      <a:pt x="3" y="18"/>
                    </a:lnTo>
                    <a:lnTo>
                      <a:pt x="3" y="18"/>
                    </a:lnTo>
                    <a:lnTo>
                      <a:pt x="3" y="18"/>
                    </a:lnTo>
                    <a:lnTo>
                      <a:pt x="3" y="18"/>
                    </a:lnTo>
                    <a:lnTo>
                      <a:pt x="3" y="17"/>
                    </a:lnTo>
                    <a:lnTo>
                      <a:pt x="3" y="17"/>
                    </a:lnTo>
                    <a:lnTo>
                      <a:pt x="2" y="17"/>
                    </a:lnTo>
                    <a:lnTo>
                      <a:pt x="2" y="17"/>
                    </a:lnTo>
                    <a:lnTo>
                      <a:pt x="2" y="17"/>
                    </a:lnTo>
                    <a:lnTo>
                      <a:pt x="2" y="17"/>
                    </a:lnTo>
                    <a:lnTo>
                      <a:pt x="2" y="17"/>
                    </a:lnTo>
                    <a:lnTo>
                      <a:pt x="2" y="17"/>
                    </a:lnTo>
                    <a:lnTo>
                      <a:pt x="2" y="16"/>
                    </a:lnTo>
                    <a:lnTo>
                      <a:pt x="2" y="16"/>
                    </a:lnTo>
                    <a:lnTo>
                      <a:pt x="2" y="16"/>
                    </a:lnTo>
                    <a:lnTo>
                      <a:pt x="2" y="16"/>
                    </a:lnTo>
                    <a:lnTo>
                      <a:pt x="1" y="16"/>
                    </a:lnTo>
                    <a:lnTo>
                      <a:pt x="1" y="16"/>
                    </a:lnTo>
                    <a:lnTo>
                      <a:pt x="1" y="16"/>
                    </a:lnTo>
                    <a:lnTo>
                      <a:pt x="1" y="16"/>
                    </a:lnTo>
                    <a:lnTo>
                      <a:pt x="1" y="15"/>
                    </a:lnTo>
                    <a:lnTo>
                      <a:pt x="1" y="15"/>
                    </a:lnTo>
                    <a:lnTo>
                      <a:pt x="1" y="15"/>
                    </a:lnTo>
                    <a:lnTo>
                      <a:pt x="1" y="15"/>
                    </a:lnTo>
                    <a:lnTo>
                      <a:pt x="1" y="15"/>
                    </a:lnTo>
                    <a:lnTo>
                      <a:pt x="1" y="15"/>
                    </a:lnTo>
                    <a:lnTo>
                      <a:pt x="1" y="15"/>
                    </a:lnTo>
                    <a:lnTo>
                      <a:pt x="1" y="13"/>
                    </a:lnTo>
                    <a:lnTo>
                      <a:pt x="1" y="13"/>
                    </a:lnTo>
                    <a:lnTo>
                      <a:pt x="0" y="13"/>
                    </a:lnTo>
                    <a:lnTo>
                      <a:pt x="0" y="13"/>
                    </a:lnTo>
                    <a:lnTo>
                      <a:pt x="0" y="13"/>
                    </a:lnTo>
                    <a:lnTo>
                      <a:pt x="0" y="13"/>
                    </a:lnTo>
                    <a:lnTo>
                      <a:pt x="0" y="13"/>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6"/>
                    </a:lnTo>
                    <a:lnTo>
                      <a:pt x="0" y="6"/>
                    </a:lnTo>
                    <a:lnTo>
                      <a:pt x="1" y="6"/>
                    </a:lnTo>
                    <a:lnTo>
                      <a:pt x="1" y="6"/>
                    </a:lnTo>
                    <a:lnTo>
                      <a:pt x="1" y="6"/>
                    </a:lnTo>
                    <a:lnTo>
                      <a:pt x="1" y="6"/>
                    </a:lnTo>
                    <a:lnTo>
                      <a:pt x="1" y="6"/>
                    </a:lnTo>
                    <a:lnTo>
                      <a:pt x="1" y="5"/>
                    </a:lnTo>
                    <a:lnTo>
                      <a:pt x="1" y="5"/>
                    </a:lnTo>
                    <a:lnTo>
                      <a:pt x="1" y="5"/>
                    </a:lnTo>
                    <a:lnTo>
                      <a:pt x="1" y="5"/>
                    </a:lnTo>
                    <a:lnTo>
                      <a:pt x="1" y="5"/>
                    </a:lnTo>
                    <a:lnTo>
                      <a:pt x="1" y="5"/>
                    </a:lnTo>
                    <a:lnTo>
                      <a:pt x="1" y="5"/>
                    </a:lnTo>
                    <a:lnTo>
                      <a:pt x="1" y="4"/>
                    </a:lnTo>
                    <a:lnTo>
                      <a:pt x="2" y="4"/>
                    </a:lnTo>
                    <a:lnTo>
                      <a:pt x="2" y="4"/>
                    </a:lnTo>
                    <a:lnTo>
                      <a:pt x="2" y="4"/>
                    </a:lnTo>
                    <a:lnTo>
                      <a:pt x="2" y="4"/>
                    </a:lnTo>
                    <a:lnTo>
                      <a:pt x="2" y="4"/>
                    </a:lnTo>
                    <a:lnTo>
                      <a:pt x="2" y="4"/>
                    </a:lnTo>
                    <a:lnTo>
                      <a:pt x="2" y="4"/>
                    </a:lnTo>
                    <a:lnTo>
                      <a:pt x="2" y="3"/>
                    </a:lnTo>
                    <a:lnTo>
                      <a:pt x="2" y="3"/>
                    </a:lnTo>
                    <a:lnTo>
                      <a:pt x="2" y="3"/>
                    </a:lnTo>
                    <a:lnTo>
                      <a:pt x="3" y="3"/>
                    </a:lnTo>
                    <a:lnTo>
                      <a:pt x="3" y="3"/>
                    </a:lnTo>
                    <a:lnTo>
                      <a:pt x="3" y="3"/>
                    </a:lnTo>
                    <a:lnTo>
                      <a:pt x="3" y="3"/>
                    </a:lnTo>
                    <a:lnTo>
                      <a:pt x="3" y="3"/>
                    </a:lnTo>
                    <a:lnTo>
                      <a:pt x="3" y="3"/>
                    </a:lnTo>
                    <a:lnTo>
                      <a:pt x="3" y="3"/>
                    </a:lnTo>
                    <a:lnTo>
                      <a:pt x="3" y="1"/>
                    </a:lnTo>
                    <a:lnTo>
                      <a:pt x="4" y="1"/>
                    </a:lnTo>
                    <a:lnTo>
                      <a:pt x="4" y="1"/>
                    </a:lnTo>
                    <a:lnTo>
                      <a:pt x="4" y="1"/>
                    </a:lnTo>
                    <a:lnTo>
                      <a:pt x="4" y="1"/>
                    </a:lnTo>
                    <a:lnTo>
                      <a:pt x="4" y="1"/>
                    </a:lnTo>
                    <a:lnTo>
                      <a:pt x="4" y="1"/>
                    </a:lnTo>
                    <a:lnTo>
                      <a:pt x="4" y="1"/>
                    </a:lnTo>
                    <a:lnTo>
                      <a:pt x="4" y="1"/>
                    </a:lnTo>
                    <a:lnTo>
                      <a:pt x="5" y="1"/>
                    </a:lnTo>
                    <a:lnTo>
                      <a:pt x="5" y="1"/>
                    </a:lnTo>
                    <a:lnTo>
                      <a:pt x="5" y="0"/>
                    </a:lnTo>
                    <a:lnTo>
                      <a:pt x="5" y="0"/>
                    </a:lnTo>
                    <a:lnTo>
                      <a:pt x="5" y="0"/>
                    </a:lnTo>
                    <a:lnTo>
                      <a:pt x="5" y="0"/>
                    </a:lnTo>
                    <a:lnTo>
                      <a:pt x="5"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1" y="0"/>
                    </a:lnTo>
                    <a:lnTo>
                      <a:pt x="11" y="0"/>
                    </a:lnTo>
                    <a:lnTo>
                      <a:pt x="11" y="0"/>
                    </a:lnTo>
                    <a:lnTo>
                      <a:pt x="11" y="0"/>
                    </a:lnTo>
                    <a:lnTo>
                      <a:pt x="11" y="0"/>
                    </a:lnTo>
                    <a:lnTo>
                      <a:pt x="11" y="0"/>
                    </a:lnTo>
                    <a:lnTo>
                      <a:pt x="11" y="0"/>
                    </a:lnTo>
                    <a:lnTo>
                      <a:pt x="12" y="0"/>
                    </a:lnTo>
                    <a:lnTo>
                      <a:pt x="12" y="0"/>
                    </a:lnTo>
                    <a:lnTo>
                      <a:pt x="12" y="0"/>
                    </a:lnTo>
                    <a:lnTo>
                      <a:pt x="12" y="1"/>
                    </a:lnTo>
                    <a:lnTo>
                      <a:pt x="12" y="1"/>
                    </a:lnTo>
                    <a:lnTo>
                      <a:pt x="12" y="1"/>
                    </a:lnTo>
                    <a:lnTo>
                      <a:pt x="12" y="1"/>
                    </a:lnTo>
                    <a:lnTo>
                      <a:pt x="12" y="1"/>
                    </a:lnTo>
                    <a:lnTo>
                      <a:pt x="12" y="1"/>
                    </a:lnTo>
                    <a:lnTo>
                      <a:pt x="12" y="1"/>
                    </a:lnTo>
                    <a:lnTo>
                      <a:pt x="12" y="1"/>
                    </a:lnTo>
                    <a:lnTo>
                      <a:pt x="12" y="1"/>
                    </a:lnTo>
                    <a:lnTo>
                      <a:pt x="12" y="1"/>
                    </a:lnTo>
                    <a:lnTo>
                      <a:pt x="12" y="1"/>
                    </a:lnTo>
                    <a:lnTo>
                      <a:pt x="12" y="3"/>
                    </a:lnTo>
                    <a:lnTo>
                      <a:pt x="13" y="3"/>
                    </a:lnTo>
                    <a:lnTo>
                      <a:pt x="13" y="3"/>
                    </a:lnTo>
                    <a:lnTo>
                      <a:pt x="13" y="3"/>
                    </a:lnTo>
                    <a:lnTo>
                      <a:pt x="13" y="3"/>
                    </a:lnTo>
                    <a:lnTo>
                      <a:pt x="13" y="3"/>
                    </a:lnTo>
                    <a:lnTo>
                      <a:pt x="13" y="3"/>
                    </a:lnTo>
                    <a:lnTo>
                      <a:pt x="13" y="3"/>
                    </a:lnTo>
                    <a:lnTo>
                      <a:pt x="13" y="3"/>
                    </a:lnTo>
                    <a:lnTo>
                      <a:pt x="13" y="3"/>
                    </a:lnTo>
                    <a:lnTo>
                      <a:pt x="14" y="4"/>
                    </a:lnTo>
                    <a:lnTo>
                      <a:pt x="14" y="4"/>
                    </a:lnTo>
                    <a:lnTo>
                      <a:pt x="14" y="4"/>
                    </a:lnTo>
                    <a:lnTo>
                      <a:pt x="14" y="4"/>
                    </a:lnTo>
                    <a:lnTo>
                      <a:pt x="14" y="4"/>
                    </a:lnTo>
                    <a:lnTo>
                      <a:pt x="14" y="4"/>
                    </a:lnTo>
                    <a:lnTo>
                      <a:pt x="14" y="4"/>
                    </a:lnTo>
                    <a:lnTo>
                      <a:pt x="14" y="4"/>
                    </a:lnTo>
                    <a:lnTo>
                      <a:pt x="14" y="5"/>
                    </a:lnTo>
                    <a:lnTo>
                      <a:pt x="14"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7"/>
                    </a:lnTo>
                    <a:lnTo>
                      <a:pt x="15" y="7"/>
                    </a:lnTo>
                    <a:lnTo>
                      <a:pt x="15" y="7"/>
                    </a:lnTo>
                    <a:lnTo>
                      <a:pt x="16" y="7"/>
                    </a:lnTo>
                    <a:lnTo>
                      <a:pt x="16" y="7"/>
                    </a:lnTo>
                    <a:lnTo>
                      <a:pt x="16" y="7"/>
                    </a:lnTo>
                    <a:lnTo>
                      <a:pt x="16" y="8"/>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7" name="Freeform 182">
                <a:extLst>
                  <a:ext uri="{FF2B5EF4-FFF2-40B4-BE49-F238E27FC236}">
                    <a16:creationId xmlns:a16="http://schemas.microsoft.com/office/drawing/2014/main" id="{498C4AEE-4699-46A0-9E78-7A04E61971BE}"/>
                  </a:ext>
                </a:extLst>
              </p:cNvPr>
              <p:cNvSpPr>
                <a:spLocks noEditPoints="1"/>
              </p:cNvSpPr>
              <p:nvPr/>
            </p:nvSpPr>
            <p:spPr bwMode="auto">
              <a:xfrm>
                <a:off x="5109" y="3441"/>
                <a:ext cx="112" cy="157"/>
              </a:xfrm>
              <a:custGeom>
                <a:avLst/>
                <a:gdLst>
                  <a:gd name="T0" fmla="*/ 5 w 112"/>
                  <a:gd name="T1" fmla="*/ 19 h 157"/>
                  <a:gd name="T2" fmla="*/ 12 w 112"/>
                  <a:gd name="T3" fmla="*/ 17 h 157"/>
                  <a:gd name="T4" fmla="*/ 44 w 112"/>
                  <a:gd name="T5" fmla="*/ 17 h 157"/>
                  <a:gd name="T6" fmla="*/ 53 w 112"/>
                  <a:gd name="T7" fmla="*/ 42 h 157"/>
                  <a:gd name="T8" fmla="*/ 69 w 112"/>
                  <a:gd name="T9" fmla="*/ 42 h 157"/>
                  <a:gd name="T10" fmla="*/ 70 w 112"/>
                  <a:gd name="T11" fmla="*/ 37 h 157"/>
                  <a:gd name="T12" fmla="*/ 72 w 112"/>
                  <a:gd name="T13" fmla="*/ 35 h 157"/>
                  <a:gd name="T14" fmla="*/ 72 w 112"/>
                  <a:gd name="T15" fmla="*/ 30 h 157"/>
                  <a:gd name="T16" fmla="*/ 81 w 112"/>
                  <a:gd name="T17" fmla="*/ 29 h 157"/>
                  <a:gd name="T18" fmla="*/ 80 w 112"/>
                  <a:gd name="T19" fmla="*/ 34 h 157"/>
                  <a:gd name="T20" fmla="*/ 92 w 112"/>
                  <a:gd name="T21" fmla="*/ 34 h 157"/>
                  <a:gd name="T22" fmla="*/ 92 w 112"/>
                  <a:gd name="T23" fmla="*/ 59 h 157"/>
                  <a:gd name="T24" fmla="*/ 97 w 112"/>
                  <a:gd name="T25" fmla="*/ 70 h 157"/>
                  <a:gd name="T26" fmla="*/ 96 w 112"/>
                  <a:gd name="T27" fmla="*/ 78 h 157"/>
                  <a:gd name="T28" fmla="*/ 112 w 112"/>
                  <a:gd name="T29" fmla="*/ 75 h 157"/>
                  <a:gd name="T30" fmla="*/ 112 w 112"/>
                  <a:gd name="T31" fmla="*/ 100 h 157"/>
                  <a:gd name="T32" fmla="*/ 94 w 112"/>
                  <a:gd name="T33" fmla="*/ 100 h 157"/>
                  <a:gd name="T34" fmla="*/ 94 w 112"/>
                  <a:gd name="T35" fmla="*/ 138 h 157"/>
                  <a:gd name="T36" fmla="*/ 106 w 112"/>
                  <a:gd name="T37" fmla="*/ 153 h 157"/>
                  <a:gd name="T38" fmla="*/ 86 w 112"/>
                  <a:gd name="T39" fmla="*/ 157 h 157"/>
                  <a:gd name="T40" fmla="*/ 61 w 112"/>
                  <a:gd name="T41" fmla="*/ 150 h 157"/>
                  <a:gd name="T42" fmla="*/ 0 w 112"/>
                  <a:gd name="T43" fmla="*/ 148 h 157"/>
                  <a:gd name="T44" fmla="*/ 0 w 112"/>
                  <a:gd name="T45" fmla="*/ 133 h 157"/>
                  <a:gd name="T46" fmla="*/ 5 w 112"/>
                  <a:gd name="T47" fmla="*/ 112 h 157"/>
                  <a:gd name="T48" fmla="*/ 9 w 112"/>
                  <a:gd name="T49" fmla="*/ 99 h 157"/>
                  <a:gd name="T50" fmla="*/ 15 w 112"/>
                  <a:gd name="T51" fmla="*/ 95 h 157"/>
                  <a:gd name="T52" fmla="*/ 19 w 112"/>
                  <a:gd name="T53" fmla="*/ 76 h 157"/>
                  <a:gd name="T54" fmla="*/ 12 w 112"/>
                  <a:gd name="T55" fmla="*/ 54 h 157"/>
                  <a:gd name="T56" fmla="*/ 16 w 112"/>
                  <a:gd name="T57" fmla="*/ 49 h 157"/>
                  <a:gd name="T58" fmla="*/ 5 w 112"/>
                  <a:gd name="T59" fmla="*/ 19 h 157"/>
                  <a:gd name="T60" fmla="*/ 12 w 112"/>
                  <a:gd name="T61" fmla="*/ 3 h 157"/>
                  <a:gd name="T62" fmla="*/ 8 w 112"/>
                  <a:gd name="T63" fmla="*/ 6 h 157"/>
                  <a:gd name="T64" fmla="*/ 7 w 112"/>
                  <a:gd name="T65" fmla="*/ 15 h 157"/>
                  <a:gd name="T66" fmla="*/ 5 w 112"/>
                  <a:gd name="T67" fmla="*/ 16 h 157"/>
                  <a:gd name="T68" fmla="*/ 3 w 112"/>
                  <a:gd name="T69" fmla="*/ 7 h 157"/>
                  <a:gd name="T70" fmla="*/ 11 w 112"/>
                  <a:gd name="T71" fmla="*/ 0 h 157"/>
                  <a:gd name="T72" fmla="*/ 12 w 112"/>
                  <a:gd name="T73" fmla="*/ 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 h="157">
                    <a:moveTo>
                      <a:pt x="5" y="19"/>
                    </a:moveTo>
                    <a:lnTo>
                      <a:pt x="12" y="17"/>
                    </a:lnTo>
                    <a:lnTo>
                      <a:pt x="44" y="17"/>
                    </a:lnTo>
                    <a:lnTo>
                      <a:pt x="53" y="42"/>
                    </a:lnTo>
                    <a:lnTo>
                      <a:pt x="69" y="42"/>
                    </a:lnTo>
                    <a:lnTo>
                      <a:pt x="70" y="37"/>
                    </a:lnTo>
                    <a:lnTo>
                      <a:pt x="72" y="35"/>
                    </a:lnTo>
                    <a:lnTo>
                      <a:pt x="72" y="30"/>
                    </a:lnTo>
                    <a:lnTo>
                      <a:pt x="81" y="29"/>
                    </a:lnTo>
                    <a:lnTo>
                      <a:pt x="80" y="34"/>
                    </a:lnTo>
                    <a:lnTo>
                      <a:pt x="92" y="34"/>
                    </a:lnTo>
                    <a:lnTo>
                      <a:pt x="92" y="59"/>
                    </a:lnTo>
                    <a:lnTo>
                      <a:pt x="97" y="70"/>
                    </a:lnTo>
                    <a:lnTo>
                      <a:pt x="96" y="78"/>
                    </a:lnTo>
                    <a:lnTo>
                      <a:pt x="112" y="75"/>
                    </a:lnTo>
                    <a:lnTo>
                      <a:pt x="112" y="100"/>
                    </a:lnTo>
                    <a:lnTo>
                      <a:pt x="94" y="100"/>
                    </a:lnTo>
                    <a:lnTo>
                      <a:pt x="94" y="138"/>
                    </a:lnTo>
                    <a:lnTo>
                      <a:pt x="106" y="153"/>
                    </a:lnTo>
                    <a:lnTo>
                      <a:pt x="86" y="157"/>
                    </a:lnTo>
                    <a:lnTo>
                      <a:pt x="61" y="150"/>
                    </a:lnTo>
                    <a:lnTo>
                      <a:pt x="0" y="148"/>
                    </a:lnTo>
                    <a:lnTo>
                      <a:pt x="0" y="133"/>
                    </a:lnTo>
                    <a:lnTo>
                      <a:pt x="5" y="112"/>
                    </a:lnTo>
                    <a:lnTo>
                      <a:pt x="9" y="99"/>
                    </a:lnTo>
                    <a:lnTo>
                      <a:pt x="15" y="95"/>
                    </a:lnTo>
                    <a:lnTo>
                      <a:pt x="19" y="76"/>
                    </a:lnTo>
                    <a:lnTo>
                      <a:pt x="12" y="54"/>
                    </a:lnTo>
                    <a:lnTo>
                      <a:pt x="16" y="49"/>
                    </a:lnTo>
                    <a:lnTo>
                      <a:pt x="5" y="19"/>
                    </a:lnTo>
                    <a:close/>
                    <a:moveTo>
                      <a:pt x="12" y="3"/>
                    </a:moveTo>
                    <a:lnTo>
                      <a:pt x="8" y="6"/>
                    </a:lnTo>
                    <a:lnTo>
                      <a:pt x="7" y="15"/>
                    </a:lnTo>
                    <a:lnTo>
                      <a:pt x="5" y="16"/>
                    </a:lnTo>
                    <a:lnTo>
                      <a:pt x="3" y="7"/>
                    </a:lnTo>
                    <a:lnTo>
                      <a:pt x="11" y="0"/>
                    </a:lnTo>
                    <a:lnTo>
                      <a:pt x="12" y="3"/>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8" name="Freeform 183">
                <a:extLst>
                  <a:ext uri="{FF2B5EF4-FFF2-40B4-BE49-F238E27FC236}">
                    <a16:creationId xmlns:a16="http://schemas.microsoft.com/office/drawing/2014/main" id="{BE63852D-2F9F-4ABD-A261-A0D51A46350C}"/>
                  </a:ext>
                </a:extLst>
              </p:cNvPr>
              <p:cNvSpPr>
                <a:spLocks noEditPoints="1"/>
              </p:cNvSpPr>
              <p:nvPr/>
            </p:nvSpPr>
            <p:spPr bwMode="auto">
              <a:xfrm>
                <a:off x="4331" y="3642"/>
                <a:ext cx="183" cy="384"/>
              </a:xfrm>
              <a:custGeom>
                <a:avLst/>
                <a:gdLst>
                  <a:gd name="T0" fmla="*/ 33 w 183"/>
                  <a:gd name="T1" fmla="*/ 350 h 384"/>
                  <a:gd name="T2" fmla="*/ 11 w 183"/>
                  <a:gd name="T3" fmla="*/ 348 h 384"/>
                  <a:gd name="T4" fmla="*/ 3 w 183"/>
                  <a:gd name="T5" fmla="*/ 334 h 384"/>
                  <a:gd name="T6" fmla="*/ 19 w 183"/>
                  <a:gd name="T7" fmla="*/ 273 h 384"/>
                  <a:gd name="T8" fmla="*/ 17 w 183"/>
                  <a:gd name="T9" fmla="*/ 207 h 384"/>
                  <a:gd name="T10" fmla="*/ 22 w 183"/>
                  <a:gd name="T11" fmla="*/ 174 h 384"/>
                  <a:gd name="T12" fmla="*/ 30 w 183"/>
                  <a:gd name="T13" fmla="*/ 108 h 384"/>
                  <a:gd name="T14" fmla="*/ 38 w 183"/>
                  <a:gd name="T15" fmla="*/ 74 h 384"/>
                  <a:gd name="T16" fmla="*/ 45 w 183"/>
                  <a:gd name="T17" fmla="*/ 34 h 384"/>
                  <a:gd name="T18" fmla="*/ 66 w 183"/>
                  <a:gd name="T19" fmla="*/ 0 h 384"/>
                  <a:gd name="T20" fmla="*/ 71 w 183"/>
                  <a:gd name="T21" fmla="*/ 4 h 384"/>
                  <a:gd name="T22" fmla="*/ 84 w 183"/>
                  <a:gd name="T23" fmla="*/ 13 h 384"/>
                  <a:gd name="T24" fmla="*/ 87 w 183"/>
                  <a:gd name="T25" fmla="*/ 3 h 384"/>
                  <a:gd name="T26" fmla="*/ 99 w 183"/>
                  <a:gd name="T27" fmla="*/ 5 h 384"/>
                  <a:gd name="T28" fmla="*/ 114 w 183"/>
                  <a:gd name="T29" fmla="*/ 24 h 384"/>
                  <a:gd name="T30" fmla="*/ 143 w 183"/>
                  <a:gd name="T31" fmla="*/ 39 h 384"/>
                  <a:gd name="T32" fmla="*/ 138 w 183"/>
                  <a:gd name="T33" fmla="*/ 60 h 384"/>
                  <a:gd name="T34" fmla="*/ 171 w 183"/>
                  <a:gd name="T35" fmla="*/ 56 h 384"/>
                  <a:gd name="T36" fmla="*/ 175 w 183"/>
                  <a:gd name="T37" fmla="*/ 41 h 384"/>
                  <a:gd name="T38" fmla="*/ 179 w 183"/>
                  <a:gd name="T39" fmla="*/ 61 h 384"/>
                  <a:gd name="T40" fmla="*/ 151 w 183"/>
                  <a:gd name="T41" fmla="*/ 92 h 384"/>
                  <a:gd name="T42" fmla="*/ 145 w 183"/>
                  <a:gd name="T43" fmla="*/ 98 h 384"/>
                  <a:gd name="T44" fmla="*/ 140 w 183"/>
                  <a:gd name="T45" fmla="*/ 124 h 384"/>
                  <a:gd name="T46" fmla="*/ 138 w 183"/>
                  <a:gd name="T47" fmla="*/ 130 h 384"/>
                  <a:gd name="T48" fmla="*/ 138 w 183"/>
                  <a:gd name="T49" fmla="*/ 148 h 384"/>
                  <a:gd name="T50" fmla="*/ 148 w 183"/>
                  <a:gd name="T51" fmla="*/ 164 h 384"/>
                  <a:gd name="T52" fmla="*/ 146 w 183"/>
                  <a:gd name="T53" fmla="*/ 189 h 384"/>
                  <a:gd name="T54" fmla="*/ 102 w 183"/>
                  <a:gd name="T55" fmla="*/ 197 h 384"/>
                  <a:gd name="T56" fmla="*/ 104 w 183"/>
                  <a:gd name="T57" fmla="*/ 209 h 384"/>
                  <a:gd name="T58" fmla="*/ 88 w 183"/>
                  <a:gd name="T59" fmla="*/ 224 h 384"/>
                  <a:gd name="T60" fmla="*/ 76 w 183"/>
                  <a:gd name="T61" fmla="*/ 222 h 384"/>
                  <a:gd name="T62" fmla="*/ 89 w 183"/>
                  <a:gd name="T63" fmla="*/ 235 h 384"/>
                  <a:gd name="T64" fmla="*/ 79 w 183"/>
                  <a:gd name="T65" fmla="*/ 242 h 384"/>
                  <a:gd name="T66" fmla="*/ 71 w 183"/>
                  <a:gd name="T67" fmla="*/ 267 h 384"/>
                  <a:gd name="T68" fmla="*/ 54 w 183"/>
                  <a:gd name="T69" fmla="*/ 282 h 384"/>
                  <a:gd name="T70" fmla="*/ 62 w 183"/>
                  <a:gd name="T71" fmla="*/ 293 h 384"/>
                  <a:gd name="T72" fmla="*/ 71 w 183"/>
                  <a:gd name="T73" fmla="*/ 295 h 384"/>
                  <a:gd name="T74" fmla="*/ 58 w 183"/>
                  <a:gd name="T75" fmla="*/ 312 h 384"/>
                  <a:gd name="T76" fmla="*/ 42 w 183"/>
                  <a:gd name="T77" fmla="*/ 346 h 384"/>
                  <a:gd name="T78" fmla="*/ 41 w 183"/>
                  <a:gd name="T79" fmla="*/ 352 h 384"/>
                  <a:gd name="T80" fmla="*/ 76 w 183"/>
                  <a:gd name="T81" fmla="*/ 380 h 384"/>
                  <a:gd name="T82" fmla="*/ 44 w 183"/>
                  <a:gd name="T83" fmla="*/ 38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3" h="384">
                    <a:moveTo>
                      <a:pt x="41" y="352"/>
                    </a:moveTo>
                    <a:lnTo>
                      <a:pt x="33" y="350"/>
                    </a:lnTo>
                    <a:lnTo>
                      <a:pt x="28" y="350"/>
                    </a:lnTo>
                    <a:lnTo>
                      <a:pt x="11" y="348"/>
                    </a:lnTo>
                    <a:lnTo>
                      <a:pt x="11" y="333"/>
                    </a:lnTo>
                    <a:lnTo>
                      <a:pt x="3" y="334"/>
                    </a:lnTo>
                    <a:lnTo>
                      <a:pt x="0" y="322"/>
                    </a:lnTo>
                    <a:lnTo>
                      <a:pt x="19" y="273"/>
                    </a:lnTo>
                    <a:lnTo>
                      <a:pt x="12" y="247"/>
                    </a:lnTo>
                    <a:lnTo>
                      <a:pt x="17" y="207"/>
                    </a:lnTo>
                    <a:lnTo>
                      <a:pt x="24" y="195"/>
                    </a:lnTo>
                    <a:lnTo>
                      <a:pt x="22" y="174"/>
                    </a:lnTo>
                    <a:lnTo>
                      <a:pt x="34" y="145"/>
                    </a:lnTo>
                    <a:lnTo>
                      <a:pt x="30" y="108"/>
                    </a:lnTo>
                    <a:lnTo>
                      <a:pt x="32" y="88"/>
                    </a:lnTo>
                    <a:lnTo>
                      <a:pt x="38" y="74"/>
                    </a:lnTo>
                    <a:lnTo>
                      <a:pt x="45" y="58"/>
                    </a:lnTo>
                    <a:lnTo>
                      <a:pt x="45" y="34"/>
                    </a:lnTo>
                    <a:lnTo>
                      <a:pt x="60" y="14"/>
                    </a:lnTo>
                    <a:lnTo>
                      <a:pt x="66" y="0"/>
                    </a:lnTo>
                    <a:lnTo>
                      <a:pt x="69" y="3"/>
                    </a:lnTo>
                    <a:lnTo>
                      <a:pt x="71" y="4"/>
                    </a:lnTo>
                    <a:lnTo>
                      <a:pt x="81" y="5"/>
                    </a:lnTo>
                    <a:lnTo>
                      <a:pt x="84" y="13"/>
                    </a:lnTo>
                    <a:lnTo>
                      <a:pt x="84" y="12"/>
                    </a:lnTo>
                    <a:lnTo>
                      <a:pt x="87" y="3"/>
                    </a:lnTo>
                    <a:lnTo>
                      <a:pt x="98" y="3"/>
                    </a:lnTo>
                    <a:lnTo>
                      <a:pt x="99" y="5"/>
                    </a:lnTo>
                    <a:lnTo>
                      <a:pt x="103" y="9"/>
                    </a:lnTo>
                    <a:lnTo>
                      <a:pt x="114" y="24"/>
                    </a:lnTo>
                    <a:lnTo>
                      <a:pt x="123" y="27"/>
                    </a:lnTo>
                    <a:lnTo>
                      <a:pt x="143" y="39"/>
                    </a:lnTo>
                    <a:lnTo>
                      <a:pt x="146" y="43"/>
                    </a:lnTo>
                    <a:lnTo>
                      <a:pt x="138" y="60"/>
                    </a:lnTo>
                    <a:lnTo>
                      <a:pt x="155" y="63"/>
                    </a:lnTo>
                    <a:lnTo>
                      <a:pt x="171" y="56"/>
                    </a:lnTo>
                    <a:lnTo>
                      <a:pt x="173" y="44"/>
                    </a:lnTo>
                    <a:lnTo>
                      <a:pt x="175" y="41"/>
                    </a:lnTo>
                    <a:lnTo>
                      <a:pt x="183" y="51"/>
                    </a:lnTo>
                    <a:lnTo>
                      <a:pt x="179" y="61"/>
                    </a:lnTo>
                    <a:lnTo>
                      <a:pt x="163" y="75"/>
                    </a:lnTo>
                    <a:lnTo>
                      <a:pt x="151" y="92"/>
                    </a:lnTo>
                    <a:lnTo>
                      <a:pt x="150" y="96"/>
                    </a:lnTo>
                    <a:lnTo>
                      <a:pt x="145" y="98"/>
                    </a:lnTo>
                    <a:lnTo>
                      <a:pt x="140" y="121"/>
                    </a:lnTo>
                    <a:lnTo>
                      <a:pt x="140" y="124"/>
                    </a:lnTo>
                    <a:lnTo>
                      <a:pt x="140" y="129"/>
                    </a:lnTo>
                    <a:lnTo>
                      <a:pt x="138" y="130"/>
                    </a:lnTo>
                    <a:lnTo>
                      <a:pt x="136" y="137"/>
                    </a:lnTo>
                    <a:lnTo>
                      <a:pt x="138" y="148"/>
                    </a:lnTo>
                    <a:lnTo>
                      <a:pt x="149" y="156"/>
                    </a:lnTo>
                    <a:lnTo>
                      <a:pt x="148" y="164"/>
                    </a:lnTo>
                    <a:lnTo>
                      <a:pt x="155" y="171"/>
                    </a:lnTo>
                    <a:lnTo>
                      <a:pt x="146" y="189"/>
                    </a:lnTo>
                    <a:lnTo>
                      <a:pt x="109" y="199"/>
                    </a:lnTo>
                    <a:lnTo>
                      <a:pt x="102" y="197"/>
                    </a:lnTo>
                    <a:lnTo>
                      <a:pt x="102" y="202"/>
                    </a:lnTo>
                    <a:lnTo>
                      <a:pt x="104" y="209"/>
                    </a:lnTo>
                    <a:lnTo>
                      <a:pt x="102" y="221"/>
                    </a:lnTo>
                    <a:lnTo>
                      <a:pt x="88" y="224"/>
                    </a:lnTo>
                    <a:lnTo>
                      <a:pt x="78" y="219"/>
                    </a:lnTo>
                    <a:lnTo>
                      <a:pt x="76" y="222"/>
                    </a:lnTo>
                    <a:lnTo>
                      <a:pt x="77" y="233"/>
                    </a:lnTo>
                    <a:lnTo>
                      <a:pt x="89" y="235"/>
                    </a:lnTo>
                    <a:lnTo>
                      <a:pt x="90" y="243"/>
                    </a:lnTo>
                    <a:lnTo>
                      <a:pt x="79" y="242"/>
                    </a:lnTo>
                    <a:lnTo>
                      <a:pt x="84" y="245"/>
                    </a:lnTo>
                    <a:lnTo>
                      <a:pt x="71" y="267"/>
                    </a:lnTo>
                    <a:lnTo>
                      <a:pt x="59" y="272"/>
                    </a:lnTo>
                    <a:lnTo>
                      <a:pt x="54" y="282"/>
                    </a:lnTo>
                    <a:lnTo>
                      <a:pt x="55" y="286"/>
                    </a:lnTo>
                    <a:lnTo>
                      <a:pt x="62" y="293"/>
                    </a:lnTo>
                    <a:lnTo>
                      <a:pt x="70" y="293"/>
                    </a:lnTo>
                    <a:lnTo>
                      <a:pt x="71" y="295"/>
                    </a:lnTo>
                    <a:lnTo>
                      <a:pt x="70" y="303"/>
                    </a:lnTo>
                    <a:lnTo>
                      <a:pt x="58" y="312"/>
                    </a:lnTo>
                    <a:lnTo>
                      <a:pt x="39" y="337"/>
                    </a:lnTo>
                    <a:lnTo>
                      <a:pt x="42" y="346"/>
                    </a:lnTo>
                    <a:lnTo>
                      <a:pt x="47" y="354"/>
                    </a:lnTo>
                    <a:lnTo>
                      <a:pt x="41" y="352"/>
                    </a:lnTo>
                    <a:close/>
                    <a:moveTo>
                      <a:pt x="44" y="362"/>
                    </a:moveTo>
                    <a:lnTo>
                      <a:pt x="76" y="380"/>
                    </a:lnTo>
                    <a:lnTo>
                      <a:pt x="74" y="384"/>
                    </a:lnTo>
                    <a:lnTo>
                      <a:pt x="44" y="382"/>
                    </a:lnTo>
                    <a:lnTo>
                      <a:pt x="44" y="36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9" name="Freeform 184">
                <a:extLst>
                  <a:ext uri="{FF2B5EF4-FFF2-40B4-BE49-F238E27FC236}">
                    <a16:creationId xmlns:a16="http://schemas.microsoft.com/office/drawing/2014/main" id="{7F1DFDA9-FCF5-4C14-A92F-C1AFDA5E5086}"/>
                  </a:ext>
                </a:extLst>
              </p:cNvPr>
              <p:cNvSpPr>
                <a:spLocks noEditPoints="1"/>
              </p:cNvSpPr>
              <p:nvPr/>
            </p:nvSpPr>
            <p:spPr bwMode="auto">
              <a:xfrm>
                <a:off x="6033" y="3514"/>
                <a:ext cx="372" cy="381"/>
              </a:xfrm>
              <a:custGeom>
                <a:avLst/>
                <a:gdLst>
                  <a:gd name="T0" fmla="*/ 289 w 372"/>
                  <a:gd name="T1" fmla="*/ 41 h 381"/>
                  <a:gd name="T2" fmla="*/ 304 w 372"/>
                  <a:gd name="T3" fmla="*/ 82 h 381"/>
                  <a:gd name="T4" fmla="*/ 328 w 372"/>
                  <a:gd name="T5" fmla="*/ 111 h 381"/>
                  <a:gd name="T6" fmla="*/ 345 w 372"/>
                  <a:gd name="T7" fmla="*/ 136 h 381"/>
                  <a:gd name="T8" fmla="*/ 372 w 372"/>
                  <a:gd name="T9" fmla="*/ 213 h 381"/>
                  <a:gd name="T10" fmla="*/ 355 w 372"/>
                  <a:gd name="T11" fmla="*/ 257 h 381"/>
                  <a:gd name="T12" fmla="*/ 338 w 372"/>
                  <a:gd name="T13" fmla="*/ 311 h 381"/>
                  <a:gd name="T14" fmla="*/ 307 w 372"/>
                  <a:gd name="T15" fmla="*/ 328 h 381"/>
                  <a:gd name="T16" fmla="*/ 280 w 372"/>
                  <a:gd name="T17" fmla="*/ 326 h 381"/>
                  <a:gd name="T18" fmla="*/ 245 w 372"/>
                  <a:gd name="T19" fmla="*/ 306 h 381"/>
                  <a:gd name="T20" fmla="*/ 219 w 372"/>
                  <a:gd name="T21" fmla="*/ 285 h 381"/>
                  <a:gd name="T22" fmla="*/ 208 w 372"/>
                  <a:gd name="T23" fmla="*/ 280 h 381"/>
                  <a:gd name="T24" fmla="*/ 167 w 372"/>
                  <a:gd name="T25" fmla="*/ 241 h 381"/>
                  <a:gd name="T26" fmla="*/ 113 w 372"/>
                  <a:gd name="T27" fmla="*/ 253 h 381"/>
                  <a:gd name="T28" fmla="*/ 82 w 372"/>
                  <a:gd name="T29" fmla="*/ 269 h 381"/>
                  <a:gd name="T30" fmla="*/ 43 w 372"/>
                  <a:gd name="T31" fmla="*/ 282 h 381"/>
                  <a:gd name="T32" fmla="*/ 26 w 372"/>
                  <a:gd name="T33" fmla="*/ 252 h 381"/>
                  <a:gd name="T34" fmla="*/ 6 w 372"/>
                  <a:gd name="T35" fmla="*/ 185 h 381"/>
                  <a:gd name="T36" fmla="*/ 6 w 372"/>
                  <a:gd name="T37" fmla="*/ 178 h 381"/>
                  <a:gd name="T38" fmla="*/ 12 w 372"/>
                  <a:gd name="T39" fmla="*/ 183 h 381"/>
                  <a:gd name="T40" fmla="*/ 4 w 372"/>
                  <a:gd name="T41" fmla="*/ 158 h 381"/>
                  <a:gd name="T42" fmla="*/ 11 w 372"/>
                  <a:gd name="T43" fmla="*/ 129 h 381"/>
                  <a:gd name="T44" fmla="*/ 34 w 372"/>
                  <a:gd name="T45" fmla="*/ 116 h 381"/>
                  <a:gd name="T46" fmla="*/ 85 w 372"/>
                  <a:gd name="T47" fmla="*/ 74 h 381"/>
                  <a:gd name="T48" fmla="*/ 97 w 372"/>
                  <a:gd name="T49" fmla="*/ 80 h 381"/>
                  <a:gd name="T50" fmla="*/ 127 w 372"/>
                  <a:gd name="T51" fmla="*/ 36 h 381"/>
                  <a:gd name="T52" fmla="*/ 150 w 372"/>
                  <a:gd name="T53" fmla="*/ 48 h 381"/>
                  <a:gd name="T54" fmla="*/ 176 w 372"/>
                  <a:gd name="T55" fmla="*/ 5 h 381"/>
                  <a:gd name="T56" fmla="*/ 220 w 372"/>
                  <a:gd name="T57" fmla="*/ 3 h 381"/>
                  <a:gd name="T58" fmla="*/ 207 w 372"/>
                  <a:gd name="T59" fmla="*/ 48 h 381"/>
                  <a:gd name="T60" fmla="*/ 254 w 372"/>
                  <a:gd name="T61" fmla="*/ 81 h 381"/>
                  <a:gd name="T62" fmla="*/ 270 w 372"/>
                  <a:gd name="T63" fmla="*/ 0 h 381"/>
                  <a:gd name="T64" fmla="*/ 291 w 372"/>
                  <a:gd name="T65" fmla="*/ 347 h 381"/>
                  <a:gd name="T66" fmla="*/ 320 w 372"/>
                  <a:gd name="T67" fmla="*/ 348 h 381"/>
                  <a:gd name="T68" fmla="*/ 322 w 372"/>
                  <a:gd name="T69" fmla="*/ 370 h 381"/>
                  <a:gd name="T70" fmla="*/ 302 w 372"/>
                  <a:gd name="T71" fmla="*/ 380 h 381"/>
                  <a:gd name="T72" fmla="*/ 295 w 372"/>
                  <a:gd name="T73" fmla="*/ 366 h 381"/>
                  <a:gd name="T74" fmla="*/ 291 w 372"/>
                  <a:gd name="T75" fmla="*/ 347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2" h="381">
                    <a:moveTo>
                      <a:pt x="276" y="15"/>
                    </a:moveTo>
                    <a:lnTo>
                      <a:pt x="289" y="41"/>
                    </a:lnTo>
                    <a:lnTo>
                      <a:pt x="296" y="50"/>
                    </a:lnTo>
                    <a:lnTo>
                      <a:pt x="304" y="82"/>
                    </a:lnTo>
                    <a:lnTo>
                      <a:pt x="306" y="96"/>
                    </a:lnTo>
                    <a:lnTo>
                      <a:pt x="328" y="111"/>
                    </a:lnTo>
                    <a:lnTo>
                      <a:pt x="338" y="137"/>
                    </a:lnTo>
                    <a:lnTo>
                      <a:pt x="345" y="136"/>
                    </a:lnTo>
                    <a:lnTo>
                      <a:pt x="367" y="170"/>
                    </a:lnTo>
                    <a:lnTo>
                      <a:pt x="372" y="213"/>
                    </a:lnTo>
                    <a:lnTo>
                      <a:pt x="362" y="251"/>
                    </a:lnTo>
                    <a:lnTo>
                      <a:pt x="355" y="257"/>
                    </a:lnTo>
                    <a:lnTo>
                      <a:pt x="338" y="304"/>
                    </a:lnTo>
                    <a:lnTo>
                      <a:pt x="338" y="311"/>
                    </a:lnTo>
                    <a:lnTo>
                      <a:pt x="323" y="314"/>
                    </a:lnTo>
                    <a:lnTo>
                      <a:pt x="307" y="328"/>
                    </a:lnTo>
                    <a:lnTo>
                      <a:pt x="293" y="316"/>
                    </a:lnTo>
                    <a:lnTo>
                      <a:pt x="280" y="326"/>
                    </a:lnTo>
                    <a:lnTo>
                      <a:pt x="251" y="316"/>
                    </a:lnTo>
                    <a:lnTo>
                      <a:pt x="245" y="306"/>
                    </a:lnTo>
                    <a:lnTo>
                      <a:pt x="241" y="289"/>
                    </a:lnTo>
                    <a:lnTo>
                      <a:pt x="219" y="285"/>
                    </a:lnTo>
                    <a:lnTo>
                      <a:pt x="229" y="256"/>
                    </a:lnTo>
                    <a:lnTo>
                      <a:pt x="208" y="280"/>
                    </a:lnTo>
                    <a:lnTo>
                      <a:pt x="189" y="249"/>
                    </a:lnTo>
                    <a:lnTo>
                      <a:pt x="167" y="241"/>
                    </a:lnTo>
                    <a:lnTo>
                      <a:pt x="145" y="243"/>
                    </a:lnTo>
                    <a:lnTo>
                      <a:pt x="113" y="253"/>
                    </a:lnTo>
                    <a:lnTo>
                      <a:pt x="95" y="269"/>
                    </a:lnTo>
                    <a:lnTo>
                      <a:pt x="82" y="269"/>
                    </a:lnTo>
                    <a:lnTo>
                      <a:pt x="65" y="268"/>
                    </a:lnTo>
                    <a:lnTo>
                      <a:pt x="43" y="282"/>
                    </a:lnTo>
                    <a:lnTo>
                      <a:pt x="20" y="273"/>
                    </a:lnTo>
                    <a:lnTo>
                      <a:pt x="26" y="252"/>
                    </a:lnTo>
                    <a:lnTo>
                      <a:pt x="19" y="216"/>
                    </a:lnTo>
                    <a:lnTo>
                      <a:pt x="6" y="185"/>
                    </a:lnTo>
                    <a:lnTo>
                      <a:pt x="0" y="172"/>
                    </a:lnTo>
                    <a:lnTo>
                      <a:pt x="6" y="178"/>
                    </a:lnTo>
                    <a:lnTo>
                      <a:pt x="5" y="171"/>
                    </a:lnTo>
                    <a:lnTo>
                      <a:pt x="12" y="183"/>
                    </a:lnTo>
                    <a:lnTo>
                      <a:pt x="12" y="174"/>
                    </a:lnTo>
                    <a:lnTo>
                      <a:pt x="4" y="158"/>
                    </a:lnTo>
                    <a:lnTo>
                      <a:pt x="9" y="126"/>
                    </a:lnTo>
                    <a:lnTo>
                      <a:pt x="11" y="129"/>
                    </a:lnTo>
                    <a:lnTo>
                      <a:pt x="23" y="125"/>
                    </a:lnTo>
                    <a:lnTo>
                      <a:pt x="34" y="116"/>
                    </a:lnTo>
                    <a:lnTo>
                      <a:pt x="75" y="104"/>
                    </a:lnTo>
                    <a:lnTo>
                      <a:pt x="85" y="74"/>
                    </a:lnTo>
                    <a:lnTo>
                      <a:pt x="92" y="66"/>
                    </a:lnTo>
                    <a:lnTo>
                      <a:pt x="97" y="80"/>
                    </a:lnTo>
                    <a:lnTo>
                      <a:pt x="113" y="45"/>
                    </a:lnTo>
                    <a:lnTo>
                      <a:pt x="127" y="36"/>
                    </a:lnTo>
                    <a:lnTo>
                      <a:pt x="139" y="47"/>
                    </a:lnTo>
                    <a:lnTo>
                      <a:pt x="150" y="48"/>
                    </a:lnTo>
                    <a:lnTo>
                      <a:pt x="154" y="32"/>
                    </a:lnTo>
                    <a:lnTo>
                      <a:pt x="176" y="5"/>
                    </a:lnTo>
                    <a:lnTo>
                      <a:pt x="205" y="17"/>
                    </a:lnTo>
                    <a:lnTo>
                      <a:pt x="220" y="3"/>
                    </a:lnTo>
                    <a:lnTo>
                      <a:pt x="220" y="18"/>
                    </a:lnTo>
                    <a:lnTo>
                      <a:pt x="207" y="48"/>
                    </a:lnTo>
                    <a:lnTo>
                      <a:pt x="238" y="72"/>
                    </a:lnTo>
                    <a:lnTo>
                      <a:pt x="254" y="81"/>
                    </a:lnTo>
                    <a:lnTo>
                      <a:pt x="260" y="37"/>
                    </a:lnTo>
                    <a:lnTo>
                      <a:pt x="270" y="0"/>
                    </a:lnTo>
                    <a:lnTo>
                      <a:pt x="276" y="15"/>
                    </a:lnTo>
                    <a:close/>
                    <a:moveTo>
                      <a:pt x="291" y="347"/>
                    </a:moveTo>
                    <a:lnTo>
                      <a:pt x="306" y="352"/>
                    </a:lnTo>
                    <a:lnTo>
                      <a:pt x="320" y="348"/>
                    </a:lnTo>
                    <a:lnTo>
                      <a:pt x="323" y="350"/>
                    </a:lnTo>
                    <a:lnTo>
                      <a:pt x="322" y="370"/>
                    </a:lnTo>
                    <a:lnTo>
                      <a:pt x="310" y="381"/>
                    </a:lnTo>
                    <a:lnTo>
                      <a:pt x="302" y="380"/>
                    </a:lnTo>
                    <a:lnTo>
                      <a:pt x="297" y="373"/>
                    </a:lnTo>
                    <a:lnTo>
                      <a:pt x="295" y="366"/>
                    </a:lnTo>
                    <a:lnTo>
                      <a:pt x="289" y="350"/>
                    </a:lnTo>
                    <a:lnTo>
                      <a:pt x="291" y="34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0" name="Freeform 185">
                <a:extLst>
                  <a:ext uri="{FF2B5EF4-FFF2-40B4-BE49-F238E27FC236}">
                    <a16:creationId xmlns:a16="http://schemas.microsoft.com/office/drawing/2014/main" id="{659775E6-F893-425B-AA1D-02916C13CDE8}"/>
                  </a:ext>
                </a:extLst>
              </p:cNvPr>
              <p:cNvSpPr>
                <a:spLocks noEditPoints="1"/>
              </p:cNvSpPr>
              <p:nvPr/>
            </p:nvSpPr>
            <p:spPr bwMode="auto">
              <a:xfrm>
                <a:off x="5412" y="2907"/>
                <a:ext cx="51" cy="40"/>
              </a:xfrm>
              <a:custGeom>
                <a:avLst/>
                <a:gdLst>
                  <a:gd name="T0" fmla="*/ 42 w 51"/>
                  <a:gd name="T1" fmla="*/ 21 h 40"/>
                  <a:gd name="T2" fmla="*/ 36 w 51"/>
                  <a:gd name="T3" fmla="*/ 38 h 40"/>
                  <a:gd name="T4" fmla="*/ 34 w 51"/>
                  <a:gd name="T5" fmla="*/ 40 h 40"/>
                  <a:gd name="T6" fmla="*/ 28 w 51"/>
                  <a:gd name="T7" fmla="*/ 35 h 40"/>
                  <a:gd name="T8" fmla="*/ 27 w 51"/>
                  <a:gd name="T9" fmla="*/ 24 h 40"/>
                  <a:gd name="T10" fmla="*/ 15 w 51"/>
                  <a:gd name="T11" fmla="*/ 34 h 40"/>
                  <a:gd name="T12" fmla="*/ 15 w 51"/>
                  <a:gd name="T13" fmla="*/ 25 h 40"/>
                  <a:gd name="T14" fmla="*/ 9 w 51"/>
                  <a:gd name="T15" fmla="*/ 23 h 40"/>
                  <a:gd name="T16" fmla="*/ 9 w 51"/>
                  <a:gd name="T17" fmla="*/ 19 h 40"/>
                  <a:gd name="T18" fmla="*/ 5 w 51"/>
                  <a:gd name="T19" fmla="*/ 14 h 40"/>
                  <a:gd name="T20" fmla="*/ 7 w 51"/>
                  <a:gd name="T21" fmla="*/ 10 h 40"/>
                  <a:gd name="T22" fmla="*/ 0 w 51"/>
                  <a:gd name="T23" fmla="*/ 6 h 40"/>
                  <a:gd name="T24" fmla="*/ 16 w 51"/>
                  <a:gd name="T25" fmla="*/ 10 h 40"/>
                  <a:gd name="T26" fmla="*/ 17 w 51"/>
                  <a:gd name="T27" fmla="*/ 6 h 40"/>
                  <a:gd name="T28" fmla="*/ 12 w 51"/>
                  <a:gd name="T29" fmla="*/ 2 h 40"/>
                  <a:gd name="T30" fmla="*/ 26 w 51"/>
                  <a:gd name="T31" fmla="*/ 4 h 40"/>
                  <a:gd name="T32" fmla="*/ 34 w 51"/>
                  <a:gd name="T33" fmla="*/ 0 h 40"/>
                  <a:gd name="T34" fmla="*/ 45 w 51"/>
                  <a:gd name="T35" fmla="*/ 12 h 40"/>
                  <a:gd name="T36" fmla="*/ 51 w 51"/>
                  <a:gd name="T37" fmla="*/ 16 h 40"/>
                  <a:gd name="T38" fmla="*/ 42 w 51"/>
                  <a:gd name="T39" fmla="*/ 21 h 40"/>
                  <a:gd name="T40" fmla="*/ 11 w 51"/>
                  <a:gd name="T41" fmla="*/ 34 h 40"/>
                  <a:gd name="T42" fmla="*/ 5 w 51"/>
                  <a:gd name="T43" fmla="*/ 33 h 40"/>
                  <a:gd name="T44" fmla="*/ 0 w 51"/>
                  <a:gd name="T45" fmla="*/ 25 h 40"/>
                  <a:gd name="T46" fmla="*/ 1 w 51"/>
                  <a:gd name="T47" fmla="*/ 24 h 40"/>
                  <a:gd name="T48" fmla="*/ 7 w 51"/>
                  <a:gd name="T49" fmla="*/ 28 h 40"/>
                  <a:gd name="T50" fmla="*/ 11 w 51"/>
                  <a:gd name="T51"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1" h="40">
                    <a:moveTo>
                      <a:pt x="42" y="21"/>
                    </a:moveTo>
                    <a:lnTo>
                      <a:pt x="36" y="38"/>
                    </a:lnTo>
                    <a:lnTo>
                      <a:pt x="34" y="40"/>
                    </a:lnTo>
                    <a:lnTo>
                      <a:pt x="28" y="35"/>
                    </a:lnTo>
                    <a:lnTo>
                      <a:pt x="27" y="24"/>
                    </a:lnTo>
                    <a:lnTo>
                      <a:pt x="15" y="34"/>
                    </a:lnTo>
                    <a:lnTo>
                      <a:pt x="15" y="25"/>
                    </a:lnTo>
                    <a:lnTo>
                      <a:pt x="9" y="23"/>
                    </a:lnTo>
                    <a:lnTo>
                      <a:pt x="9" y="19"/>
                    </a:lnTo>
                    <a:lnTo>
                      <a:pt x="5" y="14"/>
                    </a:lnTo>
                    <a:lnTo>
                      <a:pt x="7" y="10"/>
                    </a:lnTo>
                    <a:lnTo>
                      <a:pt x="0" y="6"/>
                    </a:lnTo>
                    <a:lnTo>
                      <a:pt x="16" y="10"/>
                    </a:lnTo>
                    <a:lnTo>
                      <a:pt x="17" y="6"/>
                    </a:lnTo>
                    <a:lnTo>
                      <a:pt x="12" y="2"/>
                    </a:lnTo>
                    <a:lnTo>
                      <a:pt x="26" y="4"/>
                    </a:lnTo>
                    <a:lnTo>
                      <a:pt x="34" y="0"/>
                    </a:lnTo>
                    <a:lnTo>
                      <a:pt x="45" y="12"/>
                    </a:lnTo>
                    <a:lnTo>
                      <a:pt x="51" y="16"/>
                    </a:lnTo>
                    <a:lnTo>
                      <a:pt x="42" y="21"/>
                    </a:lnTo>
                    <a:close/>
                    <a:moveTo>
                      <a:pt x="11" y="34"/>
                    </a:moveTo>
                    <a:lnTo>
                      <a:pt x="5" y="33"/>
                    </a:lnTo>
                    <a:lnTo>
                      <a:pt x="0" y="25"/>
                    </a:lnTo>
                    <a:lnTo>
                      <a:pt x="1" y="24"/>
                    </a:lnTo>
                    <a:lnTo>
                      <a:pt x="7" y="28"/>
                    </a:lnTo>
                    <a:lnTo>
                      <a:pt x="11" y="34"/>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1" name="Freeform 186">
                <a:extLst>
                  <a:ext uri="{FF2B5EF4-FFF2-40B4-BE49-F238E27FC236}">
                    <a16:creationId xmlns:a16="http://schemas.microsoft.com/office/drawing/2014/main" id="{39699A07-1DBF-4C39-9830-81B4264A44D4}"/>
                  </a:ext>
                </a:extLst>
              </p:cNvPr>
              <p:cNvSpPr>
                <a:spLocks noEditPoints="1"/>
              </p:cNvSpPr>
              <p:nvPr/>
            </p:nvSpPr>
            <p:spPr bwMode="auto">
              <a:xfrm>
                <a:off x="4326" y="3331"/>
                <a:ext cx="359" cy="450"/>
              </a:xfrm>
              <a:custGeom>
                <a:avLst/>
                <a:gdLst>
                  <a:gd name="T0" fmla="*/ 212 w 359"/>
                  <a:gd name="T1" fmla="*/ 73 h 450"/>
                  <a:gd name="T2" fmla="*/ 216 w 359"/>
                  <a:gd name="T3" fmla="*/ 61 h 450"/>
                  <a:gd name="T4" fmla="*/ 230 w 359"/>
                  <a:gd name="T5" fmla="*/ 77 h 450"/>
                  <a:gd name="T6" fmla="*/ 215 w 359"/>
                  <a:gd name="T7" fmla="*/ 80 h 450"/>
                  <a:gd name="T8" fmla="*/ 215 w 359"/>
                  <a:gd name="T9" fmla="*/ 38 h 450"/>
                  <a:gd name="T10" fmla="*/ 221 w 359"/>
                  <a:gd name="T11" fmla="*/ 47 h 450"/>
                  <a:gd name="T12" fmla="*/ 201 w 359"/>
                  <a:gd name="T13" fmla="*/ 78 h 450"/>
                  <a:gd name="T14" fmla="*/ 212 w 359"/>
                  <a:gd name="T15" fmla="*/ 78 h 450"/>
                  <a:gd name="T16" fmla="*/ 226 w 359"/>
                  <a:gd name="T17" fmla="*/ 79 h 450"/>
                  <a:gd name="T18" fmla="*/ 227 w 359"/>
                  <a:gd name="T19" fmla="*/ 81 h 450"/>
                  <a:gd name="T20" fmla="*/ 237 w 359"/>
                  <a:gd name="T21" fmla="*/ 67 h 450"/>
                  <a:gd name="T22" fmla="*/ 265 w 359"/>
                  <a:gd name="T23" fmla="*/ 76 h 450"/>
                  <a:gd name="T24" fmla="*/ 315 w 359"/>
                  <a:gd name="T25" fmla="*/ 96 h 450"/>
                  <a:gd name="T26" fmla="*/ 359 w 359"/>
                  <a:gd name="T27" fmla="*/ 153 h 450"/>
                  <a:gd name="T28" fmla="*/ 338 w 359"/>
                  <a:gd name="T29" fmla="*/ 188 h 450"/>
                  <a:gd name="T30" fmla="*/ 319 w 359"/>
                  <a:gd name="T31" fmla="*/ 265 h 450"/>
                  <a:gd name="T32" fmla="*/ 271 w 359"/>
                  <a:gd name="T33" fmla="*/ 326 h 450"/>
                  <a:gd name="T34" fmla="*/ 232 w 359"/>
                  <a:gd name="T35" fmla="*/ 387 h 450"/>
                  <a:gd name="T36" fmla="*/ 211 w 359"/>
                  <a:gd name="T37" fmla="*/ 422 h 450"/>
                  <a:gd name="T38" fmla="*/ 194 w 359"/>
                  <a:gd name="T39" fmla="*/ 445 h 450"/>
                  <a:gd name="T40" fmla="*/ 187 w 359"/>
                  <a:gd name="T41" fmla="*/ 443 h 450"/>
                  <a:gd name="T42" fmla="*/ 184 w 359"/>
                  <a:gd name="T43" fmla="*/ 428 h 450"/>
                  <a:gd name="T44" fmla="*/ 165 w 359"/>
                  <a:gd name="T45" fmla="*/ 415 h 450"/>
                  <a:gd name="T46" fmla="*/ 156 w 359"/>
                  <a:gd name="T47" fmla="*/ 403 h 450"/>
                  <a:gd name="T48" fmla="*/ 184 w 359"/>
                  <a:gd name="T49" fmla="*/ 372 h 450"/>
                  <a:gd name="T50" fmla="*/ 180 w 359"/>
                  <a:gd name="T51" fmla="*/ 352 h 450"/>
                  <a:gd name="T52" fmla="*/ 181 w 359"/>
                  <a:gd name="T53" fmla="*/ 338 h 450"/>
                  <a:gd name="T54" fmla="*/ 170 w 359"/>
                  <a:gd name="T55" fmla="*/ 336 h 450"/>
                  <a:gd name="T56" fmla="*/ 159 w 359"/>
                  <a:gd name="T57" fmla="*/ 316 h 450"/>
                  <a:gd name="T58" fmla="*/ 145 w 359"/>
                  <a:gd name="T59" fmla="*/ 289 h 450"/>
                  <a:gd name="T60" fmla="*/ 148 w 359"/>
                  <a:gd name="T61" fmla="*/ 263 h 450"/>
                  <a:gd name="T62" fmla="*/ 143 w 359"/>
                  <a:gd name="T63" fmla="*/ 248 h 450"/>
                  <a:gd name="T64" fmla="*/ 125 w 359"/>
                  <a:gd name="T65" fmla="*/ 220 h 450"/>
                  <a:gd name="T66" fmla="*/ 113 w 359"/>
                  <a:gd name="T67" fmla="*/ 216 h 450"/>
                  <a:gd name="T68" fmla="*/ 91 w 359"/>
                  <a:gd name="T69" fmla="*/ 205 h 450"/>
                  <a:gd name="T70" fmla="*/ 79 w 359"/>
                  <a:gd name="T71" fmla="*/ 171 h 450"/>
                  <a:gd name="T72" fmla="*/ 50 w 359"/>
                  <a:gd name="T73" fmla="*/ 187 h 450"/>
                  <a:gd name="T74" fmla="*/ 31 w 359"/>
                  <a:gd name="T75" fmla="*/ 186 h 450"/>
                  <a:gd name="T76" fmla="*/ 23 w 359"/>
                  <a:gd name="T77" fmla="*/ 175 h 450"/>
                  <a:gd name="T78" fmla="*/ 7 w 359"/>
                  <a:gd name="T79" fmla="*/ 168 h 450"/>
                  <a:gd name="T80" fmla="*/ 0 w 359"/>
                  <a:gd name="T81" fmla="*/ 147 h 450"/>
                  <a:gd name="T82" fmla="*/ 8 w 359"/>
                  <a:gd name="T83" fmla="*/ 133 h 450"/>
                  <a:gd name="T84" fmla="*/ 21 w 359"/>
                  <a:gd name="T85" fmla="*/ 111 h 450"/>
                  <a:gd name="T86" fmla="*/ 42 w 359"/>
                  <a:gd name="T87" fmla="*/ 74 h 450"/>
                  <a:gd name="T88" fmla="*/ 45 w 359"/>
                  <a:gd name="T89" fmla="*/ 52 h 450"/>
                  <a:gd name="T90" fmla="*/ 38 w 359"/>
                  <a:gd name="T91" fmla="*/ 47 h 450"/>
                  <a:gd name="T92" fmla="*/ 54 w 359"/>
                  <a:gd name="T93" fmla="*/ 39 h 450"/>
                  <a:gd name="T94" fmla="*/ 66 w 359"/>
                  <a:gd name="T95" fmla="*/ 47 h 450"/>
                  <a:gd name="T96" fmla="*/ 90 w 359"/>
                  <a:gd name="T97" fmla="*/ 41 h 450"/>
                  <a:gd name="T98" fmla="*/ 91 w 359"/>
                  <a:gd name="T99" fmla="*/ 30 h 450"/>
                  <a:gd name="T100" fmla="*/ 101 w 359"/>
                  <a:gd name="T101" fmla="*/ 21 h 450"/>
                  <a:gd name="T102" fmla="*/ 116 w 359"/>
                  <a:gd name="T103" fmla="*/ 8 h 450"/>
                  <a:gd name="T104" fmla="*/ 128 w 359"/>
                  <a:gd name="T105" fmla="*/ 0 h 450"/>
                  <a:gd name="T106" fmla="*/ 129 w 359"/>
                  <a:gd name="T107" fmla="*/ 32 h 450"/>
                  <a:gd name="T108" fmla="*/ 140 w 359"/>
                  <a:gd name="T109" fmla="*/ 45 h 450"/>
                  <a:gd name="T110" fmla="*/ 160 w 359"/>
                  <a:gd name="T111" fmla="*/ 37 h 450"/>
                  <a:gd name="T112" fmla="*/ 193 w 359"/>
                  <a:gd name="T113" fmla="*/ 35 h 450"/>
                  <a:gd name="T114" fmla="*/ 205 w 359"/>
                  <a:gd name="T115" fmla="*/ 8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9" h="450">
                    <a:moveTo>
                      <a:pt x="215" y="80"/>
                    </a:moveTo>
                    <a:lnTo>
                      <a:pt x="212" y="73"/>
                    </a:lnTo>
                    <a:lnTo>
                      <a:pt x="214" y="63"/>
                    </a:lnTo>
                    <a:lnTo>
                      <a:pt x="216" y="61"/>
                    </a:lnTo>
                    <a:lnTo>
                      <a:pt x="234" y="62"/>
                    </a:lnTo>
                    <a:lnTo>
                      <a:pt x="230" y="77"/>
                    </a:lnTo>
                    <a:lnTo>
                      <a:pt x="222" y="79"/>
                    </a:lnTo>
                    <a:lnTo>
                      <a:pt x="215" y="80"/>
                    </a:lnTo>
                    <a:close/>
                    <a:moveTo>
                      <a:pt x="209" y="15"/>
                    </a:moveTo>
                    <a:lnTo>
                      <a:pt x="215" y="38"/>
                    </a:lnTo>
                    <a:lnTo>
                      <a:pt x="221" y="40"/>
                    </a:lnTo>
                    <a:lnTo>
                      <a:pt x="221" y="47"/>
                    </a:lnTo>
                    <a:lnTo>
                      <a:pt x="197" y="77"/>
                    </a:lnTo>
                    <a:lnTo>
                      <a:pt x="201" y="78"/>
                    </a:lnTo>
                    <a:lnTo>
                      <a:pt x="211" y="69"/>
                    </a:lnTo>
                    <a:lnTo>
                      <a:pt x="212" y="78"/>
                    </a:lnTo>
                    <a:lnTo>
                      <a:pt x="216" y="83"/>
                    </a:lnTo>
                    <a:lnTo>
                      <a:pt x="226" y="79"/>
                    </a:lnTo>
                    <a:lnTo>
                      <a:pt x="224" y="89"/>
                    </a:lnTo>
                    <a:lnTo>
                      <a:pt x="227" y="81"/>
                    </a:lnTo>
                    <a:lnTo>
                      <a:pt x="228" y="80"/>
                    </a:lnTo>
                    <a:lnTo>
                      <a:pt x="237" y="67"/>
                    </a:lnTo>
                    <a:lnTo>
                      <a:pt x="243" y="66"/>
                    </a:lnTo>
                    <a:lnTo>
                      <a:pt x="265" y="76"/>
                    </a:lnTo>
                    <a:lnTo>
                      <a:pt x="275" y="88"/>
                    </a:lnTo>
                    <a:lnTo>
                      <a:pt x="315" y="96"/>
                    </a:lnTo>
                    <a:lnTo>
                      <a:pt x="353" y="121"/>
                    </a:lnTo>
                    <a:lnTo>
                      <a:pt x="359" y="153"/>
                    </a:lnTo>
                    <a:lnTo>
                      <a:pt x="345" y="181"/>
                    </a:lnTo>
                    <a:lnTo>
                      <a:pt x="338" y="188"/>
                    </a:lnTo>
                    <a:lnTo>
                      <a:pt x="321" y="212"/>
                    </a:lnTo>
                    <a:lnTo>
                      <a:pt x="319" y="265"/>
                    </a:lnTo>
                    <a:lnTo>
                      <a:pt x="292" y="325"/>
                    </a:lnTo>
                    <a:lnTo>
                      <a:pt x="271" y="326"/>
                    </a:lnTo>
                    <a:lnTo>
                      <a:pt x="233" y="352"/>
                    </a:lnTo>
                    <a:lnTo>
                      <a:pt x="232" y="387"/>
                    </a:lnTo>
                    <a:lnTo>
                      <a:pt x="222" y="400"/>
                    </a:lnTo>
                    <a:lnTo>
                      <a:pt x="211" y="422"/>
                    </a:lnTo>
                    <a:lnTo>
                      <a:pt x="201" y="431"/>
                    </a:lnTo>
                    <a:lnTo>
                      <a:pt x="194" y="445"/>
                    </a:lnTo>
                    <a:lnTo>
                      <a:pt x="189" y="450"/>
                    </a:lnTo>
                    <a:lnTo>
                      <a:pt x="187" y="443"/>
                    </a:lnTo>
                    <a:lnTo>
                      <a:pt x="191" y="437"/>
                    </a:lnTo>
                    <a:lnTo>
                      <a:pt x="184" y="428"/>
                    </a:lnTo>
                    <a:lnTo>
                      <a:pt x="168" y="415"/>
                    </a:lnTo>
                    <a:lnTo>
                      <a:pt x="165" y="415"/>
                    </a:lnTo>
                    <a:lnTo>
                      <a:pt x="155" y="407"/>
                    </a:lnTo>
                    <a:lnTo>
                      <a:pt x="156" y="403"/>
                    </a:lnTo>
                    <a:lnTo>
                      <a:pt x="168" y="386"/>
                    </a:lnTo>
                    <a:lnTo>
                      <a:pt x="184" y="372"/>
                    </a:lnTo>
                    <a:lnTo>
                      <a:pt x="188" y="362"/>
                    </a:lnTo>
                    <a:lnTo>
                      <a:pt x="180" y="352"/>
                    </a:lnTo>
                    <a:lnTo>
                      <a:pt x="178" y="348"/>
                    </a:lnTo>
                    <a:lnTo>
                      <a:pt x="181" y="338"/>
                    </a:lnTo>
                    <a:lnTo>
                      <a:pt x="178" y="335"/>
                    </a:lnTo>
                    <a:lnTo>
                      <a:pt x="170" y="336"/>
                    </a:lnTo>
                    <a:lnTo>
                      <a:pt x="166" y="317"/>
                    </a:lnTo>
                    <a:lnTo>
                      <a:pt x="159" y="316"/>
                    </a:lnTo>
                    <a:lnTo>
                      <a:pt x="147" y="315"/>
                    </a:lnTo>
                    <a:lnTo>
                      <a:pt x="145" y="289"/>
                    </a:lnTo>
                    <a:lnTo>
                      <a:pt x="152" y="270"/>
                    </a:lnTo>
                    <a:lnTo>
                      <a:pt x="148" y="263"/>
                    </a:lnTo>
                    <a:lnTo>
                      <a:pt x="142" y="258"/>
                    </a:lnTo>
                    <a:lnTo>
                      <a:pt x="143" y="248"/>
                    </a:lnTo>
                    <a:lnTo>
                      <a:pt x="127" y="247"/>
                    </a:lnTo>
                    <a:lnTo>
                      <a:pt x="125" y="220"/>
                    </a:lnTo>
                    <a:lnTo>
                      <a:pt x="120" y="217"/>
                    </a:lnTo>
                    <a:lnTo>
                      <a:pt x="113" y="216"/>
                    </a:lnTo>
                    <a:lnTo>
                      <a:pt x="99" y="206"/>
                    </a:lnTo>
                    <a:lnTo>
                      <a:pt x="91" y="205"/>
                    </a:lnTo>
                    <a:lnTo>
                      <a:pt x="79" y="194"/>
                    </a:lnTo>
                    <a:lnTo>
                      <a:pt x="79" y="171"/>
                    </a:lnTo>
                    <a:lnTo>
                      <a:pt x="72" y="173"/>
                    </a:lnTo>
                    <a:lnTo>
                      <a:pt x="50" y="187"/>
                    </a:lnTo>
                    <a:lnTo>
                      <a:pt x="41" y="186"/>
                    </a:lnTo>
                    <a:lnTo>
                      <a:pt x="31" y="186"/>
                    </a:lnTo>
                    <a:lnTo>
                      <a:pt x="31" y="169"/>
                    </a:lnTo>
                    <a:lnTo>
                      <a:pt x="23" y="175"/>
                    </a:lnTo>
                    <a:lnTo>
                      <a:pt x="17" y="175"/>
                    </a:lnTo>
                    <a:lnTo>
                      <a:pt x="7" y="168"/>
                    </a:lnTo>
                    <a:lnTo>
                      <a:pt x="10" y="163"/>
                    </a:lnTo>
                    <a:lnTo>
                      <a:pt x="0" y="147"/>
                    </a:lnTo>
                    <a:lnTo>
                      <a:pt x="3" y="138"/>
                    </a:lnTo>
                    <a:lnTo>
                      <a:pt x="8" y="133"/>
                    </a:lnTo>
                    <a:lnTo>
                      <a:pt x="10" y="119"/>
                    </a:lnTo>
                    <a:lnTo>
                      <a:pt x="21" y="111"/>
                    </a:lnTo>
                    <a:lnTo>
                      <a:pt x="38" y="109"/>
                    </a:lnTo>
                    <a:lnTo>
                      <a:pt x="42" y="74"/>
                    </a:lnTo>
                    <a:lnTo>
                      <a:pt x="35" y="53"/>
                    </a:lnTo>
                    <a:lnTo>
                      <a:pt x="45" y="52"/>
                    </a:lnTo>
                    <a:lnTo>
                      <a:pt x="44" y="47"/>
                    </a:lnTo>
                    <a:lnTo>
                      <a:pt x="38" y="47"/>
                    </a:lnTo>
                    <a:lnTo>
                      <a:pt x="39" y="39"/>
                    </a:lnTo>
                    <a:lnTo>
                      <a:pt x="54" y="39"/>
                    </a:lnTo>
                    <a:lnTo>
                      <a:pt x="63" y="33"/>
                    </a:lnTo>
                    <a:lnTo>
                      <a:pt x="66" y="47"/>
                    </a:lnTo>
                    <a:lnTo>
                      <a:pt x="78" y="52"/>
                    </a:lnTo>
                    <a:lnTo>
                      <a:pt x="90" y="41"/>
                    </a:lnTo>
                    <a:lnTo>
                      <a:pt x="97" y="31"/>
                    </a:lnTo>
                    <a:lnTo>
                      <a:pt x="91" y="30"/>
                    </a:lnTo>
                    <a:lnTo>
                      <a:pt x="84" y="9"/>
                    </a:lnTo>
                    <a:lnTo>
                      <a:pt x="101" y="21"/>
                    </a:lnTo>
                    <a:lnTo>
                      <a:pt x="106" y="12"/>
                    </a:lnTo>
                    <a:lnTo>
                      <a:pt x="116" y="8"/>
                    </a:lnTo>
                    <a:lnTo>
                      <a:pt x="123" y="2"/>
                    </a:lnTo>
                    <a:lnTo>
                      <a:pt x="128" y="0"/>
                    </a:lnTo>
                    <a:lnTo>
                      <a:pt x="132" y="14"/>
                    </a:lnTo>
                    <a:lnTo>
                      <a:pt x="129" y="32"/>
                    </a:lnTo>
                    <a:lnTo>
                      <a:pt x="133" y="40"/>
                    </a:lnTo>
                    <a:lnTo>
                      <a:pt x="140" y="45"/>
                    </a:lnTo>
                    <a:lnTo>
                      <a:pt x="146" y="40"/>
                    </a:lnTo>
                    <a:lnTo>
                      <a:pt x="160" y="37"/>
                    </a:lnTo>
                    <a:lnTo>
                      <a:pt x="178" y="32"/>
                    </a:lnTo>
                    <a:lnTo>
                      <a:pt x="193" y="35"/>
                    </a:lnTo>
                    <a:lnTo>
                      <a:pt x="197" y="27"/>
                    </a:lnTo>
                    <a:lnTo>
                      <a:pt x="205" y="8"/>
                    </a:lnTo>
                    <a:lnTo>
                      <a:pt x="209" y="15"/>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2" name="Freeform 187">
                <a:extLst>
                  <a:ext uri="{FF2B5EF4-FFF2-40B4-BE49-F238E27FC236}">
                    <a16:creationId xmlns:a16="http://schemas.microsoft.com/office/drawing/2014/main" id="{40115B1B-3541-4341-884C-E8E7F3C2CFEF}"/>
                  </a:ext>
                </a:extLst>
              </p:cNvPr>
              <p:cNvSpPr>
                <a:spLocks noEditPoints="1"/>
              </p:cNvSpPr>
              <p:nvPr/>
            </p:nvSpPr>
            <p:spPr bwMode="auto">
              <a:xfrm>
                <a:off x="3714" y="2429"/>
                <a:ext cx="807" cy="479"/>
              </a:xfrm>
              <a:custGeom>
                <a:avLst/>
                <a:gdLst>
                  <a:gd name="T0" fmla="*/ 738 w 807"/>
                  <a:gd name="T1" fmla="*/ 419 h 479"/>
                  <a:gd name="T2" fmla="*/ 734 w 807"/>
                  <a:gd name="T3" fmla="*/ 418 h 479"/>
                  <a:gd name="T4" fmla="*/ 87 w 807"/>
                  <a:gd name="T5" fmla="*/ 335 h 479"/>
                  <a:gd name="T6" fmla="*/ 0 w 807"/>
                  <a:gd name="T7" fmla="*/ 158 h 479"/>
                  <a:gd name="T8" fmla="*/ 170 w 807"/>
                  <a:gd name="T9" fmla="*/ 158 h 479"/>
                  <a:gd name="T10" fmla="*/ 319 w 807"/>
                  <a:gd name="T11" fmla="*/ 174 h 479"/>
                  <a:gd name="T12" fmla="*/ 433 w 807"/>
                  <a:gd name="T13" fmla="*/ 168 h 479"/>
                  <a:gd name="T14" fmla="*/ 455 w 807"/>
                  <a:gd name="T15" fmla="*/ 158 h 479"/>
                  <a:gd name="T16" fmla="*/ 496 w 807"/>
                  <a:gd name="T17" fmla="*/ 192 h 479"/>
                  <a:gd name="T18" fmla="*/ 495 w 807"/>
                  <a:gd name="T19" fmla="*/ 208 h 479"/>
                  <a:gd name="T20" fmla="*/ 437 w 807"/>
                  <a:gd name="T21" fmla="*/ 244 h 479"/>
                  <a:gd name="T22" fmla="*/ 460 w 807"/>
                  <a:gd name="T23" fmla="*/ 299 h 479"/>
                  <a:gd name="T24" fmla="*/ 572 w 807"/>
                  <a:gd name="T25" fmla="*/ 357 h 479"/>
                  <a:gd name="T26" fmla="*/ 575 w 807"/>
                  <a:gd name="T27" fmla="*/ 240 h 479"/>
                  <a:gd name="T28" fmla="*/ 724 w 807"/>
                  <a:gd name="T29" fmla="*/ 299 h 479"/>
                  <a:gd name="T30" fmla="*/ 763 w 807"/>
                  <a:gd name="T31" fmla="*/ 334 h 479"/>
                  <a:gd name="T32" fmla="*/ 681 w 807"/>
                  <a:gd name="T33" fmla="*/ 380 h 479"/>
                  <a:gd name="T34" fmla="*/ 701 w 807"/>
                  <a:gd name="T35" fmla="*/ 395 h 479"/>
                  <a:gd name="T36" fmla="*/ 688 w 807"/>
                  <a:gd name="T37" fmla="*/ 460 h 479"/>
                  <a:gd name="T38" fmla="*/ 656 w 807"/>
                  <a:gd name="T39" fmla="*/ 412 h 479"/>
                  <a:gd name="T40" fmla="*/ 567 w 807"/>
                  <a:gd name="T41" fmla="*/ 465 h 479"/>
                  <a:gd name="T42" fmla="*/ 481 w 807"/>
                  <a:gd name="T43" fmla="*/ 403 h 479"/>
                  <a:gd name="T44" fmla="*/ 419 w 807"/>
                  <a:gd name="T45" fmla="*/ 394 h 479"/>
                  <a:gd name="T46" fmla="*/ 85 w 807"/>
                  <a:gd name="T47" fmla="*/ 306 h 479"/>
                  <a:gd name="T48" fmla="*/ 0 w 807"/>
                  <a:gd name="T49" fmla="*/ 264 h 479"/>
                  <a:gd name="T50" fmla="*/ 531 w 807"/>
                  <a:gd name="T51" fmla="*/ 107 h 479"/>
                  <a:gd name="T52" fmla="*/ 622 w 807"/>
                  <a:gd name="T53" fmla="*/ 127 h 479"/>
                  <a:gd name="T54" fmla="*/ 666 w 807"/>
                  <a:gd name="T55" fmla="*/ 201 h 479"/>
                  <a:gd name="T56" fmla="*/ 685 w 807"/>
                  <a:gd name="T57" fmla="*/ 247 h 479"/>
                  <a:gd name="T58" fmla="*/ 583 w 807"/>
                  <a:gd name="T59" fmla="*/ 204 h 479"/>
                  <a:gd name="T60" fmla="*/ 467 w 807"/>
                  <a:gd name="T61" fmla="*/ 125 h 479"/>
                  <a:gd name="T62" fmla="*/ 653 w 807"/>
                  <a:gd name="T63" fmla="*/ 32 h 479"/>
                  <a:gd name="T64" fmla="*/ 542 w 807"/>
                  <a:gd name="T65" fmla="*/ 67 h 479"/>
                  <a:gd name="T66" fmla="*/ 481 w 807"/>
                  <a:gd name="T67" fmla="*/ 63 h 479"/>
                  <a:gd name="T68" fmla="*/ 553 w 807"/>
                  <a:gd name="T69" fmla="*/ 40 h 479"/>
                  <a:gd name="T70" fmla="*/ 217 w 807"/>
                  <a:gd name="T71" fmla="*/ 118 h 479"/>
                  <a:gd name="T72" fmla="*/ 331 w 807"/>
                  <a:gd name="T73" fmla="*/ 129 h 479"/>
                  <a:gd name="T74" fmla="*/ 216 w 807"/>
                  <a:gd name="T75" fmla="*/ 155 h 479"/>
                  <a:gd name="T76" fmla="*/ 769 w 807"/>
                  <a:gd name="T77" fmla="*/ 387 h 479"/>
                  <a:gd name="T78" fmla="*/ 803 w 807"/>
                  <a:gd name="T79" fmla="*/ 423 h 479"/>
                  <a:gd name="T80" fmla="*/ 742 w 807"/>
                  <a:gd name="T81" fmla="*/ 412 h 479"/>
                  <a:gd name="T82" fmla="*/ 490 w 807"/>
                  <a:gd name="T83" fmla="*/ 88 h 479"/>
                  <a:gd name="T84" fmla="*/ 487 w 807"/>
                  <a:gd name="T85" fmla="*/ 101 h 479"/>
                  <a:gd name="T86" fmla="*/ 257 w 807"/>
                  <a:gd name="T87" fmla="*/ 80 h 479"/>
                  <a:gd name="T88" fmla="*/ 324 w 807"/>
                  <a:gd name="T89" fmla="*/ 83 h 479"/>
                  <a:gd name="T90" fmla="*/ 272 w 807"/>
                  <a:gd name="T91" fmla="*/ 92 h 479"/>
                  <a:gd name="T92" fmla="*/ 234 w 807"/>
                  <a:gd name="T93" fmla="*/ 112 h 479"/>
                  <a:gd name="T94" fmla="*/ 429 w 807"/>
                  <a:gd name="T95" fmla="*/ 20 h 479"/>
                  <a:gd name="T96" fmla="*/ 165 w 807"/>
                  <a:gd name="T97" fmla="*/ 81 h 479"/>
                  <a:gd name="T98" fmla="*/ 510 w 807"/>
                  <a:gd name="T99" fmla="*/ 199 h 479"/>
                  <a:gd name="T100" fmla="*/ 500 w 807"/>
                  <a:gd name="T101" fmla="*/ 212 h 479"/>
                  <a:gd name="T102" fmla="*/ 387 w 807"/>
                  <a:gd name="T103" fmla="*/ 138 h 479"/>
                  <a:gd name="T104" fmla="*/ 361 w 807"/>
                  <a:gd name="T105" fmla="*/ 75 h 479"/>
                  <a:gd name="T106" fmla="*/ 465 w 807"/>
                  <a:gd name="T107" fmla="*/ 106 h 479"/>
                  <a:gd name="T108" fmla="*/ 413 w 807"/>
                  <a:gd name="T109" fmla="*/ 104 h 479"/>
                  <a:gd name="T110" fmla="*/ 145 w 807"/>
                  <a:gd name="T111" fmla="*/ 399 h 479"/>
                  <a:gd name="T112" fmla="*/ 287 w 807"/>
                  <a:gd name="T113" fmla="*/ 58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07" h="479">
                    <a:moveTo>
                      <a:pt x="422" y="54"/>
                    </a:moveTo>
                    <a:lnTo>
                      <a:pt x="420" y="60"/>
                    </a:lnTo>
                    <a:lnTo>
                      <a:pt x="395" y="59"/>
                    </a:lnTo>
                    <a:lnTo>
                      <a:pt x="389" y="50"/>
                    </a:lnTo>
                    <a:lnTo>
                      <a:pt x="422" y="54"/>
                    </a:lnTo>
                    <a:close/>
                    <a:moveTo>
                      <a:pt x="738" y="419"/>
                    </a:moveTo>
                    <a:lnTo>
                      <a:pt x="735" y="426"/>
                    </a:lnTo>
                    <a:lnTo>
                      <a:pt x="741" y="427"/>
                    </a:lnTo>
                    <a:lnTo>
                      <a:pt x="738" y="434"/>
                    </a:lnTo>
                    <a:lnTo>
                      <a:pt x="729" y="435"/>
                    </a:lnTo>
                    <a:lnTo>
                      <a:pt x="726" y="429"/>
                    </a:lnTo>
                    <a:lnTo>
                      <a:pt x="734" y="418"/>
                    </a:lnTo>
                    <a:lnTo>
                      <a:pt x="738" y="419"/>
                    </a:lnTo>
                    <a:close/>
                    <a:moveTo>
                      <a:pt x="67" y="315"/>
                    </a:moveTo>
                    <a:lnTo>
                      <a:pt x="74" y="309"/>
                    </a:lnTo>
                    <a:lnTo>
                      <a:pt x="84" y="331"/>
                    </a:lnTo>
                    <a:lnTo>
                      <a:pt x="67" y="315"/>
                    </a:lnTo>
                    <a:close/>
                    <a:moveTo>
                      <a:pt x="87" y="335"/>
                    </a:moveTo>
                    <a:lnTo>
                      <a:pt x="82" y="344"/>
                    </a:lnTo>
                    <a:lnTo>
                      <a:pt x="92" y="359"/>
                    </a:lnTo>
                    <a:lnTo>
                      <a:pt x="72" y="340"/>
                    </a:lnTo>
                    <a:lnTo>
                      <a:pt x="74" y="335"/>
                    </a:lnTo>
                    <a:lnTo>
                      <a:pt x="87" y="335"/>
                    </a:lnTo>
                    <a:close/>
                    <a:moveTo>
                      <a:pt x="0" y="158"/>
                    </a:moveTo>
                    <a:lnTo>
                      <a:pt x="49" y="167"/>
                    </a:lnTo>
                    <a:lnTo>
                      <a:pt x="110" y="155"/>
                    </a:lnTo>
                    <a:lnTo>
                      <a:pt x="135" y="156"/>
                    </a:lnTo>
                    <a:lnTo>
                      <a:pt x="137" y="152"/>
                    </a:lnTo>
                    <a:lnTo>
                      <a:pt x="158" y="162"/>
                    </a:lnTo>
                    <a:lnTo>
                      <a:pt x="170" y="158"/>
                    </a:lnTo>
                    <a:lnTo>
                      <a:pt x="232" y="170"/>
                    </a:lnTo>
                    <a:lnTo>
                      <a:pt x="230" y="180"/>
                    </a:lnTo>
                    <a:lnTo>
                      <a:pt x="265" y="182"/>
                    </a:lnTo>
                    <a:lnTo>
                      <a:pt x="285" y="190"/>
                    </a:lnTo>
                    <a:lnTo>
                      <a:pt x="293" y="175"/>
                    </a:lnTo>
                    <a:lnTo>
                      <a:pt x="319" y="174"/>
                    </a:lnTo>
                    <a:lnTo>
                      <a:pt x="368" y="180"/>
                    </a:lnTo>
                    <a:lnTo>
                      <a:pt x="373" y="173"/>
                    </a:lnTo>
                    <a:lnTo>
                      <a:pt x="392" y="176"/>
                    </a:lnTo>
                    <a:lnTo>
                      <a:pt x="399" y="178"/>
                    </a:lnTo>
                    <a:lnTo>
                      <a:pt x="417" y="185"/>
                    </a:lnTo>
                    <a:lnTo>
                      <a:pt x="433" y="168"/>
                    </a:lnTo>
                    <a:lnTo>
                      <a:pt x="426" y="159"/>
                    </a:lnTo>
                    <a:lnTo>
                      <a:pt x="404" y="149"/>
                    </a:lnTo>
                    <a:lnTo>
                      <a:pt x="416" y="132"/>
                    </a:lnTo>
                    <a:lnTo>
                      <a:pt x="432" y="132"/>
                    </a:lnTo>
                    <a:lnTo>
                      <a:pt x="452" y="150"/>
                    </a:lnTo>
                    <a:lnTo>
                      <a:pt x="455" y="158"/>
                    </a:lnTo>
                    <a:lnTo>
                      <a:pt x="489" y="184"/>
                    </a:lnTo>
                    <a:lnTo>
                      <a:pt x="512" y="165"/>
                    </a:lnTo>
                    <a:lnTo>
                      <a:pt x="507" y="156"/>
                    </a:lnTo>
                    <a:lnTo>
                      <a:pt x="545" y="162"/>
                    </a:lnTo>
                    <a:lnTo>
                      <a:pt x="545" y="187"/>
                    </a:lnTo>
                    <a:lnTo>
                      <a:pt x="496" y="192"/>
                    </a:lnTo>
                    <a:lnTo>
                      <a:pt x="503" y="196"/>
                    </a:lnTo>
                    <a:lnTo>
                      <a:pt x="490" y="206"/>
                    </a:lnTo>
                    <a:lnTo>
                      <a:pt x="469" y="198"/>
                    </a:lnTo>
                    <a:lnTo>
                      <a:pt x="454" y="199"/>
                    </a:lnTo>
                    <a:lnTo>
                      <a:pt x="479" y="207"/>
                    </a:lnTo>
                    <a:lnTo>
                      <a:pt x="495" y="208"/>
                    </a:lnTo>
                    <a:lnTo>
                      <a:pt x="480" y="222"/>
                    </a:lnTo>
                    <a:lnTo>
                      <a:pt x="466" y="221"/>
                    </a:lnTo>
                    <a:lnTo>
                      <a:pt x="461" y="225"/>
                    </a:lnTo>
                    <a:lnTo>
                      <a:pt x="429" y="221"/>
                    </a:lnTo>
                    <a:lnTo>
                      <a:pt x="463" y="230"/>
                    </a:lnTo>
                    <a:lnTo>
                      <a:pt x="437" y="244"/>
                    </a:lnTo>
                    <a:lnTo>
                      <a:pt x="424" y="261"/>
                    </a:lnTo>
                    <a:lnTo>
                      <a:pt x="423" y="275"/>
                    </a:lnTo>
                    <a:lnTo>
                      <a:pt x="426" y="282"/>
                    </a:lnTo>
                    <a:lnTo>
                      <a:pt x="438" y="282"/>
                    </a:lnTo>
                    <a:lnTo>
                      <a:pt x="443" y="303"/>
                    </a:lnTo>
                    <a:lnTo>
                      <a:pt x="460" y="299"/>
                    </a:lnTo>
                    <a:lnTo>
                      <a:pt x="510" y="321"/>
                    </a:lnTo>
                    <a:lnTo>
                      <a:pt x="536" y="324"/>
                    </a:lnTo>
                    <a:lnTo>
                      <a:pt x="537" y="348"/>
                    </a:lnTo>
                    <a:lnTo>
                      <a:pt x="552" y="367"/>
                    </a:lnTo>
                    <a:lnTo>
                      <a:pt x="560" y="369"/>
                    </a:lnTo>
                    <a:lnTo>
                      <a:pt x="572" y="357"/>
                    </a:lnTo>
                    <a:lnTo>
                      <a:pt x="561" y="329"/>
                    </a:lnTo>
                    <a:lnTo>
                      <a:pt x="591" y="309"/>
                    </a:lnTo>
                    <a:lnTo>
                      <a:pt x="585" y="293"/>
                    </a:lnTo>
                    <a:lnTo>
                      <a:pt x="570" y="283"/>
                    </a:lnTo>
                    <a:lnTo>
                      <a:pt x="583" y="271"/>
                    </a:lnTo>
                    <a:lnTo>
                      <a:pt x="575" y="240"/>
                    </a:lnTo>
                    <a:lnTo>
                      <a:pt x="615" y="239"/>
                    </a:lnTo>
                    <a:lnTo>
                      <a:pt x="653" y="256"/>
                    </a:lnTo>
                    <a:lnTo>
                      <a:pt x="652" y="273"/>
                    </a:lnTo>
                    <a:lnTo>
                      <a:pt x="674" y="287"/>
                    </a:lnTo>
                    <a:lnTo>
                      <a:pt x="697" y="261"/>
                    </a:lnTo>
                    <a:lnTo>
                      <a:pt x="724" y="299"/>
                    </a:lnTo>
                    <a:lnTo>
                      <a:pt x="728" y="312"/>
                    </a:lnTo>
                    <a:lnTo>
                      <a:pt x="739" y="323"/>
                    </a:lnTo>
                    <a:lnTo>
                      <a:pt x="765" y="330"/>
                    </a:lnTo>
                    <a:lnTo>
                      <a:pt x="733" y="340"/>
                    </a:lnTo>
                    <a:lnTo>
                      <a:pt x="739" y="346"/>
                    </a:lnTo>
                    <a:lnTo>
                      <a:pt x="763" y="334"/>
                    </a:lnTo>
                    <a:lnTo>
                      <a:pt x="778" y="345"/>
                    </a:lnTo>
                    <a:lnTo>
                      <a:pt x="779" y="357"/>
                    </a:lnTo>
                    <a:lnTo>
                      <a:pt x="767" y="366"/>
                    </a:lnTo>
                    <a:lnTo>
                      <a:pt x="751" y="370"/>
                    </a:lnTo>
                    <a:lnTo>
                      <a:pt x="741" y="380"/>
                    </a:lnTo>
                    <a:lnTo>
                      <a:pt x="681" y="380"/>
                    </a:lnTo>
                    <a:lnTo>
                      <a:pt x="660" y="394"/>
                    </a:lnTo>
                    <a:lnTo>
                      <a:pt x="643" y="414"/>
                    </a:lnTo>
                    <a:lnTo>
                      <a:pt x="642" y="419"/>
                    </a:lnTo>
                    <a:lnTo>
                      <a:pt x="659" y="402"/>
                    </a:lnTo>
                    <a:lnTo>
                      <a:pt x="685" y="391"/>
                    </a:lnTo>
                    <a:lnTo>
                      <a:pt x="701" y="395"/>
                    </a:lnTo>
                    <a:lnTo>
                      <a:pt x="702" y="402"/>
                    </a:lnTo>
                    <a:lnTo>
                      <a:pt x="679" y="406"/>
                    </a:lnTo>
                    <a:lnTo>
                      <a:pt x="698" y="408"/>
                    </a:lnTo>
                    <a:lnTo>
                      <a:pt x="693" y="417"/>
                    </a:lnTo>
                    <a:lnTo>
                      <a:pt x="730" y="438"/>
                    </a:lnTo>
                    <a:lnTo>
                      <a:pt x="688" y="460"/>
                    </a:lnTo>
                    <a:lnTo>
                      <a:pt x="686" y="446"/>
                    </a:lnTo>
                    <a:lnTo>
                      <a:pt x="701" y="436"/>
                    </a:lnTo>
                    <a:lnTo>
                      <a:pt x="698" y="432"/>
                    </a:lnTo>
                    <a:lnTo>
                      <a:pt x="675" y="441"/>
                    </a:lnTo>
                    <a:lnTo>
                      <a:pt x="668" y="416"/>
                    </a:lnTo>
                    <a:lnTo>
                      <a:pt x="656" y="412"/>
                    </a:lnTo>
                    <a:lnTo>
                      <a:pt x="647" y="435"/>
                    </a:lnTo>
                    <a:lnTo>
                      <a:pt x="635" y="440"/>
                    </a:lnTo>
                    <a:lnTo>
                      <a:pt x="603" y="441"/>
                    </a:lnTo>
                    <a:lnTo>
                      <a:pt x="585" y="458"/>
                    </a:lnTo>
                    <a:lnTo>
                      <a:pt x="566" y="458"/>
                    </a:lnTo>
                    <a:lnTo>
                      <a:pt x="567" y="465"/>
                    </a:lnTo>
                    <a:lnTo>
                      <a:pt x="535" y="479"/>
                    </a:lnTo>
                    <a:lnTo>
                      <a:pt x="529" y="476"/>
                    </a:lnTo>
                    <a:lnTo>
                      <a:pt x="535" y="437"/>
                    </a:lnTo>
                    <a:lnTo>
                      <a:pt x="525" y="431"/>
                    </a:lnTo>
                    <a:lnTo>
                      <a:pt x="513" y="419"/>
                    </a:lnTo>
                    <a:lnTo>
                      <a:pt x="481" y="403"/>
                    </a:lnTo>
                    <a:lnTo>
                      <a:pt x="473" y="406"/>
                    </a:lnTo>
                    <a:lnTo>
                      <a:pt x="453" y="405"/>
                    </a:lnTo>
                    <a:lnTo>
                      <a:pt x="439" y="399"/>
                    </a:lnTo>
                    <a:lnTo>
                      <a:pt x="429" y="399"/>
                    </a:lnTo>
                    <a:lnTo>
                      <a:pt x="421" y="390"/>
                    </a:lnTo>
                    <a:lnTo>
                      <a:pt x="419" y="394"/>
                    </a:lnTo>
                    <a:lnTo>
                      <a:pt x="165" y="394"/>
                    </a:lnTo>
                    <a:lnTo>
                      <a:pt x="112" y="348"/>
                    </a:lnTo>
                    <a:lnTo>
                      <a:pt x="96" y="331"/>
                    </a:lnTo>
                    <a:lnTo>
                      <a:pt x="99" y="322"/>
                    </a:lnTo>
                    <a:lnTo>
                      <a:pt x="102" y="315"/>
                    </a:lnTo>
                    <a:lnTo>
                      <a:pt x="85" y="306"/>
                    </a:lnTo>
                    <a:lnTo>
                      <a:pt x="51" y="269"/>
                    </a:lnTo>
                    <a:lnTo>
                      <a:pt x="34" y="280"/>
                    </a:lnTo>
                    <a:lnTo>
                      <a:pt x="18" y="263"/>
                    </a:lnTo>
                    <a:lnTo>
                      <a:pt x="11" y="264"/>
                    </a:lnTo>
                    <a:lnTo>
                      <a:pt x="5" y="266"/>
                    </a:lnTo>
                    <a:lnTo>
                      <a:pt x="0" y="264"/>
                    </a:lnTo>
                    <a:lnTo>
                      <a:pt x="0" y="158"/>
                    </a:lnTo>
                    <a:close/>
                    <a:moveTo>
                      <a:pt x="513" y="108"/>
                    </a:moveTo>
                    <a:lnTo>
                      <a:pt x="496" y="120"/>
                    </a:lnTo>
                    <a:lnTo>
                      <a:pt x="514" y="137"/>
                    </a:lnTo>
                    <a:lnTo>
                      <a:pt x="507" y="116"/>
                    </a:lnTo>
                    <a:lnTo>
                      <a:pt x="531" y="107"/>
                    </a:lnTo>
                    <a:lnTo>
                      <a:pt x="547" y="110"/>
                    </a:lnTo>
                    <a:lnTo>
                      <a:pt x="550" y="126"/>
                    </a:lnTo>
                    <a:lnTo>
                      <a:pt x="566" y="125"/>
                    </a:lnTo>
                    <a:lnTo>
                      <a:pt x="580" y="120"/>
                    </a:lnTo>
                    <a:lnTo>
                      <a:pt x="591" y="122"/>
                    </a:lnTo>
                    <a:lnTo>
                      <a:pt x="622" y="127"/>
                    </a:lnTo>
                    <a:lnTo>
                      <a:pt x="667" y="150"/>
                    </a:lnTo>
                    <a:lnTo>
                      <a:pt x="666" y="167"/>
                    </a:lnTo>
                    <a:lnTo>
                      <a:pt x="716" y="192"/>
                    </a:lnTo>
                    <a:lnTo>
                      <a:pt x="709" y="210"/>
                    </a:lnTo>
                    <a:lnTo>
                      <a:pt x="673" y="186"/>
                    </a:lnTo>
                    <a:lnTo>
                      <a:pt x="666" y="201"/>
                    </a:lnTo>
                    <a:lnTo>
                      <a:pt x="698" y="224"/>
                    </a:lnTo>
                    <a:lnTo>
                      <a:pt x="694" y="236"/>
                    </a:lnTo>
                    <a:lnTo>
                      <a:pt x="659" y="221"/>
                    </a:lnTo>
                    <a:lnTo>
                      <a:pt x="659" y="227"/>
                    </a:lnTo>
                    <a:lnTo>
                      <a:pt x="686" y="244"/>
                    </a:lnTo>
                    <a:lnTo>
                      <a:pt x="685" y="247"/>
                    </a:lnTo>
                    <a:lnTo>
                      <a:pt x="635" y="226"/>
                    </a:lnTo>
                    <a:lnTo>
                      <a:pt x="619" y="215"/>
                    </a:lnTo>
                    <a:lnTo>
                      <a:pt x="590" y="216"/>
                    </a:lnTo>
                    <a:lnTo>
                      <a:pt x="577" y="218"/>
                    </a:lnTo>
                    <a:lnTo>
                      <a:pt x="574" y="209"/>
                    </a:lnTo>
                    <a:lnTo>
                      <a:pt x="583" y="204"/>
                    </a:lnTo>
                    <a:lnTo>
                      <a:pt x="598" y="206"/>
                    </a:lnTo>
                    <a:lnTo>
                      <a:pt x="628" y="184"/>
                    </a:lnTo>
                    <a:lnTo>
                      <a:pt x="602" y="167"/>
                    </a:lnTo>
                    <a:lnTo>
                      <a:pt x="510" y="152"/>
                    </a:lnTo>
                    <a:lnTo>
                      <a:pt x="467" y="137"/>
                    </a:lnTo>
                    <a:lnTo>
                      <a:pt x="467" y="125"/>
                    </a:lnTo>
                    <a:lnTo>
                      <a:pt x="482" y="110"/>
                    </a:lnTo>
                    <a:lnTo>
                      <a:pt x="513" y="108"/>
                    </a:lnTo>
                    <a:close/>
                    <a:moveTo>
                      <a:pt x="604" y="0"/>
                    </a:moveTo>
                    <a:lnTo>
                      <a:pt x="730" y="9"/>
                    </a:lnTo>
                    <a:lnTo>
                      <a:pt x="681" y="21"/>
                    </a:lnTo>
                    <a:lnTo>
                      <a:pt x="653" y="32"/>
                    </a:lnTo>
                    <a:lnTo>
                      <a:pt x="635" y="40"/>
                    </a:lnTo>
                    <a:lnTo>
                      <a:pt x="586" y="43"/>
                    </a:lnTo>
                    <a:lnTo>
                      <a:pt x="604" y="51"/>
                    </a:lnTo>
                    <a:lnTo>
                      <a:pt x="596" y="59"/>
                    </a:lnTo>
                    <a:lnTo>
                      <a:pt x="578" y="64"/>
                    </a:lnTo>
                    <a:lnTo>
                      <a:pt x="542" y="67"/>
                    </a:lnTo>
                    <a:lnTo>
                      <a:pt x="579" y="74"/>
                    </a:lnTo>
                    <a:lnTo>
                      <a:pt x="554" y="81"/>
                    </a:lnTo>
                    <a:lnTo>
                      <a:pt x="541" y="79"/>
                    </a:lnTo>
                    <a:lnTo>
                      <a:pt x="468" y="77"/>
                    </a:lnTo>
                    <a:lnTo>
                      <a:pt x="490" y="68"/>
                    </a:lnTo>
                    <a:lnTo>
                      <a:pt x="481" y="63"/>
                    </a:lnTo>
                    <a:lnTo>
                      <a:pt x="515" y="60"/>
                    </a:lnTo>
                    <a:lnTo>
                      <a:pt x="489" y="57"/>
                    </a:lnTo>
                    <a:lnTo>
                      <a:pt x="505" y="48"/>
                    </a:lnTo>
                    <a:lnTo>
                      <a:pt x="529" y="48"/>
                    </a:lnTo>
                    <a:lnTo>
                      <a:pt x="498" y="32"/>
                    </a:lnTo>
                    <a:lnTo>
                      <a:pt x="553" y="40"/>
                    </a:lnTo>
                    <a:lnTo>
                      <a:pt x="529" y="30"/>
                    </a:lnTo>
                    <a:lnTo>
                      <a:pt x="449" y="17"/>
                    </a:lnTo>
                    <a:lnTo>
                      <a:pt x="529" y="6"/>
                    </a:lnTo>
                    <a:lnTo>
                      <a:pt x="604" y="0"/>
                    </a:lnTo>
                    <a:close/>
                    <a:moveTo>
                      <a:pt x="205" y="127"/>
                    </a:moveTo>
                    <a:lnTo>
                      <a:pt x="217" y="118"/>
                    </a:lnTo>
                    <a:lnTo>
                      <a:pt x="247" y="112"/>
                    </a:lnTo>
                    <a:lnTo>
                      <a:pt x="272" y="120"/>
                    </a:lnTo>
                    <a:lnTo>
                      <a:pt x="286" y="130"/>
                    </a:lnTo>
                    <a:lnTo>
                      <a:pt x="292" y="123"/>
                    </a:lnTo>
                    <a:lnTo>
                      <a:pt x="317" y="107"/>
                    </a:lnTo>
                    <a:lnTo>
                      <a:pt x="331" y="129"/>
                    </a:lnTo>
                    <a:lnTo>
                      <a:pt x="354" y="143"/>
                    </a:lnTo>
                    <a:lnTo>
                      <a:pt x="374" y="160"/>
                    </a:lnTo>
                    <a:lnTo>
                      <a:pt x="342" y="168"/>
                    </a:lnTo>
                    <a:lnTo>
                      <a:pt x="318" y="166"/>
                    </a:lnTo>
                    <a:lnTo>
                      <a:pt x="261" y="171"/>
                    </a:lnTo>
                    <a:lnTo>
                      <a:pt x="216" y="155"/>
                    </a:lnTo>
                    <a:lnTo>
                      <a:pt x="267" y="146"/>
                    </a:lnTo>
                    <a:lnTo>
                      <a:pt x="240" y="148"/>
                    </a:lnTo>
                    <a:lnTo>
                      <a:pt x="205" y="140"/>
                    </a:lnTo>
                    <a:lnTo>
                      <a:pt x="205" y="127"/>
                    </a:lnTo>
                    <a:close/>
                    <a:moveTo>
                      <a:pt x="782" y="365"/>
                    </a:moveTo>
                    <a:lnTo>
                      <a:pt x="769" y="387"/>
                    </a:lnTo>
                    <a:lnTo>
                      <a:pt x="777" y="381"/>
                    </a:lnTo>
                    <a:lnTo>
                      <a:pt x="784" y="391"/>
                    </a:lnTo>
                    <a:lnTo>
                      <a:pt x="799" y="391"/>
                    </a:lnTo>
                    <a:lnTo>
                      <a:pt x="801" y="406"/>
                    </a:lnTo>
                    <a:lnTo>
                      <a:pt x="807" y="411"/>
                    </a:lnTo>
                    <a:lnTo>
                      <a:pt x="803" y="423"/>
                    </a:lnTo>
                    <a:lnTo>
                      <a:pt x="794" y="418"/>
                    </a:lnTo>
                    <a:lnTo>
                      <a:pt x="790" y="413"/>
                    </a:lnTo>
                    <a:lnTo>
                      <a:pt x="783" y="419"/>
                    </a:lnTo>
                    <a:lnTo>
                      <a:pt x="778" y="412"/>
                    </a:lnTo>
                    <a:lnTo>
                      <a:pt x="758" y="411"/>
                    </a:lnTo>
                    <a:lnTo>
                      <a:pt x="742" y="412"/>
                    </a:lnTo>
                    <a:lnTo>
                      <a:pt x="754" y="401"/>
                    </a:lnTo>
                    <a:lnTo>
                      <a:pt x="756" y="393"/>
                    </a:lnTo>
                    <a:lnTo>
                      <a:pt x="770" y="367"/>
                    </a:lnTo>
                    <a:lnTo>
                      <a:pt x="782" y="365"/>
                    </a:lnTo>
                    <a:close/>
                    <a:moveTo>
                      <a:pt x="453" y="75"/>
                    </a:moveTo>
                    <a:lnTo>
                      <a:pt x="490" y="88"/>
                    </a:lnTo>
                    <a:lnTo>
                      <a:pt x="546" y="84"/>
                    </a:lnTo>
                    <a:lnTo>
                      <a:pt x="559" y="89"/>
                    </a:lnTo>
                    <a:lnTo>
                      <a:pt x="563" y="90"/>
                    </a:lnTo>
                    <a:lnTo>
                      <a:pt x="554" y="99"/>
                    </a:lnTo>
                    <a:lnTo>
                      <a:pt x="543" y="101"/>
                    </a:lnTo>
                    <a:lnTo>
                      <a:pt x="487" y="101"/>
                    </a:lnTo>
                    <a:lnTo>
                      <a:pt x="448" y="98"/>
                    </a:lnTo>
                    <a:lnTo>
                      <a:pt x="404" y="70"/>
                    </a:lnTo>
                    <a:lnTo>
                      <a:pt x="453" y="75"/>
                    </a:lnTo>
                    <a:close/>
                    <a:moveTo>
                      <a:pt x="220" y="84"/>
                    </a:moveTo>
                    <a:lnTo>
                      <a:pt x="235" y="77"/>
                    </a:lnTo>
                    <a:lnTo>
                      <a:pt x="257" y="80"/>
                    </a:lnTo>
                    <a:lnTo>
                      <a:pt x="272" y="87"/>
                    </a:lnTo>
                    <a:lnTo>
                      <a:pt x="294" y="87"/>
                    </a:lnTo>
                    <a:lnTo>
                      <a:pt x="281" y="82"/>
                    </a:lnTo>
                    <a:lnTo>
                      <a:pt x="280" y="77"/>
                    </a:lnTo>
                    <a:lnTo>
                      <a:pt x="293" y="72"/>
                    </a:lnTo>
                    <a:lnTo>
                      <a:pt x="324" y="83"/>
                    </a:lnTo>
                    <a:lnTo>
                      <a:pt x="326" y="88"/>
                    </a:lnTo>
                    <a:lnTo>
                      <a:pt x="316" y="95"/>
                    </a:lnTo>
                    <a:lnTo>
                      <a:pt x="294" y="94"/>
                    </a:lnTo>
                    <a:lnTo>
                      <a:pt x="255" y="102"/>
                    </a:lnTo>
                    <a:lnTo>
                      <a:pt x="242" y="98"/>
                    </a:lnTo>
                    <a:lnTo>
                      <a:pt x="272" y="92"/>
                    </a:lnTo>
                    <a:lnTo>
                      <a:pt x="213" y="92"/>
                    </a:lnTo>
                    <a:lnTo>
                      <a:pt x="220" y="84"/>
                    </a:lnTo>
                    <a:close/>
                    <a:moveTo>
                      <a:pt x="155" y="102"/>
                    </a:moveTo>
                    <a:lnTo>
                      <a:pt x="180" y="100"/>
                    </a:lnTo>
                    <a:lnTo>
                      <a:pt x="218" y="104"/>
                    </a:lnTo>
                    <a:lnTo>
                      <a:pt x="234" y="112"/>
                    </a:lnTo>
                    <a:lnTo>
                      <a:pt x="199" y="124"/>
                    </a:lnTo>
                    <a:lnTo>
                      <a:pt x="165" y="140"/>
                    </a:lnTo>
                    <a:lnTo>
                      <a:pt x="141" y="129"/>
                    </a:lnTo>
                    <a:lnTo>
                      <a:pt x="155" y="102"/>
                    </a:lnTo>
                    <a:close/>
                    <a:moveTo>
                      <a:pt x="437" y="23"/>
                    </a:moveTo>
                    <a:lnTo>
                      <a:pt x="429" y="20"/>
                    </a:lnTo>
                    <a:lnTo>
                      <a:pt x="507" y="42"/>
                    </a:lnTo>
                    <a:lnTo>
                      <a:pt x="467" y="59"/>
                    </a:lnTo>
                    <a:lnTo>
                      <a:pt x="428" y="48"/>
                    </a:lnTo>
                    <a:lnTo>
                      <a:pt x="401" y="33"/>
                    </a:lnTo>
                    <a:lnTo>
                      <a:pt x="437" y="23"/>
                    </a:lnTo>
                    <a:close/>
                    <a:moveTo>
                      <a:pt x="165" y="81"/>
                    </a:moveTo>
                    <a:lnTo>
                      <a:pt x="199" y="67"/>
                    </a:lnTo>
                    <a:lnTo>
                      <a:pt x="224" y="65"/>
                    </a:lnTo>
                    <a:lnTo>
                      <a:pt x="235" y="67"/>
                    </a:lnTo>
                    <a:lnTo>
                      <a:pt x="206" y="89"/>
                    </a:lnTo>
                    <a:lnTo>
                      <a:pt x="165" y="81"/>
                    </a:lnTo>
                    <a:close/>
                    <a:moveTo>
                      <a:pt x="510" y="199"/>
                    </a:moveTo>
                    <a:lnTo>
                      <a:pt x="557" y="224"/>
                    </a:lnTo>
                    <a:lnTo>
                      <a:pt x="528" y="221"/>
                    </a:lnTo>
                    <a:lnTo>
                      <a:pt x="508" y="231"/>
                    </a:lnTo>
                    <a:lnTo>
                      <a:pt x="505" y="225"/>
                    </a:lnTo>
                    <a:lnTo>
                      <a:pt x="491" y="225"/>
                    </a:lnTo>
                    <a:lnTo>
                      <a:pt x="500" y="212"/>
                    </a:lnTo>
                    <a:lnTo>
                      <a:pt x="504" y="199"/>
                    </a:lnTo>
                    <a:lnTo>
                      <a:pt x="510" y="199"/>
                    </a:lnTo>
                    <a:close/>
                    <a:moveTo>
                      <a:pt x="357" y="110"/>
                    </a:moveTo>
                    <a:lnTo>
                      <a:pt x="402" y="106"/>
                    </a:lnTo>
                    <a:lnTo>
                      <a:pt x="406" y="131"/>
                    </a:lnTo>
                    <a:lnTo>
                      <a:pt x="387" y="138"/>
                    </a:lnTo>
                    <a:lnTo>
                      <a:pt x="348" y="119"/>
                    </a:lnTo>
                    <a:lnTo>
                      <a:pt x="357" y="110"/>
                    </a:lnTo>
                    <a:close/>
                    <a:moveTo>
                      <a:pt x="336" y="75"/>
                    </a:moveTo>
                    <a:lnTo>
                      <a:pt x="360" y="78"/>
                    </a:lnTo>
                    <a:lnTo>
                      <a:pt x="377" y="83"/>
                    </a:lnTo>
                    <a:lnTo>
                      <a:pt x="361" y="75"/>
                    </a:lnTo>
                    <a:lnTo>
                      <a:pt x="397" y="75"/>
                    </a:lnTo>
                    <a:lnTo>
                      <a:pt x="401" y="93"/>
                    </a:lnTo>
                    <a:lnTo>
                      <a:pt x="374" y="95"/>
                    </a:lnTo>
                    <a:lnTo>
                      <a:pt x="336" y="84"/>
                    </a:lnTo>
                    <a:lnTo>
                      <a:pt x="336" y="75"/>
                    </a:lnTo>
                    <a:close/>
                    <a:moveTo>
                      <a:pt x="465" y="106"/>
                    </a:moveTo>
                    <a:lnTo>
                      <a:pt x="449" y="119"/>
                    </a:lnTo>
                    <a:lnTo>
                      <a:pt x="432" y="120"/>
                    </a:lnTo>
                    <a:lnTo>
                      <a:pt x="430" y="129"/>
                    </a:lnTo>
                    <a:lnTo>
                      <a:pt x="419" y="129"/>
                    </a:lnTo>
                    <a:lnTo>
                      <a:pt x="413" y="118"/>
                    </a:lnTo>
                    <a:lnTo>
                      <a:pt x="413" y="104"/>
                    </a:lnTo>
                    <a:lnTo>
                      <a:pt x="465" y="106"/>
                    </a:lnTo>
                    <a:close/>
                    <a:moveTo>
                      <a:pt x="122" y="374"/>
                    </a:moveTo>
                    <a:lnTo>
                      <a:pt x="141" y="379"/>
                    </a:lnTo>
                    <a:lnTo>
                      <a:pt x="158" y="394"/>
                    </a:lnTo>
                    <a:lnTo>
                      <a:pt x="161" y="402"/>
                    </a:lnTo>
                    <a:lnTo>
                      <a:pt x="145" y="399"/>
                    </a:lnTo>
                    <a:lnTo>
                      <a:pt x="113" y="374"/>
                    </a:lnTo>
                    <a:lnTo>
                      <a:pt x="122" y="374"/>
                    </a:lnTo>
                    <a:close/>
                    <a:moveTo>
                      <a:pt x="255" y="54"/>
                    </a:moveTo>
                    <a:lnTo>
                      <a:pt x="277" y="51"/>
                    </a:lnTo>
                    <a:lnTo>
                      <a:pt x="290" y="54"/>
                    </a:lnTo>
                    <a:lnTo>
                      <a:pt x="287" y="58"/>
                    </a:lnTo>
                    <a:lnTo>
                      <a:pt x="283" y="66"/>
                    </a:lnTo>
                    <a:lnTo>
                      <a:pt x="264" y="67"/>
                    </a:lnTo>
                    <a:lnTo>
                      <a:pt x="236" y="62"/>
                    </a:lnTo>
                    <a:lnTo>
                      <a:pt x="255" y="54"/>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3" name="Freeform 188">
                <a:extLst>
                  <a:ext uri="{FF2B5EF4-FFF2-40B4-BE49-F238E27FC236}">
                    <a16:creationId xmlns:a16="http://schemas.microsoft.com/office/drawing/2014/main" id="{98168621-FF3D-4277-97F2-A986F41CAE59}"/>
                  </a:ext>
                </a:extLst>
              </p:cNvPr>
              <p:cNvSpPr>
                <a:spLocks noEditPoints="1"/>
              </p:cNvSpPr>
              <p:nvPr/>
            </p:nvSpPr>
            <p:spPr bwMode="auto">
              <a:xfrm>
                <a:off x="4311" y="3592"/>
                <a:ext cx="80" cy="439"/>
              </a:xfrm>
              <a:custGeom>
                <a:avLst/>
                <a:gdLst>
                  <a:gd name="T0" fmla="*/ 62 w 80"/>
                  <a:gd name="T1" fmla="*/ 435 h 439"/>
                  <a:gd name="T2" fmla="*/ 52 w 80"/>
                  <a:gd name="T3" fmla="*/ 438 h 439"/>
                  <a:gd name="T4" fmla="*/ 34 w 80"/>
                  <a:gd name="T5" fmla="*/ 428 h 439"/>
                  <a:gd name="T6" fmla="*/ 49 w 80"/>
                  <a:gd name="T7" fmla="*/ 437 h 439"/>
                  <a:gd name="T8" fmla="*/ 34 w 80"/>
                  <a:gd name="T9" fmla="*/ 428 h 439"/>
                  <a:gd name="T10" fmla="*/ 6 w 80"/>
                  <a:gd name="T11" fmla="*/ 377 h 439"/>
                  <a:gd name="T12" fmla="*/ 2 w 80"/>
                  <a:gd name="T13" fmla="*/ 377 h 439"/>
                  <a:gd name="T14" fmla="*/ 1 w 80"/>
                  <a:gd name="T15" fmla="*/ 369 h 439"/>
                  <a:gd name="T16" fmla="*/ 10 w 80"/>
                  <a:gd name="T17" fmla="*/ 356 h 439"/>
                  <a:gd name="T18" fmla="*/ 1 w 80"/>
                  <a:gd name="T19" fmla="*/ 369 h 439"/>
                  <a:gd name="T20" fmla="*/ 65 w 80"/>
                  <a:gd name="T21" fmla="*/ 84 h 439"/>
                  <a:gd name="T22" fmla="*/ 58 w 80"/>
                  <a:gd name="T23" fmla="*/ 124 h 439"/>
                  <a:gd name="T24" fmla="*/ 50 w 80"/>
                  <a:gd name="T25" fmla="*/ 158 h 439"/>
                  <a:gd name="T26" fmla="*/ 42 w 80"/>
                  <a:gd name="T27" fmla="*/ 224 h 439"/>
                  <a:gd name="T28" fmla="*/ 37 w 80"/>
                  <a:gd name="T29" fmla="*/ 257 h 439"/>
                  <a:gd name="T30" fmla="*/ 39 w 80"/>
                  <a:gd name="T31" fmla="*/ 323 h 439"/>
                  <a:gd name="T32" fmla="*/ 23 w 80"/>
                  <a:gd name="T33" fmla="*/ 384 h 439"/>
                  <a:gd name="T34" fmla="*/ 31 w 80"/>
                  <a:gd name="T35" fmla="*/ 398 h 439"/>
                  <a:gd name="T36" fmla="*/ 53 w 80"/>
                  <a:gd name="T37" fmla="*/ 400 h 439"/>
                  <a:gd name="T38" fmla="*/ 44 w 80"/>
                  <a:gd name="T39" fmla="*/ 408 h 439"/>
                  <a:gd name="T40" fmla="*/ 28 w 80"/>
                  <a:gd name="T41" fmla="*/ 415 h 439"/>
                  <a:gd name="T42" fmla="*/ 16 w 80"/>
                  <a:gd name="T43" fmla="*/ 391 h 439"/>
                  <a:gd name="T44" fmla="*/ 14 w 80"/>
                  <a:gd name="T45" fmla="*/ 386 h 439"/>
                  <a:gd name="T46" fmla="*/ 13 w 80"/>
                  <a:gd name="T47" fmla="*/ 371 h 439"/>
                  <a:gd name="T48" fmla="*/ 14 w 80"/>
                  <a:gd name="T49" fmla="*/ 353 h 439"/>
                  <a:gd name="T50" fmla="*/ 15 w 80"/>
                  <a:gd name="T51" fmla="*/ 342 h 439"/>
                  <a:gd name="T52" fmla="*/ 9 w 80"/>
                  <a:gd name="T53" fmla="*/ 329 h 439"/>
                  <a:gd name="T54" fmla="*/ 28 w 80"/>
                  <a:gd name="T55" fmla="*/ 283 h 439"/>
                  <a:gd name="T56" fmla="*/ 21 w 80"/>
                  <a:gd name="T57" fmla="*/ 257 h 439"/>
                  <a:gd name="T58" fmla="*/ 38 w 80"/>
                  <a:gd name="T59" fmla="*/ 184 h 439"/>
                  <a:gd name="T60" fmla="*/ 47 w 80"/>
                  <a:gd name="T61" fmla="*/ 96 h 439"/>
                  <a:gd name="T62" fmla="*/ 56 w 80"/>
                  <a:gd name="T63" fmla="*/ 0 h 439"/>
                  <a:gd name="T64" fmla="*/ 63 w 80"/>
                  <a:gd name="T65" fmla="*/ 35 h 439"/>
                  <a:gd name="T66" fmla="*/ 80 w 80"/>
                  <a:gd name="T67" fmla="*/ 64 h 439"/>
                  <a:gd name="T68" fmla="*/ 64 w 80"/>
                  <a:gd name="T69" fmla="*/ 432 h 439"/>
                  <a:gd name="T70" fmla="*/ 44 w 80"/>
                  <a:gd name="T71" fmla="*/ 422 h 439"/>
                  <a:gd name="T72" fmla="*/ 65 w 80"/>
                  <a:gd name="T73" fmla="*/ 407 h 439"/>
                  <a:gd name="T74" fmla="*/ 12 w 80"/>
                  <a:gd name="T75" fmla="*/ 412 h 439"/>
                  <a:gd name="T76" fmla="*/ 32 w 80"/>
                  <a:gd name="T77" fmla="*/ 422 h 439"/>
                  <a:gd name="T78" fmla="*/ 3 w 80"/>
                  <a:gd name="T79" fmla="*/ 392 h 439"/>
                  <a:gd name="T80" fmla="*/ 13 w 80"/>
                  <a:gd name="T81" fmla="*/ 400 h 439"/>
                  <a:gd name="T82" fmla="*/ 3 w 80"/>
                  <a:gd name="T83" fmla="*/ 392 h 439"/>
                  <a:gd name="T84" fmla="*/ 19 w 80"/>
                  <a:gd name="T85" fmla="*/ 300 h 439"/>
                  <a:gd name="T86" fmla="*/ 18 w 80"/>
                  <a:gd name="T87" fmla="*/ 283 h 439"/>
                  <a:gd name="T88" fmla="*/ 11 w 80"/>
                  <a:gd name="T89" fmla="*/ 323 h 439"/>
                  <a:gd name="T90" fmla="*/ 18 w 80"/>
                  <a:gd name="T91" fmla="*/ 323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 h="439">
                    <a:moveTo>
                      <a:pt x="54" y="435"/>
                    </a:moveTo>
                    <a:lnTo>
                      <a:pt x="62" y="435"/>
                    </a:lnTo>
                    <a:lnTo>
                      <a:pt x="65" y="439"/>
                    </a:lnTo>
                    <a:lnTo>
                      <a:pt x="52" y="438"/>
                    </a:lnTo>
                    <a:lnTo>
                      <a:pt x="54" y="435"/>
                    </a:lnTo>
                    <a:close/>
                    <a:moveTo>
                      <a:pt x="34" y="428"/>
                    </a:moveTo>
                    <a:lnTo>
                      <a:pt x="44" y="428"/>
                    </a:lnTo>
                    <a:lnTo>
                      <a:pt x="49" y="437"/>
                    </a:lnTo>
                    <a:lnTo>
                      <a:pt x="33" y="430"/>
                    </a:lnTo>
                    <a:lnTo>
                      <a:pt x="34" y="428"/>
                    </a:lnTo>
                    <a:close/>
                    <a:moveTo>
                      <a:pt x="3" y="375"/>
                    </a:moveTo>
                    <a:lnTo>
                      <a:pt x="6" y="377"/>
                    </a:lnTo>
                    <a:lnTo>
                      <a:pt x="3" y="387"/>
                    </a:lnTo>
                    <a:lnTo>
                      <a:pt x="2" y="377"/>
                    </a:lnTo>
                    <a:lnTo>
                      <a:pt x="3" y="375"/>
                    </a:lnTo>
                    <a:close/>
                    <a:moveTo>
                      <a:pt x="1" y="369"/>
                    </a:moveTo>
                    <a:lnTo>
                      <a:pt x="6" y="352"/>
                    </a:lnTo>
                    <a:lnTo>
                      <a:pt x="10" y="356"/>
                    </a:lnTo>
                    <a:lnTo>
                      <a:pt x="12" y="368"/>
                    </a:lnTo>
                    <a:lnTo>
                      <a:pt x="1" y="369"/>
                    </a:lnTo>
                    <a:close/>
                    <a:moveTo>
                      <a:pt x="80" y="64"/>
                    </a:moveTo>
                    <a:lnTo>
                      <a:pt x="65" y="84"/>
                    </a:lnTo>
                    <a:lnTo>
                      <a:pt x="65" y="108"/>
                    </a:lnTo>
                    <a:lnTo>
                      <a:pt x="58" y="124"/>
                    </a:lnTo>
                    <a:lnTo>
                      <a:pt x="52" y="138"/>
                    </a:lnTo>
                    <a:lnTo>
                      <a:pt x="50" y="158"/>
                    </a:lnTo>
                    <a:lnTo>
                      <a:pt x="54" y="195"/>
                    </a:lnTo>
                    <a:lnTo>
                      <a:pt x="42" y="224"/>
                    </a:lnTo>
                    <a:lnTo>
                      <a:pt x="44" y="245"/>
                    </a:lnTo>
                    <a:lnTo>
                      <a:pt x="37" y="257"/>
                    </a:lnTo>
                    <a:lnTo>
                      <a:pt x="32" y="297"/>
                    </a:lnTo>
                    <a:lnTo>
                      <a:pt x="39" y="323"/>
                    </a:lnTo>
                    <a:lnTo>
                      <a:pt x="20" y="372"/>
                    </a:lnTo>
                    <a:lnTo>
                      <a:pt x="23" y="384"/>
                    </a:lnTo>
                    <a:lnTo>
                      <a:pt x="31" y="383"/>
                    </a:lnTo>
                    <a:lnTo>
                      <a:pt x="31" y="398"/>
                    </a:lnTo>
                    <a:lnTo>
                      <a:pt x="48" y="400"/>
                    </a:lnTo>
                    <a:lnTo>
                      <a:pt x="53" y="400"/>
                    </a:lnTo>
                    <a:lnTo>
                      <a:pt x="61" y="402"/>
                    </a:lnTo>
                    <a:lnTo>
                      <a:pt x="44" y="408"/>
                    </a:lnTo>
                    <a:lnTo>
                      <a:pt x="42" y="423"/>
                    </a:lnTo>
                    <a:lnTo>
                      <a:pt x="28" y="415"/>
                    </a:lnTo>
                    <a:lnTo>
                      <a:pt x="19" y="407"/>
                    </a:lnTo>
                    <a:lnTo>
                      <a:pt x="16" y="391"/>
                    </a:lnTo>
                    <a:lnTo>
                      <a:pt x="13" y="388"/>
                    </a:lnTo>
                    <a:lnTo>
                      <a:pt x="14" y="386"/>
                    </a:lnTo>
                    <a:lnTo>
                      <a:pt x="10" y="379"/>
                    </a:lnTo>
                    <a:lnTo>
                      <a:pt x="13" y="371"/>
                    </a:lnTo>
                    <a:lnTo>
                      <a:pt x="13" y="357"/>
                    </a:lnTo>
                    <a:lnTo>
                      <a:pt x="14" y="353"/>
                    </a:lnTo>
                    <a:lnTo>
                      <a:pt x="11" y="346"/>
                    </a:lnTo>
                    <a:lnTo>
                      <a:pt x="15" y="342"/>
                    </a:lnTo>
                    <a:lnTo>
                      <a:pt x="0" y="339"/>
                    </a:lnTo>
                    <a:lnTo>
                      <a:pt x="9" y="329"/>
                    </a:lnTo>
                    <a:lnTo>
                      <a:pt x="19" y="327"/>
                    </a:lnTo>
                    <a:lnTo>
                      <a:pt x="28" y="283"/>
                    </a:lnTo>
                    <a:lnTo>
                      <a:pt x="13" y="279"/>
                    </a:lnTo>
                    <a:lnTo>
                      <a:pt x="21" y="257"/>
                    </a:lnTo>
                    <a:lnTo>
                      <a:pt x="19" y="234"/>
                    </a:lnTo>
                    <a:lnTo>
                      <a:pt x="38" y="184"/>
                    </a:lnTo>
                    <a:lnTo>
                      <a:pt x="37" y="143"/>
                    </a:lnTo>
                    <a:lnTo>
                      <a:pt x="47" y="96"/>
                    </a:lnTo>
                    <a:lnTo>
                      <a:pt x="49" y="10"/>
                    </a:lnTo>
                    <a:lnTo>
                      <a:pt x="56" y="0"/>
                    </a:lnTo>
                    <a:lnTo>
                      <a:pt x="65" y="22"/>
                    </a:lnTo>
                    <a:lnTo>
                      <a:pt x="63" y="35"/>
                    </a:lnTo>
                    <a:lnTo>
                      <a:pt x="72" y="63"/>
                    </a:lnTo>
                    <a:lnTo>
                      <a:pt x="80" y="64"/>
                    </a:lnTo>
                    <a:close/>
                    <a:moveTo>
                      <a:pt x="65" y="407"/>
                    </a:moveTo>
                    <a:lnTo>
                      <a:pt x="64" y="432"/>
                    </a:lnTo>
                    <a:lnTo>
                      <a:pt x="48" y="431"/>
                    </a:lnTo>
                    <a:lnTo>
                      <a:pt x="44" y="422"/>
                    </a:lnTo>
                    <a:lnTo>
                      <a:pt x="50" y="408"/>
                    </a:lnTo>
                    <a:lnTo>
                      <a:pt x="65" y="407"/>
                    </a:lnTo>
                    <a:close/>
                    <a:moveTo>
                      <a:pt x="28" y="425"/>
                    </a:moveTo>
                    <a:lnTo>
                      <a:pt x="12" y="412"/>
                    </a:lnTo>
                    <a:lnTo>
                      <a:pt x="9" y="407"/>
                    </a:lnTo>
                    <a:lnTo>
                      <a:pt x="32" y="422"/>
                    </a:lnTo>
                    <a:lnTo>
                      <a:pt x="28" y="425"/>
                    </a:lnTo>
                    <a:close/>
                    <a:moveTo>
                      <a:pt x="3" y="392"/>
                    </a:moveTo>
                    <a:lnTo>
                      <a:pt x="10" y="390"/>
                    </a:lnTo>
                    <a:lnTo>
                      <a:pt x="13" y="400"/>
                    </a:lnTo>
                    <a:lnTo>
                      <a:pt x="9" y="403"/>
                    </a:lnTo>
                    <a:lnTo>
                      <a:pt x="3" y="392"/>
                    </a:lnTo>
                    <a:close/>
                    <a:moveTo>
                      <a:pt x="18" y="283"/>
                    </a:moveTo>
                    <a:lnTo>
                      <a:pt x="19" y="300"/>
                    </a:lnTo>
                    <a:lnTo>
                      <a:pt x="12" y="298"/>
                    </a:lnTo>
                    <a:lnTo>
                      <a:pt x="18" y="283"/>
                    </a:lnTo>
                    <a:close/>
                    <a:moveTo>
                      <a:pt x="18" y="323"/>
                    </a:moveTo>
                    <a:lnTo>
                      <a:pt x="11" y="323"/>
                    </a:lnTo>
                    <a:lnTo>
                      <a:pt x="17" y="306"/>
                    </a:lnTo>
                    <a:lnTo>
                      <a:pt x="18" y="32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4" name="Freeform 189">
                <a:extLst>
                  <a:ext uri="{FF2B5EF4-FFF2-40B4-BE49-F238E27FC236}">
                    <a16:creationId xmlns:a16="http://schemas.microsoft.com/office/drawing/2014/main" id="{9991CA37-B9AA-4CE4-AEE4-AFA7F3F317E8}"/>
                  </a:ext>
                </a:extLst>
              </p:cNvPr>
              <p:cNvSpPr>
                <a:spLocks noEditPoints="1"/>
              </p:cNvSpPr>
              <p:nvPr/>
            </p:nvSpPr>
            <p:spPr bwMode="auto">
              <a:xfrm>
                <a:off x="4230" y="3120"/>
                <a:ext cx="96" cy="41"/>
              </a:xfrm>
              <a:custGeom>
                <a:avLst/>
                <a:gdLst>
                  <a:gd name="T0" fmla="*/ 1 w 96"/>
                  <a:gd name="T1" fmla="*/ 4 h 41"/>
                  <a:gd name="T2" fmla="*/ 21 w 96"/>
                  <a:gd name="T3" fmla="*/ 0 h 41"/>
                  <a:gd name="T4" fmla="*/ 96 w 96"/>
                  <a:gd name="T5" fmla="*/ 31 h 41"/>
                  <a:gd name="T6" fmla="*/ 94 w 96"/>
                  <a:gd name="T7" fmla="*/ 37 h 41"/>
                  <a:gd name="T8" fmla="*/ 68 w 96"/>
                  <a:gd name="T9" fmla="*/ 41 h 41"/>
                  <a:gd name="T10" fmla="*/ 64 w 96"/>
                  <a:gd name="T11" fmla="*/ 32 h 41"/>
                  <a:gd name="T12" fmla="*/ 22 w 96"/>
                  <a:gd name="T13" fmla="*/ 10 h 41"/>
                  <a:gd name="T14" fmla="*/ 19 w 96"/>
                  <a:gd name="T15" fmla="*/ 10 h 41"/>
                  <a:gd name="T16" fmla="*/ 10 w 96"/>
                  <a:gd name="T17" fmla="*/ 17 h 41"/>
                  <a:gd name="T18" fmla="*/ 0 w 96"/>
                  <a:gd name="T19" fmla="*/ 17 h 41"/>
                  <a:gd name="T20" fmla="*/ 1 w 96"/>
                  <a:gd name="T21" fmla="*/ 4 h 41"/>
                  <a:gd name="T22" fmla="*/ 9 w 96"/>
                  <a:gd name="T23" fmla="*/ 23 h 41"/>
                  <a:gd name="T24" fmla="*/ 15 w 96"/>
                  <a:gd name="T25" fmla="*/ 29 h 41"/>
                  <a:gd name="T26" fmla="*/ 10 w 96"/>
                  <a:gd name="T27" fmla="*/ 32 h 41"/>
                  <a:gd name="T28" fmla="*/ 8 w 96"/>
                  <a:gd name="T29" fmla="*/ 29 h 41"/>
                  <a:gd name="T30" fmla="*/ 9 w 96"/>
                  <a:gd name="T31"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6" h="41">
                    <a:moveTo>
                      <a:pt x="1" y="4"/>
                    </a:moveTo>
                    <a:lnTo>
                      <a:pt x="21" y="0"/>
                    </a:lnTo>
                    <a:lnTo>
                      <a:pt x="96" y="31"/>
                    </a:lnTo>
                    <a:lnTo>
                      <a:pt x="94" y="37"/>
                    </a:lnTo>
                    <a:lnTo>
                      <a:pt x="68" y="41"/>
                    </a:lnTo>
                    <a:lnTo>
                      <a:pt x="64" y="32"/>
                    </a:lnTo>
                    <a:lnTo>
                      <a:pt x="22" y="10"/>
                    </a:lnTo>
                    <a:lnTo>
                      <a:pt x="19" y="10"/>
                    </a:lnTo>
                    <a:lnTo>
                      <a:pt x="10" y="17"/>
                    </a:lnTo>
                    <a:lnTo>
                      <a:pt x="0" y="17"/>
                    </a:lnTo>
                    <a:lnTo>
                      <a:pt x="1" y="4"/>
                    </a:lnTo>
                    <a:close/>
                    <a:moveTo>
                      <a:pt x="9" y="23"/>
                    </a:moveTo>
                    <a:lnTo>
                      <a:pt x="15" y="29"/>
                    </a:lnTo>
                    <a:lnTo>
                      <a:pt x="10" y="32"/>
                    </a:lnTo>
                    <a:lnTo>
                      <a:pt x="8" y="29"/>
                    </a:lnTo>
                    <a:lnTo>
                      <a:pt x="9" y="2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5" name="Freeform 190">
                <a:extLst>
                  <a:ext uri="{FF2B5EF4-FFF2-40B4-BE49-F238E27FC236}">
                    <a16:creationId xmlns:a16="http://schemas.microsoft.com/office/drawing/2014/main" id="{B7D9FF01-3B7D-4383-9EF6-C93288FC7AFC}"/>
                  </a:ext>
                </a:extLst>
              </p:cNvPr>
              <p:cNvSpPr>
                <a:spLocks noEditPoints="1"/>
              </p:cNvSpPr>
              <p:nvPr/>
            </p:nvSpPr>
            <p:spPr bwMode="auto">
              <a:xfrm>
                <a:off x="5076" y="2722"/>
                <a:ext cx="41" cy="37"/>
              </a:xfrm>
              <a:custGeom>
                <a:avLst/>
                <a:gdLst>
                  <a:gd name="T0" fmla="*/ 32 w 41"/>
                  <a:gd name="T1" fmla="*/ 19 h 37"/>
                  <a:gd name="T2" fmla="*/ 40 w 41"/>
                  <a:gd name="T3" fmla="*/ 21 h 37"/>
                  <a:gd name="T4" fmla="*/ 41 w 41"/>
                  <a:gd name="T5" fmla="*/ 34 h 37"/>
                  <a:gd name="T6" fmla="*/ 35 w 41"/>
                  <a:gd name="T7" fmla="*/ 37 h 37"/>
                  <a:gd name="T8" fmla="*/ 27 w 41"/>
                  <a:gd name="T9" fmla="*/ 35 h 37"/>
                  <a:gd name="T10" fmla="*/ 28 w 41"/>
                  <a:gd name="T11" fmla="*/ 25 h 37"/>
                  <a:gd name="T12" fmla="*/ 32 w 41"/>
                  <a:gd name="T13" fmla="*/ 19 h 37"/>
                  <a:gd name="T14" fmla="*/ 23 w 41"/>
                  <a:gd name="T15" fmla="*/ 0 h 37"/>
                  <a:gd name="T16" fmla="*/ 23 w 41"/>
                  <a:gd name="T17" fmla="*/ 9 h 37"/>
                  <a:gd name="T18" fmla="*/ 20 w 41"/>
                  <a:gd name="T19" fmla="*/ 10 h 37"/>
                  <a:gd name="T20" fmla="*/ 26 w 41"/>
                  <a:gd name="T21" fmla="*/ 16 h 37"/>
                  <a:gd name="T22" fmla="*/ 25 w 41"/>
                  <a:gd name="T23" fmla="*/ 31 h 37"/>
                  <a:gd name="T24" fmla="*/ 18 w 41"/>
                  <a:gd name="T25" fmla="*/ 37 h 37"/>
                  <a:gd name="T26" fmla="*/ 4 w 41"/>
                  <a:gd name="T27" fmla="*/ 37 h 37"/>
                  <a:gd name="T28" fmla="*/ 4 w 41"/>
                  <a:gd name="T29" fmla="*/ 33 h 37"/>
                  <a:gd name="T30" fmla="*/ 0 w 41"/>
                  <a:gd name="T31" fmla="*/ 26 h 37"/>
                  <a:gd name="T32" fmla="*/ 1 w 41"/>
                  <a:gd name="T33" fmla="*/ 10 h 37"/>
                  <a:gd name="T34" fmla="*/ 23 w 41"/>
                  <a:gd name="T3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37">
                    <a:moveTo>
                      <a:pt x="32" y="19"/>
                    </a:moveTo>
                    <a:lnTo>
                      <a:pt x="40" y="21"/>
                    </a:lnTo>
                    <a:lnTo>
                      <a:pt x="41" y="34"/>
                    </a:lnTo>
                    <a:lnTo>
                      <a:pt x="35" y="37"/>
                    </a:lnTo>
                    <a:lnTo>
                      <a:pt x="27" y="35"/>
                    </a:lnTo>
                    <a:lnTo>
                      <a:pt x="28" y="25"/>
                    </a:lnTo>
                    <a:lnTo>
                      <a:pt x="32" y="19"/>
                    </a:lnTo>
                    <a:close/>
                    <a:moveTo>
                      <a:pt x="23" y="0"/>
                    </a:moveTo>
                    <a:lnTo>
                      <a:pt x="23" y="9"/>
                    </a:lnTo>
                    <a:lnTo>
                      <a:pt x="20" y="10"/>
                    </a:lnTo>
                    <a:lnTo>
                      <a:pt x="26" y="16"/>
                    </a:lnTo>
                    <a:lnTo>
                      <a:pt x="25" y="31"/>
                    </a:lnTo>
                    <a:lnTo>
                      <a:pt x="18" y="37"/>
                    </a:lnTo>
                    <a:lnTo>
                      <a:pt x="4" y="37"/>
                    </a:lnTo>
                    <a:lnTo>
                      <a:pt x="4" y="33"/>
                    </a:lnTo>
                    <a:lnTo>
                      <a:pt x="0" y="26"/>
                    </a:lnTo>
                    <a:lnTo>
                      <a:pt x="1" y="10"/>
                    </a:lnTo>
                    <a:lnTo>
                      <a:pt x="23"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6" name="Freeform 191">
                <a:extLst>
                  <a:ext uri="{FF2B5EF4-FFF2-40B4-BE49-F238E27FC236}">
                    <a16:creationId xmlns:a16="http://schemas.microsoft.com/office/drawing/2014/main" id="{EC1FE737-E04E-441C-A53B-5062F9FADE70}"/>
                  </a:ext>
                </a:extLst>
              </p:cNvPr>
              <p:cNvSpPr>
                <a:spLocks noEditPoints="1"/>
              </p:cNvSpPr>
              <p:nvPr/>
            </p:nvSpPr>
            <p:spPr bwMode="auto">
              <a:xfrm>
                <a:off x="4448" y="3982"/>
                <a:ext cx="27" cy="14"/>
              </a:xfrm>
              <a:custGeom>
                <a:avLst/>
                <a:gdLst>
                  <a:gd name="T0" fmla="*/ 25 w 27"/>
                  <a:gd name="T1" fmla="*/ 2 h 14"/>
                  <a:gd name="T2" fmla="*/ 27 w 27"/>
                  <a:gd name="T3" fmla="*/ 5 h 14"/>
                  <a:gd name="T4" fmla="*/ 13 w 27"/>
                  <a:gd name="T5" fmla="*/ 14 h 14"/>
                  <a:gd name="T6" fmla="*/ 9 w 27"/>
                  <a:gd name="T7" fmla="*/ 10 h 14"/>
                  <a:gd name="T8" fmla="*/ 18 w 27"/>
                  <a:gd name="T9" fmla="*/ 1 h 14"/>
                  <a:gd name="T10" fmla="*/ 25 w 27"/>
                  <a:gd name="T11" fmla="*/ 2 h 14"/>
                  <a:gd name="T12" fmla="*/ 9 w 27"/>
                  <a:gd name="T13" fmla="*/ 0 h 14"/>
                  <a:gd name="T14" fmla="*/ 5 w 27"/>
                  <a:gd name="T15" fmla="*/ 11 h 14"/>
                  <a:gd name="T16" fmla="*/ 0 w 27"/>
                  <a:gd name="T17" fmla="*/ 10 h 14"/>
                  <a:gd name="T18" fmla="*/ 9 w 27"/>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14">
                    <a:moveTo>
                      <a:pt x="25" y="2"/>
                    </a:moveTo>
                    <a:lnTo>
                      <a:pt x="27" y="5"/>
                    </a:lnTo>
                    <a:lnTo>
                      <a:pt x="13" y="14"/>
                    </a:lnTo>
                    <a:lnTo>
                      <a:pt x="9" y="10"/>
                    </a:lnTo>
                    <a:lnTo>
                      <a:pt x="18" y="1"/>
                    </a:lnTo>
                    <a:lnTo>
                      <a:pt x="25" y="2"/>
                    </a:lnTo>
                    <a:close/>
                    <a:moveTo>
                      <a:pt x="9" y="0"/>
                    </a:moveTo>
                    <a:lnTo>
                      <a:pt x="5" y="11"/>
                    </a:lnTo>
                    <a:lnTo>
                      <a:pt x="0" y="10"/>
                    </a:lnTo>
                    <a:lnTo>
                      <a:pt x="9"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7" name="Freeform 192">
                <a:extLst>
                  <a:ext uri="{FF2B5EF4-FFF2-40B4-BE49-F238E27FC236}">
                    <a16:creationId xmlns:a16="http://schemas.microsoft.com/office/drawing/2014/main" id="{ADED504F-C966-4C1A-BA41-39230AF69C02}"/>
                  </a:ext>
                </a:extLst>
              </p:cNvPr>
              <p:cNvSpPr>
                <a:spLocks noEditPoints="1"/>
              </p:cNvSpPr>
              <p:nvPr/>
            </p:nvSpPr>
            <p:spPr bwMode="auto">
              <a:xfrm>
                <a:off x="6628" y="3580"/>
                <a:ext cx="10" cy="22"/>
              </a:xfrm>
              <a:custGeom>
                <a:avLst/>
                <a:gdLst>
                  <a:gd name="T0" fmla="*/ 3 w 10"/>
                  <a:gd name="T1" fmla="*/ 15 h 22"/>
                  <a:gd name="T2" fmla="*/ 8 w 10"/>
                  <a:gd name="T3" fmla="*/ 17 h 22"/>
                  <a:gd name="T4" fmla="*/ 9 w 10"/>
                  <a:gd name="T5" fmla="*/ 22 h 22"/>
                  <a:gd name="T6" fmla="*/ 1 w 10"/>
                  <a:gd name="T7" fmla="*/ 20 h 22"/>
                  <a:gd name="T8" fmla="*/ 1 w 10"/>
                  <a:gd name="T9" fmla="*/ 11 h 22"/>
                  <a:gd name="T10" fmla="*/ 3 w 10"/>
                  <a:gd name="T11" fmla="*/ 15 h 22"/>
                  <a:gd name="T12" fmla="*/ 0 w 10"/>
                  <a:gd name="T13" fmla="*/ 0 h 22"/>
                  <a:gd name="T14" fmla="*/ 10 w 10"/>
                  <a:gd name="T15" fmla="*/ 3 h 22"/>
                  <a:gd name="T16" fmla="*/ 4 w 10"/>
                  <a:gd name="T17" fmla="*/ 6 h 22"/>
                  <a:gd name="T18" fmla="*/ 0 w 10"/>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22">
                    <a:moveTo>
                      <a:pt x="3" y="15"/>
                    </a:moveTo>
                    <a:lnTo>
                      <a:pt x="8" y="17"/>
                    </a:lnTo>
                    <a:lnTo>
                      <a:pt x="9" y="22"/>
                    </a:lnTo>
                    <a:lnTo>
                      <a:pt x="1" y="20"/>
                    </a:lnTo>
                    <a:lnTo>
                      <a:pt x="1" y="11"/>
                    </a:lnTo>
                    <a:lnTo>
                      <a:pt x="3" y="15"/>
                    </a:lnTo>
                    <a:close/>
                    <a:moveTo>
                      <a:pt x="0" y="0"/>
                    </a:moveTo>
                    <a:lnTo>
                      <a:pt x="10" y="3"/>
                    </a:lnTo>
                    <a:lnTo>
                      <a:pt x="4" y="6"/>
                    </a:lnTo>
                    <a:lnTo>
                      <a:pt x="0"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8" name="Freeform 193">
                <a:extLst>
                  <a:ext uri="{FF2B5EF4-FFF2-40B4-BE49-F238E27FC236}">
                    <a16:creationId xmlns:a16="http://schemas.microsoft.com/office/drawing/2014/main" id="{CD61BF1D-CA0F-43C4-AA72-DE8AAE504084}"/>
                  </a:ext>
                </a:extLst>
              </p:cNvPr>
              <p:cNvSpPr>
                <a:spLocks noEditPoints="1"/>
              </p:cNvSpPr>
              <p:nvPr/>
            </p:nvSpPr>
            <p:spPr bwMode="auto">
              <a:xfrm>
                <a:off x="4959" y="2800"/>
                <a:ext cx="130" cy="112"/>
              </a:xfrm>
              <a:custGeom>
                <a:avLst/>
                <a:gdLst>
                  <a:gd name="T0" fmla="*/ 129 w 130"/>
                  <a:gd name="T1" fmla="*/ 94 h 112"/>
                  <a:gd name="T2" fmla="*/ 130 w 130"/>
                  <a:gd name="T3" fmla="*/ 104 h 112"/>
                  <a:gd name="T4" fmla="*/ 128 w 130"/>
                  <a:gd name="T5" fmla="*/ 112 h 112"/>
                  <a:gd name="T6" fmla="*/ 123 w 130"/>
                  <a:gd name="T7" fmla="*/ 107 h 112"/>
                  <a:gd name="T8" fmla="*/ 121 w 130"/>
                  <a:gd name="T9" fmla="*/ 99 h 112"/>
                  <a:gd name="T10" fmla="*/ 129 w 130"/>
                  <a:gd name="T11" fmla="*/ 94 h 112"/>
                  <a:gd name="T12" fmla="*/ 63 w 130"/>
                  <a:gd name="T13" fmla="*/ 0 h 112"/>
                  <a:gd name="T14" fmla="*/ 68 w 130"/>
                  <a:gd name="T15" fmla="*/ 7 h 112"/>
                  <a:gd name="T16" fmla="*/ 86 w 130"/>
                  <a:gd name="T17" fmla="*/ 15 h 112"/>
                  <a:gd name="T18" fmla="*/ 90 w 130"/>
                  <a:gd name="T19" fmla="*/ 18 h 112"/>
                  <a:gd name="T20" fmla="*/ 99 w 130"/>
                  <a:gd name="T21" fmla="*/ 18 h 112"/>
                  <a:gd name="T22" fmla="*/ 103 w 130"/>
                  <a:gd name="T23" fmla="*/ 19 h 112"/>
                  <a:gd name="T24" fmla="*/ 116 w 130"/>
                  <a:gd name="T25" fmla="*/ 24 h 112"/>
                  <a:gd name="T26" fmla="*/ 116 w 130"/>
                  <a:gd name="T27" fmla="*/ 39 h 112"/>
                  <a:gd name="T28" fmla="*/ 112 w 130"/>
                  <a:gd name="T29" fmla="*/ 40 h 112"/>
                  <a:gd name="T30" fmla="*/ 107 w 130"/>
                  <a:gd name="T31" fmla="*/ 42 h 112"/>
                  <a:gd name="T32" fmla="*/ 103 w 130"/>
                  <a:gd name="T33" fmla="*/ 45 h 112"/>
                  <a:gd name="T34" fmla="*/ 99 w 130"/>
                  <a:gd name="T35" fmla="*/ 53 h 112"/>
                  <a:gd name="T36" fmla="*/ 99 w 130"/>
                  <a:gd name="T37" fmla="*/ 56 h 112"/>
                  <a:gd name="T38" fmla="*/ 103 w 130"/>
                  <a:gd name="T39" fmla="*/ 59 h 112"/>
                  <a:gd name="T40" fmla="*/ 112 w 130"/>
                  <a:gd name="T41" fmla="*/ 59 h 112"/>
                  <a:gd name="T42" fmla="*/ 112 w 130"/>
                  <a:gd name="T43" fmla="*/ 63 h 112"/>
                  <a:gd name="T44" fmla="*/ 107 w 130"/>
                  <a:gd name="T45" fmla="*/ 73 h 112"/>
                  <a:gd name="T46" fmla="*/ 112 w 130"/>
                  <a:gd name="T47" fmla="*/ 87 h 112"/>
                  <a:gd name="T48" fmla="*/ 99 w 130"/>
                  <a:gd name="T49" fmla="*/ 94 h 112"/>
                  <a:gd name="T50" fmla="*/ 74 w 130"/>
                  <a:gd name="T51" fmla="*/ 91 h 112"/>
                  <a:gd name="T52" fmla="*/ 70 w 130"/>
                  <a:gd name="T53" fmla="*/ 97 h 112"/>
                  <a:gd name="T54" fmla="*/ 67 w 130"/>
                  <a:gd name="T55" fmla="*/ 97 h 112"/>
                  <a:gd name="T56" fmla="*/ 62 w 130"/>
                  <a:gd name="T57" fmla="*/ 97 h 112"/>
                  <a:gd name="T58" fmla="*/ 61 w 130"/>
                  <a:gd name="T59" fmla="*/ 97 h 112"/>
                  <a:gd name="T60" fmla="*/ 57 w 130"/>
                  <a:gd name="T61" fmla="*/ 97 h 112"/>
                  <a:gd name="T62" fmla="*/ 56 w 130"/>
                  <a:gd name="T63" fmla="*/ 96 h 112"/>
                  <a:gd name="T64" fmla="*/ 56 w 130"/>
                  <a:gd name="T65" fmla="*/ 97 h 112"/>
                  <a:gd name="T66" fmla="*/ 56 w 130"/>
                  <a:gd name="T67" fmla="*/ 97 h 112"/>
                  <a:gd name="T68" fmla="*/ 37 w 130"/>
                  <a:gd name="T69" fmla="*/ 97 h 112"/>
                  <a:gd name="T70" fmla="*/ 32 w 130"/>
                  <a:gd name="T71" fmla="*/ 90 h 112"/>
                  <a:gd name="T72" fmla="*/ 24 w 130"/>
                  <a:gd name="T73" fmla="*/ 90 h 112"/>
                  <a:gd name="T74" fmla="*/ 29 w 130"/>
                  <a:gd name="T75" fmla="*/ 87 h 112"/>
                  <a:gd name="T76" fmla="*/ 33 w 130"/>
                  <a:gd name="T77" fmla="*/ 65 h 112"/>
                  <a:gd name="T78" fmla="*/ 19 w 130"/>
                  <a:gd name="T79" fmla="*/ 41 h 112"/>
                  <a:gd name="T80" fmla="*/ 3 w 130"/>
                  <a:gd name="T81" fmla="*/ 37 h 112"/>
                  <a:gd name="T82" fmla="*/ 0 w 130"/>
                  <a:gd name="T83" fmla="*/ 29 h 112"/>
                  <a:gd name="T84" fmla="*/ 1 w 130"/>
                  <a:gd name="T85" fmla="*/ 28 h 112"/>
                  <a:gd name="T86" fmla="*/ 7 w 130"/>
                  <a:gd name="T87" fmla="*/ 28 h 112"/>
                  <a:gd name="T88" fmla="*/ 13 w 130"/>
                  <a:gd name="T89" fmla="*/ 25 h 112"/>
                  <a:gd name="T90" fmla="*/ 29 w 130"/>
                  <a:gd name="T91" fmla="*/ 29 h 112"/>
                  <a:gd name="T92" fmla="*/ 26 w 130"/>
                  <a:gd name="T93" fmla="*/ 16 h 112"/>
                  <a:gd name="T94" fmla="*/ 31 w 130"/>
                  <a:gd name="T95" fmla="*/ 15 h 112"/>
                  <a:gd name="T96" fmla="*/ 43 w 130"/>
                  <a:gd name="T97" fmla="*/ 18 h 112"/>
                  <a:gd name="T98" fmla="*/ 56 w 130"/>
                  <a:gd name="T99" fmla="*/ 10 h 112"/>
                  <a:gd name="T100" fmla="*/ 58 w 130"/>
                  <a:gd name="T101" fmla="*/ 1 h 112"/>
                  <a:gd name="T102" fmla="*/ 63 w 130"/>
                  <a:gd name="T10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 h="112">
                    <a:moveTo>
                      <a:pt x="129" y="94"/>
                    </a:moveTo>
                    <a:lnTo>
                      <a:pt x="130" y="104"/>
                    </a:lnTo>
                    <a:lnTo>
                      <a:pt x="128" y="112"/>
                    </a:lnTo>
                    <a:lnTo>
                      <a:pt x="123" y="107"/>
                    </a:lnTo>
                    <a:lnTo>
                      <a:pt x="121" y="99"/>
                    </a:lnTo>
                    <a:lnTo>
                      <a:pt x="129" y="94"/>
                    </a:lnTo>
                    <a:close/>
                    <a:moveTo>
                      <a:pt x="63" y="0"/>
                    </a:moveTo>
                    <a:lnTo>
                      <a:pt x="68" y="7"/>
                    </a:lnTo>
                    <a:lnTo>
                      <a:pt x="86" y="15"/>
                    </a:lnTo>
                    <a:lnTo>
                      <a:pt x="90" y="18"/>
                    </a:lnTo>
                    <a:lnTo>
                      <a:pt x="99" y="18"/>
                    </a:lnTo>
                    <a:lnTo>
                      <a:pt x="103" y="19"/>
                    </a:lnTo>
                    <a:lnTo>
                      <a:pt x="116" y="24"/>
                    </a:lnTo>
                    <a:lnTo>
                      <a:pt x="116" y="39"/>
                    </a:lnTo>
                    <a:lnTo>
                      <a:pt x="112" y="40"/>
                    </a:lnTo>
                    <a:lnTo>
                      <a:pt x="107" y="42"/>
                    </a:lnTo>
                    <a:lnTo>
                      <a:pt x="103" y="45"/>
                    </a:lnTo>
                    <a:lnTo>
                      <a:pt x="99" y="53"/>
                    </a:lnTo>
                    <a:lnTo>
                      <a:pt x="99" y="56"/>
                    </a:lnTo>
                    <a:lnTo>
                      <a:pt x="103" y="59"/>
                    </a:lnTo>
                    <a:lnTo>
                      <a:pt x="112" y="59"/>
                    </a:lnTo>
                    <a:lnTo>
                      <a:pt x="112" y="63"/>
                    </a:lnTo>
                    <a:lnTo>
                      <a:pt x="107" y="73"/>
                    </a:lnTo>
                    <a:lnTo>
                      <a:pt x="112" y="87"/>
                    </a:lnTo>
                    <a:lnTo>
                      <a:pt x="99" y="94"/>
                    </a:lnTo>
                    <a:lnTo>
                      <a:pt x="74" y="91"/>
                    </a:lnTo>
                    <a:lnTo>
                      <a:pt x="70" y="97"/>
                    </a:lnTo>
                    <a:lnTo>
                      <a:pt x="67" y="97"/>
                    </a:lnTo>
                    <a:lnTo>
                      <a:pt x="62" y="97"/>
                    </a:lnTo>
                    <a:lnTo>
                      <a:pt x="61" y="97"/>
                    </a:lnTo>
                    <a:lnTo>
                      <a:pt x="57" y="97"/>
                    </a:lnTo>
                    <a:lnTo>
                      <a:pt x="56" y="96"/>
                    </a:lnTo>
                    <a:lnTo>
                      <a:pt x="56" y="97"/>
                    </a:lnTo>
                    <a:lnTo>
                      <a:pt x="56" y="97"/>
                    </a:lnTo>
                    <a:lnTo>
                      <a:pt x="37" y="97"/>
                    </a:lnTo>
                    <a:lnTo>
                      <a:pt x="32" y="90"/>
                    </a:lnTo>
                    <a:lnTo>
                      <a:pt x="24" y="90"/>
                    </a:lnTo>
                    <a:lnTo>
                      <a:pt x="29" y="87"/>
                    </a:lnTo>
                    <a:lnTo>
                      <a:pt x="33" y="65"/>
                    </a:lnTo>
                    <a:lnTo>
                      <a:pt x="19" y="41"/>
                    </a:lnTo>
                    <a:lnTo>
                      <a:pt x="3" y="37"/>
                    </a:lnTo>
                    <a:lnTo>
                      <a:pt x="0" y="29"/>
                    </a:lnTo>
                    <a:lnTo>
                      <a:pt x="1" y="28"/>
                    </a:lnTo>
                    <a:lnTo>
                      <a:pt x="7" y="28"/>
                    </a:lnTo>
                    <a:lnTo>
                      <a:pt x="13" y="25"/>
                    </a:lnTo>
                    <a:lnTo>
                      <a:pt x="29" y="29"/>
                    </a:lnTo>
                    <a:lnTo>
                      <a:pt x="26" y="16"/>
                    </a:lnTo>
                    <a:lnTo>
                      <a:pt x="31" y="15"/>
                    </a:lnTo>
                    <a:lnTo>
                      <a:pt x="43" y="18"/>
                    </a:lnTo>
                    <a:lnTo>
                      <a:pt x="56" y="10"/>
                    </a:lnTo>
                    <a:lnTo>
                      <a:pt x="58" y="1"/>
                    </a:lnTo>
                    <a:lnTo>
                      <a:pt x="63"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9" name="Freeform 194">
                <a:extLst>
                  <a:ext uri="{FF2B5EF4-FFF2-40B4-BE49-F238E27FC236}">
                    <a16:creationId xmlns:a16="http://schemas.microsoft.com/office/drawing/2014/main" id="{7B1DC839-CF54-4F94-82AA-DD0B2C280DFF}"/>
                  </a:ext>
                </a:extLst>
              </p:cNvPr>
              <p:cNvSpPr>
                <a:spLocks noEditPoints="1"/>
              </p:cNvSpPr>
              <p:nvPr/>
            </p:nvSpPr>
            <p:spPr bwMode="auto">
              <a:xfrm>
                <a:off x="5186" y="2909"/>
                <a:ext cx="59" cy="78"/>
              </a:xfrm>
              <a:custGeom>
                <a:avLst/>
                <a:gdLst>
                  <a:gd name="T0" fmla="*/ 0 w 59"/>
                  <a:gd name="T1" fmla="*/ 24 h 78"/>
                  <a:gd name="T2" fmla="*/ 6 w 59"/>
                  <a:gd name="T3" fmla="*/ 18 h 78"/>
                  <a:gd name="T4" fmla="*/ 9 w 59"/>
                  <a:gd name="T5" fmla="*/ 10 h 78"/>
                  <a:gd name="T6" fmla="*/ 15 w 59"/>
                  <a:gd name="T7" fmla="*/ 7 h 78"/>
                  <a:gd name="T8" fmla="*/ 25 w 59"/>
                  <a:gd name="T9" fmla="*/ 5 h 78"/>
                  <a:gd name="T10" fmla="*/ 25 w 59"/>
                  <a:gd name="T11" fmla="*/ 3 h 78"/>
                  <a:gd name="T12" fmla="*/ 34 w 59"/>
                  <a:gd name="T13" fmla="*/ 0 h 78"/>
                  <a:gd name="T14" fmla="*/ 37 w 59"/>
                  <a:gd name="T15" fmla="*/ 0 h 78"/>
                  <a:gd name="T16" fmla="*/ 47 w 59"/>
                  <a:gd name="T17" fmla="*/ 4 h 78"/>
                  <a:gd name="T18" fmla="*/ 55 w 59"/>
                  <a:gd name="T19" fmla="*/ 3 h 78"/>
                  <a:gd name="T20" fmla="*/ 59 w 59"/>
                  <a:gd name="T21" fmla="*/ 3 h 78"/>
                  <a:gd name="T22" fmla="*/ 55 w 59"/>
                  <a:gd name="T23" fmla="*/ 10 h 78"/>
                  <a:gd name="T24" fmla="*/ 46 w 59"/>
                  <a:gd name="T25" fmla="*/ 8 h 78"/>
                  <a:gd name="T26" fmla="*/ 42 w 59"/>
                  <a:gd name="T27" fmla="*/ 9 h 78"/>
                  <a:gd name="T28" fmla="*/ 37 w 59"/>
                  <a:gd name="T29" fmla="*/ 11 h 78"/>
                  <a:gd name="T30" fmla="*/ 33 w 59"/>
                  <a:gd name="T31" fmla="*/ 10 h 78"/>
                  <a:gd name="T32" fmla="*/ 39 w 59"/>
                  <a:gd name="T33" fmla="*/ 18 h 78"/>
                  <a:gd name="T34" fmla="*/ 34 w 59"/>
                  <a:gd name="T35" fmla="*/ 15 h 78"/>
                  <a:gd name="T36" fmla="*/ 35 w 59"/>
                  <a:gd name="T37" fmla="*/ 20 h 78"/>
                  <a:gd name="T38" fmla="*/ 30 w 59"/>
                  <a:gd name="T39" fmla="*/ 16 h 78"/>
                  <a:gd name="T40" fmla="*/ 32 w 59"/>
                  <a:gd name="T41" fmla="*/ 20 h 78"/>
                  <a:gd name="T42" fmla="*/ 23 w 59"/>
                  <a:gd name="T43" fmla="*/ 12 h 78"/>
                  <a:gd name="T44" fmla="*/ 29 w 59"/>
                  <a:gd name="T45" fmla="*/ 29 h 78"/>
                  <a:gd name="T46" fmla="*/ 27 w 59"/>
                  <a:gd name="T47" fmla="*/ 32 h 78"/>
                  <a:gd name="T48" fmla="*/ 31 w 59"/>
                  <a:gd name="T49" fmla="*/ 33 h 78"/>
                  <a:gd name="T50" fmla="*/ 35 w 59"/>
                  <a:gd name="T51" fmla="*/ 40 h 78"/>
                  <a:gd name="T52" fmla="*/ 36 w 59"/>
                  <a:gd name="T53" fmla="*/ 46 h 78"/>
                  <a:gd name="T54" fmla="*/ 28 w 59"/>
                  <a:gd name="T55" fmla="*/ 44 h 78"/>
                  <a:gd name="T56" fmla="*/ 30 w 59"/>
                  <a:gd name="T57" fmla="*/ 51 h 78"/>
                  <a:gd name="T58" fmla="*/ 24 w 59"/>
                  <a:gd name="T59" fmla="*/ 47 h 78"/>
                  <a:gd name="T60" fmla="*/ 28 w 59"/>
                  <a:gd name="T61" fmla="*/ 57 h 78"/>
                  <a:gd name="T62" fmla="*/ 28 w 59"/>
                  <a:gd name="T63" fmla="*/ 62 h 78"/>
                  <a:gd name="T64" fmla="*/ 23 w 59"/>
                  <a:gd name="T65" fmla="*/ 56 h 78"/>
                  <a:gd name="T66" fmla="*/ 22 w 59"/>
                  <a:gd name="T67" fmla="*/ 60 h 78"/>
                  <a:gd name="T68" fmla="*/ 17 w 59"/>
                  <a:gd name="T69" fmla="*/ 54 h 78"/>
                  <a:gd name="T70" fmla="*/ 15 w 59"/>
                  <a:gd name="T71" fmla="*/ 57 h 78"/>
                  <a:gd name="T72" fmla="*/ 14 w 59"/>
                  <a:gd name="T73" fmla="*/ 48 h 78"/>
                  <a:gd name="T74" fmla="*/ 9 w 59"/>
                  <a:gd name="T75" fmla="*/ 44 h 78"/>
                  <a:gd name="T76" fmla="*/ 11 w 59"/>
                  <a:gd name="T77" fmla="*/ 40 h 78"/>
                  <a:gd name="T78" fmla="*/ 15 w 59"/>
                  <a:gd name="T79" fmla="*/ 39 h 78"/>
                  <a:gd name="T80" fmla="*/ 26 w 59"/>
                  <a:gd name="T81" fmla="*/ 42 h 78"/>
                  <a:gd name="T82" fmla="*/ 28 w 59"/>
                  <a:gd name="T83" fmla="*/ 40 h 78"/>
                  <a:gd name="T84" fmla="*/ 21 w 59"/>
                  <a:gd name="T85" fmla="*/ 36 h 78"/>
                  <a:gd name="T86" fmla="*/ 9 w 59"/>
                  <a:gd name="T87" fmla="*/ 39 h 78"/>
                  <a:gd name="T88" fmla="*/ 0 w 59"/>
                  <a:gd name="T89" fmla="*/ 24 h 78"/>
                  <a:gd name="T90" fmla="*/ 32 w 59"/>
                  <a:gd name="T91" fmla="*/ 70 h 78"/>
                  <a:gd name="T92" fmla="*/ 56 w 59"/>
                  <a:gd name="T93" fmla="*/ 74 h 78"/>
                  <a:gd name="T94" fmla="*/ 55 w 59"/>
                  <a:gd name="T95" fmla="*/ 77 h 78"/>
                  <a:gd name="T96" fmla="*/ 43 w 59"/>
                  <a:gd name="T97" fmla="*/ 78 h 78"/>
                  <a:gd name="T98" fmla="*/ 30 w 59"/>
                  <a:gd name="T99" fmla="*/ 74 h 78"/>
                  <a:gd name="T100" fmla="*/ 32 w 59"/>
                  <a:gd name="T101" fmla="*/ 7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9" h="78">
                    <a:moveTo>
                      <a:pt x="0" y="24"/>
                    </a:moveTo>
                    <a:lnTo>
                      <a:pt x="6" y="18"/>
                    </a:lnTo>
                    <a:lnTo>
                      <a:pt x="9" y="10"/>
                    </a:lnTo>
                    <a:lnTo>
                      <a:pt x="15" y="7"/>
                    </a:lnTo>
                    <a:lnTo>
                      <a:pt x="25" y="5"/>
                    </a:lnTo>
                    <a:lnTo>
                      <a:pt x="25" y="3"/>
                    </a:lnTo>
                    <a:lnTo>
                      <a:pt x="34" y="0"/>
                    </a:lnTo>
                    <a:lnTo>
                      <a:pt x="37" y="0"/>
                    </a:lnTo>
                    <a:lnTo>
                      <a:pt x="47" y="4"/>
                    </a:lnTo>
                    <a:lnTo>
                      <a:pt x="55" y="3"/>
                    </a:lnTo>
                    <a:lnTo>
                      <a:pt x="59" y="3"/>
                    </a:lnTo>
                    <a:lnTo>
                      <a:pt x="55" y="10"/>
                    </a:lnTo>
                    <a:lnTo>
                      <a:pt x="46" y="8"/>
                    </a:lnTo>
                    <a:lnTo>
                      <a:pt x="42" y="9"/>
                    </a:lnTo>
                    <a:lnTo>
                      <a:pt x="37" y="11"/>
                    </a:lnTo>
                    <a:lnTo>
                      <a:pt x="33" y="10"/>
                    </a:lnTo>
                    <a:lnTo>
                      <a:pt x="39" y="18"/>
                    </a:lnTo>
                    <a:lnTo>
                      <a:pt x="34" y="15"/>
                    </a:lnTo>
                    <a:lnTo>
                      <a:pt x="35" y="20"/>
                    </a:lnTo>
                    <a:lnTo>
                      <a:pt x="30" y="16"/>
                    </a:lnTo>
                    <a:lnTo>
                      <a:pt x="32" y="20"/>
                    </a:lnTo>
                    <a:lnTo>
                      <a:pt x="23" y="12"/>
                    </a:lnTo>
                    <a:lnTo>
                      <a:pt x="29" y="29"/>
                    </a:lnTo>
                    <a:lnTo>
                      <a:pt x="27" y="32"/>
                    </a:lnTo>
                    <a:lnTo>
                      <a:pt x="31" y="33"/>
                    </a:lnTo>
                    <a:lnTo>
                      <a:pt x="35" y="40"/>
                    </a:lnTo>
                    <a:lnTo>
                      <a:pt x="36" y="46"/>
                    </a:lnTo>
                    <a:lnTo>
                      <a:pt x="28" y="44"/>
                    </a:lnTo>
                    <a:lnTo>
                      <a:pt x="30" y="51"/>
                    </a:lnTo>
                    <a:lnTo>
                      <a:pt x="24" y="47"/>
                    </a:lnTo>
                    <a:lnTo>
                      <a:pt x="28" y="57"/>
                    </a:lnTo>
                    <a:lnTo>
                      <a:pt x="28" y="62"/>
                    </a:lnTo>
                    <a:lnTo>
                      <a:pt x="23" y="56"/>
                    </a:lnTo>
                    <a:lnTo>
                      <a:pt x="22" y="60"/>
                    </a:lnTo>
                    <a:lnTo>
                      <a:pt x="17" y="54"/>
                    </a:lnTo>
                    <a:lnTo>
                      <a:pt x="15" y="57"/>
                    </a:lnTo>
                    <a:lnTo>
                      <a:pt x="14" y="48"/>
                    </a:lnTo>
                    <a:lnTo>
                      <a:pt x="9" y="44"/>
                    </a:lnTo>
                    <a:lnTo>
                      <a:pt x="11" y="40"/>
                    </a:lnTo>
                    <a:lnTo>
                      <a:pt x="15" y="39"/>
                    </a:lnTo>
                    <a:lnTo>
                      <a:pt x="26" y="42"/>
                    </a:lnTo>
                    <a:lnTo>
                      <a:pt x="28" y="40"/>
                    </a:lnTo>
                    <a:lnTo>
                      <a:pt x="21" y="36"/>
                    </a:lnTo>
                    <a:lnTo>
                      <a:pt x="9" y="39"/>
                    </a:lnTo>
                    <a:lnTo>
                      <a:pt x="0" y="24"/>
                    </a:lnTo>
                    <a:close/>
                    <a:moveTo>
                      <a:pt x="32" y="70"/>
                    </a:moveTo>
                    <a:lnTo>
                      <a:pt x="56" y="74"/>
                    </a:lnTo>
                    <a:lnTo>
                      <a:pt x="55" y="77"/>
                    </a:lnTo>
                    <a:lnTo>
                      <a:pt x="43" y="78"/>
                    </a:lnTo>
                    <a:lnTo>
                      <a:pt x="30" y="74"/>
                    </a:lnTo>
                    <a:lnTo>
                      <a:pt x="32" y="7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0" name="Freeform 195">
                <a:extLst>
                  <a:ext uri="{FF2B5EF4-FFF2-40B4-BE49-F238E27FC236}">
                    <a16:creationId xmlns:a16="http://schemas.microsoft.com/office/drawing/2014/main" id="{18FF6220-2158-4654-8191-09A9FF70709F}"/>
                  </a:ext>
                </a:extLst>
              </p:cNvPr>
              <p:cNvSpPr>
                <a:spLocks noEditPoints="1"/>
              </p:cNvSpPr>
              <p:nvPr/>
            </p:nvSpPr>
            <p:spPr bwMode="auto">
              <a:xfrm>
                <a:off x="5867" y="3327"/>
                <a:ext cx="423" cy="180"/>
              </a:xfrm>
              <a:custGeom>
                <a:avLst/>
                <a:gdLst>
                  <a:gd name="T0" fmla="*/ 160 w 423"/>
                  <a:gd name="T1" fmla="*/ 49 h 180"/>
                  <a:gd name="T2" fmla="*/ 181 w 423"/>
                  <a:gd name="T3" fmla="*/ 46 h 180"/>
                  <a:gd name="T4" fmla="*/ 193 w 423"/>
                  <a:gd name="T5" fmla="*/ 13 h 180"/>
                  <a:gd name="T6" fmla="*/ 212 w 423"/>
                  <a:gd name="T7" fmla="*/ 42 h 180"/>
                  <a:gd name="T8" fmla="*/ 208 w 423"/>
                  <a:gd name="T9" fmla="*/ 76 h 180"/>
                  <a:gd name="T10" fmla="*/ 183 w 423"/>
                  <a:gd name="T11" fmla="*/ 112 h 180"/>
                  <a:gd name="T12" fmla="*/ 142 w 423"/>
                  <a:gd name="T13" fmla="*/ 99 h 180"/>
                  <a:gd name="T14" fmla="*/ 137 w 423"/>
                  <a:gd name="T15" fmla="*/ 44 h 180"/>
                  <a:gd name="T16" fmla="*/ 35 w 423"/>
                  <a:gd name="T17" fmla="*/ 20 h 180"/>
                  <a:gd name="T18" fmla="*/ 98 w 423"/>
                  <a:gd name="T19" fmla="*/ 94 h 180"/>
                  <a:gd name="T20" fmla="*/ 51 w 423"/>
                  <a:gd name="T21" fmla="*/ 91 h 180"/>
                  <a:gd name="T22" fmla="*/ 27 w 423"/>
                  <a:gd name="T23" fmla="*/ 36 h 180"/>
                  <a:gd name="T24" fmla="*/ 0 w 423"/>
                  <a:gd name="T25" fmla="*/ 4 h 180"/>
                  <a:gd name="T26" fmla="*/ 361 w 423"/>
                  <a:gd name="T27" fmla="*/ 78 h 180"/>
                  <a:gd name="T28" fmla="*/ 365 w 423"/>
                  <a:gd name="T29" fmla="*/ 93 h 180"/>
                  <a:gd name="T30" fmla="*/ 388 w 423"/>
                  <a:gd name="T31" fmla="*/ 87 h 180"/>
                  <a:gd name="T32" fmla="*/ 412 w 423"/>
                  <a:gd name="T33" fmla="*/ 91 h 180"/>
                  <a:gd name="T34" fmla="*/ 423 w 423"/>
                  <a:gd name="T35" fmla="*/ 168 h 180"/>
                  <a:gd name="T36" fmla="*/ 403 w 423"/>
                  <a:gd name="T37" fmla="*/ 142 h 180"/>
                  <a:gd name="T38" fmla="*/ 353 w 423"/>
                  <a:gd name="T39" fmla="*/ 111 h 180"/>
                  <a:gd name="T40" fmla="*/ 358 w 423"/>
                  <a:gd name="T41" fmla="*/ 90 h 180"/>
                  <a:gd name="T42" fmla="*/ 344 w 423"/>
                  <a:gd name="T43" fmla="*/ 68 h 180"/>
                  <a:gd name="T44" fmla="*/ 280 w 423"/>
                  <a:gd name="T45" fmla="*/ 46 h 180"/>
                  <a:gd name="T46" fmla="*/ 231 w 423"/>
                  <a:gd name="T47" fmla="*/ 66 h 180"/>
                  <a:gd name="T48" fmla="*/ 261 w 423"/>
                  <a:gd name="T49" fmla="*/ 69 h 180"/>
                  <a:gd name="T50" fmla="*/ 243 w 423"/>
                  <a:gd name="T51" fmla="*/ 85 h 180"/>
                  <a:gd name="T52" fmla="*/ 262 w 423"/>
                  <a:gd name="T53" fmla="*/ 129 h 180"/>
                  <a:gd name="T54" fmla="*/ 239 w 423"/>
                  <a:gd name="T55" fmla="*/ 93 h 180"/>
                  <a:gd name="T56" fmla="*/ 234 w 423"/>
                  <a:gd name="T57" fmla="*/ 129 h 180"/>
                  <a:gd name="T58" fmla="*/ 226 w 423"/>
                  <a:gd name="T59" fmla="*/ 104 h 180"/>
                  <a:gd name="T60" fmla="*/ 227 w 423"/>
                  <a:gd name="T61" fmla="*/ 64 h 180"/>
                  <a:gd name="T62" fmla="*/ 266 w 423"/>
                  <a:gd name="T63" fmla="*/ 54 h 180"/>
                  <a:gd name="T64" fmla="*/ 147 w 423"/>
                  <a:gd name="T65" fmla="*/ 138 h 180"/>
                  <a:gd name="T66" fmla="*/ 172 w 423"/>
                  <a:gd name="T67" fmla="*/ 148 h 180"/>
                  <a:gd name="T68" fmla="*/ 184 w 423"/>
                  <a:gd name="T69" fmla="*/ 156 h 180"/>
                  <a:gd name="T70" fmla="*/ 117 w 423"/>
                  <a:gd name="T71" fmla="*/ 151 h 180"/>
                  <a:gd name="T72" fmla="*/ 98 w 423"/>
                  <a:gd name="T73" fmla="*/ 141 h 180"/>
                  <a:gd name="T74" fmla="*/ 309 w 423"/>
                  <a:gd name="T75" fmla="*/ 33 h 180"/>
                  <a:gd name="T76" fmla="*/ 299 w 423"/>
                  <a:gd name="T77" fmla="*/ 83 h 180"/>
                  <a:gd name="T78" fmla="*/ 303 w 423"/>
                  <a:gd name="T79" fmla="*/ 39 h 180"/>
                  <a:gd name="T80" fmla="*/ 317 w 423"/>
                  <a:gd name="T81" fmla="*/ 95 h 180"/>
                  <a:gd name="T82" fmla="*/ 330 w 423"/>
                  <a:gd name="T83" fmla="*/ 108 h 180"/>
                  <a:gd name="T84" fmla="*/ 305 w 423"/>
                  <a:gd name="T85" fmla="*/ 96 h 180"/>
                  <a:gd name="T86" fmla="*/ 264 w 423"/>
                  <a:gd name="T87" fmla="*/ 174 h 180"/>
                  <a:gd name="T88" fmla="*/ 233 w 423"/>
                  <a:gd name="T89" fmla="*/ 165 h 180"/>
                  <a:gd name="T90" fmla="*/ 257 w 423"/>
                  <a:gd name="T91" fmla="*/ 165 h 180"/>
                  <a:gd name="T92" fmla="*/ 218 w 423"/>
                  <a:gd name="T93" fmla="*/ 165 h 180"/>
                  <a:gd name="T94" fmla="*/ 118 w 423"/>
                  <a:gd name="T95" fmla="*/ 93 h 180"/>
                  <a:gd name="T96" fmla="*/ 117 w 423"/>
                  <a:gd name="T97" fmla="*/ 101 h 180"/>
                  <a:gd name="T98" fmla="*/ 289 w 423"/>
                  <a:gd name="T99" fmla="*/ 107 h 180"/>
                  <a:gd name="T100" fmla="*/ 297 w 423"/>
                  <a:gd name="T101" fmla="*/ 105 h 180"/>
                  <a:gd name="T102" fmla="*/ 224 w 423"/>
                  <a:gd name="T103" fmla="*/ 175 h 180"/>
                  <a:gd name="T104" fmla="*/ 110 w 423"/>
                  <a:gd name="T105" fmla="*/ 100 h 180"/>
                  <a:gd name="T106" fmla="*/ 110 w 423"/>
                  <a:gd name="T107" fmla="*/ 10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3" h="180">
                    <a:moveTo>
                      <a:pt x="137" y="44"/>
                    </a:moveTo>
                    <a:lnTo>
                      <a:pt x="145" y="54"/>
                    </a:lnTo>
                    <a:lnTo>
                      <a:pt x="160" y="49"/>
                    </a:lnTo>
                    <a:lnTo>
                      <a:pt x="164" y="45"/>
                    </a:lnTo>
                    <a:lnTo>
                      <a:pt x="174" y="49"/>
                    </a:lnTo>
                    <a:lnTo>
                      <a:pt x="181" y="46"/>
                    </a:lnTo>
                    <a:lnTo>
                      <a:pt x="187" y="30"/>
                    </a:lnTo>
                    <a:lnTo>
                      <a:pt x="190" y="29"/>
                    </a:lnTo>
                    <a:lnTo>
                      <a:pt x="193" y="13"/>
                    </a:lnTo>
                    <a:lnTo>
                      <a:pt x="206" y="13"/>
                    </a:lnTo>
                    <a:lnTo>
                      <a:pt x="209" y="17"/>
                    </a:lnTo>
                    <a:lnTo>
                      <a:pt x="212" y="42"/>
                    </a:lnTo>
                    <a:lnTo>
                      <a:pt x="222" y="53"/>
                    </a:lnTo>
                    <a:lnTo>
                      <a:pt x="212" y="53"/>
                    </a:lnTo>
                    <a:lnTo>
                      <a:pt x="208" y="76"/>
                    </a:lnTo>
                    <a:lnTo>
                      <a:pt x="199" y="77"/>
                    </a:lnTo>
                    <a:lnTo>
                      <a:pt x="195" y="109"/>
                    </a:lnTo>
                    <a:lnTo>
                      <a:pt x="183" y="112"/>
                    </a:lnTo>
                    <a:lnTo>
                      <a:pt x="156" y="105"/>
                    </a:lnTo>
                    <a:lnTo>
                      <a:pt x="152" y="100"/>
                    </a:lnTo>
                    <a:lnTo>
                      <a:pt x="142" y="99"/>
                    </a:lnTo>
                    <a:lnTo>
                      <a:pt x="130" y="67"/>
                    </a:lnTo>
                    <a:lnTo>
                      <a:pt x="129" y="49"/>
                    </a:lnTo>
                    <a:lnTo>
                      <a:pt x="137" y="44"/>
                    </a:lnTo>
                    <a:close/>
                    <a:moveTo>
                      <a:pt x="0" y="0"/>
                    </a:moveTo>
                    <a:lnTo>
                      <a:pt x="25" y="4"/>
                    </a:lnTo>
                    <a:lnTo>
                      <a:pt x="35" y="20"/>
                    </a:lnTo>
                    <a:lnTo>
                      <a:pt x="42" y="23"/>
                    </a:lnTo>
                    <a:lnTo>
                      <a:pt x="66" y="53"/>
                    </a:lnTo>
                    <a:lnTo>
                      <a:pt x="98" y="94"/>
                    </a:lnTo>
                    <a:lnTo>
                      <a:pt x="100" y="117"/>
                    </a:lnTo>
                    <a:lnTo>
                      <a:pt x="89" y="124"/>
                    </a:lnTo>
                    <a:lnTo>
                      <a:pt x="51" y="91"/>
                    </a:lnTo>
                    <a:lnTo>
                      <a:pt x="51" y="79"/>
                    </a:lnTo>
                    <a:lnTo>
                      <a:pt x="33" y="53"/>
                    </a:lnTo>
                    <a:lnTo>
                      <a:pt x="27" y="36"/>
                    </a:lnTo>
                    <a:lnTo>
                      <a:pt x="20" y="33"/>
                    </a:lnTo>
                    <a:lnTo>
                      <a:pt x="20" y="23"/>
                    </a:lnTo>
                    <a:lnTo>
                      <a:pt x="0" y="4"/>
                    </a:lnTo>
                    <a:lnTo>
                      <a:pt x="0" y="0"/>
                    </a:lnTo>
                    <a:close/>
                    <a:moveTo>
                      <a:pt x="359" y="72"/>
                    </a:moveTo>
                    <a:lnTo>
                      <a:pt x="361" y="78"/>
                    </a:lnTo>
                    <a:lnTo>
                      <a:pt x="360" y="87"/>
                    </a:lnTo>
                    <a:lnTo>
                      <a:pt x="362" y="95"/>
                    </a:lnTo>
                    <a:lnTo>
                      <a:pt x="365" y="93"/>
                    </a:lnTo>
                    <a:lnTo>
                      <a:pt x="371" y="103"/>
                    </a:lnTo>
                    <a:lnTo>
                      <a:pt x="381" y="89"/>
                    </a:lnTo>
                    <a:lnTo>
                      <a:pt x="388" y="87"/>
                    </a:lnTo>
                    <a:lnTo>
                      <a:pt x="387" y="84"/>
                    </a:lnTo>
                    <a:lnTo>
                      <a:pt x="394" y="80"/>
                    </a:lnTo>
                    <a:lnTo>
                      <a:pt x="412" y="91"/>
                    </a:lnTo>
                    <a:lnTo>
                      <a:pt x="417" y="91"/>
                    </a:lnTo>
                    <a:lnTo>
                      <a:pt x="423" y="93"/>
                    </a:lnTo>
                    <a:lnTo>
                      <a:pt x="423" y="168"/>
                    </a:lnTo>
                    <a:lnTo>
                      <a:pt x="412" y="157"/>
                    </a:lnTo>
                    <a:lnTo>
                      <a:pt x="392" y="161"/>
                    </a:lnTo>
                    <a:lnTo>
                      <a:pt x="403" y="142"/>
                    </a:lnTo>
                    <a:lnTo>
                      <a:pt x="395" y="126"/>
                    </a:lnTo>
                    <a:lnTo>
                      <a:pt x="375" y="116"/>
                    </a:lnTo>
                    <a:lnTo>
                      <a:pt x="353" y="111"/>
                    </a:lnTo>
                    <a:lnTo>
                      <a:pt x="347" y="109"/>
                    </a:lnTo>
                    <a:lnTo>
                      <a:pt x="340" y="95"/>
                    </a:lnTo>
                    <a:lnTo>
                      <a:pt x="358" y="90"/>
                    </a:lnTo>
                    <a:lnTo>
                      <a:pt x="344" y="90"/>
                    </a:lnTo>
                    <a:lnTo>
                      <a:pt x="326" y="73"/>
                    </a:lnTo>
                    <a:lnTo>
                      <a:pt x="344" y="68"/>
                    </a:lnTo>
                    <a:lnTo>
                      <a:pt x="359" y="72"/>
                    </a:lnTo>
                    <a:close/>
                    <a:moveTo>
                      <a:pt x="277" y="43"/>
                    </a:moveTo>
                    <a:lnTo>
                      <a:pt x="280" y="46"/>
                    </a:lnTo>
                    <a:lnTo>
                      <a:pt x="271" y="58"/>
                    </a:lnTo>
                    <a:lnTo>
                      <a:pt x="236" y="57"/>
                    </a:lnTo>
                    <a:lnTo>
                      <a:pt x="231" y="66"/>
                    </a:lnTo>
                    <a:lnTo>
                      <a:pt x="237" y="80"/>
                    </a:lnTo>
                    <a:lnTo>
                      <a:pt x="245" y="72"/>
                    </a:lnTo>
                    <a:lnTo>
                      <a:pt x="261" y="69"/>
                    </a:lnTo>
                    <a:lnTo>
                      <a:pt x="262" y="71"/>
                    </a:lnTo>
                    <a:lnTo>
                      <a:pt x="263" y="81"/>
                    </a:lnTo>
                    <a:lnTo>
                      <a:pt x="243" y="85"/>
                    </a:lnTo>
                    <a:lnTo>
                      <a:pt x="253" y="101"/>
                    </a:lnTo>
                    <a:lnTo>
                      <a:pt x="264" y="111"/>
                    </a:lnTo>
                    <a:lnTo>
                      <a:pt x="262" y="129"/>
                    </a:lnTo>
                    <a:lnTo>
                      <a:pt x="249" y="127"/>
                    </a:lnTo>
                    <a:lnTo>
                      <a:pt x="239" y="104"/>
                    </a:lnTo>
                    <a:lnTo>
                      <a:pt x="239" y="93"/>
                    </a:lnTo>
                    <a:lnTo>
                      <a:pt x="233" y="97"/>
                    </a:lnTo>
                    <a:lnTo>
                      <a:pt x="235" y="101"/>
                    </a:lnTo>
                    <a:lnTo>
                      <a:pt x="234" y="129"/>
                    </a:lnTo>
                    <a:lnTo>
                      <a:pt x="228" y="130"/>
                    </a:lnTo>
                    <a:lnTo>
                      <a:pt x="224" y="127"/>
                    </a:lnTo>
                    <a:lnTo>
                      <a:pt x="226" y="104"/>
                    </a:lnTo>
                    <a:lnTo>
                      <a:pt x="221" y="104"/>
                    </a:lnTo>
                    <a:lnTo>
                      <a:pt x="220" y="94"/>
                    </a:lnTo>
                    <a:lnTo>
                      <a:pt x="227" y="64"/>
                    </a:lnTo>
                    <a:lnTo>
                      <a:pt x="231" y="56"/>
                    </a:lnTo>
                    <a:lnTo>
                      <a:pt x="238" y="48"/>
                    </a:lnTo>
                    <a:lnTo>
                      <a:pt x="266" y="54"/>
                    </a:lnTo>
                    <a:lnTo>
                      <a:pt x="277" y="43"/>
                    </a:lnTo>
                    <a:close/>
                    <a:moveTo>
                      <a:pt x="111" y="131"/>
                    </a:moveTo>
                    <a:lnTo>
                      <a:pt x="147" y="138"/>
                    </a:lnTo>
                    <a:lnTo>
                      <a:pt x="153" y="135"/>
                    </a:lnTo>
                    <a:lnTo>
                      <a:pt x="168" y="141"/>
                    </a:lnTo>
                    <a:lnTo>
                      <a:pt x="172" y="148"/>
                    </a:lnTo>
                    <a:lnTo>
                      <a:pt x="187" y="150"/>
                    </a:lnTo>
                    <a:lnTo>
                      <a:pt x="187" y="153"/>
                    </a:lnTo>
                    <a:lnTo>
                      <a:pt x="184" y="156"/>
                    </a:lnTo>
                    <a:lnTo>
                      <a:pt x="167" y="160"/>
                    </a:lnTo>
                    <a:lnTo>
                      <a:pt x="145" y="151"/>
                    </a:lnTo>
                    <a:lnTo>
                      <a:pt x="117" y="151"/>
                    </a:lnTo>
                    <a:lnTo>
                      <a:pt x="112" y="144"/>
                    </a:lnTo>
                    <a:lnTo>
                      <a:pt x="101" y="142"/>
                    </a:lnTo>
                    <a:lnTo>
                      <a:pt x="98" y="141"/>
                    </a:lnTo>
                    <a:lnTo>
                      <a:pt x="107" y="131"/>
                    </a:lnTo>
                    <a:lnTo>
                      <a:pt x="111" y="131"/>
                    </a:lnTo>
                    <a:close/>
                    <a:moveTo>
                      <a:pt x="309" y="33"/>
                    </a:moveTo>
                    <a:lnTo>
                      <a:pt x="311" y="60"/>
                    </a:lnTo>
                    <a:lnTo>
                      <a:pt x="305" y="83"/>
                    </a:lnTo>
                    <a:lnTo>
                      <a:pt x="299" y="83"/>
                    </a:lnTo>
                    <a:lnTo>
                      <a:pt x="295" y="71"/>
                    </a:lnTo>
                    <a:lnTo>
                      <a:pt x="297" y="54"/>
                    </a:lnTo>
                    <a:lnTo>
                      <a:pt x="303" y="39"/>
                    </a:lnTo>
                    <a:lnTo>
                      <a:pt x="309" y="33"/>
                    </a:lnTo>
                    <a:close/>
                    <a:moveTo>
                      <a:pt x="305" y="96"/>
                    </a:moveTo>
                    <a:lnTo>
                      <a:pt x="317" y="95"/>
                    </a:lnTo>
                    <a:lnTo>
                      <a:pt x="327" y="99"/>
                    </a:lnTo>
                    <a:lnTo>
                      <a:pt x="330" y="105"/>
                    </a:lnTo>
                    <a:lnTo>
                      <a:pt x="330" y="108"/>
                    </a:lnTo>
                    <a:lnTo>
                      <a:pt x="317" y="104"/>
                    </a:lnTo>
                    <a:lnTo>
                      <a:pt x="302" y="106"/>
                    </a:lnTo>
                    <a:lnTo>
                      <a:pt x="305" y="96"/>
                    </a:lnTo>
                    <a:close/>
                    <a:moveTo>
                      <a:pt x="279" y="171"/>
                    </a:moveTo>
                    <a:lnTo>
                      <a:pt x="265" y="177"/>
                    </a:lnTo>
                    <a:lnTo>
                      <a:pt x="264" y="174"/>
                    </a:lnTo>
                    <a:lnTo>
                      <a:pt x="278" y="167"/>
                    </a:lnTo>
                    <a:lnTo>
                      <a:pt x="279" y="171"/>
                    </a:lnTo>
                    <a:close/>
                    <a:moveTo>
                      <a:pt x="233" y="165"/>
                    </a:moveTo>
                    <a:lnTo>
                      <a:pt x="236" y="162"/>
                    </a:lnTo>
                    <a:lnTo>
                      <a:pt x="256" y="162"/>
                    </a:lnTo>
                    <a:lnTo>
                      <a:pt x="257" y="165"/>
                    </a:lnTo>
                    <a:lnTo>
                      <a:pt x="233" y="165"/>
                    </a:lnTo>
                    <a:close/>
                    <a:moveTo>
                      <a:pt x="200" y="162"/>
                    </a:moveTo>
                    <a:lnTo>
                      <a:pt x="218" y="165"/>
                    </a:lnTo>
                    <a:lnTo>
                      <a:pt x="201" y="168"/>
                    </a:lnTo>
                    <a:lnTo>
                      <a:pt x="200" y="162"/>
                    </a:lnTo>
                    <a:close/>
                    <a:moveTo>
                      <a:pt x="118" y="93"/>
                    </a:moveTo>
                    <a:lnTo>
                      <a:pt x="123" y="93"/>
                    </a:lnTo>
                    <a:lnTo>
                      <a:pt x="123" y="101"/>
                    </a:lnTo>
                    <a:lnTo>
                      <a:pt x="117" y="101"/>
                    </a:lnTo>
                    <a:lnTo>
                      <a:pt x="118" y="93"/>
                    </a:lnTo>
                    <a:close/>
                    <a:moveTo>
                      <a:pt x="297" y="105"/>
                    </a:moveTo>
                    <a:lnTo>
                      <a:pt x="289" y="107"/>
                    </a:lnTo>
                    <a:lnTo>
                      <a:pt x="286" y="100"/>
                    </a:lnTo>
                    <a:lnTo>
                      <a:pt x="294" y="100"/>
                    </a:lnTo>
                    <a:lnTo>
                      <a:pt x="297" y="105"/>
                    </a:lnTo>
                    <a:close/>
                    <a:moveTo>
                      <a:pt x="236" y="180"/>
                    </a:moveTo>
                    <a:lnTo>
                      <a:pt x="224" y="177"/>
                    </a:lnTo>
                    <a:lnTo>
                      <a:pt x="224" y="175"/>
                    </a:lnTo>
                    <a:lnTo>
                      <a:pt x="235" y="178"/>
                    </a:lnTo>
                    <a:lnTo>
                      <a:pt x="236" y="180"/>
                    </a:lnTo>
                    <a:close/>
                    <a:moveTo>
                      <a:pt x="110" y="100"/>
                    </a:moveTo>
                    <a:lnTo>
                      <a:pt x="94" y="87"/>
                    </a:lnTo>
                    <a:lnTo>
                      <a:pt x="102" y="80"/>
                    </a:lnTo>
                    <a:lnTo>
                      <a:pt x="110" y="10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1" name="Freeform 196">
                <a:extLst>
                  <a:ext uri="{FF2B5EF4-FFF2-40B4-BE49-F238E27FC236}">
                    <a16:creationId xmlns:a16="http://schemas.microsoft.com/office/drawing/2014/main" id="{B7D75583-CC54-4A9E-816A-F3CFD096B916}"/>
                  </a:ext>
                </a:extLst>
              </p:cNvPr>
              <p:cNvSpPr>
                <a:spLocks noEditPoints="1"/>
              </p:cNvSpPr>
              <p:nvPr/>
            </p:nvSpPr>
            <p:spPr bwMode="auto">
              <a:xfrm>
                <a:off x="5066" y="2847"/>
                <a:ext cx="105" cy="120"/>
              </a:xfrm>
              <a:custGeom>
                <a:avLst/>
                <a:gdLst>
                  <a:gd name="T0" fmla="*/ 63 w 105"/>
                  <a:gd name="T1" fmla="*/ 8 h 120"/>
                  <a:gd name="T2" fmla="*/ 59 w 105"/>
                  <a:gd name="T3" fmla="*/ 16 h 120"/>
                  <a:gd name="T4" fmla="*/ 54 w 105"/>
                  <a:gd name="T5" fmla="*/ 16 h 120"/>
                  <a:gd name="T6" fmla="*/ 50 w 105"/>
                  <a:gd name="T7" fmla="*/ 25 h 120"/>
                  <a:gd name="T8" fmla="*/ 63 w 105"/>
                  <a:gd name="T9" fmla="*/ 50 h 120"/>
                  <a:gd name="T10" fmla="*/ 83 w 105"/>
                  <a:gd name="T11" fmla="*/ 61 h 120"/>
                  <a:gd name="T12" fmla="*/ 87 w 105"/>
                  <a:gd name="T13" fmla="*/ 65 h 120"/>
                  <a:gd name="T14" fmla="*/ 92 w 105"/>
                  <a:gd name="T15" fmla="*/ 65 h 120"/>
                  <a:gd name="T16" fmla="*/ 105 w 105"/>
                  <a:gd name="T17" fmla="*/ 79 h 120"/>
                  <a:gd name="T18" fmla="*/ 104 w 105"/>
                  <a:gd name="T19" fmla="*/ 83 h 120"/>
                  <a:gd name="T20" fmla="*/ 98 w 105"/>
                  <a:gd name="T21" fmla="*/ 79 h 120"/>
                  <a:gd name="T22" fmla="*/ 91 w 105"/>
                  <a:gd name="T23" fmla="*/ 82 h 120"/>
                  <a:gd name="T24" fmla="*/ 94 w 105"/>
                  <a:gd name="T25" fmla="*/ 93 h 120"/>
                  <a:gd name="T26" fmla="*/ 86 w 105"/>
                  <a:gd name="T27" fmla="*/ 103 h 120"/>
                  <a:gd name="T28" fmla="*/ 80 w 105"/>
                  <a:gd name="T29" fmla="*/ 105 h 120"/>
                  <a:gd name="T30" fmla="*/ 79 w 105"/>
                  <a:gd name="T31" fmla="*/ 82 h 120"/>
                  <a:gd name="T32" fmla="*/ 74 w 105"/>
                  <a:gd name="T33" fmla="*/ 79 h 120"/>
                  <a:gd name="T34" fmla="*/ 50 w 105"/>
                  <a:gd name="T35" fmla="*/ 65 h 120"/>
                  <a:gd name="T36" fmla="*/ 29 w 105"/>
                  <a:gd name="T37" fmla="*/ 40 h 120"/>
                  <a:gd name="T38" fmla="*/ 22 w 105"/>
                  <a:gd name="T39" fmla="*/ 36 h 120"/>
                  <a:gd name="T40" fmla="*/ 13 w 105"/>
                  <a:gd name="T41" fmla="*/ 40 h 120"/>
                  <a:gd name="T42" fmla="*/ 5 w 105"/>
                  <a:gd name="T43" fmla="*/ 40 h 120"/>
                  <a:gd name="T44" fmla="*/ 0 w 105"/>
                  <a:gd name="T45" fmla="*/ 26 h 120"/>
                  <a:gd name="T46" fmla="*/ 5 w 105"/>
                  <a:gd name="T47" fmla="*/ 16 h 120"/>
                  <a:gd name="T48" fmla="*/ 5 w 105"/>
                  <a:gd name="T49" fmla="*/ 12 h 120"/>
                  <a:gd name="T50" fmla="*/ 13 w 105"/>
                  <a:gd name="T51" fmla="*/ 12 h 120"/>
                  <a:gd name="T52" fmla="*/ 13 w 105"/>
                  <a:gd name="T53" fmla="*/ 9 h 120"/>
                  <a:gd name="T54" fmla="*/ 17 w 105"/>
                  <a:gd name="T55" fmla="*/ 12 h 120"/>
                  <a:gd name="T56" fmla="*/ 23 w 105"/>
                  <a:gd name="T57" fmla="*/ 8 h 120"/>
                  <a:gd name="T58" fmla="*/ 30 w 105"/>
                  <a:gd name="T59" fmla="*/ 9 h 120"/>
                  <a:gd name="T60" fmla="*/ 30 w 105"/>
                  <a:gd name="T61" fmla="*/ 0 h 120"/>
                  <a:gd name="T62" fmla="*/ 48 w 105"/>
                  <a:gd name="T63" fmla="*/ 2 h 120"/>
                  <a:gd name="T64" fmla="*/ 54 w 105"/>
                  <a:gd name="T65" fmla="*/ 5 h 120"/>
                  <a:gd name="T66" fmla="*/ 64 w 105"/>
                  <a:gd name="T67" fmla="*/ 6 h 120"/>
                  <a:gd name="T68" fmla="*/ 63 w 105"/>
                  <a:gd name="T69" fmla="*/ 8 h 120"/>
                  <a:gd name="T70" fmla="*/ 53 w 105"/>
                  <a:gd name="T71" fmla="*/ 102 h 120"/>
                  <a:gd name="T72" fmla="*/ 78 w 105"/>
                  <a:gd name="T73" fmla="*/ 102 h 120"/>
                  <a:gd name="T74" fmla="*/ 76 w 105"/>
                  <a:gd name="T75" fmla="*/ 116 h 120"/>
                  <a:gd name="T76" fmla="*/ 73 w 105"/>
                  <a:gd name="T77" fmla="*/ 120 h 120"/>
                  <a:gd name="T78" fmla="*/ 49 w 105"/>
                  <a:gd name="T79" fmla="*/ 108 h 120"/>
                  <a:gd name="T80" fmla="*/ 53 w 105"/>
                  <a:gd name="T81" fmla="*/ 102 h 120"/>
                  <a:gd name="T82" fmla="*/ 23 w 105"/>
                  <a:gd name="T83" fmla="*/ 92 h 120"/>
                  <a:gd name="T84" fmla="*/ 12 w 105"/>
                  <a:gd name="T85" fmla="*/ 93 h 120"/>
                  <a:gd name="T86" fmla="*/ 11 w 105"/>
                  <a:gd name="T87" fmla="*/ 69 h 120"/>
                  <a:gd name="T88" fmla="*/ 22 w 105"/>
                  <a:gd name="T89" fmla="*/ 67 h 120"/>
                  <a:gd name="T90" fmla="*/ 24 w 105"/>
                  <a:gd name="T91" fmla="*/ 79 h 120"/>
                  <a:gd name="T92" fmla="*/ 23 w 105"/>
                  <a:gd name="T93"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120">
                    <a:moveTo>
                      <a:pt x="63" y="8"/>
                    </a:moveTo>
                    <a:lnTo>
                      <a:pt x="59" y="16"/>
                    </a:lnTo>
                    <a:lnTo>
                      <a:pt x="54" y="16"/>
                    </a:lnTo>
                    <a:lnTo>
                      <a:pt x="50" y="25"/>
                    </a:lnTo>
                    <a:lnTo>
                      <a:pt x="63" y="50"/>
                    </a:lnTo>
                    <a:lnTo>
                      <a:pt x="83" y="61"/>
                    </a:lnTo>
                    <a:lnTo>
                      <a:pt x="87" y="65"/>
                    </a:lnTo>
                    <a:lnTo>
                      <a:pt x="92" y="65"/>
                    </a:lnTo>
                    <a:lnTo>
                      <a:pt x="105" y="79"/>
                    </a:lnTo>
                    <a:lnTo>
                      <a:pt x="104" y="83"/>
                    </a:lnTo>
                    <a:lnTo>
                      <a:pt x="98" y="79"/>
                    </a:lnTo>
                    <a:lnTo>
                      <a:pt x="91" y="82"/>
                    </a:lnTo>
                    <a:lnTo>
                      <a:pt x="94" y="93"/>
                    </a:lnTo>
                    <a:lnTo>
                      <a:pt x="86" y="103"/>
                    </a:lnTo>
                    <a:lnTo>
                      <a:pt x="80" y="105"/>
                    </a:lnTo>
                    <a:lnTo>
                      <a:pt x="79" y="82"/>
                    </a:lnTo>
                    <a:lnTo>
                      <a:pt x="74" y="79"/>
                    </a:lnTo>
                    <a:lnTo>
                      <a:pt x="50" y="65"/>
                    </a:lnTo>
                    <a:lnTo>
                      <a:pt x="29" y="40"/>
                    </a:lnTo>
                    <a:lnTo>
                      <a:pt x="22" y="36"/>
                    </a:lnTo>
                    <a:lnTo>
                      <a:pt x="13" y="40"/>
                    </a:lnTo>
                    <a:lnTo>
                      <a:pt x="5" y="40"/>
                    </a:lnTo>
                    <a:lnTo>
                      <a:pt x="0" y="26"/>
                    </a:lnTo>
                    <a:lnTo>
                      <a:pt x="5" y="16"/>
                    </a:lnTo>
                    <a:lnTo>
                      <a:pt x="5" y="12"/>
                    </a:lnTo>
                    <a:lnTo>
                      <a:pt x="13" y="12"/>
                    </a:lnTo>
                    <a:lnTo>
                      <a:pt x="13" y="9"/>
                    </a:lnTo>
                    <a:lnTo>
                      <a:pt x="17" y="12"/>
                    </a:lnTo>
                    <a:lnTo>
                      <a:pt x="23" y="8"/>
                    </a:lnTo>
                    <a:lnTo>
                      <a:pt x="30" y="9"/>
                    </a:lnTo>
                    <a:lnTo>
                      <a:pt x="30" y="0"/>
                    </a:lnTo>
                    <a:lnTo>
                      <a:pt x="48" y="2"/>
                    </a:lnTo>
                    <a:lnTo>
                      <a:pt x="54" y="5"/>
                    </a:lnTo>
                    <a:lnTo>
                      <a:pt x="64" y="6"/>
                    </a:lnTo>
                    <a:lnTo>
                      <a:pt x="63" y="8"/>
                    </a:lnTo>
                    <a:close/>
                    <a:moveTo>
                      <a:pt x="53" y="102"/>
                    </a:moveTo>
                    <a:lnTo>
                      <a:pt x="78" y="102"/>
                    </a:lnTo>
                    <a:lnTo>
                      <a:pt x="76" y="116"/>
                    </a:lnTo>
                    <a:lnTo>
                      <a:pt x="73" y="120"/>
                    </a:lnTo>
                    <a:lnTo>
                      <a:pt x="49" y="108"/>
                    </a:lnTo>
                    <a:lnTo>
                      <a:pt x="53" y="102"/>
                    </a:lnTo>
                    <a:close/>
                    <a:moveTo>
                      <a:pt x="23" y="92"/>
                    </a:moveTo>
                    <a:lnTo>
                      <a:pt x="12" y="93"/>
                    </a:lnTo>
                    <a:lnTo>
                      <a:pt x="11" y="69"/>
                    </a:lnTo>
                    <a:lnTo>
                      <a:pt x="22" y="67"/>
                    </a:lnTo>
                    <a:lnTo>
                      <a:pt x="24" y="79"/>
                    </a:lnTo>
                    <a:lnTo>
                      <a:pt x="23" y="9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2" name="Freeform 197">
                <a:extLst>
                  <a:ext uri="{FF2B5EF4-FFF2-40B4-BE49-F238E27FC236}">
                    <a16:creationId xmlns:a16="http://schemas.microsoft.com/office/drawing/2014/main" id="{6A9024E3-7726-4FBE-8FCB-FF4E9B887758}"/>
                  </a:ext>
                </a:extLst>
              </p:cNvPr>
              <p:cNvSpPr>
                <a:spLocks noEditPoints="1"/>
              </p:cNvSpPr>
              <p:nvPr/>
            </p:nvSpPr>
            <p:spPr bwMode="auto">
              <a:xfrm>
                <a:off x="6183" y="2865"/>
                <a:ext cx="149" cy="168"/>
              </a:xfrm>
              <a:custGeom>
                <a:avLst/>
                <a:gdLst>
                  <a:gd name="T0" fmla="*/ 117 w 149"/>
                  <a:gd name="T1" fmla="*/ 67 h 168"/>
                  <a:gd name="T2" fmla="*/ 107 w 149"/>
                  <a:gd name="T3" fmla="*/ 84 h 168"/>
                  <a:gd name="T4" fmla="*/ 101 w 149"/>
                  <a:gd name="T5" fmla="*/ 118 h 168"/>
                  <a:gd name="T6" fmla="*/ 85 w 149"/>
                  <a:gd name="T7" fmla="*/ 125 h 168"/>
                  <a:gd name="T8" fmla="*/ 68 w 149"/>
                  <a:gd name="T9" fmla="*/ 122 h 168"/>
                  <a:gd name="T10" fmla="*/ 58 w 149"/>
                  <a:gd name="T11" fmla="*/ 142 h 168"/>
                  <a:gd name="T12" fmla="*/ 52 w 149"/>
                  <a:gd name="T13" fmla="*/ 130 h 168"/>
                  <a:gd name="T14" fmla="*/ 43 w 149"/>
                  <a:gd name="T15" fmla="*/ 125 h 168"/>
                  <a:gd name="T16" fmla="*/ 25 w 149"/>
                  <a:gd name="T17" fmla="*/ 135 h 168"/>
                  <a:gd name="T18" fmla="*/ 14 w 149"/>
                  <a:gd name="T19" fmla="*/ 133 h 168"/>
                  <a:gd name="T20" fmla="*/ 19 w 149"/>
                  <a:gd name="T21" fmla="*/ 127 h 168"/>
                  <a:gd name="T22" fmla="*/ 46 w 149"/>
                  <a:gd name="T23" fmla="*/ 113 h 168"/>
                  <a:gd name="T24" fmla="*/ 65 w 149"/>
                  <a:gd name="T25" fmla="*/ 106 h 168"/>
                  <a:gd name="T26" fmla="*/ 73 w 149"/>
                  <a:gd name="T27" fmla="*/ 101 h 168"/>
                  <a:gd name="T28" fmla="*/ 97 w 149"/>
                  <a:gd name="T29" fmla="*/ 73 h 168"/>
                  <a:gd name="T30" fmla="*/ 107 w 149"/>
                  <a:gd name="T31" fmla="*/ 46 h 168"/>
                  <a:gd name="T32" fmla="*/ 117 w 149"/>
                  <a:gd name="T33" fmla="*/ 1 h 168"/>
                  <a:gd name="T34" fmla="*/ 149 w 149"/>
                  <a:gd name="T35" fmla="*/ 12 h 168"/>
                  <a:gd name="T36" fmla="*/ 135 w 149"/>
                  <a:gd name="T37" fmla="*/ 28 h 168"/>
                  <a:gd name="T38" fmla="*/ 104 w 149"/>
                  <a:gd name="T39" fmla="*/ 34 h 168"/>
                  <a:gd name="T40" fmla="*/ 95 w 149"/>
                  <a:gd name="T41" fmla="*/ 35 h 168"/>
                  <a:gd name="T42" fmla="*/ 110 w 149"/>
                  <a:gd name="T43" fmla="*/ 20 h 168"/>
                  <a:gd name="T44" fmla="*/ 111 w 149"/>
                  <a:gd name="T45" fmla="*/ 0 h 168"/>
                  <a:gd name="T46" fmla="*/ 15 w 149"/>
                  <a:gd name="T47" fmla="*/ 134 h 168"/>
                  <a:gd name="T48" fmla="*/ 25 w 149"/>
                  <a:gd name="T49" fmla="*/ 146 h 168"/>
                  <a:gd name="T50" fmla="*/ 14 w 149"/>
                  <a:gd name="T51" fmla="*/ 168 h 168"/>
                  <a:gd name="T52" fmla="*/ 3 w 149"/>
                  <a:gd name="T53" fmla="*/ 156 h 168"/>
                  <a:gd name="T54" fmla="*/ 3 w 149"/>
                  <a:gd name="T55" fmla="*/ 148 h 168"/>
                  <a:gd name="T56" fmla="*/ 12 w 149"/>
                  <a:gd name="T57" fmla="*/ 133 h 168"/>
                  <a:gd name="T58" fmla="*/ 28 w 149"/>
                  <a:gd name="T59" fmla="*/ 138 h 168"/>
                  <a:gd name="T60" fmla="*/ 33 w 149"/>
                  <a:gd name="T61" fmla="*/ 131 h 168"/>
                  <a:gd name="T62" fmla="*/ 40 w 149"/>
                  <a:gd name="T63" fmla="*/ 128 h 168"/>
                  <a:gd name="T64" fmla="*/ 48 w 149"/>
                  <a:gd name="T65" fmla="*/ 130 h 168"/>
                  <a:gd name="T66" fmla="*/ 45 w 149"/>
                  <a:gd name="T67" fmla="*/ 142 h 168"/>
                  <a:gd name="T68" fmla="*/ 34 w 149"/>
                  <a:gd name="T69" fmla="*/ 14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9" h="168">
                    <a:moveTo>
                      <a:pt x="107" y="46"/>
                    </a:moveTo>
                    <a:lnTo>
                      <a:pt x="117" y="67"/>
                    </a:lnTo>
                    <a:lnTo>
                      <a:pt x="112" y="82"/>
                    </a:lnTo>
                    <a:lnTo>
                      <a:pt x="107" y="84"/>
                    </a:lnTo>
                    <a:lnTo>
                      <a:pt x="107" y="97"/>
                    </a:lnTo>
                    <a:lnTo>
                      <a:pt x="101" y="118"/>
                    </a:lnTo>
                    <a:lnTo>
                      <a:pt x="96" y="122"/>
                    </a:lnTo>
                    <a:lnTo>
                      <a:pt x="85" y="125"/>
                    </a:lnTo>
                    <a:lnTo>
                      <a:pt x="78" y="125"/>
                    </a:lnTo>
                    <a:lnTo>
                      <a:pt x="68" y="122"/>
                    </a:lnTo>
                    <a:lnTo>
                      <a:pt x="70" y="131"/>
                    </a:lnTo>
                    <a:lnTo>
                      <a:pt x="58" y="142"/>
                    </a:lnTo>
                    <a:lnTo>
                      <a:pt x="52" y="134"/>
                    </a:lnTo>
                    <a:lnTo>
                      <a:pt x="52" y="130"/>
                    </a:lnTo>
                    <a:lnTo>
                      <a:pt x="56" y="125"/>
                    </a:lnTo>
                    <a:lnTo>
                      <a:pt x="43" y="125"/>
                    </a:lnTo>
                    <a:lnTo>
                      <a:pt x="28" y="132"/>
                    </a:lnTo>
                    <a:lnTo>
                      <a:pt x="25" y="135"/>
                    </a:lnTo>
                    <a:lnTo>
                      <a:pt x="21" y="131"/>
                    </a:lnTo>
                    <a:lnTo>
                      <a:pt x="14" y="133"/>
                    </a:lnTo>
                    <a:lnTo>
                      <a:pt x="14" y="127"/>
                    </a:lnTo>
                    <a:lnTo>
                      <a:pt x="19" y="127"/>
                    </a:lnTo>
                    <a:lnTo>
                      <a:pt x="31" y="115"/>
                    </a:lnTo>
                    <a:lnTo>
                      <a:pt x="46" y="113"/>
                    </a:lnTo>
                    <a:lnTo>
                      <a:pt x="55" y="111"/>
                    </a:lnTo>
                    <a:lnTo>
                      <a:pt x="65" y="106"/>
                    </a:lnTo>
                    <a:lnTo>
                      <a:pt x="70" y="90"/>
                    </a:lnTo>
                    <a:lnTo>
                      <a:pt x="73" y="101"/>
                    </a:lnTo>
                    <a:lnTo>
                      <a:pt x="86" y="90"/>
                    </a:lnTo>
                    <a:lnTo>
                      <a:pt x="97" y="73"/>
                    </a:lnTo>
                    <a:lnTo>
                      <a:pt x="97" y="54"/>
                    </a:lnTo>
                    <a:lnTo>
                      <a:pt x="107" y="46"/>
                    </a:lnTo>
                    <a:close/>
                    <a:moveTo>
                      <a:pt x="111" y="0"/>
                    </a:moveTo>
                    <a:lnTo>
                      <a:pt x="117" y="1"/>
                    </a:lnTo>
                    <a:lnTo>
                      <a:pt x="132" y="15"/>
                    </a:lnTo>
                    <a:lnTo>
                      <a:pt x="149" y="12"/>
                    </a:lnTo>
                    <a:lnTo>
                      <a:pt x="148" y="29"/>
                    </a:lnTo>
                    <a:lnTo>
                      <a:pt x="135" y="28"/>
                    </a:lnTo>
                    <a:lnTo>
                      <a:pt x="127" y="40"/>
                    </a:lnTo>
                    <a:lnTo>
                      <a:pt x="104" y="34"/>
                    </a:lnTo>
                    <a:lnTo>
                      <a:pt x="98" y="47"/>
                    </a:lnTo>
                    <a:lnTo>
                      <a:pt x="95" y="35"/>
                    </a:lnTo>
                    <a:lnTo>
                      <a:pt x="101" y="26"/>
                    </a:lnTo>
                    <a:lnTo>
                      <a:pt x="110" y="20"/>
                    </a:lnTo>
                    <a:lnTo>
                      <a:pt x="114" y="8"/>
                    </a:lnTo>
                    <a:lnTo>
                      <a:pt x="111" y="0"/>
                    </a:lnTo>
                    <a:close/>
                    <a:moveTo>
                      <a:pt x="12" y="133"/>
                    </a:moveTo>
                    <a:lnTo>
                      <a:pt x="15" y="134"/>
                    </a:lnTo>
                    <a:lnTo>
                      <a:pt x="22" y="137"/>
                    </a:lnTo>
                    <a:lnTo>
                      <a:pt x="25" y="146"/>
                    </a:lnTo>
                    <a:lnTo>
                      <a:pt x="19" y="163"/>
                    </a:lnTo>
                    <a:lnTo>
                      <a:pt x="14" y="168"/>
                    </a:lnTo>
                    <a:lnTo>
                      <a:pt x="2" y="162"/>
                    </a:lnTo>
                    <a:lnTo>
                      <a:pt x="3" y="156"/>
                    </a:lnTo>
                    <a:lnTo>
                      <a:pt x="8" y="147"/>
                    </a:lnTo>
                    <a:lnTo>
                      <a:pt x="3" y="148"/>
                    </a:lnTo>
                    <a:lnTo>
                      <a:pt x="0" y="140"/>
                    </a:lnTo>
                    <a:lnTo>
                      <a:pt x="12" y="133"/>
                    </a:lnTo>
                    <a:close/>
                    <a:moveTo>
                      <a:pt x="28" y="146"/>
                    </a:moveTo>
                    <a:lnTo>
                      <a:pt x="28" y="138"/>
                    </a:lnTo>
                    <a:lnTo>
                      <a:pt x="26" y="139"/>
                    </a:lnTo>
                    <a:lnTo>
                      <a:pt x="33" y="131"/>
                    </a:lnTo>
                    <a:lnTo>
                      <a:pt x="39" y="133"/>
                    </a:lnTo>
                    <a:lnTo>
                      <a:pt x="40" y="128"/>
                    </a:lnTo>
                    <a:lnTo>
                      <a:pt x="44" y="127"/>
                    </a:lnTo>
                    <a:lnTo>
                      <a:pt x="48" y="130"/>
                    </a:lnTo>
                    <a:lnTo>
                      <a:pt x="50" y="134"/>
                    </a:lnTo>
                    <a:lnTo>
                      <a:pt x="45" y="142"/>
                    </a:lnTo>
                    <a:lnTo>
                      <a:pt x="38" y="142"/>
                    </a:lnTo>
                    <a:lnTo>
                      <a:pt x="34" y="148"/>
                    </a:lnTo>
                    <a:lnTo>
                      <a:pt x="28" y="146"/>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3" name="Freeform 198">
                <a:extLst>
                  <a:ext uri="{FF2B5EF4-FFF2-40B4-BE49-F238E27FC236}">
                    <a16:creationId xmlns:a16="http://schemas.microsoft.com/office/drawing/2014/main" id="{77BB41FC-B477-44D7-87D9-3075E2C4159A}"/>
                  </a:ext>
                </a:extLst>
              </p:cNvPr>
              <p:cNvSpPr>
                <a:spLocks noEditPoints="1"/>
              </p:cNvSpPr>
              <p:nvPr/>
            </p:nvSpPr>
            <p:spPr bwMode="auto">
              <a:xfrm>
                <a:off x="5916" y="3308"/>
                <a:ext cx="178" cy="73"/>
              </a:xfrm>
              <a:custGeom>
                <a:avLst/>
                <a:gdLst>
                  <a:gd name="T0" fmla="*/ 83 w 178"/>
                  <a:gd name="T1" fmla="*/ 61 h 73"/>
                  <a:gd name="T2" fmla="*/ 87 w 178"/>
                  <a:gd name="T3" fmla="*/ 60 h 73"/>
                  <a:gd name="T4" fmla="*/ 100 w 178"/>
                  <a:gd name="T5" fmla="*/ 66 h 73"/>
                  <a:gd name="T6" fmla="*/ 103 w 178"/>
                  <a:gd name="T7" fmla="*/ 51 h 73"/>
                  <a:gd name="T8" fmla="*/ 118 w 178"/>
                  <a:gd name="T9" fmla="*/ 46 h 73"/>
                  <a:gd name="T10" fmla="*/ 123 w 178"/>
                  <a:gd name="T11" fmla="*/ 37 h 73"/>
                  <a:gd name="T12" fmla="*/ 127 w 178"/>
                  <a:gd name="T13" fmla="*/ 29 h 73"/>
                  <a:gd name="T14" fmla="*/ 133 w 178"/>
                  <a:gd name="T15" fmla="*/ 37 h 73"/>
                  <a:gd name="T16" fmla="*/ 139 w 178"/>
                  <a:gd name="T17" fmla="*/ 32 h 73"/>
                  <a:gd name="T18" fmla="*/ 137 w 178"/>
                  <a:gd name="T19" fmla="*/ 25 h 73"/>
                  <a:gd name="T20" fmla="*/ 151 w 178"/>
                  <a:gd name="T21" fmla="*/ 3 h 73"/>
                  <a:gd name="T22" fmla="*/ 156 w 178"/>
                  <a:gd name="T23" fmla="*/ 0 h 73"/>
                  <a:gd name="T24" fmla="*/ 161 w 178"/>
                  <a:gd name="T25" fmla="*/ 6 h 73"/>
                  <a:gd name="T26" fmla="*/ 161 w 178"/>
                  <a:gd name="T27" fmla="*/ 15 h 73"/>
                  <a:gd name="T28" fmla="*/ 166 w 178"/>
                  <a:gd name="T29" fmla="*/ 15 h 73"/>
                  <a:gd name="T30" fmla="*/ 178 w 178"/>
                  <a:gd name="T31" fmla="*/ 22 h 73"/>
                  <a:gd name="T32" fmla="*/ 170 w 178"/>
                  <a:gd name="T33" fmla="*/ 25 h 73"/>
                  <a:gd name="T34" fmla="*/ 166 w 178"/>
                  <a:gd name="T35" fmla="*/ 25 h 73"/>
                  <a:gd name="T36" fmla="*/ 169 w 178"/>
                  <a:gd name="T37" fmla="*/ 31 h 73"/>
                  <a:gd name="T38" fmla="*/ 160 w 178"/>
                  <a:gd name="T39" fmla="*/ 36 h 73"/>
                  <a:gd name="T40" fmla="*/ 157 w 178"/>
                  <a:gd name="T41" fmla="*/ 32 h 73"/>
                  <a:gd name="T42" fmla="*/ 144 w 178"/>
                  <a:gd name="T43" fmla="*/ 32 h 73"/>
                  <a:gd name="T44" fmla="*/ 141 w 178"/>
                  <a:gd name="T45" fmla="*/ 48 h 73"/>
                  <a:gd name="T46" fmla="*/ 138 w 178"/>
                  <a:gd name="T47" fmla="*/ 49 h 73"/>
                  <a:gd name="T48" fmla="*/ 132 w 178"/>
                  <a:gd name="T49" fmla="*/ 65 h 73"/>
                  <a:gd name="T50" fmla="*/ 125 w 178"/>
                  <a:gd name="T51" fmla="*/ 68 h 73"/>
                  <a:gd name="T52" fmla="*/ 115 w 178"/>
                  <a:gd name="T53" fmla="*/ 64 h 73"/>
                  <a:gd name="T54" fmla="*/ 111 w 178"/>
                  <a:gd name="T55" fmla="*/ 68 h 73"/>
                  <a:gd name="T56" fmla="*/ 96 w 178"/>
                  <a:gd name="T57" fmla="*/ 73 h 73"/>
                  <a:gd name="T58" fmla="*/ 88 w 178"/>
                  <a:gd name="T59" fmla="*/ 63 h 73"/>
                  <a:gd name="T60" fmla="*/ 80 w 178"/>
                  <a:gd name="T61" fmla="*/ 68 h 73"/>
                  <a:gd name="T62" fmla="*/ 83 w 178"/>
                  <a:gd name="T63" fmla="*/ 61 h 73"/>
                  <a:gd name="T64" fmla="*/ 2 w 178"/>
                  <a:gd name="T65" fmla="*/ 17 h 73"/>
                  <a:gd name="T66" fmla="*/ 0 w 178"/>
                  <a:gd name="T67" fmla="*/ 8 h 73"/>
                  <a:gd name="T68" fmla="*/ 1 w 178"/>
                  <a:gd name="T69" fmla="*/ 3 h 73"/>
                  <a:gd name="T70" fmla="*/ 10 w 178"/>
                  <a:gd name="T71" fmla="*/ 10 h 73"/>
                  <a:gd name="T72" fmla="*/ 9 w 178"/>
                  <a:gd name="T73" fmla="*/ 17 h 73"/>
                  <a:gd name="T74" fmla="*/ 13 w 178"/>
                  <a:gd name="T75" fmla="*/ 14 h 73"/>
                  <a:gd name="T76" fmla="*/ 16 w 178"/>
                  <a:gd name="T77" fmla="*/ 15 h 73"/>
                  <a:gd name="T78" fmla="*/ 19 w 178"/>
                  <a:gd name="T79" fmla="*/ 10 h 73"/>
                  <a:gd name="T80" fmla="*/ 28 w 178"/>
                  <a:gd name="T81" fmla="*/ 19 h 73"/>
                  <a:gd name="T82" fmla="*/ 31 w 178"/>
                  <a:gd name="T83" fmla="*/ 28 h 73"/>
                  <a:gd name="T84" fmla="*/ 31 w 178"/>
                  <a:gd name="T85" fmla="*/ 42 h 73"/>
                  <a:gd name="T86" fmla="*/ 31 w 178"/>
                  <a:gd name="T87" fmla="*/ 50 h 73"/>
                  <a:gd name="T88" fmla="*/ 34 w 178"/>
                  <a:gd name="T89" fmla="*/ 52 h 73"/>
                  <a:gd name="T90" fmla="*/ 38 w 178"/>
                  <a:gd name="T91" fmla="*/ 66 h 73"/>
                  <a:gd name="T92" fmla="*/ 38 w 178"/>
                  <a:gd name="T93" fmla="*/ 66 h 73"/>
                  <a:gd name="T94" fmla="*/ 37 w 178"/>
                  <a:gd name="T95" fmla="*/ 65 h 73"/>
                  <a:gd name="T96" fmla="*/ 32 w 178"/>
                  <a:gd name="T97" fmla="*/ 66 h 73"/>
                  <a:gd name="T98" fmla="*/ 31 w 178"/>
                  <a:gd name="T99" fmla="*/ 67 h 73"/>
                  <a:gd name="T100" fmla="*/ 30 w 178"/>
                  <a:gd name="T101" fmla="*/ 65 h 73"/>
                  <a:gd name="T102" fmla="*/ 11 w 178"/>
                  <a:gd name="T103" fmla="*/ 49 h 73"/>
                  <a:gd name="T104" fmla="*/ 12 w 178"/>
                  <a:gd name="T105" fmla="*/ 46 h 73"/>
                  <a:gd name="T106" fmla="*/ 6 w 178"/>
                  <a:gd name="T107" fmla="*/ 38 h 73"/>
                  <a:gd name="T108" fmla="*/ 3 w 178"/>
                  <a:gd name="T109" fmla="*/ 25 h 73"/>
                  <a:gd name="T110" fmla="*/ 2 w 178"/>
                  <a:gd name="T111" fmla="*/ 1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73">
                    <a:moveTo>
                      <a:pt x="83" y="61"/>
                    </a:moveTo>
                    <a:lnTo>
                      <a:pt x="87" y="60"/>
                    </a:lnTo>
                    <a:lnTo>
                      <a:pt x="100" y="66"/>
                    </a:lnTo>
                    <a:lnTo>
                      <a:pt x="103" y="51"/>
                    </a:lnTo>
                    <a:lnTo>
                      <a:pt x="118" y="46"/>
                    </a:lnTo>
                    <a:lnTo>
                      <a:pt x="123" y="37"/>
                    </a:lnTo>
                    <a:lnTo>
                      <a:pt x="127" y="29"/>
                    </a:lnTo>
                    <a:lnTo>
                      <a:pt x="133" y="37"/>
                    </a:lnTo>
                    <a:lnTo>
                      <a:pt x="139" y="32"/>
                    </a:lnTo>
                    <a:lnTo>
                      <a:pt x="137" y="25"/>
                    </a:lnTo>
                    <a:lnTo>
                      <a:pt x="151" y="3"/>
                    </a:lnTo>
                    <a:lnTo>
                      <a:pt x="156" y="0"/>
                    </a:lnTo>
                    <a:lnTo>
                      <a:pt x="161" y="6"/>
                    </a:lnTo>
                    <a:lnTo>
                      <a:pt x="161" y="15"/>
                    </a:lnTo>
                    <a:lnTo>
                      <a:pt x="166" y="15"/>
                    </a:lnTo>
                    <a:lnTo>
                      <a:pt x="178" y="22"/>
                    </a:lnTo>
                    <a:lnTo>
                      <a:pt x="170" y="25"/>
                    </a:lnTo>
                    <a:lnTo>
                      <a:pt x="166" y="25"/>
                    </a:lnTo>
                    <a:lnTo>
                      <a:pt x="169" y="31"/>
                    </a:lnTo>
                    <a:lnTo>
                      <a:pt x="160" y="36"/>
                    </a:lnTo>
                    <a:lnTo>
                      <a:pt x="157" y="32"/>
                    </a:lnTo>
                    <a:lnTo>
                      <a:pt x="144" y="32"/>
                    </a:lnTo>
                    <a:lnTo>
                      <a:pt x="141" y="48"/>
                    </a:lnTo>
                    <a:lnTo>
                      <a:pt x="138" y="49"/>
                    </a:lnTo>
                    <a:lnTo>
                      <a:pt x="132" y="65"/>
                    </a:lnTo>
                    <a:lnTo>
                      <a:pt x="125" y="68"/>
                    </a:lnTo>
                    <a:lnTo>
                      <a:pt x="115" y="64"/>
                    </a:lnTo>
                    <a:lnTo>
                      <a:pt x="111" y="68"/>
                    </a:lnTo>
                    <a:lnTo>
                      <a:pt x="96" y="73"/>
                    </a:lnTo>
                    <a:lnTo>
                      <a:pt x="88" y="63"/>
                    </a:lnTo>
                    <a:lnTo>
                      <a:pt x="80" y="68"/>
                    </a:lnTo>
                    <a:lnTo>
                      <a:pt x="83" y="61"/>
                    </a:lnTo>
                    <a:close/>
                    <a:moveTo>
                      <a:pt x="2" y="17"/>
                    </a:moveTo>
                    <a:lnTo>
                      <a:pt x="0" y="8"/>
                    </a:lnTo>
                    <a:lnTo>
                      <a:pt x="1" y="3"/>
                    </a:lnTo>
                    <a:lnTo>
                      <a:pt x="10" y="10"/>
                    </a:lnTo>
                    <a:lnTo>
                      <a:pt x="9" y="17"/>
                    </a:lnTo>
                    <a:lnTo>
                      <a:pt x="13" y="14"/>
                    </a:lnTo>
                    <a:lnTo>
                      <a:pt x="16" y="15"/>
                    </a:lnTo>
                    <a:lnTo>
                      <a:pt x="19" y="10"/>
                    </a:lnTo>
                    <a:lnTo>
                      <a:pt x="28" y="19"/>
                    </a:lnTo>
                    <a:lnTo>
                      <a:pt x="31" y="28"/>
                    </a:lnTo>
                    <a:lnTo>
                      <a:pt x="31" y="42"/>
                    </a:lnTo>
                    <a:lnTo>
                      <a:pt x="31" y="50"/>
                    </a:lnTo>
                    <a:lnTo>
                      <a:pt x="34" y="52"/>
                    </a:lnTo>
                    <a:lnTo>
                      <a:pt x="38" y="66"/>
                    </a:lnTo>
                    <a:lnTo>
                      <a:pt x="38" y="66"/>
                    </a:lnTo>
                    <a:lnTo>
                      <a:pt x="37" y="65"/>
                    </a:lnTo>
                    <a:lnTo>
                      <a:pt x="32" y="66"/>
                    </a:lnTo>
                    <a:lnTo>
                      <a:pt x="31" y="67"/>
                    </a:lnTo>
                    <a:lnTo>
                      <a:pt x="30" y="65"/>
                    </a:lnTo>
                    <a:lnTo>
                      <a:pt x="11" y="49"/>
                    </a:lnTo>
                    <a:lnTo>
                      <a:pt x="12" y="46"/>
                    </a:lnTo>
                    <a:lnTo>
                      <a:pt x="6" y="38"/>
                    </a:lnTo>
                    <a:lnTo>
                      <a:pt x="3" y="25"/>
                    </a:lnTo>
                    <a:lnTo>
                      <a:pt x="2" y="1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4" name="Freeform 199">
                <a:extLst>
                  <a:ext uri="{FF2B5EF4-FFF2-40B4-BE49-F238E27FC236}">
                    <a16:creationId xmlns:a16="http://schemas.microsoft.com/office/drawing/2014/main" id="{A1CCC0C1-51CB-471D-9693-4DDA76FAEB9E}"/>
                  </a:ext>
                </a:extLst>
              </p:cNvPr>
              <p:cNvSpPr>
                <a:spLocks noEditPoints="1"/>
              </p:cNvSpPr>
              <p:nvPr/>
            </p:nvSpPr>
            <p:spPr bwMode="auto">
              <a:xfrm>
                <a:off x="6522" y="3788"/>
                <a:ext cx="110" cy="142"/>
              </a:xfrm>
              <a:custGeom>
                <a:avLst/>
                <a:gdLst>
                  <a:gd name="T0" fmla="*/ 46 w 110"/>
                  <a:gd name="T1" fmla="*/ 85 h 142"/>
                  <a:gd name="T2" fmla="*/ 52 w 110"/>
                  <a:gd name="T3" fmla="*/ 80 h 142"/>
                  <a:gd name="T4" fmla="*/ 56 w 110"/>
                  <a:gd name="T5" fmla="*/ 70 h 142"/>
                  <a:gd name="T6" fmla="*/ 67 w 110"/>
                  <a:gd name="T7" fmla="*/ 75 h 142"/>
                  <a:gd name="T8" fmla="*/ 71 w 110"/>
                  <a:gd name="T9" fmla="*/ 86 h 142"/>
                  <a:gd name="T10" fmla="*/ 57 w 110"/>
                  <a:gd name="T11" fmla="*/ 103 h 142"/>
                  <a:gd name="T12" fmla="*/ 61 w 110"/>
                  <a:gd name="T13" fmla="*/ 109 h 142"/>
                  <a:gd name="T14" fmla="*/ 58 w 110"/>
                  <a:gd name="T15" fmla="*/ 110 h 142"/>
                  <a:gd name="T16" fmla="*/ 55 w 110"/>
                  <a:gd name="T17" fmla="*/ 109 h 142"/>
                  <a:gd name="T18" fmla="*/ 45 w 110"/>
                  <a:gd name="T19" fmla="*/ 114 h 142"/>
                  <a:gd name="T20" fmla="*/ 43 w 110"/>
                  <a:gd name="T21" fmla="*/ 122 h 142"/>
                  <a:gd name="T22" fmla="*/ 37 w 110"/>
                  <a:gd name="T23" fmla="*/ 134 h 142"/>
                  <a:gd name="T24" fmla="*/ 29 w 110"/>
                  <a:gd name="T25" fmla="*/ 142 h 142"/>
                  <a:gd name="T26" fmla="*/ 18 w 110"/>
                  <a:gd name="T27" fmla="*/ 142 h 142"/>
                  <a:gd name="T28" fmla="*/ 4 w 110"/>
                  <a:gd name="T29" fmla="*/ 137 h 142"/>
                  <a:gd name="T30" fmla="*/ 0 w 110"/>
                  <a:gd name="T31" fmla="*/ 133 h 142"/>
                  <a:gd name="T32" fmla="*/ 6 w 110"/>
                  <a:gd name="T33" fmla="*/ 122 h 142"/>
                  <a:gd name="T34" fmla="*/ 18 w 110"/>
                  <a:gd name="T35" fmla="*/ 111 h 142"/>
                  <a:gd name="T36" fmla="*/ 30 w 110"/>
                  <a:gd name="T37" fmla="*/ 106 h 142"/>
                  <a:gd name="T38" fmla="*/ 42 w 110"/>
                  <a:gd name="T39" fmla="*/ 97 h 142"/>
                  <a:gd name="T40" fmla="*/ 46 w 110"/>
                  <a:gd name="T41" fmla="*/ 85 h 142"/>
                  <a:gd name="T42" fmla="*/ 61 w 110"/>
                  <a:gd name="T43" fmla="*/ 0 h 142"/>
                  <a:gd name="T44" fmla="*/ 72 w 110"/>
                  <a:gd name="T45" fmla="*/ 10 h 142"/>
                  <a:gd name="T46" fmla="*/ 78 w 110"/>
                  <a:gd name="T47" fmla="*/ 28 h 142"/>
                  <a:gd name="T48" fmla="*/ 82 w 110"/>
                  <a:gd name="T49" fmla="*/ 32 h 142"/>
                  <a:gd name="T50" fmla="*/ 82 w 110"/>
                  <a:gd name="T51" fmla="*/ 18 h 142"/>
                  <a:gd name="T52" fmla="*/ 88 w 110"/>
                  <a:gd name="T53" fmla="*/ 37 h 142"/>
                  <a:gd name="T54" fmla="*/ 98 w 110"/>
                  <a:gd name="T55" fmla="*/ 41 h 142"/>
                  <a:gd name="T56" fmla="*/ 106 w 110"/>
                  <a:gd name="T57" fmla="*/ 36 h 142"/>
                  <a:gd name="T58" fmla="*/ 110 w 110"/>
                  <a:gd name="T59" fmla="*/ 38 h 142"/>
                  <a:gd name="T60" fmla="*/ 108 w 110"/>
                  <a:gd name="T61" fmla="*/ 48 h 142"/>
                  <a:gd name="T62" fmla="*/ 105 w 110"/>
                  <a:gd name="T63" fmla="*/ 55 h 142"/>
                  <a:gd name="T64" fmla="*/ 98 w 110"/>
                  <a:gd name="T65" fmla="*/ 55 h 142"/>
                  <a:gd name="T66" fmla="*/ 97 w 110"/>
                  <a:gd name="T67" fmla="*/ 62 h 142"/>
                  <a:gd name="T68" fmla="*/ 89 w 110"/>
                  <a:gd name="T69" fmla="*/ 78 h 142"/>
                  <a:gd name="T70" fmla="*/ 80 w 110"/>
                  <a:gd name="T71" fmla="*/ 84 h 142"/>
                  <a:gd name="T72" fmla="*/ 74 w 110"/>
                  <a:gd name="T73" fmla="*/ 80 h 142"/>
                  <a:gd name="T74" fmla="*/ 80 w 110"/>
                  <a:gd name="T75" fmla="*/ 67 h 142"/>
                  <a:gd name="T76" fmla="*/ 67 w 110"/>
                  <a:gd name="T77" fmla="*/ 59 h 142"/>
                  <a:gd name="T78" fmla="*/ 66 w 110"/>
                  <a:gd name="T79" fmla="*/ 56 h 142"/>
                  <a:gd name="T80" fmla="*/ 75 w 110"/>
                  <a:gd name="T81" fmla="*/ 51 h 142"/>
                  <a:gd name="T82" fmla="*/ 76 w 110"/>
                  <a:gd name="T83" fmla="*/ 38 h 142"/>
                  <a:gd name="T84" fmla="*/ 57 w 110"/>
                  <a:gd name="T85" fmla="*/ 0 h 142"/>
                  <a:gd name="T86" fmla="*/ 61 w 110"/>
                  <a:gd name="T8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0" h="142">
                    <a:moveTo>
                      <a:pt x="46" y="85"/>
                    </a:moveTo>
                    <a:lnTo>
                      <a:pt x="52" y="80"/>
                    </a:lnTo>
                    <a:lnTo>
                      <a:pt x="56" y="70"/>
                    </a:lnTo>
                    <a:lnTo>
                      <a:pt x="67" y="75"/>
                    </a:lnTo>
                    <a:lnTo>
                      <a:pt x="71" y="86"/>
                    </a:lnTo>
                    <a:lnTo>
                      <a:pt x="57" y="103"/>
                    </a:lnTo>
                    <a:lnTo>
                      <a:pt x="61" y="109"/>
                    </a:lnTo>
                    <a:lnTo>
                      <a:pt x="58" y="110"/>
                    </a:lnTo>
                    <a:lnTo>
                      <a:pt x="55" y="109"/>
                    </a:lnTo>
                    <a:lnTo>
                      <a:pt x="45" y="114"/>
                    </a:lnTo>
                    <a:lnTo>
                      <a:pt x="43" y="122"/>
                    </a:lnTo>
                    <a:lnTo>
                      <a:pt x="37" y="134"/>
                    </a:lnTo>
                    <a:lnTo>
                      <a:pt x="29" y="142"/>
                    </a:lnTo>
                    <a:lnTo>
                      <a:pt x="18" y="142"/>
                    </a:lnTo>
                    <a:lnTo>
                      <a:pt x="4" y="137"/>
                    </a:lnTo>
                    <a:lnTo>
                      <a:pt x="0" y="133"/>
                    </a:lnTo>
                    <a:lnTo>
                      <a:pt x="6" y="122"/>
                    </a:lnTo>
                    <a:lnTo>
                      <a:pt x="18" y="111"/>
                    </a:lnTo>
                    <a:lnTo>
                      <a:pt x="30" y="106"/>
                    </a:lnTo>
                    <a:lnTo>
                      <a:pt x="42" y="97"/>
                    </a:lnTo>
                    <a:lnTo>
                      <a:pt x="46" y="85"/>
                    </a:lnTo>
                    <a:close/>
                    <a:moveTo>
                      <a:pt x="61" y="0"/>
                    </a:moveTo>
                    <a:lnTo>
                      <a:pt x="72" y="10"/>
                    </a:lnTo>
                    <a:lnTo>
                      <a:pt x="78" y="28"/>
                    </a:lnTo>
                    <a:lnTo>
                      <a:pt x="82" y="32"/>
                    </a:lnTo>
                    <a:lnTo>
                      <a:pt x="82" y="18"/>
                    </a:lnTo>
                    <a:lnTo>
                      <a:pt x="88" y="37"/>
                    </a:lnTo>
                    <a:lnTo>
                      <a:pt x="98" y="41"/>
                    </a:lnTo>
                    <a:lnTo>
                      <a:pt x="106" y="36"/>
                    </a:lnTo>
                    <a:lnTo>
                      <a:pt x="110" y="38"/>
                    </a:lnTo>
                    <a:lnTo>
                      <a:pt x="108" y="48"/>
                    </a:lnTo>
                    <a:lnTo>
                      <a:pt x="105" y="55"/>
                    </a:lnTo>
                    <a:lnTo>
                      <a:pt x="98" y="55"/>
                    </a:lnTo>
                    <a:lnTo>
                      <a:pt x="97" y="62"/>
                    </a:lnTo>
                    <a:lnTo>
                      <a:pt x="89" y="78"/>
                    </a:lnTo>
                    <a:lnTo>
                      <a:pt x="80" y="84"/>
                    </a:lnTo>
                    <a:lnTo>
                      <a:pt x="74" y="80"/>
                    </a:lnTo>
                    <a:lnTo>
                      <a:pt x="80" y="67"/>
                    </a:lnTo>
                    <a:lnTo>
                      <a:pt x="67" y="59"/>
                    </a:lnTo>
                    <a:lnTo>
                      <a:pt x="66" y="56"/>
                    </a:lnTo>
                    <a:lnTo>
                      <a:pt x="75" y="51"/>
                    </a:lnTo>
                    <a:lnTo>
                      <a:pt x="76" y="38"/>
                    </a:lnTo>
                    <a:lnTo>
                      <a:pt x="57" y="0"/>
                    </a:lnTo>
                    <a:lnTo>
                      <a:pt x="61"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5" name="Freeform 200">
                <a:extLst>
                  <a:ext uri="{FF2B5EF4-FFF2-40B4-BE49-F238E27FC236}">
                    <a16:creationId xmlns:a16="http://schemas.microsoft.com/office/drawing/2014/main" id="{5D80CF02-5025-4FD9-94D2-7ED819BB69F3}"/>
                  </a:ext>
                </a:extLst>
              </p:cNvPr>
              <p:cNvSpPr>
                <a:spLocks noEditPoints="1"/>
              </p:cNvSpPr>
              <p:nvPr/>
            </p:nvSpPr>
            <p:spPr bwMode="auto">
              <a:xfrm>
                <a:off x="5314" y="3014"/>
                <a:ext cx="12" cy="15"/>
              </a:xfrm>
              <a:custGeom>
                <a:avLst/>
                <a:gdLst>
                  <a:gd name="T0" fmla="*/ 12 w 12"/>
                  <a:gd name="T1" fmla="*/ 2 h 15"/>
                  <a:gd name="T2" fmla="*/ 12 w 12"/>
                  <a:gd name="T3" fmla="*/ 5 h 15"/>
                  <a:gd name="T4" fmla="*/ 12 w 12"/>
                  <a:gd name="T5" fmla="*/ 9 h 15"/>
                  <a:gd name="T6" fmla="*/ 12 w 12"/>
                  <a:gd name="T7" fmla="*/ 12 h 15"/>
                  <a:gd name="T8" fmla="*/ 10 w 12"/>
                  <a:gd name="T9" fmla="*/ 13 h 15"/>
                  <a:gd name="T10" fmla="*/ 7 w 12"/>
                  <a:gd name="T11" fmla="*/ 14 h 15"/>
                  <a:gd name="T12" fmla="*/ 6 w 12"/>
                  <a:gd name="T13" fmla="*/ 13 h 15"/>
                  <a:gd name="T14" fmla="*/ 7 w 12"/>
                  <a:gd name="T15" fmla="*/ 11 h 15"/>
                  <a:gd name="T16" fmla="*/ 10 w 12"/>
                  <a:gd name="T17" fmla="*/ 9 h 15"/>
                  <a:gd name="T18" fmla="*/ 9 w 12"/>
                  <a:gd name="T19" fmla="*/ 8 h 15"/>
                  <a:gd name="T20" fmla="*/ 7 w 12"/>
                  <a:gd name="T21" fmla="*/ 8 h 15"/>
                  <a:gd name="T22" fmla="*/ 7 w 12"/>
                  <a:gd name="T23" fmla="*/ 6 h 15"/>
                  <a:gd name="T24" fmla="*/ 8 w 12"/>
                  <a:gd name="T25" fmla="*/ 3 h 15"/>
                  <a:gd name="T26" fmla="*/ 9 w 12"/>
                  <a:gd name="T27" fmla="*/ 0 h 15"/>
                  <a:gd name="T28" fmla="*/ 12 w 12"/>
                  <a:gd name="T29" fmla="*/ 2 h 15"/>
                  <a:gd name="T30" fmla="*/ 0 w 12"/>
                  <a:gd name="T31" fmla="*/ 14 h 15"/>
                  <a:gd name="T32" fmla="*/ 3 w 12"/>
                  <a:gd name="T33" fmla="*/ 11 h 15"/>
                  <a:gd name="T34" fmla="*/ 4 w 12"/>
                  <a:gd name="T35" fmla="*/ 11 h 15"/>
                  <a:gd name="T36" fmla="*/ 1 w 12"/>
                  <a:gd name="T37" fmla="*/ 15 h 15"/>
                  <a:gd name="T38" fmla="*/ 0 w 12"/>
                  <a:gd name="T39"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15">
                    <a:moveTo>
                      <a:pt x="12" y="2"/>
                    </a:moveTo>
                    <a:lnTo>
                      <a:pt x="12" y="5"/>
                    </a:lnTo>
                    <a:lnTo>
                      <a:pt x="12" y="9"/>
                    </a:lnTo>
                    <a:lnTo>
                      <a:pt x="12" y="12"/>
                    </a:lnTo>
                    <a:lnTo>
                      <a:pt x="10" y="13"/>
                    </a:lnTo>
                    <a:lnTo>
                      <a:pt x="7" y="14"/>
                    </a:lnTo>
                    <a:lnTo>
                      <a:pt x="6" y="13"/>
                    </a:lnTo>
                    <a:lnTo>
                      <a:pt x="7" y="11"/>
                    </a:lnTo>
                    <a:lnTo>
                      <a:pt x="10" y="9"/>
                    </a:lnTo>
                    <a:lnTo>
                      <a:pt x="9" y="8"/>
                    </a:lnTo>
                    <a:lnTo>
                      <a:pt x="7" y="8"/>
                    </a:lnTo>
                    <a:lnTo>
                      <a:pt x="7" y="6"/>
                    </a:lnTo>
                    <a:lnTo>
                      <a:pt x="8" y="3"/>
                    </a:lnTo>
                    <a:lnTo>
                      <a:pt x="9" y="0"/>
                    </a:lnTo>
                    <a:lnTo>
                      <a:pt x="12" y="2"/>
                    </a:lnTo>
                    <a:close/>
                    <a:moveTo>
                      <a:pt x="0" y="14"/>
                    </a:moveTo>
                    <a:lnTo>
                      <a:pt x="3" y="11"/>
                    </a:lnTo>
                    <a:lnTo>
                      <a:pt x="4" y="11"/>
                    </a:lnTo>
                    <a:lnTo>
                      <a:pt x="1" y="15"/>
                    </a:lnTo>
                    <a:lnTo>
                      <a:pt x="0" y="14"/>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6" name="Freeform 201">
                <a:extLst>
                  <a:ext uri="{FF2B5EF4-FFF2-40B4-BE49-F238E27FC236}">
                    <a16:creationId xmlns:a16="http://schemas.microsoft.com/office/drawing/2014/main" id="{A1B0CD60-2263-4778-A1D2-E7DD639DE148}"/>
                  </a:ext>
                </a:extLst>
              </p:cNvPr>
              <p:cNvSpPr>
                <a:spLocks noEditPoints="1"/>
              </p:cNvSpPr>
              <p:nvPr/>
            </p:nvSpPr>
            <p:spPr bwMode="auto">
              <a:xfrm>
                <a:off x="6290" y="3420"/>
                <a:ext cx="111" cy="95"/>
              </a:xfrm>
              <a:custGeom>
                <a:avLst/>
                <a:gdLst>
                  <a:gd name="T0" fmla="*/ 0 w 111"/>
                  <a:gd name="T1" fmla="*/ 0 h 95"/>
                  <a:gd name="T2" fmla="*/ 30 w 111"/>
                  <a:gd name="T3" fmla="*/ 15 h 95"/>
                  <a:gd name="T4" fmla="*/ 44 w 111"/>
                  <a:gd name="T5" fmla="*/ 24 h 95"/>
                  <a:gd name="T6" fmla="*/ 44 w 111"/>
                  <a:gd name="T7" fmla="*/ 33 h 95"/>
                  <a:gd name="T8" fmla="*/ 61 w 111"/>
                  <a:gd name="T9" fmla="*/ 40 h 95"/>
                  <a:gd name="T10" fmla="*/ 63 w 111"/>
                  <a:gd name="T11" fmla="*/ 49 h 95"/>
                  <a:gd name="T12" fmla="*/ 54 w 111"/>
                  <a:gd name="T13" fmla="*/ 49 h 95"/>
                  <a:gd name="T14" fmla="*/ 91 w 111"/>
                  <a:gd name="T15" fmla="*/ 94 h 95"/>
                  <a:gd name="T16" fmla="*/ 85 w 111"/>
                  <a:gd name="T17" fmla="*/ 95 h 95"/>
                  <a:gd name="T18" fmla="*/ 61 w 111"/>
                  <a:gd name="T19" fmla="*/ 86 h 95"/>
                  <a:gd name="T20" fmla="*/ 46 w 111"/>
                  <a:gd name="T21" fmla="*/ 64 h 95"/>
                  <a:gd name="T22" fmla="*/ 33 w 111"/>
                  <a:gd name="T23" fmla="*/ 59 h 95"/>
                  <a:gd name="T24" fmla="*/ 28 w 111"/>
                  <a:gd name="T25" fmla="*/ 61 h 95"/>
                  <a:gd name="T26" fmla="*/ 24 w 111"/>
                  <a:gd name="T27" fmla="*/ 71 h 95"/>
                  <a:gd name="T28" fmla="*/ 13 w 111"/>
                  <a:gd name="T29" fmla="*/ 79 h 95"/>
                  <a:gd name="T30" fmla="*/ 1 w 111"/>
                  <a:gd name="T31" fmla="*/ 78 h 95"/>
                  <a:gd name="T32" fmla="*/ 0 w 111"/>
                  <a:gd name="T33" fmla="*/ 75 h 95"/>
                  <a:gd name="T34" fmla="*/ 0 w 111"/>
                  <a:gd name="T35" fmla="*/ 0 h 95"/>
                  <a:gd name="T36" fmla="*/ 97 w 111"/>
                  <a:gd name="T37" fmla="*/ 19 h 95"/>
                  <a:gd name="T38" fmla="*/ 104 w 111"/>
                  <a:gd name="T39" fmla="*/ 21 h 95"/>
                  <a:gd name="T40" fmla="*/ 101 w 111"/>
                  <a:gd name="T41" fmla="*/ 34 h 95"/>
                  <a:gd name="T42" fmla="*/ 86 w 111"/>
                  <a:gd name="T43" fmla="*/ 44 h 95"/>
                  <a:gd name="T44" fmla="*/ 78 w 111"/>
                  <a:gd name="T45" fmla="*/ 44 h 95"/>
                  <a:gd name="T46" fmla="*/ 66 w 111"/>
                  <a:gd name="T47" fmla="*/ 37 h 95"/>
                  <a:gd name="T48" fmla="*/ 67 w 111"/>
                  <a:gd name="T49" fmla="*/ 33 h 95"/>
                  <a:gd name="T50" fmla="*/ 76 w 111"/>
                  <a:gd name="T51" fmla="*/ 34 h 95"/>
                  <a:gd name="T52" fmla="*/ 88 w 111"/>
                  <a:gd name="T53" fmla="*/ 34 h 95"/>
                  <a:gd name="T54" fmla="*/ 97 w 111"/>
                  <a:gd name="T55" fmla="*/ 26 h 95"/>
                  <a:gd name="T56" fmla="*/ 97 w 111"/>
                  <a:gd name="T57" fmla="*/ 19 h 95"/>
                  <a:gd name="T58" fmla="*/ 89 w 111"/>
                  <a:gd name="T59" fmla="*/ 0 h 95"/>
                  <a:gd name="T60" fmla="*/ 100 w 111"/>
                  <a:gd name="T61" fmla="*/ 8 h 95"/>
                  <a:gd name="T62" fmla="*/ 109 w 111"/>
                  <a:gd name="T63" fmla="*/ 18 h 95"/>
                  <a:gd name="T64" fmla="*/ 111 w 111"/>
                  <a:gd name="T65" fmla="*/ 21 h 95"/>
                  <a:gd name="T66" fmla="*/ 109 w 111"/>
                  <a:gd name="T67" fmla="*/ 26 h 95"/>
                  <a:gd name="T68" fmla="*/ 106 w 111"/>
                  <a:gd name="T69" fmla="*/ 25 h 95"/>
                  <a:gd name="T70" fmla="*/ 103 w 111"/>
                  <a:gd name="T71" fmla="*/ 13 h 95"/>
                  <a:gd name="T72" fmla="*/ 88 w 111"/>
                  <a:gd name="T73" fmla="*/ 2 h 95"/>
                  <a:gd name="T74" fmla="*/ 89 w 111"/>
                  <a:gd name="T7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1" h="95">
                    <a:moveTo>
                      <a:pt x="0" y="0"/>
                    </a:moveTo>
                    <a:lnTo>
                      <a:pt x="30" y="15"/>
                    </a:lnTo>
                    <a:lnTo>
                      <a:pt x="44" y="24"/>
                    </a:lnTo>
                    <a:lnTo>
                      <a:pt x="44" y="33"/>
                    </a:lnTo>
                    <a:lnTo>
                      <a:pt x="61" y="40"/>
                    </a:lnTo>
                    <a:lnTo>
                      <a:pt x="63" y="49"/>
                    </a:lnTo>
                    <a:lnTo>
                      <a:pt x="54" y="49"/>
                    </a:lnTo>
                    <a:lnTo>
                      <a:pt x="91" y="94"/>
                    </a:lnTo>
                    <a:lnTo>
                      <a:pt x="85" y="95"/>
                    </a:lnTo>
                    <a:lnTo>
                      <a:pt x="61" y="86"/>
                    </a:lnTo>
                    <a:lnTo>
                      <a:pt x="46" y="64"/>
                    </a:lnTo>
                    <a:lnTo>
                      <a:pt x="33" y="59"/>
                    </a:lnTo>
                    <a:lnTo>
                      <a:pt x="28" y="61"/>
                    </a:lnTo>
                    <a:lnTo>
                      <a:pt x="24" y="71"/>
                    </a:lnTo>
                    <a:lnTo>
                      <a:pt x="13" y="79"/>
                    </a:lnTo>
                    <a:lnTo>
                      <a:pt x="1" y="78"/>
                    </a:lnTo>
                    <a:lnTo>
                      <a:pt x="0" y="75"/>
                    </a:lnTo>
                    <a:lnTo>
                      <a:pt x="0" y="0"/>
                    </a:lnTo>
                    <a:close/>
                    <a:moveTo>
                      <a:pt x="97" y="19"/>
                    </a:moveTo>
                    <a:lnTo>
                      <a:pt x="104" y="21"/>
                    </a:lnTo>
                    <a:lnTo>
                      <a:pt x="101" y="34"/>
                    </a:lnTo>
                    <a:lnTo>
                      <a:pt x="86" y="44"/>
                    </a:lnTo>
                    <a:lnTo>
                      <a:pt x="78" y="44"/>
                    </a:lnTo>
                    <a:lnTo>
                      <a:pt x="66" y="37"/>
                    </a:lnTo>
                    <a:lnTo>
                      <a:pt x="67" y="33"/>
                    </a:lnTo>
                    <a:lnTo>
                      <a:pt x="76" y="34"/>
                    </a:lnTo>
                    <a:lnTo>
                      <a:pt x="88" y="34"/>
                    </a:lnTo>
                    <a:lnTo>
                      <a:pt x="97" y="26"/>
                    </a:lnTo>
                    <a:lnTo>
                      <a:pt x="97" y="19"/>
                    </a:lnTo>
                    <a:close/>
                    <a:moveTo>
                      <a:pt x="89" y="0"/>
                    </a:moveTo>
                    <a:lnTo>
                      <a:pt x="100" y="8"/>
                    </a:lnTo>
                    <a:lnTo>
                      <a:pt x="109" y="18"/>
                    </a:lnTo>
                    <a:lnTo>
                      <a:pt x="111" y="21"/>
                    </a:lnTo>
                    <a:lnTo>
                      <a:pt x="109" y="26"/>
                    </a:lnTo>
                    <a:lnTo>
                      <a:pt x="106" y="25"/>
                    </a:lnTo>
                    <a:lnTo>
                      <a:pt x="103" y="13"/>
                    </a:lnTo>
                    <a:lnTo>
                      <a:pt x="88" y="2"/>
                    </a:lnTo>
                    <a:lnTo>
                      <a:pt x="89"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7" name="Freeform 202">
                <a:extLst>
                  <a:ext uri="{FF2B5EF4-FFF2-40B4-BE49-F238E27FC236}">
                    <a16:creationId xmlns:a16="http://schemas.microsoft.com/office/drawing/2014/main" id="{DD3DBAD3-73BF-445F-8AD4-DE106B5C3639}"/>
                  </a:ext>
                </a:extLst>
              </p:cNvPr>
              <p:cNvSpPr>
                <a:spLocks noEditPoints="1"/>
              </p:cNvSpPr>
              <p:nvPr/>
            </p:nvSpPr>
            <p:spPr bwMode="auto">
              <a:xfrm>
                <a:off x="6073" y="3173"/>
                <a:ext cx="86" cy="154"/>
              </a:xfrm>
              <a:custGeom>
                <a:avLst/>
                <a:gdLst>
                  <a:gd name="T0" fmla="*/ 46 w 86"/>
                  <a:gd name="T1" fmla="*/ 4 h 154"/>
                  <a:gd name="T2" fmla="*/ 37 w 86"/>
                  <a:gd name="T3" fmla="*/ 39 h 154"/>
                  <a:gd name="T4" fmla="*/ 41 w 86"/>
                  <a:gd name="T5" fmla="*/ 55 h 154"/>
                  <a:gd name="T6" fmla="*/ 51 w 86"/>
                  <a:gd name="T7" fmla="*/ 63 h 154"/>
                  <a:gd name="T8" fmla="*/ 35 w 86"/>
                  <a:gd name="T9" fmla="*/ 59 h 154"/>
                  <a:gd name="T10" fmla="*/ 31 w 86"/>
                  <a:gd name="T11" fmla="*/ 53 h 154"/>
                  <a:gd name="T12" fmla="*/ 32 w 86"/>
                  <a:gd name="T13" fmla="*/ 46 h 154"/>
                  <a:gd name="T14" fmla="*/ 25 w 86"/>
                  <a:gd name="T15" fmla="*/ 46 h 154"/>
                  <a:gd name="T16" fmla="*/ 29 w 86"/>
                  <a:gd name="T17" fmla="*/ 31 h 154"/>
                  <a:gd name="T18" fmla="*/ 31 w 86"/>
                  <a:gd name="T19" fmla="*/ 4 h 154"/>
                  <a:gd name="T20" fmla="*/ 52 w 86"/>
                  <a:gd name="T21" fmla="*/ 122 h 154"/>
                  <a:gd name="T22" fmla="*/ 59 w 86"/>
                  <a:gd name="T23" fmla="*/ 118 h 154"/>
                  <a:gd name="T24" fmla="*/ 65 w 86"/>
                  <a:gd name="T25" fmla="*/ 117 h 154"/>
                  <a:gd name="T26" fmla="*/ 68 w 86"/>
                  <a:gd name="T27" fmla="*/ 112 h 154"/>
                  <a:gd name="T28" fmla="*/ 83 w 86"/>
                  <a:gd name="T29" fmla="*/ 114 h 154"/>
                  <a:gd name="T30" fmla="*/ 81 w 86"/>
                  <a:gd name="T31" fmla="*/ 145 h 154"/>
                  <a:gd name="T32" fmla="*/ 74 w 86"/>
                  <a:gd name="T33" fmla="*/ 141 h 154"/>
                  <a:gd name="T34" fmla="*/ 74 w 86"/>
                  <a:gd name="T35" fmla="*/ 154 h 154"/>
                  <a:gd name="T36" fmla="*/ 61 w 86"/>
                  <a:gd name="T37" fmla="*/ 137 h 154"/>
                  <a:gd name="T38" fmla="*/ 57 w 86"/>
                  <a:gd name="T39" fmla="*/ 127 h 154"/>
                  <a:gd name="T40" fmla="*/ 51 w 86"/>
                  <a:gd name="T41" fmla="*/ 133 h 154"/>
                  <a:gd name="T42" fmla="*/ 45 w 86"/>
                  <a:gd name="T43" fmla="*/ 137 h 154"/>
                  <a:gd name="T44" fmla="*/ 44 w 86"/>
                  <a:gd name="T45" fmla="*/ 125 h 154"/>
                  <a:gd name="T46" fmla="*/ 20 w 86"/>
                  <a:gd name="T47" fmla="*/ 86 h 154"/>
                  <a:gd name="T48" fmla="*/ 18 w 86"/>
                  <a:gd name="T49" fmla="*/ 101 h 154"/>
                  <a:gd name="T50" fmla="*/ 0 w 86"/>
                  <a:gd name="T51" fmla="*/ 118 h 154"/>
                  <a:gd name="T52" fmla="*/ 16 w 86"/>
                  <a:gd name="T53" fmla="*/ 98 h 154"/>
                  <a:gd name="T54" fmla="*/ 54 w 86"/>
                  <a:gd name="T55" fmla="*/ 85 h 154"/>
                  <a:gd name="T56" fmla="*/ 43 w 86"/>
                  <a:gd name="T57" fmla="*/ 80 h 154"/>
                  <a:gd name="T58" fmla="*/ 55 w 86"/>
                  <a:gd name="T59" fmla="*/ 111 h 154"/>
                  <a:gd name="T60" fmla="*/ 56 w 86"/>
                  <a:gd name="T61" fmla="*/ 90 h 154"/>
                  <a:gd name="T62" fmla="*/ 65 w 86"/>
                  <a:gd name="T63" fmla="*/ 81 h 154"/>
                  <a:gd name="T64" fmla="*/ 73 w 86"/>
                  <a:gd name="T65" fmla="*/ 103 h 154"/>
                  <a:gd name="T66" fmla="*/ 64 w 86"/>
                  <a:gd name="T67" fmla="*/ 91 h 154"/>
                  <a:gd name="T68" fmla="*/ 64 w 86"/>
                  <a:gd name="T69" fmla="*/ 72 h 154"/>
                  <a:gd name="T70" fmla="*/ 76 w 86"/>
                  <a:gd name="T71" fmla="*/ 90 h 154"/>
                  <a:gd name="T72" fmla="*/ 64 w 86"/>
                  <a:gd name="T73" fmla="*/ 72 h 154"/>
                  <a:gd name="T74" fmla="*/ 55 w 86"/>
                  <a:gd name="T75" fmla="*/ 71 h 154"/>
                  <a:gd name="T76" fmla="*/ 62 w 86"/>
                  <a:gd name="T77" fmla="*/ 82 h 154"/>
                  <a:gd name="T78" fmla="*/ 54 w 86"/>
                  <a:gd name="T79" fmla="*/ 7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6" h="154">
                    <a:moveTo>
                      <a:pt x="34" y="0"/>
                    </a:moveTo>
                    <a:lnTo>
                      <a:pt x="46" y="4"/>
                    </a:lnTo>
                    <a:lnTo>
                      <a:pt x="48" y="21"/>
                    </a:lnTo>
                    <a:lnTo>
                      <a:pt x="37" y="39"/>
                    </a:lnTo>
                    <a:lnTo>
                      <a:pt x="40" y="48"/>
                    </a:lnTo>
                    <a:lnTo>
                      <a:pt x="41" y="55"/>
                    </a:lnTo>
                    <a:lnTo>
                      <a:pt x="48" y="56"/>
                    </a:lnTo>
                    <a:lnTo>
                      <a:pt x="51" y="63"/>
                    </a:lnTo>
                    <a:lnTo>
                      <a:pt x="48" y="65"/>
                    </a:lnTo>
                    <a:lnTo>
                      <a:pt x="35" y="59"/>
                    </a:lnTo>
                    <a:lnTo>
                      <a:pt x="31" y="56"/>
                    </a:lnTo>
                    <a:lnTo>
                      <a:pt x="31" y="53"/>
                    </a:lnTo>
                    <a:lnTo>
                      <a:pt x="33" y="50"/>
                    </a:lnTo>
                    <a:lnTo>
                      <a:pt x="32" y="46"/>
                    </a:lnTo>
                    <a:lnTo>
                      <a:pt x="28" y="51"/>
                    </a:lnTo>
                    <a:lnTo>
                      <a:pt x="25" y="46"/>
                    </a:lnTo>
                    <a:lnTo>
                      <a:pt x="23" y="28"/>
                    </a:lnTo>
                    <a:lnTo>
                      <a:pt x="29" y="31"/>
                    </a:lnTo>
                    <a:lnTo>
                      <a:pt x="27" y="20"/>
                    </a:lnTo>
                    <a:lnTo>
                      <a:pt x="31" y="4"/>
                    </a:lnTo>
                    <a:lnTo>
                      <a:pt x="34" y="0"/>
                    </a:lnTo>
                    <a:close/>
                    <a:moveTo>
                      <a:pt x="52" y="122"/>
                    </a:moveTo>
                    <a:lnTo>
                      <a:pt x="56" y="117"/>
                    </a:lnTo>
                    <a:lnTo>
                      <a:pt x="59" y="118"/>
                    </a:lnTo>
                    <a:lnTo>
                      <a:pt x="62" y="123"/>
                    </a:lnTo>
                    <a:lnTo>
                      <a:pt x="65" y="117"/>
                    </a:lnTo>
                    <a:lnTo>
                      <a:pt x="68" y="119"/>
                    </a:lnTo>
                    <a:lnTo>
                      <a:pt x="68" y="112"/>
                    </a:lnTo>
                    <a:lnTo>
                      <a:pt x="74" y="104"/>
                    </a:lnTo>
                    <a:lnTo>
                      <a:pt x="83" y="114"/>
                    </a:lnTo>
                    <a:lnTo>
                      <a:pt x="86" y="134"/>
                    </a:lnTo>
                    <a:lnTo>
                      <a:pt x="81" y="145"/>
                    </a:lnTo>
                    <a:lnTo>
                      <a:pt x="78" y="133"/>
                    </a:lnTo>
                    <a:lnTo>
                      <a:pt x="74" y="141"/>
                    </a:lnTo>
                    <a:lnTo>
                      <a:pt x="78" y="146"/>
                    </a:lnTo>
                    <a:lnTo>
                      <a:pt x="74" y="154"/>
                    </a:lnTo>
                    <a:lnTo>
                      <a:pt x="63" y="147"/>
                    </a:lnTo>
                    <a:lnTo>
                      <a:pt x="61" y="137"/>
                    </a:lnTo>
                    <a:lnTo>
                      <a:pt x="63" y="130"/>
                    </a:lnTo>
                    <a:lnTo>
                      <a:pt x="57" y="127"/>
                    </a:lnTo>
                    <a:lnTo>
                      <a:pt x="56" y="129"/>
                    </a:lnTo>
                    <a:lnTo>
                      <a:pt x="51" y="133"/>
                    </a:lnTo>
                    <a:lnTo>
                      <a:pt x="49" y="127"/>
                    </a:lnTo>
                    <a:lnTo>
                      <a:pt x="45" y="137"/>
                    </a:lnTo>
                    <a:lnTo>
                      <a:pt x="42" y="138"/>
                    </a:lnTo>
                    <a:lnTo>
                      <a:pt x="44" y="125"/>
                    </a:lnTo>
                    <a:lnTo>
                      <a:pt x="52" y="122"/>
                    </a:lnTo>
                    <a:close/>
                    <a:moveTo>
                      <a:pt x="20" y="86"/>
                    </a:moveTo>
                    <a:lnTo>
                      <a:pt x="25" y="95"/>
                    </a:lnTo>
                    <a:lnTo>
                      <a:pt x="18" y="101"/>
                    </a:lnTo>
                    <a:lnTo>
                      <a:pt x="0" y="122"/>
                    </a:lnTo>
                    <a:lnTo>
                      <a:pt x="0" y="118"/>
                    </a:lnTo>
                    <a:lnTo>
                      <a:pt x="6" y="110"/>
                    </a:lnTo>
                    <a:lnTo>
                      <a:pt x="16" y="98"/>
                    </a:lnTo>
                    <a:lnTo>
                      <a:pt x="20" y="86"/>
                    </a:lnTo>
                    <a:close/>
                    <a:moveTo>
                      <a:pt x="54" y="85"/>
                    </a:moveTo>
                    <a:lnTo>
                      <a:pt x="43" y="97"/>
                    </a:lnTo>
                    <a:lnTo>
                      <a:pt x="43" y="80"/>
                    </a:lnTo>
                    <a:lnTo>
                      <a:pt x="54" y="85"/>
                    </a:lnTo>
                    <a:close/>
                    <a:moveTo>
                      <a:pt x="55" y="111"/>
                    </a:moveTo>
                    <a:lnTo>
                      <a:pt x="47" y="105"/>
                    </a:lnTo>
                    <a:lnTo>
                      <a:pt x="56" y="90"/>
                    </a:lnTo>
                    <a:lnTo>
                      <a:pt x="55" y="111"/>
                    </a:lnTo>
                    <a:close/>
                    <a:moveTo>
                      <a:pt x="65" y="81"/>
                    </a:moveTo>
                    <a:lnTo>
                      <a:pt x="70" y="88"/>
                    </a:lnTo>
                    <a:lnTo>
                      <a:pt x="73" y="103"/>
                    </a:lnTo>
                    <a:lnTo>
                      <a:pt x="69" y="102"/>
                    </a:lnTo>
                    <a:lnTo>
                      <a:pt x="64" y="91"/>
                    </a:lnTo>
                    <a:lnTo>
                      <a:pt x="65" y="81"/>
                    </a:lnTo>
                    <a:close/>
                    <a:moveTo>
                      <a:pt x="64" y="72"/>
                    </a:moveTo>
                    <a:lnTo>
                      <a:pt x="73" y="71"/>
                    </a:lnTo>
                    <a:lnTo>
                      <a:pt x="76" y="90"/>
                    </a:lnTo>
                    <a:lnTo>
                      <a:pt x="70" y="86"/>
                    </a:lnTo>
                    <a:lnTo>
                      <a:pt x="64" y="72"/>
                    </a:lnTo>
                    <a:close/>
                    <a:moveTo>
                      <a:pt x="54" y="78"/>
                    </a:moveTo>
                    <a:lnTo>
                      <a:pt x="55" y="71"/>
                    </a:lnTo>
                    <a:lnTo>
                      <a:pt x="62" y="79"/>
                    </a:lnTo>
                    <a:lnTo>
                      <a:pt x="62" y="82"/>
                    </a:lnTo>
                    <a:lnTo>
                      <a:pt x="57" y="76"/>
                    </a:lnTo>
                    <a:lnTo>
                      <a:pt x="54" y="78"/>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8" name="Freeform 203">
                <a:extLst>
                  <a:ext uri="{FF2B5EF4-FFF2-40B4-BE49-F238E27FC236}">
                    <a16:creationId xmlns:a16="http://schemas.microsoft.com/office/drawing/2014/main" id="{A115C150-7963-4B6D-94E9-86C0869CDF99}"/>
                  </a:ext>
                </a:extLst>
              </p:cNvPr>
              <p:cNvSpPr>
                <a:spLocks noEditPoints="1"/>
              </p:cNvSpPr>
              <p:nvPr/>
            </p:nvSpPr>
            <p:spPr bwMode="auto">
              <a:xfrm>
                <a:off x="3359" y="2448"/>
                <a:ext cx="3286" cy="463"/>
              </a:xfrm>
              <a:custGeom>
                <a:avLst/>
                <a:gdLst>
                  <a:gd name="T0" fmla="*/ 1850 w 3286"/>
                  <a:gd name="T1" fmla="*/ 314 h 463"/>
                  <a:gd name="T2" fmla="*/ 2020 w 3286"/>
                  <a:gd name="T3" fmla="*/ 160 h 463"/>
                  <a:gd name="T4" fmla="*/ 1963 w 3286"/>
                  <a:gd name="T5" fmla="*/ 196 h 463"/>
                  <a:gd name="T6" fmla="*/ 2029 w 3286"/>
                  <a:gd name="T7" fmla="*/ 172 h 463"/>
                  <a:gd name="T8" fmla="*/ 2145 w 3286"/>
                  <a:gd name="T9" fmla="*/ 142 h 463"/>
                  <a:gd name="T10" fmla="*/ 2245 w 3286"/>
                  <a:gd name="T11" fmla="*/ 142 h 463"/>
                  <a:gd name="T12" fmla="*/ 2309 w 3286"/>
                  <a:gd name="T13" fmla="*/ 100 h 463"/>
                  <a:gd name="T14" fmla="*/ 2284 w 3286"/>
                  <a:gd name="T15" fmla="*/ 175 h 463"/>
                  <a:gd name="T16" fmla="*/ 2365 w 3286"/>
                  <a:gd name="T17" fmla="*/ 163 h 463"/>
                  <a:gd name="T18" fmla="*/ 2315 w 3286"/>
                  <a:gd name="T19" fmla="*/ 135 h 463"/>
                  <a:gd name="T20" fmla="*/ 2401 w 3286"/>
                  <a:gd name="T21" fmla="*/ 122 h 463"/>
                  <a:gd name="T22" fmla="*/ 2469 w 3286"/>
                  <a:gd name="T23" fmla="*/ 62 h 463"/>
                  <a:gd name="T24" fmla="*/ 2688 w 3286"/>
                  <a:gd name="T25" fmla="*/ 59 h 463"/>
                  <a:gd name="T26" fmla="*/ 2732 w 3286"/>
                  <a:gd name="T27" fmla="*/ 91 h 463"/>
                  <a:gd name="T28" fmla="*/ 3010 w 3286"/>
                  <a:gd name="T29" fmla="*/ 108 h 463"/>
                  <a:gd name="T30" fmla="*/ 3174 w 3286"/>
                  <a:gd name="T31" fmla="*/ 137 h 463"/>
                  <a:gd name="T32" fmla="*/ 3268 w 3286"/>
                  <a:gd name="T33" fmla="*/ 194 h 463"/>
                  <a:gd name="T34" fmla="*/ 3221 w 3286"/>
                  <a:gd name="T35" fmla="*/ 242 h 463"/>
                  <a:gd name="T36" fmla="*/ 3105 w 3286"/>
                  <a:gd name="T37" fmla="*/ 327 h 463"/>
                  <a:gd name="T38" fmla="*/ 3150 w 3286"/>
                  <a:gd name="T39" fmla="*/ 219 h 463"/>
                  <a:gd name="T40" fmla="*/ 3080 w 3286"/>
                  <a:gd name="T41" fmla="*/ 229 h 463"/>
                  <a:gd name="T42" fmla="*/ 2920 w 3286"/>
                  <a:gd name="T43" fmla="*/ 314 h 463"/>
                  <a:gd name="T44" fmla="*/ 2844 w 3286"/>
                  <a:gd name="T45" fmla="*/ 446 h 463"/>
                  <a:gd name="T46" fmla="*/ 2838 w 3286"/>
                  <a:gd name="T47" fmla="*/ 391 h 463"/>
                  <a:gd name="T48" fmla="*/ 2731 w 3286"/>
                  <a:gd name="T49" fmla="*/ 363 h 463"/>
                  <a:gd name="T50" fmla="*/ 2594 w 3286"/>
                  <a:gd name="T51" fmla="*/ 362 h 463"/>
                  <a:gd name="T52" fmla="*/ 2534 w 3286"/>
                  <a:gd name="T53" fmla="*/ 367 h 463"/>
                  <a:gd name="T54" fmla="*/ 2439 w 3286"/>
                  <a:gd name="T55" fmla="*/ 376 h 463"/>
                  <a:gd name="T56" fmla="*/ 2320 w 3286"/>
                  <a:gd name="T57" fmla="*/ 322 h 463"/>
                  <a:gd name="T58" fmla="*/ 2204 w 3286"/>
                  <a:gd name="T59" fmla="*/ 356 h 463"/>
                  <a:gd name="T60" fmla="*/ 2075 w 3286"/>
                  <a:gd name="T61" fmla="*/ 361 h 463"/>
                  <a:gd name="T62" fmla="*/ 2080 w 3286"/>
                  <a:gd name="T63" fmla="*/ 434 h 463"/>
                  <a:gd name="T64" fmla="*/ 2044 w 3286"/>
                  <a:gd name="T65" fmla="*/ 448 h 463"/>
                  <a:gd name="T66" fmla="*/ 2001 w 3286"/>
                  <a:gd name="T67" fmla="*/ 397 h 463"/>
                  <a:gd name="T68" fmla="*/ 1992 w 3286"/>
                  <a:gd name="T69" fmla="*/ 363 h 463"/>
                  <a:gd name="T70" fmla="*/ 1942 w 3286"/>
                  <a:gd name="T71" fmla="*/ 325 h 463"/>
                  <a:gd name="T72" fmla="*/ 1895 w 3286"/>
                  <a:gd name="T73" fmla="*/ 278 h 463"/>
                  <a:gd name="T74" fmla="*/ 1911 w 3286"/>
                  <a:gd name="T75" fmla="*/ 233 h 463"/>
                  <a:gd name="T76" fmla="*/ 1909 w 3286"/>
                  <a:gd name="T77" fmla="*/ 169 h 463"/>
                  <a:gd name="T78" fmla="*/ 2944 w 3286"/>
                  <a:gd name="T79" fmla="*/ 403 h 463"/>
                  <a:gd name="T80" fmla="*/ 2943 w 3286"/>
                  <a:gd name="T81" fmla="*/ 315 h 463"/>
                  <a:gd name="T82" fmla="*/ 2944 w 3286"/>
                  <a:gd name="T83" fmla="*/ 389 h 463"/>
                  <a:gd name="T84" fmla="*/ 2274 w 3286"/>
                  <a:gd name="T85" fmla="*/ 57 h 463"/>
                  <a:gd name="T86" fmla="*/ 2132 w 3286"/>
                  <a:gd name="T87" fmla="*/ 125 h 463"/>
                  <a:gd name="T88" fmla="*/ 2485 w 3286"/>
                  <a:gd name="T89" fmla="*/ 9 h 463"/>
                  <a:gd name="T90" fmla="*/ 2485 w 3286"/>
                  <a:gd name="T91" fmla="*/ 9 h 463"/>
                  <a:gd name="T92" fmla="*/ 2579 w 3286"/>
                  <a:gd name="T93" fmla="*/ 23 h 463"/>
                  <a:gd name="T94" fmla="*/ 2910 w 3286"/>
                  <a:gd name="T95" fmla="*/ 61 h 463"/>
                  <a:gd name="T96" fmla="*/ 3274 w 3286"/>
                  <a:gd name="T97" fmla="*/ 119 h 463"/>
                  <a:gd name="T98" fmla="*/ 0 w 3286"/>
                  <a:gd name="T99" fmla="*/ 145 h 463"/>
                  <a:gd name="T100" fmla="*/ 94 w 3286"/>
                  <a:gd name="T101" fmla="*/ 178 h 463"/>
                  <a:gd name="T102" fmla="*/ 41 w 3286"/>
                  <a:gd name="T103" fmla="*/ 193 h 463"/>
                  <a:gd name="T104" fmla="*/ 0 w 3286"/>
                  <a:gd name="T105" fmla="*/ 19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86" h="463">
                    <a:moveTo>
                      <a:pt x="1818" y="314"/>
                    </a:moveTo>
                    <a:lnTo>
                      <a:pt x="1824" y="303"/>
                    </a:lnTo>
                    <a:lnTo>
                      <a:pt x="1834" y="303"/>
                    </a:lnTo>
                    <a:lnTo>
                      <a:pt x="1837" y="303"/>
                    </a:lnTo>
                    <a:lnTo>
                      <a:pt x="1851" y="308"/>
                    </a:lnTo>
                    <a:lnTo>
                      <a:pt x="1850" y="314"/>
                    </a:lnTo>
                    <a:lnTo>
                      <a:pt x="1827" y="313"/>
                    </a:lnTo>
                    <a:lnTo>
                      <a:pt x="1818" y="314"/>
                    </a:lnTo>
                    <a:close/>
                    <a:moveTo>
                      <a:pt x="1928" y="128"/>
                    </a:moveTo>
                    <a:lnTo>
                      <a:pt x="1955" y="142"/>
                    </a:lnTo>
                    <a:lnTo>
                      <a:pt x="1976" y="143"/>
                    </a:lnTo>
                    <a:lnTo>
                      <a:pt x="2020" y="160"/>
                    </a:lnTo>
                    <a:lnTo>
                      <a:pt x="2023" y="169"/>
                    </a:lnTo>
                    <a:lnTo>
                      <a:pt x="2010" y="176"/>
                    </a:lnTo>
                    <a:lnTo>
                      <a:pt x="1990" y="179"/>
                    </a:lnTo>
                    <a:lnTo>
                      <a:pt x="1941" y="168"/>
                    </a:lnTo>
                    <a:lnTo>
                      <a:pt x="1961" y="179"/>
                    </a:lnTo>
                    <a:lnTo>
                      <a:pt x="1963" y="196"/>
                    </a:lnTo>
                    <a:lnTo>
                      <a:pt x="1986" y="205"/>
                    </a:lnTo>
                    <a:lnTo>
                      <a:pt x="1976" y="190"/>
                    </a:lnTo>
                    <a:lnTo>
                      <a:pt x="1994" y="193"/>
                    </a:lnTo>
                    <a:lnTo>
                      <a:pt x="2009" y="194"/>
                    </a:lnTo>
                    <a:lnTo>
                      <a:pt x="2004" y="183"/>
                    </a:lnTo>
                    <a:lnTo>
                      <a:pt x="2029" y="172"/>
                    </a:lnTo>
                    <a:lnTo>
                      <a:pt x="2040" y="148"/>
                    </a:lnTo>
                    <a:lnTo>
                      <a:pt x="2068" y="148"/>
                    </a:lnTo>
                    <a:lnTo>
                      <a:pt x="2061" y="169"/>
                    </a:lnTo>
                    <a:lnTo>
                      <a:pt x="2078" y="169"/>
                    </a:lnTo>
                    <a:lnTo>
                      <a:pt x="2080" y="155"/>
                    </a:lnTo>
                    <a:lnTo>
                      <a:pt x="2145" y="142"/>
                    </a:lnTo>
                    <a:lnTo>
                      <a:pt x="2185" y="146"/>
                    </a:lnTo>
                    <a:lnTo>
                      <a:pt x="2191" y="148"/>
                    </a:lnTo>
                    <a:lnTo>
                      <a:pt x="2200" y="145"/>
                    </a:lnTo>
                    <a:lnTo>
                      <a:pt x="2178" y="130"/>
                    </a:lnTo>
                    <a:lnTo>
                      <a:pt x="2222" y="134"/>
                    </a:lnTo>
                    <a:lnTo>
                      <a:pt x="2245" y="142"/>
                    </a:lnTo>
                    <a:lnTo>
                      <a:pt x="2266" y="152"/>
                    </a:lnTo>
                    <a:lnTo>
                      <a:pt x="2274" y="146"/>
                    </a:lnTo>
                    <a:lnTo>
                      <a:pt x="2253" y="137"/>
                    </a:lnTo>
                    <a:lnTo>
                      <a:pt x="2253" y="120"/>
                    </a:lnTo>
                    <a:lnTo>
                      <a:pt x="2277" y="98"/>
                    </a:lnTo>
                    <a:lnTo>
                      <a:pt x="2309" y="100"/>
                    </a:lnTo>
                    <a:lnTo>
                      <a:pt x="2301" y="116"/>
                    </a:lnTo>
                    <a:lnTo>
                      <a:pt x="2308" y="121"/>
                    </a:lnTo>
                    <a:lnTo>
                      <a:pt x="2305" y="143"/>
                    </a:lnTo>
                    <a:lnTo>
                      <a:pt x="2315" y="151"/>
                    </a:lnTo>
                    <a:lnTo>
                      <a:pt x="2303" y="165"/>
                    </a:lnTo>
                    <a:lnTo>
                      <a:pt x="2284" y="175"/>
                    </a:lnTo>
                    <a:lnTo>
                      <a:pt x="2303" y="173"/>
                    </a:lnTo>
                    <a:lnTo>
                      <a:pt x="2325" y="158"/>
                    </a:lnTo>
                    <a:lnTo>
                      <a:pt x="2324" y="147"/>
                    </a:lnTo>
                    <a:lnTo>
                      <a:pt x="2340" y="145"/>
                    </a:lnTo>
                    <a:lnTo>
                      <a:pt x="2348" y="159"/>
                    </a:lnTo>
                    <a:lnTo>
                      <a:pt x="2365" y="163"/>
                    </a:lnTo>
                    <a:lnTo>
                      <a:pt x="2365" y="159"/>
                    </a:lnTo>
                    <a:lnTo>
                      <a:pt x="2352" y="158"/>
                    </a:lnTo>
                    <a:lnTo>
                      <a:pt x="2353" y="146"/>
                    </a:lnTo>
                    <a:lnTo>
                      <a:pt x="2340" y="142"/>
                    </a:lnTo>
                    <a:lnTo>
                      <a:pt x="2316" y="143"/>
                    </a:lnTo>
                    <a:lnTo>
                      <a:pt x="2315" y="135"/>
                    </a:lnTo>
                    <a:lnTo>
                      <a:pt x="2322" y="125"/>
                    </a:lnTo>
                    <a:lnTo>
                      <a:pt x="2310" y="117"/>
                    </a:lnTo>
                    <a:lnTo>
                      <a:pt x="2328" y="100"/>
                    </a:lnTo>
                    <a:lnTo>
                      <a:pt x="2364" y="103"/>
                    </a:lnTo>
                    <a:lnTo>
                      <a:pt x="2395" y="112"/>
                    </a:lnTo>
                    <a:lnTo>
                      <a:pt x="2401" y="122"/>
                    </a:lnTo>
                    <a:lnTo>
                      <a:pt x="2405" y="124"/>
                    </a:lnTo>
                    <a:lnTo>
                      <a:pt x="2405" y="112"/>
                    </a:lnTo>
                    <a:lnTo>
                      <a:pt x="2381" y="104"/>
                    </a:lnTo>
                    <a:lnTo>
                      <a:pt x="2375" y="93"/>
                    </a:lnTo>
                    <a:lnTo>
                      <a:pt x="2389" y="87"/>
                    </a:lnTo>
                    <a:lnTo>
                      <a:pt x="2469" y="62"/>
                    </a:lnTo>
                    <a:lnTo>
                      <a:pt x="2539" y="57"/>
                    </a:lnTo>
                    <a:lnTo>
                      <a:pt x="2564" y="56"/>
                    </a:lnTo>
                    <a:lnTo>
                      <a:pt x="2575" y="47"/>
                    </a:lnTo>
                    <a:lnTo>
                      <a:pt x="2603" y="41"/>
                    </a:lnTo>
                    <a:lnTo>
                      <a:pt x="2616" y="52"/>
                    </a:lnTo>
                    <a:lnTo>
                      <a:pt x="2688" y="59"/>
                    </a:lnTo>
                    <a:lnTo>
                      <a:pt x="2683" y="71"/>
                    </a:lnTo>
                    <a:lnTo>
                      <a:pt x="2620" y="92"/>
                    </a:lnTo>
                    <a:lnTo>
                      <a:pt x="2605" y="103"/>
                    </a:lnTo>
                    <a:lnTo>
                      <a:pt x="2660" y="86"/>
                    </a:lnTo>
                    <a:lnTo>
                      <a:pt x="2689" y="89"/>
                    </a:lnTo>
                    <a:lnTo>
                      <a:pt x="2732" y="91"/>
                    </a:lnTo>
                    <a:lnTo>
                      <a:pt x="2799" y="94"/>
                    </a:lnTo>
                    <a:lnTo>
                      <a:pt x="2843" y="124"/>
                    </a:lnTo>
                    <a:lnTo>
                      <a:pt x="2851" y="110"/>
                    </a:lnTo>
                    <a:lnTo>
                      <a:pt x="2919" y="116"/>
                    </a:lnTo>
                    <a:lnTo>
                      <a:pt x="2927" y="100"/>
                    </a:lnTo>
                    <a:lnTo>
                      <a:pt x="3010" y="108"/>
                    </a:lnTo>
                    <a:lnTo>
                      <a:pt x="3033" y="122"/>
                    </a:lnTo>
                    <a:lnTo>
                      <a:pt x="3084" y="120"/>
                    </a:lnTo>
                    <a:lnTo>
                      <a:pt x="3106" y="127"/>
                    </a:lnTo>
                    <a:lnTo>
                      <a:pt x="3104" y="136"/>
                    </a:lnTo>
                    <a:lnTo>
                      <a:pt x="3149" y="139"/>
                    </a:lnTo>
                    <a:lnTo>
                      <a:pt x="3174" y="137"/>
                    </a:lnTo>
                    <a:lnTo>
                      <a:pt x="3183" y="131"/>
                    </a:lnTo>
                    <a:lnTo>
                      <a:pt x="3247" y="133"/>
                    </a:lnTo>
                    <a:lnTo>
                      <a:pt x="3286" y="145"/>
                    </a:lnTo>
                    <a:lnTo>
                      <a:pt x="3286" y="190"/>
                    </a:lnTo>
                    <a:lnTo>
                      <a:pt x="3278" y="194"/>
                    </a:lnTo>
                    <a:lnTo>
                      <a:pt x="3268" y="194"/>
                    </a:lnTo>
                    <a:lnTo>
                      <a:pt x="3258" y="191"/>
                    </a:lnTo>
                    <a:lnTo>
                      <a:pt x="3271" y="199"/>
                    </a:lnTo>
                    <a:lnTo>
                      <a:pt x="3282" y="216"/>
                    </a:lnTo>
                    <a:lnTo>
                      <a:pt x="3279" y="221"/>
                    </a:lnTo>
                    <a:lnTo>
                      <a:pt x="3260" y="217"/>
                    </a:lnTo>
                    <a:lnTo>
                      <a:pt x="3221" y="242"/>
                    </a:lnTo>
                    <a:lnTo>
                      <a:pt x="3197" y="250"/>
                    </a:lnTo>
                    <a:lnTo>
                      <a:pt x="3161" y="250"/>
                    </a:lnTo>
                    <a:lnTo>
                      <a:pt x="3138" y="249"/>
                    </a:lnTo>
                    <a:lnTo>
                      <a:pt x="3135" y="291"/>
                    </a:lnTo>
                    <a:lnTo>
                      <a:pt x="3124" y="309"/>
                    </a:lnTo>
                    <a:lnTo>
                      <a:pt x="3105" y="327"/>
                    </a:lnTo>
                    <a:lnTo>
                      <a:pt x="3074" y="355"/>
                    </a:lnTo>
                    <a:lnTo>
                      <a:pt x="3063" y="305"/>
                    </a:lnTo>
                    <a:lnTo>
                      <a:pt x="3066" y="286"/>
                    </a:lnTo>
                    <a:lnTo>
                      <a:pt x="3137" y="238"/>
                    </a:lnTo>
                    <a:lnTo>
                      <a:pt x="3143" y="223"/>
                    </a:lnTo>
                    <a:lnTo>
                      <a:pt x="3150" y="219"/>
                    </a:lnTo>
                    <a:lnTo>
                      <a:pt x="3134" y="219"/>
                    </a:lnTo>
                    <a:lnTo>
                      <a:pt x="3132" y="231"/>
                    </a:lnTo>
                    <a:lnTo>
                      <a:pt x="3106" y="242"/>
                    </a:lnTo>
                    <a:lnTo>
                      <a:pt x="3100" y="239"/>
                    </a:lnTo>
                    <a:lnTo>
                      <a:pt x="3106" y="228"/>
                    </a:lnTo>
                    <a:lnTo>
                      <a:pt x="3080" y="229"/>
                    </a:lnTo>
                    <a:lnTo>
                      <a:pt x="3051" y="252"/>
                    </a:lnTo>
                    <a:lnTo>
                      <a:pt x="3061" y="259"/>
                    </a:lnTo>
                    <a:lnTo>
                      <a:pt x="3028" y="263"/>
                    </a:lnTo>
                    <a:lnTo>
                      <a:pt x="2946" y="257"/>
                    </a:lnTo>
                    <a:lnTo>
                      <a:pt x="2885" y="307"/>
                    </a:lnTo>
                    <a:lnTo>
                      <a:pt x="2920" y="314"/>
                    </a:lnTo>
                    <a:lnTo>
                      <a:pt x="2934" y="327"/>
                    </a:lnTo>
                    <a:lnTo>
                      <a:pt x="2934" y="340"/>
                    </a:lnTo>
                    <a:lnTo>
                      <a:pt x="2925" y="377"/>
                    </a:lnTo>
                    <a:lnTo>
                      <a:pt x="2904" y="409"/>
                    </a:lnTo>
                    <a:lnTo>
                      <a:pt x="2871" y="448"/>
                    </a:lnTo>
                    <a:lnTo>
                      <a:pt x="2844" y="446"/>
                    </a:lnTo>
                    <a:lnTo>
                      <a:pt x="2839" y="423"/>
                    </a:lnTo>
                    <a:lnTo>
                      <a:pt x="2847" y="418"/>
                    </a:lnTo>
                    <a:lnTo>
                      <a:pt x="2857" y="421"/>
                    </a:lnTo>
                    <a:lnTo>
                      <a:pt x="2875" y="391"/>
                    </a:lnTo>
                    <a:lnTo>
                      <a:pt x="2873" y="384"/>
                    </a:lnTo>
                    <a:lnTo>
                      <a:pt x="2838" y="391"/>
                    </a:lnTo>
                    <a:lnTo>
                      <a:pt x="2836" y="377"/>
                    </a:lnTo>
                    <a:lnTo>
                      <a:pt x="2811" y="368"/>
                    </a:lnTo>
                    <a:lnTo>
                      <a:pt x="2792" y="328"/>
                    </a:lnTo>
                    <a:lnTo>
                      <a:pt x="2767" y="323"/>
                    </a:lnTo>
                    <a:lnTo>
                      <a:pt x="2745" y="327"/>
                    </a:lnTo>
                    <a:lnTo>
                      <a:pt x="2731" y="363"/>
                    </a:lnTo>
                    <a:lnTo>
                      <a:pt x="2708" y="367"/>
                    </a:lnTo>
                    <a:lnTo>
                      <a:pt x="2692" y="361"/>
                    </a:lnTo>
                    <a:lnTo>
                      <a:pt x="2687" y="361"/>
                    </a:lnTo>
                    <a:lnTo>
                      <a:pt x="2647" y="374"/>
                    </a:lnTo>
                    <a:lnTo>
                      <a:pt x="2610" y="357"/>
                    </a:lnTo>
                    <a:lnTo>
                      <a:pt x="2594" y="362"/>
                    </a:lnTo>
                    <a:lnTo>
                      <a:pt x="2577" y="359"/>
                    </a:lnTo>
                    <a:lnTo>
                      <a:pt x="2576" y="348"/>
                    </a:lnTo>
                    <a:lnTo>
                      <a:pt x="2545" y="339"/>
                    </a:lnTo>
                    <a:lnTo>
                      <a:pt x="2535" y="352"/>
                    </a:lnTo>
                    <a:lnTo>
                      <a:pt x="2542" y="360"/>
                    </a:lnTo>
                    <a:lnTo>
                      <a:pt x="2534" y="367"/>
                    </a:lnTo>
                    <a:lnTo>
                      <a:pt x="2511" y="364"/>
                    </a:lnTo>
                    <a:lnTo>
                      <a:pt x="2505" y="358"/>
                    </a:lnTo>
                    <a:lnTo>
                      <a:pt x="2486" y="355"/>
                    </a:lnTo>
                    <a:lnTo>
                      <a:pt x="2461" y="368"/>
                    </a:lnTo>
                    <a:lnTo>
                      <a:pt x="2447" y="370"/>
                    </a:lnTo>
                    <a:lnTo>
                      <a:pt x="2439" y="376"/>
                    </a:lnTo>
                    <a:lnTo>
                      <a:pt x="2437" y="375"/>
                    </a:lnTo>
                    <a:lnTo>
                      <a:pt x="2421" y="369"/>
                    </a:lnTo>
                    <a:lnTo>
                      <a:pt x="2406" y="351"/>
                    </a:lnTo>
                    <a:lnTo>
                      <a:pt x="2374" y="352"/>
                    </a:lnTo>
                    <a:lnTo>
                      <a:pt x="2341" y="315"/>
                    </a:lnTo>
                    <a:lnTo>
                      <a:pt x="2320" y="322"/>
                    </a:lnTo>
                    <a:lnTo>
                      <a:pt x="2290" y="303"/>
                    </a:lnTo>
                    <a:lnTo>
                      <a:pt x="2270" y="301"/>
                    </a:lnTo>
                    <a:lnTo>
                      <a:pt x="2202" y="319"/>
                    </a:lnTo>
                    <a:lnTo>
                      <a:pt x="2206" y="329"/>
                    </a:lnTo>
                    <a:lnTo>
                      <a:pt x="2193" y="341"/>
                    </a:lnTo>
                    <a:lnTo>
                      <a:pt x="2204" y="356"/>
                    </a:lnTo>
                    <a:lnTo>
                      <a:pt x="2178" y="351"/>
                    </a:lnTo>
                    <a:lnTo>
                      <a:pt x="2154" y="359"/>
                    </a:lnTo>
                    <a:lnTo>
                      <a:pt x="2133" y="348"/>
                    </a:lnTo>
                    <a:lnTo>
                      <a:pt x="2106" y="345"/>
                    </a:lnTo>
                    <a:lnTo>
                      <a:pt x="2088" y="364"/>
                    </a:lnTo>
                    <a:lnTo>
                      <a:pt x="2075" y="361"/>
                    </a:lnTo>
                    <a:lnTo>
                      <a:pt x="2068" y="383"/>
                    </a:lnTo>
                    <a:lnTo>
                      <a:pt x="2083" y="391"/>
                    </a:lnTo>
                    <a:lnTo>
                      <a:pt x="2093" y="407"/>
                    </a:lnTo>
                    <a:lnTo>
                      <a:pt x="2079" y="418"/>
                    </a:lnTo>
                    <a:lnTo>
                      <a:pt x="2071" y="428"/>
                    </a:lnTo>
                    <a:lnTo>
                      <a:pt x="2080" y="434"/>
                    </a:lnTo>
                    <a:lnTo>
                      <a:pt x="2087" y="459"/>
                    </a:lnTo>
                    <a:lnTo>
                      <a:pt x="2079" y="463"/>
                    </a:lnTo>
                    <a:lnTo>
                      <a:pt x="2065" y="461"/>
                    </a:lnTo>
                    <a:lnTo>
                      <a:pt x="2066" y="457"/>
                    </a:lnTo>
                    <a:lnTo>
                      <a:pt x="2060" y="451"/>
                    </a:lnTo>
                    <a:lnTo>
                      <a:pt x="2044" y="448"/>
                    </a:lnTo>
                    <a:lnTo>
                      <a:pt x="2014" y="439"/>
                    </a:lnTo>
                    <a:lnTo>
                      <a:pt x="2009" y="441"/>
                    </a:lnTo>
                    <a:lnTo>
                      <a:pt x="1979" y="420"/>
                    </a:lnTo>
                    <a:lnTo>
                      <a:pt x="1987" y="416"/>
                    </a:lnTo>
                    <a:lnTo>
                      <a:pt x="1987" y="404"/>
                    </a:lnTo>
                    <a:lnTo>
                      <a:pt x="2001" y="397"/>
                    </a:lnTo>
                    <a:lnTo>
                      <a:pt x="1991" y="397"/>
                    </a:lnTo>
                    <a:lnTo>
                      <a:pt x="1998" y="389"/>
                    </a:lnTo>
                    <a:lnTo>
                      <a:pt x="2007" y="389"/>
                    </a:lnTo>
                    <a:lnTo>
                      <a:pt x="2010" y="371"/>
                    </a:lnTo>
                    <a:lnTo>
                      <a:pt x="2004" y="370"/>
                    </a:lnTo>
                    <a:lnTo>
                      <a:pt x="1992" y="363"/>
                    </a:lnTo>
                    <a:lnTo>
                      <a:pt x="1968" y="361"/>
                    </a:lnTo>
                    <a:lnTo>
                      <a:pt x="1954" y="338"/>
                    </a:lnTo>
                    <a:lnTo>
                      <a:pt x="1948" y="336"/>
                    </a:lnTo>
                    <a:lnTo>
                      <a:pt x="1935" y="339"/>
                    </a:lnTo>
                    <a:lnTo>
                      <a:pt x="1929" y="327"/>
                    </a:lnTo>
                    <a:lnTo>
                      <a:pt x="1942" y="325"/>
                    </a:lnTo>
                    <a:lnTo>
                      <a:pt x="1925" y="310"/>
                    </a:lnTo>
                    <a:lnTo>
                      <a:pt x="1925" y="299"/>
                    </a:lnTo>
                    <a:lnTo>
                      <a:pt x="1901" y="292"/>
                    </a:lnTo>
                    <a:lnTo>
                      <a:pt x="1898" y="285"/>
                    </a:lnTo>
                    <a:lnTo>
                      <a:pt x="1898" y="279"/>
                    </a:lnTo>
                    <a:lnTo>
                      <a:pt x="1895" y="278"/>
                    </a:lnTo>
                    <a:lnTo>
                      <a:pt x="1899" y="264"/>
                    </a:lnTo>
                    <a:lnTo>
                      <a:pt x="1898" y="254"/>
                    </a:lnTo>
                    <a:lnTo>
                      <a:pt x="1900" y="250"/>
                    </a:lnTo>
                    <a:lnTo>
                      <a:pt x="1919" y="249"/>
                    </a:lnTo>
                    <a:lnTo>
                      <a:pt x="1898" y="242"/>
                    </a:lnTo>
                    <a:lnTo>
                      <a:pt x="1911" y="233"/>
                    </a:lnTo>
                    <a:lnTo>
                      <a:pt x="1931" y="215"/>
                    </a:lnTo>
                    <a:lnTo>
                      <a:pt x="1917" y="206"/>
                    </a:lnTo>
                    <a:lnTo>
                      <a:pt x="1923" y="200"/>
                    </a:lnTo>
                    <a:lnTo>
                      <a:pt x="1911" y="191"/>
                    </a:lnTo>
                    <a:lnTo>
                      <a:pt x="1918" y="182"/>
                    </a:lnTo>
                    <a:lnTo>
                      <a:pt x="1909" y="169"/>
                    </a:lnTo>
                    <a:lnTo>
                      <a:pt x="1917" y="160"/>
                    </a:lnTo>
                    <a:lnTo>
                      <a:pt x="1905" y="154"/>
                    </a:lnTo>
                    <a:lnTo>
                      <a:pt x="1905" y="147"/>
                    </a:lnTo>
                    <a:lnTo>
                      <a:pt x="1907" y="144"/>
                    </a:lnTo>
                    <a:lnTo>
                      <a:pt x="1928" y="128"/>
                    </a:lnTo>
                    <a:close/>
                    <a:moveTo>
                      <a:pt x="2944" y="403"/>
                    </a:moveTo>
                    <a:lnTo>
                      <a:pt x="2939" y="411"/>
                    </a:lnTo>
                    <a:lnTo>
                      <a:pt x="2938" y="381"/>
                    </a:lnTo>
                    <a:lnTo>
                      <a:pt x="2942" y="350"/>
                    </a:lnTo>
                    <a:lnTo>
                      <a:pt x="2937" y="343"/>
                    </a:lnTo>
                    <a:lnTo>
                      <a:pt x="2938" y="325"/>
                    </a:lnTo>
                    <a:lnTo>
                      <a:pt x="2943" y="315"/>
                    </a:lnTo>
                    <a:lnTo>
                      <a:pt x="2947" y="313"/>
                    </a:lnTo>
                    <a:lnTo>
                      <a:pt x="2953" y="331"/>
                    </a:lnTo>
                    <a:lnTo>
                      <a:pt x="2951" y="340"/>
                    </a:lnTo>
                    <a:lnTo>
                      <a:pt x="2965" y="381"/>
                    </a:lnTo>
                    <a:lnTo>
                      <a:pt x="2950" y="374"/>
                    </a:lnTo>
                    <a:lnTo>
                      <a:pt x="2944" y="389"/>
                    </a:lnTo>
                    <a:lnTo>
                      <a:pt x="2953" y="409"/>
                    </a:lnTo>
                    <a:lnTo>
                      <a:pt x="2944" y="403"/>
                    </a:lnTo>
                    <a:close/>
                    <a:moveTo>
                      <a:pt x="2174" y="65"/>
                    </a:moveTo>
                    <a:lnTo>
                      <a:pt x="2216" y="60"/>
                    </a:lnTo>
                    <a:lnTo>
                      <a:pt x="2246" y="53"/>
                    </a:lnTo>
                    <a:lnTo>
                      <a:pt x="2274" y="57"/>
                    </a:lnTo>
                    <a:lnTo>
                      <a:pt x="2222" y="68"/>
                    </a:lnTo>
                    <a:lnTo>
                      <a:pt x="2169" y="93"/>
                    </a:lnTo>
                    <a:lnTo>
                      <a:pt x="2135" y="89"/>
                    </a:lnTo>
                    <a:lnTo>
                      <a:pt x="2174" y="65"/>
                    </a:lnTo>
                    <a:close/>
                    <a:moveTo>
                      <a:pt x="2172" y="127"/>
                    </a:moveTo>
                    <a:lnTo>
                      <a:pt x="2132" y="125"/>
                    </a:lnTo>
                    <a:lnTo>
                      <a:pt x="2109" y="109"/>
                    </a:lnTo>
                    <a:lnTo>
                      <a:pt x="2133" y="92"/>
                    </a:lnTo>
                    <a:lnTo>
                      <a:pt x="2158" y="96"/>
                    </a:lnTo>
                    <a:lnTo>
                      <a:pt x="2149" y="111"/>
                    </a:lnTo>
                    <a:lnTo>
                      <a:pt x="2172" y="127"/>
                    </a:lnTo>
                    <a:close/>
                    <a:moveTo>
                      <a:pt x="2485" y="9"/>
                    </a:moveTo>
                    <a:lnTo>
                      <a:pt x="2494" y="3"/>
                    </a:lnTo>
                    <a:lnTo>
                      <a:pt x="2516" y="0"/>
                    </a:lnTo>
                    <a:lnTo>
                      <a:pt x="2560" y="20"/>
                    </a:lnTo>
                    <a:lnTo>
                      <a:pt x="2552" y="32"/>
                    </a:lnTo>
                    <a:lnTo>
                      <a:pt x="2480" y="23"/>
                    </a:lnTo>
                    <a:lnTo>
                      <a:pt x="2485" y="9"/>
                    </a:lnTo>
                    <a:close/>
                    <a:moveTo>
                      <a:pt x="2980" y="69"/>
                    </a:moveTo>
                    <a:lnTo>
                      <a:pt x="3025" y="70"/>
                    </a:lnTo>
                    <a:lnTo>
                      <a:pt x="3019" y="79"/>
                    </a:lnTo>
                    <a:lnTo>
                      <a:pt x="2975" y="75"/>
                    </a:lnTo>
                    <a:lnTo>
                      <a:pt x="2980" y="69"/>
                    </a:lnTo>
                    <a:close/>
                    <a:moveTo>
                      <a:pt x="2579" y="23"/>
                    </a:moveTo>
                    <a:lnTo>
                      <a:pt x="2605" y="32"/>
                    </a:lnTo>
                    <a:lnTo>
                      <a:pt x="2605" y="36"/>
                    </a:lnTo>
                    <a:lnTo>
                      <a:pt x="2549" y="40"/>
                    </a:lnTo>
                    <a:lnTo>
                      <a:pt x="2564" y="29"/>
                    </a:lnTo>
                    <a:lnTo>
                      <a:pt x="2579" y="23"/>
                    </a:lnTo>
                    <a:close/>
                    <a:moveTo>
                      <a:pt x="2910" y="61"/>
                    </a:moveTo>
                    <a:lnTo>
                      <a:pt x="2970" y="68"/>
                    </a:lnTo>
                    <a:lnTo>
                      <a:pt x="2966" y="74"/>
                    </a:lnTo>
                    <a:lnTo>
                      <a:pt x="2907" y="79"/>
                    </a:lnTo>
                    <a:lnTo>
                      <a:pt x="2894" y="71"/>
                    </a:lnTo>
                    <a:lnTo>
                      <a:pt x="2910" y="61"/>
                    </a:lnTo>
                    <a:close/>
                    <a:moveTo>
                      <a:pt x="3274" y="119"/>
                    </a:moveTo>
                    <a:lnTo>
                      <a:pt x="3286" y="116"/>
                    </a:lnTo>
                    <a:lnTo>
                      <a:pt x="3286" y="123"/>
                    </a:lnTo>
                    <a:lnTo>
                      <a:pt x="3274" y="125"/>
                    </a:lnTo>
                    <a:lnTo>
                      <a:pt x="3274" y="119"/>
                    </a:lnTo>
                    <a:close/>
                    <a:moveTo>
                      <a:pt x="0" y="190"/>
                    </a:moveTo>
                    <a:lnTo>
                      <a:pt x="0" y="145"/>
                    </a:lnTo>
                    <a:lnTo>
                      <a:pt x="45" y="163"/>
                    </a:lnTo>
                    <a:lnTo>
                      <a:pt x="50" y="176"/>
                    </a:lnTo>
                    <a:lnTo>
                      <a:pt x="53" y="167"/>
                    </a:lnTo>
                    <a:lnTo>
                      <a:pt x="61" y="167"/>
                    </a:lnTo>
                    <a:lnTo>
                      <a:pt x="75" y="169"/>
                    </a:lnTo>
                    <a:lnTo>
                      <a:pt x="94" y="178"/>
                    </a:lnTo>
                    <a:lnTo>
                      <a:pt x="81" y="185"/>
                    </a:lnTo>
                    <a:lnTo>
                      <a:pt x="65" y="183"/>
                    </a:lnTo>
                    <a:lnTo>
                      <a:pt x="71" y="190"/>
                    </a:lnTo>
                    <a:lnTo>
                      <a:pt x="69" y="197"/>
                    </a:lnTo>
                    <a:lnTo>
                      <a:pt x="62" y="199"/>
                    </a:lnTo>
                    <a:lnTo>
                      <a:pt x="41" y="193"/>
                    </a:lnTo>
                    <a:lnTo>
                      <a:pt x="36" y="185"/>
                    </a:lnTo>
                    <a:lnTo>
                      <a:pt x="26" y="183"/>
                    </a:lnTo>
                    <a:lnTo>
                      <a:pt x="12" y="185"/>
                    </a:lnTo>
                    <a:lnTo>
                      <a:pt x="6" y="175"/>
                    </a:lnTo>
                    <a:lnTo>
                      <a:pt x="2" y="189"/>
                    </a:lnTo>
                    <a:lnTo>
                      <a:pt x="0" y="190"/>
                    </a:lnTo>
                    <a:close/>
                    <a:moveTo>
                      <a:pt x="0" y="123"/>
                    </a:moveTo>
                    <a:lnTo>
                      <a:pt x="0" y="115"/>
                    </a:lnTo>
                    <a:lnTo>
                      <a:pt x="16" y="115"/>
                    </a:lnTo>
                    <a:lnTo>
                      <a:pt x="23" y="119"/>
                    </a:lnTo>
                    <a:lnTo>
                      <a:pt x="0" y="12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9" name="Freeform 204">
                <a:extLst>
                  <a:ext uri="{FF2B5EF4-FFF2-40B4-BE49-F238E27FC236}">
                    <a16:creationId xmlns:a16="http://schemas.microsoft.com/office/drawing/2014/main" id="{0E4FC07A-ED80-40A0-9231-4AB392D49478}"/>
                  </a:ext>
                </a:extLst>
              </p:cNvPr>
              <p:cNvSpPr>
                <a:spLocks noEditPoints="1"/>
              </p:cNvSpPr>
              <p:nvPr/>
            </p:nvSpPr>
            <p:spPr bwMode="auto">
              <a:xfrm>
                <a:off x="5095" y="2458"/>
                <a:ext cx="162" cy="49"/>
              </a:xfrm>
              <a:custGeom>
                <a:avLst/>
                <a:gdLst>
                  <a:gd name="T0" fmla="*/ 75 w 162"/>
                  <a:gd name="T1" fmla="*/ 5 h 49"/>
                  <a:gd name="T2" fmla="*/ 89 w 162"/>
                  <a:gd name="T3" fmla="*/ 1 h 49"/>
                  <a:gd name="T4" fmla="*/ 140 w 162"/>
                  <a:gd name="T5" fmla="*/ 0 h 49"/>
                  <a:gd name="T6" fmla="*/ 162 w 162"/>
                  <a:gd name="T7" fmla="*/ 6 h 49"/>
                  <a:gd name="T8" fmla="*/ 137 w 162"/>
                  <a:gd name="T9" fmla="*/ 14 h 49"/>
                  <a:gd name="T10" fmla="*/ 103 w 162"/>
                  <a:gd name="T11" fmla="*/ 16 h 49"/>
                  <a:gd name="T12" fmla="*/ 75 w 162"/>
                  <a:gd name="T13" fmla="*/ 5 h 49"/>
                  <a:gd name="T14" fmla="*/ 65 w 162"/>
                  <a:gd name="T15" fmla="*/ 6 h 49"/>
                  <a:gd name="T16" fmla="*/ 92 w 162"/>
                  <a:gd name="T17" fmla="*/ 21 h 49"/>
                  <a:gd name="T18" fmla="*/ 74 w 162"/>
                  <a:gd name="T19" fmla="*/ 35 h 49"/>
                  <a:gd name="T20" fmla="*/ 67 w 162"/>
                  <a:gd name="T21" fmla="*/ 49 h 49"/>
                  <a:gd name="T22" fmla="*/ 33 w 162"/>
                  <a:gd name="T23" fmla="*/ 38 h 49"/>
                  <a:gd name="T24" fmla="*/ 32 w 162"/>
                  <a:gd name="T25" fmla="*/ 31 h 49"/>
                  <a:gd name="T26" fmla="*/ 52 w 162"/>
                  <a:gd name="T27" fmla="*/ 24 h 49"/>
                  <a:gd name="T28" fmla="*/ 47 w 162"/>
                  <a:gd name="T29" fmla="*/ 21 h 49"/>
                  <a:gd name="T30" fmla="*/ 27 w 162"/>
                  <a:gd name="T31" fmla="*/ 29 h 49"/>
                  <a:gd name="T32" fmla="*/ 13 w 162"/>
                  <a:gd name="T33" fmla="*/ 23 h 49"/>
                  <a:gd name="T34" fmla="*/ 0 w 162"/>
                  <a:gd name="T35" fmla="*/ 9 h 49"/>
                  <a:gd name="T36" fmla="*/ 54 w 162"/>
                  <a:gd name="T37" fmla="*/ 11 h 49"/>
                  <a:gd name="T38" fmla="*/ 65 w 162"/>
                  <a:gd name="T39" fmla="*/ 6 h 49"/>
                  <a:gd name="T40" fmla="*/ 98 w 162"/>
                  <a:gd name="T41" fmla="*/ 19 h 49"/>
                  <a:gd name="T42" fmla="*/ 135 w 162"/>
                  <a:gd name="T43" fmla="*/ 34 h 49"/>
                  <a:gd name="T44" fmla="*/ 94 w 162"/>
                  <a:gd name="T45" fmla="*/ 38 h 49"/>
                  <a:gd name="T46" fmla="*/ 98 w 162"/>
                  <a:gd name="T47"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2" h="49">
                    <a:moveTo>
                      <a:pt x="75" y="5"/>
                    </a:moveTo>
                    <a:lnTo>
                      <a:pt x="89" y="1"/>
                    </a:lnTo>
                    <a:lnTo>
                      <a:pt x="140" y="0"/>
                    </a:lnTo>
                    <a:lnTo>
                      <a:pt x="162" y="6"/>
                    </a:lnTo>
                    <a:lnTo>
                      <a:pt x="137" y="14"/>
                    </a:lnTo>
                    <a:lnTo>
                      <a:pt x="103" y="16"/>
                    </a:lnTo>
                    <a:lnTo>
                      <a:pt x="75" y="5"/>
                    </a:lnTo>
                    <a:close/>
                    <a:moveTo>
                      <a:pt x="65" y="6"/>
                    </a:moveTo>
                    <a:lnTo>
                      <a:pt x="92" y="21"/>
                    </a:lnTo>
                    <a:lnTo>
                      <a:pt x="74" y="35"/>
                    </a:lnTo>
                    <a:lnTo>
                      <a:pt x="67" y="49"/>
                    </a:lnTo>
                    <a:lnTo>
                      <a:pt x="33" y="38"/>
                    </a:lnTo>
                    <a:lnTo>
                      <a:pt x="32" y="31"/>
                    </a:lnTo>
                    <a:lnTo>
                      <a:pt x="52" y="24"/>
                    </a:lnTo>
                    <a:lnTo>
                      <a:pt x="47" y="21"/>
                    </a:lnTo>
                    <a:lnTo>
                      <a:pt x="27" y="29"/>
                    </a:lnTo>
                    <a:lnTo>
                      <a:pt x="13" y="23"/>
                    </a:lnTo>
                    <a:lnTo>
                      <a:pt x="0" y="9"/>
                    </a:lnTo>
                    <a:lnTo>
                      <a:pt x="54" y="11"/>
                    </a:lnTo>
                    <a:lnTo>
                      <a:pt x="65" y="6"/>
                    </a:lnTo>
                    <a:close/>
                    <a:moveTo>
                      <a:pt x="98" y="19"/>
                    </a:moveTo>
                    <a:lnTo>
                      <a:pt x="135" y="34"/>
                    </a:lnTo>
                    <a:lnTo>
                      <a:pt x="94" y="38"/>
                    </a:lnTo>
                    <a:lnTo>
                      <a:pt x="98" y="1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grpSp>
        <p:sp>
          <p:nvSpPr>
            <p:cNvPr id="795" name="Freeform 206">
              <a:extLst>
                <a:ext uri="{FF2B5EF4-FFF2-40B4-BE49-F238E27FC236}">
                  <a16:creationId xmlns:a16="http://schemas.microsoft.com/office/drawing/2014/main" id="{B3CAB235-38D6-4BEC-8F54-EB2CA27D3B53}"/>
                </a:ext>
              </a:extLst>
            </p:cNvPr>
            <p:cNvSpPr>
              <a:spLocks noEditPoints="1"/>
            </p:cNvSpPr>
            <p:nvPr/>
          </p:nvSpPr>
          <p:spPr bwMode="auto">
            <a:xfrm>
              <a:off x="5240" y="2902"/>
              <a:ext cx="173" cy="75"/>
            </a:xfrm>
            <a:custGeom>
              <a:avLst/>
              <a:gdLst>
                <a:gd name="T0" fmla="*/ 29 w 173"/>
                <a:gd name="T1" fmla="*/ 12 h 75"/>
                <a:gd name="T2" fmla="*/ 25 w 173"/>
                <a:gd name="T3" fmla="*/ 15 h 75"/>
                <a:gd name="T4" fmla="*/ 17 w 173"/>
                <a:gd name="T5" fmla="*/ 14 h 75"/>
                <a:gd name="T6" fmla="*/ 7 w 173"/>
                <a:gd name="T7" fmla="*/ 19 h 75"/>
                <a:gd name="T8" fmla="*/ 1 w 173"/>
                <a:gd name="T9" fmla="*/ 17 h 75"/>
                <a:gd name="T10" fmla="*/ 5 w 173"/>
                <a:gd name="T11" fmla="*/ 10 h 75"/>
                <a:gd name="T12" fmla="*/ 2 w 173"/>
                <a:gd name="T13" fmla="*/ 5 h 75"/>
                <a:gd name="T14" fmla="*/ 9 w 173"/>
                <a:gd name="T15" fmla="*/ 2 h 75"/>
                <a:gd name="T16" fmla="*/ 18 w 173"/>
                <a:gd name="T17" fmla="*/ 3 h 75"/>
                <a:gd name="T18" fmla="*/ 20 w 173"/>
                <a:gd name="T19" fmla="*/ 9 h 75"/>
                <a:gd name="T20" fmla="*/ 29 w 173"/>
                <a:gd name="T21" fmla="*/ 12 h 75"/>
                <a:gd name="T22" fmla="*/ 34 w 173"/>
                <a:gd name="T23" fmla="*/ 18 h 75"/>
                <a:gd name="T24" fmla="*/ 29 w 173"/>
                <a:gd name="T25" fmla="*/ 12 h 75"/>
                <a:gd name="T26" fmla="*/ 37 w 173"/>
                <a:gd name="T27" fmla="*/ 11 h 75"/>
                <a:gd name="T28" fmla="*/ 49 w 173"/>
                <a:gd name="T29" fmla="*/ 12 h 75"/>
                <a:gd name="T30" fmla="*/ 70 w 173"/>
                <a:gd name="T31" fmla="*/ 0 h 75"/>
                <a:gd name="T32" fmla="*/ 111 w 173"/>
                <a:gd name="T33" fmla="*/ 10 h 75"/>
                <a:gd name="T34" fmla="*/ 142 w 173"/>
                <a:gd name="T35" fmla="*/ 7 h 75"/>
                <a:gd name="T36" fmla="*/ 155 w 173"/>
                <a:gd name="T37" fmla="*/ 10 h 75"/>
                <a:gd name="T38" fmla="*/ 159 w 173"/>
                <a:gd name="T39" fmla="*/ 13 h 75"/>
                <a:gd name="T40" fmla="*/ 161 w 173"/>
                <a:gd name="T41" fmla="*/ 16 h 75"/>
                <a:gd name="T42" fmla="*/ 160 w 173"/>
                <a:gd name="T43" fmla="*/ 25 h 75"/>
                <a:gd name="T44" fmla="*/ 168 w 173"/>
                <a:gd name="T45" fmla="*/ 26 h 75"/>
                <a:gd name="T46" fmla="*/ 170 w 173"/>
                <a:gd name="T47" fmla="*/ 28 h 75"/>
                <a:gd name="T48" fmla="*/ 165 w 173"/>
                <a:gd name="T49" fmla="*/ 33 h 75"/>
                <a:gd name="T50" fmla="*/ 168 w 173"/>
                <a:gd name="T51" fmla="*/ 51 h 75"/>
                <a:gd name="T52" fmla="*/ 173 w 173"/>
                <a:gd name="T53" fmla="*/ 59 h 75"/>
                <a:gd name="T54" fmla="*/ 167 w 173"/>
                <a:gd name="T55" fmla="*/ 59 h 75"/>
                <a:gd name="T56" fmla="*/ 164 w 173"/>
                <a:gd name="T57" fmla="*/ 59 h 75"/>
                <a:gd name="T58" fmla="*/ 154 w 173"/>
                <a:gd name="T59" fmla="*/ 55 h 75"/>
                <a:gd name="T60" fmla="*/ 148 w 173"/>
                <a:gd name="T61" fmla="*/ 59 h 75"/>
                <a:gd name="T62" fmla="*/ 145 w 173"/>
                <a:gd name="T63" fmla="*/ 60 h 75"/>
                <a:gd name="T64" fmla="*/ 135 w 173"/>
                <a:gd name="T65" fmla="*/ 59 h 75"/>
                <a:gd name="T66" fmla="*/ 130 w 173"/>
                <a:gd name="T67" fmla="*/ 62 h 75"/>
                <a:gd name="T68" fmla="*/ 118 w 173"/>
                <a:gd name="T69" fmla="*/ 65 h 75"/>
                <a:gd name="T70" fmla="*/ 109 w 173"/>
                <a:gd name="T71" fmla="*/ 61 h 75"/>
                <a:gd name="T72" fmla="*/ 104 w 173"/>
                <a:gd name="T73" fmla="*/ 64 h 75"/>
                <a:gd name="T74" fmla="*/ 97 w 173"/>
                <a:gd name="T75" fmla="*/ 64 h 75"/>
                <a:gd name="T76" fmla="*/ 94 w 173"/>
                <a:gd name="T77" fmla="*/ 66 h 75"/>
                <a:gd name="T78" fmla="*/ 92 w 173"/>
                <a:gd name="T79" fmla="*/ 75 h 75"/>
                <a:gd name="T80" fmla="*/ 90 w 173"/>
                <a:gd name="T81" fmla="*/ 74 h 75"/>
                <a:gd name="T82" fmla="*/ 78 w 173"/>
                <a:gd name="T83" fmla="*/ 71 h 75"/>
                <a:gd name="T84" fmla="*/ 63 w 173"/>
                <a:gd name="T85" fmla="*/ 72 h 75"/>
                <a:gd name="T86" fmla="*/ 54 w 173"/>
                <a:gd name="T87" fmla="*/ 67 h 75"/>
                <a:gd name="T88" fmla="*/ 38 w 173"/>
                <a:gd name="T89" fmla="*/ 71 h 75"/>
                <a:gd name="T90" fmla="*/ 32 w 173"/>
                <a:gd name="T91" fmla="*/ 70 h 75"/>
                <a:gd name="T92" fmla="*/ 17 w 173"/>
                <a:gd name="T93" fmla="*/ 64 h 75"/>
                <a:gd name="T94" fmla="*/ 3 w 173"/>
                <a:gd name="T95" fmla="*/ 47 h 75"/>
                <a:gd name="T96" fmla="*/ 0 w 173"/>
                <a:gd name="T97" fmla="*/ 26 h 75"/>
                <a:gd name="T98" fmla="*/ 10 w 173"/>
                <a:gd name="T99" fmla="*/ 22 h 75"/>
                <a:gd name="T100" fmla="*/ 34 w 173"/>
                <a:gd name="T101"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3" h="75">
                  <a:moveTo>
                    <a:pt x="29" y="12"/>
                  </a:moveTo>
                  <a:lnTo>
                    <a:pt x="25" y="15"/>
                  </a:lnTo>
                  <a:lnTo>
                    <a:pt x="17" y="14"/>
                  </a:lnTo>
                  <a:lnTo>
                    <a:pt x="7" y="19"/>
                  </a:lnTo>
                  <a:lnTo>
                    <a:pt x="1" y="17"/>
                  </a:lnTo>
                  <a:lnTo>
                    <a:pt x="5" y="10"/>
                  </a:lnTo>
                  <a:lnTo>
                    <a:pt x="2" y="5"/>
                  </a:lnTo>
                  <a:lnTo>
                    <a:pt x="9" y="2"/>
                  </a:lnTo>
                  <a:lnTo>
                    <a:pt x="18" y="3"/>
                  </a:lnTo>
                  <a:lnTo>
                    <a:pt x="20" y="9"/>
                  </a:lnTo>
                  <a:lnTo>
                    <a:pt x="29" y="12"/>
                  </a:lnTo>
                  <a:close/>
                  <a:moveTo>
                    <a:pt x="34" y="18"/>
                  </a:moveTo>
                  <a:lnTo>
                    <a:pt x="29" y="12"/>
                  </a:lnTo>
                  <a:lnTo>
                    <a:pt x="37" y="11"/>
                  </a:lnTo>
                  <a:lnTo>
                    <a:pt x="49" y="12"/>
                  </a:lnTo>
                  <a:lnTo>
                    <a:pt x="70" y="0"/>
                  </a:lnTo>
                  <a:lnTo>
                    <a:pt x="111" y="10"/>
                  </a:lnTo>
                  <a:lnTo>
                    <a:pt x="142" y="7"/>
                  </a:lnTo>
                  <a:lnTo>
                    <a:pt x="155" y="10"/>
                  </a:lnTo>
                  <a:lnTo>
                    <a:pt x="159" y="13"/>
                  </a:lnTo>
                  <a:lnTo>
                    <a:pt x="161" y="16"/>
                  </a:lnTo>
                  <a:lnTo>
                    <a:pt x="160" y="25"/>
                  </a:lnTo>
                  <a:lnTo>
                    <a:pt x="168" y="26"/>
                  </a:lnTo>
                  <a:lnTo>
                    <a:pt x="170" y="28"/>
                  </a:lnTo>
                  <a:lnTo>
                    <a:pt x="165" y="33"/>
                  </a:lnTo>
                  <a:lnTo>
                    <a:pt x="168" y="51"/>
                  </a:lnTo>
                  <a:lnTo>
                    <a:pt x="173" y="59"/>
                  </a:lnTo>
                  <a:lnTo>
                    <a:pt x="167" y="59"/>
                  </a:lnTo>
                  <a:lnTo>
                    <a:pt x="164" y="59"/>
                  </a:lnTo>
                  <a:lnTo>
                    <a:pt x="154" y="55"/>
                  </a:lnTo>
                  <a:lnTo>
                    <a:pt x="148" y="59"/>
                  </a:lnTo>
                  <a:lnTo>
                    <a:pt x="145" y="60"/>
                  </a:lnTo>
                  <a:lnTo>
                    <a:pt x="135" y="59"/>
                  </a:lnTo>
                  <a:lnTo>
                    <a:pt x="130" y="62"/>
                  </a:lnTo>
                  <a:lnTo>
                    <a:pt x="118" y="65"/>
                  </a:lnTo>
                  <a:lnTo>
                    <a:pt x="109" y="61"/>
                  </a:lnTo>
                  <a:lnTo>
                    <a:pt x="104" y="64"/>
                  </a:lnTo>
                  <a:lnTo>
                    <a:pt x="97" y="64"/>
                  </a:lnTo>
                  <a:lnTo>
                    <a:pt x="94" y="66"/>
                  </a:lnTo>
                  <a:lnTo>
                    <a:pt x="92" y="75"/>
                  </a:lnTo>
                  <a:lnTo>
                    <a:pt x="90" y="74"/>
                  </a:lnTo>
                  <a:lnTo>
                    <a:pt x="78" y="71"/>
                  </a:lnTo>
                  <a:lnTo>
                    <a:pt x="63" y="72"/>
                  </a:lnTo>
                  <a:lnTo>
                    <a:pt x="54" y="67"/>
                  </a:lnTo>
                  <a:lnTo>
                    <a:pt x="38" y="71"/>
                  </a:lnTo>
                  <a:lnTo>
                    <a:pt x="32" y="70"/>
                  </a:lnTo>
                  <a:lnTo>
                    <a:pt x="17" y="64"/>
                  </a:lnTo>
                  <a:lnTo>
                    <a:pt x="3" y="47"/>
                  </a:lnTo>
                  <a:lnTo>
                    <a:pt x="0" y="26"/>
                  </a:lnTo>
                  <a:lnTo>
                    <a:pt x="10" y="22"/>
                  </a:lnTo>
                  <a:lnTo>
                    <a:pt x="34" y="18"/>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796" name="Freeform 207">
              <a:extLst>
                <a:ext uri="{FF2B5EF4-FFF2-40B4-BE49-F238E27FC236}">
                  <a16:creationId xmlns:a16="http://schemas.microsoft.com/office/drawing/2014/main" id="{6B0250CB-534A-499D-8AA4-1652A4AE9E95}"/>
                </a:ext>
              </a:extLst>
            </p:cNvPr>
            <p:cNvSpPr>
              <a:spLocks noEditPoints="1"/>
            </p:cNvSpPr>
            <p:nvPr/>
          </p:nvSpPr>
          <p:spPr bwMode="auto">
            <a:xfrm>
              <a:off x="4930" y="2711"/>
              <a:ext cx="85" cy="101"/>
            </a:xfrm>
            <a:custGeom>
              <a:avLst/>
              <a:gdLst>
                <a:gd name="T0" fmla="*/ 40 w 85"/>
                <a:gd name="T1" fmla="*/ 0 h 101"/>
                <a:gd name="T2" fmla="*/ 40 w 85"/>
                <a:gd name="T3" fmla="*/ 8 h 101"/>
                <a:gd name="T4" fmla="*/ 54 w 85"/>
                <a:gd name="T5" fmla="*/ 14 h 101"/>
                <a:gd name="T6" fmla="*/ 55 w 85"/>
                <a:gd name="T7" fmla="*/ 17 h 101"/>
                <a:gd name="T8" fmla="*/ 51 w 85"/>
                <a:gd name="T9" fmla="*/ 32 h 101"/>
                <a:gd name="T10" fmla="*/ 85 w 85"/>
                <a:gd name="T11" fmla="*/ 70 h 101"/>
                <a:gd name="T12" fmla="*/ 77 w 85"/>
                <a:gd name="T13" fmla="*/ 87 h 101"/>
                <a:gd name="T14" fmla="*/ 72 w 85"/>
                <a:gd name="T15" fmla="*/ 90 h 101"/>
                <a:gd name="T16" fmla="*/ 50 w 85"/>
                <a:gd name="T17" fmla="*/ 90 h 101"/>
                <a:gd name="T18" fmla="*/ 50 w 85"/>
                <a:gd name="T19" fmla="*/ 94 h 101"/>
                <a:gd name="T20" fmla="*/ 41 w 85"/>
                <a:gd name="T21" fmla="*/ 94 h 101"/>
                <a:gd name="T22" fmla="*/ 24 w 85"/>
                <a:gd name="T23" fmla="*/ 101 h 101"/>
                <a:gd name="T24" fmla="*/ 20 w 85"/>
                <a:gd name="T25" fmla="*/ 101 h 101"/>
                <a:gd name="T26" fmla="*/ 24 w 85"/>
                <a:gd name="T27" fmla="*/ 94 h 101"/>
                <a:gd name="T28" fmla="*/ 41 w 85"/>
                <a:gd name="T29" fmla="*/ 84 h 101"/>
                <a:gd name="T30" fmla="*/ 31 w 85"/>
                <a:gd name="T31" fmla="*/ 81 h 101"/>
                <a:gd name="T32" fmla="*/ 30 w 85"/>
                <a:gd name="T33" fmla="*/ 66 h 101"/>
                <a:gd name="T34" fmla="*/ 44 w 85"/>
                <a:gd name="T35" fmla="*/ 66 h 101"/>
                <a:gd name="T36" fmla="*/ 39 w 85"/>
                <a:gd name="T37" fmla="*/ 56 h 101"/>
                <a:gd name="T38" fmla="*/ 38 w 85"/>
                <a:gd name="T39" fmla="*/ 46 h 101"/>
                <a:gd name="T40" fmla="*/ 29 w 85"/>
                <a:gd name="T41" fmla="*/ 46 h 101"/>
                <a:gd name="T42" fmla="*/ 18 w 85"/>
                <a:gd name="T43" fmla="*/ 25 h 101"/>
                <a:gd name="T44" fmla="*/ 30 w 85"/>
                <a:gd name="T45" fmla="*/ 0 h 101"/>
                <a:gd name="T46" fmla="*/ 40 w 85"/>
                <a:gd name="T47" fmla="*/ 0 h 101"/>
                <a:gd name="T48" fmla="*/ 0 w 85"/>
                <a:gd name="T49" fmla="*/ 40 h 101"/>
                <a:gd name="T50" fmla="*/ 10 w 85"/>
                <a:gd name="T51" fmla="*/ 40 h 101"/>
                <a:gd name="T52" fmla="*/ 20 w 85"/>
                <a:gd name="T53" fmla="*/ 48 h 101"/>
                <a:gd name="T54" fmla="*/ 20 w 85"/>
                <a:gd name="T55" fmla="*/ 54 h 101"/>
                <a:gd name="T56" fmla="*/ 6 w 85"/>
                <a:gd name="T57" fmla="*/ 54 h 101"/>
                <a:gd name="T58" fmla="*/ 0 w 85"/>
                <a:gd name="T59" fmla="*/ 4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5" h="101">
                  <a:moveTo>
                    <a:pt x="40" y="0"/>
                  </a:moveTo>
                  <a:lnTo>
                    <a:pt x="40" y="8"/>
                  </a:lnTo>
                  <a:lnTo>
                    <a:pt x="54" y="14"/>
                  </a:lnTo>
                  <a:lnTo>
                    <a:pt x="55" y="17"/>
                  </a:lnTo>
                  <a:lnTo>
                    <a:pt x="51" y="32"/>
                  </a:lnTo>
                  <a:lnTo>
                    <a:pt x="85" y="70"/>
                  </a:lnTo>
                  <a:lnTo>
                    <a:pt x="77" y="87"/>
                  </a:lnTo>
                  <a:lnTo>
                    <a:pt x="72" y="90"/>
                  </a:lnTo>
                  <a:lnTo>
                    <a:pt x="50" y="90"/>
                  </a:lnTo>
                  <a:lnTo>
                    <a:pt x="50" y="94"/>
                  </a:lnTo>
                  <a:lnTo>
                    <a:pt x="41" y="94"/>
                  </a:lnTo>
                  <a:lnTo>
                    <a:pt x="24" y="101"/>
                  </a:lnTo>
                  <a:lnTo>
                    <a:pt x="20" y="101"/>
                  </a:lnTo>
                  <a:lnTo>
                    <a:pt x="24" y="94"/>
                  </a:lnTo>
                  <a:lnTo>
                    <a:pt x="41" y="84"/>
                  </a:lnTo>
                  <a:lnTo>
                    <a:pt x="31" y="81"/>
                  </a:lnTo>
                  <a:lnTo>
                    <a:pt x="30" y="66"/>
                  </a:lnTo>
                  <a:lnTo>
                    <a:pt x="44" y="66"/>
                  </a:lnTo>
                  <a:lnTo>
                    <a:pt x="39" y="56"/>
                  </a:lnTo>
                  <a:lnTo>
                    <a:pt x="38" y="46"/>
                  </a:lnTo>
                  <a:lnTo>
                    <a:pt x="29" y="46"/>
                  </a:lnTo>
                  <a:lnTo>
                    <a:pt x="18" y="25"/>
                  </a:lnTo>
                  <a:lnTo>
                    <a:pt x="30" y="0"/>
                  </a:lnTo>
                  <a:lnTo>
                    <a:pt x="40" y="0"/>
                  </a:lnTo>
                  <a:close/>
                  <a:moveTo>
                    <a:pt x="0" y="40"/>
                  </a:moveTo>
                  <a:lnTo>
                    <a:pt x="10" y="40"/>
                  </a:lnTo>
                  <a:lnTo>
                    <a:pt x="20" y="48"/>
                  </a:lnTo>
                  <a:lnTo>
                    <a:pt x="20" y="54"/>
                  </a:lnTo>
                  <a:lnTo>
                    <a:pt x="6" y="54"/>
                  </a:lnTo>
                  <a:lnTo>
                    <a:pt x="0" y="4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797" name="Freeform 208">
              <a:extLst>
                <a:ext uri="{FF2B5EF4-FFF2-40B4-BE49-F238E27FC236}">
                  <a16:creationId xmlns:a16="http://schemas.microsoft.com/office/drawing/2014/main" id="{6F05B325-BB75-44E3-90FC-9239339BD70A}"/>
                </a:ext>
              </a:extLst>
            </p:cNvPr>
            <p:cNvSpPr>
              <a:spLocks noEditPoints="1"/>
            </p:cNvSpPr>
            <p:nvPr/>
          </p:nvSpPr>
          <p:spPr bwMode="auto">
            <a:xfrm>
              <a:off x="3421" y="2568"/>
              <a:ext cx="968" cy="532"/>
            </a:xfrm>
            <a:custGeom>
              <a:avLst/>
              <a:gdLst>
                <a:gd name="T0" fmla="*/ 714 w 968"/>
                <a:gd name="T1" fmla="*/ 251 h 532"/>
                <a:gd name="T2" fmla="*/ 746 w 968"/>
                <a:gd name="T3" fmla="*/ 266 h 532"/>
                <a:gd name="T4" fmla="*/ 806 w 968"/>
                <a:gd name="T5" fmla="*/ 280 h 532"/>
                <a:gd name="T6" fmla="*/ 822 w 968"/>
                <a:gd name="T7" fmla="*/ 337 h 532"/>
                <a:gd name="T8" fmla="*/ 859 w 968"/>
                <a:gd name="T9" fmla="*/ 319 h 532"/>
                <a:gd name="T10" fmla="*/ 928 w 968"/>
                <a:gd name="T11" fmla="*/ 301 h 532"/>
                <a:gd name="T12" fmla="*/ 961 w 968"/>
                <a:gd name="T13" fmla="*/ 277 h 532"/>
                <a:gd name="T14" fmla="*/ 932 w 968"/>
                <a:gd name="T15" fmla="*/ 333 h 532"/>
                <a:gd name="T16" fmla="*/ 900 w 968"/>
                <a:gd name="T17" fmla="*/ 371 h 532"/>
                <a:gd name="T18" fmla="*/ 891 w 968"/>
                <a:gd name="T19" fmla="*/ 387 h 532"/>
                <a:gd name="T20" fmla="*/ 893 w 968"/>
                <a:gd name="T21" fmla="*/ 412 h 532"/>
                <a:gd name="T22" fmla="*/ 850 w 968"/>
                <a:gd name="T23" fmla="*/ 513 h 532"/>
                <a:gd name="T24" fmla="*/ 812 w 968"/>
                <a:gd name="T25" fmla="*/ 473 h 532"/>
                <a:gd name="T26" fmla="*/ 757 w 968"/>
                <a:gd name="T27" fmla="*/ 471 h 532"/>
                <a:gd name="T28" fmla="*/ 695 w 968"/>
                <a:gd name="T29" fmla="*/ 497 h 532"/>
                <a:gd name="T30" fmla="*/ 658 w 968"/>
                <a:gd name="T31" fmla="*/ 480 h 532"/>
                <a:gd name="T32" fmla="*/ 627 w 968"/>
                <a:gd name="T33" fmla="*/ 480 h 532"/>
                <a:gd name="T34" fmla="*/ 582 w 968"/>
                <a:gd name="T35" fmla="*/ 459 h 532"/>
                <a:gd name="T36" fmla="*/ 511 w 968"/>
                <a:gd name="T37" fmla="*/ 445 h 532"/>
                <a:gd name="T38" fmla="*/ 446 w 968"/>
                <a:gd name="T39" fmla="*/ 355 h 532"/>
                <a:gd name="T40" fmla="*/ 444 w 968"/>
                <a:gd name="T41" fmla="*/ 326 h 532"/>
                <a:gd name="T42" fmla="*/ 465 w 968"/>
                <a:gd name="T43" fmla="*/ 268 h 532"/>
                <a:gd name="T44" fmla="*/ 75 w 968"/>
                <a:gd name="T45" fmla="*/ 192 h 532"/>
                <a:gd name="T46" fmla="*/ 103 w 968"/>
                <a:gd name="T47" fmla="*/ 145 h 532"/>
                <a:gd name="T48" fmla="*/ 63 w 968"/>
                <a:gd name="T49" fmla="*/ 109 h 532"/>
                <a:gd name="T50" fmla="*/ 111 w 968"/>
                <a:gd name="T51" fmla="*/ 72 h 532"/>
                <a:gd name="T52" fmla="*/ 78 w 968"/>
                <a:gd name="T53" fmla="*/ 51 h 532"/>
                <a:gd name="T54" fmla="*/ 61 w 968"/>
                <a:gd name="T55" fmla="*/ 32 h 532"/>
                <a:gd name="T56" fmla="*/ 152 w 968"/>
                <a:gd name="T57" fmla="*/ 0 h 532"/>
                <a:gd name="T58" fmla="*/ 293 w 968"/>
                <a:gd name="T59" fmla="*/ 125 h 532"/>
                <a:gd name="T60" fmla="*/ 311 w 968"/>
                <a:gd name="T61" fmla="*/ 124 h 532"/>
                <a:gd name="T62" fmla="*/ 378 w 968"/>
                <a:gd name="T63" fmla="*/ 167 h 532"/>
                <a:gd name="T64" fmla="*/ 389 w 968"/>
                <a:gd name="T65" fmla="*/ 192 h 532"/>
                <a:gd name="T66" fmla="*/ 305 w 968"/>
                <a:gd name="T67" fmla="*/ 134 h 532"/>
                <a:gd name="T68" fmla="*/ 200 w 968"/>
                <a:gd name="T69" fmla="*/ 139 h 532"/>
                <a:gd name="T70" fmla="*/ 199 w 968"/>
                <a:gd name="T71" fmla="*/ 121 h 532"/>
                <a:gd name="T72" fmla="*/ 195 w 968"/>
                <a:gd name="T73" fmla="*/ 119 h 532"/>
                <a:gd name="T74" fmla="*/ 132 w 968"/>
                <a:gd name="T75" fmla="*/ 176 h 532"/>
                <a:gd name="T76" fmla="*/ 336 w 968"/>
                <a:gd name="T77" fmla="*/ 152 h 532"/>
                <a:gd name="T78" fmla="*/ 352 w 968"/>
                <a:gd name="T79" fmla="*/ 172 h 532"/>
                <a:gd name="T80" fmla="*/ 31 w 968"/>
                <a:gd name="T81" fmla="*/ 184 h 532"/>
                <a:gd name="T82" fmla="*/ 27 w 968"/>
                <a:gd name="T83" fmla="*/ 192 h 532"/>
                <a:gd name="T84" fmla="*/ 22 w 968"/>
                <a:gd name="T85" fmla="*/ 203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8" h="532">
                  <a:moveTo>
                    <a:pt x="458" y="255"/>
                  </a:moveTo>
                  <a:lnTo>
                    <a:pt x="712" y="255"/>
                  </a:lnTo>
                  <a:lnTo>
                    <a:pt x="714" y="251"/>
                  </a:lnTo>
                  <a:lnTo>
                    <a:pt x="722" y="260"/>
                  </a:lnTo>
                  <a:lnTo>
                    <a:pt x="732" y="260"/>
                  </a:lnTo>
                  <a:lnTo>
                    <a:pt x="746" y="266"/>
                  </a:lnTo>
                  <a:lnTo>
                    <a:pt x="766" y="267"/>
                  </a:lnTo>
                  <a:lnTo>
                    <a:pt x="774" y="264"/>
                  </a:lnTo>
                  <a:lnTo>
                    <a:pt x="806" y="280"/>
                  </a:lnTo>
                  <a:lnTo>
                    <a:pt x="818" y="292"/>
                  </a:lnTo>
                  <a:lnTo>
                    <a:pt x="828" y="298"/>
                  </a:lnTo>
                  <a:lnTo>
                    <a:pt x="822" y="337"/>
                  </a:lnTo>
                  <a:lnTo>
                    <a:pt x="828" y="340"/>
                  </a:lnTo>
                  <a:lnTo>
                    <a:pt x="860" y="326"/>
                  </a:lnTo>
                  <a:lnTo>
                    <a:pt x="859" y="319"/>
                  </a:lnTo>
                  <a:lnTo>
                    <a:pt x="878" y="319"/>
                  </a:lnTo>
                  <a:lnTo>
                    <a:pt x="896" y="302"/>
                  </a:lnTo>
                  <a:lnTo>
                    <a:pt x="928" y="301"/>
                  </a:lnTo>
                  <a:lnTo>
                    <a:pt x="940" y="296"/>
                  </a:lnTo>
                  <a:lnTo>
                    <a:pt x="949" y="273"/>
                  </a:lnTo>
                  <a:lnTo>
                    <a:pt x="961" y="277"/>
                  </a:lnTo>
                  <a:lnTo>
                    <a:pt x="968" y="302"/>
                  </a:lnTo>
                  <a:lnTo>
                    <a:pt x="941" y="316"/>
                  </a:lnTo>
                  <a:lnTo>
                    <a:pt x="932" y="333"/>
                  </a:lnTo>
                  <a:lnTo>
                    <a:pt x="941" y="340"/>
                  </a:lnTo>
                  <a:lnTo>
                    <a:pt x="905" y="348"/>
                  </a:lnTo>
                  <a:lnTo>
                    <a:pt x="900" y="371"/>
                  </a:lnTo>
                  <a:lnTo>
                    <a:pt x="892" y="368"/>
                  </a:lnTo>
                  <a:lnTo>
                    <a:pt x="896" y="379"/>
                  </a:lnTo>
                  <a:lnTo>
                    <a:pt x="891" y="387"/>
                  </a:lnTo>
                  <a:lnTo>
                    <a:pt x="884" y="373"/>
                  </a:lnTo>
                  <a:lnTo>
                    <a:pt x="883" y="395"/>
                  </a:lnTo>
                  <a:lnTo>
                    <a:pt x="893" y="412"/>
                  </a:lnTo>
                  <a:lnTo>
                    <a:pt x="845" y="448"/>
                  </a:lnTo>
                  <a:lnTo>
                    <a:pt x="837" y="468"/>
                  </a:lnTo>
                  <a:lnTo>
                    <a:pt x="850" y="513"/>
                  </a:lnTo>
                  <a:lnTo>
                    <a:pt x="847" y="530"/>
                  </a:lnTo>
                  <a:lnTo>
                    <a:pt x="841" y="532"/>
                  </a:lnTo>
                  <a:lnTo>
                    <a:pt x="812" y="473"/>
                  </a:lnTo>
                  <a:lnTo>
                    <a:pt x="805" y="479"/>
                  </a:lnTo>
                  <a:lnTo>
                    <a:pt x="794" y="470"/>
                  </a:lnTo>
                  <a:lnTo>
                    <a:pt x="757" y="471"/>
                  </a:lnTo>
                  <a:lnTo>
                    <a:pt x="767" y="485"/>
                  </a:lnTo>
                  <a:lnTo>
                    <a:pt x="722" y="479"/>
                  </a:lnTo>
                  <a:lnTo>
                    <a:pt x="695" y="497"/>
                  </a:lnTo>
                  <a:lnTo>
                    <a:pt x="693" y="524"/>
                  </a:lnTo>
                  <a:lnTo>
                    <a:pt x="677" y="518"/>
                  </a:lnTo>
                  <a:lnTo>
                    <a:pt x="658" y="480"/>
                  </a:lnTo>
                  <a:lnTo>
                    <a:pt x="647" y="477"/>
                  </a:lnTo>
                  <a:lnTo>
                    <a:pt x="639" y="488"/>
                  </a:lnTo>
                  <a:lnTo>
                    <a:pt x="627" y="480"/>
                  </a:lnTo>
                  <a:lnTo>
                    <a:pt x="624" y="470"/>
                  </a:lnTo>
                  <a:lnTo>
                    <a:pt x="609" y="455"/>
                  </a:lnTo>
                  <a:lnTo>
                    <a:pt x="582" y="459"/>
                  </a:lnTo>
                  <a:lnTo>
                    <a:pt x="567" y="460"/>
                  </a:lnTo>
                  <a:lnTo>
                    <a:pt x="532" y="445"/>
                  </a:lnTo>
                  <a:lnTo>
                    <a:pt x="511" y="445"/>
                  </a:lnTo>
                  <a:lnTo>
                    <a:pt x="501" y="432"/>
                  </a:lnTo>
                  <a:lnTo>
                    <a:pt x="480" y="422"/>
                  </a:lnTo>
                  <a:lnTo>
                    <a:pt x="446" y="355"/>
                  </a:lnTo>
                  <a:lnTo>
                    <a:pt x="448" y="349"/>
                  </a:lnTo>
                  <a:lnTo>
                    <a:pt x="448" y="343"/>
                  </a:lnTo>
                  <a:lnTo>
                    <a:pt x="444" y="326"/>
                  </a:lnTo>
                  <a:lnTo>
                    <a:pt x="450" y="290"/>
                  </a:lnTo>
                  <a:lnTo>
                    <a:pt x="442" y="264"/>
                  </a:lnTo>
                  <a:lnTo>
                    <a:pt x="465" y="268"/>
                  </a:lnTo>
                  <a:lnTo>
                    <a:pt x="458" y="255"/>
                  </a:lnTo>
                  <a:close/>
                  <a:moveTo>
                    <a:pt x="77" y="194"/>
                  </a:moveTo>
                  <a:lnTo>
                    <a:pt x="75" y="192"/>
                  </a:lnTo>
                  <a:lnTo>
                    <a:pt x="141" y="156"/>
                  </a:lnTo>
                  <a:lnTo>
                    <a:pt x="133" y="142"/>
                  </a:lnTo>
                  <a:lnTo>
                    <a:pt x="103" y="145"/>
                  </a:lnTo>
                  <a:lnTo>
                    <a:pt x="101" y="128"/>
                  </a:lnTo>
                  <a:lnTo>
                    <a:pt x="82" y="130"/>
                  </a:lnTo>
                  <a:lnTo>
                    <a:pt x="63" y="109"/>
                  </a:lnTo>
                  <a:lnTo>
                    <a:pt x="79" y="92"/>
                  </a:lnTo>
                  <a:lnTo>
                    <a:pt x="112" y="87"/>
                  </a:lnTo>
                  <a:lnTo>
                    <a:pt x="111" y="72"/>
                  </a:lnTo>
                  <a:lnTo>
                    <a:pt x="75" y="76"/>
                  </a:lnTo>
                  <a:lnTo>
                    <a:pt x="45" y="63"/>
                  </a:lnTo>
                  <a:lnTo>
                    <a:pt x="78" y="51"/>
                  </a:lnTo>
                  <a:lnTo>
                    <a:pt x="101" y="60"/>
                  </a:lnTo>
                  <a:lnTo>
                    <a:pt x="108" y="52"/>
                  </a:lnTo>
                  <a:lnTo>
                    <a:pt x="61" y="32"/>
                  </a:lnTo>
                  <a:lnTo>
                    <a:pt x="63" y="26"/>
                  </a:lnTo>
                  <a:lnTo>
                    <a:pt x="102" y="10"/>
                  </a:lnTo>
                  <a:lnTo>
                    <a:pt x="152" y="0"/>
                  </a:lnTo>
                  <a:lnTo>
                    <a:pt x="212" y="7"/>
                  </a:lnTo>
                  <a:lnTo>
                    <a:pt x="293" y="19"/>
                  </a:lnTo>
                  <a:lnTo>
                    <a:pt x="293" y="125"/>
                  </a:lnTo>
                  <a:lnTo>
                    <a:pt x="298" y="127"/>
                  </a:lnTo>
                  <a:lnTo>
                    <a:pt x="304" y="125"/>
                  </a:lnTo>
                  <a:lnTo>
                    <a:pt x="311" y="124"/>
                  </a:lnTo>
                  <a:lnTo>
                    <a:pt x="327" y="141"/>
                  </a:lnTo>
                  <a:lnTo>
                    <a:pt x="344" y="130"/>
                  </a:lnTo>
                  <a:lnTo>
                    <a:pt x="378" y="167"/>
                  </a:lnTo>
                  <a:lnTo>
                    <a:pt x="395" y="176"/>
                  </a:lnTo>
                  <a:lnTo>
                    <a:pt x="392" y="183"/>
                  </a:lnTo>
                  <a:lnTo>
                    <a:pt x="389" y="192"/>
                  </a:lnTo>
                  <a:lnTo>
                    <a:pt x="346" y="141"/>
                  </a:lnTo>
                  <a:lnTo>
                    <a:pt x="334" y="149"/>
                  </a:lnTo>
                  <a:lnTo>
                    <a:pt x="305" y="134"/>
                  </a:lnTo>
                  <a:lnTo>
                    <a:pt x="293" y="132"/>
                  </a:lnTo>
                  <a:lnTo>
                    <a:pt x="239" y="121"/>
                  </a:lnTo>
                  <a:lnTo>
                    <a:pt x="200" y="139"/>
                  </a:lnTo>
                  <a:lnTo>
                    <a:pt x="194" y="139"/>
                  </a:lnTo>
                  <a:lnTo>
                    <a:pt x="194" y="132"/>
                  </a:lnTo>
                  <a:lnTo>
                    <a:pt x="199" y="121"/>
                  </a:lnTo>
                  <a:lnTo>
                    <a:pt x="214" y="116"/>
                  </a:lnTo>
                  <a:lnTo>
                    <a:pt x="210" y="113"/>
                  </a:lnTo>
                  <a:lnTo>
                    <a:pt x="195" y="119"/>
                  </a:lnTo>
                  <a:lnTo>
                    <a:pt x="173" y="139"/>
                  </a:lnTo>
                  <a:lnTo>
                    <a:pt x="181" y="143"/>
                  </a:lnTo>
                  <a:lnTo>
                    <a:pt x="132" y="176"/>
                  </a:lnTo>
                  <a:lnTo>
                    <a:pt x="115" y="184"/>
                  </a:lnTo>
                  <a:lnTo>
                    <a:pt x="77" y="194"/>
                  </a:lnTo>
                  <a:close/>
                  <a:moveTo>
                    <a:pt x="336" y="152"/>
                  </a:moveTo>
                  <a:lnTo>
                    <a:pt x="342" y="149"/>
                  </a:lnTo>
                  <a:lnTo>
                    <a:pt x="349" y="152"/>
                  </a:lnTo>
                  <a:lnTo>
                    <a:pt x="352" y="172"/>
                  </a:lnTo>
                  <a:lnTo>
                    <a:pt x="336" y="152"/>
                  </a:lnTo>
                  <a:close/>
                  <a:moveTo>
                    <a:pt x="27" y="192"/>
                  </a:moveTo>
                  <a:lnTo>
                    <a:pt x="31" y="184"/>
                  </a:lnTo>
                  <a:lnTo>
                    <a:pt x="44" y="190"/>
                  </a:lnTo>
                  <a:lnTo>
                    <a:pt x="37" y="194"/>
                  </a:lnTo>
                  <a:lnTo>
                    <a:pt x="27" y="192"/>
                  </a:lnTo>
                  <a:close/>
                  <a:moveTo>
                    <a:pt x="0" y="202"/>
                  </a:moveTo>
                  <a:lnTo>
                    <a:pt x="22" y="200"/>
                  </a:lnTo>
                  <a:lnTo>
                    <a:pt x="22" y="203"/>
                  </a:lnTo>
                  <a:lnTo>
                    <a:pt x="4" y="205"/>
                  </a:lnTo>
                  <a:lnTo>
                    <a:pt x="0" y="20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798" name="Freeform 209">
              <a:extLst>
                <a:ext uri="{FF2B5EF4-FFF2-40B4-BE49-F238E27FC236}">
                  <a16:creationId xmlns:a16="http://schemas.microsoft.com/office/drawing/2014/main" id="{3A979441-6CDF-4742-9924-D658AA2A871B}"/>
                </a:ext>
              </a:extLst>
            </p:cNvPr>
            <p:cNvSpPr>
              <a:spLocks noEditPoints="1"/>
            </p:cNvSpPr>
            <p:nvPr/>
          </p:nvSpPr>
          <p:spPr bwMode="auto">
            <a:xfrm>
              <a:off x="6522" y="3561"/>
              <a:ext cx="18" cy="23"/>
            </a:xfrm>
            <a:custGeom>
              <a:avLst/>
              <a:gdLst>
                <a:gd name="T0" fmla="*/ 0 w 18"/>
                <a:gd name="T1" fmla="*/ 0 h 23"/>
                <a:gd name="T2" fmla="*/ 11 w 18"/>
                <a:gd name="T3" fmla="*/ 9 h 23"/>
                <a:gd name="T4" fmla="*/ 8 w 18"/>
                <a:gd name="T5" fmla="*/ 14 h 23"/>
                <a:gd name="T6" fmla="*/ 2 w 18"/>
                <a:gd name="T7" fmla="*/ 9 h 23"/>
                <a:gd name="T8" fmla="*/ 0 w 18"/>
                <a:gd name="T9" fmla="*/ 0 h 23"/>
                <a:gd name="T10" fmla="*/ 14 w 18"/>
                <a:gd name="T11" fmla="*/ 19 h 23"/>
                <a:gd name="T12" fmla="*/ 18 w 18"/>
                <a:gd name="T13" fmla="*/ 23 h 23"/>
                <a:gd name="T14" fmla="*/ 15 w 18"/>
                <a:gd name="T15" fmla="*/ 23 h 23"/>
                <a:gd name="T16" fmla="*/ 14 w 18"/>
                <a:gd name="T17"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3">
                  <a:moveTo>
                    <a:pt x="0" y="0"/>
                  </a:moveTo>
                  <a:lnTo>
                    <a:pt x="11" y="9"/>
                  </a:lnTo>
                  <a:lnTo>
                    <a:pt x="8" y="14"/>
                  </a:lnTo>
                  <a:lnTo>
                    <a:pt x="2" y="9"/>
                  </a:lnTo>
                  <a:lnTo>
                    <a:pt x="0" y="0"/>
                  </a:lnTo>
                  <a:close/>
                  <a:moveTo>
                    <a:pt x="14" y="19"/>
                  </a:moveTo>
                  <a:lnTo>
                    <a:pt x="18" y="23"/>
                  </a:lnTo>
                  <a:lnTo>
                    <a:pt x="15" y="23"/>
                  </a:lnTo>
                  <a:lnTo>
                    <a:pt x="14" y="1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799" name="Freeform 210">
              <a:extLst>
                <a:ext uri="{FF2B5EF4-FFF2-40B4-BE49-F238E27FC236}">
                  <a16:creationId xmlns:a16="http://schemas.microsoft.com/office/drawing/2014/main" id="{E140D9D8-66E8-4F5E-936A-3EB249E5B9D1}"/>
                </a:ext>
              </a:extLst>
            </p:cNvPr>
            <p:cNvSpPr>
              <a:spLocks noEditPoints="1"/>
            </p:cNvSpPr>
            <p:nvPr/>
          </p:nvSpPr>
          <p:spPr bwMode="auto">
            <a:xfrm>
              <a:off x="5674" y="2771"/>
              <a:ext cx="560" cy="409"/>
            </a:xfrm>
            <a:custGeom>
              <a:avLst/>
              <a:gdLst>
                <a:gd name="T0" fmla="*/ 442 w 560"/>
                <a:gd name="T1" fmla="*/ 334 h 409"/>
                <a:gd name="T2" fmla="*/ 425 w 560"/>
                <a:gd name="T3" fmla="*/ 361 h 409"/>
                <a:gd name="T4" fmla="*/ 427 w 560"/>
                <a:gd name="T5" fmla="*/ 342 h 409"/>
                <a:gd name="T6" fmla="*/ 327 w 560"/>
                <a:gd name="T7" fmla="*/ 389 h 409"/>
                <a:gd name="T8" fmla="*/ 338 w 560"/>
                <a:gd name="T9" fmla="*/ 404 h 409"/>
                <a:gd name="T10" fmla="*/ 319 w 560"/>
                <a:gd name="T11" fmla="*/ 405 h 409"/>
                <a:gd name="T12" fmla="*/ 181 w 560"/>
                <a:gd name="T13" fmla="*/ 99 h 409"/>
                <a:gd name="T14" fmla="*/ 206 w 560"/>
                <a:gd name="T15" fmla="*/ 120 h 409"/>
                <a:gd name="T16" fmla="*/ 258 w 560"/>
                <a:gd name="T17" fmla="*/ 129 h 409"/>
                <a:gd name="T18" fmla="*/ 291 w 560"/>
                <a:gd name="T19" fmla="*/ 135 h 409"/>
                <a:gd name="T20" fmla="*/ 333 w 560"/>
                <a:gd name="T21" fmla="*/ 128 h 409"/>
                <a:gd name="T22" fmla="*/ 345 w 560"/>
                <a:gd name="T23" fmla="*/ 106 h 409"/>
                <a:gd name="T24" fmla="*/ 365 w 560"/>
                <a:gd name="T25" fmla="*/ 104 h 409"/>
                <a:gd name="T26" fmla="*/ 422 w 560"/>
                <a:gd name="T27" fmla="*/ 78 h 409"/>
                <a:gd name="T28" fmla="*/ 383 w 560"/>
                <a:gd name="T29" fmla="*/ 64 h 409"/>
                <a:gd name="T30" fmla="*/ 416 w 560"/>
                <a:gd name="T31" fmla="*/ 40 h 409"/>
                <a:gd name="T32" fmla="*/ 452 w 560"/>
                <a:gd name="T33" fmla="*/ 0 h 409"/>
                <a:gd name="T34" fmla="*/ 496 w 560"/>
                <a:gd name="T35" fmla="*/ 45 h 409"/>
                <a:gd name="T36" fmla="*/ 523 w 560"/>
                <a:gd name="T37" fmla="*/ 68 h 409"/>
                <a:gd name="T38" fmla="*/ 560 w 560"/>
                <a:gd name="T39" fmla="*/ 68 h 409"/>
                <a:gd name="T40" fmla="*/ 532 w 560"/>
                <a:gd name="T41" fmla="*/ 95 h 409"/>
                <a:gd name="T42" fmla="*/ 529 w 560"/>
                <a:gd name="T43" fmla="*/ 123 h 409"/>
                <a:gd name="T44" fmla="*/ 488 w 560"/>
                <a:gd name="T45" fmla="*/ 135 h 409"/>
                <a:gd name="T46" fmla="*/ 438 w 560"/>
                <a:gd name="T47" fmla="*/ 170 h 409"/>
                <a:gd name="T48" fmla="*/ 413 w 560"/>
                <a:gd name="T49" fmla="*/ 167 h 409"/>
                <a:gd name="T50" fmla="*/ 402 w 560"/>
                <a:gd name="T51" fmla="*/ 176 h 409"/>
                <a:gd name="T52" fmla="*/ 447 w 560"/>
                <a:gd name="T53" fmla="*/ 188 h 409"/>
                <a:gd name="T54" fmla="*/ 430 w 560"/>
                <a:gd name="T55" fmla="*/ 196 h 409"/>
                <a:gd name="T56" fmla="*/ 441 w 560"/>
                <a:gd name="T57" fmla="*/ 250 h 409"/>
                <a:gd name="T58" fmla="*/ 412 w 560"/>
                <a:gd name="T59" fmla="*/ 336 h 409"/>
                <a:gd name="T60" fmla="*/ 368 w 560"/>
                <a:gd name="T61" fmla="*/ 361 h 409"/>
                <a:gd name="T62" fmla="*/ 367 w 560"/>
                <a:gd name="T63" fmla="*/ 363 h 409"/>
                <a:gd name="T64" fmla="*/ 340 w 560"/>
                <a:gd name="T65" fmla="*/ 372 h 409"/>
                <a:gd name="T66" fmla="*/ 331 w 560"/>
                <a:gd name="T67" fmla="*/ 385 h 409"/>
                <a:gd name="T68" fmla="*/ 315 w 560"/>
                <a:gd name="T69" fmla="*/ 370 h 409"/>
                <a:gd name="T70" fmla="*/ 303 w 560"/>
                <a:gd name="T71" fmla="*/ 356 h 409"/>
                <a:gd name="T72" fmla="*/ 277 w 560"/>
                <a:gd name="T73" fmla="*/ 359 h 409"/>
                <a:gd name="T74" fmla="*/ 256 w 560"/>
                <a:gd name="T75" fmla="*/ 360 h 409"/>
                <a:gd name="T76" fmla="*/ 254 w 560"/>
                <a:gd name="T77" fmla="*/ 374 h 409"/>
                <a:gd name="T78" fmla="*/ 238 w 560"/>
                <a:gd name="T79" fmla="*/ 365 h 409"/>
                <a:gd name="T80" fmla="*/ 225 w 560"/>
                <a:gd name="T81" fmla="*/ 341 h 409"/>
                <a:gd name="T82" fmla="*/ 218 w 560"/>
                <a:gd name="T83" fmla="*/ 336 h 409"/>
                <a:gd name="T84" fmla="*/ 230 w 560"/>
                <a:gd name="T85" fmla="*/ 301 h 409"/>
                <a:gd name="T86" fmla="*/ 218 w 560"/>
                <a:gd name="T87" fmla="*/ 293 h 409"/>
                <a:gd name="T88" fmla="*/ 208 w 560"/>
                <a:gd name="T89" fmla="*/ 280 h 409"/>
                <a:gd name="T90" fmla="*/ 189 w 560"/>
                <a:gd name="T91" fmla="*/ 281 h 409"/>
                <a:gd name="T92" fmla="*/ 166 w 560"/>
                <a:gd name="T93" fmla="*/ 297 h 409"/>
                <a:gd name="T94" fmla="*/ 138 w 560"/>
                <a:gd name="T95" fmla="*/ 297 h 409"/>
                <a:gd name="T96" fmla="*/ 114 w 560"/>
                <a:gd name="T97" fmla="*/ 290 h 409"/>
                <a:gd name="T98" fmla="*/ 68 w 560"/>
                <a:gd name="T99" fmla="*/ 268 h 409"/>
                <a:gd name="T100" fmla="*/ 44 w 560"/>
                <a:gd name="T101" fmla="*/ 243 h 409"/>
                <a:gd name="T102" fmla="*/ 50 w 560"/>
                <a:gd name="T103" fmla="*/ 222 h 409"/>
                <a:gd name="T104" fmla="*/ 16 w 560"/>
                <a:gd name="T105" fmla="*/ 192 h 409"/>
                <a:gd name="T106" fmla="*/ 11 w 560"/>
                <a:gd name="T107" fmla="*/ 186 h 409"/>
                <a:gd name="T108" fmla="*/ 13 w 560"/>
                <a:gd name="T109" fmla="*/ 174 h 409"/>
                <a:gd name="T110" fmla="*/ 0 w 560"/>
                <a:gd name="T111" fmla="*/ 164 h 409"/>
                <a:gd name="T112" fmla="*/ 26 w 560"/>
                <a:gd name="T113" fmla="*/ 153 h 409"/>
                <a:gd name="T114" fmla="*/ 42 w 560"/>
                <a:gd name="T115" fmla="*/ 145 h 409"/>
                <a:gd name="T116" fmla="*/ 62 w 560"/>
                <a:gd name="T117" fmla="*/ 104 h 409"/>
                <a:gd name="T118" fmla="*/ 108 w 560"/>
                <a:gd name="T119" fmla="*/ 65 h 409"/>
                <a:gd name="T120" fmla="*/ 124 w 560"/>
                <a:gd name="T121" fmla="*/ 53 h 409"/>
                <a:gd name="T122" fmla="*/ 159 w 560"/>
                <a:gd name="T123" fmla="*/ 81 h 409"/>
                <a:gd name="T124" fmla="*/ 181 w 560"/>
                <a:gd name="T125" fmla="*/ 99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0" h="409">
                  <a:moveTo>
                    <a:pt x="436" y="329"/>
                  </a:moveTo>
                  <a:lnTo>
                    <a:pt x="442" y="334"/>
                  </a:lnTo>
                  <a:lnTo>
                    <a:pt x="437" y="349"/>
                  </a:lnTo>
                  <a:lnTo>
                    <a:pt x="425" y="361"/>
                  </a:lnTo>
                  <a:lnTo>
                    <a:pt x="424" y="354"/>
                  </a:lnTo>
                  <a:lnTo>
                    <a:pt x="427" y="342"/>
                  </a:lnTo>
                  <a:lnTo>
                    <a:pt x="436" y="329"/>
                  </a:lnTo>
                  <a:close/>
                  <a:moveTo>
                    <a:pt x="327" y="389"/>
                  </a:moveTo>
                  <a:lnTo>
                    <a:pt x="342" y="387"/>
                  </a:lnTo>
                  <a:lnTo>
                    <a:pt x="338" y="404"/>
                  </a:lnTo>
                  <a:lnTo>
                    <a:pt x="330" y="409"/>
                  </a:lnTo>
                  <a:lnTo>
                    <a:pt x="319" y="405"/>
                  </a:lnTo>
                  <a:lnTo>
                    <a:pt x="327" y="389"/>
                  </a:lnTo>
                  <a:close/>
                  <a:moveTo>
                    <a:pt x="181" y="99"/>
                  </a:moveTo>
                  <a:lnTo>
                    <a:pt x="203" y="117"/>
                  </a:lnTo>
                  <a:lnTo>
                    <a:pt x="206" y="120"/>
                  </a:lnTo>
                  <a:lnTo>
                    <a:pt x="209" y="125"/>
                  </a:lnTo>
                  <a:lnTo>
                    <a:pt x="258" y="129"/>
                  </a:lnTo>
                  <a:lnTo>
                    <a:pt x="284" y="140"/>
                  </a:lnTo>
                  <a:lnTo>
                    <a:pt x="291" y="135"/>
                  </a:lnTo>
                  <a:lnTo>
                    <a:pt x="310" y="129"/>
                  </a:lnTo>
                  <a:lnTo>
                    <a:pt x="333" y="128"/>
                  </a:lnTo>
                  <a:lnTo>
                    <a:pt x="349" y="114"/>
                  </a:lnTo>
                  <a:lnTo>
                    <a:pt x="345" y="106"/>
                  </a:lnTo>
                  <a:lnTo>
                    <a:pt x="349" y="99"/>
                  </a:lnTo>
                  <a:lnTo>
                    <a:pt x="365" y="104"/>
                  </a:lnTo>
                  <a:lnTo>
                    <a:pt x="399" y="82"/>
                  </a:lnTo>
                  <a:lnTo>
                    <a:pt x="422" y="78"/>
                  </a:lnTo>
                  <a:lnTo>
                    <a:pt x="409" y="64"/>
                  </a:lnTo>
                  <a:lnTo>
                    <a:pt x="383" y="64"/>
                  </a:lnTo>
                  <a:lnTo>
                    <a:pt x="393" y="44"/>
                  </a:lnTo>
                  <a:lnTo>
                    <a:pt x="416" y="40"/>
                  </a:lnTo>
                  <a:lnTo>
                    <a:pt x="430" y="4"/>
                  </a:lnTo>
                  <a:lnTo>
                    <a:pt x="452" y="0"/>
                  </a:lnTo>
                  <a:lnTo>
                    <a:pt x="477" y="5"/>
                  </a:lnTo>
                  <a:lnTo>
                    <a:pt x="496" y="45"/>
                  </a:lnTo>
                  <a:lnTo>
                    <a:pt x="521" y="54"/>
                  </a:lnTo>
                  <a:lnTo>
                    <a:pt x="523" y="68"/>
                  </a:lnTo>
                  <a:lnTo>
                    <a:pt x="558" y="61"/>
                  </a:lnTo>
                  <a:lnTo>
                    <a:pt x="560" y="68"/>
                  </a:lnTo>
                  <a:lnTo>
                    <a:pt x="542" y="98"/>
                  </a:lnTo>
                  <a:lnTo>
                    <a:pt x="532" y="95"/>
                  </a:lnTo>
                  <a:lnTo>
                    <a:pt x="524" y="100"/>
                  </a:lnTo>
                  <a:lnTo>
                    <a:pt x="529" y="123"/>
                  </a:lnTo>
                  <a:lnTo>
                    <a:pt x="520" y="129"/>
                  </a:lnTo>
                  <a:lnTo>
                    <a:pt x="488" y="135"/>
                  </a:lnTo>
                  <a:lnTo>
                    <a:pt x="463" y="158"/>
                  </a:lnTo>
                  <a:lnTo>
                    <a:pt x="438" y="170"/>
                  </a:lnTo>
                  <a:lnTo>
                    <a:pt x="436" y="146"/>
                  </a:lnTo>
                  <a:lnTo>
                    <a:pt x="413" y="167"/>
                  </a:lnTo>
                  <a:lnTo>
                    <a:pt x="402" y="168"/>
                  </a:lnTo>
                  <a:lnTo>
                    <a:pt x="402" y="176"/>
                  </a:lnTo>
                  <a:lnTo>
                    <a:pt x="429" y="183"/>
                  </a:lnTo>
                  <a:lnTo>
                    <a:pt x="447" y="188"/>
                  </a:lnTo>
                  <a:lnTo>
                    <a:pt x="446" y="192"/>
                  </a:lnTo>
                  <a:lnTo>
                    <a:pt x="430" y="196"/>
                  </a:lnTo>
                  <a:lnTo>
                    <a:pt x="416" y="216"/>
                  </a:lnTo>
                  <a:lnTo>
                    <a:pt x="441" y="250"/>
                  </a:lnTo>
                  <a:lnTo>
                    <a:pt x="442" y="274"/>
                  </a:lnTo>
                  <a:lnTo>
                    <a:pt x="412" y="336"/>
                  </a:lnTo>
                  <a:lnTo>
                    <a:pt x="392" y="353"/>
                  </a:lnTo>
                  <a:lnTo>
                    <a:pt x="368" y="361"/>
                  </a:lnTo>
                  <a:lnTo>
                    <a:pt x="367" y="361"/>
                  </a:lnTo>
                  <a:lnTo>
                    <a:pt x="367" y="363"/>
                  </a:lnTo>
                  <a:lnTo>
                    <a:pt x="364" y="365"/>
                  </a:lnTo>
                  <a:lnTo>
                    <a:pt x="340" y="372"/>
                  </a:lnTo>
                  <a:lnTo>
                    <a:pt x="337" y="385"/>
                  </a:lnTo>
                  <a:lnTo>
                    <a:pt x="331" y="385"/>
                  </a:lnTo>
                  <a:lnTo>
                    <a:pt x="329" y="372"/>
                  </a:lnTo>
                  <a:lnTo>
                    <a:pt x="315" y="370"/>
                  </a:lnTo>
                  <a:lnTo>
                    <a:pt x="302" y="364"/>
                  </a:lnTo>
                  <a:lnTo>
                    <a:pt x="303" y="356"/>
                  </a:lnTo>
                  <a:lnTo>
                    <a:pt x="290" y="349"/>
                  </a:lnTo>
                  <a:lnTo>
                    <a:pt x="277" y="359"/>
                  </a:lnTo>
                  <a:lnTo>
                    <a:pt x="263" y="357"/>
                  </a:lnTo>
                  <a:lnTo>
                    <a:pt x="256" y="360"/>
                  </a:lnTo>
                  <a:lnTo>
                    <a:pt x="258" y="374"/>
                  </a:lnTo>
                  <a:lnTo>
                    <a:pt x="254" y="374"/>
                  </a:lnTo>
                  <a:lnTo>
                    <a:pt x="252" y="369"/>
                  </a:lnTo>
                  <a:lnTo>
                    <a:pt x="238" y="365"/>
                  </a:lnTo>
                  <a:lnTo>
                    <a:pt x="235" y="351"/>
                  </a:lnTo>
                  <a:lnTo>
                    <a:pt x="225" y="341"/>
                  </a:lnTo>
                  <a:lnTo>
                    <a:pt x="224" y="341"/>
                  </a:lnTo>
                  <a:lnTo>
                    <a:pt x="218" y="336"/>
                  </a:lnTo>
                  <a:lnTo>
                    <a:pt x="230" y="321"/>
                  </a:lnTo>
                  <a:lnTo>
                    <a:pt x="230" y="301"/>
                  </a:lnTo>
                  <a:lnTo>
                    <a:pt x="220" y="290"/>
                  </a:lnTo>
                  <a:lnTo>
                    <a:pt x="218" y="293"/>
                  </a:lnTo>
                  <a:lnTo>
                    <a:pt x="211" y="291"/>
                  </a:lnTo>
                  <a:lnTo>
                    <a:pt x="208" y="280"/>
                  </a:lnTo>
                  <a:lnTo>
                    <a:pt x="193" y="280"/>
                  </a:lnTo>
                  <a:lnTo>
                    <a:pt x="189" y="281"/>
                  </a:lnTo>
                  <a:lnTo>
                    <a:pt x="175" y="294"/>
                  </a:lnTo>
                  <a:lnTo>
                    <a:pt x="166" y="297"/>
                  </a:lnTo>
                  <a:lnTo>
                    <a:pt x="148" y="292"/>
                  </a:lnTo>
                  <a:lnTo>
                    <a:pt x="138" y="297"/>
                  </a:lnTo>
                  <a:lnTo>
                    <a:pt x="134" y="297"/>
                  </a:lnTo>
                  <a:lnTo>
                    <a:pt x="114" y="290"/>
                  </a:lnTo>
                  <a:lnTo>
                    <a:pt x="95" y="281"/>
                  </a:lnTo>
                  <a:lnTo>
                    <a:pt x="68" y="268"/>
                  </a:lnTo>
                  <a:lnTo>
                    <a:pt x="50" y="257"/>
                  </a:lnTo>
                  <a:lnTo>
                    <a:pt x="44" y="243"/>
                  </a:lnTo>
                  <a:lnTo>
                    <a:pt x="53" y="243"/>
                  </a:lnTo>
                  <a:lnTo>
                    <a:pt x="50" y="222"/>
                  </a:lnTo>
                  <a:lnTo>
                    <a:pt x="38" y="208"/>
                  </a:lnTo>
                  <a:lnTo>
                    <a:pt x="16" y="192"/>
                  </a:lnTo>
                  <a:lnTo>
                    <a:pt x="8" y="193"/>
                  </a:lnTo>
                  <a:lnTo>
                    <a:pt x="11" y="186"/>
                  </a:lnTo>
                  <a:lnTo>
                    <a:pt x="14" y="188"/>
                  </a:lnTo>
                  <a:lnTo>
                    <a:pt x="13" y="174"/>
                  </a:lnTo>
                  <a:lnTo>
                    <a:pt x="1" y="172"/>
                  </a:lnTo>
                  <a:lnTo>
                    <a:pt x="0" y="164"/>
                  </a:lnTo>
                  <a:lnTo>
                    <a:pt x="12" y="152"/>
                  </a:lnTo>
                  <a:lnTo>
                    <a:pt x="26" y="153"/>
                  </a:lnTo>
                  <a:lnTo>
                    <a:pt x="31" y="145"/>
                  </a:lnTo>
                  <a:lnTo>
                    <a:pt x="42" y="145"/>
                  </a:lnTo>
                  <a:lnTo>
                    <a:pt x="61" y="132"/>
                  </a:lnTo>
                  <a:lnTo>
                    <a:pt x="62" y="104"/>
                  </a:lnTo>
                  <a:lnTo>
                    <a:pt x="87" y="74"/>
                  </a:lnTo>
                  <a:lnTo>
                    <a:pt x="108" y="65"/>
                  </a:lnTo>
                  <a:lnTo>
                    <a:pt x="122" y="52"/>
                  </a:lnTo>
                  <a:lnTo>
                    <a:pt x="124" y="53"/>
                  </a:lnTo>
                  <a:lnTo>
                    <a:pt x="150" y="66"/>
                  </a:lnTo>
                  <a:lnTo>
                    <a:pt x="159" y="81"/>
                  </a:lnTo>
                  <a:lnTo>
                    <a:pt x="156" y="96"/>
                  </a:lnTo>
                  <a:lnTo>
                    <a:pt x="181" y="9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0" name="Freeform 211">
              <a:extLst>
                <a:ext uri="{FF2B5EF4-FFF2-40B4-BE49-F238E27FC236}">
                  <a16:creationId xmlns:a16="http://schemas.microsoft.com/office/drawing/2014/main" id="{CAD089C3-D559-45C1-99C6-2116EC807EE7}"/>
                </a:ext>
              </a:extLst>
            </p:cNvPr>
            <p:cNvSpPr>
              <a:spLocks/>
            </p:cNvSpPr>
            <p:nvPr/>
          </p:nvSpPr>
          <p:spPr bwMode="auto">
            <a:xfrm>
              <a:off x="5058" y="2899"/>
              <a:ext cx="14" cy="17"/>
            </a:xfrm>
            <a:custGeom>
              <a:avLst/>
              <a:gdLst>
                <a:gd name="T0" fmla="*/ 14 w 14"/>
                <a:gd name="T1" fmla="*/ 9 h 17"/>
                <a:gd name="T2" fmla="*/ 14 w 14"/>
                <a:gd name="T3" fmla="*/ 10 h 17"/>
                <a:gd name="T4" fmla="*/ 14 w 14"/>
                <a:gd name="T5" fmla="*/ 10 h 17"/>
                <a:gd name="T6" fmla="*/ 14 w 14"/>
                <a:gd name="T7" fmla="*/ 12 h 17"/>
                <a:gd name="T8" fmla="*/ 13 w 14"/>
                <a:gd name="T9" fmla="*/ 13 h 17"/>
                <a:gd name="T10" fmla="*/ 13 w 14"/>
                <a:gd name="T11" fmla="*/ 14 h 17"/>
                <a:gd name="T12" fmla="*/ 13 w 14"/>
                <a:gd name="T13" fmla="*/ 14 h 17"/>
                <a:gd name="T14" fmla="*/ 13 w 14"/>
                <a:gd name="T15" fmla="*/ 15 h 17"/>
                <a:gd name="T16" fmla="*/ 12 w 14"/>
                <a:gd name="T17" fmla="*/ 15 h 17"/>
                <a:gd name="T18" fmla="*/ 11 w 14"/>
                <a:gd name="T19" fmla="*/ 16 h 17"/>
                <a:gd name="T20" fmla="*/ 11 w 14"/>
                <a:gd name="T21" fmla="*/ 16 h 17"/>
                <a:gd name="T22" fmla="*/ 10 w 14"/>
                <a:gd name="T23" fmla="*/ 17 h 17"/>
                <a:gd name="T24" fmla="*/ 9 w 14"/>
                <a:gd name="T25" fmla="*/ 17 h 17"/>
                <a:gd name="T26" fmla="*/ 8 w 14"/>
                <a:gd name="T27" fmla="*/ 17 h 17"/>
                <a:gd name="T28" fmla="*/ 7 w 14"/>
                <a:gd name="T29" fmla="*/ 17 h 17"/>
                <a:gd name="T30" fmla="*/ 7 w 14"/>
                <a:gd name="T31" fmla="*/ 17 h 17"/>
                <a:gd name="T32" fmla="*/ 6 w 14"/>
                <a:gd name="T33" fmla="*/ 17 h 17"/>
                <a:gd name="T34" fmla="*/ 6 w 14"/>
                <a:gd name="T35" fmla="*/ 17 h 17"/>
                <a:gd name="T36" fmla="*/ 5 w 14"/>
                <a:gd name="T37" fmla="*/ 16 h 17"/>
                <a:gd name="T38" fmla="*/ 4 w 14"/>
                <a:gd name="T39" fmla="*/ 16 h 17"/>
                <a:gd name="T40" fmla="*/ 4 w 14"/>
                <a:gd name="T41" fmla="*/ 16 h 17"/>
                <a:gd name="T42" fmla="*/ 3 w 14"/>
                <a:gd name="T43" fmla="*/ 15 h 17"/>
                <a:gd name="T44" fmla="*/ 2 w 14"/>
                <a:gd name="T45" fmla="*/ 15 h 17"/>
                <a:gd name="T46" fmla="*/ 2 w 14"/>
                <a:gd name="T47" fmla="*/ 14 h 17"/>
                <a:gd name="T48" fmla="*/ 1 w 14"/>
                <a:gd name="T49" fmla="*/ 13 h 17"/>
                <a:gd name="T50" fmla="*/ 1 w 14"/>
                <a:gd name="T51" fmla="*/ 12 h 17"/>
                <a:gd name="T52" fmla="*/ 1 w 14"/>
                <a:gd name="T53" fmla="*/ 12 h 17"/>
                <a:gd name="T54" fmla="*/ 0 w 14"/>
                <a:gd name="T55" fmla="*/ 10 h 17"/>
                <a:gd name="T56" fmla="*/ 0 w 14"/>
                <a:gd name="T57" fmla="*/ 9 h 17"/>
                <a:gd name="T58" fmla="*/ 0 w 14"/>
                <a:gd name="T59" fmla="*/ 8 h 17"/>
                <a:gd name="T60" fmla="*/ 0 w 14"/>
                <a:gd name="T61" fmla="*/ 7 h 17"/>
                <a:gd name="T62" fmla="*/ 0 w 14"/>
                <a:gd name="T63" fmla="*/ 6 h 17"/>
                <a:gd name="T64" fmla="*/ 0 w 14"/>
                <a:gd name="T65" fmla="*/ 6 h 17"/>
                <a:gd name="T66" fmla="*/ 1 w 14"/>
                <a:gd name="T67" fmla="*/ 5 h 17"/>
                <a:gd name="T68" fmla="*/ 1 w 14"/>
                <a:gd name="T69" fmla="*/ 4 h 17"/>
                <a:gd name="T70" fmla="*/ 2 w 14"/>
                <a:gd name="T71" fmla="*/ 3 h 17"/>
                <a:gd name="T72" fmla="*/ 2 w 14"/>
                <a:gd name="T73" fmla="*/ 3 h 17"/>
                <a:gd name="T74" fmla="*/ 3 w 14"/>
                <a:gd name="T75" fmla="*/ 2 h 17"/>
                <a:gd name="T76" fmla="*/ 3 w 14"/>
                <a:gd name="T77" fmla="*/ 1 h 17"/>
                <a:gd name="T78" fmla="*/ 4 w 14"/>
                <a:gd name="T79" fmla="*/ 1 h 17"/>
                <a:gd name="T80" fmla="*/ 5 w 14"/>
                <a:gd name="T81" fmla="*/ 1 h 17"/>
                <a:gd name="T82" fmla="*/ 6 w 14"/>
                <a:gd name="T83" fmla="*/ 0 h 17"/>
                <a:gd name="T84" fmla="*/ 6 w 14"/>
                <a:gd name="T85" fmla="*/ 0 h 17"/>
                <a:gd name="T86" fmla="*/ 6 w 14"/>
                <a:gd name="T87" fmla="*/ 0 h 17"/>
                <a:gd name="T88" fmla="*/ 7 w 14"/>
                <a:gd name="T89" fmla="*/ 0 h 17"/>
                <a:gd name="T90" fmla="*/ 8 w 14"/>
                <a:gd name="T91" fmla="*/ 0 h 17"/>
                <a:gd name="T92" fmla="*/ 9 w 14"/>
                <a:gd name="T93" fmla="*/ 0 h 17"/>
                <a:gd name="T94" fmla="*/ 10 w 14"/>
                <a:gd name="T95" fmla="*/ 0 h 17"/>
                <a:gd name="T96" fmla="*/ 10 w 14"/>
                <a:gd name="T97" fmla="*/ 0 h 17"/>
                <a:gd name="T98" fmla="*/ 11 w 14"/>
                <a:gd name="T99" fmla="*/ 1 h 17"/>
                <a:gd name="T100" fmla="*/ 12 w 14"/>
                <a:gd name="T101" fmla="*/ 1 h 17"/>
                <a:gd name="T102" fmla="*/ 13 w 14"/>
                <a:gd name="T103" fmla="*/ 2 h 17"/>
                <a:gd name="T104" fmla="*/ 13 w 14"/>
                <a:gd name="T105" fmla="*/ 2 h 17"/>
                <a:gd name="T106" fmla="*/ 13 w 14"/>
                <a:gd name="T107" fmla="*/ 3 h 17"/>
                <a:gd name="T108" fmla="*/ 13 w 14"/>
                <a:gd name="T109" fmla="*/ 4 h 17"/>
                <a:gd name="T110" fmla="*/ 14 w 14"/>
                <a:gd name="T111" fmla="*/ 5 h 17"/>
                <a:gd name="T112" fmla="*/ 14 w 14"/>
                <a:gd name="T113" fmla="*/ 5 h 17"/>
                <a:gd name="T114" fmla="*/ 14 w 14"/>
                <a:gd name="T115" fmla="*/ 6 h 17"/>
                <a:gd name="T116" fmla="*/ 14 w 14"/>
                <a:gd name="T117" fmla="*/ 7 h 17"/>
                <a:gd name="T118" fmla="*/ 14 w 14"/>
                <a:gd name="T119"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 h="17">
                  <a:moveTo>
                    <a:pt x="14" y="8"/>
                  </a:moveTo>
                  <a:lnTo>
                    <a:pt x="14" y="8"/>
                  </a:lnTo>
                  <a:lnTo>
                    <a:pt x="14" y="8"/>
                  </a:lnTo>
                  <a:lnTo>
                    <a:pt x="14" y="8"/>
                  </a:lnTo>
                  <a:lnTo>
                    <a:pt x="14" y="9"/>
                  </a:lnTo>
                  <a:lnTo>
                    <a:pt x="14" y="9"/>
                  </a:lnTo>
                  <a:lnTo>
                    <a:pt x="14" y="9"/>
                  </a:lnTo>
                  <a:lnTo>
                    <a:pt x="14" y="9"/>
                  </a:lnTo>
                  <a:lnTo>
                    <a:pt x="14" y="9"/>
                  </a:lnTo>
                  <a:lnTo>
                    <a:pt x="14" y="9"/>
                  </a:lnTo>
                  <a:lnTo>
                    <a:pt x="14" y="9"/>
                  </a:lnTo>
                  <a:lnTo>
                    <a:pt x="14" y="10"/>
                  </a:lnTo>
                  <a:lnTo>
                    <a:pt x="14" y="10"/>
                  </a:lnTo>
                  <a:lnTo>
                    <a:pt x="14" y="10"/>
                  </a:lnTo>
                  <a:lnTo>
                    <a:pt x="14" y="10"/>
                  </a:lnTo>
                  <a:lnTo>
                    <a:pt x="14" y="10"/>
                  </a:lnTo>
                  <a:lnTo>
                    <a:pt x="14" y="10"/>
                  </a:lnTo>
                  <a:lnTo>
                    <a:pt x="14" y="10"/>
                  </a:lnTo>
                  <a:lnTo>
                    <a:pt x="14" y="10"/>
                  </a:lnTo>
                  <a:lnTo>
                    <a:pt x="14" y="12"/>
                  </a:lnTo>
                  <a:lnTo>
                    <a:pt x="14" y="12"/>
                  </a:lnTo>
                  <a:lnTo>
                    <a:pt x="14" y="12"/>
                  </a:lnTo>
                  <a:lnTo>
                    <a:pt x="14" y="12"/>
                  </a:lnTo>
                  <a:lnTo>
                    <a:pt x="14" y="12"/>
                  </a:lnTo>
                  <a:lnTo>
                    <a:pt x="14" y="12"/>
                  </a:lnTo>
                  <a:lnTo>
                    <a:pt x="14" y="12"/>
                  </a:lnTo>
                  <a:lnTo>
                    <a:pt x="14" y="13"/>
                  </a:lnTo>
                  <a:lnTo>
                    <a:pt x="13" y="13"/>
                  </a:lnTo>
                  <a:lnTo>
                    <a:pt x="13" y="13"/>
                  </a:lnTo>
                  <a:lnTo>
                    <a:pt x="13" y="13"/>
                  </a:lnTo>
                  <a:lnTo>
                    <a:pt x="13" y="13"/>
                  </a:lnTo>
                  <a:lnTo>
                    <a:pt x="13" y="13"/>
                  </a:lnTo>
                  <a:lnTo>
                    <a:pt x="13" y="13"/>
                  </a:lnTo>
                  <a:lnTo>
                    <a:pt x="13" y="13"/>
                  </a:lnTo>
                  <a:lnTo>
                    <a:pt x="13" y="14"/>
                  </a:lnTo>
                  <a:lnTo>
                    <a:pt x="13" y="14"/>
                  </a:lnTo>
                  <a:lnTo>
                    <a:pt x="13" y="14"/>
                  </a:lnTo>
                  <a:lnTo>
                    <a:pt x="13" y="14"/>
                  </a:lnTo>
                  <a:lnTo>
                    <a:pt x="13" y="14"/>
                  </a:lnTo>
                  <a:lnTo>
                    <a:pt x="13" y="14"/>
                  </a:lnTo>
                  <a:lnTo>
                    <a:pt x="13" y="14"/>
                  </a:lnTo>
                  <a:lnTo>
                    <a:pt x="13" y="14"/>
                  </a:lnTo>
                  <a:lnTo>
                    <a:pt x="13" y="14"/>
                  </a:lnTo>
                  <a:lnTo>
                    <a:pt x="13" y="15"/>
                  </a:lnTo>
                  <a:lnTo>
                    <a:pt x="13" y="15"/>
                  </a:lnTo>
                  <a:lnTo>
                    <a:pt x="13" y="15"/>
                  </a:lnTo>
                  <a:lnTo>
                    <a:pt x="13" y="15"/>
                  </a:lnTo>
                  <a:lnTo>
                    <a:pt x="13" y="15"/>
                  </a:lnTo>
                  <a:lnTo>
                    <a:pt x="13" y="15"/>
                  </a:lnTo>
                  <a:lnTo>
                    <a:pt x="13" y="15"/>
                  </a:lnTo>
                  <a:lnTo>
                    <a:pt x="12" y="15"/>
                  </a:lnTo>
                  <a:lnTo>
                    <a:pt x="12" y="15"/>
                  </a:lnTo>
                  <a:lnTo>
                    <a:pt x="12" y="15"/>
                  </a:lnTo>
                  <a:lnTo>
                    <a:pt x="12" y="15"/>
                  </a:lnTo>
                  <a:lnTo>
                    <a:pt x="12" y="16"/>
                  </a:lnTo>
                  <a:lnTo>
                    <a:pt x="12" y="16"/>
                  </a:lnTo>
                  <a:lnTo>
                    <a:pt x="12" y="16"/>
                  </a:lnTo>
                  <a:lnTo>
                    <a:pt x="12" y="16"/>
                  </a:lnTo>
                  <a:lnTo>
                    <a:pt x="12" y="16"/>
                  </a:lnTo>
                  <a:lnTo>
                    <a:pt x="11" y="16"/>
                  </a:lnTo>
                  <a:lnTo>
                    <a:pt x="11" y="16"/>
                  </a:lnTo>
                  <a:lnTo>
                    <a:pt x="11" y="16"/>
                  </a:lnTo>
                  <a:lnTo>
                    <a:pt x="11" y="16"/>
                  </a:lnTo>
                  <a:lnTo>
                    <a:pt x="11" y="16"/>
                  </a:lnTo>
                  <a:lnTo>
                    <a:pt x="11" y="16"/>
                  </a:lnTo>
                  <a:lnTo>
                    <a:pt x="11" y="16"/>
                  </a:lnTo>
                  <a:lnTo>
                    <a:pt x="11" y="16"/>
                  </a:lnTo>
                  <a:lnTo>
                    <a:pt x="10" y="16"/>
                  </a:lnTo>
                  <a:lnTo>
                    <a:pt x="10" y="16"/>
                  </a:lnTo>
                  <a:lnTo>
                    <a:pt x="10" y="17"/>
                  </a:lnTo>
                  <a:lnTo>
                    <a:pt x="10" y="17"/>
                  </a:lnTo>
                  <a:lnTo>
                    <a:pt x="10" y="17"/>
                  </a:lnTo>
                  <a:lnTo>
                    <a:pt x="10" y="17"/>
                  </a:lnTo>
                  <a:lnTo>
                    <a:pt x="10" y="17"/>
                  </a:lnTo>
                  <a:lnTo>
                    <a:pt x="9" y="17"/>
                  </a:lnTo>
                  <a:lnTo>
                    <a:pt x="9" y="17"/>
                  </a:lnTo>
                  <a:lnTo>
                    <a:pt x="9" y="17"/>
                  </a:lnTo>
                  <a:lnTo>
                    <a:pt x="9" y="17"/>
                  </a:lnTo>
                  <a:lnTo>
                    <a:pt x="9" y="17"/>
                  </a:lnTo>
                  <a:lnTo>
                    <a:pt x="9" y="17"/>
                  </a:lnTo>
                  <a:lnTo>
                    <a:pt x="9" y="17"/>
                  </a:lnTo>
                  <a:lnTo>
                    <a:pt x="9" y="17"/>
                  </a:lnTo>
                  <a:lnTo>
                    <a:pt x="8" y="17"/>
                  </a:lnTo>
                  <a:lnTo>
                    <a:pt x="8" y="17"/>
                  </a:lnTo>
                  <a:lnTo>
                    <a:pt x="8" y="17"/>
                  </a:lnTo>
                  <a:lnTo>
                    <a:pt x="8" y="17"/>
                  </a:lnTo>
                  <a:lnTo>
                    <a:pt x="8" y="17"/>
                  </a:lnTo>
                  <a:lnTo>
                    <a:pt x="8" y="17"/>
                  </a:lnTo>
                  <a:lnTo>
                    <a:pt x="8" y="17"/>
                  </a:lnTo>
                  <a:lnTo>
                    <a:pt x="7" y="17"/>
                  </a:lnTo>
                  <a:lnTo>
                    <a:pt x="7" y="17"/>
                  </a:lnTo>
                  <a:lnTo>
                    <a:pt x="7" y="17"/>
                  </a:lnTo>
                  <a:lnTo>
                    <a:pt x="7" y="17"/>
                  </a:lnTo>
                  <a:lnTo>
                    <a:pt x="7" y="17"/>
                  </a:lnTo>
                  <a:lnTo>
                    <a:pt x="7" y="17"/>
                  </a:lnTo>
                  <a:lnTo>
                    <a:pt x="7" y="17"/>
                  </a:lnTo>
                  <a:lnTo>
                    <a:pt x="6" y="17"/>
                  </a:lnTo>
                  <a:lnTo>
                    <a:pt x="6" y="17"/>
                  </a:lnTo>
                  <a:lnTo>
                    <a:pt x="6" y="17"/>
                  </a:lnTo>
                  <a:lnTo>
                    <a:pt x="6" y="17"/>
                  </a:lnTo>
                  <a:lnTo>
                    <a:pt x="6" y="17"/>
                  </a:lnTo>
                  <a:lnTo>
                    <a:pt x="6" y="17"/>
                  </a:lnTo>
                  <a:lnTo>
                    <a:pt x="6" y="17"/>
                  </a:lnTo>
                  <a:lnTo>
                    <a:pt x="6" y="17"/>
                  </a:lnTo>
                  <a:lnTo>
                    <a:pt x="6" y="17"/>
                  </a:lnTo>
                  <a:lnTo>
                    <a:pt x="6" y="17"/>
                  </a:lnTo>
                  <a:lnTo>
                    <a:pt x="6" y="17"/>
                  </a:lnTo>
                  <a:lnTo>
                    <a:pt x="6" y="17"/>
                  </a:lnTo>
                  <a:lnTo>
                    <a:pt x="6" y="17"/>
                  </a:lnTo>
                  <a:lnTo>
                    <a:pt x="6" y="17"/>
                  </a:lnTo>
                  <a:lnTo>
                    <a:pt x="5" y="17"/>
                  </a:lnTo>
                  <a:lnTo>
                    <a:pt x="5" y="17"/>
                  </a:lnTo>
                  <a:lnTo>
                    <a:pt x="5" y="16"/>
                  </a:lnTo>
                  <a:lnTo>
                    <a:pt x="5" y="16"/>
                  </a:lnTo>
                  <a:lnTo>
                    <a:pt x="5" y="16"/>
                  </a:lnTo>
                  <a:lnTo>
                    <a:pt x="5" y="16"/>
                  </a:lnTo>
                  <a:lnTo>
                    <a:pt x="5" y="16"/>
                  </a:lnTo>
                  <a:lnTo>
                    <a:pt x="5" y="16"/>
                  </a:lnTo>
                  <a:lnTo>
                    <a:pt x="4" y="16"/>
                  </a:lnTo>
                  <a:lnTo>
                    <a:pt x="4" y="16"/>
                  </a:lnTo>
                  <a:lnTo>
                    <a:pt x="4" y="16"/>
                  </a:lnTo>
                  <a:lnTo>
                    <a:pt x="4" y="16"/>
                  </a:lnTo>
                  <a:lnTo>
                    <a:pt x="4" y="16"/>
                  </a:lnTo>
                  <a:lnTo>
                    <a:pt x="4" y="16"/>
                  </a:lnTo>
                  <a:lnTo>
                    <a:pt x="4" y="16"/>
                  </a:lnTo>
                  <a:lnTo>
                    <a:pt x="4" y="16"/>
                  </a:lnTo>
                  <a:lnTo>
                    <a:pt x="3" y="16"/>
                  </a:lnTo>
                  <a:lnTo>
                    <a:pt x="3" y="15"/>
                  </a:lnTo>
                  <a:lnTo>
                    <a:pt x="3" y="15"/>
                  </a:lnTo>
                  <a:lnTo>
                    <a:pt x="3" y="15"/>
                  </a:lnTo>
                  <a:lnTo>
                    <a:pt x="3" y="15"/>
                  </a:lnTo>
                  <a:lnTo>
                    <a:pt x="3" y="15"/>
                  </a:lnTo>
                  <a:lnTo>
                    <a:pt x="3" y="15"/>
                  </a:lnTo>
                  <a:lnTo>
                    <a:pt x="3" y="15"/>
                  </a:lnTo>
                  <a:lnTo>
                    <a:pt x="3" y="15"/>
                  </a:lnTo>
                  <a:lnTo>
                    <a:pt x="2" y="15"/>
                  </a:lnTo>
                  <a:lnTo>
                    <a:pt x="2" y="15"/>
                  </a:lnTo>
                  <a:lnTo>
                    <a:pt x="2" y="15"/>
                  </a:lnTo>
                  <a:lnTo>
                    <a:pt x="2" y="14"/>
                  </a:lnTo>
                  <a:lnTo>
                    <a:pt x="2" y="14"/>
                  </a:lnTo>
                  <a:lnTo>
                    <a:pt x="2" y="14"/>
                  </a:lnTo>
                  <a:lnTo>
                    <a:pt x="2" y="14"/>
                  </a:lnTo>
                  <a:lnTo>
                    <a:pt x="2" y="14"/>
                  </a:lnTo>
                  <a:lnTo>
                    <a:pt x="2" y="14"/>
                  </a:lnTo>
                  <a:lnTo>
                    <a:pt x="2" y="14"/>
                  </a:lnTo>
                  <a:lnTo>
                    <a:pt x="2" y="14"/>
                  </a:lnTo>
                  <a:lnTo>
                    <a:pt x="1" y="14"/>
                  </a:lnTo>
                  <a:lnTo>
                    <a:pt x="1" y="13"/>
                  </a:lnTo>
                  <a:lnTo>
                    <a:pt x="1" y="13"/>
                  </a:lnTo>
                  <a:lnTo>
                    <a:pt x="1" y="13"/>
                  </a:lnTo>
                  <a:lnTo>
                    <a:pt x="1" y="13"/>
                  </a:lnTo>
                  <a:lnTo>
                    <a:pt x="1" y="13"/>
                  </a:lnTo>
                  <a:lnTo>
                    <a:pt x="1" y="13"/>
                  </a:lnTo>
                  <a:lnTo>
                    <a:pt x="1" y="13"/>
                  </a:lnTo>
                  <a:lnTo>
                    <a:pt x="1" y="13"/>
                  </a:lnTo>
                  <a:lnTo>
                    <a:pt x="1" y="12"/>
                  </a:lnTo>
                  <a:lnTo>
                    <a:pt x="1" y="12"/>
                  </a:lnTo>
                  <a:lnTo>
                    <a:pt x="1" y="12"/>
                  </a:lnTo>
                  <a:lnTo>
                    <a:pt x="1" y="12"/>
                  </a:lnTo>
                  <a:lnTo>
                    <a:pt x="1" y="12"/>
                  </a:lnTo>
                  <a:lnTo>
                    <a:pt x="1" y="12"/>
                  </a:lnTo>
                  <a:lnTo>
                    <a:pt x="1" y="12"/>
                  </a:lnTo>
                  <a:lnTo>
                    <a:pt x="0" y="10"/>
                  </a:lnTo>
                  <a:lnTo>
                    <a:pt x="0" y="10"/>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7"/>
                  </a:lnTo>
                  <a:lnTo>
                    <a:pt x="0" y="6"/>
                  </a:lnTo>
                  <a:lnTo>
                    <a:pt x="0" y="6"/>
                  </a:lnTo>
                  <a:lnTo>
                    <a:pt x="0" y="6"/>
                  </a:lnTo>
                  <a:lnTo>
                    <a:pt x="0" y="6"/>
                  </a:lnTo>
                  <a:lnTo>
                    <a:pt x="0" y="6"/>
                  </a:lnTo>
                  <a:lnTo>
                    <a:pt x="0" y="6"/>
                  </a:lnTo>
                  <a:lnTo>
                    <a:pt x="0" y="6"/>
                  </a:lnTo>
                  <a:lnTo>
                    <a:pt x="0" y="5"/>
                  </a:lnTo>
                  <a:lnTo>
                    <a:pt x="1" y="5"/>
                  </a:lnTo>
                  <a:lnTo>
                    <a:pt x="1" y="5"/>
                  </a:lnTo>
                  <a:lnTo>
                    <a:pt x="1" y="5"/>
                  </a:lnTo>
                  <a:lnTo>
                    <a:pt x="1" y="5"/>
                  </a:lnTo>
                  <a:lnTo>
                    <a:pt x="1" y="5"/>
                  </a:lnTo>
                  <a:lnTo>
                    <a:pt x="1" y="5"/>
                  </a:lnTo>
                  <a:lnTo>
                    <a:pt x="1" y="5"/>
                  </a:lnTo>
                  <a:lnTo>
                    <a:pt x="1" y="4"/>
                  </a:lnTo>
                  <a:lnTo>
                    <a:pt x="1" y="4"/>
                  </a:lnTo>
                  <a:lnTo>
                    <a:pt x="1" y="4"/>
                  </a:lnTo>
                  <a:lnTo>
                    <a:pt x="1" y="4"/>
                  </a:lnTo>
                  <a:lnTo>
                    <a:pt x="1" y="4"/>
                  </a:lnTo>
                  <a:lnTo>
                    <a:pt x="1" y="4"/>
                  </a:lnTo>
                  <a:lnTo>
                    <a:pt x="1" y="4"/>
                  </a:lnTo>
                  <a:lnTo>
                    <a:pt x="1" y="4"/>
                  </a:lnTo>
                  <a:lnTo>
                    <a:pt x="1" y="3"/>
                  </a:lnTo>
                  <a:lnTo>
                    <a:pt x="2" y="3"/>
                  </a:lnTo>
                  <a:lnTo>
                    <a:pt x="2" y="3"/>
                  </a:lnTo>
                  <a:lnTo>
                    <a:pt x="2" y="3"/>
                  </a:lnTo>
                  <a:lnTo>
                    <a:pt x="2" y="3"/>
                  </a:lnTo>
                  <a:lnTo>
                    <a:pt x="2" y="3"/>
                  </a:lnTo>
                  <a:lnTo>
                    <a:pt x="2" y="3"/>
                  </a:lnTo>
                  <a:lnTo>
                    <a:pt x="2" y="3"/>
                  </a:lnTo>
                  <a:lnTo>
                    <a:pt x="2" y="3"/>
                  </a:lnTo>
                  <a:lnTo>
                    <a:pt x="2" y="2"/>
                  </a:lnTo>
                  <a:lnTo>
                    <a:pt x="2" y="2"/>
                  </a:lnTo>
                  <a:lnTo>
                    <a:pt x="2" y="2"/>
                  </a:lnTo>
                  <a:lnTo>
                    <a:pt x="3" y="2"/>
                  </a:lnTo>
                  <a:lnTo>
                    <a:pt x="3" y="2"/>
                  </a:lnTo>
                  <a:lnTo>
                    <a:pt x="3" y="2"/>
                  </a:lnTo>
                  <a:lnTo>
                    <a:pt x="3" y="2"/>
                  </a:lnTo>
                  <a:lnTo>
                    <a:pt x="3" y="2"/>
                  </a:lnTo>
                  <a:lnTo>
                    <a:pt x="3" y="2"/>
                  </a:lnTo>
                  <a:lnTo>
                    <a:pt x="3" y="2"/>
                  </a:lnTo>
                  <a:lnTo>
                    <a:pt x="3" y="1"/>
                  </a:lnTo>
                  <a:lnTo>
                    <a:pt x="3" y="1"/>
                  </a:lnTo>
                  <a:lnTo>
                    <a:pt x="4" y="1"/>
                  </a:lnTo>
                  <a:lnTo>
                    <a:pt x="4" y="1"/>
                  </a:lnTo>
                  <a:lnTo>
                    <a:pt x="4" y="1"/>
                  </a:lnTo>
                  <a:lnTo>
                    <a:pt x="4" y="1"/>
                  </a:lnTo>
                  <a:lnTo>
                    <a:pt x="4" y="1"/>
                  </a:lnTo>
                  <a:lnTo>
                    <a:pt x="4" y="1"/>
                  </a:lnTo>
                  <a:lnTo>
                    <a:pt x="4" y="1"/>
                  </a:lnTo>
                  <a:lnTo>
                    <a:pt x="4" y="1"/>
                  </a:lnTo>
                  <a:lnTo>
                    <a:pt x="5" y="1"/>
                  </a:lnTo>
                  <a:lnTo>
                    <a:pt x="5" y="1"/>
                  </a:lnTo>
                  <a:lnTo>
                    <a:pt x="5" y="1"/>
                  </a:lnTo>
                  <a:lnTo>
                    <a:pt x="5" y="1"/>
                  </a:lnTo>
                  <a:lnTo>
                    <a:pt x="5" y="0"/>
                  </a:lnTo>
                  <a:lnTo>
                    <a:pt x="5" y="0"/>
                  </a:lnTo>
                  <a:lnTo>
                    <a:pt x="5" y="0"/>
                  </a:lnTo>
                  <a:lnTo>
                    <a:pt x="5"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1"/>
                  </a:lnTo>
                  <a:lnTo>
                    <a:pt x="11" y="1"/>
                  </a:lnTo>
                  <a:lnTo>
                    <a:pt x="11" y="1"/>
                  </a:lnTo>
                  <a:lnTo>
                    <a:pt x="11" y="1"/>
                  </a:lnTo>
                  <a:lnTo>
                    <a:pt x="11" y="1"/>
                  </a:lnTo>
                  <a:lnTo>
                    <a:pt x="11" y="1"/>
                  </a:lnTo>
                  <a:lnTo>
                    <a:pt x="11" y="1"/>
                  </a:lnTo>
                  <a:lnTo>
                    <a:pt x="11" y="1"/>
                  </a:lnTo>
                  <a:lnTo>
                    <a:pt x="12" y="1"/>
                  </a:lnTo>
                  <a:lnTo>
                    <a:pt x="12" y="1"/>
                  </a:lnTo>
                  <a:lnTo>
                    <a:pt x="12" y="1"/>
                  </a:lnTo>
                  <a:lnTo>
                    <a:pt x="12" y="1"/>
                  </a:lnTo>
                  <a:lnTo>
                    <a:pt x="12" y="1"/>
                  </a:lnTo>
                  <a:lnTo>
                    <a:pt x="12" y="1"/>
                  </a:lnTo>
                  <a:lnTo>
                    <a:pt x="12" y="2"/>
                  </a:lnTo>
                  <a:lnTo>
                    <a:pt x="12" y="2"/>
                  </a:lnTo>
                  <a:lnTo>
                    <a:pt x="12" y="2"/>
                  </a:lnTo>
                  <a:lnTo>
                    <a:pt x="13" y="2"/>
                  </a:lnTo>
                  <a:lnTo>
                    <a:pt x="13" y="2"/>
                  </a:lnTo>
                  <a:lnTo>
                    <a:pt x="13" y="2"/>
                  </a:lnTo>
                  <a:lnTo>
                    <a:pt x="13" y="2"/>
                  </a:lnTo>
                  <a:lnTo>
                    <a:pt x="13" y="2"/>
                  </a:lnTo>
                  <a:lnTo>
                    <a:pt x="13" y="2"/>
                  </a:lnTo>
                  <a:lnTo>
                    <a:pt x="13" y="2"/>
                  </a:lnTo>
                  <a:lnTo>
                    <a:pt x="13" y="3"/>
                  </a:lnTo>
                  <a:lnTo>
                    <a:pt x="13" y="3"/>
                  </a:lnTo>
                  <a:lnTo>
                    <a:pt x="13" y="3"/>
                  </a:lnTo>
                  <a:lnTo>
                    <a:pt x="13" y="3"/>
                  </a:lnTo>
                  <a:lnTo>
                    <a:pt x="13" y="3"/>
                  </a:lnTo>
                  <a:lnTo>
                    <a:pt x="13" y="3"/>
                  </a:lnTo>
                  <a:lnTo>
                    <a:pt x="13" y="3"/>
                  </a:lnTo>
                  <a:lnTo>
                    <a:pt x="13" y="3"/>
                  </a:lnTo>
                  <a:lnTo>
                    <a:pt x="13" y="3"/>
                  </a:lnTo>
                  <a:lnTo>
                    <a:pt x="13" y="4"/>
                  </a:lnTo>
                  <a:lnTo>
                    <a:pt x="13" y="4"/>
                  </a:lnTo>
                  <a:lnTo>
                    <a:pt x="13" y="4"/>
                  </a:lnTo>
                  <a:lnTo>
                    <a:pt x="13" y="4"/>
                  </a:lnTo>
                  <a:lnTo>
                    <a:pt x="13" y="4"/>
                  </a:lnTo>
                  <a:lnTo>
                    <a:pt x="13" y="4"/>
                  </a:lnTo>
                  <a:lnTo>
                    <a:pt x="13" y="4"/>
                  </a:lnTo>
                  <a:lnTo>
                    <a:pt x="14" y="4"/>
                  </a:lnTo>
                  <a:lnTo>
                    <a:pt x="14" y="5"/>
                  </a:lnTo>
                  <a:lnTo>
                    <a:pt x="14" y="5"/>
                  </a:lnTo>
                  <a:lnTo>
                    <a:pt x="14" y="5"/>
                  </a:lnTo>
                  <a:lnTo>
                    <a:pt x="14" y="5"/>
                  </a:lnTo>
                  <a:lnTo>
                    <a:pt x="14" y="5"/>
                  </a:lnTo>
                  <a:lnTo>
                    <a:pt x="14" y="5"/>
                  </a:lnTo>
                  <a:lnTo>
                    <a:pt x="14" y="5"/>
                  </a:lnTo>
                  <a:lnTo>
                    <a:pt x="14" y="5"/>
                  </a:lnTo>
                  <a:lnTo>
                    <a:pt x="14" y="6"/>
                  </a:lnTo>
                  <a:lnTo>
                    <a:pt x="14" y="6"/>
                  </a:lnTo>
                  <a:lnTo>
                    <a:pt x="14" y="6"/>
                  </a:lnTo>
                  <a:lnTo>
                    <a:pt x="14" y="6"/>
                  </a:lnTo>
                  <a:lnTo>
                    <a:pt x="14" y="6"/>
                  </a:lnTo>
                  <a:lnTo>
                    <a:pt x="14" y="6"/>
                  </a:lnTo>
                  <a:lnTo>
                    <a:pt x="14" y="6"/>
                  </a:lnTo>
                  <a:lnTo>
                    <a:pt x="14" y="7"/>
                  </a:lnTo>
                  <a:lnTo>
                    <a:pt x="14" y="7"/>
                  </a:lnTo>
                  <a:lnTo>
                    <a:pt x="14" y="7"/>
                  </a:lnTo>
                  <a:lnTo>
                    <a:pt x="14" y="7"/>
                  </a:lnTo>
                  <a:lnTo>
                    <a:pt x="14" y="7"/>
                  </a:lnTo>
                  <a:lnTo>
                    <a:pt x="14" y="7"/>
                  </a:lnTo>
                  <a:lnTo>
                    <a:pt x="14" y="7"/>
                  </a:lnTo>
                  <a:lnTo>
                    <a:pt x="14" y="8"/>
                  </a:lnTo>
                  <a:lnTo>
                    <a:pt x="14" y="8"/>
                  </a:lnTo>
                  <a:lnTo>
                    <a:pt x="14" y="8"/>
                  </a:lnTo>
                  <a:lnTo>
                    <a:pt x="14" y="8"/>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1" name="Freeform 212">
              <a:extLst>
                <a:ext uri="{FF2B5EF4-FFF2-40B4-BE49-F238E27FC236}">
                  <a16:creationId xmlns:a16="http://schemas.microsoft.com/office/drawing/2014/main" id="{6B52C2DB-D69C-4ACE-A757-D352B79FFC83}"/>
                </a:ext>
              </a:extLst>
            </p:cNvPr>
            <p:cNvSpPr>
              <a:spLocks/>
            </p:cNvSpPr>
            <p:nvPr/>
          </p:nvSpPr>
          <p:spPr bwMode="auto">
            <a:xfrm>
              <a:off x="3425" y="3486"/>
              <a:ext cx="15" cy="19"/>
            </a:xfrm>
            <a:custGeom>
              <a:avLst/>
              <a:gdLst>
                <a:gd name="T0" fmla="*/ 15 w 15"/>
                <a:gd name="T1" fmla="*/ 10 h 19"/>
                <a:gd name="T2" fmla="*/ 15 w 15"/>
                <a:gd name="T3" fmla="*/ 12 h 19"/>
                <a:gd name="T4" fmla="*/ 15 w 15"/>
                <a:gd name="T5" fmla="*/ 13 h 19"/>
                <a:gd name="T6" fmla="*/ 15 w 15"/>
                <a:gd name="T7" fmla="*/ 14 h 19"/>
                <a:gd name="T8" fmla="*/ 15 w 15"/>
                <a:gd name="T9" fmla="*/ 14 h 19"/>
                <a:gd name="T10" fmla="*/ 15 w 15"/>
                <a:gd name="T11" fmla="*/ 15 h 19"/>
                <a:gd name="T12" fmla="*/ 14 w 15"/>
                <a:gd name="T13" fmla="*/ 16 h 19"/>
                <a:gd name="T14" fmla="*/ 13 w 15"/>
                <a:gd name="T15" fmla="*/ 17 h 19"/>
                <a:gd name="T16" fmla="*/ 13 w 15"/>
                <a:gd name="T17" fmla="*/ 17 h 19"/>
                <a:gd name="T18" fmla="*/ 12 w 15"/>
                <a:gd name="T19" fmla="*/ 18 h 19"/>
                <a:gd name="T20" fmla="*/ 11 w 15"/>
                <a:gd name="T21" fmla="*/ 18 h 19"/>
                <a:gd name="T22" fmla="*/ 10 w 15"/>
                <a:gd name="T23" fmla="*/ 19 h 19"/>
                <a:gd name="T24" fmla="*/ 9 w 15"/>
                <a:gd name="T25" fmla="*/ 19 h 19"/>
                <a:gd name="T26" fmla="*/ 9 w 15"/>
                <a:gd name="T27" fmla="*/ 19 h 19"/>
                <a:gd name="T28" fmla="*/ 9 w 15"/>
                <a:gd name="T29" fmla="*/ 19 h 19"/>
                <a:gd name="T30" fmla="*/ 8 w 15"/>
                <a:gd name="T31" fmla="*/ 19 h 19"/>
                <a:gd name="T32" fmla="*/ 7 w 15"/>
                <a:gd name="T33" fmla="*/ 19 h 19"/>
                <a:gd name="T34" fmla="*/ 6 w 15"/>
                <a:gd name="T35" fmla="*/ 19 h 19"/>
                <a:gd name="T36" fmla="*/ 5 w 15"/>
                <a:gd name="T37" fmla="*/ 18 h 19"/>
                <a:gd name="T38" fmla="*/ 4 w 15"/>
                <a:gd name="T39" fmla="*/ 18 h 19"/>
                <a:gd name="T40" fmla="*/ 3 w 15"/>
                <a:gd name="T41" fmla="*/ 17 h 19"/>
                <a:gd name="T42" fmla="*/ 2 w 15"/>
                <a:gd name="T43" fmla="*/ 17 h 19"/>
                <a:gd name="T44" fmla="*/ 2 w 15"/>
                <a:gd name="T45" fmla="*/ 16 h 19"/>
                <a:gd name="T46" fmla="*/ 2 w 15"/>
                <a:gd name="T47" fmla="*/ 15 h 19"/>
                <a:gd name="T48" fmla="*/ 1 w 15"/>
                <a:gd name="T49" fmla="*/ 15 h 19"/>
                <a:gd name="T50" fmla="*/ 1 w 15"/>
                <a:gd name="T51" fmla="*/ 14 h 19"/>
                <a:gd name="T52" fmla="*/ 1 w 15"/>
                <a:gd name="T53" fmla="*/ 13 h 19"/>
                <a:gd name="T54" fmla="*/ 0 w 15"/>
                <a:gd name="T55" fmla="*/ 12 h 19"/>
                <a:gd name="T56" fmla="*/ 0 w 15"/>
                <a:gd name="T57" fmla="*/ 10 h 19"/>
                <a:gd name="T58" fmla="*/ 0 w 15"/>
                <a:gd name="T59" fmla="*/ 9 h 19"/>
                <a:gd name="T60" fmla="*/ 0 w 15"/>
                <a:gd name="T61" fmla="*/ 8 h 19"/>
                <a:gd name="T62" fmla="*/ 0 w 15"/>
                <a:gd name="T63" fmla="*/ 7 h 19"/>
                <a:gd name="T64" fmla="*/ 0 w 15"/>
                <a:gd name="T65" fmla="*/ 6 h 19"/>
                <a:gd name="T66" fmla="*/ 1 w 15"/>
                <a:gd name="T67" fmla="*/ 5 h 19"/>
                <a:gd name="T68" fmla="*/ 1 w 15"/>
                <a:gd name="T69" fmla="*/ 5 h 19"/>
                <a:gd name="T70" fmla="*/ 1 w 15"/>
                <a:gd name="T71" fmla="*/ 4 h 19"/>
                <a:gd name="T72" fmla="*/ 2 w 15"/>
                <a:gd name="T73" fmla="*/ 3 h 19"/>
                <a:gd name="T74" fmla="*/ 2 w 15"/>
                <a:gd name="T75" fmla="*/ 2 h 19"/>
                <a:gd name="T76" fmla="*/ 2 w 15"/>
                <a:gd name="T77" fmla="*/ 2 h 19"/>
                <a:gd name="T78" fmla="*/ 3 w 15"/>
                <a:gd name="T79" fmla="*/ 1 h 19"/>
                <a:gd name="T80" fmla="*/ 4 w 15"/>
                <a:gd name="T81" fmla="*/ 1 h 19"/>
                <a:gd name="T82" fmla="*/ 5 w 15"/>
                <a:gd name="T83" fmla="*/ 0 h 19"/>
                <a:gd name="T84" fmla="*/ 6 w 15"/>
                <a:gd name="T85" fmla="*/ 0 h 19"/>
                <a:gd name="T86" fmla="*/ 7 w 15"/>
                <a:gd name="T87" fmla="*/ 0 h 19"/>
                <a:gd name="T88" fmla="*/ 8 w 15"/>
                <a:gd name="T89" fmla="*/ 0 h 19"/>
                <a:gd name="T90" fmla="*/ 9 w 15"/>
                <a:gd name="T91" fmla="*/ 0 h 19"/>
                <a:gd name="T92" fmla="*/ 9 w 15"/>
                <a:gd name="T93" fmla="*/ 0 h 19"/>
                <a:gd name="T94" fmla="*/ 9 w 15"/>
                <a:gd name="T95" fmla="*/ 0 h 19"/>
                <a:gd name="T96" fmla="*/ 10 w 15"/>
                <a:gd name="T97" fmla="*/ 1 h 19"/>
                <a:gd name="T98" fmla="*/ 11 w 15"/>
                <a:gd name="T99" fmla="*/ 1 h 19"/>
                <a:gd name="T100" fmla="*/ 12 w 15"/>
                <a:gd name="T101" fmla="*/ 2 h 19"/>
                <a:gd name="T102" fmla="*/ 13 w 15"/>
                <a:gd name="T103" fmla="*/ 2 h 19"/>
                <a:gd name="T104" fmla="*/ 13 w 15"/>
                <a:gd name="T105" fmla="*/ 3 h 19"/>
                <a:gd name="T106" fmla="*/ 14 w 15"/>
                <a:gd name="T107" fmla="*/ 4 h 19"/>
                <a:gd name="T108" fmla="*/ 15 w 15"/>
                <a:gd name="T109" fmla="*/ 4 h 19"/>
                <a:gd name="T110" fmla="*/ 15 w 15"/>
                <a:gd name="T111" fmla="*/ 5 h 19"/>
                <a:gd name="T112" fmla="*/ 15 w 15"/>
                <a:gd name="T113" fmla="*/ 6 h 19"/>
                <a:gd name="T114" fmla="*/ 15 w 15"/>
                <a:gd name="T115" fmla="*/ 7 h 19"/>
                <a:gd name="T116" fmla="*/ 15 w 15"/>
                <a:gd name="T117" fmla="*/ 8 h 19"/>
                <a:gd name="T118" fmla="*/ 15 w 15"/>
                <a:gd name="T119"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19">
                  <a:moveTo>
                    <a:pt x="15" y="9"/>
                  </a:moveTo>
                  <a:lnTo>
                    <a:pt x="15" y="9"/>
                  </a:lnTo>
                  <a:lnTo>
                    <a:pt x="15" y="9"/>
                  </a:lnTo>
                  <a:lnTo>
                    <a:pt x="15" y="9"/>
                  </a:lnTo>
                  <a:lnTo>
                    <a:pt x="15" y="10"/>
                  </a:lnTo>
                  <a:lnTo>
                    <a:pt x="15" y="10"/>
                  </a:lnTo>
                  <a:lnTo>
                    <a:pt x="15" y="10"/>
                  </a:lnTo>
                  <a:lnTo>
                    <a:pt x="15" y="10"/>
                  </a:lnTo>
                  <a:lnTo>
                    <a:pt x="15" y="10"/>
                  </a:lnTo>
                  <a:lnTo>
                    <a:pt x="15" y="10"/>
                  </a:lnTo>
                  <a:lnTo>
                    <a:pt x="15" y="12"/>
                  </a:lnTo>
                  <a:lnTo>
                    <a:pt x="15" y="12"/>
                  </a:lnTo>
                  <a:lnTo>
                    <a:pt x="15" y="12"/>
                  </a:lnTo>
                  <a:lnTo>
                    <a:pt x="15" y="12"/>
                  </a:lnTo>
                  <a:lnTo>
                    <a:pt x="15" y="12"/>
                  </a:lnTo>
                  <a:lnTo>
                    <a:pt x="15" y="12"/>
                  </a:lnTo>
                  <a:lnTo>
                    <a:pt x="15" y="12"/>
                  </a:lnTo>
                  <a:lnTo>
                    <a:pt x="15" y="13"/>
                  </a:lnTo>
                  <a:lnTo>
                    <a:pt x="15" y="13"/>
                  </a:lnTo>
                  <a:lnTo>
                    <a:pt x="15" y="13"/>
                  </a:lnTo>
                  <a:lnTo>
                    <a:pt x="15" y="13"/>
                  </a:lnTo>
                  <a:lnTo>
                    <a:pt x="15"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4" y="15"/>
                  </a:lnTo>
                  <a:lnTo>
                    <a:pt x="14" y="16"/>
                  </a:lnTo>
                  <a:lnTo>
                    <a:pt x="14" y="16"/>
                  </a:lnTo>
                  <a:lnTo>
                    <a:pt x="14" y="16"/>
                  </a:lnTo>
                  <a:lnTo>
                    <a:pt x="14" y="16"/>
                  </a:lnTo>
                  <a:lnTo>
                    <a:pt x="14" y="16"/>
                  </a:lnTo>
                  <a:lnTo>
                    <a:pt x="14" y="16"/>
                  </a:lnTo>
                  <a:lnTo>
                    <a:pt x="14" y="16"/>
                  </a:lnTo>
                  <a:lnTo>
                    <a:pt x="14" y="16"/>
                  </a:lnTo>
                  <a:lnTo>
                    <a:pt x="14" y="17"/>
                  </a:lnTo>
                  <a:lnTo>
                    <a:pt x="13" y="17"/>
                  </a:lnTo>
                  <a:lnTo>
                    <a:pt x="13" y="17"/>
                  </a:lnTo>
                  <a:lnTo>
                    <a:pt x="13" y="17"/>
                  </a:lnTo>
                  <a:lnTo>
                    <a:pt x="13" y="17"/>
                  </a:lnTo>
                  <a:lnTo>
                    <a:pt x="13" y="17"/>
                  </a:lnTo>
                  <a:lnTo>
                    <a:pt x="13" y="17"/>
                  </a:lnTo>
                  <a:lnTo>
                    <a:pt x="13" y="17"/>
                  </a:lnTo>
                  <a:lnTo>
                    <a:pt x="13" y="17"/>
                  </a:lnTo>
                  <a:lnTo>
                    <a:pt x="13" y="17"/>
                  </a:lnTo>
                  <a:lnTo>
                    <a:pt x="12" y="18"/>
                  </a:lnTo>
                  <a:lnTo>
                    <a:pt x="12" y="18"/>
                  </a:lnTo>
                  <a:lnTo>
                    <a:pt x="12" y="18"/>
                  </a:lnTo>
                  <a:lnTo>
                    <a:pt x="12" y="18"/>
                  </a:lnTo>
                  <a:lnTo>
                    <a:pt x="12" y="18"/>
                  </a:lnTo>
                  <a:lnTo>
                    <a:pt x="12" y="18"/>
                  </a:lnTo>
                  <a:lnTo>
                    <a:pt x="12" y="18"/>
                  </a:lnTo>
                  <a:lnTo>
                    <a:pt x="11" y="18"/>
                  </a:lnTo>
                  <a:lnTo>
                    <a:pt x="11" y="18"/>
                  </a:lnTo>
                  <a:lnTo>
                    <a:pt x="11" y="18"/>
                  </a:lnTo>
                  <a:lnTo>
                    <a:pt x="11" y="18"/>
                  </a:lnTo>
                  <a:lnTo>
                    <a:pt x="11" y="18"/>
                  </a:lnTo>
                  <a:lnTo>
                    <a:pt x="11" y="18"/>
                  </a:lnTo>
                  <a:lnTo>
                    <a:pt x="11" y="18"/>
                  </a:lnTo>
                  <a:lnTo>
                    <a:pt x="10"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7" y="19"/>
                  </a:lnTo>
                  <a:lnTo>
                    <a:pt x="6" y="19"/>
                  </a:lnTo>
                  <a:lnTo>
                    <a:pt x="6" y="19"/>
                  </a:lnTo>
                  <a:lnTo>
                    <a:pt x="6" y="19"/>
                  </a:lnTo>
                  <a:lnTo>
                    <a:pt x="6" y="19"/>
                  </a:lnTo>
                  <a:lnTo>
                    <a:pt x="6" y="19"/>
                  </a:lnTo>
                  <a:lnTo>
                    <a:pt x="6" y="19"/>
                  </a:lnTo>
                  <a:lnTo>
                    <a:pt x="5" y="19"/>
                  </a:lnTo>
                  <a:lnTo>
                    <a:pt x="5" y="19"/>
                  </a:lnTo>
                  <a:lnTo>
                    <a:pt x="5" y="18"/>
                  </a:lnTo>
                  <a:lnTo>
                    <a:pt x="5" y="18"/>
                  </a:lnTo>
                  <a:lnTo>
                    <a:pt x="5" y="18"/>
                  </a:lnTo>
                  <a:lnTo>
                    <a:pt x="5" y="18"/>
                  </a:lnTo>
                  <a:lnTo>
                    <a:pt x="5" y="18"/>
                  </a:lnTo>
                  <a:lnTo>
                    <a:pt x="4" y="18"/>
                  </a:lnTo>
                  <a:lnTo>
                    <a:pt x="4" y="18"/>
                  </a:lnTo>
                  <a:lnTo>
                    <a:pt x="4" y="18"/>
                  </a:lnTo>
                  <a:lnTo>
                    <a:pt x="4" y="18"/>
                  </a:lnTo>
                  <a:lnTo>
                    <a:pt x="4" y="18"/>
                  </a:lnTo>
                  <a:lnTo>
                    <a:pt x="4" y="18"/>
                  </a:lnTo>
                  <a:lnTo>
                    <a:pt x="4" y="18"/>
                  </a:lnTo>
                  <a:lnTo>
                    <a:pt x="3" y="18"/>
                  </a:lnTo>
                  <a:lnTo>
                    <a:pt x="3" y="18"/>
                  </a:lnTo>
                  <a:lnTo>
                    <a:pt x="3" y="17"/>
                  </a:lnTo>
                  <a:lnTo>
                    <a:pt x="3" y="17"/>
                  </a:lnTo>
                  <a:lnTo>
                    <a:pt x="3" y="17"/>
                  </a:lnTo>
                  <a:lnTo>
                    <a:pt x="3" y="17"/>
                  </a:lnTo>
                  <a:lnTo>
                    <a:pt x="3" y="17"/>
                  </a:lnTo>
                  <a:lnTo>
                    <a:pt x="3" y="17"/>
                  </a:lnTo>
                  <a:lnTo>
                    <a:pt x="2" y="17"/>
                  </a:lnTo>
                  <a:lnTo>
                    <a:pt x="2" y="17"/>
                  </a:lnTo>
                  <a:lnTo>
                    <a:pt x="2" y="17"/>
                  </a:lnTo>
                  <a:lnTo>
                    <a:pt x="2" y="17"/>
                  </a:lnTo>
                  <a:lnTo>
                    <a:pt x="2" y="16"/>
                  </a:lnTo>
                  <a:lnTo>
                    <a:pt x="2" y="16"/>
                  </a:lnTo>
                  <a:lnTo>
                    <a:pt x="2" y="16"/>
                  </a:lnTo>
                  <a:lnTo>
                    <a:pt x="2" y="16"/>
                  </a:lnTo>
                  <a:lnTo>
                    <a:pt x="2" y="16"/>
                  </a:lnTo>
                  <a:lnTo>
                    <a:pt x="2" y="16"/>
                  </a:lnTo>
                  <a:lnTo>
                    <a:pt x="2" y="16"/>
                  </a:lnTo>
                  <a:lnTo>
                    <a:pt x="2" y="16"/>
                  </a:lnTo>
                  <a:lnTo>
                    <a:pt x="2" y="15"/>
                  </a:lnTo>
                  <a:lnTo>
                    <a:pt x="2" y="15"/>
                  </a:lnTo>
                  <a:lnTo>
                    <a:pt x="2" y="15"/>
                  </a:lnTo>
                  <a:lnTo>
                    <a:pt x="2" y="15"/>
                  </a:lnTo>
                  <a:lnTo>
                    <a:pt x="2" y="15"/>
                  </a:lnTo>
                  <a:lnTo>
                    <a:pt x="2" y="15"/>
                  </a:lnTo>
                  <a:lnTo>
                    <a:pt x="1" y="15"/>
                  </a:lnTo>
                  <a:lnTo>
                    <a:pt x="1"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0" y="12"/>
                  </a:lnTo>
                  <a:lnTo>
                    <a:pt x="0" y="12"/>
                  </a:lnTo>
                  <a:lnTo>
                    <a:pt x="0" y="12"/>
                  </a:lnTo>
                  <a:lnTo>
                    <a:pt x="0" y="12"/>
                  </a:lnTo>
                  <a:lnTo>
                    <a:pt x="0" y="12"/>
                  </a:lnTo>
                  <a:lnTo>
                    <a:pt x="0" y="12"/>
                  </a:lnTo>
                  <a:lnTo>
                    <a:pt x="0" y="12"/>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6"/>
                  </a:lnTo>
                  <a:lnTo>
                    <a:pt x="0" y="6"/>
                  </a:lnTo>
                  <a:lnTo>
                    <a:pt x="0" y="6"/>
                  </a:lnTo>
                  <a:lnTo>
                    <a:pt x="0" y="6"/>
                  </a:lnTo>
                  <a:lnTo>
                    <a:pt x="0" y="6"/>
                  </a:lnTo>
                  <a:lnTo>
                    <a:pt x="0" y="6"/>
                  </a:lnTo>
                  <a:lnTo>
                    <a:pt x="1" y="6"/>
                  </a:lnTo>
                  <a:lnTo>
                    <a:pt x="1" y="5"/>
                  </a:lnTo>
                  <a:lnTo>
                    <a:pt x="1" y="5"/>
                  </a:lnTo>
                  <a:lnTo>
                    <a:pt x="1" y="5"/>
                  </a:lnTo>
                  <a:lnTo>
                    <a:pt x="1" y="5"/>
                  </a:lnTo>
                  <a:lnTo>
                    <a:pt x="1" y="5"/>
                  </a:lnTo>
                  <a:lnTo>
                    <a:pt x="1" y="5"/>
                  </a:lnTo>
                  <a:lnTo>
                    <a:pt x="1" y="5"/>
                  </a:lnTo>
                  <a:lnTo>
                    <a:pt x="1" y="4"/>
                  </a:lnTo>
                  <a:lnTo>
                    <a:pt x="1" y="4"/>
                  </a:lnTo>
                  <a:lnTo>
                    <a:pt x="1" y="4"/>
                  </a:lnTo>
                  <a:lnTo>
                    <a:pt x="1" y="4"/>
                  </a:lnTo>
                  <a:lnTo>
                    <a:pt x="1" y="4"/>
                  </a:lnTo>
                  <a:lnTo>
                    <a:pt x="1" y="4"/>
                  </a:lnTo>
                  <a:lnTo>
                    <a:pt x="2" y="4"/>
                  </a:lnTo>
                  <a:lnTo>
                    <a:pt x="2" y="4"/>
                  </a:lnTo>
                  <a:lnTo>
                    <a:pt x="2" y="3"/>
                  </a:lnTo>
                  <a:lnTo>
                    <a:pt x="2" y="3"/>
                  </a:lnTo>
                  <a:lnTo>
                    <a:pt x="2" y="3"/>
                  </a:lnTo>
                  <a:lnTo>
                    <a:pt x="2" y="3"/>
                  </a:lnTo>
                  <a:lnTo>
                    <a:pt x="2" y="3"/>
                  </a:lnTo>
                  <a:lnTo>
                    <a:pt x="2" y="3"/>
                  </a:lnTo>
                  <a:lnTo>
                    <a:pt x="2" y="3"/>
                  </a:lnTo>
                  <a:lnTo>
                    <a:pt x="2" y="3"/>
                  </a:lnTo>
                  <a:lnTo>
                    <a:pt x="2" y="2"/>
                  </a:lnTo>
                  <a:lnTo>
                    <a:pt x="2" y="2"/>
                  </a:lnTo>
                  <a:lnTo>
                    <a:pt x="2" y="2"/>
                  </a:lnTo>
                  <a:lnTo>
                    <a:pt x="2" y="2"/>
                  </a:lnTo>
                  <a:lnTo>
                    <a:pt x="2" y="2"/>
                  </a:lnTo>
                  <a:lnTo>
                    <a:pt x="2" y="2"/>
                  </a:lnTo>
                  <a:lnTo>
                    <a:pt x="2" y="2"/>
                  </a:lnTo>
                  <a:lnTo>
                    <a:pt x="2" y="2"/>
                  </a:lnTo>
                  <a:lnTo>
                    <a:pt x="2" y="2"/>
                  </a:lnTo>
                  <a:lnTo>
                    <a:pt x="3" y="2"/>
                  </a:lnTo>
                  <a:lnTo>
                    <a:pt x="3" y="1"/>
                  </a:lnTo>
                  <a:lnTo>
                    <a:pt x="3" y="1"/>
                  </a:lnTo>
                  <a:lnTo>
                    <a:pt x="3" y="1"/>
                  </a:lnTo>
                  <a:lnTo>
                    <a:pt x="3" y="1"/>
                  </a:lnTo>
                  <a:lnTo>
                    <a:pt x="3" y="1"/>
                  </a:lnTo>
                  <a:lnTo>
                    <a:pt x="3" y="1"/>
                  </a:lnTo>
                  <a:lnTo>
                    <a:pt x="4" y="1"/>
                  </a:lnTo>
                  <a:lnTo>
                    <a:pt x="4" y="1"/>
                  </a:lnTo>
                  <a:lnTo>
                    <a:pt x="4" y="1"/>
                  </a:lnTo>
                  <a:lnTo>
                    <a:pt x="4" y="1"/>
                  </a:lnTo>
                  <a:lnTo>
                    <a:pt x="4" y="1"/>
                  </a:lnTo>
                  <a:lnTo>
                    <a:pt x="4" y="1"/>
                  </a:lnTo>
                  <a:lnTo>
                    <a:pt x="4" y="1"/>
                  </a:lnTo>
                  <a:lnTo>
                    <a:pt x="4" y="1"/>
                  </a:lnTo>
                  <a:lnTo>
                    <a:pt x="5" y="0"/>
                  </a:lnTo>
                  <a:lnTo>
                    <a:pt x="5" y="0"/>
                  </a:lnTo>
                  <a:lnTo>
                    <a:pt x="5" y="0"/>
                  </a:lnTo>
                  <a:lnTo>
                    <a:pt x="5" y="0"/>
                  </a:lnTo>
                  <a:lnTo>
                    <a:pt x="5" y="0"/>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10" y="0"/>
                  </a:lnTo>
                  <a:lnTo>
                    <a:pt x="10" y="0"/>
                  </a:lnTo>
                  <a:lnTo>
                    <a:pt x="10" y="0"/>
                  </a:lnTo>
                  <a:lnTo>
                    <a:pt x="10" y="1"/>
                  </a:lnTo>
                  <a:lnTo>
                    <a:pt x="10" y="1"/>
                  </a:lnTo>
                  <a:lnTo>
                    <a:pt x="10" y="1"/>
                  </a:lnTo>
                  <a:lnTo>
                    <a:pt x="10" y="1"/>
                  </a:lnTo>
                  <a:lnTo>
                    <a:pt x="11" y="1"/>
                  </a:lnTo>
                  <a:lnTo>
                    <a:pt x="11" y="1"/>
                  </a:lnTo>
                  <a:lnTo>
                    <a:pt x="11" y="1"/>
                  </a:lnTo>
                  <a:lnTo>
                    <a:pt x="11" y="1"/>
                  </a:lnTo>
                  <a:lnTo>
                    <a:pt x="11" y="1"/>
                  </a:lnTo>
                  <a:lnTo>
                    <a:pt x="11" y="1"/>
                  </a:lnTo>
                  <a:lnTo>
                    <a:pt x="11" y="1"/>
                  </a:lnTo>
                  <a:lnTo>
                    <a:pt x="12" y="1"/>
                  </a:lnTo>
                  <a:lnTo>
                    <a:pt x="12" y="1"/>
                  </a:lnTo>
                  <a:lnTo>
                    <a:pt x="12" y="1"/>
                  </a:lnTo>
                  <a:lnTo>
                    <a:pt x="12" y="2"/>
                  </a:lnTo>
                  <a:lnTo>
                    <a:pt x="12" y="2"/>
                  </a:lnTo>
                  <a:lnTo>
                    <a:pt x="12" y="2"/>
                  </a:lnTo>
                  <a:lnTo>
                    <a:pt x="12" y="2"/>
                  </a:lnTo>
                  <a:lnTo>
                    <a:pt x="12" y="2"/>
                  </a:lnTo>
                  <a:lnTo>
                    <a:pt x="13" y="2"/>
                  </a:lnTo>
                  <a:lnTo>
                    <a:pt x="13" y="2"/>
                  </a:lnTo>
                  <a:lnTo>
                    <a:pt x="13" y="2"/>
                  </a:lnTo>
                  <a:lnTo>
                    <a:pt x="13" y="2"/>
                  </a:lnTo>
                  <a:lnTo>
                    <a:pt x="13" y="2"/>
                  </a:lnTo>
                  <a:lnTo>
                    <a:pt x="13" y="3"/>
                  </a:lnTo>
                  <a:lnTo>
                    <a:pt x="13" y="3"/>
                  </a:lnTo>
                  <a:lnTo>
                    <a:pt x="13" y="3"/>
                  </a:lnTo>
                  <a:lnTo>
                    <a:pt x="14" y="3"/>
                  </a:lnTo>
                  <a:lnTo>
                    <a:pt x="14" y="3"/>
                  </a:lnTo>
                  <a:lnTo>
                    <a:pt x="14" y="3"/>
                  </a:lnTo>
                  <a:lnTo>
                    <a:pt x="14" y="3"/>
                  </a:lnTo>
                  <a:lnTo>
                    <a:pt x="14" y="3"/>
                  </a:lnTo>
                  <a:lnTo>
                    <a:pt x="14" y="4"/>
                  </a:lnTo>
                  <a:lnTo>
                    <a:pt x="14" y="4"/>
                  </a:lnTo>
                  <a:lnTo>
                    <a:pt x="14" y="4"/>
                  </a:lnTo>
                  <a:lnTo>
                    <a:pt x="14" y="4"/>
                  </a:lnTo>
                  <a:lnTo>
                    <a:pt x="14" y="4"/>
                  </a:lnTo>
                  <a:lnTo>
                    <a:pt x="15" y="4"/>
                  </a:lnTo>
                  <a:lnTo>
                    <a:pt x="15" y="4"/>
                  </a:lnTo>
                  <a:lnTo>
                    <a:pt x="15" y="4"/>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9"/>
                  </a:lnTo>
                  <a:lnTo>
                    <a:pt x="15" y="9"/>
                  </a:lnTo>
                  <a:lnTo>
                    <a:pt x="15" y="9"/>
                  </a:lnTo>
                  <a:lnTo>
                    <a:pt x="15" y="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2" name="Freeform 213">
              <a:extLst>
                <a:ext uri="{FF2B5EF4-FFF2-40B4-BE49-F238E27FC236}">
                  <a16:creationId xmlns:a16="http://schemas.microsoft.com/office/drawing/2014/main" id="{5A9CF9AD-3C45-472B-A6E1-4CAC50BAF367}"/>
                </a:ext>
              </a:extLst>
            </p:cNvPr>
            <p:cNvSpPr>
              <a:spLocks/>
            </p:cNvSpPr>
            <p:nvPr/>
          </p:nvSpPr>
          <p:spPr bwMode="auto">
            <a:xfrm>
              <a:off x="6163" y="3501"/>
              <a:ext cx="16" cy="21"/>
            </a:xfrm>
            <a:custGeom>
              <a:avLst/>
              <a:gdLst>
                <a:gd name="T0" fmla="*/ 16 w 16"/>
                <a:gd name="T1" fmla="*/ 11 h 21"/>
                <a:gd name="T2" fmla="*/ 16 w 16"/>
                <a:gd name="T3" fmla="*/ 12 h 21"/>
                <a:gd name="T4" fmla="*/ 16 w 16"/>
                <a:gd name="T5" fmla="*/ 13 h 21"/>
                <a:gd name="T6" fmla="*/ 16 w 16"/>
                <a:gd name="T7" fmla="*/ 14 h 21"/>
                <a:gd name="T8" fmla="*/ 15 w 16"/>
                <a:gd name="T9" fmla="*/ 15 h 21"/>
                <a:gd name="T10" fmla="*/ 15 w 16"/>
                <a:gd name="T11" fmla="*/ 16 h 21"/>
                <a:gd name="T12" fmla="*/ 14 w 16"/>
                <a:gd name="T13" fmla="*/ 16 h 21"/>
                <a:gd name="T14" fmla="*/ 14 w 16"/>
                <a:gd name="T15" fmla="*/ 17 h 21"/>
                <a:gd name="T16" fmla="*/ 13 w 16"/>
                <a:gd name="T17" fmla="*/ 18 h 21"/>
                <a:gd name="T18" fmla="*/ 12 w 16"/>
                <a:gd name="T19" fmla="*/ 18 h 21"/>
                <a:gd name="T20" fmla="*/ 11 w 16"/>
                <a:gd name="T21" fmla="*/ 19 h 21"/>
                <a:gd name="T22" fmla="*/ 10 w 16"/>
                <a:gd name="T23" fmla="*/ 19 h 21"/>
                <a:gd name="T24" fmla="*/ 9 w 16"/>
                <a:gd name="T25" fmla="*/ 19 h 21"/>
                <a:gd name="T26" fmla="*/ 9 w 16"/>
                <a:gd name="T27" fmla="*/ 21 h 21"/>
                <a:gd name="T28" fmla="*/ 9 w 16"/>
                <a:gd name="T29" fmla="*/ 21 h 21"/>
                <a:gd name="T30" fmla="*/ 8 w 16"/>
                <a:gd name="T31" fmla="*/ 21 h 21"/>
                <a:gd name="T32" fmla="*/ 7 w 16"/>
                <a:gd name="T33" fmla="*/ 19 h 21"/>
                <a:gd name="T34" fmla="*/ 6 w 16"/>
                <a:gd name="T35" fmla="*/ 19 h 21"/>
                <a:gd name="T36" fmla="*/ 5 w 16"/>
                <a:gd name="T37" fmla="*/ 19 h 21"/>
                <a:gd name="T38" fmla="*/ 4 w 16"/>
                <a:gd name="T39" fmla="*/ 18 h 21"/>
                <a:gd name="T40" fmla="*/ 3 w 16"/>
                <a:gd name="T41" fmla="*/ 18 h 21"/>
                <a:gd name="T42" fmla="*/ 3 w 16"/>
                <a:gd name="T43" fmla="*/ 17 h 21"/>
                <a:gd name="T44" fmla="*/ 3 w 16"/>
                <a:gd name="T45" fmla="*/ 17 h 21"/>
                <a:gd name="T46" fmla="*/ 2 w 16"/>
                <a:gd name="T47" fmla="*/ 16 h 21"/>
                <a:gd name="T48" fmla="*/ 2 w 16"/>
                <a:gd name="T49" fmla="*/ 15 h 21"/>
                <a:gd name="T50" fmla="*/ 1 w 16"/>
                <a:gd name="T51" fmla="*/ 14 h 21"/>
                <a:gd name="T52" fmla="*/ 1 w 16"/>
                <a:gd name="T53" fmla="*/ 13 h 21"/>
                <a:gd name="T54" fmla="*/ 1 w 16"/>
                <a:gd name="T55" fmla="*/ 12 h 21"/>
                <a:gd name="T56" fmla="*/ 0 w 16"/>
                <a:gd name="T57" fmla="*/ 12 h 21"/>
                <a:gd name="T58" fmla="*/ 0 w 16"/>
                <a:gd name="T59" fmla="*/ 11 h 21"/>
                <a:gd name="T60" fmla="*/ 0 w 16"/>
                <a:gd name="T61" fmla="*/ 10 h 21"/>
                <a:gd name="T62" fmla="*/ 1 w 16"/>
                <a:gd name="T63" fmla="*/ 9 h 21"/>
                <a:gd name="T64" fmla="*/ 1 w 16"/>
                <a:gd name="T65" fmla="*/ 7 h 21"/>
                <a:gd name="T66" fmla="*/ 1 w 16"/>
                <a:gd name="T67" fmla="*/ 6 h 21"/>
                <a:gd name="T68" fmla="*/ 1 w 16"/>
                <a:gd name="T69" fmla="*/ 5 h 21"/>
                <a:gd name="T70" fmla="*/ 2 w 16"/>
                <a:gd name="T71" fmla="*/ 4 h 21"/>
                <a:gd name="T72" fmla="*/ 3 w 16"/>
                <a:gd name="T73" fmla="*/ 3 h 21"/>
                <a:gd name="T74" fmla="*/ 3 w 16"/>
                <a:gd name="T75" fmla="*/ 3 h 21"/>
                <a:gd name="T76" fmla="*/ 3 w 16"/>
                <a:gd name="T77" fmla="*/ 2 h 21"/>
                <a:gd name="T78" fmla="*/ 4 w 16"/>
                <a:gd name="T79" fmla="*/ 2 h 21"/>
                <a:gd name="T80" fmla="*/ 5 w 16"/>
                <a:gd name="T81" fmla="*/ 1 h 21"/>
                <a:gd name="T82" fmla="*/ 5 w 16"/>
                <a:gd name="T83" fmla="*/ 1 h 21"/>
                <a:gd name="T84" fmla="*/ 6 w 16"/>
                <a:gd name="T85" fmla="*/ 1 h 21"/>
                <a:gd name="T86" fmla="*/ 7 w 16"/>
                <a:gd name="T87" fmla="*/ 0 h 21"/>
                <a:gd name="T88" fmla="*/ 8 w 16"/>
                <a:gd name="T89" fmla="*/ 0 h 21"/>
                <a:gd name="T90" fmla="*/ 9 w 16"/>
                <a:gd name="T91" fmla="*/ 0 h 21"/>
                <a:gd name="T92" fmla="*/ 9 w 16"/>
                <a:gd name="T93" fmla="*/ 0 h 21"/>
                <a:gd name="T94" fmla="*/ 10 w 16"/>
                <a:gd name="T95" fmla="*/ 1 h 21"/>
                <a:gd name="T96" fmla="*/ 11 w 16"/>
                <a:gd name="T97" fmla="*/ 1 h 21"/>
                <a:gd name="T98" fmla="*/ 12 w 16"/>
                <a:gd name="T99" fmla="*/ 1 h 21"/>
                <a:gd name="T100" fmla="*/ 13 w 16"/>
                <a:gd name="T101" fmla="*/ 2 h 21"/>
                <a:gd name="T102" fmla="*/ 13 w 16"/>
                <a:gd name="T103" fmla="*/ 3 h 21"/>
                <a:gd name="T104" fmla="*/ 14 w 16"/>
                <a:gd name="T105" fmla="*/ 3 h 21"/>
                <a:gd name="T106" fmla="*/ 15 w 16"/>
                <a:gd name="T107" fmla="*/ 4 h 21"/>
                <a:gd name="T108" fmla="*/ 15 w 16"/>
                <a:gd name="T109" fmla="*/ 5 h 21"/>
                <a:gd name="T110" fmla="*/ 16 w 16"/>
                <a:gd name="T111" fmla="*/ 6 h 21"/>
                <a:gd name="T112" fmla="*/ 16 w 16"/>
                <a:gd name="T113" fmla="*/ 6 h 21"/>
                <a:gd name="T114" fmla="*/ 16 w 16"/>
                <a:gd name="T115" fmla="*/ 7 h 21"/>
                <a:gd name="T116" fmla="*/ 16 w 16"/>
                <a:gd name="T117" fmla="*/ 9 h 21"/>
                <a:gd name="T118" fmla="*/ 16 w 16"/>
                <a:gd name="T119"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1">
                  <a:moveTo>
                    <a:pt x="16" y="10"/>
                  </a:move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6" y="13"/>
                  </a:lnTo>
                  <a:lnTo>
                    <a:pt x="16" y="14"/>
                  </a:lnTo>
                  <a:lnTo>
                    <a:pt x="16" y="14"/>
                  </a:lnTo>
                  <a:lnTo>
                    <a:pt x="16" y="14"/>
                  </a:lnTo>
                  <a:lnTo>
                    <a:pt x="16" y="14"/>
                  </a:lnTo>
                  <a:lnTo>
                    <a:pt x="16" y="14"/>
                  </a:lnTo>
                  <a:lnTo>
                    <a:pt x="16" y="14"/>
                  </a:lnTo>
                  <a:lnTo>
                    <a:pt x="16" y="14"/>
                  </a:lnTo>
                  <a:lnTo>
                    <a:pt x="15" y="15"/>
                  </a:lnTo>
                  <a:lnTo>
                    <a:pt x="15" y="15"/>
                  </a:lnTo>
                  <a:lnTo>
                    <a:pt x="15" y="15"/>
                  </a:lnTo>
                  <a:lnTo>
                    <a:pt x="15" y="15"/>
                  </a:lnTo>
                  <a:lnTo>
                    <a:pt x="15" y="15"/>
                  </a:lnTo>
                  <a:lnTo>
                    <a:pt x="15" y="15"/>
                  </a:lnTo>
                  <a:lnTo>
                    <a:pt x="15" y="15"/>
                  </a:lnTo>
                  <a:lnTo>
                    <a:pt x="15" y="16"/>
                  </a:lnTo>
                  <a:lnTo>
                    <a:pt x="15" y="16"/>
                  </a:lnTo>
                  <a:lnTo>
                    <a:pt x="15" y="16"/>
                  </a:lnTo>
                  <a:lnTo>
                    <a:pt x="15" y="16"/>
                  </a:lnTo>
                  <a:lnTo>
                    <a:pt x="15" y="16"/>
                  </a:lnTo>
                  <a:lnTo>
                    <a:pt x="14" y="16"/>
                  </a:lnTo>
                  <a:lnTo>
                    <a:pt x="14" y="16"/>
                  </a:lnTo>
                  <a:lnTo>
                    <a:pt x="14" y="16"/>
                  </a:lnTo>
                  <a:lnTo>
                    <a:pt x="14" y="17"/>
                  </a:lnTo>
                  <a:lnTo>
                    <a:pt x="14" y="17"/>
                  </a:lnTo>
                  <a:lnTo>
                    <a:pt x="14" y="17"/>
                  </a:lnTo>
                  <a:lnTo>
                    <a:pt x="14" y="17"/>
                  </a:lnTo>
                  <a:lnTo>
                    <a:pt x="14" y="17"/>
                  </a:lnTo>
                  <a:lnTo>
                    <a:pt x="14" y="17"/>
                  </a:lnTo>
                  <a:lnTo>
                    <a:pt x="13" y="17"/>
                  </a:lnTo>
                  <a:lnTo>
                    <a:pt x="13" y="17"/>
                  </a:lnTo>
                  <a:lnTo>
                    <a:pt x="13" y="17"/>
                  </a:lnTo>
                  <a:lnTo>
                    <a:pt x="13" y="18"/>
                  </a:lnTo>
                  <a:lnTo>
                    <a:pt x="13" y="18"/>
                  </a:lnTo>
                  <a:lnTo>
                    <a:pt x="13" y="18"/>
                  </a:lnTo>
                  <a:lnTo>
                    <a:pt x="13" y="18"/>
                  </a:lnTo>
                  <a:lnTo>
                    <a:pt x="13" y="18"/>
                  </a:lnTo>
                  <a:lnTo>
                    <a:pt x="12" y="18"/>
                  </a:lnTo>
                  <a:lnTo>
                    <a:pt x="12" y="18"/>
                  </a:lnTo>
                  <a:lnTo>
                    <a:pt x="12" y="18"/>
                  </a:lnTo>
                  <a:lnTo>
                    <a:pt x="12" y="18"/>
                  </a:lnTo>
                  <a:lnTo>
                    <a:pt x="12" y="18"/>
                  </a:lnTo>
                  <a:lnTo>
                    <a:pt x="12" y="18"/>
                  </a:lnTo>
                  <a:lnTo>
                    <a:pt x="12" y="19"/>
                  </a:lnTo>
                  <a:lnTo>
                    <a:pt x="12" y="19"/>
                  </a:lnTo>
                  <a:lnTo>
                    <a:pt x="11" y="19"/>
                  </a:lnTo>
                  <a:lnTo>
                    <a:pt x="11" y="19"/>
                  </a:lnTo>
                  <a:lnTo>
                    <a:pt x="11" y="19"/>
                  </a:lnTo>
                  <a:lnTo>
                    <a:pt x="11" y="19"/>
                  </a:lnTo>
                  <a:lnTo>
                    <a:pt x="11" y="19"/>
                  </a:lnTo>
                  <a:lnTo>
                    <a:pt x="11" y="19"/>
                  </a:lnTo>
                  <a:lnTo>
                    <a:pt x="11"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21"/>
                  </a:lnTo>
                  <a:lnTo>
                    <a:pt x="9" y="21"/>
                  </a:lnTo>
                  <a:lnTo>
                    <a:pt x="9" y="21"/>
                  </a:lnTo>
                  <a:lnTo>
                    <a:pt x="9" y="21"/>
                  </a:lnTo>
                  <a:lnTo>
                    <a:pt x="9" y="21"/>
                  </a:lnTo>
                  <a:lnTo>
                    <a:pt x="9" y="21"/>
                  </a:lnTo>
                  <a:lnTo>
                    <a:pt x="9" y="21"/>
                  </a:lnTo>
                  <a:lnTo>
                    <a:pt x="8" y="21"/>
                  </a:lnTo>
                  <a:lnTo>
                    <a:pt x="8" y="21"/>
                  </a:lnTo>
                  <a:lnTo>
                    <a:pt x="8" y="21"/>
                  </a:lnTo>
                  <a:lnTo>
                    <a:pt x="8" y="21"/>
                  </a:lnTo>
                  <a:lnTo>
                    <a:pt x="8" y="21"/>
                  </a:lnTo>
                  <a:lnTo>
                    <a:pt x="8" y="21"/>
                  </a:lnTo>
                  <a:lnTo>
                    <a:pt x="7" y="21"/>
                  </a:lnTo>
                  <a:lnTo>
                    <a:pt x="7" y="21"/>
                  </a:lnTo>
                  <a:lnTo>
                    <a:pt x="7" y="19"/>
                  </a:lnTo>
                  <a:lnTo>
                    <a:pt x="7" y="19"/>
                  </a:lnTo>
                  <a:lnTo>
                    <a:pt x="7" y="19"/>
                  </a:lnTo>
                  <a:lnTo>
                    <a:pt x="7" y="19"/>
                  </a:lnTo>
                  <a:lnTo>
                    <a:pt x="7" y="19"/>
                  </a:lnTo>
                  <a:lnTo>
                    <a:pt x="6" y="19"/>
                  </a:lnTo>
                  <a:lnTo>
                    <a:pt x="6" y="19"/>
                  </a:lnTo>
                  <a:lnTo>
                    <a:pt x="6" y="19"/>
                  </a:lnTo>
                  <a:lnTo>
                    <a:pt x="6" y="19"/>
                  </a:lnTo>
                  <a:lnTo>
                    <a:pt x="6" y="19"/>
                  </a:lnTo>
                  <a:lnTo>
                    <a:pt x="6" y="19"/>
                  </a:lnTo>
                  <a:lnTo>
                    <a:pt x="5" y="19"/>
                  </a:lnTo>
                  <a:lnTo>
                    <a:pt x="5" y="19"/>
                  </a:lnTo>
                  <a:lnTo>
                    <a:pt x="5" y="19"/>
                  </a:lnTo>
                  <a:lnTo>
                    <a:pt x="5" y="19"/>
                  </a:lnTo>
                  <a:lnTo>
                    <a:pt x="5" y="19"/>
                  </a:lnTo>
                  <a:lnTo>
                    <a:pt x="5" y="19"/>
                  </a:lnTo>
                  <a:lnTo>
                    <a:pt x="5" y="19"/>
                  </a:lnTo>
                  <a:lnTo>
                    <a:pt x="4" y="19"/>
                  </a:lnTo>
                  <a:lnTo>
                    <a:pt x="4" y="19"/>
                  </a:lnTo>
                  <a:lnTo>
                    <a:pt x="4" y="19"/>
                  </a:lnTo>
                  <a:lnTo>
                    <a:pt x="4" y="18"/>
                  </a:lnTo>
                  <a:lnTo>
                    <a:pt x="4" y="18"/>
                  </a:lnTo>
                  <a:lnTo>
                    <a:pt x="4" y="18"/>
                  </a:lnTo>
                  <a:lnTo>
                    <a:pt x="4" y="18"/>
                  </a:lnTo>
                  <a:lnTo>
                    <a:pt x="3" y="18"/>
                  </a:lnTo>
                  <a:lnTo>
                    <a:pt x="3" y="18"/>
                  </a:lnTo>
                  <a:lnTo>
                    <a:pt x="3" y="18"/>
                  </a:lnTo>
                  <a:lnTo>
                    <a:pt x="3" y="18"/>
                  </a:lnTo>
                  <a:lnTo>
                    <a:pt x="3" y="18"/>
                  </a:lnTo>
                  <a:lnTo>
                    <a:pt x="3" y="18"/>
                  </a:lnTo>
                  <a:lnTo>
                    <a:pt x="3" y="18"/>
                  </a:lnTo>
                  <a:lnTo>
                    <a:pt x="3" y="17"/>
                  </a:lnTo>
                  <a:lnTo>
                    <a:pt x="3" y="17"/>
                  </a:lnTo>
                  <a:lnTo>
                    <a:pt x="3" y="17"/>
                  </a:lnTo>
                  <a:lnTo>
                    <a:pt x="3" y="17"/>
                  </a:lnTo>
                  <a:lnTo>
                    <a:pt x="3" y="17"/>
                  </a:lnTo>
                  <a:lnTo>
                    <a:pt x="3" y="17"/>
                  </a:lnTo>
                  <a:lnTo>
                    <a:pt x="3" y="17"/>
                  </a:lnTo>
                  <a:lnTo>
                    <a:pt x="3" y="17"/>
                  </a:lnTo>
                  <a:lnTo>
                    <a:pt x="3" y="17"/>
                  </a:lnTo>
                  <a:lnTo>
                    <a:pt x="3" y="16"/>
                  </a:lnTo>
                  <a:lnTo>
                    <a:pt x="2" y="16"/>
                  </a:lnTo>
                  <a:lnTo>
                    <a:pt x="2" y="16"/>
                  </a:lnTo>
                  <a:lnTo>
                    <a:pt x="2" y="16"/>
                  </a:lnTo>
                  <a:lnTo>
                    <a:pt x="2" y="16"/>
                  </a:lnTo>
                  <a:lnTo>
                    <a:pt x="2" y="16"/>
                  </a:lnTo>
                  <a:lnTo>
                    <a:pt x="2" y="16"/>
                  </a:lnTo>
                  <a:lnTo>
                    <a:pt x="2" y="16"/>
                  </a:lnTo>
                  <a:lnTo>
                    <a:pt x="2" y="15"/>
                  </a:lnTo>
                  <a:lnTo>
                    <a:pt x="2" y="15"/>
                  </a:lnTo>
                  <a:lnTo>
                    <a:pt x="2" y="15"/>
                  </a:lnTo>
                  <a:lnTo>
                    <a:pt x="2" y="15"/>
                  </a:lnTo>
                  <a:lnTo>
                    <a:pt x="1" y="15"/>
                  </a:lnTo>
                  <a:lnTo>
                    <a:pt x="1" y="15"/>
                  </a:lnTo>
                  <a:lnTo>
                    <a:pt x="1"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2"/>
                  </a:lnTo>
                  <a:lnTo>
                    <a:pt x="1" y="12"/>
                  </a:lnTo>
                  <a:lnTo>
                    <a:pt x="1" y="12"/>
                  </a:lnTo>
                  <a:lnTo>
                    <a:pt x="0"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1" y="9"/>
                  </a:lnTo>
                  <a:lnTo>
                    <a:pt x="1" y="9"/>
                  </a:lnTo>
                  <a:lnTo>
                    <a:pt x="1" y="7"/>
                  </a:lnTo>
                  <a:lnTo>
                    <a:pt x="1" y="7"/>
                  </a:lnTo>
                  <a:lnTo>
                    <a:pt x="1"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2" y="5"/>
                  </a:lnTo>
                  <a:lnTo>
                    <a:pt x="2" y="5"/>
                  </a:lnTo>
                  <a:lnTo>
                    <a:pt x="2" y="5"/>
                  </a:lnTo>
                  <a:lnTo>
                    <a:pt x="2" y="4"/>
                  </a:lnTo>
                  <a:lnTo>
                    <a:pt x="2" y="4"/>
                  </a:lnTo>
                  <a:lnTo>
                    <a:pt x="2" y="4"/>
                  </a:lnTo>
                  <a:lnTo>
                    <a:pt x="2" y="4"/>
                  </a:lnTo>
                  <a:lnTo>
                    <a:pt x="2" y="4"/>
                  </a:lnTo>
                  <a:lnTo>
                    <a:pt x="2" y="4"/>
                  </a:lnTo>
                  <a:lnTo>
                    <a:pt x="2" y="4"/>
                  </a:lnTo>
                  <a:lnTo>
                    <a:pt x="2" y="4"/>
                  </a:lnTo>
                  <a:lnTo>
                    <a:pt x="3" y="3"/>
                  </a:lnTo>
                  <a:lnTo>
                    <a:pt x="3" y="3"/>
                  </a:lnTo>
                  <a:lnTo>
                    <a:pt x="3" y="3"/>
                  </a:lnTo>
                  <a:lnTo>
                    <a:pt x="3" y="3"/>
                  </a:lnTo>
                  <a:lnTo>
                    <a:pt x="3" y="3"/>
                  </a:lnTo>
                  <a:lnTo>
                    <a:pt x="3" y="3"/>
                  </a:lnTo>
                  <a:lnTo>
                    <a:pt x="3" y="3"/>
                  </a:lnTo>
                  <a:lnTo>
                    <a:pt x="3" y="3"/>
                  </a:lnTo>
                  <a:lnTo>
                    <a:pt x="3" y="3"/>
                  </a:lnTo>
                  <a:lnTo>
                    <a:pt x="3" y="2"/>
                  </a:lnTo>
                  <a:lnTo>
                    <a:pt x="3" y="2"/>
                  </a:lnTo>
                  <a:lnTo>
                    <a:pt x="3" y="2"/>
                  </a:lnTo>
                  <a:lnTo>
                    <a:pt x="3" y="2"/>
                  </a:lnTo>
                  <a:lnTo>
                    <a:pt x="3" y="2"/>
                  </a:lnTo>
                  <a:lnTo>
                    <a:pt x="3" y="2"/>
                  </a:lnTo>
                  <a:lnTo>
                    <a:pt x="3" y="2"/>
                  </a:lnTo>
                  <a:lnTo>
                    <a:pt x="3" y="2"/>
                  </a:lnTo>
                  <a:lnTo>
                    <a:pt x="4" y="2"/>
                  </a:lnTo>
                  <a:lnTo>
                    <a:pt x="4" y="2"/>
                  </a:lnTo>
                  <a:lnTo>
                    <a:pt x="4" y="2"/>
                  </a:lnTo>
                  <a:lnTo>
                    <a:pt x="4" y="1"/>
                  </a:lnTo>
                  <a:lnTo>
                    <a:pt x="4" y="1"/>
                  </a:lnTo>
                  <a:lnTo>
                    <a:pt x="4" y="1"/>
                  </a:lnTo>
                  <a:lnTo>
                    <a:pt x="4" y="1"/>
                  </a:lnTo>
                  <a:lnTo>
                    <a:pt x="5" y="1"/>
                  </a:lnTo>
                  <a:lnTo>
                    <a:pt x="5" y="1"/>
                  </a:lnTo>
                  <a:lnTo>
                    <a:pt x="5" y="1"/>
                  </a:lnTo>
                  <a:lnTo>
                    <a:pt x="5" y="1"/>
                  </a:lnTo>
                  <a:lnTo>
                    <a:pt x="5" y="1"/>
                  </a:lnTo>
                  <a:lnTo>
                    <a:pt x="5" y="1"/>
                  </a:lnTo>
                  <a:lnTo>
                    <a:pt x="5" y="1"/>
                  </a:lnTo>
                  <a:lnTo>
                    <a:pt x="6" y="1"/>
                  </a:lnTo>
                  <a:lnTo>
                    <a:pt x="6" y="1"/>
                  </a:lnTo>
                  <a:lnTo>
                    <a:pt x="6" y="1"/>
                  </a:lnTo>
                  <a:lnTo>
                    <a:pt x="6" y="1"/>
                  </a:lnTo>
                  <a:lnTo>
                    <a:pt x="6" y="1"/>
                  </a:lnTo>
                  <a:lnTo>
                    <a:pt x="6" y="1"/>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9" y="1"/>
                  </a:lnTo>
                  <a:lnTo>
                    <a:pt x="10" y="1"/>
                  </a:lnTo>
                  <a:lnTo>
                    <a:pt x="10" y="1"/>
                  </a:lnTo>
                  <a:lnTo>
                    <a:pt x="10" y="1"/>
                  </a:lnTo>
                  <a:lnTo>
                    <a:pt x="10" y="1"/>
                  </a:lnTo>
                  <a:lnTo>
                    <a:pt x="10" y="1"/>
                  </a:lnTo>
                  <a:lnTo>
                    <a:pt x="10" y="1"/>
                  </a:lnTo>
                  <a:lnTo>
                    <a:pt x="11" y="1"/>
                  </a:lnTo>
                  <a:lnTo>
                    <a:pt x="11" y="1"/>
                  </a:lnTo>
                  <a:lnTo>
                    <a:pt x="11" y="1"/>
                  </a:lnTo>
                  <a:lnTo>
                    <a:pt x="11" y="1"/>
                  </a:lnTo>
                  <a:lnTo>
                    <a:pt x="11" y="1"/>
                  </a:lnTo>
                  <a:lnTo>
                    <a:pt x="11" y="1"/>
                  </a:lnTo>
                  <a:lnTo>
                    <a:pt x="11" y="1"/>
                  </a:lnTo>
                  <a:lnTo>
                    <a:pt x="12" y="1"/>
                  </a:lnTo>
                  <a:lnTo>
                    <a:pt x="12" y="1"/>
                  </a:lnTo>
                  <a:lnTo>
                    <a:pt x="12" y="1"/>
                  </a:lnTo>
                  <a:lnTo>
                    <a:pt x="12" y="2"/>
                  </a:lnTo>
                  <a:lnTo>
                    <a:pt x="12" y="2"/>
                  </a:lnTo>
                  <a:lnTo>
                    <a:pt x="12" y="2"/>
                  </a:lnTo>
                  <a:lnTo>
                    <a:pt x="12" y="2"/>
                  </a:lnTo>
                  <a:lnTo>
                    <a:pt x="12" y="2"/>
                  </a:lnTo>
                  <a:lnTo>
                    <a:pt x="13" y="2"/>
                  </a:lnTo>
                  <a:lnTo>
                    <a:pt x="13" y="2"/>
                  </a:lnTo>
                  <a:lnTo>
                    <a:pt x="13" y="2"/>
                  </a:lnTo>
                  <a:lnTo>
                    <a:pt x="13" y="2"/>
                  </a:lnTo>
                  <a:lnTo>
                    <a:pt x="13" y="2"/>
                  </a:lnTo>
                  <a:lnTo>
                    <a:pt x="13" y="2"/>
                  </a:lnTo>
                  <a:lnTo>
                    <a:pt x="13" y="3"/>
                  </a:lnTo>
                  <a:lnTo>
                    <a:pt x="13" y="3"/>
                  </a:lnTo>
                  <a:lnTo>
                    <a:pt x="14" y="3"/>
                  </a:lnTo>
                  <a:lnTo>
                    <a:pt x="14" y="3"/>
                  </a:lnTo>
                  <a:lnTo>
                    <a:pt x="14" y="3"/>
                  </a:lnTo>
                  <a:lnTo>
                    <a:pt x="14" y="3"/>
                  </a:lnTo>
                  <a:lnTo>
                    <a:pt x="14" y="3"/>
                  </a:lnTo>
                  <a:lnTo>
                    <a:pt x="14" y="3"/>
                  </a:lnTo>
                  <a:lnTo>
                    <a:pt x="14" y="3"/>
                  </a:lnTo>
                  <a:lnTo>
                    <a:pt x="14" y="4"/>
                  </a:lnTo>
                  <a:lnTo>
                    <a:pt x="14" y="4"/>
                  </a:lnTo>
                  <a:lnTo>
                    <a:pt x="15" y="4"/>
                  </a:lnTo>
                  <a:lnTo>
                    <a:pt x="15" y="4"/>
                  </a:lnTo>
                  <a:lnTo>
                    <a:pt x="15" y="4"/>
                  </a:lnTo>
                  <a:lnTo>
                    <a:pt x="15" y="4"/>
                  </a:lnTo>
                  <a:lnTo>
                    <a:pt x="15" y="4"/>
                  </a:lnTo>
                  <a:lnTo>
                    <a:pt x="15" y="4"/>
                  </a:lnTo>
                  <a:lnTo>
                    <a:pt x="15" y="5"/>
                  </a:lnTo>
                  <a:lnTo>
                    <a:pt x="15" y="5"/>
                  </a:lnTo>
                  <a:lnTo>
                    <a:pt x="15" y="5"/>
                  </a:lnTo>
                  <a:lnTo>
                    <a:pt x="15" y="5"/>
                  </a:lnTo>
                  <a:lnTo>
                    <a:pt x="15" y="5"/>
                  </a:lnTo>
                  <a:lnTo>
                    <a:pt x="15" y="5"/>
                  </a:lnTo>
                  <a:lnTo>
                    <a:pt x="16" y="5"/>
                  </a:lnTo>
                  <a:lnTo>
                    <a:pt x="16" y="6"/>
                  </a:lnTo>
                  <a:lnTo>
                    <a:pt x="16" y="6"/>
                  </a:lnTo>
                  <a:lnTo>
                    <a:pt x="16" y="6"/>
                  </a:lnTo>
                  <a:lnTo>
                    <a:pt x="16" y="6"/>
                  </a:lnTo>
                  <a:lnTo>
                    <a:pt x="16" y="6"/>
                  </a:lnTo>
                  <a:lnTo>
                    <a:pt x="16" y="6"/>
                  </a:lnTo>
                  <a:lnTo>
                    <a:pt x="16" y="6"/>
                  </a:lnTo>
                  <a:lnTo>
                    <a:pt x="16" y="7"/>
                  </a:lnTo>
                  <a:lnTo>
                    <a:pt x="16" y="7"/>
                  </a:lnTo>
                  <a:lnTo>
                    <a:pt x="16" y="7"/>
                  </a:lnTo>
                  <a:lnTo>
                    <a:pt x="16" y="7"/>
                  </a:lnTo>
                  <a:lnTo>
                    <a:pt x="16" y="7"/>
                  </a:lnTo>
                  <a:lnTo>
                    <a:pt x="16" y="7"/>
                  </a:lnTo>
                  <a:lnTo>
                    <a:pt x="16" y="9"/>
                  </a:lnTo>
                  <a:lnTo>
                    <a:pt x="16" y="9"/>
                  </a:lnTo>
                  <a:lnTo>
                    <a:pt x="16" y="9"/>
                  </a:lnTo>
                  <a:lnTo>
                    <a:pt x="16" y="9"/>
                  </a:lnTo>
                  <a:lnTo>
                    <a:pt x="16" y="9"/>
                  </a:lnTo>
                  <a:lnTo>
                    <a:pt x="16" y="9"/>
                  </a:lnTo>
                  <a:lnTo>
                    <a:pt x="16" y="9"/>
                  </a:lnTo>
                  <a:lnTo>
                    <a:pt x="16" y="10"/>
                  </a:lnTo>
                  <a:lnTo>
                    <a:pt x="16" y="10"/>
                  </a:lnTo>
                  <a:lnTo>
                    <a:pt x="16" y="10"/>
                  </a:lnTo>
                  <a:lnTo>
                    <a:pt x="16" y="10"/>
                  </a:lnTo>
                  <a:lnTo>
                    <a:pt x="16" y="10"/>
                  </a:lnTo>
                  <a:lnTo>
                    <a:pt x="16" y="1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3" name="Freeform 214">
              <a:extLst>
                <a:ext uri="{FF2B5EF4-FFF2-40B4-BE49-F238E27FC236}">
                  <a16:creationId xmlns:a16="http://schemas.microsoft.com/office/drawing/2014/main" id="{F038BEF4-2336-4060-857E-0E443AB153A1}"/>
                </a:ext>
              </a:extLst>
            </p:cNvPr>
            <p:cNvSpPr>
              <a:spLocks/>
            </p:cNvSpPr>
            <p:nvPr/>
          </p:nvSpPr>
          <p:spPr bwMode="auto">
            <a:xfrm>
              <a:off x="5089" y="2844"/>
              <a:ext cx="2" cy="2"/>
            </a:xfrm>
            <a:custGeom>
              <a:avLst/>
              <a:gdLst>
                <a:gd name="T0" fmla="*/ 0 w 2"/>
                <a:gd name="T1" fmla="*/ 2 h 2"/>
                <a:gd name="T2" fmla="*/ 0 w 2"/>
                <a:gd name="T3" fmla="*/ 0 h 2"/>
                <a:gd name="T4" fmla="*/ 1 w 2"/>
                <a:gd name="T5" fmla="*/ 1 h 2"/>
                <a:gd name="T6" fmla="*/ 1 w 2"/>
                <a:gd name="T7" fmla="*/ 1 h 2"/>
                <a:gd name="T8" fmla="*/ 2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0"/>
                  </a:lnTo>
                  <a:lnTo>
                    <a:pt x="1" y="1"/>
                  </a:lnTo>
                  <a:lnTo>
                    <a:pt x="1" y="1"/>
                  </a:lnTo>
                  <a:lnTo>
                    <a:pt x="2" y="2"/>
                  </a:lnTo>
                  <a:lnTo>
                    <a:pt x="0" y="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4" name="Freeform 215">
              <a:extLst>
                <a:ext uri="{FF2B5EF4-FFF2-40B4-BE49-F238E27FC236}">
                  <a16:creationId xmlns:a16="http://schemas.microsoft.com/office/drawing/2014/main" id="{C2AE1F6A-DC24-4B0B-BE2F-0370459A4C8E}"/>
                </a:ext>
              </a:extLst>
            </p:cNvPr>
            <p:cNvSpPr>
              <a:spLocks/>
            </p:cNvSpPr>
            <p:nvPr/>
          </p:nvSpPr>
          <p:spPr bwMode="auto">
            <a:xfrm>
              <a:off x="4341" y="3136"/>
              <a:ext cx="11" cy="6"/>
            </a:xfrm>
            <a:custGeom>
              <a:avLst/>
              <a:gdLst>
                <a:gd name="T0" fmla="*/ 0 w 11"/>
                <a:gd name="T1" fmla="*/ 4 h 6"/>
                <a:gd name="T2" fmla="*/ 4 w 11"/>
                <a:gd name="T3" fmla="*/ 0 h 6"/>
                <a:gd name="T4" fmla="*/ 11 w 11"/>
                <a:gd name="T5" fmla="*/ 6 h 6"/>
                <a:gd name="T6" fmla="*/ 0 w 11"/>
                <a:gd name="T7" fmla="*/ 4 h 6"/>
              </a:gdLst>
              <a:ahLst/>
              <a:cxnLst>
                <a:cxn ang="0">
                  <a:pos x="T0" y="T1"/>
                </a:cxn>
                <a:cxn ang="0">
                  <a:pos x="T2" y="T3"/>
                </a:cxn>
                <a:cxn ang="0">
                  <a:pos x="T4" y="T5"/>
                </a:cxn>
                <a:cxn ang="0">
                  <a:pos x="T6" y="T7"/>
                </a:cxn>
              </a:cxnLst>
              <a:rect l="0" t="0" r="r" b="b"/>
              <a:pathLst>
                <a:path w="11" h="6">
                  <a:moveTo>
                    <a:pt x="0" y="4"/>
                  </a:moveTo>
                  <a:lnTo>
                    <a:pt x="4" y="0"/>
                  </a:lnTo>
                  <a:lnTo>
                    <a:pt x="11" y="6"/>
                  </a:lnTo>
                  <a:lnTo>
                    <a:pt x="0" y="4"/>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5" name="Freeform 216">
              <a:extLst>
                <a:ext uri="{FF2B5EF4-FFF2-40B4-BE49-F238E27FC236}">
                  <a16:creationId xmlns:a16="http://schemas.microsoft.com/office/drawing/2014/main" id="{6094B099-3788-4BA3-B4DC-AFBA24D62BE0}"/>
                </a:ext>
              </a:extLst>
            </p:cNvPr>
            <p:cNvSpPr>
              <a:spLocks/>
            </p:cNvSpPr>
            <p:nvPr/>
          </p:nvSpPr>
          <p:spPr bwMode="auto">
            <a:xfrm>
              <a:off x="4411" y="3173"/>
              <a:ext cx="4" cy="5"/>
            </a:xfrm>
            <a:custGeom>
              <a:avLst/>
              <a:gdLst>
                <a:gd name="T0" fmla="*/ 4 w 4"/>
                <a:gd name="T1" fmla="*/ 0 h 5"/>
                <a:gd name="T2" fmla="*/ 3 w 4"/>
                <a:gd name="T3" fmla="*/ 4 h 5"/>
                <a:gd name="T4" fmla="*/ 0 w 4"/>
                <a:gd name="T5" fmla="*/ 5 h 5"/>
                <a:gd name="T6" fmla="*/ 2 w 4"/>
                <a:gd name="T7" fmla="*/ 0 h 5"/>
                <a:gd name="T8" fmla="*/ 4 w 4"/>
                <a:gd name="T9" fmla="*/ 0 h 5"/>
              </a:gdLst>
              <a:ahLst/>
              <a:cxnLst>
                <a:cxn ang="0">
                  <a:pos x="T0" y="T1"/>
                </a:cxn>
                <a:cxn ang="0">
                  <a:pos x="T2" y="T3"/>
                </a:cxn>
                <a:cxn ang="0">
                  <a:pos x="T4" y="T5"/>
                </a:cxn>
                <a:cxn ang="0">
                  <a:pos x="T6" y="T7"/>
                </a:cxn>
                <a:cxn ang="0">
                  <a:pos x="T8" y="T9"/>
                </a:cxn>
              </a:cxnLst>
              <a:rect l="0" t="0" r="r" b="b"/>
              <a:pathLst>
                <a:path w="4" h="5">
                  <a:moveTo>
                    <a:pt x="4" y="0"/>
                  </a:moveTo>
                  <a:lnTo>
                    <a:pt x="3" y="4"/>
                  </a:lnTo>
                  <a:lnTo>
                    <a:pt x="0" y="5"/>
                  </a:lnTo>
                  <a:lnTo>
                    <a:pt x="2" y="0"/>
                  </a:lnTo>
                  <a:lnTo>
                    <a:pt x="4"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6" name="Freeform 217">
              <a:extLst>
                <a:ext uri="{FF2B5EF4-FFF2-40B4-BE49-F238E27FC236}">
                  <a16:creationId xmlns:a16="http://schemas.microsoft.com/office/drawing/2014/main" id="{9C2CE7AC-5CAF-4DE0-95CE-7635D56DF0B4}"/>
                </a:ext>
              </a:extLst>
            </p:cNvPr>
            <p:cNvSpPr>
              <a:spLocks/>
            </p:cNvSpPr>
            <p:nvPr/>
          </p:nvSpPr>
          <p:spPr bwMode="auto">
            <a:xfrm>
              <a:off x="4425" y="3179"/>
              <a:ext cx="3" cy="2"/>
            </a:xfrm>
            <a:custGeom>
              <a:avLst/>
              <a:gdLst>
                <a:gd name="T0" fmla="*/ 0 w 3"/>
                <a:gd name="T1" fmla="*/ 2 h 2"/>
                <a:gd name="T2" fmla="*/ 1 w 3"/>
                <a:gd name="T3" fmla="*/ 0 h 2"/>
                <a:gd name="T4" fmla="*/ 3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1" y="0"/>
                  </a:lnTo>
                  <a:lnTo>
                    <a:pt x="3" y="0"/>
                  </a:lnTo>
                  <a:lnTo>
                    <a:pt x="0" y="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7" name="Freeform 218">
              <a:extLst>
                <a:ext uri="{FF2B5EF4-FFF2-40B4-BE49-F238E27FC236}">
                  <a16:creationId xmlns:a16="http://schemas.microsoft.com/office/drawing/2014/main" id="{7FA0CAD3-EA64-40C9-BB2C-9136D0939C63}"/>
                </a:ext>
              </a:extLst>
            </p:cNvPr>
            <p:cNvSpPr>
              <a:spLocks/>
            </p:cNvSpPr>
            <p:nvPr/>
          </p:nvSpPr>
          <p:spPr bwMode="auto">
            <a:xfrm>
              <a:off x="4428" y="3189"/>
              <a:ext cx="3" cy="4"/>
            </a:xfrm>
            <a:custGeom>
              <a:avLst/>
              <a:gdLst>
                <a:gd name="T0" fmla="*/ 0 w 3"/>
                <a:gd name="T1" fmla="*/ 1 h 4"/>
                <a:gd name="T2" fmla="*/ 2 w 3"/>
                <a:gd name="T3" fmla="*/ 0 h 4"/>
                <a:gd name="T4" fmla="*/ 3 w 3"/>
                <a:gd name="T5" fmla="*/ 4 h 4"/>
                <a:gd name="T6" fmla="*/ 0 w 3"/>
                <a:gd name="T7" fmla="*/ 1 h 4"/>
              </a:gdLst>
              <a:ahLst/>
              <a:cxnLst>
                <a:cxn ang="0">
                  <a:pos x="T0" y="T1"/>
                </a:cxn>
                <a:cxn ang="0">
                  <a:pos x="T2" y="T3"/>
                </a:cxn>
                <a:cxn ang="0">
                  <a:pos x="T4" y="T5"/>
                </a:cxn>
                <a:cxn ang="0">
                  <a:pos x="T6" y="T7"/>
                </a:cxn>
              </a:cxnLst>
              <a:rect l="0" t="0" r="r" b="b"/>
              <a:pathLst>
                <a:path w="3" h="4">
                  <a:moveTo>
                    <a:pt x="0" y="1"/>
                  </a:moveTo>
                  <a:lnTo>
                    <a:pt x="2" y="0"/>
                  </a:lnTo>
                  <a:lnTo>
                    <a:pt x="3" y="4"/>
                  </a:lnTo>
                  <a:lnTo>
                    <a:pt x="0"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8" name="Freeform 219">
              <a:extLst>
                <a:ext uri="{FF2B5EF4-FFF2-40B4-BE49-F238E27FC236}">
                  <a16:creationId xmlns:a16="http://schemas.microsoft.com/office/drawing/2014/main" id="{7B4491FE-EFDD-47EA-82D3-4B0B21047D1C}"/>
                </a:ext>
              </a:extLst>
            </p:cNvPr>
            <p:cNvSpPr>
              <a:spLocks/>
            </p:cNvSpPr>
            <p:nvPr/>
          </p:nvSpPr>
          <p:spPr bwMode="auto">
            <a:xfrm>
              <a:off x="4434" y="3195"/>
              <a:ext cx="1" cy="2"/>
            </a:xfrm>
            <a:custGeom>
              <a:avLst/>
              <a:gdLst>
                <a:gd name="T0" fmla="*/ 0 w 1"/>
                <a:gd name="T1" fmla="*/ 2 h 2"/>
                <a:gd name="T2" fmla="*/ 0 w 1"/>
                <a:gd name="T3" fmla="*/ 0 h 2"/>
                <a:gd name="T4" fmla="*/ 1 w 1"/>
                <a:gd name="T5" fmla="*/ 2 h 2"/>
                <a:gd name="T6" fmla="*/ 0 w 1"/>
                <a:gd name="T7" fmla="*/ 2 h 2"/>
              </a:gdLst>
              <a:ahLst/>
              <a:cxnLst>
                <a:cxn ang="0">
                  <a:pos x="T0" y="T1"/>
                </a:cxn>
                <a:cxn ang="0">
                  <a:pos x="T2" y="T3"/>
                </a:cxn>
                <a:cxn ang="0">
                  <a:pos x="T4" y="T5"/>
                </a:cxn>
                <a:cxn ang="0">
                  <a:pos x="T6" y="T7"/>
                </a:cxn>
              </a:cxnLst>
              <a:rect l="0" t="0" r="r" b="b"/>
              <a:pathLst>
                <a:path w="1" h="2">
                  <a:moveTo>
                    <a:pt x="0" y="2"/>
                  </a:moveTo>
                  <a:lnTo>
                    <a:pt x="0" y="0"/>
                  </a:lnTo>
                  <a:lnTo>
                    <a:pt x="1" y="2"/>
                  </a:lnTo>
                  <a:lnTo>
                    <a:pt x="0" y="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9" name="Freeform 220">
              <a:extLst>
                <a:ext uri="{FF2B5EF4-FFF2-40B4-BE49-F238E27FC236}">
                  <a16:creationId xmlns:a16="http://schemas.microsoft.com/office/drawing/2014/main" id="{CFEF8B26-69B3-4205-B85E-A4710F81334A}"/>
                </a:ext>
              </a:extLst>
            </p:cNvPr>
            <p:cNvSpPr>
              <a:spLocks noEditPoints="1"/>
            </p:cNvSpPr>
            <p:nvPr/>
          </p:nvSpPr>
          <p:spPr bwMode="auto">
            <a:xfrm>
              <a:off x="5477" y="3087"/>
              <a:ext cx="72" cy="109"/>
            </a:xfrm>
            <a:custGeom>
              <a:avLst/>
              <a:gdLst>
                <a:gd name="T0" fmla="*/ 72 w 72"/>
                <a:gd name="T1" fmla="*/ 44 h 109"/>
                <a:gd name="T2" fmla="*/ 53 w 72"/>
                <a:gd name="T3" fmla="*/ 82 h 109"/>
                <a:gd name="T4" fmla="*/ 27 w 72"/>
                <a:gd name="T5" fmla="*/ 106 h 109"/>
                <a:gd name="T6" fmla="*/ 9 w 72"/>
                <a:gd name="T7" fmla="*/ 109 h 109"/>
                <a:gd name="T8" fmla="*/ 4 w 72"/>
                <a:gd name="T9" fmla="*/ 92 h 109"/>
                <a:gd name="T10" fmla="*/ 0 w 72"/>
                <a:gd name="T11" fmla="*/ 83 h 109"/>
                <a:gd name="T12" fmla="*/ 28 w 72"/>
                <a:gd name="T13" fmla="*/ 72 h 109"/>
                <a:gd name="T14" fmla="*/ 34 w 72"/>
                <a:gd name="T15" fmla="*/ 47 h 109"/>
                <a:gd name="T16" fmla="*/ 29 w 72"/>
                <a:gd name="T17" fmla="*/ 42 h 109"/>
                <a:gd name="T18" fmla="*/ 32 w 72"/>
                <a:gd name="T19" fmla="*/ 29 h 109"/>
                <a:gd name="T20" fmla="*/ 36 w 72"/>
                <a:gd name="T21" fmla="*/ 25 h 109"/>
                <a:gd name="T22" fmla="*/ 35 w 72"/>
                <a:gd name="T23" fmla="*/ 16 h 109"/>
                <a:gd name="T24" fmla="*/ 40 w 72"/>
                <a:gd name="T25" fmla="*/ 9 h 109"/>
                <a:gd name="T26" fmla="*/ 48 w 72"/>
                <a:gd name="T27" fmla="*/ 28 h 109"/>
                <a:gd name="T28" fmla="*/ 57 w 72"/>
                <a:gd name="T29" fmla="*/ 29 h 109"/>
                <a:gd name="T30" fmla="*/ 72 w 72"/>
                <a:gd name="T31" fmla="*/ 44 h 109"/>
                <a:gd name="T32" fmla="*/ 40 w 72"/>
                <a:gd name="T33" fmla="*/ 5 h 109"/>
                <a:gd name="T34" fmla="*/ 37 w 72"/>
                <a:gd name="T35" fmla="*/ 2 h 109"/>
                <a:gd name="T36" fmla="*/ 39 w 72"/>
                <a:gd name="T37" fmla="*/ 0 h 109"/>
                <a:gd name="T38" fmla="*/ 40 w 72"/>
                <a:gd name="T39" fmla="*/ 5 h 109"/>
                <a:gd name="T40" fmla="*/ 40 w 72"/>
                <a:gd name="T41" fmla="*/ 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109">
                  <a:moveTo>
                    <a:pt x="72" y="44"/>
                  </a:moveTo>
                  <a:lnTo>
                    <a:pt x="53" y="82"/>
                  </a:lnTo>
                  <a:lnTo>
                    <a:pt x="27" y="106"/>
                  </a:lnTo>
                  <a:lnTo>
                    <a:pt x="9" y="109"/>
                  </a:lnTo>
                  <a:lnTo>
                    <a:pt x="4" y="92"/>
                  </a:lnTo>
                  <a:lnTo>
                    <a:pt x="0" y="83"/>
                  </a:lnTo>
                  <a:lnTo>
                    <a:pt x="28" y="72"/>
                  </a:lnTo>
                  <a:lnTo>
                    <a:pt x="34" y="47"/>
                  </a:lnTo>
                  <a:lnTo>
                    <a:pt x="29" y="42"/>
                  </a:lnTo>
                  <a:lnTo>
                    <a:pt x="32" y="29"/>
                  </a:lnTo>
                  <a:lnTo>
                    <a:pt x="36" y="25"/>
                  </a:lnTo>
                  <a:lnTo>
                    <a:pt x="35" y="16"/>
                  </a:lnTo>
                  <a:lnTo>
                    <a:pt x="40" y="9"/>
                  </a:lnTo>
                  <a:lnTo>
                    <a:pt x="48" y="28"/>
                  </a:lnTo>
                  <a:lnTo>
                    <a:pt x="57" y="29"/>
                  </a:lnTo>
                  <a:lnTo>
                    <a:pt x="72" y="44"/>
                  </a:lnTo>
                  <a:close/>
                  <a:moveTo>
                    <a:pt x="40" y="5"/>
                  </a:moveTo>
                  <a:lnTo>
                    <a:pt x="37" y="2"/>
                  </a:lnTo>
                  <a:lnTo>
                    <a:pt x="39" y="0"/>
                  </a:lnTo>
                  <a:lnTo>
                    <a:pt x="40" y="5"/>
                  </a:lnTo>
                  <a:lnTo>
                    <a:pt x="40" y="5"/>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0" name="Freeform 221">
              <a:extLst>
                <a:ext uri="{FF2B5EF4-FFF2-40B4-BE49-F238E27FC236}">
                  <a16:creationId xmlns:a16="http://schemas.microsoft.com/office/drawing/2014/main" id="{EFFC454E-3326-4E7C-B649-68BDE2C9906E}"/>
                </a:ext>
              </a:extLst>
            </p:cNvPr>
            <p:cNvSpPr>
              <a:spLocks/>
            </p:cNvSpPr>
            <p:nvPr/>
          </p:nvSpPr>
          <p:spPr bwMode="auto">
            <a:xfrm>
              <a:off x="5204" y="3122"/>
              <a:ext cx="150" cy="170"/>
            </a:xfrm>
            <a:custGeom>
              <a:avLst/>
              <a:gdLst>
                <a:gd name="T0" fmla="*/ 19 w 150"/>
                <a:gd name="T1" fmla="*/ 170 h 170"/>
                <a:gd name="T2" fmla="*/ 13 w 150"/>
                <a:gd name="T3" fmla="*/ 167 h 170"/>
                <a:gd name="T4" fmla="*/ 15 w 150"/>
                <a:gd name="T5" fmla="*/ 155 h 170"/>
                <a:gd name="T6" fmla="*/ 7 w 150"/>
                <a:gd name="T7" fmla="*/ 142 h 170"/>
                <a:gd name="T8" fmla="*/ 0 w 150"/>
                <a:gd name="T9" fmla="*/ 122 h 170"/>
                <a:gd name="T10" fmla="*/ 0 w 150"/>
                <a:gd name="T11" fmla="*/ 109 h 170"/>
                <a:gd name="T12" fmla="*/ 8 w 150"/>
                <a:gd name="T13" fmla="*/ 86 h 170"/>
                <a:gd name="T14" fmla="*/ 17 w 150"/>
                <a:gd name="T15" fmla="*/ 86 h 170"/>
                <a:gd name="T16" fmla="*/ 17 w 150"/>
                <a:gd name="T17" fmla="*/ 43 h 170"/>
                <a:gd name="T18" fmla="*/ 17 w 150"/>
                <a:gd name="T19" fmla="*/ 37 h 170"/>
                <a:gd name="T20" fmla="*/ 26 w 150"/>
                <a:gd name="T21" fmla="*/ 37 h 170"/>
                <a:gd name="T22" fmla="*/ 26 w 150"/>
                <a:gd name="T23" fmla="*/ 14 h 170"/>
                <a:gd name="T24" fmla="*/ 101 w 150"/>
                <a:gd name="T25" fmla="*/ 14 h 170"/>
                <a:gd name="T26" fmla="*/ 105 w 150"/>
                <a:gd name="T27" fmla="*/ 18 h 170"/>
                <a:gd name="T28" fmla="*/ 109 w 150"/>
                <a:gd name="T29" fmla="*/ 15 h 170"/>
                <a:gd name="T30" fmla="*/ 123 w 150"/>
                <a:gd name="T31" fmla="*/ 0 h 170"/>
                <a:gd name="T32" fmla="*/ 135 w 150"/>
                <a:gd name="T33" fmla="*/ 13 h 170"/>
                <a:gd name="T34" fmla="*/ 140 w 150"/>
                <a:gd name="T35" fmla="*/ 51 h 170"/>
                <a:gd name="T36" fmla="*/ 150 w 150"/>
                <a:gd name="T37" fmla="*/ 59 h 170"/>
                <a:gd name="T38" fmla="*/ 147 w 150"/>
                <a:gd name="T39" fmla="*/ 66 h 170"/>
                <a:gd name="T40" fmla="*/ 140 w 150"/>
                <a:gd name="T41" fmla="*/ 68 h 170"/>
                <a:gd name="T42" fmla="*/ 136 w 150"/>
                <a:gd name="T43" fmla="*/ 71 h 170"/>
                <a:gd name="T44" fmla="*/ 135 w 150"/>
                <a:gd name="T45" fmla="*/ 81 h 170"/>
                <a:gd name="T46" fmla="*/ 131 w 150"/>
                <a:gd name="T47" fmla="*/ 93 h 170"/>
                <a:gd name="T48" fmla="*/ 132 w 150"/>
                <a:gd name="T49" fmla="*/ 103 h 170"/>
                <a:gd name="T50" fmla="*/ 129 w 150"/>
                <a:gd name="T51" fmla="*/ 114 h 170"/>
                <a:gd name="T52" fmla="*/ 128 w 150"/>
                <a:gd name="T53" fmla="*/ 121 h 170"/>
                <a:gd name="T54" fmla="*/ 123 w 150"/>
                <a:gd name="T55" fmla="*/ 121 h 170"/>
                <a:gd name="T56" fmla="*/ 116 w 150"/>
                <a:gd name="T57" fmla="*/ 143 h 170"/>
                <a:gd name="T58" fmla="*/ 116 w 150"/>
                <a:gd name="T59" fmla="*/ 143 h 170"/>
                <a:gd name="T60" fmla="*/ 113 w 150"/>
                <a:gd name="T61" fmla="*/ 143 h 170"/>
                <a:gd name="T62" fmla="*/ 111 w 150"/>
                <a:gd name="T63" fmla="*/ 157 h 170"/>
                <a:gd name="T64" fmla="*/ 111 w 150"/>
                <a:gd name="T65" fmla="*/ 157 h 170"/>
                <a:gd name="T66" fmla="*/ 108 w 150"/>
                <a:gd name="T67" fmla="*/ 158 h 170"/>
                <a:gd name="T68" fmla="*/ 109 w 150"/>
                <a:gd name="T69" fmla="*/ 152 h 170"/>
                <a:gd name="T70" fmla="*/ 102 w 150"/>
                <a:gd name="T71" fmla="*/ 144 h 170"/>
                <a:gd name="T72" fmla="*/ 101 w 150"/>
                <a:gd name="T73" fmla="*/ 134 h 170"/>
                <a:gd name="T74" fmla="*/ 102 w 150"/>
                <a:gd name="T75" fmla="*/ 127 h 170"/>
                <a:gd name="T76" fmla="*/ 97 w 150"/>
                <a:gd name="T77" fmla="*/ 127 h 170"/>
                <a:gd name="T78" fmla="*/ 97 w 150"/>
                <a:gd name="T79" fmla="*/ 130 h 170"/>
                <a:gd name="T80" fmla="*/ 91 w 150"/>
                <a:gd name="T81" fmla="*/ 130 h 170"/>
                <a:gd name="T82" fmla="*/ 94 w 150"/>
                <a:gd name="T83" fmla="*/ 133 h 170"/>
                <a:gd name="T84" fmla="*/ 95 w 150"/>
                <a:gd name="T85" fmla="*/ 141 h 170"/>
                <a:gd name="T86" fmla="*/ 84 w 150"/>
                <a:gd name="T87" fmla="*/ 155 h 170"/>
                <a:gd name="T88" fmla="*/ 80 w 150"/>
                <a:gd name="T89" fmla="*/ 156 h 170"/>
                <a:gd name="T90" fmla="*/ 72 w 150"/>
                <a:gd name="T91" fmla="*/ 150 h 170"/>
                <a:gd name="T92" fmla="*/ 68 w 150"/>
                <a:gd name="T93" fmla="*/ 152 h 170"/>
                <a:gd name="T94" fmla="*/ 68 w 150"/>
                <a:gd name="T95" fmla="*/ 155 h 170"/>
                <a:gd name="T96" fmla="*/ 63 w 150"/>
                <a:gd name="T97" fmla="*/ 156 h 170"/>
                <a:gd name="T98" fmla="*/ 60 w 150"/>
                <a:gd name="T99" fmla="*/ 161 h 170"/>
                <a:gd name="T100" fmla="*/ 54 w 150"/>
                <a:gd name="T101" fmla="*/ 161 h 170"/>
                <a:gd name="T102" fmla="*/ 53 w 150"/>
                <a:gd name="T103" fmla="*/ 157 h 170"/>
                <a:gd name="T104" fmla="*/ 39 w 150"/>
                <a:gd name="T105" fmla="*/ 157 h 170"/>
                <a:gd name="T106" fmla="*/ 35 w 150"/>
                <a:gd name="T107" fmla="*/ 148 h 170"/>
                <a:gd name="T108" fmla="*/ 28 w 150"/>
                <a:gd name="T109" fmla="*/ 149 h 170"/>
                <a:gd name="T110" fmla="*/ 19 w 150"/>
                <a:gd name="T111" fmla="*/ 170 h 170"/>
                <a:gd name="T112" fmla="*/ 19 w 150"/>
                <a:gd name="T113"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0" h="170">
                  <a:moveTo>
                    <a:pt x="19" y="170"/>
                  </a:moveTo>
                  <a:lnTo>
                    <a:pt x="13" y="167"/>
                  </a:lnTo>
                  <a:lnTo>
                    <a:pt x="15" y="155"/>
                  </a:lnTo>
                  <a:lnTo>
                    <a:pt x="7" y="142"/>
                  </a:lnTo>
                  <a:lnTo>
                    <a:pt x="0" y="122"/>
                  </a:lnTo>
                  <a:lnTo>
                    <a:pt x="0" y="109"/>
                  </a:lnTo>
                  <a:lnTo>
                    <a:pt x="8" y="86"/>
                  </a:lnTo>
                  <a:lnTo>
                    <a:pt x="17" y="86"/>
                  </a:lnTo>
                  <a:lnTo>
                    <a:pt x="17" y="43"/>
                  </a:lnTo>
                  <a:lnTo>
                    <a:pt x="17" y="37"/>
                  </a:lnTo>
                  <a:lnTo>
                    <a:pt x="26" y="37"/>
                  </a:lnTo>
                  <a:lnTo>
                    <a:pt x="26" y="14"/>
                  </a:lnTo>
                  <a:lnTo>
                    <a:pt x="101" y="14"/>
                  </a:lnTo>
                  <a:lnTo>
                    <a:pt x="105" y="18"/>
                  </a:lnTo>
                  <a:lnTo>
                    <a:pt x="109" y="15"/>
                  </a:lnTo>
                  <a:lnTo>
                    <a:pt x="123" y="0"/>
                  </a:lnTo>
                  <a:lnTo>
                    <a:pt x="135" y="13"/>
                  </a:lnTo>
                  <a:lnTo>
                    <a:pt x="140" y="51"/>
                  </a:lnTo>
                  <a:lnTo>
                    <a:pt x="150" y="59"/>
                  </a:lnTo>
                  <a:lnTo>
                    <a:pt x="147" y="66"/>
                  </a:lnTo>
                  <a:lnTo>
                    <a:pt x="140" y="68"/>
                  </a:lnTo>
                  <a:lnTo>
                    <a:pt x="136" y="71"/>
                  </a:lnTo>
                  <a:lnTo>
                    <a:pt x="135" y="81"/>
                  </a:lnTo>
                  <a:lnTo>
                    <a:pt x="131" y="93"/>
                  </a:lnTo>
                  <a:lnTo>
                    <a:pt x="132" y="103"/>
                  </a:lnTo>
                  <a:lnTo>
                    <a:pt x="129" y="114"/>
                  </a:lnTo>
                  <a:lnTo>
                    <a:pt x="128" y="121"/>
                  </a:lnTo>
                  <a:lnTo>
                    <a:pt x="123" y="121"/>
                  </a:lnTo>
                  <a:lnTo>
                    <a:pt x="116" y="143"/>
                  </a:lnTo>
                  <a:lnTo>
                    <a:pt x="116" y="143"/>
                  </a:lnTo>
                  <a:lnTo>
                    <a:pt x="113" y="143"/>
                  </a:lnTo>
                  <a:lnTo>
                    <a:pt x="111" y="157"/>
                  </a:lnTo>
                  <a:lnTo>
                    <a:pt x="111" y="157"/>
                  </a:lnTo>
                  <a:lnTo>
                    <a:pt x="108" y="158"/>
                  </a:lnTo>
                  <a:lnTo>
                    <a:pt x="109" y="152"/>
                  </a:lnTo>
                  <a:lnTo>
                    <a:pt x="102" y="144"/>
                  </a:lnTo>
                  <a:lnTo>
                    <a:pt x="101" y="134"/>
                  </a:lnTo>
                  <a:lnTo>
                    <a:pt x="102" y="127"/>
                  </a:lnTo>
                  <a:lnTo>
                    <a:pt x="97" y="127"/>
                  </a:lnTo>
                  <a:lnTo>
                    <a:pt x="97" y="130"/>
                  </a:lnTo>
                  <a:lnTo>
                    <a:pt x="91" y="130"/>
                  </a:lnTo>
                  <a:lnTo>
                    <a:pt x="94" y="133"/>
                  </a:lnTo>
                  <a:lnTo>
                    <a:pt x="95" y="141"/>
                  </a:lnTo>
                  <a:lnTo>
                    <a:pt x="84" y="155"/>
                  </a:lnTo>
                  <a:lnTo>
                    <a:pt x="80" y="156"/>
                  </a:lnTo>
                  <a:lnTo>
                    <a:pt x="72" y="150"/>
                  </a:lnTo>
                  <a:lnTo>
                    <a:pt x="68" y="152"/>
                  </a:lnTo>
                  <a:lnTo>
                    <a:pt x="68" y="155"/>
                  </a:lnTo>
                  <a:lnTo>
                    <a:pt x="63" y="156"/>
                  </a:lnTo>
                  <a:lnTo>
                    <a:pt x="60" y="161"/>
                  </a:lnTo>
                  <a:lnTo>
                    <a:pt x="54" y="161"/>
                  </a:lnTo>
                  <a:lnTo>
                    <a:pt x="53" y="157"/>
                  </a:lnTo>
                  <a:lnTo>
                    <a:pt x="39" y="157"/>
                  </a:lnTo>
                  <a:lnTo>
                    <a:pt x="35" y="148"/>
                  </a:lnTo>
                  <a:lnTo>
                    <a:pt x="28" y="149"/>
                  </a:lnTo>
                  <a:lnTo>
                    <a:pt x="19" y="170"/>
                  </a:lnTo>
                  <a:lnTo>
                    <a:pt x="19" y="17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1" name="Freeform 222">
              <a:extLst>
                <a:ext uri="{FF2B5EF4-FFF2-40B4-BE49-F238E27FC236}">
                  <a16:creationId xmlns:a16="http://schemas.microsoft.com/office/drawing/2014/main" id="{683D94BF-846F-44EE-ACB1-BE9643407488}"/>
                </a:ext>
              </a:extLst>
            </p:cNvPr>
            <p:cNvSpPr>
              <a:spLocks/>
            </p:cNvSpPr>
            <p:nvPr/>
          </p:nvSpPr>
          <p:spPr bwMode="auto">
            <a:xfrm>
              <a:off x="5125" y="2852"/>
              <a:ext cx="52" cy="43"/>
            </a:xfrm>
            <a:custGeom>
              <a:avLst/>
              <a:gdLst>
                <a:gd name="T0" fmla="*/ 52 w 52"/>
                <a:gd name="T1" fmla="*/ 19 h 43"/>
                <a:gd name="T2" fmla="*/ 43 w 52"/>
                <a:gd name="T3" fmla="*/ 17 h 43"/>
                <a:gd name="T4" fmla="*/ 33 w 52"/>
                <a:gd name="T5" fmla="*/ 17 h 43"/>
                <a:gd name="T6" fmla="*/ 22 w 52"/>
                <a:gd name="T7" fmla="*/ 17 h 43"/>
                <a:gd name="T8" fmla="*/ 27 w 52"/>
                <a:gd name="T9" fmla="*/ 29 h 43"/>
                <a:gd name="T10" fmla="*/ 39 w 52"/>
                <a:gd name="T11" fmla="*/ 42 h 43"/>
                <a:gd name="T12" fmla="*/ 33 w 52"/>
                <a:gd name="T13" fmla="*/ 43 h 43"/>
                <a:gd name="T14" fmla="*/ 25 w 52"/>
                <a:gd name="T15" fmla="*/ 38 h 43"/>
                <a:gd name="T16" fmla="*/ 17 w 52"/>
                <a:gd name="T17" fmla="*/ 30 h 43"/>
                <a:gd name="T18" fmla="*/ 12 w 52"/>
                <a:gd name="T19" fmla="*/ 21 h 43"/>
                <a:gd name="T20" fmla="*/ 4 w 52"/>
                <a:gd name="T21" fmla="*/ 21 h 43"/>
                <a:gd name="T22" fmla="*/ 0 w 52"/>
                <a:gd name="T23" fmla="*/ 13 h 43"/>
                <a:gd name="T24" fmla="*/ 2 w 52"/>
                <a:gd name="T25" fmla="*/ 13 h 43"/>
                <a:gd name="T26" fmla="*/ 15 w 52"/>
                <a:gd name="T27" fmla="*/ 12 h 43"/>
                <a:gd name="T28" fmla="*/ 21 w 52"/>
                <a:gd name="T29" fmla="*/ 8 h 43"/>
                <a:gd name="T30" fmla="*/ 26 w 52"/>
                <a:gd name="T31" fmla="*/ 0 h 43"/>
                <a:gd name="T32" fmla="*/ 27 w 52"/>
                <a:gd name="T33" fmla="*/ 1 h 43"/>
                <a:gd name="T34" fmla="*/ 39 w 52"/>
                <a:gd name="T35" fmla="*/ 8 h 43"/>
                <a:gd name="T36" fmla="*/ 50 w 52"/>
                <a:gd name="T37" fmla="*/ 8 h 43"/>
                <a:gd name="T38" fmla="*/ 52 w 52"/>
                <a:gd name="T39"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43">
                  <a:moveTo>
                    <a:pt x="52" y="19"/>
                  </a:moveTo>
                  <a:lnTo>
                    <a:pt x="43" y="17"/>
                  </a:lnTo>
                  <a:lnTo>
                    <a:pt x="33" y="17"/>
                  </a:lnTo>
                  <a:lnTo>
                    <a:pt x="22" y="17"/>
                  </a:lnTo>
                  <a:lnTo>
                    <a:pt x="27" y="29"/>
                  </a:lnTo>
                  <a:lnTo>
                    <a:pt x="39" y="42"/>
                  </a:lnTo>
                  <a:lnTo>
                    <a:pt x="33" y="43"/>
                  </a:lnTo>
                  <a:lnTo>
                    <a:pt x="25" y="38"/>
                  </a:lnTo>
                  <a:lnTo>
                    <a:pt x="17" y="30"/>
                  </a:lnTo>
                  <a:lnTo>
                    <a:pt x="12" y="21"/>
                  </a:lnTo>
                  <a:lnTo>
                    <a:pt x="4" y="21"/>
                  </a:lnTo>
                  <a:lnTo>
                    <a:pt x="0" y="13"/>
                  </a:lnTo>
                  <a:lnTo>
                    <a:pt x="2" y="13"/>
                  </a:lnTo>
                  <a:lnTo>
                    <a:pt x="15" y="12"/>
                  </a:lnTo>
                  <a:lnTo>
                    <a:pt x="21" y="8"/>
                  </a:lnTo>
                  <a:lnTo>
                    <a:pt x="26" y="0"/>
                  </a:lnTo>
                  <a:lnTo>
                    <a:pt x="27" y="1"/>
                  </a:lnTo>
                  <a:lnTo>
                    <a:pt x="39" y="8"/>
                  </a:lnTo>
                  <a:lnTo>
                    <a:pt x="50" y="8"/>
                  </a:lnTo>
                  <a:lnTo>
                    <a:pt x="52" y="1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2" name="Freeform 223">
              <a:extLst>
                <a:ext uri="{FF2B5EF4-FFF2-40B4-BE49-F238E27FC236}">
                  <a16:creationId xmlns:a16="http://schemas.microsoft.com/office/drawing/2014/main" id="{87EB2B85-3EB6-41F8-ACFD-40503468646A}"/>
                </a:ext>
              </a:extLst>
            </p:cNvPr>
            <p:cNvSpPr>
              <a:spLocks/>
            </p:cNvSpPr>
            <p:nvPr/>
          </p:nvSpPr>
          <p:spPr bwMode="auto">
            <a:xfrm>
              <a:off x="5175" y="2856"/>
              <a:ext cx="37" cy="46"/>
            </a:xfrm>
            <a:custGeom>
              <a:avLst/>
              <a:gdLst>
                <a:gd name="T0" fmla="*/ 3 w 37"/>
                <a:gd name="T1" fmla="*/ 32 h 46"/>
                <a:gd name="T2" fmla="*/ 5 w 37"/>
                <a:gd name="T3" fmla="*/ 31 h 46"/>
                <a:gd name="T4" fmla="*/ 4 w 37"/>
                <a:gd name="T5" fmla="*/ 24 h 46"/>
                <a:gd name="T6" fmla="*/ 2 w 37"/>
                <a:gd name="T7" fmla="*/ 15 h 46"/>
                <a:gd name="T8" fmla="*/ 0 w 37"/>
                <a:gd name="T9" fmla="*/ 4 h 46"/>
                <a:gd name="T10" fmla="*/ 11 w 37"/>
                <a:gd name="T11" fmla="*/ 0 h 46"/>
                <a:gd name="T12" fmla="*/ 23 w 37"/>
                <a:gd name="T13" fmla="*/ 12 h 46"/>
                <a:gd name="T14" fmla="*/ 24 w 37"/>
                <a:gd name="T15" fmla="*/ 17 h 46"/>
                <a:gd name="T16" fmla="*/ 33 w 37"/>
                <a:gd name="T17" fmla="*/ 19 h 46"/>
                <a:gd name="T18" fmla="*/ 35 w 37"/>
                <a:gd name="T19" fmla="*/ 22 h 46"/>
                <a:gd name="T20" fmla="*/ 31 w 37"/>
                <a:gd name="T21" fmla="*/ 28 h 46"/>
                <a:gd name="T22" fmla="*/ 37 w 37"/>
                <a:gd name="T23" fmla="*/ 35 h 46"/>
                <a:gd name="T24" fmla="*/ 35 w 37"/>
                <a:gd name="T25" fmla="*/ 38 h 46"/>
                <a:gd name="T26" fmla="*/ 33 w 37"/>
                <a:gd name="T27" fmla="*/ 39 h 46"/>
                <a:gd name="T28" fmla="*/ 33 w 37"/>
                <a:gd name="T29" fmla="*/ 44 h 46"/>
                <a:gd name="T30" fmla="*/ 31 w 37"/>
                <a:gd name="T31" fmla="*/ 45 h 46"/>
                <a:gd name="T32" fmla="*/ 27 w 37"/>
                <a:gd name="T33" fmla="*/ 45 h 46"/>
                <a:gd name="T34" fmla="*/ 24 w 37"/>
                <a:gd name="T35" fmla="*/ 46 h 46"/>
                <a:gd name="T36" fmla="*/ 14 w 37"/>
                <a:gd name="T37" fmla="*/ 46 h 46"/>
                <a:gd name="T38" fmla="*/ 10 w 37"/>
                <a:gd name="T39" fmla="*/ 43 h 46"/>
                <a:gd name="T40" fmla="*/ 11 w 37"/>
                <a:gd name="T41" fmla="*/ 41 h 46"/>
                <a:gd name="T42" fmla="*/ 14 w 37"/>
                <a:gd name="T43" fmla="*/ 39 h 46"/>
                <a:gd name="T44" fmla="*/ 3 w 37"/>
                <a:gd name="T45" fmla="*/ 3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46">
                  <a:moveTo>
                    <a:pt x="3" y="32"/>
                  </a:moveTo>
                  <a:lnTo>
                    <a:pt x="5" y="31"/>
                  </a:lnTo>
                  <a:lnTo>
                    <a:pt x="4" y="24"/>
                  </a:lnTo>
                  <a:lnTo>
                    <a:pt x="2" y="15"/>
                  </a:lnTo>
                  <a:lnTo>
                    <a:pt x="0" y="4"/>
                  </a:lnTo>
                  <a:lnTo>
                    <a:pt x="11" y="0"/>
                  </a:lnTo>
                  <a:lnTo>
                    <a:pt x="23" y="12"/>
                  </a:lnTo>
                  <a:lnTo>
                    <a:pt x="24" y="17"/>
                  </a:lnTo>
                  <a:lnTo>
                    <a:pt x="33" y="19"/>
                  </a:lnTo>
                  <a:lnTo>
                    <a:pt x="35" y="22"/>
                  </a:lnTo>
                  <a:lnTo>
                    <a:pt x="31" y="28"/>
                  </a:lnTo>
                  <a:lnTo>
                    <a:pt x="37" y="35"/>
                  </a:lnTo>
                  <a:lnTo>
                    <a:pt x="35" y="38"/>
                  </a:lnTo>
                  <a:lnTo>
                    <a:pt x="33" y="39"/>
                  </a:lnTo>
                  <a:lnTo>
                    <a:pt x="33" y="44"/>
                  </a:lnTo>
                  <a:lnTo>
                    <a:pt x="31" y="45"/>
                  </a:lnTo>
                  <a:lnTo>
                    <a:pt x="27" y="45"/>
                  </a:lnTo>
                  <a:lnTo>
                    <a:pt x="24" y="46"/>
                  </a:lnTo>
                  <a:lnTo>
                    <a:pt x="14" y="46"/>
                  </a:lnTo>
                  <a:lnTo>
                    <a:pt x="10" y="43"/>
                  </a:lnTo>
                  <a:lnTo>
                    <a:pt x="11" y="41"/>
                  </a:lnTo>
                  <a:lnTo>
                    <a:pt x="14" y="39"/>
                  </a:lnTo>
                  <a:lnTo>
                    <a:pt x="3" y="3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3" name="Freeform 224">
              <a:extLst>
                <a:ext uri="{FF2B5EF4-FFF2-40B4-BE49-F238E27FC236}">
                  <a16:creationId xmlns:a16="http://schemas.microsoft.com/office/drawing/2014/main" id="{0A4114B4-6DB4-414D-9281-B9E28E771486}"/>
                </a:ext>
              </a:extLst>
            </p:cNvPr>
            <p:cNvSpPr>
              <a:spLocks/>
            </p:cNvSpPr>
            <p:nvPr/>
          </p:nvSpPr>
          <p:spPr bwMode="auto">
            <a:xfrm>
              <a:off x="5172" y="2888"/>
              <a:ext cx="17" cy="18"/>
            </a:xfrm>
            <a:custGeom>
              <a:avLst/>
              <a:gdLst>
                <a:gd name="T0" fmla="*/ 7 w 17"/>
                <a:gd name="T1" fmla="*/ 18 h 18"/>
                <a:gd name="T2" fmla="*/ 0 w 17"/>
                <a:gd name="T3" fmla="*/ 12 h 18"/>
                <a:gd name="T4" fmla="*/ 0 w 17"/>
                <a:gd name="T5" fmla="*/ 4 h 18"/>
                <a:gd name="T6" fmla="*/ 6 w 17"/>
                <a:gd name="T7" fmla="*/ 0 h 18"/>
                <a:gd name="T8" fmla="*/ 17 w 17"/>
                <a:gd name="T9" fmla="*/ 7 h 18"/>
                <a:gd name="T10" fmla="*/ 14 w 17"/>
                <a:gd name="T11" fmla="*/ 9 h 18"/>
                <a:gd name="T12" fmla="*/ 13 w 17"/>
                <a:gd name="T13" fmla="*/ 11 h 18"/>
                <a:gd name="T14" fmla="*/ 10 w 17"/>
                <a:gd name="T15" fmla="*/ 8 h 18"/>
                <a:gd name="T16" fmla="*/ 6 w 17"/>
                <a:gd name="T17" fmla="*/ 14 h 18"/>
                <a:gd name="T18" fmla="*/ 7 w 17"/>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8">
                  <a:moveTo>
                    <a:pt x="7" y="18"/>
                  </a:moveTo>
                  <a:lnTo>
                    <a:pt x="0" y="12"/>
                  </a:lnTo>
                  <a:lnTo>
                    <a:pt x="0" y="4"/>
                  </a:lnTo>
                  <a:lnTo>
                    <a:pt x="6" y="0"/>
                  </a:lnTo>
                  <a:lnTo>
                    <a:pt x="17" y="7"/>
                  </a:lnTo>
                  <a:lnTo>
                    <a:pt x="14" y="9"/>
                  </a:lnTo>
                  <a:lnTo>
                    <a:pt x="13" y="11"/>
                  </a:lnTo>
                  <a:lnTo>
                    <a:pt x="10" y="8"/>
                  </a:lnTo>
                  <a:lnTo>
                    <a:pt x="6" y="14"/>
                  </a:lnTo>
                  <a:lnTo>
                    <a:pt x="7" y="18"/>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4" name="Freeform 225">
              <a:extLst>
                <a:ext uri="{FF2B5EF4-FFF2-40B4-BE49-F238E27FC236}">
                  <a16:creationId xmlns:a16="http://schemas.microsoft.com/office/drawing/2014/main" id="{54807D65-4D74-4B66-8B00-0432CBAC5E34}"/>
                </a:ext>
              </a:extLst>
            </p:cNvPr>
            <p:cNvSpPr>
              <a:spLocks/>
            </p:cNvSpPr>
            <p:nvPr/>
          </p:nvSpPr>
          <p:spPr bwMode="auto">
            <a:xfrm>
              <a:off x="3400" y="3611"/>
              <a:ext cx="15" cy="20"/>
            </a:xfrm>
            <a:custGeom>
              <a:avLst/>
              <a:gdLst>
                <a:gd name="T0" fmla="*/ 15 w 15"/>
                <a:gd name="T1" fmla="*/ 11 h 20"/>
                <a:gd name="T2" fmla="*/ 15 w 15"/>
                <a:gd name="T3" fmla="*/ 12 h 20"/>
                <a:gd name="T4" fmla="*/ 15 w 15"/>
                <a:gd name="T5" fmla="*/ 13 h 20"/>
                <a:gd name="T6" fmla="*/ 15 w 15"/>
                <a:gd name="T7" fmla="*/ 14 h 20"/>
                <a:gd name="T8" fmla="*/ 15 w 15"/>
                <a:gd name="T9" fmla="*/ 15 h 20"/>
                <a:gd name="T10" fmla="*/ 15 w 15"/>
                <a:gd name="T11" fmla="*/ 16 h 20"/>
                <a:gd name="T12" fmla="*/ 14 w 15"/>
                <a:gd name="T13" fmla="*/ 16 h 20"/>
                <a:gd name="T14" fmla="*/ 14 w 15"/>
                <a:gd name="T15" fmla="*/ 17 h 20"/>
                <a:gd name="T16" fmla="*/ 13 w 15"/>
                <a:gd name="T17" fmla="*/ 19 h 20"/>
                <a:gd name="T18" fmla="*/ 12 w 15"/>
                <a:gd name="T19" fmla="*/ 19 h 20"/>
                <a:gd name="T20" fmla="*/ 12 w 15"/>
                <a:gd name="T21" fmla="*/ 20 h 20"/>
                <a:gd name="T22" fmla="*/ 11 w 15"/>
                <a:gd name="T23" fmla="*/ 20 h 20"/>
                <a:gd name="T24" fmla="*/ 10 w 15"/>
                <a:gd name="T25" fmla="*/ 20 h 20"/>
                <a:gd name="T26" fmla="*/ 9 w 15"/>
                <a:gd name="T27" fmla="*/ 20 h 20"/>
                <a:gd name="T28" fmla="*/ 9 w 15"/>
                <a:gd name="T29" fmla="*/ 20 h 20"/>
                <a:gd name="T30" fmla="*/ 8 w 15"/>
                <a:gd name="T31" fmla="*/ 20 h 20"/>
                <a:gd name="T32" fmla="*/ 7 w 15"/>
                <a:gd name="T33" fmla="*/ 20 h 20"/>
                <a:gd name="T34" fmla="*/ 6 w 15"/>
                <a:gd name="T35" fmla="*/ 20 h 20"/>
                <a:gd name="T36" fmla="*/ 5 w 15"/>
                <a:gd name="T37" fmla="*/ 20 h 20"/>
                <a:gd name="T38" fmla="*/ 4 w 15"/>
                <a:gd name="T39" fmla="*/ 19 h 20"/>
                <a:gd name="T40" fmla="*/ 4 w 15"/>
                <a:gd name="T41" fmla="*/ 19 h 20"/>
                <a:gd name="T42" fmla="*/ 3 w 15"/>
                <a:gd name="T43" fmla="*/ 17 h 20"/>
                <a:gd name="T44" fmla="*/ 3 w 15"/>
                <a:gd name="T45" fmla="*/ 17 h 20"/>
                <a:gd name="T46" fmla="*/ 2 w 15"/>
                <a:gd name="T47" fmla="*/ 16 h 20"/>
                <a:gd name="T48" fmla="*/ 2 w 15"/>
                <a:gd name="T49" fmla="*/ 15 h 20"/>
                <a:gd name="T50" fmla="*/ 1 w 15"/>
                <a:gd name="T51" fmla="*/ 14 h 20"/>
                <a:gd name="T52" fmla="*/ 1 w 15"/>
                <a:gd name="T53" fmla="*/ 13 h 20"/>
                <a:gd name="T54" fmla="*/ 1 w 15"/>
                <a:gd name="T55" fmla="*/ 12 h 20"/>
                <a:gd name="T56" fmla="*/ 0 w 15"/>
                <a:gd name="T57" fmla="*/ 12 h 20"/>
                <a:gd name="T58" fmla="*/ 0 w 15"/>
                <a:gd name="T59" fmla="*/ 11 h 20"/>
                <a:gd name="T60" fmla="*/ 0 w 15"/>
                <a:gd name="T61" fmla="*/ 10 h 20"/>
                <a:gd name="T62" fmla="*/ 0 w 15"/>
                <a:gd name="T63" fmla="*/ 9 h 20"/>
                <a:gd name="T64" fmla="*/ 1 w 15"/>
                <a:gd name="T65" fmla="*/ 8 h 20"/>
                <a:gd name="T66" fmla="*/ 1 w 15"/>
                <a:gd name="T67" fmla="*/ 7 h 20"/>
                <a:gd name="T68" fmla="*/ 1 w 15"/>
                <a:gd name="T69" fmla="*/ 5 h 20"/>
                <a:gd name="T70" fmla="*/ 2 w 15"/>
                <a:gd name="T71" fmla="*/ 4 h 20"/>
                <a:gd name="T72" fmla="*/ 2 w 15"/>
                <a:gd name="T73" fmla="*/ 3 h 20"/>
                <a:gd name="T74" fmla="*/ 3 w 15"/>
                <a:gd name="T75" fmla="*/ 3 h 20"/>
                <a:gd name="T76" fmla="*/ 3 w 15"/>
                <a:gd name="T77" fmla="*/ 2 h 20"/>
                <a:gd name="T78" fmla="*/ 3 w 15"/>
                <a:gd name="T79" fmla="*/ 2 h 20"/>
                <a:gd name="T80" fmla="*/ 4 w 15"/>
                <a:gd name="T81" fmla="*/ 1 h 20"/>
                <a:gd name="T82" fmla="*/ 5 w 15"/>
                <a:gd name="T83" fmla="*/ 1 h 20"/>
                <a:gd name="T84" fmla="*/ 6 w 15"/>
                <a:gd name="T85" fmla="*/ 1 h 20"/>
                <a:gd name="T86" fmla="*/ 7 w 15"/>
                <a:gd name="T87" fmla="*/ 0 h 20"/>
                <a:gd name="T88" fmla="*/ 8 w 15"/>
                <a:gd name="T89" fmla="*/ 0 h 20"/>
                <a:gd name="T90" fmla="*/ 9 w 15"/>
                <a:gd name="T91" fmla="*/ 0 h 20"/>
                <a:gd name="T92" fmla="*/ 9 w 15"/>
                <a:gd name="T93" fmla="*/ 1 h 20"/>
                <a:gd name="T94" fmla="*/ 10 w 15"/>
                <a:gd name="T95" fmla="*/ 1 h 20"/>
                <a:gd name="T96" fmla="*/ 10 w 15"/>
                <a:gd name="T97" fmla="*/ 1 h 20"/>
                <a:gd name="T98" fmla="*/ 11 w 15"/>
                <a:gd name="T99" fmla="*/ 2 h 20"/>
                <a:gd name="T100" fmla="*/ 12 w 15"/>
                <a:gd name="T101" fmla="*/ 2 h 20"/>
                <a:gd name="T102" fmla="*/ 13 w 15"/>
                <a:gd name="T103" fmla="*/ 3 h 20"/>
                <a:gd name="T104" fmla="*/ 14 w 15"/>
                <a:gd name="T105" fmla="*/ 3 h 20"/>
                <a:gd name="T106" fmla="*/ 14 w 15"/>
                <a:gd name="T107" fmla="*/ 4 h 20"/>
                <a:gd name="T108" fmla="*/ 15 w 15"/>
                <a:gd name="T109" fmla="*/ 5 h 20"/>
                <a:gd name="T110" fmla="*/ 15 w 15"/>
                <a:gd name="T111" fmla="*/ 7 h 20"/>
                <a:gd name="T112" fmla="*/ 15 w 15"/>
                <a:gd name="T113" fmla="*/ 7 h 20"/>
                <a:gd name="T114" fmla="*/ 15 w 15"/>
                <a:gd name="T115" fmla="*/ 8 h 20"/>
                <a:gd name="T116" fmla="*/ 15 w 15"/>
                <a:gd name="T117" fmla="*/ 9 h 20"/>
                <a:gd name="T118" fmla="*/ 15 w 15"/>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20">
                  <a:moveTo>
                    <a:pt x="15" y="10"/>
                  </a:move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2"/>
                  </a:lnTo>
                  <a:lnTo>
                    <a:pt x="15" y="13"/>
                  </a:lnTo>
                  <a:lnTo>
                    <a:pt x="15" y="13"/>
                  </a:lnTo>
                  <a:lnTo>
                    <a:pt x="15" y="13"/>
                  </a:lnTo>
                  <a:lnTo>
                    <a:pt x="15" y="13"/>
                  </a:lnTo>
                  <a:lnTo>
                    <a:pt x="15"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5"/>
                  </a:lnTo>
                  <a:lnTo>
                    <a:pt x="15" y="16"/>
                  </a:lnTo>
                  <a:lnTo>
                    <a:pt x="15" y="16"/>
                  </a:lnTo>
                  <a:lnTo>
                    <a:pt x="15" y="16"/>
                  </a:lnTo>
                  <a:lnTo>
                    <a:pt x="15" y="16"/>
                  </a:lnTo>
                  <a:lnTo>
                    <a:pt x="15" y="16"/>
                  </a:lnTo>
                  <a:lnTo>
                    <a:pt x="15" y="16"/>
                  </a:lnTo>
                  <a:lnTo>
                    <a:pt x="14" y="16"/>
                  </a:lnTo>
                  <a:lnTo>
                    <a:pt x="14" y="16"/>
                  </a:lnTo>
                  <a:lnTo>
                    <a:pt x="14" y="17"/>
                  </a:lnTo>
                  <a:lnTo>
                    <a:pt x="14" y="17"/>
                  </a:lnTo>
                  <a:lnTo>
                    <a:pt x="14" y="17"/>
                  </a:lnTo>
                  <a:lnTo>
                    <a:pt x="14" y="17"/>
                  </a:lnTo>
                  <a:lnTo>
                    <a:pt x="14" y="17"/>
                  </a:lnTo>
                  <a:lnTo>
                    <a:pt x="14" y="17"/>
                  </a:lnTo>
                  <a:lnTo>
                    <a:pt x="14" y="17"/>
                  </a:lnTo>
                  <a:lnTo>
                    <a:pt x="13" y="17"/>
                  </a:lnTo>
                  <a:lnTo>
                    <a:pt x="13" y="17"/>
                  </a:lnTo>
                  <a:lnTo>
                    <a:pt x="13" y="19"/>
                  </a:lnTo>
                  <a:lnTo>
                    <a:pt x="13" y="19"/>
                  </a:lnTo>
                  <a:lnTo>
                    <a:pt x="13" y="19"/>
                  </a:lnTo>
                  <a:lnTo>
                    <a:pt x="13" y="19"/>
                  </a:lnTo>
                  <a:lnTo>
                    <a:pt x="13" y="19"/>
                  </a:lnTo>
                  <a:lnTo>
                    <a:pt x="13" y="19"/>
                  </a:lnTo>
                  <a:lnTo>
                    <a:pt x="13" y="19"/>
                  </a:lnTo>
                  <a:lnTo>
                    <a:pt x="12" y="19"/>
                  </a:lnTo>
                  <a:lnTo>
                    <a:pt x="12" y="19"/>
                  </a:lnTo>
                  <a:lnTo>
                    <a:pt x="12" y="19"/>
                  </a:lnTo>
                  <a:lnTo>
                    <a:pt x="12" y="19"/>
                  </a:lnTo>
                  <a:lnTo>
                    <a:pt x="12" y="19"/>
                  </a:lnTo>
                  <a:lnTo>
                    <a:pt x="12" y="20"/>
                  </a:lnTo>
                  <a:lnTo>
                    <a:pt x="12" y="20"/>
                  </a:lnTo>
                  <a:lnTo>
                    <a:pt x="11" y="20"/>
                  </a:lnTo>
                  <a:lnTo>
                    <a:pt x="11" y="20"/>
                  </a:lnTo>
                  <a:lnTo>
                    <a:pt x="11" y="20"/>
                  </a:lnTo>
                  <a:lnTo>
                    <a:pt x="11" y="20"/>
                  </a:lnTo>
                  <a:lnTo>
                    <a:pt x="11" y="20"/>
                  </a:lnTo>
                  <a:lnTo>
                    <a:pt x="11" y="20"/>
                  </a:lnTo>
                  <a:lnTo>
                    <a:pt x="11" y="20"/>
                  </a:lnTo>
                  <a:lnTo>
                    <a:pt x="10" y="20"/>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5" y="20"/>
                  </a:lnTo>
                  <a:lnTo>
                    <a:pt x="5" y="20"/>
                  </a:lnTo>
                  <a:lnTo>
                    <a:pt x="5" y="20"/>
                  </a:lnTo>
                  <a:lnTo>
                    <a:pt x="5" y="20"/>
                  </a:lnTo>
                  <a:lnTo>
                    <a:pt x="5" y="20"/>
                  </a:lnTo>
                  <a:lnTo>
                    <a:pt x="5" y="19"/>
                  </a:lnTo>
                  <a:lnTo>
                    <a:pt x="4" y="19"/>
                  </a:lnTo>
                  <a:lnTo>
                    <a:pt x="4" y="19"/>
                  </a:lnTo>
                  <a:lnTo>
                    <a:pt x="4" y="19"/>
                  </a:lnTo>
                  <a:lnTo>
                    <a:pt x="4" y="19"/>
                  </a:lnTo>
                  <a:lnTo>
                    <a:pt x="4" y="19"/>
                  </a:lnTo>
                  <a:lnTo>
                    <a:pt x="4" y="19"/>
                  </a:lnTo>
                  <a:lnTo>
                    <a:pt x="4" y="19"/>
                  </a:lnTo>
                  <a:lnTo>
                    <a:pt x="4" y="19"/>
                  </a:lnTo>
                  <a:lnTo>
                    <a:pt x="3" y="19"/>
                  </a:lnTo>
                  <a:lnTo>
                    <a:pt x="3" y="19"/>
                  </a:lnTo>
                  <a:lnTo>
                    <a:pt x="3" y="19"/>
                  </a:lnTo>
                  <a:lnTo>
                    <a:pt x="3" y="17"/>
                  </a:lnTo>
                  <a:lnTo>
                    <a:pt x="3" y="17"/>
                  </a:lnTo>
                  <a:lnTo>
                    <a:pt x="3" y="17"/>
                  </a:lnTo>
                  <a:lnTo>
                    <a:pt x="3" y="17"/>
                  </a:lnTo>
                  <a:lnTo>
                    <a:pt x="3" y="17"/>
                  </a:lnTo>
                  <a:lnTo>
                    <a:pt x="3" y="17"/>
                  </a:lnTo>
                  <a:lnTo>
                    <a:pt x="3" y="17"/>
                  </a:lnTo>
                  <a:lnTo>
                    <a:pt x="3" y="17"/>
                  </a:lnTo>
                  <a:lnTo>
                    <a:pt x="3" y="17"/>
                  </a:lnTo>
                  <a:lnTo>
                    <a:pt x="3" y="16"/>
                  </a:lnTo>
                  <a:lnTo>
                    <a:pt x="3" y="16"/>
                  </a:lnTo>
                  <a:lnTo>
                    <a:pt x="3" y="16"/>
                  </a:lnTo>
                  <a:lnTo>
                    <a:pt x="3" y="16"/>
                  </a:lnTo>
                  <a:lnTo>
                    <a:pt x="2" y="16"/>
                  </a:lnTo>
                  <a:lnTo>
                    <a:pt x="2" y="16"/>
                  </a:lnTo>
                  <a:lnTo>
                    <a:pt x="2" y="16"/>
                  </a:lnTo>
                  <a:lnTo>
                    <a:pt x="2" y="16"/>
                  </a:lnTo>
                  <a:lnTo>
                    <a:pt x="2" y="15"/>
                  </a:lnTo>
                  <a:lnTo>
                    <a:pt x="2" y="15"/>
                  </a:lnTo>
                  <a:lnTo>
                    <a:pt x="2" y="15"/>
                  </a:lnTo>
                  <a:lnTo>
                    <a:pt x="2" y="15"/>
                  </a:lnTo>
                  <a:lnTo>
                    <a:pt x="2" y="15"/>
                  </a:lnTo>
                  <a:lnTo>
                    <a:pt x="2" y="15"/>
                  </a:lnTo>
                  <a:lnTo>
                    <a:pt x="2" y="15"/>
                  </a:lnTo>
                  <a:lnTo>
                    <a:pt x="1"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2"/>
                  </a:lnTo>
                  <a:lnTo>
                    <a:pt x="1" y="12"/>
                  </a:lnTo>
                  <a:lnTo>
                    <a:pt x="1" y="12"/>
                  </a:lnTo>
                  <a:lnTo>
                    <a:pt x="1"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1" y="8"/>
                  </a:lnTo>
                  <a:lnTo>
                    <a:pt x="1" y="8"/>
                  </a:lnTo>
                  <a:lnTo>
                    <a:pt x="1" y="8"/>
                  </a:lnTo>
                  <a:lnTo>
                    <a:pt x="1" y="7"/>
                  </a:lnTo>
                  <a:lnTo>
                    <a:pt x="1" y="7"/>
                  </a:lnTo>
                  <a:lnTo>
                    <a:pt x="1" y="7"/>
                  </a:lnTo>
                  <a:lnTo>
                    <a:pt x="1" y="7"/>
                  </a:lnTo>
                  <a:lnTo>
                    <a:pt x="1" y="7"/>
                  </a:lnTo>
                  <a:lnTo>
                    <a:pt x="1" y="7"/>
                  </a:lnTo>
                  <a:lnTo>
                    <a:pt x="1" y="7"/>
                  </a:lnTo>
                  <a:lnTo>
                    <a:pt x="1" y="5"/>
                  </a:lnTo>
                  <a:lnTo>
                    <a:pt x="1" y="5"/>
                  </a:lnTo>
                  <a:lnTo>
                    <a:pt x="1" y="5"/>
                  </a:lnTo>
                  <a:lnTo>
                    <a:pt x="1" y="5"/>
                  </a:lnTo>
                  <a:lnTo>
                    <a:pt x="1" y="5"/>
                  </a:lnTo>
                  <a:lnTo>
                    <a:pt x="1" y="5"/>
                  </a:lnTo>
                  <a:lnTo>
                    <a:pt x="1" y="5"/>
                  </a:lnTo>
                  <a:lnTo>
                    <a:pt x="2" y="4"/>
                  </a:lnTo>
                  <a:lnTo>
                    <a:pt x="2" y="4"/>
                  </a:lnTo>
                  <a:lnTo>
                    <a:pt x="2" y="4"/>
                  </a:lnTo>
                  <a:lnTo>
                    <a:pt x="2" y="4"/>
                  </a:lnTo>
                  <a:lnTo>
                    <a:pt x="2" y="4"/>
                  </a:lnTo>
                  <a:lnTo>
                    <a:pt x="2" y="4"/>
                  </a:lnTo>
                  <a:lnTo>
                    <a:pt x="2" y="4"/>
                  </a:lnTo>
                  <a:lnTo>
                    <a:pt x="2" y="4"/>
                  </a:lnTo>
                  <a:lnTo>
                    <a:pt x="2" y="3"/>
                  </a:lnTo>
                  <a:lnTo>
                    <a:pt x="2" y="3"/>
                  </a:lnTo>
                  <a:lnTo>
                    <a:pt x="2" y="3"/>
                  </a:lnTo>
                  <a:lnTo>
                    <a:pt x="3" y="3"/>
                  </a:lnTo>
                  <a:lnTo>
                    <a:pt x="3" y="3"/>
                  </a:lnTo>
                  <a:lnTo>
                    <a:pt x="3" y="3"/>
                  </a:lnTo>
                  <a:lnTo>
                    <a:pt x="3" y="3"/>
                  </a:lnTo>
                  <a:lnTo>
                    <a:pt x="3" y="3"/>
                  </a:lnTo>
                  <a:lnTo>
                    <a:pt x="3" y="3"/>
                  </a:lnTo>
                  <a:lnTo>
                    <a:pt x="3" y="2"/>
                  </a:lnTo>
                  <a:lnTo>
                    <a:pt x="3" y="2"/>
                  </a:lnTo>
                  <a:lnTo>
                    <a:pt x="3" y="2"/>
                  </a:lnTo>
                  <a:lnTo>
                    <a:pt x="3" y="2"/>
                  </a:lnTo>
                  <a:lnTo>
                    <a:pt x="3" y="2"/>
                  </a:lnTo>
                  <a:lnTo>
                    <a:pt x="3" y="2"/>
                  </a:lnTo>
                  <a:lnTo>
                    <a:pt x="3" y="2"/>
                  </a:lnTo>
                  <a:lnTo>
                    <a:pt x="3" y="2"/>
                  </a:lnTo>
                  <a:lnTo>
                    <a:pt x="3" y="2"/>
                  </a:lnTo>
                  <a:lnTo>
                    <a:pt x="3" y="2"/>
                  </a:lnTo>
                  <a:lnTo>
                    <a:pt x="3" y="2"/>
                  </a:lnTo>
                  <a:lnTo>
                    <a:pt x="4" y="2"/>
                  </a:lnTo>
                  <a:lnTo>
                    <a:pt x="4" y="1"/>
                  </a:lnTo>
                  <a:lnTo>
                    <a:pt x="4" y="1"/>
                  </a:lnTo>
                  <a:lnTo>
                    <a:pt x="4" y="1"/>
                  </a:lnTo>
                  <a:lnTo>
                    <a:pt x="4" y="1"/>
                  </a:lnTo>
                  <a:lnTo>
                    <a:pt x="4" y="1"/>
                  </a:lnTo>
                  <a:lnTo>
                    <a:pt x="4" y="1"/>
                  </a:lnTo>
                  <a:lnTo>
                    <a:pt x="5" y="1"/>
                  </a:lnTo>
                  <a:lnTo>
                    <a:pt x="5" y="1"/>
                  </a:lnTo>
                  <a:lnTo>
                    <a:pt x="5" y="1"/>
                  </a:lnTo>
                  <a:lnTo>
                    <a:pt x="5" y="1"/>
                  </a:lnTo>
                  <a:lnTo>
                    <a:pt x="5" y="1"/>
                  </a:lnTo>
                  <a:lnTo>
                    <a:pt x="5" y="1"/>
                  </a:lnTo>
                  <a:lnTo>
                    <a:pt x="5" y="1"/>
                  </a:lnTo>
                  <a:lnTo>
                    <a:pt x="6" y="1"/>
                  </a:lnTo>
                  <a:lnTo>
                    <a:pt x="6" y="1"/>
                  </a:lnTo>
                  <a:lnTo>
                    <a:pt x="6" y="1"/>
                  </a:lnTo>
                  <a:lnTo>
                    <a:pt x="6" y="1"/>
                  </a:lnTo>
                  <a:lnTo>
                    <a:pt x="6" y="1"/>
                  </a:lnTo>
                  <a:lnTo>
                    <a:pt x="6" y="1"/>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1"/>
                  </a:lnTo>
                  <a:lnTo>
                    <a:pt x="9" y="1"/>
                  </a:lnTo>
                  <a:lnTo>
                    <a:pt x="9" y="1"/>
                  </a:lnTo>
                  <a:lnTo>
                    <a:pt x="9" y="1"/>
                  </a:lnTo>
                  <a:lnTo>
                    <a:pt x="9" y="1"/>
                  </a:lnTo>
                  <a:lnTo>
                    <a:pt x="9" y="1"/>
                  </a:lnTo>
                  <a:lnTo>
                    <a:pt x="9" y="1"/>
                  </a:lnTo>
                  <a:lnTo>
                    <a:pt x="10" y="1"/>
                  </a:lnTo>
                  <a:lnTo>
                    <a:pt x="10" y="1"/>
                  </a:lnTo>
                  <a:lnTo>
                    <a:pt x="10" y="1"/>
                  </a:lnTo>
                  <a:lnTo>
                    <a:pt x="10" y="1"/>
                  </a:lnTo>
                  <a:lnTo>
                    <a:pt x="10" y="1"/>
                  </a:lnTo>
                  <a:lnTo>
                    <a:pt x="10" y="1"/>
                  </a:lnTo>
                  <a:lnTo>
                    <a:pt x="10" y="1"/>
                  </a:lnTo>
                  <a:lnTo>
                    <a:pt x="11" y="1"/>
                  </a:lnTo>
                  <a:lnTo>
                    <a:pt x="11" y="1"/>
                  </a:lnTo>
                  <a:lnTo>
                    <a:pt x="11" y="1"/>
                  </a:lnTo>
                  <a:lnTo>
                    <a:pt x="11" y="1"/>
                  </a:lnTo>
                  <a:lnTo>
                    <a:pt x="11" y="1"/>
                  </a:lnTo>
                  <a:lnTo>
                    <a:pt x="11" y="2"/>
                  </a:lnTo>
                  <a:lnTo>
                    <a:pt x="11" y="2"/>
                  </a:lnTo>
                  <a:lnTo>
                    <a:pt x="12" y="2"/>
                  </a:lnTo>
                  <a:lnTo>
                    <a:pt x="12" y="2"/>
                  </a:lnTo>
                  <a:lnTo>
                    <a:pt x="12" y="2"/>
                  </a:lnTo>
                  <a:lnTo>
                    <a:pt x="12" y="2"/>
                  </a:lnTo>
                  <a:lnTo>
                    <a:pt x="12" y="2"/>
                  </a:lnTo>
                  <a:lnTo>
                    <a:pt x="12" y="2"/>
                  </a:lnTo>
                  <a:lnTo>
                    <a:pt x="12" y="2"/>
                  </a:lnTo>
                  <a:lnTo>
                    <a:pt x="13" y="2"/>
                  </a:lnTo>
                  <a:lnTo>
                    <a:pt x="13" y="2"/>
                  </a:lnTo>
                  <a:lnTo>
                    <a:pt x="13" y="2"/>
                  </a:lnTo>
                  <a:lnTo>
                    <a:pt x="13" y="3"/>
                  </a:lnTo>
                  <a:lnTo>
                    <a:pt x="13" y="3"/>
                  </a:lnTo>
                  <a:lnTo>
                    <a:pt x="13" y="3"/>
                  </a:lnTo>
                  <a:lnTo>
                    <a:pt x="13" y="3"/>
                  </a:lnTo>
                  <a:lnTo>
                    <a:pt x="13" y="3"/>
                  </a:lnTo>
                  <a:lnTo>
                    <a:pt x="14" y="3"/>
                  </a:lnTo>
                  <a:lnTo>
                    <a:pt x="14" y="3"/>
                  </a:lnTo>
                  <a:lnTo>
                    <a:pt x="14" y="3"/>
                  </a:lnTo>
                  <a:lnTo>
                    <a:pt x="14" y="3"/>
                  </a:lnTo>
                  <a:lnTo>
                    <a:pt x="14" y="4"/>
                  </a:lnTo>
                  <a:lnTo>
                    <a:pt x="14" y="4"/>
                  </a:lnTo>
                  <a:lnTo>
                    <a:pt x="14" y="4"/>
                  </a:lnTo>
                  <a:lnTo>
                    <a:pt x="14" y="4"/>
                  </a:lnTo>
                  <a:lnTo>
                    <a:pt x="14" y="4"/>
                  </a:lnTo>
                  <a:lnTo>
                    <a:pt x="14" y="4"/>
                  </a:lnTo>
                  <a:lnTo>
                    <a:pt x="15" y="4"/>
                  </a:lnTo>
                  <a:lnTo>
                    <a:pt x="15" y="4"/>
                  </a:lnTo>
                  <a:lnTo>
                    <a:pt x="15" y="5"/>
                  </a:lnTo>
                  <a:lnTo>
                    <a:pt x="15" y="5"/>
                  </a:lnTo>
                  <a:lnTo>
                    <a:pt x="15" y="5"/>
                  </a:lnTo>
                  <a:lnTo>
                    <a:pt x="15" y="5"/>
                  </a:lnTo>
                  <a:lnTo>
                    <a:pt x="15" y="5"/>
                  </a:lnTo>
                  <a:lnTo>
                    <a:pt x="15" y="5"/>
                  </a:lnTo>
                  <a:lnTo>
                    <a:pt x="15" y="5"/>
                  </a:lnTo>
                  <a:lnTo>
                    <a:pt x="15" y="7"/>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9"/>
                  </a:lnTo>
                  <a:lnTo>
                    <a:pt x="15" y="9"/>
                  </a:lnTo>
                  <a:lnTo>
                    <a:pt x="15" y="9"/>
                  </a:lnTo>
                  <a:lnTo>
                    <a:pt x="15" y="9"/>
                  </a:lnTo>
                  <a:lnTo>
                    <a:pt x="15" y="9"/>
                  </a:lnTo>
                  <a:lnTo>
                    <a:pt x="15" y="9"/>
                  </a:lnTo>
                  <a:lnTo>
                    <a:pt x="15" y="9"/>
                  </a:lnTo>
                  <a:lnTo>
                    <a:pt x="15" y="10"/>
                  </a:lnTo>
                  <a:lnTo>
                    <a:pt x="15" y="10"/>
                  </a:lnTo>
                  <a:lnTo>
                    <a:pt x="15" y="10"/>
                  </a:lnTo>
                  <a:lnTo>
                    <a:pt x="15" y="10"/>
                  </a:lnTo>
                  <a:lnTo>
                    <a:pt x="15" y="10"/>
                  </a:lnTo>
                  <a:lnTo>
                    <a:pt x="15"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5" name="Freeform 226">
              <a:extLst>
                <a:ext uri="{FF2B5EF4-FFF2-40B4-BE49-F238E27FC236}">
                  <a16:creationId xmlns:a16="http://schemas.microsoft.com/office/drawing/2014/main" id="{7446AADA-12F4-4653-A495-D5224E34429A}"/>
                </a:ext>
              </a:extLst>
            </p:cNvPr>
            <p:cNvSpPr>
              <a:spLocks/>
            </p:cNvSpPr>
            <p:nvPr/>
          </p:nvSpPr>
          <p:spPr bwMode="auto">
            <a:xfrm>
              <a:off x="3422" y="3539"/>
              <a:ext cx="16" cy="20"/>
            </a:xfrm>
            <a:custGeom>
              <a:avLst/>
              <a:gdLst>
                <a:gd name="T0" fmla="*/ 16 w 16"/>
                <a:gd name="T1" fmla="*/ 11 h 20"/>
                <a:gd name="T2" fmla="*/ 16 w 16"/>
                <a:gd name="T3" fmla="*/ 12 h 20"/>
                <a:gd name="T4" fmla="*/ 16 w 16"/>
                <a:gd name="T5" fmla="*/ 13 h 20"/>
                <a:gd name="T6" fmla="*/ 16 w 16"/>
                <a:gd name="T7" fmla="*/ 13 h 20"/>
                <a:gd name="T8" fmla="*/ 15 w 16"/>
                <a:gd name="T9" fmla="*/ 14 h 20"/>
                <a:gd name="T10" fmla="*/ 15 w 16"/>
                <a:gd name="T11" fmla="*/ 15 h 20"/>
                <a:gd name="T12" fmla="*/ 14 w 16"/>
                <a:gd name="T13" fmla="*/ 16 h 20"/>
                <a:gd name="T14" fmla="*/ 14 w 16"/>
                <a:gd name="T15" fmla="*/ 17 h 20"/>
                <a:gd name="T16" fmla="*/ 13 w 16"/>
                <a:gd name="T17" fmla="*/ 17 h 20"/>
                <a:gd name="T18" fmla="*/ 12 w 16"/>
                <a:gd name="T19" fmla="*/ 19 h 20"/>
                <a:gd name="T20" fmla="*/ 12 w 16"/>
                <a:gd name="T21" fmla="*/ 19 h 20"/>
                <a:gd name="T22" fmla="*/ 12 w 16"/>
                <a:gd name="T23" fmla="*/ 20 h 20"/>
                <a:gd name="T24" fmla="*/ 11 w 16"/>
                <a:gd name="T25" fmla="*/ 20 h 20"/>
                <a:gd name="T26" fmla="*/ 10 w 16"/>
                <a:gd name="T27" fmla="*/ 20 h 20"/>
                <a:gd name="T28" fmla="*/ 9 w 16"/>
                <a:gd name="T29" fmla="*/ 20 h 20"/>
                <a:gd name="T30" fmla="*/ 8 w 16"/>
                <a:gd name="T31" fmla="*/ 20 h 20"/>
                <a:gd name="T32" fmla="*/ 7 w 16"/>
                <a:gd name="T33" fmla="*/ 20 h 20"/>
                <a:gd name="T34" fmla="*/ 6 w 16"/>
                <a:gd name="T35" fmla="*/ 20 h 20"/>
                <a:gd name="T36" fmla="*/ 5 w 16"/>
                <a:gd name="T37" fmla="*/ 19 h 20"/>
                <a:gd name="T38" fmla="*/ 5 w 16"/>
                <a:gd name="T39" fmla="*/ 19 h 20"/>
                <a:gd name="T40" fmla="*/ 4 w 16"/>
                <a:gd name="T41" fmla="*/ 17 h 20"/>
                <a:gd name="T42" fmla="*/ 4 w 16"/>
                <a:gd name="T43" fmla="*/ 17 h 20"/>
                <a:gd name="T44" fmla="*/ 3 w 16"/>
                <a:gd name="T45" fmla="*/ 16 h 20"/>
                <a:gd name="T46" fmla="*/ 2 w 16"/>
                <a:gd name="T47" fmla="*/ 15 h 20"/>
                <a:gd name="T48" fmla="*/ 2 w 16"/>
                <a:gd name="T49" fmla="*/ 15 h 20"/>
                <a:gd name="T50" fmla="*/ 1 w 16"/>
                <a:gd name="T51" fmla="*/ 14 h 20"/>
                <a:gd name="T52" fmla="*/ 1 w 16"/>
                <a:gd name="T53" fmla="*/ 13 h 20"/>
                <a:gd name="T54" fmla="*/ 1 w 16"/>
                <a:gd name="T55" fmla="*/ 12 h 20"/>
                <a:gd name="T56" fmla="*/ 0 w 16"/>
                <a:gd name="T57" fmla="*/ 11 h 20"/>
                <a:gd name="T58" fmla="*/ 0 w 16"/>
                <a:gd name="T59" fmla="*/ 10 h 20"/>
                <a:gd name="T60" fmla="*/ 0 w 16"/>
                <a:gd name="T61" fmla="*/ 9 h 20"/>
                <a:gd name="T62" fmla="*/ 0 w 16"/>
                <a:gd name="T63" fmla="*/ 8 h 20"/>
                <a:gd name="T64" fmla="*/ 1 w 16"/>
                <a:gd name="T65" fmla="*/ 7 h 20"/>
                <a:gd name="T66" fmla="*/ 1 w 16"/>
                <a:gd name="T67" fmla="*/ 5 h 20"/>
                <a:gd name="T68" fmla="*/ 1 w 16"/>
                <a:gd name="T69" fmla="*/ 5 h 20"/>
                <a:gd name="T70" fmla="*/ 2 w 16"/>
                <a:gd name="T71" fmla="*/ 4 h 20"/>
                <a:gd name="T72" fmla="*/ 2 w 16"/>
                <a:gd name="T73" fmla="*/ 3 h 20"/>
                <a:gd name="T74" fmla="*/ 3 w 16"/>
                <a:gd name="T75" fmla="*/ 2 h 20"/>
                <a:gd name="T76" fmla="*/ 4 w 16"/>
                <a:gd name="T77" fmla="*/ 2 h 20"/>
                <a:gd name="T78" fmla="*/ 4 w 16"/>
                <a:gd name="T79" fmla="*/ 1 h 20"/>
                <a:gd name="T80" fmla="*/ 5 w 16"/>
                <a:gd name="T81" fmla="*/ 1 h 20"/>
                <a:gd name="T82" fmla="*/ 5 w 16"/>
                <a:gd name="T83" fmla="*/ 0 h 20"/>
                <a:gd name="T84" fmla="*/ 6 w 16"/>
                <a:gd name="T85" fmla="*/ 0 h 20"/>
                <a:gd name="T86" fmla="*/ 7 w 16"/>
                <a:gd name="T87" fmla="*/ 0 h 20"/>
                <a:gd name="T88" fmla="*/ 8 w 16"/>
                <a:gd name="T89" fmla="*/ 0 h 20"/>
                <a:gd name="T90" fmla="*/ 9 w 16"/>
                <a:gd name="T91" fmla="*/ 0 h 20"/>
                <a:gd name="T92" fmla="*/ 10 w 16"/>
                <a:gd name="T93" fmla="*/ 0 h 20"/>
                <a:gd name="T94" fmla="*/ 11 w 16"/>
                <a:gd name="T95" fmla="*/ 0 h 20"/>
                <a:gd name="T96" fmla="*/ 11 w 16"/>
                <a:gd name="T97" fmla="*/ 1 h 20"/>
                <a:gd name="T98" fmla="*/ 12 w 16"/>
                <a:gd name="T99" fmla="*/ 1 h 20"/>
                <a:gd name="T100" fmla="*/ 12 w 16"/>
                <a:gd name="T101" fmla="*/ 2 h 20"/>
                <a:gd name="T102" fmla="*/ 13 w 16"/>
                <a:gd name="T103" fmla="*/ 2 h 20"/>
                <a:gd name="T104" fmla="*/ 14 w 16"/>
                <a:gd name="T105" fmla="*/ 3 h 20"/>
                <a:gd name="T106" fmla="*/ 14 w 16"/>
                <a:gd name="T107" fmla="*/ 3 h 20"/>
                <a:gd name="T108" fmla="*/ 15 w 16"/>
                <a:gd name="T109" fmla="*/ 4 h 20"/>
                <a:gd name="T110" fmla="*/ 15 w 16"/>
                <a:gd name="T111" fmla="*/ 5 h 20"/>
                <a:gd name="T112" fmla="*/ 16 w 16"/>
                <a:gd name="T113" fmla="*/ 7 h 20"/>
                <a:gd name="T114" fmla="*/ 16 w 16"/>
                <a:gd name="T115" fmla="*/ 8 h 20"/>
                <a:gd name="T116" fmla="*/ 16 w 16"/>
                <a:gd name="T117" fmla="*/ 9 h 20"/>
                <a:gd name="T118" fmla="*/ 16 w 16"/>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0"/>
                  </a:lnTo>
                  <a:lnTo>
                    <a:pt x="16" y="10"/>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6" y="13"/>
                  </a:lnTo>
                  <a:lnTo>
                    <a:pt x="16" y="13"/>
                  </a:lnTo>
                  <a:lnTo>
                    <a:pt x="16" y="14"/>
                  </a:lnTo>
                  <a:lnTo>
                    <a:pt x="16" y="14"/>
                  </a:lnTo>
                  <a:lnTo>
                    <a:pt x="16"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6"/>
                  </a:lnTo>
                  <a:lnTo>
                    <a:pt x="15" y="16"/>
                  </a:lnTo>
                  <a:lnTo>
                    <a:pt x="14" y="16"/>
                  </a:lnTo>
                  <a:lnTo>
                    <a:pt x="14" y="16"/>
                  </a:lnTo>
                  <a:lnTo>
                    <a:pt x="14" y="16"/>
                  </a:lnTo>
                  <a:lnTo>
                    <a:pt x="14" y="16"/>
                  </a:lnTo>
                  <a:lnTo>
                    <a:pt x="14" y="16"/>
                  </a:lnTo>
                  <a:lnTo>
                    <a:pt x="14" y="16"/>
                  </a:lnTo>
                  <a:lnTo>
                    <a:pt x="14" y="16"/>
                  </a:lnTo>
                  <a:lnTo>
                    <a:pt x="14" y="17"/>
                  </a:lnTo>
                  <a:lnTo>
                    <a:pt x="14" y="17"/>
                  </a:lnTo>
                  <a:lnTo>
                    <a:pt x="13" y="17"/>
                  </a:lnTo>
                  <a:lnTo>
                    <a:pt x="13" y="17"/>
                  </a:lnTo>
                  <a:lnTo>
                    <a:pt x="13" y="17"/>
                  </a:lnTo>
                  <a:lnTo>
                    <a:pt x="13" y="17"/>
                  </a:lnTo>
                  <a:lnTo>
                    <a:pt x="13" y="17"/>
                  </a:lnTo>
                  <a:lnTo>
                    <a:pt x="13" y="17"/>
                  </a:lnTo>
                  <a:lnTo>
                    <a:pt x="13" y="17"/>
                  </a:lnTo>
                  <a:lnTo>
                    <a:pt x="13" y="17"/>
                  </a:lnTo>
                  <a:lnTo>
                    <a:pt x="12" y="19"/>
                  </a:lnTo>
                  <a:lnTo>
                    <a:pt x="12" y="19"/>
                  </a:lnTo>
                  <a:lnTo>
                    <a:pt x="12" y="19"/>
                  </a:lnTo>
                  <a:lnTo>
                    <a:pt x="12" y="19"/>
                  </a:lnTo>
                  <a:lnTo>
                    <a:pt x="12" y="19"/>
                  </a:lnTo>
                  <a:lnTo>
                    <a:pt x="12" y="19"/>
                  </a:lnTo>
                  <a:lnTo>
                    <a:pt x="12" y="19"/>
                  </a:lnTo>
                  <a:lnTo>
                    <a:pt x="12" y="19"/>
                  </a:lnTo>
                  <a:lnTo>
                    <a:pt x="12" y="19"/>
                  </a:lnTo>
                  <a:lnTo>
                    <a:pt x="12" y="19"/>
                  </a:lnTo>
                  <a:lnTo>
                    <a:pt x="12" y="19"/>
                  </a:lnTo>
                  <a:lnTo>
                    <a:pt x="12" y="19"/>
                  </a:lnTo>
                  <a:lnTo>
                    <a:pt x="12" y="19"/>
                  </a:lnTo>
                  <a:lnTo>
                    <a:pt x="12" y="19"/>
                  </a:lnTo>
                  <a:lnTo>
                    <a:pt x="12" y="20"/>
                  </a:lnTo>
                  <a:lnTo>
                    <a:pt x="11" y="20"/>
                  </a:lnTo>
                  <a:lnTo>
                    <a:pt x="11" y="20"/>
                  </a:lnTo>
                  <a:lnTo>
                    <a:pt x="11" y="20"/>
                  </a:lnTo>
                  <a:lnTo>
                    <a:pt x="11" y="20"/>
                  </a:lnTo>
                  <a:lnTo>
                    <a:pt x="11" y="20"/>
                  </a:lnTo>
                  <a:lnTo>
                    <a:pt x="11" y="20"/>
                  </a:lnTo>
                  <a:lnTo>
                    <a:pt x="10" y="20"/>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19"/>
                  </a:lnTo>
                  <a:lnTo>
                    <a:pt x="5" y="19"/>
                  </a:lnTo>
                  <a:lnTo>
                    <a:pt x="5" y="19"/>
                  </a:lnTo>
                  <a:lnTo>
                    <a:pt x="5" y="19"/>
                  </a:lnTo>
                  <a:lnTo>
                    <a:pt x="5" y="19"/>
                  </a:lnTo>
                  <a:lnTo>
                    <a:pt x="5" y="19"/>
                  </a:lnTo>
                  <a:lnTo>
                    <a:pt x="5" y="19"/>
                  </a:lnTo>
                  <a:lnTo>
                    <a:pt x="5" y="19"/>
                  </a:lnTo>
                  <a:lnTo>
                    <a:pt x="5" y="19"/>
                  </a:lnTo>
                  <a:lnTo>
                    <a:pt x="5" y="19"/>
                  </a:lnTo>
                  <a:lnTo>
                    <a:pt x="5" y="19"/>
                  </a:lnTo>
                  <a:lnTo>
                    <a:pt x="5" y="19"/>
                  </a:lnTo>
                  <a:lnTo>
                    <a:pt x="5" y="19"/>
                  </a:lnTo>
                  <a:lnTo>
                    <a:pt x="5" y="19"/>
                  </a:lnTo>
                  <a:lnTo>
                    <a:pt x="5" y="17"/>
                  </a:lnTo>
                  <a:lnTo>
                    <a:pt x="4" y="17"/>
                  </a:lnTo>
                  <a:lnTo>
                    <a:pt x="4" y="17"/>
                  </a:lnTo>
                  <a:lnTo>
                    <a:pt x="4" y="17"/>
                  </a:lnTo>
                  <a:lnTo>
                    <a:pt x="4" y="17"/>
                  </a:lnTo>
                  <a:lnTo>
                    <a:pt x="4" y="17"/>
                  </a:lnTo>
                  <a:lnTo>
                    <a:pt x="4" y="17"/>
                  </a:lnTo>
                  <a:lnTo>
                    <a:pt x="4" y="17"/>
                  </a:lnTo>
                  <a:lnTo>
                    <a:pt x="3" y="17"/>
                  </a:lnTo>
                  <a:lnTo>
                    <a:pt x="3" y="17"/>
                  </a:lnTo>
                  <a:lnTo>
                    <a:pt x="3" y="16"/>
                  </a:lnTo>
                  <a:lnTo>
                    <a:pt x="3" y="16"/>
                  </a:lnTo>
                  <a:lnTo>
                    <a:pt x="3" y="16"/>
                  </a:lnTo>
                  <a:lnTo>
                    <a:pt x="3" y="16"/>
                  </a:lnTo>
                  <a:lnTo>
                    <a:pt x="3" y="16"/>
                  </a:lnTo>
                  <a:lnTo>
                    <a:pt x="3" y="16"/>
                  </a:lnTo>
                  <a:lnTo>
                    <a:pt x="3" y="16"/>
                  </a:lnTo>
                  <a:lnTo>
                    <a:pt x="2" y="16"/>
                  </a:lnTo>
                  <a:lnTo>
                    <a:pt x="2" y="16"/>
                  </a:lnTo>
                  <a:lnTo>
                    <a:pt x="2" y="15"/>
                  </a:lnTo>
                  <a:lnTo>
                    <a:pt x="2" y="15"/>
                  </a:lnTo>
                  <a:lnTo>
                    <a:pt x="2" y="15"/>
                  </a:lnTo>
                  <a:lnTo>
                    <a:pt x="2" y="15"/>
                  </a:lnTo>
                  <a:lnTo>
                    <a:pt x="2" y="15"/>
                  </a:lnTo>
                  <a:lnTo>
                    <a:pt x="2" y="15"/>
                  </a:lnTo>
                  <a:lnTo>
                    <a:pt x="2" y="15"/>
                  </a:lnTo>
                  <a:lnTo>
                    <a:pt x="2" y="14"/>
                  </a:lnTo>
                  <a:lnTo>
                    <a:pt x="2" y="14"/>
                  </a:lnTo>
                  <a:lnTo>
                    <a:pt x="1" y="14"/>
                  </a:lnTo>
                  <a:lnTo>
                    <a:pt x="1" y="14"/>
                  </a:lnTo>
                  <a:lnTo>
                    <a:pt x="1" y="14"/>
                  </a:lnTo>
                  <a:lnTo>
                    <a:pt x="1" y="14"/>
                  </a:lnTo>
                  <a:lnTo>
                    <a:pt x="1" y="14"/>
                  </a:lnTo>
                  <a:lnTo>
                    <a:pt x="1" y="13"/>
                  </a:lnTo>
                  <a:lnTo>
                    <a:pt x="1" y="13"/>
                  </a:lnTo>
                  <a:lnTo>
                    <a:pt x="1" y="13"/>
                  </a:lnTo>
                  <a:lnTo>
                    <a:pt x="1" y="13"/>
                  </a:lnTo>
                  <a:lnTo>
                    <a:pt x="1" y="13"/>
                  </a:lnTo>
                  <a:lnTo>
                    <a:pt x="1" y="13"/>
                  </a:lnTo>
                  <a:lnTo>
                    <a:pt x="1" y="13"/>
                  </a:lnTo>
                  <a:lnTo>
                    <a:pt x="1" y="12"/>
                  </a:lnTo>
                  <a:lnTo>
                    <a:pt x="1" y="12"/>
                  </a:lnTo>
                  <a:lnTo>
                    <a:pt x="1" y="12"/>
                  </a:lnTo>
                  <a:lnTo>
                    <a:pt x="1"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1" y="7"/>
                  </a:lnTo>
                  <a:lnTo>
                    <a:pt x="1" y="7"/>
                  </a:lnTo>
                  <a:lnTo>
                    <a:pt x="1" y="7"/>
                  </a:lnTo>
                  <a:lnTo>
                    <a:pt x="1" y="7"/>
                  </a:lnTo>
                  <a:lnTo>
                    <a:pt x="1" y="7"/>
                  </a:lnTo>
                  <a:lnTo>
                    <a:pt x="1" y="7"/>
                  </a:lnTo>
                  <a:lnTo>
                    <a:pt x="1" y="5"/>
                  </a:lnTo>
                  <a:lnTo>
                    <a:pt x="1" y="5"/>
                  </a:lnTo>
                  <a:lnTo>
                    <a:pt x="1" y="5"/>
                  </a:lnTo>
                  <a:lnTo>
                    <a:pt x="1" y="5"/>
                  </a:lnTo>
                  <a:lnTo>
                    <a:pt x="1" y="5"/>
                  </a:lnTo>
                  <a:lnTo>
                    <a:pt x="1" y="5"/>
                  </a:lnTo>
                  <a:lnTo>
                    <a:pt x="1" y="5"/>
                  </a:lnTo>
                  <a:lnTo>
                    <a:pt x="1" y="4"/>
                  </a:lnTo>
                  <a:lnTo>
                    <a:pt x="1" y="4"/>
                  </a:lnTo>
                  <a:lnTo>
                    <a:pt x="1" y="4"/>
                  </a:lnTo>
                  <a:lnTo>
                    <a:pt x="2" y="4"/>
                  </a:lnTo>
                  <a:lnTo>
                    <a:pt x="2" y="4"/>
                  </a:lnTo>
                  <a:lnTo>
                    <a:pt x="2" y="4"/>
                  </a:lnTo>
                  <a:lnTo>
                    <a:pt x="2" y="4"/>
                  </a:lnTo>
                  <a:lnTo>
                    <a:pt x="2" y="3"/>
                  </a:lnTo>
                  <a:lnTo>
                    <a:pt x="2" y="3"/>
                  </a:lnTo>
                  <a:lnTo>
                    <a:pt x="2" y="3"/>
                  </a:lnTo>
                  <a:lnTo>
                    <a:pt x="2" y="3"/>
                  </a:lnTo>
                  <a:lnTo>
                    <a:pt x="2" y="3"/>
                  </a:lnTo>
                  <a:lnTo>
                    <a:pt x="2" y="3"/>
                  </a:lnTo>
                  <a:lnTo>
                    <a:pt x="2" y="3"/>
                  </a:lnTo>
                  <a:lnTo>
                    <a:pt x="3" y="3"/>
                  </a:lnTo>
                  <a:lnTo>
                    <a:pt x="3" y="3"/>
                  </a:lnTo>
                  <a:lnTo>
                    <a:pt x="3" y="2"/>
                  </a:lnTo>
                  <a:lnTo>
                    <a:pt x="3" y="2"/>
                  </a:lnTo>
                  <a:lnTo>
                    <a:pt x="3" y="2"/>
                  </a:lnTo>
                  <a:lnTo>
                    <a:pt x="3" y="2"/>
                  </a:lnTo>
                  <a:lnTo>
                    <a:pt x="3" y="2"/>
                  </a:lnTo>
                  <a:lnTo>
                    <a:pt x="3" y="2"/>
                  </a:lnTo>
                  <a:lnTo>
                    <a:pt x="3" y="2"/>
                  </a:lnTo>
                  <a:lnTo>
                    <a:pt x="4" y="2"/>
                  </a:lnTo>
                  <a:lnTo>
                    <a:pt x="4" y="2"/>
                  </a:lnTo>
                  <a:lnTo>
                    <a:pt x="4" y="2"/>
                  </a:lnTo>
                  <a:lnTo>
                    <a:pt x="4" y="1"/>
                  </a:lnTo>
                  <a:lnTo>
                    <a:pt x="4" y="1"/>
                  </a:lnTo>
                  <a:lnTo>
                    <a:pt x="4" y="1"/>
                  </a:lnTo>
                  <a:lnTo>
                    <a:pt x="4" y="1"/>
                  </a:lnTo>
                  <a:lnTo>
                    <a:pt x="4" y="1"/>
                  </a:lnTo>
                  <a:lnTo>
                    <a:pt x="5" y="1"/>
                  </a:lnTo>
                  <a:lnTo>
                    <a:pt x="5" y="1"/>
                  </a:lnTo>
                  <a:lnTo>
                    <a:pt x="5" y="1"/>
                  </a:lnTo>
                  <a:lnTo>
                    <a:pt x="5" y="1"/>
                  </a:lnTo>
                  <a:lnTo>
                    <a:pt x="5" y="1"/>
                  </a:lnTo>
                  <a:lnTo>
                    <a:pt x="5" y="1"/>
                  </a:lnTo>
                  <a:lnTo>
                    <a:pt x="5" y="1"/>
                  </a:lnTo>
                  <a:lnTo>
                    <a:pt x="5" y="1"/>
                  </a:lnTo>
                  <a:lnTo>
                    <a:pt x="5" y="0"/>
                  </a:lnTo>
                  <a:lnTo>
                    <a:pt x="5" y="0"/>
                  </a:lnTo>
                  <a:lnTo>
                    <a:pt x="5" y="0"/>
                  </a:lnTo>
                  <a:lnTo>
                    <a:pt x="5" y="0"/>
                  </a:lnTo>
                  <a:lnTo>
                    <a:pt x="5" y="0"/>
                  </a:lnTo>
                  <a:lnTo>
                    <a:pt x="5"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0"/>
                  </a:lnTo>
                  <a:lnTo>
                    <a:pt x="11" y="0"/>
                  </a:lnTo>
                  <a:lnTo>
                    <a:pt x="11" y="0"/>
                  </a:lnTo>
                  <a:lnTo>
                    <a:pt x="11" y="0"/>
                  </a:lnTo>
                  <a:lnTo>
                    <a:pt x="11" y="0"/>
                  </a:lnTo>
                  <a:lnTo>
                    <a:pt x="11" y="1"/>
                  </a:lnTo>
                  <a:lnTo>
                    <a:pt x="11" y="1"/>
                  </a:lnTo>
                  <a:lnTo>
                    <a:pt x="12" y="1"/>
                  </a:lnTo>
                  <a:lnTo>
                    <a:pt x="12" y="1"/>
                  </a:lnTo>
                  <a:lnTo>
                    <a:pt x="12" y="1"/>
                  </a:lnTo>
                  <a:lnTo>
                    <a:pt x="12" y="1"/>
                  </a:lnTo>
                  <a:lnTo>
                    <a:pt x="12" y="1"/>
                  </a:lnTo>
                  <a:lnTo>
                    <a:pt x="12" y="1"/>
                  </a:lnTo>
                  <a:lnTo>
                    <a:pt x="12" y="1"/>
                  </a:lnTo>
                  <a:lnTo>
                    <a:pt x="12" y="1"/>
                  </a:lnTo>
                  <a:lnTo>
                    <a:pt x="12" y="1"/>
                  </a:lnTo>
                  <a:lnTo>
                    <a:pt x="12" y="1"/>
                  </a:lnTo>
                  <a:lnTo>
                    <a:pt x="12" y="1"/>
                  </a:lnTo>
                  <a:lnTo>
                    <a:pt x="12" y="2"/>
                  </a:lnTo>
                  <a:lnTo>
                    <a:pt x="12" y="2"/>
                  </a:lnTo>
                  <a:lnTo>
                    <a:pt x="12" y="2"/>
                  </a:lnTo>
                  <a:lnTo>
                    <a:pt x="13" y="2"/>
                  </a:lnTo>
                  <a:lnTo>
                    <a:pt x="13" y="2"/>
                  </a:lnTo>
                  <a:lnTo>
                    <a:pt x="13" y="2"/>
                  </a:lnTo>
                  <a:lnTo>
                    <a:pt x="13" y="2"/>
                  </a:lnTo>
                  <a:lnTo>
                    <a:pt x="13" y="2"/>
                  </a:lnTo>
                  <a:lnTo>
                    <a:pt x="13" y="2"/>
                  </a:lnTo>
                  <a:lnTo>
                    <a:pt x="13" y="2"/>
                  </a:lnTo>
                  <a:lnTo>
                    <a:pt x="13" y="3"/>
                  </a:lnTo>
                  <a:lnTo>
                    <a:pt x="14" y="3"/>
                  </a:lnTo>
                  <a:lnTo>
                    <a:pt x="14" y="3"/>
                  </a:lnTo>
                  <a:lnTo>
                    <a:pt x="14" y="3"/>
                  </a:lnTo>
                  <a:lnTo>
                    <a:pt x="14" y="3"/>
                  </a:lnTo>
                  <a:lnTo>
                    <a:pt x="14" y="3"/>
                  </a:lnTo>
                  <a:lnTo>
                    <a:pt x="14" y="3"/>
                  </a:lnTo>
                  <a:lnTo>
                    <a:pt x="14" y="3"/>
                  </a:lnTo>
                  <a:lnTo>
                    <a:pt x="14" y="3"/>
                  </a:lnTo>
                  <a:lnTo>
                    <a:pt x="14" y="4"/>
                  </a:lnTo>
                  <a:lnTo>
                    <a:pt x="14" y="4"/>
                  </a:lnTo>
                  <a:lnTo>
                    <a:pt x="15" y="4"/>
                  </a:lnTo>
                  <a:lnTo>
                    <a:pt x="15" y="4"/>
                  </a:lnTo>
                  <a:lnTo>
                    <a:pt x="15" y="4"/>
                  </a:lnTo>
                  <a:lnTo>
                    <a:pt x="15" y="4"/>
                  </a:lnTo>
                  <a:lnTo>
                    <a:pt x="15" y="4"/>
                  </a:lnTo>
                  <a:lnTo>
                    <a:pt x="15" y="5"/>
                  </a:lnTo>
                  <a:lnTo>
                    <a:pt x="15" y="5"/>
                  </a:lnTo>
                  <a:lnTo>
                    <a:pt x="15" y="5"/>
                  </a:lnTo>
                  <a:lnTo>
                    <a:pt x="15" y="5"/>
                  </a:lnTo>
                  <a:lnTo>
                    <a:pt x="15" y="5"/>
                  </a:lnTo>
                  <a:lnTo>
                    <a:pt x="15" y="5"/>
                  </a:lnTo>
                  <a:lnTo>
                    <a:pt x="15" y="5"/>
                  </a:lnTo>
                  <a:lnTo>
                    <a:pt x="16" y="7"/>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9"/>
                  </a:lnTo>
                  <a:lnTo>
                    <a:pt x="16" y="10"/>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6" name="Freeform 227">
              <a:extLst>
                <a:ext uri="{FF2B5EF4-FFF2-40B4-BE49-F238E27FC236}">
                  <a16:creationId xmlns:a16="http://schemas.microsoft.com/office/drawing/2014/main" id="{9FD620BD-2DC7-4D22-A9B8-8E2DF8E039B9}"/>
                </a:ext>
              </a:extLst>
            </p:cNvPr>
            <p:cNvSpPr>
              <a:spLocks/>
            </p:cNvSpPr>
            <p:nvPr/>
          </p:nvSpPr>
          <p:spPr bwMode="auto">
            <a:xfrm>
              <a:off x="3445" y="3600"/>
              <a:ext cx="15" cy="21"/>
            </a:xfrm>
            <a:custGeom>
              <a:avLst/>
              <a:gdLst>
                <a:gd name="T0" fmla="*/ 15 w 15"/>
                <a:gd name="T1" fmla="*/ 11 h 21"/>
                <a:gd name="T2" fmla="*/ 15 w 15"/>
                <a:gd name="T3" fmla="*/ 12 h 21"/>
                <a:gd name="T4" fmla="*/ 14 w 15"/>
                <a:gd name="T5" fmla="*/ 13 h 21"/>
                <a:gd name="T6" fmla="*/ 14 w 15"/>
                <a:gd name="T7" fmla="*/ 14 h 21"/>
                <a:gd name="T8" fmla="*/ 14 w 15"/>
                <a:gd name="T9" fmla="*/ 15 h 21"/>
                <a:gd name="T10" fmla="*/ 14 w 15"/>
                <a:gd name="T11" fmla="*/ 16 h 21"/>
                <a:gd name="T12" fmla="*/ 14 w 15"/>
                <a:gd name="T13" fmla="*/ 16 h 21"/>
                <a:gd name="T14" fmla="*/ 13 w 15"/>
                <a:gd name="T15" fmla="*/ 18 h 21"/>
                <a:gd name="T16" fmla="*/ 12 w 15"/>
                <a:gd name="T17" fmla="*/ 19 h 21"/>
                <a:gd name="T18" fmla="*/ 12 w 15"/>
                <a:gd name="T19" fmla="*/ 19 h 21"/>
                <a:gd name="T20" fmla="*/ 11 w 15"/>
                <a:gd name="T21" fmla="*/ 20 h 21"/>
                <a:gd name="T22" fmla="*/ 10 w 15"/>
                <a:gd name="T23" fmla="*/ 20 h 21"/>
                <a:gd name="T24" fmla="*/ 9 w 15"/>
                <a:gd name="T25" fmla="*/ 20 h 21"/>
                <a:gd name="T26" fmla="*/ 8 w 15"/>
                <a:gd name="T27" fmla="*/ 21 h 21"/>
                <a:gd name="T28" fmla="*/ 7 w 15"/>
                <a:gd name="T29" fmla="*/ 21 h 21"/>
                <a:gd name="T30" fmla="*/ 7 w 15"/>
                <a:gd name="T31" fmla="*/ 21 h 21"/>
                <a:gd name="T32" fmla="*/ 6 w 15"/>
                <a:gd name="T33" fmla="*/ 20 h 21"/>
                <a:gd name="T34" fmla="*/ 5 w 15"/>
                <a:gd name="T35" fmla="*/ 20 h 21"/>
                <a:gd name="T36" fmla="*/ 4 w 15"/>
                <a:gd name="T37" fmla="*/ 20 h 21"/>
                <a:gd name="T38" fmla="*/ 4 w 15"/>
                <a:gd name="T39" fmla="*/ 19 h 21"/>
                <a:gd name="T40" fmla="*/ 3 w 15"/>
                <a:gd name="T41" fmla="*/ 19 h 21"/>
                <a:gd name="T42" fmla="*/ 2 w 15"/>
                <a:gd name="T43" fmla="*/ 18 h 21"/>
                <a:gd name="T44" fmla="*/ 1 w 15"/>
                <a:gd name="T45" fmla="*/ 18 h 21"/>
                <a:gd name="T46" fmla="*/ 1 w 15"/>
                <a:gd name="T47" fmla="*/ 16 h 21"/>
                <a:gd name="T48" fmla="*/ 1 w 15"/>
                <a:gd name="T49" fmla="*/ 15 h 21"/>
                <a:gd name="T50" fmla="*/ 1 w 15"/>
                <a:gd name="T51" fmla="*/ 14 h 21"/>
                <a:gd name="T52" fmla="*/ 0 w 15"/>
                <a:gd name="T53" fmla="*/ 13 h 21"/>
                <a:gd name="T54" fmla="*/ 0 w 15"/>
                <a:gd name="T55" fmla="*/ 13 h 21"/>
                <a:gd name="T56" fmla="*/ 0 w 15"/>
                <a:gd name="T57" fmla="*/ 12 h 21"/>
                <a:gd name="T58" fmla="*/ 0 w 15"/>
                <a:gd name="T59" fmla="*/ 11 h 21"/>
                <a:gd name="T60" fmla="*/ 0 w 15"/>
                <a:gd name="T61" fmla="*/ 10 h 21"/>
                <a:gd name="T62" fmla="*/ 0 w 15"/>
                <a:gd name="T63" fmla="*/ 9 h 21"/>
                <a:gd name="T64" fmla="*/ 0 w 15"/>
                <a:gd name="T65" fmla="*/ 8 h 21"/>
                <a:gd name="T66" fmla="*/ 0 w 15"/>
                <a:gd name="T67" fmla="*/ 7 h 21"/>
                <a:gd name="T68" fmla="*/ 0 w 15"/>
                <a:gd name="T69" fmla="*/ 6 h 21"/>
                <a:gd name="T70" fmla="*/ 1 w 15"/>
                <a:gd name="T71" fmla="*/ 4 h 21"/>
                <a:gd name="T72" fmla="*/ 1 w 15"/>
                <a:gd name="T73" fmla="*/ 4 h 21"/>
                <a:gd name="T74" fmla="*/ 1 w 15"/>
                <a:gd name="T75" fmla="*/ 3 h 21"/>
                <a:gd name="T76" fmla="*/ 2 w 15"/>
                <a:gd name="T77" fmla="*/ 2 h 21"/>
                <a:gd name="T78" fmla="*/ 3 w 15"/>
                <a:gd name="T79" fmla="*/ 2 h 21"/>
                <a:gd name="T80" fmla="*/ 3 w 15"/>
                <a:gd name="T81" fmla="*/ 1 h 21"/>
                <a:gd name="T82" fmla="*/ 4 w 15"/>
                <a:gd name="T83" fmla="*/ 1 h 21"/>
                <a:gd name="T84" fmla="*/ 5 w 15"/>
                <a:gd name="T85" fmla="*/ 1 h 21"/>
                <a:gd name="T86" fmla="*/ 6 w 15"/>
                <a:gd name="T87" fmla="*/ 1 h 21"/>
                <a:gd name="T88" fmla="*/ 7 w 15"/>
                <a:gd name="T89" fmla="*/ 0 h 21"/>
                <a:gd name="T90" fmla="*/ 7 w 15"/>
                <a:gd name="T91" fmla="*/ 1 h 21"/>
                <a:gd name="T92" fmla="*/ 8 w 15"/>
                <a:gd name="T93" fmla="*/ 1 h 21"/>
                <a:gd name="T94" fmla="*/ 9 w 15"/>
                <a:gd name="T95" fmla="*/ 1 h 21"/>
                <a:gd name="T96" fmla="*/ 10 w 15"/>
                <a:gd name="T97" fmla="*/ 1 h 21"/>
                <a:gd name="T98" fmla="*/ 11 w 15"/>
                <a:gd name="T99" fmla="*/ 2 h 21"/>
                <a:gd name="T100" fmla="*/ 11 w 15"/>
                <a:gd name="T101" fmla="*/ 2 h 21"/>
                <a:gd name="T102" fmla="*/ 12 w 15"/>
                <a:gd name="T103" fmla="*/ 3 h 21"/>
                <a:gd name="T104" fmla="*/ 13 w 15"/>
                <a:gd name="T105" fmla="*/ 3 h 21"/>
                <a:gd name="T106" fmla="*/ 14 w 15"/>
                <a:gd name="T107" fmla="*/ 4 h 21"/>
                <a:gd name="T108" fmla="*/ 14 w 15"/>
                <a:gd name="T109" fmla="*/ 6 h 21"/>
                <a:gd name="T110" fmla="*/ 14 w 15"/>
                <a:gd name="T111" fmla="*/ 7 h 21"/>
                <a:gd name="T112" fmla="*/ 14 w 15"/>
                <a:gd name="T113" fmla="*/ 8 h 21"/>
                <a:gd name="T114" fmla="*/ 14 w 15"/>
                <a:gd name="T115" fmla="*/ 8 h 21"/>
                <a:gd name="T116" fmla="*/ 14 w 15"/>
                <a:gd name="T117" fmla="*/ 9 h 21"/>
                <a:gd name="T118" fmla="*/ 15 w 15"/>
                <a:gd name="T119"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21">
                  <a:moveTo>
                    <a:pt x="15" y="11"/>
                  </a:moveTo>
                  <a:lnTo>
                    <a:pt x="15" y="11"/>
                  </a:lnTo>
                  <a:lnTo>
                    <a:pt x="15" y="11"/>
                  </a:lnTo>
                  <a:lnTo>
                    <a:pt x="15" y="11"/>
                  </a:lnTo>
                  <a:lnTo>
                    <a:pt x="15" y="11"/>
                  </a:lnTo>
                  <a:lnTo>
                    <a:pt x="15" y="11"/>
                  </a:lnTo>
                  <a:lnTo>
                    <a:pt x="15" y="11"/>
                  </a:lnTo>
                  <a:lnTo>
                    <a:pt x="15" y="12"/>
                  </a:lnTo>
                  <a:lnTo>
                    <a:pt x="15" y="12"/>
                  </a:lnTo>
                  <a:lnTo>
                    <a:pt x="15" y="12"/>
                  </a:lnTo>
                  <a:lnTo>
                    <a:pt x="15" y="12"/>
                  </a:lnTo>
                  <a:lnTo>
                    <a:pt x="15" y="12"/>
                  </a:lnTo>
                  <a:lnTo>
                    <a:pt x="14" y="12"/>
                  </a:lnTo>
                  <a:lnTo>
                    <a:pt x="14" y="13"/>
                  </a:lnTo>
                  <a:lnTo>
                    <a:pt x="14" y="13"/>
                  </a:lnTo>
                  <a:lnTo>
                    <a:pt x="14" y="13"/>
                  </a:lnTo>
                  <a:lnTo>
                    <a:pt x="14" y="13"/>
                  </a:lnTo>
                  <a:lnTo>
                    <a:pt x="14" y="13"/>
                  </a:lnTo>
                  <a:lnTo>
                    <a:pt x="14" y="13"/>
                  </a:lnTo>
                  <a:lnTo>
                    <a:pt x="14" y="13"/>
                  </a:lnTo>
                  <a:lnTo>
                    <a:pt x="14" y="14"/>
                  </a:lnTo>
                  <a:lnTo>
                    <a:pt x="14" y="14"/>
                  </a:lnTo>
                  <a:lnTo>
                    <a:pt x="14" y="14"/>
                  </a:lnTo>
                  <a:lnTo>
                    <a:pt x="14" y="14"/>
                  </a:lnTo>
                  <a:lnTo>
                    <a:pt x="14" y="14"/>
                  </a:lnTo>
                  <a:lnTo>
                    <a:pt x="14" y="14"/>
                  </a:lnTo>
                  <a:lnTo>
                    <a:pt x="14" y="15"/>
                  </a:lnTo>
                  <a:lnTo>
                    <a:pt x="14" y="15"/>
                  </a:lnTo>
                  <a:lnTo>
                    <a:pt x="14" y="15"/>
                  </a:lnTo>
                  <a:lnTo>
                    <a:pt x="14" y="15"/>
                  </a:lnTo>
                  <a:lnTo>
                    <a:pt x="14" y="15"/>
                  </a:lnTo>
                  <a:lnTo>
                    <a:pt x="14" y="15"/>
                  </a:lnTo>
                  <a:lnTo>
                    <a:pt x="14" y="15"/>
                  </a:lnTo>
                  <a:lnTo>
                    <a:pt x="14" y="15"/>
                  </a:lnTo>
                  <a:lnTo>
                    <a:pt x="14" y="16"/>
                  </a:lnTo>
                  <a:lnTo>
                    <a:pt x="14" y="16"/>
                  </a:lnTo>
                  <a:lnTo>
                    <a:pt x="14" y="16"/>
                  </a:lnTo>
                  <a:lnTo>
                    <a:pt x="14" y="16"/>
                  </a:lnTo>
                  <a:lnTo>
                    <a:pt x="14" y="16"/>
                  </a:lnTo>
                  <a:lnTo>
                    <a:pt x="14" y="16"/>
                  </a:lnTo>
                  <a:lnTo>
                    <a:pt x="14" y="16"/>
                  </a:lnTo>
                  <a:lnTo>
                    <a:pt x="14" y="16"/>
                  </a:lnTo>
                  <a:lnTo>
                    <a:pt x="14" y="18"/>
                  </a:lnTo>
                  <a:lnTo>
                    <a:pt x="13" y="18"/>
                  </a:lnTo>
                  <a:lnTo>
                    <a:pt x="13" y="18"/>
                  </a:lnTo>
                  <a:lnTo>
                    <a:pt x="13" y="18"/>
                  </a:lnTo>
                  <a:lnTo>
                    <a:pt x="13" y="18"/>
                  </a:lnTo>
                  <a:lnTo>
                    <a:pt x="13" y="18"/>
                  </a:lnTo>
                  <a:lnTo>
                    <a:pt x="13" y="18"/>
                  </a:lnTo>
                  <a:lnTo>
                    <a:pt x="13" y="18"/>
                  </a:lnTo>
                  <a:lnTo>
                    <a:pt x="13" y="18"/>
                  </a:lnTo>
                  <a:lnTo>
                    <a:pt x="13" y="19"/>
                  </a:lnTo>
                  <a:lnTo>
                    <a:pt x="12" y="19"/>
                  </a:lnTo>
                  <a:lnTo>
                    <a:pt x="12" y="19"/>
                  </a:lnTo>
                  <a:lnTo>
                    <a:pt x="12" y="19"/>
                  </a:lnTo>
                  <a:lnTo>
                    <a:pt x="12" y="19"/>
                  </a:lnTo>
                  <a:lnTo>
                    <a:pt x="12" y="19"/>
                  </a:lnTo>
                  <a:lnTo>
                    <a:pt x="12" y="19"/>
                  </a:lnTo>
                  <a:lnTo>
                    <a:pt x="12" y="19"/>
                  </a:lnTo>
                  <a:lnTo>
                    <a:pt x="12" y="19"/>
                  </a:lnTo>
                  <a:lnTo>
                    <a:pt x="11" y="19"/>
                  </a:lnTo>
                  <a:lnTo>
                    <a:pt x="11" y="19"/>
                  </a:lnTo>
                  <a:lnTo>
                    <a:pt x="11" y="20"/>
                  </a:lnTo>
                  <a:lnTo>
                    <a:pt x="11" y="20"/>
                  </a:lnTo>
                  <a:lnTo>
                    <a:pt x="11" y="20"/>
                  </a:lnTo>
                  <a:lnTo>
                    <a:pt x="11" y="20"/>
                  </a:lnTo>
                  <a:lnTo>
                    <a:pt x="11" y="20"/>
                  </a:lnTo>
                  <a:lnTo>
                    <a:pt x="11" y="20"/>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9" y="20"/>
                  </a:lnTo>
                  <a:lnTo>
                    <a:pt x="8" y="20"/>
                  </a:lnTo>
                  <a:lnTo>
                    <a:pt x="8" y="21"/>
                  </a:lnTo>
                  <a:lnTo>
                    <a:pt x="8" y="21"/>
                  </a:lnTo>
                  <a:lnTo>
                    <a:pt x="8" y="21"/>
                  </a:lnTo>
                  <a:lnTo>
                    <a:pt x="8" y="21"/>
                  </a:lnTo>
                  <a:lnTo>
                    <a:pt x="8" y="21"/>
                  </a:lnTo>
                  <a:lnTo>
                    <a:pt x="7" y="21"/>
                  </a:lnTo>
                  <a:lnTo>
                    <a:pt x="7" y="21"/>
                  </a:lnTo>
                  <a:lnTo>
                    <a:pt x="7" y="21"/>
                  </a:lnTo>
                  <a:lnTo>
                    <a:pt x="7" y="21"/>
                  </a:lnTo>
                  <a:lnTo>
                    <a:pt x="7" y="21"/>
                  </a:lnTo>
                  <a:lnTo>
                    <a:pt x="7" y="21"/>
                  </a:lnTo>
                  <a:lnTo>
                    <a:pt x="7" y="21"/>
                  </a:lnTo>
                  <a:lnTo>
                    <a:pt x="7" y="21"/>
                  </a:lnTo>
                  <a:lnTo>
                    <a:pt x="7" y="21"/>
                  </a:lnTo>
                  <a:lnTo>
                    <a:pt x="7" y="21"/>
                  </a:lnTo>
                  <a:lnTo>
                    <a:pt x="7" y="21"/>
                  </a:lnTo>
                  <a:lnTo>
                    <a:pt x="7" y="21"/>
                  </a:lnTo>
                  <a:lnTo>
                    <a:pt x="7" y="20"/>
                  </a:lnTo>
                  <a:lnTo>
                    <a:pt x="6"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4" y="20"/>
                  </a:lnTo>
                  <a:lnTo>
                    <a:pt x="4" y="20"/>
                  </a:lnTo>
                  <a:lnTo>
                    <a:pt x="4" y="20"/>
                  </a:lnTo>
                  <a:lnTo>
                    <a:pt x="4" y="20"/>
                  </a:lnTo>
                  <a:lnTo>
                    <a:pt x="4" y="20"/>
                  </a:lnTo>
                  <a:lnTo>
                    <a:pt x="4" y="20"/>
                  </a:lnTo>
                  <a:lnTo>
                    <a:pt x="4" y="19"/>
                  </a:lnTo>
                  <a:lnTo>
                    <a:pt x="3" y="19"/>
                  </a:lnTo>
                  <a:lnTo>
                    <a:pt x="3" y="19"/>
                  </a:lnTo>
                  <a:lnTo>
                    <a:pt x="3" y="19"/>
                  </a:lnTo>
                  <a:lnTo>
                    <a:pt x="3" y="19"/>
                  </a:lnTo>
                  <a:lnTo>
                    <a:pt x="3" y="19"/>
                  </a:lnTo>
                  <a:lnTo>
                    <a:pt x="3" y="19"/>
                  </a:lnTo>
                  <a:lnTo>
                    <a:pt x="3" y="19"/>
                  </a:lnTo>
                  <a:lnTo>
                    <a:pt x="2" y="19"/>
                  </a:lnTo>
                  <a:lnTo>
                    <a:pt x="2" y="19"/>
                  </a:lnTo>
                  <a:lnTo>
                    <a:pt x="2" y="19"/>
                  </a:lnTo>
                  <a:lnTo>
                    <a:pt x="2" y="18"/>
                  </a:lnTo>
                  <a:lnTo>
                    <a:pt x="2" y="18"/>
                  </a:lnTo>
                  <a:lnTo>
                    <a:pt x="2" y="18"/>
                  </a:lnTo>
                  <a:lnTo>
                    <a:pt x="2" y="18"/>
                  </a:lnTo>
                  <a:lnTo>
                    <a:pt x="2" y="18"/>
                  </a:lnTo>
                  <a:lnTo>
                    <a:pt x="1" y="18"/>
                  </a:lnTo>
                  <a:lnTo>
                    <a:pt x="1" y="18"/>
                  </a:lnTo>
                  <a:lnTo>
                    <a:pt x="1" y="18"/>
                  </a:lnTo>
                  <a:lnTo>
                    <a:pt x="1" y="18"/>
                  </a:lnTo>
                  <a:lnTo>
                    <a:pt x="1" y="16"/>
                  </a:lnTo>
                  <a:lnTo>
                    <a:pt x="1" y="16"/>
                  </a:lnTo>
                  <a:lnTo>
                    <a:pt x="1" y="16"/>
                  </a:lnTo>
                  <a:lnTo>
                    <a:pt x="1" y="16"/>
                  </a:lnTo>
                  <a:lnTo>
                    <a:pt x="1" y="16"/>
                  </a:lnTo>
                  <a:lnTo>
                    <a:pt x="1" y="16"/>
                  </a:lnTo>
                  <a:lnTo>
                    <a:pt x="1" y="16"/>
                  </a:lnTo>
                  <a:lnTo>
                    <a:pt x="1" y="16"/>
                  </a:lnTo>
                  <a:lnTo>
                    <a:pt x="1" y="15"/>
                  </a:lnTo>
                  <a:lnTo>
                    <a:pt x="1" y="15"/>
                  </a:lnTo>
                  <a:lnTo>
                    <a:pt x="1" y="15"/>
                  </a:lnTo>
                  <a:lnTo>
                    <a:pt x="1" y="15"/>
                  </a:lnTo>
                  <a:lnTo>
                    <a:pt x="1" y="15"/>
                  </a:lnTo>
                  <a:lnTo>
                    <a:pt x="1" y="15"/>
                  </a:lnTo>
                  <a:lnTo>
                    <a:pt x="1" y="15"/>
                  </a:lnTo>
                  <a:lnTo>
                    <a:pt x="1" y="15"/>
                  </a:lnTo>
                  <a:lnTo>
                    <a:pt x="1" y="14"/>
                  </a:lnTo>
                  <a:lnTo>
                    <a:pt x="0" y="14"/>
                  </a:lnTo>
                  <a:lnTo>
                    <a:pt x="0" y="14"/>
                  </a:lnTo>
                  <a:lnTo>
                    <a:pt x="0" y="14"/>
                  </a:lnTo>
                  <a:lnTo>
                    <a:pt x="0" y="14"/>
                  </a:lnTo>
                  <a:lnTo>
                    <a:pt x="0" y="14"/>
                  </a:lnTo>
                  <a:lnTo>
                    <a:pt x="0" y="13"/>
                  </a:lnTo>
                  <a:lnTo>
                    <a:pt x="0" y="13"/>
                  </a:lnTo>
                  <a:lnTo>
                    <a:pt x="0" y="13"/>
                  </a:lnTo>
                  <a:lnTo>
                    <a:pt x="0" y="13"/>
                  </a:lnTo>
                  <a:lnTo>
                    <a:pt x="0" y="13"/>
                  </a:lnTo>
                  <a:lnTo>
                    <a:pt x="0" y="13"/>
                  </a:lnTo>
                  <a:lnTo>
                    <a:pt x="0" y="13"/>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7"/>
                  </a:lnTo>
                  <a:lnTo>
                    <a:pt x="0" y="6"/>
                  </a:lnTo>
                  <a:lnTo>
                    <a:pt x="0" y="6"/>
                  </a:lnTo>
                  <a:lnTo>
                    <a:pt x="0" y="6"/>
                  </a:lnTo>
                  <a:lnTo>
                    <a:pt x="1" y="6"/>
                  </a:lnTo>
                  <a:lnTo>
                    <a:pt x="1" y="6"/>
                  </a:lnTo>
                  <a:lnTo>
                    <a:pt x="1" y="6"/>
                  </a:lnTo>
                  <a:lnTo>
                    <a:pt x="1" y="6"/>
                  </a:lnTo>
                  <a:lnTo>
                    <a:pt x="1" y="4"/>
                  </a:lnTo>
                  <a:lnTo>
                    <a:pt x="1" y="4"/>
                  </a:lnTo>
                  <a:lnTo>
                    <a:pt x="1" y="4"/>
                  </a:lnTo>
                  <a:lnTo>
                    <a:pt x="1" y="4"/>
                  </a:lnTo>
                  <a:lnTo>
                    <a:pt x="1" y="4"/>
                  </a:lnTo>
                  <a:lnTo>
                    <a:pt x="1" y="4"/>
                  </a:lnTo>
                  <a:lnTo>
                    <a:pt x="1" y="4"/>
                  </a:lnTo>
                  <a:lnTo>
                    <a:pt x="1" y="4"/>
                  </a:lnTo>
                  <a:lnTo>
                    <a:pt x="1" y="3"/>
                  </a:lnTo>
                  <a:lnTo>
                    <a:pt x="1" y="3"/>
                  </a:lnTo>
                  <a:lnTo>
                    <a:pt x="1" y="3"/>
                  </a:lnTo>
                  <a:lnTo>
                    <a:pt x="1" y="3"/>
                  </a:lnTo>
                  <a:lnTo>
                    <a:pt x="1" y="3"/>
                  </a:lnTo>
                  <a:lnTo>
                    <a:pt x="1" y="3"/>
                  </a:lnTo>
                  <a:lnTo>
                    <a:pt x="1" y="3"/>
                  </a:lnTo>
                  <a:lnTo>
                    <a:pt x="1" y="3"/>
                  </a:lnTo>
                  <a:lnTo>
                    <a:pt x="1" y="3"/>
                  </a:lnTo>
                  <a:lnTo>
                    <a:pt x="2" y="2"/>
                  </a:lnTo>
                  <a:lnTo>
                    <a:pt x="2" y="2"/>
                  </a:lnTo>
                  <a:lnTo>
                    <a:pt x="2" y="2"/>
                  </a:lnTo>
                  <a:lnTo>
                    <a:pt x="2" y="2"/>
                  </a:lnTo>
                  <a:lnTo>
                    <a:pt x="2" y="2"/>
                  </a:lnTo>
                  <a:lnTo>
                    <a:pt x="2" y="2"/>
                  </a:lnTo>
                  <a:lnTo>
                    <a:pt x="2" y="2"/>
                  </a:lnTo>
                  <a:lnTo>
                    <a:pt x="2" y="2"/>
                  </a:lnTo>
                  <a:lnTo>
                    <a:pt x="3" y="2"/>
                  </a:lnTo>
                  <a:lnTo>
                    <a:pt x="3" y="2"/>
                  </a:lnTo>
                  <a:lnTo>
                    <a:pt x="3" y="2"/>
                  </a:lnTo>
                  <a:lnTo>
                    <a:pt x="3" y="2"/>
                  </a:lnTo>
                  <a:lnTo>
                    <a:pt x="3" y="1"/>
                  </a:lnTo>
                  <a:lnTo>
                    <a:pt x="3" y="1"/>
                  </a:lnTo>
                  <a:lnTo>
                    <a:pt x="3" y="1"/>
                  </a:lnTo>
                  <a:lnTo>
                    <a:pt x="3" y="1"/>
                  </a:lnTo>
                  <a:lnTo>
                    <a:pt x="4" y="1"/>
                  </a:lnTo>
                  <a:lnTo>
                    <a:pt x="4" y="1"/>
                  </a:lnTo>
                  <a:lnTo>
                    <a:pt x="4" y="1"/>
                  </a:lnTo>
                  <a:lnTo>
                    <a:pt x="4" y="1"/>
                  </a:lnTo>
                  <a:lnTo>
                    <a:pt x="4" y="1"/>
                  </a:lnTo>
                  <a:lnTo>
                    <a:pt x="4" y="1"/>
                  </a:lnTo>
                  <a:lnTo>
                    <a:pt x="4" y="1"/>
                  </a:lnTo>
                  <a:lnTo>
                    <a:pt x="5" y="1"/>
                  </a:lnTo>
                  <a:lnTo>
                    <a:pt x="5" y="1"/>
                  </a:lnTo>
                  <a:lnTo>
                    <a:pt x="5" y="1"/>
                  </a:lnTo>
                  <a:lnTo>
                    <a:pt x="5" y="1"/>
                  </a:lnTo>
                  <a:lnTo>
                    <a:pt x="5" y="1"/>
                  </a:lnTo>
                  <a:lnTo>
                    <a:pt x="5" y="1"/>
                  </a:lnTo>
                  <a:lnTo>
                    <a:pt x="6" y="1"/>
                  </a:lnTo>
                  <a:lnTo>
                    <a:pt x="6" y="1"/>
                  </a:lnTo>
                  <a:lnTo>
                    <a:pt x="6" y="1"/>
                  </a:lnTo>
                  <a:lnTo>
                    <a:pt x="6" y="1"/>
                  </a:lnTo>
                  <a:lnTo>
                    <a:pt x="6" y="1"/>
                  </a:lnTo>
                  <a:lnTo>
                    <a:pt x="6" y="1"/>
                  </a:lnTo>
                  <a:lnTo>
                    <a:pt x="6" y="1"/>
                  </a:lnTo>
                  <a:lnTo>
                    <a:pt x="7" y="0"/>
                  </a:lnTo>
                  <a:lnTo>
                    <a:pt x="7" y="0"/>
                  </a:lnTo>
                  <a:lnTo>
                    <a:pt x="7" y="0"/>
                  </a:lnTo>
                  <a:lnTo>
                    <a:pt x="7" y="0"/>
                  </a:lnTo>
                  <a:lnTo>
                    <a:pt x="7" y="0"/>
                  </a:lnTo>
                  <a:lnTo>
                    <a:pt x="7" y="0"/>
                  </a:lnTo>
                  <a:lnTo>
                    <a:pt x="7" y="0"/>
                  </a:lnTo>
                  <a:lnTo>
                    <a:pt x="7" y="1"/>
                  </a:lnTo>
                  <a:lnTo>
                    <a:pt x="7" y="1"/>
                  </a:lnTo>
                  <a:lnTo>
                    <a:pt x="7" y="1"/>
                  </a:lnTo>
                  <a:lnTo>
                    <a:pt x="7" y="1"/>
                  </a:lnTo>
                  <a:lnTo>
                    <a:pt x="7" y="1"/>
                  </a:lnTo>
                  <a:lnTo>
                    <a:pt x="8" y="1"/>
                  </a:lnTo>
                  <a:lnTo>
                    <a:pt x="8" y="1"/>
                  </a:lnTo>
                  <a:lnTo>
                    <a:pt x="8" y="1"/>
                  </a:lnTo>
                  <a:lnTo>
                    <a:pt x="8" y="1"/>
                  </a:lnTo>
                  <a:lnTo>
                    <a:pt x="8" y="1"/>
                  </a:lnTo>
                  <a:lnTo>
                    <a:pt x="8" y="1"/>
                  </a:lnTo>
                  <a:lnTo>
                    <a:pt x="8" y="1"/>
                  </a:lnTo>
                  <a:lnTo>
                    <a:pt x="9" y="1"/>
                  </a:lnTo>
                  <a:lnTo>
                    <a:pt x="9" y="1"/>
                  </a:lnTo>
                  <a:lnTo>
                    <a:pt x="9" y="1"/>
                  </a:lnTo>
                  <a:lnTo>
                    <a:pt x="9" y="1"/>
                  </a:lnTo>
                  <a:lnTo>
                    <a:pt x="9" y="1"/>
                  </a:lnTo>
                  <a:lnTo>
                    <a:pt x="9" y="1"/>
                  </a:lnTo>
                  <a:lnTo>
                    <a:pt x="10" y="1"/>
                  </a:lnTo>
                  <a:lnTo>
                    <a:pt x="10" y="1"/>
                  </a:lnTo>
                  <a:lnTo>
                    <a:pt x="10" y="1"/>
                  </a:lnTo>
                  <a:lnTo>
                    <a:pt x="10" y="1"/>
                  </a:lnTo>
                  <a:lnTo>
                    <a:pt x="10" y="1"/>
                  </a:lnTo>
                  <a:lnTo>
                    <a:pt x="10" y="1"/>
                  </a:lnTo>
                  <a:lnTo>
                    <a:pt x="10" y="2"/>
                  </a:lnTo>
                  <a:lnTo>
                    <a:pt x="11" y="2"/>
                  </a:lnTo>
                  <a:lnTo>
                    <a:pt x="11" y="2"/>
                  </a:lnTo>
                  <a:lnTo>
                    <a:pt x="11" y="2"/>
                  </a:lnTo>
                  <a:lnTo>
                    <a:pt x="11" y="2"/>
                  </a:lnTo>
                  <a:lnTo>
                    <a:pt x="11" y="2"/>
                  </a:lnTo>
                  <a:lnTo>
                    <a:pt x="11" y="2"/>
                  </a:lnTo>
                  <a:lnTo>
                    <a:pt x="11" y="2"/>
                  </a:lnTo>
                  <a:lnTo>
                    <a:pt x="12" y="2"/>
                  </a:lnTo>
                  <a:lnTo>
                    <a:pt x="12" y="2"/>
                  </a:lnTo>
                  <a:lnTo>
                    <a:pt x="12" y="2"/>
                  </a:lnTo>
                  <a:lnTo>
                    <a:pt x="12" y="2"/>
                  </a:lnTo>
                  <a:lnTo>
                    <a:pt x="12" y="3"/>
                  </a:lnTo>
                  <a:lnTo>
                    <a:pt x="12" y="3"/>
                  </a:lnTo>
                  <a:lnTo>
                    <a:pt x="12" y="3"/>
                  </a:lnTo>
                  <a:lnTo>
                    <a:pt x="12" y="3"/>
                  </a:lnTo>
                  <a:lnTo>
                    <a:pt x="13" y="3"/>
                  </a:lnTo>
                  <a:lnTo>
                    <a:pt x="13" y="3"/>
                  </a:lnTo>
                  <a:lnTo>
                    <a:pt x="13" y="3"/>
                  </a:lnTo>
                  <a:lnTo>
                    <a:pt x="13" y="3"/>
                  </a:lnTo>
                  <a:lnTo>
                    <a:pt x="13" y="3"/>
                  </a:lnTo>
                  <a:lnTo>
                    <a:pt x="13" y="4"/>
                  </a:lnTo>
                  <a:lnTo>
                    <a:pt x="13" y="4"/>
                  </a:lnTo>
                  <a:lnTo>
                    <a:pt x="13" y="4"/>
                  </a:lnTo>
                  <a:lnTo>
                    <a:pt x="13" y="4"/>
                  </a:lnTo>
                  <a:lnTo>
                    <a:pt x="14" y="4"/>
                  </a:lnTo>
                  <a:lnTo>
                    <a:pt x="14" y="4"/>
                  </a:lnTo>
                  <a:lnTo>
                    <a:pt x="14" y="4"/>
                  </a:lnTo>
                  <a:lnTo>
                    <a:pt x="14" y="4"/>
                  </a:lnTo>
                  <a:lnTo>
                    <a:pt x="14" y="6"/>
                  </a:lnTo>
                  <a:lnTo>
                    <a:pt x="14" y="6"/>
                  </a:lnTo>
                  <a:lnTo>
                    <a:pt x="14" y="6"/>
                  </a:lnTo>
                  <a:lnTo>
                    <a:pt x="14" y="6"/>
                  </a:lnTo>
                  <a:lnTo>
                    <a:pt x="14" y="6"/>
                  </a:lnTo>
                  <a:lnTo>
                    <a:pt x="14" y="6"/>
                  </a:lnTo>
                  <a:lnTo>
                    <a:pt x="14" y="6"/>
                  </a:lnTo>
                  <a:lnTo>
                    <a:pt x="14" y="7"/>
                  </a:lnTo>
                  <a:lnTo>
                    <a:pt x="14" y="7"/>
                  </a:lnTo>
                  <a:lnTo>
                    <a:pt x="14" y="7"/>
                  </a:lnTo>
                  <a:lnTo>
                    <a:pt x="14" y="7"/>
                  </a:lnTo>
                  <a:lnTo>
                    <a:pt x="14" y="7"/>
                  </a:lnTo>
                  <a:lnTo>
                    <a:pt x="14" y="7"/>
                  </a:lnTo>
                  <a:lnTo>
                    <a:pt x="14" y="7"/>
                  </a:lnTo>
                  <a:lnTo>
                    <a:pt x="14" y="8"/>
                  </a:lnTo>
                  <a:lnTo>
                    <a:pt x="14" y="8"/>
                  </a:lnTo>
                  <a:lnTo>
                    <a:pt x="14" y="8"/>
                  </a:lnTo>
                  <a:lnTo>
                    <a:pt x="14" y="8"/>
                  </a:lnTo>
                  <a:lnTo>
                    <a:pt x="14" y="8"/>
                  </a:lnTo>
                  <a:lnTo>
                    <a:pt x="14" y="8"/>
                  </a:lnTo>
                  <a:lnTo>
                    <a:pt x="14" y="8"/>
                  </a:lnTo>
                  <a:lnTo>
                    <a:pt x="14" y="9"/>
                  </a:lnTo>
                  <a:lnTo>
                    <a:pt x="14" y="9"/>
                  </a:lnTo>
                  <a:lnTo>
                    <a:pt x="14" y="9"/>
                  </a:lnTo>
                  <a:lnTo>
                    <a:pt x="14" y="9"/>
                  </a:lnTo>
                  <a:lnTo>
                    <a:pt x="14" y="9"/>
                  </a:lnTo>
                  <a:lnTo>
                    <a:pt x="14" y="9"/>
                  </a:lnTo>
                  <a:lnTo>
                    <a:pt x="14" y="10"/>
                  </a:lnTo>
                  <a:lnTo>
                    <a:pt x="15" y="10"/>
                  </a:lnTo>
                  <a:lnTo>
                    <a:pt x="15" y="10"/>
                  </a:lnTo>
                  <a:lnTo>
                    <a:pt x="15" y="10"/>
                  </a:lnTo>
                  <a:lnTo>
                    <a:pt x="15" y="10"/>
                  </a:lnTo>
                  <a:lnTo>
                    <a:pt x="15" y="10"/>
                  </a:lnTo>
                  <a:lnTo>
                    <a:pt x="15" y="1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7" name="Freeform 228">
              <a:extLst>
                <a:ext uri="{FF2B5EF4-FFF2-40B4-BE49-F238E27FC236}">
                  <a16:creationId xmlns:a16="http://schemas.microsoft.com/office/drawing/2014/main" id="{C725BB35-F770-4F82-A416-92ABD59BB50B}"/>
                </a:ext>
              </a:extLst>
            </p:cNvPr>
            <p:cNvSpPr>
              <a:spLocks/>
            </p:cNvSpPr>
            <p:nvPr/>
          </p:nvSpPr>
          <p:spPr bwMode="auto">
            <a:xfrm>
              <a:off x="3543" y="3620"/>
              <a:ext cx="16" cy="19"/>
            </a:xfrm>
            <a:custGeom>
              <a:avLst/>
              <a:gdLst>
                <a:gd name="T0" fmla="*/ 16 w 16"/>
                <a:gd name="T1" fmla="*/ 11 h 19"/>
                <a:gd name="T2" fmla="*/ 15 w 16"/>
                <a:gd name="T3" fmla="*/ 12 h 19"/>
                <a:gd name="T4" fmla="*/ 15 w 16"/>
                <a:gd name="T5" fmla="*/ 13 h 19"/>
                <a:gd name="T6" fmla="*/ 15 w 16"/>
                <a:gd name="T7" fmla="*/ 14 h 19"/>
                <a:gd name="T8" fmla="*/ 15 w 16"/>
                <a:gd name="T9" fmla="*/ 15 h 19"/>
                <a:gd name="T10" fmla="*/ 15 w 16"/>
                <a:gd name="T11" fmla="*/ 16 h 19"/>
                <a:gd name="T12" fmla="*/ 15 w 16"/>
                <a:gd name="T13" fmla="*/ 16 h 19"/>
                <a:gd name="T14" fmla="*/ 14 w 16"/>
                <a:gd name="T15" fmla="*/ 17 h 19"/>
                <a:gd name="T16" fmla="*/ 13 w 16"/>
                <a:gd name="T17" fmla="*/ 18 h 19"/>
                <a:gd name="T18" fmla="*/ 12 w 16"/>
                <a:gd name="T19" fmla="*/ 18 h 19"/>
                <a:gd name="T20" fmla="*/ 12 w 16"/>
                <a:gd name="T21" fmla="*/ 19 h 19"/>
                <a:gd name="T22" fmla="*/ 11 w 16"/>
                <a:gd name="T23" fmla="*/ 19 h 19"/>
                <a:gd name="T24" fmla="*/ 10 w 16"/>
                <a:gd name="T25" fmla="*/ 19 h 19"/>
                <a:gd name="T26" fmla="*/ 9 w 16"/>
                <a:gd name="T27" fmla="*/ 19 h 19"/>
                <a:gd name="T28" fmla="*/ 9 w 16"/>
                <a:gd name="T29" fmla="*/ 19 h 19"/>
                <a:gd name="T30" fmla="*/ 8 w 16"/>
                <a:gd name="T31" fmla="*/ 19 h 19"/>
                <a:gd name="T32" fmla="*/ 7 w 16"/>
                <a:gd name="T33" fmla="*/ 19 h 19"/>
                <a:gd name="T34" fmla="*/ 6 w 16"/>
                <a:gd name="T35" fmla="*/ 19 h 19"/>
                <a:gd name="T36" fmla="*/ 5 w 16"/>
                <a:gd name="T37" fmla="*/ 19 h 19"/>
                <a:gd name="T38" fmla="*/ 4 w 16"/>
                <a:gd name="T39" fmla="*/ 18 h 19"/>
                <a:gd name="T40" fmla="*/ 4 w 16"/>
                <a:gd name="T41" fmla="*/ 18 h 19"/>
                <a:gd name="T42" fmla="*/ 3 w 16"/>
                <a:gd name="T43" fmla="*/ 17 h 19"/>
                <a:gd name="T44" fmla="*/ 3 w 16"/>
                <a:gd name="T45" fmla="*/ 17 h 19"/>
                <a:gd name="T46" fmla="*/ 3 w 16"/>
                <a:gd name="T47" fmla="*/ 16 h 19"/>
                <a:gd name="T48" fmla="*/ 2 w 16"/>
                <a:gd name="T49" fmla="*/ 15 h 19"/>
                <a:gd name="T50" fmla="*/ 1 w 16"/>
                <a:gd name="T51" fmla="*/ 14 h 19"/>
                <a:gd name="T52" fmla="*/ 1 w 16"/>
                <a:gd name="T53" fmla="*/ 13 h 19"/>
                <a:gd name="T54" fmla="*/ 1 w 16"/>
                <a:gd name="T55" fmla="*/ 12 h 19"/>
                <a:gd name="T56" fmla="*/ 1 w 16"/>
                <a:gd name="T57" fmla="*/ 12 h 19"/>
                <a:gd name="T58" fmla="*/ 1 w 16"/>
                <a:gd name="T59" fmla="*/ 11 h 19"/>
                <a:gd name="T60" fmla="*/ 1 w 16"/>
                <a:gd name="T61" fmla="*/ 10 h 19"/>
                <a:gd name="T62" fmla="*/ 1 w 16"/>
                <a:gd name="T63" fmla="*/ 8 h 19"/>
                <a:gd name="T64" fmla="*/ 1 w 16"/>
                <a:gd name="T65" fmla="*/ 7 h 19"/>
                <a:gd name="T66" fmla="*/ 1 w 16"/>
                <a:gd name="T67" fmla="*/ 6 h 19"/>
                <a:gd name="T68" fmla="*/ 1 w 16"/>
                <a:gd name="T69" fmla="*/ 5 h 19"/>
                <a:gd name="T70" fmla="*/ 2 w 16"/>
                <a:gd name="T71" fmla="*/ 4 h 19"/>
                <a:gd name="T72" fmla="*/ 2 w 16"/>
                <a:gd name="T73" fmla="*/ 4 h 19"/>
                <a:gd name="T74" fmla="*/ 3 w 16"/>
                <a:gd name="T75" fmla="*/ 3 h 19"/>
                <a:gd name="T76" fmla="*/ 3 w 16"/>
                <a:gd name="T77" fmla="*/ 2 h 19"/>
                <a:gd name="T78" fmla="*/ 4 w 16"/>
                <a:gd name="T79" fmla="*/ 2 h 19"/>
                <a:gd name="T80" fmla="*/ 4 w 16"/>
                <a:gd name="T81" fmla="*/ 1 h 19"/>
                <a:gd name="T82" fmla="*/ 5 w 16"/>
                <a:gd name="T83" fmla="*/ 1 h 19"/>
                <a:gd name="T84" fmla="*/ 6 w 16"/>
                <a:gd name="T85" fmla="*/ 1 h 19"/>
                <a:gd name="T86" fmla="*/ 7 w 16"/>
                <a:gd name="T87" fmla="*/ 0 h 19"/>
                <a:gd name="T88" fmla="*/ 8 w 16"/>
                <a:gd name="T89" fmla="*/ 0 h 19"/>
                <a:gd name="T90" fmla="*/ 9 w 16"/>
                <a:gd name="T91" fmla="*/ 0 h 19"/>
                <a:gd name="T92" fmla="*/ 9 w 16"/>
                <a:gd name="T93" fmla="*/ 1 h 19"/>
                <a:gd name="T94" fmla="*/ 10 w 16"/>
                <a:gd name="T95" fmla="*/ 1 h 19"/>
                <a:gd name="T96" fmla="*/ 11 w 16"/>
                <a:gd name="T97" fmla="*/ 1 h 19"/>
                <a:gd name="T98" fmla="*/ 12 w 16"/>
                <a:gd name="T99" fmla="*/ 2 h 19"/>
                <a:gd name="T100" fmla="*/ 12 w 16"/>
                <a:gd name="T101" fmla="*/ 2 h 19"/>
                <a:gd name="T102" fmla="*/ 13 w 16"/>
                <a:gd name="T103" fmla="*/ 3 h 19"/>
                <a:gd name="T104" fmla="*/ 14 w 16"/>
                <a:gd name="T105" fmla="*/ 3 h 19"/>
                <a:gd name="T106" fmla="*/ 15 w 16"/>
                <a:gd name="T107" fmla="*/ 4 h 19"/>
                <a:gd name="T108" fmla="*/ 15 w 16"/>
                <a:gd name="T109" fmla="*/ 5 h 19"/>
                <a:gd name="T110" fmla="*/ 15 w 16"/>
                <a:gd name="T111" fmla="*/ 6 h 19"/>
                <a:gd name="T112" fmla="*/ 15 w 16"/>
                <a:gd name="T113" fmla="*/ 6 h 19"/>
                <a:gd name="T114" fmla="*/ 15 w 16"/>
                <a:gd name="T115" fmla="*/ 7 h 19"/>
                <a:gd name="T116" fmla="*/ 15 w 16"/>
                <a:gd name="T117" fmla="*/ 8 h 19"/>
                <a:gd name="T118" fmla="*/ 16 w 16"/>
                <a:gd name="T119"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19">
                  <a:moveTo>
                    <a:pt x="16" y="10"/>
                  </a:moveTo>
                  <a:lnTo>
                    <a:pt x="16" y="11"/>
                  </a:lnTo>
                  <a:lnTo>
                    <a:pt x="16" y="11"/>
                  </a:lnTo>
                  <a:lnTo>
                    <a:pt x="16" y="11"/>
                  </a:lnTo>
                  <a:lnTo>
                    <a:pt x="16" y="11"/>
                  </a:lnTo>
                  <a:lnTo>
                    <a:pt x="16" y="11"/>
                  </a:lnTo>
                  <a:lnTo>
                    <a:pt x="16" y="11"/>
                  </a:lnTo>
                  <a:lnTo>
                    <a:pt x="16" y="12"/>
                  </a:lnTo>
                  <a:lnTo>
                    <a:pt x="16" y="12"/>
                  </a:lnTo>
                  <a:lnTo>
                    <a:pt x="16" y="12"/>
                  </a:lnTo>
                  <a:lnTo>
                    <a:pt x="16" y="12"/>
                  </a:lnTo>
                  <a:lnTo>
                    <a:pt x="15" y="12"/>
                  </a:lnTo>
                  <a:lnTo>
                    <a:pt x="15" y="12"/>
                  </a:lnTo>
                  <a:lnTo>
                    <a:pt x="15" y="12"/>
                  </a:lnTo>
                  <a:lnTo>
                    <a:pt x="15" y="13"/>
                  </a:lnTo>
                  <a:lnTo>
                    <a:pt x="15" y="13"/>
                  </a:lnTo>
                  <a:lnTo>
                    <a:pt x="15" y="13"/>
                  </a:lnTo>
                  <a:lnTo>
                    <a:pt x="15" y="13"/>
                  </a:lnTo>
                  <a:lnTo>
                    <a:pt x="15"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6"/>
                  </a:lnTo>
                  <a:lnTo>
                    <a:pt x="15" y="16"/>
                  </a:lnTo>
                  <a:lnTo>
                    <a:pt x="15" y="16"/>
                  </a:lnTo>
                  <a:lnTo>
                    <a:pt x="15" y="16"/>
                  </a:lnTo>
                  <a:lnTo>
                    <a:pt x="15" y="16"/>
                  </a:lnTo>
                  <a:lnTo>
                    <a:pt x="15" y="16"/>
                  </a:lnTo>
                  <a:lnTo>
                    <a:pt x="15" y="16"/>
                  </a:lnTo>
                  <a:lnTo>
                    <a:pt x="15" y="16"/>
                  </a:lnTo>
                  <a:lnTo>
                    <a:pt x="14" y="17"/>
                  </a:lnTo>
                  <a:lnTo>
                    <a:pt x="14" y="17"/>
                  </a:lnTo>
                  <a:lnTo>
                    <a:pt x="14" y="17"/>
                  </a:lnTo>
                  <a:lnTo>
                    <a:pt x="14" y="17"/>
                  </a:lnTo>
                  <a:lnTo>
                    <a:pt x="14" y="17"/>
                  </a:lnTo>
                  <a:lnTo>
                    <a:pt x="14" y="17"/>
                  </a:lnTo>
                  <a:lnTo>
                    <a:pt x="14" y="17"/>
                  </a:lnTo>
                  <a:lnTo>
                    <a:pt x="14" y="17"/>
                  </a:lnTo>
                  <a:lnTo>
                    <a:pt x="14" y="17"/>
                  </a:lnTo>
                  <a:lnTo>
                    <a:pt x="14" y="17"/>
                  </a:lnTo>
                  <a:lnTo>
                    <a:pt x="13" y="18"/>
                  </a:lnTo>
                  <a:lnTo>
                    <a:pt x="13" y="18"/>
                  </a:lnTo>
                  <a:lnTo>
                    <a:pt x="13" y="18"/>
                  </a:lnTo>
                  <a:lnTo>
                    <a:pt x="13" y="18"/>
                  </a:lnTo>
                  <a:lnTo>
                    <a:pt x="13" y="18"/>
                  </a:lnTo>
                  <a:lnTo>
                    <a:pt x="13" y="18"/>
                  </a:lnTo>
                  <a:lnTo>
                    <a:pt x="13" y="18"/>
                  </a:lnTo>
                  <a:lnTo>
                    <a:pt x="12" y="18"/>
                  </a:lnTo>
                  <a:lnTo>
                    <a:pt x="12" y="18"/>
                  </a:lnTo>
                  <a:lnTo>
                    <a:pt x="12" y="18"/>
                  </a:lnTo>
                  <a:lnTo>
                    <a:pt x="12" y="18"/>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7" y="19"/>
                  </a:lnTo>
                  <a:lnTo>
                    <a:pt x="6" y="19"/>
                  </a:lnTo>
                  <a:lnTo>
                    <a:pt x="6" y="19"/>
                  </a:lnTo>
                  <a:lnTo>
                    <a:pt x="6" y="19"/>
                  </a:lnTo>
                  <a:lnTo>
                    <a:pt x="6" y="19"/>
                  </a:lnTo>
                  <a:lnTo>
                    <a:pt x="6" y="19"/>
                  </a:lnTo>
                  <a:lnTo>
                    <a:pt x="6" y="19"/>
                  </a:lnTo>
                  <a:lnTo>
                    <a:pt x="5" y="19"/>
                  </a:lnTo>
                  <a:lnTo>
                    <a:pt x="5" y="19"/>
                  </a:lnTo>
                  <a:lnTo>
                    <a:pt x="5" y="19"/>
                  </a:lnTo>
                  <a:lnTo>
                    <a:pt x="5" y="19"/>
                  </a:lnTo>
                  <a:lnTo>
                    <a:pt x="5" y="19"/>
                  </a:lnTo>
                  <a:lnTo>
                    <a:pt x="5" y="19"/>
                  </a:lnTo>
                  <a:lnTo>
                    <a:pt x="5" y="18"/>
                  </a:lnTo>
                  <a:lnTo>
                    <a:pt x="4" y="18"/>
                  </a:lnTo>
                  <a:lnTo>
                    <a:pt x="4" y="18"/>
                  </a:lnTo>
                  <a:lnTo>
                    <a:pt x="4" y="18"/>
                  </a:lnTo>
                  <a:lnTo>
                    <a:pt x="4" y="18"/>
                  </a:lnTo>
                  <a:lnTo>
                    <a:pt x="4" y="18"/>
                  </a:lnTo>
                  <a:lnTo>
                    <a:pt x="4" y="18"/>
                  </a:lnTo>
                  <a:lnTo>
                    <a:pt x="4" y="18"/>
                  </a:lnTo>
                  <a:lnTo>
                    <a:pt x="4" y="18"/>
                  </a:lnTo>
                  <a:lnTo>
                    <a:pt x="3" y="18"/>
                  </a:lnTo>
                  <a:lnTo>
                    <a:pt x="3" y="18"/>
                  </a:lnTo>
                  <a:lnTo>
                    <a:pt x="3" y="17"/>
                  </a:lnTo>
                  <a:lnTo>
                    <a:pt x="3" y="17"/>
                  </a:lnTo>
                  <a:lnTo>
                    <a:pt x="3" y="17"/>
                  </a:lnTo>
                  <a:lnTo>
                    <a:pt x="3" y="17"/>
                  </a:lnTo>
                  <a:lnTo>
                    <a:pt x="3" y="17"/>
                  </a:lnTo>
                  <a:lnTo>
                    <a:pt x="3" y="17"/>
                  </a:lnTo>
                  <a:lnTo>
                    <a:pt x="3" y="17"/>
                  </a:lnTo>
                  <a:lnTo>
                    <a:pt x="3" y="17"/>
                  </a:lnTo>
                  <a:lnTo>
                    <a:pt x="3" y="17"/>
                  </a:lnTo>
                  <a:lnTo>
                    <a:pt x="3" y="17"/>
                  </a:lnTo>
                  <a:lnTo>
                    <a:pt x="3" y="16"/>
                  </a:lnTo>
                  <a:lnTo>
                    <a:pt x="3" y="16"/>
                  </a:lnTo>
                  <a:lnTo>
                    <a:pt x="3" y="16"/>
                  </a:lnTo>
                  <a:lnTo>
                    <a:pt x="3" y="16"/>
                  </a:lnTo>
                  <a:lnTo>
                    <a:pt x="3" y="16"/>
                  </a:lnTo>
                  <a:lnTo>
                    <a:pt x="2" y="16"/>
                  </a:lnTo>
                  <a:lnTo>
                    <a:pt x="2" y="16"/>
                  </a:lnTo>
                  <a:lnTo>
                    <a:pt x="2" y="16"/>
                  </a:lnTo>
                  <a:lnTo>
                    <a:pt x="2" y="15"/>
                  </a:lnTo>
                  <a:lnTo>
                    <a:pt x="2" y="15"/>
                  </a:lnTo>
                  <a:lnTo>
                    <a:pt x="2" y="15"/>
                  </a:lnTo>
                  <a:lnTo>
                    <a:pt x="2" y="15"/>
                  </a:lnTo>
                  <a:lnTo>
                    <a:pt x="2" y="15"/>
                  </a:lnTo>
                  <a:lnTo>
                    <a:pt x="2" y="15"/>
                  </a:lnTo>
                  <a:lnTo>
                    <a:pt x="2" y="15"/>
                  </a:lnTo>
                  <a:lnTo>
                    <a:pt x="2"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2"/>
                  </a:lnTo>
                  <a:lnTo>
                    <a:pt x="1" y="12"/>
                  </a:lnTo>
                  <a:lnTo>
                    <a:pt x="1" y="12"/>
                  </a:lnTo>
                  <a:lnTo>
                    <a:pt x="1" y="12"/>
                  </a:lnTo>
                  <a:lnTo>
                    <a:pt x="1" y="12"/>
                  </a:lnTo>
                  <a:lnTo>
                    <a:pt x="1" y="12"/>
                  </a:lnTo>
                  <a:lnTo>
                    <a:pt x="1" y="12"/>
                  </a:lnTo>
                  <a:lnTo>
                    <a:pt x="1" y="11"/>
                  </a:lnTo>
                  <a:lnTo>
                    <a:pt x="1" y="11"/>
                  </a:lnTo>
                  <a:lnTo>
                    <a:pt x="1" y="11"/>
                  </a:lnTo>
                  <a:lnTo>
                    <a:pt x="1" y="11"/>
                  </a:lnTo>
                  <a:lnTo>
                    <a:pt x="1" y="11"/>
                  </a:lnTo>
                  <a:lnTo>
                    <a:pt x="1" y="11"/>
                  </a:lnTo>
                  <a:lnTo>
                    <a:pt x="1" y="10"/>
                  </a:lnTo>
                  <a:lnTo>
                    <a:pt x="0" y="10"/>
                  </a:lnTo>
                  <a:lnTo>
                    <a:pt x="0" y="10"/>
                  </a:lnTo>
                  <a:lnTo>
                    <a:pt x="0" y="10"/>
                  </a:lnTo>
                  <a:lnTo>
                    <a:pt x="1" y="10"/>
                  </a:lnTo>
                  <a:lnTo>
                    <a:pt x="1" y="10"/>
                  </a:lnTo>
                  <a:lnTo>
                    <a:pt x="1" y="8"/>
                  </a:lnTo>
                  <a:lnTo>
                    <a:pt x="1" y="8"/>
                  </a:lnTo>
                  <a:lnTo>
                    <a:pt x="1" y="8"/>
                  </a:lnTo>
                  <a:lnTo>
                    <a:pt x="1" y="8"/>
                  </a:lnTo>
                  <a:lnTo>
                    <a:pt x="1" y="8"/>
                  </a:lnTo>
                  <a:lnTo>
                    <a:pt x="1" y="8"/>
                  </a:lnTo>
                  <a:lnTo>
                    <a:pt x="1" y="8"/>
                  </a:lnTo>
                  <a:lnTo>
                    <a:pt x="1" y="7"/>
                  </a:lnTo>
                  <a:lnTo>
                    <a:pt x="1" y="7"/>
                  </a:lnTo>
                  <a:lnTo>
                    <a:pt x="1"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2" y="5"/>
                  </a:lnTo>
                  <a:lnTo>
                    <a:pt x="2" y="5"/>
                  </a:lnTo>
                  <a:lnTo>
                    <a:pt x="2" y="5"/>
                  </a:lnTo>
                  <a:lnTo>
                    <a:pt x="2" y="5"/>
                  </a:lnTo>
                  <a:lnTo>
                    <a:pt x="2" y="4"/>
                  </a:lnTo>
                  <a:lnTo>
                    <a:pt x="2" y="4"/>
                  </a:lnTo>
                  <a:lnTo>
                    <a:pt x="2" y="4"/>
                  </a:lnTo>
                  <a:lnTo>
                    <a:pt x="2" y="4"/>
                  </a:lnTo>
                  <a:lnTo>
                    <a:pt x="2" y="4"/>
                  </a:lnTo>
                  <a:lnTo>
                    <a:pt x="2" y="4"/>
                  </a:lnTo>
                  <a:lnTo>
                    <a:pt x="2" y="4"/>
                  </a:lnTo>
                  <a:lnTo>
                    <a:pt x="2" y="4"/>
                  </a:lnTo>
                  <a:lnTo>
                    <a:pt x="3" y="3"/>
                  </a:lnTo>
                  <a:lnTo>
                    <a:pt x="3" y="3"/>
                  </a:lnTo>
                  <a:lnTo>
                    <a:pt x="3" y="3"/>
                  </a:lnTo>
                  <a:lnTo>
                    <a:pt x="3" y="3"/>
                  </a:lnTo>
                  <a:lnTo>
                    <a:pt x="3" y="3"/>
                  </a:lnTo>
                  <a:lnTo>
                    <a:pt x="3" y="3"/>
                  </a:lnTo>
                  <a:lnTo>
                    <a:pt x="3" y="3"/>
                  </a:lnTo>
                  <a:lnTo>
                    <a:pt x="3" y="3"/>
                  </a:lnTo>
                  <a:lnTo>
                    <a:pt x="3" y="3"/>
                  </a:lnTo>
                  <a:lnTo>
                    <a:pt x="3" y="2"/>
                  </a:lnTo>
                  <a:lnTo>
                    <a:pt x="3" y="2"/>
                  </a:lnTo>
                  <a:lnTo>
                    <a:pt x="3" y="2"/>
                  </a:lnTo>
                  <a:lnTo>
                    <a:pt x="3" y="2"/>
                  </a:lnTo>
                  <a:lnTo>
                    <a:pt x="3" y="2"/>
                  </a:lnTo>
                  <a:lnTo>
                    <a:pt x="3" y="2"/>
                  </a:lnTo>
                  <a:lnTo>
                    <a:pt x="3" y="2"/>
                  </a:lnTo>
                  <a:lnTo>
                    <a:pt x="3" y="2"/>
                  </a:lnTo>
                  <a:lnTo>
                    <a:pt x="4" y="2"/>
                  </a:lnTo>
                  <a:lnTo>
                    <a:pt x="4" y="2"/>
                  </a:lnTo>
                  <a:lnTo>
                    <a:pt x="4" y="2"/>
                  </a:lnTo>
                  <a:lnTo>
                    <a:pt x="4" y="1"/>
                  </a:lnTo>
                  <a:lnTo>
                    <a:pt x="4" y="1"/>
                  </a:lnTo>
                  <a:lnTo>
                    <a:pt x="4" y="1"/>
                  </a:lnTo>
                  <a:lnTo>
                    <a:pt x="4" y="1"/>
                  </a:lnTo>
                  <a:lnTo>
                    <a:pt x="5" y="1"/>
                  </a:lnTo>
                  <a:lnTo>
                    <a:pt x="5" y="1"/>
                  </a:lnTo>
                  <a:lnTo>
                    <a:pt x="5" y="1"/>
                  </a:lnTo>
                  <a:lnTo>
                    <a:pt x="5" y="1"/>
                  </a:lnTo>
                  <a:lnTo>
                    <a:pt x="5" y="1"/>
                  </a:lnTo>
                  <a:lnTo>
                    <a:pt x="5" y="1"/>
                  </a:lnTo>
                  <a:lnTo>
                    <a:pt x="5" y="1"/>
                  </a:lnTo>
                  <a:lnTo>
                    <a:pt x="6" y="1"/>
                  </a:lnTo>
                  <a:lnTo>
                    <a:pt x="6" y="1"/>
                  </a:lnTo>
                  <a:lnTo>
                    <a:pt x="6" y="1"/>
                  </a:lnTo>
                  <a:lnTo>
                    <a:pt x="6" y="1"/>
                  </a:lnTo>
                  <a:lnTo>
                    <a:pt x="6" y="1"/>
                  </a:lnTo>
                  <a:lnTo>
                    <a:pt x="6" y="1"/>
                  </a:lnTo>
                  <a:lnTo>
                    <a:pt x="6" y="1"/>
                  </a:lnTo>
                  <a:lnTo>
                    <a:pt x="7" y="1"/>
                  </a:lnTo>
                  <a:lnTo>
                    <a:pt x="7" y="1"/>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1"/>
                  </a:lnTo>
                  <a:lnTo>
                    <a:pt x="9" y="1"/>
                  </a:lnTo>
                  <a:lnTo>
                    <a:pt x="9" y="1"/>
                  </a:lnTo>
                  <a:lnTo>
                    <a:pt x="9" y="1"/>
                  </a:lnTo>
                  <a:lnTo>
                    <a:pt x="9" y="1"/>
                  </a:lnTo>
                  <a:lnTo>
                    <a:pt x="9" y="1"/>
                  </a:lnTo>
                  <a:lnTo>
                    <a:pt x="10" y="1"/>
                  </a:lnTo>
                  <a:lnTo>
                    <a:pt x="10" y="1"/>
                  </a:lnTo>
                  <a:lnTo>
                    <a:pt x="10" y="1"/>
                  </a:lnTo>
                  <a:lnTo>
                    <a:pt x="10" y="1"/>
                  </a:lnTo>
                  <a:lnTo>
                    <a:pt x="10" y="1"/>
                  </a:lnTo>
                  <a:lnTo>
                    <a:pt x="10" y="1"/>
                  </a:lnTo>
                  <a:lnTo>
                    <a:pt x="10" y="1"/>
                  </a:lnTo>
                  <a:lnTo>
                    <a:pt x="11" y="1"/>
                  </a:lnTo>
                  <a:lnTo>
                    <a:pt x="11" y="1"/>
                  </a:lnTo>
                  <a:lnTo>
                    <a:pt x="11" y="1"/>
                  </a:lnTo>
                  <a:lnTo>
                    <a:pt x="11" y="1"/>
                  </a:lnTo>
                  <a:lnTo>
                    <a:pt x="11" y="1"/>
                  </a:lnTo>
                  <a:lnTo>
                    <a:pt x="11" y="1"/>
                  </a:lnTo>
                  <a:lnTo>
                    <a:pt x="11" y="1"/>
                  </a:lnTo>
                  <a:lnTo>
                    <a:pt x="12" y="2"/>
                  </a:lnTo>
                  <a:lnTo>
                    <a:pt x="12" y="2"/>
                  </a:lnTo>
                  <a:lnTo>
                    <a:pt x="12" y="2"/>
                  </a:lnTo>
                  <a:lnTo>
                    <a:pt x="12" y="2"/>
                  </a:lnTo>
                  <a:lnTo>
                    <a:pt x="12" y="2"/>
                  </a:lnTo>
                  <a:lnTo>
                    <a:pt x="12" y="2"/>
                  </a:lnTo>
                  <a:lnTo>
                    <a:pt x="12" y="2"/>
                  </a:lnTo>
                  <a:lnTo>
                    <a:pt x="13" y="2"/>
                  </a:lnTo>
                  <a:lnTo>
                    <a:pt x="13" y="2"/>
                  </a:lnTo>
                  <a:lnTo>
                    <a:pt x="13" y="2"/>
                  </a:lnTo>
                  <a:lnTo>
                    <a:pt x="13" y="2"/>
                  </a:lnTo>
                  <a:lnTo>
                    <a:pt x="13" y="3"/>
                  </a:lnTo>
                  <a:lnTo>
                    <a:pt x="13" y="3"/>
                  </a:lnTo>
                  <a:lnTo>
                    <a:pt x="13" y="3"/>
                  </a:lnTo>
                  <a:lnTo>
                    <a:pt x="13" y="3"/>
                  </a:lnTo>
                  <a:lnTo>
                    <a:pt x="14" y="3"/>
                  </a:lnTo>
                  <a:lnTo>
                    <a:pt x="14" y="3"/>
                  </a:lnTo>
                  <a:lnTo>
                    <a:pt x="14" y="3"/>
                  </a:lnTo>
                  <a:lnTo>
                    <a:pt x="14" y="3"/>
                  </a:lnTo>
                  <a:lnTo>
                    <a:pt x="14" y="3"/>
                  </a:lnTo>
                  <a:lnTo>
                    <a:pt x="14" y="4"/>
                  </a:lnTo>
                  <a:lnTo>
                    <a:pt x="14" y="4"/>
                  </a:lnTo>
                  <a:lnTo>
                    <a:pt x="14" y="4"/>
                  </a:lnTo>
                  <a:lnTo>
                    <a:pt x="14" y="4"/>
                  </a:lnTo>
                  <a:lnTo>
                    <a:pt x="15" y="4"/>
                  </a:lnTo>
                  <a:lnTo>
                    <a:pt x="15" y="4"/>
                  </a:lnTo>
                  <a:lnTo>
                    <a:pt x="15" y="4"/>
                  </a:lnTo>
                  <a:lnTo>
                    <a:pt x="15" y="4"/>
                  </a:lnTo>
                  <a:lnTo>
                    <a:pt x="15" y="5"/>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8"/>
                  </a:lnTo>
                  <a:lnTo>
                    <a:pt x="16" y="10"/>
                  </a:lnTo>
                  <a:lnTo>
                    <a:pt x="16" y="10"/>
                  </a:lnTo>
                  <a:lnTo>
                    <a:pt x="16" y="10"/>
                  </a:lnTo>
                  <a:lnTo>
                    <a:pt x="16" y="10"/>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8" name="Freeform 229">
              <a:extLst>
                <a:ext uri="{FF2B5EF4-FFF2-40B4-BE49-F238E27FC236}">
                  <a16:creationId xmlns:a16="http://schemas.microsoft.com/office/drawing/2014/main" id="{DAB593BA-81E1-4D5A-9E37-5FAE41272194}"/>
                </a:ext>
              </a:extLst>
            </p:cNvPr>
            <p:cNvSpPr>
              <a:spLocks/>
            </p:cNvSpPr>
            <p:nvPr/>
          </p:nvSpPr>
          <p:spPr bwMode="auto">
            <a:xfrm>
              <a:off x="5223" y="3249"/>
              <a:ext cx="107" cy="100"/>
            </a:xfrm>
            <a:custGeom>
              <a:avLst/>
              <a:gdLst>
                <a:gd name="T0" fmla="*/ 80 w 107"/>
                <a:gd name="T1" fmla="*/ 51 h 100"/>
                <a:gd name="T2" fmla="*/ 89 w 107"/>
                <a:gd name="T3" fmla="*/ 54 h 100"/>
                <a:gd name="T4" fmla="*/ 97 w 107"/>
                <a:gd name="T5" fmla="*/ 66 h 100"/>
                <a:gd name="T6" fmla="*/ 102 w 107"/>
                <a:gd name="T7" fmla="*/ 79 h 100"/>
                <a:gd name="T8" fmla="*/ 105 w 107"/>
                <a:gd name="T9" fmla="*/ 79 h 100"/>
                <a:gd name="T10" fmla="*/ 107 w 107"/>
                <a:gd name="T11" fmla="*/ 88 h 100"/>
                <a:gd name="T12" fmla="*/ 105 w 107"/>
                <a:gd name="T13" fmla="*/ 88 h 100"/>
                <a:gd name="T14" fmla="*/ 104 w 107"/>
                <a:gd name="T15" fmla="*/ 88 h 100"/>
                <a:gd name="T16" fmla="*/ 103 w 107"/>
                <a:gd name="T17" fmla="*/ 88 h 100"/>
                <a:gd name="T18" fmla="*/ 93 w 107"/>
                <a:gd name="T19" fmla="*/ 88 h 100"/>
                <a:gd name="T20" fmla="*/ 90 w 107"/>
                <a:gd name="T21" fmla="*/ 93 h 100"/>
                <a:gd name="T22" fmla="*/ 85 w 107"/>
                <a:gd name="T23" fmla="*/ 98 h 100"/>
                <a:gd name="T24" fmla="*/ 72 w 107"/>
                <a:gd name="T25" fmla="*/ 100 h 100"/>
                <a:gd name="T26" fmla="*/ 60 w 107"/>
                <a:gd name="T27" fmla="*/ 99 h 100"/>
                <a:gd name="T28" fmla="*/ 48 w 107"/>
                <a:gd name="T29" fmla="*/ 87 h 100"/>
                <a:gd name="T30" fmla="*/ 36 w 107"/>
                <a:gd name="T31" fmla="*/ 91 h 100"/>
                <a:gd name="T32" fmla="*/ 30 w 107"/>
                <a:gd name="T33" fmla="*/ 84 h 100"/>
                <a:gd name="T34" fmla="*/ 28 w 107"/>
                <a:gd name="T35" fmla="*/ 76 h 100"/>
                <a:gd name="T36" fmla="*/ 21 w 107"/>
                <a:gd name="T37" fmla="*/ 71 h 100"/>
                <a:gd name="T38" fmla="*/ 21 w 107"/>
                <a:gd name="T39" fmla="*/ 64 h 100"/>
                <a:gd name="T40" fmla="*/ 9 w 107"/>
                <a:gd name="T41" fmla="*/ 54 h 100"/>
                <a:gd name="T42" fmla="*/ 9 w 107"/>
                <a:gd name="T43" fmla="*/ 51 h 100"/>
                <a:gd name="T44" fmla="*/ 0 w 107"/>
                <a:gd name="T45" fmla="*/ 43 h 100"/>
                <a:gd name="T46" fmla="*/ 9 w 107"/>
                <a:gd name="T47" fmla="*/ 22 h 100"/>
                <a:gd name="T48" fmla="*/ 16 w 107"/>
                <a:gd name="T49" fmla="*/ 21 h 100"/>
                <a:gd name="T50" fmla="*/ 20 w 107"/>
                <a:gd name="T51" fmla="*/ 30 h 100"/>
                <a:gd name="T52" fmla="*/ 34 w 107"/>
                <a:gd name="T53" fmla="*/ 30 h 100"/>
                <a:gd name="T54" fmla="*/ 34 w 107"/>
                <a:gd name="T55" fmla="*/ 31 h 100"/>
                <a:gd name="T56" fmla="*/ 34 w 107"/>
                <a:gd name="T57" fmla="*/ 33 h 100"/>
                <a:gd name="T58" fmla="*/ 35 w 107"/>
                <a:gd name="T59" fmla="*/ 34 h 100"/>
                <a:gd name="T60" fmla="*/ 41 w 107"/>
                <a:gd name="T61" fmla="*/ 34 h 100"/>
                <a:gd name="T62" fmla="*/ 41 w 107"/>
                <a:gd name="T63" fmla="*/ 34 h 100"/>
                <a:gd name="T64" fmla="*/ 41 w 107"/>
                <a:gd name="T65" fmla="*/ 34 h 100"/>
                <a:gd name="T66" fmla="*/ 44 w 107"/>
                <a:gd name="T67" fmla="*/ 29 h 100"/>
                <a:gd name="T68" fmla="*/ 44 w 107"/>
                <a:gd name="T69" fmla="*/ 29 h 100"/>
                <a:gd name="T70" fmla="*/ 49 w 107"/>
                <a:gd name="T71" fmla="*/ 28 h 100"/>
                <a:gd name="T72" fmla="*/ 49 w 107"/>
                <a:gd name="T73" fmla="*/ 25 h 100"/>
                <a:gd name="T74" fmla="*/ 53 w 107"/>
                <a:gd name="T75" fmla="*/ 23 h 100"/>
                <a:gd name="T76" fmla="*/ 61 w 107"/>
                <a:gd name="T77" fmla="*/ 29 h 100"/>
                <a:gd name="T78" fmla="*/ 65 w 107"/>
                <a:gd name="T79" fmla="*/ 28 h 100"/>
                <a:gd name="T80" fmla="*/ 76 w 107"/>
                <a:gd name="T81" fmla="*/ 14 h 100"/>
                <a:gd name="T82" fmla="*/ 75 w 107"/>
                <a:gd name="T83" fmla="*/ 6 h 100"/>
                <a:gd name="T84" fmla="*/ 72 w 107"/>
                <a:gd name="T85" fmla="*/ 3 h 100"/>
                <a:gd name="T86" fmla="*/ 78 w 107"/>
                <a:gd name="T87" fmla="*/ 3 h 100"/>
                <a:gd name="T88" fmla="*/ 78 w 107"/>
                <a:gd name="T89" fmla="*/ 0 h 100"/>
                <a:gd name="T90" fmla="*/ 83 w 107"/>
                <a:gd name="T91" fmla="*/ 0 h 100"/>
                <a:gd name="T92" fmla="*/ 82 w 107"/>
                <a:gd name="T93" fmla="*/ 7 h 100"/>
                <a:gd name="T94" fmla="*/ 83 w 107"/>
                <a:gd name="T95" fmla="*/ 17 h 100"/>
                <a:gd name="T96" fmla="*/ 90 w 107"/>
                <a:gd name="T97" fmla="*/ 25 h 100"/>
                <a:gd name="T98" fmla="*/ 89 w 107"/>
                <a:gd name="T99" fmla="*/ 31 h 100"/>
                <a:gd name="T100" fmla="*/ 92 w 107"/>
                <a:gd name="T101" fmla="*/ 30 h 100"/>
                <a:gd name="T102" fmla="*/ 90 w 107"/>
                <a:gd name="T103" fmla="*/ 43 h 100"/>
                <a:gd name="T104" fmla="*/ 83 w 107"/>
                <a:gd name="T105" fmla="*/ 43 h 100"/>
                <a:gd name="T106" fmla="*/ 80 w 107"/>
                <a:gd name="T107"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 h="100">
                  <a:moveTo>
                    <a:pt x="80" y="51"/>
                  </a:moveTo>
                  <a:lnTo>
                    <a:pt x="89" y="54"/>
                  </a:lnTo>
                  <a:lnTo>
                    <a:pt x="97" y="66"/>
                  </a:lnTo>
                  <a:lnTo>
                    <a:pt x="102" y="79"/>
                  </a:lnTo>
                  <a:lnTo>
                    <a:pt x="105" y="79"/>
                  </a:lnTo>
                  <a:lnTo>
                    <a:pt x="107" y="88"/>
                  </a:lnTo>
                  <a:lnTo>
                    <a:pt x="105" y="88"/>
                  </a:lnTo>
                  <a:lnTo>
                    <a:pt x="104" y="88"/>
                  </a:lnTo>
                  <a:lnTo>
                    <a:pt x="103" y="88"/>
                  </a:lnTo>
                  <a:lnTo>
                    <a:pt x="93" y="88"/>
                  </a:lnTo>
                  <a:lnTo>
                    <a:pt x="90" y="93"/>
                  </a:lnTo>
                  <a:lnTo>
                    <a:pt x="85" y="98"/>
                  </a:lnTo>
                  <a:lnTo>
                    <a:pt x="72" y="100"/>
                  </a:lnTo>
                  <a:lnTo>
                    <a:pt x="60" y="99"/>
                  </a:lnTo>
                  <a:lnTo>
                    <a:pt x="48" y="87"/>
                  </a:lnTo>
                  <a:lnTo>
                    <a:pt x="36" y="91"/>
                  </a:lnTo>
                  <a:lnTo>
                    <a:pt x="30" y="84"/>
                  </a:lnTo>
                  <a:lnTo>
                    <a:pt x="28" y="76"/>
                  </a:lnTo>
                  <a:lnTo>
                    <a:pt x="21" y="71"/>
                  </a:lnTo>
                  <a:lnTo>
                    <a:pt x="21" y="64"/>
                  </a:lnTo>
                  <a:lnTo>
                    <a:pt x="9" y="54"/>
                  </a:lnTo>
                  <a:lnTo>
                    <a:pt x="9" y="51"/>
                  </a:lnTo>
                  <a:lnTo>
                    <a:pt x="0" y="43"/>
                  </a:lnTo>
                  <a:lnTo>
                    <a:pt x="9" y="22"/>
                  </a:lnTo>
                  <a:lnTo>
                    <a:pt x="16" y="21"/>
                  </a:lnTo>
                  <a:lnTo>
                    <a:pt x="20" y="30"/>
                  </a:lnTo>
                  <a:lnTo>
                    <a:pt x="34" y="30"/>
                  </a:lnTo>
                  <a:lnTo>
                    <a:pt x="34" y="31"/>
                  </a:lnTo>
                  <a:lnTo>
                    <a:pt x="34" y="33"/>
                  </a:lnTo>
                  <a:lnTo>
                    <a:pt x="35" y="34"/>
                  </a:lnTo>
                  <a:lnTo>
                    <a:pt x="41" y="34"/>
                  </a:lnTo>
                  <a:lnTo>
                    <a:pt x="41" y="34"/>
                  </a:lnTo>
                  <a:lnTo>
                    <a:pt x="41" y="34"/>
                  </a:lnTo>
                  <a:lnTo>
                    <a:pt x="44" y="29"/>
                  </a:lnTo>
                  <a:lnTo>
                    <a:pt x="44" y="29"/>
                  </a:lnTo>
                  <a:lnTo>
                    <a:pt x="49" y="28"/>
                  </a:lnTo>
                  <a:lnTo>
                    <a:pt x="49" y="25"/>
                  </a:lnTo>
                  <a:lnTo>
                    <a:pt x="53" y="23"/>
                  </a:lnTo>
                  <a:lnTo>
                    <a:pt x="61" y="29"/>
                  </a:lnTo>
                  <a:lnTo>
                    <a:pt x="65" y="28"/>
                  </a:lnTo>
                  <a:lnTo>
                    <a:pt x="76" y="14"/>
                  </a:lnTo>
                  <a:lnTo>
                    <a:pt x="75" y="6"/>
                  </a:lnTo>
                  <a:lnTo>
                    <a:pt x="72" y="3"/>
                  </a:lnTo>
                  <a:lnTo>
                    <a:pt x="78" y="3"/>
                  </a:lnTo>
                  <a:lnTo>
                    <a:pt x="78" y="0"/>
                  </a:lnTo>
                  <a:lnTo>
                    <a:pt x="83" y="0"/>
                  </a:lnTo>
                  <a:lnTo>
                    <a:pt x="82" y="7"/>
                  </a:lnTo>
                  <a:lnTo>
                    <a:pt x="83" y="17"/>
                  </a:lnTo>
                  <a:lnTo>
                    <a:pt x="90" y="25"/>
                  </a:lnTo>
                  <a:lnTo>
                    <a:pt x="89" y="31"/>
                  </a:lnTo>
                  <a:lnTo>
                    <a:pt x="92" y="30"/>
                  </a:lnTo>
                  <a:lnTo>
                    <a:pt x="90" y="43"/>
                  </a:lnTo>
                  <a:lnTo>
                    <a:pt x="83" y="43"/>
                  </a:lnTo>
                  <a:lnTo>
                    <a:pt x="80" y="51"/>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9" name="Freeform 231">
              <a:extLst>
                <a:ext uri="{FF2B5EF4-FFF2-40B4-BE49-F238E27FC236}">
                  <a16:creationId xmlns:a16="http://schemas.microsoft.com/office/drawing/2014/main" id="{E5F1EAD3-7C66-4E2C-A359-0CA31E82880F}"/>
                </a:ext>
              </a:extLst>
            </p:cNvPr>
            <p:cNvSpPr>
              <a:spLocks/>
            </p:cNvSpPr>
            <p:nvPr/>
          </p:nvSpPr>
          <p:spPr bwMode="auto">
            <a:xfrm>
              <a:off x="5555" y="2945"/>
              <a:ext cx="130" cy="106"/>
            </a:xfrm>
            <a:custGeom>
              <a:avLst/>
              <a:gdLst>
                <a:gd name="T0" fmla="*/ 7 w 130"/>
                <a:gd name="T1" fmla="*/ 34 h 106"/>
                <a:gd name="T2" fmla="*/ 20 w 130"/>
                <a:gd name="T3" fmla="*/ 39 h 106"/>
                <a:gd name="T4" fmla="*/ 26 w 130"/>
                <a:gd name="T5" fmla="*/ 30 h 106"/>
                <a:gd name="T6" fmla="*/ 36 w 130"/>
                <a:gd name="T7" fmla="*/ 26 h 106"/>
                <a:gd name="T8" fmla="*/ 40 w 130"/>
                <a:gd name="T9" fmla="*/ 15 h 106"/>
                <a:gd name="T10" fmla="*/ 55 w 130"/>
                <a:gd name="T11" fmla="*/ 12 h 106"/>
                <a:gd name="T12" fmla="*/ 66 w 130"/>
                <a:gd name="T13" fmla="*/ 16 h 106"/>
                <a:gd name="T14" fmla="*/ 69 w 130"/>
                <a:gd name="T15" fmla="*/ 19 h 106"/>
                <a:gd name="T16" fmla="*/ 82 w 130"/>
                <a:gd name="T17" fmla="*/ 11 h 106"/>
                <a:gd name="T18" fmla="*/ 88 w 130"/>
                <a:gd name="T19" fmla="*/ 10 h 106"/>
                <a:gd name="T20" fmla="*/ 94 w 130"/>
                <a:gd name="T21" fmla="*/ 2 h 106"/>
                <a:gd name="T22" fmla="*/ 95 w 130"/>
                <a:gd name="T23" fmla="*/ 0 h 106"/>
                <a:gd name="T24" fmla="*/ 101 w 130"/>
                <a:gd name="T25" fmla="*/ 7 h 106"/>
                <a:gd name="T26" fmla="*/ 101 w 130"/>
                <a:gd name="T27" fmla="*/ 21 h 106"/>
                <a:gd name="T28" fmla="*/ 117 w 130"/>
                <a:gd name="T29" fmla="*/ 11 h 106"/>
                <a:gd name="T30" fmla="*/ 130 w 130"/>
                <a:gd name="T31" fmla="*/ 12 h 106"/>
                <a:gd name="T32" fmla="*/ 127 w 130"/>
                <a:gd name="T33" fmla="*/ 19 h 106"/>
                <a:gd name="T34" fmla="*/ 123 w 130"/>
                <a:gd name="T35" fmla="*/ 19 h 106"/>
                <a:gd name="T36" fmla="*/ 107 w 130"/>
                <a:gd name="T37" fmla="*/ 22 h 106"/>
                <a:gd name="T38" fmla="*/ 101 w 130"/>
                <a:gd name="T39" fmla="*/ 28 h 106"/>
                <a:gd name="T40" fmla="*/ 97 w 130"/>
                <a:gd name="T41" fmla="*/ 48 h 106"/>
                <a:gd name="T42" fmla="*/ 88 w 130"/>
                <a:gd name="T43" fmla="*/ 53 h 106"/>
                <a:gd name="T44" fmla="*/ 88 w 130"/>
                <a:gd name="T45" fmla="*/ 60 h 106"/>
                <a:gd name="T46" fmla="*/ 82 w 130"/>
                <a:gd name="T47" fmla="*/ 63 h 106"/>
                <a:gd name="T48" fmla="*/ 77 w 130"/>
                <a:gd name="T49" fmla="*/ 79 h 106"/>
                <a:gd name="T50" fmla="*/ 70 w 130"/>
                <a:gd name="T51" fmla="*/ 77 h 106"/>
                <a:gd name="T52" fmla="*/ 53 w 130"/>
                <a:gd name="T53" fmla="*/ 88 h 106"/>
                <a:gd name="T54" fmla="*/ 53 w 130"/>
                <a:gd name="T55" fmla="*/ 100 h 106"/>
                <a:gd name="T56" fmla="*/ 33 w 130"/>
                <a:gd name="T57" fmla="*/ 105 h 106"/>
                <a:gd name="T58" fmla="*/ 17 w 130"/>
                <a:gd name="T59" fmla="*/ 106 h 106"/>
                <a:gd name="T60" fmla="*/ 3 w 130"/>
                <a:gd name="T61" fmla="*/ 101 h 106"/>
                <a:gd name="T62" fmla="*/ 10 w 130"/>
                <a:gd name="T63" fmla="*/ 89 h 106"/>
                <a:gd name="T64" fmla="*/ 13 w 130"/>
                <a:gd name="T65" fmla="*/ 87 h 106"/>
                <a:gd name="T66" fmla="*/ 10 w 130"/>
                <a:gd name="T67" fmla="*/ 82 h 106"/>
                <a:gd name="T68" fmla="*/ 3 w 130"/>
                <a:gd name="T69" fmla="*/ 81 h 106"/>
                <a:gd name="T70" fmla="*/ 0 w 130"/>
                <a:gd name="T71" fmla="*/ 57 h 106"/>
                <a:gd name="T72" fmla="*/ 7 w 130"/>
                <a:gd name="T73"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0" h="106">
                  <a:moveTo>
                    <a:pt x="7" y="34"/>
                  </a:moveTo>
                  <a:lnTo>
                    <a:pt x="20" y="39"/>
                  </a:lnTo>
                  <a:lnTo>
                    <a:pt x="26" y="30"/>
                  </a:lnTo>
                  <a:lnTo>
                    <a:pt x="36" y="26"/>
                  </a:lnTo>
                  <a:lnTo>
                    <a:pt x="40" y="15"/>
                  </a:lnTo>
                  <a:lnTo>
                    <a:pt x="55" y="12"/>
                  </a:lnTo>
                  <a:lnTo>
                    <a:pt x="66" y="16"/>
                  </a:lnTo>
                  <a:lnTo>
                    <a:pt x="69" y="19"/>
                  </a:lnTo>
                  <a:lnTo>
                    <a:pt x="82" y="11"/>
                  </a:lnTo>
                  <a:lnTo>
                    <a:pt x="88" y="10"/>
                  </a:lnTo>
                  <a:lnTo>
                    <a:pt x="94" y="2"/>
                  </a:lnTo>
                  <a:lnTo>
                    <a:pt x="95" y="0"/>
                  </a:lnTo>
                  <a:lnTo>
                    <a:pt x="101" y="7"/>
                  </a:lnTo>
                  <a:lnTo>
                    <a:pt x="101" y="21"/>
                  </a:lnTo>
                  <a:lnTo>
                    <a:pt x="117" y="11"/>
                  </a:lnTo>
                  <a:lnTo>
                    <a:pt x="130" y="12"/>
                  </a:lnTo>
                  <a:lnTo>
                    <a:pt x="127" y="19"/>
                  </a:lnTo>
                  <a:lnTo>
                    <a:pt x="123" y="19"/>
                  </a:lnTo>
                  <a:lnTo>
                    <a:pt x="107" y="22"/>
                  </a:lnTo>
                  <a:lnTo>
                    <a:pt x="101" y="28"/>
                  </a:lnTo>
                  <a:lnTo>
                    <a:pt x="97" y="48"/>
                  </a:lnTo>
                  <a:lnTo>
                    <a:pt x="88" y="53"/>
                  </a:lnTo>
                  <a:lnTo>
                    <a:pt x="88" y="60"/>
                  </a:lnTo>
                  <a:lnTo>
                    <a:pt x="82" y="63"/>
                  </a:lnTo>
                  <a:lnTo>
                    <a:pt x="77" y="79"/>
                  </a:lnTo>
                  <a:lnTo>
                    <a:pt x="70" y="77"/>
                  </a:lnTo>
                  <a:lnTo>
                    <a:pt x="53" y="88"/>
                  </a:lnTo>
                  <a:lnTo>
                    <a:pt x="53" y="100"/>
                  </a:lnTo>
                  <a:lnTo>
                    <a:pt x="33" y="105"/>
                  </a:lnTo>
                  <a:lnTo>
                    <a:pt x="17" y="106"/>
                  </a:lnTo>
                  <a:lnTo>
                    <a:pt x="3" y="101"/>
                  </a:lnTo>
                  <a:lnTo>
                    <a:pt x="10" y="89"/>
                  </a:lnTo>
                  <a:lnTo>
                    <a:pt x="13" y="87"/>
                  </a:lnTo>
                  <a:lnTo>
                    <a:pt x="10" y="82"/>
                  </a:lnTo>
                  <a:lnTo>
                    <a:pt x="3" y="81"/>
                  </a:lnTo>
                  <a:lnTo>
                    <a:pt x="0" y="57"/>
                  </a:lnTo>
                  <a:lnTo>
                    <a:pt x="7" y="34"/>
                  </a:lnTo>
                  <a:close/>
                </a:path>
              </a:pathLst>
            </a:custGeom>
            <a:solidFill>
              <a:srgbClr val="E60000"/>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0" name="Freeform 232">
              <a:extLst>
                <a:ext uri="{FF2B5EF4-FFF2-40B4-BE49-F238E27FC236}">
                  <a16:creationId xmlns:a16="http://schemas.microsoft.com/office/drawing/2014/main" id="{A3FC0E4B-4300-4AF8-9370-2784E9F6A83D}"/>
                </a:ext>
              </a:extLst>
            </p:cNvPr>
            <p:cNvSpPr>
              <a:spLocks/>
            </p:cNvSpPr>
            <p:nvPr/>
          </p:nvSpPr>
          <p:spPr bwMode="auto">
            <a:xfrm>
              <a:off x="5558" y="2963"/>
              <a:ext cx="154" cy="153"/>
            </a:xfrm>
            <a:custGeom>
              <a:avLst/>
              <a:gdLst>
                <a:gd name="T0" fmla="*/ 132 w 154"/>
                <a:gd name="T1" fmla="*/ 0 h 153"/>
                <a:gd name="T2" fmla="*/ 154 w 154"/>
                <a:gd name="T3" fmla="*/ 16 h 153"/>
                <a:gd name="T4" fmla="*/ 145 w 154"/>
                <a:gd name="T5" fmla="*/ 27 h 153"/>
                <a:gd name="T6" fmla="*/ 119 w 154"/>
                <a:gd name="T7" fmla="*/ 27 h 153"/>
                <a:gd name="T8" fmla="*/ 121 w 154"/>
                <a:gd name="T9" fmla="*/ 44 h 153"/>
                <a:gd name="T10" fmla="*/ 133 w 154"/>
                <a:gd name="T11" fmla="*/ 54 h 153"/>
                <a:gd name="T12" fmla="*/ 124 w 154"/>
                <a:gd name="T13" fmla="*/ 59 h 153"/>
                <a:gd name="T14" fmla="*/ 126 w 154"/>
                <a:gd name="T15" fmla="*/ 66 h 153"/>
                <a:gd name="T16" fmla="*/ 99 w 154"/>
                <a:gd name="T17" fmla="*/ 105 h 153"/>
                <a:gd name="T18" fmla="*/ 91 w 154"/>
                <a:gd name="T19" fmla="*/ 106 h 153"/>
                <a:gd name="T20" fmla="*/ 78 w 154"/>
                <a:gd name="T21" fmla="*/ 114 h 153"/>
                <a:gd name="T22" fmla="*/ 94 w 154"/>
                <a:gd name="T23" fmla="*/ 145 h 153"/>
                <a:gd name="T24" fmla="*/ 62 w 154"/>
                <a:gd name="T25" fmla="*/ 153 h 153"/>
                <a:gd name="T26" fmla="*/ 50 w 154"/>
                <a:gd name="T27" fmla="*/ 133 h 153"/>
                <a:gd name="T28" fmla="*/ 27 w 154"/>
                <a:gd name="T29" fmla="*/ 134 h 153"/>
                <a:gd name="T30" fmla="*/ 6 w 154"/>
                <a:gd name="T31" fmla="*/ 137 h 153"/>
                <a:gd name="T32" fmla="*/ 10 w 154"/>
                <a:gd name="T33" fmla="*/ 123 h 153"/>
                <a:gd name="T34" fmla="*/ 22 w 154"/>
                <a:gd name="T35" fmla="*/ 119 h 153"/>
                <a:gd name="T36" fmla="*/ 23 w 154"/>
                <a:gd name="T37" fmla="*/ 113 h 153"/>
                <a:gd name="T38" fmla="*/ 18 w 154"/>
                <a:gd name="T39" fmla="*/ 112 h 153"/>
                <a:gd name="T40" fmla="*/ 17 w 154"/>
                <a:gd name="T41" fmla="*/ 102 h 153"/>
                <a:gd name="T42" fmla="*/ 9 w 154"/>
                <a:gd name="T43" fmla="*/ 98 h 153"/>
                <a:gd name="T44" fmla="*/ 0 w 154"/>
                <a:gd name="T45" fmla="*/ 83 h 153"/>
                <a:gd name="T46" fmla="*/ 14 w 154"/>
                <a:gd name="T47" fmla="*/ 88 h 153"/>
                <a:gd name="T48" fmla="*/ 30 w 154"/>
                <a:gd name="T49" fmla="*/ 87 h 153"/>
                <a:gd name="T50" fmla="*/ 50 w 154"/>
                <a:gd name="T51" fmla="*/ 82 h 153"/>
                <a:gd name="T52" fmla="*/ 50 w 154"/>
                <a:gd name="T53" fmla="*/ 70 h 153"/>
                <a:gd name="T54" fmla="*/ 67 w 154"/>
                <a:gd name="T55" fmla="*/ 59 h 153"/>
                <a:gd name="T56" fmla="*/ 74 w 154"/>
                <a:gd name="T57" fmla="*/ 61 h 153"/>
                <a:gd name="T58" fmla="*/ 79 w 154"/>
                <a:gd name="T59" fmla="*/ 45 h 153"/>
                <a:gd name="T60" fmla="*/ 85 w 154"/>
                <a:gd name="T61" fmla="*/ 42 h 153"/>
                <a:gd name="T62" fmla="*/ 85 w 154"/>
                <a:gd name="T63" fmla="*/ 35 h 153"/>
                <a:gd name="T64" fmla="*/ 94 w 154"/>
                <a:gd name="T65" fmla="*/ 30 h 153"/>
                <a:gd name="T66" fmla="*/ 98 w 154"/>
                <a:gd name="T67" fmla="*/ 10 h 153"/>
                <a:gd name="T68" fmla="*/ 104 w 154"/>
                <a:gd name="T69" fmla="*/ 4 h 153"/>
                <a:gd name="T70" fmla="*/ 120 w 154"/>
                <a:gd name="T71" fmla="*/ 1 h 153"/>
                <a:gd name="T72" fmla="*/ 124 w 154"/>
                <a:gd name="T73" fmla="*/ 1 h 153"/>
                <a:gd name="T74" fmla="*/ 132 w 154"/>
                <a:gd name="T7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 h="153">
                  <a:moveTo>
                    <a:pt x="132" y="0"/>
                  </a:moveTo>
                  <a:lnTo>
                    <a:pt x="154" y="16"/>
                  </a:lnTo>
                  <a:lnTo>
                    <a:pt x="145" y="27"/>
                  </a:lnTo>
                  <a:lnTo>
                    <a:pt x="119" y="27"/>
                  </a:lnTo>
                  <a:lnTo>
                    <a:pt x="121" y="44"/>
                  </a:lnTo>
                  <a:lnTo>
                    <a:pt x="133" y="54"/>
                  </a:lnTo>
                  <a:lnTo>
                    <a:pt x="124" y="59"/>
                  </a:lnTo>
                  <a:lnTo>
                    <a:pt x="126" y="66"/>
                  </a:lnTo>
                  <a:lnTo>
                    <a:pt x="99" y="105"/>
                  </a:lnTo>
                  <a:lnTo>
                    <a:pt x="91" y="106"/>
                  </a:lnTo>
                  <a:lnTo>
                    <a:pt x="78" y="114"/>
                  </a:lnTo>
                  <a:lnTo>
                    <a:pt x="94" y="145"/>
                  </a:lnTo>
                  <a:lnTo>
                    <a:pt x="62" y="153"/>
                  </a:lnTo>
                  <a:lnTo>
                    <a:pt x="50" y="133"/>
                  </a:lnTo>
                  <a:lnTo>
                    <a:pt x="27" y="134"/>
                  </a:lnTo>
                  <a:lnTo>
                    <a:pt x="6" y="137"/>
                  </a:lnTo>
                  <a:lnTo>
                    <a:pt x="10" y="123"/>
                  </a:lnTo>
                  <a:lnTo>
                    <a:pt x="22" y="119"/>
                  </a:lnTo>
                  <a:lnTo>
                    <a:pt x="23" y="113"/>
                  </a:lnTo>
                  <a:lnTo>
                    <a:pt x="18" y="112"/>
                  </a:lnTo>
                  <a:lnTo>
                    <a:pt x="17" y="102"/>
                  </a:lnTo>
                  <a:lnTo>
                    <a:pt x="9" y="98"/>
                  </a:lnTo>
                  <a:lnTo>
                    <a:pt x="0" y="83"/>
                  </a:lnTo>
                  <a:lnTo>
                    <a:pt x="14" y="88"/>
                  </a:lnTo>
                  <a:lnTo>
                    <a:pt x="30" y="87"/>
                  </a:lnTo>
                  <a:lnTo>
                    <a:pt x="50" y="82"/>
                  </a:lnTo>
                  <a:lnTo>
                    <a:pt x="50" y="70"/>
                  </a:lnTo>
                  <a:lnTo>
                    <a:pt x="67" y="59"/>
                  </a:lnTo>
                  <a:lnTo>
                    <a:pt x="74" y="61"/>
                  </a:lnTo>
                  <a:lnTo>
                    <a:pt x="79" y="45"/>
                  </a:lnTo>
                  <a:lnTo>
                    <a:pt x="85" y="42"/>
                  </a:lnTo>
                  <a:lnTo>
                    <a:pt x="85" y="35"/>
                  </a:lnTo>
                  <a:lnTo>
                    <a:pt x="94" y="30"/>
                  </a:lnTo>
                  <a:lnTo>
                    <a:pt x="98" y="10"/>
                  </a:lnTo>
                  <a:lnTo>
                    <a:pt x="104" y="4"/>
                  </a:lnTo>
                  <a:lnTo>
                    <a:pt x="120" y="1"/>
                  </a:lnTo>
                  <a:lnTo>
                    <a:pt x="124" y="1"/>
                  </a:lnTo>
                  <a:lnTo>
                    <a:pt x="132" y="0"/>
                  </a:lnTo>
                  <a:close/>
                </a:path>
              </a:pathLst>
            </a:custGeom>
            <a:solidFill>
              <a:srgbClr val="E60000"/>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1" name="Freeform 233">
              <a:extLst>
                <a:ext uri="{FF2B5EF4-FFF2-40B4-BE49-F238E27FC236}">
                  <a16:creationId xmlns:a16="http://schemas.microsoft.com/office/drawing/2014/main" id="{C7B1E2F7-8889-4206-824F-1552155405E2}"/>
                </a:ext>
              </a:extLst>
            </p:cNvPr>
            <p:cNvSpPr>
              <a:spLocks/>
            </p:cNvSpPr>
            <p:nvPr/>
          </p:nvSpPr>
          <p:spPr bwMode="auto">
            <a:xfrm>
              <a:off x="4847" y="3071"/>
              <a:ext cx="76" cy="74"/>
            </a:xfrm>
            <a:custGeom>
              <a:avLst/>
              <a:gdLst>
                <a:gd name="T0" fmla="*/ 35 w 76"/>
                <a:gd name="T1" fmla="*/ 0 h 74"/>
                <a:gd name="T2" fmla="*/ 76 w 76"/>
                <a:gd name="T3" fmla="*/ 0 h 74"/>
                <a:gd name="T4" fmla="*/ 76 w 76"/>
                <a:gd name="T5" fmla="*/ 4 h 74"/>
                <a:gd name="T6" fmla="*/ 76 w 76"/>
                <a:gd name="T7" fmla="*/ 5 h 74"/>
                <a:gd name="T8" fmla="*/ 76 w 76"/>
                <a:gd name="T9" fmla="*/ 18 h 74"/>
                <a:gd name="T10" fmla="*/ 45 w 76"/>
                <a:gd name="T11" fmla="*/ 18 h 74"/>
                <a:gd name="T12" fmla="*/ 45 w 76"/>
                <a:gd name="T13" fmla="*/ 48 h 74"/>
                <a:gd name="T14" fmla="*/ 36 w 76"/>
                <a:gd name="T15" fmla="*/ 52 h 74"/>
                <a:gd name="T16" fmla="*/ 37 w 76"/>
                <a:gd name="T17" fmla="*/ 72 h 74"/>
                <a:gd name="T18" fmla="*/ 0 w 76"/>
                <a:gd name="T19" fmla="*/ 74 h 74"/>
                <a:gd name="T20" fmla="*/ 10 w 76"/>
                <a:gd name="T21" fmla="*/ 44 h 74"/>
                <a:gd name="T22" fmla="*/ 23 w 76"/>
                <a:gd name="T23" fmla="*/ 16 h 74"/>
                <a:gd name="T24" fmla="*/ 35 w 76"/>
                <a:gd name="T2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4">
                  <a:moveTo>
                    <a:pt x="35" y="0"/>
                  </a:moveTo>
                  <a:lnTo>
                    <a:pt x="76" y="0"/>
                  </a:lnTo>
                  <a:lnTo>
                    <a:pt x="76" y="4"/>
                  </a:lnTo>
                  <a:lnTo>
                    <a:pt x="76" y="5"/>
                  </a:lnTo>
                  <a:lnTo>
                    <a:pt x="76" y="18"/>
                  </a:lnTo>
                  <a:lnTo>
                    <a:pt x="45" y="18"/>
                  </a:lnTo>
                  <a:lnTo>
                    <a:pt x="45" y="48"/>
                  </a:lnTo>
                  <a:lnTo>
                    <a:pt x="36" y="52"/>
                  </a:lnTo>
                  <a:lnTo>
                    <a:pt x="37" y="72"/>
                  </a:lnTo>
                  <a:lnTo>
                    <a:pt x="0" y="74"/>
                  </a:lnTo>
                  <a:lnTo>
                    <a:pt x="10" y="44"/>
                  </a:lnTo>
                  <a:lnTo>
                    <a:pt x="23" y="16"/>
                  </a:lnTo>
                  <a:lnTo>
                    <a:pt x="35"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2" name="Freeform 234">
              <a:extLst>
                <a:ext uri="{FF2B5EF4-FFF2-40B4-BE49-F238E27FC236}">
                  <a16:creationId xmlns:a16="http://schemas.microsoft.com/office/drawing/2014/main" id="{4D9DE957-A643-4E52-9235-85B4222135D8}"/>
                </a:ext>
              </a:extLst>
            </p:cNvPr>
            <p:cNvSpPr>
              <a:spLocks/>
            </p:cNvSpPr>
            <p:nvPr/>
          </p:nvSpPr>
          <p:spPr bwMode="auto">
            <a:xfrm>
              <a:off x="5665" y="2963"/>
              <a:ext cx="62" cy="54"/>
            </a:xfrm>
            <a:custGeom>
              <a:avLst/>
              <a:gdLst>
                <a:gd name="T0" fmla="*/ 19 w 62"/>
                <a:gd name="T1" fmla="*/ 49 h 54"/>
                <a:gd name="T2" fmla="*/ 17 w 62"/>
                <a:gd name="T3" fmla="*/ 48 h 54"/>
                <a:gd name="T4" fmla="*/ 9 w 62"/>
                <a:gd name="T5" fmla="*/ 45 h 54"/>
                <a:gd name="T6" fmla="*/ 7 w 62"/>
                <a:gd name="T7" fmla="*/ 28 h 54"/>
                <a:gd name="T8" fmla="*/ 13 w 62"/>
                <a:gd name="T9" fmla="*/ 23 h 54"/>
                <a:gd name="T10" fmla="*/ 0 w 62"/>
                <a:gd name="T11" fmla="*/ 11 h 54"/>
                <a:gd name="T12" fmla="*/ 4 w 62"/>
                <a:gd name="T13" fmla="*/ 3 h 54"/>
                <a:gd name="T14" fmla="*/ 4 w 62"/>
                <a:gd name="T15" fmla="*/ 3 h 54"/>
                <a:gd name="T16" fmla="*/ 13 w 62"/>
                <a:gd name="T17" fmla="*/ 1 h 54"/>
                <a:gd name="T18" fmla="*/ 17 w 62"/>
                <a:gd name="T19" fmla="*/ 1 h 54"/>
                <a:gd name="T20" fmla="*/ 25 w 62"/>
                <a:gd name="T21" fmla="*/ 0 h 54"/>
                <a:gd name="T22" fmla="*/ 47 w 62"/>
                <a:gd name="T23" fmla="*/ 16 h 54"/>
                <a:gd name="T24" fmla="*/ 59 w 62"/>
                <a:gd name="T25" fmla="*/ 30 h 54"/>
                <a:gd name="T26" fmla="*/ 62 w 62"/>
                <a:gd name="T27" fmla="*/ 51 h 54"/>
                <a:gd name="T28" fmla="*/ 53 w 62"/>
                <a:gd name="T29" fmla="*/ 51 h 54"/>
                <a:gd name="T30" fmla="*/ 54 w 62"/>
                <a:gd name="T31" fmla="*/ 50 h 54"/>
                <a:gd name="T32" fmla="*/ 44 w 62"/>
                <a:gd name="T33" fmla="*/ 49 h 54"/>
                <a:gd name="T34" fmla="*/ 37 w 62"/>
                <a:gd name="T35" fmla="*/ 45 h 54"/>
                <a:gd name="T36" fmla="*/ 31 w 62"/>
                <a:gd name="T37" fmla="*/ 47 h 54"/>
                <a:gd name="T38" fmla="*/ 32 w 62"/>
                <a:gd name="T39" fmla="*/ 50 h 54"/>
                <a:gd name="T40" fmla="*/ 26 w 62"/>
                <a:gd name="T41" fmla="*/ 54 h 54"/>
                <a:gd name="T42" fmla="*/ 19 w 62"/>
                <a:gd name="T43" fmla="*/ 4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 h="54">
                  <a:moveTo>
                    <a:pt x="19" y="49"/>
                  </a:moveTo>
                  <a:lnTo>
                    <a:pt x="17" y="48"/>
                  </a:lnTo>
                  <a:lnTo>
                    <a:pt x="9" y="45"/>
                  </a:lnTo>
                  <a:lnTo>
                    <a:pt x="7" y="28"/>
                  </a:lnTo>
                  <a:lnTo>
                    <a:pt x="13" y="23"/>
                  </a:lnTo>
                  <a:lnTo>
                    <a:pt x="0" y="11"/>
                  </a:lnTo>
                  <a:lnTo>
                    <a:pt x="4" y="3"/>
                  </a:lnTo>
                  <a:lnTo>
                    <a:pt x="4" y="3"/>
                  </a:lnTo>
                  <a:lnTo>
                    <a:pt x="13" y="1"/>
                  </a:lnTo>
                  <a:lnTo>
                    <a:pt x="17" y="1"/>
                  </a:lnTo>
                  <a:lnTo>
                    <a:pt x="25" y="0"/>
                  </a:lnTo>
                  <a:lnTo>
                    <a:pt x="47" y="16"/>
                  </a:lnTo>
                  <a:lnTo>
                    <a:pt x="59" y="30"/>
                  </a:lnTo>
                  <a:lnTo>
                    <a:pt x="62" y="51"/>
                  </a:lnTo>
                  <a:lnTo>
                    <a:pt x="53" y="51"/>
                  </a:lnTo>
                  <a:lnTo>
                    <a:pt x="54" y="50"/>
                  </a:lnTo>
                  <a:lnTo>
                    <a:pt x="44" y="49"/>
                  </a:lnTo>
                  <a:lnTo>
                    <a:pt x="37" y="45"/>
                  </a:lnTo>
                  <a:lnTo>
                    <a:pt x="31" y="47"/>
                  </a:lnTo>
                  <a:lnTo>
                    <a:pt x="32" y="50"/>
                  </a:lnTo>
                  <a:lnTo>
                    <a:pt x="26" y="54"/>
                  </a:lnTo>
                  <a:lnTo>
                    <a:pt x="19" y="49"/>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3" name="Freeform 235">
              <a:extLst>
                <a:ext uri="{FF2B5EF4-FFF2-40B4-BE49-F238E27FC236}">
                  <a16:creationId xmlns:a16="http://schemas.microsoft.com/office/drawing/2014/main" id="{5992EC37-18C8-443B-A7F8-673091C747B0}"/>
                </a:ext>
              </a:extLst>
            </p:cNvPr>
            <p:cNvSpPr>
              <a:spLocks noEditPoints="1"/>
            </p:cNvSpPr>
            <p:nvPr/>
          </p:nvSpPr>
          <p:spPr bwMode="auto">
            <a:xfrm>
              <a:off x="4162" y="2823"/>
              <a:ext cx="1394" cy="760"/>
            </a:xfrm>
            <a:custGeom>
              <a:avLst/>
              <a:gdLst>
                <a:gd name="T0" fmla="*/ 1149 w 1394"/>
                <a:gd name="T1" fmla="*/ 565 h 760"/>
                <a:gd name="T2" fmla="*/ 1151 w 1394"/>
                <a:gd name="T3" fmla="*/ 574 h 760"/>
                <a:gd name="T4" fmla="*/ 1148 w 1394"/>
                <a:gd name="T5" fmla="*/ 586 h 760"/>
                <a:gd name="T6" fmla="*/ 1145 w 1394"/>
                <a:gd name="T7" fmla="*/ 593 h 760"/>
                <a:gd name="T8" fmla="*/ 1140 w 1394"/>
                <a:gd name="T9" fmla="*/ 599 h 760"/>
                <a:gd name="T10" fmla="*/ 1134 w 1394"/>
                <a:gd name="T11" fmla="*/ 593 h 760"/>
                <a:gd name="T12" fmla="*/ 1131 w 1394"/>
                <a:gd name="T13" fmla="*/ 600 h 760"/>
                <a:gd name="T14" fmla="*/ 1130 w 1394"/>
                <a:gd name="T15" fmla="*/ 576 h 760"/>
                <a:gd name="T16" fmla="*/ 1139 w 1394"/>
                <a:gd name="T17" fmla="*/ 567 h 760"/>
                <a:gd name="T18" fmla="*/ 1108 w 1394"/>
                <a:gd name="T19" fmla="*/ 615 h 760"/>
                <a:gd name="T20" fmla="*/ 1112 w 1394"/>
                <a:gd name="T21" fmla="*/ 625 h 760"/>
                <a:gd name="T22" fmla="*/ 1120 w 1394"/>
                <a:gd name="T23" fmla="*/ 654 h 760"/>
                <a:gd name="T24" fmla="*/ 1120 w 1394"/>
                <a:gd name="T25" fmla="*/ 661 h 760"/>
                <a:gd name="T26" fmla="*/ 1158 w 1394"/>
                <a:gd name="T27" fmla="*/ 732 h 760"/>
                <a:gd name="T28" fmla="*/ 1153 w 1394"/>
                <a:gd name="T29" fmla="*/ 688 h 760"/>
                <a:gd name="T30" fmla="*/ 1157 w 1394"/>
                <a:gd name="T31" fmla="*/ 711 h 760"/>
                <a:gd name="T32" fmla="*/ 1382 w 1394"/>
                <a:gd name="T33" fmla="*/ 49 h 760"/>
                <a:gd name="T34" fmla="*/ 1379 w 1394"/>
                <a:gd name="T35" fmla="*/ 38 h 760"/>
                <a:gd name="T36" fmla="*/ 1375 w 1394"/>
                <a:gd name="T37" fmla="*/ 47 h 760"/>
                <a:gd name="T38" fmla="*/ 1376 w 1394"/>
                <a:gd name="T39" fmla="*/ 54 h 760"/>
                <a:gd name="T40" fmla="*/ 1372 w 1394"/>
                <a:gd name="T41" fmla="*/ 55 h 760"/>
                <a:gd name="T42" fmla="*/ 1375 w 1394"/>
                <a:gd name="T43" fmla="*/ 40 h 760"/>
                <a:gd name="T44" fmla="*/ 1386 w 1394"/>
                <a:gd name="T45" fmla="*/ 33 h 760"/>
                <a:gd name="T46" fmla="*/ 1394 w 1394"/>
                <a:gd name="T47" fmla="*/ 35 h 760"/>
                <a:gd name="T48" fmla="*/ 1389 w 1394"/>
                <a:gd name="T49" fmla="*/ 40 h 760"/>
                <a:gd name="T50" fmla="*/ 1390 w 1394"/>
                <a:gd name="T51" fmla="*/ 55 h 760"/>
                <a:gd name="T52" fmla="*/ 56 w 1394"/>
                <a:gd name="T53" fmla="*/ 12 h 760"/>
                <a:gd name="T54" fmla="*/ 69 w 1394"/>
                <a:gd name="T55" fmla="*/ 28 h 760"/>
                <a:gd name="T56" fmla="*/ 95 w 1394"/>
                <a:gd name="T57" fmla="*/ 34 h 760"/>
                <a:gd name="T58" fmla="*/ 106 w 1394"/>
                <a:gd name="T59" fmla="*/ 43 h 760"/>
                <a:gd name="T60" fmla="*/ 110 w 1394"/>
                <a:gd name="T61" fmla="*/ 50 h 760"/>
                <a:gd name="T62" fmla="*/ 99 w 1394"/>
                <a:gd name="T63" fmla="*/ 48 h 760"/>
                <a:gd name="T64" fmla="*/ 89 w 1394"/>
                <a:gd name="T65" fmla="*/ 69 h 760"/>
                <a:gd name="T66" fmla="*/ 80 w 1394"/>
                <a:gd name="T67" fmla="*/ 55 h 760"/>
                <a:gd name="T68" fmla="*/ 65 w 1394"/>
                <a:gd name="T69" fmla="*/ 42 h 760"/>
                <a:gd name="T70" fmla="*/ 50 w 1394"/>
                <a:gd name="T71" fmla="*/ 58 h 760"/>
                <a:gd name="T72" fmla="*/ 41 w 1394"/>
                <a:gd name="T73" fmla="*/ 84 h 760"/>
                <a:gd name="T74" fmla="*/ 37 w 1394"/>
                <a:gd name="T75" fmla="*/ 52 h 760"/>
                <a:gd name="T76" fmla="*/ 50 w 1394"/>
                <a:gd name="T77" fmla="*/ 40 h 760"/>
                <a:gd name="T78" fmla="*/ 70 w 1394"/>
                <a:gd name="T79" fmla="*/ 30 h 760"/>
                <a:gd name="T80" fmla="*/ 34 w 1394"/>
                <a:gd name="T81" fmla="*/ 25 h 760"/>
                <a:gd name="T82" fmla="*/ 10 w 1394"/>
                <a:gd name="T83" fmla="*/ 29 h 760"/>
                <a:gd name="T84" fmla="*/ 26 w 1394"/>
                <a:gd name="T85" fmla="*/ 7 h 760"/>
                <a:gd name="T86" fmla="*/ 34 w 1394"/>
                <a:gd name="T87" fmla="*/ 5 h 760"/>
                <a:gd name="T88" fmla="*/ 46 w 1394"/>
                <a:gd name="T89" fmla="*/ 44 h 760"/>
                <a:gd name="T90" fmla="*/ 37 w 1394"/>
                <a:gd name="T91" fmla="*/ 20 h 760"/>
                <a:gd name="T92" fmla="*/ 95 w 1394"/>
                <a:gd name="T93" fmla="*/ 37 h 760"/>
                <a:gd name="T94" fmla="*/ 87 w 1394"/>
                <a:gd name="T95" fmla="*/ 37 h 760"/>
                <a:gd name="T96" fmla="*/ 136 w 1394"/>
                <a:gd name="T97" fmla="*/ 60 h 760"/>
                <a:gd name="T98" fmla="*/ 137 w 1394"/>
                <a:gd name="T99" fmla="*/ 57 h 760"/>
                <a:gd name="T100" fmla="*/ 140 w 1394"/>
                <a:gd name="T101" fmla="*/ 66 h 760"/>
                <a:gd name="T102" fmla="*/ 120 w 1394"/>
                <a:gd name="T103" fmla="*/ 72 h 760"/>
                <a:gd name="T104" fmla="*/ 78 w 1394"/>
                <a:gd name="T105" fmla="*/ 84 h 760"/>
                <a:gd name="T106" fmla="*/ 82 w 1394"/>
                <a:gd name="T107" fmla="*/ 79 h 760"/>
                <a:gd name="T108" fmla="*/ 106 w 1394"/>
                <a:gd name="T109" fmla="*/ 74 h 760"/>
                <a:gd name="T110" fmla="*/ 1127 w 1394"/>
                <a:gd name="T111" fmla="*/ 539 h 760"/>
                <a:gd name="T112" fmla="*/ 201 w 1394"/>
                <a:gd name="T113" fmla="*/ 751 h 760"/>
                <a:gd name="T114" fmla="*/ 212 w 1394"/>
                <a:gd name="T115" fmla="*/ 752 h 760"/>
                <a:gd name="T116" fmla="*/ 210 w 1394"/>
                <a:gd name="T117" fmla="*/ 75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4" h="760">
                  <a:moveTo>
                    <a:pt x="1143" y="562"/>
                  </a:moveTo>
                  <a:lnTo>
                    <a:pt x="1145" y="561"/>
                  </a:lnTo>
                  <a:lnTo>
                    <a:pt x="1145" y="563"/>
                  </a:lnTo>
                  <a:lnTo>
                    <a:pt x="1145" y="563"/>
                  </a:lnTo>
                  <a:lnTo>
                    <a:pt x="1146" y="565"/>
                  </a:lnTo>
                  <a:lnTo>
                    <a:pt x="1147" y="563"/>
                  </a:lnTo>
                  <a:lnTo>
                    <a:pt x="1149" y="565"/>
                  </a:lnTo>
                  <a:lnTo>
                    <a:pt x="1151" y="564"/>
                  </a:lnTo>
                  <a:lnTo>
                    <a:pt x="1151" y="568"/>
                  </a:lnTo>
                  <a:lnTo>
                    <a:pt x="1153" y="572"/>
                  </a:lnTo>
                  <a:lnTo>
                    <a:pt x="1154" y="570"/>
                  </a:lnTo>
                  <a:lnTo>
                    <a:pt x="1157" y="569"/>
                  </a:lnTo>
                  <a:lnTo>
                    <a:pt x="1158" y="571"/>
                  </a:lnTo>
                  <a:lnTo>
                    <a:pt x="1151" y="574"/>
                  </a:lnTo>
                  <a:lnTo>
                    <a:pt x="1151" y="579"/>
                  </a:lnTo>
                  <a:lnTo>
                    <a:pt x="1150" y="582"/>
                  </a:lnTo>
                  <a:lnTo>
                    <a:pt x="1151" y="583"/>
                  </a:lnTo>
                  <a:lnTo>
                    <a:pt x="1149" y="583"/>
                  </a:lnTo>
                  <a:lnTo>
                    <a:pt x="1151" y="585"/>
                  </a:lnTo>
                  <a:lnTo>
                    <a:pt x="1147" y="584"/>
                  </a:lnTo>
                  <a:lnTo>
                    <a:pt x="1148" y="586"/>
                  </a:lnTo>
                  <a:lnTo>
                    <a:pt x="1146" y="586"/>
                  </a:lnTo>
                  <a:lnTo>
                    <a:pt x="1147" y="587"/>
                  </a:lnTo>
                  <a:lnTo>
                    <a:pt x="1145" y="589"/>
                  </a:lnTo>
                  <a:lnTo>
                    <a:pt x="1145" y="589"/>
                  </a:lnTo>
                  <a:lnTo>
                    <a:pt x="1146" y="591"/>
                  </a:lnTo>
                  <a:lnTo>
                    <a:pt x="1144" y="591"/>
                  </a:lnTo>
                  <a:lnTo>
                    <a:pt x="1145" y="593"/>
                  </a:lnTo>
                  <a:lnTo>
                    <a:pt x="1149" y="592"/>
                  </a:lnTo>
                  <a:lnTo>
                    <a:pt x="1149" y="593"/>
                  </a:lnTo>
                  <a:lnTo>
                    <a:pt x="1145" y="597"/>
                  </a:lnTo>
                  <a:lnTo>
                    <a:pt x="1141" y="595"/>
                  </a:lnTo>
                  <a:lnTo>
                    <a:pt x="1140" y="598"/>
                  </a:lnTo>
                  <a:lnTo>
                    <a:pt x="1142" y="600"/>
                  </a:lnTo>
                  <a:lnTo>
                    <a:pt x="1140" y="599"/>
                  </a:lnTo>
                  <a:lnTo>
                    <a:pt x="1139" y="603"/>
                  </a:lnTo>
                  <a:lnTo>
                    <a:pt x="1140" y="596"/>
                  </a:lnTo>
                  <a:lnTo>
                    <a:pt x="1139" y="596"/>
                  </a:lnTo>
                  <a:lnTo>
                    <a:pt x="1139" y="595"/>
                  </a:lnTo>
                  <a:lnTo>
                    <a:pt x="1137" y="597"/>
                  </a:lnTo>
                  <a:lnTo>
                    <a:pt x="1138" y="596"/>
                  </a:lnTo>
                  <a:lnTo>
                    <a:pt x="1134" y="593"/>
                  </a:lnTo>
                  <a:lnTo>
                    <a:pt x="1133" y="595"/>
                  </a:lnTo>
                  <a:lnTo>
                    <a:pt x="1134" y="597"/>
                  </a:lnTo>
                  <a:lnTo>
                    <a:pt x="1133" y="596"/>
                  </a:lnTo>
                  <a:lnTo>
                    <a:pt x="1132" y="597"/>
                  </a:lnTo>
                  <a:lnTo>
                    <a:pt x="1133" y="599"/>
                  </a:lnTo>
                  <a:lnTo>
                    <a:pt x="1132" y="598"/>
                  </a:lnTo>
                  <a:lnTo>
                    <a:pt x="1131" y="600"/>
                  </a:lnTo>
                  <a:lnTo>
                    <a:pt x="1131" y="597"/>
                  </a:lnTo>
                  <a:lnTo>
                    <a:pt x="1130" y="596"/>
                  </a:lnTo>
                  <a:lnTo>
                    <a:pt x="1131" y="595"/>
                  </a:lnTo>
                  <a:lnTo>
                    <a:pt x="1129" y="594"/>
                  </a:lnTo>
                  <a:lnTo>
                    <a:pt x="1129" y="591"/>
                  </a:lnTo>
                  <a:lnTo>
                    <a:pt x="1131" y="582"/>
                  </a:lnTo>
                  <a:lnTo>
                    <a:pt x="1130" y="576"/>
                  </a:lnTo>
                  <a:lnTo>
                    <a:pt x="1133" y="571"/>
                  </a:lnTo>
                  <a:lnTo>
                    <a:pt x="1132" y="569"/>
                  </a:lnTo>
                  <a:lnTo>
                    <a:pt x="1136" y="568"/>
                  </a:lnTo>
                  <a:lnTo>
                    <a:pt x="1137" y="565"/>
                  </a:lnTo>
                  <a:lnTo>
                    <a:pt x="1138" y="567"/>
                  </a:lnTo>
                  <a:lnTo>
                    <a:pt x="1139" y="564"/>
                  </a:lnTo>
                  <a:lnTo>
                    <a:pt x="1139" y="567"/>
                  </a:lnTo>
                  <a:lnTo>
                    <a:pt x="1140" y="565"/>
                  </a:lnTo>
                  <a:lnTo>
                    <a:pt x="1141" y="567"/>
                  </a:lnTo>
                  <a:lnTo>
                    <a:pt x="1143" y="562"/>
                  </a:lnTo>
                  <a:close/>
                  <a:moveTo>
                    <a:pt x="1107" y="635"/>
                  </a:moveTo>
                  <a:lnTo>
                    <a:pt x="1108" y="632"/>
                  </a:lnTo>
                  <a:lnTo>
                    <a:pt x="1106" y="625"/>
                  </a:lnTo>
                  <a:lnTo>
                    <a:pt x="1108" y="615"/>
                  </a:lnTo>
                  <a:lnTo>
                    <a:pt x="1106" y="617"/>
                  </a:lnTo>
                  <a:lnTo>
                    <a:pt x="1107" y="606"/>
                  </a:lnTo>
                  <a:lnTo>
                    <a:pt x="1108" y="606"/>
                  </a:lnTo>
                  <a:lnTo>
                    <a:pt x="1108" y="611"/>
                  </a:lnTo>
                  <a:lnTo>
                    <a:pt x="1111" y="619"/>
                  </a:lnTo>
                  <a:lnTo>
                    <a:pt x="1110" y="624"/>
                  </a:lnTo>
                  <a:lnTo>
                    <a:pt x="1112" y="625"/>
                  </a:lnTo>
                  <a:lnTo>
                    <a:pt x="1112" y="630"/>
                  </a:lnTo>
                  <a:lnTo>
                    <a:pt x="1114" y="635"/>
                  </a:lnTo>
                  <a:lnTo>
                    <a:pt x="1112" y="640"/>
                  </a:lnTo>
                  <a:lnTo>
                    <a:pt x="1114" y="643"/>
                  </a:lnTo>
                  <a:lnTo>
                    <a:pt x="1115" y="642"/>
                  </a:lnTo>
                  <a:lnTo>
                    <a:pt x="1120" y="647"/>
                  </a:lnTo>
                  <a:lnTo>
                    <a:pt x="1120" y="654"/>
                  </a:lnTo>
                  <a:lnTo>
                    <a:pt x="1125" y="665"/>
                  </a:lnTo>
                  <a:lnTo>
                    <a:pt x="1125" y="668"/>
                  </a:lnTo>
                  <a:lnTo>
                    <a:pt x="1124" y="669"/>
                  </a:lnTo>
                  <a:lnTo>
                    <a:pt x="1120" y="666"/>
                  </a:lnTo>
                  <a:lnTo>
                    <a:pt x="1119" y="667"/>
                  </a:lnTo>
                  <a:lnTo>
                    <a:pt x="1118" y="665"/>
                  </a:lnTo>
                  <a:lnTo>
                    <a:pt x="1120" y="661"/>
                  </a:lnTo>
                  <a:lnTo>
                    <a:pt x="1117" y="658"/>
                  </a:lnTo>
                  <a:lnTo>
                    <a:pt x="1115" y="651"/>
                  </a:lnTo>
                  <a:lnTo>
                    <a:pt x="1109" y="645"/>
                  </a:lnTo>
                  <a:lnTo>
                    <a:pt x="1107" y="635"/>
                  </a:lnTo>
                  <a:close/>
                  <a:moveTo>
                    <a:pt x="1162" y="733"/>
                  </a:moveTo>
                  <a:lnTo>
                    <a:pt x="1158" y="729"/>
                  </a:lnTo>
                  <a:lnTo>
                    <a:pt x="1158" y="732"/>
                  </a:lnTo>
                  <a:lnTo>
                    <a:pt x="1156" y="730"/>
                  </a:lnTo>
                  <a:lnTo>
                    <a:pt x="1157" y="726"/>
                  </a:lnTo>
                  <a:lnTo>
                    <a:pt x="1153" y="721"/>
                  </a:lnTo>
                  <a:lnTo>
                    <a:pt x="1154" y="717"/>
                  </a:lnTo>
                  <a:lnTo>
                    <a:pt x="1151" y="709"/>
                  </a:lnTo>
                  <a:lnTo>
                    <a:pt x="1154" y="702"/>
                  </a:lnTo>
                  <a:lnTo>
                    <a:pt x="1153" y="688"/>
                  </a:lnTo>
                  <a:lnTo>
                    <a:pt x="1150" y="681"/>
                  </a:lnTo>
                  <a:lnTo>
                    <a:pt x="1151" y="678"/>
                  </a:lnTo>
                  <a:lnTo>
                    <a:pt x="1155" y="682"/>
                  </a:lnTo>
                  <a:lnTo>
                    <a:pt x="1158" y="695"/>
                  </a:lnTo>
                  <a:lnTo>
                    <a:pt x="1160" y="700"/>
                  </a:lnTo>
                  <a:lnTo>
                    <a:pt x="1160" y="702"/>
                  </a:lnTo>
                  <a:lnTo>
                    <a:pt x="1157" y="711"/>
                  </a:lnTo>
                  <a:lnTo>
                    <a:pt x="1158" y="726"/>
                  </a:lnTo>
                  <a:lnTo>
                    <a:pt x="1160" y="726"/>
                  </a:lnTo>
                  <a:lnTo>
                    <a:pt x="1162" y="733"/>
                  </a:lnTo>
                  <a:close/>
                  <a:moveTo>
                    <a:pt x="1383" y="57"/>
                  </a:moveTo>
                  <a:lnTo>
                    <a:pt x="1380" y="57"/>
                  </a:lnTo>
                  <a:lnTo>
                    <a:pt x="1380" y="50"/>
                  </a:lnTo>
                  <a:lnTo>
                    <a:pt x="1382" y="49"/>
                  </a:lnTo>
                  <a:lnTo>
                    <a:pt x="1382" y="45"/>
                  </a:lnTo>
                  <a:lnTo>
                    <a:pt x="1382" y="42"/>
                  </a:lnTo>
                  <a:lnTo>
                    <a:pt x="1382" y="40"/>
                  </a:lnTo>
                  <a:lnTo>
                    <a:pt x="1379" y="40"/>
                  </a:lnTo>
                  <a:lnTo>
                    <a:pt x="1379" y="38"/>
                  </a:lnTo>
                  <a:lnTo>
                    <a:pt x="1379" y="38"/>
                  </a:lnTo>
                  <a:lnTo>
                    <a:pt x="1379" y="38"/>
                  </a:lnTo>
                  <a:lnTo>
                    <a:pt x="1378" y="41"/>
                  </a:lnTo>
                  <a:lnTo>
                    <a:pt x="1377" y="41"/>
                  </a:lnTo>
                  <a:lnTo>
                    <a:pt x="1376" y="43"/>
                  </a:lnTo>
                  <a:lnTo>
                    <a:pt x="1376" y="45"/>
                  </a:lnTo>
                  <a:lnTo>
                    <a:pt x="1378" y="45"/>
                  </a:lnTo>
                  <a:lnTo>
                    <a:pt x="1376" y="46"/>
                  </a:lnTo>
                  <a:lnTo>
                    <a:pt x="1375" y="47"/>
                  </a:lnTo>
                  <a:lnTo>
                    <a:pt x="1375" y="47"/>
                  </a:lnTo>
                  <a:lnTo>
                    <a:pt x="1375" y="47"/>
                  </a:lnTo>
                  <a:lnTo>
                    <a:pt x="1376" y="47"/>
                  </a:lnTo>
                  <a:lnTo>
                    <a:pt x="1376" y="47"/>
                  </a:lnTo>
                  <a:lnTo>
                    <a:pt x="1376" y="49"/>
                  </a:lnTo>
                  <a:lnTo>
                    <a:pt x="1377" y="49"/>
                  </a:lnTo>
                  <a:lnTo>
                    <a:pt x="1376" y="54"/>
                  </a:lnTo>
                  <a:lnTo>
                    <a:pt x="1376" y="53"/>
                  </a:lnTo>
                  <a:lnTo>
                    <a:pt x="1375" y="53"/>
                  </a:lnTo>
                  <a:lnTo>
                    <a:pt x="1375" y="53"/>
                  </a:lnTo>
                  <a:lnTo>
                    <a:pt x="1375" y="53"/>
                  </a:lnTo>
                  <a:lnTo>
                    <a:pt x="1375" y="55"/>
                  </a:lnTo>
                  <a:lnTo>
                    <a:pt x="1375" y="54"/>
                  </a:lnTo>
                  <a:lnTo>
                    <a:pt x="1372" y="55"/>
                  </a:lnTo>
                  <a:lnTo>
                    <a:pt x="1371" y="49"/>
                  </a:lnTo>
                  <a:lnTo>
                    <a:pt x="1372" y="46"/>
                  </a:lnTo>
                  <a:lnTo>
                    <a:pt x="1373" y="46"/>
                  </a:lnTo>
                  <a:lnTo>
                    <a:pt x="1374" y="44"/>
                  </a:lnTo>
                  <a:lnTo>
                    <a:pt x="1375" y="43"/>
                  </a:lnTo>
                  <a:lnTo>
                    <a:pt x="1375" y="41"/>
                  </a:lnTo>
                  <a:lnTo>
                    <a:pt x="1375" y="40"/>
                  </a:lnTo>
                  <a:lnTo>
                    <a:pt x="1376" y="36"/>
                  </a:lnTo>
                  <a:lnTo>
                    <a:pt x="1381" y="36"/>
                  </a:lnTo>
                  <a:lnTo>
                    <a:pt x="1382" y="35"/>
                  </a:lnTo>
                  <a:lnTo>
                    <a:pt x="1382" y="35"/>
                  </a:lnTo>
                  <a:lnTo>
                    <a:pt x="1382" y="38"/>
                  </a:lnTo>
                  <a:lnTo>
                    <a:pt x="1384" y="38"/>
                  </a:lnTo>
                  <a:lnTo>
                    <a:pt x="1386" y="33"/>
                  </a:lnTo>
                  <a:lnTo>
                    <a:pt x="1382" y="33"/>
                  </a:lnTo>
                  <a:lnTo>
                    <a:pt x="1384" y="32"/>
                  </a:lnTo>
                  <a:lnTo>
                    <a:pt x="1387" y="32"/>
                  </a:lnTo>
                  <a:lnTo>
                    <a:pt x="1386" y="35"/>
                  </a:lnTo>
                  <a:lnTo>
                    <a:pt x="1388" y="34"/>
                  </a:lnTo>
                  <a:lnTo>
                    <a:pt x="1394" y="35"/>
                  </a:lnTo>
                  <a:lnTo>
                    <a:pt x="1394" y="35"/>
                  </a:lnTo>
                  <a:lnTo>
                    <a:pt x="1394" y="35"/>
                  </a:lnTo>
                  <a:lnTo>
                    <a:pt x="1392" y="37"/>
                  </a:lnTo>
                  <a:lnTo>
                    <a:pt x="1390" y="36"/>
                  </a:lnTo>
                  <a:lnTo>
                    <a:pt x="1386" y="38"/>
                  </a:lnTo>
                  <a:lnTo>
                    <a:pt x="1386" y="41"/>
                  </a:lnTo>
                  <a:lnTo>
                    <a:pt x="1387" y="41"/>
                  </a:lnTo>
                  <a:lnTo>
                    <a:pt x="1389" y="40"/>
                  </a:lnTo>
                  <a:lnTo>
                    <a:pt x="1391" y="41"/>
                  </a:lnTo>
                  <a:lnTo>
                    <a:pt x="1390" y="46"/>
                  </a:lnTo>
                  <a:lnTo>
                    <a:pt x="1392" y="50"/>
                  </a:lnTo>
                  <a:lnTo>
                    <a:pt x="1393" y="50"/>
                  </a:lnTo>
                  <a:lnTo>
                    <a:pt x="1392" y="52"/>
                  </a:lnTo>
                  <a:lnTo>
                    <a:pt x="1392" y="54"/>
                  </a:lnTo>
                  <a:lnTo>
                    <a:pt x="1390" y="55"/>
                  </a:lnTo>
                  <a:lnTo>
                    <a:pt x="1389" y="56"/>
                  </a:lnTo>
                  <a:lnTo>
                    <a:pt x="1387" y="57"/>
                  </a:lnTo>
                  <a:lnTo>
                    <a:pt x="1383" y="57"/>
                  </a:lnTo>
                  <a:close/>
                  <a:moveTo>
                    <a:pt x="34" y="0"/>
                  </a:moveTo>
                  <a:lnTo>
                    <a:pt x="43" y="4"/>
                  </a:lnTo>
                  <a:lnTo>
                    <a:pt x="51" y="4"/>
                  </a:lnTo>
                  <a:lnTo>
                    <a:pt x="56" y="12"/>
                  </a:lnTo>
                  <a:lnTo>
                    <a:pt x="66" y="12"/>
                  </a:lnTo>
                  <a:lnTo>
                    <a:pt x="64" y="17"/>
                  </a:lnTo>
                  <a:lnTo>
                    <a:pt x="68" y="20"/>
                  </a:lnTo>
                  <a:lnTo>
                    <a:pt x="66" y="24"/>
                  </a:lnTo>
                  <a:lnTo>
                    <a:pt x="70" y="25"/>
                  </a:lnTo>
                  <a:lnTo>
                    <a:pt x="68" y="25"/>
                  </a:lnTo>
                  <a:lnTo>
                    <a:pt x="69" y="28"/>
                  </a:lnTo>
                  <a:lnTo>
                    <a:pt x="68" y="29"/>
                  </a:lnTo>
                  <a:lnTo>
                    <a:pt x="68" y="30"/>
                  </a:lnTo>
                  <a:lnTo>
                    <a:pt x="72" y="29"/>
                  </a:lnTo>
                  <a:lnTo>
                    <a:pt x="73" y="32"/>
                  </a:lnTo>
                  <a:lnTo>
                    <a:pt x="83" y="33"/>
                  </a:lnTo>
                  <a:lnTo>
                    <a:pt x="93" y="35"/>
                  </a:lnTo>
                  <a:lnTo>
                    <a:pt x="95" y="34"/>
                  </a:lnTo>
                  <a:lnTo>
                    <a:pt x="96" y="34"/>
                  </a:lnTo>
                  <a:lnTo>
                    <a:pt x="94" y="35"/>
                  </a:lnTo>
                  <a:lnTo>
                    <a:pt x="96" y="35"/>
                  </a:lnTo>
                  <a:lnTo>
                    <a:pt x="94" y="36"/>
                  </a:lnTo>
                  <a:lnTo>
                    <a:pt x="102" y="36"/>
                  </a:lnTo>
                  <a:lnTo>
                    <a:pt x="106" y="40"/>
                  </a:lnTo>
                  <a:lnTo>
                    <a:pt x="106" y="43"/>
                  </a:lnTo>
                  <a:lnTo>
                    <a:pt x="109" y="43"/>
                  </a:lnTo>
                  <a:lnTo>
                    <a:pt x="108" y="44"/>
                  </a:lnTo>
                  <a:lnTo>
                    <a:pt x="110" y="45"/>
                  </a:lnTo>
                  <a:lnTo>
                    <a:pt x="109" y="45"/>
                  </a:lnTo>
                  <a:lnTo>
                    <a:pt x="112" y="49"/>
                  </a:lnTo>
                  <a:lnTo>
                    <a:pt x="109" y="49"/>
                  </a:lnTo>
                  <a:lnTo>
                    <a:pt x="110" y="50"/>
                  </a:lnTo>
                  <a:lnTo>
                    <a:pt x="109" y="53"/>
                  </a:lnTo>
                  <a:lnTo>
                    <a:pt x="104" y="50"/>
                  </a:lnTo>
                  <a:lnTo>
                    <a:pt x="101" y="52"/>
                  </a:lnTo>
                  <a:lnTo>
                    <a:pt x="101" y="49"/>
                  </a:lnTo>
                  <a:lnTo>
                    <a:pt x="99" y="49"/>
                  </a:lnTo>
                  <a:lnTo>
                    <a:pt x="101" y="47"/>
                  </a:lnTo>
                  <a:lnTo>
                    <a:pt x="99" y="48"/>
                  </a:lnTo>
                  <a:lnTo>
                    <a:pt x="98" y="44"/>
                  </a:lnTo>
                  <a:lnTo>
                    <a:pt x="94" y="44"/>
                  </a:lnTo>
                  <a:lnTo>
                    <a:pt x="98" y="47"/>
                  </a:lnTo>
                  <a:lnTo>
                    <a:pt x="98" y="52"/>
                  </a:lnTo>
                  <a:lnTo>
                    <a:pt x="93" y="57"/>
                  </a:lnTo>
                  <a:lnTo>
                    <a:pt x="93" y="66"/>
                  </a:lnTo>
                  <a:lnTo>
                    <a:pt x="89" y="69"/>
                  </a:lnTo>
                  <a:lnTo>
                    <a:pt x="87" y="70"/>
                  </a:lnTo>
                  <a:lnTo>
                    <a:pt x="84" y="58"/>
                  </a:lnTo>
                  <a:lnTo>
                    <a:pt x="79" y="59"/>
                  </a:lnTo>
                  <a:lnTo>
                    <a:pt x="76" y="64"/>
                  </a:lnTo>
                  <a:lnTo>
                    <a:pt x="74" y="61"/>
                  </a:lnTo>
                  <a:lnTo>
                    <a:pt x="75" y="58"/>
                  </a:lnTo>
                  <a:lnTo>
                    <a:pt x="80" y="55"/>
                  </a:lnTo>
                  <a:lnTo>
                    <a:pt x="80" y="49"/>
                  </a:lnTo>
                  <a:lnTo>
                    <a:pt x="78" y="47"/>
                  </a:lnTo>
                  <a:lnTo>
                    <a:pt x="80" y="46"/>
                  </a:lnTo>
                  <a:lnTo>
                    <a:pt x="79" y="44"/>
                  </a:lnTo>
                  <a:lnTo>
                    <a:pt x="64" y="38"/>
                  </a:lnTo>
                  <a:lnTo>
                    <a:pt x="63" y="41"/>
                  </a:lnTo>
                  <a:lnTo>
                    <a:pt x="65" y="42"/>
                  </a:lnTo>
                  <a:lnTo>
                    <a:pt x="61" y="44"/>
                  </a:lnTo>
                  <a:lnTo>
                    <a:pt x="59" y="49"/>
                  </a:lnTo>
                  <a:lnTo>
                    <a:pt x="60" y="47"/>
                  </a:lnTo>
                  <a:lnTo>
                    <a:pt x="58" y="48"/>
                  </a:lnTo>
                  <a:lnTo>
                    <a:pt x="59" y="44"/>
                  </a:lnTo>
                  <a:lnTo>
                    <a:pt x="55" y="48"/>
                  </a:lnTo>
                  <a:lnTo>
                    <a:pt x="50" y="58"/>
                  </a:lnTo>
                  <a:lnTo>
                    <a:pt x="51" y="60"/>
                  </a:lnTo>
                  <a:lnTo>
                    <a:pt x="50" y="62"/>
                  </a:lnTo>
                  <a:lnTo>
                    <a:pt x="53" y="67"/>
                  </a:lnTo>
                  <a:lnTo>
                    <a:pt x="51" y="79"/>
                  </a:lnTo>
                  <a:lnTo>
                    <a:pt x="48" y="84"/>
                  </a:lnTo>
                  <a:lnTo>
                    <a:pt x="44" y="85"/>
                  </a:lnTo>
                  <a:lnTo>
                    <a:pt x="41" y="84"/>
                  </a:lnTo>
                  <a:lnTo>
                    <a:pt x="38" y="79"/>
                  </a:lnTo>
                  <a:lnTo>
                    <a:pt x="39" y="72"/>
                  </a:lnTo>
                  <a:lnTo>
                    <a:pt x="37" y="67"/>
                  </a:lnTo>
                  <a:lnTo>
                    <a:pt x="43" y="49"/>
                  </a:lnTo>
                  <a:lnTo>
                    <a:pt x="40" y="48"/>
                  </a:lnTo>
                  <a:lnTo>
                    <a:pt x="37" y="53"/>
                  </a:lnTo>
                  <a:lnTo>
                    <a:pt x="37" y="52"/>
                  </a:lnTo>
                  <a:lnTo>
                    <a:pt x="38" y="47"/>
                  </a:lnTo>
                  <a:lnTo>
                    <a:pt x="40" y="47"/>
                  </a:lnTo>
                  <a:lnTo>
                    <a:pt x="46" y="36"/>
                  </a:lnTo>
                  <a:lnTo>
                    <a:pt x="46" y="38"/>
                  </a:lnTo>
                  <a:lnTo>
                    <a:pt x="50" y="36"/>
                  </a:lnTo>
                  <a:lnTo>
                    <a:pt x="49" y="38"/>
                  </a:lnTo>
                  <a:lnTo>
                    <a:pt x="50" y="40"/>
                  </a:lnTo>
                  <a:lnTo>
                    <a:pt x="53" y="36"/>
                  </a:lnTo>
                  <a:lnTo>
                    <a:pt x="59" y="34"/>
                  </a:lnTo>
                  <a:lnTo>
                    <a:pt x="67" y="37"/>
                  </a:lnTo>
                  <a:lnTo>
                    <a:pt x="68" y="35"/>
                  </a:lnTo>
                  <a:lnTo>
                    <a:pt x="75" y="35"/>
                  </a:lnTo>
                  <a:lnTo>
                    <a:pt x="71" y="33"/>
                  </a:lnTo>
                  <a:lnTo>
                    <a:pt x="70" y="30"/>
                  </a:lnTo>
                  <a:lnTo>
                    <a:pt x="64" y="30"/>
                  </a:lnTo>
                  <a:lnTo>
                    <a:pt x="64" y="26"/>
                  </a:lnTo>
                  <a:lnTo>
                    <a:pt x="54" y="28"/>
                  </a:lnTo>
                  <a:lnTo>
                    <a:pt x="49" y="31"/>
                  </a:lnTo>
                  <a:lnTo>
                    <a:pt x="43" y="30"/>
                  </a:lnTo>
                  <a:lnTo>
                    <a:pt x="38" y="25"/>
                  </a:lnTo>
                  <a:lnTo>
                    <a:pt x="34" y="25"/>
                  </a:lnTo>
                  <a:lnTo>
                    <a:pt x="36" y="24"/>
                  </a:lnTo>
                  <a:lnTo>
                    <a:pt x="32" y="26"/>
                  </a:lnTo>
                  <a:lnTo>
                    <a:pt x="32" y="24"/>
                  </a:lnTo>
                  <a:lnTo>
                    <a:pt x="31" y="21"/>
                  </a:lnTo>
                  <a:lnTo>
                    <a:pt x="14" y="29"/>
                  </a:lnTo>
                  <a:lnTo>
                    <a:pt x="12" y="28"/>
                  </a:lnTo>
                  <a:lnTo>
                    <a:pt x="10" y="29"/>
                  </a:lnTo>
                  <a:lnTo>
                    <a:pt x="12" y="25"/>
                  </a:lnTo>
                  <a:lnTo>
                    <a:pt x="11" y="24"/>
                  </a:lnTo>
                  <a:lnTo>
                    <a:pt x="2" y="28"/>
                  </a:lnTo>
                  <a:lnTo>
                    <a:pt x="0" y="26"/>
                  </a:lnTo>
                  <a:lnTo>
                    <a:pt x="12" y="17"/>
                  </a:lnTo>
                  <a:lnTo>
                    <a:pt x="25" y="11"/>
                  </a:lnTo>
                  <a:lnTo>
                    <a:pt x="26" y="7"/>
                  </a:lnTo>
                  <a:lnTo>
                    <a:pt x="30" y="6"/>
                  </a:lnTo>
                  <a:lnTo>
                    <a:pt x="28" y="9"/>
                  </a:lnTo>
                  <a:lnTo>
                    <a:pt x="30" y="8"/>
                  </a:lnTo>
                  <a:lnTo>
                    <a:pt x="32" y="2"/>
                  </a:lnTo>
                  <a:lnTo>
                    <a:pt x="34" y="4"/>
                  </a:lnTo>
                  <a:lnTo>
                    <a:pt x="31" y="7"/>
                  </a:lnTo>
                  <a:lnTo>
                    <a:pt x="34" y="5"/>
                  </a:lnTo>
                  <a:lnTo>
                    <a:pt x="35" y="5"/>
                  </a:lnTo>
                  <a:lnTo>
                    <a:pt x="36" y="4"/>
                  </a:lnTo>
                  <a:lnTo>
                    <a:pt x="34" y="0"/>
                  </a:lnTo>
                  <a:close/>
                  <a:moveTo>
                    <a:pt x="46" y="44"/>
                  </a:moveTo>
                  <a:lnTo>
                    <a:pt x="43" y="45"/>
                  </a:lnTo>
                  <a:lnTo>
                    <a:pt x="43" y="48"/>
                  </a:lnTo>
                  <a:lnTo>
                    <a:pt x="46" y="44"/>
                  </a:lnTo>
                  <a:close/>
                  <a:moveTo>
                    <a:pt x="37" y="20"/>
                  </a:moveTo>
                  <a:lnTo>
                    <a:pt x="39" y="19"/>
                  </a:lnTo>
                  <a:lnTo>
                    <a:pt x="35" y="19"/>
                  </a:lnTo>
                  <a:lnTo>
                    <a:pt x="31" y="22"/>
                  </a:lnTo>
                  <a:lnTo>
                    <a:pt x="33" y="21"/>
                  </a:lnTo>
                  <a:lnTo>
                    <a:pt x="33" y="24"/>
                  </a:lnTo>
                  <a:lnTo>
                    <a:pt x="37" y="20"/>
                  </a:lnTo>
                  <a:close/>
                  <a:moveTo>
                    <a:pt x="83" y="35"/>
                  </a:moveTo>
                  <a:lnTo>
                    <a:pt x="81" y="36"/>
                  </a:lnTo>
                  <a:lnTo>
                    <a:pt x="91" y="41"/>
                  </a:lnTo>
                  <a:lnTo>
                    <a:pt x="93" y="38"/>
                  </a:lnTo>
                  <a:lnTo>
                    <a:pt x="92" y="41"/>
                  </a:lnTo>
                  <a:lnTo>
                    <a:pt x="93" y="41"/>
                  </a:lnTo>
                  <a:lnTo>
                    <a:pt x="95" y="37"/>
                  </a:lnTo>
                  <a:lnTo>
                    <a:pt x="94" y="36"/>
                  </a:lnTo>
                  <a:lnTo>
                    <a:pt x="93" y="38"/>
                  </a:lnTo>
                  <a:lnTo>
                    <a:pt x="92" y="35"/>
                  </a:lnTo>
                  <a:lnTo>
                    <a:pt x="90" y="37"/>
                  </a:lnTo>
                  <a:lnTo>
                    <a:pt x="89" y="35"/>
                  </a:lnTo>
                  <a:lnTo>
                    <a:pt x="86" y="36"/>
                  </a:lnTo>
                  <a:lnTo>
                    <a:pt x="87" y="37"/>
                  </a:lnTo>
                  <a:lnTo>
                    <a:pt x="83" y="35"/>
                  </a:lnTo>
                  <a:close/>
                  <a:moveTo>
                    <a:pt x="118" y="67"/>
                  </a:moveTo>
                  <a:lnTo>
                    <a:pt x="116" y="68"/>
                  </a:lnTo>
                  <a:lnTo>
                    <a:pt x="112" y="67"/>
                  </a:lnTo>
                  <a:lnTo>
                    <a:pt x="118" y="60"/>
                  </a:lnTo>
                  <a:lnTo>
                    <a:pt x="131" y="58"/>
                  </a:lnTo>
                  <a:lnTo>
                    <a:pt x="136" y="60"/>
                  </a:lnTo>
                  <a:lnTo>
                    <a:pt x="138" y="59"/>
                  </a:lnTo>
                  <a:lnTo>
                    <a:pt x="137" y="59"/>
                  </a:lnTo>
                  <a:lnTo>
                    <a:pt x="138" y="57"/>
                  </a:lnTo>
                  <a:lnTo>
                    <a:pt x="132" y="57"/>
                  </a:lnTo>
                  <a:lnTo>
                    <a:pt x="137" y="56"/>
                  </a:lnTo>
                  <a:lnTo>
                    <a:pt x="138" y="56"/>
                  </a:lnTo>
                  <a:lnTo>
                    <a:pt x="137" y="57"/>
                  </a:lnTo>
                  <a:lnTo>
                    <a:pt x="148" y="53"/>
                  </a:lnTo>
                  <a:lnTo>
                    <a:pt x="145" y="55"/>
                  </a:lnTo>
                  <a:lnTo>
                    <a:pt x="143" y="57"/>
                  </a:lnTo>
                  <a:lnTo>
                    <a:pt x="146" y="58"/>
                  </a:lnTo>
                  <a:lnTo>
                    <a:pt x="143" y="60"/>
                  </a:lnTo>
                  <a:lnTo>
                    <a:pt x="144" y="64"/>
                  </a:lnTo>
                  <a:lnTo>
                    <a:pt x="140" y="66"/>
                  </a:lnTo>
                  <a:lnTo>
                    <a:pt x="132" y="67"/>
                  </a:lnTo>
                  <a:lnTo>
                    <a:pt x="124" y="66"/>
                  </a:lnTo>
                  <a:lnTo>
                    <a:pt x="118" y="67"/>
                  </a:lnTo>
                  <a:lnTo>
                    <a:pt x="118" y="67"/>
                  </a:lnTo>
                  <a:close/>
                  <a:moveTo>
                    <a:pt x="118" y="71"/>
                  </a:moveTo>
                  <a:lnTo>
                    <a:pt x="119" y="71"/>
                  </a:lnTo>
                  <a:lnTo>
                    <a:pt x="120" y="72"/>
                  </a:lnTo>
                  <a:lnTo>
                    <a:pt x="112" y="79"/>
                  </a:lnTo>
                  <a:lnTo>
                    <a:pt x="103" y="83"/>
                  </a:lnTo>
                  <a:lnTo>
                    <a:pt x="94" y="88"/>
                  </a:lnTo>
                  <a:lnTo>
                    <a:pt x="87" y="89"/>
                  </a:lnTo>
                  <a:lnTo>
                    <a:pt x="81" y="88"/>
                  </a:lnTo>
                  <a:lnTo>
                    <a:pt x="85" y="86"/>
                  </a:lnTo>
                  <a:lnTo>
                    <a:pt x="78" y="84"/>
                  </a:lnTo>
                  <a:lnTo>
                    <a:pt x="84" y="74"/>
                  </a:lnTo>
                  <a:lnTo>
                    <a:pt x="86" y="73"/>
                  </a:lnTo>
                  <a:lnTo>
                    <a:pt x="86" y="76"/>
                  </a:lnTo>
                  <a:lnTo>
                    <a:pt x="87" y="76"/>
                  </a:lnTo>
                  <a:lnTo>
                    <a:pt x="87" y="76"/>
                  </a:lnTo>
                  <a:lnTo>
                    <a:pt x="87" y="78"/>
                  </a:lnTo>
                  <a:lnTo>
                    <a:pt x="82" y="79"/>
                  </a:lnTo>
                  <a:lnTo>
                    <a:pt x="81" y="81"/>
                  </a:lnTo>
                  <a:lnTo>
                    <a:pt x="87" y="82"/>
                  </a:lnTo>
                  <a:lnTo>
                    <a:pt x="88" y="80"/>
                  </a:lnTo>
                  <a:lnTo>
                    <a:pt x="93" y="79"/>
                  </a:lnTo>
                  <a:lnTo>
                    <a:pt x="98" y="74"/>
                  </a:lnTo>
                  <a:lnTo>
                    <a:pt x="109" y="76"/>
                  </a:lnTo>
                  <a:lnTo>
                    <a:pt x="106" y="74"/>
                  </a:lnTo>
                  <a:lnTo>
                    <a:pt x="108" y="72"/>
                  </a:lnTo>
                  <a:lnTo>
                    <a:pt x="118" y="71"/>
                  </a:lnTo>
                  <a:close/>
                  <a:moveTo>
                    <a:pt x="1126" y="541"/>
                  </a:moveTo>
                  <a:lnTo>
                    <a:pt x="1126" y="546"/>
                  </a:lnTo>
                  <a:lnTo>
                    <a:pt x="1120" y="556"/>
                  </a:lnTo>
                  <a:lnTo>
                    <a:pt x="1118" y="552"/>
                  </a:lnTo>
                  <a:lnTo>
                    <a:pt x="1127" y="539"/>
                  </a:lnTo>
                  <a:lnTo>
                    <a:pt x="1126" y="541"/>
                  </a:lnTo>
                  <a:close/>
                  <a:moveTo>
                    <a:pt x="209" y="755"/>
                  </a:moveTo>
                  <a:lnTo>
                    <a:pt x="205" y="755"/>
                  </a:lnTo>
                  <a:lnTo>
                    <a:pt x="206" y="752"/>
                  </a:lnTo>
                  <a:lnTo>
                    <a:pt x="203" y="750"/>
                  </a:lnTo>
                  <a:lnTo>
                    <a:pt x="203" y="751"/>
                  </a:lnTo>
                  <a:lnTo>
                    <a:pt x="201" y="751"/>
                  </a:lnTo>
                  <a:lnTo>
                    <a:pt x="201" y="748"/>
                  </a:lnTo>
                  <a:lnTo>
                    <a:pt x="203" y="749"/>
                  </a:lnTo>
                  <a:lnTo>
                    <a:pt x="201" y="745"/>
                  </a:lnTo>
                  <a:lnTo>
                    <a:pt x="202" y="744"/>
                  </a:lnTo>
                  <a:lnTo>
                    <a:pt x="204" y="743"/>
                  </a:lnTo>
                  <a:lnTo>
                    <a:pt x="210" y="751"/>
                  </a:lnTo>
                  <a:lnTo>
                    <a:pt x="212" y="752"/>
                  </a:lnTo>
                  <a:lnTo>
                    <a:pt x="211" y="753"/>
                  </a:lnTo>
                  <a:lnTo>
                    <a:pt x="211" y="755"/>
                  </a:lnTo>
                  <a:lnTo>
                    <a:pt x="214" y="756"/>
                  </a:lnTo>
                  <a:lnTo>
                    <a:pt x="211" y="757"/>
                  </a:lnTo>
                  <a:lnTo>
                    <a:pt x="211" y="760"/>
                  </a:lnTo>
                  <a:lnTo>
                    <a:pt x="209" y="757"/>
                  </a:lnTo>
                  <a:lnTo>
                    <a:pt x="210" y="755"/>
                  </a:lnTo>
                  <a:lnTo>
                    <a:pt x="211" y="755"/>
                  </a:lnTo>
                  <a:lnTo>
                    <a:pt x="209" y="753"/>
                  </a:lnTo>
                  <a:lnTo>
                    <a:pt x="209" y="755"/>
                  </a:lnTo>
                  <a:close/>
                </a:path>
              </a:pathLst>
            </a:custGeom>
            <a:solidFill>
              <a:srgbClr val="FFFFFF"/>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4" name="Freeform 236">
              <a:extLst>
                <a:ext uri="{FF2B5EF4-FFF2-40B4-BE49-F238E27FC236}">
                  <a16:creationId xmlns:a16="http://schemas.microsoft.com/office/drawing/2014/main" id="{ABC2C6DA-95AE-4AE0-89FD-7112DF685996}"/>
                </a:ext>
              </a:extLst>
            </p:cNvPr>
            <p:cNvSpPr>
              <a:spLocks/>
            </p:cNvSpPr>
            <p:nvPr/>
          </p:nvSpPr>
          <p:spPr bwMode="auto">
            <a:xfrm>
              <a:off x="5256" y="3273"/>
              <a:ext cx="11" cy="10"/>
            </a:xfrm>
            <a:custGeom>
              <a:avLst/>
              <a:gdLst>
                <a:gd name="T0" fmla="*/ 0 w 11"/>
                <a:gd name="T1" fmla="*/ 0 h 10"/>
                <a:gd name="T2" fmla="*/ 11 w 11"/>
                <a:gd name="T3" fmla="*/ 0 h 10"/>
                <a:gd name="T4" fmla="*/ 11 w 11"/>
                <a:gd name="T5" fmla="*/ 5 h 10"/>
                <a:gd name="T6" fmla="*/ 8 w 11"/>
                <a:gd name="T7" fmla="*/ 10 h 10"/>
                <a:gd name="T8" fmla="*/ 7 w 11"/>
                <a:gd name="T9" fmla="*/ 10 h 10"/>
                <a:gd name="T10" fmla="*/ 5 w 11"/>
                <a:gd name="T11" fmla="*/ 10 h 10"/>
                <a:gd name="T12" fmla="*/ 5 w 11"/>
                <a:gd name="T13" fmla="*/ 10 h 10"/>
                <a:gd name="T14" fmla="*/ 4 w 11"/>
                <a:gd name="T15" fmla="*/ 10 h 10"/>
                <a:gd name="T16" fmla="*/ 2 w 11"/>
                <a:gd name="T17" fmla="*/ 10 h 10"/>
                <a:gd name="T18" fmla="*/ 2 w 11"/>
                <a:gd name="T19" fmla="*/ 10 h 10"/>
                <a:gd name="T20" fmla="*/ 2 w 11"/>
                <a:gd name="T21" fmla="*/ 10 h 10"/>
                <a:gd name="T22" fmla="*/ 1 w 11"/>
                <a:gd name="T23" fmla="*/ 7 h 10"/>
                <a:gd name="T24" fmla="*/ 1 w 11"/>
                <a:gd name="T25" fmla="*/ 6 h 10"/>
                <a:gd name="T26" fmla="*/ 1 w 11"/>
                <a:gd name="T27" fmla="*/ 6 h 10"/>
                <a:gd name="T28" fmla="*/ 0 w 11"/>
                <a:gd name="T29" fmla="*/ 4 h 10"/>
                <a:gd name="T30" fmla="*/ 0 w 11"/>
                <a:gd name="T3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0">
                  <a:moveTo>
                    <a:pt x="0" y="0"/>
                  </a:moveTo>
                  <a:lnTo>
                    <a:pt x="11" y="0"/>
                  </a:lnTo>
                  <a:lnTo>
                    <a:pt x="11" y="5"/>
                  </a:lnTo>
                  <a:lnTo>
                    <a:pt x="8" y="10"/>
                  </a:lnTo>
                  <a:lnTo>
                    <a:pt x="7" y="10"/>
                  </a:lnTo>
                  <a:lnTo>
                    <a:pt x="5" y="10"/>
                  </a:lnTo>
                  <a:lnTo>
                    <a:pt x="5" y="10"/>
                  </a:lnTo>
                  <a:lnTo>
                    <a:pt x="4" y="10"/>
                  </a:lnTo>
                  <a:lnTo>
                    <a:pt x="2" y="10"/>
                  </a:lnTo>
                  <a:lnTo>
                    <a:pt x="2" y="10"/>
                  </a:lnTo>
                  <a:lnTo>
                    <a:pt x="2" y="10"/>
                  </a:lnTo>
                  <a:lnTo>
                    <a:pt x="1" y="7"/>
                  </a:lnTo>
                  <a:lnTo>
                    <a:pt x="1" y="6"/>
                  </a:lnTo>
                  <a:lnTo>
                    <a:pt x="1" y="6"/>
                  </a:lnTo>
                  <a:lnTo>
                    <a:pt x="0" y="4"/>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5" name="Line 237">
              <a:extLst>
                <a:ext uri="{FF2B5EF4-FFF2-40B4-BE49-F238E27FC236}">
                  <a16:creationId xmlns:a16="http://schemas.microsoft.com/office/drawing/2014/main" id="{8BBD9F49-D768-460D-888E-16CC4967864A}"/>
                </a:ext>
              </a:extLst>
            </p:cNvPr>
            <p:cNvSpPr>
              <a:spLocks noChangeShapeType="1"/>
            </p:cNvSpPr>
            <p:nvPr/>
          </p:nvSpPr>
          <p:spPr bwMode="auto">
            <a:xfrm>
              <a:off x="5256" y="3273"/>
              <a:ext cx="4" cy="0"/>
            </a:xfrm>
            <a:prstGeom prst="line">
              <a:avLst/>
            </a:prstGeom>
            <a:noFill/>
            <a:ln w="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6" name="Freeform 238">
              <a:extLst>
                <a:ext uri="{FF2B5EF4-FFF2-40B4-BE49-F238E27FC236}">
                  <a16:creationId xmlns:a16="http://schemas.microsoft.com/office/drawing/2014/main" id="{96500F56-6BDF-43FD-842D-E52DF0014BE4}"/>
                </a:ext>
              </a:extLst>
            </p:cNvPr>
            <p:cNvSpPr>
              <a:spLocks/>
            </p:cNvSpPr>
            <p:nvPr/>
          </p:nvSpPr>
          <p:spPr bwMode="auto">
            <a:xfrm>
              <a:off x="5264" y="3273"/>
              <a:ext cx="3" cy="0"/>
            </a:xfrm>
            <a:custGeom>
              <a:avLst/>
              <a:gdLst>
                <a:gd name="T0" fmla="*/ 0 w 3"/>
                <a:gd name="T1" fmla="*/ 3 w 3"/>
                <a:gd name="T2" fmla="*/ 3 w 3"/>
              </a:gdLst>
              <a:ahLst/>
              <a:cxnLst>
                <a:cxn ang="0">
                  <a:pos x="T0" y="0"/>
                </a:cxn>
                <a:cxn ang="0">
                  <a:pos x="T1" y="0"/>
                </a:cxn>
                <a:cxn ang="0">
                  <a:pos x="T2" y="0"/>
                </a:cxn>
              </a:cxnLst>
              <a:rect l="0" t="0" r="r" b="b"/>
              <a:pathLst>
                <a:path w="3">
                  <a:moveTo>
                    <a:pt x="0" y="0"/>
                  </a:moveTo>
                  <a:lnTo>
                    <a:pt x="3" y="0"/>
                  </a:lnTo>
                  <a:lnTo>
                    <a:pt x="3" y="0"/>
                  </a:lnTo>
                </a:path>
              </a:pathLst>
            </a:custGeom>
            <a:noFill/>
            <a:ln w="3"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7" name="Freeform 239">
              <a:extLst>
                <a:ext uri="{FF2B5EF4-FFF2-40B4-BE49-F238E27FC236}">
                  <a16:creationId xmlns:a16="http://schemas.microsoft.com/office/drawing/2014/main" id="{6B3E14F4-18D1-4A43-8ED2-3EDAFE8BD472}"/>
                </a:ext>
              </a:extLst>
            </p:cNvPr>
            <p:cNvSpPr>
              <a:spLocks/>
            </p:cNvSpPr>
            <p:nvPr/>
          </p:nvSpPr>
          <p:spPr bwMode="auto">
            <a:xfrm>
              <a:off x="5265" y="3277"/>
              <a:ext cx="2" cy="5"/>
            </a:xfrm>
            <a:custGeom>
              <a:avLst/>
              <a:gdLst>
                <a:gd name="T0" fmla="*/ 2 w 2"/>
                <a:gd name="T1" fmla="*/ 0 h 5"/>
                <a:gd name="T2" fmla="*/ 2 w 2"/>
                <a:gd name="T3" fmla="*/ 1 h 5"/>
                <a:gd name="T4" fmla="*/ 0 w 2"/>
                <a:gd name="T5" fmla="*/ 5 h 5"/>
              </a:gdLst>
              <a:ahLst/>
              <a:cxnLst>
                <a:cxn ang="0">
                  <a:pos x="T0" y="T1"/>
                </a:cxn>
                <a:cxn ang="0">
                  <a:pos x="T2" y="T3"/>
                </a:cxn>
                <a:cxn ang="0">
                  <a:pos x="T4" y="T5"/>
                </a:cxn>
              </a:cxnLst>
              <a:rect l="0" t="0" r="r" b="b"/>
              <a:pathLst>
                <a:path w="2" h="5">
                  <a:moveTo>
                    <a:pt x="2" y="0"/>
                  </a:moveTo>
                  <a:lnTo>
                    <a:pt x="2" y="1"/>
                  </a:lnTo>
                  <a:lnTo>
                    <a:pt x="0" y="5"/>
                  </a:lnTo>
                </a:path>
              </a:pathLst>
            </a:custGeom>
            <a:noFill/>
            <a:ln w="3"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8" name="Freeform 240">
              <a:extLst>
                <a:ext uri="{FF2B5EF4-FFF2-40B4-BE49-F238E27FC236}">
                  <a16:creationId xmlns:a16="http://schemas.microsoft.com/office/drawing/2014/main" id="{CB4CFA27-7042-4F51-84D9-A558AD8AC7FD}"/>
                </a:ext>
              </a:extLst>
            </p:cNvPr>
            <p:cNvSpPr>
              <a:spLocks/>
            </p:cNvSpPr>
            <p:nvPr/>
          </p:nvSpPr>
          <p:spPr bwMode="auto">
            <a:xfrm>
              <a:off x="5258" y="3283"/>
              <a:ext cx="4" cy="0"/>
            </a:xfrm>
            <a:custGeom>
              <a:avLst/>
              <a:gdLst>
                <a:gd name="T0" fmla="*/ 4 w 4"/>
                <a:gd name="T1" fmla="*/ 3 w 4"/>
                <a:gd name="T2" fmla="*/ 3 w 4"/>
                <a:gd name="T3" fmla="*/ 2 w 4"/>
                <a:gd name="T4" fmla="*/ 0 w 4"/>
              </a:gdLst>
              <a:ahLst/>
              <a:cxnLst>
                <a:cxn ang="0">
                  <a:pos x="T0" y="0"/>
                </a:cxn>
                <a:cxn ang="0">
                  <a:pos x="T1" y="0"/>
                </a:cxn>
                <a:cxn ang="0">
                  <a:pos x="T2" y="0"/>
                </a:cxn>
                <a:cxn ang="0">
                  <a:pos x="T3" y="0"/>
                </a:cxn>
                <a:cxn ang="0">
                  <a:pos x="T4" y="0"/>
                </a:cxn>
              </a:cxnLst>
              <a:rect l="0" t="0" r="r" b="b"/>
              <a:pathLst>
                <a:path w="4">
                  <a:moveTo>
                    <a:pt x="4" y="0"/>
                  </a:moveTo>
                  <a:lnTo>
                    <a:pt x="3" y="0"/>
                  </a:lnTo>
                  <a:lnTo>
                    <a:pt x="3" y="0"/>
                  </a:lnTo>
                  <a:lnTo>
                    <a:pt x="2" y="0"/>
                  </a:lnTo>
                  <a:lnTo>
                    <a:pt x="0" y="0"/>
                  </a:lnTo>
                </a:path>
              </a:pathLst>
            </a:custGeom>
            <a:noFill/>
            <a:ln w="3"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9" name="Freeform 241">
              <a:extLst>
                <a:ext uri="{FF2B5EF4-FFF2-40B4-BE49-F238E27FC236}">
                  <a16:creationId xmlns:a16="http://schemas.microsoft.com/office/drawing/2014/main" id="{4DB5CCBC-71C6-4197-B2E3-688C88ABB676}"/>
                </a:ext>
              </a:extLst>
            </p:cNvPr>
            <p:cNvSpPr>
              <a:spLocks/>
            </p:cNvSpPr>
            <p:nvPr/>
          </p:nvSpPr>
          <p:spPr bwMode="auto">
            <a:xfrm>
              <a:off x="5256" y="3274"/>
              <a:ext cx="1" cy="4"/>
            </a:xfrm>
            <a:custGeom>
              <a:avLst/>
              <a:gdLst>
                <a:gd name="T0" fmla="*/ 1 w 1"/>
                <a:gd name="T1" fmla="*/ 4 h 4"/>
                <a:gd name="T2" fmla="*/ 0 w 1"/>
                <a:gd name="T3" fmla="*/ 3 h 4"/>
                <a:gd name="T4" fmla="*/ 0 w 1"/>
                <a:gd name="T5" fmla="*/ 0 h 4"/>
              </a:gdLst>
              <a:ahLst/>
              <a:cxnLst>
                <a:cxn ang="0">
                  <a:pos x="T0" y="T1"/>
                </a:cxn>
                <a:cxn ang="0">
                  <a:pos x="T2" y="T3"/>
                </a:cxn>
                <a:cxn ang="0">
                  <a:pos x="T4" y="T5"/>
                </a:cxn>
              </a:cxnLst>
              <a:rect l="0" t="0" r="r" b="b"/>
              <a:pathLst>
                <a:path w="1" h="4">
                  <a:moveTo>
                    <a:pt x="1" y="4"/>
                  </a:moveTo>
                  <a:lnTo>
                    <a:pt x="0" y="3"/>
                  </a:lnTo>
                  <a:lnTo>
                    <a:pt x="0" y="0"/>
                  </a:lnTo>
                </a:path>
              </a:pathLst>
            </a:custGeom>
            <a:noFill/>
            <a:ln w="3"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grpSp>
      <p:grpSp>
        <p:nvGrpSpPr>
          <p:cNvPr id="1030" name="Group 1029">
            <a:extLst>
              <a:ext uri="{FF2B5EF4-FFF2-40B4-BE49-F238E27FC236}">
                <a16:creationId xmlns:a16="http://schemas.microsoft.com/office/drawing/2014/main" id="{580A2456-938F-45AE-950F-A9C5EF8BA952}"/>
              </a:ext>
            </a:extLst>
          </p:cNvPr>
          <p:cNvGrpSpPr>
            <a:grpSpLocks/>
          </p:cNvGrpSpPr>
          <p:nvPr/>
        </p:nvGrpSpPr>
        <p:grpSpPr bwMode="auto">
          <a:xfrm>
            <a:off x="4294859" y="4176918"/>
            <a:ext cx="4852605" cy="1207168"/>
            <a:chOff x="47" y="3562"/>
            <a:chExt cx="3076" cy="688"/>
          </a:xfrm>
        </p:grpSpPr>
        <p:sp>
          <p:nvSpPr>
            <p:cNvPr id="1031" name="Rectangle 1030">
              <a:extLst>
                <a:ext uri="{FF2B5EF4-FFF2-40B4-BE49-F238E27FC236}">
                  <a16:creationId xmlns:a16="http://schemas.microsoft.com/office/drawing/2014/main" id="{99741D18-176B-484F-B349-DAED80A1482D}"/>
                </a:ext>
              </a:extLst>
            </p:cNvPr>
            <p:cNvSpPr>
              <a:spLocks noChangeArrowheads="1"/>
            </p:cNvSpPr>
            <p:nvPr/>
          </p:nvSpPr>
          <p:spPr bwMode="auto">
            <a:xfrm>
              <a:off x="72" y="3970"/>
              <a:ext cx="198" cy="96"/>
            </a:xfrm>
            <a:prstGeom prst="rect">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549" tIns="49773" rIns="99549" bIns="49773" anchor="ct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pPr algn="ctr" defTabSz="995188" eaLnBrk="0" hangingPunct="0"/>
              <a:endParaRPr lang="en-GB"/>
            </a:p>
          </p:txBody>
        </p:sp>
        <p:sp>
          <p:nvSpPr>
            <p:cNvPr id="1032" name="Rectangle 1031">
              <a:extLst>
                <a:ext uri="{FF2B5EF4-FFF2-40B4-BE49-F238E27FC236}">
                  <a16:creationId xmlns:a16="http://schemas.microsoft.com/office/drawing/2014/main" id="{7D628513-E0BC-49BF-A3E9-ACFB828D671D}"/>
                </a:ext>
              </a:extLst>
            </p:cNvPr>
            <p:cNvSpPr>
              <a:spLocks noChangeArrowheads="1"/>
            </p:cNvSpPr>
            <p:nvPr/>
          </p:nvSpPr>
          <p:spPr bwMode="auto">
            <a:xfrm>
              <a:off x="72" y="3658"/>
              <a:ext cx="198" cy="96"/>
            </a:xfrm>
            <a:prstGeom prst="rect">
              <a:avLst/>
            </a:prstGeom>
            <a:solidFill>
              <a:schemeClr val="bg1">
                <a:lumMod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US"/>
            </a:p>
          </p:txBody>
        </p:sp>
        <p:sp>
          <p:nvSpPr>
            <p:cNvPr id="1033" name="Rectangle 1032">
              <a:extLst>
                <a:ext uri="{FF2B5EF4-FFF2-40B4-BE49-F238E27FC236}">
                  <a16:creationId xmlns:a16="http://schemas.microsoft.com/office/drawing/2014/main" id="{C26B36FA-8150-4831-8934-EF133E285115}"/>
                </a:ext>
              </a:extLst>
            </p:cNvPr>
            <p:cNvSpPr>
              <a:spLocks noChangeArrowheads="1"/>
            </p:cNvSpPr>
            <p:nvPr/>
          </p:nvSpPr>
          <p:spPr bwMode="auto">
            <a:xfrm>
              <a:off x="72" y="3810"/>
              <a:ext cx="198" cy="96"/>
            </a:xfrm>
            <a:prstGeom prst="rect">
              <a:avLst/>
            </a:prstGeom>
            <a:solidFill>
              <a:schemeClr val="bg1">
                <a:lumMod val="75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US"/>
            </a:p>
          </p:txBody>
        </p:sp>
        <p:sp>
          <p:nvSpPr>
            <p:cNvPr id="1034" name="Text Box 11">
              <a:extLst>
                <a:ext uri="{FF2B5EF4-FFF2-40B4-BE49-F238E27FC236}">
                  <a16:creationId xmlns:a16="http://schemas.microsoft.com/office/drawing/2014/main" id="{CF334BF1-03BF-4062-8B33-BEE6D8F0523B}"/>
                </a:ext>
              </a:extLst>
            </p:cNvPr>
            <p:cNvSpPr txBox="1">
              <a:spLocks noChangeArrowheads="1"/>
            </p:cNvSpPr>
            <p:nvPr/>
          </p:nvSpPr>
          <p:spPr bwMode="auto">
            <a:xfrm>
              <a:off x="261" y="3583"/>
              <a:ext cx="235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549" tIns="49773" rIns="99549" bIns="49773">
              <a:spAutoFit/>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pPr rtl="0"/>
              <a:r>
                <a:rPr lang="en-GB" sz="1700" b="0" dirty="0">
                  <a:solidFill>
                    <a:schemeClr val="tx1"/>
                  </a:solidFill>
                </a:rPr>
                <a:t>R</a:t>
              </a:r>
              <a:r>
                <a:rPr lang="fr-FR" altLang="en-US" sz="1700" b="0" dirty="0" err="1">
                  <a:solidFill>
                    <a:schemeClr val="tx1"/>
                  </a:solidFill>
                </a:rPr>
                <a:t>égions</a:t>
              </a:r>
              <a:r>
                <a:rPr lang="fr-FR" altLang="en-US" sz="1700" b="0" dirty="0">
                  <a:solidFill>
                    <a:schemeClr val="tx1"/>
                  </a:solidFill>
                </a:rPr>
                <a:t> certifiés sans polio</a:t>
              </a:r>
              <a:r>
                <a:rPr lang="en-GB" sz="1700" b="0" dirty="0">
                  <a:solidFill>
                    <a:schemeClr val="tx1"/>
                  </a:solidFill>
                </a:rPr>
                <a:t> </a:t>
              </a:r>
              <a:r>
                <a:rPr lang="en-GB" sz="1300" b="0" i="1" dirty="0">
                  <a:solidFill>
                    <a:schemeClr val="tx1"/>
                  </a:solidFill>
                </a:rPr>
                <a:t>(170 pays)</a:t>
              </a:r>
              <a:endParaRPr lang="en-GB" sz="1700" b="0" i="1" dirty="0">
                <a:solidFill>
                  <a:schemeClr val="tx1"/>
                </a:solidFill>
              </a:endParaRPr>
            </a:p>
          </p:txBody>
        </p:sp>
        <p:sp>
          <p:nvSpPr>
            <p:cNvPr id="1035" name="Text Box 12">
              <a:extLst>
                <a:ext uri="{FF2B5EF4-FFF2-40B4-BE49-F238E27FC236}">
                  <a16:creationId xmlns:a16="http://schemas.microsoft.com/office/drawing/2014/main" id="{81577257-0C07-455C-B71F-9271DADA6665}"/>
                </a:ext>
              </a:extLst>
            </p:cNvPr>
            <p:cNvSpPr txBox="1">
              <a:spLocks noChangeArrowheads="1"/>
            </p:cNvSpPr>
            <p:nvPr/>
          </p:nvSpPr>
          <p:spPr bwMode="auto">
            <a:xfrm>
              <a:off x="261" y="3912"/>
              <a:ext cx="2862"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549" tIns="49773" rIns="99549" bIns="49773">
              <a:spAutoFit/>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pPr rtl="0"/>
              <a:r>
                <a:rPr lang="en-GB" sz="1700" b="0" dirty="0">
                  <a:solidFill>
                    <a:schemeClr val="tx1"/>
                  </a:solidFill>
                </a:rPr>
                <a:t>End</a:t>
              </a:r>
              <a:r>
                <a:rPr lang="fr-FR" altLang="en-US" sz="1700" b="0" dirty="0">
                  <a:solidFill>
                    <a:schemeClr val="tx1"/>
                  </a:solidFill>
                </a:rPr>
                <a:t>é</a:t>
              </a:r>
              <a:r>
                <a:rPr lang="en-GB" sz="1700" b="0" dirty="0" err="1">
                  <a:solidFill>
                    <a:schemeClr val="tx1"/>
                  </a:solidFill>
                </a:rPr>
                <a:t>mique</a:t>
              </a:r>
              <a:r>
                <a:rPr lang="en-GB" sz="1700" b="0" dirty="0">
                  <a:solidFill>
                    <a:schemeClr val="tx1"/>
                  </a:solidFill>
                </a:rPr>
                <a:t> avec poliovirus </a:t>
              </a:r>
              <a:r>
                <a:rPr lang="en-GB" sz="1700" b="0" dirty="0" err="1">
                  <a:solidFill>
                    <a:schemeClr val="tx1"/>
                  </a:solidFill>
                </a:rPr>
                <a:t>sauvage</a:t>
              </a:r>
              <a:r>
                <a:rPr lang="en-GB" sz="1700" b="0" dirty="0">
                  <a:solidFill>
                    <a:schemeClr val="tx1"/>
                  </a:solidFill>
                </a:rPr>
                <a:t> </a:t>
              </a:r>
              <a:r>
                <a:rPr lang="en-GB" sz="1500" b="0" i="1" dirty="0">
                  <a:solidFill>
                    <a:schemeClr val="tx1"/>
                  </a:solidFill>
                </a:rPr>
                <a:t>(2 pays)</a:t>
              </a:r>
            </a:p>
            <a:p>
              <a:pPr rtl="0"/>
              <a:r>
                <a:rPr lang="en-GB" sz="1500" b="0" i="1" dirty="0">
                  <a:solidFill>
                    <a:schemeClr val="tx1"/>
                  </a:solidFill>
                </a:rPr>
                <a:t> </a:t>
              </a:r>
              <a:endParaRPr lang="en-GB" sz="1700" b="0" dirty="0">
                <a:solidFill>
                  <a:schemeClr val="tx1"/>
                </a:solidFill>
              </a:endParaRPr>
            </a:p>
          </p:txBody>
        </p:sp>
        <p:sp>
          <p:nvSpPr>
            <p:cNvPr id="1036" name="Text Box 13">
              <a:extLst>
                <a:ext uri="{FF2B5EF4-FFF2-40B4-BE49-F238E27FC236}">
                  <a16:creationId xmlns:a16="http://schemas.microsoft.com/office/drawing/2014/main" id="{AFC5140E-D9CC-4712-B0CF-0F8AC8F598E3}"/>
                </a:ext>
              </a:extLst>
            </p:cNvPr>
            <p:cNvSpPr txBox="1">
              <a:spLocks noChangeArrowheads="1"/>
            </p:cNvSpPr>
            <p:nvPr/>
          </p:nvSpPr>
          <p:spPr bwMode="auto">
            <a:xfrm>
              <a:off x="277" y="3752"/>
              <a:ext cx="2718"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549" tIns="49773" rIns="99549" bIns="49773">
              <a:spAutoFit/>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pPr rtl="0"/>
              <a:r>
                <a:rPr lang="en-GB" sz="1700" b="0" dirty="0">
                  <a:solidFill>
                    <a:schemeClr val="tx1"/>
                  </a:solidFill>
                </a:rPr>
                <a:t>Non </a:t>
              </a:r>
              <a:r>
                <a:rPr lang="en-GB" sz="1700" b="0" dirty="0" err="1">
                  <a:solidFill>
                    <a:schemeClr val="tx1"/>
                  </a:solidFill>
                </a:rPr>
                <a:t>certifi</a:t>
              </a:r>
              <a:r>
                <a:rPr lang="fr-FR" altLang="en-US" sz="1700" b="0" dirty="0">
                  <a:solidFill>
                    <a:schemeClr val="tx1"/>
                  </a:solidFill>
                </a:rPr>
                <a:t>é</a:t>
              </a:r>
              <a:r>
                <a:rPr lang="en-GB" sz="1700" b="0" dirty="0">
                  <a:solidFill>
                    <a:schemeClr val="tx1"/>
                  </a:solidFill>
                </a:rPr>
                <a:t> </a:t>
              </a:r>
              <a:r>
                <a:rPr lang="en-GB" sz="1700" b="0" dirty="0" err="1">
                  <a:solidFill>
                    <a:schemeClr val="tx1"/>
                  </a:solidFill>
                </a:rPr>
                <a:t>mais</a:t>
              </a:r>
              <a:r>
                <a:rPr lang="en-GB" sz="1700" b="0" dirty="0">
                  <a:solidFill>
                    <a:schemeClr val="tx1"/>
                  </a:solidFill>
                </a:rPr>
                <a:t> non-end</a:t>
              </a:r>
              <a:r>
                <a:rPr lang="fr-FR" altLang="en-US" sz="1700" b="0" dirty="0">
                  <a:solidFill>
                    <a:schemeClr val="tx1"/>
                  </a:solidFill>
                </a:rPr>
                <a:t>é</a:t>
              </a:r>
              <a:r>
                <a:rPr lang="en-GB" sz="1700" b="0" dirty="0" err="1">
                  <a:solidFill>
                    <a:schemeClr val="tx1"/>
                  </a:solidFill>
                </a:rPr>
                <a:t>mique</a:t>
              </a:r>
              <a:r>
                <a:rPr lang="en-GB" sz="1700" b="0" dirty="0">
                  <a:solidFill>
                    <a:schemeClr val="tx1"/>
                  </a:solidFill>
                </a:rPr>
                <a:t> </a:t>
              </a:r>
              <a:r>
                <a:rPr lang="en-GB" sz="1300" b="0" i="1" dirty="0">
                  <a:solidFill>
                    <a:schemeClr val="tx1"/>
                  </a:solidFill>
                </a:rPr>
                <a:t>(21 pays)</a:t>
              </a:r>
              <a:endParaRPr lang="en-GB" sz="1300" b="0" dirty="0">
                <a:solidFill>
                  <a:schemeClr val="tx1"/>
                </a:solidFill>
              </a:endParaRPr>
            </a:p>
          </p:txBody>
        </p:sp>
        <p:sp>
          <p:nvSpPr>
            <p:cNvPr id="1037" name="Rectangle 1036">
              <a:extLst>
                <a:ext uri="{FF2B5EF4-FFF2-40B4-BE49-F238E27FC236}">
                  <a16:creationId xmlns:a16="http://schemas.microsoft.com/office/drawing/2014/main" id="{12033122-FA2D-4E04-A143-182A7447D582}"/>
                </a:ext>
              </a:extLst>
            </p:cNvPr>
            <p:cNvSpPr>
              <a:spLocks noChangeArrowheads="1"/>
            </p:cNvSpPr>
            <p:nvPr/>
          </p:nvSpPr>
          <p:spPr bwMode="auto">
            <a:xfrm>
              <a:off x="47" y="3562"/>
              <a:ext cx="2878" cy="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549" tIns="49773" rIns="99549" bIns="49773" anchor="ct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pPr algn="ctr" defTabSz="995188" eaLnBrk="0" hangingPunct="0"/>
              <a:endParaRPr lang="en-GB" sz="2600"/>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7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8">
            <a:extLst>
              <a:ext uri="{FF2B5EF4-FFF2-40B4-BE49-F238E27FC236}">
                <a16:creationId xmlns:a16="http://schemas.microsoft.com/office/drawing/2014/main" id="{C1D71AD2-98FF-4EEF-9F7A-DE773FB100B6}"/>
              </a:ext>
            </a:extLst>
          </p:cNvPr>
          <p:cNvSpPr>
            <a:spLocks noGrp="1" noChangeArrowheads="1"/>
          </p:cNvSpPr>
          <p:nvPr>
            <p:ph type="body" idx="1"/>
          </p:nvPr>
        </p:nvSpPr>
        <p:spPr>
          <a:xfrm>
            <a:off x="442912" y="1341438"/>
            <a:ext cx="8017519" cy="2375594"/>
          </a:xfrm>
        </p:spPr>
        <p:txBody>
          <a:bodyPr/>
          <a:lstStyle/>
          <a:p>
            <a:endParaRPr lang="fr-FR" altLang="en-US" sz="2000" dirty="0"/>
          </a:p>
          <a:p>
            <a:endParaRPr lang="fr-FR" altLang="en-US" sz="2000" dirty="0"/>
          </a:p>
        </p:txBody>
      </p:sp>
      <p:sp>
        <p:nvSpPr>
          <p:cNvPr id="8195" name="Rectangle 7">
            <a:extLst>
              <a:ext uri="{FF2B5EF4-FFF2-40B4-BE49-F238E27FC236}">
                <a16:creationId xmlns:a16="http://schemas.microsoft.com/office/drawing/2014/main" id="{EDDC1F4D-FBAD-448D-8311-32F8A1C33A9B}"/>
              </a:ext>
            </a:extLst>
          </p:cNvPr>
          <p:cNvSpPr>
            <a:spLocks noGrp="1" noChangeArrowheads="1"/>
          </p:cNvSpPr>
          <p:nvPr>
            <p:ph type="title"/>
          </p:nvPr>
        </p:nvSpPr>
        <p:spPr/>
        <p:txBody>
          <a:bodyPr/>
          <a:lstStyle/>
          <a:p>
            <a:pPr>
              <a:defRPr/>
            </a:pPr>
            <a:r>
              <a:rPr lang="fr-FR" altLang="en-US" dirty="0"/>
              <a:t>Certification de l’</a:t>
            </a:r>
            <a:r>
              <a:rPr lang="fr-FR" altLang="en-US" sz="3600" dirty="0"/>
              <a:t>é</a:t>
            </a:r>
            <a:r>
              <a:rPr lang="fr-FR" altLang="en-US" dirty="0"/>
              <a:t>radication du poliomyélite</a:t>
            </a:r>
          </a:p>
        </p:txBody>
      </p:sp>
      <p:sp>
        <p:nvSpPr>
          <p:cNvPr id="6" name="Rectangle 8">
            <a:extLst>
              <a:ext uri="{FF2B5EF4-FFF2-40B4-BE49-F238E27FC236}">
                <a16:creationId xmlns:a16="http://schemas.microsoft.com/office/drawing/2014/main" id="{5BF728E7-89FF-4272-AE82-0C17867B8B0D}"/>
              </a:ext>
            </a:extLst>
          </p:cNvPr>
          <p:cNvSpPr txBox="1">
            <a:spLocks noChangeArrowheads="1"/>
          </p:cNvSpPr>
          <p:nvPr/>
        </p:nvSpPr>
        <p:spPr bwMode="auto">
          <a:xfrm>
            <a:off x="442913" y="1307406"/>
            <a:ext cx="3985071" cy="442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ts val="1800"/>
              </a:spcBef>
              <a:spcAft>
                <a:spcPct val="0"/>
              </a:spcAft>
              <a:buClr>
                <a:srgbClr val="1E7FB8"/>
              </a:buClr>
              <a:buFont typeface="Wingdings" panose="05000000000000000000" pitchFamily="2" charset="2"/>
              <a:buChar char="l"/>
              <a:defRPr sz="2500">
                <a:solidFill>
                  <a:srgbClr val="000066"/>
                </a:solidFill>
                <a:latin typeface="Gill Sans MT" panose="020B0502020104020203" pitchFamily="34" charset="0"/>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Gill Sans MT" panose="020B0502020104020203" pitchFamily="34" charset="0"/>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Gill Sans MT" panose="020B0502020104020203"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Gill Sans MT" panose="020B0502020104020203"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Gill Sans MT" panose="020B0502020104020203" pitchFamily="34" charset="0"/>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r>
              <a:rPr lang="fr-FR" altLang="en-US" sz="1600" b="0" kern="0" dirty="0"/>
              <a:t>La certification est vérifié région par région</a:t>
            </a:r>
          </a:p>
          <a:p>
            <a:r>
              <a:rPr lang="fr-FR" altLang="en-US" sz="1600" b="0" kern="0" dirty="0"/>
              <a:t>Chaque région peut être considéré pour certification lorsque tous les pays démontrent l’absence de la transmission du poliovirus sauvage pour au moins trois ans consécutives, et </a:t>
            </a:r>
            <a:r>
              <a:rPr lang="fr-FR" sz="1600" b="0" kern="0" dirty="0"/>
              <a:t>ont maintenu la surveillance de la PFA à un niveau égal ou nettement supérieur aux normes de certification</a:t>
            </a:r>
          </a:p>
          <a:p>
            <a:r>
              <a:rPr lang="fr-FR" altLang="en-US" sz="1600" b="0" kern="0" dirty="0"/>
              <a:t>En outre, toutes les installations détenant du matériel infectieux et potentiellement infectieux du poliovirus sauvage doivent avoir mis   en œuvre des mesures de  confinement biologique conformément au Plan d’action mondial pour le confinement en laboratoire du poliovirus sauvage (2003)  </a:t>
            </a:r>
          </a:p>
          <a:p>
            <a:endParaRPr lang="fr-FR" altLang="en-US" sz="2000" b="0" kern="0" dirty="0"/>
          </a:p>
        </p:txBody>
      </p:sp>
      <p:graphicFrame>
        <p:nvGraphicFramePr>
          <p:cNvPr id="9" name="Table 6">
            <a:extLst>
              <a:ext uri="{FF2B5EF4-FFF2-40B4-BE49-F238E27FC236}">
                <a16:creationId xmlns:a16="http://schemas.microsoft.com/office/drawing/2014/main" id="{A2CEA30B-96F2-44EC-8971-90190CD82E1D}"/>
              </a:ext>
            </a:extLst>
          </p:cNvPr>
          <p:cNvGraphicFramePr>
            <a:graphicFrameLocks noGrp="1"/>
          </p:cNvGraphicFramePr>
          <p:nvPr>
            <p:extLst>
              <p:ext uri="{D42A27DB-BD31-4B8C-83A1-F6EECF244321}">
                <p14:modId xmlns:p14="http://schemas.microsoft.com/office/powerpoint/2010/main" val="3734239740"/>
              </p:ext>
            </p:extLst>
          </p:nvPr>
        </p:nvGraphicFramePr>
        <p:xfrm>
          <a:off x="4572000" y="1414492"/>
          <a:ext cx="4536504" cy="4053840"/>
        </p:xfrm>
        <a:graphic>
          <a:graphicData uri="http://schemas.openxmlformats.org/drawingml/2006/table">
            <a:tbl>
              <a:tblPr firstRow="1" bandRow="1">
                <a:tableStyleId>{5C22544A-7EE6-4342-B048-85BDC9FD1C3A}</a:tableStyleId>
              </a:tblPr>
              <a:tblGrid>
                <a:gridCol w="2614257">
                  <a:extLst>
                    <a:ext uri="{9D8B030D-6E8A-4147-A177-3AD203B41FA5}">
                      <a16:colId xmlns:a16="http://schemas.microsoft.com/office/drawing/2014/main" val="441548049"/>
                    </a:ext>
                  </a:extLst>
                </a:gridCol>
                <a:gridCol w="1922247">
                  <a:extLst>
                    <a:ext uri="{9D8B030D-6E8A-4147-A177-3AD203B41FA5}">
                      <a16:colId xmlns:a16="http://schemas.microsoft.com/office/drawing/2014/main" val="1664339"/>
                    </a:ext>
                  </a:extLst>
                </a:gridCol>
              </a:tblGrid>
              <a:tr h="128112">
                <a:tc>
                  <a:txBody>
                    <a:bodyPr/>
                    <a:lstStyle/>
                    <a:p>
                      <a:r>
                        <a:rPr lang="fr-FR" altLang="en-US" sz="1600" dirty="0"/>
                        <a:t>Région</a:t>
                      </a:r>
                      <a:endParaRPr lang="en-US" sz="1600" dirty="0"/>
                    </a:p>
                  </a:txBody>
                  <a:tcPr>
                    <a:solidFill>
                      <a:srgbClr val="99CCFF"/>
                    </a:solidFill>
                  </a:tcPr>
                </a:tc>
                <a:tc>
                  <a:txBody>
                    <a:bodyPr/>
                    <a:lstStyle/>
                    <a:p>
                      <a:r>
                        <a:rPr lang="fr-FR" altLang="en-US" sz="1600" b="0" kern="0" dirty="0"/>
                        <a:t>Année </a:t>
                      </a:r>
                      <a:r>
                        <a:rPr lang="fr-FR" sz="1600" dirty="0"/>
                        <a:t>certifié exempt de virus de la polio sauvage</a:t>
                      </a:r>
                      <a:endParaRPr lang="en-US" sz="1600" dirty="0"/>
                    </a:p>
                  </a:txBody>
                  <a:tcPr>
                    <a:solidFill>
                      <a:srgbClr val="99CCFF"/>
                    </a:solidFill>
                  </a:tcPr>
                </a:tc>
                <a:extLst>
                  <a:ext uri="{0D108BD9-81ED-4DB2-BD59-A6C34878D82A}">
                    <a16:rowId xmlns:a16="http://schemas.microsoft.com/office/drawing/2014/main" val="3218719662"/>
                  </a:ext>
                </a:extLst>
              </a:tr>
              <a:tr h="200120">
                <a:tc>
                  <a:txBody>
                    <a:bodyPr/>
                    <a:lstStyle/>
                    <a:p>
                      <a:r>
                        <a:rPr lang="en-US" sz="1600" dirty="0"/>
                        <a:t>OMS R</a:t>
                      </a:r>
                      <a:r>
                        <a:rPr lang="fr-FR" altLang="en-US" sz="1600" dirty="0"/>
                        <a:t>é</a:t>
                      </a:r>
                      <a:r>
                        <a:rPr lang="en-US" sz="1600" dirty="0" err="1"/>
                        <a:t>gion</a:t>
                      </a:r>
                      <a:r>
                        <a:rPr lang="en-US" sz="1600" dirty="0"/>
                        <a:t> des Ameriques</a:t>
                      </a:r>
                    </a:p>
                  </a:txBody>
                  <a:tcPr>
                    <a:solidFill>
                      <a:srgbClr val="99CCFF"/>
                    </a:solidFill>
                  </a:tcPr>
                </a:tc>
                <a:tc>
                  <a:txBody>
                    <a:bodyPr/>
                    <a:lstStyle/>
                    <a:p>
                      <a:r>
                        <a:rPr lang="en-US" sz="1600" dirty="0"/>
                        <a:t>1994</a:t>
                      </a:r>
                    </a:p>
                  </a:txBody>
                  <a:tcPr>
                    <a:solidFill>
                      <a:srgbClr val="99CCFF"/>
                    </a:solidFill>
                  </a:tcPr>
                </a:tc>
                <a:extLst>
                  <a:ext uri="{0D108BD9-81ED-4DB2-BD59-A6C34878D82A}">
                    <a16:rowId xmlns:a16="http://schemas.microsoft.com/office/drawing/2014/main" val="347710703"/>
                  </a:ext>
                </a:extLst>
              </a:tr>
              <a:tr h="200120">
                <a:tc>
                  <a:txBody>
                    <a:bodyPr/>
                    <a:lstStyle/>
                    <a:p>
                      <a:r>
                        <a:rPr lang="en-US" sz="1600" dirty="0"/>
                        <a:t>OMS R</a:t>
                      </a:r>
                      <a:r>
                        <a:rPr lang="fr-FR" altLang="en-US" sz="1600" dirty="0"/>
                        <a:t>é</a:t>
                      </a:r>
                      <a:r>
                        <a:rPr lang="en-US" sz="1600" dirty="0" err="1"/>
                        <a:t>gion</a:t>
                      </a:r>
                      <a:r>
                        <a:rPr lang="en-US" sz="1600" dirty="0"/>
                        <a:t> du </a:t>
                      </a:r>
                      <a:r>
                        <a:rPr lang="en-US" sz="1600" dirty="0" err="1"/>
                        <a:t>Pacifique</a:t>
                      </a:r>
                      <a:r>
                        <a:rPr lang="en-US" sz="1600" dirty="0"/>
                        <a:t> occidental</a:t>
                      </a:r>
                    </a:p>
                  </a:txBody>
                  <a:tcPr>
                    <a:solidFill>
                      <a:srgbClr val="99CCFF"/>
                    </a:solidFill>
                  </a:tcPr>
                </a:tc>
                <a:tc>
                  <a:txBody>
                    <a:bodyPr/>
                    <a:lstStyle/>
                    <a:p>
                      <a:r>
                        <a:rPr lang="en-US" sz="1600" dirty="0"/>
                        <a:t>2000</a:t>
                      </a:r>
                    </a:p>
                  </a:txBody>
                  <a:tcPr>
                    <a:solidFill>
                      <a:srgbClr val="99CCFF"/>
                    </a:solidFill>
                  </a:tcPr>
                </a:tc>
                <a:extLst>
                  <a:ext uri="{0D108BD9-81ED-4DB2-BD59-A6C34878D82A}">
                    <a16:rowId xmlns:a16="http://schemas.microsoft.com/office/drawing/2014/main" val="2675288059"/>
                  </a:ext>
                </a:extLst>
              </a:tr>
              <a:tr h="200120">
                <a:tc>
                  <a:txBody>
                    <a:bodyPr/>
                    <a:lstStyle/>
                    <a:p>
                      <a:r>
                        <a:rPr lang="en-US" sz="1600" dirty="0"/>
                        <a:t>OMS R</a:t>
                      </a:r>
                      <a:r>
                        <a:rPr lang="fr-FR" altLang="en-US" sz="1600" dirty="0"/>
                        <a:t>é</a:t>
                      </a:r>
                      <a:r>
                        <a:rPr lang="en-US" sz="1600" dirty="0" err="1"/>
                        <a:t>gion</a:t>
                      </a:r>
                      <a:r>
                        <a:rPr lang="en-US" sz="1600" dirty="0"/>
                        <a:t> de </a:t>
                      </a:r>
                      <a:r>
                        <a:rPr lang="en-US" sz="1600" dirty="0" err="1"/>
                        <a:t>l’Europe</a:t>
                      </a:r>
                      <a:endParaRPr lang="en-US" sz="1600" dirty="0"/>
                    </a:p>
                  </a:txBody>
                  <a:tcPr>
                    <a:solidFill>
                      <a:srgbClr val="99CCFF"/>
                    </a:solidFill>
                  </a:tcPr>
                </a:tc>
                <a:tc>
                  <a:txBody>
                    <a:bodyPr/>
                    <a:lstStyle/>
                    <a:p>
                      <a:r>
                        <a:rPr lang="en-US" sz="1600" dirty="0"/>
                        <a:t>2002</a:t>
                      </a:r>
                    </a:p>
                  </a:txBody>
                  <a:tcPr>
                    <a:solidFill>
                      <a:srgbClr val="99CCFF"/>
                    </a:solidFill>
                  </a:tcPr>
                </a:tc>
                <a:extLst>
                  <a:ext uri="{0D108BD9-81ED-4DB2-BD59-A6C34878D82A}">
                    <a16:rowId xmlns:a16="http://schemas.microsoft.com/office/drawing/2014/main" val="4048759555"/>
                  </a:ext>
                </a:extLst>
              </a:tr>
              <a:tr h="200120">
                <a:tc>
                  <a:txBody>
                    <a:bodyPr/>
                    <a:lstStyle/>
                    <a:p>
                      <a:r>
                        <a:rPr lang="en-US" sz="1600" dirty="0"/>
                        <a:t>OMS R</a:t>
                      </a:r>
                      <a:r>
                        <a:rPr lang="fr-FR" altLang="en-US" sz="1600" dirty="0"/>
                        <a:t>é</a:t>
                      </a:r>
                      <a:r>
                        <a:rPr lang="en-US" sz="1600" dirty="0" err="1"/>
                        <a:t>gion</a:t>
                      </a:r>
                      <a:r>
                        <a:rPr lang="en-US" sz="1600" dirty="0"/>
                        <a:t> de </a:t>
                      </a:r>
                      <a:r>
                        <a:rPr lang="en-US" sz="1600" dirty="0" err="1"/>
                        <a:t>l’Asie</a:t>
                      </a:r>
                      <a:r>
                        <a:rPr lang="en-US" sz="1600" dirty="0"/>
                        <a:t> du Sud-Est</a:t>
                      </a:r>
                    </a:p>
                  </a:txBody>
                  <a:tcPr>
                    <a:solidFill>
                      <a:srgbClr val="99CCFF"/>
                    </a:solidFill>
                  </a:tcPr>
                </a:tc>
                <a:tc>
                  <a:txBody>
                    <a:bodyPr/>
                    <a:lstStyle/>
                    <a:p>
                      <a:r>
                        <a:rPr lang="en-US" sz="1600" dirty="0"/>
                        <a:t>2014</a:t>
                      </a:r>
                    </a:p>
                  </a:txBody>
                  <a:tcPr>
                    <a:solidFill>
                      <a:srgbClr val="99CCFF"/>
                    </a:solidFill>
                  </a:tcPr>
                </a:tc>
                <a:extLst>
                  <a:ext uri="{0D108BD9-81ED-4DB2-BD59-A6C34878D82A}">
                    <a16:rowId xmlns:a16="http://schemas.microsoft.com/office/drawing/2014/main" val="1674166378"/>
                  </a:ext>
                </a:extLst>
              </a:tr>
              <a:tr h="220110">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600" dirty="0"/>
                        <a:t>OMS R</a:t>
                      </a:r>
                      <a:r>
                        <a:rPr lang="fr-FR" altLang="en-US" sz="1600" dirty="0"/>
                        <a:t>é</a:t>
                      </a:r>
                      <a:r>
                        <a:rPr lang="en-US" sz="1600" dirty="0" err="1"/>
                        <a:t>gion</a:t>
                      </a:r>
                      <a:r>
                        <a:rPr lang="en-US" sz="1600" dirty="0"/>
                        <a:t> de l’ Afrique</a:t>
                      </a:r>
                    </a:p>
                  </a:txBody>
                  <a:tcPr>
                    <a:solidFill>
                      <a:srgbClr val="99CCFF"/>
                    </a:solidFill>
                  </a:tcPr>
                </a:tc>
                <a:tc>
                  <a:txBody>
                    <a:bodyPr/>
                    <a:lstStyle/>
                    <a:p>
                      <a:r>
                        <a:rPr lang="en-US" sz="1600" dirty="0"/>
                        <a:t>2020</a:t>
                      </a:r>
                    </a:p>
                  </a:txBody>
                  <a:tcPr>
                    <a:solidFill>
                      <a:srgbClr val="99CCFF"/>
                    </a:solidFill>
                  </a:tcPr>
                </a:tc>
                <a:extLst>
                  <a:ext uri="{0D108BD9-81ED-4DB2-BD59-A6C34878D82A}">
                    <a16:rowId xmlns:a16="http://schemas.microsoft.com/office/drawing/2014/main" val="4181141942"/>
                  </a:ext>
                </a:extLst>
              </a:tr>
              <a:tr h="200120">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600" dirty="0"/>
                        <a:t>OMS R</a:t>
                      </a:r>
                      <a:r>
                        <a:rPr lang="fr-FR" altLang="en-US" sz="1600" dirty="0"/>
                        <a:t>é</a:t>
                      </a:r>
                      <a:r>
                        <a:rPr lang="en-US" sz="1600" dirty="0" err="1"/>
                        <a:t>gion</a:t>
                      </a:r>
                      <a:r>
                        <a:rPr lang="en-US" sz="1600" dirty="0"/>
                        <a:t> de la M</a:t>
                      </a:r>
                      <a:r>
                        <a:rPr lang="fr-FR" altLang="en-US" sz="1600" dirty="0"/>
                        <a:t>é</a:t>
                      </a:r>
                      <a:r>
                        <a:rPr lang="en-US" sz="1600" dirty="0" err="1"/>
                        <a:t>diterran</a:t>
                      </a:r>
                      <a:r>
                        <a:rPr lang="fr-FR" altLang="en-US" sz="1600" dirty="0"/>
                        <a:t>é</a:t>
                      </a:r>
                      <a:r>
                        <a:rPr lang="en-US" sz="1600" dirty="0"/>
                        <a:t>e </a:t>
                      </a:r>
                      <a:r>
                        <a:rPr lang="en-US" sz="1600" dirty="0" err="1"/>
                        <a:t>orientale</a:t>
                      </a:r>
                      <a:endParaRPr lang="en-US" sz="1600" dirty="0"/>
                    </a:p>
                  </a:txBody>
                  <a:tcPr>
                    <a:solidFill>
                      <a:srgbClr val="99CCFF"/>
                    </a:solidFill>
                  </a:tcPr>
                </a:tc>
                <a:tc>
                  <a:txBody>
                    <a:bodyPr/>
                    <a:lstStyle/>
                    <a:p>
                      <a:r>
                        <a:rPr lang="en-US" sz="1600" dirty="0"/>
                        <a:t>-</a:t>
                      </a:r>
                    </a:p>
                  </a:txBody>
                  <a:tcPr>
                    <a:solidFill>
                      <a:srgbClr val="99CCFF"/>
                    </a:solidFill>
                  </a:tcPr>
                </a:tc>
                <a:extLst>
                  <a:ext uri="{0D108BD9-81ED-4DB2-BD59-A6C34878D82A}">
                    <a16:rowId xmlns:a16="http://schemas.microsoft.com/office/drawing/2014/main" val="4033613019"/>
                  </a:ext>
                </a:extLst>
              </a:tr>
            </a:tbl>
          </a:graphicData>
        </a:graphic>
      </p:graphicFrame>
      <p:sp>
        <p:nvSpPr>
          <p:cNvPr id="7" name="TextBox 6">
            <a:extLst>
              <a:ext uri="{FF2B5EF4-FFF2-40B4-BE49-F238E27FC236}">
                <a16:creationId xmlns:a16="http://schemas.microsoft.com/office/drawing/2014/main" id="{00C2A456-48D8-4F75-B612-923812341BD9}"/>
              </a:ext>
            </a:extLst>
          </p:cNvPr>
          <p:cNvSpPr txBox="1"/>
          <p:nvPr/>
        </p:nvSpPr>
        <p:spPr>
          <a:xfrm>
            <a:off x="107504" y="5744289"/>
            <a:ext cx="8784976" cy="276999"/>
          </a:xfrm>
          <a:prstGeom prst="rect">
            <a:avLst/>
          </a:prstGeom>
          <a:noFill/>
        </p:spPr>
        <p:txBody>
          <a:bodyPr wrap="square" rtlCol="0">
            <a:spAutoFit/>
          </a:bodyPr>
          <a:lstStyle/>
          <a:p>
            <a:r>
              <a:rPr lang="en-US" sz="1200" b="0" kern="0" dirty="0">
                <a:latin typeface="Gill Sans MT" panose="020B0502020104020203" pitchFamily="34" charset="0"/>
              </a:rPr>
              <a:t>Pour plus </a:t>
            </a:r>
            <a:r>
              <a:rPr lang="en-US" sz="1200" b="0" kern="0" dirty="0" err="1">
                <a:latin typeface="Gill Sans MT" panose="020B0502020104020203" pitchFamily="34" charset="0"/>
              </a:rPr>
              <a:t>d’informations</a:t>
            </a:r>
            <a:r>
              <a:rPr lang="en-US" sz="1200" b="0" kern="0" dirty="0">
                <a:latin typeface="Gill Sans MT" panose="020B0502020104020203" pitchFamily="34" charset="0"/>
              </a:rPr>
              <a:t> sur la certification : </a:t>
            </a:r>
            <a:r>
              <a:rPr lang="en-US" altLang="en-US" sz="1200" b="0" kern="0" dirty="0">
                <a:latin typeface="Gill Sans MT" panose="020B0502020104020203" pitchFamily="34" charset="0"/>
                <a:hlinkClick r:id="rId3"/>
              </a:rPr>
              <a:t>https://polioeradication.org/polio-today/preparing-for-a-polio-free-world/certification/</a:t>
            </a:r>
            <a:endParaRPr lang="en-US" altLang="en-US" sz="1200" b="0" kern="0" dirty="0">
              <a:latin typeface="Gill Sans MT" panose="020B0502020104020203" pitchFamily="34" charset="0"/>
            </a:endParaRPr>
          </a:p>
        </p:txBody>
      </p:sp>
    </p:spTree>
    <p:extLst>
      <p:ext uri="{BB962C8B-B14F-4D97-AF65-F5344CB8AC3E}">
        <p14:creationId xmlns:p14="http://schemas.microsoft.com/office/powerpoint/2010/main" val="10547408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1">
            <a:extLst>
              <a:ext uri="{FF2B5EF4-FFF2-40B4-BE49-F238E27FC236}">
                <a16:creationId xmlns:a16="http://schemas.microsoft.com/office/drawing/2014/main" id="{528412B5-2A18-4615-80A4-2C3AFB496A21}"/>
              </a:ext>
            </a:extLst>
          </p:cNvPr>
          <p:cNvSpPr>
            <a:spLocks noGrp="1" noChangeArrowheads="1"/>
          </p:cNvSpPr>
          <p:nvPr>
            <p:ph idx="1"/>
          </p:nvPr>
        </p:nvSpPr>
        <p:spPr>
          <a:xfrm>
            <a:off x="1260475" y="1381125"/>
            <a:ext cx="6624638" cy="5000625"/>
          </a:xfrm>
        </p:spPr>
        <p:txBody>
          <a:bodyPr/>
          <a:lstStyle/>
          <a:p>
            <a:r>
              <a:rPr lang="fr-FR" altLang="en-US" sz="1800" dirty="0"/>
              <a:t>3 types de poliovirus :</a:t>
            </a:r>
          </a:p>
          <a:p>
            <a:pPr lvl="1"/>
            <a:r>
              <a:rPr lang="fr-FR" altLang="en-US" sz="2400" dirty="0">
                <a:ea typeface="Arial" panose="020B0604020202020204" pitchFamily="34" charset="0"/>
              </a:rPr>
              <a:t>Poliovirus sauvage autochtone : 3 sérotypes</a:t>
            </a:r>
          </a:p>
          <a:p>
            <a:pPr lvl="2"/>
            <a:r>
              <a:rPr lang="fr-FR" altLang="en-US" sz="2400" b="1" dirty="0">
                <a:ea typeface="Arial" panose="020B0604020202020204" pitchFamily="34" charset="0"/>
              </a:rPr>
              <a:t>Le type 1 – 416 cas en 2013 </a:t>
            </a:r>
            <a:r>
              <a:rPr lang="fr-FR" altLang="en-US" sz="2400" dirty="0">
                <a:ea typeface="Arial" panose="020B0604020202020204" pitchFamily="34" charset="0"/>
              </a:rPr>
              <a:t>(c’est le seul type de poliovirus sauvage en circulation à ce jour) ;</a:t>
            </a:r>
            <a:endParaRPr lang="fr-FR" altLang="en-US" sz="2400" b="1" dirty="0">
              <a:ea typeface="Arial" panose="020B0604020202020204" pitchFamily="34" charset="0"/>
            </a:endParaRPr>
          </a:p>
          <a:p>
            <a:pPr lvl="2"/>
            <a:r>
              <a:rPr lang="fr-FR" altLang="en-US" sz="2400" dirty="0">
                <a:ea typeface="Arial" panose="020B0604020202020204" pitchFamily="34" charset="0"/>
              </a:rPr>
              <a:t>Le type 2 – éliminé en 1999 ;</a:t>
            </a:r>
          </a:p>
          <a:p>
            <a:pPr lvl="2"/>
            <a:r>
              <a:rPr lang="fr-FR" altLang="en-US" sz="2400" dirty="0">
                <a:ea typeface="Arial" panose="020B0604020202020204" pitchFamily="34" charset="0"/>
              </a:rPr>
              <a:t>Le type </a:t>
            </a:r>
            <a:r>
              <a:rPr lang="fr-FR" altLang="en-US" sz="2400" dirty="0"/>
              <a:t>3 – éliminé en 2019</a:t>
            </a:r>
          </a:p>
        </p:txBody>
      </p:sp>
      <p:sp>
        <p:nvSpPr>
          <p:cNvPr id="3" name="Title 2">
            <a:extLst>
              <a:ext uri="{FF2B5EF4-FFF2-40B4-BE49-F238E27FC236}">
                <a16:creationId xmlns:a16="http://schemas.microsoft.com/office/drawing/2014/main" id="{F354858F-12B2-4AAD-885B-0B0CB64E9DD4}"/>
              </a:ext>
            </a:extLst>
          </p:cNvPr>
          <p:cNvSpPr>
            <a:spLocks noGrp="1"/>
          </p:cNvSpPr>
          <p:nvPr>
            <p:ph type="title"/>
          </p:nvPr>
        </p:nvSpPr>
        <p:spPr/>
        <p:txBody>
          <a:bodyPr/>
          <a:lstStyle/>
          <a:p>
            <a:pPr>
              <a:defRPr/>
            </a:pPr>
            <a:r>
              <a:rPr lang="en-US" dirty="0"/>
              <a:t>Types de poliovirus</a:t>
            </a:r>
          </a:p>
        </p:txBody>
      </p:sp>
      <p:pic>
        <p:nvPicPr>
          <p:cNvPr id="4" name="Picture 4">
            <a:extLst>
              <a:ext uri="{FF2B5EF4-FFF2-40B4-BE49-F238E27FC236}">
                <a16:creationId xmlns:a16="http://schemas.microsoft.com/office/drawing/2014/main" id="{EF68DB62-0BDE-47C4-B70B-3BFCDE5FD8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4149080"/>
            <a:ext cx="3932672" cy="1837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6" descr="http://static.comicvine.com/uploads/original/11/110697/3625199-0745809454-600px.png">
            <a:extLst>
              <a:ext uri="{FF2B5EF4-FFF2-40B4-BE49-F238E27FC236}">
                <a16:creationId xmlns:a16="http://schemas.microsoft.com/office/drawing/2014/main" id="{2204295B-8486-48F5-9044-501CF5CBA6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2291" y="4110283"/>
            <a:ext cx="1579562"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http://static.comicvine.com/uploads/original/11/110697/3625199-0745809454-600px.png">
            <a:extLst>
              <a:ext uri="{FF2B5EF4-FFF2-40B4-BE49-F238E27FC236}">
                <a16:creationId xmlns:a16="http://schemas.microsoft.com/office/drawing/2014/main" id="{096FF9F2-B96A-4ED8-9D28-2D627E8DCC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8846" y="4548573"/>
            <a:ext cx="1579562"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1">
            <a:extLst>
              <a:ext uri="{FF2B5EF4-FFF2-40B4-BE49-F238E27FC236}">
                <a16:creationId xmlns:a16="http://schemas.microsoft.com/office/drawing/2014/main" id="{1EBF913F-2D7D-40AF-B983-C75703657729}"/>
              </a:ext>
            </a:extLst>
          </p:cNvPr>
          <p:cNvSpPr>
            <a:spLocks noGrp="1" noChangeArrowheads="1"/>
          </p:cNvSpPr>
          <p:nvPr>
            <p:ph idx="1"/>
          </p:nvPr>
        </p:nvSpPr>
        <p:spPr>
          <a:xfrm>
            <a:off x="442913" y="1340768"/>
            <a:ext cx="8291512" cy="4252912"/>
          </a:xfrm>
        </p:spPr>
        <p:txBody>
          <a:bodyPr/>
          <a:lstStyle/>
          <a:p>
            <a:r>
              <a:rPr lang="fr-FR" altLang="en-US" sz="1800" dirty="0"/>
              <a:t>3 types de vaccin antipoliomyélitique oral :</a:t>
            </a:r>
          </a:p>
          <a:p>
            <a:pPr lvl="1"/>
            <a:r>
              <a:rPr lang="fr-FR" altLang="en-US" sz="1800" dirty="0">
                <a:solidFill>
                  <a:srgbClr val="0070C0"/>
                </a:solidFill>
                <a:ea typeface="Arial" panose="020B0604020202020204" pitchFamily="34" charset="0"/>
              </a:rPr>
              <a:t>Le VPO </a:t>
            </a:r>
            <a:r>
              <a:rPr lang="fr-FR" altLang="en-US" sz="1800" b="1" dirty="0">
                <a:solidFill>
                  <a:srgbClr val="0070C0"/>
                </a:solidFill>
                <a:ea typeface="Arial" panose="020B0604020202020204" pitchFamily="34" charset="0"/>
              </a:rPr>
              <a:t>bi</a:t>
            </a:r>
            <a:r>
              <a:rPr lang="fr-FR" altLang="en-US" sz="1800" dirty="0">
                <a:solidFill>
                  <a:srgbClr val="0070C0"/>
                </a:solidFill>
                <a:ea typeface="Arial" panose="020B0604020202020204" pitchFamily="34" charset="0"/>
              </a:rPr>
              <a:t>valent (</a:t>
            </a:r>
            <a:r>
              <a:rPr lang="fr-FR" altLang="en-US" sz="1800" dirty="0" err="1">
                <a:solidFill>
                  <a:srgbClr val="0070C0"/>
                </a:solidFill>
                <a:ea typeface="Arial" panose="020B0604020202020204" pitchFamily="34" charset="0"/>
              </a:rPr>
              <a:t>VPOb</a:t>
            </a:r>
            <a:r>
              <a:rPr lang="fr-FR" altLang="en-US" sz="1800" dirty="0">
                <a:solidFill>
                  <a:srgbClr val="0070C0"/>
                </a:solidFill>
                <a:ea typeface="Arial" panose="020B0604020202020204" pitchFamily="34" charset="0"/>
              </a:rPr>
              <a:t>) : types 1 </a:t>
            </a:r>
            <a:r>
              <a:rPr lang="fr-FR" altLang="en-US" sz="1800" i="1" dirty="0">
                <a:solidFill>
                  <a:srgbClr val="0070C0"/>
                </a:solidFill>
                <a:ea typeface="Arial" panose="020B0604020202020204" pitchFamily="34" charset="0"/>
              </a:rPr>
              <a:t>et</a:t>
            </a:r>
            <a:r>
              <a:rPr lang="fr-FR" altLang="en-US" sz="1800" dirty="0">
                <a:solidFill>
                  <a:srgbClr val="0070C0"/>
                </a:solidFill>
                <a:ea typeface="Arial" panose="020B0604020202020204" pitchFamily="34" charset="0"/>
              </a:rPr>
              <a:t> 3</a:t>
            </a:r>
            <a:endParaRPr lang="fr-FR" altLang="en-US" sz="1800" dirty="0">
              <a:ea typeface="Arial" panose="020B0604020202020204" pitchFamily="34" charset="0"/>
            </a:endParaRPr>
          </a:p>
          <a:p>
            <a:pPr lvl="2"/>
            <a:r>
              <a:rPr lang="fr-FR" altLang="en-US" sz="1800" dirty="0">
                <a:ea typeface="Arial" panose="020B0604020202020204" pitchFamily="34" charset="0"/>
              </a:rPr>
              <a:t>plus couramment utilisé dans les activités de vaccination supplémentaires (AVS)</a:t>
            </a:r>
            <a:endParaRPr lang="fr-FR" altLang="en-US" sz="1800" dirty="0">
              <a:solidFill>
                <a:srgbClr val="0070C0"/>
              </a:solidFill>
              <a:ea typeface="Arial" panose="020B0604020202020204" pitchFamily="34" charset="0"/>
            </a:endParaRPr>
          </a:p>
          <a:p>
            <a:pPr lvl="1"/>
            <a:r>
              <a:rPr lang="fr-FR" altLang="en-US" sz="1800" dirty="0">
                <a:solidFill>
                  <a:srgbClr val="0070C0"/>
                </a:solidFill>
                <a:ea typeface="Arial" panose="020B0604020202020204" pitchFamily="34" charset="0"/>
              </a:rPr>
              <a:t>Le VPO </a:t>
            </a:r>
            <a:r>
              <a:rPr lang="fr-FR" altLang="en-US" sz="1800" b="1" dirty="0">
                <a:solidFill>
                  <a:srgbClr val="0070C0"/>
                </a:solidFill>
                <a:ea typeface="Arial" panose="020B0604020202020204" pitchFamily="34" charset="0"/>
              </a:rPr>
              <a:t>Mono</a:t>
            </a:r>
            <a:r>
              <a:rPr lang="fr-FR" altLang="en-US" sz="1800" dirty="0">
                <a:solidFill>
                  <a:srgbClr val="0070C0"/>
                </a:solidFill>
                <a:ea typeface="Arial" panose="020B0604020202020204" pitchFamily="34" charset="0"/>
              </a:rPr>
              <a:t>valent (</a:t>
            </a:r>
            <a:r>
              <a:rPr lang="fr-FR" altLang="en-US" sz="1800" dirty="0" err="1">
                <a:solidFill>
                  <a:srgbClr val="0070C0"/>
                </a:solidFill>
                <a:ea typeface="Arial" panose="020B0604020202020204" pitchFamily="34" charset="0"/>
              </a:rPr>
              <a:t>VPOm</a:t>
            </a:r>
            <a:r>
              <a:rPr lang="fr-FR" altLang="en-US" sz="1800" dirty="0">
                <a:solidFill>
                  <a:srgbClr val="0070C0"/>
                </a:solidFill>
                <a:ea typeface="Arial" panose="020B0604020202020204" pitchFamily="34" charset="0"/>
              </a:rPr>
              <a:t>) : types 1, 2 </a:t>
            </a:r>
            <a:r>
              <a:rPr lang="fr-FR" altLang="en-US" sz="1800" i="1" dirty="0">
                <a:solidFill>
                  <a:srgbClr val="0070C0"/>
                </a:solidFill>
                <a:ea typeface="Arial" panose="020B0604020202020204" pitchFamily="34" charset="0"/>
              </a:rPr>
              <a:t>ou</a:t>
            </a:r>
            <a:r>
              <a:rPr lang="fr-FR" altLang="en-US" sz="1800" dirty="0">
                <a:solidFill>
                  <a:srgbClr val="0070C0"/>
                </a:solidFill>
                <a:ea typeface="Arial" panose="020B0604020202020204" pitchFamily="34" charset="0"/>
              </a:rPr>
              <a:t> 3</a:t>
            </a:r>
            <a:endParaRPr lang="fr-FR" altLang="en-US" sz="1800" dirty="0">
              <a:ea typeface="Arial" panose="020B0604020202020204" pitchFamily="34" charset="0"/>
            </a:endParaRPr>
          </a:p>
          <a:p>
            <a:pPr lvl="2"/>
            <a:r>
              <a:rPr lang="fr-FR" altLang="en-US" sz="1800" dirty="0">
                <a:ea typeface="Arial" panose="020B0604020202020204" pitchFamily="34" charset="0"/>
              </a:rPr>
              <a:t>utilisé principalement pour les vaccinations supplémentaires dans des zones où seul le type 1 ou le type 3 est en circulation. </a:t>
            </a:r>
          </a:p>
          <a:p>
            <a:pPr lvl="1"/>
            <a:r>
              <a:rPr lang="en-US" altLang="en-US" sz="1800" dirty="0">
                <a:solidFill>
                  <a:srgbClr val="0070C0"/>
                </a:solidFill>
              </a:rPr>
              <a:t>Le </a:t>
            </a:r>
            <a:r>
              <a:rPr lang="en-US" altLang="en-US" sz="1800" b="1" dirty="0">
                <a:solidFill>
                  <a:srgbClr val="0070C0"/>
                </a:solidFill>
              </a:rPr>
              <a:t>nouveau VPO </a:t>
            </a:r>
            <a:r>
              <a:rPr lang="en-US" altLang="en-US" sz="1800" dirty="0">
                <a:solidFill>
                  <a:srgbClr val="0070C0"/>
                </a:solidFill>
              </a:rPr>
              <a:t>(nVPO2):  type 2</a:t>
            </a:r>
          </a:p>
          <a:p>
            <a:pPr lvl="2"/>
            <a:r>
              <a:rPr lang="en-US" altLang="en-US" sz="1800" dirty="0" err="1"/>
              <a:t>en</a:t>
            </a:r>
            <a:r>
              <a:rPr lang="en-US" altLang="en-US" sz="1800" dirty="0"/>
              <a:t> train d’</a:t>
            </a:r>
            <a:r>
              <a:rPr lang="fr-FR" altLang="en-US" sz="1800" dirty="0"/>
              <a:t>ê</a:t>
            </a:r>
            <a:r>
              <a:rPr lang="en-US" altLang="en-US" sz="1800" dirty="0" err="1"/>
              <a:t>tre</a:t>
            </a:r>
            <a:r>
              <a:rPr lang="en-US" altLang="en-US" sz="1800" dirty="0"/>
              <a:t> </a:t>
            </a:r>
            <a:r>
              <a:rPr lang="en-US" altLang="en-US" sz="1800" dirty="0" err="1"/>
              <a:t>introduit</a:t>
            </a:r>
            <a:r>
              <a:rPr lang="en-US" altLang="en-US" sz="1800" dirty="0"/>
              <a:t> pour </a:t>
            </a:r>
            <a:r>
              <a:rPr lang="en-US" altLang="en-US" sz="1800" dirty="0" err="1"/>
              <a:t>mieux</a:t>
            </a:r>
            <a:r>
              <a:rPr lang="en-US" altLang="en-US" sz="1800" dirty="0"/>
              <a:t> addresser le </a:t>
            </a:r>
            <a:r>
              <a:rPr lang="en-US" altLang="en-US" sz="1800" dirty="0" err="1"/>
              <a:t>risque</a:t>
            </a:r>
            <a:r>
              <a:rPr lang="en-US" altLang="en-US" sz="1800" dirty="0"/>
              <a:t> d ’apparition de </a:t>
            </a:r>
            <a:r>
              <a:rPr lang="en-US" altLang="en-US" sz="1800" dirty="0" err="1"/>
              <a:t>nouvelles</a:t>
            </a:r>
            <a:r>
              <a:rPr lang="en-US" altLang="en-US" sz="1800" dirty="0"/>
              <a:t> </a:t>
            </a:r>
            <a:r>
              <a:rPr lang="en-US" altLang="en-US" sz="1800" dirty="0" err="1"/>
              <a:t>flambées</a:t>
            </a:r>
            <a:r>
              <a:rPr lang="en-US" altLang="en-US" sz="1800" dirty="0"/>
              <a:t> de poliovirus </a:t>
            </a:r>
            <a:r>
              <a:rPr lang="en-US" altLang="en-US" sz="1800" dirty="0" err="1"/>
              <a:t>dérivés</a:t>
            </a:r>
            <a:r>
              <a:rPr lang="en-US" altLang="en-US" sz="1800" dirty="0"/>
              <a:t> </a:t>
            </a:r>
            <a:r>
              <a:rPr lang="en-US" altLang="en-US" sz="1800" dirty="0" err="1"/>
              <a:t>d’une</a:t>
            </a:r>
            <a:r>
              <a:rPr lang="en-US" altLang="en-US" sz="1800" dirty="0"/>
              <a:t> </a:t>
            </a:r>
            <a:r>
              <a:rPr lang="en-US" altLang="en-US" sz="1800" dirty="0" err="1"/>
              <a:t>souche</a:t>
            </a:r>
            <a:r>
              <a:rPr lang="en-US" altLang="en-US" sz="1800" dirty="0"/>
              <a:t> </a:t>
            </a:r>
            <a:r>
              <a:rPr lang="en-US" altLang="en-US" sz="1800" dirty="0" err="1"/>
              <a:t>vaccinale</a:t>
            </a:r>
            <a:r>
              <a:rPr lang="en-US" altLang="en-US" sz="1800" dirty="0"/>
              <a:t> (PVDVc2)</a:t>
            </a:r>
          </a:p>
          <a:p>
            <a:pPr lvl="2"/>
            <a:r>
              <a:rPr lang="en-US" altLang="en-US" sz="1800" dirty="0" err="1"/>
              <a:t>n’est</a:t>
            </a:r>
            <a:r>
              <a:rPr lang="en-US" altLang="en-US" sz="1800" dirty="0"/>
              <a:t> pas </a:t>
            </a:r>
            <a:r>
              <a:rPr lang="en-US" altLang="en-US" sz="1800" dirty="0" err="1"/>
              <a:t>prequalifié</a:t>
            </a:r>
            <a:r>
              <a:rPr lang="en-US" altLang="en-US" sz="1800" dirty="0"/>
              <a:t> par </a:t>
            </a:r>
            <a:r>
              <a:rPr lang="en-US" altLang="en-US" sz="1800" dirty="0" err="1"/>
              <a:t>l’OMS</a:t>
            </a:r>
            <a:r>
              <a:rPr lang="en-US" altLang="en-US" sz="1800" dirty="0"/>
              <a:t> </a:t>
            </a:r>
            <a:r>
              <a:rPr lang="en-US" altLang="en-US" sz="1800" dirty="0" err="1"/>
              <a:t>mais</a:t>
            </a:r>
            <a:r>
              <a:rPr lang="en-US" altLang="en-US" sz="1800" dirty="0"/>
              <a:t> </a:t>
            </a:r>
            <a:r>
              <a:rPr lang="en-US" altLang="en-US" sz="1800" dirty="0" err="1"/>
              <a:t>est</a:t>
            </a:r>
            <a:r>
              <a:rPr lang="en-US" altLang="en-US" sz="1800" dirty="0"/>
              <a:t> </a:t>
            </a:r>
            <a:r>
              <a:rPr lang="en-US" altLang="en-US" sz="1800" dirty="0" err="1"/>
              <a:t>deployé</a:t>
            </a:r>
            <a:r>
              <a:rPr lang="en-US" altLang="en-US" sz="1800" dirty="0"/>
              <a:t> au </a:t>
            </a:r>
            <a:r>
              <a:rPr lang="en-US" altLang="en-US" sz="1800" dirty="0" err="1"/>
              <a:t>titre</a:t>
            </a:r>
            <a:r>
              <a:rPr lang="en-US" altLang="en-US" sz="1800" dirty="0"/>
              <a:t> du </a:t>
            </a:r>
            <a:r>
              <a:rPr lang="en-US" altLang="en-US" sz="1800" dirty="0" err="1"/>
              <a:t>protocole</a:t>
            </a:r>
            <a:r>
              <a:rPr lang="en-US" altLang="en-US" sz="1800" dirty="0"/>
              <a:t> EUL (Emergency Use Listing) de l’ OMS pour </a:t>
            </a:r>
            <a:r>
              <a:rPr lang="en-US" altLang="en-US" sz="1800" dirty="0" err="1"/>
              <a:t>faciliter</a:t>
            </a:r>
            <a:r>
              <a:rPr lang="en-US" altLang="en-US" sz="1800" dirty="0"/>
              <a:t> </a:t>
            </a:r>
            <a:r>
              <a:rPr lang="en-US" altLang="en-US" sz="1800" dirty="0" err="1"/>
              <a:t>sa</a:t>
            </a:r>
            <a:r>
              <a:rPr lang="en-US" altLang="en-US" sz="1800" dirty="0"/>
              <a:t> </a:t>
            </a:r>
            <a:r>
              <a:rPr lang="en-US" altLang="en-US" sz="1800" dirty="0" err="1"/>
              <a:t>disponibilité</a:t>
            </a:r>
            <a:r>
              <a:rPr lang="en-US" altLang="en-US" sz="1800" dirty="0"/>
              <a:t> </a:t>
            </a:r>
            <a:r>
              <a:rPr lang="en-US" altLang="en-US" sz="1800" dirty="0" err="1"/>
              <a:t>urgente</a:t>
            </a:r>
            <a:r>
              <a:rPr lang="en-US" altLang="en-US" sz="1800" dirty="0"/>
              <a:t> sur le terrain</a:t>
            </a:r>
          </a:p>
          <a:p>
            <a:pPr lvl="1"/>
            <a:endParaRPr lang="fr-FR" altLang="en-US" dirty="0">
              <a:ea typeface="Arial" panose="020B0604020202020204" pitchFamily="34" charset="0"/>
            </a:endParaRPr>
          </a:p>
        </p:txBody>
      </p:sp>
      <p:sp>
        <p:nvSpPr>
          <p:cNvPr id="3" name="Title 2">
            <a:extLst>
              <a:ext uri="{FF2B5EF4-FFF2-40B4-BE49-F238E27FC236}">
                <a16:creationId xmlns:a16="http://schemas.microsoft.com/office/drawing/2014/main" id="{7FD6C5D8-5E74-4B4D-9951-34FEFFAAD99D}"/>
              </a:ext>
            </a:extLst>
          </p:cNvPr>
          <p:cNvSpPr>
            <a:spLocks noGrp="1"/>
          </p:cNvSpPr>
          <p:nvPr>
            <p:ph type="title"/>
          </p:nvPr>
        </p:nvSpPr>
        <p:spPr/>
        <p:txBody>
          <a:bodyPr/>
          <a:lstStyle/>
          <a:p>
            <a:pPr>
              <a:defRPr/>
            </a:pPr>
            <a:r>
              <a:rPr lang="fr-FR" altLang="en-US"/>
              <a:t>Types de vaccin antipoliomyélitique oral</a:t>
            </a:r>
          </a:p>
        </p:txBody>
      </p:sp>
      <p:sp>
        <p:nvSpPr>
          <p:cNvPr id="19460" name="TextBox 1">
            <a:extLst>
              <a:ext uri="{FF2B5EF4-FFF2-40B4-BE49-F238E27FC236}">
                <a16:creationId xmlns:a16="http://schemas.microsoft.com/office/drawing/2014/main" id="{16D7313A-20A0-4D97-8121-5AA8E9610820}"/>
              </a:ext>
            </a:extLst>
          </p:cNvPr>
          <p:cNvSpPr txBox="1">
            <a:spLocks noChangeArrowheads="1"/>
          </p:cNvSpPr>
          <p:nvPr/>
        </p:nvSpPr>
        <p:spPr bwMode="auto">
          <a:xfrm>
            <a:off x="539750" y="4801071"/>
            <a:ext cx="8135938"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69875">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2600" dirty="0"/>
          </a:p>
          <a:p>
            <a:pPr rtl="1" eaLnBrk="1" hangingPunct="1">
              <a:spcBef>
                <a:spcPct val="0"/>
              </a:spcBef>
              <a:buClrTx/>
              <a:buFontTx/>
              <a:buNone/>
            </a:pPr>
            <a:r>
              <a:rPr lang="fr-FR" altLang="en-US" sz="2600" dirty="0"/>
              <a:t>Le VPO reste le principal vaccin utilisé dans le cadre de la stratégie d’éradication.</a:t>
            </a: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PPTtemplate</Template>
  <TotalTime>42967</TotalTime>
  <Words>4315</Words>
  <Application>Microsoft Office PowerPoint</Application>
  <PresentationFormat>On-screen Show (4:3)</PresentationFormat>
  <Paragraphs>333</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Arial Narrow</vt:lpstr>
      <vt:lpstr>Gill Sans MT</vt:lpstr>
      <vt:lpstr>Wingdings</vt:lpstr>
      <vt:lpstr>PPTtemplate</vt:lpstr>
      <vt:lpstr>PowerPoint Presentation</vt:lpstr>
      <vt:lpstr>Objectifs de ce module</vt:lpstr>
      <vt:lpstr>Principales questions</vt:lpstr>
      <vt:lpstr>Qu’est-ce que la poliomyélite ?</vt:lpstr>
      <vt:lpstr>PowerPoint Presentation</vt:lpstr>
      <vt:lpstr>Combien y a-t-il de cas de poliomyélite ?</vt:lpstr>
      <vt:lpstr>Certification de l’éradication du poliomyélite</vt:lpstr>
      <vt:lpstr>Types de poliovirus</vt:lpstr>
      <vt:lpstr>Types de vaccin antipoliomyélitique oral</vt:lpstr>
      <vt:lpstr>Paralysie associée au VPO</vt:lpstr>
      <vt:lpstr>Poliovirus sauvage autochtone et cas de poliomyélite dérivés de souches vaccinales entre 2009 et 2020*</vt:lpstr>
      <vt:lpstr>Plan d'éradication de la poliomyélite</vt:lpstr>
      <vt:lpstr>Plan d'éradication de la poliomyélite (suite)</vt:lpstr>
      <vt:lpstr>Comparaison entre le VPO et le VPI ?</vt:lpstr>
      <vt:lpstr>Pourquoi le VPI ?</vt:lpstr>
      <vt:lpstr>Principaux messages</vt:lpstr>
      <vt:lpstr>Vaccin antipoliomyélitique inactivé (VPI)</vt:lpstr>
      <vt:lpstr>Fin du module</vt:lpstr>
    </vt:vector>
  </TitlesOfParts>
  <Manager/>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subject/>
  <dc:creator>RANIM</dc:creator>
  <cp:keywords/>
  <dc:description/>
  <cp:lastModifiedBy>RAMIREZ GONZALEZ, Alejandro</cp:lastModifiedBy>
  <cp:revision>1123</cp:revision>
  <dcterms:created xsi:type="dcterms:W3CDTF">2012-01-27T09:40:38Z</dcterms:created>
  <dcterms:modified xsi:type="dcterms:W3CDTF">2022-06-17T06:38:03Z</dcterms:modified>
  <cp:category/>
</cp:coreProperties>
</file>