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6" r:id="rId1"/>
  </p:sldMasterIdLst>
  <p:notesMasterIdLst>
    <p:notesMasterId r:id="rId25"/>
  </p:notesMasterIdLst>
  <p:handoutMasterIdLst>
    <p:handoutMasterId r:id="rId26"/>
  </p:handoutMasterIdLst>
  <p:sldIdLst>
    <p:sldId id="336" r:id="rId2"/>
    <p:sldId id="279" r:id="rId3"/>
    <p:sldId id="282" r:id="rId4"/>
    <p:sldId id="345" r:id="rId5"/>
    <p:sldId id="358" r:id="rId6"/>
    <p:sldId id="350" r:id="rId7"/>
    <p:sldId id="347" r:id="rId8"/>
    <p:sldId id="341" r:id="rId9"/>
    <p:sldId id="354" r:id="rId10"/>
    <p:sldId id="317" r:id="rId11"/>
    <p:sldId id="331" r:id="rId12"/>
    <p:sldId id="370" r:id="rId13"/>
    <p:sldId id="320" r:id="rId14"/>
    <p:sldId id="318" r:id="rId15"/>
    <p:sldId id="357" r:id="rId16"/>
    <p:sldId id="353" r:id="rId17"/>
    <p:sldId id="339" r:id="rId18"/>
    <p:sldId id="319" r:id="rId19"/>
    <p:sldId id="327" r:id="rId20"/>
    <p:sldId id="330" r:id="rId21"/>
    <p:sldId id="349" r:id="rId22"/>
    <p:sldId id="371" r:id="rId23"/>
    <p:sldId id="334" r:id="rId24"/>
  </p:sldIdLst>
  <p:sldSz cx="9144000" cy="6858000" type="screen4x3"/>
  <p:notesSz cx="6805613" cy="9939338"/>
  <p:defaultTextStyle>
    <a:defPPr>
      <a:defRPr lang="en-GB"/>
    </a:defPPr>
    <a:lvl1pPr algn="l" rtl="0" fontAlgn="base">
      <a:spcBef>
        <a:spcPct val="0"/>
      </a:spcBef>
      <a:spcAft>
        <a:spcPct val="0"/>
      </a:spcAft>
      <a:defRPr kern="1200">
        <a:solidFill>
          <a:schemeClr val="tx1"/>
        </a:solidFill>
        <a:latin typeface="Limon F3" charset="0"/>
        <a:ea typeface="MS PGothic" pitchFamily="34" charset="-128"/>
        <a:cs typeface="+mn-cs"/>
      </a:defRPr>
    </a:lvl1pPr>
    <a:lvl2pPr marL="457200" algn="l" rtl="0" fontAlgn="base">
      <a:spcBef>
        <a:spcPct val="0"/>
      </a:spcBef>
      <a:spcAft>
        <a:spcPct val="0"/>
      </a:spcAft>
      <a:defRPr kern="1200">
        <a:solidFill>
          <a:schemeClr val="tx1"/>
        </a:solidFill>
        <a:latin typeface="Limon F3" charset="0"/>
        <a:ea typeface="MS PGothic" pitchFamily="34" charset="-128"/>
        <a:cs typeface="+mn-cs"/>
      </a:defRPr>
    </a:lvl2pPr>
    <a:lvl3pPr marL="914400" algn="l" rtl="0" fontAlgn="base">
      <a:spcBef>
        <a:spcPct val="0"/>
      </a:spcBef>
      <a:spcAft>
        <a:spcPct val="0"/>
      </a:spcAft>
      <a:defRPr kern="1200">
        <a:solidFill>
          <a:schemeClr val="tx1"/>
        </a:solidFill>
        <a:latin typeface="Limon F3" charset="0"/>
        <a:ea typeface="MS PGothic" pitchFamily="34" charset="-128"/>
        <a:cs typeface="+mn-cs"/>
      </a:defRPr>
    </a:lvl3pPr>
    <a:lvl4pPr marL="1371600" algn="l" rtl="0" fontAlgn="base">
      <a:spcBef>
        <a:spcPct val="0"/>
      </a:spcBef>
      <a:spcAft>
        <a:spcPct val="0"/>
      </a:spcAft>
      <a:defRPr kern="1200">
        <a:solidFill>
          <a:schemeClr val="tx1"/>
        </a:solidFill>
        <a:latin typeface="Limon F3" charset="0"/>
        <a:ea typeface="MS PGothic" pitchFamily="34" charset="-128"/>
        <a:cs typeface="+mn-cs"/>
      </a:defRPr>
    </a:lvl4pPr>
    <a:lvl5pPr marL="1828800" algn="l" rtl="0" fontAlgn="base">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p:defaultTextStyle>
  <p:extLst>
    <p:ext uri="{EFAFB233-063F-42B5-8137-9DF3F51BA10A}">
      <p15:sldGuideLst xmlns:p15="http://schemas.microsoft.com/office/powerpoint/2012/main">
        <p15:guide id="1" orient="horz" pos="571">
          <p15:clr>
            <a:srgbClr val="A4A3A4"/>
          </p15:clr>
        </p15:guide>
        <p15:guide id="2" pos="5759">
          <p15:clr>
            <a:srgbClr val="A4A3A4"/>
          </p15:clr>
        </p15:guide>
      </p15:sldGuideLst>
    </p:ext>
    <p:ext uri="{2D200454-40CA-4A62-9FC3-DE9A4176ACB9}">
      <p15:notesGuideLst xmlns:p15="http://schemas.microsoft.com/office/powerpoint/2012/main">
        <p15:guide id="1" orient="horz" pos="3131">
          <p15:clr>
            <a:srgbClr val="A4A3A4"/>
          </p15:clr>
        </p15:guide>
        <p15:guide id="2" pos="214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illian Mayers" initials="GM" lastIdx="20" clrIdx="0">
    <p:extLst>
      <p:ext uri="{19B8F6BF-5375-455C-9EA6-DF929625EA0E}">
        <p15:presenceInfo xmlns:p15="http://schemas.microsoft.com/office/powerpoint/2012/main" userId="0b969f44a77387f9" providerId="Windows Live"/>
      </p:ext>
    </p:extLst>
  </p:cmAuthor>
  <p:cmAuthor id="2" name="RAMIREZ GONZALEZ, Alejandro" initials="RGA" lastIdx="14" clrIdx="1">
    <p:extLst>
      <p:ext uri="{19B8F6BF-5375-455C-9EA6-DF929625EA0E}">
        <p15:presenceInfo xmlns:p15="http://schemas.microsoft.com/office/powerpoint/2012/main" userId="S::ramirezgonzaleza@who.int::f85759c6-dd51-4b10-afc6-8161062f0dd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rnWhat="notes"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FF0000"/>
    <a:srgbClr val="008000"/>
    <a:srgbClr val="CC0000"/>
    <a:srgbClr val="99CCFF"/>
    <a:srgbClr val="6699FF"/>
    <a:srgbClr val="FFFF66"/>
    <a:srgbClr val="FF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4788" autoAdjust="0"/>
  </p:normalViewPr>
  <p:slideViewPr>
    <p:cSldViewPr>
      <p:cViewPr varScale="1">
        <p:scale>
          <a:sx n="77" d="100"/>
          <a:sy n="77" d="100"/>
        </p:scale>
        <p:origin x="658" y="67"/>
      </p:cViewPr>
      <p:guideLst>
        <p:guide orient="horz" pos="571"/>
        <p:guide pos="5759"/>
      </p:guideLst>
    </p:cSldViewPr>
  </p:slideViewPr>
  <p:notesTextViewPr>
    <p:cViewPr>
      <p:scale>
        <a:sx n="100" d="100"/>
        <a:sy n="100" d="100"/>
      </p:scale>
      <p:origin x="0" y="0"/>
    </p:cViewPr>
  </p:notesTextViewPr>
  <p:notesViewPr>
    <p:cSldViewPr>
      <p:cViewPr varScale="1">
        <p:scale>
          <a:sx n="48" d="100"/>
          <a:sy n="48" d="100"/>
        </p:scale>
        <p:origin x="-2394" y="-108"/>
      </p:cViewPr>
      <p:guideLst>
        <p:guide orient="horz" pos="3131"/>
        <p:guide pos="214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49525" cy="496967"/>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lvl1pPr defTabSz="913368">
              <a:defRPr sz="1200">
                <a:latin typeface="Arial" pitchFamily="34" charset="0"/>
              </a:defRPr>
            </a:lvl1pPr>
          </a:lstStyle>
          <a:p>
            <a:pPr>
              <a:defRPr/>
            </a:pPr>
            <a:endParaRPr lang="en-US" altLang="en-US"/>
          </a:p>
        </p:txBody>
      </p:sp>
      <p:sp>
        <p:nvSpPr>
          <p:cNvPr id="28675" name="Rectangle 3"/>
          <p:cNvSpPr>
            <a:spLocks noGrp="1" noChangeArrowheads="1"/>
          </p:cNvSpPr>
          <p:nvPr>
            <p:ph type="dt" sz="quarter" idx="1"/>
          </p:nvPr>
        </p:nvSpPr>
        <p:spPr bwMode="auto">
          <a:xfrm>
            <a:off x="3854493" y="0"/>
            <a:ext cx="2949525" cy="496967"/>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lvl1pPr algn="r" defTabSz="913368">
              <a:defRPr sz="1200">
                <a:latin typeface="Arial" pitchFamily="34" charset="0"/>
              </a:defRPr>
            </a:lvl1pPr>
          </a:lstStyle>
          <a:p>
            <a:pPr>
              <a:defRPr/>
            </a:pPr>
            <a:endParaRPr lang="en-US" altLang="en-US"/>
          </a:p>
        </p:txBody>
      </p:sp>
      <p:sp>
        <p:nvSpPr>
          <p:cNvPr id="28676" name="Rectangle 4"/>
          <p:cNvSpPr>
            <a:spLocks noGrp="1" noChangeArrowheads="1"/>
          </p:cNvSpPr>
          <p:nvPr>
            <p:ph type="ftr" sz="quarter" idx="2"/>
          </p:nvPr>
        </p:nvSpPr>
        <p:spPr bwMode="auto">
          <a:xfrm>
            <a:off x="0" y="9440779"/>
            <a:ext cx="2949525" cy="496967"/>
          </a:xfrm>
          <a:prstGeom prst="rect">
            <a:avLst/>
          </a:prstGeom>
          <a:noFill/>
          <a:ln w="9525">
            <a:noFill/>
            <a:miter lim="800000"/>
            <a:headEnd/>
            <a:tailEnd/>
          </a:ln>
        </p:spPr>
        <p:txBody>
          <a:bodyPr vert="horz" wrap="square" lIns="91402" tIns="45701" rIns="91402" bIns="45701" numCol="1" anchor="b" anchorCtr="0" compatLnSpc="1">
            <a:prstTxWarp prst="textNoShape">
              <a:avLst/>
            </a:prstTxWarp>
          </a:bodyPr>
          <a:lstStyle>
            <a:lvl1pPr defTabSz="913368">
              <a:defRPr sz="1200">
                <a:latin typeface="Arial" pitchFamily="34" charset="0"/>
              </a:defRPr>
            </a:lvl1pPr>
          </a:lstStyle>
          <a:p>
            <a:pPr>
              <a:defRPr/>
            </a:pPr>
            <a:endParaRPr lang="en-US" altLang="en-US"/>
          </a:p>
        </p:txBody>
      </p:sp>
      <p:sp>
        <p:nvSpPr>
          <p:cNvPr id="28677" name="Rectangle 5"/>
          <p:cNvSpPr>
            <a:spLocks noGrp="1" noChangeArrowheads="1"/>
          </p:cNvSpPr>
          <p:nvPr>
            <p:ph type="sldNum" sz="quarter" idx="3"/>
          </p:nvPr>
        </p:nvSpPr>
        <p:spPr bwMode="auto">
          <a:xfrm>
            <a:off x="3854493" y="9440779"/>
            <a:ext cx="2949525" cy="496967"/>
          </a:xfrm>
          <a:prstGeom prst="rect">
            <a:avLst/>
          </a:prstGeom>
          <a:noFill/>
          <a:ln w="9525">
            <a:noFill/>
            <a:miter lim="800000"/>
            <a:headEnd/>
            <a:tailEnd/>
          </a:ln>
        </p:spPr>
        <p:txBody>
          <a:bodyPr vert="horz" wrap="square" lIns="91402" tIns="45701" rIns="91402" bIns="45701" numCol="1" anchor="b" anchorCtr="0" compatLnSpc="1">
            <a:prstTxWarp prst="textNoShape">
              <a:avLst/>
            </a:prstTxWarp>
          </a:bodyPr>
          <a:lstStyle>
            <a:lvl1pPr algn="r" defTabSz="913368">
              <a:defRPr sz="1200">
                <a:latin typeface="Arial" pitchFamily="34" charset="0"/>
              </a:defRPr>
            </a:lvl1pPr>
          </a:lstStyle>
          <a:p>
            <a:pPr>
              <a:defRPr/>
            </a:pPr>
            <a:fld id="{4DED12FE-62B8-4424-B49E-3A8E50382123}" type="slidenum">
              <a:rPr lang="en-US" altLang="en-US"/>
              <a:pPr>
                <a:defRPr/>
              </a:pPr>
              <a:t>‹#›</a:t>
            </a:fld>
            <a:endParaRPr lang="en-US" altLang="en-US"/>
          </a:p>
        </p:txBody>
      </p:sp>
    </p:spTree>
    <p:extLst>
      <p:ext uri="{BB962C8B-B14F-4D97-AF65-F5344CB8AC3E}">
        <p14:creationId xmlns:p14="http://schemas.microsoft.com/office/powerpoint/2010/main" val="31867484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49525" cy="496967"/>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lvl1pPr defTabSz="913368">
              <a:defRPr sz="1200">
                <a:latin typeface="Arial" pitchFamily="34" charset="0"/>
              </a:defRPr>
            </a:lvl1pPr>
          </a:lstStyle>
          <a:p>
            <a:pPr>
              <a:defRPr/>
            </a:pPr>
            <a:endParaRPr lang="fr-FR" altLang="en-US"/>
          </a:p>
        </p:txBody>
      </p:sp>
      <p:sp>
        <p:nvSpPr>
          <p:cNvPr id="8195" name="Rectangle 3"/>
          <p:cNvSpPr>
            <a:spLocks noGrp="1" noChangeArrowheads="1"/>
          </p:cNvSpPr>
          <p:nvPr>
            <p:ph type="dt" idx="1"/>
          </p:nvPr>
        </p:nvSpPr>
        <p:spPr bwMode="auto">
          <a:xfrm>
            <a:off x="3854493" y="0"/>
            <a:ext cx="2949525" cy="496967"/>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lvl1pPr algn="r" defTabSz="913368">
              <a:defRPr sz="1200">
                <a:latin typeface="Arial" pitchFamily="34" charset="0"/>
              </a:defRPr>
            </a:lvl1pPr>
          </a:lstStyle>
          <a:p>
            <a:pPr>
              <a:defRPr/>
            </a:pPr>
            <a:endParaRPr lang="fr-FR" altLang="en-US"/>
          </a:p>
        </p:txBody>
      </p:sp>
      <p:sp>
        <p:nvSpPr>
          <p:cNvPr id="24580" name="Rectangle 4"/>
          <p:cNvSpPr>
            <a:spLocks noGrp="1" noRot="1" noChangeAspect="1" noChangeArrowheads="1" noTextEdit="1"/>
          </p:cNvSpPr>
          <p:nvPr>
            <p:ph type="sldImg" idx="2"/>
          </p:nvPr>
        </p:nvSpPr>
        <p:spPr bwMode="auto">
          <a:xfrm>
            <a:off x="920750" y="746125"/>
            <a:ext cx="4967288" cy="37258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p:cNvSpPr>
            <a:spLocks noGrp="1" noChangeArrowheads="1"/>
          </p:cNvSpPr>
          <p:nvPr>
            <p:ph type="body" sz="quarter" idx="3"/>
          </p:nvPr>
        </p:nvSpPr>
        <p:spPr bwMode="auto">
          <a:xfrm>
            <a:off x="681520" y="4721186"/>
            <a:ext cx="5442575" cy="4472702"/>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p:cNvSpPr>
            <a:spLocks noGrp="1" noChangeArrowheads="1"/>
          </p:cNvSpPr>
          <p:nvPr>
            <p:ph type="ftr" sz="quarter" idx="4"/>
          </p:nvPr>
        </p:nvSpPr>
        <p:spPr bwMode="auto">
          <a:xfrm>
            <a:off x="0" y="9440779"/>
            <a:ext cx="2949525" cy="496967"/>
          </a:xfrm>
          <a:prstGeom prst="rect">
            <a:avLst/>
          </a:prstGeom>
          <a:noFill/>
          <a:ln w="9525">
            <a:noFill/>
            <a:miter lim="800000"/>
            <a:headEnd/>
            <a:tailEnd/>
          </a:ln>
        </p:spPr>
        <p:txBody>
          <a:bodyPr vert="horz" wrap="square" lIns="91402" tIns="45701" rIns="91402" bIns="45701" numCol="1" anchor="b" anchorCtr="0" compatLnSpc="1">
            <a:prstTxWarp prst="textNoShape">
              <a:avLst/>
            </a:prstTxWarp>
          </a:bodyPr>
          <a:lstStyle>
            <a:lvl1pPr defTabSz="913368">
              <a:defRPr sz="1200">
                <a:latin typeface="Arial" pitchFamily="34" charset="0"/>
              </a:defRPr>
            </a:lvl1pPr>
          </a:lstStyle>
          <a:p>
            <a:pPr>
              <a:defRPr/>
            </a:pPr>
            <a:endParaRPr lang="fr-FR" altLang="en-US"/>
          </a:p>
        </p:txBody>
      </p:sp>
      <p:sp>
        <p:nvSpPr>
          <p:cNvPr id="8199" name="Rectangle 7"/>
          <p:cNvSpPr>
            <a:spLocks noGrp="1" noChangeArrowheads="1"/>
          </p:cNvSpPr>
          <p:nvPr>
            <p:ph type="sldNum" sz="quarter" idx="5"/>
          </p:nvPr>
        </p:nvSpPr>
        <p:spPr bwMode="auto">
          <a:xfrm>
            <a:off x="3854493" y="9440779"/>
            <a:ext cx="2949525" cy="496967"/>
          </a:xfrm>
          <a:prstGeom prst="rect">
            <a:avLst/>
          </a:prstGeom>
          <a:noFill/>
          <a:ln w="9525">
            <a:noFill/>
            <a:miter lim="800000"/>
            <a:headEnd/>
            <a:tailEnd/>
          </a:ln>
        </p:spPr>
        <p:txBody>
          <a:bodyPr vert="horz" wrap="square" lIns="91402" tIns="45701" rIns="91402" bIns="45701" numCol="1" anchor="b" anchorCtr="0" compatLnSpc="1">
            <a:prstTxWarp prst="textNoShape">
              <a:avLst/>
            </a:prstTxWarp>
          </a:bodyPr>
          <a:lstStyle>
            <a:lvl1pPr algn="r" defTabSz="913368">
              <a:defRPr sz="1200">
                <a:latin typeface="Arial" pitchFamily="34" charset="0"/>
              </a:defRPr>
            </a:lvl1pPr>
          </a:lstStyle>
          <a:p>
            <a:pPr>
              <a:defRPr/>
            </a:pPr>
            <a:fld id="{03766EB5-4E16-48FC-9D5A-47716DC958F1}" type="slidenum">
              <a:rPr lang="en-GB" altLang="en-US"/>
              <a:pPr>
                <a:defRPr/>
              </a:pPr>
              <a:t>‹#›</a:t>
            </a:fld>
            <a:endParaRPr lang="en-GB" altLang="en-US"/>
          </a:p>
        </p:txBody>
      </p:sp>
    </p:spTree>
    <p:extLst>
      <p:ext uri="{BB962C8B-B14F-4D97-AF65-F5344CB8AC3E}">
        <p14:creationId xmlns:p14="http://schemas.microsoft.com/office/powerpoint/2010/main" val="30477509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3766EB5-4E16-48FC-9D5A-47716DC958F1}" type="slidenum">
              <a:rPr lang="en-GB" altLang="en-US" smtClean="0"/>
              <a:pPr>
                <a:defRPr/>
              </a:pPr>
              <a:t>1</a:t>
            </a:fld>
            <a:endParaRPr lang="en-GB" altLang="en-US"/>
          </a:p>
        </p:txBody>
      </p:sp>
    </p:spTree>
    <p:extLst>
      <p:ext uri="{BB962C8B-B14F-4D97-AF65-F5344CB8AC3E}">
        <p14:creationId xmlns:p14="http://schemas.microsoft.com/office/powerpoint/2010/main" val="2548446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ln/>
        </p:spPr>
      </p:sp>
      <p:sp>
        <p:nvSpPr>
          <p:cNvPr id="3277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noProof="0" dirty="0"/>
              <a:t>À l’attention de l’animateur :  </a:t>
            </a:r>
          </a:p>
          <a:p>
            <a:r>
              <a:rPr lang="fr-FR" altLang="en-US" b="1" noProof="0" dirty="0"/>
              <a:t>Expliquez aux participants </a:t>
            </a:r>
            <a:r>
              <a:rPr lang="fr-FR" altLang="en-US" b="1" dirty="0"/>
              <a:t>comment préparer le vaccin.</a:t>
            </a:r>
          </a:p>
          <a:p>
            <a:endParaRPr lang="fr-FR" altLang="en-US" b="1" dirty="0"/>
          </a:p>
          <a:p>
            <a:r>
              <a:rPr lang="fr-FR" altLang="en-US" dirty="0"/>
              <a:t>Préparez le VPI1 en même temps que vous préparez le vaccin pentavalent et d’autres vaccins pouvant être administrés en même temps (PCV, VPO, Rota, etc.).</a:t>
            </a:r>
          </a:p>
          <a:p>
            <a:r>
              <a:rPr lang="fr-FR" altLang="en-US" dirty="0"/>
              <a:t>Préparez le VPI2 en même temps que vous préparez le vaccin contre la rougeole, par exemple. </a:t>
            </a:r>
          </a:p>
          <a:p>
            <a:endParaRPr lang="fr-FR" altLang="en-US" dirty="0"/>
          </a:p>
          <a:p>
            <a:r>
              <a:rPr lang="fr-FR" altLang="en-US" dirty="0"/>
              <a:t>Remarque :</a:t>
            </a:r>
          </a:p>
          <a:p>
            <a:r>
              <a:rPr lang="fr-FR" altLang="en-US" dirty="0"/>
              <a:t>Le</a:t>
            </a:r>
            <a:r>
              <a:rPr lang="fr-FR" altLang="en-US" baseline="0" dirty="0"/>
              <a:t> VPI ne doit jamais être mélangé avec d’autres vaccins dans </a:t>
            </a:r>
            <a:r>
              <a:rPr lang="fr-FR" altLang="en-US" dirty="0"/>
              <a:t>le même flacon ou dans la même seringue.</a:t>
            </a:r>
          </a:p>
          <a:p>
            <a:r>
              <a:rPr lang="fr-FR" altLang="en-US" dirty="0"/>
              <a:t>Le VPI s’administre comme n’importe quel vaccin injectable en intramusculaire.</a:t>
            </a:r>
          </a:p>
        </p:txBody>
      </p:sp>
      <p:sp>
        <p:nvSpPr>
          <p:cNvPr id="32772" name="Espace réservé du numéro de diapositive 3"/>
          <p:cNvSpPr txBox="1">
            <a:spLocks noGrp="1"/>
          </p:cNvSpPr>
          <p:nvPr/>
        </p:nvSpPr>
        <p:spPr bwMode="auto">
          <a:xfrm>
            <a:off x="3854493" y="9440779"/>
            <a:ext cx="2949525" cy="49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749CD5F1-708D-4493-897C-2567B1395A26}" type="slidenum">
              <a:rPr lang="en-GB" altLang="en-US">
                <a:cs typeface="Arial" pitchFamily="34" charset="0"/>
              </a:rPr>
              <a:pPr algn="r" eaLnBrk="1" hangingPunct="1">
                <a:spcBef>
                  <a:spcPct val="0"/>
                </a:spcBef>
              </a:pPr>
              <a:t>10</a:t>
            </a:fld>
            <a:endParaRPr lang="en-GB" altLang="en-US">
              <a:cs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Espace réservé de l'image des diapositives 1"/>
          <p:cNvSpPr>
            <a:spLocks noGrp="1" noRot="1" noChangeAspect="1" noTextEdit="1"/>
          </p:cNvSpPr>
          <p:nvPr>
            <p:ph type="sldImg"/>
          </p:nvPr>
        </p:nvSpPr>
        <p:spPr>
          <a:ln/>
        </p:spPr>
      </p:sp>
      <p:sp>
        <p:nvSpPr>
          <p:cNvPr id="4096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lstStyle/>
          <a:p>
            <a:r>
              <a:rPr lang="fr-FR" altLang="en-US" b="1" noProof="0" dirty="0"/>
              <a:t>À l’attention de l’animateur :  </a:t>
            </a:r>
          </a:p>
          <a:p>
            <a:r>
              <a:rPr lang="fr-FR" altLang="en-US" b="1" noProof="0" dirty="0"/>
              <a:t>Expliquez aux participants </a:t>
            </a:r>
            <a:r>
              <a:rPr lang="fr-FR" altLang="en-US" b="1" dirty="0"/>
              <a:t>que les vaccins antirotavirus peuvent être administrés avec les vaccins du calendrier de vaccination systématique de l’enfant.</a:t>
            </a:r>
          </a:p>
          <a:p>
            <a:endParaRPr lang="en-US" altLang="en-US" b="1" dirty="0"/>
          </a:p>
          <a:p>
            <a:r>
              <a:rPr lang="fr-FR" altLang="en-US" noProof="0" dirty="0">
                <a:latin typeface="Arial"/>
                <a:cs typeface="Arial"/>
              </a:rPr>
              <a:t>Le VPI1 peut être administré en même temps que l’un ou l’autre des vaccins suivants du calendrier de vaccination systématique de l’enfant, sans que cela diminue son efficacité :</a:t>
            </a:r>
          </a:p>
          <a:p>
            <a:r>
              <a:rPr lang="fr-FR" altLang="en-US" noProof="0" dirty="0">
                <a:latin typeface="Arial"/>
                <a:cs typeface="Arial"/>
              </a:rPr>
              <a:t> </a:t>
            </a:r>
          </a:p>
          <a:p>
            <a:r>
              <a:rPr lang="fr-FR" altLang="en-US" noProof="0" dirty="0">
                <a:latin typeface="Arial"/>
                <a:cs typeface="Arial"/>
              </a:rPr>
              <a:t>• </a:t>
            </a:r>
            <a:r>
              <a:rPr lang="fr-FR" altLang="en-US" sz="1200" noProof="0" dirty="0">
                <a:latin typeface="Arial"/>
                <a:ea typeface="MS PGothic" pitchFamily="34" charset="-128"/>
                <a:cs typeface="Arial"/>
              </a:rPr>
              <a:t>Vaccin antidiphtérique–antitétanique–anticoquelucheux (DTC</a:t>
            </a:r>
            <a:r>
              <a:rPr lang="fr-FR" altLang="en-US" sz="1200" noProof="0" dirty="0">
                <a:latin typeface="Arial"/>
                <a:cs typeface="Arial"/>
              </a:rPr>
              <a:t>)</a:t>
            </a:r>
          </a:p>
          <a:p>
            <a:r>
              <a:rPr lang="fr-FR" altLang="en-US" sz="1200" noProof="0" dirty="0">
                <a:latin typeface="Arial"/>
                <a:cs typeface="Arial"/>
              </a:rPr>
              <a:t>• Vaccin anti-</a:t>
            </a:r>
            <a:r>
              <a:rPr lang="fr-FR" altLang="en-US" sz="1200" i="1" noProof="0" dirty="0">
                <a:latin typeface="Arial"/>
                <a:cs typeface="Arial"/>
              </a:rPr>
              <a:t>Haemophilus influenzae</a:t>
            </a:r>
            <a:r>
              <a:rPr lang="fr-FR" altLang="en-US" sz="1200" noProof="0" dirty="0">
                <a:latin typeface="Arial"/>
                <a:cs typeface="Arial"/>
              </a:rPr>
              <a:t> type b (Hib)</a:t>
            </a:r>
          </a:p>
          <a:p>
            <a:pPr marL="0" marR="0" lvl="2" indent="0" algn="l" defTabSz="914400" rtl="0" eaLnBrk="0" fontAlgn="base" latinLnBrk="0" hangingPunct="0">
              <a:lnSpc>
                <a:spcPct val="100000"/>
              </a:lnSpc>
              <a:spcBef>
                <a:spcPct val="30000"/>
              </a:spcBef>
              <a:spcAft>
                <a:spcPct val="0"/>
              </a:spcAft>
              <a:buClrTx/>
              <a:buSzTx/>
              <a:buFontTx/>
              <a:buNone/>
              <a:tabLst/>
              <a:defRPr/>
            </a:pPr>
            <a:r>
              <a:rPr lang="fr-FR" altLang="en-US" sz="1200" noProof="0" dirty="0">
                <a:latin typeface="Arial"/>
                <a:cs typeface="Arial"/>
              </a:rPr>
              <a:t>• </a:t>
            </a:r>
            <a:r>
              <a:rPr lang="fr-FR" altLang="en-US" sz="1200" noProof="0" dirty="0">
                <a:latin typeface="Arial"/>
                <a:ea typeface="MS PGothic" pitchFamily="34" charset="-128"/>
                <a:cs typeface="Arial"/>
              </a:rPr>
              <a:t>Vaccin antipneumococcique</a:t>
            </a:r>
          </a:p>
          <a:p>
            <a:pPr>
              <a:buFontTx/>
              <a:buChar char="•"/>
            </a:pPr>
            <a:r>
              <a:rPr lang="fr-FR" altLang="en-US" sz="1200" noProof="0" dirty="0">
                <a:latin typeface="Arial"/>
                <a:cs typeface="Arial"/>
              </a:rPr>
              <a:t> </a:t>
            </a:r>
            <a:r>
              <a:rPr lang="fr-FR" altLang="en-US" sz="1200" noProof="0" dirty="0">
                <a:latin typeface="Arial"/>
                <a:ea typeface="MS PGothic" pitchFamily="34" charset="-128"/>
                <a:cs typeface="Arial"/>
              </a:rPr>
              <a:t>Vaccin antipoliomyélitique oral (VPO</a:t>
            </a:r>
            <a:endParaRPr lang="fr-FR" altLang="en-US" sz="1200" noProof="0" dirty="0">
              <a:latin typeface="Arial"/>
              <a:cs typeface="Arial"/>
            </a:endParaRPr>
          </a:p>
          <a:p>
            <a:pPr>
              <a:buFontTx/>
              <a:buChar char="•"/>
            </a:pPr>
            <a:r>
              <a:rPr lang="fr-FR" altLang="en-US" sz="1200" noProof="0" dirty="0">
                <a:latin typeface="Arial"/>
                <a:cs typeface="Arial"/>
              </a:rPr>
              <a:t> Vaccin antirotavirus</a:t>
            </a:r>
          </a:p>
          <a:p>
            <a:endParaRPr lang="fr-FR" altLang="en-US" noProof="0" dirty="0"/>
          </a:p>
          <a:p>
            <a:r>
              <a:rPr lang="fr-FR" altLang="en-US" noProof="0" dirty="0"/>
              <a:t>Commencez par donner le VPO puis administrez les autres vaccins injectables de l’enfant. En règle générale,</a:t>
            </a:r>
            <a:r>
              <a:rPr lang="fr-FR" altLang="en-US" baseline="0" noProof="0" dirty="0"/>
              <a:t> il vaut mieux commencer par les vaccins donnés par voie orale, lorsque l’enfant est encore calme, et injecter ensuite </a:t>
            </a:r>
            <a:r>
              <a:rPr lang="fr-FR" altLang="en-US" noProof="0" dirty="0"/>
              <a:t>les autres vaccins.</a:t>
            </a:r>
          </a:p>
          <a:p>
            <a:endParaRPr lang="fr-FR" altLang="en-US" noProof="0" dirty="0"/>
          </a:p>
          <a:p>
            <a:r>
              <a:rPr lang="fr-FR" altLang="en-US" sz="1200" kern="1200" baseline="0" noProof="0" dirty="0">
                <a:solidFill>
                  <a:schemeClr val="tx1"/>
                </a:solidFill>
                <a:latin typeface="Arial" pitchFamily="34" charset="0"/>
                <a:ea typeface="MS PGothic" pitchFamily="34" charset="-128"/>
              </a:rPr>
              <a:t>Lorsque vous administrez le Penta et le PCV :</a:t>
            </a:r>
          </a:p>
          <a:p>
            <a:pPr lvl="1"/>
            <a:r>
              <a:rPr lang="fr-FR" altLang="en-US" sz="1200" kern="1200" baseline="0" noProof="0" dirty="0">
                <a:solidFill>
                  <a:schemeClr val="tx1"/>
                </a:solidFill>
                <a:latin typeface="Arial" pitchFamily="34" charset="0"/>
                <a:ea typeface="MS PGothic" pitchFamily="34" charset="-128"/>
              </a:rPr>
              <a:t>Injectez le VPI et le PCV dans une cuisse, en séparant les sites d’injection d’au-moins 2,5 centimètres</a:t>
            </a:r>
          </a:p>
          <a:p>
            <a:pPr lvl="1"/>
            <a:r>
              <a:rPr lang="fr-FR" altLang="en-US" sz="1200" kern="1200" baseline="0" noProof="0" dirty="0">
                <a:solidFill>
                  <a:schemeClr val="tx1"/>
                </a:solidFill>
                <a:latin typeface="Arial" pitchFamily="34" charset="0"/>
                <a:ea typeface="MS PGothic" pitchFamily="34" charset="-128"/>
              </a:rPr>
              <a:t>Injectez le vaccin pentavalent dans l’autre cuisse, du fait de son caractère réactogène (il provoque plus de rougeur et de gonflement). </a:t>
            </a:r>
          </a:p>
          <a:p>
            <a:endParaRPr lang="fr-FR" altLang="en-US" dirty="0"/>
          </a:p>
        </p:txBody>
      </p:sp>
      <p:sp>
        <p:nvSpPr>
          <p:cNvPr id="40964" name="Espace réservé du numéro de diapositive 3"/>
          <p:cNvSpPr txBox="1">
            <a:spLocks noGrp="1"/>
          </p:cNvSpPr>
          <p:nvPr/>
        </p:nvSpPr>
        <p:spPr bwMode="auto">
          <a:xfrm>
            <a:off x="3854493" y="9440779"/>
            <a:ext cx="2949525" cy="49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20167C6C-C113-4721-B546-F2EC41A7A176}" type="slidenum">
              <a:rPr lang="en-GB" altLang="en-US">
                <a:cs typeface="Arial" pitchFamily="34" charset="0"/>
              </a:rPr>
              <a:pPr algn="r" eaLnBrk="1" hangingPunct="1">
                <a:spcBef>
                  <a:spcPct val="0"/>
                </a:spcBef>
              </a:pPr>
              <a:t>11</a:t>
            </a:fld>
            <a:endParaRPr lang="en-GB" altLang="en-US">
              <a:cs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Espace réservé de l'image des diapositives 1"/>
          <p:cNvSpPr>
            <a:spLocks noGrp="1" noRot="1" noChangeAspect="1" noTextEdit="1"/>
          </p:cNvSpPr>
          <p:nvPr>
            <p:ph type="sldImg"/>
          </p:nvPr>
        </p:nvSpPr>
        <p:spPr>
          <a:ln/>
        </p:spPr>
      </p:sp>
      <p:sp>
        <p:nvSpPr>
          <p:cNvPr id="4096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lstStyle/>
          <a:p>
            <a:r>
              <a:rPr lang="fr-FR" altLang="en-US" b="1" noProof="0" dirty="0"/>
              <a:t>À l’attention de l’animateur :  </a:t>
            </a:r>
          </a:p>
          <a:p>
            <a:pPr marL="0" marR="0" lvl="0" indent="0" algn="l" defTabSz="914400" rtl="0" eaLnBrk="0" fontAlgn="base" latinLnBrk="0" hangingPunct="0">
              <a:lnSpc>
                <a:spcPct val="100000"/>
              </a:lnSpc>
              <a:spcBef>
                <a:spcPct val="30000"/>
              </a:spcBef>
              <a:spcAft>
                <a:spcPct val="0"/>
              </a:spcAft>
              <a:buClrTx/>
              <a:buSzTx/>
              <a:buFontTx/>
              <a:buNone/>
              <a:tabLst/>
              <a:defRPr/>
            </a:pPr>
            <a:r>
              <a:rPr lang="fr-FR" altLang="en-US" b="1" noProof="0" dirty="0"/>
              <a:t>Expliquez aux participants </a:t>
            </a:r>
            <a:r>
              <a:rPr lang="fr-FR" altLang="en-US" b="1" dirty="0"/>
              <a:t>que le VPI2 peut être administré avec les autres vaccins du calendrier de vaccination systématique de l’enfant.</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fr-FR" altLang="en-US" b="1"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fr-FR" altLang="en-US" sz="1200" kern="1200" dirty="0">
                <a:solidFill>
                  <a:schemeClr val="tx1"/>
                </a:solidFill>
                <a:latin typeface="Arial"/>
                <a:ea typeface="MS PGothic" pitchFamily="34" charset="-128"/>
                <a:cs typeface="Arial"/>
              </a:rPr>
              <a:t>PVI2 peut être administré avec le vaccin contre la rougeole à 9 mois </a:t>
            </a:r>
            <a:r>
              <a:rPr lang="fr-FR" altLang="en-US" sz="1200" kern="1200" noProof="0" dirty="0">
                <a:solidFill>
                  <a:schemeClr val="tx1"/>
                </a:solidFill>
                <a:latin typeface="Arial"/>
                <a:ea typeface="MS PGothic" pitchFamily="34" charset="-128"/>
                <a:cs typeface="Arial"/>
              </a:rPr>
              <a:t>sans que cela diminue son efficacité, pendant la même visite.</a:t>
            </a:r>
            <a:endParaRPr lang="fr-FR" altLang="en-US" sz="1200" kern="1200" dirty="0">
              <a:solidFill>
                <a:schemeClr val="tx1"/>
              </a:solidFill>
              <a:latin typeface="Arial"/>
              <a:ea typeface="MS PGothic" pitchFamily="34" charset="-128"/>
              <a:cs typeface="Arial"/>
            </a:endParaRPr>
          </a:p>
          <a:p>
            <a:endParaRPr lang="en-US" altLang="en-US" dirty="0"/>
          </a:p>
        </p:txBody>
      </p:sp>
      <p:sp>
        <p:nvSpPr>
          <p:cNvPr id="40964" name="Espace réservé du numéro de diapositive 3"/>
          <p:cNvSpPr txBox="1">
            <a:spLocks noGrp="1"/>
          </p:cNvSpPr>
          <p:nvPr/>
        </p:nvSpPr>
        <p:spPr bwMode="auto">
          <a:xfrm>
            <a:off x="3854493" y="9440779"/>
            <a:ext cx="2949525" cy="49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20167C6C-C113-4721-B546-F2EC41A7A176}" type="slidenum">
              <a:rPr lang="en-GB" altLang="en-US">
                <a:cs typeface="Arial" pitchFamily="34" charset="0"/>
              </a:rPr>
              <a:pPr algn="r" eaLnBrk="1" hangingPunct="1">
                <a:spcBef>
                  <a:spcPct val="0"/>
                </a:spcBef>
              </a:pPr>
              <a:t>12</a:t>
            </a:fld>
            <a:endParaRPr lang="en-GB" altLang="en-US">
              <a:cs typeface="Arial" pitchFamily="34" charset="0"/>
            </a:endParaRPr>
          </a:p>
        </p:txBody>
      </p:sp>
    </p:spTree>
    <p:extLst>
      <p:ext uri="{BB962C8B-B14F-4D97-AF65-F5344CB8AC3E}">
        <p14:creationId xmlns:p14="http://schemas.microsoft.com/office/powerpoint/2010/main" val="24130607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noProof="0" dirty="0"/>
              <a:t>À l’attention de l’animateur :  </a:t>
            </a:r>
          </a:p>
          <a:p>
            <a:r>
              <a:rPr lang="fr-FR" altLang="en-US" b="1" noProof="0" dirty="0"/>
              <a:t>Expliquez aux participants </a:t>
            </a:r>
            <a:r>
              <a:rPr lang="fr-FR" altLang="en-US" b="1" dirty="0"/>
              <a:t>comment installer l’enfant avant de lui administrer le vaccin.</a:t>
            </a:r>
          </a:p>
          <a:p>
            <a:endParaRPr lang="fr-FR" altLang="en-US" b="1" dirty="0"/>
          </a:p>
          <a:p>
            <a:r>
              <a:rPr lang="fr-FR" altLang="en-US" dirty="0">
                <a:latin typeface="Arial"/>
                <a:cs typeface="Arial"/>
              </a:rPr>
              <a:t>Le responsable de l’enfant doit le tenir en position assise ;</a:t>
            </a:r>
          </a:p>
          <a:p>
            <a:r>
              <a:rPr lang="fr-FR" altLang="en-US" dirty="0">
                <a:latin typeface="Arial"/>
                <a:cs typeface="Arial"/>
              </a:rPr>
              <a:t>Il doit maintenir très fermement ses bras et ses jambes ;</a:t>
            </a:r>
          </a:p>
          <a:p>
            <a:r>
              <a:rPr lang="fr-FR" altLang="en-US" dirty="0">
                <a:latin typeface="Arial"/>
                <a:cs typeface="Arial"/>
              </a:rPr>
              <a:t>Le vaccin est injecté perpendiculairement dans le muscle de la cuisse. </a:t>
            </a:r>
          </a:p>
          <a:p>
            <a:endParaRPr lang="fr-FR" altLang="en-US" dirty="0"/>
          </a:p>
          <a:p>
            <a:endParaRPr lang="en-US" altLang="zh-CN" dirty="0">
              <a:ea typeface="SimSun" pitchFamily="2" charset="-122"/>
            </a:endParaRPr>
          </a:p>
          <a:p>
            <a:endParaRPr lang="en-US" altLang="zh-CN" dirty="0">
              <a:ea typeface="SimSun" pitchFamily="2" charset="-122"/>
            </a:endParaRPr>
          </a:p>
          <a:p>
            <a:endParaRPr lang="fr-FR" altLang="en-US" dirty="0"/>
          </a:p>
        </p:txBody>
      </p:sp>
      <p:sp>
        <p:nvSpPr>
          <p:cNvPr id="33796" name="Espace réservé du numéro de diapositive 3"/>
          <p:cNvSpPr txBox="1">
            <a:spLocks noGrp="1"/>
          </p:cNvSpPr>
          <p:nvPr/>
        </p:nvSpPr>
        <p:spPr bwMode="auto">
          <a:xfrm>
            <a:off x="3854493" y="9440779"/>
            <a:ext cx="2949525" cy="49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F03316BC-A488-45BB-B77C-3D53C862CBAD}" type="slidenum">
              <a:rPr lang="en-GB" altLang="en-US">
                <a:cs typeface="Arial" pitchFamily="34" charset="0"/>
              </a:rPr>
              <a:pPr algn="r" eaLnBrk="1" hangingPunct="1">
                <a:spcBef>
                  <a:spcPct val="0"/>
                </a:spcBef>
              </a:pPr>
              <a:t>13</a:t>
            </a:fld>
            <a:endParaRPr lang="en-GB" altLang="en-US">
              <a:cs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Espace réservé de l'image des diapositives 1"/>
          <p:cNvSpPr>
            <a:spLocks noGrp="1" noRot="1" noChangeAspect="1" noTextEdit="1"/>
          </p:cNvSpPr>
          <p:nvPr>
            <p:ph type="sldImg"/>
          </p:nvPr>
        </p:nvSpPr>
        <p:spPr>
          <a:ln/>
        </p:spPr>
      </p:sp>
      <p:sp>
        <p:nvSpPr>
          <p:cNvPr id="34819"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noProof="0" dirty="0"/>
              <a:t>À l’attention de l’animateur :  </a:t>
            </a:r>
          </a:p>
          <a:p>
            <a:r>
              <a:rPr lang="fr-FR" altLang="en-US" b="1" noProof="0" dirty="0"/>
              <a:t>Expliquez aux participants </a:t>
            </a:r>
            <a:r>
              <a:rPr lang="fr-FR" altLang="en-US" b="1" dirty="0"/>
              <a:t>comment administrer le vaccin.</a:t>
            </a:r>
          </a:p>
          <a:p>
            <a:endParaRPr lang="fr-FR" altLang="en-US" b="1" dirty="0"/>
          </a:p>
          <a:p>
            <a:r>
              <a:rPr lang="fr-FR" altLang="en-US" dirty="0"/>
              <a:t>Le VPI est administré en doses de 0,5 ml </a:t>
            </a:r>
            <a:r>
              <a:rPr lang="fr-FR" altLang="en-US" dirty="0">
                <a:latin typeface="Arial"/>
                <a:cs typeface="Arial"/>
              </a:rPr>
              <a:t>dans le muscle de la cuisse, sur la face externe.</a:t>
            </a:r>
          </a:p>
          <a:p>
            <a:pPr lvl="1"/>
            <a:endParaRPr lang="fr-FR" altLang="en-US" dirty="0"/>
          </a:p>
          <a:p>
            <a:pPr lvl="1"/>
            <a:r>
              <a:rPr lang="fr-FR" altLang="en-US" dirty="0">
                <a:latin typeface="Arial"/>
                <a:cs typeface="Arial"/>
              </a:rPr>
              <a:t>Lavez-vous bien les mains pendant 15 secondes,</a:t>
            </a:r>
          </a:p>
          <a:p>
            <a:pPr lvl="1"/>
            <a:r>
              <a:rPr lang="fr-FR" altLang="en-US" dirty="0">
                <a:latin typeface="Arial"/>
                <a:cs typeface="Arial"/>
              </a:rPr>
              <a:t>Pincez fermement le muscle entre le pouce et l’index, </a:t>
            </a:r>
          </a:p>
          <a:p>
            <a:pPr lvl="1"/>
            <a:r>
              <a:rPr lang="fr-FR" altLang="en-US" dirty="0">
                <a:latin typeface="Arial"/>
                <a:cs typeface="Arial"/>
              </a:rPr>
              <a:t>Tenez la seringue comme un crayon. Introduisez rapidement l’aiguille perpendiculairement dans la peau. </a:t>
            </a:r>
          </a:p>
          <a:p>
            <a:endParaRPr lang="fr-FR" altLang="en-US" dirty="0">
              <a:latin typeface="Arial"/>
              <a:cs typeface="Arial"/>
            </a:endParaRPr>
          </a:p>
        </p:txBody>
      </p:sp>
      <p:sp>
        <p:nvSpPr>
          <p:cNvPr id="34820" name="Espace réservé du numéro de diapositive 3"/>
          <p:cNvSpPr txBox="1">
            <a:spLocks noGrp="1"/>
          </p:cNvSpPr>
          <p:nvPr/>
        </p:nvSpPr>
        <p:spPr bwMode="auto">
          <a:xfrm>
            <a:off x="3854493" y="9440779"/>
            <a:ext cx="2949525" cy="49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95E6363C-9258-4211-B69A-F1E5696D9D88}" type="slidenum">
              <a:rPr lang="en-GB" altLang="en-US">
                <a:cs typeface="Arial" pitchFamily="34" charset="0"/>
              </a:rPr>
              <a:pPr algn="r" eaLnBrk="1" hangingPunct="1">
                <a:spcBef>
                  <a:spcPct val="0"/>
                </a:spcBef>
              </a:pPr>
              <a:t>14</a:t>
            </a:fld>
            <a:endParaRPr lang="en-GB" altLang="en-US">
              <a:cs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dirty="0"/>
              <a:t>À l’attention de l’animateur :  </a:t>
            </a:r>
          </a:p>
          <a:p>
            <a:r>
              <a:rPr lang="fr-FR" altLang="en-US" b="1" dirty="0"/>
              <a:t>Expliquez aux participants que faire des flacons </a:t>
            </a:r>
            <a:r>
              <a:rPr lang="fr-FR" altLang="en-US" b="1" dirty="0" err="1"/>
              <a:t>multidoses</a:t>
            </a:r>
            <a:r>
              <a:rPr lang="fr-FR" altLang="en-US" b="1" dirty="0"/>
              <a:t> de VPI lorsqu’ils ont été ouverts. </a:t>
            </a:r>
            <a:endParaRPr lang="en-US" alt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effectLst/>
              <a:latin typeface="Arial" pitchFamily="34" charset="0"/>
              <a:ea typeface="MS PGothic" pitchFamily="34" charset="-128"/>
              <a:cs typeface="MS PGothic" pitchFamily="34"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fr-FR" sz="1200" kern="1200" dirty="0">
                <a:solidFill>
                  <a:schemeClr val="tx1"/>
                </a:solidFill>
                <a:effectLst/>
                <a:latin typeface="Arial" pitchFamily="34" charset="0"/>
                <a:ea typeface="MS PGothic" pitchFamily="34" charset="-128"/>
                <a:cs typeface="MS PGothic" pitchFamily="34" charset="-128"/>
              </a:rPr>
              <a:t>Si la date d’expiration n’est pas passée et que le vaccin est manipulé et stocké correctement, les flacons </a:t>
            </a:r>
            <a:r>
              <a:rPr lang="fr-FR" sz="1200" kern="1200" dirty="0" err="1">
                <a:solidFill>
                  <a:schemeClr val="tx1"/>
                </a:solidFill>
                <a:effectLst/>
                <a:latin typeface="Arial" pitchFamily="34" charset="0"/>
                <a:ea typeface="MS PGothic" pitchFamily="34" charset="-128"/>
                <a:cs typeface="MS PGothic" pitchFamily="34" charset="-128"/>
              </a:rPr>
              <a:t>multidoses</a:t>
            </a:r>
            <a:r>
              <a:rPr lang="fr-FR" sz="1200" kern="1200" dirty="0">
                <a:solidFill>
                  <a:schemeClr val="tx1"/>
                </a:solidFill>
                <a:effectLst/>
                <a:latin typeface="Arial" pitchFamily="34" charset="0"/>
                <a:ea typeface="MS PGothic" pitchFamily="34" charset="-128"/>
                <a:cs typeface="MS PGothic" pitchFamily="34" charset="-128"/>
              </a:rPr>
              <a:t> de VPI ouverts qui portent une PCV sur l’étiquette </a:t>
            </a:r>
            <a:r>
              <a:rPr lang="fr-FR" sz="1200" b="1" kern="1200" dirty="0">
                <a:solidFill>
                  <a:schemeClr val="tx1"/>
                </a:solidFill>
                <a:effectLst/>
                <a:latin typeface="Arial" pitchFamily="34" charset="0"/>
                <a:ea typeface="MS PGothic" pitchFamily="34" charset="-128"/>
                <a:cs typeface="MS PGothic" pitchFamily="34" charset="-128"/>
              </a:rPr>
              <a:t>peuvent être conservés et utilisés lors de séances ultérieures pendant un maximum de 28 jours après l’ouverture.</a:t>
            </a:r>
          </a:p>
          <a:p>
            <a:endParaRPr lang="en-US" altLang="en-US" dirty="0"/>
          </a:p>
        </p:txBody>
      </p:sp>
      <p:sp>
        <p:nvSpPr>
          <p:cNvPr id="35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368" eaLnBrk="0" hangingPunct="0">
              <a:spcBef>
                <a:spcPct val="30000"/>
              </a:spcBef>
              <a:defRPr sz="1200">
                <a:solidFill>
                  <a:schemeClr val="tx1"/>
                </a:solidFill>
                <a:latin typeface="Arial" pitchFamily="34" charset="0"/>
                <a:ea typeface="MS PGothic" pitchFamily="34" charset="-128"/>
              </a:defRPr>
            </a:lvl1pPr>
            <a:lvl2pPr marL="745996" indent="-286922" defTabSz="913368" eaLnBrk="0" hangingPunct="0">
              <a:spcBef>
                <a:spcPct val="30000"/>
              </a:spcBef>
              <a:defRPr sz="1200">
                <a:solidFill>
                  <a:schemeClr val="tx1"/>
                </a:solidFill>
                <a:latin typeface="Arial" pitchFamily="34" charset="0"/>
                <a:ea typeface="MS PGothic" pitchFamily="34" charset="-128"/>
              </a:defRPr>
            </a:lvl2pPr>
            <a:lvl3pPr marL="1147686" indent="-229537" defTabSz="913368" eaLnBrk="0" hangingPunct="0">
              <a:spcBef>
                <a:spcPct val="30000"/>
              </a:spcBef>
              <a:defRPr sz="1200">
                <a:solidFill>
                  <a:schemeClr val="tx1"/>
                </a:solidFill>
                <a:latin typeface="Arial" pitchFamily="34" charset="0"/>
                <a:ea typeface="MS PGothic" pitchFamily="34" charset="-128"/>
              </a:defRPr>
            </a:lvl3pPr>
            <a:lvl4pPr marL="1606761" indent="-229537" defTabSz="913368" eaLnBrk="0" hangingPunct="0">
              <a:spcBef>
                <a:spcPct val="30000"/>
              </a:spcBef>
              <a:defRPr sz="1200">
                <a:solidFill>
                  <a:schemeClr val="tx1"/>
                </a:solidFill>
                <a:latin typeface="Arial" pitchFamily="34" charset="0"/>
                <a:ea typeface="MS PGothic" pitchFamily="34" charset="-128"/>
              </a:defRPr>
            </a:lvl4pPr>
            <a:lvl5pPr marL="2065835" indent="-229537" defTabSz="913368" eaLnBrk="0" hangingPunct="0">
              <a:spcBef>
                <a:spcPct val="30000"/>
              </a:spcBef>
              <a:defRPr sz="1200">
                <a:solidFill>
                  <a:schemeClr val="tx1"/>
                </a:solidFill>
                <a:latin typeface="Arial" pitchFamily="34" charset="0"/>
                <a:ea typeface="MS PGothic" pitchFamily="34" charset="-128"/>
              </a:defRPr>
            </a:lvl5pPr>
            <a:lvl6pPr marL="2524910" indent="-229537" defTabSz="913368" eaLnBrk="0" fontAlgn="base" hangingPunct="0">
              <a:spcBef>
                <a:spcPct val="30000"/>
              </a:spcBef>
              <a:spcAft>
                <a:spcPct val="0"/>
              </a:spcAft>
              <a:defRPr sz="1200">
                <a:solidFill>
                  <a:schemeClr val="tx1"/>
                </a:solidFill>
                <a:latin typeface="Arial" pitchFamily="34" charset="0"/>
                <a:ea typeface="MS PGothic" pitchFamily="34" charset="-128"/>
              </a:defRPr>
            </a:lvl6pPr>
            <a:lvl7pPr marL="2983984" indent="-229537" defTabSz="913368" eaLnBrk="0" fontAlgn="base" hangingPunct="0">
              <a:spcBef>
                <a:spcPct val="30000"/>
              </a:spcBef>
              <a:spcAft>
                <a:spcPct val="0"/>
              </a:spcAft>
              <a:defRPr sz="1200">
                <a:solidFill>
                  <a:schemeClr val="tx1"/>
                </a:solidFill>
                <a:latin typeface="Arial" pitchFamily="34" charset="0"/>
                <a:ea typeface="MS PGothic" pitchFamily="34" charset="-128"/>
              </a:defRPr>
            </a:lvl7pPr>
            <a:lvl8pPr marL="3443059" indent="-229537" defTabSz="913368" eaLnBrk="0" fontAlgn="base" hangingPunct="0">
              <a:spcBef>
                <a:spcPct val="30000"/>
              </a:spcBef>
              <a:spcAft>
                <a:spcPct val="0"/>
              </a:spcAft>
              <a:defRPr sz="1200">
                <a:solidFill>
                  <a:schemeClr val="tx1"/>
                </a:solidFill>
                <a:latin typeface="Arial" pitchFamily="34" charset="0"/>
                <a:ea typeface="MS PGothic" pitchFamily="34" charset="-128"/>
              </a:defRPr>
            </a:lvl8pPr>
            <a:lvl9pPr marL="3902133" indent="-229537" defTabSz="91336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eaLnBrk="1" hangingPunct="1">
              <a:spcBef>
                <a:spcPct val="0"/>
              </a:spcBef>
            </a:pPr>
            <a:fld id="{C243C0FD-3BEA-441B-9D7F-FD6675670562}" type="slidenum">
              <a:rPr lang="en-GB" altLang="en-US" smtClean="0">
                <a:cs typeface="Arial" pitchFamily="34" charset="0"/>
              </a:rPr>
              <a:pPr eaLnBrk="1" hangingPunct="1">
                <a:spcBef>
                  <a:spcPct val="0"/>
                </a:spcBef>
              </a:pPr>
              <a:t>15</a:t>
            </a:fld>
            <a:endParaRPr lang="en-GB" altLang="en-US">
              <a:cs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noProof="0" dirty="0"/>
              <a:t>À l’attention de l’animateur :  </a:t>
            </a:r>
          </a:p>
          <a:p>
            <a:r>
              <a:rPr lang="fr-FR" altLang="en-US" b="1" noProof="0" dirty="0"/>
              <a:t>Expliquez aux participants les causes inévitable et évitables de gaspillage de vaccins.</a:t>
            </a:r>
            <a:endParaRPr lang="fr-FR" altLang="en-US" b="1" dirty="0"/>
          </a:p>
          <a:p>
            <a:endParaRPr lang="fr-FR" altLang="en-US" dirty="0"/>
          </a:p>
          <a:p>
            <a:pPr lvl="1"/>
            <a:r>
              <a:rPr lang="fr-FR" altLang="en-US" sz="1800" dirty="0"/>
              <a:t>  </a:t>
            </a:r>
          </a:p>
          <a:p>
            <a:r>
              <a:rPr lang="fr-FR" altLang="en-US" b="1" dirty="0"/>
              <a:t> </a:t>
            </a:r>
            <a:r>
              <a:rPr lang="fr-FR" altLang="en-US" b="1" u="sng" dirty="0"/>
              <a:t>Causes de gaspillage évitables</a:t>
            </a:r>
            <a:r>
              <a:rPr lang="fr-FR" altLang="en-US" b="1" u="none" dirty="0"/>
              <a:t> : </a:t>
            </a:r>
            <a:endParaRPr lang="fr-FR" altLang="en-US" u="none" dirty="0"/>
          </a:p>
          <a:p>
            <a:pPr lvl="1"/>
            <a:r>
              <a:rPr lang="fr-FR" altLang="en-US" sz="1200" dirty="0"/>
              <a:t>Une mauvaise gestion des stocks peut entraîner des approvisionnements excessifs ou des vaccins périmés avant d’avoir été utilisés (</a:t>
            </a:r>
            <a:r>
              <a:rPr lang="fr-FR" altLang="en-US" sz="1200" dirty="0">
                <a:ea typeface="Arial" pitchFamily="34" charset="0"/>
              </a:rPr>
              <a:t>rappel du principe « Date de péremption la plus proche, vaccin à utiliser en premier »</a:t>
            </a:r>
            <a:r>
              <a:rPr lang="fr-FR" altLang="en-US" sz="1200" baseline="0" dirty="0"/>
              <a:t>).</a:t>
            </a:r>
            <a:endParaRPr lang="fr-FR" altLang="en-US" sz="1200" dirty="0"/>
          </a:p>
          <a:p>
            <a:pPr lvl="1"/>
            <a:r>
              <a:rPr lang="fr-FR" altLang="en-US" sz="1200" dirty="0"/>
              <a:t>Exposition à des températures inacceptablement élevées ou basses par suite d’une rupture de la chaîne du froid.</a:t>
            </a:r>
          </a:p>
          <a:p>
            <a:pPr lvl="1"/>
            <a:r>
              <a:rPr lang="fr-FR" altLang="en-US" sz="1200" dirty="0"/>
              <a:t>Administration de doses excessives de vaccins supérieures</a:t>
            </a:r>
            <a:r>
              <a:rPr lang="fr-FR" altLang="en-US" sz="1200" baseline="0" dirty="0"/>
              <a:t> aux </a:t>
            </a:r>
            <a:r>
              <a:rPr lang="fr-FR" altLang="en-US" sz="1200" dirty="0"/>
              <a:t>0,5 ml recommandés pour chaque injection de VPI.</a:t>
            </a:r>
          </a:p>
          <a:p>
            <a:pPr lvl="1"/>
            <a:r>
              <a:rPr lang="fr-FR" altLang="en-US" sz="1200" dirty="0"/>
              <a:t>Flacons</a:t>
            </a:r>
            <a:r>
              <a:rPr lang="fr-FR" altLang="en-US" sz="1200" baseline="0" dirty="0"/>
              <a:t> perdus, cassés ou volés.</a:t>
            </a:r>
            <a:endParaRPr lang="fr-FR" altLang="en-US" sz="1200" dirty="0"/>
          </a:p>
          <a:p>
            <a:endParaRPr lang="fr-FR" altLang="en-US" sz="1200" dirty="0"/>
          </a:p>
        </p:txBody>
      </p:sp>
      <p:sp>
        <p:nvSpPr>
          <p:cNvPr id="368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368" eaLnBrk="0" hangingPunct="0">
              <a:defRPr>
                <a:solidFill>
                  <a:schemeClr val="tx1"/>
                </a:solidFill>
                <a:latin typeface="Limon F3" charset="0"/>
                <a:ea typeface="MS PGothic" pitchFamily="34" charset="-128"/>
              </a:defRPr>
            </a:lvl1pPr>
            <a:lvl2pPr marL="745996" indent="-286922" defTabSz="913368" eaLnBrk="0" hangingPunct="0">
              <a:defRPr>
                <a:solidFill>
                  <a:schemeClr val="tx1"/>
                </a:solidFill>
                <a:latin typeface="Limon F3" charset="0"/>
                <a:ea typeface="MS PGothic" pitchFamily="34" charset="-128"/>
              </a:defRPr>
            </a:lvl2pPr>
            <a:lvl3pPr marL="1147686" indent="-229537" defTabSz="913368" eaLnBrk="0" hangingPunct="0">
              <a:defRPr>
                <a:solidFill>
                  <a:schemeClr val="tx1"/>
                </a:solidFill>
                <a:latin typeface="Limon F3" charset="0"/>
                <a:ea typeface="MS PGothic" pitchFamily="34" charset="-128"/>
              </a:defRPr>
            </a:lvl3pPr>
            <a:lvl4pPr marL="1606761" indent="-229537" defTabSz="913368" eaLnBrk="0" hangingPunct="0">
              <a:defRPr>
                <a:solidFill>
                  <a:schemeClr val="tx1"/>
                </a:solidFill>
                <a:latin typeface="Limon F3" charset="0"/>
                <a:ea typeface="MS PGothic" pitchFamily="34" charset="-128"/>
              </a:defRPr>
            </a:lvl4pPr>
            <a:lvl5pPr marL="2065835" indent="-229537" defTabSz="913368" eaLnBrk="0" hangingPunct="0">
              <a:defRPr>
                <a:solidFill>
                  <a:schemeClr val="tx1"/>
                </a:solidFill>
                <a:latin typeface="Limon F3" charset="0"/>
                <a:ea typeface="MS PGothic" pitchFamily="34" charset="-128"/>
              </a:defRPr>
            </a:lvl5pPr>
            <a:lvl6pPr marL="2524910" indent="-229537" defTabSz="913368" eaLnBrk="0" fontAlgn="base" hangingPunct="0">
              <a:spcBef>
                <a:spcPct val="0"/>
              </a:spcBef>
              <a:spcAft>
                <a:spcPct val="0"/>
              </a:spcAft>
              <a:defRPr>
                <a:solidFill>
                  <a:schemeClr val="tx1"/>
                </a:solidFill>
                <a:latin typeface="Limon F3" charset="0"/>
                <a:ea typeface="MS PGothic" pitchFamily="34" charset="-128"/>
              </a:defRPr>
            </a:lvl6pPr>
            <a:lvl7pPr marL="2983984" indent="-229537" defTabSz="913368" eaLnBrk="0" fontAlgn="base" hangingPunct="0">
              <a:spcBef>
                <a:spcPct val="0"/>
              </a:spcBef>
              <a:spcAft>
                <a:spcPct val="0"/>
              </a:spcAft>
              <a:defRPr>
                <a:solidFill>
                  <a:schemeClr val="tx1"/>
                </a:solidFill>
                <a:latin typeface="Limon F3" charset="0"/>
                <a:ea typeface="MS PGothic" pitchFamily="34" charset="-128"/>
              </a:defRPr>
            </a:lvl7pPr>
            <a:lvl8pPr marL="3443059" indent="-229537" defTabSz="913368" eaLnBrk="0" fontAlgn="base" hangingPunct="0">
              <a:spcBef>
                <a:spcPct val="0"/>
              </a:spcBef>
              <a:spcAft>
                <a:spcPct val="0"/>
              </a:spcAft>
              <a:defRPr>
                <a:solidFill>
                  <a:schemeClr val="tx1"/>
                </a:solidFill>
                <a:latin typeface="Limon F3" charset="0"/>
                <a:ea typeface="MS PGothic" pitchFamily="34" charset="-128"/>
              </a:defRPr>
            </a:lvl8pPr>
            <a:lvl9pPr marL="3902133" indent="-229537" defTabSz="913368"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fld id="{1C99D879-8F84-42FE-8885-5031C342F1DC}" type="slidenum">
              <a:rPr lang="en-GB" altLang="en-US" smtClean="0">
                <a:latin typeface="Arial" pitchFamily="34" charset="0"/>
              </a:rPr>
              <a:pPr eaLnBrk="1" hangingPunct="1"/>
              <a:t>16</a:t>
            </a:fld>
            <a:endParaRPr lang="en-GB" altLang="en-US">
              <a:latin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Espace réservé de l'image des diapositives 1"/>
          <p:cNvSpPr>
            <a:spLocks noGrp="1" noRot="1" noChangeAspect="1" noTextEdit="1"/>
          </p:cNvSpPr>
          <p:nvPr>
            <p:ph type="sldImg"/>
          </p:nvPr>
        </p:nvSpPr>
        <p:spPr>
          <a:ln/>
        </p:spPr>
      </p:sp>
      <p:sp>
        <p:nvSpPr>
          <p:cNvPr id="37891" name="Espace réservé des commentaires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fr-FR" altLang="en-US" b="1" noProof="0" dirty="0"/>
              <a:t>À l’attention de l’animateur :  </a:t>
            </a:r>
          </a:p>
          <a:p>
            <a:r>
              <a:rPr lang="fr-FR" altLang="en-US" b="1" noProof="0" dirty="0"/>
              <a:t>Expliquez aux participants ce qu’implique le gaspillage associé aux flacons multidoses.</a:t>
            </a:r>
            <a:endParaRPr lang="en-US" altLang="en-US" b="1" dirty="0"/>
          </a:p>
          <a:p>
            <a:endParaRPr lang="en-US" altLang="en-US" b="1" dirty="0"/>
          </a:p>
          <a:p>
            <a:r>
              <a:rPr lang="fr-FR" altLang="en-US" noProof="0" dirty="0"/>
              <a:t>Les flacons multidoses de VPI peuvent être associés à des taux élevés de gaspillage.</a:t>
            </a:r>
          </a:p>
          <a:p>
            <a:r>
              <a:rPr lang="fr-FR" altLang="en-US" noProof="0" dirty="0"/>
              <a:t>Les taux de gaspillage varient selon l’établissement de santé.</a:t>
            </a:r>
          </a:p>
          <a:p>
            <a:r>
              <a:rPr lang="fr-FR" altLang="en-US" b="0" dirty="0">
                <a:latin typeface="Arial"/>
                <a:cs typeface="Arial"/>
              </a:rPr>
              <a:t>Vos préoccupations concernant un gaspillage inévitable dû à l’obligation de jeter les flacons ouverts non utilisés ne doivent pas vous empêcher de vacciner un enfant</a:t>
            </a:r>
          </a:p>
          <a:p>
            <a:r>
              <a:rPr lang="fr-FR" altLang="en-US" dirty="0">
                <a:latin typeface="Arial"/>
                <a:cs typeface="Arial"/>
              </a:rPr>
              <a:t>Les taux élevés de gaspillage de flacons multidoses de VPI sont anticipés et pris en compte dans les prévisions de la demande</a:t>
            </a:r>
            <a:r>
              <a:rPr lang="fr-FR" altLang="en-US" noProof="0" dirty="0"/>
              <a:t>. Les taux de gaspillage doivent être contrôlés de près.</a:t>
            </a:r>
          </a:p>
          <a:p>
            <a:endParaRPr lang="fr-FR" altLang="en-US" noProof="0" dirty="0"/>
          </a:p>
        </p:txBody>
      </p:sp>
      <p:sp>
        <p:nvSpPr>
          <p:cNvPr id="37892" name="Espace réservé du numéro de diapositive 3"/>
          <p:cNvSpPr txBox="1">
            <a:spLocks noGrp="1"/>
          </p:cNvSpPr>
          <p:nvPr/>
        </p:nvSpPr>
        <p:spPr bwMode="auto">
          <a:xfrm>
            <a:off x="3854493" y="9440779"/>
            <a:ext cx="2949525" cy="49696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02" tIns="45701" rIns="91402" bIns="45701"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553FF8D9-F35C-418E-AF87-662E100BC2D3}" type="slidenum">
              <a:rPr lang="en-GB" altLang="en-US">
                <a:cs typeface="Arial" pitchFamily="34" charset="0"/>
              </a:rPr>
              <a:pPr algn="r" eaLnBrk="1" hangingPunct="1">
                <a:spcBef>
                  <a:spcPct val="0"/>
                </a:spcBef>
              </a:pPr>
              <a:t>17</a:t>
            </a:fld>
            <a:endParaRPr lang="en-GB" altLang="en-US">
              <a:cs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Espace réservé de l'image des diapositives 1"/>
          <p:cNvSpPr>
            <a:spLocks noGrp="1" noRot="1" noChangeAspect="1" noTextEdit="1"/>
          </p:cNvSpPr>
          <p:nvPr>
            <p:ph type="sldImg"/>
          </p:nvPr>
        </p:nvSpPr>
        <p:spPr>
          <a:ln/>
        </p:spPr>
      </p:sp>
      <p:sp>
        <p:nvSpPr>
          <p:cNvPr id="3891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noProof="0" dirty="0"/>
              <a:t>À l’attention de l’animateur :  </a:t>
            </a:r>
          </a:p>
          <a:p>
            <a:r>
              <a:rPr lang="fr-FR" altLang="en-US" b="1" noProof="0" dirty="0"/>
              <a:t>Expliquez aux participants comment jeter les seringues ayant servi aux injections</a:t>
            </a:r>
            <a:r>
              <a:rPr lang="fr-FR" altLang="en-US" b="1" dirty="0"/>
              <a:t>.</a:t>
            </a:r>
          </a:p>
          <a:p>
            <a:endParaRPr lang="fr-FR" altLang="en-US" b="1" dirty="0"/>
          </a:p>
          <a:p>
            <a:r>
              <a:rPr lang="fr-FR" altLang="en-US" dirty="0">
                <a:latin typeface="Arial"/>
                <a:cs typeface="Arial"/>
              </a:rPr>
              <a:t>Après une injection, insérer la seringue dans une boîte à aiguilles.</a:t>
            </a:r>
          </a:p>
          <a:p>
            <a:r>
              <a:rPr lang="fr-FR" altLang="en-US" dirty="0">
                <a:latin typeface="Arial"/>
                <a:cs typeface="Arial"/>
              </a:rPr>
              <a:t>Lorsque la boîte à aiguilles est pleine, fermez la languette pour vous assurer de la bonne fermeture de la boîte.</a:t>
            </a:r>
          </a:p>
          <a:p>
            <a:r>
              <a:rPr lang="fr-FR" altLang="en-US" sz="1200" kern="1200" dirty="0">
                <a:solidFill>
                  <a:schemeClr val="tx1"/>
                </a:solidFill>
                <a:latin typeface="Arial"/>
                <a:ea typeface="MS PGothic" pitchFamily="34" charset="-128"/>
                <a:cs typeface="Arial"/>
              </a:rPr>
              <a:t>Déposez la boîte à aiguilles au point de collecte approprié (incinération, brûlage, enfouissement).</a:t>
            </a:r>
          </a:p>
          <a:p>
            <a:pPr marL="0" marR="0" lvl="0" indent="0" algn="l" defTabSz="914400" rtl="0" eaLnBrk="0" fontAlgn="base" latinLnBrk="0" hangingPunct="0">
              <a:lnSpc>
                <a:spcPct val="100000"/>
              </a:lnSpc>
              <a:spcBef>
                <a:spcPct val="30000"/>
              </a:spcBef>
              <a:spcAft>
                <a:spcPct val="0"/>
              </a:spcAft>
              <a:buClrTx/>
              <a:buSzTx/>
              <a:buFontTx/>
              <a:buNone/>
              <a:tabLst/>
              <a:defRPr/>
            </a:pPr>
            <a:r>
              <a:rPr lang="fr-FR" altLang="en-US" sz="1200" kern="1200" dirty="0">
                <a:solidFill>
                  <a:schemeClr val="tx1"/>
                </a:solidFill>
                <a:latin typeface="Arial"/>
                <a:ea typeface="MS PGothic" pitchFamily="34" charset="-128"/>
                <a:cs typeface="Arial"/>
              </a:rPr>
              <a:t>Les flacons de VPI ouverts dans lesquels il reste des doses de vaccin peuvent être placés </a:t>
            </a:r>
            <a:br>
              <a:rPr lang="fr-FR" altLang="en-US" sz="1200" kern="1200" dirty="0">
                <a:solidFill>
                  <a:schemeClr val="tx1"/>
                </a:solidFill>
                <a:latin typeface="Arial"/>
                <a:ea typeface="MS PGothic" pitchFamily="34" charset="-128"/>
                <a:cs typeface="Arial"/>
              </a:rPr>
            </a:br>
            <a:r>
              <a:rPr lang="fr-FR" altLang="en-US" sz="1200" kern="1200" dirty="0">
                <a:solidFill>
                  <a:schemeClr val="tx1"/>
                </a:solidFill>
                <a:latin typeface="Arial"/>
                <a:ea typeface="MS PGothic" pitchFamily="34" charset="-128"/>
                <a:cs typeface="Arial"/>
              </a:rPr>
              <a:t>à nouveau au réfrigérateur et utiliser en premier lors de la séance suivante. </a:t>
            </a:r>
          </a:p>
          <a:p>
            <a:endParaRPr lang="fr-FR" altLang="en-US" dirty="0">
              <a:latin typeface="Arial"/>
              <a:cs typeface="Arial"/>
            </a:endParaRPr>
          </a:p>
        </p:txBody>
      </p:sp>
      <p:sp>
        <p:nvSpPr>
          <p:cNvPr id="38916" name="Espace réservé du numéro de diapositive 3"/>
          <p:cNvSpPr txBox="1">
            <a:spLocks noGrp="1"/>
          </p:cNvSpPr>
          <p:nvPr/>
        </p:nvSpPr>
        <p:spPr bwMode="auto">
          <a:xfrm>
            <a:off x="3854493" y="9440779"/>
            <a:ext cx="2949525" cy="49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D159F9EA-ACAB-49F1-80DD-EF0FCC8AE0F6}" type="slidenum">
              <a:rPr lang="en-GB" altLang="en-US">
                <a:cs typeface="Arial" pitchFamily="34" charset="0"/>
              </a:rPr>
              <a:pPr algn="r" eaLnBrk="1" hangingPunct="1">
                <a:spcBef>
                  <a:spcPct val="0"/>
                </a:spcBef>
              </a:pPr>
              <a:t>18</a:t>
            </a:fld>
            <a:endParaRPr lang="en-GB" altLang="en-US">
              <a:cs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Espace réservé de l'image des diapositives 1"/>
          <p:cNvSpPr>
            <a:spLocks noGrp="1" noRot="1" noChangeAspect="1" noTextEdit="1"/>
          </p:cNvSpPr>
          <p:nvPr>
            <p:ph type="sldImg"/>
          </p:nvPr>
        </p:nvSpPr>
        <p:spPr>
          <a:ln/>
        </p:spPr>
      </p:sp>
      <p:sp>
        <p:nvSpPr>
          <p:cNvPr id="39939"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lstStyle/>
          <a:p>
            <a:r>
              <a:rPr lang="fr-FR" altLang="en-US" b="1" noProof="0" dirty="0"/>
              <a:t>À l’attention de l’animateur :</a:t>
            </a:r>
          </a:p>
          <a:p>
            <a:endParaRPr lang="fr-FR" altLang="en-US" b="1" noProof="0" dirty="0"/>
          </a:p>
          <a:p>
            <a:r>
              <a:rPr lang="fr-FR" altLang="en-US" b="1" noProof="0" dirty="0"/>
              <a:t>Réponse : </a:t>
            </a:r>
          </a:p>
          <a:p>
            <a:pPr lvl="2"/>
            <a:r>
              <a:rPr lang="fr-FR" altLang="en-US" noProof="0" dirty="0"/>
              <a:t>Faites mettre l’enfant en position assise pour recevoir les injections ou demandez à</a:t>
            </a:r>
            <a:r>
              <a:rPr lang="fr-FR" altLang="en-US" baseline="0" noProof="0" dirty="0"/>
              <a:t> la personne responsable de l’enfant ou à un soignant de tenir l’enfant pendant les va</a:t>
            </a:r>
            <a:r>
              <a:rPr lang="fr-FR" altLang="en-US" noProof="0" dirty="0"/>
              <a:t>ccinations ; </a:t>
            </a:r>
          </a:p>
          <a:p>
            <a:pPr lvl="2"/>
            <a:r>
              <a:rPr lang="fr-FR" altLang="en-US" noProof="0" dirty="0"/>
              <a:t>Frotter la peau ou appliquer une pression au site d’injection avant et pendant une injection ; </a:t>
            </a:r>
          </a:p>
          <a:p>
            <a:pPr lvl="2"/>
            <a:r>
              <a:rPr lang="fr-FR" altLang="en-US" noProof="0" dirty="0"/>
              <a:t>Lorsqu’il est prévu d’administrer deux vaccins l’un après l’autre au cours d’une même séance, commencez par injecter le moins douloureux ;</a:t>
            </a:r>
          </a:p>
          <a:p>
            <a:pPr lvl="2"/>
            <a:r>
              <a:rPr lang="fr-FR" altLang="en-US" noProof="0" dirty="0"/>
              <a:t>Utilisez la technique de l’injection intramusculaire rapide sans aspiration.</a:t>
            </a:r>
          </a:p>
          <a:p>
            <a:pPr lvl="2"/>
            <a:endParaRPr lang="fr-FR" altLang="en-US" noProof="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fr-FR" b="1" dirty="0"/>
              <a:t>Veuillez voir le note de synthèse: position de l’OMS fur la réduction de la douleur au moment de la vaccination. </a:t>
            </a:r>
            <a:endParaRPr lang="en-US" altLang="en-US" b="1"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1" dirty="0"/>
              <a:t>https://www.who.int/immunization/policy/position_papers/reducing_pain_vaccination/en/</a:t>
            </a:r>
          </a:p>
          <a:p>
            <a:pPr lvl="2"/>
            <a:endParaRPr lang="fr-FR" altLang="en-US" noProof="0" dirty="0"/>
          </a:p>
          <a:p>
            <a:endParaRPr lang="en-US" altLang="en-US" b="1" dirty="0"/>
          </a:p>
        </p:txBody>
      </p:sp>
      <p:sp>
        <p:nvSpPr>
          <p:cNvPr id="39940" name="Espace réservé du numéro de diapositive 3"/>
          <p:cNvSpPr txBox="1">
            <a:spLocks noGrp="1"/>
          </p:cNvSpPr>
          <p:nvPr/>
        </p:nvSpPr>
        <p:spPr bwMode="auto">
          <a:xfrm>
            <a:off x="3854493" y="9440779"/>
            <a:ext cx="2949525" cy="49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5005E28E-6A15-40E4-A4CC-4D0C2C4A71C4}" type="slidenum">
              <a:rPr lang="fr-FR" altLang="en-US">
                <a:cs typeface="Arial" pitchFamily="34" charset="0"/>
              </a:rPr>
              <a:pPr algn="r" eaLnBrk="1" hangingPunct="1">
                <a:spcBef>
                  <a:spcPct val="0"/>
                </a:spcBef>
              </a:pPr>
              <a:t>19</a:t>
            </a:fld>
            <a:endParaRPr lang="fr-FR" altLang="en-US">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Espace réservé de l'image des diapositives 1"/>
          <p:cNvSpPr>
            <a:spLocks noGrp="1" noRot="1" noChangeAspect="1" noTextEdit="1"/>
          </p:cNvSpPr>
          <p:nvPr>
            <p:ph type="sldImg"/>
          </p:nvPr>
        </p:nvSpPr>
        <p:spPr>
          <a:ln/>
        </p:spPr>
      </p:sp>
      <p:sp>
        <p:nvSpPr>
          <p:cNvPr id="25603" name="Espace réservé des commentaires 2"/>
          <p:cNvSpPr>
            <a:spLocks noGrp="1"/>
          </p:cNvSpPr>
          <p:nvPr>
            <p:ph type="body" idx="1"/>
          </p:nvPr>
        </p:nvSpPr>
        <p:spPr>
          <a:xfrm>
            <a:off x="681520" y="4721186"/>
            <a:ext cx="5442575" cy="478330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n-US"/>
          </a:p>
        </p:txBody>
      </p:sp>
      <p:sp>
        <p:nvSpPr>
          <p:cNvPr id="2560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368" eaLnBrk="0" hangingPunct="0">
              <a:spcBef>
                <a:spcPct val="30000"/>
              </a:spcBef>
              <a:defRPr sz="1200">
                <a:solidFill>
                  <a:schemeClr val="tx1"/>
                </a:solidFill>
                <a:latin typeface="Arial" pitchFamily="34" charset="0"/>
                <a:ea typeface="MS PGothic" pitchFamily="34" charset="-128"/>
              </a:defRPr>
            </a:lvl1pPr>
            <a:lvl2pPr marL="745996" indent="-286922" defTabSz="913368" eaLnBrk="0" hangingPunct="0">
              <a:spcBef>
                <a:spcPct val="30000"/>
              </a:spcBef>
              <a:defRPr sz="1200">
                <a:solidFill>
                  <a:schemeClr val="tx1"/>
                </a:solidFill>
                <a:latin typeface="Arial" pitchFamily="34" charset="0"/>
                <a:ea typeface="MS PGothic" pitchFamily="34" charset="-128"/>
              </a:defRPr>
            </a:lvl2pPr>
            <a:lvl3pPr marL="1147686" indent="-229537" defTabSz="913368" eaLnBrk="0" hangingPunct="0">
              <a:spcBef>
                <a:spcPct val="30000"/>
              </a:spcBef>
              <a:defRPr sz="1200">
                <a:solidFill>
                  <a:schemeClr val="tx1"/>
                </a:solidFill>
                <a:latin typeface="Arial" pitchFamily="34" charset="0"/>
                <a:ea typeface="MS PGothic" pitchFamily="34" charset="-128"/>
              </a:defRPr>
            </a:lvl3pPr>
            <a:lvl4pPr marL="1606761" indent="-229537" defTabSz="913368" eaLnBrk="0" hangingPunct="0">
              <a:spcBef>
                <a:spcPct val="30000"/>
              </a:spcBef>
              <a:defRPr sz="1200">
                <a:solidFill>
                  <a:schemeClr val="tx1"/>
                </a:solidFill>
                <a:latin typeface="Arial" pitchFamily="34" charset="0"/>
                <a:ea typeface="MS PGothic" pitchFamily="34" charset="-128"/>
              </a:defRPr>
            </a:lvl4pPr>
            <a:lvl5pPr marL="2065835" indent="-229537" defTabSz="913368" eaLnBrk="0" hangingPunct="0">
              <a:spcBef>
                <a:spcPct val="30000"/>
              </a:spcBef>
              <a:defRPr sz="1200">
                <a:solidFill>
                  <a:schemeClr val="tx1"/>
                </a:solidFill>
                <a:latin typeface="Arial" pitchFamily="34" charset="0"/>
                <a:ea typeface="MS PGothic" pitchFamily="34" charset="-128"/>
              </a:defRPr>
            </a:lvl5pPr>
            <a:lvl6pPr marL="2524910" indent="-229537" defTabSz="913368" eaLnBrk="0" fontAlgn="base" hangingPunct="0">
              <a:spcBef>
                <a:spcPct val="30000"/>
              </a:spcBef>
              <a:spcAft>
                <a:spcPct val="0"/>
              </a:spcAft>
              <a:defRPr sz="1200">
                <a:solidFill>
                  <a:schemeClr val="tx1"/>
                </a:solidFill>
                <a:latin typeface="Arial" pitchFamily="34" charset="0"/>
                <a:ea typeface="MS PGothic" pitchFamily="34" charset="-128"/>
              </a:defRPr>
            </a:lvl6pPr>
            <a:lvl7pPr marL="2983984" indent="-229537" defTabSz="913368" eaLnBrk="0" fontAlgn="base" hangingPunct="0">
              <a:spcBef>
                <a:spcPct val="30000"/>
              </a:spcBef>
              <a:spcAft>
                <a:spcPct val="0"/>
              </a:spcAft>
              <a:defRPr sz="1200">
                <a:solidFill>
                  <a:schemeClr val="tx1"/>
                </a:solidFill>
                <a:latin typeface="Arial" pitchFamily="34" charset="0"/>
                <a:ea typeface="MS PGothic" pitchFamily="34" charset="-128"/>
              </a:defRPr>
            </a:lvl7pPr>
            <a:lvl8pPr marL="3443059" indent="-229537" defTabSz="913368" eaLnBrk="0" fontAlgn="base" hangingPunct="0">
              <a:spcBef>
                <a:spcPct val="30000"/>
              </a:spcBef>
              <a:spcAft>
                <a:spcPct val="0"/>
              </a:spcAft>
              <a:defRPr sz="1200">
                <a:solidFill>
                  <a:schemeClr val="tx1"/>
                </a:solidFill>
                <a:latin typeface="Arial" pitchFamily="34" charset="0"/>
                <a:ea typeface="MS PGothic" pitchFamily="34" charset="-128"/>
              </a:defRPr>
            </a:lvl8pPr>
            <a:lvl9pPr marL="3902133" indent="-229537" defTabSz="91336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eaLnBrk="1" hangingPunct="1">
              <a:spcBef>
                <a:spcPct val="0"/>
              </a:spcBef>
            </a:pPr>
            <a:fld id="{1DA0D46E-2484-4838-92E2-756B10677083}" type="slidenum">
              <a:rPr lang="fr-FR" altLang="en-US" smtClean="0">
                <a:cs typeface="Arial" pitchFamily="34" charset="0"/>
              </a:rPr>
              <a:pPr eaLnBrk="1" hangingPunct="1">
                <a:spcBef>
                  <a:spcPct val="0"/>
                </a:spcBef>
              </a:pPr>
              <a:t>2</a:t>
            </a:fld>
            <a:endParaRPr lang="fr-FR" altLang="en-US">
              <a:cs typeface="Arial"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Espace réservé de l'image des diapositives 1"/>
          <p:cNvSpPr>
            <a:spLocks noGrp="1" noRot="1" noChangeAspect="1" noTextEdit="1"/>
          </p:cNvSpPr>
          <p:nvPr>
            <p:ph type="sldImg"/>
          </p:nvPr>
        </p:nvSpPr>
        <p:spPr>
          <a:ln/>
        </p:spPr>
      </p:sp>
      <p:sp>
        <p:nvSpPr>
          <p:cNvPr id="41987"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lstStyle/>
          <a:p>
            <a:r>
              <a:rPr lang="fr-FR" altLang="en-US" b="1" noProof="0" dirty="0"/>
              <a:t>À l’attention de l’animateur :</a:t>
            </a:r>
          </a:p>
          <a:p>
            <a:r>
              <a:rPr lang="fr-FR" altLang="en-US" b="1" noProof="0" dirty="0"/>
              <a:t>Lisez la situation et posez la question aux participants. </a:t>
            </a:r>
          </a:p>
          <a:p>
            <a:endParaRPr lang="fr-FR" altLang="en-US" b="1" noProof="0" dirty="0"/>
          </a:p>
          <a:p>
            <a:r>
              <a:rPr lang="fr-FR" altLang="en-US" b="1" noProof="0" dirty="0"/>
              <a:t>Cette question vous permettra de vérifier que les participants ont compris dans quel ordre administrer les vaccins.</a:t>
            </a:r>
          </a:p>
          <a:p>
            <a:endParaRPr lang="fr-FR" altLang="en-US" b="1" noProof="0" dirty="0"/>
          </a:p>
          <a:p>
            <a:r>
              <a:rPr lang="fr-FR" altLang="en-US" b="1" noProof="0" dirty="0"/>
              <a:t>Réponse :</a:t>
            </a:r>
          </a:p>
          <a:p>
            <a:endParaRPr lang="fr-FR" altLang="en-US" noProof="0" dirty="0"/>
          </a:p>
          <a:p>
            <a:r>
              <a:rPr lang="fr-FR" altLang="en-US" noProof="0" dirty="0"/>
              <a:t>Les vaccins doivent être administrés</a:t>
            </a:r>
            <a:r>
              <a:rPr lang="fr-FR" altLang="en-US" baseline="0" noProof="0" dirty="0"/>
              <a:t> dans l’ordre suivant </a:t>
            </a:r>
            <a:r>
              <a:rPr lang="fr-FR" altLang="en-US" noProof="0" dirty="0"/>
              <a:t>:</a:t>
            </a:r>
          </a:p>
          <a:p>
            <a:endParaRPr lang="fr-FR" altLang="en-US" noProof="0" dirty="0"/>
          </a:p>
          <a:p>
            <a:r>
              <a:rPr lang="fr-FR" altLang="en-US" noProof="0" dirty="0"/>
              <a:t>Commencez par le VPO et le Rota : il est préférable de donner en premier les vaccins par voie orale, lorsque l’enfant est encore calme, avant d’administrer les vaccins injectables ;</a:t>
            </a:r>
          </a:p>
          <a:p>
            <a:r>
              <a:rPr lang="fr-FR" altLang="en-US" noProof="0" dirty="0"/>
              <a:t>Injectez ensuite le PCV et le VPI dans la même cuisse, en laissant un écart de 2,5 cm entre les deux sites d’injection.</a:t>
            </a:r>
          </a:p>
          <a:p>
            <a:r>
              <a:rPr lang="fr-FR" altLang="en-US" noProof="0" dirty="0"/>
              <a:t>Le vaccin pentavalent peut être injecté dans l’autre cuisse. </a:t>
            </a:r>
          </a:p>
        </p:txBody>
      </p:sp>
      <p:sp>
        <p:nvSpPr>
          <p:cNvPr id="41988" name="Espace réservé du numéro de diapositive 3"/>
          <p:cNvSpPr txBox="1">
            <a:spLocks noGrp="1"/>
          </p:cNvSpPr>
          <p:nvPr/>
        </p:nvSpPr>
        <p:spPr bwMode="auto">
          <a:xfrm>
            <a:off x="3854493" y="9440779"/>
            <a:ext cx="2949525" cy="49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B89C1403-601E-4F0F-A6AB-3CCE6D68106D}" type="slidenum">
              <a:rPr lang="fr-FR" altLang="en-US">
                <a:cs typeface="Arial" pitchFamily="34" charset="0"/>
              </a:rPr>
              <a:pPr algn="r" eaLnBrk="1" hangingPunct="1">
                <a:spcBef>
                  <a:spcPct val="0"/>
                </a:spcBef>
              </a:pPr>
              <a:t>20</a:t>
            </a:fld>
            <a:endParaRPr lang="fr-FR" altLang="en-US">
              <a:cs typeface="Arial"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Espace réservé de l'image des diapositives 1"/>
          <p:cNvSpPr>
            <a:spLocks noGrp="1" noRot="1" noChangeAspect="1" noTextEdit="1"/>
          </p:cNvSpPr>
          <p:nvPr>
            <p:ph type="sldImg"/>
          </p:nvPr>
        </p:nvSpPr>
        <p:spPr>
          <a:ln/>
        </p:spPr>
      </p:sp>
      <p:sp>
        <p:nvSpPr>
          <p:cNvPr id="4403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lstStyle/>
          <a:p>
            <a:r>
              <a:rPr lang="fr-FR" altLang="en-US" b="1" noProof="0" dirty="0"/>
              <a:t>À l’attention de l’animateur :  </a:t>
            </a:r>
          </a:p>
          <a:p>
            <a:r>
              <a:rPr lang="fr-FR" altLang="en-US" b="1" noProof="0" dirty="0"/>
              <a:t>Expliquez aux participants </a:t>
            </a:r>
            <a:r>
              <a:rPr lang="fr-FR" altLang="en-US" b="1" dirty="0"/>
              <a:t>que ces messages</a:t>
            </a:r>
            <a:r>
              <a:rPr lang="fr-FR" altLang="en-US" b="1" baseline="0" dirty="0"/>
              <a:t> sont les principales</a:t>
            </a:r>
            <a:r>
              <a:rPr lang="fr-FR" altLang="en-US" b="1" dirty="0"/>
              <a:t> informations à ne pas oublier.</a:t>
            </a:r>
          </a:p>
          <a:p>
            <a:endParaRPr lang="fr-FR" altLang="en-US" dirty="0"/>
          </a:p>
          <a:p>
            <a:r>
              <a:rPr lang="fr-FR" altLang="zh-CN" sz="1200" dirty="0">
                <a:latin typeface="Arial"/>
                <a:ea typeface="SimSun" pitchFamily="2" charset="-122"/>
                <a:cs typeface="Arial"/>
              </a:rPr>
              <a:t>Vérifiez et interprétez la pastille de contrôle du vaccin et la date de péremption sur le flacon avant d’administrer le vaccin ;</a:t>
            </a:r>
          </a:p>
          <a:p>
            <a:r>
              <a:rPr lang="fr-FR" altLang="zh-CN" sz="1200" dirty="0">
                <a:latin typeface="Arial"/>
                <a:ea typeface="SimSun" pitchFamily="2" charset="-122"/>
                <a:cs typeface="Arial"/>
              </a:rPr>
              <a:t>Le VPI est préparé et utilisé comme tout autre vaccin injectable par voie intramusculaire </a:t>
            </a:r>
          </a:p>
          <a:p>
            <a:r>
              <a:rPr lang="fr-FR" altLang="zh-CN" sz="1200" dirty="0">
                <a:latin typeface="Arial"/>
                <a:ea typeface="SimSun" pitchFamily="2" charset="-122"/>
                <a:cs typeface="Arial"/>
              </a:rPr>
              <a:t>	Prenez la même quantité de VPI que</a:t>
            </a:r>
            <a:r>
              <a:rPr lang="fr-FR" altLang="zh-CN" sz="1200" baseline="0" dirty="0">
                <a:latin typeface="Arial"/>
                <a:ea typeface="SimSun" pitchFamily="2" charset="-122"/>
                <a:cs typeface="Arial"/>
              </a:rPr>
              <a:t> de vaccins</a:t>
            </a:r>
            <a:r>
              <a:rPr lang="fr-FR" altLang="zh-CN" sz="1200" dirty="0">
                <a:latin typeface="Arial"/>
                <a:ea typeface="SimSun" pitchFamily="2" charset="-122"/>
                <a:cs typeface="Arial"/>
              </a:rPr>
              <a:t> pentavalents lorsque vous intervenez sur le terrain.</a:t>
            </a:r>
          </a:p>
          <a:p>
            <a:pPr lvl="1"/>
            <a:r>
              <a:rPr lang="fr-FR" altLang="zh-CN" sz="1200" dirty="0">
                <a:latin typeface="Arial"/>
                <a:ea typeface="SimSun" pitchFamily="2" charset="-122"/>
                <a:cs typeface="Arial"/>
              </a:rPr>
              <a:t>	Préparez et administrez le VPI comme tout autre vaccin injectable .</a:t>
            </a:r>
          </a:p>
          <a:p>
            <a:r>
              <a:rPr lang="fr-FR" altLang="zh-CN" sz="1200" dirty="0">
                <a:latin typeface="Arial"/>
                <a:ea typeface="SimSun" pitchFamily="2" charset="-122"/>
                <a:cs typeface="Arial"/>
              </a:rPr>
              <a:t>Demandez à la personne responsable de l’enfant de le tenir confortablement en position assise pendant que vous enfoncez l’aiguille perpendiculairement dans le muscle de la cuisse. </a:t>
            </a:r>
          </a:p>
          <a:p>
            <a:r>
              <a:rPr lang="fr-FR" altLang="zh-CN" sz="1200" dirty="0">
                <a:latin typeface="Arial"/>
                <a:ea typeface="SimSun" pitchFamily="2" charset="-122"/>
                <a:cs typeface="Arial"/>
              </a:rPr>
              <a:t>Commencez par le VPO puis administrez les autres vaccins injectables :  VPI et PCV dans une cuisse avec un écart d’au-moins 2,5 cm entre les deux sites et enfin Pentavalent dans l’autre cuisse.</a:t>
            </a:r>
            <a:endParaRPr lang="fr-FR" altLang="en-US" sz="1200" dirty="0">
              <a:latin typeface="Arial"/>
              <a:cs typeface="Arial"/>
            </a:endParaRPr>
          </a:p>
          <a:p>
            <a:endParaRPr lang="fr-FR" altLang="en-US" sz="1200" dirty="0">
              <a:latin typeface="Arial"/>
              <a:cs typeface="Arial"/>
            </a:endParaRPr>
          </a:p>
          <a:p>
            <a:endParaRPr lang="fr-FR" altLang="en-US" sz="1200" dirty="0">
              <a:latin typeface="Arial"/>
              <a:cs typeface="Arial"/>
            </a:endParaRPr>
          </a:p>
        </p:txBody>
      </p:sp>
      <p:sp>
        <p:nvSpPr>
          <p:cNvPr id="44036" name="Espace réservé du numéro de diapositive 3"/>
          <p:cNvSpPr txBox="1">
            <a:spLocks noGrp="1"/>
          </p:cNvSpPr>
          <p:nvPr/>
        </p:nvSpPr>
        <p:spPr bwMode="auto">
          <a:xfrm>
            <a:off x="3854493" y="9440779"/>
            <a:ext cx="2949525" cy="49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A1995BB4-E0E8-4DD2-B7C9-C6B250242814}" type="slidenum">
              <a:rPr lang="en-GB" altLang="en-US">
                <a:cs typeface="Arial" pitchFamily="34" charset="0"/>
              </a:rPr>
              <a:pPr algn="r" eaLnBrk="1" hangingPunct="1">
                <a:spcBef>
                  <a:spcPct val="0"/>
                </a:spcBef>
              </a:pPr>
              <a:t>21</a:t>
            </a:fld>
            <a:endParaRPr lang="en-GB" altLang="en-US">
              <a:cs typeface="Arial"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Espace réservé de l'image des diapositives 1"/>
          <p:cNvSpPr>
            <a:spLocks noGrp="1" noRot="1" noChangeAspect="1" noTextEdit="1"/>
          </p:cNvSpPr>
          <p:nvPr>
            <p:ph type="sldImg"/>
          </p:nvPr>
        </p:nvSpPr>
        <p:spPr>
          <a:ln/>
        </p:spPr>
      </p:sp>
      <p:sp>
        <p:nvSpPr>
          <p:cNvPr id="4403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lstStyle/>
          <a:p>
            <a:r>
              <a:rPr lang="fr-FR" altLang="en-US" b="1" noProof="0" dirty="0"/>
              <a:t>À l’attention de l’animateur :  </a:t>
            </a:r>
          </a:p>
          <a:p>
            <a:r>
              <a:rPr lang="fr-FR" altLang="en-US" b="1" noProof="0" dirty="0"/>
              <a:t>Expliquez aux participants </a:t>
            </a:r>
            <a:r>
              <a:rPr lang="fr-FR" altLang="en-US" b="1" dirty="0"/>
              <a:t>que ces messages</a:t>
            </a:r>
            <a:r>
              <a:rPr lang="fr-FR" altLang="en-US" b="1" baseline="0" dirty="0"/>
              <a:t> sont les principales</a:t>
            </a:r>
            <a:r>
              <a:rPr lang="fr-FR" altLang="en-US" b="1" dirty="0"/>
              <a:t> informations à ne pas oublier.</a:t>
            </a:r>
          </a:p>
          <a:p>
            <a:endParaRPr lang="fr-FR" altLang="en-US" dirty="0"/>
          </a:p>
          <a:p>
            <a:r>
              <a:rPr lang="fr-FR" altLang="zh-CN" sz="1200" dirty="0">
                <a:latin typeface="Arial"/>
                <a:ea typeface="SimSun" pitchFamily="2" charset="-122"/>
                <a:cs typeface="Arial"/>
              </a:rPr>
              <a:t>Vérifiez et interprétez la pastille de contrôle du vaccin et la date de péremption sur le flacon avant d’administrer le vaccin ;</a:t>
            </a:r>
          </a:p>
          <a:p>
            <a:r>
              <a:rPr lang="fr-FR" altLang="zh-CN" sz="1200" dirty="0">
                <a:latin typeface="Arial"/>
                <a:ea typeface="SimSun" pitchFamily="2" charset="-122"/>
                <a:cs typeface="Arial"/>
              </a:rPr>
              <a:t>Le VPI est préparé et utilisé comme tout autre vaccin injectable par voie intramusculaire </a:t>
            </a:r>
          </a:p>
          <a:p>
            <a:r>
              <a:rPr lang="fr-FR" altLang="zh-CN" sz="1200" dirty="0">
                <a:latin typeface="Arial"/>
                <a:ea typeface="SimSun" pitchFamily="2" charset="-122"/>
                <a:cs typeface="Arial"/>
              </a:rPr>
              <a:t>	Prenez la même quantité de VPI que</a:t>
            </a:r>
            <a:r>
              <a:rPr lang="fr-FR" altLang="zh-CN" sz="1200" baseline="0" dirty="0">
                <a:latin typeface="Arial"/>
                <a:ea typeface="SimSun" pitchFamily="2" charset="-122"/>
                <a:cs typeface="Arial"/>
              </a:rPr>
              <a:t> de vaccins</a:t>
            </a:r>
            <a:r>
              <a:rPr lang="fr-FR" altLang="zh-CN" sz="1200" dirty="0">
                <a:latin typeface="Arial"/>
                <a:ea typeface="SimSun" pitchFamily="2" charset="-122"/>
                <a:cs typeface="Arial"/>
              </a:rPr>
              <a:t> pentavalents lorsque vous intervenez sur le terrain.</a:t>
            </a:r>
          </a:p>
          <a:p>
            <a:pPr lvl="1"/>
            <a:r>
              <a:rPr lang="fr-FR" altLang="zh-CN" sz="1200" dirty="0">
                <a:latin typeface="Arial"/>
                <a:ea typeface="SimSun" pitchFamily="2" charset="-122"/>
                <a:cs typeface="Arial"/>
              </a:rPr>
              <a:t>	Préparez et administrez le VPI comme tout autre vaccin injectable .</a:t>
            </a:r>
          </a:p>
          <a:p>
            <a:r>
              <a:rPr lang="fr-FR" altLang="zh-CN" sz="1200" dirty="0">
                <a:latin typeface="Arial"/>
                <a:ea typeface="SimSun" pitchFamily="2" charset="-122"/>
                <a:cs typeface="Arial"/>
              </a:rPr>
              <a:t>Demandez à la personne responsable de l’enfant de le tenir confortablement en position assise pendant que vous enfoncez l’aiguille perpendiculairement dans le muscle de la cuisse. </a:t>
            </a:r>
          </a:p>
          <a:p>
            <a:r>
              <a:rPr lang="fr-FR" altLang="zh-CN" sz="1200" dirty="0">
                <a:latin typeface="Arial"/>
                <a:ea typeface="SimSun" pitchFamily="2" charset="-122"/>
                <a:cs typeface="Arial"/>
              </a:rPr>
              <a:t>Commencez par le VPO puis administrez les autres vaccins injectables :  VPI et PCV dans une cuisse avec un écart d’au-moins 2,5 cm entre les deux sites et enfin Pentavalent dans l’autre cuisse.</a:t>
            </a:r>
          </a:p>
          <a:p>
            <a:endParaRPr lang="fr-FR" altLang="en-US" sz="1200" dirty="0">
              <a:latin typeface="Arial"/>
              <a:ea typeface="SimSun" pitchFamily="2" charset="-122"/>
              <a:cs typeface="Arial"/>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fr-FR" altLang="zh-CN" sz="1200" dirty="0">
                <a:latin typeface="Gill Sans MT" panose="020B0502020104020203" pitchFamily="34" charset="0"/>
                <a:ea typeface="SimSun" pitchFamily="2" charset="-122"/>
              </a:rPr>
              <a:t>Pour le VPI2, en l'absence d'un classement spécifique de la douleur, les professionnels de la santé sont encouragés à utiliser leur expérience pratique sur la douleur de vaccins spécifiques pour déterminer en conséquence le meilleur séquencement de l'injection</a:t>
            </a:r>
            <a:endParaRPr lang="en-US" altLang="zh-CN" sz="1200" dirty="0">
              <a:latin typeface="Gill Sans MT" panose="020B0502020104020203" pitchFamily="34" charset="0"/>
              <a:ea typeface="SimSun" pitchFamily="2" charset="-122"/>
            </a:endParaRPr>
          </a:p>
          <a:p>
            <a:endParaRPr lang="fr-FR" altLang="en-US" sz="1200" dirty="0">
              <a:latin typeface="Arial"/>
              <a:cs typeface="Arial"/>
            </a:endParaRPr>
          </a:p>
          <a:p>
            <a:endParaRPr lang="fr-FR" altLang="en-US" sz="1200" dirty="0"/>
          </a:p>
          <a:p>
            <a:endParaRPr lang="fr-FR" altLang="en-US" sz="1200" dirty="0"/>
          </a:p>
          <a:p>
            <a:endParaRPr lang="fr-FR" altLang="en-US" dirty="0"/>
          </a:p>
        </p:txBody>
      </p:sp>
      <p:sp>
        <p:nvSpPr>
          <p:cNvPr id="44036" name="Espace réservé du numéro de diapositive 3"/>
          <p:cNvSpPr txBox="1">
            <a:spLocks noGrp="1"/>
          </p:cNvSpPr>
          <p:nvPr/>
        </p:nvSpPr>
        <p:spPr bwMode="auto">
          <a:xfrm>
            <a:off x="3854493" y="9440779"/>
            <a:ext cx="2949525" cy="49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A1995BB4-E0E8-4DD2-B7C9-C6B250242814}" type="slidenum">
              <a:rPr lang="en-GB" altLang="en-US">
                <a:cs typeface="Arial" pitchFamily="34" charset="0"/>
              </a:rPr>
              <a:pPr algn="r" eaLnBrk="1" hangingPunct="1">
                <a:spcBef>
                  <a:spcPct val="0"/>
                </a:spcBef>
              </a:pPr>
              <a:t>22</a:t>
            </a:fld>
            <a:endParaRPr lang="en-GB" altLang="en-US">
              <a:cs typeface="Arial" pitchFamily="34" charset="0"/>
            </a:endParaRPr>
          </a:p>
        </p:txBody>
      </p:sp>
    </p:spTree>
    <p:extLst>
      <p:ext uri="{BB962C8B-B14F-4D97-AF65-F5344CB8AC3E}">
        <p14:creationId xmlns:p14="http://schemas.microsoft.com/office/powerpoint/2010/main" val="41349820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a:ln/>
        </p:spPr>
      </p:sp>
      <p:sp>
        <p:nvSpPr>
          <p:cNvPr id="45059"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noProof="0"/>
              <a:t>À l’attention de l’animateur :  </a:t>
            </a:r>
          </a:p>
          <a:p>
            <a:endParaRPr lang="en-US" altLang="en-US" b="1" dirty="0"/>
          </a:p>
        </p:txBody>
      </p:sp>
      <p:sp>
        <p:nvSpPr>
          <p:cNvPr id="45060"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368" eaLnBrk="0" hangingPunct="0">
              <a:spcBef>
                <a:spcPct val="30000"/>
              </a:spcBef>
              <a:defRPr sz="1200">
                <a:solidFill>
                  <a:schemeClr val="tx1"/>
                </a:solidFill>
                <a:latin typeface="Arial" pitchFamily="34" charset="0"/>
                <a:ea typeface="MS PGothic" pitchFamily="34" charset="-128"/>
              </a:defRPr>
            </a:lvl1pPr>
            <a:lvl2pPr marL="745996" indent="-286922" defTabSz="913368" eaLnBrk="0" hangingPunct="0">
              <a:spcBef>
                <a:spcPct val="30000"/>
              </a:spcBef>
              <a:defRPr sz="1200">
                <a:solidFill>
                  <a:schemeClr val="tx1"/>
                </a:solidFill>
                <a:latin typeface="Arial" pitchFamily="34" charset="0"/>
                <a:ea typeface="MS PGothic" pitchFamily="34" charset="-128"/>
              </a:defRPr>
            </a:lvl2pPr>
            <a:lvl3pPr marL="1147686" indent="-229537" defTabSz="913368" eaLnBrk="0" hangingPunct="0">
              <a:spcBef>
                <a:spcPct val="30000"/>
              </a:spcBef>
              <a:defRPr sz="1200">
                <a:solidFill>
                  <a:schemeClr val="tx1"/>
                </a:solidFill>
                <a:latin typeface="Arial" pitchFamily="34" charset="0"/>
                <a:ea typeface="MS PGothic" pitchFamily="34" charset="-128"/>
              </a:defRPr>
            </a:lvl3pPr>
            <a:lvl4pPr marL="1606761" indent="-229537" defTabSz="913368" eaLnBrk="0" hangingPunct="0">
              <a:spcBef>
                <a:spcPct val="30000"/>
              </a:spcBef>
              <a:defRPr sz="1200">
                <a:solidFill>
                  <a:schemeClr val="tx1"/>
                </a:solidFill>
                <a:latin typeface="Arial" pitchFamily="34" charset="0"/>
                <a:ea typeface="MS PGothic" pitchFamily="34" charset="-128"/>
              </a:defRPr>
            </a:lvl4pPr>
            <a:lvl5pPr marL="2065835" indent="-229537" defTabSz="913368" eaLnBrk="0" hangingPunct="0">
              <a:spcBef>
                <a:spcPct val="30000"/>
              </a:spcBef>
              <a:defRPr sz="1200">
                <a:solidFill>
                  <a:schemeClr val="tx1"/>
                </a:solidFill>
                <a:latin typeface="Arial" pitchFamily="34" charset="0"/>
                <a:ea typeface="MS PGothic" pitchFamily="34" charset="-128"/>
              </a:defRPr>
            </a:lvl5pPr>
            <a:lvl6pPr marL="2524910" indent="-229537" defTabSz="913368" eaLnBrk="0" fontAlgn="base" hangingPunct="0">
              <a:spcBef>
                <a:spcPct val="30000"/>
              </a:spcBef>
              <a:spcAft>
                <a:spcPct val="0"/>
              </a:spcAft>
              <a:defRPr sz="1200">
                <a:solidFill>
                  <a:schemeClr val="tx1"/>
                </a:solidFill>
                <a:latin typeface="Arial" pitchFamily="34" charset="0"/>
                <a:ea typeface="MS PGothic" pitchFamily="34" charset="-128"/>
              </a:defRPr>
            </a:lvl6pPr>
            <a:lvl7pPr marL="2983984" indent="-229537" defTabSz="913368" eaLnBrk="0" fontAlgn="base" hangingPunct="0">
              <a:spcBef>
                <a:spcPct val="30000"/>
              </a:spcBef>
              <a:spcAft>
                <a:spcPct val="0"/>
              </a:spcAft>
              <a:defRPr sz="1200">
                <a:solidFill>
                  <a:schemeClr val="tx1"/>
                </a:solidFill>
                <a:latin typeface="Arial" pitchFamily="34" charset="0"/>
                <a:ea typeface="MS PGothic" pitchFamily="34" charset="-128"/>
              </a:defRPr>
            </a:lvl7pPr>
            <a:lvl8pPr marL="3443059" indent="-229537" defTabSz="913368" eaLnBrk="0" fontAlgn="base" hangingPunct="0">
              <a:spcBef>
                <a:spcPct val="30000"/>
              </a:spcBef>
              <a:spcAft>
                <a:spcPct val="0"/>
              </a:spcAft>
              <a:defRPr sz="1200">
                <a:solidFill>
                  <a:schemeClr val="tx1"/>
                </a:solidFill>
                <a:latin typeface="Arial" pitchFamily="34" charset="0"/>
                <a:ea typeface="MS PGothic" pitchFamily="34" charset="-128"/>
              </a:defRPr>
            </a:lvl8pPr>
            <a:lvl9pPr marL="3902133" indent="-229537" defTabSz="91336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eaLnBrk="1" hangingPunct="1">
              <a:spcBef>
                <a:spcPct val="0"/>
              </a:spcBef>
            </a:pPr>
            <a:fld id="{F101A3DB-D0A3-436F-8C30-E58F0C58A665}" type="slidenum">
              <a:rPr lang="en-GB" altLang="en-US" smtClean="0">
                <a:cs typeface="Arial" pitchFamily="34" charset="0"/>
              </a:rPr>
              <a:pPr eaLnBrk="1" hangingPunct="1">
                <a:spcBef>
                  <a:spcPct val="0"/>
                </a:spcBef>
              </a:pPr>
              <a:t>23</a:t>
            </a:fld>
            <a:endParaRPr lang="en-GB" altLang="en-US">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image des diapositives 1"/>
          <p:cNvSpPr>
            <a:spLocks noGrp="1" noRot="1" noChangeAspect="1" noTextEdit="1"/>
          </p:cNvSpPr>
          <p:nvPr>
            <p:ph type="sldImg"/>
          </p:nvPr>
        </p:nvSpPr>
        <p:spPr>
          <a:ln/>
        </p:spPr>
      </p:sp>
      <p:sp>
        <p:nvSpPr>
          <p:cNvPr id="26627"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noProof="0" dirty="0"/>
              <a:t>À l’attention de l’animateur :  </a:t>
            </a:r>
          </a:p>
          <a:p>
            <a:r>
              <a:rPr lang="fr-FR" altLang="en-US" b="1" noProof="0" dirty="0"/>
              <a:t>Expliquez aux participants les principales questions soulevées dans ce module.</a:t>
            </a:r>
          </a:p>
          <a:p>
            <a:endParaRPr lang="fr-FR" altLang="en-US" b="1" noProof="0" dirty="0"/>
          </a:p>
          <a:p>
            <a:r>
              <a:rPr lang="fr-FR" altLang="en-US" noProof="0" dirty="0"/>
              <a:t>Vous avez des enfants à vacciner ; par quoi allez-vous commencer ? </a:t>
            </a:r>
          </a:p>
          <a:p>
            <a:r>
              <a:rPr lang="fr-FR" altLang="en-US" noProof="0" dirty="0"/>
              <a:t>Nous allons vous donner les réponses aux questions suivantes :</a:t>
            </a:r>
          </a:p>
          <a:p>
            <a:endParaRPr lang="fr-FR" altLang="en-US" noProof="0" dirty="0"/>
          </a:p>
          <a:p>
            <a:pPr>
              <a:buFontTx/>
              <a:buChar char="•"/>
            </a:pPr>
            <a:r>
              <a:rPr lang="fr-FR" altLang="en-US" noProof="0" dirty="0"/>
              <a:t> Comment vérifier la qualité du vaccin ? </a:t>
            </a:r>
          </a:p>
          <a:p>
            <a:pPr>
              <a:buFontTx/>
              <a:buChar char="•"/>
            </a:pPr>
            <a:r>
              <a:rPr lang="fr-FR" altLang="en-US" noProof="0" dirty="0"/>
              <a:t> Comment se préparer</a:t>
            </a:r>
            <a:r>
              <a:rPr lang="fr-FR" altLang="en-US" baseline="0" noProof="0" dirty="0"/>
              <a:t> à la </a:t>
            </a:r>
            <a:r>
              <a:rPr lang="fr-FR" altLang="en-US" noProof="0" dirty="0"/>
              <a:t>vaccination ?</a:t>
            </a:r>
          </a:p>
          <a:p>
            <a:pPr>
              <a:buFontTx/>
              <a:buChar char="•"/>
            </a:pPr>
            <a:r>
              <a:rPr lang="fr-FR" altLang="en-US" noProof="0" dirty="0"/>
              <a:t> Comment administrer le vaccin ? </a:t>
            </a:r>
          </a:p>
          <a:p>
            <a:pPr>
              <a:buFontTx/>
              <a:buChar char="•"/>
            </a:pPr>
            <a:r>
              <a:rPr lang="fr-FR" altLang="en-US" noProof="0" dirty="0"/>
              <a:t> Comment administrer</a:t>
            </a:r>
            <a:r>
              <a:rPr lang="fr-FR" altLang="en-US" baseline="0" noProof="0" dirty="0"/>
              <a:t> le VPI en même temps que d’autres vaccins prévus dans les calendriers de vaccination systématique </a:t>
            </a:r>
            <a:r>
              <a:rPr lang="fr-FR" altLang="en-US" noProof="0" dirty="0"/>
              <a:t>?</a:t>
            </a:r>
          </a:p>
        </p:txBody>
      </p:sp>
      <p:sp>
        <p:nvSpPr>
          <p:cNvPr id="26628"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368" eaLnBrk="0" hangingPunct="0">
              <a:spcBef>
                <a:spcPct val="30000"/>
              </a:spcBef>
              <a:defRPr sz="1200">
                <a:solidFill>
                  <a:schemeClr val="tx1"/>
                </a:solidFill>
                <a:latin typeface="Arial" pitchFamily="34" charset="0"/>
                <a:ea typeface="MS PGothic" pitchFamily="34" charset="-128"/>
              </a:defRPr>
            </a:lvl1pPr>
            <a:lvl2pPr marL="745996" indent="-286922" defTabSz="913368" eaLnBrk="0" hangingPunct="0">
              <a:spcBef>
                <a:spcPct val="30000"/>
              </a:spcBef>
              <a:defRPr sz="1200">
                <a:solidFill>
                  <a:schemeClr val="tx1"/>
                </a:solidFill>
                <a:latin typeface="Arial" pitchFamily="34" charset="0"/>
                <a:ea typeface="MS PGothic" pitchFamily="34" charset="-128"/>
              </a:defRPr>
            </a:lvl2pPr>
            <a:lvl3pPr marL="1147686" indent="-229537" defTabSz="913368" eaLnBrk="0" hangingPunct="0">
              <a:spcBef>
                <a:spcPct val="30000"/>
              </a:spcBef>
              <a:defRPr sz="1200">
                <a:solidFill>
                  <a:schemeClr val="tx1"/>
                </a:solidFill>
                <a:latin typeface="Arial" pitchFamily="34" charset="0"/>
                <a:ea typeface="MS PGothic" pitchFamily="34" charset="-128"/>
              </a:defRPr>
            </a:lvl3pPr>
            <a:lvl4pPr marL="1606761" indent="-229537" defTabSz="913368" eaLnBrk="0" hangingPunct="0">
              <a:spcBef>
                <a:spcPct val="30000"/>
              </a:spcBef>
              <a:defRPr sz="1200">
                <a:solidFill>
                  <a:schemeClr val="tx1"/>
                </a:solidFill>
                <a:latin typeface="Arial" pitchFamily="34" charset="0"/>
                <a:ea typeface="MS PGothic" pitchFamily="34" charset="-128"/>
              </a:defRPr>
            </a:lvl4pPr>
            <a:lvl5pPr marL="2065835" indent="-229537" defTabSz="913368" eaLnBrk="0" hangingPunct="0">
              <a:spcBef>
                <a:spcPct val="30000"/>
              </a:spcBef>
              <a:defRPr sz="1200">
                <a:solidFill>
                  <a:schemeClr val="tx1"/>
                </a:solidFill>
                <a:latin typeface="Arial" pitchFamily="34" charset="0"/>
                <a:ea typeface="MS PGothic" pitchFamily="34" charset="-128"/>
              </a:defRPr>
            </a:lvl5pPr>
            <a:lvl6pPr marL="2524910" indent="-229537" defTabSz="913368" eaLnBrk="0" fontAlgn="base" hangingPunct="0">
              <a:spcBef>
                <a:spcPct val="30000"/>
              </a:spcBef>
              <a:spcAft>
                <a:spcPct val="0"/>
              </a:spcAft>
              <a:defRPr sz="1200">
                <a:solidFill>
                  <a:schemeClr val="tx1"/>
                </a:solidFill>
                <a:latin typeface="Arial" pitchFamily="34" charset="0"/>
                <a:ea typeface="MS PGothic" pitchFamily="34" charset="-128"/>
              </a:defRPr>
            </a:lvl6pPr>
            <a:lvl7pPr marL="2983984" indent="-229537" defTabSz="913368" eaLnBrk="0" fontAlgn="base" hangingPunct="0">
              <a:spcBef>
                <a:spcPct val="30000"/>
              </a:spcBef>
              <a:spcAft>
                <a:spcPct val="0"/>
              </a:spcAft>
              <a:defRPr sz="1200">
                <a:solidFill>
                  <a:schemeClr val="tx1"/>
                </a:solidFill>
                <a:latin typeface="Arial" pitchFamily="34" charset="0"/>
                <a:ea typeface="MS PGothic" pitchFamily="34" charset="-128"/>
              </a:defRPr>
            </a:lvl7pPr>
            <a:lvl8pPr marL="3443059" indent="-229537" defTabSz="913368" eaLnBrk="0" fontAlgn="base" hangingPunct="0">
              <a:spcBef>
                <a:spcPct val="30000"/>
              </a:spcBef>
              <a:spcAft>
                <a:spcPct val="0"/>
              </a:spcAft>
              <a:defRPr sz="1200">
                <a:solidFill>
                  <a:schemeClr val="tx1"/>
                </a:solidFill>
                <a:latin typeface="Arial" pitchFamily="34" charset="0"/>
                <a:ea typeface="MS PGothic" pitchFamily="34" charset="-128"/>
              </a:defRPr>
            </a:lvl8pPr>
            <a:lvl9pPr marL="3902133" indent="-229537" defTabSz="91336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eaLnBrk="1" hangingPunct="1">
              <a:spcBef>
                <a:spcPct val="0"/>
              </a:spcBef>
            </a:pPr>
            <a:fld id="{269AD319-1633-4C3E-890F-9E38F3BD4ED6}" type="slidenum">
              <a:rPr lang="fr-FR" altLang="en-US" smtClean="0">
                <a:cs typeface="Arial" pitchFamily="34" charset="0"/>
              </a:rPr>
              <a:pPr eaLnBrk="1" hangingPunct="1">
                <a:spcBef>
                  <a:spcPct val="0"/>
                </a:spcBef>
              </a:pPr>
              <a:t>3</a:t>
            </a:fld>
            <a:endParaRPr lang="fr-FR" altLang="en-US">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Espace réservé de l'image des diapositives 1"/>
          <p:cNvSpPr>
            <a:spLocks noGrp="1" noRot="1" noChangeAspect="1" noTextEdit="1"/>
          </p:cNvSpPr>
          <p:nvPr>
            <p:ph type="sldImg"/>
          </p:nvPr>
        </p:nvSpPr>
        <p:spPr>
          <a:ln/>
        </p:spPr>
      </p:sp>
      <p:sp>
        <p:nvSpPr>
          <p:cNvPr id="2765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noProof="0" dirty="0"/>
              <a:t>À l’attention de l’animateur :  </a:t>
            </a:r>
          </a:p>
          <a:p>
            <a:r>
              <a:rPr lang="fr-FR" altLang="en-US" b="1" noProof="0" dirty="0"/>
              <a:t>Expliquez aux participants à quelle température le vaccin doit être entreposé.</a:t>
            </a:r>
          </a:p>
          <a:p>
            <a:endParaRPr lang="fr-FR" altLang="en-US" b="1" noProof="0" dirty="0"/>
          </a:p>
          <a:p>
            <a:r>
              <a:rPr lang="fr-FR" altLang="en-US" noProof="0" dirty="0"/>
              <a:t>Les vaccins doivent être manipulés avec précaution. Certains vaccins sont sensibles à la chaleur</a:t>
            </a:r>
            <a:r>
              <a:rPr lang="fr-FR" altLang="en-US" baseline="0" noProof="0" dirty="0"/>
              <a:t> et d’autres, au gel.</a:t>
            </a:r>
            <a:r>
              <a:rPr lang="fr-FR" altLang="en-US" noProof="0" dirty="0"/>
              <a:t> </a:t>
            </a:r>
          </a:p>
          <a:p>
            <a:r>
              <a:rPr lang="fr-FR" altLang="en-US" noProof="0" dirty="0"/>
              <a:t>Les vaccins doivent être stockés et transportés dans de bonnes conditions pour rester efficaces et utilisables. </a:t>
            </a:r>
          </a:p>
          <a:p>
            <a:r>
              <a:rPr lang="fr-FR" altLang="en-US" b="1" noProof="0" dirty="0"/>
              <a:t>Le VPI est sensible à la chaleur</a:t>
            </a:r>
            <a:r>
              <a:rPr lang="fr-FR" altLang="en-US" noProof="0" dirty="0"/>
              <a:t>. Le vaccin antipoliomyélitique inactivé doit être transporté et entreposé à une température</a:t>
            </a:r>
            <a:r>
              <a:rPr lang="fr-FR" altLang="en-US" baseline="0" noProof="0" dirty="0"/>
              <a:t> comprise entre </a:t>
            </a:r>
            <a:r>
              <a:rPr lang="fr-FR" altLang="en-US" noProof="0" dirty="0"/>
              <a:t>+2°C et +8°C.</a:t>
            </a:r>
          </a:p>
          <a:p>
            <a:r>
              <a:rPr lang="fr-FR" altLang="en-US" b="1" noProof="0" dirty="0"/>
              <a:t>Le VPI est également sensible au gel (à l’inverse du VPO qui peut être congelé).  </a:t>
            </a:r>
            <a:r>
              <a:rPr lang="fr-FR" altLang="en-US" noProof="0" dirty="0"/>
              <a:t>Il est important de vous assurer que le vaccin n’a pas été congelé. </a:t>
            </a:r>
          </a:p>
          <a:p>
            <a:r>
              <a:rPr lang="fr-FR" altLang="en-US" noProof="0" dirty="0"/>
              <a:t>Si les vaccins sont congelés, ils perdent leur puissance et n’offrent</a:t>
            </a:r>
            <a:r>
              <a:rPr lang="fr-FR" altLang="en-US" baseline="0" noProof="0" dirty="0"/>
              <a:t> pas la protection nécessaire contre la maladie.</a:t>
            </a:r>
            <a:r>
              <a:rPr lang="fr-FR" altLang="en-US" noProof="0" dirty="0"/>
              <a:t> </a:t>
            </a:r>
          </a:p>
          <a:p>
            <a:r>
              <a:rPr lang="fr-FR" altLang="en-US" noProof="0" dirty="0"/>
              <a:t>Le </a:t>
            </a:r>
            <a:r>
              <a:rPr lang="fr-FR" altLang="en-US" b="1" noProof="0" dirty="0"/>
              <a:t>« test d’agitation » est inefficace </a:t>
            </a:r>
            <a:r>
              <a:rPr lang="fr-FR" altLang="en-US" noProof="0" dirty="0"/>
              <a:t>lorsqu’il s’agit de déterminer si le</a:t>
            </a:r>
            <a:r>
              <a:rPr lang="fr-FR" altLang="en-US" baseline="0" noProof="0" dirty="0"/>
              <a:t> VPI a été congelé. En cas de doute ou de suspicion à cet égard, vous devez jeter le flacon.</a:t>
            </a:r>
            <a:endParaRPr lang="fr-FR" altLang="en-US" noProof="0" dirty="0"/>
          </a:p>
          <a:p>
            <a:endParaRPr lang="fr-FR" altLang="en-US" noProof="0" dirty="0"/>
          </a:p>
          <a:p>
            <a:r>
              <a:rPr lang="fr-FR" altLang="en-US" noProof="0" dirty="0"/>
              <a:t>N’utilisez pas le vaccin s’il est trouble.</a:t>
            </a:r>
          </a:p>
          <a:p>
            <a:r>
              <a:rPr lang="fr-FR" altLang="en-US" noProof="0" dirty="0"/>
              <a:t>N’utilisez pas le vaccin après la date de péremption indiquée sur le flacon.</a:t>
            </a:r>
          </a:p>
        </p:txBody>
      </p:sp>
      <p:sp>
        <p:nvSpPr>
          <p:cNvPr id="27652" name="Espace réservé du numéro de diapositive 3"/>
          <p:cNvSpPr txBox="1">
            <a:spLocks noGrp="1"/>
          </p:cNvSpPr>
          <p:nvPr/>
        </p:nvSpPr>
        <p:spPr bwMode="auto">
          <a:xfrm>
            <a:off x="3854493" y="9440779"/>
            <a:ext cx="2949525" cy="49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44B4896B-4E1B-4297-81E5-D62331EA444D}" type="slidenum">
              <a:rPr lang="en-GB" altLang="en-US">
                <a:cs typeface="Arial" pitchFamily="34" charset="0"/>
              </a:rPr>
              <a:pPr algn="r" eaLnBrk="1" hangingPunct="1">
                <a:spcBef>
                  <a:spcPct val="0"/>
                </a:spcBef>
              </a:pPr>
              <a:t>4</a:t>
            </a:fld>
            <a:endParaRPr lang="en-GB" altLang="en-US">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Espace réservé de l'image des diapositives 1"/>
          <p:cNvSpPr>
            <a:spLocks noGrp="1" noRot="1" noChangeAspect="1" noTextEdit="1"/>
          </p:cNvSpPr>
          <p:nvPr>
            <p:ph type="sldImg"/>
          </p:nvPr>
        </p:nvSpPr>
        <p:spPr>
          <a:ln/>
        </p:spPr>
      </p:sp>
      <p:sp>
        <p:nvSpPr>
          <p:cNvPr id="2867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noProof="0" dirty="0"/>
              <a:t>À l’attention de l’animateur :  </a:t>
            </a:r>
          </a:p>
          <a:p>
            <a:r>
              <a:rPr lang="fr-FR" altLang="en-US" b="1" noProof="0" dirty="0"/>
              <a:t>Expliquez aux participants </a:t>
            </a:r>
            <a:r>
              <a:rPr lang="fr-FR" altLang="en-US" b="1" dirty="0"/>
              <a:t>comment vérifier et interpréter la pastille de contrôle du vaccin.</a:t>
            </a:r>
          </a:p>
          <a:p>
            <a:endParaRPr lang="fr-FR" altLang="en-US" b="1" dirty="0"/>
          </a:p>
          <a:p>
            <a:r>
              <a:rPr lang="fr-FR" altLang="en-US" dirty="0"/>
              <a:t>La pastille de contrôle du vaccin est un disque circulaire thermosensible, placé sur un flacon de vaccin en vue d’enregistrer une exposition excessive à la chaleur. </a:t>
            </a:r>
          </a:p>
          <a:p>
            <a:r>
              <a:rPr lang="fr-FR" altLang="en-US" dirty="0"/>
              <a:t>Le carré situé au centre est fait d’une matière thermosensible et sa couleur fonce de façon irréversible </a:t>
            </a:r>
            <a:r>
              <a:rPr lang="fr-FR" altLang="en-US" baseline="0" dirty="0"/>
              <a:t>avec le temps </a:t>
            </a:r>
            <a:r>
              <a:rPr lang="fr-FR" altLang="en-US" dirty="0"/>
              <a:t>en cas d’exposition à la chaleur.</a:t>
            </a:r>
          </a:p>
          <a:p>
            <a:r>
              <a:rPr lang="fr-FR" altLang="en-US" dirty="0"/>
              <a:t>En comparant la couleur du carré central à la couleur de référence, un agent de santé peut déterminer si le</a:t>
            </a:r>
            <a:r>
              <a:rPr lang="fr-FR" altLang="en-US" baseline="0" dirty="0"/>
              <a:t> vaccin a été exposé, ou non, à la chaleur.</a:t>
            </a:r>
            <a:endParaRPr lang="fr-FR" altLang="en-US" dirty="0"/>
          </a:p>
          <a:p>
            <a:r>
              <a:rPr lang="fr-FR" altLang="en-US" dirty="0"/>
              <a:t>Grâce à la pastille de contrôle, l’agent de santé peut décider clairement quels vaccins utiliser et lesquels jeter. Si le carré central est de même couleur ou plus sombre que le cercle qui l’entoure, vous devez</a:t>
            </a:r>
            <a:r>
              <a:rPr lang="fr-FR" altLang="en-US" baseline="0" dirty="0"/>
              <a:t> jeter le vaccin</a:t>
            </a:r>
            <a:r>
              <a:rPr lang="fr-FR" altLang="en-US" dirty="0"/>
              <a:t>.</a:t>
            </a:r>
          </a:p>
        </p:txBody>
      </p:sp>
      <p:sp>
        <p:nvSpPr>
          <p:cNvPr id="28676" name="Espace réservé du numéro de diapositive 3"/>
          <p:cNvSpPr txBox="1">
            <a:spLocks noGrp="1"/>
          </p:cNvSpPr>
          <p:nvPr/>
        </p:nvSpPr>
        <p:spPr bwMode="auto">
          <a:xfrm>
            <a:off x="3854493" y="9440779"/>
            <a:ext cx="2949525" cy="49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A27E0C17-2241-4F5F-804A-420F6A7F3222}" type="slidenum">
              <a:rPr lang="en-GB" altLang="en-US">
                <a:cs typeface="Arial" pitchFamily="34" charset="0"/>
              </a:rPr>
              <a:pPr algn="r" eaLnBrk="1" hangingPunct="1">
                <a:spcBef>
                  <a:spcPct val="0"/>
                </a:spcBef>
              </a:pPr>
              <a:t>5</a:t>
            </a:fld>
            <a:endParaRPr lang="en-GB" altLang="en-US">
              <a:cs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p:cNvSpPr>
            <a:spLocks noGrp="1" noRot="1" noChangeAspect="1" noTextEdit="1"/>
          </p:cNvSpPr>
          <p:nvPr>
            <p:ph type="sldImg"/>
          </p:nvPr>
        </p:nvSpPr>
        <p:spPr>
          <a:ln/>
        </p:spPr>
      </p:sp>
      <p:sp>
        <p:nvSpPr>
          <p:cNvPr id="21507"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noProof="0" dirty="0"/>
              <a:t>À l’attention de l’animateur :  </a:t>
            </a:r>
          </a:p>
          <a:p>
            <a:r>
              <a:rPr lang="fr-FR" altLang="en-US" b="1" noProof="0" dirty="0"/>
              <a:t>Expliquez aux participants </a:t>
            </a:r>
            <a:r>
              <a:rPr lang="fr-FR" altLang="en-US" b="1" dirty="0"/>
              <a:t>à quelle température le vaccin doit être entreposé.</a:t>
            </a:r>
          </a:p>
          <a:p>
            <a:endParaRPr lang="fr-FR" altLang="en-US" b="1" dirty="0"/>
          </a:p>
          <a:p>
            <a:r>
              <a:rPr lang="fr-FR" altLang="en-US" noProof="0" dirty="0"/>
              <a:t>Les vaccins doivent être manipulés avec précaution. Les vaccins doivent être stockés et transportés dans de bonnes conditions pour rester efficaces et utilisables. </a:t>
            </a:r>
          </a:p>
          <a:p>
            <a:pPr marL="171450" indent="-171450">
              <a:buFont typeface="Arial"/>
              <a:buChar char="•"/>
            </a:pPr>
            <a:r>
              <a:rPr lang="fr-FR" altLang="en-US" b="1" noProof="0" dirty="0"/>
              <a:t>Le VPI est sensible à la chaleur</a:t>
            </a:r>
            <a:r>
              <a:rPr lang="fr-FR" altLang="en-US" noProof="0" dirty="0"/>
              <a:t>. Le vaccin antipoliomyélitique inactivé doit être transporté et entreposé à une température</a:t>
            </a:r>
            <a:r>
              <a:rPr lang="fr-FR" altLang="en-US" baseline="0" noProof="0" dirty="0"/>
              <a:t> comprise entre </a:t>
            </a:r>
            <a:r>
              <a:rPr lang="fr-FR" altLang="en-US" noProof="0" dirty="0"/>
              <a:t>+2°C et +8°C. Le VPI est beaucoup plus sensible à la chaleur</a:t>
            </a:r>
            <a:r>
              <a:rPr lang="fr-FR" altLang="en-US" baseline="0" noProof="0" dirty="0"/>
              <a:t> que d’autres vaccins thermosensibles. C’est pourquoi la pastille de contrôle sur un flacon de VPI peut changer de couleur plus rapidement que sur les flacons d’autres vaccins.</a:t>
            </a:r>
            <a:endParaRPr lang="fr-FR" altLang="en-US" noProof="0" dirty="0"/>
          </a:p>
          <a:p>
            <a:pPr marL="171450" indent="-171450">
              <a:buFont typeface="Arial"/>
              <a:buChar char="•"/>
            </a:pPr>
            <a:r>
              <a:rPr lang="fr-FR" altLang="en-US" noProof="0" dirty="0"/>
              <a:t>Il est important de vérifier régulièrement la température du réfrigérateur et de contrôler la couleur de la pastille. Utilisez</a:t>
            </a:r>
            <a:r>
              <a:rPr lang="fr-FR" altLang="en-US" baseline="0" noProof="0" dirty="0"/>
              <a:t> en premier les vaccins dont les pastilles ont commencé à changer de couleur.</a:t>
            </a:r>
            <a:endParaRPr lang="fr-FR" altLang="en-US" noProof="0" dirty="0"/>
          </a:p>
          <a:p>
            <a:pPr marL="171450" indent="-171450">
              <a:buFont typeface="Arial"/>
              <a:buChar char="•"/>
            </a:pPr>
            <a:r>
              <a:rPr lang="fr-FR" altLang="en-US" sz="1200" dirty="0">
                <a:solidFill>
                  <a:srgbClr val="000000"/>
                </a:solidFill>
                <a:latin typeface="Arial"/>
                <a:cs typeface="Arial"/>
              </a:rPr>
              <a:t>Un contrôle satisfaisant de la température et une bonne gestion des stocks sont indispensables pour éviter de gaspiller des flacons de</a:t>
            </a:r>
            <a:r>
              <a:rPr lang="fr-FR" altLang="en-US" sz="1200" baseline="0" dirty="0">
                <a:solidFill>
                  <a:srgbClr val="000000"/>
                </a:solidFill>
                <a:latin typeface="Arial"/>
                <a:cs typeface="Arial"/>
              </a:rPr>
              <a:t> </a:t>
            </a:r>
            <a:r>
              <a:rPr lang="fr-FR" altLang="en-US" sz="1200" dirty="0">
                <a:solidFill>
                  <a:srgbClr val="000000"/>
                </a:solidFill>
                <a:latin typeface="Arial"/>
                <a:cs typeface="Arial"/>
              </a:rPr>
              <a:t>VPI dont la pastille de contrôle atteint le point de rejet</a:t>
            </a:r>
            <a:r>
              <a:rPr lang="fr-FR" altLang="en-US" baseline="0" noProof="0" dirty="0">
                <a:solidFill>
                  <a:srgbClr val="000000"/>
                </a:solidFill>
                <a:latin typeface="Arial"/>
                <a:cs typeface="Arial"/>
              </a:rPr>
              <a:t>.</a:t>
            </a:r>
            <a:r>
              <a:rPr lang="fr-FR" altLang="en-US" noProof="0" dirty="0">
                <a:solidFill>
                  <a:srgbClr val="000000"/>
                </a:solidFill>
                <a:latin typeface="Arial"/>
                <a:cs typeface="Arial"/>
              </a:rPr>
              <a:t> </a:t>
            </a:r>
          </a:p>
          <a:p>
            <a:pPr marL="171450" indent="-171450">
              <a:buFont typeface="Arial"/>
              <a:buChar char="•"/>
            </a:pPr>
            <a:r>
              <a:rPr lang="fr-FR" sz="1200" dirty="0">
                <a:solidFill>
                  <a:srgbClr val="000000"/>
                </a:solidFill>
                <a:latin typeface="Arial"/>
                <a:cs typeface="Arial"/>
              </a:rPr>
              <a:t>Même si le principe « Date de péremption la plus proche, vaccin à utiliser en premier » s’applique généralement à la gestion des stocks de vaccins, la couleur de la pastille de contrôle prévaut. Ainsi, un lot de vaccins dont la pastille est plus sombre doit être utilisé en premier même si sa date de péremption est dépassée</a:t>
            </a:r>
            <a:r>
              <a:rPr lang="fr-FR" altLang="en-US" baseline="0" noProof="0" dirty="0">
                <a:solidFill>
                  <a:srgbClr val="000000"/>
                </a:solidFill>
                <a:latin typeface="Arial"/>
                <a:cs typeface="Arial"/>
              </a:rPr>
              <a:t>.</a:t>
            </a:r>
            <a:endParaRPr lang="fr-FR" altLang="en-US" noProof="0" dirty="0">
              <a:solidFill>
                <a:srgbClr val="000000"/>
              </a:solidFill>
              <a:latin typeface="Arial"/>
              <a:cs typeface="Arial"/>
            </a:endParaRPr>
          </a:p>
        </p:txBody>
      </p:sp>
      <p:sp>
        <p:nvSpPr>
          <p:cNvPr id="21508" name="Espace réservé du numéro de diapositive 3"/>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eaLnBrk="0" hangingPunct="0">
              <a:defRPr>
                <a:solidFill>
                  <a:schemeClr val="tx1"/>
                </a:solidFill>
                <a:latin typeface="Limon F3" charset="0"/>
                <a:ea typeface="MS PGothic" pitchFamily="34" charset="-128"/>
              </a:defRPr>
            </a:lvl1pPr>
            <a:lvl2pPr marL="742950" indent="-285750" defTabSz="909638" eaLnBrk="0" hangingPunct="0">
              <a:defRPr>
                <a:solidFill>
                  <a:schemeClr val="tx1"/>
                </a:solidFill>
                <a:latin typeface="Limon F3" charset="0"/>
                <a:ea typeface="MS PGothic" pitchFamily="34" charset="-128"/>
              </a:defRPr>
            </a:lvl2pPr>
            <a:lvl3pPr marL="1143000" indent="-228600" defTabSz="909638" eaLnBrk="0" hangingPunct="0">
              <a:defRPr>
                <a:solidFill>
                  <a:schemeClr val="tx1"/>
                </a:solidFill>
                <a:latin typeface="Limon F3" charset="0"/>
                <a:ea typeface="MS PGothic" pitchFamily="34" charset="-128"/>
              </a:defRPr>
            </a:lvl3pPr>
            <a:lvl4pPr marL="1600200" indent="-228600" defTabSz="909638" eaLnBrk="0" hangingPunct="0">
              <a:defRPr>
                <a:solidFill>
                  <a:schemeClr val="tx1"/>
                </a:solidFill>
                <a:latin typeface="Limon F3" charset="0"/>
                <a:ea typeface="MS PGothic" pitchFamily="34" charset="-128"/>
              </a:defRPr>
            </a:lvl4pPr>
            <a:lvl5pPr marL="2057400" indent="-228600" defTabSz="909638" eaLnBrk="0" hangingPunct="0">
              <a:defRPr>
                <a:solidFill>
                  <a:schemeClr val="tx1"/>
                </a:solidFill>
                <a:latin typeface="Limon F3" charset="0"/>
                <a:ea typeface="MS PGothic" pitchFamily="34" charset="-128"/>
              </a:defRPr>
            </a:lvl5pPr>
            <a:lvl6pPr marL="2514600" indent="-228600" defTabSz="90963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0963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0963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09638" eaLnBrk="0" fontAlgn="base" hangingPunct="0">
              <a:spcBef>
                <a:spcPct val="0"/>
              </a:spcBef>
              <a:spcAft>
                <a:spcPct val="0"/>
              </a:spcAft>
              <a:defRPr>
                <a:solidFill>
                  <a:schemeClr val="tx1"/>
                </a:solidFill>
                <a:latin typeface="Limon F3" charset="0"/>
                <a:ea typeface="MS PGothic" pitchFamily="34" charset="-128"/>
              </a:defRPr>
            </a:lvl9pPr>
          </a:lstStyle>
          <a:p>
            <a:pPr algn="r" eaLnBrk="1" hangingPunct="1"/>
            <a:fld id="{17DCF9DC-D45E-4BE2-8A8E-4521FFAFA2F2}" type="slidenum">
              <a:rPr lang="en-GB" altLang="en-US" sz="1200">
                <a:latin typeface="Arial" pitchFamily="34" charset="0"/>
              </a:rPr>
              <a:pPr algn="r" eaLnBrk="1" hangingPunct="1"/>
              <a:t>6</a:t>
            </a:fld>
            <a:endParaRPr lang="en-GB" altLang="en-US" sz="120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p:cNvSpPr>
            <a:spLocks noGrp="1" noRot="1" noChangeAspect="1" noTextEdit="1"/>
          </p:cNvSpPr>
          <p:nvPr>
            <p:ph type="sldImg"/>
          </p:nvPr>
        </p:nvSpPr>
        <p:spPr>
          <a:ln/>
        </p:spPr>
      </p:sp>
      <p:sp>
        <p:nvSpPr>
          <p:cNvPr id="29699"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noProof="0" dirty="0"/>
              <a:t>À l’attention de l’animateur :  </a:t>
            </a:r>
          </a:p>
          <a:p>
            <a:r>
              <a:rPr lang="fr-FR" altLang="en-US" b="1" noProof="0" dirty="0"/>
              <a:t>Expliquez aux participants </a:t>
            </a:r>
            <a:r>
              <a:rPr lang="fr-FR" altLang="en-US" b="1" dirty="0"/>
              <a:t>comment et où vérifier la date de péremption.</a:t>
            </a:r>
          </a:p>
          <a:p>
            <a:endParaRPr lang="fr-FR" altLang="en-US" b="1" dirty="0"/>
          </a:p>
          <a:p>
            <a:r>
              <a:rPr lang="fr-FR" altLang="en-US" dirty="0"/>
              <a:t>Il est important de comprendre que la pastille de contrôle ne donne aucune information sur la puissance du vaccin. </a:t>
            </a:r>
          </a:p>
          <a:p>
            <a:r>
              <a:rPr lang="fr-FR" altLang="en-US" dirty="0"/>
              <a:t>La pastille de contrôle du vaccin peut avoir la bonne couleur (c’est-à-dire</a:t>
            </a:r>
            <a:r>
              <a:rPr lang="fr-FR" altLang="en-US" baseline="0" dirty="0"/>
              <a:t> </a:t>
            </a:r>
            <a:r>
              <a:rPr lang="fr-FR" altLang="en-US" dirty="0"/>
              <a:t>que le carré central est plus clair que le cercle qui l’entoure), alors que la date de péremption du vaccin est peut-être dépassée. </a:t>
            </a:r>
          </a:p>
          <a:p>
            <a:r>
              <a:rPr lang="fr-FR" altLang="en-US" dirty="0"/>
              <a:t>C’est pourquoi vous devez toujours vérifier la date de péremption sur</a:t>
            </a:r>
            <a:r>
              <a:rPr lang="fr-FR" altLang="en-US" baseline="0" dirty="0"/>
              <a:t> le flacon du vaccin avant de l’utiliser.</a:t>
            </a:r>
            <a:endParaRPr lang="fr-FR" altLang="en-US" dirty="0"/>
          </a:p>
          <a:p>
            <a:r>
              <a:rPr lang="fr-FR" altLang="en-US" dirty="0"/>
              <a:t>La date de péremption est indiquée clairement sur l’étiquette.</a:t>
            </a:r>
          </a:p>
        </p:txBody>
      </p:sp>
      <p:sp>
        <p:nvSpPr>
          <p:cNvPr id="29700" name="Espace réservé du numéro de diapositive 3"/>
          <p:cNvSpPr txBox="1">
            <a:spLocks noGrp="1"/>
          </p:cNvSpPr>
          <p:nvPr/>
        </p:nvSpPr>
        <p:spPr bwMode="auto">
          <a:xfrm>
            <a:off x="3854493" y="9440779"/>
            <a:ext cx="2949525" cy="49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D8D83E8C-2511-4041-8258-DD129219132C}" type="slidenum">
              <a:rPr lang="en-GB" altLang="en-US">
                <a:cs typeface="Arial" pitchFamily="34" charset="0"/>
              </a:rPr>
              <a:pPr algn="r" eaLnBrk="1" hangingPunct="1">
                <a:spcBef>
                  <a:spcPct val="0"/>
                </a:spcBef>
              </a:pPr>
              <a:t>7</a:t>
            </a:fld>
            <a:endParaRPr lang="en-GB" altLang="en-US">
              <a:cs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e l'image des diapositives 1"/>
          <p:cNvSpPr>
            <a:spLocks noGrp="1" noRot="1" noChangeAspect="1" noTextEdit="1"/>
          </p:cNvSpPr>
          <p:nvPr>
            <p:ph type="sldImg"/>
          </p:nvPr>
        </p:nvSpPr>
        <p:spPr>
          <a:ln/>
        </p:spPr>
      </p:sp>
      <p:sp>
        <p:nvSpPr>
          <p:cNvPr id="31747"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noProof="0" dirty="0"/>
              <a:t>À l’attention de l’animateur :  </a:t>
            </a:r>
          </a:p>
          <a:p>
            <a:r>
              <a:rPr lang="fr-FR" altLang="en-US" b="1" noProof="0" dirty="0"/>
              <a:t>Expliquez aux participants le</a:t>
            </a:r>
            <a:r>
              <a:rPr lang="fr-FR" altLang="en-US" b="1" baseline="0" noProof="0" dirty="0"/>
              <a:t> calendrier de vaccination par le VPI </a:t>
            </a:r>
            <a:r>
              <a:rPr lang="fr-FR" altLang="en-US" b="1" baseline="0" dirty="0"/>
              <a:t>et l’</a:t>
            </a:r>
            <a:r>
              <a:rPr lang="fr-FR" altLang="en-US" b="1" baseline="0" dirty="0" err="1"/>
              <a:t>ge</a:t>
            </a:r>
            <a:r>
              <a:rPr lang="fr-FR" altLang="en-US" b="1" baseline="0" dirty="0"/>
              <a:t> auquel l’administrer</a:t>
            </a:r>
            <a:endParaRPr lang="fr-FR" altLang="en-US" b="1" dirty="0"/>
          </a:p>
          <a:p>
            <a:endParaRPr lang="fr-FR" altLang="en-US" b="1" dirty="0"/>
          </a:p>
          <a:p>
            <a:r>
              <a:rPr lang="fr-FR" dirty="0">
                <a:latin typeface="Arial" charset="0"/>
                <a:ea typeface="MS PGothic" charset="0"/>
                <a:cs typeface="MS PGothic" charset="0"/>
              </a:rPr>
              <a:t>Le VPI est administré en plus du VPO. Administrés ensemble, ces deux vaccins assurent une immunité maximale jusqu’à ce que la poliomyélite soit éradiquée. </a:t>
            </a:r>
          </a:p>
          <a:p>
            <a:endParaRPr lang="fr-FR" dirty="0">
              <a:latin typeface="Arial" charset="0"/>
              <a:ea typeface="MS PGothic" charset="0"/>
              <a:cs typeface="MS PGothic"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fr-FR" dirty="0">
                <a:latin typeface="Arial" charset="0"/>
                <a:ea typeface="MS PGothic" charset="0"/>
                <a:cs typeface="MS PGothic" charset="0"/>
              </a:rPr>
              <a:t>Le VPI1 doit être administré à partir de l’âge de 14 semaines, en même temps que le DTC3/Penta3. </a:t>
            </a:r>
          </a:p>
          <a:p>
            <a:pPr marL="0" marR="0" indent="0" algn="l" defTabSz="914400" rtl="0" eaLnBrk="0" fontAlgn="base" latinLnBrk="0" hangingPunct="0">
              <a:lnSpc>
                <a:spcPct val="100000"/>
              </a:lnSpc>
              <a:spcBef>
                <a:spcPct val="30000"/>
              </a:spcBef>
              <a:spcAft>
                <a:spcPct val="0"/>
              </a:spcAft>
              <a:buClrTx/>
              <a:buSzTx/>
              <a:buFontTx/>
              <a:buNone/>
              <a:tabLst/>
              <a:defRPr/>
            </a:pPr>
            <a:endParaRPr lang="fr-FR" dirty="0">
              <a:latin typeface="Arial" charset="0"/>
              <a:ea typeface="MS PGothic" charset="0"/>
              <a:cs typeface="MS PGothic"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fr-FR" dirty="0">
                <a:latin typeface="Arial" charset="0"/>
                <a:ea typeface="MS PGothic" charset="0"/>
                <a:cs typeface="MS PGothic" charset="0"/>
              </a:rPr>
              <a:t>Le VPI2 doit être administre </a:t>
            </a:r>
            <a:r>
              <a:rPr lang="fr-FR" altLang="en-US" sz="1200" dirty="0"/>
              <a:t>au moins 4 mois après le VPI1, p. ex. a 9 mois, normalement avec le vaccine contre la rougeole.</a:t>
            </a:r>
            <a:endParaRPr lang="fr-FR" dirty="0">
              <a:latin typeface="Arial" charset="0"/>
              <a:ea typeface="MS PGothic" charset="0"/>
              <a:cs typeface="MS PGothic" charset="0"/>
            </a:endParaRPr>
          </a:p>
          <a:p>
            <a:endParaRPr lang="fr-FR" dirty="0">
              <a:latin typeface="Arial" charset="0"/>
              <a:ea typeface="MS PGothic" charset="0"/>
              <a:cs typeface="MS PGothic"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fr-FR" altLang="en-US" sz="1200" dirty="0"/>
              <a:t>Si l’enfant n’a pas reçu le VPI1 avant 9 mois (lors de la visite pour le vaccin contre la rougeole), administrer le VPI1 à 9 mois, et le VPI2 au moins 4 semaines après, ou dès que possible après les 4 semaines.</a:t>
            </a:r>
          </a:p>
          <a:p>
            <a:endParaRPr lang="fr-FR" dirty="0">
              <a:latin typeface="Arial" charset="0"/>
              <a:ea typeface="MS PGothic" charset="0"/>
              <a:cs typeface="MS PGothic" charset="0"/>
            </a:endParaRPr>
          </a:p>
        </p:txBody>
      </p:sp>
      <p:sp>
        <p:nvSpPr>
          <p:cNvPr id="31748" name="Espace réservé du numéro de diapositive 3"/>
          <p:cNvSpPr txBox="1">
            <a:spLocks noGrp="1"/>
          </p:cNvSpPr>
          <p:nvPr/>
        </p:nvSpPr>
        <p:spPr bwMode="auto">
          <a:xfrm>
            <a:off x="3854493" y="9440779"/>
            <a:ext cx="2949525" cy="49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1B71A536-250D-4369-B55E-A9DF4CEFF5FB}" type="slidenum">
              <a:rPr lang="en-GB" altLang="en-US">
                <a:cs typeface="Arial" pitchFamily="34" charset="0"/>
              </a:rPr>
              <a:pPr algn="r" eaLnBrk="1" hangingPunct="1">
                <a:spcBef>
                  <a:spcPct val="0"/>
                </a:spcBef>
              </a:pPr>
              <a:t>8</a:t>
            </a:fld>
            <a:endParaRPr lang="en-GB" altLang="en-US">
              <a:cs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e l'image des diapositives 1"/>
          <p:cNvSpPr>
            <a:spLocks noGrp="1" noRot="1" noChangeAspect="1" noTextEdit="1"/>
          </p:cNvSpPr>
          <p:nvPr>
            <p:ph type="sldImg"/>
          </p:nvPr>
        </p:nvSpPr>
        <p:spPr>
          <a:ln/>
        </p:spPr>
      </p:sp>
      <p:sp>
        <p:nvSpPr>
          <p:cNvPr id="31747"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noProof="0" dirty="0"/>
              <a:t>À l’attention de l’animateur :  </a:t>
            </a:r>
          </a:p>
          <a:p>
            <a:r>
              <a:rPr lang="fr-FR" altLang="en-US" b="1" noProof="0" dirty="0"/>
              <a:t>Expliquez aux participants le</a:t>
            </a:r>
            <a:r>
              <a:rPr lang="fr-FR" altLang="en-US" b="1" baseline="0" noProof="0" dirty="0"/>
              <a:t> calendrier de vaccination par le VPI </a:t>
            </a:r>
            <a:r>
              <a:rPr lang="fr-FR" altLang="en-US" b="1" baseline="0" dirty="0"/>
              <a:t>et l'âge auquel l’administrer</a:t>
            </a:r>
            <a:endParaRPr lang="fr-FR" altLang="en-US" b="1" dirty="0"/>
          </a:p>
          <a:p>
            <a:endParaRPr lang="fr-FR" altLang="en-US" b="1" dirty="0"/>
          </a:p>
          <a:p>
            <a:r>
              <a:rPr lang="fr-FR" dirty="0">
                <a:latin typeface="Arial" charset="0"/>
                <a:ea typeface="MS PGothic" charset="0"/>
                <a:cs typeface="MS PGothic" charset="0"/>
              </a:rPr>
              <a:t>Le VPI1 est administré en plus du VPO. Administrés ensemble, ces deux vaccins assurent une immunité maximale jusqu’à ce que la poliomyélite soit éradiquée. </a:t>
            </a:r>
          </a:p>
          <a:p>
            <a:endParaRPr lang="fr-FR" dirty="0">
              <a:latin typeface="Arial" charset="0"/>
              <a:ea typeface="MS PGothic" charset="0"/>
              <a:cs typeface="MS PGothic"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fr-FR" dirty="0">
                <a:latin typeface="Arial" charset="0"/>
                <a:ea typeface="MS PGothic" charset="0"/>
                <a:cs typeface="MS PGothic" charset="0"/>
              </a:rPr>
              <a:t>Le VPI1 doit être administré à partir de l’âge de 14 semaines, en même temps que le DTC3. </a:t>
            </a:r>
          </a:p>
          <a:p>
            <a:pPr marL="0" marR="0" indent="0" algn="l" defTabSz="914400" rtl="0" eaLnBrk="0" fontAlgn="base" latinLnBrk="0" hangingPunct="0">
              <a:lnSpc>
                <a:spcPct val="100000"/>
              </a:lnSpc>
              <a:spcBef>
                <a:spcPct val="30000"/>
              </a:spcBef>
              <a:spcAft>
                <a:spcPct val="0"/>
              </a:spcAft>
              <a:buClrTx/>
              <a:buSzTx/>
              <a:buFontTx/>
              <a:buNone/>
              <a:tabLst/>
              <a:defRPr/>
            </a:pPr>
            <a:r>
              <a:rPr lang="fr-FR" dirty="0">
                <a:latin typeface="Arial" charset="0"/>
                <a:ea typeface="MS PGothic" charset="0"/>
                <a:cs typeface="MS PGothic" charset="0"/>
              </a:rPr>
              <a:t>Le VPI2 doit être administre au moins 4 mois après celle du VPI1, par exemple </a:t>
            </a:r>
            <a:r>
              <a:rPr lang="fr-FR" altLang="en-US" sz="1200" dirty="0"/>
              <a:t>à</a:t>
            </a:r>
            <a:r>
              <a:rPr lang="fr-FR" dirty="0">
                <a:latin typeface="Arial" charset="0"/>
                <a:ea typeface="MS PGothic" charset="0"/>
                <a:cs typeface="MS PGothic" charset="0"/>
              </a:rPr>
              <a:t> 9 mois, avec le vaccin contre la rougeole.</a:t>
            </a:r>
          </a:p>
          <a:p>
            <a:pPr marL="0" marR="0" indent="0" algn="l" defTabSz="914400" rtl="0" eaLnBrk="0" fontAlgn="base" latinLnBrk="0" hangingPunct="0">
              <a:lnSpc>
                <a:spcPct val="100000"/>
              </a:lnSpc>
              <a:spcBef>
                <a:spcPct val="30000"/>
              </a:spcBef>
              <a:spcAft>
                <a:spcPct val="0"/>
              </a:spcAft>
              <a:buClrTx/>
              <a:buSzTx/>
              <a:buFontTx/>
              <a:buNone/>
              <a:tabLst/>
              <a:defRPr/>
            </a:pPr>
            <a:endParaRPr lang="fr-FR" dirty="0">
              <a:latin typeface="Arial" charset="0"/>
              <a:ea typeface="MS PGothic" charset="0"/>
              <a:cs typeface="MS PGothic" charset="0"/>
            </a:endParaRPr>
          </a:p>
          <a:p>
            <a:r>
              <a:rPr lang="en-US" altLang="en-US" sz="1200" kern="1200" dirty="0">
                <a:solidFill>
                  <a:srgbClr val="FF0000"/>
                </a:solidFill>
                <a:latin typeface="Arial" pitchFamily="34" charset="0"/>
                <a:ea typeface="MS PGothic" pitchFamily="34" charset="-128"/>
              </a:rPr>
              <a:t>Nota:  </a:t>
            </a:r>
            <a:r>
              <a:rPr lang="en-US" altLang="en-US" sz="1200" kern="1200" dirty="0" err="1">
                <a:solidFill>
                  <a:srgbClr val="FF0000"/>
                </a:solidFill>
                <a:latin typeface="Arial" pitchFamily="34" charset="0"/>
                <a:ea typeface="MS PGothic" pitchFamily="34" charset="-128"/>
              </a:rPr>
              <a:t>Selon</a:t>
            </a:r>
            <a:r>
              <a:rPr lang="en-US" altLang="en-US" sz="1200" kern="1200" dirty="0">
                <a:solidFill>
                  <a:srgbClr val="FF0000"/>
                </a:solidFill>
                <a:latin typeface="Arial" pitchFamily="34" charset="0"/>
                <a:ea typeface="MS PGothic" pitchFamily="34" charset="-128"/>
              </a:rPr>
              <a:t> le </a:t>
            </a:r>
            <a:r>
              <a:rPr lang="en-US" altLang="en-US" sz="1200" kern="1200" dirty="0" err="1">
                <a:solidFill>
                  <a:srgbClr val="FF0000"/>
                </a:solidFill>
                <a:latin typeface="Arial" pitchFamily="34" charset="0"/>
                <a:ea typeface="MS PGothic" pitchFamily="34" charset="-128"/>
              </a:rPr>
              <a:t>calendrier</a:t>
            </a:r>
            <a:r>
              <a:rPr lang="en-US" altLang="en-US" sz="1200" kern="1200" dirty="0">
                <a:solidFill>
                  <a:srgbClr val="FF0000"/>
                </a:solidFill>
                <a:latin typeface="Arial" pitchFamily="34" charset="0"/>
                <a:ea typeface="MS PGothic" pitchFamily="34" charset="-128"/>
              </a:rPr>
              <a:t> </a:t>
            </a:r>
            <a:r>
              <a:rPr lang="en-US" altLang="en-US" sz="1200" kern="1200" dirty="0" err="1">
                <a:solidFill>
                  <a:srgbClr val="FF0000"/>
                </a:solidFill>
                <a:latin typeface="Arial" pitchFamily="34" charset="0"/>
                <a:ea typeface="MS PGothic" pitchFamily="34" charset="-128"/>
              </a:rPr>
              <a:t>vaccinale</a:t>
            </a:r>
            <a:r>
              <a:rPr lang="en-US" altLang="en-US" sz="1200" kern="1200" dirty="0">
                <a:solidFill>
                  <a:srgbClr val="FF0000"/>
                </a:solidFill>
                <a:latin typeface="Arial" pitchFamily="34" charset="0"/>
                <a:ea typeface="MS PGothic" pitchFamily="34" charset="-128"/>
              </a:rPr>
              <a:t> du pays, </a:t>
            </a:r>
            <a:r>
              <a:rPr lang="en-US" altLang="en-US" sz="1200" kern="1200" dirty="0" err="1">
                <a:solidFill>
                  <a:srgbClr val="FF0000"/>
                </a:solidFill>
                <a:latin typeface="Arial" pitchFamily="34" charset="0"/>
                <a:ea typeface="MS PGothic" pitchFamily="34" charset="-128"/>
              </a:rPr>
              <a:t>d’autres</a:t>
            </a:r>
            <a:r>
              <a:rPr lang="en-US" altLang="en-US" sz="1200" kern="1200" dirty="0">
                <a:solidFill>
                  <a:srgbClr val="FF0000"/>
                </a:solidFill>
                <a:latin typeface="Arial" pitchFamily="34" charset="0"/>
                <a:ea typeface="MS PGothic" pitchFamily="34" charset="-128"/>
              </a:rPr>
              <a:t> </a:t>
            </a:r>
            <a:r>
              <a:rPr lang="en-US" altLang="en-US" sz="1200" kern="1200" dirty="0" err="1">
                <a:solidFill>
                  <a:srgbClr val="FF0000"/>
                </a:solidFill>
                <a:latin typeface="Arial" pitchFamily="34" charset="0"/>
                <a:ea typeface="MS PGothic" pitchFamily="34" charset="-128"/>
              </a:rPr>
              <a:t>vaccins</a:t>
            </a:r>
            <a:r>
              <a:rPr lang="en-US" altLang="en-US" sz="1200" kern="1200" dirty="0">
                <a:solidFill>
                  <a:srgbClr val="FF0000"/>
                </a:solidFill>
                <a:latin typeface="Arial" pitchFamily="34" charset="0"/>
                <a:ea typeface="MS PGothic" pitchFamily="34" charset="-128"/>
              </a:rPr>
              <a:t> </a:t>
            </a:r>
            <a:r>
              <a:rPr lang="en-US" altLang="en-US" sz="1200" kern="1200" dirty="0" err="1">
                <a:solidFill>
                  <a:srgbClr val="FF0000"/>
                </a:solidFill>
                <a:latin typeface="Arial" pitchFamily="34" charset="0"/>
                <a:ea typeface="MS PGothic" pitchFamily="34" charset="-128"/>
              </a:rPr>
              <a:t>peuvent</a:t>
            </a:r>
            <a:r>
              <a:rPr lang="en-US" altLang="en-US" sz="1200" kern="1200" dirty="0">
                <a:solidFill>
                  <a:srgbClr val="FF0000"/>
                </a:solidFill>
                <a:latin typeface="Arial" pitchFamily="34" charset="0"/>
                <a:ea typeface="MS PGothic" pitchFamily="34" charset="-128"/>
              </a:rPr>
              <a:t> </a:t>
            </a:r>
            <a:r>
              <a:rPr lang="en-US" altLang="en-US" sz="1200" kern="1200" dirty="0" err="1">
                <a:solidFill>
                  <a:srgbClr val="FF0000"/>
                </a:solidFill>
                <a:latin typeface="Arial" pitchFamily="34" charset="0"/>
                <a:ea typeface="MS PGothic" pitchFamily="34" charset="-128"/>
              </a:rPr>
              <a:t>etre</a:t>
            </a:r>
            <a:r>
              <a:rPr lang="en-US" altLang="en-US" sz="1200" kern="1200" dirty="0">
                <a:solidFill>
                  <a:srgbClr val="FF0000"/>
                </a:solidFill>
                <a:latin typeface="Arial" pitchFamily="34" charset="0"/>
                <a:ea typeface="MS PGothic" pitchFamily="34" charset="-128"/>
              </a:rPr>
              <a:t> </a:t>
            </a:r>
            <a:r>
              <a:rPr lang="en-US" altLang="en-US" sz="1200" kern="1200" dirty="0" err="1">
                <a:solidFill>
                  <a:srgbClr val="FF0000"/>
                </a:solidFill>
                <a:latin typeface="Arial" pitchFamily="34" charset="0"/>
                <a:ea typeface="MS PGothic" pitchFamily="34" charset="-128"/>
              </a:rPr>
              <a:t>administr</a:t>
            </a:r>
            <a:r>
              <a:rPr lang="fr-FR" altLang="en-US" dirty="0" err="1"/>
              <a:t>és</a:t>
            </a:r>
            <a:r>
              <a:rPr lang="fr-FR" altLang="en-US" dirty="0"/>
              <a:t> à</a:t>
            </a:r>
            <a:r>
              <a:rPr lang="en-US" altLang="en-US" sz="1200" kern="1200" dirty="0">
                <a:solidFill>
                  <a:srgbClr val="FF0000"/>
                </a:solidFill>
                <a:latin typeface="Arial" pitchFamily="34" charset="0"/>
                <a:ea typeface="MS PGothic" pitchFamily="34" charset="-128"/>
              </a:rPr>
              <a:t> 9 </a:t>
            </a:r>
            <a:r>
              <a:rPr lang="en-US" altLang="en-US" sz="1200" kern="1200" dirty="0" err="1">
                <a:solidFill>
                  <a:srgbClr val="FF0000"/>
                </a:solidFill>
                <a:latin typeface="Arial" pitchFamily="34" charset="0"/>
                <a:ea typeface="MS PGothic" pitchFamily="34" charset="-128"/>
              </a:rPr>
              <a:t>mois</a:t>
            </a:r>
            <a:r>
              <a:rPr lang="en-US" altLang="en-US" sz="1200" kern="1200" dirty="0">
                <a:solidFill>
                  <a:srgbClr val="FF0000"/>
                </a:solidFill>
                <a:latin typeface="Arial" pitchFamily="34" charset="0"/>
                <a:ea typeface="MS PGothic" pitchFamily="34" charset="-128"/>
              </a:rPr>
              <a:t> (fi</a:t>
            </a:r>
            <a:r>
              <a:rPr lang="fr-FR" altLang="en-US" sz="1200" dirty="0">
                <a:solidFill>
                  <a:srgbClr val="FF0000"/>
                </a:solidFill>
              </a:rPr>
              <a:t>è</a:t>
            </a:r>
            <a:r>
              <a:rPr lang="en-US" altLang="en-US" sz="1200" kern="1200" dirty="0" err="1">
                <a:solidFill>
                  <a:srgbClr val="FF0000"/>
                </a:solidFill>
                <a:latin typeface="Arial" pitchFamily="34" charset="0"/>
                <a:ea typeface="MS PGothic" pitchFamily="34" charset="-128"/>
              </a:rPr>
              <a:t>vre</a:t>
            </a:r>
            <a:r>
              <a:rPr lang="en-US" altLang="en-US" sz="1200" kern="1200" dirty="0">
                <a:solidFill>
                  <a:srgbClr val="FF0000"/>
                </a:solidFill>
                <a:latin typeface="Arial" pitchFamily="34" charset="0"/>
                <a:ea typeface="MS PGothic" pitchFamily="34" charset="-128"/>
              </a:rPr>
              <a:t> jaune, M</a:t>
            </a:r>
            <a:r>
              <a:rPr lang="fr-FR" altLang="en-US" dirty="0"/>
              <a:t>é</a:t>
            </a:r>
            <a:r>
              <a:rPr lang="en-US" altLang="en-US" sz="1200" kern="1200" dirty="0" err="1">
                <a:solidFill>
                  <a:srgbClr val="FF0000"/>
                </a:solidFill>
                <a:latin typeface="Arial" pitchFamily="34" charset="0"/>
                <a:ea typeface="MS PGothic" pitchFamily="34" charset="-128"/>
              </a:rPr>
              <a:t>ningite</a:t>
            </a:r>
            <a:r>
              <a:rPr lang="en-US" altLang="en-US" sz="1200" kern="1200" dirty="0">
                <a:solidFill>
                  <a:srgbClr val="FF0000"/>
                </a:solidFill>
                <a:latin typeface="Arial" pitchFamily="34" charset="0"/>
                <a:ea typeface="MS PGothic" pitchFamily="34" charset="-128"/>
              </a:rPr>
              <a:t> A, tetanus, etc.)</a:t>
            </a:r>
          </a:p>
          <a:p>
            <a:r>
              <a:rPr lang="en-US" altLang="en-US" sz="1200" kern="1200" dirty="0">
                <a:solidFill>
                  <a:srgbClr val="FF0000"/>
                </a:solidFill>
                <a:latin typeface="Arial" pitchFamily="34" charset="0"/>
                <a:ea typeface="MS PGothic" pitchFamily="34" charset="-128"/>
              </a:rPr>
              <a:t>Nota:  Le SAGE, dans </a:t>
            </a:r>
            <a:r>
              <a:rPr lang="fr-FR" dirty="0"/>
              <a:t>certaines circonstances épidémiologiques, a également approuvé un calendrier précoce du VPI avec des doses complètes à 6 et 14 semaines.</a:t>
            </a:r>
            <a:endParaRPr lang="en-US" altLang="en-US" sz="1200" kern="1200" dirty="0">
              <a:solidFill>
                <a:srgbClr val="FF0000"/>
              </a:solidFill>
              <a:latin typeface="Arial" pitchFamily="34" charset="0"/>
              <a:ea typeface="MS PGothic" pitchFamily="34"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fr-FR" dirty="0">
              <a:latin typeface="Arial" charset="0"/>
              <a:ea typeface="MS PGothic" charset="0"/>
              <a:cs typeface="MS PGothic" charset="0"/>
            </a:endParaRPr>
          </a:p>
          <a:p>
            <a:endParaRPr lang="fr-FR" dirty="0">
              <a:latin typeface="Arial" charset="0"/>
              <a:ea typeface="MS PGothic" charset="0"/>
              <a:cs typeface="MS PGothic" charset="0"/>
            </a:endParaRPr>
          </a:p>
        </p:txBody>
      </p:sp>
      <p:sp>
        <p:nvSpPr>
          <p:cNvPr id="31748" name="Espace réservé du numéro de diapositive 3"/>
          <p:cNvSpPr txBox="1">
            <a:spLocks noGrp="1"/>
          </p:cNvSpPr>
          <p:nvPr/>
        </p:nvSpPr>
        <p:spPr bwMode="auto">
          <a:xfrm>
            <a:off x="3854493" y="9440779"/>
            <a:ext cx="2949525" cy="49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1B71A536-250D-4369-B55E-A9DF4CEFF5FB}" type="slidenum">
              <a:rPr lang="en-GB" altLang="en-US">
                <a:cs typeface="Arial" pitchFamily="34" charset="0"/>
              </a:rPr>
              <a:pPr algn="r" eaLnBrk="1" hangingPunct="1">
                <a:spcBef>
                  <a:spcPct val="0"/>
                </a:spcBef>
              </a:pPr>
              <a:t>9</a:t>
            </a:fld>
            <a:endParaRPr lang="en-GB" altLang="en-US">
              <a:cs typeface="Arial" pitchFamily="34" charset="0"/>
            </a:endParaRPr>
          </a:p>
        </p:txBody>
      </p:sp>
    </p:spTree>
    <p:extLst>
      <p:ext uri="{BB962C8B-B14F-4D97-AF65-F5344CB8AC3E}">
        <p14:creationId xmlns:p14="http://schemas.microsoft.com/office/powerpoint/2010/main" val="15690115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p:cNvSpPr>
            <a:spLocks noChangeArrowheads="1"/>
          </p:cNvSpPr>
          <p:nvPr userDrawn="1"/>
        </p:nvSpPr>
        <p:spPr bwMode="auto">
          <a:xfrm>
            <a:off x="1588" y="0"/>
            <a:ext cx="9144000" cy="6858000"/>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n-US" sz="3400" b="1">
              <a:solidFill>
                <a:srgbClr val="000066"/>
              </a:solidFill>
              <a:latin typeface="Arial" pitchFamily="34" charset="0"/>
            </a:endParaRPr>
          </a:p>
        </p:txBody>
      </p:sp>
    </p:spTree>
    <p:extLst>
      <p:ext uri="{BB962C8B-B14F-4D97-AF65-F5344CB8AC3E}">
        <p14:creationId xmlns:p14="http://schemas.microsoft.com/office/powerpoint/2010/main" val="36081066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7714977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9713262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Gill Sans MT" panose="020B0502020104020203" pitchFamily="34" charset="0"/>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a:latin typeface="Gill Sans MT" panose="020B0502020104020203" pitchFamily="34" charset="0"/>
              </a:defRPr>
            </a:lvl1pPr>
            <a:lvl2pPr>
              <a:defRPr>
                <a:latin typeface="Gill Sans MT" panose="020B0502020104020203" pitchFamily="34" charset="0"/>
              </a:defRPr>
            </a:lvl2pPr>
            <a:lvl3pPr>
              <a:defRPr>
                <a:latin typeface="Gill Sans MT" panose="020B0502020104020203" pitchFamily="34" charset="0"/>
              </a:defRPr>
            </a:lvl3pPr>
            <a:lvl4pPr>
              <a:defRPr>
                <a:latin typeface="Gill Sans MT" panose="020B0502020104020203" pitchFamily="34" charset="0"/>
              </a:defRPr>
            </a:lvl4pPr>
            <a:lvl5pPr>
              <a:defRPr>
                <a:latin typeface="Gill Sans MT" panose="020B050202010402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1449826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35940052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4425488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632837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4918395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80314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29741291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0167936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ltLang="en-US"/>
              <a:t>Click to edit Master title style</a:t>
            </a:r>
            <a:endParaRPr lang="en-GB" altLang="en-US"/>
          </a:p>
        </p:txBody>
      </p:sp>
      <p:sp>
        <p:nvSpPr>
          <p:cNvPr id="1027" name="Rectangle 4"/>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p:txBody>
      </p:sp>
      <p:sp>
        <p:nvSpPr>
          <p:cNvPr id="1028" name="Line 6"/>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US"/>
          </a:p>
        </p:txBody>
      </p:sp>
      <p:sp>
        <p:nvSpPr>
          <p:cNvPr id="1029" name="Rectangle 12"/>
          <p:cNvSpPr>
            <a:spLocks noChangeArrowheads="1"/>
          </p:cNvSpPr>
          <p:nvPr/>
        </p:nvSpPr>
        <p:spPr bwMode="auto">
          <a:xfrm>
            <a:off x="35496" y="6021049"/>
            <a:ext cx="9144000" cy="842962"/>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fr-FR" altLang="en-US" sz="3400" b="1">
              <a:solidFill>
                <a:srgbClr val="000066"/>
              </a:solidFill>
              <a:latin typeface="Arial" pitchFamily="34" charset="0"/>
            </a:endParaRPr>
          </a:p>
        </p:txBody>
      </p:sp>
      <p:sp>
        <p:nvSpPr>
          <p:cNvPr id="1030" name="Rectangle 13"/>
          <p:cNvSpPr>
            <a:spLocks noChangeArrowheads="1"/>
          </p:cNvSpPr>
          <p:nvPr/>
        </p:nvSpPr>
        <p:spPr bwMode="auto">
          <a:xfrm>
            <a:off x="927100" y="6426200"/>
            <a:ext cx="49403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defRPr/>
            </a:pPr>
            <a:r>
              <a:rPr lang="fr-FR" altLang="en-US" sz="1200" b="1" noProof="0" dirty="0">
                <a:solidFill>
                  <a:srgbClr val="96CCEE"/>
                </a:solidFill>
                <a:latin typeface="Arial Narrow" pitchFamily="34" charset="0"/>
              </a:rPr>
              <a:t>Administration du vaccin antipoliomyélitique inactivé</a:t>
            </a:r>
            <a:r>
              <a:rPr lang="en-GB" altLang="en-US" sz="1200" b="1" dirty="0">
                <a:solidFill>
                  <a:srgbClr val="96CCEE"/>
                </a:solidFill>
                <a:latin typeface="Arial Narrow" pitchFamily="34" charset="0"/>
              </a:rPr>
              <a:t>, Module 4 </a:t>
            </a:r>
            <a:r>
              <a:rPr lang="en-GB" altLang="en-US" b="1" baseline="12000" dirty="0">
                <a:solidFill>
                  <a:srgbClr val="FFFFFF"/>
                </a:solidFill>
                <a:latin typeface="Arial Narrow" pitchFamily="34" charset="0"/>
              </a:rPr>
              <a:t>|</a:t>
            </a:r>
            <a:r>
              <a:rPr lang="en-GB" altLang="en-US" sz="1200" b="1" dirty="0">
                <a:solidFill>
                  <a:srgbClr val="96CCEE"/>
                </a:solidFill>
                <a:latin typeface="Arial Narrow" pitchFamily="34" charset="0"/>
              </a:rPr>
              <a:t>  </a:t>
            </a:r>
            <a:r>
              <a:rPr lang="fr-FR" altLang="en-US" sz="1200" noProof="0" dirty="0" err="1">
                <a:solidFill>
                  <a:srgbClr val="96CCEE"/>
                </a:solidFill>
                <a:latin typeface="Arial Narrow" pitchFamily="34" charset="0"/>
              </a:rPr>
              <a:t>decembre</a:t>
            </a:r>
            <a:r>
              <a:rPr lang="fr-FR" altLang="en-US" sz="1200" noProof="0" dirty="0">
                <a:solidFill>
                  <a:srgbClr val="96CCEE"/>
                </a:solidFill>
                <a:latin typeface="Arial Narrow" pitchFamily="34" charset="0"/>
              </a:rPr>
              <a:t> 2020</a:t>
            </a:r>
          </a:p>
        </p:txBody>
      </p:sp>
      <p:sp>
        <p:nvSpPr>
          <p:cNvPr id="1031" name="Rectangle 14"/>
          <p:cNvSpPr>
            <a:spLocks noChangeArrowheads="1"/>
          </p:cNvSpPr>
          <p:nvPr/>
        </p:nvSpPr>
        <p:spPr bwMode="auto">
          <a:xfrm>
            <a:off x="360363" y="6399213"/>
            <a:ext cx="46672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r" eaLnBrk="1" hangingPunct="1">
              <a:defRPr/>
            </a:pPr>
            <a:fld id="{4A7EBB2F-C53C-4FE4-9614-7C9B9FC78064}" type="slidenum">
              <a:rPr lang="en-US" altLang="en-US" sz="1500" b="1" smtClean="0">
                <a:solidFill>
                  <a:srgbClr val="72BBE8"/>
                </a:solidFill>
                <a:latin typeface="Arial Narrow" pitchFamily="34" charset="0"/>
              </a:rPr>
              <a:pPr algn="r" eaLnBrk="1" hangingPunct="1">
                <a:defRPr/>
              </a:pPr>
              <a:t>‹#›</a:t>
            </a:fld>
            <a:r>
              <a:rPr lang="en-GB" altLang="en-US" sz="1500" b="1">
                <a:solidFill>
                  <a:srgbClr val="72BBE8"/>
                </a:solidFill>
                <a:latin typeface="Arial Narrow" pitchFamily="34" charset="0"/>
              </a:rPr>
              <a:t> </a:t>
            </a:r>
            <a:r>
              <a:rPr lang="en-GB" altLang="en-US" sz="2100" b="1" baseline="14000">
                <a:solidFill>
                  <a:srgbClr val="FFFFFF"/>
                </a:solidFill>
                <a:latin typeface="Arial Narrow" pitchFamily="34" charset="0"/>
              </a:rPr>
              <a:t>|</a:t>
            </a:r>
          </a:p>
        </p:txBody>
      </p:sp>
      <p:pic>
        <p:nvPicPr>
          <p:cNvPr id="10" name="Picture 17"/>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6372200" y="6129561"/>
            <a:ext cx="2520280" cy="637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310" r:id="rId1"/>
    <p:sldLayoutId id="2147484300" r:id="rId2"/>
    <p:sldLayoutId id="2147484301" r:id="rId3"/>
    <p:sldLayoutId id="2147484302" r:id="rId4"/>
    <p:sldLayoutId id="2147484303" r:id="rId5"/>
    <p:sldLayoutId id="2147484304" r:id="rId6"/>
    <p:sldLayoutId id="2147484305" r:id="rId7"/>
    <p:sldLayoutId id="2147484306" r:id="rId8"/>
    <p:sldLayoutId id="2147484307" r:id="rId9"/>
    <p:sldLayoutId id="2147484308" r:id="rId10"/>
    <p:sldLayoutId id="2147484309" r:id="rId11"/>
  </p:sldLayoutIdLst>
  <p:hf sldNum="0" hdr="0" dt="0"/>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7.jpg"/></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5"/>
          <p:cNvSpPr>
            <a:spLocks noChangeArrowheads="1"/>
          </p:cNvSpPr>
          <p:nvPr/>
        </p:nvSpPr>
        <p:spPr bwMode="auto">
          <a:xfrm>
            <a:off x="1476375" y="2397124"/>
            <a:ext cx="6400800" cy="203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buFont typeface="Wingdings" pitchFamily="2" charset="2"/>
              <a:buNone/>
            </a:pPr>
            <a:r>
              <a:rPr lang="en-US" altLang="en-US" sz="3200" b="1" dirty="0">
                <a:solidFill>
                  <a:srgbClr val="FFFFFF"/>
                </a:solidFill>
              </a:rPr>
              <a:t>Module 4</a:t>
            </a:r>
          </a:p>
          <a:p>
            <a:pPr algn="ctr">
              <a:buFont typeface="Wingdings" pitchFamily="2" charset="2"/>
              <a:buNone/>
            </a:pPr>
            <a:r>
              <a:rPr lang="fr-FR" altLang="en-US" sz="3200" b="1" dirty="0">
                <a:solidFill>
                  <a:srgbClr val="FFFFFF"/>
                </a:solidFill>
              </a:rPr>
              <a:t>Administration du vaccin antipoliomyélitique inactivé</a:t>
            </a:r>
          </a:p>
        </p:txBody>
      </p:sp>
      <p:sp>
        <p:nvSpPr>
          <p:cNvPr id="5" name="TextBox 4"/>
          <p:cNvSpPr txBox="1">
            <a:spLocks noChangeArrowheads="1"/>
          </p:cNvSpPr>
          <p:nvPr/>
        </p:nvSpPr>
        <p:spPr>
          <a:xfrm>
            <a:off x="685800" y="260648"/>
            <a:ext cx="7772400" cy="864096"/>
          </a:xfrm>
          <a:prstGeom prst="rect">
            <a:avLst/>
          </a:prstGeom>
          <a:noFill/>
          <a:ln/>
        </p:spPr>
        <p:txBody>
          <a:bodyPr/>
          <a:lstStyle>
            <a:defPPr>
              <a:defRPr lang="en-GB"/>
            </a:defPPr>
            <a:lvl1pPr algn="l" rtl="0" fontAlgn="base">
              <a:spcBef>
                <a:spcPct val="0"/>
              </a:spcBef>
              <a:spcAft>
                <a:spcPct val="0"/>
              </a:spcAft>
              <a:defRPr kern="1200">
                <a:solidFill>
                  <a:schemeClr val="tx1"/>
                </a:solidFill>
                <a:latin typeface="Limon F3" charset="0"/>
                <a:ea typeface="MS PGothic" pitchFamily="34" charset="-128"/>
                <a:cs typeface="+mn-cs"/>
              </a:defRPr>
            </a:lvl1pPr>
            <a:lvl2pPr marL="457200" algn="l" rtl="0" fontAlgn="base">
              <a:spcBef>
                <a:spcPct val="0"/>
              </a:spcBef>
              <a:spcAft>
                <a:spcPct val="0"/>
              </a:spcAft>
              <a:defRPr kern="1200">
                <a:solidFill>
                  <a:schemeClr val="tx1"/>
                </a:solidFill>
                <a:latin typeface="Limon F3" charset="0"/>
                <a:ea typeface="MS PGothic" pitchFamily="34" charset="-128"/>
                <a:cs typeface="+mn-cs"/>
              </a:defRPr>
            </a:lvl2pPr>
            <a:lvl3pPr marL="914400" algn="l" rtl="0" fontAlgn="base">
              <a:spcBef>
                <a:spcPct val="0"/>
              </a:spcBef>
              <a:spcAft>
                <a:spcPct val="0"/>
              </a:spcAft>
              <a:defRPr kern="1200">
                <a:solidFill>
                  <a:schemeClr val="tx1"/>
                </a:solidFill>
                <a:latin typeface="Limon F3" charset="0"/>
                <a:ea typeface="MS PGothic" pitchFamily="34" charset="-128"/>
                <a:cs typeface="+mn-cs"/>
              </a:defRPr>
            </a:lvl3pPr>
            <a:lvl4pPr marL="1371600" algn="l" rtl="0" fontAlgn="base">
              <a:spcBef>
                <a:spcPct val="0"/>
              </a:spcBef>
              <a:spcAft>
                <a:spcPct val="0"/>
              </a:spcAft>
              <a:defRPr kern="1200">
                <a:solidFill>
                  <a:schemeClr val="tx1"/>
                </a:solidFill>
                <a:latin typeface="Limon F3" charset="0"/>
                <a:ea typeface="MS PGothic" pitchFamily="34" charset="-128"/>
                <a:cs typeface="+mn-cs"/>
              </a:defRPr>
            </a:lvl4pPr>
            <a:lvl5pPr marL="1828800" algn="l" rtl="0" fontAlgn="base">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a:lstStyle>
          <a:p>
            <a:pPr algn="ctr">
              <a:defRPr/>
            </a:pPr>
            <a:r>
              <a:rPr lang="fr-FR" sz="2400" b="1" dirty="0">
                <a:solidFill>
                  <a:srgbClr val="FFFFFF"/>
                </a:solidFill>
                <a:latin typeface="Arial" pitchFamily="34" charset="0"/>
              </a:rPr>
              <a:t>Formation en vue de l</a:t>
            </a:r>
            <a:r>
              <a:rPr lang="fr-FR" altLang="fr-FR" sz="2400" b="1" dirty="0">
                <a:solidFill>
                  <a:srgbClr val="FFFFFF"/>
                </a:solidFill>
                <a:latin typeface="Arial" pitchFamily="34" charset="0"/>
              </a:rPr>
              <a:t>’addition </a:t>
            </a:r>
            <a:r>
              <a:rPr lang="fr-FR" sz="2400" b="1" dirty="0">
                <a:solidFill>
                  <a:srgbClr val="FFFFFF"/>
                </a:solidFill>
                <a:latin typeface="Arial" pitchFamily="34" charset="0"/>
              </a:rPr>
              <a:t>d’une deuxième dose de vaccin antipoliomyélitique inactivé (VPI)</a:t>
            </a:r>
            <a:endParaRPr lang="fr-FR" sz="4400" b="1" dirty="0">
              <a:solidFill>
                <a:srgbClr val="000066"/>
              </a:solidFill>
              <a:effectLst>
                <a:outerShdw blurRad="38100" dist="38100" dir="2700000" algn="tl">
                  <a:srgbClr val="000000"/>
                </a:outerShdw>
              </a:effectLst>
              <a:latin typeface="Arial" pitchFamily="34" charset="0"/>
            </a:endParaRPr>
          </a:p>
        </p:txBody>
      </p:sp>
      <p:pic>
        <p:nvPicPr>
          <p:cNvPr id="6" name="Picture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83768" y="5069746"/>
            <a:ext cx="4464496" cy="1130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rtl="1" eaLnBrk="1" hangingPunct="1">
              <a:defRPr/>
            </a:pPr>
            <a:r>
              <a:rPr lang="fr-FR" altLang="en-US" sz="3600" b="1" dirty="0">
                <a:solidFill>
                  <a:srgbClr val="000066"/>
                </a:solidFill>
                <a:latin typeface="Gill Sans MT" panose="020B0502020104020203" pitchFamily="34" charset="0"/>
              </a:rPr>
              <a:t>Comment se préparer pour une vaccination</a:t>
            </a:r>
          </a:p>
        </p:txBody>
      </p:sp>
      <p:sp>
        <p:nvSpPr>
          <p:cNvPr id="11267" name="Rectangle 7"/>
          <p:cNvSpPr>
            <a:spLocks noChangeArrowheads="1"/>
          </p:cNvSpPr>
          <p:nvPr/>
        </p:nvSpPr>
        <p:spPr bwMode="auto">
          <a:xfrm>
            <a:off x="323528" y="4437112"/>
            <a:ext cx="8856984" cy="10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spcBef>
                <a:spcPts val="1200"/>
              </a:spcBef>
            </a:pPr>
            <a:r>
              <a:rPr lang="fr-FR" altLang="en-US" sz="2400" dirty="0">
                <a:latin typeface="Gill Sans MT" panose="020B0502020104020203" pitchFamily="34" charset="0"/>
              </a:rPr>
              <a:t>Le VPI2 peut être administré avec d’autres vaccins administrés au moins 4 mois après le VPI1, p.ex. le vaccine contre la rougeole</a:t>
            </a:r>
          </a:p>
          <a:p>
            <a:pPr>
              <a:spcBef>
                <a:spcPts val="1200"/>
              </a:spcBef>
            </a:pPr>
            <a:r>
              <a:rPr lang="fr-FR" altLang="en-US" sz="2400" b="1" dirty="0">
                <a:latin typeface="Gill Sans MT" panose="020B0502020104020203" pitchFamily="34" charset="0"/>
              </a:rPr>
              <a:t>Ne mélangez jamais le VPI avec d’autres vaccins dans le même flacon ou dans la même seringue.</a:t>
            </a:r>
            <a:endParaRPr lang="fr-FR" altLang="en-US" sz="2400" dirty="0">
              <a:latin typeface="Gill Sans MT" panose="020B0502020104020203" pitchFamily="34" charset="0"/>
            </a:endParaRPr>
          </a:p>
        </p:txBody>
      </p:sp>
      <p:sp>
        <p:nvSpPr>
          <p:cNvPr id="5" name="Rectangle 7"/>
          <p:cNvSpPr>
            <a:spLocks noChangeArrowheads="1"/>
          </p:cNvSpPr>
          <p:nvPr/>
        </p:nvSpPr>
        <p:spPr bwMode="auto">
          <a:xfrm>
            <a:off x="323528" y="1412776"/>
            <a:ext cx="8451508" cy="4536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spcBef>
                <a:spcPts val="1200"/>
              </a:spcBef>
            </a:pPr>
            <a:r>
              <a:rPr lang="fr-FR" altLang="en-US" sz="2400" dirty="0">
                <a:latin typeface="Gill Sans MT" panose="020B0502020104020203" pitchFamily="34" charset="0"/>
              </a:rPr>
              <a:t>Préparez le VPI en même temps que les autres vaccins </a:t>
            </a:r>
          </a:p>
          <a:p>
            <a:pPr>
              <a:spcBef>
                <a:spcPts val="1200"/>
              </a:spcBef>
            </a:pPr>
            <a:r>
              <a:rPr lang="fr-FR" altLang="en-US" sz="2400" dirty="0">
                <a:latin typeface="Gill Sans MT" panose="020B0502020104020203" pitchFamily="34" charset="0"/>
              </a:rPr>
              <a:t>Le VPI1 peut être administré avec l’un des vaccins suivants du calendrier de vaccination systématique de l’enfant, sans que cela diminue son efficacité : </a:t>
            </a:r>
          </a:p>
          <a:p>
            <a:pPr lvl="2">
              <a:buFont typeface="Arial" pitchFamily="34" charset="0"/>
              <a:buChar char="–"/>
            </a:pPr>
            <a:r>
              <a:rPr lang="fr-FR" altLang="en-US" sz="1400" dirty="0">
                <a:latin typeface="Gill Sans MT" panose="020B0502020104020203" pitchFamily="34" charset="0"/>
                <a:ea typeface="MS PGothic" pitchFamily="34" charset="-128"/>
              </a:rPr>
              <a:t>Vaccin antidiphtérique–antitétanique–anticoquelucheux (DTC)/vaccin pentavalent</a:t>
            </a:r>
          </a:p>
          <a:p>
            <a:pPr lvl="2">
              <a:buFont typeface="Arial" pitchFamily="34" charset="0"/>
              <a:buChar char="–"/>
            </a:pPr>
            <a:r>
              <a:rPr lang="fr-FR" altLang="en-US" sz="1400" dirty="0">
                <a:latin typeface="Gill Sans MT" panose="020B0502020104020203" pitchFamily="34" charset="0"/>
                <a:ea typeface="MS PGothic" pitchFamily="34" charset="-128"/>
              </a:rPr>
              <a:t>Vaccin</a:t>
            </a:r>
            <a:r>
              <a:rPr lang="fr-FR" altLang="en-US" sz="1400" i="1" dirty="0">
                <a:latin typeface="Gill Sans MT" panose="020B0502020104020203" pitchFamily="34" charset="0"/>
                <a:ea typeface="MS PGothic" pitchFamily="34" charset="-128"/>
              </a:rPr>
              <a:t> anti-Haemophilus influenzae</a:t>
            </a:r>
            <a:r>
              <a:rPr lang="fr-FR" altLang="en-US" sz="1400" dirty="0">
                <a:latin typeface="Gill Sans MT" panose="020B0502020104020203" pitchFamily="34" charset="0"/>
                <a:ea typeface="MS PGothic" pitchFamily="34" charset="-128"/>
              </a:rPr>
              <a:t> type b (Hib)</a:t>
            </a:r>
          </a:p>
          <a:p>
            <a:pPr lvl="2">
              <a:buFont typeface="Arial" pitchFamily="34" charset="0"/>
              <a:buChar char="–"/>
            </a:pPr>
            <a:r>
              <a:rPr lang="fr-FR" altLang="en-US" sz="1400" dirty="0">
                <a:latin typeface="Gill Sans MT" panose="020B0502020104020203" pitchFamily="34" charset="0"/>
                <a:ea typeface="MS PGothic" pitchFamily="34" charset="-128"/>
              </a:rPr>
              <a:t>Vaccin antipneumococcique</a:t>
            </a:r>
          </a:p>
          <a:p>
            <a:pPr lvl="2">
              <a:buFont typeface="Arial" pitchFamily="34" charset="0"/>
              <a:buChar char="–"/>
            </a:pPr>
            <a:r>
              <a:rPr lang="fr-FR" altLang="en-US" sz="1400" dirty="0">
                <a:latin typeface="Gill Sans MT" panose="020B0502020104020203" pitchFamily="34" charset="0"/>
                <a:ea typeface="MS PGothic" pitchFamily="34" charset="-128"/>
              </a:rPr>
              <a:t>Vaccin antipoliomyélitique oral (VPO)</a:t>
            </a:r>
          </a:p>
          <a:p>
            <a:pPr lvl="2">
              <a:buFont typeface="Arial" pitchFamily="34" charset="0"/>
              <a:buChar char="–"/>
            </a:pPr>
            <a:r>
              <a:rPr lang="fr-FR" altLang="en-US" sz="1400" dirty="0">
                <a:latin typeface="Gill Sans MT" panose="020B0502020104020203" pitchFamily="34" charset="0"/>
                <a:ea typeface="MS PGothic" pitchFamily="34" charset="-128"/>
              </a:rPr>
              <a:t>Vaccin antirotavirus</a:t>
            </a:r>
          </a:p>
          <a:p>
            <a:pPr lvl="2">
              <a:buFont typeface="Arial" pitchFamily="34" charset="0"/>
              <a:buChar char="–"/>
            </a:pPr>
            <a:endParaRPr lang="fr-FR" altLang="en-US" sz="1400" dirty="0">
              <a:latin typeface="Gill Sans MT" panose="020B0502020104020203" pitchFamily="34" charset="0"/>
              <a:ea typeface="MS PGothic" pitchFamily="34" charset="-128"/>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re 1"/>
          <p:cNvSpPr>
            <a:spLocks noGrp="1"/>
          </p:cNvSpPr>
          <p:nvPr>
            <p:ph type="title" idx="4294967295"/>
          </p:nvPr>
        </p:nvSpPr>
        <p:spPr/>
        <p:txBody>
          <a:bodyPr/>
          <a:lstStyle/>
          <a:p>
            <a:pPr>
              <a:defRPr/>
            </a:pPr>
            <a:r>
              <a:rPr lang="fr-FR" sz="3200" dirty="0">
                <a:latin typeface="Gill Sans MT" panose="020B0502020104020203" pitchFamily="34" charset="0"/>
              </a:rPr>
              <a:t>Séquence et site d’injection du VPI1</a:t>
            </a:r>
          </a:p>
        </p:txBody>
      </p:sp>
      <p:sp>
        <p:nvSpPr>
          <p:cNvPr id="19459" name="Rectangle 5"/>
          <p:cNvSpPr>
            <a:spLocks noChangeArrowheads="1"/>
          </p:cNvSpPr>
          <p:nvPr/>
        </p:nvSpPr>
        <p:spPr bwMode="auto">
          <a:xfrm>
            <a:off x="971550" y="2708275"/>
            <a:ext cx="4572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0"/>
              </a:spcBef>
              <a:buClrTx/>
              <a:buFontTx/>
              <a:buNone/>
            </a:pPr>
            <a:endParaRPr lang="fr-FR" altLang="en-US" sz="1800">
              <a:solidFill>
                <a:schemeClr val="tx1"/>
              </a:solidFill>
              <a:latin typeface="Limon F3" charset="0"/>
            </a:endParaRPr>
          </a:p>
        </p:txBody>
      </p:sp>
      <p:sp>
        <p:nvSpPr>
          <p:cNvPr id="19460" name="Espace réservé du contenu 3"/>
          <p:cNvSpPr txBox="1">
            <a:spLocks/>
          </p:cNvSpPr>
          <p:nvPr/>
        </p:nvSpPr>
        <p:spPr bwMode="auto">
          <a:xfrm>
            <a:off x="26475" y="1281113"/>
            <a:ext cx="8856662"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262063" indent="-280988"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spcBef>
                <a:spcPts val="1200"/>
              </a:spcBef>
            </a:pPr>
            <a:r>
              <a:rPr lang="fr-FR" altLang="en-US" sz="2400" dirty="0">
                <a:latin typeface="Gill Sans MT" panose="020B0502020104020203" pitchFamily="34" charset="0"/>
              </a:rPr>
              <a:t>Commencez par administrer les vaccins oraux </a:t>
            </a:r>
          </a:p>
          <a:p>
            <a:pPr>
              <a:spcBef>
                <a:spcPts val="1200"/>
              </a:spcBef>
            </a:pPr>
            <a:r>
              <a:rPr lang="fr-FR" altLang="en-US" sz="2400" dirty="0">
                <a:latin typeface="Gill Sans MT" panose="020B0502020104020203" pitchFamily="34" charset="0"/>
              </a:rPr>
              <a:t>Lorsque vous administrez le VPI1 avec le Penta et le PCV :</a:t>
            </a:r>
          </a:p>
          <a:p>
            <a:pPr lvl="1"/>
            <a:r>
              <a:rPr lang="fr-FR" altLang="en-US" sz="2000" dirty="0">
                <a:latin typeface="Gill Sans MT" panose="020B0502020104020203" pitchFamily="34" charset="0"/>
              </a:rPr>
              <a:t>Injectez le VPI et le PCV dans une cuisse, en laissant un écart d’au-moins 2,5 cm entre les deux ;</a:t>
            </a:r>
          </a:p>
          <a:p>
            <a:pPr lvl="1"/>
            <a:r>
              <a:rPr lang="fr-FR" altLang="en-US" sz="2000" dirty="0">
                <a:latin typeface="Gill Sans MT" panose="020B0502020104020203" pitchFamily="34" charset="0"/>
              </a:rPr>
              <a:t>Injectez le vaccin pentavalent dans l’autre cuisse parce qu’il peut provoquer plus de gonflement et de rougeur.</a:t>
            </a:r>
          </a:p>
        </p:txBody>
      </p:sp>
      <p:pic>
        <p:nvPicPr>
          <p:cNvPr id="5" name="Picture 4"/>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8272" t="2734" r="27836" b="16664"/>
          <a:stretch/>
        </p:blipFill>
        <p:spPr>
          <a:xfrm>
            <a:off x="7236296" y="3579070"/>
            <a:ext cx="1419249" cy="1866154"/>
          </a:xfrm>
          <a:prstGeom prst="rect">
            <a:avLst/>
          </a:prstGeom>
        </p:spPr>
      </p:pic>
      <p:pic>
        <p:nvPicPr>
          <p:cNvPr id="6" name="Picture 5"/>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9521616">
            <a:off x="7688568" y="4787058"/>
            <a:ext cx="412304" cy="533568"/>
          </a:xfrm>
          <a:prstGeom prst="rect">
            <a:avLst/>
          </a:prstGeom>
        </p:spPr>
      </p:pic>
      <p:pic>
        <p:nvPicPr>
          <p:cNvPr id="7" name="Picture 6"/>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8272" t="2734" r="27836" b="16211"/>
          <a:stretch/>
        </p:blipFill>
        <p:spPr>
          <a:xfrm flipH="1">
            <a:off x="2553840" y="3501008"/>
            <a:ext cx="1514104" cy="2002052"/>
          </a:xfrm>
          <a:prstGeom prst="rect">
            <a:avLst/>
          </a:prstGeom>
        </p:spPr>
      </p:pic>
      <p:pic>
        <p:nvPicPr>
          <p:cNvPr id="8" name="Picture 7"/>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12078384" flipH="1">
            <a:off x="3142680" y="4926992"/>
            <a:ext cx="412304" cy="533568"/>
          </a:xfrm>
          <a:prstGeom prst="rect">
            <a:avLst/>
          </a:prstGeom>
        </p:spPr>
      </p:pic>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528" y="3774958"/>
            <a:ext cx="1800200" cy="17422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9"/>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8272" t="2734" r="27836" b="16664"/>
          <a:stretch/>
        </p:blipFill>
        <p:spPr>
          <a:xfrm flipH="1">
            <a:off x="4716016" y="3551574"/>
            <a:ext cx="1440160" cy="1893650"/>
          </a:xfrm>
          <a:prstGeom prst="rect">
            <a:avLst/>
          </a:prstGeom>
        </p:spPr>
      </p:pic>
      <p:pic>
        <p:nvPicPr>
          <p:cNvPr id="11" name="Picture 10"/>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12078384" flipH="1">
            <a:off x="5302920" y="4854984"/>
            <a:ext cx="412304" cy="533568"/>
          </a:xfrm>
          <a:prstGeom prst="rect">
            <a:avLst/>
          </a:prstGeom>
        </p:spPr>
      </p:pic>
      <p:sp>
        <p:nvSpPr>
          <p:cNvPr id="2" name="TextBox 1"/>
          <p:cNvSpPr txBox="1"/>
          <p:nvPr/>
        </p:nvSpPr>
        <p:spPr>
          <a:xfrm>
            <a:off x="395536" y="5579948"/>
            <a:ext cx="1728192" cy="369332"/>
          </a:xfrm>
          <a:prstGeom prst="rect">
            <a:avLst/>
          </a:prstGeom>
          <a:noFill/>
        </p:spPr>
        <p:txBody>
          <a:bodyPr wrap="square" rtlCol="0">
            <a:spAutoFit/>
          </a:bodyPr>
          <a:lstStyle/>
          <a:p>
            <a:r>
              <a:rPr lang="fr-FR" dirty="0">
                <a:latin typeface="Gill Sans MT" panose="020B0502020104020203" pitchFamily="34" charset="0"/>
              </a:rPr>
              <a:t>Étape 1 :  VPO</a:t>
            </a:r>
          </a:p>
        </p:txBody>
      </p:sp>
      <p:sp>
        <p:nvSpPr>
          <p:cNvPr id="13" name="TextBox 12"/>
          <p:cNvSpPr txBox="1"/>
          <p:nvPr/>
        </p:nvSpPr>
        <p:spPr>
          <a:xfrm>
            <a:off x="2483768" y="5445224"/>
            <a:ext cx="2016224" cy="553998"/>
          </a:xfrm>
          <a:prstGeom prst="rect">
            <a:avLst/>
          </a:prstGeom>
          <a:noFill/>
        </p:spPr>
        <p:txBody>
          <a:bodyPr wrap="square" rtlCol="0">
            <a:spAutoFit/>
          </a:bodyPr>
          <a:lstStyle/>
          <a:p>
            <a:pPr algn="ctr"/>
            <a:r>
              <a:rPr lang="fr-FR" dirty="0">
                <a:latin typeface="Gill Sans MT" panose="020B0502020104020203" pitchFamily="34" charset="0"/>
              </a:rPr>
              <a:t>Étape 2 : VPI</a:t>
            </a:r>
          </a:p>
          <a:p>
            <a:pPr algn="ctr"/>
            <a:r>
              <a:rPr lang="fr-FR" sz="1200" dirty="0">
                <a:latin typeface="Gill Sans MT" panose="020B0502020104020203" pitchFamily="34" charset="0"/>
              </a:rPr>
              <a:t>(cuisse droite)</a:t>
            </a:r>
          </a:p>
        </p:txBody>
      </p:sp>
      <p:sp>
        <p:nvSpPr>
          <p:cNvPr id="14" name="TextBox 13"/>
          <p:cNvSpPr txBox="1"/>
          <p:nvPr/>
        </p:nvSpPr>
        <p:spPr>
          <a:xfrm>
            <a:off x="4644009" y="5455364"/>
            <a:ext cx="2232248" cy="553998"/>
          </a:xfrm>
          <a:prstGeom prst="rect">
            <a:avLst/>
          </a:prstGeom>
          <a:noFill/>
        </p:spPr>
        <p:txBody>
          <a:bodyPr wrap="square" rtlCol="0">
            <a:spAutoFit/>
          </a:bodyPr>
          <a:lstStyle/>
          <a:p>
            <a:pPr algn="ctr"/>
            <a:r>
              <a:rPr lang="fr-FR" dirty="0">
                <a:latin typeface="Gill Sans MT" panose="020B0502020104020203" pitchFamily="34" charset="0"/>
              </a:rPr>
              <a:t>Étape 3 : PCV</a:t>
            </a:r>
          </a:p>
          <a:p>
            <a:pPr algn="ctr"/>
            <a:r>
              <a:rPr lang="fr-FR" sz="1100" dirty="0">
                <a:latin typeface="Gill Sans MT" panose="020B0502020104020203" pitchFamily="34" charset="0"/>
              </a:rPr>
              <a:t>(cuisse droite à 2,5 cm d’écart</a:t>
            </a:r>
            <a:r>
              <a:rPr lang="en-US" sz="1100" dirty="0">
                <a:latin typeface="Gill Sans MT" panose="020B0502020104020203" pitchFamily="34" charset="0"/>
              </a:rPr>
              <a:t>)</a:t>
            </a:r>
          </a:p>
        </p:txBody>
      </p:sp>
      <p:sp>
        <p:nvSpPr>
          <p:cNvPr id="15" name="TextBox 14"/>
          <p:cNvSpPr txBox="1"/>
          <p:nvPr/>
        </p:nvSpPr>
        <p:spPr>
          <a:xfrm>
            <a:off x="7164288" y="5467290"/>
            <a:ext cx="1763688" cy="553998"/>
          </a:xfrm>
          <a:prstGeom prst="rect">
            <a:avLst/>
          </a:prstGeom>
          <a:noFill/>
        </p:spPr>
        <p:txBody>
          <a:bodyPr wrap="square" rtlCol="0">
            <a:spAutoFit/>
          </a:bodyPr>
          <a:lstStyle/>
          <a:p>
            <a:pPr algn="ctr"/>
            <a:r>
              <a:rPr lang="fr-FR" dirty="0">
                <a:latin typeface="Gill Sans MT" panose="020B0502020104020203" pitchFamily="34" charset="0"/>
              </a:rPr>
              <a:t>Étape 4 : Penta </a:t>
            </a:r>
          </a:p>
          <a:p>
            <a:pPr algn="ctr"/>
            <a:r>
              <a:rPr lang="fr-FR" sz="1100" dirty="0">
                <a:latin typeface="Gill Sans MT" panose="020B0502020104020203" pitchFamily="34" charset="0"/>
              </a:rPr>
              <a:t>(cuisse gauche)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re 1"/>
          <p:cNvSpPr>
            <a:spLocks noGrp="1"/>
          </p:cNvSpPr>
          <p:nvPr>
            <p:ph type="title" idx="4294967295"/>
          </p:nvPr>
        </p:nvSpPr>
        <p:spPr/>
        <p:txBody>
          <a:bodyPr/>
          <a:lstStyle/>
          <a:p>
            <a:pPr>
              <a:defRPr/>
            </a:pPr>
            <a:r>
              <a:rPr lang="fr-FR" sz="3200" dirty="0">
                <a:latin typeface="Gill Sans MT" panose="020B0502020104020203" pitchFamily="34" charset="0"/>
              </a:rPr>
              <a:t>Séquence et site d’injection du VPI2</a:t>
            </a:r>
          </a:p>
        </p:txBody>
      </p:sp>
      <p:sp>
        <p:nvSpPr>
          <p:cNvPr id="19459" name="Rectangle 5"/>
          <p:cNvSpPr>
            <a:spLocks noChangeArrowheads="1"/>
          </p:cNvSpPr>
          <p:nvPr/>
        </p:nvSpPr>
        <p:spPr bwMode="auto">
          <a:xfrm>
            <a:off x="971550" y="2708275"/>
            <a:ext cx="4572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0"/>
              </a:spcBef>
              <a:buClrTx/>
              <a:buFontTx/>
              <a:buNone/>
            </a:pPr>
            <a:endParaRPr lang="fr-FR" altLang="en-US" sz="1800">
              <a:solidFill>
                <a:schemeClr val="tx1"/>
              </a:solidFill>
              <a:latin typeface="Limon F3" charset="0"/>
            </a:endParaRPr>
          </a:p>
        </p:txBody>
      </p:sp>
      <p:sp>
        <p:nvSpPr>
          <p:cNvPr id="19460" name="Espace réservé du contenu 3"/>
          <p:cNvSpPr txBox="1">
            <a:spLocks/>
          </p:cNvSpPr>
          <p:nvPr/>
        </p:nvSpPr>
        <p:spPr bwMode="auto">
          <a:xfrm>
            <a:off x="179388" y="1268413"/>
            <a:ext cx="8713092"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262063" indent="-280988"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spcBef>
                <a:spcPts val="1200"/>
              </a:spcBef>
            </a:pPr>
            <a:r>
              <a:rPr lang="fr-FR" altLang="en-US" sz="2400" dirty="0">
                <a:latin typeface="Gill Sans MT" panose="020B0502020104020203" pitchFamily="34" charset="0"/>
              </a:rPr>
              <a:t>Lorsque vous administrez le VPI2 avec le vaccine contre la rougeole :</a:t>
            </a:r>
          </a:p>
          <a:p>
            <a:pPr lvl="1"/>
            <a:r>
              <a:rPr lang="fr-FR" altLang="en-US" sz="2000" dirty="0">
                <a:latin typeface="Gill Sans MT" panose="020B0502020104020203" pitchFamily="34" charset="0"/>
              </a:rPr>
              <a:t>Injectez le vaccin contre la rougeole dans le bras supérieur</a:t>
            </a:r>
          </a:p>
          <a:p>
            <a:pPr lvl="1"/>
            <a:r>
              <a:rPr lang="fr-FR" altLang="en-US" sz="2000" dirty="0">
                <a:latin typeface="Gill Sans MT" panose="020B0502020104020203" pitchFamily="34" charset="0"/>
              </a:rPr>
              <a:t>Injectez VPI 2 dans la cuisse</a:t>
            </a:r>
          </a:p>
        </p:txBody>
      </p:sp>
      <p:pic>
        <p:nvPicPr>
          <p:cNvPr id="7" name="Picture 6"/>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8272" t="2734" r="27836" b="16211"/>
          <a:stretch/>
        </p:blipFill>
        <p:spPr>
          <a:xfrm flipH="1">
            <a:off x="4974573" y="2850298"/>
            <a:ext cx="1800199" cy="2380346"/>
          </a:xfrm>
          <a:prstGeom prst="rect">
            <a:avLst/>
          </a:prstGeom>
        </p:spPr>
      </p:pic>
      <p:pic>
        <p:nvPicPr>
          <p:cNvPr id="8" name="Picture 7"/>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12078384" flipH="1">
            <a:off x="5667671" y="4508262"/>
            <a:ext cx="412304" cy="533568"/>
          </a:xfrm>
          <a:prstGeom prst="rect">
            <a:avLst/>
          </a:prstGeom>
        </p:spPr>
      </p:pic>
      <p:sp>
        <p:nvSpPr>
          <p:cNvPr id="2" name="TextBox 1"/>
          <p:cNvSpPr txBox="1"/>
          <p:nvPr/>
        </p:nvSpPr>
        <p:spPr>
          <a:xfrm>
            <a:off x="539552" y="5445224"/>
            <a:ext cx="1728192" cy="553998"/>
          </a:xfrm>
          <a:prstGeom prst="rect">
            <a:avLst/>
          </a:prstGeom>
          <a:noFill/>
        </p:spPr>
        <p:txBody>
          <a:bodyPr wrap="square" rtlCol="0">
            <a:spAutoFit/>
          </a:bodyPr>
          <a:lstStyle/>
          <a:p>
            <a:r>
              <a:rPr lang="en-US" dirty="0">
                <a:latin typeface="Gill Sans MT" panose="020B0502020104020203" pitchFamily="34" charset="0"/>
              </a:rPr>
              <a:t>Step 1: </a:t>
            </a:r>
            <a:r>
              <a:rPr lang="en-US" dirty="0" err="1">
                <a:latin typeface="Gill Sans MT" panose="020B0502020104020203" pitchFamily="34" charset="0"/>
              </a:rPr>
              <a:t>Rougeole</a:t>
            </a:r>
            <a:endParaRPr lang="en-US" dirty="0">
              <a:latin typeface="Gill Sans MT" panose="020B0502020104020203" pitchFamily="34" charset="0"/>
            </a:endParaRPr>
          </a:p>
          <a:p>
            <a:pPr algn="ctr"/>
            <a:r>
              <a:rPr lang="en-US" sz="1200" dirty="0">
                <a:latin typeface="Gill Sans MT" panose="020B0502020104020203" pitchFamily="34" charset="0"/>
              </a:rPr>
              <a:t>(bras </a:t>
            </a:r>
            <a:r>
              <a:rPr lang="fr-FR" altLang="en-US" sz="1200" dirty="0">
                <a:latin typeface="Gill Sans MT" panose="020B0502020104020203" pitchFamily="34" charset="0"/>
              </a:rPr>
              <a:t>supérieur</a:t>
            </a:r>
            <a:r>
              <a:rPr lang="en-US" sz="1200" dirty="0">
                <a:latin typeface="Gill Sans MT" panose="020B0502020104020203" pitchFamily="34" charset="0"/>
              </a:rPr>
              <a:t>)</a:t>
            </a:r>
          </a:p>
        </p:txBody>
      </p:sp>
      <p:sp>
        <p:nvSpPr>
          <p:cNvPr id="13" name="TextBox 12"/>
          <p:cNvSpPr txBox="1"/>
          <p:nvPr/>
        </p:nvSpPr>
        <p:spPr>
          <a:xfrm>
            <a:off x="5195892" y="5484246"/>
            <a:ext cx="1464340" cy="553998"/>
          </a:xfrm>
          <a:prstGeom prst="rect">
            <a:avLst/>
          </a:prstGeom>
          <a:noFill/>
        </p:spPr>
        <p:txBody>
          <a:bodyPr wrap="square" rtlCol="0">
            <a:spAutoFit/>
          </a:bodyPr>
          <a:lstStyle/>
          <a:p>
            <a:pPr algn="ctr"/>
            <a:r>
              <a:rPr lang="en-US" dirty="0">
                <a:latin typeface="Gill Sans MT" panose="020B0502020104020203" pitchFamily="34" charset="0"/>
              </a:rPr>
              <a:t>Step 2: VPI 2</a:t>
            </a:r>
          </a:p>
          <a:p>
            <a:pPr algn="ctr"/>
            <a:r>
              <a:rPr lang="en-US" sz="1200" dirty="0">
                <a:latin typeface="Gill Sans MT" panose="020B0502020104020203" pitchFamily="34" charset="0"/>
              </a:rPr>
              <a:t>(thigh)</a:t>
            </a:r>
          </a:p>
        </p:txBody>
      </p:sp>
      <p:pic>
        <p:nvPicPr>
          <p:cNvPr id="12" name="Picture 11" descr="A picture containing text, book&#10;&#10;Description automatically generated">
            <a:extLst>
              <a:ext uri="{FF2B5EF4-FFF2-40B4-BE49-F238E27FC236}">
                <a16:creationId xmlns:a16="http://schemas.microsoft.com/office/drawing/2014/main" id="{9F84AB00-34A5-459B-B47B-430B2B47E3C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9552" y="2896693"/>
            <a:ext cx="2857899" cy="2333951"/>
          </a:xfrm>
          <a:prstGeom prst="rect">
            <a:avLst/>
          </a:prstGeom>
        </p:spPr>
      </p:pic>
    </p:spTree>
    <p:extLst>
      <p:ext uri="{BB962C8B-B14F-4D97-AF65-F5344CB8AC3E}">
        <p14:creationId xmlns:p14="http://schemas.microsoft.com/office/powerpoint/2010/main" val="11537575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13"/>
          <p:cNvSpPr>
            <a:spLocks noChangeArrowheads="1"/>
          </p:cNvSpPr>
          <p:nvPr/>
        </p:nvSpPr>
        <p:spPr bwMode="auto">
          <a:xfrm>
            <a:off x="395288" y="1628998"/>
            <a:ext cx="5573190"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spcBef>
                <a:spcPts val="1200"/>
              </a:spcBef>
            </a:pPr>
            <a:r>
              <a:rPr lang="fr-FR" altLang="en-US" dirty="0">
                <a:latin typeface="Gill Sans MT" panose="020B0502020104020203" pitchFamily="34" charset="0"/>
              </a:rPr>
              <a:t>Le responsable de l’enfant doit le tenir en position assise ;</a:t>
            </a:r>
          </a:p>
          <a:p>
            <a:pPr>
              <a:spcBef>
                <a:spcPts val="1200"/>
              </a:spcBef>
            </a:pPr>
            <a:r>
              <a:rPr lang="fr-FR" altLang="en-US" dirty="0">
                <a:latin typeface="Gill Sans MT" panose="020B0502020104020203" pitchFamily="34" charset="0"/>
              </a:rPr>
              <a:t>Il doit maintenir très fermement ses bras et ses jambes ;</a:t>
            </a:r>
          </a:p>
          <a:p>
            <a:pPr>
              <a:spcBef>
                <a:spcPts val="1200"/>
              </a:spcBef>
            </a:pPr>
            <a:r>
              <a:rPr lang="fr-FR" altLang="en-US" dirty="0">
                <a:latin typeface="Gill Sans MT" panose="020B0502020104020203" pitchFamily="34" charset="0"/>
              </a:rPr>
              <a:t>Le soignant doit injecter le vaccin perpendiculairement dans le muscle de la cuisse.</a:t>
            </a:r>
          </a:p>
          <a:p>
            <a:pPr>
              <a:spcBef>
                <a:spcPts val="1200"/>
              </a:spcBef>
              <a:buFontTx/>
              <a:buNone/>
            </a:pPr>
            <a:endParaRPr lang="en-US" altLang="en-US" dirty="0">
              <a:latin typeface="Gill Sans MT" panose="020B0502020104020203" pitchFamily="34" charset="0"/>
            </a:endParaRPr>
          </a:p>
        </p:txBody>
      </p:sp>
      <p:sp>
        <p:nvSpPr>
          <p:cNvPr id="16387" name="Rectangle 2"/>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a:defRPr/>
            </a:pPr>
            <a:r>
              <a:rPr lang="fr-FR" sz="3500" b="1" dirty="0">
                <a:solidFill>
                  <a:srgbClr val="000066"/>
                </a:solidFill>
                <a:latin typeface="Gill Sans MT" panose="020B0502020104020203" pitchFamily="34" charset="0"/>
                <a:ea typeface="Arial" charset="0"/>
              </a:rPr>
              <a:t>Comment installer l’enfant pour lui injecter le VPI</a:t>
            </a:r>
          </a:p>
        </p:txBody>
      </p:sp>
      <p:sp>
        <p:nvSpPr>
          <p:cNvPr id="12292" name="Rectangle 2"/>
          <p:cNvSpPr>
            <a:spLocks noChangeArrowheads="1"/>
          </p:cNvSpPr>
          <p:nvPr/>
        </p:nvSpPr>
        <p:spPr bwMode="auto">
          <a:xfrm>
            <a:off x="6011863" y="5300663"/>
            <a:ext cx="647700" cy="288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pic>
        <p:nvPicPr>
          <p:cNvPr id="2050" name="Picture 1" descr="image001"/>
          <p:cNvPicPr>
            <a:picLocks noChangeAspect="1" noChangeArrowheads="1"/>
          </p:cNvPicPr>
          <p:nvPr/>
        </p:nvPicPr>
        <p:blipFill rotWithShape="1">
          <a:blip r:embed="rId3">
            <a:extLst>
              <a:ext uri="{28A0092B-C50C-407E-A947-70E740481C1C}">
                <a14:useLocalDpi xmlns:a14="http://schemas.microsoft.com/office/drawing/2010/main" val="0"/>
              </a:ext>
            </a:extLst>
          </a:blip>
          <a:srcRect l="927" t="2200" r="-1"/>
          <a:stretch/>
        </p:blipFill>
        <p:spPr bwMode="auto">
          <a:xfrm>
            <a:off x="5968478" y="2619374"/>
            <a:ext cx="3029199" cy="3185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19"/>
          <p:cNvSpPr>
            <a:spLocks noChangeArrowheads="1"/>
          </p:cNvSpPr>
          <p:nvPr/>
        </p:nvSpPr>
        <p:spPr bwMode="auto">
          <a:xfrm>
            <a:off x="684213" y="2997200"/>
            <a:ext cx="18415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0"/>
              </a:spcBef>
              <a:buClrTx/>
              <a:buFontTx/>
              <a:buNone/>
            </a:pPr>
            <a:endParaRPr lang="en-US" altLang="en-US" sz="2400">
              <a:latin typeface="Limon F3" charset="0"/>
            </a:endParaRPr>
          </a:p>
          <a:p>
            <a:pPr eaLnBrk="1" hangingPunct="1">
              <a:spcBef>
                <a:spcPct val="0"/>
              </a:spcBef>
              <a:buClrTx/>
              <a:buFontTx/>
              <a:buNone/>
            </a:pPr>
            <a:endParaRPr lang="fr-FR" altLang="en-US" sz="2400">
              <a:latin typeface="Limon F3" charset="0"/>
            </a:endParaRPr>
          </a:p>
        </p:txBody>
      </p:sp>
      <p:sp>
        <p:nvSpPr>
          <p:cNvPr id="11267" name="Rectangle 2"/>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a:defRPr/>
            </a:pPr>
            <a:r>
              <a:rPr lang="fr-FR" sz="3500" b="1" dirty="0">
                <a:solidFill>
                  <a:srgbClr val="000066"/>
                </a:solidFill>
                <a:latin typeface="Gill Sans MT" panose="020B0502020104020203" pitchFamily="34" charset="0"/>
                <a:ea typeface="Arial" charset="0"/>
              </a:rPr>
              <a:t>Comment administrer le VPI</a:t>
            </a:r>
          </a:p>
        </p:txBody>
      </p:sp>
      <p:sp>
        <p:nvSpPr>
          <p:cNvPr id="11268" name="Rectangle 8"/>
          <p:cNvSpPr>
            <a:spLocks noChangeArrowheads="1"/>
          </p:cNvSpPr>
          <p:nvPr/>
        </p:nvSpPr>
        <p:spPr bwMode="auto">
          <a:xfrm>
            <a:off x="251520" y="1340768"/>
            <a:ext cx="5568503" cy="4680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defRPr/>
            </a:pPr>
            <a:r>
              <a:rPr lang="fr-FR" altLang="en-US" dirty="0">
                <a:latin typeface="Gill Sans MT" panose="020B0502020104020203" pitchFamily="34" charset="0"/>
              </a:rPr>
              <a:t>Site d’administration</a:t>
            </a:r>
          </a:p>
          <a:p>
            <a:pPr lvl="1">
              <a:defRPr/>
            </a:pPr>
            <a:r>
              <a:rPr lang="fr-FR" altLang="en-US" dirty="0">
                <a:latin typeface="Gill Sans MT" panose="020B0502020104020203" pitchFamily="34" charset="0"/>
              </a:rPr>
              <a:t>Le VPI est administré par doses de 0,5 ml dans le muscle de la cuisse, sur la face externe.</a:t>
            </a:r>
          </a:p>
          <a:p>
            <a:pPr>
              <a:spcBef>
                <a:spcPts val="600"/>
              </a:spcBef>
              <a:defRPr/>
            </a:pPr>
            <a:r>
              <a:rPr lang="fr-FR" altLang="en-US" dirty="0">
                <a:latin typeface="Gill Sans MT" panose="020B0502020104020203" pitchFamily="34" charset="0"/>
              </a:rPr>
              <a:t>Méthode</a:t>
            </a:r>
          </a:p>
          <a:p>
            <a:pPr lvl="1">
              <a:spcBef>
                <a:spcPts val="0"/>
              </a:spcBef>
              <a:defRPr/>
            </a:pPr>
            <a:r>
              <a:rPr lang="fr-FR" altLang="en-US" dirty="0">
                <a:latin typeface="Gill Sans MT" panose="020B0502020104020203" pitchFamily="34" charset="0"/>
              </a:rPr>
              <a:t>Lavez-vous soigneusement les mains pendant 20 secondes ;</a:t>
            </a:r>
          </a:p>
          <a:p>
            <a:pPr lvl="1">
              <a:defRPr/>
            </a:pPr>
            <a:r>
              <a:rPr lang="fr-FR" altLang="en-US" dirty="0">
                <a:latin typeface="Gill Sans MT" panose="020B0502020104020203" pitchFamily="34" charset="0"/>
              </a:rPr>
              <a:t>Pincez fermement le muscle entre le pouce et l’index ;</a:t>
            </a:r>
          </a:p>
          <a:p>
            <a:pPr lvl="1">
              <a:defRPr/>
            </a:pPr>
            <a:r>
              <a:rPr lang="fr-FR" altLang="en-US" dirty="0">
                <a:latin typeface="Gill Sans MT" panose="020B0502020104020203" pitchFamily="34" charset="0"/>
              </a:rPr>
              <a:t>Tenez la seringue comme un crayon ;</a:t>
            </a:r>
          </a:p>
          <a:p>
            <a:pPr lvl="1">
              <a:defRPr/>
            </a:pPr>
            <a:r>
              <a:rPr lang="fr-FR" altLang="en-US" dirty="0">
                <a:latin typeface="Gill Sans MT" panose="020B0502020104020203" pitchFamily="34" charset="0"/>
              </a:rPr>
              <a:t>Introduisez rapidement l’aiguille perpendiculairement dans la peau ;</a:t>
            </a:r>
          </a:p>
          <a:p>
            <a:pPr lvl="1">
              <a:defRPr/>
            </a:pPr>
            <a:r>
              <a:rPr lang="fr-FR" altLang="en-US" dirty="0">
                <a:latin typeface="Gill Sans MT" panose="020B0502020104020203" pitchFamily="34" charset="0"/>
              </a:rPr>
              <a:t>Appuyez sur le piston.</a:t>
            </a:r>
          </a:p>
        </p:txBody>
      </p:sp>
      <p:pic>
        <p:nvPicPr>
          <p:cNvPr id="13318" name="Picture 6"/>
          <p:cNvPicPr>
            <a:picLocks noChangeAspect="1" noChangeArrowheads="1"/>
          </p:cNvPicPr>
          <p:nvPr/>
        </p:nvPicPr>
        <p:blipFill rotWithShape="1">
          <a:blip r:embed="rId3">
            <a:extLst>
              <a:ext uri="{28A0092B-C50C-407E-A947-70E740481C1C}">
                <a14:useLocalDpi xmlns:a14="http://schemas.microsoft.com/office/drawing/2010/main" val="0"/>
              </a:ext>
            </a:extLst>
          </a:blip>
          <a:srcRect l="5500" t="6075" r="4146" b="6902"/>
          <a:stretch/>
        </p:blipFill>
        <p:spPr bwMode="auto">
          <a:xfrm>
            <a:off x="5784972" y="1516284"/>
            <a:ext cx="3179516" cy="176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9" name="Rectangle 1"/>
          <p:cNvSpPr>
            <a:spLocks noChangeArrowheads="1"/>
          </p:cNvSpPr>
          <p:nvPr/>
        </p:nvSpPr>
        <p:spPr bwMode="auto">
          <a:xfrm>
            <a:off x="6948488" y="3819525"/>
            <a:ext cx="144462" cy="1409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94392" y="3492216"/>
            <a:ext cx="2926080" cy="20970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latin typeface="+mj-lt"/>
              </a:rPr>
              <a:t>Flacons </a:t>
            </a:r>
            <a:r>
              <a:rPr lang="en-US" dirty="0" err="1">
                <a:latin typeface="+mj-lt"/>
              </a:rPr>
              <a:t>multidoses</a:t>
            </a:r>
            <a:r>
              <a:rPr lang="en-US" dirty="0">
                <a:latin typeface="+mj-lt"/>
              </a:rPr>
              <a:t> de VPI</a:t>
            </a:r>
          </a:p>
        </p:txBody>
      </p:sp>
      <p:sp>
        <p:nvSpPr>
          <p:cNvPr id="7" name="Content Placeholder 2"/>
          <p:cNvSpPr txBox="1">
            <a:spLocks/>
          </p:cNvSpPr>
          <p:nvPr/>
        </p:nvSpPr>
        <p:spPr bwMode="auto">
          <a:xfrm>
            <a:off x="442913" y="1268760"/>
            <a:ext cx="8305551" cy="2665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Gill Sans MT" panose="020B0502020104020203" pitchFamily="34" charset="0"/>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Gill Sans MT" panose="020B0502020104020203" pitchFamily="34" charset="0"/>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Gill Sans MT" panose="020B0502020104020203"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Gill Sans MT" panose="020B0502020104020203"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Gill Sans MT" panose="020B0502020104020203" pitchFamily="34" charset="0"/>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r>
              <a:rPr lang="fr-FR" altLang="en-US" sz="2200" kern="0" dirty="0">
                <a:solidFill>
                  <a:srgbClr val="002060"/>
                </a:solidFill>
              </a:rPr>
              <a:t>Les conservateurs ajoutés dans les flacons </a:t>
            </a:r>
            <a:r>
              <a:rPr lang="fr-FR" altLang="en-US" sz="2200" kern="0" dirty="0" err="1">
                <a:solidFill>
                  <a:srgbClr val="002060"/>
                </a:solidFill>
              </a:rPr>
              <a:t>multidoses</a:t>
            </a:r>
            <a:r>
              <a:rPr lang="fr-FR" altLang="en-US" sz="2200" kern="0" dirty="0">
                <a:solidFill>
                  <a:srgbClr val="002060"/>
                </a:solidFill>
              </a:rPr>
              <a:t> de VPI répondent aux normes imposées par l’OMS pour conserver le vaccin pendant </a:t>
            </a:r>
            <a:r>
              <a:rPr lang="fr-FR" altLang="en-US" sz="2200" u="sng" kern="0" dirty="0">
                <a:solidFill>
                  <a:srgbClr val="002060"/>
                </a:solidFill>
              </a:rPr>
              <a:t>28 jours</a:t>
            </a:r>
            <a:r>
              <a:rPr lang="fr-FR" altLang="en-US" sz="2200" kern="0" dirty="0">
                <a:solidFill>
                  <a:srgbClr val="002060"/>
                </a:solidFill>
              </a:rPr>
              <a:t>.</a:t>
            </a:r>
          </a:p>
          <a:p>
            <a:pPr marL="306000"/>
            <a:r>
              <a:rPr lang="fr-FR" altLang="en-US" sz="2200" kern="0" dirty="0">
                <a:solidFill>
                  <a:srgbClr val="002060"/>
                </a:solidFill>
              </a:rPr>
              <a:t>À la fin de la séance : </a:t>
            </a:r>
            <a:endParaRPr lang="en-US" altLang="en-US" sz="2200" kern="0" dirty="0">
              <a:solidFill>
                <a:srgbClr val="002060"/>
              </a:solidFill>
            </a:endParaRPr>
          </a:p>
          <a:p>
            <a:pPr lvl="1"/>
            <a:endParaRPr lang="en-US" altLang="en-US" sz="2400" kern="0" dirty="0"/>
          </a:p>
        </p:txBody>
      </p:sp>
      <p:graphicFrame>
        <p:nvGraphicFramePr>
          <p:cNvPr id="5" name="Content Placeholder 4"/>
          <p:cNvGraphicFramePr>
            <a:graphicFrameLocks noGrp="1"/>
          </p:cNvGraphicFramePr>
          <p:nvPr>
            <p:ph idx="1"/>
          </p:nvPr>
        </p:nvGraphicFramePr>
        <p:xfrm>
          <a:off x="0" y="2924944"/>
          <a:ext cx="9144000" cy="3396408"/>
        </p:xfrm>
        <a:graphic>
          <a:graphicData uri="http://schemas.openxmlformats.org/drawingml/2006/table">
            <a:tbl>
              <a:tblPr firstRow="1" firstCol="1" bandRow="1">
                <a:tableStyleId>{5C22544A-7EE6-4342-B048-85BDC9FD1C3A}</a:tableStyleId>
              </a:tblPr>
              <a:tblGrid>
                <a:gridCol w="4182894">
                  <a:extLst>
                    <a:ext uri="{9D8B030D-6E8A-4147-A177-3AD203B41FA5}">
                      <a16:colId xmlns:a16="http://schemas.microsoft.com/office/drawing/2014/main" val="20000"/>
                    </a:ext>
                  </a:extLst>
                </a:gridCol>
                <a:gridCol w="4961106">
                  <a:extLst>
                    <a:ext uri="{9D8B030D-6E8A-4147-A177-3AD203B41FA5}">
                      <a16:colId xmlns:a16="http://schemas.microsoft.com/office/drawing/2014/main" val="20001"/>
                    </a:ext>
                  </a:extLst>
                </a:gridCol>
              </a:tblGrid>
              <a:tr h="411844">
                <a:tc>
                  <a:txBody>
                    <a:bodyPr/>
                    <a:lstStyle/>
                    <a:p>
                      <a:pPr algn="ctr">
                        <a:lnSpc>
                          <a:spcPct val="115000"/>
                        </a:lnSpc>
                        <a:spcAft>
                          <a:spcPts val="0"/>
                        </a:spcAft>
                      </a:pPr>
                      <a:r>
                        <a:rPr lang="en-GB" sz="2000" dirty="0">
                          <a:solidFill>
                            <a:srgbClr val="FF0000"/>
                          </a:solidFill>
                          <a:effectLst/>
                        </a:rPr>
                        <a:t>PCV</a:t>
                      </a:r>
                      <a:r>
                        <a:rPr lang="en-GB" sz="2000" baseline="0" dirty="0">
                          <a:solidFill>
                            <a:srgbClr val="FF0000"/>
                          </a:solidFill>
                          <a:effectLst/>
                        </a:rPr>
                        <a:t> </a:t>
                      </a:r>
                      <a:r>
                        <a:rPr lang="fr-FR" sz="2000" baseline="0" noProof="0" dirty="0">
                          <a:solidFill>
                            <a:srgbClr val="FF0000"/>
                          </a:solidFill>
                          <a:effectLst/>
                        </a:rPr>
                        <a:t>sur l'étiquette </a:t>
                      </a:r>
                      <a:endParaRPr lang="fr-FR" sz="2000" noProof="0" dirty="0">
                        <a:solidFill>
                          <a:srgbClr val="FF0000"/>
                        </a:solidFill>
                        <a:effectLst/>
                        <a:latin typeface="Calibri"/>
                        <a:ea typeface="SimSun"/>
                        <a:cs typeface="Arial"/>
                      </a:endParaRPr>
                    </a:p>
                  </a:txBody>
                  <a:tcPr marL="68580" marR="68580" marT="0" marB="0" anchor="ctr"/>
                </a:tc>
                <a:tc>
                  <a:txBody>
                    <a:bodyPr/>
                    <a:lstStyle/>
                    <a:p>
                      <a:pPr algn="ctr">
                        <a:lnSpc>
                          <a:spcPct val="115000"/>
                        </a:lnSpc>
                        <a:spcAft>
                          <a:spcPts val="0"/>
                        </a:spcAft>
                      </a:pPr>
                      <a:r>
                        <a:rPr lang="fr-FR" sz="2000" noProof="0" dirty="0">
                          <a:solidFill>
                            <a:srgbClr val="FF0000"/>
                          </a:solidFill>
                          <a:effectLst/>
                        </a:rPr>
                        <a:t>À jeter au bout de 28 jours </a:t>
                      </a:r>
                      <a:endParaRPr lang="fr-FR" sz="2000" noProof="0" dirty="0">
                        <a:solidFill>
                          <a:srgbClr val="FF0000"/>
                        </a:solidFill>
                        <a:effectLst/>
                        <a:latin typeface="Calibri"/>
                        <a:ea typeface="SimSun"/>
                        <a:cs typeface="Arial"/>
                      </a:endParaRPr>
                    </a:p>
                  </a:txBody>
                  <a:tcPr marL="68580" marR="68580" marT="0" marB="0" anchor="ctr"/>
                </a:tc>
                <a:extLst>
                  <a:ext uri="{0D108BD9-81ED-4DB2-BD59-A6C34878D82A}">
                    <a16:rowId xmlns:a16="http://schemas.microsoft.com/office/drawing/2014/main" val="10000"/>
                  </a:ext>
                </a:extLst>
              </a:tr>
              <a:tr h="2550651">
                <a:tc>
                  <a:txBody>
                    <a:bodyPr/>
                    <a:lstStyle/>
                    <a:p>
                      <a:pPr algn="ctr">
                        <a:lnSpc>
                          <a:spcPct val="115000"/>
                        </a:lnSpc>
                        <a:spcBef>
                          <a:spcPts val="1200"/>
                        </a:spcBef>
                        <a:spcAft>
                          <a:spcPts val="600"/>
                        </a:spcAft>
                      </a:pPr>
                      <a:r>
                        <a:rPr lang="en-GB" sz="1100" dirty="0">
                          <a:effectLst/>
                        </a:rPr>
                        <a:t>   </a:t>
                      </a:r>
                      <a:endParaRPr lang="en-GB" sz="1100" dirty="0">
                        <a:effectLst/>
                        <a:latin typeface="Calibri"/>
                        <a:ea typeface="SimSun"/>
                        <a:cs typeface="Arial"/>
                      </a:endParaRPr>
                    </a:p>
                  </a:txBody>
                  <a:tcPr marL="68580" marR="68580" marT="0" marB="0"/>
                </a:tc>
                <a:tc>
                  <a:txBody>
                    <a:bodyPr/>
                    <a:lstStyle/>
                    <a:p>
                      <a:pPr>
                        <a:lnSpc>
                          <a:spcPct val="115000"/>
                        </a:lnSpc>
                        <a:spcBef>
                          <a:spcPts val="600"/>
                        </a:spcBef>
                        <a:spcAft>
                          <a:spcPts val="0"/>
                        </a:spcAft>
                      </a:pPr>
                      <a:r>
                        <a:rPr lang="fr-FR" sz="2000" noProof="0" dirty="0">
                          <a:solidFill>
                            <a:srgbClr val="002060"/>
                          </a:solidFill>
                          <a:effectLst/>
                        </a:rPr>
                        <a:t>Si</a:t>
                      </a:r>
                      <a:r>
                        <a:rPr lang="fr-FR" sz="2000" baseline="0" noProof="0" dirty="0">
                          <a:solidFill>
                            <a:srgbClr val="002060"/>
                          </a:solidFill>
                          <a:effectLst/>
                        </a:rPr>
                        <a:t> la date d'expiration n'est pas passée et que le vaccin est manipulé et stocké correctement, les flacons </a:t>
                      </a:r>
                      <a:r>
                        <a:rPr lang="fr-FR" sz="2000" baseline="0" noProof="0" dirty="0" err="1">
                          <a:solidFill>
                            <a:srgbClr val="002060"/>
                          </a:solidFill>
                          <a:effectLst/>
                        </a:rPr>
                        <a:t>multidoses</a:t>
                      </a:r>
                      <a:r>
                        <a:rPr lang="fr-FR" sz="2000" baseline="0" noProof="0" dirty="0">
                          <a:solidFill>
                            <a:srgbClr val="002060"/>
                          </a:solidFill>
                          <a:effectLst/>
                        </a:rPr>
                        <a:t> de VPI ouverts qui portent une PCV sur l'étiquette peuvent être conservés et utilisés lors de séances ultérieures pendant </a:t>
                      </a:r>
                      <a:r>
                        <a:rPr lang="fr-FR" sz="2000" b="1" baseline="0" noProof="0" dirty="0">
                          <a:solidFill>
                            <a:srgbClr val="002060"/>
                          </a:solidFill>
                          <a:effectLst/>
                        </a:rPr>
                        <a:t>un maximum de </a:t>
                      </a:r>
                      <a:r>
                        <a:rPr lang="fr-FR" sz="2000" b="1" noProof="0" dirty="0">
                          <a:solidFill>
                            <a:srgbClr val="002060"/>
                          </a:solidFill>
                          <a:effectLst/>
                        </a:rPr>
                        <a:t>28 jours après l’ouverture</a:t>
                      </a:r>
                      <a:r>
                        <a:rPr lang="fr-FR" sz="2000" noProof="0" dirty="0">
                          <a:solidFill>
                            <a:srgbClr val="002060"/>
                          </a:solidFill>
                          <a:effectLst/>
                        </a:rPr>
                        <a:t>.</a:t>
                      </a:r>
                    </a:p>
                    <a:p>
                      <a:pPr>
                        <a:lnSpc>
                          <a:spcPct val="115000"/>
                        </a:lnSpc>
                        <a:spcAft>
                          <a:spcPts val="0"/>
                        </a:spcAft>
                      </a:pPr>
                      <a:r>
                        <a:rPr lang="en-GB" sz="1100" dirty="0">
                          <a:effectLst/>
                        </a:rPr>
                        <a:t> </a:t>
                      </a:r>
                      <a:endParaRPr lang="en-GB" sz="1100" dirty="0">
                        <a:effectLst/>
                        <a:latin typeface="Calibri"/>
                        <a:ea typeface="SimSun"/>
                        <a:cs typeface="Arial"/>
                      </a:endParaRPr>
                    </a:p>
                  </a:txBody>
                  <a:tcPr marL="68580" marR="68580" marT="0" marB="0"/>
                </a:tc>
                <a:extLst>
                  <a:ext uri="{0D108BD9-81ED-4DB2-BD59-A6C34878D82A}">
                    <a16:rowId xmlns:a16="http://schemas.microsoft.com/office/drawing/2014/main" val="10001"/>
                  </a:ext>
                </a:extLst>
              </a:tr>
            </a:tbl>
          </a:graphicData>
        </a:graphic>
      </p:graphicFrame>
      <p:pic>
        <p:nvPicPr>
          <p:cNvPr id="1026" name="Picture 7" descr="Oral Cholera Vaccine - VVM on labe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41" y="3356992"/>
            <a:ext cx="2055470" cy="1368152"/>
          </a:xfrm>
          <a:prstGeom prst="rect">
            <a:avLst/>
          </a:prstGeom>
          <a:noFill/>
          <a:extLst>
            <a:ext uri="{909E8E84-426E-40DD-AFC4-6F175D3DCCD1}">
              <a14:hiddenFill xmlns:a14="http://schemas.microsoft.com/office/drawing/2010/main">
                <a:solidFill>
                  <a:srgbClr val="FFFFFF"/>
                </a:solidFill>
              </a14:hiddenFill>
            </a:ext>
          </a:extLst>
        </p:spPr>
      </p:pic>
      <p:pic>
        <p:nvPicPr>
          <p:cNvPr id="1025" name="Picture 8" descr="http://www.who.int/features/2007/vvm/vvm_slide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5697" y="4358062"/>
            <a:ext cx="2304256" cy="15192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48378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fr-FR" dirty="0"/>
              <a:t>Causes de gaspillage de vaccins</a:t>
            </a:r>
          </a:p>
        </p:txBody>
      </p:sp>
      <p:sp>
        <p:nvSpPr>
          <p:cNvPr id="15363" name="Content Placeholder 2"/>
          <p:cNvSpPr>
            <a:spLocks noGrp="1"/>
          </p:cNvSpPr>
          <p:nvPr>
            <p:ph idx="1"/>
          </p:nvPr>
        </p:nvSpPr>
        <p:spPr>
          <a:xfrm>
            <a:off x="442912" y="1268760"/>
            <a:ext cx="8701088" cy="4784179"/>
          </a:xfrm>
        </p:spPr>
        <p:txBody>
          <a:bodyPr/>
          <a:lstStyle/>
          <a:p>
            <a:pPr marL="0" indent="0">
              <a:spcBef>
                <a:spcPts val="600"/>
              </a:spcBef>
              <a:buNone/>
            </a:pPr>
            <a:endParaRPr lang="fr-FR" altLang="en-US" sz="1800" dirty="0">
              <a:ea typeface="Arial" pitchFamily="34" charset="0"/>
            </a:endParaRPr>
          </a:p>
          <a:p>
            <a:pPr>
              <a:spcBef>
                <a:spcPts val="600"/>
              </a:spcBef>
            </a:pPr>
            <a:r>
              <a:rPr lang="fr-FR" altLang="en-US" b="1" dirty="0"/>
              <a:t> Évitables</a:t>
            </a:r>
            <a:endParaRPr lang="fr-FR" altLang="en-US" dirty="0"/>
          </a:p>
          <a:p>
            <a:pPr marL="619125" lvl="1" defTabSz="627063">
              <a:spcBef>
                <a:spcPts val="600"/>
              </a:spcBef>
            </a:pPr>
            <a:r>
              <a:rPr lang="fr-FR" altLang="en-US" sz="1800" b="1" dirty="0">
                <a:ea typeface="Arial" pitchFamily="34" charset="0"/>
              </a:rPr>
              <a:t>Mauvaise gestion des stocks</a:t>
            </a:r>
          </a:p>
          <a:p>
            <a:pPr marL="1087438" lvl="2">
              <a:spcBef>
                <a:spcPts val="0"/>
              </a:spcBef>
            </a:pPr>
            <a:r>
              <a:rPr lang="fr-FR" altLang="en-US" sz="1800" dirty="0">
                <a:ea typeface="Arial" pitchFamily="34" charset="0"/>
              </a:rPr>
              <a:t>Stocks en excès</a:t>
            </a:r>
          </a:p>
          <a:p>
            <a:pPr marL="1087438" lvl="2">
              <a:spcBef>
                <a:spcPts val="0"/>
              </a:spcBef>
            </a:pPr>
            <a:r>
              <a:rPr lang="fr-FR" altLang="en-US" sz="1800" dirty="0">
                <a:ea typeface="Arial" pitchFamily="34" charset="0"/>
              </a:rPr>
              <a:t>Vaccin périmé avant d’avoir été utilisé (rappel du principe </a:t>
            </a:r>
          </a:p>
          <a:p>
            <a:pPr marL="817563" lvl="2" indent="0">
              <a:spcBef>
                <a:spcPts val="0"/>
              </a:spcBef>
              <a:buNone/>
            </a:pPr>
            <a:r>
              <a:rPr lang="fr-FR" altLang="en-US" sz="1800" dirty="0">
                <a:ea typeface="Arial" pitchFamily="34" charset="0"/>
              </a:rPr>
              <a:t>« Date de péremption la plus proche, vaccin à utiliser en premier »)</a:t>
            </a:r>
          </a:p>
          <a:p>
            <a:pPr marL="1087438" lvl="2">
              <a:spcBef>
                <a:spcPts val="0"/>
              </a:spcBef>
            </a:pPr>
            <a:r>
              <a:rPr lang="fr-FR" altLang="en-US" sz="1800" dirty="0">
                <a:ea typeface="Arial" pitchFamily="34" charset="0"/>
              </a:rPr>
              <a:t>Flacons perdus, cassés, volés</a:t>
            </a:r>
          </a:p>
          <a:p>
            <a:pPr marL="619125" lvl="1">
              <a:spcBef>
                <a:spcPts val="600"/>
              </a:spcBef>
            </a:pPr>
            <a:r>
              <a:rPr lang="fr-FR" altLang="en-US" sz="1800" b="1" dirty="0">
                <a:ea typeface="Arial" pitchFamily="34" charset="0"/>
              </a:rPr>
              <a:t>Rupture de la chaîne du froid</a:t>
            </a:r>
          </a:p>
          <a:p>
            <a:pPr marL="1087438" lvl="2">
              <a:spcBef>
                <a:spcPts val="0"/>
              </a:spcBef>
            </a:pPr>
            <a:r>
              <a:rPr lang="fr-FR" altLang="en-US" sz="1800" dirty="0">
                <a:ea typeface="Arial" pitchFamily="34" charset="0"/>
              </a:rPr>
              <a:t>Perte de puissance (températures élevées)</a:t>
            </a:r>
          </a:p>
          <a:p>
            <a:pPr marL="1087438" lvl="2">
              <a:spcBef>
                <a:spcPts val="0"/>
              </a:spcBef>
            </a:pPr>
            <a:r>
              <a:rPr lang="fr-FR" altLang="en-US" sz="1800" dirty="0">
                <a:ea typeface="Arial" pitchFamily="34" charset="0"/>
              </a:rPr>
              <a:t>Vaccin inactivé (gel) </a:t>
            </a:r>
          </a:p>
          <a:p>
            <a:pPr marL="619125" lvl="1">
              <a:spcBef>
                <a:spcPts val="600"/>
              </a:spcBef>
            </a:pPr>
            <a:r>
              <a:rPr lang="fr-FR" altLang="en-US" sz="1800" b="1" dirty="0">
                <a:ea typeface="Arial" pitchFamily="34" charset="0"/>
              </a:rPr>
              <a:t>Mauvaise technique de vaccination</a:t>
            </a:r>
          </a:p>
          <a:p>
            <a:pPr marL="1087438" lvl="2">
              <a:spcBef>
                <a:spcPts val="0"/>
              </a:spcBef>
            </a:pPr>
            <a:r>
              <a:rPr lang="fr-FR" altLang="en-US" sz="1800" dirty="0">
                <a:ea typeface="Arial" pitchFamily="34" charset="0"/>
              </a:rPr>
              <a:t>Administration de doses supérieures aux 0,5 ml recommandés à chaque injection</a:t>
            </a:r>
          </a:p>
        </p:txBody>
      </p:sp>
    </p:spTree>
    <p:extLst>
      <p:ext uri="{BB962C8B-B14F-4D97-AF65-F5344CB8AC3E}">
        <p14:creationId xmlns:p14="http://schemas.microsoft.com/office/powerpoint/2010/main" val="11259579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0"/>
          <p:cNvSpPr>
            <a:spLocks noChangeArrowheads="1"/>
          </p:cNvSpPr>
          <p:nvPr/>
        </p:nvSpPr>
        <p:spPr bwMode="auto">
          <a:xfrm>
            <a:off x="442913" y="1412776"/>
            <a:ext cx="8377237" cy="44676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spcBef>
                <a:spcPts val="1200"/>
              </a:spcBef>
            </a:pPr>
            <a:r>
              <a:rPr lang="fr-FR" altLang="en-US" dirty="0">
                <a:latin typeface="Gill Sans MT" panose="020B0502020104020203" pitchFamily="34" charset="0"/>
              </a:rPr>
              <a:t>Les flacons multidoses de VPI peuvent être associés à des taux élevés de gaspillage.</a:t>
            </a:r>
          </a:p>
          <a:p>
            <a:pPr>
              <a:spcBef>
                <a:spcPts val="1200"/>
              </a:spcBef>
            </a:pPr>
            <a:r>
              <a:rPr lang="fr-FR" altLang="en-US" dirty="0">
                <a:latin typeface="Gill Sans MT" panose="020B0502020104020203" pitchFamily="34" charset="0"/>
              </a:rPr>
              <a:t>Les taux de gaspillage varient selon les établissements et doivent faire l’objet de contrôles. </a:t>
            </a:r>
          </a:p>
          <a:p>
            <a:pPr>
              <a:spcBef>
                <a:spcPts val="1200"/>
              </a:spcBef>
            </a:pPr>
            <a:r>
              <a:rPr lang="fr-FR" altLang="en-US" b="1" dirty="0">
                <a:latin typeface="Gill Sans MT" panose="020B0502020104020203" pitchFamily="34" charset="0"/>
              </a:rPr>
              <a:t>Vos préoccupations concernant un gaspillage inévitable dû à l’obligation de jeter les flacons ouverts non utilisés ne doivent pas vous empêcher de vacciner un enfant.</a:t>
            </a:r>
          </a:p>
          <a:p>
            <a:pPr>
              <a:spcBef>
                <a:spcPts val="1200"/>
              </a:spcBef>
            </a:pPr>
            <a:r>
              <a:rPr lang="fr-FR" altLang="en-US" dirty="0">
                <a:latin typeface="Gill Sans MT" panose="020B0502020104020203" pitchFamily="34" charset="0"/>
              </a:rPr>
              <a:t>Les taux élevés de gaspillage de flacons multidoses de VPI sont anticipés et pris en compte dans les prévisions de la demande. </a:t>
            </a:r>
          </a:p>
          <a:p>
            <a:pPr>
              <a:spcBef>
                <a:spcPts val="1200"/>
              </a:spcBef>
            </a:pPr>
            <a:endParaRPr lang="en-US" altLang="en-US" dirty="0">
              <a:latin typeface="Gill Sans MT" panose="020B0502020104020203" pitchFamily="34" charset="0"/>
            </a:endParaRPr>
          </a:p>
          <a:p>
            <a:pPr>
              <a:spcBef>
                <a:spcPts val="1200"/>
              </a:spcBef>
            </a:pPr>
            <a:endParaRPr lang="en-US" altLang="en-US" dirty="0">
              <a:latin typeface="Gill Sans MT" panose="020B0502020104020203" pitchFamily="34" charset="0"/>
            </a:endParaRPr>
          </a:p>
          <a:p>
            <a:pPr>
              <a:spcBef>
                <a:spcPts val="1200"/>
              </a:spcBef>
            </a:pPr>
            <a:endParaRPr lang="fr-FR" altLang="en-US" dirty="0">
              <a:latin typeface="Gill Sans MT" panose="020B0502020104020203" pitchFamily="34" charset="0"/>
            </a:endParaRPr>
          </a:p>
        </p:txBody>
      </p:sp>
      <p:sp>
        <p:nvSpPr>
          <p:cNvPr id="8" name="Rectangle 2"/>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nchor="ctr"/>
          <a:lstStyle/>
          <a:p>
            <a:pPr algn="ctr" defTabSz="912813" eaLnBrk="0" hangingPunct="0">
              <a:defRPr/>
            </a:pPr>
            <a:r>
              <a:rPr lang="fr-FR" sz="3500" b="1" kern="0" dirty="0">
                <a:solidFill>
                  <a:srgbClr val="002060"/>
                </a:solidFill>
                <a:latin typeface="Gill Sans MT" panose="020B0502020104020203" pitchFamily="34" charset="0"/>
                <a:ea typeface="+mj-ea"/>
                <a:cs typeface="+mj-cs"/>
              </a:rPr>
              <a:t>Un gaspillage préoccupant ne doit pas vous empêcher de vacciner un enfant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a:defRPr/>
            </a:pPr>
            <a:r>
              <a:rPr lang="fr-FR" sz="3500" b="1" dirty="0">
                <a:solidFill>
                  <a:srgbClr val="000066"/>
                </a:solidFill>
                <a:latin typeface="Gill Sans MT" panose="020B0502020104020203" pitchFamily="34" charset="0"/>
                <a:ea typeface="Arial" charset="0"/>
              </a:rPr>
              <a:t>Après une vaccination ?</a:t>
            </a:r>
          </a:p>
        </p:txBody>
      </p:sp>
      <p:sp>
        <p:nvSpPr>
          <p:cNvPr id="17411" name="Rectangle 10"/>
          <p:cNvSpPr>
            <a:spLocks noChangeArrowheads="1"/>
          </p:cNvSpPr>
          <p:nvPr/>
        </p:nvSpPr>
        <p:spPr bwMode="auto">
          <a:xfrm>
            <a:off x="442913" y="1410023"/>
            <a:ext cx="6217319" cy="4035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spcBef>
                <a:spcPts val="1200"/>
              </a:spcBef>
            </a:pPr>
            <a:r>
              <a:rPr lang="fr-FR" altLang="en-US" sz="2300" dirty="0">
                <a:latin typeface="Gill Sans MT" panose="020B0502020104020203" pitchFamily="34" charset="0"/>
              </a:rPr>
              <a:t>Après une injection, insérez la seringue dans une boîte à aiguilles.</a:t>
            </a:r>
          </a:p>
          <a:p>
            <a:pPr>
              <a:spcBef>
                <a:spcPts val="1200"/>
              </a:spcBef>
            </a:pPr>
            <a:r>
              <a:rPr lang="fr-FR" altLang="en-US" sz="2300" dirty="0">
                <a:latin typeface="Gill Sans MT" panose="020B0502020104020203" pitchFamily="34" charset="0"/>
              </a:rPr>
              <a:t>Lorsque la boîte à aiguilles est pleine, fermez la languette pour vous assurer de la bonne fermeture de la boîte.</a:t>
            </a:r>
          </a:p>
          <a:p>
            <a:pPr>
              <a:spcBef>
                <a:spcPts val="1200"/>
              </a:spcBef>
            </a:pPr>
            <a:r>
              <a:rPr lang="fr-FR" altLang="en-US" sz="2300" dirty="0">
                <a:latin typeface="Gill Sans MT" panose="020B0502020104020203" pitchFamily="34" charset="0"/>
              </a:rPr>
              <a:t>Déposez la boîte à aiguilles au point de collecte approprié (incinération, brûlage, enfouissement).</a:t>
            </a:r>
          </a:p>
          <a:p>
            <a:pPr>
              <a:spcBef>
                <a:spcPts val="1200"/>
              </a:spcBef>
            </a:pPr>
            <a:r>
              <a:rPr lang="fr-FR" altLang="en-US" sz="2300" dirty="0">
                <a:solidFill>
                  <a:srgbClr val="002060"/>
                </a:solidFill>
                <a:latin typeface="Gill Sans MT" panose="020B0502020104020203" pitchFamily="34" charset="0"/>
              </a:rPr>
              <a:t>Les flacons de VPI ouverts dans lesquels il reste </a:t>
            </a:r>
            <a:br>
              <a:rPr lang="fr-FR" altLang="en-US" sz="2300" dirty="0">
                <a:solidFill>
                  <a:srgbClr val="002060"/>
                </a:solidFill>
                <a:latin typeface="Gill Sans MT" panose="020B0502020104020203" pitchFamily="34" charset="0"/>
              </a:rPr>
            </a:br>
            <a:r>
              <a:rPr lang="fr-FR" altLang="en-US" sz="2300" dirty="0">
                <a:solidFill>
                  <a:srgbClr val="002060"/>
                </a:solidFill>
                <a:latin typeface="Gill Sans MT" panose="020B0502020104020203" pitchFamily="34" charset="0"/>
              </a:rPr>
              <a:t>des doses de vaccin peuvent être placés </a:t>
            </a:r>
            <a:br>
              <a:rPr lang="fr-FR" altLang="en-US" sz="2300" dirty="0">
                <a:solidFill>
                  <a:srgbClr val="002060"/>
                </a:solidFill>
                <a:latin typeface="Gill Sans MT" panose="020B0502020104020203" pitchFamily="34" charset="0"/>
              </a:rPr>
            </a:br>
            <a:r>
              <a:rPr lang="fr-FR" altLang="en-US" sz="2300" dirty="0">
                <a:solidFill>
                  <a:srgbClr val="002060"/>
                </a:solidFill>
                <a:latin typeface="Gill Sans MT" panose="020B0502020104020203" pitchFamily="34" charset="0"/>
              </a:rPr>
              <a:t>à nouveau au réfrigérateur et utiliser </a:t>
            </a:r>
            <a:br>
              <a:rPr lang="fr-FR" altLang="en-US" sz="2300" dirty="0">
                <a:solidFill>
                  <a:srgbClr val="002060"/>
                </a:solidFill>
                <a:latin typeface="Gill Sans MT" panose="020B0502020104020203" pitchFamily="34" charset="0"/>
              </a:rPr>
            </a:br>
            <a:r>
              <a:rPr lang="fr-FR" altLang="en-US" sz="2300" dirty="0">
                <a:solidFill>
                  <a:srgbClr val="002060"/>
                </a:solidFill>
                <a:latin typeface="Gill Sans MT" panose="020B0502020104020203" pitchFamily="34" charset="0"/>
              </a:rPr>
              <a:t>en premier lors de la séance suivante. </a:t>
            </a:r>
          </a:p>
          <a:p>
            <a:endParaRPr lang="fr-FR" altLang="en-US" sz="2300" dirty="0">
              <a:latin typeface="Gill Sans MT" panose="020B0502020104020203" pitchFamily="34" charset="0"/>
            </a:endParaRPr>
          </a:p>
        </p:txBody>
      </p:sp>
      <p:pic>
        <p:nvPicPr>
          <p:cNvPr id="1741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4248" y="1263774"/>
            <a:ext cx="2487935" cy="3935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à coins arrondis 3"/>
          <p:cNvSpPr>
            <a:spLocks noChangeArrowheads="1"/>
          </p:cNvSpPr>
          <p:nvPr/>
        </p:nvSpPr>
        <p:spPr bwMode="auto">
          <a:xfrm>
            <a:off x="971550" y="1916113"/>
            <a:ext cx="3959225" cy="2448991"/>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nchor="ctr"/>
          <a:lstStyle>
            <a:lvl1pPr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rtl="1" eaLnBrk="1" hangingPunct="1">
              <a:spcBef>
                <a:spcPct val="0"/>
              </a:spcBef>
              <a:buClrTx/>
              <a:buFontTx/>
              <a:buNone/>
            </a:pPr>
            <a:endParaRPr lang="en-US" altLang="en-US" sz="2000" b="1" dirty="0">
              <a:solidFill>
                <a:srgbClr val="002060"/>
              </a:solidFill>
            </a:endParaRPr>
          </a:p>
          <a:p>
            <a:pPr algn="ctr" rtl="1" eaLnBrk="1" hangingPunct="1">
              <a:spcBef>
                <a:spcPct val="0"/>
              </a:spcBef>
              <a:buClrTx/>
              <a:buFontTx/>
              <a:buNone/>
            </a:pPr>
            <a:r>
              <a:rPr lang="fr-FR" altLang="en-US" sz="2400" b="1" dirty="0">
                <a:solidFill>
                  <a:srgbClr val="002060"/>
                </a:solidFill>
                <a:latin typeface="Gill Sans MT" panose="020B0502020104020203" pitchFamily="34" charset="0"/>
              </a:rPr>
              <a:t>Quels sont les différents moyens d’atténuer la douleur lorsque vous pratiquez une injection ?</a:t>
            </a:r>
          </a:p>
          <a:p>
            <a:pPr rtl="1" eaLnBrk="1" hangingPunct="1">
              <a:spcBef>
                <a:spcPct val="0"/>
              </a:spcBef>
              <a:buClrTx/>
              <a:buFontTx/>
              <a:buNone/>
            </a:pPr>
            <a:endParaRPr lang="en-US" altLang="en-US" sz="2000" b="1" dirty="0">
              <a:solidFill>
                <a:srgbClr val="002060"/>
              </a:solidFill>
            </a:endParaRPr>
          </a:p>
        </p:txBody>
      </p:sp>
      <p:sp>
        <p:nvSpPr>
          <p:cNvPr id="13315" name="Titre 17"/>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Gill Sans MT" panose="020B0502020104020203" pitchFamily="34" charset="0"/>
              </a:rPr>
              <a:t>Que faire dans cette situation ?</a:t>
            </a:r>
          </a:p>
        </p:txBody>
      </p:sp>
      <p:pic>
        <p:nvPicPr>
          <p:cNvPr id="18436" name="Picture 8" descr="doctor_think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4"/>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Gill Sans MT" panose="020B0502020104020203" pitchFamily="34" charset="0"/>
                <a:ea typeface="Arial" charset="0"/>
              </a:rPr>
              <a:t>Objectifs de ce module</a:t>
            </a:r>
          </a:p>
        </p:txBody>
      </p:sp>
      <p:sp>
        <p:nvSpPr>
          <p:cNvPr id="4099" name="Rectangle 14"/>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804863" indent="-280988"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r>
              <a:rPr lang="fr-FR" dirty="0">
                <a:latin typeface="Gill Sans MT" charset="0"/>
              </a:rPr>
              <a:t>À l’issue de ce module, les participants seront capables </a:t>
            </a:r>
            <a:r>
              <a:rPr lang="fr-FR" altLang="en-US" dirty="0">
                <a:latin typeface="Gill Sans MT" panose="020B0502020104020203" pitchFamily="34" charset="0"/>
              </a:rPr>
              <a:t>:</a:t>
            </a:r>
          </a:p>
          <a:p>
            <a:pPr lvl="1"/>
            <a:r>
              <a:rPr lang="fr-FR" altLang="en-US" dirty="0">
                <a:latin typeface="Gill Sans MT" panose="020B0502020104020203" pitchFamily="34" charset="0"/>
                <a:ea typeface="MS PGothic" pitchFamily="34" charset="-128"/>
              </a:rPr>
              <a:t>d’identifier les étapes nécessaires pour garantir la bonne qualité du vaccin</a:t>
            </a:r>
          </a:p>
          <a:p>
            <a:pPr lvl="1"/>
            <a:r>
              <a:rPr lang="fr-FR" altLang="en-US" dirty="0">
                <a:latin typeface="Gill Sans MT" panose="020B0502020104020203" pitchFamily="34" charset="0"/>
                <a:ea typeface="MS PGothic" pitchFamily="34" charset="-128"/>
              </a:rPr>
              <a:t>de </a:t>
            </a:r>
            <a:r>
              <a:rPr lang="fr-FR" altLang="en-US">
                <a:latin typeface="Gill Sans MT" panose="020B0502020104020203" pitchFamily="34" charset="0"/>
                <a:ea typeface="MS PGothic" pitchFamily="34" charset="-128"/>
              </a:rPr>
              <a:t>décrire la méthode </a:t>
            </a:r>
            <a:r>
              <a:rPr lang="fr-FR" altLang="en-US" dirty="0">
                <a:latin typeface="Gill Sans MT" panose="020B0502020104020203" pitchFamily="34" charset="0"/>
                <a:ea typeface="MS PGothic" pitchFamily="34" charset="-128"/>
              </a:rPr>
              <a:t>d’administration du vaccin</a:t>
            </a:r>
          </a:p>
          <a:p>
            <a:r>
              <a:rPr lang="fr-FR" altLang="en-US" dirty="0">
                <a:latin typeface="Gill Sans MT" panose="020B0502020104020203" pitchFamily="34" charset="0"/>
              </a:rPr>
              <a:t>Durée</a:t>
            </a:r>
          </a:p>
          <a:p>
            <a:pPr lvl="1"/>
            <a:r>
              <a:rPr lang="fr-FR" altLang="en-US" dirty="0">
                <a:latin typeface="Gill Sans MT" panose="020B0502020104020203" pitchFamily="34" charset="0"/>
                <a:ea typeface="MS PGothic" pitchFamily="34" charset="-128"/>
              </a:rPr>
              <a:t>30 minutes</a:t>
            </a:r>
            <a:endParaRPr lang="fr-FR" altLang="ja-JP" dirty="0">
              <a:latin typeface="Gill Sans MT" panose="020B0502020104020203" pitchFamily="34" charset="0"/>
              <a:ea typeface="MS PGothic" pitchFamily="34" charset="-128"/>
            </a:endParaRPr>
          </a:p>
          <a:p>
            <a:pPr lvl="1"/>
            <a:endParaRPr lang="fr-FR" altLang="en-US" dirty="0">
              <a:latin typeface="Gill Sans MT" panose="020B0502020104020203" pitchFamily="34" charset="0"/>
              <a:ea typeface="MS PGothic" pitchFamily="34" charset="-128"/>
            </a:endParaRPr>
          </a:p>
        </p:txBody>
      </p:sp>
      <p:pic>
        <p:nvPicPr>
          <p:cNvPr id="4100" name="Picture 6" descr="C:\Users\sfellache\Desktop\ammp\sandcloc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933825"/>
            <a:ext cx="82391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9" descr="arrow"/>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à coins arrondis 3"/>
          <p:cNvSpPr>
            <a:spLocks noChangeArrowheads="1"/>
          </p:cNvSpPr>
          <p:nvPr/>
        </p:nvSpPr>
        <p:spPr bwMode="auto">
          <a:xfrm>
            <a:off x="639033" y="2262126"/>
            <a:ext cx="4653047" cy="2895066"/>
          </a:xfrm>
          <a:prstGeom prst="wedgeRoundRectCallout">
            <a:avLst>
              <a:gd name="adj1" fmla="val 68125"/>
              <a:gd name="adj2" fmla="val -20213"/>
              <a:gd name="adj3" fmla="val 16667"/>
            </a:avLst>
          </a:prstGeom>
          <a:solidFill>
            <a:schemeClr val="bg1"/>
          </a:solidFill>
          <a:ln w="25400">
            <a:solidFill>
              <a:srgbClr val="C00000"/>
            </a:solidFill>
            <a:miter lim="800000"/>
            <a:headEnd/>
            <a:tailEnd/>
          </a:ln>
        </p:spPr>
        <p:txBody>
          <a:bodyPr/>
          <a:lstStyle>
            <a:lvl1pPr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rtl="1" eaLnBrk="1" hangingPunct="1">
              <a:spcBef>
                <a:spcPct val="0"/>
              </a:spcBef>
              <a:buClrTx/>
              <a:buFontTx/>
              <a:buNone/>
            </a:pPr>
            <a:r>
              <a:rPr lang="fr-FR" altLang="en-US" sz="2200" b="1" dirty="0">
                <a:solidFill>
                  <a:srgbClr val="002060"/>
                </a:solidFill>
                <a:latin typeface="Gill Sans MT" panose="020B0502020104020203" pitchFamily="34" charset="0"/>
              </a:rPr>
              <a:t>L’enfant est âgé de 14 semaines.  </a:t>
            </a:r>
          </a:p>
          <a:p>
            <a:pPr algn="ctr" rtl="1" eaLnBrk="1" hangingPunct="1">
              <a:spcBef>
                <a:spcPct val="0"/>
              </a:spcBef>
              <a:buClrTx/>
              <a:buFontTx/>
              <a:buNone/>
            </a:pPr>
            <a:r>
              <a:rPr lang="fr-FR" altLang="en-US" sz="2200" b="1" dirty="0">
                <a:solidFill>
                  <a:srgbClr val="002060"/>
                </a:solidFill>
                <a:latin typeface="Gill Sans MT" panose="020B0502020104020203" pitchFamily="34" charset="0"/>
              </a:rPr>
              <a:t>Vous lui administrez les vaccins suivants :  VPO, Rota, VPI, PCV et </a:t>
            </a:r>
            <a:r>
              <a:rPr lang="fr-FR" altLang="en-US" sz="2200" b="1" dirty="0">
                <a:latin typeface="Gill Sans MT" panose="020B0502020104020203" pitchFamily="34" charset="0"/>
              </a:rPr>
              <a:t>pentavalent.</a:t>
            </a:r>
          </a:p>
          <a:p>
            <a:pPr algn="ctr" rtl="1" eaLnBrk="1" hangingPunct="1">
              <a:spcBef>
                <a:spcPct val="0"/>
              </a:spcBef>
              <a:buClrTx/>
              <a:buFontTx/>
              <a:buNone/>
            </a:pPr>
            <a:endParaRPr lang="fr-FR" altLang="en-US" sz="2200" b="1" dirty="0">
              <a:solidFill>
                <a:srgbClr val="002060"/>
              </a:solidFill>
              <a:latin typeface="Gill Sans MT" panose="020B0502020104020203" pitchFamily="34" charset="0"/>
            </a:endParaRPr>
          </a:p>
          <a:p>
            <a:pPr algn="ctr" rtl="1" eaLnBrk="1" hangingPunct="1">
              <a:spcBef>
                <a:spcPct val="0"/>
              </a:spcBef>
              <a:buClrTx/>
              <a:buFontTx/>
              <a:buNone/>
            </a:pPr>
            <a:r>
              <a:rPr lang="fr-FR" altLang="en-US" sz="2200" b="1" dirty="0">
                <a:solidFill>
                  <a:srgbClr val="002060"/>
                </a:solidFill>
                <a:latin typeface="Gill Sans MT" panose="020B0502020104020203" pitchFamily="34" charset="0"/>
              </a:rPr>
              <a:t>Dans quel ordre devez-vous administrer ces vaccins </a:t>
            </a:r>
            <a:r>
              <a:rPr lang="en-US" altLang="en-US" sz="2200" b="1" dirty="0">
                <a:solidFill>
                  <a:srgbClr val="002060"/>
                </a:solidFill>
                <a:latin typeface="Gill Sans MT" panose="020B0502020104020203" pitchFamily="34" charset="0"/>
              </a:rPr>
              <a:t>?</a:t>
            </a:r>
            <a:endParaRPr lang="fr-FR" altLang="en-US" sz="2200" b="1" dirty="0">
              <a:solidFill>
                <a:srgbClr val="002060"/>
              </a:solidFill>
              <a:latin typeface="Gill Sans MT" panose="020B0502020104020203" pitchFamily="34" charset="0"/>
            </a:endParaRPr>
          </a:p>
        </p:txBody>
      </p:sp>
      <p:sp>
        <p:nvSpPr>
          <p:cNvPr id="15363" name="Titre 17"/>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Gill Sans MT" panose="020B0502020104020203" pitchFamily="34" charset="0"/>
              </a:rPr>
              <a:t>Que faire dans cette situation ?</a:t>
            </a:r>
          </a:p>
        </p:txBody>
      </p:sp>
      <p:pic>
        <p:nvPicPr>
          <p:cNvPr id="20484" name="Picture 8" descr="doctor_think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64708"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a:defRPr/>
            </a:pPr>
            <a:r>
              <a:rPr lang="fr-FR" altLang="en-US" sz="3600" dirty="0"/>
              <a:t>Principaux messages</a:t>
            </a:r>
            <a:endParaRPr lang="fr-FR" altLang="en-US" dirty="0"/>
          </a:p>
        </p:txBody>
      </p:sp>
      <p:pic>
        <p:nvPicPr>
          <p:cNvPr id="22531" name="Picture 7" descr="C:\Users\sfellache\Desktop\ammp\doctor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30769"/>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2" name="Rectangle 14"/>
          <p:cNvSpPr>
            <a:spLocks noChangeArrowheads="1"/>
          </p:cNvSpPr>
          <p:nvPr/>
        </p:nvSpPr>
        <p:spPr bwMode="auto">
          <a:xfrm>
            <a:off x="395288" y="1268760"/>
            <a:ext cx="8497887" cy="475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804863" indent="-280988"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spcBef>
                <a:spcPts val="1200"/>
              </a:spcBef>
            </a:pPr>
            <a:r>
              <a:rPr lang="fr-FR" altLang="zh-CN" sz="2300" dirty="0">
                <a:latin typeface="Gill Sans MT" panose="020B0502020104020203" pitchFamily="34" charset="0"/>
                <a:ea typeface="SimSun" pitchFamily="2" charset="-122"/>
              </a:rPr>
              <a:t>Vérifiez et interprétez la pastille de contrôle du vaccin et la date de péremption sur le flacon avant d’administrer le vaccin ;</a:t>
            </a:r>
          </a:p>
          <a:p>
            <a:pPr>
              <a:spcBef>
                <a:spcPts val="1200"/>
              </a:spcBef>
            </a:pPr>
            <a:r>
              <a:rPr lang="fr-FR" altLang="zh-CN" sz="2300" dirty="0">
                <a:latin typeface="Gill Sans MT" panose="020B0502020104020203" pitchFamily="34" charset="0"/>
                <a:ea typeface="SimSun" pitchFamily="2" charset="-122"/>
              </a:rPr>
              <a:t>Le VPI est préparé et administré comme tout autre vaccin injectable par voie intramusculaire :</a:t>
            </a:r>
          </a:p>
          <a:p>
            <a:pPr lvl="1">
              <a:spcBef>
                <a:spcPts val="300"/>
              </a:spcBef>
            </a:pPr>
            <a:r>
              <a:rPr lang="fr-FR" altLang="zh-CN" sz="2300" dirty="0">
                <a:latin typeface="Gill Sans MT" panose="020B0502020104020203" pitchFamily="34" charset="0"/>
                <a:ea typeface="SimSun" pitchFamily="2" charset="-122"/>
              </a:rPr>
              <a:t>Préparez et utilisez le VPI comme vous le faites pour d’autres vaccins injectables </a:t>
            </a:r>
          </a:p>
          <a:p>
            <a:pPr>
              <a:spcBef>
                <a:spcPts val="1200"/>
              </a:spcBef>
            </a:pPr>
            <a:r>
              <a:rPr lang="fr-FR" altLang="zh-CN" sz="2300" dirty="0">
                <a:latin typeface="Gill Sans MT" panose="020B0502020104020203" pitchFamily="34" charset="0"/>
                <a:ea typeface="SimSun" pitchFamily="2" charset="-122"/>
              </a:rPr>
              <a:t>Demandez à la personne responsable de l’enfant de le tenir confortablement en position assise pendant que vous enfoncez l’aiguille perpendiculairement dans le muscle de la cuisse ; </a:t>
            </a:r>
          </a:p>
          <a:p>
            <a:pPr>
              <a:spcBef>
                <a:spcPts val="1200"/>
              </a:spcBef>
            </a:pPr>
            <a:r>
              <a:rPr lang="en-US" sz="2000" dirty="0">
                <a:latin typeface="Gill Sans MT" panose="020B0502020104020203" pitchFamily="34" charset="0"/>
              </a:rPr>
              <a:t>No aspiration should be done during intramuscular injections, as this may increase pain due to longer contact time and lateral movement of the needle</a:t>
            </a:r>
          </a:p>
        </p:txBody>
      </p:sp>
    </p:spTree>
    <p:extLst>
      <p:ext uri="{BB962C8B-B14F-4D97-AF65-F5344CB8AC3E}">
        <p14:creationId xmlns:p14="http://schemas.microsoft.com/office/powerpoint/2010/main" val="28774441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a:defRPr/>
            </a:pPr>
            <a:r>
              <a:rPr lang="en-GB" altLang="en-US" sz="3600" dirty="0"/>
              <a:t>Key messages</a:t>
            </a:r>
            <a:endParaRPr lang="en-GB" altLang="en-US" dirty="0"/>
          </a:p>
        </p:txBody>
      </p:sp>
      <p:pic>
        <p:nvPicPr>
          <p:cNvPr id="22531" name="Picture 7" descr="C:\Users\sfellache\Desktop\ammp\doctor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30769"/>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2" name="Rectangle 14"/>
          <p:cNvSpPr>
            <a:spLocks noChangeArrowheads="1"/>
          </p:cNvSpPr>
          <p:nvPr/>
        </p:nvSpPr>
        <p:spPr bwMode="auto">
          <a:xfrm>
            <a:off x="395288" y="1412776"/>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804863" indent="-280988"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spcBef>
                <a:spcPts val="1200"/>
              </a:spcBef>
            </a:pPr>
            <a:r>
              <a:rPr lang="fr-FR" sz="2400" dirty="0">
                <a:latin typeface="Gill Sans MT" panose="020B0502020104020203" pitchFamily="34" charset="0"/>
              </a:rPr>
              <a:t>Lorsque plusieurs vaccins sont injectés séquentiellement au cours de la même séance, ils doivent être administrés par ordre croissant de douleur</a:t>
            </a:r>
          </a:p>
          <a:p>
            <a:pPr>
              <a:spcBef>
                <a:spcPts val="1200"/>
              </a:spcBef>
            </a:pPr>
            <a:r>
              <a:rPr lang="fr-FR" altLang="zh-CN" sz="2400" dirty="0">
                <a:latin typeface="Gill Sans MT" panose="020B0502020104020203" pitchFamily="34" charset="0"/>
                <a:ea typeface="SimSun" pitchFamily="2" charset="-122"/>
              </a:rPr>
              <a:t>Pour le VPI1, donner d'abord le VPO, puis administrer d'autres vaccins injectables : le VPI1 et le VPC dans une cuisse à au moins 2,5 cm d'écart et le Pentavalent dans l'autre cuisse</a:t>
            </a:r>
          </a:p>
          <a:p>
            <a:pPr>
              <a:spcBef>
                <a:spcPts val="1200"/>
              </a:spcBef>
            </a:pPr>
            <a:r>
              <a:rPr lang="fr-FR" altLang="zh-CN" sz="2400" dirty="0">
                <a:latin typeface="Gill Sans MT" panose="020B0502020104020203" pitchFamily="34" charset="0"/>
                <a:ea typeface="SimSun" pitchFamily="2" charset="-122"/>
              </a:rPr>
              <a:t>Pour le VPI2, en l'absence d'un classement spécifique de la douleur, les professionnels de la santé sont encouragés à utiliser leur expérience pratique sur la douleur de vaccins spécifiques pour déterminer en conséquence le meilleur séquencement de l'injection</a:t>
            </a:r>
            <a:endParaRPr lang="en-US" altLang="zh-CN" sz="2400" dirty="0">
              <a:latin typeface="Gill Sans MT" panose="020B0502020104020203" pitchFamily="34" charset="0"/>
              <a:ea typeface="SimSun" pitchFamily="2" charset="-122"/>
            </a:endParaRPr>
          </a:p>
        </p:txBody>
      </p:sp>
    </p:spTree>
    <p:extLst>
      <p:ext uri="{BB962C8B-B14F-4D97-AF65-F5344CB8AC3E}">
        <p14:creationId xmlns:p14="http://schemas.microsoft.com/office/powerpoint/2010/main" val="26960161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6" descr="doctor_goodby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Titre 1"/>
          <p:cNvSpPr>
            <a:spLocks noGrp="1"/>
          </p:cNvSpPr>
          <p:nvPr>
            <p:ph type="title"/>
          </p:nvPr>
        </p:nvSpPr>
        <p:spPr/>
        <p:txBody>
          <a:bodyPr/>
          <a:lstStyle/>
          <a:p>
            <a:pPr>
              <a:defRPr/>
            </a:pPr>
            <a:r>
              <a:rPr lang="fr-FR" sz="3600" dirty="0"/>
              <a:t>Fin du module</a:t>
            </a:r>
          </a:p>
        </p:txBody>
      </p:sp>
      <p:sp>
        <p:nvSpPr>
          <p:cNvPr id="7" name="Rectangle à coins arrondis 6"/>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rtl="1" eaLnBrk="1" hangingPunct="1">
              <a:defRPr/>
            </a:pPr>
            <a:br>
              <a:rPr lang="en-US" altLang="en-US" sz="1400" b="1" dirty="0">
                <a:solidFill>
                  <a:srgbClr val="000066"/>
                </a:solidFill>
                <a:latin typeface="Arial" pitchFamily="34" charset="0"/>
              </a:rPr>
            </a:br>
            <a:r>
              <a:rPr lang="fr-FR" altLang="en-US" sz="2400" b="1" dirty="0">
                <a:solidFill>
                  <a:srgbClr val="000066"/>
                </a:solidFill>
                <a:latin typeface="Gill Sans MT" panose="020B0502020104020203" pitchFamily="34" charset="0"/>
              </a:rPr>
              <a:t>Je vous remercie de votre attention </a:t>
            </a:r>
            <a:r>
              <a:rPr lang="en-US" altLang="en-US" sz="2400" b="1" dirty="0">
                <a:solidFill>
                  <a:srgbClr val="000066"/>
                </a:solidFill>
                <a:latin typeface="Gill Sans MT" panose="020B0502020104020203" pitchFamily="34" charset="0"/>
              </a:rPr>
              <a:t>! </a:t>
            </a:r>
            <a:br>
              <a:rPr lang="en-US" altLang="en-US" sz="2400" b="1" dirty="0">
                <a:solidFill>
                  <a:srgbClr val="000066"/>
                </a:solidFill>
                <a:latin typeface="Arial" pitchFamily="34" charset="0"/>
              </a:rPr>
            </a:br>
            <a:br>
              <a:rPr lang="en-US" altLang="en-US" sz="2400" b="1" dirty="0">
                <a:solidFill>
                  <a:srgbClr val="000066"/>
                </a:solidFill>
                <a:latin typeface="Arial" pitchFamily="34" charset="0"/>
              </a:rPr>
            </a:br>
            <a:endParaRPr lang="en-US" altLang="en-US" sz="2400" b="1" dirty="0">
              <a:solidFill>
                <a:srgbClr val="000066"/>
              </a:solidFill>
              <a:latin typeface="Arial" pitchFamily="34" charset="0"/>
            </a:endParaRPr>
          </a:p>
          <a:p>
            <a:pPr rtl="1" eaLnBrk="1" hangingPunct="1">
              <a:defRPr/>
            </a:pPr>
            <a:endParaRPr lang="en-US" altLang="en-US" sz="2000" b="1" dirty="0">
              <a:solidFill>
                <a:srgbClr val="000066"/>
              </a:solidFill>
              <a:latin typeface="Arial" pitchFamily="34" charset="0"/>
            </a:endParaRPr>
          </a:p>
          <a:p>
            <a:pPr rtl="1" eaLnBrk="1" hangingPunct="1">
              <a:defRPr/>
            </a:pPr>
            <a:endParaRPr lang="en-US" altLang="en-US" sz="2000" b="1" dirty="0">
              <a:solidFill>
                <a:srgbClr val="000066"/>
              </a:solidFill>
              <a:latin typeface="Arial" pitchFamily="34" charset="0"/>
            </a:endParaRPr>
          </a:p>
          <a:p>
            <a:pPr rtl="1" eaLnBrk="1" hangingPunct="1">
              <a:defRPr/>
            </a:pPr>
            <a:endParaRPr lang="en-US" altLang="en-US" sz="2000" b="1" dirty="0">
              <a:solidFill>
                <a:srgbClr val="000066"/>
              </a:solidFill>
              <a:latin typeface="Arial" pitchFamily="34" charset="0"/>
            </a:endParaRPr>
          </a:p>
          <a:p>
            <a:pPr rtl="1" eaLnBrk="1" hangingPunct="1">
              <a:defRPr/>
            </a:pPr>
            <a:endParaRPr lang="en-US" altLang="en-US" sz="2000" b="1" dirty="0">
              <a:solidFill>
                <a:srgbClr val="000066"/>
              </a:solidFill>
              <a:latin typeface="Arial" pitchFamily="34" charset="0"/>
            </a:endParaRPr>
          </a:p>
          <a:p>
            <a:pPr rtl="1" eaLnBrk="1" hangingPunct="1">
              <a:defRPr/>
            </a:pPr>
            <a:r>
              <a:rPr lang="fr-FR" altLang="en-US" sz="2000" b="1" dirty="0">
                <a:solidFill>
                  <a:srgbClr val="000066"/>
                </a:solidFill>
                <a:latin typeface="Arial" pitchFamily="34" charset="0"/>
              </a:rPr>
              <a:t>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5" descr="C:\Users\sfellache\Desktop\ammp\doctor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3201" y="1702023"/>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3"/>
          <p:cNvGrpSpPr>
            <a:grpSpLocks/>
          </p:cNvGrpSpPr>
          <p:nvPr/>
        </p:nvGrpSpPr>
        <p:grpSpPr bwMode="auto">
          <a:xfrm>
            <a:off x="539750" y="1338263"/>
            <a:ext cx="4679950" cy="1081087"/>
            <a:chOff x="340" y="843"/>
            <a:chExt cx="2948" cy="681"/>
          </a:xfrm>
        </p:grpSpPr>
        <p:sp>
          <p:nvSpPr>
            <p:cNvPr id="4" name="Rectangle à coins arrondis 3"/>
            <p:cNvSpPr/>
            <p:nvPr/>
          </p:nvSpPr>
          <p:spPr bwMode="auto">
            <a:xfrm>
              <a:off x="567" y="979"/>
              <a:ext cx="2721" cy="545"/>
            </a:xfrm>
            <a:prstGeom prst="wedgeRoundRectCallout">
              <a:avLst>
                <a:gd name="adj1" fmla="val 68142"/>
                <a:gd name="adj2" fmla="val 36750"/>
                <a:gd name="adj3" fmla="val 16667"/>
              </a:avLst>
            </a:prstGeom>
            <a:ln>
              <a:solidFill>
                <a:srgbClr val="CC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rtl="1" eaLnBrk="1" hangingPunct="1">
                <a:defRPr/>
              </a:pPr>
              <a:r>
                <a:rPr lang="fr-FR" altLang="en-US" sz="2000" b="1" dirty="0">
                  <a:solidFill>
                    <a:srgbClr val="000066"/>
                  </a:solidFill>
                  <a:latin typeface="Gill Sans MT" panose="020B0502020104020203" pitchFamily="34" charset="0"/>
                </a:rPr>
                <a:t> Comment contrôler la qualité du vaccin ? </a:t>
              </a:r>
            </a:p>
          </p:txBody>
        </p:sp>
        <p:sp>
          <p:nvSpPr>
            <p:cNvPr id="8" name="Ellipse 7"/>
            <p:cNvSpPr>
              <a:spLocks noChangeArrowheads="1"/>
            </p:cNvSpPr>
            <p:nvPr/>
          </p:nvSpPr>
          <p:spPr bwMode="auto">
            <a:xfrm>
              <a:off x="340" y="843"/>
              <a:ext cx="318" cy="318"/>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nchor="ctr"/>
            <a:lstStyle/>
            <a:p>
              <a:pPr algn="ctr" defTabSz="1042988" rtl="1">
                <a:defRPr/>
              </a:pPr>
              <a:r>
                <a:rPr lang="fr-FR" sz="2400" b="1" dirty="0">
                  <a:solidFill>
                    <a:srgbClr val="FFFFFF"/>
                  </a:solidFill>
                  <a:latin typeface="Gill Sans MT" panose="020B0502020104020203" pitchFamily="34" charset="0"/>
                  <a:ea typeface="+mn-ea"/>
                </a:rPr>
                <a:t>1</a:t>
              </a:r>
            </a:p>
          </p:txBody>
        </p:sp>
      </p:grpSp>
      <p:grpSp>
        <p:nvGrpSpPr>
          <p:cNvPr id="5" name="Group 14"/>
          <p:cNvGrpSpPr>
            <a:grpSpLocks/>
          </p:cNvGrpSpPr>
          <p:nvPr/>
        </p:nvGrpSpPr>
        <p:grpSpPr bwMode="auto">
          <a:xfrm>
            <a:off x="538163" y="2490788"/>
            <a:ext cx="4681537" cy="1081087"/>
            <a:chOff x="339" y="1569"/>
            <a:chExt cx="2949" cy="681"/>
          </a:xfrm>
        </p:grpSpPr>
        <p:sp>
          <p:nvSpPr>
            <p:cNvPr id="6" name="Rectangle à coins arrondis 5"/>
            <p:cNvSpPr/>
            <p:nvPr/>
          </p:nvSpPr>
          <p:spPr bwMode="auto">
            <a:xfrm>
              <a:off x="567" y="1751"/>
              <a:ext cx="2721" cy="499"/>
            </a:xfrm>
            <a:prstGeom prst="wedgeRoundRectCallout">
              <a:avLst>
                <a:gd name="adj1" fmla="val 68106"/>
                <a:gd name="adj2" fmla="val -55303"/>
                <a:gd name="adj3" fmla="val 16667"/>
              </a:avLst>
            </a:prstGeom>
            <a:ln>
              <a:solidFill>
                <a:srgbClr val="CC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rtl="1" eaLnBrk="1" hangingPunct="1">
                <a:defRPr/>
              </a:pPr>
              <a:r>
                <a:rPr lang="fr-FR" altLang="en-US" sz="2000" b="1" dirty="0">
                  <a:solidFill>
                    <a:srgbClr val="000066"/>
                  </a:solidFill>
                  <a:latin typeface="Gill Sans MT" panose="020B0502020104020203" pitchFamily="34" charset="0"/>
                </a:rPr>
                <a:t>Comment se préparer pour une vaccination ?</a:t>
              </a:r>
            </a:p>
          </p:txBody>
        </p:sp>
        <p:sp>
          <p:nvSpPr>
            <p:cNvPr id="9" name="Ellipse 8"/>
            <p:cNvSpPr>
              <a:spLocks noChangeArrowheads="1"/>
            </p:cNvSpPr>
            <p:nvPr/>
          </p:nvSpPr>
          <p:spPr bwMode="auto">
            <a:xfrm>
              <a:off x="339" y="1569"/>
              <a:ext cx="318" cy="317"/>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nchor="ctr"/>
            <a:lstStyle/>
            <a:p>
              <a:pPr algn="ctr" defTabSz="1042988" rtl="1">
                <a:defRPr/>
              </a:pPr>
              <a:r>
                <a:rPr lang="fr-FR" sz="2400" b="1" dirty="0">
                  <a:solidFill>
                    <a:srgbClr val="FFFFFF"/>
                  </a:solidFill>
                  <a:latin typeface="Gill Sans MT" panose="020B0502020104020203" pitchFamily="34" charset="0"/>
                  <a:ea typeface="+mn-ea"/>
                </a:rPr>
                <a:t>2</a:t>
              </a:r>
            </a:p>
          </p:txBody>
        </p:sp>
      </p:grpSp>
      <p:grpSp>
        <p:nvGrpSpPr>
          <p:cNvPr id="7" name="Group 16"/>
          <p:cNvGrpSpPr>
            <a:grpSpLocks/>
          </p:cNvGrpSpPr>
          <p:nvPr/>
        </p:nvGrpSpPr>
        <p:grpSpPr bwMode="auto">
          <a:xfrm>
            <a:off x="612776" y="4797154"/>
            <a:ext cx="4606930" cy="1223963"/>
            <a:chOff x="386" y="3021"/>
            <a:chExt cx="2902" cy="771"/>
          </a:xfrm>
        </p:grpSpPr>
        <p:sp>
          <p:nvSpPr>
            <p:cNvPr id="5130" name="Rectangle à coins arrondis 6"/>
            <p:cNvSpPr>
              <a:spLocks noChangeArrowheads="1"/>
            </p:cNvSpPr>
            <p:nvPr/>
          </p:nvSpPr>
          <p:spPr bwMode="auto">
            <a:xfrm>
              <a:off x="612" y="3022"/>
              <a:ext cx="2676" cy="770"/>
            </a:xfrm>
            <a:prstGeom prst="wedgeRoundRectCallout">
              <a:avLst>
                <a:gd name="adj1" fmla="val 63241"/>
                <a:gd name="adj2" fmla="val -53625"/>
                <a:gd name="adj3" fmla="val 16667"/>
              </a:avLst>
            </a:prstGeom>
            <a:solidFill>
              <a:schemeClr val="bg1"/>
            </a:solidFill>
            <a:ln w="25400">
              <a:solidFill>
                <a:srgbClr val="CC0000"/>
              </a:solidFill>
              <a:miter lim="800000"/>
              <a:headEnd/>
              <a:tailEnd/>
            </a:ln>
          </p:spPr>
          <p:txBody>
            <a:bodyPr anchor="ctr"/>
            <a:lstStyle>
              <a:lvl1pPr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rtl="1" eaLnBrk="1" hangingPunct="1">
                <a:spcBef>
                  <a:spcPct val="0"/>
                </a:spcBef>
                <a:buClrTx/>
                <a:buFontTx/>
                <a:buNone/>
              </a:pPr>
              <a:r>
                <a:rPr lang="fr-FR" altLang="en-US" sz="2000" b="1" dirty="0">
                  <a:latin typeface="Gill Sans MT" panose="020B0502020104020203" pitchFamily="34" charset="0"/>
                </a:rPr>
                <a:t>Comment administrer le VPI en même temps que d’autres vaccins prévus dans les vaccinations systématiques ?</a:t>
              </a:r>
            </a:p>
          </p:txBody>
        </p:sp>
        <p:sp>
          <p:nvSpPr>
            <p:cNvPr id="10" name="Ellipse 9"/>
            <p:cNvSpPr>
              <a:spLocks noChangeArrowheads="1"/>
            </p:cNvSpPr>
            <p:nvPr/>
          </p:nvSpPr>
          <p:spPr bwMode="auto">
            <a:xfrm>
              <a:off x="386" y="3021"/>
              <a:ext cx="317" cy="318"/>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nchor="ctr"/>
            <a:lstStyle/>
            <a:p>
              <a:pPr algn="ctr" defTabSz="1042988" rtl="1">
                <a:defRPr/>
              </a:pPr>
              <a:r>
                <a:rPr lang="fr-FR" sz="2400" b="1">
                  <a:solidFill>
                    <a:srgbClr val="FFFFFF"/>
                  </a:solidFill>
                  <a:latin typeface="Gill Sans MT" panose="020B0502020104020203" pitchFamily="34" charset="0"/>
                  <a:ea typeface="+mn-ea"/>
                </a:rPr>
                <a:t>4</a:t>
              </a:r>
            </a:p>
          </p:txBody>
        </p:sp>
      </p:grpSp>
      <p:sp>
        <p:nvSpPr>
          <p:cNvPr id="5126" name="ZoneTexte 15"/>
          <p:cNvSpPr txBox="1">
            <a:spLocks noChangeArrowheads="1"/>
          </p:cNvSpPr>
          <p:nvPr/>
        </p:nvSpPr>
        <p:spPr bwMode="auto">
          <a:xfrm>
            <a:off x="0" y="333375"/>
            <a:ext cx="9144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rtl="1" eaLnBrk="1" hangingPunct="1">
              <a:spcBef>
                <a:spcPct val="0"/>
              </a:spcBef>
              <a:buClrTx/>
              <a:buFontTx/>
              <a:buNone/>
            </a:pPr>
            <a:r>
              <a:rPr lang="fr-FR" altLang="en-US" sz="3600" b="1" dirty="0">
                <a:latin typeface="Gill Sans MT" panose="020B0502020104020203" pitchFamily="34" charset="0"/>
              </a:rPr>
              <a:t>Principales questions</a:t>
            </a:r>
          </a:p>
        </p:txBody>
      </p:sp>
      <p:grpSp>
        <p:nvGrpSpPr>
          <p:cNvPr id="11" name="Group 15"/>
          <p:cNvGrpSpPr>
            <a:grpSpLocks/>
          </p:cNvGrpSpPr>
          <p:nvPr/>
        </p:nvGrpSpPr>
        <p:grpSpPr bwMode="auto">
          <a:xfrm>
            <a:off x="612775" y="3643313"/>
            <a:ext cx="4606925" cy="1009650"/>
            <a:chOff x="386" y="2295"/>
            <a:chExt cx="2902" cy="636"/>
          </a:xfrm>
        </p:grpSpPr>
        <p:sp>
          <p:nvSpPr>
            <p:cNvPr id="5128" name="Rectangle à coins arrondis 6"/>
            <p:cNvSpPr>
              <a:spLocks noChangeArrowheads="1"/>
            </p:cNvSpPr>
            <p:nvPr/>
          </p:nvSpPr>
          <p:spPr bwMode="auto">
            <a:xfrm>
              <a:off x="612" y="2432"/>
              <a:ext cx="2676" cy="499"/>
            </a:xfrm>
            <a:prstGeom prst="wedgeRoundRectCallout">
              <a:avLst>
                <a:gd name="adj1" fmla="val 69487"/>
                <a:gd name="adj2" fmla="val -38173"/>
                <a:gd name="adj3" fmla="val 16667"/>
              </a:avLst>
            </a:prstGeom>
            <a:solidFill>
              <a:schemeClr val="bg1"/>
            </a:solidFill>
            <a:ln w="25400">
              <a:solidFill>
                <a:srgbClr val="CC0000"/>
              </a:solidFill>
              <a:miter lim="800000"/>
              <a:headEnd/>
              <a:tailEnd/>
            </a:ln>
          </p:spPr>
          <p:txBody>
            <a:bodyPr anchor="ctr"/>
            <a:lstStyle>
              <a:lvl1pPr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rtl="1" eaLnBrk="1" hangingPunct="1">
                <a:spcBef>
                  <a:spcPct val="0"/>
                </a:spcBef>
                <a:buClrTx/>
                <a:buFontTx/>
                <a:buNone/>
              </a:pPr>
              <a:r>
                <a:rPr lang="fr-FR" altLang="en-US" sz="2000" b="1" dirty="0">
                  <a:latin typeface="Gill Sans MT" panose="020B0502020104020203" pitchFamily="34" charset="0"/>
                </a:rPr>
                <a:t>Comment administrer le vaccin </a:t>
              </a:r>
              <a:r>
                <a:rPr lang="en-US" altLang="en-US" sz="2000" b="1" dirty="0">
                  <a:latin typeface="Gill Sans MT" panose="020B0502020104020203" pitchFamily="34" charset="0"/>
                </a:rPr>
                <a:t>?</a:t>
              </a:r>
            </a:p>
          </p:txBody>
        </p:sp>
        <p:sp>
          <p:nvSpPr>
            <p:cNvPr id="3" name="Ellipse 9"/>
            <p:cNvSpPr>
              <a:spLocks noChangeArrowheads="1"/>
            </p:cNvSpPr>
            <p:nvPr/>
          </p:nvSpPr>
          <p:spPr bwMode="auto">
            <a:xfrm>
              <a:off x="386" y="2295"/>
              <a:ext cx="317" cy="318"/>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nchor="ctr"/>
            <a:lstStyle/>
            <a:p>
              <a:pPr algn="ctr" defTabSz="1042988" rtl="1">
                <a:defRPr/>
              </a:pPr>
              <a:r>
                <a:rPr lang="fr-FR" sz="2400" b="1" dirty="0">
                  <a:solidFill>
                    <a:srgbClr val="FFFFFF"/>
                  </a:solidFill>
                  <a:latin typeface="Gill Sans MT" panose="020B0502020104020203" pitchFamily="34" charset="0"/>
                  <a:ea typeface="+mn-ea"/>
                </a:rPr>
                <a:t>3</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0"/>
          <p:cNvSpPr>
            <a:spLocks noChangeArrowheads="1"/>
          </p:cNvSpPr>
          <p:nvPr/>
        </p:nvSpPr>
        <p:spPr bwMode="auto">
          <a:xfrm>
            <a:off x="179512" y="1340768"/>
            <a:ext cx="6264695" cy="460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spcBef>
                <a:spcPts val="600"/>
              </a:spcBef>
            </a:pPr>
            <a:r>
              <a:rPr lang="fr-FR" altLang="en-US" sz="2000" dirty="0">
                <a:latin typeface="Gill Sans MT" panose="020B0502020104020203" pitchFamily="34" charset="0"/>
              </a:rPr>
              <a:t>Le VPI perd de sa puissance lorsqu’il est </a:t>
            </a:r>
            <a:r>
              <a:rPr lang="fr-FR" altLang="en-US" sz="2000" b="1" dirty="0">
                <a:latin typeface="Gill Sans MT" panose="020B0502020104020203" pitchFamily="34" charset="0"/>
              </a:rPr>
              <a:t>exposé à la </a:t>
            </a:r>
            <a:r>
              <a:rPr lang="fr-FR" altLang="en-US" sz="2000" b="1" u="sng" dirty="0">
                <a:latin typeface="Gill Sans MT" panose="020B0502020104020203" pitchFamily="34" charset="0"/>
              </a:rPr>
              <a:t>chaleur</a:t>
            </a:r>
            <a:r>
              <a:rPr lang="fr-FR" altLang="en-US" sz="2000" dirty="0">
                <a:latin typeface="Gill Sans MT" panose="020B0502020104020203" pitchFamily="34" charset="0"/>
              </a:rPr>
              <a:t> ou lorsqu’il est </a:t>
            </a:r>
            <a:r>
              <a:rPr lang="fr-FR" altLang="en-US" sz="2000" b="1" u="sng" dirty="0">
                <a:latin typeface="Gill Sans MT" panose="020B0502020104020203" pitchFamily="34" charset="0"/>
              </a:rPr>
              <a:t>congelé</a:t>
            </a:r>
          </a:p>
          <a:p>
            <a:pPr lvl="1">
              <a:spcBef>
                <a:spcPts val="600"/>
              </a:spcBef>
            </a:pPr>
            <a:r>
              <a:rPr lang="fr-FR" altLang="en-US" sz="2000" dirty="0">
                <a:latin typeface="Gill Sans MT" panose="020B0502020104020203" pitchFamily="34" charset="0"/>
              </a:rPr>
              <a:t>Le conserver à une température comprise entre +2°C et +8°C</a:t>
            </a:r>
          </a:p>
          <a:p>
            <a:pPr>
              <a:spcBef>
                <a:spcPts val="600"/>
              </a:spcBef>
            </a:pPr>
            <a:r>
              <a:rPr lang="fr-FR" altLang="en-US" sz="2000" dirty="0">
                <a:latin typeface="Gill Sans MT" panose="020B0502020104020203" pitchFamily="34" charset="0"/>
              </a:rPr>
              <a:t>Le VPI est </a:t>
            </a:r>
            <a:r>
              <a:rPr lang="fr-FR" altLang="en-US" sz="2000" b="1" dirty="0">
                <a:latin typeface="Gill Sans MT" panose="020B0502020104020203" pitchFamily="34" charset="0"/>
              </a:rPr>
              <a:t>sensible au gel</a:t>
            </a:r>
          </a:p>
          <a:p>
            <a:pPr lvl="1">
              <a:spcBef>
                <a:spcPts val="600"/>
              </a:spcBef>
            </a:pPr>
            <a:r>
              <a:rPr lang="fr-FR" altLang="en-US" sz="2000" b="1" dirty="0">
                <a:latin typeface="Gill Sans MT" panose="020B0502020104020203" pitchFamily="34" charset="0"/>
              </a:rPr>
              <a:t>À l’inverse du VPO</a:t>
            </a:r>
            <a:r>
              <a:rPr lang="fr-FR" altLang="en-US" sz="2000" dirty="0">
                <a:latin typeface="Gill Sans MT" panose="020B0502020104020203" pitchFamily="34" charset="0"/>
              </a:rPr>
              <a:t> qui peut être congelé</a:t>
            </a:r>
          </a:p>
          <a:p>
            <a:pPr lvl="1">
              <a:spcBef>
                <a:spcPts val="600"/>
              </a:spcBef>
            </a:pPr>
            <a:r>
              <a:rPr lang="fr-FR" altLang="en-US" sz="2000" dirty="0">
                <a:latin typeface="Gill Sans MT" panose="020B0502020104020203" pitchFamily="34" charset="0"/>
              </a:rPr>
              <a:t>Le « test d’agitation » est inefficace lorsqu’il s’agit de déterminer si le VPI a été congelé.</a:t>
            </a:r>
          </a:p>
          <a:p>
            <a:pPr lvl="1">
              <a:spcBef>
                <a:spcPts val="600"/>
              </a:spcBef>
            </a:pPr>
            <a:r>
              <a:rPr lang="fr-FR" altLang="en-US" sz="2000" dirty="0">
                <a:latin typeface="Gill Sans MT" panose="020B0502020104020203" pitchFamily="34" charset="0"/>
              </a:rPr>
              <a:t>Si vous pensez que le </a:t>
            </a:r>
            <a:r>
              <a:rPr lang="fr-FR" altLang="en-US" sz="2000" b="1" dirty="0">
                <a:latin typeface="Gill Sans MT" panose="020B0502020104020203" pitchFamily="34" charset="0"/>
              </a:rPr>
              <a:t>VPI a pu être congelé, vous devez jeter les flacons</a:t>
            </a:r>
            <a:r>
              <a:rPr lang="fr-FR" altLang="en-US" sz="2000" dirty="0">
                <a:latin typeface="Gill Sans MT" panose="020B0502020104020203" pitchFamily="34" charset="0"/>
              </a:rPr>
              <a:t>. </a:t>
            </a:r>
            <a:endParaRPr lang="fr-FR" altLang="en-US" sz="2000" b="1" dirty="0">
              <a:latin typeface="Gill Sans MT" panose="020B0502020104020203" pitchFamily="34" charset="0"/>
            </a:endParaRPr>
          </a:p>
          <a:p>
            <a:pPr>
              <a:spcBef>
                <a:spcPts val="600"/>
              </a:spcBef>
            </a:pPr>
            <a:r>
              <a:rPr lang="fr-FR" altLang="en-US" sz="2000" dirty="0">
                <a:latin typeface="Gill Sans MT" panose="020B0502020104020203" pitchFamily="34" charset="0"/>
              </a:rPr>
              <a:t>N’utilisez pas un vaccin si le liquide est trouble.</a:t>
            </a:r>
          </a:p>
          <a:p>
            <a:pPr>
              <a:spcBef>
                <a:spcPts val="600"/>
              </a:spcBef>
            </a:pPr>
            <a:r>
              <a:rPr lang="fr-FR" altLang="en-US" sz="2000" dirty="0">
                <a:latin typeface="Gill Sans MT" panose="020B0502020104020203" pitchFamily="34" charset="0"/>
              </a:rPr>
              <a:t>Vérifiez la </a:t>
            </a:r>
            <a:r>
              <a:rPr lang="fr-FR" altLang="en-US" sz="2000" b="1" dirty="0">
                <a:latin typeface="Gill Sans MT" panose="020B0502020104020203" pitchFamily="34" charset="0"/>
              </a:rPr>
              <a:t>pastille de contrôle </a:t>
            </a:r>
            <a:r>
              <a:rPr lang="fr-FR" altLang="en-US" sz="2000" dirty="0">
                <a:latin typeface="Gill Sans MT" panose="020B0502020104020203" pitchFamily="34" charset="0"/>
              </a:rPr>
              <a:t>et la </a:t>
            </a:r>
            <a:r>
              <a:rPr lang="fr-FR" altLang="en-US" sz="2000" b="1" dirty="0">
                <a:latin typeface="Gill Sans MT" panose="020B0502020104020203" pitchFamily="34" charset="0"/>
              </a:rPr>
              <a:t>date de péremption </a:t>
            </a:r>
            <a:r>
              <a:rPr lang="fr-FR" altLang="en-US" sz="2000" dirty="0">
                <a:latin typeface="Gill Sans MT" panose="020B0502020104020203" pitchFamily="34" charset="0"/>
              </a:rPr>
              <a:t>(voir les 2 diapositives suivantes).</a:t>
            </a:r>
          </a:p>
        </p:txBody>
      </p:sp>
      <p:sp>
        <p:nvSpPr>
          <p:cNvPr id="8" name="Rectangle 2"/>
          <p:cNvSpPr txBox="1">
            <a:spLocks noChangeArrowheads="1"/>
          </p:cNvSpPr>
          <p:nvPr/>
        </p:nvSpPr>
        <p:spPr bwMode="auto">
          <a:xfrm>
            <a:off x="0" y="0"/>
            <a:ext cx="9036496"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defTabSz="912813" eaLnBrk="0" hangingPunct="0">
              <a:defRPr/>
            </a:pPr>
            <a:r>
              <a:rPr lang="fr-FR" sz="3500" b="1" kern="0" dirty="0">
                <a:solidFill>
                  <a:srgbClr val="002060"/>
                </a:solidFill>
                <a:latin typeface="+mj-lt"/>
                <a:ea typeface="+mj-ea"/>
                <a:cs typeface="+mj-cs"/>
              </a:rPr>
              <a:t>Le VPI est sensible à la chaleur et au gel</a:t>
            </a:r>
          </a:p>
        </p:txBody>
      </p:sp>
      <p:pic>
        <p:nvPicPr>
          <p:cNvPr id="614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22679" y="1992610"/>
            <a:ext cx="885825" cy="2876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6444208" y="4017438"/>
            <a:ext cx="1584176" cy="1015663"/>
          </a:xfrm>
          <a:prstGeom prst="rect">
            <a:avLst/>
          </a:prstGeom>
          <a:noFill/>
        </p:spPr>
        <p:txBody>
          <a:bodyPr wrap="square" rtlCol="0">
            <a:spAutoFit/>
          </a:bodyPr>
          <a:lstStyle/>
          <a:p>
            <a:pPr algn="r"/>
            <a:r>
              <a:rPr lang="fr-FR" sz="1200" dirty="0">
                <a:solidFill>
                  <a:srgbClr val="C00000"/>
                </a:solidFill>
                <a:latin typeface="Gill Sans MT" panose="020B0502020104020203" pitchFamily="34" charset="0"/>
              </a:rPr>
              <a:t>Le gel TUE les vaccins ! </a:t>
            </a:r>
            <a:r>
              <a:rPr lang="fr-FR" sz="1200" b="1" dirty="0">
                <a:solidFill>
                  <a:srgbClr val="C00000"/>
                </a:solidFill>
                <a:latin typeface="Gill Sans MT" panose="020B0502020104020203" pitchFamily="34" charset="0"/>
              </a:rPr>
              <a:t>À l’exception du VPO,</a:t>
            </a:r>
            <a:r>
              <a:rPr lang="fr-FR" sz="1200" dirty="0">
                <a:solidFill>
                  <a:srgbClr val="C00000"/>
                </a:solidFill>
                <a:latin typeface="Gill Sans MT" panose="020B0502020104020203" pitchFamily="34" charset="0"/>
              </a:rPr>
              <a:t>  les vaccins congelés sont inefficaces.</a:t>
            </a:r>
          </a:p>
        </p:txBody>
      </p:sp>
      <p:sp>
        <p:nvSpPr>
          <p:cNvPr id="9" name="TextBox 8"/>
          <p:cNvSpPr txBox="1"/>
          <p:nvPr/>
        </p:nvSpPr>
        <p:spPr>
          <a:xfrm>
            <a:off x="6732240" y="3048094"/>
            <a:ext cx="1368152" cy="276999"/>
          </a:xfrm>
          <a:prstGeom prst="rect">
            <a:avLst/>
          </a:prstGeom>
          <a:noFill/>
        </p:spPr>
        <p:txBody>
          <a:bodyPr wrap="square" rtlCol="0">
            <a:spAutoFit/>
          </a:bodyPr>
          <a:lstStyle/>
          <a:p>
            <a:pPr algn="r"/>
            <a:r>
              <a:rPr lang="fr-FR" sz="1200" dirty="0">
                <a:solidFill>
                  <a:srgbClr val="C00000"/>
                </a:solidFill>
                <a:latin typeface="Gill Sans MT" panose="020B0502020104020203" pitchFamily="34" charset="0"/>
              </a:rPr>
              <a:t>Viser 4</a:t>
            </a:r>
            <a:r>
              <a:rPr lang="fr-FR" sz="1200" dirty="0">
                <a:solidFill>
                  <a:srgbClr val="C00000"/>
                </a:solidFill>
                <a:latin typeface="Calibri"/>
              </a:rPr>
              <a:t>⁰ à </a:t>
            </a:r>
            <a:r>
              <a:rPr lang="fr-FR" sz="1200" dirty="0">
                <a:solidFill>
                  <a:srgbClr val="C00000"/>
                </a:solidFill>
                <a:latin typeface="Gill Sans MT" panose="020B0502020104020203" pitchFamily="34" charset="0"/>
              </a:rPr>
              <a:t>5</a:t>
            </a:r>
            <a:r>
              <a:rPr lang="fr-FR" sz="1200" dirty="0">
                <a:solidFill>
                  <a:srgbClr val="C00000"/>
                </a:solidFill>
                <a:latin typeface="Calibri"/>
              </a:rPr>
              <a:t>⁰</a:t>
            </a:r>
            <a:r>
              <a:rPr lang="en-US" sz="1200" dirty="0">
                <a:solidFill>
                  <a:srgbClr val="C00000"/>
                </a:solidFill>
                <a:latin typeface="Gill Sans MT" panose="020B0502020104020203" pitchFamily="34" charset="0"/>
              </a:rPr>
              <a:t>C</a:t>
            </a:r>
          </a:p>
        </p:txBody>
      </p:sp>
      <p:sp>
        <p:nvSpPr>
          <p:cNvPr id="10" name="TextBox 9"/>
          <p:cNvSpPr txBox="1"/>
          <p:nvPr/>
        </p:nvSpPr>
        <p:spPr>
          <a:xfrm>
            <a:off x="6732240" y="2132856"/>
            <a:ext cx="1368152" cy="646331"/>
          </a:xfrm>
          <a:prstGeom prst="rect">
            <a:avLst/>
          </a:prstGeom>
          <a:noFill/>
        </p:spPr>
        <p:txBody>
          <a:bodyPr wrap="square" rtlCol="0">
            <a:spAutoFit/>
          </a:bodyPr>
          <a:lstStyle/>
          <a:p>
            <a:pPr algn="r"/>
            <a:r>
              <a:rPr lang="fr-FR" sz="1200" dirty="0">
                <a:solidFill>
                  <a:srgbClr val="C00000"/>
                </a:solidFill>
                <a:latin typeface="Gill Sans MT" panose="020B0502020104020203" pitchFamily="34" charset="0"/>
              </a:rPr>
              <a:t>Faire chauffer un vaccin raccourcit sa durée de vie</a:t>
            </a:r>
            <a:r>
              <a:rPr lang="en-US" sz="1200" dirty="0">
                <a:solidFill>
                  <a:srgbClr val="C00000"/>
                </a:solidFill>
                <a:latin typeface="Gill Sans MT" panose="020B0502020104020203" pitchFamily="34" charset="0"/>
              </a:rPr>
              <a:t>.</a:t>
            </a:r>
          </a:p>
        </p:txBody>
      </p:sp>
      <p:sp>
        <p:nvSpPr>
          <p:cNvPr id="4" name="Left Brace 3"/>
          <p:cNvSpPr/>
          <p:nvPr/>
        </p:nvSpPr>
        <p:spPr bwMode="auto">
          <a:xfrm>
            <a:off x="8028385" y="3933056"/>
            <a:ext cx="360040" cy="868680"/>
          </a:xfrm>
          <a:prstGeom prst="leftBrace">
            <a:avLst>
              <a:gd name="adj1" fmla="val 26053"/>
              <a:gd name="adj2" fmla="val 50000"/>
            </a:avLst>
          </a:prstGeom>
          <a:noFill/>
          <a:ln w="12700" cap="flat" cmpd="sng" algn="ctr">
            <a:solidFill>
              <a:srgbClr val="00206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11" name="Left Brace 10"/>
          <p:cNvSpPr/>
          <p:nvPr/>
        </p:nvSpPr>
        <p:spPr bwMode="auto">
          <a:xfrm>
            <a:off x="8028385" y="2068840"/>
            <a:ext cx="360040" cy="640080"/>
          </a:xfrm>
          <a:prstGeom prst="leftBrace">
            <a:avLst>
              <a:gd name="adj1" fmla="val 26053"/>
              <a:gd name="adj2" fmla="val 50000"/>
            </a:avLst>
          </a:prstGeom>
          <a:noFill/>
          <a:ln w="12700" cap="flat" cmpd="sng" algn="ctr">
            <a:solidFill>
              <a:srgbClr val="00206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Tree>
    <p:extLst>
      <p:ext uri="{BB962C8B-B14F-4D97-AF65-F5344CB8AC3E}">
        <p14:creationId xmlns:p14="http://schemas.microsoft.com/office/powerpoint/2010/main" val="40088416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8"/>
          <p:cNvSpPr>
            <a:spLocks noGrp="1" noChangeArrowheads="1"/>
          </p:cNvSpPr>
          <p:nvPr>
            <p:ph type="body" idx="1"/>
          </p:nvPr>
        </p:nvSpPr>
        <p:spPr>
          <a:xfrm>
            <a:off x="323528" y="1412776"/>
            <a:ext cx="7848872" cy="4611688"/>
          </a:xfrm>
        </p:spPr>
        <p:txBody>
          <a:bodyPr/>
          <a:lstStyle/>
          <a:p>
            <a:pPr>
              <a:spcBef>
                <a:spcPts val="1200"/>
              </a:spcBef>
            </a:pPr>
            <a:r>
              <a:rPr lang="fr-FR" altLang="en-US" sz="2200" dirty="0">
                <a:solidFill>
                  <a:srgbClr val="002060"/>
                </a:solidFill>
              </a:rPr>
              <a:t>Le flacon de VPI comporte une pastille de contrôle du vaccin sur son étiquette.</a:t>
            </a:r>
            <a:endParaRPr lang="en-US" altLang="en-US" sz="2200" dirty="0">
              <a:solidFill>
                <a:srgbClr val="002060"/>
              </a:solidFill>
            </a:endParaRPr>
          </a:p>
          <a:p>
            <a:pPr>
              <a:spcBef>
                <a:spcPts val="1200"/>
              </a:spcBef>
            </a:pPr>
            <a:r>
              <a:rPr lang="fr-FR" altLang="en-US" sz="2200" dirty="0"/>
              <a:t>La pastille de contrôle enregistre </a:t>
            </a:r>
            <a:r>
              <a:rPr lang="fr-FR" altLang="en-US" sz="2200" b="1" dirty="0"/>
              <a:t>l’exposition cumulée à la chaleur </a:t>
            </a:r>
            <a:r>
              <a:rPr lang="fr-FR" altLang="en-US" sz="2200" dirty="0"/>
              <a:t>et sa couleur passe de </a:t>
            </a:r>
            <a:br>
              <a:rPr lang="fr-FR" altLang="en-US" sz="2200" dirty="0"/>
            </a:br>
            <a:r>
              <a:rPr lang="fr-FR" altLang="en-US" sz="2200" dirty="0"/>
              <a:t>clair à sombre.</a:t>
            </a:r>
          </a:p>
          <a:p>
            <a:pPr>
              <a:spcBef>
                <a:spcPts val="1200"/>
              </a:spcBef>
            </a:pPr>
            <a:r>
              <a:rPr lang="fr-FR" altLang="en-US" sz="2200" dirty="0"/>
              <a:t>Vérifiez la pastille de contrôle </a:t>
            </a:r>
            <a:br>
              <a:rPr lang="fr-FR" altLang="en-US" sz="2200" dirty="0"/>
            </a:br>
            <a:r>
              <a:rPr lang="fr-FR" altLang="en-US" sz="2200" dirty="0"/>
              <a:t>sur chaque flacon de vaccin.</a:t>
            </a:r>
          </a:p>
          <a:p>
            <a:pPr>
              <a:spcBef>
                <a:spcPts val="1200"/>
              </a:spcBef>
            </a:pPr>
            <a:r>
              <a:rPr lang="fr-FR" altLang="en-US" sz="2200" dirty="0"/>
              <a:t>Si le carré au centre de la pastille</a:t>
            </a:r>
            <a:br>
              <a:rPr lang="fr-FR" altLang="en-US" sz="2200" dirty="0"/>
            </a:br>
            <a:r>
              <a:rPr lang="fr-FR" altLang="en-US" sz="2200" dirty="0"/>
              <a:t>est de </a:t>
            </a:r>
            <a:r>
              <a:rPr lang="fr-FR" altLang="en-US" sz="2200" u="sng" dirty="0"/>
              <a:t>même</a:t>
            </a:r>
            <a:r>
              <a:rPr lang="fr-FR" altLang="en-US" sz="2200" dirty="0"/>
              <a:t> couleur ou </a:t>
            </a:r>
            <a:r>
              <a:rPr lang="fr-FR" altLang="en-US" sz="2200" u="sng" dirty="0"/>
              <a:t>plus </a:t>
            </a:r>
            <a:br>
              <a:rPr lang="fr-FR" altLang="en-US" sz="2200" u="sng" dirty="0"/>
            </a:br>
            <a:r>
              <a:rPr lang="fr-FR" altLang="en-US" sz="2200" u="sng" dirty="0"/>
              <a:t>sombre</a:t>
            </a:r>
            <a:r>
              <a:rPr lang="fr-FR" altLang="en-US" sz="2200" dirty="0"/>
              <a:t> que le cercle qui </a:t>
            </a:r>
            <a:br>
              <a:rPr lang="fr-FR" altLang="en-US" sz="2200" dirty="0"/>
            </a:br>
            <a:r>
              <a:rPr lang="fr-FR" altLang="en-US" sz="2200" dirty="0"/>
              <a:t>l’entoure, </a:t>
            </a:r>
            <a:r>
              <a:rPr lang="fr-FR" altLang="en-US" sz="2200" b="1" dirty="0"/>
              <a:t>n’utilisez pas</a:t>
            </a:r>
            <a:r>
              <a:rPr lang="fr-FR" altLang="en-US" sz="2200" dirty="0"/>
              <a:t> </a:t>
            </a:r>
            <a:br>
              <a:rPr lang="fr-FR" altLang="en-US" sz="2200" dirty="0"/>
            </a:br>
            <a:r>
              <a:rPr lang="fr-FR" altLang="en-US" sz="2200" dirty="0"/>
              <a:t>le vaccin. </a:t>
            </a:r>
            <a:endParaRPr lang="en-US" altLang="en-US" sz="2200" dirty="0"/>
          </a:p>
        </p:txBody>
      </p:sp>
      <p:sp>
        <p:nvSpPr>
          <p:cNvPr id="6147" name="Rectangle 29"/>
          <p:cNvSpPr>
            <a:spLocks noGrp="1" noChangeArrowheads="1"/>
          </p:cNvSpPr>
          <p:nvPr>
            <p:ph type="title"/>
          </p:nvPr>
        </p:nvSpPr>
        <p:spPr/>
        <p:txBody>
          <a:bodyPr/>
          <a:lstStyle/>
          <a:p>
            <a:pPr>
              <a:defRPr/>
            </a:pPr>
            <a:r>
              <a:rPr lang="fr-FR" altLang="en-US" dirty="0">
                <a:latin typeface="+mj-lt"/>
              </a:rPr>
              <a:t>Vérifiez la pastille de contrôle du vaccin (PCV)</a:t>
            </a:r>
          </a:p>
        </p:txBody>
      </p:sp>
      <p:pic>
        <p:nvPicPr>
          <p:cNvPr id="5" name="Picture 2" descr="\\Wims\hq\GVA11\Secure\Clusters\cl-HTP\Jenner_Public\EPI_new\Training\VVM\frenchversion\VVM Graphic FRENCH Color\VVM_Graphic_French_color_final.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83968" y="2397977"/>
            <a:ext cx="4968552" cy="38393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47646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0"/>
          <p:cNvSpPr>
            <a:spLocks noChangeArrowheads="1"/>
          </p:cNvSpPr>
          <p:nvPr/>
        </p:nvSpPr>
        <p:spPr bwMode="auto">
          <a:xfrm>
            <a:off x="611560" y="1268760"/>
            <a:ext cx="8424936" cy="5301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341313" indent="-341313" defTabSz="912813" eaLnBrk="0" hangingPunct="0">
              <a:spcBef>
                <a:spcPts val="2088"/>
              </a:spcBef>
              <a:buClr>
                <a:srgbClr val="1E7FB8"/>
              </a:buClr>
              <a:buFont typeface="Wingdings" pitchFamily="2" charset="2"/>
              <a:buChar char="l"/>
            </a:pPr>
            <a:r>
              <a:rPr lang="fr-FR" altLang="en-US" sz="2300" dirty="0">
                <a:solidFill>
                  <a:srgbClr val="000066"/>
                </a:solidFill>
                <a:latin typeface="Gill Sans MT" pitchFamily="34" charset="0"/>
              </a:rPr>
              <a:t>Le VPI est beaucoup plus sensible à la chaleur que de nombreux autres vaccins thermosensibles.  </a:t>
            </a:r>
          </a:p>
          <a:p>
            <a:pPr marL="341313" indent="-341313" defTabSz="912813" eaLnBrk="0" hangingPunct="0">
              <a:spcBef>
                <a:spcPts val="888"/>
              </a:spcBef>
              <a:buClr>
                <a:srgbClr val="1E7FB8"/>
              </a:buClr>
              <a:buFont typeface="Wingdings" pitchFamily="2" charset="2"/>
              <a:buChar char="l"/>
            </a:pPr>
            <a:r>
              <a:rPr lang="fr-FR" altLang="en-US" sz="2300" dirty="0">
                <a:solidFill>
                  <a:srgbClr val="000066"/>
                </a:solidFill>
                <a:latin typeface="Gill Sans MT" pitchFamily="34" charset="0"/>
              </a:rPr>
              <a:t>La pastille de contrôle sur le flacon de VPI peut changer de couleur plus rapidement que sur le flacon d’autres vaccins.</a:t>
            </a:r>
          </a:p>
          <a:p>
            <a:pPr marL="341313" indent="-341313" defTabSz="912813" eaLnBrk="0" hangingPunct="0">
              <a:spcBef>
                <a:spcPts val="888"/>
              </a:spcBef>
              <a:buClr>
                <a:srgbClr val="1E7FB8"/>
              </a:buClr>
              <a:buFont typeface="Wingdings" pitchFamily="2" charset="2"/>
              <a:buChar char="l"/>
            </a:pPr>
            <a:r>
              <a:rPr lang="fr-FR" altLang="en-US" sz="2300" dirty="0">
                <a:solidFill>
                  <a:srgbClr val="000066"/>
                </a:solidFill>
                <a:latin typeface="Gill Sans MT" pitchFamily="34" charset="0"/>
              </a:rPr>
              <a:t>Un contrôle satisfaisant de la température et une bonne gestion des stocks sont indispensables pour éviter de gaspiller des flacons de VPI dont la pastille de contrôle atteint le point de rejet. </a:t>
            </a:r>
          </a:p>
          <a:p>
            <a:pPr marL="341313" indent="-341313" defTabSz="912813" eaLnBrk="0" hangingPunct="0">
              <a:spcBef>
                <a:spcPts val="888"/>
              </a:spcBef>
              <a:buClr>
                <a:srgbClr val="1E7FB8"/>
              </a:buClr>
              <a:buFont typeface="Wingdings" pitchFamily="2" charset="2"/>
              <a:buChar char="l"/>
            </a:pPr>
            <a:r>
              <a:rPr lang="fr-FR" sz="2300" dirty="0">
                <a:solidFill>
                  <a:srgbClr val="000066"/>
                </a:solidFill>
                <a:latin typeface="Gill Sans MT" pitchFamily="34" charset="0"/>
              </a:rPr>
              <a:t>Même si le principe « Date de péremption la plus proche, vaccin à utiliser en premier » s’applique généralement à la gestion des stocks de vaccins, la couleur de la pastille de contrôle prévaut. Ainsi, un lot de vaccins dont la pastille est plus sombre doit être utilisé en premier même si sa date de péremption n’est pas atteinte.</a:t>
            </a:r>
            <a:endParaRPr lang="fr-FR" altLang="en-US" sz="2300" dirty="0">
              <a:solidFill>
                <a:srgbClr val="000066"/>
              </a:solidFill>
              <a:latin typeface="Gill Sans MT" pitchFamily="34" charset="0"/>
            </a:endParaRPr>
          </a:p>
          <a:p>
            <a:pPr marL="341313" indent="-341313" defTabSz="912813" eaLnBrk="0" hangingPunct="0">
              <a:spcBef>
                <a:spcPct val="80000"/>
              </a:spcBef>
              <a:buClr>
                <a:srgbClr val="1E7FB8"/>
              </a:buClr>
              <a:buFont typeface="Wingdings" pitchFamily="2" charset="2"/>
              <a:buChar char="l"/>
            </a:pPr>
            <a:endParaRPr lang="fr-FR" altLang="en-US" sz="2500" dirty="0">
              <a:solidFill>
                <a:srgbClr val="000066"/>
              </a:solidFill>
              <a:latin typeface="Gill Sans MT" pitchFamily="34" charset="0"/>
            </a:endParaRPr>
          </a:p>
        </p:txBody>
      </p:sp>
      <p:sp>
        <p:nvSpPr>
          <p:cNvPr id="8" name="Rectangle 2"/>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defTabSz="912813" eaLnBrk="0" hangingPunct="0">
              <a:defRPr/>
            </a:pPr>
            <a:r>
              <a:rPr lang="fr-FR" sz="3500" b="1" kern="0" dirty="0">
                <a:solidFill>
                  <a:srgbClr val="002060"/>
                </a:solidFill>
                <a:latin typeface="+mj-lt"/>
                <a:ea typeface="+mj-ea"/>
                <a:cs typeface="+mj-cs"/>
              </a:rPr>
              <a:t>Le VPI est très sensible à la chaleur</a:t>
            </a:r>
          </a:p>
        </p:txBody>
      </p:sp>
    </p:spTree>
    <p:extLst>
      <p:ext uri="{BB962C8B-B14F-4D97-AF65-F5344CB8AC3E}">
        <p14:creationId xmlns:p14="http://schemas.microsoft.com/office/powerpoint/2010/main" val="39720140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r>
              <a:rPr lang="fr-FR" altLang="en-US" sz="3500" b="1" dirty="0">
                <a:solidFill>
                  <a:srgbClr val="000066"/>
                </a:solidFill>
                <a:latin typeface="Gill Sans MT" panose="020B0502020104020203" pitchFamily="34" charset="0"/>
              </a:rPr>
              <a:t>Vérifiez la date de péremption</a:t>
            </a:r>
          </a:p>
        </p:txBody>
      </p:sp>
      <p:sp>
        <p:nvSpPr>
          <p:cNvPr id="8195" name="Rectangle 12"/>
          <p:cNvSpPr>
            <a:spLocks noChangeArrowheads="1"/>
          </p:cNvSpPr>
          <p:nvPr/>
        </p:nvSpPr>
        <p:spPr bwMode="auto">
          <a:xfrm>
            <a:off x="442913" y="1381125"/>
            <a:ext cx="8017519"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spcBef>
                <a:spcPts val="800"/>
              </a:spcBef>
            </a:pPr>
            <a:r>
              <a:rPr lang="fr-FR" altLang="en-US" sz="2300" dirty="0">
                <a:latin typeface="Gill Sans MT" panose="020B0502020104020203" pitchFamily="34" charset="0"/>
              </a:rPr>
              <a:t>Un vaccin perd de sa puissance au fil du temps.</a:t>
            </a:r>
          </a:p>
          <a:p>
            <a:pPr>
              <a:spcBef>
                <a:spcPts val="800"/>
              </a:spcBef>
            </a:pPr>
            <a:r>
              <a:rPr lang="fr-FR" altLang="en-US" sz="2300" dirty="0">
                <a:latin typeface="Gill Sans MT" panose="020B0502020104020203" pitchFamily="34" charset="0"/>
              </a:rPr>
              <a:t>Une pastille de contrôle donne une information sur les </a:t>
            </a:r>
            <a:r>
              <a:rPr lang="fr-FR" altLang="en-US" sz="2300" b="1" dirty="0">
                <a:latin typeface="Gill Sans MT" panose="020B0502020104020203" pitchFamily="34" charset="0"/>
              </a:rPr>
              <a:t>conditions de stockage </a:t>
            </a:r>
            <a:r>
              <a:rPr lang="fr-FR" altLang="en-US" sz="2300" dirty="0">
                <a:latin typeface="Gill Sans MT" panose="020B0502020104020203" pitchFamily="34" charset="0"/>
              </a:rPr>
              <a:t>mais pas sur la puissance. </a:t>
            </a:r>
          </a:p>
          <a:p>
            <a:pPr>
              <a:spcBef>
                <a:spcPts val="800"/>
              </a:spcBef>
            </a:pPr>
            <a:r>
              <a:rPr lang="fr-FR" altLang="en-US" sz="2300" dirty="0">
                <a:latin typeface="Gill Sans MT" panose="020B0502020104020203" pitchFamily="34" charset="0"/>
              </a:rPr>
              <a:t>Une pastille de contrôle peut avoir la bonne couleur alors que le vaccin est peut-être périmé.</a:t>
            </a:r>
          </a:p>
          <a:p>
            <a:pPr>
              <a:spcBef>
                <a:spcPts val="800"/>
              </a:spcBef>
            </a:pPr>
            <a:r>
              <a:rPr lang="fr-FR" altLang="en-US" sz="2300" dirty="0">
                <a:latin typeface="Gill Sans MT" panose="020B0502020104020203" pitchFamily="34" charset="0"/>
              </a:rPr>
              <a:t>Avant d’administrer un vaccin, </a:t>
            </a:r>
            <a:r>
              <a:rPr lang="fr-FR" altLang="en-US" sz="2300" b="1" dirty="0">
                <a:latin typeface="Gill Sans MT" panose="020B0502020104020203" pitchFamily="34" charset="0"/>
              </a:rPr>
              <a:t>vérifiez toujours la date de péremption.</a:t>
            </a:r>
          </a:p>
        </p:txBody>
      </p:sp>
      <p:sp>
        <p:nvSpPr>
          <p:cNvPr id="8197" name="Rounded Rectangular Callout 1"/>
          <p:cNvSpPr>
            <a:spLocks noChangeArrowheads="1"/>
          </p:cNvSpPr>
          <p:nvPr/>
        </p:nvSpPr>
        <p:spPr bwMode="auto">
          <a:xfrm>
            <a:off x="5848350" y="3068638"/>
            <a:ext cx="1676400" cy="1873250"/>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8198" name="Rounded Rectangular Callout 2"/>
          <p:cNvSpPr>
            <a:spLocks noChangeArrowheads="1"/>
          </p:cNvSpPr>
          <p:nvPr/>
        </p:nvSpPr>
        <p:spPr bwMode="auto">
          <a:xfrm>
            <a:off x="7092950" y="3357563"/>
            <a:ext cx="1366838" cy="1366837"/>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8199" name="TextBox 3"/>
          <p:cNvSpPr txBox="1">
            <a:spLocks noChangeArrowheads="1"/>
          </p:cNvSpPr>
          <p:nvPr/>
        </p:nvSpPr>
        <p:spPr bwMode="auto">
          <a:xfrm>
            <a:off x="5446728" y="4258371"/>
            <a:ext cx="3697272"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marL="169863" indent="-169863" eaLnBrk="1" hangingPunct="1">
              <a:spcBef>
                <a:spcPts val="600"/>
              </a:spcBef>
              <a:buClrTx/>
              <a:buFont typeface="Arial" panose="020B0604020202020204" pitchFamily="34" charset="0"/>
              <a:buChar char="•"/>
            </a:pPr>
            <a:r>
              <a:rPr lang="fr-FR" altLang="en-US" sz="1800" dirty="0">
                <a:solidFill>
                  <a:schemeClr val="tx1"/>
                </a:solidFill>
                <a:latin typeface="Gill Sans MT" panose="020B0502020104020203" pitchFamily="34" charset="0"/>
              </a:rPr>
              <a:t>Date de péremption : </a:t>
            </a:r>
            <a:r>
              <a:rPr lang="fr-FR" altLang="en-US" sz="1800" dirty="0">
                <a:solidFill>
                  <a:srgbClr val="C00000"/>
                </a:solidFill>
                <a:latin typeface="Gill Sans MT" panose="020B0502020104020203" pitchFamily="34" charset="0"/>
              </a:rPr>
              <a:t>02NOV14</a:t>
            </a:r>
          </a:p>
          <a:p>
            <a:pPr marL="169863" indent="-169863" eaLnBrk="1" hangingPunct="1">
              <a:spcBef>
                <a:spcPts val="600"/>
              </a:spcBef>
              <a:buClrTx/>
              <a:buFont typeface="Arial" panose="020B0604020202020204" pitchFamily="34" charset="0"/>
              <a:buChar char="•"/>
            </a:pPr>
            <a:r>
              <a:rPr lang="fr-FR" altLang="en-US" sz="1800" dirty="0">
                <a:solidFill>
                  <a:schemeClr val="tx1"/>
                </a:solidFill>
                <a:latin typeface="Gill Sans MT" panose="020B0502020104020203" pitchFamily="34" charset="0"/>
              </a:rPr>
              <a:t>À utiliser jusqu’au 2 novembre 2014</a:t>
            </a:r>
          </a:p>
          <a:p>
            <a:pPr marL="169863" indent="-169863" eaLnBrk="1" hangingPunct="1">
              <a:spcBef>
                <a:spcPts val="600"/>
              </a:spcBef>
              <a:buClrTx/>
              <a:buFont typeface="Arial" panose="020B0604020202020204" pitchFamily="34" charset="0"/>
              <a:buChar char="•"/>
            </a:pPr>
            <a:r>
              <a:rPr lang="fr-FR" altLang="en-US" sz="1800" dirty="0">
                <a:solidFill>
                  <a:schemeClr val="tx1"/>
                </a:solidFill>
                <a:latin typeface="Gill Sans MT" panose="020B0502020104020203" pitchFamily="34" charset="0"/>
              </a:rPr>
              <a:t>Ne pas utiliser à partir du 3 novembre 2014</a:t>
            </a:r>
          </a:p>
        </p:txBody>
      </p:sp>
      <p:pic>
        <p:nvPicPr>
          <p:cNvPr id="8201" name="Picture 9"/>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26269" y="4344764"/>
            <a:ext cx="1641475" cy="1460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8" name="Group 7"/>
          <p:cNvGrpSpPr/>
          <p:nvPr/>
        </p:nvGrpSpPr>
        <p:grpSpPr>
          <a:xfrm>
            <a:off x="3146692" y="4037359"/>
            <a:ext cx="1922169" cy="1839913"/>
            <a:chOff x="2714644" y="4005064"/>
            <a:chExt cx="1922169" cy="1839913"/>
          </a:xfrm>
        </p:grpSpPr>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18750" r="15956"/>
            <a:stretch/>
          </p:blipFill>
          <p:spPr>
            <a:xfrm>
              <a:off x="2714644" y="4005064"/>
              <a:ext cx="1922169" cy="18399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6" name="Freeform 505"/>
            <p:cNvSpPr>
              <a:spLocks noEditPoints="1"/>
            </p:cNvSpPr>
            <p:nvPr/>
          </p:nvSpPr>
          <p:spPr bwMode="auto">
            <a:xfrm rot="16812777">
              <a:off x="3405276" y="4589998"/>
              <a:ext cx="1134959" cy="626422"/>
            </a:xfrm>
            <a:custGeom>
              <a:avLst/>
              <a:gdLst>
                <a:gd name="T0" fmla="*/ 123 w 452"/>
                <a:gd name="T1" fmla="*/ 17 h 285"/>
                <a:gd name="T2" fmla="*/ 335 w 452"/>
                <a:gd name="T3" fmla="*/ 260 h 285"/>
                <a:gd name="T4" fmla="*/ 115 w 452"/>
                <a:gd name="T5" fmla="*/ 281 h 285"/>
                <a:gd name="T6" fmla="*/ 2 w 452"/>
                <a:gd name="T7" fmla="*/ 219 h 285"/>
                <a:gd name="T8" fmla="*/ 82 w 452"/>
                <a:gd name="T9" fmla="*/ 78 h 285"/>
                <a:gd name="T10" fmla="*/ 215 w 452"/>
                <a:gd name="T11" fmla="*/ 18 h 285"/>
                <a:gd name="T12" fmla="*/ 192 w 452"/>
                <a:gd name="T13" fmla="*/ 18 h 285"/>
                <a:gd name="T14" fmla="*/ 146 w 452"/>
                <a:gd name="T15" fmla="*/ 20 h 285"/>
                <a:gd name="T16" fmla="*/ 127 w 452"/>
                <a:gd name="T17" fmla="*/ 24 h 285"/>
                <a:gd name="T18" fmla="*/ 133 w 452"/>
                <a:gd name="T19" fmla="*/ 22 h 285"/>
                <a:gd name="T20" fmla="*/ 216 w 452"/>
                <a:gd name="T21" fmla="*/ 13 h 285"/>
                <a:gd name="T22" fmla="*/ 131 w 452"/>
                <a:gd name="T23" fmla="*/ 18 h 285"/>
                <a:gd name="T24" fmla="*/ 130 w 452"/>
                <a:gd name="T25" fmla="*/ 17 h 285"/>
                <a:gd name="T26" fmla="*/ 174 w 452"/>
                <a:gd name="T27" fmla="*/ 11 h 285"/>
                <a:gd name="T28" fmla="*/ 158 w 452"/>
                <a:gd name="T29" fmla="*/ 12 h 285"/>
                <a:gd name="T30" fmla="*/ 130 w 452"/>
                <a:gd name="T31" fmla="*/ 16 h 285"/>
                <a:gd name="T32" fmla="*/ 130 w 452"/>
                <a:gd name="T33" fmla="*/ 16 h 285"/>
                <a:gd name="T34" fmla="*/ 160 w 452"/>
                <a:gd name="T35" fmla="*/ 10 h 285"/>
                <a:gd name="T36" fmla="*/ 129 w 452"/>
                <a:gd name="T37" fmla="*/ 15 h 285"/>
                <a:gd name="T38" fmla="*/ 125 w 452"/>
                <a:gd name="T39" fmla="*/ 16 h 285"/>
                <a:gd name="T40" fmla="*/ 135 w 452"/>
                <a:gd name="T41" fmla="*/ 13 h 285"/>
                <a:gd name="T42" fmla="*/ 182 w 452"/>
                <a:gd name="T43" fmla="*/ 7 h 285"/>
                <a:gd name="T44" fmla="*/ 254 w 452"/>
                <a:gd name="T45" fmla="*/ 7 h 285"/>
                <a:gd name="T46" fmla="*/ 271 w 452"/>
                <a:gd name="T47" fmla="*/ 8 h 285"/>
                <a:gd name="T48" fmla="*/ 354 w 452"/>
                <a:gd name="T49" fmla="*/ 2 h 285"/>
                <a:gd name="T50" fmla="*/ 360 w 452"/>
                <a:gd name="T51" fmla="*/ 0 h 285"/>
                <a:gd name="T52" fmla="*/ 367 w 452"/>
                <a:gd name="T53" fmla="*/ 1 h 285"/>
                <a:gd name="T54" fmla="*/ 376 w 452"/>
                <a:gd name="T55" fmla="*/ 6 h 285"/>
                <a:gd name="T56" fmla="*/ 377 w 452"/>
                <a:gd name="T57" fmla="*/ 17 h 285"/>
                <a:gd name="T58" fmla="*/ 368 w 452"/>
                <a:gd name="T59" fmla="*/ 23 h 285"/>
                <a:gd name="T60" fmla="*/ 361 w 452"/>
                <a:gd name="T61" fmla="*/ 23 h 285"/>
                <a:gd name="T62" fmla="*/ 354 w 452"/>
                <a:gd name="T63" fmla="*/ 21 h 285"/>
                <a:gd name="T64" fmla="*/ 342 w 452"/>
                <a:gd name="T65" fmla="*/ 29 h 285"/>
                <a:gd name="T66" fmla="*/ 422 w 452"/>
                <a:gd name="T67" fmla="*/ 87 h 285"/>
                <a:gd name="T68" fmla="*/ 156 w 452"/>
                <a:gd name="T69" fmla="*/ 10 h 285"/>
                <a:gd name="T70" fmla="*/ 180 w 452"/>
                <a:gd name="T71" fmla="*/ 8 h 285"/>
                <a:gd name="T72" fmla="*/ 218 w 452"/>
                <a:gd name="T73" fmla="*/ 17 h 285"/>
                <a:gd name="T74" fmla="*/ 335 w 452"/>
                <a:gd name="T75" fmla="*/ 43 h 285"/>
                <a:gd name="T76" fmla="*/ 282 w 452"/>
                <a:gd name="T77" fmla="*/ 25 h 285"/>
                <a:gd name="T78" fmla="*/ 137 w 452"/>
                <a:gd name="T79" fmla="*/ 65 h 285"/>
                <a:gd name="T80" fmla="*/ 17 w 452"/>
                <a:gd name="T81" fmla="*/ 205 h 285"/>
                <a:gd name="T82" fmla="*/ 136 w 452"/>
                <a:gd name="T83" fmla="*/ 266 h 285"/>
                <a:gd name="T84" fmla="*/ 341 w 452"/>
                <a:gd name="T85" fmla="*/ 240 h 285"/>
                <a:gd name="T86" fmla="*/ 123 w 452"/>
                <a:gd name="T87" fmla="*/ 16 h 285"/>
                <a:gd name="T88" fmla="*/ 123 w 452"/>
                <a:gd name="T89" fmla="*/ 19 h 285"/>
                <a:gd name="T90" fmla="*/ 124 w 452"/>
                <a:gd name="T91" fmla="*/ 19 h 285"/>
                <a:gd name="T92" fmla="*/ 124 w 452"/>
                <a:gd name="T93" fmla="*/ 17 h 285"/>
                <a:gd name="T94" fmla="*/ 248 w 452"/>
                <a:gd name="T95" fmla="*/ 5 h 285"/>
                <a:gd name="T96" fmla="*/ 124 w 452"/>
                <a:gd name="T97" fmla="*/ 22 h 285"/>
                <a:gd name="T98" fmla="*/ 123 w 452"/>
                <a:gd name="T99" fmla="*/ 22 h 285"/>
                <a:gd name="T100" fmla="*/ 124 w 452"/>
                <a:gd name="T101" fmla="*/ 16 h 285"/>
                <a:gd name="T102" fmla="*/ 125 w 452"/>
                <a:gd name="T103" fmla="*/ 19 h 285"/>
                <a:gd name="T104" fmla="*/ 161 w 452"/>
                <a:gd name="T105" fmla="*/ 18 h 285"/>
                <a:gd name="T106" fmla="*/ 187 w 452"/>
                <a:gd name="T107" fmla="*/ 18 h 285"/>
                <a:gd name="T108" fmla="*/ 125 w 452"/>
                <a:gd name="T109" fmla="*/ 25 h 285"/>
                <a:gd name="T110" fmla="*/ 123 w 452"/>
                <a:gd name="T111" fmla="*/ 17 h 285"/>
                <a:gd name="T112" fmla="*/ 312 w 452"/>
                <a:gd name="T113" fmla="*/ 35 h 285"/>
                <a:gd name="T114" fmla="*/ 131 w 452"/>
                <a:gd name="T115" fmla="*/ 26 h 285"/>
                <a:gd name="T116" fmla="*/ 121 w 452"/>
                <a:gd name="T117" fmla="*/ 25 h 285"/>
                <a:gd name="T118" fmla="*/ 121 w 452"/>
                <a:gd name="T119" fmla="*/ 23 h 285"/>
                <a:gd name="T120" fmla="*/ 121 w 452"/>
                <a:gd name="T121" fmla="*/ 1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52" h="285">
                  <a:moveTo>
                    <a:pt x="126" y="23"/>
                  </a:moveTo>
                  <a:cubicBezTo>
                    <a:pt x="126" y="24"/>
                    <a:pt x="125" y="23"/>
                    <a:pt x="125" y="24"/>
                  </a:cubicBezTo>
                  <a:cubicBezTo>
                    <a:pt x="125" y="23"/>
                    <a:pt x="125" y="23"/>
                    <a:pt x="126" y="23"/>
                  </a:cubicBezTo>
                  <a:close/>
                  <a:moveTo>
                    <a:pt x="123" y="17"/>
                  </a:moveTo>
                  <a:cubicBezTo>
                    <a:pt x="123" y="17"/>
                    <a:pt x="123" y="17"/>
                    <a:pt x="123" y="17"/>
                  </a:cubicBezTo>
                  <a:cubicBezTo>
                    <a:pt x="123" y="17"/>
                    <a:pt x="123" y="17"/>
                    <a:pt x="123" y="17"/>
                  </a:cubicBezTo>
                  <a:cubicBezTo>
                    <a:pt x="124" y="17"/>
                    <a:pt x="123" y="17"/>
                    <a:pt x="123" y="17"/>
                  </a:cubicBezTo>
                  <a:close/>
                  <a:moveTo>
                    <a:pt x="449" y="171"/>
                  </a:moveTo>
                  <a:cubicBezTo>
                    <a:pt x="446" y="182"/>
                    <a:pt x="441" y="191"/>
                    <a:pt x="435" y="199"/>
                  </a:cubicBezTo>
                  <a:cubicBezTo>
                    <a:pt x="423" y="216"/>
                    <a:pt x="407" y="229"/>
                    <a:pt x="389" y="238"/>
                  </a:cubicBezTo>
                  <a:cubicBezTo>
                    <a:pt x="380" y="243"/>
                    <a:pt x="370" y="246"/>
                    <a:pt x="361" y="250"/>
                  </a:cubicBezTo>
                  <a:cubicBezTo>
                    <a:pt x="353" y="253"/>
                    <a:pt x="344" y="257"/>
                    <a:pt x="335" y="260"/>
                  </a:cubicBezTo>
                  <a:cubicBezTo>
                    <a:pt x="317" y="266"/>
                    <a:pt x="296" y="272"/>
                    <a:pt x="278" y="276"/>
                  </a:cubicBezTo>
                  <a:cubicBezTo>
                    <a:pt x="273" y="277"/>
                    <a:pt x="268" y="278"/>
                    <a:pt x="262" y="279"/>
                  </a:cubicBezTo>
                  <a:cubicBezTo>
                    <a:pt x="250" y="281"/>
                    <a:pt x="236" y="283"/>
                    <a:pt x="223" y="284"/>
                  </a:cubicBezTo>
                  <a:cubicBezTo>
                    <a:pt x="210" y="285"/>
                    <a:pt x="197" y="285"/>
                    <a:pt x="186" y="285"/>
                  </a:cubicBezTo>
                  <a:cubicBezTo>
                    <a:pt x="170" y="285"/>
                    <a:pt x="152" y="285"/>
                    <a:pt x="135" y="283"/>
                  </a:cubicBezTo>
                  <a:cubicBezTo>
                    <a:pt x="128" y="283"/>
                    <a:pt x="121" y="282"/>
                    <a:pt x="115" y="281"/>
                  </a:cubicBezTo>
                  <a:cubicBezTo>
                    <a:pt x="112" y="281"/>
                    <a:pt x="109" y="281"/>
                    <a:pt x="106" y="281"/>
                  </a:cubicBezTo>
                  <a:cubicBezTo>
                    <a:pt x="95" y="279"/>
                    <a:pt x="83" y="277"/>
                    <a:pt x="72" y="274"/>
                  </a:cubicBezTo>
                  <a:cubicBezTo>
                    <a:pt x="65" y="272"/>
                    <a:pt x="60" y="271"/>
                    <a:pt x="54" y="269"/>
                  </a:cubicBezTo>
                  <a:cubicBezTo>
                    <a:pt x="45" y="265"/>
                    <a:pt x="34" y="260"/>
                    <a:pt x="23" y="252"/>
                  </a:cubicBezTo>
                  <a:cubicBezTo>
                    <a:pt x="18" y="248"/>
                    <a:pt x="14" y="243"/>
                    <a:pt x="10" y="238"/>
                  </a:cubicBezTo>
                  <a:cubicBezTo>
                    <a:pt x="6" y="232"/>
                    <a:pt x="3" y="226"/>
                    <a:pt x="2" y="219"/>
                  </a:cubicBezTo>
                  <a:cubicBezTo>
                    <a:pt x="0" y="213"/>
                    <a:pt x="0" y="206"/>
                    <a:pt x="0" y="200"/>
                  </a:cubicBezTo>
                  <a:cubicBezTo>
                    <a:pt x="0" y="197"/>
                    <a:pt x="0" y="194"/>
                    <a:pt x="1" y="190"/>
                  </a:cubicBezTo>
                  <a:cubicBezTo>
                    <a:pt x="2" y="179"/>
                    <a:pt x="7" y="165"/>
                    <a:pt x="13" y="155"/>
                  </a:cubicBezTo>
                  <a:cubicBezTo>
                    <a:pt x="15" y="150"/>
                    <a:pt x="18" y="145"/>
                    <a:pt x="22" y="140"/>
                  </a:cubicBezTo>
                  <a:cubicBezTo>
                    <a:pt x="29" y="129"/>
                    <a:pt x="37" y="119"/>
                    <a:pt x="44" y="112"/>
                  </a:cubicBezTo>
                  <a:cubicBezTo>
                    <a:pt x="53" y="102"/>
                    <a:pt x="69" y="88"/>
                    <a:pt x="82" y="78"/>
                  </a:cubicBezTo>
                  <a:cubicBezTo>
                    <a:pt x="83" y="77"/>
                    <a:pt x="83" y="77"/>
                    <a:pt x="84" y="77"/>
                  </a:cubicBezTo>
                  <a:cubicBezTo>
                    <a:pt x="94" y="70"/>
                    <a:pt x="104" y="62"/>
                    <a:pt x="114" y="57"/>
                  </a:cubicBezTo>
                  <a:cubicBezTo>
                    <a:pt x="116" y="56"/>
                    <a:pt x="116" y="56"/>
                    <a:pt x="117" y="55"/>
                  </a:cubicBezTo>
                  <a:cubicBezTo>
                    <a:pt x="131" y="47"/>
                    <a:pt x="131" y="47"/>
                    <a:pt x="131" y="47"/>
                  </a:cubicBezTo>
                  <a:cubicBezTo>
                    <a:pt x="152" y="38"/>
                    <a:pt x="167" y="32"/>
                    <a:pt x="186" y="26"/>
                  </a:cubicBezTo>
                  <a:cubicBezTo>
                    <a:pt x="195" y="23"/>
                    <a:pt x="205" y="20"/>
                    <a:pt x="215" y="18"/>
                  </a:cubicBezTo>
                  <a:cubicBezTo>
                    <a:pt x="215" y="18"/>
                    <a:pt x="215" y="18"/>
                    <a:pt x="215" y="18"/>
                  </a:cubicBezTo>
                  <a:cubicBezTo>
                    <a:pt x="215" y="18"/>
                    <a:pt x="215" y="18"/>
                    <a:pt x="215" y="18"/>
                  </a:cubicBezTo>
                  <a:cubicBezTo>
                    <a:pt x="215" y="18"/>
                    <a:pt x="215" y="18"/>
                    <a:pt x="215" y="18"/>
                  </a:cubicBezTo>
                  <a:cubicBezTo>
                    <a:pt x="212" y="18"/>
                    <a:pt x="210" y="18"/>
                    <a:pt x="207" y="18"/>
                  </a:cubicBezTo>
                  <a:cubicBezTo>
                    <a:pt x="204" y="18"/>
                    <a:pt x="204" y="18"/>
                    <a:pt x="199" y="18"/>
                  </a:cubicBezTo>
                  <a:cubicBezTo>
                    <a:pt x="195" y="18"/>
                    <a:pt x="196" y="18"/>
                    <a:pt x="192" y="18"/>
                  </a:cubicBezTo>
                  <a:cubicBezTo>
                    <a:pt x="192" y="18"/>
                    <a:pt x="188" y="18"/>
                    <a:pt x="187" y="18"/>
                  </a:cubicBezTo>
                  <a:cubicBezTo>
                    <a:pt x="187" y="18"/>
                    <a:pt x="188" y="18"/>
                    <a:pt x="187" y="18"/>
                  </a:cubicBezTo>
                  <a:cubicBezTo>
                    <a:pt x="184" y="18"/>
                    <a:pt x="174" y="19"/>
                    <a:pt x="168" y="19"/>
                  </a:cubicBezTo>
                  <a:cubicBezTo>
                    <a:pt x="161" y="20"/>
                    <a:pt x="153" y="21"/>
                    <a:pt x="145" y="22"/>
                  </a:cubicBezTo>
                  <a:cubicBezTo>
                    <a:pt x="153" y="20"/>
                    <a:pt x="159" y="19"/>
                    <a:pt x="161" y="19"/>
                  </a:cubicBezTo>
                  <a:cubicBezTo>
                    <a:pt x="157" y="19"/>
                    <a:pt x="151" y="20"/>
                    <a:pt x="146" y="20"/>
                  </a:cubicBezTo>
                  <a:cubicBezTo>
                    <a:pt x="137" y="22"/>
                    <a:pt x="137" y="22"/>
                    <a:pt x="137" y="22"/>
                  </a:cubicBezTo>
                  <a:cubicBezTo>
                    <a:pt x="133" y="22"/>
                    <a:pt x="133" y="22"/>
                    <a:pt x="133" y="22"/>
                  </a:cubicBezTo>
                  <a:cubicBezTo>
                    <a:pt x="132" y="23"/>
                    <a:pt x="132" y="23"/>
                    <a:pt x="132" y="23"/>
                  </a:cubicBezTo>
                  <a:cubicBezTo>
                    <a:pt x="131" y="23"/>
                    <a:pt x="131" y="23"/>
                    <a:pt x="131" y="23"/>
                  </a:cubicBezTo>
                  <a:cubicBezTo>
                    <a:pt x="131" y="23"/>
                    <a:pt x="131" y="23"/>
                    <a:pt x="131" y="23"/>
                  </a:cubicBezTo>
                  <a:cubicBezTo>
                    <a:pt x="130" y="23"/>
                    <a:pt x="128" y="23"/>
                    <a:pt x="127" y="24"/>
                  </a:cubicBezTo>
                  <a:cubicBezTo>
                    <a:pt x="127" y="24"/>
                    <a:pt x="127" y="24"/>
                    <a:pt x="127" y="24"/>
                  </a:cubicBezTo>
                  <a:cubicBezTo>
                    <a:pt x="125" y="24"/>
                    <a:pt x="123" y="25"/>
                    <a:pt x="122" y="25"/>
                  </a:cubicBezTo>
                  <a:cubicBezTo>
                    <a:pt x="125" y="24"/>
                    <a:pt x="128" y="23"/>
                    <a:pt x="131" y="22"/>
                  </a:cubicBezTo>
                  <a:cubicBezTo>
                    <a:pt x="131" y="22"/>
                    <a:pt x="131" y="22"/>
                    <a:pt x="131" y="22"/>
                  </a:cubicBezTo>
                  <a:cubicBezTo>
                    <a:pt x="131" y="22"/>
                    <a:pt x="131" y="22"/>
                    <a:pt x="131" y="22"/>
                  </a:cubicBezTo>
                  <a:cubicBezTo>
                    <a:pt x="133" y="22"/>
                    <a:pt x="133" y="22"/>
                    <a:pt x="133" y="22"/>
                  </a:cubicBezTo>
                  <a:cubicBezTo>
                    <a:pt x="137" y="21"/>
                    <a:pt x="142" y="21"/>
                    <a:pt x="147" y="20"/>
                  </a:cubicBezTo>
                  <a:cubicBezTo>
                    <a:pt x="156" y="19"/>
                    <a:pt x="166" y="18"/>
                    <a:pt x="173" y="17"/>
                  </a:cubicBezTo>
                  <a:cubicBezTo>
                    <a:pt x="182" y="16"/>
                    <a:pt x="187" y="16"/>
                    <a:pt x="182" y="15"/>
                  </a:cubicBezTo>
                  <a:cubicBezTo>
                    <a:pt x="171" y="16"/>
                    <a:pt x="161" y="17"/>
                    <a:pt x="150" y="18"/>
                  </a:cubicBezTo>
                  <a:cubicBezTo>
                    <a:pt x="148" y="18"/>
                    <a:pt x="146" y="18"/>
                    <a:pt x="149" y="18"/>
                  </a:cubicBezTo>
                  <a:cubicBezTo>
                    <a:pt x="171" y="14"/>
                    <a:pt x="197" y="13"/>
                    <a:pt x="216" y="13"/>
                  </a:cubicBezTo>
                  <a:cubicBezTo>
                    <a:pt x="226" y="14"/>
                    <a:pt x="226" y="14"/>
                    <a:pt x="226" y="14"/>
                  </a:cubicBezTo>
                  <a:cubicBezTo>
                    <a:pt x="231" y="13"/>
                    <a:pt x="231" y="13"/>
                    <a:pt x="231" y="13"/>
                  </a:cubicBezTo>
                  <a:cubicBezTo>
                    <a:pt x="230" y="13"/>
                    <a:pt x="229" y="13"/>
                    <a:pt x="229" y="13"/>
                  </a:cubicBezTo>
                  <a:cubicBezTo>
                    <a:pt x="207" y="12"/>
                    <a:pt x="190" y="11"/>
                    <a:pt x="167" y="13"/>
                  </a:cubicBezTo>
                  <a:cubicBezTo>
                    <a:pt x="164" y="13"/>
                    <a:pt x="161" y="13"/>
                    <a:pt x="158" y="14"/>
                  </a:cubicBezTo>
                  <a:cubicBezTo>
                    <a:pt x="151" y="14"/>
                    <a:pt x="140" y="16"/>
                    <a:pt x="131" y="18"/>
                  </a:cubicBezTo>
                  <a:cubicBezTo>
                    <a:pt x="130" y="18"/>
                    <a:pt x="130" y="18"/>
                    <a:pt x="130" y="18"/>
                  </a:cubicBezTo>
                  <a:cubicBezTo>
                    <a:pt x="130" y="18"/>
                    <a:pt x="130" y="18"/>
                    <a:pt x="130" y="18"/>
                  </a:cubicBezTo>
                  <a:cubicBezTo>
                    <a:pt x="130" y="18"/>
                    <a:pt x="130" y="18"/>
                    <a:pt x="130" y="18"/>
                  </a:cubicBezTo>
                  <a:cubicBezTo>
                    <a:pt x="129" y="18"/>
                    <a:pt x="127" y="19"/>
                    <a:pt x="126" y="19"/>
                  </a:cubicBezTo>
                  <a:cubicBezTo>
                    <a:pt x="127" y="18"/>
                    <a:pt x="128" y="18"/>
                    <a:pt x="129" y="18"/>
                  </a:cubicBezTo>
                  <a:cubicBezTo>
                    <a:pt x="130" y="18"/>
                    <a:pt x="130" y="17"/>
                    <a:pt x="130" y="17"/>
                  </a:cubicBezTo>
                  <a:cubicBezTo>
                    <a:pt x="130" y="17"/>
                    <a:pt x="130" y="17"/>
                    <a:pt x="130" y="17"/>
                  </a:cubicBezTo>
                  <a:cubicBezTo>
                    <a:pt x="134" y="17"/>
                    <a:pt x="134" y="17"/>
                    <a:pt x="134" y="17"/>
                  </a:cubicBezTo>
                  <a:cubicBezTo>
                    <a:pt x="138" y="16"/>
                    <a:pt x="142" y="15"/>
                    <a:pt x="146" y="15"/>
                  </a:cubicBezTo>
                  <a:cubicBezTo>
                    <a:pt x="155" y="13"/>
                    <a:pt x="164" y="12"/>
                    <a:pt x="172" y="12"/>
                  </a:cubicBezTo>
                  <a:cubicBezTo>
                    <a:pt x="175" y="11"/>
                    <a:pt x="175" y="11"/>
                    <a:pt x="169" y="11"/>
                  </a:cubicBezTo>
                  <a:cubicBezTo>
                    <a:pt x="171" y="11"/>
                    <a:pt x="172" y="11"/>
                    <a:pt x="174" y="11"/>
                  </a:cubicBezTo>
                  <a:cubicBezTo>
                    <a:pt x="174" y="11"/>
                    <a:pt x="174" y="11"/>
                    <a:pt x="173" y="11"/>
                  </a:cubicBezTo>
                  <a:cubicBezTo>
                    <a:pt x="182" y="10"/>
                    <a:pt x="183" y="10"/>
                    <a:pt x="192" y="10"/>
                  </a:cubicBezTo>
                  <a:cubicBezTo>
                    <a:pt x="194" y="10"/>
                    <a:pt x="194" y="9"/>
                    <a:pt x="193" y="9"/>
                  </a:cubicBezTo>
                  <a:cubicBezTo>
                    <a:pt x="186" y="10"/>
                    <a:pt x="179" y="10"/>
                    <a:pt x="172" y="10"/>
                  </a:cubicBezTo>
                  <a:cubicBezTo>
                    <a:pt x="168" y="11"/>
                    <a:pt x="165" y="11"/>
                    <a:pt x="162" y="12"/>
                  </a:cubicBezTo>
                  <a:cubicBezTo>
                    <a:pt x="160" y="12"/>
                    <a:pt x="160" y="12"/>
                    <a:pt x="158" y="12"/>
                  </a:cubicBezTo>
                  <a:cubicBezTo>
                    <a:pt x="156" y="12"/>
                    <a:pt x="153" y="13"/>
                    <a:pt x="151" y="13"/>
                  </a:cubicBezTo>
                  <a:cubicBezTo>
                    <a:pt x="146" y="13"/>
                    <a:pt x="146" y="13"/>
                    <a:pt x="146" y="13"/>
                  </a:cubicBezTo>
                  <a:cubicBezTo>
                    <a:pt x="141" y="14"/>
                    <a:pt x="137" y="15"/>
                    <a:pt x="133" y="16"/>
                  </a:cubicBezTo>
                  <a:cubicBezTo>
                    <a:pt x="131" y="16"/>
                    <a:pt x="131" y="16"/>
                    <a:pt x="131" y="16"/>
                  </a:cubicBezTo>
                  <a:cubicBezTo>
                    <a:pt x="130" y="16"/>
                    <a:pt x="130" y="16"/>
                    <a:pt x="130" y="16"/>
                  </a:cubicBezTo>
                  <a:cubicBezTo>
                    <a:pt x="130" y="16"/>
                    <a:pt x="130" y="16"/>
                    <a:pt x="130" y="16"/>
                  </a:cubicBezTo>
                  <a:cubicBezTo>
                    <a:pt x="130" y="16"/>
                    <a:pt x="130" y="16"/>
                    <a:pt x="130" y="16"/>
                  </a:cubicBezTo>
                  <a:cubicBezTo>
                    <a:pt x="130" y="16"/>
                    <a:pt x="129" y="16"/>
                    <a:pt x="129" y="16"/>
                  </a:cubicBezTo>
                  <a:cubicBezTo>
                    <a:pt x="129" y="16"/>
                    <a:pt x="128" y="16"/>
                    <a:pt x="128" y="16"/>
                  </a:cubicBezTo>
                  <a:cubicBezTo>
                    <a:pt x="128" y="16"/>
                    <a:pt x="128" y="16"/>
                    <a:pt x="129" y="16"/>
                  </a:cubicBezTo>
                  <a:cubicBezTo>
                    <a:pt x="129" y="16"/>
                    <a:pt x="129" y="16"/>
                    <a:pt x="130" y="16"/>
                  </a:cubicBezTo>
                  <a:cubicBezTo>
                    <a:pt x="130" y="16"/>
                    <a:pt x="130" y="16"/>
                    <a:pt x="130" y="16"/>
                  </a:cubicBezTo>
                  <a:cubicBezTo>
                    <a:pt x="130" y="16"/>
                    <a:pt x="130" y="16"/>
                    <a:pt x="130" y="16"/>
                  </a:cubicBezTo>
                  <a:cubicBezTo>
                    <a:pt x="130" y="16"/>
                    <a:pt x="130" y="16"/>
                    <a:pt x="130" y="16"/>
                  </a:cubicBezTo>
                  <a:cubicBezTo>
                    <a:pt x="132" y="15"/>
                    <a:pt x="132" y="15"/>
                    <a:pt x="132" y="15"/>
                  </a:cubicBezTo>
                  <a:cubicBezTo>
                    <a:pt x="139" y="14"/>
                    <a:pt x="139" y="14"/>
                    <a:pt x="139" y="14"/>
                  </a:cubicBezTo>
                  <a:cubicBezTo>
                    <a:pt x="148" y="12"/>
                    <a:pt x="156" y="11"/>
                    <a:pt x="163" y="11"/>
                  </a:cubicBezTo>
                  <a:cubicBezTo>
                    <a:pt x="165" y="10"/>
                    <a:pt x="162" y="10"/>
                    <a:pt x="160" y="10"/>
                  </a:cubicBezTo>
                  <a:cubicBezTo>
                    <a:pt x="156" y="11"/>
                    <a:pt x="152" y="11"/>
                    <a:pt x="148" y="12"/>
                  </a:cubicBezTo>
                  <a:cubicBezTo>
                    <a:pt x="146" y="12"/>
                    <a:pt x="149" y="12"/>
                    <a:pt x="147" y="12"/>
                  </a:cubicBezTo>
                  <a:cubicBezTo>
                    <a:pt x="142" y="13"/>
                    <a:pt x="137" y="14"/>
                    <a:pt x="132" y="15"/>
                  </a:cubicBezTo>
                  <a:cubicBezTo>
                    <a:pt x="130" y="15"/>
                    <a:pt x="130" y="15"/>
                    <a:pt x="130" y="15"/>
                  </a:cubicBezTo>
                  <a:cubicBezTo>
                    <a:pt x="130" y="15"/>
                    <a:pt x="130" y="15"/>
                    <a:pt x="130" y="15"/>
                  </a:cubicBezTo>
                  <a:cubicBezTo>
                    <a:pt x="129" y="15"/>
                    <a:pt x="129" y="15"/>
                    <a:pt x="129" y="15"/>
                  </a:cubicBezTo>
                  <a:cubicBezTo>
                    <a:pt x="129" y="15"/>
                    <a:pt x="129" y="15"/>
                    <a:pt x="129" y="15"/>
                  </a:cubicBezTo>
                  <a:cubicBezTo>
                    <a:pt x="129" y="15"/>
                    <a:pt x="128" y="15"/>
                    <a:pt x="129" y="15"/>
                  </a:cubicBezTo>
                  <a:cubicBezTo>
                    <a:pt x="128" y="15"/>
                    <a:pt x="128" y="15"/>
                    <a:pt x="128" y="15"/>
                  </a:cubicBezTo>
                  <a:cubicBezTo>
                    <a:pt x="128" y="15"/>
                    <a:pt x="128" y="15"/>
                    <a:pt x="128" y="15"/>
                  </a:cubicBezTo>
                  <a:cubicBezTo>
                    <a:pt x="128" y="15"/>
                    <a:pt x="128" y="15"/>
                    <a:pt x="128" y="15"/>
                  </a:cubicBezTo>
                  <a:cubicBezTo>
                    <a:pt x="127" y="16"/>
                    <a:pt x="126" y="15"/>
                    <a:pt x="125" y="16"/>
                  </a:cubicBezTo>
                  <a:cubicBezTo>
                    <a:pt x="125" y="15"/>
                    <a:pt x="126" y="15"/>
                    <a:pt x="127" y="15"/>
                  </a:cubicBezTo>
                  <a:cubicBezTo>
                    <a:pt x="128" y="15"/>
                    <a:pt x="127" y="15"/>
                    <a:pt x="127" y="15"/>
                  </a:cubicBezTo>
                  <a:cubicBezTo>
                    <a:pt x="128" y="15"/>
                    <a:pt x="128" y="15"/>
                    <a:pt x="128" y="15"/>
                  </a:cubicBezTo>
                  <a:cubicBezTo>
                    <a:pt x="129" y="15"/>
                    <a:pt x="129" y="14"/>
                    <a:pt x="129" y="14"/>
                  </a:cubicBezTo>
                  <a:cubicBezTo>
                    <a:pt x="129" y="14"/>
                    <a:pt x="129" y="14"/>
                    <a:pt x="130" y="14"/>
                  </a:cubicBezTo>
                  <a:cubicBezTo>
                    <a:pt x="135" y="13"/>
                    <a:pt x="135" y="13"/>
                    <a:pt x="135" y="13"/>
                  </a:cubicBezTo>
                  <a:cubicBezTo>
                    <a:pt x="140" y="12"/>
                    <a:pt x="143" y="11"/>
                    <a:pt x="149" y="11"/>
                  </a:cubicBezTo>
                  <a:cubicBezTo>
                    <a:pt x="150" y="10"/>
                    <a:pt x="150" y="10"/>
                    <a:pt x="153" y="10"/>
                  </a:cubicBezTo>
                  <a:cubicBezTo>
                    <a:pt x="154" y="9"/>
                    <a:pt x="149" y="10"/>
                    <a:pt x="152" y="9"/>
                  </a:cubicBezTo>
                  <a:cubicBezTo>
                    <a:pt x="155" y="9"/>
                    <a:pt x="152" y="10"/>
                    <a:pt x="154" y="9"/>
                  </a:cubicBezTo>
                  <a:cubicBezTo>
                    <a:pt x="157" y="9"/>
                    <a:pt x="158" y="9"/>
                    <a:pt x="160" y="8"/>
                  </a:cubicBezTo>
                  <a:cubicBezTo>
                    <a:pt x="167" y="8"/>
                    <a:pt x="174" y="7"/>
                    <a:pt x="182" y="7"/>
                  </a:cubicBezTo>
                  <a:cubicBezTo>
                    <a:pt x="184" y="6"/>
                    <a:pt x="178" y="7"/>
                    <a:pt x="181" y="6"/>
                  </a:cubicBezTo>
                  <a:cubicBezTo>
                    <a:pt x="184" y="6"/>
                    <a:pt x="194" y="6"/>
                    <a:pt x="197" y="5"/>
                  </a:cubicBezTo>
                  <a:cubicBezTo>
                    <a:pt x="205" y="5"/>
                    <a:pt x="210" y="5"/>
                    <a:pt x="219" y="6"/>
                  </a:cubicBezTo>
                  <a:cubicBezTo>
                    <a:pt x="223" y="6"/>
                    <a:pt x="220" y="5"/>
                    <a:pt x="221" y="5"/>
                  </a:cubicBezTo>
                  <a:cubicBezTo>
                    <a:pt x="227" y="5"/>
                    <a:pt x="231" y="6"/>
                    <a:pt x="237" y="6"/>
                  </a:cubicBezTo>
                  <a:cubicBezTo>
                    <a:pt x="241" y="6"/>
                    <a:pt x="248" y="7"/>
                    <a:pt x="254" y="7"/>
                  </a:cubicBezTo>
                  <a:cubicBezTo>
                    <a:pt x="254" y="7"/>
                    <a:pt x="250" y="7"/>
                    <a:pt x="247" y="6"/>
                  </a:cubicBezTo>
                  <a:cubicBezTo>
                    <a:pt x="249" y="6"/>
                    <a:pt x="255" y="7"/>
                    <a:pt x="257" y="8"/>
                  </a:cubicBezTo>
                  <a:cubicBezTo>
                    <a:pt x="259" y="8"/>
                    <a:pt x="262" y="8"/>
                    <a:pt x="264" y="9"/>
                  </a:cubicBezTo>
                  <a:cubicBezTo>
                    <a:pt x="264" y="9"/>
                    <a:pt x="264" y="9"/>
                    <a:pt x="264" y="9"/>
                  </a:cubicBezTo>
                  <a:cubicBezTo>
                    <a:pt x="264" y="9"/>
                    <a:pt x="264" y="9"/>
                    <a:pt x="264" y="9"/>
                  </a:cubicBezTo>
                  <a:cubicBezTo>
                    <a:pt x="266" y="8"/>
                    <a:pt x="269" y="8"/>
                    <a:pt x="271" y="8"/>
                  </a:cubicBezTo>
                  <a:cubicBezTo>
                    <a:pt x="280" y="6"/>
                    <a:pt x="288" y="5"/>
                    <a:pt x="299" y="5"/>
                  </a:cubicBezTo>
                  <a:cubicBezTo>
                    <a:pt x="306" y="4"/>
                    <a:pt x="313" y="3"/>
                    <a:pt x="322" y="3"/>
                  </a:cubicBezTo>
                  <a:cubicBezTo>
                    <a:pt x="327" y="2"/>
                    <a:pt x="332" y="2"/>
                    <a:pt x="336" y="2"/>
                  </a:cubicBezTo>
                  <a:cubicBezTo>
                    <a:pt x="343" y="2"/>
                    <a:pt x="343" y="2"/>
                    <a:pt x="343" y="2"/>
                  </a:cubicBezTo>
                  <a:cubicBezTo>
                    <a:pt x="352" y="2"/>
                    <a:pt x="352" y="2"/>
                    <a:pt x="352" y="2"/>
                  </a:cubicBezTo>
                  <a:cubicBezTo>
                    <a:pt x="354" y="2"/>
                    <a:pt x="354" y="2"/>
                    <a:pt x="354" y="2"/>
                  </a:cubicBezTo>
                  <a:cubicBezTo>
                    <a:pt x="354" y="2"/>
                    <a:pt x="354" y="2"/>
                    <a:pt x="354" y="2"/>
                  </a:cubicBezTo>
                  <a:cubicBezTo>
                    <a:pt x="354" y="2"/>
                    <a:pt x="354" y="2"/>
                    <a:pt x="354" y="2"/>
                  </a:cubicBezTo>
                  <a:cubicBezTo>
                    <a:pt x="355" y="1"/>
                    <a:pt x="355" y="1"/>
                    <a:pt x="355" y="2"/>
                  </a:cubicBezTo>
                  <a:cubicBezTo>
                    <a:pt x="356" y="1"/>
                    <a:pt x="358" y="2"/>
                    <a:pt x="359" y="1"/>
                  </a:cubicBezTo>
                  <a:cubicBezTo>
                    <a:pt x="359" y="1"/>
                    <a:pt x="359" y="0"/>
                    <a:pt x="360" y="0"/>
                  </a:cubicBezTo>
                  <a:cubicBezTo>
                    <a:pt x="360" y="0"/>
                    <a:pt x="360" y="0"/>
                    <a:pt x="360" y="0"/>
                  </a:cubicBezTo>
                  <a:cubicBezTo>
                    <a:pt x="361" y="1"/>
                    <a:pt x="362" y="1"/>
                    <a:pt x="363" y="1"/>
                  </a:cubicBezTo>
                  <a:cubicBezTo>
                    <a:pt x="363" y="0"/>
                    <a:pt x="363" y="0"/>
                    <a:pt x="363" y="0"/>
                  </a:cubicBezTo>
                  <a:cubicBezTo>
                    <a:pt x="364" y="0"/>
                    <a:pt x="364" y="1"/>
                    <a:pt x="365" y="0"/>
                  </a:cubicBezTo>
                  <a:cubicBezTo>
                    <a:pt x="365" y="0"/>
                    <a:pt x="365" y="0"/>
                    <a:pt x="366" y="0"/>
                  </a:cubicBezTo>
                  <a:cubicBezTo>
                    <a:pt x="366" y="0"/>
                    <a:pt x="367" y="1"/>
                    <a:pt x="367" y="1"/>
                  </a:cubicBezTo>
                  <a:cubicBezTo>
                    <a:pt x="367" y="1"/>
                    <a:pt x="367" y="1"/>
                    <a:pt x="367" y="1"/>
                  </a:cubicBezTo>
                  <a:cubicBezTo>
                    <a:pt x="367" y="1"/>
                    <a:pt x="369" y="2"/>
                    <a:pt x="370" y="2"/>
                  </a:cubicBezTo>
                  <a:cubicBezTo>
                    <a:pt x="370" y="2"/>
                    <a:pt x="370" y="2"/>
                    <a:pt x="371" y="2"/>
                  </a:cubicBezTo>
                  <a:cubicBezTo>
                    <a:pt x="372" y="2"/>
                    <a:pt x="373" y="3"/>
                    <a:pt x="374" y="4"/>
                  </a:cubicBezTo>
                  <a:cubicBezTo>
                    <a:pt x="374" y="4"/>
                    <a:pt x="374" y="4"/>
                    <a:pt x="374" y="4"/>
                  </a:cubicBezTo>
                  <a:cubicBezTo>
                    <a:pt x="374" y="4"/>
                    <a:pt x="375" y="5"/>
                    <a:pt x="375" y="5"/>
                  </a:cubicBezTo>
                  <a:cubicBezTo>
                    <a:pt x="375" y="5"/>
                    <a:pt x="376" y="5"/>
                    <a:pt x="376" y="6"/>
                  </a:cubicBezTo>
                  <a:cubicBezTo>
                    <a:pt x="376" y="6"/>
                    <a:pt x="376" y="7"/>
                    <a:pt x="376" y="7"/>
                  </a:cubicBezTo>
                  <a:cubicBezTo>
                    <a:pt x="377" y="7"/>
                    <a:pt x="377" y="8"/>
                    <a:pt x="377" y="8"/>
                  </a:cubicBezTo>
                  <a:cubicBezTo>
                    <a:pt x="377" y="9"/>
                    <a:pt x="377" y="10"/>
                    <a:pt x="378" y="10"/>
                  </a:cubicBezTo>
                  <a:cubicBezTo>
                    <a:pt x="378" y="11"/>
                    <a:pt x="378" y="13"/>
                    <a:pt x="378" y="14"/>
                  </a:cubicBezTo>
                  <a:cubicBezTo>
                    <a:pt x="378" y="14"/>
                    <a:pt x="378" y="14"/>
                    <a:pt x="378" y="14"/>
                  </a:cubicBezTo>
                  <a:cubicBezTo>
                    <a:pt x="377" y="15"/>
                    <a:pt x="377" y="16"/>
                    <a:pt x="377" y="17"/>
                  </a:cubicBezTo>
                  <a:cubicBezTo>
                    <a:pt x="377" y="17"/>
                    <a:pt x="377" y="17"/>
                    <a:pt x="377" y="17"/>
                  </a:cubicBezTo>
                  <a:cubicBezTo>
                    <a:pt x="376" y="17"/>
                    <a:pt x="376" y="18"/>
                    <a:pt x="376" y="18"/>
                  </a:cubicBezTo>
                  <a:cubicBezTo>
                    <a:pt x="374" y="19"/>
                    <a:pt x="374" y="20"/>
                    <a:pt x="372" y="21"/>
                  </a:cubicBezTo>
                  <a:cubicBezTo>
                    <a:pt x="372" y="21"/>
                    <a:pt x="372" y="21"/>
                    <a:pt x="372" y="21"/>
                  </a:cubicBezTo>
                  <a:cubicBezTo>
                    <a:pt x="371" y="22"/>
                    <a:pt x="371" y="22"/>
                    <a:pt x="370" y="22"/>
                  </a:cubicBezTo>
                  <a:cubicBezTo>
                    <a:pt x="370" y="23"/>
                    <a:pt x="369" y="23"/>
                    <a:pt x="368" y="23"/>
                  </a:cubicBezTo>
                  <a:cubicBezTo>
                    <a:pt x="368" y="23"/>
                    <a:pt x="368" y="23"/>
                    <a:pt x="367" y="23"/>
                  </a:cubicBezTo>
                  <a:cubicBezTo>
                    <a:pt x="367" y="23"/>
                    <a:pt x="366" y="23"/>
                    <a:pt x="366" y="24"/>
                  </a:cubicBezTo>
                  <a:cubicBezTo>
                    <a:pt x="365" y="24"/>
                    <a:pt x="365" y="23"/>
                    <a:pt x="364" y="23"/>
                  </a:cubicBezTo>
                  <a:cubicBezTo>
                    <a:pt x="364" y="23"/>
                    <a:pt x="363" y="24"/>
                    <a:pt x="363" y="24"/>
                  </a:cubicBezTo>
                  <a:cubicBezTo>
                    <a:pt x="363" y="24"/>
                    <a:pt x="362" y="23"/>
                    <a:pt x="362" y="23"/>
                  </a:cubicBezTo>
                  <a:cubicBezTo>
                    <a:pt x="361" y="23"/>
                    <a:pt x="361" y="23"/>
                    <a:pt x="361" y="23"/>
                  </a:cubicBezTo>
                  <a:cubicBezTo>
                    <a:pt x="361" y="22"/>
                    <a:pt x="361" y="22"/>
                    <a:pt x="360" y="22"/>
                  </a:cubicBezTo>
                  <a:cubicBezTo>
                    <a:pt x="359" y="21"/>
                    <a:pt x="359" y="23"/>
                    <a:pt x="358" y="22"/>
                  </a:cubicBezTo>
                  <a:cubicBezTo>
                    <a:pt x="358" y="21"/>
                    <a:pt x="356" y="22"/>
                    <a:pt x="356" y="22"/>
                  </a:cubicBezTo>
                  <a:cubicBezTo>
                    <a:pt x="354" y="21"/>
                    <a:pt x="354" y="21"/>
                    <a:pt x="354" y="21"/>
                  </a:cubicBezTo>
                  <a:cubicBezTo>
                    <a:pt x="354" y="21"/>
                    <a:pt x="354" y="21"/>
                    <a:pt x="354" y="21"/>
                  </a:cubicBezTo>
                  <a:cubicBezTo>
                    <a:pt x="354" y="21"/>
                    <a:pt x="354" y="21"/>
                    <a:pt x="354" y="21"/>
                  </a:cubicBezTo>
                  <a:cubicBezTo>
                    <a:pt x="351" y="21"/>
                    <a:pt x="351" y="21"/>
                    <a:pt x="351" y="21"/>
                  </a:cubicBezTo>
                  <a:cubicBezTo>
                    <a:pt x="341" y="21"/>
                    <a:pt x="332" y="22"/>
                    <a:pt x="325" y="22"/>
                  </a:cubicBezTo>
                  <a:cubicBezTo>
                    <a:pt x="324" y="22"/>
                    <a:pt x="324" y="22"/>
                    <a:pt x="324" y="22"/>
                  </a:cubicBezTo>
                  <a:cubicBezTo>
                    <a:pt x="324" y="22"/>
                    <a:pt x="324" y="22"/>
                    <a:pt x="324" y="22"/>
                  </a:cubicBezTo>
                  <a:cubicBezTo>
                    <a:pt x="324" y="22"/>
                    <a:pt x="324" y="22"/>
                    <a:pt x="324" y="22"/>
                  </a:cubicBezTo>
                  <a:cubicBezTo>
                    <a:pt x="329" y="24"/>
                    <a:pt x="335" y="26"/>
                    <a:pt x="342" y="29"/>
                  </a:cubicBezTo>
                  <a:cubicBezTo>
                    <a:pt x="350" y="33"/>
                    <a:pt x="358" y="37"/>
                    <a:pt x="361" y="38"/>
                  </a:cubicBezTo>
                  <a:cubicBezTo>
                    <a:pt x="364" y="40"/>
                    <a:pt x="360" y="38"/>
                    <a:pt x="362" y="39"/>
                  </a:cubicBezTo>
                  <a:cubicBezTo>
                    <a:pt x="366" y="41"/>
                    <a:pt x="372" y="45"/>
                    <a:pt x="375" y="46"/>
                  </a:cubicBezTo>
                  <a:cubicBezTo>
                    <a:pt x="385" y="53"/>
                    <a:pt x="395" y="61"/>
                    <a:pt x="402" y="67"/>
                  </a:cubicBezTo>
                  <a:cubicBezTo>
                    <a:pt x="404" y="69"/>
                    <a:pt x="407" y="71"/>
                    <a:pt x="408" y="72"/>
                  </a:cubicBezTo>
                  <a:cubicBezTo>
                    <a:pt x="412" y="75"/>
                    <a:pt x="418" y="82"/>
                    <a:pt x="422" y="87"/>
                  </a:cubicBezTo>
                  <a:cubicBezTo>
                    <a:pt x="428" y="94"/>
                    <a:pt x="434" y="102"/>
                    <a:pt x="439" y="111"/>
                  </a:cubicBezTo>
                  <a:cubicBezTo>
                    <a:pt x="444" y="120"/>
                    <a:pt x="448" y="129"/>
                    <a:pt x="450" y="140"/>
                  </a:cubicBezTo>
                  <a:cubicBezTo>
                    <a:pt x="452" y="150"/>
                    <a:pt x="452" y="161"/>
                    <a:pt x="449" y="171"/>
                  </a:cubicBezTo>
                  <a:close/>
                  <a:moveTo>
                    <a:pt x="178" y="8"/>
                  </a:moveTo>
                  <a:cubicBezTo>
                    <a:pt x="173" y="8"/>
                    <a:pt x="171" y="8"/>
                    <a:pt x="163" y="9"/>
                  </a:cubicBezTo>
                  <a:cubicBezTo>
                    <a:pt x="161" y="9"/>
                    <a:pt x="160" y="9"/>
                    <a:pt x="156" y="10"/>
                  </a:cubicBezTo>
                  <a:cubicBezTo>
                    <a:pt x="155" y="10"/>
                    <a:pt x="146" y="11"/>
                    <a:pt x="146" y="12"/>
                  </a:cubicBezTo>
                  <a:cubicBezTo>
                    <a:pt x="151" y="11"/>
                    <a:pt x="154" y="11"/>
                    <a:pt x="157" y="10"/>
                  </a:cubicBezTo>
                  <a:cubicBezTo>
                    <a:pt x="159" y="10"/>
                    <a:pt x="157" y="10"/>
                    <a:pt x="158" y="10"/>
                  </a:cubicBezTo>
                  <a:cubicBezTo>
                    <a:pt x="163" y="10"/>
                    <a:pt x="172" y="8"/>
                    <a:pt x="179" y="8"/>
                  </a:cubicBezTo>
                  <a:cubicBezTo>
                    <a:pt x="180" y="8"/>
                    <a:pt x="177" y="8"/>
                    <a:pt x="178" y="8"/>
                  </a:cubicBezTo>
                  <a:close/>
                  <a:moveTo>
                    <a:pt x="180" y="8"/>
                  </a:moveTo>
                  <a:cubicBezTo>
                    <a:pt x="181" y="8"/>
                    <a:pt x="181" y="8"/>
                    <a:pt x="181" y="8"/>
                  </a:cubicBezTo>
                  <a:cubicBezTo>
                    <a:pt x="186" y="8"/>
                    <a:pt x="182" y="7"/>
                    <a:pt x="180" y="8"/>
                  </a:cubicBezTo>
                  <a:close/>
                  <a:moveTo>
                    <a:pt x="218" y="17"/>
                  </a:moveTo>
                  <a:cubicBezTo>
                    <a:pt x="221" y="16"/>
                    <a:pt x="226" y="15"/>
                    <a:pt x="232" y="14"/>
                  </a:cubicBezTo>
                  <a:cubicBezTo>
                    <a:pt x="230" y="14"/>
                    <a:pt x="229" y="14"/>
                    <a:pt x="227" y="15"/>
                  </a:cubicBezTo>
                  <a:cubicBezTo>
                    <a:pt x="224" y="16"/>
                    <a:pt x="221" y="16"/>
                    <a:pt x="218" y="17"/>
                  </a:cubicBezTo>
                  <a:close/>
                  <a:moveTo>
                    <a:pt x="427" y="122"/>
                  </a:moveTo>
                  <a:cubicBezTo>
                    <a:pt x="421" y="111"/>
                    <a:pt x="412" y="100"/>
                    <a:pt x="403" y="90"/>
                  </a:cubicBezTo>
                  <a:cubicBezTo>
                    <a:pt x="402" y="89"/>
                    <a:pt x="401" y="88"/>
                    <a:pt x="400" y="86"/>
                  </a:cubicBezTo>
                  <a:cubicBezTo>
                    <a:pt x="398" y="84"/>
                    <a:pt x="398" y="85"/>
                    <a:pt x="396" y="83"/>
                  </a:cubicBezTo>
                  <a:cubicBezTo>
                    <a:pt x="394" y="81"/>
                    <a:pt x="395" y="82"/>
                    <a:pt x="394" y="81"/>
                  </a:cubicBezTo>
                  <a:cubicBezTo>
                    <a:pt x="376" y="64"/>
                    <a:pt x="355" y="52"/>
                    <a:pt x="335" y="43"/>
                  </a:cubicBezTo>
                  <a:cubicBezTo>
                    <a:pt x="331" y="41"/>
                    <a:pt x="335" y="42"/>
                    <a:pt x="332" y="41"/>
                  </a:cubicBezTo>
                  <a:cubicBezTo>
                    <a:pt x="320" y="36"/>
                    <a:pt x="302" y="30"/>
                    <a:pt x="286" y="26"/>
                  </a:cubicBezTo>
                  <a:cubicBezTo>
                    <a:pt x="285" y="26"/>
                    <a:pt x="283" y="26"/>
                    <a:pt x="282" y="25"/>
                  </a:cubicBezTo>
                  <a:cubicBezTo>
                    <a:pt x="282" y="25"/>
                    <a:pt x="283" y="25"/>
                    <a:pt x="283" y="25"/>
                  </a:cubicBezTo>
                  <a:cubicBezTo>
                    <a:pt x="282" y="25"/>
                    <a:pt x="282" y="25"/>
                    <a:pt x="282" y="25"/>
                  </a:cubicBezTo>
                  <a:cubicBezTo>
                    <a:pt x="282" y="25"/>
                    <a:pt x="282" y="25"/>
                    <a:pt x="282" y="25"/>
                  </a:cubicBezTo>
                  <a:cubicBezTo>
                    <a:pt x="282" y="25"/>
                    <a:pt x="282" y="25"/>
                    <a:pt x="282" y="25"/>
                  </a:cubicBezTo>
                  <a:cubicBezTo>
                    <a:pt x="268" y="27"/>
                    <a:pt x="253" y="29"/>
                    <a:pt x="240" y="32"/>
                  </a:cubicBezTo>
                  <a:cubicBezTo>
                    <a:pt x="227" y="34"/>
                    <a:pt x="212" y="38"/>
                    <a:pt x="201" y="41"/>
                  </a:cubicBezTo>
                  <a:cubicBezTo>
                    <a:pt x="188" y="45"/>
                    <a:pt x="175" y="48"/>
                    <a:pt x="164" y="53"/>
                  </a:cubicBezTo>
                  <a:cubicBezTo>
                    <a:pt x="156" y="56"/>
                    <a:pt x="150" y="59"/>
                    <a:pt x="143" y="62"/>
                  </a:cubicBezTo>
                  <a:cubicBezTo>
                    <a:pt x="141" y="63"/>
                    <a:pt x="139" y="64"/>
                    <a:pt x="137" y="65"/>
                  </a:cubicBezTo>
                  <a:cubicBezTo>
                    <a:pt x="130" y="68"/>
                    <a:pt x="124" y="72"/>
                    <a:pt x="117" y="76"/>
                  </a:cubicBezTo>
                  <a:cubicBezTo>
                    <a:pt x="111" y="79"/>
                    <a:pt x="106" y="83"/>
                    <a:pt x="100" y="87"/>
                  </a:cubicBezTo>
                  <a:cubicBezTo>
                    <a:pt x="83" y="99"/>
                    <a:pt x="62" y="117"/>
                    <a:pt x="47" y="136"/>
                  </a:cubicBezTo>
                  <a:cubicBezTo>
                    <a:pt x="45" y="137"/>
                    <a:pt x="45" y="138"/>
                    <a:pt x="44" y="140"/>
                  </a:cubicBezTo>
                  <a:cubicBezTo>
                    <a:pt x="34" y="152"/>
                    <a:pt x="26" y="165"/>
                    <a:pt x="22" y="178"/>
                  </a:cubicBezTo>
                  <a:cubicBezTo>
                    <a:pt x="19" y="186"/>
                    <a:pt x="17" y="195"/>
                    <a:pt x="17" y="205"/>
                  </a:cubicBezTo>
                  <a:cubicBezTo>
                    <a:pt x="18" y="209"/>
                    <a:pt x="18" y="214"/>
                    <a:pt x="19" y="218"/>
                  </a:cubicBezTo>
                  <a:cubicBezTo>
                    <a:pt x="21" y="222"/>
                    <a:pt x="22" y="226"/>
                    <a:pt x="25" y="229"/>
                  </a:cubicBezTo>
                  <a:cubicBezTo>
                    <a:pt x="33" y="241"/>
                    <a:pt x="48" y="249"/>
                    <a:pt x="64" y="254"/>
                  </a:cubicBezTo>
                  <a:cubicBezTo>
                    <a:pt x="75" y="258"/>
                    <a:pt x="88" y="261"/>
                    <a:pt x="102" y="263"/>
                  </a:cubicBezTo>
                  <a:cubicBezTo>
                    <a:pt x="106" y="263"/>
                    <a:pt x="111" y="264"/>
                    <a:pt x="116" y="265"/>
                  </a:cubicBezTo>
                  <a:cubicBezTo>
                    <a:pt x="122" y="265"/>
                    <a:pt x="129" y="266"/>
                    <a:pt x="136" y="266"/>
                  </a:cubicBezTo>
                  <a:cubicBezTo>
                    <a:pt x="149" y="267"/>
                    <a:pt x="161" y="268"/>
                    <a:pt x="173" y="268"/>
                  </a:cubicBezTo>
                  <a:cubicBezTo>
                    <a:pt x="185" y="268"/>
                    <a:pt x="196" y="268"/>
                    <a:pt x="208" y="268"/>
                  </a:cubicBezTo>
                  <a:cubicBezTo>
                    <a:pt x="212" y="267"/>
                    <a:pt x="216" y="267"/>
                    <a:pt x="220" y="267"/>
                  </a:cubicBezTo>
                  <a:cubicBezTo>
                    <a:pt x="223" y="267"/>
                    <a:pt x="226" y="266"/>
                    <a:pt x="228" y="266"/>
                  </a:cubicBezTo>
                  <a:cubicBezTo>
                    <a:pt x="242" y="265"/>
                    <a:pt x="260" y="262"/>
                    <a:pt x="276" y="259"/>
                  </a:cubicBezTo>
                  <a:cubicBezTo>
                    <a:pt x="298" y="254"/>
                    <a:pt x="318" y="249"/>
                    <a:pt x="341" y="240"/>
                  </a:cubicBezTo>
                  <a:cubicBezTo>
                    <a:pt x="358" y="233"/>
                    <a:pt x="377" y="227"/>
                    <a:pt x="393" y="217"/>
                  </a:cubicBezTo>
                  <a:cubicBezTo>
                    <a:pt x="403" y="210"/>
                    <a:pt x="412" y="202"/>
                    <a:pt x="420" y="192"/>
                  </a:cubicBezTo>
                  <a:cubicBezTo>
                    <a:pt x="428" y="182"/>
                    <a:pt x="433" y="171"/>
                    <a:pt x="435" y="160"/>
                  </a:cubicBezTo>
                  <a:cubicBezTo>
                    <a:pt x="436" y="147"/>
                    <a:pt x="433" y="134"/>
                    <a:pt x="427" y="122"/>
                  </a:cubicBezTo>
                  <a:close/>
                  <a:moveTo>
                    <a:pt x="122" y="17"/>
                  </a:moveTo>
                  <a:cubicBezTo>
                    <a:pt x="122" y="17"/>
                    <a:pt x="123" y="17"/>
                    <a:pt x="123" y="16"/>
                  </a:cubicBezTo>
                  <a:cubicBezTo>
                    <a:pt x="123" y="17"/>
                    <a:pt x="122" y="16"/>
                    <a:pt x="122" y="17"/>
                  </a:cubicBezTo>
                  <a:close/>
                  <a:moveTo>
                    <a:pt x="123" y="16"/>
                  </a:moveTo>
                  <a:cubicBezTo>
                    <a:pt x="124" y="16"/>
                    <a:pt x="124" y="16"/>
                    <a:pt x="124" y="16"/>
                  </a:cubicBezTo>
                  <a:cubicBezTo>
                    <a:pt x="124" y="16"/>
                    <a:pt x="123" y="16"/>
                    <a:pt x="123" y="16"/>
                  </a:cubicBezTo>
                  <a:close/>
                  <a:moveTo>
                    <a:pt x="123" y="20"/>
                  </a:moveTo>
                  <a:cubicBezTo>
                    <a:pt x="123" y="19"/>
                    <a:pt x="123" y="19"/>
                    <a:pt x="123" y="19"/>
                  </a:cubicBezTo>
                  <a:cubicBezTo>
                    <a:pt x="123" y="19"/>
                    <a:pt x="122" y="19"/>
                    <a:pt x="123" y="20"/>
                  </a:cubicBezTo>
                  <a:close/>
                  <a:moveTo>
                    <a:pt x="124" y="19"/>
                  </a:moveTo>
                  <a:cubicBezTo>
                    <a:pt x="124" y="19"/>
                    <a:pt x="124" y="19"/>
                    <a:pt x="124" y="19"/>
                  </a:cubicBezTo>
                  <a:cubicBezTo>
                    <a:pt x="124" y="19"/>
                    <a:pt x="124" y="19"/>
                    <a:pt x="123" y="19"/>
                  </a:cubicBezTo>
                  <a:cubicBezTo>
                    <a:pt x="123" y="19"/>
                    <a:pt x="123" y="19"/>
                    <a:pt x="124" y="19"/>
                  </a:cubicBezTo>
                  <a:close/>
                  <a:moveTo>
                    <a:pt x="124" y="19"/>
                  </a:moveTo>
                  <a:cubicBezTo>
                    <a:pt x="124" y="19"/>
                    <a:pt x="124" y="19"/>
                    <a:pt x="124" y="19"/>
                  </a:cubicBezTo>
                  <a:cubicBezTo>
                    <a:pt x="124" y="19"/>
                    <a:pt x="124" y="19"/>
                    <a:pt x="124" y="19"/>
                  </a:cubicBezTo>
                  <a:cubicBezTo>
                    <a:pt x="124" y="19"/>
                    <a:pt x="124" y="19"/>
                    <a:pt x="124" y="19"/>
                  </a:cubicBezTo>
                  <a:close/>
                  <a:moveTo>
                    <a:pt x="124" y="17"/>
                  </a:moveTo>
                  <a:cubicBezTo>
                    <a:pt x="124" y="17"/>
                    <a:pt x="124" y="17"/>
                    <a:pt x="124" y="17"/>
                  </a:cubicBezTo>
                  <a:cubicBezTo>
                    <a:pt x="124" y="17"/>
                    <a:pt x="124" y="17"/>
                    <a:pt x="124" y="17"/>
                  </a:cubicBezTo>
                  <a:close/>
                  <a:moveTo>
                    <a:pt x="240" y="4"/>
                  </a:moveTo>
                  <a:cubicBezTo>
                    <a:pt x="239" y="4"/>
                    <a:pt x="235" y="3"/>
                    <a:pt x="234" y="4"/>
                  </a:cubicBezTo>
                  <a:cubicBezTo>
                    <a:pt x="236" y="4"/>
                    <a:pt x="240" y="4"/>
                    <a:pt x="240" y="4"/>
                  </a:cubicBezTo>
                  <a:close/>
                  <a:moveTo>
                    <a:pt x="248" y="5"/>
                  </a:moveTo>
                  <a:cubicBezTo>
                    <a:pt x="246" y="5"/>
                    <a:pt x="245" y="5"/>
                    <a:pt x="242" y="5"/>
                  </a:cubicBezTo>
                  <a:cubicBezTo>
                    <a:pt x="242" y="5"/>
                    <a:pt x="247" y="5"/>
                    <a:pt x="248" y="5"/>
                  </a:cubicBezTo>
                  <a:close/>
                  <a:moveTo>
                    <a:pt x="217" y="5"/>
                  </a:moveTo>
                  <a:cubicBezTo>
                    <a:pt x="215" y="5"/>
                    <a:pt x="212" y="5"/>
                    <a:pt x="211" y="5"/>
                  </a:cubicBezTo>
                  <a:cubicBezTo>
                    <a:pt x="213" y="5"/>
                    <a:pt x="216" y="5"/>
                    <a:pt x="217" y="5"/>
                  </a:cubicBezTo>
                  <a:close/>
                  <a:moveTo>
                    <a:pt x="123" y="22"/>
                  </a:moveTo>
                  <a:cubicBezTo>
                    <a:pt x="123" y="22"/>
                    <a:pt x="124" y="23"/>
                    <a:pt x="124" y="22"/>
                  </a:cubicBezTo>
                  <a:cubicBezTo>
                    <a:pt x="124" y="22"/>
                    <a:pt x="124" y="22"/>
                    <a:pt x="124" y="22"/>
                  </a:cubicBezTo>
                  <a:cubicBezTo>
                    <a:pt x="124" y="22"/>
                    <a:pt x="124" y="22"/>
                    <a:pt x="125" y="22"/>
                  </a:cubicBezTo>
                  <a:cubicBezTo>
                    <a:pt x="125" y="22"/>
                    <a:pt x="125" y="22"/>
                    <a:pt x="125" y="22"/>
                  </a:cubicBezTo>
                  <a:cubicBezTo>
                    <a:pt x="125" y="22"/>
                    <a:pt x="125" y="22"/>
                    <a:pt x="125" y="22"/>
                  </a:cubicBezTo>
                  <a:cubicBezTo>
                    <a:pt x="125" y="22"/>
                    <a:pt x="125" y="22"/>
                    <a:pt x="125" y="22"/>
                  </a:cubicBezTo>
                  <a:cubicBezTo>
                    <a:pt x="125" y="22"/>
                    <a:pt x="125" y="22"/>
                    <a:pt x="125" y="22"/>
                  </a:cubicBezTo>
                  <a:cubicBezTo>
                    <a:pt x="125" y="22"/>
                    <a:pt x="123" y="22"/>
                    <a:pt x="123" y="22"/>
                  </a:cubicBezTo>
                  <a:close/>
                  <a:moveTo>
                    <a:pt x="125" y="24"/>
                  </a:moveTo>
                  <a:cubicBezTo>
                    <a:pt x="124" y="24"/>
                    <a:pt x="124" y="24"/>
                    <a:pt x="124" y="24"/>
                  </a:cubicBezTo>
                  <a:cubicBezTo>
                    <a:pt x="124" y="24"/>
                    <a:pt x="125" y="24"/>
                    <a:pt x="125" y="24"/>
                  </a:cubicBezTo>
                  <a:close/>
                  <a:moveTo>
                    <a:pt x="124" y="16"/>
                  </a:moveTo>
                  <a:cubicBezTo>
                    <a:pt x="124" y="16"/>
                    <a:pt x="125" y="16"/>
                    <a:pt x="125" y="16"/>
                  </a:cubicBezTo>
                  <a:cubicBezTo>
                    <a:pt x="125" y="16"/>
                    <a:pt x="124" y="16"/>
                    <a:pt x="124" y="16"/>
                  </a:cubicBezTo>
                  <a:close/>
                  <a:moveTo>
                    <a:pt x="197" y="3"/>
                  </a:moveTo>
                  <a:cubicBezTo>
                    <a:pt x="201" y="3"/>
                    <a:pt x="205" y="3"/>
                    <a:pt x="207" y="3"/>
                  </a:cubicBezTo>
                  <a:cubicBezTo>
                    <a:pt x="203" y="3"/>
                    <a:pt x="198" y="3"/>
                    <a:pt x="197" y="3"/>
                  </a:cubicBezTo>
                  <a:close/>
                  <a:moveTo>
                    <a:pt x="125" y="19"/>
                  </a:moveTo>
                  <a:cubicBezTo>
                    <a:pt x="125" y="19"/>
                    <a:pt x="124" y="19"/>
                    <a:pt x="124" y="19"/>
                  </a:cubicBezTo>
                  <a:cubicBezTo>
                    <a:pt x="124" y="19"/>
                    <a:pt x="125" y="19"/>
                    <a:pt x="125" y="19"/>
                  </a:cubicBezTo>
                  <a:close/>
                  <a:moveTo>
                    <a:pt x="159" y="12"/>
                  </a:moveTo>
                  <a:cubicBezTo>
                    <a:pt x="158" y="12"/>
                    <a:pt x="156" y="13"/>
                    <a:pt x="154" y="13"/>
                  </a:cubicBezTo>
                  <a:cubicBezTo>
                    <a:pt x="152" y="13"/>
                    <a:pt x="140" y="15"/>
                    <a:pt x="141" y="15"/>
                  </a:cubicBezTo>
                  <a:cubicBezTo>
                    <a:pt x="148" y="13"/>
                    <a:pt x="159" y="13"/>
                    <a:pt x="165" y="12"/>
                  </a:cubicBezTo>
                  <a:cubicBezTo>
                    <a:pt x="163" y="12"/>
                    <a:pt x="161" y="12"/>
                    <a:pt x="159" y="12"/>
                  </a:cubicBezTo>
                  <a:close/>
                  <a:moveTo>
                    <a:pt x="161" y="18"/>
                  </a:moveTo>
                  <a:cubicBezTo>
                    <a:pt x="164" y="17"/>
                    <a:pt x="174" y="16"/>
                    <a:pt x="179" y="16"/>
                  </a:cubicBezTo>
                  <a:cubicBezTo>
                    <a:pt x="173" y="16"/>
                    <a:pt x="167" y="17"/>
                    <a:pt x="161" y="18"/>
                  </a:cubicBezTo>
                  <a:close/>
                  <a:moveTo>
                    <a:pt x="120" y="28"/>
                  </a:moveTo>
                  <a:cubicBezTo>
                    <a:pt x="119" y="29"/>
                    <a:pt x="119" y="29"/>
                    <a:pt x="120" y="28"/>
                  </a:cubicBezTo>
                  <a:close/>
                  <a:moveTo>
                    <a:pt x="188" y="18"/>
                  </a:moveTo>
                  <a:cubicBezTo>
                    <a:pt x="188" y="18"/>
                    <a:pt x="187" y="18"/>
                    <a:pt x="187" y="18"/>
                  </a:cubicBezTo>
                  <a:cubicBezTo>
                    <a:pt x="187" y="18"/>
                    <a:pt x="187" y="18"/>
                    <a:pt x="188" y="18"/>
                  </a:cubicBezTo>
                  <a:close/>
                  <a:moveTo>
                    <a:pt x="127" y="16"/>
                  </a:moveTo>
                  <a:cubicBezTo>
                    <a:pt x="127" y="16"/>
                    <a:pt x="127" y="17"/>
                    <a:pt x="127" y="17"/>
                  </a:cubicBezTo>
                  <a:cubicBezTo>
                    <a:pt x="127" y="17"/>
                    <a:pt x="127" y="16"/>
                    <a:pt x="127" y="16"/>
                  </a:cubicBezTo>
                  <a:close/>
                  <a:moveTo>
                    <a:pt x="125" y="25"/>
                  </a:moveTo>
                  <a:cubicBezTo>
                    <a:pt x="125" y="25"/>
                    <a:pt x="125" y="25"/>
                    <a:pt x="125" y="25"/>
                  </a:cubicBezTo>
                  <a:cubicBezTo>
                    <a:pt x="125" y="25"/>
                    <a:pt x="125" y="25"/>
                    <a:pt x="125" y="25"/>
                  </a:cubicBezTo>
                  <a:close/>
                  <a:moveTo>
                    <a:pt x="119" y="19"/>
                  </a:moveTo>
                  <a:cubicBezTo>
                    <a:pt x="119" y="19"/>
                    <a:pt x="119" y="19"/>
                    <a:pt x="119" y="19"/>
                  </a:cubicBezTo>
                  <a:cubicBezTo>
                    <a:pt x="120" y="18"/>
                    <a:pt x="121" y="18"/>
                    <a:pt x="121" y="18"/>
                  </a:cubicBezTo>
                  <a:cubicBezTo>
                    <a:pt x="121" y="18"/>
                    <a:pt x="121" y="18"/>
                    <a:pt x="121" y="18"/>
                  </a:cubicBezTo>
                  <a:cubicBezTo>
                    <a:pt x="121" y="17"/>
                    <a:pt x="123" y="18"/>
                    <a:pt x="123" y="17"/>
                  </a:cubicBezTo>
                  <a:cubicBezTo>
                    <a:pt x="122" y="18"/>
                    <a:pt x="121" y="18"/>
                    <a:pt x="120" y="18"/>
                  </a:cubicBezTo>
                  <a:cubicBezTo>
                    <a:pt x="120" y="18"/>
                    <a:pt x="120" y="18"/>
                    <a:pt x="120" y="18"/>
                  </a:cubicBezTo>
                  <a:cubicBezTo>
                    <a:pt x="119" y="19"/>
                    <a:pt x="118" y="18"/>
                    <a:pt x="118" y="19"/>
                  </a:cubicBezTo>
                  <a:cubicBezTo>
                    <a:pt x="118" y="19"/>
                    <a:pt x="119" y="19"/>
                    <a:pt x="119" y="19"/>
                  </a:cubicBezTo>
                  <a:close/>
                  <a:moveTo>
                    <a:pt x="316" y="36"/>
                  </a:moveTo>
                  <a:cubicBezTo>
                    <a:pt x="315" y="35"/>
                    <a:pt x="312" y="35"/>
                    <a:pt x="312" y="35"/>
                  </a:cubicBezTo>
                  <a:cubicBezTo>
                    <a:pt x="314" y="35"/>
                    <a:pt x="315" y="36"/>
                    <a:pt x="316" y="36"/>
                  </a:cubicBezTo>
                  <a:close/>
                  <a:moveTo>
                    <a:pt x="132" y="26"/>
                  </a:moveTo>
                  <a:cubicBezTo>
                    <a:pt x="134" y="26"/>
                    <a:pt x="134" y="26"/>
                    <a:pt x="134" y="26"/>
                  </a:cubicBezTo>
                  <a:cubicBezTo>
                    <a:pt x="132" y="26"/>
                    <a:pt x="132" y="26"/>
                    <a:pt x="132" y="26"/>
                  </a:cubicBezTo>
                  <a:cubicBezTo>
                    <a:pt x="132" y="26"/>
                    <a:pt x="132" y="26"/>
                    <a:pt x="132" y="26"/>
                  </a:cubicBezTo>
                  <a:cubicBezTo>
                    <a:pt x="131" y="26"/>
                    <a:pt x="131" y="26"/>
                    <a:pt x="131" y="26"/>
                  </a:cubicBezTo>
                  <a:cubicBezTo>
                    <a:pt x="131" y="26"/>
                    <a:pt x="132" y="26"/>
                    <a:pt x="132" y="26"/>
                  </a:cubicBezTo>
                  <a:cubicBezTo>
                    <a:pt x="132" y="26"/>
                    <a:pt x="132" y="26"/>
                    <a:pt x="132" y="26"/>
                  </a:cubicBezTo>
                  <a:close/>
                  <a:moveTo>
                    <a:pt x="121" y="25"/>
                  </a:moveTo>
                  <a:cubicBezTo>
                    <a:pt x="121" y="25"/>
                    <a:pt x="121" y="25"/>
                    <a:pt x="121" y="25"/>
                  </a:cubicBezTo>
                  <a:cubicBezTo>
                    <a:pt x="121" y="26"/>
                    <a:pt x="121" y="25"/>
                    <a:pt x="121" y="25"/>
                  </a:cubicBezTo>
                  <a:close/>
                  <a:moveTo>
                    <a:pt x="121" y="25"/>
                  </a:moveTo>
                  <a:cubicBezTo>
                    <a:pt x="121" y="25"/>
                    <a:pt x="121" y="25"/>
                    <a:pt x="121" y="25"/>
                  </a:cubicBezTo>
                  <a:cubicBezTo>
                    <a:pt x="121" y="25"/>
                    <a:pt x="121" y="25"/>
                    <a:pt x="121" y="25"/>
                  </a:cubicBezTo>
                  <a:close/>
                  <a:moveTo>
                    <a:pt x="122" y="19"/>
                  </a:moveTo>
                  <a:cubicBezTo>
                    <a:pt x="122" y="19"/>
                    <a:pt x="122" y="19"/>
                    <a:pt x="122" y="19"/>
                  </a:cubicBezTo>
                  <a:cubicBezTo>
                    <a:pt x="122" y="19"/>
                    <a:pt x="122" y="19"/>
                    <a:pt x="122" y="19"/>
                  </a:cubicBezTo>
                  <a:close/>
                  <a:moveTo>
                    <a:pt x="121" y="23"/>
                  </a:moveTo>
                  <a:cubicBezTo>
                    <a:pt x="122" y="23"/>
                    <a:pt x="122" y="22"/>
                    <a:pt x="121" y="23"/>
                  </a:cubicBezTo>
                  <a:close/>
                  <a:moveTo>
                    <a:pt x="121" y="26"/>
                  </a:moveTo>
                  <a:cubicBezTo>
                    <a:pt x="121" y="26"/>
                    <a:pt x="121" y="26"/>
                    <a:pt x="121" y="26"/>
                  </a:cubicBezTo>
                  <a:cubicBezTo>
                    <a:pt x="121" y="26"/>
                    <a:pt x="121" y="26"/>
                    <a:pt x="121" y="26"/>
                  </a:cubicBezTo>
                  <a:close/>
                  <a:moveTo>
                    <a:pt x="122" y="18"/>
                  </a:moveTo>
                  <a:cubicBezTo>
                    <a:pt x="122" y="18"/>
                    <a:pt x="122" y="18"/>
                    <a:pt x="121" y="18"/>
                  </a:cubicBezTo>
                  <a:cubicBezTo>
                    <a:pt x="121" y="18"/>
                    <a:pt x="121" y="18"/>
                    <a:pt x="121" y="18"/>
                  </a:cubicBezTo>
                  <a:cubicBezTo>
                    <a:pt x="121" y="18"/>
                    <a:pt x="122" y="18"/>
                    <a:pt x="122" y="18"/>
                  </a:cubicBezTo>
                  <a:close/>
                  <a:moveTo>
                    <a:pt x="121" y="29"/>
                  </a:moveTo>
                  <a:cubicBezTo>
                    <a:pt x="121" y="29"/>
                    <a:pt x="121" y="29"/>
                    <a:pt x="121" y="28"/>
                  </a:cubicBezTo>
                  <a:cubicBezTo>
                    <a:pt x="121" y="28"/>
                    <a:pt x="121" y="28"/>
                    <a:pt x="121" y="29"/>
                  </a:cubicBezTo>
                  <a:close/>
                </a:path>
              </a:pathLst>
            </a:custGeom>
            <a:solidFill>
              <a:srgbClr val="FF0000"/>
            </a:solidFill>
            <a:ln>
              <a:solidFill>
                <a:srgbClr val="FF0000"/>
              </a:solidFill>
            </a:ln>
            <a:effectLst>
              <a:outerShdw blurRad="50800" dist="254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9" name="Right Brace 8"/>
          <p:cNvSpPr/>
          <p:nvPr/>
        </p:nvSpPr>
        <p:spPr bwMode="auto">
          <a:xfrm>
            <a:off x="5140869" y="3933056"/>
            <a:ext cx="367235" cy="1944216"/>
          </a:xfrm>
          <a:prstGeom prst="rightBrace">
            <a:avLst>
              <a:gd name="adj1" fmla="val 66239"/>
              <a:gd name="adj2" fmla="val 50000"/>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Tree>
    <p:extLst>
      <p:ext uri="{BB962C8B-B14F-4D97-AF65-F5344CB8AC3E}">
        <p14:creationId xmlns:p14="http://schemas.microsoft.com/office/powerpoint/2010/main" val="35615131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8"/>
          <p:cNvSpPr>
            <a:spLocks noGrp="1" noChangeArrowheads="1"/>
          </p:cNvSpPr>
          <p:nvPr>
            <p:ph type="body" idx="1"/>
          </p:nvPr>
        </p:nvSpPr>
        <p:spPr>
          <a:xfrm>
            <a:off x="323528" y="1412776"/>
            <a:ext cx="8568952" cy="4752528"/>
          </a:xfrm>
        </p:spPr>
        <p:txBody>
          <a:bodyPr/>
          <a:lstStyle/>
          <a:p>
            <a:pPr>
              <a:spcBef>
                <a:spcPts val="1200"/>
              </a:spcBef>
            </a:pPr>
            <a:r>
              <a:rPr lang="fr-FR" altLang="en-US" sz="2200" dirty="0"/>
              <a:t>Administrez le VPI1 à partir de l’âge de 14 semaines, généralement avec le VPO3 et le DTC3/Penta3</a:t>
            </a:r>
          </a:p>
          <a:p>
            <a:pPr>
              <a:spcBef>
                <a:spcPts val="1200"/>
              </a:spcBef>
            </a:pPr>
            <a:r>
              <a:rPr lang="fr-FR" altLang="en-US" sz="2200" dirty="0"/>
              <a:t>Administrez la dose de VPI1 en même temps que le VPO</a:t>
            </a:r>
          </a:p>
          <a:p>
            <a:pPr>
              <a:spcBef>
                <a:spcPts val="1200"/>
              </a:spcBef>
            </a:pPr>
            <a:r>
              <a:rPr lang="fr-FR" altLang="en-US" sz="2200" dirty="0"/>
              <a:t>Administrés ensemble, ces deux vaccins offrent une immunité maximale contre la poliomyélite. </a:t>
            </a:r>
          </a:p>
          <a:p>
            <a:pPr>
              <a:spcBef>
                <a:spcPts val="1200"/>
              </a:spcBef>
            </a:pPr>
            <a:r>
              <a:rPr lang="fr-FR" altLang="en-US" sz="2200" dirty="0"/>
              <a:t>Le VPI peut être administré avec d’autres vaccins injectables.</a:t>
            </a:r>
          </a:p>
          <a:p>
            <a:pPr>
              <a:spcBef>
                <a:spcPts val="1200"/>
              </a:spcBef>
            </a:pPr>
            <a:r>
              <a:rPr lang="fr-FR" altLang="en-US" sz="2200" dirty="0"/>
              <a:t>Administrer la dose de VPI2 au moins 4 mois après celle du VPI1, p. ex. a 9 mois, normalement avec le vaccine contre la rougeole</a:t>
            </a:r>
          </a:p>
          <a:p>
            <a:pPr>
              <a:spcBef>
                <a:spcPts val="1200"/>
              </a:spcBef>
            </a:pPr>
            <a:r>
              <a:rPr lang="fr-FR" altLang="en-US" sz="2200" dirty="0"/>
              <a:t>Si l’enfant n’a pas reçu le VPI1 avant 9 mois (lors de la visite pour le vaccin contre la rougeole), administrer le VPI1 à 9 mois, et le VPI2 au moins 4 semaines après, ou dès que possible après les 4 semaines</a:t>
            </a:r>
          </a:p>
          <a:p>
            <a:pPr>
              <a:spcBef>
                <a:spcPts val="0"/>
              </a:spcBef>
            </a:pPr>
            <a:endParaRPr lang="fr-FR" altLang="en-US" sz="2400" dirty="0"/>
          </a:p>
        </p:txBody>
      </p:sp>
      <p:sp>
        <p:nvSpPr>
          <p:cNvPr id="9219" name="Rectangle 2"/>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a:defRPr/>
            </a:pPr>
            <a:r>
              <a:rPr lang="fr-FR" sz="3500" b="1" dirty="0">
                <a:solidFill>
                  <a:srgbClr val="000066"/>
                </a:solidFill>
                <a:latin typeface="Arial" charset="0"/>
                <a:ea typeface="Arial" charset="0"/>
              </a:rPr>
              <a:t>À quel âge le VPI doit-il être administré </a:t>
            </a:r>
            <a:r>
              <a:rPr lang="en-GB" sz="3500" b="1" dirty="0">
                <a:solidFill>
                  <a:srgbClr val="000066"/>
                </a:solidFill>
                <a:latin typeface="Arial" charset="0"/>
                <a:ea typeface="Arial" charset="0"/>
              </a:rPr>
              <a:t>?</a:t>
            </a:r>
          </a:p>
        </p:txBody>
      </p:sp>
      <p:grpSp>
        <p:nvGrpSpPr>
          <p:cNvPr id="21" name="Group 20"/>
          <p:cNvGrpSpPr/>
          <p:nvPr/>
        </p:nvGrpSpPr>
        <p:grpSpPr>
          <a:xfrm>
            <a:off x="7452320" y="1988840"/>
            <a:ext cx="972108" cy="599459"/>
            <a:chOff x="4499992" y="1268760"/>
            <a:chExt cx="1152128" cy="671467"/>
          </a:xfrm>
        </p:grpSpPr>
        <p:grpSp>
          <p:nvGrpSpPr>
            <p:cNvPr id="33" name="Group 32"/>
            <p:cNvGrpSpPr/>
            <p:nvPr/>
          </p:nvGrpSpPr>
          <p:grpSpPr>
            <a:xfrm>
              <a:off x="5036939" y="1340768"/>
              <a:ext cx="615181" cy="576064"/>
              <a:chOff x="5540995" y="5085184"/>
              <a:chExt cx="183133" cy="216024"/>
            </a:xfrm>
          </p:grpSpPr>
          <p:sp>
            <p:nvSpPr>
              <p:cNvPr id="34" name="Freeform 43"/>
              <p:cNvSpPr>
                <a:spLocks/>
              </p:cNvSpPr>
              <p:nvPr/>
            </p:nvSpPr>
            <p:spPr bwMode="auto">
              <a:xfrm>
                <a:off x="5613003" y="5085184"/>
                <a:ext cx="111125" cy="162719"/>
              </a:xfrm>
              <a:custGeom>
                <a:avLst/>
                <a:gdLst>
                  <a:gd name="T0" fmla="*/ 43 w 280"/>
                  <a:gd name="T1" fmla="*/ 366 h 410"/>
                  <a:gd name="T2" fmla="*/ 63 w 280"/>
                  <a:gd name="T3" fmla="*/ 192 h 410"/>
                  <a:gd name="T4" fmla="*/ 171 w 280"/>
                  <a:gd name="T5" fmla="*/ 0 h 410"/>
                  <a:gd name="T6" fmla="*/ 237 w 280"/>
                  <a:gd name="T7" fmla="*/ 173 h 410"/>
                  <a:gd name="T8" fmla="*/ 218 w 280"/>
                  <a:gd name="T9" fmla="*/ 348 h 410"/>
                  <a:gd name="T10" fmla="*/ 43 w 280"/>
                  <a:gd name="T11" fmla="*/ 366 h 410"/>
                </a:gdLst>
                <a:ahLst/>
                <a:cxnLst>
                  <a:cxn ang="0">
                    <a:pos x="T0" y="T1"/>
                  </a:cxn>
                  <a:cxn ang="0">
                    <a:pos x="T2" y="T3"/>
                  </a:cxn>
                  <a:cxn ang="0">
                    <a:pos x="T4" y="T5"/>
                  </a:cxn>
                  <a:cxn ang="0">
                    <a:pos x="T6" y="T7"/>
                  </a:cxn>
                  <a:cxn ang="0">
                    <a:pos x="T8" y="T9"/>
                  </a:cxn>
                  <a:cxn ang="0">
                    <a:pos x="T10" y="T11"/>
                  </a:cxn>
                </a:cxnLst>
                <a:rect l="0" t="0" r="r" b="b"/>
                <a:pathLst>
                  <a:path w="280" h="410">
                    <a:moveTo>
                      <a:pt x="43" y="366"/>
                    </a:moveTo>
                    <a:cubicBezTo>
                      <a:pt x="0" y="323"/>
                      <a:pt x="9" y="245"/>
                      <a:pt x="63" y="192"/>
                    </a:cubicBezTo>
                    <a:cubicBezTo>
                      <a:pt x="113" y="142"/>
                      <a:pt x="149" y="78"/>
                      <a:pt x="171" y="0"/>
                    </a:cubicBezTo>
                    <a:cubicBezTo>
                      <a:pt x="175" y="75"/>
                      <a:pt x="197" y="133"/>
                      <a:pt x="237" y="173"/>
                    </a:cubicBezTo>
                    <a:cubicBezTo>
                      <a:pt x="280" y="217"/>
                      <a:pt x="272" y="295"/>
                      <a:pt x="218" y="348"/>
                    </a:cubicBezTo>
                    <a:cubicBezTo>
                      <a:pt x="164" y="401"/>
                      <a:pt x="86" y="410"/>
                      <a:pt x="43" y="366"/>
                    </a:cubicBezTo>
                  </a:path>
                </a:pathLst>
              </a:custGeom>
              <a:gradFill flip="none" rotWithShape="1">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lin ang="5400000" scaled="1"/>
                <a:tileRect/>
              </a:gradFill>
              <a:ln w="19050" cap="flat">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5" name="Freeform 43"/>
              <p:cNvSpPr>
                <a:spLocks/>
              </p:cNvSpPr>
              <p:nvPr/>
            </p:nvSpPr>
            <p:spPr bwMode="auto">
              <a:xfrm>
                <a:off x="5540995" y="5138489"/>
                <a:ext cx="111125" cy="162719"/>
              </a:xfrm>
              <a:custGeom>
                <a:avLst/>
                <a:gdLst>
                  <a:gd name="T0" fmla="*/ 43 w 280"/>
                  <a:gd name="T1" fmla="*/ 366 h 410"/>
                  <a:gd name="T2" fmla="*/ 63 w 280"/>
                  <a:gd name="T3" fmla="*/ 192 h 410"/>
                  <a:gd name="T4" fmla="*/ 171 w 280"/>
                  <a:gd name="T5" fmla="*/ 0 h 410"/>
                  <a:gd name="T6" fmla="*/ 237 w 280"/>
                  <a:gd name="T7" fmla="*/ 173 h 410"/>
                  <a:gd name="T8" fmla="*/ 218 w 280"/>
                  <a:gd name="T9" fmla="*/ 348 h 410"/>
                  <a:gd name="T10" fmla="*/ 43 w 280"/>
                  <a:gd name="T11" fmla="*/ 366 h 410"/>
                </a:gdLst>
                <a:ahLst/>
                <a:cxnLst>
                  <a:cxn ang="0">
                    <a:pos x="T0" y="T1"/>
                  </a:cxn>
                  <a:cxn ang="0">
                    <a:pos x="T2" y="T3"/>
                  </a:cxn>
                  <a:cxn ang="0">
                    <a:pos x="T4" y="T5"/>
                  </a:cxn>
                  <a:cxn ang="0">
                    <a:pos x="T6" y="T7"/>
                  </a:cxn>
                  <a:cxn ang="0">
                    <a:pos x="T8" y="T9"/>
                  </a:cxn>
                  <a:cxn ang="0">
                    <a:pos x="T10" y="T11"/>
                  </a:cxn>
                </a:cxnLst>
                <a:rect l="0" t="0" r="r" b="b"/>
                <a:pathLst>
                  <a:path w="280" h="410">
                    <a:moveTo>
                      <a:pt x="43" y="366"/>
                    </a:moveTo>
                    <a:cubicBezTo>
                      <a:pt x="0" y="323"/>
                      <a:pt x="9" y="245"/>
                      <a:pt x="63" y="192"/>
                    </a:cubicBezTo>
                    <a:cubicBezTo>
                      <a:pt x="113" y="142"/>
                      <a:pt x="149" y="78"/>
                      <a:pt x="171" y="0"/>
                    </a:cubicBezTo>
                    <a:cubicBezTo>
                      <a:pt x="175" y="75"/>
                      <a:pt x="197" y="133"/>
                      <a:pt x="237" y="173"/>
                    </a:cubicBezTo>
                    <a:cubicBezTo>
                      <a:pt x="280" y="217"/>
                      <a:pt x="272" y="295"/>
                      <a:pt x="218" y="348"/>
                    </a:cubicBezTo>
                    <a:cubicBezTo>
                      <a:pt x="164" y="401"/>
                      <a:pt x="86" y="410"/>
                      <a:pt x="43" y="366"/>
                    </a:cubicBezTo>
                  </a:path>
                </a:pathLst>
              </a:custGeom>
              <a:gradFill flip="none" rotWithShape="1">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lin ang="5400000" scaled="1"/>
                <a:tileRect/>
              </a:gradFill>
              <a:ln w="19050" cap="flat">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pic>
          <p:nvPicPr>
            <p:cNvPr id="36" name="Picture 48"/>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499992" y="1268760"/>
              <a:ext cx="360040" cy="671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4788024" y="1412776"/>
              <a:ext cx="320923" cy="461665"/>
            </a:xfrm>
            <a:prstGeom prst="rect">
              <a:avLst/>
            </a:prstGeom>
            <a:noFill/>
          </p:spPr>
          <p:txBody>
            <a:bodyPr wrap="square" rtlCol="0">
              <a:spAutoFit/>
            </a:bodyPr>
            <a:lstStyle/>
            <a:p>
              <a:r>
                <a:rPr lang="en-US" sz="2400" dirty="0">
                  <a:solidFill>
                    <a:srgbClr val="000066"/>
                  </a:solidFill>
                  <a:latin typeface="Gill Sans MT" panose="020B0502020104020203" pitchFamily="34" charset="0"/>
                </a:rPr>
                <a:t>+</a:t>
              </a:r>
            </a:p>
          </p:txBody>
        </p:sp>
      </p:grpSp>
    </p:spTree>
    <p:extLst>
      <p:ext uri="{BB962C8B-B14F-4D97-AF65-F5344CB8AC3E}">
        <p14:creationId xmlns:p14="http://schemas.microsoft.com/office/powerpoint/2010/main" val="9024432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8"/>
          <p:cNvSpPr>
            <a:spLocks noGrp="1" noChangeArrowheads="1"/>
          </p:cNvSpPr>
          <p:nvPr>
            <p:ph type="body" idx="1"/>
          </p:nvPr>
        </p:nvSpPr>
        <p:spPr>
          <a:xfrm>
            <a:off x="323528" y="1268760"/>
            <a:ext cx="8568952" cy="4752528"/>
          </a:xfrm>
        </p:spPr>
        <p:txBody>
          <a:bodyPr/>
          <a:lstStyle/>
          <a:p>
            <a:pPr marL="0" indent="0">
              <a:spcBef>
                <a:spcPts val="1200"/>
              </a:spcBef>
              <a:buNone/>
            </a:pPr>
            <a:r>
              <a:rPr lang="fr-FR" altLang="en-US" sz="2000" dirty="0"/>
              <a:t>Exemple de calendrier du PEV prévoyant les vaccins DTC-Hib-</a:t>
            </a:r>
            <a:r>
              <a:rPr lang="fr-FR" altLang="en-US" sz="2000" dirty="0" err="1"/>
              <a:t>HepB</a:t>
            </a:r>
            <a:r>
              <a:rPr lang="fr-FR" altLang="en-US" sz="2000" dirty="0"/>
              <a:t> (Pentavalent), PCV (antipneumococcique conjugue) et antirotavirus</a:t>
            </a:r>
          </a:p>
          <a:p>
            <a:pPr>
              <a:spcBef>
                <a:spcPts val="1200"/>
              </a:spcBef>
            </a:pPr>
            <a:r>
              <a:rPr lang="fr-FR" altLang="en-US" sz="2000" dirty="0"/>
              <a:t>Le VPI1 doit être administré a l'âge de 14 semaines ou au premier contact passées les 14 semaines</a:t>
            </a:r>
          </a:p>
          <a:p>
            <a:pPr>
              <a:spcBef>
                <a:spcPts val="1200"/>
              </a:spcBef>
            </a:pPr>
            <a:r>
              <a:rPr lang="fr-FR" altLang="en-US" sz="2000" dirty="0"/>
              <a:t>Le VPI2 doit être administré au moins 4 mois après celle du VPI1, p. ex. à 9 mois, normalement avec le vaccin contre la rougeole</a:t>
            </a:r>
          </a:p>
          <a:p>
            <a:pPr>
              <a:spcBef>
                <a:spcPts val="1200"/>
              </a:spcBef>
            </a:pPr>
            <a:endParaRPr lang="fr-FR" altLang="en-US" sz="2000" dirty="0"/>
          </a:p>
        </p:txBody>
      </p:sp>
      <p:sp>
        <p:nvSpPr>
          <p:cNvPr id="9219" name="Rectangle 2"/>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a:defRPr/>
            </a:pPr>
            <a:r>
              <a:rPr lang="fr-FR" sz="3500" b="1" dirty="0">
                <a:solidFill>
                  <a:srgbClr val="000066"/>
                </a:solidFill>
                <a:latin typeface="Arial" charset="0"/>
                <a:ea typeface="Arial" charset="0"/>
              </a:rPr>
              <a:t>À quel âge le VPI doit-il être administré </a:t>
            </a:r>
            <a:r>
              <a:rPr lang="en-GB" sz="3500" b="1" dirty="0">
                <a:solidFill>
                  <a:srgbClr val="000066"/>
                </a:solidFill>
                <a:latin typeface="Arial" charset="0"/>
                <a:ea typeface="Arial" charset="0"/>
              </a:rPr>
              <a:t>?</a:t>
            </a:r>
          </a:p>
        </p:txBody>
      </p:sp>
      <p:pic>
        <p:nvPicPr>
          <p:cNvPr id="33" name="Picture 32" descr="Chart&#10;&#10;Description automatically generated">
            <a:extLst>
              <a:ext uri="{FF2B5EF4-FFF2-40B4-BE49-F238E27FC236}">
                <a16:creationId xmlns:a16="http://schemas.microsoft.com/office/drawing/2014/main" id="{D851CAD4-24B4-4C55-A8BD-765E9D93D5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7664" y="3429000"/>
            <a:ext cx="5910354" cy="2448272"/>
          </a:xfrm>
          <a:prstGeom prst="rect">
            <a:avLst/>
          </a:prstGeom>
        </p:spPr>
      </p:pic>
    </p:spTree>
    <p:extLst>
      <p:ext uri="{BB962C8B-B14F-4D97-AF65-F5344CB8AC3E}">
        <p14:creationId xmlns:p14="http://schemas.microsoft.com/office/powerpoint/2010/main" val="843224758"/>
      </p:ext>
    </p:extLst>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TotalTime>
  <Words>4262</Words>
  <Application>Microsoft Office PowerPoint</Application>
  <PresentationFormat>On-screen Show (4:3)</PresentationFormat>
  <Paragraphs>364</Paragraphs>
  <Slides>23</Slides>
  <Notes>23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23</vt:i4>
      </vt:variant>
    </vt:vector>
  </HeadingPairs>
  <TitlesOfParts>
    <vt:vector size="30" baseType="lpstr">
      <vt:lpstr>Arial</vt:lpstr>
      <vt:lpstr>Arial Narrow</vt:lpstr>
      <vt:lpstr>Calibri</vt:lpstr>
      <vt:lpstr>Gill Sans MT</vt:lpstr>
      <vt:lpstr>Limon F3</vt:lpstr>
      <vt:lpstr>Wingdings</vt:lpstr>
      <vt:lpstr>PPTtemplate</vt:lpstr>
      <vt:lpstr>PowerPoint Presentation</vt:lpstr>
      <vt:lpstr>PowerPoint Presentation</vt:lpstr>
      <vt:lpstr>PowerPoint Presentation</vt:lpstr>
      <vt:lpstr>PowerPoint Presentation</vt:lpstr>
      <vt:lpstr>Vérifiez la pastille de contrôle du vaccin (PCV)</vt:lpstr>
      <vt:lpstr>PowerPoint Presentation</vt:lpstr>
      <vt:lpstr>PowerPoint Presentation</vt:lpstr>
      <vt:lpstr>PowerPoint Presentation</vt:lpstr>
      <vt:lpstr>PowerPoint Presentation</vt:lpstr>
      <vt:lpstr>PowerPoint Presentation</vt:lpstr>
      <vt:lpstr>Séquence et site d’injection du VPI1</vt:lpstr>
      <vt:lpstr>Séquence et site d’injection du VPI2</vt:lpstr>
      <vt:lpstr>PowerPoint Presentation</vt:lpstr>
      <vt:lpstr>PowerPoint Presentation</vt:lpstr>
      <vt:lpstr>Flacons multidoses de VPI</vt:lpstr>
      <vt:lpstr>Causes de gaspillage de vaccins</vt:lpstr>
      <vt:lpstr>PowerPoint Presentation</vt:lpstr>
      <vt:lpstr>PowerPoint Presentation</vt:lpstr>
      <vt:lpstr>PowerPoint Presentation</vt:lpstr>
      <vt:lpstr>PowerPoint Presentation</vt:lpstr>
      <vt:lpstr>Principaux messages</vt:lpstr>
      <vt:lpstr>Key messages</vt:lpstr>
      <vt:lpstr>Fin du module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Mayers</dc:creator>
  <cp:lastModifiedBy>RAMIREZ GONZALEZ, Alejandro</cp:lastModifiedBy>
  <cp:revision>6</cp:revision>
  <dcterms:created xsi:type="dcterms:W3CDTF">2020-12-12T14:14:27Z</dcterms:created>
  <dcterms:modified xsi:type="dcterms:W3CDTF">2022-06-17T07:06:14Z</dcterms:modified>
</cp:coreProperties>
</file>