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6" r:id="rId1"/>
  </p:sldMasterIdLst>
  <p:notesMasterIdLst>
    <p:notesMasterId r:id="rId22"/>
  </p:notesMasterIdLst>
  <p:handoutMasterIdLst>
    <p:handoutMasterId r:id="rId23"/>
  </p:handoutMasterIdLst>
  <p:sldIdLst>
    <p:sldId id="336" r:id="rId2"/>
    <p:sldId id="279" r:id="rId3"/>
    <p:sldId id="282" r:id="rId4"/>
    <p:sldId id="345" r:id="rId5"/>
    <p:sldId id="346" r:id="rId6"/>
    <p:sldId id="350" r:id="rId7"/>
    <p:sldId id="347" r:id="rId8"/>
    <p:sldId id="341" r:id="rId9"/>
    <p:sldId id="317" r:id="rId10"/>
    <p:sldId id="331" r:id="rId11"/>
    <p:sldId id="320" r:id="rId12"/>
    <p:sldId id="318" r:id="rId13"/>
    <p:sldId id="337" r:id="rId14"/>
    <p:sldId id="340" r:id="rId15"/>
    <p:sldId id="339" r:id="rId16"/>
    <p:sldId id="319" r:id="rId17"/>
    <p:sldId id="327" r:id="rId18"/>
    <p:sldId id="330" r:id="rId19"/>
    <p:sldId id="349" r:id="rId20"/>
    <p:sldId id="334" r:id="rId21"/>
  </p:sldIdLst>
  <p:sldSz cx="9144000" cy="6858000" type="screen4x3"/>
  <p:notesSz cx="6805613" cy="9939338"/>
  <p:defaultTextStyle>
    <a:defPPr>
      <a:defRPr lang="en-GB"/>
    </a:defPPr>
    <a:lvl1pPr algn="l" rtl="0" fontAlgn="base">
      <a:spcBef>
        <a:spcPct val="0"/>
      </a:spcBef>
      <a:spcAft>
        <a:spcPct val="0"/>
      </a:spcAft>
      <a:defRPr kern="1200">
        <a:solidFill>
          <a:schemeClr val="tx1"/>
        </a:solidFill>
        <a:latin typeface="Limon F3" charset="0"/>
        <a:ea typeface="MS PGothic" pitchFamily="34" charset="-128"/>
        <a:cs typeface="+mn-cs"/>
      </a:defRPr>
    </a:lvl1pPr>
    <a:lvl2pPr marL="457200" algn="l" rtl="0" fontAlgn="base">
      <a:spcBef>
        <a:spcPct val="0"/>
      </a:spcBef>
      <a:spcAft>
        <a:spcPct val="0"/>
      </a:spcAft>
      <a:defRPr kern="1200">
        <a:solidFill>
          <a:schemeClr val="tx1"/>
        </a:solidFill>
        <a:latin typeface="Limon F3" charset="0"/>
        <a:ea typeface="MS PGothic" pitchFamily="34" charset="-128"/>
        <a:cs typeface="+mn-cs"/>
      </a:defRPr>
    </a:lvl2pPr>
    <a:lvl3pPr marL="914400" algn="l" rtl="0" fontAlgn="base">
      <a:spcBef>
        <a:spcPct val="0"/>
      </a:spcBef>
      <a:spcAft>
        <a:spcPct val="0"/>
      </a:spcAft>
      <a:defRPr kern="1200">
        <a:solidFill>
          <a:schemeClr val="tx1"/>
        </a:solidFill>
        <a:latin typeface="Limon F3" charset="0"/>
        <a:ea typeface="MS PGothic" pitchFamily="34" charset="-128"/>
        <a:cs typeface="+mn-cs"/>
      </a:defRPr>
    </a:lvl3pPr>
    <a:lvl4pPr marL="1371600" algn="l" rtl="0" fontAlgn="base">
      <a:spcBef>
        <a:spcPct val="0"/>
      </a:spcBef>
      <a:spcAft>
        <a:spcPct val="0"/>
      </a:spcAft>
      <a:defRPr kern="1200">
        <a:solidFill>
          <a:schemeClr val="tx1"/>
        </a:solidFill>
        <a:latin typeface="Limon F3" charset="0"/>
        <a:ea typeface="MS PGothic" pitchFamily="34" charset="-128"/>
        <a:cs typeface="+mn-cs"/>
      </a:defRPr>
    </a:lvl4pPr>
    <a:lvl5pPr marL="1828800" algn="l" rtl="0" fontAlgn="base">
      <a:spcBef>
        <a:spcPct val="0"/>
      </a:spcBef>
      <a:spcAft>
        <a:spcPct val="0"/>
      </a:spcAft>
      <a:defRPr kern="1200">
        <a:solidFill>
          <a:schemeClr val="tx1"/>
        </a:solidFill>
        <a:latin typeface="Limon F3" charset="0"/>
        <a:ea typeface="MS PGothic" pitchFamily="34" charset="-128"/>
        <a:cs typeface="+mn-cs"/>
      </a:defRPr>
    </a:lvl5pPr>
    <a:lvl6pPr marL="2286000" algn="l" defTabSz="914400" rtl="0" eaLnBrk="1" latinLnBrk="0" hangingPunct="1">
      <a:defRPr kern="1200">
        <a:solidFill>
          <a:schemeClr val="tx1"/>
        </a:solidFill>
        <a:latin typeface="Limon F3" charset="0"/>
        <a:ea typeface="MS PGothic" pitchFamily="34" charset="-128"/>
        <a:cs typeface="+mn-cs"/>
      </a:defRPr>
    </a:lvl6pPr>
    <a:lvl7pPr marL="2743200" algn="l" defTabSz="914400" rtl="0" eaLnBrk="1" latinLnBrk="0" hangingPunct="1">
      <a:defRPr kern="1200">
        <a:solidFill>
          <a:schemeClr val="tx1"/>
        </a:solidFill>
        <a:latin typeface="Limon F3" charset="0"/>
        <a:ea typeface="MS PGothic" pitchFamily="34" charset="-128"/>
        <a:cs typeface="+mn-cs"/>
      </a:defRPr>
    </a:lvl7pPr>
    <a:lvl8pPr marL="3200400" algn="l" defTabSz="914400" rtl="0" eaLnBrk="1" latinLnBrk="0" hangingPunct="1">
      <a:defRPr kern="1200">
        <a:solidFill>
          <a:schemeClr val="tx1"/>
        </a:solidFill>
        <a:latin typeface="Limon F3" charset="0"/>
        <a:ea typeface="MS PGothic" pitchFamily="34" charset="-128"/>
        <a:cs typeface="+mn-cs"/>
      </a:defRPr>
    </a:lvl8pPr>
    <a:lvl9pPr marL="3657600" algn="l" defTabSz="914400" rtl="0" eaLnBrk="1" latinLnBrk="0" hangingPunct="1">
      <a:defRPr kern="1200">
        <a:solidFill>
          <a:schemeClr val="tx1"/>
        </a:solidFill>
        <a:latin typeface="Limon F3" charset="0"/>
        <a:ea typeface="MS PGothic" pitchFamily="34" charset="-128"/>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66"/>
    <a:srgbClr val="FF0000"/>
    <a:srgbClr val="008000"/>
    <a:srgbClr val="CC0000"/>
    <a:srgbClr val="99CCFF"/>
    <a:srgbClr val="6699FF"/>
    <a:srgbClr val="FFFF66"/>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633" autoAdjust="0"/>
  </p:normalViewPr>
  <p:slideViewPr>
    <p:cSldViewPr>
      <p:cViewPr>
        <p:scale>
          <a:sx n="69" d="100"/>
          <a:sy n="69" d="100"/>
        </p:scale>
        <p:origin x="-2124" y="-402"/>
      </p:cViewPr>
      <p:guideLst>
        <p:guide orient="horz" pos="2160"/>
        <p:guide pos="2880"/>
      </p:guideLst>
    </p:cSldViewPr>
  </p:slideViewPr>
  <p:notesTextViewPr>
    <p:cViewPr>
      <p:scale>
        <a:sx n="100" d="100"/>
        <a:sy n="100" d="100"/>
      </p:scale>
      <p:origin x="0" y="0"/>
    </p:cViewPr>
  </p:notesTextViewPr>
  <p:notesViewPr>
    <p:cSldViewPr>
      <p:cViewPr varScale="1">
        <p:scale>
          <a:sx n="48" d="100"/>
          <a:sy n="48" d="100"/>
        </p:scale>
        <p:origin x="-2394" y="-108"/>
      </p:cViewPr>
      <p:guideLst>
        <p:guide orient="horz" pos="3131"/>
        <p:guide pos="214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Rectangle 2"/>
          <p:cNvSpPr>
            <a:spLocks noGrp="1" noChangeArrowheads="1"/>
          </p:cNvSpPr>
          <p:nvPr>
            <p:ph type="hdr" sz="quarter"/>
          </p:nvPr>
        </p:nvSpPr>
        <p:spPr bwMode="auto">
          <a:xfrm>
            <a:off x="0" y="0"/>
            <a:ext cx="2949525" cy="496967"/>
          </a:xfrm>
          <a:prstGeom prst="rect">
            <a:avLst/>
          </a:prstGeom>
          <a:noFill/>
          <a:ln w="9525">
            <a:noFill/>
            <a:miter lim="800000"/>
            <a:headEnd/>
            <a:tailEnd/>
          </a:ln>
        </p:spPr>
        <p:txBody>
          <a:bodyPr vert="horz" wrap="square" lIns="91402" tIns="45701" rIns="91402" bIns="45701" numCol="1" anchor="t" anchorCtr="0" compatLnSpc="1">
            <a:prstTxWarp prst="textNoShape">
              <a:avLst/>
            </a:prstTxWarp>
          </a:bodyPr>
          <a:lstStyle>
            <a:lvl1pPr defTabSz="913368">
              <a:defRPr sz="1200">
                <a:latin typeface="Arial" pitchFamily="34" charset="0"/>
              </a:defRPr>
            </a:lvl1pPr>
          </a:lstStyle>
          <a:p>
            <a:pPr>
              <a:defRPr/>
            </a:pPr>
            <a:endParaRPr lang="en-US" altLang="en-US"/>
          </a:p>
        </p:txBody>
      </p:sp>
      <p:sp>
        <p:nvSpPr>
          <p:cNvPr id="28675" name="Rectangle 3"/>
          <p:cNvSpPr>
            <a:spLocks noGrp="1" noChangeArrowheads="1"/>
          </p:cNvSpPr>
          <p:nvPr>
            <p:ph type="dt" sz="quarter" idx="1"/>
          </p:nvPr>
        </p:nvSpPr>
        <p:spPr bwMode="auto">
          <a:xfrm>
            <a:off x="3854493" y="0"/>
            <a:ext cx="2949525" cy="496967"/>
          </a:xfrm>
          <a:prstGeom prst="rect">
            <a:avLst/>
          </a:prstGeom>
          <a:noFill/>
          <a:ln w="9525">
            <a:noFill/>
            <a:miter lim="800000"/>
            <a:headEnd/>
            <a:tailEnd/>
          </a:ln>
        </p:spPr>
        <p:txBody>
          <a:bodyPr vert="horz" wrap="square" lIns="91402" tIns="45701" rIns="91402" bIns="45701" numCol="1" anchor="t" anchorCtr="0" compatLnSpc="1">
            <a:prstTxWarp prst="textNoShape">
              <a:avLst/>
            </a:prstTxWarp>
          </a:bodyPr>
          <a:lstStyle>
            <a:lvl1pPr algn="r" defTabSz="913368">
              <a:defRPr sz="1200">
                <a:latin typeface="Arial" pitchFamily="34" charset="0"/>
              </a:defRPr>
            </a:lvl1pPr>
          </a:lstStyle>
          <a:p>
            <a:pPr>
              <a:defRPr/>
            </a:pPr>
            <a:endParaRPr lang="en-US" altLang="en-US"/>
          </a:p>
        </p:txBody>
      </p:sp>
      <p:sp>
        <p:nvSpPr>
          <p:cNvPr id="28676" name="Rectangle 4"/>
          <p:cNvSpPr>
            <a:spLocks noGrp="1" noChangeArrowheads="1"/>
          </p:cNvSpPr>
          <p:nvPr>
            <p:ph type="ftr" sz="quarter" idx="2"/>
          </p:nvPr>
        </p:nvSpPr>
        <p:spPr bwMode="auto">
          <a:xfrm>
            <a:off x="0" y="9440779"/>
            <a:ext cx="2949525" cy="496967"/>
          </a:xfrm>
          <a:prstGeom prst="rect">
            <a:avLst/>
          </a:prstGeom>
          <a:noFill/>
          <a:ln w="9525">
            <a:noFill/>
            <a:miter lim="800000"/>
            <a:headEnd/>
            <a:tailEnd/>
          </a:ln>
        </p:spPr>
        <p:txBody>
          <a:bodyPr vert="horz" wrap="square" lIns="91402" tIns="45701" rIns="91402" bIns="45701" numCol="1" anchor="b" anchorCtr="0" compatLnSpc="1">
            <a:prstTxWarp prst="textNoShape">
              <a:avLst/>
            </a:prstTxWarp>
          </a:bodyPr>
          <a:lstStyle>
            <a:lvl1pPr defTabSz="913368">
              <a:defRPr sz="1200">
                <a:latin typeface="Arial" pitchFamily="34" charset="0"/>
              </a:defRPr>
            </a:lvl1pPr>
          </a:lstStyle>
          <a:p>
            <a:pPr>
              <a:defRPr/>
            </a:pPr>
            <a:endParaRPr lang="en-US" altLang="en-US"/>
          </a:p>
        </p:txBody>
      </p:sp>
      <p:sp>
        <p:nvSpPr>
          <p:cNvPr id="28677" name="Rectangle 5"/>
          <p:cNvSpPr>
            <a:spLocks noGrp="1" noChangeArrowheads="1"/>
          </p:cNvSpPr>
          <p:nvPr>
            <p:ph type="sldNum" sz="quarter" idx="3"/>
          </p:nvPr>
        </p:nvSpPr>
        <p:spPr bwMode="auto">
          <a:xfrm>
            <a:off x="3854493" y="9440779"/>
            <a:ext cx="2949525" cy="496967"/>
          </a:xfrm>
          <a:prstGeom prst="rect">
            <a:avLst/>
          </a:prstGeom>
          <a:noFill/>
          <a:ln w="9525">
            <a:noFill/>
            <a:miter lim="800000"/>
            <a:headEnd/>
            <a:tailEnd/>
          </a:ln>
        </p:spPr>
        <p:txBody>
          <a:bodyPr vert="horz" wrap="square" lIns="91402" tIns="45701" rIns="91402" bIns="45701" numCol="1" anchor="b" anchorCtr="0" compatLnSpc="1">
            <a:prstTxWarp prst="textNoShape">
              <a:avLst/>
            </a:prstTxWarp>
          </a:bodyPr>
          <a:lstStyle>
            <a:lvl1pPr algn="r" defTabSz="913368">
              <a:defRPr sz="1200">
                <a:latin typeface="Arial" pitchFamily="34" charset="0"/>
              </a:defRPr>
            </a:lvl1pPr>
          </a:lstStyle>
          <a:p>
            <a:pPr>
              <a:defRPr/>
            </a:pPr>
            <a:fld id="{4DED12FE-62B8-4424-B49E-3A8E50382123}" type="slidenum">
              <a:rPr lang="en-US" altLang="en-US"/>
              <a:pPr>
                <a:defRPr/>
              </a:pPr>
              <a:t>‹#›</a:t>
            </a:fld>
            <a:endParaRPr lang="en-US" altLang="en-US"/>
          </a:p>
        </p:txBody>
      </p:sp>
    </p:spTree>
    <p:extLst>
      <p:ext uri="{BB962C8B-B14F-4D97-AF65-F5344CB8AC3E}">
        <p14:creationId xmlns:p14="http://schemas.microsoft.com/office/powerpoint/2010/main" val="31867484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49525" cy="496967"/>
          </a:xfrm>
          <a:prstGeom prst="rect">
            <a:avLst/>
          </a:prstGeom>
          <a:noFill/>
          <a:ln w="9525">
            <a:noFill/>
            <a:miter lim="800000"/>
            <a:headEnd/>
            <a:tailEnd/>
          </a:ln>
        </p:spPr>
        <p:txBody>
          <a:bodyPr vert="horz" wrap="square" lIns="91402" tIns="45701" rIns="91402" bIns="45701" numCol="1" anchor="t" anchorCtr="0" compatLnSpc="1">
            <a:prstTxWarp prst="textNoShape">
              <a:avLst/>
            </a:prstTxWarp>
          </a:bodyPr>
          <a:lstStyle>
            <a:lvl1pPr defTabSz="913368">
              <a:defRPr sz="1200">
                <a:latin typeface="Arial" pitchFamily="34" charset="0"/>
              </a:defRPr>
            </a:lvl1pPr>
          </a:lstStyle>
          <a:p>
            <a:pPr>
              <a:defRPr/>
            </a:pPr>
            <a:endParaRPr lang="fr-FR" altLang="en-US"/>
          </a:p>
        </p:txBody>
      </p:sp>
      <p:sp>
        <p:nvSpPr>
          <p:cNvPr id="8195" name="Rectangle 3"/>
          <p:cNvSpPr>
            <a:spLocks noGrp="1" noChangeArrowheads="1"/>
          </p:cNvSpPr>
          <p:nvPr>
            <p:ph type="dt" idx="1"/>
          </p:nvPr>
        </p:nvSpPr>
        <p:spPr bwMode="auto">
          <a:xfrm>
            <a:off x="3854493" y="0"/>
            <a:ext cx="2949525" cy="496967"/>
          </a:xfrm>
          <a:prstGeom prst="rect">
            <a:avLst/>
          </a:prstGeom>
          <a:noFill/>
          <a:ln w="9525">
            <a:noFill/>
            <a:miter lim="800000"/>
            <a:headEnd/>
            <a:tailEnd/>
          </a:ln>
        </p:spPr>
        <p:txBody>
          <a:bodyPr vert="horz" wrap="square" lIns="91402" tIns="45701" rIns="91402" bIns="45701" numCol="1" anchor="t" anchorCtr="0" compatLnSpc="1">
            <a:prstTxWarp prst="textNoShape">
              <a:avLst/>
            </a:prstTxWarp>
          </a:bodyPr>
          <a:lstStyle>
            <a:lvl1pPr algn="r" defTabSz="913368">
              <a:defRPr sz="1200">
                <a:latin typeface="Arial" pitchFamily="34" charset="0"/>
              </a:defRPr>
            </a:lvl1pPr>
          </a:lstStyle>
          <a:p>
            <a:pPr>
              <a:defRPr/>
            </a:pPr>
            <a:endParaRPr lang="fr-FR" altLang="en-US"/>
          </a:p>
        </p:txBody>
      </p:sp>
      <p:sp>
        <p:nvSpPr>
          <p:cNvPr id="24580" name="Rectangle 4"/>
          <p:cNvSpPr>
            <a:spLocks noGrp="1" noRot="1" noChangeAspect="1" noChangeArrowheads="1" noTextEdit="1"/>
          </p:cNvSpPr>
          <p:nvPr>
            <p:ph type="sldImg" idx="2"/>
          </p:nvPr>
        </p:nvSpPr>
        <p:spPr bwMode="auto">
          <a:xfrm>
            <a:off x="920750" y="746125"/>
            <a:ext cx="4967288" cy="37258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7" name="Rectangle 5"/>
          <p:cNvSpPr>
            <a:spLocks noGrp="1" noChangeArrowheads="1"/>
          </p:cNvSpPr>
          <p:nvPr>
            <p:ph type="body" sz="quarter" idx="3"/>
          </p:nvPr>
        </p:nvSpPr>
        <p:spPr bwMode="auto">
          <a:xfrm>
            <a:off x="681520" y="4721186"/>
            <a:ext cx="5442575" cy="4472702"/>
          </a:xfrm>
          <a:prstGeom prst="rect">
            <a:avLst/>
          </a:prstGeom>
          <a:noFill/>
          <a:ln w="9525">
            <a:noFill/>
            <a:miter lim="800000"/>
            <a:headEnd/>
            <a:tailEnd/>
          </a:ln>
        </p:spPr>
        <p:txBody>
          <a:bodyPr vert="horz" wrap="square" lIns="91402" tIns="45701" rIns="91402" bIns="45701"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8198" name="Rectangle 6"/>
          <p:cNvSpPr>
            <a:spLocks noGrp="1" noChangeArrowheads="1"/>
          </p:cNvSpPr>
          <p:nvPr>
            <p:ph type="ftr" sz="quarter" idx="4"/>
          </p:nvPr>
        </p:nvSpPr>
        <p:spPr bwMode="auto">
          <a:xfrm>
            <a:off x="0" y="9440779"/>
            <a:ext cx="2949525" cy="496967"/>
          </a:xfrm>
          <a:prstGeom prst="rect">
            <a:avLst/>
          </a:prstGeom>
          <a:noFill/>
          <a:ln w="9525">
            <a:noFill/>
            <a:miter lim="800000"/>
            <a:headEnd/>
            <a:tailEnd/>
          </a:ln>
        </p:spPr>
        <p:txBody>
          <a:bodyPr vert="horz" wrap="square" lIns="91402" tIns="45701" rIns="91402" bIns="45701" numCol="1" anchor="b" anchorCtr="0" compatLnSpc="1">
            <a:prstTxWarp prst="textNoShape">
              <a:avLst/>
            </a:prstTxWarp>
          </a:bodyPr>
          <a:lstStyle>
            <a:lvl1pPr defTabSz="913368">
              <a:defRPr sz="1200">
                <a:latin typeface="Arial" pitchFamily="34" charset="0"/>
              </a:defRPr>
            </a:lvl1pPr>
          </a:lstStyle>
          <a:p>
            <a:pPr>
              <a:defRPr/>
            </a:pPr>
            <a:endParaRPr lang="fr-FR" altLang="en-US"/>
          </a:p>
        </p:txBody>
      </p:sp>
      <p:sp>
        <p:nvSpPr>
          <p:cNvPr id="8199" name="Rectangle 7"/>
          <p:cNvSpPr>
            <a:spLocks noGrp="1" noChangeArrowheads="1"/>
          </p:cNvSpPr>
          <p:nvPr>
            <p:ph type="sldNum" sz="quarter" idx="5"/>
          </p:nvPr>
        </p:nvSpPr>
        <p:spPr bwMode="auto">
          <a:xfrm>
            <a:off x="3854493" y="9440779"/>
            <a:ext cx="2949525" cy="496967"/>
          </a:xfrm>
          <a:prstGeom prst="rect">
            <a:avLst/>
          </a:prstGeom>
          <a:noFill/>
          <a:ln w="9525">
            <a:noFill/>
            <a:miter lim="800000"/>
            <a:headEnd/>
            <a:tailEnd/>
          </a:ln>
        </p:spPr>
        <p:txBody>
          <a:bodyPr vert="horz" wrap="square" lIns="91402" tIns="45701" rIns="91402" bIns="45701" numCol="1" anchor="b" anchorCtr="0" compatLnSpc="1">
            <a:prstTxWarp prst="textNoShape">
              <a:avLst/>
            </a:prstTxWarp>
          </a:bodyPr>
          <a:lstStyle>
            <a:lvl1pPr algn="r" defTabSz="913368">
              <a:defRPr sz="1200">
                <a:latin typeface="Arial" pitchFamily="34" charset="0"/>
              </a:defRPr>
            </a:lvl1pPr>
          </a:lstStyle>
          <a:p>
            <a:pPr>
              <a:defRPr/>
            </a:pPr>
            <a:fld id="{03766EB5-4E16-48FC-9D5A-47716DC958F1}" type="slidenum">
              <a:rPr lang="en-GB" altLang="en-US"/>
              <a:pPr>
                <a:defRPr/>
              </a:pPr>
              <a:t>‹#›</a:t>
            </a:fld>
            <a:endParaRPr lang="en-GB" altLang="en-US"/>
          </a:p>
        </p:txBody>
      </p:sp>
    </p:spTree>
    <p:extLst>
      <p:ext uri="{BB962C8B-B14F-4D97-AF65-F5344CB8AC3E}">
        <p14:creationId xmlns:p14="http://schemas.microsoft.com/office/powerpoint/2010/main" val="304775093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S PGothic" pitchFamily="34" charset="-128"/>
        <a:cs typeface="MS PGothic" pitchFamily="34" charset="-128"/>
      </a:defRPr>
    </a:lvl1pPr>
    <a:lvl2pPr marL="457200" algn="l" rtl="0" eaLnBrk="0" fontAlgn="base" hangingPunct="0">
      <a:spcBef>
        <a:spcPct val="30000"/>
      </a:spcBef>
      <a:spcAft>
        <a:spcPct val="0"/>
      </a:spcAft>
      <a:defRPr sz="1200" kern="1200">
        <a:solidFill>
          <a:schemeClr val="tx1"/>
        </a:solidFill>
        <a:latin typeface="Arial" pitchFamily="34" charset="0"/>
        <a:ea typeface="MS PGothic" pitchFamily="34" charset="-128"/>
        <a:cs typeface="MS PGothic" pitchFamily="34" charset="-128"/>
      </a:defRPr>
    </a:lvl2pPr>
    <a:lvl3pPr marL="914400" algn="l" rtl="0" eaLnBrk="0" fontAlgn="base" hangingPunct="0">
      <a:spcBef>
        <a:spcPct val="30000"/>
      </a:spcBef>
      <a:spcAft>
        <a:spcPct val="0"/>
      </a:spcAft>
      <a:defRPr sz="1200" kern="1200">
        <a:solidFill>
          <a:schemeClr val="tx1"/>
        </a:solidFill>
        <a:latin typeface="Arial" pitchFamily="34" charset="0"/>
        <a:ea typeface="MS PGothic" pitchFamily="34" charset="-128"/>
        <a:cs typeface="MS PGothic" pitchFamily="34" charset="-128"/>
      </a:defRPr>
    </a:lvl3pPr>
    <a:lvl4pPr marL="1371600" algn="l" rtl="0" eaLnBrk="0" fontAlgn="base" hangingPunct="0">
      <a:spcBef>
        <a:spcPct val="30000"/>
      </a:spcBef>
      <a:spcAft>
        <a:spcPct val="0"/>
      </a:spcAft>
      <a:defRPr sz="1200" kern="1200">
        <a:solidFill>
          <a:schemeClr val="tx1"/>
        </a:solidFill>
        <a:latin typeface="Arial" pitchFamily="34" charset="0"/>
        <a:ea typeface="MS PGothic" pitchFamily="34" charset="-128"/>
        <a:cs typeface="MS PGothic" pitchFamily="34" charset="-128"/>
      </a:defRPr>
    </a:lvl4pPr>
    <a:lvl5pPr marL="1828800" algn="l" rtl="0" eaLnBrk="0" fontAlgn="base" hangingPunct="0">
      <a:spcBef>
        <a:spcPct val="30000"/>
      </a:spcBef>
      <a:spcAft>
        <a:spcPct val="0"/>
      </a:spcAft>
      <a:defRPr sz="1200" kern="1200">
        <a:solidFill>
          <a:schemeClr val="tx1"/>
        </a:solidFill>
        <a:latin typeface="Arial" pitchFamily="34" charset="0"/>
        <a:ea typeface="MS PGothic" pitchFamily="34" charset="-128"/>
        <a:cs typeface="MS PGothic" pitchFamily="34" charset="-128"/>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03766EB5-4E16-48FC-9D5A-47716DC958F1}" type="slidenum">
              <a:rPr lang="en-GB" altLang="en-US" smtClean="0"/>
              <a:pPr>
                <a:defRPr/>
              </a:pPr>
              <a:t>1</a:t>
            </a:fld>
            <a:endParaRPr lang="en-GB" altLang="en-US"/>
          </a:p>
        </p:txBody>
      </p:sp>
    </p:spTree>
    <p:extLst>
      <p:ext uri="{BB962C8B-B14F-4D97-AF65-F5344CB8AC3E}">
        <p14:creationId xmlns:p14="http://schemas.microsoft.com/office/powerpoint/2010/main" val="2548446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Espace réservé de l'image des diapositives 1"/>
          <p:cNvSpPr>
            <a:spLocks noGrp="1" noRot="1" noChangeAspect="1" noTextEdit="1"/>
          </p:cNvSpPr>
          <p:nvPr>
            <p:ph type="sldImg"/>
          </p:nvPr>
        </p:nvSpPr>
        <p:spPr>
          <a:ln/>
        </p:spPr>
      </p:sp>
      <p:sp>
        <p:nvSpPr>
          <p:cNvPr id="25603" name="Espace réservé des commentaires 2"/>
          <p:cNvSpPr>
            <a:spLocks noGrp="1"/>
          </p:cNvSpPr>
          <p:nvPr>
            <p:ph type="body" idx="1"/>
          </p:nvPr>
        </p:nvSpPr>
        <p:spPr>
          <a:xfrm>
            <a:off x="681520" y="4721186"/>
            <a:ext cx="5442575" cy="478330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fr-FR" altLang="en-US" smtClean="0"/>
          </a:p>
        </p:txBody>
      </p:sp>
      <p:sp>
        <p:nvSpPr>
          <p:cNvPr id="25604"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3368" eaLnBrk="0" hangingPunct="0">
              <a:spcBef>
                <a:spcPct val="30000"/>
              </a:spcBef>
              <a:defRPr sz="1200">
                <a:solidFill>
                  <a:schemeClr val="tx1"/>
                </a:solidFill>
                <a:latin typeface="Arial" pitchFamily="34" charset="0"/>
                <a:ea typeface="MS PGothic" pitchFamily="34" charset="-128"/>
              </a:defRPr>
            </a:lvl1pPr>
            <a:lvl2pPr marL="745996" indent="-286922" defTabSz="913368" eaLnBrk="0" hangingPunct="0">
              <a:spcBef>
                <a:spcPct val="30000"/>
              </a:spcBef>
              <a:defRPr sz="1200">
                <a:solidFill>
                  <a:schemeClr val="tx1"/>
                </a:solidFill>
                <a:latin typeface="Arial" pitchFamily="34" charset="0"/>
                <a:ea typeface="MS PGothic" pitchFamily="34" charset="-128"/>
              </a:defRPr>
            </a:lvl2pPr>
            <a:lvl3pPr marL="1147686" indent="-229537" defTabSz="913368" eaLnBrk="0" hangingPunct="0">
              <a:spcBef>
                <a:spcPct val="30000"/>
              </a:spcBef>
              <a:defRPr sz="1200">
                <a:solidFill>
                  <a:schemeClr val="tx1"/>
                </a:solidFill>
                <a:latin typeface="Arial" pitchFamily="34" charset="0"/>
                <a:ea typeface="MS PGothic" pitchFamily="34" charset="-128"/>
              </a:defRPr>
            </a:lvl3pPr>
            <a:lvl4pPr marL="1606761" indent="-229537" defTabSz="913368" eaLnBrk="0" hangingPunct="0">
              <a:spcBef>
                <a:spcPct val="30000"/>
              </a:spcBef>
              <a:defRPr sz="1200">
                <a:solidFill>
                  <a:schemeClr val="tx1"/>
                </a:solidFill>
                <a:latin typeface="Arial" pitchFamily="34" charset="0"/>
                <a:ea typeface="MS PGothic" pitchFamily="34" charset="-128"/>
              </a:defRPr>
            </a:lvl4pPr>
            <a:lvl5pPr marL="2065835" indent="-229537" defTabSz="913368" eaLnBrk="0" hangingPunct="0">
              <a:spcBef>
                <a:spcPct val="30000"/>
              </a:spcBef>
              <a:defRPr sz="1200">
                <a:solidFill>
                  <a:schemeClr val="tx1"/>
                </a:solidFill>
                <a:latin typeface="Arial" pitchFamily="34" charset="0"/>
                <a:ea typeface="MS PGothic" pitchFamily="34" charset="-128"/>
              </a:defRPr>
            </a:lvl5pPr>
            <a:lvl6pPr marL="2524910"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6pPr>
            <a:lvl7pPr marL="2983984"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7pPr>
            <a:lvl8pPr marL="3443059"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8pPr>
            <a:lvl9pPr marL="3902133"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1DA0D46E-2484-4838-92E2-756B10677083}" type="slidenum">
              <a:rPr lang="fr-FR" altLang="en-US" smtClean="0">
                <a:cs typeface="Arial" pitchFamily="34" charset="0"/>
              </a:rPr>
              <a:pPr eaLnBrk="1" hangingPunct="1">
                <a:spcBef>
                  <a:spcPct val="0"/>
                </a:spcBef>
              </a:pPr>
              <a:t>2</a:t>
            </a:fld>
            <a:endParaRPr lang="fr-FR" altLang="en-US" smtClean="0">
              <a:cs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Espace réservé de l'image des diapositives 1"/>
          <p:cNvSpPr>
            <a:spLocks noGrp="1" noRot="1" noChangeAspect="1" noTextEdit="1"/>
          </p:cNvSpPr>
          <p:nvPr>
            <p:ph type="sldImg"/>
          </p:nvPr>
        </p:nvSpPr>
        <p:spPr>
          <a:ln/>
        </p:spPr>
      </p:sp>
      <p:sp>
        <p:nvSpPr>
          <p:cNvPr id="26627"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smtClean="0"/>
              <a:t>To the facilitator:  </a:t>
            </a:r>
          </a:p>
          <a:p>
            <a:r>
              <a:rPr lang="en-US" altLang="en-US" b="1" dirty="0" smtClean="0"/>
              <a:t>Explain to the participants the key issues raised in this module.</a:t>
            </a:r>
          </a:p>
          <a:p>
            <a:endParaRPr lang="en-US" altLang="en-US" b="1" dirty="0" smtClean="0"/>
          </a:p>
          <a:p>
            <a:r>
              <a:rPr lang="en-US" altLang="en-US" dirty="0" smtClean="0"/>
              <a:t>You have children to vaccinate, what are you going to do first? </a:t>
            </a:r>
          </a:p>
          <a:p>
            <a:r>
              <a:rPr lang="en-US" altLang="en-US" dirty="0" smtClean="0"/>
              <a:t>We will provide you with answers to the following questions:</a:t>
            </a:r>
          </a:p>
          <a:p>
            <a:pPr>
              <a:buFontTx/>
              <a:buChar char="•"/>
            </a:pPr>
            <a:r>
              <a:rPr lang="en-US" altLang="en-US" dirty="0" smtClean="0"/>
              <a:t>How to check the quality of the vaccine? </a:t>
            </a:r>
          </a:p>
          <a:p>
            <a:pPr>
              <a:buFontTx/>
              <a:buChar char="•"/>
            </a:pPr>
            <a:r>
              <a:rPr lang="en-US" altLang="en-US" dirty="0" smtClean="0"/>
              <a:t>How to prepare for vaccination?</a:t>
            </a:r>
          </a:p>
          <a:p>
            <a:pPr>
              <a:buFontTx/>
              <a:buChar char="•"/>
            </a:pPr>
            <a:r>
              <a:rPr lang="en-US" altLang="en-US" dirty="0" smtClean="0"/>
              <a:t>How to administer the vaccine? </a:t>
            </a:r>
          </a:p>
          <a:p>
            <a:pPr>
              <a:buFontTx/>
              <a:buChar char="•"/>
            </a:pPr>
            <a:r>
              <a:rPr lang="en-US" altLang="en-US" dirty="0" smtClean="0"/>
              <a:t>What to do </a:t>
            </a:r>
            <a:r>
              <a:rPr lang="en-US" altLang="en-US" dirty="0" err="1" smtClean="0"/>
              <a:t>adminster</a:t>
            </a:r>
            <a:r>
              <a:rPr lang="en-US" altLang="en-US" baseline="0" dirty="0" smtClean="0"/>
              <a:t> IPV at the same time as other routine immunizations</a:t>
            </a:r>
            <a:r>
              <a:rPr lang="en-US" altLang="en-US" dirty="0" smtClean="0"/>
              <a:t>?</a:t>
            </a:r>
            <a:endParaRPr lang="en-GB" altLang="en-US" dirty="0" smtClean="0"/>
          </a:p>
        </p:txBody>
      </p:sp>
      <p:sp>
        <p:nvSpPr>
          <p:cNvPr id="26628"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3368" eaLnBrk="0" hangingPunct="0">
              <a:spcBef>
                <a:spcPct val="30000"/>
              </a:spcBef>
              <a:defRPr sz="1200">
                <a:solidFill>
                  <a:schemeClr val="tx1"/>
                </a:solidFill>
                <a:latin typeface="Arial" pitchFamily="34" charset="0"/>
                <a:ea typeface="MS PGothic" pitchFamily="34" charset="-128"/>
              </a:defRPr>
            </a:lvl1pPr>
            <a:lvl2pPr marL="745996" indent="-286922" defTabSz="913368" eaLnBrk="0" hangingPunct="0">
              <a:spcBef>
                <a:spcPct val="30000"/>
              </a:spcBef>
              <a:defRPr sz="1200">
                <a:solidFill>
                  <a:schemeClr val="tx1"/>
                </a:solidFill>
                <a:latin typeface="Arial" pitchFamily="34" charset="0"/>
                <a:ea typeface="MS PGothic" pitchFamily="34" charset="-128"/>
              </a:defRPr>
            </a:lvl2pPr>
            <a:lvl3pPr marL="1147686" indent="-229537" defTabSz="913368" eaLnBrk="0" hangingPunct="0">
              <a:spcBef>
                <a:spcPct val="30000"/>
              </a:spcBef>
              <a:defRPr sz="1200">
                <a:solidFill>
                  <a:schemeClr val="tx1"/>
                </a:solidFill>
                <a:latin typeface="Arial" pitchFamily="34" charset="0"/>
                <a:ea typeface="MS PGothic" pitchFamily="34" charset="-128"/>
              </a:defRPr>
            </a:lvl3pPr>
            <a:lvl4pPr marL="1606761" indent="-229537" defTabSz="913368" eaLnBrk="0" hangingPunct="0">
              <a:spcBef>
                <a:spcPct val="30000"/>
              </a:spcBef>
              <a:defRPr sz="1200">
                <a:solidFill>
                  <a:schemeClr val="tx1"/>
                </a:solidFill>
                <a:latin typeface="Arial" pitchFamily="34" charset="0"/>
                <a:ea typeface="MS PGothic" pitchFamily="34" charset="-128"/>
              </a:defRPr>
            </a:lvl4pPr>
            <a:lvl5pPr marL="2065835" indent="-229537" defTabSz="913368" eaLnBrk="0" hangingPunct="0">
              <a:spcBef>
                <a:spcPct val="30000"/>
              </a:spcBef>
              <a:defRPr sz="1200">
                <a:solidFill>
                  <a:schemeClr val="tx1"/>
                </a:solidFill>
                <a:latin typeface="Arial" pitchFamily="34" charset="0"/>
                <a:ea typeface="MS PGothic" pitchFamily="34" charset="-128"/>
              </a:defRPr>
            </a:lvl5pPr>
            <a:lvl6pPr marL="2524910"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6pPr>
            <a:lvl7pPr marL="2983984"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7pPr>
            <a:lvl8pPr marL="3443059"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8pPr>
            <a:lvl9pPr marL="3902133"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269AD319-1633-4C3E-890F-9E38F3BD4ED6}" type="slidenum">
              <a:rPr lang="fr-FR" altLang="en-US" smtClean="0">
                <a:cs typeface="Arial" pitchFamily="34" charset="0"/>
              </a:rPr>
              <a:pPr eaLnBrk="1" hangingPunct="1">
                <a:spcBef>
                  <a:spcPct val="0"/>
                </a:spcBef>
              </a:pPr>
              <a:t>3</a:t>
            </a:fld>
            <a:endParaRPr lang="fr-FR" altLang="en-US" smtClean="0">
              <a:cs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Espace réservé de l'image des diapositives 1"/>
          <p:cNvSpPr>
            <a:spLocks noGrp="1" noRot="1" noChangeAspect="1" noTextEdit="1"/>
          </p:cNvSpPr>
          <p:nvPr>
            <p:ph type="sldImg"/>
          </p:nvPr>
        </p:nvSpPr>
        <p:spPr>
          <a:ln/>
        </p:spPr>
      </p:sp>
      <p:sp>
        <p:nvSpPr>
          <p:cNvPr id="27651"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smtClean="0"/>
              <a:t>To the facilitator:  </a:t>
            </a:r>
          </a:p>
          <a:p>
            <a:r>
              <a:rPr lang="en-US" altLang="en-US" b="1" dirty="0" smtClean="0"/>
              <a:t>Explain to the participants at which temperature the vaccine should be stored.</a:t>
            </a:r>
          </a:p>
          <a:p>
            <a:endParaRPr lang="en-US" altLang="en-US" b="1" dirty="0" smtClean="0"/>
          </a:p>
          <a:p>
            <a:r>
              <a:rPr lang="en-US" altLang="en-US" dirty="0" smtClean="0"/>
              <a:t>Handling vaccines requires great care. Some vaccines are sensitive to heat and some to freezing. </a:t>
            </a:r>
          </a:p>
          <a:p>
            <a:r>
              <a:rPr lang="en-US" altLang="en-US" dirty="0" smtClean="0"/>
              <a:t>Careful storage and transport conditions are needed to protect vaccines from becoming ineffective and unusable. </a:t>
            </a:r>
          </a:p>
          <a:p>
            <a:r>
              <a:rPr lang="en-US" altLang="en-US" b="1" dirty="0" smtClean="0"/>
              <a:t>IPV is heat sensitive</a:t>
            </a:r>
            <a:r>
              <a:rPr lang="en-US" altLang="en-US" dirty="0" smtClean="0"/>
              <a:t>.  Inactivated poliovirus vaccine must be transported and stored at +2°C to +8°C.</a:t>
            </a:r>
          </a:p>
          <a:p>
            <a:r>
              <a:rPr lang="en-US" altLang="en-US" b="1" dirty="0" smtClean="0"/>
              <a:t>IPV is also freeze sensitive (unlike OPV which can be frozen).  </a:t>
            </a:r>
            <a:r>
              <a:rPr lang="en-US" altLang="en-US" dirty="0" smtClean="0"/>
              <a:t>It is important to ensure that the vaccine is not frozen. </a:t>
            </a:r>
          </a:p>
          <a:p>
            <a:r>
              <a:rPr lang="en-US" altLang="en-US" dirty="0" smtClean="0"/>
              <a:t>If vaccines are frozen, they lose their potency and they would not provide adequate protection against the disease. </a:t>
            </a:r>
          </a:p>
          <a:p>
            <a:r>
              <a:rPr lang="en-US" altLang="en-US" dirty="0" smtClean="0"/>
              <a:t>The </a:t>
            </a:r>
            <a:r>
              <a:rPr lang="en-US" altLang="en-US" b="1" dirty="0" smtClean="0"/>
              <a:t>“shake test” is ineffective </a:t>
            </a:r>
            <a:r>
              <a:rPr lang="en-US" altLang="en-US" dirty="0" smtClean="0"/>
              <a:t>in determining whether IPV has been frozen. If there is doubt or suspicion that IPV was frozen, the vial must be discarded.</a:t>
            </a:r>
          </a:p>
          <a:p>
            <a:endParaRPr lang="en-US" altLang="en-US" dirty="0" smtClean="0"/>
          </a:p>
          <a:p>
            <a:endParaRPr lang="en-US" altLang="en-US" dirty="0" smtClean="0"/>
          </a:p>
          <a:p>
            <a:r>
              <a:rPr lang="en-US" altLang="en-US" dirty="0" smtClean="0"/>
              <a:t>Do not use if it has a cloudy appearance.</a:t>
            </a:r>
          </a:p>
          <a:p>
            <a:r>
              <a:rPr lang="en-US" altLang="en-US" dirty="0" smtClean="0"/>
              <a:t>Do not use after the expiry date listed on the package.</a:t>
            </a:r>
          </a:p>
        </p:txBody>
      </p:sp>
      <p:sp>
        <p:nvSpPr>
          <p:cNvPr id="27652"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2" tIns="45701" rIns="91402" bIns="45701"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44B4896B-4E1B-4297-81E5-D62331EA444D}" type="slidenum">
              <a:rPr lang="en-GB" altLang="en-US">
                <a:cs typeface="Arial" pitchFamily="34" charset="0"/>
              </a:rPr>
              <a:pPr algn="r" eaLnBrk="1" hangingPunct="1">
                <a:spcBef>
                  <a:spcPct val="0"/>
                </a:spcBef>
              </a:pPr>
              <a:t>4</a:t>
            </a:fld>
            <a:endParaRPr lang="en-GB" altLang="en-US">
              <a:cs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Espace réservé de l'image des diapositives 1"/>
          <p:cNvSpPr>
            <a:spLocks noGrp="1" noRot="1" noChangeAspect="1" noTextEdit="1"/>
          </p:cNvSpPr>
          <p:nvPr>
            <p:ph type="sldImg"/>
          </p:nvPr>
        </p:nvSpPr>
        <p:spPr>
          <a:ln/>
        </p:spPr>
      </p:sp>
      <p:sp>
        <p:nvSpPr>
          <p:cNvPr id="28675"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smtClean="0"/>
              <a:t>To the facilitator:</a:t>
            </a:r>
          </a:p>
          <a:p>
            <a:r>
              <a:rPr lang="en-US" altLang="en-US" b="1" smtClean="0"/>
              <a:t>Explain to the participants how to check and interpret the Vaccine Vial Monitor (VVM).</a:t>
            </a:r>
          </a:p>
          <a:p>
            <a:endParaRPr lang="en-US" altLang="en-US" b="1" smtClean="0"/>
          </a:p>
          <a:p>
            <a:r>
              <a:rPr lang="en-US" altLang="en-US" smtClean="0"/>
              <a:t>The vaccine vial monitor (VVM) is a round disc of heat-sensitive material placed on a vaccine vial to register cumulative heat exposure. </a:t>
            </a:r>
          </a:p>
          <a:p>
            <a:r>
              <a:rPr lang="en-US" altLang="en-US" smtClean="0"/>
              <a:t>The inner square is chemically active and changes color irreversibly from light to dark with exposed to heat over time.</a:t>
            </a:r>
          </a:p>
          <a:p>
            <a:r>
              <a:rPr lang="en-US" altLang="en-US" smtClean="0"/>
              <a:t>By comparing the color of the inner square to the reference color, a health worker can determine whether or not the vaccine has been exposed to heat.</a:t>
            </a:r>
          </a:p>
          <a:p>
            <a:r>
              <a:rPr lang="en-US" altLang="en-US" smtClean="0"/>
              <a:t>Thanks to the VVM, important decisions about which vaccines to use or to discard are now clear. If the inner square matches or is darker then the outer ring, discard the vaccine.</a:t>
            </a:r>
            <a:endParaRPr lang="fr-FR" altLang="en-US" smtClean="0"/>
          </a:p>
        </p:txBody>
      </p:sp>
      <p:sp>
        <p:nvSpPr>
          <p:cNvPr id="28676"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2" tIns="45701" rIns="91402" bIns="45701"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A27E0C17-2241-4F5F-804A-420F6A7F3222}" type="slidenum">
              <a:rPr lang="en-GB" altLang="en-US">
                <a:cs typeface="Arial" pitchFamily="34" charset="0"/>
              </a:rPr>
              <a:pPr algn="r" eaLnBrk="1" hangingPunct="1">
                <a:spcBef>
                  <a:spcPct val="0"/>
                </a:spcBef>
              </a:pPr>
              <a:t>5</a:t>
            </a:fld>
            <a:endParaRPr lang="en-GB" altLang="en-US">
              <a:cs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Espace réservé de l'image des diapositives 1"/>
          <p:cNvSpPr>
            <a:spLocks noGrp="1" noRot="1" noChangeAspect="1" noTextEdit="1"/>
          </p:cNvSpPr>
          <p:nvPr>
            <p:ph type="sldImg"/>
          </p:nvPr>
        </p:nvSpPr>
        <p:spPr>
          <a:ln/>
        </p:spPr>
      </p:sp>
      <p:sp>
        <p:nvSpPr>
          <p:cNvPr id="21507"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smtClean="0"/>
              <a:t>To the facilitator:  </a:t>
            </a:r>
          </a:p>
          <a:p>
            <a:r>
              <a:rPr lang="en-US" altLang="en-US" b="1" smtClean="0"/>
              <a:t>Explain to the participants at which temperature the vaccine should be stored.</a:t>
            </a:r>
          </a:p>
          <a:p>
            <a:endParaRPr lang="en-US" altLang="en-US" b="1" smtClean="0"/>
          </a:p>
          <a:p>
            <a:r>
              <a:rPr lang="en-US" altLang="en-US" smtClean="0"/>
              <a:t>Handling vaccines requires great care. Careful storage and transport conditions are needed to protect vaccines from becoming ineffective and unusable. </a:t>
            </a:r>
          </a:p>
          <a:p>
            <a:pPr>
              <a:spcBef>
                <a:spcPct val="80000"/>
              </a:spcBef>
              <a:buClr>
                <a:srgbClr val="1E7FB8"/>
              </a:buClr>
              <a:buFont typeface="Wingdings" pitchFamily="2" charset="2"/>
              <a:buChar char="l"/>
            </a:pPr>
            <a:r>
              <a:rPr lang="en-US" altLang="en-US" b="1" smtClean="0"/>
              <a:t>IPV is heat sensitive</a:t>
            </a:r>
            <a:r>
              <a:rPr lang="en-US" altLang="en-US" smtClean="0"/>
              <a:t>.  Inactivated poliovirus vaccine must be transported and stored at +2°C to +8°C.</a:t>
            </a:r>
            <a:r>
              <a:rPr lang="en-US" altLang="en-US" sz="2800" smtClean="0">
                <a:solidFill>
                  <a:srgbClr val="000066"/>
                </a:solidFill>
                <a:latin typeface="Gill Sans MT" pitchFamily="34" charset="0"/>
              </a:rPr>
              <a:t> IPV has increased susceptibility to heat than  some other heat sensitive vaccines  therefore VVM on IPV may change color faster than other vaccines</a:t>
            </a:r>
            <a:endParaRPr lang="en-GB" altLang="en-US" sz="2800" smtClean="0">
              <a:solidFill>
                <a:srgbClr val="000066"/>
              </a:solidFill>
              <a:latin typeface="Gill Sans MT" pitchFamily="34" charset="0"/>
            </a:endParaRPr>
          </a:p>
          <a:p>
            <a:pPr>
              <a:spcBef>
                <a:spcPct val="80000"/>
              </a:spcBef>
              <a:buClr>
                <a:srgbClr val="1E7FB8"/>
              </a:buClr>
              <a:buFont typeface="Wingdings" pitchFamily="2" charset="2"/>
              <a:buChar char="l"/>
            </a:pPr>
            <a:r>
              <a:rPr lang="en-GB" altLang="en-US" sz="2800" smtClean="0">
                <a:solidFill>
                  <a:srgbClr val="000066"/>
                </a:solidFill>
                <a:latin typeface="Gill Sans MT" pitchFamily="34" charset="0"/>
              </a:rPr>
              <a:t>It is important to </a:t>
            </a:r>
            <a:r>
              <a:rPr lang="en-GB" altLang="en-US" sz="2400" smtClean="0">
                <a:solidFill>
                  <a:srgbClr val="000066"/>
                </a:solidFill>
                <a:latin typeface="Gill Sans MT" pitchFamily="34" charset="0"/>
              </a:rPr>
              <a:t>monitor refrigerator temperature regularly and </a:t>
            </a:r>
            <a:r>
              <a:rPr lang="en-US" altLang="en-US" sz="2400" smtClean="0">
                <a:solidFill>
                  <a:srgbClr val="000066"/>
                </a:solidFill>
                <a:latin typeface="Gill Sans MT" pitchFamily="34" charset="0"/>
              </a:rPr>
              <a:t>Check VVM status, use first vials with VVM that have started to change color</a:t>
            </a:r>
          </a:p>
          <a:p>
            <a:pPr>
              <a:spcBef>
                <a:spcPct val="80000"/>
              </a:spcBef>
              <a:buClr>
                <a:srgbClr val="1E7FB8"/>
              </a:buClr>
              <a:buFont typeface="Wingdings" pitchFamily="2" charset="2"/>
              <a:buChar char="l"/>
            </a:pPr>
            <a:r>
              <a:rPr lang="en-US" altLang="en-US" sz="2400" smtClean="0">
                <a:solidFill>
                  <a:srgbClr val="000066"/>
                </a:solidFill>
                <a:latin typeface="Gill Sans MT" pitchFamily="34" charset="0"/>
              </a:rPr>
              <a:t>Proper stock management and temperature monitoring is required to avoid wasting IPV vials with VVM reaching the discard point. </a:t>
            </a:r>
          </a:p>
          <a:p>
            <a:pPr>
              <a:spcBef>
                <a:spcPct val="80000"/>
              </a:spcBef>
              <a:buClr>
                <a:srgbClr val="1E7FB8"/>
              </a:buClr>
              <a:buFont typeface="Wingdings" pitchFamily="2" charset="2"/>
              <a:buChar char="l"/>
            </a:pPr>
            <a:r>
              <a:rPr lang="en-GB" smtClean="0"/>
              <a:t>While the “earliest expiry, first out” principal usually applies in vaccine stock management, the status of a VVM overrules this, whereby any batch showing a darker VVM should be used sooner, regardless of a later expiry date</a:t>
            </a:r>
            <a:endParaRPr lang="en-US" altLang="en-US" smtClean="0"/>
          </a:p>
          <a:p>
            <a:endParaRPr lang="en-US" altLang="en-US" smtClean="0"/>
          </a:p>
        </p:txBody>
      </p:sp>
      <p:sp>
        <p:nvSpPr>
          <p:cNvPr id="21508" name="Espace réservé du numéro de diapositive 3"/>
          <p:cNvSpPr txBox="1">
            <a:spLocks noGrp="1"/>
          </p:cNvSpPr>
          <p:nvPr/>
        </p:nvSpPr>
        <p:spPr bwMode="auto">
          <a:xfrm>
            <a:off x="3854450" y="9440863"/>
            <a:ext cx="2949575"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2" tIns="45701" rIns="91402" bIns="45701" anchor="b"/>
          <a:lstStyle>
            <a:lvl1pPr defTabSz="909638" eaLnBrk="0" hangingPunct="0">
              <a:defRPr>
                <a:solidFill>
                  <a:schemeClr val="tx1"/>
                </a:solidFill>
                <a:latin typeface="Limon F3" charset="0"/>
                <a:ea typeface="MS PGothic" pitchFamily="34" charset="-128"/>
              </a:defRPr>
            </a:lvl1pPr>
            <a:lvl2pPr marL="742950" indent="-285750" defTabSz="909638" eaLnBrk="0" hangingPunct="0">
              <a:defRPr>
                <a:solidFill>
                  <a:schemeClr val="tx1"/>
                </a:solidFill>
                <a:latin typeface="Limon F3" charset="0"/>
                <a:ea typeface="MS PGothic" pitchFamily="34" charset="-128"/>
              </a:defRPr>
            </a:lvl2pPr>
            <a:lvl3pPr marL="1143000" indent="-228600" defTabSz="909638" eaLnBrk="0" hangingPunct="0">
              <a:defRPr>
                <a:solidFill>
                  <a:schemeClr val="tx1"/>
                </a:solidFill>
                <a:latin typeface="Limon F3" charset="0"/>
                <a:ea typeface="MS PGothic" pitchFamily="34" charset="-128"/>
              </a:defRPr>
            </a:lvl3pPr>
            <a:lvl4pPr marL="1600200" indent="-228600" defTabSz="909638" eaLnBrk="0" hangingPunct="0">
              <a:defRPr>
                <a:solidFill>
                  <a:schemeClr val="tx1"/>
                </a:solidFill>
                <a:latin typeface="Limon F3" charset="0"/>
                <a:ea typeface="MS PGothic" pitchFamily="34" charset="-128"/>
              </a:defRPr>
            </a:lvl4pPr>
            <a:lvl5pPr marL="2057400" indent="-228600" defTabSz="909638" eaLnBrk="0" hangingPunct="0">
              <a:defRPr>
                <a:solidFill>
                  <a:schemeClr val="tx1"/>
                </a:solidFill>
                <a:latin typeface="Limon F3" charset="0"/>
                <a:ea typeface="MS PGothic" pitchFamily="34" charset="-128"/>
              </a:defRPr>
            </a:lvl5pPr>
            <a:lvl6pPr marL="2514600" indent="-228600" defTabSz="909638" eaLnBrk="0" fontAlgn="base" hangingPunct="0">
              <a:spcBef>
                <a:spcPct val="0"/>
              </a:spcBef>
              <a:spcAft>
                <a:spcPct val="0"/>
              </a:spcAft>
              <a:defRPr>
                <a:solidFill>
                  <a:schemeClr val="tx1"/>
                </a:solidFill>
                <a:latin typeface="Limon F3" charset="0"/>
                <a:ea typeface="MS PGothic" pitchFamily="34" charset="-128"/>
              </a:defRPr>
            </a:lvl6pPr>
            <a:lvl7pPr marL="2971800" indent="-228600" defTabSz="909638" eaLnBrk="0" fontAlgn="base" hangingPunct="0">
              <a:spcBef>
                <a:spcPct val="0"/>
              </a:spcBef>
              <a:spcAft>
                <a:spcPct val="0"/>
              </a:spcAft>
              <a:defRPr>
                <a:solidFill>
                  <a:schemeClr val="tx1"/>
                </a:solidFill>
                <a:latin typeface="Limon F3" charset="0"/>
                <a:ea typeface="MS PGothic" pitchFamily="34" charset="-128"/>
              </a:defRPr>
            </a:lvl7pPr>
            <a:lvl8pPr marL="3429000" indent="-228600" defTabSz="909638" eaLnBrk="0" fontAlgn="base" hangingPunct="0">
              <a:spcBef>
                <a:spcPct val="0"/>
              </a:spcBef>
              <a:spcAft>
                <a:spcPct val="0"/>
              </a:spcAft>
              <a:defRPr>
                <a:solidFill>
                  <a:schemeClr val="tx1"/>
                </a:solidFill>
                <a:latin typeface="Limon F3" charset="0"/>
                <a:ea typeface="MS PGothic" pitchFamily="34" charset="-128"/>
              </a:defRPr>
            </a:lvl8pPr>
            <a:lvl9pPr marL="3886200" indent="-228600" defTabSz="909638" eaLnBrk="0" fontAlgn="base" hangingPunct="0">
              <a:spcBef>
                <a:spcPct val="0"/>
              </a:spcBef>
              <a:spcAft>
                <a:spcPct val="0"/>
              </a:spcAft>
              <a:defRPr>
                <a:solidFill>
                  <a:schemeClr val="tx1"/>
                </a:solidFill>
                <a:latin typeface="Limon F3" charset="0"/>
                <a:ea typeface="MS PGothic" pitchFamily="34" charset="-128"/>
              </a:defRPr>
            </a:lvl9pPr>
          </a:lstStyle>
          <a:p>
            <a:pPr algn="r" eaLnBrk="1" hangingPunct="1"/>
            <a:fld id="{17DCF9DC-D45E-4BE2-8A8E-4521FFAFA2F2}" type="slidenum">
              <a:rPr lang="en-GB" altLang="en-US" sz="1200">
                <a:latin typeface="Arial" pitchFamily="34" charset="0"/>
              </a:rPr>
              <a:pPr algn="r" eaLnBrk="1" hangingPunct="1"/>
              <a:t>6</a:t>
            </a:fld>
            <a:endParaRPr lang="en-GB" altLang="en-US" sz="1200">
              <a:latin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Espace réservé de l'image des diapositives 1"/>
          <p:cNvSpPr>
            <a:spLocks noGrp="1" noRot="1" noChangeAspect="1" noTextEdit="1"/>
          </p:cNvSpPr>
          <p:nvPr>
            <p:ph type="sldImg"/>
          </p:nvPr>
        </p:nvSpPr>
        <p:spPr>
          <a:ln/>
        </p:spPr>
      </p:sp>
      <p:sp>
        <p:nvSpPr>
          <p:cNvPr id="29699"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smtClean="0"/>
              <a:t>To the facilitator:</a:t>
            </a:r>
          </a:p>
          <a:p>
            <a:r>
              <a:rPr lang="en-US" altLang="en-US" b="1" dirty="0" smtClean="0"/>
              <a:t>Explain to the participants how and where to check the expiration date.</a:t>
            </a:r>
          </a:p>
          <a:p>
            <a:endParaRPr lang="en-US" altLang="en-US" b="1" dirty="0" smtClean="0"/>
          </a:p>
          <a:p>
            <a:r>
              <a:rPr lang="en-US" altLang="en-US" dirty="0" smtClean="0"/>
              <a:t>It is important to understand that VVM does not provide information about vaccine potency. </a:t>
            </a:r>
          </a:p>
          <a:p>
            <a:r>
              <a:rPr lang="en-US" altLang="en-US" dirty="0" smtClean="0"/>
              <a:t>The VVM may be ok (which means the inner square is lighter than the outer circle), but the vaccine may be beyond the expiration date. </a:t>
            </a:r>
          </a:p>
          <a:p>
            <a:r>
              <a:rPr lang="en-US" altLang="en-US" dirty="0" smtClean="0"/>
              <a:t>So always check the expiration date on the vaccine vial before using it.</a:t>
            </a:r>
          </a:p>
          <a:p>
            <a:r>
              <a:rPr lang="en-US" altLang="en-US" dirty="0" smtClean="0"/>
              <a:t>The expiration date is mentioned clearly on the cap.</a:t>
            </a:r>
            <a:endParaRPr lang="en-GB" altLang="en-US" dirty="0" smtClean="0"/>
          </a:p>
        </p:txBody>
      </p:sp>
      <p:sp>
        <p:nvSpPr>
          <p:cNvPr id="29700"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2" tIns="45701" rIns="91402" bIns="45701"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D8D83E8C-2511-4041-8258-DD129219132C}" type="slidenum">
              <a:rPr lang="en-GB" altLang="en-US">
                <a:cs typeface="Arial" pitchFamily="34" charset="0"/>
              </a:rPr>
              <a:pPr algn="r" eaLnBrk="1" hangingPunct="1">
                <a:spcBef>
                  <a:spcPct val="0"/>
                </a:spcBef>
              </a:pPr>
              <a:t>7</a:t>
            </a:fld>
            <a:endParaRPr lang="en-GB" altLang="en-US">
              <a:cs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Espace réservé de l'image des diapositives 1"/>
          <p:cNvSpPr>
            <a:spLocks noGrp="1" noRot="1" noChangeAspect="1" noTextEdit="1"/>
          </p:cNvSpPr>
          <p:nvPr>
            <p:ph type="sldImg"/>
          </p:nvPr>
        </p:nvSpPr>
        <p:spPr>
          <a:ln/>
        </p:spPr>
      </p:sp>
      <p:sp>
        <p:nvSpPr>
          <p:cNvPr id="31747"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smtClean="0"/>
              <a:t>To the facilitator:</a:t>
            </a:r>
          </a:p>
          <a:p>
            <a:r>
              <a:rPr lang="en-US" altLang="en-US" b="1" dirty="0" smtClean="0"/>
              <a:t>Explain to the participants the IPV</a:t>
            </a:r>
            <a:r>
              <a:rPr lang="en-US" altLang="en-US" b="1" baseline="0" dirty="0" smtClean="0"/>
              <a:t> schedule – age at administration</a:t>
            </a:r>
            <a:endParaRPr lang="en-US" altLang="en-US" b="1" dirty="0" smtClean="0"/>
          </a:p>
          <a:p>
            <a:endParaRPr lang="en-US" altLang="en-US" b="1" dirty="0" smtClean="0"/>
          </a:p>
          <a:p>
            <a:r>
              <a:rPr lang="en-US" altLang="en-US" dirty="0" smtClean="0"/>
              <a:t>IPV is given in addition to OPV. Both vaccines together provide the strongest immunity necessary for polio until polio is eradicated.</a:t>
            </a:r>
          </a:p>
          <a:p>
            <a:endParaRPr lang="en-US" altLang="en-US" dirty="0" smtClean="0"/>
          </a:p>
          <a:p>
            <a:r>
              <a:rPr lang="en-US" altLang="en-US" dirty="0" smtClean="0"/>
              <a:t>IPV should be administered at or after 14 weeks of age, the same time as DTP3</a:t>
            </a:r>
          </a:p>
        </p:txBody>
      </p:sp>
      <p:sp>
        <p:nvSpPr>
          <p:cNvPr id="31748"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2" tIns="45701" rIns="91402" bIns="45701"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1B71A536-250D-4369-B55E-A9DF4CEFF5FB}" type="slidenum">
              <a:rPr lang="en-GB" altLang="en-US">
                <a:cs typeface="Arial" pitchFamily="34" charset="0"/>
              </a:rPr>
              <a:pPr algn="r" eaLnBrk="1" hangingPunct="1">
                <a:spcBef>
                  <a:spcPct val="0"/>
                </a:spcBef>
              </a:pPr>
              <a:t>8</a:t>
            </a:fld>
            <a:endParaRPr lang="en-GB" altLang="en-US">
              <a:cs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Espace réservé de l'image des diapositives 1"/>
          <p:cNvSpPr>
            <a:spLocks noGrp="1" noRot="1" noChangeAspect="1" noTextEdit="1"/>
          </p:cNvSpPr>
          <p:nvPr>
            <p:ph type="sldImg"/>
          </p:nvPr>
        </p:nvSpPr>
        <p:spPr>
          <a:ln/>
        </p:spPr>
      </p:sp>
      <p:sp>
        <p:nvSpPr>
          <p:cNvPr id="32771"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smtClean="0"/>
              <a:t>To the facilitator:</a:t>
            </a:r>
          </a:p>
          <a:p>
            <a:r>
              <a:rPr lang="en-US" altLang="en-US" b="1" dirty="0" smtClean="0"/>
              <a:t>Explain to the participants, how to prepare the vaccine.</a:t>
            </a:r>
          </a:p>
          <a:p>
            <a:endParaRPr lang="en-US" altLang="en-US" b="1" dirty="0" smtClean="0"/>
          </a:p>
          <a:p>
            <a:r>
              <a:rPr lang="en-US" altLang="en-US" dirty="0" smtClean="0"/>
              <a:t>Prepare IPV at the same time you prepare </a:t>
            </a:r>
            <a:r>
              <a:rPr lang="en-US" altLang="en-US" dirty="0" err="1" smtClean="0"/>
              <a:t>pentavalent</a:t>
            </a:r>
            <a:r>
              <a:rPr lang="en-US" altLang="en-US" dirty="0" smtClean="0"/>
              <a:t> and other vaccines that may be given at the same time (PCV, OPV, Rota, </a:t>
            </a:r>
            <a:r>
              <a:rPr lang="en-US" altLang="en-US" dirty="0" err="1" smtClean="0"/>
              <a:t>etc</a:t>
            </a:r>
            <a:r>
              <a:rPr lang="en-US" altLang="en-US" dirty="0" smtClean="0"/>
              <a:t>)</a:t>
            </a:r>
          </a:p>
          <a:p>
            <a:r>
              <a:rPr lang="en-US" altLang="en-US" dirty="0" smtClean="0"/>
              <a:t>Note:</a:t>
            </a:r>
          </a:p>
          <a:p>
            <a:pPr lvl="1"/>
            <a:r>
              <a:rPr lang="en-US" altLang="en-US" dirty="0" smtClean="0"/>
              <a:t>IPV should never be mixed with other vaccines in the same vial or syringe</a:t>
            </a:r>
          </a:p>
          <a:p>
            <a:r>
              <a:rPr lang="en-US" altLang="en-US" dirty="0" smtClean="0"/>
              <a:t>IPV is given just like other intramuscular injections</a:t>
            </a:r>
          </a:p>
        </p:txBody>
      </p:sp>
      <p:sp>
        <p:nvSpPr>
          <p:cNvPr id="32772"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2" tIns="45701" rIns="91402" bIns="45701"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749CD5F1-708D-4493-897C-2567B1395A26}" type="slidenum">
              <a:rPr lang="en-GB" altLang="en-US">
                <a:cs typeface="Arial" pitchFamily="34" charset="0"/>
              </a:rPr>
              <a:pPr algn="r" eaLnBrk="1" hangingPunct="1">
                <a:spcBef>
                  <a:spcPct val="0"/>
                </a:spcBef>
              </a:pPr>
              <a:t>9</a:t>
            </a:fld>
            <a:endParaRPr lang="en-GB" altLang="en-US">
              <a:cs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Espace réservé de l'image des diapositives 1"/>
          <p:cNvSpPr>
            <a:spLocks noGrp="1" noRot="1" noChangeAspect="1" noTextEdit="1"/>
          </p:cNvSpPr>
          <p:nvPr>
            <p:ph type="sldImg"/>
          </p:nvPr>
        </p:nvSpPr>
        <p:spPr>
          <a:ln/>
        </p:spPr>
      </p:sp>
      <p:sp>
        <p:nvSpPr>
          <p:cNvPr id="40963"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92" tIns="45695" rIns="91392" bIns="45695"/>
          <a:lstStyle/>
          <a:p>
            <a:r>
              <a:rPr lang="en-US" altLang="en-US" b="1" dirty="0" smtClean="0"/>
              <a:t>To the facilitator:</a:t>
            </a:r>
          </a:p>
          <a:p>
            <a:r>
              <a:rPr lang="en-US" altLang="en-US" b="1" dirty="0" smtClean="0"/>
              <a:t>Explain to the participants that rotavirus vaccines can be given with routine childhood vaccines.</a:t>
            </a:r>
          </a:p>
          <a:p>
            <a:endParaRPr lang="en-US" altLang="en-US" b="1" dirty="0" smtClean="0"/>
          </a:p>
          <a:p>
            <a:r>
              <a:rPr lang="en-US" altLang="en-US" dirty="0" smtClean="0"/>
              <a:t>IPV can be given with any of the following routine childhood vaccines without interfering with their effectiveness, during the same visit. </a:t>
            </a:r>
          </a:p>
          <a:p>
            <a:r>
              <a:rPr lang="en-US" altLang="en-US" dirty="0" smtClean="0"/>
              <a:t>• Diphtheria–tetanus–pertussis vaccine (DTP)</a:t>
            </a:r>
          </a:p>
          <a:p>
            <a:r>
              <a:rPr lang="en-US" altLang="en-US" dirty="0" smtClean="0"/>
              <a:t>• </a:t>
            </a:r>
            <a:r>
              <a:rPr lang="en-US" altLang="en-US" i="1" dirty="0" smtClean="0"/>
              <a:t>Haemophilus influenzae</a:t>
            </a:r>
            <a:r>
              <a:rPr lang="en-US" altLang="en-US" dirty="0" smtClean="0"/>
              <a:t> type b vaccine (Hib)</a:t>
            </a:r>
          </a:p>
          <a:p>
            <a:r>
              <a:rPr lang="en-US" altLang="en-US" dirty="0" smtClean="0"/>
              <a:t>• Pneumococcal vaccine</a:t>
            </a:r>
          </a:p>
          <a:p>
            <a:pPr>
              <a:buFontTx/>
              <a:buChar char="•"/>
            </a:pPr>
            <a:r>
              <a:rPr lang="en-US" altLang="en-US" dirty="0" smtClean="0"/>
              <a:t> Oral polio vaccine</a:t>
            </a:r>
          </a:p>
          <a:p>
            <a:pPr>
              <a:buFontTx/>
              <a:buChar char="•"/>
            </a:pPr>
            <a:r>
              <a:rPr lang="en-US" altLang="en-US" dirty="0" smtClean="0"/>
              <a:t>Rotavirus vaccine </a:t>
            </a:r>
          </a:p>
          <a:p>
            <a:endParaRPr lang="en-US" altLang="en-US" dirty="0" smtClean="0"/>
          </a:p>
          <a:p>
            <a:r>
              <a:rPr lang="en-US" altLang="en-US" dirty="0" smtClean="0"/>
              <a:t>Give the OPV vaccine first, then administer other injectable childhood vaccines. As a general rule its better to give oral vaccines first when the child is still calm and then give injectable vaccines.</a:t>
            </a:r>
          </a:p>
          <a:p>
            <a:r>
              <a:rPr lang="en-US" altLang="en-US" sz="2400" dirty="0"/>
              <a:t>When </a:t>
            </a:r>
            <a:r>
              <a:rPr lang="en-US" altLang="en-US" sz="2400" dirty="0" smtClean="0"/>
              <a:t>giving </a:t>
            </a:r>
            <a:r>
              <a:rPr lang="en-US" altLang="en-US" sz="2400" dirty="0" err="1" smtClean="0"/>
              <a:t>Penta</a:t>
            </a:r>
            <a:r>
              <a:rPr lang="en-US" altLang="en-US" sz="2400" dirty="0" smtClean="0"/>
              <a:t> </a:t>
            </a:r>
            <a:r>
              <a:rPr lang="en-US" altLang="en-US" sz="2400" dirty="0"/>
              <a:t>and PCV:</a:t>
            </a:r>
          </a:p>
          <a:p>
            <a:pPr lvl="1"/>
            <a:r>
              <a:rPr lang="en-US" altLang="en-US" sz="2000" dirty="0"/>
              <a:t>give IPV and PCV in one thigh with injection sites separated by at least 2.5 </a:t>
            </a:r>
            <a:r>
              <a:rPr lang="en-US" altLang="en-US" sz="2000" dirty="0" smtClean="0"/>
              <a:t>centimeters</a:t>
            </a:r>
            <a:endParaRPr lang="en-US" altLang="en-US" sz="2000" dirty="0"/>
          </a:p>
          <a:p>
            <a:pPr lvl="1"/>
            <a:r>
              <a:rPr lang="en-US" altLang="en-US" sz="2000" dirty="0"/>
              <a:t>Give Pentavalent in the other thigh because </a:t>
            </a:r>
            <a:r>
              <a:rPr lang="en-US" altLang="en-US" sz="2000" dirty="0" err="1"/>
              <a:t>Penta</a:t>
            </a:r>
            <a:r>
              <a:rPr lang="en-US" altLang="en-US" sz="2000" dirty="0"/>
              <a:t> is more </a:t>
            </a:r>
            <a:r>
              <a:rPr lang="en-US" altLang="en-US" sz="2000" dirty="0" err="1"/>
              <a:t>reactogenic</a:t>
            </a:r>
            <a:r>
              <a:rPr lang="en-US" altLang="en-US" sz="2000" dirty="0"/>
              <a:t> – causes more redness and swelling</a:t>
            </a:r>
            <a:endParaRPr lang="fr-FR" altLang="en-US" sz="2000" dirty="0"/>
          </a:p>
          <a:p>
            <a:endParaRPr lang="fr-FR" altLang="en-US" dirty="0" smtClean="0"/>
          </a:p>
        </p:txBody>
      </p:sp>
      <p:sp>
        <p:nvSpPr>
          <p:cNvPr id="40964"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92" tIns="45695" rIns="91392" bIns="45695"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20167C6C-C113-4721-B546-F2EC41A7A176}" type="slidenum">
              <a:rPr lang="en-GB" altLang="en-US">
                <a:cs typeface="Arial" pitchFamily="34" charset="0"/>
              </a:rPr>
              <a:pPr algn="r" eaLnBrk="1" hangingPunct="1">
                <a:spcBef>
                  <a:spcPct val="0"/>
                </a:spcBef>
              </a:pPr>
              <a:t>10</a:t>
            </a:fld>
            <a:endParaRPr lang="en-GB" altLang="en-US">
              <a:cs typeface="Arial"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Espace réservé de l'image des diapositives 1"/>
          <p:cNvSpPr>
            <a:spLocks noGrp="1" noRot="1" noChangeAspect="1" noTextEdit="1"/>
          </p:cNvSpPr>
          <p:nvPr>
            <p:ph type="sldImg"/>
          </p:nvPr>
        </p:nvSpPr>
        <p:spPr>
          <a:ln/>
        </p:spPr>
      </p:sp>
      <p:sp>
        <p:nvSpPr>
          <p:cNvPr id="33795"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smtClean="0"/>
              <a:t>To the facilitator:</a:t>
            </a:r>
          </a:p>
          <a:p>
            <a:r>
              <a:rPr lang="en-US" altLang="en-US" b="1" smtClean="0"/>
              <a:t>Explain to the participants how to position the child before administering the vaccine.</a:t>
            </a:r>
          </a:p>
          <a:p>
            <a:r>
              <a:rPr lang="en-US" altLang="en-US" smtClean="0"/>
              <a:t>The child should be held in a upright position by the caregiver </a:t>
            </a:r>
          </a:p>
          <a:p>
            <a:pPr lvl="1"/>
            <a:r>
              <a:rPr lang="en-US" altLang="en-US" smtClean="0"/>
              <a:t>The caregiver should hold the arms and legs very firmly</a:t>
            </a:r>
          </a:p>
          <a:p>
            <a:r>
              <a:rPr lang="en-US" altLang="en-US" smtClean="0"/>
              <a:t>The vaccine is injected into the thigh muscle at a 90°angle </a:t>
            </a:r>
          </a:p>
          <a:p>
            <a:endParaRPr lang="fr-FR" altLang="en-US" smtClean="0"/>
          </a:p>
          <a:p>
            <a:endParaRPr lang="en-US" altLang="zh-CN" smtClean="0">
              <a:ea typeface="SimSun" pitchFamily="2" charset="-122"/>
            </a:endParaRPr>
          </a:p>
          <a:p>
            <a:endParaRPr lang="en-US" altLang="zh-CN" smtClean="0">
              <a:ea typeface="SimSun" pitchFamily="2" charset="-122"/>
            </a:endParaRPr>
          </a:p>
          <a:p>
            <a:endParaRPr lang="fr-FR" altLang="en-US" smtClean="0"/>
          </a:p>
        </p:txBody>
      </p:sp>
      <p:sp>
        <p:nvSpPr>
          <p:cNvPr id="33796"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2" tIns="45701" rIns="91402" bIns="45701"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F03316BC-A488-45BB-B77C-3D53C862CBAD}" type="slidenum">
              <a:rPr lang="en-GB" altLang="en-US">
                <a:cs typeface="Arial" pitchFamily="34" charset="0"/>
              </a:rPr>
              <a:pPr algn="r" eaLnBrk="1" hangingPunct="1">
                <a:spcBef>
                  <a:spcPct val="0"/>
                </a:spcBef>
              </a:pPr>
              <a:t>11</a:t>
            </a:fld>
            <a:endParaRPr lang="en-GB" altLang="en-US">
              <a:cs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Espace réservé de l'image des diapositives 1"/>
          <p:cNvSpPr>
            <a:spLocks noGrp="1" noRot="1" noChangeAspect="1" noTextEdit="1"/>
          </p:cNvSpPr>
          <p:nvPr>
            <p:ph type="sldImg"/>
          </p:nvPr>
        </p:nvSpPr>
        <p:spPr>
          <a:ln/>
        </p:spPr>
      </p:sp>
      <p:sp>
        <p:nvSpPr>
          <p:cNvPr id="34819"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smtClean="0"/>
              <a:t>To the facilitator:</a:t>
            </a:r>
          </a:p>
          <a:p>
            <a:r>
              <a:rPr lang="en-US" altLang="en-US" b="1" smtClean="0"/>
              <a:t>Explain to the participants, how to administer the vaccine.</a:t>
            </a:r>
          </a:p>
          <a:p>
            <a:endParaRPr lang="en-US" altLang="en-US" b="1" smtClean="0"/>
          </a:p>
          <a:p>
            <a:r>
              <a:rPr lang="en-US" altLang="en-US" smtClean="0"/>
              <a:t>IPV is administered in a dose of 0.5 ml into the outer part of the thigh</a:t>
            </a:r>
          </a:p>
          <a:p>
            <a:pPr lvl="1"/>
            <a:endParaRPr lang="en-US" altLang="en-US" smtClean="0"/>
          </a:p>
          <a:p>
            <a:pPr lvl="1"/>
            <a:r>
              <a:rPr lang="en-US" altLang="en-US" smtClean="0"/>
              <a:t>Wash your hands well for 15 seconds.</a:t>
            </a:r>
          </a:p>
          <a:p>
            <a:pPr lvl="1"/>
            <a:r>
              <a:rPr lang="en-US" altLang="en-US" smtClean="0"/>
              <a:t>Hold the muscle firmly between your thumb and index finger</a:t>
            </a:r>
          </a:p>
          <a:p>
            <a:pPr lvl="1"/>
            <a:r>
              <a:rPr lang="en-US" altLang="en-US" smtClean="0"/>
              <a:t>Hold the syringe like a pencil. Quickly insert the needle through the skin at a 90-degree angle </a:t>
            </a:r>
          </a:p>
          <a:p>
            <a:endParaRPr lang="en-US" altLang="en-US" smtClean="0"/>
          </a:p>
        </p:txBody>
      </p:sp>
      <p:sp>
        <p:nvSpPr>
          <p:cNvPr id="34820"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2" tIns="45701" rIns="91402" bIns="45701"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95E6363C-9258-4211-B69A-F1E5696D9D88}" type="slidenum">
              <a:rPr lang="en-GB" altLang="en-US">
                <a:cs typeface="Arial" pitchFamily="34" charset="0"/>
              </a:rPr>
              <a:pPr algn="r" eaLnBrk="1" hangingPunct="1">
                <a:spcBef>
                  <a:spcPct val="0"/>
                </a:spcBef>
              </a:pPr>
              <a:t>12</a:t>
            </a:fld>
            <a:endParaRPr lang="en-GB" altLang="en-US">
              <a:cs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smtClean="0"/>
              <a:t>To the facilitator:</a:t>
            </a:r>
          </a:p>
          <a:p>
            <a:r>
              <a:rPr lang="en-US" altLang="en-US" b="1" smtClean="0"/>
              <a:t>Explain to the participants how to deal with multi-dose vials of IPV after they are opened.</a:t>
            </a:r>
          </a:p>
          <a:p>
            <a:endParaRPr lang="en-US" altLang="en-US" smtClean="0"/>
          </a:p>
          <a:p>
            <a:endParaRPr lang="en-US" altLang="en-US" smtClean="0"/>
          </a:p>
          <a:p>
            <a:r>
              <a:rPr lang="en-US" altLang="en-US" smtClean="0"/>
              <a:t>The WHO prequalified presentations of stand-alone IPV are unpreserved or preserved with 2 phenoxy-ethanol, which does not pass WHO requirements to effectively preserve the vaccine for 28 days. </a:t>
            </a:r>
          </a:p>
          <a:p>
            <a:r>
              <a:rPr lang="en-US" altLang="en-US" smtClean="0"/>
              <a:t>Therefore, for all current prequalified IPV presentations, opened vials must be discarded at the end of the immunization session or 6 hours after opening, whichever comes first. </a:t>
            </a: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3368" eaLnBrk="0" hangingPunct="0">
              <a:spcBef>
                <a:spcPct val="30000"/>
              </a:spcBef>
              <a:defRPr sz="1200">
                <a:solidFill>
                  <a:schemeClr val="tx1"/>
                </a:solidFill>
                <a:latin typeface="Arial" pitchFamily="34" charset="0"/>
                <a:ea typeface="MS PGothic" pitchFamily="34" charset="-128"/>
              </a:defRPr>
            </a:lvl1pPr>
            <a:lvl2pPr marL="745996" indent="-286922" defTabSz="913368" eaLnBrk="0" hangingPunct="0">
              <a:spcBef>
                <a:spcPct val="30000"/>
              </a:spcBef>
              <a:defRPr sz="1200">
                <a:solidFill>
                  <a:schemeClr val="tx1"/>
                </a:solidFill>
                <a:latin typeface="Arial" pitchFamily="34" charset="0"/>
                <a:ea typeface="MS PGothic" pitchFamily="34" charset="-128"/>
              </a:defRPr>
            </a:lvl2pPr>
            <a:lvl3pPr marL="1147686" indent="-229537" defTabSz="913368" eaLnBrk="0" hangingPunct="0">
              <a:spcBef>
                <a:spcPct val="30000"/>
              </a:spcBef>
              <a:defRPr sz="1200">
                <a:solidFill>
                  <a:schemeClr val="tx1"/>
                </a:solidFill>
                <a:latin typeface="Arial" pitchFamily="34" charset="0"/>
                <a:ea typeface="MS PGothic" pitchFamily="34" charset="-128"/>
              </a:defRPr>
            </a:lvl3pPr>
            <a:lvl4pPr marL="1606761" indent="-229537" defTabSz="913368" eaLnBrk="0" hangingPunct="0">
              <a:spcBef>
                <a:spcPct val="30000"/>
              </a:spcBef>
              <a:defRPr sz="1200">
                <a:solidFill>
                  <a:schemeClr val="tx1"/>
                </a:solidFill>
                <a:latin typeface="Arial" pitchFamily="34" charset="0"/>
                <a:ea typeface="MS PGothic" pitchFamily="34" charset="-128"/>
              </a:defRPr>
            </a:lvl4pPr>
            <a:lvl5pPr marL="2065835" indent="-229537" defTabSz="913368" eaLnBrk="0" hangingPunct="0">
              <a:spcBef>
                <a:spcPct val="30000"/>
              </a:spcBef>
              <a:defRPr sz="1200">
                <a:solidFill>
                  <a:schemeClr val="tx1"/>
                </a:solidFill>
                <a:latin typeface="Arial" pitchFamily="34" charset="0"/>
                <a:ea typeface="MS PGothic" pitchFamily="34" charset="-128"/>
              </a:defRPr>
            </a:lvl5pPr>
            <a:lvl6pPr marL="2524910"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6pPr>
            <a:lvl7pPr marL="2983984"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7pPr>
            <a:lvl8pPr marL="3443059"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8pPr>
            <a:lvl9pPr marL="3902133"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C243C0FD-3BEA-441B-9D7F-FD6675670562}" type="slidenum">
              <a:rPr lang="en-GB" altLang="en-US" smtClean="0">
                <a:cs typeface="Arial" pitchFamily="34" charset="0"/>
              </a:rPr>
              <a:pPr eaLnBrk="1" hangingPunct="1">
                <a:spcBef>
                  <a:spcPct val="0"/>
                </a:spcBef>
              </a:pPr>
              <a:t>13</a:t>
            </a:fld>
            <a:endParaRPr lang="en-GB" altLang="en-US" smtClean="0">
              <a:cs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smtClean="0"/>
              <a:t>To the facilitator:  </a:t>
            </a:r>
          </a:p>
          <a:p>
            <a:r>
              <a:rPr lang="en-US" altLang="en-US" b="1" dirty="0" smtClean="0"/>
              <a:t>Explain to the participants unavoidable and avoidable forms of vaccine wastage</a:t>
            </a:r>
          </a:p>
          <a:p>
            <a:endParaRPr lang="en-US" altLang="en-US" dirty="0" smtClean="0"/>
          </a:p>
          <a:p>
            <a:r>
              <a:rPr lang="en-US" altLang="en-US" b="1" u="sng" dirty="0" smtClean="0"/>
              <a:t>Unavoidable wastage factor: </a:t>
            </a:r>
            <a:endParaRPr lang="en-US" altLang="en-US" dirty="0" smtClean="0"/>
          </a:p>
          <a:p>
            <a:pPr lvl="1"/>
            <a:r>
              <a:rPr lang="en-US" altLang="en-US" sz="1800" dirty="0"/>
              <a:t>As discussed in previous section, </a:t>
            </a:r>
            <a:r>
              <a:rPr lang="en-US" altLang="en-US" sz="1800" dirty="0" err="1"/>
              <a:t>multidose</a:t>
            </a:r>
            <a:r>
              <a:rPr lang="en-US" altLang="en-US" sz="1800" dirty="0"/>
              <a:t> vials of this vaccine </a:t>
            </a:r>
            <a:r>
              <a:rPr lang="en-US" altLang="en-US" sz="1800" b="1" u="sng" dirty="0"/>
              <a:t>must be discarded</a:t>
            </a:r>
            <a:r>
              <a:rPr lang="en-US" altLang="en-US" sz="1800" dirty="0"/>
              <a:t> at the end of the immunization session or within 6 hours after opening, whichever comes first.  </a:t>
            </a:r>
          </a:p>
          <a:p>
            <a:r>
              <a:rPr lang="en-US" altLang="en-US" b="1" dirty="0" smtClean="0"/>
              <a:t> </a:t>
            </a:r>
            <a:r>
              <a:rPr lang="en-US" altLang="en-US" b="1" u="sng" dirty="0" smtClean="0"/>
              <a:t>Avoidable wastage factors: </a:t>
            </a:r>
            <a:endParaRPr lang="en-US" altLang="en-US" dirty="0" smtClean="0"/>
          </a:p>
          <a:p>
            <a:pPr lvl="1"/>
            <a:r>
              <a:rPr lang="en-US" altLang="en-US" sz="1800" dirty="0"/>
              <a:t>Poor stock management can result in over-supply and vaccine reaching expiry before use (recall the </a:t>
            </a:r>
            <a:r>
              <a:rPr lang="en-US" altLang="en-US" sz="1800" dirty="0" smtClean="0"/>
              <a:t>EEFO (</a:t>
            </a:r>
            <a:r>
              <a:rPr lang="en-US" altLang="en-US" sz="1800" b="1" dirty="0" smtClean="0"/>
              <a:t>Earliest</a:t>
            </a:r>
            <a:r>
              <a:rPr lang="en-US" altLang="en-US" sz="1800" b="1" baseline="0" dirty="0" smtClean="0"/>
              <a:t> Expiry First Out</a:t>
            </a:r>
            <a:r>
              <a:rPr lang="en-US" altLang="en-US" sz="1800" baseline="0" dirty="0" smtClean="0"/>
              <a:t>) </a:t>
            </a:r>
            <a:r>
              <a:rPr lang="en-US" altLang="en-US" sz="1800" dirty="0" smtClean="0"/>
              <a:t>principle</a:t>
            </a:r>
            <a:r>
              <a:rPr lang="en-US" altLang="en-US" sz="1800" dirty="0"/>
              <a:t>)</a:t>
            </a:r>
          </a:p>
          <a:p>
            <a:pPr lvl="1"/>
            <a:r>
              <a:rPr lang="en-US" altLang="en-US" sz="1800" dirty="0"/>
              <a:t>Exposure to unacceptably high or low temperatures due to cold chain failure</a:t>
            </a:r>
          </a:p>
          <a:p>
            <a:pPr lvl="1"/>
            <a:r>
              <a:rPr lang="en-US" altLang="en-US" sz="1800" dirty="0"/>
              <a:t>Administration of excess vaccine dosage beyond the recommended 0.5 mL for each IPV injection</a:t>
            </a:r>
          </a:p>
          <a:p>
            <a:pPr lvl="1"/>
            <a:r>
              <a:rPr lang="en-US" altLang="en-US" sz="1800" dirty="0"/>
              <a:t>Lost, broken, or stolen vials</a:t>
            </a:r>
          </a:p>
          <a:p>
            <a:endParaRPr lang="en-US" altLang="en-US" dirty="0" smtClean="0"/>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3368" eaLnBrk="0" hangingPunct="0">
              <a:defRPr>
                <a:solidFill>
                  <a:schemeClr val="tx1"/>
                </a:solidFill>
                <a:latin typeface="Limon F3" charset="0"/>
                <a:ea typeface="MS PGothic" pitchFamily="34" charset="-128"/>
              </a:defRPr>
            </a:lvl1pPr>
            <a:lvl2pPr marL="745996" indent="-286922" defTabSz="913368" eaLnBrk="0" hangingPunct="0">
              <a:defRPr>
                <a:solidFill>
                  <a:schemeClr val="tx1"/>
                </a:solidFill>
                <a:latin typeface="Limon F3" charset="0"/>
                <a:ea typeface="MS PGothic" pitchFamily="34" charset="-128"/>
              </a:defRPr>
            </a:lvl2pPr>
            <a:lvl3pPr marL="1147686" indent="-229537" defTabSz="913368" eaLnBrk="0" hangingPunct="0">
              <a:defRPr>
                <a:solidFill>
                  <a:schemeClr val="tx1"/>
                </a:solidFill>
                <a:latin typeface="Limon F3" charset="0"/>
                <a:ea typeface="MS PGothic" pitchFamily="34" charset="-128"/>
              </a:defRPr>
            </a:lvl3pPr>
            <a:lvl4pPr marL="1606761" indent="-229537" defTabSz="913368" eaLnBrk="0" hangingPunct="0">
              <a:defRPr>
                <a:solidFill>
                  <a:schemeClr val="tx1"/>
                </a:solidFill>
                <a:latin typeface="Limon F3" charset="0"/>
                <a:ea typeface="MS PGothic" pitchFamily="34" charset="-128"/>
              </a:defRPr>
            </a:lvl4pPr>
            <a:lvl5pPr marL="2065835" indent="-229537" defTabSz="913368" eaLnBrk="0" hangingPunct="0">
              <a:defRPr>
                <a:solidFill>
                  <a:schemeClr val="tx1"/>
                </a:solidFill>
                <a:latin typeface="Limon F3" charset="0"/>
                <a:ea typeface="MS PGothic" pitchFamily="34" charset="-128"/>
              </a:defRPr>
            </a:lvl5pPr>
            <a:lvl6pPr marL="2524910" indent="-229537" defTabSz="913368" eaLnBrk="0" fontAlgn="base" hangingPunct="0">
              <a:spcBef>
                <a:spcPct val="0"/>
              </a:spcBef>
              <a:spcAft>
                <a:spcPct val="0"/>
              </a:spcAft>
              <a:defRPr>
                <a:solidFill>
                  <a:schemeClr val="tx1"/>
                </a:solidFill>
                <a:latin typeface="Limon F3" charset="0"/>
                <a:ea typeface="MS PGothic" pitchFamily="34" charset="-128"/>
              </a:defRPr>
            </a:lvl6pPr>
            <a:lvl7pPr marL="2983984" indent="-229537" defTabSz="913368" eaLnBrk="0" fontAlgn="base" hangingPunct="0">
              <a:spcBef>
                <a:spcPct val="0"/>
              </a:spcBef>
              <a:spcAft>
                <a:spcPct val="0"/>
              </a:spcAft>
              <a:defRPr>
                <a:solidFill>
                  <a:schemeClr val="tx1"/>
                </a:solidFill>
                <a:latin typeface="Limon F3" charset="0"/>
                <a:ea typeface="MS PGothic" pitchFamily="34" charset="-128"/>
              </a:defRPr>
            </a:lvl7pPr>
            <a:lvl8pPr marL="3443059" indent="-229537" defTabSz="913368" eaLnBrk="0" fontAlgn="base" hangingPunct="0">
              <a:spcBef>
                <a:spcPct val="0"/>
              </a:spcBef>
              <a:spcAft>
                <a:spcPct val="0"/>
              </a:spcAft>
              <a:defRPr>
                <a:solidFill>
                  <a:schemeClr val="tx1"/>
                </a:solidFill>
                <a:latin typeface="Limon F3" charset="0"/>
                <a:ea typeface="MS PGothic" pitchFamily="34" charset="-128"/>
              </a:defRPr>
            </a:lvl8pPr>
            <a:lvl9pPr marL="3902133" indent="-229537" defTabSz="913368" eaLnBrk="0" fontAlgn="base" hangingPunct="0">
              <a:spcBef>
                <a:spcPct val="0"/>
              </a:spcBef>
              <a:spcAft>
                <a:spcPct val="0"/>
              </a:spcAft>
              <a:defRPr>
                <a:solidFill>
                  <a:schemeClr val="tx1"/>
                </a:solidFill>
                <a:latin typeface="Limon F3" charset="0"/>
                <a:ea typeface="MS PGothic" pitchFamily="34" charset="-128"/>
              </a:defRPr>
            </a:lvl9pPr>
          </a:lstStyle>
          <a:p>
            <a:pPr eaLnBrk="1" hangingPunct="1"/>
            <a:fld id="{1C99D879-8F84-42FE-8885-5031C342F1DC}" type="slidenum">
              <a:rPr lang="en-GB" altLang="en-US" smtClean="0">
                <a:latin typeface="Arial" pitchFamily="34" charset="0"/>
              </a:rPr>
              <a:pPr eaLnBrk="1" hangingPunct="1"/>
              <a:t>14</a:t>
            </a:fld>
            <a:endParaRPr lang="en-GB" altLang="en-US" smtClean="0">
              <a:latin typeface="Arial"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Espace réservé de l'image des diapositives 1"/>
          <p:cNvSpPr>
            <a:spLocks noGrp="1" noRot="1" noChangeAspect="1" noTextEdit="1"/>
          </p:cNvSpPr>
          <p:nvPr>
            <p:ph type="sldImg"/>
          </p:nvPr>
        </p:nvSpPr>
        <p:spPr>
          <a:ln/>
        </p:spPr>
      </p:sp>
      <p:sp>
        <p:nvSpPr>
          <p:cNvPr id="37891"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smtClean="0"/>
              <a:t>To the facilitator:  </a:t>
            </a:r>
          </a:p>
          <a:p>
            <a:r>
              <a:rPr lang="en-US" altLang="en-US" b="1" smtClean="0"/>
              <a:t>Explain to the participants implications about wastage due to multidose vials.</a:t>
            </a:r>
          </a:p>
          <a:p>
            <a:endParaRPr lang="en-US" altLang="en-US" b="1" smtClean="0"/>
          </a:p>
          <a:p>
            <a:r>
              <a:rPr lang="en-US" altLang="en-US" smtClean="0"/>
              <a:t>Multidose vials of IPV may have high wastage rates.</a:t>
            </a:r>
          </a:p>
          <a:p>
            <a:r>
              <a:rPr lang="en-US" altLang="en-US" smtClean="0"/>
              <a:t>Wastage rates will vary by facility</a:t>
            </a:r>
          </a:p>
          <a:p>
            <a:r>
              <a:rPr lang="en-US" altLang="en-US" smtClean="0"/>
              <a:t>Concerns about unavoidable wastage related to discarding unused opened vials should not stop you from offering vaccine to a child</a:t>
            </a:r>
          </a:p>
          <a:p>
            <a:r>
              <a:rPr lang="en-US" altLang="en-US" smtClean="0"/>
              <a:t>High wastage rates for multidose vials of IPV are anticipated and accounted for in predicting demand.  Wastage rates should be monitored carefully.</a:t>
            </a:r>
          </a:p>
          <a:p>
            <a:endParaRPr lang="en-US" altLang="en-US" smtClean="0"/>
          </a:p>
        </p:txBody>
      </p:sp>
      <p:sp>
        <p:nvSpPr>
          <p:cNvPr id="37892"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2" tIns="45701" rIns="91402" bIns="45701"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553FF8D9-F35C-418E-AF87-662E100BC2D3}" type="slidenum">
              <a:rPr lang="en-GB" altLang="en-US">
                <a:cs typeface="Arial" pitchFamily="34" charset="0"/>
              </a:rPr>
              <a:pPr algn="r" eaLnBrk="1" hangingPunct="1">
                <a:spcBef>
                  <a:spcPct val="0"/>
                </a:spcBef>
              </a:pPr>
              <a:t>15</a:t>
            </a:fld>
            <a:endParaRPr lang="en-GB" altLang="en-US">
              <a:cs typeface="Arial"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Espace réservé de l'image des diapositives 1"/>
          <p:cNvSpPr>
            <a:spLocks noGrp="1" noRot="1" noChangeAspect="1" noTextEdit="1"/>
          </p:cNvSpPr>
          <p:nvPr>
            <p:ph type="sldImg"/>
          </p:nvPr>
        </p:nvSpPr>
        <p:spPr>
          <a:ln/>
        </p:spPr>
      </p:sp>
      <p:sp>
        <p:nvSpPr>
          <p:cNvPr id="38915"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smtClean="0"/>
              <a:t>To the facilitator:</a:t>
            </a:r>
          </a:p>
          <a:p>
            <a:r>
              <a:rPr lang="en-US" altLang="en-US" b="1" smtClean="0"/>
              <a:t>Explain to the participants how to discard injection syringes.</a:t>
            </a:r>
          </a:p>
          <a:p>
            <a:endParaRPr lang="en-US" altLang="en-US" b="1" smtClean="0"/>
          </a:p>
          <a:p>
            <a:r>
              <a:rPr lang="en-US" altLang="en-US" smtClean="0"/>
              <a:t>After injection, insert syringe into a safety box</a:t>
            </a:r>
          </a:p>
          <a:p>
            <a:r>
              <a:rPr lang="en-US" altLang="en-US" smtClean="0"/>
              <a:t>When safety box is full, close tab to ensure box is closed</a:t>
            </a:r>
          </a:p>
          <a:p>
            <a:r>
              <a:rPr lang="en-US" altLang="en-US" smtClean="0"/>
              <a:t>Dispose of safety box appropriately (incineration, burning, burial)</a:t>
            </a:r>
          </a:p>
        </p:txBody>
      </p:sp>
      <p:sp>
        <p:nvSpPr>
          <p:cNvPr id="38916"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2" tIns="45701" rIns="91402" bIns="45701"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D159F9EA-ACAB-49F1-80DD-EF0FCC8AE0F6}" type="slidenum">
              <a:rPr lang="en-GB" altLang="en-US">
                <a:cs typeface="Arial" pitchFamily="34" charset="0"/>
              </a:rPr>
              <a:pPr algn="r" eaLnBrk="1" hangingPunct="1">
                <a:spcBef>
                  <a:spcPct val="0"/>
                </a:spcBef>
              </a:pPr>
              <a:t>16</a:t>
            </a:fld>
            <a:endParaRPr lang="en-GB" altLang="en-US">
              <a:cs typeface="Arial"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Espace réservé de l'image des diapositives 1"/>
          <p:cNvSpPr>
            <a:spLocks noGrp="1" noRot="1" noChangeAspect="1" noTextEdit="1"/>
          </p:cNvSpPr>
          <p:nvPr>
            <p:ph type="sldImg"/>
          </p:nvPr>
        </p:nvSpPr>
        <p:spPr>
          <a:ln/>
        </p:spPr>
      </p:sp>
      <p:sp>
        <p:nvSpPr>
          <p:cNvPr id="39939"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92" tIns="45695" rIns="91392" bIns="45695"/>
          <a:lstStyle/>
          <a:p>
            <a:r>
              <a:rPr lang="en-US" altLang="en-US" b="1" dirty="0" smtClean="0"/>
              <a:t>To the facilitator:</a:t>
            </a:r>
          </a:p>
          <a:p>
            <a:endParaRPr lang="en-US" altLang="en-US" b="1" dirty="0" smtClean="0"/>
          </a:p>
          <a:p>
            <a:r>
              <a:rPr lang="en-US" altLang="en-US" b="1" dirty="0" smtClean="0"/>
              <a:t>Response: </a:t>
            </a:r>
          </a:p>
          <a:p>
            <a:pPr lvl="2"/>
            <a:r>
              <a:rPr lang="en-US" altLang="en-US" dirty="0" smtClean="0"/>
              <a:t>Have the child sit up to receive injections or have a caregiver or provider hold an infant during the vaccinations; </a:t>
            </a:r>
          </a:p>
          <a:p>
            <a:pPr lvl="2"/>
            <a:r>
              <a:rPr lang="en-US" altLang="en-US" dirty="0" smtClean="0"/>
              <a:t>Stroke the skin or apply pressure close to the injection site before and during injection; </a:t>
            </a:r>
          </a:p>
          <a:p>
            <a:pPr lvl="2"/>
            <a:r>
              <a:rPr lang="en-US" altLang="en-US" dirty="0" smtClean="0"/>
              <a:t>Inject the least painful vaccine first when two vaccines are being administered sequentially during a single office visit; and </a:t>
            </a:r>
          </a:p>
          <a:p>
            <a:pPr lvl="2"/>
            <a:r>
              <a:rPr lang="en-US" altLang="en-US" dirty="0" smtClean="0"/>
              <a:t>Perform a rapid intramuscular injection without aspiration.</a:t>
            </a:r>
          </a:p>
          <a:p>
            <a:endParaRPr lang="en-US" altLang="en-US" b="1" dirty="0" smtClean="0"/>
          </a:p>
        </p:txBody>
      </p:sp>
      <p:sp>
        <p:nvSpPr>
          <p:cNvPr id="39940"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92" tIns="45695" rIns="91392" bIns="45695"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5005E28E-6A15-40E4-A4CC-4D0C2C4A71C4}" type="slidenum">
              <a:rPr lang="fr-FR" altLang="en-US">
                <a:cs typeface="Arial" pitchFamily="34" charset="0"/>
              </a:rPr>
              <a:pPr algn="r" eaLnBrk="1" hangingPunct="1">
                <a:spcBef>
                  <a:spcPct val="0"/>
                </a:spcBef>
              </a:pPr>
              <a:t>17</a:t>
            </a:fld>
            <a:endParaRPr lang="fr-FR" altLang="en-US">
              <a:cs typeface="Arial"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Espace réservé de l'image des diapositives 1"/>
          <p:cNvSpPr>
            <a:spLocks noGrp="1" noRot="1" noChangeAspect="1" noTextEdit="1"/>
          </p:cNvSpPr>
          <p:nvPr>
            <p:ph type="sldImg"/>
          </p:nvPr>
        </p:nvSpPr>
        <p:spPr>
          <a:ln/>
        </p:spPr>
      </p:sp>
      <p:sp>
        <p:nvSpPr>
          <p:cNvPr id="41987"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92" tIns="45695" rIns="91392" bIns="45695"/>
          <a:lstStyle/>
          <a:p>
            <a:r>
              <a:rPr lang="en-US" altLang="en-US" b="1" dirty="0" smtClean="0"/>
              <a:t>To the facilitator:</a:t>
            </a:r>
          </a:p>
          <a:p>
            <a:r>
              <a:rPr lang="en-US" altLang="en-US" b="1" dirty="0" smtClean="0"/>
              <a:t>Read the situation and question to the participants. </a:t>
            </a:r>
          </a:p>
          <a:p>
            <a:endParaRPr lang="en-US" altLang="en-US" b="1" dirty="0" smtClean="0"/>
          </a:p>
          <a:p>
            <a:r>
              <a:rPr lang="en-US" altLang="en-US" b="1" dirty="0" smtClean="0"/>
              <a:t>This question will test if participants understand in what order to administer the vaccine.</a:t>
            </a:r>
          </a:p>
          <a:p>
            <a:endParaRPr lang="en-US" altLang="en-US" b="1" dirty="0" smtClean="0"/>
          </a:p>
          <a:p>
            <a:r>
              <a:rPr lang="en-US" altLang="en-US" b="1" dirty="0" smtClean="0"/>
              <a:t>Response:</a:t>
            </a:r>
          </a:p>
          <a:p>
            <a:endParaRPr lang="en-US" altLang="en-US" dirty="0" smtClean="0"/>
          </a:p>
          <a:p>
            <a:r>
              <a:rPr lang="en-US" altLang="en-US" dirty="0" smtClean="0"/>
              <a:t>Vaccines should be given in the following order:</a:t>
            </a:r>
          </a:p>
          <a:p>
            <a:endParaRPr lang="en-US" altLang="en-US" dirty="0" smtClean="0"/>
          </a:p>
          <a:p>
            <a:r>
              <a:rPr lang="en-US" altLang="en-US" dirty="0" smtClean="0"/>
              <a:t>OPV and Rota should be given first, it is best to give oral vaccines while the child is still calm, before giving injectable vaccines.</a:t>
            </a:r>
          </a:p>
          <a:p>
            <a:r>
              <a:rPr lang="en-US" altLang="en-US" dirty="0" smtClean="0"/>
              <a:t>PCV and IPV should be given in the same thigh separated by 2.5 cm.</a:t>
            </a:r>
          </a:p>
          <a:p>
            <a:r>
              <a:rPr lang="en-US" altLang="en-US" dirty="0" smtClean="0"/>
              <a:t>Pentavalent can be given in the other thigh. </a:t>
            </a:r>
          </a:p>
        </p:txBody>
      </p:sp>
      <p:sp>
        <p:nvSpPr>
          <p:cNvPr id="41988"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92" tIns="45695" rIns="91392" bIns="45695"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B89C1403-601E-4F0F-A6AB-3CCE6D68106D}" type="slidenum">
              <a:rPr lang="fr-FR" altLang="en-US">
                <a:cs typeface="Arial" pitchFamily="34" charset="0"/>
              </a:rPr>
              <a:pPr algn="r" eaLnBrk="1" hangingPunct="1">
                <a:spcBef>
                  <a:spcPct val="0"/>
                </a:spcBef>
              </a:pPr>
              <a:t>18</a:t>
            </a:fld>
            <a:endParaRPr lang="fr-FR" altLang="en-US">
              <a:cs typeface="Arial"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Espace réservé de l'image des diapositives 1"/>
          <p:cNvSpPr>
            <a:spLocks noGrp="1" noRot="1" noChangeAspect="1" noTextEdit="1"/>
          </p:cNvSpPr>
          <p:nvPr>
            <p:ph type="sldImg"/>
          </p:nvPr>
        </p:nvSpPr>
        <p:spPr>
          <a:ln/>
        </p:spPr>
      </p:sp>
      <p:sp>
        <p:nvSpPr>
          <p:cNvPr id="44035"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92" tIns="45695" rIns="91392" bIns="45695"/>
          <a:lstStyle/>
          <a:p>
            <a:r>
              <a:rPr lang="en-US" altLang="en-US" b="1" smtClean="0"/>
              <a:t>To the facilitator:  </a:t>
            </a:r>
          </a:p>
          <a:p>
            <a:r>
              <a:rPr lang="en-US" altLang="en-US" b="1" smtClean="0"/>
              <a:t>Explain to the participants that this is the main information to keep in mind.</a:t>
            </a:r>
            <a:endParaRPr lang="fr-FR" altLang="en-US" b="1" smtClean="0"/>
          </a:p>
          <a:p>
            <a:endParaRPr lang="fr-FR" altLang="en-US" smtClean="0"/>
          </a:p>
          <a:p>
            <a:r>
              <a:rPr lang="en-US" altLang="zh-CN" sz="2000">
                <a:ea typeface="SimSun" pitchFamily="2" charset="-122"/>
              </a:rPr>
              <a:t>Check and interpret vaccine vial monitor and check expiration date on the vaccine vial before giving the vaccine</a:t>
            </a:r>
          </a:p>
          <a:p>
            <a:r>
              <a:rPr lang="en-US" altLang="zh-CN" sz="2000">
                <a:ea typeface="SimSun" pitchFamily="2" charset="-122"/>
              </a:rPr>
              <a:t>IPV is prepared and administered similarly to other intramuscular injections</a:t>
            </a:r>
          </a:p>
          <a:p>
            <a:pPr lvl="1"/>
            <a:r>
              <a:rPr lang="en-US" altLang="zh-CN" sz="1600">
                <a:ea typeface="SimSun" pitchFamily="2" charset="-122"/>
              </a:rPr>
              <a:t>Take the same amount of IPV as Pentavalent vaccines when doing outreach</a:t>
            </a:r>
          </a:p>
          <a:p>
            <a:pPr lvl="1"/>
            <a:r>
              <a:rPr lang="en-US" altLang="zh-CN" sz="1600">
                <a:ea typeface="SimSun" pitchFamily="2" charset="-122"/>
              </a:rPr>
              <a:t>Prepare and dispose of IPV as you do other injectable vaccines </a:t>
            </a:r>
          </a:p>
          <a:p>
            <a:r>
              <a:rPr lang="en-US" altLang="zh-CN" sz="2000">
                <a:ea typeface="SimSun" pitchFamily="2" charset="-122"/>
              </a:rPr>
              <a:t>Have the caregiver comfortably hold the child upright while inserting the needle into the thigh muscle at a 90°angle</a:t>
            </a:r>
          </a:p>
          <a:p>
            <a:r>
              <a:rPr lang="en-US" altLang="zh-CN" sz="2000">
                <a:ea typeface="SimSun" pitchFamily="2" charset="-122"/>
              </a:rPr>
              <a:t>Give the OPV first, then administer other injectable vaccines, IPV and PCV in one thigh, atleast 2.5 cm apart and Pentavalent in the other thigh</a:t>
            </a:r>
          </a:p>
          <a:p>
            <a:endParaRPr lang="fr-FR" altLang="en-US" smtClean="0"/>
          </a:p>
          <a:p>
            <a:endParaRPr lang="fr-FR" altLang="en-US" smtClean="0"/>
          </a:p>
          <a:p>
            <a:endParaRPr lang="fr-FR" altLang="en-US" smtClean="0"/>
          </a:p>
        </p:txBody>
      </p:sp>
      <p:sp>
        <p:nvSpPr>
          <p:cNvPr id="44036" name="Espace réservé du numéro de diapositive 3"/>
          <p:cNvSpPr txBox="1">
            <a:spLocks noGrp="1"/>
          </p:cNvSpPr>
          <p:nvPr/>
        </p:nvSpPr>
        <p:spPr bwMode="auto">
          <a:xfrm>
            <a:off x="3854493" y="9440779"/>
            <a:ext cx="2949525" cy="496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392" tIns="45695" rIns="91392" bIns="45695" anchor="b"/>
          <a:lstStyle>
            <a:lvl1pPr defTabSz="909638" eaLnBrk="0" hangingPunct="0">
              <a:spcBef>
                <a:spcPct val="30000"/>
              </a:spcBef>
              <a:defRPr sz="1200">
                <a:solidFill>
                  <a:schemeClr val="tx1"/>
                </a:solidFill>
                <a:latin typeface="Arial" pitchFamily="34" charset="0"/>
                <a:ea typeface="MS PGothic" pitchFamily="34" charset="-128"/>
              </a:defRPr>
            </a:lvl1pPr>
            <a:lvl2pPr marL="742950" indent="-285750" defTabSz="909638" eaLnBrk="0" hangingPunct="0">
              <a:spcBef>
                <a:spcPct val="30000"/>
              </a:spcBef>
              <a:defRPr sz="1200">
                <a:solidFill>
                  <a:schemeClr val="tx1"/>
                </a:solidFill>
                <a:latin typeface="Arial" pitchFamily="34" charset="0"/>
                <a:ea typeface="MS PGothic" pitchFamily="34" charset="-128"/>
              </a:defRPr>
            </a:lvl2pPr>
            <a:lvl3pPr marL="1143000" indent="-228600" defTabSz="909638" eaLnBrk="0" hangingPunct="0">
              <a:spcBef>
                <a:spcPct val="30000"/>
              </a:spcBef>
              <a:defRPr sz="1200">
                <a:solidFill>
                  <a:schemeClr val="tx1"/>
                </a:solidFill>
                <a:latin typeface="Arial" pitchFamily="34" charset="0"/>
                <a:ea typeface="MS PGothic" pitchFamily="34" charset="-128"/>
              </a:defRPr>
            </a:lvl3pPr>
            <a:lvl4pPr marL="1600200" indent="-228600" defTabSz="909638" eaLnBrk="0" hangingPunct="0">
              <a:spcBef>
                <a:spcPct val="30000"/>
              </a:spcBef>
              <a:defRPr sz="1200">
                <a:solidFill>
                  <a:schemeClr val="tx1"/>
                </a:solidFill>
                <a:latin typeface="Arial" pitchFamily="34" charset="0"/>
                <a:ea typeface="MS PGothic" pitchFamily="34" charset="-128"/>
              </a:defRPr>
            </a:lvl4pPr>
            <a:lvl5pPr marL="2057400" indent="-228600" defTabSz="909638" eaLnBrk="0" hangingPunct="0">
              <a:spcBef>
                <a:spcPct val="30000"/>
              </a:spcBef>
              <a:defRPr sz="1200">
                <a:solidFill>
                  <a:schemeClr val="tx1"/>
                </a:solidFill>
                <a:latin typeface="Arial" pitchFamily="34" charset="0"/>
                <a:ea typeface="MS PGothic" pitchFamily="34" charset="-128"/>
              </a:defRPr>
            </a:lvl5pPr>
            <a:lvl6pPr marL="25146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defTabSz="90963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eaLnBrk="1" hangingPunct="1">
              <a:spcBef>
                <a:spcPct val="0"/>
              </a:spcBef>
            </a:pPr>
            <a:fld id="{A1995BB4-E0E8-4DD2-B7C9-C6B250242814}" type="slidenum">
              <a:rPr lang="en-GB" altLang="en-US">
                <a:cs typeface="Arial" pitchFamily="34" charset="0"/>
              </a:rPr>
              <a:pPr algn="r" eaLnBrk="1" hangingPunct="1">
                <a:spcBef>
                  <a:spcPct val="0"/>
                </a:spcBef>
              </a:pPr>
              <a:t>19</a:t>
            </a:fld>
            <a:endParaRPr lang="en-GB" altLang="en-US">
              <a:cs typeface="Arial"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Espace réservé de l'image des diapositives 1"/>
          <p:cNvSpPr>
            <a:spLocks noGrp="1" noRot="1" noChangeAspect="1" noTextEdit="1"/>
          </p:cNvSpPr>
          <p:nvPr>
            <p:ph type="sldImg"/>
          </p:nvPr>
        </p:nvSpPr>
        <p:spPr>
          <a:ln/>
        </p:spPr>
      </p:sp>
      <p:sp>
        <p:nvSpPr>
          <p:cNvPr id="45059"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smtClean="0"/>
              <a:t>To the facilitator:  </a:t>
            </a:r>
          </a:p>
          <a:p>
            <a:endParaRPr lang="en-US" altLang="en-US" b="1" smtClean="0"/>
          </a:p>
        </p:txBody>
      </p:sp>
      <p:sp>
        <p:nvSpPr>
          <p:cNvPr id="45060"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3368" eaLnBrk="0" hangingPunct="0">
              <a:spcBef>
                <a:spcPct val="30000"/>
              </a:spcBef>
              <a:defRPr sz="1200">
                <a:solidFill>
                  <a:schemeClr val="tx1"/>
                </a:solidFill>
                <a:latin typeface="Arial" pitchFamily="34" charset="0"/>
                <a:ea typeface="MS PGothic" pitchFamily="34" charset="-128"/>
              </a:defRPr>
            </a:lvl1pPr>
            <a:lvl2pPr marL="745996" indent="-286922" defTabSz="913368" eaLnBrk="0" hangingPunct="0">
              <a:spcBef>
                <a:spcPct val="30000"/>
              </a:spcBef>
              <a:defRPr sz="1200">
                <a:solidFill>
                  <a:schemeClr val="tx1"/>
                </a:solidFill>
                <a:latin typeface="Arial" pitchFamily="34" charset="0"/>
                <a:ea typeface="MS PGothic" pitchFamily="34" charset="-128"/>
              </a:defRPr>
            </a:lvl2pPr>
            <a:lvl3pPr marL="1147686" indent="-229537" defTabSz="913368" eaLnBrk="0" hangingPunct="0">
              <a:spcBef>
                <a:spcPct val="30000"/>
              </a:spcBef>
              <a:defRPr sz="1200">
                <a:solidFill>
                  <a:schemeClr val="tx1"/>
                </a:solidFill>
                <a:latin typeface="Arial" pitchFamily="34" charset="0"/>
                <a:ea typeface="MS PGothic" pitchFamily="34" charset="-128"/>
              </a:defRPr>
            </a:lvl3pPr>
            <a:lvl4pPr marL="1606761" indent="-229537" defTabSz="913368" eaLnBrk="0" hangingPunct="0">
              <a:spcBef>
                <a:spcPct val="30000"/>
              </a:spcBef>
              <a:defRPr sz="1200">
                <a:solidFill>
                  <a:schemeClr val="tx1"/>
                </a:solidFill>
                <a:latin typeface="Arial" pitchFamily="34" charset="0"/>
                <a:ea typeface="MS PGothic" pitchFamily="34" charset="-128"/>
              </a:defRPr>
            </a:lvl4pPr>
            <a:lvl5pPr marL="2065835" indent="-229537" defTabSz="913368" eaLnBrk="0" hangingPunct="0">
              <a:spcBef>
                <a:spcPct val="30000"/>
              </a:spcBef>
              <a:defRPr sz="1200">
                <a:solidFill>
                  <a:schemeClr val="tx1"/>
                </a:solidFill>
                <a:latin typeface="Arial" pitchFamily="34" charset="0"/>
                <a:ea typeface="MS PGothic" pitchFamily="34" charset="-128"/>
              </a:defRPr>
            </a:lvl5pPr>
            <a:lvl6pPr marL="2524910"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6pPr>
            <a:lvl7pPr marL="2983984"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7pPr>
            <a:lvl8pPr marL="3443059"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8pPr>
            <a:lvl9pPr marL="3902133" indent="-229537" defTabSz="913368"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F101A3DB-D0A3-436F-8C30-E58F0C58A665}" type="slidenum">
              <a:rPr lang="en-GB" altLang="en-US" smtClean="0">
                <a:cs typeface="Arial" pitchFamily="34" charset="0"/>
              </a:rPr>
              <a:pPr eaLnBrk="1" hangingPunct="1">
                <a:spcBef>
                  <a:spcPct val="0"/>
                </a:spcBef>
              </a:pPr>
              <a:t>20</a:t>
            </a:fld>
            <a:endParaRPr lang="en-GB" altLang="en-US" smtClean="0">
              <a:cs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12"/>
          <p:cNvSpPr>
            <a:spLocks noChangeArrowheads="1"/>
          </p:cNvSpPr>
          <p:nvPr userDrawn="1"/>
        </p:nvSpPr>
        <p:spPr bwMode="auto">
          <a:xfrm>
            <a:off x="1588" y="0"/>
            <a:ext cx="9144000" cy="6858000"/>
          </a:xfrm>
          <a:prstGeom prst="rect">
            <a:avLst/>
          </a:prstGeom>
          <a:solidFill>
            <a:srgbClr val="1E7FB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0147" tIns="40074" rIns="80147" bIns="40074" anchor="ctr"/>
          <a:lstStyle>
            <a:lvl1pPr eaLnBrk="0" hangingPunct="0">
              <a:defRPr>
                <a:solidFill>
                  <a:schemeClr val="tx1"/>
                </a:solidFill>
                <a:latin typeface="Limon F3" charset="0"/>
                <a:ea typeface="MS PGothic" pitchFamily="34" charset="-128"/>
              </a:defRPr>
            </a:lvl1pPr>
            <a:lvl2pPr marL="742950" indent="-285750" eaLnBrk="0" hangingPunct="0">
              <a:defRPr>
                <a:solidFill>
                  <a:schemeClr val="tx1"/>
                </a:solidFill>
                <a:latin typeface="Limon F3" charset="0"/>
                <a:ea typeface="MS PGothic" pitchFamily="34" charset="-128"/>
              </a:defRPr>
            </a:lvl2pPr>
            <a:lvl3pPr marL="1143000" indent="-228600" eaLnBrk="0" hangingPunct="0">
              <a:defRPr>
                <a:solidFill>
                  <a:schemeClr val="tx1"/>
                </a:solidFill>
                <a:latin typeface="Limon F3" charset="0"/>
                <a:ea typeface="MS PGothic" pitchFamily="34" charset="-128"/>
              </a:defRPr>
            </a:lvl3pPr>
            <a:lvl4pPr marL="1600200" indent="-228600" eaLnBrk="0" hangingPunct="0">
              <a:defRPr>
                <a:solidFill>
                  <a:schemeClr val="tx1"/>
                </a:solidFill>
                <a:latin typeface="Limon F3" charset="0"/>
                <a:ea typeface="MS PGothic" pitchFamily="34" charset="-128"/>
              </a:defRPr>
            </a:lvl4pPr>
            <a:lvl5pPr marL="2057400" indent="-228600" eaLnBrk="0" hangingPunct="0">
              <a:defRPr>
                <a:solidFill>
                  <a:schemeClr val="tx1"/>
                </a:solidFill>
                <a:latin typeface="Limon F3" charset="0"/>
                <a:ea typeface="MS PGothic" pitchFamily="34" charset="-128"/>
              </a:defRPr>
            </a:lvl5pPr>
            <a:lvl6pPr marL="2514600" indent="-228600" eaLnBrk="0" fontAlgn="base" hangingPunct="0">
              <a:spcBef>
                <a:spcPct val="0"/>
              </a:spcBef>
              <a:spcAft>
                <a:spcPct val="0"/>
              </a:spcAft>
              <a:defRPr>
                <a:solidFill>
                  <a:schemeClr val="tx1"/>
                </a:solidFill>
                <a:latin typeface="Limon F3" charset="0"/>
                <a:ea typeface="MS PGothic" pitchFamily="34" charset="-128"/>
              </a:defRPr>
            </a:lvl6pPr>
            <a:lvl7pPr marL="2971800" indent="-228600" eaLnBrk="0" fontAlgn="base" hangingPunct="0">
              <a:spcBef>
                <a:spcPct val="0"/>
              </a:spcBef>
              <a:spcAft>
                <a:spcPct val="0"/>
              </a:spcAft>
              <a:defRPr>
                <a:solidFill>
                  <a:schemeClr val="tx1"/>
                </a:solidFill>
                <a:latin typeface="Limon F3" charset="0"/>
                <a:ea typeface="MS PGothic" pitchFamily="34" charset="-128"/>
              </a:defRPr>
            </a:lvl7pPr>
            <a:lvl8pPr marL="3429000" indent="-228600" eaLnBrk="0" fontAlgn="base" hangingPunct="0">
              <a:spcBef>
                <a:spcPct val="0"/>
              </a:spcBef>
              <a:spcAft>
                <a:spcPct val="0"/>
              </a:spcAft>
              <a:defRPr>
                <a:solidFill>
                  <a:schemeClr val="tx1"/>
                </a:solidFill>
                <a:latin typeface="Limon F3" charset="0"/>
                <a:ea typeface="MS PGothic" pitchFamily="34" charset="-128"/>
              </a:defRPr>
            </a:lvl8pPr>
            <a:lvl9pPr marL="3886200" indent="-228600" eaLnBrk="0" fontAlgn="base" hangingPunct="0">
              <a:spcBef>
                <a:spcPct val="0"/>
              </a:spcBef>
              <a:spcAft>
                <a:spcPct val="0"/>
              </a:spcAft>
              <a:defRPr>
                <a:solidFill>
                  <a:schemeClr val="tx1"/>
                </a:solidFill>
                <a:latin typeface="Limon F3" charset="0"/>
                <a:ea typeface="MS PGothic" pitchFamily="34" charset="-128"/>
              </a:defRPr>
            </a:lvl9pPr>
          </a:lstStyle>
          <a:p>
            <a:pPr eaLnBrk="1" hangingPunct="1">
              <a:spcBef>
                <a:spcPct val="50000"/>
              </a:spcBef>
              <a:defRPr/>
            </a:pPr>
            <a:endParaRPr lang="en-US" altLang="en-US" sz="3400" b="1" smtClean="0">
              <a:solidFill>
                <a:srgbClr val="000066"/>
              </a:solidFill>
              <a:latin typeface="Arial" pitchFamily="34" charset="0"/>
            </a:endParaRPr>
          </a:p>
        </p:txBody>
      </p:sp>
    </p:spTree>
    <p:extLst>
      <p:ext uri="{BB962C8B-B14F-4D97-AF65-F5344CB8AC3E}">
        <p14:creationId xmlns:p14="http://schemas.microsoft.com/office/powerpoint/2010/main" val="3608106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Gill Sans MT" panose="020B0502020104020203" pitchFamily="34" charset="0"/>
              </a:defRPr>
            </a:lvl1pPr>
          </a:lstStyle>
          <a:p>
            <a:r>
              <a:rPr lang="en-US" dirty="0" smtClean="0"/>
              <a:t>Click to edit Master title style</a:t>
            </a:r>
            <a:endParaRPr lang="en-GB" dirty="0"/>
          </a:p>
        </p:txBody>
      </p:sp>
      <p:sp>
        <p:nvSpPr>
          <p:cNvPr id="3" name="Content Placeholder 2"/>
          <p:cNvSpPr>
            <a:spLocks noGrp="1"/>
          </p:cNvSpPr>
          <p:nvPr>
            <p:ph idx="1"/>
          </p:nvPr>
        </p:nvSpPr>
        <p:spPr/>
        <p:txBody>
          <a:bodyPr/>
          <a:lstStyle>
            <a:lvl1pPr>
              <a:defRPr>
                <a:latin typeface="Gill Sans MT" panose="020B0502020104020203" pitchFamily="34" charset="0"/>
              </a:defRPr>
            </a:lvl1pPr>
            <a:lvl2pPr>
              <a:defRPr>
                <a:latin typeface="Gill Sans MT" panose="020B0502020104020203" pitchFamily="34" charset="0"/>
              </a:defRPr>
            </a:lvl2pPr>
            <a:lvl3pPr>
              <a:defRPr>
                <a:latin typeface="Gill Sans MT" panose="020B0502020104020203" pitchFamily="34" charset="0"/>
              </a:defRPr>
            </a:lvl3pPr>
            <a:lvl4pPr>
              <a:defRPr>
                <a:latin typeface="Gill Sans MT" panose="020B0502020104020203" pitchFamily="34" charset="0"/>
              </a:defRPr>
            </a:lvl4pPr>
            <a:lvl5pPr>
              <a:defRPr>
                <a:latin typeface="Gill Sans MT" panose="020B0502020104020203"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144982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1" y="4407378"/>
            <a:ext cx="7772943" cy="1362097"/>
          </a:xfrm>
        </p:spPr>
        <p:txBody>
          <a:bodyPr anchor="t"/>
          <a:lstStyle>
            <a:lvl1pPr algn="l">
              <a:defRPr sz="3500" b="1" cap="all"/>
            </a:lvl1pPr>
          </a:lstStyle>
          <a:p>
            <a:r>
              <a:rPr lang="en-US" smtClean="0"/>
              <a:t>Click to edit Master title style</a:t>
            </a:r>
            <a:endParaRPr lang="en-GB"/>
          </a:p>
        </p:txBody>
      </p:sp>
      <p:sp>
        <p:nvSpPr>
          <p:cNvPr id="3" name="Text Placeholder 2"/>
          <p:cNvSpPr>
            <a:spLocks noGrp="1"/>
          </p:cNvSpPr>
          <p:nvPr>
            <p:ph type="body" idx="1"/>
          </p:nvPr>
        </p:nvSpPr>
        <p:spPr>
          <a:xfrm>
            <a:off x="722181" y="2907056"/>
            <a:ext cx="7772943" cy="1500322"/>
          </a:xfrm>
        </p:spPr>
        <p:txBody>
          <a:bodyPr anchor="b"/>
          <a:lstStyle>
            <a:lvl1pPr marL="0" indent="0">
              <a:buNone/>
              <a:defRPr sz="1800"/>
            </a:lvl1pPr>
            <a:lvl2pPr marL="400736" indent="0">
              <a:buNone/>
              <a:defRPr sz="1600"/>
            </a:lvl2pPr>
            <a:lvl3pPr marL="801472" indent="0">
              <a:buNone/>
              <a:defRPr sz="1400"/>
            </a:lvl3pPr>
            <a:lvl4pPr marL="1202207" indent="0">
              <a:buNone/>
              <a:defRPr sz="1200"/>
            </a:lvl4pPr>
            <a:lvl5pPr marL="1602943" indent="0">
              <a:buNone/>
              <a:defRPr sz="1200"/>
            </a:lvl5pPr>
            <a:lvl6pPr marL="2003679" indent="0">
              <a:buNone/>
              <a:defRPr sz="1200"/>
            </a:lvl6pPr>
            <a:lvl7pPr marL="2404415" indent="0">
              <a:buNone/>
              <a:defRPr sz="1200"/>
            </a:lvl7pPr>
            <a:lvl8pPr marL="2805151" indent="0">
              <a:buNone/>
              <a:defRPr sz="1200"/>
            </a:lvl8pPr>
            <a:lvl9pPr marL="3205886" indent="0">
              <a:buNone/>
              <a:defRPr sz="1200"/>
            </a:lvl9pPr>
          </a:lstStyle>
          <a:p>
            <a:pPr lvl="0"/>
            <a:r>
              <a:rPr lang="en-US" smtClean="0"/>
              <a:t>Click to edit Master text styles</a:t>
            </a:r>
          </a:p>
        </p:txBody>
      </p:sp>
    </p:spTree>
    <p:extLst>
      <p:ext uri="{BB962C8B-B14F-4D97-AF65-F5344CB8AC3E}">
        <p14:creationId xmlns:p14="http://schemas.microsoft.com/office/powerpoint/2010/main" val="3594005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42540" y="1380815"/>
            <a:ext cx="4080591" cy="4611835"/>
          </a:xfrm>
        </p:spPr>
        <p:txBody>
          <a:bodyPr/>
          <a:lstStyle>
            <a:lvl1pPr>
              <a:defRPr sz="2500"/>
            </a:lvl1pPr>
            <a:lvl2pPr>
              <a:defRPr sz="21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3450" y="1380815"/>
            <a:ext cx="4080591" cy="4611835"/>
          </a:xfrm>
        </p:spPr>
        <p:txBody>
          <a:bodyPr/>
          <a:lstStyle>
            <a:lvl1pPr>
              <a:defRPr sz="2500"/>
            </a:lvl1pPr>
            <a:lvl2pPr>
              <a:defRPr sz="21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442548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472" y="275012"/>
            <a:ext cx="8229057" cy="114324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472" y="1534879"/>
            <a:ext cx="4039867" cy="639293"/>
          </a:xfrm>
        </p:spPr>
        <p:txBody>
          <a:bodyPr anchor="b"/>
          <a:lstStyle>
            <a:lvl1pPr marL="0" indent="0">
              <a:buNone/>
              <a:defRPr sz="2100" b="1"/>
            </a:lvl1pPr>
            <a:lvl2pPr marL="400736" indent="0">
              <a:buNone/>
              <a:defRPr sz="1800" b="1"/>
            </a:lvl2pPr>
            <a:lvl3pPr marL="801472" indent="0">
              <a:buNone/>
              <a:defRPr sz="1600" b="1"/>
            </a:lvl3pPr>
            <a:lvl4pPr marL="1202207" indent="0">
              <a:buNone/>
              <a:defRPr sz="1400" b="1"/>
            </a:lvl4pPr>
            <a:lvl5pPr marL="1602943" indent="0">
              <a:buNone/>
              <a:defRPr sz="1400" b="1"/>
            </a:lvl5pPr>
            <a:lvl6pPr marL="2003679" indent="0">
              <a:buNone/>
              <a:defRPr sz="1400" b="1"/>
            </a:lvl6pPr>
            <a:lvl7pPr marL="2404415" indent="0">
              <a:buNone/>
              <a:defRPr sz="1400" b="1"/>
            </a:lvl7pPr>
            <a:lvl8pPr marL="2805151" indent="0">
              <a:buNone/>
              <a:defRPr sz="1400" b="1"/>
            </a:lvl8pPr>
            <a:lvl9pPr marL="3205886" indent="0">
              <a:buNone/>
              <a:defRPr sz="1400" b="1"/>
            </a:lvl9pPr>
          </a:lstStyle>
          <a:p>
            <a:pPr lvl="0"/>
            <a:r>
              <a:rPr lang="en-US" smtClean="0"/>
              <a:t>Click to edit Master text styles</a:t>
            </a:r>
          </a:p>
        </p:txBody>
      </p:sp>
      <p:sp>
        <p:nvSpPr>
          <p:cNvPr id="4" name="Content Placeholder 3"/>
          <p:cNvSpPr>
            <a:spLocks noGrp="1"/>
          </p:cNvSpPr>
          <p:nvPr>
            <p:ph sz="half" idx="2"/>
          </p:nvPr>
        </p:nvSpPr>
        <p:spPr>
          <a:xfrm>
            <a:off x="457472" y="2174172"/>
            <a:ext cx="4039867" cy="3952385"/>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304" y="1534879"/>
            <a:ext cx="4041225" cy="639293"/>
          </a:xfrm>
        </p:spPr>
        <p:txBody>
          <a:bodyPr anchor="b"/>
          <a:lstStyle>
            <a:lvl1pPr marL="0" indent="0">
              <a:buNone/>
              <a:defRPr sz="2100" b="1"/>
            </a:lvl1pPr>
            <a:lvl2pPr marL="400736" indent="0">
              <a:buNone/>
              <a:defRPr sz="1800" b="1"/>
            </a:lvl2pPr>
            <a:lvl3pPr marL="801472" indent="0">
              <a:buNone/>
              <a:defRPr sz="1600" b="1"/>
            </a:lvl3pPr>
            <a:lvl4pPr marL="1202207" indent="0">
              <a:buNone/>
              <a:defRPr sz="1400" b="1"/>
            </a:lvl4pPr>
            <a:lvl5pPr marL="1602943" indent="0">
              <a:buNone/>
              <a:defRPr sz="1400" b="1"/>
            </a:lvl5pPr>
            <a:lvl6pPr marL="2003679" indent="0">
              <a:buNone/>
              <a:defRPr sz="1400" b="1"/>
            </a:lvl6pPr>
            <a:lvl7pPr marL="2404415" indent="0">
              <a:buNone/>
              <a:defRPr sz="1400" b="1"/>
            </a:lvl7pPr>
            <a:lvl8pPr marL="2805151" indent="0">
              <a:buNone/>
              <a:defRPr sz="1400" b="1"/>
            </a:lvl8pPr>
            <a:lvl9pPr marL="3205886" indent="0">
              <a:buNone/>
              <a:defRPr sz="1400" b="1"/>
            </a:lvl9pPr>
          </a:lstStyle>
          <a:p>
            <a:pPr lvl="0"/>
            <a:r>
              <a:rPr lang="en-US" smtClean="0"/>
              <a:t>Click to edit Master text styles</a:t>
            </a:r>
          </a:p>
        </p:txBody>
      </p:sp>
      <p:sp>
        <p:nvSpPr>
          <p:cNvPr id="6" name="Content Placeholder 5"/>
          <p:cNvSpPr>
            <a:spLocks noGrp="1"/>
          </p:cNvSpPr>
          <p:nvPr>
            <p:ph sz="quarter" idx="4"/>
          </p:nvPr>
        </p:nvSpPr>
        <p:spPr>
          <a:xfrm>
            <a:off x="4645304" y="2174172"/>
            <a:ext cx="4041225" cy="3952385"/>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163283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1491839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8031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472" y="273572"/>
            <a:ext cx="3008181" cy="1161958"/>
          </a:xfrm>
        </p:spPr>
        <p:txBody>
          <a:bodyPr anchor="b"/>
          <a:lstStyle>
            <a:lvl1pPr algn="l">
              <a:defRPr sz="1800" b="1"/>
            </a:lvl1pPr>
          </a:lstStyle>
          <a:p>
            <a:r>
              <a:rPr lang="en-US" smtClean="0"/>
              <a:t>Click to edit Master title style</a:t>
            </a:r>
            <a:endParaRPr lang="en-GB"/>
          </a:p>
        </p:txBody>
      </p:sp>
      <p:sp>
        <p:nvSpPr>
          <p:cNvPr id="3" name="Content Placeholder 2"/>
          <p:cNvSpPr>
            <a:spLocks noGrp="1"/>
          </p:cNvSpPr>
          <p:nvPr>
            <p:ph idx="1"/>
          </p:nvPr>
        </p:nvSpPr>
        <p:spPr>
          <a:xfrm>
            <a:off x="3575608" y="273571"/>
            <a:ext cx="5110921" cy="5852986"/>
          </a:xfrm>
        </p:spPr>
        <p:txBody>
          <a:bodyPr/>
          <a:lstStyle>
            <a:lvl1pPr>
              <a:defRPr sz="2800"/>
            </a:lvl1pPr>
            <a:lvl2pPr>
              <a:defRPr sz="25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472" y="1435530"/>
            <a:ext cx="3008181" cy="4691027"/>
          </a:xfrm>
        </p:spPr>
        <p:txBody>
          <a:bodyPr/>
          <a:lstStyle>
            <a:lvl1pPr marL="0" indent="0">
              <a:buNone/>
              <a:defRPr sz="1200"/>
            </a:lvl1pPr>
            <a:lvl2pPr marL="400736" indent="0">
              <a:buNone/>
              <a:defRPr sz="1100"/>
            </a:lvl2pPr>
            <a:lvl3pPr marL="801472" indent="0">
              <a:buNone/>
              <a:defRPr sz="900"/>
            </a:lvl3pPr>
            <a:lvl4pPr marL="1202207" indent="0">
              <a:buNone/>
              <a:defRPr sz="800"/>
            </a:lvl4pPr>
            <a:lvl5pPr marL="1602943" indent="0">
              <a:buNone/>
              <a:defRPr sz="800"/>
            </a:lvl5pPr>
            <a:lvl6pPr marL="2003679" indent="0">
              <a:buNone/>
              <a:defRPr sz="800"/>
            </a:lvl6pPr>
            <a:lvl7pPr marL="2404415" indent="0">
              <a:buNone/>
              <a:defRPr sz="800"/>
            </a:lvl7pPr>
            <a:lvl8pPr marL="2805151" indent="0">
              <a:buNone/>
              <a:defRPr sz="800"/>
            </a:lvl8pPr>
            <a:lvl9pPr marL="3205886" indent="0">
              <a:buNone/>
              <a:defRPr sz="800"/>
            </a:lvl9pPr>
          </a:lstStyle>
          <a:p>
            <a:pPr lvl="0"/>
            <a:r>
              <a:rPr lang="en-US" smtClean="0"/>
              <a:t>Click to edit Master text styles</a:t>
            </a:r>
          </a:p>
        </p:txBody>
      </p:sp>
    </p:spTree>
    <p:extLst>
      <p:ext uri="{BB962C8B-B14F-4D97-AF65-F5344CB8AC3E}">
        <p14:creationId xmlns:p14="http://schemas.microsoft.com/office/powerpoint/2010/main" val="2974129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877" y="4800456"/>
            <a:ext cx="5486943" cy="567300"/>
          </a:xfrm>
        </p:spPr>
        <p:txBody>
          <a:bodyPr anchor="b"/>
          <a:lstStyle>
            <a:lvl1pPr algn="l">
              <a:defRPr sz="1800" b="1"/>
            </a:lvl1pPr>
          </a:lstStyle>
          <a:p>
            <a:r>
              <a:rPr lang="en-US" smtClean="0"/>
              <a:t>Click to edit Master title style</a:t>
            </a:r>
            <a:endParaRPr lang="en-GB"/>
          </a:p>
        </p:txBody>
      </p:sp>
      <p:sp>
        <p:nvSpPr>
          <p:cNvPr id="3" name="Picture Placeholder 2"/>
          <p:cNvSpPr>
            <a:spLocks noGrp="1"/>
          </p:cNvSpPr>
          <p:nvPr>
            <p:ph type="pic" idx="1"/>
          </p:nvPr>
        </p:nvSpPr>
        <p:spPr>
          <a:xfrm>
            <a:off x="1791877" y="613376"/>
            <a:ext cx="5486943" cy="4113648"/>
          </a:xfrm>
        </p:spPr>
        <p:txBody>
          <a:bodyPr/>
          <a:lstStyle>
            <a:lvl1pPr marL="0" indent="0">
              <a:buNone/>
              <a:defRPr sz="2800"/>
            </a:lvl1pPr>
            <a:lvl2pPr marL="400736" indent="0">
              <a:buNone/>
              <a:defRPr sz="2500"/>
            </a:lvl2pPr>
            <a:lvl3pPr marL="801472" indent="0">
              <a:buNone/>
              <a:defRPr sz="2100"/>
            </a:lvl3pPr>
            <a:lvl4pPr marL="1202207" indent="0">
              <a:buNone/>
              <a:defRPr sz="1800"/>
            </a:lvl4pPr>
            <a:lvl5pPr marL="1602943" indent="0">
              <a:buNone/>
              <a:defRPr sz="1800"/>
            </a:lvl5pPr>
            <a:lvl6pPr marL="2003679" indent="0">
              <a:buNone/>
              <a:defRPr sz="1800"/>
            </a:lvl6pPr>
            <a:lvl7pPr marL="2404415" indent="0">
              <a:buNone/>
              <a:defRPr sz="1800"/>
            </a:lvl7pPr>
            <a:lvl8pPr marL="2805151" indent="0">
              <a:buNone/>
              <a:defRPr sz="1800"/>
            </a:lvl8pPr>
            <a:lvl9pPr marL="3205886" indent="0">
              <a:buNone/>
              <a:defRPr sz="18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1877" y="5367757"/>
            <a:ext cx="5486943" cy="804876"/>
          </a:xfrm>
        </p:spPr>
        <p:txBody>
          <a:bodyPr/>
          <a:lstStyle>
            <a:lvl1pPr marL="0" indent="0">
              <a:buNone/>
              <a:defRPr sz="1200"/>
            </a:lvl1pPr>
            <a:lvl2pPr marL="400736" indent="0">
              <a:buNone/>
              <a:defRPr sz="1100"/>
            </a:lvl2pPr>
            <a:lvl3pPr marL="801472" indent="0">
              <a:buNone/>
              <a:defRPr sz="900"/>
            </a:lvl3pPr>
            <a:lvl4pPr marL="1202207" indent="0">
              <a:buNone/>
              <a:defRPr sz="800"/>
            </a:lvl4pPr>
            <a:lvl5pPr marL="1602943" indent="0">
              <a:buNone/>
              <a:defRPr sz="800"/>
            </a:lvl5pPr>
            <a:lvl6pPr marL="2003679" indent="0">
              <a:buNone/>
              <a:defRPr sz="800"/>
            </a:lvl6pPr>
            <a:lvl7pPr marL="2404415" indent="0">
              <a:buNone/>
              <a:defRPr sz="800"/>
            </a:lvl7pPr>
            <a:lvl8pPr marL="2805151" indent="0">
              <a:buNone/>
              <a:defRPr sz="800"/>
            </a:lvl8pPr>
            <a:lvl9pPr marL="3205886" indent="0">
              <a:buNone/>
              <a:defRPr sz="800"/>
            </a:lvl9pPr>
          </a:lstStyle>
          <a:p>
            <a:pPr lvl="0"/>
            <a:r>
              <a:rPr lang="en-US" smtClean="0"/>
              <a:t>Click to edit Master text styles</a:t>
            </a:r>
          </a:p>
        </p:txBody>
      </p:sp>
    </p:spTree>
    <p:extLst>
      <p:ext uri="{BB962C8B-B14F-4D97-AF65-F5344CB8AC3E}">
        <p14:creationId xmlns:p14="http://schemas.microsoft.com/office/powerpoint/2010/main" val="1016793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771497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1"/>
            <a:ext cx="2286000" cy="599265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0" y="1"/>
            <a:ext cx="6727682" cy="59926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971326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0" y="0"/>
            <a:ext cx="9144000" cy="1238250"/>
          </a:xfrm>
          <a:prstGeom prst="rect">
            <a:avLst/>
          </a:prstGeom>
          <a:noFill/>
          <a:ln w="9525">
            <a:noFill/>
            <a:miter lim="800000"/>
            <a:headEnd/>
            <a:tailEnd/>
          </a:ln>
          <a:effectLst>
            <a:outerShdw blurRad="63500" dist="17961" dir="2700000" algn="ctr" rotWithShape="0">
              <a:srgbClr val="96CCEE">
                <a:alpha val="74998"/>
              </a:srgbClr>
            </a:outerShdw>
          </a:effectLst>
        </p:spPr>
        <p:txBody>
          <a:bodyPr vert="horz" wrap="square" lIns="0" tIns="0" rIns="0" bIns="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Rectangle 4"/>
          <p:cNvSpPr>
            <a:spLocks noGrp="1" noChangeArrowheads="1"/>
          </p:cNvSpPr>
          <p:nvPr>
            <p:ph type="body" idx="1"/>
          </p:nvPr>
        </p:nvSpPr>
        <p:spPr bwMode="auto">
          <a:xfrm>
            <a:off x="442913" y="1381125"/>
            <a:ext cx="8291512" cy="461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p:txBody>
      </p:sp>
      <p:sp>
        <p:nvSpPr>
          <p:cNvPr id="1028" name="Line 6"/>
          <p:cNvSpPr>
            <a:spLocks noChangeShapeType="1"/>
          </p:cNvSpPr>
          <p:nvPr/>
        </p:nvSpPr>
        <p:spPr bwMode="auto">
          <a:xfrm>
            <a:off x="0" y="1246188"/>
            <a:ext cx="9144000" cy="0"/>
          </a:xfrm>
          <a:prstGeom prst="line">
            <a:avLst/>
          </a:prstGeom>
          <a:noFill/>
          <a:ln w="38100">
            <a:solidFill>
              <a:srgbClr val="1E7FB8"/>
            </a:solidFill>
            <a:round/>
            <a:headEnd/>
            <a:tailEnd/>
          </a:ln>
          <a:extLst>
            <a:ext uri="{909E8E84-426E-40DD-AFC4-6F175D3DCCD1}">
              <a14:hiddenFill xmlns:a14="http://schemas.microsoft.com/office/drawing/2010/main">
                <a:noFill/>
              </a14:hiddenFill>
            </a:ext>
          </a:extLst>
        </p:spPr>
        <p:txBody>
          <a:bodyPr lIns="80147" tIns="40074" rIns="80147" bIns="40074"/>
          <a:lstStyle/>
          <a:p>
            <a:endParaRPr lang="en-US"/>
          </a:p>
        </p:txBody>
      </p:sp>
      <p:sp>
        <p:nvSpPr>
          <p:cNvPr id="1029" name="Rectangle 12"/>
          <p:cNvSpPr>
            <a:spLocks noChangeArrowheads="1"/>
          </p:cNvSpPr>
          <p:nvPr/>
        </p:nvSpPr>
        <p:spPr bwMode="auto">
          <a:xfrm>
            <a:off x="1588" y="6015038"/>
            <a:ext cx="9144000" cy="842962"/>
          </a:xfrm>
          <a:prstGeom prst="rect">
            <a:avLst/>
          </a:prstGeom>
          <a:solidFill>
            <a:srgbClr val="1E7FB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0147" tIns="40074" rIns="80147" bIns="40074" anchor="ctr"/>
          <a:lstStyle>
            <a:lvl1pPr eaLnBrk="0" hangingPunct="0">
              <a:defRPr>
                <a:solidFill>
                  <a:schemeClr val="tx1"/>
                </a:solidFill>
                <a:latin typeface="Limon F3" charset="0"/>
                <a:ea typeface="MS PGothic" pitchFamily="34" charset="-128"/>
              </a:defRPr>
            </a:lvl1pPr>
            <a:lvl2pPr marL="742950" indent="-285750" eaLnBrk="0" hangingPunct="0">
              <a:defRPr>
                <a:solidFill>
                  <a:schemeClr val="tx1"/>
                </a:solidFill>
                <a:latin typeface="Limon F3" charset="0"/>
                <a:ea typeface="MS PGothic" pitchFamily="34" charset="-128"/>
              </a:defRPr>
            </a:lvl2pPr>
            <a:lvl3pPr marL="1143000" indent="-228600" eaLnBrk="0" hangingPunct="0">
              <a:defRPr>
                <a:solidFill>
                  <a:schemeClr val="tx1"/>
                </a:solidFill>
                <a:latin typeface="Limon F3" charset="0"/>
                <a:ea typeface="MS PGothic" pitchFamily="34" charset="-128"/>
              </a:defRPr>
            </a:lvl3pPr>
            <a:lvl4pPr marL="1600200" indent="-228600" eaLnBrk="0" hangingPunct="0">
              <a:defRPr>
                <a:solidFill>
                  <a:schemeClr val="tx1"/>
                </a:solidFill>
                <a:latin typeface="Limon F3" charset="0"/>
                <a:ea typeface="MS PGothic" pitchFamily="34" charset="-128"/>
              </a:defRPr>
            </a:lvl4pPr>
            <a:lvl5pPr marL="2057400" indent="-228600" eaLnBrk="0" hangingPunct="0">
              <a:defRPr>
                <a:solidFill>
                  <a:schemeClr val="tx1"/>
                </a:solidFill>
                <a:latin typeface="Limon F3" charset="0"/>
                <a:ea typeface="MS PGothic" pitchFamily="34" charset="-128"/>
              </a:defRPr>
            </a:lvl5pPr>
            <a:lvl6pPr marL="2514600" indent="-228600" eaLnBrk="0" fontAlgn="base" hangingPunct="0">
              <a:spcBef>
                <a:spcPct val="0"/>
              </a:spcBef>
              <a:spcAft>
                <a:spcPct val="0"/>
              </a:spcAft>
              <a:defRPr>
                <a:solidFill>
                  <a:schemeClr val="tx1"/>
                </a:solidFill>
                <a:latin typeface="Limon F3" charset="0"/>
                <a:ea typeface="MS PGothic" pitchFamily="34" charset="-128"/>
              </a:defRPr>
            </a:lvl6pPr>
            <a:lvl7pPr marL="2971800" indent="-228600" eaLnBrk="0" fontAlgn="base" hangingPunct="0">
              <a:spcBef>
                <a:spcPct val="0"/>
              </a:spcBef>
              <a:spcAft>
                <a:spcPct val="0"/>
              </a:spcAft>
              <a:defRPr>
                <a:solidFill>
                  <a:schemeClr val="tx1"/>
                </a:solidFill>
                <a:latin typeface="Limon F3" charset="0"/>
                <a:ea typeface="MS PGothic" pitchFamily="34" charset="-128"/>
              </a:defRPr>
            </a:lvl7pPr>
            <a:lvl8pPr marL="3429000" indent="-228600" eaLnBrk="0" fontAlgn="base" hangingPunct="0">
              <a:spcBef>
                <a:spcPct val="0"/>
              </a:spcBef>
              <a:spcAft>
                <a:spcPct val="0"/>
              </a:spcAft>
              <a:defRPr>
                <a:solidFill>
                  <a:schemeClr val="tx1"/>
                </a:solidFill>
                <a:latin typeface="Limon F3" charset="0"/>
                <a:ea typeface="MS PGothic" pitchFamily="34" charset="-128"/>
              </a:defRPr>
            </a:lvl8pPr>
            <a:lvl9pPr marL="3886200" indent="-228600" eaLnBrk="0" fontAlgn="base" hangingPunct="0">
              <a:spcBef>
                <a:spcPct val="0"/>
              </a:spcBef>
              <a:spcAft>
                <a:spcPct val="0"/>
              </a:spcAft>
              <a:defRPr>
                <a:solidFill>
                  <a:schemeClr val="tx1"/>
                </a:solidFill>
                <a:latin typeface="Limon F3" charset="0"/>
                <a:ea typeface="MS PGothic" pitchFamily="34" charset="-128"/>
              </a:defRPr>
            </a:lvl9pPr>
          </a:lstStyle>
          <a:p>
            <a:pPr eaLnBrk="1" hangingPunct="1">
              <a:spcBef>
                <a:spcPct val="50000"/>
              </a:spcBef>
              <a:defRPr/>
            </a:pPr>
            <a:endParaRPr lang="fr-FR" altLang="en-US" sz="3400" b="1" smtClean="0">
              <a:solidFill>
                <a:srgbClr val="000066"/>
              </a:solidFill>
              <a:latin typeface="Arial" pitchFamily="34" charset="0"/>
            </a:endParaRPr>
          </a:p>
        </p:txBody>
      </p:sp>
      <p:sp>
        <p:nvSpPr>
          <p:cNvPr id="1030" name="Rectangle 13"/>
          <p:cNvSpPr>
            <a:spLocks noChangeArrowheads="1"/>
          </p:cNvSpPr>
          <p:nvPr/>
        </p:nvSpPr>
        <p:spPr bwMode="auto">
          <a:xfrm>
            <a:off x="927100" y="6426200"/>
            <a:ext cx="49403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912813" eaLnBrk="0" hangingPunct="0">
              <a:defRPr>
                <a:solidFill>
                  <a:schemeClr val="tx1"/>
                </a:solidFill>
                <a:latin typeface="Limon F3" charset="0"/>
                <a:ea typeface="MS PGothic" pitchFamily="34" charset="-128"/>
              </a:defRPr>
            </a:lvl1pPr>
            <a:lvl2pPr marL="742950" indent="-285750" defTabSz="912813" eaLnBrk="0" hangingPunct="0">
              <a:defRPr>
                <a:solidFill>
                  <a:schemeClr val="tx1"/>
                </a:solidFill>
                <a:latin typeface="Limon F3" charset="0"/>
                <a:ea typeface="MS PGothic" pitchFamily="34" charset="-128"/>
              </a:defRPr>
            </a:lvl2pPr>
            <a:lvl3pPr marL="1143000" indent="-228600" defTabSz="912813" eaLnBrk="0" hangingPunct="0">
              <a:defRPr>
                <a:solidFill>
                  <a:schemeClr val="tx1"/>
                </a:solidFill>
                <a:latin typeface="Limon F3" charset="0"/>
                <a:ea typeface="MS PGothic" pitchFamily="34" charset="-128"/>
              </a:defRPr>
            </a:lvl3pPr>
            <a:lvl4pPr marL="1600200" indent="-228600" defTabSz="912813" eaLnBrk="0" hangingPunct="0">
              <a:defRPr>
                <a:solidFill>
                  <a:schemeClr val="tx1"/>
                </a:solidFill>
                <a:latin typeface="Limon F3" charset="0"/>
                <a:ea typeface="MS PGothic" pitchFamily="34" charset="-128"/>
              </a:defRPr>
            </a:lvl4pPr>
            <a:lvl5pPr marL="2057400" indent="-228600" defTabSz="912813" eaLnBrk="0" hangingPunct="0">
              <a:defRPr>
                <a:solidFill>
                  <a:schemeClr val="tx1"/>
                </a:solidFill>
                <a:latin typeface="Limon F3" charset="0"/>
                <a:ea typeface="MS PGothic" pitchFamily="34" charset="-128"/>
              </a:defRPr>
            </a:lvl5pPr>
            <a:lvl6pPr marL="2514600" indent="-228600" defTabSz="912813" eaLnBrk="0" fontAlgn="base" hangingPunct="0">
              <a:spcBef>
                <a:spcPct val="0"/>
              </a:spcBef>
              <a:spcAft>
                <a:spcPct val="0"/>
              </a:spcAft>
              <a:defRPr>
                <a:solidFill>
                  <a:schemeClr val="tx1"/>
                </a:solidFill>
                <a:latin typeface="Limon F3" charset="0"/>
                <a:ea typeface="MS PGothic" pitchFamily="34" charset="-128"/>
              </a:defRPr>
            </a:lvl6pPr>
            <a:lvl7pPr marL="2971800" indent="-228600" defTabSz="912813" eaLnBrk="0" fontAlgn="base" hangingPunct="0">
              <a:spcBef>
                <a:spcPct val="0"/>
              </a:spcBef>
              <a:spcAft>
                <a:spcPct val="0"/>
              </a:spcAft>
              <a:defRPr>
                <a:solidFill>
                  <a:schemeClr val="tx1"/>
                </a:solidFill>
                <a:latin typeface="Limon F3" charset="0"/>
                <a:ea typeface="MS PGothic" pitchFamily="34" charset="-128"/>
              </a:defRPr>
            </a:lvl7pPr>
            <a:lvl8pPr marL="3429000" indent="-228600" defTabSz="912813" eaLnBrk="0" fontAlgn="base" hangingPunct="0">
              <a:spcBef>
                <a:spcPct val="0"/>
              </a:spcBef>
              <a:spcAft>
                <a:spcPct val="0"/>
              </a:spcAft>
              <a:defRPr>
                <a:solidFill>
                  <a:schemeClr val="tx1"/>
                </a:solidFill>
                <a:latin typeface="Limon F3" charset="0"/>
                <a:ea typeface="MS PGothic" pitchFamily="34" charset="-128"/>
              </a:defRPr>
            </a:lvl8pPr>
            <a:lvl9pPr marL="3886200" indent="-228600" defTabSz="912813" eaLnBrk="0" fontAlgn="base" hangingPunct="0">
              <a:spcBef>
                <a:spcPct val="0"/>
              </a:spcBef>
              <a:spcAft>
                <a:spcPct val="0"/>
              </a:spcAft>
              <a:defRPr>
                <a:solidFill>
                  <a:schemeClr val="tx1"/>
                </a:solidFill>
                <a:latin typeface="Limon F3" charset="0"/>
                <a:ea typeface="MS PGothic" pitchFamily="34" charset="-128"/>
              </a:defRPr>
            </a:lvl9pPr>
          </a:lstStyle>
          <a:p>
            <a:pPr eaLnBrk="1" hangingPunct="1">
              <a:defRPr/>
            </a:pPr>
            <a:r>
              <a:rPr lang="en-GB" altLang="en-US" sz="1200" b="1" dirty="0" smtClean="0">
                <a:solidFill>
                  <a:srgbClr val="96CCEE"/>
                </a:solidFill>
                <a:latin typeface="Arial Narrow" pitchFamily="34" charset="0"/>
              </a:rPr>
              <a:t>IPV vaccine administration, Module 4 </a:t>
            </a:r>
            <a:r>
              <a:rPr lang="en-GB" altLang="en-US" b="1" baseline="12000" dirty="0" smtClean="0">
                <a:solidFill>
                  <a:srgbClr val="FFFFFF"/>
                </a:solidFill>
                <a:latin typeface="Arial Narrow" pitchFamily="34" charset="0"/>
              </a:rPr>
              <a:t>|</a:t>
            </a:r>
            <a:r>
              <a:rPr lang="en-GB" altLang="en-US" sz="1200" b="1" dirty="0" smtClean="0">
                <a:solidFill>
                  <a:srgbClr val="96CCEE"/>
                </a:solidFill>
                <a:latin typeface="Arial Narrow" pitchFamily="34" charset="0"/>
              </a:rPr>
              <a:t>  </a:t>
            </a:r>
            <a:fld id="{7398F6E5-B30D-42B2-BD27-BA1B6D9744AA}" type="datetime4">
              <a:rPr lang="en-GB" altLang="en-US" sz="1200" smtClean="0">
                <a:solidFill>
                  <a:srgbClr val="96CCEE"/>
                </a:solidFill>
                <a:latin typeface="Arial Narrow" pitchFamily="34" charset="0"/>
              </a:rPr>
              <a:pPr eaLnBrk="1" hangingPunct="1">
                <a:defRPr/>
              </a:pPr>
              <a:t>21 August 2014</a:t>
            </a:fld>
            <a:endParaRPr lang="en-GB" altLang="en-US" sz="1200" dirty="0" smtClean="0">
              <a:solidFill>
                <a:srgbClr val="96CCEE"/>
              </a:solidFill>
              <a:latin typeface="Arial Narrow" pitchFamily="34" charset="0"/>
            </a:endParaRPr>
          </a:p>
        </p:txBody>
      </p:sp>
      <p:sp>
        <p:nvSpPr>
          <p:cNvPr id="1031" name="Rectangle 14"/>
          <p:cNvSpPr>
            <a:spLocks noChangeArrowheads="1"/>
          </p:cNvSpPr>
          <p:nvPr/>
        </p:nvSpPr>
        <p:spPr bwMode="auto">
          <a:xfrm>
            <a:off x="360363" y="6399213"/>
            <a:ext cx="466725" cy="331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912813" eaLnBrk="0" hangingPunct="0">
              <a:defRPr>
                <a:solidFill>
                  <a:schemeClr val="tx1"/>
                </a:solidFill>
                <a:latin typeface="Limon F3" charset="0"/>
                <a:ea typeface="MS PGothic" pitchFamily="34" charset="-128"/>
              </a:defRPr>
            </a:lvl1pPr>
            <a:lvl2pPr marL="742950" indent="-285750" defTabSz="912813" eaLnBrk="0" hangingPunct="0">
              <a:defRPr>
                <a:solidFill>
                  <a:schemeClr val="tx1"/>
                </a:solidFill>
                <a:latin typeface="Limon F3" charset="0"/>
                <a:ea typeface="MS PGothic" pitchFamily="34" charset="-128"/>
              </a:defRPr>
            </a:lvl2pPr>
            <a:lvl3pPr marL="1143000" indent="-228600" defTabSz="912813" eaLnBrk="0" hangingPunct="0">
              <a:defRPr>
                <a:solidFill>
                  <a:schemeClr val="tx1"/>
                </a:solidFill>
                <a:latin typeface="Limon F3" charset="0"/>
                <a:ea typeface="MS PGothic" pitchFamily="34" charset="-128"/>
              </a:defRPr>
            </a:lvl3pPr>
            <a:lvl4pPr marL="1600200" indent="-228600" defTabSz="912813" eaLnBrk="0" hangingPunct="0">
              <a:defRPr>
                <a:solidFill>
                  <a:schemeClr val="tx1"/>
                </a:solidFill>
                <a:latin typeface="Limon F3" charset="0"/>
                <a:ea typeface="MS PGothic" pitchFamily="34" charset="-128"/>
              </a:defRPr>
            </a:lvl4pPr>
            <a:lvl5pPr marL="2057400" indent="-228600" defTabSz="912813" eaLnBrk="0" hangingPunct="0">
              <a:defRPr>
                <a:solidFill>
                  <a:schemeClr val="tx1"/>
                </a:solidFill>
                <a:latin typeface="Limon F3" charset="0"/>
                <a:ea typeface="MS PGothic" pitchFamily="34" charset="-128"/>
              </a:defRPr>
            </a:lvl5pPr>
            <a:lvl6pPr marL="2514600" indent="-228600" defTabSz="912813" eaLnBrk="0" fontAlgn="base" hangingPunct="0">
              <a:spcBef>
                <a:spcPct val="0"/>
              </a:spcBef>
              <a:spcAft>
                <a:spcPct val="0"/>
              </a:spcAft>
              <a:defRPr>
                <a:solidFill>
                  <a:schemeClr val="tx1"/>
                </a:solidFill>
                <a:latin typeface="Limon F3" charset="0"/>
                <a:ea typeface="MS PGothic" pitchFamily="34" charset="-128"/>
              </a:defRPr>
            </a:lvl6pPr>
            <a:lvl7pPr marL="2971800" indent="-228600" defTabSz="912813" eaLnBrk="0" fontAlgn="base" hangingPunct="0">
              <a:spcBef>
                <a:spcPct val="0"/>
              </a:spcBef>
              <a:spcAft>
                <a:spcPct val="0"/>
              </a:spcAft>
              <a:defRPr>
                <a:solidFill>
                  <a:schemeClr val="tx1"/>
                </a:solidFill>
                <a:latin typeface="Limon F3" charset="0"/>
                <a:ea typeface="MS PGothic" pitchFamily="34" charset="-128"/>
              </a:defRPr>
            </a:lvl7pPr>
            <a:lvl8pPr marL="3429000" indent="-228600" defTabSz="912813" eaLnBrk="0" fontAlgn="base" hangingPunct="0">
              <a:spcBef>
                <a:spcPct val="0"/>
              </a:spcBef>
              <a:spcAft>
                <a:spcPct val="0"/>
              </a:spcAft>
              <a:defRPr>
                <a:solidFill>
                  <a:schemeClr val="tx1"/>
                </a:solidFill>
                <a:latin typeface="Limon F3" charset="0"/>
                <a:ea typeface="MS PGothic" pitchFamily="34" charset="-128"/>
              </a:defRPr>
            </a:lvl8pPr>
            <a:lvl9pPr marL="3886200" indent="-228600" defTabSz="912813" eaLnBrk="0" fontAlgn="base" hangingPunct="0">
              <a:spcBef>
                <a:spcPct val="0"/>
              </a:spcBef>
              <a:spcAft>
                <a:spcPct val="0"/>
              </a:spcAft>
              <a:defRPr>
                <a:solidFill>
                  <a:schemeClr val="tx1"/>
                </a:solidFill>
                <a:latin typeface="Limon F3" charset="0"/>
                <a:ea typeface="MS PGothic" pitchFamily="34" charset="-128"/>
              </a:defRPr>
            </a:lvl9pPr>
          </a:lstStyle>
          <a:p>
            <a:pPr algn="r" eaLnBrk="1" hangingPunct="1">
              <a:defRPr/>
            </a:pPr>
            <a:fld id="{4A7EBB2F-C53C-4FE4-9614-7C9B9FC78064}" type="slidenum">
              <a:rPr lang="en-US" altLang="en-US" sz="1500" b="1" smtClean="0">
                <a:solidFill>
                  <a:srgbClr val="72BBE8"/>
                </a:solidFill>
                <a:latin typeface="Arial Narrow" pitchFamily="34" charset="0"/>
              </a:rPr>
              <a:pPr algn="r" eaLnBrk="1" hangingPunct="1">
                <a:defRPr/>
              </a:pPr>
              <a:t>‹#›</a:t>
            </a:fld>
            <a:r>
              <a:rPr lang="en-GB" altLang="en-US" sz="1500" b="1" smtClean="0">
                <a:solidFill>
                  <a:srgbClr val="72BBE8"/>
                </a:solidFill>
                <a:latin typeface="Arial Narrow" pitchFamily="34" charset="0"/>
              </a:rPr>
              <a:t> </a:t>
            </a:r>
            <a:r>
              <a:rPr lang="en-GB" altLang="en-US" sz="2100" b="1" baseline="14000" smtClean="0">
                <a:solidFill>
                  <a:srgbClr val="FFFFFF"/>
                </a:solidFill>
                <a:latin typeface="Arial Narrow" pitchFamily="34" charset="0"/>
              </a:rPr>
              <a:t>|</a:t>
            </a:r>
          </a:p>
        </p:txBody>
      </p:sp>
      <p:pic>
        <p:nvPicPr>
          <p:cNvPr id="1032" name="Picture 17" descr="WHO-EN-white-H"/>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430963" y="6040438"/>
            <a:ext cx="2208212" cy="71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310" r:id="rId1"/>
    <p:sldLayoutId id="2147484300" r:id="rId2"/>
    <p:sldLayoutId id="2147484301" r:id="rId3"/>
    <p:sldLayoutId id="2147484302" r:id="rId4"/>
    <p:sldLayoutId id="2147484303" r:id="rId5"/>
    <p:sldLayoutId id="2147484304" r:id="rId6"/>
    <p:sldLayoutId id="2147484305" r:id="rId7"/>
    <p:sldLayoutId id="2147484306" r:id="rId8"/>
    <p:sldLayoutId id="2147484307" r:id="rId9"/>
    <p:sldLayoutId id="2147484308" r:id="rId10"/>
    <p:sldLayoutId id="2147484309" r:id="rId11"/>
  </p:sldLayoutIdLst>
  <p:timing>
    <p:tnLst>
      <p:par>
        <p:cTn id="1" dur="indefinite" restart="never" nodeType="tmRoot"/>
      </p:par>
    </p:tnLst>
  </p:timing>
  <p:hf sldNum="0" hdr="0" dt="0"/>
  <p:txStyles>
    <p:titleStyle>
      <a:lvl1pPr algn="ctr" defTabSz="912813" rtl="0" eaLnBrk="0" fontAlgn="base" hangingPunct="0">
        <a:spcBef>
          <a:spcPct val="0"/>
        </a:spcBef>
        <a:spcAft>
          <a:spcPct val="0"/>
        </a:spcAft>
        <a:defRPr sz="3500" b="1">
          <a:solidFill>
            <a:srgbClr val="000066"/>
          </a:solidFill>
          <a:latin typeface="+mj-lt"/>
          <a:ea typeface="MS PGothic" pitchFamily="34" charset="-128"/>
          <a:cs typeface="+mj-cs"/>
        </a:defRPr>
      </a:lvl1pPr>
      <a:lvl2pPr algn="ctr" defTabSz="912813" rtl="0" eaLnBrk="0" fontAlgn="base" hangingPunct="0">
        <a:spcBef>
          <a:spcPct val="0"/>
        </a:spcBef>
        <a:spcAft>
          <a:spcPct val="0"/>
        </a:spcAft>
        <a:defRPr sz="3500" b="1">
          <a:solidFill>
            <a:srgbClr val="000066"/>
          </a:solidFill>
          <a:latin typeface="Arial" charset="0"/>
          <a:ea typeface="MS PGothic" pitchFamily="34" charset="-128"/>
          <a:cs typeface="Arial" charset="0"/>
        </a:defRPr>
      </a:lvl2pPr>
      <a:lvl3pPr algn="ctr" defTabSz="912813" rtl="0" eaLnBrk="0" fontAlgn="base" hangingPunct="0">
        <a:spcBef>
          <a:spcPct val="0"/>
        </a:spcBef>
        <a:spcAft>
          <a:spcPct val="0"/>
        </a:spcAft>
        <a:defRPr sz="3500" b="1">
          <a:solidFill>
            <a:srgbClr val="000066"/>
          </a:solidFill>
          <a:latin typeface="Arial" charset="0"/>
          <a:ea typeface="MS PGothic" pitchFamily="34" charset="-128"/>
          <a:cs typeface="Arial" charset="0"/>
        </a:defRPr>
      </a:lvl3pPr>
      <a:lvl4pPr algn="ctr" defTabSz="912813" rtl="0" eaLnBrk="0" fontAlgn="base" hangingPunct="0">
        <a:spcBef>
          <a:spcPct val="0"/>
        </a:spcBef>
        <a:spcAft>
          <a:spcPct val="0"/>
        </a:spcAft>
        <a:defRPr sz="3500" b="1">
          <a:solidFill>
            <a:srgbClr val="000066"/>
          </a:solidFill>
          <a:latin typeface="Arial" charset="0"/>
          <a:ea typeface="MS PGothic" pitchFamily="34" charset="-128"/>
          <a:cs typeface="Arial" charset="0"/>
        </a:defRPr>
      </a:lvl4pPr>
      <a:lvl5pPr algn="ctr" defTabSz="912813" rtl="0" eaLnBrk="0" fontAlgn="base" hangingPunct="0">
        <a:spcBef>
          <a:spcPct val="0"/>
        </a:spcBef>
        <a:spcAft>
          <a:spcPct val="0"/>
        </a:spcAft>
        <a:defRPr sz="3500" b="1">
          <a:solidFill>
            <a:srgbClr val="000066"/>
          </a:solidFill>
          <a:latin typeface="Arial" charset="0"/>
          <a:ea typeface="MS PGothic" pitchFamily="34" charset="-128"/>
          <a:cs typeface="Arial" charset="0"/>
        </a:defRPr>
      </a:lvl5pPr>
      <a:lvl6pPr marL="400736" algn="ctr" defTabSz="914179" rtl="0" eaLnBrk="1" fontAlgn="base" hangingPunct="1">
        <a:spcBef>
          <a:spcPct val="0"/>
        </a:spcBef>
        <a:spcAft>
          <a:spcPct val="0"/>
        </a:spcAft>
        <a:defRPr sz="3500" b="1">
          <a:solidFill>
            <a:srgbClr val="000066"/>
          </a:solidFill>
          <a:latin typeface="Arial" charset="0"/>
          <a:cs typeface="Arial" charset="0"/>
        </a:defRPr>
      </a:lvl6pPr>
      <a:lvl7pPr marL="801472" algn="ctr" defTabSz="914179" rtl="0" eaLnBrk="1" fontAlgn="base" hangingPunct="1">
        <a:spcBef>
          <a:spcPct val="0"/>
        </a:spcBef>
        <a:spcAft>
          <a:spcPct val="0"/>
        </a:spcAft>
        <a:defRPr sz="3500" b="1">
          <a:solidFill>
            <a:srgbClr val="000066"/>
          </a:solidFill>
          <a:latin typeface="Arial" charset="0"/>
          <a:cs typeface="Arial" charset="0"/>
        </a:defRPr>
      </a:lvl7pPr>
      <a:lvl8pPr marL="1202207" algn="ctr" defTabSz="914179" rtl="0" eaLnBrk="1" fontAlgn="base" hangingPunct="1">
        <a:spcBef>
          <a:spcPct val="0"/>
        </a:spcBef>
        <a:spcAft>
          <a:spcPct val="0"/>
        </a:spcAft>
        <a:defRPr sz="3500" b="1">
          <a:solidFill>
            <a:srgbClr val="000066"/>
          </a:solidFill>
          <a:latin typeface="Arial" charset="0"/>
          <a:cs typeface="Arial" charset="0"/>
        </a:defRPr>
      </a:lvl8pPr>
      <a:lvl9pPr marL="1602943" algn="ctr" defTabSz="914179" rtl="0" eaLnBrk="1" fontAlgn="base" hangingPunct="1">
        <a:spcBef>
          <a:spcPct val="0"/>
        </a:spcBef>
        <a:spcAft>
          <a:spcPct val="0"/>
        </a:spcAft>
        <a:defRPr sz="3500" b="1">
          <a:solidFill>
            <a:srgbClr val="000066"/>
          </a:solidFill>
          <a:latin typeface="Arial" charset="0"/>
          <a:cs typeface="Arial" charset="0"/>
        </a:defRPr>
      </a:lvl9pPr>
    </p:titleStyle>
    <p:bodyStyle>
      <a:lvl1pPr marL="341313" indent="-341313" algn="l" defTabSz="912813" rtl="0" eaLnBrk="0" fontAlgn="base" hangingPunct="0">
        <a:spcBef>
          <a:spcPct val="80000"/>
        </a:spcBef>
        <a:spcAft>
          <a:spcPct val="0"/>
        </a:spcAft>
        <a:buClr>
          <a:srgbClr val="1E7FB8"/>
        </a:buClr>
        <a:buFont typeface="Wingdings" pitchFamily="2" charset="2"/>
        <a:buChar char="l"/>
        <a:defRPr sz="2500">
          <a:solidFill>
            <a:srgbClr val="000066"/>
          </a:solidFill>
          <a:latin typeface="+mn-lt"/>
          <a:ea typeface="MS PGothic" pitchFamily="34" charset="-128"/>
          <a:cs typeface="+mn-cs"/>
        </a:defRPr>
      </a:lvl1pPr>
      <a:lvl2pPr marL="804863" indent="-280988" algn="l" defTabSz="912813" rtl="0" eaLnBrk="0" fontAlgn="base" hangingPunct="0">
        <a:spcBef>
          <a:spcPct val="20000"/>
        </a:spcBef>
        <a:spcAft>
          <a:spcPct val="0"/>
        </a:spcAft>
        <a:buClr>
          <a:srgbClr val="1E7FB8"/>
        </a:buClr>
        <a:buFont typeface="Arial" pitchFamily="34" charset="0"/>
        <a:buChar char="–"/>
        <a:defRPr sz="2100">
          <a:solidFill>
            <a:srgbClr val="000066"/>
          </a:solidFill>
          <a:latin typeface="+mn-lt"/>
          <a:ea typeface="Arial" charset="0"/>
          <a:cs typeface="+mn-cs"/>
        </a:defRPr>
      </a:lvl2pPr>
      <a:lvl3pPr marL="1255713" indent="-269875" algn="l" defTabSz="912813" rtl="0" eaLnBrk="0" fontAlgn="base" hangingPunct="0">
        <a:spcBef>
          <a:spcPct val="20000"/>
        </a:spcBef>
        <a:spcAft>
          <a:spcPct val="0"/>
        </a:spcAft>
        <a:buClr>
          <a:srgbClr val="1E7FB8"/>
        </a:buClr>
        <a:buChar char="•"/>
        <a:defRPr sz="2100">
          <a:solidFill>
            <a:srgbClr val="000066"/>
          </a:solidFill>
          <a:latin typeface="Arial Narrow" pitchFamily="34" charset="0"/>
          <a:ea typeface="Arial" charset="0"/>
          <a:cs typeface="+mn-cs"/>
        </a:defRPr>
      </a:lvl3pPr>
      <a:lvl4pPr marL="1663700" indent="-225425" algn="l" defTabSz="912813" rtl="0" eaLnBrk="0" fontAlgn="base" hangingPunct="0">
        <a:spcBef>
          <a:spcPct val="20000"/>
        </a:spcBef>
        <a:spcAft>
          <a:spcPct val="0"/>
        </a:spcAft>
        <a:buClr>
          <a:srgbClr val="1E7FB8"/>
        </a:buClr>
        <a:buChar char="–"/>
        <a:defRPr sz="2100">
          <a:solidFill>
            <a:srgbClr val="000066"/>
          </a:solidFill>
          <a:latin typeface="Arial Narrow" pitchFamily="34" charset="0"/>
          <a:ea typeface="Arial" charset="0"/>
          <a:cs typeface="+mn-cs"/>
        </a:defRPr>
      </a:lvl4pPr>
      <a:lvl5pPr marL="1987550" indent="-144463" algn="r" defTabSz="912813" rtl="1" eaLnBrk="0" fontAlgn="base" hangingPunct="0">
        <a:spcBef>
          <a:spcPct val="20000"/>
        </a:spcBef>
        <a:spcAft>
          <a:spcPct val="0"/>
        </a:spcAft>
        <a:buChar char="»"/>
        <a:defRPr sz="2000">
          <a:solidFill>
            <a:srgbClr val="000066"/>
          </a:solidFill>
          <a:latin typeface="+mn-lt"/>
          <a:ea typeface="Arial" charset="0"/>
          <a:cs typeface="+mn-cs"/>
        </a:defRPr>
      </a:lvl5pPr>
      <a:lvl6pPr marL="2389109" indent="-144710" algn="r" defTabSz="914179" rtl="1" eaLnBrk="1" fontAlgn="base" hangingPunct="1">
        <a:spcBef>
          <a:spcPct val="20000"/>
        </a:spcBef>
        <a:spcAft>
          <a:spcPct val="0"/>
        </a:spcAft>
        <a:buChar char="»"/>
        <a:defRPr sz="2000">
          <a:solidFill>
            <a:srgbClr val="000066"/>
          </a:solidFill>
          <a:latin typeface="+mn-lt"/>
          <a:cs typeface="+mn-cs"/>
        </a:defRPr>
      </a:lvl6pPr>
      <a:lvl7pPr marL="2789845" indent="-144710" algn="r" defTabSz="914179" rtl="1" eaLnBrk="1" fontAlgn="base" hangingPunct="1">
        <a:spcBef>
          <a:spcPct val="20000"/>
        </a:spcBef>
        <a:spcAft>
          <a:spcPct val="0"/>
        </a:spcAft>
        <a:buChar char="»"/>
        <a:defRPr sz="2000">
          <a:solidFill>
            <a:srgbClr val="000066"/>
          </a:solidFill>
          <a:latin typeface="+mn-lt"/>
          <a:cs typeface="+mn-cs"/>
        </a:defRPr>
      </a:lvl7pPr>
      <a:lvl8pPr marL="3190581" indent="-144710" algn="r" defTabSz="914179" rtl="1" eaLnBrk="1" fontAlgn="base" hangingPunct="1">
        <a:spcBef>
          <a:spcPct val="20000"/>
        </a:spcBef>
        <a:spcAft>
          <a:spcPct val="0"/>
        </a:spcAft>
        <a:buChar char="»"/>
        <a:defRPr sz="2000">
          <a:solidFill>
            <a:srgbClr val="000066"/>
          </a:solidFill>
          <a:latin typeface="+mn-lt"/>
          <a:cs typeface="+mn-cs"/>
        </a:defRPr>
      </a:lvl8pPr>
      <a:lvl9pPr marL="3591317" indent="-144710" algn="r" defTabSz="914179" rtl="1" eaLnBrk="1" fontAlgn="base" hangingPunct="1">
        <a:spcBef>
          <a:spcPct val="20000"/>
        </a:spcBef>
        <a:spcAft>
          <a:spcPct val="0"/>
        </a:spcAft>
        <a:buChar char="»"/>
        <a:defRPr sz="2000">
          <a:solidFill>
            <a:srgbClr val="000066"/>
          </a:solidFill>
          <a:latin typeface="+mn-lt"/>
          <a:cs typeface="+mn-cs"/>
        </a:defRPr>
      </a:lvl9pPr>
    </p:bodyStyle>
    <p:otherStyle>
      <a:defPPr>
        <a:defRPr lang="en-US"/>
      </a:defPPr>
      <a:lvl1pPr marL="0" algn="l" defTabSz="801472" rtl="0" eaLnBrk="1" latinLnBrk="0" hangingPunct="1">
        <a:defRPr sz="1600" kern="1200">
          <a:solidFill>
            <a:schemeClr val="tx1"/>
          </a:solidFill>
          <a:latin typeface="+mn-lt"/>
          <a:ea typeface="+mn-ea"/>
          <a:cs typeface="+mn-cs"/>
        </a:defRPr>
      </a:lvl1pPr>
      <a:lvl2pPr marL="400736" algn="l" defTabSz="801472" rtl="0" eaLnBrk="1" latinLnBrk="0" hangingPunct="1">
        <a:defRPr sz="1600" kern="1200">
          <a:solidFill>
            <a:schemeClr val="tx1"/>
          </a:solidFill>
          <a:latin typeface="+mn-lt"/>
          <a:ea typeface="+mn-ea"/>
          <a:cs typeface="+mn-cs"/>
        </a:defRPr>
      </a:lvl2pPr>
      <a:lvl3pPr marL="801472" algn="l" defTabSz="801472" rtl="0" eaLnBrk="1" latinLnBrk="0" hangingPunct="1">
        <a:defRPr sz="1600" kern="1200">
          <a:solidFill>
            <a:schemeClr val="tx1"/>
          </a:solidFill>
          <a:latin typeface="+mn-lt"/>
          <a:ea typeface="+mn-ea"/>
          <a:cs typeface="+mn-cs"/>
        </a:defRPr>
      </a:lvl3pPr>
      <a:lvl4pPr marL="1202207" algn="l" defTabSz="801472" rtl="0" eaLnBrk="1" latinLnBrk="0" hangingPunct="1">
        <a:defRPr sz="1600" kern="1200">
          <a:solidFill>
            <a:schemeClr val="tx1"/>
          </a:solidFill>
          <a:latin typeface="+mn-lt"/>
          <a:ea typeface="+mn-ea"/>
          <a:cs typeface="+mn-cs"/>
        </a:defRPr>
      </a:lvl4pPr>
      <a:lvl5pPr marL="1602943" algn="l" defTabSz="801472" rtl="0" eaLnBrk="1" latinLnBrk="0" hangingPunct="1">
        <a:defRPr sz="1600" kern="1200">
          <a:solidFill>
            <a:schemeClr val="tx1"/>
          </a:solidFill>
          <a:latin typeface="+mn-lt"/>
          <a:ea typeface="+mn-ea"/>
          <a:cs typeface="+mn-cs"/>
        </a:defRPr>
      </a:lvl5pPr>
      <a:lvl6pPr marL="2003679" algn="l" defTabSz="801472" rtl="0" eaLnBrk="1" latinLnBrk="0" hangingPunct="1">
        <a:defRPr sz="1600" kern="1200">
          <a:solidFill>
            <a:schemeClr val="tx1"/>
          </a:solidFill>
          <a:latin typeface="+mn-lt"/>
          <a:ea typeface="+mn-ea"/>
          <a:cs typeface="+mn-cs"/>
        </a:defRPr>
      </a:lvl6pPr>
      <a:lvl7pPr marL="2404415" algn="l" defTabSz="801472" rtl="0" eaLnBrk="1" latinLnBrk="0" hangingPunct="1">
        <a:defRPr sz="1600" kern="1200">
          <a:solidFill>
            <a:schemeClr val="tx1"/>
          </a:solidFill>
          <a:latin typeface="+mn-lt"/>
          <a:ea typeface="+mn-ea"/>
          <a:cs typeface="+mn-cs"/>
        </a:defRPr>
      </a:lvl7pPr>
      <a:lvl8pPr marL="2805151" algn="l" defTabSz="801472" rtl="0" eaLnBrk="1" latinLnBrk="0" hangingPunct="1">
        <a:defRPr sz="1600" kern="1200">
          <a:solidFill>
            <a:schemeClr val="tx1"/>
          </a:solidFill>
          <a:latin typeface="+mn-lt"/>
          <a:ea typeface="+mn-ea"/>
          <a:cs typeface="+mn-cs"/>
        </a:defRPr>
      </a:lvl8pPr>
      <a:lvl9pPr marL="3205886" algn="l" defTabSz="801472" rtl="0" eaLnBrk="1" latinLnBrk="0" hangingPunct="1">
        <a:defRPr sz="1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5.jpg"/></Relationships>
</file>

<file path=ppt/slides/_rels/slide13.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8.jp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5"/>
          <p:cNvSpPr>
            <a:spLocks noChangeArrowheads="1"/>
          </p:cNvSpPr>
          <p:nvPr/>
        </p:nvSpPr>
        <p:spPr bwMode="auto">
          <a:xfrm>
            <a:off x="1476375" y="2397125"/>
            <a:ext cx="6400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lgn="ctr">
              <a:buFont typeface="Wingdings" pitchFamily="2" charset="2"/>
              <a:buNone/>
            </a:pPr>
            <a:r>
              <a:rPr lang="en-US" altLang="en-US" sz="3200" b="1">
                <a:solidFill>
                  <a:srgbClr val="FFFFFF"/>
                </a:solidFill>
              </a:rPr>
              <a:t>Module 4</a:t>
            </a:r>
          </a:p>
          <a:p>
            <a:pPr algn="ctr">
              <a:buFont typeface="Wingdings" pitchFamily="2" charset="2"/>
              <a:buNone/>
            </a:pPr>
            <a:r>
              <a:rPr lang="en-US" altLang="en-US" sz="3200" b="1">
                <a:solidFill>
                  <a:srgbClr val="FFFFFF"/>
                </a:solidFill>
              </a:rPr>
              <a:t>IPV vaccine administration</a:t>
            </a:r>
            <a:endParaRPr lang="fr-FR" altLang="en-US" sz="3200" b="1">
              <a:solidFill>
                <a:srgbClr val="FFFFFF"/>
              </a:solidFill>
            </a:endParaRPr>
          </a:p>
        </p:txBody>
      </p:sp>
      <p:pic>
        <p:nvPicPr>
          <p:cNvPr id="3076" name="Picture 5" descr="WHO-EN-white-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76525" y="5059363"/>
            <a:ext cx="3789363" cy="1235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a:xfrm>
            <a:off x="685800" y="404664"/>
            <a:ext cx="7772400" cy="864096"/>
          </a:xfrm>
          <a:prstGeom prst="rect">
            <a:avLst/>
          </a:prstGeom>
          <a:noFill/>
          <a:ln/>
        </p:spPr>
        <p:txBody>
          <a:bodyPr/>
          <a:lstStyle>
            <a:defPPr>
              <a:defRPr lang="en-GB"/>
            </a:defPPr>
            <a:lvl1pPr algn="l" rtl="0" fontAlgn="base">
              <a:spcBef>
                <a:spcPct val="0"/>
              </a:spcBef>
              <a:spcAft>
                <a:spcPct val="0"/>
              </a:spcAft>
              <a:defRPr kern="1200">
                <a:solidFill>
                  <a:schemeClr val="tx1"/>
                </a:solidFill>
                <a:latin typeface="Limon F3" charset="0"/>
                <a:ea typeface="MS PGothic" pitchFamily="34" charset="-128"/>
                <a:cs typeface="+mn-cs"/>
              </a:defRPr>
            </a:lvl1pPr>
            <a:lvl2pPr marL="457200" algn="l" rtl="0" fontAlgn="base">
              <a:spcBef>
                <a:spcPct val="0"/>
              </a:spcBef>
              <a:spcAft>
                <a:spcPct val="0"/>
              </a:spcAft>
              <a:defRPr kern="1200">
                <a:solidFill>
                  <a:schemeClr val="tx1"/>
                </a:solidFill>
                <a:latin typeface="Limon F3" charset="0"/>
                <a:ea typeface="MS PGothic" pitchFamily="34" charset="-128"/>
                <a:cs typeface="+mn-cs"/>
              </a:defRPr>
            </a:lvl2pPr>
            <a:lvl3pPr marL="914400" algn="l" rtl="0" fontAlgn="base">
              <a:spcBef>
                <a:spcPct val="0"/>
              </a:spcBef>
              <a:spcAft>
                <a:spcPct val="0"/>
              </a:spcAft>
              <a:defRPr kern="1200">
                <a:solidFill>
                  <a:schemeClr val="tx1"/>
                </a:solidFill>
                <a:latin typeface="Limon F3" charset="0"/>
                <a:ea typeface="MS PGothic" pitchFamily="34" charset="-128"/>
                <a:cs typeface="+mn-cs"/>
              </a:defRPr>
            </a:lvl3pPr>
            <a:lvl4pPr marL="1371600" algn="l" rtl="0" fontAlgn="base">
              <a:spcBef>
                <a:spcPct val="0"/>
              </a:spcBef>
              <a:spcAft>
                <a:spcPct val="0"/>
              </a:spcAft>
              <a:defRPr kern="1200">
                <a:solidFill>
                  <a:schemeClr val="tx1"/>
                </a:solidFill>
                <a:latin typeface="Limon F3" charset="0"/>
                <a:ea typeface="MS PGothic" pitchFamily="34" charset="-128"/>
                <a:cs typeface="+mn-cs"/>
              </a:defRPr>
            </a:lvl4pPr>
            <a:lvl5pPr marL="1828800" algn="l" rtl="0" fontAlgn="base">
              <a:spcBef>
                <a:spcPct val="0"/>
              </a:spcBef>
              <a:spcAft>
                <a:spcPct val="0"/>
              </a:spcAft>
              <a:defRPr kern="1200">
                <a:solidFill>
                  <a:schemeClr val="tx1"/>
                </a:solidFill>
                <a:latin typeface="Limon F3" charset="0"/>
                <a:ea typeface="MS PGothic" pitchFamily="34" charset="-128"/>
                <a:cs typeface="+mn-cs"/>
              </a:defRPr>
            </a:lvl5pPr>
            <a:lvl6pPr marL="2286000" algn="l" defTabSz="914400" rtl="0" eaLnBrk="1" latinLnBrk="0" hangingPunct="1">
              <a:defRPr kern="1200">
                <a:solidFill>
                  <a:schemeClr val="tx1"/>
                </a:solidFill>
                <a:latin typeface="Limon F3" charset="0"/>
                <a:ea typeface="MS PGothic" pitchFamily="34" charset="-128"/>
                <a:cs typeface="+mn-cs"/>
              </a:defRPr>
            </a:lvl6pPr>
            <a:lvl7pPr marL="2743200" algn="l" defTabSz="914400" rtl="0" eaLnBrk="1" latinLnBrk="0" hangingPunct="1">
              <a:defRPr kern="1200">
                <a:solidFill>
                  <a:schemeClr val="tx1"/>
                </a:solidFill>
                <a:latin typeface="Limon F3" charset="0"/>
                <a:ea typeface="MS PGothic" pitchFamily="34" charset="-128"/>
                <a:cs typeface="+mn-cs"/>
              </a:defRPr>
            </a:lvl7pPr>
            <a:lvl8pPr marL="3200400" algn="l" defTabSz="914400" rtl="0" eaLnBrk="1" latinLnBrk="0" hangingPunct="1">
              <a:defRPr kern="1200">
                <a:solidFill>
                  <a:schemeClr val="tx1"/>
                </a:solidFill>
                <a:latin typeface="Limon F3" charset="0"/>
                <a:ea typeface="MS PGothic" pitchFamily="34" charset="-128"/>
                <a:cs typeface="+mn-cs"/>
              </a:defRPr>
            </a:lvl8pPr>
            <a:lvl9pPr marL="3657600" algn="l" defTabSz="914400" rtl="0" eaLnBrk="1" latinLnBrk="0" hangingPunct="1">
              <a:defRPr kern="1200">
                <a:solidFill>
                  <a:schemeClr val="tx1"/>
                </a:solidFill>
                <a:latin typeface="Limon F3" charset="0"/>
                <a:ea typeface="MS PGothic" pitchFamily="34" charset="-128"/>
                <a:cs typeface="+mn-cs"/>
              </a:defRPr>
            </a:lvl9pPr>
          </a:lstStyle>
          <a:p>
            <a:pPr algn="ctr">
              <a:defRPr/>
            </a:pPr>
            <a:r>
              <a:rPr lang="fr-FR" sz="2400" b="1" dirty="0" smtClean="0">
                <a:solidFill>
                  <a:srgbClr val="FFFFFF"/>
                </a:solidFill>
                <a:latin typeface="Arial" pitchFamily="34" charset="0"/>
              </a:rPr>
              <a:t>Training for </a:t>
            </a:r>
            <a:r>
              <a:rPr lang="fr-FR" sz="2400" b="1" dirty="0" err="1">
                <a:solidFill>
                  <a:srgbClr val="FFFFFF"/>
                </a:solidFill>
                <a:latin typeface="Arial" pitchFamily="34" charset="0"/>
              </a:rPr>
              <a:t>I</a:t>
            </a:r>
            <a:r>
              <a:rPr lang="fr-FR" sz="2400" b="1" dirty="0" err="1" smtClean="0">
                <a:solidFill>
                  <a:srgbClr val="FFFFFF"/>
                </a:solidFill>
                <a:latin typeface="Arial" pitchFamily="34" charset="0"/>
              </a:rPr>
              <a:t>nactivated</a:t>
            </a:r>
            <a:r>
              <a:rPr lang="fr-FR" sz="2400" b="1" dirty="0" smtClean="0">
                <a:solidFill>
                  <a:srgbClr val="FFFFFF"/>
                </a:solidFill>
                <a:latin typeface="Arial" pitchFamily="34" charset="0"/>
              </a:rPr>
              <a:t> </a:t>
            </a:r>
            <a:r>
              <a:rPr lang="fr-FR" sz="2400" b="1" dirty="0">
                <a:solidFill>
                  <a:srgbClr val="FFFFFF"/>
                </a:solidFill>
                <a:latin typeface="Arial" pitchFamily="34" charset="0"/>
              </a:rPr>
              <a:t>P</a:t>
            </a:r>
            <a:r>
              <a:rPr lang="fr-FR" sz="2400" b="1" dirty="0" smtClean="0">
                <a:solidFill>
                  <a:srgbClr val="FFFFFF"/>
                </a:solidFill>
                <a:latin typeface="Arial" pitchFamily="34" charset="0"/>
              </a:rPr>
              <a:t>oliovirus Vaccine (IPV) introduction</a:t>
            </a:r>
            <a:endParaRPr lang="fr-FR" sz="3500" b="1" dirty="0" smtClean="0">
              <a:solidFill>
                <a:srgbClr val="000066"/>
              </a:solidFill>
              <a:effectLst>
                <a:outerShdw blurRad="38100" dist="38100" dir="2700000" algn="tl">
                  <a:srgbClr val="C0C0C0"/>
                </a:outerShdw>
              </a:effectLst>
              <a:latin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14"/>
          <p:cNvSpPr>
            <a:spLocks noChangeArrowheads="1"/>
          </p:cNvSpPr>
          <p:nvPr/>
        </p:nvSpPr>
        <p:spPr bwMode="auto">
          <a:xfrm>
            <a:off x="0" y="0"/>
            <a:ext cx="9144000" cy="1238250"/>
          </a:xfrm>
          <a:prstGeom prst="rect">
            <a:avLst/>
          </a:prstGeom>
          <a:noFill/>
          <a:ln w="9525">
            <a:noFill/>
            <a:miter lim="800000"/>
            <a:headEnd/>
            <a:tailEnd/>
          </a:ln>
          <a:effectLst>
            <a:outerShdw blurRad="63500" dist="17961" dir="2700000" algn="ctr" rotWithShape="0">
              <a:srgbClr val="96CCEE">
                <a:alpha val="74998"/>
              </a:srgbClr>
            </a:outerShdw>
          </a:effectLst>
        </p:spPr>
        <p:txBody>
          <a:bodyPr lIns="0" tIns="0" rIns="0" bIns="0" anchor="ctr"/>
          <a:lstStyle/>
          <a:p>
            <a:pPr algn="ctr" defTabSz="912813" eaLnBrk="0" hangingPunct="0">
              <a:defRPr/>
            </a:pPr>
            <a:r>
              <a:rPr lang="fr-FR" sz="3500" b="1" dirty="0">
                <a:solidFill>
                  <a:srgbClr val="000066"/>
                </a:solidFill>
                <a:latin typeface="Gill Sans MT" panose="020B0502020104020203" pitchFamily="34" charset="0"/>
                <a:ea typeface="Arial" charset="0"/>
              </a:rPr>
              <a:t>Learning objectives</a:t>
            </a:r>
          </a:p>
        </p:txBody>
      </p:sp>
      <p:sp>
        <p:nvSpPr>
          <p:cNvPr id="4099" name="Rectangle 14"/>
          <p:cNvSpPr>
            <a:spLocks noChangeArrowheads="1"/>
          </p:cNvSpPr>
          <p:nvPr/>
        </p:nvSpPr>
        <p:spPr bwMode="auto">
          <a:xfrm>
            <a:off x="1476375" y="1381125"/>
            <a:ext cx="7258050" cy="461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804863" indent="-280988"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r>
              <a:rPr lang="fr-FR" altLang="en-US" dirty="0">
                <a:latin typeface="Gill Sans MT" panose="020B0502020104020203" pitchFamily="34" charset="0"/>
              </a:rPr>
              <a:t>At the end of the module, the participant will be able to:</a:t>
            </a:r>
          </a:p>
          <a:p>
            <a:pPr lvl="1"/>
            <a:r>
              <a:rPr lang="en-US" altLang="en-US" dirty="0">
                <a:latin typeface="Gill Sans MT" panose="020B0502020104020203" pitchFamily="34" charset="0"/>
                <a:ea typeface="MS PGothic" pitchFamily="34" charset="-128"/>
              </a:rPr>
              <a:t>Identify the necessary steps to assure good vaccine quality</a:t>
            </a:r>
          </a:p>
          <a:p>
            <a:pPr lvl="1"/>
            <a:r>
              <a:rPr lang="en-US" altLang="en-US" dirty="0">
                <a:latin typeface="Gill Sans MT" panose="020B0502020104020203" pitchFamily="34" charset="0"/>
                <a:ea typeface="MS PGothic" pitchFamily="34" charset="-128"/>
              </a:rPr>
              <a:t>Describe the method to administer the </a:t>
            </a:r>
            <a:r>
              <a:rPr lang="en-US" altLang="en-US" dirty="0" smtClean="0">
                <a:latin typeface="Gill Sans MT" panose="020B0502020104020203" pitchFamily="34" charset="0"/>
                <a:ea typeface="MS PGothic" pitchFamily="34" charset="-128"/>
              </a:rPr>
              <a:t>vaccine</a:t>
            </a:r>
            <a:endParaRPr lang="en-GB" altLang="en-US" dirty="0">
              <a:latin typeface="Gill Sans MT" panose="020B0502020104020203" pitchFamily="34" charset="0"/>
              <a:ea typeface="MS PGothic" pitchFamily="34" charset="-128"/>
            </a:endParaRPr>
          </a:p>
          <a:p>
            <a:r>
              <a:rPr lang="en-GB" altLang="en-US" dirty="0">
                <a:latin typeface="Gill Sans MT" panose="020B0502020104020203" pitchFamily="34" charset="0"/>
              </a:rPr>
              <a:t>Duration</a:t>
            </a:r>
          </a:p>
          <a:p>
            <a:pPr lvl="1"/>
            <a:r>
              <a:rPr lang="en-GB" altLang="en-US" dirty="0" smtClean="0">
                <a:latin typeface="Gill Sans MT" panose="020B0502020104020203" pitchFamily="34" charset="0"/>
                <a:ea typeface="MS PGothic" pitchFamily="34" charset="-128"/>
              </a:rPr>
              <a:t>30 minutes</a:t>
            </a:r>
            <a:endParaRPr lang="en-GB" altLang="ja-JP" dirty="0">
              <a:latin typeface="Gill Sans MT" panose="020B0502020104020203" pitchFamily="34" charset="0"/>
              <a:ea typeface="MS PGothic" pitchFamily="34" charset="-128"/>
            </a:endParaRPr>
          </a:p>
          <a:p>
            <a:pPr lvl="1"/>
            <a:endParaRPr lang="fr-FR" altLang="en-US" dirty="0">
              <a:latin typeface="Gill Sans MT" panose="020B0502020104020203" pitchFamily="34" charset="0"/>
              <a:ea typeface="MS PGothic" pitchFamily="34" charset="-128"/>
            </a:endParaRPr>
          </a:p>
        </p:txBody>
      </p:sp>
      <p:pic>
        <p:nvPicPr>
          <p:cNvPr id="4100" name="Picture 6" descr="C:\Users\sfellache\Desktop\ammp\sandclock.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975" y="3933825"/>
            <a:ext cx="823913"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1" name="Picture 9" descr="arrow"/>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388" y="1341438"/>
            <a:ext cx="1223962"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15" descr="C:\Users\sfellache\Desktop\ammp\doctor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525" y="1628775"/>
            <a:ext cx="2735263"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3"/>
          <p:cNvGrpSpPr>
            <a:grpSpLocks/>
          </p:cNvGrpSpPr>
          <p:nvPr/>
        </p:nvGrpSpPr>
        <p:grpSpPr bwMode="auto">
          <a:xfrm>
            <a:off x="539750" y="1338263"/>
            <a:ext cx="4679950" cy="1081087"/>
            <a:chOff x="340" y="843"/>
            <a:chExt cx="2948" cy="681"/>
          </a:xfrm>
        </p:grpSpPr>
        <p:sp>
          <p:nvSpPr>
            <p:cNvPr id="4" name="Rectangle à coins arrondis 3"/>
            <p:cNvSpPr/>
            <p:nvPr/>
          </p:nvSpPr>
          <p:spPr bwMode="auto">
            <a:xfrm>
              <a:off x="567" y="979"/>
              <a:ext cx="2721" cy="545"/>
            </a:xfrm>
            <a:prstGeom prst="wedgeRoundRectCallout">
              <a:avLst>
                <a:gd name="adj1" fmla="val 68142"/>
                <a:gd name="adj2" fmla="val 36750"/>
                <a:gd name="adj3" fmla="val 16667"/>
              </a:avLst>
            </a:prstGeom>
            <a:ln>
              <a:solidFill>
                <a:srgbClr val="CC0000"/>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anchor="ctr"/>
            <a:lstStyle>
              <a:lvl1pPr eaLnBrk="0" hangingPunct="0">
                <a:defRPr>
                  <a:solidFill>
                    <a:schemeClr val="tx1"/>
                  </a:solidFill>
                  <a:latin typeface="Limon F3" charset="0"/>
                  <a:ea typeface="MS PGothic" pitchFamily="34" charset="-128"/>
                </a:defRPr>
              </a:lvl1pPr>
              <a:lvl2pPr marL="742950" indent="-285750" eaLnBrk="0" hangingPunct="0">
                <a:defRPr>
                  <a:solidFill>
                    <a:schemeClr val="tx1"/>
                  </a:solidFill>
                  <a:latin typeface="Limon F3" charset="0"/>
                  <a:ea typeface="MS PGothic" pitchFamily="34" charset="-128"/>
                </a:defRPr>
              </a:lvl2pPr>
              <a:lvl3pPr marL="1143000" indent="-228600" eaLnBrk="0" hangingPunct="0">
                <a:defRPr>
                  <a:solidFill>
                    <a:schemeClr val="tx1"/>
                  </a:solidFill>
                  <a:latin typeface="Limon F3" charset="0"/>
                  <a:ea typeface="MS PGothic" pitchFamily="34" charset="-128"/>
                </a:defRPr>
              </a:lvl3pPr>
              <a:lvl4pPr marL="1600200" indent="-228600" eaLnBrk="0" hangingPunct="0">
                <a:defRPr>
                  <a:solidFill>
                    <a:schemeClr val="tx1"/>
                  </a:solidFill>
                  <a:latin typeface="Limon F3" charset="0"/>
                  <a:ea typeface="MS PGothic" pitchFamily="34" charset="-128"/>
                </a:defRPr>
              </a:lvl4pPr>
              <a:lvl5pPr marL="2057400" indent="-228600" eaLnBrk="0" hangingPunct="0">
                <a:defRPr>
                  <a:solidFill>
                    <a:schemeClr val="tx1"/>
                  </a:solidFill>
                  <a:latin typeface="Limon F3" charset="0"/>
                  <a:ea typeface="MS PGothic" pitchFamily="34" charset="-128"/>
                </a:defRPr>
              </a:lvl5pPr>
              <a:lvl6pPr marL="2514600" indent="-228600" eaLnBrk="0" fontAlgn="base" hangingPunct="0">
                <a:spcBef>
                  <a:spcPct val="0"/>
                </a:spcBef>
                <a:spcAft>
                  <a:spcPct val="0"/>
                </a:spcAft>
                <a:defRPr>
                  <a:solidFill>
                    <a:schemeClr val="tx1"/>
                  </a:solidFill>
                  <a:latin typeface="Limon F3" charset="0"/>
                  <a:ea typeface="MS PGothic" pitchFamily="34" charset="-128"/>
                </a:defRPr>
              </a:lvl6pPr>
              <a:lvl7pPr marL="2971800" indent="-228600" eaLnBrk="0" fontAlgn="base" hangingPunct="0">
                <a:spcBef>
                  <a:spcPct val="0"/>
                </a:spcBef>
                <a:spcAft>
                  <a:spcPct val="0"/>
                </a:spcAft>
                <a:defRPr>
                  <a:solidFill>
                    <a:schemeClr val="tx1"/>
                  </a:solidFill>
                  <a:latin typeface="Limon F3" charset="0"/>
                  <a:ea typeface="MS PGothic" pitchFamily="34" charset="-128"/>
                </a:defRPr>
              </a:lvl7pPr>
              <a:lvl8pPr marL="3429000" indent="-228600" eaLnBrk="0" fontAlgn="base" hangingPunct="0">
                <a:spcBef>
                  <a:spcPct val="0"/>
                </a:spcBef>
                <a:spcAft>
                  <a:spcPct val="0"/>
                </a:spcAft>
                <a:defRPr>
                  <a:solidFill>
                    <a:schemeClr val="tx1"/>
                  </a:solidFill>
                  <a:latin typeface="Limon F3" charset="0"/>
                  <a:ea typeface="MS PGothic" pitchFamily="34" charset="-128"/>
                </a:defRPr>
              </a:lvl8pPr>
              <a:lvl9pPr marL="3886200" indent="-228600" eaLnBrk="0" fontAlgn="base" hangingPunct="0">
                <a:spcBef>
                  <a:spcPct val="0"/>
                </a:spcBef>
                <a:spcAft>
                  <a:spcPct val="0"/>
                </a:spcAft>
                <a:defRPr>
                  <a:solidFill>
                    <a:schemeClr val="tx1"/>
                  </a:solidFill>
                  <a:latin typeface="Limon F3" charset="0"/>
                  <a:ea typeface="MS PGothic" pitchFamily="34" charset="-128"/>
                </a:defRPr>
              </a:lvl9pPr>
            </a:lstStyle>
            <a:p>
              <a:pPr algn="ctr" rtl="1" eaLnBrk="1" hangingPunct="1">
                <a:defRPr/>
              </a:pPr>
              <a:r>
                <a:rPr lang="fr-FR" altLang="en-US" sz="2000" b="1" dirty="0" smtClean="0">
                  <a:solidFill>
                    <a:srgbClr val="000066"/>
                  </a:solidFill>
                  <a:latin typeface="Gill Sans MT" panose="020B0502020104020203" pitchFamily="34" charset="0"/>
                </a:rPr>
                <a:t> </a:t>
              </a:r>
              <a:r>
                <a:rPr lang="en-US" altLang="en-US" sz="2000" b="1" dirty="0" smtClean="0">
                  <a:solidFill>
                    <a:srgbClr val="000066"/>
                  </a:solidFill>
                  <a:latin typeface="Gill Sans MT" panose="020B0502020104020203" pitchFamily="34" charset="0"/>
                </a:rPr>
                <a:t>How do I check vaccine quality? </a:t>
              </a:r>
              <a:endParaRPr lang="fr-FR" altLang="en-US" sz="2000" b="1" dirty="0" smtClean="0">
                <a:solidFill>
                  <a:srgbClr val="000066"/>
                </a:solidFill>
                <a:latin typeface="Gill Sans MT" panose="020B0502020104020203" pitchFamily="34" charset="0"/>
              </a:endParaRPr>
            </a:p>
          </p:txBody>
        </p:sp>
        <p:sp>
          <p:nvSpPr>
            <p:cNvPr id="8" name="Ellipse 7"/>
            <p:cNvSpPr>
              <a:spLocks noChangeArrowheads="1"/>
            </p:cNvSpPr>
            <p:nvPr/>
          </p:nvSpPr>
          <p:spPr bwMode="auto">
            <a:xfrm>
              <a:off x="340" y="843"/>
              <a:ext cx="318" cy="318"/>
            </a:xfrm>
            <a:prstGeom prst="ellipse">
              <a:avLst/>
            </a:prstGeom>
            <a:solidFill>
              <a:srgbClr val="CC0000"/>
            </a:solidFill>
            <a:ln w="38100">
              <a:solidFill>
                <a:schemeClr val="bg1"/>
              </a:solidFill>
              <a:round/>
              <a:headEnd/>
              <a:tailEnd/>
            </a:ln>
            <a:effectLst>
              <a:outerShdw blurRad="63500" dist="20000" dir="5400000" rotWithShape="0">
                <a:srgbClr val="000000">
                  <a:alpha val="37999"/>
                </a:srgbClr>
              </a:outerShdw>
            </a:effectLst>
          </p:spPr>
          <p:txBody>
            <a:bodyPr anchor="ctr"/>
            <a:lstStyle/>
            <a:p>
              <a:pPr algn="ctr" defTabSz="1042988" rtl="1">
                <a:defRPr/>
              </a:pPr>
              <a:r>
                <a:rPr lang="fr-FR" sz="2400" b="1" dirty="0">
                  <a:solidFill>
                    <a:srgbClr val="FFFFFF"/>
                  </a:solidFill>
                  <a:latin typeface="Gill Sans MT" panose="020B0502020104020203" pitchFamily="34" charset="0"/>
                  <a:ea typeface="+mn-ea"/>
                </a:rPr>
                <a:t>1</a:t>
              </a:r>
            </a:p>
          </p:txBody>
        </p:sp>
      </p:grpSp>
      <p:grpSp>
        <p:nvGrpSpPr>
          <p:cNvPr id="5" name="Group 14"/>
          <p:cNvGrpSpPr>
            <a:grpSpLocks/>
          </p:cNvGrpSpPr>
          <p:nvPr/>
        </p:nvGrpSpPr>
        <p:grpSpPr bwMode="auto">
          <a:xfrm>
            <a:off x="538163" y="2490788"/>
            <a:ext cx="4681537" cy="1081087"/>
            <a:chOff x="339" y="1569"/>
            <a:chExt cx="2949" cy="681"/>
          </a:xfrm>
        </p:grpSpPr>
        <p:sp>
          <p:nvSpPr>
            <p:cNvPr id="6" name="Rectangle à coins arrondis 5"/>
            <p:cNvSpPr/>
            <p:nvPr/>
          </p:nvSpPr>
          <p:spPr bwMode="auto">
            <a:xfrm>
              <a:off x="567" y="1751"/>
              <a:ext cx="2721" cy="499"/>
            </a:xfrm>
            <a:prstGeom prst="wedgeRoundRectCallout">
              <a:avLst>
                <a:gd name="adj1" fmla="val 68106"/>
                <a:gd name="adj2" fmla="val -55303"/>
                <a:gd name="adj3" fmla="val 16667"/>
              </a:avLst>
            </a:prstGeom>
            <a:ln>
              <a:solidFill>
                <a:srgbClr val="CC0000"/>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anchor="ctr"/>
            <a:lstStyle>
              <a:lvl1pPr eaLnBrk="0" hangingPunct="0">
                <a:defRPr>
                  <a:solidFill>
                    <a:schemeClr val="tx1"/>
                  </a:solidFill>
                  <a:latin typeface="Limon F3" charset="0"/>
                  <a:ea typeface="MS PGothic" pitchFamily="34" charset="-128"/>
                </a:defRPr>
              </a:lvl1pPr>
              <a:lvl2pPr marL="742950" indent="-285750" eaLnBrk="0" hangingPunct="0">
                <a:defRPr>
                  <a:solidFill>
                    <a:schemeClr val="tx1"/>
                  </a:solidFill>
                  <a:latin typeface="Limon F3" charset="0"/>
                  <a:ea typeface="MS PGothic" pitchFamily="34" charset="-128"/>
                </a:defRPr>
              </a:lvl2pPr>
              <a:lvl3pPr marL="1143000" indent="-228600" eaLnBrk="0" hangingPunct="0">
                <a:defRPr>
                  <a:solidFill>
                    <a:schemeClr val="tx1"/>
                  </a:solidFill>
                  <a:latin typeface="Limon F3" charset="0"/>
                  <a:ea typeface="MS PGothic" pitchFamily="34" charset="-128"/>
                </a:defRPr>
              </a:lvl3pPr>
              <a:lvl4pPr marL="1600200" indent="-228600" eaLnBrk="0" hangingPunct="0">
                <a:defRPr>
                  <a:solidFill>
                    <a:schemeClr val="tx1"/>
                  </a:solidFill>
                  <a:latin typeface="Limon F3" charset="0"/>
                  <a:ea typeface="MS PGothic" pitchFamily="34" charset="-128"/>
                </a:defRPr>
              </a:lvl4pPr>
              <a:lvl5pPr marL="2057400" indent="-228600" eaLnBrk="0" hangingPunct="0">
                <a:defRPr>
                  <a:solidFill>
                    <a:schemeClr val="tx1"/>
                  </a:solidFill>
                  <a:latin typeface="Limon F3" charset="0"/>
                  <a:ea typeface="MS PGothic" pitchFamily="34" charset="-128"/>
                </a:defRPr>
              </a:lvl5pPr>
              <a:lvl6pPr marL="2514600" indent="-228600" eaLnBrk="0" fontAlgn="base" hangingPunct="0">
                <a:spcBef>
                  <a:spcPct val="0"/>
                </a:spcBef>
                <a:spcAft>
                  <a:spcPct val="0"/>
                </a:spcAft>
                <a:defRPr>
                  <a:solidFill>
                    <a:schemeClr val="tx1"/>
                  </a:solidFill>
                  <a:latin typeface="Limon F3" charset="0"/>
                  <a:ea typeface="MS PGothic" pitchFamily="34" charset="-128"/>
                </a:defRPr>
              </a:lvl6pPr>
              <a:lvl7pPr marL="2971800" indent="-228600" eaLnBrk="0" fontAlgn="base" hangingPunct="0">
                <a:spcBef>
                  <a:spcPct val="0"/>
                </a:spcBef>
                <a:spcAft>
                  <a:spcPct val="0"/>
                </a:spcAft>
                <a:defRPr>
                  <a:solidFill>
                    <a:schemeClr val="tx1"/>
                  </a:solidFill>
                  <a:latin typeface="Limon F3" charset="0"/>
                  <a:ea typeface="MS PGothic" pitchFamily="34" charset="-128"/>
                </a:defRPr>
              </a:lvl7pPr>
              <a:lvl8pPr marL="3429000" indent="-228600" eaLnBrk="0" fontAlgn="base" hangingPunct="0">
                <a:spcBef>
                  <a:spcPct val="0"/>
                </a:spcBef>
                <a:spcAft>
                  <a:spcPct val="0"/>
                </a:spcAft>
                <a:defRPr>
                  <a:solidFill>
                    <a:schemeClr val="tx1"/>
                  </a:solidFill>
                  <a:latin typeface="Limon F3" charset="0"/>
                  <a:ea typeface="MS PGothic" pitchFamily="34" charset="-128"/>
                </a:defRPr>
              </a:lvl8pPr>
              <a:lvl9pPr marL="3886200" indent="-228600" eaLnBrk="0" fontAlgn="base" hangingPunct="0">
                <a:spcBef>
                  <a:spcPct val="0"/>
                </a:spcBef>
                <a:spcAft>
                  <a:spcPct val="0"/>
                </a:spcAft>
                <a:defRPr>
                  <a:solidFill>
                    <a:schemeClr val="tx1"/>
                  </a:solidFill>
                  <a:latin typeface="Limon F3" charset="0"/>
                  <a:ea typeface="MS PGothic" pitchFamily="34" charset="-128"/>
                </a:defRPr>
              </a:lvl9pPr>
            </a:lstStyle>
            <a:p>
              <a:pPr algn="ctr" rtl="1" eaLnBrk="1" hangingPunct="1">
                <a:defRPr/>
              </a:pPr>
              <a:r>
                <a:rPr lang="fr-FR" altLang="en-US" sz="2000" b="1" dirty="0" smtClean="0">
                  <a:solidFill>
                    <a:srgbClr val="000066"/>
                  </a:solidFill>
                  <a:latin typeface="Gill Sans MT" panose="020B0502020104020203" pitchFamily="34" charset="0"/>
                </a:rPr>
                <a:t>How do I </a:t>
              </a:r>
              <a:r>
                <a:rPr lang="fr-FR" altLang="en-US" sz="2000" b="1" dirty="0" err="1" smtClean="0">
                  <a:solidFill>
                    <a:srgbClr val="000066"/>
                  </a:solidFill>
                  <a:latin typeface="Gill Sans MT" panose="020B0502020104020203" pitchFamily="34" charset="0"/>
                </a:rPr>
                <a:t>prepare</a:t>
              </a:r>
              <a:r>
                <a:rPr lang="fr-FR" altLang="en-US" sz="2000" b="1" dirty="0" smtClean="0">
                  <a:solidFill>
                    <a:srgbClr val="000066"/>
                  </a:solidFill>
                  <a:latin typeface="Gill Sans MT" panose="020B0502020104020203" pitchFamily="34" charset="0"/>
                </a:rPr>
                <a:t> for vaccination</a:t>
              </a:r>
              <a:r>
                <a:rPr lang="en-GB" altLang="en-US" sz="2000" b="1" dirty="0" smtClean="0">
                  <a:solidFill>
                    <a:srgbClr val="000066"/>
                  </a:solidFill>
                  <a:latin typeface="Gill Sans MT" panose="020B0502020104020203" pitchFamily="34" charset="0"/>
                </a:rPr>
                <a:t>?</a:t>
              </a:r>
              <a:endParaRPr lang="fr-FR" altLang="en-US" sz="2000" b="1" dirty="0" smtClean="0">
                <a:solidFill>
                  <a:srgbClr val="000066"/>
                </a:solidFill>
                <a:latin typeface="Gill Sans MT" panose="020B0502020104020203" pitchFamily="34" charset="0"/>
              </a:endParaRPr>
            </a:p>
          </p:txBody>
        </p:sp>
        <p:sp>
          <p:nvSpPr>
            <p:cNvPr id="9" name="Ellipse 8"/>
            <p:cNvSpPr>
              <a:spLocks noChangeArrowheads="1"/>
            </p:cNvSpPr>
            <p:nvPr/>
          </p:nvSpPr>
          <p:spPr bwMode="auto">
            <a:xfrm>
              <a:off x="339" y="1569"/>
              <a:ext cx="318" cy="317"/>
            </a:xfrm>
            <a:prstGeom prst="ellipse">
              <a:avLst/>
            </a:prstGeom>
            <a:solidFill>
              <a:srgbClr val="CC0000"/>
            </a:solidFill>
            <a:ln w="38100">
              <a:solidFill>
                <a:schemeClr val="bg1"/>
              </a:solidFill>
              <a:round/>
              <a:headEnd/>
              <a:tailEnd/>
            </a:ln>
            <a:effectLst>
              <a:outerShdw blurRad="63500" dist="20000" dir="5400000" rotWithShape="0">
                <a:srgbClr val="000000">
                  <a:alpha val="37999"/>
                </a:srgbClr>
              </a:outerShdw>
            </a:effectLst>
          </p:spPr>
          <p:txBody>
            <a:bodyPr anchor="ctr"/>
            <a:lstStyle/>
            <a:p>
              <a:pPr algn="ctr" defTabSz="1042988" rtl="1">
                <a:defRPr/>
              </a:pPr>
              <a:r>
                <a:rPr lang="fr-FR" sz="2400" b="1" dirty="0">
                  <a:solidFill>
                    <a:srgbClr val="FFFFFF"/>
                  </a:solidFill>
                  <a:latin typeface="Gill Sans MT" panose="020B0502020104020203" pitchFamily="34" charset="0"/>
                  <a:ea typeface="+mn-ea"/>
                </a:rPr>
                <a:t>2</a:t>
              </a:r>
            </a:p>
          </p:txBody>
        </p:sp>
      </p:grpSp>
      <p:grpSp>
        <p:nvGrpSpPr>
          <p:cNvPr id="7" name="Group 16"/>
          <p:cNvGrpSpPr>
            <a:grpSpLocks/>
          </p:cNvGrpSpPr>
          <p:nvPr/>
        </p:nvGrpSpPr>
        <p:grpSpPr bwMode="auto">
          <a:xfrm>
            <a:off x="612775" y="4797152"/>
            <a:ext cx="4606925" cy="1079500"/>
            <a:chOff x="386" y="3021"/>
            <a:chExt cx="2902" cy="680"/>
          </a:xfrm>
        </p:grpSpPr>
        <p:sp>
          <p:nvSpPr>
            <p:cNvPr id="5130" name="Rectangle à coins arrondis 6"/>
            <p:cNvSpPr>
              <a:spLocks noChangeArrowheads="1"/>
            </p:cNvSpPr>
            <p:nvPr/>
          </p:nvSpPr>
          <p:spPr bwMode="auto">
            <a:xfrm>
              <a:off x="612" y="3022"/>
              <a:ext cx="2676" cy="679"/>
            </a:xfrm>
            <a:prstGeom prst="wedgeRoundRectCallout">
              <a:avLst>
                <a:gd name="adj1" fmla="val 63241"/>
                <a:gd name="adj2" fmla="val -53625"/>
                <a:gd name="adj3" fmla="val 16667"/>
              </a:avLst>
            </a:prstGeom>
            <a:solidFill>
              <a:schemeClr val="bg1"/>
            </a:solidFill>
            <a:ln w="25400">
              <a:solidFill>
                <a:srgbClr val="CC0000"/>
              </a:solidFill>
              <a:miter lim="800000"/>
              <a:headEnd/>
              <a:tailEnd/>
            </a:ln>
          </p:spPr>
          <p:txBody>
            <a:bodyPr anchor="ctr"/>
            <a:lstStyle>
              <a:lvl1pPr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lgn="ctr" rtl="1" eaLnBrk="1" hangingPunct="1">
                <a:spcBef>
                  <a:spcPct val="0"/>
                </a:spcBef>
                <a:buClrTx/>
                <a:buFontTx/>
                <a:buNone/>
              </a:pPr>
              <a:r>
                <a:rPr lang="en-US" altLang="en-US" sz="2000" b="1" dirty="0">
                  <a:latin typeface="Gill Sans MT" panose="020B0502020104020203" pitchFamily="34" charset="0"/>
                </a:rPr>
                <a:t>How do I administer IPV at the same time as other routine </a:t>
              </a:r>
              <a:r>
                <a:rPr lang="en-US" altLang="en-US" sz="2000" b="1" dirty="0" smtClean="0">
                  <a:latin typeface="Gill Sans MT" panose="020B0502020104020203" pitchFamily="34" charset="0"/>
                </a:rPr>
                <a:t>immunizations?</a:t>
              </a:r>
              <a:endParaRPr lang="en-US" altLang="en-US" sz="2000" b="1" dirty="0">
                <a:latin typeface="Gill Sans MT" panose="020B0502020104020203" pitchFamily="34" charset="0"/>
              </a:endParaRPr>
            </a:p>
          </p:txBody>
        </p:sp>
        <p:sp>
          <p:nvSpPr>
            <p:cNvPr id="10" name="Ellipse 9"/>
            <p:cNvSpPr>
              <a:spLocks noChangeArrowheads="1"/>
            </p:cNvSpPr>
            <p:nvPr/>
          </p:nvSpPr>
          <p:spPr bwMode="auto">
            <a:xfrm>
              <a:off x="386" y="3021"/>
              <a:ext cx="317" cy="318"/>
            </a:xfrm>
            <a:prstGeom prst="ellipse">
              <a:avLst/>
            </a:prstGeom>
            <a:solidFill>
              <a:srgbClr val="CC0000"/>
            </a:solidFill>
            <a:ln w="38100">
              <a:solidFill>
                <a:schemeClr val="bg1"/>
              </a:solidFill>
              <a:round/>
              <a:headEnd/>
              <a:tailEnd/>
            </a:ln>
            <a:effectLst>
              <a:outerShdw blurRad="63500" dist="20000" dir="5400000" rotWithShape="0">
                <a:srgbClr val="000000">
                  <a:alpha val="37999"/>
                </a:srgbClr>
              </a:outerShdw>
            </a:effectLst>
          </p:spPr>
          <p:txBody>
            <a:bodyPr anchor="ctr"/>
            <a:lstStyle/>
            <a:p>
              <a:pPr algn="ctr" defTabSz="1042988" rtl="1">
                <a:defRPr/>
              </a:pPr>
              <a:r>
                <a:rPr lang="fr-FR" sz="2400" b="1">
                  <a:solidFill>
                    <a:srgbClr val="FFFFFF"/>
                  </a:solidFill>
                  <a:latin typeface="Gill Sans MT" panose="020B0502020104020203" pitchFamily="34" charset="0"/>
                  <a:ea typeface="+mn-ea"/>
                </a:rPr>
                <a:t>4</a:t>
              </a:r>
            </a:p>
          </p:txBody>
        </p:sp>
      </p:grpSp>
      <p:sp>
        <p:nvSpPr>
          <p:cNvPr id="5126" name="ZoneTexte 15"/>
          <p:cNvSpPr txBox="1">
            <a:spLocks noChangeArrowheads="1"/>
          </p:cNvSpPr>
          <p:nvPr/>
        </p:nvSpPr>
        <p:spPr bwMode="auto">
          <a:xfrm>
            <a:off x="0" y="333375"/>
            <a:ext cx="91440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lgn="ctr" rtl="1" eaLnBrk="1" hangingPunct="1">
              <a:spcBef>
                <a:spcPct val="0"/>
              </a:spcBef>
              <a:buClrTx/>
              <a:buFontTx/>
              <a:buNone/>
            </a:pPr>
            <a:r>
              <a:rPr lang="en-GB" altLang="en-US" sz="3600" b="1" dirty="0">
                <a:latin typeface="Gill Sans MT" panose="020B0502020104020203" pitchFamily="34" charset="0"/>
              </a:rPr>
              <a:t>Key issues </a:t>
            </a:r>
          </a:p>
        </p:txBody>
      </p:sp>
      <p:grpSp>
        <p:nvGrpSpPr>
          <p:cNvPr id="11" name="Group 15"/>
          <p:cNvGrpSpPr>
            <a:grpSpLocks/>
          </p:cNvGrpSpPr>
          <p:nvPr/>
        </p:nvGrpSpPr>
        <p:grpSpPr bwMode="auto">
          <a:xfrm>
            <a:off x="612775" y="3643313"/>
            <a:ext cx="4606925" cy="1009650"/>
            <a:chOff x="386" y="2295"/>
            <a:chExt cx="2902" cy="636"/>
          </a:xfrm>
        </p:grpSpPr>
        <p:sp>
          <p:nvSpPr>
            <p:cNvPr id="5128" name="Rectangle à coins arrondis 6"/>
            <p:cNvSpPr>
              <a:spLocks noChangeArrowheads="1"/>
            </p:cNvSpPr>
            <p:nvPr/>
          </p:nvSpPr>
          <p:spPr bwMode="auto">
            <a:xfrm>
              <a:off x="612" y="2432"/>
              <a:ext cx="2676" cy="499"/>
            </a:xfrm>
            <a:prstGeom prst="wedgeRoundRectCallout">
              <a:avLst>
                <a:gd name="adj1" fmla="val 64704"/>
                <a:gd name="adj2" fmla="val -25347"/>
                <a:gd name="adj3" fmla="val 16667"/>
              </a:avLst>
            </a:prstGeom>
            <a:solidFill>
              <a:schemeClr val="bg1"/>
            </a:solidFill>
            <a:ln w="25400">
              <a:solidFill>
                <a:srgbClr val="CC0000"/>
              </a:solidFill>
              <a:miter lim="800000"/>
              <a:headEnd/>
              <a:tailEnd/>
            </a:ln>
          </p:spPr>
          <p:txBody>
            <a:bodyPr anchor="ctr"/>
            <a:lstStyle>
              <a:lvl1pPr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lgn="ctr" rtl="1" eaLnBrk="1" hangingPunct="1">
                <a:spcBef>
                  <a:spcPct val="0"/>
                </a:spcBef>
                <a:buClrTx/>
                <a:buFontTx/>
                <a:buNone/>
              </a:pPr>
              <a:r>
                <a:rPr lang="en-US" altLang="en-US" sz="2000" b="1" dirty="0">
                  <a:latin typeface="Gill Sans MT" panose="020B0502020104020203" pitchFamily="34" charset="0"/>
                </a:rPr>
                <a:t>How </a:t>
              </a:r>
              <a:r>
                <a:rPr lang="en-US" altLang="en-US" sz="2000" b="1" dirty="0" smtClean="0">
                  <a:latin typeface="Gill Sans MT" panose="020B0502020104020203" pitchFamily="34" charset="0"/>
                </a:rPr>
                <a:t>do I administer </a:t>
              </a:r>
              <a:r>
                <a:rPr lang="en-US" altLang="en-US" sz="2000" b="1" dirty="0">
                  <a:latin typeface="Gill Sans MT" panose="020B0502020104020203" pitchFamily="34" charset="0"/>
                </a:rPr>
                <a:t>the </a:t>
              </a:r>
              <a:r>
                <a:rPr lang="en-US" altLang="en-US" sz="2000" b="1" dirty="0" smtClean="0">
                  <a:latin typeface="Gill Sans MT" panose="020B0502020104020203" pitchFamily="34" charset="0"/>
                </a:rPr>
                <a:t>vaccine?</a:t>
              </a:r>
              <a:endParaRPr lang="en-US" altLang="en-US" sz="2000" b="1" dirty="0">
                <a:latin typeface="Gill Sans MT" panose="020B0502020104020203" pitchFamily="34" charset="0"/>
              </a:endParaRPr>
            </a:p>
          </p:txBody>
        </p:sp>
        <p:sp>
          <p:nvSpPr>
            <p:cNvPr id="3" name="Ellipse 9"/>
            <p:cNvSpPr>
              <a:spLocks noChangeArrowheads="1"/>
            </p:cNvSpPr>
            <p:nvPr/>
          </p:nvSpPr>
          <p:spPr bwMode="auto">
            <a:xfrm>
              <a:off x="386" y="2295"/>
              <a:ext cx="317" cy="318"/>
            </a:xfrm>
            <a:prstGeom prst="ellipse">
              <a:avLst/>
            </a:prstGeom>
            <a:solidFill>
              <a:srgbClr val="CC0000"/>
            </a:solidFill>
            <a:ln w="38100">
              <a:solidFill>
                <a:schemeClr val="bg1"/>
              </a:solidFill>
              <a:round/>
              <a:headEnd/>
              <a:tailEnd/>
            </a:ln>
            <a:effectLst>
              <a:outerShdw blurRad="63500" dist="20000" dir="5400000" rotWithShape="0">
                <a:srgbClr val="000000">
                  <a:alpha val="37999"/>
                </a:srgbClr>
              </a:outerShdw>
            </a:effectLst>
          </p:spPr>
          <p:txBody>
            <a:bodyPr anchor="ctr"/>
            <a:lstStyle/>
            <a:p>
              <a:pPr algn="ctr" defTabSz="1042988" rtl="1">
                <a:defRPr/>
              </a:pPr>
              <a:r>
                <a:rPr lang="fr-FR" sz="2400" b="1" dirty="0">
                  <a:solidFill>
                    <a:srgbClr val="FFFFFF"/>
                  </a:solidFill>
                  <a:latin typeface="Gill Sans MT" panose="020B0502020104020203" pitchFamily="34" charset="0"/>
                  <a:ea typeface="+mn-ea"/>
                </a:rPr>
                <a:t>3</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0"/>
          <p:cNvSpPr>
            <a:spLocks noChangeArrowheads="1"/>
          </p:cNvSpPr>
          <p:nvPr/>
        </p:nvSpPr>
        <p:spPr bwMode="auto">
          <a:xfrm>
            <a:off x="323529" y="1340768"/>
            <a:ext cx="6264695" cy="461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spcBef>
                <a:spcPts val="600"/>
              </a:spcBef>
            </a:pPr>
            <a:r>
              <a:rPr lang="en-US" altLang="en-US" sz="2400" dirty="0" smtClean="0">
                <a:latin typeface="Gill Sans MT" panose="020B0502020104020203" pitchFamily="34" charset="0"/>
              </a:rPr>
              <a:t>IPV loses potency </a:t>
            </a:r>
            <a:r>
              <a:rPr lang="en-US" altLang="en-US" sz="2400" dirty="0">
                <a:latin typeface="Gill Sans MT" panose="020B0502020104020203" pitchFamily="34" charset="0"/>
              </a:rPr>
              <a:t>when </a:t>
            </a:r>
            <a:r>
              <a:rPr lang="en-US" altLang="en-US" sz="2400" b="1" dirty="0">
                <a:latin typeface="Gill Sans MT" panose="020B0502020104020203" pitchFamily="34" charset="0"/>
              </a:rPr>
              <a:t>exposed to </a:t>
            </a:r>
            <a:r>
              <a:rPr lang="en-US" altLang="en-US" sz="2400" b="1" u="sng" dirty="0">
                <a:latin typeface="Gill Sans MT" panose="020B0502020104020203" pitchFamily="34" charset="0"/>
              </a:rPr>
              <a:t>heat</a:t>
            </a:r>
            <a:r>
              <a:rPr lang="en-US" altLang="en-US" sz="2400" b="1" dirty="0">
                <a:latin typeface="Gill Sans MT" panose="020B0502020104020203" pitchFamily="34" charset="0"/>
              </a:rPr>
              <a:t> </a:t>
            </a:r>
            <a:r>
              <a:rPr lang="en-US" altLang="en-US" sz="2400" dirty="0">
                <a:latin typeface="Gill Sans MT" panose="020B0502020104020203" pitchFamily="34" charset="0"/>
              </a:rPr>
              <a:t>or </a:t>
            </a:r>
            <a:r>
              <a:rPr lang="en-US" altLang="en-US" sz="2400" b="1" dirty="0">
                <a:latin typeface="Gill Sans MT" panose="020B0502020104020203" pitchFamily="34" charset="0"/>
              </a:rPr>
              <a:t>when </a:t>
            </a:r>
            <a:r>
              <a:rPr lang="en-US" altLang="en-US" sz="2400" b="1" u="sng" dirty="0">
                <a:latin typeface="Gill Sans MT" panose="020B0502020104020203" pitchFamily="34" charset="0"/>
              </a:rPr>
              <a:t>frozen</a:t>
            </a:r>
          </a:p>
          <a:p>
            <a:pPr lvl="1">
              <a:spcBef>
                <a:spcPts val="600"/>
              </a:spcBef>
            </a:pPr>
            <a:r>
              <a:rPr lang="en-US" altLang="en-US" sz="2000" dirty="0" smtClean="0">
                <a:latin typeface="Gill Sans MT" panose="020B0502020104020203" pitchFamily="34" charset="0"/>
              </a:rPr>
              <a:t>Store at +2°C </a:t>
            </a:r>
            <a:r>
              <a:rPr lang="en-US" altLang="en-US" sz="2000" dirty="0">
                <a:latin typeface="Gill Sans MT" panose="020B0502020104020203" pitchFamily="34" charset="0"/>
              </a:rPr>
              <a:t>to +</a:t>
            </a:r>
            <a:r>
              <a:rPr lang="en-US" altLang="en-US" sz="2000" dirty="0" smtClean="0">
                <a:latin typeface="Gill Sans MT" panose="020B0502020104020203" pitchFamily="34" charset="0"/>
              </a:rPr>
              <a:t>8°C</a:t>
            </a:r>
          </a:p>
          <a:p>
            <a:pPr>
              <a:spcBef>
                <a:spcPts val="600"/>
              </a:spcBef>
            </a:pPr>
            <a:r>
              <a:rPr lang="en-US" altLang="en-US" sz="2400" dirty="0" smtClean="0">
                <a:latin typeface="Gill Sans MT" panose="020B0502020104020203" pitchFamily="34" charset="0"/>
              </a:rPr>
              <a:t>IPV is </a:t>
            </a:r>
            <a:r>
              <a:rPr lang="en-US" altLang="en-US" sz="2400" b="1" dirty="0" smtClean="0">
                <a:latin typeface="Gill Sans MT" panose="020B0502020104020203" pitchFamily="34" charset="0"/>
              </a:rPr>
              <a:t>freeze sensitive</a:t>
            </a:r>
          </a:p>
          <a:p>
            <a:pPr lvl="1">
              <a:spcBef>
                <a:spcPts val="600"/>
              </a:spcBef>
            </a:pPr>
            <a:r>
              <a:rPr lang="en-US" altLang="en-US" sz="2000" b="1" dirty="0" smtClean="0">
                <a:latin typeface="Gill Sans MT" panose="020B0502020104020203" pitchFamily="34" charset="0"/>
              </a:rPr>
              <a:t>Unlike OPV</a:t>
            </a:r>
            <a:r>
              <a:rPr lang="en-US" altLang="en-US" sz="2000" dirty="0" smtClean="0">
                <a:latin typeface="Gill Sans MT" panose="020B0502020104020203" pitchFamily="34" charset="0"/>
              </a:rPr>
              <a:t>, </a:t>
            </a:r>
            <a:r>
              <a:rPr lang="en-US" altLang="en-US" sz="2000" dirty="0">
                <a:latin typeface="Gill Sans MT" panose="020B0502020104020203" pitchFamily="34" charset="0"/>
              </a:rPr>
              <a:t>which can be </a:t>
            </a:r>
            <a:r>
              <a:rPr lang="en-US" altLang="en-US" sz="2000" dirty="0" smtClean="0">
                <a:latin typeface="Gill Sans MT" panose="020B0502020104020203" pitchFamily="34" charset="0"/>
              </a:rPr>
              <a:t>frozen</a:t>
            </a:r>
          </a:p>
          <a:p>
            <a:pPr lvl="1">
              <a:spcBef>
                <a:spcPts val="600"/>
              </a:spcBef>
            </a:pPr>
            <a:r>
              <a:rPr lang="en-US" altLang="en-US" sz="2000" dirty="0" smtClean="0">
                <a:latin typeface="Gill Sans MT" panose="020B0502020104020203" pitchFamily="34" charset="0"/>
              </a:rPr>
              <a:t>The </a:t>
            </a:r>
            <a:r>
              <a:rPr lang="en-US" altLang="en-US" sz="2000" dirty="0">
                <a:latin typeface="Gill Sans MT" panose="020B0502020104020203" pitchFamily="34" charset="0"/>
              </a:rPr>
              <a:t>“shake test” is ineffective in determining whether IPV has been </a:t>
            </a:r>
            <a:r>
              <a:rPr lang="en-US" altLang="en-US" sz="2000" dirty="0" smtClean="0">
                <a:latin typeface="Gill Sans MT" panose="020B0502020104020203" pitchFamily="34" charset="0"/>
              </a:rPr>
              <a:t>frozen</a:t>
            </a:r>
          </a:p>
          <a:p>
            <a:pPr lvl="1">
              <a:spcBef>
                <a:spcPts val="600"/>
              </a:spcBef>
            </a:pPr>
            <a:r>
              <a:rPr lang="en-US" altLang="en-US" sz="2000" dirty="0" smtClean="0">
                <a:latin typeface="Gill Sans MT" panose="020B0502020104020203" pitchFamily="34" charset="0"/>
              </a:rPr>
              <a:t>If you suspect that </a:t>
            </a:r>
            <a:r>
              <a:rPr lang="en-US" altLang="en-US" sz="2000" b="1" dirty="0">
                <a:latin typeface="Gill Sans MT" panose="020B0502020104020203" pitchFamily="34" charset="0"/>
              </a:rPr>
              <a:t>IPV </a:t>
            </a:r>
            <a:r>
              <a:rPr lang="en-US" altLang="en-US" sz="2000" b="1" dirty="0" smtClean="0">
                <a:latin typeface="Gill Sans MT" panose="020B0502020104020203" pitchFamily="34" charset="0"/>
              </a:rPr>
              <a:t>may have been frozen</a:t>
            </a:r>
            <a:r>
              <a:rPr lang="en-US" altLang="en-US" sz="2000" b="1" dirty="0">
                <a:latin typeface="Gill Sans MT" panose="020B0502020104020203" pitchFamily="34" charset="0"/>
              </a:rPr>
              <a:t>, the vial must be </a:t>
            </a:r>
            <a:r>
              <a:rPr lang="en-US" altLang="en-US" sz="2000" b="1" dirty="0" smtClean="0">
                <a:latin typeface="Gill Sans MT" panose="020B0502020104020203" pitchFamily="34" charset="0"/>
              </a:rPr>
              <a:t>discarded</a:t>
            </a:r>
          </a:p>
          <a:p>
            <a:pPr>
              <a:spcBef>
                <a:spcPts val="600"/>
              </a:spcBef>
            </a:pPr>
            <a:r>
              <a:rPr lang="en-US" altLang="en-US" sz="2400" dirty="0">
                <a:latin typeface="Gill Sans MT" panose="020B0502020104020203" pitchFamily="34" charset="0"/>
              </a:rPr>
              <a:t>Do not use if </a:t>
            </a:r>
            <a:r>
              <a:rPr lang="en-US" altLang="en-US" sz="2400" dirty="0" smtClean="0">
                <a:latin typeface="Gill Sans MT" panose="020B0502020104020203" pitchFamily="34" charset="0"/>
              </a:rPr>
              <a:t>vaccine has </a:t>
            </a:r>
            <a:r>
              <a:rPr lang="en-US" altLang="en-US" sz="2400" dirty="0">
                <a:latin typeface="Gill Sans MT" panose="020B0502020104020203" pitchFamily="34" charset="0"/>
              </a:rPr>
              <a:t>a cloudy </a:t>
            </a:r>
            <a:r>
              <a:rPr lang="en-US" altLang="en-US" sz="2400" dirty="0" smtClean="0">
                <a:latin typeface="Gill Sans MT" panose="020B0502020104020203" pitchFamily="34" charset="0"/>
              </a:rPr>
              <a:t>appearance</a:t>
            </a:r>
          </a:p>
          <a:p>
            <a:pPr>
              <a:spcBef>
                <a:spcPts val="600"/>
              </a:spcBef>
            </a:pPr>
            <a:r>
              <a:rPr lang="en-US" altLang="en-US" sz="2400" dirty="0" smtClean="0">
                <a:latin typeface="Gill Sans MT" panose="020B0502020104020203" pitchFamily="34" charset="0"/>
              </a:rPr>
              <a:t>Check the </a:t>
            </a:r>
            <a:r>
              <a:rPr lang="en-US" altLang="en-US" sz="2400" b="1" dirty="0" smtClean="0">
                <a:latin typeface="Gill Sans MT" panose="020B0502020104020203" pitchFamily="34" charset="0"/>
              </a:rPr>
              <a:t>VVM</a:t>
            </a:r>
            <a:r>
              <a:rPr lang="en-US" altLang="en-US" sz="2400" dirty="0" smtClean="0">
                <a:latin typeface="Gill Sans MT" panose="020B0502020104020203" pitchFamily="34" charset="0"/>
              </a:rPr>
              <a:t> and the </a:t>
            </a:r>
            <a:r>
              <a:rPr lang="en-US" altLang="en-US" sz="2400" b="1" dirty="0" smtClean="0">
                <a:latin typeface="Gill Sans MT" panose="020B0502020104020203" pitchFamily="34" charset="0"/>
              </a:rPr>
              <a:t>expiration date </a:t>
            </a:r>
            <a:r>
              <a:rPr lang="en-US" altLang="en-US" sz="2400" dirty="0" smtClean="0">
                <a:latin typeface="Gill Sans MT" panose="020B0502020104020203" pitchFamily="34" charset="0"/>
              </a:rPr>
              <a:t>(see next 2 slides)</a:t>
            </a:r>
          </a:p>
        </p:txBody>
      </p:sp>
      <p:sp>
        <p:nvSpPr>
          <p:cNvPr id="8" name="Rectangle 2"/>
          <p:cNvSpPr txBox="1">
            <a:spLocks noChangeArrowheads="1"/>
          </p:cNvSpPr>
          <p:nvPr/>
        </p:nvSpPr>
        <p:spPr bwMode="auto">
          <a:xfrm>
            <a:off x="0" y="0"/>
            <a:ext cx="8748464" cy="1238250"/>
          </a:xfrm>
          <a:prstGeom prst="rect">
            <a:avLst/>
          </a:prstGeom>
          <a:noFill/>
          <a:ln>
            <a:noFill/>
          </a:ln>
          <a:effectLst>
            <a:outerShdw dist="17961" dir="2700000" algn="ctr" rotWithShape="0">
              <a:srgbClr val="96CCEE"/>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algn="ctr" defTabSz="912813" eaLnBrk="0" hangingPunct="0">
              <a:defRPr/>
            </a:pPr>
            <a:r>
              <a:rPr lang="en-US" sz="3500" b="1" kern="0" dirty="0" smtClean="0">
                <a:solidFill>
                  <a:srgbClr val="002060"/>
                </a:solidFill>
                <a:latin typeface="+mj-lt"/>
                <a:ea typeface="+mj-ea"/>
                <a:cs typeface="+mj-cs"/>
              </a:rPr>
              <a:t>IPV is heat and freeze sensitive</a:t>
            </a:r>
            <a:endParaRPr lang="en-US" sz="3500" b="1" kern="0" dirty="0">
              <a:solidFill>
                <a:srgbClr val="002060"/>
              </a:solidFill>
              <a:latin typeface="+mj-lt"/>
              <a:ea typeface="+mj-ea"/>
              <a:cs typeface="+mj-cs"/>
            </a:endParaRPr>
          </a:p>
        </p:txBody>
      </p:sp>
      <p:pic>
        <p:nvPicPr>
          <p:cNvPr id="614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2679" y="1992610"/>
            <a:ext cx="885825" cy="287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300192" y="4017438"/>
            <a:ext cx="1800200" cy="830997"/>
          </a:xfrm>
          <a:prstGeom prst="rect">
            <a:avLst/>
          </a:prstGeom>
          <a:noFill/>
        </p:spPr>
        <p:txBody>
          <a:bodyPr wrap="square" rtlCol="0">
            <a:spAutoFit/>
          </a:bodyPr>
          <a:lstStyle/>
          <a:p>
            <a:pPr algn="r"/>
            <a:r>
              <a:rPr lang="en-US" sz="1200" dirty="0" smtClean="0">
                <a:solidFill>
                  <a:srgbClr val="C00000"/>
                </a:solidFill>
                <a:latin typeface="Gill Sans MT" panose="020B0502020104020203" pitchFamily="34" charset="0"/>
              </a:rPr>
              <a:t>Freezing KILLS vaccines! </a:t>
            </a:r>
            <a:r>
              <a:rPr lang="en-US" sz="1200" b="1" dirty="0" smtClean="0">
                <a:solidFill>
                  <a:srgbClr val="C00000"/>
                </a:solidFill>
                <a:latin typeface="Gill Sans MT" panose="020B0502020104020203" pitchFamily="34" charset="0"/>
              </a:rPr>
              <a:t>Except OPV,</a:t>
            </a:r>
            <a:r>
              <a:rPr lang="en-US" sz="1200" dirty="0" smtClean="0">
                <a:solidFill>
                  <a:srgbClr val="C00000"/>
                </a:solidFill>
                <a:latin typeface="Gill Sans MT" panose="020B0502020104020203" pitchFamily="34" charset="0"/>
              </a:rPr>
              <a:t>  Vaccines that have been frozen are ineffective</a:t>
            </a:r>
            <a:endParaRPr lang="en-US" sz="1200" dirty="0">
              <a:solidFill>
                <a:srgbClr val="C00000"/>
              </a:solidFill>
              <a:latin typeface="Gill Sans MT" panose="020B0502020104020203" pitchFamily="34" charset="0"/>
            </a:endParaRPr>
          </a:p>
        </p:txBody>
      </p:sp>
      <p:sp>
        <p:nvSpPr>
          <p:cNvPr id="9" name="TextBox 8"/>
          <p:cNvSpPr txBox="1"/>
          <p:nvPr/>
        </p:nvSpPr>
        <p:spPr>
          <a:xfrm>
            <a:off x="6732240" y="3048094"/>
            <a:ext cx="1368152" cy="276999"/>
          </a:xfrm>
          <a:prstGeom prst="rect">
            <a:avLst/>
          </a:prstGeom>
          <a:noFill/>
        </p:spPr>
        <p:txBody>
          <a:bodyPr wrap="square" rtlCol="0">
            <a:spAutoFit/>
          </a:bodyPr>
          <a:lstStyle/>
          <a:p>
            <a:pPr algn="r"/>
            <a:r>
              <a:rPr lang="en-US" sz="1200" dirty="0" smtClean="0">
                <a:solidFill>
                  <a:srgbClr val="C00000"/>
                </a:solidFill>
                <a:latin typeface="Gill Sans MT" panose="020B0502020104020203" pitchFamily="34" charset="0"/>
              </a:rPr>
              <a:t>Aim for 4</a:t>
            </a:r>
            <a:r>
              <a:rPr lang="en-US" sz="1200" dirty="0" smtClean="0">
                <a:solidFill>
                  <a:srgbClr val="C00000"/>
                </a:solidFill>
                <a:latin typeface="Calibri"/>
              </a:rPr>
              <a:t>⁰</a:t>
            </a:r>
            <a:r>
              <a:rPr lang="en-US" sz="1200" dirty="0" smtClean="0">
                <a:solidFill>
                  <a:srgbClr val="C00000"/>
                </a:solidFill>
                <a:latin typeface="Gill Sans MT" panose="020B0502020104020203" pitchFamily="34" charset="0"/>
              </a:rPr>
              <a:t>-5</a:t>
            </a:r>
            <a:r>
              <a:rPr lang="en-US" sz="1200" dirty="0" smtClean="0">
                <a:solidFill>
                  <a:srgbClr val="C00000"/>
                </a:solidFill>
                <a:latin typeface="Calibri"/>
              </a:rPr>
              <a:t>⁰</a:t>
            </a:r>
            <a:r>
              <a:rPr lang="en-US" sz="1200" dirty="0" smtClean="0">
                <a:solidFill>
                  <a:srgbClr val="C00000"/>
                </a:solidFill>
                <a:latin typeface="Gill Sans MT" panose="020B0502020104020203" pitchFamily="34" charset="0"/>
              </a:rPr>
              <a:t>C</a:t>
            </a:r>
            <a:endParaRPr lang="en-US" sz="1200" dirty="0">
              <a:solidFill>
                <a:srgbClr val="C00000"/>
              </a:solidFill>
              <a:latin typeface="Gill Sans MT" panose="020B0502020104020203" pitchFamily="34" charset="0"/>
            </a:endParaRPr>
          </a:p>
        </p:txBody>
      </p:sp>
      <p:sp>
        <p:nvSpPr>
          <p:cNvPr id="10" name="TextBox 9"/>
          <p:cNvSpPr txBox="1"/>
          <p:nvPr/>
        </p:nvSpPr>
        <p:spPr>
          <a:xfrm>
            <a:off x="6732240" y="2132856"/>
            <a:ext cx="1368152" cy="461665"/>
          </a:xfrm>
          <a:prstGeom prst="rect">
            <a:avLst/>
          </a:prstGeom>
          <a:noFill/>
        </p:spPr>
        <p:txBody>
          <a:bodyPr wrap="square" rtlCol="0">
            <a:spAutoFit/>
          </a:bodyPr>
          <a:lstStyle/>
          <a:p>
            <a:pPr algn="r"/>
            <a:r>
              <a:rPr lang="en-US" sz="1200" dirty="0" smtClean="0">
                <a:solidFill>
                  <a:srgbClr val="C00000"/>
                </a:solidFill>
                <a:latin typeface="Gill Sans MT" panose="020B0502020104020203" pitchFamily="34" charset="0"/>
              </a:rPr>
              <a:t>Warming vaccines shortens shelf life</a:t>
            </a:r>
            <a:endParaRPr lang="en-US" sz="1200" dirty="0">
              <a:solidFill>
                <a:srgbClr val="C00000"/>
              </a:solidFill>
              <a:latin typeface="Gill Sans MT" panose="020B0502020104020203" pitchFamily="34" charset="0"/>
            </a:endParaRPr>
          </a:p>
        </p:txBody>
      </p:sp>
      <p:sp>
        <p:nvSpPr>
          <p:cNvPr id="4" name="Left Brace 3"/>
          <p:cNvSpPr/>
          <p:nvPr/>
        </p:nvSpPr>
        <p:spPr bwMode="auto">
          <a:xfrm>
            <a:off x="8028385" y="3933056"/>
            <a:ext cx="360040" cy="868680"/>
          </a:xfrm>
          <a:prstGeom prst="leftBrace">
            <a:avLst>
              <a:gd name="adj1" fmla="val 26053"/>
              <a:gd name="adj2" fmla="val 50000"/>
            </a:avLst>
          </a:prstGeom>
          <a:noFill/>
          <a:ln w="12700" cap="flat" cmpd="sng" algn="ctr">
            <a:solidFill>
              <a:srgbClr val="00206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spAutoFit/>
          </a:bodyPr>
          <a:lstStyle/>
          <a:p>
            <a:pPr marL="0" marR="0" indent="0" algn="l" defTabSz="1042988" rtl="0" eaLnBrk="1" fontAlgn="base" latinLnBrk="0" hangingPunct="1">
              <a:lnSpc>
                <a:spcPct val="100000"/>
              </a:lnSpc>
              <a:spcBef>
                <a:spcPct val="50000"/>
              </a:spcBef>
              <a:spcAft>
                <a:spcPct val="0"/>
              </a:spcAft>
              <a:buClrTx/>
              <a:buSzTx/>
              <a:buFontTx/>
              <a:buNone/>
              <a:tabLst/>
            </a:pPr>
            <a:endParaRPr kumimoji="0" lang="en-US" sz="3900" b="1" i="0" u="none" strike="noStrike" cap="none" normalizeH="0" baseline="0" smtClean="0">
              <a:ln>
                <a:noFill/>
              </a:ln>
              <a:solidFill>
                <a:srgbClr val="000066"/>
              </a:solidFill>
              <a:effectLst/>
              <a:latin typeface="Arial" charset="0"/>
              <a:cs typeface="Arial" charset="0"/>
            </a:endParaRPr>
          </a:p>
        </p:txBody>
      </p:sp>
      <p:sp>
        <p:nvSpPr>
          <p:cNvPr id="11" name="Left Brace 10"/>
          <p:cNvSpPr/>
          <p:nvPr/>
        </p:nvSpPr>
        <p:spPr bwMode="auto">
          <a:xfrm>
            <a:off x="8028385" y="2068840"/>
            <a:ext cx="360040" cy="640080"/>
          </a:xfrm>
          <a:prstGeom prst="leftBrace">
            <a:avLst>
              <a:gd name="adj1" fmla="val 26053"/>
              <a:gd name="adj2" fmla="val 50000"/>
            </a:avLst>
          </a:prstGeom>
          <a:noFill/>
          <a:ln w="12700" cap="flat" cmpd="sng" algn="ctr">
            <a:solidFill>
              <a:srgbClr val="00206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spAutoFit/>
          </a:bodyPr>
          <a:lstStyle/>
          <a:p>
            <a:pPr marL="0" marR="0" indent="0" algn="l" defTabSz="1042988" rtl="0" eaLnBrk="1" fontAlgn="base" latinLnBrk="0" hangingPunct="1">
              <a:lnSpc>
                <a:spcPct val="100000"/>
              </a:lnSpc>
              <a:spcBef>
                <a:spcPct val="50000"/>
              </a:spcBef>
              <a:spcAft>
                <a:spcPct val="0"/>
              </a:spcAft>
              <a:buClrTx/>
              <a:buSzTx/>
              <a:buFontTx/>
              <a:buNone/>
              <a:tabLst/>
            </a:pPr>
            <a:endParaRPr kumimoji="0" lang="en-US" sz="3900" b="1" i="0" u="none" strike="noStrike" cap="none" normalizeH="0" baseline="0" smtClean="0">
              <a:ln>
                <a:noFill/>
              </a:ln>
              <a:solidFill>
                <a:srgbClr val="000066"/>
              </a:solidFill>
              <a:effectLst/>
              <a:latin typeface="Arial" charset="0"/>
              <a:cs typeface="Arial" charset="0"/>
            </a:endParaRPr>
          </a:p>
        </p:txBody>
      </p:sp>
    </p:spTree>
    <p:extLst>
      <p:ext uri="{BB962C8B-B14F-4D97-AF65-F5344CB8AC3E}">
        <p14:creationId xmlns:p14="http://schemas.microsoft.com/office/powerpoint/2010/main" val="40088416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8"/>
          <p:cNvSpPr>
            <a:spLocks noGrp="1" noChangeArrowheads="1"/>
          </p:cNvSpPr>
          <p:nvPr>
            <p:ph type="body" idx="1"/>
          </p:nvPr>
        </p:nvSpPr>
        <p:spPr>
          <a:xfrm>
            <a:off x="611561" y="1340768"/>
            <a:ext cx="7849566" cy="4611688"/>
          </a:xfrm>
        </p:spPr>
        <p:txBody>
          <a:bodyPr/>
          <a:lstStyle/>
          <a:p>
            <a:pPr>
              <a:spcBef>
                <a:spcPts val="1200"/>
              </a:spcBef>
            </a:pPr>
            <a:r>
              <a:rPr lang="en-US" altLang="en-US" dirty="0" smtClean="0"/>
              <a:t>IPV vial has a VVM on the vial cap</a:t>
            </a:r>
          </a:p>
          <a:p>
            <a:pPr>
              <a:spcBef>
                <a:spcPts val="1200"/>
              </a:spcBef>
            </a:pPr>
            <a:r>
              <a:rPr lang="en-US" altLang="en-US" dirty="0" smtClean="0"/>
              <a:t>The VVM registers </a:t>
            </a:r>
            <a:r>
              <a:rPr lang="en-US" altLang="en-US" b="1" dirty="0" smtClean="0"/>
              <a:t>cumulative heat exposure</a:t>
            </a:r>
            <a:r>
              <a:rPr lang="en-US" altLang="en-US" dirty="0" smtClean="0"/>
              <a:t>, and changes from light to dark</a:t>
            </a:r>
            <a:endParaRPr lang="fr-FR" altLang="en-US" dirty="0" smtClean="0"/>
          </a:p>
          <a:p>
            <a:pPr>
              <a:spcBef>
                <a:spcPts val="1200"/>
              </a:spcBef>
            </a:pPr>
            <a:r>
              <a:rPr lang="en-US" altLang="en-US" dirty="0" smtClean="0"/>
              <a:t>Check the VVM on each vaccine vial</a:t>
            </a:r>
          </a:p>
          <a:p>
            <a:pPr>
              <a:spcBef>
                <a:spcPts val="1200"/>
              </a:spcBef>
            </a:pPr>
            <a:r>
              <a:rPr lang="en-US" altLang="en-US" dirty="0" smtClean="0"/>
              <a:t>If inside square is the same color, or darker than the circle (stage 3 or 4), </a:t>
            </a:r>
            <a:r>
              <a:rPr lang="en-US" altLang="en-US" b="1" dirty="0" smtClean="0"/>
              <a:t>do not use </a:t>
            </a:r>
            <a:r>
              <a:rPr lang="en-US" altLang="en-US" dirty="0" smtClean="0"/>
              <a:t>the vaccine</a:t>
            </a:r>
          </a:p>
        </p:txBody>
      </p:sp>
      <p:sp>
        <p:nvSpPr>
          <p:cNvPr id="6147" name="Rectangle 29"/>
          <p:cNvSpPr>
            <a:spLocks noGrp="1" noChangeArrowheads="1"/>
          </p:cNvSpPr>
          <p:nvPr>
            <p:ph type="title"/>
          </p:nvPr>
        </p:nvSpPr>
        <p:spPr/>
        <p:txBody>
          <a:bodyPr/>
          <a:lstStyle/>
          <a:p>
            <a:pPr>
              <a:defRPr/>
            </a:pPr>
            <a:r>
              <a:rPr lang="en-US" altLang="en-US" dirty="0" smtClean="0"/>
              <a:t>Checking the Vaccine Vial Monitor (VVM)</a:t>
            </a:r>
            <a:endParaRPr lang="fr-FR" altLang="en-US" dirty="0" smtClean="0"/>
          </a:p>
        </p:txBody>
      </p:sp>
      <p:grpSp>
        <p:nvGrpSpPr>
          <p:cNvPr id="2" name="Group 1"/>
          <p:cNvGrpSpPr/>
          <p:nvPr/>
        </p:nvGrpSpPr>
        <p:grpSpPr>
          <a:xfrm>
            <a:off x="3923928" y="4277072"/>
            <a:ext cx="4606925" cy="1600200"/>
            <a:chOff x="3923928" y="4277072"/>
            <a:chExt cx="4606925" cy="1600200"/>
          </a:xfrm>
        </p:grpSpPr>
        <p:grpSp>
          <p:nvGrpSpPr>
            <p:cNvPr id="7172" name="Group 10"/>
            <p:cNvGrpSpPr>
              <a:grpSpLocks/>
            </p:cNvGrpSpPr>
            <p:nvPr/>
          </p:nvGrpSpPr>
          <p:grpSpPr bwMode="auto">
            <a:xfrm>
              <a:off x="3923928" y="4277072"/>
              <a:ext cx="4606925" cy="1600200"/>
              <a:chOff x="1791" y="2704"/>
              <a:chExt cx="2902" cy="1008"/>
            </a:xfrm>
          </p:grpSpPr>
          <p:pic>
            <p:nvPicPr>
              <p:cNvPr id="7174" name="Picture 7" descr="4circle"/>
              <p:cNvPicPr>
                <a:picLocks noChangeAspect="1" noChangeArrowheads="1"/>
              </p:cNvPicPr>
              <p:nvPr/>
            </p:nvPicPr>
            <p:blipFill rotWithShape="1">
              <a:blip r:embed="rId3">
                <a:extLst>
                  <a:ext uri="{28A0092B-C50C-407E-A947-70E740481C1C}">
                    <a14:useLocalDpi xmlns:a14="http://schemas.microsoft.com/office/drawing/2010/main" val="0"/>
                  </a:ext>
                </a:extLst>
              </a:blip>
              <a:srcRect r="32243"/>
              <a:stretch/>
            </p:blipFill>
            <p:spPr bwMode="auto">
              <a:xfrm>
                <a:off x="1791" y="2704"/>
                <a:ext cx="232" cy="1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5" name="Rectangle 28"/>
              <p:cNvSpPr>
                <a:spLocks noChangeArrowheads="1"/>
              </p:cNvSpPr>
              <p:nvPr/>
            </p:nvSpPr>
            <p:spPr bwMode="auto">
              <a:xfrm>
                <a:off x="2199" y="2704"/>
                <a:ext cx="1814" cy="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buFont typeface="Wingdings" pitchFamily="2" charset="2"/>
                  <a:buNone/>
                </a:pPr>
                <a:r>
                  <a:rPr lang="en-US" altLang="en-US" sz="1800" dirty="0" smtClean="0">
                    <a:latin typeface="Gill Sans MT" panose="020B0502020104020203" pitchFamily="34" charset="0"/>
                  </a:rPr>
                  <a:t> Stage </a:t>
                </a:r>
                <a:r>
                  <a:rPr lang="en-US" altLang="en-US" sz="1800" dirty="0">
                    <a:latin typeface="Gill Sans MT" panose="020B0502020104020203" pitchFamily="34" charset="0"/>
                  </a:rPr>
                  <a:t>1: </a:t>
                </a:r>
                <a:r>
                  <a:rPr lang="en-US" altLang="en-US" sz="1800" dirty="0" smtClean="0">
                    <a:latin typeface="Gill Sans MT" panose="020B0502020104020203" pitchFamily="34" charset="0"/>
                  </a:rPr>
                  <a:t> Vaccine </a:t>
                </a:r>
                <a:r>
                  <a:rPr lang="en-US" altLang="en-US" sz="1800" dirty="0">
                    <a:latin typeface="Gill Sans MT" panose="020B0502020104020203" pitchFamily="34" charset="0"/>
                  </a:rPr>
                  <a:t>OK</a:t>
                </a:r>
              </a:p>
            </p:txBody>
          </p:sp>
          <p:sp>
            <p:nvSpPr>
              <p:cNvPr id="7176" name="Rectangle 28"/>
              <p:cNvSpPr>
                <a:spLocks noChangeArrowheads="1"/>
              </p:cNvSpPr>
              <p:nvPr/>
            </p:nvSpPr>
            <p:spPr bwMode="auto">
              <a:xfrm>
                <a:off x="2199" y="2976"/>
                <a:ext cx="2313" cy="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buFont typeface="Wingdings" pitchFamily="2" charset="2"/>
                  <a:buNone/>
                </a:pPr>
                <a:r>
                  <a:rPr lang="en-US" altLang="en-US" sz="1800" dirty="0" smtClean="0">
                    <a:latin typeface="Gill Sans MT" panose="020B0502020104020203" pitchFamily="34" charset="0"/>
                  </a:rPr>
                  <a:t> Stage </a:t>
                </a:r>
                <a:r>
                  <a:rPr lang="en-US" altLang="en-US" sz="1800" dirty="0">
                    <a:latin typeface="Gill Sans MT" panose="020B0502020104020203" pitchFamily="34" charset="0"/>
                  </a:rPr>
                  <a:t>2: </a:t>
                </a:r>
                <a:r>
                  <a:rPr lang="en-US" altLang="en-US" sz="1800" dirty="0" smtClean="0">
                    <a:latin typeface="Gill Sans MT" panose="020B0502020104020203" pitchFamily="34" charset="0"/>
                  </a:rPr>
                  <a:t> Vaccine </a:t>
                </a:r>
                <a:r>
                  <a:rPr lang="en-US" altLang="en-US" sz="1800" dirty="0">
                    <a:latin typeface="Gill Sans MT" panose="020B0502020104020203" pitchFamily="34" charset="0"/>
                  </a:rPr>
                  <a:t>OK but use first</a:t>
                </a:r>
              </a:p>
            </p:txBody>
          </p:sp>
          <p:sp>
            <p:nvSpPr>
              <p:cNvPr id="7177" name="Rectangle 28"/>
              <p:cNvSpPr>
                <a:spLocks noChangeArrowheads="1"/>
              </p:cNvSpPr>
              <p:nvPr/>
            </p:nvSpPr>
            <p:spPr bwMode="auto">
              <a:xfrm>
                <a:off x="2199" y="3248"/>
                <a:ext cx="2494" cy="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buFont typeface="Wingdings" pitchFamily="2" charset="2"/>
                  <a:buNone/>
                </a:pPr>
                <a:r>
                  <a:rPr lang="en-US" altLang="en-US" sz="1800" dirty="0" smtClean="0">
                    <a:latin typeface="Gill Sans MT" panose="020B0502020104020203" pitchFamily="34" charset="0"/>
                  </a:rPr>
                  <a:t> Stage 3:  </a:t>
                </a:r>
                <a:r>
                  <a:rPr lang="en-US" altLang="en-US" sz="1800" dirty="0" smtClean="0">
                    <a:solidFill>
                      <a:srgbClr val="C00000"/>
                    </a:solidFill>
                    <a:latin typeface="Gill Sans MT" panose="020B0502020104020203" pitchFamily="34" charset="0"/>
                  </a:rPr>
                  <a:t>Do </a:t>
                </a:r>
                <a:r>
                  <a:rPr lang="en-US" altLang="en-US" sz="1800" dirty="0">
                    <a:solidFill>
                      <a:srgbClr val="C00000"/>
                    </a:solidFill>
                    <a:latin typeface="Gill Sans MT" panose="020B0502020104020203" pitchFamily="34" charset="0"/>
                  </a:rPr>
                  <a:t>not use the vaccine</a:t>
                </a:r>
              </a:p>
            </p:txBody>
          </p:sp>
          <p:sp>
            <p:nvSpPr>
              <p:cNvPr id="7178" name="Rectangle 28"/>
              <p:cNvSpPr>
                <a:spLocks noChangeArrowheads="1"/>
              </p:cNvSpPr>
              <p:nvPr/>
            </p:nvSpPr>
            <p:spPr bwMode="auto">
              <a:xfrm>
                <a:off x="2199" y="3520"/>
                <a:ext cx="2494" cy="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buFont typeface="Wingdings" pitchFamily="2" charset="2"/>
                  <a:buNone/>
                </a:pPr>
                <a:r>
                  <a:rPr lang="en-US" altLang="en-US" sz="1800" dirty="0" smtClean="0">
                    <a:latin typeface="Gill Sans MT" panose="020B0502020104020203" pitchFamily="34" charset="0"/>
                  </a:rPr>
                  <a:t> Stage 4:  </a:t>
                </a:r>
                <a:r>
                  <a:rPr lang="en-US" altLang="en-US" sz="1800" dirty="0" smtClean="0">
                    <a:solidFill>
                      <a:srgbClr val="C00000"/>
                    </a:solidFill>
                    <a:latin typeface="Gill Sans MT" panose="020B0502020104020203" pitchFamily="34" charset="0"/>
                  </a:rPr>
                  <a:t>Do </a:t>
                </a:r>
                <a:r>
                  <a:rPr lang="en-US" altLang="en-US" sz="1800" dirty="0">
                    <a:solidFill>
                      <a:srgbClr val="C00000"/>
                    </a:solidFill>
                    <a:latin typeface="Gill Sans MT" panose="020B0502020104020203" pitchFamily="34" charset="0"/>
                  </a:rPr>
                  <a:t>not use the vaccine</a:t>
                </a:r>
              </a:p>
            </p:txBody>
          </p:sp>
        </p:grpSp>
        <p:sp>
          <p:nvSpPr>
            <p:cNvPr id="11" name="Freeform 10"/>
            <p:cNvSpPr>
              <a:spLocks noChangeAspect="1"/>
            </p:cNvSpPr>
            <p:nvPr/>
          </p:nvSpPr>
          <p:spPr bwMode="auto">
            <a:xfrm>
              <a:off x="4323696" y="4725144"/>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 name="Freeform 11"/>
            <p:cNvSpPr>
              <a:spLocks noChangeAspect="1"/>
            </p:cNvSpPr>
            <p:nvPr/>
          </p:nvSpPr>
          <p:spPr bwMode="auto">
            <a:xfrm>
              <a:off x="4323696" y="4337397"/>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12"/>
            <p:cNvSpPr>
              <a:spLocks noChangeAspect="1"/>
            </p:cNvSpPr>
            <p:nvPr/>
          </p:nvSpPr>
          <p:spPr bwMode="auto">
            <a:xfrm rot="5400000">
              <a:off x="4347275" y="5591435"/>
              <a:ext cx="232672" cy="232672"/>
            </a:xfrm>
            <a:custGeom>
              <a:avLst/>
              <a:gdLst/>
              <a:ahLst/>
              <a:cxnLst/>
              <a:rect l="l" t="t" r="r" b="b"/>
              <a:pathLst>
                <a:path w="1043471" h="1043472">
                  <a:moveTo>
                    <a:pt x="0" y="806813"/>
                  </a:moveTo>
                  <a:cubicBezTo>
                    <a:pt x="3652" y="739713"/>
                    <a:pt x="27756" y="730229"/>
                    <a:pt x="203268" y="620706"/>
                  </a:cubicBezTo>
                  <a:cubicBezTo>
                    <a:pt x="223380" y="613840"/>
                    <a:pt x="262011" y="576623"/>
                    <a:pt x="310964" y="523670"/>
                  </a:cubicBezTo>
                  <a:cubicBezTo>
                    <a:pt x="149160" y="377267"/>
                    <a:pt x="-893" y="226639"/>
                    <a:pt x="49910" y="175408"/>
                  </a:cubicBezTo>
                  <a:cubicBezTo>
                    <a:pt x="123529" y="101226"/>
                    <a:pt x="292472" y="25"/>
                    <a:pt x="292513" y="0"/>
                  </a:cubicBezTo>
                  <a:cubicBezTo>
                    <a:pt x="335537" y="125931"/>
                    <a:pt x="404965" y="234646"/>
                    <a:pt x="486059" y="328711"/>
                  </a:cubicBezTo>
                  <a:cubicBezTo>
                    <a:pt x="642329" y="153596"/>
                    <a:pt x="812873" y="-24775"/>
                    <a:pt x="868064" y="29954"/>
                  </a:cubicBezTo>
                  <a:cubicBezTo>
                    <a:pt x="942244" y="103571"/>
                    <a:pt x="1043443" y="272510"/>
                    <a:pt x="1043471" y="272557"/>
                  </a:cubicBezTo>
                  <a:cubicBezTo>
                    <a:pt x="894648" y="323402"/>
                    <a:pt x="769867" y="411124"/>
                    <a:pt x="664738" y="511051"/>
                  </a:cubicBezTo>
                  <a:cubicBezTo>
                    <a:pt x="831554" y="661535"/>
                    <a:pt x="996206" y="769767"/>
                    <a:pt x="1043471" y="862116"/>
                  </a:cubicBezTo>
                  <a:cubicBezTo>
                    <a:pt x="925706" y="938069"/>
                    <a:pt x="826801" y="1043438"/>
                    <a:pt x="826770" y="1043472"/>
                  </a:cubicBezTo>
                  <a:cubicBezTo>
                    <a:pt x="759669" y="1039819"/>
                    <a:pt x="750185" y="1015715"/>
                    <a:pt x="640662" y="840203"/>
                  </a:cubicBezTo>
                  <a:cubicBezTo>
                    <a:pt x="631807" y="814264"/>
                    <a:pt x="572465" y="757521"/>
                    <a:pt x="494108" y="687438"/>
                  </a:cubicBezTo>
                  <a:cubicBezTo>
                    <a:pt x="363411" y="839089"/>
                    <a:pt x="265751" y="980320"/>
                    <a:pt x="181355" y="1023514"/>
                  </a:cubicBezTo>
                  <a:cubicBezTo>
                    <a:pt x="105402" y="905748"/>
                    <a:pt x="31" y="806842"/>
                    <a:pt x="0" y="806813"/>
                  </a:cubicBezTo>
                  <a:close/>
                </a:path>
              </a:pathLst>
            </a:custGeom>
            <a:gradFill>
              <a:gsLst>
                <a:gs pos="0">
                  <a:srgbClr val="C00000"/>
                </a:gs>
                <a:gs pos="39000">
                  <a:srgbClr val="C00000"/>
                </a:gs>
                <a:gs pos="92000">
                  <a:srgbClr val="FF0000"/>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13"/>
            <p:cNvSpPr>
              <a:spLocks noChangeAspect="1"/>
            </p:cNvSpPr>
            <p:nvPr/>
          </p:nvSpPr>
          <p:spPr bwMode="auto">
            <a:xfrm rot="5400000">
              <a:off x="4347275" y="5149694"/>
              <a:ext cx="232672" cy="232672"/>
            </a:xfrm>
            <a:custGeom>
              <a:avLst/>
              <a:gdLst/>
              <a:ahLst/>
              <a:cxnLst/>
              <a:rect l="l" t="t" r="r" b="b"/>
              <a:pathLst>
                <a:path w="1043471" h="1043472">
                  <a:moveTo>
                    <a:pt x="0" y="806813"/>
                  </a:moveTo>
                  <a:cubicBezTo>
                    <a:pt x="3652" y="739713"/>
                    <a:pt x="27756" y="730229"/>
                    <a:pt x="203268" y="620706"/>
                  </a:cubicBezTo>
                  <a:cubicBezTo>
                    <a:pt x="223380" y="613840"/>
                    <a:pt x="262011" y="576623"/>
                    <a:pt x="310964" y="523670"/>
                  </a:cubicBezTo>
                  <a:cubicBezTo>
                    <a:pt x="149160" y="377267"/>
                    <a:pt x="-893" y="226639"/>
                    <a:pt x="49910" y="175408"/>
                  </a:cubicBezTo>
                  <a:cubicBezTo>
                    <a:pt x="123529" y="101226"/>
                    <a:pt x="292472" y="25"/>
                    <a:pt x="292513" y="0"/>
                  </a:cubicBezTo>
                  <a:cubicBezTo>
                    <a:pt x="335537" y="125931"/>
                    <a:pt x="404965" y="234646"/>
                    <a:pt x="486059" y="328711"/>
                  </a:cubicBezTo>
                  <a:cubicBezTo>
                    <a:pt x="642329" y="153596"/>
                    <a:pt x="812873" y="-24775"/>
                    <a:pt x="868064" y="29954"/>
                  </a:cubicBezTo>
                  <a:cubicBezTo>
                    <a:pt x="942244" y="103571"/>
                    <a:pt x="1043443" y="272510"/>
                    <a:pt x="1043471" y="272557"/>
                  </a:cubicBezTo>
                  <a:cubicBezTo>
                    <a:pt x="894648" y="323402"/>
                    <a:pt x="769867" y="411124"/>
                    <a:pt x="664738" y="511051"/>
                  </a:cubicBezTo>
                  <a:cubicBezTo>
                    <a:pt x="831554" y="661535"/>
                    <a:pt x="996206" y="769767"/>
                    <a:pt x="1043471" y="862116"/>
                  </a:cubicBezTo>
                  <a:cubicBezTo>
                    <a:pt x="925706" y="938069"/>
                    <a:pt x="826801" y="1043438"/>
                    <a:pt x="826770" y="1043472"/>
                  </a:cubicBezTo>
                  <a:cubicBezTo>
                    <a:pt x="759669" y="1039819"/>
                    <a:pt x="750185" y="1015715"/>
                    <a:pt x="640662" y="840203"/>
                  </a:cubicBezTo>
                  <a:cubicBezTo>
                    <a:pt x="631807" y="814264"/>
                    <a:pt x="572465" y="757521"/>
                    <a:pt x="494108" y="687438"/>
                  </a:cubicBezTo>
                  <a:cubicBezTo>
                    <a:pt x="363411" y="839089"/>
                    <a:pt x="265751" y="980320"/>
                    <a:pt x="181355" y="1023514"/>
                  </a:cubicBezTo>
                  <a:cubicBezTo>
                    <a:pt x="105402" y="905748"/>
                    <a:pt x="31" y="806842"/>
                    <a:pt x="0" y="806813"/>
                  </a:cubicBezTo>
                  <a:close/>
                </a:path>
              </a:pathLst>
            </a:custGeom>
            <a:gradFill>
              <a:gsLst>
                <a:gs pos="0">
                  <a:srgbClr val="C00000"/>
                </a:gs>
                <a:gs pos="39000">
                  <a:srgbClr val="C00000"/>
                </a:gs>
                <a:gs pos="92000">
                  <a:srgbClr val="FF0000"/>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spTree>
    <p:extLst>
      <p:ext uri="{BB962C8B-B14F-4D97-AF65-F5344CB8AC3E}">
        <p14:creationId xmlns:p14="http://schemas.microsoft.com/office/powerpoint/2010/main" val="27560236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0"/>
          <p:cNvSpPr>
            <a:spLocks noChangeArrowheads="1"/>
          </p:cNvSpPr>
          <p:nvPr/>
        </p:nvSpPr>
        <p:spPr bwMode="auto">
          <a:xfrm>
            <a:off x="611560" y="1337592"/>
            <a:ext cx="8064896" cy="461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marL="341313" indent="-341313" defTabSz="912813" eaLnBrk="0" hangingPunct="0">
              <a:spcBef>
                <a:spcPts val="2088"/>
              </a:spcBef>
              <a:buClr>
                <a:srgbClr val="1E7FB8"/>
              </a:buClr>
              <a:buFont typeface="Wingdings" pitchFamily="2" charset="2"/>
              <a:buChar char="l"/>
            </a:pPr>
            <a:r>
              <a:rPr lang="en-US" altLang="en-US" sz="2400" dirty="0">
                <a:solidFill>
                  <a:srgbClr val="000066"/>
                </a:solidFill>
                <a:latin typeface="Gill Sans MT" pitchFamily="34" charset="0"/>
              </a:rPr>
              <a:t>IPV has increased susceptibility to heat than many existing heat sensitive vaccines </a:t>
            </a:r>
          </a:p>
          <a:p>
            <a:pPr marL="341313" indent="-341313" defTabSz="912813" eaLnBrk="0" hangingPunct="0">
              <a:spcBef>
                <a:spcPts val="2088"/>
              </a:spcBef>
              <a:buClr>
                <a:srgbClr val="1E7FB8"/>
              </a:buClr>
              <a:buFont typeface="Wingdings" pitchFamily="2" charset="2"/>
              <a:buChar char="l"/>
            </a:pPr>
            <a:r>
              <a:rPr lang="en-US" altLang="en-US" sz="2400" dirty="0">
                <a:solidFill>
                  <a:srgbClr val="000066"/>
                </a:solidFill>
                <a:latin typeface="Gill Sans MT" pitchFamily="34" charset="0"/>
              </a:rPr>
              <a:t>VVM on IPV may change color faster than other vaccines</a:t>
            </a:r>
          </a:p>
          <a:p>
            <a:pPr marL="341313" indent="-341313" defTabSz="912813" eaLnBrk="0" hangingPunct="0">
              <a:spcBef>
                <a:spcPts val="2088"/>
              </a:spcBef>
              <a:buClr>
                <a:srgbClr val="1E7FB8"/>
              </a:buClr>
              <a:buFont typeface="Wingdings" pitchFamily="2" charset="2"/>
              <a:buChar char="l"/>
            </a:pPr>
            <a:r>
              <a:rPr lang="en-US" altLang="en-US" sz="2400" dirty="0">
                <a:solidFill>
                  <a:srgbClr val="000066"/>
                </a:solidFill>
                <a:latin typeface="Gill Sans MT" pitchFamily="34" charset="0"/>
              </a:rPr>
              <a:t>Proper temperature monitoring and stock management is required to avoid wasting IPV vials with VVM reaching the discard point</a:t>
            </a:r>
            <a:endParaRPr lang="en-GB" altLang="en-US" sz="2400" dirty="0">
              <a:solidFill>
                <a:srgbClr val="000066"/>
              </a:solidFill>
              <a:latin typeface="Gill Sans MT" pitchFamily="34" charset="0"/>
            </a:endParaRPr>
          </a:p>
          <a:p>
            <a:pPr marL="341313" indent="-341313" defTabSz="912813" eaLnBrk="0" hangingPunct="0">
              <a:spcBef>
                <a:spcPts val="2088"/>
              </a:spcBef>
              <a:buClr>
                <a:srgbClr val="1E7FB8"/>
              </a:buClr>
              <a:buFont typeface="Wingdings" pitchFamily="2" charset="2"/>
              <a:buChar char="l"/>
            </a:pPr>
            <a:r>
              <a:rPr lang="en-GB" sz="2400" dirty="0">
                <a:solidFill>
                  <a:srgbClr val="000066"/>
                </a:solidFill>
                <a:latin typeface="Gill Sans MT" pitchFamily="34" charset="0"/>
              </a:rPr>
              <a:t>While the “earliest expiry, first out” principal usually applies in vaccine stock management, the status of a VVM overrules this, whereby any batch showing a darker VVM should be used sooner, regardless of a later expiry date</a:t>
            </a:r>
            <a:endParaRPr lang="en-US" altLang="en-US" sz="2400" dirty="0">
              <a:solidFill>
                <a:srgbClr val="000066"/>
              </a:solidFill>
              <a:latin typeface="Gill Sans MT" pitchFamily="34" charset="0"/>
            </a:endParaRPr>
          </a:p>
          <a:p>
            <a:pPr marL="341313" indent="-341313" defTabSz="912813" eaLnBrk="0" hangingPunct="0">
              <a:spcBef>
                <a:spcPct val="80000"/>
              </a:spcBef>
              <a:buClr>
                <a:srgbClr val="1E7FB8"/>
              </a:buClr>
              <a:buFont typeface="Wingdings" pitchFamily="2" charset="2"/>
              <a:buChar char="l"/>
            </a:pPr>
            <a:endParaRPr lang="fr-FR" altLang="en-US" sz="2500" dirty="0">
              <a:solidFill>
                <a:srgbClr val="000066"/>
              </a:solidFill>
              <a:latin typeface="Gill Sans MT" pitchFamily="34" charset="0"/>
            </a:endParaRPr>
          </a:p>
        </p:txBody>
      </p:sp>
      <p:sp>
        <p:nvSpPr>
          <p:cNvPr id="8" name="Rectangle 2"/>
          <p:cNvSpPr txBox="1">
            <a:spLocks noChangeArrowheads="1"/>
          </p:cNvSpPr>
          <p:nvPr/>
        </p:nvSpPr>
        <p:spPr bwMode="auto">
          <a:xfrm>
            <a:off x="0" y="0"/>
            <a:ext cx="9144000" cy="1238250"/>
          </a:xfrm>
          <a:prstGeom prst="rect">
            <a:avLst/>
          </a:prstGeom>
          <a:noFill/>
          <a:ln>
            <a:noFill/>
          </a:ln>
          <a:effectLst>
            <a:outerShdw dist="17961" dir="2700000" algn="ctr" rotWithShape="0">
              <a:srgbClr val="96CCEE"/>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algn="ctr" defTabSz="912813" eaLnBrk="0" hangingPunct="0">
              <a:defRPr/>
            </a:pPr>
            <a:r>
              <a:rPr lang="en-US" sz="3500" b="1" kern="0" dirty="0">
                <a:solidFill>
                  <a:srgbClr val="002060"/>
                </a:solidFill>
                <a:latin typeface="+mj-lt"/>
                <a:ea typeface="+mj-ea"/>
                <a:cs typeface="+mj-cs"/>
              </a:rPr>
              <a:t>IPV has high heat sensitivity</a:t>
            </a:r>
          </a:p>
        </p:txBody>
      </p:sp>
    </p:spTree>
    <p:extLst>
      <p:ext uri="{BB962C8B-B14F-4D97-AF65-F5344CB8AC3E}">
        <p14:creationId xmlns:p14="http://schemas.microsoft.com/office/powerpoint/2010/main" val="39720140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11"/>
          <p:cNvSpPr>
            <a:spLocks noChangeArrowheads="1"/>
          </p:cNvSpPr>
          <p:nvPr/>
        </p:nvSpPr>
        <p:spPr bwMode="auto">
          <a:xfrm>
            <a:off x="0" y="0"/>
            <a:ext cx="9144000" cy="1238250"/>
          </a:xfrm>
          <a:prstGeom prst="rect">
            <a:avLst/>
          </a:prstGeom>
          <a:noFill/>
          <a:ln w="9525">
            <a:noFill/>
            <a:miter lim="800000"/>
            <a:headEnd/>
            <a:tailEnd/>
          </a:ln>
          <a:effectLst>
            <a:outerShdw blurRad="63500" dist="17961" dir="2700000" algn="ctr" rotWithShape="0">
              <a:srgbClr val="96CCEE">
                <a:alpha val="74998"/>
              </a:srgbClr>
            </a:outerShdw>
          </a:effectLst>
        </p:spPr>
        <p:txBody>
          <a:bodyPr lIns="0" tIns="0" rIns="0" bIns="0" anchor="ctr"/>
          <a:lstStyle>
            <a:lvl1pPr defTabSz="912813" eaLnBrk="0" hangingPunct="0">
              <a:defRPr>
                <a:solidFill>
                  <a:schemeClr val="tx1"/>
                </a:solidFill>
                <a:latin typeface="Limon F3" charset="0"/>
                <a:ea typeface="MS PGothic" pitchFamily="34" charset="-128"/>
              </a:defRPr>
            </a:lvl1pPr>
            <a:lvl2pPr marL="742950" indent="-285750" defTabSz="912813" eaLnBrk="0" hangingPunct="0">
              <a:defRPr>
                <a:solidFill>
                  <a:schemeClr val="tx1"/>
                </a:solidFill>
                <a:latin typeface="Limon F3" charset="0"/>
                <a:ea typeface="MS PGothic" pitchFamily="34" charset="-128"/>
              </a:defRPr>
            </a:lvl2pPr>
            <a:lvl3pPr marL="1143000" indent="-228600" defTabSz="912813" eaLnBrk="0" hangingPunct="0">
              <a:defRPr>
                <a:solidFill>
                  <a:schemeClr val="tx1"/>
                </a:solidFill>
                <a:latin typeface="Limon F3" charset="0"/>
                <a:ea typeface="MS PGothic" pitchFamily="34" charset="-128"/>
              </a:defRPr>
            </a:lvl3pPr>
            <a:lvl4pPr marL="1600200" indent="-228600" defTabSz="912813" eaLnBrk="0" hangingPunct="0">
              <a:defRPr>
                <a:solidFill>
                  <a:schemeClr val="tx1"/>
                </a:solidFill>
                <a:latin typeface="Limon F3" charset="0"/>
                <a:ea typeface="MS PGothic" pitchFamily="34" charset="-128"/>
              </a:defRPr>
            </a:lvl4pPr>
            <a:lvl5pPr marL="2057400" indent="-228600" defTabSz="912813" eaLnBrk="0" hangingPunct="0">
              <a:defRPr>
                <a:solidFill>
                  <a:schemeClr val="tx1"/>
                </a:solidFill>
                <a:latin typeface="Limon F3" charset="0"/>
                <a:ea typeface="MS PGothic" pitchFamily="34" charset="-128"/>
              </a:defRPr>
            </a:lvl5pPr>
            <a:lvl6pPr marL="2514600" indent="-228600" defTabSz="912813" eaLnBrk="0" fontAlgn="base" hangingPunct="0">
              <a:spcBef>
                <a:spcPct val="0"/>
              </a:spcBef>
              <a:spcAft>
                <a:spcPct val="0"/>
              </a:spcAft>
              <a:defRPr>
                <a:solidFill>
                  <a:schemeClr val="tx1"/>
                </a:solidFill>
                <a:latin typeface="Limon F3" charset="0"/>
                <a:ea typeface="MS PGothic" pitchFamily="34" charset="-128"/>
              </a:defRPr>
            </a:lvl6pPr>
            <a:lvl7pPr marL="2971800" indent="-228600" defTabSz="912813" eaLnBrk="0" fontAlgn="base" hangingPunct="0">
              <a:spcBef>
                <a:spcPct val="0"/>
              </a:spcBef>
              <a:spcAft>
                <a:spcPct val="0"/>
              </a:spcAft>
              <a:defRPr>
                <a:solidFill>
                  <a:schemeClr val="tx1"/>
                </a:solidFill>
                <a:latin typeface="Limon F3" charset="0"/>
                <a:ea typeface="MS PGothic" pitchFamily="34" charset="-128"/>
              </a:defRPr>
            </a:lvl7pPr>
            <a:lvl8pPr marL="3429000" indent="-228600" defTabSz="912813" eaLnBrk="0" fontAlgn="base" hangingPunct="0">
              <a:spcBef>
                <a:spcPct val="0"/>
              </a:spcBef>
              <a:spcAft>
                <a:spcPct val="0"/>
              </a:spcAft>
              <a:defRPr>
                <a:solidFill>
                  <a:schemeClr val="tx1"/>
                </a:solidFill>
                <a:latin typeface="Limon F3" charset="0"/>
                <a:ea typeface="MS PGothic" pitchFamily="34" charset="-128"/>
              </a:defRPr>
            </a:lvl8pPr>
            <a:lvl9pPr marL="3886200" indent="-228600" defTabSz="912813" eaLnBrk="0" fontAlgn="base" hangingPunct="0">
              <a:spcBef>
                <a:spcPct val="0"/>
              </a:spcBef>
              <a:spcAft>
                <a:spcPct val="0"/>
              </a:spcAft>
              <a:defRPr>
                <a:solidFill>
                  <a:schemeClr val="tx1"/>
                </a:solidFill>
                <a:latin typeface="Limon F3" charset="0"/>
                <a:ea typeface="MS PGothic" pitchFamily="34" charset="-128"/>
              </a:defRPr>
            </a:lvl9pPr>
          </a:lstStyle>
          <a:p>
            <a:pPr algn="ctr">
              <a:defRPr/>
            </a:pPr>
            <a:r>
              <a:rPr lang="en-US" altLang="en-US" sz="3500" b="1" dirty="0" smtClean="0">
                <a:solidFill>
                  <a:srgbClr val="000066"/>
                </a:solidFill>
                <a:latin typeface="Gill Sans MT" panose="020B0502020104020203" pitchFamily="34" charset="0"/>
              </a:rPr>
              <a:t>Checking the expiration date</a:t>
            </a:r>
            <a:endParaRPr lang="fr-FR" altLang="en-US" sz="3500" b="1" dirty="0" smtClean="0">
              <a:solidFill>
                <a:srgbClr val="000066"/>
              </a:solidFill>
              <a:latin typeface="Gill Sans MT" panose="020B0502020104020203" pitchFamily="34" charset="0"/>
            </a:endParaRPr>
          </a:p>
        </p:txBody>
      </p:sp>
      <p:sp>
        <p:nvSpPr>
          <p:cNvPr id="8195" name="Rectangle 12"/>
          <p:cNvSpPr>
            <a:spLocks noChangeArrowheads="1"/>
          </p:cNvSpPr>
          <p:nvPr/>
        </p:nvSpPr>
        <p:spPr bwMode="auto">
          <a:xfrm>
            <a:off x="442913" y="1381125"/>
            <a:ext cx="7441455" cy="461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spcBef>
                <a:spcPts val="800"/>
              </a:spcBef>
            </a:pPr>
            <a:r>
              <a:rPr lang="en-US" altLang="en-US" dirty="0" smtClean="0">
                <a:latin typeface="Gill Sans MT" panose="020B0502020104020203" pitchFamily="34" charset="0"/>
              </a:rPr>
              <a:t>Vaccine loses potency over time</a:t>
            </a:r>
          </a:p>
          <a:p>
            <a:pPr>
              <a:spcBef>
                <a:spcPts val="800"/>
              </a:spcBef>
            </a:pPr>
            <a:r>
              <a:rPr lang="en-US" altLang="en-US" dirty="0" smtClean="0">
                <a:latin typeface="Gill Sans MT" panose="020B0502020104020203" pitchFamily="34" charset="0"/>
              </a:rPr>
              <a:t>VVM provides information about </a:t>
            </a:r>
            <a:r>
              <a:rPr lang="en-US" altLang="en-US" b="1" dirty="0" smtClean="0">
                <a:latin typeface="Gill Sans MT" panose="020B0502020104020203" pitchFamily="34" charset="0"/>
              </a:rPr>
              <a:t>storage conditions</a:t>
            </a:r>
            <a:r>
              <a:rPr lang="en-US" altLang="en-US" dirty="0" smtClean="0">
                <a:latin typeface="Gill Sans MT" panose="020B0502020104020203" pitchFamily="34" charset="0"/>
              </a:rPr>
              <a:t>, but not about potency</a:t>
            </a:r>
          </a:p>
          <a:p>
            <a:pPr>
              <a:spcBef>
                <a:spcPts val="800"/>
              </a:spcBef>
            </a:pPr>
            <a:r>
              <a:rPr lang="en-US" altLang="en-US" dirty="0" smtClean="0">
                <a:latin typeface="Gill Sans MT" panose="020B0502020104020203" pitchFamily="34" charset="0"/>
              </a:rPr>
              <a:t>VVM may be OK, but vaccine may be expired</a:t>
            </a:r>
          </a:p>
          <a:p>
            <a:pPr>
              <a:spcBef>
                <a:spcPts val="800"/>
              </a:spcBef>
            </a:pPr>
            <a:r>
              <a:rPr lang="en-US" altLang="en-US" dirty="0" smtClean="0">
                <a:latin typeface="Gill Sans MT" panose="020B0502020104020203" pitchFamily="34" charset="0"/>
              </a:rPr>
              <a:t>Before </a:t>
            </a:r>
            <a:r>
              <a:rPr lang="en-US" altLang="en-US" dirty="0">
                <a:latin typeface="Gill Sans MT" panose="020B0502020104020203" pitchFamily="34" charset="0"/>
              </a:rPr>
              <a:t>administering </a:t>
            </a:r>
            <a:r>
              <a:rPr lang="en-US" altLang="en-US" dirty="0" smtClean="0">
                <a:latin typeface="Gill Sans MT" panose="020B0502020104020203" pitchFamily="34" charset="0"/>
              </a:rPr>
              <a:t>any </a:t>
            </a:r>
            <a:r>
              <a:rPr lang="en-US" altLang="en-US" dirty="0">
                <a:latin typeface="Gill Sans MT" panose="020B0502020104020203" pitchFamily="34" charset="0"/>
              </a:rPr>
              <a:t>vaccine, </a:t>
            </a:r>
            <a:r>
              <a:rPr lang="en-US" altLang="en-US" b="1" dirty="0" smtClean="0">
                <a:latin typeface="Gill Sans MT" panose="020B0502020104020203" pitchFamily="34" charset="0"/>
              </a:rPr>
              <a:t>always check </a:t>
            </a:r>
            <a:r>
              <a:rPr lang="en-US" altLang="en-US" b="1" dirty="0">
                <a:latin typeface="Gill Sans MT" panose="020B0502020104020203" pitchFamily="34" charset="0"/>
              </a:rPr>
              <a:t>the expiration </a:t>
            </a:r>
            <a:r>
              <a:rPr lang="en-US" altLang="en-US" b="1" dirty="0" smtClean="0">
                <a:latin typeface="Gill Sans MT" panose="020B0502020104020203" pitchFamily="34" charset="0"/>
              </a:rPr>
              <a:t>date</a:t>
            </a:r>
            <a:endParaRPr lang="fr-FR" altLang="en-US" b="1" dirty="0">
              <a:latin typeface="Gill Sans MT" panose="020B0502020104020203" pitchFamily="34" charset="0"/>
            </a:endParaRPr>
          </a:p>
        </p:txBody>
      </p:sp>
      <p:sp>
        <p:nvSpPr>
          <p:cNvPr id="8197" name="Rounded Rectangular Callout 1"/>
          <p:cNvSpPr>
            <a:spLocks noChangeArrowheads="1"/>
          </p:cNvSpPr>
          <p:nvPr/>
        </p:nvSpPr>
        <p:spPr bwMode="auto">
          <a:xfrm>
            <a:off x="5848350" y="3068638"/>
            <a:ext cx="1676400" cy="1873250"/>
          </a:xfrm>
          <a:prstGeom prst="wedgeRoundRectCallout">
            <a:avLst>
              <a:gd name="adj1" fmla="val -20833"/>
              <a:gd name="adj2" fmla="val 62500"/>
              <a:gd name="adj3" fmla="val 16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1042988"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1042988"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1042988"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1042988"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1042988"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eaLnBrk="1" hangingPunct="1">
              <a:spcBef>
                <a:spcPct val="50000"/>
              </a:spcBef>
              <a:buClrTx/>
              <a:buFontTx/>
              <a:buNone/>
            </a:pPr>
            <a:endParaRPr lang="en-US" altLang="en-US" sz="3900" b="1"/>
          </a:p>
        </p:txBody>
      </p:sp>
      <p:sp>
        <p:nvSpPr>
          <p:cNvPr id="8198" name="Rounded Rectangular Callout 2"/>
          <p:cNvSpPr>
            <a:spLocks noChangeArrowheads="1"/>
          </p:cNvSpPr>
          <p:nvPr/>
        </p:nvSpPr>
        <p:spPr bwMode="auto">
          <a:xfrm>
            <a:off x="7092950" y="3357563"/>
            <a:ext cx="1366838" cy="1366837"/>
          </a:xfrm>
          <a:prstGeom prst="wedgeRoundRectCallout">
            <a:avLst>
              <a:gd name="adj1" fmla="val -20833"/>
              <a:gd name="adj2" fmla="val 62500"/>
              <a:gd name="adj3" fmla="val 16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1042988"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1042988"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1042988"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1042988"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1042988"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eaLnBrk="1" hangingPunct="1">
              <a:spcBef>
                <a:spcPct val="50000"/>
              </a:spcBef>
              <a:buClrTx/>
              <a:buFontTx/>
              <a:buNone/>
            </a:pPr>
            <a:endParaRPr lang="en-US" altLang="en-US" sz="3900" b="1"/>
          </a:p>
        </p:txBody>
      </p:sp>
      <p:sp>
        <p:nvSpPr>
          <p:cNvPr id="8199" name="TextBox 3"/>
          <p:cNvSpPr txBox="1">
            <a:spLocks noChangeArrowheads="1"/>
          </p:cNvSpPr>
          <p:nvPr/>
        </p:nvSpPr>
        <p:spPr bwMode="auto">
          <a:xfrm>
            <a:off x="5446729" y="4258371"/>
            <a:ext cx="3312368" cy="1354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marL="169863" indent="-169863" eaLnBrk="1" hangingPunct="1">
              <a:spcBef>
                <a:spcPts val="600"/>
              </a:spcBef>
              <a:buClrTx/>
              <a:buFont typeface="Arial" panose="020B0604020202020204" pitchFamily="34" charset="0"/>
              <a:buChar char="•"/>
            </a:pPr>
            <a:r>
              <a:rPr lang="en-US" altLang="en-US" sz="1800" dirty="0" smtClean="0">
                <a:solidFill>
                  <a:schemeClr val="tx1"/>
                </a:solidFill>
                <a:latin typeface="Gill Sans MT" panose="020B0502020104020203" pitchFamily="34" charset="0"/>
              </a:rPr>
              <a:t>Expiration date: </a:t>
            </a:r>
            <a:r>
              <a:rPr lang="en-US" altLang="en-US" sz="1800" dirty="0" smtClean="0">
                <a:solidFill>
                  <a:srgbClr val="C00000"/>
                </a:solidFill>
                <a:latin typeface="Gill Sans MT" panose="020B0502020104020203" pitchFamily="34" charset="0"/>
              </a:rPr>
              <a:t>02NOV14</a:t>
            </a:r>
            <a:endParaRPr lang="en-US" altLang="en-US" sz="1800" dirty="0">
              <a:solidFill>
                <a:srgbClr val="C00000"/>
              </a:solidFill>
              <a:latin typeface="Gill Sans MT" panose="020B0502020104020203" pitchFamily="34" charset="0"/>
            </a:endParaRPr>
          </a:p>
          <a:p>
            <a:pPr marL="169863" indent="-169863" eaLnBrk="1" hangingPunct="1">
              <a:spcBef>
                <a:spcPts val="600"/>
              </a:spcBef>
              <a:buClrTx/>
              <a:buFont typeface="Arial" panose="020B0604020202020204" pitchFamily="34" charset="0"/>
              <a:buChar char="•"/>
            </a:pPr>
            <a:r>
              <a:rPr lang="en-US" altLang="en-US" sz="1800" dirty="0" smtClean="0">
                <a:solidFill>
                  <a:schemeClr val="tx1"/>
                </a:solidFill>
                <a:latin typeface="Gill Sans MT" panose="020B0502020104020203" pitchFamily="34" charset="0"/>
              </a:rPr>
              <a:t>Use </a:t>
            </a:r>
            <a:r>
              <a:rPr lang="en-US" altLang="en-US" sz="1800" dirty="0">
                <a:solidFill>
                  <a:schemeClr val="tx1"/>
                </a:solidFill>
                <a:latin typeface="Gill Sans MT" panose="020B0502020104020203" pitchFamily="34" charset="0"/>
              </a:rPr>
              <a:t>through </a:t>
            </a:r>
            <a:r>
              <a:rPr lang="en-US" altLang="en-US" sz="1800" dirty="0" smtClean="0">
                <a:solidFill>
                  <a:schemeClr val="tx1"/>
                </a:solidFill>
                <a:latin typeface="Gill Sans MT" panose="020B0502020104020203" pitchFamily="34" charset="0"/>
              </a:rPr>
              <a:t>November 2, 2014</a:t>
            </a:r>
          </a:p>
          <a:p>
            <a:pPr marL="169863" indent="-169863" eaLnBrk="1" hangingPunct="1">
              <a:spcBef>
                <a:spcPts val="600"/>
              </a:spcBef>
              <a:buClrTx/>
              <a:buFont typeface="Arial" panose="020B0604020202020204" pitchFamily="34" charset="0"/>
              <a:buChar char="•"/>
            </a:pPr>
            <a:r>
              <a:rPr lang="en-US" altLang="en-US" sz="1800" dirty="0" smtClean="0">
                <a:solidFill>
                  <a:schemeClr val="tx1"/>
                </a:solidFill>
                <a:latin typeface="Gill Sans MT" panose="020B0502020104020203" pitchFamily="34" charset="0"/>
              </a:rPr>
              <a:t>Do </a:t>
            </a:r>
            <a:r>
              <a:rPr lang="en-US" altLang="en-US" sz="1800" dirty="0">
                <a:solidFill>
                  <a:schemeClr val="tx1"/>
                </a:solidFill>
                <a:latin typeface="Gill Sans MT" panose="020B0502020104020203" pitchFamily="34" charset="0"/>
              </a:rPr>
              <a:t>NOT use </a:t>
            </a:r>
            <a:r>
              <a:rPr lang="en-US" altLang="en-US" sz="1800" dirty="0" smtClean="0">
                <a:solidFill>
                  <a:schemeClr val="tx1"/>
                </a:solidFill>
                <a:latin typeface="Gill Sans MT" panose="020B0502020104020203" pitchFamily="34" charset="0"/>
              </a:rPr>
              <a:t>on or after November 3, 2014</a:t>
            </a:r>
            <a:endParaRPr lang="en-US" altLang="en-US" sz="1800" dirty="0">
              <a:solidFill>
                <a:schemeClr val="tx1"/>
              </a:solidFill>
              <a:latin typeface="Gill Sans MT" panose="020B0502020104020203" pitchFamily="34" charset="0"/>
            </a:endParaRPr>
          </a:p>
        </p:txBody>
      </p:sp>
      <p:pic>
        <p:nvPicPr>
          <p:cNvPr id="8201" name="Picture 9"/>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82253" y="4221088"/>
            <a:ext cx="1641475" cy="1460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8" name="Group 7"/>
          <p:cNvGrpSpPr/>
          <p:nvPr/>
        </p:nvGrpSpPr>
        <p:grpSpPr>
          <a:xfrm>
            <a:off x="3146692" y="3861048"/>
            <a:ext cx="1922169" cy="1839913"/>
            <a:chOff x="2714644" y="4005064"/>
            <a:chExt cx="1922169" cy="1839913"/>
          </a:xfrm>
        </p:grpSpPr>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l="18750" r="15956"/>
            <a:stretch/>
          </p:blipFill>
          <p:spPr>
            <a:xfrm>
              <a:off x="2714644" y="4005064"/>
              <a:ext cx="1922169" cy="18399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6" name="Freeform 505"/>
            <p:cNvSpPr>
              <a:spLocks noEditPoints="1"/>
            </p:cNvSpPr>
            <p:nvPr/>
          </p:nvSpPr>
          <p:spPr bwMode="auto">
            <a:xfrm rot="16812777">
              <a:off x="3405276" y="4589998"/>
              <a:ext cx="1134959" cy="626422"/>
            </a:xfrm>
            <a:custGeom>
              <a:avLst/>
              <a:gdLst>
                <a:gd name="T0" fmla="*/ 123 w 452"/>
                <a:gd name="T1" fmla="*/ 17 h 285"/>
                <a:gd name="T2" fmla="*/ 335 w 452"/>
                <a:gd name="T3" fmla="*/ 260 h 285"/>
                <a:gd name="T4" fmla="*/ 115 w 452"/>
                <a:gd name="T5" fmla="*/ 281 h 285"/>
                <a:gd name="T6" fmla="*/ 2 w 452"/>
                <a:gd name="T7" fmla="*/ 219 h 285"/>
                <a:gd name="T8" fmla="*/ 82 w 452"/>
                <a:gd name="T9" fmla="*/ 78 h 285"/>
                <a:gd name="T10" fmla="*/ 215 w 452"/>
                <a:gd name="T11" fmla="*/ 18 h 285"/>
                <a:gd name="T12" fmla="*/ 192 w 452"/>
                <a:gd name="T13" fmla="*/ 18 h 285"/>
                <a:gd name="T14" fmla="*/ 146 w 452"/>
                <a:gd name="T15" fmla="*/ 20 h 285"/>
                <a:gd name="T16" fmla="*/ 127 w 452"/>
                <a:gd name="T17" fmla="*/ 24 h 285"/>
                <a:gd name="T18" fmla="*/ 133 w 452"/>
                <a:gd name="T19" fmla="*/ 22 h 285"/>
                <a:gd name="T20" fmla="*/ 216 w 452"/>
                <a:gd name="T21" fmla="*/ 13 h 285"/>
                <a:gd name="T22" fmla="*/ 131 w 452"/>
                <a:gd name="T23" fmla="*/ 18 h 285"/>
                <a:gd name="T24" fmla="*/ 130 w 452"/>
                <a:gd name="T25" fmla="*/ 17 h 285"/>
                <a:gd name="T26" fmla="*/ 174 w 452"/>
                <a:gd name="T27" fmla="*/ 11 h 285"/>
                <a:gd name="T28" fmla="*/ 158 w 452"/>
                <a:gd name="T29" fmla="*/ 12 h 285"/>
                <a:gd name="T30" fmla="*/ 130 w 452"/>
                <a:gd name="T31" fmla="*/ 16 h 285"/>
                <a:gd name="T32" fmla="*/ 130 w 452"/>
                <a:gd name="T33" fmla="*/ 16 h 285"/>
                <a:gd name="T34" fmla="*/ 160 w 452"/>
                <a:gd name="T35" fmla="*/ 10 h 285"/>
                <a:gd name="T36" fmla="*/ 129 w 452"/>
                <a:gd name="T37" fmla="*/ 15 h 285"/>
                <a:gd name="T38" fmla="*/ 125 w 452"/>
                <a:gd name="T39" fmla="*/ 16 h 285"/>
                <a:gd name="T40" fmla="*/ 135 w 452"/>
                <a:gd name="T41" fmla="*/ 13 h 285"/>
                <a:gd name="T42" fmla="*/ 182 w 452"/>
                <a:gd name="T43" fmla="*/ 7 h 285"/>
                <a:gd name="T44" fmla="*/ 254 w 452"/>
                <a:gd name="T45" fmla="*/ 7 h 285"/>
                <a:gd name="T46" fmla="*/ 271 w 452"/>
                <a:gd name="T47" fmla="*/ 8 h 285"/>
                <a:gd name="T48" fmla="*/ 354 w 452"/>
                <a:gd name="T49" fmla="*/ 2 h 285"/>
                <a:gd name="T50" fmla="*/ 360 w 452"/>
                <a:gd name="T51" fmla="*/ 0 h 285"/>
                <a:gd name="T52" fmla="*/ 367 w 452"/>
                <a:gd name="T53" fmla="*/ 1 h 285"/>
                <a:gd name="T54" fmla="*/ 376 w 452"/>
                <a:gd name="T55" fmla="*/ 6 h 285"/>
                <a:gd name="T56" fmla="*/ 377 w 452"/>
                <a:gd name="T57" fmla="*/ 17 h 285"/>
                <a:gd name="T58" fmla="*/ 368 w 452"/>
                <a:gd name="T59" fmla="*/ 23 h 285"/>
                <a:gd name="T60" fmla="*/ 361 w 452"/>
                <a:gd name="T61" fmla="*/ 23 h 285"/>
                <a:gd name="T62" fmla="*/ 354 w 452"/>
                <a:gd name="T63" fmla="*/ 21 h 285"/>
                <a:gd name="T64" fmla="*/ 342 w 452"/>
                <a:gd name="T65" fmla="*/ 29 h 285"/>
                <a:gd name="T66" fmla="*/ 422 w 452"/>
                <a:gd name="T67" fmla="*/ 87 h 285"/>
                <a:gd name="T68" fmla="*/ 156 w 452"/>
                <a:gd name="T69" fmla="*/ 10 h 285"/>
                <a:gd name="T70" fmla="*/ 180 w 452"/>
                <a:gd name="T71" fmla="*/ 8 h 285"/>
                <a:gd name="T72" fmla="*/ 218 w 452"/>
                <a:gd name="T73" fmla="*/ 17 h 285"/>
                <a:gd name="T74" fmla="*/ 335 w 452"/>
                <a:gd name="T75" fmla="*/ 43 h 285"/>
                <a:gd name="T76" fmla="*/ 282 w 452"/>
                <a:gd name="T77" fmla="*/ 25 h 285"/>
                <a:gd name="T78" fmla="*/ 137 w 452"/>
                <a:gd name="T79" fmla="*/ 65 h 285"/>
                <a:gd name="T80" fmla="*/ 17 w 452"/>
                <a:gd name="T81" fmla="*/ 205 h 285"/>
                <a:gd name="T82" fmla="*/ 136 w 452"/>
                <a:gd name="T83" fmla="*/ 266 h 285"/>
                <a:gd name="T84" fmla="*/ 341 w 452"/>
                <a:gd name="T85" fmla="*/ 240 h 285"/>
                <a:gd name="T86" fmla="*/ 123 w 452"/>
                <a:gd name="T87" fmla="*/ 16 h 285"/>
                <a:gd name="T88" fmla="*/ 123 w 452"/>
                <a:gd name="T89" fmla="*/ 19 h 285"/>
                <a:gd name="T90" fmla="*/ 124 w 452"/>
                <a:gd name="T91" fmla="*/ 19 h 285"/>
                <a:gd name="T92" fmla="*/ 124 w 452"/>
                <a:gd name="T93" fmla="*/ 17 h 285"/>
                <a:gd name="T94" fmla="*/ 248 w 452"/>
                <a:gd name="T95" fmla="*/ 5 h 285"/>
                <a:gd name="T96" fmla="*/ 124 w 452"/>
                <a:gd name="T97" fmla="*/ 22 h 285"/>
                <a:gd name="T98" fmla="*/ 123 w 452"/>
                <a:gd name="T99" fmla="*/ 22 h 285"/>
                <a:gd name="T100" fmla="*/ 124 w 452"/>
                <a:gd name="T101" fmla="*/ 16 h 285"/>
                <a:gd name="T102" fmla="*/ 125 w 452"/>
                <a:gd name="T103" fmla="*/ 19 h 285"/>
                <a:gd name="T104" fmla="*/ 161 w 452"/>
                <a:gd name="T105" fmla="*/ 18 h 285"/>
                <a:gd name="T106" fmla="*/ 187 w 452"/>
                <a:gd name="T107" fmla="*/ 18 h 285"/>
                <a:gd name="T108" fmla="*/ 125 w 452"/>
                <a:gd name="T109" fmla="*/ 25 h 285"/>
                <a:gd name="T110" fmla="*/ 123 w 452"/>
                <a:gd name="T111" fmla="*/ 17 h 285"/>
                <a:gd name="T112" fmla="*/ 312 w 452"/>
                <a:gd name="T113" fmla="*/ 35 h 285"/>
                <a:gd name="T114" fmla="*/ 131 w 452"/>
                <a:gd name="T115" fmla="*/ 26 h 285"/>
                <a:gd name="T116" fmla="*/ 121 w 452"/>
                <a:gd name="T117" fmla="*/ 25 h 285"/>
                <a:gd name="T118" fmla="*/ 121 w 452"/>
                <a:gd name="T119" fmla="*/ 23 h 285"/>
                <a:gd name="T120" fmla="*/ 121 w 452"/>
                <a:gd name="T121" fmla="*/ 18 h 2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52" h="285">
                  <a:moveTo>
                    <a:pt x="126" y="23"/>
                  </a:moveTo>
                  <a:cubicBezTo>
                    <a:pt x="126" y="24"/>
                    <a:pt x="125" y="23"/>
                    <a:pt x="125" y="24"/>
                  </a:cubicBezTo>
                  <a:cubicBezTo>
                    <a:pt x="125" y="23"/>
                    <a:pt x="125" y="23"/>
                    <a:pt x="126" y="23"/>
                  </a:cubicBezTo>
                  <a:close/>
                  <a:moveTo>
                    <a:pt x="123" y="17"/>
                  </a:moveTo>
                  <a:cubicBezTo>
                    <a:pt x="123" y="17"/>
                    <a:pt x="123" y="17"/>
                    <a:pt x="123" y="17"/>
                  </a:cubicBezTo>
                  <a:cubicBezTo>
                    <a:pt x="123" y="17"/>
                    <a:pt x="123" y="17"/>
                    <a:pt x="123" y="17"/>
                  </a:cubicBezTo>
                  <a:cubicBezTo>
                    <a:pt x="124" y="17"/>
                    <a:pt x="123" y="17"/>
                    <a:pt x="123" y="17"/>
                  </a:cubicBezTo>
                  <a:close/>
                  <a:moveTo>
                    <a:pt x="449" y="171"/>
                  </a:moveTo>
                  <a:cubicBezTo>
                    <a:pt x="446" y="182"/>
                    <a:pt x="441" y="191"/>
                    <a:pt x="435" y="199"/>
                  </a:cubicBezTo>
                  <a:cubicBezTo>
                    <a:pt x="423" y="216"/>
                    <a:pt x="407" y="229"/>
                    <a:pt x="389" y="238"/>
                  </a:cubicBezTo>
                  <a:cubicBezTo>
                    <a:pt x="380" y="243"/>
                    <a:pt x="370" y="246"/>
                    <a:pt x="361" y="250"/>
                  </a:cubicBezTo>
                  <a:cubicBezTo>
                    <a:pt x="353" y="253"/>
                    <a:pt x="344" y="257"/>
                    <a:pt x="335" y="260"/>
                  </a:cubicBezTo>
                  <a:cubicBezTo>
                    <a:pt x="317" y="266"/>
                    <a:pt x="296" y="272"/>
                    <a:pt x="278" y="276"/>
                  </a:cubicBezTo>
                  <a:cubicBezTo>
                    <a:pt x="273" y="277"/>
                    <a:pt x="268" y="278"/>
                    <a:pt x="262" y="279"/>
                  </a:cubicBezTo>
                  <a:cubicBezTo>
                    <a:pt x="250" y="281"/>
                    <a:pt x="236" y="283"/>
                    <a:pt x="223" y="284"/>
                  </a:cubicBezTo>
                  <a:cubicBezTo>
                    <a:pt x="210" y="285"/>
                    <a:pt x="197" y="285"/>
                    <a:pt x="186" y="285"/>
                  </a:cubicBezTo>
                  <a:cubicBezTo>
                    <a:pt x="170" y="285"/>
                    <a:pt x="152" y="285"/>
                    <a:pt x="135" y="283"/>
                  </a:cubicBezTo>
                  <a:cubicBezTo>
                    <a:pt x="128" y="283"/>
                    <a:pt x="121" y="282"/>
                    <a:pt x="115" y="281"/>
                  </a:cubicBezTo>
                  <a:cubicBezTo>
                    <a:pt x="112" y="281"/>
                    <a:pt x="109" y="281"/>
                    <a:pt x="106" y="281"/>
                  </a:cubicBezTo>
                  <a:cubicBezTo>
                    <a:pt x="95" y="279"/>
                    <a:pt x="83" y="277"/>
                    <a:pt x="72" y="274"/>
                  </a:cubicBezTo>
                  <a:cubicBezTo>
                    <a:pt x="65" y="272"/>
                    <a:pt x="60" y="271"/>
                    <a:pt x="54" y="269"/>
                  </a:cubicBezTo>
                  <a:cubicBezTo>
                    <a:pt x="45" y="265"/>
                    <a:pt x="34" y="260"/>
                    <a:pt x="23" y="252"/>
                  </a:cubicBezTo>
                  <a:cubicBezTo>
                    <a:pt x="18" y="248"/>
                    <a:pt x="14" y="243"/>
                    <a:pt x="10" y="238"/>
                  </a:cubicBezTo>
                  <a:cubicBezTo>
                    <a:pt x="6" y="232"/>
                    <a:pt x="3" y="226"/>
                    <a:pt x="2" y="219"/>
                  </a:cubicBezTo>
                  <a:cubicBezTo>
                    <a:pt x="0" y="213"/>
                    <a:pt x="0" y="206"/>
                    <a:pt x="0" y="200"/>
                  </a:cubicBezTo>
                  <a:cubicBezTo>
                    <a:pt x="0" y="197"/>
                    <a:pt x="0" y="194"/>
                    <a:pt x="1" y="190"/>
                  </a:cubicBezTo>
                  <a:cubicBezTo>
                    <a:pt x="2" y="179"/>
                    <a:pt x="7" y="165"/>
                    <a:pt x="13" y="155"/>
                  </a:cubicBezTo>
                  <a:cubicBezTo>
                    <a:pt x="15" y="150"/>
                    <a:pt x="18" y="145"/>
                    <a:pt x="22" y="140"/>
                  </a:cubicBezTo>
                  <a:cubicBezTo>
                    <a:pt x="29" y="129"/>
                    <a:pt x="37" y="119"/>
                    <a:pt x="44" y="112"/>
                  </a:cubicBezTo>
                  <a:cubicBezTo>
                    <a:pt x="53" y="102"/>
                    <a:pt x="69" y="88"/>
                    <a:pt x="82" y="78"/>
                  </a:cubicBezTo>
                  <a:cubicBezTo>
                    <a:pt x="83" y="77"/>
                    <a:pt x="83" y="77"/>
                    <a:pt x="84" y="77"/>
                  </a:cubicBezTo>
                  <a:cubicBezTo>
                    <a:pt x="94" y="70"/>
                    <a:pt x="104" y="62"/>
                    <a:pt x="114" y="57"/>
                  </a:cubicBezTo>
                  <a:cubicBezTo>
                    <a:pt x="116" y="56"/>
                    <a:pt x="116" y="56"/>
                    <a:pt x="117" y="55"/>
                  </a:cubicBezTo>
                  <a:cubicBezTo>
                    <a:pt x="131" y="47"/>
                    <a:pt x="131" y="47"/>
                    <a:pt x="131" y="47"/>
                  </a:cubicBezTo>
                  <a:cubicBezTo>
                    <a:pt x="152" y="38"/>
                    <a:pt x="167" y="32"/>
                    <a:pt x="186" y="26"/>
                  </a:cubicBezTo>
                  <a:cubicBezTo>
                    <a:pt x="195" y="23"/>
                    <a:pt x="205" y="20"/>
                    <a:pt x="215" y="18"/>
                  </a:cubicBezTo>
                  <a:cubicBezTo>
                    <a:pt x="215" y="18"/>
                    <a:pt x="215" y="18"/>
                    <a:pt x="215" y="18"/>
                  </a:cubicBezTo>
                  <a:cubicBezTo>
                    <a:pt x="215" y="18"/>
                    <a:pt x="215" y="18"/>
                    <a:pt x="215" y="18"/>
                  </a:cubicBezTo>
                  <a:cubicBezTo>
                    <a:pt x="215" y="18"/>
                    <a:pt x="215" y="18"/>
                    <a:pt x="215" y="18"/>
                  </a:cubicBezTo>
                  <a:cubicBezTo>
                    <a:pt x="212" y="18"/>
                    <a:pt x="210" y="18"/>
                    <a:pt x="207" y="18"/>
                  </a:cubicBezTo>
                  <a:cubicBezTo>
                    <a:pt x="204" y="18"/>
                    <a:pt x="204" y="18"/>
                    <a:pt x="199" y="18"/>
                  </a:cubicBezTo>
                  <a:cubicBezTo>
                    <a:pt x="195" y="18"/>
                    <a:pt x="196" y="18"/>
                    <a:pt x="192" y="18"/>
                  </a:cubicBezTo>
                  <a:cubicBezTo>
                    <a:pt x="192" y="18"/>
                    <a:pt x="188" y="18"/>
                    <a:pt x="187" y="18"/>
                  </a:cubicBezTo>
                  <a:cubicBezTo>
                    <a:pt x="187" y="18"/>
                    <a:pt x="188" y="18"/>
                    <a:pt x="187" y="18"/>
                  </a:cubicBezTo>
                  <a:cubicBezTo>
                    <a:pt x="184" y="18"/>
                    <a:pt x="174" y="19"/>
                    <a:pt x="168" y="19"/>
                  </a:cubicBezTo>
                  <a:cubicBezTo>
                    <a:pt x="161" y="20"/>
                    <a:pt x="153" y="21"/>
                    <a:pt x="145" y="22"/>
                  </a:cubicBezTo>
                  <a:cubicBezTo>
                    <a:pt x="153" y="20"/>
                    <a:pt x="159" y="19"/>
                    <a:pt x="161" y="19"/>
                  </a:cubicBezTo>
                  <a:cubicBezTo>
                    <a:pt x="157" y="19"/>
                    <a:pt x="151" y="20"/>
                    <a:pt x="146" y="20"/>
                  </a:cubicBezTo>
                  <a:cubicBezTo>
                    <a:pt x="137" y="22"/>
                    <a:pt x="137" y="22"/>
                    <a:pt x="137" y="22"/>
                  </a:cubicBezTo>
                  <a:cubicBezTo>
                    <a:pt x="133" y="22"/>
                    <a:pt x="133" y="22"/>
                    <a:pt x="133" y="22"/>
                  </a:cubicBezTo>
                  <a:cubicBezTo>
                    <a:pt x="132" y="23"/>
                    <a:pt x="132" y="23"/>
                    <a:pt x="132" y="23"/>
                  </a:cubicBezTo>
                  <a:cubicBezTo>
                    <a:pt x="131" y="23"/>
                    <a:pt x="131" y="23"/>
                    <a:pt x="131" y="23"/>
                  </a:cubicBezTo>
                  <a:cubicBezTo>
                    <a:pt x="131" y="23"/>
                    <a:pt x="131" y="23"/>
                    <a:pt x="131" y="23"/>
                  </a:cubicBezTo>
                  <a:cubicBezTo>
                    <a:pt x="130" y="23"/>
                    <a:pt x="128" y="23"/>
                    <a:pt x="127" y="24"/>
                  </a:cubicBezTo>
                  <a:cubicBezTo>
                    <a:pt x="127" y="24"/>
                    <a:pt x="127" y="24"/>
                    <a:pt x="127" y="24"/>
                  </a:cubicBezTo>
                  <a:cubicBezTo>
                    <a:pt x="125" y="24"/>
                    <a:pt x="123" y="25"/>
                    <a:pt x="122" y="25"/>
                  </a:cubicBezTo>
                  <a:cubicBezTo>
                    <a:pt x="125" y="24"/>
                    <a:pt x="128" y="23"/>
                    <a:pt x="131" y="22"/>
                  </a:cubicBezTo>
                  <a:cubicBezTo>
                    <a:pt x="131" y="22"/>
                    <a:pt x="131" y="22"/>
                    <a:pt x="131" y="22"/>
                  </a:cubicBezTo>
                  <a:cubicBezTo>
                    <a:pt x="131" y="22"/>
                    <a:pt x="131" y="22"/>
                    <a:pt x="131" y="22"/>
                  </a:cubicBezTo>
                  <a:cubicBezTo>
                    <a:pt x="133" y="22"/>
                    <a:pt x="133" y="22"/>
                    <a:pt x="133" y="22"/>
                  </a:cubicBezTo>
                  <a:cubicBezTo>
                    <a:pt x="137" y="21"/>
                    <a:pt x="142" y="21"/>
                    <a:pt x="147" y="20"/>
                  </a:cubicBezTo>
                  <a:cubicBezTo>
                    <a:pt x="156" y="19"/>
                    <a:pt x="166" y="18"/>
                    <a:pt x="173" y="17"/>
                  </a:cubicBezTo>
                  <a:cubicBezTo>
                    <a:pt x="182" y="16"/>
                    <a:pt x="187" y="16"/>
                    <a:pt x="182" y="15"/>
                  </a:cubicBezTo>
                  <a:cubicBezTo>
                    <a:pt x="171" y="16"/>
                    <a:pt x="161" y="17"/>
                    <a:pt x="150" y="18"/>
                  </a:cubicBezTo>
                  <a:cubicBezTo>
                    <a:pt x="148" y="18"/>
                    <a:pt x="146" y="18"/>
                    <a:pt x="149" y="18"/>
                  </a:cubicBezTo>
                  <a:cubicBezTo>
                    <a:pt x="171" y="14"/>
                    <a:pt x="197" y="13"/>
                    <a:pt x="216" y="13"/>
                  </a:cubicBezTo>
                  <a:cubicBezTo>
                    <a:pt x="226" y="14"/>
                    <a:pt x="226" y="14"/>
                    <a:pt x="226" y="14"/>
                  </a:cubicBezTo>
                  <a:cubicBezTo>
                    <a:pt x="231" y="13"/>
                    <a:pt x="231" y="13"/>
                    <a:pt x="231" y="13"/>
                  </a:cubicBezTo>
                  <a:cubicBezTo>
                    <a:pt x="230" y="13"/>
                    <a:pt x="229" y="13"/>
                    <a:pt x="229" y="13"/>
                  </a:cubicBezTo>
                  <a:cubicBezTo>
                    <a:pt x="207" y="12"/>
                    <a:pt x="190" y="11"/>
                    <a:pt x="167" y="13"/>
                  </a:cubicBezTo>
                  <a:cubicBezTo>
                    <a:pt x="164" y="13"/>
                    <a:pt x="161" y="13"/>
                    <a:pt x="158" y="14"/>
                  </a:cubicBezTo>
                  <a:cubicBezTo>
                    <a:pt x="151" y="14"/>
                    <a:pt x="140" y="16"/>
                    <a:pt x="131" y="18"/>
                  </a:cubicBezTo>
                  <a:cubicBezTo>
                    <a:pt x="130" y="18"/>
                    <a:pt x="130" y="18"/>
                    <a:pt x="130" y="18"/>
                  </a:cubicBezTo>
                  <a:cubicBezTo>
                    <a:pt x="130" y="18"/>
                    <a:pt x="130" y="18"/>
                    <a:pt x="130" y="18"/>
                  </a:cubicBezTo>
                  <a:cubicBezTo>
                    <a:pt x="130" y="18"/>
                    <a:pt x="130" y="18"/>
                    <a:pt x="130" y="18"/>
                  </a:cubicBezTo>
                  <a:cubicBezTo>
                    <a:pt x="129" y="18"/>
                    <a:pt x="127" y="19"/>
                    <a:pt x="126" y="19"/>
                  </a:cubicBezTo>
                  <a:cubicBezTo>
                    <a:pt x="127" y="18"/>
                    <a:pt x="128" y="18"/>
                    <a:pt x="129" y="18"/>
                  </a:cubicBezTo>
                  <a:cubicBezTo>
                    <a:pt x="130" y="18"/>
                    <a:pt x="130" y="17"/>
                    <a:pt x="130" y="17"/>
                  </a:cubicBezTo>
                  <a:cubicBezTo>
                    <a:pt x="130" y="17"/>
                    <a:pt x="130" y="17"/>
                    <a:pt x="130" y="17"/>
                  </a:cubicBezTo>
                  <a:cubicBezTo>
                    <a:pt x="134" y="17"/>
                    <a:pt x="134" y="17"/>
                    <a:pt x="134" y="17"/>
                  </a:cubicBezTo>
                  <a:cubicBezTo>
                    <a:pt x="138" y="16"/>
                    <a:pt x="142" y="15"/>
                    <a:pt x="146" y="15"/>
                  </a:cubicBezTo>
                  <a:cubicBezTo>
                    <a:pt x="155" y="13"/>
                    <a:pt x="164" y="12"/>
                    <a:pt x="172" y="12"/>
                  </a:cubicBezTo>
                  <a:cubicBezTo>
                    <a:pt x="175" y="11"/>
                    <a:pt x="175" y="11"/>
                    <a:pt x="169" y="11"/>
                  </a:cubicBezTo>
                  <a:cubicBezTo>
                    <a:pt x="171" y="11"/>
                    <a:pt x="172" y="11"/>
                    <a:pt x="174" y="11"/>
                  </a:cubicBezTo>
                  <a:cubicBezTo>
                    <a:pt x="174" y="11"/>
                    <a:pt x="174" y="11"/>
                    <a:pt x="173" y="11"/>
                  </a:cubicBezTo>
                  <a:cubicBezTo>
                    <a:pt x="182" y="10"/>
                    <a:pt x="183" y="10"/>
                    <a:pt x="192" y="10"/>
                  </a:cubicBezTo>
                  <a:cubicBezTo>
                    <a:pt x="194" y="10"/>
                    <a:pt x="194" y="9"/>
                    <a:pt x="193" y="9"/>
                  </a:cubicBezTo>
                  <a:cubicBezTo>
                    <a:pt x="186" y="10"/>
                    <a:pt x="179" y="10"/>
                    <a:pt x="172" y="10"/>
                  </a:cubicBezTo>
                  <a:cubicBezTo>
                    <a:pt x="168" y="11"/>
                    <a:pt x="165" y="11"/>
                    <a:pt x="162" y="12"/>
                  </a:cubicBezTo>
                  <a:cubicBezTo>
                    <a:pt x="160" y="12"/>
                    <a:pt x="160" y="12"/>
                    <a:pt x="158" y="12"/>
                  </a:cubicBezTo>
                  <a:cubicBezTo>
                    <a:pt x="156" y="12"/>
                    <a:pt x="153" y="13"/>
                    <a:pt x="151" y="13"/>
                  </a:cubicBezTo>
                  <a:cubicBezTo>
                    <a:pt x="146" y="13"/>
                    <a:pt x="146" y="13"/>
                    <a:pt x="146" y="13"/>
                  </a:cubicBezTo>
                  <a:cubicBezTo>
                    <a:pt x="141" y="14"/>
                    <a:pt x="137" y="15"/>
                    <a:pt x="133" y="16"/>
                  </a:cubicBezTo>
                  <a:cubicBezTo>
                    <a:pt x="131" y="16"/>
                    <a:pt x="131" y="16"/>
                    <a:pt x="131" y="16"/>
                  </a:cubicBezTo>
                  <a:cubicBezTo>
                    <a:pt x="130" y="16"/>
                    <a:pt x="130" y="16"/>
                    <a:pt x="130" y="16"/>
                  </a:cubicBezTo>
                  <a:cubicBezTo>
                    <a:pt x="130" y="16"/>
                    <a:pt x="130" y="16"/>
                    <a:pt x="130" y="16"/>
                  </a:cubicBezTo>
                  <a:cubicBezTo>
                    <a:pt x="130" y="16"/>
                    <a:pt x="130" y="16"/>
                    <a:pt x="130" y="16"/>
                  </a:cubicBezTo>
                  <a:cubicBezTo>
                    <a:pt x="130" y="16"/>
                    <a:pt x="129" y="16"/>
                    <a:pt x="129" y="16"/>
                  </a:cubicBezTo>
                  <a:cubicBezTo>
                    <a:pt x="129" y="16"/>
                    <a:pt x="128" y="16"/>
                    <a:pt x="128" y="16"/>
                  </a:cubicBezTo>
                  <a:cubicBezTo>
                    <a:pt x="128" y="16"/>
                    <a:pt x="128" y="16"/>
                    <a:pt x="129" y="16"/>
                  </a:cubicBezTo>
                  <a:cubicBezTo>
                    <a:pt x="129" y="16"/>
                    <a:pt x="129" y="16"/>
                    <a:pt x="130" y="16"/>
                  </a:cubicBezTo>
                  <a:cubicBezTo>
                    <a:pt x="130" y="16"/>
                    <a:pt x="130" y="16"/>
                    <a:pt x="130" y="16"/>
                  </a:cubicBezTo>
                  <a:cubicBezTo>
                    <a:pt x="130" y="16"/>
                    <a:pt x="130" y="16"/>
                    <a:pt x="130" y="16"/>
                  </a:cubicBezTo>
                  <a:cubicBezTo>
                    <a:pt x="130" y="16"/>
                    <a:pt x="130" y="16"/>
                    <a:pt x="130" y="16"/>
                  </a:cubicBezTo>
                  <a:cubicBezTo>
                    <a:pt x="132" y="15"/>
                    <a:pt x="132" y="15"/>
                    <a:pt x="132" y="15"/>
                  </a:cubicBezTo>
                  <a:cubicBezTo>
                    <a:pt x="139" y="14"/>
                    <a:pt x="139" y="14"/>
                    <a:pt x="139" y="14"/>
                  </a:cubicBezTo>
                  <a:cubicBezTo>
                    <a:pt x="148" y="12"/>
                    <a:pt x="156" y="11"/>
                    <a:pt x="163" y="11"/>
                  </a:cubicBezTo>
                  <a:cubicBezTo>
                    <a:pt x="165" y="10"/>
                    <a:pt x="162" y="10"/>
                    <a:pt x="160" y="10"/>
                  </a:cubicBezTo>
                  <a:cubicBezTo>
                    <a:pt x="156" y="11"/>
                    <a:pt x="152" y="11"/>
                    <a:pt x="148" y="12"/>
                  </a:cubicBezTo>
                  <a:cubicBezTo>
                    <a:pt x="146" y="12"/>
                    <a:pt x="149" y="12"/>
                    <a:pt x="147" y="12"/>
                  </a:cubicBezTo>
                  <a:cubicBezTo>
                    <a:pt x="142" y="13"/>
                    <a:pt x="137" y="14"/>
                    <a:pt x="132" y="15"/>
                  </a:cubicBezTo>
                  <a:cubicBezTo>
                    <a:pt x="130" y="15"/>
                    <a:pt x="130" y="15"/>
                    <a:pt x="130" y="15"/>
                  </a:cubicBezTo>
                  <a:cubicBezTo>
                    <a:pt x="130" y="15"/>
                    <a:pt x="130" y="15"/>
                    <a:pt x="130" y="15"/>
                  </a:cubicBezTo>
                  <a:cubicBezTo>
                    <a:pt x="129" y="15"/>
                    <a:pt x="129" y="15"/>
                    <a:pt x="129" y="15"/>
                  </a:cubicBezTo>
                  <a:cubicBezTo>
                    <a:pt x="129" y="15"/>
                    <a:pt x="129" y="15"/>
                    <a:pt x="129" y="15"/>
                  </a:cubicBezTo>
                  <a:cubicBezTo>
                    <a:pt x="129" y="15"/>
                    <a:pt x="128" y="15"/>
                    <a:pt x="129" y="15"/>
                  </a:cubicBezTo>
                  <a:cubicBezTo>
                    <a:pt x="128" y="15"/>
                    <a:pt x="128" y="15"/>
                    <a:pt x="128" y="15"/>
                  </a:cubicBezTo>
                  <a:cubicBezTo>
                    <a:pt x="128" y="15"/>
                    <a:pt x="128" y="15"/>
                    <a:pt x="128" y="15"/>
                  </a:cubicBezTo>
                  <a:cubicBezTo>
                    <a:pt x="128" y="15"/>
                    <a:pt x="128" y="15"/>
                    <a:pt x="128" y="15"/>
                  </a:cubicBezTo>
                  <a:cubicBezTo>
                    <a:pt x="127" y="16"/>
                    <a:pt x="126" y="15"/>
                    <a:pt x="125" y="16"/>
                  </a:cubicBezTo>
                  <a:cubicBezTo>
                    <a:pt x="125" y="15"/>
                    <a:pt x="126" y="15"/>
                    <a:pt x="127" y="15"/>
                  </a:cubicBezTo>
                  <a:cubicBezTo>
                    <a:pt x="128" y="15"/>
                    <a:pt x="127" y="15"/>
                    <a:pt x="127" y="15"/>
                  </a:cubicBezTo>
                  <a:cubicBezTo>
                    <a:pt x="128" y="15"/>
                    <a:pt x="128" y="15"/>
                    <a:pt x="128" y="15"/>
                  </a:cubicBezTo>
                  <a:cubicBezTo>
                    <a:pt x="129" y="15"/>
                    <a:pt x="129" y="14"/>
                    <a:pt x="129" y="14"/>
                  </a:cubicBezTo>
                  <a:cubicBezTo>
                    <a:pt x="129" y="14"/>
                    <a:pt x="129" y="14"/>
                    <a:pt x="130" y="14"/>
                  </a:cubicBezTo>
                  <a:cubicBezTo>
                    <a:pt x="135" y="13"/>
                    <a:pt x="135" y="13"/>
                    <a:pt x="135" y="13"/>
                  </a:cubicBezTo>
                  <a:cubicBezTo>
                    <a:pt x="140" y="12"/>
                    <a:pt x="143" y="11"/>
                    <a:pt x="149" y="11"/>
                  </a:cubicBezTo>
                  <a:cubicBezTo>
                    <a:pt x="150" y="10"/>
                    <a:pt x="150" y="10"/>
                    <a:pt x="153" y="10"/>
                  </a:cubicBezTo>
                  <a:cubicBezTo>
                    <a:pt x="154" y="9"/>
                    <a:pt x="149" y="10"/>
                    <a:pt x="152" y="9"/>
                  </a:cubicBezTo>
                  <a:cubicBezTo>
                    <a:pt x="155" y="9"/>
                    <a:pt x="152" y="10"/>
                    <a:pt x="154" y="9"/>
                  </a:cubicBezTo>
                  <a:cubicBezTo>
                    <a:pt x="157" y="9"/>
                    <a:pt x="158" y="9"/>
                    <a:pt x="160" y="8"/>
                  </a:cubicBezTo>
                  <a:cubicBezTo>
                    <a:pt x="167" y="8"/>
                    <a:pt x="174" y="7"/>
                    <a:pt x="182" y="7"/>
                  </a:cubicBezTo>
                  <a:cubicBezTo>
                    <a:pt x="184" y="6"/>
                    <a:pt x="178" y="7"/>
                    <a:pt x="181" y="6"/>
                  </a:cubicBezTo>
                  <a:cubicBezTo>
                    <a:pt x="184" y="6"/>
                    <a:pt x="194" y="6"/>
                    <a:pt x="197" y="5"/>
                  </a:cubicBezTo>
                  <a:cubicBezTo>
                    <a:pt x="205" y="5"/>
                    <a:pt x="210" y="5"/>
                    <a:pt x="219" y="6"/>
                  </a:cubicBezTo>
                  <a:cubicBezTo>
                    <a:pt x="223" y="6"/>
                    <a:pt x="220" y="5"/>
                    <a:pt x="221" y="5"/>
                  </a:cubicBezTo>
                  <a:cubicBezTo>
                    <a:pt x="227" y="5"/>
                    <a:pt x="231" y="6"/>
                    <a:pt x="237" y="6"/>
                  </a:cubicBezTo>
                  <a:cubicBezTo>
                    <a:pt x="241" y="6"/>
                    <a:pt x="248" y="7"/>
                    <a:pt x="254" y="7"/>
                  </a:cubicBezTo>
                  <a:cubicBezTo>
                    <a:pt x="254" y="7"/>
                    <a:pt x="250" y="7"/>
                    <a:pt x="247" y="6"/>
                  </a:cubicBezTo>
                  <a:cubicBezTo>
                    <a:pt x="249" y="6"/>
                    <a:pt x="255" y="7"/>
                    <a:pt x="257" y="8"/>
                  </a:cubicBezTo>
                  <a:cubicBezTo>
                    <a:pt x="259" y="8"/>
                    <a:pt x="262" y="8"/>
                    <a:pt x="264" y="9"/>
                  </a:cubicBezTo>
                  <a:cubicBezTo>
                    <a:pt x="264" y="9"/>
                    <a:pt x="264" y="9"/>
                    <a:pt x="264" y="9"/>
                  </a:cubicBezTo>
                  <a:cubicBezTo>
                    <a:pt x="264" y="9"/>
                    <a:pt x="264" y="9"/>
                    <a:pt x="264" y="9"/>
                  </a:cubicBezTo>
                  <a:cubicBezTo>
                    <a:pt x="266" y="8"/>
                    <a:pt x="269" y="8"/>
                    <a:pt x="271" y="8"/>
                  </a:cubicBezTo>
                  <a:cubicBezTo>
                    <a:pt x="280" y="6"/>
                    <a:pt x="288" y="5"/>
                    <a:pt x="299" y="5"/>
                  </a:cubicBezTo>
                  <a:cubicBezTo>
                    <a:pt x="306" y="4"/>
                    <a:pt x="313" y="3"/>
                    <a:pt x="322" y="3"/>
                  </a:cubicBezTo>
                  <a:cubicBezTo>
                    <a:pt x="327" y="2"/>
                    <a:pt x="332" y="2"/>
                    <a:pt x="336" y="2"/>
                  </a:cubicBezTo>
                  <a:cubicBezTo>
                    <a:pt x="343" y="2"/>
                    <a:pt x="343" y="2"/>
                    <a:pt x="343" y="2"/>
                  </a:cubicBezTo>
                  <a:cubicBezTo>
                    <a:pt x="352" y="2"/>
                    <a:pt x="352" y="2"/>
                    <a:pt x="352" y="2"/>
                  </a:cubicBezTo>
                  <a:cubicBezTo>
                    <a:pt x="354" y="2"/>
                    <a:pt x="354" y="2"/>
                    <a:pt x="354" y="2"/>
                  </a:cubicBezTo>
                  <a:cubicBezTo>
                    <a:pt x="354" y="2"/>
                    <a:pt x="354" y="2"/>
                    <a:pt x="354" y="2"/>
                  </a:cubicBezTo>
                  <a:cubicBezTo>
                    <a:pt x="354" y="2"/>
                    <a:pt x="354" y="2"/>
                    <a:pt x="354" y="2"/>
                  </a:cubicBezTo>
                  <a:cubicBezTo>
                    <a:pt x="355" y="1"/>
                    <a:pt x="355" y="1"/>
                    <a:pt x="355" y="2"/>
                  </a:cubicBezTo>
                  <a:cubicBezTo>
                    <a:pt x="356" y="1"/>
                    <a:pt x="358" y="2"/>
                    <a:pt x="359" y="1"/>
                  </a:cubicBezTo>
                  <a:cubicBezTo>
                    <a:pt x="359" y="1"/>
                    <a:pt x="359" y="0"/>
                    <a:pt x="360" y="0"/>
                  </a:cubicBezTo>
                  <a:cubicBezTo>
                    <a:pt x="360" y="0"/>
                    <a:pt x="360" y="0"/>
                    <a:pt x="360" y="0"/>
                  </a:cubicBezTo>
                  <a:cubicBezTo>
                    <a:pt x="361" y="1"/>
                    <a:pt x="362" y="1"/>
                    <a:pt x="363" y="1"/>
                  </a:cubicBezTo>
                  <a:cubicBezTo>
                    <a:pt x="363" y="0"/>
                    <a:pt x="363" y="0"/>
                    <a:pt x="363" y="0"/>
                  </a:cubicBezTo>
                  <a:cubicBezTo>
                    <a:pt x="364" y="0"/>
                    <a:pt x="364" y="1"/>
                    <a:pt x="365" y="0"/>
                  </a:cubicBezTo>
                  <a:cubicBezTo>
                    <a:pt x="365" y="0"/>
                    <a:pt x="365" y="0"/>
                    <a:pt x="366" y="0"/>
                  </a:cubicBezTo>
                  <a:cubicBezTo>
                    <a:pt x="366" y="0"/>
                    <a:pt x="367" y="1"/>
                    <a:pt x="367" y="1"/>
                  </a:cubicBezTo>
                  <a:cubicBezTo>
                    <a:pt x="367" y="1"/>
                    <a:pt x="367" y="1"/>
                    <a:pt x="367" y="1"/>
                  </a:cubicBezTo>
                  <a:cubicBezTo>
                    <a:pt x="367" y="1"/>
                    <a:pt x="369" y="2"/>
                    <a:pt x="370" y="2"/>
                  </a:cubicBezTo>
                  <a:cubicBezTo>
                    <a:pt x="370" y="2"/>
                    <a:pt x="370" y="2"/>
                    <a:pt x="371" y="2"/>
                  </a:cubicBezTo>
                  <a:cubicBezTo>
                    <a:pt x="372" y="2"/>
                    <a:pt x="373" y="3"/>
                    <a:pt x="374" y="4"/>
                  </a:cubicBezTo>
                  <a:cubicBezTo>
                    <a:pt x="374" y="4"/>
                    <a:pt x="374" y="4"/>
                    <a:pt x="374" y="4"/>
                  </a:cubicBezTo>
                  <a:cubicBezTo>
                    <a:pt x="374" y="4"/>
                    <a:pt x="375" y="5"/>
                    <a:pt x="375" y="5"/>
                  </a:cubicBezTo>
                  <a:cubicBezTo>
                    <a:pt x="375" y="5"/>
                    <a:pt x="376" y="5"/>
                    <a:pt x="376" y="6"/>
                  </a:cubicBezTo>
                  <a:cubicBezTo>
                    <a:pt x="376" y="6"/>
                    <a:pt x="376" y="7"/>
                    <a:pt x="376" y="7"/>
                  </a:cubicBezTo>
                  <a:cubicBezTo>
                    <a:pt x="377" y="7"/>
                    <a:pt x="377" y="8"/>
                    <a:pt x="377" y="8"/>
                  </a:cubicBezTo>
                  <a:cubicBezTo>
                    <a:pt x="377" y="9"/>
                    <a:pt x="377" y="10"/>
                    <a:pt x="378" y="10"/>
                  </a:cubicBezTo>
                  <a:cubicBezTo>
                    <a:pt x="378" y="11"/>
                    <a:pt x="378" y="13"/>
                    <a:pt x="378" y="14"/>
                  </a:cubicBezTo>
                  <a:cubicBezTo>
                    <a:pt x="378" y="14"/>
                    <a:pt x="378" y="14"/>
                    <a:pt x="378" y="14"/>
                  </a:cubicBezTo>
                  <a:cubicBezTo>
                    <a:pt x="377" y="15"/>
                    <a:pt x="377" y="16"/>
                    <a:pt x="377" y="17"/>
                  </a:cubicBezTo>
                  <a:cubicBezTo>
                    <a:pt x="377" y="17"/>
                    <a:pt x="377" y="17"/>
                    <a:pt x="377" y="17"/>
                  </a:cubicBezTo>
                  <a:cubicBezTo>
                    <a:pt x="376" y="17"/>
                    <a:pt x="376" y="18"/>
                    <a:pt x="376" y="18"/>
                  </a:cubicBezTo>
                  <a:cubicBezTo>
                    <a:pt x="374" y="19"/>
                    <a:pt x="374" y="20"/>
                    <a:pt x="372" y="21"/>
                  </a:cubicBezTo>
                  <a:cubicBezTo>
                    <a:pt x="372" y="21"/>
                    <a:pt x="372" y="21"/>
                    <a:pt x="372" y="21"/>
                  </a:cubicBezTo>
                  <a:cubicBezTo>
                    <a:pt x="371" y="22"/>
                    <a:pt x="371" y="22"/>
                    <a:pt x="370" y="22"/>
                  </a:cubicBezTo>
                  <a:cubicBezTo>
                    <a:pt x="370" y="23"/>
                    <a:pt x="369" y="23"/>
                    <a:pt x="368" y="23"/>
                  </a:cubicBezTo>
                  <a:cubicBezTo>
                    <a:pt x="368" y="23"/>
                    <a:pt x="368" y="23"/>
                    <a:pt x="367" y="23"/>
                  </a:cubicBezTo>
                  <a:cubicBezTo>
                    <a:pt x="367" y="23"/>
                    <a:pt x="366" y="23"/>
                    <a:pt x="366" y="24"/>
                  </a:cubicBezTo>
                  <a:cubicBezTo>
                    <a:pt x="365" y="24"/>
                    <a:pt x="365" y="23"/>
                    <a:pt x="364" y="23"/>
                  </a:cubicBezTo>
                  <a:cubicBezTo>
                    <a:pt x="364" y="23"/>
                    <a:pt x="363" y="24"/>
                    <a:pt x="363" y="24"/>
                  </a:cubicBezTo>
                  <a:cubicBezTo>
                    <a:pt x="363" y="24"/>
                    <a:pt x="362" y="23"/>
                    <a:pt x="362" y="23"/>
                  </a:cubicBezTo>
                  <a:cubicBezTo>
                    <a:pt x="361" y="23"/>
                    <a:pt x="361" y="23"/>
                    <a:pt x="361" y="23"/>
                  </a:cubicBezTo>
                  <a:cubicBezTo>
                    <a:pt x="361" y="22"/>
                    <a:pt x="361" y="22"/>
                    <a:pt x="360" y="22"/>
                  </a:cubicBezTo>
                  <a:cubicBezTo>
                    <a:pt x="359" y="21"/>
                    <a:pt x="359" y="23"/>
                    <a:pt x="358" y="22"/>
                  </a:cubicBezTo>
                  <a:cubicBezTo>
                    <a:pt x="358" y="21"/>
                    <a:pt x="356" y="22"/>
                    <a:pt x="356" y="22"/>
                  </a:cubicBezTo>
                  <a:cubicBezTo>
                    <a:pt x="354" y="21"/>
                    <a:pt x="354" y="21"/>
                    <a:pt x="354" y="21"/>
                  </a:cubicBezTo>
                  <a:cubicBezTo>
                    <a:pt x="354" y="21"/>
                    <a:pt x="354" y="21"/>
                    <a:pt x="354" y="21"/>
                  </a:cubicBezTo>
                  <a:cubicBezTo>
                    <a:pt x="354" y="21"/>
                    <a:pt x="354" y="21"/>
                    <a:pt x="354" y="21"/>
                  </a:cubicBezTo>
                  <a:cubicBezTo>
                    <a:pt x="351" y="21"/>
                    <a:pt x="351" y="21"/>
                    <a:pt x="351" y="21"/>
                  </a:cubicBezTo>
                  <a:cubicBezTo>
                    <a:pt x="341" y="21"/>
                    <a:pt x="332" y="22"/>
                    <a:pt x="325" y="22"/>
                  </a:cubicBezTo>
                  <a:cubicBezTo>
                    <a:pt x="324" y="22"/>
                    <a:pt x="324" y="22"/>
                    <a:pt x="324" y="22"/>
                  </a:cubicBezTo>
                  <a:cubicBezTo>
                    <a:pt x="324" y="22"/>
                    <a:pt x="324" y="22"/>
                    <a:pt x="324" y="22"/>
                  </a:cubicBezTo>
                  <a:cubicBezTo>
                    <a:pt x="324" y="22"/>
                    <a:pt x="324" y="22"/>
                    <a:pt x="324" y="22"/>
                  </a:cubicBezTo>
                  <a:cubicBezTo>
                    <a:pt x="329" y="24"/>
                    <a:pt x="335" y="26"/>
                    <a:pt x="342" y="29"/>
                  </a:cubicBezTo>
                  <a:cubicBezTo>
                    <a:pt x="350" y="33"/>
                    <a:pt x="358" y="37"/>
                    <a:pt x="361" y="38"/>
                  </a:cubicBezTo>
                  <a:cubicBezTo>
                    <a:pt x="364" y="40"/>
                    <a:pt x="360" y="38"/>
                    <a:pt x="362" y="39"/>
                  </a:cubicBezTo>
                  <a:cubicBezTo>
                    <a:pt x="366" y="41"/>
                    <a:pt x="372" y="45"/>
                    <a:pt x="375" y="46"/>
                  </a:cubicBezTo>
                  <a:cubicBezTo>
                    <a:pt x="385" y="53"/>
                    <a:pt x="395" y="61"/>
                    <a:pt x="402" y="67"/>
                  </a:cubicBezTo>
                  <a:cubicBezTo>
                    <a:pt x="404" y="69"/>
                    <a:pt x="407" y="71"/>
                    <a:pt x="408" y="72"/>
                  </a:cubicBezTo>
                  <a:cubicBezTo>
                    <a:pt x="412" y="75"/>
                    <a:pt x="418" y="82"/>
                    <a:pt x="422" y="87"/>
                  </a:cubicBezTo>
                  <a:cubicBezTo>
                    <a:pt x="428" y="94"/>
                    <a:pt x="434" y="102"/>
                    <a:pt x="439" y="111"/>
                  </a:cubicBezTo>
                  <a:cubicBezTo>
                    <a:pt x="444" y="120"/>
                    <a:pt x="448" y="129"/>
                    <a:pt x="450" y="140"/>
                  </a:cubicBezTo>
                  <a:cubicBezTo>
                    <a:pt x="452" y="150"/>
                    <a:pt x="452" y="161"/>
                    <a:pt x="449" y="171"/>
                  </a:cubicBezTo>
                  <a:close/>
                  <a:moveTo>
                    <a:pt x="178" y="8"/>
                  </a:moveTo>
                  <a:cubicBezTo>
                    <a:pt x="173" y="8"/>
                    <a:pt x="171" y="8"/>
                    <a:pt x="163" y="9"/>
                  </a:cubicBezTo>
                  <a:cubicBezTo>
                    <a:pt x="161" y="9"/>
                    <a:pt x="160" y="9"/>
                    <a:pt x="156" y="10"/>
                  </a:cubicBezTo>
                  <a:cubicBezTo>
                    <a:pt x="155" y="10"/>
                    <a:pt x="146" y="11"/>
                    <a:pt x="146" y="12"/>
                  </a:cubicBezTo>
                  <a:cubicBezTo>
                    <a:pt x="151" y="11"/>
                    <a:pt x="154" y="11"/>
                    <a:pt x="157" y="10"/>
                  </a:cubicBezTo>
                  <a:cubicBezTo>
                    <a:pt x="159" y="10"/>
                    <a:pt x="157" y="10"/>
                    <a:pt x="158" y="10"/>
                  </a:cubicBezTo>
                  <a:cubicBezTo>
                    <a:pt x="163" y="10"/>
                    <a:pt x="172" y="8"/>
                    <a:pt x="179" y="8"/>
                  </a:cubicBezTo>
                  <a:cubicBezTo>
                    <a:pt x="180" y="8"/>
                    <a:pt x="177" y="8"/>
                    <a:pt x="178" y="8"/>
                  </a:cubicBezTo>
                  <a:close/>
                  <a:moveTo>
                    <a:pt x="180" y="8"/>
                  </a:moveTo>
                  <a:cubicBezTo>
                    <a:pt x="181" y="8"/>
                    <a:pt x="181" y="8"/>
                    <a:pt x="181" y="8"/>
                  </a:cubicBezTo>
                  <a:cubicBezTo>
                    <a:pt x="186" y="8"/>
                    <a:pt x="182" y="7"/>
                    <a:pt x="180" y="8"/>
                  </a:cubicBezTo>
                  <a:close/>
                  <a:moveTo>
                    <a:pt x="218" y="17"/>
                  </a:moveTo>
                  <a:cubicBezTo>
                    <a:pt x="221" y="16"/>
                    <a:pt x="226" y="15"/>
                    <a:pt x="232" y="14"/>
                  </a:cubicBezTo>
                  <a:cubicBezTo>
                    <a:pt x="230" y="14"/>
                    <a:pt x="229" y="14"/>
                    <a:pt x="227" y="15"/>
                  </a:cubicBezTo>
                  <a:cubicBezTo>
                    <a:pt x="224" y="16"/>
                    <a:pt x="221" y="16"/>
                    <a:pt x="218" y="17"/>
                  </a:cubicBezTo>
                  <a:close/>
                  <a:moveTo>
                    <a:pt x="427" y="122"/>
                  </a:moveTo>
                  <a:cubicBezTo>
                    <a:pt x="421" y="111"/>
                    <a:pt x="412" y="100"/>
                    <a:pt x="403" y="90"/>
                  </a:cubicBezTo>
                  <a:cubicBezTo>
                    <a:pt x="402" y="89"/>
                    <a:pt x="401" y="88"/>
                    <a:pt x="400" y="86"/>
                  </a:cubicBezTo>
                  <a:cubicBezTo>
                    <a:pt x="398" y="84"/>
                    <a:pt x="398" y="85"/>
                    <a:pt x="396" y="83"/>
                  </a:cubicBezTo>
                  <a:cubicBezTo>
                    <a:pt x="394" y="81"/>
                    <a:pt x="395" y="82"/>
                    <a:pt x="394" y="81"/>
                  </a:cubicBezTo>
                  <a:cubicBezTo>
                    <a:pt x="376" y="64"/>
                    <a:pt x="355" y="52"/>
                    <a:pt x="335" y="43"/>
                  </a:cubicBezTo>
                  <a:cubicBezTo>
                    <a:pt x="331" y="41"/>
                    <a:pt x="335" y="42"/>
                    <a:pt x="332" y="41"/>
                  </a:cubicBezTo>
                  <a:cubicBezTo>
                    <a:pt x="320" y="36"/>
                    <a:pt x="302" y="30"/>
                    <a:pt x="286" y="26"/>
                  </a:cubicBezTo>
                  <a:cubicBezTo>
                    <a:pt x="285" y="26"/>
                    <a:pt x="283" y="26"/>
                    <a:pt x="282" y="25"/>
                  </a:cubicBezTo>
                  <a:cubicBezTo>
                    <a:pt x="282" y="25"/>
                    <a:pt x="283" y="25"/>
                    <a:pt x="283" y="25"/>
                  </a:cubicBezTo>
                  <a:cubicBezTo>
                    <a:pt x="282" y="25"/>
                    <a:pt x="282" y="25"/>
                    <a:pt x="282" y="25"/>
                  </a:cubicBezTo>
                  <a:cubicBezTo>
                    <a:pt x="282" y="25"/>
                    <a:pt x="282" y="25"/>
                    <a:pt x="282" y="25"/>
                  </a:cubicBezTo>
                  <a:cubicBezTo>
                    <a:pt x="282" y="25"/>
                    <a:pt x="282" y="25"/>
                    <a:pt x="282" y="25"/>
                  </a:cubicBezTo>
                  <a:cubicBezTo>
                    <a:pt x="268" y="27"/>
                    <a:pt x="253" y="29"/>
                    <a:pt x="240" y="32"/>
                  </a:cubicBezTo>
                  <a:cubicBezTo>
                    <a:pt x="227" y="34"/>
                    <a:pt x="212" y="38"/>
                    <a:pt x="201" y="41"/>
                  </a:cubicBezTo>
                  <a:cubicBezTo>
                    <a:pt x="188" y="45"/>
                    <a:pt x="175" y="48"/>
                    <a:pt x="164" y="53"/>
                  </a:cubicBezTo>
                  <a:cubicBezTo>
                    <a:pt x="156" y="56"/>
                    <a:pt x="150" y="59"/>
                    <a:pt x="143" y="62"/>
                  </a:cubicBezTo>
                  <a:cubicBezTo>
                    <a:pt x="141" y="63"/>
                    <a:pt x="139" y="64"/>
                    <a:pt x="137" y="65"/>
                  </a:cubicBezTo>
                  <a:cubicBezTo>
                    <a:pt x="130" y="68"/>
                    <a:pt x="124" y="72"/>
                    <a:pt x="117" y="76"/>
                  </a:cubicBezTo>
                  <a:cubicBezTo>
                    <a:pt x="111" y="79"/>
                    <a:pt x="106" y="83"/>
                    <a:pt x="100" y="87"/>
                  </a:cubicBezTo>
                  <a:cubicBezTo>
                    <a:pt x="83" y="99"/>
                    <a:pt x="62" y="117"/>
                    <a:pt x="47" y="136"/>
                  </a:cubicBezTo>
                  <a:cubicBezTo>
                    <a:pt x="45" y="137"/>
                    <a:pt x="45" y="138"/>
                    <a:pt x="44" y="140"/>
                  </a:cubicBezTo>
                  <a:cubicBezTo>
                    <a:pt x="34" y="152"/>
                    <a:pt x="26" y="165"/>
                    <a:pt x="22" y="178"/>
                  </a:cubicBezTo>
                  <a:cubicBezTo>
                    <a:pt x="19" y="186"/>
                    <a:pt x="17" y="195"/>
                    <a:pt x="17" y="205"/>
                  </a:cubicBezTo>
                  <a:cubicBezTo>
                    <a:pt x="18" y="209"/>
                    <a:pt x="18" y="214"/>
                    <a:pt x="19" y="218"/>
                  </a:cubicBezTo>
                  <a:cubicBezTo>
                    <a:pt x="21" y="222"/>
                    <a:pt x="22" y="226"/>
                    <a:pt x="25" y="229"/>
                  </a:cubicBezTo>
                  <a:cubicBezTo>
                    <a:pt x="33" y="241"/>
                    <a:pt x="48" y="249"/>
                    <a:pt x="64" y="254"/>
                  </a:cubicBezTo>
                  <a:cubicBezTo>
                    <a:pt x="75" y="258"/>
                    <a:pt x="88" y="261"/>
                    <a:pt x="102" y="263"/>
                  </a:cubicBezTo>
                  <a:cubicBezTo>
                    <a:pt x="106" y="263"/>
                    <a:pt x="111" y="264"/>
                    <a:pt x="116" y="265"/>
                  </a:cubicBezTo>
                  <a:cubicBezTo>
                    <a:pt x="122" y="265"/>
                    <a:pt x="129" y="266"/>
                    <a:pt x="136" y="266"/>
                  </a:cubicBezTo>
                  <a:cubicBezTo>
                    <a:pt x="149" y="267"/>
                    <a:pt x="161" y="268"/>
                    <a:pt x="173" y="268"/>
                  </a:cubicBezTo>
                  <a:cubicBezTo>
                    <a:pt x="185" y="268"/>
                    <a:pt x="196" y="268"/>
                    <a:pt x="208" y="268"/>
                  </a:cubicBezTo>
                  <a:cubicBezTo>
                    <a:pt x="212" y="267"/>
                    <a:pt x="216" y="267"/>
                    <a:pt x="220" y="267"/>
                  </a:cubicBezTo>
                  <a:cubicBezTo>
                    <a:pt x="223" y="267"/>
                    <a:pt x="226" y="266"/>
                    <a:pt x="228" y="266"/>
                  </a:cubicBezTo>
                  <a:cubicBezTo>
                    <a:pt x="242" y="265"/>
                    <a:pt x="260" y="262"/>
                    <a:pt x="276" y="259"/>
                  </a:cubicBezTo>
                  <a:cubicBezTo>
                    <a:pt x="298" y="254"/>
                    <a:pt x="318" y="249"/>
                    <a:pt x="341" y="240"/>
                  </a:cubicBezTo>
                  <a:cubicBezTo>
                    <a:pt x="358" y="233"/>
                    <a:pt x="377" y="227"/>
                    <a:pt x="393" y="217"/>
                  </a:cubicBezTo>
                  <a:cubicBezTo>
                    <a:pt x="403" y="210"/>
                    <a:pt x="412" y="202"/>
                    <a:pt x="420" y="192"/>
                  </a:cubicBezTo>
                  <a:cubicBezTo>
                    <a:pt x="428" y="182"/>
                    <a:pt x="433" y="171"/>
                    <a:pt x="435" y="160"/>
                  </a:cubicBezTo>
                  <a:cubicBezTo>
                    <a:pt x="436" y="147"/>
                    <a:pt x="433" y="134"/>
                    <a:pt x="427" y="122"/>
                  </a:cubicBezTo>
                  <a:close/>
                  <a:moveTo>
                    <a:pt x="122" y="17"/>
                  </a:moveTo>
                  <a:cubicBezTo>
                    <a:pt x="122" y="17"/>
                    <a:pt x="123" y="17"/>
                    <a:pt x="123" y="16"/>
                  </a:cubicBezTo>
                  <a:cubicBezTo>
                    <a:pt x="123" y="17"/>
                    <a:pt x="122" y="16"/>
                    <a:pt x="122" y="17"/>
                  </a:cubicBezTo>
                  <a:close/>
                  <a:moveTo>
                    <a:pt x="123" y="16"/>
                  </a:moveTo>
                  <a:cubicBezTo>
                    <a:pt x="124" y="16"/>
                    <a:pt x="124" y="16"/>
                    <a:pt x="124" y="16"/>
                  </a:cubicBezTo>
                  <a:cubicBezTo>
                    <a:pt x="124" y="16"/>
                    <a:pt x="123" y="16"/>
                    <a:pt x="123" y="16"/>
                  </a:cubicBezTo>
                  <a:close/>
                  <a:moveTo>
                    <a:pt x="123" y="20"/>
                  </a:moveTo>
                  <a:cubicBezTo>
                    <a:pt x="123" y="19"/>
                    <a:pt x="123" y="19"/>
                    <a:pt x="123" y="19"/>
                  </a:cubicBezTo>
                  <a:cubicBezTo>
                    <a:pt x="123" y="19"/>
                    <a:pt x="122" y="19"/>
                    <a:pt x="123" y="20"/>
                  </a:cubicBezTo>
                  <a:close/>
                  <a:moveTo>
                    <a:pt x="124" y="19"/>
                  </a:moveTo>
                  <a:cubicBezTo>
                    <a:pt x="124" y="19"/>
                    <a:pt x="124" y="19"/>
                    <a:pt x="124" y="19"/>
                  </a:cubicBezTo>
                  <a:cubicBezTo>
                    <a:pt x="124" y="19"/>
                    <a:pt x="124" y="19"/>
                    <a:pt x="123" y="19"/>
                  </a:cubicBezTo>
                  <a:cubicBezTo>
                    <a:pt x="123" y="19"/>
                    <a:pt x="123" y="19"/>
                    <a:pt x="124" y="19"/>
                  </a:cubicBezTo>
                  <a:close/>
                  <a:moveTo>
                    <a:pt x="124" y="19"/>
                  </a:moveTo>
                  <a:cubicBezTo>
                    <a:pt x="124" y="19"/>
                    <a:pt x="124" y="19"/>
                    <a:pt x="124" y="19"/>
                  </a:cubicBezTo>
                  <a:cubicBezTo>
                    <a:pt x="124" y="19"/>
                    <a:pt x="124" y="19"/>
                    <a:pt x="124" y="19"/>
                  </a:cubicBezTo>
                  <a:cubicBezTo>
                    <a:pt x="124" y="19"/>
                    <a:pt x="124" y="19"/>
                    <a:pt x="124" y="19"/>
                  </a:cubicBezTo>
                  <a:close/>
                  <a:moveTo>
                    <a:pt x="124" y="17"/>
                  </a:moveTo>
                  <a:cubicBezTo>
                    <a:pt x="124" y="17"/>
                    <a:pt x="124" y="17"/>
                    <a:pt x="124" y="17"/>
                  </a:cubicBezTo>
                  <a:cubicBezTo>
                    <a:pt x="124" y="17"/>
                    <a:pt x="124" y="17"/>
                    <a:pt x="124" y="17"/>
                  </a:cubicBezTo>
                  <a:close/>
                  <a:moveTo>
                    <a:pt x="240" y="4"/>
                  </a:moveTo>
                  <a:cubicBezTo>
                    <a:pt x="239" y="4"/>
                    <a:pt x="235" y="3"/>
                    <a:pt x="234" y="4"/>
                  </a:cubicBezTo>
                  <a:cubicBezTo>
                    <a:pt x="236" y="4"/>
                    <a:pt x="240" y="4"/>
                    <a:pt x="240" y="4"/>
                  </a:cubicBezTo>
                  <a:close/>
                  <a:moveTo>
                    <a:pt x="248" y="5"/>
                  </a:moveTo>
                  <a:cubicBezTo>
                    <a:pt x="246" y="5"/>
                    <a:pt x="245" y="5"/>
                    <a:pt x="242" y="5"/>
                  </a:cubicBezTo>
                  <a:cubicBezTo>
                    <a:pt x="242" y="5"/>
                    <a:pt x="247" y="5"/>
                    <a:pt x="248" y="5"/>
                  </a:cubicBezTo>
                  <a:close/>
                  <a:moveTo>
                    <a:pt x="217" y="5"/>
                  </a:moveTo>
                  <a:cubicBezTo>
                    <a:pt x="215" y="5"/>
                    <a:pt x="212" y="5"/>
                    <a:pt x="211" y="5"/>
                  </a:cubicBezTo>
                  <a:cubicBezTo>
                    <a:pt x="213" y="5"/>
                    <a:pt x="216" y="5"/>
                    <a:pt x="217" y="5"/>
                  </a:cubicBezTo>
                  <a:close/>
                  <a:moveTo>
                    <a:pt x="123" y="22"/>
                  </a:moveTo>
                  <a:cubicBezTo>
                    <a:pt x="123" y="22"/>
                    <a:pt x="124" y="23"/>
                    <a:pt x="124" y="22"/>
                  </a:cubicBezTo>
                  <a:cubicBezTo>
                    <a:pt x="124" y="22"/>
                    <a:pt x="124" y="22"/>
                    <a:pt x="124" y="22"/>
                  </a:cubicBezTo>
                  <a:cubicBezTo>
                    <a:pt x="124" y="22"/>
                    <a:pt x="124" y="22"/>
                    <a:pt x="125" y="22"/>
                  </a:cubicBezTo>
                  <a:cubicBezTo>
                    <a:pt x="125" y="22"/>
                    <a:pt x="125" y="22"/>
                    <a:pt x="125" y="22"/>
                  </a:cubicBezTo>
                  <a:cubicBezTo>
                    <a:pt x="125" y="22"/>
                    <a:pt x="125" y="22"/>
                    <a:pt x="125" y="22"/>
                  </a:cubicBezTo>
                  <a:cubicBezTo>
                    <a:pt x="125" y="22"/>
                    <a:pt x="125" y="22"/>
                    <a:pt x="125" y="22"/>
                  </a:cubicBezTo>
                  <a:cubicBezTo>
                    <a:pt x="125" y="22"/>
                    <a:pt x="125" y="22"/>
                    <a:pt x="125" y="22"/>
                  </a:cubicBezTo>
                  <a:cubicBezTo>
                    <a:pt x="125" y="22"/>
                    <a:pt x="123" y="22"/>
                    <a:pt x="123" y="22"/>
                  </a:cubicBezTo>
                  <a:close/>
                  <a:moveTo>
                    <a:pt x="125" y="24"/>
                  </a:moveTo>
                  <a:cubicBezTo>
                    <a:pt x="124" y="24"/>
                    <a:pt x="124" y="24"/>
                    <a:pt x="124" y="24"/>
                  </a:cubicBezTo>
                  <a:cubicBezTo>
                    <a:pt x="124" y="24"/>
                    <a:pt x="125" y="24"/>
                    <a:pt x="125" y="24"/>
                  </a:cubicBezTo>
                  <a:close/>
                  <a:moveTo>
                    <a:pt x="124" y="16"/>
                  </a:moveTo>
                  <a:cubicBezTo>
                    <a:pt x="124" y="16"/>
                    <a:pt x="125" y="16"/>
                    <a:pt x="125" y="16"/>
                  </a:cubicBezTo>
                  <a:cubicBezTo>
                    <a:pt x="125" y="16"/>
                    <a:pt x="124" y="16"/>
                    <a:pt x="124" y="16"/>
                  </a:cubicBezTo>
                  <a:close/>
                  <a:moveTo>
                    <a:pt x="197" y="3"/>
                  </a:moveTo>
                  <a:cubicBezTo>
                    <a:pt x="201" y="3"/>
                    <a:pt x="205" y="3"/>
                    <a:pt x="207" y="3"/>
                  </a:cubicBezTo>
                  <a:cubicBezTo>
                    <a:pt x="203" y="3"/>
                    <a:pt x="198" y="3"/>
                    <a:pt x="197" y="3"/>
                  </a:cubicBezTo>
                  <a:close/>
                  <a:moveTo>
                    <a:pt x="125" y="19"/>
                  </a:moveTo>
                  <a:cubicBezTo>
                    <a:pt x="125" y="19"/>
                    <a:pt x="124" y="19"/>
                    <a:pt x="124" y="19"/>
                  </a:cubicBezTo>
                  <a:cubicBezTo>
                    <a:pt x="124" y="19"/>
                    <a:pt x="125" y="19"/>
                    <a:pt x="125" y="19"/>
                  </a:cubicBezTo>
                  <a:close/>
                  <a:moveTo>
                    <a:pt x="159" y="12"/>
                  </a:moveTo>
                  <a:cubicBezTo>
                    <a:pt x="158" y="12"/>
                    <a:pt x="156" y="13"/>
                    <a:pt x="154" y="13"/>
                  </a:cubicBezTo>
                  <a:cubicBezTo>
                    <a:pt x="152" y="13"/>
                    <a:pt x="140" y="15"/>
                    <a:pt x="141" y="15"/>
                  </a:cubicBezTo>
                  <a:cubicBezTo>
                    <a:pt x="148" y="13"/>
                    <a:pt x="159" y="13"/>
                    <a:pt x="165" y="12"/>
                  </a:cubicBezTo>
                  <a:cubicBezTo>
                    <a:pt x="163" y="12"/>
                    <a:pt x="161" y="12"/>
                    <a:pt x="159" y="12"/>
                  </a:cubicBezTo>
                  <a:close/>
                  <a:moveTo>
                    <a:pt x="161" y="18"/>
                  </a:moveTo>
                  <a:cubicBezTo>
                    <a:pt x="164" y="17"/>
                    <a:pt x="174" y="16"/>
                    <a:pt x="179" y="16"/>
                  </a:cubicBezTo>
                  <a:cubicBezTo>
                    <a:pt x="173" y="16"/>
                    <a:pt x="167" y="17"/>
                    <a:pt x="161" y="18"/>
                  </a:cubicBezTo>
                  <a:close/>
                  <a:moveTo>
                    <a:pt x="120" y="28"/>
                  </a:moveTo>
                  <a:cubicBezTo>
                    <a:pt x="119" y="29"/>
                    <a:pt x="119" y="29"/>
                    <a:pt x="120" y="28"/>
                  </a:cubicBezTo>
                  <a:close/>
                  <a:moveTo>
                    <a:pt x="188" y="18"/>
                  </a:moveTo>
                  <a:cubicBezTo>
                    <a:pt x="188" y="18"/>
                    <a:pt x="187" y="18"/>
                    <a:pt x="187" y="18"/>
                  </a:cubicBezTo>
                  <a:cubicBezTo>
                    <a:pt x="187" y="18"/>
                    <a:pt x="187" y="18"/>
                    <a:pt x="188" y="18"/>
                  </a:cubicBezTo>
                  <a:close/>
                  <a:moveTo>
                    <a:pt x="127" y="16"/>
                  </a:moveTo>
                  <a:cubicBezTo>
                    <a:pt x="127" y="16"/>
                    <a:pt x="127" y="17"/>
                    <a:pt x="127" y="17"/>
                  </a:cubicBezTo>
                  <a:cubicBezTo>
                    <a:pt x="127" y="17"/>
                    <a:pt x="127" y="16"/>
                    <a:pt x="127" y="16"/>
                  </a:cubicBezTo>
                  <a:close/>
                  <a:moveTo>
                    <a:pt x="125" y="25"/>
                  </a:moveTo>
                  <a:cubicBezTo>
                    <a:pt x="125" y="25"/>
                    <a:pt x="125" y="25"/>
                    <a:pt x="125" y="25"/>
                  </a:cubicBezTo>
                  <a:cubicBezTo>
                    <a:pt x="125" y="25"/>
                    <a:pt x="125" y="25"/>
                    <a:pt x="125" y="25"/>
                  </a:cubicBezTo>
                  <a:close/>
                  <a:moveTo>
                    <a:pt x="119" y="19"/>
                  </a:moveTo>
                  <a:cubicBezTo>
                    <a:pt x="119" y="19"/>
                    <a:pt x="119" y="19"/>
                    <a:pt x="119" y="19"/>
                  </a:cubicBezTo>
                  <a:cubicBezTo>
                    <a:pt x="120" y="18"/>
                    <a:pt x="121" y="18"/>
                    <a:pt x="121" y="18"/>
                  </a:cubicBezTo>
                  <a:cubicBezTo>
                    <a:pt x="121" y="18"/>
                    <a:pt x="121" y="18"/>
                    <a:pt x="121" y="18"/>
                  </a:cubicBezTo>
                  <a:cubicBezTo>
                    <a:pt x="121" y="17"/>
                    <a:pt x="123" y="18"/>
                    <a:pt x="123" y="17"/>
                  </a:cubicBezTo>
                  <a:cubicBezTo>
                    <a:pt x="122" y="18"/>
                    <a:pt x="121" y="18"/>
                    <a:pt x="120" y="18"/>
                  </a:cubicBezTo>
                  <a:cubicBezTo>
                    <a:pt x="120" y="18"/>
                    <a:pt x="120" y="18"/>
                    <a:pt x="120" y="18"/>
                  </a:cubicBezTo>
                  <a:cubicBezTo>
                    <a:pt x="119" y="19"/>
                    <a:pt x="118" y="18"/>
                    <a:pt x="118" y="19"/>
                  </a:cubicBezTo>
                  <a:cubicBezTo>
                    <a:pt x="118" y="19"/>
                    <a:pt x="119" y="19"/>
                    <a:pt x="119" y="19"/>
                  </a:cubicBezTo>
                  <a:close/>
                  <a:moveTo>
                    <a:pt x="316" y="36"/>
                  </a:moveTo>
                  <a:cubicBezTo>
                    <a:pt x="315" y="35"/>
                    <a:pt x="312" y="35"/>
                    <a:pt x="312" y="35"/>
                  </a:cubicBezTo>
                  <a:cubicBezTo>
                    <a:pt x="314" y="35"/>
                    <a:pt x="315" y="36"/>
                    <a:pt x="316" y="36"/>
                  </a:cubicBezTo>
                  <a:close/>
                  <a:moveTo>
                    <a:pt x="132" y="26"/>
                  </a:moveTo>
                  <a:cubicBezTo>
                    <a:pt x="134" y="26"/>
                    <a:pt x="134" y="26"/>
                    <a:pt x="134" y="26"/>
                  </a:cubicBezTo>
                  <a:cubicBezTo>
                    <a:pt x="132" y="26"/>
                    <a:pt x="132" y="26"/>
                    <a:pt x="132" y="26"/>
                  </a:cubicBezTo>
                  <a:cubicBezTo>
                    <a:pt x="132" y="26"/>
                    <a:pt x="132" y="26"/>
                    <a:pt x="132" y="26"/>
                  </a:cubicBezTo>
                  <a:cubicBezTo>
                    <a:pt x="131" y="26"/>
                    <a:pt x="131" y="26"/>
                    <a:pt x="131" y="26"/>
                  </a:cubicBezTo>
                  <a:cubicBezTo>
                    <a:pt x="131" y="26"/>
                    <a:pt x="132" y="26"/>
                    <a:pt x="132" y="26"/>
                  </a:cubicBezTo>
                  <a:cubicBezTo>
                    <a:pt x="132" y="26"/>
                    <a:pt x="132" y="26"/>
                    <a:pt x="132" y="26"/>
                  </a:cubicBezTo>
                  <a:close/>
                  <a:moveTo>
                    <a:pt x="121" y="25"/>
                  </a:moveTo>
                  <a:cubicBezTo>
                    <a:pt x="121" y="25"/>
                    <a:pt x="121" y="25"/>
                    <a:pt x="121" y="25"/>
                  </a:cubicBezTo>
                  <a:cubicBezTo>
                    <a:pt x="121" y="26"/>
                    <a:pt x="121" y="25"/>
                    <a:pt x="121" y="25"/>
                  </a:cubicBezTo>
                  <a:close/>
                  <a:moveTo>
                    <a:pt x="121" y="25"/>
                  </a:moveTo>
                  <a:cubicBezTo>
                    <a:pt x="121" y="25"/>
                    <a:pt x="121" y="25"/>
                    <a:pt x="121" y="25"/>
                  </a:cubicBezTo>
                  <a:cubicBezTo>
                    <a:pt x="121" y="25"/>
                    <a:pt x="121" y="25"/>
                    <a:pt x="121" y="25"/>
                  </a:cubicBezTo>
                  <a:close/>
                  <a:moveTo>
                    <a:pt x="122" y="19"/>
                  </a:moveTo>
                  <a:cubicBezTo>
                    <a:pt x="122" y="19"/>
                    <a:pt x="122" y="19"/>
                    <a:pt x="122" y="19"/>
                  </a:cubicBezTo>
                  <a:cubicBezTo>
                    <a:pt x="122" y="19"/>
                    <a:pt x="122" y="19"/>
                    <a:pt x="122" y="19"/>
                  </a:cubicBezTo>
                  <a:close/>
                  <a:moveTo>
                    <a:pt x="121" y="23"/>
                  </a:moveTo>
                  <a:cubicBezTo>
                    <a:pt x="122" y="23"/>
                    <a:pt x="122" y="22"/>
                    <a:pt x="121" y="23"/>
                  </a:cubicBezTo>
                  <a:close/>
                  <a:moveTo>
                    <a:pt x="121" y="26"/>
                  </a:moveTo>
                  <a:cubicBezTo>
                    <a:pt x="121" y="26"/>
                    <a:pt x="121" y="26"/>
                    <a:pt x="121" y="26"/>
                  </a:cubicBezTo>
                  <a:cubicBezTo>
                    <a:pt x="121" y="26"/>
                    <a:pt x="121" y="26"/>
                    <a:pt x="121" y="26"/>
                  </a:cubicBezTo>
                  <a:close/>
                  <a:moveTo>
                    <a:pt x="122" y="18"/>
                  </a:moveTo>
                  <a:cubicBezTo>
                    <a:pt x="122" y="18"/>
                    <a:pt x="122" y="18"/>
                    <a:pt x="121" y="18"/>
                  </a:cubicBezTo>
                  <a:cubicBezTo>
                    <a:pt x="121" y="18"/>
                    <a:pt x="121" y="18"/>
                    <a:pt x="121" y="18"/>
                  </a:cubicBezTo>
                  <a:cubicBezTo>
                    <a:pt x="121" y="18"/>
                    <a:pt x="122" y="18"/>
                    <a:pt x="122" y="18"/>
                  </a:cubicBezTo>
                  <a:close/>
                  <a:moveTo>
                    <a:pt x="121" y="29"/>
                  </a:moveTo>
                  <a:cubicBezTo>
                    <a:pt x="121" y="29"/>
                    <a:pt x="121" y="29"/>
                    <a:pt x="121" y="28"/>
                  </a:cubicBezTo>
                  <a:cubicBezTo>
                    <a:pt x="121" y="28"/>
                    <a:pt x="121" y="28"/>
                    <a:pt x="121" y="29"/>
                  </a:cubicBezTo>
                  <a:close/>
                </a:path>
              </a:pathLst>
            </a:custGeom>
            <a:solidFill>
              <a:srgbClr val="FF0000"/>
            </a:solidFill>
            <a:ln>
              <a:solidFill>
                <a:srgbClr val="FF0000"/>
              </a:solidFill>
            </a:ln>
            <a:effectLst>
              <a:outerShdw blurRad="50800" dist="25400" dir="2700000" algn="tl" rotWithShape="0">
                <a:prstClr val="black">
                  <a:alpha val="40000"/>
                </a:prstClr>
              </a:outerShdw>
            </a:effectLst>
          </p:spPr>
          <p:txBody>
            <a:bodyPr vert="horz" wrap="square" lIns="91440" tIns="45720" rIns="91440" bIns="45720" numCol="1" anchor="t" anchorCtr="0" compatLnSpc="1">
              <a:prstTxWarp prst="textNoShape">
                <a:avLst/>
              </a:prstTxWarp>
            </a:bodyPr>
            <a:lstStyle/>
            <a:p>
              <a:endParaRPr lang="en-US"/>
            </a:p>
          </p:txBody>
        </p:sp>
      </p:grpSp>
      <p:sp>
        <p:nvSpPr>
          <p:cNvPr id="9" name="Right Brace 8"/>
          <p:cNvSpPr/>
          <p:nvPr/>
        </p:nvSpPr>
        <p:spPr bwMode="auto">
          <a:xfrm>
            <a:off x="5140869" y="3829149"/>
            <a:ext cx="367235" cy="1944216"/>
          </a:xfrm>
          <a:prstGeom prst="rightBrace">
            <a:avLst>
              <a:gd name="adj1" fmla="val 66239"/>
              <a:gd name="adj2" fmla="val 50000"/>
            </a:avLst>
          </a:prstGeom>
          <a:noFill/>
          <a:ln w="9525" cap="flat" cmpd="sng" algn="ctr">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spAutoFit/>
          </a:bodyPr>
          <a:lstStyle/>
          <a:p>
            <a:pPr marL="0" marR="0" indent="0" algn="l" defTabSz="1042988" rtl="0" eaLnBrk="1" fontAlgn="base" latinLnBrk="0" hangingPunct="1">
              <a:lnSpc>
                <a:spcPct val="100000"/>
              </a:lnSpc>
              <a:spcBef>
                <a:spcPct val="50000"/>
              </a:spcBef>
              <a:spcAft>
                <a:spcPct val="0"/>
              </a:spcAft>
              <a:buClrTx/>
              <a:buSzTx/>
              <a:buFontTx/>
              <a:buNone/>
              <a:tabLst/>
            </a:pPr>
            <a:endParaRPr kumimoji="0" lang="en-US" sz="3900" b="1" i="0" u="none" strike="noStrike" cap="none" normalizeH="0" baseline="0" smtClean="0">
              <a:ln>
                <a:noFill/>
              </a:ln>
              <a:solidFill>
                <a:srgbClr val="000066"/>
              </a:solidFill>
              <a:effectLst/>
              <a:latin typeface="Arial" charset="0"/>
              <a:cs typeface="Arial" charset="0"/>
            </a:endParaRPr>
          </a:p>
        </p:txBody>
      </p:sp>
    </p:spTree>
    <p:extLst>
      <p:ext uri="{BB962C8B-B14F-4D97-AF65-F5344CB8AC3E}">
        <p14:creationId xmlns:p14="http://schemas.microsoft.com/office/powerpoint/2010/main" val="35615131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8"/>
          <p:cNvSpPr>
            <a:spLocks noGrp="1" noChangeArrowheads="1"/>
          </p:cNvSpPr>
          <p:nvPr>
            <p:ph type="body" idx="1"/>
          </p:nvPr>
        </p:nvSpPr>
        <p:spPr>
          <a:xfrm>
            <a:off x="323528" y="1412776"/>
            <a:ext cx="8424936" cy="4611687"/>
          </a:xfrm>
        </p:spPr>
        <p:txBody>
          <a:bodyPr/>
          <a:lstStyle/>
          <a:p>
            <a:pPr>
              <a:spcBef>
                <a:spcPts val="1200"/>
              </a:spcBef>
            </a:pPr>
            <a:r>
              <a:rPr lang="en-US" altLang="en-US" sz="2400" dirty="0"/>
              <a:t>Give IPV at or after age 14 weeks, </a:t>
            </a:r>
            <a:r>
              <a:rPr lang="en-US" altLang="en-US" sz="2400" dirty="0" smtClean="0"/>
              <a:t>usually with OPV3 </a:t>
            </a:r>
            <a:r>
              <a:rPr lang="en-US" altLang="en-US" sz="2400" dirty="0"/>
              <a:t>and </a:t>
            </a:r>
            <a:r>
              <a:rPr lang="en-US" altLang="en-US" sz="2400" dirty="0" smtClean="0"/>
              <a:t>DTP3/</a:t>
            </a:r>
            <a:r>
              <a:rPr lang="en-US" altLang="en-US" sz="2400" dirty="0" err="1"/>
              <a:t>P</a:t>
            </a:r>
            <a:r>
              <a:rPr lang="en-US" altLang="en-US" sz="2400" dirty="0" err="1" smtClean="0"/>
              <a:t>enta</a:t>
            </a:r>
            <a:r>
              <a:rPr lang="en-US" altLang="en-US" sz="2400" dirty="0" smtClean="0"/>
              <a:t> 3</a:t>
            </a:r>
            <a:endParaRPr lang="en-US" altLang="en-US" sz="2400" dirty="0"/>
          </a:p>
          <a:p>
            <a:pPr>
              <a:spcBef>
                <a:spcPts val="1200"/>
              </a:spcBef>
            </a:pPr>
            <a:r>
              <a:rPr lang="en-US" altLang="en-US" sz="2400" dirty="0" smtClean="0"/>
              <a:t>Give </a:t>
            </a:r>
            <a:r>
              <a:rPr lang="en-US" altLang="en-US" sz="2400" b="1" dirty="0" smtClean="0"/>
              <a:t>one dose of IPV</a:t>
            </a:r>
            <a:r>
              <a:rPr lang="en-US" altLang="en-US" sz="2400" dirty="0" smtClean="0"/>
              <a:t>, together with OPV</a:t>
            </a:r>
          </a:p>
          <a:p>
            <a:pPr>
              <a:spcBef>
                <a:spcPts val="1200"/>
              </a:spcBef>
            </a:pPr>
            <a:r>
              <a:rPr lang="en-US" altLang="en-US" sz="2400" dirty="0" smtClean="0"/>
              <a:t>Both vaccines together provide the strongest polio immunity </a:t>
            </a:r>
          </a:p>
          <a:p>
            <a:pPr>
              <a:spcBef>
                <a:spcPts val="1200"/>
              </a:spcBef>
            </a:pPr>
            <a:r>
              <a:rPr lang="en-US" altLang="en-US" sz="2400" dirty="0" smtClean="0"/>
              <a:t>IPV may be given with other injectable vaccines</a:t>
            </a:r>
          </a:p>
        </p:txBody>
      </p:sp>
      <p:sp>
        <p:nvSpPr>
          <p:cNvPr id="9219" name="Rectangle 2"/>
          <p:cNvSpPr txBox="1">
            <a:spLocks noChangeArrowheads="1"/>
          </p:cNvSpPr>
          <p:nvPr/>
        </p:nvSpPr>
        <p:spPr bwMode="auto">
          <a:xfrm>
            <a:off x="0" y="0"/>
            <a:ext cx="9144000" cy="1238250"/>
          </a:xfrm>
          <a:prstGeom prst="rect">
            <a:avLst/>
          </a:prstGeom>
          <a:noFill/>
          <a:ln w="9525">
            <a:noFill/>
            <a:miter lim="800000"/>
            <a:headEnd/>
            <a:tailEnd/>
          </a:ln>
          <a:effectLst>
            <a:outerShdw blurRad="63500" dist="17961" dir="2700000" algn="ctr" rotWithShape="0">
              <a:srgbClr val="96CCEE">
                <a:alpha val="74998"/>
              </a:srgbClr>
            </a:outerShdw>
          </a:effectLst>
        </p:spPr>
        <p:txBody>
          <a:bodyPr lIns="0" tIns="0" rIns="0" bIns="0" anchor="ctr"/>
          <a:lstStyle/>
          <a:p>
            <a:pPr algn="ctr">
              <a:defRPr/>
            </a:pPr>
            <a:r>
              <a:rPr lang="en-GB" sz="3500" b="1" dirty="0" smtClean="0">
                <a:solidFill>
                  <a:srgbClr val="000066"/>
                </a:solidFill>
                <a:latin typeface="Arial" charset="0"/>
                <a:ea typeface="Arial" charset="0"/>
              </a:rPr>
              <a:t>At what age should IPV be administered?</a:t>
            </a:r>
            <a:endParaRPr lang="en-GB" sz="3500" b="1" dirty="0">
              <a:solidFill>
                <a:srgbClr val="000066"/>
              </a:solidFill>
              <a:latin typeface="Arial" charset="0"/>
              <a:ea typeface="Arial" charset="0"/>
            </a:endParaRPr>
          </a:p>
        </p:txBody>
      </p:sp>
      <p:graphicFrame>
        <p:nvGraphicFramePr>
          <p:cNvPr id="2" name="Table 1"/>
          <p:cNvGraphicFramePr>
            <a:graphicFrameLocks noGrp="1"/>
          </p:cNvGraphicFramePr>
          <p:nvPr>
            <p:extLst>
              <p:ext uri="{D42A27DB-BD31-4B8C-83A1-F6EECF244321}">
                <p14:modId xmlns:p14="http://schemas.microsoft.com/office/powerpoint/2010/main" val="3133723575"/>
              </p:ext>
            </p:extLst>
          </p:nvPr>
        </p:nvGraphicFramePr>
        <p:xfrm>
          <a:off x="3152610" y="3569025"/>
          <a:ext cx="5544617" cy="2265784"/>
        </p:xfrm>
        <a:graphic>
          <a:graphicData uri="http://schemas.openxmlformats.org/drawingml/2006/table">
            <a:tbl>
              <a:tblPr firstRow="1" bandRow="1">
                <a:tableStyleId>{5C22544A-7EE6-4342-B048-85BDC9FD1C3A}</a:tableStyleId>
              </a:tblPr>
              <a:tblGrid>
                <a:gridCol w="1008113"/>
                <a:gridCol w="648072"/>
                <a:gridCol w="1224136"/>
                <a:gridCol w="1368152"/>
                <a:gridCol w="1296144"/>
              </a:tblGrid>
              <a:tr h="370840">
                <a:tc>
                  <a:txBody>
                    <a:bodyPr/>
                    <a:lstStyle/>
                    <a:p>
                      <a:r>
                        <a:rPr lang="en-US" sz="1400" dirty="0" smtClean="0">
                          <a:solidFill>
                            <a:srgbClr val="000066"/>
                          </a:solidFill>
                          <a:latin typeface="Gill Sans MT" panose="020B0502020104020203" pitchFamily="34" charset="0"/>
                        </a:rPr>
                        <a:t>Vaccine</a:t>
                      </a:r>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0070C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400" dirty="0" smtClean="0">
                          <a:solidFill>
                            <a:srgbClr val="000066"/>
                          </a:solidFill>
                          <a:latin typeface="Gill Sans MT" panose="020B0502020104020203" pitchFamily="34" charset="0"/>
                        </a:rPr>
                        <a:t>Birth</a:t>
                      </a:r>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0070C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400" dirty="0" smtClean="0">
                          <a:solidFill>
                            <a:srgbClr val="000066"/>
                          </a:solidFill>
                          <a:latin typeface="Gill Sans MT" panose="020B0502020104020203" pitchFamily="34" charset="0"/>
                        </a:rPr>
                        <a:t>6</a:t>
                      </a:r>
                      <a:r>
                        <a:rPr lang="en-US" sz="1400" baseline="0" dirty="0" smtClean="0">
                          <a:solidFill>
                            <a:srgbClr val="000066"/>
                          </a:solidFill>
                          <a:latin typeface="Gill Sans MT" panose="020B0502020104020203" pitchFamily="34" charset="0"/>
                        </a:rPr>
                        <a:t> </a:t>
                      </a:r>
                      <a:r>
                        <a:rPr lang="en-US" sz="1400" baseline="0" dirty="0" err="1" smtClean="0">
                          <a:solidFill>
                            <a:srgbClr val="000066"/>
                          </a:solidFill>
                          <a:latin typeface="Gill Sans MT" panose="020B0502020104020203" pitchFamily="34" charset="0"/>
                        </a:rPr>
                        <a:t>wks</a:t>
                      </a:r>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0070C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400" dirty="0" smtClean="0">
                          <a:solidFill>
                            <a:srgbClr val="000066"/>
                          </a:solidFill>
                          <a:latin typeface="Gill Sans MT" panose="020B0502020104020203" pitchFamily="34" charset="0"/>
                        </a:rPr>
                        <a:t>10 </a:t>
                      </a:r>
                      <a:r>
                        <a:rPr lang="en-US" sz="1400" dirty="0" err="1" smtClean="0">
                          <a:solidFill>
                            <a:srgbClr val="000066"/>
                          </a:solidFill>
                          <a:latin typeface="Gill Sans MT" panose="020B0502020104020203" pitchFamily="34" charset="0"/>
                        </a:rPr>
                        <a:t>wks</a:t>
                      </a:r>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0070C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400" dirty="0" smtClean="0">
                          <a:solidFill>
                            <a:srgbClr val="000066"/>
                          </a:solidFill>
                          <a:latin typeface="Gill Sans MT" panose="020B0502020104020203" pitchFamily="34" charset="0"/>
                        </a:rPr>
                        <a:t>14 </a:t>
                      </a:r>
                      <a:r>
                        <a:rPr lang="en-US" sz="1400" dirty="0" err="1" smtClean="0">
                          <a:solidFill>
                            <a:srgbClr val="000066"/>
                          </a:solidFill>
                          <a:latin typeface="Gill Sans MT" panose="020B0502020104020203" pitchFamily="34" charset="0"/>
                        </a:rPr>
                        <a:t>wks</a:t>
                      </a:r>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0070C0"/>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349240">
                <a:tc>
                  <a:txBody>
                    <a:bodyPr/>
                    <a:lstStyle/>
                    <a:p>
                      <a:r>
                        <a:rPr lang="en-US" sz="1400" dirty="0" smtClean="0">
                          <a:solidFill>
                            <a:srgbClr val="000066"/>
                          </a:solidFill>
                          <a:latin typeface="Gill Sans MT" panose="020B0502020104020203" pitchFamily="34" charset="0"/>
                        </a:rPr>
                        <a:t>BCG</a:t>
                      </a:r>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solidFill>
                        <a:srgbClr val="0070C0"/>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solidFill>
                        <a:srgbClr val="0070C0"/>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solidFill>
                        <a:srgbClr val="0070C0"/>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solidFill>
                        <a:srgbClr val="0070C0"/>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solidFill>
                        <a:srgbClr val="0070C0"/>
                      </a:solid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288032">
                <a:tc>
                  <a:txBody>
                    <a:bodyPr/>
                    <a:lstStyle/>
                    <a:p>
                      <a:r>
                        <a:rPr lang="en-US" sz="1400" dirty="0" smtClean="0">
                          <a:solidFill>
                            <a:srgbClr val="000066"/>
                          </a:solidFill>
                          <a:latin typeface="Gill Sans MT" panose="020B0502020104020203" pitchFamily="34" charset="0"/>
                        </a:rPr>
                        <a:t>Pentavalent</a:t>
                      </a:r>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271264">
                <a:tc>
                  <a:txBody>
                    <a:bodyPr/>
                    <a:lstStyle/>
                    <a:p>
                      <a:r>
                        <a:rPr lang="en-US" sz="1400" dirty="0" smtClean="0">
                          <a:solidFill>
                            <a:srgbClr val="000066"/>
                          </a:solidFill>
                          <a:latin typeface="Gill Sans MT" panose="020B0502020104020203" pitchFamily="34" charset="0"/>
                        </a:rPr>
                        <a:t>PCV</a:t>
                      </a:r>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326504">
                <a:tc>
                  <a:txBody>
                    <a:bodyPr/>
                    <a:lstStyle/>
                    <a:p>
                      <a:r>
                        <a:rPr lang="en-US" sz="1400" dirty="0" smtClean="0">
                          <a:solidFill>
                            <a:srgbClr val="000066"/>
                          </a:solidFill>
                          <a:latin typeface="Gill Sans MT" panose="020B0502020104020203" pitchFamily="34" charset="0"/>
                        </a:rPr>
                        <a:t>Rotavirus*</a:t>
                      </a:r>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288032">
                <a:tc>
                  <a:txBody>
                    <a:bodyPr/>
                    <a:lstStyle/>
                    <a:p>
                      <a:r>
                        <a:rPr lang="en-US" sz="1400" dirty="0" smtClean="0">
                          <a:solidFill>
                            <a:srgbClr val="000066"/>
                          </a:solidFill>
                          <a:latin typeface="Gill Sans MT" panose="020B0502020104020203" pitchFamily="34" charset="0"/>
                        </a:rPr>
                        <a:t>OPV</a:t>
                      </a:r>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271264">
                <a:tc>
                  <a:txBody>
                    <a:bodyPr/>
                    <a:lstStyle/>
                    <a:p>
                      <a:r>
                        <a:rPr lang="en-US" sz="1400" b="1" dirty="0" smtClean="0">
                          <a:solidFill>
                            <a:srgbClr val="C00000"/>
                          </a:solidFill>
                          <a:latin typeface="Gill Sans MT" panose="020B0502020104020203" pitchFamily="34" charset="0"/>
                        </a:rPr>
                        <a:t>IPV</a:t>
                      </a:r>
                      <a:endParaRPr lang="en-US" sz="1400" b="1" dirty="0">
                        <a:solidFill>
                          <a:srgbClr val="C00000"/>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0070C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0070C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0070C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0070C0"/>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1400" dirty="0">
                        <a:solidFill>
                          <a:srgbClr val="000066"/>
                        </a:solidFill>
                        <a:latin typeface="Gill Sans MT" panose="020B0502020104020203" pitchFamily="34" charset="0"/>
                      </a:endParaRPr>
                    </a:p>
                  </a:txBody>
                  <a:tcPr>
                    <a:lnL w="190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0070C0"/>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3" name="TextBox 2"/>
          <p:cNvSpPr txBox="1"/>
          <p:nvPr/>
        </p:nvSpPr>
        <p:spPr>
          <a:xfrm>
            <a:off x="179512" y="3717032"/>
            <a:ext cx="2952328" cy="1969770"/>
          </a:xfrm>
          <a:prstGeom prst="rect">
            <a:avLst/>
          </a:prstGeom>
          <a:noFill/>
        </p:spPr>
        <p:txBody>
          <a:bodyPr wrap="square" rtlCol="0">
            <a:spAutoFit/>
          </a:bodyPr>
          <a:lstStyle/>
          <a:p>
            <a:pPr marL="169863" indent="-169863">
              <a:spcBef>
                <a:spcPts val="1200"/>
              </a:spcBef>
              <a:buFont typeface="Arial" panose="020B0604020202020204" pitchFamily="34" charset="0"/>
              <a:buChar char="•"/>
            </a:pPr>
            <a:r>
              <a:rPr lang="en-US" sz="1600" dirty="0" smtClean="0">
                <a:latin typeface="Gill Sans MT" panose="020B0502020104020203" pitchFamily="34" charset="0"/>
              </a:rPr>
              <a:t>Example EPI schedule using DTP-Hib-</a:t>
            </a:r>
            <a:r>
              <a:rPr lang="en-US" sz="1600" dirty="0" err="1" smtClean="0">
                <a:latin typeface="Gill Sans MT" panose="020B0502020104020203" pitchFamily="34" charset="0"/>
              </a:rPr>
              <a:t>Hep</a:t>
            </a:r>
            <a:r>
              <a:rPr lang="en-US" sz="1600" dirty="0" smtClean="0">
                <a:latin typeface="Gill Sans MT" panose="020B0502020104020203" pitchFamily="34" charset="0"/>
              </a:rPr>
              <a:t> B (Pentavalent), pneumococcal conjugate (PCV) and rotavirus vaccines</a:t>
            </a:r>
          </a:p>
          <a:p>
            <a:pPr marL="169863" indent="-169863">
              <a:spcBef>
                <a:spcPts val="1200"/>
              </a:spcBef>
              <a:buFont typeface="Arial" panose="020B0604020202020204" pitchFamily="34" charset="0"/>
              <a:buChar char="•"/>
            </a:pPr>
            <a:r>
              <a:rPr lang="en-US" sz="1600" dirty="0" smtClean="0">
                <a:latin typeface="Gill Sans MT" panose="020B0502020104020203" pitchFamily="34" charset="0"/>
              </a:rPr>
              <a:t>IPV should be given at 14 weeks, or at the first contact after 14 weeks</a:t>
            </a:r>
            <a:endParaRPr lang="en-US" sz="1600" dirty="0">
              <a:latin typeface="Gill Sans MT" panose="020B0502020104020203" pitchFamily="34" charset="0"/>
            </a:endParaRPr>
          </a:p>
        </p:txBody>
      </p:sp>
      <p:grpSp>
        <p:nvGrpSpPr>
          <p:cNvPr id="21" name="Group 20"/>
          <p:cNvGrpSpPr/>
          <p:nvPr/>
        </p:nvGrpSpPr>
        <p:grpSpPr>
          <a:xfrm>
            <a:off x="6626554" y="2109461"/>
            <a:ext cx="972108" cy="599459"/>
            <a:chOff x="4499992" y="1268760"/>
            <a:chExt cx="1152128" cy="671467"/>
          </a:xfrm>
        </p:grpSpPr>
        <p:grpSp>
          <p:nvGrpSpPr>
            <p:cNvPr id="33" name="Group 32"/>
            <p:cNvGrpSpPr/>
            <p:nvPr/>
          </p:nvGrpSpPr>
          <p:grpSpPr>
            <a:xfrm>
              <a:off x="5036939" y="1340768"/>
              <a:ext cx="615181" cy="576064"/>
              <a:chOff x="5540995" y="5085184"/>
              <a:chExt cx="183133" cy="216024"/>
            </a:xfrm>
          </p:grpSpPr>
          <p:sp>
            <p:nvSpPr>
              <p:cNvPr id="34" name="Freeform 43"/>
              <p:cNvSpPr>
                <a:spLocks/>
              </p:cNvSpPr>
              <p:nvPr/>
            </p:nvSpPr>
            <p:spPr bwMode="auto">
              <a:xfrm>
                <a:off x="5613003" y="5085184"/>
                <a:ext cx="111125" cy="162719"/>
              </a:xfrm>
              <a:custGeom>
                <a:avLst/>
                <a:gdLst>
                  <a:gd name="T0" fmla="*/ 43 w 280"/>
                  <a:gd name="T1" fmla="*/ 366 h 410"/>
                  <a:gd name="T2" fmla="*/ 63 w 280"/>
                  <a:gd name="T3" fmla="*/ 192 h 410"/>
                  <a:gd name="T4" fmla="*/ 171 w 280"/>
                  <a:gd name="T5" fmla="*/ 0 h 410"/>
                  <a:gd name="T6" fmla="*/ 237 w 280"/>
                  <a:gd name="T7" fmla="*/ 173 h 410"/>
                  <a:gd name="T8" fmla="*/ 218 w 280"/>
                  <a:gd name="T9" fmla="*/ 348 h 410"/>
                  <a:gd name="T10" fmla="*/ 43 w 280"/>
                  <a:gd name="T11" fmla="*/ 366 h 410"/>
                </a:gdLst>
                <a:ahLst/>
                <a:cxnLst>
                  <a:cxn ang="0">
                    <a:pos x="T0" y="T1"/>
                  </a:cxn>
                  <a:cxn ang="0">
                    <a:pos x="T2" y="T3"/>
                  </a:cxn>
                  <a:cxn ang="0">
                    <a:pos x="T4" y="T5"/>
                  </a:cxn>
                  <a:cxn ang="0">
                    <a:pos x="T6" y="T7"/>
                  </a:cxn>
                  <a:cxn ang="0">
                    <a:pos x="T8" y="T9"/>
                  </a:cxn>
                  <a:cxn ang="0">
                    <a:pos x="T10" y="T11"/>
                  </a:cxn>
                </a:cxnLst>
                <a:rect l="0" t="0" r="r" b="b"/>
                <a:pathLst>
                  <a:path w="280" h="410">
                    <a:moveTo>
                      <a:pt x="43" y="366"/>
                    </a:moveTo>
                    <a:cubicBezTo>
                      <a:pt x="0" y="323"/>
                      <a:pt x="9" y="245"/>
                      <a:pt x="63" y="192"/>
                    </a:cubicBezTo>
                    <a:cubicBezTo>
                      <a:pt x="113" y="142"/>
                      <a:pt x="149" y="78"/>
                      <a:pt x="171" y="0"/>
                    </a:cubicBezTo>
                    <a:cubicBezTo>
                      <a:pt x="175" y="75"/>
                      <a:pt x="197" y="133"/>
                      <a:pt x="237" y="173"/>
                    </a:cubicBezTo>
                    <a:cubicBezTo>
                      <a:pt x="280" y="217"/>
                      <a:pt x="272" y="295"/>
                      <a:pt x="218" y="348"/>
                    </a:cubicBezTo>
                    <a:cubicBezTo>
                      <a:pt x="164" y="401"/>
                      <a:pt x="86" y="410"/>
                      <a:pt x="43" y="366"/>
                    </a:cubicBezTo>
                  </a:path>
                </a:pathLst>
              </a:custGeom>
              <a:gradFill flip="none" rotWithShape="1">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5400000" scaled="1"/>
                <a:tileRect/>
              </a:gradFill>
              <a:ln w="19050" cap="flat">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5" name="Freeform 43"/>
              <p:cNvSpPr>
                <a:spLocks/>
              </p:cNvSpPr>
              <p:nvPr/>
            </p:nvSpPr>
            <p:spPr bwMode="auto">
              <a:xfrm>
                <a:off x="5540995" y="5138489"/>
                <a:ext cx="111125" cy="162719"/>
              </a:xfrm>
              <a:custGeom>
                <a:avLst/>
                <a:gdLst>
                  <a:gd name="T0" fmla="*/ 43 w 280"/>
                  <a:gd name="T1" fmla="*/ 366 h 410"/>
                  <a:gd name="T2" fmla="*/ 63 w 280"/>
                  <a:gd name="T3" fmla="*/ 192 h 410"/>
                  <a:gd name="T4" fmla="*/ 171 w 280"/>
                  <a:gd name="T5" fmla="*/ 0 h 410"/>
                  <a:gd name="T6" fmla="*/ 237 w 280"/>
                  <a:gd name="T7" fmla="*/ 173 h 410"/>
                  <a:gd name="T8" fmla="*/ 218 w 280"/>
                  <a:gd name="T9" fmla="*/ 348 h 410"/>
                  <a:gd name="T10" fmla="*/ 43 w 280"/>
                  <a:gd name="T11" fmla="*/ 366 h 410"/>
                </a:gdLst>
                <a:ahLst/>
                <a:cxnLst>
                  <a:cxn ang="0">
                    <a:pos x="T0" y="T1"/>
                  </a:cxn>
                  <a:cxn ang="0">
                    <a:pos x="T2" y="T3"/>
                  </a:cxn>
                  <a:cxn ang="0">
                    <a:pos x="T4" y="T5"/>
                  </a:cxn>
                  <a:cxn ang="0">
                    <a:pos x="T6" y="T7"/>
                  </a:cxn>
                  <a:cxn ang="0">
                    <a:pos x="T8" y="T9"/>
                  </a:cxn>
                  <a:cxn ang="0">
                    <a:pos x="T10" y="T11"/>
                  </a:cxn>
                </a:cxnLst>
                <a:rect l="0" t="0" r="r" b="b"/>
                <a:pathLst>
                  <a:path w="280" h="410">
                    <a:moveTo>
                      <a:pt x="43" y="366"/>
                    </a:moveTo>
                    <a:cubicBezTo>
                      <a:pt x="0" y="323"/>
                      <a:pt x="9" y="245"/>
                      <a:pt x="63" y="192"/>
                    </a:cubicBezTo>
                    <a:cubicBezTo>
                      <a:pt x="113" y="142"/>
                      <a:pt x="149" y="78"/>
                      <a:pt x="171" y="0"/>
                    </a:cubicBezTo>
                    <a:cubicBezTo>
                      <a:pt x="175" y="75"/>
                      <a:pt x="197" y="133"/>
                      <a:pt x="237" y="173"/>
                    </a:cubicBezTo>
                    <a:cubicBezTo>
                      <a:pt x="280" y="217"/>
                      <a:pt x="272" y="295"/>
                      <a:pt x="218" y="348"/>
                    </a:cubicBezTo>
                    <a:cubicBezTo>
                      <a:pt x="164" y="401"/>
                      <a:pt x="86" y="410"/>
                      <a:pt x="43" y="366"/>
                    </a:cubicBezTo>
                  </a:path>
                </a:pathLst>
              </a:custGeom>
              <a:gradFill flip="none" rotWithShape="1">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5400000" scaled="1"/>
                <a:tileRect/>
              </a:gradFill>
              <a:ln w="19050" cap="flat">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grpSp>
        <p:pic>
          <p:nvPicPr>
            <p:cNvPr id="36" name="Picture 48"/>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499992" y="1268760"/>
              <a:ext cx="360040" cy="6714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4788024" y="1412776"/>
              <a:ext cx="320923" cy="461665"/>
            </a:xfrm>
            <a:prstGeom prst="rect">
              <a:avLst/>
            </a:prstGeom>
            <a:noFill/>
          </p:spPr>
          <p:txBody>
            <a:bodyPr wrap="square" rtlCol="0">
              <a:spAutoFit/>
            </a:bodyPr>
            <a:lstStyle/>
            <a:p>
              <a:r>
                <a:rPr lang="en-US" sz="2400" dirty="0" smtClean="0">
                  <a:solidFill>
                    <a:srgbClr val="000066"/>
                  </a:solidFill>
                  <a:latin typeface="Gill Sans MT" panose="020B0502020104020203" pitchFamily="34" charset="0"/>
                </a:rPr>
                <a:t>+</a:t>
              </a:r>
              <a:endParaRPr lang="en-US" sz="2400" dirty="0">
                <a:solidFill>
                  <a:srgbClr val="000066"/>
                </a:solidFill>
                <a:latin typeface="Gill Sans MT" panose="020B0502020104020203" pitchFamily="34" charset="0"/>
              </a:endParaRPr>
            </a:p>
          </p:txBody>
        </p:sp>
      </p:grpSp>
      <p:grpSp>
        <p:nvGrpSpPr>
          <p:cNvPr id="22" name="Group 21"/>
          <p:cNvGrpSpPr/>
          <p:nvPr/>
        </p:nvGrpSpPr>
        <p:grpSpPr>
          <a:xfrm>
            <a:off x="3131840" y="3861048"/>
            <a:ext cx="5544616" cy="2061810"/>
            <a:chOff x="3131840" y="3861048"/>
            <a:chExt cx="5544616" cy="2061810"/>
          </a:xfrm>
        </p:grpSpPr>
        <p:sp>
          <p:nvSpPr>
            <p:cNvPr id="7" name="Freeform 6"/>
            <p:cNvSpPr>
              <a:spLocks noChangeAspect="1"/>
            </p:cNvSpPr>
            <p:nvPr/>
          </p:nvSpPr>
          <p:spPr bwMode="auto">
            <a:xfrm>
              <a:off x="5300281" y="4437112"/>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 name="Freeform 7"/>
            <p:cNvSpPr>
              <a:spLocks noChangeAspect="1"/>
            </p:cNvSpPr>
            <p:nvPr/>
          </p:nvSpPr>
          <p:spPr bwMode="auto">
            <a:xfrm>
              <a:off x="8036585" y="4437112"/>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9" name="Freeform 8"/>
            <p:cNvSpPr>
              <a:spLocks noChangeAspect="1"/>
            </p:cNvSpPr>
            <p:nvPr/>
          </p:nvSpPr>
          <p:spPr bwMode="auto">
            <a:xfrm>
              <a:off x="4364177" y="3861048"/>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0" name="Freeform 9"/>
            <p:cNvSpPr>
              <a:spLocks noChangeAspect="1"/>
            </p:cNvSpPr>
            <p:nvPr/>
          </p:nvSpPr>
          <p:spPr bwMode="auto">
            <a:xfrm>
              <a:off x="6668433" y="4437112"/>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1" name="Freeform 10"/>
            <p:cNvSpPr>
              <a:spLocks noChangeAspect="1"/>
            </p:cNvSpPr>
            <p:nvPr/>
          </p:nvSpPr>
          <p:spPr bwMode="auto">
            <a:xfrm>
              <a:off x="5300281" y="4765253"/>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 name="Freeform 11"/>
            <p:cNvSpPr>
              <a:spLocks noChangeAspect="1"/>
            </p:cNvSpPr>
            <p:nvPr/>
          </p:nvSpPr>
          <p:spPr bwMode="auto">
            <a:xfrm>
              <a:off x="8036585" y="4765253"/>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12"/>
            <p:cNvSpPr>
              <a:spLocks noChangeAspect="1"/>
            </p:cNvSpPr>
            <p:nvPr/>
          </p:nvSpPr>
          <p:spPr bwMode="auto">
            <a:xfrm>
              <a:off x="6668433" y="4765253"/>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13"/>
            <p:cNvSpPr>
              <a:spLocks noChangeAspect="1"/>
            </p:cNvSpPr>
            <p:nvPr/>
          </p:nvSpPr>
          <p:spPr bwMode="auto">
            <a:xfrm>
              <a:off x="5300281" y="5085184"/>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14"/>
            <p:cNvSpPr>
              <a:spLocks noChangeAspect="1"/>
            </p:cNvSpPr>
            <p:nvPr/>
          </p:nvSpPr>
          <p:spPr bwMode="auto">
            <a:xfrm>
              <a:off x="8036585" y="5373216"/>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15"/>
            <p:cNvSpPr>
              <a:spLocks noChangeAspect="1"/>
            </p:cNvSpPr>
            <p:nvPr/>
          </p:nvSpPr>
          <p:spPr bwMode="auto">
            <a:xfrm>
              <a:off x="6668433" y="5085184"/>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Freeform 16"/>
            <p:cNvSpPr>
              <a:spLocks noChangeAspect="1"/>
            </p:cNvSpPr>
            <p:nvPr/>
          </p:nvSpPr>
          <p:spPr bwMode="auto">
            <a:xfrm>
              <a:off x="5300281" y="4149080"/>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17"/>
            <p:cNvSpPr>
              <a:spLocks noChangeAspect="1"/>
            </p:cNvSpPr>
            <p:nvPr/>
          </p:nvSpPr>
          <p:spPr bwMode="auto">
            <a:xfrm>
              <a:off x="8036585" y="4149080"/>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18"/>
            <p:cNvSpPr>
              <a:spLocks noChangeAspect="1"/>
            </p:cNvSpPr>
            <p:nvPr/>
          </p:nvSpPr>
          <p:spPr bwMode="auto">
            <a:xfrm>
              <a:off x="6668433" y="4149080"/>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19"/>
            <p:cNvSpPr>
              <a:spLocks noChangeAspect="1"/>
            </p:cNvSpPr>
            <p:nvPr/>
          </p:nvSpPr>
          <p:spPr bwMode="auto">
            <a:xfrm>
              <a:off x="8036585" y="5085184"/>
              <a:ext cx="279831" cy="228600"/>
            </a:xfrm>
            <a:custGeom>
              <a:avLst/>
              <a:gdLst>
                <a:gd name="T0" fmla="*/ 12 w 656"/>
                <a:gd name="T1" fmla="*/ 336 h 508"/>
                <a:gd name="T2" fmla="*/ 204 w 656"/>
                <a:gd name="T3" fmla="*/ 508 h 508"/>
                <a:gd name="T4" fmla="*/ 656 w 656"/>
                <a:gd name="T5" fmla="*/ 124 h 508"/>
                <a:gd name="T6" fmla="*/ 564 w 656"/>
                <a:gd name="T7" fmla="*/ 0 h 508"/>
                <a:gd name="T8" fmla="*/ 204 w 656"/>
                <a:gd name="T9" fmla="*/ 332 h 508"/>
                <a:gd name="T10" fmla="*/ 112 w 656"/>
                <a:gd name="T11" fmla="*/ 192 h 508"/>
                <a:gd name="T12" fmla="*/ 12 w 656"/>
                <a:gd name="T13" fmla="*/ 336 h 508"/>
                <a:gd name="connsiteX0" fmla="*/ 14 w 9831"/>
                <a:gd name="connsiteY0" fmla="*/ 6614 h 10000"/>
                <a:gd name="connsiteX1" fmla="*/ 2941 w 9831"/>
                <a:gd name="connsiteY1" fmla="*/ 10000 h 10000"/>
                <a:gd name="connsiteX2" fmla="*/ 9831 w 9831"/>
                <a:gd name="connsiteY2" fmla="*/ 2441 h 10000"/>
                <a:gd name="connsiteX3" fmla="*/ 8429 w 9831"/>
                <a:gd name="connsiteY3" fmla="*/ 0 h 10000"/>
                <a:gd name="connsiteX4" fmla="*/ 2941 w 9831"/>
                <a:gd name="connsiteY4" fmla="*/ 6535 h 10000"/>
                <a:gd name="connsiteX5" fmla="*/ 1538 w 9831"/>
                <a:gd name="connsiteY5" fmla="*/ 3780 h 10000"/>
                <a:gd name="connsiteX6" fmla="*/ 14 w 9831"/>
                <a:gd name="connsiteY6" fmla="*/ 6614 h 10000"/>
                <a:gd name="connsiteX0" fmla="*/ 0 w 9986"/>
                <a:gd name="connsiteY0" fmla="*/ 6614 h 10000"/>
                <a:gd name="connsiteX1" fmla="*/ 2978 w 9986"/>
                <a:gd name="connsiteY1" fmla="*/ 10000 h 10000"/>
                <a:gd name="connsiteX2" fmla="*/ 9986 w 9986"/>
                <a:gd name="connsiteY2" fmla="*/ 2441 h 10000"/>
                <a:gd name="connsiteX3" fmla="*/ 8560 w 9986"/>
                <a:gd name="connsiteY3" fmla="*/ 0 h 10000"/>
                <a:gd name="connsiteX4" fmla="*/ 2978 w 9986"/>
                <a:gd name="connsiteY4" fmla="*/ 6535 h 10000"/>
                <a:gd name="connsiteX5" fmla="*/ 1550 w 9986"/>
                <a:gd name="connsiteY5" fmla="*/ 3780 h 10000"/>
                <a:gd name="connsiteX6" fmla="*/ 0 w 9986"/>
                <a:gd name="connsiteY6" fmla="*/ 6614 h 10000"/>
                <a:gd name="connsiteX0" fmla="*/ 0 w 10000"/>
                <a:gd name="connsiteY0" fmla="*/ 6614 h 10000"/>
                <a:gd name="connsiteX1" fmla="*/ 2982 w 10000"/>
                <a:gd name="connsiteY1" fmla="*/ 10000 h 10000"/>
                <a:gd name="connsiteX2" fmla="*/ 10000 w 10000"/>
                <a:gd name="connsiteY2" fmla="*/ 2441 h 10000"/>
                <a:gd name="connsiteX3" fmla="*/ 8572 w 10000"/>
                <a:gd name="connsiteY3" fmla="*/ 0 h 10000"/>
                <a:gd name="connsiteX4" fmla="*/ 2982 w 10000"/>
                <a:gd name="connsiteY4" fmla="*/ 6535 h 10000"/>
                <a:gd name="connsiteX5" fmla="*/ 1552 w 10000"/>
                <a:gd name="connsiteY5" fmla="*/ 3780 h 10000"/>
                <a:gd name="connsiteX6" fmla="*/ 0 w 10000"/>
                <a:gd name="connsiteY6" fmla="*/ 6614 h 10000"/>
                <a:gd name="connsiteX0" fmla="*/ 0 w 10000"/>
                <a:gd name="connsiteY0" fmla="*/ 6688 h 10074"/>
                <a:gd name="connsiteX1" fmla="*/ 2982 w 10000"/>
                <a:gd name="connsiteY1" fmla="*/ 10074 h 10074"/>
                <a:gd name="connsiteX2" fmla="*/ 10000 w 10000"/>
                <a:gd name="connsiteY2" fmla="*/ 2515 h 10074"/>
                <a:gd name="connsiteX3" fmla="*/ 8572 w 10000"/>
                <a:gd name="connsiteY3" fmla="*/ 74 h 10074"/>
                <a:gd name="connsiteX4" fmla="*/ 3161 w 10000"/>
                <a:gd name="connsiteY4" fmla="*/ 6020 h 10074"/>
                <a:gd name="connsiteX5" fmla="*/ 1552 w 10000"/>
                <a:gd name="connsiteY5" fmla="*/ 3854 h 10074"/>
                <a:gd name="connsiteX6" fmla="*/ 0 w 10000"/>
                <a:gd name="connsiteY6" fmla="*/ 6688 h 10074"/>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 name="connsiteX0" fmla="*/ 0 w 10000"/>
                <a:gd name="connsiteY0" fmla="*/ 6715 h 10101"/>
                <a:gd name="connsiteX1" fmla="*/ 2982 w 10000"/>
                <a:gd name="connsiteY1" fmla="*/ 10101 h 10101"/>
                <a:gd name="connsiteX2" fmla="*/ 10000 w 10000"/>
                <a:gd name="connsiteY2" fmla="*/ 2542 h 10101"/>
                <a:gd name="connsiteX3" fmla="*/ 8572 w 10000"/>
                <a:gd name="connsiteY3" fmla="*/ 101 h 10101"/>
                <a:gd name="connsiteX4" fmla="*/ 3161 w 10000"/>
                <a:gd name="connsiteY4" fmla="*/ 6047 h 10101"/>
                <a:gd name="connsiteX5" fmla="*/ 1552 w 10000"/>
                <a:gd name="connsiteY5" fmla="*/ 3881 h 10101"/>
                <a:gd name="connsiteX6" fmla="*/ 0 w 10000"/>
                <a:gd name="connsiteY6" fmla="*/ 6715 h 10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101">
                  <a:moveTo>
                    <a:pt x="0" y="6715"/>
                  </a:moveTo>
                  <a:cubicBezTo>
                    <a:pt x="0" y="6715"/>
                    <a:pt x="2080" y="8440"/>
                    <a:pt x="2982" y="10101"/>
                  </a:cubicBezTo>
                  <a:cubicBezTo>
                    <a:pt x="2982" y="10101"/>
                    <a:pt x="6273" y="4117"/>
                    <a:pt x="10000" y="2542"/>
                  </a:cubicBezTo>
                  <a:cubicBezTo>
                    <a:pt x="10000" y="2542"/>
                    <a:pt x="9176" y="842"/>
                    <a:pt x="8572" y="101"/>
                  </a:cubicBezTo>
                  <a:cubicBezTo>
                    <a:pt x="7763" y="-892"/>
                    <a:pt x="3905" y="5732"/>
                    <a:pt x="3161" y="6047"/>
                  </a:cubicBezTo>
                  <a:cubicBezTo>
                    <a:pt x="3161" y="6047"/>
                    <a:pt x="2360" y="4589"/>
                    <a:pt x="1552" y="3881"/>
                  </a:cubicBezTo>
                  <a:cubicBezTo>
                    <a:pt x="1552" y="3881"/>
                    <a:pt x="778" y="4762"/>
                    <a:pt x="0" y="6715"/>
                  </a:cubicBezTo>
                  <a:close/>
                </a:path>
              </a:pathLst>
            </a:custGeom>
            <a:gradFill>
              <a:gsLst>
                <a:gs pos="100000">
                  <a:srgbClr val="008000"/>
                </a:gs>
                <a:gs pos="0">
                  <a:srgbClr val="33CC33"/>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 name="TextBox 3"/>
            <p:cNvSpPr txBox="1"/>
            <p:nvPr/>
          </p:nvSpPr>
          <p:spPr>
            <a:xfrm>
              <a:off x="3131840" y="5661248"/>
              <a:ext cx="4680520" cy="261610"/>
            </a:xfrm>
            <a:prstGeom prst="rect">
              <a:avLst/>
            </a:prstGeom>
            <a:noFill/>
          </p:spPr>
          <p:txBody>
            <a:bodyPr wrap="square" rtlCol="0">
              <a:spAutoFit/>
            </a:bodyPr>
            <a:lstStyle/>
            <a:p>
              <a:r>
                <a:rPr lang="en-US" sz="1100" dirty="0" smtClean="0">
                  <a:solidFill>
                    <a:srgbClr val="000066"/>
                  </a:solidFill>
                  <a:latin typeface="Gill Sans MT" panose="020B0502020104020203" pitchFamily="34" charset="0"/>
                </a:rPr>
                <a:t>*rotavirus vaccine may be 2 or 3 doses, depending upon the vaccine used</a:t>
              </a:r>
              <a:endParaRPr lang="en-US" sz="1100" dirty="0">
                <a:solidFill>
                  <a:srgbClr val="000066"/>
                </a:solidFill>
                <a:latin typeface="Gill Sans MT" panose="020B0502020104020203" pitchFamily="34" charset="0"/>
              </a:endParaRPr>
            </a:p>
          </p:txBody>
        </p:sp>
        <p:grpSp>
          <p:nvGrpSpPr>
            <p:cNvPr id="5" name="Group 4"/>
            <p:cNvGrpSpPr/>
            <p:nvPr/>
          </p:nvGrpSpPr>
          <p:grpSpPr>
            <a:xfrm>
              <a:off x="6876256" y="5085184"/>
              <a:ext cx="183133" cy="216024"/>
              <a:chOff x="5540995" y="5085184"/>
              <a:chExt cx="183133" cy="216024"/>
            </a:xfrm>
          </p:grpSpPr>
          <p:sp>
            <p:nvSpPr>
              <p:cNvPr id="27" name="Freeform 43"/>
              <p:cNvSpPr>
                <a:spLocks/>
              </p:cNvSpPr>
              <p:nvPr/>
            </p:nvSpPr>
            <p:spPr bwMode="auto">
              <a:xfrm>
                <a:off x="5613003" y="5085184"/>
                <a:ext cx="111125" cy="162719"/>
              </a:xfrm>
              <a:custGeom>
                <a:avLst/>
                <a:gdLst>
                  <a:gd name="T0" fmla="*/ 43 w 280"/>
                  <a:gd name="T1" fmla="*/ 366 h 410"/>
                  <a:gd name="T2" fmla="*/ 63 w 280"/>
                  <a:gd name="T3" fmla="*/ 192 h 410"/>
                  <a:gd name="T4" fmla="*/ 171 w 280"/>
                  <a:gd name="T5" fmla="*/ 0 h 410"/>
                  <a:gd name="T6" fmla="*/ 237 w 280"/>
                  <a:gd name="T7" fmla="*/ 173 h 410"/>
                  <a:gd name="T8" fmla="*/ 218 w 280"/>
                  <a:gd name="T9" fmla="*/ 348 h 410"/>
                  <a:gd name="T10" fmla="*/ 43 w 280"/>
                  <a:gd name="T11" fmla="*/ 366 h 410"/>
                </a:gdLst>
                <a:ahLst/>
                <a:cxnLst>
                  <a:cxn ang="0">
                    <a:pos x="T0" y="T1"/>
                  </a:cxn>
                  <a:cxn ang="0">
                    <a:pos x="T2" y="T3"/>
                  </a:cxn>
                  <a:cxn ang="0">
                    <a:pos x="T4" y="T5"/>
                  </a:cxn>
                  <a:cxn ang="0">
                    <a:pos x="T6" y="T7"/>
                  </a:cxn>
                  <a:cxn ang="0">
                    <a:pos x="T8" y="T9"/>
                  </a:cxn>
                  <a:cxn ang="0">
                    <a:pos x="T10" y="T11"/>
                  </a:cxn>
                </a:cxnLst>
                <a:rect l="0" t="0" r="r" b="b"/>
                <a:pathLst>
                  <a:path w="280" h="410">
                    <a:moveTo>
                      <a:pt x="43" y="366"/>
                    </a:moveTo>
                    <a:cubicBezTo>
                      <a:pt x="0" y="323"/>
                      <a:pt x="9" y="245"/>
                      <a:pt x="63" y="192"/>
                    </a:cubicBezTo>
                    <a:cubicBezTo>
                      <a:pt x="113" y="142"/>
                      <a:pt x="149" y="78"/>
                      <a:pt x="171" y="0"/>
                    </a:cubicBezTo>
                    <a:cubicBezTo>
                      <a:pt x="175" y="75"/>
                      <a:pt x="197" y="133"/>
                      <a:pt x="237" y="173"/>
                    </a:cubicBezTo>
                    <a:cubicBezTo>
                      <a:pt x="280" y="217"/>
                      <a:pt x="272" y="295"/>
                      <a:pt x="218" y="348"/>
                    </a:cubicBezTo>
                    <a:cubicBezTo>
                      <a:pt x="164" y="401"/>
                      <a:pt x="86" y="410"/>
                      <a:pt x="43" y="366"/>
                    </a:cubicBezTo>
                  </a:path>
                </a:pathLst>
              </a:custGeom>
              <a:gradFill flip="none" rotWithShape="1">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5400000" scaled="1"/>
                <a:tileRect/>
              </a:gradFill>
              <a:ln w="19050" cap="flat">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8" name="Freeform 43"/>
              <p:cNvSpPr>
                <a:spLocks/>
              </p:cNvSpPr>
              <p:nvPr/>
            </p:nvSpPr>
            <p:spPr bwMode="auto">
              <a:xfrm>
                <a:off x="5540995" y="5138489"/>
                <a:ext cx="111125" cy="162719"/>
              </a:xfrm>
              <a:custGeom>
                <a:avLst/>
                <a:gdLst>
                  <a:gd name="T0" fmla="*/ 43 w 280"/>
                  <a:gd name="T1" fmla="*/ 366 h 410"/>
                  <a:gd name="T2" fmla="*/ 63 w 280"/>
                  <a:gd name="T3" fmla="*/ 192 h 410"/>
                  <a:gd name="T4" fmla="*/ 171 w 280"/>
                  <a:gd name="T5" fmla="*/ 0 h 410"/>
                  <a:gd name="T6" fmla="*/ 237 w 280"/>
                  <a:gd name="T7" fmla="*/ 173 h 410"/>
                  <a:gd name="T8" fmla="*/ 218 w 280"/>
                  <a:gd name="T9" fmla="*/ 348 h 410"/>
                  <a:gd name="T10" fmla="*/ 43 w 280"/>
                  <a:gd name="T11" fmla="*/ 366 h 410"/>
                </a:gdLst>
                <a:ahLst/>
                <a:cxnLst>
                  <a:cxn ang="0">
                    <a:pos x="T0" y="T1"/>
                  </a:cxn>
                  <a:cxn ang="0">
                    <a:pos x="T2" y="T3"/>
                  </a:cxn>
                  <a:cxn ang="0">
                    <a:pos x="T4" y="T5"/>
                  </a:cxn>
                  <a:cxn ang="0">
                    <a:pos x="T6" y="T7"/>
                  </a:cxn>
                  <a:cxn ang="0">
                    <a:pos x="T8" y="T9"/>
                  </a:cxn>
                  <a:cxn ang="0">
                    <a:pos x="T10" y="T11"/>
                  </a:cxn>
                </a:cxnLst>
                <a:rect l="0" t="0" r="r" b="b"/>
                <a:pathLst>
                  <a:path w="280" h="410">
                    <a:moveTo>
                      <a:pt x="43" y="366"/>
                    </a:moveTo>
                    <a:cubicBezTo>
                      <a:pt x="0" y="323"/>
                      <a:pt x="9" y="245"/>
                      <a:pt x="63" y="192"/>
                    </a:cubicBezTo>
                    <a:cubicBezTo>
                      <a:pt x="113" y="142"/>
                      <a:pt x="149" y="78"/>
                      <a:pt x="171" y="0"/>
                    </a:cubicBezTo>
                    <a:cubicBezTo>
                      <a:pt x="175" y="75"/>
                      <a:pt x="197" y="133"/>
                      <a:pt x="237" y="173"/>
                    </a:cubicBezTo>
                    <a:cubicBezTo>
                      <a:pt x="280" y="217"/>
                      <a:pt x="272" y="295"/>
                      <a:pt x="218" y="348"/>
                    </a:cubicBezTo>
                    <a:cubicBezTo>
                      <a:pt x="164" y="401"/>
                      <a:pt x="86" y="410"/>
                      <a:pt x="43" y="366"/>
                    </a:cubicBezTo>
                  </a:path>
                </a:pathLst>
              </a:custGeom>
              <a:gradFill flip="none" rotWithShape="1">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5400000" scaled="1"/>
                <a:tileRect/>
              </a:gradFill>
              <a:ln w="19050" cap="flat">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30" name="Group 29"/>
            <p:cNvGrpSpPr/>
            <p:nvPr/>
          </p:nvGrpSpPr>
          <p:grpSpPr>
            <a:xfrm>
              <a:off x="8244408" y="5085184"/>
              <a:ext cx="183133" cy="216024"/>
              <a:chOff x="5540995" y="5085184"/>
              <a:chExt cx="183133" cy="216024"/>
            </a:xfrm>
          </p:grpSpPr>
          <p:sp>
            <p:nvSpPr>
              <p:cNvPr id="31" name="Freeform 43"/>
              <p:cNvSpPr>
                <a:spLocks/>
              </p:cNvSpPr>
              <p:nvPr/>
            </p:nvSpPr>
            <p:spPr bwMode="auto">
              <a:xfrm>
                <a:off x="5613003" y="5085184"/>
                <a:ext cx="111125" cy="162719"/>
              </a:xfrm>
              <a:custGeom>
                <a:avLst/>
                <a:gdLst>
                  <a:gd name="T0" fmla="*/ 43 w 280"/>
                  <a:gd name="T1" fmla="*/ 366 h 410"/>
                  <a:gd name="T2" fmla="*/ 63 w 280"/>
                  <a:gd name="T3" fmla="*/ 192 h 410"/>
                  <a:gd name="T4" fmla="*/ 171 w 280"/>
                  <a:gd name="T5" fmla="*/ 0 h 410"/>
                  <a:gd name="T6" fmla="*/ 237 w 280"/>
                  <a:gd name="T7" fmla="*/ 173 h 410"/>
                  <a:gd name="T8" fmla="*/ 218 w 280"/>
                  <a:gd name="T9" fmla="*/ 348 h 410"/>
                  <a:gd name="T10" fmla="*/ 43 w 280"/>
                  <a:gd name="T11" fmla="*/ 366 h 410"/>
                </a:gdLst>
                <a:ahLst/>
                <a:cxnLst>
                  <a:cxn ang="0">
                    <a:pos x="T0" y="T1"/>
                  </a:cxn>
                  <a:cxn ang="0">
                    <a:pos x="T2" y="T3"/>
                  </a:cxn>
                  <a:cxn ang="0">
                    <a:pos x="T4" y="T5"/>
                  </a:cxn>
                  <a:cxn ang="0">
                    <a:pos x="T6" y="T7"/>
                  </a:cxn>
                  <a:cxn ang="0">
                    <a:pos x="T8" y="T9"/>
                  </a:cxn>
                  <a:cxn ang="0">
                    <a:pos x="T10" y="T11"/>
                  </a:cxn>
                </a:cxnLst>
                <a:rect l="0" t="0" r="r" b="b"/>
                <a:pathLst>
                  <a:path w="280" h="410">
                    <a:moveTo>
                      <a:pt x="43" y="366"/>
                    </a:moveTo>
                    <a:cubicBezTo>
                      <a:pt x="0" y="323"/>
                      <a:pt x="9" y="245"/>
                      <a:pt x="63" y="192"/>
                    </a:cubicBezTo>
                    <a:cubicBezTo>
                      <a:pt x="113" y="142"/>
                      <a:pt x="149" y="78"/>
                      <a:pt x="171" y="0"/>
                    </a:cubicBezTo>
                    <a:cubicBezTo>
                      <a:pt x="175" y="75"/>
                      <a:pt x="197" y="133"/>
                      <a:pt x="237" y="173"/>
                    </a:cubicBezTo>
                    <a:cubicBezTo>
                      <a:pt x="280" y="217"/>
                      <a:pt x="272" y="295"/>
                      <a:pt x="218" y="348"/>
                    </a:cubicBezTo>
                    <a:cubicBezTo>
                      <a:pt x="164" y="401"/>
                      <a:pt x="86" y="410"/>
                      <a:pt x="43" y="366"/>
                    </a:cubicBezTo>
                  </a:path>
                </a:pathLst>
              </a:custGeom>
              <a:gradFill flip="none" rotWithShape="1">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5400000" scaled="1"/>
                <a:tileRect/>
              </a:gradFill>
              <a:ln w="19050" cap="flat">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2" name="Freeform 43"/>
              <p:cNvSpPr>
                <a:spLocks/>
              </p:cNvSpPr>
              <p:nvPr/>
            </p:nvSpPr>
            <p:spPr bwMode="auto">
              <a:xfrm>
                <a:off x="5540995" y="5138489"/>
                <a:ext cx="111125" cy="162719"/>
              </a:xfrm>
              <a:custGeom>
                <a:avLst/>
                <a:gdLst>
                  <a:gd name="T0" fmla="*/ 43 w 280"/>
                  <a:gd name="T1" fmla="*/ 366 h 410"/>
                  <a:gd name="T2" fmla="*/ 63 w 280"/>
                  <a:gd name="T3" fmla="*/ 192 h 410"/>
                  <a:gd name="T4" fmla="*/ 171 w 280"/>
                  <a:gd name="T5" fmla="*/ 0 h 410"/>
                  <a:gd name="T6" fmla="*/ 237 w 280"/>
                  <a:gd name="T7" fmla="*/ 173 h 410"/>
                  <a:gd name="T8" fmla="*/ 218 w 280"/>
                  <a:gd name="T9" fmla="*/ 348 h 410"/>
                  <a:gd name="T10" fmla="*/ 43 w 280"/>
                  <a:gd name="T11" fmla="*/ 366 h 410"/>
                </a:gdLst>
                <a:ahLst/>
                <a:cxnLst>
                  <a:cxn ang="0">
                    <a:pos x="T0" y="T1"/>
                  </a:cxn>
                  <a:cxn ang="0">
                    <a:pos x="T2" y="T3"/>
                  </a:cxn>
                  <a:cxn ang="0">
                    <a:pos x="T4" y="T5"/>
                  </a:cxn>
                  <a:cxn ang="0">
                    <a:pos x="T6" y="T7"/>
                  </a:cxn>
                  <a:cxn ang="0">
                    <a:pos x="T8" y="T9"/>
                  </a:cxn>
                  <a:cxn ang="0">
                    <a:pos x="T10" y="T11"/>
                  </a:cxn>
                </a:cxnLst>
                <a:rect l="0" t="0" r="r" b="b"/>
                <a:pathLst>
                  <a:path w="280" h="410">
                    <a:moveTo>
                      <a:pt x="43" y="366"/>
                    </a:moveTo>
                    <a:cubicBezTo>
                      <a:pt x="0" y="323"/>
                      <a:pt x="9" y="245"/>
                      <a:pt x="63" y="192"/>
                    </a:cubicBezTo>
                    <a:cubicBezTo>
                      <a:pt x="113" y="142"/>
                      <a:pt x="149" y="78"/>
                      <a:pt x="171" y="0"/>
                    </a:cubicBezTo>
                    <a:cubicBezTo>
                      <a:pt x="175" y="75"/>
                      <a:pt x="197" y="133"/>
                      <a:pt x="237" y="173"/>
                    </a:cubicBezTo>
                    <a:cubicBezTo>
                      <a:pt x="280" y="217"/>
                      <a:pt x="272" y="295"/>
                      <a:pt x="218" y="348"/>
                    </a:cubicBezTo>
                    <a:cubicBezTo>
                      <a:pt x="164" y="401"/>
                      <a:pt x="86" y="410"/>
                      <a:pt x="43" y="366"/>
                    </a:cubicBezTo>
                  </a:path>
                </a:pathLst>
              </a:custGeom>
              <a:gradFill flip="none" rotWithShape="1">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5400000" scaled="1"/>
                <a:tileRect/>
              </a:gradFill>
              <a:ln w="19050" cap="flat">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38" name="Group 37"/>
            <p:cNvGrpSpPr/>
            <p:nvPr/>
          </p:nvGrpSpPr>
          <p:grpSpPr>
            <a:xfrm>
              <a:off x="5508104" y="5085184"/>
              <a:ext cx="183133" cy="216024"/>
              <a:chOff x="5540995" y="5085184"/>
              <a:chExt cx="183133" cy="216024"/>
            </a:xfrm>
          </p:grpSpPr>
          <p:sp>
            <p:nvSpPr>
              <p:cNvPr id="39" name="Freeform 43"/>
              <p:cNvSpPr>
                <a:spLocks/>
              </p:cNvSpPr>
              <p:nvPr/>
            </p:nvSpPr>
            <p:spPr bwMode="auto">
              <a:xfrm>
                <a:off x="5613003" y="5085184"/>
                <a:ext cx="111125" cy="162719"/>
              </a:xfrm>
              <a:custGeom>
                <a:avLst/>
                <a:gdLst>
                  <a:gd name="T0" fmla="*/ 43 w 280"/>
                  <a:gd name="T1" fmla="*/ 366 h 410"/>
                  <a:gd name="T2" fmla="*/ 63 w 280"/>
                  <a:gd name="T3" fmla="*/ 192 h 410"/>
                  <a:gd name="T4" fmla="*/ 171 w 280"/>
                  <a:gd name="T5" fmla="*/ 0 h 410"/>
                  <a:gd name="T6" fmla="*/ 237 w 280"/>
                  <a:gd name="T7" fmla="*/ 173 h 410"/>
                  <a:gd name="T8" fmla="*/ 218 w 280"/>
                  <a:gd name="T9" fmla="*/ 348 h 410"/>
                  <a:gd name="T10" fmla="*/ 43 w 280"/>
                  <a:gd name="T11" fmla="*/ 366 h 410"/>
                </a:gdLst>
                <a:ahLst/>
                <a:cxnLst>
                  <a:cxn ang="0">
                    <a:pos x="T0" y="T1"/>
                  </a:cxn>
                  <a:cxn ang="0">
                    <a:pos x="T2" y="T3"/>
                  </a:cxn>
                  <a:cxn ang="0">
                    <a:pos x="T4" y="T5"/>
                  </a:cxn>
                  <a:cxn ang="0">
                    <a:pos x="T6" y="T7"/>
                  </a:cxn>
                  <a:cxn ang="0">
                    <a:pos x="T8" y="T9"/>
                  </a:cxn>
                  <a:cxn ang="0">
                    <a:pos x="T10" y="T11"/>
                  </a:cxn>
                </a:cxnLst>
                <a:rect l="0" t="0" r="r" b="b"/>
                <a:pathLst>
                  <a:path w="280" h="410">
                    <a:moveTo>
                      <a:pt x="43" y="366"/>
                    </a:moveTo>
                    <a:cubicBezTo>
                      <a:pt x="0" y="323"/>
                      <a:pt x="9" y="245"/>
                      <a:pt x="63" y="192"/>
                    </a:cubicBezTo>
                    <a:cubicBezTo>
                      <a:pt x="113" y="142"/>
                      <a:pt x="149" y="78"/>
                      <a:pt x="171" y="0"/>
                    </a:cubicBezTo>
                    <a:cubicBezTo>
                      <a:pt x="175" y="75"/>
                      <a:pt x="197" y="133"/>
                      <a:pt x="237" y="173"/>
                    </a:cubicBezTo>
                    <a:cubicBezTo>
                      <a:pt x="280" y="217"/>
                      <a:pt x="272" y="295"/>
                      <a:pt x="218" y="348"/>
                    </a:cubicBezTo>
                    <a:cubicBezTo>
                      <a:pt x="164" y="401"/>
                      <a:pt x="86" y="410"/>
                      <a:pt x="43" y="366"/>
                    </a:cubicBezTo>
                  </a:path>
                </a:pathLst>
              </a:custGeom>
              <a:gradFill flip="none" rotWithShape="1">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5400000" scaled="1"/>
                <a:tileRect/>
              </a:gradFill>
              <a:ln w="19050" cap="flat">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40" name="Freeform 43"/>
              <p:cNvSpPr>
                <a:spLocks/>
              </p:cNvSpPr>
              <p:nvPr/>
            </p:nvSpPr>
            <p:spPr bwMode="auto">
              <a:xfrm>
                <a:off x="5540995" y="5138489"/>
                <a:ext cx="111125" cy="162719"/>
              </a:xfrm>
              <a:custGeom>
                <a:avLst/>
                <a:gdLst>
                  <a:gd name="T0" fmla="*/ 43 w 280"/>
                  <a:gd name="T1" fmla="*/ 366 h 410"/>
                  <a:gd name="T2" fmla="*/ 63 w 280"/>
                  <a:gd name="T3" fmla="*/ 192 h 410"/>
                  <a:gd name="T4" fmla="*/ 171 w 280"/>
                  <a:gd name="T5" fmla="*/ 0 h 410"/>
                  <a:gd name="T6" fmla="*/ 237 w 280"/>
                  <a:gd name="T7" fmla="*/ 173 h 410"/>
                  <a:gd name="T8" fmla="*/ 218 w 280"/>
                  <a:gd name="T9" fmla="*/ 348 h 410"/>
                  <a:gd name="T10" fmla="*/ 43 w 280"/>
                  <a:gd name="T11" fmla="*/ 366 h 410"/>
                </a:gdLst>
                <a:ahLst/>
                <a:cxnLst>
                  <a:cxn ang="0">
                    <a:pos x="T0" y="T1"/>
                  </a:cxn>
                  <a:cxn ang="0">
                    <a:pos x="T2" y="T3"/>
                  </a:cxn>
                  <a:cxn ang="0">
                    <a:pos x="T4" y="T5"/>
                  </a:cxn>
                  <a:cxn ang="0">
                    <a:pos x="T6" y="T7"/>
                  </a:cxn>
                  <a:cxn ang="0">
                    <a:pos x="T8" y="T9"/>
                  </a:cxn>
                  <a:cxn ang="0">
                    <a:pos x="T10" y="T11"/>
                  </a:cxn>
                </a:cxnLst>
                <a:rect l="0" t="0" r="r" b="b"/>
                <a:pathLst>
                  <a:path w="280" h="410">
                    <a:moveTo>
                      <a:pt x="43" y="366"/>
                    </a:moveTo>
                    <a:cubicBezTo>
                      <a:pt x="0" y="323"/>
                      <a:pt x="9" y="245"/>
                      <a:pt x="63" y="192"/>
                    </a:cubicBezTo>
                    <a:cubicBezTo>
                      <a:pt x="113" y="142"/>
                      <a:pt x="149" y="78"/>
                      <a:pt x="171" y="0"/>
                    </a:cubicBezTo>
                    <a:cubicBezTo>
                      <a:pt x="175" y="75"/>
                      <a:pt x="197" y="133"/>
                      <a:pt x="237" y="173"/>
                    </a:cubicBezTo>
                    <a:cubicBezTo>
                      <a:pt x="280" y="217"/>
                      <a:pt x="272" y="295"/>
                      <a:pt x="218" y="348"/>
                    </a:cubicBezTo>
                    <a:cubicBezTo>
                      <a:pt x="164" y="401"/>
                      <a:pt x="86" y="410"/>
                      <a:pt x="43" y="366"/>
                    </a:cubicBezTo>
                  </a:path>
                </a:pathLst>
              </a:custGeom>
              <a:gradFill flip="none" rotWithShape="1">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5400000" scaled="1"/>
                <a:tileRect/>
              </a:gradFill>
              <a:ln w="19050" cap="flat">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grpSp>
        <p:pic>
          <p:nvPicPr>
            <p:cNvPr id="41" name="Picture 48"/>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296691" y="5310410"/>
              <a:ext cx="188119" cy="35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 name="Freeform 505"/>
            <p:cNvSpPr>
              <a:spLocks noEditPoints="1"/>
            </p:cNvSpPr>
            <p:nvPr/>
          </p:nvSpPr>
          <p:spPr bwMode="auto">
            <a:xfrm>
              <a:off x="7884368" y="3861049"/>
              <a:ext cx="792088" cy="1907854"/>
            </a:xfrm>
            <a:custGeom>
              <a:avLst/>
              <a:gdLst>
                <a:gd name="T0" fmla="*/ 123 w 452"/>
                <a:gd name="T1" fmla="*/ 17 h 285"/>
                <a:gd name="T2" fmla="*/ 335 w 452"/>
                <a:gd name="T3" fmla="*/ 260 h 285"/>
                <a:gd name="T4" fmla="*/ 115 w 452"/>
                <a:gd name="T5" fmla="*/ 281 h 285"/>
                <a:gd name="T6" fmla="*/ 2 w 452"/>
                <a:gd name="T7" fmla="*/ 219 h 285"/>
                <a:gd name="T8" fmla="*/ 82 w 452"/>
                <a:gd name="T9" fmla="*/ 78 h 285"/>
                <a:gd name="T10" fmla="*/ 215 w 452"/>
                <a:gd name="T11" fmla="*/ 18 h 285"/>
                <a:gd name="T12" fmla="*/ 192 w 452"/>
                <a:gd name="T13" fmla="*/ 18 h 285"/>
                <a:gd name="T14" fmla="*/ 146 w 452"/>
                <a:gd name="T15" fmla="*/ 20 h 285"/>
                <a:gd name="T16" fmla="*/ 127 w 452"/>
                <a:gd name="T17" fmla="*/ 24 h 285"/>
                <a:gd name="T18" fmla="*/ 133 w 452"/>
                <a:gd name="T19" fmla="*/ 22 h 285"/>
                <a:gd name="T20" fmla="*/ 216 w 452"/>
                <a:gd name="T21" fmla="*/ 13 h 285"/>
                <a:gd name="T22" fmla="*/ 131 w 452"/>
                <a:gd name="T23" fmla="*/ 18 h 285"/>
                <a:gd name="T24" fmla="*/ 130 w 452"/>
                <a:gd name="T25" fmla="*/ 17 h 285"/>
                <a:gd name="T26" fmla="*/ 174 w 452"/>
                <a:gd name="T27" fmla="*/ 11 h 285"/>
                <a:gd name="T28" fmla="*/ 158 w 452"/>
                <a:gd name="T29" fmla="*/ 12 h 285"/>
                <a:gd name="T30" fmla="*/ 130 w 452"/>
                <a:gd name="T31" fmla="*/ 16 h 285"/>
                <a:gd name="T32" fmla="*/ 130 w 452"/>
                <a:gd name="T33" fmla="*/ 16 h 285"/>
                <a:gd name="T34" fmla="*/ 160 w 452"/>
                <a:gd name="T35" fmla="*/ 10 h 285"/>
                <a:gd name="T36" fmla="*/ 129 w 452"/>
                <a:gd name="T37" fmla="*/ 15 h 285"/>
                <a:gd name="T38" fmla="*/ 125 w 452"/>
                <a:gd name="T39" fmla="*/ 16 h 285"/>
                <a:gd name="T40" fmla="*/ 135 w 452"/>
                <a:gd name="T41" fmla="*/ 13 h 285"/>
                <a:gd name="T42" fmla="*/ 182 w 452"/>
                <a:gd name="T43" fmla="*/ 7 h 285"/>
                <a:gd name="T44" fmla="*/ 254 w 452"/>
                <a:gd name="T45" fmla="*/ 7 h 285"/>
                <a:gd name="T46" fmla="*/ 271 w 452"/>
                <a:gd name="T47" fmla="*/ 8 h 285"/>
                <a:gd name="T48" fmla="*/ 354 w 452"/>
                <a:gd name="T49" fmla="*/ 2 h 285"/>
                <a:gd name="T50" fmla="*/ 360 w 452"/>
                <a:gd name="T51" fmla="*/ 0 h 285"/>
                <a:gd name="T52" fmla="*/ 367 w 452"/>
                <a:gd name="T53" fmla="*/ 1 h 285"/>
                <a:gd name="T54" fmla="*/ 376 w 452"/>
                <a:gd name="T55" fmla="*/ 6 h 285"/>
                <a:gd name="T56" fmla="*/ 377 w 452"/>
                <a:gd name="T57" fmla="*/ 17 h 285"/>
                <a:gd name="T58" fmla="*/ 368 w 452"/>
                <a:gd name="T59" fmla="*/ 23 h 285"/>
                <a:gd name="T60" fmla="*/ 361 w 452"/>
                <a:gd name="T61" fmla="*/ 23 h 285"/>
                <a:gd name="T62" fmla="*/ 354 w 452"/>
                <a:gd name="T63" fmla="*/ 21 h 285"/>
                <a:gd name="T64" fmla="*/ 342 w 452"/>
                <a:gd name="T65" fmla="*/ 29 h 285"/>
                <a:gd name="T66" fmla="*/ 422 w 452"/>
                <a:gd name="T67" fmla="*/ 87 h 285"/>
                <a:gd name="T68" fmla="*/ 156 w 452"/>
                <a:gd name="T69" fmla="*/ 10 h 285"/>
                <a:gd name="T70" fmla="*/ 180 w 452"/>
                <a:gd name="T71" fmla="*/ 8 h 285"/>
                <a:gd name="T72" fmla="*/ 218 w 452"/>
                <a:gd name="T73" fmla="*/ 17 h 285"/>
                <a:gd name="T74" fmla="*/ 335 w 452"/>
                <a:gd name="T75" fmla="*/ 43 h 285"/>
                <a:gd name="T76" fmla="*/ 282 w 452"/>
                <a:gd name="T77" fmla="*/ 25 h 285"/>
                <a:gd name="T78" fmla="*/ 137 w 452"/>
                <a:gd name="T79" fmla="*/ 65 h 285"/>
                <a:gd name="T80" fmla="*/ 17 w 452"/>
                <a:gd name="T81" fmla="*/ 205 h 285"/>
                <a:gd name="T82" fmla="*/ 136 w 452"/>
                <a:gd name="T83" fmla="*/ 266 h 285"/>
                <a:gd name="T84" fmla="*/ 341 w 452"/>
                <a:gd name="T85" fmla="*/ 240 h 285"/>
                <a:gd name="T86" fmla="*/ 123 w 452"/>
                <a:gd name="T87" fmla="*/ 16 h 285"/>
                <a:gd name="T88" fmla="*/ 123 w 452"/>
                <a:gd name="T89" fmla="*/ 19 h 285"/>
                <a:gd name="T90" fmla="*/ 124 w 452"/>
                <a:gd name="T91" fmla="*/ 19 h 285"/>
                <a:gd name="T92" fmla="*/ 124 w 452"/>
                <a:gd name="T93" fmla="*/ 17 h 285"/>
                <a:gd name="T94" fmla="*/ 248 w 452"/>
                <a:gd name="T95" fmla="*/ 5 h 285"/>
                <a:gd name="T96" fmla="*/ 124 w 452"/>
                <a:gd name="T97" fmla="*/ 22 h 285"/>
                <a:gd name="T98" fmla="*/ 123 w 452"/>
                <a:gd name="T99" fmla="*/ 22 h 285"/>
                <a:gd name="T100" fmla="*/ 124 w 452"/>
                <a:gd name="T101" fmla="*/ 16 h 285"/>
                <a:gd name="T102" fmla="*/ 125 w 452"/>
                <a:gd name="T103" fmla="*/ 19 h 285"/>
                <a:gd name="T104" fmla="*/ 161 w 452"/>
                <a:gd name="T105" fmla="*/ 18 h 285"/>
                <a:gd name="T106" fmla="*/ 187 w 452"/>
                <a:gd name="T107" fmla="*/ 18 h 285"/>
                <a:gd name="T108" fmla="*/ 125 w 452"/>
                <a:gd name="T109" fmla="*/ 25 h 285"/>
                <a:gd name="T110" fmla="*/ 123 w 452"/>
                <a:gd name="T111" fmla="*/ 17 h 285"/>
                <a:gd name="T112" fmla="*/ 312 w 452"/>
                <a:gd name="T113" fmla="*/ 35 h 285"/>
                <a:gd name="T114" fmla="*/ 131 w 452"/>
                <a:gd name="T115" fmla="*/ 26 h 285"/>
                <a:gd name="T116" fmla="*/ 121 w 452"/>
                <a:gd name="T117" fmla="*/ 25 h 285"/>
                <a:gd name="T118" fmla="*/ 121 w 452"/>
                <a:gd name="T119" fmla="*/ 23 h 285"/>
                <a:gd name="T120" fmla="*/ 121 w 452"/>
                <a:gd name="T121" fmla="*/ 18 h 2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52" h="285">
                  <a:moveTo>
                    <a:pt x="126" y="23"/>
                  </a:moveTo>
                  <a:cubicBezTo>
                    <a:pt x="126" y="24"/>
                    <a:pt x="125" y="23"/>
                    <a:pt x="125" y="24"/>
                  </a:cubicBezTo>
                  <a:cubicBezTo>
                    <a:pt x="125" y="23"/>
                    <a:pt x="125" y="23"/>
                    <a:pt x="126" y="23"/>
                  </a:cubicBezTo>
                  <a:close/>
                  <a:moveTo>
                    <a:pt x="123" y="17"/>
                  </a:moveTo>
                  <a:cubicBezTo>
                    <a:pt x="123" y="17"/>
                    <a:pt x="123" y="17"/>
                    <a:pt x="123" y="17"/>
                  </a:cubicBezTo>
                  <a:cubicBezTo>
                    <a:pt x="123" y="17"/>
                    <a:pt x="123" y="17"/>
                    <a:pt x="123" y="17"/>
                  </a:cubicBezTo>
                  <a:cubicBezTo>
                    <a:pt x="124" y="17"/>
                    <a:pt x="123" y="17"/>
                    <a:pt x="123" y="17"/>
                  </a:cubicBezTo>
                  <a:close/>
                  <a:moveTo>
                    <a:pt x="449" y="171"/>
                  </a:moveTo>
                  <a:cubicBezTo>
                    <a:pt x="446" y="182"/>
                    <a:pt x="441" y="191"/>
                    <a:pt x="435" y="199"/>
                  </a:cubicBezTo>
                  <a:cubicBezTo>
                    <a:pt x="423" y="216"/>
                    <a:pt x="407" y="229"/>
                    <a:pt x="389" y="238"/>
                  </a:cubicBezTo>
                  <a:cubicBezTo>
                    <a:pt x="380" y="243"/>
                    <a:pt x="370" y="246"/>
                    <a:pt x="361" y="250"/>
                  </a:cubicBezTo>
                  <a:cubicBezTo>
                    <a:pt x="353" y="253"/>
                    <a:pt x="344" y="257"/>
                    <a:pt x="335" y="260"/>
                  </a:cubicBezTo>
                  <a:cubicBezTo>
                    <a:pt x="317" y="266"/>
                    <a:pt x="296" y="272"/>
                    <a:pt x="278" y="276"/>
                  </a:cubicBezTo>
                  <a:cubicBezTo>
                    <a:pt x="273" y="277"/>
                    <a:pt x="268" y="278"/>
                    <a:pt x="262" y="279"/>
                  </a:cubicBezTo>
                  <a:cubicBezTo>
                    <a:pt x="250" y="281"/>
                    <a:pt x="236" y="283"/>
                    <a:pt x="223" y="284"/>
                  </a:cubicBezTo>
                  <a:cubicBezTo>
                    <a:pt x="210" y="285"/>
                    <a:pt x="197" y="285"/>
                    <a:pt x="186" y="285"/>
                  </a:cubicBezTo>
                  <a:cubicBezTo>
                    <a:pt x="170" y="285"/>
                    <a:pt x="152" y="285"/>
                    <a:pt x="135" y="283"/>
                  </a:cubicBezTo>
                  <a:cubicBezTo>
                    <a:pt x="128" y="283"/>
                    <a:pt x="121" y="282"/>
                    <a:pt x="115" y="281"/>
                  </a:cubicBezTo>
                  <a:cubicBezTo>
                    <a:pt x="112" y="281"/>
                    <a:pt x="109" y="281"/>
                    <a:pt x="106" y="281"/>
                  </a:cubicBezTo>
                  <a:cubicBezTo>
                    <a:pt x="95" y="279"/>
                    <a:pt x="83" y="277"/>
                    <a:pt x="72" y="274"/>
                  </a:cubicBezTo>
                  <a:cubicBezTo>
                    <a:pt x="65" y="272"/>
                    <a:pt x="60" y="271"/>
                    <a:pt x="54" y="269"/>
                  </a:cubicBezTo>
                  <a:cubicBezTo>
                    <a:pt x="45" y="265"/>
                    <a:pt x="34" y="260"/>
                    <a:pt x="23" y="252"/>
                  </a:cubicBezTo>
                  <a:cubicBezTo>
                    <a:pt x="18" y="248"/>
                    <a:pt x="14" y="243"/>
                    <a:pt x="10" y="238"/>
                  </a:cubicBezTo>
                  <a:cubicBezTo>
                    <a:pt x="6" y="232"/>
                    <a:pt x="3" y="226"/>
                    <a:pt x="2" y="219"/>
                  </a:cubicBezTo>
                  <a:cubicBezTo>
                    <a:pt x="0" y="213"/>
                    <a:pt x="0" y="206"/>
                    <a:pt x="0" y="200"/>
                  </a:cubicBezTo>
                  <a:cubicBezTo>
                    <a:pt x="0" y="197"/>
                    <a:pt x="0" y="194"/>
                    <a:pt x="1" y="190"/>
                  </a:cubicBezTo>
                  <a:cubicBezTo>
                    <a:pt x="2" y="179"/>
                    <a:pt x="7" y="165"/>
                    <a:pt x="13" y="155"/>
                  </a:cubicBezTo>
                  <a:cubicBezTo>
                    <a:pt x="15" y="150"/>
                    <a:pt x="18" y="145"/>
                    <a:pt x="22" y="140"/>
                  </a:cubicBezTo>
                  <a:cubicBezTo>
                    <a:pt x="29" y="129"/>
                    <a:pt x="37" y="119"/>
                    <a:pt x="44" y="112"/>
                  </a:cubicBezTo>
                  <a:cubicBezTo>
                    <a:pt x="53" y="102"/>
                    <a:pt x="69" y="88"/>
                    <a:pt x="82" y="78"/>
                  </a:cubicBezTo>
                  <a:cubicBezTo>
                    <a:pt x="83" y="77"/>
                    <a:pt x="83" y="77"/>
                    <a:pt x="84" y="77"/>
                  </a:cubicBezTo>
                  <a:cubicBezTo>
                    <a:pt x="94" y="70"/>
                    <a:pt x="104" y="62"/>
                    <a:pt x="114" y="57"/>
                  </a:cubicBezTo>
                  <a:cubicBezTo>
                    <a:pt x="116" y="56"/>
                    <a:pt x="116" y="56"/>
                    <a:pt x="117" y="55"/>
                  </a:cubicBezTo>
                  <a:cubicBezTo>
                    <a:pt x="131" y="47"/>
                    <a:pt x="131" y="47"/>
                    <a:pt x="131" y="47"/>
                  </a:cubicBezTo>
                  <a:cubicBezTo>
                    <a:pt x="152" y="38"/>
                    <a:pt x="167" y="32"/>
                    <a:pt x="186" y="26"/>
                  </a:cubicBezTo>
                  <a:cubicBezTo>
                    <a:pt x="195" y="23"/>
                    <a:pt x="205" y="20"/>
                    <a:pt x="215" y="18"/>
                  </a:cubicBezTo>
                  <a:cubicBezTo>
                    <a:pt x="215" y="18"/>
                    <a:pt x="215" y="18"/>
                    <a:pt x="215" y="18"/>
                  </a:cubicBezTo>
                  <a:cubicBezTo>
                    <a:pt x="215" y="18"/>
                    <a:pt x="215" y="18"/>
                    <a:pt x="215" y="18"/>
                  </a:cubicBezTo>
                  <a:cubicBezTo>
                    <a:pt x="215" y="18"/>
                    <a:pt x="215" y="18"/>
                    <a:pt x="215" y="18"/>
                  </a:cubicBezTo>
                  <a:cubicBezTo>
                    <a:pt x="212" y="18"/>
                    <a:pt x="210" y="18"/>
                    <a:pt x="207" y="18"/>
                  </a:cubicBezTo>
                  <a:cubicBezTo>
                    <a:pt x="204" y="18"/>
                    <a:pt x="204" y="18"/>
                    <a:pt x="199" y="18"/>
                  </a:cubicBezTo>
                  <a:cubicBezTo>
                    <a:pt x="195" y="18"/>
                    <a:pt x="196" y="18"/>
                    <a:pt x="192" y="18"/>
                  </a:cubicBezTo>
                  <a:cubicBezTo>
                    <a:pt x="192" y="18"/>
                    <a:pt x="188" y="18"/>
                    <a:pt x="187" y="18"/>
                  </a:cubicBezTo>
                  <a:cubicBezTo>
                    <a:pt x="187" y="18"/>
                    <a:pt x="188" y="18"/>
                    <a:pt x="187" y="18"/>
                  </a:cubicBezTo>
                  <a:cubicBezTo>
                    <a:pt x="184" y="18"/>
                    <a:pt x="174" y="19"/>
                    <a:pt x="168" y="19"/>
                  </a:cubicBezTo>
                  <a:cubicBezTo>
                    <a:pt x="161" y="20"/>
                    <a:pt x="153" y="21"/>
                    <a:pt x="145" y="22"/>
                  </a:cubicBezTo>
                  <a:cubicBezTo>
                    <a:pt x="153" y="20"/>
                    <a:pt x="159" y="19"/>
                    <a:pt x="161" y="19"/>
                  </a:cubicBezTo>
                  <a:cubicBezTo>
                    <a:pt x="157" y="19"/>
                    <a:pt x="151" y="20"/>
                    <a:pt x="146" y="20"/>
                  </a:cubicBezTo>
                  <a:cubicBezTo>
                    <a:pt x="137" y="22"/>
                    <a:pt x="137" y="22"/>
                    <a:pt x="137" y="22"/>
                  </a:cubicBezTo>
                  <a:cubicBezTo>
                    <a:pt x="133" y="22"/>
                    <a:pt x="133" y="22"/>
                    <a:pt x="133" y="22"/>
                  </a:cubicBezTo>
                  <a:cubicBezTo>
                    <a:pt x="132" y="23"/>
                    <a:pt x="132" y="23"/>
                    <a:pt x="132" y="23"/>
                  </a:cubicBezTo>
                  <a:cubicBezTo>
                    <a:pt x="131" y="23"/>
                    <a:pt x="131" y="23"/>
                    <a:pt x="131" y="23"/>
                  </a:cubicBezTo>
                  <a:cubicBezTo>
                    <a:pt x="131" y="23"/>
                    <a:pt x="131" y="23"/>
                    <a:pt x="131" y="23"/>
                  </a:cubicBezTo>
                  <a:cubicBezTo>
                    <a:pt x="130" y="23"/>
                    <a:pt x="128" y="23"/>
                    <a:pt x="127" y="24"/>
                  </a:cubicBezTo>
                  <a:cubicBezTo>
                    <a:pt x="127" y="24"/>
                    <a:pt x="127" y="24"/>
                    <a:pt x="127" y="24"/>
                  </a:cubicBezTo>
                  <a:cubicBezTo>
                    <a:pt x="125" y="24"/>
                    <a:pt x="123" y="25"/>
                    <a:pt x="122" y="25"/>
                  </a:cubicBezTo>
                  <a:cubicBezTo>
                    <a:pt x="125" y="24"/>
                    <a:pt x="128" y="23"/>
                    <a:pt x="131" y="22"/>
                  </a:cubicBezTo>
                  <a:cubicBezTo>
                    <a:pt x="131" y="22"/>
                    <a:pt x="131" y="22"/>
                    <a:pt x="131" y="22"/>
                  </a:cubicBezTo>
                  <a:cubicBezTo>
                    <a:pt x="131" y="22"/>
                    <a:pt x="131" y="22"/>
                    <a:pt x="131" y="22"/>
                  </a:cubicBezTo>
                  <a:cubicBezTo>
                    <a:pt x="133" y="22"/>
                    <a:pt x="133" y="22"/>
                    <a:pt x="133" y="22"/>
                  </a:cubicBezTo>
                  <a:cubicBezTo>
                    <a:pt x="137" y="21"/>
                    <a:pt x="142" y="21"/>
                    <a:pt x="147" y="20"/>
                  </a:cubicBezTo>
                  <a:cubicBezTo>
                    <a:pt x="156" y="19"/>
                    <a:pt x="166" y="18"/>
                    <a:pt x="173" y="17"/>
                  </a:cubicBezTo>
                  <a:cubicBezTo>
                    <a:pt x="182" y="16"/>
                    <a:pt x="187" y="16"/>
                    <a:pt x="182" y="15"/>
                  </a:cubicBezTo>
                  <a:cubicBezTo>
                    <a:pt x="171" y="16"/>
                    <a:pt x="161" y="17"/>
                    <a:pt x="150" y="18"/>
                  </a:cubicBezTo>
                  <a:cubicBezTo>
                    <a:pt x="148" y="18"/>
                    <a:pt x="146" y="18"/>
                    <a:pt x="149" y="18"/>
                  </a:cubicBezTo>
                  <a:cubicBezTo>
                    <a:pt x="171" y="14"/>
                    <a:pt x="197" y="13"/>
                    <a:pt x="216" y="13"/>
                  </a:cubicBezTo>
                  <a:cubicBezTo>
                    <a:pt x="226" y="14"/>
                    <a:pt x="226" y="14"/>
                    <a:pt x="226" y="14"/>
                  </a:cubicBezTo>
                  <a:cubicBezTo>
                    <a:pt x="231" y="13"/>
                    <a:pt x="231" y="13"/>
                    <a:pt x="231" y="13"/>
                  </a:cubicBezTo>
                  <a:cubicBezTo>
                    <a:pt x="230" y="13"/>
                    <a:pt x="229" y="13"/>
                    <a:pt x="229" y="13"/>
                  </a:cubicBezTo>
                  <a:cubicBezTo>
                    <a:pt x="207" y="12"/>
                    <a:pt x="190" y="11"/>
                    <a:pt x="167" y="13"/>
                  </a:cubicBezTo>
                  <a:cubicBezTo>
                    <a:pt x="164" y="13"/>
                    <a:pt x="161" y="13"/>
                    <a:pt x="158" y="14"/>
                  </a:cubicBezTo>
                  <a:cubicBezTo>
                    <a:pt x="151" y="14"/>
                    <a:pt x="140" y="16"/>
                    <a:pt x="131" y="18"/>
                  </a:cubicBezTo>
                  <a:cubicBezTo>
                    <a:pt x="130" y="18"/>
                    <a:pt x="130" y="18"/>
                    <a:pt x="130" y="18"/>
                  </a:cubicBezTo>
                  <a:cubicBezTo>
                    <a:pt x="130" y="18"/>
                    <a:pt x="130" y="18"/>
                    <a:pt x="130" y="18"/>
                  </a:cubicBezTo>
                  <a:cubicBezTo>
                    <a:pt x="130" y="18"/>
                    <a:pt x="130" y="18"/>
                    <a:pt x="130" y="18"/>
                  </a:cubicBezTo>
                  <a:cubicBezTo>
                    <a:pt x="129" y="18"/>
                    <a:pt x="127" y="19"/>
                    <a:pt x="126" y="19"/>
                  </a:cubicBezTo>
                  <a:cubicBezTo>
                    <a:pt x="127" y="18"/>
                    <a:pt x="128" y="18"/>
                    <a:pt x="129" y="18"/>
                  </a:cubicBezTo>
                  <a:cubicBezTo>
                    <a:pt x="130" y="18"/>
                    <a:pt x="130" y="17"/>
                    <a:pt x="130" y="17"/>
                  </a:cubicBezTo>
                  <a:cubicBezTo>
                    <a:pt x="130" y="17"/>
                    <a:pt x="130" y="17"/>
                    <a:pt x="130" y="17"/>
                  </a:cubicBezTo>
                  <a:cubicBezTo>
                    <a:pt x="134" y="17"/>
                    <a:pt x="134" y="17"/>
                    <a:pt x="134" y="17"/>
                  </a:cubicBezTo>
                  <a:cubicBezTo>
                    <a:pt x="138" y="16"/>
                    <a:pt x="142" y="15"/>
                    <a:pt x="146" y="15"/>
                  </a:cubicBezTo>
                  <a:cubicBezTo>
                    <a:pt x="155" y="13"/>
                    <a:pt x="164" y="12"/>
                    <a:pt x="172" y="12"/>
                  </a:cubicBezTo>
                  <a:cubicBezTo>
                    <a:pt x="175" y="11"/>
                    <a:pt x="175" y="11"/>
                    <a:pt x="169" y="11"/>
                  </a:cubicBezTo>
                  <a:cubicBezTo>
                    <a:pt x="171" y="11"/>
                    <a:pt x="172" y="11"/>
                    <a:pt x="174" y="11"/>
                  </a:cubicBezTo>
                  <a:cubicBezTo>
                    <a:pt x="174" y="11"/>
                    <a:pt x="174" y="11"/>
                    <a:pt x="173" y="11"/>
                  </a:cubicBezTo>
                  <a:cubicBezTo>
                    <a:pt x="182" y="10"/>
                    <a:pt x="183" y="10"/>
                    <a:pt x="192" y="10"/>
                  </a:cubicBezTo>
                  <a:cubicBezTo>
                    <a:pt x="194" y="10"/>
                    <a:pt x="194" y="9"/>
                    <a:pt x="193" y="9"/>
                  </a:cubicBezTo>
                  <a:cubicBezTo>
                    <a:pt x="186" y="10"/>
                    <a:pt x="179" y="10"/>
                    <a:pt x="172" y="10"/>
                  </a:cubicBezTo>
                  <a:cubicBezTo>
                    <a:pt x="168" y="11"/>
                    <a:pt x="165" y="11"/>
                    <a:pt x="162" y="12"/>
                  </a:cubicBezTo>
                  <a:cubicBezTo>
                    <a:pt x="160" y="12"/>
                    <a:pt x="160" y="12"/>
                    <a:pt x="158" y="12"/>
                  </a:cubicBezTo>
                  <a:cubicBezTo>
                    <a:pt x="156" y="12"/>
                    <a:pt x="153" y="13"/>
                    <a:pt x="151" y="13"/>
                  </a:cubicBezTo>
                  <a:cubicBezTo>
                    <a:pt x="146" y="13"/>
                    <a:pt x="146" y="13"/>
                    <a:pt x="146" y="13"/>
                  </a:cubicBezTo>
                  <a:cubicBezTo>
                    <a:pt x="141" y="14"/>
                    <a:pt x="137" y="15"/>
                    <a:pt x="133" y="16"/>
                  </a:cubicBezTo>
                  <a:cubicBezTo>
                    <a:pt x="131" y="16"/>
                    <a:pt x="131" y="16"/>
                    <a:pt x="131" y="16"/>
                  </a:cubicBezTo>
                  <a:cubicBezTo>
                    <a:pt x="130" y="16"/>
                    <a:pt x="130" y="16"/>
                    <a:pt x="130" y="16"/>
                  </a:cubicBezTo>
                  <a:cubicBezTo>
                    <a:pt x="130" y="16"/>
                    <a:pt x="130" y="16"/>
                    <a:pt x="130" y="16"/>
                  </a:cubicBezTo>
                  <a:cubicBezTo>
                    <a:pt x="130" y="16"/>
                    <a:pt x="130" y="16"/>
                    <a:pt x="130" y="16"/>
                  </a:cubicBezTo>
                  <a:cubicBezTo>
                    <a:pt x="130" y="16"/>
                    <a:pt x="129" y="16"/>
                    <a:pt x="129" y="16"/>
                  </a:cubicBezTo>
                  <a:cubicBezTo>
                    <a:pt x="129" y="16"/>
                    <a:pt x="128" y="16"/>
                    <a:pt x="128" y="16"/>
                  </a:cubicBezTo>
                  <a:cubicBezTo>
                    <a:pt x="128" y="16"/>
                    <a:pt x="128" y="16"/>
                    <a:pt x="129" y="16"/>
                  </a:cubicBezTo>
                  <a:cubicBezTo>
                    <a:pt x="129" y="16"/>
                    <a:pt x="129" y="16"/>
                    <a:pt x="130" y="16"/>
                  </a:cubicBezTo>
                  <a:cubicBezTo>
                    <a:pt x="130" y="16"/>
                    <a:pt x="130" y="16"/>
                    <a:pt x="130" y="16"/>
                  </a:cubicBezTo>
                  <a:cubicBezTo>
                    <a:pt x="130" y="16"/>
                    <a:pt x="130" y="16"/>
                    <a:pt x="130" y="16"/>
                  </a:cubicBezTo>
                  <a:cubicBezTo>
                    <a:pt x="130" y="16"/>
                    <a:pt x="130" y="16"/>
                    <a:pt x="130" y="16"/>
                  </a:cubicBezTo>
                  <a:cubicBezTo>
                    <a:pt x="132" y="15"/>
                    <a:pt x="132" y="15"/>
                    <a:pt x="132" y="15"/>
                  </a:cubicBezTo>
                  <a:cubicBezTo>
                    <a:pt x="139" y="14"/>
                    <a:pt x="139" y="14"/>
                    <a:pt x="139" y="14"/>
                  </a:cubicBezTo>
                  <a:cubicBezTo>
                    <a:pt x="148" y="12"/>
                    <a:pt x="156" y="11"/>
                    <a:pt x="163" y="11"/>
                  </a:cubicBezTo>
                  <a:cubicBezTo>
                    <a:pt x="165" y="10"/>
                    <a:pt x="162" y="10"/>
                    <a:pt x="160" y="10"/>
                  </a:cubicBezTo>
                  <a:cubicBezTo>
                    <a:pt x="156" y="11"/>
                    <a:pt x="152" y="11"/>
                    <a:pt x="148" y="12"/>
                  </a:cubicBezTo>
                  <a:cubicBezTo>
                    <a:pt x="146" y="12"/>
                    <a:pt x="149" y="12"/>
                    <a:pt x="147" y="12"/>
                  </a:cubicBezTo>
                  <a:cubicBezTo>
                    <a:pt x="142" y="13"/>
                    <a:pt x="137" y="14"/>
                    <a:pt x="132" y="15"/>
                  </a:cubicBezTo>
                  <a:cubicBezTo>
                    <a:pt x="130" y="15"/>
                    <a:pt x="130" y="15"/>
                    <a:pt x="130" y="15"/>
                  </a:cubicBezTo>
                  <a:cubicBezTo>
                    <a:pt x="130" y="15"/>
                    <a:pt x="130" y="15"/>
                    <a:pt x="130" y="15"/>
                  </a:cubicBezTo>
                  <a:cubicBezTo>
                    <a:pt x="129" y="15"/>
                    <a:pt x="129" y="15"/>
                    <a:pt x="129" y="15"/>
                  </a:cubicBezTo>
                  <a:cubicBezTo>
                    <a:pt x="129" y="15"/>
                    <a:pt x="129" y="15"/>
                    <a:pt x="129" y="15"/>
                  </a:cubicBezTo>
                  <a:cubicBezTo>
                    <a:pt x="129" y="15"/>
                    <a:pt x="128" y="15"/>
                    <a:pt x="129" y="15"/>
                  </a:cubicBezTo>
                  <a:cubicBezTo>
                    <a:pt x="128" y="15"/>
                    <a:pt x="128" y="15"/>
                    <a:pt x="128" y="15"/>
                  </a:cubicBezTo>
                  <a:cubicBezTo>
                    <a:pt x="128" y="15"/>
                    <a:pt x="128" y="15"/>
                    <a:pt x="128" y="15"/>
                  </a:cubicBezTo>
                  <a:cubicBezTo>
                    <a:pt x="128" y="15"/>
                    <a:pt x="128" y="15"/>
                    <a:pt x="128" y="15"/>
                  </a:cubicBezTo>
                  <a:cubicBezTo>
                    <a:pt x="127" y="16"/>
                    <a:pt x="126" y="15"/>
                    <a:pt x="125" y="16"/>
                  </a:cubicBezTo>
                  <a:cubicBezTo>
                    <a:pt x="125" y="15"/>
                    <a:pt x="126" y="15"/>
                    <a:pt x="127" y="15"/>
                  </a:cubicBezTo>
                  <a:cubicBezTo>
                    <a:pt x="128" y="15"/>
                    <a:pt x="127" y="15"/>
                    <a:pt x="127" y="15"/>
                  </a:cubicBezTo>
                  <a:cubicBezTo>
                    <a:pt x="128" y="15"/>
                    <a:pt x="128" y="15"/>
                    <a:pt x="128" y="15"/>
                  </a:cubicBezTo>
                  <a:cubicBezTo>
                    <a:pt x="129" y="15"/>
                    <a:pt x="129" y="14"/>
                    <a:pt x="129" y="14"/>
                  </a:cubicBezTo>
                  <a:cubicBezTo>
                    <a:pt x="129" y="14"/>
                    <a:pt x="129" y="14"/>
                    <a:pt x="130" y="14"/>
                  </a:cubicBezTo>
                  <a:cubicBezTo>
                    <a:pt x="135" y="13"/>
                    <a:pt x="135" y="13"/>
                    <a:pt x="135" y="13"/>
                  </a:cubicBezTo>
                  <a:cubicBezTo>
                    <a:pt x="140" y="12"/>
                    <a:pt x="143" y="11"/>
                    <a:pt x="149" y="11"/>
                  </a:cubicBezTo>
                  <a:cubicBezTo>
                    <a:pt x="150" y="10"/>
                    <a:pt x="150" y="10"/>
                    <a:pt x="153" y="10"/>
                  </a:cubicBezTo>
                  <a:cubicBezTo>
                    <a:pt x="154" y="9"/>
                    <a:pt x="149" y="10"/>
                    <a:pt x="152" y="9"/>
                  </a:cubicBezTo>
                  <a:cubicBezTo>
                    <a:pt x="155" y="9"/>
                    <a:pt x="152" y="10"/>
                    <a:pt x="154" y="9"/>
                  </a:cubicBezTo>
                  <a:cubicBezTo>
                    <a:pt x="157" y="9"/>
                    <a:pt x="158" y="9"/>
                    <a:pt x="160" y="8"/>
                  </a:cubicBezTo>
                  <a:cubicBezTo>
                    <a:pt x="167" y="8"/>
                    <a:pt x="174" y="7"/>
                    <a:pt x="182" y="7"/>
                  </a:cubicBezTo>
                  <a:cubicBezTo>
                    <a:pt x="184" y="6"/>
                    <a:pt x="178" y="7"/>
                    <a:pt x="181" y="6"/>
                  </a:cubicBezTo>
                  <a:cubicBezTo>
                    <a:pt x="184" y="6"/>
                    <a:pt x="194" y="6"/>
                    <a:pt x="197" y="5"/>
                  </a:cubicBezTo>
                  <a:cubicBezTo>
                    <a:pt x="205" y="5"/>
                    <a:pt x="210" y="5"/>
                    <a:pt x="219" y="6"/>
                  </a:cubicBezTo>
                  <a:cubicBezTo>
                    <a:pt x="223" y="6"/>
                    <a:pt x="220" y="5"/>
                    <a:pt x="221" y="5"/>
                  </a:cubicBezTo>
                  <a:cubicBezTo>
                    <a:pt x="227" y="5"/>
                    <a:pt x="231" y="6"/>
                    <a:pt x="237" y="6"/>
                  </a:cubicBezTo>
                  <a:cubicBezTo>
                    <a:pt x="241" y="6"/>
                    <a:pt x="248" y="7"/>
                    <a:pt x="254" y="7"/>
                  </a:cubicBezTo>
                  <a:cubicBezTo>
                    <a:pt x="254" y="7"/>
                    <a:pt x="250" y="7"/>
                    <a:pt x="247" y="6"/>
                  </a:cubicBezTo>
                  <a:cubicBezTo>
                    <a:pt x="249" y="6"/>
                    <a:pt x="255" y="7"/>
                    <a:pt x="257" y="8"/>
                  </a:cubicBezTo>
                  <a:cubicBezTo>
                    <a:pt x="259" y="8"/>
                    <a:pt x="262" y="8"/>
                    <a:pt x="264" y="9"/>
                  </a:cubicBezTo>
                  <a:cubicBezTo>
                    <a:pt x="264" y="9"/>
                    <a:pt x="264" y="9"/>
                    <a:pt x="264" y="9"/>
                  </a:cubicBezTo>
                  <a:cubicBezTo>
                    <a:pt x="264" y="9"/>
                    <a:pt x="264" y="9"/>
                    <a:pt x="264" y="9"/>
                  </a:cubicBezTo>
                  <a:cubicBezTo>
                    <a:pt x="266" y="8"/>
                    <a:pt x="269" y="8"/>
                    <a:pt x="271" y="8"/>
                  </a:cubicBezTo>
                  <a:cubicBezTo>
                    <a:pt x="280" y="6"/>
                    <a:pt x="288" y="5"/>
                    <a:pt x="299" y="5"/>
                  </a:cubicBezTo>
                  <a:cubicBezTo>
                    <a:pt x="306" y="4"/>
                    <a:pt x="313" y="3"/>
                    <a:pt x="322" y="3"/>
                  </a:cubicBezTo>
                  <a:cubicBezTo>
                    <a:pt x="327" y="2"/>
                    <a:pt x="332" y="2"/>
                    <a:pt x="336" y="2"/>
                  </a:cubicBezTo>
                  <a:cubicBezTo>
                    <a:pt x="343" y="2"/>
                    <a:pt x="343" y="2"/>
                    <a:pt x="343" y="2"/>
                  </a:cubicBezTo>
                  <a:cubicBezTo>
                    <a:pt x="352" y="2"/>
                    <a:pt x="352" y="2"/>
                    <a:pt x="352" y="2"/>
                  </a:cubicBezTo>
                  <a:cubicBezTo>
                    <a:pt x="354" y="2"/>
                    <a:pt x="354" y="2"/>
                    <a:pt x="354" y="2"/>
                  </a:cubicBezTo>
                  <a:cubicBezTo>
                    <a:pt x="354" y="2"/>
                    <a:pt x="354" y="2"/>
                    <a:pt x="354" y="2"/>
                  </a:cubicBezTo>
                  <a:cubicBezTo>
                    <a:pt x="354" y="2"/>
                    <a:pt x="354" y="2"/>
                    <a:pt x="354" y="2"/>
                  </a:cubicBezTo>
                  <a:cubicBezTo>
                    <a:pt x="355" y="1"/>
                    <a:pt x="355" y="1"/>
                    <a:pt x="355" y="2"/>
                  </a:cubicBezTo>
                  <a:cubicBezTo>
                    <a:pt x="356" y="1"/>
                    <a:pt x="358" y="2"/>
                    <a:pt x="359" y="1"/>
                  </a:cubicBezTo>
                  <a:cubicBezTo>
                    <a:pt x="359" y="1"/>
                    <a:pt x="359" y="0"/>
                    <a:pt x="360" y="0"/>
                  </a:cubicBezTo>
                  <a:cubicBezTo>
                    <a:pt x="360" y="0"/>
                    <a:pt x="360" y="0"/>
                    <a:pt x="360" y="0"/>
                  </a:cubicBezTo>
                  <a:cubicBezTo>
                    <a:pt x="361" y="1"/>
                    <a:pt x="362" y="1"/>
                    <a:pt x="363" y="1"/>
                  </a:cubicBezTo>
                  <a:cubicBezTo>
                    <a:pt x="363" y="0"/>
                    <a:pt x="363" y="0"/>
                    <a:pt x="363" y="0"/>
                  </a:cubicBezTo>
                  <a:cubicBezTo>
                    <a:pt x="364" y="0"/>
                    <a:pt x="364" y="1"/>
                    <a:pt x="365" y="0"/>
                  </a:cubicBezTo>
                  <a:cubicBezTo>
                    <a:pt x="365" y="0"/>
                    <a:pt x="365" y="0"/>
                    <a:pt x="366" y="0"/>
                  </a:cubicBezTo>
                  <a:cubicBezTo>
                    <a:pt x="366" y="0"/>
                    <a:pt x="367" y="1"/>
                    <a:pt x="367" y="1"/>
                  </a:cubicBezTo>
                  <a:cubicBezTo>
                    <a:pt x="367" y="1"/>
                    <a:pt x="367" y="1"/>
                    <a:pt x="367" y="1"/>
                  </a:cubicBezTo>
                  <a:cubicBezTo>
                    <a:pt x="367" y="1"/>
                    <a:pt x="369" y="2"/>
                    <a:pt x="370" y="2"/>
                  </a:cubicBezTo>
                  <a:cubicBezTo>
                    <a:pt x="370" y="2"/>
                    <a:pt x="370" y="2"/>
                    <a:pt x="371" y="2"/>
                  </a:cubicBezTo>
                  <a:cubicBezTo>
                    <a:pt x="372" y="2"/>
                    <a:pt x="373" y="3"/>
                    <a:pt x="374" y="4"/>
                  </a:cubicBezTo>
                  <a:cubicBezTo>
                    <a:pt x="374" y="4"/>
                    <a:pt x="374" y="4"/>
                    <a:pt x="374" y="4"/>
                  </a:cubicBezTo>
                  <a:cubicBezTo>
                    <a:pt x="374" y="4"/>
                    <a:pt x="375" y="5"/>
                    <a:pt x="375" y="5"/>
                  </a:cubicBezTo>
                  <a:cubicBezTo>
                    <a:pt x="375" y="5"/>
                    <a:pt x="376" y="5"/>
                    <a:pt x="376" y="6"/>
                  </a:cubicBezTo>
                  <a:cubicBezTo>
                    <a:pt x="376" y="6"/>
                    <a:pt x="376" y="7"/>
                    <a:pt x="376" y="7"/>
                  </a:cubicBezTo>
                  <a:cubicBezTo>
                    <a:pt x="377" y="7"/>
                    <a:pt x="377" y="8"/>
                    <a:pt x="377" y="8"/>
                  </a:cubicBezTo>
                  <a:cubicBezTo>
                    <a:pt x="377" y="9"/>
                    <a:pt x="377" y="10"/>
                    <a:pt x="378" y="10"/>
                  </a:cubicBezTo>
                  <a:cubicBezTo>
                    <a:pt x="378" y="11"/>
                    <a:pt x="378" y="13"/>
                    <a:pt x="378" y="14"/>
                  </a:cubicBezTo>
                  <a:cubicBezTo>
                    <a:pt x="378" y="14"/>
                    <a:pt x="378" y="14"/>
                    <a:pt x="378" y="14"/>
                  </a:cubicBezTo>
                  <a:cubicBezTo>
                    <a:pt x="377" y="15"/>
                    <a:pt x="377" y="16"/>
                    <a:pt x="377" y="17"/>
                  </a:cubicBezTo>
                  <a:cubicBezTo>
                    <a:pt x="377" y="17"/>
                    <a:pt x="377" y="17"/>
                    <a:pt x="377" y="17"/>
                  </a:cubicBezTo>
                  <a:cubicBezTo>
                    <a:pt x="376" y="17"/>
                    <a:pt x="376" y="18"/>
                    <a:pt x="376" y="18"/>
                  </a:cubicBezTo>
                  <a:cubicBezTo>
                    <a:pt x="374" y="19"/>
                    <a:pt x="374" y="20"/>
                    <a:pt x="372" y="21"/>
                  </a:cubicBezTo>
                  <a:cubicBezTo>
                    <a:pt x="372" y="21"/>
                    <a:pt x="372" y="21"/>
                    <a:pt x="372" y="21"/>
                  </a:cubicBezTo>
                  <a:cubicBezTo>
                    <a:pt x="371" y="22"/>
                    <a:pt x="371" y="22"/>
                    <a:pt x="370" y="22"/>
                  </a:cubicBezTo>
                  <a:cubicBezTo>
                    <a:pt x="370" y="23"/>
                    <a:pt x="369" y="23"/>
                    <a:pt x="368" y="23"/>
                  </a:cubicBezTo>
                  <a:cubicBezTo>
                    <a:pt x="368" y="23"/>
                    <a:pt x="368" y="23"/>
                    <a:pt x="367" y="23"/>
                  </a:cubicBezTo>
                  <a:cubicBezTo>
                    <a:pt x="367" y="23"/>
                    <a:pt x="366" y="23"/>
                    <a:pt x="366" y="24"/>
                  </a:cubicBezTo>
                  <a:cubicBezTo>
                    <a:pt x="365" y="24"/>
                    <a:pt x="365" y="23"/>
                    <a:pt x="364" y="23"/>
                  </a:cubicBezTo>
                  <a:cubicBezTo>
                    <a:pt x="364" y="23"/>
                    <a:pt x="363" y="24"/>
                    <a:pt x="363" y="24"/>
                  </a:cubicBezTo>
                  <a:cubicBezTo>
                    <a:pt x="363" y="24"/>
                    <a:pt x="362" y="23"/>
                    <a:pt x="362" y="23"/>
                  </a:cubicBezTo>
                  <a:cubicBezTo>
                    <a:pt x="361" y="23"/>
                    <a:pt x="361" y="23"/>
                    <a:pt x="361" y="23"/>
                  </a:cubicBezTo>
                  <a:cubicBezTo>
                    <a:pt x="361" y="22"/>
                    <a:pt x="361" y="22"/>
                    <a:pt x="360" y="22"/>
                  </a:cubicBezTo>
                  <a:cubicBezTo>
                    <a:pt x="359" y="21"/>
                    <a:pt x="359" y="23"/>
                    <a:pt x="358" y="22"/>
                  </a:cubicBezTo>
                  <a:cubicBezTo>
                    <a:pt x="358" y="21"/>
                    <a:pt x="356" y="22"/>
                    <a:pt x="356" y="22"/>
                  </a:cubicBezTo>
                  <a:cubicBezTo>
                    <a:pt x="354" y="21"/>
                    <a:pt x="354" y="21"/>
                    <a:pt x="354" y="21"/>
                  </a:cubicBezTo>
                  <a:cubicBezTo>
                    <a:pt x="354" y="21"/>
                    <a:pt x="354" y="21"/>
                    <a:pt x="354" y="21"/>
                  </a:cubicBezTo>
                  <a:cubicBezTo>
                    <a:pt x="354" y="21"/>
                    <a:pt x="354" y="21"/>
                    <a:pt x="354" y="21"/>
                  </a:cubicBezTo>
                  <a:cubicBezTo>
                    <a:pt x="351" y="21"/>
                    <a:pt x="351" y="21"/>
                    <a:pt x="351" y="21"/>
                  </a:cubicBezTo>
                  <a:cubicBezTo>
                    <a:pt x="341" y="21"/>
                    <a:pt x="332" y="22"/>
                    <a:pt x="325" y="22"/>
                  </a:cubicBezTo>
                  <a:cubicBezTo>
                    <a:pt x="324" y="22"/>
                    <a:pt x="324" y="22"/>
                    <a:pt x="324" y="22"/>
                  </a:cubicBezTo>
                  <a:cubicBezTo>
                    <a:pt x="324" y="22"/>
                    <a:pt x="324" y="22"/>
                    <a:pt x="324" y="22"/>
                  </a:cubicBezTo>
                  <a:cubicBezTo>
                    <a:pt x="324" y="22"/>
                    <a:pt x="324" y="22"/>
                    <a:pt x="324" y="22"/>
                  </a:cubicBezTo>
                  <a:cubicBezTo>
                    <a:pt x="329" y="24"/>
                    <a:pt x="335" y="26"/>
                    <a:pt x="342" y="29"/>
                  </a:cubicBezTo>
                  <a:cubicBezTo>
                    <a:pt x="350" y="33"/>
                    <a:pt x="358" y="37"/>
                    <a:pt x="361" y="38"/>
                  </a:cubicBezTo>
                  <a:cubicBezTo>
                    <a:pt x="364" y="40"/>
                    <a:pt x="360" y="38"/>
                    <a:pt x="362" y="39"/>
                  </a:cubicBezTo>
                  <a:cubicBezTo>
                    <a:pt x="366" y="41"/>
                    <a:pt x="372" y="45"/>
                    <a:pt x="375" y="46"/>
                  </a:cubicBezTo>
                  <a:cubicBezTo>
                    <a:pt x="385" y="53"/>
                    <a:pt x="395" y="61"/>
                    <a:pt x="402" y="67"/>
                  </a:cubicBezTo>
                  <a:cubicBezTo>
                    <a:pt x="404" y="69"/>
                    <a:pt x="407" y="71"/>
                    <a:pt x="408" y="72"/>
                  </a:cubicBezTo>
                  <a:cubicBezTo>
                    <a:pt x="412" y="75"/>
                    <a:pt x="418" y="82"/>
                    <a:pt x="422" y="87"/>
                  </a:cubicBezTo>
                  <a:cubicBezTo>
                    <a:pt x="428" y="94"/>
                    <a:pt x="434" y="102"/>
                    <a:pt x="439" y="111"/>
                  </a:cubicBezTo>
                  <a:cubicBezTo>
                    <a:pt x="444" y="120"/>
                    <a:pt x="448" y="129"/>
                    <a:pt x="450" y="140"/>
                  </a:cubicBezTo>
                  <a:cubicBezTo>
                    <a:pt x="452" y="150"/>
                    <a:pt x="452" y="161"/>
                    <a:pt x="449" y="171"/>
                  </a:cubicBezTo>
                  <a:close/>
                  <a:moveTo>
                    <a:pt x="178" y="8"/>
                  </a:moveTo>
                  <a:cubicBezTo>
                    <a:pt x="173" y="8"/>
                    <a:pt x="171" y="8"/>
                    <a:pt x="163" y="9"/>
                  </a:cubicBezTo>
                  <a:cubicBezTo>
                    <a:pt x="161" y="9"/>
                    <a:pt x="160" y="9"/>
                    <a:pt x="156" y="10"/>
                  </a:cubicBezTo>
                  <a:cubicBezTo>
                    <a:pt x="155" y="10"/>
                    <a:pt x="146" y="11"/>
                    <a:pt x="146" y="12"/>
                  </a:cubicBezTo>
                  <a:cubicBezTo>
                    <a:pt x="151" y="11"/>
                    <a:pt x="154" y="11"/>
                    <a:pt x="157" y="10"/>
                  </a:cubicBezTo>
                  <a:cubicBezTo>
                    <a:pt x="159" y="10"/>
                    <a:pt x="157" y="10"/>
                    <a:pt x="158" y="10"/>
                  </a:cubicBezTo>
                  <a:cubicBezTo>
                    <a:pt x="163" y="10"/>
                    <a:pt x="172" y="8"/>
                    <a:pt x="179" y="8"/>
                  </a:cubicBezTo>
                  <a:cubicBezTo>
                    <a:pt x="180" y="8"/>
                    <a:pt x="177" y="8"/>
                    <a:pt x="178" y="8"/>
                  </a:cubicBezTo>
                  <a:close/>
                  <a:moveTo>
                    <a:pt x="180" y="8"/>
                  </a:moveTo>
                  <a:cubicBezTo>
                    <a:pt x="181" y="8"/>
                    <a:pt x="181" y="8"/>
                    <a:pt x="181" y="8"/>
                  </a:cubicBezTo>
                  <a:cubicBezTo>
                    <a:pt x="186" y="8"/>
                    <a:pt x="182" y="7"/>
                    <a:pt x="180" y="8"/>
                  </a:cubicBezTo>
                  <a:close/>
                  <a:moveTo>
                    <a:pt x="218" y="17"/>
                  </a:moveTo>
                  <a:cubicBezTo>
                    <a:pt x="221" y="16"/>
                    <a:pt x="226" y="15"/>
                    <a:pt x="232" y="14"/>
                  </a:cubicBezTo>
                  <a:cubicBezTo>
                    <a:pt x="230" y="14"/>
                    <a:pt x="229" y="14"/>
                    <a:pt x="227" y="15"/>
                  </a:cubicBezTo>
                  <a:cubicBezTo>
                    <a:pt x="224" y="16"/>
                    <a:pt x="221" y="16"/>
                    <a:pt x="218" y="17"/>
                  </a:cubicBezTo>
                  <a:close/>
                  <a:moveTo>
                    <a:pt x="427" y="122"/>
                  </a:moveTo>
                  <a:cubicBezTo>
                    <a:pt x="421" y="111"/>
                    <a:pt x="412" y="100"/>
                    <a:pt x="403" y="90"/>
                  </a:cubicBezTo>
                  <a:cubicBezTo>
                    <a:pt x="402" y="89"/>
                    <a:pt x="401" y="88"/>
                    <a:pt x="400" y="86"/>
                  </a:cubicBezTo>
                  <a:cubicBezTo>
                    <a:pt x="398" y="84"/>
                    <a:pt x="398" y="85"/>
                    <a:pt x="396" y="83"/>
                  </a:cubicBezTo>
                  <a:cubicBezTo>
                    <a:pt x="394" y="81"/>
                    <a:pt x="395" y="82"/>
                    <a:pt x="394" y="81"/>
                  </a:cubicBezTo>
                  <a:cubicBezTo>
                    <a:pt x="376" y="64"/>
                    <a:pt x="355" y="52"/>
                    <a:pt x="335" y="43"/>
                  </a:cubicBezTo>
                  <a:cubicBezTo>
                    <a:pt x="331" y="41"/>
                    <a:pt x="335" y="42"/>
                    <a:pt x="332" y="41"/>
                  </a:cubicBezTo>
                  <a:cubicBezTo>
                    <a:pt x="320" y="36"/>
                    <a:pt x="302" y="30"/>
                    <a:pt x="286" y="26"/>
                  </a:cubicBezTo>
                  <a:cubicBezTo>
                    <a:pt x="285" y="26"/>
                    <a:pt x="283" y="26"/>
                    <a:pt x="282" y="25"/>
                  </a:cubicBezTo>
                  <a:cubicBezTo>
                    <a:pt x="282" y="25"/>
                    <a:pt x="283" y="25"/>
                    <a:pt x="283" y="25"/>
                  </a:cubicBezTo>
                  <a:cubicBezTo>
                    <a:pt x="282" y="25"/>
                    <a:pt x="282" y="25"/>
                    <a:pt x="282" y="25"/>
                  </a:cubicBezTo>
                  <a:cubicBezTo>
                    <a:pt x="282" y="25"/>
                    <a:pt x="282" y="25"/>
                    <a:pt x="282" y="25"/>
                  </a:cubicBezTo>
                  <a:cubicBezTo>
                    <a:pt x="282" y="25"/>
                    <a:pt x="282" y="25"/>
                    <a:pt x="282" y="25"/>
                  </a:cubicBezTo>
                  <a:cubicBezTo>
                    <a:pt x="268" y="27"/>
                    <a:pt x="253" y="29"/>
                    <a:pt x="240" y="32"/>
                  </a:cubicBezTo>
                  <a:cubicBezTo>
                    <a:pt x="227" y="34"/>
                    <a:pt x="212" y="38"/>
                    <a:pt x="201" y="41"/>
                  </a:cubicBezTo>
                  <a:cubicBezTo>
                    <a:pt x="188" y="45"/>
                    <a:pt x="175" y="48"/>
                    <a:pt x="164" y="53"/>
                  </a:cubicBezTo>
                  <a:cubicBezTo>
                    <a:pt x="156" y="56"/>
                    <a:pt x="150" y="59"/>
                    <a:pt x="143" y="62"/>
                  </a:cubicBezTo>
                  <a:cubicBezTo>
                    <a:pt x="141" y="63"/>
                    <a:pt x="139" y="64"/>
                    <a:pt x="137" y="65"/>
                  </a:cubicBezTo>
                  <a:cubicBezTo>
                    <a:pt x="130" y="68"/>
                    <a:pt x="124" y="72"/>
                    <a:pt x="117" y="76"/>
                  </a:cubicBezTo>
                  <a:cubicBezTo>
                    <a:pt x="111" y="79"/>
                    <a:pt x="106" y="83"/>
                    <a:pt x="100" y="87"/>
                  </a:cubicBezTo>
                  <a:cubicBezTo>
                    <a:pt x="83" y="99"/>
                    <a:pt x="62" y="117"/>
                    <a:pt x="47" y="136"/>
                  </a:cubicBezTo>
                  <a:cubicBezTo>
                    <a:pt x="45" y="137"/>
                    <a:pt x="45" y="138"/>
                    <a:pt x="44" y="140"/>
                  </a:cubicBezTo>
                  <a:cubicBezTo>
                    <a:pt x="34" y="152"/>
                    <a:pt x="26" y="165"/>
                    <a:pt x="22" y="178"/>
                  </a:cubicBezTo>
                  <a:cubicBezTo>
                    <a:pt x="19" y="186"/>
                    <a:pt x="17" y="195"/>
                    <a:pt x="17" y="205"/>
                  </a:cubicBezTo>
                  <a:cubicBezTo>
                    <a:pt x="18" y="209"/>
                    <a:pt x="18" y="214"/>
                    <a:pt x="19" y="218"/>
                  </a:cubicBezTo>
                  <a:cubicBezTo>
                    <a:pt x="21" y="222"/>
                    <a:pt x="22" y="226"/>
                    <a:pt x="25" y="229"/>
                  </a:cubicBezTo>
                  <a:cubicBezTo>
                    <a:pt x="33" y="241"/>
                    <a:pt x="48" y="249"/>
                    <a:pt x="64" y="254"/>
                  </a:cubicBezTo>
                  <a:cubicBezTo>
                    <a:pt x="75" y="258"/>
                    <a:pt x="88" y="261"/>
                    <a:pt x="102" y="263"/>
                  </a:cubicBezTo>
                  <a:cubicBezTo>
                    <a:pt x="106" y="263"/>
                    <a:pt x="111" y="264"/>
                    <a:pt x="116" y="265"/>
                  </a:cubicBezTo>
                  <a:cubicBezTo>
                    <a:pt x="122" y="265"/>
                    <a:pt x="129" y="266"/>
                    <a:pt x="136" y="266"/>
                  </a:cubicBezTo>
                  <a:cubicBezTo>
                    <a:pt x="149" y="267"/>
                    <a:pt x="161" y="268"/>
                    <a:pt x="173" y="268"/>
                  </a:cubicBezTo>
                  <a:cubicBezTo>
                    <a:pt x="185" y="268"/>
                    <a:pt x="196" y="268"/>
                    <a:pt x="208" y="268"/>
                  </a:cubicBezTo>
                  <a:cubicBezTo>
                    <a:pt x="212" y="267"/>
                    <a:pt x="216" y="267"/>
                    <a:pt x="220" y="267"/>
                  </a:cubicBezTo>
                  <a:cubicBezTo>
                    <a:pt x="223" y="267"/>
                    <a:pt x="226" y="266"/>
                    <a:pt x="228" y="266"/>
                  </a:cubicBezTo>
                  <a:cubicBezTo>
                    <a:pt x="242" y="265"/>
                    <a:pt x="260" y="262"/>
                    <a:pt x="276" y="259"/>
                  </a:cubicBezTo>
                  <a:cubicBezTo>
                    <a:pt x="298" y="254"/>
                    <a:pt x="318" y="249"/>
                    <a:pt x="341" y="240"/>
                  </a:cubicBezTo>
                  <a:cubicBezTo>
                    <a:pt x="358" y="233"/>
                    <a:pt x="377" y="227"/>
                    <a:pt x="393" y="217"/>
                  </a:cubicBezTo>
                  <a:cubicBezTo>
                    <a:pt x="403" y="210"/>
                    <a:pt x="412" y="202"/>
                    <a:pt x="420" y="192"/>
                  </a:cubicBezTo>
                  <a:cubicBezTo>
                    <a:pt x="428" y="182"/>
                    <a:pt x="433" y="171"/>
                    <a:pt x="435" y="160"/>
                  </a:cubicBezTo>
                  <a:cubicBezTo>
                    <a:pt x="436" y="147"/>
                    <a:pt x="433" y="134"/>
                    <a:pt x="427" y="122"/>
                  </a:cubicBezTo>
                  <a:close/>
                  <a:moveTo>
                    <a:pt x="122" y="17"/>
                  </a:moveTo>
                  <a:cubicBezTo>
                    <a:pt x="122" y="17"/>
                    <a:pt x="123" y="17"/>
                    <a:pt x="123" y="16"/>
                  </a:cubicBezTo>
                  <a:cubicBezTo>
                    <a:pt x="123" y="17"/>
                    <a:pt x="122" y="16"/>
                    <a:pt x="122" y="17"/>
                  </a:cubicBezTo>
                  <a:close/>
                  <a:moveTo>
                    <a:pt x="123" y="16"/>
                  </a:moveTo>
                  <a:cubicBezTo>
                    <a:pt x="124" y="16"/>
                    <a:pt x="124" y="16"/>
                    <a:pt x="124" y="16"/>
                  </a:cubicBezTo>
                  <a:cubicBezTo>
                    <a:pt x="124" y="16"/>
                    <a:pt x="123" y="16"/>
                    <a:pt x="123" y="16"/>
                  </a:cubicBezTo>
                  <a:close/>
                  <a:moveTo>
                    <a:pt x="123" y="20"/>
                  </a:moveTo>
                  <a:cubicBezTo>
                    <a:pt x="123" y="19"/>
                    <a:pt x="123" y="19"/>
                    <a:pt x="123" y="19"/>
                  </a:cubicBezTo>
                  <a:cubicBezTo>
                    <a:pt x="123" y="19"/>
                    <a:pt x="122" y="19"/>
                    <a:pt x="123" y="20"/>
                  </a:cubicBezTo>
                  <a:close/>
                  <a:moveTo>
                    <a:pt x="124" y="19"/>
                  </a:moveTo>
                  <a:cubicBezTo>
                    <a:pt x="124" y="19"/>
                    <a:pt x="124" y="19"/>
                    <a:pt x="124" y="19"/>
                  </a:cubicBezTo>
                  <a:cubicBezTo>
                    <a:pt x="124" y="19"/>
                    <a:pt x="124" y="19"/>
                    <a:pt x="123" y="19"/>
                  </a:cubicBezTo>
                  <a:cubicBezTo>
                    <a:pt x="123" y="19"/>
                    <a:pt x="123" y="19"/>
                    <a:pt x="124" y="19"/>
                  </a:cubicBezTo>
                  <a:close/>
                  <a:moveTo>
                    <a:pt x="124" y="19"/>
                  </a:moveTo>
                  <a:cubicBezTo>
                    <a:pt x="124" y="19"/>
                    <a:pt x="124" y="19"/>
                    <a:pt x="124" y="19"/>
                  </a:cubicBezTo>
                  <a:cubicBezTo>
                    <a:pt x="124" y="19"/>
                    <a:pt x="124" y="19"/>
                    <a:pt x="124" y="19"/>
                  </a:cubicBezTo>
                  <a:cubicBezTo>
                    <a:pt x="124" y="19"/>
                    <a:pt x="124" y="19"/>
                    <a:pt x="124" y="19"/>
                  </a:cubicBezTo>
                  <a:close/>
                  <a:moveTo>
                    <a:pt x="124" y="17"/>
                  </a:moveTo>
                  <a:cubicBezTo>
                    <a:pt x="124" y="17"/>
                    <a:pt x="124" y="17"/>
                    <a:pt x="124" y="17"/>
                  </a:cubicBezTo>
                  <a:cubicBezTo>
                    <a:pt x="124" y="17"/>
                    <a:pt x="124" y="17"/>
                    <a:pt x="124" y="17"/>
                  </a:cubicBezTo>
                  <a:close/>
                  <a:moveTo>
                    <a:pt x="240" y="4"/>
                  </a:moveTo>
                  <a:cubicBezTo>
                    <a:pt x="239" y="4"/>
                    <a:pt x="235" y="3"/>
                    <a:pt x="234" y="4"/>
                  </a:cubicBezTo>
                  <a:cubicBezTo>
                    <a:pt x="236" y="4"/>
                    <a:pt x="240" y="4"/>
                    <a:pt x="240" y="4"/>
                  </a:cubicBezTo>
                  <a:close/>
                  <a:moveTo>
                    <a:pt x="248" y="5"/>
                  </a:moveTo>
                  <a:cubicBezTo>
                    <a:pt x="246" y="5"/>
                    <a:pt x="245" y="5"/>
                    <a:pt x="242" y="5"/>
                  </a:cubicBezTo>
                  <a:cubicBezTo>
                    <a:pt x="242" y="5"/>
                    <a:pt x="247" y="5"/>
                    <a:pt x="248" y="5"/>
                  </a:cubicBezTo>
                  <a:close/>
                  <a:moveTo>
                    <a:pt x="217" y="5"/>
                  </a:moveTo>
                  <a:cubicBezTo>
                    <a:pt x="215" y="5"/>
                    <a:pt x="212" y="5"/>
                    <a:pt x="211" y="5"/>
                  </a:cubicBezTo>
                  <a:cubicBezTo>
                    <a:pt x="213" y="5"/>
                    <a:pt x="216" y="5"/>
                    <a:pt x="217" y="5"/>
                  </a:cubicBezTo>
                  <a:close/>
                  <a:moveTo>
                    <a:pt x="123" y="22"/>
                  </a:moveTo>
                  <a:cubicBezTo>
                    <a:pt x="123" y="22"/>
                    <a:pt x="124" y="23"/>
                    <a:pt x="124" y="22"/>
                  </a:cubicBezTo>
                  <a:cubicBezTo>
                    <a:pt x="124" y="22"/>
                    <a:pt x="124" y="22"/>
                    <a:pt x="124" y="22"/>
                  </a:cubicBezTo>
                  <a:cubicBezTo>
                    <a:pt x="124" y="22"/>
                    <a:pt x="124" y="22"/>
                    <a:pt x="125" y="22"/>
                  </a:cubicBezTo>
                  <a:cubicBezTo>
                    <a:pt x="125" y="22"/>
                    <a:pt x="125" y="22"/>
                    <a:pt x="125" y="22"/>
                  </a:cubicBezTo>
                  <a:cubicBezTo>
                    <a:pt x="125" y="22"/>
                    <a:pt x="125" y="22"/>
                    <a:pt x="125" y="22"/>
                  </a:cubicBezTo>
                  <a:cubicBezTo>
                    <a:pt x="125" y="22"/>
                    <a:pt x="125" y="22"/>
                    <a:pt x="125" y="22"/>
                  </a:cubicBezTo>
                  <a:cubicBezTo>
                    <a:pt x="125" y="22"/>
                    <a:pt x="125" y="22"/>
                    <a:pt x="125" y="22"/>
                  </a:cubicBezTo>
                  <a:cubicBezTo>
                    <a:pt x="125" y="22"/>
                    <a:pt x="123" y="22"/>
                    <a:pt x="123" y="22"/>
                  </a:cubicBezTo>
                  <a:close/>
                  <a:moveTo>
                    <a:pt x="125" y="24"/>
                  </a:moveTo>
                  <a:cubicBezTo>
                    <a:pt x="124" y="24"/>
                    <a:pt x="124" y="24"/>
                    <a:pt x="124" y="24"/>
                  </a:cubicBezTo>
                  <a:cubicBezTo>
                    <a:pt x="124" y="24"/>
                    <a:pt x="125" y="24"/>
                    <a:pt x="125" y="24"/>
                  </a:cubicBezTo>
                  <a:close/>
                  <a:moveTo>
                    <a:pt x="124" y="16"/>
                  </a:moveTo>
                  <a:cubicBezTo>
                    <a:pt x="124" y="16"/>
                    <a:pt x="125" y="16"/>
                    <a:pt x="125" y="16"/>
                  </a:cubicBezTo>
                  <a:cubicBezTo>
                    <a:pt x="125" y="16"/>
                    <a:pt x="124" y="16"/>
                    <a:pt x="124" y="16"/>
                  </a:cubicBezTo>
                  <a:close/>
                  <a:moveTo>
                    <a:pt x="197" y="3"/>
                  </a:moveTo>
                  <a:cubicBezTo>
                    <a:pt x="201" y="3"/>
                    <a:pt x="205" y="3"/>
                    <a:pt x="207" y="3"/>
                  </a:cubicBezTo>
                  <a:cubicBezTo>
                    <a:pt x="203" y="3"/>
                    <a:pt x="198" y="3"/>
                    <a:pt x="197" y="3"/>
                  </a:cubicBezTo>
                  <a:close/>
                  <a:moveTo>
                    <a:pt x="125" y="19"/>
                  </a:moveTo>
                  <a:cubicBezTo>
                    <a:pt x="125" y="19"/>
                    <a:pt x="124" y="19"/>
                    <a:pt x="124" y="19"/>
                  </a:cubicBezTo>
                  <a:cubicBezTo>
                    <a:pt x="124" y="19"/>
                    <a:pt x="125" y="19"/>
                    <a:pt x="125" y="19"/>
                  </a:cubicBezTo>
                  <a:close/>
                  <a:moveTo>
                    <a:pt x="159" y="12"/>
                  </a:moveTo>
                  <a:cubicBezTo>
                    <a:pt x="158" y="12"/>
                    <a:pt x="156" y="13"/>
                    <a:pt x="154" y="13"/>
                  </a:cubicBezTo>
                  <a:cubicBezTo>
                    <a:pt x="152" y="13"/>
                    <a:pt x="140" y="15"/>
                    <a:pt x="141" y="15"/>
                  </a:cubicBezTo>
                  <a:cubicBezTo>
                    <a:pt x="148" y="13"/>
                    <a:pt x="159" y="13"/>
                    <a:pt x="165" y="12"/>
                  </a:cubicBezTo>
                  <a:cubicBezTo>
                    <a:pt x="163" y="12"/>
                    <a:pt x="161" y="12"/>
                    <a:pt x="159" y="12"/>
                  </a:cubicBezTo>
                  <a:close/>
                  <a:moveTo>
                    <a:pt x="161" y="18"/>
                  </a:moveTo>
                  <a:cubicBezTo>
                    <a:pt x="164" y="17"/>
                    <a:pt x="174" y="16"/>
                    <a:pt x="179" y="16"/>
                  </a:cubicBezTo>
                  <a:cubicBezTo>
                    <a:pt x="173" y="16"/>
                    <a:pt x="167" y="17"/>
                    <a:pt x="161" y="18"/>
                  </a:cubicBezTo>
                  <a:close/>
                  <a:moveTo>
                    <a:pt x="120" y="28"/>
                  </a:moveTo>
                  <a:cubicBezTo>
                    <a:pt x="119" y="29"/>
                    <a:pt x="119" y="29"/>
                    <a:pt x="120" y="28"/>
                  </a:cubicBezTo>
                  <a:close/>
                  <a:moveTo>
                    <a:pt x="188" y="18"/>
                  </a:moveTo>
                  <a:cubicBezTo>
                    <a:pt x="188" y="18"/>
                    <a:pt x="187" y="18"/>
                    <a:pt x="187" y="18"/>
                  </a:cubicBezTo>
                  <a:cubicBezTo>
                    <a:pt x="187" y="18"/>
                    <a:pt x="187" y="18"/>
                    <a:pt x="188" y="18"/>
                  </a:cubicBezTo>
                  <a:close/>
                  <a:moveTo>
                    <a:pt x="127" y="16"/>
                  </a:moveTo>
                  <a:cubicBezTo>
                    <a:pt x="127" y="16"/>
                    <a:pt x="127" y="17"/>
                    <a:pt x="127" y="17"/>
                  </a:cubicBezTo>
                  <a:cubicBezTo>
                    <a:pt x="127" y="17"/>
                    <a:pt x="127" y="16"/>
                    <a:pt x="127" y="16"/>
                  </a:cubicBezTo>
                  <a:close/>
                  <a:moveTo>
                    <a:pt x="125" y="25"/>
                  </a:moveTo>
                  <a:cubicBezTo>
                    <a:pt x="125" y="25"/>
                    <a:pt x="125" y="25"/>
                    <a:pt x="125" y="25"/>
                  </a:cubicBezTo>
                  <a:cubicBezTo>
                    <a:pt x="125" y="25"/>
                    <a:pt x="125" y="25"/>
                    <a:pt x="125" y="25"/>
                  </a:cubicBezTo>
                  <a:close/>
                  <a:moveTo>
                    <a:pt x="119" y="19"/>
                  </a:moveTo>
                  <a:cubicBezTo>
                    <a:pt x="119" y="19"/>
                    <a:pt x="119" y="19"/>
                    <a:pt x="119" y="19"/>
                  </a:cubicBezTo>
                  <a:cubicBezTo>
                    <a:pt x="120" y="18"/>
                    <a:pt x="121" y="18"/>
                    <a:pt x="121" y="18"/>
                  </a:cubicBezTo>
                  <a:cubicBezTo>
                    <a:pt x="121" y="18"/>
                    <a:pt x="121" y="18"/>
                    <a:pt x="121" y="18"/>
                  </a:cubicBezTo>
                  <a:cubicBezTo>
                    <a:pt x="121" y="17"/>
                    <a:pt x="123" y="18"/>
                    <a:pt x="123" y="17"/>
                  </a:cubicBezTo>
                  <a:cubicBezTo>
                    <a:pt x="122" y="18"/>
                    <a:pt x="121" y="18"/>
                    <a:pt x="120" y="18"/>
                  </a:cubicBezTo>
                  <a:cubicBezTo>
                    <a:pt x="120" y="18"/>
                    <a:pt x="120" y="18"/>
                    <a:pt x="120" y="18"/>
                  </a:cubicBezTo>
                  <a:cubicBezTo>
                    <a:pt x="119" y="19"/>
                    <a:pt x="118" y="18"/>
                    <a:pt x="118" y="19"/>
                  </a:cubicBezTo>
                  <a:cubicBezTo>
                    <a:pt x="118" y="19"/>
                    <a:pt x="119" y="19"/>
                    <a:pt x="119" y="19"/>
                  </a:cubicBezTo>
                  <a:close/>
                  <a:moveTo>
                    <a:pt x="316" y="36"/>
                  </a:moveTo>
                  <a:cubicBezTo>
                    <a:pt x="315" y="35"/>
                    <a:pt x="312" y="35"/>
                    <a:pt x="312" y="35"/>
                  </a:cubicBezTo>
                  <a:cubicBezTo>
                    <a:pt x="314" y="35"/>
                    <a:pt x="315" y="36"/>
                    <a:pt x="316" y="36"/>
                  </a:cubicBezTo>
                  <a:close/>
                  <a:moveTo>
                    <a:pt x="132" y="26"/>
                  </a:moveTo>
                  <a:cubicBezTo>
                    <a:pt x="134" y="26"/>
                    <a:pt x="134" y="26"/>
                    <a:pt x="134" y="26"/>
                  </a:cubicBezTo>
                  <a:cubicBezTo>
                    <a:pt x="132" y="26"/>
                    <a:pt x="132" y="26"/>
                    <a:pt x="132" y="26"/>
                  </a:cubicBezTo>
                  <a:cubicBezTo>
                    <a:pt x="132" y="26"/>
                    <a:pt x="132" y="26"/>
                    <a:pt x="132" y="26"/>
                  </a:cubicBezTo>
                  <a:cubicBezTo>
                    <a:pt x="131" y="26"/>
                    <a:pt x="131" y="26"/>
                    <a:pt x="131" y="26"/>
                  </a:cubicBezTo>
                  <a:cubicBezTo>
                    <a:pt x="131" y="26"/>
                    <a:pt x="132" y="26"/>
                    <a:pt x="132" y="26"/>
                  </a:cubicBezTo>
                  <a:cubicBezTo>
                    <a:pt x="132" y="26"/>
                    <a:pt x="132" y="26"/>
                    <a:pt x="132" y="26"/>
                  </a:cubicBezTo>
                  <a:close/>
                  <a:moveTo>
                    <a:pt x="121" y="25"/>
                  </a:moveTo>
                  <a:cubicBezTo>
                    <a:pt x="121" y="25"/>
                    <a:pt x="121" y="25"/>
                    <a:pt x="121" y="25"/>
                  </a:cubicBezTo>
                  <a:cubicBezTo>
                    <a:pt x="121" y="26"/>
                    <a:pt x="121" y="25"/>
                    <a:pt x="121" y="25"/>
                  </a:cubicBezTo>
                  <a:close/>
                  <a:moveTo>
                    <a:pt x="121" y="25"/>
                  </a:moveTo>
                  <a:cubicBezTo>
                    <a:pt x="121" y="25"/>
                    <a:pt x="121" y="25"/>
                    <a:pt x="121" y="25"/>
                  </a:cubicBezTo>
                  <a:cubicBezTo>
                    <a:pt x="121" y="25"/>
                    <a:pt x="121" y="25"/>
                    <a:pt x="121" y="25"/>
                  </a:cubicBezTo>
                  <a:close/>
                  <a:moveTo>
                    <a:pt x="122" y="19"/>
                  </a:moveTo>
                  <a:cubicBezTo>
                    <a:pt x="122" y="19"/>
                    <a:pt x="122" y="19"/>
                    <a:pt x="122" y="19"/>
                  </a:cubicBezTo>
                  <a:cubicBezTo>
                    <a:pt x="122" y="19"/>
                    <a:pt x="122" y="19"/>
                    <a:pt x="122" y="19"/>
                  </a:cubicBezTo>
                  <a:close/>
                  <a:moveTo>
                    <a:pt x="121" y="23"/>
                  </a:moveTo>
                  <a:cubicBezTo>
                    <a:pt x="122" y="23"/>
                    <a:pt x="122" y="22"/>
                    <a:pt x="121" y="23"/>
                  </a:cubicBezTo>
                  <a:close/>
                  <a:moveTo>
                    <a:pt x="121" y="26"/>
                  </a:moveTo>
                  <a:cubicBezTo>
                    <a:pt x="121" y="26"/>
                    <a:pt x="121" y="26"/>
                    <a:pt x="121" y="26"/>
                  </a:cubicBezTo>
                  <a:cubicBezTo>
                    <a:pt x="121" y="26"/>
                    <a:pt x="121" y="26"/>
                    <a:pt x="121" y="26"/>
                  </a:cubicBezTo>
                  <a:close/>
                  <a:moveTo>
                    <a:pt x="122" y="18"/>
                  </a:moveTo>
                  <a:cubicBezTo>
                    <a:pt x="122" y="18"/>
                    <a:pt x="122" y="18"/>
                    <a:pt x="121" y="18"/>
                  </a:cubicBezTo>
                  <a:cubicBezTo>
                    <a:pt x="121" y="18"/>
                    <a:pt x="121" y="18"/>
                    <a:pt x="121" y="18"/>
                  </a:cubicBezTo>
                  <a:cubicBezTo>
                    <a:pt x="121" y="18"/>
                    <a:pt x="122" y="18"/>
                    <a:pt x="122" y="18"/>
                  </a:cubicBezTo>
                  <a:close/>
                  <a:moveTo>
                    <a:pt x="121" y="29"/>
                  </a:moveTo>
                  <a:cubicBezTo>
                    <a:pt x="121" y="29"/>
                    <a:pt x="121" y="29"/>
                    <a:pt x="121" y="28"/>
                  </a:cubicBezTo>
                  <a:cubicBezTo>
                    <a:pt x="121" y="28"/>
                    <a:pt x="121" y="28"/>
                    <a:pt x="121" y="29"/>
                  </a:cubicBezTo>
                  <a:close/>
                </a:path>
              </a:pathLst>
            </a:custGeom>
            <a:solidFill>
              <a:schemeClr val="accent6">
                <a:lumMod val="75000"/>
              </a:schemeClr>
            </a:solidFill>
            <a:ln>
              <a:noFill/>
            </a:ln>
            <a:effectLst>
              <a:outerShdw blurRad="50800" dist="25400" dir="2700000" algn="tl" rotWithShape="0">
                <a:prstClr val="black">
                  <a:alpha val="40000"/>
                </a:prstClr>
              </a:outerShdw>
            </a:effec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90244325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txBox="1">
            <a:spLocks noChangeArrowheads="1"/>
          </p:cNvSpPr>
          <p:nvPr/>
        </p:nvSpPr>
        <p:spPr bwMode="auto">
          <a:xfrm>
            <a:off x="0" y="0"/>
            <a:ext cx="9144000" cy="1238250"/>
          </a:xfrm>
          <a:prstGeom prst="rect">
            <a:avLst/>
          </a:prstGeom>
          <a:noFill/>
          <a:ln w="9525">
            <a:noFill/>
            <a:miter lim="800000"/>
            <a:headEnd/>
            <a:tailEnd/>
          </a:ln>
          <a:effectLst>
            <a:outerShdw blurRad="63500" dist="17961" dir="2700000" algn="ctr" rotWithShape="0">
              <a:srgbClr val="96CCEE">
                <a:alpha val="74998"/>
              </a:srgbClr>
            </a:outerShdw>
          </a:effectLst>
        </p:spPr>
        <p:txBody>
          <a:bodyPr lIns="0" tIns="0" rIns="0" bIns="0" anchor="ctr"/>
          <a:lstStyle/>
          <a:p>
            <a:pPr algn="ctr">
              <a:defRPr/>
            </a:pPr>
            <a:r>
              <a:rPr lang="en-GB" sz="3500" b="1" dirty="0">
                <a:solidFill>
                  <a:srgbClr val="000066"/>
                </a:solidFill>
                <a:latin typeface="Gill Sans MT" panose="020B0502020104020203" pitchFamily="34" charset="0"/>
                <a:ea typeface="Arial" charset="0"/>
              </a:rPr>
              <a:t>How to prepare for </a:t>
            </a:r>
            <a:r>
              <a:rPr lang="en-GB" sz="3500" b="1" dirty="0" smtClean="0">
                <a:solidFill>
                  <a:srgbClr val="000066"/>
                </a:solidFill>
                <a:latin typeface="Gill Sans MT" panose="020B0502020104020203" pitchFamily="34" charset="0"/>
                <a:ea typeface="Arial" charset="0"/>
              </a:rPr>
              <a:t>vaccination</a:t>
            </a:r>
            <a:endParaRPr lang="en-GB" sz="3500" b="1" dirty="0">
              <a:solidFill>
                <a:srgbClr val="000066"/>
              </a:solidFill>
              <a:latin typeface="Gill Sans MT" panose="020B0502020104020203" pitchFamily="34" charset="0"/>
              <a:ea typeface="Arial" charset="0"/>
            </a:endParaRPr>
          </a:p>
        </p:txBody>
      </p:sp>
      <p:sp>
        <p:nvSpPr>
          <p:cNvPr id="11267" name="Rectangle 7"/>
          <p:cNvSpPr>
            <a:spLocks noChangeArrowheads="1"/>
          </p:cNvSpPr>
          <p:nvPr/>
        </p:nvSpPr>
        <p:spPr bwMode="auto">
          <a:xfrm>
            <a:off x="323528" y="4365104"/>
            <a:ext cx="8856984" cy="1296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spcBef>
                <a:spcPts val="1200"/>
              </a:spcBef>
            </a:pPr>
            <a:r>
              <a:rPr lang="en-US" altLang="en-US" b="1" dirty="0" smtClean="0">
                <a:latin typeface="Gill Sans MT" panose="020B0502020104020203" pitchFamily="34" charset="0"/>
              </a:rPr>
              <a:t>Never mix IPV </a:t>
            </a:r>
            <a:r>
              <a:rPr lang="en-US" altLang="en-US" b="1" dirty="0">
                <a:latin typeface="Gill Sans MT" panose="020B0502020104020203" pitchFamily="34" charset="0"/>
              </a:rPr>
              <a:t>with other vaccines in the same vial or </a:t>
            </a:r>
            <a:r>
              <a:rPr lang="en-US" altLang="en-US" b="1" dirty="0" smtClean="0">
                <a:latin typeface="Gill Sans MT" panose="020B0502020104020203" pitchFamily="34" charset="0"/>
              </a:rPr>
              <a:t>syringe</a:t>
            </a:r>
            <a:endParaRPr lang="en-US" altLang="en-US" dirty="0">
              <a:latin typeface="Gill Sans MT" panose="020B0502020104020203" pitchFamily="34" charset="0"/>
            </a:endParaRPr>
          </a:p>
        </p:txBody>
      </p:sp>
      <p:sp>
        <p:nvSpPr>
          <p:cNvPr id="5" name="Rectangle 7"/>
          <p:cNvSpPr>
            <a:spLocks noChangeArrowheads="1"/>
          </p:cNvSpPr>
          <p:nvPr/>
        </p:nvSpPr>
        <p:spPr bwMode="auto">
          <a:xfrm>
            <a:off x="296956" y="1484784"/>
            <a:ext cx="8451508"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spcBef>
                <a:spcPts val="1200"/>
              </a:spcBef>
            </a:pPr>
            <a:r>
              <a:rPr lang="en-US" altLang="en-US" dirty="0" smtClean="0">
                <a:latin typeface="Gill Sans MT" panose="020B0502020104020203" pitchFamily="34" charset="0"/>
              </a:rPr>
              <a:t>Prepare </a:t>
            </a:r>
            <a:r>
              <a:rPr lang="en-US" altLang="en-US" dirty="0">
                <a:latin typeface="Gill Sans MT" panose="020B0502020104020203" pitchFamily="34" charset="0"/>
              </a:rPr>
              <a:t>IPV at the same time you prepare </a:t>
            </a:r>
            <a:r>
              <a:rPr lang="en-US" altLang="en-US" dirty="0" smtClean="0">
                <a:latin typeface="Gill Sans MT" panose="020B0502020104020203" pitchFamily="34" charset="0"/>
              </a:rPr>
              <a:t>other </a:t>
            </a:r>
            <a:r>
              <a:rPr lang="en-US" altLang="en-US" dirty="0">
                <a:latin typeface="Gill Sans MT" panose="020B0502020104020203" pitchFamily="34" charset="0"/>
              </a:rPr>
              <a:t>vaccines </a:t>
            </a:r>
            <a:endParaRPr lang="en-US" altLang="en-US" dirty="0" smtClean="0">
              <a:latin typeface="Gill Sans MT" panose="020B0502020104020203" pitchFamily="34" charset="0"/>
            </a:endParaRPr>
          </a:p>
          <a:p>
            <a:pPr>
              <a:spcBef>
                <a:spcPts val="1200"/>
              </a:spcBef>
            </a:pPr>
            <a:r>
              <a:rPr lang="en-US" altLang="en-US" dirty="0">
                <a:latin typeface="Gill Sans MT" panose="020B0502020104020203" pitchFamily="34" charset="0"/>
              </a:rPr>
              <a:t>IPV can be administered with any of the following routine childhood vaccines without interfering with their </a:t>
            </a:r>
            <a:r>
              <a:rPr lang="en-US" altLang="en-US" dirty="0" smtClean="0">
                <a:latin typeface="Gill Sans MT" panose="020B0502020104020203" pitchFamily="34" charset="0"/>
              </a:rPr>
              <a:t>effectiveness:</a:t>
            </a:r>
          </a:p>
          <a:p>
            <a:pPr lvl="2">
              <a:buFont typeface="Arial" pitchFamily="34" charset="0"/>
              <a:buChar char="–"/>
            </a:pPr>
            <a:r>
              <a:rPr lang="fr-FR" altLang="en-US" sz="1400" dirty="0" err="1" smtClean="0">
                <a:latin typeface="Gill Sans MT" panose="020B0502020104020203" pitchFamily="34" charset="0"/>
                <a:ea typeface="MS PGothic" pitchFamily="34" charset="-128"/>
              </a:rPr>
              <a:t>Diphtheria</a:t>
            </a:r>
            <a:r>
              <a:rPr lang="fr-FR" altLang="en-US" sz="1400" dirty="0" smtClean="0">
                <a:latin typeface="Gill Sans MT" panose="020B0502020104020203" pitchFamily="34" charset="0"/>
                <a:ea typeface="MS PGothic" pitchFamily="34" charset="-128"/>
              </a:rPr>
              <a:t>–</a:t>
            </a:r>
            <a:r>
              <a:rPr lang="fr-FR" altLang="en-US" sz="1400" dirty="0" err="1" smtClean="0">
                <a:latin typeface="Gill Sans MT" panose="020B0502020104020203" pitchFamily="34" charset="0"/>
                <a:ea typeface="MS PGothic" pitchFamily="34" charset="-128"/>
              </a:rPr>
              <a:t>tetanus</a:t>
            </a:r>
            <a:r>
              <a:rPr lang="fr-FR" altLang="en-US" sz="1400" dirty="0" smtClean="0">
                <a:latin typeface="Gill Sans MT" panose="020B0502020104020203" pitchFamily="34" charset="0"/>
                <a:ea typeface="MS PGothic" pitchFamily="34" charset="-128"/>
              </a:rPr>
              <a:t>–pertussis </a:t>
            </a:r>
            <a:r>
              <a:rPr lang="fr-FR" altLang="en-US" sz="1400" dirty="0">
                <a:latin typeface="Gill Sans MT" panose="020B0502020104020203" pitchFamily="34" charset="0"/>
                <a:ea typeface="MS PGothic" pitchFamily="34" charset="-128"/>
              </a:rPr>
              <a:t>vaccine (DTP</a:t>
            </a:r>
            <a:r>
              <a:rPr lang="fr-FR" altLang="en-US" sz="1400" dirty="0" smtClean="0">
                <a:latin typeface="Gill Sans MT" panose="020B0502020104020203" pitchFamily="34" charset="0"/>
                <a:ea typeface="MS PGothic" pitchFamily="34" charset="-128"/>
              </a:rPr>
              <a:t>)/pentavalent vaccine</a:t>
            </a:r>
            <a:endParaRPr lang="fr-FR" altLang="en-US" sz="1400" dirty="0">
              <a:latin typeface="Gill Sans MT" panose="020B0502020104020203" pitchFamily="34" charset="0"/>
              <a:ea typeface="MS PGothic" pitchFamily="34" charset="-128"/>
            </a:endParaRPr>
          </a:p>
          <a:p>
            <a:pPr lvl="2">
              <a:buFont typeface="Arial" pitchFamily="34" charset="0"/>
              <a:buChar char="–"/>
            </a:pPr>
            <a:r>
              <a:rPr lang="fr-FR" altLang="en-US" sz="1400" i="1" dirty="0" err="1">
                <a:latin typeface="Gill Sans MT" panose="020B0502020104020203" pitchFamily="34" charset="0"/>
                <a:ea typeface="MS PGothic" pitchFamily="34" charset="-128"/>
              </a:rPr>
              <a:t>Haemophilus</a:t>
            </a:r>
            <a:r>
              <a:rPr lang="fr-FR" altLang="en-US" sz="1400" i="1" dirty="0">
                <a:latin typeface="Gill Sans MT" panose="020B0502020104020203" pitchFamily="34" charset="0"/>
                <a:ea typeface="MS PGothic" pitchFamily="34" charset="-128"/>
              </a:rPr>
              <a:t> </a:t>
            </a:r>
            <a:r>
              <a:rPr lang="fr-FR" altLang="en-US" sz="1400" i="1" dirty="0" err="1">
                <a:latin typeface="Gill Sans MT" panose="020B0502020104020203" pitchFamily="34" charset="0"/>
                <a:ea typeface="MS PGothic" pitchFamily="34" charset="-128"/>
              </a:rPr>
              <a:t>influenzae</a:t>
            </a:r>
            <a:r>
              <a:rPr lang="fr-FR" altLang="en-US" sz="1400" dirty="0">
                <a:latin typeface="Gill Sans MT" panose="020B0502020104020203" pitchFamily="34" charset="0"/>
                <a:ea typeface="MS PGothic" pitchFamily="34" charset="-128"/>
              </a:rPr>
              <a:t> type b vaccine (</a:t>
            </a:r>
            <a:r>
              <a:rPr lang="fr-FR" altLang="en-US" sz="1400" dirty="0" err="1">
                <a:latin typeface="Gill Sans MT" panose="020B0502020104020203" pitchFamily="34" charset="0"/>
                <a:ea typeface="MS PGothic" pitchFamily="34" charset="-128"/>
              </a:rPr>
              <a:t>Hib</a:t>
            </a:r>
            <a:r>
              <a:rPr lang="fr-FR" altLang="en-US" sz="1400" dirty="0">
                <a:latin typeface="Gill Sans MT" panose="020B0502020104020203" pitchFamily="34" charset="0"/>
                <a:ea typeface="MS PGothic" pitchFamily="34" charset="-128"/>
              </a:rPr>
              <a:t>)</a:t>
            </a:r>
          </a:p>
          <a:p>
            <a:pPr lvl="2">
              <a:buFont typeface="Arial" pitchFamily="34" charset="0"/>
              <a:buChar char="–"/>
            </a:pPr>
            <a:r>
              <a:rPr lang="fr-FR" altLang="en-US" sz="1400" dirty="0" err="1">
                <a:latin typeface="Gill Sans MT" panose="020B0502020104020203" pitchFamily="34" charset="0"/>
                <a:ea typeface="MS PGothic" pitchFamily="34" charset="-128"/>
              </a:rPr>
              <a:t>Pneumococcal</a:t>
            </a:r>
            <a:r>
              <a:rPr lang="fr-FR" altLang="en-US" sz="1400" dirty="0">
                <a:latin typeface="Gill Sans MT" panose="020B0502020104020203" pitchFamily="34" charset="0"/>
                <a:ea typeface="MS PGothic" pitchFamily="34" charset="-128"/>
              </a:rPr>
              <a:t> vaccine</a:t>
            </a:r>
          </a:p>
          <a:p>
            <a:pPr lvl="2">
              <a:buFont typeface="Arial" pitchFamily="34" charset="0"/>
              <a:buChar char="–"/>
            </a:pPr>
            <a:r>
              <a:rPr lang="fr-FR" altLang="en-US" sz="1400" dirty="0">
                <a:latin typeface="Gill Sans MT" panose="020B0502020104020203" pitchFamily="34" charset="0"/>
                <a:ea typeface="MS PGothic" pitchFamily="34" charset="-128"/>
              </a:rPr>
              <a:t>Oral polio vaccine (OPV)</a:t>
            </a:r>
          </a:p>
          <a:p>
            <a:pPr lvl="2">
              <a:buFont typeface="Arial" pitchFamily="34" charset="0"/>
              <a:buChar char="–"/>
            </a:pPr>
            <a:r>
              <a:rPr lang="fr-FR" altLang="en-US" sz="1400" dirty="0" err="1">
                <a:latin typeface="Gill Sans MT" panose="020B0502020104020203" pitchFamily="34" charset="0"/>
                <a:ea typeface="MS PGothic" pitchFamily="34" charset="-128"/>
              </a:rPr>
              <a:t>Rotavirus</a:t>
            </a:r>
            <a:r>
              <a:rPr lang="fr-FR" altLang="en-US" sz="1400" dirty="0">
                <a:latin typeface="Gill Sans MT" panose="020B0502020104020203" pitchFamily="34" charset="0"/>
                <a:ea typeface="MS PGothic" pitchFamily="34" charset="-128"/>
              </a:rPr>
              <a:t> vaccine</a:t>
            </a:r>
            <a:endParaRPr lang="en-US" altLang="en-US" sz="1400" dirty="0">
              <a:latin typeface="Gill Sans MT" panose="020B0502020104020203" pitchFamily="34" charset="0"/>
              <a:ea typeface="MS PGothic" pitchFamily="34" charset="-128"/>
            </a:endParaRPr>
          </a:p>
          <a:p>
            <a:pPr lvl="2">
              <a:spcBef>
                <a:spcPts val="1200"/>
              </a:spcBef>
            </a:pPr>
            <a:endParaRPr lang="en-US" altLang="en-US" sz="1400" dirty="0">
              <a:latin typeface="Gill Sans MT" panose="020B0502020104020203"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re 1"/>
          <p:cNvSpPr>
            <a:spLocks noGrp="1"/>
          </p:cNvSpPr>
          <p:nvPr>
            <p:ph type="title" idx="4294967295"/>
          </p:nvPr>
        </p:nvSpPr>
        <p:spPr/>
        <p:txBody>
          <a:bodyPr/>
          <a:lstStyle/>
          <a:p>
            <a:pPr>
              <a:defRPr/>
            </a:pPr>
            <a:r>
              <a:rPr lang="fr-FR" sz="3200" dirty="0" err="1" smtClean="0">
                <a:latin typeface="Gill Sans MT" panose="020B0502020104020203" pitchFamily="34" charset="0"/>
              </a:rPr>
              <a:t>Sequence</a:t>
            </a:r>
            <a:r>
              <a:rPr lang="fr-FR" sz="3200" dirty="0" smtClean="0">
                <a:latin typeface="Gill Sans MT" panose="020B0502020104020203" pitchFamily="34" charset="0"/>
              </a:rPr>
              <a:t> and injection site for IPV</a:t>
            </a:r>
          </a:p>
        </p:txBody>
      </p:sp>
      <p:sp>
        <p:nvSpPr>
          <p:cNvPr id="19459" name="Rectangle 5"/>
          <p:cNvSpPr>
            <a:spLocks noChangeArrowheads="1"/>
          </p:cNvSpPr>
          <p:nvPr/>
        </p:nvSpPr>
        <p:spPr bwMode="auto">
          <a:xfrm>
            <a:off x="971550" y="2708275"/>
            <a:ext cx="4572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eaLnBrk="1" hangingPunct="1">
              <a:spcBef>
                <a:spcPct val="0"/>
              </a:spcBef>
              <a:buClrTx/>
              <a:buFontTx/>
              <a:buNone/>
            </a:pPr>
            <a:endParaRPr lang="fr-FR" altLang="en-US" sz="1800">
              <a:solidFill>
                <a:schemeClr val="tx1"/>
              </a:solidFill>
              <a:latin typeface="Limon F3" charset="0"/>
            </a:endParaRPr>
          </a:p>
        </p:txBody>
      </p:sp>
      <p:sp>
        <p:nvSpPr>
          <p:cNvPr id="19460" name="Espace réservé du contenu 3"/>
          <p:cNvSpPr txBox="1">
            <a:spLocks/>
          </p:cNvSpPr>
          <p:nvPr/>
        </p:nvSpPr>
        <p:spPr bwMode="auto">
          <a:xfrm>
            <a:off x="179388" y="1268413"/>
            <a:ext cx="8856662"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262063" indent="-280988"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spcBef>
                <a:spcPts val="1200"/>
              </a:spcBef>
            </a:pPr>
            <a:r>
              <a:rPr lang="en-US" altLang="en-US" sz="2400" dirty="0" smtClean="0">
                <a:latin typeface="Gill Sans MT" panose="020B0502020104020203" pitchFamily="34" charset="0"/>
              </a:rPr>
              <a:t>Give oral vaccines first</a:t>
            </a:r>
          </a:p>
          <a:p>
            <a:pPr>
              <a:spcBef>
                <a:spcPts val="1200"/>
              </a:spcBef>
            </a:pPr>
            <a:r>
              <a:rPr lang="en-US" altLang="en-US" sz="2400" dirty="0" smtClean="0">
                <a:latin typeface="Gill Sans MT" panose="020B0502020104020203" pitchFamily="34" charset="0"/>
              </a:rPr>
              <a:t>When giving IPV </a:t>
            </a:r>
            <a:r>
              <a:rPr lang="en-US" altLang="en-US" sz="2400" dirty="0">
                <a:latin typeface="Gill Sans MT" panose="020B0502020104020203" pitchFamily="34" charset="0"/>
              </a:rPr>
              <a:t>with </a:t>
            </a:r>
            <a:r>
              <a:rPr lang="en-US" altLang="en-US" sz="2400" dirty="0" err="1">
                <a:latin typeface="Gill Sans MT" panose="020B0502020104020203" pitchFamily="34" charset="0"/>
              </a:rPr>
              <a:t>Penta</a:t>
            </a:r>
            <a:r>
              <a:rPr lang="en-US" altLang="en-US" sz="2400" dirty="0">
                <a:latin typeface="Gill Sans MT" panose="020B0502020104020203" pitchFamily="34" charset="0"/>
              </a:rPr>
              <a:t> and PCV:</a:t>
            </a:r>
          </a:p>
          <a:p>
            <a:pPr lvl="1"/>
            <a:r>
              <a:rPr lang="en-US" altLang="en-US" sz="2000" dirty="0">
                <a:latin typeface="Gill Sans MT" panose="020B0502020104020203" pitchFamily="34" charset="0"/>
              </a:rPr>
              <a:t>G</a:t>
            </a:r>
            <a:r>
              <a:rPr lang="en-US" altLang="en-US" sz="2000" dirty="0" smtClean="0">
                <a:latin typeface="Gill Sans MT" panose="020B0502020104020203" pitchFamily="34" charset="0"/>
              </a:rPr>
              <a:t>ive </a:t>
            </a:r>
            <a:r>
              <a:rPr lang="en-US" altLang="en-US" sz="2000" dirty="0">
                <a:latin typeface="Gill Sans MT" panose="020B0502020104020203" pitchFamily="34" charset="0"/>
              </a:rPr>
              <a:t>IPV and PCV in one </a:t>
            </a:r>
            <a:r>
              <a:rPr lang="en-US" altLang="en-US" sz="2000" dirty="0" smtClean="0">
                <a:latin typeface="Gill Sans MT" panose="020B0502020104020203" pitchFamily="34" charset="0"/>
              </a:rPr>
              <a:t>thigh,  </a:t>
            </a:r>
            <a:r>
              <a:rPr lang="en-US" altLang="en-US" sz="2000" dirty="0">
                <a:latin typeface="Gill Sans MT" panose="020B0502020104020203" pitchFamily="34" charset="0"/>
              </a:rPr>
              <a:t>separated by at least 2.5 </a:t>
            </a:r>
            <a:r>
              <a:rPr lang="en-US" altLang="en-US" sz="2000" dirty="0" smtClean="0">
                <a:latin typeface="Gill Sans MT" panose="020B0502020104020203" pitchFamily="34" charset="0"/>
              </a:rPr>
              <a:t>cm</a:t>
            </a:r>
            <a:endParaRPr lang="en-US" altLang="en-US" sz="2000" dirty="0">
              <a:latin typeface="Gill Sans MT" panose="020B0502020104020203" pitchFamily="34" charset="0"/>
            </a:endParaRPr>
          </a:p>
          <a:p>
            <a:pPr lvl="1"/>
            <a:r>
              <a:rPr lang="en-US" altLang="en-US" sz="2000" dirty="0">
                <a:latin typeface="Gill Sans MT" panose="020B0502020104020203" pitchFamily="34" charset="0"/>
              </a:rPr>
              <a:t>Give Pentavalent in the other </a:t>
            </a:r>
            <a:r>
              <a:rPr lang="en-US" altLang="en-US" sz="2000" dirty="0" smtClean="0">
                <a:latin typeface="Gill Sans MT" panose="020B0502020104020203" pitchFamily="34" charset="0"/>
              </a:rPr>
              <a:t>thigh because it can cause more swelling and redness</a:t>
            </a:r>
            <a:endParaRPr lang="fr-FR" altLang="en-US" sz="2000" dirty="0">
              <a:latin typeface="Gill Sans MT" panose="020B0502020104020203" pitchFamily="34" charset="0"/>
            </a:endParaRPr>
          </a:p>
        </p:txBody>
      </p:sp>
      <p:pic>
        <p:nvPicPr>
          <p:cNvPr id="5" name="Picture 4"/>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28272" t="2734" r="27836" b="16664"/>
          <a:stretch/>
        </p:blipFill>
        <p:spPr>
          <a:xfrm>
            <a:off x="7041183" y="3078163"/>
            <a:ext cx="1800199" cy="2367061"/>
          </a:xfrm>
          <a:prstGeom prst="rect">
            <a:avLst/>
          </a:prstGeom>
        </p:spPr>
      </p:pic>
      <p:pic>
        <p:nvPicPr>
          <p:cNvPr id="6" name="Picture 5"/>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rot="9521616">
            <a:off x="7688568" y="4787058"/>
            <a:ext cx="412304" cy="533568"/>
          </a:xfrm>
          <a:prstGeom prst="rect">
            <a:avLst/>
          </a:prstGeom>
        </p:spPr>
      </p:pic>
      <p:pic>
        <p:nvPicPr>
          <p:cNvPr id="7" name="Picture 6"/>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28272" t="2734" r="27836" b="16211"/>
          <a:stretch/>
        </p:blipFill>
        <p:spPr>
          <a:xfrm flipH="1">
            <a:off x="2553840" y="2996952"/>
            <a:ext cx="1800199" cy="2380346"/>
          </a:xfrm>
          <a:prstGeom prst="rect">
            <a:avLst/>
          </a:prstGeom>
        </p:spPr>
      </p:pic>
      <p:pic>
        <p:nvPicPr>
          <p:cNvPr id="8" name="Picture 7"/>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rot="12078384" flipH="1">
            <a:off x="3142680" y="4637800"/>
            <a:ext cx="412304" cy="533568"/>
          </a:xfrm>
          <a:prstGeom prst="rect">
            <a:avLst/>
          </a:prstGeom>
        </p:spPr>
      </p:pic>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528" y="3423796"/>
            <a:ext cx="1924050" cy="186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9"/>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28272" t="2734" r="27836" b="16664"/>
          <a:stretch/>
        </p:blipFill>
        <p:spPr>
          <a:xfrm flipH="1">
            <a:off x="4716016" y="3078163"/>
            <a:ext cx="1800199" cy="2367061"/>
          </a:xfrm>
          <a:prstGeom prst="rect">
            <a:avLst/>
          </a:prstGeom>
        </p:spPr>
      </p:pic>
      <p:pic>
        <p:nvPicPr>
          <p:cNvPr id="11" name="Picture 10"/>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rot="12078384" flipH="1">
            <a:off x="5446936" y="4782976"/>
            <a:ext cx="412304" cy="533568"/>
          </a:xfrm>
          <a:prstGeom prst="rect">
            <a:avLst/>
          </a:prstGeom>
        </p:spPr>
      </p:pic>
      <p:sp>
        <p:nvSpPr>
          <p:cNvPr id="2" name="TextBox 1"/>
          <p:cNvSpPr txBox="1"/>
          <p:nvPr/>
        </p:nvSpPr>
        <p:spPr>
          <a:xfrm>
            <a:off x="539552" y="5445224"/>
            <a:ext cx="1728192" cy="369332"/>
          </a:xfrm>
          <a:prstGeom prst="rect">
            <a:avLst/>
          </a:prstGeom>
          <a:noFill/>
        </p:spPr>
        <p:txBody>
          <a:bodyPr wrap="square" rtlCol="0">
            <a:spAutoFit/>
          </a:bodyPr>
          <a:lstStyle/>
          <a:p>
            <a:r>
              <a:rPr lang="en-US" dirty="0" smtClean="0">
                <a:latin typeface="Gill Sans MT" panose="020B0502020104020203" pitchFamily="34" charset="0"/>
              </a:rPr>
              <a:t>Step 1: OPV</a:t>
            </a:r>
            <a:endParaRPr lang="en-US" dirty="0">
              <a:latin typeface="Gill Sans MT" panose="020B0502020104020203" pitchFamily="34" charset="0"/>
            </a:endParaRPr>
          </a:p>
        </p:txBody>
      </p:sp>
      <p:sp>
        <p:nvSpPr>
          <p:cNvPr id="13" name="TextBox 12"/>
          <p:cNvSpPr txBox="1"/>
          <p:nvPr/>
        </p:nvSpPr>
        <p:spPr>
          <a:xfrm>
            <a:off x="2915816" y="5445224"/>
            <a:ext cx="1224136" cy="553998"/>
          </a:xfrm>
          <a:prstGeom prst="rect">
            <a:avLst/>
          </a:prstGeom>
          <a:noFill/>
        </p:spPr>
        <p:txBody>
          <a:bodyPr wrap="square" rtlCol="0">
            <a:spAutoFit/>
          </a:bodyPr>
          <a:lstStyle/>
          <a:p>
            <a:pPr algn="ctr"/>
            <a:r>
              <a:rPr lang="en-US" dirty="0" smtClean="0">
                <a:latin typeface="Gill Sans MT" panose="020B0502020104020203" pitchFamily="34" charset="0"/>
              </a:rPr>
              <a:t>Step 2: IPV</a:t>
            </a:r>
          </a:p>
          <a:p>
            <a:pPr algn="ctr"/>
            <a:r>
              <a:rPr lang="en-US" sz="1200" dirty="0" smtClean="0">
                <a:latin typeface="Gill Sans MT" panose="020B0502020104020203" pitchFamily="34" charset="0"/>
              </a:rPr>
              <a:t>(right thigh)</a:t>
            </a:r>
            <a:endParaRPr lang="en-US" sz="1200" dirty="0">
              <a:latin typeface="Gill Sans MT" panose="020B0502020104020203" pitchFamily="34" charset="0"/>
            </a:endParaRPr>
          </a:p>
        </p:txBody>
      </p:sp>
      <p:sp>
        <p:nvSpPr>
          <p:cNvPr id="14" name="TextBox 13"/>
          <p:cNvSpPr txBox="1"/>
          <p:nvPr/>
        </p:nvSpPr>
        <p:spPr>
          <a:xfrm>
            <a:off x="4304880" y="5455364"/>
            <a:ext cx="2736303" cy="553998"/>
          </a:xfrm>
          <a:prstGeom prst="rect">
            <a:avLst/>
          </a:prstGeom>
          <a:noFill/>
        </p:spPr>
        <p:txBody>
          <a:bodyPr wrap="square" rtlCol="0">
            <a:spAutoFit/>
          </a:bodyPr>
          <a:lstStyle/>
          <a:p>
            <a:pPr algn="ctr"/>
            <a:r>
              <a:rPr lang="en-US" dirty="0" smtClean="0">
                <a:latin typeface="Gill Sans MT" panose="020B0502020104020203" pitchFamily="34" charset="0"/>
              </a:rPr>
              <a:t>Step 3: PCV</a:t>
            </a:r>
          </a:p>
          <a:p>
            <a:pPr algn="ctr"/>
            <a:r>
              <a:rPr lang="en-US" sz="1100" dirty="0" smtClean="0">
                <a:latin typeface="Gill Sans MT" panose="020B0502020104020203" pitchFamily="34" charset="0"/>
              </a:rPr>
              <a:t>(right thigh separated by 2.5 cm)</a:t>
            </a:r>
            <a:endParaRPr lang="en-US" sz="1100" dirty="0">
              <a:latin typeface="Gill Sans MT" panose="020B0502020104020203" pitchFamily="34" charset="0"/>
            </a:endParaRPr>
          </a:p>
        </p:txBody>
      </p:sp>
      <p:sp>
        <p:nvSpPr>
          <p:cNvPr id="15" name="TextBox 14"/>
          <p:cNvSpPr txBox="1"/>
          <p:nvPr/>
        </p:nvSpPr>
        <p:spPr>
          <a:xfrm>
            <a:off x="7236296" y="5445224"/>
            <a:ext cx="1368152" cy="553998"/>
          </a:xfrm>
          <a:prstGeom prst="rect">
            <a:avLst/>
          </a:prstGeom>
          <a:noFill/>
        </p:spPr>
        <p:txBody>
          <a:bodyPr wrap="square" rtlCol="0">
            <a:spAutoFit/>
          </a:bodyPr>
          <a:lstStyle/>
          <a:p>
            <a:pPr algn="ctr"/>
            <a:r>
              <a:rPr lang="en-US" dirty="0" smtClean="0">
                <a:latin typeface="Gill Sans MT" panose="020B0502020104020203" pitchFamily="34" charset="0"/>
              </a:rPr>
              <a:t>Step 4: </a:t>
            </a:r>
            <a:r>
              <a:rPr lang="en-US" dirty="0" err="1" smtClean="0">
                <a:latin typeface="Gill Sans MT" panose="020B0502020104020203" pitchFamily="34" charset="0"/>
              </a:rPr>
              <a:t>Penta</a:t>
            </a:r>
            <a:r>
              <a:rPr lang="en-US" dirty="0" smtClean="0">
                <a:latin typeface="Gill Sans MT" panose="020B0502020104020203" pitchFamily="34" charset="0"/>
              </a:rPr>
              <a:t> </a:t>
            </a:r>
          </a:p>
          <a:p>
            <a:pPr algn="ctr"/>
            <a:r>
              <a:rPr lang="en-US" sz="1100" dirty="0" smtClean="0">
                <a:latin typeface="Gill Sans MT" panose="020B0502020104020203" pitchFamily="34" charset="0"/>
              </a:rPr>
              <a:t>(left thigh)</a:t>
            </a:r>
            <a:endParaRPr lang="en-US" sz="1100" dirty="0">
              <a:latin typeface="Gill Sans MT" panose="020B0502020104020203"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3"/>
          <p:cNvSpPr>
            <a:spLocks noChangeArrowheads="1"/>
          </p:cNvSpPr>
          <p:nvPr/>
        </p:nvSpPr>
        <p:spPr bwMode="auto">
          <a:xfrm>
            <a:off x="395288" y="1628998"/>
            <a:ext cx="557319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spcBef>
                <a:spcPts val="1200"/>
              </a:spcBef>
            </a:pPr>
            <a:r>
              <a:rPr lang="en-US" altLang="en-US" dirty="0">
                <a:latin typeface="Gill Sans MT" panose="020B0502020104020203" pitchFamily="34" charset="0"/>
              </a:rPr>
              <a:t>The child should be held in a upright position by the caregiver </a:t>
            </a:r>
          </a:p>
          <a:p>
            <a:pPr>
              <a:spcBef>
                <a:spcPts val="1200"/>
              </a:spcBef>
            </a:pPr>
            <a:r>
              <a:rPr lang="en-US" altLang="en-US" dirty="0">
                <a:latin typeface="Gill Sans MT" panose="020B0502020104020203" pitchFamily="34" charset="0"/>
              </a:rPr>
              <a:t>The caregiver should hold the </a:t>
            </a:r>
            <a:r>
              <a:rPr lang="en-US" altLang="en-US" dirty="0" smtClean="0">
                <a:latin typeface="Gill Sans MT" panose="020B0502020104020203" pitchFamily="34" charset="0"/>
              </a:rPr>
              <a:t>child’s arms </a:t>
            </a:r>
            <a:r>
              <a:rPr lang="en-US" altLang="en-US" dirty="0">
                <a:latin typeface="Gill Sans MT" panose="020B0502020104020203" pitchFamily="34" charset="0"/>
              </a:rPr>
              <a:t>and legs very firmly</a:t>
            </a:r>
          </a:p>
          <a:p>
            <a:pPr>
              <a:spcBef>
                <a:spcPts val="1200"/>
              </a:spcBef>
            </a:pPr>
            <a:r>
              <a:rPr lang="en-US" altLang="en-US" dirty="0">
                <a:latin typeface="Gill Sans MT" panose="020B0502020104020203" pitchFamily="34" charset="0"/>
              </a:rPr>
              <a:t>The vaccine is injected into the thigh muscle at a </a:t>
            </a:r>
            <a:r>
              <a:rPr lang="en-US" altLang="en-US" dirty="0" smtClean="0">
                <a:latin typeface="Gill Sans MT" panose="020B0502020104020203" pitchFamily="34" charset="0"/>
              </a:rPr>
              <a:t>90⁰ angle by the health care provider</a:t>
            </a:r>
            <a:endParaRPr lang="en-US" altLang="en-US" dirty="0">
              <a:latin typeface="Gill Sans MT" panose="020B0502020104020203" pitchFamily="34" charset="0"/>
            </a:endParaRPr>
          </a:p>
          <a:p>
            <a:pPr>
              <a:spcBef>
                <a:spcPts val="1200"/>
              </a:spcBef>
              <a:buFontTx/>
              <a:buNone/>
            </a:pPr>
            <a:endParaRPr lang="en-US" altLang="en-US" dirty="0">
              <a:latin typeface="Gill Sans MT" panose="020B0502020104020203" pitchFamily="34" charset="0"/>
            </a:endParaRPr>
          </a:p>
        </p:txBody>
      </p:sp>
      <p:sp>
        <p:nvSpPr>
          <p:cNvPr id="16387" name="Rectangle 2"/>
          <p:cNvSpPr txBox="1">
            <a:spLocks noChangeArrowheads="1"/>
          </p:cNvSpPr>
          <p:nvPr/>
        </p:nvSpPr>
        <p:spPr bwMode="auto">
          <a:xfrm>
            <a:off x="0" y="0"/>
            <a:ext cx="9144000" cy="1238250"/>
          </a:xfrm>
          <a:prstGeom prst="rect">
            <a:avLst/>
          </a:prstGeom>
          <a:noFill/>
          <a:ln w="9525">
            <a:noFill/>
            <a:miter lim="800000"/>
            <a:headEnd/>
            <a:tailEnd/>
          </a:ln>
          <a:effectLst>
            <a:outerShdw blurRad="63500" dist="17961" dir="2700000" algn="ctr" rotWithShape="0">
              <a:srgbClr val="96CCEE">
                <a:alpha val="74998"/>
              </a:srgbClr>
            </a:outerShdw>
          </a:effectLst>
        </p:spPr>
        <p:txBody>
          <a:bodyPr lIns="0" tIns="0" rIns="0" bIns="0" anchor="ctr"/>
          <a:lstStyle/>
          <a:p>
            <a:pPr algn="ctr">
              <a:defRPr/>
            </a:pPr>
            <a:r>
              <a:rPr lang="en-GB" sz="3500" b="1" dirty="0">
                <a:solidFill>
                  <a:srgbClr val="000066"/>
                </a:solidFill>
                <a:latin typeface="Gill Sans MT" panose="020B0502020104020203" pitchFamily="34" charset="0"/>
                <a:ea typeface="Arial" charset="0"/>
              </a:rPr>
              <a:t>How to position the child for IPV </a:t>
            </a:r>
            <a:r>
              <a:rPr lang="en-GB" sz="3500" b="1" dirty="0" smtClean="0">
                <a:solidFill>
                  <a:srgbClr val="000066"/>
                </a:solidFill>
                <a:latin typeface="Gill Sans MT" panose="020B0502020104020203" pitchFamily="34" charset="0"/>
                <a:ea typeface="Arial" charset="0"/>
              </a:rPr>
              <a:t>vaccination </a:t>
            </a:r>
            <a:endParaRPr lang="en-GB" sz="3500" b="1" dirty="0">
              <a:solidFill>
                <a:srgbClr val="000066"/>
              </a:solidFill>
              <a:latin typeface="Gill Sans MT" panose="020B0502020104020203" pitchFamily="34" charset="0"/>
              <a:ea typeface="Arial" charset="0"/>
            </a:endParaRPr>
          </a:p>
        </p:txBody>
      </p:sp>
      <p:sp>
        <p:nvSpPr>
          <p:cNvPr id="12292" name="Rectangle 2"/>
          <p:cNvSpPr>
            <a:spLocks noChangeArrowheads="1"/>
          </p:cNvSpPr>
          <p:nvPr/>
        </p:nvSpPr>
        <p:spPr bwMode="auto">
          <a:xfrm>
            <a:off x="6011863" y="5300663"/>
            <a:ext cx="647700" cy="288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1042988"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1042988"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1042988"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1042988"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1042988"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eaLnBrk="1" hangingPunct="1">
              <a:spcBef>
                <a:spcPct val="50000"/>
              </a:spcBef>
              <a:buClrTx/>
              <a:buFontTx/>
              <a:buNone/>
            </a:pPr>
            <a:endParaRPr lang="en-US" altLang="en-US" sz="3900" b="1"/>
          </a:p>
        </p:txBody>
      </p:sp>
      <p:pic>
        <p:nvPicPr>
          <p:cNvPr id="2050" name="Picture 1" descr="image001"/>
          <p:cNvPicPr>
            <a:picLocks noChangeAspect="1" noChangeArrowheads="1"/>
          </p:cNvPicPr>
          <p:nvPr/>
        </p:nvPicPr>
        <p:blipFill rotWithShape="1">
          <a:blip r:embed="rId3">
            <a:extLst>
              <a:ext uri="{28A0092B-C50C-407E-A947-70E740481C1C}">
                <a14:useLocalDpi xmlns:a14="http://schemas.microsoft.com/office/drawing/2010/main" val="0"/>
              </a:ext>
            </a:extLst>
          </a:blip>
          <a:srcRect l="927" t="2200" r="-1"/>
          <a:stretch/>
        </p:blipFill>
        <p:spPr bwMode="auto">
          <a:xfrm>
            <a:off x="5968478" y="2619374"/>
            <a:ext cx="3029199" cy="31858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19"/>
          <p:cNvSpPr>
            <a:spLocks noChangeArrowheads="1"/>
          </p:cNvSpPr>
          <p:nvPr/>
        </p:nvSpPr>
        <p:spPr bwMode="auto">
          <a:xfrm>
            <a:off x="684213" y="2997200"/>
            <a:ext cx="18415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eaLnBrk="1" hangingPunct="1">
              <a:spcBef>
                <a:spcPct val="0"/>
              </a:spcBef>
              <a:buClrTx/>
              <a:buFontTx/>
              <a:buNone/>
            </a:pPr>
            <a:endParaRPr lang="en-US" altLang="en-US" sz="2400">
              <a:latin typeface="Limon F3" charset="0"/>
            </a:endParaRPr>
          </a:p>
          <a:p>
            <a:pPr eaLnBrk="1" hangingPunct="1">
              <a:spcBef>
                <a:spcPct val="0"/>
              </a:spcBef>
              <a:buClrTx/>
              <a:buFontTx/>
              <a:buNone/>
            </a:pPr>
            <a:endParaRPr lang="fr-FR" altLang="en-US" sz="2400">
              <a:latin typeface="Limon F3" charset="0"/>
            </a:endParaRPr>
          </a:p>
        </p:txBody>
      </p:sp>
      <p:sp>
        <p:nvSpPr>
          <p:cNvPr id="11267" name="Rectangle 2"/>
          <p:cNvSpPr txBox="1">
            <a:spLocks noChangeArrowheads="1"/>
          </p:cNvSpPr>
          <p:nvPr/>
        </p:nvSpPr>
        <p:spPr bwMode="auto">
          <a:xfrm>
            <a:off x="0" y="0"/>
            <a:ext cx="9144000" cy="1238250"/>
          </a:xfrm>
          <a:prstGeom prst="rect">
            <a:avLst/>
          </a:prstGeom>
          <a:noFill/>
          <a:ln w="9525">
            <a:noFill/>
            <a:miter lim="800000"/>
            <a:headEnd/>
            <a:tailEnd/>
          </a:ln>
          <a:effectLst>
            <a:outerShdw blurRad="63500" dist="17961" dir="2700000" algn="ctr" rotWithShape="0">
              <a:srgbClr val="96CCEE">
                <a:alpha val="74998"/>
              </a:srgbClr>
            </a:outerShdw>
          </a:effectLst>
        </p:spPr>
        <p:txBody>
          <a:bodyPr lIns="0" tIns="0" rIns="0" bIns="0" anchor="ctr"/>
          <a:lstStyle/>
          <a:p>
            <a:pPr algn="ctr">
              <a:defRPr/>
            </a:pPr>
            <a:r>
              <a:rPr lang="en-GB" sz="3500" b="1" dirty="0">
                <a:solidFill>
                  <a:srgbClr val="000066"/>
                </a:solidFill>
                <a:latin typeface="Gill Sans MT" panose="020B0502020104020203" pitchFamily="34" charset="0"/>
                <a:ea typeface="Arial" charset="0"/>
              </a:rPr>
              <a:t>How to administer </a:t>
            </a:r>
            <a:r>
              <a:rPr lang="en-GB" sz="3500" b="1" dirty="0" smtClean="0">
                <a:solidFill>
                  <a:srgbClr val="000066"/>
                </a:solidFill>
                <a:latin typeface="Gill Sans MT" panose="020B0502020104020203" pitchFamily="34" charset="0"/>
                <a:ea typeface="Arial" charset="0"/>
              </a:rPr>
              <a:t>IPV</a:t>
            </a:r>
            <a:endParaRPr lang="en-GB" sz="3500" b="1" dirty="0">
              <a:solidFill>
                <a:srgbClr val="000066"/>
              </a:solidFill>
              <a:latin typeface="Gill Sans MT" panose="020B0502020104020203" pitchFamily="34" charset="0"/>
              <a:ea typeface="Arial" charset="0"/>
            </a:endParaRPr>
          </a:p>
        </p:txBody>
      </p:sp>
      <p:sp>
        <p:nvSpPr>
          <p:cNvPr id="11268" name="Rectangle 8"/>
          <p:cNvSpPr>
            <a:spLocks noChangeArrowheads="1"/>
          </p:cNvSpPr>
          <p:nvPr/>
        </p:nvSpPr>
        <p:spPr bwMode="auto">
          <a:xfrm>
            <a:off x="395536" y="1484784"/>
            <a:ext cx="5424487" cy="461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defRPr/>
            </a:pPr>
            <a:r>
              <a:rPr lang="en-US" altLang="en-US" dirty="0" smtClean="0">
                <a:latin typeface="Gill Sans MT" panose="020B0502020104020203" pitchFamily="34" charset="0"/>
              </a:rPr>
              <a:t>Location</a:t>
            </a:r>
          </a:p>
          <a:p>
            <a:pPr lvl="1">
              <a:defRPr/>
            </a:pPr>
            <a:r>
              <a:rPr lang="en-US" altLang="en-US" dirty="0" smtClean="0">
                <a:latin typeface="Gill Sans MT" panose="020B0502020104020203" pitchFamily="34" charset="0"/>
              </a:rPr>
              <a:t>IPV is administered as a 0.5 ml dose into the muscle in the outer part of the thigh</a:t>
            </a:r>
          </a:p>
          <a:p>
            <a:pPr>
              <a:spcBef>
                <a:spcPts val="1200"/>
              </a:spcBef>
              <a:defRPr/>
            </a:pPr>
            <a:r>
              <a:rPr lang="en-US" altLang="en-US" dirty="0" smtClean="0">
                <a:latin typeface="Gill Sans MT" panose="020B0502020104020203" pitchFamily="34" charset="0"/>
              </a:rPr>
              <a:t>Procedure</a:t>
            </a:r>
          </a:p>
          <a:p>
            <a:pPr lvl="1">
              <a:defRPr/>
            </a:pPr>
            <a:r>
              <a:rPr lang="en-US" altLang="en-US" dirty="0" smtClean="0">
                <a:latin typeface="Gill Sans MT" panose="020B0502020104020203" pitchFamily="34" charset="0"/>
              </a:rPr>
              <a:t>Wash your hands well for 15 seconds</a:t>
            </a:r>
          </a:p>
          <a:p>
            <a:pPr lvl="1">
              <a:defRPr/>
            </a:pPr>
            <a:r>
              <a:rPr lang="en-US" altLang="en-US" dirty="0" smtClean="0">
                <a:latin typeface="Gill Sans MT" panose="020B0502020104020203" pitchFamily="34" charset="0"/>
              </a:rPr>
              <a:t>Hold the muscle firmly between your thumb and index finger</a:t>
            </a:r>
          </a:p>
          <a:p>
            <a:pPr lvl="1">
              <a:defRPr/>
            </a:pPr>
            <a:r>
              <a:rPr lang="en-US" altLang="en-US" dirty="0" smtClean="0">
                <a:latin typeface="Gill Sans MT" panose="020B0502020104020203" pitchFamily="34" charset="0"/>
              </a:rPr>
              <a:t>Hold the syringe like a pencil</a:t>
            </a:r>
          </a:p>
          <a:p>
            <a:pPr lvl="1">
              <a:defRPr/>
            </a:pPr>
            <a:r>
              <a:rPr lang="en-US" altLang="en-US" dirty="0" smtClean="0">
                <a:latin typeface="Gill Sans MT" panose="020B0502020104020203" pitchFamily="34" charset="0"/>
              </a:rPr>
              <a:t>Quickly insert the needle through the skin at a 90-degree angle</a:t>
            </a:r>
          </a:p>
          <a:p>
            <a:pPr lvl="1">
              <a:defRPr/>
            </a:pPr>
            <a:r>
              <a:rPr lang="en-US" altLang="en-US" dirty="0" smtClean="0">
                <a:latin typeface="Gill Sans MT" panose="020B0502020104020203" pitchFamily="34" charset="0"/>
              </a:rPr>
              <a:t>Depress the plunger</a:t>
            </a:r>
          </a:p>
        </p:txBody>
      </p:sp>
      <p:pic>
        <p:nvPicPr>
          <p:cNvPr id="13318" name="Picture 6"/>
          <p:cNvPicPr>
            <a:picLocks noChangeAspect="1" noChangeArrowheads="1"/>
          </p:cNvPicPr>
          <p:nvPr/>
        </p:nvPicPr>
        <p:blipFill rotWithShape="1">
          <a:blip r:embed="rId3">
            <a:extLst>
              <a:ext uri="{28A0092B-C50C-407E-A947-70E740481C1C}">
                <a14:useLocalDpi xmlns:a14="http://schemas.microsoft.com/office/drawing/2010/main" val="0"/>
              </a:ext>
            </a:extLst>
          </a:blip>
          <a:srcRect l="5500" t="6075" r="4146" b="6902"/>
          <a:stretch/>
        </p:blipFill>
        <p:spPr bwMode="auto">
          <a:xfrm>
            <a:off x="5508104" y="1516284"/>
            <a:ext cx="3179516" cy="176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9" name="Rectangle 1"/>
          <p:cNvSpPr>
            <a:spLocks noChangeArrowheads="1"/>
          </p:cNvSpPr>
          <p:nvPr/>
        </p:nvSpPr>
        <p:spPr bwMode="auto">
          <a:xfrm>
            <a:off x="6948488" y="3819525"/>
            <a:ext cx="144462" cy="1409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1042988"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1042988"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1042988"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1042988"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1042988"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1042988"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eaLnBrk="1" hangingPunct="1">
              <a:spcBef>
                <a:spcPct val="50000"/>
              </a:spcBef>
              <a:buClrTx/>
              <a:buFontTx/>
              <a:buNone/>
            </a:pPr>
            <a:endParaRPr lang="en-US" altLang="en-US" sz="3900" b="1"/>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94392" y="3492216"/>
            <a:ext cx="2926080" cy="20970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Multi-dose vials of IPV</a:t>
            </a:r>
            <a:endParaRPr lang="en-US" dirty="0"/>
          </a:p>
        </p:txBody>
      </p:sp>
      <p:sp>
        <p:nvSpPr>
          <p:cNvPr id="14339" name="Content Placeholder 2"/>
          <p:cNvSpPr>
            <a:spLocks noGrp="1"/>
          </p:cNvSpPr>
          <p:nvPr>
            <p:ph idx="1"/>
          </p:nvPr>
        </p:nvSpPr>
        <p:spPr>
          <a:xfrm>
            <a:off x="395536" y="3324572"/>
            <a:ext cx="5400600" cy="2552700"/>
          </a:xfrm>
        </p:spPr>
        <p:txBody>
          <a:bodyPr/>
          <a:lstStyle/>
          <a:p>
            <a:pPr lvl="1"/>
            <a:r>
              <a:rPr lang="en-US" altLang="en-US" sz="2400" b="1" dirty="0" smtClean="0">
                <a:solidFill>
                  <a:srgbClr val="C00000"/>
                </a:solidFill>
              </a:rPr>
              <a:t>DISCARD opened multi-dose vial</a:t>
            </a:r>
            <a:r>
              <a:rPr lang="en-US" altLang="en-US" sz="2400" b="1" dirty="0" smtClean="0"/>
              <a:t> </a:t>
            </a:r>
            <a:r>
              <a:rPr lang="en-US" altLang="en-US" sz="2400" dirty="0" smtClean="0"/>
              <a:t>at the end of vaccination session or </a:t>
            </a:r>
            <a:r>
              <a:rPr lang="en-US" altLang="en-US" sz="2400" b="1" dirty="0" smtClean="0"/>
              <a:t>after 6 hours</a:t>
            </a:r>
            <a:r>
              <a:rPr lang="en-US" altLang="en-US" sz="2400" dirty="0" smtClean="0"/>
              <a:t>, whichever comes first</a:t>
            </a:r>
          </a:p>
          <a:p>
            <a:pPr lvl="1"/>
            <a:r>
              <a:rPr lang="en-US" altLang="en-US" sz="2400" b="1" dirty="0" smtClean="0">
                <a:solidFill>
                  <a:srgbClr val="C00000"/>
                </a:solidFill>
              </a:rPr>
              <a:t>Do not return opened vial to fridge</a:t>
            </a:r>
          </a:p>
          <a:p>
            <a:pPr lvl="1"/>
            <a:endParaRPr lang="en-US" altLang="en-US" sz="2800" dirty="0"/>
          </a:p>
          <a:p>
            <a:pPr lvl="1"/>
            <a:endParaRPr lang="en-US" altLang="en-US" sz="2400" dirty="0" smtClean="0"/>
          </a:p>
        </p:txBody>
      </p:sp>
      <p:sp>
        <p:nvSpPr>
          <p:cNvPr id="7" name="Content Placeholder 2"/>
          <p:cNvSpPr txBox="1">
            <a:spLocks/>
          </p:cNvSpPr>
          <p:nvPr/>
        </p:nvSpPr>
        <p:spPr bwMode="auto">
          <a:xfrm>
            <a:off x="442913" y="1381125"/>
            <a:ext cx="8305551" cy="25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341313" indent="-341313" algn="l" defTabSz="912813" rtl="0" eaLnBrk="0" fontAlgn="base" hangingPunct="0">
              <a:spcBef>
                <a:spcPct val="80000"/>
              </a:spcBef>
              <a:spcAft>
                <a:spcPct val="0"/>
              </a:spcAft>
              <a:buClr>
                <a:srgbClr val="1E7FB8"/>
              </a:buClr>
              <a:buFont typeface="Wingdings" pitchFamily="2" charset="2"/>
              <a:buChar char="l"/>
              <a:defRPr sz="2500">
                <a:solidFill>
                  <a:srgbClr val="000066"/>
                </a:solidFill>
                <a:latin typeface="Gill Sans MT" panose="020B0502020104020203" pitchFamily="34" charset="0"/>
                <a:ea typeface="MS PGothic" pitchFamily="34" charset="-128"/>
                <a:cs typeface="+mn-cs"/>
              </a:defRPr>
            </a:lvl1pPr>
            <a:lvl2pPr marL="804863" indent="-280988" algn="l" defTabSz="912813" rtl="0" eaLnBrk="0" fontAlgn="base" hangingPunct="0">
              <a:spcBef>
                <a:spcPct val="20000"/>
              </a:spcBef>
              <a:spcAft>
                <a:spcPct val="0"/>
              </a:spcAft>
              <a:buClr>
                <a:srgbClr val="1E7FB8"/>
              </a:buClr>
              <a:buFont typeface="Arial" pitchFamily="34" charset="0"/>
              <a:buChar char="–"/>
              <a:defRPr sz="2100">
                <a:solidFill>
                  <a:srgbClr val="000066"/>
                </a:solidFill>
                <a:latin typeface="Gill Sans MT" panose="020B0502020104020203" pitchFamily="34" charset="0"/>
                <a:ea typeface="Arial" charset="0"/>
                <a:cs typeface="+mn-cs"/>
              </a:defRPr>
            </a:lvl2pPr>
            <a:lvl3pPr marL="1255713" indent="-269875" algn="l" defTabSz="912813" rtl="0" eaLnBrk="0" fontAlgn="base" hangingPunct="0">
              <a:spcBef>
                <a:spcPct val="20000"/>
              </a:spcBef>
              <a:spcAft>
                <a:spcPct val="0"/>
              </a:spcAft>
              <a:buClr>
                <a:srgbClr val="1E7FB8"/>
              </a:buClr>
              <a:buChar char="•"/>
              <a:defRPr sz="2100">
                <a:solidFill>
                  <a:srgbClr val="000066"/>
                </a:solidFill>
                <a:latin typeface="Gill Sans MT" panose="020B0502020104020203" pitchFamily="34" charset="0"/>
                <a:ea typeface="Arial" charset="0"/>
                <a:cs typeface="+mn-cs"/>
              </a:defRPr>
            </a:lvl3pPr>
            <a:lvl4pPr marL="1663700" indent="-225425" algn="l" defTabSz="912813" rtl="0" eaLnBrk="0" fontAlgn="base" hangingPunct="0">
              <a:spcBef>
                <a:spcPct val="20000"/>
              </a:spcBef>
              <a:spcAft>
                <a:spcPct val="0"/>
              </a:spcAft>
              <a:buClr>
                <a:srgbClr val="1E7FB8"/>
              </a:buClr>
              <a:buChar char="–"/>
              <a:defRPr sz="2100">
                <a:solidFill>
                  <a:srgbClr val="000066"/>
                </a:solidFill>
                <a:latin typeface="Gill Sans MT" panose="020B0502020104020203" pitchFamily="34" charset="0"/>
                <a:ea typeface="Arial" charset="0"/>
                <a:cs typeface="+mn-cs"/>
              </a:defRPr>
            </a:lvl4pPr>
            <a:lvl5pPr marL="1987550" indent="-144463" algn="r" defTabSz="912813" rtl="1" eaLnBrk="0" fontAlgn="base" hangingPunct="0">
              <a:spcBef>
                <a:spcPct val="20000"/>
              </a:spcBef>
              <a:spcAft>
                <a:spcPct val="0"/>
              </a:spcAft>
              <a:buChar char="»"/>
              <a:defRPr sz="2000">
                <a:solidFill>
                  <a:srgbClr val="000066"/>
                </a:solidFill>
                <a:latin typeface="Gill Sans MT" panose="020B0502020104020203" pitchFamily="34" charset="0"/>
                <a:ea typeface="Arial" charset="0"/>
                <a:cs typeface="+mn-cs"/>
              </a:defRPr>
            </a:lvl5pPr>
            <a:lvl6pPr marL="2389109" indent="-144710" algn="r" defTabSz="914179" rtl="1" eaLnBrk="1" fontAlgn="base" hangingPunct="1">
              <a:spcBef>
                <a:spcPct val="20000"/>
              </a:spcBef>
              <a:spcAft>
                <a:spcPct val="0"/>
              </a:spcAft>
              <a:buChar char="»"/>
              <a:defRPr sz="2000">
                <a:solidFill>
                  <a:srgbClr val="000066"/>
                </a:solidFill>
                <a:latin typeface="+mn-lt"/>
                <a:cs typeface="+mn-cs"/>
              </a:defRPr>
            </a:lvl6pPr>
            <a:lvl7pPr marL="2789845" indent="-144710" algn="r" defTabSz="914179" rtl="1" eaLnBrk="1" fontAlgn="base" hangingPunct="1">
              <a:spcBef>
                <a:spcPct val="20000"/>
              </a:spcBef>
              <a:spcAft>
                <a:spcPct val="0"/>
              </a:spcAft>
              <a:buChar char="»"/>
              <a:defRPr sz="2000">
                <a:solidFill>
                  <a:srgbClr val="000066"/>
                </a:solidFill>
                <a:latin typeface="+mn-lt"/>
                <a:cs typeface="+mn-cs"/>
              </a:defRPr>
            </a:lvl7pPr>
            <a:lvl8pPr marL="3190581" indent="-144710" algn="r" defTabSz="914179" rtl="1" eaLnBrk="1" fontAlgn="base" hangingPunct="1">
              <a:spcBef>
                <a:spcPct val="20000"/>
              </a:spcBef>
              <a:spcAft>
                <a:spcPct val="0"/>
              </a:spcAft>
              <a:buChar char="»"/>
              <a:defRPr sz="2000">
                <a:solidFill>
                  <a:srgbClr val="000066"/>
                </a:solidFill>
                <a:latin typeface="+mn-lt"/>
                <a:cs typeface="+mn-cs"/>
              </a:defRPr>
            </a:lvl8pPr>
            <a:lvl9pPr marL="3591317" indent="-144710" algn="r" defTabSz="914179" rtl="1" eaLnBrk="1" fontAlgn="base" hangingPunct="1">
              <a:spcBef>
                <a:spcPct val="20000"/>
              </a:spcBef>
              <a:spcAft>
                <a:spcPct val="0"/>
              </a:spcAft>
              <a:buChar char="»"/>
              <a:defRPr sz="2000">
                <a:solidFill>
                  <a:srgbClr val="000066"/>
                </a:solidFill>
                <a:latin typeface="+mn-lt"/>
                <a:cs typeface="+mn-cs"/>
              </a:defRPr>
            </a:lvl9pPr>
          </a:lstStyle>
          <a:p>
            <a:r>
              <a:rPr lang="en-US" altLang="en-US" sz="2800" kern="0" dirty="0" smtClean="0"/>
              <a:t>Preservatives in multi-dose vials of IPV do not meet WHO requirements to preserve the vaccine for 28 days</a:t>
            </a:r>
          </a:p>
          <a:p>
            <a:pPr>
              <a:spcBef>
                <a:spcPts val="1200"/>
              </a:spcBef>
            </a:pPr>
            <a:r>
              <a:rPr lang="en-US" altLang="en-US" sz="2800" kern="0" dirty="0" smtClean="0"/>
              <a:t> If using a 10-dose vial:</a:t>
            </a:r>
          </a:p>
          <a:p>
            <a:pPr lvl="1"/>
            <a:endParaRPr lang="en-US" altLang="en-US" sz="2800" kern="0" dirty="0" smtClean="0"/>
          </a:p>
          <a:p>
            <a:pPr lvl="1"/>
            <a:endParaRPr lang="en-US" altLang="en-US" sz="2400" kern="0" dirty="0" smtClean="0"/>
          </a:p>
        </p:txBody>
      </p:sp>
      <p:grpSp>
        <p:nvGrpSpPr>
          <p:cNvPr id="9" name="Group 8"/>
          <p:cNvGrpSpPr/>
          <p:nvPr/>
        </p:nvGrpSpPr>
        <p:grpSpPr>
          <a:xfrm>
            <a:off x="5796136" y="2204864"/>
            <a:ext cx="1800200" cy="2067669"/>
            <a:chOff x="6228184" y="2657475"/>
            <a:chExt cx="1800200" cy="2067669"/>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b="13924"/>
            <a:stretch/>
          </p:blipFill>
          <p:spPr>
            <a:xfrm>
              <a:off x="6228184" y="3068960"/>
              <a:ext cx="1318118" cy="1321961"/>
            </a:xfrm>
            <a:prstGeom prst="rect">
              <a:avLst/>
            </a:prstGeom>
          </p:spPr>
        </p:pic>
        <p:sp>
          <p:nvSpPr>
            <p:cNvPr id="6" name="Chord 5"/>
            <p:cNvSpPr/>
            <p:nvPr/>
          </p:nvSpPr>
          <p:spPr bwMode="auto">
            <a:xfrm rot="11055365">
              <a:off x="6330078" y="3110908"/>
              <a:ext cx="1175918" cy="1224192"/>
            </a:xfrm>
            <a:prstGeom prst="chord">
              <a:avLst>
                <a:gd name="adj1" fmla="val 5047953"/>
                <a:gd name="adj2" fmla="val 16200000"/>
              </a:avLst>
            </a:prstGeom>
            <a:solidFill>
              <a:srgbClr val="FF0000">
                <a:alpha val="44000"/>
              </a:srgbClr>
            </a:solidFill>
            <a:ln>
              <a:noFill/>
            </a:ln>
            <a:effectLst/>
            <a:extLst/>
          </p:spPr>
          <p:txBody>
            <a:bodyPr vert="horz" wrap="square" lIns="91440" tIns="45720" rIns="91440" bIns="45720" numCol="1" rtlCol="0" anchor="t" anchorCtr="0" compatLnSpc="1">
              <a:prstTxWarp prst="textNoShape">
                <a:avLst/>
              </a:prstTxWarp>
              <a:spAutoFit/>
            </a:bodyPr>
            <a:lstStyle/>
            <a:p>
              <a:pPr marL="0" marR="0" indent="0" algn="l" defTabSz="1042988" rtl="0" eaLnBrk="1" fontAlgn="base" latinLnBrk="0" hangingPunct="1">
                <a:lnSpc>
                  <a:spcPct val="100000"/>
                </a:lnSpc>
                <a:spcBef>
                  <a:spcPct val="50000"/>
                </a:spcBef>
                <a:spcAft>
                  <a:spcPct val="0"/>
                </a:spcAft>
                <a:buClrTx/>
                <a:buSzTx/>
                <a:buFontTx/>
                <a:buNone/>
                <a:tabLst/>
              </a:pPr>
              <a:endParaRPr kumimoji="0" lang="en-US" sz="3900" b="1" i="0" u="none" strike="noStrike" cap="none" normalizeH="0" baseline="0" smtClean="0">
                <a:ln>
                  <a:noFill/>
                </a:ln>
                <a:solidFill>
                  <a:srgbClr val="000066"/>
                </a:solidFill>
                <a:effectLst/>
                <a:latin typeface="Arial" charset="0"/>
                <a:cs typeface="Arial" charset="0"/>
              </a:endParaRPr>
            </a:p>
          </p:txBody>
        </p:sp>
        <p:sp>
          <p:nvSpPr>
            <p:cNvPr id="8" name="Circular Arrow 7"/>
            <p:cNvSpPr/>
            <p:nvPr/>
          </p:nvSpPr>
          <p:spPr bwMode="auto">
            <a:xfrm rot="5400000">
              <a:off x="6166457" y="2863218"/>
              <a:ext cx="2067669" cy="1656184"/>
            </a:xfrm>
            <a:prstGeom prst="circularArrow">
              <a:avLst/>
            </a:prstGeom>
            <a:solidFill>
              <a:srgbClr val="FF0000"/>
            </a:solidFill>
            <a:ln cmpd="sng">
              <a:noFill/>
            </a:ln>
            <a:effectLst>
              <a:outerShdw blurRad="50800" dist="38100" dir="2700000" algn="tl" rotWithShape="0">
                <a:prstClr val="black">
                  <a:alpha val="40000"/>
                </a:prstClr>
              </a:outerShdw>
            </a:effectLst>
            <a:extLst/>
          </p:spPr>
          <p:txBody>
            <a:bodyPr vert="horz" wrap="square" lIns="91440" tIns="45720" rIns="91440" bIns="45720" numCol="1" rtlCol="0" anchor="t" anchorCtr="0" compatLnSpc="1">
              <a:prstTxWarp prst="textNoShape">
                <a:avLst/>
              </a:prstTxWarp>
              <a:spAutoFit/>
            </a:bodyPr>
            <a:lstStyle/>
            <a:p>
              <a:pPr marL="0" marR="0" indent="0" algn="l" defTabSz="1042988" rtl="0" eaLnBrk="1" fontAlgn="base" latinLnBrk="0" hangingPunct="1">
                <a:lnSpc>
                  <a:spcPct val="100000"/>
                </a:lnSpc>
                <a:spcBef>
                  <a:spcPct val="50000"/>
                </a:spcBef>
                <a:spcAft>
                  <a:spcPct val="0"/>
                </a:spcAft>
                <a:buClrTx/>
                <a:buSzTx/>
                <a:buFontTx/>
                <a:buNone/>
                <a:tabLst/>
              </a:pPr>
              <a:endParaRPr kumimoji="0" lang="en-US" sz="3900" b="1" i="0" u="none" strike="noStrike" cap="none" normalizeH="0" baseline="0" smtClean="0">
                <a:ln>
                  <a:noFill/>
                </a:ln>
                <a:solidFill>
                  <a:srgbClr val="000066"/>
                </a:solidFill>
                <a:effectLst/>
                <a:latin typeface="Arial" charset="0"/>
                <a:cs typeface="Arial" charset="0"/>
              </a:endParaRPr>
            </a:p>
          </p:txBody>
        </p:sp>
      </p:grpSp>
      <p:pic>
        <p:nvPicPr>
          <p:cNvPr id="11"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38971" y="4293096"/>
            <a:ext cx="1369333" cy="166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9"/>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580112" y="4221088"/>
            <a:ext cx="1685838" cy="1685838"/>
          </a:xfrm>
          <a:prstGeom prst="rect">
            <a:avLst/>
          </a:prstGeom>
        </p:spPr>
      </p:pic>
      <p:sp>
        <p:nvSpPr>
          <p:cNvPr id="12" name="TextBox 11"/>
          <p:cNvSpPr txBox="1"/>
          <p:nvPr/>
        </p:nvSpPr>
        <p:spPr>
          <a:xfrm>
            <a:off x="7524328" y="2780928"/>
            <a:ext cx="1259632" cy="1200329"/>
          </a:xfrm>
          <a:prstGeom prst="rect">
            <a:avLst/>
          </a:prstGeom>
          <a:noFill/>
        </p:spPr>
        <p:txBody>
          <a:bodyPr wrap="square" rtlCol="0">
            <a:spAutoFit/>
          </a:bodyPr>
          <a:lstStyle/>
          <a:p>
            <a:pPr algn="ctr"/>
            <a:r>
              <a:rPr lang="en-US" b="1" dirty="0" smtClean="0">
                <a:solidFill>
                  <a:srgbClr val="C00000"/>
                </a:solidFill>
                <a:latin typeface="Gill Sans MT" panose="020B0502020104020203" pitchFamily="34" charset="0"/>
              </a:rPr>
              <a:t>6 hours</a:t>
            </a:r>
          </a:p>
          <a:p>
            <a:pPr algn="ctr"/>
            <a:r>
              <a:rPr lang="en-US" b="1" dirty="0" smtClean="0">
                <a:solidFill>
                  <a:srgbClr val="C00000"/>
                </a:solidFill>
                <a:latin typeface="Gill Sans MT" panose="020B0502020104020203" pitchFamily="34" charset="0"/>
              </a:rPr>
              <a:t> OR</a:t>
            </a:r>
          </a:p>
          <a:p>
            <a:pPr algn="ctr"/>
            <a:r>
              <a:rPr lang="en-US" b="1" dirty="0" smtClean="0">
                <a:solidFill>
                  <a:srgbClr val="C00000"/>
                </a:solidFill>
                <a:latin typeface="Gill Sans MT" panose="020B0502020104020203" pitchFamily="34" charset="0"/>
              </a:rPr>
              <a:t>end of session</a:t>
            </a:r>
            <a:endParaRPr lang="en-US" b="1" dirty="0">
              <a:solidFill>
                <a:srgbClr val="C00000"/>
              </a:solidFill>
              <a:latin typeface="Gill Sans MT" panose="020B0502020104020203"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Factors associated with vaccine wastage</a:t>
            </a:r>
            <a:endParaRPr lang="en-US" dirty="0"/>
          </a:p>
        </p:txBody>
      </p:sp>
      <p:sp>
        <p:nvSpPr>
          <p:cNvPr id="15363" name="Content Placeholder 2"/>
          <p:cNvSpPr>
            <a:spLocks noGrp="1"/>
          </p:cNvSpPr>
          <p:nvPr>
            <p:ph idx="1"/>
          </p:nvPr>
        </p:nvSpPr>
        <p:spPr/>
        <p:txBody>
          <a:bodyPr/>
          <a:lstStyle/>
          <a:p>
            <a:pPr>
              <a:spcBef>
                <a:spcPts val="600"/>
              </a:spcBef>
            </a:pPr>
            <a:r>
              <a:rPr lang="en-US" altLang="en-US" b="1" dirty="0" smtClean="0"/>
              <a:t>Unavoidable </a:t>
            </a:r>
            <a:endParaRPr lang="en-US" altLang="en-US" dirty="0" smtClean="0"/>
          </a:p>
          <a:p>
            <a:pPr lvl="1">
              <a:spcBef>
                <a:spcPts val="600"/>
              </a:spcBef>
            </a:pPr>
            <a:r>
              <a:rPr lang="en-US" altLang="en-US" sz="1800" dirty="0" smtClean="0">
                <a:ea typeface="Arial" pitchFamily="34" charset="0"/>
              </a:rPr>
              <a:t>Requirement to discard opened multi-dose vials at end of immunization session or within 6 hours after opening, whichever comes first</a:t>
            </a:r>
          </a:p>
          <a:p>
            <a:pPr>
              <a:spcBef>
                <a:spcPts val="600"/>
              </a:spcBef>
            </a:pPr>
            <a:r>
              <a:rPr lang="en-US" altLang="en-US" b="1" dirty="0" smtClean="0"/>
              <a:t> Avoidable </a:t>
            </a:r>
            <a:endParaRPr lang="en-US" altLang="en-US" dirty="0" smtClean="0"/>
          </a:p>
          <a:p>
            <a:pPr lvl="1">
              <a:spcBef>
                <a:spcPts val="600"/>
              </a:spcBef>
            </a:pPr>
            <a:r>
              <a:rPr lang="en-US" altLang="en-US" sz="1800" b="1" dirty="0" smtClean="0">
                <a:ea typeface="Arial" pitchFamily="34" charset="0"/>
              </a:rPr>
              <a:t>Poor stock management</a:t>
            </a:r>
          </a:p>
          <a:p>
            <a:pPr lvl="2">
              <a:spcBef>
                <a:spcPts val="0"/>
              </a:spcBef>
            </a:pPr>
            <a:r>
              <a:rPr lang="en-US" altLang="en-US" sz="1800" dirty="0" smtClean="0">
                <a:ea typeface="Arial" pitchFamily="34" charset="0"/>
              </a:rPr>
              <a:t>Over-supply </a:t>
            </a:r>
          </a:p>
          <a:p>
            <a:pPr lvl="2">
              <a:spcBef>
                <a:spcPts val="0"/>
              </a:spcBef>
            </a:pPr>
            <a:r>
              <a:rPr lang="en-US" altLang="en-US" sz="1800" dirty="0" smtClean="0">
                <a:ea typeface="Arial" pitchFamily="34" charset="0"/>
              </a:rPr>
              <a:t>Vaccine reaches expiry before use (recall the EEFO principle)</a:t>
            </a:r>
          </a:p>
          <a:p>
            <a:pPr lvl="2">
              <a:spcBef>
                <a:spcPts val="0"/>
              </a:spcBef>
            </a:pPr>
            <a:r>
              <a:rPr lang="en-US" altLang="en-US" sz="1800" dirty="0" smtClean="0">
                <a:ea typeface="Arial" pitchFamily="34" charset="0"/>
              </a:rPr>
              <a:t>Lost, broken, stolen vials</a:t>
            </a:r>
          </a:p>
          <a:p>
            <a:pPr lvl="1">
              <a:spcBef>
                <a:spcPts val="600"/>
              </a:spcBef>
            </a:pPr>
            <a:r>
              <a:rPr lang="en-US" altLang="en-US" sz="1800" b="1" dirty="0" smtClean="0">
                <a:ea typeface="Arial" pitchFamily="34" charset="0"/>
              </a:rPr>
              <a:t>Cold chain failure</a:t>
            </a:r>
          </a:p>
          <a:p>
            <a:pPr lvl="2">
              <a:spcBef>
                <a:spcPts val="0"/>
              </a:spcBef>
            </a:pPr>
            <a:r>
              <a:rPr lang="en-US" altLang="en-US" sz="1800" dirty="0" smtClean="0">
                <a:ea typeface="Arial" pitchFamily="34" charset="0"/>
              </a:rPr>
              <a:t>Loss of potency (high temperatures)</a:t>
            </a:r>
          </a:p>
          <a:p>
            <a:pPr lvl="2">
              <a:spcBef>
                <a:spcPts val="0"/>
              </a:spcBef>
            </a:pPr>
            <a:r>
              <a:rPr lang="en-US" altLang="en-US" sz="1800" dirty="0" smtClean="0">
                <a:ea typeface="Arial" pitchFamily="34" charset="0"/>
              </a:rPr>
              <a:t>Inactivated vaccine (freezing) </a:t>
            </a:r>
          </a:p>
          <a:p>
            <a:pPr lvl="1">
              <a:spcBef>
                <a:spcPts val="600"/>
              </a:spcBef>
            </a:pPr>
            <a:r>
              <a:rPr lang="en-US" altLang="en-US" sz="1800" b="1" dirty="0" smtClean="0">
                <a:ea typeface="Arial" pitchFamily="34" charset="0"/>
              </a:rPr>
              <a:t>Poor vaccination technique</a:t>
            </a:r>
          </a:p>
          <a:p>
            <a:pPr lvl="2">
              <a:spcBef>
                <a:spcPts val="0"/>
              </a:spcBef>
            </a:pPr>
            <a:r>
              <a:rPr lang="en-US" altLang="en-US" sz="1800" dirty="0" smtClean="0">
                <a:ea typeface="Arial" pitchFamily="34" charset="0"/>
              </a:rPr>
              <a:t>Administration of more than recommended 0.5 ml for each injection</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0"/>
          <p:cNvSpPr>
            <a:spLocks noChangeArrowheads="1"/>
          </p:cNvSpPr>
          <p:nvPr/>
        </p:nvSpPr>
        <p:spPr bwMode="auto">
          <a:xfrm>
            <a:off x="442913" y="1553616"/>
            <a:ext cx="8377237" cy="461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spcBef>
                <a:spcPts val="1200"/>
              </a:spcBef>
            </a:pPr>
            <a:r>
              <a:rPr lang="en-US" altLang="en-US" dirty="0" smtClean="0">
                <a:latin typeface="Gill Sans MT" panose="020B0502020104020203" pitchFamily="34" charset="0"/>
              </a:rPr>
              <a:t>Multi-dose </a:t>
            </a:r>
            <a:r>
              <a:rPr lang="en-US" altLang="en-US" dirty="0">
                <a:latin typeface="Gill Sans MT" panose="020B0502020104020203" pitchFamily="34" charset="0"/>
              </a:rPr>
              <a:t>vials of IPV may have high wastage </a:t>
            </a:r>
            <a:r>
              <a:rPr lang="en-US" altLang="en-US" dirty="0" smtClean="0">
                <a:latin typeface="Gill Sans MT" panose="020B0502020104020203" pitchFamily="34" charset="0"/>
              </a:rPr>
              <a:t>rates</a:t>
            </a:r>
            <a:endParaRPr lang="en-US" altLang="en-US" dirty="0">
              <a:latin typeface="Gill Sans MT" panose="020B0502020104020203" pitchFamily="34" charset="0"/>
            </a:endParaRPr>
          </a:p>
          <a:p>
            <a:pPr>
              <a:spcBef>
                <a:spcPts val="1200"/>
              </a:spcBef>
            </a:pPr>
            <a:r>
              <a:rPr lang="en-US" altLang="en-US" dirty="0">
                <a:latin typeface="Gill Sans MT" panose="020B0502020104020203" pitchFamily="34" charset="0"/>
              </a:rPr>
              <a:t>Wastage rates will vary by </a:t>
            </a:r>
            <a:r>
              <a:rPr lang="en-US" altLang="en-US" dirty="0" smtClean="0">
                <a:latin typeface="Gill Sans MT" panose="020B0502020104020203" pitchFamily="34" charset="0"/>
              </a:rPr>
              <a:t>facility, and should </a:t>
            </a:r>
            <a:r>
              <a:rPr lang="en-US" altLang="en-US" dirty="0">
                <a:latin typeface="Gill Sans MT" panose="020B0502020104020203" pitchFamily="34" charset="0"/>
              </a:rPr>
              <a:t>be monitored </a:t>
            </a:r>
            <a:endParaRPr lang="en-US" altLang="en-US" dirty="0" smtClean="0">
              <a:latin typeface="Gill Sans MT" panose="020B0502020104020203" pitchFamily="34" charset="0"/>
            </a:endParaRPr>
          </a:p>
          <a:p>
            <a:pPr>
              <a:spcBef>
                <a:spcPts val="1200"/>
              </a:spcBef>
            </a:pPr>
            <a:r>
              <a:rPr lang="en-US" altLang="en-US" b="1" dirty="0" smtClean="0">
                <a:latin typeface="Gill Sans MT" panose="020B0502020104020203" pitchFamily="34" charset="0"/>
              </a:rPr>
              <a:t>Do not let concerns </a:t>
            </a:r>
            <a:r>
              <a:rPr lang="en-US" altLang="en-US" b="1" dirty="0">
                <a:latin typeface="Gill Sans MT" panose="020B0502020104020203" pitchFamily="34" charset="0"/>
              </a:rPr>
              <a:t>about unavoidable wastage related to discarding unused opened vials </a:t>
            </a:r>
            <a:r>
              <a:rPr lang="en-US" altLang="en-US" b="1" dirty="0" smtClean="0">
                <a:latin typeface="Gill Sans MT" panose="020B0502020104020203" pitchFamily="34" charset="0"/>
              </a:rPr>
              <a:t>stop </a:t>
            </a:r>
            <a:r>
              <a:rPr lang="en-US" altLang="en-US" b="1" dirty="0">
                <a:latin typeface="Gill Sans MT" panose="020B0502020104020203" pitchFamily="34" charset="0"/>
              </a:rPr>
              <a:t>you from offering vaccine to a child</a:t>
            </a:r>
          </a:p>
          <a:p>
            <a:pPr>
              <a:spcBef>
                <a:spcPts val="1200"/>
              </a:spcBef>
            </a:pPr>
            <a:r>
              <a:rPr lang="en-US" altLang="en-US" dirty="0">
                <a:latin typeface="Gill Sans MT" panose="020B0502020104020203" pitchFamily="34" charset="0"/>
              </a:rPr>
              <a:t>High wastage rates for </a:t>
            </a:r>
            <a:r>
              <a:rPr lang="en-US" altLang="en-US" dirty="0" smtClean="0">
                <a:latin typeface="Gill Sans MT" panose="020B0502020104020203" pitchFamily="34" charset="0"/>
              </a:rPr>
              <a:t>multi-dose </a:t>
            </a:r>
            <a:r>
              <a:rPr lang="en-US" altLang="en-US" dirty="0">
                <a:latin typeface="Gill Sans MT" panose="020B0502020104020203" pitchFamily="34" charset="0"/>
              </a:rPr>
              <a:t>vials of IPV are anticipated and accounted for in predicting </a:t>
            </a:r>
            <a:r>
              <a:rPr lang="en-US" altLang="en-US" dirty="0" smtClean="0">
                <a:latin typeface="Gill Sans MT" panose="020B0502020104020203" pitchFamily="34" charset="0"/>
              </a:rPr>
              <a:t>demand</a:t>
            </a:r>
            <a:endParaRPr lang="en-US" altLang="en-US" dirty="0">
              <a:latin typeface="Gill Sans MT" panose="020B0502020104020203" pitchFamily="34" charset="0"/>
            </a:endParaRPr>
          </a:p>
          <a:p>
            <a:pPr>
              <a:spcBef>
                <a:spcPts val="1200"/>
              </a:spcBef>
            </a:pPr>
            <a:endParaRPr lang="en-US" altLang="en-US" dirty="0">
              <a:latin typeface="Gill Sans MT" panose="020B0502020104020203" pitchFamily="34" charset="0"/>
            </a:endParaRPr>
          </a:p>
          <a:p>
            <a:pPr>
              <a:spcBef>
                <a:spcPts val="1200"/>
              </a:spcBef>
            </a:pPr>
            <a:endParaRPr lang="en-US" altLang="en-US" dirty="0">
              <a:latin typeface="Gill Sans MT" panose="020B0502020104020203" pitchFamily="34" charset="0"/>
            </a:endParaRPr>
          </a:p>
          <a:p>
            <a:pPr>
              <a:spcBef>
                <a:spcPts val="1200"/>
              </a:spcBef>
            </a:pPr>
            <a:endParaRPr lang="fr-FR" altLang="en-US" dirty="0">
              <a:latin typeface="Gill Sans MT" panose="020B0502020104020203" pitchFamily="34" charset="0"/>
            </a:endParaRPr>
          </a:p>
        </p:txBody>
      </p:sp>
      <p:sp>
        <p:nvSpPr>
          <p:cNvPr id="8" name="Rectangle 2"/>
          <p:cNvSpPr txBox="1">
            <a:spLocks noChangeArrowheads="1"/>
          </p:cNvSpPr>
          <p:nvPr/>
        </p:nvSpPr>
        <p:spPr bwMode="auto">
          <a:xfrm>
            <a:off x="0" y="0"/>
            <a:ext cx="9144000" cy="1238250"/>
          </a:xfrm>
          <a:prstGeom prst="rect">
            <a:avLst/>
          </a:prstGeom>
          <a:noFill/>
          <a:ln>
            <a:noFill/>
          </a:ln>
          <a:effectLst>
            <a:outerShdw dist="17961" dir="2700000" algn="ctr" rotWithShape="0">
              <a:srgbClr val="96CCEE"/>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algn="ctr" defTabSz="912813" eaLnBrk="0" hangingPunct="0">
              <a:defRPr/>
            </a:pPr>
            <a:r>
              <a:rPr lang="en-US" sz="3500" b="1" kern="0" dirty="0">
                <a:solidFill>
                  <a:srgbClr val="002060"/>
                </a:solidFill>
                <a:latin typeface="Gill Sans MT" panose="020B0502020104020203" pitchFamily="34" charset="0"/>
                <a:ea typeface="+mj-ea"/>
                <a:cs typeface="+mj-cs"/>
              </a:rPr>
              <a:t>Concerns about wastage should not stop you from vaccinating a child</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txBox="1">
            <a:spLocks noChangeArrowheads="1"/>
          </p:cNvSpPr>
          <p:nvPr/>
        </p:nvSpPr>
        <p:spPr bwMode="auto">
          <a:xfrm>
            <a:off x="0" y="0"/>
            <a:ext cx="9144000" cy="1238250"/>
          </a:xfrm>
          <a:prstGeom prst="rect">
            <a:avLst/>
          </a:prstGeom>
          <a:noFill/>
          <a:ln w="9525">
            <a:noFill/>
            <a:miter lim="800000"/>
            <a:headEnd/>
            <a:tailEnd/>
          </a:ln>
          <a:effectLst>
            <a:outerShdw blurRad="63500" dist="17961" dir="2700000" algn="ctr" rotWithShape="0">
              <a:srgbClr val="96CCEE">
                <a:alpha val="74998"/>
              </a:srgbClr>
            </a:outerShdw>
          </a:effectLst>
        </p:spPr>
        <p:txBody>
          <a:bodyPr lIns="0" tIns="0" rIns="0" bIns="0" anchor="ctr"/>
          <a:lstStyle/>
          <a:p>
            <a:pPr algn="ctr">
              <a:defRPr/>
            </a:pPr>
            <a:r>
              <a:rPr lang="en-GB" sz="3500" b="1" dirty="0">
                <a:solidFill>
                  <a:srgbClr val="000066"/>
                </a:solidFill>
                <a:latin typeface="Gill Sans MT" panose="020B0502020104020203" pitchFamily="34" charset="0"/>
                <a:ea typeface="Arial" charset="0"/>
              </a:rPr>
              <a:t>After vaccination?</a:t>
            </a:r>
          </a:p>
        </p:txBody>
      </p:sp>
      <p:sp>
        <p:nvSpPr>
          <p:cNvPr id="17411" name="Rectangle 10"/>
          <p:cNvSpPr>
            <a:spLocks noChangeArrowheads="1"/>
          </p:cNvSpPr>
          <p:nvPr/>
        </p:nvSpPr>
        <p:spPr bwMode="auto">
          <a:xfrm>
            <a:off x="442913" y="1770063"/>
            <a:ext cx="4921175" cy="461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r>
              <a:rPr lang="en-US" altLang="en-US" dirty="0">
                <a:latin typeface="Gill Sans MT" panose="020B0502020104020203" pitchFamily="34" charset="0"/>
              </a:rPr>
              <a:t>After injection, insert syringe into a safety box</a:t>
            </a:r>
          </a:p>
          <a:p>
            <a:r>
              <a:rPr lang="en-US" altLang="en-US" dirty="0">
                <a:latin typeface="Gill Sans MT" panose="020B0502020104020203" pitchFamily="34" charset="0"/>
              </a:rPr>
              <a:t>When safety box is full, close tab to ensure box is closed</a:t>
            </a:r>
          </a:p>
          <a:p>
            <a:r>
              <a:rPr lang="en-US" altLang="en-US" dirty="0">
                <a:latin typeface="Gill Sans MT" panose="020B0502020104020203" pitchFamily="34" charset="0"/>
              </a:rPr>
              <a:t>Dispose of safety box appropriately (incineration, burning, burial)</a:t>
            </a:r>
          </a:p>
        </p:txBody>
      </p:sp>
      <p:pic>
        <p:nvPicPr>
          <p:cNvPr id="1741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6473" y="1293788"/>
            <a:ext cx="2847975" cy="3935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à coins arrondis 3"/>
          <p:cNvSpPr>
            <a:spLocks noChangeArrowheads="1"/>
          </p:cNvSpPr>
          <p:nvPr/>
        </p:nvSpPr>
        <p:spPr bwMode="auto">
          <a:xfrm>
            <a:off x="971550" y="1916113"/>
            <a:ext cx="3959225" cy="2448991"/>
          </a:xfrm>
          <a:prstGeom prst="wedgeRoundRectCallout">
            <a:avLst>
              <a:gd name="adj1" fmla="val 68125"/>
              <a:gd name="adj2" fmla="val -25755"/>
              <a:gd name="adj3" fmla="val 16667"/>
            </a:avLst>
          </a:prstGeom>
          <a:solidFill>
            <a:schemeClr val="bg1"/>
          </a:solidFill>
          <a:ln w="25400">
            <a:solidFill>
              <a:srgbClr val="C00000"/>
            </a:solidFill>
            <a:miter lim="800000"/>
            <a:headEnd/>
            <a:tailEnd/>
          </a:ln>
        </p:spPr>
        <p:txBody>
          <a:bodyPr anchor="ctr"/>
          <a:lstStyle>
            <a:lvl1pPr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rtl="1" eaLnBrk="1" hangingPunct="1">
              <a:spcBef>
                <a:spcPct val="0"/>
              </a:spcBef>
              <a:buClrTx/>
              <a:buFontTx/>
              <a:buNone/>
            </a:pPr>
            <a:endParaRPr lang="en-US" altLang="en-US" sz="2000" b="1" dirty="0">
              <a:solidFill>
                <a:srgbClr val="002060"/>
              </a:solidFill>
            </a:endParaRPr>
          </a:p>
          <a:p>
            <a:pPr algn="ctr" rtl="1" eaLnBrk="1" hangingPunct="1">
              <a:spcBef>
                <a:spcPct val="0"/>
              </a:spcBef>
              <a:buClrTx/>
              <a:buFontTx/>
              <a:buNone/>
            </a:pPr>
            <a:r>
              <a:rPr lang="en-US" altLang="en-US" sz="2400" b="1" dirty="0">
                <a:solidFill>
                  <a:srgbClr val="002060"/>
                </a:solidFill>
                <a:latin typeface="Gill Sans MT" panose="020B0502020104020203" pitchFamily="34" charset="0"/>
              </a:rPr>
              <a:t>What are some ways to reduce pain when giving an injection?</a:t>
            </a:r>
          </a:p>
          <a:p>
            <a:pPr rtl="1" eaLnBrk="1" hangingPunct="1">
              <a:spcBef>
                <a:spcPct val="0"/>
              </a:spcBef>
              <a:buClrTx/>
              <a:buFontTx/>
              <a:buNone/>
            </a:pPr>
            <a:endParaRPr lang="en-US" altLang="en-US" sz="2000" b="1" dirty="0">
              <a:solidFill>
                <a:srgbClr val="002060"/>
              </a:solidFill>
            </a:endParaRPr>
          </a:p>
        </p:txBody>
      </p:sp>
      <p:sp>
        <p:nvSpPr>
          <p:cNvPr id="13315" name="Titre 17"/>
          <p:cNvSpPr>
            <a:spLocks/>
          </p:cNvSpPr>
          <p:nvPr/>
        </p:nvSpPr>
        <p:spPr bwMode="auto">
          <a:xfrm>
            <a:off x="0" y="0"/>
            <a:ext cx="9144000" cy="1238250"/>
          </a:xfrm>
          <a:prstGeom prst="rect">
            <a:avLst/>
          </a:prstGeom>
          <a:noFill/>
          <a:ln w="9525">
            <a:noFill/>
            <a:miter lim="800000"/>
            <a:headEnd/>
            <a:tailEnd/>
          </a:ln>
          <a:effectLst>
            <a:outerShdw blurRad="63500" dist="17961" dir="2700000" algn="ctr" rotWithShape="0">
              <a:srgbClr val="96CCEE">
                <a:alpha val="74998"/>
              </a:srgbClr>
            </a:outerShdw>
          </a:effectLst>
        </p:spPr>
        <p:txBody>
          <a:bodyPr lIns="0" tIns="0" rIns="0" bIns="0" anchor="ctr"/>
          <a:lstStyle/>
          <a:p>
            <a:pPr algn="ctr" defTabSz="912813" eaLnBrk="0" hangingPunct="0">
              <a:defRPr/>
            </a:pPr>
            <a:r>
              <a:rPr lang="fr-FR" sz="3500" b="1" dirty="0" err="1">
                <a:solidFill>
                  <a:srgbClr val="000066"/>
                </a:solidFill>
                <a:latin typeface="Gill Sans MT" panose="020B0502020104020203" pitchFamily="34" charset="0"/>
              </a:rPr>
              <a:t>What</a:t>
            </a:r>
            <a:r>
              <a:rPr lang="fr-FR" sz="3500" b="1" dirty="0">
                <a:solidFill>
                  <a:srgbClr val="000066"/>
                </a:solidFill>
                <a:latin typeface="Gill Sans MT" panose="020B0502020104020203" pitchFamily="34" charset="0"/>
              </a:rPr>
              <a:t> </a:t>
            </a:r>
            <a:r>
              <a:rPr lang="fr-FR" sz="3500" b="1" dirty="0" err="1">
                <a:solidFill>
                  <a:srgbClr val="000066"/>
                </a:solidFill>
                <a:latin typeface="Gill Sans MT" panose="020B0502020104020203" pitchFamily="34" charset="0"/>
              </a:rPr>
              <a:t>should</a:t>
            </a:r>
            <a:r>
              <a:rPr lang="fr-FR" sz="3500" b="1" dirty="0">
                <a:solidFill>
                  <a:srgbClr val="000066"/>
                </a:solidFill>
                <a:latin typeface="Gill Sans MT" panose="020B0502020104020203" pitchFamily="34" charset="0"/>
              </a:rPr>
              <a:t> </a:t>
            </a:r>
            <a:r>
              <a:rPr lang="fr-FR" sz="3500" b="1" dirty="0" err="1">
                <a:solidFill>
                  <a:srgbClr val="000066"/>
                </a:solidFill>
                <a:latin typeface="Gill Sans MT" panose="020B0502020104020203" pitchFamily="34" charset="0"/>
              </a:rPr>
              <a:t>you</a:t>
            </a:r>
            <a:r>
              <a:rPr lang="fr-FR" sz="3500" b="1" dirty="0">
                <a:solidFill>
                  <a:srgbClr val="000066"/>
                </a:solidFill>
                <a:latin typeface="Gill Sans MT" panose="020B0502020104020203" pitchFamily="34" charset="0"/>
              </a:rPr>
              <a:t> do in </a:t>
            </a:r>
            <a:r>
              <a:rPr lang="fr-FR" sz="3500" b="1" dirty="0" err="1">
                <a:solidFill>
                  <a:srgbClr val="000066"/>
                </a:solidFill>
                <a:latin typeface="Gill Sans MT" panose="020B0502020104020203" pitchFamily="34" charset="0"/>
              </a:rPr>
              <a:t>this</a:t>
            </a:r>
            <a:r>
              <a:rPr lang="fr-FR" sz="3500" b="1" dirty="0">
                <a:solidFill>
                  <a:srgbClr val="000066"/>
                </a:solidFill>
                <a:latin typeface="Gill Sans MT" panose="020B0502020104020203" pitchFamily="34" charset="0"/>
              </a:rPr>
              <a:t> scenario?</a:t>
            </a:r>
          </a:p>
        </p:txBody>
      </p:sp>
      <p:pic>
        <p:nvPicPr>
          <p:cNvPr id="18436" name="Picture 8" descr="doctor_think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525" y="1557338"/>
            <a:ext cx="2871788" cy="41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à coins arrondis 3"/>
          <p:cNvSpPr>
            <a:spLocks noChangeArrowheads="1"/>
          </p:cNvSpPr>
          <p:nvPr/>
        </p:nvSpPr>
        <p:spPr bwMode="auto">
          <a:xfrm>
            <a:off x="971550" y="1916113"/>
            <a:ext cx="3959225" cy="2520950"/>
          </a:xfrm>
          <a:prstGeom prst="wedgeRoundRectCallout">
            <a:avLst>
              <a:gd name="adj1" fmla="val 68125"/>
              <a:gd name="adj2" fmla="val -20213"/>
              <a:gd name="adj3" fmla="val 16667"/>
            </a:avLst>
          </a:prstGeom>
          <a:solidFill>
            <a:schemeClr val="bg1"/>
          </a:solidFill>
          <a:ln w="25400">
            <a:solidFill>
              <a:srgbClr val="C00000"/>
            </a:solidFill>
            <a:miter lim="800000"/>
            <a:headEnd/>
            <a:tailEnd/>
          </a:ln>
        </p:spPr>
        <p:txBody>
          <a:bodyPr/>
          <a:lstStyle>
            <a:lvl1pPr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742950" indent="-285750"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lgn="ctr" rtl="1" eaLnBrk="1" hangingPunct="1">
              <a:spcBef>
                <a:spcPct val="0"/>
              </a:spcBef>
              <a:buClrTx/>
              <a:buFontTx/>
              <a:buNone/>
            </a:pPr>
            <a:r>
              <a:rPr lang="en-US" altLang="en-US" sz="2000" b="1" dirty="0">
                <a:solidFill>
                  <a:srgbClr val="002060"/>
                </a:solidFill>
                <a:latin typeface="Gill Sans MT" panose="020B0502020104020203" pitchFamily="34" charset="0"/>
              </a:rPr>
              <a:t>The child is 14 weeks old. </a:t>
            </a:r>
            <a:r>
              <a:rPr lang="en-US" altLang="en-US" sz="2000" b="1" dirty="0" smtClean="0">
                <a:solidFill>
                  <a:srgbClr val="002060"/>
                </a:solidFill>
                <a:latin typeface="Gill Sans MT" panose="020B0502020104020203" pitchFamily="34" charset="0"/>
              </a:rPr>
              <a:t> </a:t>
            </a:r>
          </a:p>
          <a:p>
            <a:pPr algn="ctr" rtl="1" eaLnBrk="1" hangingPunct="1">
              <a:spcBef>
                <a:spcPct val="0"/>
              </a:spcBef>
              <a:buClrTx/>
              <a:buFontTx/>
              <a:buNone/>
            </a:pPr>
            <a:r>
              <a:rPr lang="en-US" altLang="en-US" sz="2000" b="1" dirty="0" smtClean="0">
                <a:solidFill>
                  <a:srgbClr val="002060"/>
                </a:solidFill>
                <a:latin typeface="Gill Sans MT" panose="020B0502020104020203" pitchFamily="34" charset="0"/>
              </a:rPr>
              <a:t>You </a:t>
            </a:r>
            <a:r>
              <a:rPr lang="en-US" altLang="en-US" sz="2000" b="1" dirty="0">
                <a:solidFill>
                  <a:srgbClr val="002060"/>
                </a:solidFill>
                <a:latin typeface="Gill Sans MT" panose="020B0502020104020203" pitchFamily="34" charset="0"/>
              </a:rPr>
              <a:t>give him/her OPV, </a:t>
            </a:r>
            <a:r>
              <a:rPr lang="en-US" altLang="en-US" sz="2000" b="1" dirty="0" smtClean="0">
                <a:solidFill>
                  <a:srgbClr val="002060"/>
                </a:solidFill>
                <a:latin typeface="Gill Sans MT" panose="020B0502020104020203" pitchFamily="34" charset="0"/>
              </a:rPr>
              <a:t>Rota, IPV</a:t>
            </a:r>
            <a:r>
              <a:rPr lang="en-US" altLang="en-US" sz="2000" b="1" dirty="0">
                <a:solidFill>
                  <a:srgbClr val="002060"/>
                </a:solidFill>
                <a:latin typeface="Gill Sans MT" panose="020B0502020104020203" pitchFamily="34" charset="0"/>
              </a:rPr>
              <a:t>, </a:t>
            </a:r>
            <a:r>
              <a:rPr lang="en-US" altLang="en-US" sz="2000" b="1" dirty="0" smtClean="0">
                <a:solidFill>
                  <a:srgbClr val="002060"/>
                </a:solidFill>
                <a:latin typeface="Gill Sans MT" panose="020B0502020104020203" pitchFamily="34" charset="0"/>
              </a:rPr>
              <a:t>PCV and </a:t>
            </a:r>
            <a:r>
              <a:rPr lang="fr-FR" altLang="en-US" sz="2000" b="1" dirty="0">
                <a:latin typeface="Gill Sans MT" panose="020B0502020104020203" pitchFamily="34" charset="0"/>
              </a:rPr>
              <a:t>pentavalent</a:t>
            </a:r>
            <a:r>
              <a:rPr lang="fr-FR" altLang="en-US" sz="2000" dirty="0">
                <a:latin typeface="Gill Sans MT" panose="020B0502020104020203" pitchFamily="34" charset="0"/>
              </a:rPr>
              <a:t> </a:t>
            </a:r>
            <a:r>
              <a:rPr lang="en-US" altLang="en-US" sz="2000" b="1" dirty="0">
                <a:latin typeface="Gill Sans MT" panose="020B0502020104020203" pitchFamily="34" charset="0"/>
              </a:rPr>
              <a:t>vaccines.</a:t>
            </a:r>
          </a:p>
          <a:p>
            <a:pPr algn="ctr" rtl="1" eaLnBrk="1" hangingPunct="1">
              <a:spcBef>
                <a:spcPct val="0"/>
              </a:spcBef>
              <a:buClrTx/>
              <a:buFontTx/>
              <a:buNone/>
            </a:pPr>
            <a:endParaRPr lang="en-US" altLang="en-US" sz="2000" b="1" dirty="0">
              <a:solidFill>
                <a:srgbClr val="002060"/>
              </a:solidFill>
              <a:latin typeface="Gill Sans MT" panose="020B0502020104020203" pitchFamily="34" charset="0"/>
            </a:endParaRPr>
          </a:p>
          <a:p>
            <a:pPr algn="ctr" rtl="1" eaLnBrk="1" hangingPunct="1">
              <a:spcBef>
                <a:spcPct val="0"/>
              </a:spcBef>
              <a:buClrTx/>
              <a:buFontTx/>
              <a:buNone/>
            </a:pPr>
            <a:r>
              <a:rPr lang="en-US" altLang="en-US" sz="2000" b="1" dirty="0">
                <a:solidFill>
                  <a:srgbClr val="002060"/>
                </a:solidFill>
                <a:latin typeface="Gill Sans MT" panose="020B0502020104020203" pitchFamily="34" charset="0"/>
              </a:rPr>
              <a:t>In which order should you give the vaccines?</a:t>
            </a:r>
            <a:endParaRPr lang="fr-FR" altLang="en-US" sz="2000" b="1" dirty="0">
              <a:solidFill>
                <a:srgbClr val="002060"/>
              </a:solidFill>
              <a:latin typeface="Gill Sans MT" panose="020B0502020104020203" pitchFamily="34" charset="0"/>
            </a:endParaRPr>
          </a:p>
        </p:txBody>
      </p:sp>
      <p:sp>
        <p:nvSpPr>
          <p:cNvPr id="15363" name="Titre 17"/>
          <p:cNvSpPr>
            <a:spLocks/>
          </p:cNvSpPr>
          <p:nvPr/>
        </p:nvSpPr>
        <p:spPr bwMode="auto">
          <a:xfrm>
            <a:off x="0" y="0"/>
            <a:ext cx="9144000" cy="1238250"/>
          </a:xfrm>
          <a:prstGeom prst="rect">
            <a:avLst/>
          </a:prstGeom>
          <a:noFill/>
          <a:ln w="9525">
            <a:noFill/>
            <a:miter lim="800000"/>
            <a:headEnd/>
            <a:tailEnd/>
          </a:ln>
          <a:effectLst>
            <a:outerShdw blurRad="63500" dist="17961" dir="2700000" algn="ctr" rotWithShape="0">
              <a:srgbClr val="96CCEE">
                <a:alpha val="74998"/>
              </a:srgbClr>
            </a:outerShdw>
          </a:effectLst>
        </p:spPr>
        <p:txBody>
          <a:bodyPr lIns="0" tIns="0" rIns="0" bIns="0" anchor="ctr"/>
          <a:lstStyle/>
          <a:p>
            <a:pPr algn="ctr" defTabSz="912813" eaLnBrk="0" hangingPunct="0">
              <a:defRPr/>
            </a:pPr>
            <a:r>
              <a:rPr lang="fr-FR" sz="3500" b="1" dirty="0" err="1">
                <a:solidFill>
                  <a:srgbClr val="000066"/>
                </a:solidFill>
                <a:latin typeface="Gill Sans MT" panose="020B0502020104020203" pitchFamily="34" charset="0"/>
              </a:rPr>
              <a:t>What</a:t>
            </a:r>
            <a:r>
              <a:rPr lang="fr-FR" sz="3500" b="1" dirty="0">
                <a:solidFill>
                  <a:srgbClr val="000066"/>
                </a:solidFill>
                <a:latin typeface="Gill Sans MT" panose="020B0502020104020203" pitchFamily="34" charset="0"/>
              </a:rPr>
              <a:t> </a:t>
            </a:r>
            <a:r>
              <a:rPr lang="fr-FR" sz="3500" b="1" dirty="0" err="1">
                <a:solidFill>
                  <a:srgbClr val="000066"/>
                </a:solidFill>
                <a:latin typeface="Gill Sans MT" panose="020B0502020104020203" pitchFamily="34" charset="0"/>
              </a:rPr>
              <a:t>should</a:t>
            </a:r>
            <a:r>
              <a:rPr lang="fr-FR" sz="3500" b="1" dirty="0">
                <a:solidFill>
                  <a:srgbClr val="000066"/>
                </a:solidFill>
                <a:latin typeface="Gill Sans MT" panose="020B0502020104020203" pitchFamily="34" charset="0"/>
              </a:rPr>
              <a:t> </a:t>
            </a:r>
            <a:r>
              <a:rPr lang="fr-FR" sz="3500" b="1" dirty="0" err="1">
                <a:solidFill>
                  <a:srgbClr val="000066"/>
                </a:solidFill>
                <a:latin typeface="Gill Sans MT" panose="020B0502020104020203" pitchFamily="34" charset="0"/>
              </a:rPr>
              <a:t>you</a:t>
            </a:r>
            <a:r>
              <a:rPr lang="fr-FR" sz="3500" b="1" dirty="0">
                <a:solidFill>
                  <a:srgbClr val="000066"/>
                </a:solidFill>
                <a:latin typeface="Gill Sans MT" panose="020B0502020104020203" pitchFamily="34" charset="0"/>
              </a:rPr>
              <a:t> do in </a:t>
            </a:r>
            <a:r>
              <a:rPr lang="fr-FR" sz="3500" b="1" dirty="0" err="1">
                <a:solidFill>
                  <a:srgbClr val="000066"/>
                </a:solidFill>
                <a:latin typeface="Gill Sans MT" panose="020B0502020104020203" pitchFamily="34" charset="0"/>
              </a:rPr>
              <a:t>this</a:t>
            </a:r>
            <a:r>
              <a:rPr lang="fr-FR" sz="3500" b="1" dirty="0">
                <a:solidFill>
                  <a:srgbClr val="000066"/>
                </a:solidFill>
                <a:latin typeface="Gill Sans MT" panose="020B0502020104020203" pitchFamily="34" charset="0"/>
              </a:rPr>
              <a:t> scenario?</a:t>
            </a:r>
          </a:p>
        </p:txBody>
      </p:sp>
      <p:pic>
        <p:nvPicPr>
          <p:cNvPr id="20484" name="Picture 8" descr="doctor_think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525" y="1557338"/>
            <a:ext cx="2871788" cy="41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a:defRPr/>
            </a:pPr>
            <a:r>
              <a:rPr lang="en-GB" altLang="en-US" sz="3600" dirty="0" smtClean="0"/>
              <a:t>Key messages</a:t>
            </a:r>
            <a:endParaRPr lang="en-GB" altLang="en-US" dirty="0" smtClean="0"/>
          </a:p>
        </p:txBody>
      </p:sp>
      <p:pic>
        <p:nvPicPr>
          <p:cNvPr id="22531" name="Picture 7" descr="C:\Users\sfellache\Desktop\ammp\doctor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7738" y="30769"/>
            <a:ext cx="1846262" cy="120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2" name="Rectangle 14"/>
          <p:cNvSpPr>
            <a:spLocks noChangeArrowheads="1"/>
          </p:cNvSpPr>
          <p:nvPr/>
        </p:nvSpPr>
        <p:spPr bwMode="auto">
          <a:xfrm>
            <a:off x="395288" y="1553617"/>
            <a:ext cx="8497887" cy="461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1313" indent="-341313" defTabSz="912813" eaLnBrk="0" hangingPunct="0">
              <a:spcBef>
                <a:spcPct val="80000"/>
              </a:spcBef>
              <a:buClr>
                <a:srgbClr val="1E7FB8"/>
              </a:buClr>
              <a:buFont typeface="Wingdings" pitchFamily="2" charset="2"/>
              <a:buChar char="l"/>
              <a:defRPr sz="2500">
                <a:solidFill>
                  <a:srgbClr val="000066"/>
                </a:solidFill>
                <a:latin typeface="Arial" pitchFamily="34" charset="0"/>
                <a:ea typeface="MS PGothic" pitchFamily="34" charset="-128"/>
                <a:cs typeface="Arial" pitchFamily="34" charset="0"/>
              </a:defRPr>
            </a:lvl1pPr>
            <a:lvl2pPr marL="804863" indent="-280988" defTabSz="912813" eaLnBrk="0" hangingPunct="0">
              <a:spcBef>
                <a:spcPct val="20000"/>
              </a:spcBef>
              <a:buClr>
                <a:srgbClr val="1E7FB8"/>
              </a:buClr>
              <a:buFont typeface="Arial" pitchFamily="34" charset="0"/>
              <a:buChar char="–"/>
              <a:defRPr sz="2100">
                <a:solidFill>
                  <a:srgbClr val="000066"/>
                </a:solidFill>
                <a:latin typeface="Arial" pitchFamily="34" charset="0"/>
                <a:ea typeface="Arial" pitchFamily="34" charset="0"/>
                <a:cs typeface="Arial" pitchFamily="34" charset="0"/>
              </a:defRPr>
            </a:lvl2pPr>
            <a:lvl3pPr marL="11430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3pPr>
            <a:lvl4pPr marL="1600200" indent="-228600" defTabSz="912813" eaLnBrk="0" hangingPunct="0">
              <a:spcBef>
                <a:spcPct val="20000"/>
              </a:spcBef>
              <a:buClr>
                <a:srgbClr val="1E7FB8"/>
              </a:buClr>
              <a:buChar char="–"/>
              <a:defRPr sz="2100">
                <a:solidFill>
                  <a:srgbClr val="000066"/>
                </a:solidFill>
                <a:latin typeface="Arial Narrow" pitchFamily="34" charset="0"/>
                <a:ea typeface="Arial" pitchFamily="34" charset="0"/>
                <a:cs typeface="Arial" pitchFamily="34" charset="0"/>
              </a:defRPr>
            </a:lvl4pPr>
            <a:lvl5pPr marL="2057400" indent="-228600" algn="r" defTabSz="912813" rtl="1" eaLnBrk="0" hangingPunct="0">
              <a:spcBef>
                <a:spcPct val="20000"/>
              </a:spcBef>
              <a:buChar char="»"/>
              <a:defRPr sz="2000">
                <a:solidFill>
                  <a:srgbClr val="000066"/>
                </a:solidFill>
                <a:latin typeface="Arial" pitchFamily="34" charset="0"/>
                <a:ea typeface="Arial" pitchFamily="34" charset="0"/>
                <a:cs typeface="Arial" pitchFamily="34" charset="0"/>
              </a:defRPr>
            </a:lvl5pPr>
            <a:lvl6pPr marL="25146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6pPr>
            <a:lvl7pPr marL="29718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7pPr>
            <a:lvl8pPr marL="34290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8pPr>
            <a:lvl9pPr marL="3886200" indent="-228600" algn="r" defTabSz="912813" rtl="1" eaLnBrk="0" fontAlgn="base" hangingPunct="0">
              <a:spcBef>
                <a:spcPct val="20000"/>
              </a:spcBef>
              <a:spcAft>
                <a:spcPct val="0"/>
              </a:spcAft>
              <a:buChar char="»"/>
              <a:defRPr sz="2000">
                <a:solidFill>
                  <a:srgbClr val="000066"/>
                </a:solidFill>
                <a:latin typeface="Arial" pitchFamily="34" charset="0"/>
                <a:ea typeface="Arial" pitchFamily="34" charset="0"/>
                <a:cs typeface="Arial" pitchFamily="34" charset="0"/>
              </a:defRPr>
            </a:lvl9pPr>
          </a:lstStyle>
          <a:p>
            <a:pPr>
              <a:spcBef>
                <a:spcPts val="1200"/>
              </a:spcBef>
            </a:pPr>
            <a:r>
              <a:rPr lang="en-US" altLang="zh-CN" sz="2400" dirty="0">
                <a:latin typeface="Gill Sans MT" panose="020B0502020104020203" pitchFamily="34" charset="0"/>
                <a:ea typeface="SimSun" pitchFamily="2" charset="-122"/>
              </a:rPr>
              <a:t>Check and interpret </a:t>
            </a:r>
            <a:r>
              <a:rPr lang="en-US" altLang="zh-CN" sz="2400" dirty="0" smtClean="0">
                <a:latin typeface="Gill Sans MT" panose="020B0502020104020203" pitchFamily="34" charset="0"/>
                <a:ea typeface="SimSun" pitchFamily="2" charset="-122"/>
              </a:rPr>
              <a:t>VVM and expiration </a:t>
            </a:r>
            <a:r>
              <a:rPr lang="en-US" altLang="zh-CN" sz="2400" dirty="0">
                <a:latin typeface="Gill Sans MT" panose="020B0502020104020203" pitchFamily="34" charset="0"/>
                <a:ea typeface="SimSun" pitchFamily="2" charset="-122"/>
              </a:rPr>
              <a:t>date on the vaccine vial before giving the vaccine</a:t>
            </a:r>
          </a:p>
          <a:p>
            <a:pPr>
              <a:spcBef>
                <a:spcPts val="1200"/>
              </a:spcBef>
            </a:pPr>
            <a:r>
              <a:rPr lang="en-US" altLang="zh-CN" sz="2400" dirty="0">
                <a:latin typeface="Gill Sans MT" panose="020B0502020104020203" pitchFamily="34" charset="0"/>
                <a:ea typeface="SimSun" pitchFamily="2" charset="-122"/>
              </a:rPr>
              <a:t>IPV is prepared and administered similarly to other intramuscular injections</a:t>
            </a:r>
          </a:p>
          <a:p>
            <a:pPr lvl="1">
              <a:spcBef>
                <a:spcPts val="0"/>
              </a:spcBef>
            </a:pPr>
            <a:r>
              <a:rPr lang="en-US" altLang="zh-CN" sz="2000" dirty="0" smtClean="0">
                <a:latin typeface="Gill Sans MT" panose="020B0502020104020203" pitchFamily="34" charset="0"/>
                <a:ea typeface="SimSun" pitchFamily="2" charset="-122"/>
              </a:rPr>
              <a:t>Prepare </a:t>
            </a:r>
            <a:r>
              <a:rPr lang="en-US" altLang="zh-CN" sz="2000" dirty="0">
                <a:latin typeface="Gill Sans MT" panose="020B0502020104020203" pitchFamily="34" charset="0"/>
                <a:ea typeface="SimSun" pitchFamily="2" charset="-122"/>
              </a:rPr>
              <a:t>and dispose of IPV as you do other injectable vaccines </a:t>
            </a:r>
          </a:p>
          <a:p>
            <a:pPr>
              <a:spcBef>
                <a:spcPts val="1200"/>
              </a:spcBef>
            </a:pPr>
            <a:r>
              <a:rPr lang="en-US" altLang="zh-CN" sz="2400" dirty="0">
                <a:latin typeface="Gill Sans MT" panose="020B0502020104020203" pitchFamily="34" charset="0"/>
                <a:ea typeface="SimSun" pitchFamily="2" charset="-122"/>
              </a:rPr>
              <a:t>Have the caregiver comfortably hold the child upright while inserting the needle into the thigh muscle at a </a:t>
            </a:r>
            <a:r>
              <a:rPr lang="en-US" altLang="zh-CN" sz="2400" dirty="0" smtClean="0">
                <a:latin typeface="Gill Sans MT" panose="020B0502020104020203" pitchFamily="34" charset="0"/>
                <a:ea typeface="SimSun" pitchFamily="2" charset="-122"/>
              </a:rPr>
              <a:t>90⁰ angle</a:t>
            </a:r>
            <a:endParaRPr lang="en-US" altLang="zh-CN" sz="2400" dirty="0">
              <a:latin typeface="Gill Sans MT" panose="020B0502020104020203" pitchFamily="34" charset="0"/>
              <a:ea typeface="SimSun" pitchFamily="2" charset="-122"/>
            </a:endParaRPr>
          </a:p>
          <a:p>
            <a:pPr>
              <a:spcBef>
                <a:spcPts val="1200"/>
              </a:spcBef>
            </a:pPr>
            <a:r>
              <a:rPr lang="en-US" altLang="zh-CN" sz="2400" dirty="0">
                <a:latin typeface="Gill Sans MT" panose="020B0502020104020203" pitchFamily="34" charset="0"/>
                <a:ea typeface="SimSun" pitchFamily="2" charset="-122"/>
              </a:rPr>
              <a:t>Give </a:t>
            </a:r>
            <a:r>
              <a:rPr lang="en-US" altLang="zh-CN" sz="2400" dirty="0" smtClean="0">
                <a:latin typeface="Gill Sans MT" panose="020B0502020104020203" pitchFamily="34" charset="0"/>
                <a:ea typeface="SimSun" pitchFamily="2" charset="-122"/>
              </a:rPr>
              <a:t>OPV </a:t>
            </a:r>
            <a:r>
              <a:rPr lang="en-US" altLang="zh-CN" sz="2400" dirty="0">
                <a:latin typeface="Gill Sans MT" panose="020B0502020104020203" pitchFamily="34" charset="0"/>
                <a:ea typeface="SimSun" pitchFamily="2" charset="-122"/>
              </a:rPr>
              <a:t>first, then administer other injectable </a:t>
            </a:r>
            <a:r>
              <a:rPr lang="en-US" altLang="zh-CN" sz="2400" dirty="0" smtClean="0">
                <a:latin typeface="Gill Sans MT" panose="020B0502020104020203" pitchFamily="34" charset="0"/>
                <a:ea typeface="SimSun" pitchFamily="2" charset="-122"/>
              </a:rPr>
              <a:t>vaccines: IPV </a:t>
            </a:r>
            <a:r>
              <a:rPr lang="en-US" altLang="zh-CN" sz="2400" dirty="0">
                <a:latin typeface="Gill Sans MT" panose="020B0502020104020203" pitchFamily="34" charset="0"/>
                <a:ea typeface="SimSun" pitchFamily="2" charset="-122"/>
              </a:rPr>
              <a:t>and PCV in one </a:t>
            </a:r>
            <a:r>
              <a:rPr lang="en-US" altLang="zh-CN" sz="2400" dirty="0" smtClean="0">
                <a:latin typeface="Gill Sans MT" panose="020B0502020104020203" pitchFamily="34" charset="0"/>
                <a:ea typeface="SimSun" pitchFamily="2" charset="-122"/>
              </a:rPr>
              <a:t>thigh at </a:t>
            </a:r>
            <a:r>
              <a:rPr lang="en-US" altLang="zh-CN" sz="2400" dirty="0">
                <a:latin typeface="Gill Sans MT" panose="020B0502020104020203" pitchFamily="34" charset="0"/>
                <a:ea typeface="SimSun" pitchFamily="2" charset="-122"/>
              </a:rPr>
              <a:t>least 2.5 cm </a:t>
            </a:r>
            <a:r>
              <a:rPr lang="en-US" altLang="zh-CN" sz="2400" dirty="0" smtClean="0">
                <a:latin typeface="Gill Sans MT" panose="020B0502020104020203" pitchFamily="34" charset="0"/>
                <a:ea typeface="SimSun" pitchFamily="2" charset="-122"/>
              </a:rPr>
              <a:t>apart and </a:t>
            </a:r>
            <a:r>
              <a:rPr lang="en-US" altLang="zh-CN" sz="2400" dirty="0">
                <a:latin typeface="Gill Sans MT" panose="020B0502020104020203" pitchFamily="34" charset="0"/>
                <a:ea typeface="SimSun" pitchFamily="2" charset="-122"/>
              </a:rPr>
              <a:t>Pentavalent in the other thigh</a:t>
            </a:r>
          </a:p>
        </p:txBody>
      </p:sp>
    </p:spTree>
    <p:extLst>
      <p:ext uri="{BB962C8B-B14F-4D97-AF65-F5344CB8AC3E}">
        <p14:creationId xmlns:p14="http://schemas.microsoft.com/office/powerpoint/2010/main" val="28774441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6" descr="doctor_goodby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575" y="1773238"/>
            <a:ext cx="2522538" cy="364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Titre 1"/>
          <p:cNvSpPr>
            <a:spLocks noGrp="1"/>
          </p:cNvSpPr>
          <p:nvPr>
            <p:ph type="title"/>
          </p:nvPr>
        </p:nvSpPr>
        <p:spPr/>
        <p:txBody>
          <a:bodyPr/>
          <a:lstStyle/>
          <a:p>
            <a:pPr>
              <a:defRPr/>
            </a:pPr>
            <a:r>
              <a:rPr lang="fr-FR" sz="3600" dirty="0" smtClean="0"/>
              <a:t>End of module</a:t>
            </a:r>
          </a:p>
        </p:txBody>
      </p:sp>
      <p:sp>
        <p:nvSpPr>
          <p:cNvPr id="7" name="Rectangle à coins arrondis 6"/>
          <p:cNvSpPr/>
          <p:nvPr/>
        </p:nvSpPr>
        <p:spPr bwMode="auto">
          <a:xfrm>
            <a:off x="3924300" y="2060575"/>
            <a:ext cx="3671888" cy="1512888"/>
          </a:xfrm>
          <a:prstGeom prst="wedgeRoundRectCallout">
            <a:avLst>
              <a:gd name="adj1" fmla="val -80920"/>
              <a:gd name="adj2" fmla="val -26776"/>
              <a:gd name="adj3" fmla="val 16667"/>
            </a:avLst>
          </a:prstGeom>
          <a:ln>
            <a:solidFill>
              <a:srgbClr val="C00000"/>
            </a:solid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a:lstStyle>
            <a:lvl1pPr eaLnBrk="0" hangingPunct="0">
              <a:defRPr>
                <a:solidFill>
                  <a:schemeClr val="tx1"/>
                </a:solidFill>
                <a:latin typeface="Limon F3" charset="0"/>
                <a:ea typeface="MS PGothic" pitchFamily="34" charset="-128"/>
              </a:defRPr>
            </a:lvl1pPr>
            <a:lvl2pPr marL="742950" indent="-285750" eaLnBrk="0" hangingPunct="0">
              <a:defRPr>
                <a:solidFill>
                  <a:schemeClr val="tx1"/>
                </a:solidFill>
                <a:latin typeface="Limon F3" charset="0"/>
                <a:ea typeface="MS PGothic" pitchFamily="34" charset="-128"/>
              </a:defRPr>
            </a:lvl2pPr>
            <a:lvl3pPr marL="1143000" indent="-228600" eaLnBrk="0" hangingPunct="0">
              <a:defRPr>
                <a:solidFill>
                  <a:schemeClr val="tx1"/>
                </a:solidFill>
                <a:latin typeface="Limon F3" charset="0"/>
                <a:ea typeface="MS PGothic" pitchFamily="34" charset="-128"/>
              </a:defRPr>
            </a:lvl3pPr>
            <a:lvl4pPr marL="1600200" indent="-228600" eaLnBrk="0" hangingPunct="0">
              <a:defRPr>
                <a:solidFill>
                  <a:schemeClr val="tx1"/>
                </a:solidFill>
                <a:latin typeface="Limon F3" charset="0"/>
                <a:ea typeface="MS PGothic" pitchFamily="34" charset="-128"/>
              </a:defRPr>
            </a:lvl4pPr>
            <a:lvl5pPr marL="2057400" indent="-228600" eaLnBrk="0" hangingPunct="0">
              <a:defRPr>
                <a:solidFill>
                  <a:schemeClr val="tx1"/>
                </a:solidFill>
                <a:latin typeface="Limon F3" charset="0"/>
                <a:ea typeface="MS PGothic" pitchFamily="34" charset="-128"/>
              </a:defRPr>
            </a:lvl5pPr>
            <a:lvl6pPr marL="2514600" indent="-228600" eaLnBrk="0" fontAlgn="base" hangingPunct="0">
              <a:spcBef>
                <a:spcPct val="0"/>
              </a:spcBef>
              <a:spcAft>
                <a:spcPct val="0"/>
              </a:spcAft>
              <a:defRPr>
                <a:solidFill>
                  <a:schemeClr val="tx1"/>
                </a:solidFill>
                <a:latin typeface="Limon F3" charset="0"/>
                <a:ea typeface="MS PGothic" pitchFamily="34" charset="-128"/>
              </a:defRPr>
            </a:lvl6pPr>
            <a:lvl7pPr marL="2971800" indent="-228600" eaLnBrk="0" fontAlgn="base" hangingPunct="0">
              <a:spcBef>
                <a:spcPct val="0"/>
              </a:spcBef>
              <a:spcAft>
                <a:spcPct val="0"/>
              </a:spcAft>
              <a:defRPr>
                <a:solidFill>
                  <a:schemeClr val="tx1"/>
                </a:solidFill>
                <a:latin typeface="Limon F3" charset="0"/>
                <a:ea typeface="MS PGothic" pitchFamily="34" charset="-128"/>
              </a:defRPr>
            </a:lvl7pPr>
            <a:lvl8pPr marL="3429000" indent="-228600" eaLnBrk="0" fontAlgn="base" hangingPunct="0">
              <a:spcBef>
                <a:spcPct val="0"/>
              </a:spcBef>
              <a:spcAft>
                <a:spcPct val="0"/>
              </a:spcAft>
              <a:defRPr>
                <a:solidFill>
                  <a:schemeClr val="tx1"/>
                </a:solidFill>
                <a:latin typeface="Limon F3" charset="0"/>
                <a:ea typeface="MS PGothic" pitchFamily="34" charset="-128"/>
              </a:defRPr>
            </a:lvl8pPr>
            <a:lvl9pPr marL="3886200" indent="-228600" eaLnBrk="0" fontAlgn="base" hangingPunct="0">
              <a:spcBef>
                <a:spcPct val="0"/>
              </a:spcBef>
              <a:spcAft>
                <a:spcPct val="0"/>
              </a:spcAft>
              <a:defRPr>
                <a:solidFill>
                  <a:schemeClr val="tx1"/>
                </a:solidFill>
                <a:latin typeface="Limon F3" charset="0"/>
                <a:ea typeface="MS PGothic" pitchFamily="34" charset="-128"/>
              </a:defRPr>
            </a:lvl9pPr>
          </a:lstStyle>
          <a:p>
            <a:pPr algn="ctr" rtl="1" eaLnBrk="1" hangingPunct="1">
              <a:defRPr/>
            </a:pPr>
            <a:r>
              <a:rPr lang="en-US" altLang="en-US" sz="1400" b="1" dirty="0" smtClean="0">
                <a:solidFill>
                  <a:srgbClr val="000066"/>
                </a:solidFill>
                <a:latin typeface="Arial" pitchFamily="34" charset="0"/>
              </a:rPr>
              <a:t/>
            </a:r>
            <a:br>
              <a:rPr lang="en-US" altLang="en-US" sz="1400" b="1" dirty="0" smtClean="0">
                <a:solidFill>
                  <a:srgbClr val="000066"/>
                </a:solidFill>
                <a:latin typeface="Arial" pitchFamily="34" charset="0"/>
              </a:rPr>
            </a:br>
            <a:r>
              <a:rPr lang="en-US" altLang="en-US" sz="2400" b="1" dirty="0" smtClean="0">
                <a:solidFill>
                  <a:srgbClr val="000066"/>
                </a:solidFill>
                <a:latin typeface="Gill Sans MT" panose="020B0502020104020203" pitchFamily="34" charset="0"/>
              </a:rPr>
              <a:t>Thank you</a:t>
            </a:r>
          </a:p>
          <a:p>
            <a:pPr algn="ctr" rtl="1" eaLnBrk="1" hangingPunct="1">
              <a:defRPr/>
            </a:pPr>
            <a:r>
              <a:rPr lang="en-US" altLang="en-US" sz="2400" b="1" dirty="0" smtClean="0">
                <a:solidFill>
                  <a:srgbClr val="000066"/>
                </a:solidFill>
                <a:latin typeface="Gill Sans MT" panose="020B0502020104020203" pitchFamily="34" charset="0"/>
              </a:rPr>
              <a:t>for your attention! </a:t>
            </a:r>
            <a:r>
              <a:rPr lang="en-US" altLang="en-US" sz="2400" b="1" dirty="0" smtClean="0">
                <a:solidFill>
                  <a:srgbClr val="000066"/>
                </a:solidFill>
                <a:latin typeface="Arial" pitchFamily="34" charset="0"/>
              </a:rPr>
              <a:t/>
            </a:r>
            <a:br>
              <a:rPr lang="en-US" altLang="en-US" sz="2400" b="1" dirty="0" smtClean="0">
                <a:solidFill>
                  <a:srgbClr val="000066"/>
                </a:solidFill>
                <a:latin typeface="Arial" pitchFamily="34" charset="0"/>
              </a:rPr>
            </a:br>
            <a:r>
              <a:rPr lang="en-US" altLang="en-US" sz="2400" b="1" dirty="0" smtClean="0">
                <a:solidFill>
                  <a:srgbClr val="000066"/>
                </a:solidFill>
                <a:latin typeface="Arial" pitchFamily="34" charset="0"/>
              </a:rPr>
              <a:t/>
            </a:r>
            <a:br>
              <a:rPr lang="en-US" altLang="en-US" sz="2400" b="1" dirty="0" smtClean="0">
                <a:solidFill>
                  <a:srgbClr val="000066"/>
                </a:solidFill>
                <a:latin typeface="Arial" pitchFamily="34" charset="0"/>
              </a:rPr>
            </a:br>
            <a:endParaRPr lang="en-US" altLang="en-US" sz="2400" b="1" dirty="0" smtClean="0">
              <a:solidFill>
                <a:srgbClr val="000066"/>
              </a:solidFill>
              <a:latin typeface="Arial" pitchFamily="34" charset="0"/>
            </a:endParaRPr>
          </a:p>
          <a:p>
            <a:pPr rtl="1" eaLnBrk="1" hangingPunct="1">
              <a:defRPr/>
            </a:pPr>
            <a:endParaRPr lang="en-US" altLang="en-US" sz="2000" b="1" dirty="0" smtClean="0">
              <a:solidFill>
                <a:srgbClr val="000066"/>
              </a:solidFill>
              <a:latin typeface="Arial" pitchFamily="34" charset="0"/>
            </a:endParaRPr>
          </a:p>
          <a:p>
            <a:pPr rtl="1" eaLnBrk="1" hangingPunct="1">
              <a:defRPr/>
            </a:pPr>
            <a:endParaRPr lang="en-US" altLang="en-US" sz="2000" b="1" dirty="0" smtClean="0">
              <a:solidFill>
                <a:srgbClr val="000066"/>
              </a:solidFill>
              <a:latin typeface="Arial" pitchFamily="34" charset="0"/>
            </a:endParaRPr>
          </a:p>
          <a:p>
            <a:pPr rtl="1" eaLnBrk="1" hangingPunct="1">
              <a:defRPr/>
            </a:pPr>
            <a:endParaRPr lang="en-US" altLang="en-US" sz="2000" b="1" dirty="0" smtClean="0">
              <a:solidFill>
                <a:srgbClr val="000066"/>
              </a:solidFill>
              <a:latin typeface="Arial" pitchFamily="34" charset="0"/>
            </a:endParaRPr>
          </a:p>
          <a:p>
            <a:pPr rtl="1" eaLnBrk="1" hangingPunct="1">
              <a:defRPr/>
            </a:pPr>
            <a:endParaRPr lang="en-US" altLang="en-US" sz="2000" b="1" dirty="0" smtClean="0">
              <a:solidFill>
                <a:srgbClr val="000066"/>
              </a:solidFill>
              <a:latin typeface="Arial" pitchFamily="34" charset="0"/>
            </a:endParaRPr>
          </a:p>
          <a:p>
            <a:pPr rtl="1" eaLnBrk="1" hangingPunct="1">
              <a:defRPr/>
            </a:pPr>
            <a:r>
              <a:rPr lang="fr-FR" altLang="en-US" sz="2000" b="1" dirty="0" smtClean="0">
                <a:solidFill>
                  <a:srgbClr val="000066"/>
                </a:solidFill>
                <a:latin typeface="Arial" pitchFamily="34" charset="0"/>
              </a:rPr>
              <a:t>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PPTtemplate">
  <a:themeElements>
    <a:clrScheme name="PPTtempl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fontScheme name="PPTtemplate">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1042988" rtl="0" eaLnBrk="1" fontAlgn="base" latinLnBrk="0" hangingPunct="1">
          <a:lnSpc>
            <a:spcPct val="100000"/>
          </a:lnSpc>
          <a:spcBef>
            <a:spcPct val="50000"/>
          </a:spcBef>
          <a:spcAft>
            <a:spcPct val="0"/>
          </a:spcAft>
          <a:buClrTx/>
          <a:buSzTx/>
          <a:buFontTx/>
          <a:buNone/>
          <a:tabLst/>
          <a:defRPr kumimoji="0" lang="en-GB" sz="3900" b="1" i="0" u="none" strike="noStrike" cap="none" normalizeH="0" baseline="0" smtClean="0">
            <a:ln>
              <a:noFill/>
            </a:ln>
            <a:solidFill>
              <a:srgbClr val="000066"/>
            </a:solidFill>
            <a:effectLst/>
            <a:latin typeface="Arial" charset="0"/>
            <a:cs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1042988" rtl="0" eaLnBrk="1" fontAlgn="base" latinLnBrk="0" hangingPunct="1">
          <a:lnSpc>
            <a:spcPct val="100000"/>
          </a:lnSpc>
          <a:spcBef>
            <a:spcPct val="50000"/>
          </a:spcBef>
          <a:spcAft>
            <a:spcPct val="0"/>
          </a:spcAft>
          <a:buClrTx/>
          <a:buSzTx/>
          <a:buFontTx/>
          <a:buNone/>
          <a:tabLst/>
          <a:defRPr kumimoji="0" lang="en-GB" sz="3900" b="1" i="0" u="none" strike="noStrike" cap="none" normalizeH="0" baseline="0" smtClean="0">
            <a:ln>
              <a:noFill/>
            </a:ln>
            <a:solidFill>
              <a:srgbClr val="000066"/>
            </a:solidFill>
            <a:effectLst/>
            <a:latin typeface="Arial" charset="0"/>
            <a:cs typeface="Arial" charset="0"/>
          </a:defRPr>
        </a:defPPr>
      </a:lstStyle>
    </a:lnDef>
  </a:objectDefaults>
  <a:extraClrSchemeLst>
    <a:extraClrScheme>
      <a:clrScheme name="PPT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Ttempl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PTtempl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PTtempl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PTtempl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PTtempl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PTtempl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PTtempl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PPTtempl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PPTtempl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PPTtempl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PPTtempl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ème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ème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50387</TotalTime>
  <Words>2726</Words>
  <Application>Microsoft Office PowerPoint</Application>
  <PresentationFormat>On-screen Show (4:3)</PresentationFormat>
  <Paragraphs>324</Paragraphs>
  <Slides>20</Slides>
  <Notes>20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PPTtemplate</vt:lpstr>
      <vt:lpstr>PowerPoint Presentation</vt:lpstr>
      <vt:lpstr>PowerPoint Presentation</vt:lpstr>
      <vt:lpstr>PowerPoint Presentation</vt:lpstr>
      <vt:lpstr>PowerPoint Presentation</vt:lpstr>
      <vt:lpstr>Checking the Vaccine Vial Monitor (VVM)</vt:lpstr>
      <vt:lpstr>PowerPoint Presentation</vt:lpstr>
      <vt:lpstr>PowerPoint Presentation</vt:lpstr>
      <vt:lpstr>PowerPoint Presentation</vt:lpstr>
      <vt:lpstr>PowerPoint Presentation</vt:lpstr>
      <vt:lpstr>Sequence and injection site for IPV</vt:lpstr>
      <vt:lpstr>PowerPoint Presentation</vt:lpstr>
      <vt:lpstr>PowerPoint Presentation</vt:lpstr>
      <vt:lpstr>Multi-dose vials of IPV</vt:lpstr>
      <vt:lpstr>Factors associated with vaccine wastage</vt:lpstr>
      <vt:lpstr>PowerPoint Presentation</vt:lpstr>
      <vt:lpstr>PowerPoint Presentation</vt:lpstr>
      <vt:lpstr>PowerPoint Presentation</vt:lpstr>
      <vt:lpstr>PowerPoint Presentation</vt:lpstr>
      <vt:lpstr>Key messages</vt:lpstr>
      <vt:lpstr>End of module</vt:lpstr>
    </vt:vector>
  </TitlesOfParts>
  <Company>WORLD HEALTH ORGANIZATION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Storing and transporting pentavalent Hib vaccine</dc:title>
  <dc:creator>RANIM</dc:creator>
  <cp:lastModifiedBy>MENNING, Lisa</cp:lastModifiedBy>
  <cp:revision>1084</cp:revision>
  <cp:lastPrinted>2014-07-04T11:46:41Z</cp:lastPrinted>
  <dcterms:created xsi:type="dcterms:W3CDTF">2012-01-26T16:16:35Z</dcterms:created>
  <dcterms:modified xsi:type="dcterms:W3CDTF">2014-08-21T19:32:50Z</dcterms:modified>
</cp:coreProperties>
</file>