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4"/>
  </p:sldMasterIdLst>
  <p:notesMasterIdLst>
    <p:notesMasterId r:id="rId19"/>
  </p:notesMasterIdLst>
  <p:handoutMasterIdLst>
    <p:handoutMasterId r:id="rId20"/>
  </p:handoutMasterIdLst>
  <p:sldIdLst>
    <p:sldId id="291" r:id="rId5"/>
    <p:sldId id="286" r:id="rId6"/>
    <p:sldId id="282" r:id="rId7"/>
    <p:sldId id="292" r:id="rId8"/>
    <p:sldId id="305" r:id="rId9"/>
    <p:sldId id="296" r:id="rId10"/>
    <p:sldId id="307" r:id="rId11"/>
    <p:sldId id="297" r:id="rId12"/>
    <p:sldId id="298" r:id="rId13"/>
    <p:sldId id="304" r:id="rId14"/>
    <p:sldId id="306" r:id="rId15"/>
    <p:sldId id="299" r:id="rId16"/>
    <p:sldId id="308" r:id="rId17"/>
    <p:sldId id="301" r:id="rId18"/>
  </p:sldIdLst>
  <p:sldSz cx="9144000" cy="6858000" type="screen4x3"/>
  <p:notesSz cx="6808788" cy="9940925"/>
  <p:defaultTextStyle>
    <a:defPPr>
      <a:defRPr lang="en-GB"/>
    </a:defPPr>
    <a:lvl1pPr algn="l" rtl="0" eaLnBrk="0" fontAlgn="base" hangingPunct="0">
      <a:spcBef>
        <a:spcPct val="0"/>
      </a:spcBef>
      <a:spcAft>
        <a:spcPct val="0"/>
      </a:spcAft>
      <a:defRPr kern="1200">
        <a:solidFill>
          <a:schemeClr val="tx1"/>
        </a:solidFill>
        <a:latin typeface="Limon F3"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Limon F3"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Limon F3"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Limon F3"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Limon F3" charset="0"/>
        <a:ea typeface="MS PGothic" panose="020B0600070205080204" pitchFamily="34" charset="-128"/>
        <a:cs typeface="+mn-cs"/>
      </a:defRPr>
    </a:lvl5pPr>
    <a:lvl6pPr marL="2286000" algn="l" defTabSz="914400" rtl="0" eaLnBrk="1" latinLnBrk="0" hangingPunct="1">
      <a:defRPr kern="1200">
        <a:solidFill>
          <a:schemeClr val="tx1"/>
        </a:solidFill>
        <a:latin typeface="Limon F3" charset="0"/>
        <a:ea typeface="MS PGothic" panose="020B0600070205080204" pitchFamily="34" charset="-128"/>
        <a:cs typeface="+mn-cs"/>
      </a:defRPr>
    </a:lvl6pPr>
    <a:lvl7pPr marL="2743200" algn="l" defTabSz="914400" rtl="0" eaLnBrk="1" latinLnBrk="0" hangingPunct="1">
      <a:defRPr kern="1200">
        <a:solidFill>
          <a:schemeClr val="tx1"/>
        </a:solidFill>
        <a:latin typeface="Limon F3" charset="0"/>
        <a:ea typeface="MS PGothic" panose="020B0600070205080204" pitchFamily="34" charset="-128"/>
        <a:cs typeface="+mn-cs"/>
      </a:defRPr>
    </a:lvl7pPr>
    <a:lvl8pPr marL="3200400" algn="l" defTabSz="914400" rtl="0" eaLnBrk="1" latinLnBrk="0" hangingPunct="1">
      <a:defRPr kern="1200">
        <a:solidFill>
          <a:schemeClr val="tx1"/>
        </a:solidFill>
        <a:latin typeface="Limon F3" charset="0"/>
        <a:ea typeface="MS PGothic" panose="020B0600070205080204" pitchFamily="34" charset="-128"/>
        <a:cs typeface="+mn-cs"/>
      </a:defRPr>
    </a:lvl8pPr>
    <a:lvl9pPr marL="3657600" algn="l" defTabSz="914400" rtl="0" eaLnBrk="1" latinLnBrk="0" hangingPunct="1">
      <a:defRPr kern="1200">
        <a:solidFill>
          <a:schemeClr val="tx1"/>
        </a:solidFill>
        <a:latin typeface="Limon F3"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ksandra" initials="A" lastIdx="9" clrIdx="0"/>
  <p:cmAuthor id="1" name="VANNICE, Kirsten" initials="vannicek" lastIdx="4" clrIdx="1"/>
  <p:cmAuthor id="2" name="Mooney, Jessica" initials="MJ" lastIdx="1" clrIdx="2">
    <p:extLst>
      <p:ext uri="{19B8F6BF-5375-455C-9EA6-DF929625EA0E}">
        <p15:presenceInfo xmlns:p15="http://schemas.microsoft.com/office/powerpoint/2012/main" userId="S-1-5-21-1559300689-131104032-281947949-23935" providerId="AD"/>
      </p:ext>
    </p:extLst>
  </p:cmAuthor>
  <p:cmAuthor id="3" name="Lisa Maynard" initials="LM" lastIdx="14" clrIdx="3">
    <p:extLst>
      <p:ext uri="{19B8F6BF-5375-455C-9EA6-DF929625EA0E}">
        <p15:presenceInfo xmlns:p15="http://schemas.microsoft.com/office/powerpoint/2012/main" userId="a69a152f2c32f4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8000"/>
    <a:srgbClr val="FF99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80783" autoAdjust="0"/>
  </p:normalViewPr>
  <p:slideViewPr>
    <p:cSldViewPr>
      <p:cViewPr>
        <p:scale>
          <a:sx n="75" d="100"/>
          <a:sy n="75" d="100"/>
        </p:scale>
        <p:origin x="1824" y="486"/>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4048" y="-104"/>
      </p:cViewPr>
      <p:guideLst>
        <p:guide orient="horz" pos="3120"/>
        <p:guide pos="2132"/>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defTabSz="913640" eaLnBrk="1" hangingPunct="1">
              <a:defRPr sz="1200">
                <a:latin typeface="Arial" pitchFamily="34" charset="0"/>
                <a:ea typeface="+mn-ea"/>
                <a:cs typeface="Arial" pitchFamily="34" charset="0"/>
              </a:defRPr>
            </a:lvl1pPr>
          </a:lstStyle>
          <a:p>
            <a:pPr>
              <a:defRPr/>
            </a:pPr>
            <a:endParaRPr lang="en-US" dirty="0"/>
          </a:p>
        </p:txBody>
      </p:sp>
      <p:sp>
        <p:nvSpPr>
          <p:cNvPr id="28675" name="Rectangle 3"/>
          <p:cNvSpPr>
            <a:spLocks noGrp="1" noChangeArrowheads="1"/>
          </p:cNvSpPr>
          <p:nvPr>
            <p:ph type="dt" sz="quarter" idx="1"/>
          </p:nvPr>
        </p:nvSpPr>
        <p:spPr bwMode="auto">
          <a:xfrm>
            <a:off x="3856291"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lgn="r" defTabSz="913640" eaLnBrk="1" hangingPunct="1">
              <a:defRPr sz="1200">
                <a:latin typeface="Arial" pitchFamily="34" charset="0"/>
                <a:ea typeface="+mn-ea"/>
                <a:cs typeface="Arial" pitchFamily="34" charset="0"/>
              </a:defRPr>
            </a:lvl1pPr>
          </a:lstStyle>
          <a:p>
            <a:pPr>
              <a:defRPr/>
            </a:pPr>
            <a:endParaRPr lang="en-US" dirty="0"/>
          </a:p>
        </p:txBody>
      </p:sp>
      <p:sp>
        <p:nvSpPr>
          <p:cNvPr id="28676" name="Rectangle 4"/>
          <p:cNvSpPr>
            <a:spLocks noGrp="1" noChangeArrowheads="1"/>
          </p:cNvSpPr>
          <p:nvPr>
            <p:ph type="ftr" sz="quarter" idx="2"/>
          </p:nvPr>
        </p:nvSpPr>
        <p:spPr bwMode="auto">
          <a:xfrm>
            <a:off x="0"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defTabSz="913640" eaLnBrk="1" hangingPunct="1">
              <a:defRPr sz="1200">
                <a:latin typeface="Arial" pitchFamily="34" charset="0"/>
                <a:ea typeface="+mn-ea"/>
                <a:cs typeface="Arial" pitchFamily="34" charset="0"/>
              </a:defRPr>
            </a:lvl1pPr>
          </a:lstStyle>
          <a:p>
            <a:pPr>
              <a:defRPr/>
            </a:pPr>
            <a:endParaRPr lang="en-US" dirty="0"/>
          </a:p>
        </p:txBody>
      </p:sp>
      <p:sp>
        <p:nvSpPr>
          <p:cNvPr id="28677" name="Rectangle 5"/>
          <p:cNvSpPr>
            <a:spLocks noGrp="1" noChangeArrowheads="1"/>
          </p:cNvSpPr>
          <p:nvPr>
            <p:ph type="sldNum" sz="quarter" idx="3"/>
          </p:nvPr>
        </p:nvSpPr>
        <p:spPr bwMode="auto">
          <a:xfrm>
            <a:off x="3856291"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lgn="r" defTabSz="913640" eaLnBrk="1" hangingPunct="1">
              <a:defRPr sz="1200">
                <a:latin typeface="Arial" panose="020B0604020202020204" pitchFamily="34" charset="0"/>
                <a:cs typeface="Arial" panose="020B0604020202020204" pitchFamily="34" charset="0"/>
              </a:defRPr>
            </a:lvl1pPr>
          </a:lstStyle>
          <a:p>
            <a:pPr>
              <a:defRPr/>
            </a:pPr>
            <a:fld id="{6C50BAB4-7C19-4D75-80B0-249AA0895F59}" type="slidenum">
              <a:rPr lang="en-US" altLang="en-US"/>
              <a:pPr>
                <a:defRPr/>
              </a:pPr>
              <a:t>‹#›</a:t>
            </a:fld>
            <a:endParaRPr lang="en-US" altLang="en-US" dirty="0"/>
          </a:p>
        </p:txBody>
      </p:sp>
    </p:spTree>
    <p:extLst>
      <p:ext uri="{BB962C8B-B14F-4D97-AF65-F5344CB8AC3E}">
        <p14:creationId xmlns:p14="http://schemas.microsoft.com/office/powerpoint/2010/main" val="2539364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defTabSz="913640" eaLnBrk="1" hangingPunct="1">
              <a:defRPr sz="1200">
                <a:latin typeface="Arial" pitchFamily="34" charset="0"/>
                <a:ea typeface="+mn-ea"/>
                <a:cs typeface="Arial" pitchFamily="34" charset="0"/>
              </a:defRPr>
            </a:lvl1pPr>
          </a:lstStyle>
          <a:p>
            <a:pPr>
              <a:defRPr/>
            </a:pPr>
            <a:endParaRPr lang="fr-FR" dirty="0"/>
          </a:p>
        </p:txBody>
      </p:sp>
      <p:sp>
        <p:nvSpPr>
          <p:cNvPr id="8195" name="Rectangle 3"/>
          <p:cNvSpPr>
            <a:spLocks noGrp="1" noChangeArrowheads="1"/>
          </p:cNvSpPr>
          <p:nvPr>
            <p:ph type="dt" idx="1"/>
          </p:nvPr>
        </p:nvSpPr>
        <p:spPr bwMode="auto">
          <a:xfrm>
            <a:off x="3856291"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lgn="r" defTabSz="913640" eaLnBrk="1" hangingPunct="1">
              <a:defRPr sz="1200">
                <a:latin typeface="Arial" pitchFamily="34" charset="0"/>
                <a:ea typeface="+mn-ea"/>
                <a:cs typeface="Arial" pitchFamily="34" charset="0"/>
              </a:defRPr>
            </a:lvl1pPr>
          </a:lstStyle>
          <a:p>
            <a:pPr>
              <a:defRPr/>
            </a:pPr>
            <a:endParaRPr lang="fr-FR" dirty="0"/>
          </a:p>
        </p:txBody>
      </p:sp>
      <p:sp>
        <p:nvSpPr>
          <p:cNvPr id="3076"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1838" y="4721940"/>
            <a:ext cx="5445114" cy="447341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defTabSz="913640" eaLnBrk="1" hangingPunct="1">
              <a:defRPr sz="1200">
                <a:latin typeface="Arial" pitchFamily="34" charset="0"/>
                <a:ea typeface="+mn-ea"/>
                <a:cs typeface="Arial" pitchFamily="34" charset="0"/>
              </a:defRPr>
            </a:lvl1pPr>
          </a:lstStyle>
          <a:p>
            <a:pPr>
              <a:defRPr/>
            </a:pPr>
            <a:endParaRPr lang="fr-FR" dirty="0"/>
          </a:p>
        </p:txBody>
      </p:sp>
      <p:sp>
        <p:nvSpPr>
          <p:cNvPr id="8199" name="Rectangle 7"/>
          <p:cNvSpPr>
            <a:spLocks noGrp="1" noChangeArrowheads="1"/>
          </p:cNvSpPr>
          <p:nvPr>
            <p:ph type="sldNum" sz="quarter" idx="5"/>
          </p:nvPr>
        </p:nvSpPr>
        <p:spPr bwMode="auto">
          <a:xfrm>
            <a:off x="3856291"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lgn="r" defTabSz="913640" eaLnBrk="1" hangingPunct="1">
              <a:defRPr sz="1200">
                <a:latin typeface="Arial" panose="020B0604020202020204" pitchFamily="34" charset="0"/>
                <a:cs typeface="Arial" panose="020B0604020202020204" pitchFamily="34" charset="0"/>
              </a:defRPr>
            </a:lvl1pPr>
          </a:lstStyle>
          <a:p>
            <a:pPr>
              <a:defRPr/>
            </a:pPr>
            <a:fld id="{45ACFB7D-4746-44B8-B085-0CB0B10A644A}" type="slidenum">
              <a:rPr lang="en-GB" altLang="en-US"/>
              <a:pPr>
                <a:defRPr/>
              </a:pPr>
              <a:t>‹#›</a:t>
            </a:fld>
            <a:endParaRPr lang="en-GB" altLang="en-US" dirty="0"/>
          </a:p>
        </p:txBody>
      </p:sp>
    </p:spTree>
    <p:extLst>
      <p:ext uri="{BB962C8B-B14F-4D97-AF65-F5344CB8AC3E}">
        <p14:creationId xmlns:p14="http://schemas.microsoft.com/office/powerpoint/2010/main" val="111805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r>
              <a:rPr lang="en-GB" altLang="en-US" dirty="0"/>
              <a:t>World Health Organization</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7FCE1A9-3367-4B41-BE71-8B1498668CE1}" type="datetime3">
              <a:rPr lang="en-GB" altLang="en-US" smtClean="0"/>
              <a:pPr>
                <a:spcBef>
                  <a:spcPct val="0"/>
                </a:spcBef>
              </a:pPr>
              <a:t>28 April, 2016</a:t>
            </a:fld>
            <a:endParaRPr lang="en-GB" altLang="en-US" dirty="0"/>
          </a:p>
        </p:txBody>
      </p:sp>
      <p:sp>
        <p:nvSpPr>
          <p:cNvPr id="61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DD36EA-9079-4DD2-B61A-6761CEEBC751}" type="slidenum">
              <a:rPr lang="en-GB" altLang="en-US" smtClean="0"/>
              <a:pPr>
                <a:spcBef>
                  <a:spcPct val="0"/>
                </a:spcBef>
              </a:pPr>
              <a:t>1</a:t>
            </a:fld>
            <a:endParaRPr lang="en-GB" altLang="en-US" dirty="0"/>
          </a:p>
        </p:txBody>
      </p:sp>
      <p:sp>
        <p:nvSpPr>
          <p:cNvPr id="6149" name="Rectangle 2"/>
          <p:cNvSpPr>
            <a:spLocks noGrp="1" noRot="1" noChangeAspect="1" noChangeArrowheads="1" noTextEdit="1"/>
          </p:cNvSpPr>
          <p:nvPr>
            <p:ph type="sldImg"/>
          </p:nvPr>
        </p:nvSpPr>
        <p:spPr>
          <a:xfrm>
            <a:off x="920750" y="746125"/>
            <a:ext cx="4968875" cy="3725863"/>
          </a:xfrm>
          <a:ln/>
        </p:spPr>
      </p:sp>
      <p:sp>
        <p:nvSpPr>
          <p:cNvPr id="61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92274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lstStyle/>
          <a:p>
            <a:r>
              <a:rPr lang="en-US" altLang="en-US" b="1" dirty="0"/>
              <a:t>To the facilitator:</a:t>
            </a:r>
          </a:p>
          <a:p>
            <a:r>
              <a:rPr lang="en-US" altLang="en-US" dirty="0"/>
              <a:t>The question will test if participants understand what to do if the refrigerator stops functioning.</a:t>
            </a:r>
          </a:p>
          <a:p>
            <a:endParaRPr lang="en-US" altLang="en-US" b="1" dirty="0"/>
          </a:p>
          <a:p>
            <a:r>
              <a:rPr lang="en-US" altLang="en-US" b="1" dirty="0"/>
              <a:t>Answer:</a:t>
            </a:r>
          </a:p>
          <a:p>
            <a:pPr>
              <a:buFontTx/>
              <a:buChar char="•"/>
            </a:pPr>
            <a:r>
              <a:rPr lang="en-US" altLang="en-US" dirty="0"/>
              <a:t>Find another refrigerator or cold room to store vaccines (be sure that the temperature is maintained between </a:t>
            </a:r>
            <a:r>
              <a:rPr lang="en-US" altLang="en-US" dirty="0" smtClean="0"/>
              <a:t>+ 2°C </a:t>
            </a:r>
            <a:r>
              <a:rPr lang="en-US" altLang="en-US" dirty="0"/>
              <a:t>and + 8°C). </a:t>
            </a:r>
          </a:p>
          <a:p>
            <a:pPr>
              <a:buFontTx/>
              <a:buChar char="•"/>
            </a:pPr>
            <a:r>
              <a:rPr lang="en-US" altLang="en-US" dirty="0"/>
              <a:t>If another refrigerator is unavailable, line coolant packs or water packs in cold box(es) or vaccine carrier(s) then put vaccines in the box(es) (Be careful not to put JE vaccines or other freeze-sensitive vaccines near frozen ice packs, as it may affect vaccine potency). </a:t>
            </a:r>
          </a:p>
          <a:p>
            <a:pPr>
              <a:buFontTx/>
              <a:buChar char="•"/>
            </a:pPr>
            <a:r>
              <a:rPr lang="en-US" altLang="en-US" dirty="0"/>
              <a:t>Inform supervisor immediately.</a:t>
            </a:r>
          </a:p>
        </p:txBody>
      </p:sp>
      <p:sp>
        <p:nvSpPr>
          <p:cNvPr id="22532"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9BB7A562-3007-45D9-A244-02E8BF3DB042}" type="slidenum">
              <a:rPr lang="fr-FR" altLang="en-US">
                <a:solidFill>
                  <a:srgbClr val="000000"/>
                </a:solidFill>
                <a:cs typeface="Arial" panose="020B0604020202020204" pitchFamily="34" charset="0"/>
              </a:rPr>
              <a:pPr algn="r" eaLnBrk="1" hangingPunct="1">
                <a:spcBef>
                  <a:spcPct val="0"/>
                </a:spcBef>
              </a:pPr>
              <a:t>10</a:t>
            </a:fld>
            <a:endParaRPr lang="fr-FR"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0916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To the facilitator: </a:t>
            </a:r>
          </a:p>
          <a:p>
            <a:endParaRPr lang="en-US" altLang="en-US" b="1" dirty="0"/>
          </a:p>
          <a:p>
            <a:r>
              <a:rPr lang="en-US" altLang="en-US" dirty="0"/>
              <a:t>Explain to the participants that these are the important things to keep in mind. </a:t>
            </a:r>
          </a:p>
          <a:p>
            <a:endParaRPr lang="en-US" altLang="en-US" b="1" dirty="0"/>
          </a:p>
          <a:p>
            <a:endParaRPr lang="en-US" altLang="en-US" b="1" dirty="0"/>
          </a:p>
          <a:p>
            <a:endParaRPr lang="fr-FR" altLang="en-US" b="1" dirty="0"/>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4DD808F-DD36-4642-8F51-50296F6D1FB1}" type="slidenum">
              <a:rPr lang="en-GB" altLang="en-US" smtClean="0">
                <a:solidFill>
                  <a:srgbClr val="000000"/>
                </a:solidFill>
              </a:rPr>
              <a:pPr>
                <a:spcBef>
                  <a:spcPct val="0"/>
                </a:spcBef>
              </a:pPr>
              <a:t>12</a:t>
            </a:fld>
            <a:endParaRPr lang="en-GB" altLang="en-US" dirty="0">
              <a:solidFill>
                <a:srgbClr val="000000"/>
              </a:solidFill>
            </a:endParaRPr>
          </a:p>
        </p:txBody>
      </p:sp>
    </p:spTree>
    <p:extLst>
      <p:ext uri="{BB962C8B-B14F-4D97-AF65-F5344CB8AC3E}">
        <p14:creationId xmlns:p14="http://schemas.microsoft.com/office/powerpoint/2010/main" val="4471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To the facilitator: </a:t>
            </a:r>
          </a:p>
          <a:p>
            <a:endParaRPr lang="en-US" altLang="en-US" b="1" dirty="0"/>
          </a:p>
          <a:p>
            <a:r>
              <a:rPr lang="en-US" altLang="en-US" dirty="0"/>
              <a:t>Explain to the participants that these are the important things to keep in mind. </a:t>
            </a:r>
          </a:p>
          <a:p>
            <a:endParaRPr lang="en-US" altLang="en-US" b="1" dirty="0"/>
          </a:p>
          <a:p>
            <a:endParaRPr lang="en-US" altLang="en-US" b="1" dirty="0"/>
          </a:p>
          <a:p>
            <a:endParaRPr lang="fr-FR" altLang="en-US" b="1" dirty="0"/>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4DD808F-DD36-4642-8F51-50296F6D1FB1}" type="slidenum">
              <a:rPr lang="en-GB" altLang="en-US" smtClean="0">
                <a:solidFill>
                  <a:srgbClr val="000000"/>
                </a:solidFill>
              </a:rPr>
              <a:pPr>
                <a:spcBef>
                  <a:spcPct val="0"/>
                </a:spcBef>
              </a:pPr>
              <a:t>13</a:t>
            </a:fld>
            <a:endParaRPr lang="en-GB" altLang="en-US" dirty="0">
              <a:solidFill>
                <a:srgbClr val="000000"/>
              </a:solidFill>
            </a:endParaRPr>
          </a:p>
        </p:txBody>
      </p:sp>
    </p:spTree>
    <p:extLst>
      <p:ext uri="{BB962C8B-B14F-4D97-AF65-F5344CB8AC3E}">
        <p14:creationId xmlns:p14="http://schemas.microsoft.com/office/powerpoint/2010/main" val="418236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To the facilitator: </a:t>
            </a:r>
          </a:p>
          <a:p>
            <a:endParaRPr lang="en-US" altLang="en-US" b="1" dirty="0"/>
          </a:p>
          <a:p>
            <a:r>
              <a:rPr lang="en-US" altLang="en-US" dirty="0"/>
              <a:t>This is the end of the module</a:t>
            </a:r>
            <a:r>
              <a:rPr lang="en-US" altLang="en-US" dirty="0" smtClean="0"/>
              <a:t>.</a:t>
            </a:r>
          </a:p>
          <a:p>
            <a:endParaRPr lang="en-US" altLang="en-US" dirty="0"/>
          </a:p>
          <a:p>
            <a:r>
              <a:rPr lang="en-US" altLang="en-US" dirty="0"/>
              <a:t>You have been introduced to “CD-JEV vaccine attributes and storage conditions</a:t>
            </a:r>
            <a:r>
              <a:rPr lang="en-US" altLang="en-US" dirty="0" smtClean="0"/>
              <a:t>”.</a:t>
            </a:r>
          </a:p>
          <a:p>
            <a:endParaRPr lang="en-US" altLang="en-US" dirty="0"/>
          </a:p>
          <a:p>
            <a:r>
              <a:rPr lang="en-US" altLang="en-US" dirty="0"/>
              <a:t>The following module is titled “CD-JEV vaccine </a:t>
            </a:r>
            <a:r>
              <a:rPr lang="en-US" altLang="en-US"/>
              <a:t>eligibility</a:t>
            </a:r>
            <a:r>
              <a:rPr lang="en-US" altLang="en-US" smtClean="0"/>
              <a:t>”.</a:t>
            </a:r>
          </a:p>
          <a:p>
            <a:endParaRPr lang="en-US" altLang="en-US" dirty="0"/>
          </a:p>
          <a:p>
            <a:r>
              <a:rPr lang="en-US" altLang="en-US" dirty="0"/>
              <a:t>Thank you for your attention!</a:t>
            </a:r>
          </a:p>
          <a:p>
            <a:pPr eaLnBrk="1" hangingPunct="1">
              <a:spcBef>
                <a:spcPct val="0"/>
              </a:spcBef>
            </a:pPr>
            <a:endParaRPr lang="fr-FR" altLang="en-US"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9323C0F-61C9-40B6-823C-C217FDF05897}" type="slidenum">
              <a:rPr lang="en-GB" altLang="en-US" smtClean="0"/>
              <a:pPr>
                <a:spcBef>
                  <a:spcPct val="0"/>
                </a:spcBef>
              </a:pPr>
              <a:t>14</a:t>
            </a:fld>
            <a:endParaRPr lang="en-GB" altLang="en-US" dirty="0"/>
          </a:p>
        </p:txBody>
      </p:sp>
    </p:spTree>
    <p:extLst>
      <p:ext uri="{BB962C8B-B14F-4D97-AF65-F5344CB8AC3E}">
        <p14:creationId xmlns:p14="http://schemas.microsoft.com/office/powerpoint/2010/main" val="253451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p>
        </p:txBody>
      </p:sp>
      <p:sp>
        <p:nvSpPr>
          <p:cNvPr id="81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5A63BDA-26EC-4552-A8C3-A20884555427}" type="slidenum">
              <a:rPr lang="fr-FR" altLang="en-US" smtClean="0"/>
              <a:pPr>
                <a:spcBef>
                  <a:spcPct val="0"/>
                </a:spcBef>
              </a:pPr>
              <a:t>2</a:t>
            </a:fld>
            <a:endParaRPr lang="fr-FR" altLang="en-US" dirty="0"/>
          </a:p>
        </p:txBody>
      </p:sp>
    </p:spTree>
    <p:extLst>
      <p:ext uri="{BB962C8B-B14F-4D97-AF65-F5344CB8AC3E}">
        <p14:creationId xmlns:p14="http://schemas.microsoft.com/office/powerpoint/2010/main" val="82804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To the facilitator:</a:t>
            </a:r>
          </a:p>
          <a:p>
            <a:r>
              <a:rPr lang="en-US" altLang="en-US" b="1" dirty="0"/>
              <a:t>Explain to the participants the key issues raised in this module.</a:t>
            </a:r>
          </a:p>
          <a:p>
            <a:endParaRPr lang="en-US" altLang="en-US" b="1" dirty="0"/>
          </a:p>
          <a:p>
            <a:r>
              <a:rPr lang="en-US" altLang="en-US" dirty="0"/>
              <a:t>This module will explain how to store the vaccine. </a:t>
            </a:r>
          </a:p>
          <a:p>
            <a:r>
              <a:rPr lang="en-US" altLang="en-US" dirty="0"/>
              <a:t>We will provide you with answers to the following questions:</a:t>
            </a:r>
          </a:p>
          <a:p>
            <a:endParaRPr lang="en-US" altLang="en-US" dirty="0"/>
          </a:p>
          <a:p>
            <a:pPr>
              <a:buFontTx/>
              <a:buChar char="•"/>
            </a:pPr>
            <a:r>
              <a:rPr lang="en-US" altLang="en-US" dirty="0"/>
              <a:t>What is </a:t>
            </a:r>
            <a:r>
              <a:rPr lang="fr-FR" altLang="en-US" dirty="0">
                <a:solidFill>
                  <a:srgbClr val="000066"/>
                </a:solidFill>
              </a:rPr>
              <a:t>CD-JEV</a:t>
            </a:r>
            <a:r>
              <a:rPr lang="en-US" altLang="en-US" dirty="0"/>
              <a:t>vaccine presentation?</a:t>
            </a:r>
          </a:p>
          <a:p>
            <a:pPr>
              <a:buFontTx/>
              <a:buChar char="•"/>
            </a:pPr>
            <a:r>
              <a:rPr lang="en-US" altLang="en-US" dirty="0"/>
              <a:t>How safe is </a:t>
            </a:r>
            <a:r>
              <a:rPr lang="fr-FR" altLang="en-US" dirty="0">
                <a:solidFill>
                  <a:srgbClr val="000066"/>
                </a:solidFill>
              </a:rPr>
              <a:t>CD-JEV</a:t>
            </a:r>
            <a:r>
              <a:rPr lang="en-US" altLang="en-US" dirty="0"/>
              <a:t>vaccine?</a:t>
            </a:r>
          </a:p>
          <a:p>
            <a:pPr>
              <a:buFontTx/>
              <a:buChar char="•"/>
            </a:pPr>
            <a:r>
              <a:rPr lang="en-US" altLang="en-US" dirty="0"/>
              <a:t>At which temperature should the vaccine be stored?</a:t>
            </a:r>
          </a:p>
          <a:p>
            <a:pPr>
              <a:buFontTx/>
              <a:buChar char="•"/>
            </a:pPr>
            <a:r>
              <a:rPr lang="en-US" altLang="en-US" dirty="0"/>
              <a:t>Where should the vaccine be stored?</a:t>
            </a:r>
          </a:p>
          <a:p>
            <a:pPr eaLnBrk="1" hangingPunct="1">
              <a:spcBef>
                <a:spcPct val="0"/>
              </a:spcBef>
            </a:pPr>
            <a:endParaRPr lang="en-US" altLang="en-US" dirty="0"/>
          </a:p>
        </p:txBody>
      </p:sp>
      <p:sp>
        <p:nvSpPr>
          <p:cNvPr id="10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DEDCD25-46FC-4ED0-8FE0-50BC07F8DB23}" type="slidenum">
              <a:rPr lang="fr-FR" altLang="en-US" smtClean="0"/>
              <a:pPr>
                <a:spcBef>
                  <a:spcPct val="0"/>
                </a:spcBef>
              </a:pPr>
              <a:t>3</a:t>
            </a:fld>
            <a:endParaRPr lang="fr-FR" altLang="en-US" dirty="0"/>
          </a:p>
        </p:txBody>
      </p:sp>
    </p:spTree>
    <p:extLst>
      <p:ext uri="{BB962C8B-B14F-4D97-AF65-F5344CB8AC3E}">
        <p14:creationId xmlns:p14="http://schemas.microsoft.com/office/powerpoint/2010/main" val="19768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lstStyle/>
          <a:p>
            <a:pPr>
              <a:defRPr/>
            </a:pPr>
            <a:r>
              <a:rPr lang="en-US" altLang="en-US" b="1" dirty="0"/>
              <a:t>To the facilitator:  </a:t>
            </a:r>
          </a:p>
          <a:p>
            <a:pPr>
              <a:defRPr/>
            </a:pPr>
            <a:r>
              <a:rPr lang="en-US" altLang="en-US" b="1" dirty="0"/>
              <a:t>Describe to the participants the CD-JEV presentation.</a:t>
            </a:r>
          </a:p>
          <a:p>
            <a:pPr>
              <a:defRPr/>
            </a:pPr>
            <a:endParaRPr lang="en-US" altLang="en-US" b="1" dirty="0"/>
          </a:p>
          <a:p>
            <a:pPr marL="172204" indent="-172204">
              <a:buFont typeface="Arial" panose="020B0604020202020204" pitchFamily="34" charset="0"/>
              <a:buChar char="•"/>
              <a:defRPr/>
            </a:pPr>
            <a:r>
              <a:rPr lang="en-US" altLang="en-US" dirty="0"/>
              <a:t>Provided in 1-dose or 5-dose vials; dosage is 0.5 mL for all ages.</a:t>
            </a:r>
          </a:p>
          <a:p>
            <a:pPr marL="172204" indent="-172204">
              <a:buFont typeface="Arial" panose="020B0604020202020204" pitchFamily="34" charset="0"/>
              <a:buChar char="•"/>
              <a:defRPr/>
            </a:pPr>
            <a:r>
              <a:rPr lang="en-US" altLang="en-US" dirty="0"/>
              <a:t>CD-JEV is a freeze-dried (lyophilized) vaccine that needs to be mixed with diluent before use (reconstitution).</a:t>
            </a:r>
          </a:p>
          <a:p>
            <a:pPr marL="172204" indent="-172204">
              <a:buFont typeface="Arial" panose="020B0604020202020204" pitchFamily="34" charset="0"/>
              <a:buChar char="•"/>
              <a:defRPr/>
            </a:pPr>
            <a:r>
              <a:rPr lang="en-US" altLang="en-US" dirty="0"/>
              <a:t>Prior to reconstitution it is a milky-white caked powder.</a:t>
            </a:r>
          </a:p>
          <a:p>
            <a:pPr marL="172204" indent="-172204">
              <a:buFont typeface="Arial" panose="020B0604020202020204" pitchFamily="34" charset="0"/>
              <a:buChar char="•"/>
              <a:defRPr/>
            </a:pPr>
            <a:r>
              <a:rPr lang="en-US" altLang="en-US" dirty="0"/>
              <a:t>After mixing with diluent it becomes a transparent pink liquid.</a:t>
            </a:r>
          </a:p>
          <a:p>
            <a:pPr marL="172204" marR="0" lvl="1" indent="-172204"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b="0" dirty="0">
                <a:ea typeface="Arial" panose="020B0604020202020204" pitchFamily="34" charset="0"/>
              </a:rPr>
              <a:t>Emphasize that packaging </a:t>
            </a:r>
            <a:r>
              <a:rPr lang="en-US" altLang="en-US" sz="2000" dirty="0">
                <a:ea typeface="Arial" panose="020B0604020202020204" pitchFamily="34" charset="0"/>
              </a:rPr>
              <a:t>may differ by country according to licensure and regulatory policy. CD-JEV may also be labelled as “CD.JEVAX</a:t>
            </a:r>
            <a:r>
              <a:rPr lang="en-US" altLang="en-US" sz="2000" baseline="30000" dirty="0">
                <a:ea typeface="Arial" panose="020B0604020202020204" pitchFamily="34" charset="0"/>
              </a:rPr>
              <a:t>®”</a:t>
            </a:r>
            <a:r>
              <a:rPr lang="en-US" altLang="en-US" sz="2000" dirty="0">
                <a:ea typeface="Arial" panose="020B0604020202020204" pitchFamily="34" charset="0"/>
              </a:rPr>
              <a:t> or “</a:t>
            </a:r>
            <a:r>
              <a:rPr lang="en-US" altLang="en-US" sz="2000" dirty="0" smtClean="0">
                <a:ea typeface="Arial" panose="020B0604020202020204" pitchFamily="34" charset="0"/>
              </a:rPr>
              <a:t>RS.JEV</a:t>
            </a:r>
            <a:r>
              <a:rPr lang="en-US" altLang="en-US" sz="2000" baseline="30000" dirty="0" smtClean="0">
                <a:ea typeface="Arial" panose="020B0604020202020204" pitchFamily="34" charset="0"/>
              </a:rPr>
              <a:t>®</a:t>
            </a:r>
            <a:r>
              <a:rPr lang="en-US" altLang="en-US" sz="2000" dirty="0" smtClean="0">
                <a:ea typeface="Arial" panose="020B0604020202020204" pitchFamily="34" charset="0"/>
              </a:rPr>
              <a:t>”, </a:t>
            </a:r>
            <a:r>
              <a:rPr lang="en-US" altLang="en-US" sz="2000" dirty="0">
                <a:ea typeface="Arial" panose="020B0604020202020204" pitchFamily="34" charset="0"/>
              </a:rPr>
              <a:t>but it is the same product. </a:t>
            </a:r>
          </a:p>
          <a:p>
            <a:pPr marL="172204" indent="-172204">
              <a:buFont typeface="Arial" panose="020B0604020202020204" pitchFamily="34" charset="0"/>
              <a:buChar char="•"/>
              <a:defRPr/>
            </a:pPr>
            <a:endParaRPr lang="en-US" altLang="en-US" dirty="0"/>
          </a:p>
        </p:txBody>
      </p:sp>
      <p:sp>
        <p:nvSpPr>
          <p:cNvPr id="12292"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77ACEE66-8010-4875-8344-45308D673DBA}" type="slidenum">
              <a:rPr lang="en-GB" altLang="en-US">
                <a:cs typeface="Arial" panose="020B0604020202020204" pitchFamily="34" charset="0"/>
              </a:rPr>
              <a:pPr algn="r" eaLnBrk="1" hangingPunct="1">
                <a:spcBef>
                  <a:spcPct val="0"/>
                </a:spcBef>
              </a:pPr>
              <a:t>4</a:t>
            </a:fld>
            <a:endParaRPr lang="en-GB" altLang="en-US" dirty="0">
              <a:cs typeface="Arial" panose="020B0604020202020204" pitchFamily="34" charset="0"/>
            </a:endParaRPr>
          </a:p>
        </p:txBody>
      </p:sp>
    </p:spTree>
    <p:extLst>
      <p:ext uri="{BB962C8B-B14F-4D97-AF65-F5344CB8AC3E}">
        <p14:creationId xmlns:p14="http://schemas.microsoft.com/office/powerpoint/2010/main" val="310331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lstStyle/>
          <a:p>
            <a:pPr>
              <a:defRPr/>
            </a:pPr>
            <a:r>
              <a:rPr lang="en-US" altLang="en-US" b="1" dirty="0"/>
              <a:t>To the facilitator:  </a:t>
            </a:r>
          </a:p>
          <a:p>
            <a:pPr>
              <a:defRPr/>
            </a:pPr>
            <a:r>
              <a:rPr lang="en-US" altLang="en-US" b="1" dirty="0"/>
              <a:t>Explain to the participants that the </a:t>
            </a:r>
            <a:r>
              <a:rPr lang="en-US" b="1" dirty="0"/>
              <a:t>CD-JEV </a:t>
            </a:r>
            <a:r>
              <a:rPr lang="en-US" altLang="en-US" b="1" dirty="0"/>
              <a:t>is safe.</a:t>
            </a:r>
          </a:p>
          <a:p>
            <a:pPr>
              <a:defRPr/>
            </a:pPr>
            <a:endParaRPr lang="en-US" altLang="en-US" b="1" dirty="0"/>
          </a:p>
          <a:p>
            <a:pPr marL="172204" indent="-172204">
              <a:buFont typeface="Arial" panose="020B0604020202020204" pitchFamily="34" charset="0"/>
              <a:buChar char="•"/>
              <a:defRPr/>
            </a:pPr>
            <a:r>
              <a:rPr lang="en-US" sz="2000" dirty="0"/>
              <a:t>CD-JEV is “prequalified” by WHO, which means the vaccine has been assessed by the WHO and successfully meets quality, safety and efficacy standards for the target population. </a:t>
            </a:r>
          </a:p>
          <a:p>
            <a:pPr marL="172204" indent="-172204" defTabSz="918423">
              <a:buFont typeface="Arial" panose="020B0604020202020204" pitchFamily="34" charset="0"/>
              <a:buChar char="•"/>
              <a:defRPr/>
            </a:pPr>
            <a:r>
              <a:rPr lang="en-US" altLang="en-US" sz="2000" dirty="0">
                <a:solidFill>
                  <a:srgbClr val="FF0000"/>
                </a:solidFill>
              </a:rPr>
              <a:t>CD-JEV has been widely used for over 10 years throughout Asia without safety concerns identified.</a:t>
            </a:r>
            <a:endParaRPr lang="en-US" sz="2000" dirty="0"/>
          </a:p>
          <a:p>
            <a:pPr marL="172204" indent="-172204">
              <a:buFont typeface="Arial" panose="020B0604020202020204" pitchFamily="34" charset="0"/>
              <a:buChar char="•"/>
              <a:defRPr/>
            </a:pPr>
            <a:r>
              <a:rPr lang="en-US" sz="2000" dirty="0"/>
              <a:t>In 2015, the WHO stated that JE vaccination “should be integrated into all national immunization schedules where JE is recognized as a public health priority.”</a:t>
            </a:r>
          </a:p>
          <a:p>
            <a:pPr marL="172204" indent="-172204">
              <a:buFont typeface="Arial" panose="020B0604020202020204" pitchFamily="34" charset="0"/>
              <a:buChar char="•"/>
              <a:defRPr/>
            </a:pPr>
            <a:r>
              <a:rPr lang="en-US" sz="2000" dirty="0"/>
              <a:t>Possible side effects: Some children may experience mild symptoms such as tenderness or swelling at the injection site, rash, mild fever, nausea, or dizziness.</a:t>
            </a:r>
          </a:p>
          <a:p>
            <a:pPr marL="631416" lvl="1" indent="-172204">
              <a:buFont typeface="Arial" panose="020B0604020202020204" pitchFamily="34" charset="0"/>
              <a:buChar char="•"/>
              <a:defRPr/>
            </a:pPr>
            <a:r>
              <a:rPr lang="en-US" sz="1800" dirty="0"/>
              <a:t>These side effects are not serious and will not last more than a few days.</a:t>
            </a:r>
          </a:p>
          <a:p>
            <a:pPr marL="631416" lvl="1" indent="-172204">
              <a:buFont typeface="Arial" panose="020B0604020202020204" pitchFamily="34" charset="0"/>
              <a:buChar char="•"/>
              <a:defRPr/>
            </a:pPr>
            <a:r>
              <a:rPr lang="en-US" sz="1800" dirty="0"/>
              <a:t>Like any vaccine, there is always the possibility of serious side effects in association with vaccination, but serious adverse events are rare.</a:t>
            </a:r>
          </a:p>
          <a:p>
            <a:pPr>
              <a:defRPr/>
            </a:pPr>
            <a:endParaRPr lang="es-ES" altLang="en-US" dirty="0"/>
          </a:p>
          <a:p>
            <a:pPr>
              <a:defRPr/>
            </a:pPr>
            <a:r>
              <a:rPr lang="en-US" altLang="en-US" dirty="0"/>
              <a:t>Any adverse events and other problems related to the vaccines should be reported through the existing AEFI Reporting System established by the National Immunization Program (more details in Module 6).</a:t>
            </a:r>
          </a:p>
          <a:p>
            <a:pPr>
              <a:defRPr/>
            </a:pPr>
            <a:endParaRPr lang="en-US" altLang="en-US" dirty="0"/>
          </a:p>
        </p:txBody>
      </p:sp>
      <p:sp>
        <p:nvSpPr>
          <p:cNvPr id="14340"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8" rIns="91419" bIns="45708"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59B2FF7-32D0-4C3D-9EE0-93D3B19AD0E4}" type="slidenum">
              <a:rPr lang="en-GB" altLang="en-US">
                <a:cs typeface="Arial" panose="020B0604020202020204" pitchFamily="34" charset="0"/>
              </a:rPr>
              <a:pPr algn="r" eaLnBrk="1" hangingPunct="1">
                <a:spcBef>
                  <a:spcPct val="0"/>
                </a:spcBef>
              </a:pPr>
              <a:t>5</a:t>
            </a:fld>
            <a:endParaRPr lang="en-GB" altLang="en-US" dirty="0">
              <a:cs typeface="Arial" panose="020B0604020202020204" pitchFamily="34" charset="0"/>
            </a:endParaRPr>
          </a:p>
        </p:txBody>
      </p:sp>
    </p:spTree>
    <p:extLst>
      <p:ext uri="{BB962C8B-B14F-4D97-AF65-F5344CB8AC3E}">
        <p14:creationId xmlns:p14="http://schemas.microsoft.com/office/powerpoint/2010/main" val="406109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To the facilitator:  </a:t>
            </a:r>
          </a:p>
          <a:p>
            <a:pPr>
              <a:defRPr/>
            </a:pPr>
            <a:r>
              <a:rPr lang="en-US" altLang="en-US" b="1" dirty="0"/>
              <a:t>Explain to the participants at which temperature the vaccine should be stored.</a:t>
            </a:r>
          </a:p>
          <a:p>
            <a:pPr>
              <a:defRPr/>
            </a:pPr>
            <a:endParaRPr lang="en-US" altLang="en-US" b="1" dirty="0"/>
          </a:p>
          <a:p>
            <a:pPr marL="172204" indent="-172204">
              <a:buFont typeface="Arial" panose="020B0604020202020204" pitchFamily="34" charset="0"/>
              <a:buChar char="•"/>
              <a:defRPr/>
            </a:pPr>
            <a:r>
              <a:rPr lang="en-US" altLang="en-US" dirty="0"/>
              <a:t>Handling vaccines requires great care. Some vaccines are sensitive to heat and some to freezing. </a:t>
            </a:r>
          </a:p>
          <a:p>
            <a:pPr marL="172204" indent="-172204">
              <a:buFont typeface="Arial" panose="020B0604020202020204" pitchFamily="34" charset="0"/>
              <a:buChar char="•"/>
              <a:defRPr/>
            </a:pPr>
            <a:r>
              <a:rPr lang="en-US" altLang="en-US" dirty="0"/>
              <a:t>Careful storage and transport conditions are needed to protect vaccines from becoming ineffective and unusable. </a:t>
            </a:r>
          </a:p>
          <a:p>
            <a:pPr marL="172204" indent="-172204">
              <a:buFont typeface="Arial" panose="020B0604020202020204" pitchFamily="34" charset="0"/>
              <a:buChar char="•"/>
              <a:defRPr/>
            </a:pPr>
            <a:r>
              <a:rPr lang="fr-FR" dirty="0">
                <a:solidFill>
                  <a:srgbClr val="002060"/>
                </a:solidFill>
              </a:rPr>
              <a:t>CD-JEV </a:t>
            </a:r>
            <a:r>
              <a:rPr lang="en-US" altLang="en-US" dirty="0"/>
              <a:t>must be transported and stored at </a:t>
            </a:r>
            <a:r>
              <a:rPr lang="en-US" altLang="en-US" dirty="0" smtClean="0"/>
              <a:t>+ 2°C </a:t>
            </a:r>
            <a:r>
              <a:rPr lang="en-US" altLang="en-US" dirty="0"/>
              <a:t>to </a:t>
            </a:r>
            <a:r>
              <a:rPr lang="en-US" altLang="en-US" dirty="0" smtClean="0"/>
              <a:t>+ 8°C</a:t>
            </a:r>
            <a:r>
              <a:rPr lang="en-US" altLang="en-US" dirty="0"/>
              <a:t>.</a:t>
            </a:r>
          </a:p>
          <a:p>
            <a:pPr marL="172204" indent="-172204">
              <a:buFont typeface="Arial" panose="020B0604020202020204" pitchFamily="34" charset="0"/>
              <a:buChar char="•"/>
              <a:defRPr/>
            </a:pPr>
            <a:r>
              <a:rPr lang="en-US" dirty="0">
                <a:solidFill>
                  <a:srgbClr val="002060"/>
                </a:solidFill>
              </a:rPr>
              <a:t>Diluent must not be frozen but should be stored between </a:t>
            </a:r>
            <a:r>
              <a:rPr lang="en-US" altLang="en-US" dirty="0" smtClean="0">
                <a:solidFill>
                  <a:srgbClr val="000066"/>
                </a:solidFill>
              </a:rPr>
              <a:t>+ 2</a:t>
            </a:r>
            <a:r>
              <a:rPr lang="en-US" altLang="en-US" dirty="0">
                <a:solidFill>
                  <a:srgbClr val="000066"/>
                </a:solidFill>
              </a:rPr>
              <a:t>⁰C and </a:t>
            </a:r>
            <a:r>
              <a:rPr lang="en-US" altLang="en-US" dirty="0" smtClean="0">
                <a:solidFill>
                  <a:srgbClr val="000066"/>
                </a:solidFill>
              </a:rPr>
              <a:t>+ 8</a:t>
            </a:r>
            <a:r>
              <a:rPr lang="en-US" altLang="en-US" dirty="0">
                <a:solidFill>
                  <a:srgbClr val="000066"/>
                </a:solidFill>
              </a:rPr>
              <a:t>⁰C </a:t>
            </a:r>
            <a:r>
              <a:rPr lang="en-US" dirty="0">
                <a:solidFill>
                  <a:srgbClr val="002060"/>
                </a:solidFill>
              </a:rPr>
              <a:t>before reconstitution.  </a:t>
            </a:r>
            <a:endParaRPr lang="en-US" altLang="en-US" dirty="0"/>
          </a:p>
          <a:p>
            <a:pPr marL="172204" indent="-172204">
              <a:buFont typeface="Arial" panose="020B0604020202020204" pitchFamily="34" charset="0"/>
              <a:buChar char="•"/>
              <a:defRPr/>
            </a:pPr>
            <a:r>
              <a:rPr lang="en-US" altLang="en-US" dirty="0"/>
              <a:t>It is important to ensure that the vaccine is not frozen. </a:t>
            </a:r>
          </a:p>
          <a:p>
            <a:pPr marL="172204" indent="-172204">
              <a:buFont typeface="Arial" panose="020B0604020202020204" pitchFamily="34" charset="0"/>
              <a:buChar char="•"/>
              <a:defRPr/>
            </a:pPr>
            <a:r>
              <a:rPr lang="en-US" altLang="en-US" dirty="0"/>
              <a:t>If vaccines are frozen, they lose their potency and they would not provide adequate protection against the disease. </a:t>
            </a:r>
          </a:p>
          <a:p>
            <a:pPr>
              <a:defRPr/>
            </a:pPr>
            <a:endParaRPr lang="en-US" altLang="en-US" dirty="0"/>
          </a:p>
        </p:txBody>
      </p:sp>
      <p:sp>
        <p:nvSpPr>
          <p:cNvPr id="16388"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E3DDE96-DA12-4036-9CD6-15C4F2C30DF8}" type="slidenum">
              <a:rPr lang="en-GB" altLang="en-US">
                <a:cs typeface="Arial" panose="020B0604020202020204" pitchFamily="34" charset="0"/>
              </a:rPr>
              <a:pPr algn="r" eaLnBrk="1" hangingPunct="1">
                <a:spcBef>
                  <a:spcPct val="0"/>
                </a:spcBef>
              </a:pPr>
              <a:t>6</a:t>
            </a:fld>
            <a:endParaRPr lang="en-GB" altLang="en-US" dirty="0">
              <a:cs typeface="Arial" panose="020B0604020202020204" pitchFamily="34" charset="0"/>
            </a:endParaRPr>
          </a:p>
        </p:txBody>
      </p:sp>
    </p:spTree>
    <p:extLst>
      <p:ext uri="{BB962C8B-B14F-4D97-AF65-F5344CB8AC3E}">
        <p14:creationId xmlns:p14="http://schemas.microsoft.com/office/powerpoint/2010/main" val="129774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To the facilitator:  </a:t>
            </a:r>
          </a:p>
          <a:p>
            <a:pPr>
              <a:defRPr/>
            </a:pPr>
            <a:r>
              <a:rPr lang="en-US" altLang="en-US" b="1" dirty="0"/>
              <a:t>Explain to the participants at which temperature the vaccine should be stored.</a:t>
            </a:r>
          </a:p>
          <a:p>
            <a:pPr>
              <a:defRPr/>
            </a:pPr>
            <a:endParaRPr lang="en-US" altLang="en-US" b="1" dirty="0"/>
          </a:p>
          <a:p>
            <a:pPr marL="172204" indent="-172204">
              <a:buFont typeface="Arial" panose="020B0604020202020204" pitchFamily="34" charset="0"/>
              <a:buChar char="•"/>
              <a:defRPr/>
            </a:pPr>
            <a:r>
              <a:rPr lang="en-US" sz="1600" dirty="0">
                <a:solidFill>
                  <a:srgbClr val="002060"/>
                </a:solidFill>
              </a:rPr>
              <a:t>CD-JEV vaccine comes with a vaccine vial monitor (VVM) sticker with an inner square that will darken if the vaccine has </a:t>
            </a:r>
            <a:r>
              <a:rPr lang="en-US" sz="1100" dirty="0">
                <a:solidFill>
                  <a:srgbClr val="002060"/>
                </a:solidFill>
              </a:rPr>
              <a:t>been </a:t>
            </a:r>
            <a:r>
              <a:rPr lang="en-US" sz="1100" dirty="0">
                <a:solidFill>
                  <a:srgbClr val="FF0000"/>
                </a:solidFill>
              </a:rPr>
              <a:t>exposed to higher temperatures </a:t>
            </a:r>
            <a:r>
              <a:rPr lang="en-US" sz="1600" dirty="0">
                <a:solidFill>
                  <a:srgbClr val="002060"/>
                </a:solidFill>
              </a:rPr>
              <a:t>long enough to affect its potency. </a:t>
            </a:r>
          </a:p>
          <a:p>
            <a:pPr marL="172204" indent="-172204">
              <a:buFont typeface="Arial" panose="020B0604020202020204" pitchFamily="34" charset="0"/>
              <a:buChar char="•"/>
              <a:defRPr/>
            </a:pPr>
            <a:r>
              <a:rPr lang="en-US" sz="1600" dirty="0">
                <a:solidFill>
                  <a:srgbClr val="002060"/>
                </a:solidFill>
              </a:rPr>
              <a:t>The VVM is on the cap of the vial and can be seen before the vial is opened. However, once the vial is opened and the vaccine is </a:t>
            </a:r>
            <a:r>
              <a:rPr lang="en-US" sz="1600" dirty="0" smtClean="0">
                <a:solidFill>
                  <a:srgbClr val="002060"/>
                </a:solidFill>
              </a:rPr>
              <a:t>reconstituted, </a:t>
            </a:r>
            <a:r>
              <a:rPr lang="en-US" sz="1600" dirty="0">
                <a:solidFill>
                  <a:srgbClr val="002060"/>
                </a:solidFill>
              </a:rPr>
              <a:t>the VVM is no longer effective to monitor temperature.  </a:t>
            </a:r>
          </a:p>
          <a:p>
            <a:pPr marL="172204" lvl="1" indent="-172204" defTabSz="918423">
              <a:buFont typeface="Arial" panose="020B0604020202020204" pitchFamily="34" charset="0"/>
              <a:buChar char="•"/>
              <a:defRPr/>
            </a:pPr>
            <a:r>
              <a:rPr lang="en-US" dirty="0">
                <a:solidFill>
                  <a:srgbClr val="FF0000"/>
                </a:solidFill>
              </a:rPr>
              <a:t>Any vial with </a:t>
            </a:r>
            <a:r>
              <a:rPr lang="en-US" dirty="0" smtClean="0">
                <a:solidFill>
                  <a:srgbClr val="FF0000"/>
                </a:solidFill>
              </a:rPr>
              <a:t>a VVM darkened beyond </a:t>
            </a:r>
            <a:r>
              <a:rPr lang="en-US" dirty="0">
                <a:solidFill>
                  <a:srgbClr val="FF0000"/>
                </a:solidFill>
              </a:rPr>
              <a:t>the discard point should be discarded </a:t>
            </a:r>
            <a:r>
              <a:rPr lang="en-US" sz="1600" dirty="0">
                <a:solidFill>
                  <a:srgbClr val="002060"/>
                </a:solidFill>
              </a:rPr>
              <a:t>and reported to your supervisor.</a:t>
            </a:r>
          </a:p>
          <a:p>
            <a:pPr marL="172204" indent="-172204">
              <a:buFont typeface="Arial" panose="020B0604020202020204" pitchFamily="34" charset="0"/>
              <a:buChar char="•"/>
              <a:defRPr/>
            </a:pPr>
            <a:endParaRPr lang="en-US" altLang="en-US" dirty="0"/>
          </a:p>
        </p:txBody>
      </p:sp>
      <p:sp>
        <p:nvSpPr>
          <p:cNvPr id="16388"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E3DDE96-DA12-4036-9CD6-15C4F2C30DF8}" type="slidenum">
              <a:rPr lang="en-GB" altLang="en-US">
                <a:cs typeface="Arial" panose="020B0604020202020204" pitchFamily="34" charset="0"/>
              </a:rPr>
              <a:pPr algn="r" eaLnBrk="1" hangingPunct="1">
                <a:spcBef>
                  <a:spcPct val="0"/>
                </a:spcBef>
              </a:pPr>
              <a:t>7</a:t>
            </a:fld>
            <a:endParaRPr lang="en-GB" altLang="en-US" dirty="0">
              <a:cs typeface="Arial" panose="020B0604020202020204" pitchFamily="34" charset="0"/>
            </a:endParaRPr>
          </a:p>
        </p:txBody>
      </p:sp>
    </p:spTree>
    <p:extLst>
      <p:ext uri="{BB962C8B-B14F-4D97-AF65-F5344CB8AC3E}">
        <p14:creationId xmlns:p14="http://schemas.microsoft.com/office/powerpoint/2010/main" val="179518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To the facilitator:  </a:t>
            </a:r>
          </a:p>
          <a:p>
            <a:pPr>
              <a:defRPr/>
            </a:pPr>
            <a:r>
              <a:rPr lang="en-US" altLang="en-US" b="1" dirty="0"/>
              <a:t>Explain to the participants where to store the vaccine</a:t>
            </a:r>
            <a:r>
              <a:rPr lang="en-US" altLang="en-US" dirty="0"/>
              <a:t>.</a:t>
            </a:r>
          </a:p>
          <a:p>
            <a:pPr>
              <a:defRPr/>
            </a:pPr>
            <a:endParaRPr lang="en-US" altLang="en-US" dirty="0"/>
          </a:p>
          <a:p>
            <a:pPr marL="172204" indent="-172204">
              <a:buFont typeface="Arial" panose="020B0604020202020204" pitchFamily="34" charset="0"/>
              <a:buChar char="•"/>
              <a:defRPr/>
            </a:pPr>
            <a:r>
              <a:rPr lang="en-US" altLang="en-US" dirty="0"/>
              <a:t>Good temperature control during the storage and transport of vaccines is critical to ensure their potency and safety. Monitor the temperature of the refrigerator regularly.</a:t>
            </a:r>
          </a:p>
          <a:p>
            <a:pPr marL="172204" indent="-172204">
              <a:buFont typeface="Arial" panose="020B0604020202020204" pitchFamily="34" charset="0"/>
              <a:buChar char="•"/>
              <a:defRPr/>
            </a:pPr>
            <a:r>
              <a:rPr lang="en-US" altLang="en-US" dirty="0"/>
              <a:t>As we have mentioned before, </a:t>
            </a:r>
            <a:r>
              <a:rPr lang="fr-FR" dirty="0">
                <a:solidFill>
                  <a:srgbClr val="002060"/>
                </a:solidFill>
              </a:rPr>
              <a:t>CD-JEV</a:t>
            </a:r>
            <a:r>
              <a:rPr lang="en-US" altLang="en-US" dirty="0"/>
              <a:t>should be stored between </a:t>
            </a:r>
            <a:r>
              <a:rPr lang="en-US" altLang="en-US" dirty="0" smtClean="0"/>
              <a:t>+ 2°C </a:t>
            </a:r>
            <a:r>
              <a:rPr lang="en-US" altLang="en-US" dirty="0"/>
              <a:t>and </a:t>
            </a:r>
            <a:r>
              <a:rPr lang="en-US" altLang="en-US" dirty="0" smtClean="0"/>
              <a:t>+ 8°C </a:t>
            </a:r>
            <a:r>
              <a:rPr lang="en-US" altLang="en-US" dirty="0"/>
              <a:t>. </a:t>
            </a:r>
          </a:p>
          <a:p>
            <a:pPr marL="172204" indent="-172204">
              <a:buFont typeface="Arial" panose="020B0604020202020204" pitchFamily="34" charset="0"/>
              <a:buChar char="•"/>
              <a:defRPr/>
            </a:pPr>
            <a:r>
              <a:rPr lang="en-US" altLang="en-US" dirty="0"/>
              <a:t>Do not put </a:t>
            </a:r>
            <a:r>
              <a:rPr lang="fr-FR" dirty="0">
                <a:solidFill>
                  <a:srgbClr val="002060"/>
                </a:solidFill>
              </a:rPr>
              <a:t>CD-JEV </a:t>
            </a:r>
            <a:r>
              <a:rPr lang="en-US" altLang="en-US" dirty="0"/>
              <a:t>in the freezer.</a:t>
            </a:r>
          </a:p>
          <a:p>
            <a:pPr marL="172204" indent="-172204">
              <a:buFont typeface="Arial" panose="020B0604020202020204" pitchFamily="34" charset="0"/>
              <a:buChar char="•"/>
              <a:defRPr/>
            </a:pPr>
            <a:r>
              <a:rPr lang="en-US" altLang="en-US" dirty="0"/>
              <a:t>The vaccine should be administered as soon as possible after being removed from the refrigerator.</a:t>
            </a:r>
          </a:p>
          <a:p>
            <a:pPr marL="172204" indent="-172204">
              <a:buFont typeface="Arial" panose="020B0604020202020204" pitchFamily="34" charset="0"/>
              <a:buChar char="•"/>
              <a:defRPr/>
            </a:pPr>
            <a:r>
              <a:rPr lang="en-US" dirty="0"/>
              <a:t>In top-loading refrigerators: Store CD-JEV vaccine in the bottom or middle of the refrigerator.</a:t>
            </a:r>
          </a:p>
          <a:p>
            <a:pPr marL="172204" indent="-172204">
              <a:buFont typeface="Arial" panose="020B0604020202020204" pitchFamily="34" charset="0"/>
              <a:buChar char="•"/>
              <a:defRPr/>
            </a:pPr>
            <a:r>
              <a:rPr lang="en-US" dirty="0"/>
              <a:t>In front-loading refrigerators, the top shelf is directly under the freezer and can be very cold, but CD-JEV vaccine can be stored there. </a:t>
            </a:r>
          </a:p>
          <a:p>
            <a:pPr marL="172204" indent="-172204">
              <a:buFont typeface="Arial" panose="020B0604020202020204" pitchFamily="34" charset="0"/>
              <a:buChar char="•"/>
              <a:defRPr/>
            </a:pPr>
            <a:endParaRPr lang="en-US" altLang="en-US" dirty="0"/>
          </a:p>
        </p:txBody>
      </p:sp>
      <p:sp>
        <p:nvSpPr>
          <p:cNvPr id="18436"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2C483BBD-192E-4363-B198-782DAA569881}" type="slidenum">
              <a:rPr lang="en-GB" altLang="en-US">
                <a:cs typeface="Arial" panose="020B0604020202020204" pitchFamily="34" charset="0"/>
              </a:rPr>
              <a:pPr algn="r" eaLnBrk="1" hangingPunct="1">
                <a:spcBef>
                  <a:spcPct val="0"/>
                </a:spcBef>
              </a:pPr>
              <a:t>8</a:t>
            </a:fld>
            <a:endParaRPr lang="en-GB" altLang="en-US" dirty="0">
              <a:cs typeface="Arial" panose="020B0604020202020204" pitchFamily="34" charset="0"/>
            </a:endParaRPr>
          </a:p>
        </p:txBody>
      </p:sp>
    </p:spTree>
    <p:extLst>
      <p:ext uri="{BB962C8B-B14F-4D97-AF65-F5344CB8AC3E}">
        <p14:creationId xmlns:p14="http://schemas.microsoft.com/office/powerpoint/2010/main" val="3759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To the facilitator:  </a:t>
            </a:r>
          </a:p>
          <a:p>
            <a:pPr>
              <a:defRPr/>
            </a:pPr>
            <a:r>
              <a:rPr lang="en-US" altLang="en-US" b="1" dirty="0"/>
              <a:t>Explain to the participants, how to store the vaccine.</a:t>
            </a:r>
          </a:p>
          <a:p>
            <a:pPr>
              <a:defRPr/>
            </a:pPr>
            <a:endParaRPr lang="en-US" altLang="en-US" dirty="0"/>
          </a:p>
          <a:p>
            <a:pPr marL="172204" indent="-172204">
              <a:buFont typeface="Arial" panose="020B0604020202020204" pitchFamily="34" charset="0"/>
              <a:buChar char="•"/>
              <a:defRPr/>
            </a:pPr>
            <a:r>
              <a:rPr lang="en-US" altLang="en-US" dirty="0"/>
              <a:t>Vaccines with early </a:t>
            </a:r>
            <a:r>
              <a:rPr lang="en-US" altLang="en-US" dirty="0" smtClean="0"/>
              <a:t>expiry dates </a:t>
            </a:r>
            <a:r>
              <a:rPr lang="en-US" altLang="en-US" dirty="0"/>
              <a:t>should be kept in front for first use.</a:t>
            </a:r>
          </a:p>
          <a:p>
            <a:pPr marL="172204" indent="-172204">
              <a:buFont typeface="Arial" panose="020B0604020202020204" pitchFamily="34" charset="0"/>
              <a:buChar char="•"/>
              <a:defRPr/>
            </a:pPr>
            <a:r>
              <a:rPr lang="en-US" altLang="en-US" dirty="0"/>
              <a:t>Vaccines with the Vaccine Vial Monitor (VVM) at or near stage 2 should be used first. Vaccines with VVM beyond stage 2 should not be used even if the </a:t>
            </a:r>
            <a:r>
              <a:rPr lang="en-US" altLang="en-US" dirty="0" smtClean="0"/>
              <a:t>expiry date </a:t>
            </a:r>
            <a:r>
              <a:rPr lang="en-US" altLang="en-US" dirty="0"/>
              <a:t>is valid (more detail in Module 4).</a:t>
            </a:r>
          </a:p>
          <a:p>
            <a:pPr marL="172204" indent="-172204">
              <a:buFont typeface="Arial" panose="020B0604020202020204" pitchFamily="34" charset="0"/>
              <a:buChar char="•"/>
              <a:defRPr/>
            </a:pPr>
            <a:r>
              <a:rPr lang="en-US" altLang="en-US" dirty="0"/>
              <a:t>Keep a “use first box” in the refrigerator to put vaccine vials that were taken out of the refrigerator (for fixed or outreach session) and were brought back unused. Vaccines in the “use first box” must be used first in the next session.</a:t>
            </a:r>
          </a:p>
          <a:p>
            <a:pPr marL="172204" indent="-172204">
              <a:buFont typeface="Arial" panose="020B0604020202020204" pitchFamily="34" charset="0"/>
              <a:buChar char="•"/>
              <a:defRPr/>
            </a:pPr>
            <a:r>
              <a:rPr lang="en-US" altLang="en-US" dirty="0"/>
              <a:t>Do not open the refrigerator door often and regularly monitor the temperature of the refrigerator.</a:t>
            </a:r>
          </a:p>
        </p:txBody>
      </p:sp>
      <p:sp>
        <p:nvSpPr>
          <p:cNvPr id="20484"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7CAC2D1-903E-4C56-9C40-9D315AAF967B}" type="slidenum">
              <a:rPr lang="en-GB" altLang="en-US">
                <a:cs typeface="Arial" panose="020B0604020202020204" pitchFamily="34" charset="0"/>
              </a:rPr>
              <a:pPr algn="r" eaLnBrk="1" hangingPunct="1">
                <a:spcBef>
                  <a:spcPct val="0"/>
                </a:spcBef>
              </a:pPr>
              <a:t>9</a:t>
            </a:fld>
            <a:endParaRPr lang="en-GB" altLang="en-US" dirty="0">
              <a:cs typeface="Arial" panose="020B0604020202020204" pitchFamily="34" charset="0"/>
            </a:endParaRPr>
          </a:p>
        </p:txBody>
      </p:sp>
    </p:spTree>
    <p:extLst>
      <p:ext uri="{BB962C8B-B14F-4D97-AF65-F5344CB8AC3E}">
        <p14:creationId xmlns:p14="http://schemas.microsoft.com/office/powerpoint/2010/main" val="223848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1588" y="0"/>
            <a:ext cx="9144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a:solidFill>
                  <a:schemeClr val="tx1"/>
                </a:solidFill>
                <a:latin typeface="Limon F3" charset="0"/>
                <a:ea typeface="MS PGothic" panose="020B0600070205080204" pitchFamily="34" charset="-128"/>
              </a:defRPr>
            </a:lvl1pPr>
            <a:lvl2pPr marL="742950" indent="-285750" eaLnBrk="0" hangingPunct="0">
              <a:defRPr>
                <a:solidFill>
                  <a:schemeClr val="tx1"/>
                </a:solidFill>
                <a:latin typeface="Limon F3" charset="0"/>
                <a:ea typeface="MS PGothic" panose="020B0600070205080204" pitchFamily="34" charset="-128"/>
              </a:defRPr>
            </a:lvl2pPr>
            <a:lvl3pPr marL="1143000" indent="-228600" eaLnBrk="0" hangingPunct="0">
              <a:defRPr>
                <a:solidFill>
                  <a:schemeClr val="tx1"/>
                </a:solidFill>
                <a:latin typeface="Limon F3" charset="0"/>
                <a:ea typeface="MS PGothic" panose="020B0600070205080204" pitchFamily="34" charset="-128"/>
              </a:defRPr>
            </a:lvl3pPr>
            <a:lvl4pPr marL="1600200" indent="-228600" eaLnBrk="0" hangingPunct="0">
              <a:defRPr>
                <a:solidFill>
                  <a:schemeClr val="tx1"/>
                </a:solidFill>
                <a:latin typeface="Limon F3" charset="0"/>
                <a:ea typeface="MS PGothic" panose="020B0600070205080204" pitchFamily="34" charset="-128"/>
              </a:defRPr>
            </a:lvl4pPr>
            <a:lvl5pPr marL="2057400" indent="-228600" eaLnBrk="0" hangingPunct="0">
              <a:defRPr>
                <a:solidFill>
                  <a:schemeClr val="tx1"/>
                </a:solidFill>
                <a:latin typeface="Limon F3"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eaLnBrk="1" hangingPunct="1">
              <a:spcBef>
                <a:spcPct val="50000"/>
              </a:spcBef>
              <a:defRPr/>
            </a:pPr>
            <a:endParaRPr lang="en-US" altLang="en-US" sz="3400" b="1" dirty="0">
              <a:solidFill>
                <a:srgbClr val="000066"/>
              </a:solidFill>
              <a:latin typeface="Arial" panose="020B0604020202020204" pitchFamily="34" charset="0"/>
            </a:endParaRPr>
          </a:p>
        </p:txBody>
      </p:sp>
      <p:sp>
        <p:nvSpPr>
          <p:cNvPr id="36866" name="Rectangle 3"/>
          <p:cNvSpPr>
            <a:spLocks noGrp="1" noChangeArrowheads="1"/>
          </p:cNvSpPr>
          <p:nvPr>
            <p:ph type="ctrTitle"/>
          </p:nvPr>
        </p:nvSpPr>
        <p:spPr>
          <a:xfrm>
            <a:off x="685800" y="2130425"/>
            <a:ext cx="7772400" cy="1470025"/>
          </a:xfrm>
        </p:spPr>
        <p:txBody>
          <a:bodyPr/>
          <a:lstStyle>
            <a:lvl1pPr>
              <a:defRPr>
                <a:latin typeface="Arial" charset="0"/>
                <a:cs typeface="Arial" charset="0"/>
              </a:defRPr>
            </a:lvl1pPr>
          </a:lstStyle>
          <a:p>
            <a:pPr lvl="0"/>
            <a:r>
              <a:rPr lang="fr-FR" noProof="0"/>
              <a:t>Cliquez pour modifier le style du titre</a:t>
            </a:r>
          </a:p>
        </p:txBody>
      </p:sp>
      <p:sp>
        <p:nvSpPr>
          <p:cNvPr id="36867" name="Rectangle 4"/>
          <p:cNvSpPr>
            <a:spLocks noGrp="1" noChangeArrowheads="1"/>
          </p:cNvSpPr>
          <p:nvPr>
            <p:ph type="subTitle" idx="1"/>
          </p:nvPr>
        </p:nvSpPr>
        <p:spPr>
          <a:xfrm>
            <a:off x="1371600" y="3886200"/>
            <a:ext cx="6400800" cy="1752600"/>
          </a:xfrm>
        </p:spPr>
        <p:txBody>
          <a:bodyPr/>
          <a:lstStyle>
            <a:lvl1pPr marL="0" indent="0" algn="ctr">
              <a:buFont typeface="Wingdings" charset="0"/>
              <a:buNone/>
              <a:defRPr>
                <a:latin typeface="Arial" charset="0"/>
                <a:cs typeface="Arial" charset="0"/>
              </a:defRPr>
            </a:lvl1pPr>
          </a:lstStyle>
          <a:p>
            <a:pPr lvl="0"/>
            <a:r>
              <a:rPr lang="fr-FR" noProof="0"/>
              <a:t>Cliquez pour modifier le style des sous-titres du masque</a:t>
            </a:r>
          </a:p>
        </p:txBody>
      </p:sp>
    </p:spTree>
    <p:extLst>
      <p:ext uri="{BB962C8B-B14F-4D97-AF65-F5344CB8AC3E}">
        <p14:creationId xmlns:p14="http://schemas.microsoft.com/office/powerpoint/2010/main" val="152056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8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201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9389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a:t>Click to edit Master text styles</a:t>
            </a:r>
          </a:p>
        </p:txBody>
      </p:sp>
    </p:spTree>
    <p:extLst>
      <p:ext uri="{BB962C8B-B14F-4D97-AF65-F5344CB8AC3E}">
        <p14:creationId xmlns:p14="http://schemas.microsoft.com/office/powerpoint/2010/main" val="295652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899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056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31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5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a:t>Click to edit Master text styles</a:t>
            </a:r>
          </a:p>
        </p:txBody>
      </p:sp>
    </p:spTree>
    <p:extLst>
      <p:ext uri="{BB962C8B-B14F-4D97-AF65-F5344CB8AC3E}">
        <p14:creationId xmlns:p14="http://schemas.microsoft.com/office/powerpoint/2010/main" val="89192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a:t>Click to edit Master text styles</a:t>
            </a:r>
          </a:p>
        </p:txBody>
      </p:sp>
    </p:spTree>
    <p:extLst>
      <p:ext uri="{BB962C8B-B14F-4D97-AF65-F5344CB8AC3E}">
        <p14:creationId xmlns:p14="http://schemas.microsoft.com/office/powerpoint/2010/main" val="347543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8"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dirty="0"/>
          </a:p>
        </p:txBody>
      </p:sp>
      <p:sp>
        <p:nvSpPr>
          <p:cNvPr id="1029"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a:solidFill>
                  <a:schemeClr val="tx1"/>
                </a:solidFill>
                <a:latin typeface="Limon F3" charset="0"/>
                <a:ea typeface="MS PGothic" panose="020B0600070205080204" pitchFamily="34" charset="-128"/>
              </a:defRPr>
            </a:lvl1pPr>
            <a:lvl2pPr marL="742950" indent="-285750" eaLnBrk="0" hangingPunct="0">
              <a:defRPr>
                <a:solidFill>
                  <a:schemeClr val="tx1"/>
                </a:solidFill>
                <a:latin typeface="Limon F3" charset="0"/>
                <a:ea typeface="MS PGothic" panose="020B0600070205080204" pitchFamily="34" charset="-128"/>
              </a:defRPr>
            </a:lvl2pPr>
            <a:lvl3pPr marL="1143000" indent="-228600" eaLnBrk="0" hangingPunct="0">
              <a:defRPr>
                <a:solidFill>
                  <a:schemeClr val="tx1"/>
                </a:solidFill>
                <a:latin typeface="Limon F3" charset="0"/>
                <a:ea typeface="MS PGothic" panose="020B0600070205080204" pitchFamily="34" charset="-128"/>
              </a:defRPr>
            </a:lvl3pPr>
            <a:lvl4pPr marL="1600200" indent="-228600" eaLnBrk="0" hangingPunct="0">
              <a:defRPr>
                <a:solidFill>
                  <a:schemeClr val="tx1"/>
                </a:solidFill>
                <a:latin typeface="Limon F3" charset="0"/>
                <a:ea typeface="MS PGothic" panose="020B0600070205080204" pitchFamily="34" charset="-128"/>
              </a:defRPr>
            </a:lvl4pPr>
            <a:lvl5pPr marL="2057400" indent="-228600" eaLnBrk="0" hangingPunct="0">
              <a:defRPr>
                <a:solidFill>
                  <a:schemeClr val="tx1"/>
                </a:solidFill>
                <a:latin typeface="Limon F3"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eaLnBrk="1" hangingPunct="1">
              <a:spcBef>
                <a:spcPct val="50000"/>
              </a:spcBef>
              <a:defRPr/>
            </a:pPr>
            <a:endParaRPr lang="fr-FR" altLang="en-US" sz="3400" b="1" dirty="0">
              <a:solidFill>
                <a:srgbClr val="000066"/>
              </a:solidFill>
              <a:latin typeface="Arial" panose="020B0604020202020204" pitchFamily="34" charset="0"/>
            </a:endParaRPr>
          </a:p>
        </p:txBody>
      </p:sp>
      <p:sp>
        <p:nvSpPr>
          <p:cNvPr id="1030" name="Rectangle 13"/>
          <p:cNvSpPr>
            <a:spLocks noChangeArrowheads="1"/>
          </p:cNvSpPr>
          <p:nvPr userDrawn="1"/>
        </p:nvSpPr>
        <p:spPr bwMode="auto">
          <a:xfrm>
            <a:off x="1022542" y="6283588"/>
            <a:ext cx="55038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eaLnBrk="1" hangingPunct="1">
              <a:defRPr/>
            </a:pPr>
            <a:r>
              <a:rPr lang="en-US" altLang="en-US" sz="1200" b="1" dirty="0">
                <a:solidFill>
                  <a:srgbClr val="96CCEE"/>
                </a:solidFill>
                <a:latin typeface="Arial Narrow" panose="020B0606020202030204" pitchFamily="34" charset="0"/>
              </a:rPr>
              <a:t>CD-JEV attributes and storage conditions, </a:t>
            </a:r>
            <a:r>
              <a:rPr lang="en-GB" altLang="en-US" sz="1200" b="1" dirty="0">
                <a:solidFill>
                  <a:srgbClr val="96CCEE"/>
                </a:solidFill>
                <a:latin typeface="Arial Narrow" panose="020B0606020202030204" pitchFamily="34" charset="0"/>
              </a:rPr>
              <a:t>Module 2  </a:t>
            </a:r>
            <a:r>
              <a:rPr lang="en-GB" altLang="en-US" sz="1600" baseline="12000" dirty="0">
                <a:solidFill>
                  <a:srgbClr val="FFFFFF"/>
                </a:solidFill>
                <a:latin typeface="Arial Narrow" panose="020B0606020202030204" pitchFamily="34" charset="0"/>
              </a:rPr>
              <a:t>|</a:t>
            </a:r>
            <a:r>
              <a:rPr lang="en-GB" altLang="en-US" sz="1600" b="1" dirty="0">
                <a:solidFill>
                  <a:srgbClr val="96CCEE"/>
                </a:solidFill>
                <a:latin typeface="Arial Narrow" panose="020B0606020202030204" pitchFamily="34" charset="0"/>
              </a:rPr>
              <a:t> </a:t>
            </a:r>
            <a:r>
              <a:rPr lang="en-GB" altLang="en-US" sz="1200" b="1" dirty="0">
                <a:solidFill>
                  <a:srgbClr val="96CCEE"/>
                </a:solidFill>
                <a:latin typeface="Arial Narrow" panose="020B0606020202030204" pitchFamily="34" charset="0"/>
              </a:rPr>
              <a:t> </a:t>
            </a:r>
            <a:fld id="{30143FB9-5C7B-4218-A2EB-1589426BFF70}" type="datetime4">
              <a:rPr lang="en-GB" altLang="en-US" sz="1200" smtClean="0">
                <a:solidFill>
                  <a:srgbClr val="96CCEE"/>
                </a:solidFill>
                <a:latin typeface="Arial Narrow" panose="020B0606020202030204" pitchFamily="34" charset="0"/>
              </a:rPr>
              <a:pPr eaLnBrk="1" hangingPunct="1">
                <a:defRPr/>
              </a:pPr>
              <a:t>28 April 2016</a:t>
            </a:fld>
            <a:endParaRPr lang="en-US" altLang="en-US" sz="1200" b="1" dirty="0">
              <a:solidFill>
                <a:srgbClr val="96CCEE"/>
              </a:solidFill>
              <a:latin typeface="Arial Narrow" panose="020B0606020202030204" pitchFamily="34" charset="0"/>
            </a:endParaRPr>
          </a:p>
          <a:p>
            <a:pPr eaLnBrk="1" hangingPunct="1">
              <a:defRPr/>
            </a:pPr>
            <a:endParaRPr lang="en-GB" altLang="en-US" sz="1200" dirty="0">
              <a:solidFill>
                <a:srgbClr val="96CCEE"/>
              </a:solidFill>
              <a:latin typeface="Arial Narrow" panose="020B0606020202030204" pitchFamily="34" charset="0"/>
            </a:endParaRPr>
          </a:p>
        </p:txBody>
      </p:sp>
      <p:sp>
        <p:nvSpPr>
          <p:cNvPr id="1031" name="Rectangle 14"/>
          <p:cNvSpPr>
            <a:spLocks noChangeArrowheads="1"/>
          </p:cNvSpPr>
          <p:nvPr/>
        </p:nvSpPr>
        <p:spPr bwMode="auto">
          <a:xfrm>
            <a:off x="408131" y="6342941"/>
            <a:ext cx="5397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algn="r" eaLnBrk="1" hangingPunct="1">
              <a:defRPr/>
            </a:pPr>
            <a:fld id="{D268AD7F-CE3D-4363-91E6-6FDE840F5DC3}" type="slidenum">
              <a:rPr lang="en-US" altLang="en-US" sz="1500" b="1" smtClean="0">
                <a:solidFill>
                  <a:srgbClr val="72BBE8"/>
                </a:solidFill>
                <a:latin typeface="Arial Narrow" panose="020B0606020202030204" pitchFamily="34" charset="0"/>
              </a:rPr>
              <a:pPr algn="r" eaLnBrk="1" hangingPunct="1">
                <a:defRPr/>
              </a:pPr>
              <a:t>‹#›</a:t>
            </a:fld>
            <a:r>
              <a:rPr lang="en-GB" altLang="en-US" sz="1500" b="1" dirty="0">
                <a:solidFill>
                  <a:srgbClr val="72BBE8"/>
                </a:solidFill>
                <a:latin typeface="Arial Narrow" panose="020B0606020202030204" pitchFamily="34" charset="0"/>
              </a:rPr>
              <a:t> </a:t>
            </a:r>
            <a:r>
              <a:rPr lang="en-GB" altLang="en-US" sz="2100" b="1" baseline="14000" dirty="0">
                <a:solidFill>
                  <a:srgbClr val="FFFFFF"/>
                </a:solidFill>
                <a:latin typeface="Arial Narrow" panose="020B0606020202030204" pitchFamily="34" charset="0"/>
              </a:rPr>
              <a:t>|</a:t>
            </a:r>
          </a:p>
        </p:txBody>
      </p:sp>
      <p:pic>
        <p:nvPicPr>
          <p:cNvPr id="1032"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80112" y="6164597"/>
            <a:ext cx="168840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6281904"/>
            <a:ext cx="1038269" cy="274320"/>
          </a:xfrm>
          <a:prstGeom prst="rect">
            <a:avLst/>
          </a:prstGeom>
        </p:spPr>
      </p:pic>
    </p:spTree>
  </p:cSld>
  <p:clrMap bg1="lt1" tx1="dk1" bg2="lt2" tx2="dk2" accent1="accent1" accent2="accent2" accent3="accent3" accent4="accent4" accent5="accent5" accent6="accent6" hlink="hlink" folHlink="folHlink"/>
  <p:sldLayoutIdLst>
    <p:sldLayoutId id="2147484744"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281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anose="05000000000000000000" pitchFamily="2" charset="2"/>
        <a:buChar char="l"/>
        <a:defRPr sz="2500">
          <a:solidFill>
            <a:srgbClr val="000066"/>
          </a:solidFill>
          <a:latin typeface="+mn-lt"/>
          <a:ea typeface="MS PGothic" pitchFamily="34" charset="-128"/>
          <a:cs typeface="+mn-cs"/>
        </a:defRPr>
      </a:lvl1pPr>
      <a:lvl2pPr marL="804863" indent="-280988" algn="l" defTabSz="912813" rtl="0"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mn-lt"/>
          <a:ea typeface="Arial" charset="0"/>
          <a:cs typeface="+mn-cs"/>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ea typeface="Arial" charset="0"/>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7170" name="Rectangle 5"/>
          <p:cNvSpPr>
            <a:spLocks noGrp="1" noChangeArrowheads="1"/>
          </p:cNvSpPr>
          <p:nvPr>
            <p:ph type="ctrTitle"/>
          </p:nvPr>
        </p:nvSpPr>
        <p:spPr>
          <a:xfrm>
            <a:off x="539750" y="547688"/>
            <a:ext cx="8062913" cy="1470025"/>
          </a:xfrm>
        </p:spPr>
        <p:txBody>
          <a:bodyPr/>
          <a:lstStyle/>
          <a:p>
            <a:pPr>
              <a:defRPr/>
            </a:pPr>
            <a:r>
              <a:rPr lang="en-US" sz="2400" dirty="0">
                <a:solidFill>
                  <a:schemeClr val="bg1"/>
                </a:solidFill>
                <a:ea typeface="ＭＳ Ｐゴシック" charset="0"/>
              </a:rPr>
              <a:t>CD-JEV Japanese Encephalitis Vaccine Introduction Training Modules for Health Care Workers </a:t>
            </a:r>
            <a:r>
              <a:rPr lang="fr-FR" sz="2400" dirty="0">
                <a:solidFill>
                  <a:schemeClr val="bg1"/>
                </a:solidFill>
                <a:ea typeface="ＭＳ Ｐゴシック" charset="0"/>
              </a:rPr>
              <a:t/>
            </a:r>
            <a:br>
              <a:rPr lang="fr-FR" sz="2400" dirty="0">
                <a:solidFill>
                  <a:schemeClr val="bg1"/>
                </a:solidFill>
                <a:ea typeface="ＭＳ Ｐゴシック" charset="0"/>
              </a:rPr>
            </a:br>
            <a:endParaRPr lang="fr-FR" sz="2400" dirty="0">
              <a:solidFill>
                <a:schemeClr val="bg1"/>
              </a:solidFill>
              <a:latin typeface="Arial" pitchFamily="34" charset="0"/>
            </a:endParaRPr>
          </a:p>
        </p:txBody>
      </p:sp>
      <p:sp>
        <p:nvSpPr>
          <p:cNvPr id="5123" name="Rectangle 6"/>
          <p:cNvSpPr>
            <a:spLocks noGrp="1" noChangeArrowheads="1"/>
          </p:cNvSpPr>
          <p:nvPr>
            <p:ph type="subTitle" idx="1"/>
          </p:nvPr>
        </p:nvSpPr>
        <p:spPr>
          <a:xfrm>
            <a:off x="1371600" y="2447925"/>
            <a:ext cx="6400800" cy="1752600"/>
          </a:xfrm>
        </p:spPr>
        <p:txBody>
          <a:bodyPr/>
          <a:lstStyle/>
          <a:p>
            <a:pPr>
              <a:buFont typeface="Wingdings" panose="05000000000000000000" pitchFamily="2" charset="2"/>
              <a:buNone/>
            </a:pPr>
            <a:r>
              <a:rPr lang="fr-FR" altLang="en-US" sz="3200" b="1" dirty="0">
                <a:solidFill>
                  <a:schemeClr val="bg1"/>
                </a:solidFill>
                <a:latin typeface="Arial" panose="020B0604020202020204" pitchFamily="34" charset="0"/>
                <a:cs typeface="Arial" panose="020B0604020202020204" pitchFamily="34" charset="0"/>
              </a:rPr>
              <a:t>Module 2</a:t>
            </a:r>
          </a:p>
          <a:p>
            <a:pPr>
              <a:buFont typeface="Wingdings" panose="05000000000000000000" pitchFamily="2" charset="2"/>
              <a:buNone/>
            </a:pPr>
            <a:r>
              <a:rPr lang="en-US" altLang="en-US" sz="3200" b="1" dirty="0">
                <a:solidFill>
                  <a:schemeClr val="bg1"/>
                </a:solidFill>
                <a:latin typeface="Arial" panose="020B0604020202020204" pitchFamily="34" charset="0"/>
                <a:cs typeface="Arial" panose="020B0604020202020204" pitchFamily="34" charset="0"/>
              </a:rPr>
              <a:t>CD-JEV </a:t>
            </a:r>
            <a:r>
              <a:rPr lang="fr-FR" altLang="en-US" sz="3200" b="1" dirty="0">
                <a:solidFill>
                  <a:schemeClr val="bg1"/>
                </a:solidFill>
                <a:latin typeface="Arial" panose="020B0604020202020204" pitchFamily="34" charset="0"/>
                <a:cs typeface="Arial" panose="020B0604020202020204" pitchFamily="34" charset="0"/>
              </a:rPr>
              <a:t>attributes and storage conditions</a:t>
            </a:r>
          </a:p>
        </p:txBody>
      </p:sp>
      <p:pic>
        <p:nvPicPr>
          <p:cNvPr id="5124"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373216"/>
            <a:ext cx="3086042"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5672688"/>
            <a:ext cx="2076539"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doctor_thin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557338"/>
            <a:ext cx="287178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17"/>
          <p:cNvSpPr>
            <a:spLocks/>
          </p:cNvSpPr>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lIns="0" tIns="0" rIns="0" bIns="0" anchor="ctr"/>
          <a:lstStyle/>
          <a:p>
            <a:pPr algn="ctr" defTabSz="912813">
              <a:defRPr/>
            </a:pPr>
            <a:r>
              <a:rPr lang="fr-FR" sz="3500" b="1" dirty="0">
                <a:solidFill>
                  <a:srgbClr val="000066"/>
                </a:solidFill>
                <a:latin typeface="Arial" charset="0"/>
                <a:ea typeface="ＭＳ Ｐゴシック" charset="0"/>
              </a:rPr>
              <a:t>What should you do? </a:t>
            </a:r>
          </a:p>
        </p:txBody>
      </p:sp>
      <p:sp>
        <p:nvSpPr>
          <p:cNvPr id="21508" name="Rectangle à coins arrondis 3"/>
          <p:cNvSpPr>
            <a:spLocks noChangeArrowheads="1"/>
          </p:cNvSpPr>
          <p:nvPr/>
        </p:nvSpPr>
        <p:spPr bwMode="auto">
          <a:xfrm>
            <a:off x="900113" y="1916113"/>
            <a:ext cx="4321175" cy="1512887"/>
          </a:xfrm>
          <a:prstGeom prst="wedgeRoundRectCallout">
            <a:avLst>
              <a:gd name="adj1" fmla="val 75046"/>
              <a:gd name="adj2" fmla="val -3333"/>
              <a:gd name="adj3" fmla="val 16667"/>
            </a:avLst>
          </a:prstGeom>
          <a:solidFill>
            <a:schemeClr val="bg1"/>
          </a:solidFill>
          <a:ln w="25400">
            <a:solidFill>
              <a:srgbClr val="C00000"/>
            </a:solidFill>
            <a:miter lim="800000"/>
            <a:headEnd/>
            <a:tailEnd/>
          </a:ln>
        </p:spPr>
        <p:txBody>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rtl="1" eaLnBrk="1" hangingPunct="1">
              <a:spcBef>
                <a:spcPct val="0"/>
              </a:spcBef>
              <a:buClrTx/>
              <a:buFontTx/>
              <a:buNone/>
            </a:pPr>
            <a:r>
              <a:rPr lang="en-US" altLang="en-US" sz="2000" b="1" dirty="0">
                <a:solidFill>
                  <a:srgbClr val="002060"/>
                </a:solidFill>
              </a:rPr>
              <a:t>The refrigerator stops functioning.</a:t>
            </a:r>
          </a:p>
          <a:p>
            <a:pPr algn="ctr" rtl="1" eaLnBrk="1" hangingPunct="1">
              <a:spcBef>
                <a:spcPct val="0"/>
              </a:spcBef>
              <a:buClrTx/>
              <a:buFontTx/>
              <a:buNone/>
            </a:pPr>
            <a:endParaRPr lang="en-US" altLang="en-US" sz="2000" b="1" dirty="0">
              <a:solidFill>
                <a:srgbClr val="002060"/>
              </a:solidFill>
            </a:endParaRPr>
          </a:p>
          <a:p>
            <a:pPr algn="ctr" rtl="1" eaLnBrk="1" hangingPunct="1">
              <a:spcBef>
                <a:spcPct val="0"/>
              </a:spcBef>
              <a:buClrTx/>
              <a:buFontTx/>
              <a:buNone/>
            </a:pPr>
            <a:r>
              <a:rPr lang="en-US" altLang="en-US" sz="2000" b="1" dirty="0"/>
              <a:t>What should you do? </a:t>
            </a:r>
          </a:p>
          <a:p>
            <a:pPr algn="ctr" rtl="1" eaLnBrk="1" hangingPunct="1">
              <a:spcBef>
                <a:spcPct val="0"/>
              </a:spcBef>
              <a:buClrTx/>
              <a:buFontTx/>
              <a:buNone/>
            </a:pPr>
            <a:endParaRPr lang="en-US" altLang="en-US" sz="2000" b="1" dirty="0"/>
          </a:p>
          <a:p>
            <a:pPr rtl="1" eaLnBrk="1" hangingPunct="1">
              <a:spcBef>
                <a:spcPct val="0"/>
              </a:spcBef>
              <a:buClrTx/>
              <a:buFontTx/>
              <a:buNone/>
            </a:pPr>
            <a:endParaRPr lang="fr-FR" altLang="en-US" sz="2000"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76250"/>
            <a:ext cx="9144000" cy="762000"/>
          </a:xfrm>
        </p:spPr>
        <p:txBody>
          <a:bodyPr/>
          <a:lstStyle/>
          <a:p>
            <a:pPr>
              <a:defRPr/>
            </a:pPr>
            <a:r>
              <a:rPr lang="en-US" sz="3200" dirty="0"/>
              <a:t>What do you do with CD-JEV after it has been reconstituted?</a:t>
            </a:r>
            <a:r>
              <a:rPr lang="en-US" dirty="0"/>
              <a:t/>
            </a:r>
            <a:br>
              <a:rPr lang="en-US" dirty="0"/>
            </a:br>
            <a:endParaRPr lang="en-US" dirty="0"/>
          </a:p>
        </p:txBody>
      </p:sp>
      <p:sp>
        <p:nvSpPr>
          <p:cNvPr id="23555" name="Content Placeholder 5"/>
          <p:cNvSpPr>
            <a:spLocks noGrp="1"/>
          </p:cNvSpPr>
          <p:nvPr>
            <p:ph idx="1"/>
          </p:nvPr>
        </p:nvSpPr>
        <p:spPr>
          <a:xfrm>
            <a:off x="250825" y="1484313"/>
            <a:ext cx="8642350" cy="4611687"/>
          </a:xfrm>
        </p:spPr>
        <p:txBody>
          <a:bodyPr/>
          <a:lstStyle/>
          <a:p>
            <a:pPr>
              <a:buSzPct val="165000"/>
              <a:buFont typeface="Arial" panose="020B0604020202020204" pitchFamily="34" charset="0"/>
              <a:buChar char="•"/>
            </a:pPr>
            <a:r>
              <a:rPr lang="en-US" altLang="en-US" sz="1700" b="1" dirty="0"/>
              <a:t>For 5-dose vials</a:t>
            </a:r>
            <a:r>
              <a:rPr lang="en-US" altLang="en-US" sz="1700" dirty="0"/>
              <a:t>, after JE vaccine has been reconstituted, opened vials can be used for up to 6 hours as long as they are kept within </a:t>
            </a:r>
            <a:r>
              <a:rPr lang="en-US" altLang="en-US" sz="1700" dirty="0" smtClean="0"/>
              <a:t>+ 2</a:t>
            </a:r>
            <a:r>
              <a:rPr lang="en-US" altLang="en-US" sz="1700" dirty="0"/>
              <a:t>⁰C and </a:t>
            </a:r>
            <a:r>
              <a:rPr lang="en-US" altLang="en-US" sz="1700" dirty="0" smtClean="0"/>
              <a:t>+ 8</a:t>
            </a:r>
            <a:r>
              <a:rPr lang="en-US" altLang="en-US" sz="1700" dirty="0"/>
              <a:t>⁰C. Any remaining reconstituted vaccine should be discarded after 6 hours or at the end of the immunization session, whichever comes first. </a:t>
            </a:r>
          </a:p>
          <a:p>
            <a:pPr lvl="1">
              <a:buFont typeface="Courier New" panose="02070309020205020404" pitchFamily="49" charset="0"/>
              <a:buChar char="o"/>
            </a:pPr>
            <a:r>
              <a:rPr lang="en-US" altLang="en-US" sz="1700" dirty="0">
                <a:ea typeface="Arial" panose="020B0604020202020204" pitchFamily="34" charset="0"/>
              </a:rPr>
              <a:t>If there is a break in time between children coming in for vaccination, please return the vaccine to the refrigerator or cold box so that it is not left out and exposed to heat.</a:t>
            </a:r>
          </a:p>
          <a:p>
            <a:pPr lvl="1">
              <a:buFont typeface="Courier New" panose="02070309020205020404" pitchFamily="49" charset="0"/>
              <a:buChar char="o"/>
            </a:pPr>
            <a:r>
              <a:rPr lang="en-US" altLang="en-US" sz="1700" dirty="0">
                <a:ea typeface="Arial" panose="020B0604020202020204" pitchFamily="34" charset="0"/>
              </a:rPr>
              <a:t>If you return reconstituted vaccine to a cold box, be cautious if there is melted ice in the carrier. The stopper should not be contaminated with water, so make sure there is a foam pad or other means to keep the stopper dry (but the vaccine cool).</a:t>
            </a:r>
          </a:p>
          <a:p>
            <a:pPr lvl="1">
              <a:buFont typeface="Courier New" panose="02070309020205020404" pitchFamily="49" charset="0"/>
              <a:buChar char="o"/>
            </a:pPr>
            <a:r>
              <a:rPr lang="en-US" altLang="en-US" sz="1700" dirty="0">
                <a:ea typeface="Arial" panose="020B0604020202020204" pitchFamily="34" charset="0"/>
              </a:rPr>
              <a:t>Do not freeze reconstituted vaccine.</a:t>
            </a:r>
          </a:p>
          <a:p>
            <a:pPr>
              <a:buSzPct val="165000"/>
              <a:buFont typeface="Arial" panose="020B0604020202020204" pitchFamily="34" charset="0"/>
              <a:buChar char="•"/>
            </a:pPr>
            <a:r>
              <a:rPr lang="en-US" altLang="en-US" sz="1700" b="1" dirty="0"/>
              <a:t>For 1-dose vials, </a:t>
            </a:r>
            <a:r>
              <a:rPr lang="en-US" altLang="en-US" sz="1700" dirty="0"/>
              <a:t>after JE vaccine has been reconstituted, opened vials can be used for up to 30 minutes as long as they are kept within </a:t>
            </a:r>
            <a:r>
              <a:rPr lang="en-US" altLang="en-US" sz="1700" dirty="0" smtClean="0"/>
              <a:t>+ 2</a:t>
            </a:r>
            <a:r>
              <a:rPr lang="en-US" altLang="en-US" sz="1700" dirty="0"/>
              <a:t>⁰C and </a:t>
            </a:r>
            <a:r>
              <a:rPr lang="en-US" altLang="en-US" sz="1700" dirty="0" smtClean="0"/>
              <a:t>+ 8</a:t>
            </a:r>
            <a:r>
              <a:rPr lang="en-US" altLang="en-US" sz="1700" dirty="0"/>
              <a:t>⁰C. Any remaining reconstituted vaccine should be discarded after 30 minutes or at the end of the immunization session, whichever comes first.</a:t>
            </a:r>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defRPr/>
            </a:pPr>
            <a:r>
              <a:rPr lang="en-GB" dirty="0">
                <a:solidFill>
                  <a:srgbClr val="002060"/>
                </a:solidFill>
                <a:ea typeface="+mj-ea"/>
              </a:rPr>
              <a:t>Key messages (1/2)</a:t>
            </a:r>
          </a:p>
        </p:txBody>
      </p:sp>
      <p:pic>
        <p:nvPicPr>
          <p:cNvPr id="24579" name="Picture 7" descr="C:\Users\sfellache\Desktop\ammp\do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738" y="15081"/>
            <a:ext cx="184626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1"/>
          <p:cNvSpPr>
            <a:spLocks noChangeArrowheads="1"/>
          </p:cNvSpPr>
          <p:nvPr/>
        </p:nvSpPr>
        <p:spPr bwMode="auto">
          <a:xfrm>
            <a:off x="395536" y="1484784"/>
            <a:ext cx="8352928"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a:spcBef>
                <a:spcPts val="600"/>
              </a:spcBef>
              <a:buClr>
                <a:srgbClr val="1E7FB8"/>
              </a:buClr>
              <a:buSzPct val="75000"/>
              <a:buFont typeface="Wingdings" panose="05000000000000000000" pitchFamily="2" charset="2"/>
              <a:buChar char="l"/>
              <a:defRPr/>
            </a:pPr>
            <a:r>
              <a:rPr lang="en-US" altLang="zh-CN" sz="2400" dirty="0">
                <a:solidFill>
                  <a:srgbClr val="000066"/>
                </a:solidFill>
                <a:latin typeface="Arial" panose="020B0604020202020204" pitchFamily="34" charset="0"/>
                <a:ea typeface="SimSun" panose="02010600030101010101" pitchFamily="2" charset="-122"/>
              </a:rPr>
              <a:t>CD-JEV comes in 1-dose or 5-dose vials. </a:t>
            </a:r>
          </a:p>
          <a:p>
            <a:pPr>
              <a:spcBef>
                <a:spcPts val="600"/>
              </a:spcBef>
              <a:buClr>
                <a:srgbClr val="1E7FB8"/>
              </a:buClr>
              <a:buSzPct val="75000"/>
              <a:buFont typeface="Wingdings" panose="05000000000000000000" pitchFamily="2" charset="2"/>
              <a:buChar char="l"/>
              <a:defRPr/>
            </a:pPr>
            <a:r>
              <a:rPr lang="en-US" altLang="zh-CN" sz="2400" dirty="0">
                <a:solidFill>
                  <a:srgbClr val="000066"/>
                </a:solidFill>
                <a:latin typeface="Arial" panose="020B0604020202020204" pitchFamily="34" charset="0"/>
                <a:ea typeface="SimSun" panose="02010600030101010101" pitchFamily="2" charset="-122"/>
              </a:rPr>
              <a:t>CD-JEV needs to be reconstituted (mixed with diluent) before use.</a:t>
            </a:r>
          </a:p>
          <a:p>
            <a:pPr>
              <a:spcBef>
                <a:spcPts val="600"/>
              </a:spcBef>
              <a:buClr>
                <a:srgbClr val="1E7FB8"/>
              </a:buClr>
              <a:buSzPct val="75000"/>
              <a:buFont typeface="Wingdings" panose="05000000000000000000" pitchFamily="2" charset="2"/>
              <a:buChar char="l"/>
              <a:defRPr/>
            </a:pPr>
            <a:r>
              <a:rPr lang="en-US" altLang="zh-CN" sz="2400" dirty="0">
                <a:solidFill>
                  <a:srgbClr val="000066"/>
                </a:solidFill>
                <a:latin typeface="Arial" panose="020B0604020202020204" pitchFamily="34" charset="0"/>
                <a:ea typeface="SimSun" panose="02010600030101010101" pitchFamily="2" charset="-122"/>
              </a:rPr>
              <a:t>CD-JEV is “prequalified” by WHO, which means the vaccine has been assessed by the WHO and successfully meets quality, safety and efficacy standards for the target population. </a:t>
            </a:r>
          </a:p>
          <a:p>
            <a:pPr>
              <a:spcBef>
                <a:spcPts val="600"/>
              </a:spcBef>
              <a:buClr>
                <a:srgbClr val="1E7FB8"/>
              </a:buClr>
              <a:buSzPct val="75000"/>
              <a:buFont typeface="Wingdings" panose="05000000000000000000" pitchFamily="2" charset="2"/>
              <a:buChar char="l"/>
              <a:defRPr/>
            </a:pPr>
            <a:r>
              <a:rPr lang="en-US" altLang="zh-CN" sz="2400" dirty="0">
                <a:solidFill>
                  <a:srgbClr val="000066"/>
                </a:solidFill>
                <a:latin typeface="Arial" panose="020B0604020202020204" pitchFamily="34" charset="0"/>
                <a:ea typeface="SimSun" panose="02010600030101010101" pitchFamily="2" charset="-122"/>
              </a:rPr>
              <a:t>Some children may experience mild symptoms after vaccination, such as tenderness at the injection site or mild fever.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defRPr/>
            </a:pPr>
            <a:r>
              <a:rPr lang="en-GB" dirty="0">
                <a:solidFill>
                  <a:srgbClr val="002060"/>
                </a:solidFill>
                <a:ea typeface="+mj-ea"/>
              </a:rPr>
              <a:t>Key messages (2/2)</a:t>
            </a:r>
          </a:p>
        </p:txBody>
      </p:sp>
      <p:pic>
        <p:nvPicPr>
          <p:cNvPr id="24579" name="Picture 7" descr="C:\Users\sfellache\Desktop\ammp\do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738" y="15081"/>
            <a:ext cx="184626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1"/>
          <p:cNvSpPr>
            <a:spLocks noChangeArrowheads="1"/>
          </p:cNvSpPr>
          <p:nvPr/>
        </p:nvSpPr>
        <p:spPr bwMode="auto">
          <a:xfrm>
            <a:off x="395536" y="1341438"/>
            <a:ext cx="8352927" cy="46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a:spcBef>
                <a:spcPts val="600"/>
              </a:spcBef>
              <a:buClr>
                <a:srgbClr val="1E7FB8"/>
              </a:buClr>
              <a:buSzPct val="75000"/>
              <a:buFont typeface="Wingdings" panose="05000000000000000000" pitchFamily="2" charset="2"/>
              <a:buChar char="l"/>
              <a:defRPr/>
            </a:pPr>
            <a:r>
              <a:rPr lang="en-US" altLang="zh-CN" sz="2000" dirty="0">
                <a:solidFill>
                  <a:srgbClr val="000066"/>
                </a:solidFill>
                <a:latin typeface="Arial" panose="020B0604020202020204" pitchFamily="34" charset="0"/>
                <a:ea typeface="SimSun" panose="02010600030101010101" pitchFamily="2" charset="-122"/>
              </a:rPr>
              <a:t>Powdered, lyophilized JE vaccine vials should be stored between </a:t>
            </a:r>
            <a:r>
              <a:rPr lang="en-US" altLang="en-US" sz="2000" dirty="0" smtClean="0">
                <a:solidFill>
                  <a:srgbClr val="002060"/>
                </a:solidFill>
                <a:latin typeface="Arial" panose="020B0604020202020204" pitchFamily="34" charset="0"/>
              </a:rPr>
              <a:t>+ 2</a:t>
            </a:r>
            <a:r>
              <a:rPr lang="en-US" altLang="en-US" sz="2000" dirty="0">
                <a:solidFill>
                  <a:srgbClr val="002060"/>
                </a:solidFill>
                <a:latin typeface="Arial" panose="020B0604020202020204" pitchFamily="34" charset="0"/>
              </a:rPr>
              <a:t>⁰C and </a:t>
            </a:r>
            <a:r>
              <a:rPr lang="en-US" altLang="en-US" sz="2000" dirty="0" smtClean="0">
                <a:solidFill>
                  <a:srgbClr val="002060"/>
                </a:solidFill>
                <a:latin typeface="Arial" panose="020B0604020202020204" pitchFamily="34" charset="0"/>
              </a:rPr>
              <a:t>+ 8</a:t>
            </a:r>
            <a:r>
              <a:rPr lang="en-US" altLang="en-US" sz="2000" dirty="0">
                <a:solidFill>
                  <a:srgbClr val="002060"/>
                </a:solidFill>
                <a:latin typeface="Arial" panose="020B0604020202020204" pitchFamily="34" charset="0"/>
              </a:rPr>
              <a:t>⁰C</a:t>
            </a:r>
            <a:r>
              <a:rPr lang="en-US" altLang="en-US" sz="2000" dirty="0">
                <a:latin typeface="Arial" panose="020B0604020202020204" pitchFamily="34" charset="0"/>
              </a:rPr>
              <a:t> </a:t>
            </a:r>
            <a:r>
              <a:rPr lang="en-US" altLang="zh-CN" sz="2000" dirty="0">
                <a:solidFill>
                  <a:srgbClr val="000066"/>
                </a:solidFill>
                <a:latin typeface="Arial" panose="020B0604020202020204" pitchFamily="34" charset="0"/>
                <a:ea typeface="SimSun" panose="02010600030101010101" pitchFamily="2" charset="-122"/>
              </a:rPr>
              <a:t>and protected from light; diluent should be stored between </a:t>
            </a:r>
            <a:r>
              <a:rPr lang="en-US" altLang="en-US" sz="2000" dirty="0" smtClean="0">
                <a:solidFill>
                  <a:srgbClr val="000066"/>
                </a:solidFill>
                <a:latin typeface="Arial" panose="020B0604020202020204" pitchFamily="34" charset="0"/>
              </a:rPr>
              <a:t>+ 2</a:t>
            </a:r>
            <a:r>
              <a:rPr lang="en-US" altLang="en-US" sz="2000" dirty="0">
                <a:solidFill>
                  <a:srgbClr val="000066"/>
                </a:solidFill>
                <a:latin typeface="Arial" panose="020B0604020202020204" pitchFamily="34" charset="0"/>
              </a:rPr>
              <a:t>⁰C and </a:t>
            </a:r>
            <a:r>
              <a:rPr lang="en-US" altLang="en-US" sz="2000" dirty="0" smtClean="0">
                <a:solidFill>
                  <a:srgbClr val="000066"/>
                </a:solidFill>
                <a:latin typeface="Arial" panose="020B0604020202020204" pitchFamily="34" charset="0"/>
              </a:rPr>
              <a:t>+ 8</a:t>
            </a:r>
            <a:r>
              <a:rPr lang="en-US" altLang="en-US" sz="2000" dirty="0">
                <a:solidFill>
                  <a:srgbClr val="000066"/>
                </a:solidFill>
                <a:latin typeface="Arial" panose="020B0604020202020204" pitchFamily="34" charset="0"/>
              </a:rPr>
              <a:t>⁰C</a:t>
            </a:r>
            <a:r>
              <a:rPr lang="en-US" altLang="zh-CN" sz="2000" dirty="0">
                <a:solidFill>
                  <a:srgbClr val="000066"/>
                </a:solidFill>
                <a:latin typeface="Arial" panose="020B0604020202020204" pitchFamily="34" charset="0"/>
                <a:ea typeface="SimSun" panose="02010600030101010101" pitchFamily="2" charset="-122"/>
              </a:rPr>
              <a:t>.</a:t>
            </a:r>
          </a:p>
          <a:p>
            <a:pPr>
              <a:spcBef>
                <a:spcPts val="600"/>
              </a:spcBef>
              <a:buClr>
                <a:srgbClr val="1E7FB8"/>
              </a:buClr>
              <a:buSzPct val="75000"/>
              <a:buFont typeface="Wingdings" panose="05000000000000000000" pitchFamily="2" charset="2"/>
              <a:buChar char="l"/>
              <a:defRPr/>
            </a:pPr>
            <a:r>
              <a:rPr lang="en-US" altLang="zh-CN" sz="2000" dirty="0">
                <a:solidFill>
                  <a:srgbClr val="000066"/>
                </a:solidFill>
                <a:latin typeface="Arial" panose="020B0604020202020204" pitchFamily="34" charset="0"/>
                <a:ea typeface="SimSun" panose="02010600030101010101" pitchFamily="2" charset="-122"/>
              </a:rPr>
              <a:t>Do not freeze diluent or reconstituted CD-JEV vaccine.</a:t>
            </a:r>
          </a:p>
          <a:p>
            <a:pPr>
              <a:spcBef>
                <a:spcPts val="600"/>
              </a:spcBef>
              <a:buClr>
                <a:srgbClr val="1E7FB8"/>
              </a:buClr>
              <a:buSzPct val="75000"/>
              <a:buFont typeface="Wingdings" panose="05000000000000000000" pitchFamily="2" charset="2"/>
              <a:buChar char="l"/>
              <a:defRPr/>
            </a:pPr>
            <a:r>
              <a:rPr lang="en-US" altLang="zh-CN" sz="2000" dirty="0">
                <a:solidFill>
                  <a:srgbClr val="000066"/>
                </a:solidFill>
                <a:latin typeface="Arial" panose="020B0604020202020204" pitchFamily="34" charset="0"/>
                <a:ea typeface="SimSun" panose="02010600030101010101" pitchFamily="2" charset="-122"/>
              </a:rPr>
              <a:t>Any vial with </a:t>
            </a:r>
            <a:r>
              <a:rPr lang="en-US" altLang="zh-CN" sz="2000" dirty="0" smtClean="0">
                <a:solidFill>
                  <a:srgbClr val="000066"/>
                </a:solidFill>
                <a:latin typeface="Arial" panose="020B0604020202020204" pitchFamily="34" charset="0"/>
                <a:ea typeface="SimSun" panose="02010600030101010101" pitchFamily="2" charset="-122"/>
              </a:rPr>
              <a:t>a VVM darkened </a:t>
            </a:r>
            <a:r>
              <a:rPr lang="en-US" altLang="zh-CN" sz="2000" dirty="0">
                <a:solidFill>
                  <a:srgbClr val="000066"/>
                </a:solidFill>
                <a:latin typeface="Arial" panose="020B0604020202020204" pitchFamily="34" charset="0"/>
                <a:ea typeface="SimSun" panose="02010600030101010101" pitchFamily="2" charset="-122"/>
              </a:rPr>
              <a:t>beyond the discard point should be discarded.</a:t>
            </a:r>
          </a:p>
          <a:p>
            <a:pPr>
              <a:spcBef>
                <a:spcPts val="600"/>
              </a:spcBef>
              <a:buClr>
                <a:srgbClr val="1E7FB8"/>
              </a:buClr>
              <a:buSzPct val="75000"/>
              <a:buFont typeface="Wingdings" panose="05000000000000000000" pitchFamily="2" charset="2"/>
              <a:buChar char="l"/>
              <a:defRPr/>
            </a:pPr>
            <a:r>
              <a:rPr lang="en-US" altLang="zh-CN" sz="2000" dirty="0">
                <a:solidFill>
                  <a:srgbClr val="000066"/>
                </a:solidFill>
                <a:latin typeface="Arial" panose="020B0604020202020204" pitchFamily="34" charset="0"/>
                <a:ea typeface="SimSun" panose="02010600030101010101" pitchFamily="2" charset="-122"/>
              </a:rPr>
              <a:t>For 5-dose vials: Reconstituted CD-JEV can be used for up to 6 hours as long as it is kept within </a:t>
            </a:r>
            <a:r>
              <a:rPr lang="en-US" altLang="en-US" sz="2000" dirty="0" smtClean="0">
                <a:solidFill>
                  <a:srgbClr val="002060"/>
                </a:solidFill>
                <a:latin typeface="Arial" panose="020B0604020202020204" pitchFamily="34" charset="0"/>
              </a:rPr>
              <a:t>+ 2</a:t>
            </a:r>
            <a:r>
              <a:rPr lang="en-US" altLang="en-US" sz="2000" dirty="0">
                <a:solidFill>
                  <a:srgbClr val="002060"/>
                </a:solidFill>
                <a:latin typeface="Arial" panose="020B0604020202020204" pitchFamily="34" charset="0"/>
              </a:rPr>
              <a:t>⁰C and </a:t>
            </a:r>
            <a:r>
              <a:rPr lang="en-US" altLang="en-US" sz="2000" dirty="0" smtClean="0">
                <a:solidFill>
                  <a:srgbClr val="002060"/>
                </a:solidFill>
                <a:latin typeface="Arial" panose="020B0604020202020204" pitchFamily="34" charset="0"/>
              </a:rPr>
              <a:t>+ 8</a:t>
            </a:r>
            <a:r>
              <a:rPr lang="en-US" altLang="en-US" sz="2000" dirty="0">
                <a:solidFill>
                  <a:srgbClr val="002060"/>
                </a:solidFill>
                <a:latin typeface="Arial" panose="020B0604020202020204" pitchFamily="34" charset="0"/>
              </a:rPr>
              <a:t>⁰C</a:t>
            </a:r>
            <a:r>
              <a:rPr lang="en-US" altLang="zh-CN" sz="2000" dirty="0">
                <a:solidFill>
                  <a:srgbClr val="000066"/>
                </a:solidFill>
                <a:latin typeface="Arial" panose="020B0604020202020204" pitchFamily="34" charset="0"/>
                <a:ea typeface="SimSun" panose="02010600030101010101" pitchFamily="2" charset="-122"/>
              </a:rPr>
              <a:t>; any remaining reconstituted vaccine should be discarded after 6 hours or at the end of the immunization session, whichever comes first. </a:t>
            </a:r>
          </a:p>
          <a:p>
            <a:pPr>
              <a:spcBef>
                <a:spcPts val="600"/>
              </a:spcBef>
              <a:buClr>
                <a:srgbClr val="1E7FB8"/>
              </a:buClr>
              <a:buSzPct val="75000"/>
              <a:buFont typeface="Wingdings" panose="05000000000000000000" pitchFamily="2" charset="2"/>
              <a:buChar char="l"/>
              <a:defRPr/>
            </a:pPr>
            <a:r>
              <a:rPr lang="en-US" altLang="zh-CN" sz="2000" dirty="0">
                <a:solidFill>
                  <a:srgbClr val="000066"/>
                </a:solidFill>
                <a:latin typeface="Arial" panose="020B0604020202020204" pitchFamily="34" charset="0"/>
                <a:ea typeface="SimSun" panose="02010600030101010101" pitchFamily="2" charset="-122"/>
              </a:rPr>
              <a:t>For 1-dose vials: Reconstituted CD-JEV can be used for up to 30 minutes; any remaining reconstituted vaccine should be discarded after 30 minutes or at the end of the immunization session, whichever comes first.</a:t>
            </a:r>
          </a:p>
        </p:txBody>
      </p:sp>
    </p:spTree>
    <p:extLst>
      <p:ext uri="{BB962C8B-B14F-4D97-AF65-F5344CB8AC3E}">
        <p14:creationId xmlns:p14="http://schemas.microsoft.com/office/powerpoint/2010/main" val="29183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doctor_goodb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1773238"/>
            <a:ext cx="25225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re 1"/>
          <p:cNvSpPr>
            <a:spLocks noGrp="1"/>
          </p:cNvSpPr>
          <p:nvPr>
            <p:ph type="title" idx="4294967295"/>
          </p:nvPr>
        </p:nvSpPr>
        <p:spPr/>
        <p:txBody>
          <a:bodyPr/>
          <a:lstStyle/>
          <a:p>
            <a:pPr>
              <a:defRPr/>
            </a:pPr>
            <a:r>
              <a:rPr lang="en-US" sz="3600" dirty="0"/>
              <a:t>End of module</a:t>
            </a:r>
            <a:endParaRPr lang="fr-FR" sz="3600" dirty="0"/>
          </a:p>
        </p:txBody>
      </p:sp>
      <p:sp>
        <p:nvSpPr>
          <p:cNvPr id="6" name="Rectangle à coins arrondis 5"/>
          <p:cNvSpPr/>
          <p:nvPr/>
        </p:nvSpPr>
        <p:spPr bwMode="auto">
          <a:xfrm>
            <a:off x="3924300" y="1916113"/>
            <a:ext cx="3671888" cy="1512887"/>
          </a:xfrm>
          <a:prstGeom prst="wedgeRoundRectCallout">
            <a:avLst>
              <a:gd name="adj1" fmla="val -74175"/>
              <a:gd name="adj2" fmla="val 24851"/>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rtl="1" eaLnBrk="1" hangingPunct="1">
              <a:defRPr/>
            </a:pPr>
            <a:r>
              <a:rPr lang="en-US" sz="1400" b="1" dirty="0">
                <a:solidFill>
                  <a:srgbClr val="000066"/>
                </a:solidFill>
              </a:rPr>
              <a:t/>
            </a:r>
            <a:br>
              <a:rPr lang="en-US" sz="1400" b="1" dirty="0">
                <a:solidFill>
                  <a:srgbClr val="000066"/>
                </a:solidFill>
              </a:rPr>
            </a:br>
            <a:r>
              <a:rPr lang="en-US" sz="2400" b="1" dirty="0">
                <a:solidFill>
                  <a:srgbClr val="000066"/>
                </a:solidFill>
              </a:rPr>
              <a:t>Thank you</a:t>
            </a:r>
          </a:p>
          <a:p>
            <a:pPr algn="ctr" rtl="1" eaLnBrk="1" hangingPunct="1">
              <a:defRPr/>
            </a:pPr>
            <a:r>
              <a:rPr lang="en-US" sz="2400" b="1" dirty="0">
                <a:solidFill>
                  <a:srgbClr val="000066"/>
                </a:solidFill>
              </a:rPr>
              <a:t>for your attention! </a:t>
            </a:r>
            <a:br>
              <a:rPr lang="en-US" sz="2400" b="1" dirty="0">
                <a:solidFill>
                  <a:srgbClr val="000066"/>
                </a:solidFill>
              </a:rPr>
            </a:br>
            <a:r>
              <a:rPr lang="en-US" sz="2400" b="1" dirty="0">
                <a:solidFill>
                  <a:srgbClr val="000066"/>
                </a:solidFill>
              </a:rPr>
              <a:t/>
            </a:r>
            <a:br>
              <a:rPr lang="en-US" sz="2400" b="1" dirty="0">
                <a:solidFill>
                  <a:srgbClr val="000066"/>
                </a:solidFill>
              </a:rPr>
            </a:br>
            <a:endParaRPr lang="en-US" sz="2400" b="1" dirty="0">
              <a:solidFill>
                <a:srgbClr val="000066"/>
              </a:solidFill>
            </a:endParaRPr>
          </a:p>
          <a:p>
            <a:pPr rtl="1" eaLnBrk="1" hangingPunct="1">
              <a:defRPr/>
            </a:pPr>
            <a:endParaRPr lang="en-US" sz="2000" b="1" dirty="0">
              <a:solidFill>
                <a:srgbClr val="000066"/>
              </a:solidFill>
            </a:endParaRPr>
          </a:p>
          <a:p>
            <a:pPr rtl="1" eaLnBrk="1" hangingPunct="1">
              <a:defRPr/>
            </a:pPr>
            <a:endParaRPr lang="en-US" sz="2000" b="1" dirty="0">
              <a:solidFill>
                <a:srgbClr val="000066"/>
              </a:solidFill>
            </a:endParaRPr>
          </a:p>
          <a:p>
            <a:pPr rtl="1" eaLnBrk="1" hangingPunct="1">
              <a:defRPr/>
            </a:pPr>
            <a:endParaRPr lang="en-US" sz="2000" b="1" dirty="0">
              <a:solidFill>
                <a:srgbClr val="000066"/>
              </a:solidFill>
            </a:endParaRPr>
          </a:p>
          <a:p>
            <a:pPr rtl="1" eaLnBrk="1" hangingPunct="1">
              <a:defRPr/>
            </a:pPr>
            <a:endParaRPr lang="en-US" sz="2000" b="1" dirty="0">
              <a:solidFill>
                <a:srgbClr val="000066"/>
              </a:solidFill>
            </a:endParaRPr>
          </a:p>
          <a:p>
            <a:pPr rtl="1" eaLnBrk="1" hangingPunct="1">
              <a:defRPr/>
            </a:pPr>
            <a:r>
              <a:rPr lang="fr-FR" sz="2000" b="1" dirty="0">
                <a:solidFill>
                  <a:srgbClr val="000066"/>
                </a:solidFill>
              </a:rPr>
              <a:t> </a:t>
            </a:r>
          </a:p>
        </p:txBody>
      </p:sp>
      <p:sp>
        <p:nvSpPr>
          <p:cNvPr id="5" name="Rectangle 4"/>
          <p:cNvSpPr/>
          <p:nvPr/>
        </p:nvSpPr>
        <p:spPr>
          <a:xfrm>
            <a:off x="3851275" y="4437063"/>
            <a:ext cx="4033093" cy="830997"/>
          </a:xfrm>
          <a:prstGeom prst="rect">
            <a:avLst/>
          </a:prstGeom>
        </p:spPr>
        <p:txBody>
          <a:bodyPr wrap="square">
            <a:spAutoFit/>
          </a:bodyPr>
          <a:lstStyle/>
          <a:p>
            <a:pPr marL="274320" indent="-274320">
              <a:buClr>
                <a:srgbClr val="3366CC"/>
              </a:buClr>
              <a:buFont typeface="Wingdings" panose="05000000000000000000" pitchFamily="2" charset="2"/>
              <a:buChar char="Ø"/>
              <a:defRPr/>
            </a:pPr>
            <a:r>
              <a:rPr lang="en-US" sz="2400" dirty="0">
                <a:solidFill>
                  <a:srgbClr val="000066"/>
                </a:solidFill>
                <a:latin typeface="+mn-lt"/>
              </a:rPr>
              <a:t>Next is Module 3: </a:t>
            </a:r>
          </a:p>
          <a:p>
            <a:pPr>
              <a:buClr>
                <a:srgbClr val="3366CC"/>
              </a:buClr>
              <a:defRPr/>
            </a:pPr>
            <a:r>
              <a:rPr lang="en-US" sz="2400" dirty="0">
                <a:solidFill>
                  <a:srgbClr val="000066"/>
                </a:solidFill>
                <a:latin typeface="+mn-lt"/>
              </a:rPr>
              <a:t>   CD-JEV eligibility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a:defRPr/>
            </a:pPr>
            <a:r>
              <a:rPr lang="fr-FR" dirty="0">
                <a:ea typeface="ＭＳ Ｐゴシック" charset="0"/>
              </a:rPr>
              <a:t>Learning objectives</a:t>
            </a:r>
          </a:p>
        </p:txBody>
      </p:sp>
      <p:sp>
        <p:nvSpPr>
          <p:cNvPr id="7171" name="Rectangle 14"/>
          <p:cNvSpPr>
            <a:spLocks noChangeArrowheads="1"/>
          </p:cNvSpPr>
          <p:nvPr/>
        </p:nvSpPr>
        <p:spPr bwMode="auto">
          <a:xfrm>
            <a:off x="1476375" y="1381125"/>
            <a:ext cx="725805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804863" indent="-280988"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r>
              <a:rPr lang="fr-FR" altLang="en-US" dirty="0"/>
              <a:t>At the end of the module, the participant will </a:t>
            </a:r>
            <a:r>
              <a:rPr lang="en-US" altLang="en-US" dirty="0"/>
              <a:t>be</a:t>
            </a:r>
            <a:r>
              <a:rPr lang="fr-FR" altLang="en-US" dirty="0"/>
              <a:t> able to:</a:t>
            </a:r>
          </a:p>
          <a:p>
            <a:pPr lvl="1"/>
            <a:r>
              <a:rPr lang="en-US" altLang="en-US" dirty="0">
                <a:ea typeface="MS PGothic" panose="020B0600070205080204" pitchFamily="34" charset="-128"/>
              </a:rPr>
              <a:t>Describe the main attributes of </a:t>
            </a:r>
            <a:r>
              <a:rPr lang="en-US" altLang="en-US" dirty="0" smtClean="0">
                <a:ea typeface="MS PGothic" panose="020B0600070205080204" pitchFamily="34" charset="-128"/>
              </a:rPr>
              <a:t>CD-JEV.</a:t>
            </a:r>
            <a:endParaRPr lang="en-US" altLang="en-US" dirty="0">
              <a:ea typeface="MS PGothic" panose="020B0600070205080204" pitchFamily="34" charset="-128"/>
            </a:endParaRPr>
          </a:p>
          <a:p>
            <a:pPr lvl="1"/>
            <a:r>
              <a:rPr lang="en-US" altLang="en-US" dirty="0">
                <a:ea typeface="MS PGothic" panose="020B0600070205080204" pitchFamily="34" charset="-128"/>
              </a:rPr>
              <a:t>Describe storage conditions of </a:t>
            </a:r>
            <a:r>
              <a:rPr lang="en-US" altLang="en-US" dirty="0" smtClean="0">
                <a:ea typeface="MS PGothic" panose="020B0600070205080204" pitchFamily="34" charset="-128"/>
              </a:rPr>
              <a:t>CD-JEV.</a:t>
            </a:r>
            <a:endParaRPr lang="en-GB" altLang="en-US" dirty="0">
              <a:ea typeface="MS PGothic" panose="020B0600070205080204" pitchFamily="34" charset="-128"/>
            </a:endParaRPr>
          </a:p>
          <a:p>
            <a:pPr lvl="1"/>
            <a:endParaRPr lang="en-GB" altLang="en-US" dirty="0">
              <a:ea typeface="MS PGothic" panose="020B0600070205080204" pitchFamily="34" charset="-128"/>
            </a:endParaRPr>
          </a:p>
          <a:p>
            <a:r>
              <a:rPr lang="en-GB" altLang="en-US" dirty="0" smtClean="0"/>
              <a:t>Duration:</a:t>
            </a:r>
            <a:endParaRPr lang="en-GB" altLang="en-US" dirty="0"/>
          </a:p>
          <a:p>
            <a:pPr lvl="1"/>
            <a:r>
              <a:rPr lang="en-GB" altLang="en-US" dirty="0" smtClean="0">
                <a:ea typeface="MS PGothic" panose="020B0600070205080204" pitchFamily="34" charset="-128"/>
              </a:rPr>
              <a:t>15 minutes</a:t>
            </a:r>
            <a:endParaRPr lang="en-GB" altLang="ja-JP" dirty="0">
              <a:ea typeface="MS PGothic" panose="020B0600070205080204" pitchFamily="34" charset="-128"/>
            </a:endParaRPr>
          </a:p>
          <a:p>
            <a:pPr lvl="1"/>
            <a:endParaRPr lang="fr-FR" altLang="en-US" dirty="0">
              <a:ea typeface="MS PGothic" panose="020B0600070205080204" pitchFamily="34" charset="-128"/>
            </a:endParaRPr>
          </a:p>
        </p:txBody>
      </p:sp>
      <p:pic>
        <p:nvPicPr>
          <p:cNvPr id="7172" name="Picture 6" descr="C:\Users\sfellache\Desktop\ammp\sandc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3429000"/>
            <a:ext cx="8239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341438"/>
            <a:ext cx="1223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1"/>
          <p:cNvSpPr txBox="1">
            <a:spLocks noChangeArrowheads="1"/>
          </p:cNvSpPr>
          <p:nvPr/>
        </p:nvSpPr>
        <p:spPr bwMode="auto">
          <a:xfrm>
            <a:off x="1600200" y="6565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dirty="0">
              <a:solidFill>
                <a:schemeClr val="tx1"/>
              </a:solidFill>
              <a:latin typeface="Limon F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sfellache\Desktop\ammp\docto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628775"/>
            <a:ext cx="2735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468313" y="1700213"/>
            <a:ext cx="4535487" cy="1081087"/>
            <a:chOff x="295" y="1071"/>
            <a:chExt cx="2857" cy="681"/>
          </a:xfrm>
        </p:grpSpPr>
        <p:sp>
          <p:nvSpPr>
            <p:cNvPr id="4" name="Rectangle à coins arrondis 3"/>
            <p:cNvSpPr/>
            <p:nvPr/>
          </p:nvSpPr>
          <p:spPr bwMode="auto">
            <a:xfrm>
              <a:off x="566" y="1207"/>
              <a:ext cx="2586" cy="545"/>
            </a:xfrm>
            <a:prstGeom prst="wedgeRoundRectCallout">
              <a:avLst>
                <a:gd name="adj1" fmla="val 68142"/>
                <a:gd name="adj2" fmla="val 36750"/>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rtl="1" eaLnBrk="1" hangingPunct="1">
                <a:defRPr/>
              </a:pPr>
              <a:r>
                <a:rPr lang="fr-FR" sz="2000" b="1" dirty="0">
                  <a:solidFill>
                    <a:srgbClr val="000066"/>
                  </a:solidFill>
                </a:rPr>
                <a:t>What is the presentation of </a:t>
              </a:r>
            </a:p>
            <a:p>
              <a:pPr rtl="1" eaLnBrk="1" hangingPunct="1">
                <a:defRPr/>
              </a:pPr>
              <a:r>
                <a:rPr lang="fr-FR" sz="2000" b="1" dirty="0">
                  <a:solidFill>
                    <a:srgbClr val="000066"/>
                  </a:solidFill>
                </a:rPr>
                <a:t>CD-JEV?</a:t>
              </a:r>
            </a:p>
          </p:txBody>
        </p:sp>
        <p:sp>
          <p:nvSpPr>
            <p:cNvPr id="8" name="Ellipse 7"/>
            <p:cNvSpPr>
              <a:spLocks noChangeArrowheads="1"/>
            </p:cNvSpPr>
            <p:nvPr/>
          </p:nvSpPr>
          <p:spPr bwMode="auto">
            <a:xfrm>
              <a:off x="295" y="1071"/>
              <a:ext cx="318" cy="318"/>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b="1" dirty="0">
                  <a:solidFill>
                    <a:srgbClr val="FFFFFF"/>
                  </a:solidFill>
                  <a:latin typeface="+mn-lt"/>
                  <a:ea typeface="+mn-ea"/>
                </a:rPr>
                <a:t>1</a:t>
              </a:r>
            </a:p>
          </p:txBody>
        </p:sp>
      </p:grpSp>
      <p:grpSp>
        <p:nvGrpSpPr>
          <p:cNvPr id="5" name="Group 12"/>
          <p:cNvGrpSpPr>
            <a:grpSpLocks/>
          </p:cNvGrpSpPr>
          <p:nvPr/>
        </p:nvGrpSpPr>
        <p:grpSpPr bwMode="auto">
          <a:xfrm>
            <a:off x="461963" y="3759200"/>
            <a:ext cx="4535487" cy="1009650"/>
            <a:chOff x="295" y="1842"/>
            <a:chExt cx="2857" cy="636"/>
          </a:xfrm>
        </p:grpSpPr>
        <p:sp>
          <p:nvSpPr>
            <p:cNvPr id="6" name="Rectangle à coins arrondis 5"/>
            <p:cNvSpPr/>
            <p:nvPr/>
          </p:nvSpPr>
          <p:spPr bwMode="auto">
            <a:xfrm>
              <a:off x="566" y="1979"/>
              <a:ext cx="2586" cy="499"/>
            </a:xfrm>
            <a:prstGeom prst="wedgeRoundRectCallout">
              <a:avLst>
                <a:gd name="adj1" fmla="val 69870"/>
                <a:gd name="adj2" fmla="val -7207"/>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rtl="1" eaLnBrk="1" hangingPunct="1">
                <a:defRPr/>
              </a:pPr>
              <a:r>
                <a:rPr lang="en-US" sz="2000" b="1" dirty="0">
                  <a:solidFill>
                    <a:srgbClr val="000066"/>
                  </a:solidFill>
                  <a:ea typeface="MS PGothic" pitchFamily="34" charset="-128"/>
                </a:rPr>
                <a:t>At which temperature should </a:t>
              </a:r>
              <a:r>
                <a:rPr lang="fr-FR" sz="2000" b="1" dirty="0">
                  <a:solidFill>
                    <a:srgbClr val="000066"/>
                  </a:solidFill>
                </a:rPr>
                <a:t>CD-JEV </a:t>
              </a:r>
              <a:r>
                <a:rPr lang="en-US" sz="2000" b="1" dirty="0">
                  <a:solidFill>
                    <a:srgbClr val="000066"/>
                  </a:solidFill>
                  <a:ea typeface="MS PGothic" pitchFamily="34" charset="-128"/>
                </a:rPr>
                <a:t>be stored?</a:t>
              </a:r>
              <a:endParaRPr lang="fr-FR" sz="2000" b="1" dirty="0">
                <a:solidFill>
                  <a:srgbClr val="000066"/>
                </a:solidFill>
                <a:ea typeface="MS PGothic" pitchFamily="34" charset="-128"/>
              </a:endParaRPr>
            </a:p>
          </p:txBody>
        </p:sp>
        <p:sp>
          <p:nvSpPr>
            <p:cNvPr id="9" name="Ellipse 8"/>
            <p:cNvSpPr>
              <a:spLocks noChangeArrowheads="1"/>
            </p:cNvSpPr>
            <p:nvPr/>
          </p:nvSpPr>
          <p:spPr bwMode="auto">
            <a:xfrm>
              <a:off x="295" y="1842"/>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b="1" dirty="0">
                  <a:solidFill>
                    <a:srgbClr val="FFFFFF"/>
                  </a:solidFill>
                  <a:latin typeface="+mn-lt"/>
                  <a:ea typeface="+mn-ea"/>
                </a:rPr>
                <a:t>3</a:t>
              </a:r>
            </a:p>
          </p:txBody>
        </p:sp>
      </p:grpSp>
      <p:grpSp>
        <p:nvGrpSpPr>
          <p:cNvPr id="11" name="Group 13"/>
          <p:cNvGrpSpPr>
            <a:grpSpLocks/>
          </p:cNvGrpSpPr>
          <p:nvPr/>
        </p:nvGrpSpPr>
        <p:grpSpPr bwMode="auto">
          <a:xfrm>
            <a:off x="461963" y="4768850"/>
            <a:ext cx="4535487" cy="1008063"/>
            <a:chOff x="295" y="2568"/>
            <a:chExt cx="2857" cy="635"/>
          </a:xfrm>
        </p:grpSpPr>
        <p:sp>
          <p:nvSpPr>
            <p:cNvPr id="7" name="Rectangle à coins arrondis 6"/>
            <p:cNvSpPr/>
            <p:nvPr/>
          </p:nvSpPr>
          <p:spPr bwMode="auto">
            <a:xfrm>
              <a:off x="566" y="2704"/>
              <a:ext cx="2586" cy="499"/>
            </a:xfrm>
            <a:prstGeom prst="wedgeRoundRectCallout">
              <a:avLst>
                <a:gd name="adj1" fmla="val 69091"/>
                <a:gd name="adj2" fmla="val -67490"/>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rtl="1" eaLnBrk="1" hangingPunct="1">
                <a:defRPr/>
              </a:pPr>
              <a:r>
                <a:rPr lang="en-US" sz="2000" b="1" dirty="0">
                  <a:solidFill>
                    <a:srgbClr val="000066"/>
                  </a:solidFill>
                  <a:ea typeface="MS PGothic" pitchFamily="34" charset="-128"/>
                </a:rPr>
                <a:t>Where should the vaccine be stored?</a:t>
              </a:r>
              <a:endParaRPr lang="fr-FR" sz="2000" b="1" dirty="0">
                <a:solidFill>
                  <a:srgbClr val="000066"/>
                </a:solidFill>
                <a:ea typeface="MS PGothic" pitchFamily="34" charset="-128"/>
              </a:endParaRPr>
            </a:p>
            <a:p>
              <a:pPr rtl="1" eaLnBrk="1" hangingPunct="1">
                <a:defRPr/>
              </a:pPr>
              <a:endParaRPr lang="fr-FR" sz="2000" b="1" dirty="0">
                <a:solidFill>
                  <a:srgbClr val="000066"/>
                </a:solidFill>
                <a:ea typeface="MS PGothic" pitchFamily="34" charset="-128"/>
              </a:endParaRPr>
            </a:p>
          </p:txBody>
        </p:sp>
        <p:sp>
          <p:nvSpPr>
            <p:cNvPr id="10" name="Ellipse 9"/>
            <p:cNvSpPr>
              <a:spLocks noChangeArrowheads="1"/>
            </p:cNvSpPr>
            <p:nvPr/>
          </p:nvSpPr>
          <p:spPr bwMode="auto">
            <a:xfrm>
              <a:off x="295" y="2568"/>
              <a:ext cx="317" cy="318"/>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b="1" dirty="0">
                  <a:solidFill>
                    <a:srgbClr val="FFFFFF"/>
                  </a:solidFill>
                  <a:latin typeface="+mn-lt"/>
                  <a:ea typeface="+mn-ea"/>
                </a:rPr>
                <a:t>4</a:t>
              </a:r>
            </a:p>
          </p:txBody>
        </p:sp>
      </p:grpSp>
      <p:sp>
        <p:nvSpPr>
          <p:cNvPr id="9222" name="Titre 17"/>
          <p:cNvSpPr>
            <a:spLocks/>
          </p:cNvSpPr>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lIns="0" tIns="0" rIns="0" bIns="0" anchor="ctr"/>
          <a:lstStyle/>
          <a:p>
            <a:pPr algn="ctr" defTabSz="912813">
              <a:defRPr/>
            </a:pPr>
            <a:r>
              <a:rPr lang="fr-FR" sz="3500" b="1" dirty="0">
                <a:solidFill>
                  <a:srgbClr val="000066"/>
                </a:solidFill>
                <a:latin typeface="Arial" charset="0"/>
                <a:ea typeface="ＭＳ Ｐゴシック" charset="0"/>
              </a:rPr>
              <a:t>Key issues</a:t>
            </a:r>
          </a:p>
        </p:txBody>
      </p:sp>
      <p:sp>
        <p:nvSpPr>
          <p:cNvPr id="9223" name="Rectangle 1"/>
          <p:cNvSpPr>
            <a:spLocks noChangeArrowheads="1"/>
          </p:cNvSpPr>
          <p:nvPr/>
        </p:nvSpPr>
        <p:spPr bwMode="auto">
          <a:xfrm>
            <a:off x="5003800" y="5592763"/>
            <a:ext cx="24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b="1" i="1" dirty="0">
                <a:solidFill>
                  <a:schemeClr val="tx1"/>
                </a:solidFill>
                <a:latin typeface="Limon F3" charset="0"/>
              </a:rPr>
              <a:t> </a:t>
            </a:r>
            <a:endParaRPr lang="en-GB" altLang="en-US" sz="1800" b="1" i="1" dirty="0">
              <a:solidFill>
                <a:schemeClr val="tx1"/>
              </a:solidFill>
              <a:latin typeface="Limon F3" charset="0"/>
            </a:endParaRPr>
          </a:p>
        </p:txBody>
      </p:sp>
      <p:grpSp>
        <p:nvGrpSpPr>
          <p:cNvPr id="12" name="Group 12"/>
          <p:cNvGrpSpPr>
            <a:grpSpLocks/>
          </p:cNvGrpSpPr>
          <p:nvPr/>
        </p:nvGrpSpPr>
        <p:grpSpPr bwMode="auto">
          <a:xfrm>
            <a:off x="454025" y="2744788"/>
            <a:ext cx="4535488" cy="1009650"/>
            <a:chOff x="295" y="1842"/>
            <a:chExt cx="2857" cy="636"/>
          </a:xfrm>
        </p:grpSpPr>
        <p:sp>
          <p:nvSpPr>
            <p:cNvPr id="16" name="Rectangle à coins arrondis 5"/>
            <p:cNvSpPr/>
            <p:nvPr/>
          </p:nvSpPr>
          <p:spPr bwMode="auto">
            <a:xfrm>
              <a:off x="566" y="1979"/>
              <a:ext cx="2586" cy="499"/>
            </a:xfrm>
            <a:prstGeom prst="wedgeRoundRectCallout">
              <a:avLst>
                <a:gd name="adj1" fmla="val 69870"/>
                <a:gd name="adj2" fmla="val -7207"/>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rtl="1" eaLnBrk="1" hangingPunct="1">
                <a:defRPr/>
              </a:pPr>
              <a:r>
                <a:rPr lang="en-US" sz="2000" b="1" dirty="0">
                  <a:solidFill>
                    <a:srgbClr val="000066"/>
                  </a:solidFill>
                  <a:ea typeface="MS PGothic" pitchFamily="34" charset="-128"/>
                </a:rPr>
                <a:t>How safe is </a:t>
              </a:r>
              <a:r>
                <a:rPr lang="fr-FR" sz="2000" b="1" dirty="0">
                  <a:solidFill>
                    <a:srgbClr val="000066"/>
                  </a:solidFill>
                </a:rPr>
                <a:t>CD-JEV?</a:t>
              </a:r>
              <a:endParaRPr lang="fr-FR" sz="2000" b="1" dirty="0">
                <a:solidFill>
                  <a:srgbClr val="000066"/>
                </a:solidFill>
                <a:ea typeface="MS PGothic" pitchFamily="34" charset="-128"/>
              </a:endParaRPr>
            </a:p>
          </p:txBody>
        </p:sp>
        <p:sp>
          <p:nvSpPr>
            <p:cNvPr id="17" name="Ellipse 8"/>
            <p:cNvSpPr>
              <a:spLocks noChangeArrowheads="1"/>
            </p:cNvSpPr>
            <p:nvPr/>
          </p:nvSpPr>
          <p:spPr bwMode="auto">
            <a:xfrm>
              <a:off x="295" y="1842"/>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b="1" dirty="0">
                  <a:solidFill>
                    <a:srgbClr val="FFFFFF"/>
                  </a:solidFill>
                  <a:latin typeface="+mn-lt"/>
                  <a:ea typeface="+mn-ea"/>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a:defRPr/>
            </a:pPr>
            <a:r>
              <a:rPr lang="en-US" dirty="0">
                <a:solidFill>
                  <a:srgbClr val="002060"/>
                </a:solidFill>
              </a:rPr>
              <a:t>What is the </a:t>
            </a:r>
            <a:r>
              <a:rPr lang="fr-FR" sz="3600" dirty="0"/>
              <a:t>CD-JEV </a:t>
            </a:r>
            <a:r>
              <a:rPr lang="en-US" dirty="0">
                <a:solidFill>
                  <a:srgbClr val="002060"/>
                </a:solidFill>
              </a:rPr>
              <a:t>presentation?</a:t>
            </a:r>
            <a:endParaRPr lang="en-GB" dirty="0">
              <a:solidFill>
                <a:srgbClr val="002060"/>
              </a:solidFill>
            </a:endParaRPr>
          </a:p>
        </p:txBody>
      </p:sp>
      <p:sp>
        <p:nvSpPr>
          <p:cNvPr id="11267" name="Rectangle 3"/>
          <p:cNvSpPr>
            <a:spLocks noGrp="1" noChangeArrowheads="1"/>
          </p:cNvSpPr>
          <p:nvPr>
            <p:ph type="body" idx="1"/>
          </p:nvPr>
        </p:nvSpPr>
        <p:spPr>
          <a:xfrm>
            <a:off x="-324544" y="1286583"/>
            <a:ext cx="6157967" cy="4783038"/>
          </a:xfrm>
        </p:spPr>
        <p:txBody>
          <a:bodyPr/>
          <a:lstStyle/>
          <a:p>
            <a:pPr lvl="1">
              <a:spcBef>
                <a:spcPts val="600"/>
              </a:spcBef>
              <a:spcAft>
                <a:spcPts val="600"/>
              </a:spcAft>
              <a:buSzPct val="130000"/>
              <a:buFont typeface="Arial" panose="020B0604020202020204" pitchFamily="34" charset="0"/>
              <a:buChar char="•"/>
            </a:pPr>
            <a:r>
              <a:rPr lang="en-US" altLang="en-US" sz="2000" dirty="0">
                <a:ea typeface="Arial" panose="020B0604020202020204" pitchFamily="34" charset="0"/>
              </a:rPr>
              <a:t>Provided in 1-dose or 5-dose vials; dosage is 0.5 mL for all ages.</a:t>
            </a:r>
          </a:p>
          <a:p>
            <a:pPr lvl="1">
              <a:spcBef>
                <a:spcPts val="600"/>
              </a:spcBef>
              <a:spcAft>
                <a:spcPts val="600"/>
              </a:spcAft>
              <a:buSzPct val="130000"/>
              <a:buFont typeface="Arial" panose="020B0604020202020204" pitchFamily="34" charset="0"/>
              <a:buChar char="•"/>
            </a:pPr>
            <a:r>
              <a:rPr lang="en-US" altLang="en-US" sz="2000" dirty="0">
                <a:ea typeface="Arial" panose="020B0604020202020204" pitchFamily="34" charset="0"/>
              </a:rPr>
              <a:t>CD-JEV is a freeze-dried (</a:t>
            </a:r>
            <a:r>
              <a:rPr lang="en-US" altLang="en-US" sz="2000" i="1" dirty="0">
                <a:ea typeface="Arial" panose="020B0604020202020204" pitchFamily="34" charset="0"/>
              </a:rPr>
              <a:t>lyophilized</a:t>
            </a:r>
            <a:r>
              <a:rPr lang="en-US" altLang="en-US" sz="2000" dirty="0">
                <a:ea typeface="Arial" panose="020B0604020202020204" pitchFamily="34" charset="0"/>
              </a:rPr>
              <a:t>) vaccine that needs to be mixed with diluent before use (</a:t>
            </a:r>
            <a:r>
              <a:rPr lang="en-US" altLang="en-US" sz="2000" i="1" dirty="0">
                <a:ea typeface="Arial" panose="020B0604020202020204" pitchFamily="34" charset="0"/>
              </a:rPr>
              <a:t>reconstitution</a:t>
            </a:r>
            <a:r>
              <a:rPr lang="en-US" altLang="en-US" sz="2000" dirty="0">
                <a:ea typeface="Arial" panose="020B0604020202020204" pitchFamily="34" charset="0"/>
              </a:rPr>
              <a:t>).</a:t>
            </a:r>
          </a:p>
          <a:p>
            <a:pPr lvl="1">
              <a:spcBef>
                <a:spcPts val="600"/>
              </a:spcBef>
              <a:spcAft>
                <a:spcPts val="600"/>
              </a:spcAft>
              <a:buSzPct val="130000"/>
              <a:buFont typeface="Arial" panose="020B0604020202020204" pitchFamily="34" charset="0"/>
              <a:buChar char="•"/>
            </a:pPr>
            <a:r>
              <a:rPr lang="en-US" altLang="en-US" sz="2000" dirty="0">
                <a:ea typeface="Arial" panose="020B0604020202020204" pitchFamily="34" charset="0"/>
              </a:rPr>
              <a:t>Prior to reconstitution it is a milky-white caked powder.</a:t>
            </a:r>
          </a:p>
          <a:p>
            <a:pPr lvl="1">
              <a:spcBef>
                <a:spcPts val="600"/>
              </a:spcBef>
              <a:spcAft>
                <a:spcPts val="600"/>
              </a:spcAft>
              <a:buSzPct val="130000"/>
              <a:buFont typeface="Arial" panose="020B0604020202020204" pitchFamily="34" charset="0"/>
              <a:buChar char="•"/>
            </a:pPr>
            <a:r>
              <a:rPr lang="en-US" altLang="en-US" sz="2000" dirty="0">
                <a:ea typeface="Arial" panose="020B0604020202020204" pitchFamily="34" charset="0"/>
              </a:rPr>
              <a:t>After mixing with diluent it becomes a transparent pink liquid.</a:t>
            </a:r>
          </a:p>
          <a:p>
            <a:pPr lvl="1">
              <a:spcBef>
                <a:spcPts val="600"/>
              </a:spcBef>
              <a:spcAft>
                <a:spcPts val="600"/>
              </a:spcAft>
              <a:buSzPct val="130000"/>
              <a:buFont typeface="Arial" panose="020B0604020202020204" pitchFamily="34" charset="0"/>
              <a:buChar char="•"/>
            </a:pPr>
            <a:r>
              <a:rPr lang="en-US" altLang="en-US" sz="2000" b="1" dirty="0" smtClean="0">
                <a:ea typeface="Arial" panose="020B0604020202020204" pitchFamily="34" charset="0"/>
              </a:rPr>
              <a:t>NOTE</a:t>
            </a:r>
            <a:r>
              <a:rPr lang="en-US" altLang="en-US" sz="2000" b="1" dirty="0">
                <a:ea typeface="Arial" panose="020B0604020202020204" pitchFamily="34" charset="0"/>
              </a:rPr>
              <a:t>: </a:t>
            </a:r>
            <a:r>
              <a:rPr lang="en-US" altLang="en-US" sz="2000" dirty="0">
                <a:ea typeface="Arial" panose="020B0604020202020204" pitchFamily="34" charset="0"/>
              </a:rPr>
              <a:t>Packaging may differ by country according to licensure and regulatory policy. CD-JEV may also be </a:t>
            </a:r>
            <a:r>
              <a:rPr lang="en-US" altLang="en-US" sz="2000" dirty="0" smtClean="0">
                <a:ea typeface="Arial" panose="020B0604020202020204" pitchFamily="34" charset="0"/>
              </a:rPr>
              <a:t>labeled </a:t>
            </a:r>
            <a:r>
              <a:rPr lang="en-US" altLang="en-US" sz="2000" dirty="0">
                <a:ea typeface="Arial" panose="020B0604020202020204" pitchFamily="34" charset="0"/>
              </a:rPr>
              <a:t>as “</a:t>
            </a:r>
            <a:r>
              <a:rPr lang="en-US" altLang="en-US" sz="2000" dirty="0" smtClean="0">
                <a:ea typeface="Arial" panose="020B0604020202020204" pitchFamily="34" charset="0"/>
              </a:rPr>
              <a:t>CD.JEVAX</a:t>
            </a:r>
            <a:r>
              <a:rPr lang="en-US" altLang="en-US" sz="2000" baseline="30000" dirty="0" smtClean="0">
                <a:ea typeface="Arial" panose="020B0604020202020204" pitchFamily="34" charset="0"/>
              </a:rPr>
              <a:t>®</a:t>
            </a:r>
            <a:r>
              <a:rPr lang="en-US" altLang="en-US" sz="2000" dirty="0" smtClean="0">
                <a:ea typeface="Arial" panose="020B0604020202020204" pitchFamily="34" charset="0"/>
              </a:rPr>
              <a:t>” </a:t>
            </a:r>
            <a:r>
              <a:rPr lang="en-US" altLang="en-US" sz="2000" dirty="0">
                <a:ea typeface="Arial" panose="020B0604020202020204" pitchFamily="34" charset="0"/>
              </a:rPr>
              <a:t>or “</a:t>
            </a:r>
            <a:r>
              <a:rPr lang="en-US" altLang="en-US" sz="2000" dirty="0" smtClean="0">
                <a:ea typeface="Arial" panose="020B0604020202020204" pitchFamily="34" charset="0"/>
              </a:rPr>
              <a:t>RS.JEV</a:t>
            </a:r>
            <a:r>
              <a:rPr lang="en-US" altLang="en-US" sz="2000" baseline="30000" dirty="0">
                <a:ea typeface="Arial" panose="020B0604020202020204" pitchFamily="34" charset="0"/>
              </a:rPr>
              <a:t>®</a:t>
            </a:r>
            <a:r>
              <a:rPr lang="en-US" altLang="en-US" sz="2000" dirty="0" smtClean="0">
                <a:ea typeface="Arial" panose="020B0604020202020204" pitchFamily="34" charset="0"/>
              </a:rPr>
              <a:t>,” </a:t>
            </a:r>
            <a:r>
              <a:rPr lang="en-US" altLang="en-US" sz="2000" dirty="0">
                <a:ea typeface="Arial" panose="020B0604020202020204" pitchFamily="34" charset="0"/>
              </a:rPr>
              <a:t>but it is the same product. </a:t>
            </a:r>
          </a:p>
        </p:txBody>
      </p:sp>
      <p:sp>
        <p:nvSpPr>
          <p:cNvPr id="11268" name="Rectangle 10"/>
          <p:cNvSpPr>
            <a:spLocks noChangeArrowheads="1"/>
          </p:cNvSpPr>
          <p:nvPr/>
        </p:nvSpPr>
        <p:spPr bwMode="auto">
          <a:xfrm>
            <a:off x="0" y="3508375"/>
            <a:ext cx="66246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2400" dirty="0"/>
          </a:p>
          <a:p>
            <a:pPr rtl="1" eaLnBrk="1" hangingPunct="1">
              <a:spcBef>
                <a:spcPct val="0"/>
              </a:spcBef>
              <a:buClrTx/>
              <a:buFontTx/>
              <a:buNone/>
            </a:pPr>
            <a:endParaRPr lang="en-US" altLang="en-US" sz="2400" dirty="0"/>
          </a:p>
          <a:p>
            <a:pPr rtl="1" eaLnBrk="1" hangingPunct="1">
              <a:spcBef>
                <a:spcPct val="0"/>
              </a:spcBef>
              <a:buClrTx/>
              <a:buFontTx/>
              <a:buNone/>
            </a:pPr>
            <a:r>
              <a:rPr lang="en-US" altLang="en-US" sz="2000" b="1" dirty="0"/>
              <a:t>     </a:t>
            </a:r>
            <a:endParaRPr lang="fr-FR" altLang="en-US" sz="2000" dirty="0"/>
          </a:p>
        </p:txBody>
      </p:sp>
      <p:pic>
        <p:nvPicPr>
          <p:cNvPr id="7" name="Picture 6" descr="C:\Users\mji\AppData\Local\Microsoft\Windows\INetCache\Content.Word\IMG_20160411_140949.jpg"/>
          <p:cNvPicPr>
            <a:picLocks noChangeAspect="1"/>
          </p:cNvPicPr>
          <p:nvPr/>
        </p:nvPicPr>
        <p:blipFill rotWithShape="1">
          <a:blip r:embed="rId3" cstate="print">
            <a:extLst>
              <a:ext uri="{28A0092B-C50C-407E-A947-70E740481C1C}">
                <a14:useLocalDpi xmlns:a14="http://schemas.microsoft.com/office/drawing/2010/main" val="0"/>
              </a:ext>
            </a:extLst>
          </a:blip>
          <a:srcRect l="13848" t="2243" r="10384" b="18598"/>
          <a:stretch/>
        </p:blipFill>
        <p:spPr bwMode="auto">
          <a:xfrm>
            <a:off x="5940152" y="1504632"/>
            <a:ext cx="3117931" cy="1828800"/>
          </a:xfrm>
          <a:prstGeom prst="rect">
            <a:avLst/>
          </a:prstGeom>
          <a:noFill/>
          <a:ln>
            <a:noFill/>
          </a:ln>
          <a:extLst>
            <a:ext uri="{53640926-AAD7-44D8-BBD7-CCE9431645EC}">
              <a14:shadowObscured xmlns:a14="http://schemas.microsoft.com/office/drawing/2010/main"/>
            </a:ext>
          </a:extLst>
        </p:spPr>
      </p:pic>
      <p:pic>
        <p:nvPicPr>
          <p:cNvPr id="8" name="Picture 7" descr="C:\Users\mji\AppData\Local\Microsoft\Windows\INetCache\Content.Word\IMG_20160411_140601.jpg"/>
          <p:cNvPicPr>
            <a:picLocks noChangeAspect="1"/>
          </p:cNvPicPr>
          <p:nvPr/>
        </p:nvPicPr>
        <p:blipFill rotWithShape="1">
          <a:blip r:embed="rId4" cstate="print">
            <a:extLst>
              <a:ext uri="{28A0092B-C50C-407E-A947-70E740481C1C}">
                <a14:useLocalDpi xmlns:a14="http://schemas.microsoft.com/office/drawing/2010/main" val="0"/>
              </a:ext>
            </a:extLst>
          </a:blip>
          <a:srcRect l="33851" t="14991" r="35379" b="31652"/>
          <a:stretch/>
        </p:blipFill>
        <p:spPr bwMode="auto">
          <a:xfrm>
            <a:off x="6372081" y="3599814"/>
            <a:ext cx="2254071" cy="219456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defRPr/>
            </a:pPr>
            <a:r>
              <a:rPr lang="en-US" dirty="0">
                <a:solidFill>
                  <a:srgbClr val="002060"/>
                </a:solidFill>
              </a:rPr>
              <a:t>How safe is </a:t>
            </a:r>
            <a:r>
              <a:rPr lang="fr-FR" sz="3200" dirty="0"/>
              <a:t>CD-JEV</a:t>
            </a:r>
            <a:r>
              <a:rPr lang="en-US" dirty="0">
                <a:solidFill>
                  <a:srgbClr val="002060"/>
                </a:solidFill>
              </a:rPr>
              <a:t>?</a:t>
            </a:r>
            <a:endParaRPr lang="en-GB" dirty="0">
              <a:solidFill>
                <a:srgbClr val="002060"/>
              </a:solidFill>
            </a:endParaRPr>
          </a:p>
        </p:txBody>
      </p:sp>
      <p:sp>
        <p:nvSpPr>
          <p:cNvPr id="13315" name="Rectangle 3"/>
          <p:cNvSpPr>
            <a:spLocks noGrp="1" noChangeArrowheads="1"/>
          </p:cNvSpPr>
          <p:nvPr>
            <p:ph type="body" idx="1"/>
          </p:nvPr>
        </p:nvSpPr>
        <p:spPr>
          <a:xfrm>
            <a:off x="250825" y="1341438"/>
            <a:ext cx="8497888" cy="4611687"/>
          </a:xfrm>
        </p:spPr>
        <p:txBody>
          <a:bodyPr>
            <a:normAutofit fontScale="92500" lnSpcReduction="10000"/>
          </a:bodyPr>
          <a:lstStyle/>
          <a:p>
            <a:pPr>
              <a:buSzPct val="130000"/>
              <a:buFont typeface="Arial" panose="020B0604020202020204" pitchFamily="34" charset="0"/>
              <a:buChar char="•"/>
            </a:pPr>
            <a:r>
              <a:rPr lang="en-US" altLang="en-US" sz="2000" dirty="0"/>
              <a:t>CD-JEV is “prequalified” by WHO, which means the vaccine has been assessed by the WHO and successfully meets quality, safety and efficacy standards for the target population. </a:t>
            </a:r>
          </a:p>
          <a:p>
            <a:pPr>
              <a:buSzPct val="130000"/>
              <a:buFont typeface="Arial" panose="020B0604020202020204" pitchFamily="34" charset="0"/>
              <a:buChar char="•"/>
            </a:pPr>
            <a:r>
              <a:rPr lang="en-US" altLang="en-US" sz="2000" dirty="0"/>
              <a:t>CD-JEV has been widely used for over 10 years throughout Asia without safety concerns identified.</a:t>
            </a:r>
          </a:p>
          <a:p>
            <a:pPr>
              <a:buSzPct val="130000"/>
              <a:buFont typeface="Arial" panose="020B0604020202020204" pitchFamily="34" charset="0"/>
              <a:buChar char="•"/>
            </a:pPr>
            <a:r>
              <a:rPr lang="en-US" altLang="en-US" sz="2000" dirty="0"/>
              <a:t>In 2015, the WHO stated that JE vaccination “should be integrated into all national immunization schedules where JE is recognized as a public health priority.”</a:t>
            </a:r>
          </a:p>
          <a:p>
            <a:pPr>
              <a:buSzPct val="130000"/>
              <a:buFont typeface="Arial" panose="020B0604020202020204" pitchFamily="34" charset="0"/>
              <a:buChar char="•"/>
            </a:pPr>
            <a:r>
              <a:rPr lang="en-US" altLang="en-US" sz="2000" dirty="0"/>
              <a:t>Possible side effects: Some children may experience mild symptoms such as tenderness or swelling at the injection site, rash, mild fever, nausea, or dizziness.</a:t>
            </a:r>
          </a:p>
          <a:p>
            <a:pPr lvl="1">
              <a:spcAft>
                <a:spcPts val="600"/>
              </a:spcAft>
              <a:buFont typeface="Courier New" panose="02070309020205020404" pitchFamily="49" charset="0"/>
              <a:buChar char="o"/>
            </a:pPr>
            <a:r>
              <a:rPr lang="en-US" altLang="en-US" sz="1800" dirty="0">
                <a:ea typeface="Arial" panose="020B0604020202020204" pitchFamily="34" charset="0"/>
              </a:rPr>
              <a:t>These side effects are not serious and will not last more than a few days.</a:t>
            </a:r>
          </a:p>
          <a:p>
            <a:pPr lvl="1">
              <a:buFont typeface="Courier New" panose="02070309020205020404" pitchFamily="49" charset="0"/>
              <a:buChar char="o"/>
            </a:pPr>
            <a:r>
              <a:rPr lang="en-US" altLang="en-US" sz="1800" dirty="0">
                <a:ea typeface="Arial" panose="020B0604020202020204" pitchFamily="34" charset="0"/>
              </a:rPr>
              <a:t>Like any vaccine, there is always the possibility of serious side effects in association with vaccination, but serious adverse events are rare.</a:t>
            </a:r>
          </a:p>
        </p:txBody>
      </p:sp>
      <p:sp>
        <p:nvSpPr>
          <p:cNvPr id="13316" name="Rectangle 10"/>
          <p:cNvSpPr>
            <a:spLocks noChangeArrowheads="1"/>
          </p:cNvSpPr>
          <p:nvPr/>
        </p:nvSpPr>
        <p:spPr bwMode="auto">
          <a:xfrm>
            <a:off x="0" y="3508375"/>
            <a:ext cx="66246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2400" dirty="0"/>
          </a:p>
          <a:p>
            <a:pPr rtl="1" eaLnBrk="1" hangingPunct="1">
              <a:spcBef>
                <a:spcPct val="0"/>
              </a:spcBef>
              <a:buClrTx/>
              <a:buFontTx/>
              <a:buNone/>
            </a:pPr>
            <a:endParaRPr lang="en-US" altLang="en-US" sz="2400" dirty="0"/>
          </a:p>
          <a:p>
            <a:pPr rtl="1" eaLnBrk="1" hangingPunct="1">
              <a:spcBef>
                <a:spcPct val="0"/>
              </a:spcBef>
              <a:buClrTx/>
              <a:buFontTx/>
              <a:buNone/>
            </a:pPr>
            <a:r>
              <a:rPr lang="en-US" altLang="en-US" sz="2000" b="1" dirty="0"/>
              <a:t>     </a:t>
            </a:r>
            <a:endParaRPr lang="fr-FR"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0"/>
          <p:cNvSpPr>
            <a:spLocks noChangeArrowheads="1"/>
          </p:cNvSpPr>
          <p:nvPr/>
        </p:nvSpPr>
        <p:spPr bwMode="auto">
          <a:xfrm>
            <a:off x="420539" y="3905250"/>
            <a:ext cx="839993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marL="338328">
              <a:spcBef>
                <a:spcPts val="1000"/>
              </a:spcBef>
              <a:spcAft>
                <a:spcPts val="1000"/>
              </a:spcAft>
              <a:buClr>
                <a:srgbClr val="1E7FB8"/>
              </a:buClr>
              <a:buSzPct val="75000"/>
              <a:buFont typeface="Wingdings" panose="05000000000000000000" pitchFamily="2" charset="2"/>
              <a:buChar char="l"/>
              <a:defRPr/>
            </a:pPr>
            <a:r>
              <a:rPr lang="fr-FR" sz="2400" dirty="0">
                <a:solidFill>
                  <a:srgbClr val="002060"/>
                </a:solidFill>
                <a:latin typeface="+mn-lt"/>
              </a:rPr>
              <a:t>CD-JEV </a:t>
            </a:r>
            <a:r>
              <a:rPr lang="en-US" altLang="en-US" sz="2400" dirty="0">
                <a:solidFill>
                  <a:srgbClr val="000066"/>
                </a:solidFill>
                <a:latin typeface="Arial" panose="020B0604020202020204" pitchFamily="34" charset="0"/>
              </a:rPr>
              <a:t>should be stored between </a:t>
            </a:r>
            <a:r>
              <a:rPr lang="en-US" altLang="en-US" sz="2400" dirty="0" smtClean="0">
                <a:solidFill>
                  <a:srgbClr val="000066"/>
                </a:solidFill>
                <a:latin typeface="Arial" panose="020B0604020202020204" pitchFamily="34" charset="0"/>
              </a:rPr>
              <a:t>+ 2</a:t>
            </a:r>
            <a:r>
              <a:rPr lang="en-US" altLang="en-US" sz="2400" dirty="0">
                <a:solidFill>
                  <a:srgbClr val="000066"/>
                </a:solidFill>
                <a:latin typeface="Arial" panose="020B0604020202020204" pitchFamily="34" charset="0"/>
              </a:rPr>
              <a:t>⁰C and </a:t>
            </a:r>
            <a:r>
              <a:rPr lang="en-US" altLang="en-US" sz="2400" dirty="0" smtClean="0">
                <a:solidFill>
                  <a:srgbClr val="000066"/>
                </a:solidFill>
                <a:latin typeface="Arial" panose="020B0604020202020204" pitchFamily="34" charset="0"/>
              </a:rPr>
              <a:t>+ 8</a:t>
            </a:r>
            <a:r>
              <a:rPr lang="en-US" altLang="en-US" sz="2400" dirty="0">
                <a:solidFill>
                  <a:srgbClr val="000066"/>
                </a:solidFill>
                <a:latin typeface="Arial" panose="020B0604020202020204" pitchFamily="34" charset="0"/>
              </a:rPr>
              <a:t>⁰C and protected from light.</a:t>
            </a:r>
          </a:p>
          <a:p>
            <a:pPr marL="338328">
              <a:spcBef>
                <a:spcPts val="1000"/>
              </a:spcBef>
              <a:spcAft>
                <a:spcPts val="1000"/>
              </a:spcAft>
              <a:buClr>
                <a:srgbClr val="1E7FB8"/>
              </a:buClr>
              <a:buSzPct val="75000"/>
              <a:buFont typeface="Wingdings" panose="05000000000000000000" pitchFamily="2" charset="2"/>
              <a:buChar char="l"/>
              <a:defRPr/>
            </a:pPr>
            <a:r>
              <a:rPr lang="en-US" sz="2400" dirty="0">
                <a:solidFill>
                  <a:srgbClr val="002060"/>
                </a:solidFill>
              </a:rPr>
              <a:t>Diluent must not be frozen but should be </a:t>
            </a:r>
            <a:r>
              <a:rPr lang="en-US" sz="2400" dirty="0">
                <a:solidFill>
                  <a:srgbClr val="000066"/>
                </a:solidFill>
              </a:rPr>
              <a:t>stored between </a:t>
            </a:r>
            <a:r>
              <a:rPr lang="en-US" altLang="en-US" sz="2400" dirty="0" smtClean="0">
                <a:solidFill>
                  <a:srgbClr val="000066"/>
                </a:solidFill>
                <a:latin typeface="Arial" panose="020B0604020202020204" pitchFamily="34" charset="0"/>
              </a:rPr>
              <a:t>+ 2</a:t>
            </a:r>
            <a:r>
              <a:rPr lang="en-US" altLang="en-US" sz="2400" dirty="0">
                <a:solidFill>
                  <a:srgbClr val="000066"/>
                </a:solidFill>
                <a:latin typeface="Arial" panose="020B0604020202020204" pitchFamily="34" charset="0"/>
              </a:rPr>
              <a:t>⁰C and </a:t>
            </a:r>
            <a:r>
              <a:rPr lang="en-US" altLang="en-US" sz="2400" dirty="0" smtClean="0">
                <a:solidFill>
                  <a:srgbClr val="000066"/>
                </a:solidFill>
                <a:latin typeface="Arial" panose="020B0604020202020204" pitchFamily="34" charset="0"/>
              </a:rPr>
              <a:t>+ 8</a:t>
            </a:r>
            <a:r>
              <a:rPr lang="en-US" altLang="en-US" sz="2400" dirty="0">
                <a:solidFill>
                  <a:srgbClr val="000066"/>
                </a:solidFill>
                <a:latin typeface="Arial" panose="020B0604020202020204" pitchFamily="34" charset="0"/>
              </a:rPr>
              <a:t>⁰C </a:t>
            </a:r>
            <a:r>
              <a:rPr lang="en-US" sz="2400" dirty="0">
                <a:solidFill>
                  <a:srgbClr val="002060"/>
                </a:solidFill>
              </a:rPr>
              <a:t>before reconstitution.  </a:t>
            </a:r>
          </a:p>
          <a:p>
            <a:pPr marL="0" indent="0">
              <a:spcBef>
                <a:spcPts val="600"/>
              </a:spcBef>
              <a:buClr>
                <a:srgbClr val="1E7FB8"/>
              </a:buClr>
              <a:buSzPct val="75000"/>
              <a:defRPr/>
            </a:pPr>
            <a:endParaRPr lang="en-US" dirty="0">
              <a:solidFill>
                <a:srgbClr val="002060"/>
              </a:solidFill>
            </a:endParaRPr>
          </a:p>
          <a:p>
            <a:pPr marL="0" lvl="1" indent="0">
              <a:spcBef>
                <a:spcPts val="600"/>
              </a:spcBef>
              <a:buClr>
                <a:srgbClr val="1E7FB8"/>
              </a:buClr>
              <a:buSzPct val="75000"/>
              <a:defRPr/>
            </a:pPr>
            <a:endParaRPr lang="en-US" dirty="0">
              <a:solidFill>
                <a:srgbClr val="002060"/>
              </a:solidFill>
            </a:endParaRPr>
          </a:p>
          <a:p>
            <a:pPr marL="0">
              <a:spcBef>
                <a:spcPct val="80000"/>
              </a:spcBef>
              <a:buClr>
                <a:srgbClr val="1E7FB8"/>
              </a:buClr>
              <a:buSzPct val="75000"/>
              <a:buFont typeface="Wingdings" panose="05000000000000000000" pitchFamily="2" charset="2"/>
              <a:buChar char="l"/>
              <a:defRPr/>
            </a:pPr>
            <a:endParaRPr lang="en-US" altLang="en-US" sz="2000" dirty="0">
              <a:solidFill>
                <a:srgbClr val="000066"/>
              </a:solidFill>
              <a:latin typeface="Arial" panose="020B0604020202020204" pitchFamily="34" charset="0"/>
            </a:endParaRPr>
          </a:p>
          <a:p>
            <a:pPr marL="0" indent="0">
              <a:spcBef>
                <a:spcPct val="80000"/>
              </a:spcBef>
              <a:buClr>
                <a:srgbClr val="1E7FB8"/>
              </a:buClr>
              <a:defRPr/>
            </a:pPr>
            <a:endParaRPr lang="fr-FR" altLang="en-US" sz="2500" dirty="0">
              <a:solidFill>
                <a:srgbClr val="000066"/>
              </a:solidFill>
              <a:latin typeface="Arial" panose="020B0604020202020204" pitchFamily="34" charset="0"/>
            </a:endParaRPr>
          </a:p>
        </p:txBody>
      </p:sp>
      <p:sp>
        <p:nvSpPr>
          <p:cNvPr id="8" name="Rectangle 2"/>
          <p:cNvSpPr txBox="1">
            <a:spLocks noChangeArrowheads="1"/>
          </p:cNvSpPr>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2813">
              <a:defRPr/>
            </a:pPr>
            <a:r>
              <a:rPr lang="en-US" sz="3500" b="1" kern="0" dirty="0">
                <a:solidFill>
                  <a:srgbClr val="002060"/>
                </a:solidFill>
                <a:latin typeface="+mj-lt"/>
                <a:ea typeface="+mj-ea"/>
                <a:cs typeface="+mj-cs"/>
              </a:rPr>
              <a:t>At which temperature must </a:t>
            </a:r>
            <a:br>
              <a:rPr lang="en-US" sz="3500" b="1" kern="0" dirty="0">
                <a:solidFill>
                  <a:srgbClr val="002060"/>
                </a:solidFill>
                <a:latin typeface="+mj-lt"/>
                <a:ea typeface="+mj-ea"/>
                <a:cs typeface="+mj-cs"/>
              </a:rPr>
            </a:br>
            <a:r>
              <a:rPr lang="en-US" sz="3500" b="1" kern="0" dirty="0">
                <a:solidFill>
                  <a:srgbClr val="002060"/>
                </a:solidFill>
                <a:latin typeface="+mj-lt"/>
                <a:ea typeface="+mj-ea"/>
                <a:cs typeface="+mj-cs"/>
              </a:rPr>
              <a:t>CD-JEV be stored?</a:t>
            </a:r>
          </a:p>
        </p:txBody>
      </p:sp>
      <p:pic>
        <p:nvPicPr>
          <p:cNvPr id="15364" name="Picture 9" descr="2-8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375" y="1581939"/>
            <a:ext cx="6869249"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1450" y="2816225"/>
            <a:ext cx="5129213" cy="338138"/>
          </a:xfrm>
          <a:prstGeom prst="rect">
            <a:avLst/>
          </a:prstGeom>
          <a:noFill/>
        </p:spPr>
        <p:txBody>
          <a:bodyPr>
            <a:spAutoFit/>
          </a:bodyPr>
          <a:lstStyle/>
          <a:p>
            <a:pPr marL="0" lvl="1" indent="-341313" eaLnBrk="1" hangingPunct="1">
              <a:spcBef>
                <a:spcPct val="80000"/>
              </a:spcBef>
              <a:buClr>
                <a:srgbClr val="1E7FB8"/>
              </a:buClr>
              <a:buSzPct val="75000"/>
              <a:buFont typeface="Wingdings" panose="05000000000000000000" pitchFamily="2" charset="2"/>
              <a:buChar char="l"/>
              <a:defRPr/>
            </a:pPr>
            <a:endParaRPr lang="en-US" sz="1600" dirty="0">
              <a:solidFill>
                <a:srgbClr val="00206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0"/>
          <p:cNvSpPr>
            <a:spLocks noChangeArrowheads="1"/>
          </p:cNvSpPr>
          <p:nvPr/>
        </p:nvSpPr>
        <p:spPr bwMode="auto">
          <a:xfrm>
            <a:off x="171450" y="1365910"/>
            <a:ext cx="411246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marL="338328" lvl="1" indent="-341313" eaLnBrk="1" hangingPunct="1">
              <a:spcBef>
                <a:spcPts val="1000"/>
              </a:spcBef>
              <a:spcAft>
                <a:spcPts val="1000"/>
              </a:spcAft>
              <a:buClr>
                <a:srgbClr val="1E7FB8"/>
              </a:buClr>
              <a:buSzPct val="75000"/>
              <a:buFont typeface="Wingdings" panose="05000000000000000000" pitchFamily="2" charset="2"/>
              <a:buChar char="l"/>
              <a:defRPr/>
            </a:pPr>
            <a:r>
              <a:rPr lang="en-US" dirty="0">
                <a:solidFill>
                  <a:srgbClr val="002060"/>
                </a:solidFill>
                <a:latin typeface="+mn-lt"/>
              </a:rPr>
              <a:t>CD-JEV vaccine comes with a vaccine vial monitor (VVM) sticker with an inner square that will darken if the </a:t>
            </a:r>
            <a:r>
              <a:rPr lang="en-US" dirty="0">
                <a:solidFill>
                  <a:srgbClr val="000066"/>
                </a:solidFill>
                <a:latin typeface="+mn-lt"/>
              </a:rPr>
              <a:t>vaccine has been exposed to higher temperatures long enough to affect its potency. </a:t>
            </a:r>
          </a:p>
          <a:p>
            <a:pPr marL="338328" lvl="1" indent="-341313" eaLnBrk="1" hangingPunct="1">
              <a:spcBef>
                <a:spcPts val="1000"/>
              </a:spcBef>
              <a:spcAft>
                <a:spcPts val="1000"/>
              </a:spcAft>
              <a:buClr>
                <a:srgbClr val="1E7FB8"/>
              </a:buClr>
              <a:buSzPct val="75000"/>
              <a:buFont typeface="Wingdings" panose="05000000000000000000" pitchFamily="2" charset="2"/>
              <a:buChar char="l"/>
              <a:defRPr/>
            </a:pPr>
            <a:r>
              <a:rPr lang="en-US" dirty="0">
                <a:solidFill>
                  <a:srgbClr val="000066"/>
                </a:solidFill>
                <a:latin typeface="+mn-lt"/>
              </a:rPr>
              <a:t>The VVM is on the cap of the vial and can be seen before the vial is opened. However, once the vial is opened and the vaccine is </a:t>
            </a:r>
            <a:r>
              <a:rPr lang="en-US" dirty="0" smtClean="0">
                <a:solidFill>
                  <a:srgbClr val="000066"/>
                </a:solidFill>
                <a:latin typeface="+mn-lt"/>
              </a:rPr>
              <a:t>reconstituted, </a:t>
            </a:r>
            <a:r>
              <a:rPr lang="en-US" dirty="0">
                <a:solidFill>
                  <a:srgbClr val="000066"/>
                </a:solidFill>
                <a:latin typeface="+mn-lt"/>
              </a:rPr>
              <a:t>the VVM is no longer effective to monitor temperature.  </a:t>
            </a:r>
          </a:p>
          <a:p>
            <a:pPr marL="338328" lvl="1" indent="-341313" eaLnBrk="1" hangingPunct="1">
              <a:spcBef>
                <a:spcPts val="1000"/>
              </a:spcBef>
              <a:spcAft>
                <a:spcPts val="1000"/>
              </a:spcAft>
              <a:buClr>
                <a:srgbClr val="1E7FB8"/>
              </a:buClr>
              <a:buSzPct val="75000"/>
              <a:buFont typeface="Wingdings" panose="05000000000000000000" pitchFamily="2" charset="2"/>
              <a:buChar char="l"/>
              <a:defRPr/>
            </a:pPr>
            <a:r>
              <a:rPr lang="en-US" dirty="0">
                <a:solidFill>
                  <a:srgbClr val="000066"/>
                </a:solidFill>
                <a:latin typeface="+mn-lt"/>
              </a:rPr>
              <a:t>Any vial with </a:t>
            </a:r>
            <a:r>
              <a:rPr lang="en-US" dirty="0" smtClean="0">
                <a:solidFill>
                  <a:srgbClr val="000066"/>
                </a:solidFill>
                <a:latin typeface="+mn-lt"/>
              </a:rPr>
              <a:t>a VVM darkened beyond </a:t>
            </a:r>
            <a:r>
              <a:rPr lang="en-US" dirty="0">
                <a:solidFill>
                  <a:srgbClr val="000066"/>
                </a:solidFill>
                <a:latin typeface="+mn-lt"/>
              </a:rPr>
              <a:t>the discard point should be discarded.</a:t>
            </a:r>
          </a:p>
          <a:p>
            <a:pPr marL="0" indent="0">
              <a:spcBef>
                <a:spcPts val="600"/>
              </a:spcBef>
              <a:buClr>
                <a:srgbClr val="1E7FB8"/>
              </a:buClr>
              <a:buSzPct val="75000"/>
              <a:defRPr/>
            </a:pPr>
            <a:endParaRPr lang="en-US" dirty="0">
              <a:solidFill>
                <a:srgbClr val="002060"/>
              </a:solidFill>
            </a:endParaRPr>
          </a:p>
          <a:p>
            <a:pPr marL="0" lvl="1" indent="0">
              <a:spcBef>
                <a:spcPts val="600"/>
              </a:spcBef>
              <a:buClr>
                <a:srgbClr val="1E7FB8"/>
              </a:buClr>
              <a:buSzPct val="75000"/>
              <a:defRPr/>
            </a:pPr>
            <a:endParaRPr lang="en-US" dirty="0">
              <a:solidFill>
                <a:srgbClr val="002060"/>
              </a:solidFill>
            </a:endParaRPr>
          </a:p>
          <a:p>
            <a:pPr marL="0">
              <a:spcBef>
                <a:spcPct val="80000"/>
              </a:spcBef>
              <a:buClr>
                <a:srgbClr val="1E7FB8"/>
              </a:buClr>
              <a:buSzPct val="75000"/>
              <a:buFont typeface="Wingdings" panose="05000000000000000000" pitchFamily="2" charset="2"/>
              <a:buChar char="l"/>
              <a:defRPr/>
            </a:pPr>
            <a:endParaRPr lang="en-US" altLang="en-US" sz="2000" dirty="0">
              <a:solidFill>
                <a:srgbClr val="000066"/>
              </a:solidFill>
              <a:latin typeface="Arial" panose="020B0604020202020204" pitchFamily="34" charset="0"/>
            </a:endParaRPr>
          </a:p>
          <a:p>
            <a:pPr marL="0" indent="0">
              <a:spcBef>
                <a:spcPct val="80000"/>
              </a:spcBef>
              <a:buClr>
                <a:srgbClr val="1E7FB8"/>
              </a:buClr>
              <a:defRPr/>
            </a:pPr>
            <a:endParaRPr lang="fr-FR" altLang="en-US" sz="2500" dirty="0">
              <a:solidFill>
                <a:srgbClr val="000066"/>
              </a:solidFill>
              <a:latin typeface="Arial" panose="020B0604020202020204" pitchFamily="34" charset="0"/>
            </a:endParaRPr>
          </a:p>
        </p:txBody>
      </p:sp>
      <p:sp>
        <p:nvSpPr>
          <p:cNvPr id="8" name="Rectangle 2"/>
          <p:cNvSpPr txBox="1">
            <a:spLocks noChangeArrowheads="1"/>
          </p:cNvSpPr>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2813">
              <a:defRPr/>
            </a:pPr>
            <a:r>
              <a:rPr lang="en-US" sz="3500" b="1" kern="0" dirty="0">
                <a:solidFill>
                  <a:srgbClr val="002060"/>
                </a:solidFill>
                <a:latin typeface="+mj-lt"/>
                <a:ea typeface="+mj-ea"/>
                <a:cs typeface="+mj-cs"/>
              </a:rPr>
              <a:t>What is a </a:t>
            </a:r>
            <a:r>
              <a:rPr lang="en-US" sz="3500" b="1" kern="0" dirty="0" smtClean="0">
                <a:solidFill>
                  <a:srgbClr val="002060"/>
                </a:solidFill>
                <a:latin typeface="+mj-lt"/>
                <a:ea typeface="+mj-ea"/>
                <a:cs typeface="+mj-cs"/>
              </a:rPr>
              <a:t>vaccine vial monitor</a:t>
            </a:r>
            <a:r>
              <a:rPr lang="en-US" sz="3500" b="1" kern="0" dirty="0">
                <a:solidFill>
                  <a:srgbClr val="002060"/>
                </a:solidFill>
                <a:latin typeface="+mj-lt"/>
                <a:ea typeface="+mj-ea"/>
                <a:cs typeface="+mj-cs"/>
              </a:rPr>
              <a:t>?</a:t>
            </a:r>
          </a:p>
        </p:txBody>
      </p:sp>
      <p:sp>
        <p:nvSpPr>
          <p:cNvPr id="3" name="TextBox 2"/>
          <p:cNvSpPr txBox="1"/>
          <p:nvPr/>
        </p:nvSpPr>
        <p:spPr>
          <a:xfrm>
            <a:off x="171450" y="2816225"/>
            <a:ext cx="5129213" cy="338138"/>
          </a:xfrm>
          <a:prstGeom prst="rect">
            <a:avLst/>
          </a:prstGeom>
          <a:noFill/>
        </p:spPr>
        <p:txBody>
          <a:bodyPr>
            <a:spAutoFit/>
          </a:bodyPr>
          <a:lstStyle/>
          <a:p>
            <a:pPr marL="0" lvl="1" indent="-341313" eaLnBrk="1" hangingPunct="1">
              <a:spcBef>
                <a:spcPct val="80000"/>
              </a:spcBef>
              <a:buClr>
                <a:srgbClr val="1E7FB8"/>
              </a:buClr>
              <a:buSzPct val="75000"/>
              <a:buFont typeface="Wingdings" panose="05000000000000000000" pitchFamily="2" charset="2"/>
              <a:buChar char="l"/>
              <a:defRPr/>
            </a:pPr>
            <a:endParaRPr lang="en-US" sz="1600" dirty="0">
              <a:solidFill>
                <a:srgbClr val="002060"/>
              </a:solidFill>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35" r="2096"/>
          <a:stretch/>
        </p:blipFill>
        <p:spPr>
          <a:xfrm>
            <a:off x="4283917" y="1516483"/>
            <a:ext cx="4860083" cy="4000749"/>
          </a:xfrm>
          <a:prstGeom prst="rect">
            <a:avLst/>
          </a:prstGeom>
        </p:spPr>
      </p:pic>
    </p:spTree>
    <p:extLst>
      <p:ext uri="{BB962C8B-B14F-4D97-AF65-F5344CB8AC3E}">
        <p14:creationId xmlns:p14="http://schemas.microsoft.com/office/powerpoint/2010/main" val="172855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47" t="25135" r="58422" b="25204"/>
          <a:stretch/>
        </p:blipFill>
        <p:spPr bwMode="auto">
          <a:xfrm>
            <a:off x="4481290" y="1814800"/>
            <a:ext cx="4662710" cy="303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7"/>
          <p:cNvSpPr>
            <a:spLocks noChangeArrowheads="1"/>
          </p:cNvSpPr>
          <p:nvPr/>
        </p:nvSpPr>
        <p:spPr bwMode="auto">
          <a:xfrm>
            <a:off x="442913" y="1381125"/>
            <a:ext cx="8377237"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eaLnBrk="0" hangingPunct="0">
              <a:defRPr>
                <a:solidFill>
                  <a:schemeClr val="tx1"/>
                </a:solidFill>
                <a:latin typeface="Limon F3" charset="0"/>
                <a:ea typeface="MS PGothic" panose="020B0600070205080204" pitchFamily="34" charset="-128"/>
              </a:defRPr>
            </a:lvl1pPr>
            <a:lvl2pPr marL="742950" indent="-285750" defTabSz="912813" eaLnBrk="0" hangingPunct="0">
              <a:defRPr>
                <a:solidFill>
                  <a:schemeClr val="tx1"/>
                </a:solidFill>
                <a:latin typeface="Limon F3" charset="0"/>
                <a:ea typeface="MS PGothic" panose="020B0600070205080204" pitchFamily="34" charset="-128"/>
              </a:defRPr>
            </a:lvl2pPr>
            <a:lvl3pPr marL="1143000" indent="-228600" defTabSz="912813" eaLnBrk="0" hangingPunct="0">
              <a:defRPr>
                <a:solidFill>
                  <a:schemeClr val="tx1"/>
                </a:solidFill>
                <a:latin typeface="Limon F3" charset="0"/>
                <a:ea typeface="MS PGothic" panose="020B0600070205080204" pitchFamily="34" charset="-128"/>
              </a:defRPr>
            </a:lvl3pPr>
            <a:lvl4pPr marL="1600200" indent="-228600" defTabSz="912813" eaLnBrk="0" hangingPunct="0">
              <a:defRPr>
                <a:solidFill>
                  <a:schemeClr val="tx1"/>
                </a:solidFill>
                <a:latin typeface="Limon F3" charset="0"/>
                <a:ea typeface="MS PGothic" panose="020B0600070205080204" pitchFamily="34" charset="-128"/>
              </a:defRPr>
            </a:lvl4pPr>
            <a:lvl5pPr marL="2057400" indent="-228600" defTabSz="912813" eaLnBrk="0" hangingPunct="0">
              <a:defRPr>
                <a:solidFill>
                  <a:schemeClr val="tx1"/>
                </a:solidFill>
                <a:latin typeface="Limon F3"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marL="0" indent="0" algn="ctr">
              <a:spcBef>
                <a:spcPct val="80000"/>
              </a:spcBef>
              <a:buClr>
                <a:srgbClr val="1E7FB8"/>
              </a:buClr>
              <a:buSzPct val="75000"/>
              <a:defRPr/>
            </a:pPr>
            <a:r>
              <a:rPr lang="fr-FR" sz="2000" dirty="0">
                <a:solidFill>
                  <a:srgbClr val="002060"/>
                </a:solidFill>
                <a:latin typeface="Arial" pitchFamily="34" charset="0"/>
                <a:cs typeface="MS PGothic" charset="0"/>
              </a:rPr>
              <a:t>CD-JEV </a:t>
            </a:r>
            <a:r>
              <a:rPr lang="en-GB" altLang="en-US" sz="2000" dirty="0">
                <a:solidFill>
                  <a:srgbClr val="000066"/>
                </a:solidFill>
                <a:latin typeface="Arial" panose="020B0604020202020204" pitchFamily="34" charset="0"/>
              </a:rPr>
              <a:t>should be stored in a refrigerator</a:t>
            </a:r>
          </a:p>
          <a:p>
            <a:pPr>
              <a:spcBef>
                <a:spcPct val="80000"/>
              </a:spcBef>
              <a:buClr>
                <a:srgbClr val="1E7FB8"/>
              </a:buClr>
              <a:buFont typeface="Wingdings" panose="05000000000000000000" pitchFamily="2" charset="2"/>
              <a:buChar char="l"/>
              <a:defRPr/>
            </a:pPr>
            <a:endParaRPr lang="en-GB" altLang="en-US" sz="2500" dirty="0">
              <a:solidFill>
                <a:srgbClr val="000066"/>
              </a:solidFill>
              <a:latin typeface="Arial" panose="020B0604020202020204" pitchFamily="34" charset="0"/>
            </a:endParaRPr>
          </a:p>
          <a:p>
            <a:pPr>
              <a:spcBef>
                <a:spcPct val="80000"/>
              </a:spcBef>
              <a:buClr>
                <a:srgbClr val="1E7FB8"/>
              </a:buClr>
              <a:buFont typeface="Wingdings" panose="05000000000000000000" pitchFamily="2" charset="2"/>
              <a:buChar char="l"/>
              <a:defRPr/>
            </a:pPr>
            <a:endParaRPr lang="fr-FR" altLang="en-US" sz="2500" dirty="0">
              <a:solidFill>
                <a:srgbClr val="000066"/>
              </a:solidFill>
              <a:latin typeface="Arial" panose="020B0604020202020204" pitchFamily="34" charset="0"/>
            </a:endParaRPr>
          </a:p>
        </p:txBody>
      </p:sp>
      <p:sp>
        <p:nvSpPr>
          <p:cNvPr id="17411" name="Rectangle 6"/>
          <p:cNvSpPr>
            <a:spLocks noChangeArrowheads="1"/>
          </p:cNvSpPr>
          <p:nvPr/>
        </p:nvSpPr>
        <p:spPr bwMode="auto">
          <a:xfrm>
            <a:off x="7164388" y="3068638"/>
            <a:ext cx="2232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altLang="en-US" sz="1200" b="1" dirty="0"/>
          </a:p>
        </p:txBody>
      </p:sp>
      <p:sp>
        <p:nvSpPr>
          <p:cNvPr id="17412" name="Rectangle 2"/>
          <p:cNvSpPr txBox="1">
            <a:spLocks noChangeArrowheads="1"/>
          </p:cNvSpPr>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US" altLang="en-US" sz="3500" b="1" dirty="0">
                <a:solidFill>
                  <a:srgbClr val="002060"/>
                </a:solidFill>
              </a:rPr>
              <a:t>Where do you store the vaccine?</a:t>
            </a:r>
            <a:endParaRPr lang="en-GB" altLang="en-US" sz="3500" b="1" dirty="0">
              <a:solidFill>
                <a:srgbClr val="002060"/>
              </a:solidFill>
            </a:endParaRPr>
          </a:p>
        </p:txBody>
      </p:sp>
      <p:sp>
        <p:nvSpPr>
          <p:cNvPr id="3" name="Rectangle 2"/>
          <p:cNvSpPr/>
          <p:nvPr/>
        </p:nvSpPr>
        <p:spPr>
          <a:xfrm>
            <a:off x="-540568" y="5469593"/>
            <a:ext cx="9684568" cy="523220"/>
          </a:xfrm>
          <a:prstGeom prst="rect">
            <a:avLst/>
          </a:prstGeom>
        </p:spPr>
        <p:txBody>
          <a:bodyPr wrap="square">
            <a:spAutoFit/>
          </a:bodyPr>
          <a:lstStyle/>
          <a:p>
            <a:pPr lvl="1" algn="ctr" eaLnBrk="1" hangingPunct="1">
              <a:defRPr/>
            </a:pPr>
            <a:r>
              <a:rPr lang="en-US" sz="1400" dirty="0">
                <a:solidFill>
                  <a:srgbClr val="002060"/>
                </a:solidFill>
                <a:latin typeface="+mn-lt"/>
              </a:rPr>
              <a:t>Please be sure to have a thermometer in the fridge and check it daily to ensure the </a:t>
            </a:r>
          </a:p>
          <a:p>
            <a:pPr lvl="1" algn="ctr" eaLnBrk="1" hangingPunct="1">
              <a:defRPr/>
            </a:pPr>
            <a:r>
              <a:rPr lang="en-US" sz="1400" dirty="0">
                <a:solidFill>
                  <a:srgbClr val="002060"/>
                </a:solidFill>
                <a:latin typeface="+mn-lt"/>
              </a:rPr>
              <a:t>vaccine is kept within the correct temperature range.</a:t>
            </a:r>
          </a:p>
        </p:txBody>
      </p:sp>
      <p:sp>
        <p:nvSpPr>
          <p:cNvPr id="17417" name="Oval 26"/>
          <p:cNvSpPr>
            <a:spLocks noChangeArrowheads="1"/>
          </p:cNvSpPr>
          <p:nvPr/>
        </p:nvSpPr>
        <p:spPr bwMode="auto">
          <a:xfrm>
            <a:off x="7524366" y="2924945"/>
            <a:ext cx="1440122" cy="864096"/>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a:defRPr>
                <a:solidFill>
                  <a:schemeClr val="tx1"/>
                </a:solidFill>
                <a:latin typeface="Limon F3" charset="0"/>
                <a:ea typeface="MS PGothic" panose="020B0600070205080204" pitchFamily="34" charset="-128"/>
              </a:defRPr>
            </a:lvl1pPr>
            <a:lvl2pPr marL="742950" indent="-285750" defTabSz="1042988">
              <a:defRPr>
                <a:solidFill>
                  <a:schemeClr val="tx1"/>
                </a:solidFill>
                <a:latin typeface="Limon F3" charset="0"/>
                <a:ea typeface="MS PGothic" panose="020B0600070205080204" pitchFamily="34" charset="-128"/>
              </a:defRPr>
            </a:lvl2pPr>
            <a:lvl3pPr marL="1143000" indent="-228600" defTabSz="1042988">
              <a:defRPr>
                <a:solidFill>
                  <a:schemeClr val="tx1"/>
                </a:solidFill>
                <a:latin typeface="Limon F3" charset="0"/>
                <a:ea typeface="MS PGothic" panose="020B0600070205080204" pitchFamily="34" charset="-128"/>
              </a:defRPr>
            </a:lvl3pPr>
            <a:lvl4pPr marL="1600200" indent="-228600" defTabSz="1042988">
              <a:defRPr>
                <a:solidFill>
                  <a:schemeClr val="tx1"/>
                </a:solidFill>
                <a:latin typeface="Limon F3" charset="0"/>
                <a:ea typeface="MS PGothic" panose="020B0600070205080204" pitchFamily="34" charset="-128"/>
              </a:defRPr>
            </a:lvl4pPr>
            <a:lvl5pPr marL="2057400" indent="-228600" defTabSz="1042988">
              <a:defRPr>
                <a:solidFill>
                  <a:schemeClr val="tx1"/>
                </a:solidFill>
                <a:latin typeface="Limon F3" charset="0"/>
                <a:ea typeface="MS PGothic" panose="020B0600070205080204" pitchFamily="34" charset="-128"/>
              </a:defRPr>
            </a:lvl5pPr>
            <a:lvl6pPr marL="25146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eaLnBrk="1" hangingPunct="1">
              <a:spcBef>
                <a:spcPct val="50000"/>
              </a:spcBef>
            </a:pPr>
            <a:endParaRPr lang="en-US" altLang="en-US" sz="3900" b="1" dirty="0">
              <a:solidFill>
                <a:srgbClr val="000066"/>
              </a:solidFill>
              <a:latin typeface="Arial" panose="020B0604020202020204"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735" t="28040" r="58614" b="15615"/>
          <a:stretch/>
        </p:blipFill>
        <p:spPr bwMode="auto">
          <a:xfrm>
            <a:off x="28972" y="2060848"/>
            <a:ext cx="4254996" cy="31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26"/>
          <p:cNvSpPr>
            <a:spLocks noChangeArrowheads="1"/>
          </p:cNvSpPr>
          <p:nvPr/>
        </p:nvSpPr>
        <p:spPr bwMode="auto">
          <a:xfrm>
            <a:off x="2915816" y="2221682"/>
            <a:ext cx="1296144" cy="98427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a:defRPr>
                <a:solidFill>
                  <a:schemeClr val="tx1"/>
                </a:solidFill>
                <a:latin typeface="Limon F3" charset="0"/>
                <a:ea typeface="MS PGothic" panose="020B0600070205080204" pitchFamily="34" charset="-128"/>
              </a:defRPr>
            </a:lvl1pPr>
            <a:lvl2pPr marL="742950" indent="-285750" defTabSz="1042988">
              <a:defRPr>
                <a:solidFill>
                  <a:schemeClr val="tx1"/>
                </a:solidFill>
                <a:latin typeface="Limon F3" charset="0"/>
                <a:ea typeface="MS PGothic" panose="020B0600070205080204" pitchFamily="34" charset="-128"/>
              </a:defRPr>
            </a:lvl2pPr>
            <a:lvl3pPr marL="1143000" indent="-228600" defTabSz="1042988">
              <a:defRPr>
                <a:solidFill>
                  <a:schemeClr val="tx1"/>
                </a:solidFill>
                <a:latin typeface="Limon F3" charset="0"/>
                <a:ea typeface="MS PGothic" panose="020B0600070205080204" pitchFamily="34" charset="-128"/>
              </a:defRPr>
            </a:lvl3pPr>
            <a:lvl4pPr marL="1600200" indent="-228600" defTabSz="1042988">
              <a:defRPr>
                <a:solidFill>
                  <a:schemeClr val="tx1"/>
                </a:solidFill>
                <a:latin typeface="Limon F3" charset="0"/>
                <a:ea typeface="MS PGothic" panose="020B0600070205080204" pitchFamily="34" charset="-128"/>
              </a:defRPr>
            </a:lvl4pPr>
            <a:lvl5pPr marL="2057400" indent="-228600" defTabSz="1042988">
              <a:defRPr>
                <a:solidFill>
                  <a:schemeClr val="tx1"/>
                </a:solidFill>
                <a:latin typeface="Limon F3" charset="0"/>
                <a:ea typeface="MS PGothic" panose="020B0600070205080204" pitchFamily="34" charset="-128"/>
              </a:defRPr>
            </a:lvl5pPr>
            <a:lvl6pPr marL="25146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6pPr>
            <a:lvl7pPr marL="29718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7pPr>
            <a:lvl8pPr marL="34290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8pPr>
            <a:lvl9pPr marL="3886200" indent="-228600" defTabSz="1042988" eaLnBrk="0" fontAlgn="base" hangingPunct="0">
              <a:spcBef>
                <a:spcPct val="0"/>
              </a:spcBef>
              <a:spcAft>
                <a:spcPct val="0"/>
              </a:spcAft>
              <a:defRPr>
                <a:solidFill>
                  <a:schemeClr val="tx1"/>
                </a:solidFill>
                <a:latin typeface="Limon F3" charset="0"/>
                <a:ea typeface="MS PGothic" panose="020B0600070205080204" pitchFamily="34" charset="-128"/>
              </a:defRPr>
            </a:lvl9pPr>
          </a:lstStyle>
          <a:p>
            <a:pPr eaLnBrk="1" hangingPunct="1">
              <a:spcBef>
                <a:spcPct val="50000"/>
              </a:spcBef>
            </a:pPr>
            <a:endParaRPr lang="en-US" altLang="en-US" sz="3900" b="1" dirty="0">
              <a:solidFill>
                <a:srgbClr val="000066"/>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1"/>
          <p:cNvSpPr>
            <a:spLocks noGrp="1" noChangeArrowheads="1"/>
          </p:cNvSpPr>
          <p:nvPr>
            <p:ph type="body" idx="1"/>
          </p:nvPr>
        </p:nvSpPr>
        <p:spPr>
          <a:xfrm>
            <a:off x="179388" y="1412875"/>
            <a:ext cx="8785225" cy="3932238"/>
          </a:xfrm>
        </p:spPr>
        <p:txBody>
          <a:bodyPr/>
          <a:lstStyle/>
          <a:p>
            <a:pPr>
              <a:buSzPct val="75000"/>
            </a:pPr>
            <a:r>
              <a:rPr lang="en-US" altLang="en-US" sz="2400" dirty="0">
                <a:solidFill>
                  <a:srgbClr val="002060"/>
                </a:solidFill>
              </a:rPr>
              <a:t>Vaccines with early </a:t>
            </a:r>
            <a:r>
              <a:rPr lang="en-US" altLang="en-US" sz="2400" dirty="0" smtClean="0">
                <a:solidFill>
                  <a:srgbClr val="002060"/>
                </a:solidFill>
              </a:rPr>
              <a:t>expiry dates </a:t>
            </a:r>
            <a:r>
              <a:rPr lang="en-US" altLang="en-US" sz="2400" dirty="0">
                <a:solidFill>
                  <a:srgbClr val="002060"/>
                </a:solidFill>
              </a:rPr>
              <a:t>should be kept in front </a:t>
            </a:r>
            <a:br>
              <a:rPr lang="en-US" altLang="en-US" sz="2400" dirty="0">
                <a:solidFill>
                  <a:srgbClr val="002060"/>
                </a:solidFill>
              </a:rPr>
            </a:br>
            <a:r>
              <a:rPr lang="en-US" altLang="en-US" sz="2400" dirty="0">
                <a:solidFill>
                  <a:srgbClr val="002060"/>
                </a:solidFill>
              </a:rPr>
              <a:t>to be used first</a:t>
            </a:r>
            <a:endParaRPr lang="fr-FR" altLang="en-US" sz="2400" dirty="0">
              <a:solidFill>
                <a:srgbClr val="002060"/>
              </a:solidFill>
            </a:endParaRPr>
          </a:p>
        </p:txBody>
      </p:sp>
      <p:sp>
        <p:nvSpPr>
          <p:cNvPr id="19459" name="Rectangle 50"/>
          <p:cNvSpPr>
            <a:spLocks noChangeArrowheads="1"/>
          </p:cNvSpPr>
          <p:nvPr/>
        </p:nvSpPr>
        <p:spPr bwMode="auto">
          <a:xfrm>
            <a:off x="684213" y="4764088"/>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600" dirty="0"/>
              <a:t>Closer expiry date in front </a:t>
            </a:r>
            <a:endParaRPr lang="fr-FR" altLang="en-US" sz="1600" dirty="0"/>
          </a:p>
        </p:txBody>
      </p:sp>
      <p:sp>
        <p:nvSpPr>
          <p:cNvPr id="19460" name="Rectangle 55"/>
          <p:cNvSpPr>
            <a:spLocks noChangeArrowheads="1"/>
          </p:cNvSpPr>
          <p:nvPr/>
        </p:nvSpPr>
        <p:spPr bwMode="auto">
          <a:xfrm>
            <a:off x="6991350" y="2420938"/>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600" dirty="0"/>
              <a:t>Further expiry date in back</a:t>
            </a:r>
            <a:endParaRPr lang="fr-FR" altLang="en-US" sz="1600" dirty="0"/>
          </a:p>
        </p:txBody>
      </p:sp>
      <p:sp>
        <p:nvSpPr>
          <p:cNvPr id="14342" name="Rectangle 13"/>
          <p:cNvSpPr>
            <a:spLocks noGrp="1" noChangeArrowheads="1"/>
          </p:cNvSpPr>
          <p:nvPr>
            <p:ph type="title"/>
          </p:nvPr>
        </p:nvSpPr>
        <p:spPr/>
        <p:txBody>
          <a:bodyPr/>
          <a:lstStyle/>
          <a:p>
            <a:pPr rtl="1">
              <a:defRPr/>
            </a:pPr>
            <a:r>
              <a:rPr lang="en-US" dirty="0">
                <a:ea typeface="ＭＳ Ｐゴシック" charset="0"/>
              </a:rPr>
              <a:t>Which vaccine should be stored in front?</a:t>
            </a:r>
          </a:p>
        </p:txBody>
      </p:sp>
      <p:pic>
        <p:nvPicPr>
          <p:cNvPr id="19462" name="Picture 10" descr="Zoom_Fri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138" y="2349500"/>
            <a:ext cx="4911725"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format xmlns="847b38f6-324c-4f90-ac99-a60a15eed2b6">16</Document_x0020_format>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901D28744714E81088C839CA36AD1" ma:contentTypeVersion="4" ma:contentTypeDescription="Create a new document." ma:contentTypeScope="" ma:versionID="911f8f3780bdfb744731a12615cf6b14">
  <xsd:schema xmlns:xsd="http://www.w3.org/2001/XMLSchema" xmlns:xs="http://www.w3.org/2001/XMLSchema" xmlns:p="http://schemas.microsoft.com/office/2006/metadata/properties" xmlns:ns2="847b38f6-324c-4f90-ac99-a60a15eed2b6" targetNamespace="http://schemas.microsoft.com/office/2006/metadata/properties" ma:root="true" ma:fieldsID="4078d32ba74b1c3df61a528b9272f21b" ns2:_="">
    <xsd:import namespace="847b38f6-324c-4f90-ac99-a60a15eed2b6"/>
    <xsd:element name="properties">
      <xsd:complexType>
        <xsd:sequence>
          <xsd:element name="documentManagement">
            <xsd:complexType>
              <xsd:all>
                <xsd:element ref="ns2:Document_x0020_format" minOccurs="0"/>
                <xsd:element ref="ns2:SharedWithUsers" minOccurs="0"/>
                <xsd:element ref="ns2:SharedWithDetail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b38f6-324c-4f90-ac99-a60a15eed2b6" elementFormDefault="qualified">
    <xsd:import namespace="http://schemas.microsoft.com/office/2006/documentManagement/types"/>
    <xsd:import namespace="http://schemas.microsoft.com/office/infopath/2007/PartnerControls"/>
    <xsd:element name="Document_x0020_format" ma:index="8" nillable="true" ma:displayName="Document format" ma:description="General format of the document’s presentation or structure, regardless of its subject matter or project activity." ma:list="{0a2552fc-c9be-4b64-b17c-c4078992fe4a}" ma:internalName="Document_x0020_format" ma:readOnly="false" ma:showField="Title" ma:web="847b38f6-324c-4f90-ac99-a60a15eed2b6">
      <xsd:simpleType>
        <xsd:restriction base="dms:Lookup"/>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C4E870-F8B4-4215-80E0-572AAF53C3F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47b38f6-324c-4f90-ac99-a60a15eed2b6"/>
    <ds:schemaRef ds:uri="http://www.w3.org/XML/1998/namespace"/>
    <ds:schemaRef ds:uri="http://purl.org/dc/dcmitype/"/>
  </ds:schemaRefs>
</ds:datastoreItem>
</file>

<file path=customXml/itemProps2.xml><?xml version="1.0" encoding="utf-8"?>
<ds:datastoreItem xmlns:ds="http://schemas.openxmlformats.org/officeDocument/2006/customXml" ds:itemID="{302E9702-784E-4077-9BF6-FFC5E83607BE}">
  <ds:schemaRefs>
    <ds:schemaRef ds:uri="http://schemas.microsoft.com/office/2006/metadata/longProperties"/>
  </ds:schemaRefs>
</ds:datastoreItem>
</file>

<file path=customXml/itemProps3.xml><?xml version="1.0" encoding="utf-8"?>
<ds:datastoreItem xmlns:ds="http://schemas.openxmlformats.org/officeDocument/2006/customXml" ds:itemID="{1465C639-D50C-4C46-A264-8FADC0855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b38f6-324c-4f90-ac99-a60a15eed2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38755</TotalTime>
  <Words>2087</Words>
  <Application>Microsoft Office PowerPoint</Application>
  <PresentationFormat>On-screen Show (4:3)</PresentationFormat>
  <Paragraphs>189</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ＭＳ Ｐゴシック</vt:lpstr>
      <vt:lpstr>SimSun</vt:lpstr>
      <vt:lpstr>Arial</vt:lpstr>
      <vt:lpstr>Arial Narrow</vt:lpstr>
      <vt:lpstr>Courier New</vt:lpstr>
      <vt:lpstr>Limon F3</vt:lpstr>
      <vt:lpstr>Wingdings</vt:lpstr>
      <vt:lpstr>PPTtemplate</vt:lpstr>
      <vt:lpstr>CD-JEV Japanese Encephalitis Vaccine Introduction Training Modules for Health Care Workers  </vt:lpstr>
      <vt:lpstr>Learning objectives</vt:lpstr>
      <vt:lpstr>PowerPoint Presentation</vt:lpstr>
      <vt:lpstr>What is the CD-JEV presentation?</vt:lpstr>
      <vt:lpstr>How safe is CD-JEV?</vt:lpstr>
      <vt:lpstr>PowerPoint Presentation</vt:lpstr>
      <vt:lpstr>PowerPoint Presentation</vt:lpstr>
      <vt:lpstr>PowerPoint Presentation</vt:lpstr>
      <vt:lpstr>Which vaccine should be stored in front?</vt:lpstr>
      <vt:lpstr>PowerPoint Presentation</vt:lpstr>
      <vt:lpstr>What do you do with CD-JEV after it has been reconstituted? </vt:lpstr>
      <vt:lpstr>Key messages (1/2)</vt:lpstr>
      <vt:lpstr>Key messages (2/2)</vt:lpstr>
      <vt:lpstr>End of module</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CD-JEV attributes and storage conditions</dc:title>
  <dc:creator>RANIM</dc:creator>
  <cp:lastModifiedBy>Graham, Monica</cp:lastModifiedBy>
  <cp:revision>816</cp:revision>
  <cp:lastPrinted>2016-03-10T16:10:34Z</cp:lastPrinted>
  <dcterms:created xsi:type="dcterms:W3CDTF">2012-01-26T15:16:34Z</dcterms:created>
  <dcterms:modified xsi:type="dcterms:W3CDTF">2016-04-28T23:10:25Z</dcterms:modified>
</cp:coreProperties>
</file>