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74" r:id="rId4"/>
    <p:sldId id="282" r:id="rId5"/>
    <p:sldId id="275" r:id="rId6"/>
    <p:sldId id="277" r:id="rId7"/>
    <p:sldId id="286" r:id="rId8"/>
    <p:sldId id="278" r:id="rId9"/>
    <p:sldId id="280" r:id="rId10"/>
    <p:sldId id="287" r:id="rId11"/>
    <p:sldId id="289" r:id="rId12"/>
    <p:sldId id="291" r:id="rId13"/>
    <p:sldId id="288" r:id="rId14"/>
    <p:sldId id="290" r:id="rId15"/>
    <p:sldId id="292" r:id="rId16"/>
    <p:sldId id="262" r:id="rId17"/>
    <p:sldId id="260" r:id="rId18"/>
  </p:sldIdLst>
  <p:sldSz cx="9144000" cy="6858000" type="screen4x3"/>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072" autoAdjust="0"/>
  </p:normalViewPr>
  <p:slideViewPr>
    <p:cSldViewPr>
      <p:cViewPr varScale="1">
        <p:scale>
          <a:sx n="67" d="100"/>
          <a:sy n="67" d="100"/>
        </p:scale>
        <p:origin x="-1829" y="-7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6A9F61-74D5-4BD5-BB11-CB581E77B5D0}" type="datetimeFigureOut">
              <a:rPr lang="nl-BE" smtClean="0"/>
              <a:t>12/06/2018</a:t>
            </a:fld>
            <a:endParaRPr lang="nl-BE"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BE"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9E1F0E-CB54-4A2E-9D97-645A833C0A24}" type="slidenum">
              <a:rPr lang="nl-BE" smtClean="0"/>
              <a:t>‹#›</a:t>
            </a:fld>
            <a:endParaRPr lang="nl-BE" dirty="0"/>
          </a:p>
        </p:txBody>
      </p:sp>
    </p:spTree>
    <p:extLst>
      <p:ext uri="{BB962C8B-B14F-4D97-AF65-F5344CB8AC3E}">
        <p14:creationId xmlns:p14="http://schemas.microsoft.com/office/powerpoint/2010/main" val="2832280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i="1" dirty="0"/>
          </a:p>
        </p:txBody>
      </p:sp>
      <p:sp>
        <p:nvSpPr>
          <p:cNvPr id="4" name="Slide Number Placeholder 3"/>
          <p:cNvSpPr>
            <a:spLocks noGrp="1"/>
          </p:cNvSpPr>
          <p:nvPr>
            <p:ph type="sldNum" sz="quarter" idx="10"/>
          </p:nvPr>
        </p:nvSpPr>
        <p:spPr/>
        <p:txBody>
          <a:bodyPr/>
          <a:lstStyle/>
          <a:p>
            <a:fld id="{B87C8E6E-4250-4CF5-A044-675852323D3E}" type="slidenum">
              <a:rPr lang="nl-BE" smtClean="0">
                <a:solidFill>
                  <a:prstClr val="black"/>
                </a:solidFill>
              </a:rPr>
              <a:pPr/>
              <a:t>1</a:t>
            </a:fld>
            <a:endParaRPr lang="nl-BE" dirty="0">
              <a:solidFill>
                <a:prstClr val="black"/>
              </a:solidFill>
            </a:endParaRPr>
          </a:p>
        </p:txBody>
      </p:sp>
    </p:spTree>
    <p:extLst>
      <p:ext uri="{BB962C8B-B14F-4D97-AF65-F5344CB8AC3E}">
        <p14:creationId xmlns:p14="http://schemas.microsoft.com/office/powerpoint/2010/main" val="4239566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just">
              <a:buFont typeface="Arial" panose="020B0604020202020204" pitchFamily="34" charset="0"/>
              <a:buChar char="•"/>
            </a:pPr>
            <a:r>
              <a:rPr lang="en-GB" sz="1200" dirty="0" err="1" smtClean="0"/>
              <a:t>Dans</a:t>
            </a:r>
            <a:r>
              <a:rPr lang="en-GB" sz="1200" dirty="0" smtClean="0"/>
              <a:t> un flacon </a:t>
            </a:r>
            <a:r>
              <a:rPr lang="en-GB" sz="1200" dirty="0" err="1" smtClean="0"/>
              <a:t>multidose</a:t>
            </a:r>
            <a:r>
              <a:rPr lang="en-GB" sz="1200" dirty="0" smtClean="0"/>
              <a:t>, le </a:t>
            </a:r>
            <a:r>
              <a:rPr lang="en-GB" sz="1200" b="1" dirty="0" err="1" smtClean="0"/>
              <a:t>risque</a:t>
            </a:r>
            <a:r>
              <a:rPr lang="en-GB" sz="1200" b="1" dirty="0" smtClean="0"/>
              <a:t> de contamination </a:t>
            </a:r>
            <a:r>
              <a:rPr lang="en-GB" sz="1200" dirty="0" smtClean="0"/>
              <a:t>par un </a:t>
            </a:r>
            <a:r>
              <a:rPr lang="en-GB" sz="1200" dirty="0" err="1" smtClean="0"/>
              <a:t>organisme</a:t>
            </a:r>
            <a:r>
              <a:rPr lang="en-GB" sz="1200" dirty="0" smtClean="0"/>
              <a:t> </a:t>
            </a:r>
            <a:r>
              <a:rPr lang="en-GB" sz="1200" dirty="0" err="1" smtClean="0"/>
              <a:t>pathogène</a:t>
            </a:r>
            <a:r>
              <a:rPr lang="en-GB" sz="1200" dirty="0" smtClean="0"/>
              <a:t> </a:t>
            </a:r>
            <a:r>
              <a:rPr lang="en-GB" sz="1200" dirty="0" err="1" smtClean="0"/>
              <a:t>est</a:t>
            </a:r>
            <a:r>
              <a:rPr lang="en-GB" sz="1200" dirty="0" smtClean="0"/>
              <a:t> plus </a:t>
            </a:r>
            <a:r>
              <a:rPr lang="en-GB" sz="1200" dirty="0" err="1" smtClean="0"/>
              <a:t>élevé</a:t>
            </a:r>
            <a:r>
              <a:rPr lang="en-GB" sz="1200" dirty="0" smtClean="0"/>
              <a:t> que </a:t>
            </a:r>
            <a:r>
              <a:rPr lang="en-GB" sz="1200" dirty="0" err="1" smtClean="0"/>
              <a:t>dans</a:t>
            </a:r>
            <a:r>
              <a:rPr lang="en-GB" sz="1200" dirty="0" smtClean="0"/>
              <a:t> le </a:t>
            </a:r>
            <a:r>
              <a:rPr lang="en-GB" sz="1200" dirty="0" err="1" smtClean="0"/>
              <a:t>cas</a:t>
            </a:r>
            <a:r>
              <a:rPr lang="en-GB" sz="1200" dirty="0" smtClean="0"/>
              <a:t> d’un flacon </a:t>
            </a:r>
            <a:r>
              <a:rPr lang="en-GB" sz="1200" dirty="0" err="1" smtClean="0"/>
              <a:t>unidose</a:t>
            </a:r>
            <a:r>
              <a:rPr lang="en-GB" sz="1200" dirty="0" smtClean="0"/>
              <a:t>.</a:t>
            </a:r>
          </a:p>
          <a:p>
            <a:pPr marL="342900" indent="-342900" algn="just">
              <a:buFont typeface="Arial" panose="020B0604020202020204" pitchFamily="34" charset="0"/>
              <a:buChar char="•"/>
            </a:pPr>
            <a:r>
              <a:rPr lang="en-GB" sz="1200" dirty="0" smtClean="0"/>
              <a:t>La contamination </a:t>
            </a:r>
            <a:r>
              <a:rPr lang="en-GB" sz="1200" dirty="0" err="1" smtClean="0"/>
              <a:t>bactérienne</a:t>
            </a:r>
            <a:r>
              <a:rPr lang="en-GB" sz="1200" dirty="0" smtClean="0"/>
              <a:t> </a:t>
            </a:r>
            <a:r>
              <a:rPr lang="en-GB" sz="1200" dirty="0" err="1" smtClean="0"/>
              <a:t>peut</a:t>
            </a:r>
            <a:r>
              <a:rPr lang="en-GB" sz="1200" dirty="0" smtClean="0"/>
              <a:t> </a:t>
            </a:r>
            <a:r>
              <a:rPr lang="en-GB" sz="1200" dirty="0" err="1" smtClean="0"/>
              <a:t>être</a:t>
            </a:r>
            <a:r>
              <a:rPr lang="en-GB" sz="1200" dirty="0" smtClean="0"/>
              <a:t> </a:t>
            </a:r>
            <a:r>
              <a:rPr lang="en-GB" sz="1200" dirty="0" err="1" smtClean="0"/>
              <a:t>prévenue</a:t>
            </a:r>
            <a:r>
              <a:rPr lang="en-GB" sz="1200" dirty="0" smtClean="0"/>
              <a:t> par </a:t>
            </a:r>
            <a:r>
              <a:rPr lang="en-GB" sz="1200" dirty="0" err="1" smtClean="0"/>
              <a:t>l’ajout</a:t>
            </a:r>
            <a:r>
              <a:rPr lang="en-GB" sz="1200" dirty="0" smtClean="0"/>
              <a:t> de </a:t>
            </a:r>
            <a:r>
              <a:rPr lang="en-GB" sz="1200" b="1" dirty="0" err="1" smtClean="0"/>
              <a:t>conservateurs</a:t>
            </a:r>
            <a:r>
              <a:rPr lang="en-GB" sz="1200" b="1" dirty="0" smtClean="0"/>
              <a:t>.</a:t>
            </a:r>
          </a:p>
          <a:p>
            <a:pPr marL="342900" indent="-342900" algn="just">
              <a:buFont typeface="Arial" panose="020B0604020202020204" pitchFamily="34" charset="0"/>
              <a:buChar char="•"/>
            </a:pPr>
            <a:r>
              <a:rPr lang="en-GB" sz="1200" dirty="0" smtClean="0"/>
              <a:t>La nouvelle </a:t>
            </a:r>
            <a:r>
              <a:rPr lang="en-GB" sz="1200" dirty="0" err="1" smtClean="0"/>
              <a:t>présentation</a:t>
            </a:r>
            <a:r>
              <a:rPr lang="en-GB" sz="1200" dirty="0" smtClean="0"/>
              <a:t> du flacon de 4 doses de PCV10</a:t>
            </a:r>
            <a:r>
              <a:rPr lang="en-GB" sz="1200" baseline="0" dirty="0" smtClean="0"/>
              <a:t> </a:t>
            </a:r>
            <a:r>
              <a:rPr lang="en-GB" sz="1200" dirty="0" err="1" smtClean="0"/>
              <a:t>contient</a:t>
            </a:r>
            <a:r>
              <a:rPr lang="en-GB" sz="1200" dirty="0" smtClean="0"/>
              <a:t> un </a:t>
            </a:r>
            <a:r>
              <a:rPr lang="en-GB" sz="1200" dirty="0" err="1" smtClean="0"/>
              <a:t>conservateur</a:t>
            </a:r>
            <a:r>
              <a:rPr lang="en-GB" sz="1200" dirty="0" smtClean="0"/>
              <a:t>; les flacons </a:t>
            </a:r>
            <a:r>
              <a:rPr lang="en-GB" sz="1200" dirty="0" err="1" smtClean="0"/>
              <a:t>peuvent</a:t>
            </a:r>
            <a:r>
              <a:rPr lang="en-GB" sz="1200" dirty="0" smtClean="0"/>
              <a:t> </a:t>
            </a:r>
            <a:r>
              <a:rPr lang="en-GB" sz="1200" dirty="0" err="1" smtClean="0"/>
              <a:t>dès</a:t>
            </a:r>
            <a:r>
              <a:rPr lang="en-GB" sz="1200" dirty="0" smtClean="0"/>
              <a:t> </a:t>
            </a:r>
            <a:r>
              <a:rPr lang="en-GB" sz="1200" dirty="0" err="1" smtClean="0"/>
              <a:t>lors</a:t>
            </a:r>
            <a:r>
              <a:rPr lang="en-GB" sz="1200" dirty="0" smtClean="0"/>
              <a:t> </a:t>
            </a:r>
            <a:r>
              <a:rPr lang="en-GB" sz="1200" dirty="0" err="1" smtClean="0"/>
              <a:t>être</a:t>
            </a:r>
            <a:r>
              <a:rPr lang="en-GB" sz="1200" dirty="0" smtClean="0"/>
              <a:t> </a:t>
            </a:r>
            <a:r>
              <a:rPr lang="en-GB" sz="1200" dirty="0" err="1" smtClean="0"/>
              <a:t>gardés</a:t>
            </a:r>
            <a:r>
              <a:rPr lang="en-GB" sz="1200" dirty="0" smtClean="0"/>
              <a:t> plus </a:t>
            </a:r>
            <a:r>
              <a:rPr lang="en-GB" sz="1200" dirty="0" err="1" smtClean="0"/>
              <a:t>longtemps</a:t>
            </a:r>
            <a:r>
              <a:rPr lang="en-GB" sz="1200" dirty="0" smtClean="0"/>
              <a:t> après </a:t>
            </a:r>
            <a:r>
              <a:rPr lang="en-GB" sz="1200" dirty="0" err="1" smtClean="0"/>
              <a:t>l’ouverture</a:t>
            </a:r>
            <a:r>
              <a:rPr lang="en-GB" sz="1200" dirty="0" smtClean="0"/>
              <a:t> que la </a:t>
            </a:r>
            <a:r>
              <a:rPr lang="en-GB" sz="1200" dirty="0" err="1" smtClean="0"/>
              <a:t>présentation</a:t>
            </a:r>
            <a:r>
              <a:rPr lang="en-GB" sz="1200" dirty="0" smtClean="0"/>
              <a:t> de 2 doses sans </a:t>
            </a:r>
            <a:r>
              <a:rPr lang="en-GB" sz="1200" dirty="0" err="1" smtClean="0"/>
              <a:t>conservateur</a:t>
            </a:r>
            <a:r>
              <a:rPr lang="en-GB" sz="1200" dirty="0" smtClean="0"/>
              <a:t>.</a:t>
            </a:r>
          </a:p>
          <a:p>
            <a:pPr marL="342900" indent="-342900" algn="just">
              <a:buFont typeface="Arial" panose="020B0604020202020204" pitchFamily="34" charset="0"/>
              <a:buChar char="•"/>
            </a:pPr>
            <a:r>
              <a:rPr lang="en-GB" sz="1200" dirty="0" smtClean="0"/>
              <a:t>Les flacons </a:t>
            </a:r>
            <a:r>
              <a:rPr lang="en-GB" sz="1200" dirty="0" err="1" smtClean="0"/>
              <a:t>multidoses</a:t>
            </a:r>
            <a:r>
              <a:rPr lang="en-GB" sz="1200" dirty="0" smtClean="0"/>
              <a:t> de PCV10 </a:t>
            </a:r>
            <a:r>
              <a:rPr lang="en-GB" sz="1200" dirty="0" err="1" smtClean="0"/>
              <a:t>entamés</a:t>
            </a:r>
            <a:r>
              <a:rPr lang="en-GB" sz="1200" dirty="0" smtClean="0"/>
              <a:t> </a:t>
            </a:r>
            <a:r>
              <a:rPr lang="en-GB" sz="1200" dirty="0" err="1" smtClean="0"/>
              <a:t>peuvent</a:t>
            </a:r>
            <a:r>
              <a:rPr lang="en-GB" sz="1200" dirty="0" smtClean="0"/>
              <a:t> </a:t>
            </a:r>
            <a:r>
              <a:rPr lang="en-GB" sz="1200" dirty="0" err="1" smtClean="0"/>
              <a:t>être</a:t>
            </a:r>
            <a:r>
              <a:rPr lang="en-GB" sz="1200" dirty="0" smtClean="0"/>
              <a:t> </a:t>
            </a:r>
            <a:r>
              <a:rPr lang="en-GB" sz="1200" dirty="0" err="1" smtClean="0"/>
              <a:t>utilisés</a:t>
            </a:r>
            <a:r>
              <a:rPr lang="en-GB" sz="1200" dirty="0" smtClean="0"/>
              <a:t> pendant </a:t>
            </a:r>
            <a:r>
              <a:rPr lang="en-GB" sz="1200" dirty="0" err="1" smtClean="0"/>
              <a:t>une</a:t>
            </a:r>
            <a:r>
              <a:rPr lang="en-GB" sz="1200" dirty="0" smtClean="0"/>
              <a:t> </a:t>
            </a:r>
            <a:r>
              <a:rPr lang="en-GB" sz="1200" dirty="0" err="1" smtClean="0"/>
              <a:t>période</a:t>
            </a:r>
            <a:r>
              <a:rPr lang="en-GB" sz="1200" dirty="0" smtClean="0"/>
              <a:t> </a:t>
            </a:r>
            <a:r>
              <a:rPr lang="en-GB" sz="1200" dirty="0" err="1" smtClean="0"/>
              <a:t>jusqu’à</a:t>
            </a:r>
            <a:r>
              <a:rPr lang="en-GB" sz="1200" dirty="0" smtClean="0"/>
              <a:t> 28 </a:t>
            </a:r>
            <a:r>
              <a:rPr lang="en-GB" sz="1200" dirty="0" err="1" smtClean="0"/>
              <a:t>jours</a:t>
            </a:r>
            <a:r>
              <a:rPr lang="en-GB" sz="1200" dirty="0" smtClean="0"/>
              <a:t> après </a:t>
            </a:r>
            <a:r>
              <a:rPr lang="en-GB" sz="1200" dirty="0" err="1" smtClean="0"/>
              <a:t>l’ouverture</a:t>
            </a:r>
            <a:r>
              <a:rPr lang="en-GB" sz="1200" dirty="0" smtClean="0"/>
              <a:t> </a:t>
            </a:r>
            <a:r>
              <a:rPr lang="en-GB" sz="1200" dirty="0" err="1" smtClean="0"/>
              <a:t>si</a:t>
            </a:r>
            <a:r>
              <a:rPr lang="en-GB" sz="1200" dirty="0" smtClean="0"/>
              <a:t> la date de </a:t>
            </a:r>
            <a:r>
              <a:rPr lang="en-GB" sz="1200" dirty="0" err="1" smtClean="0"/>
              <a:t>péremption</a:t>
            </a:r>
            <a:r>
              <a:rPr lang="en-GB" sz="1200" dirty="0" smtClean="0"/>
              <a:t> </a:t>
            </a:r>
            <a:r>
              <a:rPr lang="en-GB" sz="1200" dirty="0" err="1" smtClean="0"/>
              <a:t>n’est</a:t>
            </a:r>
            <a:r>
              <a:rPr lang="en-GB" sz="1200" dirty="0" smtClean="0"/>
              <a:t> pas </a:t>
            </a:r>
            <a:r>
              <a:rPr lang="en-GB" sz="1200" dirty="0" err="1" smtClean="0"/>
              <a:t>dépassée</a:t>
            </a:r>
            <a:r>
              <a:rPr lang="en-GB" sz="1200" dirty="0" smtClean="0"/>
              <a:t>, </a:t>
            </a:r>
            <a:r>
              <a:rPr lang="en-GB" sz="1200" dirty="0" err="1" smtClean="0"/>
              <a:t>si</a:t>
            </a:r>
            <a:r>
              <a:rPr lang="en-GB" sz="1200" dirty="0" smtClean="0"/>
              <a:t> la pastille de </a:t>
            </a:r>
            <a:r>
              <a:rPr lang="en-GB" sz="1200" dirty="0" err="1" smtClean="0"/>
              <a:t>contrôle</a:t>
            </a:r>
            <a:r>
              <a:rPr lang="en-GB" sz="1200" dirty="0" smtClean="0"/>
              <a:t> du </a:t>
            </a:r>
            <a:r>
              <a:rPr lang="en-GB" sz="1200" dirty="0" err="1" smtClean="0"/>
              <a:t>vaccin</a:t>
            </a:r>
            <a:r>
              <a:rPr lang="en-GB" sz="1200" dirty="0" smtClean="0"/>
              <a:t> </a:t>
            </a:r>
            <a:r>
              <a:rPr lang="en-GB" sz="1200" dirty="0" err="1" smtClean="0"/>
              <a:t>n’a</a:t>
            </a:r>
            <a:r>
              <a:rPr lang="en-GB" sz="1200" dirty="0" smtClean="0"/>
              <a:t> pas </a:t>
            </a:r>
            <a:r>
              <a:rPr lang="en-GB" sz="1200" dirty="0" err="1" smtClean="0"/>
              <a:t>dépassé</a:t>
            </a:r>
            <a:r>
              <a:rPr lang="en-GB" sz="1200" dirty="0" smtClean="0"/>
              <a:t> le point de </a:t>
            </a:r>
            <a:r>
              <a:rPr lang="en-GB" sz="1200" dirty="0" err="1" smtClean="0"/>
              <a:t>virage</a:t>
            </a:r>
            <a:r>
              <a:rPr lang="en-GB" sz="1200" dirty="0" smtClean="0"/>
              <a:t> et </a:t>
            </a:r>
            <a:r>
              <a:rPr lang="en-GB" sz="1200" dirty="0" err="1" smtClean="0"/>
              <a:t>si</a:t>
            </a:r>
            <a:r>
              <a:rPr lang="en-GB" sz="1200" dirty="0" smtClean="0"/>
              <a:t> le </a:t>
            </a:r>
            <a:r>
              <a:rPr lang="en-GB" sz="1200" dirty="0" err="1" smtClean="0"/>
              <a:t>vaccin</a:t>
            </a:r>
            <a:r>
              <a:rPr lang="en-GB" sz="1200" dirty="0" smtClean="0"/>
              <a:t> </a:t>
            </a:r>
            <a:r>
              <a:rPr lang="en-GB" sz="1200" dirty="0" err="1" smtClean="0"/>
              <a:t>n’a</a:t>
            </a:r>
            <a:r>
              <a:rPr lang="en-GB" sz="1200" dirty="0" smtClean="0"/>
              <a:t> pas </a:t>
            </a:r>
            <a:r>
              <a:rPr lang="en-GB" sz="1200" dirty="0" err="1" smtClean="0"/>
              <a:t>été</a:t>
            </a:r>
            <a:r>
              <a:rPr lang="en-GB" sz="1200" dirty="0" smtClean="0"/>
              <a:t> </a:t>
            </a:r>
            <a:r>
              <a:rPr lang="en-GB" sz="1200" dirty="0" err="1" smtClean="0"/>
              <a:t>endommagé</a:t>
            </a:r>
            <a:r>
              <a:rPr lang="en-GB" sz="1200" dirty="0" smtClean="0"/>
              <a:t> par le gel.</a:t>
            </a:r>
          </a:p>
          <a:p>
            <a:pPr algn="just"/>
            <a:endParaRPr lang="en-US" dirty="0" smtClean="0"/>
          </a:p>
        </p:txBody>
      </p:sp>
      <p:sp>
        <p:nvSpPr>
          <p:cNvPr id="4" name="Slide Number Placeholder 3"/>
          <p:cNvSpPr>
            <a:spLocks noGrp="1"/>
          </p:cNvSpPr>
          <p:nvPr>
            <p:ph type="sldNum" sz="quarter" idx="10"/>
          </p:nvPr>
        </p:nvSpPr>
        <p:spPr/>
        <p:txBody>
          <a:bodyPr/>
          <a:lstStyle/>
          <a:p>
            <a:fld id="{A59E1F0E-CB54-4A2E-9D97-645A833C0A24}" type="slidenum">
              <a:rPr lang="nl-BE" smtClean="0"/>
              <a:t>10</a:t>
            </a:fld>
            <a:endParaRPr lang="nl-BE" dirty="0"/>
          </a:p>
        </p:txBody>
      </p:sp>
    </p:spTree>
    <p:extLst>
      <p:ext uri="{BB962C8B-B14F-4D97-AF65-F5344CB8AC3E}">
        <p14:creationId xmlns:p14="http://schemas.microsoft.com/office/powerpoint/2010/main" val="1543076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just">
              <a:buFont typeface="Arial" panose="020B0604020202020204" pitchFamily="34" charset="0"/>
              <a:buChar char="•"/>
            </a:pPr>
            <a:r>
              <a:rPr lang="en-GB" sz="1200" dirty="0" err="1" smtClean="0"/>
              <a:t>Dans</a:t>
            </a:r>
            <a:r>
              <a:rPr lang="en-GB" sz="1200" dirty="0" smtClean="0"/>
              <a:t> les </a:t>
            </a:r>
            <a:r>
              <a:rPr lang="en-GB" sz="1200" dirty="0" err="1" smtClean="0"/>
              <a:t>réfrigérateurs</a:t>
            </a:r>
            <a:r>
              <a:rPr lang="en-GB" sz="1200" dirty="0" smtClean="0"/>
              <a:t> à </a:t>
            </a:r>
            <a:r>
              <a:rPr lang="en-GB" sz="1200" dirty="0" err="1" smtClean="0"/>
              <a:t>ouverture</a:t>
            </a:r>
            <a:r>
              <a:rPr lang="en-GB" sz="1200" dirty="0" smtClean="0"/>
              <a:t> </a:t>
            </a:r>
            <a:r>
              <a:rPr lang="en-GB" sz="1200" dirty="0" err="1" smtClean="0"/>
              <a:t>frontale</a:t>
            </a:r>
            <a:r>
              <a:rPr lang="en-GB" sz="1200" dirty="0" smtClean="0"/>
              <a:t>, les </a:t>
            </a:r>
            <a:r>
              <a:rPr lang="en-GB" sz="1200" dirty="0" err="1" smtClean="0"/>
              <a:t>vaccins</a:t>
            </a:r>
            <a:r>
              <a:rPr lang="en-GB" sz="1200" dirty="0" smtClean="0"/>
              <a:t> </a:t>
            </a:r>
            <a:r>
              <a:rPr lang="en-GB" sz="1200" dirty="0" err="1" smtClean="0"/>
              <a:t>sensibles</a:t>
            </a:r>
            <a:r>
              <a:rPr lang="en-GB" sz="1200" dirty="0" smtClean="0"/>
              <a:t> au gel, </a:t>
            </a:r>
            <a:r>
              <a:rPr lang="en-GB" sz="1200" dirty="0" err="1" smtClean="0"/>
              <a:t>comme</a:t>
            </a:r>
            <a:r>
              <a:rPr lang="en-GB" sz="1200" dirty="0" smtClean="0"/>
              <a:t> le PCV, </a:t>
            </a:r>
            <a:r>
              <a:rPr lang="en-GB" sz="1200" dirty="0" err="1" smtClean="0"/>
              <a:t>doivent</a:t>
            </a:r>
            <a:r>
              <a:rPr lang="en-GB" sz="1200" dirty="0" smtClean="0"/>
              <a:t> </a:t>
            </a:r>
            <a:r>
              <a:rPr lang="en-GB" sz="1200" dirty="0" err="1" smtClean="0"/>
              <a:t>être</a:t>
            </a:r>
            <a:r>
              <a:rPr lang="en-GB" sz="1200" dirty="0" smtClean="0"/>
              <a:t> </a:t>
            </a:r>
            <a:r>
              <a:rPr lang="en-GB" sz="1200" dirty="0" err="1" smtClean="0"/>
              <a:t>placés</a:t>
            </a:r>
            <a:r>
              <a:rPr lang="en-GB" sz="1200" dirty="0" smtClean="0"/>
              <a:t> sur </a:t>
            </a:r>
            <a:r>
              <a:rPr lang="en-GB" sz="1200" dirty="0" err="1" smtClean="0"/>
              <a:t>l’</a:t>
            </a:r>
            <a:r>
              <a:rPr lang="en-GB" sz="1200" b="1" dirty="0" err="1" smtClean="0"/>
              <a:t>étagère</a:t>
            </a:r>
            <a:r>
              <a:rPr lang="en-GB" sz="1200" b="1" dirty="0" smtClean="0"/>
              <a:t> </a:t>
            </a:r>
            <a:r>
              <a:rPr lang="en-GB" sz="1200" b="1" dirty="0" err="1" smtClean="0"/>
              <a:t>centrale</a:t>
            </a:r>
            <a:r>
              <a:rPr lang="en-GB" sz="1200" dirty="0" smtClean="0"/>
              <a:t>, le plus loin possible du </a:t>
            </a:r>
            <a:r>
              <a:rPr lang="en-GB" sz="1200" dirty="0" err="1" smtClean="0"/>
              <a:t>compartiment</a:t>
            </a:r>
            <a:r>
              <a:rPr lang="en-GB" sz="1200" dirty="0" smtClean="0"/>
              <a:t> de </a:t>
            </a:r>
            <a:r>
              <a:rPr lang="en-GB" sz="1200" dirty="0" err="1" smtClean="0"/>
              <a:t>surgélation</a:t>
            </a:r>
            <a:r>
              <a:rPr lang="en-GB" sz="1200" dirty="0" smtClean="0"/>
              <a:t> </a:t>
            </a:r>
            <a:r>
              <a:rPr lang="en-GB" sz="1200" dirty="0" err="1" smtClean="0"/>
              <a:t>supérieur</a:t>
            </a:r>
            <a:r>
              <a:rPr lang="en-GB" sz="1200" dirty="0" smtClean="0"/>
              <a:t> et des </a:t>
            </a:r>
            <a:r>
              <a:rPr lang="en-GB" sz="1200" dirty="0" err="1" smtClean="0"/>
              <a:t>poches</a:t>
            </a:r>
            <a:r>
              <a:rPr lang="en-GB" sz="1200" dirty="0" smtClean="0"/>
              <a:t> de glace sur </a:t>
            </a:r>
            <a:r>
              <a:rPr lang="en-GB" sz="1200" dirty="0" err="1" smtClean="0"/>
              <a:t>l’étagère</a:t>
            </a:r>
            <a:r>
              <a:rPr lang="en-GB" sz="1200" dirty="0" smtClean="0"/>
              <a:t> </a:t>
            </a:r>
            <a:r>
              <a:rPr lang="en-GB" sz="1200" dirty="0" err="1" smtClean="0"/>
              <a:t>inférieure</a:t>
            </a:r>
            <a:r>
              <a:rPr lang="en-GB" sz="1200" dirty="0" smtClean="0"/>
              <a:t>.</a:t>
            </a:r>
          </a:p>
          <a:p>
            <a:pPr marL="342900" indent="-342900" algn="just">
              <a:buFont typeface="Arial" panose="020B0604020202020204" pitchFamily="34" charset="0"/>
              <a:buChar char="•"/>
            </a:pPr>
            <a:r>
              <a:rPr lang="en-GB" sz="1200" dirty="0" smtClean="0"/>
              <a:t>Les flacons </a:t>
            </a:r>
            <a:r>
              <a:rPr lang="en-GB" sz="1200" dirty="0" err="1" smtClean="0"/>
              <a:t>dont</a:t>
            </a:r>
            <a:r>
              <a:rPr lang="en-GB" sz="1200" dirty="0" smtClean="0"/>
              <a:t> la date de </a:t>
            </a:r>
            <a:r>
              <a:rPr lang="en-GB" sz="1200" dirty="0" err="1" smtClean="0"/>
              <a:t>péremption</a:t>
            </a:r>
            <a:r>
              <a:rPr lang="en-GB" sz="1200" dirty="0" smtClean="0"/>
              <a:t> </a:t>
            </a:r>
            <a:r>
              <a:rPr lang="en-GB" sz="1200" dirty="0" err="1" smtClean="0"/>
              <a:t>est</a:t>
            </a:r>
            <a:r>
              <a:rPr lang="en-GB" sz="1200" dirty="0" smtClean="0"/>
              <a:t> la plus </a:t>
            </a:r>
            <a:r>
              <a:rPr lang="en-GB" sz="1200" dirty="0" err="1" smtClean="0"/>
              <a:t>proche</a:t>
            </a:r>
            <a:r>
              <a:rPr lang="en-GB" sz="1200" dirty="0" smtClean="0"/>
              <a:t> </a:t>
            </a:r>
            <a:r>
              <a:rPr lang="en-GB" sz="1200" dirty="0" err="1" smtClean="0"/>
              <a:t>doivent</a:t>
            </a:r>
            <a:r>
              <a:rPr lang="en-GB" sz="1200" dirty="0" smtClean="0"/>
              <a:t> </a:t>
            </a:r>
            <a:r>
              <a:rPr lang="en-GB" sz="1200" dirty="0" err="1" smtClean="0"/>
              <a:t>être</a:t>
            </a:r>
            <a:r>
              <a:rPr lang="en-GB" sz="1200" dirty="0" smtClean="0"/>
              <a:t> </a:t>
            </a:r>
            <a:r>
              <a:rPr lang="en-GB" sz="1200" dirty="0" err="1" smtClean="0"/>
              <a:t>placés</a:t>
            </a:r>
            <a:r>
              <a:rPr lang="en-GB" sz="1200" dirty="0" smtClean="0"/>
              <a:t> </a:t>
            </a:r>
            <a:r>
              <a:rPr lang="en-GB" sz="1200" dirty="0" err="1" smtClean="0"/>
              <a:t>devant</a:t>
            </a:r>
            <a:r>
              <a:rPr lang="en-GB" sz="1200" dirty="0" smtClean="0"/>
              <a:t>.</a:t>
            </a:r>
          </a:p>
          <a:p>
            <a:pPr marL="342900" indent="-342900" algn="just">
              <a:buFont typeface="Arial" panose="020B0604020202020204" pitchFamily="34" charset="0"/>
              <a:buChar char="•"/>
            </a:pPr>
            <a:r>
              <a:rPr lang="en-GB" sz="1200" dirty="0" smtClean="0"/>
              <a:t>Les flacons </a:t>
            </a:r>
            <a:r>
              <a:rPr lang="en-GB" sz="1200" dirty="0" err="1" smtClean="0"/>
              <a:t>ouverts</a:t>
            </a:r>
            <a:r>
              <a:rPr lang="en-GB" sz="1200" dirty="0" smtClean="0"/>
              <a:t> et les flacons exposés à la </a:t>
            </a:r>
            <a:r>
              <a:rPr lang="en-GB" sz="1200" dirty="0" err="1" smtClean="0"/>
              <a:t>chaleur</a:t>
            </a:r>
            <a:r>
              <a:rPr lang="en-GB" sz="1200" dirty="0" smtClean="0"/>
              <a:t> </a:t>
            </a:r>
            <a:r>
              <a:rPr lang="en-GB" sz="1200" dirty="0" err="1" smtClean="0"/>
              <a:t>mais</a:t>
            </a:r>
            <a:r>
              <a:rPr lang="en-GB" sz="1200" dirty="0" smtClean="0"/>
              <a:t> </a:t>
            </a:r>
            <a:r>
              <a:rPr lang="en-GB" sz="1200" dirty="0" err="1" smtClean="0"/>
              <a:t>dont</a:t>
            </a:r>
            <a:r>
              <a:rPr lang="en-GB" sz="1200" dirty="0" smtClean="0"/>
              <a:t> la pastille de </a:t>
            </a:r>
            <a:r>
              <a:rPr lang="en-GB" sz="1200" dirty="0" err="1" smtClean="0"/>
              <a:t>contrôle</a:t>
            </a:r>
            <a:r>
              <a:rPr lang="en-GB" sz="1200" dirty="0" smtClean="0"/>
              <a:t> du </a:t>
            </a:r>
            <a:r>
              <a:rPr lang="en-GB" sz="1200" dirty="0" err="1" smtClean="0"/>
              <a:t>vaccin</a:t>
            </a:r>
            <a:r>
              <a:rPr lang="en-GB" sz="1200" dirty="0" smtClean="0"/>
              <a:t> </a:t>
            </a:r>
            <a:r>
              <a:rPr lang="en-GB" sz="1200" dirty="0" err="1" smtClean="0"/>
              <a:t>n’est</a:t>
            </a:r>
            <a:r>
              <a:rPr lang="en-GB" sz="1200" dirty="0" smtClean="0"/>
              <a:t> pas encore </a:t>
            </a:r>
            <a:r>
              <a:rPr lang="en-GB" sz="1200" dirty="0" err="1" smtClean="0"/>
              <a:t>dépassée</a:t>
            </a:r>
            <a:r>
              <a:rPr lang="en-GB" sz="1200" dirty="0" smtClean="0"/>
              <a:t> </a:t>
            </a:r>
            <a:r>
              <a:rPr lang="en-GB" sz="1200" dirty="0" err="1" smtClean="0"/>
              <a:t>doivent</a:t>
            </a:r>
            <a:r>
              <a:rPr lang="en-GB" sz="1200" dirty="0" smtClean="0"/>
              <a:t> </a:t>
            </a:r>
            <a:r>
              <a:rPr lang="en-GB" sz="1200" dirty="0" err="1" smtClean="0"/>
              <a:t>être</a:t>
            </a:r>
            <a:r>
              <a:rPr lang="en-GB" sz="1200" dirty="0" smtClean="0"/>
              <a:t> </a:t>
            </a:r>
            <a:r>
              <a:rPr lang="en-GB" sz="1200" dirty="0" err="1" smtClean="0"/>
              <a:t>placés</a:t>
            </a:r>
            <a:r>
              <a:rPr lang="en-GB" sz="1200" dirty="0" smtClean="0"/>
              <a:t> </a:t>
            </a:r>
            <a:r>
              <a:rPr lang="en-GB" sz="1200" dirty="0" err="1" smtClean="0"/>
              <a:t>dans</a:t>
            </a:r>
            <a:r>
              <a:rPr lang="en-GB" sz="1200" dirty="0" smtClean="0"/>
              <a:t> les </a:t>
            </a:r>
            <a:r>
              <a:rPr lang="en-GB" sz="1200" dirty="0" err="1" smtClean="0"/>
              <a:t>boîtes</a:t>
            </a:r>
            <a:r>
              <a:rPr lang="en-GB" sz="1200" dirty="0" smtClean="0"/>
              <a:t> « utiliser </a:t>
            </a:r>
            <a:r>
              <a:rPr lang="en-GB" sz="1200" dirty="0" err="1" smtClean="0"/>
              <a:t>en</a:t>
            </a:r>
            <a:r>
              <a:rPr lang="en-GB" sz="1200" dirty="0" smtClean="0"/>
              <a:t> </a:t>
            </a:r>
            <a:r>
              <a:rPr lang="en-GB" sz="1200" dirty="0" err="1" smtClean="0"/>
              <a:t>priorité</a:t>
            </a:r>
            <a:r>
              <a:rPr lang="en-GB" sz="1200" dirty="0" smtClean="0"/>
              <a:t> ».</a:t>
            </a:r>
          </a:p>
          <a:p>
            <a:endParaRPr lang="en-GB" dirty="0"/>
          </a:p>
        </p:txBody>
      </p:sp>
      <p:sp>
        <p:nvSpPr>
          <p:cNvPr id="4" name="Slide Number Placeholder 3"/>
          <p:cNvSpPr>
            <a:spLocks noGrp="1"/>
          </p:cNvSpPr>
          <p:nvPr>
            <p:ph type="sldNum" sz="quarter" idx="10"/>
          </p:nvPr>
        </p:nvSpPr>
        <p:spPr/>
        <p:txBody>
          <a:bodyPr/>
          <a:lstStyle/>
          <a:p>
            <a:fld id="{A59E1F0E-CB54-4A2E-9D97-645A833C0A24}" type="slidenum">
              <a:rPr lang="nl-BE" smtClean="0"/>
              <a:t>11</a:t>
            </a:fld>
            <a:endParaRPr lang="nl-BE" dirty="0"/>
          </a:p>
        </p:txBody>
      </p:sp>
    </p:spTree>
    <p:extLst>
      <p:ext uri="{BB962C8B-B14F-4D97-AF65-F5344CB8AC3E}">
        <p14:creationId xmlns:p14="http://schemas.microsoft.com/office/powerpoint/2010/main" val="1622470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just">
              <a:buFont typeface="Arial" panose="020B0604020202020204" pitchFamily="34" charset="0"/>
              <a:buChar char="•"/>
            </a:pPr>
            <a:r>
              <a:rPr lang="en-GB" sz="1200" dirty="0" err="1" smtClean="0"/>
              <a:t>Dans</a:t>
            </a:r>
            <a:r>
              <a:rPr lang="en-GB" sz="1200" dirty="0" smtClean="0"/>
              <a:t> les </a:t>
            </a:r>
            <a:r>
              <a:rPr lang="en-GB" sz="1200" dirty="0" err="1" smtClean="0"/>
              <a:t>réfrigérateurs</a:t>
            </a:r>
            <a:r>
              <a:rPr lang="en-GB" sz="1200" dirty="0" smtClean="0"/>
              <a:t> </a:t>
            </a:r>
            <a:r>
              <a:rPr lang="en-GB" sz="1200" dirty="0" err="1" smtClean="0"/>
              <a:t>bahuts</a:t>
            </a:r>
            <a:r>
              <a:rPr lang="en-GB" sz="1200" dirty="0" smtClean="0"/>
              <a:t> sans panier, les </a:t>
            </a:r>
            <a:r>
              <a:rPr lang="en-GB" sz="1200" dirty="0" err="1" smtClean="0"/>
              <a:t>vaccins</a:t>
            </a:r>
            <a:r>
              <a:rPr lang="en-GB" sz="1200" dirty="0" smtClean="0"/>
              <a:t> </a:t>
            </a:r>
            <a:r>
              <a:rPr lang="en-GB" sz="1200" dirty="0" err="1" smtClean="0"/>
              <a:t>sensibles</a:t>
            </a:r>
            <a:r>
              <a:rPr lang="en-GB" sz="1200" dirty="0" smtClean="0"/>
              <a:t> au gel, </a:t>
            </a:r>
            <a:r>
              <a:rPr lang="en-GB" sz="1200" dirty="0" err="1" smtClean="0"/>
              <a:t>dont</a:t>
            </a:r>
            <a:r>
              <a:rPr lang="en-GB" sz="1200" dirty="0" smtClean="0"/>
              <a:t> le PCV, </a:t>
            </a:r>
            <a:r>
              <a:rPr lang="en-GB" sz="1200" dirty="0" err="1" smtClean="0"/>
              <a:t>doivent</a:t>
            </a:r>
            <a:r>
              <a:rPr lang="en-GB" sz="1200" dirty="0" smtClean="0"/>
              <a:t> </a:t>
            </a:r>
            <a:r>
              <a:rPr lang="en-GB" sz="1200" dirty="0" err="1" smtClean="0"/>
              <a:t>être</a:t>
            </a:r>
            <a:r>
              <a:rPr lang="en-GB" sz="1200" dirty="0" smtClean="0"/>
              <a:t> </a:t>
            </a:r>
            <a:r>
              <a:rPr lang="en-GB" sz="1200" dirty="0" err="1" smtClean="0"/>
              <a:t>placés</a:t>
            </a:r>
            <a:r>
              <a:rPr lang="en-GB" sz="1200" dirty="0" smtClean="0"/>
              <a:t> le plus loin possible des zones </a:t>
            </a:r>
            <a:r>
              <a:rPr lang="en-GB" sz="1200" dirty="0" err="1" smtClean="0"/>
              <a:t>froides</a:t>
            </a:r>
            <a:r>
              <a:rPr lang="en-GB" sz="1200" dirty="0" smtClean="0"/>
              <a:t> (</a:t>
            </a:r>
            <a:r>
              <a:rPr lang="en-GB" sz="1200" dirty="0" err="1" smtClean="0"/>
              <a:t>évaporateur</a:t>
            </a:r>
            <a:r>
              <a:rPr lang="en-GB" sz="1200" dirty="0" smtClean="0"/>
              <a:t>, fond et </a:t>
            </a:r>
            <a:r>
              <a:rPr lang="en-GB" sz="1200" dirty="0" err="1" smtClean="0"/>
              <a:t>parois</a:t>
            </a:r>
            <a:r>
              <a:rPr lang="en-GB" sz="1200" dirty="0" smtClean="0"/>
              <a:t> de </a:t>
            </a:r>
            <a:r>
              <a:rPr lang="en-GB" sz="1200" dirty="0" err="1" smtClean="0"/>
              <a:t>l’appareil</a:t>
            </a:r>
            <a:r>
              <a:rPr lang="en-GB" sz="1200" dirty="0" smtClean="0"/>
              <a:t>).</a:t>
            </a:r>
          </a:p>
          <a:p>
            <a:pPr marL="342900" indent="-342900" algn="just">
              <a:buFont typeface="Arial" panose="020B0604020202020204" pitchFamily="34" charset="0"/>
              <a:buChar char="•"/>
            </a:pPr>
            <a:r>
              <a:rPr lang="en-GB" sz="1200" dirty="0" err="1" smtClean="0"/>
              <a:t>Dans</a:t>
            </a:r>
            <a:r>
              <a:rPr lang="en-GB" sz="1200" dirty="0" smtClean="0"/>
              <a:t> les </a:t>
            </a:r>
            <a:r>
              <a:rPr lang="en-GB" sz="1200" dirty="0" err="1" smtClean="0"/>
              <a:t>réfrigérateurs</a:t>
            </a:r>
            <a:r>
              <a:rPr lang="en-GB" sz="1200" dirty="0" smtClean="0"/>
              <a:t> </a:t>
            </a:r>
            <a:r>
              <a:rPr lang="en-GB" sz="1200" dirty="0" err="1" smtClean="0"/>
              <a:t>bahuts</a:t>
            </a:r>
            <a:r>
              <a:rPr lang="en-GB" sz="1200" dirty="0" smtClean="0"/>
              <a:t> avec panier, les </a:t>
            </a:r>
            <a:r>
              <a:rPr lang="en-GB" sz="1200" dirty="0" err="1" smtClean="0"/>
              <a:t>vaccins</a:t>
            </a:r>
            <a:r>
              <a:rPr lang="en-GB" sz="1200" dirty="0" smtClean="0"/>
              <a:t> </a:t>
            </a:r>
            <a:r>
              <a:rPr lang="en-GB" sz="1200" dirty="0" err="1" smtClean="0"/>
              <a:t>sensibles</a:t>
            </a:r>
            <a:r>
              <a:rPr lang="en-GB" sz="1200" dirty="0" smtClean="0"/>
              <a:t> au gel, </a:t>
            </a:r>
            <a:r>
              <a:rPr lang="en-GB" sz="1200" dirty="0" err="1" smtClean="0"/>
              <a:t>dont</a:t>
            </a:r>
            <a:r>
              <a:rPr lang="en-GB" sz="1200" dirty="0" smtClean="0"/>
              <a:t> le PCV, </a:t>
            </a:r>
            <a:r>
              <a:rPr lang="en-GB" sz="1200" dirty="0" err="1" smtClean="0"/>
              <a:t>doivent</a:t>
            </a:r>
            <a:r>
              <a:rPr lang="en-GB" sz="1200" dirty="0" smtClean="0"/>
              <a:t> </a:t>
            </a:r>
            <a:r>
              <a:rPr lang="en-GB" sz="1200" dirty="0" err="1" smtClean="0"/>
              <a:t>être</a:t>
            </a:r>
            <a:r>
              <a:rPr lang="en-GB" sz="1200" dirty="0" smtClean="0"/>
              <a:t> </a:t>
            </a:r>
            <a:r>
              <a:rPr lang="en-GB" sz="1200" dirty="0" err="1" smtClean="0"/>
              <a:t>placés</a:t>
            </a:r>
            <a:r>
              <a:rPr lang="en-GB" sz="1200" dirty="0" smtClean="0"/>
              <a:t> le plus loin possible des zones </a:t>
            </a:r>
            <a:r>
              <a:rPr lang="en-GB" sz="1200" dirty="0" err="1" smtClean="0"/>
              <a:t>froides</a:t>
            </a:r>
            <a:r>
              <a:rPr lang="en-GB" sz="1200" dirty="0" smtClean="0"/>
              <a:t> (fond de </a:t>
            </a:r>
            <a:r>
              <a:rPr lang="en-GB" sz="1200" dirty="0" err="1" smtClean="0"/>
              <a:t>l’appareil</a:t>
            </a:r>
            <a:r>
              <a:rPr lang="en-GB" sz="1200" dirty="0" smtClean="0"/>
              <a:t>) et ne pas </a:t>
            </a:r>
            <a:r>
              <a:rPr lang="en-GB" sz="1200" dirty="0" err="1" smtClean="0"/>
              <a:t>entrer</a:t>
            </a:r>
            <a:r>
              <a:rPr lang="en-GB" sz="1200" dirty="0" smtClean="0"/>
              <a:t> </a:t>
            </a:r>
            <a:r>
              <a:rPr lang="en-GB" sz="1200" dirty="0" err="1" smtClean="0"/>
              <a:t>en</a:t>
            </a:r>
            <a:r>
              <a:rPr lang="en-GB" sz="1200" dirty="0" smtClean="0"/>
              <a:t> contact avec les </a:t>
            </a:r>
            <a:r>
              <a:rPr lang="en-GB" sz="1200" dirty="0" err="1" smtClean="0"/>
              <a:t>parois</a:t>
            </a:r>
            <a:r>
              <a:rPr lang="en-GB" sz="1200" dirty="0" smtClean="0"/>
              <a:t>. </a:t>
            </a:r>
          </a:p>
          <a:p>
            <a:pPr algn="just"/>
            <a:endParaRPr lang="en-GB" dirty="0"/>
          </a:p>
        </p:txBody>
      </p:sp>
      <p:sp>
        <p:nvSpPr>
          <p:cNvPr id="4" name="Slide Number Placeholder 3"/>
          <p:cNvSpPr>
            <a:spLocks noGrp="1"/>
          </p:cNvSpPr>
          <p:nvPr>
            <p:ph type="sldNum" sz="quarter" idx="10"/>
          </p:nvPr>
        </p:nvSpPr>
        <p:spPr/>
        <p:txBody>
          <a:bodyPr/>
          <a:lstStyle/>
          <a:p>
            <a:fld id="{A59E1F0E-CB54-4A2E-9D97-645A833C0A24}" type="slidenum">
              <a:rPr lang="nl-BE" smtClean="0"/>
              <a:t>12</a:t>
            </a:fld>
            <a:endParaRPr lang="nl-BE" dirty="0"/>
          </a:p>
        </p:txBody>
      </p:sp>
    </p:spTree>
    <p:extLst>
      <p:ext uri="{BB962C8B-B14F-4D97-AF65-F5344CB8AC3E}">
        <p14:creationId xmlns:p14="http://schemas.microsoft.com/office/powerpoint/2010/main" val="1657220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err="1" smtClean="0"/>
              <a:t>Pourquoi</a:t>
            </a:r>
            <a:r>
              <a:rPr lang="en-GB" sz="1200" dirty="0" smtClean="0"/>
              <a:t> la pastille de </a:t>
            </a:r>
            <a:r>
              <a:rPr lang="en-GB" sz="1200" dirty="0" err="1" smtClean="0"/>
              <a:t>contrôle</a:t>
            </a:r>
            <a:r>
              <a:rPr lang="en-GB" sz="1200" dirty="0" smtClean="0"/>
              <a:t> du </a:t>
            </a:r>
            <a:r>
              <a:rPr lang="en-GB" sz="1200" dirty="0" err="1" smtClean="0"/>
              <a:t>vaccin</a:t>
            </a:r>
            <a:r>
              <a:rPr lang="en-GB" sz="1200" dirty="0" smtClean="0"/>
              <a:t> figure-t-</a:t>
            </a:r>
            <a:r>
              <a:rPr lang="en-GB" sz="1200" dirty="0" err="1" smtClean="0"/>
              <a:t>elle</a:t>
            </a:r>
            <a:r>
              <a:rPr lang="en-GB" sz="1200" dirty="0" smtClean="0"/>
              <a:t> sur </a:t>
            </a:r>
            <a:r>
              <a:rPr lang="en-GB" sz="1200" dirty="0" err="1" smtClean="0"/>
              <a:t>l’étiquette</a:t>
            </a:r>
            <a:r>
              <a:rPr lang="en-GB" sz="1200" dirty="0" smtClean="0"/>
              <a:t> du nouveau flacon de 4 doses</a:t>
            </a:r>
            <a:r>
              <a:rPr lang="en-GB" sz="1200" baseline="0" dirty="0" smtClean="0"/>
              <a:t> </a:t>
            </a:r>
            <a:r>
              <a:rPr lang="en-GB" sz="1200" dirty="0" smtClean="0"/>
              <a:t>de </a:t>
            </a:r>
            <a:r>
              <a:rPr lang="en-GB" dirty="0" smtClean="0"/>
              <a:t>PCV10</a:t>
            </a:r>
            <a:r>
              <a:rPr lang="en-GB" sz="1200" dirty="0" smtClean="0"/>
              <a:t>?</a:t>
            </a:r>
          </a:p>
          <a:p>
            <a:endParaRPr lang="en-GB" dirty="0"/>
          </a:p>
        </p:txBody>
      </p:sp>
      <p:sp>
        <p:nvSpPr>
          <p:cNvPr id="4" name="Slide Number Placeholder 3"/>
          <p:cNvSpPr>
            <a:spLocks noGrp="1"/>
          </p:cNvSpPr>
          <p:nvPr>
            <p:ph type="sldNum" sz="quarter" idx="10"/>
          </p:nvPr>
        </p:nvSpPr>
        <p:spPr/>
        <p:txBody>
          <a:bodyPr/>
          <a:lstStyle/>
          <a:p>
            <a:fld id="{A59E1F0E-CB54-4A2E-9D97-645A833C0A24}" type="slidenum">
              <a:rPr lang="nl-BE" smtClean="0"/>
              <a:t>13</a:t>
            </a:fld>
            <a:endParaRPr lang="nl-BE" dirty="0"/>
          </a:p>
        </p:txBody>
      </p:sp>
    </p:spTree>
    <p:extLst>
      <p:ext uri="{BB962C8B-B14F-4D97-AF65-F5344CB8AC3E}">
        <p14:creationId xmlns:p14="http://schemas.microsoft.com/office/powerpoint/2010/main" val="770061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GB" sz="1200" dirty="0" err="1" smtClean="0"/>
              <a:t>Où</a:t>
            </a:r>
            <a:r>
              <a:rPr lang="en-GB" sz="1200" dirty="0" smtClean="0"/>
              <a:t> </a:t>
            </a:r>
            <a:r>
              <a:rPr lang="en-GB" sz="1200" dirty="0" err="1" smtClean="0"/>
              <a:t>faut-il</a:t>
            </a:r>
            <a:r>
              <a:rPr lang="en-GB" sz="1200" dirty="0" smtClean="0"/>
              <a:t> conserver </a:t>
            </a:r>
            <a:r>
              <a:rPr lang="en-GB" sz="1200" dirty="0" err="1" smtClean="0"/>
              <a:t>chaque</a:t>
            </a:r>
            <a:r>
              <a:rPr lang="en-GB" sz="1200" dirty="0" smtClean="0"/>
              <a:t> flacon </a:t>
            </a:r>
            <a:r>
              <a:rPr lang="en-GB" sz="1200" dirty="0" err="1" smtClean="0"/>
              <a:t>dans</a:t>
            </a:r>
            <a:r>
              <a:rPr lang="en-GB" sz="1200" dirty="0" smtClean="0"/>
              <a:t> un </a:t>
            </a:r>
            <a:r>
              <a:rPr lang="en-GB" sz="1200" dirty="0" err="1" smtClean="0"/>
              <a:t>réfrigérateur</a:t>
            </a:r>
            <a:r>
              <a:rPr lang="en-GB" sz="1200" dirty="0" smtClean="0"/>
              <a:t> armoire?</a:t>
            </a:r>
          </a:p>
          <a:p>
            <a:pPr algn="just"/>
            <a:r>
              <a:rPr lang="en-GB" dirty="0" smtClean="0"/>
              <a:t>Flacon 1: non </a:t>
            </a:r>
            <a:r>
              <a:rPr lang="en-GB" dirty="0" err="1" smtClean="0"/>
              <a:t>ouvert</a:t>
            </a:r>
            <a:r>
              <a:rPr lang="en-GB" baseline="0" dirty="0" smtClean="0"/>
              <a:t> et pastille de </a:t>
            </a:r>
            <a:r>
              <a:rPr lang="en-GB" baseline="0" dirty="0" err="1" smtClean="0"/>
              <a:t>contrôle</a:t>
            </a:r>
            <a:r>
              <a:rPr lang="en-GB" baseline="0" dirty="0" smtClean="0"/>
              <a:t> du </a:t>
            </a:r>
            <a:r>
              <a:rPr lang="en-GB" baseline="0" dirty="0" err="1" smtClean="0"/>
              <a:t>vaccin</a:t>
            </a:r>
            <a:r>
              <a:rPr lang="en-GB" baseline="0" dirty="0" smtClean="0"/>
              <a:t> </a:t>
            </a:r>
            <a:r>
              <a:rPr lang="en-GB" baseline="0" dirty="0" err="1" smtClean="0"/>
              <a:t>modifiée</a:t>
            </a:r>
            <a:r>
              <a:rPr lang="en-GB" dirty="0" smtClean="0"/>
              <a:t> – conserver</a:t>
            </a:r>
            <a:r>
              <a:rPr lang="en-GB" baseline="0" dirty="0" smtClean="0"/>
              <a:t> au milieu du </a:t>
            </a:r>
            <a:r>
              <a:rPr lang="en-GB" baseline="0" dirty="0" err="1" smtClean="0"/>
              <a:t>réfrigérateur</a:t>
            </a:r>
            <a:r>
              <a:rPr lang="en-GB" baseline="0" dirty="0" smtClean="0"/>
              <a:t> </a:t>
            </a:r>
            <a:r>
              <a:rPr lang="en-GB" baseline="0" dirty="0" err="1" smtClean="0"/>
              <a:t>dans</a:t>
            </a:r>
            <a:r>
              <a:rPr lang="en-GB" baseline="0" dirty="0" smtClean="0"/>
              <a:t> </a:t>
            </a:r>
            <a:r>
              <a:rPr lang="en-GB" baseline="0" dirty="0" err="1" smtClean="0"/>
              <a:t>une</a:t>
            </a:r>
            <a:r>
              <a:rPr lang="en-GB" baseline="0" dirty="0" smtClean="0"/>
              <a:t> </a:t>
            </a:r>
            <a:r>
              <a:rPr lang="en-GB" baseline="0" dirty="0" err="1" smtClean="0"/>
              <a:t>boîte</a:t>
            </a:r>
            <a:r>
              <a:rPr lang="en-GB" baseline="0" dirty="0" smtClean="0"/>
              <a:t> </a:t>
            </a:r>
            <a:r>
              <a:rPr lang="en-GB" baseline="0" dirty="0" err="1" smtClean="0"/>
              <a:t>séparée</a:t>
            </a:r>
            <a:r>
              <a:rPr lang="en-GB" baseline="0" dirty="0" smtClean="0"/>
              <a:t> </a:t>
            </a:r>
            <a:r>
              <a:rPr lang="en-GB" baseline="0" dirty="0" err="1" smtClean="0"/>
              <a:t>notée</a:t>
            </a:r>
            <a:r>
              <a:rPr lang="en-GB" baseline="0" dirty="0" smtClean="0"/>
              <a:t> « utiliser </a:t>
            </a:r>
            <a:r>
              <a:rPr lang="en-GB" baseline="0" dirty="0" err="1" smtClean="0"/>
              <a:t>en</a:t>
            </a:r>
            <a:r>
              <a:rPr lang="en-GB" baseline="0" dirty="0" smtClean="0"/>
              <a:t> </a:t>
            </a:r>
            <a:r>
              <a:rPr lang="en-GB" baseline="0" dirty="0" err="1" smtClean="0"/>
              <a:t>priorité</a:t>
            </a:r>
            <a:r>
              <a:rPr lang="en-GB" baseline="0" dirty="0" smtClean="0"/>
              <a:t> ».</a:t>
            </a:r>
            <a:endParaRPr lang="en-GB" dirty="0" smtClean="0"/>
          </a:p>
          <a:p>
            <a:pPr algn="just"/>
            <a:r>
              <a:rPr lang="en-GB" dirty="0" smtClean="0"/>
              <a:t>Flacon </a:t>
            </a:r>
            <a:r>
              <a:rPr lang="en-GB" baseline="0" dirty="0" smtClean="0"/>
              <a:t>2: </a:t>
            </a:r>
            <a:r>
              <a:rPr lang="en-GB" baseline="0" dirty="0" err="1" smtClean="0"/>
              <a:t>ouvert</a:t>
            </a:r>
            <a:r>
              <a:rPr lang="en-GB" baseline="0" dirty="0" smtClean="0"/>
              <a:t> et </a:t>
            </a:r>
            <a:r>
              <a:rPr lang="fr-FR" baseline="0" dirty="0" smtClean="0"/>
              <a:t>pastille de contrôle du vaccin </a:t>
            </a:r>
            <a:r>
              <a:rPr lang="en-GB" baseline="0" dirty="0" err="1" smtClean="0"/>
              <a:t>normale</a:t>
            </a:r>
            <a:r>
              <a:rPr lang="en-GB" baseline="0" dirty="0" smtClean="0"/>
              <a:t> – </a:t>
            </a:r>
            <a:r>
              <a:rPr lang="en-GB" dirty="0" smtClean="0"/>
              <a:t>conserver</a:t>
            </a:r>
            <a:r>
              <a:rPr lang="en-GB" baseline="0" dirty="0" smtClean="0"/>
              <a:t> au milieu du </a:t>
            </a:r>
            <a:r>
              <a:rPr lang="en-GB" baseline="0" dirty="0" err="1" smtClean="0"/>
              <a:t>réfrigérateur</a:t>
            </a:r>
            <a:r>
              <a:rPr lang="en-GB" baseline="0" dirty="0" smtClean="0"/>
              <a:t> </a:t>
            </a:r>
            <a:r>
              <a:rPr lang="en-GB" baseline="0" dirty="0" err="1" smtClean="0"/>
              <a:t>dans</a:t>
            </a:r>
            <a:r>
              <a:rPr lang="en-GB" baseline="0" dirty="0" smtClean="0"/>
              <a:t> </a:t>
            </a:r>
            <a:r>
              <a:rPr lang="en-GB" baseline="0" dirty="0" err="1" smtClean="0"/>
              <a:t>une</a:t>
            </a:r>
            <a:r>
              <a:rPr lang="en-GB" baseline="0" dirty="0" smtClean="0"/>
              <a:t> </a:t>
            </a:r>
            <a:r>
              <a:rPr lang="en-GB" baseline="0" dirty="0" err="1" smtClean="0"/>
              <a:t>boîte</a:t>
            </a:r>
            <a:r>
              <a:rPr lang="en-GB" baseline="0" dirty="0" smtClean="0"/>
              <a:t> </a:t>
            </a:r>
            <a:r>
              <a:rPr lang="en-GB" baseline="0" dirty="0" err="1" smtClean="0"/>
              <a:t>séparée</a:t>
            </a:r>
            <a:r>
              <a:rPr lang="en-GB" baseline="0" dirty="0" smtClean="0"/>
              <a:t> </a:t>
            </a:r>
            <a:r>
              <a:rPr lang="en-GB" baseline="0" dirty="0" err="1" smtClean="0"/>
              <a:t>notée</a:t>
            </a:r>
            <a:r>
              <a:rPr lang="en-GB" baseline="0" dirty="0" smtClean="0"/>
              <a:t> « utiliser </a:t>
            </a:r>
            <a:r>
              <a:rPr lang="en-GB" baseline="0" dirty="0" err="1" smtClean="0"/>
              <a:t>en</a:t>
            </a:r>
            <a:r>
              <a:rPr lang="en-GB" baseline="0" dirty="0" smtClean="0"/>
              <a:t> </a:t>
            </a:r>
            <a:r>
              <a:rPr lang="en-GB" baseline="0" dirty="0" err="1" smtClean="0"/>
              <a:t>priorité</a:t>
            </a:r>
            <a:r>
              <a:rPr lang="en-GB" baseline="0" dirty="0" smtClean="0"/>
              <a:t> ».</a:t>
            </a:r>
          </a:p>
          <a:p>
            <a:pPr algn="just"/>
            <a:r>
              <a:rPr lang="en-GB" dirty="0" smtClean="0"/>
              <a:t>Flacon </a:t>
            </a:r>
            <a:r>
              <a:rPr lang="en-GB" baseline="0" dirty="0" smtClean="0"/>
              <a:t>3: non </a:t>
            </a:r>
            <a:r>
              <a:rPr lang="en-GB" baseline="0" dirty="0" err="1" smtClean="0"/>
              <a:t>ouvert</a:t>
            </a:r>
            <a:r>
              <a:rPr lang="en-GB" baseline="0" dirty="0" smtClean="0"/>
              <a:t> et </a:t>
            </a:r>
            <a:r>
              <a:rPr lang="fr-FR" baseline="0" dirty="0" smtClean="0"/>
              <a:t>pastille de contrôle du vaccin </a:t>
            </a:r>
            <a:r>
              <a:rPr lang="en-GB" baseline="0" dirty="0" err="1" smtClean="0"/>
              <a:t>normale</a:t>
            </a:r>
            <a:r>
              <a:rPr lang="en-GB" baseline="0" dirty="0" smtClean="0"/>
              <a:t> – </a:t>
            </a:r>
            <a:r>
              <a:rPr lang="en-GB" dirty="0" smtClean="0"/>
              <a:t>conserver</a:t>
            </a:r>
            <a:r>
              <a:rPr lang="en-GB" baseline="0" dirty="0" smtClean="0"/>
              <a:t> au milieu du </a:t>
            </a:r>
            <a:r>
              <a:rPr lang="en-GB" baseline="0" dirty="0" err="1" smtClean="0"/>
              <a:t>réfrigérateur</a:t>
            </a:r>
            <a:r>
              <a:rPr lang="en-GB" baseline="0" dirty="0" smtClean="0"/>
              <a:t>.</a:t>
            </a:r>
          </a:p>
          <a:p>
            <a:pPr algn="just"/>
            <a:r>
              <a:rPr lang="en-GB" dirty="0" smtClean="0"/>
              <a:t>Flacon </a:t>
            </a:r>
            <a:r>
              <a:rPr lang="en-GB" baseline="0" dirty="0" smtClean="0"/>
              <a:t>4: non </a:t>
            </a:r>
            <a:r>
              <a:rPr lang="en-GB" baseline="0" dirty="0" err="1" smtClean="0"/>
              <a:t>ouvert</a:t>
            </a:r>
            <a:r>
              <a:rPr lang="en-GB" baseline="0" dirty="0" smtClean="0"/>
              <a:t> et </a:t>
            </a:r>
            <a:r>
              <a:rPr lang="fr-FR" baseline="0" dirty="0" smtClean="0"/>
              <a:t>pastille de contrôle du vaccin </a:t>
            </a:r>
            <a:r>
              <a:rPr lang="en-GB" baseline="0" dirty="0" err="1" smtClean="0"/>
              <a:t>dépassée</a:t>
            </a:r>
            <a:r>
              <a:rPr lang="en-GB" baseline="0" dirty="0" smtClean="0"/>
              <a:t> – les flacons </a:t>
            </a:r>
            <a:r>
              <a:rPr lang="en-GB" baseline="0" dirty="0" err="1" smtClean="0"/>
              <a:t>dont</a:t>
            </a:r>
            <a:r>
              <a:rPr lang="en-GB" baseline="0" dirty="0" smtClean="0"/>
              <a:t> la </a:t>
            </a:r>
            <a:r>
              <a:rPr lang="fr-FR" baseline="0" dirty="0" smtClean="0"/>
              <a:t>pastille de contrôle du vaccin </a:t>
            </a:r>
            <a:r>
              <a:rPr lang="en-GB" baseline="0" dirty="0" err="1" smtClean="0"/>
              <a:t>expiré</a:t>
            </a:r>
            <a:r>
              <a:rPr lang="en-GB" baseline="0" dirty="0" smtClean="0"/>
              <a:t> ne </a:t>
            </a:r>
            <a:r>
              <a:rPr lang="en-GB" baseline="0" dirty="0" err="1" smtClean="0"/>
              <a:t>doivent</a:t>
            </a:r>
            <a:r>
              <a:rPr lang="en-GB" baseline="0" dirty="0" smtClean="0"/>
              <a:t> PAS </a:t>
            </a:r>
            <a:r>
              <a:rPr lang="en-GB" baseline="0" dirty="0" err="1" smtClean="0"/>
              <a:t>être</a:t>
            </a:r>
            <a:r>
              <a:rPr lang="en-GB" baseline="0" dirty="0" smtClean="0"/>
              <a:t> </a:t>
            </a:r>
            <a:r>
              <a:rPr lang="en-GB" baseline="0" dirty="0" err="1" smtClean="0"/>
              <a:t>conservés</a:t>
            </a:r>
            <a:r>
              <a:rPr lang="en-GB" baseline="0" dirty="0" smtClean="0"/>
              <a:t> au </a:t>
            </a:r>
            <a:r>
              <a:rPr lang="en-GB" baseline="0" dirty="0" err="1" smtClean="0"/>
              <a:t>réfrigérateur</a:t>
            </a:r>
            <a:r>
              <a:rPr lang="en-GB" baseline="0" dirty="0" smtClean="0"/>
              <a:t>. </a:t>
            </a:r>
            <a:r>
              <a:rPr lang="en-GB" baseline="0" dirty="0" err="1" smtClean="0"/>
              <a:t>Ils</a:t>
            </a:r>
            <a:r>
              <a:rPr lang="en-GB" baseline="0" dirty="0" smtClean="0"/>
              <a:t> </a:t>
            </a:r>
            <a:r>
              <a:rPr lang="en-GB" baseline="0" dirty="0" err="1" smtClean="0"/>
              <a:t>doivent</a:t>
            </a:r>
            <a:r>
              <a:rPr lang="en-GB" baseline="0" dirty="0" smtClean="0"/>
              <a:t> </a:t>
            </a:r>
            <a:r>
              <a:rPr lang="en-GB" baseline="0" dirty="0" err="1" smtClean="0"/>
              <a:t>être</a:t>
            </a:r>
            <a:r>
              <a:rPr lang="en-GB" baseline="0" dirty="0" smtClean="0"/>
              <a:t> </a:t>
            </a:r>
            <a:r>
              <a:rPr lang="en-GB" baseline="0" dirty="0" err="1" smtClean="0"/>
              <a:t>éliminés</a:t>
            </a:r>
            <a:r>
              <a:rPr lang="en-GB" baseline="0" dirty="0" smtClean="0"/>
              <a:t> </a:t>
            </a:r>
            <a:r>
              <a:rPr lang="en-GB" baseline="0" dirty="0" err="1" smtClean="0"/>
              <a:t>conformément</a:t>
            </a:r>
            <a:r>
              <a:rPr lang="en-GB" baseline="0" dirty="0" smtClean="0"/>
              <a:t> aux directives </a:t>
            </a:r>
            <a:r>
              <a:rPr lang="en-GB" baseline="0" dirty="0" err="1" smtClean="0"/>
              <a:t>nationales</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A59E1F0E-CB54-4A2E-9D97-645A833C0A24}" type="slidenum">
              <a:rPr lang="nl-BE" smtClean="0"/>
              <a:t>14</a:t>
            </a:fld>
            <a:endParaRPr lang="nl-BE" dirty="0"/>
          </a:p>
        </p:txBody>
      </p:sp>
    </p:spTree>
    <p:extLst>
      <p:ext uri="{BB962C8B-B14F-4D97-AF65-F5344CB8AC3E}">
        <p14:creationId xmlns:p14="http://schemas.microsoft.com/office/powerpoint/2010/main" val="770061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err="1" smtClean="0"/>
              <a:t>Quel</a:t>
            </a:r>
            <a:r>
              <a:rPr lang="en-GB" dirty="0" smtClean="0"/>
              <a:t> flacon </a:t>
            </a:r>
            <a:r>
              <a:rPr lang="en-GB" dirty="0" err="1" smtClean="0"/>
              <a:t>faut-il</a:t>
            </a:r>
            <a:r>
              <a:rPr lang="en-GB" dirty="0" smtClean="0"/>
              <a:t> utiliser</a:t>
            </a:r>
            <a:r>
              <a:rPr lang="en-GB" baseline="0" dirty="0" smtClean="0"/>
              <a:t> </a:t>
            </a:r>
            <a:r>
              <a:rPr lang="en-GB" baseline="0" dirty="0" err="1" smtClean="0"/>
              <a:t>d’abord</a:t>
            </a:r>
            <a:r>
              <a:rPr lang="en-GB" baseline="0" dirty="0" smtClean="0"/>
              <a:t>?</a:t>
            </a:r>
          </a:p>
          <a:p>
            <a:pPr algn="just"/>
            <a:r>
              <a:rPr lang="en-GB" baseline="0" dirty="0" smtClean="0"/>
              <a:t>Le flacon </a:t>
            </a:r>
            <a:r>
              <a:rPr lang="en-GB" baseline="0" dirty="0" err="1" smtClean="0"/>
              <a:t>dont</a:t>
            </a:r>
            <a:r>
              <a:rPr lang="en-GB" baseline="0" dirty="0" smtClean="0"/>
              <a:t> la pastille de </a:t>
            </a:r>
            <a:r>
              <a:rPr lang="en-GB" baseline="0" dirty="0" err="1" smtClean="0"/>
              <a:t>contrôle</a:t>
            </a:r>
            <a:r>
              <a:rPr lang="en-GB" baseline="0" dirty="0" smtClean="0"/>
              <a:t> du </a:t>
            </a:r>
            <a:r>
              <a:rPr lang="en-GB" baseline="0" dirty="0" err="1" smtClean="0"/>
              <a:t>vaccin</a:t>
            </a:r>
            <a:r>
              <a:rPr lang="en-GB" baseline="0" dirty="0" smtClean="0"/>
              <a:t> change </a:t>
            </a:r>
            <a:r>
              <a:rPr lang="en-GB" baseline="0" dirty="0" err="1" smtClean="0"/>
              <a:t>doit</a:t>
            </a:r>
            <a:r>
              <a:rPr lang="en-GB" baseline="0" dirty="0" smtClean="0"/>
              <a:t> </a:t>
            </a:r>
            <a:r>
              <a:rPr lang="en-GB" baseline="0" dirty="0" err="1" smtClean="0"/>
              <a:t>être</a:t>
            </a:r>
            <a:r>
              <a:rPr lang="en-GB" baseline="0" dirty="0" smtClean="0"/>
              <a:t> </a:t>
            </a:r>
            <a:r>
              <a:rPr lang="en-GB" baseline="0" dirty="0" err="1" smtClean="0"/>
              <a:t>utilisé</a:t>
            </a:r>
            <a:r>
              <a:rPr lang="en-GB" baseline="0" dirty="0" smtClean="0"/>
              <a:t> </a:t>
            </a:r>
            <a:r>
              <a:rPr lang="en-GB" baseline="0" dirty="0" err="1" smtClean="0"/>
              <a:t>en</a:t>
            </a:r>
            <a:r>
              <a:rPr lang="en-GB" baseline="0" dirty="0" smtClean="0"/>
              <a:t> premier lieu </a:t>
            </a:r>
            <a:r>
              <a:rPr lang="en-GB" baseline="0" dirty="0" err="1" smtClean="0"/>
              <a:t>bien</a:t>
            </a:r>
            <a:r>
              <a:rPr lang="en-GB" baseline="0" dirty="0" smtClean="0"/>
              <a:t> que la date de </a:t>
            </a:r>
            <a:r>
              <a:rPr lang="en-GB" baseline="0" dirty="0" err="1" smtClean="0"/>
              <a:t>péremption</a:t>
            </a:r>
            <a:r>
              <a:rPr lang="en-GB" baseline="0" dirty="0" smtClean="0"/>
              <a:t> </a:t>
            </a:r>
            <a:r>
              <a:rPr lang="en-GB" baseline="0" dirty="0" err="1" smtClean="0"/>
              <a:t>soit</a:t>
            </a:r>
            <a:r>
              <a:rPr lang="en-GB" baseline="0" dirty="0" smtClean="0"/>
              <a:t> </a:t>
            </a:r>
            <a:r>
              <a:rPr lang="en-GB" baseline="0" dirty="0" err="1" smtClean="0"/>
              <a:t>postérieure</a:t>
            </a:r>
            <a:r>
              <a:rPr lang="en-GB" baseline="0" dirty="0" smtClean="0"/>
              <a:t>. </a:t>
            </a:r>
            <a:r>
              <a:rPr lang="en-GB" baseline="0" dirty="0" err="1" smtClean="0"/>
              <a:t>Ils</a:t>
            </a:r>
            <a:r>
              <a:rPr lang="en-GB" baseline="0" dirty="0" smtClean="0"/>
              <a:t> </a:t>
            </a:r>
            <a:r>
              <a:rPr lang="en-GB" baseline="0" dirty="0" err="1" smtClean="0"/>
              <a:t>doivent</a:t>
            </a:r>
            <a:r>
              <a:rPr lang="en-GB" baseline="0" dirty="0" smtClean="0"/>
              <a:t> </a:t>
            </a:r>
            <a:r>
              <a:rPr lang="en-GB" baseline="0" dirty="0" err="1" smtClean="0"/>
              <a:t>être</a:t>
            </a:r>
            <a:r>
              <a:rPr lang="en-GB" baseline="0" dirty="0" smtClean="0"/>
              <a:t> </a:t>
            </a:r>
            <a:r>
              <a:rPr lang="en-GB" baseline="0" dirty="0" err="1" smtClean="0"/>
              <a:t>conservés</a:t>
            </a:r>
            <a:r>
              <a:rPr lang="en-GB" baseline="0" dirty="0" smtClean="0"/>
              <a:t> </a:t>
            </a:r>
            <a:r>
              <a:rPr lang="en-GB" baseline="0" dirty="0" err="1" smtClean="0"/>
              <a:t>dans</a:t>
            </a:r>
            <a:r>
              <a:rPr lang="en-GB" baseline="0" dirty="0" smtClean="0"/>
              <a:t> </a:t>
            </a:r>
            <a:r>
              <a:rPr lang="en-GB" baseline="0" dirty="0" err="1" smtClean="0"/>
              <a:t>une</a:t>
            </a:r>
            <a:r>
              <a:rPr lang="en-GB" baseline="0" dirty="0" smtClean="0"/>
              <a:t> </a:t>
            </a:r>
            <a:r>
              <a:rPr lang="en-GB" baseline="0" dirty="0" err="1" smtClean="0"/>
              <a:t>boîte</a:t>
            </a:r>
            <a:r>
              <a:rPr lang="en-GB" baseline="0" dirty="0" smtClean="0"/>
              <a:t> </a:t>
            </a:r>
            <a:r>
              <a:rPr lang="en-GB" baseline="0" dirty="0" err="1" smtClean="0"/>
              <a:t>séparée</a:t>
            </a:r>
            <a:r>
              <a:rPr lang="en-GB" baseline="0" dirty="0" smtClean="0"/>
              <a:t> </a:t>
            </a:r>
            <a:r>
              <a:rPr lang="en-GB" baseline="0" dirty="0" err="1" smtClean="0"/>
              <a:t>notée</a:t>
            </a:r>
            <a:r>
              <a:rPr lang="en-GB" baseline="0" dirty="0" smtClean="0"/>
              <a:t> « utiliser </a:t>
            </a:r>
            <a:r>
              <a:rPr lang="en-GB" baseline="0" dirty="0" err="1" smtClean="0"/>
              <a:t>en</a:t>
            </a:r>
            <a:r>
              <a:rPr lang="en-GB" baseline="0" dirty="0" smtClean="0"/>
              <a:t> </a:t>
            </a:r>
            <a:r>
              <a:rPr lang="en-GB" baseline="0" dirty="0" err="1" smtClean="0"/>
              <a:t>priorité</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A59E1F0E-CB54-4A2E-9D97-645A833C0A24}" type="slidenum">
              <a:rPr lang="nl-BE" smtClean="0"/>
              <a:t>15</a:t>
            </a:fld>
            <a:endParaRPr lang="nl-BE" dirty="0"/>
          </a:p>
        </p:txBody>
      </p:sp>
    </p:spTree>
    <p:extLst>
      <p:ext uri="{BB962C8B-B14F-4D97-AF65-F5344CB8AC3E}">
        <p14:creationId xmlns:p14="http://schemas.microsoft.com/office/powerpoint/2010/main" val="770061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i="0" dirty="0" smtClean="0"/>
              <a:t>Résumé des </a:t>
            </a:r>
            <a:r>
              <a:rPr lang="en-US" i="0" dirty="0" err="1" smtClean="0"/>
              <a:t>données</a:t>
            </a:r>
            <a:r>
              <a:rPr lang="en-US" i="0" dirty="0" smtClean="0"/>
              <a:t> </a:t>
            </a:r>
            <a:r>
              <a:rPr lang="en-US" i="0" dirty="0" err="1" smtClean="0"/>
              <a:t>essentielles</a:t>
            </a:r>
            <a:r>
              <a:rPr lang="en-US" i="0" dirty="0" smtClean="0"/>
              <a:t> sur le </a:t>
            </a:r>
            <a:r>
              <a:rPr lang="en-US" i="0" dirty="0" err="1" smtClean="0"/>
              <a:t>vaccin</a:t>
            </a:r>
            <a:r>
              <a:rPr lang="en-US" i="0" dirty="0" smtClean="0"/>
              <a:t> PCV10</a:t>
            </a:r>
            <a:r>
              <a:rPr lang="en-US" i="0" baseline="0" dirty="0" smtClean="0"/>
              <a:t>:</a:t>
            </a:r>
          </a:p>
          <a:p>
            <a:pPr algn="just"/>
            <a:endParaRPr lang="en-US" b="1" dirty="0" smtClean="0"/>
          </a:p>
          <a:p>
            <a:pPr marL="171450" indent="-171450" algn="just">
              <a:buFont typeface="Arial" panose="020B0604020202020204" pitchFamily="34" charset="0"/>
              <a:buChar char="•"/>
            </a:pPr>
            <a:r>
              <a:rPr lang="en-US" b="0" dirty="0" smtClean="0"/>
              <a:t>Le flacon de 4 doses de PCV10 se </a:t>
            </a:r>
            <a:r>
              <a:rPr lang="en-US" b="0" dirty="0" err="1" smtClean="0"/>
              <a:t>présente</a:t>
            </a:r>
            <a:r>
              <a:rPr lang="en-US" b="0" dirty="0" smtClean="0"/>
              <a:t> </a:t>
            </a:r>
            <a:r>
              <a:rPr lang="en-US" b="0" dirty="0" err="1" smtClean="0"/>
              <a:t>différemment</a:t>
            </a:r>
            <a:r>
              <a:rPr lang="en-US" b="0" dirty="0" smtClean="0"/>
              <a:t> que le flacon de</a:t>
            </a:r>
            <a:r>
              <a:rPr lang="en-US" altLang="zh-CN" b="0" dirty="0" smtClean="0"/>
              <a:t> 2 doses. Il</a:t>
            </a:r>
            <a:r>
              <a:rPr lang="en-US" altLang="zh-CN" b="0" baseline="0" dirty="0" smtClean="0"/>
              <a:t> </a:t>
            </a:r>
            <a:r>
              <a:rPr lang="en-US" altLang="zh-CN" b="0" baseline="0" dirty="0" err="1" smtClean="0"/>
              <a:t>comporte</a:t>
            </a:r>
            <a:r>
              <a:rPr lang="en-US" altLang="zh-CN" b="0" baseline="0" dirty="0" smtClean="0"/>
              <a:t> un </a:t>
            </a:r>
            <a:r>
              <a:rPr lang="en-US" altLang="zh-CN" b="0" baseline="0" dirty="0" err="1" smtClean="0"/>
              <a:t>bouchon</a:t>
            </a:r>
            <a:r>
              <a:rPr lang="en-US" altLang="zh-CN" b="0" baseline="0" dirty="0" smtClean="0"/>
              <a:t> bleu, un </a:t>
            </a:r>
            <a:r>
              <a:rPr lang="en-US" altLang="zh-CN" b="0" baseline="0" dirty="0" err="1" smtClean="0"/>
              <a:t>anneau</a:t>
            </a:r>
            <a:r>
              <a:rPr lang="en-US" altLang="zh-CN" b="0" baseline="0" dirty="0" smtClean="0"/>
              <a:t> </a:t>
            </a:r>
            <a:r>
              <a:rPr lang="en-US" altLang="zh-CN" b="0" baseline="0" dirty="0" err="1" smtClean="0"/>
              <a:t>doré</a:t>
            </a:r>
            <a:r>
              <a:rPr lang="en-US" altLang="zh-CN" b="0" baseline="0" dirty="0" smtClean="0"/>
              <a:t> et la pastille de </a:t>
            </a:r>
            <a:r>
              <a:rPr lang="en-US" altLang="zh-CN" b="0" baseline="0" dirty="0" err="1" smtClean="0"/>
              <a:t>contrôle</a:t>
            </a:r>
            <a:r>
              <a:rPr lang="en-US" altLang="zh-CN" b="0" baseline="0" dirty="0" smtClean="0"/>
              <a:t> du </a:t>
            </a:r>
            <a:r>
              <a:rPr lang="en-US" altLang="zh-CN" b="0" baseline="0" dirty="0" err="1" smtClean="0"/>
              <a:t>vaccin</a:t>
            </a:r>
            <a:r>
              <a:rPr lang="en-US" altLang="zh-CN" b="0" baseline="0" dirty="0" smtClean="0"/>
              <a:t> figure sur </a:t>
            </a:r>
            <a:r>
              <a:rPr lang="en-US" altLang="zh-CN" b="0" baseline="0" dirty="0" err="1" smtClean="0"/>
              <a:t>l’étiquette</a:t>
            </a:r>
            <a:r>
              <a:rPr lang="en-US" altLang="zh-CN" b="0" dirty="0" smtClean="0"/>
              <a:t>. Le flacon de 2 doses de</a:t>
            </a:r>
            <a:r>
              <a:rPr lang="en-US" b="0" dirty="0" smtClean="0"/>
              <a:t> PCV10</a:t>
            </a:r>
            <a:r>
              <a:rPr lang="en-US" altLang="zh-CN" b="0" dirty="0" smtClean="0"/>
              <a:t> </a:t>
            </a:r>
            <a:r>
              <a:rPr lang="en-US" altLang="zh-CN" b="0" dirty="0" err="1" smtClean="0"/>
              <a:t>possède</a:t>
            </a:r>
            <a:r>
              <a:rPr lang="en-US" altLang="zh-CN" b="0" dirty="0" smtClean="0"/>
              <a:t> un </a:t>
            </a:r>
            <a:r>
              <a:rPr lang="en-US" altLang="zh-CN" b="0" dirty="0" err="1" smtClean="0"/>
              <a:t>bouchon</a:t>
            </a:r>
            <a:r>
              <a:rPr lang="en-US" altLang="zh-CN" b="0" dirty="0" smtClean="0"/>
              <a:t> vert,</a:t>
            </a:r>
            <a:r>
              <a:rPr lang="en-US" altLang="zh-CN" b="0" baseline="0" dirty="0" smtClean="0"/>
              <a:t> un </a:t>
            </a:r>
            <a:r>
              <a:rPr lang="en-US" altLang="zh-CN" b="0" baseline="0" dirty="0" err="1" smtClean="0"/>
              <a:t>anneau</a:t>
            </a:r>
            <a:r>
              <a:rPr lang="en-US" altLang="zh-CN" b="0" baseline="0" dirty="0" smtClean="0"/>
              <a:t> rouge et la pastille de </a:t>
            </a:r>
            <a:r>
              <a:rPr lang="en-US" altLang="zh-CN" b="0" baseline="0" dirty="0" err="1" smtClean="0"/>
              <a:t>contrôle</a:t>
            </a:r>
            <a:r>
              <a:rPr lang="en-US" altLang="zh-CN" b="0" baseline="0" dirty="0" smtClean="0"/>
              <a:t> du </a:t>
            </a:r>
            <a:r>
              <a:rPr lang="en-US" altLang="zh-CN" b="0" baseline="0" dirty="0" err="1" smtClean="0"/>
              <a:t>vaccin</a:t>
            </a:r>
            <a:r>
              <a:rPr lang="en-US" altLang="zh-CN" b="0" baseline="0" dirty="0" smtClean="0"/>
              <a:t> </a:t>
            </a:r>
            <a:r>
              <a:rPr lang="en-US" altLang="zh-CN" b="0" baseline="0" dirty="0" err="1" smtClean="0"/>
              <a:t>est</a:t>
            </a:r>
            <a:r>
              <a:rPr lang="en-US" altLang="zh-CN" b="0" baseline="0" dirty="0" smtClean="0"/>
              <a:t> sur le </a:t>
            </a:r>
            <a:r>
              <a:rPr lang="en-US" altLang="zh-CN" b="0" baseline="0" dirty="0" err="1" smtClean="0"/>
              <a:t>bouchon</a:t>
            </a:r>
            <a:r>
              <a:rPr lang="en-US" altLang="zh-CN" b="0" dirty="0" smtClean="0"/>
              <a:t>. </a:t>
            </a:r>
            <a:endParaRPr lang="en-US" altLang="zh-CN" b="0" dirty="0" smtClean="0">
              <a:ea typeface="宋体" pitchFamily="2" charset="-122"/>
            </a:endParaRPr>
          </a:p>
          <a:p>
            <a:pPr marL="171450" indent="-171450" algn="just">
              <a:buFont typeface="Arial" panose="020B0604020202020204" pitchFamily="34" charset="0"/>
              <a:buChar char="•"/>
            </a:pPr>
            <a:r>
              <a:rPr lang="en-US" b="0" dirty="0" smtClean="0"/>
              <a:t>Le flacon de 4 doses de PCV10 </a:t>
            </a:r>
            <a:r>
              <a:rPr lang="en-US" b="0" dirty="0" err="1" smtClean="0"/>
              <a:t>doit</a:t>
            </a:r>
            <a:r>
              <a:rPr lang="en-US" b="0" dirty="0" smtClean="0"/>
              <a:t> </a:t>
            </a:r>
            <a:r>
              <a:rPr lang="en-US" b="0" dirty="0" err="1" smtClean="0"/>
              <a:t>être</a:t>
            </a:r>
            <a:r>
              <a:rPr lang="en-US" b="0" dirty="0" smtClean="0"/>
              <a:t> </a:t>
            </a:r>
            <a:r>
              <a:rPr lang="en-US" b="0" dirty="0" err="1" smtClean="0"/>
              <a:t>conservé</a:t>
            </a:r>
            <a:r>
              <a:rPr lang="en-US" b="0" dirty="0" smtClean="0"/>
              <a:t> entre </a:t>
            </a:r>
            <a:r>
              <a:rPr lang="en-GB" altLang="nl-BE" b="0" dirty="0" smtClean="0"/>
              <a:t>+2</a:t>
            </a:r>
            <a:r>
              <a:rPr lang="en-GB" altLang="nl-BE" b="0" baseline="30000" dirty="0" smtClean="0"/>
              <a:t>°</a:t>
            </a:r>
            <a:r>
              <a:rPr lang="en-GB" altLang="nl-BE" b="0" dirty="0" smtClean="0"/>
              <a:t> et +8</a:t>
            </a:r>
            <a:r>
              <a:rPr lang="en-GB" altLang="nl-BE" b="0" baseline="30000" dirty="0" smtClean="0"/>
              <a:t>°</a:t>
            </a:r>
            <a:r>
              <a:rPr lang="en-GB" altLang="nl-BE" b="0" dirty="0" smtClean="0"/>
              <a:t> Celsius. </a:t>
            </a:r>
            <a:r>
              <a:rPr lang="en-GB" altLang="nl-BE" b="0" dirty="0" err="1" smtClean="0"/>
              <a:t>Protéger</a:t>
            </a:r>
            <a:r>
              <a:rPr lang="en-GB" altLang="nl-BE" b="0" dirty="0" smtClean="0"/>
              <a:t> le </a:t>
            </a:r>
            <a:r>
              <a:rPr lang="en-GB" altLang="nl-BE" b="0" dirty="0" err="1" smtClean="0"/>
              <a:t>vaccin</a:t>
            </a:r>
            <a:r>
              <a:rPr lang="en-GB" altLang="nl-BE" b="0" dirty="0" smtClean="0"/>
              <a:t> du gel, de la </a:t>
            </a:r>
            <a:r>
              <a:rPr lang="en-GB" altLang="nl-BE" b="0" dirty="0" err="1" smtClean="0"/>
              <a:t>chaleur</a:t>
            </a:r>
            <a:r>
              <a:rPr lang="en-GB" altLang="nl-BE" b="0" dirty="0" smtClean="0"/>
              <a:t> et de </a:t>
            </a:r>
            <a:r>
              <a:rPr lang="en-GB" altLang="nl-BE" b="0" dirty="0" err="1" smtClean="0"/>
              <a:t>l’exposition</a:t>
            </a:r>
            <a:r>
              <a:rPr lang="en-GB" altLang="nl-BE" b="0" baseline="0" dirty="0" smtClean="0"/>
              <a:t> à la lumière</a:t>
            </a:r>
            <a:r>
              <a:rPr lang="en-GB" altLang="nl-BE" b="0" dirty="0" smtClean="0"/>
              <a:t>. </a:t>
            </a:r>
            <a:endParaRPr lang="en-US" altLang="nl-BE" b="0" dirty="0" smtClean="0"/>
          </a:p>
          <a:p>
            <a:pPr marL="171450" indent="-171450" algn="just">
              <a:buFont typeface="Arial" panose="020B0604020202020204" pitchFamily="34" charset="0"/>
              <a:buChar char="•"/>
            </a:pPr>
            <a:r>
              <a:rPr lang="en-US" sz="1200" dirty="0" smtClean="0"/>
              <a:t>Avant </a:t>
            </a:r>
            <a:r>
              <a:rPr lang="en-US" sz="1200" dirty="0" err="1" smtClean="0"/>
              <a:t>d’administrer</a:t>
            </a:r>
            <a:r>
              <a:rPr lang="en-US" sz="1200" dirty="0" smtClean="0"/>
              <a:t> le </a:t>
            </a:r>
            <a:r>
              <a:rPr lang="en-US" sz="1200" dirty="0" err="1" smtClean="0"/>
              <a:t>vaccin</a:t>
            </a:r>
            <a:r>
              <a:rPr lang="en-US" sz="1200" dirty="0" smtClean="0"/>
              <a:t>, </a:t>
            </a:r>
            <a:r>
              <a:rPr lang="en-US" sz="1200" dirty="0" err="1" smtClean="0"/>
              <a:t>vérifiez</a:t>
            </a:r>
            <a:r>
              <a:rPr lang="en-US" sz="1200" dirty="0" smtClean="0"/>
              <a:t> la </a:t>
            </a:r>
            <a:r>
              <a:rPr lang="en-US" sz="1200" b="0" dirty="0" smtClean="0"/>
              <a:t>pastille de </a:t>
            </a:r>
            <a:r>
              <a:rPr lang="en-US" sz="1200" b="0" dirty="0" err="1" smtClean="0"/>
              <a:t>contrôle</a:t>
            </a:r>
            <a:r>
              <a:rPr lang="en-US" sz="1200" b="0" dirty="0" smtClean="0"/>
              <a:t> du </a:t>
            </a:r>
            <a:r>
              <a:rPr lang="en-US" sz="1200" b="0" dirty="0" err="1" smtClean="0"/>
              <a:t>vaccin</a:t>
            </a:r>
            <a:r>
              <a:rPr lang="en-US" sz="1200" b="0" dirty="0" smtClean="0"/>
              <a:t> </a:t>
            </a:r>
            <a:r>
              <a:rPr lang="en-US" sz="1200" dirty="0" smtClean="0"/>
              <a:t>et la </a:t>
            </a:r>
            <a:r>
              <a:rPr lang="en-US" sz="1200" b="0" dirty="0" smtClean="0"/>
              <a:t>date de </a:t>
            </a:r>
            <a:r>
              <a:rPr lang="en-US" sz="1200" b="0" dirty="0" err="1" smtClean="0"/>
              <a:t>péremption</a:t>
            </a:r>
            <a:r>
              <a:rPr lang="en-US" sz="1200" b="0" dirty="0" smtClean="0"/>
              <a:t> </a:t>
            </a:r>
            <a:r>
              <a:rPr lang="en-US" sz="1200" dirty="0" smtClean="0"/>
              <a:t>pour </a:t>
            </a:r>
            <a:r>
              <a:rPr lang="en-US" sz="1200" dirty="0" err="1" smtClean="0"/>
              <a:t>s’assurer</a:t>
            </a:r>
            <a:r>
              <a:rPr lang="en-US" sz="1200" dirty="0" smtClean="0"/>
              <a:t> que le </a:t>
            </a:r>
            <a:r>
              <a:rPr lang="en-US" sz="1200" dirty="0" err="1" smtClean="0"/>
              <a:t>vaccin</a:t>
            </a:r>
            <a:r>
              <a:rPr lang="en-US" sz="1200" dirty="0" smtClean="0"/>
              <a:t> </a:t>
            </a:r>
            <a:r>
              <a:rPr lang="en-US" sz="1200" dirty="0" err="1" smtClean="0"/>
              <a:t>peut</a:t>
            </a:r>
            <a:r>
              <a:rPr lang="en-US" sz="1200" dirty="0" smtClean="0"/>
              <a:t> </a:t>
            </a:r>
            <a:r>
              <a:rPr lang="en-US" sz="1200" dirty="0" err="1" smtClean="0"/>
              <a:t>être</a:t>
            </a:r>
            <a:r>
              <a:rPr lang="en-US" sz="1200" dirty="0" smtClean="0"/>
              <a:t> </a:t>
            </a:r>
            <a:r>
              <a:rPr lang="en-US" sz="1200" dirty="0" err="1" smtClean="0"/>
              <a:t>utilisé</a:t>
            </a:r>
            <a:r>
              <a:rPr lang="en-US" sz="1200" dirty="0" smtClean="0"/>
              <a:t> </a:t>
            </a:r>
            <a:r>
              <a:rPr lang="en-US" sz="1200" dirty="0" err="1" smtClean="0"/>
              <a:t>en</a:t>
            </a:r>
            <a:r>
              <a:rPr lang="en-US" sz="1200" dirty="0" smtClean="0"/>
              <a:t> </a:t>
            </a:r>
            <a:r>
              <a:rPr lang="en-US" sz="1200" dirty="0" err="1" smtClean="0"/>
              <a:t>toute</a:t>
            </a:r>
            <a:r>
              <a:rPr lang="en-US" sz="1200" dirty="0" smtClean="0"/>
              <a:t> </a:t>
            </a:r>
            <a:r>
              <a:rPr lang="en-US" sz="1200" dirty="0" err="1" smtClean="0"/>
              <a:t>sécurité</a:t>
            </a:r>
            <a:r>
              <a:rPr lang="en-US" sz="1200" dirty="0" smtClean="0"/>
              <a:t>.</a:t>
            </a:r>
          </a:p>
          <a:p>
            <a:pPr marL="171450" indent="-171450" algn="just">
              <a:buFont typeface="Arial" panose="020B0604020202020204" pitchFamily="34" charset="0"/>
              <a:buChar char="•"/>
            </a:pPr>
            <a:r>
              <a:rPr lang="en-US" b="0" dirty="0" smtClean="0"/>
              <a:t>La </a:t>
            </a:r>
            <a:r>
              <a:rPr lang="en-US" b="0" dirty="0" err="1" smtClean="0"/>
              <a:t>différence</a:t>
            </a:r>
            <a:r>
              <a:rPr lang="en-US" b="0" dirty="0" smtClean="0"/>
              <a:t> de </a:t>
            </a:r>
            <a:r>
              <a:rPr lang="en-US" b="0" dirty="0" err="1" smtClean="0"/>
              <a:t>présentation</a:t>
            </a:r>
            <a:r>
              <a:rPr lang="en-US" b="0" dirty="0" smtClean="0"/>
              <a:t> entre le flacon de 2 doses de PCV10 et </a:t>
            </a:r>
            <a:r>
              <a:rPr lang="en-US" b="0" dirty="0" err="1" smtClean="0"/>
              <a:t>celui</a:t>
            </a:r>
            <a:r>
              <a:rPr lang="en-US" b="0" dirty="0" smtClean="0"/>
              <a:t> de 4 doses </a:t>
            </a:r>
            <a:r>
              <a:rPr lang="en-US" b="0" dirty="0" err="1" smtClean="0"/>
              <a:t>implique</a:t>
            </a:r>
            <a:r>
              <a:rPr lang="en-US" b="0" dirty="0" smtClean="0"/>
              <a:t> </a:t>
            </a:r>
            <a:r>
              <a:rPr lang="en-US" b="0" dirty="0" err="1" smtClean="0"/>
              <a:t>plusieurs</a:t>
            </a:r>
            <a:r>
              <a:rPr lang="en-US" b="0" dirty="0" smtClean="0"/>
              <a:t> </a:t>
            </a:r>
            <a:r>
              <a:rPr lang="en-US" b="0" dirty="0" err="1" smtClean="0"/>
              <a:t>changements</a:t>
            </a:r>
            <a:r>
              <a:rPr lang="en-US" b="0" dirty="0" smtClean="0"/>
              <a:t> </a:t>
            </a:r>
            <a:r>
              <a:rPr lang="en-US" b="0" dirty="0" err="1" smtClean="0"/>
              <a:t>importants</a:t>
            </a:r>
            <a:r>
              <a:rPr lang="en-US" b="0" dirty="0" smtClean="0"/>
              <a:t> au </a:t>
            </a:r>
            <a:r>
              <a:rPr lang="en-US" b="0" dirty="0" err="1" smtClean="0"/>
              <a:t>niveau</a:t>
            </a:r>
            <a:r>
              <a:rPr lang="en-US" b="0" dirty="0" smtClean="0"/>
              <a:t> de la conservation et de la manipulation du </a:t>
            </a:r>
            <a:r>
              <a:rPr lang="en-US" b="0" dirty="0" err="1" smtClean="0"/>
              <a:t>vaccin</a:t>
            </a:r>
            <a:r>
              <a:rPr lang="en-US" b="0" dirty="0" smtClean="0"/>
              <a:t>.</a:t>
            </a:r>
          </a:p>
          <a:p>
            <a:pPr marL="171450" indent="-171450" algn="just">
              <a:buFont typeface="Arial" panose="020B0604020202020204" pitchFamily="34" charset="0"/>
              <a:buChar char="•"/>
            </a:pPr>
            <a:r>
              <a:rPr lang="en-GB" b="0" dirty="0" smtClean="0"/>
              <a:t>La</a:t>
            </a:r>
            <a:r>
              <a:rPr lang="en-GB" b="0" baseline="0" dirty="0" smtClean="0"/>
              <a:t> </a:t>
            </a:r>
            <a:r>
              <a:rPr lang="en-GB" b="0" baseline="0" dirty="0" err="1" smtClean="0"/>
              <a:t>politique</a:t>
            </a:r>
            <a:r>
              <a:rPr lang="en-GB" b="0" baseline="0" dirty="0" smtClean="0"/>
              <a:t> du flacon </a:t>
            </a:r>
            <a:r>
              <a:rPr lang="en-GB" b="0" baseline="0" dirty="0" err="1" smtClean="0"/>
              <a:t>multidose</a:t>
            </a:r>
            <a:r>
              <a:rPr lang="en-GB" b="0" baseline="0" dirty="0" smtClean="0"/>
              <a:t> de </a:t>
            </a:r>
            <a:r>
              <a:rPr lang="en-GB" b="0" baseline="0" dirty="0" err="1" smtClean="0"/>
              <a:t>l’OMS</a:t>
            </a:r>
            <a:r>
              <a:rPr lang="en-GB" b="0" baseline="0" dirty="0" smtClean="0"/>
              <a:t> </a:t>
            </a:r>
            <a:r>
              <a:rPr lang="en-GB" b="0" baseline="0" dirty="0" err="1" smtClean="0"/>
              <a:t>s’applique</a:t>
            </a:r>
            <a:r>
              <a:rPr lang="en-GB" b="0" baseline="0" dirty="0" smtClean="0"/>
              <a:t> au</a:t>
            </a:r>
            <a:r>
              <a:rPr lang="en-GB" b="0" dirty="0" smtClean="0"/>
              <a:t> flacon de 4 doses de</a:t>
            </a:r>
            <a:r>
              <a:rPr lang="en-US" b="0" dirty="0" smtClean="0"/>
              <a:t> PCV10</a:t>
            </a:r>
            <a:r>
              <a:rPr lang="en-GB" b="0" dirty="0" smtClean="0"/>
              <a:t>.</a:t>
            </a:r>
          </a:p>
          <a:p>
            <a:pPr marL="171450" indent="-171450" algn="just">
              <a:buFont typeface="Arial" panose="020B0604020202020204" pitchFamily="34" charset="0"/>
              <a:buChar char="•"/>
            </a:pPr>
            <a:r>
              <a:rPr lang="en-GB" b="0" dirty="0" err="1" smtClean="0"/>
              <a:t>Cette</a:t>
            </a:r>
            <a:r>
              <a:rPr lang="en-GB" b="0" dirty="0" smtClean="0"/>
              <a:t> </a:t>
            </a:r>
            <a:r>
              <a:rPr lang="en-GB" b="0" dirty="0" err="1" smtClean="0"/>
              <a:t>politique</a:t>
            </a:r>
            <a:r>
              <a:rPr lang="en-GB" b="0" baseline="0" dirty="0" smtClean="0"/>
              <a:t> </a:t>
            </a:r>
            <a:r>
              <a:rPr lang="en-GB" b="0" baseline="0" dirty="0" err="1" smtClean="0"/>
              <a:t>comprend</a:t>
            </a:r>
            <a:r>
              <a:rPr lang="en-GB" b="0" baseline="0" dirty="0" smtClean="0"/>
              <a:t> </a:t>
            </a:r>
            <a:r>
              <a:rPr lang="en-GB" b="0" baseline="0" dirty="0" err="1" smtClean="0"/>
              <a:t>quatre</a:t>
            </a:r>
            <a:r>
              <a:rPr lang="en-GB" b="0" baseline="0" dirty="0" smtClean="0"/>
              <a:t> </a:t>
            </a:r>
            <a:r>
              <a:rPr lang="en-GB" b="0" baseline="0" dirty="0" err="1" smtClean="0"/>
              <a:t>critères</a:t>
            </a:r>
            <a:r>
              <a:rPr lang="en-GB" b="0" baseline="0" dirty="0" smtClean="0"/>
              <a:t> </a:t>
            </a:r>
            <a:r>
              <a:rPr lang="en-GB" b="0" dirty="0" smtClean="0"/>
              <a:t>: </a:t>
            </a:r>
          </a:p>
          <a:p>
            <a:pPr marL="628650" lvl="1" indent="-171450" algn="just">
              <a:buFont typeface="Arial" panose="020B0604020202020204" pitchFamily="34" charset="0"/>
              <a:buChar char="•"/>
            </a:pPr>
            <a:r>
              <a:rPr lang="en-GB" dirty="0" err="1" smtClean="0"/>
              <a:t>vaccin</a:t>
            </a:r>
            <a:r>
              <a:rPr lang="en-GB" dirty="0" smtClean="0"/>
              <a:t> </a:t>
            </a:r>
            <a:r>
              <a:rPr lang="en-GB" dirty="0" err="1" smtClean="0"/>
              <a:t>préqualifié</a:t>
            </a:r>
            <a:r>
              <a:rPr lang="en-GB" dirty="0" smtClean="0"/>
              <a:t> par </a:t>
            </a:r>
            <a:r>
              <a:rPr lang="en-GB" dirty="0" err="1" smtClean="0"/>
              <a:t>l’OMS</a:t>
            </a:r>
            <a:endParaRPr lang="en-GB" dirty="0" smtClean="0"/>
          </a:p>
          <a:p>
            <a:pPr marL="628650" lvl="1" indent="-171450" algn="just">
              <a:buFont typeface="Arial" panose="020B0604020202020204" pitchFamily="34" charset="0"/>
              <a:buChar char="•"/>
            </a:pPr>
            <a:r>
              <a:rPr lang="en-GB" dirty="0" err="1" smtClean="0"/>
              <a:t>vaccin</a:t>
            </a:r>
            <a:r>
              <a:rPr lang="en-GB" dirty="0" smtClean="0"/>
              <a:t> </a:t>
            </a:r>
            <a:r>
              <a:rPr lang="en-GB" sz="1200" dirty="0" err="1" smtClean="0"/>
              <a:t>homologué</a:t>
            </a:r>
            <a:r>
              <a:rPr lang="en-GB" sz="1200" dirty="0" smtClean="0"/>
              <a:t> par </a:t>
            </a:r>
            <a:r>
              <a:rPr lang="en-GB" sz="1200" dirty="0" err="1" smtClean="0"/>
              <a:t>l’OMS</a:t>
            </a:r>
            <a:r>
              <a:rPr lang="en-GB" sz="1200" dirty="0" smtClean="0"/>
              <a:t> pour </a:t>
            </a:r>
            <a:r>
              <a:rPr lang="en-GB" sz="1200" dirty="0" err="1" smtClean="0"/>
              <a:t>une</a:t>
            </a:r>
            <a:r>
              <a:rPr lang="en-GB" sz="1200" dirty="0" smtClean="0"/>
              <a:t> utilisation </a:t>
            </a:r>
            <a:r>
              <a:rPr lang="en-GB" sz="1200" dirty="0" err="1" smtClean="0"/>
              <a:t>jusqu’à</a:t>
            </a:r>
            <a:r>
              <a:rPr lang="en-GB" sz="1200" dirty="0" smtClean="0"/>
              <a:t> 28 </a:t>
            </a:r>
            <a:r>
              <a:rPr lang="en-GB" sz="1200" dirty="0" err="1" smtClean="0"/>
              <a:t>jours</a:t>
            </a:r>
            <a:r>
              <a:rPr lang="en-GB" sz="1200" dirty="0" smtClean="0"/>
              <a:t> après </a:t>
            </a:r>
            <a:r>
              <a:rPr lang="en-GB" sz="1200" dirty="0" err="1" smtClean="0"/>
              <a:t>ouverture</a:t>
            </a:r>
            <a:endParaRPr lang="en-GB" dirty="0" smtClean="0"/>
          </a:p>
          <a:p>
            <a:pPr marL="628650" lvl="1" indent="-171450" algn="just">
              <a:buFont typeface="Arial" panose="020B0604020202020204" pitchFamily="34" charset="0"/>
              <a:buChar char="•"/>
            </a:pPr>
            <a:r>
              <a:rPr lang="en-GB" dirty="0" smtClean="0"/>
              <a:t>date de </a:t>
            </a:r>
            <a:r>
              <a:rPr lang="en-GB" dirty="0" err="1" smtClean="0"/>
              <a:t>péremption</a:t>
            </a:r>
            <a:r>
              <a:rPr lang="en-GB" dirty="0" smtClean="0"/>
              <a:t> non </a:t>
            </a:r>
            <a:r>
              <a:rPr lang="en-GB" dirty="0" err="1" smtClean="0"/>
              <a:t>dépassée</a:t>
            </a:r>
            <a:endParaRPr lang="en-GB" dirty="0" smtClean="0"/>
          </a:p>
          <a:p>
            <a:pPr marL="628650" lvl="1" indent="-171450" algn="just">
              <a:buFont typeface="Arial" panose="020B0604020202020204" pitchFamily="34" charset="0"/>
              <a:buChar char="•"/>
            </a:pPr>
            <a:r>
              <a:rPr lang="en-GB" sz="1200" dirty="0" err="1" smtClean="0"/>
              <a:t>conservé</a:t>
            </a:r>
            <a:r>
              <a:rPr lang="en-GB" sz="1200" dirty="0" smtClean="0"/>
              <a:t> </a:t>
            </a:r>
            <a:r>
              <a:rPr lang="en-GB" sz="1200" dirty="0" err="1" smtClean="0"/>
              <a:t>en</a:t>
            </a:r>
            <a:r>
              <a:rPr lang="en-GB" sz="1200" dirty="0" smtClean="0"/>
              <a:t> </a:t>
            </a:r>
            <a:r>
              <a:rPr lang="en-GB" sz="1200" dirty="0" err="1" smtClean="0"/>
              <a:t>continu</a:t>
            </a:r>
            <a:r>
              <a:rPr lang="en-GB" sz="1200" dirty="0" smtClean="0"/>
              <a:t> aux </a:t>
            </a:r>
            <a:r>
              <a:rPr lang="en-GB" sz="1200" dirty="0" err="1" smtClean="0"/>
              <a:t>températures</a:t>
            </a:r>
            <a:r>
              <a:rPr lang="en-GB" sz="1200" dirty="0" smtClean="0"/>
              <a:t> </a:t>
            </a:r>
            <a:r>
              <a:rPr lang="en-GB" sz="1200" dirty="0" err="1" smtClean="0"/>
              <a:t>recommandées</a:t>
            </a:r>
            <a:endParaRPr lang="en-GB" b="0" dirty="0" smtClean="0"/>
          </a:p>
        </p:txBody>
      </p:sp>
      <p:sp>
        <p:nvSpPr>
          <p:cNvPr id="4" name="Slide Number Placeholder 3"/>
          <p:cNvSpPr>
            <a:spLocks noGrp="1"/>
          </p:cNvSpPr>
          <p:nvPr>
            <p:ph type="sldNum" sz="quarter" idx="10"/>
          </p:nvPr>
        </p:nvSpPr>
        <p:spPr/>
        <p:txBody>
          <a:bodyPr/>
          <a:lstStyle/>
          <a:p>
            <a:fld id="{B87C8E6E-4250-4CF5-A044-675852323D3E}" type="slidenum">
              <a:rPr lang="nl-BE" smtClean="0"/>
              <a:t>16</a:t>
            </a:fld>
            <a:endParaRPr lang="nl-BE" dirty="0"/>
          </a:p>
        </p:txBody>
      </p:sp>
    </p:spTree>
    <p:extLst>
      <p:ext uri="{BB962C8B-B14F-4D97-AF65-F5344CB8AC3E}">
        <p14:creationId xmlns:p14="http://schemas.microsoft.com/office/powerpoint/2010/main" val="2236179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Pour plus </a:t>
            </a:r>
            <a:r>
              <a:rPr lang="en-US" dirty="0" err="1" smtClean="0"/>
              <a:t>d’informations</a:t>
            </a:r>
            <a:r>
              <a:rPr lang="en-US" dirty="0" smtClean="0"/>
              <a:t> sur la conservation et la manipulation du </a:t>
            </a:r>
            <a:r>
              <a:rPr lang="en-US" dirty="0" err="1" smtClean="0"/>
              <a:t>vaccin</a:t>
            </a:r>
            <a:r>
              <a:rPr lang="en-US" dirty="0" smtClean="0"/>
              <a:t> </a:t>
            </a:r>
            <a:r>
              <a:rPr lang="en-US" dirty="0" err="1" smtClean="0"/>
              <a:t>anti</a:t>
            </a:r>
            <a:r>
              <a:rPr lang="en-US" baseline="0" dirty="0" err="1" smtClean="0"/>
              <a:t>pneumococcique</a:t>
            </a:r>
            <a:r>
              <a:rPr lang="en-US" baseline="0" dirty="0" smtClean="0"/>
              <a:t>, </a:t>
            </a:r>
            <a:r>
              <a:rPr lang="en-US" baseline="0" dirty="0" err="1" smtClean="0"/>
              <a:t>ainsi</a:t>
            </a:r>
            <a:r>
              <a:rPr lang="en-US" baseline="0" dirty="0" smtClean="0"/>
              <a:t> que sur la </a:t>
            </a:r>
            <a:r>
              <a:rPr lang="en-US" baseline="0" dirty="0" err="1" smtClean="0"/>
              <a:t>politique</a:t>
            </a:r>
            <a:r>
              <a:rPr lang="en-US" baseline="0" dirty="0" smtClean="0"/>
              <a:t> du flacon </a:t>
            </a:r>
            <a:r>
              <a:rPr lang="en-US" baseline="0" dirty="0" err="1" smtClean="0"/>
              <a:t>multidose</a:t>
            </a:r>
            <a:r>
              <a:rPr lang="en-US" baseline="0" dirty="0" smtClean="0"/>
              <a:t> de </a:t>
            </a:r>
            <a:r>
              <a:rPr lang="en-US" baseline="0" smtClean="0"/>
              <a:t>l’OMS, </a:t>
            </a:r>
            <a:r>
              <a:rPr lang="en-US" baseline="0" dirty="0" err="1" smtClean="0"/>
              <a:t>consultez</a:t>
            </a:r>
            <a:r>
              <a:rPr lang="en-US" baseline="0" dirty="0" smtClean="0"/>
              <a:t> les </a:t>
            </a:r>
            <a:r>
              <a:rPr lang="en-US" baseline="0" dirty="0" err="1" smtClean="0"/>
              <a:t>références</a:t>
            </a:r>
            <a:r>
              <a:rPr lang="en-US" baseline="0" dirty="0" smtClean="0"/>
              <a:t> ci-</a:t>
            </a:r>
            <a:r>
              <a:rPr lang="en-US" baseline="0" dirty="0" err="1" smtClean="0"/>
              <a:t>dessus</a:t>
            </a:r>
            <a:r>
              <a:rPr lang="en-US" baseline="0" dirty="0" smtClean="0"/>
              <a:t>.</a:t>
            </a:r>
            <a:endParaRPr lang="nl-BE" dirty="0"/>
          </a:p>
        </p:txBody>
      </p:sp>
      <p:sp>
        <p:nvSpPr>
          <p:cNvPr id="4" name="Slide Number Placeholder 3"/>
          <p:cNvSpPr>
            <a:spLocks noGrp="1"/>
          </p:cNvSpPr>
          <p:nvPr>
            <p:ph type="sldNum" sz="quarter" idx="10"/>
          </p:nvPr>
        </p:nvSpPr>
        <p:spPr/>
        <p:txBody>
          <a:bodyPr/>
          <a:lstStyle/>
          <a:p>
            <a:fld id="{B87C8E6E-4250-4CF5-A044-675852323D3E}" type="slidenum">
              <a:rPr lang="nl-BE" smtClean="0"/>
              <a:t>17</a:t>
            </a:fld>
            <a:endParaRPr lang="nl-BE" dirty="0"/>
          </a:p>
        </p:txBody>
      </p:sp>
    </p:spTree>
    <p:extLst>
      <p:ext uri="{BB962C8B-B14F-4D97-AF65-F5344CB8AC3E}">
        <p14:creationId xmlns:p14="http://schemas.microsoft.com/office/powerpoint/2010/main" val="2042602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Ce module a pour </a:t>
            </a:r>
            <a:r>
              <a:rPr lang="en-US" sz="1200" dirty="0" err="1" smtClean="0"/>
              <a:t>objectif</a:t>
            </a:r>
            <a:r>
              <a:rPr lang="en-US" sz="1200" dirty="0" smtClean="0"/>
              <a:t> </a:t>
            </a:r>
            <a:r>
              <a:rPr lang="en-US" sz="1200" dirty="0" err="1" smtClean="0"/>
              <a:t>d’apprendre</a:t>
            </a:r>
            <a:r>
              <a:rPr lang="en-US" sz="1200" dirty="0" smtClean="0"/>
              <a:t> les conditions de conservation </a:t>
            </a:r>
            <a:r>
              <a:rPr lang="en-US" sz="1200" baseline="0" dirty="0" smtClean="0"/>
              <a:t>et de manipulation du flacon de 4 doses de PCV10. Il </a:t>
            </a:r>
            <a:r>
              <a:rPr lang="en-US" sz="1200" baseline="0" dirty="0" err="1" smtClean="0"/>
              <a:t>couvre</a:t>
            </a:r>
            <a:r>
              <a:rPr lang="en-US" sz="1200" baseline="0" dirty="0" smtClean="0"/>
              <a:t> les </a:t>
            </a:r>
            <a:r>
              <a:rPr lang="en-US" sz="1200" baseline="0" dirty="0" err="1" smtClean="0"/>
              <a:t>sujets</a:t>
            </a:r>
            <a:r>
              <a:rPr lang="en-US" sz="1200" baseline="0" dirty="0" smtClean="0"/>
              <a:t> </a:t>
            </a:r>
            <a:r>
              <a:rPr lang="en-US" sz="1200" baseline="0" dirty="0" err="1" smtClean="0"/>
              <a:t>suivants</a:t>
            </a:r>
            <a:r>
              <a:rPr lang="en-US" sz="1200" baseline="0" dirty="0" smtClean="0"/>
              <a:t>: </a:t>
            </a:r>
          </a:p>
          <a:p>
            <a:pPr marL="171450" marR="0" lvl="1" indent="-171450" algn="l" defTabSz="914400" rtl="0" eaLnBrk="1" fontAlgn="auto" latinLnBrk="0" hangingPunct="1">
              <a:lnSpc>
                <a:spcPct val="100000"/>
              </a:lnSpc>
              <a:spcBef>
                <a:spcPts val="0"/>
              </a:spcBef>
              <a:spcAft>
                <a:spcPts val="0"/>
              </a:spcAft>
              <a:buClrTx/>
              <a:buSzTx/>
              <a:buFontTx/>
              <a:buChar char="-"/>
              <a:tabLst/>
              <a:defRPr/>
            </a:pPr>
            <a:r>
              <a:rPr lang="en-US" sz="1200" baseline="0" dirty="0" err="1" smtClean="0"/>
              <a:t>apprendre</a:t>
            </a:r>
            <a:r>
              <a:rPr lang="en-US" sz="1200" baseline="0" dirty="0" smtClean="0"/>
              <a:t> à </a:t>
            </a:r>
            <a:r>
              <a:rPr lang="en-US" sz="1200" dirty="0" err="1" smtClean="0"/>
              <a:t>reconnaître</a:t>
            </a:r>
            <a:r>
              <a:rPr lang="en-US" sz="1200" dirty="0" smtClean="0"/>
              <a:t> le flacon de 4 doses du </a:t>
            </a:r>
            <a:r>
              <a:rPr lang="en-US" sz="1200" dirty="0" err="1" smtClean="0"/>
              <a:t>vaccin</a:t>
            </a:r>
            <a:r>
              <a:rPr lang="en-US" sz="1200" dirty="0" smtClean="0"/>
              <a:t> </a:t>
            </a:r>
            <a:r>
              <a:rPr lang="en-US" sz="1200" dirty="0" err="1" smtClean="0"/>
              <a:t>antipneumococcique</a:t>
            </a:r>
            <a:endParaRPr lang="en-US" sz="1200" dirty="0" smtClean="0"/>
          </a:p>
          <a:p>
            <a:pPr marL="171450" indent="-171450">
              <a:buFontTx/>
              <a:buChar char="-"/>
            </a:pPr>
            <a:r>
              <a:rPr lang="en-US" sz="1200" dirty="0" err="1" smtClean="0"/>
              <a:t>apprendre</a:t>
            </a:r>
            <a:r>
              <a:rPr lang="en-US" sz="1200" dirty="0" smtClean="0"/>
              <a:t> la </a:t>
            </a:r>
            <a:r>
              <a:rPr lang="en-US" sz="1200" dirty="0" err="1" smtClean="0"/>
              <a:t>plage</a:t>
            </a:r>
            <a:r>
              <a:rPr lang="en-US" sz="1200" dirty="0" smtClean="0"/>
              <a:t> de </a:t>
            </a:r>
            <a:r>
              <a:rPr lang="en-US" sz="1200" dirty="0" err="1" smtClean="0"/>
              <a:t>températures</a:t>
            </a:r>
            <a:r>
              <a:rPr lang="en-US" sz="1200" dirty="0" smtClean="0"/>
              <a:t> </a:t>
            </a:r>
            <a:r>
              <a:rPr lang="en-US" sz="1200" dirty="0" err="1" smtClean="0"/>
              <a:t>correcte</a:t>
            </a:r>
            <a:r>
              <a:rPr lang="en-US" sz="1200" dirty="0" smtClean="0"/>
              <a:t> pour la conservation du </a:t>
            </a:r>
            <a:r>
              <a:rPr lang="en-US" sz="1200" dirty="0" err="1" smtClean="0"/>
              <a:t>vaccin</a:t>
            </a:r>
            <a:r>
              <a:rPr lang="en-US" sz="1200" dirty="0" smtClean="0"/>
              <a:t> </a:t>
            </a:r>
            <a:r>
              <a:rPr lang="en-US" sz="1200" dirty="0" err="1" smtClean="0"/>
              <a:t>antipneumococcique</a:t>
            </a:r>
            <a:endParaRPr lang="en-US" sz="1200" baseline="0" dirty="0" smtClean="0"/>
          </a:p>
          <a:p>
            <a:pPr marL="171450" indent="-171450">
              <a:buFontTx/>
              <a:buChar char="-"/>
            </a:pPr>
            <a:r>
              <a:rPr lang="en-US" sz="1200" baseline="0" dirty="0" err="1" smtClean="0"/>
              <a:t>apprendre</a:t>
            </a:r>
            <a:r>
              <a:rPr lang="en-US" sz="1200" baseline="0" dirty="0" smtClean="0"/>
              <a:t> </a:t>
            </a:r>
            <a:r>
              <a:rPr lang="en-US" sz="1200" dirty="0" smtClean="0"/>
              <a:t>la </a:t>
            </a:r>
            <a:r>
              <a:rPr lang="en-US" sz="1200" dirty="0" err="1" smtClean="0"/>
              <a:t>méthode</a:t>
            </a:r>
            <a:r>
              <a:rPr lang="en-US" sz="1200" dirty="0" smtClean="0"/>
              <a:t> </a:t>
            </a:r>
            <a:r>
              <a:rPr lang="en-US" sz="1200" dirty="0" err="1" smtClean="0"/>
              <a:t>d’utilisation</a:t>
            </a:r>
            <a:r>
              <a:rPr lang="en-US" sz="1200" dirty="0" smtClean="0"/>
              <a:t> du </a:t>
            </a:r>
            <a:r>
              <a:rPr lang="en-US" sz="1200" dirty="0" err="1" smtClean="0"/>
              <a:t>vaccin</a:t>
            </a:r>
            <a:endParaRPr lang="en-US" sz="1200" baseline="0" dirty="0" smtClean="0"/>
          </a:p>
          <a:p>
            <a:pPr marL="171450" indent="-171450">
              <a:buFontTx/>
              <a:buChar char="-"/>
            </a:pPr>
            <a:r>
              <a:rPr lang="en-US" sz="1200" baseline="0" dirty="0" err="1" smtClean="0"/>
              <a:t>apprendre</a:t>
            </a:r>
            <a:r>
              <a:rPr lang="en-US" sz="1200" baseline="0" dirty="0" smtClean="0"/>
              <a:t> </a:t>
            </a:r>
            <a:r>
              <a:rPr lang="en-US" sz="1200" dirty="0" smtClean="0"/>
              <a:t>les </a:t>
            </a:r>
            <a:r>
              <a:rPr lang="en-US" sz="1200" dirty="0" err="1" smtClean="0"/>
              <a:t>effets</a:t>
            </a:r>
            <a:r>
              <a:rPr lang="en-US" sz="1200" dirty="0" smtClean="0"/>
              <a:t> de </a:t>
            </a:r>
            <a:r>
              <a:rPr lang="en-US" sz="1200" dirty="0" err="1" smtClean="0"/>
              <a:t>l’exposition</a:t>
            </a:r>
            <a:r>
              <a:rPr lang="en-US" sz="1200" dirty="0" smtClean="0"/>
              <a:t> à la </a:t>
            </a:r>
            <a:r>
              <a:rPr lang="en-US" sz="1200" dirty="0" err="1" smtClean="0"/>
              <a:t>chaleur</a:t>
            </a:r>
            <a:r>
              <a:rPr lang="en-US" sz="1200" dirty="0" smtClean="0"/>
              <a:t> sur le </a:t>
            </a:r>
            <a:r>
              <a:rPr lang="en-US" sz="1200" dirty="0" err="1" smtClean="0"/>
              <a:t>vaccin</a:t>
            </a:r>
            <a:r>
              <a:rPr lang="en-US" sz="1200" dirty="0" smtClean="0"/>
              <a:t> </a:t>
            </a:r>
            <a:r>
              <a:rPr lang="en-US" sz="1200" dirty="0" err="1" smtClean="0"/>
              <a:t>antipneumococcique</a:t>
            </a:r>
            <a:endParaRPr lang="en-US" sz="1200" baseline="0" dirty="0" smtClean="0"/>
          </a:p>
          <a:p>
            <a:pPr marL="171450" indent="-171450">
              <a:buFontTx/>
              <a:buChar char="-"/>
            </a:pPr>
            <a:r>
              <a:rPr lang="en-US" sz="1200" baseline="0" dirty="0" err="1" smtClean="0"/>
              <a:t>apprendre</a:t>
            </a:r>
            <a:r>
              <a:rPr lang="en-US" sz="1200" baseline="0" dirty="0" smtClean="0"/>
              <a:t> à </a:t>
            </a:r>
            <a:r>
              <a:rPr lang="en-US" sz="1200" dirty="0" err="1" smtClean="0"/>
              <a:t>vérifier</a:t>
            </a:r>
            <a:r>
              <a:rPr lang="en-US" sz="1200" dirty="0" smtClean="0"/>
              <a:t> et </a:t>
            </a:r>
            <a:r>
              <a:rPr lang="en-US" sz="1200" dirty="0" err="1" smtClean="0"/>
              <a:t>interpréter</a:t>
            </a:r>
            <a:r>
              <a:rPr lang="en-US" sz="1200" dirty="0" smtClean="0"/>
              <a:t> la pastille de </a:t>
            </a:r>
            <a:r>
              <a:rPr lang="en-US" sz="1200" dirty="0" err="1" smtClean="0"/>
              <a:t>contrôle</a:t>
            </a:r>
            <a:r>
              <a:rPr lang="en-US" sz="1200" dirty="0" smtClean="0"/>
              <a:t> du </a:t>
            </a:r>
            <a:r>
              <a:rPr lang="en-US" sz="1200" dirty="0" err="1" smtClean="0"/>
              <a:t>vaccin</a:t>
            </a:r>
            <a:r>
              <a:rPr lang="en-US" sz="1200" dirty="0" smtClean="0"/>
              <a:t> sur le flacon</a:t>
            </a:r>
            <a:endParaRPr lang="en-US" sz="1200" baseline="0" dirty="0" smtClean="0"/>
          </a:p>
          <a:p>
            <a:pPr marL="171450" indent="-171450">
              <a:buFontTx/>
              <a:buChar char="-"/>
            </a:pPr>
            <a:r>
              <a:rPr lang="en-US" sz="1200" baseline="0" dirty="0" err="1" smtClean="0"/>
              <a:t>apprendre</a:t>
            </a:r>
            <a:r>
              <a:rPr lang="en-US" sz="1200" baseline="0" dirty="0" smtClean="0"/>
              <a:t> </a:t>
            </a:r>
            <a:r>
              <a:rPr lang="en-US" sz="1200" dirty="0" smtClean="0"/>
              <a:t>la manipulation du </a:t>
            </a:r>
            <a:r>
              <a:rPr lang="en-US" sz="1200" dirty="0" err="1" smtClean="0"/>
              <a:t>vaccin</a:t>
            </a:r>
            <a:r>
              <a:rPr lang="en-US" sz="1200" dirty="0" smtClean="0"/>
              <a:t> </a:t>
            </a:r>
            <a:r>
              <a:rPr lang="en-US" sz="1200" dirty="0" err="1" smtClean="0"/>
              <a:t>antipneumococcique</a:t>
            </a:r>
            <a:r>
              <a:rPr lang="en-US" sz="1200" dirty="0" smtClean="0"/>
              <a:t>, </a:t>
            </a:r>
            <a:r>
              <a:rPr lang="en-US" sz="1200" dirty="0" err="1" smtClean="0"/>
              <a:t>dont</a:t>
            </a:r>
            <a:r>
              <a:rPr lang="en-US" sz="1200" dirty="0" smtClean="0"/>
              <a:t> la </a:t>
            </a:r>
            <a:r>
              <a:rPr lang="en-US" sz="1200" dirty="0" err="1" smtClean="0"/>
              <a:t>politique</a:t>
            </a:r>
            <a:r>
              <a:rPr lang="en-US" sz="1200" dirty="0" smtClean="0"/>
              <a:t> du flacon </a:t>
            </a:r>
            <a:r>
              <a:rPr lang="en-US" sz="1200" dirty="0" err="1" smtClean="0"/>
              <a:t>multidose</a:t>
            </a:r>
            <a:endParaRPr lang="en-US" sz="1200" baseline="0" dirty="0" smtClean="0"/>
          </a:p>
          <a:p>
            <a:pPr marL="171450" indent="-171450">
              <a:buFontTx/>
              <a:buChar char="-"/>
            </a:pPr>
            <a:endParaRPr lang="en-US" sz="1200" baseline="0" dirty="0" smtClean="0"/>
          </a:p>
          <a:p>
            <a:endParaRPr lang="en-US" sz="1200" dirty="0" smtClean="0"/>
          </a:p>
        </p:txBody>
      </p:sp>
      <p:sp>
        <p:nvSpPr>
          <p:cNvPr id="4" name="Slide Number Placeholder 3"/>
          <p:cNvSpPr>
            <a:spLocks noGrp="1"/>
          </p:cNvSpPr>
          <p:nvPr>
            <p:ph type="sldNum" sz="quarter" idx="10"/>
          </p:nvPr>
        </p:nvSpPr>
        <p:spPr/>
        <p:txBody>
          <a:bodyPr/>
          <a:lstStyle/>
          <a:p>
            <a:fld id="{B87C8E6E-4250-4CF5-A044-675852323D3E}" type="slidenum">
              <a:rPr lang="nl-BE" smtClean="0"/>
              <a:t>2</a:t>
            </a:fld>
            <a:endParaRPr lang="nl-BE" dirty="0"/>
          </a:p>
        </p:txBody>
      </p:sp>
    </p:spTree>
    <p:extLst>
      <p:ext uri="{BB962C8B-B14F-4D97-AF65-F5344CB8AC3E}">
        <p14:creationId xmlns:p14="http://schemas.microsoft.com/office/powerpoint/2010/main" val="483429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aseline="0" dirty="0" smtClean="0"/>
              <a:t>La nouvelle </a:t>
            </a:r>
            <a:r>
              <a:rPr lang="en-US" sz="1200" baseline="0" dirty="0" err="1" smtClean="0"/>
              <a:t>présentation</a:t>
            </a:r>
            <a:r>
              <a:rPr lang="en-US" sz="1200" baseline="0" dirty="0" smtClean="0"/>
              <a:t> du flacon de 4 doses de PCV10 </a:t>
            </a:r>
            <a:r>
              <a:rPr lang="en-US" sz="1200" baseline="0" dirty="0" err="1" smtClean="0"/>
              <a:t>présente</a:t>
            </a:r>
            <a:r>
              <a:rPr lang="en-US" sz="1200" baseline="0" dirty="0" smtClean="0"/>
              <a:t> </a:t>
            </a:r>
            <a:r>
              <a:rPr lang="en-US" sz="1200" baseline="0" dirty="0" err="1" smtClean="0"/>
              <a:t>plusieurs</a:t>
            </a:r>
            <a:r>
              <a:rPr lang="en-US" sz="1200" baseline="0" dirty="0" smtClean="0"/>
              <a:t> </a:t>
            </a:r>
            <a:r>
              <a:rPr lang="en-US" sz="1200" baseline="0" dirty="0" err="1" smtClean="0"/>
              <a:t>changements</a:t>
            </a:r>
            <a:r>
              <a:rPr lang="en-US" sz="1200" baseline="0" dirty="0" smtClean="0"/>
              <a:t> </a:t>
            </a:r>
            <a:r>
              <a:rPr lang="en-US" sz="1200" baseline="0" dirty="0" err="1" smtClean="0"/>
              <a:t>d’aspect</a:t>
            </a:r>
            <a:r>
              <a:rPr lang="en-US" sz="1200" baseline="0" dirty="0" smtClean="0"/>
              <a:t> physique par rapport au flacon de 2 doses</a:t>
            </a:r>
            <a:r>
              <a:rPr lang="fr-BE" sz="1200" dirty="0" smtClean="0"/>
              <a:t>.</a:t>
            </a:r>
            <a:r>
              <a:rPr lang="fr-BE" sz="1200" baseline="0" dirty="0" smtClean="0"/>
              <a:t> </a:t>
            </a:r>
          </a:p>
          <a:p>
            <a:pPr algn="just"/>
            <a:r>
              <a:rPr lang="fr-BE" sz="1200" baseline="0" dirty="0" smtClean="0"/>
              <a:t>Le flacon de 2 doses possède un bouchon vert et la pastille de contrôle du vaccin est imprimée sur le bouchon; l’anneau sous le bouchon est rouge. Le flacon de 4 doses possède un bouchon bleu et la pastille de contrôle du vaccin est imprimée sur l’étiquette et non sur le bouchon; l’anneau sous le bouchon est doré. </a:t>
            </a:r>
            <a:endParaRPr lang="nl-BE" sz="1200" dirty="0"/>
          </a:p>
        </p:txBody>
      </p:sp>
      <p:sp>
        <p:nvSpPr>
          <p:cNvPr id="4" name="Slide Number Placeholder 3"/>
          <p:cNvSpPr>
            <a:spLocks noGrp="1"/>
          </p:cNvSpPr>
          <p:nvPr>
            <p:ph type="sldNum" sz="quarter" idx="10"/>
          </p:nvPr>
        </p:nvSpPr>
        <p:spPr/>
        <p:txBody>
          <a:bodyPr/>
          <a:lstStyle/>
          <a:p>
            <a:fld id="{A59E1F0E-CB54-4A2E-9D97-645A833C0A24}" type="slidenum">
              <a:rPr lang="nl-BE" smtClean="0"/>
              <a:t>3</a:t>
            </a:fld>
            <a:endParaRPr lang="nl-BE" dirty="0"/>
          </a:p>
        </p:txBody>
      </p:sp>
    </p:spTree>
    <p:extLst>
      <p:ext uri="{BB962C8B-B14F-4D97-AF65-F5344CB8AC3E}">
        <p14:creationId xmlns:p14="http://schemas.microsoft.com/office/powerpoint/2010/main" val="2453288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dirty="0" err="1" smtClean="0"/>
              <a:t>Comme</a:t>
            </a:r>
            <a:r>
              <a:rPr lang="en-US" dirty="0" smtClean="0"/>
              <a:t> nous </a:t>
            </a:r>
            <a:r>
              <a:rPr lang="en-US" dirty="0" err="1" smtClean="0"/>
              <a:t>l’avons</a:t>
            </a:r>
            <a:r>
              <a:rPr lang="en-US" dirty="0" smtClean="0"/>
              <a:t> vu </a:t>
            </a:r>
            <a:r>
              <a:rPr lang="en-US" dirty="0" err="1" smtClean="0"/>
              <a:t>dans</a:t>
            </a:r>
            <a:r>
              <a:rPr lang="en-US" dirty="0" smtClean="0"/>
              <a:t> le module </a:t>
            </a:r>
            <a:r>
              <a:rPr lang="en-US" dirty="0" err="1" smtClean="0"/>
              <a:t>précédent</a:t>
            </a:r>
            <a:r>
              <a:rPr lang="en-US" dirty="0" smtClean="0"/>
              <a:t>, </a:t>
            </a:r>
            <a:r>
              <a:rPr lang="en-US" dirty="0" err="1" smtClean="0"/>
              <a:t>il</a:t>
            </a:r>
            <a:r>
              <a:rPr lang="en-US" dirty="0" smtClean="0"/>
              <a:t> </a:t>
            </a:r>
            <a:r>
              <a:rPr lang="en-US" dirty="0" err="1" smtClean="0"/>
              <a:t>existe</a:t>
            </a:r>
            <a:r>
              <a:rPr lang="en-US" dirty="0" smtClean="0"/>
              <a:t> </a:t>
            </a:r>
            <a:r>
              <a:rPr lang="en-US" dirty="0" err="1" smtClean="0"/>
              <a:t>plusieurs</a:t>
            </a:r>
            <a:r>
              <a:rPr lang="en-US" dirty="0" smtClean="0"/>
              <a:t> </a:t>
            </a:r>
            <a:r>
              <a:rPr lang="en-US" dirty="0" err="1" smtClean="0"/>
              <a:t>différences</a:t>
            </a:r>
            <a:r>
              <a:rPr lang="en-US" dirty="0" smtClean="0"/>
              <a:t> entre le nouveau flacon de 4 doses</a:t>
            </a:r>
            <a:r>
              <a:rPr lang="en-US" baseline="0" dirty="0" smtClean="0"/>
              <a:t> du </a:t>
            </a:r>
            <a:r>
              <a:rPr lang="en-US" baseline="0" dirty="0" err="1" smtClean="0"/>
              <a:t>vaccin</a:t>
            </a:r>
            <a:r>
              <a:rPr lang="en-US" baseline="0" dirty="0" smtClean="0"/>
              <a:t> PCV10 par rapport à la </a:t>
            </a:r>
            <a:r>
              <a:rPr lang="en-US" baseline="0" dirty="0" err="1" smtClean="0"/>
              <a:t>présentation</a:t>
            </a:r>
            <a:r>
              <a:rPr lang="en-US" baseline="0" dirty="0" smtClean="0"/>
              <a:t> </a:t>
            </a:r>
            <a:r>
              <a:rPr lang="en-US" baseline="0" dirty="0" err="1" smtClean="0"/>
              <a:t>existante</a:t>
            </a:r>
            <a:r>
              <a:rPr lang="en-US" baseline="0" dirty="0" smtClean="0"/>
              <a:t> du flacon de 2 doses. </a:t>
            </a:r>
            <a:r>
              <a:rPr lang="en-US" baseline="0" dirty="0" err="1" smtClean="0"/>
              <a:t>Plusieurs</a:t>
            </a:r>
            <a:r>
              <a:rPr lang="en-US" baseline="0" dirty="0" smtClean="0"/>
              <a:t> de </a:t>
            </a:r>
            <a:r>
              <a:rPr lang="en-US" baseline="0" dirty="0" err="1" smtClean="0"/>
              <a:t>ces</a:t>
            </a:r>
            <a:r>
              <a:rPr lang="en-US" baseline="0" dirty="0" smtClean="0"/>
              <a:t> </a:t>
            </a:r>
            <a:r>
              <a:rPr lang="en-US" baseline="0" dirty="0" err="1" smtClean="0"/>
              <a:t>différences</a:t>
            </a:r>
            <a:r>
              <a:rPr lang="en-US" baseline="0" dirty="0" smtClean="0"/>
              <a:t> </a:t>
            </a:r>
            <a:r>
              <a:rPr lang="en-US" baseline="0" dirty="0" err="1" smtClean="0"/>
              <a:t>ont</a:t>
            </a:r>
            <a:r>
              <a:rPr lang="en-US" baseline="0" dirty="0" smtClean="0"/>
              <a:t> des </a:t>
            </a:r>
            <a:r>
              <a:rPr lang="en-US" baseline="0" dirty="0" err="1" smtClean="0"/>
              <a:t>effets</a:t>
            </a:r>
            <a:r>
              <a:rPr lang="en-US" baseline="0" dirty="0" smtClean="0"/>
              <a:t> </a:t>
            </a:r>
            <a:r>
              <a:rPr lang="en-US" baseline="0" dirty="0" err="1" smtClean="0"/>
              <a:t>importants</a:t>
            </a:r>
            <a:r>
              <a:rPr lang="en-US" baseline="0" dirty="0" smtClean="0"/>
              <a:t> sur la manipulation et la conservation du </a:t>
            </a:r>
            <a:r>
              <a:rPr lang="en-US" baseline="0" dirty="0" err="1" smtClean="0"/>
              <a:t>vaccin</a:t>
            </a:r>
            <a:r>
              <a:rPr lang="en-US" baseline="0" dirty="0" smtClean="0"/>
              <a:t>. </a:t>
            </a:r>
            <a:r>
              <a:rPr lang="en-US" baseline="0" dirty="0" err="1" smtClean="0"/>
              <a:t>Comme</a:t>
            </a:r>
            <a:r>
              <a:rPr lang="en-US" baseline="0" dirty="0" smtClean="0"/>
              <a:t> </a:t>
            </a:r>
            <a:r>
              <a:rPr lang="en-US" baseline="0" dirty="0" err="1" smtClean="0"/>
              <a:t>vous</a:t>
            </a:r>
            <a:r>
              <a:rPr lang="en-US" baseline="0" dirty="0" smtClean="0"/>
              <a:t> </a:t>
            </a:r>
            <a:r>
              <a:rPr lang="en-US" baseline="0" dirty="0" err="1" smtClean="0"/>
              <a:t>pouvez</a:t>
            </a:r>
            <a:r>
              <a:rPr lang="en-US" baseline="0" dirty="0" smtClean="0"/>
              <a:t> le </a:t>
            </a:r>
            <a:r>
              <a:rPr lang="en-US" baseline="0" dirty="0" err="1" smtClean="0"/>
              <a:t>constater</a:t>
            </a:r>
            <a:r>
              <a:rPr lang="en-US" baseline="0" dirty="0" smtClean="0"/>
              <a:t>, le nouveau flacon de 4 doses </a:t>
            </a:r>
            <a:r>
              <a:rPr lang="en-US" baseline="0" dirty="0" err="1" smtClean="0"/>
              <a:t>contient</a:t>
            </a:r>
            <a:r>
              <a:rPr lang="en-US" baseline="0" dirty="0" smtClean="0"/>
              <a:t> un </a:t>
            </a:r>
            <a:r>
              <a:rPr lang="en-US" baseline="0" dirty="0" err="1" smtClean="0"/>
              <a:t>conservateur</a:t>
            </a:r>
            <a:r>
              <a:rPr lang="en-US" baseline="0" dirty="0" smtClean="0"/>
              <a:t> (2-phénoxyéthanol, 5 mg/dose) à </a:t>
            </a:r>
            <a:r>
              <a:rPr lang="en-US" baseline="0" dirty="0" err="1" smtClean="0"/>
              <a:t>l’inverse</a:t>
            </a:r>
            <a:r>
              <a:rPr lang="en-US" baseline="0" dirty="0" smtClean="0"/>
              <a:t> du flacon du 2 doses. </a:t>
            </a:r>
            <a:r>
              <a:rPr lang="en-US" baseline="0" dirty="0" err="1" smtClean="0"/>
              <a:t>Dans</a:t>
            </a:r>
            <a:r>
              <a:rPr lang="en-US" baseline="0" dirty="0" smtClean="0"/>
              <a:t> les </a:t>
            </a:r>
            <a:r>
              <a:rPr lang="en-US" baseline="0" dirty="0" err="1" smtClean="0"/>
              <a:t>deux</a:t>
            </a:r>
            <a:r>
              <a:rPr lang="en-US" baseline="0" dirty="0" smtClean="0"/>
              <a:t> </a:t>
            </a:r>
            <a:r>
              <a:rPr lang="en-US" baseline="0" dirty="0" err="1" smtClean="0"/>
              <a:t>cas</a:t>
            </a:r>
            <a:r>
              <a:rPr lang="en-US" baseline="0" dirty="0" smtClean="0"/>
              <a:t>, le </a:t>
            </a:r>
            <a:r>
              <a:rPr lang="en-US" baseline="0" dirty="0" err="1" smtClean="0"/>
              <a:t>vaccin</a:t>
            </a:r>
            <a:r>
              <a:rPr lang="en-US" baseline="0" dirty="0" smtClean="0"/>
              <a:t> se </a:t>
            </a:r>
            <a:r>
              <a:rPr lang="en-US" baseline="0" dirty="0" err="1" smtClean="0"/>
              <a:t>présente</a:t>
            </a:r>
            <a:r>
              <a:rPr lang="en-US" baseline="0" dirty="0" smtClean="0"/>
              <a:t> sous </a:t>
            </a:r>
            <a:r>
              <a:rPr lang="en-US" baseline="0" dirty="0" err="1" smtClean="0"/>
              <a:t>forme</a:t>
            </a:r>
            <a:r>
              <a:rPr lang="en-US" baseline="0" dirty="0" smtClean="0"/>
              <a:t> </a:t>
            </a:r>
            <a:r>
              <a:rPr lang="en-US" baseline="0" dirty="0" err="1" smtClean="0"/>
              <a:t>liquide</a:t>
            </a:r>
            <a:r>
              <a:rPr lang="en-US" baseline="0" dirty="0" smtClean="0"/>
              <a:t>. </a:t>
            </a:r>
            <a:r>
              <a:rPr lang="en-US" baseline="0" dirty="0" err="1" smtClean="0"/>
              <a:t>Dans</a:t>
            </a:r>
            <a:r>
              <a:rPr lang="en-US" baseline="0" dirty="0" smtClean="0"/>
              <a:t> les </a:t>
            </a:r>
            <a:r>
              <a:rPr lang="en-US" baseline="0" dirty="0" err="1" smtClean="0"/>
              <a:t>deux</a:t>
            </a:r>
            <a:r>
              <a:rPr lang="en-US" baseline="0" dirty="0" smtClean="0"/>
              <a:t> </a:t>
            </a:r>
            <a:r>
              <a:rPr lang="en-US" baseline="0" dirty="0" err="1" smtClean="0"/>
              <a:t>cas</a:t>
            </a:r>
            <a:r>
              <a:rPr lang="en-US" baseline="0" dirty="0" smtClean="0"/>
              <a:t>, </a:t>
            </a:r>
            <a:r>
              <a:rPr lang="en-US" baseline="0" dirty="0" err="1" smtClean="0"/>
              <a:t>il</a:t>
            </a:r>
            <a:r>
              <a:rPr lang="en-US" baseline="0" dirty="0" smtClean="0"/>
              <a:t> </a:t>
            </a:r>
            <a:r>
              <a:rPr lang="en-US" baseline="0" dirty="0" err="1" smtClean="0"/>
              <a:t>est</a:t>
            </a:r>
            <a:r>
              <a:rPr lang="en-US" baseline="0" dirty="0" smtClean="0"/>
              <a:t> </a:t>
            </a:r>
            <a:r>
              <a:rPr lang="en-US" baseline="0" dirty="0" err="1" smtClean="0"/>
              <a:t>administré</a:t>
            </a:r>
            <a:r>
              <a:rPr lang="en-US" baseline="0" dirty="0" smtClean="0"/>
              <a:t> par injection </a:t>
            </a:r>
            <a:r>
              <a:rPr lang="en-US" baseline="0" dirty="0" err="1" smtClean="0"/>
              <a:t>intramusculaire</a:t>
            </a:r>
            <a:r>
              <a:rPr lang="en-US" baseline="0" dirty="0" smtClean="0"/>
              <a:t> et </a:t>
            </a:r>
            <a:r>
              <a:rPr lang="en-US" baseline="0" dirty="0" err="1" smtClean="0"/>
              <a:t>couvre</a:t>
            </a:r>
            <a:r>
              <a:rPr lang="en-US" baseline="0" dirty="0" smtClean="0"/>
              <a:t> les </a:t>
            </a:r>
            <a:r>
              <a:rPr lang="en-US" baseline="0" dirty="0" err="1" smtClean="0"/>
              <a:t>mêmes</a:t>
            </a:r>
            <a:r>
              <a:rPr lang="en-US" baseline="0" dirty="0" smtClean="0"/>
              <a:t> </a:t>
            </a:r>
            <a:r>
              <a:rPr lang="en-US" baseline="0" dirty="0" err="1" smtClean="0"/>
              <a:t>sérotypes</a:t>
            </a:r>
            <a:r>
              <a:rPr lang="en-US" baseline="0" dirty="0" smtClean="0"/>
              <a:t> de </a:t>
            </a:r>
            <a:r>
              <a:rPr lang="en-US" baseline="0" dirty="0" err="1" smtClean="0"/>
              <a:t>pneumocoque</a:t>
            </a:r>
            <a:r>
              <a:rPr lang="en-US" baseline="0" dirty="0" smtClean="0"/>
              <a:t> (1, 4, 5, 6B, 7F, 9V, 14, 18C, 19F, 23F, et protection </a:t>
            </a:r>
            <a:r>
              <a:rPr lang="en-US" baseline="0" dirty="0" err="1" smtClean="0"/>
              <a:t>croisée</a:t>
            </a:r>
            <a:r>
              <a:rPr lang="en-US" baseline="0" dirty="0" smtClean="0"/>
              <a:t> 19A </a:t>
            </a:r>
            <a:r>
              <a:rPr lang="en-US" baseline="0" dirty="0" err="1" smtClean="0"/>
              <a:t>approuvée</a:t>
            </a:r>
            <a:r>
              <a:rPr lang="en-US" baseline="0" dirty="0" smtClean="0"/>
              <a:t> par </a:t>
            </a:r>
            <a:r>
              <a:rPr lang="en-US" baseline="0" dirty="0" err="1" smtClean="0"/>
              <a:t>l’EMA</a:t>
            </a:r>
            <a:r>
              <a:rPr lang="en-US" baseline="0" dirty="0" smtClean="0"/>
              <a:t>). </a:t>
            </a:r>
            <a:r>
              <a:rPr lang="en-US" baseline="0" dirty="0" err="1" smtClean="0"/>
              <a:t>L’emballage</a:t>
            </a:r>
            <a:r>
              <a:rPr lang="en-US" baseline="0" dirty="0" smtClean="0"/>
              <a:t> </a:t>
            </a:r>
            <a:r>
              <a:rPr lang="en-US" baseline="0" dirty="0" err="1" smtClean="0"/>
              <a:t>primaire</a:t>
            </a:r>
            <a:r>
              <a:rPr lang="en-US" baseline="0" dirty="0" smtClean="0"/>
              <a:t> </a:t>
            </a:r>
            <a:r>
              <a:rPr lang="en-US" baseline="0" dirty="0" err="1" smtClean="0"/>
              <a:t>est</a:t>
            </a:r>
            <a:r>
              <a:rPr lang="en-US" baseline="0" dirty="0" smtClean="0"/>
              <a:t> </a:t>
            </a:r>
            <a:r>
              <a:rPr lang="en-US" baseline="0" dirty="0" err="1" smtClean="0"/>
              <a:t>différent</a:t>
            </a:r>
            <a:r>
              <a:rPr lang="en-US" baseline="0" dirty="0" smtClean="0"/>
              <a:t>: 2 ml de </a:t>
            </a:r>
            <a:r>
              <a:rPr lang="en-US" baseline="0" dirty="0" err="1" smtClean="0"/>
              <a:t>vaccin</a:t>
            </a:r>
            <a:r>
              <a:rPr lang="en-US" baseline="0" dirty="0" smtClean="0"/>
              <a:t>/</a:t>
            </a:r>
            <a:r>
              <a:rPr lang="en-US" baseline="0" dirty="0" err="1" smtClean="0"/>
              <a:t>capacité</a:t>
            </a:r>
            <a:r>
              <a:rPr lang="en-US" baseline="0" dirty="0" smtClean="0"/>
              <a:t> de flacon de 3 ml pour la </a:t>
            </a:r>
            <a:r>
              <a:rPr lang="en-US" baseline="0" dirty="0" err="1" smtClean="0"/>
              <a:t>présentation</a:t>
            </a:r>
            <a:r>
              <a:rPr lang="en-US" baseline="0" dirty="0" smtClean="0"/>
              <a:t> de 4 doses (</a:t>
            </a:r>
            <a:r>
              <a:rPr lang="en-US" baseline="0" dirty="0" err="1" smtClean="0"/>
              <a:t>contre</a:t>
            </a:r>
            <a:r>
              <a:rPr lang="en-US" baseline="0" dirty="0" smtClean="0"/>
              <a:t> 1 ml de </a:t>
            </a:r>
            <a:r>
              <a:rPr lang="en-US" baseline="0" dirty="0" err="1" smtClean="0"/>
              <a:t>vaccin</a:t>
            </a:r>
            <a:r>
              <a:rPr lang="en-US" baseline="0" dirty="0" smtClean="0"/>
              <a:t>/</a:t>
            </a:r>
            <a:r>
              <a:rPr lang="en-US" baseline="0" dirty="0" err="1" smtClean="0"/>
              <a:t>capacité</a:t>
            </a:r>
            <a:r>
              <a:rPr lang="en-US" baseline="0" dirty="0" smtClean="0"/>
              <a:t> de flacon de 3 ml pour la </a:t>
            </a:r>
            <a:r>
              <a:rPr lang="en-US" baseline="0" dirty="0" err="1" smtClean="0"/>
              <a:t>présentation</a:t>
            </a:r>
            <a:r>
              <a:rPr lang="en-US" baseline="0" dirty="0" smtClean="0"/>
              <a:t> de 2 doses). La </a:t>
            </a:r>
            <a:r>
              <a:rPr lang="en-US" baseline="0" dirty="0" err="1" smtClean="0"/>
              <a:t>durée</a:t>
            </a:r>
            <a:r>
              <a:rPr lang="en-US" baseline="0" dirty="0" smtClean="0"/>
              <a:t> de conservation à </a:t>
            </a:r>
            <a:r>
              <a:rPr lang="en-US" sz="1200" dirty="0" smtClean="0">
                <a:solidFill>
                  <a:schemeClr val="tx1">
                    <a:lumMod val="50000"/>
                  </a:schemeClr>
                </a:solidFill>
                <a:effectLst/>
              </a:rPr>
              <a:t>2-8ºC </a:t>
            </a:r>
            <a:r>
              <a:rPr lang="en-US" sz="1200" dirty="0" err="1" smtClean="0">
                <a:solidFill>
                  <a:schemeClr val="tx1">
                    <a:lumMod val="50000"/>
                  </a:schemeClr>
                </a:solidFill>
                <a:effectLst/>
              </a:rPr>
              <a:t>est</a:t>
            </a:r>
            <a:r>
              <a:rPr lang="en-US" sz="1200" dirty="0" smtClean="0">
                <a:solidFill>
                  <a:schemeClr val="tx1">
                    <a:lumMod val="50000"/>
                  </a:schemeClr>
                </a:solidFill>
                <a:effectLst/>
              </a:rPr>
              <a:t> </a:t>
            </a:r>
            <a:r>
              <a:rPr lang="en-US" sz="1200" dirty="0" err="1" smtClean="0">
                <a:solidFill>
                  <a:schemeClr val="tx1">
                    <a:lumMod val="50000"/>
                  </a:schemeClr>
                </a:solidFill>
                <a:effectLst/>
              </a:rPr>
              <a:t>moins</a:t>
            </a:r>
            <a:r>
              <a:rPr lang="en-US" sz="1200" dirty="0" smtClean="0">
                <a:solidFill>
                  <a:schemeClr val="tx1">
                    <a:lumMod val="50000"/>
                  </a:schemeClr>
                </a:solidFill>
                <a:effectLst/>
              </a:rPr>
              <a:t> longue pour</a:t>
            </a:r>
            <a:r>
              <a:rPr lang="en-US" sz="1200" baseline="0" dirty="0" smtClean="0">
                <a:solidFill>
                  <a:schemeClr val="tx1">
                    <a:lumMod val="50000"/>
                  </a:schemeClr>
                </a:solidFill>
                <a:effectLst/>
              </a:rPr>
              <a:t> la </a:t>
            </a:r>
            <a:r>
              <a:rPr lang="en-US" sz="1200" baseline="0" dirty="0" err="1" smtClean="0">
                <a:solidFill>
                  <a:schemeClr val="tx1">
                    <a:lumMod val="50000"/>
                  </a:schemeClr>
                </a:solidFill>
                <a:effectLst/>
              </a:rPr>
              <a:t>présentation</a:t>
            </a:r>
            <a:r>
              <a:rPr lang="en-US" sz="1200" baseline="0" dirty="0" smtClean="0">
                <a:solidFill>
                  <a:schemeClr val="tx1">
                    <a:lumMod val="50000"/>
                  </a:schemeClr>
                </a:solidFill>
                <a:effectLst/>
              </a:rPr>
              <a:t> de 4 doses, à savoir 36 </a:t>
            </a:r>
            <a:r>
              <a:rPr lang="en-US" sz="1200" baseline="0" dirty="0" err="1" smtClean="0">
                <a:solidFill>
                  <a:schemeClr val="tx1">
                    <a:lumMod val="50000"/>
                  </a:schemeClr>
                </a:solidFill>
                <a:effectLst/>
              </a:rPr>
              <a:t>mois</a:t>
            </a:r>
            <a:r>
              <a:rPr lang="en-US" sz="1200" baseline="0" dirty="0" smtClean="0">
                <a:solidFill>
                  <a:schemeClr val="tx1">
                    <a:lumMod val="50000"/>
                  </a:schemeClr>
                </a:solidFill>
                <a:effectLst/>
              </a:rPr>
              <a:t>. La </a:t>
            </a:r>
            <a:r>
              <a:rPr lang="en-US" sz="1200" baseline="0" dirty="0" err="1" smtClean="0">
                <a:solidFill>
                  <a:schemeClr val="tx1">
                    <a:lumMod val="50000"/>
                  </a:schemeClr>
                </a:solidFill>
                <a:effectLst/>
              </a:rPr>
              <a:t>présentation</a:t>
            </a:r>
            <a:r>
              <a:rPr lang="en-US" sz="1200" baseline="0" dirty="0" smtClean="0">
                <a:solidFill>
                  <a:schemeClr val="tx1">
                    <a:lumMod val="50000"/>
                  </a:schemeClr>
                </a:solidFill>
                <a:effectLst/>
              </a:rPr>
              <a:t> de 2 doses </a:t>
            </a:r>
            <a:r>
              <a:rPr lang="en-US" sz="1200" baseline="0" dirty="0" err="1" smtClean="0">
                <a:solidFill>
                  <a:schemeClr val="tx1">
                    <a:lumMod val="50000"/>
                  </a:schemeClr>
                </a:solidFill>
                <a:effectLst/>
              </a:rPr>
              <a:t>avait</a:t>
            </a:r>
            <a:r>
              <a:rPr lang="en-US" sz="1200" baseline="0" dirty="0" smtClean="0">
                <a:solidFill>
                  <a:schemeClr val="tx1">
                    <a:lumMod val="50000"/>
                  </a:schemeClr>
                </a:solidFill>
                <a:effectLst/>
              </a:rPr>
              <a:t> un </a:t>
            </a:r>
            <a:r>
              <a:rPr lang="en-US" sz="1200" baseline="0" dirty="0" err="1" smtClean="0">
                <a:solidFill>
                  <a:schemeClr val="tx1">
                    <a:lumMod val="50000"/>
                  </a:schemeClr>
                </a:solidFill>
                <a:effectLst/>
              </a:rPr>
              <a:t>durée</a:t>
            </a:r>
            <a:r>
              <a:rPr lang="en-US" sz="1200" baseline="0" dirty="0" smtClean="0">
                <a:solidFill>
                  <a:schemeClr val="tx1">
                    <a:lumMod val="50000"/>
                  </a:schemeClr>
                </a:solidFill>
                <a:effectLst/>
              </a:rPr>
              <a:t> de conservation de 48 </a:t>
            </a:r>
            <a:r>
              <a:rPr lang="en-US" sz="1200" baseline="0" dirty="0" err="1" smtClean="0">
                <a:solidFill>
                  <a:schemeClr val="tx1">
                    <a:lumMod val="50000"/>
                  </a:schemeClr>
                </a:solidFill>
                <a:effectLst/>
              </a:rPr>
              <a:t>mois</a:t>
            </a:r>
            <a:r>
              <a:rPr lang="en-US" sz="1200" baseline="0" dirty="0" smtClean="0">
                <a:solidFill>
                  <a:schemeClr val="tx1">
                    <a:lumMod val="50000"/>
                  </a:schemeClr>
                </a:solidFill>
                <a:effectLst/>
              </a:rPr>
              <a:t>. Le volume de la </a:t>
            </a:r>
            <a:r>
              <a:rPr lang="en-US" sz="1200" baseline="0" dirty="0" err="1" smtClean="0">
                <a:solidFill>
                  <a:schemeClr val="tx1">
                    <a:lumMod val="50000"/>
                  </a:schemeClr>
                </a:solidFill>
                <a:effectLst/>
              </a:rPr>
              <a:t>chaîne</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froide</a:t>
            </a:r>
            <a:r>
              <a:rPr lang="en-US" sz="1200" baseline="0" dirty="0" smtClean="0">
                <a:solidFill>
                  <a:schemeClr val="tx1">
                    <a:lumMod val="50000"/>
                  </a:schemeClr>
                </a:solidFill>
                <a:effectLst/>
              </a:rPr>
              <a:t> par dose pour la </a:t>
            </a:r>
            <a:r>
              <a:rPr lang="en-US" sz="1200" baseline="0" dirty="0" err="1" smtClean="0">
                <a:solidFill>
                  <a:schemeClr val="tx1">
                    <a:lumMod val="50000"/>
                  </a:schemeClr>
                </a:solidFill>
                <a:effectLst/>
              </a:rPr>
              <a:t>présentation</a:t>
            </a:r>
            <a:r>
              <a:rPr lang="en-US" sz="1200" baseline="0" dirty="0" smtClean="0">
                <a:solidFill>
                  <a:schemeClr val="tx1">
                    <a:lumMod val="50000"/>
                  </a:schemeClr>
                </a:solidFill>
                <a:effectLst/>
              </a:rPr>
              <a:t> de 4 doses </a:t>
            </a:r>
            <a:r>
              <a:rPr lang="en-US" sz="1200" baseline="0" dirty="0" err="1" smtClean="0">
                <a:solidFill>
                  <a:schemeClr val="tx1">
                    <a:lumMod val="50000"/>
                  </a:schemeClr>
                </a:solidFill>
                <a:effectLst/>
              </a:rPr>
              <a:t>est</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lui</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aussi</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inférieur</a:t>
            </a:r>
            <a:r>
              <a:rPr lang="en-US" sz="1200" baseline="0" dirty="0" smtClean="0">
                <a:solidFill>
                  <a:schemeClr val="tx1">
                    <a:lumMod val="50000"/>
                  </a:schemeClr>
                </a:solidFill>
                <a:effectLst/>
              </a:rPr>
              <a:t>: 2,4 cm3 [carton de 100 flacons] </a:t>
            </a:r>
            <a:r>
              <a:rPr lang="en-US" sz="1200" baseline="0" dirty="0" err="1" smtClean="0">
                <a:solidFill>
                  <a:schemeClr val="tx1">
                    <a:lumMod val="50000"/>
                  </a:schemeClr>
                </a:solidFill>
                <a:effectLst/>
              </a:rPr>
              <a:t>contre</a:t>
            </a:r>
            <a:r>
              <a:rPr lang="en-US" sz="1200" baseline="0" dirty="0" smtClean="0">
                <a:solidFill>
                  <a:schemeClr val="tx1">
                    <a:lumMod val="50000"/>
                  </a:schemeClr>
                </a:solidFill>
                <a:effectLst/>
              </a:rPr>
              <a:t> 4,8 cm3 [carton de 100 flacons] pour la </a:t>
            </a:r>
            <a:r>
              <a:rPr lang="en-US" sz="1200" baseline="0" dirty="0" err="1" smtClean="0">
                <a:solidFill>
                  <a:schemeClr val="tx1">
                    <a:lumMod val="50000"/>
                  </a:schemeClr>
                </a:solidFill>
                <a:effectLst/>
              </a:rPr>
              <a:t>présentation</a:t>
            </a:r>
            <a:r>
              <a:rPr lang="en-US" sz="1200" baseline="0" dirty="0" smtClean="0">
                <a:solidFill>
                  <a:schemeClr val="tx1">
                    <a:lumMod val="50000"/>
                  </a:schemeClr>
                </a:solidFill>
                <a:effectLst/>
              </a:rPr>
              <a:t> de 2 doses. Les </a:t>
            </a:r>
            <a:r>
              <a:rPr lang="en-US" sz="1200" baseline="0" dirty="0" err="1" smtClean="0">
                <a:solidFill>
                  <a:schemeClr val="tx1">
                    <a:lumMod val="50000"/>
                  </a:schemeClr>
                </a:solidFill>
                <a:effectLst/>
              </a:rPr>
              <a:t>deux</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présentations</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doivent</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être</a:t>
            </a:r>
            <a:r>
              <a:rPr lang="en-US" sz="1200" baseline="0" dirty="0" smtClean="0">
                <a:solidFill>
                  <a:schemeClr val="tx1">
                    <a:lumMod val="50000"/>
                  </a:schemeClr>
                </a:solidFill>
                <a:effectLst/>
              </a:rPr>
              <a:t> </a:t>
            </a:r>
            <a:r>
              <a:rPr lang="en-US" sz="1200" baseline="0" dirty="0" err="1" smtClean="0">
                <a:solidFill>
                  <a:schemeClr val="tx1">
                    <a:lumMod val="50000"/>
                  </a:schemeClr>
                </a:solidFill>
                <a:effectLst/>
              </a:rPr>
              <a:t>conservées</a:t>
            </a:r>
            <a:r>
              <a:rPr lang="en-US" sz="1200" baseline="0" dirty="0" smtClean="0">
                <a:solidFill>
                  <a:schemeClr val="tx1">
                    <a:lumMod val="50000"/>
                  </a:schemeClr>
                </a:solidFill>
                <a:effectLst/>
              </a:rPr>
              <a:t> à </a:t>
            </a:r>
            <a:r>
              <a:rPr lang="en-US" sz="1200" baseline="0" dirty="0" err="1" smtClean="0">
                <a:solidFill>
                  <a:schemeClr val="tx1">
                    <a:lumMod val="50000"/>
                  </a:schemeClr>
                </a:solidFill>
                <a:effectLst/>
              </a:rPr>
              <a:t>l’abri</a:t>
            </a:r>
            <a:r>
              <a:rPr lang="en-US" sz="1200" baseline="0" dirty="0" smtClean="0">
                <a:solidFill>
                  <a:schemeClr val="tx1">
                    <a:lumMod val="50000"/>
                  </a:schemeClr>
                </a:solidFill>
                <a:effectLst/>
              </a:rPr>
              <a:t> de la lumière. </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aseline="0" dirty="0" err="1" smtClean="0">
                <a:solidFill>
                  <a:schemeClr val="tx1">
                    <a:lumMod val="50000"/>
                  </a:schemeClr>
                </a:solidFill>
                <a:effectLst/>
                <a:latin typeface="+mn-lt"/>
                <a:ea typeface="Calibri"/>
                <a:cs typeface="Times New Roman"/>
              </a:rPr>
              <a:t>Une</a:t>
            </a:r>
            <a:r>
              <a:rPr lang="en-US" sz="1200" baseline="0" dirty="0" smtClean="0">
                <a:solidFill>
                  <a:schemeClr val="tx1">
                    <a:lumMod val="50000"/>
                  </a:schemeClr>
                </a:solidFill>
                <a:effectLst/>
                <a:latin typeface="+mn-lt"/>
                <a:ea typeface="Calibri"/>
                <a:cs typeface="Times New Roman"/>
              </a:rPr>
              <a:t> modification </a:t>
            </a:r>
            <a:r>
              <a:rPr lang="en-US" sz="1200" baseline="0" dirty="0" err="1" smtClean="0">
                <a:solidFill>
                  <a:schemeClr val="tx1">
                    <a:lumMod val="50000"/>
                  </a:schemeClr>
                </a:solidFill>
                <a:effectLst/>
                <a:latin typeface="+mn-lt"/>
                <a:ea typeface="Calibri"/>
                <a:cs typeface="Times New Roman"/>
              </a:rPr>
              <a:t>importante</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réside</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dans</a:t>
            </a:r>
            <a:r>
              <a:rPr lang="en-US" sz="1200" baseline="0" dirty="0" smtClean="0">
                <a:solidFill>
                  <a:schemeClr val="tx1">
                    <a:lumMod val="50000"/>
                  </a:schemeClr>
                </a:solidFill>
                <a:effectLst/>
                <a:latin typeface="+mn-lt"/>
                <a:ea typeface="Calibri"/>
                <a:cs typeface="Times New Roman"/>
              </a:rPr>
              <a:t> la manipulation des flacons </a:t>
            </a:r>
            <a:r>
              <a:rPr lang="en-US" sz="1200" baseline="0" dirty="0" err="1" smtClean="0">
                <a:solidFill>
                  <a:schemeClr val="tx1">
                    <a:lumMod val="50000"/>
                  </a:schemeClr>
                </a:solidFill>
                <a:effectLst/>
                <a:latin typeface="+mn-lt"/>
                <a:ea typeface="Calibri"/>
                <a:cs typeface="Times New Roman"/>
              </a:rPr>
              <a:t>entamés</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Tandis</a:t>
            </a:r>
            <a:r>
              <a:rPr lang="en-US" sz="1200" baseline="0" dirty="0" smtClean="0">
                <a:solidFill>
                  <a:schemeClr val="tx1">
                    <a:lumMod val="50000"/>
                  </a:schemeClr>
                </a:solidFill>
                <a:effectLst/>
                <a:latin typeface="+mn-lt"/>
                <a:ea typeface="Calibri"/>
                <a:cs typeface="Times New Roman"/>
              </a:rPr>
              <a:t> que </a:t>
            </a:r>
            <a:r>
              <a:rPr lang="en-US" sz="1200" baseline="0" dirty="0" err="1" smtClean="0">
                <a:solidFill>
                  <a:schemeClr val="tx1">
                    <a:lumMod val="50000"/>
                  </a:schemeClr>
                </a:solidFill>
                <a:effectLst/>
                <a:latin typeface="+mn-lt"/>
                <a:ea typeface="Calibri"/>
                <a:cs typeface="Times New Roman"/>
              </a:rPr>
              <a:t>dans</a:t>
            </a:r>
            <a:r>
              <a:rPr lang="en-US" sz="1200" baseline="0" dirty="0" smtClean="0">
                <a:solidFill>
                  <a:schemeClr val="tx1">
                    <a:lumMod val="50000"/>
                  </a:schemeClr>
                </a:solidFill>
                <a:effectLst/>
                <a:latin typeface="+mn-lt"/>
                <a:ea typeface="Calibri"/>
                <a:cs typeface="Times New Roman"/>
              </a:rPr>
              <a:t> le </a:t>
            </a:r>
            <a:r>
              <a:rPr lang="en-US" sz="1200" baseline="0" dirty="0" err="1" smtClean="0">
                <a:solidFill>
                  <a:schemeClr val="tx1">
                    <a:lumMod val="50000"/>
                  </a:schemeClr>
                </a:solidFill>
                <a:effectLst/>
                <a:latin typeface="+mn-lt"/>
                <a:ea typeface="Calibri"/>
                <a:cs typeface="Times New Roman"/>
              </a:rPr>
              <a:t>cas</a:t>
            </a:r>
            <a:r>
              <a:rPr lang="en-US" sz="1200" baseline="0" dirty="0" smtClean="0">
                <a:solidFill>
                  <a:schemeClr val="tx1">
                    <a:lumMod val="50000"/>
                  </a:schemeClr>
                </a:solidFill>
                <a:effectLst/>
                <a:latin typeface="+mn-lt"/>
                <a:ea typeface="Calibri"/>
                <a:cs typeface="Times New Roman"/>
              </a:rPr>
              <a:t> des flacons de 2 doses, les flacons </a:t>
            </a:r>
            <a:r>
              <a:rPr lang="en-US" sz="1200" baseline="0" dirty="0" err="1" smtClean="0">
                <a:solidFill>
                  <a:schemeClr val="tx1">
                    <a:lumMod val="50000"/>
                  </a:schemeClr>
                </a:solidFill>
                <a:effectLst/>
                <a:latin typeface="+mn-lt"/>
                <a:ea typeface="Calibri"/>
                <a:cs typeface="Times New Roman"/>
              </a:rPr>
              <a:t>entamés</a:t>
            </a:r>
            <a:r>
              <a:rPr lang="en-US" sz="1200" baseline="0" dirty="0" smtClean="0">
                <a:solidFill>
                  <a:schemeClr val="tx1">
                    <a:lumMod val="50000"/>
                  </a:schemeClr>
                </a:solidFill>
                <a:effectLst/>
                <a:latin typeface="+mn-lt"/>
                <a:ea typeface="Calibri"/>
                <a:cs typeface="Times New Roman"/>
              </a:rPr>
              <a:t> se </a:t>
            </a:r>
            <a:r>
              <a:rPr lang="en-US" sz="1200" baseline="0" dirty="0" err="1" smtClean="0">
                <a:solidFill>
                  <a:schemeClr val="tx1">
                    <a:lumMod val="50000"/>
                  </a:schemeClr>
                </a:solidFill>
                <a:effectLst/>
                <a:latin typeface="+mn-lt"/>
                <a:ea typeface="Calibri"/>
                <a:cs typeface="Times New Roman"/>
              </a:rPr>
              <a:t>conservaient</a:t>
            </a:r>
            <a:r>
              <a:rPr lang="en-US" sz="1200" baseline="0" dirty="0" smtClean="0">
                <a:solidFill>
                  <a:schemeClr val="tx1">
                    <a:lumMod val="50000"/>
                  </a:schemeClr>
                </a:solidFill>
                <a:effectLst/>
                <a:latin typeface="+mn-lt"/>
                <a:ea typeface="Calibri"/>
                <a:cs typeface="Times New Roman"/>
              </a:rPr>
              <a:t> pendant 6 </a:t>
            </a:r>
            <a:r>
              <a:rPr lang="en-US" sz="1200" baseline="0" dirty="0" err="1" smtClean="0">
                <a:solidFill>
                  <a:schemeClr val="tx1">
                    <a:lumMod val="50000"/>
                  </a:schemeClr>
                </a:solidFill>
                <a:effectLst/>
                <a:latin typeface="+mn-lt"/>
                <a:ea typeface="Calibri"/>
                <a:cs typeface="Times New Roman"/>
              </a:rPr>
              <a:t>heures</a:t>
            </a:r>
            <a:r>
              <a:rPr lang="en-US" sz="1200" baseline="0" dirty="0" smtClean="0">
                <a:solidFill>
                  <a:schemeClr val="tx1">
                    <a:lumMod val="50000"/>
                  </a:schemeClr>
                </a:solidFill>
                <a:effectLst/>
                <a:latin typeface="+mn-lt"/>
                <a:ea typeface="Calibri"/>
                <a:cs typeface="Times New Roman"/>
              </a:rPr>
              <a:t>, les flacons de la </a:t>
            </a:r>
            <a:r>
              <a:rPr lang="en-US" sz="1200" baseline="0" dirty="0" err="1" smtClean="0">
                <a:solidFill>
                  <a:schemeClr val="tx1">
                    <a:lumMod val="50000"/>
                  </a:schemeClr>
                </a:solidFill>
                <a:effectLst/>
                <a:latin typeface="+mn-lt"/>
                <a:ea typeface="Calibri"/>
                <a:cs typeface="Times New Roman"/>
              </a:rPr>
              <a:t>présentation</a:t>
            </a:r>
            <a:r>
              <a:rPr lang="en-US" sz="1200" baseline="0" dirty="0" smtClean="0">
                <a:solidFill>
                  <a:schemeClr val="tx1">
                    <a:lumMod val="50000"/>
                  </a:schemeClr>
                </a:solidFill>
                <a:effectLst/>
                <a:latin typeface="+mn-lt"/>
                <a:ea typeface="Calibri"/>
                <a:cs typeface="Times New Roman"/>
              </a:rPr>
              <a:t> de 4 doses </a:t>
            </a:r>
            <a:r>
              <a:rPr lang="en-US" sz="1200" baseline="0" dirty="0" err="1" smtClean="0">
                <a:solidFill>
                  <a:schemeClr val="tx1">
                    <a:lumMod val="50000"/>
                  </a:schemeClr>
                </a:solidFill>
                <a:effectLst/>
                <a:latin typeface="+mn-lt"/>
                <a:ea typeface="Calibri"/>
                <a:cs typeface="Times New Roman"/>
              </a:rPr>
              <a:t>peuvent</a:t>
            </a:r>
            <a:r>
              <a:rPr lang="en-US" sz="1200" baseline="0" dirty="0" smtClean="0">
                <a:solidFill>
                  <a:schemeClr val="tx1">
                    <a:lumMod val="50000"/>
                  </a:schemeClr>
                </a:solidFill>
                <a:effectLst/>
                <a:latin typeface="+mn-lt"/>
                <a:ea typeface="Calibri"/>
                <a:cs typeface="Times New Roman"/>
              </a:rPr>
              <a:t> se conserver </a:t>
            </a:r>
            <a:r>
              <a:rPr lang="en-US" sz="1200" baseline="0" dirty="0" err="1" smtClean="0">
                <a:solidFill>
                  <a:schemeClr val="tx1">
                    <a:lumMod val="50000"/>
                  </a:schemeClr>
                </a:solidFill>
                <a:effectLst/>
                <a:latin typeface="+mn-lt"/>
                <a:ea typeface="Calibri"/>
                <a:cs typeface="Times New Roman"/>
              </a:rPr>
              <a:t>jusqu’à</a:t>
            </a:r>
            <a:r>
              <a:rPr lang="en-US" sz="1200" baseline="0" dirty="0" smtClean="0">
                <a:solidFill>
                  <a:schemeClr val="tx1">
                    <a:lumMod val="50000"/>
                  </a:schemeClr>
                </a:solidFill>
                <a:effectLst/>
                <a:latin typeface="+mn-lt"/>
                <a:ea typeface="Calibri"/>
                <a:cs typeface="Times New Roman"/>
              </a:rPr>
              <a:t> 28 </a:t>
            </a:r>
            <a:r>
              <a:rPr lang="en-US" sz="1200" baseline="0" dirty="0" err="1" smtClean="0">
                <a:solidFill>
                  <a:schemeClr val="tx1">
                    <a:lumMod val="50000"/>
                  </a:schemeClr>
                </a:solidFill>
                <a:effectLst/>
                <a:latin typeface="+mn-lt"/>
                <a:ea typeface="Calibri"/>
                <a:cs typeface="Times New Roman"/>
              </a:rPr>
              <a:t>jours</a:t>
            </a:r>
            <a:r>
              <a:rPr lang="en-US" sz="1200" baseline="0" dirty="0" smtClean="0">
                <a:solidFill>
                  <a:schemeClr val="tx1">
                    <a:lumMod val="50000"/>
                  </a:schemeClr>
                </a:solidFill>
                <a:effectLst/>
                <a:latin typeface="+mn-lt"/>
                <a:ea typeface="Calibri"/>
                <a:cs typeface="Times New Roman"/>
              </a:rPr>
              <a:t>, à condition </a:t>
            </a:r>
            <a:r>
              <a:rPr lang="en-US" sz="1200" baseline="0" dirty="0" err="1" smtClean="0">
                <a:solidFill>
                  <a:schemeClr val="tx1">
                    <a:lumMod val="50000"/>
                  </a:schemeClr>
                </a:solidFill>
                <a:effectLst/>
                <a:latin typeface="+mn-lt"/>
                <a:ea typeface="Calibri"/>
                <a:cs typeface="Times New Roman"/>
              </a:rPr>
              <a:t>qu’ils</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soient</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stockés</a:t>
            </a:r>
            <a:r>
              <a:rPr lang="en-US" sz="1200" baseline="0" dirty="0" smtClean="0">
                <a:solidFill>
                  <a:schemeClr val="tx1">
                    <a:lumMod val="50000"/>
                  </a:schemeClr>
                </a:solidFill>
                <a:effectLst/>
                <a:latin typeface="+mn-lt"/>
                <a:ea typeface="Calibri"/>
                <a:cs typeface="Times New Roman"/>
              </a:rPr>
              <a:t> </a:t>
            </a:r>
            <a:r>
              <a:rPr lang="en-US" sz="1200" baseline="0" dirty="0" err="1" smtClean="0">
                <a:solidFill>
                  <a:schemeClr val="tx1">
                    <a:lumMod val="50000"/>
                  </a:schemeClr>
                </a:solidFill>
                <a:effectLst/>
                <a:latin typeface="+mn-lt"/>
                <a:ea typeface="Calibri"/>
                <a:cs typeface="Times New Roman"/>
              </a:rPr>
              <a:t>conformément</a:t>
            </a:r>
            <a:r>
              <a:rPr lang="en-US" sz="1200" baseline="0" dirty="0" smtClean="0">
                <a:solidFill>
                  <a:schemeClr val="tx1">
                    <a:lumMod val="50000"/>
                  </a:schemeClr>
                </a:solidFill>
                <a:effectLst/>
                <a:latin typeface="+mn-lt"/>
                <a:ea typeface="Calibri"/>
                <a:cs typeface="Times New Roman"/>
              </a:rPr>
              <a:t> à la </a:t>
            </a:r>
            <a:r>
              <a:rPr lang="en-US" sz="1200" baseline="0" dirty="0" err="1" smtClean="0">
                <a:solidFill>
                  <a:schemeClr val="tx1">
                    <a:lumMod val="50000"/>
                  </a:schemeClr>
                </a:solidFill>
                <a:effectLst/>
                <a:latin typeface="+mn-lt"/>
                <a:ea typeface="Calibri"/>
                <a:cs typeface="Times New Roman"/>
              </a:rPr>
              <a:t>politique</a:t>
            </a:r>
            <a:r>
              <a:rPr lang="en-US" sz="1200" baseline="0" dirty="0" smtClean="0">
                <a:solidFill>
                  <a:schemeClr val="tx1">
                    <a:lumMod val="50000"/>
                  </a:schemeClr>
                </a:solidFill>
                <a:effectLst/>
                <a:latin typeface="+mn-lt"/>
                <a:ea typeface="Calibri"/>
                <a:cs typeface="Times New Roman"/>
              </a:rPr>
              <a:t> du flacon </a:t>
            </a:r>
            <a:r>
              <a:rPr lang="en-US" sz="1200" baseline="0" dirty="0" err="1" smtClean="0">
                <a:solidFill>
                  <a:schemeClr val="tx1">
                    <a:lumMod val="50000"/>
                  </a:schemeClr>
                </a:solidFill>
                <a:effectLst/>
                <a:latin typeface="+mn-lt"/>
                <a:ea typeface="Calibri"/>
                <a:cs typeface="Times New Roman"/>
              </a:rPr>
              <a:t>multidose</a:t>
            </a:r>
            <a:r>
              <a:rPr lang="en-US" sz="1200" baseline="0" dirty="0" smtClean="0">
                <a:solidFill>
                  <a:schemeClr val="tx1">
                    <a:lumMod val="50000"/>
                  </a:schemeClr>
                </a:solidFill>
                <a:effectLst/>
                <a:latin typeface="+mn-lt"/>
                <a:ea typeface="Calibri"/>
                <a:cs typeface="Times New Roman"/>
              </a:rPr>
              <a:t> de </a:t>
            </a:r>
            <a:r>
              <a:rPr lang="en-US" sz="1200" baseline="0" dirty="0" err="1" smtClean="0">
                <a:solidFill>
                  <a:schemeClr val="tx1">
                    <a:lumMod val="50000"/>
                  </a:schemeClr>
                </a:solidFill>
                <a:effectLst/>
                <a:latin typeface="+mn-lt"/>
                <a:ea typeface="Calibri"/>
                <a:cs typeface="Times New Roman"/>
              </a:rPr>
              <a:t>l’OMS</a:t>
            </a:r>
            <a:r>
              <a:rPr lang="en-US" sz="1200" baseline="0" dirty="0" smtClean="0">
                <a:solidFill>
                  <a:schemeClr val="tx1">
                    <a:lumMod val="50000"/>
                  </a:schemeClr>
                </a:solidFill>
                <a:effectLst/>
                <a:latin typeface="+mn-lt"/>
                <a:ea typeface="Calibri"/>
                <a:cs typeface="Times New Roman"/>
              </a:rPr>
              <a:t>.</a:t>
            </a:r>
            <a:endParaRPr lang="fr-BE" sz="1400" dirty="0" smtClean="0">
              <a:solidFill>
                <a:schemeClr val="tx1">
                  <a:lumMod val="50000"/>
                </a:schemeClr>
              </a:solidFill>
              <a:effectLst/>
              <a:latin typeface="+mn-lt"/>
              <a:ea typeface="Calibri"/>
              <a:cs typeface="Times New Roman"/>
            </a:endParaRPr>
          </a:p>
          <a:p>
            <a:pPr algn="just"/>
            <a:endParaRPr lang="nl-BE" dirty="0"/>
          </a:p>
        </p:txBody>
      </p:sp>
      <p:sp>
        <p:nvSpPr>
          <p:cNvPr id="4" name="Slide Number Placeholder 3"/>
          <p:cNvSpPr>
            <a:spLocks noGrp="1"/>
          </p:cNvSpPr>
          <p:nvPr>
            <p:ph type="sldNum" sz="quarter" idx="10"/>
          </p:nvPr>
        </p:nvSpPr>
        <p:spPr/>
        <p:txBody>
          <a:bodyPr/>
          <a:lstStyle/>
          <a:p>
            <a:fld id="{A59E1F0E-CB54-4A2E-9D97-645A833C0A24}" type="slidenum">
              <a:rPr lang="nl-BE" smtClean="0"/>
              <a:t>4</a:t>
            </a:fld>
            <a:endParaRPr lang="nl-BE" dirty="0"/>
          </a:p>
        </p:txBody>
      </p:sp>
    </p:spTree>
    <p:extLst>
      <p:ext uri="{BB962C8B-B14F-4D97-AF65-F5344CB8AC3E}">
        <p14:creationId xmlns:p14="http://schemas.microsoft.com/office/powerpoint/2010/main" val="2789537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fr-BE" dirty="0" smtClean="0"/>
              <a:t>Le PCV10 doit être conservé et transporté à une température comprise entre 2°C et 8°C</a:t>
            </a:r>
            <a:r>
              <a:rPr lang="en-GB" altLang="nl-BE" sz="1200" dirty="0" smtClean="0"/>
              <a:t>. </a:t>
            </a:r>
            <a:r>
              <a:rPr lang="fr-BE" altLang="nl-BE" sz="1200" dirty="0" smtClean="0"/>
              <a:t>Les vaccins liquides, vaccin </a:t>
            </a:r>
            <a:r>
              <a:rPr lang="fr-BE" altLang="nl-BE" sz="1200" dirty="0" err="1" smtClean="0"/>
              <a:t>antipneumococcique</a:t>
            </a:r>
            <a:r>
              <a:rPr lang="fr-BE" altLang="nl-BE" sz="1200" dirty="0" smtClean="0"/>
              <a:t> compris, ne doivent pas être gelés, car ils perdent alors leur activité et ne confèrent plus aucune protection. Des vaccins qui ont gelé peuvent également provoquer des « abcès aseptiques ».</a:t>
            </a:r>
            <a:r>
              <a:rPr lang="en-US" baseline="0" dirty="0" smtClean="0"/>
              <a:t> </a:t>
            </a:r>
            <a:endParaRPr lang="en-GB" altLang="nl-BE" sz="1200"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en-GB" altLang="nl-BE" sz="1200"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fr-BE" altLang="nl-BE" sz="1200" dirty="0" smtClean="0"/>
              <a:t>En cas de doute, on peut procéder à un « test d’agitation » pour vérifier si des vaccins ont subi le gel</a:t>
            </a:r>
            <a:r>
              <a:rPr lang="en-GB" altLang="nl-BE" sz="1200" baseline="0" dirty="0" smtClean="0"/>
              <a:t> </a:t>
            </a:r>
            <a:r>
              <a:rPr lang="en-US" baseline="0" dirty="0" smtClean="0"/>
              <a:t>(</a:t>
            </a:r>
            <a:r>
              <a:rPr lang="en-US" baseline="0" dirty="0" err="1" smtClean="0"/>
              <a:t>i</a:t>
            </a:r>
            <a:r>
              <a:rPr lang="fr-BE" baseline="0" dirty="0" smtClean="0"/>
              <a:t>l faudra peut-être arracher l’étiquette pour voir les résultats du test</a:t>
            </a:r>
            <a:r>
              <a:rPr lang="en-US" baseline="0" dirty="0" smtClean="0"/>
              <a:t>). </a:t>
            </a:r>
            <a:r>
              <a:rPr lang="fr-BE" baseline="0" dirty="0" smtClean="0"/>
              <a:t>Si le vaccin ne passe pas avec succès le test d’agitation, il doit être jeté</a:t>
            </a:r>
            <a:r>
              <a:rPr lang="en-US" baseline="0" dirty="0" smtClean="0"/>
              <a:t>.</a:t>
            </a:r>
            <a:endParaRPr lang="en-GB" altLang="nl-BE" sz="1200"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endParaRPr lang="en-GB" altLang="nl-BE" sz="1200"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fr-BE" altLang="nl-BE" sz="1200" baseline="0" dirty="0" smtClean="0"/>
              <a:t>Pour en savoir plus sur ce test, voir la vidéo dont le lien est repris à la diapositive </a:t>
            </a:r>
            <a:r>
              <a:rPr lang="en-GB" altLang="nl-BE" sz="1200" baseline="0" dirty="0" err="1" smtClean="0"/>
              <a:t>Références</a:t>
            </a:r>
            <a:r>
              <a:rPr lang="en-GB" altLang="nl-BE" sz="1200" baseline="0" dirty="0" smtClean="0"/>
              <a:t>. </a:t>
            </a:r>
            <a:endParaRPr lang="en-GB" altLang="nl-BE" sz="1200" dirty="0" smtClean="0"/>
          </a:p>
          <a:p>
            <a:pPr algn="just"/>
            <a:endParaRPr lang="nl-BE" dirty="0"/>
          </a:p>
        </p:txBody>
      </p:sp>
      <p:sp>
        <p:nvSpPr>
          <p:cNvPr id="4" name="Slide Number Placeholder 3"/>
          <p:cNvSpPr>
            <a:spLocks noGrp="1"/>
          </p:cNvSpPr>
          <p:nvPr>
            <p:ph type="sldNum" sz="quarter" idx="10"/>
          </p:nvPr>
        </p:nvSpPr>
        <p:spPr/>
        <p:txBody>
          <a:bodyPr/>
          <a:lstStyle/>
          <a:p>
            <a:fld id="{A59E1F0E-CB54-4A2E-9D97-645A833C0A24}" type="slidenum">
              <a:rPr lang="nl-BE" smtClean="0"/>
              <a:t>5</a:t>
            </a:fld>
            <a:endParaRPr lang="nl-BE" dirty="0"/>
          </a:p>
        </p:txBody>
      </p:sp>
    </p:spTree>
    <p:extLst>
      <p:ext uri="{BB962C8B-B14F-4D97-AF65-F5344CB8AC3E}">
        <p14:creationId xmlns:p14="http://schemas.microsoft.com/office/powerpoint/2010/main" val="1739279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Il </a:t>
            </a:r>
            <a:r>
              <a:rPr lang="en-US" dirty="0" err="1" smtClean="0"/>
              <a:t>est</a:t>
            </a:r>
            <a:r>
              <a:rPr lang="en-US" dirty="0" smtClean="0"/>
              <a:t> important </a:t>
            </a:r>
            <a:r>
              <a:rPr lang="en-US" dirty="0" err="1" smtClean="0"/>
              <a:t>d’éviter</a:t>
            </a:r>
            <a:r>
              <a:rPr lang="en-US" dirty="0" smtClean="0"/>
              <a:t> </a:t>
            </a:r>
            <a:r>
              <a:rPr lang="en-US" dirty="0" err="1" smtClean="0"/>
              <a:t>d’exposer</a:t>
            </a:r>
            <a:r>
              <a:rPr lang="en-US" dirty="0" smtClean="0"/>
              <a:t> les </a:t>
            </a:r>
            <a:r>
              <a:rPr lang="en-US" dirty="0" err="1" smtClean="0"/>
              <a:t>vaccins</a:t>
            </a:r>
            <a:r>
              <a:rPr lang="en-US" dirty="0" smtClean="0"/>
              <a:t> à la </a:t>
            </a:r>
            <a:r>
              <a:rPr lang="en-US" dirty="0" err="1" smtClean="0"/>
              <a:t>chaleur</a:t>
            </a:r>
            <a:r>
              <a:rPr lang="en-US" dirty="0" smtClean="0"/>
              <a:t>. </a:t>
            </a:r>
            <a:r>
              <a:rPr lang="en-US" dirty="0" err="1" smtClean="0"/>
              <a:t>L’exposition</a:t>
            </a:r>
            <a:r>
              <a:rPr lang="en-US" dirty="0" smtClean="0"/>
              <a:t> à la </a:t>
            </a:r>
            <a:r>
              <a:rPr lang="en-US" dirty="0" err="1" smtClean="0"/>
              <a:t>chaleur</a:t>
            </a:r>
            <a:r>
              <a:rPr lang="en-US" dirty="0" smtClean="0"/>
              <a:t> et à la lumière </a:t>
            </a:r>
            <a:r>
              <a:rPr lang="en-US" dirty="0" err="1" smtClean="0"/>
              <a:t>risque</a:t>
            </a:r>
            <a:r>
              <a:rPr lang="en-US" baseline="0" dirty="0" smtClean="0"/>
              <a:t> de </a:t>
            </a:r>
            <a:r>
              <a:rPr lang="en-US" baseline="0" dirty="0" err="1" smtClean="0"/>
              <a:t>diminuer</a:t>
            </a:r>
            <a:r>
              <a:rPr lang="en-US" baseline="0" dirty="0" smtClean="0"/>
              <a:t> </a:t>
            </a:r>
            <a:r>
              <a:rPr lang="en-US" baseline="0" dirty="0" err="1" smtClean="0"/>
              <a:t>l’activité</a:t>
            </a:r>
            <a:r>
              <a:rPr lang="en-US" baseline="0" dirty="0" smtClean="0"/>
              <a:t> du </a:t>
            </a:r>
            <a:r>
              <a:rPr lang="en-US" baseline="0" dirty="0" err="1" smtClean="0"/>
              <a:t>vaccin</a:t>
            </a:r>
            <a:r>
              <a:rPr lang="en-US" baseline="0" dirty="0" smtClean="0"/>
              <a:t>. </a:t>
            </a:r>
          </a:p>
          <a:p>
            <a:pPr algn="just"/>
            <a:endParaRPr lang="en-US" baseline="0" dirty="0" smtClean="0"/>
          </a:p>
          <a:p>
            <a:pPr algn="just"/>
            <a:r>
              <a:rPr lang="en-US" baseline="0" dirty="0" smtClean="0"/>
              <a:t>Pour </a:t>
            </a:r>
            <a:r>
              <a:rPr lang="en-US" baseline="0" dirty="0" err="1" smtClean="0"/>
              <a:t>vérifier</a:t>
            </a:r>
            <a:r>
              <a:rPr lang="en-US" baseline="0" dirty="0" smtClean="0"/>
              <a:t> les expositions </a:t>
            </a:r>
            <a:r>
              <a:rPr lang="en-US" baseline="0" dirty="0" err="1" smtClean="0"/>
              <a:t>antérieures</a:t>
            </a:r>
            <a:r>
              <a:rPr lang="en-US" baseline="0" dirty="0" smtClean="0"/>
              <a:t> à la </a:t>
            </a:r>
            <a:r>
              <a:rPr lang="en-US" baseline="0" dirty="0" err="1" smtClean="0"/>
              <a:t>chaleur</a:t>
            </a:r>
            <a:r>
              <a:rPr lang="en-US" baseline="0" dirty="0" smtClean="0"/>
              <a:t>, </a:t>
            </a:r>
            <a:r>
              <a:rPr lang="en-US" baseline="0" dirty="0" err="1" smtClean="0"/>
              <a:t>examinez</a:t>
            </a:r>
            <a:r>
              <a:rPr lang="en-US" baseline="0" dirty="0" smtClean="0"/>
              <a:t> la PCV sur </a:t>
            </a:r>
            <a:r>
              <a:rPr lang="en-US" baseline="0" dirty="0" err="1" smtClean="0"/>
              <a:t>l’étiquette</a:t>
            </a:r>
            <a:r>
              <a:rPr lang="en-US" baseline="0" dirty="0" smtClean="0"/>
              <a:t> du flacon de 4 doses de PCV10. La </a:t>
            </a:r>
            <a:r>
              <a:rPr lang="en-US" baseline="0" dirty="0" err="1" smtClean="0"/>
              <a:t>couleur</a:t>
            </a:r>
            <a:r>
              <a:rPr lang="en-US" baseline="0" dirty="0" smtClean="0"/>
              <a:t> de la pastille de </a:t>
            </a:r>
            <a:r>
              <a:rPr lang="en-US" baseline="0" dirty="0" err="1" smtClean="0"/>
              <a:t>contrôle</a:t>
            </a:r>
            <a:r>
              <a:rPr lang="en-US" baseline="0" dirty="0" smtClean="0"/>
              <a:t> du </a:t>
            </a:r>
            <a:r>
              <a:rPr lang="en-US" baseline="0" dirty="0" err="1" smtClean="0"/>
              <a:t>vaccin</a:t>
            </a:r>
            <a:r>
              <a:rPr lang="en-US" baseline="0" dirty="0" smtClean="0"/>
              <a:t> </a:t>
            </a:r>
            <a:r>
              <a:rPr lang="en-US" baseline="0" dirty="0" err="1" smtClean="0"/>
              <a:t>indique</a:t>
            </a:r>
            <a:r>
              <a:rPr lang="en-US" baseline="0" dirty="0" smtClean="0"/>
              <a:t> </a:t>
            </a:r>
            <a:r>
              <a:rPr lang="en-US" baseline="0" dirty="0" err="1" smtClean="0"/>
              <a:t>l’exposition</a:t>
            </a:r>
            <a:r>
              <a:rPr lang="en-US" baseline="0" dirty="0" smtClean="0"/>
              <a:t> </a:t>
            </a:r>
            <a:r>
              <a:rPr lang="en-US" baseline="0" dirty="0" err="1" smtClean="0"/>
              <a:t>totale</a:t>
            </a:r>
            <a:r>
              <a:rPr lang="en-US" baseline="0" dirty="0" smtClean="0"/>
              <a:t> à la </a:t>
            </a:r>
            <a:r>
              <a:rPr lang="en-US" baseline="0" dirty="0" err="1" smtClean="0"/>
              <a:t>chaleur</a:t>
            </a:r>
            <a:r>
              <a:rPr lang="en-US" baseline="0" dirty="0" smtClean="0"/>
              <a:t> du </a:t>
            </a:r>
            <a:r>
              <a:rPr lang="en-US" baseline="0" dirty="0" err="1" smtClean="0"/>
              <a:t>vaccin</a:t>
            </a:r>
            <a:r>
              <a:rPr lang="en-US" baseline="0" dirty="0" smtClean="0"/>
              <a:t>. </a:t>
            </a:r>
            <a:endParaRPr lang="nl-BE" dirty="0"/>
          </a:p>
        </p:txBody>
      </p:sp>
      <p:sp>
        <p:nvSpPr>
          <p:cNvPr id="4" name="Slide Number Placeholder 3"/>
          <p:cNvSpPr>
            <a:spLocks noGrp="1"/>
          </p:cNvSpPr>
          <p:nvPr>
            <p:ph type="sldNum" sz="quarter" idx="10"/>
          </p:nvPr>
        </p:nvSpPr>
        <p:spPr/>
        <p:txBody>
          <a:bodyPr/>
          <a:lstStyle/>
          <a:p>
            <a:fld id="{A59E1F0E-CB54-4A2E-9D97-645A833C0A24}" type="slidenum">
              <a:rPr lang="nl-BE" smtClean="0"/>
              <a:t>6</a:t>
            </a:fld>
            <a:endParaRPr lang="nl-BE" dirty="0"/>
          </a:p>
        </p:txBody>
      </p:sp>
    </p:spTree>
    <p:extLst>
      <p:ext uri="{BB962C8B-B14F-4D97-AF65-F5344CB8AC3E}">
        <p14:creationId xmlns:p14="http://schemas.microsoft.com/office/powerpoint/2010/main" val="863613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aseline="0" dirty="0" smtClean="0"/>
              <a:t>La pastille de </a:t>
            </a:r>
            <a:r>
              <a:rPr lang="en-US" baseline="0" dirty="0" err="1" smtClean="0"/>
              <a:t>contrôle</a:t>
            </a:r>
            <a:r>
              <a:rPr lang="en-US" baseline="0" dirty="0" smtClean="0"/>
              <a:t> du </a:t>
            </a:r>
            <a:r>
              <a:rPr lang="en-US" baseline="0" dirty="0" err="1" smtClean="0"/>
              <a:t>vaccin</a:t>
            </a:r>
            <a:r>
              <a:rPr lang="en-US" baseline="0" dirty="0" smtClean="0"/>
              <a:t> </a:t>
            </a:r>
            <a:r>
              <a:rPr lang="en-US" baseline="0" dirty="0" err="1" smtClean="0"/>
              <a:t>peut</a:t>
            </a:r>
            <a:r>
              <a:rPr lang="en-US" baseline="0" dirty="0" smtClean="0"/>
              <a:t> </a:t>
            </a:r>
            <a:r>
              <a:rPr lang="en-US" baseline="0" dirty="0" err="1" smtClean="0"/>
              <a:t>être</a:t>
            </a:r>
            <a:r>
              <a:rPr lang="en-US" baseline="0" dirty="0" smtClean="0"/>
              <a:t> </a:t>
            </a:r>
            <a:r>
              <a:rPr lang="en-US" baseline="0" dirty="0" err="1" smtClean="0"/>
              <a:t>interprétée</a:t>
            </a:r>
            <a:r>
              <a:rPr lang="en-US" baseline="0" dirty="0" smtClean="0"/>
              <a:t> à </a:t>
            </a:r>
            <a:r>
              <a:rPr lang="en-US" baseline="0" dirty="0" err="1" smtClean="0"/>
              <a:t>l’aide</a:t>
            </a:r>
            <a:r>
              <a:rPr lang="en-US" baseline="0" dirty="0" smtClean="0"/>
              <a:t> de la </a:t>
            </a:r>
            <a:r>
              <a:rPr lang="en-US" baseline="0" dirty="0" err="1" smtClean="0"/>
              <a:t>couleur</a:t>
            </a:r>
            <a:r>
              <a:rPr lang="en-US" baseline="0" dirty="0" smtClean="0"/>
              <a:t> du </a:t>
            </a:r>
            <a:r>
              <a:rPr lang="en-US" baseline="0" dirty="0" err="1" smtClean="0"/>
              <a:t>carré</a:t>
            </a:r>
            <a:r>
              <a:rPr lang="en-US" baseline="0" dirty="0" smtClean="0"/>
              <a:t> à </a:t>
            </a:r>
            <a:r>
              <a:rPr lang="en-US" baseline="0" dirty="0" err="1" smtClean="0"/>
              <a:t>l’intérieur</a:t>
            </a:r>
            <a:r>
              <a:rPr lang="en-US" baseline="0" dirty="0" smtClean="0"/>
              <a:t> du </a:t>
            </a:r>
            <a:r>
              <a:rPr lang="en-US" baseline="0" dirty="0" err="1" smtClean="0"/>
              <a:t>cercle</a:t>
            </a:r>
            <a:r>
              <a:rPr lang="en-US" baseline="0" dirty="0" smtClean="0"/>
              <a:t>. Si le </a:t>
            </a:r>
            <a:r>
              <a:rPr lang="en-US" baseline="0" dirty="0" err="1" smtClean="0"/>
              <a:t>carré</a:t>
            </a:r>
            <a:r>
              <a:rPr lang="en-US" baseline="0" dirty="0" smtClean="0"/>
              <a:t> </a:t>
            </a:r>
            <a:r>
              <a:rPr lang="en-US" baseline="0" dirty="0" err="1" smtClean="0"/>
              <a:t>est</a:t>
            </a:r>
            <a:r>
              <a:rPr lang="en-US" baseline="0" dirty="0" smtClean="0"/>
              <a:t> plus </a:t>
            </a:r>
            <a:r>
              <a:rPr lang="en-US" baseline="0" dirty="0" err="1" smtClean="0"/>
              <a:t>clair</a:t>
            </a:r>
            <a:r>
              <a:rPr lang="en-US" baseline="0" dirty="0" smtClean="0"/>
              <a:t> que le </a:t>
            </a:r>
            <a:r>
              <a:rPr lang="en-US" baseline="0" dirty="0" err="1" smtClean="0"/>
              <a:t>cercle</a:t>
            </a:r>
            <a:r>
              <a:rPr lang="en-US" baseline="0" dirty="0" smtClean="0"/>
              <a:t> qui </a:t>
            </a:r>
            <a:r>
              <a:rPr lang="en-US" baseline="0" dirty="0" err="1" smtClean="0"/>
              <a:t>l’entoure</a:t>
            </a:r>
            <a:r>
              <a:rPr lang="en-US" baseline="0" dirty="0" smtClean="0"/>
              <a:t> (</a:t>
            </a:r>
            <a:r>
              <a:rPr lang="en-US" baseline="0" dirty="0" err="1" smtClean="0"/>
              <a:t>étape</a:t>
            </a:r>
            <a:r>
              <a:rPr lang="en-US" baseline="0" dirty="0" smtClean="0"/>
              <a:t> 1), le </a:t>
            </a:r>
            <a:r>
              <a:rPr lang="en-US" baseline="0" dirty="0" err="1" smtClean="0"/>
              <a:t>vaccin</a:t>
            </a:r>
            <a:r>
              <a:rPr lang="en-US" baseline="0" dirty="0" smtClean="0"/>
              <a:t> </a:t>
            </a:r>
            <a:r>
              <a:rPr lang="en-US" baseline="0" dirty="0" err="1" smtClean="0"/>
              <a:t>peut</a:t>
            </a:r>
            <a:r>
              <a:rPr lang="en-US" baseline="0" dirty="0" smtClean="0"/>
              <a:t> </a:t>
            </a:r>
            <a:r>
              <a:rPr lang="en-US" baseline="0" dirty="0" err="1" smtClean="0"/>
              <a:t>être</a:t>
            </a:r>
            <a:r>
              <a:rPr lang="en-US" baseline="0" dirty="0" smtClean="0"/>
              <a:t> </a:t>
            </a:r>
            <a:r>
              <a:rPr lang="en-US" baseline="0" dirty="0" err="1" smtClean="0"/>
              <a:t>utilisé</a:t>
            </a:r>
            <a:r>
              <a:rPr lang="en-US" baseline="0" dirty="0" smtClean="0"/>
              <a:t> </a:t>
            </a:r>
            <a:r>
              <a:rPr lang="en-US" baseline="0" dirty="0" err="1" smtClean="0"/>
              <a:t>en</a:t>
            </a:r>
            <a:r>
              <a:rPr lang="en-US" baseline="0" dirty="0" smtClean="0"/>
              <a:t> </a:t>
            </a:r>
            <a:r>
              <a:rPr lang="en-US" baseline="0" dirty="0" err="1" smtClean="0"/>
              <a:t>toute</a:t>
            </a:r>
            <a:r>
              <a:rPr lang="en-US" baseline="0" dirty="0" smtClean="0"/>
              <a:t> </a:t>
            </a:r>
            <a:r>
              <a:rPr lang="en-US" baseline="0" dirty="0" err="1" smtClean="0"/>
              <a:t>sécurité</a:t>
            </a:r>
            <a:r>
              <a:rPr lang="en-US" baseline="0" dirty="0" smtClean="0"/>
              <a:t> (</a:t>
            </a:r>
            <a:r>
              <a:rPr lang="en-US" baseline="0" dirty="0" err="1" smtClean="0"/>
              <a:t>il</a:t>
            </a:r>
            <a:r>
              <a:rPr lang="en-US" baseline="0" dirty="0" smtClean="0"/>
              <a:t> </a:t>
            </a:r>
            <a:r>
              <a:rPr lang="en-US" baseline="0" dirty="0" err="1" smtClean="0"/>
              <a:t>faut</a:t>
            </a:r>
            <a:r>
              <a:rPr lang="en-US" baseline="0" dirty="0" smtClean="0"/>
              <a:t> </a:t>
            </a:r>
            <a:r>
              <a:rPr lang="en-US" baseline="0" dirty="0" err="1" smtClean="0"/>
              <a:t>toutefois</a:t>
            </a:r>
            <a:r>
              <a:rPr lang="en-US" baseline="0" dirty="0" smtClean="0"/>
              <a:t> </a:t>
            </a:r>
            <a:r>
              <a:rPr lang="en-US" baseline="0" dirty="0" err="1" smtClean="0"/>
              <a:t>vérifier</a:t>
            </a:r>
            <a:r>
              <a:rPr lang="en-US" baseline="0" dirty="0" smtClean="0"/>
              <a:t> la date de </a:t>
            </a:r>
            <a:r>
              <a:rPr lang="en-US" baseline="0" dirty="0" err="1" smtClean="0"/>
              <a:t>péremption</a:t>
            </a:r>
            <a:r>
              <a:rPr lang="en-US" baseline="0" dirty="0" smtClean="0"/>
              <a:t>). À </a:t>
            </a:r>
            <a:r>
              <a:rPr lang="en-US" baseline="0" dirty="0" err="1" smtClean="0"/>
              <a:t>l’étape</a:t>
            </a:r>
            <a:r>
              <a:rPr lang="en-US" baseline="0" dirty="0" smtClean="0"/>
              <a:t> 2, le </a:t>
            </a:r>
            <a:r>
              <a:rPr lang="en-US" baseline="0" dirty="0" err="1" smtClean="0"/>
              <a:t>carré</a:t>
            </a:r>
            <a:r>
              <a:rPr lang="en-US" baseline="0" dirty="0" smtClean="0"/>
              <a:t> a </a:t>
            </a:r>
            <a:r>
              <a:rPr lang="en-US" baseline="0" dirty="0" err="1" smtClean="0"/>
              <a:t>commencé</a:t>
            </a:r>
            <a:r>
              <a:rPr lang="en-US" baseline="0" dirty="0" smtClean="0"/>
              <a:t> à changer de </a:t>
            </a:r>
            <a:r>
              <a:rPr lang="en-US" baseline="0" dirty="0" err="1" smtClean="0"/>
              <a:t>couleur</a:t>
            </a:r>
            <a:r>
              <a:rPr lang="en-US" baseline="0" dirty="0" smtClean="0"/>
              <a:t> </a:t>
            </a:r>
            <a:r>
              <a:rPr lang="en-US" baseline="0" dirty="0" err="1" smtClean="0"/>
              <a:t>mais</a:t>
            </a:r>
            <a:r>
              <a:rPr lang="en-US" baseline="0" dirty="0" smtClean="0"/>
              <a:t> </a:t>
            </a:r>
            <a:r>
              <a:rPr lang="en-US" baseline="0" dirty="0" err="1" smtClean="0"/>
              <a:t>est</a:t>
            </a:r>
            <a:r>
              <a:rPr lang="en-US" baseline="0" dirty="0" smtClean="0"/>
              <a:t> </a:t>
            </a:r>
            <a:r>
              <a:rPr lang="en-US" baseline="0" dirty="0" err="1" smtClean="0"/>
              <a:t>toujours</a:t>
            </a:r>
            <a:r>
              <a:rPr lang="en-US" baseline="0" dirty="0" smtClean="0"/>
              <a:t> plus </a:t>
            </a:r>
            <a:r>
              <a:rPr lang="en-US" baseline="0" dirty="0" err="1" smtClean="0"/>
              <a:t>clair</a:t>
            </a:r>
            <a:r>
              <a:rPr lang="en-US" baseline="0" dirty="0" smtClean="0"/>
              <a:t> que le </a:t>
            </a:r>
            <a:r>
              <a:rPr lang="en-US" baseline="0" dirty="0" err="1" smtClean="0"/>
              <a:t>cercle</a:t>
            </a:r>
            <a:r>
              <a:rPr lang="en-US" baseline="0" dirty="0" smtClean="0"/>
              <a:t> qui </a:t>
            </a:r>
            <a:r>
              <a:rPr lang="en-US" baseline="0" dirty="0" err="1" smtClean="0"/>
              <a:t>l’entoure</a:t>
            </a:r>
            <a:r>
              <a:rPr lang="en-US" baseline="0" dirty="0" smtClean="0"/>
              <a:t>. Le </a:t>
            </a:r>
            <a:r>
              <a:rPr lang="en-US" baseline="0" dirty="0" err="1" smtClean="0"/>
              <a:t>vaccin</a:t>
            </a:r>
            <a:r>
              <a:rPr lang="en-US" baseline="0" dirty="0" smtClean="0"/>
              <a:t> </a:t>
            </a:r>
            <a:r>
              <a:rPr lang="en-US" baseline="0" dirty="0" err="1" smtClean="0"/>
              <a:t>peut</a:t>
            </a:r>
            <a:r>
              <a:rPr lang="en-US" baseline="0" dirty="0" smtClean="0"/>
              <a:t> </a:t>
            </a:r>
            <a:r>
              <a:rPr lang="en-US" baseline="0" dirty="0" err="1" smtClean="0"/>
              <a:t>toujours</a:t>
            </a:r>
            <a:r>
              <a:rPr lang="en-US" baseline="0" dirty="0" smtClean="0"/>
              <a:t> </a:t>
            </a:r>
            <a:r>
              <a:rPr lang="en-US" baseline="0" dirty="0" err="1" smtClean="0"/>
              <a:t>être</a:t>
            </a:r>
            <a:r>
              <a:rPr lang="en-US" baseline="0" dirty="0" smtClean="0"/>
              <a:t> </a:t>
            </a:r>
            <a:r>
              <a:rPr lang="en-US" baseline="0" dirty="0" err="1" smtClean="0"/>
              <a:t>utilisé</a:t>
            </a:r>
            <a:r>
              <a:rPr lang="en-US" baseline="0" dirty="0" smtClean="0"/>
              <a:t> de </a:t>
            </a:r>
            <a:r>
              <a:rPr lang="en-US" baseline="0" dirty="0" err="1" smtClean="0"/>
              <a:t>manière</a:t>
            </a:r>
            <a:r>
              <a:rPr lang="en-US" baseline="0" dirty="0" smtClean="0"/>
              <a:t> </a:t>
            </a:r>
            <a:r>
              <a:rPr lang="en-US" baseline="0" dirty="0" err="1" smtClean="0"/>
              <a:t>sûre</a:t>
            </a:r>
            <a:r>
              <a:rPr lang="en-US" baseline="0" dirty="0" smtClean="0"/>
              <a:t>. À </a:t>
            </a:r>
            <a:r>
              <a:rPr lang="en-US" baseline="0" dirty="0" err="1" smtClean="0"/>
              <a:t>l’étape</a:t>
            </a:r>
            <a:r>
              <a:rPr lang="en-US" baseline="0" dirty="0" smtClean="0"/>
              <a:t> 3, le </a:t>
            </a:r>
            <a:r>
              <a:rPr lang="en-US" baseline="0" dirty="0" err="1" smtClean="0"/>
              <a:t>carré</a:t>
            </a:r>
            <a:r>
              <a:rPr lang="en-US" baseline="0" dirty="0" smtClean="0"/>
              <a:t> </a:t>
            </a:r>
            <a:r>
              <a:rPr lang="en-US" baseline="0" dirty="0" err="1" smtClean="0"/>
              <a:t>est</a:t>
            </a:r>
            <a:r>
              <a:rPr lang="en-US" baseline="0" dirty="0" smtClean="0"/>
              <a:t> de la </a:t>
            </a:r>
            <a:r>
              <a:rPr lang="en-US" baseline="0" dirty="0" err="1" smtClean="0"/>
              <a:t>même</a:t>
            </a:r>
            <a:r>
              <a:rPr lang="en-US" baseline="0" dirty="0" smtClean="0"/>
              <a:t> </a:t>
            </a:r>
            <a:r>
              <a:rPr lang="en-US" baseline="0" dirty="0" err="1" smtClean="0"/>
              <a:t>couleur</a:t>
            </a:r>
            <a:r>
              <a:rPr lang="en-US" baseline="0" dirty="0" smtClean="0"/>
              <a:t> que le </a:t>
            </a:r>
            <a:r>
              <a:rPr lang="en-US" baseline="0" dirty="0" err="1" smtClean="0"/>
              <a:t>cercle</a:t>
            </a:r>
            <a:r>
              <a:rPr lang="en-US" baseline="0" dirty="0" smtClean="0"/>
              <a:t> qui </a:t>
            </a:r>
            <a:r>
              <a:rPr lang="en-US" baseline="0" dirty="0" err="1" smtClean="0"/>
              <a:t>l’entoure</a:t>
            </a:r>
            <a:r>
              <a:rPr lang="en-US" baseline="0" dirty="0" smtClean="0"/>
              <a:t>. </a:t>
            </a:r>
            <a:r>
              <a:rPr lang="en-US" baseline="0" dirty="0" err="1" smtClean="0"/>
              <a:t>Cela</a:t>
            </a:r>
            <a:r>
              <a:rPr lang="en-US" baseline="0" dirty="0" smtClean="0"/>
              <a:t> </a:t>
            </a:r>
            <a:r>
              <a:rPr lang="en-US" baseline="0" dirty="0" err="1" smtClean="0"/>
              <a:t>signifie</a:t>
            </a:r>
            <a:r>
              <a:rPr lang="en-US" baseline="0" dirty="0" smtClean="0"/>
              <a:t> que le </a:t>
            </a:r>
            <a:r>
              <a:rPr lang="en-US" baseline="0" dirty="0" err="1" smtClean="0"/>
              <a:t>vaccin</a:t>
            </a:r>
            <a:r>
              <a:rPr lang="en-US" baseline="0" dirty="0" smtClean="0"/>
              <a:t> a </a:t>
            </a:r>
            <a:r>
              <a:rPr lang="en-US" baseline="0" dirty="0" err="1" smtClean="0"/>
              <a:t>été</a:t>
            </a:r>
            <a:r>
              <a:rPr lang="en-US" baseline="0" dirty="0" smtClean="0"/>
              <a:t> exposé à des </a:t>
            </a:r>
            <a:r>
              <a:rPr lang="en-US" baseline="0" dirty="0" err="1" smtClean="0"/>
              <a:t>températures</a:t>
            </a:r>
            <a:r>
              <a:rPr lang="en-US" baseline="0" dirty="0" smtClean="0"/>
              <a:t> </a:t>
            </a:r>
            <a:r>
              <a:rPr lang="en-US" baseline="0" dirty="0" err="1" smtClean="0"/>
              <a:t>élevées</a:t>
            </a:r>
            <a:r>
              <a:rPr lang="en-US" baseline="0" dirty="0" smtClean="0"/>
              <a:t> et ne </a:t>
            </a:r>
            <a:r>
              <a:rPr lang="en-US" baseline="0" dirty="0" err="1" smtClean="0"/>
              <a:t>peut</a:t>
            </a:r>
            <a:r>
              <a:rPr lang="en-US" baseline="0" dirty="0" smtClean="0"/>
              <a:t> </a:t>
            </a:r>
            <a:r>
              <a:rPr lang="en-US" baseline="0" dirty="0" err="1" smtClean="0"/>
              <a:t>être</a:t>
            </a:r>
            <a:r>
              <a:rPr lang="en-US" baseline="0" dirty="0" smtClean="0"/>
              <a:t> </a:t>
            </a:r>
            <a:r>
              <a:rPr lang="en-US" baseline="0" dirty="0" err="1" smtClean="0"/>
              <a:t>utilisé</a:t>
            </a:r>
            <a:r>
              <a:rPr lang="en-US" baseline="0" dirty="0" smtClean="0"/>
              <a:t>. </a:t>
            </a:r>
            <a:r>
              <a:rPr lang="en-US" baseline="0" dirty="0" err="1" smtClean="0"/>
              <a:t>Informez</a:t>
            </a:r>
            <a:r>
              <a:rPr lang="en-US" baseline="0" dirty="0" smtClean="0"/>
              <a:t> la </a:t>
            </a:r>
            <a:r>
              <a:rPr lang="en-US" baseline="0" dirty="0" err="1" smtClean="0"/>
              <a:t>hiérarchie</a:t>
            </a:r>
            <a:r>
              <a:rPr lang="en-US" baseline="0" dirty="0" smtClean="0"/>
              <a:t> du </a:t>
            </a:r>
            <a:r>
              <a:rPr lang="en-US" baseline="0" dirty="0" err="1" smtClean="0"/>
              <a:t>problème</a:t>
            </a:r>
            <a:r>
              <a:rPr lang="en-US" baseline="0" dirty="0" smtClean="0"/>
              <a:t>. À </a:t>
            </a:r>
            <a:r>
              <a:rPr lang="en-US" baseline="0" dirty="0" err="1" smtClean="0"/>
              <a:t>l’étape</a:t>
            </a:r>
            <a:r>
              <a:rPr lang="en-US" baseline="0" dirty="0" smtClean="0"/>
              <a:t> 4, le </a:t>
            </a:r>
            <a:r>
              <a:rPr lang="en-US" baseline="0" dirty="0" err="1" smtClean="0"/>
              <a:t>carré</a:t>
            </a:r>
            <a:r>
              <a:rPr lang="en-US" baseline="0" dirty="0" smtClean="0"/>
              <a:t> </a:t>
            </a:r>
            <a:r>
              <a:rPr lang="en-US" baseline="0" dirty="0" err="1" smtClean="0"/>
              <a:t>est</a:t>
            </a:r>
            <a:r>
              <a:rPr lang="en-US" baseline="0" dirty="0" smtClean="0"/>
              <a:t> plus </a:t>
            </a:r>
            <a:r>
              <a:rPr lang="en-US" baseline="0" dirty="0" err="1" smtClean="0"/>
              <a:t>foncé</a:t>
            </a:r>
            <a:r>
              <a:rPr lang="en-US" baseline="0" dirty="0" smtClean="0"/>
              <a:t> que le </a:t>
            </a:r>
            <a:r>
              <a:rPr lang="en-US" baseline="0" dirty="0" err="1" smtClean="0"/>
              <a:t>cercle</a:t>
            </a:r>
            <a:r>
              <a:rPr lang="en-US" baseline="0" dirty="0" smtClean="0"/>
              <a:t> qui </a:t>
            </a:r>
            <a:r>
              <a:rPr lang="en-US" baseline="0" dirty="0" err="1" smtClean="0"/>
              <a:t>l’entoure</a:t>
            </a:r>
            <a:r>
              <a:rPr lang="en-US" baseline="0" dirty="0" smtClean="0"/>
              <a:t>; le </a:t>
            </a:r>
            <a:r>
              <a:rPr lang="en-US" baseline="0" dirty="0" err="1" smtClean="0"/>
              <a:t>vaccin</a:t>
            </a:r>
            <a:r>
              <a:rPr lang="en-US" baseline="0" dirty="0" smtClean="0"/>
              <a:t> ne </a:t>
            </a:r>
            <a:r>
              <a:rPr lang="en-US" baseline="0" dirty="0" err="1" smtClean="0"/>
              <a:t>peut</a:t>
            </a:r>
            <a:r>
              <a:rPr lang="en-US" baseline="0" dirty="0" smtClean="0"/>
              <a:t> </a:t>
            </a:r>
            <a:r>
              <a:rPr lang="en-US" baseline="0" dirty="0" err="1" smtClean="0"/>
              <a:t>donc</a:t>
            </a:r>
            <a:r>
              <a:rPr lang="en-US" baseline="0" dirty="0" smtClean="0"/>
              <a:t> pas </a:t>
            </a:r>
            <a:r>
              <a:rPr lang="en-US" baseline="0" dirty="0" err="1" smtClean="0"/>
              <a:t>être</a:t>
            </a:r>
            <a:r>
              <a:rPr lang="en-US" baseline="0" dirty="0" smtClean="0"/>
              <a:t> </a:t>
            </a:r>
            <a:r>
              <a:rPr lang="en-US" baseline="0" dirty="0" err="1" smtClean="0"/>
              <a:t>utilisé</a:t>
            </a:r>
            <a:r>
              <a:rPr lang="en-US" baseline="0" dirty="0" smtClean="0"/>
              <a:t> de </a:t>
            </a:r>
            <a:r>
              <a:rPr lang="en-US" baseline="0" dirty="0" err="1" smtClean="0"/>
              <a:t>manière</a:t>
            </a:r>
            <a:r>
              <a:rPr lang="en-US" baseline="0" dirty="0" smtClean="0"/>
              <a:t> </a:t>
            </a:r>
            <a:r>
              <a:rPr lang="en-US" baseline="0" dirty="0" err="1" smtClean="0"/>
              <a:t>sûre</a:t>
            </a:r>
            <a:r>
              <a:rPr lang="en-US" baseline="0" dirty="0" smtClean="0"/>
              <a:t>. </a:t>
            </a:r>
            <a:r>
              <a:rPr lang="en-US" baseline="0" dirty="0" err="1" smtClean="0"/>
              <a:t>Comme</a:t>
            </a:r>
            <a:r>
              <a:rPr lang="en-US" baseline="0" dirty="0" smtClean="0"/>
              <a:t> à </a:t>
            </a:r>
            <a:r>
              <a:rPr lang="en-US" baseline="0" dirty="0" err="1" smtClean="0"/>
              <a:t>l’étape</a:t>
            </a:r>
            <a:r>
              <a:rPr lang="en-US" baseline="0" dirty="0" smtClean="0"/>
              <a:t> </a:t>
            </a:r>
            <a:r>
              <a:rPr lang="en-US" baseline="0" dirty="0" err="1" smtClean="0"/>
              <a:t>précédente</a:t>
            </a:r>
            <a:r>
              <a:rPr lang="en-US" baseline="0" dirty="0" smtClean="0"/>
              <a:t>, le </a:t>
            </a:r>
            <a:r>
              <a:rPr lang="en-US" baseline="0" dirty="0" err="1" smtClean="0"/>
              <a:t>problème</a:t>
            </a:r>
            <a:r>
              <a:rPr lang="en-US" baseline="0" dirty="0" smtClean="0"/>
              <a:t> </a:t>
            </a:r>
            <a:r>
              <a:rPr lang="en-US" baseline="0" dirty="0" err="1" smtClean="0"/>
              <a:t>doit</a:t>
            </a:r>
            <a:r>
              <a:rPr lang="en-US" baseline="0" dirty="0" smtClean="0"/>
              <a:t> </a:t>
            </a:r>
            <a:r>
              <a:rPr lang="en-US" baseline="0" dirty="0" err="1" smtClean="0"/>
              <a:t>être</a:t>
            </a:r>
            <a:r>
              <a:rPr lang="en-US" baseline="0" dirty="0" smtClean="0"/>
              <a:t> </a:t>
            </a:r>
            <a:r>
              <a:rPr lang="en-US" baseline="0" dirty="0" err="1" smtClean="0"/>
              <a:t>signalé</a:t>
            </a:r>
            <a:r>
              <a:rPr lang="en-US" baseline="0" dirty="0" smtClean="0"/>
              <a:t> à la </a:t>
            </a:r>
            <a:r>
              <a:rPr lang="en-US" baseline="0" dirty="0" err="1" smtClean="0"/>
              <a:t>hiérarchie</a:t>
            </a:r>
            <a:r>
              <a:rPr lang="en-US" baseline="0" dirty="0" smtClean="0"/>
              <a:t>. </a:t>
            </a:r>
            <a:endParaRPr lang="nl-BE" dirty="0"/>
          </a:p>
        </p:txBody>
      </p:sp>
      <p:sp>
        <p:nvSpPr>
          <p:cNvPr id="4" name="Slide Number Placeholder 3"/>
          <p:cNvSpPr>
            <a:spLocks noGrp="1"/>
          </p:cNvSpPr>
          <p:nvPr>
            <p:ph type="sldNum" sz="quarter" idx="10"/>
          </p:nvPr>
        </p:nvSpPr>
        <p:spPr/>
        <p:txBody>
          <a:bodyPr/>
          <a:lstStyle/>
          <a:p>
            <a:fld id="{A59E1F0E-CB54-4A2E-9D97-645A833C0A24}" type="slidenum">
              <a:rPr lang="nl-BE" smtClean="0"/>
              <a:t>7</a:t>
            </a:fld>
            <a:endParaRPr lang="nl-BE" dirty="0"/>
          </a:p>
        </p:txBody>
      </p:sp>
    </p:spTree>
    <p:extLst>
      <p:ext uri="{BB962C8B-B14F-4D97-AF65-F5344CB8AC3E}">
        <p14:creationId xmlns:p14="http://schemas.microsoft.com/office/powerpoint/2010/main" val="3604127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dirty="0" err="1" smtClean="0"/>
              <a:t>Outre</a:t>
            </a:r>
            <a:r>
              <a:rPr lang="en-US" dirty="0" smtClean="0"/>
              <a:t> la </a:t>
            </a:r>
            <a:r>
              <a:rPr lang="en-US" dirty="0" err="1" smtClean="0"/>
              <a:t>vérification</a:t>
            </a:r>
            <a:r>
              <a:rPr lang="en-US" dirty="0" smtClean="0"/>
              <a:t> de la PCV, </a:t>
            </a:r>
            <a:r>
              <a:rPr lang="en-US" dirty="0" err="1" smtClean="0"/>
              <a:t>il</a:t>
            </a:r>
            <a:r>
              <a:rPr lang="en-US" dirty="0" smtClean="0"/>
              <a:t> </a:t>
            </a:r>
            <a:r>
              <a:rPr lang="en-US" dirty="0" err="1" smtClean="0"/>
              <a:t>est</a:t>
            </a:r>
            <a:r>
              <a:rPr lang="en-US" dirty="0" smtClean="0"/>
              <a:t> </a:t>
            </a:r>
            <a:r>
              <a:rPr lang="en-US" dirty="0" err="1" smtClean="0"/>
              <a:t>également</a:t>
            </a:r>
            <a:r>
              <a:rPr lang="en-US" dirty="0" smtClean="0"/>
              <a:t> </a:t>
            </a:r>
            <a:r>
              <a:rPr lang="en-US" dirty="0" err="1" smtClean="0"/>
              <a:t>recommandé</a:t>
            </a:r>
            <a:r>
              <a:rPr lang="en-US" dirty="0" smtClean="0"/>
              <a:t> de </a:t>
            </a:r>
            <a:r>
              <a:rPr lang="en-US" dirty="0" err="1" smtClean="0"/>
              <a:t>toujours</a:t>
            </a:r>
            <a:r>
              <a:rPr lang="en-US" dirty="0" smtClean="0"/>
              <a:t> </a:t>
            </a:r>
            <a:r>
              <a:rPr lang="en-US" dirty="0" err="1" smtClean="0"/>
              <a:t>vérifier</a:t>
            </a:r>
            <a:r>
              <a:rPr lang="en-US" dirty="0" smtClean="0"/>
              <a:t> la date de </a:t>
            </a:r>
            <a:r>
              <a:rPr lang="en-US" dirty="0" err="1" smtClean="0"/>
              <a:t>péremption</a:t>
            </a:r>
            <a:r>
              <a:rPr lang="en-US" dirty="0" smtClean="0"/>
              <a:t> du </a:t>
            </a:r>
            <a:r>
              <a:rPr lang="en-US" dirty="0" err="1" smtClean="0"/>
              <a:t>vaccin</a:t>
            </a:r>
            <a:r>
              <a:rPr lang="en-US" dirty="0" smtClean="0"/>
              <a:t> </a:t>
            </a:r>
            <a:r>
              <a:rPr lang="en-US" dirty="0" err="1" smtClean="0"/>
              <a:t>avant</a:t>
            </a:r>
            <a:r>
              <a:rPr lang="en-US" dirty="0" smtClean="0"/>
              <a:t> </a:t>
            </a:r>
            <a:r>
              <a:rPr lang="en-US" dirty="0" err="1" smtClean="0"/>
              <a:t>chaque</a:t>
            </a:r>
            <a:r>
              <a:rPr lang="en-US" dirty="0" smtClean="0"/>
              <a:t> </a:t>
            </a:r>
            <a:r>
              <a:rPr lang="en-US" dirty="0" err="1" smtClean="0"/>
              <a:t>utilisation</a:t>
            </a:r>
            <a:r>
              <a:rPr lang="en-US" baseline="0" dirty="0" smtClean="0"/>
              <a:t>. Ne pas </a:t>
            </a:r>
            <a:r>
              <a:rPr lang="en-US" baseline="0" dirty="0" err="1" smtClean="0"/>
              <a:t>perdre</a:t>
            </a:r>
            <a:r>
              <a:rPr lang="en-US" baseline="0" dirty="0" smtClean="0"/>
              <a:t> de </a:t>
            </a:r>
            <a:r>
              <a:rPr lang="en-US" baseline="0" dirty="0" err="1" smtClean="0"/>
              <a:t>vue</a:t>
            </a:r>
            <a:r>
              <a:rPr lang="en-US" baseline="0" dirty="0" smtClean="0"/>
              <a:t> </a:t>
            </a:r>
            <a:r>
              <a:rPr lang="en-US" baseline="0" dirty="0" err="1" smtClean="0"/>
              <a:t>qu’un</a:t>
            </a:r>
            <a:r>
              <a:rPr lang="en-US" baseline="0" dirty="0" smtClean="0"/>
              <a:t> flacon </a:t>
            </a:r>
            <a:r>
              <a:rPr lang="en-US" baseline="0" dirty="0" err="1" smtClean="0"/>
              <a:t>entamé</a:t>
            </a:r>
            <a:r>
              <a:rPr lang="en-US" baseline="0" dirty="0" smtClean="0"/>
              <a:t> de </a:t>
            </a:r>
            <a:r>
              <a:rPr lang="en-US" baseline="0" dirty="0" err="1" smtClean="0"/>
              <a:t>vaccin</a:t>
            </a:r>
            <a:r>
              <a:rPr lang="en-US" baseline="0" dirty="0" smtClean="0"/>
              <a:t> </a:t>
            </a:r>
            <a:r>
              <a:rPr lang="en-US" baseline="0" dirty="0" err="1" smtClean="0"/>
              <a:t>peut</a:t>
            </a:r>
            <a:r>
              <a:rPr lang="en-US" baseline="0" dirty="0" smtClean="0"/>
              <a:t> </a:t>
            </a:r>
            <a:r>
              <a:rPr lang="en-US" baseline="0" dirty="0" err="1" smtClean="0"/>
              <a:t>atteindre</a:t>
            </a:r>
            <a:r>
              <a:rPr lang="en-US" baseline="0" dirty="0" smtClean="0"/>
              <a:t> la date de </a:t>
            </a:r>
            <a:r>
              <a:rPr lang="en-US" baseline="0" dirty="0" err="1" smtClean="0"/>
              <a:t>péremption</a:t>
            </a:r>
            <a:r>
              <a:rPr lang="en-US" baseline="0" dirty="0" smtClean="0"/>
              <a:t> pendant la </a:t>
            </a:r>
            <a:r>
              <a:rPr lang="en-US" baseline="0" dirty="0" err="1" smtClean="0"/>
              <a:t>période</a:t>
            </a:r>
            <a:r>
              <a:rPr lang="en-US" baseline="0" dirty="0" smtClean="0"/>
              <a:t> de 28 </a:t>
            </a:r>
            <a:r>
              <a:rPr lang="en-US" baseline="0" dirty="0" err="1" smtClean="0"/>
              <a:t>jours</a:t>
            </a:r>
            <a:r>
              <a:rPr lang="en-US" baseline="0" dirty="0" smtClean="0"/>
              <a:t> au </a:t>
            </a:r>
            <a:r>
              <a:rPr lang="en-US" baseline="0" dirty="0" err="1" smtClean="0"/>
              <a:t>cours</a:t>
            </a:r>
            <a:r>
              <a:rPr lang="en-US" baseline="0" dirty="0" smtClean="0"/>
              <a:t> de </a:t>
            </a:r>
            <a:r>
              <a:rPr lang="en-US" baseline="0" dirty="0" err="1" smtClean="0"/>
              <a:t>laquelle</a:t>
            </a:r>
            <a:r>
              <a:rPr lang="en-US" baseline="0" dirty="0" smtClean="0"/>
              <a:t> </a:t>
            </a:r>
            <a:r>
              <a:rPr lang="en-US" baseline="0" dirty="0" err="1" smtClean="0"/>
              <a:t>il</a:t>
            </a:r>
            <a:r>
              <a:rPr lang="en-US" baseline="0" dirty="0" smtClean="0"/>
              <a:t> </a:t>
            </a:r>
            <a:r>
              <a:rPr lang="en-US" baseline="0" dirty="0" err="1" smtClean="0"/>
              <a:t>peut</a:t>
            </a:r>
            <a:r>
              <a:rPr lang="en-US" baseline="0" dirty="0" smtClean="0"/>
              <a:t> </a:t>
            </a:r>
            <a:r>
              <a:rPr lang="en-US" baseline="0" dirty="0" err="1" smtClean="0"/>
              <a:t>être</a:t>
            </a:r>
            <a:r>
              <a:rPr lang="en-US" baseline="0" dirty="0" smtClean="0"/>
              <a:t> </a:t>
            </a:r>
            <a:r>
              <a:rPr lang="en-US" baseline="0" dirty="0" err="1" smtClean="0"/>
              <a:t>conservé</a:t>
            </a:r>
            <a:r>
              <a:rPr lang="en-US" baseline="0" dirty="0" smtClean="0"/>
              <a:t>. </a:t>
            </a:r>
          </a:p>
          <a:p>
            <a:pPr marL="0" marR="0" indent="0" algn="just"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en-US" baseline="0" dirty="0" smtClean="0"/>
              <a:t>La date de </a:t>
            </a:r>
            <a:r>
              <a:rPr lang="en-US" baseline="0" dirty="0" err="1" smtClean="0"/>
              <a:t>péremption</a:t>
            </a:r>
            <a:r>
              <a:rPr lang="en-US" baseline="0" dirty="0" smtClean="0"/>
              <a:t> du </a:t>
            </a:r>
            <a:r>
              <a:rPr lang="en-US" baseline="0" dirty="0" err="1" smtClean="0"/>
              <a:t>vaccin</a:t>
            </a:r>
            <a:r>
              <a:rPr lang="en-US" baseline="0" dirty="0" smtClean="0"/>
              <a:t> figure </a:t>
            </a:r>
            <a:r>
              <a:rPr lang="en-US" baseline="0" dirty="0" err="1" smtClean="0"/>
              <a:t>également</a:t>
            </a:r>
            <a:r>
              <a:rPr lang="en-US" baseline="0" dirty="0" smtClean="0"/>
              <a:t> sur </a:t>
            </a:r>
            <a:r>
              <a:rPr lang="en-US" baseline="0" dirty="0" err="1" smtClean="0"/>
              <a:t>l’étiquette</a:t>
            </a:r>
            <a:r>
              <a:rPr lang="en-US" baseline="0" dirty="0" smtClean="0"/>
              <a:t> du flacon, </a:t>
            </a:r>
            <a:r>
              <a:rPr lang="en-US" baseline="0" dirty="0" err="1" smtClean="0"/>
              <a:t>comme</a:t>
            </a:r>
            <a:r>
              <a:rPr lang="en-US" baseline="0" dirty="0" smtClean="0"/>
              <a:t> </a:t>
            </a:r>
            <a:r>
              <a:rPr lang="en-US" baseline="0" dirty="0" err="1" smtClean="0"/>
              <a:t>illustré</a:t>
            </a:r>
            <a:r>
              <a:rPr lang="en-US" baseline="0" dirty="0" smtClean="0"/>
              <a:t> sur </a:t>
            </a:r>
            <a:r>
              <a:rPr lang="en-US" baseline="0" dirty="0" err="1" smtClean="0"/>
              <a:t>cette</a:t>
            </a:r>
            <a:r>
              <a:rPr lang="en-US" baseline="0" dirty="0" smtClean="0"/>
              <a:t> </a:t>
            </a:r>
            <a:r>
              <a:rPr lang="en-US" baseline="0" dirty="0" err="1" smtClean="0"/>
              <a:t>diapositive</a:t>
            </a:r>
            <a:r>
              <a:rPr lang="en-US" baseline="0" dirty="0" smtClean="0"/>
              <a:t>. </a:t>
            </a:r>
            <a:endParaRPr lang="en-US" dirty="0" smtClean="0"/>
          </a:p>
          <a:p>
            <a:pPr algn="just"/>
            <a:endParaRPr lang="nl-BE" dirty="0"/>
          </a:p>
        </p:txBody>
      </p:sp>
      <p:sp>
        <p:nvSpPr>
          <p:cNvPr id="4" name="Slide Number Placeholder 3"/>
          <p:cNvSpPr>
            <a:spLocks noGrp="1"/>
          </p:cNvSpPr>
          <p:nvPr>
            <p:ph type="sldNum" sz="quarter" idx="10"/>
          </p:nvPr>
        </p:nvSpPr>
        <p:spPr/>
        <p:txBody>
          <a:bodyPr/>
          <a:lstStyle/>
          <a:p>
            <a:fld id="{A59E1F0E-CB54-4A2E-9D97-645A833C0A24}" type="slidenum">
              <a:rPr lang="nl-BE" smtClean="0"/>
              <a:t>8</a:t>
            </a:fld>
            <a:endParaRPr lang="nl-BE" dirty="0"/>
          </a:p>
        </p:txBody>
      </p:sp>
    </p:spTree>
    <p:extLst>
      <p:ext uri="{BB962C8B-B14F-4D97-AF65-F5344CB8AC3E}">
        <p14:creationId xmlns:p14="http://schemas.microsoft.com/office/powerpoint/2010/main" val="2824403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050" dirty="0" err="1" smtClean="0"/>
              <a:t>Comme</a:t>
            </a:r>
            <a:r>
              <a:rPr lang="en-US" sz="1050" dirty="0" smtClean="0"/>
              <a:t> la </a:t>
            </a:r>
            <a:r>
              <a:rPr lang="en-US" sz="1050" dirty="0" err="1" smtClean="0"/>
              <a:t>politique</a:t>
            </a:r>
            <a:r>
              <a:rPr lang="en-US" sz="1050" dirty="0" smtClean="0"/>
              <a:t> du flacon</a:t>
            </a:r>
            <a:r>
              <a:rPr lang="en-US" sz="1050" baseline="0" dirty="0" smtClean="0"/>
              <a:t> </a:t>
            </a:r>
            <a:r>
              <a:rPr lang="en-US" sz="1050" dirty="0" err="1" smtClean="0"/>
              <a:t>multidose</a:t>
            </a:r>
            <a:r>
              <a:rPr lang="en-US" sz="1050" baseline="0" dirty="0" smtClean="0"/>
              <a:t> de </a:t>
            </a:r>
            <a:r>
              <a:rPr lang="en-US" sz="1050" baseline="0" dirty="0" err="1" smtClean="0"/>
              <a:t>l’OMS</a:t>
            </a:r>
            <a:r>
              <a:rPr lang="en-US" sz="1050" dirty="0" smtClean="0"/>
              <a:t> le </a:t>
            </a:r>
            <a:r>
              <a:rPr lang="en-US" sz="1050" dirty="0" err="1" smtClean="0"/>
              <a:t>prévoit</a:t>
            </a:r>
            <a:r>
              <a:rPr lang="en-US" sz="1050" dirty="0" smtClean="0"/>
              <a:t>, la </a:t>
            </a:r>
            <a:r>
              <a:rPr lang="en-US" sz="1050" dirty="0" err="1" smtClean="0"/>
              <a:t>plupart</a:t>
            </a:r>
            <a:r>
              <a:rPr lang="en-US" sz="1050" dirty="0" smtClean="0"/>
              <a:t> des flacons</a:t>
            </a:r>
            <a:r>
              <a:rPr lang="en-US" sz="1050" baseline="0" dirty="0" smtClean="0"/>
              <a:t> de </a:t>
            </a:r>
            <a:r>
              <a:rPr lang="en-US" sz="1050" baseline="0" dirty="0" err="1" smtClean="0"/>
              <a:t>vaccin</a:t>
            </a:r>
            <a:r>
              <a:rPr lang="en-US" sz="1050" baseline="0" dirty="0" smtClean="0"/>
              <a:t> </a:t>
            </a:r>
            <a:r>
              <a:rPr lang="en-US" sz="1050" baseline="0" dirty="0" err="1" smtClean="0"/>
              <a:t>doivent</a:t>
            </a:r>
            <a:r>
              <a:rPr lang="en-US" sz="1050" baseline="0" dirty="0" smtClean="0"/>
              <a:t> </a:t>
            </a:r>
            <a:r>
              <a:rPr lang="en-US" sz="1050" baseline="0" dirty="0" err="1" smtClean="0"/>
              <a:t>être</a:t>
            </a:r>
            <a:r>
              <a:rPr lang="en-US" sz="1050" baseline="0" dirty="0" smtClean="0"/>
              <a:t> </a:t>
            </a:r>
            <a:r>
              <a:rPr lang="en-US" sz="1050" baseline="0" dirty="0" err="1" smtClean="0"/>
              <a:t>éliminés</a:t>
            </a:r>
            <a:r>
              <a:rPr lang="en-US" sz="1050" baseline="0" dirty="0" smtClean="0"/>
              <a:t> au maximum six </a:t>
            </a:r>
            <a:r>
              <a:rPr lang="en-US" sz="1050" baseline="0" dirty="0" err="1" smtClean="0"/>
              <a:t>heures</a:t>
            </a:r>
            <a:r>
              <a:rPr lang="en-US" sz="1050" baseline="0" dirty="0" smtClean="0"/>
              <a:t> après </a:t>
            </a:r>
            <a:r>
              <a:rPr lang="en-US" sz="1050" baseline="0" dirty="0" err="1" smtClean="0"/>
              <a:t>l’ouverture</a:t>
            </a:r>
            <a:r>
              <a:rPr lang="en-US" sz="1050" dirty="0" smtClean="0"/>
              <a:t>. </a:t>
            </a:r>
            <a:r>
              <a:rPr lang="en-US" sz="1050" dirty="0" err="1" smtClean="0"/>
              <a:t>Cependant</a:t>
            </a:r>
            <a:r>
              <a:rPr lang="en-US" sz="1050" dirty="0" smtClean="0"/>
              <a:t>, </a:t>
            </a:r>
            <a:r>
              <a:rPr lang="fr-BE" sz="1050" dirty="0" smtClean="0"/>
              <a:t>si le vaccin répond aux quatre critères, le flacon ouvert peut être gardé et utilisé de manière sûre et efficace pendant une période allant jusqu’à 28 jours après l’ouverture. Ces critères, et leurs implications, sont repris</a:t>
            </a:r>
            <a:r>
              <a:rPr lang="fr-BE" sz="1050" baseline="0" dirty="0" smtClean="0"/>
              <a:t> ci-dessous</a:t>
            </a:r>
            <a:r>
              <a:rPr lang="en-US" sz="1050" dirty="0" smtClean="0"/>
              <a:t>. </a:t>
            </a:r>
          </a:p>
          <a:p>
            <a:pPr algn="just"/>
            <a:endParaRPr lang="en-US" sz="1050" dirty="0" smtClean="0"/>
          </a:p>
          <a:p>
            <a:pPr marL="228600" indent="-228600" algn="just">
              <a:buFont typeface="+mj-lt"/>
              <a:buAutoNum type="arabicPeriod"/>
            </a:pPr>
            <a:r>
              <a:rPr lang="fr-BE" sz="1050" dirty="0" smtClean="0"/>
              <a:t>Le vaccin est actuellement </a:t>
            </a:r>
            <a:r>
              <a:rPr lang="fr-BE" sz="1050" dirty="0" err="1" smtClean="0"/>
              <a:t>préqualifié</a:t>
            </a:r>
            <a:r>
              <a:rPr lang="fr-BE" sz="1050" dirty="0" smtClean="0"/>
              <a:t> par l’OMS</a:t>
            </a:r>
            <a:r>
              <a:rPr lang="en-US" sz="1050" dirty="0" smtClean="0"/>
              <a:t>. </a:t>
            </a:r>
            <a:r>
              <a:rPr lang="fr-BE" sz="1050" dirty="0" smtClean="0"/>
              <a:t>Pour qu’un vaccin soit </a:t>
            </a:r>
            <a:r>
              <a:rPr lang="fr-BE" sz="1050" dirty="0" err="1" smtClean="0"/>
              <a:t>préqualifié</a:t>
            </a:r>
            <a:r>
              <a:rPr lang="fr-BE" sz="1050" dirty="0" smtClean="0"/>
              <a:t>, l’OMS procède à une évaluation indépendante des données sur la qualité, l’innocuité et l’efficacité du produit</a:t>
            </a:r>
            <a:r>
              <a:rPr lang="en-US" sz="1050" dirty="0" smtClean="0"/>
              <a:t>. </a:t>
            </a:r>
            <a:br>
              <a:rPr lang="en-US" sz="1050" dirty="0" smtClean="0"/>
            </a:br>
            <a:endParaRPr lang="en-US" sz="1050" dirty="0" smtClean="0"/>
          </a:p>
          <a:p>
            <a:pPr marL="228600" indent="-228600" algn="just">
              <a:buFont typeface="+mj-lt"/>
              <a:buAutoNum type="arabicPeriod"/>
            </a:pPr>
            <a:r>
              <a:rPr lang="fr-BE" sz="1050" dirty="0" smtClean="0"/>
              <a:t>L’utilisation du vaccin jusqu’à 28 jours après l’ouverture du flacon est homologuée par l’OMS</a:t>
            </a:r>
            <a:r>
              <a:rPr lang="en-US" sz="1050" dirty="0" smtClean="0"/>
              <a:t>. Ce </a:t>
            </a:r>
            <a:r>
              <a:rPr lang="en-US" sz="1050" dirty="0" err="1" smtClean="0"/>
              <a:t>critère</a:t>
            </a:r>
            <a:r>
              <a:rPr lang="en-US" sz="1050" dirty="0" smtClean="0"/>
              <a:t> </a:t>
            </a:r>
            <a:r>
              <a:rPr lang="en-US" sz="1050" dirty="0" err="1" smtClean="0"/>
              <a:t>s’applique</a:t>
            </a:r>
            <a:r>
              <a:rPr lang="en-US" sz="1050" dirty="0" smtClean="0"/>
              <a:t> </a:t>
            </a:r>
            <a:r>
              <a:rPr lang="en-US" sz="1050" dirty="0" err="1" smtClean="0"/>
              <a:t>en</a:t>
            </a:r>
            <a:r>
              <a:rPr lang="en-US" sz="1050" dirty="0" smtClean="0"/>
              <a:t> </a:t>
            </a:r>
            <a:r>
              <a:rPr lang="en-US" sz="1050" dirty="0" err="1" smtClean="0"/>
              <a:t>général</a:t>
            </a:r>
            <a:r>
              <a:rPr lang="en-US" sz="1050" dirty="0" smtClean="0"/>
              <a:t> aux </a:t>
            </a:r>
            <a:r>
              <a:rPr lang="en-US" sz="1050" dirty="0" err="1" smtClean="0"/>
              <a:t>vaccins</a:t>
            </a:r>
            <a:r>
              <a:rPr lang="en-US" sz="1050" dirty="0" smtClean="0"/>
              <a:t> </a:t>
            </a:r>
            <a:r>
              <a:rPr lang="en-US" sz="1050" dirty="0" err="1" smtClean="0"/>
              <a:t>contenant</a:t>
            </a:r>
            <a:r>
              <a:rPr lang="en-US" sz="1050" dirty="0" smtClean="0"/>
              <a:t> un </a:t>
            </a:r>
            <a:r>
              <a:rPr lang="en-US" sz="1050" dirty="0" err="1" smtClean="0"/>
              <a:t>conservateur</a:t>
            </a:r>
            <a:r>
              <a:rPr lang="en-US" sz="1050" baseline="0" dirty="0" smtClean="0"/>
              <a:t>.</a:t>
            </a:r>
            <a:endParaRPr lang="en-US" sz="1050" dirty="0" smtClean="0"/>
          </a:p>
          <a:p>
            <a:pPr marL="228600" indent="-228600" algn="just">
              <a:buFont typeface="+mj-lt"/>
              <a:buAutoNum type="arabicPeriod"/>
            </a:pPr>
            <a:endParaRPr lang="en-US" sz="1050" dirty="0" smtClean="0"/>
          </a:p>
          <a:p>
            <a:pPr marL="228600" indent="-228600" algn="just">
              <a:buFont typeface="+mj-lt"/>
              <a:buAutoNum type="arabicPeriod"/>
            </a:pPr>
            <a:r>
              <a:rPr lang="fr-BE" sz="1050" dirty="0" smtClean="0"/>
              <a:t>La date de péremption du vaccin n’est pas dépassée</a:t>
            </a:r>
            <a:r>
              <a:rPr lang="en-US" sz="1050" dirty="0" smtClean="0"/>
              <a:t>. </a:t>
            </a:r>
            <a:r>
              <a:rPr lang="en-US" sz="1050" dirty="0" err="1" smtClean="0"/>
              <a:t>Conformément</a:t>
            </a:r>
            <a:r>
              <a:rPr lang="en-US" sz="1050" baseline="0" dirty="0" smtClean="0"/>
              <a:t> aux </a:t>
            </a:r>
            <a:r>
              <a:rPr lang="en-US" sz="1050" baseline="0" dirty="0" err="1" smtClean="0"/>
              <a:t>bonnes</a:t>
            </a:r>
            <a:r>
              <a:rPr lang="en-US" sz="1050" baseline="0" dirty="0" smtClean="0"/>
              <a:t> </a:t>
            </a:r>
            <a:r>
              <a:rPr lang="en-US" sz="1050" baseline="0" dirty="0" err="1" smtClean="0"/>
              <a:t>pratiques</a:t>
            </a:r>
            <a:r>
              <a:rPr lang="en-US" sz="1050" dirty="0" smtClean="0"/>
              <a:t>, la date de </a:t>
            </a:r>
            <a:r>
              <a:rPr lang="en-US" sz="1050" dirty="0" err="1" smtClean="0"/>
              <a:t>péremption</a:t>
            </a:r>
            <a:r>
              <a:rPr lang="en-US" sz="1050" baseline="0" dirty="0" smtClean="0"/>
              <a:t> de </a:t>
            </a:r>
            <a:r>
              <a:rPr lang="en-US" sz="1050" baseline="0" dirty="0" err="1" smtClean="0"/>
              <a:t>tous</a:t>
            </a:r>
            <a:r>
              <a:rPr lang="en-US" sz="1050" baseline="0" dirty="0" smtClean="0"/>
              <a:t> les flacons </a:t>
            </a:r>
            <a:r>
              <a:rPr lang="en-US" sz="1050" baseline="0" dirty="0" err="1" smtClean="0"/>
              <a:t>ouverts</a:t>
            </a:r>
            <a:r>
              <a:rPr lang="en-US" sz="1050" baseline="0" dirty="0" smtClean="0"/>
              <a:t> </a:t>
            </a:r>
            <a:r>
              <a:rPr lang="en-US" sz="1050" baseline="0" dirty="0" err="1" smtClean="0"/>
              <a:t>doit</a:t>
            </a:r>
            <a:r>
              <a:rPr lang="en-US" sz="1050" baseline="0" dirty="0" smtClean="0"/>
              <a:t> </a:t>
            </a:r>
            <a:r>
              <a:rPr lang="en-US" sz="1050" baseline="0" dirty="0" err="1" smtClean="0"/>
              <a:t>être</a:t>
            </a:r>
            <a:r>
              <a:rPr lang="en-US" sz="1050" baseline="0" dirty="0" smtClean="0"/>
              <a:t> </a:t>
            </a:r>
            <a:r>
              <a:rPr lang="en-US" sz="1050" baseline="0" dirty="0" err="1" smtClean="0"/>
              <a:t>vérifiée</a:t>
            </a:r>
            <a:r>
              <a:rPr lang="en-US" sz="1050" baseline="0" dirty="0" smtClean="0"/>
              <a:t> </a:t>
            </a:r>
            <a:r>
              <a:rPr lang="en-US" sz="1050" baseline="0" dirty="0" err="1" smtClean="0"/>
              <a:t>avant</a:t>
            </a:r>
            <a:r>
              <a:rPr lang="en-US" sz="1050" baseline="0" dirty="0" smtClean="0"/>
              <a:t> </a:t>
            </a:r>
            <a:r>
              <a:rPr lang="en-US" sz="1050" baseline="0" dirty="0" err="1" smtClean="0"/>
              <a:t>chaque</a:t>
            </a:r>
            <a:r>
              <a:rPr lang="en-US" sz="1050" baseline="0" dirty="0" smtClean="0"/>
              <a:t> </a:t>
            </a:r>
            <a:r>
              <a:rPr lang="en-US" sz="1050" baseline="0" dirty="0" err="1" smtClean="0"/>
              <a:t>utilisation</a:t>
            </a:r>
            <a:r>
              <a:rPr lang="en-US" sz="1050" dirty="0" smtClean="0"/>
              <a:t>. </a:t>
            </a:r>
            <a:br>
              <a:rPr lang="en-US" sz="1050" dirty="0" smtClean="0"/>
            </a:br>
            <a:endParaRPr lang="en-US" sz="1050" dirty="0" smtClean="0"/>
          </a:p>
          <a:p>
            <a:pPr marL="228600" indent="-228600" algn="just">
              <a:buFont typeface="+mj-lt"/>
              <a:buAutoNum type="arabicPeriod"/>
            </a:pPr>
            <a:r>
              <a:rPr lang="fr-BE" sz="1050" dirty="0" smtClean="0"/>
              <a:t>Le flacon de vaccin a été et continuera d’être conservé aux températures recommandées par l’OMS ou le fabricant</a:t>
            </a:r>
            <a:r>
              <a:rPr lang="en-US" sz="1050" dirty="0" smtClean="0"/>
              <a:t>. </a:t>
            </a:r>
            <a:r>
              <a:rPr lang="fr-BE" sz="1050" dirty="0" smtClean="0"/>
              <a:t>À l’exception de ceux qui sont homologués pour un usage en chaîne à température contrôlée (CTC), tous les vaccins doivent être conservés aux températures recommandées par l’OMS ou par le fabricant, en général entre +2 ºC et +8 ºC, et être protégés du gel ou de la lumière</a:t>
            </a:r>
            <a:r>
              <a:rPr lang="en-US" sz="1050" dirty="0" smtClean="0"/>
              <a:t>. </a:t>
            </a:r>
            <a:r>
              <a:rPr lang="fr-BE" sz="1050" dirty="0" smtClean="0"/>
              <a:t>La pastille de contrôle du vaccin sur l’étiquette du flacon n’a pas dépassé le point de virage</a:t>
            </a:r>
            <a:r>
              <a:rPr lang="fr-BE" sz="1050" baseline="0" dirty="0" smtClean="0"/>
              <a:t> et le vaccin n’a pas été endommagé par le gel</a:t>
            </a:r>
            <a:r>
              <a:rPr lang="en-US" sz="1050" baseline="0" dirty="0" smtClean="0"/>
              <a:t>.</a:t>
            </a:r>
            <a:endParaRPr lang="en-US" dirty="0" smtClean="0"/>
          </a:p>
        </p:txBody>
      </p:sp>
      <p:sp>
        <p:nvSpPr>
          <p:cNvPr id="4" name="Slide Number Placeholder 3"/>
          <p:cNvSpPr>
            <a:spLocks noGrp="1"/>
          </p:cNvSpPr>
          <p:nvPr>
            <p:ph type="sldNum" sz="quarter" idx="10"/>
          </p:nvPr>
        </p:nvSpPr>
        <p:spPr/>
        <p:txBody>
          <a:bodyPr/>
          <a:lstStyle/>
          <a:p>
            <a:fld id="{A59E1F0E-CB54-4A2E-9D97-645A833C0A24}" type="slidenum">
              <a:rPr lang="nl-BE" smtClean="0"/>
              <a:t>9</a:t>
            </a:fld>
            <a:endParaRPr lang="nl-BE" dirty="0"/>
          </a:p>
        </p:txBody>
      </p:sp>
    </p:spTree>
    <p:extLst>
      <p:ext uri="{BB962C8B-B14F-4D97-AF65-F5344CB8AC3E}">
        <p14:creationId xmlns:p14="http://schemas.microsoft.com/office/powerpoint/2010/main" val="1575882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nl-B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BE"/>
          </a:p>
        </p:txBody>
      </p:sp>
      <p:sp>
        <p:nvSpPr>
          <p:cNvPr id="4" name="Date Placeholder 3"/>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5" name="Footer Placeholder 4"/>
          <p:cNvSpPr>
            <a:spLocks noGrp="1"/>
          </p:cNvSpPr>
          <p:nvPr>
            <p:ph type="ftr" sz="quarter" idx="11"/>
          </p:nvPr>
        </p:nvSpPr>
        <p:spPr/>
        <p:txBody>
          <a:bodyPr/>
          <a:lstStyle/>
          <a:p>
            <a:endParaRPr lang="nl-BE" dirty="0"/>
          </a:p>
        </p:txBody>
      </p:sp>
      <p:sp>
        <p:nvSpPr>
          <p:cNvPr id="6" name="Slide Number Placeholder 5"/>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3988423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5" name="Footer Placeholder 4"/>
          <p:cNvSpPr>
            <a:spLocks noGrp="1"/>
          </p:cNvSpPr>
          <p:nvPr>
            <p:ph type="ftr" sz="quarter" idx="11"/>
          </p:nvPr>
        </p:nvSpPr>
        <p:spPr/>
        <p:txBody>
          <a:bodyPr/>
          <a:lstStyle/>
          <a:p>
            <a:endParaRPr lang="nl-BE" dirty="0"/>
          </a:p>
        </p:txBody>
      </p:sp>
      <p:sp>
        <p:nvSpPr>
          <p:cNvPr id="6" name="Slide Number Placeholder 5"/>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771856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5" name="Footer Placeholder 4"/>
          <p:cNvSpPr>
            <a:spLocks noGrp="1"/>
          </p:cNvSpPr>
          <p:nvPr>
            <p:ph type="ftr" sz="quarter" idx="11"/>
          </p:nvPr>
        </p:nvSpPr>
        <p:spPr/>
        <p:txBody>
          <a:bodyPr/>
          <a:lstStyle/>
          <a:p>
            <a:endParaRPr lang="nl-BE" dirty="0"/>
          </a:p>
        </p:txBody>
      </p:sp>
      <p:sp>
        <p:nvSpPr>
          <p:cNvPr id="6" name="Slide Number Placeholder 5"/>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1216153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5" name="Footer Placeholder 4"/>
          <p:cNvSpPr>
            <a:spLocks noGrp="1"/>
          </p:cNvSpPr>
          <p:nvPr>
            <p:ph type="ftr" sz="quarter" idx="11"/>
          </p:nvPr>
        </p:nvSpPr>
        <p:spPr/>
        <p:txBody>
          <a:bodyPr/>
          <a:lstStyle/>
          <a:p>
            <a:endParaRPr lang="nl-BE" dirty="0"/>
          </a:p>
        </p:txBody>
      </p:sp>
      <p:sp>
        <p:nvSpPr>
          <p:cNvPr id="6" name="Slide Number Placeholder 5"/>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1473673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5" name="Footer Placeholder 4"/>
          <p:cNvSpPr>
            <a:spLocks noGrp="1"/>
          </p:cNvSpPr>
          <p:nvPr>
            <p:ph type="ftr" sz="quarter" idx="11"/>
          </p:nvPr>
        </p:nvSpPr>
        <p:spPr/>
        <p:txBody>
          <a:bodyPr/>
          <a:lstStyle/>
          <a:p>
            <a:endParaRPr lang="nl-BE" dirty="0"/>
          </a:p>
        </p:txBody>
      </p:sp>
      <p:sp>
        <p:nvSpPr>
          <p:cNvPr id="6" name="Slide Number Placeholder 5"/>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3359002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Date Placeholder 4"/>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6" name="Footer Placeholder 5"/>
          <p:cNvSpPr>
            <a:spLocks noGrp="1"/>
          </p:cNvSpPr>
          <p:nvPr>
            <p:ph type="ftr" sz="quarter" idx="11"/>
          </p:nvPr>
        </p:nvSpPr>
        <p:spPr/>
        <p:txBody>
          <a:bodyPr/>
          <a:lstStyle/>
          <a:p>
            <a:endParaRPr lang="nl-BE" dirty="0"/>
          </a:p>
        </p:txBody>
      </p:sp>
      <p:sp>
        <p:nvSpPr>
          <p:cNvPr id="7" name="Slide Number Placeholder 6"/>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118568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7" name="Date Placeholder 6"/>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8" name="Footer Placeholder 7"/>
          <p:cNvSpPr>
            <a:spLocks noGrp="1"/>
          </p:cNvSpPr>
          <p:nvPr>
            <p:ph type="ftr" sz="quarter" idx="11"/>
          </p:nvPr>
        </p:nvSpPr>
        <p:spPr/>
        <p:txBody>
          <a:bodyPr/>
          <a:lstStyle/>
          <a:p>
            <a:endParaRPr lang="nl-BE" dirty="0"/>
          </a:p>
        </p:txBody>
      </p:sp>
      <p:sp>
        <p:nvSpPr>
          <p:cNvPr id="9" name="Slide Number Placeholder 8"/>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2574415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Date Placeholder 2"/>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4" name="Footer Placeholder 3"/>
          <p:cNvSpPr>
            <a:spLocks noGrp="1"/>
          </p:cNvSpPr>
          <p:nvPr>
            <p:ph type="ftr" sz="quarter" idx="11"/>
          </p:nvPr>
        </p:nvSpPr>
        <p:spPr/>
        <p:txBody>
          <a:bodyPr/>
          <a:lstStyle/>
          <a:p>
            <a:endParaRPr lang="nl-BE" dirty="0"/>
          </a:p>
        </p:txBody>
      </p:sp>
      <p:sp>
        <p:nvSpPr>
          <p:cNvPr id="5" name="Slide Number Placeholder 4"/>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377799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3" name="Footer Placeholder 2"/>
          <p:cNvSpPr>
            <a:spLocks noGrp="1"/>
          </p:cNvSpPr>
          <p:nvPr>
            <p:ph type="ftr" sz="quarter" idx="11"/>
          </p:nvPr>
        </p:nvSpPr>
        <p:spPr/>
        <p:txBody>
          <a:bodyPr/>
          <a:lstStyle/>
          <a:p>
            <a:endParaRPr lang="nl-BE" dirty="0"/>
          </a:p>
        </p:txBody>
      </p:sp>
      <p:sp>
        <p:nvSpPr>
          <p:cNvPr id="4" name="Slide Number Placeholder 3"/>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660439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6" name="Footer Placeholder 5"/>
          <p:cNvSpPr>
            <a:spLocks noGrp="1"/>
          </p:cNvSpPr>
          <p:nvPr>
            <p:ph type="ftr" sz="quarter" idx="11"/>
          </p:nvPr>
        </p:nvSpPr>
        <p:spPr/>
        <p:txBody>
          <a:bodyPr/>
          <a:lstStyle/>
          <a:p>
            <a:endParaRPr lang="nl-BE" dirty="0"/>
          </a:p>
        </p:txBody>
      </p:sp>
      <p:sp>
        <p:nvSpPr>
          <p:cNvPr id="7" name="Slide Number Placeholder 6"/>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418037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33C3E6-7663-44F7-BEC6-6AF826450542}" type="datetimeFigureOut">
              <a:rPr lang="nl-BE" smtClean="0"/>
              <a:t>12/06/2018</a:t>
            </a:fld>
            <a:endParaRPr lang="nl-BE" dirty="0"/>
          </a:p>
        </p:txBody>
      </p:sp>
      <p:sp>
        <p:nvSpPr>
          <p:cNvPr id="6" name="Footer Placeholder 5"/>
          <p:cNvSpPr>
            <a:spLocks noGrp="1"/>
          </p:cNvSpPr>
          <p:nvPr>
            <p:ph type="ftr" sz="quarter" idx="11"/>
          </p:nvPr>
        </p:nvSpPr>
        <p:spPr/>
        <p:txBody>
          <a:bodyPr/>
          <a:lstStyle/>
          <a:p>
            <a:endParaRPr lang="nl-BE" dirty="0"/>
          </a:p>
        </p:txBody>
      </p:sp>
      <p:sp>
        <p:nvSpPr>
          <p:cNvPr id="7" name="Slide Number Placeholder 6"/>
          <p:cNvSpPr>
            <a:spLocks noGrp="1"/>
          </p:cNvSpPr>
          <p:nvPr>
            <p:ph type="sldNum" sz="quarter" idx="12"/>
          </p:nvPr>
        </p:nvSpPr>
        <p:spPr/>
        <p:txBody>
          <a:bodyPr/>
          <a:lstStyle/>
          <a:p>
            <a:fld id="{50F1D04D-839F-4B11-AFFF-4926F3D51989}" type="slidenum">
              <a:rPr lang="nl-BE" smtClean="0"/>
              <a:t>‹#›</a:t>
            </a:fld>
            <a:endParaRPr lang="nl-BE" dirty="0"/>
          </a:p>
        </p:txBody>
      </p:sp>
    </p:spTree>
    <p:extLst>
      <p:ext uri="{BB962C8B-B14F-4D97-AF65-F5344CB8AC3E}">
        <p14:creationId xmlns:p14="http://schemas.microsoft.com/office/powerpoint/2010/main" val="266662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nl-B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33C3E6-7663-44F7-BEC6-6AF826450542}" type="datetimeFigureOut">
              <a:rPr lang="nl-BE" smtClean="0"/>
              <a:t>12/06/2018</a:t>
            </a:fld>
            <a:endParaRPr lang="nl-BE"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F1D04D-839F-4B11-AFFF-4926F3D51989}" type="slidenum">
              <a:rPr lang="nl-BE" smtClean="0"/>
              <a:t>‹#›</a:t>
            </a:fld>
            <a:endParaRPr lang="nl-BE" dirty="0"/>
          </a:p>
        </p:txBody>
      </p:sp>
    </p:spTree>
    <p:extLst>
      <p:ext uri="{BB962C8B-B14F-4D97-AF65-F5344CB8AC3E}">
        <p14:creationId xmlns:p14="http://schemas.microsoft.com/office/powerpoint/2010/main" val="9069944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vimeo.com/8389435" TargetMode="External"/><Relationship Id="rId3" Type="http://schemas.openxmlformats.org/officeDocument/2006/relationships/hyperlink" Target="http://apps.who.int/iris/bitstream/10665/135972/1/WHO_IVB_14.07_eng.pdf" TargetMode="External"/><Relationship Id="rId7" Type="http://schemas.openxmlformats.org/officeDocument/2006/relationships/hyperlink" Target="http://apps.who.int/iris/bitstream/10665/193412/1/9789241549097_eng.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who.int/immunization/programmes_systems/service_delivery/EN_Information_Bulletin_VVM_assignments.pdf" TargetMode="External"/><Relationship Id="rId5" Type="http://schemas.openxmlformats.org/officeDocument/2006/relationships/hyperlink" Target="https://vimeo.com/channels/evvm" TargetMode="External"/><Relationship Id="rId4" Type="http://schemas.openxmlformats.org/officeDocument/2006/relationships/hyperlink" Target="https://agora.unicef.org/course/info.php?id=2065"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endParaRPr lang="en-GB"/>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5" name="Title 1"/>
          <p:cNvSpPr txBox="1">
            <a:spLocks/>
          </p:cNvSpPr>
          <p:nvPr/>
        </p:nvSpPr>
        <p:spPr>
          <a:xfrm>
            <a:off x="467544" y="1628800"/>
            <a:ext cx="835069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BE" sz="4000" b="1" cap="small" dirty="0" smtClean="0">
                <a:solidFill>
                  <a:schemeClr val="bg1"/>
                </a:solidFill>
              </a:rPr>
              <a:t>Module 4</a:t>
            </a:r>
            <a:br>
              <a:rPr lang="nl-BE" sz="4000" b="1" cap="small" dirty="0" smtClean="0">
                <a:solidFill>
                  <a:schemeClr val="bg1"/>
                </a:solidFill>
              </a:rPr>
            </a:br>
            <a:r>
              <a:rPr lang="nl-BE" sz="4000" b="1" cap="small" dirty="0" smtClean="0">
                <a:solidFill>
                  <a:schemeClr val="bg1"/>
                </a:solidFill>
              </a:rPr>
              <a:t>conservation et manipulation des flacons de 4 doses de PCV10</a:t>
            </a:r>
            <a:endParaRPr lang="nl-BE" sz="4000" b="1" cap="small" dirty="0">
              <a:solidFill>
                <a:schemeClr val="bg1"/>
              </a:solidFill>
            </a:endParaRPr>
          </a:p>
        </p:txBody>
      </p:sp>
    </p:spTree>
    <p:extLst>
      <p:ext uri="{BB962C8B-B14F-4D97-AF65-F5344CB8AC3E}">
        <p14:creationId xmlns:p14="http://schemas.microsoft.com/office/powerpoint/2010/main" val="35238240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normAutofit fontScale="90000"/>
          </a:bodyPr>
          <a:lstStyle/>
          <a:p>
            <a:r>
              <a:rPr lang="en-US" dirty="0" smtClean="0"/>
              <a:t>Flacons </a:t>
            </a:r>
            <a:r>
              <a:rPr lang="en-US" dirty="0" err="1" smtClean="0"/>
              <a:t>multidoses</a:t>
            </a:r>
            <a:r>
              <a:rPr lang="en-US" dirty="0" smtClean="0"/>
              <a:t> et </a:t>
            </a:r>
            <a:r>
              <a:rPr lang="en-US" dirty="0" err="1" smtClean="0"/>
              <a:t>risque</a:t>
            </a:r>
            <a:r>
              <a:rPr lang="en-US" dirty="0" smtClean="0"/>
              <a:t> de contamination </a:t>
            </a:r>
            <a:br>
              <a:rPr lang="en-US" dirty="0" smtClean="0"/>
            </a:br>
            <a:endParaRPr lang="nl-BE" dirty="0"/>
          </a:p>
        </p:txBody>
      </p:sp>
      <p:sp>
        <p:nvSpPr>
          <p:cNvPr id="5" name="TextBox 4"/>
          <p:cNvSpPr txBox="1"/>
          <p:nvPr/>
        </p:nvSpPr>
        <p:spPr>
          <a:xfrm>
            <a:off x="251520" y="1412776"/>
            <a:ext cx="8568952" cy="5262979"/>
          </a:xfrm>
          <a:prstGeom prst="rect">
            <a:avLst/>
          </a:prstGeom>
          <a:noFill/>
        </p:spPr>
        <p:txBody>
          <a:bodyPr wrap="square" rtlCol="0">
            <a:spAutoFit/>
          </a:bodyPr>
          <a:lstStyle/>
          <a:p>
            <a:pPr marL="342900" indent="-342900">
              <a:buFont typeface="Arial" panose="020B0604020202020204" pitchFamily="34" charset="0"/>
              <a:buChar char="•"/>
            </a:pPr>
            <a:r>
              <a:rPr lang="en-GB" sz="2400" dirty="0" err="1" smtClean="0"/>
              <a:t>Dans</a:t>
            </a:r>
            <a:r>
              <a:rPr lang="en-GB" sz="2400" dirty="0" smtClean="0"/>
              <a:t> un flacon </a:t>
            </a:r>
            <a:r>
              <a:rPr lang="en-GB" sz="2400" dirty="0" err="1" smtClean="0"/>
              <a:t>multidose</a:t>
            </a:r>
            <a:r>
              <a:rPr lang="en-GB" sz="2400" dirty="0" smtClean="0"/>
              <a:t>, le </a:t>
            </a:r>
            <a:r>
              <a:rPr lang="en-GB" sz="2400" b="1" dirty="0" err="1" smtClean="0"/>
              <a:t>risque</a:t>
            </a:r>
            <a:r>
              <a:rPr lang="en-GB" sz="2400" b="1" dirty="0" smtClean="0"/>
              <a:t> de contamination </a:t>
            </a:r>
            <a:r>
              <a:rPr lang="en-GB" sz="2400" dirty="0" smtClean="0"/>
              <a:t>par un </a:t>
            </a:r>
            <a:r>
              <a:rPr lang="en-GB" sz="2400" dirty="0" err="1" smtClean="0"/>
              <a:t>organisme</a:t>
            </a:r>
            <a:r>
              <a:rPr lang="en-GB" sz="2400" dirty="0" smtClean="0"/>
              <a:t> </a:t>
            </a:r>
            <a:r>
              <a:rPr lang="en-GB" sz="2400" dirty="0" err="1" smtClean="0"/>
              <a:t>pathogène</a:t>
            </a:r>
            <a:r>
              <a:rPr lang="en-GB" sz="2400" dirty="0" smtClean="0"/>
              <a:t> </a:t>
            </a:r>
            <a:r>
              <a:rPr lang="en-GB" sz="2400" dirty="0" err="1" smtClean="0"/>
              <a:t>est</a:t>
            </a:r>
            <a:r>
              <a:rPr lang="en-GB" sz="2400" dirty="0" smtClean="0"/>
              <a:t> plus </a:t>
            </a:r>
            <a:r>
              <a:rPr lang="en-GB" sz="2400" dirty="0" err="1" smtClean="0"/>
              <a:t>élevé</a:t>
            </a:r>
            <a:r>
              <a:rPr lang="en-GB" sz="2400" dirty="0" smtClean="0"/>
              <a:t> que </a:t>
            </a:r>
            <a:r>
              <a:rPr lang="en-GB" sz="2400" dirty="0" err="1" smtClean="0"/>
              <a:t>dans</a:t>
            </a:r>
            <a:r>
              <a:rPr lang="en-GB" sz="2400" dirty="0" smtClean="0"/>
              <a:t> le </a:t>
            </a:r>
            <a:r>
              <a:rPr lang="en-GB" sz="2400" dirty="0" err="1" smtClean="0"/>
              <a:t>cas</a:t>
            </a:r>
            <a:r>
              <a:rPr lang="en-GB" sz="2400" dirty="0" smtClean="0"/>
              <a:t> d’un flacon </a:t>
            </a:r>
            <a:r>
              <a:rPr lang="en-GB" sz="2400" dirty="0" err="1" smtClean="0"/>
              <a:t>unidose</a:t>
            </a:r>
            <a:r>
              <a:rPr lang="en-GB" sz="2400" dirty="0" smtClean="0"/>
              <a:t>.</a:t>
            </a:r>
          </a:p>
          <a:p>
            <a:pPr marL="342900" indent="-342900">
              <a:buFont typeface="Arial" panose="020B0604020202020204" pitchFamily="34" charset="0"/>
              <a:buChar char="•"/>
            </a:pPr>
            <a:r>
              <a:rPr lang="en-GB" sz="2400" dirty="0" smtClean="0"/>
              <a:t>La contamination </a:t>
            </a:r>
            <a:r>
              <a:rPr lang="en-GB" sz="2400" dirty="0" err="1" smtClean="0"/>
              <a:t>bactérienne</a:t>
            </a:r>
            <a:r>
              <a:rPr lang="en-GB" sz="2400" dirty="0" smtClean="0"/>
              <a:t> </a:t>
            </a:r>
            <a:r>
              <a:rPr lang="en-GB" sz="2400" dirty="0" err="1" smtClean="0"/>
              <a:t>peut</a:t>
            </a:r>
            <a:r>
              <a:rPr lang="en-GB" sz="2400" dirty="0" smtClean="0"/>
              <a:t> </a:t>
            </a:r>
            <a:r>
              <a:rPr lang="en-GB" sz="2400" dirty="0" err="1" smtClean="0"/>
              <a:t>être</a:t>
            </a:r>
            <a:r>
              <a:rPr lang="en-GB" sz="2400" dirty="0" smtClean="0"/>
              <a:t> </a:t>
            </a:r>
            <a:r>
              <a:rPr lang="en-GB" sz="2400" dirty="0" err="1" smtClean="0"/>
              <a:t>prévenue</a:t>
            </a:r>
            <a:r>
              <a:rPr lang="en-GB" sz="2400" dirty="0" smtClean="0"/>
              <a:t> par </a:t>
            </a:r>
            <a:r>
              <a:rPr lang="en-GB" sz="2400" dirty="0" err="1" smtClean="0"/>
              <a:t>l’ajout</a:t>
            </a:r>
            <a:r>
              <a:rPr lang="en-GB" sz="2400" dirty="0" smtClean="0"/>
              <a:t> de </a:t>
            </a:r>
            <a:r>
              <a:rPr lang="en-GB" sz="2400" b="1" dirty="0" err="1" smtClean="0"/>
              <a:t>conservateurs</a:t>
            </a:r>
            <a:r>
              <a:rPr lang="en-GB" sz="2400" b="1" dirty="0" smtClean="0"/>
              <a:t>.</a:t>
            </a:r>
          </a:p>
          <a:p>
            <a:pPr marL="342900" indent="-342900">
              <a:buFont typeface="Arial" panose="020B0604020202020204" pitchFamily="34" charset="0"/>
              <a:buChar char="•"/>
            </a:pPr>
            <a:r>
              <a:rPr lang="en-GB" sz="2400" dirty="0" smtClean="0"/>
              <a:t>La nouvelle </a:t>
            </a:r>
            <a:r>
              <a:rPr lang="en-GB" sz="2400" dirty="0" err="1" smtClean="0"/>
              <a:t>présentation</a:t>
            </a:r>
            <a:r>
              <a:rPr lang="en-GB" sz="2400" dirty="0" smtClean="0"/>
              <a:t> du flacon de 4 </a:t>
            </a:r>
            <a:r>
              <a:rPr lang="en-GB" sz="2400" dirty="0"/>
              <a:t>doses de  PCV10 </a:t>
            </a:r>
            <a:r>
              <a:rPr lang="en-GB" sz="2400" dirty="0" err="1" smtClean="0"/>
              <a:t>contient</a:t>
            </a:r>
            <a:r>
              <a:rPr lang="en-GB" sz="2400" dirty="0" smtClean="0"/>
              <a:t> un </a:t>
            </a:r>
            <a:r>
              <a:rPr lang="en-GB" sz="2400" dirty="0" err="1" smtClean="0"/>
              <a:t>conservateur</a:t>
            </a:r>
            <a:r>
              <a:rPr lang="en-GB" sz="2400" dirty="0" smtClean="0"/>
              <a:t>; les flacons </a:t>
            </a:r>
            <a:r>
              <a:rPr lang="en-GB" sz="2400" dirty="0" err="1" smtClean="0"/>
              <a:t>peuvent</a:t>
            </a:r>
            <a:r>
              <a:rPr lang="en-GB" sz="2400" dirty="0" smtClean="0"/>
              <a:t> </a:t>
            </a:r>
            <a:r>
              <a:rPr lang="en-GB" sz="2400" dirty="0" err="1" smtClean="0"/>
              <a:t>dès</a:t>
            </a:r>
            <a:r>
              <a:rPr lang="en-GB" sz="2400" dirty="0" smtClean="0"/>
              <a:t> </a:t>
            </a:r>
            <a:r>
              <a:rPr lang="en-GB" sz="2400" dirty="0" err="1" smtClean="0"/>
              <a:t>lors</a:t>
            </a:r>
            <a:r>
              <a:rPr lang="en-GB" sz="2400" dirty="0" smtClean="0"/>
              <a:t> </a:t>
            </a:r>
            <a:r>
              <a:rPr lang="en-GB" sz="2400" dirty="0" err="1" smtClean="0"/>
              <a:t>être</a:t>
            </a:r>
            <a:r>
              <a:rPr lang="en-GB" sz="2400" dirty="0" smtClean="0"/>
              <a:t> </a:t>
            </a:r>
            <a:r>
              <a:rPr lang="en-GB" sz="2400" dirty="0" err="1" smtClean="0"/>
              <a:t>gardés</a:t>
            </a:r>
            <a:r>
              <a:rPr lang="en-GB" sz="2400" dirty="0" smtClean="0"/>
              <a:t> plus </a:t>
            </a:r>
            <a:r>
              <a:rPr lang="en-GB" sz="2400" dirty="0" err="1" smtClean="0"/>
              <a:t>longtemps</a:t>
            </a:r>
            <a:r>
              <a:rPr lang="en-GB" sz="2400" dirty="0" smtClean="0"/>
              <a:t> après </a:t>
            </a:r>
            <a:r>
              <a:rPr lang="en-GB" sz="2400" dirty="0" err="1" smtClean="0"/>
              <a:t>l’ouverture</a:t>
            </a:r>
            <a:r>
              <a:rPr lang="en-GB" sz="2400" dirty="0" smtClean="0"/>
              <a:t> que la </a:t>
            </a:r>
            <a:r>
              <a:rPr lang="en-GB" sz="2400" dirty="0" err="1" smtClean="0"/>
              <a:t>présentation</a:t>
            </a:r>
            <a:r>
              <a:rPr lang="en-GB" sz="2400" dirty="0" smtClean="0"/>
              <a:t> de 2 doses sans </a:t>
            </a:r>
            <a:r>
              <a:rPr lang="en-GB" sz="2400" dirty="0" err="1" smtClean="0"/>
              <a:t>conservateur</a:t>
            </a:r>
            <a:r>
              <a:rPr lang="en-GB" sz="2400" dirty="0" smtClean="0"/>
              <a:t>.</a:t>
            </a:r>
          </a:p>
          <a:p>
            <a:pPr marL="342900" indent="-342900">
              <a:buFont typeface="Arial" panose="020B0604020202020204" pitchFamily="34" charset="0"/>
              <a:buChar char="•"/>
            </a:pPr>
            <a:r>
              <a:rPr lang="en-GB" sz="2400" dirty="0" smtClean="0"/>
              <a:t>Les flacons </a:t>
            </a:r>
            <a:r>
              <a:rPr lang="en-GB" sz="2400" dirty="0" err="1" smtClean="0"/>
              <a:t>multidoses</a:t>
            </a:r>
            <a:r>
              <a:rPr lang="en-GB" sz="2400" dirty="0" smtClean="0"/>
              <a:t> de PCV10 </a:t>
            </a:r>
            <a:r>
              <a:rPr lang="en-GB" sz="2400" dirty="0" err="1" smtClean="0"/>
              <a:t>entamés</a:t>
            </a:r>
            <a:r>
              <a:rPr lang="en-GB" sz="2400" dirty="0" smtClean="0"/>
              <a:t> </a:t>
            </a:r>
            <a:r>
              <a:rPr lang="en-GB" sz="2400" dirty="0" err="1" smtClean="0"/>
              <a:t>peuvent</a:t>
            </a:r>
            <a:r>
              <a:rPr lang="en-GB" sz="2400" dirty="0" smtClean="0"/>
              <a:t> </a:t>
            </a:r>
            <a:r>
              <a:rPr lang="en-GB" sz="2400" dirty="0" err="1" smtClean="0"/>
              <a:t>être</a:t>
            </a:r>
            <a:r>
              <a:rPr lang="en-GB" sz="2400" dirty="0" smtClean="0"/>
              <a:t> </a:t>
            </a:r>
            <a:r>
              <a:rPr lang="en-GB" sz="2400" dirty="0" err="1" smtClean="0"/>
              <a:t>utilisés</a:t>
            </a:r>
            <a:r>
              <a:rPr lang="en-GB" sz="2400" dirty="0" smtClean="0"/>
              <a:t> pendant </a:t>
            </a:r>
            <a:r>
              <a:rPr lang="en-GB" sz="2400" dirty="0" err="1" smtClean="0"/>
              <a:t>une</a:t>
            </a:r>
            <a:r>
              <a:rPr lang="en-GB" sz="2400" dirty="0" smtClean="0"/>
              <a:t> </a:t>
            </a:r>
            <a:r>
              <a:rPr lang="en-GB" sz="2400" dirty="0" err="1" smtClean="0"/>
              <a:t>période</a:t>
            </a:r>
            <a:r>
              <a:rPr lang="en-GB" sz="2400" dirty="0" smtClean="0"/>
              <a:t> </a:t>
            </a:r>
            <a:r>
              <a:rPr lang="en-GB" sz="2400" dirty="0" err="1" smtClean="0"/>
              <a:t>jusqu’à</a:t>
            </a:r>
            <a:r>
              <a:rPr lang="en-GB" sz="2400" dirty="0" smtClean="0"/>
              <a:t> 28 </a:t>
            </a:r>
            <a:r>
              <a:rPr lang="en-GB" sz="2400" dirty="0" err="1" smtClean="0"/>
              <a:t>jours</a:t>
            </a:r>
            <a:r>
              <a:rPr lang="en-GB" sz="2400" dirty="0" smtClean="0"/>
              <a:t> après </a:t>
            </a:r>
            <a:r>
              <a:rPr lang="en-GB" sz="2400" dirty="0" err="1" smtClean="0"/>
              <a:t>l’ouverture</a:t>
            </a:r>
            <a:r>
              <a:rPr lang="en-GB" sz="2400" dirty="0" smtClean="0"/>
              <a:t> </a:t>
            </a:r>
            <a:r>
              <a:rPr lang="en-GB" sz="2400" dirty="0" err="1" smtClean="0"/>
              <a:t>si</a:t>
            </a:r>
            <a:r>
              <a:rPr lang="en-GB" sz="2400" dirty="0" smtClean="0"/>
              <a:t> la date de </a:t>
            </a:r>
            <a:r>
              <a:rPr lang="en-GB" sz="2400" dirty="0" err="1" smtClean="0"/>
              <a:t>péremption</a:t>
            </a:r>
            <a:r>
              <a:rPr lang="en-GB" sz="2400" dirty="0" smtClean="0"/>
              <a:t> </a:t>
            </a:r>
            <a:r>
              <a:rPr lang="en-GB" sz="2400" dirty="0" err="1" smtClean="0"/>
              <a:t>n’est</a:t>
            </a:r>
            <a:r>
              <a:rPr lang="en-GB" sz="2400" dirty="0" smtClean="0"/>
              <a:t> pas </a:t>
            </a:r>
            <a:r>
              <a:rPr lang="en-GB" sz="2400" dirty="0" err="1" smtClean="0"/>
              <a:t>dépassée</a:t>
            </a:r>
            <a:r>
              <a:rPr lang="en-GB" sz="2400" dirty="0" smtClean="0"/>
              <a:t>, </a:t>
            </a:r>
            <a:r>
              <a:rPr lang="en-GB" sz="2400" dirty="0" err="1" smtClean="0"/>
              <a:t>si</a:t>
            </a:r>
            <a:r>
              <a:rPr lang="en-GB" sz="2400" dirty="0" smtClean="0"/>
              <a:t> la pastille de </a:t>
            </a:r>
            <a:r>
              <a:rPr lang="en-GB" sz="2400" dirty="0" err="1" smtClean="0"/>
              <a:t>contrôle</a:t>
            </a:r>
            <a:r>
              <a:rPr lang="en-GB" sz="2400" dirty="0" smtClean="0"/>
              <a:t> du </a:t>
            </a:r>
            <a:r>
              <a:rPr lang="en-GB" sz="2400" dirty="0" err="1" smtClean="0"/>
              <a:t>vaccin</a:t>
            </a:r>
            <a:r>
              <a:rPr lang="en-GB" sz="2400" dirty="0" smtClean="0"/>
              <a:t> </a:t>
            </a:r>
            <a:r>
              <a:rPr lang="en-GB" sz="2400" dirty="0" err="1" smtClean="0"/>
              <a:t>n’a</a:t>
            </a:r>
            <a:r>
              <a:rPr lang="en-GB" sz="2400" dirty="0" smtClean="0"/>
              <a:t> pas </a:t>
            </a:r>
            <a:r>
              <a:rPr lang="en-GB" sz="2400" dirty="0" err="1" smtClean="0"/>
              <a:t>dépassé</a:t>
            </a:r>
            <a:r>
              <a:rPr lang="en-GB" sz="2400" dirty="0" smtClean="0"/>
              <a:t> le point de </a:t>
            </a:r>
            <a:r>
              <a:rPr lang="en-GB" sz="2400" dirty="0" err="1" smtClean="0"/>
              <a:t>virage</a:t>
            </a:r>
            <a:r>
              <a:rPr lang="en-GB" sz="2400" dirty="0" smtClean="0"/>
              <a:t> et </a:t>
            </a:r>
            <a:r>
              <a:rPr lang="en-GB" sz="2400" dirty="0" err="1" smtClean="0"/>
              <a:t>si</a:t>
            </a:r>
            <a:r>
              <a:rPr lang="en-GB" sz="2400" dirty="0" smtClean="0"/>
              <a:t> le </a:t>
            </a:r>
            <a:r>
              <a:rPr lang="en-GB" sz="2400" dirty="0" err="1" smtClean="0"/>
              <a:t>vaccin</a:t>
            </a:r>
            <a:r>
              <a:rPr lang="en-GB" sz="2400" dirty="0" smtClean="0"/>
              <a:t> </a:t>
            </a:r>
            <a:r>
              <a:rPr lang="en-GB" sz="2400" dirty="0" err="1" smtClean="0"/>
              <a:t>n’a</a:t>
            </a:r>
            <a:r>
              <a:rPr lang="en-GB" sz="2400" dirty="0" smtClean="0"/>
              <a:t> pas </a:t>
            </a:r>
            <a:r>
              <a:rPr lang="en-GB" sz="2400" dirty="0" err="1" smtClean="0"/>
              <a:t>été</a:t>
            </a:r>
            <a:r>
              <a:rPr lang="en-GB" sz="2400" dirty="0" smtClean="0"/>
              <a:t> </a:t>
            </a:r>
            <a:r>
              <a:rPr lang="en-GB" sz="2400" dirty="0" err="1" smtClean="0"/>
              <a:t>endommagé</a:t>
            </a:r>
            <a:r>
              <a:rPr lang="en-GB" sz="2400" dirty="0" smtClean="0"/>
              <a:t> par le gel.</a:t>
            </a:r>
            <a:endParaRPr lang="en-GB" sz="2400" dirty="0"/>
          </a:p>
        </p:txBody>
      </p:sp>
    </p:spTree>
    <p:extLst>
      <p:ext uri="{BB962C8B-B14F-4D97-AF65-F5344CB8AC3E}">
        <p14:creationId xmlns:p14="http://schemas.microsoft.com/office/powerpoint/2010/main" val="3314645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26" y="89337"/>
            <a:ext cx="9144000" cy="1323439"/>
          </a:xfrm>
          <a:prstGeom prst="rect">
            <a:avLst/>
          </a:prstGeom>
          <a:noFill/>
        </p:spPr>
        <p:txBody>
          <a:bodyPr wrap="square" rtlCol="0">
            <a:spAutoFit/>
          </a:bodyPr>
          <a:lstStyle/>
          <a:p>
            <a:pPr algn="ctr"/>
            <a:r>
              <a:rPr lang="en-GB" sz="4000" dirty="0" smtClean="0"/>
              <a:t>Conservation du PCV10 </a:t>
            </a:r>
            <a:r>
              <a:rPr lang="en-GB" sz="4000" dirty="0" err="1" smtClean="0"/>
              <a:t>dans</a:t>
            </a:r>
            <a:r>
              <a:rPr lang="en-GB" sz="4000" dirty="0" smtClean="0"/>
              <a:t> un </a:t>
            </a:r>
            <a:r>
              <a:rPr lang="en-GB" sz="4000" dirty="0" err="1" smtClean="0"/>
              <a:t>réfrigérateur</a:t>
            </a:r>
            <a:r>
              <a:rPr lang="en-GB" sz="4000" dirty="0" smtClean="0"/>
              <a:t> armoire</a:t>
            </a:r>
            <a:endParaRPr lang="en-GB" sz="4000" dirty="0"/>
          </a:p>
        </p:txBody>
      </p:sp>
      <p:sp>
        <p:nvSpPr>
          <p:cNvPr id="3" name="TextBox 2"/>
          <p:cNvSpPr txBox="1"/>
          <p:nvPr/>
        </p:nvSpPr>
        <p:spPr>
          <a:xfrm>
            <a:off x="131530" y="1340768"/>
            <a:ext cx="4349560" cy="5586145"/>
          </a:xfrm>
          <a:prstGeom prst="rect">
            <a:avLst/>
          </a:prstGeom>
          <a:noFill/>
        </p:spPr>
        <p:txBody>
          <a:bodyPr wrap="square" rtlCol="0">
            <a:spAutoFit/>
          </a:bodyPr>
          <a:lstStyle/>
          <a:p>
            <a:pPr marL="342900" indent="-342900">
              <a:buFont typeface="Arial" panose="020B0604020202020204" pitchFamily="34" charset="0"/>
              <a:buChar char="•"/>
            </a:pPr>
            <a:r>
              <a:rPr lang="en-GB" sz="2100" dirty="0" err="1" smtClean="0"/>
              <a:t>Dans</a:t>
            </a:r>
            <a:r>
              <a:rPr lang="en-GB" sz="2100" dirty="0" smtClean="0"/>
              <a:t> les </a:t>
            </a:r>
            <a:r>
              <a:rPr lang="en-GB" sz="2100" dirty="0" err="1" smtClean="0"/>
              <a:t>réfrigérateurs</a:t>
            </a:r>
            <a:r>
              <a:rPr lang="en-GB" sz="2100" dirty="0" smtClean="0"/>
              <a:t> à </a:t>
            </a:r>
            <a:r>
              <a:rPr lang="en-GB" sz="2100" dirty="0" err="1" smtClean="0"/>
              <a:t>ouverture</a:t>
            </a:r>
            <a:r>
              <a:rPr lang="en-GB" sz="2100" dirty="0" smtClean="0"/>
              <a:t> </a:t>
            </a:r>
            <a:r>
              <a:rPr lang="en-GB" sz="2100" dirty="0" err="1" smtClean="0"/>
              <a:t>frontale</a:t>
            </a:r>
            <a:r>
              <a:rPr lang="en-GB" sz="2100" dirty="0" smtClean="0"/>
              <a:t>, les </a:t>
            </a:r>
            <a:r>
              <a:rPr lang="en-GB" sz="2100" dirty="0" err="1" smtClean="0"/>
              <a:t>vaccins</a:t>
            </a:r>
            <a:r>
              <a:rPr lang="en-GB" sz="2100" dirty="0" smtClean="0"/>
              <a:t> </a:t>
            </a:r>
            <a:r>
              <a:rPr lang="en-GB" sz="2100" dirty="0" err="1" smtClean="0"/>
              <a:t>sensibles</a:t>
            </a:r>
            <a:r>
              <a:rPr lang="en-GB" sz="2100" dirty="0" smtClean="0"/>
              <a:t> au gel, </a:t>
            </a:r>
            <a:r>
              <a:rPr lang="en-GB" sz="2100" dirty="0" err="1" smtClean="0"/>
              <a:t>comme</a:t>
            </a:r>
            <a:r>
              <a:rPr lang="en-GB" sz="2100" dirty="0" smtClean="0"/>
              <a:t> le PCV, </a:t>
            </a:r>
            <a:r>
              <a:rPr lang="en-GB" sz="2100" dirty="0" err="1" smtClean="0"/>
              <a:t>doivent</a:t>
            </a:r>
            <a:r>
              <a:rPr lang="en-GB" sz="2100" dirty="0" smtClean="0"/>
              <a:t> </a:t>
            </a:r>
            <a:r>
              <a:rPr lang="en-GB" sz="2100" dirty="0" err="1" smtClean="0"/>
              <a:t>être</a:t>
            </a:r>
            <a:r>
              <a:rPr lang="en-GB" sz="2100" dirty="0" smtClean="0"/>
              <a:t> </a:t>
            </a:r>
            <a:r>
              <a:rPr lang="en-GB" sz="2100" dirty="0" err="1" smtClean="0"/>
              <a:t>placés</a:t>
            </a:r>
            <a:r>
              <a:rPr lang="en-GB" sz="2100" dirty="0" smtClean="0"/>
              <a:t> sur </a:t>
            </a:r>
            <a:r>
              <a:rPr lang="en-GB" sz="2100" dirty="0" err="1" smtClean="0"/>
              <a:t>l’</a:t>
            </a:r>
            <a:r>
              <a:rPr lang="en-GB" sz="2100" b="1" dirty="0" err="1" smtClean="0"/>
              <a:t>étagère</a:t>
            </a:r>
            <a:r>
              <a:rPr lang="en-GB" sz="2100" b="1" dirty="0" smtClean="0"/>
              <a:t> </a:t>
            </a:r>
            <a:r>
              <a:rPr lang="en-GB" sz="2100" b="1" dirty="0" err="1" smtClean="0"/>
              <a:t>centrale</a:t>
            </a:r>
            <a:r>
              <a:rPr lang="en-GB" sz="2100" dirty="0" smtClean="0"/>
              <a:t>, le plus loin possible du </a:t>
            </a:r>
            <a:r>
              <a:rPr lang="en-GB" sz="2100" dirty="0" err="1" smtClean="0"/>
              <a:t>compartiment</a:t>
            </a:r>
            <a:r>
              <a:rPr lang="en-GB" sz="2100" dirty="0" smtClean="0"/>
              <a:t> de </a:t>
            </a:r>
            <a:r>
              <a:rPr lang="en-GB" sz="2100" dirty="0" err="1" smtClean="0"/>
              <a:t>surgélation</a:t>
            </a:r>
            <a:r>
              <a:rPr lang="en-GB" sz="2100" dirty="0" smtClean="0"/>
              <a:t> </a:t>
            </a:r>
            <a:r>
              <a:rPr lang="en-GB" sz="2100" dirty="0" err="1" smtClean="0"/>
              <a:t>supérieur</a:t>
            </a:r>
            <a:r>
              <a:rPr lang="en-GB" sz="2100" dirty="0" smtClean="0"/>
              <a:t> et des </a:t>
            </a:r>
            <a:r>
              <a:rPr lang="en-GB" sz="2100" dirty="0" err="1" smtClean="0"/>
              <a:t>poches</a:t>
            </a:r>
            <a:r>
              <a:rPr lang="en-GB" sz="2100" dirty="0" smtClean="0"/>
              <a:t> de glace sur </a:t>
            </a:r>
            <a:r>
              <a:rPr lang="en-GB" sz="2100" dirty="0" err="1" smtClean="0"/>
              <a:t>l’étagère</a:t>
            </a:r>
            <a:r>
              <a:rPr lang="en-GB" sz="2100" dirty="0" smtClean="0"/>
              <a:t> </a:t>
            </a:r>
            <a:r>
              <a:rPr lang="en-GB" sz="2100" dirty="0" err="1" smtClean="0"/>
              <a:t>inférieure</a:t>
            </a:r>
            <a:r>
              <a:rPr lang="en-GB" sz="2100" dirty="0" smtClean="0"/>
              <a:t>.</a:t>
            </a:r>
          </a:p>
          <a:p>
            <a:pPr marL="342900" indent="-342900">
              <a:buFont typeface="Arial" panose="020B0604020202020204" pitchFamily="34" charset="0"/>
              <a:buChar char="•"/>
            </a:pPr>
            <a:r>
              <a:rPr lang="en-GB" sz="2100" dirty="0" smtClean="0"/>
              <a:t>Les flacons </a:t>
            </a:r>
            <a:r>
              <a:rPr lang="en-GB" sz="2100" dirty="0" err="1" smtClean="0"/>
              <a:t>dont</a:t>
            </a:r>
            <a:r>
              <a:rPr lang="en-GB" sz="2100" dirty="0" smtClean="0"/>
              <a:t> la date de </a:t>
            </a:r>
            <a:r>
              <a:rPr lang="en-GB" sz="2100" dirty="0" err="1" smtClean="0"/>
              <a:t>péremption</a:t>
            </a:r>
            <a:r>
              <a:rPr lang="en-GB" sz="2100" dirty="0" smtClean="0"/>
              <a:t> </a:t>
            </a:r>
            <a:r>
              <a:rPr lang="en-GB" sz="2100" dirty="0" err="1" smtClean="0"/>
              <a:t>est</a:t>
            </a:r>
            <a:r>
              <a:rPr lang="en-GB" sz="2100" dirty="0" smtClean="0"/>
              <a:t> la plus </a:t>
            </a:r>
            <a:r>
              <a:rPr lang="en-GB" sz="2100" dirty="0" err="1" smtClean="0"/>
              <a:t>proche</a:t>
            </a:r>
            <a:r>
              <a:rPr lang="en-GB" sz="2100" dirty="0" smtClean="0"/>
              <a:t> </a:t>
            </a:r>
            <a:r>
              <a:rPr lang="en-GB" sz="2100" dirty="0" err="1" smtClean="0"/>
              <a:t>doivent</a:t>
            </a:r>
            <a:r>
              <a:rPr lang="en-GB" sz="2100" dirty="0" smtClean="0"/>
              <a:t> </a:t>
            </a:r>
            <a:r>
              <a:rPr lang="en-GB" sz="2100" dirty="0" err="1" smtClean="0"/>
              <a:t>être</a:t>
            </a:r>
            <a:r>
              <a:rPr lang="en-GB" sz="2100" dirty="0" smtClean="0"/>
              <a:t> </a:t>
            </a:r>
            <a:r>
              <a:rPr lang="en-GB" sz="2100" dirty="0" err="1" smtClean="0"/>
              <a:t>placés</a:t>
            </a:r>
            <a:r>
              <a:rPr lang="en-GB" sz="2100" dirty="0" smtClean="0"/>
              <a:t> </a:t>
            </a:r>
            <a:r>
              <a:rPr lang="en-GB" sz="2100" dirty="0" err="1" smtClean="0"/>
              <a:t>devant</a:t>
            </a:r>
            <a:r>
              <a:rPr lang="en-GB" sz="2100" dirty="0" smtClean="0"/>
              <a:t>.</a:t>
            </a:r>
          </a:p>
          <a:p>
            <a:pPr marL="342900" indent="-342900">
              <a:buFont typeface="Arial" panose="020B0604020202020204" pitchFamily="34" charset="0"/>
              <a:buChar char="•"/>
            </a:pPr>
            <a:r>
              <a:rPr lang="en-GB" sz="2100" dirty="0" smtClean="0"/>
              <a:t>Les flacons </a:t>
            </a:r>
            <a:r>
              <a:rPr lang="en-GB" sz="2100" dirty="0" err="1" smtClean="0"/>
              <a:t>ouverts</a:t>
            </a:r>
            <a:r>
              <a:rPr lang="en-GB" sz="2100" dirty="0" smtClean="0"/>
              <a:t> et les flacons exposés à la </a:t>
            </a:r>
            <a:r>
              <a:rPr lang="en-GB" sz="2100" dirty="0" err="1" smtClean="0"/>
              <a:t>chaleur</a:t>
            </a:r>
            <a:r>
              <a:rPr lang="en-GB" sz="2100" dirty="0" smtClean="0"/>
              <a:t> </a:t>
            </a:r>
            <a:r>
              <a:rPr lang="en-GB" sz="2100" dirty="0" err="1" smtClean="0"/>
              <a:t>mais</a:t>
            </a:r>
            <a:r>
              <a:rPr lang="en-GB" sz="2100" dirty="0" smtClean="0"/>
              <a:t> </a:t>
            </a:r>
            <a:r>
              <a:rPr lang="en-GB" sz="2100" dirty="0" err="1" smtClean="0"/>
              <a:t>dont</a:t>
            </a:r>
            <a:r>
              <a:rPr lang="en-GB" sz="2100" dirty="0" smtClean="0"/>
              <a:t> la pastille de </a:t>
            </a:r>
            <a:r>
              <a:rPr lang="en-GB" sz="2100" dirty="0" err="1" smtClean="0"/>
              <a:t>contrôle</a:t>
            </a:r>
            <a:r>
              <a:rPr lang="en-GB" sz="2100" dirty="0" smtClean="0"/>
              <a:t> du </a:t>
            </a:r>
            <a:r>
              <a:rPr lang="en-GB" sz="2100" dirty="0" err="1" smtClean="0"/>
              <a:t>vaccin</a:t>
            </a:r>
            <a:r>
              <a:rPr lang="en-GB" sz="2100" dirty="0" smtClean="0"/>
              <a:t> </a:t>
            </a:r>
            <a:r>
              <a:rPr lang="en-GB" sz="2100" dirty="0" err="1" smtClean="0"/>
              <a:t>n’est</a:t>
            </a:r>
            <a:r>
              <a:rPr lang="en-GB" sz="2100" dirty="0" smtClean="0"/>
              <a:t> pas encore </a:t>
            </a:r>
            <a:r>
              <a:rPr lang="en-GB" sz="2100" dirty="0" err="1" smtClean="0"/>
              <a:t>dépassée</a:t>
            </a:r>
            <a:r>
              <a:rPr lang="en-GB" sz="2100" dirty="0" smtClean="0"/>
              <a:t> </a:t>
            </a:r>
            <a:r>
              <a:rPr lang="en-GB" sz="2100" dirty="0" err="1" smtClean="0"/>
              <a:t>doivent</a:t>
            </a:r>
            <a:r>
              <a:rPr lang="en-GB" sz="2100" dirty="0" smtClean="0"/>
              <a:t> </a:t>
            </a:r>
            <a:r>
              <a:rPr lang="en-GB" sz="2100" dirty="0" err="1" smtClean="0"/>
              <a:t>être</a:t>
            </a:r>
            <a:r>
              <a:rPr lang="en-GB" sz="2100" dirty="0"/>
              <a:t> </a:t>
            </a:r>
            <a:r>
              <a:rPr lang="en-GB" sz="2100" dirty="0" err="1" smtClean="0"/>
              <a:t>placés</a:t>
            </a:r>
            <a:r>
              <a:rPr lang="en-GB" sz="2100" dirty="0" smtClean="0"/>
              <a:t> </a:t>
            </a:r>
            <a:r>
              <a:rPr lang="en-GB" sz="2100" dirty="0" err="1" smtClean="0"/>
              <a:t>dans</a:t>
            </a:r>
            <a:r>
              <a:rPr lang="en-GB" sz="2100" dirty="0" smtClean="0"/>
              <a:t> les </a:t>
            </a:r>
            <a:r>
              <a:rPr lang="en-GB" sz="2100" dirty="0" err="1" smtClean="0"/>
              <a:t>boîtes</a:t>
            </a:r>
            <a:r>
              <a:rPr lang="en-GB" sz="2100" dirty="0" smtClean="0"/>
              <a:t> « utiliser </a:t>
            </a:r>
            <a:r>
              <a:rPr lang="en-GB" sz="2100" dirty="0" err="1" smtClean="0"/>
              <a:t>en</a:t>
            </a:r>
            <a:r>
              <a:rPr lang="en-GB" sz="2100" dirty="0" smtClean="0"/>
              <a:t> </a:t>
            </a:r>
            <a:r>
              <a:rPr lang="en-GB" sz="2100" dirty="0" err="1" smtClean="0"/>
              <a:t>priorité</a:t>
            </a:r>
            <a:r>
              <a:rPr lang="en-GB" sz="2100" dirty="0" smtClean="0"/>
              <a:t> ».</a:t>
            </a:r>
          </a:p>
        </p:txBody>
      </p:sp>
      <p:sp>
        <p:nvSpPr>
          <p:cNvPr id="4" name="TextBox 3"/>
          <p:cNvSpPr txBox="1"/>
          <p:nvPr/>
        </p:nvSpPr>
        <p:spPr>
          <a:xfrm>
            <a:off x="7577188" y="6577607"/>
            <a:ext cx="1603324" cy="307777"/>
          </a:xfrm>
          <a:prstGeom prst="rect">
            <a:avLst/>
          </a:prstGeom>
          <a:noFill/>
        </p:spPr>
        <p:txBody>
          <a:bodyPr wrap="none" rtlCol="0">
            <a:spAutoFit/>
          </a:bodyPr>
          <a:lstStyle/>
          <a:p>
            <a:r>
              <a:rPr lang="en-GB" sz="1400" dirty="0" smtClean="0"/>
              <a:t>IIP 2015. Module 2.</a:t>
            </a:r>
            <a:endParaRPr lang="en-GB" sz="14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1090" y="2006339"/>
            <a:ext cx="4339382" cy="3510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82139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5126" y="1628800"/>
            <a:ext cx="4366874" cy="4493538"/>
          </a:xfrm>
          <a:prstGeom prst="rect">
            <a:avLst/>
          </a:prstGeom>
          <a:noFill/>
        </p:spPr>
        <p:txBody>
          <a:bodyPr wrap="square" rtlCol="0">
            <a:spAutoFit/>
          </a:bodyPr>
          <a:lstStyle/>
          <a:p>
            <a:pPr marL="342900" indent="-342900">
              <a:buFont typeface="Arial" panose="020B0604020202020204" pitchFamily="34" charset="0"/>
              <a:buChar char="•"/>
            </a:pPr>
            <a:r>
              <a:rPr lang="en-GB" sz="2200" dirty="0" err="1" smtClean="0"/>
              <a:t>Dans</a:t>
            </a:r>
            <a:r>
              <a:rPr lang="en-GB" sz="2200" dirty="0" smtClean="0"/>
              <a:t> les </a:t>
            </a:r>
            <a:r>
              <a:rPr lang="en-GB" sz="2200" dirty="0" err="1" smtClean="0"/>
              <a:t>réfrigérateurs</a:t>
            </a:r>
            <a:r>
              <a:rPr lang="en-GB" sz="2200" dirty="0" smtClean="0"/>
              <a:t> </a:t>
            </a:r>
            <a:r>
              <a:rPr lang="en-GB" sz="2200" dirty="0" err="1" smtClean="0"/>
              <a:t>bahuts</a:t>
            </a:r>
            <a:r>
              <a:rPr lang="en-GB" sz="2200" dirty="0" smtClean="0"/>
              <a:t> sans panier, les </a:t>
            </a:r>
            <a:r>
              <a:rPr lang="en-GB" sz="2200" dirty="0" err="1" smtClean="0"/>
              <a:t>vaccins</a:t>
            </a:r>
            <a:r>
              <a:rPr lang="en-GB" sz="2200" dirty="0" smtClean="0"/>
              <a:t> </a:t>
            </a:r>
            <a:r>
              <a:rPr lang="en-GB" sz="2200" dirty="0" err="1" smtClean="0"/>
              <a:t>sensibles</a:t>
            </a:r>
            <a:r>
              <a:rPr lang="en-GB" sz="2200" dirty="0" smtClean="0"/>
              <a:t> au gel, </a:t>
            </a:r>
            <a:r>
              <a:rPr lang="en-GB" sz="2200" dirty="0" err="1" smtClean="0"/>
              <a:t>dont</a:t>
            </a:r>
            <a:r>
              <a:rPr lang="en-GB" sz="2200" dirty="0" smtClean="0"/>
              <a:t> le PCV, </a:t>
            </a:r>
            <a:r>
              <a:rPr lang="en-GB" sz="2200" dirty="0" err="1" smtClean="0"/>
              <a:t>doivent</a:t>
            </a:r>
            <a:r>
              <a:rPr lang="en-GB" sz="2200" dirty="0" smtClean="0"/>
              <a:t> </a:t>
            </a:r>
            <a:r>
              <a:rPr lang="en-GB" sz="2200" dirty="0" err="1" smtClean="0"/>
              <a:t>être</a:t>
            </a:r>
            <a:r>
              <a:rPr lang="en-GB" sz="2200" dirty="0" smtClean="0"/>
              <a:t> </a:t>
            </a:r>
            <a:r>
              <a:rPr lang="en-GB" sz="2200" dirty="0" err="1" smtClean="0"/>
              <a:t>placés</a:t>
            </a:r>
            <a:r>
              <a:rPr lang="en-GB" sz="2200" dirty="0" smtClean="0"/>
              <a:t> le plus loin possible des zones </a:t>
            </a:r>
            <a:r>
              <a:rPr lang="en-GB" sz="2200" dirty="0" err="1" smtClean="0"/>
              <a:t>froides</a:t>
            </a:r>
            <a:r>
              <a:rPr lang="en-GB" sz="2200" dirty="0" smtClean="0"/>
              <a:t> (</a:t>
            </a:r>
            <a:r>
              <a:rPr lang="en-GB" sz="2200" dirty="0" err="1" smtClean="0"/>
              <a:t>évaporateur</a:t>
            </a:r>
            <a:r>
              <a:rPr lang="en-GB" sz="2200" dirty="0" smtClean="0"/>
              <a:t>, fond et </a:t>
            </a:r>
            <a:r>
              <a:rPr lang="en-GB" sz="2200" dirty="0" err="1" smtClean="0"/>
              <a:t>parois</a:t>
            </a:r>
            <a:r>
              <a:rPr lang="en-GB" sz="2200" dirty="0" smtClean="0"/>
              <a:t> de </a:t>
            </a:r>
            <a:r>
              <a:rPr lang="en-GB" sz="2200" dirty="0" err="1" smtClean="0"/>
              <a:t>l’appareil</a:t>
            </a:r>
            <a:r>
              <a:rPr lang="en-GB" sz="2200" dirty="0" smtClean="0"/>
              <a:t>).</a:t>
            </a:r>
          </a:p>
          <a:p>
            <a:pPr marL="342900" indent="-342900">
              <a:buFont typeface="Arial" panose="020B0604020202020204" pitchFamily="34" charset="0"/>
              <a:buChar char="•"/>
            </a:pPr>
            <a:r>
              <a:rPr lang="en-GB" sz="2200" dirty="0" err="1"/>
              <a:t>Dans</a:t>
            </a:r>
            <a:r>
              <a:rPr lang="en-GB" sz="2200" dirty="0"/>
              <a:t> les </a:t>
            </a:r>
            <a:r>
              <a:rPr lang="en-GB" sz="2200" dirty="0" err="1"/>
              <a:t>réfrigérateurs</a:t>
            </a:r>
            <a:r>
              <a:rPr lang="en-GB" sz="2200" dirty="0"/>
              <a:t> </a:t>
            </a:r>
            <a:r>
              <a:rPr lang="en-GB" sz="2200" dirty="0" err="1"/>
              <a:t>bahuts</a:t>
            </a:r>
            <a:r>
              <a:rPr lang="en-GB" sz="2200" dirty="0"/>
              <a:t> </a:t>
            </a:r>
            <a:r>
              <a:rPr lang="en-GB" sz="2200" dirty="0" smtClean="0"/>
              <a:t>avec panier, </a:t>
            </a:r>
            <a:r>
              <a:rPr lang="en-GB" sz="2200" dirty="0"/>
              <a:t>les </a:t>
            </a:r>
            <a:r>
              <a:rPr lang="en-GB" sz="2200" dirty="0" err="1"/>
              <a:t>vaccins</a:t>
            </a:r>
            <a:r>
              <a:rPr lang="en-GB" sz="2200" dirty="0"/>
              <a:t> </a:t>
            </a:r>
            <a:r>
              <a:rPr lang="en-GB" sz="2200" dirty="0" err="1"/>
              <a:t>sensibles</a:t>
            </a:r>
            <a:r>
              <a:rPr lang="en-GB" sz="2200" dirty="0"/>
              <a:t> au gel, </a:t>
            </a:r>
            <a:r>
              <a:rPr lang="en-GB" sz="2200" dirty="0" err="1"/>
              <a:t>dont</a:t>
            </a:r>
            <a:r>
              <a:rPr lang="en-GB" sz="2200" dirty="0"/>
              <a:t> le PCV, </a:t>
            </a:r>
            <a:r>
              <a:rPr lang="en-GB" sz="2200" dirty="0" err="1"/>
              <a:t>doivent</a:t>
            </a:r>
            <a:r>
              <a:rPr lang="en-GB" sz="2200" dirty="0"/>
              <a:t> </a:t>
            </a:r>
            <a:r>
              <a:rPr lang="en-GB" sz="2200" dirty="0" err="1"/>
              <a:t>être</a:t>
            </a:r>
            <a:r>
              <a:rPr lang="en-GB" sz="2200" dirty="0"/>
              <a:t> </a:t>
            </a:r>
            <a:r>
              <a:rPr lang="en-GB" sz="2200" dirty="0" err="1"/>
              <a:t>placés</a:t>
            </a:r>
            <a:r>
              <a:rPr lang="en-GB" sz="2200" dirty="0"/>
              <a:t> le plus loin possible des zones </a:t>
            </a:r>
            <a:r>
              <a:rPr lang="en-GB" sz="2200" dirty="0" err="1"/>
              <a:t>froides</a:t>
            </a:r>
            <a:r>
              <a:rPr lang="en-GB" sz="2200" dirty="0"/>
              <a:t> </a:t>
            </a:r>
            <a:r>
              <a:rPr lang="en-GB" sz="2200" dirty="0" smtClean="0"/>
              <a:t>(fond de </a:t>
            </a:r>
            <a:r>
              <a:rPr lang="en-GB" sz="2200" dirty="0" err="1" smtClean="0"/>
              <a:t>l’appareil</a:t>
            </a:r>
            <a:r>
              <a:rPr lang="en-GB" sz="2200" dirty="0" smtClean="0"/>
              <a:t>) et ne pas </a:t>
            </a:r>
            <a:r>
              <a:rPr lang="en-GB" sz="2200" dirty="0" err="1" smtClean="0"/>
              <a:t>entrer</a:t>
            </a:r>
            <a:r>
              <a:rPr lang="en-GB" sz="2200" dirty="0" smtClean="0"/>
              <a:t> </a:t>
            </a:r>
            <a:r>
              <a:rPr lang="en-GB" sz="2200" dirty="0" err="1" smtClean="0"/>
              <a:t>en</a:t>
            </a:r>
            <a:r>
              <a:rPr lang="en-GB" sz="2200" dirty="0" smtClean="0"/>
              <a:t> contact avec les </a:t>
            </a:r>
            <a:r>
              <a:rPr lang="en-GB" sz="2200" dirty="0" err="1" smtClean="0"/>
              <a:t>parois</a:t>
            </a:r>
            <a:r>
              <a:rPr lang="en-GB" sz="2200" dirty="0" smtClean="0"/>
              <a:t>. </a:t>
            </a:r>
            <a:endParaRPr lang="en-GB" sz="2200" dirty="0"/>
          </a:p>
        </p:txBody>
      </p:sp>
      <p:sp>
        <p:nvSpPr>
          <p:cNvPr id="3" name="TextBox 2"/>
          <p:cNvSpPr txBox="1"/>
          <p:nvPr/>
        </p:nvSpPr>
        <p:spPr>
          <a:xfrm>
            <a:off x="-24026" y="89337"/>
            <a:ext cx="9144000" cy="1323439"/>
          </a:xfrm>
          <a:prstGeom prst="rect">
            <a:avLst/>
          </a:prstGeom>
          <a:noFill/>
        </p:spPr>
        <p:txBody>
          <a:bodyPr wrap="square" rtlCol="0">
            <a:spAutoFit/>
          </a:bodyPr>
          <a:lstStyle/>
          <a:p>
            <a:pPr algn="ctr"/>
            <a:r>
              <a:rPr lang="en-GB" sz="4000" dirty="0" smtClean="0"/>
              <a:t>Conservation du PCV10 </a:t>
            </a:r>
            <a:r>
              <a:rPr lang="en-GB" sz="4000" dirty="0" err="1" smtClean="0"/>
              <a:t>dans</a:t>
            </a:r>
            <a:r>
              <a:rPr lang="en-GB" sz="4000" dirty="0" smtClean="0"/>
              <a:t> un </a:t>
            </a:r>
            <a:r>
              <a:rPr lang="en-GB" sz="4000" dirty="0" err="1" smtClean="0"/>
              <a:t>réfrigérateur</a:t>
            </a:r>
            <a:r>
              <a:rPr lang="en-GB" sz="4000" dirty="0" smtClean="0"/>
              <a:t> </a:t>
            </a:r>
            <a:r>
              <a:rPr lang="en-GB" sz="4000" dirty="0" err="1" smtClean="0"/>
              <a:t>bahut</a:t>
            </a:r>
            <a:endParaRPr lang="en-GB" sz="4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2060848"/>
            <a:ext cx="3734828" cy="3035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577188" y="6577607"/>
            <a:ext cx="1603324" cy="307777"/>
          </a:xfrm>
          <a:prstGeom prst="rect">
            <a:avLst/>
          </a:prstGeom>
          <a:noFill/>
        </p:spPr>
        <p:txBody>
          <a:bodyPr wrap="none" rtlCol="0">
            <a:spAutoFit/>
          </a:bodyPr>
          <a:lstStyle/>
          <a:p>
            <a:r>
              <a:rPr lang="en-GB" sz="1400" dirty="0" smtClean="0"/>
              <a:t>IIP 2015. Module 2.</a:t>
            </a:r>
            <a:endParaRPr lang="en-GB" sz="1400" dirty="0"/>
          </a:p>
        </p:txBody>
      </p:sp>
    </p:spTree>
    <p:extLst>
      <p:ext uri="{BB962C8B-B14F-4D97-AF65-F5344CB8AC3E}">
        <p14:creationId xmlns:p14="http://schemas.microsoft.com/office/powerpoint/2010/main" val="4833558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Data\My Pictures\synflorix plan\20170929_220452.jpg"/>
          <p:cNvPicPr>
            <a:picLocks noChangeAspect="1" noChangeArrowheads="1"/>
          </p:cNvPicPr>
          <p:nvPr/>
        </p:nvPicPr>
        <p:blipFill rotWithShape="1">
          <a:blip r:embed="rId3">
            <a:extLst>
              <a:ext uri="{28A0092B-C50C-407E-A947-70E740481C1C}">
                <a14:useLocalDpi xmlns:a14="http://schemas.microsoft.com/office/drawing/2010/main" val="0"/>
              </a:ext>
            </a:extLst>
          </a:blip>
          <a:srcRect l="34912" t="30511" r="45255" b="46439"/>
          <a:stretch/>
        </p:blipFill>
        <p:spPr bwMode="auto">
          <a:xfrm>
            <a:off x="5616000" y="3146222"/>
            <a:ext cx="2232000" cy="30910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3132162"/>
            <a:ext cx="2242964"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187624" y="2668132"/>
            <a:ext cx="2848537" cy="369332"/>
          </a:xfrm>
          <a:prstGeom prst="rect">
            <a:avLst/>
          </a:prstGeom>
          <a:noFill/>
        </p:spPr>
        <p:txBody>
          <a:bodyPr wrap="none" rtlCol="0">
            <a:spAutoFit/>
          </a:bodyPr>
          <a:lstStyle/>
          <a:p>
            <a:r>
              <a:rPr lang="en-GB" dirty="0" smtClean="0"/>
              <a:t>Flacon de 2 </a:t>
            </a:r>
            <a:r>
              <a:rPr lang="en-GB" dirty="0"/>
              <a:t>doses de </a:t>
            </a:r>
            <a:r>
              <a:rPr lang="en-GB" dirty="0" smtClean="0"/>
              <a:t>PCV10</a:t>
            </a:r>
            <a:endParaRPr lang="en-GB" dirty="0"/>
          </a:p>
        </p:txBody>
      </p:sp>
      <p:sp>
        <p:nvSpPr>
          <p:cNvPr id="7" name="TextBox 6"/>
          <p:cNvSpPr txBox="1"/>
          <p:nvPr/>
        </p:nvSpPr>
        <p:spPr>
          <a:xfrm>
            <a:off x="5616000" y="2668132"/>
            <a:ext cx="2848537" cy="369332"/>
          </a:xfrm>
          <a:prstGeom prst="rect">
            <a:avLst/>
          </a:prstGeom>
          <a:noFill/>
        </p:spPr>
        <p:txBody>
          <a:bodyPr wrap="none" rtlCol="0">
            <a:spAutoFit/>
          </a:bodyPr>
          <a:lstStyle/>
          <a:p>
            <a:r>
              <a:rPr lang="en-GB" dirty="0" smtClean="0"/>
              <a:t>Flacon de 4 </a:t>
            </a:r>
            <a:r>
              <a:rPr lang="en-GB" dirty="0"/>
              <a:t>doses de </a:t>
            </a:r>
            <a:r>
              <a:rPr lang="en-GB" dirty="0" smtClean="0"/>
              <a:t>PCV10</a:t>
            </a:r>
            <a:endParaRPr lang="en-GB" dirty="0"/>
          </a:p>
        </p:txBody>
      </p:sp>
      <p:sp>
        <p:nvSpPr>
          <p:cNvPr id="8" name="TextBox 7"/>
          <p:cNvSpPr txBox="1"/>
          <p:nvPr/>
        </p:nvSpPr>
        <p:spPr>
          <a:xfrm>
            <a:off x="323528" y="172958"/>
            <a:ext cx="8496944" cy="2000548"/>
          </a:xfrm>
          <a:prstGeom prst="rect">
            <a:avLst/>
          </a:prstGeom>
          <a:noFill/>
        </p:spPr>
        <p:txBody>
          <a:bodyPr wrap="square" rtlCol="0">
            <a:spAutoFit/>
          </a:bodyPr>
          <a:lstStyle/>
          <a:p>
            <a:pPr algn="ctr"/>
            <a:r>
              <a:rPr lang="en-GB" sz="4000" dirty="0" smtClean="0"/>
              <a:t>Question aux participants</a:t>
            </a:r>
          </a:p>
          <a:p>
            <a:pPr algn="ctr"/>
            <a:endParaRPr lang="en-GB" sz="2800" dirty="0" smtClean="0"/>
          </a:p>
          <a:p>
            <a:pPr algn="ctr"/>
            <a:r>
              <a:rPr lang="en-GB" sz="2800" dirty="0" err="1" smtClean="0"/>
              <a:t>Pourquoi</a:t>
            </a:r>
            <a:r>
              <a:rPr lang="en-GB" sz="2800" dirty="0" smtClean="0"/>
              <a:t> la pastille de </a:t>
            </a:r>
            <a:r>
              <a:rPr lang="en-GB" sz="2800" dirty="0" err="1" smtClean="0"/>
              <a:t>contrôle</a:t>
            </a:r>
            <a:r>
              <a:rPr lang="en-GB" sz="2800" dirty="0" smtClean="0"/>
              <a:t> du </a:t>
            </a:r>
            <a:r>
              <a:rPr lang="en-GB" sz="2800" dirty="0" err="1" smtClean="0"/>
              <a:t>vaccin</a:t>
            </a:r>
            <a:r>
              <a:rPr lang="en-GB" sz="2800" dirty="0" smtClean="0"/>
              <a:t> figure-t-</a:t>
            </a:r>
            <a:r>
              <a:rPr lang="en-GB" sz="2800" dirty="0" err="1" smtClean="0"/>
              <a:t>elle</a:t>
            </a:r>
            <a:r>
              <a:rPr lang="en-GB" sz="2800" dirty="0" smtClean="0"/>
              <a:t> sur </a:t>
            </a:r>
            <a:r>
              <a:rPr lang="en-GB" sz="2800" dirty="0" err="1" smtClean="0"/>
              <a:t>l’étiquette</a:t>
            </a:r>
            <a:r>
              <a:rPr lang="en-GB" sz="2800" dirty="0" smtClean="0"/>
              <a:t> du nouveau flacon de 4 </a:t>
            </a:r>
            <a:r>
              <a:rPr lang="en-GB" sz="2800" dirty="0"/>
              <a:t>doses de </a:t>
            </a:r>
            <a:r>
              <a:rPr lang="en-GB" sz="2800" dirty="0" smtClean="0"/>
              <a:t>PCV10?</a:t>
            </a:r>
            <a:endParaRPr lang="en-GB" sz="2800" dirty="0"/>
          </a:p>
        </p:txBody>
      </p:sp>
    </p:spTree>
    <p:extLst>
      <p:ext uri="{BB962C8B-B14F-4D97-AF65-F5344CB8AC3E}">
        <p14:creationId xmlns:p14="http://schemas.microsoft.com/office/powerpoint/2010/main" val="2884934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88640"/>
            <a:ext cx="8928992" cy="2185214"/>
          </a:xfrm>
          <a:prstGeom prst="rect">
            <a:avLst/>
          </a:prstGeom>
        </p:spPr>
        <p:txBody>
          <a:bodyPr wrap="square">
            <a:spAutoFit/>
          </a:bodyPr>
          <a:lstStyle/>
          <a:p>
            <a:pPr algn="ctr"/>
            <a:r>
              <a:rPr lang="en-GB" sz="4000" dirty="0"/>
              <a:t>Question </a:t>
            </a:r>
            <a:r>
              <a:rPr lang="en-GB" sz="4000" dirty="0" smtClean="0"/>
              <a:t>aux participants</a:t>
            </a:r>
          </a:p>
          <a:p>
            <a:pPr algn="ctr"/>
            <a:endParaRPr lang="en-GB" sz="4000" dirty="0" smtClean="0"/>
          </a:p>
          <a:p>
            <a:pPr algn="ctr"/>
            <a:r>
              <a:rPr lang="en-GB" sz="2800" dirty="0" err="1" smtClean="0"/>
              <a:t>Où</a:t>
            </a:r>
            <a:r>
              <a:rPr lang="en-GB" sz="2800" dirty="0" smtClean="0"/>
              <a:t> </a:t>
            </a:r>
            <a:r>
              <a:rPr lang="en-GB" sz="2800" dirty="0" err="1" smtClean="0"/>
              <a:t>faut-il</a:t>
            </a:r>
            <a:r>
              <a:rPr lang="en-GB" sz="2800" dirty="0" smtClean="0"/>
              <a:t> conserver </a:t>
            </a:r>
            <a:r>
              <a:rPr lang="en-GB" sz="2800" dirty="0" err="1" smtClean="0"/>
              <a:t>chaque</a:t>
            </a:r>
            <a:r>
              <a:rPr lang="en-GB" sz="2800" dirty="0" smtClean="0"/>
              <a:t> flacon </a:t>
            </a:r>
            <a:r>
              <a:rPr lang="en-GB" sz="2800" dirty="0" err="1" smtClean="0"/>
              <a:t>dans</a:t>
            </a:r>
            <a:r>
              <a:rPr lang="en-GB" sz="2800" dirty="0" smtClean="0"/>
              <a:t> un </a:t>
            </a:r>
            <a:r>
              <a:rPr lang="en-GB" sz="2800" dirty="0" err="1" smtClean="0"/>
              <a:t>réfrigérateur</a:t>
            </a:r>
            <a:r>
              <a:rPr lang="en-GB" sz="2800" dirty="0" smtClean="0"/>
              <a:t> armoire?</a:t>
            </a:r>
            <a:endParaRPr lang="en-GB" sz="2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3130931"/>
            <a:ext cx="740469" cy="1631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36" y="2961578"/>
            <a:ext cx="1092481" cy="1800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9693" y="2961578"/>
            <a:ext cx="1228355" cy="1800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7105" y="3068960"/>
            <a:ext cx="1246886" cy="1631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051720" y="5003884"/>
            <a:ext cx="301686" cy="369332"/>
          </a:xfrm>
          <a:prstGeom prst="rect">
            <a:avLst/>
          </a:prstGeom>
          <a:noFill/>
        </p:spPr>
        <p:txBody>
          <a:bodyPr wrap="none" rtlCol="0">
            <a:spAutoFit/>
          </a:bodyPr>
          <a:lstStyle/>
          <a:p>
            <a:r>
              <a:rPr lang="en-GB" dirty="0" smtClean="0"/>
              <a:t>1</a:t>
            </a:r>
            <a:endParaRPr lang="en-GB" dirty="0"/>
          </a:p>
        </p:txBody>
      </p:sp>
      <p:sp>
        <p:nvSpPr>
          <p:cNvPr id="9" name="TextBox 8"/>
          <p:cNvSpPr txBox="1"/>
          <p:nvPr/>
        </p:nvSpPr>
        <p:spPr>
          <a:xfrm>
            <a:off x="3807313" y="5003884"/>
            <a:ext cx="301686" cy="369332"/>
          </a:xfrm>
          <a:prstGeom prst="rect">
            <a:avLst/>
          </a:prstGeom>
          <a:noFill/>
        </p:spPr>
        <p:txBody>
          <a:bodyPr wrap="none" rtlCol="0">
            <a:spAutoFit/>
          </a:bodyPr>
          <a:lstStyle/>
          <a:p>
            <a:r>
              <a:rPr lang="en-GB" dirty="0" smtClean="0"/>
              <a:t>2</a:t>
            </a:r>
            <a:endParaRPr lang="en-GB" dirty="0"/>
          </a:p>
        </p:txBody>
      </p:sp>
      <p:sp>
        <p:nvSpPr>
          <p:cNvPr id="10" name="TextBox 9"/>
          <p:cNvSpPr txBox="1"/>
          <p:nvPr/>
        </p:nvSpPr>
        <p:spPr>
          <a:xfrm>
            <a:off x="5562906" y="5003884"/>
            <a:ext cx="301686" cy="369332"/>
          </a:xfrm>
          <a:prstGeom prst="rect">
            <a:avLst/>
          </a:prstGeom>
          <a:noFill/>
        </p:spPr>
        <p:txBody>
          <a:bodyPr wrap="none" rtlCol="0">
            <a:spAutoFit/>
          </a:bodyPr>
          <a:lstStyle/>
          <a:p>
            <a:r>
              <a:rPr lang="en-GB" dirty="0" smtClean="0"/>
              <a:t>3</a:t>
            </a:r>
            <a:endParaRPr lang="en-GB" dirty="0"/>
          </a:p>
        </p:txBody>
      </p:sp>
      <p:sp>
        <p:nvSpPr>
          <p:cNvPr id="11" name="TextBox 10"/>
          <p:cNvSpPr txBox="1"/>
          <p:nvPr/>
        </p:nvSpPr>
        <p:spPr>
          <a:xfrm>
            <a:off x="7318498" y="5003884"/>
            <a:ext cx="301686" cy="369332"/>
          </a:xfrm>
          <a:prstGeom prst="rect">
            <a:avLst/>
          </a:prstGeom>
          <a:noFill/>
        </p:spPr>
        <p:txBody>
          <a:bodyPr wrap="none" rtlCol="0">
            <a:spAutoFit/>
          </a:bodyPr>
          <a:lstStyle/>
          <a:p>
            <a:r>
              <a:rPr lang="en-GB" dirty="0" smtClean="0"/>
              <a:t>4</a:t>
            </a:r>
            <a:endParaRPr lang="en-GB" dirty="0"/>
          </a:p>
        </p:txBody>
      </p:sp>
    </p:spTree>
    <p:extLst>
      <p:ext uri="{BB962C8B-B14F-4D97-AF65-F5344CB8AC3E}">
        <p14:creationId xmlns:p14="http://schemas.microsoft.com/office/powerpoint/2010/main" val="5892254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85510" y="188640"/>
            <a:ext cx="5512150" cy="1754326"/>
          </a:xfrm>
          <a:prstGeom prst="rect">
            <a:avLst/>
          </a:prstGeom>
        </p:spPr>
        <p:txBody>
          <a:bodyPr wrap="none">
            <a:spAutoFit/>
          </a:bodyPr>
          <a:lstStyle/>
          <a:p>
            <a:pPr algn="ctr"/>
            <a:r>
              <a:rPr lang="en-GB" sz="4000" dirty="0"/>
              <a:t>Question </a:t>
            </a:r>
            <a:r>
              <a:rPr lang="en-GB" sz="4000" dirty="0" smtClean="0"/>
              <a:t>aux participants</a:t>
            </a:r>
          </a:p>
          <a:p>
            <a:pPr algn="ctr"/>
            <a:endParaRPr lang="en-GB" sz="4000" dirty="0" smtClean="0"/>
          </a:p>
          <a:p>
            <a:pPr algn="ctr"/>
            <a:r>
              <a:rPr lang="en-GB" sz="2800" dirty="0" err="1" smtClean="0"/>
              <a:t>Quel</a:t>
            </a:r>
            <a:r>
              <a:rPr lang="en-GB" sz="2800" dirty="0" smtClean="0"/>
              <a:t> flacon </a:t>
            </a:r>
            <a:r>
              <a:rPr lang="en-GB" sz="2800" dirty="0" err="1" smtClean="0"/>
              <a:t>faut-il</a:t>
            </a:r>
            <a:r>
              <a:rPr lang="en-GB" sz="2800" dirty="0" smtClean="0"/>
              <a:t> utiliser </a:t>
            </a:r>
            <a:r>
              <a:rPr lang="en-GB" sz="2800" dirty="0" err="1" smtClean="0"/>
              <a:t>d’abord</a:t>
            </a:r>
            <a:r>
              <a:rPr lang="en-GB" sz="2800" dirty="0" smtClean="0"/>
              <a:t>?</a:t>
            </a:r>
            <a:endParaRPr lang="en-GB" sz="2800" dirty="0"/>
          </a:p>
        </p:txBody>
      </p:sp>
      <p:pic>
        <p:nvPicPr>
          <p:cNvPr id="3077"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b="27791"/>
          <a:stretch/>
        </p:blipFill>
        <p:spPr bwMode="auto">
          <a:xfrm>
            <a:off x="1763688" y="2581056"/>
            <a:ext cx="1314450" cy="16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b="26290"/>
          <a:stretch/>
        </p:blipFill>
        <p:spPr bwMode="auto">
          <a:xfrm>
            <a:off x="5460368" y="2581056"/>
            <a:ext cx="1371600" cy="16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1454975" y="4273056"/>
            <a:ext cx="1932132" cy="369332"/>
          </a:xfrm>
          <a:prstGeom prst="rect">
            <a:avLst/>
          </a:prstGeom>
        </p:spPr>
        <p:txBody>
          <a:bodyPr wrap="none">
            <a:spAutoFit/>
          </a:bodyPr>
          <a:lstStyle/>
          <a:p>
            <a:r>
              <a:rPr lang="fr-FR" dirty="0" smtClean="0"/>
              <a:t>Expire </a:t>
            </a:r>
            <a:r>
              <a:rPr lang="fr-FR" dirty="0"/>
              <a:t>dans 1 mois</a:t>
            </a:r>
            <a:endParaRPr lang="en-GB" dirty="0"/>
          </a:p>
        </p:txBody>
      </p:sp>
      <p:sp>
        <p:nvSpPr>
          <p:cNvPr id="4" name="Rectangle 3"/>
          <p:cNvSpPr/>
          <p:nvPr/>
        </p:nvSpPr>
        <p:spPr>
          <a:xfrm>
            <a:off x="5220072" y="4273056"/>
            <a:ext cx="2363339" cy="369332"/>
          </a:xfrm>
          <a:prstGeom prst="rect">
            <a:avLst/>
          </a:prstGeom>
        </p:spPr>
        <p:txBody>
          <a:bodyPr wrap="none">
            <a:spAutoFit/>
          </a:bodyPr>
          <a:lstStyle/>
          <a:p>
            <a:r>
              <a:rPr lang="fr-FR" dirty="0" smtClean="0"/>
              <a:t>Expire </a:t>
            </a:r>
            <a:r>
              <a:rPr lang="fr-FR" dirty="0"/>
              <a:t>dans 2 semaines</a:t>
            </a:r>
            <a:endParaRPr lang="en-GB" dirty="0"/>
          </a:p>
        </p:txBody>
      </p:sp>
    </p:spTree>
    <p:extLst>
      <p:ext uri="{BB962C8B-B14F-4D97-AF65-F5344CB8AC3E}">
        <p14:creationId xmlns:p14="http://schemas.microsoft.com/office/powerpoint/2010/main" val="18516951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44624"/>
            <a:ext cx="8928992" cy="1143000"/>
          </a:xfrm>
        </p:spPr>
        <p:txBody>
          <a:bodyPr>
            <a:noAutofit/>
          </a:bodyPr>
          <a:lstStyle/>
          <a:p>
            <a:r>
              <a:rPr lang="en-US" sz="3200" dirty="0" smtClean="0"/>
              <a:t>Résumé des </a:t>
            </a:r>
            <a:r>
              <a:rPr lang="en-US" sz="3200" dirty="0" err="1" smtClean="0"/>
              <a:t>données</a:t>
            </a:r>
            <a:r>
              <a:rPr lang="en-US" sz="3200" dirty="0" smtClean="0"/>
              <a:t> </a:t>
            </a:r>
            <a:r>
              <a:rPr lang="en-US" sz="3200" dirty="0" err="1" smtClean="0"/>
              <a:t>essentielles</a:t>
            </a:r>
            <a:r>
              <a:rPr lang="en-US" sz="3200" dirty="0" smtClean="0"/>
              <a:t> sur la conservation et la manipulation des flacons de 4 </a:t>
            </a:r>
            <a:r>
              <a:rPr lang="en-US" sz="3200" dirty="0"/>
              <a:t>doses de PCV10</a:t>
            </a:r>
            <a:endParaRPr lang="nl-BE" sz="3200" dirty="0"/>
          </a:p>
        </p:txBody>
      </p:sp>
      <p:sp>
        <p:nvSpPr>
          <p:cNvPr id="3" name="Content Placeholder 2"/>
          <p:cNvSpPr>
            <a:spLocks noGrp="1"/>
          </p:cNvSpPr>
          <p:nvPr>
            <p:ph idx="1"/>
          </p:nvPr>
        </p:nvSpPr>
        <p:spPr>
          <a:xfrm>
            <a:off x="179512" y="1340768"/>
            <a:ext cx="8784976" cy="5256584"/>
          </a:xfrm>
        </p:spPr>
        <p:txBody>
          <a:bodyPr>
            <a:noAutofit/>
          </a:bodyPr>
          <a:lstStyle/>
          <a:p>
            <a:r>
              <a:rPr lang="en-US" sz="2200" dirty="0" smtClean="0"/>
              <a:t>Le </a:t>
            </a:r>
            <a:r>
              <a:rPr lang="en-US" sz="2200" b="1" dirty="0" smtClean="0"/>
              <a:t>flacon de 4 doses de </a:t>
            </a:r>
            <a:r>
              <a:rPr lang="en-US" sz="2200" b="1" dirty="0"/>
              <a:t>PCV10</a:t>
            </a:r>
            <a:r>
              <a:rPr lang="en-US" sz="2200" b="1" dirty="0" smtClean="0"/>
              <a:t> </a:t>
            </a:r>
            <a:r>
              <a:rPr lang="en-US" sz="2200" dirty="0" err="1" smtClean="0"/>
              <a:t>doit</a:t>
            </a:r>
            <a:r>
              <a:rPr lang="en-US" sz="2200" dirty="0" smtClean="0"/>
              <a:t> </a:t>
            </a:r>
            <a:r>
              <a:rPr lang="en-US" sz="2200" dirty="0" err="1" smtClean="0"/>
              <a:t>être</a:t>
            </a:r>
            <a:r>
              <a:rPr lang="en-US" sz="2200" dirty="0" smtClean="0"/>
              <a:t> </a:t>
            </a:r>
            <a:r>
              <a:rPr lang="en-US" sz="2200" dirty="0" err="1" smtClean="0"/>
              <a:t>conservé</a:t>
            </a:r>
            <a:r>
              <a:rPr lang="en-US" sz="2200" dirty="0" smtClean="0"/>
              <a:t> entre </a:t>
            </a:r>
            <a:r>
              <a:rPr lang="en-GB" altLang="nl-BE" sz="2200" b="1" dirty="0" smtClean="0"/>
              <a:t>+</a:t>
            </a:r>
            <a:r>
              <a:rPr lang="en-GB" altLang="nl-BE" sz="2200" b="1" dirty="0"/>
              <a:t>2</a:t>
            </a:r>
            <a:r>
              <a:rPr lang="en-GB" altLang="nl-BE" sz="2200" b="1" baseline="30000" dirty="0"/>
              <a:t>°</a:t>
            </a:r>
            <a:r>
              <a:rPr lang="en-GB" altLang="nl-BE" sz="2200" b="1" dirty="0"/>
              <a:t> </a:t>
            </a:r>
            <a:r>
              <a:rPr lang="en-GB" altLang="nl-BE" sz="2200" b="1" dirty="0" smtClean="0"/>
              <a:t>et </a:t>
            </a:r>
            <a:r>
              <a:rPr lang="en-GB" altLang="nl-BE" sz="2200" b="1" dirty="0"/>
              <a:t>+</a:t>
            </a:r>
            <a:r>
              <a:rPr lang="en-GB" altLang="nl-BE" sz="2200" b="1" dirty="0" smtClean="0"/>
              <a:t>8</a:t>
            </a:r>
            <a:r>
              <a:rPr lang="en-GB" altLang="nl-BE" sz="2200" b="1" baseline="30000" dirty="0" smtClean="0"/>
              <a:t>°</a:t>
            </a:r>
            <a:r>
              <a:rPr lang="en-GB" altLang="nl-BE" sz="2200" b="1" dirty="0" smtClean="0"/>
              <a:t>C. </a:t>
            </a:r>
            <a:r>
              <a:rPr lang="en-GB" altLang="nl-BE" sz="2200" dirty="0" smtClean="0"/>
              <a:t>Conserver le </a:t>
            </a:r>
            <a:r>
              <a:rPr lang="en-GB" altLang="nl-BE" sz="2200" dirty="0" err="1" smtClean="0"/>
              <a:t>vaccin</a:t>
            </a:r>
            <a:r>
              <a:rPr lang="en-GB" altLang="nl-BE" sz="2200" dirty="0" smtClean="0"/>
              <a:t> à </a:t>
            </a:r>
            <a:r>
              <a:rPr lang="en-GB" altLang="nl-BE" sz="2200" dirty="0" err="1" smtClean="0"/>
              <a:t>l’abri</a:t>
            </a:r>
            <a:r>
              <a:rPr lang="en-GB" altLang="nl-BE" sz="2200" dirty="0" smtClean="0"/>
              <a:t> du gel, de la </a:t>
            </a:r>
            <a:r>
              <a:rPr lang="en-GB" altLang="nl-BE" sz="2200" dirty="0" err="1" smtClean="0"/>
              <a:t>chaleur</a:t>
            </a:r>
            <a:r>
              <a:rPr lang="en-GB" altLang="nl-BE" sz="2200" dirty="0" smtClean="0"/>
              <a:t> et de la lumière.</a:t>
            </a:r>
          </a:p>
          <a:p>
            <a:r>
              <a:rPr lang="en-US" sz="2200" dirty="0" smtClean="0"/>
              <a:t>Avant </a:t>
            </a:r>
            <a:r>
              <a:rPr lang="en-US" sz="2200" dirty="0" err="1" smtClean="0"/>
              <a:t>d’administrer</a:t>
            </a:r>
            <a:r>
              <a:rPr lang="en-US" sz="2200" dirty="0" smtClean="0"/>
              <a:t> le </a:t>
            </a:r>
            <a:r>
              <a:rPr lang="en-US" sz="2200" dirty="0" err="1" smtClean="0"/>
              <a:t>vaccin</a:t>
            </a:r>
            <a:r>
              <a:rPr lang="en-US" sz="2200" dirty="0" smtClean="0"/>
              <a:t>, </a:t>
            </a:r>
            <a:r>
              <a:rPr lang="en-US" sz="2200" dirty="0" err="1" smtClean="0"/>
              <a:t>vérifier</a:t>
            </a:r>
            <a:r>
              <a:rPr lang="en-US" sz="2200" dirty="0" smtClean="0"/>
              <a:t> la </a:t>
            </a:r>
            <a:r>
              <a:rPr lang="en-US" sz="2200" b="1" dirty="0" smtClean="0"/>
              <a:t>pastille de </a:t>
            </a:r>
            <a:r>
              <a:rPr lang="en-US" sz="2200" b="1" dirty="0" err="1" smtClean="0"/>
              <a:t>contrôle</a:t>
            </a:r>
            <a:r>
              <a:rPr lang="en-US" sz="2200" b="1" dirty="0" smtClean="0"/>
              <a:t> du </a:t>
            </a:r>
            <a:r>
              <a:rPr lang="en-US" sz="2200" b="1" dirty="0" err="1" smtClean="0"/>
              <a:t>vaccin</a:t>
            </a:r>
            <a:r>
              <a:rPr lang="en-US" sz="2200" b="1" dirty="0" smtClean="0"/>
              <a:t> </a:t>
            </a:r>
            <a:r>
              <a:rPr lang="en-US" sz="2200" dirty="0" smtClean="0"/>
              <a:t>et la </a:t>
            </a:r>
            <a:r>
              <a:rPr lang="en-US" sz="2200" b="1" dirty="0" smtClean="0"/>
              <a:t>date de </a:t>
            </a:r>
            <a:r>
              <a:rPr lang="en-US" sz="2200" b="1" dirty="0" err="1" smtClean="0"/>
              <a:t>péremption</a:t>
            </a:r>
            <a:r>
              <a:rPr lang="en-US" sz="2200" dirty="0" smtClean="0"/>
              <a:t> pour </a:t>
            </a:r>
            <a:r>
              <a:rPr lang="en-US" sz="2200" dirty="0" err="1" smtClean="0"/>
              <a:t>s’assurer</a:t>
            </a:r>
            <a:r>
              <a:rPr lang="en-US" sz="2200" dirty="0" smtClean="0"/>
              <a:t> que le </a:t>
            </a:r>
            <a:r>
              <a:rPr lang="en-US" sz="2200" dirty="0" err="1" smtClean="0"/>
              <a:t>vaccin</a:t>
            </a:r>
            <a:r>
              <a:rPr lang="en-US" sz="2200" dirty="0" smtClean="0"/>
              <a:t> </a:t>
            </a:r>
            <a:r>
              <a:rPr lang="en-US" sz="2200" dirty="0" err="1" smtClean="0"/>
              <a:t>peut</a:t>
            </a:r>
            <a:r>
              <a:rPr lang="en-US" sz="2200" dirty="0" smtClean="0"/>
              <a:t> </a:t>
            </a:r>
            <a:r>
              <a:rPr lang="en-US" sz="2200" dirty="0" err="1" smtClean="0"/>
              <a:t>être</a:t>
            </a:r>
            <a:r>
              <a:rPr lang="en-US" sz="2200" dirty="0" smtClean="0"/>
              <a:t> </a:t>
            </a:r>
            <a:r>
              <a:rPr lang="en-US" sz="2200" dirty="0" err="1" smtClean="0"/>
              <a:t>utilisé</a:t>
            </a:r>
            <a:r>
              <a:rPr lang="en-US" sz="2200" dirty="0" smtClean="0"/>
              <a:t> </a:t>
            </a:r>
            <a:r>
              <a:rPr lang="en-US" sz="2200" dirty="0" err="1" smtClean="0"/>
              <a:t>en</a:t>
            </a:r>
            <a:r>
              <a:rPr lang="en-US" sz="2200" dirty="0" smtClean="0"/>
              <a:t> </a:t>
            </a:r>
            <a:r>
              <a:rPr lang="en-US" sz="2200" dirty="0" err="1" smtClean="0"/>
              <a:t>toute</a:t>
            </a:r>
            <a:r>
              <a:rPr lang="en-US" sz="2200" dirty="0" smtClean="0"/>
              <a:t> </a:t>
            </a:r>
            <a:r>
              <a:rPr lang="en-US" sz="2200" dirty="0" err="1" smtClean="0"/>
              <a:t>sécurité</a:t>
            </a:r>
            <a:r>
              <a:rPr lang="en-US" sz="2200" dirty="0" smtClean="0"/>
              <a:t>. La pastille de </a:t>
            </a:r>
            <a:r>
              <a:rPr lang="en-US" sz="2200" dirty="0" err="1" smtClean="0"/>
              <a:t>contrôle</a:t>
            </a:r>
            <a:r>
              <a:rPr lang="en-US" sz="2200" dirty="0" smtClean="0"/>
              <a:t> du </a:t>
            </a:r>
            <a:r>
              <a:rPr lang="en-US" sz="2200" dirty="0" err="1" smtClean="0"/>
              <a:t>vaccin</a:t>
            </a:r>
            <a:r>
              <a:rPr lang="en-US" sz="2200" dirty="0" smtClean="0"/>
              <a:t> se </a:t>
            </a:r>
            <a:r>
              <a:rPr lang="en-US" sz="2200" dirty="0" err="1" smtClean="0"/>
              <a:t>situe</a:t>
            </a:r>
            <a:r>
              <a:rPr lang="en-US" sz="2200" dirty="0" smtClean="0"/>
              <a:t> sur </a:t>
            </a:r>
            <a:r>
              <a:rPr lang="en-US" sz="2200" dirty="0" err="1" smtClean="0"/>
              <a:t>l’étiquette</a:t>
            </a:r>
            <a:r>
              <a:rPr lang="en-US" sz="2200" dirty="0" smtClean="0"/>
              <a:t> du flacon.</a:t>
            </a:r>
            <a:endParaRPr lang="en-US" sz="2200" b="1" dirty="0" smtClean="0"/>
          </a:p>
          <a:p>
            <a:r>
              <a:rPr lang="en-GB" sz="2200" dirty="0" smtClean="0"/>
              <a:t>Le flacon de 4 </a:t>
            </a:r>
            <a:r>
              <a:rPr lang="en-GB" sz="2200" dirty="0"/>
              <a:t>doses de PCV10 </a:t>
            </a:r>
            <a:r>
              <a:rPr lang="en-GB" sz="2200" dirty="0" err="1" smtClean="0"/>
              <a:t>contient</a:t>
            </a:r>
            <a:r>
              <a:rPr lang="en-GB" sz="2200" dirty="0" smtClean="0"/>
              <a:t> un </a:t>
            </a:r>
            <a:r>
              <a:rPr lang="en-GB" sz="2200" dirty="0" err="1" smtClean="0"/>
              <a:t>conservateur</a:t>
            </a:r>
            <a:r>
              <a:rPr lang="en-GB" sz="2200" dirty="0" smtClean="0"/>
              <a:t> et </a:t>
            </a:r>
            <a:r>
              <a:rPr lang="en-GB" sz="2200" dirty="0" err="1" smtClean="0"/>
              <a:t>est</a:t>
            </a:r>
            <a:r>
              <a:rPr lang="en-GB" sz="2200" dirty="0" smtClean="0"/>
              <a:t> </a:t>
            </a:r>
            <a:r>
              <a:rPr lang="en-GB" sz="2200" dirty="0" err="1" smtClean="0"/>
              <a:t>soumis</a:t>
            </a:r>
            <a:r>
              <a:rPr lang="en-GB" sz="2200" dirty="0" smtClean="0"/>
              <a:t> à la </a:t>
            </a:r>
            <a:r>
              <a:rPr lang="en-GB" sz="2200" b="1" dirty="0" err="1" smtClean="0"/>
              <a:t>politique</a:t>
            </a:r>
            <a:r>
              <a:rPr lang="en-GB" sz="2200" b="1" dirty="0" smtClean="0"/>
              <a:t> du flacon </a:t>
            </a:r>
            <a:r>
              <a:rPr lang="en-GB" sz="2200" b="1" dirty="0" err="1" smtClean="0"/>
              <a:t>multidose</a:t>
            </a:r>
            <a:r>
              <a:rPr lang="en-GB" sz="2200" b="1" dirty="0" smtClean="0"/>
              <a:t> de </a:t>
            </a:r>
            <a:r>
              <a:rPr lang="en-GB" sz="2200" b="1" dirty="0" err="1" smtClean="0"/>
              <a:t>l’OMS</a:t>
            </a:r>
            <a:endParaRPr lang="en-GB" sz="2200" b="1" dirty="0" smtClean="0"/>
          </a:p>
          <a:p>
            <a:r>
              <a:rPr lang="en-GB" sz="2200" b="1" dirty="0" err="1" smtClean="0"/>
              <a:t>Cette</a:t>
            </a:r>
            <a:r>
              <a:rPr lang="en-GB" sz="2200" b="1" dirty="0" smtClean="0"/>
              <a:t> </a:t>
            </a:r>
            <a:r>
              <a:rPr lang="en-GB" sz="2200" b="1" dirty="0" err="1" smtClean="0"/>
              <a:t>politique</a:t>
            </a:r>
            <a:r>
              <a:rPr lang="en-GB" sz="2200" b="1" dirty="0" smtClean="0"/>
              <a:t> </a:t>
            </a:r>
            <a:r>
              <a:rPr lang="en-GB" sz="2200" b="1" dirty="0" err="1" smtClean="0"/>
              <a:t>implique</a:t>
            </a:r>
            <a:r>
              <a:rPr lang="en-GB" sz="2200" b="1" dirty="0" smtClean="0"/>
              <a:t> que les </a:t>
            </a:r>
            <a:r>
              <a:rPr lang="en-GB" sz="2200" b="1" dirty="0" err="1" smtClean="0"/>
              <a:t>vaccins</a:t>
            </a:r>
            <a:r>
              <a:rPr lang="en-GB" sz="2200" dirty="0" smtClean="0"/>
              <a:t>: </a:t>
            </a:r>
          </a:p>
          <a:p>
            <a:pPr lvl="1"/>
            <a:r>
              <a:rPr lang="en-GB" sz="2200" dirty="0" err="1"/>
              <a:t>s</a:t>
            </a:r>
            <a:r>
              <a:rPr lang="en-GB" sz="2200" dirty="0" err="1" smtClean="0"/>
              <a:t>ont</a:t>
            </a:r>
            <a:r>
              <a:rPr lang="en-GB" sz="2200" dirty="0" smtClean="0"/>
              <a:t> </a:t>
            </a:r>
            <a:r>
              <a:rPr lang="en-GB" sz="2200" dirty="0" err="1" smtClean="0"/>
              <a:t>préqualifiés</a:t>
            </a:r>
            <a:r>
              <a:rPr lang="en-GB" sz="2200" dirty="0" smtClean="0"/>
              <a:t> par </a:t>
            </a:r>
            <a:r>
              <a:rPr lang="en-GB" sz="2200" dirty="0" err="1" smtClean="0"/>
              <a:t>l’OMS</a:t>
            </a:r>
            <a:endParaRPr lang="en-GB" sz="2200" dirty="0" smtClean="0"/>
          </a:p>
          <a:p>
            <a:pPr lvl="1"/>
            <a:r>
              <a:rPr lang="en-GB" sz="2200" dirty="0" err="1"/>
              <a:t>s</a:t>
            </a:r>
            <a:r>
              <a:rPr lang="en-GB" sz="2200" dirty="0" err="1" smtClean="0"/>
              <a:t>ont</a:t>
            </a:r>
            <a:r>
              <a:rPr lang="en-GB" sz="2200" dirty="0" smtClean="0"/>
              <a:t> </a:t>
            </a:r>
            <a:r>
              <a:rPr lang="en-GB" sz="2200" dirty="0" err="1" smtClean="0"/>
              <a:t>homologués</a:t>
            </a:r>
            <a:r>
              <a:rPr lang="en-GB" sz="2200" dirty="0" smtClean="0"/>
              <a:t> par </a:t>
            </a:r>
            <a:r>
              <a:rPr lang="en-GB" sz="2200" dirty="0" err="1" smtClean="0"/>
              <a:t>l’OMS</a:t>
            </a:r>
            <a:r>
              <a:rPr lang="en-GB" sz="2200" dirty="0" smtClean="0"/>
              <a:t> pour </a:t>
            </a:r>
            <a:r>
              <a:rPr lang="en-GB" sz="2200" dirty="0" err="1" smtClean="0"/>
              <a:t>une</a:t>
            </a:r>
            <a:r>
              <a:rPr lang="en-GB" sz="2200" dirty="0" smtClean="0"/>
              <a:t> utilisation </a:t>
            </a:r>
            <a:r>
              <a:rPr lang="en-GB" sz="2200" dirty="0" err="1" smtClean="0"/>
              <a:t>jusqu’à</a:t>
            </a:r>
            <a:r>
              <a:rPr lang="en-GB" sz="2200" dirty="0" smtClean="0"/>
              <a:t> 28 </a:t>
            </a:r>
            <a:r>
              <a:rPr lang="en-GB" sz="2200" dirty="0" err="1" smtClean="0"/>
              <a:t>jours</a:t>
            </a:r>
            <a:r>
              <a:rPr lang="en-GB" sz="2200" dirty="0" smtClean="0"/>
              <a:t> après </a:t>
            </a:r>
            <a:r>
              <a:rPr lang="en-GB" sz="2200" dirty="0" err="1" smtClean="0"/>
              <a:t>ouverture</a:t>
            </a:r>
            <a:endParaRPr lang="en-GB" sz="2200" dirty="0" smtClean="0"/>
          </a:p>
          <a:p>
            <a:pPr lvl="1"/>
            <a:r>
              <a:rPr lang="en-GB" sz="2200" dirty="0" err="1"/>
              <a:t>n</a:t>
            </a:r>
            <a:r>
              <a:rPr lang="en-GB" sz="2200" dirty="0" err="1" smtClean="0"/>
              <a:t>’ont</a:t>
            </a:r>
            <a:r>
              <a:rPr lang="en-GB" sz="2200" dirty="0" smtClean="0"/>
              <a:t> pas </a:t>
            </a:r>
            <a:r>
              <a:rPr lang="en-GB" sz="2200" dirty="0" err="1" smtClean="0"/>
              <a:t>expiré</a:t>
            </a:r>
            <a:endParaRPr lang="en-GB" sz="2200" dirty="0" smtClean="0"/>
          </a:p>
          <a:p>
            <a:pPr lvl="1"/>
            <a:r>
              <a:rPr lang="en-GB" sz="2200" dirty="0" err="1"/>
              <a:t>s</a:t>
            </a:r>
            <a:r>
              <a:rPr lang="en-GB" sz="2200" dirty="0" err="1" smtClean="0"/>
              <a:t>ont</a:t>
            </a:r>
            <a:r>
              <a:rPr lang="en-GB" sz="2200" dirty="0" smtClean="0"/>
              <a:t> </a:t>
            </a:r>
            <a:r>
              <a:rPr lang="en-GB" sz="2200" dirty="0" err="1" smtClean="0"/>
              <a:t>conservés</a:t>
            </a:r>
            <a:r>
              <a:rPr lang="en-GB" sz="2200" dirty="0" smtClean="0"/>
              <a:t> </a:t>
            </a:r>
            <a:r>
              <a:rPr lang="en-GB" sz="2200" dirty="0" err="1" smtClean="0"/>
              <a:t>en</a:t>
            </a:r>
            <a:r>
              <a:rPr lang="en-GB" sz="2200" dirty="0" smtClean="0"/>
              <a:t> </a:t>
            </a:r>
            <a:r>
              <a:rPr lang="en-GB" sz="2200" dirty="0" err="1" smtClean="0"/>
              <a:t>continu</a:t>
            </a:r>
            <a:r>
              <a:rPr lang="en-GB" sz="2200" dirty="0" smtClean="0"/>
              <a:t> aux </a:t>
            </a:r>
            <a:r>
              <a:rPr lang="en-GB" sz="2200" dirty="0" err="1" smtClean="0"/>
              <a:t>températures</a:t>
            </a:r>
            <a:r>
              <a:rPr lang="en-GB" sz="2200" dirty="0" smtClean="0"/>
              <a:t> </a:t>
            </a:r>
            <a:r>
              <a:rPr lang="en-GB" sz="2200" dirty="0" err="1" smtClean="0"/>
              <a:t>recommandées</a:t>
            </a:r>
            <a:r>
              <a:rPr lang="en-GB" sz="2200" dirty="0" smtClean="0"/>
              <a:t/>
            </a:r>
            <a:br>
              <a:rPr lang="en-GB" sz="2200" dirty="0" smtClean="0"/>
            </a:br>
            <a:endParaRPr lang="en-US" sz="2200" dirty="0" smtClean="0"/>
          </a:p>
          <a:p>
            <a:endParaRPr lang="en-US" sz="2200" dirty="0"/>
          </a:p>
          <a:p>
            <a:endParaRPr lang="nl-BE" sz="2200" dirty="0"/>
          </a:p>
        </p:txBody>
      </p:sp>
    </p:spTree>
    <p:extLst>
      <p:ext uri="{BB962C8B-B14F-4D97-AF65-F5344CB8AC3E}">
        <p14:creationId xmlns:p14="http://schemas.microsoft.com/office/powerpoint/2010/main" val="11061853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a:bodyPr>
          <a:lstStyle/>
          <a:p>
            <a:r>
              <a:rPr lang="nl-BE" sz="4000" dirty="0" smtClean="0"/>
              <a:t>Références</a:t>
            </a:r>
            <a:endParaRPr lang="nl-BE" sz="4000" dirty="0"/>
          </a:p>
        </p:txBody>
      </p:sp>
      <p:sp>
        <p:nvSpPr>
          <p:cNvPr id="3" name="Content Placeholder 2"/>
          <p:cNvSpPr>
            <a:spLocks noGrp="1"/>
          </p:cNvSpPr>
          <p:nvPr>
            <p:ph idx="1"/>
          </p:nvPr>
        </p:nvSpPr>
        <p:spPr>
          <a:xfrm>
            <a:off x="457200" y="1340768"/>
            <a:ext cx="8229600" cy="4853136"/>
          </a:xfrm>
        </p:spPr>
        <p:txBody>
          <a:bodyPr>
            <a:normAutofit fontScale="62500" lnSpcReduction="20000"/>
          </a:bodyPr>
          <a:lstStyle/>
          <a:p>
            <a:r>
              <a:rPr lang="en-US" dirty="0" smtClean="0"/>
              <a:t>World Health Organization Multi-Dose Vial Policy </a:t>
            </a:r>
            <a:r>
              <a:rPr lang="en-US" dirty="0"/>
              <a:t>(revised 2014): </a:t>
            </a:r>
            <a:r>
              <a:rPr lang="en-US" dirty="0">
                <a:hlinkClick r:id="rId3"/>
              </a:rPr>
              <a:t>http://</a:t>
            </a:r>
            <a:r>
              <a:rPr lang="en-US" dirty="0" smtClean="0">
                <a:hlinkClick r:id="rId3"/>
              </a:rPr>
              <a:t>apps.who.int/iris/bitstream/10665/135972/1/WHO_IVB_14.07_eng.pdf</a:t>
            </a:r>
            <a:endParaRPr lang="en-US" dirty="0" smtClean="0"/>
          </a:p>
          <a:p>
            <a:r>
              <a:rPr lang="en-US" dirty="0" smtClean="0"/>
              <a:t>UNICEF Agora: Multi-Dose Vial Policy </a:t>
            </a:r>
            <a:r>
              <a:rPr lang="en-US" dirty="0"/>
              <a:t>short e-course: </a:t>
            </a:r>
            <a:r>
              <a:rPr lang="en-US" dirty="0">
                <a:hlinkClick r:id="rId4"/>
              </a:rPr>
              <a:t>https://</a:t>
            </a:r>
            <a:r>
              <a:rPr lang="en-US" dirty="0" smtClean="0">
                <a:hlinkClick r:id="rId4"/>
              </a:rPr>
              <a:t>agora.unicef.org/course/info.php?id=2065</a:t>
            </a:r>
            <a:r>
              <a:rPr lang="en-US" dirty="0" smtClean="0"/>
              <a:t> </a:t>
            </a:r>
          </a:p>
          <a:p>
            <a:r>
              <a:rPr lang="en-US" dirty="0" smtClean="0"/>
              <a:t>Vaccine Vial Monitor (VVM) training videos: </a:t>
            </a:r>
            <a:r>
              <a:rPr lang="en-US" dirty="0" smtClean="0">
                <a:hlinkClick r:id="rId5"/>
              </a:rPr>
              <a:t>https</a:t>
            </a:r>
            <a:r>
              <a:rPr lang="en-US" dirty="0">
                <a:hlinkClick r:id="rId5"/>
              </a:rPr>
              <a:t>://</a:t>
            </a:r>
            <a:r>
              <a:rPr lang="en-US" dirty="0" smtClean="0">
                <a:hlinkClick r:id="rId5"/>
              </a:rPr>
              <a:t>vimeo.com/channels/evvm</a:t>
            </a:r>
            <a:r>
              <a:rPr lang="en-US" dirty="0" smtClean="0"/>
              <a:t> </a:t>
            </a:r>
            <a:endParaRPr lang="en-US" dirty="0"/>
          </a:p>
          <a:p>
            <a:r>
              <a:rPr lang="en-US" dirty="0" smtClean="0"/>
              <a:t>World Health Organization and UNICEF: Vaccine </a:t>
            </a:r>
            <a:r>
              <a:rPr lang="en-US" dirty="0"/>
              <a:t>vial monitor (VVM) assignments for different WHO-prequalified vaccines and their proper </a:t>
            </a:r>
            <a:r>
              <a:rPr lang="en-US" dirty="0" smtClean="0"/>
              <a:t>handling </a:t>
            </a:r>
            <a:r>
              <a:rPr lang="en-US" dirty="0" smtClean="0">
                <a:solidFill>
                  <a:srgbClr val="FF0000"/>
                </a:solidFill>
                <a:hlinkClick r:id="rId6"/>
              </a:rPr>
              <a:t>http</a:t>
            </a:r>
            <a:r>
              <a:rPr lang="en-US" dirty="0">
                <a:solidFill>
                  <a:srgbClr val="FF0000"/>
                </a:solidFill>
                <a:hlinkClick r:id="rId6"/>
              </a:rPr>
              <a:t>://</a:t>
            </a:r>
            <a:r>
              <a:rPr lang="en-US" dirty="0" smtClean="0">
                <a:solidFill>
                  <a:srgbClr val="FF0000"/>
                </a:solidFill>
                <a:hlinkClick r:id="rId6"/>
              </a:rPr>
              <a:t>www.who.int/immunization/programmes_systems/service_delivery/EN_Information_Bulletin_VVM_assignments.pdf</a:t>
            </a:r>
            <a:r>
              <a:rPr lang="en-US" dirty="0" smtClean="0">
                <a:solidFill>
                  <a:srgbClr val="FF0000"/>
                </a:solidFill>
              </a:rPr>
              <a:t> </a:t>
            </a:r>
          </a:p>
          <a:p>
            <a:r>
              <a:rPr lang="en-US" dirty="0"/>
              <a:t>WHO. Immunization in Practice: a practical guide for health staff. 2015 update. </a:t>
            </a:r>
            <a:r>
              <a:rPr lang="en-US" dirty="0">
                <a:hlinkClick r:id="rId7"/>
              </a:rPr>
              <a:t>http://apps.who.int/iris/bitstream/10665/193412/1/9789241549097_eng.pdf</a:t>
            </a:r>
            <a:r>
              <a:rPr lang="en-US" dirty="0"/>
              <a:t> </a:t>
            </a:r>
          </a:p>
          <a:p>
            <a:r>
              <a:rPr lang="en-US" dirty="0" smtClean="0"/>
              <a:t>Step by step shake </a:t>
            </a:r>
            <a:r>
              <a:rPr lang="en-US" dirty="0"/>
              <a:t>test demonstration: </a:t>
            </a:r>
            <a:r>
              <a:rPr lang="en-US" dirty="0">
                <a:hlinkClick r:id="rId8"/>
              </a:rPr>
              <a:t>https://</a:t>
            </a:r>
            <a:r>
              <a:rPr lang="en-US" dirty="0" smtClean="0">
                <a:hlinkClick r:id="rId8"/>
              </a:rPr>
              <a:t>vimeo.com/8389435</a:t>
            </a:r>
            <a:r>
              <a:rPr lang="en-US" dirty="0" smtClean="0"/>
              <a:t> </a:t>
            </a:r>
          </a:p>
          <a:p>
            <a:endParaRPr lang="en-US" dirty="0" smtClean="0"/>
          </a:p>
          <a:p>
            <a:endParaRPr lang="nl-BE" dirty="0" smtClean="0"/>
          </a:p>
          <a:p>
            <a:endParaRPr lang="nl-BE" dirty="0"/>
          </a:p>
        </p:txBody>
      </p:sp>
    </p:spTree>
    <p:extLst>
      <p:ext uri="{BB962C8B-B14F-4D97-AF65-F5344CB8AC3E}">
        <p14:creationId xmlns:p14="http://schemas.microsoft.com/office/powerpoint/2010/main" val="3618032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normAutofit/>
          </a:bodyPr>
          <a:lstStyle/>
          <a:p>
            <a:r>
              <a:rPr lang="en-US" sz="4000" dirty="0" err="1" smtClean="0"/>
              <a:t>Objectifs</a:t>
            </a:r>
            <a:endParaRPr lang="nl-BE" sz="4000" dirty="0"/>
          </a:p>
        </p:txBody>
      </p:sp>
      <p:sp>
        <p:nvSpPr>
          <p:cNvPr id="3" name="Content Placeholder 2"/>
          <p:cNvSpPr>
            <a:spLocks noGrp="1"/>
          </p:cNvSpPr>
          <p:nvPr>
            <p:ph idx="1"/>
          </p:nvPr>
        </p:nvSpPr>
        <p:spPr>
          <a:xfrm>
            <a:off x="179512" y="1196752"/>
            <a:ext cx="8784976" cy="4709120"/>
          </a:xfrm>
        </p:spPr>
        <p:txBody>
          <a:bodyPr>
            <a:noAutofit/>
          </a:bodyPr>
          <a:lstStyle/>
          <a:p>
            <a:r>
              <a:rPr lang="en-US" sz="2400" dirty="0" smtClean="0"/>
              <a:t>À </a:t>
            </a:r>
            <a:r>
              <a:rPr lang="en-US" sz="2400" dirty="0" err="1" smtClean="0"/>
              <a:t>l’issue</a:t>
            </a:r>
            <a:r>
              <a:rPr lang="en-US" sz="2400" dirty="0" smtClean="0"/>
              <a:t> de </a:t>
            </a:r>
            <a:r>
              <a:rPr lang="en-US" sz="2400" dirty="0" err="1" smtClean="0"/>
              <a:t>ce</a:t>
            </a:r>
            <a:r>
              <a:rPr lang="en-US" sz="2400" dirty="0" smtClean="0"/>
              <a:t> module, </a:t>
            </a:r>
            <a:r>
              <a:rPr lang="en-US" sz="2400" dirty="0" err="1" smtClean="0"/>
              <a:t>vous</a:t>
            </a:r>
            <a:r>
              <a:rPr lang="en-US" sz="2400" dirty="0" smtClean="0"/>
              <a:t> </a:t>
            </a:r>
            <a:r>
              <a:rPr lang="en-US" sz="2400" dirty="0" err="1" smtClean="0"/>
              <a:t>pourrez</a:t>
            </a:r>
            <a:r>
              <a:rPr lang="en-US" sz="2400" dirty="0" smtClean="0"/>
              <a:t>: </a:t>
            </a:r>
          </a:p>
          <a:p>
            <a:pPr lvl="1"/>
            <a:r>
              <a:rPr lang="en-US" sz="2400" dirty="0" err="1" smtClean="0"/>
              <a:t>reconnaître</a:t>
            </a:r>
            <a:r>
              <a:rPr lang="en-US" sz="2400" dirty="0" smtClean="0"/>
              <a:t> le flacon de 4 doses du </a:t>
            </a:r>
            <a:r>
              <a:rPr lang="en-US" sz="2400" dirty="0" err="1" smtClean="0"/>
              <a:t>vaccin</a:t>
            </a:r>
            <a:r>
              <a:rPr lang="en-US" sz="2400" dirty="0" smtClean="0"/>
              <a:t> </a:t>
            </a:r>
            <a:r>
              <a:rPr lang="en-US" sz="2400" dirty="0" err="1" smtClean="0"/>
              <a:t>antipneumococcique</a:t>
            </a:r>
            <a:endParaRPr lang="en-US" sz="2400" dirty="0"/>
          </a:p>
          <a:p>
            <a:pPr lvl="1"/>
            <a:r>
              <a:rPr lang="en-US" sz="2400" dirty="0" err="1"/>
              <a:t>d</a:t>
            </a:r>
            <a:r>
              <a:rPr lang="en-US" sz="2400" dirty="0" err="1" smtClean="0"/>
              <a:t>écrire</a:t>
            </a:r>
            <a:r>
              <a:rPr lang="en-US" sz="2400" dirty="0" smtClean="0"/>
              <a:t> la </a:t>
            </a:r>
            <a:r>
              <a:rPr lang="en-US" sz="2400" dirty="0" err="1" smtClean="0"/>
              <a:t>plage</a:t>
            </a:r>
            <a:r>
              <a:rPr lang="en-US" sz="2400" dirty="0" smtClean="0"/>
              <a:t> de </a:t>
            </a:r>
            <a:r>
              <a:rPr lang="en-US" sz="2400" dirty="0" err="1" smtClean="0"/>
              <a:t>températures</a:t>
            </a:r>
            <a:r>
              <a:rPr lang="en-US" sz="2400" dirty="0" smtClean="0"/>
              <a:t> </a:t>
            </a:r>
            <a:r>
              <a:rPr lang="en-US" sz="2400" dirty="0" err="1" smtClean="0"/>
              <a:t>correcte</a:t>
            </a:r>
            <a:r>
              <a:rPr lang="en-US" sz="2400" dirty="0"/>
              <a:t> </a:t>
            </a:r>
            <a:r>
              <a:rPr lang="en-US" sz="2400" dirty="0" smtClean="0"/>
              <a:t>pour la conservation du </a:t>
            </a:r>
            <a:r>
              <a:rPr lang="en-US" sz="2400" dirty="0" err="1" smtClean="0"/>
              <a:t>vaccin</a:t>
            </a:r>
            <a:r>
              <a:rPr lang="en-US" sz="2400" dirty="0" smtClean="0"/>
              <a:t> </a:t>
            </a:r>
            <a:r>
              <a:rPr lang="en-US" sz="2400" dirty="0" err="1" smtClean="0"/>
              <a:t>antipneumococcique</a:t>
            </a:r>
            <a:endParaRPr lang="en-US" sz="2400" dirty="0" smtClean="0"/>
          </a:p>
          <a:p>
            <a:pPr lvl="1"/>
            <a:r>
              <a:rPr lang="en-US" sz="2400" dirty="0" err="1"/>
              <a:t>d</a:t>
            </a:r>
            <a:r>
              <a:rPr lang="en-US" sz="2400" dirty="0" err="1" smtClean="0"/>
              <a:t>écrire</a:t>
            </a:r>
            <a:r>
              <a:rPr lang="en-US" sz="2400" dirty="0" smtClean="0"/>
              <a:t> la </a:t>
            </a:r>
            <a:r>
              <a:rPr lang="en-US" sz="2400" dirty="0" err="1" smtClean="0"/>
              <a:t>méthode</a:t>
            </a:r>
            <a:r>
              <a:rPr lang="en-US" sz="2400" dirty="0" smtClean="0"/>
              <a:t> </a:t>
            </a:r>
            <a:r>
              <a:rPr lang="en-US" sz="2400" dirty="0" err="1" smtClean="0"/>
              <a:t>d’utilisation</a:t>
            </a:r>
            <a:r>
              <a:rPr lang="en-US" sz="2400" dirty="0" smtClean="0"/>
              <a:t> du </a:t>
            </a:r>
            <a:r>
              <a:rPr lang="en-US" sz="2400" dirty="0" err="1" smtClean="0"/>
              <a:t>vaccin</a:t>
            </a:r>
            <a:endParaRPr lang="en-US" sz="2400" dirty="0" smtClean="0"/>
          </a:p>
          <a:p>
            <a:pPr lvl="1"/>
            <a:r>
              <a:rPr lang="en-US" sz="2400" dirty="0" err="1"/>
              <a:t>d</a:t>
            </a:r>
            <a:r>
              <a:rPr lang="en-US" sz="2400" dirty="0" err="1" smtClean="0"/>
              <a:t>écrire</a:t>
            </a:r>
            <a:r>
              <a:rPr lang="en-US" sz="2400" dirty="0" smtClean="0"/>
              <a:t> les </a:t>
            </a:r>
            <a:r>
              <a:rPr lang="en-US" sz="2400" dirty="0" err="1" smtClean="0"/>
              <a:t>effets</a:t>
            </a:r>
            <a:r>
              <a:rPr lang="en-US" sz="2400" dirty="0" smtClean="0"/>
              <a:t> de </a:t>
            </a:r>
            <a:r>
              <a:rPr lang="en-US" sz="2400" dirty="0" err="1" smtClean="0"/>
              <a:t>l’exposition</a:t>
            </a:r>
            <a:r>
              <a:rPr lang="en-US" sz="2400" dirty="0" smtClean="0"/>
              <a:t> à la </a:t>
            </a:r>
            <a:r>
              <a:rPr lang="en-US" sz="2400" dirty="0" err="1" smtClean="0"/>
              <a:t>chaleur</a:t>
            </a:r>
            <a:r>
              <a:rPr lang="en-US" sz="2400" dirty="0" smtClean="0"/>
              <a:t> sur le </a:t>
            </a:r>
            <a:r>
              <a:rPr lang="en-US" sz="2400" dirty="0" err="1" smtClean="0"/>
              <a:t>vaccin</a:t>
            </a:r>
            <a:r>
              <a:rPr lang="en-US" sz="2400" dirty="0" smtClean="0"/>
              <a:t> </a:t>
            </a:r>
            <a:r>
              <a:rPr lang="en-US" sz="2400" dirty="0" err="1" smtClean="0"/>
              <a:t>antipneumococcique</a:t>
            </a:r>
            <a:endParaRPr lang="en-US" sz="2400" dirty="0" smtClean="0"/>
          </a:p>
          <a:p>
            <a:pPr lvl="1"/>
            <a:r>
              <a:rPr lang="en-US" sz="2400" dirty="0" err="1"/>
              <a:t>c</a:t>
            </a:r>
            <a:r>
              <a:rPr lang="en-US" sz="2400" dirty="0" err="1" smtClean="0"/>
              <a:t>omprendre</a:t>
            </a:r>
            <a:r>
              <a:rPr lang="en-US" sz="2400" dirty="0" smtClean="0"/>
              <a:t> comment </a:t>
            </a:r>
            <a:r>
              <a:rPr lang="en-US" sz="2400" dirty="0" err="1" smtClean="0"/>
              <a:t>vérifier</a:t>
            </a:r>
            <a:r>
              <a:rPr lang="en-US" sz="2400" dirty="0" smtClean="0"/>
              <a:t> et </a:t>
            </a:r>
            <a:r>
              <a:rPr lang="en-US" sz="2400" dirty="0" err="1" smtClean="0"/>
              <a:t>interpréter</a:t>
            </a:r>
            <a:r>
              <a:rPr lang="en-US" sz="2400" dirty="0" smtClean="0"/>
              <a:t> la pastille de </a:t>
            </a:r>
            <a:r>
              <a:rPr lang="en-US" sz="2400" dirty="0" err="1" smtClean="0"/>
              <a:t>contrôle</a:t>
            </a:r>
            <a:r>
              <a:rPr lang="en-US" sz="2400" dirty="0" smtClean="0"/>
              <a:t> du </a:t>
            </a:r>
            <a:r>
              <a:rPr lang="en-US" sz="2400" dirty="0" err="1" smtClean="0"/>
              <a:t>vaccin</a:t>
            </a:r>
            <a:r>
              <a:rPr lang="en-US" sz="2400" dirty="0" smtClean="0"/>
              <a:t> sur le flacon</a:t>
            </a:r>
          </a:p>
          <a:p>
            <a:pPr lvl="1"/>
            <a:r>
              <a:rPr lang="en-US" sz="2400" dirty="0" err="1"/>
              <a:t>d</a:t>
            </a:r>
            <a:r>
              <a:rPr lang="en-US" sz="2400" dirty="0" err="1" smtClean="0"/>
              <a:t>iscuter</a:t>
            </a:r>
            <a:r>
              <a:rPr lang="en-US" sz="2400" dirty="0" smtClean="0"/>
              <a:t> de la manipulation du </a:t>
            </a:r>
            <a:r>
              <a:rPr lang="en-US" sz="2400" dirty="0" err="1" smtClean="0"/>
              <a:t>vaccin</a:t>
            </a:r>
            <a:r>
              <a:rPr lang="en-US" sz="2400" dirty="0" smtClean="0"/>
              <a:t> </a:t>
            </a:r>
            <a:r>
              <a:rPr lang="en-US" sz="2400" dirty="0" err="1" smtClean="0"/>
              <a:t>antipneumococcique</a:t>
            </a:r>
            <a:r>
              <a:rPr lang="en-US" sz="2400" dirty="0" smtClean="0"/>
              <a:t>, </a:t>
            </a:r>
            <a:r>
              <a:rPr lang="en-US" sz="2400" dirty="0" err="1" smtClean="0"/>
              <a:t>dont</a:t>
            </a:r>
            <a:r>
              <a:rPr lang="en-US" sz="2400" dirty="0" smtClean="0"/>
              <a:t> la </a:t>
            </a:r>
            <a:r>
              <a:rPr lang="en-US" sz="2400" dirty="0" err="1" smtClean="0"/>
              <a:t>politique</a:t>
            </a:r>
            <a:r>
              <a:rPr lang="en-US" sz="2400" dirty="0" smtClean="0"/>
              <a:t> du flacon </a:t>
            </a:r>
            <a:r>
              <a:rPr lang="en-US" sz="2400" dirty="0" err="1" smtClean="0"/>
              <a:t>multidose</a:t>
            </a:r>
            <a:endParaRPr lang="en-US" sz="2400" dirty="0" smtClean="0"/>
          </a:p>
        </p:txBody>
      </p:sp>
    </p:spTree>
    <p:extLst>
      <p:ext uri="{BB962C8B-B14F-4D97-AF65-F5344CB8AC3E}">
        <p14:creationId xmlns:p14="http://schemas.microsoft.com/office/powerpoint/2010/main" val="10455893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fontScale="90000"/>
          </a:bodyPr>
          <a:lstStyle/>
          <a:p>
            <a:r>
              <a:rPr lang="fr-BE" dirty="0" smtClean="0"/>
              <a:t>Présentation du flacon </a:t>
            </a:r>
            <a:br>
              <a:rPr lang="fr-BE" dirty="0" smtClean="0"/>
            </a:br>
            <a:r>
              <a:rPr lang="fr-BE" dirty="0" smtClean="0"/>
              <a:t>de 2 doses et de 4 </a:t>
            </a:r>
            <a:r>
              <a:rPr lang="fr-BE" dirty="0"/>
              <a:t>doses </a:t>
            </a:r>
            <a:r>
              <a:rPr lang="fr-BE" dirty="0" smtClean="0"/>
              <a:t>de </a:t>
            </a:r>
            <a:r>
              <a:rPr lang="fr-BE" dirty="0"/>
              <a:t>PCV10</a:t>
            </a:r>
            <a:endParaRPr lang="nl-BE" dirty="0"/>
          </a:p>
        </p:txBody>
      </p:sp>
      <p:sp>
        <p:nvSpPr>
          <p:cNvPr id="6" name="TextBox 5"/>
          <p:cNvSpPr txBox="1"/>
          <p:nvPr/>
        </p:nvSpPr>
        <p:spPr>
          <a:xfrm>
            <a:off x="755576" y="1745521"/>
            <a:ext cx="3456384" cy="1631216"/>
          </a:xfrm>
          <a:prstGeom prst="rect">
            <a:avLst/>
          </a:prstGeom>
          <a:noFill/>
        </p:spPr>
        <p:txBody>
          <a:bodyPr wrap="square" rtlCol="0">
            <a:spAutoFit/>
          </a:bodyPr>
          <a:lstStyle/>
          <a:p>
            <a:pPr>
              <a:buClr>
                <a:srgbClr val="635A54"/>
              </a:buClr>
            </a:pPr>
            <a:r>
              <a:rPr lang="fr-BE" sz="2000" b="1" dirty="0" smtClean="0">
                <a:solidFill>
                  <a:srgbClr val="9A8B7D">
                    <a:lumMod val="50000"/>
                  </a:srgbClr>
                </a:solidFill>
              </a:rPr>
              <a:t>Flacon de 2 doses de PCV10</a:t>
            </a:r>
            <a:endParaRPr lang="fr-BE" sz="2000" b="1" dirty="0">
              <a:solidFill>
                <a:srgbClr val="9A8B7D">
                  <a:lumMod val="50000"/>
                </a:srgbClr>
              </a:solidFill>
            </a:endParaRPr>
          </a:p>
          <a:p>
            <a:pPr marL="285750" indent="-285750">
              <a:buClr>
                <a:srgbClr val="635A54"/>
              </a:buClr>
              <a:buFont typeface="Arial" panose="020B0604020202020204" pitchFamily="34" charset="0"/>
              <a:buChar char="•"/>
            </a:pPr>
            <a:r>
              <a:rPr lang="fr-BE" sz="2000" dirty="0" smtClean="0">
                <a:solidFill>
                  <a:srgbClr val="00B050"/>
                </a:solidFill>
              </a:rPr>
              <a:t>Bouchon vert</a:t>
            </a:r>
            <a:endParaRPr lang="fr-BE" sz="2000" dirty="0">
              <a:solidFill>
                <a:srgbClr val="00B050"/>
              </a:solidFill>
            </a:endParaRPr>
          </a:p>
          <a:p>
            <a:pPr marL="285750" indent="-285750">
              <a:buClr>
                <a:srgbClr val="635A54"/>
              </a:buClr>
              <a:buFont typeface="Arial" panose="020B0604020202020204" pitchFamily="34" charset="0"/>
              <a:buChar char="•"/>
            </a:pPr>
            <a:r>
              <a:rPr lang="fr-BE" sz="2000" dirty="0" smtClean="0">
                <a:solidFill>
                  <a:srgbClr val="FF0000"/>
                </a:solidFill>
              </a:rPr>
              <a:t>Anneau rouge</a:t>
            </a:r>
            <a:endParaRPr lang="fr-BE" sz="2000" dirty="0">
              <a:solidFill>
                <a:srgbClr val="FF0000"/>
              </a:solidFill>
            </a:endParaRPr>
          </a:p>
          <a:p>
            <a:pPr marL="285750" indent="-285750">
              <a:buClr>
                <a:srgbClr val="635A54"/>
              </a:buClr>
              <a:buFont typeface="Arial" panose="020B0604020202020204" pitchFamily="34" charset="0"/>
              <a:buChar char="•"/>
            </a:pPr>
            <a:r>
              <a:rPr lang="fr-BE" sz="2000" dirty="0" smtClean="0">
                <a:solidFill>
                  <a:srgbClr val="9A8B7D">
                    <a:lumMod val="50000"/>
                  </a:srgbClr>
                </a:solidFill>
              </a:rPr>
              <a:t>Pastille de contrôle du vaccin sur le bouchon</a:t>
            </a:r>
            <a:endParaRPr lang="fr-BE" sz="2000" dirty="0">
              <a:solidFill>
                <a:srgbClr val="9A8B7D">
                  <a:lumMod val="50000"/>
                </a:srgbClr>
              </a:solidFill>
            </a:endParaRPr>
          </a:p>
        </p:txBody>
      </p:sp>
      <p:sp>
        <p:nvSpPr>
          <p:cNvPr id="7" name="TextBox 6"/>
          <p:cNvSpPr txBox="1"/>
          <p:nvPr/>
        </p:nvSpPr>
        <p:spPr>
          <a:xfrm>
            <a:off x="5076056" y="1745521"/>
            <a:ext cx="3816424" cy="1631216"/>
          </a:xfrm>
          <a:prstGeom prst="rect">
            <a:avLst/>
          </a:prstGeom>
          <a:noFill/>
        </p:spPr>
        <p:txBody>
          <a:bodyPr wrap="square" rtlCol="0">
            <a:spAutoFit/>
          </a:bodyPr>
          <a:lstStyle/>
          <a:p>
            <a:pPr>
              <a:buClr>
                <a:srgbClr val="635A54"/>
              </a:buClr>
            </a:pPr>
            <a:r>
              <a:rPr lang="fr-BE" sz="2000" b="1" dirty="0" smtClean="0">
                <a:solidFill>
                  <a:srgbClr val="9A8B7D">
                    <a:lumMod val="50000"/>
                  </a:srgbClr>
                </a:solidFill>
              </a:rPr>
              <a:t>Flacon de 4 doses de PCV10</a:t>
            </a:r>
            <a:endParaRPr lang="fr-BE" sz="2000" b="1" dirty="0">
              <a:solidFill>
                <a:srgbClr val="9A8B7D">
                  <a:lumMod val="50000"/>
                </a:srgbClr>
              </a:solidFill>
            </a:endParaRPr>
          </a:p>
          <a:p>
            <a:pPr marL="285750" indent="-285750">
              <a:buClr>
                <a:srgbClr val="635A54"/>
              </a:buClr>
              <a:buFont typeface="Arial" panose="020B0604020202020204" pitchFamily="34" charset="0"/>
              <a:buChar char="•"/>
            </a:pPr>
            <a:r>
              <a:rPr lang="fr-BE" sz="2000" dirty="0" smtClean="0">
                <a:solidFill>
                  <a:srgbClr val="0070C0"/>
                </a:solidFill>
              </a:rPr>
              <a:t>Bouchon bleu </a:t>
            </a:r>
            <a:endParaRPr lang="fr-BE" sz="2000" dirty="0">
              <a:solidFill>
                <a:srgbClr val="0070C0"/>
              </a:solidFill>
            </a:endParaRPr>
          </a:p>
          <a:p>
            <a:pPr marL="285750" indent="-285750">
              <a:buClr>
                <a:srgbClr val="635A54"/>
              </a:buClr>
              <a:buFont typeface="Arial" panose="020B0604020202020204" pitchFamily="34" charset="0"/>
              <a:buChar char="•"/>
            </a:pPr>
            <a:r>
              <a:rPr lang="fr-BE" sz="2000" b="1" dirty="0" smtClean="0">
                <a:solidFill>
                  <a:srgbClr val="FF6600">
                    <a:lumMod val="40000"/>
                    <a:lumOff val="60000"/>
                  </a:srgbClr>
                </a:solidFill>
              </a:rPr>
              <a:t>Anneau doré </a:t>
            </a:r>
            <a:endParaRPr lang="fr-BE" sz="2000" b="1" dirty="0">
              <a:solidFill>
                <a:srgbClr val="FF6600">
                  <a:lumMod val="40000"/>
                  <a:lumOff val="60000"/>
                </a:srgbClr>
              </a:solidFill>
            </a:endParaRPr>
          </a:p>
          <a:p>
            <a:pPr marL="285750" indent="-285750">
              <a:buClr>
                <a:srgbClr val="635A54"/>
              </a:buClr>
              <a:buFont typeface="Arial" panose="020B0604020202020204" pitchFamily="34" charset="0"/>
              <a:buChar char="•"/>
            </a:pPr>
            <a:r>
              <a:rPr lang="fr-BE" sz="2000" dirty="0" smtClean="0">
                <a:solidFill>
                  <a:srgbClr val="9A8B7D">
                    <a:lumMod val="50000"/>
                  </a:srgbClr>
                </a:solidFill>
              </a:rPr>
              <a:t>Pastille de contrôle du </a:t>
            </a:r>
            <a:r>
              <a:rPr lang="fr-BE" sz="2000" dirty="0" smtClean="0">
                <a:solidFill>
                  <a:srgbClr val="9A8B7D">
                    <a:lumMod val="50000"/>
                  </a:srgbClr>
                </a:solidFill>
              </a:rPr>
              <a:t>vaccin </a:t>
            </a:r>
            <a:r>
              <a:rPr lang="fr-BE" sz="2000" dirty="0" smtClean="0">
                <a:solidFill>
                  <a:srgbClr val="9A8B7D">
                    <a:lumMod val="50000"/>
                  </a:srgbClr>
                </a:solidFill>
              </a:rPr>
              <a:t>sur l’étiquette</a:t>
            </a:r>
            <a:endParaRPr lang="fr-BE" sz="2000" dirty="0">
              <a:solidFill>
                <a:srgbClr val="9A8B7D">
                  <a:lumMod val="50000"/>
                </a:srgbClr>
              </a:solidFill>
            </a:endParaRPr>
          </a:p>
        </p:txBody>
      </p:sp>
      <p:pic>
        <p:nvPicPr>
          <p:cNvPr id="8"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840" y="3420194"/>
            <a:ext cx="2242964"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U:\Data\My Pictures\synflorix plan\20170929_220452.jpg"/>
          <p:cNvPicPr>
            <a:picLocks noChangeAspect="1" noChangeArrowheads="1"/>
          </p:cNvPicPr>
          <p:nvPr/>
        </p:nvPicPr>
        <p:blipFill rotWithShape="1">
          <a:blip r:embed="rId4">
            <a:extLst>
              <a:ext uri="{28A0092B-C50C-407E-A947-70E740481C1C}">
                <a14:useLocalDpi xmlns:a14="http://schemas.microsoft.com/office/drawing/2010/main" val="0"/>
              </a:ext>
            </a:extLst>
          </a:blip>
          <a:srcRect l="34912" t="30511" r="45255" b="46439"/>
          <a:stretch/>
        </p:blipFill>
        <p:spPr bwMode="auto">
          <a:xfrm>
            <a:off x="5220320" y="3420194"/>
            <a:ext cx="2232000" cy="3091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487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196" y="0"/>
            <a:ext cx="8229600" cy="1143000"/>
          </a:xfrm>
        </p:spPr>
        <p:txBody>
          <a:bodyPr>
            <a:noAutofit/>
          </a:bodyPr>
          <a:lstStyle/>
          <a:p>
            <a:r>
              <a:rPr lang="en-US" sz="3200" dirty="0" err="1" smtClean="0"/>
              <a:t>Différences</a:t>
            </a:r>
            <a:r>
              <a:rPr lang="en-US" sz="3200" dirty="0" smtClean="0"/>
              <a:t> entre les flacons </a:t>
            </a:r>
            <a:br>
              <a:rPr lang="en-US" sz="3200" dirty="0" smtClean="0"/>
            </a:br>
            <a:r>
              <a:rPr lang="en-US" sz="3200" dirty="0" smtClean="0"/>
              <a:t>de 2 doses et de 4 </a:t>
            </a:r>
            <a:r>
              <a:rPr lang="en-US" sz="3200" dirty="0"/>
              <a:t>doses de PCV10</a:t>
            </a:r>
            <a:endParaRPr lang="nl-BE" sz="3200"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3402209715"/>
              </p:ext>
            </p:extLst>
          </p:nvPr>
        </p:nvGraphicFramePr>
        <p:xfrm>
          <a:off x="251520" y="1124744"/>
          <a:ext cx="8568951" cy="5173178"/>
        </p:xfrm>
        <a:graphic>
          <a:graphicData uri="http://schemas.openxmlformats.org/drawingml/2006/table">
            <a:tbl>
              <a:tblPr firstRow="1" firstCol="1" bandRow="1">
                <a:tableStyleId>{5C22544A-7EE6-4342-B048-85BDC9FD1C3A}</a:tableStyleId>
              </a:tblPr>
              <a:tblGrid>
                <a:gridCol w="2747531"/>
                <a:gridCol w="2773808"/>
                <a:gridCol w="3047612"/>
              </a:tblGrid>
              <a:tr h="36000">
                <a:tc>
                  <a:txBody>
                    <a:bodyPr/>
                    <a:lstStyle/>
                    <a:p>
                      <a:pPr>
                        <a:lnSpc>
                          <a:spcPct val="115000"/>
                        </a:lnSpc>
                        <a:spcAft>
                          <a:spcPts val="0"/>
                        </a:spcAft>
                      </a:pP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5000"/>
                        </a:lnSpc>
                        <a:spcAft>
                          <a:spcPts val="0"/>
                        </a:spcAft>
                      </a:pPr>
                      <a:r>
                        <a:rPr lang="en-US" sz="1600" dirty="0" smtClean="0">
                          <a:solidFill>
                            <a:schemeClr val="tx1">
                              <a:lumMod val="50000"/>
                            </a:schemeClr>
                          </a:solidFill>
                          <a:effectLst/>
                        </a:rPr>
                        <a:t>PCV10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a:p>
                  </a:txBody>
                  <a:tcPr/>
                </a:tc>
              </a:tr>
              <a:tr h="312158">
                <a:tc>
                  <a:txBody>
                    <a:bodyPr/>
                    <a:lstStyle/>
                    <a:p>
                      <a:pPr>
                        <a:lnSpc>
                          <a:spcPct val="115000"/>
                        </a:lnSpc>
                        <a:spcAft>
                          <a:spcPts val="0"/>
                        </a:spcAft>
                      </a:pPr>
                      <a:r>
                        <a:rPr lang="fr-BE" sz="1600" dirty="0" smtClean="0">
                          <a:solidFill>
                            <a:srgbClr val="FF0000"/>
                          </a:solidFill>
                          <a:effectLst/>
                        </a:rPr>
                        <a:t>Présentation</a:t>
                      </a: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BE" sz="1600" dirty="0" smtClean="0">
                          <a:solidFill>
                            <a:schemeClr val="tx1">
                              <a:lumMod val="50000"/>
                            </a:schemeClr>
                          </a:solidFill>
                          <a:effectLst/>
                        </a:rPr>
                        <a:t>Flacon de 2 doses</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fr-BE" sz="1600" dirty="0" smtClean="0">
                          <a:solidFill>
                            <a:srgbClr val="FF0000"/>
                          </a:solidFill>
                          <a:effectLst/>
                        </a:rPr>
                        <a:t>Flacon de 4 doses</a:t>
                      </a: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288032">
                <a:tc>
                  <a:txBody>
                    <a:bodyPr/>
                    <a:lstStyle/>
                    <a:p>
                      <a:pPr>
                        <a:lnSpc>
                          <a:spcPct val="115000"/>
                        </a:lnSpc>
                        <a:spcAft>
                          <a:spcPts val="0"/>
                        </a:spcAft>
                      </a:pPr>
                      <a:r>
                        <a:rPr lang="fr-BE" sz="1600" dirty="0" smtClean="0">
                          <a:solidFill>
                            <a:schemeClr val="tx1">
                              <a:lumMod val="50000"/>
                            </a:schemeClr>
                          </a:solidFill>
                          <a:effectLst/>
                        </a:rPr>
                        <a:t>Forme</a:t>
                      </a: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5000"/>
                        </a:lnSpc>
                        <a:spcAft>
                          <a:spcPts val="0"/>
                        </a:spcAft>
                      </a:pPr>
                      <a:r>
                        <a:rPr lang="fr-BE" sz="1600" dirty="0" smtClean="0">
                          <a:solidFill>
                            <a:schemeClr val="tx1">
                              <a:lumMod val="50000"/>
                            </a:schemeClr>
                          </a:solidFill>
                          <a:effectLst/>
                        </a:rPr>
                        <a:t>Liquide</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a:p>
                  </a:txBody>
                  <a:tcPr/>
                </a:tc>
              </a:tr>
              <a:tr h="36000">
                <a:tc>
                  <a:txBody>
                    <a:bodyPr/>
                    <a:lstStyle/>
                    <a:p>
                      <a:pPr>
                        <a:lnSpc>
                          <a:spcPct val="115000"/>
                        </a:lnSpc>
                        <a:spcAft>
                          <a:spcPts val="0"/>
                        </a:spcAft>
                      </a:pPr>
                      <a:r>
                        <a:rPr lang="fr-BE" sz="1600" dirty="0" smtClean="0">
                          <a:solidFill>
                            <a:srgbClr val="FF0000"/>
                          </a:solidFill>
                          <a:effectLst/>
                        </a:rPr>
                        <a:t>Conservateur</a:t>
                      </a:r>
                      <a:endParaRPr lang="fr-BE" sz="1600" dirty="0">
                        <a:solidFill>
                          <a:srgbClr val="FF0000"/>
                        </a:solidFill>
                        <a:effectLst/>
                      </a:endParaRPr>
                    </a:p>
                    <a:p>
                      <a:pPr>
                        <a:lnSpc>
                          <a:spcPct val="115000"/>
                        </a:lnSpc>
                        <a:spcAft>
                          <a:spcPts val="0"/>
                        </a:spcAft>
                      </a:pP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BE" sz="1600" dirty="0" smtClean="0">
                          <a:solidFill>
                            <a:schemeClr val="tx1">
                              <a:lumMod val="50000"/>
                            </a:schemeClr>
                          </a:solidFill>
                          <a:effectLst/>
                        </a:rPr>
                        <a:t>Sans</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US" sz="1600" dirty="0" err="1" smtClean="0">
                          <a:solidFill>
                            <a:srgbClr val="FF0000"/>
                          </a:solidFill>
                          <a:effectLst/>
                        </a:rPr>
                        <a:t>Oui</a:t>
                      </a:r>
                      <a:endParaRPr lang="fr-BE" sz="1600" dirty="0">
                        <a:solidFill>
                          <a:srgbClr val="FF0000"/>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19774">
                <a:tc>
                  <a:txBody>
                    <a:bodyPr/>
                    <a:lstStyle/>
                    <a:p>
                      <a:pPr>
                        <a:lnSpc>
                          <a:spcPct val="115000"/>
                        </a:lnSpc>
                        <a:spcAft>
                          <a:spcPts val="0"/>
                        </a:spcAft>
                      </a:pPr>
                      <a:r>
                        <a:rPr lang="fr-BE" sz="1600" dirty="0">
                          <a:solidFill>
                            <a:schemeClr val="tx1">
                              <a:lumMod val="50000"/>
                            </a:schemeClr>
                          </a:solidFill>
                          <a:effectLst/>
                        </a:rPr>
                        <a:t>Administration </a:t>
                      </a: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5000"/>
                        </a:lnSpc>
                        <a:spcAft>
                          <a:spcPts val="0"/>
                        </a:spcAft>
                      </a:pPr>
                      <a:r>
                        <a:rPr lang="fr-BE" sz="1600" dirty="0" smtClean="0">
                          <a:solidFill>
                            <a:schemeClr val="tx1">
                              <a:lumMod val="50000"/>
                            </a:schemeClr>
                          </a:solidFill>
                          <a:effectLst/>
                        </a:rPr>
                        <a:t>Intramusculaire</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a:p>
                  </a:txBody>
                  <a:tcPr/>
                </a:tc>
              </a:tr>
              <a:tr h="360040">
                <a:tc>
                  <a:txBody>
                    <a:bodyPr/>
                    <a:lstStyle/>
                    <a:p>
                      <a:pPr>
                        <a:lnSpc>
                          <a:spcPct val="115000"/>
                        </a:lnSpc>
                        <a:spcAft>
                          <a:spcPts val="0"/>
                        </a:spcAft>
                      </a:pPr>
                      <a:r>
                        <a:rPr lang="en-US" sz="1600" dirty="0" err="1" smtClean="0">
                          <a:solidFill>
                            <a:schemeClr val="tx1">
                              <a:lumMod val="50000"/>
                            </a:schemeClr>
                          </a:solidFill>
                          <a:effectLst/>
                        </a:rPr>
                        <a:t>Sérotypes</a:t>
                      </a:r>
                      <a:r>
                        <a:rPr lang="en-US" sz="1600" dirty="0" smtClean="0">
                          <a:solidFill>
                            <a:schemeClr val="tx1">
                              <a:lumMod val="50000"/>
                            </a:schemeClr>
                          </a:solidFill>
                          <a:effectLst/>
                        </a:rPr>
                        <a:t> </a:t>
                      </a:r>
                      <a:r>
                        <a:rPr lang="en-US" sz="1600" dirty="0" err="1" smtClean="0">
                          <a:solidFill>
                            <a:schemeClr val="tx1">
                              <a:lumMod val="50000"/>
                            </a:schemeClr>
                          </a:solidFill>
                          <a:effectLst/>
                        </a:rPr>
                        <a:t>couverts</a:t>
                      </a:r>
                      <a:endParaRPr lang="fr-BE" sz="1600" dirty="0">
                        <a:solidFill>
                          <a:schemeClr val="tx1">
                            <a:lumMod val="50000"/>
                          </a:schemeClr>
                        </a:solidFill>
                        <a:effectLst/>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5000"/>
                        </a:lnSpc>
                        <a:spcAft>
                          <a:spcPts val="0"/>
                        </a:spcAft>
                      </a:pPr>
                      <a:r>
                        <a:rPr lang="en-US" sz="1600" dirty="0">
                          <a:solidFill>
                            <a:schemeClr val="tx1">
                              <a:lumMod val="50000"/>
                            </a:schemeClr>
                          </a:solidFill>
                          <a:effectLst/>
                        </a:rPr>
                        <a:t>1, 4, 5, 6B, 7F, 9V, 14, 18C, 19F</a:t>
                      </a:r>
                      <a:r>
                        <a:rPr lang="en-US" sz="1600" dirty="0" smtClean="0">
                          <a:solidFill>
                            <a:schemeClr val="tx1">
                              <a:lumMod val="50000"/>
                            </a:schemeClr>
                          </a:solidFill>
                          <a:effectLst/>
                        </a:rPr>
                        <a:t>, </a:t>
                      </a:r>
                      <a:r>
                        <a:rPr lang="fr-BE" sz="1600" dirty="0" smtClean="0">
                          <a:solidFill>
                            <a:schemeClr val="tx1">
                              <a:lumMod val="50000"/>
                            </a:schemeClr>
                          </a:solidFill>
                          <a:effectLst/>
                        </a:rPr>
                        <a:t>23F</a:t>
                      </a:r>
                    </a:p>
                    <a:p>
                      <a:pPr algn="ctr">
                        <a:lnSpc>
                          <a:spcPct val="115000"/>
                        </a:lnSpc>
                        <a:spcAft>
                          <a:spcPts val="0"/>
                        </a:spcAft>
                      </a:pPr>
                      <a:r>
                        <a:rPr lang="fr-BE" sz="1600" dirty="0" smtClean="0">
                          <a:solidFill>
                            <a:schemeClr val="tx1">
                              <a:lumMod val="50000"/>
                            </a:schemeClr>
                          </a:solidFill>
                          <a:effectLst/>
                        </a:rPr>
                        <a:t>Protection contre</a:t>
                      </a:r>
                      <a:r>
                        <a:rPr lang="fr-BE" sz="1600" baseline="0" dirty="0" smtClean="0">
                          <a:solidFill>
                            <a:schemeClr val="tx1">
                              <a:lumMod val="50000"/>
                            </a:schemeClr>
                          </a:solidFill>
                          <a:effectLst/>
                        </a:rPr>
                        <a:t> 19A conformément à l’EMA et l’OMS</a:t>
                      </a:r>
                      <a:endParaRPr lang="fr-BE" sz="1600" dirty="0">
                        <a:solidFill>
                          <a:schemeClr val="tx1">
                            <a:lumMod val="50000"/>
                          </a:schemeClr>
                        </a:solidFill>
                        <a:effectLst/>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hMerge="1">
                  <a:txBody>
                    <a:bodyPr/>
                    <a:lstStyle/>
                    <a:p>
                      <a:endParaRPr lang="en-GB"/>
                    </a:p>
                  </a:txBody>
                  <a:tcPr/>
                </a:tc>
              </a:tr>
              <a:tr h="288032">
                <a:tc>
                  <a:txBody>
                    <a:bodyPr/>
                    <a:lstStyle/>
                    <a:p>
                      <a:pPr>
                        <a:lnSpc>
                          <a:spcPct val="115000"/>
                        </a:lnSpc>
                        <a:spcAft>
                          <a:spcPts val="0"/>
                        </a:spcAft>
                      </a:pPr>
                      <a:r>
                        <a:rPr lang="fr-BE" sz="1600" dirty="0" smtClean="0">
                          <a:solidFill>
                            <a:srgbClr val="FF0000"/>
                          </a:solidFill>
                          <a:effectLst/>
                        </a:rPr>
                        <a:t>Emballage primaire</a:t>
                      </a:r>
                      <a:r>
                        <a:rPr lang="en-US" sz="1600" dirty="0">
                          <a:solidFill>
                            <a:srgbClr val="FF0000"/>
                          </a:solidFill>
                          <a:effectLst/>
                        </a:rPr>
                        <a:t> </a:t>
                      </a:r>
                      <a:endParaRPr lang="fr-BE" sz="1600" dirty="0">
                        <a:solidFill>
                          <a:srgbClr val="FF0000"/>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BE" sz="1600" b="0" i="0" kern="1200" dirty="0" smtClean="0">
                          <a:solidFill>
                            <a:schemeClr val="tx1">
                              <a:lumMod val="50000"/>
                            </a:schemeClr>
                          </a:solidFill>
                          <a:effectLst/>
                          <a:latin typeface="+mn-lt"/>
                          <a:ea typeface="+mn-ea"/>
                          <a:cs typeface="+mn-cs"/>
                        </a:rPr>
                        <a:t>1 ml de vaccin / capacité du flacon de 3 ml</a:t>
                      </a:r>
                      <a:endParaRPr lang="fr-BE" sz="1600" b="0" i="0" kern="1200" dirty="0">
                        <a:solidFill>
                          <a:schemeClr val="tx1">
                            <a:lumMod val="50000"/>
                          </a:schemeClr>
                        </a:solidFill>
                        <a:effectLst/>
                        <a:latin typeface="+mn-lt"/>
                        <a:ea typeface="+mn-ea"/>
                        <a:cs typeface="+mn-cs"/>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600" kern="1200" dirty="0" smtClean="0">
                          <a:solidFill>
                            <a:srgbClr val="FF0000"/>
                          </a:solidFill>
                          <a:effectLst/>
                          <a:latin typeface="+mn-lt"/>
                          <a:ea typeface="+mn-ea"/>
                          <a:cs typeface="+mn-cs"/>
                        </a:rPr>
                        <a:t>2 ml</a:t>
                      </a:r>
                      <a:r>
                        <a:rPr lang="en-GB" sz="1600" kern="1200" dirty="0" smtClean="0">
                          <a:solidFill>
                            <a:schemeClr val="tx1">
                              <a:lumMod val="50000"/>
                            </a:schemeClr>
                          </a:solidFill>
                          <a:effectLst/>
                          <a:latin typeface="+mn-lt"/>
                          <a:ea typeface="+mn-ea"/>
                          <a:cs typeface="+mn-cs"/>
                        </a:rPr>
                        <a:t> de </a:t>
                      </a:r>
                      <a:r>
                        <a:rPr lang="en-GB" sz="1600" kern="1200" dirty="0" err="1" smtClean="0">
                          <a:solidFill>
                            <a:schemeClr val="tx1">
                              <a:lumMod val="50000"/>
                            </a:schemeClr>
                          </a:solidFill>
                          <a:effectLst/>
                          <a:latin typeface="+mn-lt"/>
                          <a:ea typeface="+mn-ea"/>
                          <a:cs typeface="+mn-cs"/>
                        </a:rPr>
                        <a:t>vaccin</a:t>
                      </a:r>
                      <a:r>
                        <a:rPr lang="en-GB" sz="1600" kern="1200" dirty="0" smtClean="0">
                          <a:solidFill>
                            <a:schemeClr val="tx1">
                              <a:lumMod val="50000"/>
                            </a:schemeClr>
                          </a:solidFill>
                          <a:effectLst/>
                          <a:latin typeface="+mn-lt"/>
                          <a:ea typeface="+mn-ea"/>
                          <a:cs typeface="+mn-cs"/>
                        </a:rPr>
                        <a:t> /</a:t>
                      </a:r>
                      <a:r>
                        <a:rPr lang="en-GB" sz="1600" kern="1200" dirty="0" err="1" smtClean="0">
                          <a:solidFill>
                            <a:schemeClr val="tx1">
                              <a:lumMod val="50000"/>
                            </a:schemeClr>
                          </a:solidFill>
                          <a:effectLst/>
                          <a:latin typeface="+mn-lt"/>
                          <a:ea typeface="+mn-ea"/>
                          <a:cs typeface="+mn-cs"/>
                        </a:rPr>
                        <a:t>capacité</a:t>
                      </a:r>
                      <a:r>
                        <a:rPr lang="en-GB" sz="1600" kern="1200" dirty="0" smtClean="0">
                          <a:solidFill>
                            <a:schemeClr val="tx1">
                              <a:lumMod val="50000"/>
                            </a:schemeClr>
                          </a:solidFill>
                          <a:effectLst/>
                          <a:latin typeface="+mn-lt"/>
                          <a:ea typeface="+mn-ea"/>
                          <a:cs typeface="+mn-cs"/>
                        </a:rPr>
                        <a:t> du flacon de 3 ml </a:t>
                      </a:r>
                      <a:endParaRPr lang="en-GB" sz="1600" kern="1200" dirty="0">
                        <a:solidFill>
                          <a:schemeClr val="tx1">
                            <a:lumMod val="50000"/>
                          </a:schemeClr>
                        </a:solidFill>
                        <a:effectLst/>
                        <a:latin typeface="+mn-lt"/>
                        <a:ea typeface="+mn-ea"/>
                        <a:cs typeface="+mn-cs"/>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288032">
                <a:tc>
                  <a:txBody>
                    <a:bodyPr/>
                    <a:lstStyle/>
                    <a:p>
                      <a:pPr>
                        <a:lnSpc>
                          <a:spcPct val="115000"/>
                        </a:lnSpc>
                        <a:spcAft>
                          <a:spcPts val="0"/>
                        </a:spcAft>
                      </a:pPr>
                      <a:r>
                        <a:rPr lang="en-US" sz="1600" dirty="0" err="1" smtClean="0">
                          <a:solidFill>
                            <a:srgbClr val="FF0000"/>
                          </a:solidFill>
                          <a:effectLst/>
                        </a:rPr>
                        <a:t>Durée</a:t>
                      </a:r>
                      <a:r>
                        <a:rPr lang="en-US" sz="1600" dirty="0" smtClean="0">
                          <a:solidFill>
                            <a:srgbClr val="FF0000"/>
                          </a:solidFill>
                          <a:effectLst/>
                        </a:rPr>
                        <a:t> de conservation à 2-8°C </a:t>
                      </a:r>
                      <a:endParaRPr lang="fr-BE" sz="1600" dirty="0">
                        <a:solidFill>
                          <a:srgbClr val="FF0000"/>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0" i="0" dirty="0" smtClean="0">
                          <a:solidFill>
                            <a:schemeClr val="tx1">
                              <a:lumMod val="50000"/>
                            </a:schemeClr>
                          </a:solidFill>
                          <a:effectLst/>
                        </a:rPr>
                        <a:t> 48 </a:t>
                      </a:r>
                      <a:r>
                        <a:rPr lang="en-US" sz="1600" b="0" i="0" dirty="0" err="1" smtClean="0">
                          <a:solidFill>
                            <a:schemeClr val="tx1">
                              <a:lumMod val="50000"/>
                            </a:schemeClr>
                          </a:solidFill>
                          <a:effectLst/>
                        </a:rPr>
                        <a:t>mois</a:t>
                      </a:r>
                      <a:r>
                        <a:rPr lang="en-US" sz="1600" b="0" i="0" dirty="0" smtClean="0">
                          <a:solidFill>
                            <a:schemeClr val="tx1">
                              <a:lumMod val="50000"/>
                            </a:schemeClr>
                          </a:solidFill>
                          <a:effectLst/>
                        </a:rPr>
                        <a:t> à 2-8°C </a:t>
                      </a:r>
                      <a:endParaRPr lang="fr-BE" sz="1600" b="0" i="0" dirty="0">
                        <a:solidFill>
                          <a:schemeClr val="tx1">
                            <a:lumMod val="50000"/>
                          </a:schemeClr>
                        </a:solidFill>
                        <a:effectLst/>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1600" b="0" i="0" dirty="0" smtClean="0">
                          <a:solidFill>
                            <a:srgbClr val="FF0000"/>
                          </a:solidFill>
                          <a:effectLst/>
                        </a:rPr>
                        <a:t>36 </a:t>
                      </a:r>
                      <a:r>
                        <a:rPr lang="en-US" sz="1600" b="0" i="0" dirty="0" err="1" smtClean="0">
                          <a:solidFill>
                            <a:srgbClr val="FF0000"/>
                          </a:solidFill>
                          <a:effectLst/>
                        </a:rPr>
                        <a:t>mois</a:t>
                      </a:r>
                      <a:r>
                        <a:rPr lang="en-US" sz="1600" b="0" i="0" dirty="0" smtClean="0">
                          <a:solidFill>
                            <a:srgbClr val="FF0000"/>
                          </a:solidFill>
                          <a:effectLst/>
                        </a:rPr>
                        <a:t> </a:t>
                      </a:r>
                      <a:r>
                        <a:rPr lang="en-US" sz="1600" b="0" i="0" dirty="0" smtClean="0">
                          <a:solidFill>
                            <a:schemeClr val="tx1">
                              <a:lumMod val="50000"/>
                            </a:schemeClr>
                          </a:solidFill>
                          <a:effectLst/>
                        </a:rPr>
                        <a:t>à 2-8°C </a:t>
                      </a:r>
                      <a:endParaRPr lang="fr-BE" sz="1600" b="0" i="0" dirty="0">
                        <a:solidFill>
                          <a:schemeClr val="tx1">
                            <a:lumMod val="50000"/>
                          </a:schemeClr>
                        </a:solidFill>
                        <a:effectLst/>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6000">
                <a:tc>
                  <a:txBody>
                    <a:bodyPr/>
                    <a:lstStyle/>
                    <a:p>
                      <a:pPr>
                        <a:lnSpc>
                          <a:spcPct val="115000"/>
                        </a:lnSpc>
                        <a:spcAft>
                          <a:spcPts val="0"/>
                        </a:spcAft>
                      </a:pPr>
                      <a:r>
                        <a:rPr lang="en-US" sz="1600" dirty="0" smtClean="0">
                          <a:solidFill>
                            <a:srgbClr val="FF0000"/>
                          </a:solidFill>
                          <a:effectLst/>
                        </a:rPr>
                        <a:t>Volume de la </a:t>
                      </a:r>
                      <a:r>
                        <a:rPr lang="en-US" sz="1600" dirty="0" err="1" smtClean="0">
                          <a:solidFill>
                            <a:srgbClr val="FF0000"/>
                          </a:solidFill>
                          <a:effectLst/>
                        </a:rPr>
                        <a:t>chaîne</a:t>
                      </a:r>
                      <a:r>
                        <a:rPr lang="en-US" sz="1600" dirty="0" smtClean="0">
                          <a:solidFill>
                            <a:srgbClr val="FF0000"/>
                          </a:solidFill>
                          <a:effectLst/>
                        </a:rPr>
                        <a:t> </a:t>
                      </a:r>
                      <a:r>
                        <a:rPr lang="en-US" sz="1600" dirty="0" err="1" smtClean="0">
                          <a:solidFill>
                            <a:srgbClr val="FF0000"/>
                          </a:solidFill>
                          <a:effectLst/>
                        </a:rPr>
                        <a:t>froide</a:t>
                      </a:r>
                      <a:r>
                        <a:rPr lang="en-US" sz="1600" dirty="0" smtClean="0">
                          <a:solidFill>
                            <a:srgbClr val="FF0000"/>
                          </a:solidFill>
                          <a:effectLst/>
                        </a:rPr>
                        <a:t> par dose</a:t>
                      </a:r>
                      <a:endParaRPr lang="fr-BE" sz="1600" dirty="0">
                        <a:solidFill>
                          <a:srgbClr val="FF0000"/>
                        </a:solidFill>
                        <a:effectLst/>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dirty="0" smtClean="0">
                          <a:solidFill>
                            <a:schemeClr val="tx1">
                              <a:lumMod val="50000"/>
                            </a:schemeClr>
                          </a:solidFill>
                          <a:effectLst/>
                        </a:rPr>
                        <a:t>4,8 cm3 </a:t>
                      </a:r>
                      <a:r>
                        <a:rPr lang="it-IT" sz="1600" dirty="0" smtClean="0">
                          <a:solidFill>
                            <a:schemeClr val="tx1">
                              <a:lumMod val="50000"/>
                            </a:schemeClr>
                          </a:solidFill>
                          <a:effectLst/>
                        </a:rPr>
                        <a:t>[carton de 100 flacons]</a:t>
                      </a:r>
                    </a:p>
                    <a:p>
                      <a:pPr algn="ctr">
                        <a:lnSpc>
                          <a:spcPct val="115000"/>
                        </a:lnSpc>
                        <a:spcAft>
                          <a:spcPts val="0"/>
                        </a:spcAft>
                      </a:pPr>
                      <a:r>
                        <a:rPr lang="en-US" sz="1600" kern="1200" dirty="0" err="1" smtClean="0">
                          <a:solidFill>
                            <a:schemeClr val="tx1">
                              <a:lumMod val="50000"/>
                            </a:schemeClr>
                          </a:solidFill>
                          <a:effectLst/>
                          <a:latin typeface="+mn-lt"/>
                          <a:ea typeface="+mn-ea"/>
                          <a:cs typeface="+mn-cs"/>
                        </a:rPr>
                        <a:t>Protéger</a:t>
                      </a:r>
                      <a:r>
                        <a:rPr lang="en-US" sz="1600" kern="1200" baseline="0" dirty="0" smtClean="0">
                          <a:solidFill>
                            <a:schemeClr val="tx1">
                              <a:lumMod val="50000"/>
                            </a:schemeClr>
                          </a:solidFill>
                          <a:effectLst/>
                          <a:latin typeface="+mn-lt"/>
                          <a:ea typeface="+mn-ea"/>
                          <a:cs typeface="+mn-cs"/>
                        </a:rPr>
                        <a:t> de la lumière</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US" sz="1600" dirty="0" smtClean="0">
                          <a:solidFill>
                            <a:srgbClr val="FF0000"/>
                          </a:solidFill>
                          <a:effectLst/>
                        </a:rPr>
                        <a:t>2,4 cm3 </a:t>
                      </a:r>
                      <a:r>
                        <a:rPr lang="it-IT" sz="1600" dirty="0" smtClean="0">
                          <a:solidFill>
                            <a:schemeClr val="tx1">
                              <a:lumMod val="50000"/>
                            </a:schemeClr>
                          </a:solidFill>
                          <a:effectLst/>
                        </a:rPr>
                        <a:t>[carton de 100 flacons]</a:t>
                      </a:r>
                    </a:p>
                    <a:p>
                      <a:pPr marL="0" marR="0" indent="0" algn="ctr" defTabSz="914400" rtl="0" eaLnBrk="1" fontAlgn="auto" latinLnBrk="0" hangingPunct="1">
                        <a:lnSpc>
                          <a:spcPct val="115000"/>
                        </a:lnSpc>
                        <a:spcBef>
                          <a:spcPts val="0"/>
                        </a:spcBef>
                        <a:spcAft>
                          <a:spcPts val="0"/>
                        </a:spcAft>
                        <a:buClrTx/>
                        <a:buSzTx/>
                        <a:buFontTx/>
                        <a:buNone/>
                        <a:tabLst/>
                        <a:defRPr/>
                      </a:pPr>
                      <a:r>
                        <a:rPr lang="en-US" sz="1600" kern="1200" dirty="0" err="1" smtClean="0">
                          <a:solidFill>
                            <a:schemeClr val="tx1">
                              <a:lumMod val="50000"/>
                            </a:schemeClr>
                          </a:solidFill>
                          <a:effectLst/>
                          <a:latin typeface="+mn-lt"/>
                          <a:ea typeface="+mn-ea"/>
                          <a:cs typeface="+mn-cs"/>
                        </a:rPr>
                        <a:t>Protéger</a:t>
                      </a:r>
                      <a:r>
                        <a:rPr lang="en-US" sz="1600" kern="1200" baseline="0" dirty="0" smtClean="0">
                          <a:solidFill>
                            <a:schemeClr val="tx1">
                              <a:lumMod val="50000"/>
                            </a:schemeClr>
                          </a:solidFill>
                          <a:effectLst/>
                          <a:latin typeface="+mn-lt"/>
                          <a:ea typeface="+mn-ea"/>
                          <a:cs typeface="+mn-cs"/>
                        </a:rPr>
                        <a:t> de la lumière</a:t>
                      </a:r>
                      <a:r>
                        <a:rPr lang="fr-BE" sz="1600" kern="1200" baseline="0" dirty="0" smtClean="0">
                          <a:solidFill>
                            <a:schemeClr val="tx1">
                              <a:lumMod val="50000"/>
                            </a:schemeClr>
                          </a:solidFill>
                          <a:effectLst/>
                          <a:latin typeface="+mn-lt"/>
                          <a:ea typeface="+mn-ea"/>
                          <a:cs typeface="Times New Roman"/>
                        </a:rPr>
                        <a:t> </a:t>
                      </a:r>
                      <a:r>
                        <a:rPr lang="en-US" sz="1600" kern="1200" dirty="0" smtClean="0">
                          <a:solidFill>
                            <a:schemeClr val="tx1">
                              <a:lumMod val="50000"/>
                            </a:schemeClr>
                          </a:solidFill>
                          <a:effectLst/>
                          <a:latin typeface="+mn-lt"/>
                          <a:ea typeface="+mn-ea"/>
                          <a:cs typeface="+mn-cs"/>
                        </a:rPr>
                        <a:t> </a:t>
                      </a:r>
                      <a:endParaRPr lang="en-US" sz="1600" dirty="0" smtClean="0"/>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19774">
                <a:tc>
                  <a:txBody>
                    <a:bodyPr/>
                    <a:lstStyle/>
                    <a:p>
                      <a:pPr>
                        <a:lnSpc>
                          <a:spcPct val="115000"/>
                        </a:lnSpc>
                        <a:spcAft>
                          <a:spcPts val="0"/>
                        </a:spcAft>
                      </a:pPr>
                      <a:r>
                        <a:rPr lang="fr-BE" sz="1600" dirty="0" smtClean="0">
                          <a:solidFill>
                            <a:schemeClr val="tx1">
                              <a:lumMod val="50000"/>
                            </a:schemeClr>
                          </a:solidFill>
                          <a:effectLst/>
                        </a:rPr>
                        <a:t>Pastille</a:t>
                      </a:r>
                      <a:r>
                        <a:rPr lang="fr-BE" sz="1600" baseline="0" dirty="0" smtClean="0">
                          <a:solidFill>
                            <a:schemeClr val="tx1">
                              <a:lumMod val="50000"/>
                            </a:schemeClr>
                          </a:solidFill>
                          <a:effectLst/>
                        </a:rPr>
                        <a:t> de contrôle du vaccin</a:t>
                      </a: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BE" sz="1600" kern="1200" dirty="0" smtClean="0">
                          <a:solidFill>
                            <a:schemeClr val="tx1">
                              <a:lumMod val="50000"/>
                            </a:schemeClr>
                          </a:solidFill>
                          <a:effectLst/>
                          <a:latin typeface="+mn-lt"/>
                          <a:ea typeface="+mn-ea"/>
                          <a:cs typeface="+mn-cs"/>
                        </a:rPr>
                        <a:t>PCV 30</a:t>
                      </a:r>
                      <a:endParaRPr lang="fr-BE" sz="1600" kern="1200" dirty="0">
                        <a:solidFill>
                          <a:schemeClr val="tx1">
                            <a:lumMod val="50000"/>
                          </a:schemeClr>
                        </a:solidFill>
                        <a:effectLst/>
                        <a:latin typeface="+mn-lt"/>
                        <a:ea typeface="+mn-ea"/>
                        <a:cs typeface="+mn-cs"/>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fr-BE" sz="1600" kern="1200" dirty="0" smtClean="0">
                          <a:solidFill>
                            <a:schemeClr val="tx1">
                              <a:lumMod val="50000"/>
                            </a:schemeClr>
                          </a:solidFill>
                          <a:effectLst/>
                          <a:latin typeface="+mn-lt"/>
                          <a:ea typeface="+mn-ea"/>
                          <a:cs typeface="+mn-cs"/>
                        </a:rPr>
                        <a:t>PCV 30</a:t>
                      </a:r>
                      <a:endParaRPr lang="fr-BE" sz="1600" kern="1200" dirty="0">
                        <a:solidFill>
                          <a:schemeClr val="tx1">
                            <a:lumMod val="50000"/>
                          </a:schemeClr>
                        </a:solidFill>
                        <a:effectLst/>
                        <a:latin typeface="+mn-lt"/>
                        <a:ea typeface="+mn-ea"/>
                        <a:cs typeface="+mn-cs"/>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6000">
                <a:tc>
                  <a:txBody>
                    <a:bodyPr/>
                    <a:lstStyle/>
                    <a:p>
                      <a:pPr>
                        <a:lnSpc>
                          <a:spcPct val="115000"/>
                        </a:lnSpc>
                        <a:spcAft>
                          <a:spcPts val="0"/>
                        </a:spcAft>
                      </a:pPr>
                      <a:r>
                        <a:rPr lang="fr-BE" sz="1600" dirty="0" smtClean="0">
                          <a:solidFill>
                            <a:srgbClr val="FF0000"/>
                          </a:solidFill>
                          <a:effectLst/>
                        </a:rPr>
                        <a:t>Manipulation des flacons entamés</a:t>
                      </a:r>
                      <a:endParaRPr lang="fr-BE" sz="1600" dirty="0">
                        <a:solidFill>
                          <a:srgbClr val="FF0000"/>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dirty="0" smtClean="0">
                          <a:solidFill>
                            <a:schemeClr val="tx1">
                              <a:lumMod val="50000"/>
                            </a:schemeClr>
                          </a:solidFill>
                          <a:effectLst/>
                        </a:rPr>
                        <a:t>Flacons </a:t>
                      </a:r>
                      <a:r>
                        <a:rPr lang="en-US" sz="1600" dirty="0" err="1" smtClean="0">
                          <a:solidFill>
                            <a:schemeClr val="tx1">
                              <a:lumMod val="50000"/>
                            </a:schemeClr>
                          </a:solidFill>
                          <a:effectLst/>
                        </a:rPr>
                        <a:t>ouverts</a:t>
                      </a:r>
                      <a:r>
                        <a:rPr lang="en-US" sz="1600" dirty="0" smtClean="0">
                          <a:solidFill>
                            <a:schemeClr val="tx1">
                              <a:lumMod val="50000"/>
                            </a:schemeClr>
                          </a:solidFill>
                          <a:effectLst/>
                        </a:rPr>
                        <a:t> à conserver pendant 6 </a:t>
                      </a:r>
                      <a:r>
                        <a:rPr lang="en-US" sz="1600" dirty="0" err="1" smtClean="0">
                          <a:solidFill>
                            <a:schemeClr val="tx1">
                              <a:lumMod val="50000"/>
                            </a:schemeClr>
                          </a:solidFill>
                          <a:effectLst/>
                        </a:rPr>
                        <a:t>heures</a:t>
                      </a: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en-US" sz="1600" dirty="0" smtClean="0">
                          <a:solidFill>
                            <a:srgbClr val="FF0000"/>
                          </a:solidFill>
                          <a:effectLst/>
                        </a:rPr>
                        <a:t>28 </a:t>
                      </a:r>
                      <a:r>
                        <a:rPr lang="en-US" sz="1600" dirty="0" err="1" smtClean="0">
                          <a:solidFill>
                            <a:srgbClr val="FF0000"/>
                          </a:solidFill>
                          <a:effectLst/>
                        </a:rPr>
                        <a:t>jours</a:t>
                      </a:r>
                      <a:r>
                        <a:rPr lang="fr-BE" sz="1600" dirty="0" smtClean="0">
                          <a:solidFill>
                            <a:srgbClr val="FF0000"/>
                          </a:solidFill>
                          <a:effectLst/>
                        </a:rPr>
                        <a:t> (selon la</a:t>
                      </a:r>
                      <a:r>
                        <a:rPr lang="fr-BE" sz="1600" baseline="0" dirty="0" smtClean="0">
                          <a:solidFill>
                            <a:srgbClr val="FF0000"/>
                          </a:solidFill>
                          <a:effectLst/>
                        </a:rPr>
                        <a:t> politique du</a:t>
                      </a:r>
                      <a:r>
                        <a:rPr lang="fr-BE" sz="1600" dirty="0" smtClean="0">
                          <a:solidFill>
                            <a:srgbClr val="FF0000"/>
                          </a:solidFill>
                          <a:effectLst/>
                        </a:rPr>
                        <a:t> flacon </a:t>
                      </a:r>
                      <a:r>
                        <a:rPr lang="fr-BE" sz="1600" dirty="0" err="1" smtClean="0">
                          <a:solidFill>
                            <a:srgbClr val="FF0000"/>
                          </a:solidFill>
                          <a:effectLst/>
                        </a:rPr>
                        <a:t>multidose</a:t>
                      </a:r>
                      <a:r>
                        <a:rPr lang="fr-BE" sz="1600" dirty="0" smtClean="0">
                          <a:solidFill>
                            <a:srgbClr val="FF0000"/>
                          </a:solidFill>
                          <a:effectLst/>
                        </a:rPr>
                        <a:t> de l’OMS</a:t>
                      </a:r>
                      <a:r>
                        <a:rPr lang="fr-BE" sz="1600" baseline="0" dirty="0" smtClean="0">
                          <a:solidFill>
                            <a:srgbClr val="FF0000"/>
                          </a:solidFill>
                          <a:effectLst/>
                        </a:rPr>
                        <a:t>) </a:t>
                      </a:r>
                      <a:endParaRPr lang="fr-BE" sz="1600" dirty="0">
                        <a:solidFill>
                          <a:srgbClr val="FF0000"/>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6000">
                <a:tc>
                  <a:txBody>
                    <a:bodyPr/>
                    <a:lstStyle/>
                    <a:p>
                      <a:pPr>
                        <a:lnSpc>
                          <a:spcPct val="115000"/>
                        </a:lnSpc>
                        <a:spcAft>
                          <a:spcPts val="0"/>
                        </a:spcAft>
                      </a:pPr>
                      <a:r>
                        <a:rPr lang="fr-BE" sz="1600" dirty="0" smtClean="0">
                          <a:solidFill>
                            <a:schemeClr val="tx1">
                              <a:lumMod val="50000"/>
                            </a:schemeClr>
                          </a:solidFill>
                          <a:effectLst/>
                        </a:rPr>
                        <a:t>Taux de gaspillage</a:t>
                      </a:r>
                      <a:endParaRPr lang="fr-BE" sz="1600" dirty="0">
                        <a:solidFill>
                          <a:schemeClr val="tx1">
                            <a:lumMod val="50000"/>
                          </a:schemeClr>
                        </a:solidFill>
                        <a:effectLst/>
                      </a:endParaRPr>
                    </a:p>
                    <a:p>
                      <a:pPr>
                        <a:lnSpc>
                          <a:spcPct val="115000"/>
                        </a:lnSpc>
                        <a:spcAft>
                          <a:spcPts val="0"/>
                        </a:spcAft>
                      </a:pPr>
                      <a:r>
                        <a:rPr lang="en-US" sz="1600" dirty="0">
                          <a:solidFill>
                            <a:schemeClr val="tx1">
                              <a:lumMod val="50000"/>
                            </a:schemeClr>
                          </a:solidFill>
                          <a:effectLst/>
                        </a:rPr>
                        <a:t>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600" dirty="0" smtClean="0">
                          <a:solidFill>
                            <a:schemeClr val="tx1">
                              <a:lumMod val="50000"/>
                            </a:schemeClr>
                          </a:solidFill>
                          <a:effectLst/>
                        </a:rPr>
                        <a:t>10 %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15000"/>
                        </a:lnSpc>
                        <a:spcAft>
                          <a:spcPts val="0"/>
                        </a:spcAft>
                      </a:pPr>
                      <a:r>
                        <a:rPr lang="fr-BE" sz="1600" dirty="0" smtClean="0">
                          <a:solidFill>
                            <a:schemeClr val="tx1">
                              <a:lumMod val="50000"/>
                            </a:schemeClr>
                          </a:solidFill>
                          <a:effectLst/>
                        </a:rPr>
                        <a:t>10 %</a:t>
                      </a:r>
                      <a:endParaRPr lang="fr-BE" sz="1600" dirty="0">
                        <a:solidFill>
                          <a:schemeClr val="tx1">
                            <a:lumMod val="50000"/>
                          </a:schemeClr>
                        </a:solidFill>
                        <a:effectLst/>
                        <a:latin typeface="Calibri"/>
                        <a:ea typeface="Calibri"/>
                        <a:cs typeface="Times New Roman"/>
                      </a:endParaRPr>
                    </a:p>
                  </a:txBody>
                  <a:tcPr marL="42667" marR="4266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bl>
          </a:graphicData>
        </a:graphic>
      </p:graphicFrame>
      <p:sp>
        <p:nvSpPr>
          <p:cNvPr id="5" name="TextBox 4"/>
          <p:cNvSpPr txBox="1"/>
          <p:nvPr/>
        </p:nvSpPr>
        <p:spPr>
          <a:xfrm>
            <a:off x="5940152" y="6608385"/>
            <a:ext cx="3240360" cy="276999"/>
          </a:xfrm>
          <a:prstGeom prst="rect">
            <a:avLst/>
          </a:prstGeom>
          <a:noFill/>
        </p:spPr>
        <p:txBody>
          <a:bodyPr wrap="square" rtlCol="0">
            <a:spAutoFit/>
          </a:bodyPr>
          <a:lstStyle/>
          <a:p>
            <a:pPr>
              <a:buClr>
                <a:schemeClr val="tx1"/>
              </a:buClr>
            </a:pPr>
            <a:r>
              <a:rPr lang="en-GB" sz="1200" i="1" dirty="0" smtClean="0"/>
              <a:t>Information </a:t>
            </a:r>
            <a:r>
              <a:rPr lang="en-GB" sz="1200" i="1" dirty="0" err="1" smtClean="0"/>
              <a:t>produit</a:t>
            </a:r>
            <a:r>
              <a:rPr lang="en-GB" sz="1200" i="1" dirty="0" smtClean="0"/>
              <a:t> GAVI et brochure OMS.</a:t>
            </a:r>
          </a:p>
        </p:txBody>
      </p:sp>
    </p:spTree>
    <p:extLst>
      <p:ext uri="{BB962C8B-B14F-4D97-AF65-F5344CB8AC3E}">
        <p14:creationId xmlns:p14="http://schemas.microsoft.com/office/powerpoint/2010/main" val="2998364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197768"/>
            <a:ext cx="8229600" cy="1143000"/>
          </a:xfrm>
        </p:spPr>
        <p:txBody>
          <a:bodyPr>
            <a:noAutofit/>
          </a:bodyPr>
          <a:lstStyle/>
          <a:p>
            <a:pPr eaLnBrk="1" hangingPunct="1"/>
            <a:r>
              <a:rPr lang="en-GB" altLang="nl-BE" sz="4000" dirty="0" smtClean="0"/>
              <a:t>À </a:t>
            </a:r>
            <a:r>
              <a:rPr lang="en-GB" altLang="nl-BE" sz="4000" dirty="0" err="1" smtClean="0"/>
              <a:t>quelle</a:t>
            </a:r>
            <a:r>
              <a:rPr lang="en-GB" altLang="nl-BE" sz="4000" dirty="0" smtClean="0"/>
              <a:t> </a:t>
            </a:r>
            <a:r>
              <a:rPr lang="en-GB" altLang="nl-BE" sz="4000" dirty="0" err="1" smtClean="0"/>
              <a:t>température</a:t>
            </a:r>
            <a:r>
              <a:rPr lang="en-GB" altLang="nl-BE" sz="4000" dirty="0" smtClean="0"/>
              <a:t> conserver le PCV10?</a:t>
            </a:r>
          </a:p>
        </p:txBody>
      </p:sp>
      <p:sp>
        <p:nvSpPr>
          <p:cNvPr id="4099" name="Rectangle 3"/>
          <p:cNvSpPr>
            <a:spLocks noGrp="1" noChangeArrowheads="1"/>
          </p:cNvSpPr>
          <p:nvPr>
            <p:ph type="body" idx="1"/>
          </p:nvPr>
        </p:nvSpPr>
        <p:spPr>
          <a:xfrm>
            <a:off x="457200" y="1639341"/>
            <a:ext cx="8229600" cy="4525963"/>
          </a:xfrm>
        </p:spPr>
        <p:txBody>
          <a:bodyPr>
            <a:normAutofit/>
          </a:bodyPr>
          <a:lstStyle/>
          <a:p>
            <a:pPr eaLnBrk="1" hangingPunct="1">
              <a:lnSpc>
                <a:spcPct val="90000"/>
              </a:lnSpc>
            </a:pPr>
            <a:r>
              <a:rPr lang="en-GB" altLang="nl-BE" sz="2400" dirty="0" smtClean="0"/>
              <a:t>Le PCV10 </a:t>
            </a:r>
            <a:r>
              <a:rPr lang="en-GB" altLang="nl-BE" sz="2400" dirty="0" err="1" smtClean="0"/>
              <a:t>doit</a:t>
            </a:r>
            <a:r>
              <a:rPr lang="en-GB" altLang="nl-BE" sz="2400" dirty="0" smtClean="0"/>
              <a:t> </a:t>
            </a:r>
            <a:r>
              <a:rPr lang="en-GB" altLang="nl-BE" sz="2400" dirty="0" err="1" smtClean="0"/>
              <a:t>être</a:t>
            </a:r>
            <a:r>
              <a:rPr lang="en-GB" altLang="nl-BE" sz="2400" dirty="0" smtClean="0"/>
              <a:t> </a:t>
            </a:r>
            <a:r>
              <a:rPr lang="en-GB" altLang="nl-BE" sz="2400" dirty="0" err="1" smtClean="0"/>
              <a:t>conservé</a:t>
            </a:r>
            <a:r>
              <a:rPr lang="en-GB" altLang="nl-BE" sz="2400" dirty="0" smtClean="0"/>
              <a:t> entre +2</a:t>
            </a:r>
            <a:r>
              <a:rPr lang="en-GB" altLang="nl-BE" sz="2400" baseline="30000" dirty="0" smtClean="0"/>
              <a:t>°</a:t>
            </a:r>
            <a:r>
              <a:rPr lang="en-GB" altLang="nl-BE" sz="2400" dirty="0" smtClean="0"/>
              <a:t> et +8</a:t>
            </a:r>
            <a:r>
              <a:rPr lang="en-GB" altLang="nl-BE" sz="2400" baseline="30000" dirty="0" smtClean="0"/>
              <a:t>°</a:t>
            </a:r>
            <a:r>
              <a:rPr lang="en-GB" altLang="nl-BE" sz="2400" dirty="0" smtClean="0"/>
              <a:t> Celsius. </a:t>
            </a:r>
          </a:p>
          <a:p>
            <a:pPr eaLnBrk="1" hangingPunct="1">
              <a:lnSpc>
                <a:spcPct val="90000"/>
              </a:lnSpc>
            </a:pPr>
            <a:r>
              <a:rPr lang="en-GB" altLang="nl-BE" sz="2400" dirty="0" smtClean="0"/>
              <a:t>Les </a:t>
            </a:r>
            <a:r>
              <a:rPr lang="en-GB" altLang="nl-BE" sz="2400" dirty="0" err="1" smtClean="0"/>
              <a:t>vaccins</a:t>
            </a:r>
            <a:r>
              <a:rPr lang="en-GB" altLang="nl-BE" sz="2400" dirty="0" smtClean="0"/>
              <a:t> </a:t>
            </a:r>
            <a:r>
              <a:rPr lang="en-GB" altLang="nl-BE" sz="2400" dirty="0" err="1" smtClean="0"/>
              <a:t>liquides</a:t>
            </a:r>
            <a:r>
              <a:rPr lang="en-GB" altLang="nl-BE" sz="2400" dirty="0" smtClean="0"/>
              <a:t>, </a:t>
            </a:r>
            <a:r>
              <a:rPr lang="en-GB" altLang="nl-BE" sz="2400" dirty="0" err="1" smtClean="0"/>
              <a:t>dont</a:t>
            </a:r>
            <a:r>
              <a:rPr lang="en-GB" altLang="nl-BE" sz="2400" dirty="0" smtClean="0"/>
              <a:t> le </a:t>
            </a:r>
            <a:r>
              <a:rPr lang="en-GB" altLang="nl-BE" sz="2400" dirty="0" err="1" smtClean="0"/>
              <a:t>vaccin</a:t>
            </a:r>
            <a:r>
              <a:rPr lang="en-GB" altLang="nl-BE" sz="2400" dirty="0" smtClean="0"/>
              <a:t> </a:t>
            </a:r>
            <a:r>
              <a:rPr lang="en-GB" altLang="nl-BE" sz="2400" dirty="0" err="1" smtClean="0"/>
              <a:t>anti</a:t>
            </a:r>
            <a:r>
              <a:rPr lang="en-GB" altLang="nl-BE" sz="2400" dirty="0" err="1" smtClean="0">
                <a:ea typeface="宋体" pitchFamily="2" charset="-122"/>
              </a:rPr>
              <a:t>p</a:t>
            </a:r>
            <a:r>
              <a:rPr lang="en-GB" altLang="zh-CN" sz="2400" dirty="0" err="1" smtClean="0">
                <a:ea typeface="宋体" pitchFamily="2" charset="-122"/>
              </a:rPr>
              <a:t>neumococcique</a:t>
            </a:r>
            <a:r>
              <a:rPr lang="en-GB" altLang="zh-CN" sz="2400" dirty="0" smtClean="0">
                <a:ea typeface="宋体" pitchFamily="2" charset="-122"/>
              </a:rPr>
              <a:t>, le </a:t>
            </a:r>
            <a:r>
              <a:rPr lang="en-GB" altLang="zh-CN" sz="2400" dirty="0" err="1" smtClean="0">
                <a:ea typeface="宋体" pitchFamily="2" charset="-122"/>
              </a:rPr>
              <a:t>vaccin</a:t>
            </a:r>
            <a:r>
              <a:rPr lang="en-GB" altLang="zh-CN" sz="2400" dirty="0" smtClean="0">
                <a:ea typeface="宋体" pitchFamily="2" charset="-122"/>
              </a:rPr>
              <a:t> </a:t>
            </a:r>
            <a:r>
              <a:rPr lang="en-GB" altLang="nl-BE" sz="2400" dirty="0" smtClean="0"/>
              <a:t>pentavalent, le </a:t>
            </a:r>
            <a:r>
              <a:rPr lang="en-GB" altLang="nl-BE" sz="2400" dirty="0" err="1" smtClean="0"/>
              <a:t>vaccin</a:t>
            </a:r>
            <a:r>
              <a:rPr lang="en-GB" altLang="nl-BE" sz="2400" dirty="0" smtClean="0"/>
              <a:t> TT et le </a:t>
            </a:r>
            <a:r>
              <a:rPr lang="en-GB" altLang="nl-BE" sz="2400" dirty="0" err="1" smtClean="0"/>
              <a:t>vaccin</a:t>
            </a:r>
            <a:r>
              <a:rPr lang="en-GB" altLang="nl-BE" sz="2400" dirty="0" smtClean="0"/>
              <a:t> </a:t>
            </a:r>
            <a:r>
              <a:rPr lang="en-GB" altLang="nl-BE" sz="2400" dirty="0" err="1" smtClean="0"/>
              <a:t>contre</a:t>
            </a:r>
            <a:r>
              <a:rPr lang="en-GB" altLang="nl-BE" sz="2400" dirty="0" smtClean="0"/>
              <a:t> </a:t>
            </a:r>
            <a:r>
              <a:rPr lang="en-GB" altLang="nl-BE" sz="2400" dirty="0" err="1" smtClean="0"/>
              <a:t>l’hépatite</a:t>
            </a:r>
            <a:r>
              <a:rPr lang="en-GB" altLang="nl-BE" sz="2400" dirty="0" smtClean="0"/>
              <a:t> B, ne </a:t>
            </a:r>
            <a:r>
              <a:rPr lang="en-GB" altLang="nl-BE" sz="2400" dirty="0" err="1" smtClean="0"/>
              <a:t>doivent</a:t>
            </a:r>
            <a:r>
              <a:rPr lang="en-GB" altLang="nl-BE" sz="2400" dirty="0" smtClean="0"/>
              <a:t> pas </a:t>
            </a:r>
            <a:r>
              <a:rPr lang="en-GB" altLang="nl-BE" sz="2400" dirty="0" err="1" smtClean="0"/>
              <a:t>être</a:t>
            </a:r>
            <a:r>
              <a:rPr lang="en-GB" altLang="nl-BE" sz="2400" dirty="0" smtClean="0"/>
              <a:t> </a:t>
            </a:r>
            <a:r>
              <a:rPr lang="en-GB" altLang="nl-BE" sz="2400" dirty="0" err="1" smtClean="0"/>
              <a:t>gelés</a:t>
            </a:r>
            <a:r>
              <a:rPr lang="en-GB" altLang="nl-BE" sz="2400" dirty="0" smtClean="0"/>
              <a:t>. </a:t>
            </a:r>
          </a:p>
          <a:p>
            <a:pPr lvl="1">
              <a:lnSpc>
                <a:spcPct val="90000"/>
              </a:lnSpc>
            </a:pPr>
            <a:r>
              <a:rPr lang="en-GB" altLang="nl-BE" sz="2400" dirty="0" err="1" smtClean="0"/>
              <a:t>S’ils</a:t>
            </a:r>
            <a:r>
              <a:rPr lang="en-GB" altLang="nl-BE" sz="2400" dirty="0" smtClean="0"/>
              <a:t> </a:t>
            </a:r>
            <a:r>
              <a:rPr lang="en-GB" altLang="nl-BE" sz="2400" dirty="0" err="1" smtClean="0"/>
              <a:t>ont</a:t>
            </a:r>
            <a:r>
              <a:rPr lang="en-GB" altLang="nl-BE" sz="2400" dirty="0" smtClean="0"/>
              <a:t> </a:t>
            </a:r>
            <a:r>
              <a:rPr lang="en-GB" altLang="nl-BE" sz="2400" dirty="0" err="1" smtClean="0"/>
              <a:t>été</a:t>
            </a:r>
            <a:r>
              <a:rPr lang="en-GB" altLang="nl-BE" sz="2400" dirty="0" smtClean="0"/>
              <a:t> </a:t>
            </a:r>
            <a:r>
              <a:rPr lang="en-GB" altLang="nl-BE" sz="2400" dirty="0" err="1" smtClean="0"/>
              <a:t>gelés</a:t>
            </a:r>
            <a:r>
              <a:rPr lang="en-GB" altLang="nl-BE" sz="2400" dirty="0" smtClean="0"/>
              <a:t>, </a:t>
            </a:r>
            <a:r>
              <a:rPr lang="fr-BE" altLang="nl-BE" sz="2400" dirty="0"/>
              <a:t>ils perdent </a:t>
            </a:r>
            <a:r>
              <a:rPr lang="fr-BE" altLang="nl-BE" sz="2400" dirty="0" smtClean="0"/>
              <a:t>leur </a:t>
            </a:r>
            <a:r>
              <a:rPr lang="fr-BE" altLang="nl-BE" sz="2400" dirty="0"/>
              <a:t>activité et ne confèrent  plus aucune protection</a:t>
            </a:r>
            <a:r>
              <a:rPr lang="en-GB" altLang="nl-BE" sz="2400" dirty="0" smtClean="0"/>
              <a:t>. </a:t>
            </a:r>
          </a:p>
          <a:p>
            <a:pPr lvl="1">
              <a:lnSpc>
                <a:spcPct val="90000"/>
              </a:lnSpc>
            </a:pPr>
            <a:r>
              <a:rPr lang="fr-BE" altLang="nl-BE" sz="2400" dirty="0"/>
              <a:t>Des vaccins qui ont </a:t>
            </a:r>
            <a:r>
              <a:rPr lang="fr-BE" altLang="nl-BE" sz="2400" dirty="0" smtClean="0"/>
              <a:t>gelé </a:t>
            </a:r>
            <a:r>
              <a:rPr lang="fr-BE" altLang="nl-BE" sz="2400" dirty="0"/>
              <a:t>peuvent également provoquer des « abcès aseptiques </a:t>
            </a:r>
            <a:r>
              <a:rPr lang="fr-BE" altLang="nl-BE" sz="2400" dirty="0" smtClean="0"/>
              <a:t>»</a:t>
            </a:r>
            <a:r>
              <a:rPr lang="en-GB" altLang="nl-BE" sz="2400" dirty="0"/>
              <a:t>.</a:t>
            </a:r>
            <a:endParaRPr lang="en-GB" altLang="nl-BE" sz="2400" dirty="0" smtClean="0"/>
          </a:p>
          <a:p>
            <a:pPr>
              <a:lnSpc>
                <a:spcPct val="90000"/>
              </a:lnSpc>
            </a:pPr>
            <a:r>
              <a:rPr lang="fr-BE" altLang="nl-BE" sz="2400" dirty="0"/>
              <a:t>En cas de doute, on peut procéder à un « test d’agitation » pour vérifier si des vaccins </a:t>
            </a:r>
            <a:r>
              <a:rPr lang="fr-BE" altLang="nl-BE" sz="2400" dirty="0" smtClean="0"/>
              <a:t>ont </a:t>
            </a:r>
            <a:r>
              <a:rPr lang="fr-BE" altLang="nl-BE" sz="2400" dirty="0"/>
              <a:t>subi le </a:t>
            </a:r>
            <a:r>
              <a:rPr lang="fr-BE" altLang="nl-BE" sz="2400" dirty="0" smtClean="0"/>
              <a:t>gel.</a:t>
            </a:r>
            <a:endParaRPr lang="en-GB" altLang="nl-BE" sz="2400" dirty="0" smtClean="0"/>
          </a:p>
          <a:p>
            <a:pPr eaLnBrk="1" hangingPunct="1">
              <a:lnSpc>
                <a:spcPct val="90000"/>
              </a:lnSpc>
            </a:pPr>
            <a:endParaRPr lang="en-GB" altLang="nl-BE" sz="2400" dirty="0" smtClean="0"/>
          </a:p>
          <a:p>
            <a:pPr eaLnBrk="1" hangingPunct="1">
              <a:lnSpc>
                <a:spcPct val="90000"/>
              </a:lnSpc>
            </a:pPr>
            <a:endParaRPr lang="en-GB" altLang="nl-BE" sz="2400" dirty="0" smtClean="0"/>
          </a:p>
        </p:txBody>
      </p:sp>
    </p:spTree>
    <p:extLst>
      <p:ext uri="{BB962C8B-B14F-4D97-AF65-F5344CB8AC3E}">
        <p14:creationId xmlns:p14="http://schemas.microsoft.com/office/powerpoint/2010/main" val="42215145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25760"/>
            <a:ext cx="8229600" cy="1143000"/>
          </a:xfrm>
        </p:spPr>
        <p:txBody>
          <a:bodyPr>
            <a:normAutofit/>
          </a:bodyPr>
          <a:lstStyle/>
          <a:p>
            <a:pPr eaLnBrk="1" hangingPunct="1"/>
            <a:r>
              <a:rPr lang="en-GB" altLang="nl-BE" sz="4000" dirty="0" err="1" smtClean="0"/>
              <a:t>Éviter</a:t>
            </a:r>
            <a:r>
              <a:rPr lang="en-GB" altLang="nl-BE" sz="4000" dirty="0" smtClean="0"/>
              <a:t> </a:t>
            </a:r>
            <a:r>
              <a:rPr lang="en-GB" altLang="nl-BE" sz="4000" dirty="0" err="1" smtClean="0"/>
              <a:t>d’exposer</a:t>
            </a:r>
            <a:r>
              <a:rPr lang="en-GB" altLang="nl-BE" sz="4000" dirty="0" smtClean="0"/>
              <a:t> le </a:t>
            </a:r>
            <a:r>
              <a:rPr lang="en-GB" altLang="nl-BE" sz="4000" dirty="0" err="1" smtClean="0"/>
              <a:t>vaccin</a:t>
            </a:r>
            <a:r>
              <a:rPr lang="en-GB" altLang="nl-BE" sz="4000" dirty="0" smtClean="0"/>
              <a:t> à la </a:t>
            </a:r>
            <a:r>
              <a:rPr lang="en-GB" altLang="nl-BE" sz="4000" dirty="0" err="1" smtClean="0"/>
              <a:t>chaleur</a:t>
            </a:r>
            <a:endParaRPr lang="en-GB" altLang="nl-BE" sz="4000" dirty="0" smtClean="0"/>
          </a:p>
        </p:txBody>
      </p:sp>
      <p:sp>
        <p:nvSpPr>
          <p:cNvPr id="7171" name="Rectangle 3"/>
          <p:cNvSpPr>
            <a:spLocks noGrp="1" noChangeArrowheads="1"/>
          </p:cNvSpPr>
          <p:nvPr>
            <p:ph type="body" idx="1"/>
          </p:nvPr>
        </p:nvSpPr>
        <p:spPr>
          <a:xfrm>
            <a:off x="468313" y="1423318"/>
            <a:ext cx="8229600" cy="4525962"/>
          </a:xfrm>
        </p:spPr>
        <p:txBody>
          <a:bodyPr>
            <a:normAutofit/>
          </a:bodyPr>
          <a:lstStyle/>
          <a:p>
            <a:pPr eaLnBrk="1" hangingPunct="1"/>
            <a:r>
              <a:rPr lang="en-GB" altLang="nl-BE" sz="2400" dirty="0" err="1" smtClean="0"/>
              <a:t>L’exposition</a:t>
            </a:r>
            <a:r>
              <a:rPr lang="en-GB" altLang="nl-BE" sz="2400" dirty="0" smtClean="0"/>
              <a:t> à la </a:t>
            </a:r>
            <a:r>
              <a:rPr lang="en-GB" altLang="nl-BE" sz="2400" dirty="0" err="1" smtClean="0"/>
              <a:t>chaleur</a:t>
            </a:r>
            <a:r>
              <a:rPr lang="en-GB" altLang="nl-BE" sz="2400" dirty="0" smtClean="0"/>
              <a:t> </a:t>
            </a:r>
            <a:r>
              <a:rPr lang="en-GB" altLang="nl-BE" sz="2400" dirty="0" err="1" smtClean="0"/>
              <a:t>peut</a:t>
            </a:r>
            <a:r>
              <a:rPr lang="en-GB" altLang="nl-BE" sz="2400" dirty="0" smtClean="0"/>
              <a:t> </a:t>
            </a:r>
            <a:r>
              <a:rPr lang="en-GB" altLang="nl-BE" sz="2400" dirty="0" err="1" smtClean="0"/>
              <a:t>également</a:t>
            </a:r>
            <a:r>
              <a:rPr lang="en-GB" altLang="nl-BE" sz="2400" dirty="0" smtClean="0"/>
              <a:t> </a:t>
            </a:r>
            <a:r>
              <a:rPr lang="en-GB" altLang="nl-BE" sz="2400" dirty="0" err="1" smtClean="0"/>
              <a:t>diminuer</a:t>
            </a:r>
            <a:r>
              <a:rPr lang="en-GB" altLang="nl-BE" sz="2400" dirty="0" smtClean="0"/>
              <a:t> </a:t>
            </a:r>
            <a:r>
              <a:rPr lang="en-GB" altLang="nl-BE" sz="2400" dirty="0" err="1" smtClean="0"/>
              <a:t>l’activité</a:t>
            </a:r>
            <a:r>
              <a:rPr lang="en-GB" altLang="nl-BE" sz="2400" dirty="0" smtClean="0"/>
              <a:t> du </a:t>
            </a:r>
            <a:r>
              <a:rPr lang="en-GB" altLang="nl-BE" sz="2400" dirty="0" err="1" smtClean="0"/>
              <a:t>vaccin</a:t>
            </a:r>
            <a:endParaRPr lang="en-GB" altLang="nl-BE" sz="2400" dirty="0" smtClean="0"/>
          </a:p>
          <a:p>
            <a:pPr lvl="1" eaLnBrk="1" hangingPunct="1"/>
            <a:r>
              <a:rPr lang="en-GB" altLang="nl-BE" sz="2400" dirty="0" err="1" smtClean="0"/>
              <a:t>Protéger</a:t>
            </a:r>
            <a:r>
              <a:rPr lang="en-GB" altLang="nl-BE" sz="2400" dirty="0" smtClean="0"/>
              <a:t> le </a:t>
            </a:r>
            <a:r>
              <a:rPr lang="en-GB" altLang="nl-BE" sz="2400" dirty="0" err="1" smtClean="0"/>
              <a:t>vaccin</a:t>
            </a:r>
            <a:r>
              <a:rPr lang="en-GB" altLang="nl-BE" sz="2400" dirty="0" smtClean="0"/>
              <a:t> du </a:t>
            </a:r>
            <a:r>
              <a:rPr lang="en-GB" altLang="nl-BE" sz="2400" dirty="0" err="1" smtClean="0"/>
              <a:t>chaud</a:t>
            </a:r>
            <a:r>
              <a:rPr lang="en-GB" altLang="nl-BE" sz="2400" dirty="0" smtClean="0"/>
              <a:t> et de </a:t>
            </a:r>
            <a:r>
              <a:rPr lang="en-GB" altLang="nl-BE" sz="2400" dirty="0" err="1" smtClean="0"/>
              <a:t>l’exposition</a:t>
            </a:r>
            <a:r>
              <a:rPr lang="en-GB" altLang="nl-BE" sz="2400" dirty="0" smtClean="0"/>
              <a:t> à la lumière</a:t>
            </a:r>
          </a:p>
          <a:p>
            <a:r>
              <a:rPr lang="en-GB" altLang="nl-BE" sz="2400" dirty="0" smtClean="0"/>
              <a:t>Le flacon de 4 </a:t>
            </a:r>
            <a:r>
              <a:rPr lang="en-GB" altLang="nl-BE" sz="2400" dirty="0"/>
              <a:t>doses de PCV10 </a:t>
            </a:r>
            <a:r>
              <a:rPr lang="en-GB" altLang="nl-BE" sz="2400" dirty="0" err="1" smtClean="0"/>
              <a:t>est</a:t>
            </a:r>
            <a:r>
              <a:rPr lang="en-GB" altLang="nl-BE" sz="2400" dirty="0" smtClean="0"/>
              <a:t> </a:t>
            </a:r>
            <a:r>
              <a:rPr lang="en-GB" altLang="nl-BE" sz="2400" dirty="0" err="1" smtClean="0"/>
              <a:t>pourvu</a:t>
            </a:r>
            <a:r>
              <a:rPr lang="en-GB" altLang="nl-BE" sz="2400" dirty="0" smtClean="0"/>
              <a:t> </a:t>
            </a:r>
            <a:r>
              <a:rPr lang="en-GB" altLang="nl-BE" sz="2400" dirty="0" err="1" smtClean="0"/>
              <a:t>d’une</a:t>
            </a:r>
            <a:r>
              <a:rPr lang="en-GB" altLang="nl-BE" sz="2400" dirty="0" smtClean="0"/>
              <a:t> pastille de </a:t>
            </a:r>
            <a:r>
              <a:rPr lang="en-GB" altLang="nl-BE" sz="2400" dirty="0" err="1" smtClean="0"/>
              <a:t>contrôle</a:t>
            </a:r>
            <a:r>
              <a:rPr lang="en-GB" altLang="nl-BE" sz="2400" dirty="0" smtClean="0"/>
              <a:t> du </a:t>
            </a:r>
            <a:r>
              <a:rPr lang="en-GB" altLang="nl-BE" sz="2400" dirty="0" err="1" smtClean="0"/>
              <a:t>vaccin</a:t>
            </a:r>
            <a:r>
              <a:rPr lang="en-GB" altLang="nl-BE" sz="2400" dirty="0" smtClean="0"/>
              <a:t> sur </a:t>
            </a:r>
            <a:r>
              <a:rPr lang="en-GB" altLang="nl-BE" sz="2400" dirty="0" err="1" smtClean="0"/>
              <a:t>l’étiquette</a:t>
            </a:r>
            <a:endParaRPr lang="en-GB" altLang="nl-BE" sz="2400" dirty="0" smtClean="0"/>
          </a:p>
          <a:p>
            <a:pPr lvl="1" eaLnBrk="1" hangingPunct="1"/>
            <a:r>
              <a:rPr lang="en-GB" altLang="nl-BE" sz="2400" dirty="0" smtClean="0"/>
              <a:t>La pastille de </a:t>
            </a:r>
            <a:r>
              <a:rPr lang="en-GB" altLang="nl-BE" sz="2400" dirty="0" err="1" smtClean="0"/>
              <a:t>contrôle</a:t>
            </a:r>
            <a:r>
              <a:rPr lang="en-GB" altLang="nl-BE" sz="2400" dirty="0" smtClean="0"/>
              <a:t> du </a:t>
            </a:r>
            <a:r>
              <a:rPr lang="en-GB" altLang="nl-BE" sz="2400" dirty="0" err="1" smtClean="0"/>
              <a:t>vaccin</a:t>
            </a:r>
            <a:r>
              <a:rPr lang="en-GB" altLang="nl-BE" sz="2400" dirty="0" smtClean="0"/>
              <a:t> </a:t>
            </a:r>
            <a:r>
              <a:rPr lang="en-GB" altLang="nl-BE" sz="2400" dirty="0" err="1" smtClean="0"/>
              <a:t>enregistre</a:t>
            </a:r>
            <a:r>
              <a:rPr lang="en-GB" altLang="nl-BE" sz="2400" dirty="0" smtClean="0"/>
              <a:t> </a:t>
            </a:r>
            <a:r>
              <a:rPr lang="en-GB" altLang="nl-BE" sz="2400" dirty="0" err="1" smtClean="0"/>
              <a:t>l’exposition</a:t>
            </a:r>
            <a:r>
              <a:rPr lang="en-GB" altLang="nl-BE" sz="2400" dirty="0" smtClean="0"/>
              <a:t> </a:t>
            </a:r>
            <a:r>
              <a:rPr lang="en-GB" altLang="nl-BE" sz="2400" dirty="0" err="1" smtClean="0"/>
              <a:t>totale</a:t>
            </a:r>
            <a:r>
              <a:rPr lang="en-GB" altLang="nl-BE" sz="2400" dirty="0" smtClean="0"/>
              <a:t> à la </a:t>
            </a:r>
            <a:r>
              <a:rPr lang="en-GB" altLang="nl-BE" sz="2400" dirty="0" err="1" smtClean="0"/>
              <a:t>chaleur</a:t>
            </a:r>
            <a:r>
              <a:rPr lang="en-GB" altLang="nl-BE" sz="2400" dirty="0" smtClean="0"/>
              <a:t> </a:t>
            </a:r>
            <a:r>
              <a:rPr lang="en-GB" altLang="nl-BE" sz="2400" dirty="0" err="1" smtClean="0"/>
              <a:t>dans</a:t>
            </a:r>
            <a:r>
              <a:rPr lang="en-GB" altLang="nl-BE" sz="2400" dirty="0" smtClean="0"/>
              <a:t> le temps</a:t>
            </a:r>
            <a:endParaRPr lang="en-GB" altLang="nl-BE" sz="2400" b="1" dirty="0" smtClean="0"/>
          </a:p>
          <a:p>
            <a:pPr eaLnBrk="1" hangingPunct="1">
              <a:buFont typeface="Wingdings" pitchFamily="2" charset="2"/>
              <a:buNone/>
            </a:pPr>
            <a:endParaRPr lang="en-GB" altLang="nl-BE" sz="2400" dirty="0" smtClean="0"/>
          </a:p>
        </p:txBody>
      </p:sp>
      <p:pic>
        <p:nvPicPr>
          <p:cNvPr id="5" name="Picture 2" descr="U:\Data\My Pictures\synflorix plan\20170929_220452.jpg"/>
          <p:cNvPicPr>
            <a:picLocks noChangeAspect="1" noChangeArrowheads="1"/>
          </p:cNvPicPr>
          <p:nvPr/>
        </p:nvPicPr>
        <p:blipFill rotWithShape="1">
          <a:blip r:embed="rId3">
            <a:extLst>
              <a:ext uri="{28A0092B-C50C-407E-A947-70E740481C1C}">
                <a14:useLocalDpi xmlns:a14="http://schemas.microsoft.com/office/drawing/2010/main" val="0"/>
              </a:ext>
            </a:extLst>
          </a:blip>
          <a:srcRect l="33075" t="30386" r="44088" b="46813"/>
          <a:stretch/>
        </p:blipFill>
        <p:spPr bwMode="auto">
          <a:xfrm>
            <a:off x="5323168" y="4373806"/>
            <a:ext cx="1553088" cy="171949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5148064" y="5233551"/>
            <a:ext cx="936104" cy="72443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2746819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8"/>
          <p:cNvGrpSpPr>
            <a:grpSpLocks/>
          </p:cNvGrpSpPr>
          <p:nvPr/>
        </p:nvGrpSpPr>
        <p:grpSpPr bwMode="auto">
          <a:xfrm>
            <a:off x="323850" y="1773238"/>
            <a:ext cx="914400" cy="4495800"/>
            <a:chOff x="908050" y="1752600"/>
            <a:chExt cx="990600" cy="4495800"/>
          </a:xfrm>
        </p:grpSpPr>
        <p:sp>
          <p:nvSpPr>
            <p:cNvPr id="13" name="Oval 13"/>
            <p:cNvSpPr>
              <a:spLocks noChangeArrowheads="1"/>
            </p:cNvSpPr>
            <p:nvPr/>
          </p:nvSpPr>
          <p:spPr bwMode="auto">
            <a:xfrm>
              <a:off x="908050" y="1752600"/>
              <a:ext cx="990600" cy="914400"/>
            </a:xfrm>
            <a:prstGeom prst="ellipse">
              <a:avLst/>
            </a:prstGeom>
            <a:solidFill>
              <a:srgbClr val="C0C0C0"/>
            </a:solidFill>
            <a:ln w="9525">
              <a:solidFill>
                <a:srgbClr val="B2B2B2"/>
              </a:solidFill>
              <a:round/>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4" name="Rectangle 14"/>
            <p:cNvSpPr>
              <a:spLocks noChangeArrowheads="1"/>
            </p:cNvSpPr>
            <p:nvPr/>
          </p:nvSpPr>
          <p:spPr bwMode="auto">
            <a:xfrm>
              <a:off x="1238250" y="2057400"/>
              <a:ext cx="330200" cy="304800"/>
            </a:xfrm>
            <a:prstGeom prst="rect">
              <a:avLst/>
            </a:prstGeom>
            <a:solidFill>
              <a:schemeClr val="bg1"/>
            </a:solidFill>
            <a:ln w="9525">
              <a:solidFill>
                <a:schemeClr val="bg1"/>
              </a:solidFill>
              <a:miter lim="800000"/>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5" name="Oval 15"/>
            <p:cNvSpPr>
              <a:spLocks noChangeArrowheads="1"/>
            </p:cNvSpPr>
            <p:nvPr/>
          </p:nvSpPr>
          <p:spPr bwMode="auto">
            <a:xfrm>
              <a:off x="908050" y="2971800"/>
              <a:ext cx="990600" cy="914400"/>
            </a:xfrm>
            <a:prstGeom prst="ellipse">
              <a:avLst/>
            </a:prstGeom>
            <a:solidFill>
              <a:srgbClr val="C0C0C0"/>
            </a:solidFill>
            <a:ln w="9525">
              <a:solidFill>
                <a:srgbClr val="B2B2B2"/>
              </a:solidFill>
              <a:round/>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6" name="Oval 16"/>
            <p:cNvSpPr>
              <a:spLocks noChangeArrowheads="1"/>
            </p:cNvSpPr>
            <p:nvPr/>
          </p:nvSpPr>
          <p:spPr bwMode="auto">
            <a:xfrm>
              <a:off x="908050" y="4114800"/>
              <a:ext cx="990600" cy="914400"/>
            </a:xfrm>
            <a:prstGeom prst="ellipse">
              <a:avLst/>
            </a:prstGeom>
            <a:solidFill>
              <a:srgbClr val="C0C0C0"/>
            </a:solidFill>
            <a:ln w="9525">
              <a:solidFill>
                <a:srgbClr val="B2B2B2"/>
              </a:solidFill>
              <a:round/>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7" name="Oval 17"/>
            <p:cNvSpPr>
              <a:spLocks noChangeArrowheads="1"/>
            </p:cNvSpPr>
            <p:nvPr/>
          </p:nvSpPr>
          <p:spPr bwMode="auto">
            <a:xfrm>
              <a:off x="908050" y="5334000"/>
              <a:ext cx="990600" cy="914400"/>
            </a:xfrm>
            <a:prstGeom prst="ellipse">
              <a:avLst/>
            </a:prstGeom>
            <a:solidFill>
              <a:srgbClr val="C0C0C0"/>
            </a:solidFill>
            <a:ln w="9525">
              <a:solidFill>
                <a:srgbClr val="B2B2B2"/>
              </a:solidFill>
              <a:round/>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8" name="Rectangle 19"/>
            <p:cNvSpPr>
              <a:spLocks noChangeArrowheads="1"/>
            </p:cNvSpPr>
            <p:nvPr/>
          </p:nvSpPr>
          <p:spPr bwMode="auto">
            <a:xfrm>
              <a:off x="1238250" y="5638800"/>
              <a:ext cx="330200" cy="304800"/>
            </a:xfrm>
            <a:prstGeom prst="rect">
              <a:avLst/>
            </a:prstGeom>
            <a:solidFill>
              <a:schemeClr val="tx1"/>
            </a:solidFill>
            <a:ln w="9525">
              <a:solidFill>
                <a:schemeClr val="tx1"/>
              </a:solidFill>
              <a:miter lim="800000"/>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19" name="Rectangle 20"/>
            <p:cNvSpPr>
              <a:spLocks noChangeArrowheads="1"/>
            </p:cNvSpPr>
            <p:nvPr/>
          </p:nvSpPr>
          <p:spPr bwMode="auto">
            <a:xfrm>
              <a:off x="1238250" y="4419600"/>
              <a:ext cx="330200" cy="304800"/>
            </a:xfrm>
            <a:prstGeom prst="rect">
              <a:avLst/>
            </a:prstGeom>
            <a:solidFill>
              <a:srgbClr val="C0C0C0"/>
            </a:solidFill>
            <a:ln w="9525">
              <a:solidFill>
                <a:srgbClr val="C0C0C0"/>
              </a:solidFill>
              <a:miter lim="800000"/>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sp>
          <p:nvSpPr>
            <p:cNvPr id="20" name="Rectangle 21"/>
            <p:cNvSpPr>
              <a:spLocks noChangeArrowheads="1"/>
            </p:cNvSpPr>
            <p:nvPr/>
          </p:nvSpPr>
          <p:spPr bwMode="auto">
            <a:xfrm>
              <a:off x="1238250" y="3276600"/>
              <a:ext cx="330200" cy="304800"/>
            </a:xfrm>
            <a:prstGeom prst="rect">
              <a:avLst/>
            </a:prstGeom>
            <a:solidFill>
              <a:srgbClr val="DDDDDD"/>
            </a:solidFill>
            <a:ln w="9525">
              <a:solidFill>
                <a:srgbClr val="DDDDDD"/>
              </a:solidFill>
              <a:miter lim="800000"/>
              <a:headEnd/>
              <a:tailEnd/>
            </a:ln>
          </p:spPr>
          <p:txBody>
            <a:bodyPr wrap="none" lIns="91424" tIns="45712" rIns="91424" bIns="45712" anchor="ct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endParaRPr lang="en-US" altLang="nl-BE" sz="3600" b="0" i="1">
                <a:solidFill>
                  <a:schemeClr val="tx1"/>
                </a:solidFill>
                <a:latin typeface="Times New Roman" pitchFamily="18" charset="0"/>
              </a:endParaRPr>
            </a:p>
          </p:txBody>
        </p:sp>
      </p:grpSp>
      <p:sp>
        <p:nvSpPr>
          <p:cNvPr id="4" name="Rectangle 2"/>
          <p:cNvSpPr txBox="1">
            <a:spLocks noChangeArrowheads="1"/>
          </p:cNvSpPr>
          <p:nvPr/>
        </p:nvSpPr>
        <p:spPr>
          <a:xfrm>
            <a:off x="446856" y="125760"/>
            <a:ext cx="8229600" cy="1143000"/>
          </a:xfrm>
          <a:prstGeom prst="rect">
            <a:avLst/>
          </a:prstGeom>
        </p:spPr>
        <p:txBody>
          <a:bodyPr vert="horz" lIns="91424" tIns="45712" rIns="91424" bIns="45712"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dirty="0" smtClean="0"/>
              <a:t>Comment </a:t>
            </a:r>
            <a:r>
              <a:rPr lang="en-US" sz="4000" dirty="0" err="1" smtClean="0"/>
              <a:t>vérifier</a:t>
            </a:r>
            <a:r>
              <a:rPr lang="en-US" sz="4000" dirty="0" smtClean="0"/>
              <a:t> et </a:t>
            </a:r>
            <a:r>
              <a:rPr lang="en-US" sz="4000" dirty="0" err="1" smtClean="0"/>
              <a:t>interpréter</a:t>
            </a:r>
            <a:r>
              <a:rPr lang="en-US" sz="4000" dirty="0" smtClean="0"/>
              <a:t> la pastille de </a:t>
            </a:r>
            <a:r>
              <a:rPr lang="en-US" sz="4000" dirty="0" err="1" smtClean="0"/>
              <a:t>contrôle</a:t>
            </a:r>
            <a:r>
              <a:rPr lang="en-US" sz="4000" dirty="0" smtClean="0"/>
              <a:t> du </a:t>
            </a:r>
            <a:r>
              <a:rPr lang="en-US" sz="4000" dirty="0" err="1" smtClean="0"/>
              <a:t>vaccin</a:t>
            </a:r>
            <a:r>
              <a:rPr lang="en-US" sz="4000" dirty="0" smtClean="0"/>
              <a:t> </a:t>
            </a:r>
          </a:p>
        </p:txBody>
      </p:sp>
      <p:grpSp>
        <p:nvGrpSpPr>
          <p:cNvPr id="5" name="Group 19"/>
          <p:cNvGrpSpPr>
            <a:grpSpLocks/>
          </p:cNvGrpSpPr>
          <p:nvPr/>
        </p:nvGrpSpPr>
        <p:grpSpPr bwMode="auto">
          <a:xfrm>
            <a:off x="1315253" y="1917512"/>
            <a:ext cx="7828747" cy="4267566"/>
            <a:chOff x="3219868" y="2181543"/>
            <a:chExt cx="10105637" cy="4267566"/>
          </a:xfrm>
        </p:grpSpPr>
        <p:sp>
          <p:nvSpPr>
            <p:cNvPr id="8" name="Text Box 27"/>
            <p:cNvSpPr txBox="1">
              <a:spLocks noChangeArrowheads="1"/>
            </p:cNvSpPr>
            <p:nvPr/>
          </p:nvSpPr>
          <p:spPr bwMode="auto">
            <a:xfrm>
              <a:off x="3219869" y="2181543"/>
              <a:ext cx="9415552" cy="70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2000" dirty="0" err="1" smtClean="0">
                  <a:solidFill>
                    <a:schemeClr val="tx1"/>
                  </a:solidFill>
                  <a:latin typeface="+mn-lt"/>
                </a:rPr>
                <a:t>Étape</a:t>
              </a:r>
              <a:r>
                <a:rPr lang="en-US" altLang="nl-BE" sz="2000" dirty="0" smtClean="0">
                  <a:solidFill>
                    <a:schemeClr val="tx1"/>
                  </a:solidFill>
                  <a:latin typeface="+mn-lt"/>
                </a:rPr>
                <a:t> 1</a:t>
              </a:r>
              <a:r>
                <a:rPr lang="en-US" altLang="nl-BE" sz="2000" b="0" dirty="0" smtClean="0">
                  <a:solidFill>
                    <a:schemeClr val="tx1"/>
                  </a:solidFill>
                  <a:latin typeface="+mn-lt"/>
                </a:rPr>
                <a:t>: </a:t>
              </a:r>
              <a:r>
                <a:rPr lang="en-US" altLang="nl-BE" sz="2000" b="0" dirty="0" err="1" smtClean="0">
                  <a:solidFill>
                    <a:schemeClr val="tx1"/>
                  </a:solidFill>
                  <a:latin typeface="+mn-lt"/>
                </a:rPr>
                <a:t>carré</a:t>
              </a:r>
              <a:r>
                <a:rPr lang="en-US" altLang="nl-BE" sz="2000" b="0" dirty="0" smtClean="0">
                  <a:solidFill>
                    <a:schemeClr val="tx1"/>
                  </a:solidFill>
                  <a:latin typeface="+mn-lt"/>
                </a:rPr>
                <a:t> plus </a:t>
              </a:r>
              <a:r>
                <a:rPr lang="en-US" altLang="nl-BE" sz="2000" b="0" dirty="0" err="1" smtClean="0">
                  <a:solidFill>
                    <a:schemeClr val="tx1"/>
                  </a:solidFill>
                  <a:latin typeface="+mn-lt"/>
                </a:rPr>
                <a:t>clair</a:t>
              </a:r>
              <a:r>
                <a:rPr lang="en-US" altLang="nl-BE" sz="2000" b="0" dirty="0" smtClean="0">
                  <a:solidFill>
                    <a:schemeClr val="tx1"/>
                  </a:solidFill>
                  <a:latin typeface="+mn-lt"/>
                </a:rPr>
                <a:t> que le </a:t>
              </a:r>
              <a:r>
                <a:rPr lang="en-US" altLang="nl-BE" sz="2000" b="0" dirty="0" err="1" smtClean="0">
                  <a:solidFill>
                    <a:schemeClr val="tx1"/>
                  </a:solidFill>
                  <a:latin typeface="+mn-lt"/>
                </a:rPr>
                <a:t>cercle</a:t>
              </a:r>
              <a:r>
                <a:rPr lang="en-US" altLang="nl-BE" sz="2000" b="0" dirty="0" smtClean="0">
                  <a:solidFill>
                    <a:schemeClr val="tx1"/>
                  </a:solidFill>
                  <a:latin typeface="+mn-lt"/>
                </a:rPr>
                <a:t> qui </a:t>
              </a:r>
              <a:r>
                <a:rPr lang="en-US" altLang="nl-BE" sz="2000" b="0" dirty="0" err="1" smtClean="0">
                  <a:solidFill>
                    <a:schemeClr val="tx1"/>
                  </a:solidFill>
                  <a:latin typeface="+mn-lt"/>
                </a:rPr>
                <a:t>l’entoure</a:t>
              </a:r>
              <a:r>
                <a:rPr lang="en-US" altLang="nl-BE" sz="2000" b="0" dirty="0" smtClean="0">
                  <a:solidFill>
                    <a:schemeClr val="tx1"/>
                  </a:solidFill>
                  <a:latin typeface="+mn-lt"/>
                </a:rPr>
                <a:t>. </a:t>
              </a:r>
              <a:endParaRPr lang="en-US" altLang="nl-BE" sz="2000" b="0" dirty="0">
                <a:solidFill>
                  <a:schemeClr val="tx1"/>
                </a:solidFill>
                <a:latin typeface="+mn-lt"/>
              </a:endParaRPr>
            </a:p>
            <a:p>
              <a:pPr rtl="0" eaLnBrk="1" hangingPunct="1"/>
              <a:r>
                <a:rPr lang="en-US" altLang="nl-BE" sz="2000" b="0" dirty="0" err="1" smtClean="0">
                  <a:solidFill>
                    <a:schemeClr val="tx1"/>
                  </a:solidFill>
                  <a:latin typeface="+mn-lt"/>
                </a:rPr>
                <a:t>Vous</a:t>
              </a:r>
              <a:r>
                <a:rPr lang="en-US" altLang="nl-BE" sz="2000" b="0" dirty="0" smtClean="0">
                  <a:solidFill>
                    <a:schemeClr val="tx1"/>
                  </a:solidFill>
                  <a:latin typeface="+mn-lt"/>
                </a:rPr>
                <a:t> </a:t>
              </a:r>
              <a:r>
                <a:rPr lang="en-US" altLang="nl-BE" sz="2000" b="0" dirty="0" err="1" smtClean="0">
                  <a:solidFill>
                    <a:schemeClr val="tx1"/>
                  </a:solidFill>
                  <a:latin typeface="+mn-lt"/>
                </a:rPr>
                <a:t>pouvez</a:t>
              </a:r>
              <a:r>
                <a:rPr lang="en-US" altLang="nl-BE" sz="2000" b="0" dirty="0" smtClean="0">
                  <a:solidFill>
                    <a:schemeClr val="tx1"/>
                  </a:solidFill>
                  <a:latin typeface="+mn-lt"/>
                </a:rPr>
                <a:t> </a:t>
              </a:r>
              <a:r>
                <a:rPr lang="en-US" altLang="nl-BE" sz="2000" b="0" dirty="0" err="1" smtClean="0">
                  <a:solidFill>
                    <a:schemeClr val="tx1"/>
                  </a:solidFill>
                  <a:latin typeface="+mn-lt"/>
                </a:rPr>
                <a:t>utiliser</a:t>
              </a:r>
              <a:r>
                <a:rPr lang="en-US" altLang="nl-BE" sz="2000" b="0" dirty="0" smtClean="0">
                  <a:solidFill>
                    <a:schemeClr val="tx1"/>
                  </a:solidFill>
                  <a:latin typeface="+mn-lt"/>
                </a:rPr>
                <a:t> le </a:t>
              </a:r>
              <a:r>
                <a:rPr lang="en-US" altLang="nl-BE" sz="2000" b="0" dirty="0" err="1" smtClean="0">
                  <a:solidFill>
                    <a:schemeClr val="tx1"/>
                  </a:solidFill>
                  <a:latin typeface="+mn-lt"/>
                </a:rPr>
                <a:t>vaccin</a:t>
              </a:r>
              <a:r>
                <a:rPr lang="en-US" altLang="nl-BE" sz="2000" b="0" dirty="0" smtClean="0">
                  <a:solidFill>
                    <a:schemeClr val="tx1"/>
                  </a:solidFill>
                  <a:latin typeface="+mn-lt"/>
                </a:rPr>
                <a:t> </a:t>
              </a:r>
              <a:r>
                <a:rPr lang="en-US" altLang="nl-BE" sz="2000" b="0" dirty="0" err="1" smtClean="0">
                  <a:solidFill>
                    <a:schemeClr val="tx1"/>
                  </a:solidFill>
                  <a:latin typeface="+mn-lt"/>
                </a:rPr>
                <a:t>mais</a:t>
              </a:r>
              <a:r>
                <a:rPr lang="en-US" altLang="nl-BE" sz="2000" b="0" dirty="0" smtClean="0">
                  <a:solidFill>
                    <a:schemeClr val="tx1"/>
                  </a:solidFill>
                  <a:latin typeface="+mn-lt"/>
                </a:rPr>
                <a:t> </a:t>
              </a:r>
              <a:r>
                <a:rPr lang="en-US" altLang="nl-BE" sz="2000" dirty="0" err="1" smtClean="0">
                  <a:solidFill>
                    <a:schemeClr val="tx1"/>
                  </a:solidFill>
                  <a:latin typeface="+mn-lt"/>
                </a:rPr>
                <a:t>contrôlez</a:t>
              </a:r>
              <a:r>
                <a:rPr lang="en-US" altLang="nl-BE" sz="2000" dirty="0" smtClean="0">
                  <a:solidFill>
                    <a:schemeClr val="tx1"/>
                  </a:solidFill>
                  <a:latin typeface="+mn-lt"/>
                </a:rPr>
                <a:t> la date de </a:t>
              </a:r>
              <a:r>
                <a:rPr lang="en-US" altLang="nl-BE" sz="2000" dirty="0" err="1" smtClean="0">
                  <a:solidFill>
                    <a:schemeClr val="tx1"/>
                  </a:solidFill>
                  <a:latin typeface="+mn-lt"/>
                </a:rPr>
                <a:t>péremption</a:t>
              </a:r>
              <a:r>
                <a:rPr lang="en-US" altLang="nl-BE" sz="2000" b="0" i="1" dirty="0" smtClean="0">
                  <a:solidFill>
                    <a:schemeClr val="tx1"/>
                  </a:solidFill>
                  <a:latin typeface="+mn-lt"/>
                </a:rPr>
                <a:t>.</a:t>
              </a:r>
              <a:endParaRPr lang="en-US" altLang="nl-BE" sz="2000" b="0" i="1" dirty="0">
                <a:solidFill>
                  <a:schemeClr val="tx1"/>
                </a:solidFill>
                <a:latin typeface="+mn-lt"/>
              </a:endParaRPr>
            </a:p>
          </p:txBody>
        </p:sp>
        <p:sp>
          <p:nvSpPr>
            <p:cNvPr id="9" name="Text Box 28"/>
            <p:cNvSpPr txBox="1">
              <a:spLocks noChangeArrowheads="1"/>
            </p:cNvSpPr>
            <p:nvPr/>
          </p:nvSpPr>
          <p:spPr bwMode="auto">
            <a:xfrm>
              <a:off x="3219869" y="3345015"/>
              <a:ext cx="9595064" cy="70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eaLnBrk="1" hangingPunct="1"/>
              <a:r>
                <a:rPr lang="en-US" altLang="nl-BE" sz="2000" dirty="0" err="1" smtClean="0">
                  <a:solidFill>
                    <a:schemeClr val="tx1"/>
                  </a:solidFill>
                  <a:latin typeface="+mn-lt"/>
                </a:rPr>
                <a:t>Étape</a:t>
              </a:r>
              <a:r>
                <a:rPr lang="en-US" altLang="nl-BE" sz="2000" dirty="0" smtClean="0">
                  <a:solidFill>
                    <a:schemeClr val="tx1"/>
                  </a:solidFill>
                  <a:latin typeface="+mn-lt"/>
                </a:rPr>
                <a:t> 2</a:t>
              </a:r>
              <a:r>
                <a:rPr lang="en-US" altLang="nl-BE" sz="2000" b="0" dirty="0" smtClean="0">
                  <a:solidFill>
                    <a:schemeClr val="tx1"/>
                  </a:solidFill>
                  <a:latin typeface="+mn-lt"/>
                </a:rPr>
                <a:t>: </a:t>
              </a:r>
              <a:r>
                <a:rPr lang="en-US" altLang="nl-BE" sz="2000" b="0" dirty="0" err="1">
                  <a:solidFill>
                    <a:schemeClr val="tx1"/>
                  </a:solidFill>
                  <a:latin typeface="+mn-lt"/>
                </a:rPr>
                <a:t>carré</a:t>
              </a:r>
              <a:r>
                <a:rPr lang="en-US" altLang="nl-BE" sz="2000" b="0" dirty="0">
                  <a:solidFill>
                    <a:schemeClr val="tx1"/>
                  </a:solidFill>
                  <a:latin typeface="+mn-lt"/>
                </a:rPr>
                <a:t> plus </a:t>
              </a:r>
              <a:r>
                <a:rPr lang="en-US" altLang="nl-BE" sz="2000" b="0" dirty="0" err="1">
                  <a:solidFill>
                    <a:schemeClr val="tx1"/>
                  </a:solidFill>
                  <a:latin typeface="+mn-lt"/>
                </a:rPr>
                <a:t>clair</a:t>
              </a:r>
              <a:r>
                <a:rPr lang="en-US" altLang="nl-BE" sz="2000" b="0" dirty="0">
                  <a:solidFill>
                    <a:schemeClr val="tx1"/>
                  </a:solidFill>
                  <a:latin typeface="+mn-lt"/>
                </a:rPr>
                <a:t> que le </a:t>
              </a:r>
              <a:r>
                <a:rPr lang="en-US" altLang="nl-BE" sz="2000" b="0" dirty="0" err="1">
                  <a:solidFill>
                    <a:schemeClr val="tx1"/>
                  </a:solidFill>
                  <a:latin typeface="+mn-lt"/>
                </a:rPr>
                <a:t>cercle</a:t>
              </a:r>
              <a:r>
                <a:rPr lang="en-US" altLang="nl-BE" sz="2000" b="0" dirty="0">
                  <a:solidFill>
                    <a:schemeClr val="tx1"/>
                  </a:solidFill>
                  <a:latin typeface="+mn-lt"/>
                </a:rPr>
                <a:t> qui </a:t>
              </a:r>
              <a:r>
                <a:rPr lang="en-US" altLang="nl-BE" sz="2000" b="0" dirty="0" err="1">
                  <a:solidFill>
                    <a:schemeClr val="tx1"/>
                  </a:solidFill>
                  <a:latin typeface="+mn-lt"/>
                </a:rPr>
                <a:t>l’entoure</a:t>
              </a:r>
              <a:r>
                <a:rPr lang="en-US" altLang="nl-BE" sz="2000" b="0" dirty="0" smtClean="0">
                  <a:solidFill>
                    <a:schemeClr val="tx1"/>
                  </a:solidFill>
                  <a:latin typeface="+mn-lt"/>
                </a:rPr>
                <a:t>. </a:t>
              </a:r>
              <a:endParaRPr lang="en-US" altLang="nl-BE" sz="2000" b="0" dirty="0">
                <a:solidFill>
                  <a:schemeClr val="tx1"/>
                </a:solidFill>
                <a:latin typeface="+mn-lt"/>
              </a:endParaRPr>
            </a:p>
            <a:p>
              <a:pPr eaLnBrk="1" hangingPunct="1"/>
              <a:r>
                <a:rPr lang="en-US" altLang="nl-BE" sz="2000" b="0" dirty="0" err="1">
                  <a:solidFill>
                    <a:schemeClr val="tx1"/>
                  </a:solidFill>
                  <a:latin typeface="+mn-lt"/>
                </a:rPr>
                <a:t>Vous</a:t>
              </a:r>
              <a:r>
                <a:rPr lang="en-US" altLang="nl-BE" sz="2000" b="0" dirty="0">
                  <a:solidFill>
                    <a:schemeClr val="tx1"/>
                  </a:solidFill>
                  <a:latin typeface="+mn-lt"/>
                </a:rPr>
                <a:t> </a:t>
              </a:r>
              <a:r>
                <a:rPr lang="en-US" altLang="nl-BE" sz="2000" b="0" dirty="0" err="1">
                  <a:solidFill>
                    <a:schemeClr val="tx1"/>
                  </a:solidFill>
                  <a:latin typeface="+mn-lt"/>
                </a:rPr>
                <a:t>pouvez</a:t>
              </a:r>
              <a:r>
                <a:rPr lang="en-US" altLang="nl-BE" sz="2000" b="0" dirty="0">
                  <a:solidFill>
                    <a:schemeClr val="tx1"/>
                  </a:solidFill>
                  <a:latin typeface="+mn-lt"/>
                </a:rPr>
                <a:t> </a:t>
              </a:r>
              <a:r>
                <a:rPr lang="en-US" altLang="nl-BE" sz="2000" b="0" dirty="0" err="1">
                  <a:solidFill>
                    <a:schemeClr val="tx1"/>
                  </a:solidFill>
                  <a:latin typeface="+mn-lt"/>
                </a:rPr>
                <a:t>utiliser</a:t>
              </a:r>
              <a:r>
                <a:rPr lang="en-US" altLang="nl-BE" sz="2000" b="0" dirty="0">
                  <a:solidFill>
                    <a:schemeClr val="tx1"/>
                  </a:solidFill>
                  <a:latin typeface="+mn-lt"/>
                </a:rPr>
                <a:t> le </a:t>
              </a:r>
              <a:r>
                <a:rPr lang="en-US" altLang="nl-BE" sz="2000" b="0" dirty="0" err="1">
                  <a:solidFill>
                    <a:schemeClr val="tx1"/>
                  </a:solidFill>
                  <a:latin typeface="+mn-lt"/>
                </a:rPr>
                <a:t>vaccin</a:t>
              </a:r>
              <a:r>
                <a:rPr lang="en-US" altLang="nl-BE" sz="2000" b="0" dirty="0">
                  <a:solidFill>
                    <a:schemeClr val="tx1"/>
                  </a:solidFill>
                  <a:latin typeface="+mn-lt"/>
                </a:rPr>
                <a:t> </a:t>
              </a:r>
              <a:r>
                <a:rPr lang="en-US" altLang="nl-BE" sz="2000" b="0" dirty="0" err="1">
                  <a:solidFill>
                    <a:schemeClr val="tx1"/>
                  </a:solidFill>
                  <a:latin typeface="+mn-lt"/>
                </a:rPr>
                <a:t>mais</a:t>
              </a:r>
              <a:r>
                <a:rPr lang="en-US" altLang="nl-BE" sz="2000" b="0" dirty="0">
                  <a:solidFill>
                    <a:schemeClr val="tx1"/>
                  </a:solidFill>
                  <a:latin typeface="+mn-lt"/>
                </a:rPr>
                <a:t> </a:t>
              </a:r>
              <a:r>
                <a:rPr lang="en-US" altLang="nl-BE" sz="2000" dirty="0" err="1">
                  <a:solidFill>
                    <a:schemeClr val="tx1"/>
                  </a:solidFill>
                  <a:latin typeface="+mn-lt"/>
                </a:rPr>
                <a:t>contrôlez</a:t>
              </a:r>
              <a:r>
                <a:rPr lang="en-US" altLang="nl-BE" sz="2000" dirty="0">
                  <a:solidFill>
                    <a:schemeClr val="tx1"/>
                  </a:solidFill>
                  <a:latin typeface="+mn-lt"/>
                </a:rPr>
                <a:t> la date de </a:t>
              </a:r>
              <a:r>
                <a:rPr lang="en-US" altLang="nl-BE" sz="2000" dirty="0" err="1" smtClean="0">
                  <a:solidFill>
                    <a:schemeClr val="tx1"/>
                  </a:solidFill>
                  <a:latin typeface="+mn-lt"/>
                </a:rPr>
                <a:t>péremption</a:t>
              </a:r>
              <a:r>
                <a:rPr lang="en-US" altLang="nl-BE" sz="2000" dirty="0" smtClean="0">
                  <a:solidFill>
                    <a:schemeClr val="tx1"/>
                  </a:solidFill>
                  <a:latin typeface="+mn-lt"/>
                </a:rPr>
                <a:t>.</a:t>
              </a:r>
              <a:endParaRPr lang="en-US" altLang="nl-BE" sz="2000" dirty="0">
                <a:solidFill>
                  <a:schemeClr val="tx1"/>
                </a:solidFill>
                <a:latin typeface="+mn-lt"/>
              </a:endParaRPr>
            </a:p>
          </p:txBody>
        </p:sp>
        <p:sp>
          <p:nvSpPr>
            <p:cNvPr id="10" name="Text Box 29"/>
            <p:cNvSpPr txBox="1">
              <a:spLocks noChangeArrowheads="1"/>
            </p:cNvSpPr>
            <p:nvPr/>
          </p:nvSpPr>
          <p:spPr bwMode="auto">
            <a:xfrm>
              <a:off x="3219868" y="4546984"/>
              <a:ext cx="9780965" cy="70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2000" dirty="0" err="1" smtClean="0">
                  <a:solidFill>
                    <a:schemeClr val="tx1"/>
                  </a:solidFill>
                  <a:latin typeface="+mn-lt"/>
                </a:rPr>
                <a:t>Étape</a:t>
              </a:r>
              <a:r>
                <a:rPr lang="en-US" altLang="nl-BE" sz="2000" dirty="0" smtClean="0">
                  <a:solidFill>
                    <a:schemeClr val="tx1"/>
                  </a:solidFill>
                  <a:latin typeface="+mn-lt"/>
                </a:rPr>
                <a:t> 3 </a:t>
              </a:r>
              <a:r>
                <a:rPr lang="en-US" altLang="nl-BE" sz="2000" b="0" dirty="0" smtClean="0">
                  <a:solidFill>
                    <a:schemeClr val="tx1"/>
                  </a:solidFill>
                  <a:latin typeface="+mn-lt"/>
                </a:rPr>
                <a:t>[point de </a:t>
              </a:r>
              <a:r>
                <a:rPr lang="en-US" altLang="nl-BE" sz="2000" b="0" dirty="0" err="1" smtClean="0">
                  <a:solidFill>
                    <a:schemeClr val="tx1"/>
                  </a:solidFill>
                  <a:latin typeface="+mn-lt"/>
                </a:rPr>
                <a:t>virage</a:t>
              </a:r>
              <a:r>
                <a:rPr lang="en-US" altLang="nl-BE" sz="2000" b="0" dirty="0" smtClean="0">
                  <a:solidFill>
                    <a:schemeClr val="tx1"/>
                  </a:solidFill>
                  <a:latin typeface="+mn-lt"/>
                </a:rPr>
                <a:t>]: </a:t>
              </a:r>
              <a:r>
                <a:rPr lang="en-US" altLang="nl-BE" sz="2000" b="0" dirty="0" err="1" smtClean="0">
                  <a:solidFill>
                    <a:schemeClr val="tx1"/>
                  </a:solidFill>
                  <a:latin typeface="+mn-lt"/>
                </a:rPr>
                <a:t>carré</a:t>
              </a:r>
              <a:r>
                <a:rPr lang="en-US" altLang="nl-BE" sz="2000" b="0" dirty="0" smtClean="0">
                  <a:solidFill>
                    <a:schemeClr val="tx1"/>
                  </a:solidFill>
                  <a:latin typeface="+mn-lt"/>
                </a:rPr>
                <a:t> de la </a:t>
              </a:r>
              <a:r>
                <a:rPr lang="en-US" altLang="nl-BE" sz="2000" b="0" dirty="0" err="1" smtClean="0">
                  <a:solidFill>
                    <a:schemeClr val="tx1"/>
                  </a:solidFill>
                  <a:latin typeface="+mn-lt"/>
                </a:rPr>
                <a:t>même</a:t>
              </a:r>
              <a:r>
                <a:rPr lang="en-US" altLang="nl-BE" sz="2000" b="0" dirty="0" smtClean="0">
                  <a:solidFill>
                    <a:schemeClr val="tx1"/>
                  </a:solidFill>
                  <a:latin typeface="+mn-lt"/>
                </a:rPr>
                <a:t> </a:t>
              </a:r>
              <a:r>
                <a:rPr lang="en-US" altLang="nl-BE" sz="2000" b="0" dirty="0" err="1" smtClean="0">
                  <a:solidFill>
                    <a:schemeClr val="tx1"/>
                  </a:solidFill>
                  <a:latin typeface="+mn-lt"/>
                </a:rPr>
                <a:t>couleur</a:t>
              </a:r>
              <a:r>
                <a:rPr lang="en-US" altLang="nl-BE" sz="2000" b="0" dirty="0" smtClean="0">
                  <a:solidFill>
                    <a:schemeClr val="tx1"/>
                  </a:solidFill>
                  <a:latin typeface="+mn-lt"/>
                </a:rPr>
                <a:t> que le </a:t>
              </a:r>
              <a:r>
                <a:rPr lang="en-US" altLang="nl-BE" sz="2000" b="0" dirty="0" err="1" smtClean="0">
                  <a:solidFill>
                    <a:schemeClr val="tx1"/>
                  </a:solidFill>
                  <a:latin typeface="+mn-lt"/>
                </a:rPr>
                <a:t>cercle</a:t>
              </a:r>
              <a:r>
                <a:rPr lang="en-US" altLang="nl-BE" sz="2000" b="0" dirty="0" smtClean="0">
                  <a:solidFill>
                    <a:schemeClr val="tx1"/>
                  </a:solidFill>
                  <a:latin typeface="+mn-lt"/>
                </a:rPr>
                <a:t> qui </a:t>
              </a:r>
              <a:r>
                <a:rPr lang="en-US" altLang="nl-BE" sz="2000" b="0" dirty="0" err="1" smtClean="0">
                  <a:solidFill>
                    <a:schemeClr val="tx1"/>
                  </a:solidFill>
                  <a:latin typeface="+mn-lt"/>
                </a:rPr>
                <a:t>l’entoure</a:t>
              </a:r>
              <a:r>
                <a:rPr lang="en-US" altLang="nl-BE" sz="2000" b="0" dirty="0" smtClean="0">
                  <a:solidFill>
                    <a:schemeClr val="tx1"/>
                  </a:solidFill>
                  <a:latin typeface="+mn-lt"/>
                </a:rPr>
                <a:t>. </a:t>
              </a:r>
              <a:r>
                <a:rPr lang="en-US" altLang="nl-BE" sz="2000" dirty="0" smtClean="0">
                  <a:solidFill>
                    <a:srgbClr val="FF0000"/>
                  </a:solidFill>
                  <a:latin typeface="+mn-lt"/>
                </a:rPr>
                <a:t>Ne pas </a:t>
              </a:r>
              <a:r>
                <a:rPr lang="en-US" altLang="nl-BE" sz="2000" dirty="0" err="1" smtClean="0">
                  <a:solidFill>
                    <a:srgbClr val="FF0000"/>
                  </a:solidFill>
                  <a:latin typeface="+mn-lt"/>
                </a:rPr>
                <a:t>utiliser</a:t>
              </a:r>
              <a:r>
                <a:rPr lang="en-US" altLang="nl-BE" sz="2000" dirty="0" smtClean="0">
                  <a:solidFill>
                    <a:srgbClr val="FF0000"/>
                  </a:solidFill>
                  <a:latin typeface="+mn-lt"/>
                </a:rPr>
                <a:t> le </a:t>
              </a:r>
              <a:r>
                <a:rPr lang="en-US" altLang="nl-BE" sz="2000" dirty="0" err="1" smtClean="0">
                  <a:solidFill>
                    <a:srgbClr val="FF0000"/>
                  </a:solidFill>
                  <a:latin typeface="+mn-lt"/>
                </a:rPr>
                <a:t>vaccin</a:t>
              </a:r>
              <a:r>
                <a:rPr lang="en-US" altLang="nl-BE" sz="2000" b="0" dirty="0" smtClean="0">
                  <a:solidFill>
                    <a:schemeClr val="tx1"/>
                  </a:solidFill>
                  <a:latin typeface="+mn-lt"/>
                </a:rPr>
                <a:t>. </a:t>
              </a:r>
              <a:r>
                <a:rPr lang="en-US" altLang="nl-BE" sz="2000" b="0" dirty="0" err="1" smtClean="0">
                  <a:solidFill>
                    <a:schemeClr val="tx1"/>
                  </a:solidFill>
                  <a:latin typeface="+mn-lt"/>
                </a:rPr>
                <a:t>Notifiez</a:t>
              </a:r>
              <a:r>
                <a:rPr lang="en-US" altLang="nl-BE" sz="2000" b="0" dirty="0" smtClean="0">
                  <a:solidFill>
                    <a:schemeClr val="tx1"/>
                  </a:solidFill>
                  <a:latin typeface="+mn-lt"/>
                </a:rPr>
                <a:t> la </a:t>
              </a:r>
              <a:r>
                <a:rPr lang="en-US" altLang="nl-BE" sz="2000" b="0" dirty="0" err="1" smtClean="0">
                  <a:solidFill>
                    <a:schemeClr val="tx1"/>
                  </a:solidFill>
                  <a:latin typeface="+mn-lt"/>
                </a:rPr>
                <a:t>hiérarchie</a:t>
              </a:r>
              <a:r>
                <a:rPr lang="en-US" altLang="nl-BE" sz="2000" b="0" dirty="0" smtClean="0">
                  <a:solidFill>
                    <a:schemeClr val="tx1"/>
                  </a:solidFill>
                  <a:latin typeface="+mn-lt"/>
                </a:rPr>
                <a:t>.</a:t>
              </a:r>
              <a:endParaRPr lang="en-US" altLang="nl-BE" sz="2000" b="0" dirty="0">
                <a:solidFill>
                  <a:schemeClr val="tx1"/>
                </a:solidFill>
                <a:latin typeface="+mn-lt"/>
              </a:endParaRPr>
            </a:p>
          </p:txBody>
        </p:sp>
        <p:sp>
          <p:nvSpPr>
            <p:cNvPr id="11" name="Text Box 30"/>
            <p:cNvSpPr txBox="1">
              <a:spLocks noChangeArrowheads="1"/>
            </p:cNvSpPr>
            <p:nvPr/>
          </p:nvSpPr>
          <p:spPr bwMode="auto">
            <a:xfrm>
              <a:off x="3219868" y="5741239"/>
              <a:ext cx="10105637" cy="70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2000" dirty="0" err="1" smtClean="0">
                  <a:solidFill>
                    <a:schemeClr val="tx1"/>
                  </a:solidFill>
                  <a:latin typeface="+mn-lt"/>
                </a:rPr>
                <a:t>Étape</a:t>
              </a:r>
              <a:r>
                <a:rPr lang="en-US" altLang="nl-BE" sz="2000" dirty="0" smtClean="0">
                  <a:solidFill>
                    <a:schemeClr val="tx1"/>
                  </a:solidFill>
                  <a:latin typeface="+mn-lt"/>
                </a:rPr>
                <a:t> 4 </a:t>
              </a:r>
              <a:r>
                <a:rPr lang="en-US" altLang="nl-BE" sz="2000" b="0" dirty="0" smtClean="0">
                  <a:solidFill>
                    <a:schemeClr val="tx1"/>
                  </a:solidFill>
                  <a:latin typeface="+mn-lt"/>
                </a:rPr>
                <a:t>[point de </a:t>
              </a:r>
              <a:r>
                <a:rPr lang="en-US" altLang="nl-BE" sz="2000" b="0" dirty="0" err="1" smtClean="0">
                  <a:solidFill>
                    <a:schemeClr val="tx1"/>
                  </a:solidFill>
                  <a:latin typeface="+mn-lt"/>
                </a:rPr>
                <a:t>virage</a:t>
              </a:r>
              <a:r>
                <a:rPr lang="en-US" altLang="nl-BE" sz="2000" b="0" dirty="0" smtClean="0">
                  <a:solidFill>
                    <a:schemeClr val="tx1"/>
                  </a:solidFill>
                  <a:latin typeface="+mn-lt"/>
                </a:rPr>
                <a:t> </a:t>
              </a:r>
              <a:r>
                <a:rPr lang="en-US" altLang="nl-BE" sz="2000" b="0" dirty="0" err="1" smtClean="0">
                  <a:solidFill>
                    <a:schemeClr val="tx1"/>
                  </a:solidFill>
                  <a:latin typeface="+mn-lt"/>
                </a:rPr>
                <a:t>dépassé</a:t>
              </a:r>
              <a:r>
                <a:rPr lang="en-US" altLang="nl-BE" sz="2000" b="0" dirty="0" smtClean="0">
                  <a:solidFill>
                    <a:schemeClr val="tx1"/>
                  </a:solidFill>
                  <a:latin typeface="+mn-lt"/>
                </a:rPr>
                <a:t>]: </a:t>
              </a:r>
              <a:r>
                <a:rPr lang="en-US" altLang="nl-BE" sz="2000" b="0" dirty="0" err="1" smtClean="0">
                  <a:solidFill>
                    <a:schemeClr val="tx1"/>
                  </a:solidFill>
                  <a:latin typeface="+mn-lt"/>
                </a:rPr>
                <a:t>carré</a:t>
              </a:r>
              <a:r>
                <a:rPr lang="en-US" altLang="nl-BE" sz="2000" b="0" dirty="0" smtClean="0">
                  <a:solidFill>
                    <a:schemeClr val="tx1"/>
                  </a:solidFill>
                  <a:latin typeface="+mn-lt"/>
                </a:rPr>
                <a:t> plus </a:t>
              </a:r>
              <a:r>
                <a:rPr lang="en-US" altLang="nl-BE" sz="2000" b="0" dirty="0" err="1" smtClean="0">
                  <a:solidFill>
                    <a:schemeClr val="tx1"/>
                  </a:solidFill>
                  <a:latin typeface="+mn-lt"/>
                </a:rPr>
                <a:t>foncé</a:t>
              </a:r>
              <a:r>
                <a:rPr lang="en-US" altLang="nl-BE" sz="2000" b="0" dirty="0" smtClean="0">
                  <a:solidFill>
                    <a:schemeClr val="tx1"/>
                  </a:solidFill>
                  <a:latin typeface="+mn-lt"/>
                </a:rPr>
                <a:t> que le </a:t>
              </a:r>
              <a:r>
                <a:rPr lang="en-US" altLang="nl-BE" sz="2000" b="0" dirty="0" err="1" smtClean="0">
                  <a:solidFill>
                    <a:schemeClr val="tx1"/>
                  </a:solidFill>
                  <a:latin typeface="+mn-lt"/>
                </a:rPr>
                <a:t>cercle</a:t>
              </a:r>
              <a:r>
                <a:rPr lang="en-US" altLang="nl-BE" sz="2000" b="0" dirty="0" smtClean="0">
                  <a:solidFill>
                    <a:schemeClr val="tx1"/>
                  </a:solidFill>
                  <a:latin typeface="+mn-lt"/>
                </a:rPr>
                <a:t> qui </a:t>
              </a:r>
              <a:r>
                <a:rPr lang="en-US" altLang="nl-BE" sz="2000" b="0" dirty="0" err="1" smtClean="0">
                  <a:solidFill>
                    <a:schemeClr val="tx1"/>
                  </a:solidFill>
                  <a:latin typeface="+mn-lt"/>
                </a:rPr>
                <a:t>l’entoure</a:t>
              </a:r>
              <a:r>
                <a:rPr lang="en-US" altLang="nl-BE" sz="2000" b="0" dirty="0" smtClean="0">
                  <a:solidFill>
                    <a:schemeClr val="tx1"/>
                  </a:solidFill>
                  <a:latin typeface="+mn-lt"/>
                </a:rPr>
                <a:t>. </a:t>
              </a:r>
              <a:r>
                <a:rPr lang="en-US" altLang="nl-BE" sz="2000" dirty="0" smtClean="0">
                  <a:solidFill>
                    <a:srgbClr val="FF0000"/>
                  </a:solidFill>
                  <a:latin typeface="+mn-lt"/>
                </a:rPr>
                <a:t>Ne pas </a:t>
              </a:r>
              <a:r>
                <a:rPr lang="en-US" altLang="nl-BE" sz="2000" dirty="0" err="1" smtClean="0">
                  <a:solidFill>
                    <a:srgbClr val="FF0000"/>
                  </a:solidFill>
                  <a:latin typeface="+mn-lt"/>
                </a:rPr>
                <a:t>utiliser</a:t>
              </a:r>
              <a:r>
                <a:rPr lang="en-US" altLang="nl-BE" sz="2000" dirty="0" smtClean="0">
                  <a:solidFill>
                    <a:srgbClr val="FF0000"/>
                  </a:solidFill>
                  <a:latin typeface="+mn-lt"/>
                </a:rPr>
                <a:t> le </a:t>
              </a:r>
              <a:r>
                <a:rPr lang="en-US" altLang="nl-BE" sz="2000" dirty="0" err="1" smtClean="0">
                  <a:solidFill>
                    <a:srgbClr val="FF0000"/>
                  </a:solidFill>
                  <a:latin typeface="+mn-lt"/>
                </a:rPr>
                <a:t>vaccin</a:t>
              </a:r>
              <a:r>
                <a:rPr lang="en-US" altLang="nl-BE" sz="2000" b="0" dirty="0" smtClean="0">
                  <a:solidFill>
                    <a:schemeClr val="tx1"/>
                  </a:solidFill>
                  <a:latin typeface="+mn-lt"/>
                </a:rPr>
                <a:t>. </a:t>
              </a:r>
              <a:r>
                <a:rPr lang="en-US" altLang="nl-BE" sz="2000" b="0" dirty="0" err="1" smtClean="0">
                  <a:solidFill>
                    <a:schemeClr val="tx1"/>
                  </a:solidFill>
                  <a:latin typeface="+mn-lt"/>
                </a:rPr>
                <a:t>Notifiez</a:t>
              </a:r>
              <a:r>
                <a:rPr lang="en-US" altLang="nl-BE" sz="2000" b="0" dirty="0" smtClean="0">
                  <a:solidFill>
                    <a:schemeClr val="tx1"/>
                  </a:solidFill>
                  <a:latin typeface="+mn-lt"/>
                </a:rPr>
                <a:t> la </a:t>
              </a:r>
              <a:r>
                <a:rPr lang="en-US" altLang="nl-BE" sz="2000" b="0" dirty="0" err="1" smtClean="0">
                  <a:solidFill>
                    <a:schemeClr val="tx1"/>
                  </a:solidFill>
                  <a:latin typeface="+mn-lt"/>
                </a:rPr>
                <a:t>hiérarchie</a:t>
              </a:r>
              <a:r>
                <a:rPr lang="en-US" altLang="nl-BE" sz="2000" b="0" dirty="0" smtClean="0">
                  <a:solidFill>
                    <a:schemeClr val="tx1"/>
                  </a:solidFill>
                  <a:latin typeface="+mn-lt"/>
                </a:rPr>
                <a:t>.</a:t>
              </a:r>
              <a:r>
                <a:rPr lang="en-US" altLang="nl-BE" sz="2000" b="0" i="1" dirty="0" smtClean="0">
                  <a:solidFill>
                    <a:schemeClr val="tx1"/>
                  </a:solidFill>
                  <a:latin typeface="+mn-lt"/>
                </a:rPr>
                <a:t> </a:t>
              </a:r>
              <a:endParaRPr lang="en-US" altLang="nl-BE" sz="2000" b="0" i="1" dirty="0">
                <a:solidFill>
                  <a:schemeClr val="tx1"/>
                </a:solidFill>
                <a:latin typeface="+mn-lt"/>
              </a:endParaRPr>
            </a:p>
          </p:txBody>
        </p:sp>
      </p:grpSp>
      <p:sp>
        <p:nvSpPr>
          <p:cNvPr id="21" name="Text Box 26"/>
          <p:cNvSpPr txBox="1">
            <a:spLocks noChangeArrowheads="1"/>
          </p:cNvSpPr>
          <p:nvPr/>
        </p:nvSpPr>
        <p:spPr bwMode="auto">
          <a:xfrm rot="2184167">
            <a:off x="265605" y="3615365"/>
            <a:ext cx="896937" cy="155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9600" b="0" i="1" dirty="0">
                <a:solidFill>
                  <a:srgbClr val="FF0000"/>
                </a:solidFill>
                <a:latin typeface="Microsoft Sans Serif" pitchFamily="34" charset="0"/>
              </a:rPr>
              <a:t>+</a:t>
            </a:r>
          </a:p>
        </p:txBody>
      </p:sp>
      <p:sp>
        <p:nvSpPr>
          <p:cNvPr id="22" name="Text Box 24"/>
          <p:cNvSpPr txBox="1">
            <a:spLocks noChangeArrowheads="1"/>
          </p:cNvSpPr>
          <p:nvPr/>
        </p:nvSpPr>
        <p:spPr bwMode="auto">
          <a:xfrm>
            <a:off x="419273" y="1727200"/>
            <a:ext cx="768351"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6000" i="1" dirty="0">
                <a:solidFill>
                  <a:srgbClr val="00B050"/>
                </a:solidFill>
                <a:latin typeface="Times New Roman" pitchFamily="18" charset="0"/>
                <a:sym typeface="Wingdings 2" pitchFamily="18" charset="2"/>
              </a:rPr>
              <a:t></a:t>
            </a:r>
          </a:p>
        </p:txBody>
      </p:sp>
      <p:sp>
        <p:nvSpPr>
          <p:cNvPr id="23" name="Text Box 24"/>
          <p:cNvSpPr txBox="1">
            <a:spLocks noChangeArrowheads="1"/>
          </p:cNvSpPr>
          <p:nvPr/>
        </p:nvSpPr>
        <p:spPr bwMode="auto">
          <a:xfrm>
            <a:off x="419273" y="2926581"/>
            <a:ext cx="768351"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6000" i="1" dirty="0">
                <a:solidFill>
                  <a:srgbClr val="00B050"/>
                </a:solidFill>
                <a:latin typeface="Times New Roman" pitchFamily="18" charset="0"/>
                <a:sym typeface="Wingdings 2" pitchFamily="18" charset="2"/>
              </a:rPr>
              <a:t></a:t>
            </a:r>
          </a:p>
        </p:txBody>
      </p:sp>
      <p:sp>
        <p:nvSpPr>
          <p:cNvPr id="24" name="Text Box 26"/>
          <p:cNvSpPr txBox="1">
            <a:spLocks noChangeArrowheads="1"/>
          </p:cNvSpPr>
          <p:nvPr/>
        </p:nvSpPr>
        <p:spPr bwMode="auto">
          <a:xfrm rot="2184167">
            <a:off x="193597" y="4855236"/>
            <a:ext cx="896937" cy="155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4" tIns="45712" rIns="91424" bIns="45712">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rtl="1" eaLnBrk="0" fontAlgn="base" hangingPunct="0">
              <a:spcBef>
                <a:spcPct val="0"/>
              </a:spcBef>
              <a:spcAft>
                <a:spcPct val="0"/>
              </a:spcAft>
              <a:defRPr sz="3900" b="1">
                <a:solidFill>
                  <a:srgbClr val="000066"/>
                </a:solidFill>
                <a:latin typeface="Arial" charset="0"/>
                <a:cs typeface="Arial" charset="0"/>
              </a:defRPr>
            </a:lvl6pPr>
            <a:lvl7pPr marL="2971800" indent="-228600" rtl="1" eaLnBrk="0" fontAlgn="base" hangingPunct="0">
              <a:spcBef>
                <a:spcPct val="0"/>
              </a:spcBef>
              <a:spcAft>
                <a:spcPct val="0"/>
              </a:spcAft>
              <a:defRPr sz="3900" b="1">
                <a:solidFill>
                  <a:srgbClr val="000066"/>
                </a:solidFill>
                <a:latin typeface="Arial" charset="0"/>
                <a:cs typeface="Arial" charset="0"/>
              </a:defRPr>
            </a:lvl7pPr>
            <a:lvl8pPr marL="3429000" indent="-228600" rtl="1" eaLnBrk="0" fontAlgn="base" hangingPunct="0">
              <a:spcBef>
                <a:spcPct val="0"/>
              </a:spcBef>
              <a:spcAft>
                <a:spcPct val="0"/>
              </a:spcAft>
              <a:defRPr sz="3900" b="1">
                <a:solidFill>
                  <a:srgbClr val="000066"/>
                </a:solidFill>
                <a:latin typeface="Arial" charset="0"/>
                <a:cs typeface="Arial" charset="0"/>
              </a:defRPr>
            </a:lvl8pPr>
            <a:lvl9pPr marL="3886200" indent="-228600" rtl="1" eaLnBrk="0" fontAlgn="base" hangingPunct="0">
              <a:spcBef>
                <a:spcPct val="0"/>
              </a:spcBef>
              <a:spcAft>
                <a:spcPct val="0"/>
              </a:spcAft>
              <a:defRPr sz="3900" b="1">
                <a:solidFill>
                  <a:srgbClr val="000066"/>
                </a:solidFill>
                <a:latin typeface="Arial" charset="0"/>
                <a:cs typeface="Arial" charset="0"/>
              </a:defRPr>
            </a:lvl9pPr>
          </a:lstStyle>
          <a:p>
            <a:pPr rtl="0" eaLnBrk="1" hangingPunct="1"/>
            <a:r>
              <a:rPr lang="en-US" altLang="nl-BE" sz="9600" b="0" i="1" dirty="0">
                <a:solidFill>
                  <a:srgbClr val="FF0000"/>
                </a:solidFill>
                <a:latin typeface="Microsoft Sans Serif" pitchFamily="34" charset="0"/>
              </a:rPr>
              <a:t>+</a:t>
            </a:r>
          </a:p>
        </p:txBody>
      </p:sp>
    </p:spTree>
    <p:extLst>
      <p:ext uri="{BB962C8B-B14F-4D97-AF65-F5344CB8AC3E}">
        <p14:creationId xmlns:p14="http://schemas.microsoft.com/office/powerpoint/2010/main" val="3395624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125760"/>
            <a:ext cx="8229600" cy="1143000"/>
          </a:xfrm>
        </p:spPr>
        <p:txBody>
          <a:bodyPr>
            <a:normAutofit/>
          </a:bodyPr>
          <a:lstStyle/>
          <a:p>
            <a:pPr eaLnBrk="1" hangingPunct="1"/>
            <a:r>
              <a:rPr lang="en-GB" altLang="nl-BE" sz="4000" dirty="0" smtClean="0"/>
              <a:t>Date de </a:t>
            </a:r>
            <a:r>
              <a:rPr lang="en-GB" altLang="nl-BE" sz="4000" dirty="0" err="1" smtClean="0"/>
              <a:t>péremption</a:t>
            </a:r>
            <a:r>
              <a:rPr lang="en-GB" altLang="nl-BE" sz="4000" dirty="0" smtClean="0"/>
              <a:t> du </a:t>
            </a:r>
            <a:r>
              <a:rPr lang="en-GB" altLang="nl-BE" sz="4000" dirty="0" err="1" smtClean="0"/>
              <a:t>vaccin</a:t>
            </a:r>
            <a:endParaRPr lang="en-GB" altLang="nl-BE" sz="4000" dirty="0" smtClean="0"/>
          </a:p>
        </p:txBody>
      </p:sp>
      <p:sp>
        <p:nvSpPr>
          <p:cNvPr id="9219" name="Rectangle 3"/>
          <p:cNvSpPr>
            <a:spLocks noGrp="1" noChangeArrowheads="1"/>
          </p:cNvSpPr>
          <p:nvPr>
            <p:ph type="body" idx="1"/>
          </p:nvPr>
        </p:nvSpPr>
        <p:spPr>
          <a:xfrm>
            <a:off x="457200" y="1423317"/>
            <a:ext cx="8229600" cy="4525963"/>
          </a:xfrm>
        </p:spPr>
        <p:txBody>
          <a:bodyPr>
            <a:normAutofit/>
          </a:bodyPr>
          <a:lstStyle/>
          <a:p>
            <a:pPr eaLnBrk="1" hangingPunct="1"/>
            <a:r>
              <a:rPr lang="en-GB" altLang="nl-BE" sz="2400" dirty="0" smtClean="0"/>
              <a:t>La pastille de </a:t>
            </a:r>
            <a:r>
              <a:rPr lang="en-GB" altLang="nl-BE" sz="2400" dirty="0" err="1" smtClean="0"/>
              <a:t>contrôle</a:t>
            </a:r>
            <a:r>
              <a:rPr lang="en-GB" altLang="nl-BE" sz="2400" dirty="0" smtClean="0"/>
              <a:t> du </a:t>
            </a:r>
            <a:r>
              <a:rPr lang="en-GB" altLang="nl-BE" sz="2400" dirty="0" err="1" smtClean="0"/>
              <a:t>vaccin</a:t>
            </a:r>
            <a:r>
              <a:rPr lang="en-GB" altLang="nl-BE" sz="2400" dirty="0" smtClean="0"/>
              <a:t> ne </a:t>
            </a:r>
            <a:r>
              <a:rPr lang="en-GB" altLang="nl-BE" sz="2400" dirty="0" err="1" smtClean="0"/>
              <a:t>dit</a:t>
            </a:r>
            <a:r>
              <a:rPr lang="en-GB" altLang="nl-BE" sz="2400" dirty="0" smtClean="0"/>
              <a:t> pas tout sur </a:t>
            </a:r>
            <a:r>
              <a:rPr lang="en-GB" altLang="nl-BE" sz="2400" dirty="0" err="1" smtClean="0"/>
              <a:t>l’activité</a:t>
            </a:r>
            <a:r>
              <a:rPr lang="en-GB" altLang="nl-BE" sz="2400" dirty="0" smtClean="0"/>
              <a:t> du </a:t>
            </a:r>
            <a:r>
              <a:rPr lang="en-GB" altLang="nl-BE" sz="2400" dirty="0" err="1" smtClean="0"/>
              <a:t>vaccin</a:t>
            </a:r>
            <a:r>
              <a:rPr lang="en-GB" altLang="nl-BE" sz="2400" dirty="0" smtClean="0"/>
              <a:t> :</a:t>
            </a:r>
          </a:p>
          <a:p>
            <a:pPr lvl="1"/>
            <a:r>
              <a:rPr lang="en-GB" altLang="nl-BE" sz="2400" dirty="0"/>
              <a:t>l</a:t>
            </a:r>
            <a:r>
              <a:rPr lang="en-GB" altLang="nl-BE" sz="2400" dirty="0" smtClean="0"/>
              <a:t>a pastille de </a:t>
            </a:r>
            <a:r>
              <a:rPr lang="en-GB" altLang="nl-BE" sz="2400" dirty="0" err="1" smtClean="0"/>
              <a:t>contrôle</a:t>
            </a:r>
            <a:r>
              <a:rPr lang="en-GB" altLang="nl-BE" sz="2400" dirty="0" smtClean="0"/>
              <a:t> du </a:t>
            </a:r>
            <a:r>
              <a:rPr lang="en-GB" altLang="nl-BE" sz="2400" dirty="0" err="1" smtClean="0"/>
              <a:t>vaccin</a:t>
            </a:r>
            <a:r>
              <a:rPr lang="en-GB" altLang="nl-BE" sz="2400" dirty="0" smtClean="0"/>
              <a:t> </a:t>
            </a:r>
            <a:r>
              <a:rPr lang="en-GB" altLang="nl-BE" sz="2400" dirty="0" err="1" smtClean="0"/>
              <a:t>peut</a:t>
            </a:r>
            <a:r>
              <a:rPr lang="en-GB" altLang="nl-BE" sz="2400" dirty="0" smtClean="0"/>
              <a:t> </a:t>
            </a:r>
            <a:r>
              <a:rPr lang="en-GB" altLang="nl-BE" sz="2400" dirty="0" err="1" smtClean="0"/>
              <a:t>être</a:t>
            </a:r>
            <a:r>
              <a:rPr lang="en-GB" altLang="nl-BE" sz="2400" dirty="0" smtClean="0"/>
              <a:t> OK (</a:t>
            </a:r>
            <a:r>
              <a:rPr lang="en-GB" altLang="nl-BE" sz="2400" dirty="0" err="1" smtClean="0"/>
              <a:t>carré</a:t>
            </a:r>
            <a:r>
              <a:rPr lang="en-GB" altLang="nl-BE" sz="2400" dirty="0" smtClean="0"/>
              <a:t> plus </a:t>
            </a:r>
            <a:r>
              <a:rPr lang="en-GB" altLang="nl-BE" sz="2400" dirty="0" err="1" smtClean="0"/>
              <a:t>clair</a:t>
            </a:r>
            <a:r>
              <a:rPr lang="en-GB" altLang="nl-BE" sz="2400" dirty="0" smtClean="0"/>
              <a:t> que le </a:t>
            </a:r>
            <a:r>
              <a:rPr lang="en-GB" altLang="nl-BE" sz="2400" dirty="0" err="1" smtClean="0"/>
              <a:t>cercle</a:t>
            </a:r>
            <a:r>
              <a:rPr lang="en-GB" altLang="nl-BE" sz="2400" dirty="0" smtClean="0"/>
              <a:t> </a:t>
            </a:r>
            <a:r>
              <a:rPr lang="en-GB" altLang="nl-BE" sz="2400" dirty="0" err="1" smtClean="0"/>
              <a:t>extérieur</a:t>
            </a:r>
            <a:r>
              <a:rPr lang="en-GB" altLang="nl-BE" sz="2400" dirty="0" smtClean="0"/>
              <a:t>), MAIS la date de </a:t>
            </a:r>
            <a:r>
              <a:rPr lang="en-GB" altLang="nl-BE" sz="2400" dirty="0" err="1" smtClean="0"/>
              <a:t>péremption</a:t>
            </a:r>
            <a:r>
              <a:rPr lang="en-GB" altLang="nl-BE" sz="2400" dirty="0" smtClean="0"/>
              <a:t> du </a:t>
            </a:r>
            <a:r>
              <a:rPr lang="en-GB" altLang="nl-BE" sz="2400" dirty="0" err="1" smtClean="0"/>
              <a:t>vaccin</a:t>
            </a:r>
            <a:r>
              <a:rPr lang="en-GB" altLang="nl-BE" sz="2400" dirty="0" smtClean="0"/>
              <a:t> </a:t>
            </a:r>
            <a:r>
              <a:rPr lang="en-GB" altLang="nl-BE" sz="2400" dirty="0" err="1" smtClean="0"/>
              <a:t>peut</a:t>
            </a:r>
            <a:r>
              <a:rPr lang="en-GB" altLang="nl-BE" sz="2400" dirty="0" smtClean="0"/>
              <a:t> </a:t>
            </a:r>
            <a:r>
              <a:rPr lang="en-GB" altLang="nl-BE" sz="2400" dirty="0" err="1" smtClean="0"/>
              <a:t>être</a:t>
            </a:r>
            <a:r>
              <a:rPr lang="en-GB" altLang="nl-BE" sz="2400" dirty="0" smtClean="0"/>
              <a:t> </a:t>
            </a:r>
            <a:r>
              <a:rPr lang="en-GB" altLang="nl-BE" sz="2400" dirty="0" err="1" smtClean="0"/>
              <a:t>dépassée</a:t>
            </a:r>
            <a:r>
              <a:rPr lang="en-GB" altLang="nl-BE" sz="2400" dirty="0" smtClean="0"/>
              <a:t>;</a:t>
            </a:r>
          </a:p>
          <a:p>
            <a:pPr lvl="1"/>
            <a:r>
              <a:rPr lang="en-GB" altLang="nl-BE" sz="2400" b="1" dirty="0" err="1">
                <a:solidFill>
                  <a:srgbClr val="00B050"/>
                </a:solidFill>
              </a:rPr>
              <a:t>t</a:t>
            </a:r>
            <a:r>
              <a:rPr lang="en-GB" altLang="nl-BE" sz="2400" b="1" dirty="0" err="1" smtClean="0">
                <a:solidFill>
                  <a:srgbClr val="00B050"/>
                </a:solidFill>
              </a:rPr>
              <a:t>oujours</a:t>
            </a:r>
            <a:r>
              <a:rPr lang="en-GB" altLang="nl-BE" sz="2400" b="1" dirty="0" smtClean="0">
                <a:solidFill>
                  <a:srgbClr val="00B050"/>
                </a:solidFill>
              </a:rPr>
              <a:t> </a:t>
            </a:r>
            <a:r>
              <a:rPr lang="en-GB" altLang="nl-BE" sz="2400" b="1" dirty="0" err="1" smtClean="0">
                <a:solidFill>
                  <a:srgbClr val="00B050"/>
                </a:solidFill>
              </a:rPr>
              <a:t>vérifier</a:t>
            </a:r>
            <a:r>
              <a:rPr lang="en-GB" altLang="nl-BE" sz="2400" b="1" dirty="0" smtClean="0">
                <a:solidFill>
                  <a:srgbClr val="00B050"/>
                </a:solidFill>
              </a:rPr>
              <a:t> la date de </a:t>
            </a:r>
            <a:r>
              <a:rPr lang="en-GB" altLang="nl-BE" sz="2400" b="1" dirty="0" err="1" smtClean="0">
                <a:solidFill>
                  <a:srgbClr val="00B050"/>
                </a:solidFill>
              </a:rPr>
              <a:t>péremption</a:t>
            </a:r>
            <a:r>
              <a:rPr lang="en-GB" altLang="nl-BE" sz="2400" dirty="0" smtClean="0">
                <a:solidFill>
                  <a:srgbClr val="00B050"/>
                </a:solidFill>
              </a:rPr>
              <a:t> </a:t>
            </a:r>
            <a:r>
              <a:rPr lang="en-GB" altLang="nl-BE" sz="2400" dirty="0" smtClean="0"/>
              <a:t>figurant sur </a:t>
            </a:r>
            <a:r>
              <a:rPr lang="en-GB" altLang="nl-BE" sz="2400" dirty="0" err="1" smtClean="0"/>
              <a:t>l’étiquette</a:t>
            </a:r>
            <a:r>
              <a:rPr lang="en-GB" altLang="nl-BE" sz="2400" dirty="0" smtClean="0"/>
              <a:t> du flacon </a:t>
            </a:r>
            <a:r>
              <a:rPr lang="en-GB" altLang="nl-BE" sz="2400" dirty="0" err="1" smtClean="0"/>
              <a:t>avant</a:t>
            </a:r>
            <a:r>
              <a:rPr lang="en-GB" altLang="nl-BE" sz="2400" dirty="0" smtClean="0"/>
              <a:t> </a:t>
            </a:r>
            <a:r>
              <a:rPr lang="en-GB" altLang="nl-BE" sz="2400" dirty="0" err="1" smtClean="0"/>
              <a:t>d’utiliser</a:t>
            </a:r>
            <a:r>
              <a:rPr lang="en-GB" altLang="nl-BE" sz="2400" dirty="0" smtClean="0"/>
              <a:t> le </a:t>
            </a:r>
            <a:r>
              <a:rPr lang="en-GB" altLang="nl-BE" sz="2400" dirty="0" err="1" smtClean="0"/>
              <a:t>vaccin</a:t>
            </a:r>
            <a:r>
              <a:rPr lang="en-GB" altLang="nl-BE" sz="2400" dirty="0" smtClean="0"/>
              <a:t>.</a:t>
            </a:r>
          </a:p>
        </p:txBody>
      </p:sp>
      <p:pic>
        <p:nvPicPr>
          <p:cNvPr id="4" name="Picture 2" descr="U:\Data\My Pictures\synflorix plan\20170929_220452.jpg"/>
          <p:cNvPicPr>
            <a:picLocks noChangeAspect="1" noChangeArrowheads="1"/>
          </p:cNvPicPr>
          <p:nvPr/>
        </p:nvPicPr>
        <p:blipFill rotWithShape="1">
          <a:blip r:embed="rId3">
            <a:extLst>
              <a:ext uri="{28A0092B-C50C-407E-A947-70E740481C1C}">
                <a14:useLocalDpi xmlns:a14="http://schemas.microsoft.com/office/drawing/2010/main" val="0"/>
              </a:ext>
            </a:extLst>
          </a:blip>
          <a:srcRect l="33075" t="30386" r="44088" b="46813"/>
          <a:stretch/>
        </p:blipFill>
        <p:spPr bwMode="auto">
          <a:xfrm>
            <a:off x="5467184" y="4589830"/>
            <a:ext cx="1553088" cy="171949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5971240" y="5525934"/>
            <a:ext cx="936104" cy="72443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5045654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25760"/>
            <a:ext cx="8568952" cy="1143000"/>
          </a:xfrm>
        </p:spPr>
        <p:txBody>
          <a:bodyPr>
            <a:normAutofit fontScale="90000"/>
          </a:bodyPr>
          <a:lstStyle/>
          <a:p>
            <a:r>
              <a:rPr lang="en-US" dirty="0" err="1" smtClean="0"/>
              <a:t>Politique</a:t>
            </a:r>
            <a:r>
              <a:rPr lang="en-US" dirty="0" smtClean="0"/>
              <a:t> du flacon </a:t>
            </a:r>
            <a:r>
              <a:rPr lang="en-US" dirty="0" err="1" smtClean="0"/>
              <a:t>multidose</a:t>
            </a:r>
            <a:r>
              <a:rPr lang="en-US" dirty="0" smtClean="0"/>
              <a:t> de </a:t>
            </a:r>
            <a:r>
              <a:rPr lang="en-US" dirty="0" err="1" smtClean="0"/>
              <a:t>l’OMS</a:t>
            </a:r>
            <a:r>
              <a:rPr lang="en-US" dirty="0" smtClean="0"/>
              <a:t> (</a:t>
            </a:r>
            <a:r>
              <a:rPr lang="en-US" dirty="0" err="1" smtClean="0"/>
              <a:t>révision</a:t>
            </a:r>
            <a:r>
              <a:rPr lang="en-US" dirty="0" smtClean="0"/>
              <a:t> 2014)</a:t>
            </a:r>
            <a:endParaRPr lang="nl-BE" dirty="0"/>
          </a:p>
        </p:txBody>
      </p:sp>
      <p:sp>
        <p:nvSpPr>
          <p:cNvPr id="3" name="Content Placeholder 2"/>
          <p:cNvSpPr>
            <a:spLocks noGrp="1"/>
          </p:cNvSpPr>
          <p:nvPr>
            <p:ph idx="1"/>
          </p:nvPr>
        </p:nvSpPr>
        <p:spPr>
          <a:xfrm>
            <a:off x="251520" y="1528192"/>
            <a:ext cx="8640960" cy="4853136"/>
          </a:xfrm>
        </p:spPr>
        <p:txBody>
          <a:bodyPr>
            <a:normAutofit lnSpcReduction="10000"/>
          </a:bodyPr>
          <a:lstStyle/>
          <a:p>
            <a:pPr marL="0" indent="0">
              <a:buNone/>
            </a:pPr>
            <a:r>
              <a:rPr lang="en-US" sz="2400" dirty="0" smtClean="0"/>
              <a:t>Si les </a:t>
            </a:r>
            <a:r>
              <a:rPr lang="en-US" sz="2400" dirty="0" err="1" smtClean="0"/>
              <a:t>quatre</a:t>
            </a:r>
            <a:r>
              <a:rPr lang="en-US" sz="2400" dirty="0" smtClean="0"/>
              <a:t> </a:t>
            </a:r>
            <a:r>
              <a:rPr lang="en-US" sz="2400" dirty="0" err="1" smtClean="0"/>
              <a:t>critères</a:t>
            </a:r>
            <a:r>
              <a:rPr lang="en-US" sz="2400" dirty="0" smtClean="0"/>
              <a:t> ci-</a:t>
            </a:r>
            <a:r>
              <a:rPr lang="en-US" sz="2400" dirty="0" err="1" smtClean="0"/>
              <a:t>dessous</a:t>
            </a:r>
            <a:r>
              <a:rPr lang="en-US" sz="2400" dirty="0" smtClean="0"/>
              <a:t> </a:t>
            </a:r>
            <a:r>
              <a:rPr lang="en-US" sz="2400" dirty="0" err="1" smtClean="0"/>
              <a:t>sont</a:t>
            </a:r>
            <a:r>
              <a:rPr lang="en-US" sz="2400" dirty="0" smtClean="0"/>
              <a:t> </a:t>
            </a:r>
            <a:r>
              <a:rPr lang="en-US" sz="2400" dirty="0" err="1" smtClean="0"/>
              <a:t>remplis</a:t>
            </a:r>
            <a:r>
              <a:rPr lang="en-US" sz="2400" dirty="0" smtClean="0"/>
              <a:t>, les flacons de </a:t>
            </a:r>
            <a:r>
              <a:rPr lang="en-US" sz="2400" dirty="0" err="1" smtClean="0"/>
              <a:t>vaccin</a:t>
            </a:r>
            <a:r>
              <a:rPr lang="en-US" sz="2400" dirty="0" smtClean="0"/>
              <a:t> </a:t>
            </a:r>
            <a:r>
              <a:rPr lang="en-US" sz="2400" dirty="0" err="1" smtClean="0"/>
              <a:t>entamés</a:t>
            </a:r>
            <a:r>
              <a:rPr lang="en-US" sz="2400" dirty="0" smtClean="0"/>
              <a:t> </a:t>
            </a:r>
            <a:r>
              <a:rPr lang="en-US" sz="2400" dirty="0" err="1" smtClean="0"/>
              <a:t>peuvent</a:t>
            </a:r>
            <a:r>
              <a:rPr lang="en-US" sz="2400" dirty="0" smtClean="0"/>
              <a:t> </a:t>
            </a:r>
            <a:r>
              <a:rPr lang="en-US" sz="2400" dirty="0" err="1" smtClean="0"/>
              <a:t>être</a:t>
            </a:r>
            <a:r>
              <a:rPr lang="en-US" sz="2400" dirty="0" smtClean="0"/>
              <a:t> </a:t>
            </a:r>
            <a:r>
              <a:rPr lang="en-US" sz="2400" dirty="0" err="1" smtClean="0"/>
              <a:t>gardés</a:t>
            </a:r>
            <a:r>
              <a:rPr lang="en-US" sz="2400" dirty="0" smtClean="0"/>
              <a:t> pendant </a:t>
            </a:r>
            <a:r>
              <a:rPr lang="en-US" sz="2400" dirty="0" err="1" smtClean="0"/>
              <a:t>une</a:t>
            </a:r>
            <a:r>
              <a:rPr lang="en-US" sz="2400" dirty="0" smtClean="0"/>
              <a:t> </a:t>
            </a:r>
            <a:r>
              <a:rPr lang="en-US" sz="2400" dirty="0" err="1" smtClean="0"/>
              <a:t>période</a:t>
            </a:r>
            <a:r>
              <a:rPr lang="en-US" sz="2400" dirty="0" smtClean="0"/>
              <a:t> </a:t>
            </a:r>
            <a:r>
              <a:rPr lang="en-US" sz="2400" dirty="0" err="1" smtClean="0"/>
              <a:t>jusqu’à</a:t>
            </a:r>
            <a:r>
              <a:rPr lang="en-US" sz="2400" dirty="0" smtClean="0"/>
              <a:t> 28 </a:t>
            </a:r>
            <a:r>
              <a:rPr lang="en-US" sz="2400" dirty="0" err="1" smtClean="0"/>
              <a:t>jours</a:t>
            </a:r>
            <a:r>
              <a:rPr lang="en-US" sz="2400" dirty="0" smtClean="0"/>
              <a:t> après </a:t>
            </a:r>
            <a:r>
              <a:rPr lang="en-US" sz="2400" dirty="0" err="1" smtClean="0"/>
              <a:t>ouverture</a:t>
            </a:r>
            <a:r>
              <a:rPr lang="en-US" sz="2400" dirty="0"/>
              <a:t> </a:t>
            </a:r>
            <a:r>
              <a:rPr lang="en-US" sz="2400" dirty="0" smtClean="0"/>
              <a:t>:</a:t>
            </a:r>
          </a:p>
          <a:p>
            <a:pPr marL="514350" indent="-514350">
              <a:buFont typeface="+mj-lt"/>
              <a:buAutoNum type="arabicPeriod"/>
            </a:pPr>
            <a:r>
              <a:rPr lang="fr-BE" sz="2400" dirty="0"/>
              <a:t>Le vaccin est actuellement </a:t>
            </a:r>
            <a:r>
              <a:rPr lang="fr-BE" sz="2400" dirty="0" err="1"/>
              <a:t>préqualifié</a:t>
            </a:r>
            <a:r>
              <a:rPr lang="fr-BE" sz="2400" dirty="0"/>
              <a:t> par l’OMS</a:t>
            </a:r>
            <a:r>
              <a:rPr lang="en-US" sz="2400" dirty="0" smtClean="0"/>
              <a:t>.</a:t>
            </a:r>
          </a:p>
          <a:p>
            <a:pPr marL="514350" indent="-514350">
              <a:buFont typeface="+mj-lt"/>
              <a:buAutoNum type="arabicPeriod"/>
            </a:pPr>
            <a:r>
              <a:rPr lang="fr-BE" sz="2400" dirty="0" smtClean="0"/>
              <a:t>L’utilisation du vaccin jusqu’à </a:t>
            </a:r>
            <a:r>
              <a:rPr lang="fr-BE" sz="2400" dirty="0"/>
              <a:t>28 jours après l’ouverture du flacon est </a:t>
            </a:r>
            <a:r>
              <a:rPr lang="fr-BE" sz="2400" dirty="0" smtClean="0"/>
              <a:t>homologuée (par l’OMS)</a:t>
            </a:r>
            <a:r>
              <a:rPr lang="en-US" sz="2400" dirty="0" smtClean="0"/>
              <a:t>. Ce </a:t>
            </a:r>
            <a:r>
              <a:rPr lang="en-US" sz="2400" dirty="0" err="1" smtClean="0"/>
              <a:t>critère</a:t>
            </a:r>
            <a:r>
              <a:rPr lang="en-US" sz="2400" dirty="0" smtClean="0"/>
              <a:t> </a:t>
            </a:r>
            <a:r>
              <a:rPr lang="en-US" sz="2400" dirty="0" err="1" smtClean="0"/>
              <a:t>s’applique</a:t>
            </a:r>
            <a:r>
              <a:rPr lang="en-US" sz="2400" dirty="0" smtClean="0"/>
              <a:t> </a:t>
            </a:r>
            <a:r>
              <a:rPr lang="en-US" sz="2400" dirty="0" err="1" smtClean="0"/>
              <a:t>en</a:t>
            </a:r>
            <a:r>
              <a:rPr lang="en-US" sz="2400" dirty="0" smtClean="0"/>
              <a:t> </a:t>
            </a:r>
            <a:r>
              <a:rPr lang="en-US" sz="2400" dirty="0" err="1" smtClean="0"/>
              <a:t>général</a:t>
            </a:r>
            <a:r>
              <a:rPr lang="en-US" sz="2400" dirty="0" smtClean="0"/>
              <a:t> aux </a:t>
            </a:r>
            <a:r>
              <a:rPr lang="en-US" sz="2400" dirty="0" err="1" smtClean="0"/>
              <a:t>vaccins</a:t>
            </a:r>
            <a:r>
              <a:rPr lang="en-US" sz="2400" dirty="0" smtClean="0"/>
              <a:t> </a:t>
            </a:r>
            <a:r>
              <a:rPr lang="en-US" sz="2400" dirty="0" err="1" smtClean="0"/>
              <a:t>contenant</a:t>
            </a:r>
            <a:r>
              <a:rPr lang="en-US" sz="2400" dirty="0" smtClean="0"/>
              <a:t> un </a:t>
            </a:r>
            <a:r>
              <a:rPr lang="en-US" sz="2400" dirty="0" err="1" smtClean="0"/>
              <a:t>conservateur</a:t>
            </a:r>
            <a:r>
              <a:rPr lang="en-US" sz="2400" dirty="0" smtClean="0"/>
              <a:t>.</a:t>
            </a:r>
          </a:p>
          <a:p>
            <a:pPr marL="514350" indent="-514350">
              <a:buFont typeface="+mj-lt"/>
              <a:buAutoNum type="arabicPeriod"/>
            </a:pPr>
            <a:r>
              <a:rPr lang="fr-BE" sz="2400" dirty="0"/>
              <a:t>La date de péremption du vaccin n’est pas dépassée</a:t>
            </a:r>
            <a:r>
              <a:rPr lang="en-US" sz="2400" dirty="0" smtClean="0"/>
              <a:t>.</a:t>
            </a:r>
          </a:p>
          <a:p>
            <a:pPr marL="514350" indent="-514350">
              <a:buFont typeface="+mj-lt"/>
              <a:buAutoNum type="arabicPeriod"/>
            </a:pPr>
            <a:r>
              <a:rPr lang="fr-BE" sz="2400" dirty="0" smtClean="0"/>
              <a:t>Le flacon de vaccin a été et continuera d’être conservé aux températures recommandées par l’OMS ou le fabricant; </a:t>
            </a:r>
            <a:r>
              <a:rPr lang="fr-BE" sz="2400" dirty="0"/>
              <a:t>la pastille de contrôle du </a:t>
            </a:r>
            <a:r>
              <a:rPr lang="fr-BE" sz="2400" dirty="0" smtClean="0"/>
              <a:t>vaccin sur </a:t>
            </a:r>
            <a:r>
              <a:rPr lang="fr-BE" sz="2400" dirty="0"/>
              <a:t>l’étiquette du </a:t>
            </a:r>
            <a:r>
              <a:rPr lang="fr-BE" sz="2400" dirty="0" smtClean="0"/>
              <a:t>flacon </a:t>
            </a:r>
            <a:r>
              <a:rPr lang="fr-BE" sz="2400" dirty="0"/>
              <a:t>n’a pas dépassé le point </a:t>
            </a:r>
            <a:r>
              <a:rPr lang="fr-BE" sz="2400" dirty="0" smtClean="0"/>
              <a:t>de virage, </a:t>
            </a:r>
            <a:r>
              <a:rPr lang="fr-BE" sz="2400" dirty="0"/>
              <a:t>et le vaccin n’a pas </a:t>
            </a:r>
            <a:r>
              <a:rPr lang="fr-BE" sz="2400" dirty="0" smtClean="0"/>
              <a:t>été </a:t>
            </a:r>
            <a:r>
              <a:rPr lang="fr-BE" sz="2400" dirty="0"/>
              <a:t>endommagé par le </a:t>
            </a:r>
            <a:r>
              <a:rPr lang="fr-BE" sz="2400" dirty="0" smtClean="0"/>
              <a:t>gel</a:t>
            </a:r>
            <a:r>
              <a:rPr lang="en-US" sz="2400" dirty="0" smtClean="0"/>
              <a:t>.</a:t>
            </a:r>
          </a:p>
          <a:p>
            <a:pPr marL="0" indent="0">
              <a:buNone/>
            </a:pPr>
            <a:endParaRPr lang="nl-BE" sz="2400" dirty="0"/>
          </a:p>
        </p:txBody>
      </p:sp>
    </p:spTree>
    <p:extLst>
      <p:ext uri="{BB962C8B-B14F-4D97-AF65-F5344CB8AC3E}">
        <p14:creationId xmlns:p14="http://schemas.microsoft.com/office/powerpoint/2010/main" val="28335506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4814</TotalTime>
  <Words>1409</Words>
  <Application>Microsoft Office PowerPoint</Application>
  <PresentationFormat>On-screen Show (4:3)</PresentationFormat>
  <Paragraphs>214</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Objectifs</vt:lpstr>
      <vt:lpstr>Présentation du flacon  de 2 doses et de 4 doses de PCV10</vt:lpstr>
      <vt:lpstr>Différences entre les flacons  de 2 doses et de 4 doses de PCV10</vt:lpstr>
      <vt:lpstr>À quelle température conserver le PCV10?</vt:lpstr>
      <vt:lpstr>Éviter d’exposer le vaccin à la chaleur</vt:lpstr>
      <vt:lpstr>PowerPoint Presentation</vt:lpstr>
      <vt:lpstr>Date de péremption du vaccin</vt:lpstr>
      <vt:lpstr>Politique du flacon multidose de l’OMS (révision 2014)</vt:lpstr>
      <vt:lpstr>Flacons multidoses et risque de contamination  </vt:lpstr>
      <vt:lpstr>PowerPoint Presentation</vt:lpstr>
      <vt:lpstr>PowerPoint Presentation</vt:lpstr>
      <vt:lpstr>PowerPoint Presentation</vt:lpstr>
      <vt:lpstr>PowerPoint Presentation</vt:lpstr>
      <vt:lpstr>PowerPoint Presentation</vt:lpstr>
      <vt:lpstr>Résumé des données essentielles sur la conservation et la manipulation des flacons de 4 doses de PCV10</vt:lpstr>
      <vt:lpstr>Références</vt:lpstr>
    </vt:vector>
  </TitlesOfParts>
  <Company>UA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Pneumococcal Vaccine</dc:title>
  <dc:creator>NESI</dc:creator>
  <cp:lastModifiedBy>Dochez Carine</cp:lastModifiedBy>
  <cp:revision>132</cp:revision>
  <dcterms:created xsi:type="dcterms:W3CDTF">2017-10-04T10:35:26Z</dcterms:created>
  <dcterms:modified xsi:type="dcterms:W3CDTF">2018-06-12T13:49:29Z</dcterms:modified>
</cp:coreProperties>
</file>