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300" r:id="rId4"/>
    <p:sldId id="287" r:id="rId5"/>
    <p:sldId id="288" r:id="rId6"/>
    <p:sldId id="289" r:id="rId7"/>
    <p:sldId id="290" r:id="rId8"/>
    <p:sldId id="292" r:id="rId9"/>
    <p:sldId id="293" r:id="rId10"/>
    <p:sldId id="294" r:id="rId11"/>
    <p:sldId id="301" r:id="rId12"/>
    <p:sldId id="302" r:id="rId13"/>
    <p:sldId id="262" r:id="rId14"/>
    <p:sldId id="260" r:id="rId15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4" autoAdjust="0"/>
    <p:restoredTop sz="78941" autoAdjust="0"/>
  </p:normalViewPr>
  <p:slideViewPr>
    <p:cSldViewPr>
      <p:cViewPr varScale="1">
        <p:scale>
          <a:sx n="66" d="100"/>
          <a:sy n="66" d="100"/>
        </p:scale>
        <p:origin x="-184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A9F61-74D5-4BD5-BB11-CB581E77B5D0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E1F0E-CB54-4A2E-9D97-645A833C0A24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32280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C8E6E-4250-4CF5-A044-675852323D3E}" type="slidenum">
              <a:rPr lang="nl-BE" smtClean="0">
                <a:solidFill>
                  <a:prstClr val="black"/>
                </a:solidFill>
              </a:rPr>
              <a:pPr/>
              <a:t>1</a:t>
            </a:fld>
            <a:endParaRPr lang="nl-B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66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 smtClean="0"/>
              <a:t>La communication des « trois A » se </a:t>
            </a:r>
            <a:r>
              <a:rPr lang="en-US" dirty="0" err="1" smtClean="0"/>
              <a:t>clôture</a:t>
            </a:r>
            <a:r>
              <a:rPr lang="en-US" dirty="0" smtClean="0"/>
              <a:t> par</a:t>
            </a:r>
            <a:r>
              <a:rPr lang="en-US" baseline="0" dirty="0" smtClean="0"/>
              <a:t> « arranger ». Le </a:t>
            </a:r>
            <a:r>
              <a:rPr lang="en-US" baseline="0" dirty="0" err="1" smtClean="0"/>
              <a:t>professionnel</a:t>
            </a:r>
            <a:r>
              <a:rPr lang="en-US" baseline="0" dirty="0" smtClean="0"/>
              <a:t> de santé </a:t>
            </a:r>
            <a:r>
              <a:rPr lang="en-US" baseline="0" dirty="0" err="1" smtClean="0"/>
              <a:t>doit</a:t>
            </a:r>
            <a:r>
              <a:rPr lang="en-US" baseline="0" dirty="0" smtClean="0"/>
              <a:t> fixer avec </a:t>
            </a:r>
            <a:r>
              <a:rPr lang="en-US" baseline="0" dirty="0" err="1" smtClean="0"/>
              <a:t>l’accompagnant</a:t>
            </a:r>
            <a:r>
              <a:rPr lang="en-US" baseline="0" dirty="0" smtClean="0"/>
              <a:t> un nouveau </a:t>
            </a:r>
            <a:r>
              <a:rPr lang="en-US" baseline="0" dirty="0" err="1" smtClean="0"/>
              <a:t>rendez-vous</a:t>
            </a:r>
            <a:r>
              <a:rPr lang="en-US" baseline="0" dirty="0" smtClean="0"/>
              <a:t> pour </a:t>
            </a:r>
            <a:r>
              <a:rPr lang="en-US" baseline="0" dirty="0" err="1" smtClean="0"/>
              <a:t>administrer</a:t>
            </a:r>
            <a:r>
              <a:rPr lang="en-US" baseline="0" dirty="0" smtClean="0"/>
              <a:t> la dose </a:t>
            </a:r>
            <a:r>
              <a:rPr lang="en-US" baseline="0" dirty="0" err="1" smtClean="0"/>
              <a:t>suivante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vaccin</a:t>
            </a:r>
            <a:r>
              <a:rPr lang="en-US" baseline="0" dirty="0" smtClean="0"/>
              <a:t> à </a:t>
            </a:r>
            <a:r>
              <a:rPr lang="en-US" baseline="0" dirty="0" err="1" smtClean="0"/>
              <a:t>l’enfant</a:t>
            </a:r>
            <a:r>
              <a:rPr lang="nl-BE" baseline="0" dirty="0" smtClean="0"/>
              <a:t>. </a:t>
            </a:r>
          </a:p>
          <a:p>
            <a:pPr algn="just"/>
            <a:endParaRPr lang="en-US" baseline="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altLang="nl-BE" sz="1200" dirty="0" err="1" smtClean="0"/>
              <a:t>Fixez</a:t>
            </a:r>
            <a:r>
              <a:rPr lang="en-GB" altLang="nl-BE" sz="1200" dirty="0" smtClean="0"/>
              <a:t> un </a:t>
            </a:r>
            <a:r>
              <a:rPr lang="en-GB" altLang="nl-BE" sz="1200" dirty="0" err="1" smtClean="0"/>
              <a:t>rendez-vous</a:t>
            </a:r>
            <a:r>
              <a:rPr lang="en-GB" altLang="nl-BE" sz="1200" dirty="0" smtClean="0"/>
              <a:t> pour la dose </a:t>
            </a:r>
            <a:r>
              <a:rPr lang="en-GB" altLang="nl-BE" sz="1200" dirty="0" err="1" smtClean="0"/>
              <a:t>suivante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en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respectant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l’intervalle</a:t>
            </a:r>
            <a:r>
              <a:rPr lang="en-GB" altLang="nl-BE" sz="1200" dirty="0" smtClean="0"/>
              <a:t> minimum de 4 </a:t>
            </a:r>
            <a:r>
              <a:rPr lang="en-GB" altLang="nl-BE" sz="1200" dirty="0" err="1" smtClean="0"/>
              <a:t>semaines</a:t>
            </a:r>
            <a:r>
              <a:rPr lang="en-US" baseline="0" dirty="0" smtClean="0"/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altLang="nl-BE" sz="1200" dirty="0" err="1" smtClean="0"/>
              <a:t>Assurez-vous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qu’une</a:t>
            </a:r>
            <a:r>
              <a:rPr lang="en-GB" altLang="nl-BE" sz="1200" dirty="0" smtClean="0"/>
              <a:t> séance de vaccination </a:t>
            </a:r>
            <a:r>
              <a:rPr lang="en-GB" altLang="nl-BE" sz="1200" dirty="0" err="1" smtClean="0"/>
              <a:t>est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organisée</a:t>
            </a:r>
            <a:r>
              <a:rPr lang="en-GB" altLang="nl-BE" sz="1200" dirty="0" smtClean="0"/>
              <a:t> à la date </a:t>
            </a:r>
            <a:r>
              <a:rPr lang="en-GB" altLang="nl-BE" sz="1200" dirty="0" err="1" smtClean="0"/>
              <a:t>prévue</a:t>
            </a:r>
            <a:r>
              <a:rPr lang="en-US" baseline="0" dirty="0" smtClean="0"/>
              <a:t>, et </a:t>
            </a:r>
            <a:r>
              <a:rPr lang="en-US" baseline="0" dirty="0" err="1" smtClean="0"/>
              <a:t>qu’il</a:t>
            </a:r>
            <a:r>
              <a:rPr lang="en-US" baseline="0" dirty="0" smtClean="0"/>
              <a:t> ne </a:t>
            </a:r>
            <a:r>
              <a:rPr lang="en-US" baseline="0" dirty="0" err="1" smtClean="0"/>
              <a:t>s’agit</a:t>
            </a:r>
            <a:r>
              <a:rPr lang="en-US" baseline="0" dirty="0" smtClean="0"/>
              <a:t> pas d’un jour </a:t>
            </a:r>
            <a:r>
              <a:rPr lang="en-US" baseline="0" dirty="0" err="1" smtClean="0"/>
              <a:t>férié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d’un week-end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qu’il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n’y</a:t>
            </a:r>
            <a:r>
              <a:rPr lang="en-US" baseline="0" dirty="0" smtClean="0"/>
              <a:t> a pas </a:t>
            </a:r>
            <a:r>
              <a:rPr lang="en-US" baseline="0" dirty="0" err="1" smtClean="0"/>
              <a:t>d’événement</a:t>
            </a:r>
            <a:r>
              <a:rPr lang="en-US" baseline="0" dirty="0" smtClean="0"/>
              <a:t> susceptible </a:t>
            </a:r>
            <a:r>
              <a:rPr lang="en-US" baseline="0" dirty="0" err="1" smtClean="0"/>
              <a:t>d’interférer</a:t>
            </a:r>
            <a:r>
              <a:rPr lang="en-US" baseline="0" dirty="0" smtClean="0"/>
              <a:t> avec la séance de vaccination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jour-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baseline="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altLang="nl-BE" sz="1200" dirty="0" err="1" smtClean="0"/>
              <a:t>Écrivez</a:t>
            </a:r>
            <a:r>
              <a:rPr lang="en-GB" altLang="nl-BE" sz="1200" dirty="0" smtClean="0"/>
              <a:t> la date de la </a:t>
            </a:r>
            <a:r>
              <a:rPr lang="en-GB" altLang="nl-BE" sz="1200" dirty="0" err="1" smtClean="0"/>
              <a:t>prochaine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visite</a:t>
            </a:r>
            <a:r>
              <a:rPr lang="en-GB" altLang="nl-BE" sz="1200" dirty="0" smtClean="0"/>
              <a:t> sur la fiche de vaccination de </a:t>
            </a:r>
            <a:r>
              <a:rPr lang="en-GB" altLang="nl-BE" sz="1200" dirty="0" err="1" smtClean="0"/>
              <a:t>l’enfant</a:t>
            </a:r>
            <a:r>
              <a:rPr lang="en-GB" altLang="nl-BE" sz="1200" dirty="0" smtClean="0"/>
              <a:t> </a:t>
            </a:r>
            <a:r>
              <a:rPr lang="en-US" baseline="0" dirty="0" smtClean="0"/>
              <a:t>(</a:t>
            </a:r>
            <a:r>
              <a:rPr lang="en-US" baseline="0" dirty="0" err="1" smtClean="0"/>
              <a:t>parfois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aussi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désigné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comme</a:t>
            </a:r>
            <a:r>
              <a:rPr lang="en-US" baseline="0" dirty="0" smtClean="0"/>
              <a:t> carte « Road to Health »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carnet de santé de </a:t>
            </a:r>
            <a:r>
              <a:rPr lang="en-US" baseline="0" dirty="0" err="1" smtClean="0"/>
              <a:t>l’enfant</a:t>
            </a:r>
            <a:r>
              <a:rPr lang="en-US" baseline="0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10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38336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11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97707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12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97707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i="0" dirty="0" smtClean="0"/>
              <a:t>Résumé des </a:t>
            </a:r>
            <a:r>
              <a:rPr lang="en-US" i="0" dirty="0" err="1" smtClean="0"/>
              <a:t>principales</a:t>
            </a:r>
            <a:r>
              <a:rPr lang="en-US" i="0" dirty="0" smtClean="0"/>
              <a:t> </a:t>
            </a:r>
            <a:r>
              <a:rPr lang="en-US" i="0" dirty="0" err="1" smtClean="0"/>
              <a:t>informations</a:t>
            </a:r>
            <a:r>
              <a:rPr lang="en-US" i="0" dirty="0" smtClean="0"/>
              <a:t> à </a:t>
            </a:r>
            <a:r>
              <a:rPr lang="en-US" i="0" dirty="0" err="1" smtClean="0"/>
              <a:t>communiquer</a:t>
            </a:r>
            <a:r>
              <a:rPr lang="en-US" i="0" dirty="0" smtClean="0"/>
              <a:t> aux </a:t>
            </a:r>
            <a:r>
              <a:rPr lang="en-US" i="0" dirty="0" smtClean="0"/>
              <a:t>parents</a:t>
            </a:r>
            <a:r>
              <a:rPr lang="en-US" i="0" baseline="0" dirty="0" smtClean="0"/>
              <a:t>:</a:t>
            </a:r>
            <a:endParaRPr lang="en-US" i="0" baseline="0" dirty="0" smtClean="0"/>
          </a:p>
          <a:p>
            <a:pPr algn="just"/>
            <a:endParaRPr lang="en-US" b="0" dirty="0" smtClean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b="0" dirty="0" err="1" smtClean="0"/>
              <a:t>Lors</a:t>
            </a:r>
            <a:r>
              <a:rPr lang="en-US" b="0" dirty="0" smtClean="0"/>
              <a:t> de la communication avec les parents/</a:t>
            </a:r>
            <a:r>
              <a:rPr lang="en-US" b="0" dirty="0" err="1" smtClean="0"/>
              <a:t>accompagnants</a:t>
            </a:r>
            <a:r>
              <a:rPr lang="en-US" b="0" dirty="0" smtClean="0"/>
              <a:t> pendant </a:t>
            </a:r>
            <a:r>
              <a:rPr lang="en-US" b="0" dirty="0" err="1" smtClean="0"/>
              <a:t>une</a:t>
            </a:r>
            <a:r>
              <a:rPr lang="en-US" b="0" dirty="0" smtClean="0"/>
              <a:t> séance de vaccination, </a:t>
            </a:r>
            <a:r>
              <a:rPr lang="en-US" b="0" dirty="0" err="1" smtClean="0"/>
              <a:t>appliquez</a:t>
            </a:r>
            <a:r>
              <a:rPr lang="en-US" b="0" dirty="0" smtClean="0"/>
              <a:t> la technique des « trois A »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n-US" b="0" dirty="0" err="1" smtClean="0"/>
              <a:t>Aviser</a:t>
            </a:r>
            <a:r>
              <a:rPr lang="en-US" b="0" dirty="0" smtClean="0"/>
              <a:t> sur les </a:t>
            </a:r>
            <a:r>
              <a:rPr lang="en-US" b="0" dirty="0" err="1" smtClean="0"/>
              <a:t>vaccins</a:t>
            </a:r>
            <a:r>
              <a:rPr lang="en-US" b="0" dirty="0" smtClean="0"/>
              <a:t> </a:t>
            </a:r>
            <a:r>
              <a:rPr lang="en-US" b="0" dirty="0" err="1" smtClean="0"/>
              <a:t>administrés</a:t>
            </a:r>
            <a:endParaRPr lang="en-US" b="0" dirty="0" smtClean="0"/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n-US" b="0" dirty="0" err="1" smtClean="0"/>
              <a:t>Avertir</a:t>
            </a:r>
            <a:r>
              <a:rPr lang="en-US" b="0" dirty="0" smtClean="0"/>
              <a:t> des </a:t>
            </a:r>
            <a:r>
              <a:rPr lang="en-US" b="0" dirty="0" err="1" smtClean="0"/>
              <a:t>effets</a:t>
            </a:r>
            <a:r>
              <a:rPr lang="en-US" b="0" dirty="0" smtClean="0"/>
              <a:t> </a:t>
            </a:r>
            <a:r>
              <a:rPr lang="en-US" b="0" dirty="0" err="1" smtClean="0"/>
              <a:t>secondaires</a:t>
            </a:r>
            <a:r>
              <a:rPr lang="en-US" b="0" dirty="0" smtClean="0"/>
              <a:t> </a:t>
            </a:r>
            <a:r>
              <a:rPr lang="en-US" b="0" dirty="0" err="1" smtClean="0"/>
              <a:t>éventuels</a:t>
            </a:r>
            <a:r>
              <a:rPr lang="en-US" b="0" dirty="0" smtClean="0"/>
              <a:t> et </a:t>
            </a:r>
            <a:r>
              <a:rPr lang="en-US" b="0" dirty="0" err="1" smtClean="0"/>
              <a:t>indiquer</a:t>
            </a:r>
            <a:r>
              <a:rPr lang="en-US" b="0" dirty="0" smtClean="0"/>
              <a:t> la </a:t>
            </a:r>
            <a:r>
              <a:rPr lang="en-US" b="0" dirty="0" err="1" smtClean="0"/>
              <a:t>façon</a:t>
            </a:r>
            <a:r>
              <a:rPr lang="en-US" b="0" dirty="0" smtClean="0"/>
              <a:t> de </a:t>
            </a:r>
            <a:r>
              <a:rPr lang="en-US" b="0" dirty="0" err="1" smtClean="0"/>
              <a:t>réagir</a:t>
            </a:r>
            <a:endParaRPr lang="en-US" b="0" dirty="0" smtClean="0"/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n-US" b="0" dirty="0" smtClean="0"/>
              <a:t>Arranger un </a:t>
            </a:r>
            <a:r>
              <a:rPr lang="en-US" b="0" dirty="0" err="1" smtClean="0"/>
              <a:t>rendez-vous</a:t>
            </a:r>
            <a:r>
              <a:rPr lang="en-US" b="0" dirty="0" smtClean="0"/>
              <a:t> de </a:t>
            </a:r>
            <a:r>
              <a:rPr lang="en-US" b="0" dirty="0" err="1" smtClean="0"/>
              <a:t>suivi</a:t>
            </a:r>
            <a:endParaRPr lang="en-US" b="0" dirty="0" smtClean="0"/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dirty="0" err="1" smtClean="0"/>
              <a:t>Expliquez</a:t>
            </a:r>
            <a:r>
              <a:rPr lang="en-US" dirty="0" smtClean="0"/>
              <a:t> aux </a:t>
            </a:r>
            <a:r>
              <a:rPr lang="en-US" dirty="0" err="1" smtClean="0"/>
              <a:t>accompagnants</a:t>
            </a:r>
            <a:r>
              <a:rPr lang="en-US" dirty="0" smtClean="0"/>
              <a:t> que le PCV aide à </a:t>
            </a:r>
            <a:r>
              <a:rPr lang="en-US" b="0" dirty="0" err="1" smtClean="0"/>
              <a:t>prévenir</a:t>
            </a:r>
            <a:r>
              <a:rPr lang="en-US" b="0" dirty="0" smtClean="0"/>
              <a:t> la </a:t>
            </a:r>
            <a:r>
              <a:rPr lang="en-US" b="0" dirty="0" err="1" smtClean="0"/>
              <a:t>pneumonie</a:t>
            </a:r>
            <a:r>
              <a:rPr lang="en-US" b="0" dirty="0" smtClean="0"/>
              <a:t> </a:t>
            </a:r>
            <a:r>
              <a:rPr lang="en-US" dirty="0" smtClean="0"/>
              <a:t>et la </a:t>
            </a:r>
            <a:r>
              <a:rPr lang="en-US" b="0" dirty="0" err="1" smtClean="0"/>
              <a:t>méningite</a:t>
            </a:r>
            <a:r>
              <a:rPr lang="en-US" dirty="0" smtClean="0"/>
              <a:t>, </a:t>
            </a:r>
            <a:r>
              <a:rPr lang="en-US" altLang="nl-BE" dirty="0" smtClean="0"/>
              <a:t>qui </a:t>
            </a:r>
            <a:r>
              <a:rPr lang="en-US" altLang="nl-BE" dirty="0" err="1" smtClean="0"/>
              <a:t>représentent</a:t>
            </a:r>
            <a:r>
              <a:rPr lang="en-US" altLang="nl-BE" dirty="0" smtClean="0"/>
              <a:t> des causes </a:t>
            </a:r>
            <a:r>
              <a:rPr lang="en-US" altLang="nl-BE" dirty="0" err="1" smtClean="0"/>
              <a:t>importantes</a:t>
            </a:r>
            <a:r>
              <a:rPr lang="en-US" altLang="nl-BE" dirty="0" smtClean="0"/>
              <a:t> de </a:t>
            </a:r>
            <a:r>
              <a:rPr lang="en-US" altLang="nl-BE" dirty="0" err="1" smtClean="0"/>
              <a:t>décès</a:t>
            </a:r>
            <a:r>
              <a:rPr lang="en-US" altLang="nl-BE" dirty="0" smtClean="0"/>
              <a:t> et </a:t>
            </a:r>
            <a:r>
              <a:rPr lang="en-US" altLang="nl-BE" dirty="0" err="1" smtClean="0"/>
              <a:t>d’incapacité</a:t>
            </a:r>
            <a:r>
              <a:rPr lang="en-US" altLang="nl-BE" dirty="0" smtClean="0"/>
              <a:t> chez les </a:t>
            </a:r>
            <a:r>
              <a:rPr lang="en-US" altLang="nl-BE" dirty="0" err="1" smtClean="0"/>
              <a:t>enfants</a:t>
            </a:r>
            <a:r>
              <a:rPr lang="en-US" b="0" dirty="0" smtClean="0"/>
              <a:t>. 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dirty="0" err="1" smtClean="0"/>
              <a:t>Expliquez</a:t>
            </a:r>
            <a:r>
              <a:rPr lang="en-US" dirty="0" smtClean="0"/>
              <a:t> aux </a:t>
            </a:r>
            <a:r>
              <a:rPr lang="en-US" dirty="0" err="1" smtClean="0"/>
              <a:t>accompagnants</a:t>
            </a:r>
            <a:r>
              <a:rPr lang="en-US" dirty="0" smtClean="0"/>
              <a:t> les </a:t>
            </a:r>
            <a:r>
              <a:rPr lang="en-US" b="0" dirty="0" err="1" smtClean="0"/>
              <a:t>effets</a:t>
            </a:r>
            <a:r>
              <a:rPr lang="en-US" b="0" dirty="0" smtClean="0"/>
              <a:t> </a:t>
            </a:r>
            <a:r>
              <a:rPr lang="en-US" b="0" dirty="0" err="1" smtClean="0"/>
              <a:t>secondaires</a:t>
            </a:r>
            <a:r>
              <a:rPr lang="en-US" b="0" dirty="0" smtClean="0"/>
              <a:t> </a:t>
            </a:r>
            <a:r>
              <a:rPr lang="en-US" dirty="0" smtClean="0"/>
              <a:t>courants de la vaccination par PCV, qui </a:t>
            </a:r>
            <a:r>
              <a:rPr lang="en-US" dirty="0" err="1" smtClean="0"/>
              <a:t>incluent</a:t>
            </a:r>
            <a:r>
              <a:rPr lang="en-US" dirty="0" smtClean="0"/>
              <a:t> </a:t>
            </a:r>
            <a:r>
              <a:rPr lang="en-US" b="0" dirty="0" err="1" smtClean="0"/>
              <a:t>irritabilité</a:t>
            </a:r>
            <a:r>
              <a:rPr lang="en-US" b="0" dirty="0" smtClean="0"/>
              <a:t>, </a:t>
            </a:r>
            <a:r>
              <a:rPr lang="en-US" b="0" dirty="0" err="1" smtClean="0"/>
              <a:t>pleurs</a:t>
            </a:r>
            <a:r>
              <a:rPr lang="en-US" b="0" dirty="0" smtClean="0"/>
              <a:t>, </a:t>
            </a:r>
            <a:r>
              <a:rPr lang="en-US" b="0" dirty="0" err="1" smtClean="0"/>
              <a:t>sensibilité</a:t>
            </a:r>
            <a:r>
              <a:rPr lang="en-US" b="0" dirty="0" smtClean="0"/>
              <a:t> au site </a:t>
            </a:r>
            <a:r>
              <a:rPr lang="en-US" b="0" dirty="0" err="1" smtClean="0"/>
              <a:t>d’injection</a:t>
            </a:r>
            <a:r>
              <a:rPr lang="en-US" b="0" dirty="0" smtClean="0"/>
              <a:t> </a:t>
            </a:r>
            <a:r>
              <a:rPr lang="en-US" dirty="0" smtClean="0"/>
              <a:t>et</a:t>
            </a:r>
            <a:r>
              <a:rPr lang="en-US" b="1" dirty="0" smtClean="0"/>
              <a:t> </a:t>
            </a:r>
            <a:r>
              <a:rPr lang="en-US" b="0" dirty="0" err="1" smtClean="0"/>
              <a:t>fièvre</a:t>
            </a:r>
            <a:r>
              <a:rPr lang="en-US" b="0" dirty="0" smtClean="0"/>
              <a:t> </a:t>
            </a:r>
            <a:r>
              <a:rPr lang="en-US" b="0" dirty="0" err="1" smtClean="0"/>
              <a:t>passagère</a:t>
            </a:r>
            <a:r>
              <a:rPr lang="en-US" b="0" dirty="0" smtClean="0"/>
              <a:t>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b="0" dirty="0" err="1" smtClean="0"/>
              <a:t>Réassurez</a:t>
            </a:r>
            <a:r>
              <a:rPr lang="en-US" b="0" dirty="0" smtClean="0"/>
              <a:t> les parents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expliquant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y a de </a:t>
            </a:r>
            <a:r>
              <a:rPr lang="en-US" dirty="0" err="1" smtClean="0"/>
              <a:t>nombreux</a:t>
            </a:r>
            <a:r>
              <a:rPr lang="en-US" dirty="0" smtClean="0"/>
              <a:t> </a:t>
            </a:r>
            <a:r>
              <a:rPr lang="en-US" dirty="0" err="1" smtClean="0"/>
              <a:t>avantages</a:t>
            </a:r>
            <a:r>
              <a:rPr lang="en-US" dirty="0" smtClean="0"/>
              <a:t> à </a:t>
            </a:r>
            <a:r>
              <a:rPr lang="en-US" dirty="0" err="1" smtClean="0"/>
              <a:t>recevoir</a:t>
            </a:r>
            <a:r>
              <a:rPr lang="en-US" dirty="0" smtClean="0"/>
              <a:t> des </a:t>
            </a:r>
            <a:r>
              <a:rPr lang="en-US" b="0" dirty="0" smtClean="0"/>
              <a:t>injections multiples </a:t>
            </a:r>
            <a:r>
              <a:rPr lang="en-US" dirty="0" err="1" smtClean="0"/>
              <a:t>lors</a:t>
            </a:r>
            <a:r>
              <a:rPr lang="en-US" dirty="0" smtClean="0"/>
              <a:t> </a:t>
            </a:r>
            <a:r>
              <a:rPr lang="en-US" dirty="0" err="1" smtClean="0"/>
              <a:t>d’une</a:t>
            </a:r>
            <a:r>
              <a:rPr lang="en-US" dirty="0" smtClean="0"/>
              <a:t> </a:t>
            </a:r>
            <a:r>
              <a:rPr lang="en-US" dirty="0" err="1" smtClean="0"/>
              <a:t>même</a:t>
            </a:r>
            <a:r>
              <a:rPr lang="en-US" dirty="0" smtClean="0"/>
              <a:t> </a:t>
            </a:r>
            <a:r>
              <a:rPr lang="en-US" dirty="0" smtClean="0"/>
              <a:t>consultation: </a:t>
            </a:r>
            <a:r>
              <a:rPr lang="en-US" b="0" dirty="0" err="1" smtClean="0"/>
              <a:t>moins</a:t>
            </a:r>
            <a:r>
              <a:rPr lang="en-US" b="0" dirty="0" smtClean="0"/>
              <a:t> de </a:t>
            </a:r>
            <a:r>
              <a:rPr lang="en-US" b="0" dirty="0" err="1" smtClean="0"/>
              <a:t>visites</a:t>
            </a:r>
            <a:r>
              <a:rPr lang="en-US" b="0" dirty="0" smtClean="0"/>
              <a:t>, plus de protection et </a:t>
            </a:r>
            <a:r>
              <a:rPr lang="en-US" b="0" dirty="0" err="1" smtClean="0"/>
              <a:t>moins</a:t>
            </a:r>
            <a:r>
              <a:rPr lang="en-US" b="0" dirty="0" smtClean="0"/>
              <a:t> de </a:t>
            </a:r>
            <a:r>
              <a:rPr lang="en-US" b="0" dirty="0" err="1" smtClean="0"/>
              <a:t>gêne</a:t>
            </a:r>
            <a:r>
              <a:rPr lang="en-US" b="0" dirty="0" smtClean="0"/>
              <a:t> et </a:t>
            </a:r>
            <a:r>
              <a:rPr lang="en-US" b="0" dirty="0" err="1" smtClean="0"/>
              <a:t>d’effets</a:t>
            </a:r>
            <a:r>
              <a:rPr lang="en-US" b="0" dirty="0" smtClean="0"/>
              <a:t> </a:t>
            </a:r>
            <a:r>
              <a:rPr lang="en-US" b="0" dirty="0" err="1" smtClean="0"/>
              <a:t>secondaires</a:t>
            </a:r>
            <a:r>
              <a:rPr lang="en-US" b="1" dirty="0" smtClean="0"/>
              <a:t> </a:t>
            </a:r>
            <a:r>
              <a:rPr lang="en-US" b="0" dirty="0" err="1" smtClean="0"/>
              <a:t>éventuels</a:t>
            </a:r>
            <a:r>
              <a:rPr lang="en-GB" altLang="nl-BE" b="0" dirty="0" smtClean="0"/>
              <a:t>. 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n-US" dirty="0" err="1" smtClean="0"/>
              <a:t>Convenez</a:t>
            </a:r>
            <a:r>
              <a:rPr lang="en-US" dirty="0" smtClean="0"/>
              <a:t> avec les </a:t>
            </a:r>
            <a:r>
              <a:rPr lang="en-US" dirty="0" err="1" smtClean="0"/>
              <a:t>accompagnants</a:t>
            </a:r>
            <a:r>
              <a:rPr lang="en-US" dirty="0" smtClean="0"/>
              <a:t> du </a:t>
            </a:r>
            <a:r>
              <a:rPr lang="en-US" b="0" dirty="0" smtClean="0"/>
              <a:t>prochain </a:t>
            </a:r>
            <a:r>
              <a:rPr lang="en-US" b="0" dirty="0" err="1" smtClean="0"/>
              <a:t>rendez-vous</a:t>
            </a:r>
            <a:r>
              <a:rPr lang="en-US" b="0" dirty="0" smtClean="0"/>
              <a:t> pour la dose </a:t>
            </a:r>
            <a:r>
              <a:rPr lang="en-US" b="0" dirty="0" err="1" smtClean="0"/>
              <a:t>suivante</a:t>
            </a:r>
            <a:r>
              <a:rPr lang="en-US" b="0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vaccin</a:t>
            </a:r>
            <a:r>
              <a:rPr lang="en-US" dirty="0" smtClean="0"/>
              <a:t>.</a:t>
            </a:r>
            <a:endParaRPr lang="en-US" altLang="nl-BE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C8E6E-4250-4CF5-A044-675852323D3E}" type="slidenum">
              <a:rPr lang="nl-BE" smtClean="0"/>
              <a:t>13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6179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Pour plus </a:t>
            </a:r>
            <a:r>
              <a:rPr lang="en-US" dirty="0" err="1" smtClean="0"/>
              <a:t>d’i</a:t>
            </a:r>
            <a:r>
              <a:rPr lang="en-US" baseline="0" dirty="0" err="1" smtClean="0"/>
              <a:t>nformations</a:t>
            </a:r>
            <a:r>
              <a:rPr lang="en-US" baseline="0" dirty="0" smtClean="0"/>
              <a:t> sur la communication avec les </a:t>
            </a:r>
            <a:r>
              <a:rPr lang="en-US" baseline="0" dirty="0" err="1" smtClean="0"/>
              <a:t>accompagnants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matière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pneumococcie</a:t>
            </a:r>
            <a:r>
              <a:rPr lang="en-US" baseline="0" dirty="0" smtClean="0"/>
              <a:t> et de </a:t>
            </a:r>
            <a:r>
              <a:rPr lang="en-US" baseline="0" dirty="0" err="1" smtClean="0"/>
              <a:t>vaccin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antipneumococcique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consultez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références</a:t>
            </a:r>
            <a:r>
              <a:rPr lang="en-US" baseline="0" dirty="0" smtClean="0"/>
              <a:t> ci-</a:t>
            </a:r>
            <a:r>
              <a:rPr lang="en-US" baseline="0" dirty="0" err="1" smtClean="0"/>
              <a:t>dessus</a:t>
            </a:r>
            <a:r>
              <a:rPr lang="en-US" baseline="0" dirty="0" smtClean="0"/>
              <a:t>.</a:t>
            </a:r>
            <a:endParaRPr lang="nl-B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C8E6E-4250-4CF5-A044-675852323D3E}" type="slidenum">
              <a:rPr lang="nl-BE" smtClean="0"/>
              <a:t>14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42602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1200" dirty="0" smtClean="0"/>
              <a:t>Ce module</a:t>
            </a:r>
            <a:r>
              <a:rPr lang="en-US" sz="1200" baseline="0" dirty="0" smtClean="0"/>
              <a:t> a pour </a:t>
            </a:r>
            <a:r>
              <a:rPr lang="en-US" sz="1200" baseline="0" dirty="0" err="1" smtClean="0"/>
              <a:t>objectif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d’apprendre</a:t>
            </a:r>
            <a:r>
              <a:rPr lang="en-US" sz="1200" baseline="0" dirty="0" smtClean="0"/>
              <a:t> à </a:t>
            </a:r>
            <a:r>
              <a:rPr lang="en-US" sz="1200" baseline="0" dirty="0" err="1" smtClean="0"/>
              <a:t>planifier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une</a:t>
            </a:r>
            <a:r>
              <a:rPr lang="en-US" sz="1200" baseline="0" dirty="0" smtClean="0"/>
              <a:t> séance de vaccination avec un flacon de 4 doses de PCV10. Il </a:t>
            </a:r>
            <a:r>
              <a:rPr lang="en-US" sz="1200" baseline="0" dirty="0" err="1" smtClean="0"/>
              <a:t>couvre</a:t>
            </a:r>
            <a:r>
              <a:rPr lang="en-US" sz="1200" baseline="0" dirty="0" smtClean="0"/>
              <a:t> les </a:t>
            </a:r>
            <a:r>
              <a:rPr lang="en-US" sz="1200" baseline="0" dirty="0" err="1" smtClean="0"/>
              <a:t>sujets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suivants</a:t>
            </a:r>
            <a:r>
              <a:rPr lang="en-US" sz="1200" baseline="0" dirty="0" smtClean="0"/>
              <a:t>: </a:t>
            </a:r>
            <a:endParaRPr lang="en-US" sz="1200" baseline="0" dirty="0" smtClean="0"/>
          </a:p>
          <a:p>
            <a:pPr marL="171450" indent="-171450" algn="just">
              <a:buFontTx/>
              <a:buChar char="-"/>
            </a:pPr>
            <a:r>
              <a:rPr lang="en-US" sz="1200" baseline="0" dirty="0" err="1" smtClean="0"/>
              <a:t>apprendre</a:t>
            </a:r>
            <a:r>
              <a:rPr lang="en-US" sz="1200" baseline="0" dirty="0" smtClean="0"/>
              <a:t> les </a:t>
            </a:r>
            <a:r>
              <a:rPr lang="en-US" sz="1200" baseline="0" dirty="0" err="1" smtClean="0"/>
              <a:t>meilleures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pratiques</a:t>
            </a:r>
            <a:r>
              <a:rPr lang="en-US" sz="1200" baseline="0" dirty="0" smtClean="0"/>
              <a:t> pour </a:t>
            </a:r>
            <a:r>
              <a:rPr lang="en-US" sz="1200" baseline="0" dirty="0" err="1" smtClean="0"/>
              <a:t>communiquer</a:t>
            </a:r>
            <a:r>
              <a:rPr lang="en-US" sz="1200" baseline="0" dirty="0" smtClean="0"/>
              <a:t> avec les parents et les </a:t>
            </a:r>
            <a:r>
              <a:rPr lang="en-US" sz="1200" baseline="0" dirty="0" err="1" smtClean="0"/>
              <a:t>accompagnants</a:t>
            </a:r>
            <a:endParaRPr lang="en-US" sz="1200" dirty="0" smtClean="0"/>
          </a:p>
          <a:p>
            <a:pPr marL="171450" indent="-171450" algn="just">
              <a:buFontTx/>
              <a:buChar char="-"/>
            </a:pPr>
            <a:r>
              <a:rPr lang="en-US" sz="1200" dirty="0" err="1" smtClean="0"/>
              <a:t>apprendre</a:t>
            </a:r>
            <a:r>
              <a:rPr lang="en-US" sz="1200" dirty="0" smtClean="0"/>
              <a:t> les techniques de communication des « trois A » </a:t>
            </a:r>
            <a:endParaRPr lang="en-US" sz="1200" baseline="0" dirty="0" smtClean="0"/>
          </a:p>
          <a:p>
            <a:pPr marL="171450" indent="-171450" algn="just">
              <a:buFontTx/>
              <a:buChar char="-"/>
            </a:pPr>
            <a:r>
              <a:rPr lang="en-US" sz="1200" baseline="0" dirty="0" err="1" smtClean="0"/>
              <a:t>apprendre</a:t>
            </a:r>
            <a:r>
              <a:rPr lang="en-US" sz="1200" baseline="0" dirty="0" smtClean="0"/>
              <a:t> les </a:t>
            </a:r>
            <a:r>
              <a:rPr lang="en-US" sz="1200" baseline="0" dirty="0" err="1" smtClean="0"/>
              <a:t>principaux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conseils</a:t>
            </a:r>
            <a:r>
              <a:rPr lang="en-US" sz="1200" baseline="0" dirty="0" smtClean="0"/>
              <a:t> à donner aux parents/</a:t>
            </a:r>
            <a:r>
              <a:rPr lang="en-US" sz="1200" baseline="0" dirty="0" err="1" smtClean="0"/>
              <a:t>accompagnants</a:t>
            </a:r>
            <a:r>
              <a:rPr lang="en-US" sz="1200" baseline="0" dirty="0" smtClean="0"/>
              <a:t> sur les maladies </a:t>
            </a:r>
            <a:r>
              <a:rPr lang="en-US" sz="1200" baseline="0" dirty="0" err="1" smtClean="0"/>
              <a:t>prévenues</a:t>
            </a:r>
            <a:r>
              <a:rPr lang="en-US" sz="1200" baseline="0" dirty="0" smtClean="0"/>
              <a:t> grâce au PCV10</a:t>
            </a:r>
          </a:p>
          <a:p>
            <a:pPr marL="171450" indent="-171450" algn="just">
              <a:buFontTx/>
              <a:buChar char="-"/>
            </a:pPr>
            <a:r>
              <a:rPr lang="en-US" sz="1200" baseline="0" dirty="0" err="1" smtClean="0"/>
              <a:t>apprendre</a:t>
            </a:r>
            <a:r>
              <a:rPr lang="en-US" sz="1200" baseline="0" dirty="0" smtClean="0"/>
              <a:t> les </a:t>
            </a:r>
            <a:r>
              <a:rPr lang="en-US" sz="1200" baseline="0" dirty="0" err="1" smtClean="0"/>
              <a:t>principaux</a:t>
            </a:r>
            <a:r>
              <a:rPr lang="en-US" sz="1200" baseline="0" dirty="0" smtClean="0"/>
              <a:t> </a:t>
            </a:r>
            <a:r>
              <a:rPr lang="en-US" sz="1200" baseline="0" dirty="0" err="1" smtClean="0"/>
              <a:t>conseils</a:t>
            </a:r>
            <a:r>
              <a:rPr lang="en-US" sz="1200" baseline="0" dirty="0" smtClean="0"/>
              <a:t> à donner aux parents/</a:t>
            </a:r>
            <a:r>
              <a:rPr lang="en-US" sz="1200" baseline="0" dirty="0" err="1" smtClean="0"/>
              <a:t>accompagnants</a:t>
            </a:r>
            <a:r>
              <a:rPr lang="en-US" sz="1200" baseline="0" dirty="0" smtClean="0"/>
              <a:t> sur le </a:t>
            </a:r>
            <a:r>
              <a:rPr lang="en-US" sz="1200" baseline="0" dirty="0" err="1" smtClean="0"/>
              <a:t>vaccin</a:t>
            </a:r>
            <a:r>
              <a:rPr lang="en-US" sz="1200" baseline="0" dirty="0" smtClean="0"/>
              <a:t> PCV10</a:t>
            </a:r>
          </a:p>
          <a:p>
            <a:pPr marL="171450" indent="-171450" algn="just">
              <a:buFontTx/>
              <a:buChar char="-"/>
            </a:pPr>
            <a:r>
              <a:rPr lang="en-US" sz="1200" baseline="0" dirty="0" err="1" smtClean="0"/>
              <a:t>apprendre</a:t>
            </a:r>
            <a:r>
              <a:rPr lang="en-US" sz="1200" baseline="0" dirty="0" smtClean="0"/>
              <a:t> à </a:t>
            </a:r>
            <a:r>
              <a:rPr lang="en-US" sz="1200" baseline="0" dirty="0" err="1" smtClean="0"/>
              <a:t>conseiller</a:t>
            </a:r>
            <a:r>
              <a:rPr lang="en-US" sz="1200" baseline="0" dirty="0" smtClean="0"/>
              <a:t> et à exposer les </a:t>
            </a:r>
            <a:r>
              <a:rPr lang="en-US" sz="1200" baseline="0" dirty="0" err="1" smtClean="0"/>
              <a:t>avantages</a:t>
            </a:r>
            <a:r>
              <a:rPr lang="en-US" sz="1200" baseline="0" dirty="0" smtClean="0"/>
              <a:t> des </a:t>
            </a:r>
            <a:r>
              <a:rPr lang="en-US" sz="1200" dirty="0" smtClean="0"/>
              <a:t>injections multiples au </a:t>
            </a:r>
            <a:r>
              <a:rPr lang="en-US" sz="1200" dirty="0" err="1" smtClean="0"/>
              <a:t>cours</a:t>
            </a:r>
            <a:r>
              <a:rPr lang="en-US" sz="1200" dirty="0" smtClean="0"/>
              <a:t> </a:t>
            </a:r>
            <a:r>
              <a:rPr lang="en-US" sz="1200" dirty="0" err="1" smtClean="0"/>
              <a:t>d’une</a:t>
            </a:r>
            <a:r>
              <a:rPr lang="en-US" sz="1200" dirty="0" smtClean="0"/>
              <a:t> </a:t>
            </a:r>
            <a:r>
              <a:rPr lang="en-US" sz="1200" dirty="0" err="1" smtClean="0"/>
              <a:t>même</a:t>
            </a:r>
            <a:r>
              <a:rPr lang="en-US" sz="1200" dirty="0" smtClean="0"/>
              <a:t> consultation </a:t>
            </a:r>
            <a:r>
              <a:rPr lang="en-US" sz="1200" baseline="0" dirty="0" err="1" smtClean="0"/>
              <a:t>auprès</a:t>
            </a:r>
            <a:r>
              <a:rPr lang="en-US" sz="1200" baseline="0" dirty="0" smtClean="0"/>
              <a:t> des parents/</a:t>
            </a:r>
            <a:r>
              <a:rPr lang="en-US" sz="1200" baseline="0" dirty="0" err="1" smtClean="0"/>
              <a:t>accompagnants</a:t>
            </a:r>
            <a:endParaRPr lang="en-US" sz="1200" baseline="0" dirty="0" smtClean="0"/>
          </a:p>
          <a:p>
            <a:pPr marL="171450" marR="0" lvl="1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baseline="0" dirty="0" err="1" smtClean="0"/>
              <a:t>apprendre</a:t>
            </a:r>
            <a:r>
              <a:rPr lang="en-US" sz="1200" baseline="0" dirty="0" smtClean="0"/>
              <a:t> à </a:t>
            </a:r>
            <a:r>
              <a:rPr lang="en-US" sz="1200" baseline="0" dirty="0" err="1" smtClean="0"/>
              <a:t>conseiller</a:t>
            </a:r>
            <a:r>
              <a:rPr lang="en-US" sz="1200" baseline="0" dirty="0" smtClean="0"/>
              <a:t> les parents/</a:t>
            </a:r>
            <a:r>
              <a:rPr lang="en-US" sz="1200" baseline="0" dirty="0" err="1" smtClean="0"/>
              <a:t>accompagnants</a:t>
            </a:r>
            <a:r>
              <a:rPr lang="en-US" sz="1200" baseline="0" dirty="0" smtClean="0"/>
              <a:t> </a:t>
            </a:r>
            <a:r>
              <a:rPr lang="en-US" sz="1200" dirty="0" smtClean="0"/>
              <a:t>sur la </a:t>
            </a:r>
            <a:r>
              <a:rPr lang="en-US" sz="1200" dirty="0" err="1" smtClean="0"/>
              <a:t>façon</a:t>
            </a:r>
            <a:r>
              <a:rPr lang="en-US" sz="1200" dirty="0" smtClean="0"/>
              <a:t> de </a:t>
            </a:r>
            <a:r>
              <a:rPr lang="en-US" sz="1200" dirty="0" err="1" smtClean="0"/>
              <a:t>réagir</a:t>
            </a:r>
            <a:r>
              <a:rPr lang="en-US" sz="1200" dirty="0" smtClean="0"/>
              <a:t> face aux </a:t>
            </a:r>
            <a:r>
              <a:rPr lang="en-US" sz="1200" dirty="0" err="1" smtClean="0"/>
              <a:t>effets</a:t>
            </a:r>
            <a:r>
              <a:rPr lang="en-US" sz="1200" dirty="0" smtClean="0"/>
              <a:t> </a:t>
            </a:r>
            <a:r>
              <a:rPr lang="en-US" sz="1200" dirty="0" err="1" smtClean="0"/>
              <a:t>secondaires</a:t>
            </a:r>
            <a:endParaRPr lang="en-US" sz="1200" baseline="0" dirty="0" smtClean="0"/>
          </a:p>
          <a:p>
            <a:pPr marL="171450" indent="-171450" algn="just">
              <a:buFontTx/>
              <a:buChar char="-"/>
            </a:pPr>
            <a:r>
              <a:rPr lang="en-US" sz="1200" baseline="0" dirty="0" err="1" smtClean="0"/>
              <a:t>apprendre</a:t>
            </a:r>
            <a:r>
              <a:rPr lang="en-US" sz="1200" baseline="0" dirty="0" smtClean="0"/>
              <a:t> à </a:t>
            </a:r>
            <a:r>
              <a:rPr lang="en-US" sz="1200" dirty="0" smtClean="0"/>
              <a:t>programmer des </a:t>
            </a:r>
            <a:r>
              <a:rPr lang="en-US" sz="1200" dirty="0" err="1" smtClean="0"/>
              <a:t>visites</a:t>
            </a:r>
            <a:r>
              <a:rPr lang="en-US" sz="1200" dirty="0" smtClean="0"/>
              <a:t> de </a:t>
            </a:r>
            <a:r>
              <a:rPr lang="en-US" sz="1200" dirty="0" err="1" smtClean="0"/>
              <a:t>suivi</a:t>
            </a:r>
            <a:r>
              <a:rPr lang="en-US" sz="1200" dirty="0" smtClean="0"/>
              <a:t> pour des doses de </a:t>
            </a:r>
            <a:r>
              <a:rPr lang="en-US" sz="1200" dirty="0" err="1" smtClean="0"/>
              <a:t>vaccin</a:t>
            </a:r>
            <a:r>
              <a:rPr lang="en-US" sz="1200" dirty="0" smtClean="0"/>
              <a:t> </a:t>
            </a:r>
            <a:r>
              <a:rPr lang="en-US" sz="1200" dirty="0" err="1" smtClean="0"/>
              <a:t>supplémentaires</a:t>
            </a:r>
            <a:endParaRPr lang="en-US" sz="1200" dirty="0" smtClean="0"/>
          </a:p>
          <a:p>
            <a:pPr marL="171450" indent="-171450" algn="just">
              <a:buFontTx/>
              <a:buChar char="-"/>
            </a:pPr>
            <a:r>
              <a:rPr lang="en-US" sz="1200" baseline="0" dirty="0" smtClean="0"/>
              <a:t/>
            </a:r>
            <a:br>
              <a:rPr lang="en-US" sz="1200" baseline="0" dirty="0" smtClean="0"/>
            </a:br>
            <a:endParaRPr lang="en-US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C8E6E-4250-4CF5-A044-675852323D3E}" type="slidenum">
              <a:rPr lang="nl-BE" smtClean="0"/>
              <a:t>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83429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92727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tant</a:t>
            </a:r>
            <a:r>
              <a:rPr lang="en-US" dirty="0" smtClean="0"/>
              <a:t> que </a:t>
            </a:r>
            <a:r>
              <a:rPr lang="en-US" dirty="0" err="1" smtClean="0"/>
              <a:t>professionnel</a:t>
            </a:r>
            <a:r>
              <a:rPr lang="en-US" baseline="0" dirty="0" smtClean="0"/>
              <a:t> de santé, </a:t>
            </a:r>
            <a:r>
              <a:rPr lang="en-US" baseline="0" dirty="0" err="1" smtClean="0"/>
              <a:t>vous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représentez</a:t>
            </a:r>
            <a:r>
              <a:rPr lang="en-US" baseline="0" dirty="0" smtClean="0"/>
              <a:t> la source </a:t>
            </a:r>
            <a:r>
              <a:rPr lang="en-US" baseline="0" dirty="0" err="1" smtClean="0"/>
              <a:t>d’information</a:t>
            </a:r>
            <a:r>
              <a:rPr lang="en-US" baseline="0" dirty="0" smtClean="0"/>
              <a:t> sur les </a:t>
            </a:r>
            <a:r>
              <a:rPr lang="en-US" baseline="0" dirty="0" err="1" smtClean="0"/>
              <a:t>vaccins</a:t>
            </a:r>
            <a:r>
              <a:rPr lang="en-US" baseline="0" dirty="0" smtClean="0"/>
              <a:t> la plus </a:t>
            </a:r>
            <a:r>
              <a:rPr lang="en-US" baseline="0" dirty="0" err="1" smtClean="0"/>
              <a:t>fiable</a:t>
            </a:r>
            <a:r>
              <a:rPr lang="en-US" baseline="0" dirty="0" smtClean="0"/>
              <a:t> vis-à-vis des </a:t>
            </a:r>
            <a:r>
              <a:rPr lang="en-US" baseline="0" dirty="0" smtClean="0"/>
              <a:t>parents/</a:t>
            </a:r>
            <a:r>
              <a:rPr lang="en-US" baseline="0" dirty="0" err="1" smtClean="0"/>
              <a:t>accompagnants</a:t>
            </a:r>
            <a:r>
              <a:rPr lang="en-US" dirty="0" smtClean="0"/>
              <a:t>. </a:t>
            </a:r>
            <a:r>
              <a:rPr lang="en-US" dirty="0" err="1" smtClean="0"/>
              <a:t>Vos</a:t>
            </a:r>
            <a:r>
              <a:rPr lang="en-US" dirty="0" smtClean="0"/>
              <a:t> relations avec les </a:t>
            </a:r>
            <a:r>
              <a:rPr lang="en-US" dirty="0" err="1" smtClean="0"/>
              <a:t>accompagnants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qu’interlocuteur</a:t>
            </a:r>
            <a:r>
              <a:rPr lang="en-US" baseline="0" dirty="0" smtClean="0"/>
              <a:t> direct du </a:t>
            </a:r>
            <a:r>
              <a:rPr lang="en-US" baseline="0" dirty="0" err="1" smtClean="0"/>
              <a:t>système</a:t>
            </a:r>
            <a:r>
              <a:rPr lang="en-US" baseline="0" dirty="0" smtClean="0"/>
              <a:t> de santé </a:t>
            </a:r>
            <a:r>
              <a:rPr lang="en-US" baseline="0" dirty="0" err="1" smtClean="0"/>
              <a:t>vous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qualifie</a:t>
            </a:r>
            <a:r>
              <a:rPr lang="en-US" baseline="0" dirty="0" smtClean="0"/>
              <a:t> pour les aider à </a:t>
            </a:r>
            <a:r>
              <a:rPr lang="en-US" baseline="0" dirty="0" err="1" smtClean="0"/>
              <a:t>comprendre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avantages</a:t>
            </a:r>
            <a:r>
              <a:rPr lang="en-US" baseline="0" dirty="0" smtClean="0"/>
              <a:t> de la vaccination. </a:t>
            </a:r>
          </a:p>
          <a:p>
            <a:pPr algn="just"/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Bien que </a:t>
            </a:r>
            <a:r>
              <a:rPr lang="en-US" baseline="0" dirty="0" err="1" smtClean="0"/>
              <a:t>vous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n’ayez</a:t>
            </a:r>
            <a:r>
              <a:rPr lang="en-US" baseline="0" dirty="0" smtClean="0"/>
              <a:t> pas beaucoup de temps à </a:t>
            </a:r>
            <a:r>
              <a:rPr lang="en-US" baseline="0" dirty="0" err="1" smtClean="0"/>
              <a:t>consacrer</a:t>
            </a:r>
            <a:r>
              <a:rPr lang="en-US" baseline="0" dirty="0" smtClean="0"/>
              <a:t> à </a:t>
            </a:r>
            <a:r>
              <a:rPr lang="en-US" baseline="0" dirty="0" err="1" smtClean="0"/>
              <a:t>chaque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accompagnant</a:t>
            </a:r>
            <a:r>
              <a:rPr lang="en-US" baseline="0" dirty="0" smtClean="0"/>
              <a:t> pendant </a:t>
            </a:r>
            <a:r>
              <a:rPr lang="en-US" baseline="0" dirty="0" err="1" smtClean="0"/>
              <a:t>une</a:t>
            </a:r>
            <a:r>
              <a:rPr lang="en-US" baseline="0" dirty="0" smtClean="0"/>
              <a:t> séance de vaccination,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importe</a:t>
            </a:r>
            <a:r>
              <a:rPr lang="en-US" baseline="0" dirty="0" smtClean="0"/>
              <a:t> que </a:t>
            </a:r>
            <a:r>
              <a:rPr lang="en-US" baseline="0" dirty="0" err="1" smtClean="0"/>
              <a:t>vous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preniez</a:t>
            </a:r>
            <a:r>
              <a:rPr lang="en-US" baseline="0" dirty="0" smtClean="0"/>
              <a:t> le temps de respecter les </a:t>
            </a:r>
            <a:r>
              <a:rPr lang="en-US" baseline="0" dirty="0" err="1" smtClean="0"/>
              <a:t>bonnes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pratiques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suivantes</a:t>
            </a:r>
            <a:r>
              <a:rPr lang="en-US" baseline="0" dirty="0" smtClean="0"/>
              <a:t>: </a:t>
            </a:r>
            <a:endParaRPr lang="en-US" baseline="0" dirty="0" smtClean="0"/>
          </a:p>
          <a:p>
            <a:pPr marL="171450" indent="-171450" algn="just">
              <a:buFontTx/>
              <a:buChar char="-"/>
            </a:pPr>
            <a:r>
              <a:rPr lang="en-US" baseline="0" dirty="0" err="1" smtClean="0"/>
              <a:t>soyez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respectueux</a:t>
            </a:r>
            <a:endParaRPr lang="en-US" baseline="0" dirty="0" smtClean="0"/>
          </a:p>
          <a:p>
            <a:pPr marL="171450" indent="-171450" algn="just">
              <a:buFontTx/>
              <a:buChar char="-"/>
            </a:pPr>
            <a:r>
              <a:rPr lang="en-US" baseline="0" dirty="0" err="1" smtClean="0"/>
              <a:t>utilisez</a:t>
            </a:r>
            <a:r>
              <a:rPr lang="en-US" baseline="0" dirty="0" smtClean="0"/>
              <a:t> un </a:t>
            </a:r>
            <a:r>
              <a:rPr lang="en-US" baseline="0" dirty="0" err="1" smtClean="0"/>
              <a:t>langage</a:t>
            </a:r>
            <a:r>
              <a:rPr lang="en-US" baseline="0" dirty="0" smtClean="0"/>
              <a:t> simple</a:t>
            </a:r>
          </a:p>
          <a:p>
            <a:pPr marL="171450" indent="-171450" algn="just">
              <a:buFontTx/>
              <a:buChar char="-"/>
            </a:pPr>
            <a:r>
              <a:rPr lang="en-US" baseline="0" dirty="0" err="1" smtClean="0"/>
              <a:t>écoutez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préoccupations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accompagnants</a:t>
            </a:r>
            <a:endParaRPr lang="en-US" baseline="0" dirty="0" smtClean="0"/>
          </a:p>
          <a:p>
            <a:pPr marL="171450" indent="-171450" algn="just">
              <a:buFontTx/>
              <a:buChar char="-"/>
            </a:pPr>
            <a:r>
              <a:rPr lang="en-US" baseline="0" dirty="0" err="1" smtClean="0"/>
              <a:t>assurez-vous</a:t>
            </a:r>
            <a:r>
              <a:rPr lang="en-US" baseline="0" dirty="0" smtClean="0"/>
              <a:t> que </a:t>
            </a:r>
            <a:r>
              <a:rPr lang="en-US" baseline="0" dirty="0" err="1" smtClean="0"/>
              <a:t>l’accompagnant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comprend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vos</a:t>
            </a:r>
            <a:r>
              <a:rPr lang="en-US" baseline="0" dirty="0" smtClean="0"/>
              <a:t> messages-</a:t>
            </a:r>
            <a:r>
              <a:rPr lang="en-US" baseline="0" dirty="0" err="1" smtClean="0"/>
              <a:t>clés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4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57945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altLang="nl-BE" dirty="0" smtClean="0"/>
              <a:t>La technique</a:t>
            </a:r>
            <a:r>
              <a:rPr lang="en-US" altLang="nl-BE" baseline="0" dirty="0" smtClean="0"/>
              <a:t> des trois </a:t>
            </a:r>
            <a:r>
              <a:rPr lang="en-US" altLang="nl-BE" dirty="0" smtClean="0"/>
              <a:t>A </a:t>
            </a:r>
            <a:r>
              <a:rPr lang="en-US" altLang="nl-BE" dirty="0" err="1" smtClean="0"/>
              <a:t>est</a:t>
            </a:r>
            <a:r>
              <a:rPr lang="en-US" altLang="nl-BE" dirty="0" smtClean="0"/>
              <a:t> un </a:t>
            </a:r>
            <a:r>
              <a:rPr lang="en-US" altLang="nl-BE" dirty="0" err="1" smtClean="0"/>
              <a:t>système</a:t>
            </a:r>
            <a:r>
              <a:rPr lang="en-US" altLang="nl-BE" dirty="0" smtClean="0"/>
              <a:t> </a:t>
            </a:r>
            <a:r>
              <a:rPr lang="en-US" altLang="nl-BE" dirty="0" err="1" smtClean="0"/>
              <a:t>mnémotechnique</a:t>
            </a:r>
            <a:r>
              <a:rPr lang="en-US" altLang="nl-BE" dirty="0" smtClean="0"/>
              <a:t>/de </a:t>
            </a:r>
            <a:r>
              <a:rPr lang="en-US" altLang="nl-BE" dirty="0" err="1" smtClean="0"/>
              <a:t>déclenchement</a:t>
            </a:r>
            <a:r>
              <a:rPr lang="en-US" altLang="nl-BE" dirty="0" smtClean="0"/>
              <a:t> de la </a:t>
            </a:r>
            <a:r>
              <a:rPr lang="en-US" altLang="nl-BE" dirty="0" err="1" smtClean="0"/>
              <a:t>mémoire</a:t>
            </a:r>
            <a:r>
              <a:rPr lang="en-US" altLang="nl-BE" dirty="0" smtClean="0"/>
              <a:t> qui </a:t>
            </a:r>
            <a:r>
              <a:rPr lang="en-US" altLang="nl-BE" dirty="0" err="1" smtClean="0"/>
              <a:t>permet</a:t>
            </a:r>
            <a:r>
              <a:rPr lang="en-US" altLang="nl-BE" dirty="0" smtClean="0"/>
              <a:t> aux </a:t>
            </a:r>
            <a:r>
              <a:rPr lang="en-US" altLang="nl-BE" dirty="0" err="1" smtClean="0"/>
              <a:t>professionnels</a:t>
            </a:r>
            <a:r>
              <a:rPr lang="en-US" altLang="nl-BE" dirty="0" smtClean="0"/>
              <a:t> de santé de se souvenir des trois </a:t>
            </a:r>
            <a:r>
              <a:rPr lang="en-US" altLang="nl-BE" dirty="0" err="1" smtClean="0"/>
              <a:t>méthodes</a:t>
            </a:r>
            <a:r>
              <a:rPr lang="en-US" altLang="nl-BE" dirty="0" smtClean="0"/>
              <a:t> de communication avec les </a:t>
            </a:r>
            <a:r>
              <a:rPr lang="en-US" altLang="nl-BE" dirty="0" smtClean="0"/>
              <a:t>parents/</a:t>
            </a:r>
            <a:r>
              <a:rPr lang="en-US" altLang="nl-BE" dirty="0" err="1" smtClean="0"/>
              <a:t>accompagnants</a:t>
            </a:r>
            <a:r>
              <a:rPr lang="en-US" altLang="nl-BE" dirty="0" smtClean="0"/>
              <a:t>: </a:t>
            </a:r>
            <a:r>
              <a:rPr lang="en-US" altLang="nl-BE" dirty="0" smtClean="0"/>
              <a:t>A </a:t>
            </a:r>
            <a:r>
              <a:rPr lang="en-US" altLang="nl-BE" dirty="0" err="1" smtClean="0"/>
              <a:t>A</a:t>
            </a:r>
            <a:r>
              <a:rPr lang="en-US" altLang="nl-BE" dirty="0" smtClean="0"/>
              <a:t> </a:t>
            </a:r>
            <a:r>
              <a:rPr lang="en-US" altLang="nl-BE" dirty="0" err="1" smtClean="0"/>
              <a:t>A</a:t>
            </a:r>
            <a:r>
              <a:rPr lang="en-US" altLang="nl-BE" dirty="0" smtClean="0"/>
              <a:t> pour </a:t>
            </a:r>
            <a:r>
              <a:rPr lang="en-US" altLang="nl-BE" dirty="0" err="1" smtClean="0"/>
              <a:t>Aviser</a:t>
            </a:r>
            <a:r>
              <a:rPr lang="en-US" altLang="nl-BE" dirty="0" smtClean="0"/>
              <a:t>, </a:t>
            </a:r>
            <a:r>
              <a:rPr lang="en-US" altLang="nl-BE" dirty="0" err="1" smtClean="0"/>
              <a:t>Avertir</a:t>
            </a:r>
            <a:r>
              <a:rPr lang="en-US" altLang="nl-BE" dirty="0" smtClean="0"/>
              <a:t> et Arranger. </a:t>
            </a:r>
          </a:p>
          <a:p>
            <a:pPr algn="just"/>
            <a:r>
              <a:rPr lang="en-US" altLang="nl-BE" dirty="0" smtClean="0"/>
              <a:t/>
            </a:r>
            <a:br>
              <a:rPr lang="en-US" altLang="nl-BE" dirty="0" smtClean="0"/>
            </a:br>
            <a:r>
              <a:rPr lang="en-US" altLang="nl-BE" dirty="0" err="1" smtClean="0"/>
              <a:t>Aviser</a:t>
            </a:r>
            <a:r>
              <a:rPr lang="en-US" altLang="nl-BE" dirty="0" smtClean="0"/>
              <a:t>: </a:t>
            </a:r>
            <a:r>
              <a:rPr lang="en-US" altLang="nl-BE" dirty="0" smtClean="0"/>
              <a:t>le </a:t>
            </a:r>
            <a:r>
              <a:rPr lang="en-US" altLang="nl-BE" dirty="0" err="1" smtClean="0"/>
              <a:t>professionnel</a:t>
            </a:r>
            <a:r>
              <a:rPr lang="en-US" altLang="nl-BE" dirty="0" smtClean="0"/>
              <a:t> de santé </a:t>
            </a:r>
            <a:r>
              <a:rPr lang="en-US" altLang="nl-BE" dirty="0" err="1" smtClean="0"/>
              <a:t>doit</a:t>
            </a:r>
            <a:r>
              <a:rPr lang="en-US" altLang="nl-BE" dirty="0" smtClean="0"/>
              <a:t> </a:t>
            </a:r>
            <a:r>
              <a:rPr lang="en-US" altLang="nl-BE" dirty="0" err="1" smtClean="0"/>
              <a:t>aviser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l’accompagnant</a:t>
            </a:r>
            <a:r>
              <a:rPr lang="en-US" altLang="nl-BE" baseline="0" dirty="0" smtClean="0"/>
              <a:t> sur le </a:t>
            </a:r>
            <a:r>
              <a:rPr lang="en-US" altLang="nl-BE" baseline="0" dirty="0" err="1" smtClean="0"/>
              <a:t>vaccin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administré</a:t>
            </a:r>
            <a:r>
              <a:rPr lang="en-US" altLang="nl-BE" dirty="0" smtClean="0"/>
              <a:t> : le nom du </a:t>
            </a:r>
            <a:r>
              <a:rPr lang="en-US" altLang="nl-BE" dirty="0" err="1" smtClean="0"/>
              <a:t>ou</a:t>
            </a:r>
            <a:r>
              <a:rPr lang="en-US" altLang="nl-BE" dirty="0" smtClean="0"/>
              <a:t> des </a:t>
            </a:r>
            <a:r>
              <a:rPr lang="en-US" altLang="nl-BE" dirty="0" err="1" smtClean="0"/>
              <a:t>vaccins</a:t>
            </a:r>
            <a:r>
              <a:rPr lang="en-US" altLang="nl-BE" dirty="0" smtClean="0"/>
              <a:t>, les maladies </a:t>
            </a:r>
            <a:r>
              <a:rPr lang="en-US" altLang="nl-BE" dirty="0" err="1" smtClean="0"/>
              <a:t>prévenues</a:t>
            </a:r>
            <a:r>
              <a:rPr lang="en-US" altLang="nl-BE" dirty="0" smtClean="0"/>
              <a:t>, etc.</a:t>
            </a:r>
          </a:p>
          <a:p>
            <a:pPr marL="0" indent="0" algn="just">
              <a:buFontTx/>
              <a:buNone/>
            </a:pPr>
            <a:r>
              <a:rPr lang="en-US" altLang="nl-BE" dirty="0" err="1" smtClean="0"/>
              <a:t>Avertir</a:t>
            </a:r>
            <a:r>
              <a:rPr lang="en-US" altLang="nl-BE" dirty="0" smtClean="0"/>
              <a:t>: </a:t>
            </a:r>
            <a:r>
              <a:rPr lang="en-US" altLang="nl-BE" dirty="0" smtClean="0"/>
              <a:t>le </a:t>
            </a:r>
            <a:r>
              <a:rPr lang="en-US" altLang="nl-BE" dirty="0" err="1" smtClean="0"/>
              <a:t>professionnel</a:t>
            </a:r>
            <a:r>
              <a:rPr lang="en-US" altLang="nl-BE" dirty="0" smtClean="0"/>
              <a:t> de santé </a:t>
            </a:r>
            <a:r>
              <a:rPr lang="en-US" altLang="nl-BE" dirty="0" err="1" smtClean="0"/>
              <a:t>doit</a:t>
            </a:r>
            <a:r>
              <a:rPr lang="en-US" altLang="nl-BE" dirty="0" smtClean="0"/>
              <a:t> </a:t>
            </a:r>
            <a:r>
              <a:rPr lang="en-US" altLang="nl-BE" dirty="0" err="1" smtClean="0"/>
              <a:t>avertir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l’accompagnant</a:t>
            </a:r>
            <a:r>
              <a:rPr lang="en-US" altLang="nl-BE" baseline="0" dirty="0" smtClean="0"/>
              <a:t> des </a:t>
            </a:r>
            <a:r>
              <a:rPr lang="en-US" altLang="nl-BE" baseline="0" dirty="0" err="1" smtClean="0"/>
              <a:t>effets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secondaires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éventuels</a:t>
            </a:r>
            <a:r>
              <a:rPr lang="en-US" altLang="nl-BE" baseline="0" dirty="0" smtClean="0"/>
              <a:t> après vaccination et </a:t>
            </a:r>
            <a:r>
              <a:rPr lang="en-US" altLang="nl-BE" baseline="0" dirty="0" err="1" smtClean="0"/>
              <a:t>indiquer</a:t>
            </a:r>
            <a:r>
              <a:rPr lang="en-US" altLang="nl-BE" baseline="0" dirty="0" smtClean="0"/>
              <a:t> la </a:t>
            </a:r>
            <a:r>
              <a:rPr lang="en-US" altLang="nl-BE" baseline="0" dirty="0" err="1" smtClean="0"/>
              <a:t>façon</a:t>
            </a:r>
            <a:r>
              <a:rPr lang="en-US" altLang="nl-BE" baseline="0" dirty="0" smtClean="0"/>
              <a:t> de </a:t>
            </a:r>
            <a:r>
              <a:rPr lang="en-US" altLang="nl-BE" baseline="0" dirty="0" err="1" smtClean="0"/>
              <a:t>réagir</a:t>
            </a:r>
            <a:r>
              <a:rPr lang="en-US" altLang="nl-BE" dirty="0" smtClean="0"/>
              <a:t>.</a:t>
            </a:r>
          </a:p>
          <a:p>
            <a:pPr marL="0" indent="0" algn="just">
              <a:buFontTx/>
              <a:buNone/>
            </a:pPr>
            <a:r>
              <a:rPr lang="en-US" altLang="nl-BE" dirty="0" smtClean="0"/>
              <a:t>Arranger: </a:t>
            </a:r>
            <a:r>
              <a:rPr lang="en-US" altLang="nl-BE" dirty="0" smtClean="0"/>
              <a:t>le </a:t>
            </a:r>
            <a:r>
              <a:rPr lang="en-US" altLang="nl-BE" dirty="0" err="1" smtClean="0"/>
              <a:t>professionnel</a:t>
            </a:r>
            <a:r>
              <a:rPr lang="en-US" altLang="nl-BE" baseline="0" dirty="0" smtClean="0"/>
              <a:t> de santé </a:t>
            </a:r>
            <a:r>
              <a:rPr lang="en-US" altLang="nl-BE" baseline="0" dirty="0" err="1" smtClean="0"/>
              <a:t>doit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organiser</a:t>
            </a:r>
            <a:r>
              <a:rPr lang="en-US" altLang="nl-BE" baseline="0" dirty="0" smtClean="0"/>
              <a:t> un nouveau </a:t>
            </a:r>
            <a:r>
              <a:rPr lang="en-US" altLang="nl-BE" baseline="0" dirty="0" err="1" smtClean="0"/>
              <a:t>rendez-vous</a:t>
            </a:r>
            <a:r>
              <a:rPr lang="en-US" altLang="nl-BE" baseline="0" dirty="0" smtClean="0"/>
              <a:t> avec </a:t>
            </a:r>
            <a:r>
              <a:rPr lang="en-US" altLang="nl-BE" baseline="0" dirty="0" err="1" smtClean="0"/>
              <a:t>l’accompagnant</a:t>
            </a:r>
            <a:r>
              <a:rPr lang="en-US" altLang="nl-BE" baseline="0" dirty="0" smtClean="0"/>
              <a:t> pour </a:t>
            </a:r>
            <a:r>
              <a:rPr lang="en-US" altLang="nl-BE" baseline="0" dirty="0" err="1" smtClean="0"/>
              <a:t>l’administration</a:t>
            </a:r>
            <a:r>
              <a:rPr lang="en-US" altLang="nl-BE" baseline="0" dirty="0" smtClean="0"/>
              <a:t> des doses </a:t>
            </a:r>
            <a:r>
              <a:rPr lang="en-US" altLang="nl-BE" baseline="0" dirty="0" err="1" smtClean="0"/>
              <a:t>suivantes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afin</a:t>
            </a:r>
            <a:r>
              <a:rPr lang="en-US" altLang="nl-BE" baseline="0" dirty="0" smtClean="0"/>
              <a:t> de </a:t>
            </a:r>
            <a:r>
              <a:rPr lang="en-US" altLang="nl-BE" baseline="0" dirty="0" err="1" smtClean="0"/>
              <a:t>clôturer</a:t>
            </a:r>
            <a:r>
              <a:rPr lang="en-US" altLang="nl-BE" baseline="0" dirty="0" smtClean="0"/>
              <a:t> le </a:t>
            </a:r>
            <a:r>
              <a:rPr lang="en-US" altLang="nl-BE" baseline="0" dirty="0" err="1" smtClean="0"/>
              <a:t>calendrier</a:t>
            </a:r>
            <a:r>
              <a:rPr lang="en-US" altLang="nl-BE" baseline="0" dirty="0" smtClean="0"/>
              <a:t> de vaccination</a:t>
            </a:r>
            <a:r>
              <a:rPr lang="en-US" altLang="nl-BE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40755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nl-BE" dirty="0" smtClean="0"/>
              <a:t>Les messages </a:t>
            </a:r>
            <a:r>
              <a:rPr lang="en-US" altLang="nl-BE" dirty="0" err="1" smtClean="0"/>
              <a:t>essentiels</a:t>
            </a:r>
            <a:r>
              <a:rPr lang="en-US" altLang="nl-BE" baseline="0" dirty="0" smtClean="0"/>
              <a:t> à </a:t>
            </a:r>
            <a:r>
              <a:rPr lang="en-US" altLang="nl-BE" baseline="0" dirty="0" err="1" smtClean="0"/>
              <a:t>l’intention</a:t>
            </a:r>
            <a:r>
              <a:rPr lang="en-US" altLang="nl-BE" baseline="0" dirty="0" smtClean="0"/>
              <a:t> des </a:t>
            </a:r>
            <a:r>
              <a:rPr lang="en-US" altLang="nl-BE" baseline="0" dirty="0" smtClean="0"/>
              <a:t>parents/</a:t>
            </a:r>
            <a:r>
              <a:rPr lang="en-US" altLang="nl-BE" baseline="0" dirty="0" err="1" smtClean="0"/>
              <a:t>accompagnants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sont</a:t>
            </a:r>
            <a:r>
              <a:rPr lang="en-US" altLang="nl-BE" baseline="0" dirty="0" smtClean="0"/>
              <a:t> les </a:t>
            </a:r>
            <a:r>
              <a:rPr lang="en-US" altLang="nl-BE" baseline="0" dirty="0" err="1" smtClean="0"/>
              <a:t>suivants</a:t>
            </a:r>
            <a:r>
              <a:rPr lang="en-US" altLang="nl-BE" dirty="0" smtClean="0"/>
              <a:t>:</a:t>
            </a:r>
            <a:endParaRPr lang="en-US" altLang="nl-BE" dirty="0" smtClean="0"/>
          </a:p>
          <a:p>
            <a:pPr marL="171450" indent="-1714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nl-BE" sz="1200" dirty="0" smtClean="0"/>
              <a:t>Le PCV </a:t>
            </a:r>
            <a:r>
              <a:rPr lang="en-US" altLang="nl-BE" sz="1200" dirty="0" err="1" smtClean="0"/>
              <a:t>contribue</a:t>
            </a:r>
            <a:r>
              <a:rPr lang="en-US" altLang="nl-BE" sz="1200" dirty="0" smtClean="0"/>
              <a:t> à </a:t>
            </a:r>
            <a:r>
              <a:rPr lang="en-US" altLang="nl-BE" sz="1200" dirty="0" err="1" smtClean="0"/>
              <a:t>prévenir</a:t>
            </a:r>
            <a:r>
              <a:rPr lang="en-US" altLang="nl-BE" sz="1200" dirty="0" smtClean="0"/>
              <a:t> la </a:t>
            </a:r>
            <a:r>
              <a:rPr lang="en-US" altLang="nl-BE" sz="1200" dirty="0" err="1" smtClean="0"/>
              <a:t>pneumonie</a:t>
            </a:r>
            <a:r>
              <a:rPr lang="en-US" altLang="nl-BE" sz="1200" dirty="0" smtClean="0"/>
              <a:t> et la </a:t>
            </a:r>
            <a:r>
              <a:rPr lang="en-US" altLang="nl-BE" sz="1200" dirty="0" err="1" smtClean="0"/>
              <a:t>méningite</a:t>
            </a:r>
            <a:r>
              <a:rPr lang="en-US" altLang="nl-BE" sz="1200" dirty="0" smtClean="0"/>
              <a:t>, qui </a:t>
            </a:r>
            <a:r>
              <a:rPr lang="en-US" altLang="nl-BE" sz="1200" dirty="0" err="1" smtClean="0"/>
              <a:t>représentent</a:t>
            </a:r>
            <a:r>
              <a:rPr lang="en-US" altLang="nl-BE" sz="1200" dirty="0" smtClean="0"/>
              <a:t> des causes </a:t>
            </a:r>
            <a:r>
              <a:rPr lang="en-US" altLang="nl-BE" sz="1200" dirty="0" err="1" smtClean="0"/>
              <a:t>importantes</a:t>
            </a:r>
            <a:r>
              <a:rPr lang="en-US" altLang="nl-BE" sz="1200" dirty="0" smtClean="0"/>
              <a:t> de </a:t>
            </a:r>
            <a:r>
              <a:rPr lang="en-US" altLang="nl-BE" sz="1200" dirty="0" err="1" smtClean="0"/>
              <a:t>décès</a:t>
            </a:r>
            <a:r>
              <a:rPr lang="en-US" altLang="nl-BE" sz="1200" dirty="0" smtClean="0"/>
              <a:t> et </a:t>
            </a:r>
            <a:r>
              <a:rPr lang="en-US" altLang="nl-BE" sz="1200" dirty="0" err="1" smtClean="0"/>
              <a:t>d’incapacité</a:t>
            </a:r>
            <a:r>
              <a:rPr lang="en-US" altLang="nl-BE" sz="1200" dirty="0" smtClean="0"/>
              <a:t> chez les </a:t>
            </a:r>
            <a:r>
              <a:rPr lang="en-US" altLang="nl-BE" sz="1200" dirty="0" err="1" smtClean="0"/>
              <a:t>enfants</a:t>
            </a:r>
            <a:r>
              <a:rPr lang="en-US" altLang="nl-BE" sz="1200" dirty="0" smtClean="0"/>
              <a:t>.</a:t>
            </a:r>
          </a:p>
          <a:p>
            <a:pPr marL="171450" indent="-1714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nl-BE" sz="1200" dirty="0" smtClean="0"/>
              <a:t>Les </a:t>
            </a:r>
            <a:r>
              <a:rPr lang="en-US" altLang="nl-BE" sz="1200" dirty="0" err="1" smtClean="0"/>
              <a:t>enfants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ayant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été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vaccinés</a:t>
            </a:r>
            <a:r>
              <a:rPr lang="en-US" altLang="nl-BE" sz="1200" dirty="0" smtClean="0"/>
              <a:t> par le PCV </a:t>
            </a:r>
            <a:r>
              <a:rPr lang="en-US" altLang="nl-BE" sz="1200" dirty="0" err="1" smtClean="0"/>
              <a:t>peuvent</a:t>
            </a:r>
            <a:r>
              <a:rPr lang="en-US" altLang="nl-BE" sz="1200" dirty="0" smtClean="0"/>
              <a:t> encore </a:t>
            </a:r>
            <a:r>
              <a:rPr lang="en-US" altLang="nl-BE" sz="1200" dirty="0" err="1" smtClean="0"/>
              <a:t>contracter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une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pneumonie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ou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une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méningite</a:t>
            </a:r>
            <a:r>
              <a:rPr lang="en-US" altLang="nl-BE" sz="1200" dirty="0" smtClean="0"/>
              <a:t> due à </a:t>
            </a:r>
            <a:r>
              <a:rPr lang="en-US" altLang="nl-BE" sz="1200" dirty="0" err="1" smtClean="0"/>
              <a:t>d’autres</a:t>
            </a:r>
            <a:r>
              <a:rPr lang="en-US" altLang="nl-BE" sz="1200" dirty="0" smtClean="0"/>
              <a:t> agents </a:t>
            </a:r>
            <a:r>
              <a:rPr lang="en-US" altLang="nl-BE" sz="1200" dirty="0" err="1" smtClean="0"/>
              <a:t>pathogènes</a:t>
            </a:r>
            <a:r>
              <a:rPr lang="fr-BE" altLang="nl-BE" sz="1200" dirty="0" smtClean="0"/>
              <a:t>, </a:t>
            </a:r>
            <a:r>
              <a:rPr lang="fr-BE" altLang="nl-BE" sz="1200" dirty="0" smtClean="0"/>
              <a:t>mais elles surviennent moins fréquemment chez les enfants vaccinés</a:t>
            </a:r>
            <a:r>
              <a:rPr lang="en-US" altLang="nl-BE" sz="1200" dirty="0" smtClean="0"/>
              <a:t>. </a:t>
            </a:r>
          </a:p>
          <a:p>
            <a:pPr marL="171450" indent="-1714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nl-BE" sz="1200" dirty="0" err="1" smtClean="0"/>
              <a:t>Même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si</a:t>
            </a:r>
            <a:r>
              <a:rPr lang="en-US" altLang="nl-BE" sz="1200" dirty="0" smtClean="0"/>
              <a:t> un enfant </a:t>
            </a:r>
            <a:r>
              <a:rPr lang="en-US" altLang="nl-BE" sz="1200" dirty="0" err="1" smtClean="0"/>
              <a:t>est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vacciné</a:t>
            </a:r>
            <a:r>
              <a:rPr lang="en-US" altLang="nl-BE" sz="1200" dirty="0" smtClean="0"/>
              <a:t>, </a:t>
            </a:r>
            <a:r>
              <a:rPr lang="en-US" altLang="nl-BE" sz="1200" dirty="0" err="1" smtClean="0"/>
              <a:t>prenez</a:t>
            </a:r>
            <a:r>
              <a:rPr lang="en-US" altLang="nl-BE" sz="1200" dirty="0" smtClean="0"/>
              <a:t> les </a:t>
            </a:r>
            <a:r>
              <a:rPr lang="en-US" altLang="nl-BE" sz="1200" dirty="0" err="1" smtClean="0"/>
              <a:t>mesures</a:t>
            </a:r>
            <a:r>
              <a:rPr lang="en-US" altLang="nl-BE" sz="1200" dirty="0" smtClean="0"/>
              <a:t> de </a:t>
            </a:r>
            <a:r>
              <a:rPr lang="en-US" altLang="nl-BE" sz="1200" dirty="0" err="1" smtClean="0"/>
              <a:t>prévention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suivantes</a:t>
            </a:r>
            <a:r>
              <a:rPr lang="en-US" altLang="nl-BE" sz="1200" dirty="0" smtClean="0"/>
              <a:t>: </a:t>
            </a:r>
            <a:r>
              <a:rPr lang="en-US" altLang="nl-BE" sz="1200" dirty="0" err="1" smtClean="0"/>
              <a:t>allaitement</a:t>
            </a:r>
            <a:r>
              <a:rPr lang="en-US" altLang="nl-BE" sz="1200" dirty="0" smtClean="0"/>
              <a:t> au sein pendant les 6 premiers </a:t>
            </a:r>
            <a:r>
              <a:rPr lang="en-US" altLang="nl-BE" sz="1200" dirty="0" err="1" smtClean="0"/>
              <a:t>mois</a:t>
            </a:r>
            <a:r>
              <a:rPr lang="en-US" altLang="nl-BE" sz="1200" dirty="0" smtClean="0"/>
              <a:t>, </a:t>
            </a:r>
            <a:r>
              <a:rPr lang="en-US" altLang="nl-BE" sz="1200" dirty="0" err="1" smtClean="0"/>
              <a:t>hygiène</a:t>
            </a:r>
            <a:r>
              <a:rPr lang="en-US" altLang="nl-BE" sz="1200" dirty="0" smtClean="0"/>
              <a:t> des mains, </a:t>
            </a:r>
            <a:r>
              <a:rPr lang="fr-BE" altLang="nl-BE" sz="1200" dirty="0" smtClean="0"/>
              <a:t>diminution  de  la  pollution  de  l’air  à  l’intérieur  des  habitations et consultation de l’enfant chez un professionnel de santé qualifié</a:t>
            </a:r>
            <a:r>
              <a:rPr lang="en-US" altLang="nl-BE" sz="120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32871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nl-BE" dirty="0" smtClean="0"/>
              <a:t>Les messages </a:t>
            </a:r>
            <a:r>
              <a:rPr lang="en-US" altLang="nl-BE" dirty="0" err="1" smtClean="0"/>
              <a:t>essentiels</a:t>
            </a:r>
            <a:r>
              <a:rPr lang="en-US" altLang="nl-BE" dirty="0" smtClean="0"/>
              <a:t> à </a:t>
            </a:r>
            <a:r>
              <a:rPr lang="en-US" altLang="nl-BE" dirty="0" err="1" smtClean="0"/>
              <a:t>l’intention</a:t>
            </a:r>
            <a:r>
              <a:rPr lang="en-US" altLang="nl-BE" dirty="0" smtClean="0"/>
              <a:t> des </a:t>
            </a:r>
            <a:r>
              <a:rPr lang="en-US" altLang="nl-BE" dirty="0" err="1" smtClean="0"/>
              <a:t>accompagnants</a:t>
            </a:r>
            <a:r>
              <a:rPr lang="en-US" altLang="nl-BE" dirty="0" smtClean="0"/>
              <a:t> </a:t>
            </a:r>
            <a:r>
              <a:rPr lang="en-US" altLang="nl-BE" dirty="0" err="1" smtClean="0"/>
              <a:t>incluent</a:t>
            </a:r>
            <a:r>
              <a:rPr lang="en-US" altLang="nl-BE" dirty="0" smtClean="0"/>
              <a:t>:</a:t>
            </a:r>
          </a:p>
          <a:p>
            <a:pPr marL="609600" indent="-609600" algn="just">
              <a:lnSpc>
                <a:spcPct val="100000"/>
              </a:lnSpc>
              <a:buFontTx/>
              <a:buAutoNum type="arabicPeriod"/>
            </a:pPr>
            <a:r>
              <a:rPr lang="en-US" altLang="nl-BE" sz="1200" dirty="0" smtClean="0"/>
              <a:t>Des millions </a:t>
            </a:r>
            <a:r>
              <a:rPr lang="en-US" altLang="nl-BE" sz="1200" dirty="0" err="1" smtClean="0"/>
              <a:t>d’enfants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ont</a:t>
            </a:r>
            <a:r>
              <a:rPr lang="en-US" altLang="nl-BE" sz="1200" dirty="0" smtClean="0"/>
              <a:t> déjà </a:t>
            </a:r>
            <a:r>
              <a:rPr lang="en-US" altLang="nl-BE" sz="1200" dirty="0" err="1" smtClean="0"/>
              <a:t>reçu</a:t>
            </a:r>
            <a:r>
              <a:rPr lang="en-US" altLang="nl-BE" sz="1200" dirty="0" smtClean="0"/>
              <a:t> le </a:t>
            </a:r>
            <a:r>
              <a:rPr lang="en-US" altLang="nl-BE" sz="1200" dirty="0" err="1" smtClean="0"/>
              <a:t>vaccin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antipneumococcique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conjugué</a:t>
            </a:r>
            <a:r>
              <a:rPr lang="en-US" altLang="nl-BE" sz="1200" dirty="0" smtClean="0"/>
              <a:t> et </a:t>
            </a:r>
            <a:r>
              <a:rPr lang="en-US" altLang="nl-BE" sz="1200" dirty="0" err="1" smtClean="0"/>
              <a:t>celui</a:t>
            </a:r>
            <a:r>
              <a:rPr lang="en-US" altLang="nl-BE" sz="1200" dirty="0" smtClean="0"/>
              <a:t>-ci </a:t>
            </a:r>
            <a:r>
              <a:rPr lang="en-US" altLang="nl-BE" sz="1200" dirty="0" err="1" smtClean="0"/>
              <a:t>est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réputé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très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sûr</a:t>
            </a:r>
            <a:r>
              <a:rPr lang="en-US" altLang="nl-BE" sz="1200" dirty="0" smtClean="0"/>
              <a:t>. </a:t>
            </a:r>
          </a:p>
          <a:p>
            <a:pPr marL="609600" indent="-609600" algn="just">
              <a:lnSpc>
                <a:spcPct val="100000"/>
              </a:lnSpc>
              <a:buFontTx/>
              <a:buAutoNum type="arabicPeriod"/>
            </a:pPr>
            <a:r>
              <a:rPr lang="en-US" altLang="nl-BE" sz="1200" dirty="0" err="1" smtClean="0"/>
              <a:t>Certains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enfants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présenteront</a:t>
            </a:r>
            <a:r>
              <a:rPr lang="en-US" altLang="nl-BE" sz="1200" dirty="0" smtClean="0"/>
              <a:t> des </a:t>
            </a:r>
            <a:r>
              <a:rPr lang="en-US" altLang="nl-BE" sz="1200" dirty="0" err="1" smtClean="0"/>
              <a:t>effets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secondaires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bénins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comme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une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douleur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ou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une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tuméfaction</a:t>
            </a:r>
            <a:r>
              <a:rPr lang="en-US" altLang="nl-BE" sz="1200" dirty="0" smtClean="0"/>
              <a:t> au site </a:t>
            </a:r>
            <a:r>
              <a:rPr lang="en-US" altLang="nl-BE" sz="1200" dirty="0" err="1" smtClean="0"/>
              <a:t>d’injection</a:t>
            </a:r>
            <a:r>
              <a:rPr lang="en-US" altLang="nl-BE" sz="1200" dirty="0" smtClean="0"/>
              <a:t> et de la </a:t>
            </a:r>
            <a:r>
              <a:rPr lang="en-US" altLang="nl-BE" sz="1200" dirty="0" err="1" smtClean="0"/>
              <a:t>fièvre</a:t>
            </a:r>
            <a:r>
              <a:rPr lang="en-US" altLang="nl-BE" sz="1200" dirty="0" smtClean="0"/>
              <a:t>, </a:t>
            </a:r>
            <a:r>
              <a:rPr lang="en-US" altLang="nl-BE" sz="1200" dirty="0" err="1" smtClean="0"/>
              <a:t>mais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leur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état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s’améliore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en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général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très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rapidement</a:t>
            </a:r>
            <a:r>
              <a:rPr lang="en-US" altLang="nl-BE" sz="1200" dirty="0" smtClean="0"/>
              <a:t>.</a:t>
            </a:r>
          </a:p>
          <a:p>
            <a:pPr marL="609600" indent="-609600" algn="just">
              <a:lnSpc>
                <a:spcPct val="100000"/>
              </a:lnSpc>
              <a:buFontTx/>
              <a:buAutoNum type="arabicPeriod"/>
            </a:pPr>
            <a:r>
              <a:rPr lang="en-US" altLang="nl-BE" sz="1200" dirty="0" smtClean="0"/>
              <a:t>Ce </a:t>
            </a:r>
            <a:r>
              <a:rPr lang="en-US" altLang="nl-BE" sz="1200" dirty="0" err="1" smtClean="0"/>
              <a:t>vaccin</a:t>
            </a:r>
            <a:r>
              <a:rPr lang="en-US" altLang="nl-BE" sz="1200" dirty="0" smtClean="0"/>
              <a:t> sera </a:t>
            </a:r>
            <a:r>
              <a:rPr lang="en-US" altLang="nl-BE" sz="1200" dirty="0" err="1" smtClean="0"/>
              <a:t>administré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en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même</a:t>
            </a:r>
            <a:r>
              <a:rPr lang="en-US" altLang="nl-BE" sz="1200" dirty="0" smtClean="0"/>
              <a:t> temps que </a:t>
            </a:r>
            <a:r>
              <a:rPr lang="en-US" altLang="nl-BE" sz="1200" dirty="0" err="1" smtClean="0"/>
              <a:t>d’autres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vaccins</a:t>
            </a:r>
            <a:r>
              <a:rPr lang="en-US" altLang="nl-BE" sz="1200" dirty="0" smtClean="0"/>
              <a:t>; </a:t>
            </a:r>
            <a:r>
              <a:rPr lang="en-US" altLang="nl-BE" sz="1200" dirty="0" err="1" smtClean="0"/>
              <a:t>aucune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visite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supplémentaire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n’est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dès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lors</a:t>
            </a:r>
            <a:r>
              <a:rPr lang="en-US" altLang="nl-BE" sz="1200" dirty="0" smtClean="0"/>
              <a:t> </a:t>
            </a:r>
            <a:r>
              <a:rPr lang="en-US" altLang="nl-BE" sz="1200" dirty="0" err="1" smtClean="0"/>
              <a:t>nécessaire</a:t>
            </a:r>
            <a:r>
              <a:rPr lang="en-US" altLang="nl-BE" sz="1200" dirty="0" smtClean="0"/>
              <a:t>.</a:t>
            </a:r>
          </a:p>
          <a:p>
            <a:pPr marL="609600" indent="-609600" algn="just">
              <a:lnSpc>
                <a:spcPct val="100000"/>
              </a:lnSpc>
              <a:buFontTx/>
              <a:buAutoNum type="arabicPeriod"/>
            </a:pPr>
            <a:r>
              <a:rPr lang="en-US" altLang="zh-CN" sz="1200" dirty="0" err="1" smtClean="0">
                <a:ea typeface="宋体" pitchFamily="2" charset="-122"/>
              </a:rPr>
              <a:t>Recevoir</a:t>
            </a:r>
            <a:r>
              <a:rPr lang="en-US" altLang="zh-CN" sz="1200" dirty="0" smtClean="0">
                <a:ea typeface="宋体" pitchFamily="2" charset="-122"/>
              </a:rPr>
              <a:t> plus </a:t>
            </a:r>
            <a:r>
              <a:rPr lang="en-US" altLang="zh-CN" sz="1200" dirty="0" err="1" smtClean="0">
                <a:ea typeface="宋体" pitchFamily="2" charset="-122"/>
              </a:rPr>
              <a:t>d’une</a:t>
            </a:r>
            <a:r>
              <a:rPr lang="en-US" altLang="zh-CN" sz="1200" dirty="0" smtClean="0">
                <a:ea typeface="宋体" pitchFamily="2" charset="-122"/>
              </a:rPr>
              <a:t> injection le </a:t>
            </a:r>
            <a:r>
              <a:rPr lang="en-US" altLang="zh-CN" sz="1200" dirty="0" err="1" smtClean="0">
                <a:ea typeface="宋体" pitchFamily="2" charset="-122"/>
              </a:rPr>
              <a:t>même</a:t>
            </a:r>
            <a:r>
              <a:rPr lang="en-US" altLang="zh-CN" sz="1200" dirty="0" smtClean="0">
                <a:ea typeface="宋体" pitchFamily="2" charset="-122"/>
              </a:rPr>
              <a:t> jour ne </a:t>
            </a:r>
            <a:r>
              <a:rPr lang="en-US" altLang="zh-CN" sz="1200" dirty="0" err="1" smtClean="0">
                <a:ea typeface="宋体" pitchFamily="2" charset="-122"/>
              </a:rPr>
              <a:t>présente</a:t>
            </a:r>
            <a:r>
              <a:rPr lang="en-US" altLang="zh-CN" sz="1200" dirty="0" smtClean="0">
                <a:ea typeface="宋体" pitchFamily="2" charset="-122"/>
              </a:rPr>
              <a:t> </a:t>
            </a:r>
            <a:r>
              <a:rPr lang="en-US" altLang="zh-CN" sz="1200" dirty="0" err="1" smtClean="0">
                <a:ea typeface="宋体" pitchFamily="2" charset="-122"/>
              </a:rPr>
              <a:t>aucun</a:t>
            </a:r>
            <a:r>
              <a:rPr lang="en-US" altLang="zh-CN" sz="1200" dirty="0" smtClean="0">
                <a:ea typeface="宋体" pitchFamily="2" charset="-122"/>
              </a:rPr>
              <a:t> danger pour </a:t>
            </a:r>
            <a:r>
              <a:rPr lang="en-US" altLang="zh-CN" sz="1200" dirty="0" err="1" smtClean="0">
                <a:ea typeface="宋体" pitchFamily="2" charset="-122"/>
              </a:rPr>
              <a:t>l’enfant</a:t>
            </a:r>
            <a:r>
              <a:rPr lang="en-US" altLang="zh-CN" sz="1200" dirty="0" smtClean="0">
                <a:ea typeface="宋体" pitchFamily="2" charset="-122"/>
              </a:rPr>
              <a:t>.</a:t>
            </a:r>
            <a:r>
              <a:rPr lang="en-GB" altLang="zh-CN" sz="1100" dirty="0" smtClean="0">
                <a:ea typeface="宋体" pitchFamily="2" charset="-122"/>
              </a:rPr>
              <a:t> </a:t>
            </a:r>
            <a:endParaRPr lang="en-GB" altLang="nl-BE" sz="1200" dirty="0" smtClean="0"/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54772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nl-BE" dirty="0" smtClean="0"/>
              <a:t>Les</a:t>
            </a:r>
            <a:r>
              <a:rPr lang="en-US" altLang="nl-BE" baseline="0" dirty="0" smtClean="0"/>
              <a:t> m</a:t>
            </a:r>
            <a:r>
              <a:rPr lang="en-US" altLang="nl-BE" dirty="0" smtClean="0"/>
              <a:t>essages </a:t>
            </a:r>
            <a:r>
              <a:rPr lang="en-US" altLang="nl-BE" dirty="0" err="1" smtClean="0"/>
              <a:t>essentiels</a:t>
            </a:r>
            <a:r>
              <a:rPr lang="en-US" altLang="nl-BE" dirty="0" smtClean="0"/>
              <a:t> </a:t>
            </a:r>
            <a:r>
              <a:rPr lang="en-US" altLang="nl-BE" dirty="0" err="1" smtClean="0"/>
              <a:t>relatifs</a:t>
            </a:r>
            <a:r>
              <a:rPr lang="en-US" altLang="nl-BE" dirty="0" smtClean="0"/>
              <a:t> aux </a:t>
            </a:r>
            <a:r>
              <a:rPr lang="en-US" altLang="nl-BE" dirty="0" err="1" smtClean="0"/>
              <a:t>avantages</a:t>
            </a:r>
            <a:r>
              <a:rPr lang="en-US" altLang="nl-BE" dirty="0" smtClean="0"/>
              <a:t> des injections multiples</a:t>
            </a:r>
            <a:r>
              <a:rPr lang="en-US" altLang="nl-BE" baseline="0" dirty="0" smtClean="0"/>
              <a:t> au </a:t>
            </a:r>
            <a:r>
              <a:rPr lang="en-US" altLang="nl-BE" baseline="0" dirty="0" err="1" smtClean="0"/>
              <a:t>cours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d’une</a:t>
            </a:r>
            <a:r>
              <a:rPr lang="en-US" altLang="nl-BE" baseline="0" dirty="0" smtClean="0"/>
              <a:t> </a:t>
            </a:r>
            <a:r>
              <a:rPr lang="en-US" altLang="nl-BE" baseline="0" dirty="0" err="1" smtClean="0"/>
              <a:t>même</a:t>
            </a:r>
            <a:r>
              <a:rPr lang="en-US" altLang="nl-BE" baseline="0" dirty="0" smtClean="0"/>
              <a:t> consultation </a:t>
            </a:r>
            <a:r>
              <a:rPr lang="en-US" altLang="nl-BE" baseline="0" dirty="0" err="1" smtClean="0"/>
              <a:t>sont</a:t>
            </a:r>
            <a:r>
              <a:rPr lang="en-US" altLang="nl-BE" baseline="0" dirty="0" smtClean="0"/>
              <a:t> les </a:t>
            </a:r>
            <a:r>
              <a:rPr lang="en-US" altLang="nl-BE" baseline="0" dirty="0" err="1" smtClean="0"/>
              <a:t>suivants</a:t>
            </a:r>
            <a:r>
              <a:rPr lang="en-US" altLang="nl-BE" dirty="0" smtClean="0"/>
              <a:t>:</a:t>
            </a:r>
            <a:endParaRPr lang="en-US" altLang="nl-BE" dirty="0" smtClean="0"/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nl-BE" dirty="0" smtClean="0"/>
          </a:p>
          <a:p>
            <a:pPr marL="609600" indent="-609600" algn="just">
              <a:buFontTx/>
              <a:buAutoNum type="arabicPeriod"/>
            </a:pPr>
            <a:r>
              <a:rPr lang="en-GB" altLang="nl-BE" sz="1200" dirty="0" smtClean="0"/>
              <a:t>Les </a:t>
            </a:r>
            <a:r>
              <a:rPr lang="en-GB" altLang="nl-BE" sz="1200" dirty="0" err="1" smtClean="0"/>
              <a:t>accompagnants</a:t>
            </a:r>
            <a:r>
              <a:rPr lang="en-GB" altLang="nl-BE" sz="1200" dirty="0" smtClean="0"/>
              <a:t> ne </a:t>
            </a:r>
            <a:r>
              <a:rPr lang="en-GB" altLang="nl-BE" sz="1200" dirty="0" err="1" smtClean="0"/>
              <a:t>doivent</a:t>
            </a:r>
            <a:r>
              <a:rPr lang="en-GB" altLang="nl-BE" sz="1200" dirty="0" smtClean="0"/>
              <a:t> pas </a:t>
            </a:r>
            <a:r>
              <a:rPr lang="en-GB" altLang="nl-BE" sz="1200" dirty="0" err="1" smtClean="0"/>
              <a:t>revenir</a:t>
            </a:r>
            <a:r>
              <a:rPr lang="en-GB" altLang="nl-BE" sz="1200" dirty="0" smtClean="0"/>
              <a:t> trop </a:t>
            </a:r>
            <a:r>
              <a:rPr lang="en-GB" altLang="nl-BE" sz="1200" dirty="0" err="1" smtClean="0"/>
              <a:t>vite</a:t>
            </a:r>
            <a:r>
              <a:rPr lang="en-GB" altLang="nl-BE" sz="1200" dirty="0" smtClean="0"/>
              <a:t> pour </a:t>
            </a:r>
            <a:r>
              <a:rPr lang="en-GB" altLang="nl-BE" sz="1200" dirty="0" err="1" smtClean="0"/>
              <a:t>une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autre</a:t>
            </a:r>
            <a:r>
              <a:rPr lang="en-GB" altLang="nl-BE" sz="1200" dirty="0" smtClean="0"/>
              <a:t> injection</a:t>
            </a:r>
          </a:p>
          <a:p>
            <a:pPr marL="609600" indent="-609600" algn="just">
              <a:buFontTx/>
              <a:buAutoNum type="arabicPeriod"/>
            </a:pPr>
            <a:r>
              <a:rPr lang="en-GB" altLang="nl-BE" sz="1200" dirty="0" err="1" smtClean="0"/>
              <a:t>L’enfant</a:t>
            </a:r>
            <a:r>
              <a:rPr lang="en-GB" altLang="nl-BE" sz="1200" dirty="0" smtClean="0"/>
              <a:t> sera protégé </a:t>
            </a:r>
            <a:r>
              <a:rPr lang="en-GB" altLang="nl-BE" sz="1200" dirty="0" err="1" smtClean="0"/>
              <a:t>contre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plusieurs</a:t>
            </a:r>
            <a:r>
              <a:rPr lang="en-GB" altLang="nl-BE" sz="1200" dirty="0" smtClean="0"/>
              <a:t> maladies</a:t>
            </a:r>
            <a:endParaRPr lang="en-GB" altLang="nl-BE" dirty="0" smtClean="0"/>
          </a:p>
          <a:p>
            <a:pPr marL="609600" indent="-609600" algn="just">
              <a:buFontTx/>
              <a:buAutoNum type="arabicPeriod"/>
            </a:pPr>
            <a:r>
              <a:rPr lang="en-GB" altLang="nl-BE" sz="1200" dirty="0" err="1" smtClean="0"/>
              <a:t>L’enfant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n’éprouvera</a:t>
            </a:r>
            <a:r>
              <a:rPr lang="en-GB" altLang="nl-BE" sz="1200" dirty="0" smtClean="0"/>
              <a:t> de la </a:t>
            </a:r>
            <a:r>
              <a:rPr lang="en-GB" altLang="nl-BE" sz="1200" dirty="0" err="1" smtClean="0"/>
              <a:t>douleur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ou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d’autres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effets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secondaires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qu’une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seule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fois</a:t>
            </a:r>
            <a:r>
              <a:rPr lang="en-GB" altLang="nl-BE" dirty="0" smtClean="0"/>
              <a:t>.</a:t>
            </a:r>
          </a:p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8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4930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l’instar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tout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médicament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les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vaccins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peuvent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s’accompagner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d’effets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secondaires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Les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secondaires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plus courants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bénins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incluent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irritabilité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pleurs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ainsi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qu’une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légère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tuméfaction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sensibilité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 site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d’injection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fièvre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passagère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altLang="nl-BE" dirty="0" smtClean="0"/>
              <a:t>&gt;39˚C 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également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possible</a:t>
            </a:r>
            <a:r>
              <a:rPr lang="en-GB" altLang="nl-BE" dirty="0" smtClean="0"/>
              <a:t>. </a:t>
            </a:r>
            <a:r>
              <a:rPr lang="en-GB" altLang="nl-BE" dirty="0" err="1" smtClean="0"/>
              <a:t>Ces</a:t>
            </a:r>
            <a:r>
              <a:rPr lang="en-GB" altLang="nl-BE" dirty="0" smtClean="0"/>
              <a:t> </a:t>
            </a:r>
            <a:r>
              <a:rPr lang="en-GB" altLang="nl-BE" dirty="0" err="1" smtClean="0"/>
              <a:t>effets</a:t>
            </a:r>
            <a:r>
              <a:rPr lang="en-GB" altLang="nl-BE" dirty="0" smtClean="0"/>
              <a:t> </a:t>
            </a:r>
            <a:r>
              <a:rPr lang="en-GB" altLang="nl-BE" dirty="0" err="1" smtClean="0"/>
              <a:t>secondaires</a:t>
            </a:r>
            <a:r>
              <a:rPr lang="en-GB" altLang="nl-BE" baseline="0" dirty="0" smtClean="0"/>
              <a:t> </a:t>
            </a:r>
            <a:r>
              <a:rPr lang="en-GB" altLang="nl-BE" baseline="0" dirty="0" err="1" smtClean="0"/>
              <a:t>bénins</a:t>
            </a:r>
            <a:r>
              <a:rPr lang="en-GB" altLang="nl-BE" baseline="0" dirty="0" smtClean="0"/>
              <a:t> </a:t>
            </a:r>
            <a:r>
              <a:rPr lang="en-GB" altLang="nl-BE" baseline="0" dirty="0" err="1" smtClean="0"/>
              <a:t>disparaissent</a:t>
            </a:r>
            <a:r>
              <a:rPr lang="en-GB" altLang="nl-BE" baseline="0" dirty="0" smtClean="0"/>
              <a:t> </a:t>
            </a:r>
            <a:r>
              <a:rPr lang="en-GB" altLang="nl-BE" baseline="0" dirty="0" err="1" smtClean="0"/>
              <a:t>en</a:t>
            </a:r>
            <a:r>
              <a:rPr lang="en-GB" altLang="nl-BE" baseline="0" dirty="0" smtClean="0"/>
              <a:t> </a:t>
            </a:r>
            <a:r>
              <a:rPr lang="en-GB" altLang="nl-BE" baseline="0" dirty="0" err="1" smtClean="0"/>
              <a:t>général</a:t>
            </a:r>
            <a:r>
              <a:rPr lang="en-GB" altLang="nl-BE" baseline="0" dirty="0" smtClean="0"/>
              <a:t> après </a:t>
            </a:r>
            <a:r>
              <a:rPr lang="en-GB" altLang="nl-BE" baseline="0" dirty="0" err="1" smtClean="0"/>
              <a:t>deux</a:t>
            </a:r>
            <a:r>
              <a:rPr lang="en-GB" altLang="nl-BE" baseline="0" dirty="0" smtClean="0"/>
              <a:t> à trois </a:t>
            </a:r>
            <a:r>
              <a:rPr lang="en-GB" altLang="nl-BE" baseline="0" dirty="0" err="1" smtClean="0"/>
              <a:t>jours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algn="just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l’enfant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douleur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et/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fièvre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administrez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paracétamol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appliquez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tissu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froid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humide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site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d’injection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altLang="nl-BE" sz="1200" dirty="0" smtClean="0"/>
              <a:t>pour </a:t>
            </a:r>
            <a:r>
              <a:rPr lang="en-GB" altLang="nl-BE" sz="1200" dirty="0" err="1" smtClean="0"/>
              <a:t>réduire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rougeur</a:t>
            </a:r>
            <a:r>
              <a:rPr lang="en-GB" altLang="nl-BE" sz="1200" dirty="0" smtClean="0"/>
              <a:t>, </a:t>
            </a:r>
            <a:r>
              <a:rPr lang="en-GB" altLang="nl-BE" sz="1200" dirty="0" err="1" smtClean="0"/>
              <a:t>tuméfaction</a:t>
            </a:r>
            <a:r>
              <a:rPr lang="en-GB" altLang="nl-BE" sz="1200" dirty="0" smtClean="0"/>
              <a:t> </a:t>
            </a:r>
            <a:r>
              <a:rPr lang="en-GB" altLang="nl-BE" sz="1200" dirty="0" smtClean="0"/>
              <a:t>et </a:t>
            </a:r>
            <a:r>
              <a:rPr lang="en-GB" altLang="nl-BE" sz="1200" dirty="0" err="1" smtClean="0"/>
              <a:t>sensibilité</a:t>
            </a:r>
            <a:r>
              <a:rPr lang="en-GB" altLang="nl-BE" sz="1200" dirty="0" smtClean="0"/>
              <a:t>. </a:t>
            </a:r>
          </a:p>
          <a:p>
            <a:pPr algn="just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effets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secondaires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sévères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après la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vaccination,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réaction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allergique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grave,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rares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GB" altLang="nl-BE" sz="1200" dirty="0" err="1" smtClean="0"/>
              <a:t>En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cas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d’effets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secondaires</a:t>
            </a:r>
            <a:r>
              <a:rPr lang="en-GB" altLang="nl-BE" sz="1200" dirty="0" smtClean="0"/>
              <a:t> </a:t>
            </a:r>
            <a:r>
              <a:rPr lang="en-GB" altLang="nl-BE" sz="1200" dirty="0" err="1" smtClean="0"/>
              <a:t>imprévus</a:t>
            </a:r>
            <a:r>
              <a:rPr lang="en-GB" altLang="nl-BE" sz="1200" dirty="0" smtClean="0"/>
              <a:t>, </a:t>
            </a:r>
            <a:r>
              <a:rPr lang="en-GB" altLang="nl-BE" sz="1200" dirty="0" err="1" smtClean="0"/>
              <a:t>conseillez</a:t>
            </a:r>
            <a:r>
              <a:rPr lang="en-GB" altLang="nl-BE" sz="1200" dirty="0" smtClean="0"/>
              <a:t> à </a:t>
            </a:r>
            <a:r>
              <a:rPr lang="en-GB" altLang="nl-BE" sz="1200" dirty="0" err="1" smtClean="0"/>
              <a:t>l’accompagnant</a:t>
            </a:r>
            <a:r>
              <a:rPr lang="en-GB" altLang="nl-BE" sz="1200" baseline="0" dirty="0" smtClean="0"/>
              <a:t> </a:t>
            </a:r>
            <a:r>
              <a:rPr lang="en-GB" altLang="nl-BE" sz="1200" dirty="0" smtClean="0"/>
              <a:t>de se </a:t>
            </a:r>
            <a:r>
              <a:rPr lang="en-GB" altLang="nl-BE" sz="1200" dirty="0" err="1" smtClean="0"/>
              <a:t>rendre</a:t>
            </a:r>
            <a:r>
              <a:rPr lang="en-GB" altLang="nl-BE" sz="1200" dirty="0" smtClean="0"/>
              <a:t> au centre de santé le plus </a:t>
            </a:r>
            <a:r>
              <a:rPr lang="en-GB" altLang="nl-BE" sz="1200" dirty="0" err="1" smtClean="0"/>
              <a:t>proche</a:t>
            </a:r>
            <a:r>
              <a:rPr lang="en-GB" altLang="nl-BE" sz="1200" dirty="0" smtClean="0"/>
              <a:t> pour consulter un </a:t>
            </a:r>
            <a:r>
              <a:rPr lang="en-GB" altLang="nl-BE" sz="1200" dirty="0" err="1" smtClean="0"/>
              <a:t>professionnel</a:t>
            </a:r>
            <a:r>
              <a:rPr lang="en-GB" altLang="nl-BE" sz="1200" dirty="0" smtClean="0"/>
              <a:t> de santé </a:t>
            </a:r>
            <a:r>
              <a:rPr lang="en-GB" altLang="nl-BE" sz="1200" dirty="0" err="1" smtClean="0"/>
              <a:t>qualifié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algn="l"/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E1F0E-CB54-4A2E-9D97-645A833C0A24}" type="slidenum">
              <a:rPr lang="nl-BE" smtClean="0"/>
              <a:t>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4450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8842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1856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16153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73673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5900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856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7441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77994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60439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8037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6662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3C3E6-7663-44F7-BEC6-6AF826450542}" type="datetimeFigureOut">
              <a:rPr lang="nl-BE" smtClean="0"/>
              <a:t>12/06/2018</a:t>
            </a:fld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1D04D-839F-4B11-AFFF-4926F3D51989}" type="slidenum">
              <a:rPr lang="nl-BE" smtClean="0"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0699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accine-safety-training.org/overview-and-outcomes-6.html" TargetMode="External"/><Relationship Id="rId7" Type="http://schemas.openxmlformats.org/officeDocument/2006/relationships/hyperlink" Target="http://apps.who.int/iris/bitstream/10665/193412/1/9789241549097_eng.pd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accineconfidence.org/" TargetMode="External"/><Relationship Id="rId5" Type="http://schemas.openxmlformats.org/officeDocument/2006/relationships/hyperlink" Target="http://www.euro.who.int/en/health-topics/disease-prevention/vaccines-and-immunization/publications/2017/vaccination-and-trust-2017" TargetMode="External"/><Relationship Id="rId4" Type="http://schemas.openxmlformats.org/officeDocument/2006/relationships/hyperlink" Target="http://vaccine-safety-training.org/classification-of-aefis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67544" y="1484784"/>
            <a:ext cx="835069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4000" b="1" cap="small" dirty="0" smtClean="0">
                <a:solidFill>
                  <a:schemeClr val="bg1"/>
                </a:solidFill>
              </a:rPr>
              <a:t>Module 6</a:t>
            </a:r>
            <a:br>
              <a:rPr lang="nl-BE" sz="4000" b="1" cap="small" dirty="0" smtClean="0">
                <a:solidFill>
                  <a:schemeClr val="bg1"/>
                </a:solidFill>
              </a:rPr>
            </a:br>
            <a:r>
              <a:rPr lang="nl-BE" sz="4000" b="1" cap="small" dirty="0" smtClean="0">
                <a:solidFill>
                  <a:schemeClr val="bg1"/>
                </a:solidFill>
              </a:rPr>
              <a:t>Co</a:t>
            </a:r>
            <a:r>
              <a:rPr lang="en-US" sz="4000" b="1" cap="small" dirty="0" err="1" smtClean="0">
                <a:solidFill>
                  <a:schemeClr val="bg1"/>
                </a:solidFill>
              </a:rPr>
              <a:t>mmunication</a:t>
            </a:r>
            <a:r>
              <a:rPr lang="en-US" sz="4000" b="1" cap="small" dirty="0" smtClean="0">
                <a:solidFill>
                  <a:schemeClr val="bg1"/>
                </a:solidFill>
              </a:rPr>
              <a:t> avec les </a:t>
            </a:r>
            <a:r>
              <a:rPr lang="en-US" sz="4000" b="1" cap="small" dirty="0" err="1" smtClean="0">
                <a:solidFill>
                  <a:schemeClr val="bg1"/>
                </a:solidFill>
              </a:rPr>
              <a:t>accompagnants</a:t>
            </a:r>
            <a:r>
              <a:rPr lang="en-US" sz="4000" b="1" cap="small" dirty="0" smtClean="0">
                <a:solidFill>
                  <a:schemeClr val="bg1"/>
                </a:solidFill>
              </a:rPr>
              <a:t> sur la </a:t>
            </a:r>
            <a:r>
              <a:rPr lang="en-US" sz="4000" b="1" cap="small" dirty="0" err="1" smtClean="0">
                <a:solidFill>
                  <a:schemeClr val="bg1"/>
                </a:solidFill>
              </a:rPr>
              <a:t>Pneumococcie</a:t>
            </a:r>
            <a:r>
              <a:rPr lang="en-US" sz="4000" b="1" cap="small" dirty="0" smtClean="0">
                <a:solidFill>
                  <a:schemeClr val="bg1"/>
                </a:solidFill>
              </a:rPr>
              <a:t> et le </a:t>
            </a:r>
            <a:r>
              <a:rPr lang="en-US" sz="4000" b="1" cap="small" dirty="0" err="1" smtClean="0">
                <a:solidFill>
                  <a:schemeClr val="bg1"/>
                </a:solidFill>
              </a:rPr>
              <a:t>vaccin</a:t>
            </a:r>
            <a:endParaRPr lang="nl-BE" sz="40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8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GB" altLang="nl-BE" dirty="0" smtClean="0"/>
              <a:t>Arranger: </a:t>
            </a:r>
            <a:br>
              <a:rPr lang="en-GB" altLang="nl-BE" dirty="0" smtClean="0"/>
            </a:br>
            <a:r>
              <a:rPr lang="en-GB" altLang="nl-BE" dirty="0" smtClean="0"/>
              <a:t>fixer un </a:t>
            </a:r>
            <a:r>
              <a:rPr lang="en-GB" altLang="nl-BE" dirty="0" err="1" smtClean="0"/>
              <a:t>rendez-vous</a:t>
            </a:r>
            <a:r>
              <a:rPr lang="en-GB" altLang="nl-BE" dirty="0" smtClean="0"/>
              <a:t> de </a:t>
            </a:r>
            <a:r>
              <a:rPr lang="en-GB" altLang="nl-BE" dirty="0" err="1" smtClean="0"/>
              <a:t>suivi</a:t>
            </a:r>
            <a:endParaRPr lang="en-GB" altLang="nl-BE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nl-BE" sz="2400" dirty="0" err="1" smtClean="0"/>
              <a:t>Fixez</a:t>
            </a:r>
            <a:r>
              <a:rPr lang="en-GB" altLang="nl-BE" sz="2400" dirty="0" smtClean="0"/>
              <a:t> un </a:t>
            </a:r>
            <a:r>
              <a:rPr lang="en-GB" altLang="nl-BE" sz="2400" dirty="0" err="1" smtClean="0"/>
              <a:t>rendez-vous</a:t>
            </a:r>
            <a:r>
              <a:rPr lang="en-GB" altLang="nl-BE" sz="2400" dirty="0" smtClean="0"/>
              <a:t> pour la dose </a:t>
            </a:r>
            <a:r>
              <a:rPr lang="en-GB" altLang="nl-BE" sz="2400" dirty="0" err="1" smtClean="0"/>
              <a:t>suivante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en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respectant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l’intervalle</a:t>
            </a:r>
            <a:r>
              <a:rPr lang="en-GB" altLang="nl-BE" sz="2400" dirty="0" smtClean="0"/>
              <a:t> minimum de 4 </a:t>
            </a:r>
            <a:r>
              <a:rPr lang="en-GB" altLang="nl-BE" sz="2400" dirty="0" err="1" smtClean="0"/>
              <a:t>semaines</a:t>
            </a:r>
            <a:r>
              <a:rPr lang="en-GB" altLang="nl-BE" sz="2400" dirty="0" smtClean="0"/>
              <a:t>.</a:t>
            </a:r>
            <a:endParaRPr lang="en-GB" altLang="nl-BE" sz="2400" dirty="0"/>
          </a:p>
          <a:p>
            <a:r>
              <a:rPr lang="en-GB" altLang="nl-BE" sz="2400" dirty="0" err="1" smtClean="0"/>
              <a:t>Assurez-vous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qu’une</a:t>
            </a:r>
            <a:r>
              <a:rPr lang="en-GB" altLang="nl-BE" sz="2400" dirty="0" smtClean="0"/>
              <a:t> séance de vaccination </a:t>
            </a:r>
            <a:r>
              <a:rPr lang="en-GB" altLang="nl-BE" sz="2400" dirty="0" err="1" smtClean="0"/>
              <a:t>est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organisée</a:t>
            </a:r>
            <a:r>
              <a:rPr lang="en-GB" altLang="nl-BE" sz="2400" dirty="0" smtClean="0"/>
              <a:t> à la date </a:t>
            </a:r>
            <a:r>
              <a:rPr lang="en-GB" altLang="nl-BE" sz="2400" dirty="0" err="1" smtClean="0"/>
              <a:t>prévue</a:t>
            </a:r>
            <a:r>
              <a:rPr lang="en-GB" altLang="nl-BE" sz="2400" dirty="0" smtClean="0"/>
              <a:t> – pas un jour </a:t>
            </a:r>
            <a:r>
              <a:rPr lang="en-GB" altLang="nl-BE" sz="2400" dirty="0" err="1" smtClean="0"/>
              <a:t>férié</a:t>
            </a:r>
            <a:r>
              <a:rPr lang="en-GB" altLang="nl-BE" sz="2400" dirty="0" smtClean="0"/>
              <a:t>, un week-end, </a:t>
            </a:r>
            <a:r>
              <a:rPr lang="en-GB" altLang="nl-BE" sz="2400" dirty="0"/>
              <a:t>etc.</a:t>
            </a:r>
          </a:p>
          <a:p>
            <a:r>
              <a:rPr lang="en-GB" altLang="nl-BE" sz="2400" dirty="0" err="1" smtClean="0"/>
              <a:t>Écrivez</a:t>
            </a:r>
            <a:r>
              <a:rPr lang="en-GB" altLang="nl-BE" sz="2400" dirty="0" smtClean="0"/>
              <a:t> la date de la </a:t>
            </a:r>
            <a:r>
              <a:rPr lang="en-GB" altLang="nl-BE" sz="2400" dirty="0" err="1" smtClean="0"/>
              <a:t>prochaine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visite</a:t>
            </a:r>
            <a:r>
              <a:rPr lang="en-GB" altLang="nl-BE" sz="2400" dirty="0" smtClean="0"/>
              <a:t> sur la fiche de vaccination.</a:t>
            </a:r>
            <a:endParaRPr lang="en-GB" altLang="nl-BE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611559" y="4237637"/>
            <a:ext cx="7704857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 smtClean="0">
                <a:solidFill>
                  <a:schemeClr val="bg1"/>
                </a:solidFill>
              </a:rPr>
              <a:t>L’accompagnant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doit</a:t>
            </a:r>
            <a:r>
              <a:rPr lang="en-GB" sz="2400" dirty="0" smtClean="0">
                <a:solidFill>
                  <a:schemeClr val="bg1"/>
                </a:solidFill>
              </a:rPr>
              <a:t> savoir </a:t>
            </a:r>
            <a:r>
              <a:rPr lang="en-GB" sz="2400" dirty="0" err="1" smtClean="0">
                <a:solidFill>
                  <a:schemeClr val="bg1"/>
                </a:solidFill>
              </a:rPr>
              <a:t>quand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il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doit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revenir</a:t>
            </a:r>
            <a:r>
              <a:rPr lang="en-GB" sz="2400" dirty="0" smtClean="0">
                <a:solidFill>
                  <a:schemeClr val="bg1"/>
                </a:solidFill>
              </a:rPr>
              <a:t> avec </a:t>
            </a:r>
            <a:r>
              <a:rPr lang="en-GB" sz="2400" dirty="0" err="1" smtClean="0">
                <a:solidFill>
                  <a:schemeClr val="bg1"/>
                </a:solidFill>
              </a:rPr>
              <a:t>l’enfant</a:t>
            </a:r>
            <a:r>
              <a:rPr lang="en-GB" sz="2400" dirty="0" smtClean="0">
                <a:solidFill>
                  <a:schemeClr val="bg1"/>
                </a:solidFill>
              </a:rPr>
              <a:t> pour la </a:t>
            </a:r>
            <a:r>
              <a:rPr lang="en-GB" sz="2400" dirty="0" err="1" smtClean="0">
                <a:solidFill>
                  <a:schemeClr val="bg1"/>
                </a:solidFill>
              </a:rPr>
              <a:t>prochaine</a:t>
            </a:r>
            <a:r>
              <a:rPr lang="en-GB" sz="2400" dirty="0" smtClean="0">
                <a:solidFill>
                  <a:schemeClr val="bg1"/>
                </a:solidFill>
              </a:rPr>
              <a:t> dose de </a:t>
            </a:r>
            <a:r>
              <a:rPr lang="en-GB" sz="2400" dirty="0" err="1" smtClean="0">
                <a:solidFill>
                  <a:schemeClr val="bg1"/>
                </a:solidFill>
              </a:rPr>
              <a:t>vaccin</a:t>
            </a:r>
            <a:r>
              <a:rPr lang="en-GB" sz="2400" dirty="0" smtClean="0">
                <a:solidFill>
                  <a:schemeClr val="bg1"/>
                </a:solidFill>
              </a:rPr>
              <a:t> </a:t>
            </a:r>
            <a:r>
              <a:rPr lang="en-GB" sz="2400" dirty="0" err="1" smtClean="0">
                <a:solidFill>
                  <a:schemeClr val="bg1"/>
                </a:solidFill>
              </a:rPr>
              <a:t>avant</a:t>
            </a:r>
            <a:r>
              <a:rPr lang="en-GB" sz="2400" dirty="0" smtClean="0">
                <a:solidFill>
                  <a:schemeClr val="bg1"/>
                </a:solidFill>
              </a:rPr>
              <a:t> de quitter le centre de santé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62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6512" y="72008"/>
            <a:ext cx="9144000" cy="1052736"/>
          </a:xfrm>
        </p:spPr>
        <p:txBody>
          <a:bodyPr>
            <a:noAutofit/>
          </a:bodyPr>
          <a:lstStyle/>
          <a:p>
            <a:r>
              <a:rPr lang="en-GB" altLang="nl-BE" sz="4000" dirty="0" err="1" smtClean="0"/>
              <a:t>Jeu</a:t>
            </a:r>
            <a:r>
              <a:rPr lang="en-GB" altLang="nl-BE" sz="4000" dirty="0" smtClean="0"/>
              <a:t> de </a:t>
            </a:r>
            <a:r>
              <a:rPr lang="en-GB" altLang="nl-BE" sz="4000" dirty="0" err="1" smtClean="0"/>
              <a:t>rôles</a:t>
            </a:r>
            <a:endParaRPr lang="en-GB" altLang="nl-BE" sz="4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368152"/>
            <a:ext cx="8640960" cy="5517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Une</a:t>
            </a:r>
            <a:r>
              <a:rPr lang="en-US" sz="2400" dirty="0" smtClean="0"/>
              <a:t> </a:t>
            </a:r>
            <a:r>
              <a:rPr lang="en-US" sz="2400" dirty="0" err="1" smtClean="0"/>
              <a:t>mère</a:t>
            </a:r>
            <a:r>
              <a:rPr lang="en-US" sz="2400" dirty="0" smtClean="0"/>
              <a:t> </a:t>
            </a:r>
            <a:r>
              <a:rPr lang="en-US" sz="2400" dirty="0" err="1" smtClean="0"/>
              <a:t>vient</a:t>
            </a:r>
            <a:r>
              <a:rPr lang="en-US" sz="2400" dirty="0" smtClean="0"/>
              <a:t> à la consultation avec son </a:t>
            </a:r>
            <a:r>
              <a:rPr lang="en-US" sz="2400" dirty="0" err="1" smtClean="0"/>
              <a:t>bébé</a:t>
            </a:r>
            <a:r>
              <a:rPr lang="en-US" sz="2400" dirty="0" smtClean="0"/>
              <a:t> de 6 </a:t>
            </a:r>
            <a:r>
              <a:rPr lang="en-US" sz="2400" dirty="0" err="1" smtClean="0"/>
              <a:t>semaines</a:t>
            </a:r>
            <a:r>
              <a:rPr lang="en-US" sz="2400" dirty="0" smtClean="0"/>
              <a:t> pour </a:t>
            </a:r>
            <a:r>
              <a:rPr lang="en-US" sz="2400" dirty="0" err="1" smtClean="0"/>
              <a:t>être</a:t>
            </a:r>
            <a:r>
              <a:rPr lang="en-US" sz="2400" dirty="0" smtClean="0"/>
              <a:t> </a:t>
            </a:r>
            <a:r>
              <a:rPr lang="en-US" sz="2400" dirty="0" err="1" smtClean="0"/>
              <a:t>vacciné</a:t>
            </a:r>
            <a:r>
              <a:rPr lang="en-US" sz="2400" dirty="0" smtClean="0"/>
              <a:t>. Elle a un </a:t>
            </a:r>
            <a:r>
              <a:rPr lang="en-US" sz="2400" dirty="0" err="1" smtClean="0"/>
              <a:t>peu</a:t>
            </a:r>
            <a:r>
              <a:rPr lang="en-US" sz="2400" dirty="0" smtClean="0"/>
              <a:t> </a:t>
            </a:r>
            <a:r>
              <a:rPr lang="en-US" sz="2400" dirty="0" err="1" smtClean="0"/>
              <a:t>peur</a:t>
            </a:r>
            <a:r>
              <a:rPr lang="en-US" sz="2400" dirty="0" smtClean="0"/>
              <a:t> des vaccinations et </a:t>
            </a:r>
            <a:r>
              <a:rPr lang="en-US" sz="2400" dirty="0" err="1" smtClean="0"/>
              <a:t>demande</a:t>
            </a:r>
            <a:r>
              <a:rPr lang="en-US" sz="2400" dirty="0" smtClean="0"/>
              <a:t> </a:t>
            </a:r>
            <a:r>
              <a:rPr lang="en-US" sz="2400" dirty="0" err="1" smtClean="0"/>
              <a:t>pourquoi</a:t>
            </a:r>
            <a:r>
              <a:rPr lang="en-US" sz="2400" dirty="0" smtClean="0"/>
              <a:t> son </a:t>
            </a:r>
            <a:r>
              <a:rPr lang="en-US" sz="2400" dirty="0" err="1" smtClean="0"/>
              <a:t>bébé</a:t>
            </a:r>
            <a:r>
              <a:rPr lang="en-US" sz="2400" dirty="0" smtClean="0"/>
              <a:t> </a:t>
            </a:r>
            <a:r>
              <a:rPr lang="en-US" sz="2400" dirty="0" err="1" smtClean="0"/>
              <a:t>doit</a:t>
            </a:r>
            <a:r>
              <a:rPr lang="en-US" sz="2400" dirty="0" smtClean="0"/>
              <a:t> </a:t>
            </a:r>
            <a:r>
              <a:rPr lang="en-US" sz="2400" dirty="0" err="1" smtClean="0"/>
              <a:t>être</a:t>
            </a:r>
            <a:r>
              <a:rPr lang="en-US" sz="2400" dirty="0" smtClean="0"/>
              <a:t> </a:t>
            </a:r>
            <a:r>
              <a:rPr lang="en-US" sz="2400" dirty="0" err="1" smtClean="0"/>
              <a:t>vacciné</a:t>
            </a:r>
            <a:r>
              <a:rPr lang="en-US" sz="2400" dirty="0" smtClean="0"/>
              <a:t>. </a:t>
            </a:r>
            <a:r>
              <a:rPr lang="en-US" sz="2400" dirty="0" err="1" smtClean="0"/>
              <a:t>Expliquez-lui</a:t>
            </a:r>
            <a:r>
              <a:rPr lang="en-US" sz="2400" dirty="0" smtClean="0"/>
              <a:t> les </a:t>
            </a:r>
            <a:r>
              <a:rPr lang="en-US" sz="2400" dirty="0" err="1" smtClean="0"/>
              <a:t>vaccins</a:t>
            </a:r>
            <a:r>
              <a:rPr lang="en-US" sz="2400" dirty="0" smtClean="0"/>
              <a:t> que son </a:t>
            </a:r>
            <a:r>
              <a:rPr lang="en-US" sz="2400" dirty="0" err="1" smtClean="0"/>
              <a:t>bébé</a:t>
            </a:r>
            <a:r>
              <a:rPr lang="en-US" sz="2400" dirty="0" smtClean="0"/>
              <a:t> </a:t>
            </a:r>
            <a:r>
              <a:rPr lang="en-US" sz="2400" dirty="0" err="1" smtClean="0"/>
              <a:t>va</a:t>
            </a:r>
            <a:r>
              <a:rPr lang="en-US" sz="2400" dirty="0" smtClean="0"/>
              <a:t> </a:t>
            </a:r>
            <a:r>
              <a:rPr lang="en-US" sz="2400" dirty="0" err="1" smtClean="0"/>
              <a:t>recevoir</a:t>
            </a:r>
            <a:r>
              <a:rPr lang="en-US" sz="2400" dirty="0" smtClean="0"/>
              <a:t> et </a:t>
            </a:r>
            <a:r>
              <a:rPr lang="en-US" sz="2400" dirty="0" err="1" smtClean="0"/>
              <a:t>pourquoi</a:t>
            </a:r>
            <a:r>
              <a:rPr lang="en-US" sz="2400" dirty="0" smtClean="0"/>
              <a:t> la vaccination </a:t>
            </a:r>
            <a:r>
              <a:rPr lang="en-US" sz="2400" dirty="0" err="1" smtClean="0"/>
              <a:t>est</a:t>
            </a:r>
            <a:r>
              <a:rPr lang="en-US" sz="2400" dirty="0" smtClean="0"/>
              <a:t> </a:t>
            </a:r>
            <a:r>
              <a:rPr lang="en-US" sz="2400" dirty="0" err="1" smtClean="0"/>
              <a:t>importante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87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6512" y="72008"/>
            <a:ext cx="9144000" cy="1052736"/>
          </a:xfrm>
        </p:spPr>
        <p:txBody>
          <a:bodyPr>
            <a:noAutofit/>
          </a:bodyPr>
          <a:lstStyle/>
          <a:p>
            <a:r>
              <a:rPr lang="en-GB" altLang="nl-BE" sz="4000" dirty="0" err="1" smtClean="0"/>
              <a:t>Jeu</a:t>
            </a:r>
            <a:r>
              <a:rPr lang="en-GB" altLang="nl-BE" sz="4000" dirty="0" smtClean="0"/>
              <a:t> de </a:t>
            </a:r>
            <a:r>
              <a:rPr lang="en-GB" altLang="nl-BE" sz="4000" dirty="0" err="1" smtClean="0"/>
              <a:t>rôles</a:t>
            </a:r>
            <a:endParaRPr lang="en-GB" altLang="nl-BE" sz="4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296144"/>
            <a:ext cx="8640960" cy="5517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Une</a:t>
            </a:r>
            <a:r>
              <a:rPr lang="en-US" sz="2400" dirty="0" smtClean="0"/>
              <a:t> </a:t>
            </a:r>
            <a:r>
              <a:rPr lang="en-US" sz="2400" dirty="0" err="1" smtClean="0"/>
              <a:t>mère</a:t>
            </a:r>
            <a:r>
              <a:rPr lang="en-US" sz="2400" dirty="0" smtClean="0"/>
              <a:t> se rend au </a:t>
            </a:r>
            <a:r>
              <a:rPr lang="en-US" sz="2400" dirty="0" err="1" smtClean="0"/>
              <a:t>centre</a:t>
            </a:r>
            <a:r>
              <a:rPr lang="en-US" sz="2400" dirty="0" smtClean="0"/>
              <a:t> de santé avec son </a:t>
            </a:r>
            <a:r>
              <a:rPr lang="en-US" sz="2400" dirty="0" err="1" smtClean="0"/>
              <a:t>bébé</a:t>
            </a:r>
            <a:r>
              <a:rPr lang="en-US" sz="2400" dirty="0" smtClean="0"/>
              <a:t> de 6 </a:t>
            </a:r>
            <a:r>
              <a:rPr lang="en-US" sz="2400" dirty="0" err="1" smtClean="0"/>
              <a:t>semaines</a:t>
            </a:r>
            <a:r>
              <a:rPr lang="en-US" sz="2400" dirty="0" smtClean="0"/>
              <a:t>. Elle ne </a:t>
            </a:r>
            <a:r>
              <a:rPr lang="en-US" sz="2400" dirty="0" err="1" smtClean="0"/>
              <a:t>veut</a:t>
            </a:r>
            <a:r>
              <a:rPr lang="en-US" sz="2400" dirty="0" smtClean="0"/>
              <a:t> pas que son </a:t>
            </a:r>
            <a:r>
              <a:rPr lang="en-US" sz="2400" dirty="0" err="1" smtClean="0"/>
              <a:t>bébé</a:t>
            </a:r>
            <a:r>
              <a:rPr lang="en-US" sz="2400" dirty="0" smtClean="0"/>
              <a:t> </a:t>
            </a:r>
            <a:r>
              <a:rPr lang="en-US" sz="2400" dirty="0" err="1" smtClean="0"/>
              <a:t>reçoive</a:t>
            </a:r>
            <a:r>
              <a:rPr lang="en-US" sz="2400" dirty="0" smtClean="0"/>
              <a:t> le </a:t>
            </a:r>
            <a:r>
              <a:rPr lang="en-US" sz="2400" dirty="0" err="1" smtClean="0"/>
              <a:t>vaccin</a:t>
            </a:r>
            <a:r>
              <a:rPr lang="en-US" sz="2400" dirty="0" smtClean="0"/>
              <a:t> </a:t>
            </a:r>
            <a:r>
              <a:rPr lang="en-US" sz="2400" dirty="0" err="1" smtClean="0"/>
              <a:t>antipneumococcique</a:t>
            </a:r>
            <a:r>
              <a:rPr lang="en-US" sz="2400" dirty="0" smtClean="0"/>
              <a:t>. Des </a:t>
            </a:r>
            <a:r>
              <a:rPr lang="en-US" sz="2400" dirty="0" err="1" smtClean="0"/>
              <a:t>amis</a:t>
            </a:r>
            <a:r>
              <a:rPr lang="en-US" sz="2400" dirty="0" smtClean="0"/>
              <a:t> de la </a:t>
            </a:r>
            <a:r>
              <a:rPr lang="en-US" sz="2400" dirty="0" err="1" smtClean="0"/>
              <a:t>communauté</a:t>
            </a:r>
            <a:r>
              <a:rPr lang="en-US" sz="2400" dirty="0" smtClean="0"/>
              <a:t> </a:t>
            </a:r>
            <a:r>
              <a:rPr lang="en-US" sz="2400" dirty="0" err="1" smtClean="0"/>
              <a:t>lui</a:t>
            </a:r>
            <a:r>
              <a:rPr lang="en-US" sz="2400" dirty="0" smtClean="0"/>
              <a:t> </a:t>
            </a:r>
            <a:r>
              <a:rPr lang="en-US" sz="2400" dirty="0" err="1" smtClean="0"/>
              <a:t>ont</a:t>
            </a:r>
            <a:r>
              <a:rPr lang="en-US" sz="2400" dirty="0" smtClean="0"/>
              <a:t> </a:t>
            </a:r>
            <a:r>
              <a:rPr lang="en-US" sz="2400" dirty="0" err="1" smtClean="0"/>
              <a:t>raconté</a:t>
            </a:r>
            <a:r>
              <a:rPr lang="en-US" sz="2400" dirty="0" smtClean="0"/>
              <a:t> que </a:t>
            </a:r>
            <a:r>
              <a:rPr lang="en-US" sz="2400" dirty="0" err="1" smtClean="0"/>
              <a:t>même</a:t>
            </a:r>
            <a:r>
              <a:rPr lang="en-US" sz="2400" dirty="0" smtClean="0"/>
              <a:t> après </a:t>
            </a:r>
            <a:r>
              <a:rPr lang="en-US" sz="2400" dirty="0" err="1" smtClean="0"/>
              <a:t>avoir</a:t>
            </a:r>
            <a:r>
              <a:rPr lang="en-US" sz="2400" dirty="0" smtClean="0"/>
              <a:t> </a:t>
            </a:r>
            <a:r>
              <a:rPr lang="en-US" sz="2400" dirty="0" err="1" smtClean="0"/>
              <a:t>été</a:t>
            </a:r>
            <a:r>
              <a:rPr lang="en-US" sz="2400" dirty="0" smtClean="0"/>
              <a:t> </a:t>
            </a:r>
            <a:r>
              <a:rPr lang="en-US" sz="2400" dirty="0" err="1" smtClean="0"/>
              <a:t>vacciné</a:t>
            </a:r>
            <a:r>
              <a:rPr lang="en-US" sz="2400" dirty="0" smtClean="0"/>
              <a:t> </a:t>
            </a:r>
            <a:r>
              <a:rPr lang="en-US" sz="2400" dirty="0" err="1" smtClean="0"/>
              <a:t>contre</a:t>
            </a:r>
            <a:r>
              <a:rPr lang="en-US" sz="2400" dirty="0" smtClean="0"/>
              <a:t> la </a:t>
            </a:r>
            <a:r>
              <a:rPr lang="en-US" sz="2400" dirty="0" err="1" smtClean="0"/>
              <a:t>pneumococcie</a:t>
            </a:r>
            <a:r>
              <a:rPr lang="en-US" sz="2400" dirty="0" smtClean="0"/>
              <a:t>, un enfant </a:t>
            </a:r>
            <a:r>
              <a:rPr lang="en-US" sz="2400" dirty="0" err="1" smtClean="0"/>
              <a:t>est</a:t>
            </a:r>
            <a:r>
              <a:rPr lang="en-US" sz="2400" dirty="0" smtClean="0"/>
              <a:t> mort de </a:t>
            </a:r>
            <a:r>
              <a:rPr lang="en-US" sz="2400" dirty="0" err="1" smtClean="0"/>
              <a:t>pneumonie</a:t>
            </a:r>
            <a:r>
              <a:rPr lang="en-US" sz="2400" dirty="0" smtClean="0"/>
              <a:t>. Elle ne </a:t>
            </a:r>
            <a:r>
              <a:rPr lang="en-US" sz="2400" dirty="0" err="1" smtClean="0"/>
              <a:t>voit</a:t>
            </a:r>
            <a:r>
              <a:rPr lang="en-US" sz="2400" dirty="0" smtClean="0"/>
              <a:t> </a:t>
            </a:r>
            <a:r>
              <a:rPr lang="en-US" sz="2400" dirty="0" err="1" smtClean="0"/>
              <a:t>donc</a:t>
            </a:r>
            <a:r>
              <a:rPr lang="en-US" sz="2400" dirty="0" smtClean="0"/>
              <a:t> pas les </a:t>
            </a:r>
            <a:r>
              <a:rPr lang="en-US" sz="2400" dirty="0" err="1" smtClean="0"/>
              <a:t>avantages</a:t>
            </a:r>
            <a:r>
              <a:rPr lang="en-US" sz="2400" dirty="0" smtClean="0"/>
              <a:t> du </a:t>
            </a:r>
            <a:r>
              <a:rPr lang="en-US" sz="2400" dirty="0" err="1" smtClean="0"/>
              <a:t>vaccin</a:t>
            </a:r>
            <a:r>
              <a:rPr lang="en-US" sz="2400" dirty="0" smtClean="0"/>
              <a:t>. Comment </a:t>
            </a:r>
            <a:r>
              <a:rPr lang="en-US" sz="2400" dirty="0" err="1" smtClean="0"/>
              <a:t>réagissez-vous</a:t>
            </a:r>
            <a:r>
              <a:rPr lang="en-US" sz="2400" dirty="0" smtClean="0"/>
              <a:t> </a:t>
            </a:r>
            <a:r>
              <a:rPr lang="en-US" sz="2400" dirty="0" err="1" smtClean="0"/>
              <a:t>dans</a:t>
            </a:r>
            <a:r>
              <a:rPr lang="en-US" sz="2400" dirty="0" smtClean="0"/>
              <a:t> </a:t>
            </a:r>
            <a:r>
              <a:rPr lang="en-US" sz="2400" dirty="0" err="1" smtClean="0"/>
              <a:t>ce</a:t>
            </a:r>
            <a:r>
              <a:rPr lang="en-US" sz="2400" dirty="0" smtClean="0"/>
              <a:t> </a:t>
            </a:r>
            <a:r>
              <a:rPr lang="en-US" sz="2400" dirty="0" err="1" smtClean="0"/>
              <a:t>cas</a:t>
            </a:r>
            <a:r>
              <a:rPr lang="en-US" sz="2400" dirty="0" smtClean="0"/>
              <a:t>?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98188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Résumé de la communication avec les </a:t>
            </a:r>
            <a:r>
              <a:rPr lang="en-US" dirty="0" err="1" smtClean="0"/>
              <a:t>accompagnants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928992" cy="5256584"/>
          </a:xfrm>
        </p:spPr>
        <p:txBody>
          <a:bodyPr>
            <a:noAutofit/>
          </a:bodyPr>
          <a:lstStyle/>
          <a:p>
            <a:r>
              <a:rPr lang="en-US" sz="1800" dirty="0" err="1" smtClean="0"/>
              <a:t>Lors</a:t>
            </a:r>
            <a:r>
              <a:rPr lang="en-US" sz="1800" dirty="0" smtClean="0"/>
              <a:t> de la communication avec les </a:t>
            </a:r>
            <a:r>
              <a:rPr lang="en-US" sz="1800" dirty="0" err="1" smtClean="0"/>
              <a:t>accompagnants</a:t>
            </a:r>
            <a:r>
              <a:rPr lang="en-US" sz="1800" dirty="0" smtClean="0"/>
              <a:t> pendant </a:t>
            </a:r>
            <a:r>
              <a:rPr lang="en-US" sz="1800" dirty="0" err="1" smtClean="0"/>
              <a:t>une</a:t>
            </a:r>
            <a:r>
              <a:rPr lang="en-US" sz="1800" dirty="0" smtClean="0"/>
              <a:t> séance de vaccination, </a:t>
            </a:r>
            <a:r>
              <a:rPr lang="en-US" sz="1800" dirty="0" err="1" smtClean="0"/>
              <a:t>recourez</a:t>
            </a:r>
            <a:r>
              <a:rPr lang="en-US" sz="1800" dirty="0" smtClean="0"/>
              <a:t> à la technique des « </a:t>
            </a:r>
            <a:r>
              <a:rPr lang="en-US" sz="1800" b="1" dirty="0" smtClean="0"/>
              <a:t>trois A »</a:t>
            </a:r>
            <a:endParaRPr lang="en-US" sz="1800" dirty="0" smtClean="0"/>
          </a:p>
          <a:p>
            <a:pPr lvl="1"/>
            <a:r>
              <a:rPr lang="en-US" sz="1800" b="1" dirty="0" err="1" smtClean="0"/>
              <a:t>Aviser</a:t>
            </a:r>
            <a:r>
              <a:rPr lang="en-US" sz="1800" dirty="0" smtClean="0"/>
              <a:t> sur les </a:t>
            </a:r>
            <a:r>
              <a:rPr lang="en-US" sz="1800" dirty="0" err="1" smtClean="0"/>
              <a:t>vaccins</a:t>
            </a:r>
            <a:r>
              <a:rPr lang="en-US" sz="1800" dirty="0" smtClean="0"/>
              <a:t> </a:t>
            </a:r>
            <a:r>
              <a:rPr lang="en-US" sz="1800" dirty="0" err="1" smtClean="0"/>
              <a:t>administrés</a:t>
            </a:r>
            <a:endParaRPr lang="en-US" sz="1800" dirty="0" smtClean="0"/>
          </a:p>
          <a:p>
            <a:pPr lvl="1"/>
            <a:r>
              <a:rPr lang="en-US" sz="1800" b="1" dirty="0" err="1" smtClean="0"/>
              <a:t>Avertir</a:t>
            </a:r>
            <a:r>
              <a:rPr lang="en-US" sz="1800" dirty="0" smtClean="0"/>
              <a:t> des </a:t>
            </a:r>
            <a:r>
              <a:rPr lang="en-US" sz="1800" dirty="0" err="1" smtClean="0"/>
              <a:t>effets</a:t>
            </a:r>
            <a:r>
              <a:rPr lang="en-US" sz="1800" dirty="0" smtClean="0"/>
              <a:t> </a:t>
            </a:r>
            <a:r>
              <a:rPr lang="en-US" sz="1800" dirty="0" err="1" smtClean="0"/>
              <a:t>secondaires</a:t>
            </a:r>
            <a:r>
              <a:rPr lang="en-US" sz="1800" dirty="0" smtClean="0"/>
              <a:t> </a:t>
            </a:r>
            <a:r>
              <a:rPr lang="en-US" sz="1800" dirty="0" err="1" smtClean="0"/>
              <a:t>éventuels</a:t>
            </a:r>
            <a:r>
              <a:rPr lang="en-US" sz="1800" dirty="0" smtClean="0"/>
              <a:t> et </a:t>
            </a:r>
            <a:r>
              <a:rPr lang="en-US" sz="1800" dirty="0" err="1" smtClean="0"/>
              <a:t>indiquer</a:t>
            </a:r>
            <a:r>
              <a:rPr lang="en-US" sz="1800" dirty="0" smtClean="0"/>
              <a:t> la </a:t>
            </a:r>
            <a:r>
              <a:rPr lang="en-US" sz="1800" dirty="0" err="1" smtClean="0"/>
              <a:t>façon</a:t>
            </a:r>
            <a:r>
              <a:rPr lang="en-US" sz="1800" dirty="0" smtClean="0"/>
              <a:t> de </a:t>
            </a:r>
            <a:r>
              <a:rPr lang="en-US" sz="1800" dirty="0" err="1" smtClean="0"/>
              <a:t>réagir</a:t>
            </a:r>
            <a:endParaRPr lang="en-US" sz="1800" dirty="0" smtClean="0"/>
          </a:p>
          <a:p>
            <a:pPr lvl="1"/>
            <a:r>
              <a:rPr lang="en-US" sz="1800" b="1" dirty="0" smtClean="0"/>
              <a:t>Arranger</a:t>
            </a:r>
            <a:r>
              <a:rPr lang="en-US" sz="1800" dirty="0" smtClean="0"/>
              <a:t> un </a:t>
            </a:r>
            <a:r>
              <a:rPr lang="en-US" sz="1800" dirty="0" err="1" smtClean="0"/>
              <a:t>rendez-vous</a:t>
            </a:r>
            <a:r>
              <a:rPr lang="en-US" sz="1800" dirty="0" smtClean="0"/>
              <a:t> de </a:t>
            </a:r>
            <a:r>
              <a:rPr lang="en-US" sz="1800" dirty="0" err="1" smtClean="0"/>
              <a:t>suivi</a:t>
            </a:r>
            <a:endParaRPr lang="en-US" sz="1800" dirty="0" smtClean="0"/>
          </a:p>
          <a:p>
            <a:r>
              <a:rPr lang="en-US" sz="1800" dirty="0" err="1" smtClean="0"/>
              <a:t>Expliquez</a:t>
            </a:r>
            <a:r>
              <a:rPr lang="en-US" sz="1800" dirty="0" smtClean="0"/>
              <a:t> aux </a:t>
            </a:r>
            <a:r>
              <a:rPr lang="en-US" sz="1800" dirty="0" err="1" smtClean="0"/>
              <a:t>accompagnants</a:t>
            </a:r>
            <a:r>
              <a:rPr lang="en-US" sz="1800" dirty="0" smtClean="0"/>
              <a:t> que le PCV aide à </a:t>
            </a:r>
            <a:r>
              <a:rPr lang="en-US" sz="1800" b="1" dirty="0" err="1" smtClean="0"/>
              <a:t>prévenir</a:t>
            </a:r>
            <a:r>
              <a:rPr lang="en-US" sz="1800" b="1" dirty="0" smtClean="0"/>
              <a:t> la </a:t>
            </a:r>
            <a:r>
              <a:rPr lang="en-US" sz="1800" b="1" dirty="0" err="1" smtClean="0"/>
              <a:t>pneumonie</a:t>
            </a:r>
            <a:r>
              <a:rPr lang="en-US" sz="1800" b="1" dirty="0" smtClean="0"/>
              <a:t> </a:t>
            </a:r>
            <a:r>
              <a:rPr lang="en-US" sz="1800" dirty="0" smtClean="0"/>
              <a:t>et la </a:t>
            </a:r>
            <a:r>
              <a:rPr lang="en-US" sz="1800" b="1" dirty="0" err="1" smtClean="0"/>
              <a:t>méningite</a:t>
            </a:r>
            <a:r>
              <a:rPr lang="en-US" sz="1800" dirty="0" smtClean="0"/>
              <a:t>, </a:t>
            </a:r>
            <a:r>
              <a:rPr lang="en-US" altLang="nl-BE" sz="1800" dirty="0" smtClean="0"/>
              <a:t>qui </a:t>
            </a:r>
            <a:r>
              <a:rPr lang="en-US" altLang="nl-BE" sz="1800" dirty="0" err="1"/>
              <a:t>représentent</a:t>
            </a:r>
            <a:r>
              <a:rPr lang="en-US" altLang="nl-BE" sz="1800" dirty="0"/>
              <a:t> des causes </a:t>
            </a:r>
            <a:r>
              <a:rPr lang="en-US" altLang="nl-BE" sz="1800" dirty="0" err="1"/>
              <a:t>importantes</a:t>
            </a:r>
            <a:r>
              <a:rPr lang="en-US" altLang="nl-BE" sz="1800" dirty="0"/>
              <a:t> de </a:t>
            </a:r>
            <a:r>
              <a:rPr lang="en-US" altLang="nl-BE" sz="1800" dirty="0" err="1"/>
              <a:t>décès</a:t>
            </a:r>
            <a:r>
              <a:rPr lang="en-US" altLang="nl-BE" sz="1800" dirty="0"/>
              <a:t> et </a:t>
            </a:r>
            <a:r>
              <a:rPr lang="en-US" altLang="nl-BE" sz="1800" dirty="0" err="1"/>
              <a:t>d’incapacité</a:t>
            </a:r>
            <a:r>
              <a:rPr lang="en-US" altLang="nl-BE" sz="1800" dirty="0"/>
              <a:t> chez les </a:t>
            </a:r>
            <a:r>
              <a:rPr lang="en-US" altLang="nl-BE" sz="1800" dirty="0" err="1"/>
              <a:t>enfants</a:t>
            </a:r>
            <a:r>
              <a:rPr lang="en-US" sz="1800" dirty="0" smtClean="0"/>
              <a:t>. </a:t>
            </a:r>
          </a:p>
          <a:p>
            <a:r>
              <a:rPr lang="en-US" sz="1800" dirty="0" err="1" smtClean="0"/>
              <a:t>Expliquez</a:t>
            </a:r>
            <a:r>
              <a:rPr lang="en-US" sz="1800" dirty="0" smtClean="0"/>
              <a:t> aux </a:t>
            </a:r>
            <a:r>
              <a:rPr lang="en-US" sz="1800" dirty="0" err="1" smtClean="0"/>
              <a:t>accompagnants</a:t>
            </a:r>
            <a:r>
              <a:rPr lang="en-US" sz="1800" dirty="0" smtClean="0"/>
              <a:t> que l</a:t>
            </a:r>
            <a:r>
              <a:rPr lang="en-US" altLang="nl-BE" sz="1800" dirty="0" smtClean="0"/>
              <a:t>es </a:t>
            </a:r>
            <a:r>
              <a:rPr lang="en-US" altLang="nl-BE" sz="1800" dirty="0" err="1"/>
              <a:t>enfants</a:t>
            </a:r>
            <a:r>
              <a:rPr lang="en-US" altLang="nl-BE" sz="1800" dirty="0"/>
              <a:t> </a:t>
            </a:r>
            <a:r>
              <a:rPr lang="en-US" altLang="nl-BE" sz="1800" dirty="0" err="1" smtClean="0"/>
              <a:t>peuvent</a:t>
            </a:r>
            <a:r>
              <a:rPr lang="en-US" altLang="nl-BE" sz="1800" dirty="0" smtClean="0"/>
              <a:t> encore </a:t>
            </a:r>
            <a:r>
              <a:rPr lang="en-US" altLang="nl-BE" sz="1800" dirty="0" err="1" smtClean="0"/>
              <a:t>contracter</a:t>
            </a:r>
            <a:r>
              <a:rPr lang="en-US" altLang="nl-BE" sz="1800" dirty="0" smtClean="0"/>
              <a:t> </a:t>
            </a:r>
            <a:r>
              <a:rPr lang="en-US" altLang="nl-BE" sz="1800" dirty="0" err="1"/>
              <a:t>une</a:t>
            </a:r>
            <a:r>
              <a:rPr lang="en-US" altLang="nl-BE" sz="1800" dirty="0"/>
              <a:t> </a:t>
            </a:r>
            <a:r>
              <a:rPr lang="en-US" altLang="nl-BE" sz="1800" dirty="0" err="1"/>
              <a:t>pneumonie</a:t>
            </a:r>
            <a:r>
              <a:rPr lang="en-US" altLang="nl-BE" sz="1800" dirty="0"/>
              <a:t> </a:t>
            </a:r>
            <a:r>
              <a:rPr lang="en-US" altLang="nl-BE" sz="1800" dirty="0" err="1"/>
              <a:t>ou</a:t>
            </a:r>
            <a:r>
              <a:rPr lang="en-US" altLang="nl-BE" sz="1800" dirty="0"/>
              <a:t> </a:t>
            </a:r>
            <a:r>
              <a:rPr lang="en-US" altLang="nl-BE" sz="1800" dirty="0" err="1"/>
              <a:t>une</a:t>
            </a:r>
            <a:r>
              <a:rPr lang="en-US" altLang="nl-BE" sz="1800" dirty="0"/>
              <a:t> </a:t>
            </a:r>
            <a:r>
              <a:rPr lang="en-US" altLang="nl-BE" sz="1800" dirty="0" err="1"/>
              <a:t>méningite</a:t>
            </a:r>
            <a:r>
              <a:rPr lang="en-US" altLang="nl-BE" sz="1800" dirty="0"/>
              <a:t> </a:t>
            </a:r>
            <a:r>
              <a:rPr lang="en-US" altLang="nl-BE" sz="1800" dirty="0" smtClean="0"/>
              <a:t>due à </a:t>
            </a:r>
            <a:r>
              <a:rPr lang="en-US" altLang="nl-BE" sz="1800" dirty="0" err="1"/>
              <a:t>d’autres</a:t>
            </a:r>
            <a:r>
              <a:rPr lang="en-US" altLang="nl-BE" sz="1800" dirty="0"/>
              <a:t> </a:t>
            </a:r>
            <a:r>
              <a:rPr lang="en-US" altLang="nl-BE" sz="1800" dirty="0" err="1" smtClean="0"/>
              <a:t>pathogènes</a:t>
            </a:r>
            <a:r>
              <a:rPr lang="en-US" altLang="nl-BE" sz="1800" dirty="0" smtClean="0"/>
              <a:t>, </a:t>
            </a:r>
            <a:r>
              <a:rPr lang="en-US" altLang="nl-BE" sz="1800" dirty="0" err="1" smtClean="0"/>
              <a:t>mais</a:t>
            </a:r>
            <a:r>
              <a:rPr lang="en-US" altLang="nl-BE" sz="1800" dirty="0" smtClean="0"/>
              <a:t> que </a:t>
            </a:r>
            <a:r>
              <a:rPr lang="en-US" altLang="nl-BE" sz="1800" dirty="0" err="1" smtClean="0"/>
              <a:t>ces</a:t>
            </a:r>
            <a:r>
              <a:rPr lang="en-US" altLang="nl-BE" sz="1800" dirty="0" smtClean="0"/>
              <a:t> maladies </a:t>
            </a:r>
            <a:r>
              <a:rPr lang="en-US" altLang="nl-BE" sz="1800" dirty="0" err="1" smtClean="0"/>
              <a:t>surviennent</a:t>
            </a:r>
            <a:r>
              <a:rPr lang="en-US" altLang="nl-BE" sz="1800" dirty="0" smtClean="0"/>
              <a:t> </a:t>
            </a:r>
            <a:r>
              <a:rPr lang="en-US" altLang="nl-BE" sz="1800" dirty="0" err="1" smtClean="0"/>
              <a:t>moins</a:t>
            </a:r>
            <a:r>
              <a:rPr lang="en-US" altLang="nl-BE" sz="1800" dirty="0" smtClean="0"/>
              <a:t> </a:t>
            </a:r>
            <a:r>
              <a:rPr lang="en-US" altLang="nl-BE" sz="1800" dirty="0" err="1" smtClean="0"/>
              <a:t>fréquemment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Expliquez</a:t>
            </a:r>
            <a:r>
              <a:rPr lang="en-US" sz="1800" dirty="0" smtClean="0"/>
              <a:t> aux </a:t>
            </a:r>
            <a:r>
              <a:rPr lang="en-US" sz="1800" dirty="0" err="1" smtClean="0"/>
              <a:t>accompagnants</a:t>
            </a:r>
            <a:r>
              <a:rPr lang="en-US" sz="1800" dirty="0" smtClean="0"/>
              <a:t> les </a:t>
            </a:r>
            <a:r>
              <a:rPr lang="en-US" sz="1800" b="1" dirty="0" err="1" smtClean="0"/>
              <a:t>effets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secondaires</a:t>
            </a:r>
            <a:r>
              <a:rPr lang="en-US" sz="1800" b="1" dirty="0" smtClean="0"/>
              <a:t> </a:t>
            </a:r>
            <a:r>
              <a:rPr lang="en-US" sz="1800" dirty="0" smtClean="0"/>
              <a:t>courants de la vaccination par PCV, qui </a:t>
            </a:r>
            <a:r>
              <a:rPr lang="en-US" sz="1800" dirty="0" err="1" smtClean="0"/>
              <a:t>incluent</a:t>
            </a:r>
            <a:r>
              <a:rPr lang="en-US" sz="1800" dirty="0" smtClean="0"/>
              <a:t> </a:t>
            </a:r>
            <a:r>
              <a:rPr lang="en-US" sz="1800" b="1" dirty="0" err="1" smtClean="0"/>
              <a:t>irritabilité</a:t>
            </a:r>
            <a:r>
              <a:rPr lang="en-US" sz="1800" b="1" dirty="0" smtClean="0"/>
              <a:t>, </a:t>
            </a:r>
            <a:r>
              <a:rPr lang="en-US" sz="1800" b="1" dirty="0" err="1" smtClean="0"/>
              <a:t>pleurs</a:t>
            </a:r>
            <a:r>
              <a:rPr lang="en-US" sz="1800" b="1" dirty="0" smtClean="0"/>
              <a:t>, </a:t>
            </a:r>
            <a:r>
              <a:rPr lang="en-US" sz="1800" b="1" dirty="0" err="1" smtClean="0"/>
              <a:t>sensibilité</a:t>
            </a:r>
            <a:r>
              <a:rPr lang="en-US" sz="1800" b="1" dirty="0" smtClean="0"/>
              <a:t> au site </a:t>
            </a:r>
            <a:r>
              <a:rPr lang="en-US" sz="1800" b="1" dirty="0" err="1" smtClean="0"/>
              <a:t>d’injection</a:t>
            </a:r>
            <a:r>
              <a:rPr lang="en-US" sz="1800" b="1" dirty="0" smtClean="0"/>
              <a:t> </a:t>
            </a:r>
            <a:r>
              <a:rPr lang="en-US" sz="1800" dirty="0" smtClean="0"/>
              <a:t>et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fièvre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passagère</a:t>
            </a:r>
            <a:r>
              <a:rPr lang="en-US" sz="1800" b="1" dirty="0" smtClean="0"/>
              <a:t>, </a:t>
            </a:r>
            <a:r>
              <a:rPr lang="en-US" sz="1800" dirty="0" err="1" smtClean="0"/>
              <a:t>mais</a:t>
            </a:r>
            <a:r>
              <a:rPr lang="en-US" sz="1800" dirty="0" smtClean="0"/>
              <a:t> </a:t>
            </a:r>
            <a:r>
              <a:rPr lang="en-US" sz="1800" dirty="0" err="1" smtClean="0"/>
              <a:t>qu’ils</a:t>
            </a:r>
            <a:r>
              <a:rPr lang="en-US" sz="1800" dirty="0" smtClean="0"/>
              <a:t> </a:t>
            </a:r>
            <a:r>
              <a:rPr lang="en-US" sz="1800" dirty="0" err="1" smtClean="0"/>
              <a:t>sont</a:t>
            </a:r>
            <a:r>
              <a:rPr lang="en-US" sz="1800" dirty="0" smtClean="0"/>
              <a:t> de </a:t>
            </a:r>
            <a:r>
              <a:rPr lang="en-US" sz="1800" dirty="0" err="1"/>
              <a:t>c</a:t>
            </a:r>
            <a:r>
              <a:rPr lang="en-US" sz="1800" dirty="0" err="1" smtClean="0"/>
              <a:t>ourte</a:t>
            </a:r>
            <a:r>
              <a:rPr lang="en-US" sz="1800" dirty="0" smtClean="0"/>
              <a:t> </a:t>
            </a:r>
            <a:r>
              <a:rPr lang="en-US" sz="1800" dirty="0" err="1" smtClean="0"/>
              <a:t>durée</a:t>
            </a:r>
            <a:r>
              <a:rPr lang="en-US" sz="1800" dirty="0" smtClean="0"/>
              <a:t>.</a:t>
            </a:r>
          </a:p>
          <a:p>
            <a:r>
              <a:rPr lang="en-US" sz="1800" dirty="0" err="1" smtClean="0"/>
              <a:t>Réassurez</a:t>
            </a:r>
            <a:r>
              <a:rPr lang="en-US" sz="1800" dirty="0" smtClean="0"/>
              <a:t> les </a:t>
            </a:r>
            <a:r>
              <a:rPr lang="en-US" sz="1800" dirty="0" err="1" smtClean="0"/>
              <a:t>accompagnants</a:t>
            </a:r>
            <a:r>
              <a:rPr lang="en-US" sz="1800" dirty="0" smtClean="0"/>
              <a:t> </a:t>
            </a:r>
            <a:r>
              <a:rPr lang="en-US" sz="1800" dirty="0" err="1" smtClean="0"/>
              <a:t>en</a:t>
            </a:r>
            <a:r>
              <a:rPr lang="en-US" sz="1800" dirty="0" smtClean="0"/>
              <a:t> </a:t>
            </a:r>
            <a:r>
              <a:rPr lang="en-US" sz="1800" dirty="0" err="1" smtClean="0"/>
              <a:t>expliquant</a:t>
            </a:r>
            <a:r>
              <a:rPr lang="en-US" sz="1800" dirty="0" smtClean="0"/>
              <a:t> </a:t>
            </a:r>
            <a:r>
              <a:rPr lang="en-US" sz="1800" dirty="0" err="1" smtClean="0"/>
              <a:t>qu’il</a:t>
            </a:r>
            <a:r>
              <a:rPr lang="en-US" sz="1800" dirty="0" smtClean="0"/>
              <a:t> y a de </a:t>
            </a:r>
            <a:r>
              <a:rPr lang="en-US" sz="1800" dirty="0" err="1" smtClean="0"/>
              <a:t>nombreux</a:t>
            </a:r>
            <a:r>
              <a:rPr lang="en-US" sz="1800" dirty="0" smtClean="0"/>
              <a:t> </a:t>
            </a:r>
            <a:r>
              <a:rPr lang="en-US" sz="1800" dirty="0" err="1" smtClean="0"/>
              <a:t>avantages</a:t>
            </a:r>
            <a:r>
              <a:rPr lang="en-US" sz="1800" dirty="0" smtClean="0"/>
              <a:t> à </a:t>
            </a:r>
            <a:r>
              <a:rPr lang="en-US" sz="1800" dirty="0" err="1" smtClean="0"/>
              <a:t>recevoir</a:t>
            </a:r>
            <a:r>
              <a:rPr lang="en-US" sz="1800" dirty="0" smtClean="0"/>
              <a:t> des </a:t>
            </a:r>
            <a:r>
              <a:rPr lang="en-US" sz="1800" b="1" dirty="0" smtClean="0"/>
              <a:t>injections multiples </a:t>
            </a:r>
            <a:r>
              <a:rPr lang="en-US" sz="1800" dirty="0" err="1" smtClean="0"/>
              <a:t>lors</a:t>
            </a:r>
            <a:r>
              <a:rPr lang="en-US" sz="1800" dirty="0" smtClean="0"/>
              <a:t> </a:t>
            </a:r>
            <a:r>
              <a:rPr lang="en-US" sz="1800" dirty="0" err="1" smtClean="0"/>
              <a:t>d’une</a:t>
            </a:r>
            <a:r>
              <a:rPr lang="en-US" sz="1800" dirty="0" smtClean="0"/>
              <a:t> </a:t>
            </a:r>
            <a:r>
              <a:rPr lang="en-US" sz="1800" dirty="0" err="1" smtClean="0"/>
              <a:t>même</a:t>
            </a:r>
            <a:r>
              <a:rPr lang="en-US" sz="1800" dirty="0" smtClean="0"/>
              <a:t> consultation</a:t>
            </a:r>
            <a:r>
              <a:rPr lang="en-US" sz="1800" dirty="0"/>
              <a:t> </a:t>
            </a:r>
            <a:r>
              <a:rPr lang="en-US" sz="1800" dirty="0" smtClean="0"/>
              <a:t>: </a:t>
            </a:r>
            <a:r>
              <a:rPr lang="en-US" sz="1800" b="1" dirty="0" err="1" smtClean="0"/>
              <a:t>moins</a:t>
            </a:r>
            <a:r>
              <a:rPr lang="en-US" sz="1800" b="1" dirty="0" smtClean="0"/>
              <a:t> de </a:t>
            </a:r>
            <a:r>
              <a:rPr lang="en-US" sz="1800" b="1" dirty="0" err="1" smtClean="0"/>
              <a:t>visites</a:t>
            </a:r>
            <a:r>
              <a:rPr lang="en-US" sz="1800" b="1" dirty="0" smtClean="0"/>
              <a:t>, plus de protection </a:t>
            </a:r>
            <a:r>
              <a:rPr lang="en-US" sz="1800" dirty="0" smtClean="0"/>
              <a:t>et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moins</a:t>
            </a:r>
            <a:r>
              <a:rPr lang="en-US" sz="1800" b="1" dirty="0" smtClean="0"/>
              <a:t> de </a:t>
            </a:r>
            <a:r>
              <a:rPr lang="en-US" sz="1800" b="1" dirty="0" err="1" smtClean="0"/>
              <a:t>gêne</a:t>
            </a:r>
            <a:r>
              <a:rPr lang="en-US" sz="1800" b="1" dirty="0" smtClean="0"/>
              <a:t> et </a:t>
            </a:r>
            <a:r>
              <a:rPr lang="en-US" sz="1800" b="1" dirty="0" err="1" smtClean="0"/>
              <a:t>d’effets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secondaires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éventuels</a:t>
            </a:r>
            <a:r>
              <a:rPr lang="en-GB" altLang="nl-BE" sz="1800" dirty="0" smtClean="0"/>
              <a:t>. </a:t>
            </a:r>
            <a:endParaRPr lang="en-US" sz="1800" dirty="0" smtClean="0"/>
          </a:p>
          <a:p>
            <a:r>
              <a:rPr lang="en-US" sz="1800" dirty="0" err="1" smtClean="0"/>
              <a:t>Convenez</a:t>
            </a:r>
            <a:r>
              <a:rPr lang="en-US" sz="1800" dirty="0" smtClean="0"/>
              <a:t> avec les </a:t>
            </a:r>
            <a:r>
              <a:rPr lang="en-US" sz="1800" dirty="0" err="1" smtClean="0"/>
              <a:t>accompagnants</a:t>
            </a:r>
            <a:r>
              <a:rPr lang="en-US" sz="1800" dirty="0" smtClean="0"/>
              <a:t> du </a:t>
            </a:r>
            <a:r>
              <a:rPr lang="en-US" sz="1800" b="1" dirty="0" smtClean="0"/>
              <a:t>prochain </a:t>
            </a:r>
            <a:r>
              <a:rPr lang="en-US" sz="1800" b="1" dirty="0" err="1" smtClean="0"/>
              <a:t>rendez-vous</a:t>
            </a:r>
            <a:r>
              <a:rPr lang="en-US" sz="1800" b="1" dirty="0" smtClean="0"/>
              <a:t> pour la dose </a:t>
            </a:r>
            <a:r>
              <a:rPr lang="en-US" sz="1800" b="1" dirty="0" err="1" smtClean="0"/>
              <a:t>suivante</a:t>
            </a:r>
            <a:r>
              <a:rPr lang="en-US" sz="1800" b="1" dirty="0" smtClean="0"/>
              <a:t> </a:t>
            </a:r>
            <a:r>
              <a:rPr lang="en-US" sz="1800" dirty="0" smtClean="0"/>
              <a:t>de </a:t>
            </a:r>
            <a:r>
              <a:rPr lang="en-US" sz="1800" dirty="0" err="1" smtClean="0"/>
              <a:t>vaccin</a:t>
            </a:r>
            <a:r>
              <a:rPr lang="en-US" sz="1800" dirty="0" smtClean="0"/>
              <a:t>. </a:t>
            </a:r>
            <a:endParaRPr lang="en-US" sz="1800" dirty="0"/>
          </a:p>
          <a:p>
            <a:endParaRPr lang="nl-BE" sz="1800" dirty="0"/>
          </a:p>
        </p:txBody>
      </p:sp>
    </p:spTree>
    <p:extLst>
      <p:ext uri="{BB962C8B-B14F-4D97-AF65-F5344CB8AC3E}">
        <p14:creationId xmlns:p14="http://schemas.microsoft.com/office/powerpoint/2010/main" val="110618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nl-BE" sz="4000" dirty="0" smtClean="0"/>
              <a:t>Références</a:t>
            </a:r>
            <a:endParaRPr lang="nl-B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40160"/>
            <a:ext cx="8640960" cy="4853136"/>
          </a:xfrm>
        </p:spPr>
        <p:txBody>
          <a:bodyPr>
            <a:noAutofit/>
          </a:bodyPr>
          <a:lstStyle/>
          <a:p>
            <a:r>
              <a:rPr lang="en-US" sz="2000" dirty="0" smtClean="0"/>
              <a:t>World Health Organization Course on Vaccine Safety Basics: Module 6: Communication: </a:t>
            </a:r>
            <a:r>
              <a:rPr lang="nl-BE" sz="2000" dirty="0">
                <a:hlinkClick r:id="rId3"/>
              </a:rPr>
              <a:t>http://vaccine-safety-training.org/overview-and-outcomes-6.html</a:t>
            </a:r>
            <a:r>
              <a:rPr lang="nl-BE" sz="2000" dirty="0"/>
              <a:t> </a:t>
            </a:r>
            <a:endParaRPr lang="nl-BE" sz="2000" dirty="0" smtClean="0"/>
          </a:p>
          <a:p>
            <a:r>
              <a:rPr lang="en-US" sz="2000" dirty="0"/>
              <a:t>World Health Organization Course on Vaccine Safety Basics: Module </a:t>
            </a:r>
            <a:r>
              <a:rPr lang="en-US" sz="2000" dirty="0" smtClean="0"/>
              <a:t>3: Adverse events following immunization: </a:t>
            </a:r>
            <a:r>
              <a:rPr lang="nl-BE" sz="2000" dirty="0" smtClean="0">
                <a:hlinkClick r:id="rId4"/>
              </a:rPr>
              <a:t>http</a:t>
            </a:r>
            <a:r>
              <a:rPr lang="nl-BE" sz="2000" dirty="0">
                <a:hlinkClick r:id="rId4"/>
              </a:rPr>
              <a:t>://</a:t>
            </a:r>
            <a:r>
              <a:rPr lang="nl-BE" sz="2000" dirty="0" smtClean="0">
                <a:hlinkClick r:id="rId4"/>
              </a:rPr>
              <a:t>vaccine-safety-training.org/classification-of-aefis.html</a:t>
            </a:r>
            <a:r>
              <a:rPr lang="nl-BE" sz="2000" dirty="0" smtClean="0"/>
              <a:t> </a:t>
            </a:r>
            <a:endParaRPr lang="nl-BE" sz="2000" dirty="0"/>
          </a:p>
          <a:p>
            <a:r>
              <a:rPr lang="en-US" sz="2000" dirty="0" smtClean="0"/>
              <a:t>WHO Euro: Vaccination </a:t>
            </a:r>
            <a:r>
              <a:rPr lang="en-US" sz="2000" dirty="0"/>
              <a:t>and Trust (2017): </a:t>
            </a:r>
            <a:r>
              <a:rPr lang="en-US" sz="2000" dirty="0">
                <a:solidFill>
                  <a:srgbClr val="FF0000"/>
                </a:solidFill>
                <a:hlinkClick r:id="rId5"/>
              </a:rPr>
              <a:t>http://</a:t>
            </a:r>
            <a:r>
              <a:rPr lang="en-US" sz="2000" dirty="0" smtClean="0">
                <a:solidFill>
                  <a:srgbClr val="FF0000"/>
                </a:solidFill>
                <a:hlinkClick r:id="rId5"/>
              </a:rPr>
              <a:t>www.euro.who.int/en/health-topics/disease-prevention/vaccines-and-immunization/publications/2017/vaccination-and-trust-2017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000" dirty="0" smtClean="0"/>
              <a:t>London School of Hygiene and Tropical Medicine: The Vaccine </a:t>
            </a:r>
            <a:r>
              <a:rPr lang="en-US" sz="2000" dirty="0"/>
              <a:t>Confidence Project: </a:t>
            </a:r>
            <a:r>
              <a:rPr lang="en-US" sz="2000" dirty="0">
                <a:solidFill>
                  <a:srgbClr val="FF0000"/>
                </a:solidFill>
                <a:hlinkClick r:id="rId6"/>
              </a:rPr>
              <a:t>http://www.vaccineconfidence.org</a:t>
            </a:r>
            <a:r>
              <a:rPr lang="en-US" sz="2000" dirty="0" smtClean="0">
                <a:solidFill>
                  <a:srgbClr val="FF0000"/>
                </a:solidFill>
                <a:hlinkClick r:id="rId6"/>
              </a:rPr>
              <a:t>/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000" dirty="0"/>
              <a:t>WHO. Immunization in Practice: a practical guide for health staff. 2015 update. </a:t>
            </a:r>
            <a:r>
              <a:rPr lang="en-US" sz="2000" dirty="0">
                <a:hlinkClick r:id="rId7"/>
              </a:rPr>
              <a:t>http://apps.who.int/iris/bitstream/10665/193412/1/9789241549097_eng.pdf</a:t>
            </a:r>
            <a:r>
              <a:rPr lang="en-US" sz="2000" dirty="0"/>
              <a:t> </a:t>
            </a:r>
          </a:p>
          <a:p>
            <a:endParaRPr lang="nl-BE" sz="2000" dirty="0"/>
          </a:p>
        </p:txBody>
      </p:sp>
    </p:spTree>
    <p:extLst>
      <p:ext uri="{BB962C8B-B14F-4D97-AF65-F5344CB8AC3E}">
        <p14:creationId xmlns:p14="http://schemas.microsoft.com/office/powerpoint/2010/main" val="361803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Objectifs</a:t>
            </a:r>
            <a:endParaRPr lang="nl-B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654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À </a:t>
            </a:r>
            <a:r>
              <a:rPr lang="en-US" sz="2400" dirty="0" err="1" smtClean="0"/>
              <a:t>l’issue</a:t>
            </a:r>
            <a:r>
              <a:rPr lang="en-US" sz="2400" dirty="0" smtClean="0"/>
              <a:t> de </a:t>
            </a:r>
            <a:r>
              <a:rPr lang="en-US" sz="2400" dirty="0" err="1" smtClean="0"/>
              <a:t>ce</a:t>
            </a:r>
            <a:r>
              <a:rPr lang="en-US" sz="2400" dirty="0" smtClean="0"/>
              <a:t> module, </a:t>
            </a:r>
            <a:r>
              <a:rPr lang="en-US" sz="2400" dirty="0" err="1" smtClean="0"/>
              <a:t>vous</a:t>
            </a:r>
            <a:r>
              <a:rPr lang="en-US" sz="2400" dirty="0" smtClean="0"/>
              <a:t> </a:t>
            </a:r>
            <a:r>
              <a:rPr lang="en-US" sz="2400" dirty="0" err="1" smtClean="0"/>
              <a:t>pourrez</a:t>
            </a:r>
            <a:r>
              <a:rPr lang="en-US" sz="2400" dirty="0" smtClean="0"/>
              <a:t>: </a:t>
            </a:r>
            <a:endParaRPr lang="en-US" sz="2400" dirty="0" smtClean="0"/>
          </a:p>
          <a:p>
            <a:pPr lvl="1"/>
            <a:r>
              <a:rPr lang="en-US" sz="2400" dirty="0" err="1"/>
              <a:t>d</a:t>
            </a:r>
            <a:r>
              <a:rPr lang="en-US" sz="2400" dirty="0" err="1" smtClean="0"/>
              <a:t>écrire</a:t>
            </a:r>
            <a:r>
              <a:rPr lang="en-US" sz="2400" dirty="0" smtClean="0"/>
              <a:t> les </a:t>
            </a:r>
            <a:r>
              <a:rPr lang="en-US" sz="2400" dirty="0" err="1" smtClean="0"/>
              <a:t>meilleures</a:t>
            </a:r>
            <a:r>
              <a:rPr lang="en-US" sz="2400" dirty="0" smtClean="0"/>
              <a:t> </a:t>
            </a:r>
            <a:r>
              <a:rPr lang="en-US" sz="2400" dirty="0" err="1" smtClean="0"/>
              <a:t>pratiques</a:t>
            </a:r>
            <a:r>
              <a:rPr lang="en-US" sz="2400" dirty="0" smtClean="0"/>
              <a:t> pour </a:t>
            </a:r>
            <a:r>
              <a:rPr lang="en-US" sz="2400" dirty="0" err="1" smtClean="0"/>
              <a:t>communiquer</a:t>
            </a:r>
            <a:r>
              <a:rPr lang="en-US" sz="2400" dirty="0" smtClean="0"/>
              <a:t> avec les </a:t>
            </a:r>
            <a:r>
              <a:rPr lang="en-US" sz="2400" dirty="0" err="1" smtClean="0"/>
              <a:t>accompagnants</a:t>
            </a:r>
            <a:endParaRPr lang="en-US" sz="2400" dirty="0"/>
          </a:p>
          <a:p>
            <a:pPr lvl="1"/>
            <a:r>
              <a:rPr lang="en-US" sz="2400" dirty="0" err="1"/>
              <a:t>d</a:t>
            </a:r>
            <a:r>
              <a:rPr lang="en-US" sz="2400" dirty="0" err="1" smtClean="0"/>
              <a:t>écrire</a:t>
            </a:r>
            <a:r>
              <a:rPr lang="en-US" sz="2400" dirty="0" smtClean="0"/>
              <a:t> la communication des « trois A »</a:t>
            </a:r>
            <a:endParaRPr lang="en-US" sz="2400" dirty="0"/>
          </a:p>
          <a:p>
            <a:pPr lvl="1"/>
            <a:r>
              <a:rPr lang="en-US" sz="2400" dirty="0" err="1"/>
              <a:t>p</a:t>
            </a:r>
            <a:r>
              <a:rPr lang="en-US" sz="2400" dirty="0" err="1" smtClean="0"/>
              <a:t>rodiguer</a:t>
            </a:r>
            <a:r>
              <a:rPr lang="en-US" sz="2400" dirty="0" smtClean="0"/>
              <a:t> des </a:t>
            </a:r>
            <a:r>
              <a:rPr lang="en-US" sz="2400" dirty="0" err="1" smtClean="0"/>
              <a:t>conseils</a:t>
            </a:r>
            <a:r>
              <a:rPr lang="en-US" sz="2400" dirty="0" smtClean="0"/>
              <a:t> sur les maladies </a:t>
            </a:r>
            <a:r>
              <a:rPr lang="en-US" sz="2400" dirty="0" err="1" smtClean="0"/>
              <a:t>prévenues</a:t>
            </a:r>
            <a:r>
              <a:rPr lang="en-US" sz="2400" dirty="0" smtClean="0"/>
              <a:t> grâce au PCV10</a:t>
            </a:r>
          </a:p>
          <a:p>
            <a:pPr lvl="1"/>
            <a:r>
              <a:rPr lang="en-US" sz="2400" dirty="0" err="1"/>
              <a:t>p</a:t>
            </a:r>
            <a:r>
              <a:rPr lang="en-US" sz="2400" dirty="0" err="1" smtClean="0"/>
              <a:t>rodiguer</a:t>
            </a:r>
            <a:r>
              <a:rPr lang="en-US" sz="2400" dirty="0" smtClean="0"/>
              <a:t> des </a:t>
            </a:r>
            <a:r>
              <a:rPr lang="en-US" sz="2400" dirty="0" err="1" smtClean="0"/>
              <a:t>conseils</a:t>
            </a:r>
            <a:r>
              <a:rPr lang="en-US" sz="2400" dirty="0" smtClean="0"/>
              <a:t> sur le </a:t>
            </a:r>
            <a:r>
              <a:rPr lang="en-US" sz="2400" dirty="0" err="1" smtClean="0"/>
              <a:t>vaccin</a:t>
            </a:r>
            <a:r>
              <a:rPr lang="en-US" sz="2400" dirty="0" smtClean="0"/>
              <a:t> PCV10</a:t>
            </a:r>
          </a:p>
          <a:p>
            <a:pPr lvl="1"/>
            <a:r>
              <a:rPr lang="en-US" sz="2400" dirty="0"/>
              <a:t>c</a:t>
            </a:r>
            <a:r>
              <a:rPr lang="en-US" sz="2400" dirty="0" smtClean="0"/>
              <a:t>iter les </a:t>
            </a:r>
            <a:r>
              <a:rPr lang="en-US" sz="2400" dirty="0" err="1" smtClean="0"/>
              <a:t>avantages</a:t>
            </a:r>
            <a:r>
              <a:rPr lang="en-US" sz="2400" dirty="0" smtClean="0"/>
              <a:t> des injections multiples au </a:t>
            </a:r>
            <a:r>
              <a:rPr lang="en-US" sz="2400" dirty="0" err="1" smtClean="0"/>
              <a:t>cours</a:t>
            </a:r>
            <a:r>
              <a:rPr lang="en-US" sz="2400" dirty="0" smtClean="0"/>
              <a:t> </a:t>
            </a:r>
            <a:r>
              <a:rPr lang="en-US" sz="2400" dirty="0" err="1" smtClean="0"/>
              <a:t>d’une</a:t>
            </a:r>
            <a:r>
              <a:rPr lang="en-US" sz="2400" dirty="0" smtClean="0"/>
              <a:t> </a:t>
            </a:r>
            <a:r>
              <a:rPr lang="en-US" sz="2400" dirty="0" err="1" smtClean="0"/>
              <a:t>même</a:t>
            </a:r>
            <a:r>
              <a:rPr lang="en-US" sz="2400" dirty="0" smtClean="0"/>
              <a:t> consultation</a:t>
            </a:r>
          </a:p>
          <a:p>
            <a:pPr lvl="1"/>
            <a:r>
              <a:rPr lang="en-US" sz="2400" dirty="0" err="1"/>
              <a:t>c</a:t>
            </a:r>
            <a:r>
              <a:rPr lang="en-US" sz="2400" dirty="0" err="1" smtClean="0"/>
              <a:t>onseiller</a:t>
            </a:r>
            <a:r>
              <a:rPr lang="en-US" sz="2400" dirty="0" smtClean="0"/>
              <a:t> les </a:t>
            </a:r>
            <a:r>
              <a:rPr lang="en-US" sz="2400" dirty="0" err="1" smtClean="0"/>
              <a:t>accompagnants</a:t>
            </a:r>
            <a:r>
              <a:rPr lang="en-US" sz="2400" dirty="0" smtClean="0"/>
              <a:t> sur la </a:t>
            </a:r>
            <a:r>
              <a:rPr lang="en-US" sz="2400" dirty="0" err="1" smtClean="0"/>
              <a:t>façon</a:t>
            </a:r>
            <a:r>
              <a:rPr lang="en-US" sz="2400" dirty="0" smtClean="0"/>
              <a:t> de </a:t>
            </a:r>
            <a:r>
              <a:rPr lang="en-US" sz="2400" dirty="0" err="1" smtClean="0"/>
              <a:t>réagir</a:t>
            </a:r>
            <a:r>
              <a:rPr lang="en-US" sz="2400" dirty="0" smtClean="0"/>
              <a:t> face aux </a:t>
            </a:r>
            <a:r>
              <a:rPr lang="en-US" sz="2400" dirty="0" err="1" smtClean="0"/>
              <a:t>effets</a:t>
            </a:r>
            <a:r>
              <a:rPr lang="en-US" sz="2400" dirty="0" smtClean="0"/>
              <a:t> </a:t>
            </a:r>
            <a:r>
              <a:rPr lang="en-US" sz="2400" dirty="0" err="1" smtClean="0"/>
              <a:t>secondaires</a:t>
            </a:r>
            <a:endParaRPr lang="en-US" sz="2400" dirty="0" smtClean="0"/>
          </a:p>
          <a:p>
            <a:pPr lvl="1"/>
            <a:r>
              <a:rPr lang="en-US" sz="2400" dirty="0" smtClean="0"/>
              <a:t>programmer des </a:t>
            </a:r>
            <a:r>
              <a:rPr lang="en-US" sz="2400" dirty="0" err="1" smtClean="0"/>
              <a:t>visites</a:t>
            </a:r>
            <a:r>
              <a:rPr lang="en-US" sz="2400" dirty="0" smtClean="0"/>
              <a:t> de </a:t>
            </a:r>
            <a:r>
              <a:rPr lang="en-US" sz="2400" dirty="0" err="1" smtClean="0"/>
              <a:t>suivi</a:t>
            </a:r>
            <a:r>
              <a:rPr lang="en-US" sz="2400" dirty="0" smtClean="0"/>
              <a:t> pour des doses de </a:t>
            </a:r>
            <a:r>
              <a:rPr lang="en-US" sz="2400" dirty="0" err="1" smtClean="0"/>
              <a:t>vaccin</a:t>
            </a:r>
            <a:r>
              <a:rPr lang="en-US" sz="2400" dirty="0" smtClean="0"/>
              <a:t> </a:t>
            </a:r>
            <a:r>
              <a:rPr lang="en-US" sz="2400" dirty="0" err="1" smtClean="0"/>
              <a:t>supplémentaires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04558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3020" y="128826"/>
            <a:ext cx="55121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/>
              <a:t>Question aux participants</a:t>
            </a:r>
            <a:endParaRPr lang="en-GB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8064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/>
              <a:t>Quelles</a:t>
            </a:r>
            <a:r>
              <a:rPr lang="en-GB" sz="2400" dirty="0" smtClean="0"/>
              <a:t> </a:t>
            </a:r>
            <a:r>
              <a:rPr lang="en-GB" sz="2400" dirty="0" err="1" smtClean="0"/>
              <a:t>sont</a:t>
            </a:r>
            <a:r>
              <a:rPr lang="en-GB" sz="2400" dirty="0" smtClean="0"/>
              <a:t> les </a:t>
            </a:r>
            <a:r>
              <a:rPr lang="en-GB" sz="2400" dirty="0" err="1" smtClean="0"/>
              <a:t>principales</a:t>
            </a:r>
            <a:r>
              <a:rPr lang="en-GB" sz="2400" dirty="0" smtClean="0"/>
              <a:t> </a:t>
            </a:r>
            <a:r>
              <a:rPr lang="en-GB" sz="2400" dirty="0" err="1" smtClean="0"/>
              <a:t>préoccupations</a:t>
            </a:r>
            <a:r>
              <a:rPr lang="en-GB" sz="2400" dirty="0" smtClean="0"/>
              <a:t> </a:t>
            </a:r>
            <a:r>
              <a:rPr lang="en-GB" sz="2400" dirty="0" err="1" smtClean="0"/>
              <a:t>ou</a:t>
            </a:r>
            <a:r>
              <a:rPr lang="en-GB" sz="2400" dirty="0" smtClean="0"/>
              <a:t> questions </a:t>
            </a:r>
            <a:r>
              <a:rPr lang="en-GB" sz="2400" dirty="0" err="1" smtClean="0"/>
              <a:t>dont</a:t>
            </a:r>
            <a:r>
              <a:rPr lang="en-GB" sz="2400" dirty="0" smtClean="0"/>
              <a:t> les </a:t>
            </a:r>
            <a:r>
              <a:rPr lang="en-GB" sz="2400" dirty="0" err="1" smtClean="0"/>
              <a:t>accompagnants</a:t>
            </a:r>
            <a:r>
              <a:rPr lang="en-GB" sz="2400" dirty="0" smtClean="0"/>
              <a:t> font part </a:t>
            </a:r>
            <a:r>
              <a:rPr lang="en-GB" sz="2400" dirty="0" err="1" smtClean="0"/>
              <a:t>dans</a:t>
            </a:r>
            <a:r>
              <a:rPr lang="en-GB" sz="2400" dirty="0" smtClean="0"/>
              <a:t> </a:t>
            </a:r>
            <a:r>
              <a:rPr lang="en-GB" sz="2400" dirty="0" err="1" smtClean="0"/>
              <a:t>votre</a:t>
            </a:r>
            <a:r>
              <a:rPr lang="en-GB" sz="2400" dirty="0" smtClean="0"/>
              <a:t> centre de </a:t>
            </a:r>
            <a:r>
              <a:rPr lang="en-GB" sz="2400" dirty="0" smtClean="0"/>
              <a:t>santé? </a:t>
            </a:r>
            <a:r>
              <a:rPr lang="en-GB" sz="2400" dirty="0" err="1" smtClean="0"/>
              <a:t>Citez</a:t>
            </a:r>
            <a:r>
              <a:rPr lang="en-GB" sz="2400" dirty="0" smtClean="0"/>
              <a:t> </a:t>
            </a:r>
            <a:r>
              <a:rPr lang="en-GB" sz="2400" dirty="0" err="1" smtClean="0"/>
              <a:t>quelques</a:t>
            </a:r>
            <a:r>
              <a:rPr lang="en-GB" sz="2400" dirty="0" smtClean="0"/>
              <a:t> </a:t>
            </a:r>
            <a:r>
              <a:rPr lang="en-GB" sz="2400" dirty="0" err="1" smtClean="0"/>
              <a:t>exemples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32241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25760"/>
            <a:ext cx="8784976" cy="1143000"/>
          </a:xfrm>
        </p:spPr>
        <p:txBody>
          <a:bodyPr>
            <a:noAutofit/>
          </a:bodyPr>
          <a:lstStyle/>
          <a:p>
            <a:r>
              <a:rPr lang="en-GB" altLang="nl-BE" sz="4000" dirty="0"/>
              <a:t>Communication </a:t>
            </a:r>
            <a:r>
              <a:rPr lang="en-GB" altLang="nl-BE" sz="4000" dirty="0" smtClean="0"/>
              <a:t>avec les </a:t>
            </a:r>
            <a:r>
              <a:rPr lang="en-GB" altLang="nl-BE" sz="4000" dirty="0" err="1" smtClean="0"/>
              <a:t>accompagnants</a:t>
            </a:r>
            <a:r>
              <a:rPr lang="en-GB" altLang="nl-BE" sz="4000" dirty="0" smtClean="0"/>
              <a:t>: </a:t>
            </a:r>
            <a:br>
              <a:rPr lang="en-GB" altLang="nl-BE" sz="4000" dirty="0" smtClean="0"/>
            </a:br>
            <a:r>
              <a:rPr lang="en-GB" altLang="nl-BE" sz="4000" dirty="0" smtClean="0"/>
              <a:t>les </a:t>
            </a:r>
            <a:r>
              <a:rPr lang="en-GB" altLang="nl-BE" sz="4000" dirty="0" err="1" smtClean="0"/>
              <a:t>meilleures</a:t>
            </a:r>
            <a:r>
              <a:rPr lang="en-GB" altLang="nl-BE" sz="4000" dirty="0" smtClean="0"/>
              <a:t> </a:t>
            </a:r>
            <a:r>
              <a:rPr lang="en-GB" altLang="nl-BE" sz="4000" dirty="0" err="1" smtClean="0"/>
              <a:t>pratiques</a:t>
            </a:r>
            <a:endParaRPr lang="en-GB" altLang="nl-BE" sz="400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altLang="nl-BE" sz="2400" dirty="0" smtClean="0"/>
              <a:t>Pour les </a:t>
            </a:r>
            <a:r>
              <a:rPr lang="en-GB" altLang="nl-BE" sz="2400" dirty="0" smtClean="0"/>
              <a:t>parents/</a:t>
            </a:r>
            <a:r>
              <a:rPr lang="en-GB" altLang="nl-BE" sz="2400" dirty="0" err="1" smtClean="0"/>
              <a:t>accompagnants</a:t>
            </a:r>
            <a:r>
              <a:rPr lang="en-GB" altLang="nl-BE" sz="2400" dirty="0" smtClean="0"/>
              <a:t>, les </a:t>
            </a:r>
            <a:r>
              <a:rPr lang="en-GB" altLang="nl-BE" sz="2400" dirty="0" err="1" smtClean="0"/>
              <a:t>professionnels</a:t>
            </a:r>
            <a:r>
              <a:rPr lang="en-GB" altLang="nl-BE" sz="2400" dirty="0" smtClean="0"/>
              <a:t> de santé </a:t>
            </a:r>
            <a:r>
              <a:rPr lang="en-GB" altLang="nl-BE" sz="2400" dirty="0" err="1" smtClean="0"/>
              <a:t>représentent</a:t>
            </a:r>
            <a:r>
              <a:rPr lang="en-GB" altLang="nl-BE" sz="2400" dirty="0" smtClean="0"/>
              <a:t> la </a:t>
            </a:r>
            <a:r>
              <a:rPr lang="en-GB" altLang="nl-BE" sz="2400" dirty="0" err="1" smtClean="0"/>
              <a:t>principale</a:t>
            </a:r>
            <a:r>
              <a:rPr lang="en-GB" altLang="nl-BE" sz="2400" dirty="0" smtClean="0"/>
              <a:t> source la plus </a:t>
            </a:r>
            <a:r>
              <a:rPr lang="en-GB" altLang="nl-BE" sz="2400" dirty="0" err="1" smtClean="0"/>
              <a:t>fiable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d’information</a:t>
            </a:r>
            <a:r>
              <a:rPr lang="en-GB" altLang="nl-BE" sz="2400" dirty="0" smtClean="0"/>
              <a:t> sur les </a:t>
            </a:r>
            <a:r>
              <a:rPr lang="en-GB" altLang="nl-BE" sz="2400" dirty="0" err="1" smtClean="0"/>
              <a:t>vaccins</a:t>
            </a:r>
            <a:r>
              <a:rPr lang="en-GB" altLang="nl-BE" sz="2400" dirty="0" smtClean="0"/>
              <a:t>.</a:t>
            </a:r>
          </a:p>
          <a:p>
            <a:pPr marL="0" indent="0">
              <a:buNone/>
            </a:pPr>
            <a:r>
              <a:rPr lang="en-GB" altLang="nl-BE" sz="2400" dirty="0" smtClean="0"/>
              <a:t>On </a:t>
            </a:r>
            <a:r>
              <a:rPr lang="en-GB" altLang="nl-BE" sz="2400" dirty="0" err="1" smtClean="0"/>
              <a:t>entend</a:t>
            </a:r>
            <a:r>
              <a:rPr lang="en-GB" altLang="nl-BE" sz="2400" dirty="0" smtClean="0"/>
              <a:t> par communication les </a:t>
            </a:r>
            <a:r>
              <a:rPr lang="en-GB" altLang="nl-BE" sz="2400" dirty="0" err="1" smtClean="0"/>
              <a:t>informations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fournies</a:t>
            </a:r>
            <a:r>
              <a:rPr lang="en-GB" altLang="nl-BE" sz="2400" dirty="0" smtClean="0"/>
              <a:t> </a:t>
            </a:r>
            <a:r>
              <a:rPr lang="en-GB" altLang="nl-BE" sz="2400" b="1" dirty="0" err="1" smtClean="0"/>
              <a:t>verbalement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ainsi</a:t>
            </a:r>
            <a:r>
              <a:rPr lang="en-GB" altLang="nl-BE" sz="2400" dirty="0" smtClean="0"/>
              <a:t> que le </a:t>
            </a:r>
            <a:r>
              <a:rPr lang="en-GB" altLang="nl-BE" sz="2400" dirty="0" err="1" smtClean="0"/>
              <a:t>langage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corporel</a:t>
            </a:r>
            <a:r>
              <a:rPr lang="en-GB" altLang="nl-BE" sz="2400" dirty="0" smtClean="0"/>
              <a:t> </a:t>
            </a:r>
            <a:r>
              <a:rPr lang="en-GB" altLang="nl-BE" sz="2400" b="1" dirty="0" smtClean="0"/>
              <a:t>non verbal</a:t>
            </a:r>
            <a:r>
              <a:rPr lang="en-GB" altLang="nl-BE" sz="2400" dirty="0" smtClean="0"/>
              <a:t>.</a:t>
            </a:r>
          </a:p>
          <a:p>
            <a:pPr marL="0" indent="0">
              <a:buNone/>
            </a:pPr>
            <a:endParaRPr lang="en-GB" altLang="nl-BE" sz="2400" dirty="0" smtClean="0"/>
          </a:p>
          <a:p>
            <a:r>
              <a:rPr lang="en-GB" altLang="nl-BE" sz="2400" dirty="0" err="1" smtClean="0"/>
              <a:t>Soyez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respectueux</a:t>
            </a:r>
            <a:endParaRPr lang="en-GB" altLang="nl-BE" sz="2400" dirty="0" smtClean="0"/>
          </a:p>
          <a:p>
            <a:r>
              <a:rPr lang="en-GB" altLang="nl-BE" sz="2400" dirty="0" err="1" smtClean="0"/>
              <a:t>Utilisez</a:t>
            </a:r>
            <a:r>
              <a:rPr lang="en-GB" altLang="nl-BE" sz="2400" dirty="0" smtClean="0"/>
              <a:t> un </a:t>
            </a:r>
            <a:r>
              <a:rPr lang="en-GB" altLang="nl-BE" sz="2400" dirty="0" err="1" smtClean="0"/>
              <a:t>langage</a:t>
            </a:r>
            <a:r>
              <a:rPr lang="en-GB" altLang="nl-BE" sz="2400" dirty="0" smtClean="0"/>
              <a:t> simple</a:t>
            </a:r>
            <a:endParaRPr lang="en-GB" altLang="nl-BE" sz="2400" dirty="0"/>
          </a:p>
          <a:p>
            <a:r>
              <a:rPr lang="en-GB" altLang="nl-BE" sz="2400" dirty="0" err="1" smtClean="0"/>
              <a:t>Écoutez</a:t>
            </a:r>
            <a:r>
              <a:rPr lang="en-GB" altLang="nl-BE" sz="2400" dirty="0" smtClean="0"/>
              <a:t> les </a:t>
            </a:r>
            <a:r>
              <a:rPr lang="en-GB" altLang="nl-BE" sz="2400" dirty="0" err="1" smtClean="0"/>
              <a:t>préoccupations</a:t>
            </a:r>
            <a:r>
              <a:rPr lang="en-GB" altLang="nl-BE" sz="2400" dirty="0" smtClean="0"/>
              <a:t> des </a:t>
            </a:r>
            <a:r>
              <a:rPr lang="en-GB" altLang="nl-BE" sz="2400" dirty="0" err="1" smtClean="0"/>
              <a:t>accompagnants</a:t>
            </a:r>
            <a:r>
              <a:rPr lang="en-GB" altLang="nl-BE" sz="2400" dirty="0" smtClean="0"/>
              <a:t> sans porter de </a:t>
            </a:r>
            <a:r>
              <a:rPr lang="en-GB" altLang="nl-BE" sz="2400" dirty="0" err="1" smtClean="0"/>
              <a:t>jugement</a:t>
            </a:r>
            <a:endParaRPr lang="en-GB" altLang="nl-BE" sz="2400" dirty="0"/>
          </a:p>
          <a:p>
            <a:r>
              <a:rPr lang="en-GB" altLang="nl-BE" sz="2400" dirty="0" err="1" smtClean="0"/>
              <a:t>Assurez-vous</a:t>
            </a:r>
            <a:r>
              <a:rPr lang="en-GB" altLang="nl-BE" sz="2400" dirty="0" smtClean="0"/>
              <a:t> que </a:t>
            </a:r>
            <a:r>
              <a:rPr lang="en-GB" altLang="nl-BE" sz="2400" dirty="0" err="1" smtClean="0"/>
              <a:t>l’accompagnant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comprend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vos</a:t>
            </a:r>
            <a:r>
              <a:rPr lang="en-GB" altLang="nl-BE" sz="2400" dirty="0" smtClean="0"/>
              <a:t> messages-</a:t>
            </a:r>
            <a:r>
              <a:rPr lang="en-GB" altLang="nl-BE" sz="2400" dirty="0" err="1" smtClean="0"/>
              <a:t>clés</a:t>
            </a:r>
            <a:endParaRPr lang="en-GB" altLang="nl-BE" sz="2400" dirty="0"/>
          </a:p>
        </p:txBody>
      </p:sp>
    </p:spTree>
    <p:extLst>
      <p:ext uri="{BB962C8B-B14F-4D97-AF65-F5344CB8AC3E}">
        <p14:creationId xmlns:p14="http://schemas.microsoft.com/office/powerpoint/2010/main" val="959090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en-GB" altLang="nl-BE" sz="4000" dirty="0" smtClean="0"/>
              <a:t>Communication des « trois A » avec les </a:t>
            </a:r>
            <a:r>
              <a:rPr lang="en-GB" altLang="nl-BE" sz="4000" dirty="0" err="1" smtClean="0"/>
              <a:t>accompagnants</a:t>
            </a:r>
            <a:endParaRPr lang="en-GB" altLang="nl-BE" sz="4000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GB" altLang="nl-BE" sz="2400" dirty="0" err="1" smtClean="0">
                <a:solidFill>
                  <a:schemeClr val="accent2"/>
                </a:solidFill>
              </a:rPr>
              <a:t>Aviser</a:t>
            </a:r>
            <a:r>
              <a:rPr lang="en-GB" altLang="nl-BE" sz="2400" dirty="0" smtClean="0">
                <a:solidFill>
                  <a:schemeClr val="accent2"/>
                </a:solidFill>
              </a:rPr>
              <a:t> </a:t>
            </a:r>
            <a:r>
              <a:rPr lang="en-GB" altLang="nl-BE" sz="2400" dirty="0" smtClean="0"/>
              <a:t>sur le </a:t>
            </a:r>
            <a:r>
              <a:rPr lang="en-GB" altLang="nl-BE" sz="2400" dirty="0" err="1" smtClean="0"/>
              <a:t>vaccin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administré</a:t>
            </a:r>
            <a:endParaRPr lang="en-GB" altLang="nl-BE" sz="2400" dirty="0"/>
          </a:p>
          <a:p>
            <a:pPr marL="609600" indent="-609600">
              <a:buFontTx/>
              <a:buAutoNum type="arabicPeriod"/>
            </a:pPr>
            <a:r>
              <a:rPr lang="en-GB" altLang="nl-BE" sz="2400" dirty="0" err="1" smtClean="0">
                <a:solidFill>
                  <a:schemeClr val="accent2"/>
                </a:solidFill>
              </a:rPr>
              <a:t>Avertir</a:t>
            </a:r>
            <a:r>
              <a:rPr lang="en-GB" altLang="nl-BE" sz="2400" dirty="0" smtClean="0">
                <a:solidFill>
                  <a:schemeClr val="accent2"/>
                </a:solidFill>
              </a:rPr>
              <a:t> </a:t>
            </a:r>
            <a:r>
              <a:rPr lang="en-GB" altLang="nl-BE" sz="2400" dirty="0" smtClean="0"/>
              <a:t>des </a:t>
            </a:r>
            <a:r>
              <a:rPr lang="en-GB" altLang="nl-BE" sz="2400" dirty="0" err="1" smtClean="0"/>
              <a:t>effets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secondaires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éventuels</a:t>
            </a:r>
            <a:r>
              <a:rPr lang="en-GB" altLang="nl-BE" sz="2400" dirty="0" smtClean="0"/>
              <a:t> et </a:t>
            </a:r>
            <a:r>
              <a:rPr lang="en-GB" altLang="nl-BE" sz="2400" dirty="0" err="1" smtClean="0"/>
              <a:t>indiquer</a:t>
            </a:r>
            <a:r>
              <a:rPr lang="en-GB" altLang="nl-BE" sz="2400" dirty="0" smtClean="0"/>
              <a:t> la </a:t>
            </a:r>
            <a:r>
              <a:rPr lang="en-GB" altLang="nl-BE" sz="2400" dirty="0" err="1" smtClean="0"/>
              <a:t>façon</a:t>
            </a:r>
            <a:r>
              <a:rPr lang="en-GB" altLang="nl-BE" sz="2400" dirty="0" smtClean="0"/>
              <a:t> de </a:t>
            </a:r>
            <a:r>
              <a:rPr lang="en-GB" altLang="nl-BE" sz="2400" dirty="0" err="1" smtClean="0"/>
              <a:t>réagir</a:t>
            </a:r>
            <a:endParaRPr lang="en-GB" altLang="nl-BE" sz="2400" dirty="0"/>
          </a:p>
          <a:p>
            <a:pPr marL="609600" indent="-609600">
              <a:buFontTx/>
              <a:buAutoNum type="arabicPeriod"/>
            </a:pPr>
            <a:r>
              <a:rPr lang="en-GB" altLang="nl-BE" sz="2400" dirty="0" smtClean="0">
                <a:solidFill>
                  <a:schemeClr val="accent2"/>
                </a:solidFill>
              </a:rPr>
              <a:t>Arranger</a:t>
            </a:r>
            <a:r>
              <a:rPr lang="en-GB" altLang="nl-BE" sz="2400" dirty="0" smtClean="0"/>
              <a:t> un </a:t>
            </a:r>
            <a:r>
              <a:rPr lang="en-GB" altLang="nl-BE" sz="2400" dirty="0" err="1" smtClean="0"/>
              <a:t>rendez-vous</a:t>
            </a:r>
            <a:r>
              <a:rPr lang="en-GB" altLang="nl-BE" sz="2400" dirty="0" smtClean="0"/>
              <a:t> de </a:t>
            </a:r>
            <a:r>
              <a:rPr lang="en-GB" altLang="nl-BE" sz="2400" dirty="0" err="1" smtClean="0"/>
              <a:t>suivi</a:t>
            </a:r>
            <a:endParaRPr lang="en-GB" altLang="nl-BE" sz="2400" dirty="0"/>
          </a:p>
          <a:p>
            <a:pPr marL="609600" indent="-609600">
              <a:buFontTx/>
              <a:buNone/>
            </a:pPr>
            <a:endParaRPr lang="en-GB" altLang="nl-BE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7577188" y="6577607"/>
            <a:ext cx="1603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IIP 2015. Module 5.</a:t>
            </a:r>
            <a:endParaRPr lang="en-GB" sz="1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03" y="3789040"/>
            <a:ext cx="7243105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74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en-GB" altLang="nl-BE" sz="4000" dirty="0" err="1" smtClean="0"/>
              <a:t>Aviser</a:t>
            </a:r>
            <a:r>
              <a:rPr lang="en-GB" altLang="nl-BE" sz="4000" dirty="0" smtClean="0"/>
              <a:t>: </a:t>
            </a:r>
            <a:r>
              <a:rPr lang="en-GB" altLang="nl-BE" sz="4000" dirty="0" err="1" smtClean="0"/>
              <a:t>contre</a:t>
            </a:r>
            <a:r>
              <a:rPr lang="en-GB" altLang="nl-BE" sz="4000" dirty="0" smtClean="0"/>
              <a:t> </a:t>
            </a:r>
            <a:r>
              <a:rPr lang="en-GB" altLang="nl-BE" sz="4000" dirty="0" err="1" smtClean="0"/>
              <a:t>quelles</a:t>
            </a:r>
            <a:r>
              <a:rPr lang="en-GB" altLang="nl-BE" sz="4000" dirty="0" smtClean="0"/>
              <a:t> maladies </a:t>
            </a:r>
            <a:br>
              <a:rPr lang="en-GB" altLang="nl-BE" sz="4000" dirty="0" smtClean="0"/>
            </a:br>
            <a:r>
              <a:rPr lang="en-GB" altLang="nl-BE" sz="4000" dirty="0" smtClean="0"/>
              <a:t>le PCV10 </a:t>
            </a:r>
            <a:r>
              <a:rPr lang="en-GB" altLang="nl-BE" sz="4000" dirty="0" err="1" smtClean="0"/>
              <a:t>protège</a:t>
            </a:r>
            <a:r>
              <a:rPr lang="en-GB" altLang="nl-BE" sz="4000" dirty="0" smtClean="0"/>
              <a:t>-t-</a:t>
            </a:r>
            <a:r>
              <a:rPr lang="en-GB" altLang="nl-BE" sz="4000" dirty="0" err="1" smtClean="0"/>
              <a:t>il</a:t>
            </a:r>
            <a:r>
              <a:rPr lang="en-GB" altLang="nl-BE" sz="4000" dirty="0" smtClean="0"/>
              <a:t>?</a:t>
            </a:r>
            <a:endParaRPr lang="en-GB" altLang="nl-BE" sz="40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84585"/>
            <a:ext cx="8712968" cy="518477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nl-BE" sz="2400" dirty="0" smtClean="0"/>
              <a:t>Le PCV aide à </a:t>
            </a:r>
            <a:r>
              <a:rPr lang="en-US" altLang="nl-BE" sz="2400" dirty="0" err="1" smtClean="0"/>
              <a:t>protéger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contre</a:t>
            </a:r>
            <a:r>
              <a:rPr lang="en-US" altLang="nl-BE" sz="2400" dirty="0" smtClean="0"/>
              <a:t> la </a:t>
            </a:r>
            <a:r>
              <a:rPr lang="en-US" altLang="nl-BE" sz="2400" dirty="0" err="1" smtClean="0"/>
              <a:t>pneumonie</a:t>
            </a:r>
            <a:r>
              <a:rPr lang="en-US" altLang="nl-BE" sz="2400" dirty="0" smtClean="0"/>
              <a:t> et la </a:t>
            </a:r>
            <a:r>
              <a:rPr lang="en-US" altLang="nl-BE" sz="2400" dirty="0" err="1" smtClean="0"/>
              <a:t>méningite</a:t>
            </a:r>
            <a:r>
              <a:rPr lang="en-US" altLang="nl-BE" sz="2400" dirty="0" smtClean="0"/>
              <a:t>, qui </a:t>
            </a:r>
            <a:r>
              <a:rPr lang="en-US" altLang="nl-BE" sz="2400" dirty="0" err="1" smtClean="0"/>
              <a:t>représentent</a:t>
            </a:r>
            <a:r>
              <a:rPr lang="en-US" altLang="nl-BE" sz="2400" dirty="0" smtClean="0"/>
              <a:t> des causes </a:t>
            </a:r>
            <a:r>
              <a:rPr lang="en-US" altLang="nl-BE" sz="2400" dirty="0" err="1" smtClean="0"/>
              <a:t>importantes</a:t>
            </a:r>
            <a:r>
              <a:rPr lang="en-US" altLang="nl-BE" sz="2400" dirty="0" smtClean="0"/>
              <a:t> de </a:t>
            </a:r>
            <a:r>
              <a:rPr lang="en-US" altLang="nl-BE" sz="2400" dirty="0" err="1" smtClean="0"/>
              <a:t>décès</a:t>
            </a:r>
            <a:r>
              <a:rPr lang="en-US" altLang="nl-BE" sz="2400" dirty="0" smtClean="0"/>
              <a:t> et </a:t>
            </a:r>
            <a:r>
              <a:rPr lang="en-US" altLang="nl-BE" sz="2400" dirty="0" err="1" smtClean="0"/>
              <a:t>d’incapacité</a:t>
            </a:r>
            <a:r>
              <a:rPr lang="en-US" altLang="nl-BE" sz="2400" dirty="0" smtClean="0"/>
              <a:t> chez les </a:t>
            </a:r>
            <a:r>
              <a:rPr lang="en-US" altLang="nl-BE" sz="2400" dirty="0" err="1" smtClean="0"/>
              <a:t>enfants</a:t>
            </a:r>
            <a:r>
              <a:rPr lang="en-US" altLang="nl-BE" sz="2400" dirty="0" smtClean="0"/>
              <a:t>.</a:t>
            </a:r>
            <a:br>
              <a:rPr lang="en-US" altLang="nl-BE" sz="2400" dirty="0" smtClean="0"/>
            </a:br>
            <a:endParaRPr lang="en-US" altLang="nl-BE" sz="2400" dirty="0"/>
          </a:p>
          <a:p>
            <a:pPr>
              <a:spcBef>
                <a:spcPts val="0"/>
              </a:spcBef>
            </a:pPr>
            <a:r>
              <a:rPr lang="en-US" altLang="nl-BE" sz="2400" dirty="0" smtClean="0"/>
              <a:t>Les </a:t>
            </a:r>
            <a:r>
              <a:rPr lang="en-US" altLang="nl-BE" sz="2400" dirty="0" err="1" smtClean="0"/>
              <a:t>enfants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ayant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été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vaccinés</a:t>
            </a:r>
            <a:r>
              <a:rPr lang="en-US" altLang="nl-BE" sz="2400" dirty="0" smtClean="0"/>
              <a:t> par le PCV </a:t>
            </a:r>
            <a:r>
              <a:rPr lang="en-US" altLang="nl-BE" sz="2400" dirty="0" err="1" smtClean="0"/>
              <a:t>peuvent</a:t>
            </a:r>
            <a:r>
              <a:rPr lang="en-US" altLang="nl-BE" sz="2400" dirty="0" smtClean="0"/>
              <a:t> encore </a:t>
            </a:r>
            <a:r>
              <a:rPr lang="en-US" altLang="nl-BE" sz="2400" dirty="0" err="1" smtClean="0"/>
              <a:t>contracter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une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pneumonie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ou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une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méningite</a:t>
            </a:r>
            <a:r>
              <a:rPr lang="en-US" altLang="nl-BE" sz="2400" dirty="0" smtClean="0"/>
              <a:t> due à </a:t>
            </a:r>
            <a:r>
              <a:rPr lang="en-US" altLang="nl-BE" sz="2400" dirty="0" err="1" smtClean="0"/>
              <a:t>d’autres</a:t>
            </a:r>
            <a:r>
              <a:rPr lang="en-US" altLang="nl-BE" sz="2400" dirty="0" smtClean="0"/>
              <a:t> agents </a:t>
            </a:r>
            <a:r>
              <a:rPr lang="en-US" altLang="nl-BE" sz="2400" dirty="0" err="1" smtClean="0"/>
              <a:t>pathogènes</a:t>
            </a:r>
            <a:r>
              <a:rPr lang="fr-BE" altLang="nl-BE" sz="2400" dirty="0" smtClean="0"/>
              <a:t>, </a:t>
            </a:r>
            <a:r>
              <a:rPr lang="fr-BE" altLang="nl-BE" sz="2400" dirty="0"/>
              <a:t>mais elles </a:t>
            </a:r>
            <a:r>
              <a:rPr lang="fr-BE" altLang="nl-BE" sz="2400" dirty="0" smtClean="0"/>
              <a:t>surviennent </a:t>
            </a:r>
            <a:r>
              <a:rPr lang="fr-BE" altLang="nl-BE" sz="2400" dirty="0"/>
              <a:t>moins fréquemment chez les enfants vaccinés</a:t>
            </a:r>
            <a:r>
              <a:rPr lang="en-US" altLang="nl-BE" sz="2400" dirty="0" smtClean="0"/>
              <a:t>. </a:t>
            </a:r>
          </a:p>
          <a:p>
            <a:pPr>
              <a:spcBef>
                <a:spcPts val="0"/>
              </a:spcBef>
            </a:pPr>
            <a:endParaRPr lang="en-US" altLang="nl-BE" sz="2400" dirty="0" smtClean="0"/>
          </a:p>
          <a:p>
            <a:pPr>
              <a:spcBef>
                <a:spcPts val="0"/>
              </a:spcBef>
            </a:pPr>
            <a:r>
              <a:rPr lang="en-US" altLang="nl-BE" sz="2400" dirty="0" err="1" smtClean="0"/>
              <a:t>Même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si</a:t>
            </a:r>
            <a:r>
              <a:rPr lang="en-US" altLang="nl-BE" sz="2400" dirty="0" smtClean="0"/>
              <a:t> un enfant </a:t>
            </a:r>
            <a:r>
              <a:rPr lang="en-US" altLang="nl-BE" sz="2400" dirty="0" err="1" smtClean="0"/>
              <a:t>est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vacciné</a:t>
            </a:r>
            <a:r>
              <a:rPr lang="en-US" altLang="nl-BE" sz="2400" dirty="0" smtClean="0"/>
              <a:t>, </a:t>
            </a:r>
            <a:r>
              <a:rPr lang="en-US" altLang="nl-BE" sz="2400" dirty="0" err="1" smtClean="0"/>
              <a:t>prenez</a:t>
            </a:r>
            <a:r>
              <a:rPr lang="en-US" altLang="nl-BE" sz="2400" dirty="0" smtClean="0"/>
              <a:t> les </a:t>
            </a:r>
            <a:r>
              <a:rPr lang="en-US" altLang="nl-BE" sz="2400" dirty="0" err="1" smtClean="0"/>
              <a:t>mesures</a:t>
            </a:r>
            <a:r>
              <a:rPr lang="en-US" altLang="nl-BE" sz="2400" dirty="0" smtClean="0"/>
              <a:t> de </a:t>
            </a:r>
            <a:r>
              <a:rPr lang="en-US" altLang="nl-BE" sz="2400" dirty="0" err="1" smtClean="0"/>
              <a:t>prévention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suivantes</a:t>
            </a:r>
            <a:r>
              <a:rPr lang="en-US" altLang="nl-BE" sz="2400" dirty="0" smtClean="0"/>
              <a:t>: </a:t>
            </a:r>
            <a:r>
              <a:rPr lang="en-US" altLang="nl-BE" sz="2400" dirty="0" err="1" smtClean="0"/>
              <a:t>allaitement</a:t>
            </a:r>
            <a:r>
              <a:rPr lang="en-US" altLang="nl-BE" sz="2400" dirty="0" smtClean="0"/>
              <a:t> au sein pendant les 6 premiers </a:t>
            </a:r>
            <a:r>
              <a:rPr lang="en-US" altLang="nl-BE" sz="2400" dirty="0" err="1" smtClean="0"/>
              <a:t>mois</a:t>
            </a:r>
            <a:r>
              <a:rPr lang="en-US" altLang="nl-BE" sz="2400" dirty="0" smtClean="0"/>
              <a:t>, </a:t>
            </a:r>
            <a:r>
              <a:rPr lang="en-US" altLang="nl-BE" sz="2400" dirty="0" err="1" smtClean="0"/>
              <a:t>hygiène</a:t>
            </a:r>
            <a:r>
              <a:rPr lang="en-US" altLang="nl-BE" sz="2400" dirty="0" smtClean="0"/>
              <a:t> des mains, </a:t>
            </a:r>
            <a:r>
              <a:rPr lang="fr-BE" altLang="nl-BE" sz="2400" dirty="0"/>
              <a:t>diminution  de  la  pollution  de  l’air  à  l’intérieur  des  </a:t>
            </a:r>
            <a:r>
              <a:rPr lang="fr-BE" altLang="nl-BE" sz="2400" dirty="0" smtClean="0"/>
              <a:t>habitations et consultation de l’enfant chez un professionnel de santé qualifié</a:t>
            </a:r>
            <a:r>
              <a:rPr lang="en-US" altLang="nl-BE" sz="2400" dirty="0" smtClean="0"/>
              <a:t>. </a:t>
            </a:r>
            <a:br>
              <a:rPr lang="en-US" altLang="nl-BE" sz="2400" dirty="0" smtClean="0"/>
            </a:br>
            <a:endParaRPr lang="en-US" altLang="nl-BE" sz="2400" dirty="0"/>
          </a:p>
        </p:txBody>
      </p:sp>
    </p:spTree>
    <p:extLst>
      <p:ext uri="{BB962C8B-B14F-4D97-AF65-F5344CB8AC3E}">
        <p14:creationId xmlns:p14="http://schemas.microsoft.com/office/powerpoint/2010/main" val="827411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9776"/>
            <a:ext cx="9144000" cy="1143000"/>
          </a:xfrm>
        </p:spPr>
        <p:txBody>
          <a:bodyPr>
            <a:noAutofit/>
          </a:bodyPr>
          <a:lstStyle/>
          <a:p>
            <a:r>
              <a:rPr lang="en-GB" altLang="nl-BE" sz="4000" dirty="0" err="1" smtClean="0"/>
              <a:t>Aviser</a:t>
            </a:r>
            <a:r>
              <a:rPr lang="en-GB" altLang="nl-BE" sz="4000" dirty="0" smtClean="0"/>
              <a:t>: </a:t>
            </a:r>
            <a:r>
              <a:rPr lang="en-GB" altLang="nl-BE" sz="4000" dirty="0" err="1" smtClean="0"/>
              <a:t>qu’est-ce</a:t>
            </a:r>
            <a:r>
              <a:rPr lang="en-GB" altLang="nl-BE" sz="4000" dirty="0" smtClean="0"/>
              <a:t> que les </a:t>
            </a:r>
            <a:r>
              <a:rPr lang="en-GB" altLang="nl-BE" sz="4000" dirty="0" err="1" smtClean="0"/>
              <a:t>accompagnants</a:t>
            </a:r>
            <a:r>
              <a:rPr lang="en-GB" altLang="nl-BE" sz="4000" dirty="0" smtClean="0"/>
              <a:t> </a:t>
            </a:r>
            <a:r>
              <a:rPr lang="en-GB" altLang="nl-BE" sz="4000" dirty="0" err="1" smtClean="0"/>
              <a:t>doivent</a:t>
            </a:r>
            <a:r>
              <a:rPr lang="en-GB" altLang="nl-BE" sz="4000" dirty="0" smtClean="0"/>
              <a:t> savoir sur le </a:t>
            </a:r>
            <a:r>
              <a:rPr lang="en-GB" altLang="nl-BE" sz="4000" dirty="0" smtClean="0"/>
              <a:t>PCV10?</a:t>
            </a:r>
            <a:endParaRPr lang="en-GB" altLang="nl-BE" sz="40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808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altLang="nl-BE" sz="2400" dirty="0" smtClean="0"/>
              <a:t>Des millions </a:t>
            </a:r>
            <a:r>
              <a:rPr lang="en-US" altLang="nl-BE" sz="2400" dirty="0" err="1" smtClean="0"/>
              <a:t>d’enfants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ont</a:t>
            </a:r>
            <a:r>
              <a:rPr lang="en-US" altLang="nl-BE" sz="2400" dirty="0" smtClean="0"/>
              <a:t> déjà </a:t>
            </a:r>
            <a:r>
              <a:rPr lang="en-US" altLang="nl-BE" sz="2400" dirty="0" err="1" smtClean="0"/>
              <a:t>reçu</a:t>
            </a:r>
            <a:r>
              <a:rPr lang="en-US" altLang="nl-BE" sz="2400" dirty="0" smtClean="0"/>
              <a:t> le </a:t>
            </a:r>
            <a:r>
              <a:rPr lang="en-US" altLang="nl-BE" sz="2400" dirty="0" err="1" smtClean="0"/>
              <a:t>vaccin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antipneumococcique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conjugué</a:t>
            </a:r>
            <a:r>
              <a:rPr lang="en-US" altLang="nl-BE" sz="2400" dirty="0" smtClean="0"/>
              <a:t> et </a:t>
            </a:r>
            <a:r>
              <a:rPr lang="en-US" altLang="nl-BE" sz="2400" dirty="0" err="1" smtClean="0"/>
              <a:t>celui</a:t>
            </a:r>
            <a:r>
              <a:rPr lang="en-US" altLang="nl-BE" sz="2400" dirty="0" smtClean="0"/>
              <a:t>-ci </a:t>
            </a:r>
            <a:r>
              <a:rPr lang="en-US" altLang="nl-BE" sz="2400" dirty="0" err="1" smtClean="0"/>
              <a:t>est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réputé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très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sûr</a:t>
            </a:r>
            <a:r>
              <a:rPr lang="en-US" altLang="nl-BE" sz="2400" dirty="0" smtClean="0"/>
              <a:t>. </a:t>
            </a:r>
            <a:endParaRPr lang="en-US" altLang="nl-BE" sz="2400" dirty="0"/>
          </a:p>
          <a:p>
            <a:pPr>
              <a:spcBef>
                <a:spcPts val="0"/>
              </a:spcBef>
            </a:pPr>
            <a:endParaRPr lang="en-US" altLang="nl-BE" sz="2400" dirty="0"/>
          </a:p>
          <a:p>
            <a:pPr>
              <a:spcBef>
                <a:spcPts val="0"/>
              </a:spcBef>
            </a:pPr>
            <a:r>
              <a:rPr lang="en-US" altLang="nl-BE" sz="2400" dirty="0" err="1" smtClean="0"/>
              <a:t>Certains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enfants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présenteront</a:t>
            </a:r>
            <a:r>
              <a:rPr lang="en-US" altLang="nl-BE" sz="2400" dirty="0" smtClean="0"/>
              <a:t> des </a:t>
            </a:r>
            <a:r>
              <a:rPr lang="en-US" altLang="nl-BE" sz="2400" dirty="0" err="1" smtClean="0"/>
              <a:t>effets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secondaires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bénins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comme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une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douleur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ou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une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tuméfaction</a:t>
            </a:r>
            <a:r>
              <a:rPr lang="en-US" altLang="nl-BE" sz="2400" dirty="0" smtClean="0"/>
              <a:t> au site </a:t>
            </a:r>
            <a:r>
              <a:rPr lang="en-US" altLang="nl-BE" sz="2400" dirty="0" err="1" smtClean="0"/>
              <a:t>d’injection</a:t>
            </a:r>
            <a:r>
              <a:rPr lang="en-US" altLang="nl-BE" sz="2400" dirty="0" smtClean="0"/>
              <a:t> et de la </a:t>
            </a:r>
            <a:r>
              <a:rPr lang="en-US" altLang="nl-BE" sz="2400" dirty="0" err="1" smtClean="0"/>
              <a:t>fièvre</a:t>
            </a:r>
            <a:r>
              <a:rPr lang="en-US" altLang="nl-BE" sz="2400" dirty="0" smtClean="0"/>
              <a:t>, </a:t>
            </a:r>
            <a:r>
              <a:rPr lang="en-US" altLang="nl-BE" sz="2400" dirty="0" err="1" smtClean="0"/>
              <a:t>mais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ils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sont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en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général</a:t>
            </a:r>
            <a:r>
              <a:rPr lang="en-US" altLang="nl-BE" sz="2400" dirty="0" smtClean="0"/>
              <a:t> de </a:t>
            </a:r>
            <a:r>
              <a:rPr lang="en-US" altLang="nl-BE" sz="2400" dirty="0" err="1" smtClean="0"/>
              <a:t>courte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durée</a:t>
            </a:r>
            <a:r>
              <a:rPr lang="en-US" altLang="nl-BE" sz="2400" dirty="0" smtClean="0"/>
              <a:t>.</a:t>
            </a:r>
            <a:endParaRPr lang="en-US" altLang="nl-BE" sz="2400" dirty="0"/>
          </a:p>
          <a:p>
            <a:pPr>
              <a:spcBef>
                <a:spcPts val="0"/>
              </a:spcBef>
            </a:pPr>
            <a:endParaRPr lang="en-US" altLang="nl-BE" sz="2400" dirty="0"/>
          </a:p>
          <a:p>
            <a:pPr>
              <a:spcBef>
                <a:spcPts val="0"/>
              </a:spcBef>
            </a:pPr>
            <a:r>
              <a:rPr lang="en-US" altLang="nl-BE" sz="2400" dirty="0" smtClean="0"/>
              <a:t>Le PCV10 sera </a:t>
            </a:r>
            <a:r>
              <a:rPr lang="en-US" altLang="nl-BE" sz="2400" dirty="0" err="1" smtClean="0"/>
              <a:t>administré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en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même</a:t>
            </a:r>
            <a:r>
              <a:rPr lang="en-US" altLang="nl-BE" sz="2400" dirty="0" smtClean="0"/>
              <a:t> temps que </a:t>
            </a:r>
            <a:r>
              <a:rPr lang="en-US" altLang="nl-BE" sz="2400" dirty="0" err="1" smtClean="0"/>
              <a:t>d’autres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vaccins</a:t>
            </a:r>
            <a:r>
              <a:rPr lang="en-US" altLang="nl-BE" sz="2400" dirty="0" smtClean="0"/>
              <a:t> (ex. </a:t>
            </a:r>
            <a:r>
              <a:rPr lang="en-US" altLang="nl-BE" sz="2400" dirty="0" err="1" smtClean="0"/>
              <a:t>vaccin</a:t>
            </a:r>
            <a:r>
              <a:rPr lang="en-US" altLang="nl-BE" sz="2400" dirty="0" smtClean="0"/>
              <a:t> pentavalent); </a:t>
            </a:r>
            <a:r>
              <a:rPr lang="en-US" altLang="nl-BE" sz="2400" dirty="0" err="1" smtClean="0"/>
              <a:t>aucune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visite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supplémentaire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n’est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dès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lors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nécessaire</a:t>
            </a:r>
            <a:r>
              <a:rPr lang="en-US" altLang="nl-BE" sz="2400" dirty="0" smtClean="0"/>
              <a:t> pour </a:t>
            </a:r>
            <a:r>
              <a:rPr lang="en-US" altLang="nl-BE" sz="2400" dirty="0" err="1" smtClean="0"/>
              <a:t>ce</a:t>
            </a:r>
            <a:r>
              <a:rPr lang="en-US" altLang="nl-BE" sz="2400" dirty="0" smtClean="0"/>
              <a:t> </a:t>
            </a:r>
            <a:r>
              <a:rPr lang="en-US" altLang="nl-BE" sz="2400" dirty="0" err="1" smtClean="0"/>
              <a:t>vaccin</a:t>
            </a:r>
            <a:r>
              <a:rPr lang="en-US" altLang="nl-BE" sz="2400" dirty="0" smtClean="0"/>
              <a:t>.</a:t>
            </a:r>
            <a:endParaRPr lang="en-US" altLang="nl-BE" sz="2400" dirty="0"/>
          </a:p>
          <a:p>
            <a:pPr>
              <a:spcBef>
                <a:spcPts val="0"/>
              </a:spcBef>
            </a:pPr>
            <a:endParaRPr lang="en-GB" altLang="nl-BE" sz="2400" dirty="0"/>
          </a:p>
          <a:p>
            <a:pPr>
              <a:spcBef>
                <a:spcPts val="0"/>
              </a:spcBef>
            </a:pPr>
            <a:r>
              <a:rPr lang="en-US" altLang="zh-CN" sz="2400" dirty="0" err="1" smtClean="0">
                <a:ea typeface="宋体" pitchFamily="2" charset="-122"/>
              </a:rPr>
              <a:t>Recevoir</a:t>
            </a:r>
            <a:r>
              <a:rPr lang="en-US" altLang="zh-CN" sz="2400" dirty="0" smtClean="0">
                <a:ea typeface="宋体" pitchFamily="2" charset="-122"/>
              </a:rPr>
              <a:t> plus </a:t>
            </a:r>
            <a:r>
              <a:rPr lang="en-US" altLang="zh-CN" sz="2400" dirty="0" err="1" smtClean="0">
                <a:ea typeface="宋体" pitchFamily="2" charset="-122"/>
              </a:rPr>
              <a:t>d’une</a:t>
            </a:r>
            <a:r>
              <a:rPr lang="en-US" altLang="zh-CN" sz="2400" dirty="0" smtClean="0">
                <a:ea typeface="宋体" pitchFamily="2" charset="-122"/>
              </a:rPr>
              <a:t> injection le </a:t>
            </a:r>
            <a:r>
              <a:rPr lang="en-US" altLang="zh-CN" sz="2400" dirty="0" err="1" smtClean="0">
                <a:ea typeface="宋体" pitchFamily="2" charset="-122"/>
              </a:rPr>
              <a:t>même</a:t>
            </a:r>
            <a:r>
              <a:rPr lang="en-US" altLang="zh-CN" sz="2400" dirty="0" smtClean="0">
                <a:ea typeface="宋体" pitchFamily="2" charset="-122"/>
              </a:rPr>
              <a:t> jour ne </a:t>
            </a:r>
            <a:r>
              <a:rPr lang="en-US" altLang="zh-CN" sz="2400" dirty="0" err="1" smtClean="0">
                <a:ea typeface="宋体" pitchFamily="2" charset="-122"/>
              </a:rPr>
              <a:t>présente</a:t>
            </a:r>
            <a:r>
              <a:rPr lang="en-US" altLang="zh-CN" sz="2400" dirty="0" smtClean="0">
                <a:ea typeface="宋体" pitchFamily="2" charset="-122"/>
              </a:rPr>
              <a:t> </a:t>
            </a:r>
            <a:r>
              <a:rPr lang="en-US" altLang="zh-CN" sz="2400" dirty="0" err="1" smtClean="0">
                <a:ea typeface="宋体" pitchFamily="2" charset="-122"/>
              </a:rPr>
              <a:t>aucun</a:t>
            </a:r>
            <a:r>
              <a:rPr lang="en-US" altLang="zh-CN" sz="2400" dirty="0" smtClean="0">
                <a:ea typeface="宋体" pitchFamily="2" charset="-122"/>
              </a:rPr>
              <a:t> danger pour </a:t>
            </a:r>
            <a:r>
              <a:rPr lang="en-US" altLang="zh-CN" sz="2400" dirty="0" err="1" smtClean="0">
                <a:ea typeface="宋体" pitchFamily="2" charset="-122"/>
              </a:rPr>
              <a:t>l’enfant</a:t>
            </a:r>
            <a:r>
              <a:rPr lang="en-US" altLang="zh-CN" sz="2400" dirty="0" smtClean="0">
                <a:ea typeface="宋体" pitchFamily="2" charset="-122"/>
              </a:rPr>
              <a:t>.</a:t>
            </a:r>
            <a:r>
              <a:rPr lang="en-GB" altLang="zh-CN" sz="2000" dirty="0" smtClean="0">
                <a:ea typeface="宋体" pitchFamily="2" charset="-122"/>
              </a:rPr>
              <a:t> </a:t>
            </a:r>
            <a:endParaRPr lang="en-GB" altLang="nl-BE" sz="2400" dirty="0"/>
          </a:p>
          <a:p>
            <a:pPr marL="609600" indent="-609600">
              <a:lnSpc>
                <a:spcPct val="80000"/>
              </a:lnSpc>
            </a:pPr>
            <a:endParaRPr lang="en-GB" altLang="nl-BE" sz="2000" dirty="0"/>
          </a:p>
        </p:txBody>
      </p:sp>
    </p:spTree>
    <p:extLst>
      <p:ext uri="{BB962C8B-B14F-4D97-AF65-F5344CB8AC3E}">
        <p14:creationId xmlns:p14="http://schemas.microsoft.com/office/powerpoint/2010/main" val="912679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>
            <a:noAutofit/>
          </a:bodyPr>
          <a:lstStyle/>
          <a:p>
            <a:r>
              <a:rPr lang="en-GB" altLang="nl-BE" sz="4000" dirty="0" err="1" smtClean="0"/>
              <a:t>Aviser</a:t>
            </a:r>
            <a:r>
              <a:rPr lang="en-GB" altLang="nl-BE" sz="4000" dirty="0" smtClean="0"/>
              <a:t>: </a:t>
            </a:r>
            <a:r>
              <a:rPr lang="en-GB" altLang="nl-BE" sz="4000" dirty="0" err="1" smtClean="0"/>
              <a:t>avantages</a:t>
            </a:r>
            <a:r>
              <a:rPr lang="en-GB" altLang="nl-BE" sz="4000" dirty="0" smtClean="0"/>
              <a:t> des </a:t>
            </a:r>
            <a:r>
              <a:rPr lang="en-GB" altLang="nl-BE" sz="4000" dirty="0"/>
              <a:t>injections </a:t>
            </a:r>
            <a:r>
              <a:rPr lang="en-GB" altLang="nl-BE" sz="4000" dirty="0" smtClean="0"/>
              <a:t>multiples au </a:t>
            </a:r>
            <a:r>
              <a:rPr lang="en-GB" altLang="nl-BE" sz="4000" dirty="0" err="1" smtClean="0"/>
              <a:t>cours</a:t>
            </a:r>
            <a:r>
              <a:rPr lang="en-GB" altLang="nl-BE" sz="4000" dirty="0" smtClean="0"/>
              <a:t> </a:t>
            </a:r>
            <a:r>
              <a:rPr lang="en-GB" altLang="nl-BE" sz="4000" dirty="0" err="1" smtClean="0"/>
              <a:t>d’une</a:t>
            </a:r>
            <a:r>
              <a:rPr lang="en-GB" altLang="nl-BE" sz="4000" dirty="0" smtClean="0"/>
              <a:t> </a:t>
            </a:r>
            <a:r>
              <a:rPr lang="en-GB" altLang="nl-BE" sz="4000" dirty="0" err="1" smtClean="0"/>
              <a:t>même</a:t>
            </a:r>
            <a:r>
              <a:rPr lang="en-GB" altLang="nl-BE" sz="4000" dirty="0" smtClean="0"/>
              <a:t> consultation</a:t>
            </a:r>
            <a:endParaRPr lang="en-GB" altLang="nl-BE" sz="4000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9938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nl-BE" sz="2400" dirty="0" smtClean="0"/>
              <a:t>Ne </a:t>
            </a:r>
            <a:r>
              <a:rPr lang="en-GB" altLang="nl-BE" sz="2400" dirty="0" err="1" smtClean="0"/>
              <a:t>vous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concentrez</a:t>
            </a:r>
            <a:r>
              <a:rPr lang="en-GB" altLang="nl-BE" sz="2400" dirty="0" smtClean="0"/>
              <a:t> pas </a:t>
            </a:r>
            <a:r>
              <a:rPr lang="en-GB" altLang="nl-BE" sz="2400" dirty="0" err="1" smtClean="0"/>
              <a:t>seulement</a:t>
            </a:r>
            <a:r>
              <a:rPr lang="en-GB" altLang="nl-BE" sz="2400" dirty="0" smtClean="0"/>
              <a:t> sur les </a:t>
            </a:r>
            <a:r>
              <a:rPr lang="en-GB" altLang="nl-BE" sz="2400" dirty="0" err="1" smtClean="0"/>
              <a:t>préoccupations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liées</a:t>
            </a:r>
            <a:r>
              <a:rPr lang="en-GB" altLang="nl-BE" sz="2400" dirty="0" smtClean="0"/>
              <a:t> aux injections multiples, </a:t>
            </a:r>
            <a:r>
              <a:rPr lang="en-GB" altLang="nl-BE" sz="2400" dirty="0" err="1" smtClean="0"/>
              <a:t>mais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rappelez</a:t>
            </a:r>
            <a:r>
              <a:rPr lang="en-GB" altLang="nl-BE" sz="2400" dirty="0" smtClean="0"/>
              <a:t> aux </a:t>
            </a:r>
            <a:r>
              <a:rPr lang="en-GB" altLang="nl-BE" sz="2400" dirty="0" err="1" smtClean="0"/>
              <a:t>accompagnants</a:t>
            </a:r>
            <a:r>
              <a:rPr lang="en-GB" altLang="nl-BE" sz="2400" dirty="0" smtClean="0"/>
              <a:t> les </a:t>
            </a:r>
            <a:r>
              <a:rPr lang="en-GB" altLang="nl-BE" sz="2400" dirty="0" err="1" smtClean="0"/>
              <a:t>avantages</a:t>
            </a:r>
            <a:r>
              <a:rPr lang="en-GB" altLang="nl-BE" sz="2400" dirty="0" smtClean="0"/>
              <a:t>.</a:t>
            </a:r>
            <a:br>
              <a:rPr lang="en-GB" altLang="nl-BE" sz="2400" dirty="0" smtClean="0"/>
            </a:br>
            <a:endParaRPr lang="en-GB" altLang="nl-BE" sz="2400" dirty="0" smtClean="0"/>
          </a:p>
          <a:p>
            <a:r>
              <a:rPr lang="en-GB" altLang="nl-BE" sz="2400" dirty="0" smtClean="0"/>
              <a:t>Les </a:t>
            </a:r>
            <a:r>
              <a:rPr lang="en-GB" altLang="nl-BE" sz="2400" dirty="0" err="1" smtClean="0"/>
              <a:t>accompagnants</a:t>
            </a:r>
            <a:r>
              <a:rPr lang="en-GB" altLang="nl-BE" sz="2400" dirty="0" smtClean="0"/>
              <a:t> ne </a:t>
            </a:r>
            <a:r>
              <a:rPr lang="en-GB" altLang="nl-BE" sz="2400" dirty="0" err="1" smtClean="0"/>
              <a:t>doivent</a:t>
            </a:r>
            <a:r>
              <a:rPr lang="en-GB" altLang="nl-BE" sz="2400" dirty="0" smtClean="0"/>
              <a:t> pas </a:t>
            </a:r>
            <a:r>
              <a:rPr lang="en-GB" altLang="nl-BE" sz="2400" dirty="0" err="1" smtClean="0"/>
              <a:t>revenir</a:t>
            </a:r>
            <a:r>
              <a:rPr lang="en-GB" altLang="nl-BE" sz="2400" dirty="0" smtClean="0"/>
              <a:t> trop </a:t>
            </a:r>
            <a:r>
              <a:rPr lang="en-GB" altLang="nl-BE" sz="2400" dirty="0" err="1" smtClean="0"/>
              <a:t>vite</a:t>
            </a:r>
            <a:r>
              <a:rPr lang="en-GB" altLang="nl-BE" sz="2400" dirty="0" smtClean="0"/>
              <a:t> pour </a:t>
            </a:r>
            <a:r>
              <a:rPr lang="en-GB" altLang="nl-BE" sz="2400" dirty="0" err="1" smtClean="0"/>
              <a:t>une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autre</a:t>
            </a:r>
            <a:r>
              <a:rPr lang="en-GB" altLang="nl-BE" sz="2400" dirty="0" smtClean="0"/>
              <a:t> injection</a:t>
            </a:r>
            <a:br>
              <a:rPr lang="en-GB" altLang="nl-BE" sz="2400" dirty="0" smtClean="0"/>
            </a:br>
            <a:endParaRPr lang="en-GB" altLang="nl-BE" sz="2400" dirty="0"/>
          </a:p>
          <a:p>
            <a:r>
              <a:rPr lang="en-GB" altLang="nl-BE" sz="2400" dirty="0" err="1" smtClean="0"/>
              <a:t>L’enfant</a:t>
            </a:r>
            <a:r>
              <a:rPr lang="en-GB" altLang="nl-BE" sz="2400" dirty="0" smtClean="0"/>
              <a:t> sera protégé </a:t>
            </a:r>
            <a:r>
              <a:rPr lang="en-GB" altLang="nl-BE" sz="2400" dirty="0" err="1" smtClean="0"/>
              <a:t>contre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plusieurs</a:t>
            </a:r>
            <a:r>
              <a:rPr lang="en-GB" altLang="nl-BE" sz="2400" dirty="0" smtClean="0"/>
              <a:t> maladies</a:t>
            </a:r>
            <a:br>
              <a:rPr lang="en-GB" altLang="nl-BE" sz="2400" dirty="0" smtClean="0"/>
            </a:br>
            <a:endParaRPr lang="en-GB" altLang="nl-BE" sz="2400" dirty="0"/>
          </a:p>
          <a:p>
            <a:r>
              <a:rPr lang="en-GB" altLang="nl-BE" sz="2400" dirty="0" err="1" smtClean="0"/>
              <a:t>L’enfant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n’éprouvera</a:t>
            </a:r>
            <a:r>
              <a:rPr lang="en-GB" altLang="nl-BE" sz="2400" dirty="0" smtClean="0"/>
              <a:t> de la </a:t>
            </a:r>
            <a:r>
              <a:rPr lang="en-GB" altLang="nl-BE" sz="2400" dirty="0" err="1" smtClean="0"/>
              <a:t>douleur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ou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d’autres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effets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secondaires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qu’une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seule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fois</a:t>
            </a:r>
            <a:r>
              <a:rPr lang="en-GB" altLang="nl-BE" sz="2400" dirty="0" smtClean="0"/>
              <a:t>.</a:t>
            </a:r>
            <a:endParaRPr lang="en-GB" altLang="nl-BE" sz="2400" dirty="0"/>
          </a:p>
          <a:p>
            <a:pPr marL="609600" indent="-609600"/>
            <a:endParaRPr lang="en-GB" altLang="nl-BE" sz="2400" dirty="0"/>
          </a:p>
        </p:txBody>
      </p:sp>
    </p:spTree>
    <p:extLst>
      <p:ext uri="{BB962C8B-B14F-4D97-AF65-F5344CB8AC3E}">
        <p14:creationId xmlns:p14="http://schemas.microsoft.com/office/powerpoint/2010/main" val="342859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Autofit/>
          </a:bodyPr>
          <a:lstStyle/>
          <a:p>
            <a:r>
              <a:rPr lang="en-GB" altLang="nl-BE" sz="3600" dirty="0" err="1" smtClean="0"/>
              <a:t>Avertir</a:t>
            </a:r>
            <a:r>
              <a:rPr lang="en-GB" altLang="nl-BE" sz="3600" dirty="0" smtClean="0"/>
              <a:t>: comment les </a:t>
            </a:r>
            <a:r>
              <a:rPr lang="en-GB" altLang="nl-BE" sz="3600" dirty="0" err="1" smtClean="0"/>
              <a:t>accompagnants</a:t>
            </a:r>
            <a:r>
              <a:rPr lang="en-GB" altLang="nl-BE" sz="3600" dirty="0" smtClean="0"/>
              <a:t> </a:t>
            </a:r>
            <a:r>
              <a:rPr lang="en-GB" altLang="nl-BE" sz="3600" dirty="0" err="1" smtClean="0"/>
              <a:t>doivent-ils</a:t>
            </a:r>
            <a:r>
              <a:rPr lang="en-GB" altLang="nl-BE" sz="3600" dirty="0" smtClean="0"/>
              <a:t> </a:t>
            </a:r>
            <a:r>
              <a:rPr lang="en-GB" altLang="nl-BE" sz="3600" dirty="0" err="1" smtClean="0"/>
              <a:t>réagir</a:t>
            </a:r>
            <a:r>
              <a:rPr lang="en-GB" altLang="nl-BE" sz="3600" dirty="0" smtClean="0"/>
              <a:t> face aux </a:t>
            </a:r>
            <a:r>
              <a:rPr lang="en-GB" altLang="nl-BE" sz="3600" dirty="0" err="1" smtClean="0"/>
              <a:t>effets</a:t>
            </a:r>
            <a:r>
              <a:rPr lang="en-GB" altLang="nl-BE" sz="3600" dirty="0" smtClean="0"/>
              <a:t> </a:t>
            </a:r>
            <a:r>
              <a:rPr lang="en-GB" altLang="nl-BE" sz="3600" dirty="0" err="1" smtClean="0"/>
              <a:t>secondaires</a:t>
            </a:r>
            <a:r>
              <a:rPr lang="en-GB" altLang="nl-BE" sz="3600" dirty="0" smtClean="0"/>
              <a:t>?</a:t>
            </a:r>
            <a:endParaRPr lang="en-GB" altLang="nl-BE" sz="36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712968" cy="4525963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GB" altLang="nl-BE" sz="2400" dirty="0" err="1" smtClean="0"/>
              <a:t>Informez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l’accompagnant</a:t>
            </a:r>
            <a:r>
              <a:rPr lang="en-GB" altLang="nl-BE" sz="2400" dirty="0" smtClean="0"/>
              <a:t> que des </a:t>
            </a:r>
            <a:r>
              <a:rPr lang="en-GB" altLang="nl-BE" sz="2400" dirty="0" err="1" smtClean="0"/>
              <a:t>réactions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bénignes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peuvent</a:t>
            </a:r>
            <a:r>
              <a:rPr lang="en-GB" altLang="nl-BE" sz="2400" dirty="0" smtClean="0"/>
              <a:t> se </a:t>
            </a:r>
            <a:r>
              <a:rPr lang="en-GB" altLang="nl-BE" sz="2400" dirty="0" err="1" smtClean="0"/>
              <a:t>produire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mais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qu’elles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sont</a:t>
            </a:r>
            <a:r>
              <a:rPr lang="en-GB" altLang="nl-BE" sz="2400" dirty="0" smtClean="0"/>
              <a:t> de </a:t>
            </a:r>
            <a:r>
              <a:rPr lang="en-GB" altLang="nl-BE" sz="2400" dirty="0" err="1" smtClean="0"/>
              <a:t>courte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durée</a:t>
            </a:r>
            <a:r>
              <a:rPr lang="en-GB" altLang="nl-BE" sz="2400" dirty="0" smtClean="0"/>
              <a:t>: </a:t>
            </a:r>
            <a:r>
              <a:rPr lang="en-GB" altLang="nl-BE" sz="2400" dirty="0" err="1" smtClean="0"/>
              <a:t>irritabilité</a:t>
            </a:r>
            <a:r>
              <a:rPr lang="en-GB" altLang="nl-BE" sz="2400" dirty="0" smtClean="0"/>
              <a:t>, </a:t>
            </a:r>
            <a:r>
              <a:rPr lang="en-GB" altLang="nl-BE" sz="2400" dirty="0" err="1" smtClean="0"/>
              <a:t>pleurs</a:t>
            </a:r>
            <a:r>
              <a:rPr lang="en-GB" altLang="nl-BE" sz="2400" dirty="0" smtClean="0"/>
              <a:t>, </a:t>
            </a:r>
            <a:r>
              <a:rPr lang="en-GB" altLang="nl-BE" sz="2400" dirty="0" err="1" smtClean="0"/>
              <a:t>tuméfaction</a:t>
            </a:r>
            <a:r>
              <a:rPr lang="en-GB" altLang="nl-BE" sz="2400" dirty="0" smtClean="0"/>
              <a:t> et </a:t>
            </a:r>
            <a:r>
              <a:rPr lang="en-GB" altLang="nl-BE" sz="2400" dirty="0" err="1" smtClean="0"/>
              <a:t>sensibilité</a:t>
            </a:r>
            <a:r>
              <a:rPr lang="en-GB" altLang="nl-BE" sz="2400" dirty="0" smtClean="0"/>
              <a:t> au site </a:t>
            </a:r>
            <a:r>
              <a:rPr lang="en-GB" altLang="nl-BE" sz="2400" dirty="0" err="1" smtClean="0"/>
              <a:t>d’injection</a:t>
            </a:r>
            <a:r>
              <a:rPr lang="en-GB" altLang="nl-BE" sz="2400" dirty="0" smtClean="0"/>
              <a:t> </a:t>
            </a:r>
          </a:p>
          <a:p>
            <a:pPr>
              <a:spcBef>
                <a:spcPts val="300"/>
              </a:spcBef>
            </a:pPr>
            <a:r>
              <a:rPr lang="en-GB" altLang="nl-BE" sz="2400" dirty="0" err="1" smtClean="0"/>
              <a:t>Informez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l’accompagnant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qu’une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fièvre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passagère</a:t>
            </a:r>
            <a:r>
              <a:rPr lang="en-GB" altLang="nl-BE" sz="2400" dirty="0" smtClean="0"/>
              <a:t> </a:t>
            </a:r>
            <a:r>
              <a:rPr lang="en-GB" altLang="nl-BE" sz="2400" dirty="0"/>
              <a:t>&gt;39˚C </a:t>
            </a:r>
            <a:r>
              <a:rPr lang="en-GB" altLang="nl-BE" sz="2400" dirty="0" err="1" smtClean="0"/>
              <a:t>est</a:t>
            </a:r>
            <a:r>
              <a:rPr lang="en-GB" altLang="nl-BE" sz="2400" dirty="0" smtClean="0"/>
              <a:t> </a:t>
            </a:r>
            <a:r>
              <a:rPr lang="en-GB" altLang="nl-BE" sz="2400" dirty="0"/>
              <a:t>possible</a:t>
            </a:r>
          </a:p>
          <a:p>
            <a:pPr>
              <a:spcBef>
                <a:spcPts val="300"/>
              </a:spcBef>
            </a:pPr>
            <a:r>
              <a:rPr lang="en-GB" altLang="nl-BE" sz="2400" dirty="0" err="1" smtClean="0"/>
              <a:t>Indiquez</a:t>
            </a:r>
            <a:r>
              <a:rPr lang="en-GB" altLang="nl-BE" sz="2400" dirty="0" smtClean="0"/>
              <a:t> à </a:t>
            </a:r>
            <a:r>
              <a:rPr lang="en-GB" altLang="nl-BE" sz="2400" dirty="0" err="1" smtClean="0"/>
              <a:t>l’accompagnant</a:t>
            </a:r>
            <a:r>
              <a:rPr lang="en-GB" altLang="nl-BE" sz="2400" dirty="0" smtClean="0"/>
              <a:t> de donner du </a:t>
            </a:r>
            <a:r>
              <a:rPr lang="en-GB" altLang="nl-BE" sz="2400" dirty="0" err="1" smtClean="0"/>
              <a:t>paracétamol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si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l’enfant</a:t>
            </a:r>
            <a:r>
              <a:rPr lang="en-GB" altLang="nl-BE" sz="2400" dirty="0" smtClean="0"/>
              <a:t> a </a:t>
            </a:r>
            <a:r>
              <a:rPr lang="en-GB" altLang="nl-BE" sz="2400" dirty="0" err="1" smtClean="0"/>
              <a:t>une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douleur</a:t>
            </a:r>
            <a:r>
              <a:rPr lang="en-GB" altLang="nl-BE" sz="2400" dirty="0" smtClean="0"/>
              <a:t> et de la </a:t>
            </a:r>
            <a:r>
              <a:rPr lang="en-GB" altLang="nl-BE" sz="2400" dirty="0" err="1" smtClean="0"/>
              <a:t>fièvre</a:t>
            </a:r>
            <a:r>
              <a:rPr lang="en-GB" altLang="nl-BE" sz="2400" dirty="0" smtClean="0"/>
              <a:t>, et de respecter le dosage et </a:t>
            </a:r>
            <a:r>
              <a:rPr lang="en-GB" altLang="nl-BE" sz="2400" dirty="0" err="1" smtClean="0"/>
              <a:t>l’horaire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adéquats</a:t>
            </a:r>
            <a:endParaRPr lang="en-GB" altLang="nl-BE" sz="2400" dirty="0" smtClean="0"/>
          </a:p>
          <a:p>
            <a:pPr>
              <a:spcBef>
                <a:spcPts val="300"/>
              </a:spcBef>
            </a:pPr>
            <a:r>
              <a:rPr lang="en-GB" altLang="nl-BE" sz="2400" dirty="0" err="1" smtClean="0"/>
              <a:t>Conseillez</a:t>
            </a:r>
            <a:r>
              <a:rPr lang="en-GB" altLang="nl-BE" sz="2400" dirty="0" smtClean="0"/>
              <a:t> à </a:t>
            </a:r>
            <a:r>
              <a:rPr lang="en-GB" altLang="nl-BE" sz="2400" dirty="0" err="1" smtClean="0"/>
              <a:t>l’accompagnant</a:t>
            </a:r>
            <a:r>
              <a:rPr lang="en-GB" altLang="nl-BE" sz="2400" dirty="0" smtClean="0"/>
              <a:t>  </a:t>
            </a:r>
            <a:r>
              <a:rPr lang="en-GB" altLang="nl-BE" sz="2400" dirty="0" err="1" smtClean="0"/>
              <a:t>d’appliquer</a:t>
            </a:r>
            <a:r>
              <a:rPr lang="en-GB" altLang="nl-BE" sz="2400" dirty="0" smtClean="0"/>
              <a:t> un </a:t>
            </a:r>
            <a:r>
              <a:rPr lang="en-GB" altLang="nl-BE" sz="2400" dirty="0" err="1" smtClean="0"/>
              <a:t>tissu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froid</a:t>
            </a:r>
            <a:r>
              <a:rPr lang="en-GB" altLang="nl-BE" sz="2400" dirty="0" smtClean="0"/>
              <a:t> et </a:t>
            </a:r>
            <a:r>
              <a:rPr lang="en-GB" altLang="nl-BE" sz="2400" dirty="0" err="1" smtClean="0"/>
              <a:t>humide</a:t>
            </a:r>
            <a:r>
              <a:rPr lang="en-GB" altLang="nl-BE" sz="2400" dirty="0" smtClean="0"/>
              <a:t> sur le site </a:t>
            </a:r>
            <a:r>
              <a:rPr lang="en-GB" altLang="nl-BE" sz="2400" dirty="0" err="1" smtClean="0"/>
              <a:t>d’injection</a:t>
            </a:r>
            <a:r>
              <a:rPr lang="en-GB" altLang="nl-BE" sz="2400" dirty="0" smtClean="0"/>
              <a:t> pour </a:t>
            </a:r>
            <a:r>
              <a:rPr lang="en-GB" altLang="nl-BE" sz="2400" dirty="0" err="1" smtClean="0"/>
              <a:t>réduire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rougeur</a:t>
            </a:r>
            <a:r>
              <a:rPr lang="en-GB" altLang="nl-BE" sz="2400" dirty="0" smtClean="0"/>
              <a:t>, </a:t>
            </a:r>
            <a:r>
              <a:rPr lang="en-GB" altLang="nl-BE" sz="2400" dirty="0" err="1" smtClean="0"/>
              <a:t>tuméfaction</a:t>
            </a:r>
            <a:r>
              <a:rPr lang="en-GB" altLang="nl-BE" sz="2400" dirty="0" smtClean="0"/>
              <a:t> et </a:t>
            </a:r>
            <a:r>
              <a:rPr lang="en-GB" altLang="nl-BE" sz="2400" dirty="0" err="1" smtClean="0"/>
              <a:t>sensibilité</a:t>
            </a:r>
            <a:endParaRPr lang="en-GB" altLang="nl-BE" sz="2400" dirty="0" smtClean="0"/>
          </a:p>
          <a:p>
            <a:pPr>
              <a:spcBef>
                <a:spcPts val="300"/>
              </a:spcBef>
            </a:pPr>
            <a:r>
              <a:rPr lang="en-GB" altLang="nl-BE" sz="2400" dirty="0" err="1" smtClean="0"/>
              <a:t>En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cas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d’effets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secondaires</a:t>
            </a:r>
            <a:r>
              <a:rPr lang="en-GB" altLang="nl-BE" sz="2400" dirty="0" smtClean="0"/>
              <a:t> </a:t>
            </a:r>
            <a:r>
              <a:rPr lang="en-GB" altLang="nl-BE" sz="2400" dirty="0" err="1" smtClean="0"/>
              <a:t>imprévus</a:t>
            </a:r>
            <a:r>
              <a:rPr lang="en-GB" altLang="nl-BE" sz="2400" dirty="0" smtClean="0"/>
              <a:t>, </a:t>
            </a:r>
            <a:r>
              <a:rPr lang="en-GB" altLang="nl-BE" sz="2400" dirty="0" err="1" smtClean="0"/>
              <a:t>conseillez</a:t>
            </a:r>
            <a:r>
              <a:rPr lang="en-GB" altLang="nl-BE" sz="2400" dirty="0" smtClean="0"/>
              <a:t> à </a:t>
            </a:r>
            <a:r>
              <a:rPr lang="en-GB" altLang="nl-BE" sz="2400" dirty="0" err="1" smtClean="0"/>
              <a:t>l’accompagnant</a:t>
            </a:r>
            <a:r>
              <a:rPr lang="en-GB" altLang="nl-BE" sz="2400" dirty="0" smtClean="0"/>
              <a:t> de se </a:t>
            </a:r>
            <a:r>
              <a:rPr lang="en-GB" altLang="nl-BE" sz="2400" dirty="0" err="1" smtClean="0"/>
              <a:t>rendre</a:t>
            </a:r>
            <a:r>
              <a:rPr lang="en-GB" altLang="nl-BE" sz="2400" dirty="0" smtClean="0"/>
              <a:t> au centre de santé le plus </a:t>
            </a:r>
            <a:r>
              <a:rPr lang="en-GB" altLang="nl-BE" sz="2400" dirty="0" err="1" smtClean="0"/>
              <a:t>proche</a:t>
            </a:r>
            <a:r>
              <a:rPr lang="en-GB" altLang="nl-BE" sz="2400" dirty="0" smtClean="0"/>
              <a:t> pour consulter un </a:t>
            </a:r>
            <a:r>
              <a:rPr lang="en-GB" altLang="nl-BE" sz="2400" dirty="0" err="1" smtClean="0"/>
              <a:t>professionnel</a:t>
            </a:r>
            <a:r>
              <a:rPr lang="en-GB" altLang="nl-BE" sz="2400" dirty="0" smtClean="0"/>
              <a:t> de santé </a:t>
            </a:r>
            <a:r>
              <a:rPr lang="en-GB" altLang="nl-BE" sz="2400" dirty="0" err="1" smtClean="0"/>
              <a:t>qualifié</a:t>
            </a:r>
            <a:endParaRPr lang="en-GB" altLang="nl-BE" sz="2400" dirty="0"/>
          </a:p>
        </p:txBody>
      </p:sp>
    </p:spTree>
    <p:extLst>
      <p:ext uri="{BB962C8B-B14F-4D97-AF65-F5344CB8AC3E}">
        <p14:creationId xmlns:p14="http://schemas.microsoft.com/office/powerpoint/2010/main" val="29152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</TotalTime>
  <Words>1138</Words>
  <Application>Microsoft Office PowerPoint</Application>
  <PresentationFormat>On-screen Show (4:3)</PresentationFormat>
  <Paragraphs>142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Objectifs</vt:lpstr>
      <vt:lpstr>PowerPoint Presentation</vt:lpstr>
      <vt:lpstr>Communication avec les accompagnants:  les meilleures pratiques</vt:lpstr>
      <vt:lpstr>Communication des « trois A » avec les accompagnants</vt:lpstr>
      <vt:lpstr>Aviser: contre quelles maladies  le PCV10 protège-t-il?</vt:lpstr>
      <vt:lpstr>Aviser: qu’est-ce que les accompagnants doivent savoir sur le PCV10?</vt:lpstr>
      <vt:lpstr>Aviser: avantages des injections multiples au cours d’une même consultation</vt:lpstr>
      <vt:lpstr>Avertir: comment les accompagnants doivent-ils réagir face aux effets secondaires?</vt:lpstr>
      <vt:lpstr>Arranger:  fixer un rendez-vous de suivi</vt:lpstr>
      <vt:lpstr>Jeu de rôles</vt:lpstr>
      <vt:lpstr>Jeu de rôles</vt:lpstr>
      <vt:lpstr>Résumé de la communication avec les accompagnants</vt:lpstr>
      <vt:lpstr>Références</vt:lpstr>
    </vt:vector>
  </TitlesOfParts>
  <Company>UA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Facts about Pneumococcal Vaccine</dc:title>
  <dc:creator>Nesi</dc:creator>
  <cp:lastModifiedBy>Dochez Carine</cp:lastModifiedBy>
  <cp:revision>130</cp:revision>
  <dcterms:created xsi:type="dcterms:W3CDTF">2017-10-04T10:35:26Z</dcterms:created>
  <dcterms:modified xsi:type="dcterms:W3CDTF">2018-06-12T08:17:50Z</dcterms:modified>
</cp:coreProperties>
</file>