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7"/>
  </p:notesMasterIdLst>
  <p:handoutMasterIdLst>
    <p:handoutMasterId r:id="rId18"/>
  </p:handoutMasterIdLst>
  <p:sldIdLst>
    <p:sldId id="274"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Lst>
  <p:sldSz cx="9144000" cy="6858000" type="screen4x3"/>
  <p:notesSz cx="6797675" cy="9928225"/>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170" autoAdjust="0"/>
  </p:normalViewPr>
  <p:slideViewPr>
    <p:cSldViewPr>
      <p:cViewPr varScale="1">
        <p:scale>
          <a:sx n="75" d="100"/>
          <a:sy n="75" d="100"/>
        </p:scale>
        <p:origin x="-1589" y="-8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7E92FA93-00B0-4F45-A983-0E832A659F34}" type="datetimeFigureOut">
              <a:rPr lang="en-GB" smtClean="0"/>
              <a:t>12/06/2018</a:t>
            </a:fld>
            <a:endParaRPr lang="en-GB" dirty="0"/>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930B5B6C-53CA-45AD-80FB-3CA88A36F6B6}" type="slidenum">
              <a:rPr lang="en-GB" smtClean="0"/>
              <a:t>‹#›</a:t>
            </a:fld>
            <a:endParaRPr lang="en-GB" dirty="0"/>
          </a:p>
        </p:txBody>
      </p:sp>
    </p:spTree>
    <p:extLst>
      <p:ext uri="{BB962C8B-B14F-4D97-AF65-F5344CB8AC3E}">
        <p14:creationId xmlns:p14="http://schemas.microsoft.com/office/powerpoint/2010/main" val="496534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730270D7-3F15-41E2-BF53-6BE3707B6394}" type="datetimeFigureOut">
              <a:rPr lang="nl-BE" smtClean="0"/>
              <a:t>12/06/2018</a:t>
            </a:fld>
            <a:endParaRPr lang="nl-BE"/>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2B79D623-8009-4C15-B7B2-1AC9421978B0}" type="slidenum">
              <a:rPr lang="nl-BE" smtClean="0"/>
              <a:t>‹#›</a:t>
            </a:fld>
            <a:endParaRPr lang="nl-BE"/>
          </a:p>
        </p:txBody>
      </p:sp>
    </p:spTree>
    <p:extLst>
      <p:ext uri="{BB962C8B-B14F-4D97-AF65-F5344CB8AC3E}">
        <p14:creationId xmlns:p14="http://schemas.microsoft.com/office/powerpoint/2010/main" val="2964919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79D623-8009-4C15-B7B2-1AC9421978B0}" type="slidenum">
              <a:rPr lang="nl-BE" smtClean="0"/>
              <a:t>1</a:t>
            </a:fld>
            <a:endParaRPr lang="nl-BE"/>
          </a:p>
        </p:txBody>
      </p:sp>
    </p:spTree>
    <p:extLst>
      <p:ext uri="{BB962C8B-B14F-4D97-AF65-F5344CB8AC3E}">
        <p14:creationId xmlns:p14="http://schemas.microsoft.com/office/powerpoint/2010/main" val="2823620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B87C8E6E-4250-4CF5-A044-675852323D3E}" type="slidenum">
              <a:rPr lang="nl-BE" smtClean="0">
                <a:solidFill>
                  <a:prstClr val="black"/>
                </a:solidFill>
              </a:rPr>
              <a:pPr/>
              <a:t>2</a:t>
            </a:fld>
            <a:endParaRPr lang="nl-BE" dirty="0">
              <a:solidFill>
                <a:prstClr val="black"/>
              </a:solidFill>
            </a:endParaRPr>
          </a:p>
        </p:txBody>
      </p:sp>
    </p:spTree>
    <p:extLst>
      <p:ext uri="{BB962C8B-B14F-4D97-AF65-F5344CB8AC3E}">
        <p14:creationId xmlns:p14="http://schemas.microsoft.com/office/powerpoint/2010/main" val="1557098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B87C8E6E-4250-4CF5-A044-675852323D3E}" type="slidenum">
              <a:rPr lang="nl-BE" smtClean="0">
                <a:solidFill>
                  <a:prstClr val="black"/>
                </a:solidFill>
              </a:rPr>
              <a:pPr/>
              <a:t>3</a:t>
            </a:fld>
            <a:endParaRPr lang="nl-BE" dirty="0">
              <a:solidFill>
                <a:prstClr val="black"/>
              </a:solidFill>
            </a:endParaRPr>
          </a:p>
        </p:txBody>
      </p:sp>
    </p:spTree>
    <p:extLst>
      <p:ext uri="{BB962C8B-B14F-4D97-AF65-F5344CB8AC3E}">
        <p14:creationId xmlns:p14="http://schemas.microsoft.com/office/powerpoint/2010/main" val="1557098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B87C8E6E-4250-4CF5-A044-675852323D3E}" type="slidenum">
              <a:rPr lang="nl-BE" smtClean="0">
                <a:solidFill>
                  <a:prstClr val="black"/>
                </a:solidFill>
              </a:rPr>
              <a:pPr/>
              <a:t>4</a:t>
            </a:fld>
            <a:endParaRPr lang="nl-BE" dirty="0">
              <a:solidFill>
                <a:prstClr val="black"/>
              </a:solidFill>
            </a:endParaRPr>
          </a:p>
        </p:txBody>
      </p:sp>
    </p:spTree>
    <p:extLst>
      <p:ext uri="{BB962C8B-B14F-4D97-AF65-F5344CB8AC3E}">
        <p14:creationId xmlns:p14="http://schemas.microsoft.com/office/powerpoint/2010/main" val="1557098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fr-FR" i="1" dirty="0" smtClean="0">
                <a:solidFill>
                  <a:schemeClr val="bg1">
                    <a:lumMod val="50000"/>
                  </a:schemeClr>
                </a:solidFill>
              </a:rPr>
              <a:t>Si votre pays suit le calendrier 3p+0, le bébé devrait recevoir VPO3, Penta3 et PCV3 lors de cette consultation. Il est en outre désormais recommandé d’inclure une dose d’IPV à 14 semaines.</a:t>
            </a:r>
          </a:p>
          <a:p>
            <a:pPr marL="628650" lvl="1" indent="-171450">
              <a:buFont typeface="Arial" panose="020B0604020202020204" pitchFamily="34" charset="0"/>
              <a:buChar char="•"/>
            </a:pPr>
            <a:r>
              <a:rPr lang="fr-FR" i="1" dirty="0" smtClean="0">
                <a:solidFill>
                  <a:schemeClr val="bg1">
                    <a:lumMod val="50000"/>
                  </a:schemeClr>
                </a:solidFill>
              </a:rPr>
              <a:t>Si votre pays suit le calendrier 2p+1, le bébé devrait recevoir VPO3, Penta3 et PCV2 lors de cette consultation. Il est en outre désormais recommandé d’inclure une dose d’IPV à 14 semaines.</a:t>
            </a:r>
            <a:endParaRPr lang="fr-FR" dirty="0" smtClean="0">
              <a:solidFill>
                <a:schemeClr val="bg1">
                  <a:lumMod val="50000"/>
                </a:schemeClr>
              </a:solidFill>
            </a:endParaRPr>
          </a:p>
          <a:p>
            <a:endParaRPr lang="en-GB" dirty="0"/>
          </a:p>
        </p:txBody>
      </p:sp>
      <p:sp>
        <p:nvSpPr>
          <p:cNvPr id="4" name="Slide Number Placeholder 3"/>
          <p:cNvSpPr>
            <a:spLocks noGrp="1"/>
          </p:cNvSpPr>
          <p:nvPr>
            <p:ph type="sldNum" sz="quarter" idx="10"/>
          </p:nvPr>
        </p:nvSpPr>
        <p:spPr/>
        <p:txBody>
          <a:bodyPr/>
          <a:lstStyle/>
          <a:p>
            <a:fld id="{2B79D623-8009-4C15-B7B2-1AC9421978B0}" type="slidenum">
              <a:rPr lang="nl-BE" smtClean="0">
                <a:solidFill>
                  <a:prstClr val="black"/>
                </a:solidFill>
              </a:rPr>
              <a:pPr/>
              <a:t>11</a:t>
            </a:fld>
            <a:endParaRPr lang="nl-BE">
              <a:solidFill>
                <a:prstClr val="black"/>
              </a:solidFill>
            </a:endParaRPr>
          </a:p>
        </p:txBody>
      </p:sp>
    </p:spTree>
    <p:extLst>
      <p:ext uri="{BB962C8B-B14F-4D97-AF65-F5344CB8AC3E}">
        <p14:creationId xmlns:p14="http://schemas.microsoft.com/office/powerpoint/2010/main" val="2724039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FR" dirty="0" smtClean="0"/>
              <a:t>Doit-il être vacciné aujourd’hui?</a:t>
            </a:r>
          </a:p>
          <a:p>
            <a:pPr lvl="1"/>
            <a:r>
              <a:rPr lang="fr-FR" i="1" dirty="0" smtClean="0">
                <a:solidFill>
                  <a:schemeClr val="bg1">
                    <a:lumMod val="50000"/>
                  </a:schemeClr>
                </a:solidFill>
              </a:rPr>
              <a:t>Oui, une maladie bénigne, comme une infection des voies respiratoires supérieures, ne constitue PAS une contre-indication, contrairement à une maladie modérée ou sévère (température ≥39°C) et/ou une réaction allergique sévère à une dose antérieure.</a:t>
            </a:r>
            <a:endParaRPr lang="fr-FR" dirty="0" smtClean="0"/>
          </a:p>
          <a:p>
            <a:pPr lvl="0"/>
            <a:r>
              <a:rPr lang="fr-FR" dirty="0" smtClean="0"/>
              <a:t>Quel vaccin doit-il recevoir?</a:t>
            </a:r>
          </a:p>
          <a:p>
            <a:pPr lvl="1"/>
            <a:r>
              <a:rPr lang="fr-FR" i="1" dirty="0" smtClean="0">
                <a:solidFill>
                  <a:schemeClr val="bg1">
                    <a:lumMod val="50000"/>
                  </a:schemeClr>
                </a:solidFill>
              </a:rPr>
              <a:t>Aujourd’hui, il devrait recevoir penta2, VPO2, PCV2 et le vaccin </a:t>
            </a:r>
            <a:r>
              <a:rPr lang="fr-FR" i="1" dirty="0" err="1" smtClean="0">
                <a:solidFill>
                  <a:schemeClr val="bg1">
                    <a:lumMod val="50000"/>
                  </a:schemeClr>
                </a:solidFill>
              </a:rPr>
              <a:t>antirougeoleux</a:t>
            </a:r>
            <a:r>
              <a:rPr lang="fr-FR" i="1" dirty="0" smtClean="0">
                <a:solidFill>
                  <a:schemeClr val="bg1">
                    <a:lumMod val="50000"/>
                  </a:schemeClr>
                </a:solidFill>
              </a:rPr>
              <a:t> – le professionnel de santé doit également demander à l’accompagnant de revenir avec l’enfant après 4 semaines pour recevoir penta3, VPO3 et PCV3. </a:t>
            </a:r>
            <a:endParaRPr lang="fr-FR" dirty="0" smtClean="0">
              <a:solidFill>
                <a:schemeClr val="bg1">
                  <a:lumMod val="50000"/>
                </a:schemeClr>
              </a:solidFill>
            </a:endParaRPr>
          </a:p>
          <a:p>
            <a:endParaRPr lang="en-GB" dirty="0"/>
          </a:p>
        </p:txBody>
      </p:sp>
      <p:sp>
        <p:nvSpPr>
          <p:cNvPr id="4" name="Slide Number Placeholder 3"/>
          <p:cNvSpPr>
            <a:spLocks noGrp="1"/>
          </p:cNvSpPr>
          <p:nvPr>
            <p:ph type="sldNum" sz="quarter" idx="10"/>
          </p:nvPr>
        </p:nvSpPr>
        <p:spPr/>
        <p:txBody>
          <a:bodyPr/>
          <a:lstStyle/>
          <a:p>
            <a:fld id="{2B79D623-8009-4C15-B7B2-1AC9421978B0}" type="slidenum">
              <a:rPr lang="nl-BE" smtClean="0">
                <a:solidFill>
                  <a:prstClr val="black"/>
                </a:solidFill>
              </a:rPr>
              <a:pPr/>
              <a:t>12</a:t>
            </a:fld>
            <a:endParaRPr lang="nl-BE">
              <a:solidFill>
                <a:prstClr val="black"/>
              </a:solidFill>
            </a:endParaRPr>
          </a:p>
        </p:txBody>
      </p:sp>
    </p:spTree>
    <p:extLst>
      <p:ext uri="{BB962C8B-B14F-4D97-AF65-F5344CB8AC3E}">
        <p14:creationId xmlns:p14="http://schemas.microsoft.com/office/powerpoint/2010/main" val="323230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Utilisez</a:t>
            </a:r>
            <a:r>
              <a:rPr lang="en-GB" dirty="0" smtClean="0"/>
              <a:t> </a:t>
            </a:r>
            <a:r>
              <a:rPr lang="en-GB" dirty="0" smtClean="0"/>
              <a:t>le calendrier de vaccination en vigueur</a:t>
            </a:r>
            <a:r>
              <a:rPr lang="en-GB" baseline="0" dirty="0" smtClean="0"/>
              <a:t> dans votre pays </a:t>
            </a:r>
            <a:r>
              <a:rPr lang="en-GB" dirty="0" smtClean="0"/>
              <a:t>: ex.</a:t>
            </a:r>
            <a:r>
              <a:rPr lang="en-GB" baseline="0" dirty="0" smtClean="0"/>
              <a:t> 3p+0 ou 2p+1</a:t>
            </a:r>
            <a:r>
              <a:rPr lang="en-GB" baseline="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r>
              <a:rPr lang="fr-FR" sz="2600" i="1" dirty="0" smtClean="0">
                <a:solidFill>
                  <a:schemeClr val="bg1">
                    <a:lumMod val="50000"/>
                  </a:schemeClr>
                </a:solidFill>
              </a:rPr>
              <a:t>Le professionnel de santé doit d’abord expliquer le calendrier de vaccination en vigueur dans le pays : par ex. 3p+0 ou 2p+1. Il doit indiquer que le vaccin PCV10 se présente en flacon de 4 doses et qu’il faut donc d’abord calculer le nombre de doses et diviser ce chiffre par 4 pour connaître le nombre de flacons à emporter à la prochaine séance de vaccination</a:t>
            </a:r>
            <a:r>
              <a:rPr lang="fr-FR" sz="2600" dirty="0" smtClean="0"/>
              <a:t>.</a:t>
            </a:r>
          </a:p>
          <a:p>
            <a:endParaRPr lang="en-GB" dirty="0"/>
          </a:p>
        </p:txBody>
      </p:sp>
      <p:sp>
        <p:nvSpPr>
          <p:cNvPr id="4" name="Slide Number Placeholder 3"/>
          <p:cNvSpPr>
            <a:spLocks noGrp="1"/>
          </p:cNvSpPr>
          <p:nvPr>
            <p:ph type="sldNum" sz="quarter" idx="10"/>
          </p:nvPr>
        </p:nvSpPr>
        <p:spPr/>
        <p:txBody>
          <a:bodyPr/>
          <a:lstStyle/>
          <a:p>
            <a:fld id="{2B79D623-8009-4C15-B7B2-1AC9421978B0}" type="slidenum">
              <a:rPr lang="nl-BE" smtClean="0">
                <a:solidFill>
                  <a:prstClr val="black"/>
                </a:solidFill>
              </a:rPr>
              <a:pPr/>
              <a:t>13</a:t>
            </a:fld>
            <a:endParaRPr lang="nl-BE">
              <a:solidFill>
                <a:prstClr val="black"/>
              </a:solidFill>
            </a:endParaRPr>
          </a:p>
        </p:txBody>
      </p:sp>
    </p:spTree>
    <p:extLst>
      <p:ext uri="{BB962C8B-B14F-4D97-AF65-F5344CB8AC3E}">
        <p14:creationId xmlns:p14="http://schemas.microsoft.com/office/powerpoint/2010/main" val="3730518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i="1" dirty="0" smtClean="0">
                <a:solidFill>
                  <a:schemeClr val="bg1">
                    <a:lumMod val="50000"/>
                  </a:schemeClr>
                </a:solidFill>
              </a:rPr>
              <a:t>Tout d’abord, vous devez reconnaître ses préoccupations et valider son point de vue (par ex. « C’est vrai que cela semble beaucoup d’injections pour un petit bébé »). Expliquez-lui ensuite posément pourquoi il est important d’administrer plusieurs vaccins en une fois. Vous pouvez lui dire que le système immunitaire de son bébé a déjà été exposé à de nombreux agents pathogènes au quotidien. Les vaccins contiennent une forme inoffensive de pathogènes qui ne rendront pas son bébé malade. L’exposition à plusieurs antigènes  de vaccin n’est pas nocif ; au contraire, ces vaccins multiples procurent la meilleure protection possible contre les maladies réelles en cas d’exposition. Les enfants de moins de 2 ans sont le plus exposés au risque de maladies; il est donc important de les protéger le plus tôt possible. </a:t>
            </a:r>
          </a:p>
          <a:p>
            <a:endParaRPr lang="en-GB" dirty="0"/>
          </a:p>
        </p:txBody>
      </p:sp>
      <p:sp>
        <p:nvSpPr>
          <p:cNvPr id="4" name="Slide Number Placeholder 3"/>
          <p:cNvSpPr>
            <a:spLocks noGrp="1"/>
          </p:cNvSpPr>
          <p:nvPr>
            <p:ph type="sldNum" sz="quarter" idx="10"/>
          </p:nvPr>
        </p:nvSpPr>
        <p:spPr/>
        <p:txBody>
          <a:bodyPr/>
          <a:lstStyle/>
          <a:p>
            <a:fld id="{2B79D623-8009-4C15-B7B2-1AC9421978B0}" type="slidenum">
              <a:rPr lang="nl-BE" smtClean="0">
                <a:solidFill>
                  <a:prstClr val="black"/>
                </a:solidFill>
              </a:rPr>
              <a:pPr/>
              <a:t>14</a:t>
            </a:fld>
            <a:endParaRPr lang="nl-BE">
              <a:solidFill>
                <a:prstClr val="black"/>
              </a:solidFill>
            </a:endParaRPr>
          </a:p>
        </p:txBody>
      </p:sp>
    </p:spTree>
    <p:extLst>
      <p:ext uri="{BB962C8B-B14F-4D97-AF65-F5344CB8AC3E}">
        <p14:creationId xmlns:p14="http://schemas.microsoft.com/office/powerpoint/2010/main" val="2365253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BE" smtClean="0"/>
              <a:t>Titelstijl van model bewerken</a:t>
            </a:r>
            <a:endParaRPr lang="nl-NL"/>
          </a:p>
        </p:txBody>
      </p:sp>
      <p:sp>
        <p:nvSpPr>
          <p:cNvPr id="3" name="Sub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smtClean="0"/>
              <a:t>Klik om de titelstijl van het model te bewerken</a:t>
            </a:r>
            <a:endParaRPr lang="nl-NL"/>
          </a:p>
        </p:txBody>
      </p:sp>
      <p:sp>
        <p:nvSpPr>
          <p:cNvPr id="4" name="Tijdelijke aanduiding voor datum 3"/>
          <p:cNvSpPr>
            <a:spLocks noGrp="1"/>
          </p:cNvSpPr>
          <p:nvPr>
            <p:ph type="dt" sz="half" idx="10"/>
          </p:nvPr>
        </p:nvSpPr>
        <p:spPr/>
        <p:txBody>
          <a:bodyPr/>
          <a:lstStyle>
            <a:lvl1pPr defTabSz="914400">
              <a:defRPr/>
            </a:lvl1pPr>
          </a:lstStyle>
          <a:p>
            <a:pPr>
              <a:defRPr/>
            </a:pPr>
            <a:fld id="{25E6FE8C-028D-4293-BE66-E3783751528C}" type="datetimeFigureOut">
              <a:rPr lang="nl-NL"/>
              <a:pPr>
                <a:defRPr/>
              </a:pPr>
              <a:t>12-6-2018</a:t>
            </a:fld>
            <a:endParaRPr lang="nl-NL"/>
          </a:p>
        </p:txBody>
      </p:sp>
      <p:sp>
        <p:nvSpPr>
          <p:cNvPr id="5"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6" name="Tijdelijke aanduiding voor dianummer 5"/>
          <p:cNvSpPr>
            <a:spLocks noGrp="1"/>
          </p:cNvSpPr>
          <p:nvPr>
            <p:ph type="sldNum" sz="quarter" idx="12"/>
          </p:nvPr>
        </p:nvSpPr>
        <p:spPr/>
        <p:txBody>
          <a:bodyPr/>
          <a:lstStyle>
            <a:lvl1pPr defTabSz="914400">
              <a:defRPr/>
            </a:lvl1pPr>
          </a:lstStyle>
          <a:p>
            <a:pPr>
              <a:defRPr/>
            </a:pPr>
            <a:fld id="{E8319CAC-E307-4529-BE24-2FDF763A7A44}" type="slidenum">
              <a:rPr lang="nl-NL" altLang="nl-BE"/>
              <a:pPr>
                <a:defRPr/>
              </a:pPr>
              <a:t>‹#›</a:t>
            </a:fld>
            <a:endParaRPr lang="nl-NL" altLang="nl-BE"/>
          </a:p>
        </p:txBody>
      </p:sp>
    </p:spTree>
    <p:extLst>
      <p:ext uri="{BB962C8B-B14F-4D97-AF65-F5344CB8AC3E}">
        <p14:creationId xmlns:p14="http://schemas.microsoft.com/office/powerpoint/2010/main" val="1282526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lvl1pPr defTabSz="914400">
              <a:defRPr/>
            </a:lvl1pPr>
          </a:lstStyle>
          <a:p>
            <a:pPr>
              <a:defRPr/>
            </a:pPr>
            <a:fld id="{A5811367-03A0-436F-9303-9E1D412D3DD2}" type="datetimeFigureOut">
              <a:rPr lang="nl-NL"/>
              <a:pPr>
                <a:defRPr/>
              </a:pPr>
              <a:t>12-6-2018</a:t>
            </a:fld>
            <a:endParaRPr lang="nl-NL"/>
          </a:p>
        </p:txBody>
      </p:sp>
      <p:sp>
        <p:nvSpPr>
          <p:cNvPr id="5"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6" name="Tijdelijke aanduiding voor dianummer 5"/>
          <p:cNvSpPr>
            <a:spLocks noGrp="1"/>
          </p:cNvSpPr>
          <p:nvPr>
            <p:ph type="sldNum" sz="quarter" idx="12"/>
          </p:nvPr>
        </p:nvSpPr>
        <p:spPr/>
        <p:txBody>
          <a:bodyPr/>
          <a:lstStyle>
            <a:lvl1pPr defTabSz="914400">
              <a:defRPr/>
            </a:lvl1pPr>
          </a:lstStyle>
          <a:p>
            <a:pPr>
              <a:defRPr/>
            </a:pPr>
            <a:fld id="{AC09B79C-AB68-4AAC-82DF-8B935CB17683}" type="slidenum">
              <a:rPr lang="nl-NL" altLang="nl-BE"/>
              <a:pPr>
                <a:defRPr/>
              </a:pPr>
              <a:t>‹#›</a:t>
            </a:fld>
            <a:endParaRPr lang="nl-NL" altLang="nl-BE"/>
          </a:p>
        </p:txBody>
      </p:sp>
    </p:spTree>
    <p:extLst>
      <p:ext uri="{BB962C8B-B14F-4D97-AF65-F5344CB8AC3E}">
        <p14:creationId xmlns:p14="http://schemas.microsoft.com/office/powerpoint/2010/main" val="77685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BE" smtClean="0"/>
              <a:t>Titelstijl van model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lvl1pPr defTabSz="914400">
              <a:defRPr/>
            </a:lvl1pPr>
          </a:lstStyle>
          <a:p>
            <a:pPr>
              <a:defRPr/>
            </a:pPr>
            <a:fld id="{F0393C70-3AA7-4582-BB07-530619AB1FDB}" type="datetimeFigureOut">
              <a:rPr lang="nl-NL"/>
              <a:pPr>
                <a:defRPr/>
              </a:pPr>
              <a:t>12-6-2018</a:t>
            </a:fld>
            <a:endParaRPr lang="nl-NL"/>
          </a:p>
        </p:txBody>
      </p:sp>
      <p:sp>
        <p:nvSpPr>
          <p:cNvPr id="5"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6" name="Tijdelijke aanduiding voor dianummer 5"/>
          <p:cNvSpPr>
            <a:spLocks noGrp="1"/>
          </p:cNvSpPr>
          <p:nvPr>
            <p:ph type="sldNum" sz="quarter" idx="12"/>
          </p:nvPr>
        </p:nvSpPr>
        <p:spPr/>
        <p:txBody>
          <a:bodyPr/>
          <a:lstStyle>
            <a:lvl1pPr defTabSz="914400">
              <a:defRPr/>
            </a:lvl1pPr>
          </a:lstStyle>
          <a:p>
            <a:pPr>
              <a:defRPr/>
            </a:pPr>
            <a:fld id="{E5DACF7B-06E7-425B-B591-6E604C8DDED5}" type="slidenum">
              <a:rPr lang="nl-NL" altLang="nl-BE"/>
              <a:pPr>
                <a:defRPr/>
              </a:pPr>
              <a:t>‹#›</a:t>
            </a:fld>
            <a:endParaRPr lang="nl-NL" altLang="nl-BE"/>
          </a:p>
        </p:txBody>
      </p:sp>
    </p:spTree>
    <p:extLst>
      <p:ext uri="{BB962C8B-B14F-4D97-AF65-F5344CB8AC3E}">
        <p14:creationId xmlns:p14="http://schemas.microsoft.com/office/powerpoint/2010/main" val="97011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nl-B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nl-BE"/>
          </a:p>
        </p:txBody>
      </p:sp>
      <p:sp>
        <p:nvSpPr>
          <p:cNvPr id="4" name="Date Placeholder 3"/>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529010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56726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53047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Date Placeholder 4"/>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4124577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7" name="Date Placeholder 6"/>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8" name="Footer Placeholder 7"/>
          <p:cNvSpPr>
            <a:spLocks noGrp="1"/>
          </p:cNvSpPr>
          <p:nvPr>
            <p:ph type="ftr" sz="quarter" idx="11"/>
          </p:nvPr>
        </p:nvSpPr>
        <p:spPr/>
        <p:txBody>
          <a:bodyPr/>
          <a:lstStyle/>
          <a:p>
            <a:endParaRPr lang="nl-BE">
              <a:solidFill>
                <a:prstClr val="black">
                  <a:tint val="75000"/>
                </a:prstClr>
              </a:solidFill>
            </a:endParaRPr>
          </a:p>
        </p:txBody>
      </p:sp>
      <p:sp>
        <p:nvSpPr>
          <p:cNvPr id="9" name="Slide Number Placeholder 8"/>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4312642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Date Placeholder 2"/>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4" name="Footer Placeholder 3"/>
          <p:cNvSpPr>
            <a:spLocks noGrp="1"/>
          </p:cNvSpPr>
          <p:nvPr>
            <p:ph type="ftr" sz="quarter" idx="11"/>
          </p:nvPr>
        </p:nvSpPr>
        <p:spPr/>
        <p:txBody>
          <a:bodyPr/>
          <a:lstStyle/>
          <a:p>
            <a:endParaRPr lang="nl-BE">
              <a:solidFill>
                <a:prstClr val="black">
                  <a:tint val="75000"/>
                </a:prstClr>
              </a:solidFill>
            </a:endParaRPr>
          </a:p>
        </p:txBody>
      </p:sp>
      <p:sp>
        <p:nvSpPr>
          <p:cNvPr id="5" name="Slide Number Placeholder 4"/>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548840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3" name="Footer Placeholder 2"/>
          <p:cNvSpPr>
            <a:spLocks noGrp="1"/>
          </p:cNvSpPr>
          <p:nvPr>
            <p:ph type="ftr" sz="quarter" idx="11"/>
          </p:nvPr>
        </p:nvSpPr>
        <p:spPr/>
        <p:txBody>
          <a:bodyPr/>
          <a:lstStyle/>
          <a:p>
            <a:endParaRPr lang="nl-BE">
              <a:solidFill>
                <a:prstClr val="black">
                  <a:tint val="75000"/>
                </a:prstClr>
              </a:solidFill>
            </a:endParaRPr>
          </a:p>
        </p:txBody>
      </p:sp>
      <p:sp>
        <p:nvSpPr>
          <p:cNvPr id="4" name="Slide Number Placeholder 3"/>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2705194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45937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inhoud 2"/>
          <p:cNvSpPr>
            <a:spLocks noGrp="1"/>
          </p:cNvSpPr>
          <p:nvPr>
            <p:ph idx="1"/>
          </p:nvPr>
        </p:nvSpPr>
        <p:spPr/>
        <p:txBody>
          <a:body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datum 3"/>
          <p:cNvSpPr>
            <a:spLocks noGrp="1"/>
          </p:cNvSpPr>
          <p:nvPr>
            <p:ph type="dt" sz="half" idx="10"/>
          </p:nvPr>
        </p:nvSpPr>
        <p:spPr/>
        <p:txBody>
          <a:bodyPr/>
          <a:lstStyle>
            <a:lvl1pPr defTabSz="914400">
              <a:defRPr/>
            </a:lvl1pPr>
          </a:lstStyle>
          <a:p>
            <a:pPr>
              <a:defRPr/>
            </a:pPr>
            <a:fld id="{91806F92-1A81-4CB2-9386-78F7B53CDC48}" type="datetimeFigureOut">
              <a:rPr lang="nl-NL"/>
              <a:pPr>
                <a:defRPr/>
              </a:pPr>
              <a:t>12-6-2018</a:t>
            </a:fld>
            <a:endParaRPr lang="nl-NL"/>
          </a:p>
        </p:txBody>
      </p:sp>
      <p:sp>
        <p:nvSpPr>
          <p:cNvPr id="5"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6" name="Tijdelijke aanduiding voor dianummer 5"/>
          <p:cNvSpPr>
            <a:spLocks noGrp="1"/>
          </p:cNvSpPr>
          <p:nvPr>
            <p:ph type="sldNum" sz="quarter" idx="12"/>
          </p:nvPr>
        </p:nvSpPr>
        <p:spPr/>
        <p:txBody>
          <a:bodyPr/>
          <a:lstStyle>
            <a:lvl1pPr defTabSz="914400">
              <a:defRPr/>
            </a:lvl1pPr>
          </a:lstStyle>
          <a:p>
            <a:pPr>
              <a:defRPr/>
            </a:pPr>
            <a:fld id="{16488A62-804B-4425-8445-769EC976C2A4}" type="slidenum">
              <a:rPr lang="nl-NL" altLang="nl-BE"/>
              <a:pPr>
                <a:defRPr/>
              </a:pPr>
              <a:t>‹#›</a:t>
            </a:fld>
            <a:endParaRPr lang="nl-NL" altLang="nl-BE"/>
          </a:p>
        </p:txBody>
      </p:sp>
    </p:spTree>
    <p:extLst>
      <p:ext uri="{BB962C8B-B14F-4D97-AF65-F5344CB8AC3E}">
        <p14:creationId xmlns:p14="http://schemas.microsoft.com/office/powerpoint/2010/main" val="2999995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23785278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9770622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10"/>
          </p:nvPr>
        </p:nvSpPr>
        <p:spPr/>
        <p:txBody>
          <a:body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684258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BE"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smtClean="0"/>
              <a:t>Klik om de tekststijl van het model te bewerken</a:t>
            </a:r>
          </a:p>
        </p:txBody>
      </p:sp>
      <p:sp>
        <p:nvSpPr>
          <p:cNvPr id="4" name="Tijdelijke aanduiding voor datum 3"/>
          <p:cNvSpPr>
            <a:spLocks noGrp="1"/>
          </p:cNvSpPr>
          <p:nvPr>
            <p:ph type="dt" sz="half" idx="10"/>
          </p:nvPr>
        </p:nvSpPr>
        <p:spPr/>
        <p:txBody>
          <a:bodyPr/>
          <a:lstStyle>
            <a:lvl1pPr defTabSz="914400">
              <a:defRPr/>
            </a:lvl1pPr>
          </a:lstStyle>
          <a:p>
            <a:pPr>
              <a:defRPr/>
            </a:pPr>
            <a:fld id="{E7E0BB62-055B-412F-B29F-745083FE46FF}" type="datetimeFigureOut">
              <a:rPr lang="nl-NL"/>
              <a:pPr>
                <a:defRPr/>
              </a:pPr>
              <a:t>12-6-2018</a:t>
            </a:fld>
            <a:endParaRPr lang="nl-NL"/>
          </a:p>
        </p:txBody>
      </p:sp>
      <p:sp>
        <p:nvSpPr>
          <p:cNvPr id="5"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6" name="Tijdelijke aanduiding voor dianummer 5"/>
          <p:cNvSpPr>
            <a:spLocks noGrp="1"/>
          </p:cNvSpPr>
          <p:nvPr>
            <p:ph type="sldNum" sz="quarter" idx="12"/>
          </p:nvPr>
        </p:nvSpPr>
        <p:spPr/>
        <p:txBody>
          <a:bodyPr/>
          <a:lstStyle>
            <a:lvl1pPr defTabSz="914400">
              <a:defRPr/>
            </a:lvl1pPr>
          </a:lstStyle>
          <a:p>
            <a:pPr>
              <a:defRPr/>
            </a:pPr>
            <a:fld id="{7D7C3A40-2A8B-424B-B644-866E61A70979}" type="slidenum">
              <a:rPr lang="nl-NL" altLang="nl-BE"/>
              <a:pPr>
                <a:defRPr/>
              </a:pPr>
              <a:t>‹#›</a:t>
            </a:fld>
            <a:endParaRPr lang="nl-NL" altLang="nl-BE"/>
          </a:p>
        </p:txBody>
      </p:sp>
    </p:spTree>
    <p:extLst>
      <p:ext uri="{BB962C8B-B14F-4D97-AF65-F5344CB8AC3E}">
        <p14:creationId xmlns:p14="http://schemas.microsoft.com/office/powerpoint/2010/main" val="2822175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5" name="Tijdelijke aanduiding voor datum 3"/>
          <p:cNvSpPr>
            <a:spLocks noGrp="1"/>
          </p:cNvSpPr>
          <p:nvPr>
            <p:ph type="dt" sz="half" idx="10"/>
          </p:nvPr>
        </p:nvSpPr>
        <p:spPr/>
        <p:txBody>
          <a:bodyPr/>
          <a:lstStyle>
            <a:lvl1pPr defTabSz="914400">
              <a:defRPr/>
            </a:lvl1pPr>
          </a:lstStyle>
          <a:p>
            <a:pPr>
              <a:defRPr/>
            </a:pPr>
            <a:fld id="{B81D80C7-7809-4DC4-ACB9-B4AAC1A93B66}" type="datetimeFigureOut">
              <a:rPr lang="nl-NL"/>
              <a:pPr>
                <a:defRPr/>
              </a:pPr>
              <a:t>12-6-2018</a:t>
            </a:fld>
            <a:endParaRPr lang="nl-NL"/>
          </a:p>
        </p:txBody>
      </p:sp>
      <p:sp>
        <p:nvSpPr>
          <p:cNvPr id="6"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7" name="Tijdelijke aanduiding voor dianummer 5"/>
          <p:cNvSpPr>
            <a:spLocks noGrp="1"/>
          </p:cNvSpPr>
          <p:nvPr>
            <p:ph type="sldNum" sz="quarter" idx="12"/>
          </p:nvPr>
        </p:nvSpPr>
        <p:spPr/>
        <p:txBody>
          <a:bodyPr/>
          <a:lstStyle>
            <a:lvl1pPr defTabSz="914400">
              <a:defRPr/>
            </a:lvl1pPr>
          </a:lstStyle>
          <a:p>
            <a:pPr>
              <a:defRPr/>
            </a:pPr>
            <a:fld id="{99E803A9-E70A-48EB-A890-AA2E83C7E987}" type="slidenum">
              <a:rPr lang="nl-NL" altLang="nl-BE"/>
              <a:pPr>
                <a:defRPr/>
              </a:pPr>
              <a:t>‹#›</a:t>
            </a:fld>
            <a:endParaRPr lang="nl-NL" altLang="nl-BE"/>
          </a:p>
        </p:txBody>
      </p:sp>
    </p:spTree>
    <p:extLst>
      <p:ext uri="{BB962C8B-B14F-4D97-AF65-F5344CB8AC3E}">
        <p14:creationId xmlns:p14="http://schemas.microsoft.com/office/powerpoint/2010/main" val="359570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BE"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7" name="Tijdelijke aanduiding voor datum 3"/>
          <p:cNvSpPr>
            <a:spLocks noGrp="1"/>
          </p:cNvSpPr>
          <p:nvPr>
            <p:ph type="dt" sz="half" idx="10"/>
          </p:nvPr>
        </p:nvSpPr>
        <p:spPr/>
        <p:txBody>
          <a:bodyPr/>
          <a:lstStyle>
            <a:lvl1pPr defTabSz="914400">
              <a:defRPr/>
            </a:lvl1pPr>
          </a:lstStyle>
          <a:p>
            <a:pPr>
              <a:defRPr/>
            </a:pPr>
            <a:fld id="{C2168275-A66A-45B3-B696-877F62E75174}" type="datetimeFigureOut">
              <a:rPr lang="nl-NL"/>
              <a:pPr>
                <a:defRPr/>
              </a:pPr>
              <a:t>12-6-2018</a:t>
            </a:fld>
            <a:endParaRPr lang="nl-NL"/>
          </a:p>
        </p:txBody>
      </p:sp>
      <p:sp>
        <p:nvSpPr>
          <p:cNvPr id="8"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9" name="Tijdelijke aanduiding voor dianummer 5"/>
          <p:cNvSpPr>
            <a:spLocks noGrp="1"/>
          </p:cNvSpPr>
          <p:nvPr>
            <p:ph type="sldNum" sz="quarter" idx="12"/>
          </p:nvPr>
        </p:nvSpPr>
        <p:spPr/>
        <p:txBody>
          <a:bodyPr/>
          <a:lstStyle>
            <a:lvl1pPr defTabSz="914400">
              <a:defRPr/>
            </a:lvl1pPr>
          </a:lstStyle>
          <a:p>
            <a:pPr>
              <a:defRPr/>
            </a:pPr>
            <a:fld id="{E7B5A817-5676-4D9E-85FC-2E2D46580D87}" type="slidenum">
              <a:rPr lang="nl-NL" altLang="nl-BE"/>
              <a:pPr>
                <a:defRPr/>
              </a:pPr>
              <a:t>‹#›</a:t>
            </a:fld>
            <a:endParaRPr lang="nl-NL" altLang="nl-BE"/>
          </a:p>
        </p:txBody>
      </p:sp>
    </p:spTree>
    <p:extLst>
      <p:ext uri="{BB962C8B-B14F-4D97-AF65-F5344CB8AC3E}">
        <p14:creationId xmlns:p14="http://schemas.microsoft.com/office/powerpoint/2010/main" val="2719651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BE" smtClean="0"/>
              <a:t>Titelstijl van model bewerken</a:t>
            </a:r>
            <a:endParaRPr lang="nl-NL"/>
          </a:p>
        </p:txBody>
      </p:sp>
      <p:sp>
        <p:nvSpPr>
          <p:cNvPr id="3" name="Tijdelijke aanduiding voor datum 3"/>
          <p:cNvSpPr>
            <a:spLocks noGrp="1"/>
          </p:cNvSpPr>
          <p:nvPr>
            <p:ph type="dt" sz="half" idx="10"/>
          </p:nvPr>
        </p:nvSpPr>
        <p:spPr/>
        <p:txBody>
          <a:bodyPr/>
          <a:lstStyle>
            <a:lvl1pPr defTabSz="914400">
              <a:defRPr/>
            </a:lvl1pPr>
          </a:lstStyle>
          <a:p>
            <a:pPr>
              <a:defRPr/>
            </a:pPr>
            <a:fld id="{85448D6F-26A4-4F5C-819F-3178BC301F36}" type="datetimeFigureOut">
              <a:rPr lang="nl-NL"/>
              <a:pPr>
                <a:defRPr/>
              </a:pPr>
              <a:t>12-6-2018</a:t>
            </a:fld>
            <a:endParaRPr lang="nl-NL"/>
          </a:p>
        </p:txBody>
      </p:sp>
      <p:sp>
        <p:nvSpPr>
          <p:cNvPr id="4"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5" name="Tijdelijke aanduiding voor dianummer 5"/>
          <p:cNvSpPr>
            <a:spLocks noGrp="1"/>
          </p:cNvSpPr>
          <p:nvPr>
            <p:ph type="sldNum" sz="quarter" idx="12"/>
          </p:nvPr>
        </p:nvSpPr>
        <p:spPr/>
        <p:txBody>
          <a:bodyPr/>
          <a:lstStyle>
            <a:lvl1pPr defTabSz="914400">
              <a:defRPr/>
            </a:lvl1pPr>
          </a:lstStyle>
          <a:p>
            <a:pPr>
              <a:defRPr/>
            </a:pPr>
            <a:fld id="{319BB718-648D-40FB-ACAA-CF86FA665AD3}" type="slidenum">
              <a:rPr lang="nl-NL" altLang="nl-BE"/>
              <a:pPr>
                <a:defRPr/>
              </a:pPr>
              <a:t>‹#›</a:t>
            </a:fld>
            <a:endParaRPr lang="nl-NL" altLang="nl-BE"/>
          </a:p>
        </p:txBody>
      </p:sp>
    </p:spTree>
    <p:extLst>
      <p:ext uri="{BB962C8B-B14F-4D97-AF65-F5344CB8AC3E}">
        <p14:creationId xmlns:p14="http://schemas.microsoft.com/office/powerpoint/2010/main" val="2672456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defTabSz="914400">
              <a:defRPr/>
            </a:lvl1pPr>
          </a:lstStyle>
          <a:p>
            <a:pPr>
              <a:defRPr/>
            </a:pPr>
            <a:fld id="{775F5572-30A1-4998-98C9-0549E370D1CC}" type="datetimeFigureOut">
              <a:rPr lang="nl-NL"/>
              <a:pPr>
                <a:defRPr/>
              </a:pPr>
              <a:t>12-6-2018</a:t>
            </a:fld>
            <a:endParaRPr lang="nl-NL"/>
          </a:p>
        </p:txBody>
      </p:sp>
      <p:sp>
        <p:nvSpPr>
          <p:cNvPr id="3"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4" name="Tijdelijke aanduiding voor dianummer 5"/>
          <p:cNvSpPr>
            <a:spLocks noGrp="1"/>
          </p:cNvSpPr>
          <p:nvPr>
            <p:ph type="sldNum" sz="quarter" idx="12"/>
          </p:nvPr>
        </p:nvSpPr>
        <p:spPr/>
        <p:txBody>
          <a:bodyPr/>
          <a:lstStyle>
            <a:lvl1pPr defTabSz="914400">
              <a:defRPr/>
            </a:lvl1pPr>
          </a:lstStyle>
          <a:p>
            <a:pPr>
              <a:defRPr/>
            </a:pPr>
            <a:fld id="{678D8E95-E270-4F66-95E1-BD780EC164A7}" type="slidenum">
              <a:rPr lang="nl-NL" altLang="nl-BE"/>
              <a:pPr>
                <a:defRPr/>
              </a:pPr>
              <a:t>‹#›</a:t>
            </a:fld>
            <a:endParaRPr lang="nl-NL" altLang="nl-BE"/>
          </a:p>
        </p:txBody>
      </p:sp>
    </p:spTree>
    <p:extLst>
      <p:ext uri="{BB962C8B-B14F-4D97-AF65-F5344CB8AC3E}">
        <p14:creationId xmlns:p14="http://schemas.microsoft.com/office/powerpoint/2010/main" val="1852828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BE"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Klik om de tekststijl van het model te bewerken</a:t>
            </a:r>
          </a:p>
          <a:p>
            <a:pPr lvl="1"/>
            <a:r>
              <a:rPr lang="nl-BE" smtClean="0"/>
              <a:t>Tweede niveau</a:t>
            </a:r>
          </a:p>
          <a:p>
            <a:pPr lvl="2"/>
            <a:r>
              <a:rPr lang="nl-BE" smtClean="0"/>
              <a:t>Derde niveau</a:t>
            </a:r>
          </a:p>
          <a:p>
            <a:pPr lvl="3"/>
            <a:r>
              <a:rPr lang="nl-BE" smtClean="0"/>
              <a:t>Vierde niveau</a:t>
            </a:r>
          </a:p>
          <a:p>
            <a:pPr lvl="4"/>
            <a:r>
              <a:rPr lang="nl-BE"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Klik om de tekststijl van het model te bewerken</a:t>
            </a:r>
          </a:p>
        </p:txBody>
      </p:sp>
      <p:sp>
        <p:nvSpPr>
          <p:cNvPr id="5" name="Tijdelijke aanduiding voor datum 3"/>
          <p:cNvSpPr>
            <a:spLocks noGrp="1"/>
          </p:cNvSpPr>
          <p:nvPr>
            <p:ph type="dt" sz="half" idx="10"/>
          </p:nvPr>
        </p:nvSpPr>
        <p:spPr/>
        <p:txBody>
          <a:bodyPr/>
          <a:lstStyle>
            <a:lvl1pPr defTabSz="914400">
              <a:defRPr/>
            </a:lvl1pPr>
          </a:lstStyle>
          <a:p>
            <a:pPr>
              <a:defRPr/>
            </a:pPr>
            <a:fld id="{394E70D2-1416-4CA3-B1BE-960A7EE29A0F}" type="datetimeFigureOut">
              <a:rPr lang="nl-NL"/>
              <a:pPr>
                <a:defRPr/>
              </a:pPr>
              <a:t>12-6-2018</a:t>
            </a:fld>
            <a:endParaRPr lang="nl-NL"/>
          </a:p>
        </p:txBody>
      </p:sp>
      <p:sp>
        <p:nvSpPr>
          <p:cNvPr id="6"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7" name="Tijdelijke aanduiding voor dianummer 5"/>
          <p:cNvSpPr>
            <a:spLocks noGrp="1"/>
          </p:cNvSpPr>
          <p:nvPr>
            <p:ph type="sldNum" sz="quarter" idx="12"/>
          </p:nvPr>
        </p:nvSpPr>
        <p:spPr/>
        <p:txBody>
          <a:bodyPr/>
          <a:lstStyle>
            <a:lvl1pPr defTabSz="914400">
              <a:defRPr/>
            </a:lvl1pPr>
          </a:lstStyle>
          <a:p>
            <a:pPr>
              <a:defRPr/>
            </a:pPr>
            <a:fld id="{02741F89-DDE6-4857-842E-6D5E980163BA}" type="slidenum">
              <a:rPr lang="nl-NL" altLang="nl-BE"/>
              <a:pPr>
                <a:defRPr/>
              </a:pPr>
              <a:t>‹#›</a:t>
            </a:fld>
            <a:endParaRPr lang="nl-NL" altLang="nl-BE"/>
          </a:p>
        </p:txBody>
      </p:sp>
    </p:spTree>
    <p:extLst>
      <p:ext uri="{BB962C8B-B14F-4D97-AF65-F5344CB8AC3E}">
        <p14:creationId xmlns:p14="http://schemas.microsoft.com/office/powerpoint/2010/main" val="2233403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BE"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Klik om de tekststijl van het model te bewerken</a:t>
            </a:r>
          </a:p>
        </p:txBody>
      </p:sp>
      <p:sp>
        <p:nvSpPr>
          <p:cNvPr id="5" name="Tijdelijke aanduiding voor datum 3"/>
          <p:cNvSpPr>
            <a:spLocks noGrp="1"/>
          </p:cNvSpPr>
          <p:nvPr>
            <p:ph type="dt" sz="half" idx="10"/>
          </p:nvPr>
        </p:nvSpPr>
        <p:spPr/>
        <p:txBody>
          <a:bodyPr/>
          <a:lstStyle>
            <a:lvl1pPr defTabSz="914400">
              <a:defRPr/>
            </a:lvl1pPr>
          </a:lstStyle>
          <a:p>
            <a:pPr>
              <a:defRPr/>
            </a:pPr>
            <a:fld id="{92F06C66-10EC-4BAA-BF26-AE376750194A}" type="datetimeFigureOut">
              <a:rPr lang="nl-NL"/>
              <a:pPr>
                <a:defRPr/>
              </a:pPr>
              <a:t>12-6-2018</a:t>
            </a:fld>
            <a:endParaRPr lang="nl-NL"/>
          </a:p>
        </p:txBody>
      </p:sp>
      <p:sp>
        <p:nvSpPr>
          <p:cNvPr id="6" name="Tijdelijke aanduiding voor voettekst 4"/>
          <p:cNvSpPr>
            <a:spLocks noGrp="1"/>
          </p:cNvSpPr>
          <p:nvPr>
            <p:ph type="ftr" sz="quarter" idx="11"/>
          </p:nvPr>
        </p:nvSpPr>
        <p:spPr/>
        <p:txBody>
          <a:bodyPr/>
          <a:lstStyle>
            <a:lvl1pPr defTabSz="914400">
              <a:defRPr/>
            </a:lvl1pPr>
          </a:lstStyle>
          <a:p>
            <a:pPr>
              <a:defRPr/>
            </a:pPr>
            <a:endParaRPr lang="nl-NL"/>
          </a:p>
        </p:txBody>
      </p:sp>
      <p:sp>
        <p:nvSpPr>
          <p:cNvPr id="7" name="Tijdelijke aanduiding voor dianummer 5"/>
          <p:cNvSpPr>
            <a:spLocks noGrp="1"/>
          </p:cNvSpPr>
          <p:nvPr>
            <p:ph type="sldNum" sz="quarter" idx="12"/>
          </p:nvPr>
        </p:nvSpPr>
        <p:spPr/>
        <p:txBody>
          <a:bodyPr/>
          <a:lstStyle>
            <a:lvl1pPr defTabSz="914400">
              <a:defRPr/>
            </a:lvl1pPr>
          </a:lstStyle>
          <a:p>
            <a:pPr>
              <a:defRPr/>
            </a:pPr>
            <a:fld id="{A49C6FE7-24AE-4D07-8D17-9462C13E0EDB}" type="slidenum">
              <a:rPr lang="nl-NL" altLang="nl-BE"/>
              <a:pPr>
                <a:defRPr/>
              </a:pPr>
              <a:t>‹#›</a:t>
            </a:fld>
            <a:endParaRPr lang="nl-NL" altLang="nl-BE"/>
          </a:p>
        </p:txBody>
      </p:sp>
    </p:spTree>
    <p:extLst>
      <p:ext uri="{BB962C8B-B14F-4D97-AF65-F5344CB8AC3E}">
        <p14:creationId xmlns:p14="http://schemas.microsoft.com/office/powerpoint/2010/main" val="283497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jdelijke aanduiding voor titel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BE" altLang="nl-BE" smtClean="0"/>
              <a:t>Titelstijl van model bewerken</a:t>
            </a:r>
            <a:endParaRPr lang="nl-NL" altLang="nl-BE" smtClean="0"/>
          </a:p>
        </p:txBody>
      </p:sp>
      <p:sp>
        <p:nvSpPr>
          <p:cNvPr id="2051" name="Tijdelijke aanduiding voor tekst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BE" altLang="nl-BE" smtClean="0"/>
              <a:t>Klik om de tekststijl van het model te bewerken</a:t>
            </a:r>
          </a:p>
          <a:p>
            <a:pPr lvl="1"/>
            <a:r>
              <a:rPr lang="nl-BE" altLang="nl-BE" smtClean="0"/>
              <a:t>Tweede niveau</a:t>
            </a:r>
          </a:p>
          <a:p>
            <a:pPr lvl="2"/>
            <a:r>
              <a:rPr lang="nl-BE" altLang="nl-BE" smtClean="0"/>
              <a:t>Derde niveau</a:t>
            </a:r>
          </a:p>
          <a:p>
            <a:pPr lvl="3"/>
            <a:r>
              <a:rPr lang="nl-BE" altLang="nl-BE" smtClean="0"/>
              <a:t>Vierde niveau</a:t>
            </a:r>
          </a:p>
          <a:p>
            <a:pPr lvl="4"/>
            <a:r>
              <a:rPr lang="nl-BE" altLang="nl-BE" smtClean="0"/>
              <a:t>Vijfde niveau</a:t>
            </a:r>
            <a:endParaRPr lang="nl-NL" altLang="nl-BE" smtClean="0"/>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mn-lt"/>
                <a:cs typeface="+mn-cs"/>
              </a:defRPr>
            </a:lvl1pPr>
          </a:lstStyle>
          <a:p>
            <a:pPr>
              <a:defRPr/>
            </a:pPr>
            <a:fld id="{4F1BB2CB-DD58-49F0-AF13-45A93D0E429F}" type="datetimeFigureOut">
              <a:rPr lang="nl-NL"/>
              <a:pPr>
                <a:defRPr/>
              </a:pPr>
              <a:t>12-6-2018</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mn-lt"/>
                <a:cs typeface="+mn-cs"/>
              </a:defRPr>
            </a:lvl1pPr>
          </a:lstStyle>
          <a:p>
            <a:pPr>
              <a:defRPr/>
            </a:pPr>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itchFamily="34" charset="0"/>
              </a:defRPr>
            </a:lvl1pPr>
          </a:lstStyle>
          <a:p>
            <a:pPr fontAlgn="base">
              <a:spcBef>
                <a:spcPct val="0"/>
              </a:spcBef>
              <a:spcAft>
                <a:spcPct val="0"/>
              </a:spcAft>
              <a:defRPr/>
            </a:pPr>
            <a:fld id="{35641F89-C9F3-4C32-ACEF-3D9C84AA3194}" type="slidenum">
              <a:rPr lang="nl-NL" altLang="nl-BE"/>
              <a:pPr fontAlgn="base">
                <a:spcBef>
                  <a:spcPct val="0"/>
                </a:spcBef>
                <a:spcAft>
                  <a:spcPct val="0"/>
                </a:spcAft>
                <a:defRPr/>
              </a:pPr>
              <a:t>‹#›</a:t>
            </a:fld>
            <a:endParaRPr lang="nl-NL" altLang="nl-BE"/>
          </a:p>
        </p:txBody>
      </p:sp>
      <p:pic>
        <p:nvPicPr>
          <p:cNvPr id="2055" name="Afbeelding 6" descr="Template Powerpoint NESI 13.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3034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nl-B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ACC8B5-3080-4F80-AB5C-C55A5D64A2BE}" type="datetimeFigureOut">
              <a:rPr lang="nl-BE" smtClean="0">
                <a:solidFill>
                  <a:prstClr val="black">
                    <a:tint val="75000"/>
                  </a:prstClr>
                </a:solidFill>
              </a:rPr>
              <a:pPr/>
              <a:t>12/06/2018</a:t>
            </a:fld>
            <a:endParaRPr lang="nl-BE">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5FDDF-E7BF-41B4-B3EA-C7F85FA7B665}" type="slidenum">
              <a:rPr lang="nl-BE" smtClean="0">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20975925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21352"/>
            <a:ext cx="9180512" cy="6858000"/>
          </a:xfrm>
          <a:prstGeom prst="rect">
            <a:avLst/>
          </a:prstGeom>
        </p:spPr>
      </p:pic>
      <p:sp>
        <p:nvSpPr>
          <p:cNvPr id="5" name="Rectangle 4"/>
          <p:cNvSpPr/>
          <p:nvPr/>
        </p:nvSpPr>
        <p:spPr>
          <a:xfrm>
            <a:off x="1043608" y="1273984"/>
            <a:ext cx="7056784" cy="2554545"/>
          </a:xfrm>
          <a:prstGeom prst="rect">
            <a:avLst/>
          </a:prstGeom>
        </p:spPr>
        <p:txBody>
          <a:bodyPr wrap="square">
            <a:spAutoFit/>
          </a:bodyPr>
          <a:lstStyle/>
          <a:p>
            <a:pPr algn="ctr"/>
            <a:r>
              <a:rPr lang="nl-BE" sz="4000" b="1" cap="small">
                <a:solidFill>
                  <a:schemeClr val="bg1"/>
                </a:solidFill>
              </a:rPr>
              <a:t>Module </a:t>
            </a:r>
            <a:r>
              <a:rPr lang="nl-BE" sz="4000" b="1" cap="small" smtClean="0">
                <a:solidFill>
                  <a:schemeClr val="bg1"/>
                </a:solidFill>
              </a:rPr>
              <a:t>7</a:t>
            </a:r>
            <a:r>
              <a:rPr lang="nl-BE" sz="4000" b="1" cap="small" dirty="0" smtClean="0">
                <a:solidFill>
                  <a:schemeClr val="bg1"/>
                </a:solidFill>
              </a:rPr>
              <a:t> :</a:t>
            </a:r>
            <a:r>
              <a:rPr lang="nl-BE" sz="4000" b="1" cap="small" dirty="0">
                <a:solidFill>
                  <a:schemeClr val="bg1"/>
                </a:solidFill>
              </a:rPr>
              <a:t/>
            </a:r>
            <a:br>
              <a:rPr lang="nl-BE" sz="4000" b="1" cap="small" dirty="0">
                <a:solidFill>
                  <a:schemeClr val="bg1"/>
                </a:solidFill>
              </a:rPr>
            </a:br>
            <a:r>
              <a:rPr lang="nl-BE" sz="4000" b="1" cap="small" dirty="0" smtClean="0">
                <a:solidFill>
                  <a:schemeClr val="bg1"/>
                </a:solidFill>
              </a:rPr>
              <a:t>cours de perfectionnement sur le PCV10</a:t>
            </a:r>
            <a:r>
              <a:rPr lang="nl-BE" sz="4000" b="1" cap="small" dirty="0">
                <a:solidFill>
                  <a:schemeClr val="bg1"/>
                </a:solidFill>
              </a:rPr>
              <a:t/>
            </a:r>
            <a:br>
              <a:rPr lang="nl-BE" sz="4000" b="1" cap="small" dirty="0">
                <a:solidFill>
                  <a:schemeClr val="bg1"/>
                </a:solidFill>
              </a:rPr>
            </a:br>
            <a:r>
              <a:rPr lang="nl-BE" sz="4000" b="1" cap="small" dirty="0" smtClean="0">
                <a:solidFill>
                  <a:schemeClr val="bg1"/>
                </a:solidFill>
              </a:rPr>
              <a:t>questions de post-test</a:t>
            </a:r>
            <a:endParaRPr lang="en-GB" sz="4000" dirty="0">
              <a:solidFill>
                <a:schemeClr val="bg1"/>
              </a:solidFill>
            </a:endParaRPr>
          </a:p>
        </p:txBody>
      </p:sp>
    </p:spTree>
    <p:extLst>
      <p:ext uri="{BB962C8B-B14F-4D97-AF65-F5344CB8AC3E}">
        <p14:creationId xmlns:p14="http://schemas.microsoft.com/office/powerpoint/2010/main" val="40407464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257800"/>
          </a:xfrm>
        </p:spPr>
        <p:txBody>
          <a:bodyPr>
            <a:normAutofit/>
          </a:bodyPr>
          <a:lstStyle/>
          <a:p>
            <a:pPr marL="0" indent="0">
              <a:buNone/>
            </a:pPr>
            <a:r>
              <a:rPr lang="en-US" dirty="0" smtClean="0"/>
              <a:t>9. </a:t>
            </a:r>
            <a:r>
              <a:rPr lang="fr-FR" dirty="0" smtClean="0"/>
              <a:t>Citez les « trois A » de la communication avec les accompagnants lors d’une séance de vaccination. Expliquez en quelques mots.</a:t>
            </a:r>
          </a:p>
        </p:txBody>
      </p:sp>
    </p:spTree>
    <p:extLst>
      <p:ext uri="{BB962C8B-B14F-4D97-AF65-F5344CB8AC3E}">
        <p14:creationId xmlns:p14="http://schemas.microsoft.com/office/powerpoint/2010/main" val="8206056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Étude de cas 1 </a:t>
            </a:r>
            <a:endParaRPr lang="nl-BE" dirty="0"/>
          </a:p>
        </p:txBody>
      </p:sp>
      <p:sp>
        <p:nvSpPr>
          <p:cNvPr id="3" name="Content Placeholder 2"/>
          <p:cNvSpPr>
            <a:spLocks noGrp="1"/>
          </p:cNvSpPr>
          <p:nvPr>
            <p:ph idx="1"/>
          </p:nvPr>
        </p:nvSpPr>
        <p:spPr/>
        <p:txBody>
          <a:bodyPr>
            <a:normAutofit/>
          </a:bodyPr>
          <a:lstStyle/>
          <a:p>
            <a:pPr marL="0" indent="0">
              <a:buNone/>
            </a:pPr>
            <a:r>
              <a:rPr lang="fr-FR" dirty="0" smtClean="0"/>
              <a:t>Un nourrisson de 14 semaines se présente au centre de soins pour un bilan de santé. Dans l’hypothèse où ce bébé est à jour avec toutes les autres vaccinations, quels vaccins devrait-il recevoir aujourd’hui (sur la base de votre calendrier de vaccination national</a:t>
            </a:r>
            <a:r>
              <a:rPr lang="fr-FR" dirty="0" smtClean="0"/>
              <a:t>)? </a:t>
            </a:r>
            <a:endParaRPr lang="fr-FR" dirty="0" smtClean="0"/>
          </a:p>
          <a:p>
            <a:endParaRPr lang="nl-BE" dirty="0"/>
          </a:p>
        </p:txBody>
      </p:sp>
    </p:spTree>
    <p:extLst>
      <p:ext uri="{BB962C8B-B14F-4D97-AF65-F5344CB8AC3E}">
        <p14:creationId xmlns:p14="http://schemas.microsoft.com/office/powerpoint/2010/main" val="217791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Étude de cas 2 </a:t>
            </a:r>
            <a:endParaRPr lang="nl-BE" dirty="0"/>
          </a:p>
        </p:txBody>
      </p:sp>
      <p:sp>
        <p:nvSpPr>
          <p:cNvPr id="3" name="Content Placeholder 2"/>
          <p:cNvSpPr>
            <a:spLocks noGrp="1"/>
          </p:cNvSpPr>
          <p:nvPr>
            <p:ph idx="1"/>
          </p:nvPr>
        </p:nvSpPr>
        <p:spPr>
          <a:xfrm>
            <a:off x="457200" y="1412776"/>
            <a:ext cx="8229600" cy="5257800"/>
          </a:xfrm>
        </p:spPr>
        <p:txBody>
          <a:bodyPr>
            <a:normAutofit/>
          </a:bodyPr>
          <a:lstStyle/>
          <a:p>
            <a:pPr marL="0" indent="0">
              <a:buNone/>
            </a:pPr>
            <a:r>
              <a:rPr lang="fr-FR" dirty="0" smtClean="0"/>
              <a:t>Un jeune enfant de 36  semaines (9 mois) se rend au centre de santé. Il a un rhume et une légère fièvre (température &lt;39°C). D’après son dossier de vaccination, il a reçu Penta1, VPO1 et PCV1 à l’âge de 6 semaines. </a:t>
            </a:r>
            <a:br>
              <a:rPr lang="fr-FR" dirty="0" smtClean="0"/>
            </a:br>
            <a:endParaRPr lang="fr-FR" dirty="0" smtClean="0"/>
          </a:p>
          <a:p>
            <a:pPr lvl="0"/>
            <a:r>
              <a:rPr lang="fr-FR" dirty="0" smtClean="0"/>
              <a:t>Doit-il être vacciné </a:t>
            </a:r>
            <a:r>
              <a:rPr lang="fr-FR" dirty="0" smtClean="0"/>
              <a:t>aujourd’hui?</a:t>
            </a:r>
            <a:endParaRPr lang="fr-FR" dirty="0" smtClean="0"/>
          </a:p>
          <a:p>
            <a:pPr lvl="0"/>
            <a:endParaRPr lang="fr-FR" dirty="0" smtClean="0"/>
          </a:p>
          <a:p>
            <a:pPr lvl="0"/>
            <a:r>
              <a:rPr lang="fr-FR" dirty="0" smtClean="0"/>
              <a:t>Quel </a:t>
            </a:r>
            <a:r>
              <a:rPr lang="fr-FR" dirty="0" smtClean="0"/>
              <a:t>vaccin doit-il </a:t>
            </a:r>
            <a:r>
              <a:rPr lang="fr-FR" dirty="0" smtClean="0"/>
              <a:t>recevoir?</a:t>
            </a:r>
            <a:r>
              <a:rPr lang="fr-FR" dirty="0" smtClean="0"/>
              <a:t> </a:t>
            </a:r>
          </a:p>
          <a:p>
            <a:endParaRPr lang="nl-BE" dirty="0"/>
          </a:p>
        </p:txBody>
      </p:sp>
    </p:spTree>
    <p:extLst>
      <p:ext uri="{BB962C8B-B14F-4D97-AF65-F5344CB8AC3E}">
        <p14:creationId xmlns:p14="http://schemas.microsoft.com/office/powerpoint/2010/main" val="35727998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Étude de cas 3</a:t>
            </a:r>
            <a:endParaRPr lang="nl-BE" dirty="0"/>
          </a:p>
        </p:txBody>
      </p:sp>
      <p:sp>
        <p:nvSpPr>
          <p:cNvPr id="3" name="Content Placeholder 2"/>
          <p:cNvSpPr>
            <a:spLocks noGrp="1"/>
          </p:cNvSpPr>
          <p:nvPr>
            <p:ph idx="1"/>
          </p:nvPr>
        </p:nvSpPr>
        <p:spPr>
          <a:xfrm>
            <a:off x="457200" y="1600200"/>
            <a:ext cx="8229600" cy="5257800"/>
          </a:xfrm>
        </p:spPr>
        <p:txBody>
          <a:bodyPr>
            <a:normAutofit/>
          </a:bodyPr>
          <a:lstStyle/>
          <a:p>
            <a:pPr marL="0" indent="0">
              <a:buNone/>
            </a:pPr>
            <a:r>
              <a:rPr lang="fr-FR" dirty="0" smtClean="0"/>
              <a:t>Un professionnel de santé explique à un nouveau collègue comment calculer les doses de PCV10 requises pour une prochaine séance de vaccination. Que doit-il inclure dans ses </a:t>
            </a:r>
            <a:r>
              <a:rPr lang="fr-FR" dirty="0" smtClean="0"/>
              <a:t>explications? </a:t>
            </a:r>
          </a:p>
          <a:p>
            <a:pPr marL="0" indent="0">
              <a:buNone/>
            </a:pPr>
            <a:r>
              <a:rPr lang="fr-FR" i="1" dirty="0" smtClean="0"/>
              <a:t>Utilisez </a:t>
            </a:r>
            <a:r>
              <a:rPr lang="fr-FR" i="1" dirty="0" smtClean="0"/>
              <a:t>le calendrier en vigueur dans votre pays</a:t>
            </a:r>
            <a:r>
              <a:rPr lang="fr-FR" i="1" dirty="0" smtClean="0"/>
              <a:t>. </a:t>
            </a:r>
            <a:endParaRPr lang="fr-FR" i="1" dirty="0" smtClean="0"/>
          </a:p>
        </p:txBody>
      </p:sp>
    </p:spTree>
    <p:extLst>
      <p:ext uri="{BB962C8B-B14F-4D97-AF65-F5344CB8AC3E}">
        <p14:creationId xmlns:p14="http://schemas.microsoft.com/office/powerpoint/2010/main" val="6136958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Étude de cas 4</a:t>
            </a:r>
            <a:endParaRPr lang="nl-BE" dirty="0"/>
          </a:p>
        </p:txBody>
      </p:sp>
      <p:sp>
        <p:nvSpPr>
          <p:cNvPr id="3" name="Content Placeholder 2"/>
          <p:cNvSpPr>
            <a:spLocks noGrp="1"/>
          </p:cNvSpPr>
          <p:nvPr>
            <p:ph idx="1"/>
          </p:nvPr>
        </p:nvSpPr>
        <p:spPr>
          <a:xfrm>
            <a:off x="457200" y="1412776"/>
            <a:ext cx="8229600" cy="5400600"/>
          </a:xfrm>
        </p:spPr>
        <p:txBody>
          <a:bodyPr>
            <a:normAutofit/>
          </a:bodyPr>
          <a:lstStyle/>
          <a:p>
            <a:pPr marL="0" indent="0">
              <a:buNone/>
            </a:pPr>
            <a:r>
              <a:rPr lang="fr-FR" dirty="0" smtClean="0"/>
              <a:t>Une mère se rend à la clinique avec son bébé de 6 semaines qui doit recevoir plusieurs vaccins. Elle redoute que ces injections multiples n’accablent le système immunitaire de son enfant et demande d’espacer les vaccinations. Expliquez ce que vous allez lui répondre. </a:t>
            </a:r>
          </a:p>
        </p:txBody>
      </p:sp>
    </p:spTree>
    <p:extLst>
      <p:ext uri="{BB962C8B-B14F-4D97-AF65-F5344CB8AC3E}">
        <p14:creationId xmlns:p14="http://schemas.microsoft.com/office/powerpoint/2010/main" val="1884664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256584"/>
          </a:xfrm>
        </p:spPr>
        <p:txBody>
          <a:bodyPr>
            <a:normAutofit/>
          </a:bodyPr>
          <a:lstStyle/>
          <a:p>
            <a:pPr marL="0" indent="0">
              <a:buNone/>
            </a:pPr>
            <a:r>
              <a:rPr lang="en-US" dirty="0" smtClean="0"/>
              <a:t>1. </a:t>
            </a:r>
            <a:r>
              <a:rPr lang="fr-FR" dirty="0" smtClean="0"/>
              <a:t>Quelles maladies ci-dessous ne sont PAS causées par le </a:t>
            </a:r>
            <a:r>
              <a:rPr lang="fr-FR" dirty="0" smtClean="0"/>
              <a:t>pneumocoque?</a:t>
            </a:r>
            <a:endParaRPr lang="fr-FR" dirty="0" smtClean="0"/>
          </a:p>
          <a:p>
            <a:pPr marL="914400" lvl="1" indent="-514350">
              <a:buFont typeface="+mj-lt"/>
              <a:buAutoNum type="alphaLcParenR"/>
            </a:pPr>
            <a:r>
              <a:rPr lang="fr-FR" dirty="0" smtClean="0"/>
              <a:t>Méningite</a:t>
            </a:r>
          </a:p>
          <a:p>
            <a:pPr marL="914400" lvl="1" indent="-514350">
              <a:buFont typeface="+mj-lt"/>
              <a:buAutoNum type="alphaLcParenR"/>
            </a:pPr>
            <a:r>
              <a:rPr lang="fr-FR" dirty="0" smtClean="0"/>
              <a:t>Otite moyenne</a:t>
            </a:r>
          </a:p>
          <a:p>
            <a:pPr marL="914400" lvl="1" indent="-514350">
              <a:buFont typeface="+mj-lt"/>
              <a:buAutoNum type="alphaLcParenR"/>
            </a:pPr>
            <a:r>
              <a:rPr lang="fr-FR" dirty="0" smtClean="0"/>
              <a:t>Infection urinaire</a:t>
            </a:r>
          </a:p>
          <a:p>
            <a:pPr marL="914400" lvl="1" indent="-514350">
              <a:buFont typeface="+mj-lt"/>
              <a:buAutoNum type="alphaLcParenR"/>
            </a:pPr>
            <a:r>
              <a:rPr lang="fr-FR" dirty="0" smtClean="0"/>
              <a:t>Pneumonie</a:t>
            </a:r>
            <a:r>
              <a:rPr lang="en-US" dirty="0" smtClean="0"/>
              <a:t/>
            </a:r>
            <a:br>
              <a:rPr lang="en-US" dirty="0" smtClean="0"/>
            </a:br>
            <a:endParaRPr lang="en-US" dirty="0"/>
          </a:p>
          <a:p>
            <a:pPr marL="914400" lvl="1" indent="-514350">
              <a:buFont typeface="+mj-lt"/>
              <a:buAutoNum type="arabicPeriod"/>
            </a:pPr>
            <a:endParaRPr lang="fr-FR" dirty="0"/>
          </a:p>
        </p:txBody>
      </p:sp>
    </p:spTree>
    <p:extLst>
      <p:ext uri="{BB962C8B-B14F-4D97-AF65-F5344CB8AC3E}">
        <p14:creationId xmlns:p14="http://schemas.microsoft.com/office/powerpoint/2010/main" val="1592782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256584"/>
          </a:xfrm>
        </p:spPr>
        <p:txBody>
          <a:bodyPr>
            <a:normAutofit/>
          </a:bodyPr>
          <a:lstStyle/>
          <a:p>
            <a:pPr marL="0" indent="0">
              <a:buNone/>
            </a:pPr>
            <a:r>
              <a:rPr lang="fr-FR" dirty="0" smtClean="0"/>
              <a:t>2. Quelles sont les personnes les plus exposées au risque de </a:t>
            </a:r>
            <a:r>
              <a:rPr lang="fr-FR" dirty="0" err="1" smtClean="0"/>
              <a:t>pneumococcie</a:t>
            </a:r>
            <a:r>
              <a:rPr lang="fr-FR" dirty="0" smtClean="0"/>
              <a:t>?</a:t>
            </a:r>
            <a:r>
              <a:rPr lang="fr-FR" dirty="0" smtClean="0"/>
              <a:t> </a:t>
            </a:r>
            <a:r>
              <a:rPr lang="fr-FR" dirty="0" smtClean="0"/>
              <a:t> </a:t>
            </a:r>
            <a:endParaRPr lang="fr-FR" dirty="0" smtClean="0"/>
          </a:p>
          <a:p>
            <a:pPr marL="914400" lvl="1" indent="-514350">
              <a:buFont typeface="+mj-lt"/>
              <a:buAutoNum type="alphaLcParenR"/>
            </a:pPr>
            <a:r>
              <a:rPr lang="fr-FR" dirty="0" smtClean="0"/>
              <a:t>Femmes enceintes</a:t>
            </a:r>
          </a:p>
          <a:p>
            <a:pPr marL="914400" lvl="1" indent="-514350">
              <a:buFont typeface="+mj-lt"/>
              <a:buAutoNum type="alphaLcParenR"/>
            </a:pPr>
            <a:r>
              <a:rPr lang="fr-FR" dirty="0" smtClean="0"/>
              <a:t>Personnes de plus de 65 ans</a:t>
            </a:r>
          </a:p>
          <a:p>
            <a:pPr marL="914400" lvl="1" indent="-514350">
              <a:buFont typeface="+mj-lt"/>
              <a:buAutoNum type="alphaLcParenR"/>
            </a:pPr>
            <a:r>
              <a:rPr lang="fr-FR" dirty="0" smtClean="0"/>
              <a:t>Adolescents sexuellement actifs</a:t>
            </a:r>
          </a:p>
          <a:p>
            <a:pPr marL="914400" lvl="1" indent="-514350">
              <a:buFont typeface="+mj-lt"/>
              <a:buAutoNum type="alphaLcParenR"/>
            </a:pPr>
            <a:r>
              <a:rPr lang="fr-FR" dirty="0" smtClean="0"/>
              <a:t>Enfants de moins de 2 ans</a:t>
            </a:r>
          </a:p>
          <a:p>
            <a:pPr marL="914400" lvl="1" indent="-514350">
              <a:buFont typeface="+mj-lt"/>
              <a:buAutoNum type="arabicPeriod"/>
            </a:pPr>
            <a:endParaRPr lang="fr-FR" dirty="0"/>
          </a:p>
        </p:txBody>
      </p:sp>
    </p:spTree>
    <p:extLst>
      <p:ext uri="{BB962C8B-B14F-4D97-AF65-F5344CB8AC3E}">
        <p14:creationId xmlns:p14="http://schemas.microsoft.com/office/powerpoint/2010/main" val="40668492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256584"/>
          </a:xfrm>
        </p:spPr>
        <p:txBody>
          <a:bodyPr>
            <a:normAutofit/>
          </a:bodyPr>
          <a:lstStyle/>
          <a:p>
            <a:pPr marL="0" indent="0">
              <a:buNone/>
            </a:pPr>
            <a:r>
              <a:rPr lang="en-US" dirty="0" smtClean="0"/>
              <a:t>3. </a:t>
            </a:r>
            <a:r>
              <a:rPr lang="fr-FR" dirty="0" smtClean="0"/>
              <a:t>Combien de doses de vaccin la nouvelle présentation du PCV10 </a:t>
            </a:r>
            <a:r>
              <a:rPr lang="fr-FR" dirty="0" smtClean="0"/>
              <a:t>comprend-elle?</a:t>
            </a:r>
            <a:endParaRPr lang="fr-FR" dirty="0" smtClean="0"/>
          </a:p>
          <a:p>
            <a:pPr marL="914400" lvl="1" indent="-514350">
              <a:buFont typeface="+mj-lt"/>
              <a:buAutoNum type="alphaLcParenR"/>
            </a:pPr>
            <a:r>
              <a:rPr lang="fr-FR" dirty="0" smtClean="0"/>
              <a:t>2 doses</a:t>
            </a:r>
          </a:p>
          <a:p>
            <a:pPr marL="914400" lvl="1" indent="-514350">
              <a:buFont typeface="+mj-lt"/>
              <a:buAutoNum type="alphaLcParenR"/>
            </a:pPr>
            <a:r>
              <a:rPr lang="fr-FR" dirty="0" smtClean="0"/>
              <a:t>4 doses</a:t>
            </a:r>
          </a:p>
          <a:p>
            <a:pPr marL="914400" lvl="1" indent="-514350">
              <a:buFont typeface="+mj-lt"/>
              <a:buAutoNum type="alphaLcParenR"/>
            </a:pPr>
            <a:r>
              <a:rPr lang="fr-FR" dirty="0" smtClean="0"/>
              <a:t>5 doses</a:t>
            </a:r>
          </a:p>
          <a:p>
            <a:pPr marL="914400" lvl="1" indent="-514350">
              <a:buFont typeface="+mj-lt"/>
              <a:buAutoNum type="alphaLcParenR"/>
            </a:pPr>
            <a:r>
              <a:rPr lang="fr-FR" dirty="0" smtClean="0"/>
              <a:t>10 doses</a:t>
            </a:r>
            <a:r>
              <a:rPr lang="en-US" dirty="0" smtClean="0"/>
              <a:t/>
            </a:r>
            <a:br>
              <a:rPr lang="en-US" dirty="0" smtClean="0"/>
            </a:br>
            <a:endParaRPr lang="en-US" dirty="0" smtClean="0"/>
          </a:p>
          <a:p>
            <a:pPr marL="0" indent="0">
              <a:buNone/>
            </a:pPr>
            <a:r>
              <a:rPr lang="en-US" dirty="0" smtClean="0"/>
              <a:t/>
            </a:r>
            <a:br>
              <a:rPr lang="en-US" dirty="0" smtClean="0"/>
            </a:br>
            <a:endParaRPr lang="en-US" dirty="0" smtClean="0"/>
          </a:p>
        </p:txBody>
      </p:sp>
    </p:spTree>
    <p:extLst>
      <p:ext uri="{BB962C8B-B14F-4D97-AF65-F5344CB8AC3E}">
        <p14:creationId xmlns:p14="http://schemas.microsoft.com/office/powerpoint/2010/main" val="3217583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29600" cy="5257800"/>
          </a:xfrm>
        </p:spPr>
        <p:txBody>
          <a:bodyPr>
            <a:normAutofit/>
          </a:bodyPr>
          <a:lstStyle/>
          <a:p>
            <a:pPr marL="0" indent="0">
              <a:buNone/>
            </a:pPr>
            <a:r>
              <a:rPr lang="en-US" dirty="0" smtClean="0"/>
              <a:t>4. </a:t>
            </a:r>
            <a:r>
              <a:rPr lang="fr-FR" altLang="nl-BE" dirty="0" smtClean="0"/>
              <a:t>Si vous estimez vacciner 54 enfants au cours d’une séance de vaccination avec le vaccin pentavalent et la nouvelle présentation du PCV10, combien de flacons du vaccin pentavalent et combien de flacons de PCV10 devrez-vous emporter à cette </a:t>
            </a:r>
            <a:r>
              <a:rPr lang="fr-FR" altLang="nl-BE" dirty="0" smtClean="0"/>
              <a:t>séance?</a:t>
            </a:r>
            <a:endParaRPr lang="fr-FR" altLang="nl-BE" dirty="0" smtClean="0"/>
          </a:p>
          <a:p>
            <a:pPr marL="0" indent="0">
              <a:buNone/>
            </a:pPr>
            <a:r>
              <a:rPr lang="fr-FR" altLang="nl-BE" sz="2400" dirty="0" smtClean="0">
                <a:solidFill>
                  <a:schemeClr val="tx1">
                    <a:lumMod val="50000"/>
                    <a:lumOff val="50000"/>
                  </a:schemeClr>
                </a:solidFill>
              </a:rPr>
              <a:t>Calculez le nombre de flacons de vaccin pentavalent en fonction de la présentation utilisée dans votre pays (flacons de 1, 2, 5 ou 10 doses de vaccin pentavalent).</a:t>
            </a:r>
            <a:endParaRPr lang="fr-FR" altLang="nl-BE" sz="2400" dirty="0">
              <a:solidFill>
                <a:schemeClr val="tx1">
                  <a:lumMod val="50000"/>
                  <a:lumOff val="50000"/>
                </a:schemeClr>
              </a:solidFill>
            </a:endParaRPr>
          </a:p>
        </p:txBody>
      </p:sp>
    </p:spTree>
    <p:extLst>
      <p:ext uri="{BB962C8B-B14F-4D97-AF65-F5344CB8AC3E}">
        <p14:creationId xmlns:p14="http://schemas.microsoft.com/office/powerpoint/2010/main" val="1407481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257800"/>
          </a:xfrm>
        </p:spPr>
        <p:txBody>
          <a:bodyPr>
            <a:normAutofit/>
          </a:bodyPr>
          <a:lstStyle/>
          <a:p>
            <a:pPr marL="0" indent="0">
              <a:buNone/>
            </a:pPr>
            <a:r>
              <a:rPr lang="en-US" dirty="0" smtClean="0"/>
              <a:t>5. </a:t>
            </a:r>
            <a:r>
              <a:rPr lang="fr-FR" dirty="0" smtClean="0"/>
              <a:t>La pastille de contrôle du vaccin </a:t>
            </a:r>
            <a:r>
              <a:rPr lang="fr-FR" dirty="0" smtClean="0"/>
              <a:t>sur </a:t>
            </a:r>
            <a:r>
              <a:rPr lang="fr-FR" dirty="0" smtClean="0"/>
              <a:t>le flacon indique si le vaccin a été gelé. </a:t>
            </a:r>
          </a:p>
          <a:p>
            <a:pPr marL="514350" indent="-514350">
              <a:buFont typeface="+mj-lt"/>
              <a:buAutoNum type="alphaLcParenR"/>
            </a:pPr>
            <a:r>
              <a:rPr lang="fr-FR" sz="2800" dirty="0" smtClean="0"/>
              <a:t>Vrai</a:t>
            </a:r>
          </a:p>
          <a:p>
            <a:pPr marL="514350" indent="-514350">
              <a:buFont typeface="+mj-lt"/>
              <a:buAutoNum type="alphaLcParenR"/>
            </a:pPr>
            <a:r>
              <a:rPr lang="fr-FR" sz="2800" dirty="0" smtClean="0"/>
              <a:t>Faux</a:t>
            </a:r>
            <a:endParaRPr lang="fr-FR" sz="2800" dirty="0"/>
          </a:p>
        </p:txBody>
      </p:sp>
    </p:spTree>
    <p:extLst>
      <p:ext uri="{BB962C8B-B14F-4D97-AF65-F5344CB8AC3E}">
        <p14:creationId xmlns:p14="http://schemas.microsoft.com/office/powerpoint/2010/main" val="3238610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257800"/>
          </a:xfrm>
        </p:spPr>
        <p:txBody>
          <a:bodyPr>
            <a:normAutofit fontScale="85000" lnSpcReduction="20000"/>
          </a:bodyPr>
          <a:lstStyle/>
          <a:p>
            <a:pPr marL="0" indent="0">
              <a:buNone/>
            </a:pPr>
            <a:r>
              <a:rPr lang="fr-FR" sz="3500" dirty="0" smtClean="0"/>
              <a:t>6. Quels critères sont appliqués pour la conservation et l’utilisation des flacons multidoses pendant 28 jours après </a:t>
            </a:r>
            <a:r>
              <a:rPr lang="fr-FR" sz="3500" dirty="0" smtClean="0"/>
              <a:t>ouverture? </a:t>
            </a:r>
            <a:r>
              <a:rPr lang="fr-FR" sz="3500" dirty="0" smtClean="0"/>
              <a:t>(Entourez les réponses correctes)</a:t>
            </a:r>
          </a:p>
          <a:p>
            <a:pPr marL="914400" lvl="1" indent="-514350">
              <a:buFont typeface="+mj-lt"/>
              <a:buAutoNum type="alphaLcParenR"/>
            </a:pPr>
            <a:r>
              <a:rPr lang="fr-FR" sz="3000" dirty="0" smtClean="0"/>
              <a:t>Le vaccin est actuellement préqualifié par l’OMS</a:t>
            </a:r>
          </a:p>
          <a:p>
            <a:pPr marL="914400" lvl="1" indent="-514350">
              <a:buFont typeface="+mj-lt"/>
              <a:buAutoNum type="alphaLcParenR"/>
            </a:pPr>
            <a:r>
              <a:rPr lang="fr-FR" sz="3000" dirty="0" smtClean="0"/>
              <a:t>Le vaccin est approuvé pour une utilisation pendant 28 jours après l’ouverture du flacon</a:t>
            </a:r>
          </a:p>
          <a:p>
            <a:pPr marL="914400" lvl="1" indent="-514350">
              <a:buFont typeface="+mj-lt"/>
              <a:buAutoNum type="alphaLcParenR"/>
            </a:pPr>
            <a:r>
              <a:rPr lang="fr-FR" sz="3000" dirty="0" smtClean="0"/>
              <a:t>La date de péremption du vaccin n’est pas dépassée</a:t>
            </a:r>
          </a:p>
          <a:p>
            <a:pPr marL="914400" lvl="1" indent="-514350">
              <a:buFont typeface="+mj-lt"/>
              <a:buAutoNum type="alphaLcParenR"/>
            </a:pPr>
            <a:r>
              <a:rPr lang="fr-FR" sz="3000" dirty="0" smtClean="0"/>
              <a:t>Le vaccin est conservé, et continue de l’être, aux températures recommandées; la pastille de contrôle est visible sur l’étiquette du flacon et le point de virage n’est pas dépassé; et le vaccin n’a pas été endommagé par le gel</a:t>
            </a:r>
          </a:p>
          <a:p>
            <a:endParaRPr lang="nl-BE" dirty="0"/>
          </a:p>
        </p:txBody>
      </p:sp>
    </p:spTree>
    <p:extLst>
      <p:ext uri="{BB962C8B-B14F-4D97-AF65-F5344CB8AC3E}">
        <p14:creationId xmlns:p14="http://schemas.microsoft.com/office/powerpoint/2010/main" val="20175132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29600" cy="5257800"/>
          </a:xfrm>
        </p:spPr>
        <p:txBody>
          <a:bodyPr>
            <a:normAutofit/>
          </a:bodyPr>
          <a:lstStyle/>
          <a:p>
            <a:pPr marL="0" indent="0">
              <a:buNone/>
            </a:pPr>
            <a:r>
              <a:rPr lang="en-US" dirty="0" smtClean="0"/>
              <a:t>7. Les flacons multidoses contiennent en général un conservateur pour empêcher la contamination bactérienne.</a:t>
            </a:r>
          </a:p>
          <a:p>
            <a:pPr marL="514350" indent="-514350">
              <a:buAutoNum type="alphaLcParenR"/>
            </a:pPr>
            <a:r>
              <a:rPr lang="en-US" dirty="0" smtClean="0"/>
              <a:t>Vrai</a:t>
            </a:r>
          </a:p>
          <a:p>
            <a:pPr marL="514350" indent="-514350">
              <a:buAutoNum type="alphaLcParenR"/>
            </a:pPr>
            <a:r>
              <a:rPr lang="en-US" dirty="0" smtClean="0"/>
              <a:t>Faux</a:t>
            </a:r>
          </a:p>
        </p:txBody>
      </p:sp>
    </p:spTree>
    <p:extLst>
      <p:ext uri="{BB962C8B-B14F-4D97-AF65-F5344CB8AC3E}">
        <p14:creationId xmlns:p14="http://schemas.microsoft.com/office/powerpoint/2010/main" val="787571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257800"/>
          </a:xfrm>
        </p:spPr>
        <p:txBody>
          <a:bodyPr>
            <a:normAutofit/>
          </a:bodyPr>
          <a:lstStyle/>
          <a:p>
            <a:pPr marL="0" indent="0">
              <a:buNone/>
            </a:pPr>
            <a:r>
              <a:rPr lang="fr-FR" dirty="0" smtClean="0"/>
              <a:t>8. Les flacons entamés de 4 doses de PCV10 doivent être jetés à la fin de la séance de vaccination.</a:t>
            </a:r>
          </a:p>
          <a:p>
            <a:pPr marL="514350" indent="-514350">
              <a:buFont typeface="+mj-lt"/>
              <a:buAutoNum type="alphaLcParenR"/>
            </a:pPr>
            <a:r>
              <a:rPr lang="fr-FR" dirty="0" smtClean="0"/>
              <a:t>Vrai</a:t>
            </a:r>
          </a:p>
          <a:p>
            <a:pPr marL="514350" indent="-514350">
              <a:buFont typeface="+mj-lt"/>
              <a:buAutoNum type="alphaLcParenR"/>
            </a:pPr>
            <a:r>
              <a:rPr lang="fr-FR" dirty="0" smtClean="0"/>
              <a:t>Faux</a:t>
            </a:r>
          </a:p>
        </p:txBody>
      </p:sp>
    </p:spTree>
    <p:extLst>
      <p:ext uri="{BB962C8B-B14F-4D97-AF65-F5344CB8AC3E}">
        <p14:creationId xmlns:p14="http://schemas.microsoft.com/office/powerpoint/2010/main" val="43775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1489</TotalTime>
  <Words>352</Words>
  <Application>Microsoft Office PowerPoint</Application>
  <PresentationFormat>On-screen Show (4:3)</PresentationFormat>
  <Paragraphs>63</Paragraphs>
  <Slides>14</Slides>
  <Notes>8</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2_Office-thema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Étude de cas 1 </vt:lpstr>
      <vt:lpstr>Étude de cas 2 </vt:lpstr>
      <vt:lpstr>Étude de cas 3</vt:lpstr>
      <vt:lpstr>Étude de cas 4</vt:lpstr>
    </vt:vector>
  </TitlesOfParts>
  <Company>UA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PCV10 refresher training: Pre-test questions</dc:title>
  <dc:creator>Maassen Alison</dc:creator>
  <cp:lastModifiedBy>Dochez Carine</cp:lastModifiedBy>
  <cp:revision>57</cp:revision>
  <cp:lastPrinted>2018-06-11T15:24:24Z</cp:lastPrinted>
  <dcterms:created xsi:type="dcterms:W3CDTF">2017-10-16T08:44:43Z</dcterms:created>
  <dcterms:modified xsi:type="dcterms:W3CDTF">2018-06-12T07:35:58Z</dcterms:modified>
</cp:coreProperties>
</file>