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19"/>
  </p:notesMasterIdLst>
  <p:handoutMasterIdLst>
    <p:handoutMasterId r:id="rId20"/>
  </p:handoutMasterIdLst>
  <p:sldIdLst>
    <p:sldId id="336" r:id="rId2"/>
    <p:sldId id="279" r:id="rId3"/>
    <p:sldId id="282" r:id="rId4"/>
    <p:sldId id="314" r:id="rId5"/>
    <p:sldId id="315" r:id="rId6"/>
    <p:sldId id="335" r:id="rId7"/>
    <p:sldId id="341" r:id="rId8"/>
    <p:sldId id="349" r:id="rId9"/>
    <p:sldId id="331" r:id="rId10"/>
    <p:sldId id="330" r:id="rId11"/>
    <p:sldId id="320" r:id="rId12"/>
    <p:sldId id="323" r:id="rId13"/>
    <p:sldId id="329" r:id="rId14"/>
    <p:sldId id="326" r:id="rId15"/>
    <p:sldId id="293" r:id="rId16"/>
    <p:sldId id="332" r:id="rId17"/>
    <p:sldId id="334" r:id="rId18"/>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2" clrIdx="0"/>
  <p:cmAuthor id="2" name="Gillian Mayers" initials=""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16" autoAdjust="0"/>
    <p:restoredTop sz="69976" autoAdjust="0"/>
  </p:normalViewPr>
  <p:slideViewPr>
    <p:cSldViewPr>
      <p:cViewPr varScale="1">
        <p:scale>
          <a:sx n="74" d="100"/>
          <a:sy n="74" d="100"/>
        </p:scale>
        <p:origin x="2760" y="5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1218908C-31A3-FD31-3982-D4A2BDA2ACB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6EAC56B-7754-6C04-FDB8-7A7592F0AB8F}"/>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B006684-501D-D666-0040-29811B6A1F26}"/>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F778DF4-537D-D037-6A0F-5F7EC63B747D}"/>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D2C74E4A-A4D5-46D0-B6BD-57D177F1B882}"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482AE7A-EEFF-22BD-3E24-FCFF498A625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FFB040C-BBFA-1B8F-3511-B66E2D61DABD}"/>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2975D448-4F25-F4E4-4528-5F7A3F262FD2}"/>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65D84F4D-0C13-75AB-2135-BD8069E7CDA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A035768-918F-DA2B-481D-8E7E03555730}"/>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A0D546C8-9AF5-1326-A410-834FBECC9287}"/>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A61D0192-5BC0-4E2F-8436-3856B0C70F0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65BDFCA2-CB19-7EE8-99CF-E76B0FDBA2A3}"/>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42216BB6-2E16-3B51-ABF5-20483182BB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0E13B86-E088-C0FE-A6C0-22929EA3F5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BA2CB6E4-7DD2-4623-9BDB-F53B36E1716A}"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1FBFBE99-CD91-8E8A-EDC2-79A6C617C8F1}"/>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58634C15-A4CA-7D73-AC47-E76634EB11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when to administer the vaccine.</a:t>
            </a:r>
          </a:p>
          <a:p>
            <a:endParaRPr lang="en-US" altLang="es-ES" b="1" dirty="0"/>
          </a:p>
          <a:p>
            <a:r>
              <a:rPr lang="en-US" altLang="es-ES" b="1" dirty="0"/>
              <a:t>Response:</a:t>
            </a:r>
          </a:p>
          <a:p>
            <a:r>
              <a:rPr lang="en-US" altLang="es-ES" dirty="0"/>
              <a:t>Administer the vaccines in the following order:  </a:t>
            </a:r>
          </a:p>
          <a:p>
            <a:r>
              <a:rPr lang="en-US" altLang="es-ES" dirty="0"/>
              <a:t>Give the OPV and Rotavirus </a:t>
            </a:r>
            <a:r>
              <a:rPr lang="fr-FR" altLang="en-US" dirty="0"/>
              <a:t>(</a:t>
            </a:r>
            <a:r>
              <a:rPr lang="en-US" altLang="es-ES" dirty="0"/>
              <a:t>ROTASIIL-Liquid</a:t>
            </a:r>
            <a:r>
              <a:rPr lang="en-GB" altLang="es-ES" dirty="0"/>
              <a:t>)</a:t>
            </a:r>
            <a:r>
              <a:rPr lang="fr-FR" altLang="en-US" dirty="0"/>
              <a:t> oral </a:t>
            </a:r>
            <a:r>
              <a:rPr lang="en-US" altLang="es-ES" dirty="0"/>
              <a:t>vaccines first, then administer the injectable childhood vaccines. </a:t>
            </a:r>
          </a:p>
          <a:p>
            <a:r>
              <a:rPr lang="en-US" altLang="es-ES" dirty="0"/>
              <a:t>As a general rule it is better to give oral vaccines while the infant is still calm and then give the injectable vaccines.  </a:t>
            </a:r>
          </a:p>
          <a:p>
            <a:r>
              <a:rPr lang="en-US" altLang="es-ES" dirty="0"/>
              <a:t>Additionally, as the OPV vaccine has a bitter taste, but is of a smaller quantity than the ROTASIIL-Liquid vaccine (0.1 mL versus 2 mL), administer the bitter (OPV) vaccine first, then give the infant the sweeter tasting vaccine (ROTASIIL-Liquid) second to take the bitter taste away.</a:t>
            </a:r>
          </a:p>
        </p:txBody>
      </p:sp>
      <p:sp>
        <p:nvSpPr>
          <p:cNvPr id="34820" name="Espace réservé du numéro de diapositive 3">
            <a:extLst>
              <a:ext uri="{FF2B5EF4-FFF2-40B4-BE49-F238E27FC236}">
                <a16:creationId xmlns:a16="http://schemas.microsoft.com/office/drawing/2014/main" id="{44ED5A67-B6D9-0242-CA50-CDA77A7C1E2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9C1CD75-0EEC-40DF-8725-C367399D2FB9}" type="slidenum">
              <a:rPr lang="fr-FR" altLang="es-ES">
                <a:cs typeface="Arial" panose="020B0604020202020204" pitchFamily="34" charset="0"/>
              </a:rPr>
              <a:pPr algn="r" eaLnBrk="1" hangingPunct="1">
                <a:spcBef>
                  <a:spcPct val="0"/>
                </a:spcBef>
              </a:pPr>
              <a:t>10</a:t>
            </a:fld>
            <a:endParaRPr lang="fr-FR"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4426C1C6-3119-4DAE-8EF7-7CEE328FF126}"/>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A9FF7FFC-104F-A0DD-6E81-F1810A3AEB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to position the infant before administering the vaccine.</a:t>
            </a:r>
          </a:p>
          <a:p>
            <a:endParaRPr lang="en-US" altLang="es-ES" b="1" dirty="0"/>
          </a:p>
          <a:p>
            <a:r>
              <a:rPr lang="en-US" altLang="es-ES" dirty="0"/>
              <a:t>The infant should be seated in a semi reclining position (i.e. normal feeding position).</a:t>
            </a:r>
          </a:p>
          <a:p>
            <a:endParaRPr lang="fr-FR" altLang="es-ES" dirty="0"/>
          </a:p>
          <a:p>
            <a:endParaRPr lang="en-US" altLang="zh-CN" dirty="0">
              <a:ea typeface="SimSun" panose="02010600030101010101" pitchFamily="2" charset="-122"/>
            </a:endParaRPr>
          </a:p>
          <a:p>
            <a:endParaRPr lang="en-US" altLang="zh-CN" dirty="0">
              <a:ea typeface="SimSun" panose="02010600030101010101" pitchFamily="2" charset="-122"/>
            </a:endParaRPr>
          </a:p>
          <a:p>
            <a:endParaRPr lang="fr-FR" altLang="es-ES" dirty="0"/>
          </a:p>
        </p:txBody>
      </p:sp>
      <p:sp>
        <p:nvSpPr>
          <p:cNvPr id="36868" name="Espace réservé du numéro de diapositive 3">
            <a:extLst>
              <a:ext uri="{FF2B5EF4-FFF2-40B4-BE49-F238E27FC236}">
                <a16:creationId xmlns:a16="http://schemas.microsoft.com/office/drawing/2014/main" id="{E6B9F34E-0ED0-125E-3639-0B2D5A7C72F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7BDFD09-A8BC-45F5-AAEA-4A52766A619D}" type="slidenum">
              <a:rPr lang="en-GB" altLang="es-ES">
                <a:cs typeface="Arial" panose="020B0604020202020204" pitchFamily="34" charset="0"/>
              </a:rPr>
              <a:pPr algn="r" eaLnBrk="1" hangingPunct="1">
                <a:spcBef>
                  <a:spcPct val="0"/>
                </a:spcBef>
              </a:pPr>
              <a:t>11</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a:extLst>
              <a:ext uri="{FF2B5EF4-FFF2-40B4-BE49-F238E27FC236}">
                <a16:creationId xmlns:a16="http://schemas.microsoft.com/office/drawing/2014/main" id="{B89AA0EB-296F-F35D-BA67-A1E37C09DBB7}"/>
              </a:ext>
            </a:extLst>
          </p:cNvPr>
          <p:cNvSpPr>
            <a:spLocks noGrp="1" noRot="1" noChangeAspect="1" noChangeArrowheads="1" noTextEdit="1"/>
          </p:cNvSpPr>
          <p:nvPr>
            <p:ph type="sldImg"/>
          </p:nvPr>
        </p:nvSpPr>
        <p:spPr>
          <a:ln/>
        </p:spPr>
      </p:sp>
      <p:sp>
        <p:nvSpPr>
          <p:cNvPr id="38915" name="Espace réservé des commentaires 2">
            <a:extLst>
              <a:ext uri="{FF2B5EF4-FFF2-40B4-BE49-F238E27FC236}">
                <a16:creationId xmlns:a16="http://schemas.microsoft.com/office/drawing/2014/main" id="{B1BC1578-F5D5-EB89-6C41-E3E38EE18C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to position the vaccine in the infant’s mouth.</a:t>
            </a:r>
          </a:p>
          <a:p>
            <a:endParaRPr lang="en-US" altLang="es-ES" b="1" dirty="0"/>
          </a:p>
          <a:p>
            <a:r>
              <a:rPr lang="en-US" altLang="es-ES" b="1" dirty="0"/>
              <a:t>As you would do for the oral polio vaccine (OPV)</a:t>
            </a:r>
          </a:p>
          <a:p>
            <a:r>
              <a:rPr lang="en-US" altLang="es-ES" dirty="0"/>
              <a:t>Gently squeeze the infant’s cheeks to open the mouth. </a:t>
            </a:r>
          </a:p>
          <a:p>
            <a:r>
              <a:rPr lang="en-US" altLang="zh-CN" dirty="0">
                <a:ea typeface="SimSun" panose="02010600030101010101" pitchFamily="2" charset="-122"/>
              </a:rPr>
              <a:t>Angle the syringe at a 45°angle into the inner cheek of the infant.</a:t>
            </a:r>
          </a:p>
          <a:p>
            <a:r>
              <a:rPr lang="en-US" altLang="zh-CN" dirty="0">
                <a:ea typeface="SimSun" panose="02010600030101010101" pitchFamily="2" charset="-122"/>
              </a:rPr>
              <a:t>SLOWLY depress the plunger of the syringe, stopping to allow the infant to swallow.</a:t>
            </a:r>
          </a:p>
          <a:p>
            <a:r>
              <a:rPr lang="en-US" altLang="zh-CN" dirty="0">
                <a:ea typeface="SimSun" panose="02010600030101010101" pitchFamily="2" charset="-122"/>
              </a:rPr>
              <a:t>Administer 2 mL into the mouth of the infant.</a:t>
            </a:r>
          </a:p>
        </p:txBody>
      </p:sp>
      <p:sp>
        <p:nvSpPr>
          <p:cNvPr id="38916" name="Espace réservé du numéro de diapositive 3">
            <a:extLst>
              <a:ext uri="{FF2B5EF4-FFF2-40B4-BE49-F238E27FC236}">
                <a16:creationId xmlns:a16="http://schemas.microsoft.com/office/drawing/2014/main" id="{A10011D2-7BC2-487B-3008-97419D80D5E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0D882D7-7431-4BB0-AC54-C94330D78D3D}" type="slidenum">
              <a:rPr lang="en-GB" altLang="es-ES">
                <a:cs typeface="Arial" panose="020B0604020202020204" pitchFamily="34" charset="0"/>
              </a:rPr>
              <a:pPr algn="r" eaLnBrk="1" hangingPunct="1">
                <a:spcBef>
                  <a:spcPct val="0"/>
                </a:spcBef>
              </a:pPr>
              <a:t>12</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a:extLst>
              <a:ext uri="{FF2B5EF4-FFF2-40B4-BE49-F238E27FC236}">
                <a16:creationId xmlns:a16="http://schemas.microsoft.com/office/drawing/2014/main" id="{12DF40D4-58E2-23EA-428F-D0AB69EDAA21}"/>
              </a:ext>
            </a:extLst>
          </p:cNvPr>
          <p:cNvSpPr>
            <a:spLocks noGrp="1" noRot="1" noChangeAspect="1" noChangeArrowheads="1" noTextEdit="1"/>
          </p:cNvSpPr>
          <p:nvPr>
            <p:ph type="sldImg"/>
          </p:nvPr>
        </p:nvSpPr>
        <p:spPr>
          <a:ln/>
        </p:spPr>
      </p:sp>
      <p:sp>
        <p:nvSpPr>
          <p:cNvPr id="40963" name="Espace réservé des commentaires 2">
            <a:extLst>
              <a:ext uri="{FF2B5EF4-FFF2-40B4-BE49-F238E27FC236}">
                <a16:creationId xmlns:a16="http://schemas.microsoft.com/office/drawing/2014/main" id="{90FC71C2-3AE6-CB75-CC97-6797C1218D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a:t>
            </a:r>
          </a:p>
          <a:p>
            <a:r>
              <a:rPr lang="en-US" altLang="es-ES" b="1"/>
              <a:t>Read the situation and question to the participants.</a:t>
            </a:r>
          </a:p>
          <a:p>
            <a:r>
              <a:rPr lang="en-US" altLang="es-ES" b="1"/>
              <a:t>This question will test if participants understand the correct position the infant must be in for rotavirus vaccination. </a:t>
            </a:r>
          </a:p>
          <a:p>
            <a:endParaRPr lang="en-US" altLang="es-ES" b="1"/>
          </a:p>
          <a:p>
            <a:r>
              <a:rPr lang="en-US" altLang="es-ES" b="1"/>
              <a:t>Response: </a:t>
            </a:r>
          </a:p>
          <a:p>
            <a:r>
              <a:rPr lang="en-US" altLang="es-ES"/>
              <a:t>Yes. The infant should be seated in a semi reclining position (i.e. normal feeding position).</a:t>
            </a:r>
            <a:endParaRPr lang="en-GB" altLang="es-ES">
              <a:latin typeface="Calibri" panose="020F0502020204030204" pitchFamily="34" charset="0"/>
            </a:endParaRPr>
          </a:p>
          <a:p>
            <a:pPr eaLnBrk="1" hangingPunct="1">
              <a:spcBef>
                <a:spcPct val="0"/>
              </a:spcBef>
            </a:pPr>
            <a:br>
              <a:rPr lang="en-GB" altLang="es-ES">
                <a:latin typeface="Calibri" panose="020F0502020204030204" pitchFamily="34" charset="0"/>
              </a:rPr>
            </a:br>
            <a:endParaRPr lang="fr-FR" altLang="es-ES">
              <a:latin typeface="Calibri" panose="020F0502020204030204" pitchFamily="34" charset="0"/>
            </a:endParaRPr>
          </a:p>
        </p:txBody>
      </p:sp>
      <p:sp>
        <p:nvSpPr>
          <p:cNvPr id="40964" name="Espace réservé du numéro de diapositive 3">
            <a:extLst>
              <a:ext uri="{FF2B5EF4-FFF2-40B4-BE49-F238E27FC236}">
                <a16:creationId xmlns:a16="http://schemas.microsoft.com/office/drawing/2014/main" id="{10EAEB84-A09F-98F9-5BD8-B7489F95F89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FA44138-B18B-4A0E-964F-E45A464ECA7F}" type="slidenum">
              <a:rPr lang="fr-FR" altLang="es-ES">
                <a:cs typeface="Arial" panose="020B0604020202020204" pitchFamily="34" charset="0"/>
              </a:rPr>
              <a:pPr algn="r" eaLnBrk="1" hangingPunct="1">
                <a:spcBef>
                  <a:spcPct val="0"/>
                </a:spcBef>
              </a:pPr>
              <a:t>13</a:t>
            </a:fld>
            <a:endParaRPr lang="fr-FR" altLang="es-E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a:extLst>
              <a:ext uri="{FF2B5EF4-FFF2-40B4-BE49-F238E27FC236}">
                <a16:creationId xmlns:a16="http://schemas.microsoft.com/office/drawing/2014/main" id="{E70C176A-ED2A-E54F-AD58-69CC81656322}"/>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6528F60-92EB-C6A3-6E04-3540717E10D0}"/>
              </a:ext>
            </a:extLst>
          </p:cNvPr>
          <p:cNvSpPr>
            <a:spLocks noGrp="1"/>
          </p:cNvSpPr>
          <p:nvPr>
            <p:ph type="body" idx="1"/>
          </p:nvPr>
        </p:nvSpPr>
        <p:spPr>
          <a:ln/>
        </p:spPr>
        <p:txBody>
          <a:bodyPr/>
          <a:lstStyle/>
          <a:p>
            <a:pPr>
              <a:defRPr/>
            </a:pPr>
            <a:r>
              <a:rPr lang="en-US" altLang="es-ES" b="1" dirty="0"/>
              <a:t>To the facilitator:</a:t>
            </a:r>
          </a:p>
          <a:p>
            <a:pPr>
              <a:defRPr/>
            </a:pPr>
            <a:r>
              <a:rPr lang="en-US" altLang="es-ES" b="1" dirty="0"/>
              <a:t>Explain to the participants how to manage with partial vaccination.</a:t>
            </a:r>
          </a:p>
          <a:p>
            <a:pPr>
              <a:defRPr/>
            </a:pPr>
            <a:endParaRPr lang="en-US" altLang="es-ES" b="1" dirty="0"/>
          </a:p>
          <a:p>
            <a:pPr>
              <a:defRPr/>
            </a:pPr>
            <a:r>
              <a:rPr lang="en-US" altLang="es-ES" dirty="0"/>
              <a:t>The rotavirus vaccine dose quantity is larger than that of oral polio vaccine (ROTASIIL-Liquid = 2 mL, OPV= 0.1 mL (2 drops)) and in some cases infants may find it a bit difficult take the full dose all at once. However, countries that have been using this vaccine have not reported many cases of spitting.</a:t>
            </a:r>
          </a:p>
          <a:p>
            <a:pPr>
              <a:defRPr/>
            </a:pPr>
            <a:r>
              <a:rPr lang="en-US" altLang="es-ES" dirty="0"/>
              <a:t>Spitting can be prevented if the health workers prepare for the administration correctly, spend enough time administering the vaccine slowly to the infant and encouraging the infant to swallow.</a:t>
            </a:r>
          </a:p>
          <a:p>
            <a:pPr>
              <a:defRPr/>
            </a:pPr>
            <a:r>
              <a:rPr lang="en-US" altLang="es-ES" dirty="0"/>
              <a:t>How to prev</a:t>
            </a:r>
            <a:r>
              <a:rPr lang="en-US" altLang="es-ES" sz="1200" dirty="0"/>
              <a:t>ent spitting:</a:t>
            </a:r>
          </a:p>
          <a:p>
            <a:pPr marL="342900" indent="-342900">
              <a:buFont typeface="Arial" panose="020B0604020202020204" pitchFamily="34" charset="0"/>
              <a:buChar char="•"/>
              <a:defRPr/>
            </a:pPr>
            <a:r>
              <a:rPr lang="en-US" altLang="es-ES" sz="1200" dirty="0">
                <a:ea typeface="SimSun" pitchFamily="2" charset="-122"/>
              </a:rPr>
              <a:t>Open the infant’s mouth by gently pressing the cheeks together</a:t>
            </a:r>
          </a:p>
          <a:p>
            <a:pPr marL="342900" indent="-342900">
              <a:buFont typeface="Arial" panose="020B0604020202020204" pitchFamily="34" charset="0"/>
              <a:buChar char="•"/>
              <a:defRPr/>
            </a:pPr>
            <a:r>
              <a:rPr lang="en-US" altLang="zh-CN" sz="1200" dirty="0">
                <a:ea typeface="SimSun" pitchFamily="2" charset="-122"/>
              </a:rPr>
              <a:t>Angle the syringe at a 45°angle to the inner cheek of the infant</a:t>
            </a:r>
          </a:p>
          <a:p>
            <a:pPr marL="342900" indent="-342900">
              <a:buFont typeface="Arial" panose="020B0604020202020204" pitchFamily="34" charset="0"/>
              <a:buChar char="•"/>
              <a:defRPr/>
            </a:pPr>
            <a:r>
              <a:rPr lang="en-US" altLang="zh-CN" sz="1200" b="1" dirty="0">
                <a:ea typeface="SimSun" pitchFamily="2" charset="-122"/>
              </a:rPr>
              <a:t>Slowly</a:t>
            </a:r>
            <a:r>
              <a:rPr lang="en-US" altLang="zh-CN" sz="1200" dirty="0">
                <a:ea typeface="SimSun" pitchFamily="2" charset="-122"/>
              </a:rPr>
              <a:t> depress the plunger of the syringe, stopping to allow the infant to swallow</a:t>
            </a:r>
          </a:p>
          <a:p>
            <a:pPr>
              <a:defRPr/>
            </a:pPr>
            <a:r>
              <a:rPr lang="en-GB" altLang="zh-CN" sz="1200" dirty="0">
                <a:ea typeface="SimSun" panose="02010600030101010101" pitchFamily="2" charset="-122"/>
              </a:rPr>
              <a:t>A replacement dose is not needed if an incomplete dose is administered for any reason, e.g. infant spits or regurgitates the vaccine</a:t>
            </a:r>
          </a:p>
          <a:p>
            <a:pPr>
              <a:defRPr/>
            </a:pPr>
            <a:endParaRPr lang="en-US" altLang="es-ES" dirty="0"/>
          </a:p>
          <a:p>
            <a:pPr>
              <a:defRPr/>
            </a:pPr>
            <a:endParaRPr lang="en-US" altLang="es-ES" dirty="0"/>
          </a:p>
        </p:txBody>
      </p:sp>
      <p:sp>
        <p:nvSpPr>
          <p:cNvPr id="43012" name="Espace réservé du numéro de diapositive 3">
            <a:extLst>
              <a:ext uri="{FF2B5EF4-FFF2-40B4-BE49-F238E27FC236}">
                <a16:creationId xmlns:a16="http://schemas.microsoft.com/office/drawing/2014/main" id="{35E07E55-C27C-64D6-B03C-6E4CF4C3EB5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2BA9376-E5C3-4A44-87A7-5A9C3791E42D}" type="slidenum">
              <a:rPr lang="en-GB" altLang="es-ES">
                <a:cs typeface="Arial" panose="020B0604020202020204" pitchFamily="34" charset="0"/>
              </a:rPr>
              <a:pPr algn="r" eaLnBrk="1" hangingPunct="1">
                <a:spcBef>
                  <a:spcPct val="0"/>
                </a:spcBef>
              </a:pPr>
              <a:t>14</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a:extLst>
              <a:ext uri="{FF2B5EF4-FFF2-40B4-BE49-F238E27FC236}">
                <a16:creationId xmlns:a16="http://schemas.microsoft.com/office/drawing/2014/main" id="{DEDF084B-127B-54D6-E203-B0B5F4117E21}"/>
              </a:ext>
            </a:extLst>
          </p:cNvPr>
          <p:cNvSpPr>
            <a:spLocks noGrp="1" noRot="1" noChangeAspect="1" noChangeArrowheads="1" noTextEdit="1"/>
          </p:cNvSpPr>
          <p:nvPr>
            <p:ph type="sldImg"/>
          </p:nvPr>
        </p:nvSpPr>
        <p:spPr>
          <a:ln/>
        </p:spPr>
      </p:sp>
      <p:sp>
        <p:nvSpPr>
          <p:cNvPr id="45059" name="Espace réservé des commentaires 2">
            <a:extLst>
              <a:ext uri="{FF2B5EF4-FFF2-40B4-BE49-F238E27FC236}">
                <a16:creationId xmlns:a16="http://schemas.microsoft.com/office/drawing/2014/main" id="{8A2E6C2D-5577-5997-E249-BE0986BEEC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many vials to take.</a:t>
            </a:r>
          </a:p>
          <a:p>
            <a:endParaRPr lang="en-US" altLang="es-ES" b="1" dirty="0"/>
          </a:p>
          <a:p>
            <a:r>
              <a:rPr lang="en-US" altLang="es-ES" dirty="0"/>
              <a:t>Rotavirus vaccine can be given at the same time as pentavalent vaccine (DTP-</a:t>
            </a:r>
            <a:r>
              <a:rPr lang="en-US" altLang="es-ES" dirty="0" err="1"/>
              <a:t>HepB</a:t>
            </a:r>
            <a:r>
              <a:rPr lang="en-US" altLang="es-ES" dirty="0"/>
              <a:t>-Hib), PCV, OPV or any other vaccine in the routine </a:t>
            </a:r>
            <a:r>
              <a:rPr lang="en-US" altLang="es-ES" dirty="0" err="1"/>
              <a:t>programme</a:t>
            </a:r>
            <a:r>
              <a:rPr lang="en-US" altLang="es-ES" dirty="0"/>
              <a:t>. </a:t>
            </a:r>
          </a:p>
          <a:p>
            <a:r>
              <a:rPr lang="en-US" altLang="es-ES" dirty="0"/>
              <a:t>A simple method to calculate the number of vials that need to be taken, is to take </a:t>
            </a:r>
            <a:r>
              <a:rPr lang="en-US" altLang="es-ES" b="1" dirty="0"/>
              <a:t>same</a:t>
            </a:r>
            <a:r>
              <a:rPr lang="en-US" altLang="es-ES" dirty="0"/>
              <a:t> amount of single doses of OPV and Rotavirus </a:t>
            </a:r>
            <a:r>
              <a:rPr lang="en-US" altLang="zh-CN" dirty="0">
                <a:ea typeface="SimSun" panose="02010600030101010101" pitchFamily="2" charset="-122"/>
              </a:rPr>
              <a:t>(ROTASIIL-Liquid</a:t>
            </a:r>
            <a:r>
              <a:rPr lang="en-GB" altLang="es-ES" dirty="0"/>
              <a:t>). They both have a 3 dose schedule and are given at 6-10-14 weeks.</a:t>
            </a:r>
          </a:p>
          <a:p>
            <a:r>
              <a:rPr lang="en-GB" altLang="es-ES" dirty="0"/>
              <a:t>OPV comes in 10 or 20 dose vials, and </a:t>
            </a:r>
            <a:r>
              <a:rPr lang="en-US" altLang="es-ES" dirty="0"/>
              <a:t>Rotavirus </a:t>
            </a:r>
            <a:r>
              <a:rPr lang="en-US" altLang="zh-CN" dirty="0">
                <a:ea typeface="SimSun" panose="02010600030101010101" pitchFamily="2" charset="-122"/>
              </a:rPr>
              <a:t>(ROTASIIL-Liquid</a:t>
            </a:r>
            <a:r>
              <a:rPr lang="en-GB" altLang="es-ES" dirty="0"/>
              <a:t>) in 1 or 2 dose vials. </a:t>
            </a:r>
          </a:p>
          <a:p>
            <a:r>
              <a:rPr lang="en-GB" altLang="es-ES" dirty="0"/>
              <a:t>As an example, in a country using 20 dose OPV vials and 2 dose </a:t>
            </a:r>
            <a:r>
              <a:rPr lang="en-US" altLang="es-ES" dirty="0"/>
              <a:t>Rotavirus </a:t>
            </a:r>
            <a:r>
              <a:rPr lang="en-US" altLang="zh-CN" dirty="0">
                <a:ea typeface="SimSun" panose="02010600030101010101" pitchFamily="2" charset="-122"/>
              </a:rPr>
              <a:t>(ROTASIIL-Liquid</a:t>
            </a:r>
            <a:r>
              <a:rPr lang="en-GB" altLang="es-ES" dirty="0"/>
              <a:t>) vials, you would need to take 10 vials of </a:t>
            </a:r>
            <a:r>
              <a:rPr lang="en-US" altLang="es-ES" dirty="0"/>
              <a:t>Rotavirus </a:t>
            </a:r>
            <a:r>
              <a:rPr lang="en-US" altLang="zh-CN" dirty="0">
                <a:ea typeface="SimSun" panose="02010600030101010101" pitchFamily="2" charset="-122"/>
              </a:rPr>
              <a:t>(ROTASIIL-Liquid</a:t>
            </a:r>
            <a:r>
              <a:rPr lang="en-GB" altLang="es-ES" dirty="0"/>
              <a:t>) for each OPV vial.  </a:t>
            </a:r>
          </a:p>
          <a:p>
            <a:r>
              <a:rPr lang="en-US" altLang="es-ES" dirty="0"/>
              <a:t>Unopened rotavirus tubes or vials brought back from outreach should be immediately kept in the refrigerator for use in the next session, provided that the VVM and expiry date have not passed the discard point and date.</a:t>
            </a:r>
          </a:p>
          <a:p>
            <a:r>
              <a:rPr lang="en-US" altLang="es-ES" dirty="0"/>
              <a:t>For two dose vials, opened vials should be discarded after 6 hours of opening or at the end of session, and must </a:t>
            </a:r>
            <a:r>
              <a:rPr lang="en-US" altLang="es-ES" b="1" u="sng" dirty="0"/>
              <a:t>not</a:t>
            </a:r>
            <a:r>
              <a:rPr lang="en-US" altLang="es-ES" dirty="0"/>
              <a:t> be used in next session.</a:t>
            </a:r>
          </a:p>
          <a:p>
            <a:endParaRPr lang="en-US" altLang="es-ES" dirty="0"/>
          </a:p>
          <a:p>
            <a:endParaRPr lang="en-GB" altLang="es-ES" dirty="0"/>
          </a:p>
        </p:txBody>
      </p:sp>
      <p:sp>
        <p:nvSpPr>
          <p:cNvPr id="45060" name="Espace réservé du numéro de diapositive 3">
            <a:extLst>
              <a:ext uri="{FF2B5EF4-FFF2-40B4-BE49-F238E27FC236}">
                <a16:creationId xmlns:a16="http://schemas.microsoft.com/office/drawing/2014/main" id="{008A1694-BB90-8276-121D-48672331AC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029DB2F-38A9-4D8A-8D8D-D74758954424}" type="slidenum">
              <a:rPr lang="en-GB" altLang="es-ES">
                <a:cs typeface="Arial" panose="020B0604020202020204" pitchFamily="34" charset="0"/>
              </a:rPr>
              <a:pPr>
                <a:spcBef>
                  <a:spcPct val="0"/>
                </a:spcBef>
              </a:pPr>
              <a:t>15</a:t>
            </a:fld>
            <a:endParaRPr lang="en-GB" altLang="es-E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a:extLst>
              <a:ext uri="{FF2B5EF4-FFF2-40B4-BE49-F238E27FC236}">
                <a16:creationId xmlns:a16="http://schemas.microsoft.com/office/drawing/2014/main" id="{377FC0F6-B8E9-176F-F8AF-7C8C2CA6AF9A}"/>
              </a:ext>
            </a:extLst>
          </p:cNvPr>
          <p:cNvSpPr>
            <a:spLocks noGrp="1" noRot="1" noChangeAspect="1" noChangeArrowheads="1" noTextEdit="1"/>
          </p:cNvSpPr>
          <p:nvPr>
            <p:ph type="sldImg"/>
          </p:nvPr>
        </p:nvSpPr>
        <p:spPr>
          <a:ln/>
        </p:spPr>
      </p:sp>
      <p:sp>
        <p:nvSpPr>
          <p:cNvPr id="47107" name="Espace réservé des commentaires 2">
            <a:extLst>
              <a:ext uri="{FF2B5EF4-FFF2-40B4-BE49-F238E27FC236}">
                <a16:creationId xmlns:a16="http://schemas.microsoft.com/office/drawing/2014/main" id="{CD6E5DAD-94E9-7E66-3093-3D33BCA8E0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  </a:t>
            </a:r>
          </a:p>
          <a:p>
            <a:r>
              <a:rPr lang="en-US" altLang="es-ES" b="1"/>
              <a:t>Explain to the participants that this is the main information to keep in mind.</a:t>
            </a:r>
            <a:endParaRPr lang="fr-FR" altLang="es-ES" b="1"/>
          </a:p>
          <a:p>
            <a:endParaRPr lang="fr-FR" altLang="es-ES"/>
          </a:p>
          <a:p>
            <a:endParaRPr lang="fr-FR" altLang="es-ES"/>
          </a:p>
          <a:p>
            <a:endParaRPr lang="fr-FR" altLang="es-ES"/>
          </a:p>
          <a:p>
            <a:endParaRPr lang="fr-FR" altLang="es-ES"/>
          </a:p>
        </p:txBody>
      </p:sp>
      <p:sp>
        <p:nvSpPr>
          <p:cNvPr id="47108" name="Espace réservé du numéro de diapositive 3">
            <a:extLst>
              <a:ext uri="{FF2B5EF4-FFF2-40B4-BE49-F238E27FC236}">
                <a16:creationId xmlns:a16="http://schemas.microsoft.com/office/drawing/2014/main" id="{FA9E086F-9D38-695D-9C2A-026AF60142D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4303C7F-B99F-49EF-A3D9-5AA0B30139FC}" type="slidenum">
              <a:rPr lang="en-GB" altLang="es-ES">
                <a:cs typeface="Arial" panose="020B0604020202020204" pitchFamily="34" charset="0"/>
              </a:rPr>
              <a:pPr algn="r" eaLnBrk="1" hangingPunct="1">
                <a:spcBef>
                  <a:spcPct val="0"/>
                </a:spcBef>
              </a:pPr>
              <a:t>16</a:t>
            </a:fld>
            <a:endParaRPr lang="en-GB" altLang="es-E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a:extLst>
              <a:ext uri="{FF2B5EF4-FFF2-40B4-BE49-F238E27FC236}">
                <a16:creationId xmlns:a16="http://schemas.microsoft.com/office/drawing/2014/main" id="{F2A3EDBA-E329-F762-8B5C-64CFF3A3653D}"/>
              </a:ext>
            </a:extLst>
          </p:cNvPr>
          <p:cNvSpPr>
            <a:spLocks noGrp="1" noRot="1" noChangeAspect="1" noChangeArrowheads="1" noTextEdit="1"/>
          </p:cNvSpPr>
          <p:nvPr>
            <p:ph type="sldImg"/>
          </p:nvPr>
        </p:nvSpPr>
        <p:spPr>
          <a:ln/>
        </p:spPr>
      </p:sp>
      <p:sp>
        <p:nvSpPr>
          <p:cNvPr id="49155" name="Espace réservé des commentaires 2">
            <a:extLst>
              <a:ext uri="{FF2B5EF4-FFF2-40B4-BE49-F238E27FC236}">
                <a16:creationId xmlns:a16="http://schemas.microsoft.com/office/drawing/2014/main" id="{42C97468-4726-12DA-1124-25F58437CC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endParaRPr lang="en-US" altLang="es-ES" b="1"/>
          </a:p>
          <a:p>
            <a:r>
              <a:rPr lang="en-US" altLang="es-ES"/>
              <a:t>This is the end of the module.</a:t>
            </a:r>
          </a:p>
          <a:p>
            <a:r>
              <a:rPr lang="en-US" altLang="es-ES"/>
              <a:t>You have been introduced to “Rotavirus vaccine administration” module.</a:t>
            </a:r>
          </a:p>
          <a:p>
            <a:r>
              <a:rPr lang="en-US" altLang="es-ES"/>
              <a:t>The following module is titled “Recording and monitoring uptake of rotavirus vaccine”.</a:t>
            </a:r>
          </a:p>
          <a:p>
            <a:r>
              <a:rPr lang="en-US" altLang="es-ES"/>
              <a:t>Thank you for your attention!</a:t>
            </a:r>
            <a:endParaRPr lang="fr-FR" altLang="es-ES"/>
          </a:p>
        </p:txBody>
      </p:sp>
      <p:sp>
        <p:nvSpPr>
          <p:cNvPr id="49156" name="Espace réservé du numéro de diapositive 3">
            <a:extLst>
              <a:ext uri="{FF2B5EF4-FFF2-40B4-BE49-F238E27FC236}">
                <a16:creationId xmlns:a16="http://schemas.microsoft.com/office/drawing/2014/main" id="{F9D14221-A746-4C2A-BCC5-C4D307B5948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D15AD29-F8AA-4969-94F0-C99CF66C04F3}" type="slidenum">
              <a:rPr lang="en-GB" altLang="es-ES">
                <a:cs typeface="Arial" panose="020B0604020202020204" pitchFamily="34" charset="0"/>
              </a:rPr>
              <a:pPr>
                <a:spcBef>
                  <a:spcPct val="0"/>
                </a:spcBef>
              </a:pPr>
              <a:t>17</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679FFAD-E782-9A5B-3B48-2F2322F0778C}"/>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B838D113-CBFA-0470-5EFE-06AF8FAAAB44}"/>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FF03F5B1-4C7B-ACBD-4699-D81745C121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1463229-DC5C-47A1-B8F9-36D48813C08E}"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ADA1E36-5F41-D4D8-B17D-4DBC7E3B68B4}"/>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881DAA48-4BC2-DA01-B1BF-0E92470750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key issues raised in this module.</a:t>
            </a:r>
          </a:p>
          <a:p>
            <a:endParaRPr lang="en-US" altLang="es-ES" b="1" dirty="0"/>
          </a:p>
          <a:p>
            <a:r>
              <a:rPr lang="en-US" altLang="es-ES" dirty="0"/>
              <a:t>You have infants to vaccinate, what are you going to do first? </a:t>
            </a:r>
          </a:p>
          <a:p>
            <a:r>
              <a:rPr lang="en-US" altLang="es-ES" dirty="0"/>
              <a:t>We will provide you with answers to the following questions:</a:t>
            </a:r>
          </a:p>
          <a:p>
            <a:pPr marL="171450" indent="-171450">
              <a:buFont typeface="Arial" panose="020B0604020202020204" pitchFamily="34" charset="0"/>
              <a:buChar char="•"/>
            </a:pPr>
            <a:r>
              <a:rPr lang="en-US" altLang="es-ES" dirty="0"/>
              <a:t>How to check the quality of the vaccine? </a:t>
            </a:r>
          </a:p>
          <a:p>
            <a:pPr marL="171450" indent="-171450">
              <a:buFont typeface="Arial" panose="020B0604020202020204" pitchFamily="34" charset="0"/>
              <a:buChar char="•"/>
            </a:pPr>
            <a:r>
              <a:rPr lang="en-US" altLang="es-ES" dirty="0"/>
              <a:t>How to prepare for vaccination?</a:t>
            </a:r>
          </a:p>
          <a:p>
            <a:pPr marL="171450" indent="-171450">
              <a:buFont typeface="Arial" panose="020B0604020202020204" pitchFamily="34" charset="0"/>
              <a:buChar char="•"/>
            </a:pPr>
            <a:r>
              <a:rPr lang="en-US" altLang="es-ES" dirty="0"/>
              <a:t>How to administer the vaccine? </a:t>
            </a:r>
          </a:p>
          <a:p>
            <a:pPr marL="171450" indent="-171450">
              <a:buFont typeface="Arial" panose="020B0604020202020204" pitchFamily="34" charset="0"/>
              <a:buChar char="•"/>
            </a:pPr>
            <a:r>
              <a:rPr lang="en-US" altLang="es-ES" dirty="0"/>
              <a:t>What to do if infant spits part of the vaccine out?</a:t>
            </a:r>
            <a:endParaRPr lang="en-GB" altLang="es-ES" dirty="0"/>
          </a:p>
        </p:txBody>
      </p:sp>
      <p:sp>
        <p:nvSpPr>
          <p:cNvPr id="10244" name="Espace réservé du numéro de diapositive 3">
            <a:extLst>
              <a:ext uri="{FF2B5EF4-FFF2-40B4-BE49-F238E27FC236}">
                <a16:creationId xmlns:a16="http://schemas.microsoft.com/office/drawing/2014/main" id="{5025674A-0EA0-581A-F994-2E9560FF9D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BD0AB78-D762-43DB-997B-88C806E1AC8F}"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9C38F-A272-6459-0CD4-A732C84CE420}"/>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1CF4CDB8-DE5F-E62E-F767-DF73FD7D3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to check and interpret the Vaccine Vial Monitor (VVM).</a:t>
            </a:r>
          </a:p>
          <a:p>
            <a:endParaRPr lang="en-US" altLang="es-ES" b="1" dirty="0"/>
          </a:p>
          <a:p>
            <a:r>
              <a:rPr lang="en-US" altLang="es-ES" dirty="0"/>
              <a:t>The vaccine vial monitor (VVM) is a round disc of heat-sensitive material placed on a vaccine vial cap (not the diluent), in the case of  </a:t>
            </a:r>
            <a:r>
              <a:rPr lang="en-GB" altLang="es-ES" dirty="0"/>
              <a:t>ROTASIIL-Liquid </a:t>
            </a:r>
            <a:r>
              <a:rPr lang="en-US" altLang="es-ES" dirty="0"/>
              <a:t>to register cumulative heat exposure. </a:t>
            </a:r>
          </a:p>
          <a:p>
            <a:r>
              <a:rPr lang="en-US" altLang="es-ES" dirty="0"/>
              <a:t>The inner square is chemically active and changes color irreversibly from light to dark with exposed to heat over time.</a:t>
            </a:r>
          </a:p>
          <a:p>
            <a:r>
              <a:rPr lang="en-US" altLang="es-ES" dirty="0"/>
              <a:t>By comparing the color of the inner square to the reference color, a health worker can determine whether or not the vaccine has been exposed to heat.</a:t>
            </a:r>
          </a:p>
          <a:p>
            <a:r>
              <a:rPr lang="en-US" altLang="es-ES" dirty="0"/>
              <a:t>Thanks to the VVM, important decisions about which vaccines to use or to discard are now clear. If the inner square matches or is darker then the outer ring, discard the vaccine.</a:t>
            </a:r>
          </a:p>
          <a:p>
            <a:r>
              <a:rPr lang="en-US" altLang="es-ES" dirty="0"/>
              <a:t>If a vaccine vials is found to be at any of the discard points, the vaccine should not be used, and the supervisor should be informed.</a:t>
            </a:r>
            <a:endParaRPr lang="fr-FR" altLang="es-ES" dirty="0"/>
          </a:p>
        </p:txBody>
      </p:sp>
      <p:sp>
        <p:nvSpPr>
          <p:cNvPr id="12292" name="Espace réservé du numéro de diapositive 3">
            <a:extLst>
              <a:ext uri="{FF2B5EF4-FFF2-40B4-BE49-F238E27FC236}">
                <a16:creationId xmlns:a16="http://schemas.microsoft.com/office/drawing/2014/main" id="{D7FF42BC-A6EA-0EA3-6AF3-06797F1BA1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9E0DAFD-8993-434E-8B4D-4BA38A1AD7A7}"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E2CF0F0B-FD19-D4C2-FC73-E083D7132A15}"/>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E745059E-2C69-79A4-75D8-DFB1FA210F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and where to check the expiration date.</a:t>
            </a:r>
          </a:p>
          <a:p>
            <a:endParaRPr lang="en-US" altLang="es-ES" b="1" dirty="0"/>
          </a:p>
          <a:p>
            <a:r>
              <a:rPr lang="en-US" altLang="es-ES" dirty="0"/>
              <a:t>It is important to understand that VVM does not provide information about vaccine potency. </a:t>
            </a:r>
          </a:p>
          <a:p>
            <a:r>
              <a:rPr lang="en-US" altLang="es-ES" dirty="0"/>
              <a:t>The VVM may be ok (which means the inner square is lighter than the outer circle), but the vaccine, or the diluent, may be beyond the expiration date. </a:t>
            </a:r>
          </a:p>
          <a:p>
            <a:r>
              <a:rPr lang="en-US" altLang="es-ES" dirty="0"/>
              <a:t>So always check the expiration date on the vaccine </a:t>
            </a:r>
            <a:r>
              <a:rPr lang="en-US" altLang="es-ES" u="sng" dirty="0"/>
              <a:t>and</a:t>
            </a:r>
            <a:r>
              <a:rPr lang="en-US" altLang="es-ES" dirty="0"/>
              <a:t> the diluent vials before using them.</a:t>
            </a:r>
          </a:p>
          <a:p>
            <a:r>
              <a:rPr lang="en-US" altLang="es-ES" dirty="0"/>
              <a:t>The expiration dates are mentioned clearly on the labels.</a:t>
            </a:r>
          </a:p>
          <a:p>
            <a:r>
              <a:rPr lang="en-US" altLang="es-ES" dirty="0"/>
              <a:t>N.B.  The diluent may have a different (longer) expiry date than the vaccine:  make sure to use the earliest expiring diluent first.</a:t>
            </a:r>
            <a:endParaRPr lang="en-GB" altLang="es-ES" dirty="0"/>
          </a:p>
        </p:txBody>
      </p:sp>
      <p:sp>
        <p:nvSpPr>
          <p:cNvPr id="14340" name="Espace réservé du numéro de diapositive 3">
            <a:extLst>
              <a:ext uri="{FF2B5EF4-FFF2-40B4-BE49-F238E27FC236}">
                <a16:creationId xmlns:a16="http://schemas.microsoft.com/office/drawing/2014/main" id="{41139E13-A865-58C0-5713-C2ECE00860F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F85DBCF-391F-40A7-BE6B-08526A7B4716}"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6A3356DE-7F9C-5439-ADA3-397A5F808E6C}"/>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BE68FAEE-8114-CFBE-4A2A-42FABA8083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what to do if the vaccine vial monitor shows that the inner square is still lighter than the ring.</a:t>
            </a:r>
          </a:p>
          <a:p>
            <a:endParaRPr lang="en-US" altLang="es-ES" b="1" dirty="0"/>
          </a:p>
          <a:p>
            <a:r>
              <a:rPr lang="en-US" altLang="es-ES" b="1" dirty="0"/>
              <a:t>Response:</a:t>
            </a:r>
          </a:p>
          <a:p>
            <a:r>
              <a:rPr lang="en-US" altLang="es-ES" dirty="0"/>
              <a:t>Use these vaccines first, as their VVM has already started to change.</a:t>
            </a:r>
            <a:endParaRPr lang="fr-FR" altLang="es-ES" dirty="0"/>
          </a:p>
        </p:txBody>
      </p:sp>
      <p:sp>
        <p:nvSpPr>
          <p:cNvPr id="16388" name="Espace réservé du numéro de diapositive 3">
            <a:extLst>
              <a:ext uri="{FF2B5EF4-FFF2-40B4-BE49-F238E27FC236}">
                <a16:creationId xmlns:a16="http://schemas.microsoft.com/office/drawing/2014/main" id="{39683A86-348F-EB15-899E-D2BB6691E05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5D151AC-2028-4A2F-8808-6BF140D39D0B}" type="slidenum">
              <a:rPr lang="fr-FR" altLang="es-ES">
                <a:solidFill>
                  <a:srgbClr val="000000"/>
                </a:solidFill>
                <a:cs typeface="Arial" panose="020B0604020202020204" pitchFamily="34" charset="0"/>
              </a:rPr>
              <a:pPr algn="r" eaLnBrk="1" hangingPunct="1">
                <a:spcBef>
                  <a:spcPct val="0"/>
                </a:spcBef>
              </a:pPr>
              <a:t>6</a:t>
            </a:fld>
            <a:endParaRPr lang="fr-FR"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DE3D07F-8BEF-D585-DC1A-DA4FA8258787}"/>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467D81DB-77E7-C801-3E49-A79A3383CC48}"/>
              </a:ext>
            </a:extLst>
          </p:cNvPr>
          <p:cNvSpPr>
            <a:spLocks noGrp="1"/>
          </p:cNvSpPr>
          <p:nvPr>
            <p:ph type="body" idx="1"/>
          </p:nvPr>
        </p:nvSpPr>
        <p:spPr/>
        <p:txBody>
          <a:bodyPr/>
          <a:lstStyle/>
          <a:p>
            <a:pPr>
              <a:defRPr/>
            </a:pPr>
            <a:r>
              <a:rPr lang="en-US" altLang="es-ES" b="1" dirty="0"/>
              <a:t>To the facilitator: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b="1" dirty="0"/>
              <a:t>Explain to the participants how to prepare the vaccine with the step-by-step, self-explanatory diagram.</a:t>
            </a:r>
          </a:p>
          <a:p>
            <a:pPr>
              <a:defRPr/>
            </a:pPr>
            <a:endParaRPr lang="en-US" altLang="es-ES" b="1" dirty="0"/>
          </a:p>
          <a:p>
            <a:pPr>
              <a:defRPr/>
            </a:pPr>
            <a:endParaRPr lang="en-US" altLang="es-ES" b="1" dirty="0"/>
          </a:p>
          <a:p>
            <a:pPr>
              <a:defRPr/>
            </a:pPr>
            <a:endParaRPr lang="en-US" dirty="0"/>
          </a:p>
        </p:txBody>
      </p:sp>
      <p:sp>
        <p:nvSpPr>
          <p:cNvPr id="18436" name="Slide Number Placeholder 3">
            <a:extLst>
              <a:ext uri="{FF2B5EF4-FFF2-40B4-BE49-F238E27FC236}">
                <a16:creationId xmlns:a16="http://schemas.microsoft.com/office/drawing/2014/main" id="{E2DFD638-3F0F-7710-6C48-4C43E18C75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DE990201-50B3-4D13-B9AC-20406045224B}" type="slidenum">
              <a:rPr lang="en-GB" altLang="en-US">
                <a:latin typeface="Arial" panose="020B0604020202020204" pitchFamily="34" charset="0"/>
              </a:rPr>
              <a:pPr/>
              <a:t>7</a:t>
            </a:fld>
            <a:endParaRPr lang="en-GB"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DE3D07F-8BEF-D585-DC1A-DA4FA8258787}"/>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467D81DB-77E7-C801-3E49-A79A3383CC48}"/>
              </a:ext>
            </a:extLst>
          </p:cNvPr>
          <p:cNvSpPr>
            <a:spLocks noGrp="1"/>
          </p:cNvSpPr>
          <p:nvPr>
            <p:ph type="body" idx="1"/>
          </p:nvPr>
        </p:nvSpPr>
        <p:spPr/>
        <p:txBody>
          <a:bodyPr/>
          <a:lstStyle/>
          <a:p>
            <a:pPr>
              <a:defRPr/>
            </a:pPr>
            <a:r>
              <a:rPr lang="en-US" altLang="es-ES" b="1" dirty="0"/>
              <a:t>To the facilitator: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b="1" dirty="0"/>
              <a:t>Explain to the participants how to prepare the vaccine with the step-by-step, self-explanatory diagram.</a:t>
            </a:r>
          </a:p>
          <a:p>
            <a:pPr>
              <a:defRPr/>
            </a:pPr>
            <a:endParaRPr lang="en-US" altLang="es-ES" b="1" dirty="0"/>
          </a:p>
          <a:p>
            <a:pPr>
              <a:defRPr/>
            </a:pPr>
            <a:endParaRPr lang="en-US" dirty="0"/>
          </a:p>
        </p:txBody>
      </p:sp>
      <p:sp>
        <p:nvSpPr>
          <p:cNvPr id="18436" name="Slide Number Placeholder 3">
            <a:extLst>
              <a:ext uri="{FF2B5EF4-FFF2-40B4-BE49-F238E27FC236}">
                <a16:creationId xmlns:a16="http://schemas.microsoft.com/office/drawing/2014/main" id="{E2DFD638-3F0F-7710-6C48-4C43E18C75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DE990201-50B3-4D13-B9AC-20406045224B}" type="slidenum">
              <a:rPr lang="en-GB" altLang="en-US">
                <a:latin typeface="Arial" panose="020B0604020202020204" pitchFamily="34" charset="0"/>
              </a:rPr>
              <a:pPr/>
              <a:t>8</a:t>
            </a:fld>
            <a:endParaRPr lang="en-GB" altLang="en-US">
              <a:latin typeface="Arial" panose="020B0604020202020204" pitchFamily="34" charset="0"/>
            </a:endParaRPr>
          </a:p>
        </p:txBody>
      </p:sp>
    </p:spTree>
    <p:extLst>
      <p:ext uri="{BB962C8B-B14F-4D97-AF65-F5344CB8AC3E}">
        <p14:creationId xmlns:p14="http://schemas.microsoft.com/office/powerpoint/2010/main" val="2679641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022381B6-6754-9F10-31BD-32D2950726CD}"/>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A47237BA-5037-9152-70C6-D057A9D37B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Explain to the participants that rotavirus vaccines can be given with routine childhood vaccines.</a:t>
            </a:r>
          </a:p>
          <a:p>
            <a:endParaRPr lang="en-US" altLang="es-ES" b="1" dirty="0"/>
          </a:p>
          <a:p>
            <a:r>
              <a:rPr lang="en-US" altLang="es-ES" dirty="0"/>
              <a:t>ROTASIIL-Liquid can be given with any of the following routine childhood vaccines without interfering with their effectiveness, during the same visit. </a:t>
            </a:r>
          </a:p>
          <a:p>
            <a:pPr marL="171450" indent="-171450">
              <a:buFont typeface="Arial" panose="020B0604020202020204" pitchFamily="34" charset="0"/>
              <a:buChar char="•"/>
            </a:pPr>
            <a:r>
              <a:rPr lang="en-US" altLang="es-ES" dirty="0"/>
              <a:t>Diphtheria–tetanus–pertussis vaccine (DTP)</a:t>
            </a:r>
          </a:p>
          <a:p>
            <a:pPr marL="171450" indent="-171450">
              <a:buFont typeface="Arial" panose="020B0604020202020204" pitchFamily="34" charset="0"/>
              <a:buChar char="•"/>
            </a:pPr>
            <a:r>
              <a:rPr lang="en-US" altLang="es-ES" i="1" dirty="0" err="1"/>
              <a:t>Haemophilus</a:t>
            </a:r>
            <a:r>
              <a:rPr lang="en-US" altLang="es-ES" i="1" dirty="0"/>
              <a:t> influenzae</a:t>
            </a:r>
            <a:r>
              <a:rPr lang="en-US" altLang="es-ES" dirty="0"/>
              <a:t> type b vaccine (Hib)</a:t>
            </a:r>
          </a:p>
          <a:p>
            <a:pPr marL="171450" indent="-171450">
              <a:buFont typeface="Arial" panose="020B0604020202020204" pitchFamily="34" charset="0"/>
              <a:buChar char="•"/>
            </a:pPr>
            <a:r>
              <a:rPr lang="en-US" altLang="es-ES" dirty="0"/>
              <a:t>Inactivated polio vaccine (IPV)</a:t>
            </a:r>
          </a:p>
          <a:p>
            <a:pPr marL="171450" indent="-171450">
              <a:buFont typeface="Arial" panose="020B0604020202020204" pitchFamily="34" charset="0"/>
              <a:buChar char="•"/>
            </a:pPr>
            <a:r>
              <a:rPr lang="en-US" altLang="es-ES" dirty="0"/>
              <a:t>Hepatitis B vaccine</a:t>
            </a:r>
          </a:p>
          <a:p>
            <a:pPr marL="171450" indent="-171450">
              <a:buFont typeface="Arial" panose="020B0604020202020204" pitchFamily="34" charset="0"/>
              <a:buChar char="•"/>
            </a:pPr>
            <a:r>
              <a:rPr lang="en-US" altLang="es-ES" dirty="0"/>
              <a:t>Pneumococcal vaccine</a:t>
            </a:r>
          </a:p>
          <a:p>
            <a:pPr marL="171450" indent="-171450">
              <a:buFont typeface="Arial" panose="020B0604020202020204" pitchFamily="34" charset="0"/>
              <a:buChar char="•"/>
            </a:pPr>
            <a:r>
              <a:rPr lang="en-US" altLang="es-ES" dirty="0"/>
              <a:t>Oral polio vaccine</a:t>
            </a:r>
          </a:p>
          <a:p>
            <a:endParaRPr lang="en-US" altLang="es-ES" dirty="0"/>
          </a:p>
          <a:p>
            <a:r>
              <a:rPr lang="en-US" altLang="es-ES" dirty="0"/>
              <a:t>Give the OPV and rotavirus </a:t>
            </a:r>
            <a:r>
              <a:rPr lang="fr-FR" altLang="en-US" dirty="0"/>
              <a:t>(</a:t>
            </a:r>
            <a:r>
              <a:rPr lang="en-US" altLang="es-ES" dirty="0"/>
              <a:t>ROTASIIL-Liquid</a:t>
            </a:r>
            <a:r>
              <a:rPr lang="en-GB" altLang="es-ES" dirty="0"/>
              <a:t>)</a:t>
            </a:r>
            <a:r>
              <a:rPr lang="fr-FR" altLang="en-US" dirty="0"/>
              <a:t> oral </a:t>
            </a:r>
            <a:r>
              <a:rPr lang="en-US" altLang="es-ES" dirty="0"/>
              <a:t>vaccines first, then administer other injectable childhood vaccines. As a general rule it is better to give oral vaccines first when the infant is still calm and then give injectable vaccines.</a:t>
            </a:r>
          </a:p>
          <a:p>
            <a:r>
              <a:rPr lang="en-US" altLang="es-ES" dirty="0"/>
              <a:t>Additionally, as the OPV vaccine has a bitter taste, but is of a smaller quantity than the ROTASIIL-Liquid vaccine (0.1 mL versus 2 mL), administer the bitter (OPV) vaccine first, then give the infant the sweeter tasting vaccine (ROTASIIL-Liquid) second to take the bitter taste away.</a:t>
            </a:r>
          </a:p>
          <a:p>
            <a:endParaRPr lang="fr-FR" altLang="es-ES" dirty="0"/>
          </a:p>
        </p:txBody>
      </p:sp>
      <p:sp>
        <p:nvSpPr>
          <p:cNvPr id="32772" name="Espace réservé du numéro de diapositive 3">
            <a:extLst>
              <a:ext uri="{FF2B5EF4-FFF2-40B4-BE49-F238E27FC236}">
                <a16:creationId xmlns:a16="http://schemas.microsoft.com/office/drawing/2014/main" id="{9D89A23F-4BF4-007F-A3D5-BF4A1B4837B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61F6C07-DCED-4C08-8FB2-5EF231EEFADA}" type="slidenum">
              <a:rPr lang="en-GB" altLang="es-ES">
                <a:cs typeface="Arial" panose="020B0604020202020204" pitchFamily="34" charset="0"/>
              </a:rPr>
              <a:pPr algn="r" eaLnBrk="1" hangingPunct="1">
                <a:spcBef>
                  <a:spcPct val="0"/>
                </a:spcBef>
              </a:pPr>
              <a:t>9</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7EC9EEAE-2F28-A043-81F9-97A9B1EF0BD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849762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6887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10910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30734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879404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70417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8302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40803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05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91763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721193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E52DC9D-8DFD-A7AF-3FDC-216D5F014524}"/>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8C5B8854-ED8D-3471-13FC-610BD081F84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A15650BA-9BB0-67A1-AA1F-AC476A86867A}"/>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CFB25F8A-51DF-DB92-91D8-A54B07728F4A}"/>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AF7F776B-1A3E-F30C-41D6-0DF969D482CC}"/>
              </a:ext>
            </a:extLst>
          </p:cNvPr>
          <p:cNvSpPr>
            <a:spLocks noChangeArrowheads="1"/>
          </p:cNvSpPr>
          <p:nvPr/>
        </p:nvSpPr>
        <p:spPr bwMode="auto">
          <a:xfrm>
            <a:off x="927100" y="6426200"/>
            <a:ext cx="494030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administration, Module 4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D36508C6-CE0E-B1A9-C7E1-9665EF47F305}"/>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BD351A27-1C82-4EEF-B265-E073BAEACCD1}"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600B8CFE-A558-9D7D-EC11-0A5C4F2EAF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10" r:id="rId1"/>
    <p:sldLayoutId id="2147484600" r:id="rId2"/>
    <p:sldLayoutId id="2147484601" r:id="rId3"/>
    <p:sldLayoutId id="2147484602" r:id="rId4"/>
    <p:sldLayoutId id="2147484603" r:id="rId5"/>
    <p:sldLayoutId id="2147484604" r:id="rId6"/>
    <p:sldLayoutId id="2147484605" r:id="rId7"/>
    <p:sldLayoutId id="2147484606" r:id="rId8"/>
    <p:sldLayoutId id="2147484607" r:id="rId9"/>
    <p:sldLayoutId id="2147484608" r:id="rId10"/>
    <p:sldLayoutId id="2147484609"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C45E5CBC-56A7-F72C-E2CE-49361D0D2774}"/>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2400" b="1">
                <a:solidFill>
                  <a:srgbClr val="FFFFFF"/>
                </a:solidFill>
                <a:latin typeface="Arial" pitchFamily="34" charset="0"/>
              </a:rPr>
              <a:t>Training for rotavirus vaccine introduction</a:t>
            </a:r>
            <a:endParaRPr lang="fr-FR" sz="2400" b="1">
              <a:solidFill>
                <a:srgbClr val="FFFFFF"/>
              </a:solidFill>
              <a:latin typeface="Arial" pitchFamily="34" charset="0"/>
            </a:endParaRPr>
          </a:p>
        </p:txBody>
      </p:sp>
      <p:sp>
        <p:nvSpPr>
          <p:cNvPr id="5123" name="Rectangle 5">
            <a:extLst>
              <a:ext uri="{FF2B5EF4-FFF2-40B4-BE49-F238E27FC236}">
                <a16:creationId xmlns:a16="http://schemas.microsoft.com/office/drawing/2014/main" id="{61793647-6D4D-43F0-65DE-B8FFC3AAA703}"/>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Font typeface="Wingdings" panose="05000000000000000000" pitchFamily="2" charset="2"/>
              <a:buNone/>
            </a:pPr>
            <a:r>
              <a:rPr lang="en-US" altLang="es-ES" sz="3200" b="1">
                <a:solidFill>
                  <a:srgbClr val="FFFFFF"/>
                </a:solidFill>
              </a:rPr>
              <a:t>Module 4</a:t>
            </a:r>
          </a:p>
          <a:p>
            <a:pPr algn="ctr">
              <a:buFont typeface="Wingdings" panose="05000000000000000000" pitchFamily="2" charset="2"/>
              <a:buNone/>
            </a:pPr>
            <a:r>
              <a:rPr lang="en-US" altLang="es-ES" sz="3200" b="1">
                <a:solidFill>
                  <a:srgbClr val="FFFFFF"/>
                </a:solidFill>
              </a:rPr>
              <a:t>Rotavirus vaccine administration</a:t>
            </a:r>
            <a:endParaRPr lang="fr-FR" altLang="es-ES" sz="3200" b="1">
              <a:solidFill>
                <a:srgbClr val="FFFFFF"/>
              </a:solidFill>
            </a:endParaRPr>
          </a:p>
        </p:txBody>
      </p:sp>
      <p:pic>
        <p:nvPicPr>
          <p:cNvPr id="5124" name="Picture 5" descr="WHO-EN-white-H">
            <a:extLst>
              <a:ext uri="{FF2B5EF4-FFF2-40B4-BE49-F238E27FC236}">
                <a16:creationId xmlns:a16="http://schemas.microsoft.com/office/drawing/2014/main" id="{1F7DE7B1-38A8-18BF-8EE5-37A63B15EA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F3CB086-89C2-405B-A717-3DEBB31BB60C}"/>
              </a:ext>
            </a:extLst>
          </p:cNvPr>
          <p:cNvSpPr txBox="1"/>
          <p:nvPr/>
        </p:nvSpPr>
        <p:spPr>
          <a:xfrm>
            <a:off x="6660232" y="6326339"/>
            <a:ext cx="2208981"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à coins arrondis 3">
            <a:extLst>
              <a:ext uri="{FF2B5EF4-FFF2-40B4-BE49-F238E27FC236}">
                <a16:creationId xmlns:a16="http://schemas.microsoft.com/office/drawing/2014/main" id="{C15338F0-9C6A-075B-FB1C-9C5321A5869F}"/>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infant is 6 weeks old. You give him/her OPV, r</a:t>
            </a:r>
            <a:r>
              <a:rPr lang="en-US" altLang="es-ES" sz="2000" b="1"/>
              <a:t>otavirus and </a:t>
            </a:r>
            <a:r>
              <a:rPr lang="fr-FR" altLang="es-ES" sz="2000" b="1"/>
              <a:t>pentavalent</a:t>
            </a:r>
            <a:r>
              <a:rPr lang="fr-FR" altLang="es-ES" sz="2000"/>
              <a:t> </a:t>
            </a:r>
            <a:r>
              <a:rPr lang="en-US" altLang="es-ES" sz="2000" b="1"/>
              <a:t>vaccines.</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In which order should you give the vaccines?</a:t>
            </a:r>
            <a:endParaRPr lang="fr-FR" altLang="es-ES" sz="2000" b="1">
              <a:solidFill>
                <a:srgbClr val="002060"/>
              </a:solidFill>
            </a:endParaRPr>
          </a:p>
        </p:txBody>
      </p:sp>
      <p:sp>
        <p:nvSpPr>
          <p:cNvPr id="15363" name="Titre 17">
            <a:extLst>
              <a:ext uri="{FF2B5EF4-FFF2-40B4-BE49-F238E27FC236}">
                <a16:creationId xmlns:a16="http://schemas.microsoft.com/office/drawing/2014/main" id="{CDF732E7-7AF4-7CD6-88D8-152AF0D33ADD}"/>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3796" name="Picture 8" descr="doctor_thinking">
            <a:extLst>
              <a:ext uri="{FF2B5EF4-FFF2-40B4-BE49-F238E27FC236}">
                <a16:creationId xmlns:a16="http://schemas.microsoft.com/office/drawing/2014/main" id="{DA6375EA-AF76-629C-6508-4390B19AAB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3">
            <a:extLst>
              <a:ext uri="{FF2B5EF4-FFF2-40B4-BE49-F238E27FC236}">
                <a16:creationId xmlns:a16="http://schemas.microsoft.com/office/drawing/2014/main" id="{35C4AE79-2144-0FD6-F828-74F79D31D619}"/>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The infant should be seated in a semi reclining position to take the vaccine orally</a:t>
            </a:r>
          </a:p>
          <a:p>
            <a:pPr>
              <a:buFontTx/>
              <a:buNone/>
            </a:pPr>
            <a:endParaRPr lang="en-US" altLang="es-ES"/>
          </a:p>
        </p:txBody>
      </p:sp>
      <p:sp>
        <p:nvSpPr>
          <p:cNvPr id="16387" name="Rectangle 2">
            <a:extLst>
              <a:ext uri="{FF2B5EF4-FFF2-40B4-BE49-F238E27FC236}">
                <a16:creationId xmlns:a16="http://schemas.microsoft.com/office/drawing/2014/main" id="{62F05B4E-EBDA-CB87-B51A-A3F500446EF5}"/>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infant for rotavirus vaccination? </a:t>
            </a:r>
          </a:p>
        </p:txBody>
      </p:sp>
      <p:pic>
        <p:nvPicPr>
          <p:cNvPr id="35844" name="Picture 9" descr="pos0 (1face_1char)">
            <a:extLst>
              <a:ext uri="{FF2B5EF4-FFF2-40B4-BE49-F238E27FC236}">
                <a16:creationId xmlns:a16="http://schemas.microsoft.com/office/drawing/2014/main" id="{8589D4D0-D304-08FF-5944-1DED656A8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739F7F12-51B7-B2F3-ED6A-31D4A4CE54B7}"/>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vaccine? </a:t>
            </a:r>
          </a:p>
        </p:txBody>
      </p:sp>
      <p:sp>
        <p:nvSpPr>
          <p:cNvPr id="37891" name="Rectangle 19">
            <a:extLst>
              <a:ext uri="{FF2B5EF4-FFF2-40B4-BE49-F238E27FC236}">
                <a16:creationId xmlns:a16="http://schemas.microsoft.com/office/drawing/2014/main" id="{5105543A-37CE-C699-EBA8-2FCB5526E379}"/>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14341" name="Rectangle 19">
            <a:extLst>
              <a:ext uri="{FF2B5EF4-FFF2-40B4-BE49-F238E27FC236}">
                <a16:creationId xmlns:a16="http://schemas.microsoft.com/office/drawing/2014/main" id="{33033A56-342E-C0B6-5857-991FDEC4EA27}"/>
              </a:ext>
            </a:extLst>
          </p:cNvPr>
          <p:cNvSpPr>
            <a:spLocks noChangeArrowheads="1"/>
          </p:cNvSpPr>
          <p:nvPr/>
        </p:nvSpPr>
        <p:spPr bwMode="auto">
          <a:xfrm>
            <a:off x="395288" y="1484313"/>
            <a:ext cx="6192837" cy="4465637"/>
          </a:xfrm>
          <a:prstGeom prst="rect">
            <a:avLst/>
          </a:prstGeom>
          <a:noFill/>
          <a:ln>
            <a:noFill/>
          </a:ln>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defRPr/>
            </a:pPr>
            <a:r>
              <a:rPr lang="en-US" altLang="es-ES" dirty="0">
                <a:ea typeface="SimSun" pitchFamily="2" charset="-122"/>
              </a:rPr>
              <a:t>Open the infant’s mouth by gently pressing the cheeks together</a:t>
            </a:r>
            <a:endParaRPr lang="en-US" altLang="zh-CN" dirty="0">
              <a:ea typeface="SimSun" pitchFamily="2" charset="-122"/>
            </a:endParaRPr>
          </a:p>
          <a:p>
            <a:pPr>
              <a:defRPr/>
            </a:pPr>
            <a:r>
              <a:rPr lang="en-US" altLang="zh-CN" dirty="0">
                <a:ea typeface="SimSun" pitchFamily="2" charset="-122"/>
              </a:rPr>
              <a:t>Angle the syringe at a 45°angle</a:t>
            </a:r>
          </a:p>
          <a:p>
            <a:pPr>
              <a:defRPr/>
            </a:pPr>
            <a:r>
              <a:rPr lang="en-US" altLang="zh-CN" dirty="0">
                <a:ea typeface="SimSun" pitchFamily="2" charset="-122"/>
              </a:rPr>
              <a:t>Slowly depress the plunger of the syringe, stopping to allow the infant to swallow</a:t>
            </a:r>
          </a:p>
          <a:p>
            <a:pPr>
              <a:defRPr/>
            </a:pPr>
            <a:r>
              <a:rPr lang="en-US" altLang="zh-CN" dirty="0">
                <a:ea typeface="SimSun" pitchFamily="2" charset="-122"/>
              </a:rPr>
              <a:t>Administer 2 mL into the inner cheek of the infant </a:t>
            </a:r>
          </a:p>
          <a:p>
            <a:pPr marL="0" indent="0">
              <a:buFont typeface="Wingdings" pitchFamily="2" charset="2"/>
              <a:buNone/>
              <a:defRPr/>
            </a:pPr>
            <a:endParaRPr lang="en-US" altLang="zh-CN" dirty="0">
              <a:ea typeface="SimSun" pitchFamily="2" charset="-122"/>
            </a:endParaRPr>
          </a:p>
          <a:p>
            <a:pPr>
              <a:defRPr/>
            </a:pPr>
            <a:endParaRPr lang="en-US" altLang="zh-CN" sz="2100" dirty="0">
              <a:latin typeface="Limon F3" charset="0"/>
              <a:ea typeface="SimSun" pitchFamily="2" charset="-122"/>
            </a:endParaRPr>
          </a:p>
        </p:txBody>
      </p:sp>
      <p:pic>
        <p:nvPicPr>
          <p:cNvPr id="37893" name="Picture 9">
            <a:extLst>
              <a:ext uri="{FF2B5EF4-FFF2-40B4-BE49-F238E27FC236}">
                <a16:creationId xmlns:a16="http://schemas.microsoft.com/office/drawing/2014/main" id="{69ED8BBA-8380-DCAD-B043-D414ACF950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325" y="2012950"/>
            <a:ext cx="28035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A1243237-4D3A-65D3-296B-D994EC3EFA3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9939" name="Picture 10" descr="doctor_thinking">
            <a:extLst>
              <a:ext uri="{FF2B5EF4-FFF2-40B4-BE49-F238E27FC236}">
                <a16:creationId xmlns:a16="http://schemas.microsoft.com/office/drawing/2014/main" id="{F68ED607-0F0D-D431-9E13-0C6A0FF324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Group 1">
            <a:extLst>
              <a:ext uri="{FF2B5EF4-FFF2-40B4-BE49-F238E27FC236}">
                <a16:creationId xmlns:a16="http://schemas.microsoft.com/office/drawing/2014/main" id="{3CCD3D47-32D2-CDC6-F100-BAEA6E9233B3}"/>
              </a:ext>
            </a:extLst>
          </p:cNvPr>
          <p:cNvGrpSpPr>
            <a:grpSpLocks/>
          </p:cNvGrpSpPr>
          <p:nvPr/>
        </p:nvGrpSpPr>
        <p:grpSpPr bwMode="auto">
          <a:xfrm>
            <a:off x="971550" y="1916113"/>
            <a:ext cx="4464050" cy="3384550"/>
            <a:chOff x="971550" y="1916112"/>
            <a:chExt cx="4464546" cy="3385095"/>
          </a:xfrm>
        </p:grpSpPr>
        <p:sp>
          <p:nvSpPr>
            <p:cNvPr id="39941" name="Rectangle à coins arrondis 3">
              <a:extLst>
                <a:ext uri="{FF2B5EF4-FFF2-40B4-BE49-F238E27FC236}">
                  <a16:creationId xmlns:a16="http://schemas.microsoft.com/office/drawing/2014/main" id="{40AA3FDA-407E-AA6A-9E77-A950B9D14D1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Is the infant in the right position to be vaccinated?</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endParaRPr lang="fr-FR" altLang="es-ES" sz="2000" b="1">
                <a:solidFill>
                  <a:srgbClr val="002060"/>
                </a:solidFill>
              </a:endParaRPr>
            </a:p>
          </p:txBody>
        </p:sp>
        <p:pic>
          <p:nvPicPr>
            <p:cNvPr id="39942" name="Picture 6">
              <a:extLst>
                <a:ext uri="{FF2B5EF4-FFF2-40B4-BE49-F238E27FC236}">
                  <a16:creationId xmlns:a16="http://schemas.microsoft.com/office/drawing/2014/main" id="{7C6231DE-9481-972D-E142-F3E09A2AE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0298667-7F57-98D6-713B-E27B9E8526C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What to do if the infant spits out part of </a:t>
            </a:r>
          </a:p>
          <a:p>
            <a:pPr algn="ctr" eaLnBrk="1" hangingPunct="1">
              <a:defRPr/>
            </a:pPr>
            <a:r>
              <a:rPr lang="en-GB" sz="3500" b="1" dirty="0">
                <a:solidFill>
                  <a:srgbClr val="000066"/>
                </a:solidFill>
                <a:latin typeface="Arial" charset="0"/>
                <a:ea typeface="Arial" charset="0"/>
              </a:rPr>
              <a:t>the rotavirus vaccine (ROTASIIL-Liquid)?</a:t>
            </a:r>
          </a:p>
        </p:txBody>
      </p:sp>
      <p:sp>
        <p:nvSpPr>
          <p:cNvPr id="41987" name="Rectangle 14">
            <a:extLst>
              <a:ext uri="{FF2B5EF4-FFF2-40B4-BE49-F238E27FC236}">
                <a16:creationId xmlns:a16="http://schemas.microsoft.com/office/drawing/2014/main" id="{132D3EA9-D303-89B5-EBBF-B380F83460E9}"/>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zh-CN" sz="2400" dirty="0">
                <a:ea typeface="SimSun" panose="02010600030101010101" pitchFamily="2" charset="-122"/>
              </a:rPr>
              <a:t>A dose of rotavirus vaccine (ROTASIIL-Liquid</a:t>
            </a:r>
            <a:r>
              <a:rPr lang="en-GB" altLang="es-ES" sz="2400" dirty="0"/>
              <a:t>)</a:t>
            </a:r>
            <a:r>
              <a:rPr lang="en-GB" altLang="zh-CN" sz="2400" dirty="0">
                <a:ea typeface="SimSun" panose="02010600030101010101" pitchFamily="2" charset="-122"/>
              </a:rPr>
              <a:t> is larger than a dose of oral polio vaccine</a:t>
            </a:r>
          </a:p>
          <a:p>
            <a:pPr lvl="1"/>
            <a:r>
              <a:rPr lang="en-GB" altLang="zh-CN" sz="2000" dirty="0">
                <a:ea typeface="SimSun" panose="02010600030101010101" pitchFamily="2" charset="-122"/>
              </a:rPr>
              <a:t>ROTASIIL-Liquid = 2 mL; Polio = 0.1 mL (2 drops)</a:t>
            </a:r>
          </a:p>
          <a:p>
            <a:r>
              <a:rPr lang="en-GB" altLang="zh-CN" sz="2400" dirty="0">
                <a:ea typeface="SimSun" panose="02010600030101010101" pitchFamily="2" charset="-122"/>
              </a:rPr>
              <a:t>To prevent spitting </a:t>
            </a:r>
          </a:p>
          <a:p>
            <a:pPr lvl="1"/>
            <a:r>
              <a:rPr lang="en-US" altLang="es-ES" sz="2000" dirty="0">
                <a:ea typeface="SimSun" panose="02010600030101010101" pitchFamily="2" charset="-122"/>
              </a:rPr>
              <a:t>Open the infant’s mouth by gently pressing the cheeks together</a:t>
            </a:r>
            <a:endParaRPr lang="en-US" altLang="zh-CN" sz="2000" dirty="0">
              <a:ea typeface="SimSun" panose="02010600030101010101" pitchFamily="2" charset="-122"/>
            </a:endParaRPr>
          </a:p>
          <a:p>
            <a:pPr lvl="1"/>
            <a:r>
              <a:rPr lang="en-US" altLang="zh-CN" sz="2000" dirty="0">
                <a:ea typeface="SimSun" panose="02010600030101010101" pitchFamily="2" charset="-122"/>
              </a:rPr>
              <a:t>Angle the syringe at a 45</a:t>
            </a:r>
            <a:r>
              <a:rPr lang="en-US" altLang="zh-CN" sz="2000" baseline="30000" dirty="0">
                <a:ea typeface="SimSun" panose="02010600030101010101" pitchFamily="2" charset="-122"/>
              </a:rPr>
              <a:t>o</a:t>
            </a:r>
            <a:r>
              <a:rPr lang="en-US" altLang="zh-CN" sz="2000" dirty="0">
                <a:ea typeface="SimSun" panose="02010600030101010101" pitchFamily="2" charset="-122"/>
              </a:rPr>
              <a:t> angle to the inner cheek of the infant</a:t>
            </a:r>
          </a:p>
          <a:p>
            <a:pPr lvl="1"/>
            <a:r>
              <a:rPr lang="en-US" altLang="zh-CN" sz="2000" b="1" dirty="0">
                <a:ea typeface="SimSun" panose="02010600030101010101" pitchFamily="2" charset="-122"/>
              </a:rPr>
              <a:t>Slowly</a:t>
            </a:r>
            <a:r>
              <a:rPr lang="en-US" altLang="zh-CN" sz="2000" dirty="0">
                <a:ea typeface="SimSun" panose="02010600030101010101" pitchFamily="2" charset="-122"/>
              </a:rPr>
              <a:t> depress the plunger of the syringe, stopping to allow the infant to swallow</a:t>
            </a:r>
          </a:p>
          <a:p>
            <a:r>
              <a:rPr lang="en-GB" altLang="zh-CN" sz="2400" dirty="0">
                <a:ea typeface="SimSun" panose="02010600030101010101" pitchFamily="2" charset="-122"/>
              </a:rPr>
              <a:t>A replacement dose is not needed if an incomplete dose is administered for any reason</a:t>
            </a:r>
          </a:p>
          <a:p>
            <a:pPr lvl="1"/>
            <a:r>
              <a:rPr lang="en-GB" altLang="zh-CN" sz="2000" dirty="0">
                <a:ea typeface="SimSun" panose="02010600030101010101" pitchFamily="2" charset="-122"/>
              </a:rPr>
              <a:t>e.g. infant spits or regurgitates the vaccine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7BCB590-A320-1C5A-4423-999600DF3F9C}"/>
              </a:ext>
            </a:extLst>
          </p:cNvPr>
          <p:cNvSpPr>
            <a:spLocks noGrp="1" noChangeArrowheads="1"/>
          </p:cNvSpPr>
          <p:nvPr>
            <p:ph type="title" idx="4294967295"/>
          </p:nvPr>
        </p:nvSpPr>
        <p:spPr/>
        <p:txBody>
          <a:bodyPr/>
          <a:lstStyle/>
          <a:p>
            <a:pPr eaLnBrk="1" hangingPunct="1">
              <a:defRPr/>
            </a:pPr>
            <a:r>
              <a:rPr lang="en-GB">
                <a:ea typeface="Arial" charset="0"/>
              </a:rPr>
              <a:t>How many vials to take for outreach?</a:t>
            </a:r>
          </a:p>
        </p:txBody>
      </p:sp>
      <p:sp>
        <p:nvSpPr>
          <p:cNvPr id="44035" name="Rectangle 13">
            <a:extLst>
              <a:ext uri="{FF2B5EF4-FFF2-40B4-BE49-F238E27FC236}">
                <a16:creationId xmlns:a16="http://schemas.microsoft.com/office/drawing/2014/main" id="{1BC2FB36-EE81-6DE3-B410-AF70183B9457}"/>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400" dirty="0"/>
              <a:t>Rotavirus vaccines can be given at the same time as other vaccines in the routine </a:t>
            </a:r>
            <a:r>
              <a:rPr lang="en-US" altLang="es-ES" sz="2400" dirty="0" err="1"/>
              <a:t>programme</a:t>
            </a:r>
            <a:r>
              <a:rPr lang="en-US" altLang="es-ES" sz="2400" dirty="0"/>
              <a:t> </a:t>
            </a:r>
          </a:p>
          <a:p>
            <a:r>
              <a:rPr lang="en-US" altLang="es-ES" sz="2400" dirty="0"/>
              <a:t>For outreach take the same number of </a:t>
            </a:r>
            <a:r>
              <a:rPr lang="en-US" altLang="es-ES" sz="2400" u="sng" dirty="0"/>
              <a:t>doses</a:t>
            </a:r>
            <a:r>
              <a:rPr lang="en-US" altLang="es-ES" sz="2400" dirty="0"/>
              <a:t> of rotavirus </a:t>
            </a:r>
            <a:r>
              <a:rPr lang="en-US" altLang="zh-CN" sz="2400" dirty="0"/>
              <a:t>(</a:t>
            </a:r>
            <a:r>
              <a:rPr lang="en-GB" altLang="zh-CN" sz="2400" dirty="0"/>
              <a:t>ROTASIIL-Liquid</a:t>
            </a:r>
            <a:r>
              <a:rPr lang="en-GB" altLang="es-ES" sz="2400" dirty="0"/>
              <a:t>)</a:t>
            </a:r>
            <a:r>
              <a:rPr lang="en-US" altLang="es-ES" sz="2400" dirty="0"/>
              <a:t> vaccine as for OPV</a:t>
            </a:r>
          </a:p>
          <a:p>
            <a:r>
              <a:rPr lang="en-US" altLang="es-ES" sz="2400" dirty="0"/>
              <a:t>Unopened rotavirus vials brought back from outreach should be immediately kept in the refrigerator for use in the next session, provided that the VVM and expiry date have not passed the discard point and date  </a:t>
            </a:r>
          </a:p>
          <a:p>
            <a:r>
              <a:rPr lang="en-US" altLang="es-ES" sz="2400" dirty="0"/>
              <a:t>Opened vials should be discarded after 6 hours of opening or at the end of session, and must </a:t>
            </a:r>
            <a:r>
              <a:rPr lang="en-US" altLang="es-ES" sz="2400" b="1" u="sng" dirty="0"/>
              <a:t>not</a:t>
            </a:r>
            <a:r>
              <a:rPr lang="en-US" altLang="es-ES" sz="2400" dirty="0"/>
              <a:t> be used in next session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7FC3C2C-FC8E-C16A-807C-1277A3ACB428}"/>
              </a:ext>
            </a:extLst>
          </p:cNvPr>
          <p:cNvSpPr>
            <a:spLocks noGrp="1" noChangeArrowheads="1"/>
          </p:cNvSpPr>
          <p:nvPr>
            <p:ph type="title"/>
          </p:nvPr>
        </p:nvSpPr>
        <p:spPr/>
        <p:txBody>
          <a:bodyPr/>
          <a:lstStyle/>
          <a:p>
            <a:pPr>
              <a:defRPr/>
            </a:pPr>
            <a:r>
              <a:rPr lang="en-GB" sz="3600"/>
              <a:t>Key messages</a:t>
            </a:r>
            <a:endParaRPr lang="en-GB"/>
          </a:p>
        </p:txBody>
      </p:sp>
      <p:pic>
        <p:nvPicPr>
          <p:cNvPr id="46083" name="Picture 7" descr="C:\Users\sfellache\Desktop\ammp\doctor1.jpg">
            <a:extLst>
              <a:ext uri="{FF2B5EF4-FFF2-40B4-BE49-F238E27FC236}">
                <a16:creationId xmlns:a16="http://schemas.microsoft.com/office/drawing/2014/main" id="{D65DF6B8-E17F-4120-8C70-AAF228A9A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14">
            <a:extLst>
              <a:ext uri="{FF2B5EF4-FFF2-40B4-BE49-F238E27FC236}">
                <a16:creationId xmlns:a16="http://schemas.microsoft.com/office/drawing/2014/main" id="{3EDB8DC4-90B1-FA76-19DB-B632A0932CB3}"/>
              </a:ext>
            </a:extLst>
          </p:cNvPr>
          <p:cNvSpPr>
            <a:spLocks noChangeArrowheads="1"/>
          </p:cNvSpPr>
          <p:nvPr/>
        </p:nvSpPr>
        <p:spPr bwMode="auto">
          <a:xfrm>
            <a:off x="395288" y="14811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1600" dirty="0">
                <a:ea typeface="SimSun" panose="02010600030101010101" pitchFamily="2" charset="-122"/>
              </a:rPr>
              <a:t>Check and interpret vaccine vial monitor and check expiration date on the vial before giving the rotavirus vaccine (ROTASIIL-Liquid)</a:t>
            </a:r>
          </a:p>
          <a:p>
            <a:r>
              <a:rPr lang="en-US" altLang="zh-CN" sz="1600" dirty="0">
                <a:ea typeface="SimSun" panose="02010600030101010101" pitchFamily="2" charset="-122"/>
              </a:rPr>
              <a:t>Prepare for administration, and in the case of the 2 dose presentation, ensuring to change syringes between infants</a:t>
            </a:r>
          </a:p>
          <a:p>
            <a:r>
              <a:rPr lang="en-US" altLang="zh-CN" sz="1600" dirty="0">
                <a:ea typeface="SimSun" panose="02010600030101010101" pitchFamily="2" charset="-122"/>
              </a:rPr>
              <a:t>Give the oral vaccines - OPV and ROTASIIL-Liquid - first, then administer the injectable vaccines</a:t>
            </a:r>
          </a:p>
          <a:p>
            <a:r>
              <a:rPr lang="en-US" altLang="zh-CN" sz="1600" dirty="0">
                <a:ea typeface="SimSun" panose="02010600030101010101" pitchFamily="2" charset="-122"/>
              </a:rPr>
              <a:t>Give OPV before ROTASIIL-Liquid  so the “sweeter” vaccine (ROTASIIL-Liquid) takes away the taste of the “bitter” OPV vaccine</a:t>
            </a:r>
          </a:p>
          <a:p>
            <a:r>
              <a:rPr lang="en-US" altLang="zh-CN" sz="1600" dirty="0">
                <a:ea typeface="SimSun" panose="02010600030101010101" pitchFamily="2" charset="-122"/>
              </a:rPr>
              <a:t>ROTASIIL-Liquid </a:t>
            </a:r>
            <a:r>
              <a:rPr lang="en-GB" altLang="es-ES" sz="1600" dirty="0"/>
              <a:t> </a:t>
            </a:r>
            <a:r>
              <a:rPr lang="en-US" altLang="zh-CN" sz="1600" dirty="0">
                <a:ea typeface="SimSun" panose="02010600030101010101" pitchFamily="2" charset="-122"/>
              </a:rPr>
              <a:t>vaccine dose quantity is larger than that of OPV (2 mL vs. 0.1 mL).  To make sure that infants take the full dose at once:</a:t>
            </a:r>
          </a:p>
          <a:p>
            <a:pPr lvl="1"/>
            <a:r>
              <a:rPr lang="en-US" altLang="es-ES" sz="1400" dirty="0">
                <a:ea typeface="SimSun" panose="02010600030101010101" pitchFamily="2" charset="-122"/>
              </a:rPr>
              <a:t>Seat the infant in a semi-reclining position, open the infant’s mouth by gently pressing the cheeks together and a</a:t>
            </a:r>
            <a:r>
              <a:rPr lang="en-US" altLang="zh-CN" sz="1400" dirty="0">
                <a:ea typeface="SimSun" panose="02010600030101010101" pitchFamily="2" charset="-122"/>
              </a:rPr>
              <a:t>ngle the syringe at a 45</a:t>
            </a:r>
            <a:r>
              <a:rPr lang="en-US" altLang="zh-CN" sz="1400" baseline="30000" dirty="0">
                <a:ea typeface="SimSun" panose="02010600030101010101" pitchFamily="2" charset="-122"/>
              </a:rPr>
              <a:t>o</a:t>
            </a:r>
            <a:r>
              <a:rPr lang="en-US" altLang="zh-CN" sz="1400" dirty="0">
                <a:ea typeface="SimSun" panose="02010600030101010101" pitchFamily="2" charset="-122"/>
              </a:rPr>
              <a:t> angle, administer the vaccine slowly into the inner cheek of the infant</a:t>
            </a:r>
          </a:p>
          <a:p>
            <a:pPr lvl="1"/>
            <a:r>
              <a:rPr lang="en-US" altLang="zh-CN" sz="1400" dirty="0">
                <a:ea typeface="SimSun" panose="02010600030101010101" pitchFamily="2" charset="-122"/>
              </a:rPr>
              <a:t>If the infant spits out some or all of the vaccine, the dose does </a:t>
            </a:r>
            <a:r>
              <a:rPr lang="en-US" altLang="zh-CN" sz="1400" u="sng" dirty="0">
                <a:ea typeface="SimSun" panose="02010600030101010101" pitchFamily="2" charset="-122"/>
              </a:rPr>
              <a:t>not</a:t>
            </a:r>
            <a:r>
              <a:rPr lang="en-US" altLang="zh-CN" sz="1400" dirty="0">
                <a:ea typeface="SimSun" panose="02010600030101010101" pitchFamily="2" charset="-122"/>
              </a:rPr>
              <a:t> need to be given again during that visit</a:t>
            </a:r>
            <a:endParaRPr lang="en-US" altLang="zh-CN" sz="1400" dirty="0">
              <a:solidFill>
                <a:srgbClr val="FF0000"/>
              </a:solidFill>
              <a:ea typeface="SimSun"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 descr="doctor_goodbye">
            <a:extLst>
              <a:ext uri="{FF2B5EF4-FFF2-40B4-BE49-F238E27FC236}">
                <a16:creationId xmlns:a16="http://schemas.microsoft.com/office/drawing/2014/main" id="{6B297A67-04C4-DDC4-E875-9E7A29C464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8EEF2BB4-5B94-AD2E-0B55-B21E3796D2C3}"/>
              </a:ext>
            </a:extLst>
          </p:cNvPr>
          <p:cNvSpPr>
            <a:spLocks noGrp="1"/>
          </p:cNvSpPr>
          <p:nvPr>
            <p:ph type="title"/>
          </p:nvPr>
        </p:nvSpPr>
        <p:spPr/>
        <p:txBody>
          <a:bodyPr/>
          <a:lstStyle/>
          <a:p>
            <a:pPr>
              <a:defRPr/>
            </a:pPr>
            <a:r>
              <a:rPr lang="fr-FR" sz="3600"/>
              <a:t>End of module</a:t>
            </a:r>
          </a:p>
        </p:txBody>
      </p:sp>
      <p:sp>
        <p:nvSpPr>
          <p:cNvPr id="7" name="Rectangle à coins arrondis 6">
            <a:extLst>
              <a:ext uri="{FF2B5EF4-FFF2-40B4-BE49-F238E27FC236}">
                <a16:creationId xmlns:a16="http://schemas.microsoft.com/office/drawing/2014/main" id="{13428982-8251-9EA7-D1FB-34742DB43E35}"/>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A2E194CD-FEF9-3299-FE28-F4F68B0BA2B2}"/>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1" name="Rectangle 14">
            <a:extLst>
              <a:ext uri="{FF2B5EF4-FFF2-40B4-BE49-F238E27FC236}">
                <a16:creationId xmlns:a16="http://schemas.microsoft.com/office/drawing/2014/main" id="{E3DFA737-2627-1C6C-ACCB-8D94D08C0C96}"/>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Identify the necessary steps to assure good vaccine quality</a:t>
            </a:r>
          </a:p>
          <a:p>
            <a:pPr lvl="1"/>
            <a:r>
              <a:rPr lang="en-US" altLang="es-ES">
                <a:ea typeface="MS PGothic" panose="020B0600070205080204" pitchFamily="34" charset="-128"/>
              </a:rPr>
              <a:t>Describe the method to administer the vaccine</a:t>
            </a:r>
          </a:p>
          <a:p>
            <a:pPr lvl="1"/>
            <a:r>
              <a:rPr lang="en-US" altLang="es-ES">
                <a:ea typeface="MS PGothic" panose="020B0600070205080204" pitchFamily="34" charset="-128"/>
              </a:rPr>
              <a:t>Describe special considerations for outreach</a:t>
            </a:r>
            <a:endParaRPr lang="en-GB" altLang="es-ES">
              <a:ea typeface="MS PGothic" panose="020B0600070205080204" pitchFamily="34" charset="-128"/>
            </a:endParaRP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45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D2335E74-63E1-C4DC-D7CA-4EC8B445F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F8F0E5BF-19FE-CD1E-FEE5-AC862A3E98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85FE4285-AEAC-E3B8-32DC-EFF6D7DD6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83A1A7EF-D7C6-2AC0-CB46-499028F47B9E}"/>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80399306-4E68-2157-A10C-475DB037F558}"/>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 </a:t>
              </a:r>
              <a:r>
                <a:rPr lang="en-US" sz="2000" b="1">
                  <a:solidFill>
                    <a:srgbClr val="000066"/>
                  </a:solidFill>
                  <a:ea typeface="MS PGothic" pitchFamily="34" charset="-128"/>
                </a:rPr>
                <a:t>How to check the quality of the vaccine? </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5BDFE0D2-C846-AE5F-B67A-D1CDCCABD04F}"/>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4">
            <a:extLst>
              <a:ext uri="{FF2B5EF4-FFF2-40B4-BE49-F238E27FC236}">
                <a16:creationId xmlns:a16="http://schemas.microsoft.com/office/drawing/2014/main" id="{8944C7E7-6F0C-04C1-6FCB-F76959871C9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CA230641-F0CB-E349-0F2D-43D44555E05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How to prepare for vaccination</a:t>
              </a:r>
              <a:r>
                <a:rPr lang="en-GB" sz="2000" b="1">
                  <a:solidFill>
                    <a:srgbClr val="000066"/>
                  </a:solidFill>
                  <a:ea typeface="MS PGothic" pitchFamily="34" charset="-128"/>
                </a:rPr>
                <a:t>?</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39AD702F-A5D4-9A9C-C9F2-2DC57EE47A6A}"/>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7" name="Group 16">
            <a:extLst>
              <a:ext uri="{FF2B5EF4-FFF2-40B4-BE49-F238E27FC236}">
                <a16:creationId xmlns:a16="http://schemas.microsoft.com/office/drawing/2014/main" id="{B6351982-57E5-45F4-1191-F89FB0D78240}"/>
              </a:ext>
            </a:extLst>
          </p:cNvPr>
          <p:cNvGrpSpPr>
            <a:grpSpLocks/>
          </p:cNvGrpSpPr>
          <p:nvPr/>
        </p:nvGrpSpPr>
        <p:grpSpPr bwMode="auto">
          <a:xfrm>
            <a:off x="612775" y="4795838"/>
            <a:ext cx="4606925" cy="1009650"/>
            <a:chOff x="386" y="3021"/>
            <a:chExt cx="2902" cy="636"/>
          </a:xfrm>
        </p:grpSpPr>
        <p:sp>
          <p:nvSpPr>
            <p:cNvPr id="9226" name="Rectangle à coins arrondis 6">
              <a:extLst>
                <a:ext uri="{FF2B5EF4-FFF2-40B4-BE49-F238E27FC236}">
                  <a16:creationId xmlns:a16="http://schemas.microsoft.com/office/drawing/2014/main" id="{C7A8B5CD-ABCD-BEA5-0766-8DC5FF9BD97D}"/>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 What to do if the infant spits part of the vaccine out?</a:t>
              </a:r>
            </a:p>
            <a:p>
              <a:pPr rtl="1" eaLnBrk="1" hangingPunct="1">
                <a:spcBef>
                  <a:spcPct val="0"/>
                </a:spcBef>
                <a:buClrTx/>
                <a:buFontTx/>
                <a:buNone/>
              </a:pPr>
              <a:endParaRPr lang="en-US" altLang="es-ES" sz="2000" b="1"/>
            </a:p>
          </p:txBody>
        </p:sp>
        <p:sp>
          <p:nvSpPr>
            <p:cNvPr id="10" name="Ellipse 9">
              <a:extLst>
                <a:ext uri="{FF2B5EF4-FFF2-40B4-BE49-F238E27FC236}">
                  <a16:creationId xmlns:a16="http://schemas.microsoft.com/office/drawing/2014/main" id="{2AC96E02-33FB-89AC-8F23-E8054E048C05}"/>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Arial" pitchFamily="34" charset="0"/>
                  <a:ea typeface="+mn-ea"/>
                </a:rPr>
                <a:t>4</a:t>
              </a:r>
            </a:p>
          </p:txBody>
        </p:sp>
      </p:grpSp>
      <p:sp>
        <p:nvSpPr>
          <p:cNvPr id="9222" name="ZoneTexte 15">
            <a:extLst>
              <a:ext uri="{FF2B5EF4-FFF2-40B4-BE49-F238E27FC236}">
                <a16:creationId xmlns:a16="http://schemas.microsoft.com/office/drawing/2014/main" id="{0E844B26-20D2-EE0B-9580-A1CB5B0E884A}"/>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600" b="1">
                <a:solidFill>
                  <a:srgbClr val="002060"/>
                </a:solidFill>
                <a:latin typeface="Calibri" panose="020F0502020204030204" pitchFamily="34" charset="0"/>
              </a:rPr>
              <a:t>Key issues </a:t>
            </a:r>
          </a:p>
        </p:txBody>
      </p:sp>
      <p:grpSp>
        <p:nvGrpSpPr>
          <p:cNvPr id="11" name="Group 15">
            <a:extLst>
              <a:ext uri="{FF2B5EF4-FFF2-40B4-BE49-F238E27FC236}">
                <a16:creationId xmlns:a16="http://schemas.microsoft.com/office/drawing/2014/main" id="{3F25BC9F-B264-0D64-DA1A-FF7059AD9D2E}"/>
              </a:ext>
            </a:extLst>
          </p:cNvPr>
          <p:cNvGrpSpPr>
            <a:grpSpLocks/>
          </p:cNvGrpSpPr>
          <p:nvPr/>
        </p:nvGrpSpPr>
        <p:grpSpPr bwMode="auto">
          <a:xfrm>
            <a:off x="612775" y="3643313"/>
            <a:ext cx="4606925" cy="1009650"/>
            <a:chOff x="386" y="2295"/>
            <a:chExt cx="2902" cy="636"/>
          </a:xfrm>
        </p:grpSpPr>
        <p:sp>
          <p:nvSpPr>
            <p:cNvPr id="9224" name="Rectangle à coins arrondis 6">
              <a:extLst>
                <a:ext uri="{FF2B5EF4-FFF2-40B4-BE49-F238E27FC236}">
                  <a16:creationId xmlns:a16="http://schemas.microsoft.com/office/drawing/2014/main" id="{5F15D07D-E453-0358-CCB2-C08FAF55EC1E}"/>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administer the vaccine? </a:t>
              </a:r>
            </a:p>
            <a:p>
              <a:pPr rtl="1" eaLnBrk="1" hangingPunct="1">
                <a:spcBef>
                  <a:spcPct val="0"/>
                </a:spcBef>
                <a:buClrTx/>
                <a:buFontTx/>
                <a:buNone/>
              </a:pPr>
              <a:endParaRPr lang="en-US" altLang="es-ES" sz="2000" b="1"/>
            </a:p>
          </p:txBody>
        </p:sp>
        <p:sp>
          <p:nvSpPr>
            <p:cNvPr id="3" name="Ellipse 9">
              <a:extLst>
                <a:ext uri="{FF2B5EF4-FFF2-40B4-BE49-F238E27FC236}">
                  <a16:creationId xmlns:a16="http://schemas.microsoft.com/office/drawing/2014/main" id="{5E9ABB4B-F746-38A2-1FB8-A5D4F1ED3471}"/>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8">
            <a:extLst>
              <a:ext uri="{FF2B5EF4-FFF2-40B4-BE49-F238E27FC236}">
                <a16:creationId xmlns:a16="http://schemas.microsoft.com/office/drawing/2014/main" id="{7F888E76-3EB0-75A9-CAAC-A1A3A21E4260}"/>
              </a:ext>
            </a:extLst>
          </p:cNvPr>
          <p:cNvSpPr>
            <a:spLocks noGrp="1" noChangeArrowheads="1"/>
          </p:cNvSpPr>
          <p:nvPr>
            <p:ph type="body" idx="1"/>
          </p:nvPr>
        </p:nvSpPr>
        <p:spPr>
          <a:xfrm>
            <a:off x="395288" y="1338263"/>
            <a:ext cx="8675687" cy="4611687"/>
          </a:xfrm>
        </p:spPr>
        <p:txBody>
          <a:bodyPr/>
          <a:lstStyle/>
          <a:p>
            <a:r>
              <a:rPr lang="en-US" altLang="es-ES" dirty="0"/>
              <a:t>Before administering the ROTASIIL-Liquid vaccine, always check the Vaccine Vial Monitor (VVM) on the tube or vial</a:t>
            </a:r>
            <a:endParaRPr lang="fr-FR" altLang="es-ES" dirty="0"/>
          </a:p>
        </p:txBody>
      </p:sp>
      <p:sp>
        <p:nvSpPr>
          <p:cNvPr id="6147" name="Rectangle 29">
            <a:extLst>
              <a:ext uri="{FF2B5EF4-FFF2-40B4-BE49-F238E27FC236}">
                <a16:creationId xmlns:a16="http://schemas.microsoft.com/office/drawing/2014/main" id="{738AC761-F876-0899-6B14-478776CC4D01}"/>
              </a:ext>
            </a:extLst>
          </p:cNvPr>
          <p:cNvSpPr>
            <a:spLocks noGrp="1" noChangeArrowheads="1"/>
          </p:cNvSpPr>
          <p:nvPr>
            <p:ph type="title"/>
          </p:nvPr>
        </p:nvSpPr>
        <p:spPr/>
        <p:txBody>
          <a:bodyPr/>
          <a:lstStyle/>
          <a:p>
            <a:pPr>
              <a:defRPr/>
            </a:pPr>
            <a:r>
              <a:rPr lang="en-US" dirty="0"/>
              <a:t>How to check the quality of the </a:t>
            </a:r>
            <a:br>
              <a:rPr lang="en-US" dirty="0"/>
            </a:br>
            <a:r>
              <a:rPr lang="en-US" dirty="0"/>
              <a:t>ROTASIIL-Liquid vaccine? (1/2)</a:t>
            </a:r>
            <a:endParaRPr lang="fr-FR" dirty="0"/>
          </a:p>
        </p:txBody>
      </p:sp>
      <p:sp>
        <p:nvSpPr>
          <p:cNvPr id="11268" name="Right Arrow 2">
            <a:extLst>
              <a:ext uri="{FF2B5EF4-FFF2-40B4-BE49-F238E27FC236}">
                <a16:creationId xmlns:a16="http://schemas.microsoft.com/office/drawing/2014/main" id="{7E250B04-F923-7634-14B6-32EA78BAD8C7}"/>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11269" name="Picture 12">
            <a:extLst>
              <a:ext uri="{FF2B5EF4-FFF2-40B4-BE49-F238E27FC236}">
                <a16:creationId xmlns:a16="http://schemas.microsoft.com/office/drawing/2014/main" id="{7A098E1C-8ACF-5F2E-9FCE-DFE7A79B50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2349500"/>
            <a:ext cx="5543550"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71" name="Arrow: Down 5">
            <a:extLst>
              <a:ext uri="{FF2B5EF4-FFF2-40B4-BE49-F238E27FC236}">
                <a16:creationId xmlns:a16="http://schemas.microsoft.com/office/drawing/2014/main" id="{31E8C6B4-6CC5-8D47-E487-A99E0E8F587B}"/>
              </a:ext>
            </a:extLst>
          </p:cNvPr>
          <p:cNvSpPr>
            <a:spLocks noChangeArrowheads="1"/>
          </p:cNvSpPr>
          <p:nvPr/>
        </p:nvSpPr>
        <p:spPr bwMode="auto">
          <a:xfrm>
            <a:off x="2051050" y="2133600"/>
            <a:ext cx="73025" cy="215900"/>
          </a:xfrm>
          <a:prstGeom prst="downArrow">
            <a:avLst>
              <a:gd name="adj1" fmla="val 50000"/>
              <a:gd name="adj2" fmla="val 49768"/>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11272" name="Arrow: Down 6">
            <a:extLst>
              <a:ext uri="{FF2B5EF4-FFF2-40B4-BE49-F238E27FC236}">
                <a16:creationId xmlns:a16="http://schemas.microsoft.com/office/drawing/2014/main" id="{12452FF9-CDCB-0724-7B13-E6D34285DEB7}"/>
              </a:ext>
            </a:extLst>
          </p:cNvPr>
          <p:cNvSpPr>
            <a:spLocks noChangeArrowheads="1"/>
          </p:cNvSpPr>
          <p:nvPr/>
        </p:nvSpPr>
        <p:spPr bwMode="auto">
          <a:xfrm>
            <a:off x="395288" y="2924175"/>
            <a:ext cx="360362" cy="865188"/>
          </a:xfrm>
          <a:prstGeom prst="downArrow">
            <a:avLst>
              <a:gd name="adj1" fmla="val 50000"/>
              <a:gd name="adj2" fmla="val 5006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pic>
        <p:nvPicPr>
          <p:cNvPr id="3" name="Picture 2" descr="Graphical user interface&#10;&#10;Description automatically generated with low confidence">
            <a:extLst>
              <a:ext uri="{FF2B5EF4-FFF2-40B4-BE49-F238E27FC236}">
                <a16:creationId xmlns:a16="http://schemas.microsoft.com/office/drawing/2014/main" id="{6D2195AA-29D9-7955-291E-D047D16985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160" y="2331991"/>
            <a:ext cx="2591891" cy="1625692"/>
          </a:xfrm>
          <a:prstGeom prst="rect">
            <a:avLst/>
          </a:prstGeom>
        </p:spPr>
      </p:pic>
      <p:sp>
        <p:nvSpPr>
          <p:cNvPr id="11273" name="Arrow: Down 18">
            <a:extLst>
              <a:ext uri="{FF2B5EF4-FFF2-40B4-BE49-F238E27FC236}">
                <a16:creationId xmlns:a16="http://schemas.microsoft.com/office/drawing/2014/main" id="{3DC208B1-C935-4AC9-71B4-AACE967306C2}"/>
              </a:ext>
            </a:extLst>
          </p:cNvPr>
          <p:cNvSpPr>
            <a:spLocks noChangeArrowheads="1"/>
          </p:cNvSpPr>
          <p:nvPr/>
        </p:nvSpPr>
        <p:spPr bwMode="auto">
          <a:xfrm rot="2494303">
            <a:off x="2926828" y="2544833"/>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pic>
        <p:nvPicPr>
          <p:cNvPr id="4" name="Picture 3" descr="Diagram, engineering drawing&#10;&#10;Description automatically generated">
            <a:extLst>
              <a:ext uri="{FF2B5EF4-FFF2-40B4-BE49-F238E27FC236}">
                <a16:creationId xmlns:a16="http://schemas.microsoft.com/office/drawing/2014/main" id="{FDBA155B-10DA-D244-21F7-0911AF25E3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066" y="4185094"/>
            <a:ext cx="2576985" cy="1728096"/>
          </a:xfrm>
          <a:prstGeom prst="rect">
            <a:avLst/>
          </a:prstGeom>
        </p:spPr>
      </p:pic>
      <p:sp>
        <p:nvSpPr>
          <p:cNvPr id="5" name="Arrow: Down 18">
            <a:extLst>
              <a:ext uri="{FF2B5EF4-FFF2-40B4-BE49-F238E27FC236}">
                <a16:creationId xmlns:a16="http://schemas.microsoft.com/office/drawing/2014/main" id="{7AD28DDB-D99E-904C-06EA-9EB1DDE9A847}"/>
              </a:ext>
            </a:extLst>
          </p:cNvPr>
          <p:cNvSpPr>
            <a:spLocks noChangeArrowheads="1"/>
          </p:cNvSpPr>
          <p:nvPr/>
        </p:nvSpPr>
        <p:spPr bwMode="auto">
          <a:xfrm rot="6310779">
            <a:off x="2117590" y="4391830"/>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2C60A890-757D-6D7D-A9AB-37ADB70496F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3500" b="1" dirty="0">
                <a:solidFill>
                  <a:srgbClr val="000066"/>
                </a:solidFill>
                <a:latin typeface="Arial" pitchFamily="34" charset="0"/>
              </a:rPr>
              <a:t>How to check the quality of the </a:t>
            </a:r>
          </a:p>
          <a:p>
            <a:pPr algn="ctr" defTabSz="912813">
              <a:defRPr/>
            </a:pPr>
            <a:r>
              <a:rPr lang="en-US" sz="3500" b="1" dirty="0">
                <a:solidFill>
                  <a:srgbClr val="000066"/>
                </a:solidFill>
                <a:latin typeface="Arial" pitchFamily="34" charset="0"/>
              </a:rPr>
              <a:t>ROTASIIL-Liquid vaccine? (2/2)</a:t>
            </a:r>
            <a:endParaRPr lang="fr-FR" sz="3500" b="1" dirty="0">
              <a:solidFill>
                <a:srgbClr val="000066"/>
              </a:solidFill>
              <a:latin typeface="Arial" pitchFamily="34" charset="0"/>
            </a:endParaRPr>
          </a:p>
        </p:txBody>
      </p:sp>
      <p:sp>
        <p:nvSpPr>
          <p:cNvPr id="13315" name="Rectangle 12">
            <a:extLst>
              <a:ext uri="{FF2B5EF4-FFF2-40B4-BE49-F238E27FC236}">
                <a16:creationId xmlns:a16="http://schemas.microsoft.com/office/drawing/2014/main" id="{6C42784C-F1C0-16C5-7CCC-A464D245DDC3}"/>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dirty="0"/>
              <a:t>Before administering the ROTASIIL-Liquid vaccine, always check the expiration date on the vial’s label</a:t>
            </a:r>
          </a:p>
          <a:p>
            <a:pPr lvl="1"/>
            <a:r>
              <a:rPr lang="en-US" altLang="es-ES" dirty="0"/>
              <a:t>It is possible that the expiry date of the diluent differs from that of the vaccine.  Make sure to use the earliest expiring diluent first.</a:t>
            </a:r>
            <a:endParaRPr lang="fr-FR" altLang="es-ES" dirty="0"/>
          </a:p>
        </p:txBody>
      </p:sp>
      <p:pic>
        <p:nvPicPr>
          <p:cNvPr id="3" name="Picture 2" descr="Graphical user interface&#10;&#10;Description automatically generated with low confidence">
            <a:extLst>
              <a:ext uri="{FF2B5EF4-FFF2-40B4-BE49-F238E27FC236}">
                <a16:creationId xmlns:a16="http://schemas.microsoft.com/office/drawing/2014/main" id="{EF1CA008-2196-56A7-A8E3-EFBE5D023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689" y="3268360"/>
            <a:ext cx="3521106" cy="2208516"/>
          </a:xfrm>
          <a:prstGeom prst="rect">
            <a:avLst/>
          </a:prstGeom>
        </p:spPr>
      </p:pic>
      <p:sp>
        <p:nvSpPr>
          <p:cNvPr id="13317" name="Right Arrow 3">
            <a:extLst>
              <a:ext uri="{FF2B5EF4-FFF2-40B4-BE49-F238E27FC236}">
                <a16:creationId xmlns:a16="http://schemas.microsoft.com/office/drawing/2014/main" id="{6D467454-C14B-9CB8-F498-926F3C2B2C31}"/>
              </a:ext>
            </a:extLst>
          </p:cNvPr>
          <p:cNvSpPr>
            <a:spLocks noChangeArrowheads="1"/>
          </p:cNvSpPr>
          <p:nvPr/>
        </p:nvSpPr>
        <p:spPr bwMode="auto">
          <a:xfrm rot="8689951">
            <a:off x="3874172" y="4013082"/>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2" name="Picture 1" descr="Diagram, engineering drawing&#10;&#10;Description automatically generated">
            <a:extLst>
              <a:ext uri="{FF2B5EF4-FFF2-40B4-BE49-F238E27FC236}">
                <a16:creationId xmlns:a16="http://schemas.microsoft.com/office/drawing/2014/main" id="{348F068C-A128-B7F1-EA85-C565745F8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9635" y="3268359"/>
            <a:ext cx="3293399" cy="2208515"/>
          </a:xfrm>
          <a:prstGeom prst="rect">
            <a:avLst/>
          </a:prstGeom>
        </p:spPr>
      </p:pic>
      <p:sp>
        <p:nvSpPr>
          <p:cNvPr id="4" name="Right Arrow 3">
            <a:extLst>
              <a:ext uri="{FF2B5EF4-FFF2-40B4-BE49-F238E27FC236}">
                <a16:creationId xmlns:a16="http://schemas.microsoft.com/office/drawing/2014/main" id="{CD4B80F8-8219-25EF-A61B-3ABC14BF3B41}"/>
              </a:ext>
            </a:extLst>
          </p:cNvPr>
          <p:cNvSpPr>
            <a:spLocks noChangeArrowheads="1"/>
          </p:cNvSpPr>
          <p:nvPr/>
        </p:nvSpPr>
        <p:spPr bwMode="auto">
          <a:xfrm rot="12657180">
            <a:off x="6889280" y="4862108"/>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octor_thinking">
            <a:extLst>
              <a:ext uri="{FF2B5EF4-FFF2-40B4-BE49-F238E27FC236}">
                <a16:creationId xmlns:a16="http://schemas.microsoft.com/office/drawing/2014/main" id="{3CF18ADC-5AAB-4AB6-C163-5250C2E177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A0377974-97A7-56E0-CD17-F9ED87B7F46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 </a:t>
            </a:r>
          </a:p>
        </p:txBody>
      </p:sp>
      <p:sp>
        <p:nvSpPr>
          <p:cNvPr id="15364" name="Rectangle à coins arrondis 3">
            <a:extLst>
              <a:ext uri="{FF2B5EF4-FFF2-40B4-BE49-F238E27FC236}">
                <a16:creationId xmlns:a16="http://schemas.microsoft.com/office/drawing/2014/main" id="{DC2712C4-ECAA-0228-D37C-3376D34E0700}"/>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vaccine vial monitor shows that the inner square is lighter than the ring, but it is already darker than the initial color. </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fr-FR" altLang="es-ES" sz="2000" b="1">
                <a:solidFill>
                  <a:srgbClr val="002060"/>
                </a:solidFill>
              </a:rPr>
              <a:t>What should you do?</a:t>
            </a:r>
            <a:r>
              <a:rPr lang="fr-FR" altLang="es-ES"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A5E6-548D-EADA-1ED9-BF24D8EF13DB}"/>
              </a:ext>
            </a:extLst>
          </p:cNvPr>
          <p:cNvSpPr>
            <a:spLocks noGrp="1"/>
          </p:cNvSpPr>
          <p:nvPr>
            <p:ph type="title"/>
          </p:nvPr>
        </p:nvSpPr>
        <p:spPr/>
        <p:txBody>
          <a:bodyPr/>
          <a:lstStyle/>
          <a:p>
            <a:pPr>
              <a:defRPr/>
            </a:pPr>
            <a:r>
              <a:rPr lang="en-US" dirty="0"/>
              <a:t>How to prepare for vaccination with the </a:t>
            </a:r>
            <a:r>
              <a:rPr lang="en-US" u="sng" dirty="0">
                <a:solidFill>
                  <a:srgbClr val="FF0000"/>
                </a:solidFill>
              </a:rPr>
              <a:t>one</a:t>
            </a:r>
            <a:r>
              <a:rPr lang="en-US" dirty="0"/>
              <a:t> dose ROTASIIL-Liquid presentation? </a:t>
            </a:r>
          </a:p>
        </p:txBody>
      </p:sp>
      <p:sp>
        <p:nvSpPr>
          <p:cNvPr id="17416" name="TextBox 23">
            <a:extLst>
              <a:ext uri="{FF2B5EF4-FFF2-40B4-BE49-F238E27FC236}">
                <a16:creationId xmlns:a16="http://schemas.microsoft.com/office/drawing/2014/main" id="{25A3A529-577C-941B-E2DD-C10D8C1F1AD9}"/>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a:t>
            </a:r>
          </a:p>
        </p:txBody>
      </p:sp>
      <p:sp>
        <p:nvSpPr>
          <p:cNvPr id="17417" name="TextBox 24">
            <a:extLst>
              <a:ext uri="{FF2B5EF4-FFF2-40B4-BE49-F238E27FC236}">
                <a16:creationId xmlns:a16="http://schemas.microsoft.com/office/drawing/2014/main" id="{624350DD-292E-8F59-F3AE-6786CE26B104}"/>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2</a:t>
            </a:r>
          </a:p>
        </p:txBody>
      </p:sp>
      <p:sp>
        <p:nvSpPr>
          <p:cNvPr id="17418" name="TextBox 25">
            <a:extLst>
              <a:ext uri="{FF2B5EF4-FFF2-40B4-BE49-F238E27FC236}">
                <a16:creationId xmlns:a16="http://schemas.microsoft.com/office/drawing/2014/main" id="{4DD38EAF-D03E-1A77-098A-1A3D092FB59F}"/>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3</a:t>
            </a:r>
          </a:p>
        </p:txBody>
      </p:sp>
      <p:sp>
        <p:nvSpPr>
          <p:cNvPr id="17419" name="TextBox 26">
            <a:extLst>
              <a:ext uri="{FF2B5EF4-FFF2-40B4-BE49-F238E27FC236}">
                <a16:creationId xmlns:a16="http://schemas.microsoft.com/office/drawing/2014/main" id="{008EAF68-814D-D042-8270-B887090388D0}"/>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4</a:t>
            </a:r>
          </a:p>
        </p:txBody>
      </p:sp>
      <p:pic>
        <p:nvPicPr>
          <p:cNvPr id="5" name="Picture 4" descr="A picture containing diagram&#10;&#10;Description automatically generated">
            <a:extLst>
              <a:ext uri="{FF2B5EF4-FFF2-40B4-BE49-F238E27FC236}">
                <a16:creationId xmlns:a16="http://schemas.microsoft.com/office/drawing/2014/main" id="{6E50078A-D45E-DD4E-48F4-EF70FCAE5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101" y="1431978"/>
            <a:ext cx="5162155" cy="447386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A5E6-548D-EADA-1ED9-BF24D8EF13DB}"/>
              </a:ext>
            </a:extLst>
          </p:cNvPr>
          <p:cNvSpPr>
            <a:spLocks noGrp="1"/>
          </p:cNvSpPr>
          <p:nvPr>
            <p:ph type="title"/>
          </p:nvPr>
        </p:nvSpPr>
        <p:spPr/>
        <p:txBody>
          <a:bodyPr/>
          <a:lstStyle/>
          <a:p>
            <a:pPr>
              <a:defRPr/>
            </a:pPr>
            <a:r>
              <a:rPr lang="en-US" dirty="0"/>
              <a:t>How to prepare for vaccination with the </a:t>
            </a:r>
            <a:r>
              <a:rPr lang="en-US" u="sng" dirty="0">
                <a:solidFill>
                  <a:srgbClr val="FF0000"/>
                </a:solidFill>
              </a:rPr>
              <a:t>two</a:t>
            </a:r>
            <a:r>
              <a:rPr lang="en-US" dirty="0"/>
              <a:t> dose ROTASIIL-Liquid presentation? </a:t>
            </a:r>
          </a:p>
        </p:txBody>
      </p:sp>
      <p:sp>
        <p:nvSpPr>
          <p:cNvPr id="17416" name="TextBox 23">
            <a:extLst>
              <a:ext uri="{FF2B5EF4-FFF2-40B4-BE49-F238E27FC236}">
                <a16:creationId xmlns:a16="http://schemas.microsoft.com/office/drawing/2014/main" id="{25A3A529-577C-941B-E2DD-C10D8C1F1AD9}"/>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a:t>
            </a:r>
          </a:p>
        </p:txBody>
      </p:sp>
      <p:sp>
        <p:nvSpPr>
          <p:cNvPr id="17417" name="TextBox 24">
            <a:extLst>
              <a:ext uri="{FF2B5EF4-FFF2-40B4-BE49-F238E27FC236}">
                <a16:creationId xmlns:a16="http://schemas.microsoft.com/office/drawing/2014/main" id="{624350DD-292E-8F59-F3AE-6786CE26B104}"/>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2</a:t>
            </a:r>
          </a:p>
        </p:txBody>
      </p:sp>
      <p:sp>
        <p:nvSpPr>
          <p:cNvPr id="17418" name="TextBox 25">
            <a:extLst>
              <a:ext uri="{FF2B5EF4-FFF2-40B4-BE49-F238E27FC236}">
                <a16:creationId xmlns:a16="http://schemas.microsoft.com/office/drawing/2014/main" id="{4DD38EAF-D03E-1A77-098A-1A3D092FB59F}"/>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3</a:t>
            </a:r>
          </a:p>
        </p:txBody>
      </p:sp>
      <p:sp>
        <p:nvSpPr>
          <p:cNvPr id="17419" name="TextBox 26">
            <a:extLst>
              <a:ext uri="{FF2B5EF4-FFF2-40B4-BE49-F238E27FC236}">
                <a16:creationId xmlns:a16="http://schemas.microsoft.com/office/drawing/2014/main" id="{008EAF68-814D-D042-8270-B887090388D0}"/>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4</a:t>
            </a:r>
          </a:p>
        </p:txBody>
      </p:sp>
      <p:pic>
        <p:nvPicPr>
          <p:cNvPr id="5" name="Picture 4" descr="Graphical user interface, application, Word&#10;&#10;Description automatically generated">
            <a:extLst>
              <a:ext uri="{FF2B5EF4-FFF2-40B4-BE49-F238E27FC236}">
                <a16:creationId xmlns:a16="http://schemas.microsoft.com/office/drawing/2014/main" id="{CBA6A6E4-4F76-2AF4-8AB0-EE94D3DA04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309579"/>
            <a:ext cx="3799884" cy="1496090"/>
          </a:xfrm>
          <a:prstGeom prst="rect">
            <a:avLst/>
          </a:prstGeom>
        </p:spPr>
      </p:pic>
      <p:pic>
        <p:nvPicPr>
          <p:cNvPr id="7" name="Picture 6" descr="Graphical user interface, application, Word&#10;&#10;Description automatically generated">
            <a:extLst>
              <a:ext uri="{FF2B5EF4-FFF2-40B4-BE49-F238E27FC236}">
                <a16:creationId xmlns:a16="http://schemas.microsoft.com/office/drawing/2014/main" id="{0F7CAF86-8555-92BA-C953-CA35ADC286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557" y="2837329"/>
            <a:ext cx="4105199" cy="1527775"/>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15DE548A-B4B4-051C-97D4-9206A1F79D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633" y="4382722"/>
            <a:ext cx="4460940" cy="1560868"/>
          </a:xfrm>
          <a:prstGeom prst="rect">
            <a:avLst/>
          </a:prstGeom>
        </p:spPr>
      </p:pic>
      <p:pic>
        <p:nvPicPr>
          <p:cNvPr id="11" name="Picture 10" descr="Graphical user interface, text, application&#10;&#10;Description automatically generated">
            <a:extLst>
              <a:ext uri="{FF2B5EF4-FFF2-40B4-BE49-F238E27FC236}">
                <a16:creationId xmlns:a16="http://schemas.microsoft.com/office/drawing/2014/main" id="{B62A5E06-F9D4-DB3F-4301-1B909624C4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99992" y="1340768"/>
            <a:ext cx="4316924" cy="1511880"/>
          </a:xfrm>
          <a:prstGeom prst="rect">
            <a:avLst/>
          </a:prstGeom>
        </p:spPr>
      </p:pic>
      <p:pic>
        <p:nvPicPr>
          <p:cNvPr id="13" name="Picture 12" descr="Graphical user interface, text, application&#10;&#10;Description automatically generated">
            <a:extLst>
              <a:ext uri="{FF2B5EF4-FFF2-40B4-BE49-F238E27FC236}">
                <a16:creationId xmlns:a16="http://schemas.microsoft.com/office/drawing/2014/main" id="{F2BD1361-34C2-F401-2EBB-1707EBD241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9992" y="2920881"/>
            <a:ext cx="4878575" cy="1521638"/>
          </a:xfrm>
          <a:prstGeom prst="rect">
            <a:avLst/>
          </a:prstGeom>
        </p:spPr>
      </p:pic>
      <p:sp>
        <p:nvSpPr>
          <p:cNvPr id="14" name="TextBox 13">
            <a:extLst>
              <a:ext uri="{FF2B5EF4-FFF2-40B4-BE49-F238E27FC236}">
                <a16:creationId xmlns:a16="http://schemas.microsoft.com/office/drawing/2014/main" id="{32D6BE93-A4B7-A3D9-9B13-88975AFA9662}"/>
              </a:ext>
            </a:extLst>
          </p:cNvPr>
          <p:cNvSpPr txBox="1"/>
          <p:nvPr/>
        </p:nvSpPr>
        <p:spPr>
          <a:xfrm>
            <a:off x="4644008" y="4562992"/>
            <a:ext cx="4283812" cy="1200329"/>
          </a:xfrm>
          <a:prstGeom prst="rect">
            <a:avLst/>
          </a:prstGeom>
          <a:noFill/>
        </p:spPr>
        <p:txBody>
          <a:bodyPr wrap="square" rtlCol="0">
            <a:spAutoFit/>
          </a:bodyPr>
          <a:lstStyle/>
          <a:p>
            <a:r>
              <a:rPr lang="en-US" dirty="0">
                <a:solidFill>
                  <a:srgbClr val="FF0000"/>
                </a:solidFill>
                <a:latin typeface="Arial" panose="020B0604020202020204" pitchFamily="34" charset="0"/>
                <a:cs typeface="Arial" panose="020B0604020202020204" pitchFamily="34" charset="0"/>
              </a:rPr>
              <a:t>Multidose vial:  Leave the vial adapter on the vaccine vial.  Use a fresh syringe for second dose after withdrawal and administration of first dose.</a:t>
            </a:r>
          </a:p>
        </p:txBody>
      </p:sp>
    </p:spTree>
    <p:extLst>
      <p:ext uri="{BB962C8B-B14F-4D97-AF65-F5344CB8AC3E}">
        <p14:creationId xmlns:p14="http://schemas.microsoft.com/office/powerpoint/2010/main" val="2888014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118135CC-3B13-3CE6-1A8F-FCE230CE7F8C}"/>
              </a:ext>
            </a:extLst>
          </p:cNvPr>
          <p:cNvSpPr>
            <a:spLocks noGrp="1"/>
          </p:cNvSpPr>
          <p:nvPr>
            <p:ph type="title" idx="4294967295"/>
          </p:nvPr>
        </p:nvSpPr>
        <p:spPr/>
        <p:txBody>
          <a:bodyPr/>
          <a:lstStyle/>
          <a:p>
            <a:pPr>
              <a:defRPr/>
            </a:pPr>
            <a:r>
              <a:rPr lang="fr-FR" sz="2800" dirty="0"/>
              <a:t>Can rotavirus vaccine (</a:t>
            </a:r>
            <a:r>
              <a:rPr lang="en-GB" altLang="es-ES" sz="2800" dirty="0"/>
              <a:t>ROTASIIL-Liquid)</a:t>
            </a:r>
            <a:r>
              <a:rPr lang="fr-FR" sz="2800" dirty="0"/>
              <a:t> </a:t>
            </a:r>
            <a:r>
              <a:rPr lang="fr-FR" sz="2800" dirty="0" err="1"/>
              <a:t>be</a:t>
            </a:r>
            <a:r>
              <a:rPr lang="fr-FR" sz="2800" dirty="0"/>
              <a:t> </a:t>
            </a:r>
            <a:r>
              <a:rPr lang="fr-FR" sz="2800" dirty="0" err="1"/>
              <a:t>given</a:t>
            </a:r>
            <a:r>
              <a:rPr lang="fr-FR" sz="2800" dirty="0"/>
              <a:t> at the </a:t>
            </a:r>
            <a:r>
              <a:rPr lang="fr-FR" sz="2800" dirty="0" err="1"/>
              <a:t>same</a:t>
            </a:r>
            <a:r>
              <a:rPr lang="fr-FR" sz="2800" dirty="0"/>
              <a:t> time as </a:t>
            </a:r>
            <a:r>
              <a:rPr lang="fr-FR" sz="2800" dirty="0" err="1"/>
              <a:t>other</a:t>
            </a:r>
            <a:r>
              <a:rPr lang="fr-FR" sz="2800" dirty="0"/>
              <a:t> </a:t>
            </a:r>
            <a:r>
              <a:rPr lang="fr-FR" sz="2800" dirty="0" err="1"/>
              <a:t>childhood</a:t>
            </a:r>
            <a:r>
              <a:rPr lang="fr-FR" sz="2800" dirty="0"/>
              <a:t> vaccines?</a:t>
            </a:r>
          </a:p>
        </p:txBody>
      </p:sp>
      <p:sp>
        <p:nvSpPr>
          <p:cNvPr id="31747" name="Rectangle 5">
            <a:extLst>
              <a:ext uri="{FF2B5EF4-FFF2-40B4-BE49-F238E27FC236}">
                <a16:creationId xmlns:a16="http://schemas.microsoft.com/office/drawing/2014/main" id="{AB73650F-1E92-2BDB-723D-14FBC7D239E1}"/>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31748" name="Espace réservé du contenu 3">
            <a:extLst>
              <a:ext uri="{FF2B5EF4-FFF2-40B4-BE49-F238E27FC236}">
                <a16:creationId xmlns:a16="http://schemas.microsoft.com/office/drawing/2014/main" id="{679102C4-F6A6-F1AD-A02C-3369C63A2DBF}"/>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400" dirty="0"/>
              <a:t>ROTASIIL-Liquid, as well as other </a:t>
            </a:r>
            <a:r>
              <a:rPr lang="en-US" altLang="es-ES" sz="2400" dirty="0"/>
              <a:t>rotavirus vaccines, can be administered with any of the following routine childhood vaccines without interfering with their effectiveness: </a:t>
            </a:r>
          </a:p>
          <a:p>
            <a:pPr lvl="2">
              <a:buFont typeface="Arial" panose="020B0604020202020204" pitchFamily="34" charset="0"/>
              <a:buChar char="–"/>
            </a:pPr>
            <a:r>
              <a:rPr lang="fr-FR" altLang="es-ES" sz="2000" dirty="0" err="1">
                <a:latin typeface="Limon F3" charset="0"/>
                <a:ea typeface="MS PGothic" panose="020B0600070205080204" pitchFamily="34" charset="-128"/>
              </a:rPr>
              <a:t>Diphtheria</a:t>
            </a:r>
            <a:r>
              <a:rPr lang="fr-FR" altLang="es-ES" sz="2000" dirty="0">
                <a:latin typeface="Limon F3" charset="0"/>
                <a:ea typeface="MS PGothic" panose="020B0600070205080204" pitchFamily="34" charset="-128"/>
              </a:rPr>
              <a:t>–</a:t>
            </a:r>
            <a:r>
              <a:rPr lang="fr-FR" altLang="es-ES" sz="2000" dirty="0" err="1">
                <a:latin typeface="Limon F3" charset="0"/>
                <a:ea typeface="MS PGothic" panose="020B0600070205080204" pitchFamily="34" charset="-128"/>
              </a:rPr>
              <a:t>tetanus</a:t>
            </a:r>
            <a:r>
              <a:rPr lang="fr-FR" altLang="es-ES" sz="2000" dirty="0">
                <a:latin typeface="Limon F3" charset="0"/>
                <a:ea typeface="MS PGothic" panose="020B0600070205080204" pitchFamily="34" charset="-128"/>
              </a:rPr>
              <a:t>–pertussis vaccine (DTP)</a:t>
            </a:r>
          </a:p>
          <a:p>
            <a:pPr lvl="2">
              <a:buFont typeface="Arial" panose="020B0604020202020204" pitchFamily="34" charset="0"/>
              <a:buChar char="–"/>
            </a:pPr>
            <a:r>
              <a:rPr lang="fr-FR" altLang="es-ES" sz="2000" i="1" dirty="0">
                <a:latin typeface="Limon F3" charset="0"/>
                <a:ea typeface="MS PGothic" panose="020B0600070205080204" pitchFamily="34" charset="-128"/>
              </a:rPr>
              <a:t>Haemophilus influenzae</a:t>
            </a:r>
            <a:r>
              <a:rPr lang="fr-FR" altLang="es-ES" sz="2000" dirty="0">
                <a:latin typeface="Limon F3" charset="0"/>
                <a:ea typeface="MS PGothic" panose="020B0600070205080204" pitchFamily="34" charset="-128"/>
              </a:rPr>
              <a:t> type b vaccine (Hib)</a:t>
            </a:r>
          </a:p>
          <a:p>
            <a:pPr lvl="2">
              <a:buFont typeface="Arial" panose="020B0604020202020204" pitchFamily="34" charset="0"/>
              <a:buChar char="–"/>
            </a:pPr>
            <a:r>
              <a:rPr lang="fr-FR" altLang="es-ES" sz="2000" dirty="0" err="1">
                <a:latin typeface="Limon F3" charset="0"/>
                <a:ea typeface="MS PGothic" panose="020B0600070205080204" pitchFamily="34" charset="-128"/>
              </a:rPr>
              <a:t>Inactivated</a:t>
            </a:r>
            <a:r>
              <a:rPr lang="fr-FR" altLang="es-ES" sz="2000" dirty="0">
                <a:latin typeface="Limon F3" charset="0"/>
                <a:ea typeface="MS PGothic" panose="020B0600070205080204" pitchFamily="34" charset="-128"/>
              </a:rPr>
              <a:t> polio vaccine (IPV)</a:t>
            </a:r>
          </a:p>
          <a:p>
            <a:pPr lvl="2">
              <a:buFont typeface="Arial" panose="020B0604020202020204" pitchFamily="34" charset="0"/>
              <a:buChar char="–"/>
            </a:pPr>
            <a:r>
              <a:rPr lang="fr-FR" altLang="es-ES" sz="2000" dirty="0" err="1">
                <a:latin typeface="Limon F3" charset="0"/>
                <a:ea typeface="MS PGothic" panose="020B0600070205080204" pitchFamily="34" charset="-128"/>
              </a:rPr>
              <a:t>Hepatitis</a:t>
            </a:r>
            <a:r>
              <a:rPr lang="fr-FR" altLang="es-ES" sz="2000" dirty="0">
                <a:latin typeface="Limon F3" charset="0"/>
                <a:ea typeface="MS PGothic" panose="020B0600070205080204" pitchFamily="34" charset="-128"/>
              </a:rPr>
              <a:t> B vaccine</a:t>
            </a:r>
          </a:p>
          <a:p>
            <a:pPr lvl="2">
              <a:buFont typeface="Arial" panose="020B0604020202020204" pitchFamily="34" charset="0"/>
              <a:buChar char="–"/>
            </a:pPr>
            <a:r>
              <a:rPr lang="fr-FR" altLang="es-ES" sz="2000" dirty="0" err="1">
                <a:latin typeface="Limon F3" charset="0"/>
                <a:ea typeface="MS PGothic" panose="020B0600070205080204" pitchFamily="34" charset="-128"/>
              </a:rPr>
              <a:t>Pneumococcal</a:t>
            </a:r>
            <a:r>
              <a:rPr lang="fr-FR" altLang="es-ES" sz="2000" dirty="0">
                <a:latin typeface="Limon F3" charset="0"/>
                <a:ea typeface="MS PGothic" panose="020B0600070205080204" pitchFamily="34" charset="-128"/>
              </a:rPr>
              <a:t> vaccine</a:t>
            </a:r>
          </a:p>
          <a:p>
            <a:pPr lvl="2">
              <a:buFont typeface="Arial" panose="020B0604020202020204" pitchFamily="34" charset="0"/>
              <a:buChar char="–"/>
            </a:pPr>
            <a:r>
              <a:rPr lang="fr-FR" altLang="es-ES" sz="2000" dirty="0">
                <a:latin typeface="Limon F3" charset="0"/>
                <a:ea typeface="MS PGothic" panose="020B0600070205080204" pitchFamily="34" charset="-128"/>
              </a:rPr>
              <a:t>Oral polio vaccine (OPV)</a:t>
            </a:r>
            <a:endParaRPr lang="en-US" altLang="es-ES" sz="2000" dirty="0">
              <a:latin typeface="Limon F3" charset="0"/>
              <a:ea typeface="MS PGothic" panose="020B0600070205080204" pitchFamily="34" charset="-128"/>
            </a:endParaRPr>
          </a:p>
          <a:p>
            <a:r>
              <a:rPr lang="en-US" altLang="es-ES" sz="2400" dirty="0"/>
              <a:t>Give the rotavirus (and OPV) vaccine</a:t>
            </a:r>
            <a:r>
              <a:rPr lang="en-US" altLang="es-ES" sz="2400" b="1" dirty="0"/>
              <a:t> first</a:t>
            </a:r>
            <a:r>
              <a:rPr lang="en-US" altLang="es-ES" sz="2400" dirty="0"/>
              <a:t>,</a:t>
            </a:r>
            <a:r>
              <a:rPr lang="en-US" altLang="es-ES" sz="2400" b="1" dirty="0"/>
              <a:t> </a:t>
            </a:r>
            <a:r>
              <a:rPr lang="en-US" altLang="es-ES" sz="2400" dirty="0"/>
              <a:t>then administer other injectable childhood </a:t>
            </a:r>
            <a:r>
              <a:rPr lang="fr-FR" altLang="es-ES" sz="2400" dirty="0"/>
              <a:t>vaccines</a:t>
            </a:r>
            <a:endParaRPr lang="fr-FR" altLang="es-ES" sz="2000" dirty="0"/>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2324</Words>
  <Application>Microsoft Office PowerPoint</Application>
  <PresentationFormat>On-screen Show (4:3)</PresentationFormat>
  <Paragraphs>220</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Limon F3</vt:lpstr>
      <vt:lpstr>Wingdings</vt:lpstr>
      <vt:lpstr>PPTtemplate</vt:lpstr>
      <vt:lpstr>PowerPoint Presentation</vt:lpstr>
      <vt:lpstr>PowerPoint Presentation</vt:lpstr>
      <vt:lpstr>PowerPoint Presentation</vt:lpstr>
      <vt:lpstr>How to check the quality of the  ROTASIIL-Liquid vaccine? (1/2)</vt:lpstr>
      <vt:lpstr>PowerPoint Presentation</vt:lpstr>
      <vt:lpstr>PowerPoint Presentation</vt:lpstr>
      <vt:lpstr>How to prepare for vaccination with the one dose ROTASIIL-Liquid presentation? </vt:lpstr>
      <vt:lpstr>How to prepare for vaccination with the two dose ROTASIIL-Liquid presentation? </vt:lpstr>
      <vt:lpstr>Can rotavirus vaccine (ROTASIIL-Liquid) be given at the same time as other childhood vaccines?</vt:lpstr>
      <vt:lpstr>PowerPoint Presentation</vt:lpstr>
      <vt:lpstr>PowerPoint Presentation</vt:lpstr>
      <vt:lpstr>PowerPoint Presentation</vt:lpstr>
      <vt:lpstr>PowerPoint Presentation</vt:lpstr>
      <vt:lpstr>PowerPoint Presentation</vt:lpstr>
      <vt:lpstr>How many vials to take for outreach?</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 Mayers</cp:lastModifiedBy>
  <cp:revision>1112</cp:revision>
  <dcterms:created xsi:type="dcterms:W3CDTF">2012-01-26T16:16:35Z</dcterms:created>
  <dcterms:modified xsi:type="dcterms:W3CDTF">2022-11-17T15:46:01Z</dcterms:modified>
</cp:coreProperties>
</file>