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74" r:id="rId1"/>
  </p:sldMasterIdLst>
  <p:notesMasterIdLst>
    <p:notesMasterId r:id="rId13"/>
  </p:notesMasterIdLst>
  <p:handoutMasterIdLst>
    <p:handoutMasterId r:id="rId14"/>
  </p:handoutMasterIdLst>
  <p:sldIdLst>
    <p:sldId id="291" r:id="rId2"/>
    <p:sldId id="286" r:id="rId3"/>
    <p:sldId id="282" r:id="rId4"/>
    <p:sldId id="292" r:id="rId5"/>
    <p:sldId id="305" r:id="rId6"/>
    <p:sldId id="296" r:id="rId7"/>
    <p:sldId id="297" r:id="rId8"/>
    <p:sldId id="308" r:id="rId9"/>
    <p:sldId id="304" r:id="rId10"/>
    <p:sldId id="299" r:id="rId11"/>
    <p:sldId id="301" r:id="rId12"/>
  </p:sldIdLst>
  <p:sldSz cx="9144000" cy="6858000" type="screen4x3"/>
  <p:notesSz cx="6769100" cy="9906000"/>
  <p:defaultTextStyle>
    <a:defPPr>
      <a:defRPr lang="en-GB"/>
    </a:defPPr>
    <a:lvl1pPr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5pPr>
    <a:lvl6pPr marL="2286000" algn="l" defTabSz="914400" rtl="0" eaLnBrk="1" latinLnBrk="0" hangingPunct="1">
      <a:defRPr kern="1200">
        <a:solidFill>
          <a:schemeClr val="tx1"/>
        </a:solidFill>
        <a:latin typeface="Limon F3" charset="0"/>
        <a:ea typeface="MS PGothic" panose="020B0600070205080204" pitchFamily="34" charset="-128"/>
        <a:cs typeface="+mn-cs"/>
      </a:defRPr>
    </a:lvl6pPr>
    <a:lvl7pPr marL="2743200" algn="l" defTabSz="914400" rtl="0" eaLnBrk="1" latinLnBrk="0" hangingPunct="1">
      <a:defRPr kern="1200">
        <a:solidFill>
          <a:schemeClr val="tx1"/>
        </a:solidFill>
        <a:latin typeface="Limon F3" charset="0"/>
        <a:ea typeface="MS PGothic" panose="020B0600070205080204" pitchFamily="34" charset="-128"/>
        <a:cs typeface="+mn-cs"/>
      </a:defRPr>
    </a:lvl7pPr>
    <a:lvl8pPr marL="3200400" algn="l" defTabSz="914400" rtl="0" eaLnBrk="1" latinLnBrk="0" hangingPunct="1">
      <a:defRPr kern="1200">
        <a:solidFill>
          <a:schemeClr val="tx1"/>
        </a:solidFill>
        <a:latin typeface="Limon F3" charset="0"/>
        <a:ea typeface="MS PGothic" panose="020B0600070205080204" pitchFamily="34" charset="-128"/>
        <a:cs typeface="+mn-cs"/>
      </a:defRPr>
    </a:lvl8pPr>
    <a:lvl9pPr marL="3657600" algn="l" defTabSz="914400" rtl="0" eaLnBrk="1" latinLnBrk="0" hangingPunct="1">
      <a:defRPr kern="1200">
        <a:solidFill>
          <a:schemeClr val="tx1"/>
        </a:solidFill>
        <a:latin typeface="Limon F3"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3024">
          <p15:clr>
            <a:srgbClr val="A4A3A4"/>
          </p15:clr>
        </p15:guide>
        <p15:guide id="2" pos="2880">
          <p15:clr>
            <a:srgbClr val="A4A3A4"/>
          </p15:clr>
        </p15:guide>
      </p15:sldGuideLst>
    </p:ext>
    <p:ext uri="{2D200454-40CA-4A62-9FC3-DE9A4176ACB9}">
      <p15:notesGuideLst xmlns:p15="http://schemas.microsoft.com/office/powerpoint/2012/main">
        <p15:guide id="1" orient="horz" pos="3120">
          <p15:clr>
            <a:srgbClr val="A4A3A4"/>
          </p15:clr>
        </p15:guide>
        <p15:guide id="2" pos="213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 id="{EABCA734-A31A-ECAF-8F98-9B5B65610822}" name="WALLDORF, Jenny" initials="WJ" userId="S::walldorfj@who.int::bbf2318a-f2f7-45e3-a649-79296eaa30f9"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Gillian Mayers" initials=""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008000"/>
    <a:srgbClr val="FF9966"/>
    <a:srgbClr val="FF99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9540" autoAdjust="0"/>
  </p:normalViewPr>
  <p:slideViewPr>
    <p:cSldViewPr>
      <p:cViewPr varScale="1">
        <p:scale>
          <a:sx n="84" d="100"/>
          <a:sy n="84" d="100"/>
        </p:scale>
        <p:origin x="2316" y="90"/>
      </p:cViewPr>
      <p:guideLst>
        <p:guide orient="horz" pos="3024"/>
        <p:guide pos="2880"/>
      </p:guideLst>
    </p:cSldViewPr>
  </p:slideViewPr>
  <p:notesTextViewPr>
    <p:cViewPr>
      <p:scale>
        <a:sx n="100" d="100"/>
        <a:sy n="100" d="100"/>
      </p:scale>
      <p:origin x="0" y="0"/>
    </p:cViewPr>
  </p:notesTextViewPr>
  <p:notesViewPr>
    <p:cSldViewPr>
      <p:cViewPr varScale="1">
        <p:scale>
          <a:sx n="57" d="100"/>
          <a:sy n="57" d="100"/>
        </p:scale>
        <p:origin x="-4048" y="-104"/>
      </p:cViewPr>
      <p:guideLst>
        <p:guide orient="horz" pos="3120"/>
        <p:guide pos="213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E3D1004D-D3A5-6CC4-23DD-B85D6B987F49}"/>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ea typeface="MS PGothic" panose="020B0600070205080204" pitchFamily="34" charset="-128"/>
              </a:defRPr>
            </a:lvl1pPr>
          </a:lstStyle>
          <a:p>
            <a:pPr>
              <a:defRPr/>
            </a:pPr>
            <a:endParaRPr lang="en-US"/>
          </a:p>
        </p:txBody>
      </p:sp>
      <p:sp>
        <p:nvSpPr>
          <p:cNvPr id="28675" name="Rectangle 3">
            <a:extLst>
              <a:ext uri="{FF2B5EF4-FFF2-40B4-BE49-F238E27FC236}">
                <a16:creationId xmlns:a16="http://schemas.microsoft.com/office/drawing/2014/main" id="{AE9F47FB-E658-92EE-681E-73EEABB1FB14}"/>
              </a:ext>
            </a:extLst>
          </p:cNvPr>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ea typeface="MS PGothic" panose="020B0600070205080204" pitchFamily="34" charset="-128"/>
              </a:defRPr>
            </a:lvl1pPr>
          </a:lstStyle>
          <a:p>
            <a:pPr>
              <a:defRPr/>
            </a:pPr>
            <a:endParaRPr lang="en-US"/>
          </a:p>
        </p:txBody>
      </p:sp>
      <p:sp>
        <p:nvSpPr>
          <p:cNvPr id="28676" name="Rectangle 4">
            <a:extLst>
              <a:ext uri="{FF2B5EF4-FFF2-40B4-BE49-F238E27FC236}">
                <a16:creationId xmlns:a16="http://schemas.microsoft.com/office/drawing/2014/main" id="{992D4A3C-7AFE-E36F-E882-7B5CEAE176FE}"/>
              </a:ext>
            </a:extLst>
          </p:cNvPr>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ea typeface="MS PGothic" panose="020B0600070205080204" pitchFamily="34" charset="-128"/>
              </a:defRPr>
            </a:lvl1pPr>
          </a:lstStyle>
          <a:p>
            <a:pPr>
              <a:defRPr/>
            </a:pPr>
            <a:endParaRPr lang="en-US"/>
          </a:p>
        </p:txBody>
      </p:sp>
      <p:sp>
        <p:nvSpPr>
          <p:cNvPr id="28677" name="Rectangle 5">
            <a:extLst>
              <a:ext uri="{FF2B5EF4-FFF2-40B4-BE49-F238E27FC236}">
                <a16:creationId xmlns:a16="http://schemas.microsoft.com/office/drawing/2014/main" id="{32237253-1301-CB99-994A-EEF7E3CC7C7B}"/>
              </a:ext>
            </a:extLst>
          </p:cNvPr>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smtClean="0">
                <a:latin typeface="Arial" panose="020B0604020202020204" pitchFamily="34" charset="0"/>
              </a:defRPr>
            </a:lvl1pPr>
          </a:lstStyle>
          <a:p>
            <a:pPr>
              <a:defRPr/>
            </a:pPr>
            <a:fld id="{FA5CFAB9-092E-404B-BDE9-B0E5864105DF}"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7A12E154-CF5D-C774-36F2-55385F229DFE}"/>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ea typeface="MS PGothic" panose="020B0600070205080204" pitchFamily="34" charset="-128"/>
              </a:defRPr>
            </a:lvl1pPr>
          </a:lstStyle>
          <a:p>
            <a:pPr>
              <a:defRPr/>
            </a:pPr>
            <a:endParaRPr lang="fr-FR"/>
          </a:p>
        </p:txBody>
      </p:sp>
      <p:sp>
        <p:nvSpPr>
          <p:cNvPr id="8195" name="Rectangle 3">
            <a:extLst>
              <a:ext uri="{FF2B5EF4-FFF2-40B4-BE49-F238E27FC236}">
                <a16:creationId xmlns:a16="http://schemas.microsoft.com/office/drawing/2014/main" id="{60F6786B-BB59-825B-385D-D6693672C397}"/>
              </a:ext>
            </a:extLst>
          </p:cNvPr>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ea typeface="MS PGothic" panose="020B0600070205080204" pitchFamily="34" charset="-128"/>
              </a:defRPr>
            </a:lvl1pPr>
          </a:lstStyle>
          <a:p>
            <a:pPr>
              <a:defRPr/>
            </a:pPr>
            <a:endParaRPr lang="fr-FR"/>
          </a:p>
        </p:txBody>
      </p:sp>
      <p:sp>
        <p:nvSpPr>
          <p:cNvPr id="3076" name="Rectangle 4">
            <a:extLst>
              <a:ext uri="{FF2B5EF4-FFF2-40B4-BE49-F238E27FC236}">
                <a16:creationId xmlns:a16="http://schemas.microsoft.com/office/drawing/2014/main" id="{6C7038B3-9B8D-53CF-372F-DA1258713627}"/>
              </a:ext>
            </a:extLst>
          </p:cNvPr>
          <p:cNvSpPr>
            <a:spLocks noGrp="1" noRot="1" noChangeAspect="1" noChangeArrowheads="1" noTextEdit="1"/>
          </p:cNvSpPr>
          <p:nvPr>
            <p:ph type="sldImg" idx="2"/>
          </p:nvPr>
        </p:nvSpPr>
        <p:spPr bwMode="auto">
          <a:xfrm>
            <a:off x="909638" y="742950"/>
            <a:ext cx="4953000" cy="3714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D660B57A-3BAC-A8E6-CCB4-C3B645F69147}"/>
              </a:ext>
            </a:extLst>
          </p:cNvPr>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977B24EC-959C-952A-E7DE-40F9BD450356}"/>
              </a:ext>
            </a:extLst>
          </p:cNvPr>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ea typeface="MS PGothic" panose="020B0600070205080204" pitchFamily="34" charset="-128"/>
              </a:defRPr>
            </a:lvl1pPr>
          </a:lstStyle>
          <a:p>
            <a:pPr>
              <a:defRPr/>
            </a:pPr>
            <a:endParaRPr lang="fr-FR"/>
          </a:p>
        </p:txBody>
      </p:sp>
      <p:sp>
        <p:nvSpPr>
          <p:cNvPr id="8199" name="Rectangle 7">
            <a:extLst>
              <a:ext uri="{FF2B5EF4-FFF2-40B4-BE49-F238E27FC236}">
                <a16:creationId xmlns:a16="http://schemas.microsoft.com/office/drawing/2014/main" id="{77FB4324-D858-2ABA-19E0-C60B2A1D312C}"/>
              </a:ext>
            </a:extLst>
          </p:cNvPr>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smtClean="0">
                <a:latin typeface="Arial" panose="020B0604020202020204" pitchFamily="34" charset="0"/>
              </a:defRPr>
            </a:lvl1pPr>
          </a:lstStyle>
          <a:p>
            <a:pPr>
              <a:defRPr/>
            </a:pPr>
            <a:fld id="{BE3E631B-33D7-4782-9F01-03186926A416}"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C30981A8-2DAC-AC96-E184-89BFF03EA461}"/>
              </a:ext>
            </a:extLst>
          </p:cNvPr>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r>
              <a:rPr lang="en-GB" altLang="es-ES">
                <a:cs typeface="Arial" panose="020B0604020202020204" pitchFamily="34" charset="0"/>
              </a:rPr>
              <a:t>World Health Organization</a:t>
            </a:r>
          </a:p>
        </p:txBody>
      </p:sp>
      <p:sp>
        <p:nvSpPr>
          <p:cNvPr id="6147" name="Rectangle 3">
            <a:extLst>
              <a:ext uri="{FF2B5EF4-FFF2-40B4-BE49-F238E27FC236}">
                <a16:creationId xmlns:a16="http://schemas.microsoft.com/office/drawing/2014/main" id="{DB06F0E3-5CB0-F586-7423-183DDF82F64B}"/>
              </a:ext>
            </a:extLst>
          </p:cNvPr>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F477914F-830E-416C-9514-87CBF492DC65}" type="datetime3">
              <a:rPr lang="en-GB" altLang="es-ES" smtClean="0">
                <a:cs typeface="Arial" panose="020B0604020202020204" pitchFamily="34" charset="0"/>
              </a:rPr>
              <a:pPr>
                <a:spcBef>
                  <a:spcPct val="0"/>
                </a:spcBef>
              </a:pPr>
              <a:t>19 November, 2022</a:t>
            </a:fld>
            <a:endParaRPr lang="en-GB" altLang="es-ES">
              <a:cs typeface="Arial" panose="020B0604020202020204" pitchFamily="34" charset="0"/>
            </a:endParaRPr>
          </a:p>
        </p:txBody>
      </p:sp>
      <p:sp>
        <p:nvSpPr>
          <p:cNvPr id="6148" name="Rectangle 7">
            <a:extLst>
              <a:ext uri="{FF2B5EF4-FFF2-40B4-BE49-F238E27FC236}">
                <a16:creationId xmlns:a16="http://schemas.microsoft.com/office/drawing/2014/main" id="{182C1471-BEBE-4F3F-477A-69A5F925334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CAD4A6FD-16B7-4AA1-BF46-A6C9434A8345}" type="slidenum">
              <a:rPr lang="en-GB" altLang="es-ES">
                <a:cs typeface="Arial" panose="020B0604020202020204" pitchFamily="34" charset="0"/>
              </a:rPr>
              <a:pPr>
                <a:spcBef>
                  <a:spcPct val="0"/>
                </a:spcBef>
              </a:pPr>
              <a:t>1</a:t>
            </a:fld>
            <a:endParaRPr lang="en-GB" altLang="es-ES">
              <a:cs typeface="Arial" panose="020B0604020202020204" pitchFamily="34" charset="0"/>
            </a:endParaRPr>
          </a:p>
        </p:txBody>
      </p:sp>
      <p:sp>
        <p:nvSpPr>
          <p:cNvPr id="6149" name="Rectangle 2">
            <a:extLst>
              <a:ext uri="{FF2B5EF4-FFF2-40B4-BE49-F238E27FC236}">
                <a16:creationId xmlns:a16="http://schemas.microsoft.com/office/drawing/2014/main" id="{4AB0FEBA-F722-1EAE-1D1B-02E9F63F09A6}"/>
              </a:ext>
            </a:extLst>
          </p:cNvPr>
          <p:cNvSpPr>
            <a:spLocks noGrp="1" noRot="1" noChangeAspect="1" noChangeArrowheads="1" noTextEdit="1"/>
          </p:cNvSpPr>
          <p:nvPr>
            <p:ph type="sldImg"/>
          </p:nvPr>
        </p:nvSpPr>
        <p:spPr>
          <a:xfrm>
            <a:off x="909638" y="742950"/>
            <a:ext cx="4951412" cy="3713163"/>
          </a:xfrm>
          <a:ln/>
        </p:spPr>
      </p:sp>
      <p:sp>
        <p:nvSpPr>
          <p:cNvPr id="6150" name="Rectangle 3">
            <a:extLst>
              <a:ext uri="{FF2B5EF4-FFF2-40B4-BE49-F238E27FC236}">
                <a16:creationId xmlns:a16="http://schemas.microsoft.com/office/drawing/2014/main" id="{68D30944-446C-42B1-8EB6-23427B03A31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s-E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Espace réservé de l'image des diapositives 1">
            <a:extLst>
              <a:ext uri="{FF2B5EF4-FFF2-40B4-BE49-F238E27FC236}">
                <a16:creationId xmlns:a16="http://schemas.microsoft.com/office/drawing/2014/main" id="{9C6DD17F-F142-E351-C550-DC11FBA996AA}"/>
              </a:ext>
            </a:extLst>
          </p:cNvPr>
          <p:cNvSpPr>
            <a:spLocks noGrp="1" noRot="1" noChangeAspect="1" noChangeArrowheads="1" noTextEdit="1"/>
          </p:cNvSpPr>
          <p:nvPr>
            <p:ph type="sldImg"/>
          </p:nvPr>
        </p:nvSpPr>
        <p:spPr>
          <a:ln/>
        </p:spPr>
      </p:sp>
      <p:sp>
        <p:nvSpPr>
          <p:cNvPr id="26627" name="Espace réservé des commentaires 2">
            <a:extLst>
              <a:ext uri="{FF2B5EF4-FFF2-40B4-BE49-F238E27FC236}">
                <a16:creationId xmlns:a16="http://schemas.microsoft.com/office/drawing/2014/main" id="{3316C75B-3FC2-F70D-7C4F-1AD06789892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 </a:t>
            </a:r>
          </a:p>
          <a:p>
            <a:r>
              <a:rPr lang="en-US" altLang="es-ES" dirty="0"/>
              <a:t>Explain to the participants that these are the important things to keep in mind. </a:t>
            </a:r>
          </a:p>
          <a:p>
            <a:endParaRPr lang="en-US" altLang="es-ES" b="1" dirty="0"/>
          </a:p>
          <a:p>
            <a:endParaRPr lang="en-US" altLang="es-ES" b="1" dirty="0"/>
          </a:p>
          <a:p>
            <a:endParaRPr lang="fr-FR" altLang="es-ES" b="1" dirty="0"/>
          </a:p>
        </p:txBody>
      </p:sp>
      <p:sp>
        <p:nvSpPr>
          <p:cNvPr id="26628" name="Espace réservé du numéro de diapositive 3">
            <a:extLst>
              <a:ext uri="{FF2B5EF4-FFF2-40B4-BE49-F238E27FC236}">
                <a16:creationId xmlns:a16="http://schemas.microsoft.com/office/drawing/2014/main" id="{DA9E5F87-F9E9-390E-468E-7D5854396B8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2B871245-25E7-46A3-AF37-8A2405129EEA}" type="slidenum">
              <a:rPr lang="en-GB" altLang="es-ES">
                <a:solidFill>
                  <a:srgbClr val="000000"/>
                </a:solidFill>
                <a:cs typeface="Arial" panose="020B0604020202020204" pitchFamily="34" charset="0"/>
              </a:rPr>
              <a:pPr>
                <a:spcBef>
                  <a:spcPct val="0"/>
                </a:spcBef>
              </a:pPr>
              <a:t>10</a:t>
            </a:fld>
            <a:endParaRPr lang="en-GB" altLang="es-ES">
              <a:solidFill>
                <a:srgbClr val="000000"/>
              </a:solidFill>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Espace réservé de l'image des diapositives 1">
            <a:extLst>
              <a:ext uri="{FF2B5EF4-FFF2-40B4-BE49-F238E27FC236}">
                <a16:creationId xmlns:a16="http://schemas.microsoft.com/office/drawing/2014/main" id="{69ABA6B4-7DD8-4DF9-AAA8-B115AB60B680}"/>
              </a:ext>
            </a:extLst>
          </p:cNvPr>
          <p:cNvSpPr>
            <a:spLocks noGrp="1" noRot="1" noChangeAspect="1" noChangeArrowheads="1" noTextEdit="1"/>
          </p:cNvSpPr>
          <p:nvPr>
            <p:ph type="sldImg"/>
          </p:nvPr>
        </p:nvSpPr>
        <p:spPr>
          <a:ln/>
        </p:spPr>
      </p:sp>
      <p:sp>
        <p:nvSpPr>
          <p:cNvPr id="28675" name="Espace réservé des commentaires 2">
            <a:extLst>
              <a:ext uri="{FF2B5EF4-FFF2-40B4-BE49-F238E27FC236}">
                <a16:creationId xmlns:a16="http://schemas.microsoft.com/office/drawing/2014/main" id="{C845FF19-C3D6-5B7F-04EA-ACAF189C38D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 </a:t>
            </a:r>
          </a:p>
          <a:p>
            <a:endParaRPr lang="en-US" altLang="es-ES" b="1" dirty="0"/>
          </a:p>
          <a:p>
            <a:r>
              <a:rPr lang="en-US" altLang="es-ES" dirty="0"/>
              <a:t>This is the end of the module.</a:t>
            </a:r>
          </a:p>
          <a:p>
            <a:r>
              <a:rPr lang="en-US" altLang="es-ES" dirty="0"/>
              <a:t>You have been introduced to “</a:t>
            </a:r>
            <a:r>
              <a:rPr lang="en-GB" altLang="es-ES" dirty="0">
                <a:solidFill>
                  <a:srgbClr val="000066"/>
                </a:solidFill>
              </a:rPr>
              <a:t>ROTASIIL-Liquid </a:t>
            </a:r>
            <a:r>
              <a:rPr lang="en-US" altLang="es-ES" dirty="0"/>
              <a:t>rotavirus vaccine attributes and storage conditions”.</a:t>
            </a:r>
          </a:p>
          <a:p>
            <a:r>
              <a:rPr lang="en-US" altLang="es-ES" dirty="0"/>
              <a:t>The following module is titled “</a:t>
            </a:r>
            <a:r>
              <a:rPr lang="en-GB" altLang="es-ES" dirty="0">
                <a:solidFill>
                  <a:srgbClr val="000066"/>
                </a:solidFill>
              </a:rPr>
              <a:t>ROTASIIL-Liquid</a:t>
            </a:r>
            <a:r>
              <a:rPr lang="en-US" altLang="es-ES" dirty="0"/>
              <a:t> vaccine eligibility”.</a:t>
            </a:r>
          </a:p>
          <a:p>
            <a:r>
              <a:rPr lang="en-US" altLang="es-ES" dirty="0"/>
              <a:t>Thank you for your attention!</a:t>
            </a:r>
          </a:p>
          <a:p>
            <a:pPr eaLnBrk="1" hangingPunct="1">
              <a:spcBef>
                <a:spcPct val="0"/>
              </a:spcBef>
            </a:pPr>
            <a:endParaRPr lang="fr-FR" altLang="es-ES" dirty="0"/>
          </a:p>
        </p:txBody>
      </p:sp>
      <p:sp>
        <p:nvSpPr>
          <p:cNvPr id="28676" name="Espace réservé du numéro de diapositive 3">
            <a:extLst>
              <a:ext uri="{FF2B5EF4-FFF2-40B4-BE49-F238E27FC236}">
                <a16:creationId xmlns:a16="http://schemas.microsoft.com/office/drawing/2014/main" id="{B72194B4-03DD-02DD-21C2-7D4C8BA8314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A07BF3B2-5784-47FA-81D4-197469418962}" type="slidenum">
              <a:rPr lang="en-GB" altLang="es-ES">
                <a:cs typeface="Arial" panose="020B0604020202020204" pitchFamily="34" charset="0"/>
              </a:rPr>
              <a:pPr>
                <a:spcBef>
                  <a:spcPct val="0"/>
                </a:spcBef>
              </a:pPr>
              <a:t>11</a:t>
            </a:fld>
            <a:endParaRPr lang="en-GB" altLang="es-ES">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Espace réservé de l'image des diapositives 1">
            <a:extLst>
              <a:ext uri="{FF2B5EF4-FFF2-40B4-BE49-F238E27FC236}">
                <a16:creationId xmlns:a16="http://schemas.microsoft.com/office/drawing/2014/main" id="{35BB0ACC-9DAE-5E8E-5E49-37DF5B0D9D20}"/>
              </a:ext>
            </a:extLst>
          </p:cNvPr>
          <p:cNvSpPr>
            <a:spLocks noGrp="1" noRot="1" noChangeAspect="1" noChangeArrowheads="1" noTextEdit="1"/>
          </p:cNvSpPr>
          <p:nvPr>
            <p:ph type="sldImg"/>
          </p:nvPr>
        </p:nvSpPr>
        <p:spPr>
          <a:ln/>
        </p:spPr>
      </p:sp>
      <p:sp>
        <p:nvSpPr>
          <p:cNvPr id="8195" name="Espace réservé des commentaires 2">
            <a:extLst>
              <a:ext uri="{FF2B5EF4-FFF2-40B4-BE49-F238E27FC236}">
                <a16:creationId xmlns:a16="http://schemas.microsoft.com/office/drawing/2014/main" id="{DA528277-C062-F062-F651-EA5C8E052D4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s-ES"/>
          </a:p>
        </p:txBody>
      </p:sp>
      <p:sp>
        <p:nvSpPr>
          <p:cNvPr id="8196" name="Espace réservé du numéro de diapositive 3">
            <a:extLst>
              <a:ext uri="{FF2B5EF4-FFF2-40B4-BE49-F238E27FC236}">
                <a16:creationId xmlns:a16="http://schemas.microsoft.com/office/drawing/2014/main" id="{0E71193F-CCF7-8873-03E9-2BA29310003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D277D3DA-044E-482F-A68C-A873A2B47622}" type="slidenum">
              <a:rPr lang="fr-FR" altLang="es-ES">
                <a:cs typeface="Arial" panose="020B0604020202020204" pitchFamily="34" charset="0"/>
              </a:rPr>
              <a:pPr>
                <a:spcBef>
                  <a:spcPct val="0"/>
                </a:spcBef>
              </a:pPr>
              <a:t>2</a:t>
            </a:fld>
            <a:endParaRPr lang="fr-FR" altLang="es-ES">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a:extLst>
              <a:ext uri="{FF2B5EF4-FFF2-40B4-BE49-F238E27FC236}">
                <a16:creationId xmlns:a16="http://schemas.microsoft.com/office/drawing/2014/main" id="{0442CB45-A4CA-826F-881B-96B1184798B7}"/>
              </a:ext>
            </a:extLst>
          </p:cNvPr>
          <p:cNvSpPr>
            <a:spLocks noGrp="1" noRot="1" noChangeAspect="1" noChangeArrowheads="1" noTextEdit="1"/>
          </p:cNvSpPr>
          <p:nvPr>
            <p:ph type="sldImg"/>
          </p:nvPr>
        </p:nvSpPr>
        <p:spPr>
          <a:ln/>
        </p:spPr>
      </p:sp>
      <p:sp>
        <p:nvSpPr>
          <p:cNvPr id="10243" name="Espace réservé des commentaires 2">
            <a:extLst>
              <a:ext uri="{FF2B5EF4-FFF2-40B4-BE49-F238E27FC236}">
                <a16:creationId xmlns:a16="http://schemas.microsoft.com/office/drawing/2014/main" id="{84B2668B-F423-0BFA-004E-63CF9D5AC00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a:t>
            </a:r>
          </a:p>
          <a:p>
            <a:r>
              <a:rPr lang="en-US" altLang="es-ES" b="1" dirty="0"/>
              <a:t>Explain to the participants the key issues raised in this module.</a:t>
            </a:r>
          </a:p>
          <a:p>
            <a:endParaRPr lang="en-US" altLang="es-ES" b="1" dirty="0"/>
          </a:p>
          <a:p>
            <a:r>
              <a:rPr lang="en-US" altLang="es-ES" dirty="0"/>
              <a:t>This module will explain how to store the vaccine. </a:t>
            </a:r>
          </a:p>
          <a:p>
            <a:r>
              <a:rPr lang="en-US" altLang="es-ES" dirty="0"/>
              <a:t>We will provide you with answers to the following questions:</a:t>
            </a:r>
          </a:p>
          <a:p>
            <a:pPr marL="171450" indent="-171450">
              <a:buFont typeface="Arial" panose="020B0604020202020204" pitchFamily="34" charset="0"/>
              <a:buChar char="•"/>
            </a:pPr>
            <a:r>
              <a:rPr lang="en-US" altLang="es-ES" dirty="0"/>
              <a:t>What is rotavirus vaccine presentation?</a:t>
            </a:r>
          </a:p>
          <a:p>
            <a:pPr marL="171450" indent="-171450">
              <a:buFont typeface="Arial" panose="020B0604020202020204" pitchFamily="34" charset="0"/>
              <a:buChar char="•"/>
            </a:pPr>
            <a:r>
              <a:rPr lang="en-US" altLang="es-ES" dirty="0"/>
              <a:t>How safe is rotavirus vaccine?</a:t>
            </a:r>
          </a:p>
          <a:p>
            <a:pPr marL="171450" indent="-171450">
              <a:buFont typeface="Arial" panose="020B0604020202020204" pitchFamily="34" charset="0"/>
              <a:buChar char="•"/>
            </a:pPr>
            <a:r>
              <a:rPr lang="en-US" altLang="es-ES" dirty="0"/>
              <a:t>At which temperature should the vaccine be stored?</a:t>
            </a:r>
          </a:p>
          <a:p>
            <a:pPr marL="171450" indent="-171450">
              <a:buFont typeface="Arial" panose="020B0604020202020204" pitchFamily="34" charset="0"/>
              <a:buChar char="•"/>
            </a:pPr>
            <a:r>
              <a:rPr lang="en-US" altLang="es-ES" dirty="0"/>
              <a:t>Where should the vaccine be stored?</a:t>
            </a:r>
          </a:p>
          <a:p>
            <a:pPr eaLnBrk="1" hangingPunct="1">
              <a:spcBef>
                <a:spcPct val="0"/>
              </a:spcBef>
            </a:pPr>
            <a:endParaRPr lang="en-US" altLang="es-ES" dirty="0"/>
          </a:p>
        </p:txBody>
      </p:sp>
      <p:sp>
        <p:nvSpPr>
          <p:cNvPr id="10244" name="Espace réservé du numéro de diapositive 3">
            <a:extLst>
              <a:ext uri="{FF2B5EF4-FFF2-40B4-BE49-F238E27FC236}">
                <a16:creationId xmlns:a16="http://schemas.microsoft.com/office/drawing/2014/main" id="{BF1AF987-FF1F-3BC5-CF70-4A5F1EE4252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61009762-52F6-4F95-BD9D-98DCFF3465A7}" type="slidenum">
              <a:rPr lang="fr-FR" altLang="es-ES">
                <a:cs typeface="Arial" panose="020B0604020202020204" pitchFamily="34" charset="0"/>
              </a:rPr>
              <a:pPr>
                <a:spcBef>
                  <a:spcPct val="0"/>
                </a:spcBef>
              </a:pPr>
              <a:t>3</a:t>
            </a:fld>
            <a:endParaRPr lang="fr-FR" altLang="es-ES">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Espace réservé de l'image des diapositives 1">
            <a:extLst>
              <a:ext uri="{FF2B5EF4-FFF2-40B4-BE49-F238E27FC236}">
                <a16:creationId xmlns:a16="http://schemas.microsoft.com/office/drawing/2014/main" id="{5CC18F4C-B309-7D25-9386-C10C05A08EE4}"/>
              </a:ext>
            </a:extLst>
          </p:cNvPr>
          <p:cNvSpPr>
            <a:spLocks noGrp="1" noRot="1" noChangeAspect="1" noChangeArrowheads="1" noTextEdit="1"/>
          </p:cNvSpPr>
          <p:nvPr>
            <p:ph type="sldImg"/>
          </p:nvPr>
        </p:nvSpPr>
        <p:spPr>
          <a:ln/>
        </p:spPr>
      </p:sp>
      <p:sp>
        <p:nvSpPr>
          <p:cNvPr id="12291" name="Espace réservé des commentaires 2">
            <a:extLst>
              <a:ext uri="{FF2B5EF4-FFF2-40B4-BE49-F238E27FC236}">
                <a16:creationId xmlns:a16="http://schemas.microsoft.com/office/drawing/2014/main" id="{B7454129-DE0B-0DF0-B210-216AE9706EF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en-GB" altLang="es-ES" b="1" noProof="0" dirty="0"/>
              <a:t>To the facilitator:  </a:t>
            </a:r>
          </a:p>
          <a:p>
            <a:r>
              <a:rPr lang="en-GB" altLang="es-ES" b="1" noProof="0" dirty="0"/>
              <a:t>Describe to the participants the new rotavirus vaccine presentation.</a:t>
            </a:r>
          </a:p>
          <a:p>
            <a:endParaRPr lang="en-GB" altLang="es-ES" b="1" noProof="0" dirty="0"/>
          </a:p>
          <a:p>
            <a:r>
              <a:rPr lang="en-GB" altLang="es-ES" noProof="0" dirty="0"/>
              <a:t>ROTASIIL-Liquid vaccine is a ready-to-use, oral vaccine in liquid formulation. </a:t>
            </a:r>
          </a:p>
          <a:p>
            <a:r>
              <a:rPr lang="en-GB" altLang="es-ES" noProof="0" dirty="0"/>
              <a:t>It comes in a 1 (2 mL) dose ampoule or a 2 (4 ml) dose vial.</a:t>
            </a:r>
          </a:p>
          <a:p>
            <a:r>
              <a:rPr lang="en-GB" altLang="es-ES" noProof="0" dirty="0"/>
              <a:t>1 dose = 2 mL </a:t>
            </a:r>
          </a:p>
          <a:p>
            <a:r>
              <a:rPr lang="en-GB" altLang="es-ES" noProof="0" dirty="0"/>
              <a:t>The rotavirus vaccine </a:t>
            </a:r>
            <a:r>
              <a:rPr lang="en-GB" altLang="es-ES" sz="1200" kern="1200" noProof="0" dirty="0">
                <a:solidFill>
                  <a:schemeClr val="tx1"/>
                </a:solidFill>
                <a:latin typeface="Arial" pitchFamily="34" charset="0"/>
                <a:ea typeface="MS PGothic" panose="020B0600070205080204" pitchFamily="34" charset="-128"/>
              </a:rPr>
              <a:t>(ROTASIIL-Liquid) must be </a:t>
            </a:r>
            <a:r>
              <a:rPr lang="en-GB" altLang="es-ES" noProof="0" dirty="0"/>
              <a:t>given to infants orally, which means swallowed and </a:t>
            </a:r>
            <a:r>
              <a:rPr lang="en-GB" altLang="es-ES" b="1" noProof="0" dirty="0"/>
              <a:t>not</a:t>
            </a:r>
            <a:r>
              <a:rPr lang="en-GB" altLang="es-ES" noProof="0" dirty="0"/>
              <a:t> injected.</a:t>
            </a:r>
          </a:p>
          <a:p>
            <a:r>
              <a:rPr lang="en-GB" altLang="es-ES" noProof="0" dirty="0"/>
              <a:t>Note that the VVM is on the label of the ampoule or on the cap of the vial, indicating that in the case of the 2-dose vial, an open vial can be held for a period of maximum 6 hours, provided a syringe is used to cap the opening of the vial adapter and the entire assembly is stored at 2 to 8</a:t>
            </a:r>
            <a:r>
              <a:rPr lang="en-GB" altLang="es-ES" baseline="30000" noProof="0" dirty="0"/>
              <a:t>o</a:t>
            </a:r>
            <a:r>
              <a:rPr lang="en-GB" altLang="es-ES" noProof="0" dirty="0"/>
              <a:t>C. (More details in Module 4 – Administration.)  </a:t>
            </a:r>
          </a:p>
        </p:txBody>
      </p:sp>
      <p:sp>
        <p:nvSpPr>
          <p:cNvPr id="12292" name="Espace réservé du numéro de diapositive 3">
            <a:extLst>
              <a:ext uri="{FF2B5EF4-FFF2-40B4-BE49-F238E27FC236}">
                <a16:creationId xmlns:a16="http://schemas.microsoft.com/office/drawing/2014/main" id="{88BE7807-67A5-2922-7C53-BF8A12DCBE9B}"/>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A6871F53-1727-47CE-AC3C-B1F5A3B2B1E7}" type="slidenum">
              <a:rPr lang="en-GB" altLang="es-ES">
                <a:cs typeface="Arial" panose="020B0604020202020204" pitchFamily="34" charset="0"/>
              </a:rPr>
              <a:pPr algn="r" eaLnBrk="1" hangingPunct="1">
                <a:spcBef>
                  <a:spcPct val="0"/>
                </a:spcBef>
              </a:pPr>
              <a:t>4</a:t>
            </a:fld>
            <a:endParaRPr lang="en-GB" altLang="es-ES">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Espace réservé de l'image des diapositives 1">
            <a:extLst>
              <a:ext uri="{FF2B5EF4-FFF2-40B4-BE49-F238E27FC236}">
                <a16:creationId xmlns:a16="http://schemas.microsoft.com/office/drawing/2014/main" id="{DD092A4B-99AF-9441-026D-CC71650005DF}"/>
              </a:ext>
            </a:extLst>
          </p:cNvPr>
          <p:cNvSpPr>
            <a:spLocks noGrp="1" noRot="1" noChangeAspect="1" noChangeArrowheads="1" noTextEdit="1"/>
          </p:cNvSpPr>
          <p:nvPr>
            <p:ph type="sldImg"/>
          </p:nvPr>
        </p:nvSpPr>
        <p:spPr>
          <a:ln/>
        </p:spPr>
      </p:sp>
      <p:sp>
        <p:nvSpPr>
          <p:cNvPr id="14339" name="Espace réservé des commentaires 2">
            <a:extLst>
              <a:ext uri="{FF2B5EF4-FFF2-40B4-BE49-F238E27FC236}">
                <a16:creationId xmlns:a16="http://schemas.microsoft.com/office/drawing/2014/main" id="{657544DB-99AC-997A-E984-DE519622CE85}"/>
              </a:ext>
            </a:extLst>
          </p:cNvPr>
          <p:cNvSpPr>
            <a:spLocks noGrp="1"/>
          </p:cNvSpPr>
          <p:nvPr>
            <p:ph type="body" idx="1"/>
          </p:nvPr>
        </p:nvSpPr>
        <p:spPr>
          <a:ln/>
        </p:spPr>
        <p:txBody>
          <a:bodyPr lIns="91019" tIns="45508" rIns="91019" bIns="45508"/>
          <a:lstStyle/>
          <a:p>
            <a:pPr>
              <a:defRPr/>
            </a:pPr>
            <a:r>
              <a:rPr lang="en-US" altLang="es-ES" b="1" dirty="0"/>
              <a:t>To the facilitator:  </a:t>
            </a:r>
          </a:p>
          <a:p>
            <a:pPr>
              <a:defRPr/>
            </a:pPr>
            <a:r>
              <a:rPr lang="en-US" altLang="es-ES" b="1" dirty="0"/>
              <a:t>Explain to the participants that the new rotavirus vaccine is safe.</a:t>
            </a:r>
          </a:p>
          <a:p>
            <a:pPr>
              <a:defRPr/>
            </a:pPr>
            <a:endParaRPr lang="en-US" altLang="es-ES" b="1" dirty="0"/>
          </a:p>
          <a:p>
            <a:pPr>
              <a:defRPr/>
            </a:pPr>
            <a:r>
              <a:rPr lang="en-US" altLang="es-ES" dirty="0"/>
              <a:t>Current rotavirus vaccines are generally well tolerated. They did not cause any serious adverse events in clinical trials. </a:t>
            </a:r>
          </a:p>
          <a:p>
            <a:pPr>
              <a:defRPr/>
            </a:pPr>
            <a:r>
              <a:rPr lang="en-US" altLang="es-ES" dirty="0"/>
              <a:t> </a:t>
            </a:r>
          </a:p>
          <a:p>
            <a:pPr>
              <a:defRPr/>
            </a:pPr>
            <a:r>
              <a:rPr lang="en-GB" altLang="es-ES" noProof="0" dirty="0"/>
              <a:t>Very common side effects of ROTASIIL-Liquid side effects include:</a:t>
            </a:r>
          </a:p>
          <a:p>
            <a:pPr>
              <a:defRPr/>
            </a:pPr>
            <a:r>
              <a:rPr lang="en-GB" altLang="es-ES" noProof="0" dirty="0"/>
              <a:t>Fever, irritability, decreased appetite, decreased activity level, vomiting and diarrhoea, and are similar to other vaccines.</a:t>
            </a:r>
          </a:p>
          <a:p>
            <a:pPr>
              <a:defRPr/>
            </a:pPr>
            <a:endParaRPr lang="es-ES" altLang="es-ES" dirty="0"/>
          </a:p>
          <a:p>
            <a:pPr>
              <a:defRPr/>
            </a:pPr>
            <a:r>
              <a:rPr lang="en-US" altLang="es-ES" dirty="0"/>
              <a:t>Any adverse events and other problems related to the vaccines should be reported through the existing AEFI Reporting System established by the National Immunization Programme (more details in Module 6).</a:t>
            </a:r>
          </a:p>
          <a:p>
            <a:pPr>
              <a:defRPr/>
            </a:pPr>
            <a:endParaRPr lang="en-US" altLang="es-ES" dirty="0"/>
          </a:p>
          <a:p>
            <a:pPr>
              <a:defRPr/>
            </a:pPr>
            <a:r>
              <a:rPr lang="en-GB" altLang="es-ES" noProof="0" dirty="0"/>
              <a:t>ROTASIIL-Liquid vaccine can be given safely with other vaccines.</a:t>
            </a:r>
          </a:p>
          <a:p>
            <a:pPr>
              <a:defRPr/>
            </a:pPr>
            <a:endParaRPr lang="es-ES" altLang="es-ES" dirty="0"/>
          </a:p>
        </p:txBody>
      </p:sp>
      <p:sp>
        <p:nvSpPr>
          <p:cNvPr id="16388" name="Espace réservé du numéro de diapositive 3">
            <a:extLst>
              <a:ext uri="{FF2B5EF4-FFF2-40B4-BE49-F238E27FC236}">
                <a16:creationId xmlns:a16="http://schemas.microsoft.com/office/drawing/2014/main" id="{A56B926B-C6CA-E0BC-0803-D775DE8D3C4A}"/>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28A08FB3-3EF7-4164-87F0-3E14A90AE825}" type="slidenum">
              <a:rPr lang="en-GB" altLang="es-ES">
                <a:cs typeface="Arial" panose="020B0604020202020204" pitchFamily="34" charset="0"/>
              </a:rPr>
              <a:pPr algn="r" eaLnBrk="1" hangingPunct="1">
                <a:spcBef>
                  <a:spcPct val="0"/>
                </a:spcBef>
              </a:pPr>
              <a:t>5</a:t>
            </a:fld>
            <a:endParaRPr lang="en-GB" altLang="es-ES">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Espace réservé de l'image des diapositives 1">
            <a:extLst>
              <a:ext uri="{FF2B5EF4-FFF2-40B4-BE49-F238E27FC236}">
                <a16:creationId xmlns:a16="http://schemas.microsoft.com/office/drawing/2014/main" id="{9BEA9A33-ED27-74DC-BC9F-8DE5219AFE28}"/>
              </a:ext>
            </a:extLst>
          </p:cNvPr>
          <p:cNvSpPr>
            <a:spLocks noGrp="1" noRot="1" noChangeAspect="1" noChangeArrowheads="1" noTextEdit="1"/>
          </p:cNvSpPr>
          <p:nvPr>
            <p:ph type="sldImg"/>
          </p:nvPr>
        </p:nvSpPr>
        <p:spPr>
          <a:ln/>
        </p:spPr>
      </p:sp>
      <p:sp>
        <p:nvSpPr>
          <p:cNvPr id="18435" name="Espace réservé des commentaires 2">
            <a:extLst>
              <a:ext uri="{FF2B5EF4-FFF2-40B4-BE49-F238E27FC236}">
                <a16:creationId xmlns:a16="http://schemas.microsoft.com/office/drawing/2014/main" id="{F07BF2B5-4285-EB9B-9517-438139C4CF3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  </a:t>
            </a:r>
          </a:p>
          <a:p>
            <a:r>
              <a:rPr lang="en-US" altLang="es-ES" b="1" dirty="0"/>
              <a:t>Explain to the participants at which temperature the vaccine should be stored.</a:t>
            </a:r>
          </a:p>
          <a:p>
            <a:endParaRPr lang="en-US" altLang="es-ES" b="1" dirty="0"/>
          </a:p>
          <a:p>
            <a:r>
              <a:rPr lang="en-US" altLang="es-ES" dirty="0"/>
              <a:t>Handling vaccines requires great care. Some vaccines are sensitive to heat and some to freezing. </a:t>
            </a:r>
          </a:p>
          <a:p>
            <a:r>
              <a:rPr lang="en-US" altLang="es-ES" dirty="0"/>
              <a:t>Careful storage and transport conditions are needed to protect vaccines from becoming ineffective and unusable. </a:t>
            </a:r>
          </a:p>
          <a:p>
            <a:r>
              <a:rPr lang="en-GB" altLang="es-ES" dirty="0">
                <a:solidFill>
                  <a:srgbClr val="000066"/>
                </a:solidFill>
              </a:rPr>
              <a:t>ROTASIIL-Liquid </a:t>
            </a:r>
            <a:r>
              <a:rPr lang="en-US" altLang="es-ES" dirty="0"/>
              <a:t>vaccine must be transported and stored between +2</a:t>
            </a:r>
            <a:r>
              <a:rPr lang="en-GB" altLang="es-ES" dirty="0">
                <a:solidFill>
                  <a:srgbClr val="000066"/>
                </a:solidFill>
              </a:rPr>
              <a:t>°C to +8°C</a:t>
            </a:r>
            <a:r>
              <a:rPr lang="en-US" altLang="es-ES" dirty="0"/>
              <a:t>.</a:t>
            </a:r>
          </a:p>
          <a:p>
            <a:r>
              <a:rPr lang="en-US" altLang="en-US" dirty="0"/>
              <a:t>It is important to ensure that the vaccine is not frozen. </a:t>
            </a:r>
          </a:p>
          <a:p>
            <a:r>
              <a:rPr lang="en-US" altLang="en-US" dirty="0"/>
              <a:t>If vaccines and/or diluent are frozen, they lose their potency and will be unable to provide adequate protection against the disease.</a:t>
            </a:r>
          </a:p>
          <a:p>
            <a:r>
              <a:rPr lang="en-US" altLang="es-ES" dirty="0"/>
              <a:t>It is critical to ensure that the storage conditions comply with this. </a:t>
            </a:r>
          </a:p>
          <a:p>
            <a:endParaRPr lang="en-US" altLang="es-ES" dirty="0"/>
          </a:p>
        </p:txBody>
      </p:sp>
      <p:sp>
        <p:nvSpPr>
          <p:cNvPr id="18436" name="Espace réservé du numéro de diapositive 3">
            <a:extLst>
              <a:ext uri="{FF2B5EF4-FFF2-40B4-BE49-F238E27FC236}">
                <a16:creationId xmlns:a16="http://schemas.microsoft.com/office/drawing/2014/main" id="{A567D515-1B20-12D4-CB52-5B95C4374F7D}"/>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B61B0946-537B-4BDA-886E-46910C03CB3E}" type="slidenum">
              <a:rPr lang="en-GB" altLang="es-ES">
                <a:cs typeface="Arial" panose="020B0604020202020204" pitchFamily="34" charset="0"/>
              </a:rPr>
              <a:pPr algn="r" eaLnBrk="1" hangingPunct="1">
                <a:spcBef>
                  <a:spcPct val="0"/>
                </a:spcBef>
              </a:pPr>
              <a:t>6</a:t>
            </a:fld>
            <a:endParaRPr lang="en-GB" altLang="es-ES">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e l'image des diapositives 1">
            <a:extLst>
              <a:ext uri="{FF2B5EF4-FFF2-40B4-BE49-F238E27FC236}">
                <a16:creationId xmlns:a16="http://schemas.microsoft.com/office/drawing/2014/main" id="{01B5B345-B8E1-C82A-1EF0-C50A94F94D71}"/>
              </a:ext>
            </a:extLst>
          </p:cNvPr>
          <p:cNvSpPr>
            <a:spLocks noGrp="1" noRot="1" noChangeAspect="1" noChangeArrowheads="1" noTextEdit="1"/>
          </p:cNvSpPr>
          <p:nvPr>
            <p:ph type="sldImg"/>
          </p:nvPr>
        </p:nvSpPr>
        <p:spPr>
          <a:ln/>
        </p:spPr>
      </p:sp>
      <p:sp>
        <p:nvSpPr>
          <p:cNvPr id="20483" name="Espace réservé des commentaires 2">
            <a:extLst>
              <a:ext uri="{FF2B5EF4-FFF2-40B4-BE49-F238E27FC236}">
                <a16:creationId xmlns:a16="http://schemas.microsoft.com/office/drawing/2014/main" id="{5938B1DA-3BC4-47BF-7928-20AADD280D2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  </a:t>
            </a:r>
          </a:p>
          <a:p>
            <a:r>
              <a:rPr lang="en-US" altLang="es-ES" b="1" dirty="0"/>
              <a:t>Explain to the participants where to store the vaccine</a:t>
            </a:r>
            <a:r>
              <a:rPr lang="en-US" altLang="es-ES" dirty="0"/>
              <a:t>.</a:t>
            </a:r>
          </a:p>
          <a:p>
            <a:endParaRPr lang="en-US" altLang="es-ES" dirty="0"/>
          </a:p>
          <a:p>
            <a:r>
              <a:rPr lang="en-US" altLang="es-ES" dirty="0"/>
              <a:t>Good </a:t>
            </a:r>
            <a:r>
              <a:rPr lang="en-US" altLang="es-ES" dirty="0">
                <a:latin typeface="Arial" panose="020B0604020202020204" pitchFamily="34" charset="0"/>
                <a:cs typeface="Arial" panose="020B0604020202020204" pitchFamily="34" charset="0"/>
              </a:rPr>
              <a:t>temperature control during the storage and transport of vaccines is critical to ensure their potency and safety. Monitor the temperature of the refrigerator regularly.</a:t>
            </a:r>
          </a:p>
          <a:p>
            <a:r>
              <a:rPr lang="en-US" altLang="es-ES" dirty="0">
                <a:latin typeface="Arial" panose="020B0604020202020204" pitchFamily="34" charset="0"/>
                <a:cs typeface="Arial" panose="020B0604020202020204" pitchFamily="34" charset="0"/>
              </a:rPr>
              <a:t>As we have mentioned before, </a:t>
            </a:r>
            <a:r>
              <a:rPr lang="en-GB" altLang="en-US" sz="1200" dirty="0">
                <a:solidFill>
                  <a:srgbClr val="000066"/>
                </a:solidFill>
                <a:latin typeface="Arial" panose="020B0604020202020204" pitchFamily="34" charset="0"/>
                <a:cs typeface="Arial" panose="020B0604020202020204" pitchFamily="34" charset="0"/>
              </a:rPr>
              <a:t>ROTASIIL-Liquid</a:t>
            </a:r>
            <a:r>
              <a:rPr lang="en-GB" altLang="es-ES" dirty="0">
                <a:solidFill>
                  <a:srgbClr val="000066"/>
                </a:solidFill>
                <a:latin typeface="Arial" panose="020B0604020202020204" pitchFamily="34" charset="0"/>
                <a:cs typeface="Arial" panose="020B0604020202020204" pitchFamily="34" charset="0"/>
              </a:rPr>
              <a:t> single dose </a:t>
            </a:r>
            <a:r>
              <a:rPr lang="en-GB" altLang="es-ES" dirty="0">
                <a:solidFill>
                  <a:srgbClr val="FF0000"/>
                </a:solidFill>
                <a:latin typeface="Arial" panose="020B0604020202020204" pitchFamily="34" charset="0"/>
                <a:cs typeface="Arial" panose="020B0604020202020204" pitchFamily="34" charset="0"/>
              </a:rPr>
              <a:t>tubes and 2 dose </a:t>
            </a:r>
            <a:r>
              <a:rPr lang="en-GB" altLang="es-ES" dirty="0">
                <a:solidFill>
                  <a:srgbClr val="000066"/>
                </a:solidFill>
                <a:latin typeface="Arial" panose="020B0604020202020204" pitchFamily="34" charset="0"/>
                <a:cs typeface="Arial" panose="020B0604020202020204" pitchFamily="34" charset="0"/>
              </a:rPr>
              <a:t>vials </a:t>
            </a:r>
            <a:r>
              <a:rPr lang="en-US" altLang="es-ES" dirty="0">
                <a:latin typeface="Arial" panose="020B0604020202020204" pitchFamily="34" charset="0"/>
                <a:cs typeface="Arial" panose="020B0604020202020204" pitchFamily="34" charset="0"/>
              </a:rPr>
              <a:t>must be stored between +2 to +8°C.</a:t>
            </a:r>
          </a:p>
          <a:p>
            <a:r>
              <a:rPr lang="en-US" altLang="es-ES" dirty="0">
                <a:latin typeface="Arial" panose="020B0604020202020204" pitchFamily="34" charset="0"/>
                <a:cs typeface="Arial" panose="020B0604020202020204" pitchFamily="34" charset="0"/>
              </a:rPr>
              <a:t>Do not put </a:t>
            </a:r>
            <a:r>
              <a:rPr lang="en-GB" altLang="en-US" sz="1200" dirty="0">
                <a:solidFill>
                  <a:srgbClr val="000066"/>
                </a:solidFill>
                <a:latin typeface="Arial" panose="020B0604020202020204" pitchFamily="34" charset="0"/>
                <a:cs typeface="Arial" panose="020B0604020202020204" pitchFamily="34" charset="0"/>
              </a:rPr>
              <a:t>ROTASIIL-Liquid</a:t>
            </a:r>
            <a:r>
              <a:rPr lang="en-US" altLang="es-ES" dirty="0">
                <a:latin typeface="Arial" panose="020B0604020202020204" pitchFamily="34" charset="0"/>
                <a:cs typeface="Arial" panose="020B0604020202020204" pitchFamily="34" charset="0"/>
              </a:rPr>
              <a:t> in the freezer. </a:t>
            </a:r>
          </a:p>
          <a:p>
            <a:r>
              <a:rPr lang="en-US" altLang="en-US" dirty="0">
                <a:latin typeface="Arial" panose="020B0604020202020204" pitchFamily="34" charset="0"/>
                <a:cs typeface="Arial" panose="020B0604020202020204" pitchFamily="34" charset="0"/>
              </a:rPr>
              <a:t>The vaccine should be administered as soon as possible after being removed from the refrigerator.</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strike="noStrike" dirty="0"/>
              <a:t>For the 2 dose vials, healthcare workers should store the necessary oral syringes and adapters in a cool, dry place, e.g. with the polio droppers.</a:t>
            </a:r>
          </a:p>
          <a:p>
            <a:endParaRPr lang="en-US" altLang="en-US" dirty="0">
              <a:latin typeface="Arial" panose="020B0604020202020204" pitchFamily="34" charset="0"/>
              <a:cs typeface="Arial" panose="020B0604020202020204" pitchFamily="34" charset="0"/>
            </a:endParaRPr>
          </a:p>
          <a:p>
            <a:endParaRPr lang="en-US" altLang="en-US" dirty="0"/>
          </a:p>
          <a:p>
            <a:endParaRPr lang="en-US" altLang="en-US" dirty="0"/>
          </a:p>
          <a:p>
            <a:endParaRPr lang="en-US" altLang="es-ES" dirty="0"/>
          </a:p>
        </p:txBody>
      </p:sp>
      <p:sp>
        <p:nvSpPr>
          <p:cNvPr id="20484" name="Espace réservé du numéro de diapositive 3">
            <a:extLst>
              <a:ext uri="{FF2B5EF4-FFF2-40B4-BE49-F238E27FC236}">
                <a16:creationId xmlns:a16="http://schemas.microsoft.com/office/drawing/2014/main" id="{8DF449AD-D1CF-FF92-C3DB-AFF78251A9BA}"/>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2E7B7793-9C1F-46F2-AEA2-2266096A363F}" type="slidenum">
              <a:rPr lang="en-GB" altLang="es-ES">
                <a:cs typeface="Arial" panose="020B0604020202020204" pitchFamily="34" charset="0"/>
              </a:rPr>
              <a:pPr algn="r" eaLnBrk="1" hangingPunct="1">
                <a:spcBef>
                  <a:spcPct val="0"/>
                </a:spcBef>
              </a:pPr>
              <a:t>7</a:t>
            </a:fld>
            <a:endParaRPr lang="en-GB" altLang="es-ES">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a:extLst>
              <a:ext uri="{FF2B5EF4-FFF2-40B4-BE49-F238E27FC236}">
                <a16:creationId xmlns:a16="http://schemas.microsoft.com/office/drawing/2014/main" id="{E9F8356D-38F6-6CF9-5469-E3E22CA17E6C}"/>
              </a:ext>
            </a:extLst>
          </p:cNvPr>
          <p:cNvSpPr>
            <a:spLocks noGrp="1" noRot="1" noChangeAspect="1" noChangeArrowheads="1" noTextEdit="1"/>
          </p:cNvSpPr>
          <p:nvPr>
            <p:ph type="sldImg"/>
          </p:nvPr>
        </p:nvSpPr>
        <p:spPr>
          <a:ln/>
        </p:spPr>
      </p:sp>
      <p:sp>
        <p:nvSpPr>
          <p:cNvPr id="22531" name="Espace réservé des commentaires 2">
            <a:extLst>
              <a:ext uri="{FF2B5EF4-FFF2-40B4-BE49-F238E27FC236}">
                <a16:creationId xmlns:a16="http://schemas.microsoft.com/office/drawing/2014/main" id="{4064BC77-A127-2799-F171-61F55FC7AB7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  </a:t>
            </a:r>
          </a:p>
          <a:p>
            <a:r>
              <a:rPr lang="en-US" altLang="es-ES" b="1" dirty="0"/>
              <a:t>Explain to the participants, how to store the vaccine.</a:t>
            </a:r>
          </a:p>
          <a:p>
            <a:endParaRPr lang="en-US" altLang="es-ES" dirty="0"/>
          </a:p>
          <a:p>
            <a:r>
              <a:rPr lang="en-US" altLang="es-ES" dirty="0"/>
              <a:t>Vaccines with early expiration dates should be kept in front for first use.</a:t>
            </a:r>
          </a:p>
          <a:p>
            <a:r>
              <a:rPr lang="en-US" altLang="es-ES" dirty="0"/>
              <a:t>Vaccines with the Vaccine Vial Monitor (VVM) at or near discard point should be used first. Vaccines with VVM beyond discard point should not be used even if the expiration date is valid (more detail in Module 4).</a:t>
            </a:r>
          </a:p>
          <a:p>
            <a:r>
              <a:rPr lang="en-US" altLang="es-ES" dirty="0"/>
              <a:t>Keep a “use first box” in the refrigerator to put vaccine vials that were taken out of the refrigerator (for fixed or outreach session) and were brought back unused. Vaccines in the “use first box” must be used first in the next session.</a:t>
            </a:r>
          </a:p>
          <a:p>
            <a:r>
              <a:rPr lang="en-US" altLang="es-ES" dirty="0"/>
              <a:t>Do not open the refrigerator door often and regularly monitor the temperature of the refrigerator.</a:t>
            </a:r>
          </a:p>
        </p:txBody>
      </p:sp>
      <p:sp>
        <p:nvSpPr>
          <p:cNvPr id="22532" name="Espace réservé du numéro de diapositive 3">
            <a:extLst>
              <a:ext uri="{FF2B5EF4-FFF2-40B4-BE49-F238E27FC236}">
                <a16:creationId xmlns:a16="http://schemas.microsoft.com/office/drawing/2014/main" id="{5D38CDDF-8279-6358-D040-780DCBA59F4B}"/>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95AD9D78-EE31-4DBF-B5D5-1FF206F9CCC3}" type="slidenum">
              <a:rPr lang="en-GB" altLang="es-ES">
                <a:cs typeface="Arial" panose="020B0604020202020204" pitchFamily="34" charset="0"/>
              </a:rPr>
              <a:pPr algn="r" eaLnBrk="1" hangingPunct="1">
                <a:spcBef>
                  <a:spcPct val="0"/>
                </a:spcBef>
              </a:pPr>
              <a:t>8</a:t>
            </a:fld>
            <a:endParaRPr lang="en-GB" altLang="es-ES">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Espace réservé de l'image des diapositives 1">
            <a:extLst>
              <a:ext uri="{FF2B5EF4-FFF2-40B4-BE49-F238E27FC236}">
                <a16:creationId xmlns:a16="http://schemas.microsoft.com/office/drawing/2014/main" id="{8E67A5BF-9D5B-3F9E-BF7E-92D652E1CB8F}"/>
              </a:ext>
            </a:extLst>
          </p:cNvPr>
          <p:cNvSpPr>
            <a:spLocks noGrp="1" noRot="1" noChangeAspect="1" noChangeArrowheads="1" noTextEdit="1"/>
          </p:cNvSpPr>
          <p:nvPr>
            <p:ph type="sldImg"/>
          </p:nvPr>
        </p:nvSpPr>
        <p:spPr>
          <a:ln/>
        </p:spPr>
      </p:sp>
      <p:sp>
        <p:nvSpPr>
          <p:cNvPr id="24579" name="Espace réservé des commentaires 2">
            <a:extLst>
              <a:ext uri="{FF2B5EF4-FFF2-40B4-BE49-F238E27FC236}">
                <a16:creationId xmlns:a16="http://schemas.microsoft.com/office/drawing/2014/main" id="{DAF07336-C530-2FBC-C27E-EDBAF9CC355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en-US" altLang="es-ES" b="1" dirty="0"/>
              <a:t>To the facilitator:</a:t>
            </a:r>
          </a:p>
          <a:p>
            <a:r>
              <a:rPr lang="en-US" altLang="es-ES" dirty="0"/>
              <a:t>Read the slide.</a:t>
            </a:r>
          </a:p>
          <a:p>
            <a:r>
              <a:rPr lang="en-US" altLang="es-ES" dirty="0"/>
              <a:t>The question will test if participants understand what to do if the refrigerator stops functioning.</a:t>
            </a:r>
          </a:p>
          <a:p>
            <a:endParaRPr lang="en-US" altLang="es-ES" b="1" dirty="0"/>
          </a:p>
          <a:p>
            <a:r>
              <a:rPr lang="en-US" altLang="es-ES" b="1" dirty="0"/>
              <a:t>Answer:</a:t>
            </a:r>
          </a:p>
          <a:p>
            <a:pPr marL="171450" indent="-171450">
              <a:buFont typeface="Arial" panose="020B0604020202020204" pitchFamily="34" charset="0"/>
              <a:buChar char="•"/>
            </a:pPr>
            <a:r>
              <a:rPr lang="en-US" altLang="es-ES" dirty="0"/>
              <a:t> Find another refrigerator or cold room to store vaccines (be sure that the temperature is maintained between +2</a:t>
            </a:r>
            <a:r>
              <a:rPr lang="en-US" altLang="es-ES" baseline="30000" dirty="0"/>
              <a:t>o</a:t>
            </a:r>
            <a:r>
              <a:rPr lang="en-US" altLang="es-ES" dirty="0"/>
              <a:t>C and + 8</a:t>
            </a:r>
            <a:r>
              <a:rPr lang="en-US" altLang="es-ES" baseline="30000" dirty="0"/>
              <a:t>o</a:t>
            </a:r>
            <a:r>
              <a:rPr lang="en-US" altLang="es-ES" dirty="0"/>
              <a:t>C). </a:t>
            </a:r>
          </a:p>
          <a:p>
            <a:pPr marL="171450" indent="-171450">
              <a:buFont typeface="Arial" panose="020B0604020202020204" pitchFamily="34" charset="0"/>
              <a:buChar char="•"/>
            </a:pPr>
            <a:r>
              <a:rPr lang="en-US" altLang="es-ES" dirty="0"/>
              <a:t> If another refrigerator is unavailable, line conditioned ice packs or cold packs in cold box(es) or vaccine carrier(s) then put vaccines in the box(es) (Be careful not to put freeze-sensitive vaccines near frozen ice packs, as it may affect vaccine potency). </a:t>
            </a:r>
          </a:p>
          <a:p>
            <a:pPr marL="171450" indent="-171450">
              <a:buFont typeface="Arial" panose="020B0604020202020204" pitchFamily="34" charset="0"/>
              <a:buChar char="•"/>
            </a:pPr>
            <a:r>
              <a:rPr lang="en-US" altLang="es-ES" dirty="0"/>
              <a:t> Inform supervisor immediately.</a:t>
            </a:r>
          </a:p>
        </p:txBody>
      </p:sp>
      <p:sp>
        <p:nvSpPr>
          <p:cNvPr id="24580" name="Espace réservé du numéro de diapositive 3">
            <a:extLst>
              <a:ext uri="{FF2B5EF4-FFF2-40B4-BE49-F238E27FC236}">
                <a16:creationId xmlns:a16="http://schemas.microsoft.com/office/drawing/2014/main" id="{87C1D75C-6FD3-AD89-AC0A-231FFC55E114}"/>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CD9876DB-D747-4352-9ED7-78B0604A0665}" type="slidenum">
              <a:rPr lang="fr-FR" altLang="es-ES">
                <a:solidFill>
                  <a:srgbClr val="000000"/>
                </a:solidFill>
                <a:cs typeface="Arial" panose="020B0604020202020204" pitchFamily="34" charset="0"/>
              </a:rPr>
              <a:pPr algn="r" eaLnBrk="1" hangingPunct="1">
                <a:spcBef>
                  <a:spcPct val="0"/>
                </a:spcBef>
              </a:pPr>
              <a:t>9</a:t>
            </a:fld>
            <a:endParaRPr lang="fr-FR" altLang="es-ES">
              <a:solidFill>
                <a:srgbClr val="000000"/>
              </a:solidFill>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2">
            <a:extLst>
              <a:ext uri="{FF2B5EF4-FFF2-40B4-BE49-F238E27FC236}">
                <a16:creationId xmlns:a16="http://schemas.microsoft.com/office/drawing/2014/main" id="{AA921E60-BF58-107D-1E58-BFA768510108}"/>
              </a:ext>
            </a:extLst>
          </p:cNvPr>
          <p:cNvSpPr>
            <a:spLocks noChangeArrowheads="1"/>
          </p:cNvSpPr>
          <p:nvPr userDrawn="1"/>
        </p:nvSpPr>
        <p:spPr bwMode="auto">
          <a:xfrm>
            <a:off x="1588" y="0"/>
            <a:ext cx="9144000" cy="6858000"/>
          </a:xfrm>
          <a:prstGeom prst="rect">
            <a:avLst/>
          </a:prstGeom>
          <a:solidFill>
            <a:srgbClr val="1E7FB8"/>
          </a:solidFill>
          <a:ln>
            <a:noFill/>
          </a:ln>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en-US" altLang="es-ES" sz="3400" b="1">
              <a:solidFill>
                <a:srgbClr val="000066"/>
              </a:solidFill>
              <a:latin typeface="Arial" pitchFamily="34" charset="0"/>
            </a:endParaRPr>
          </a:p>
        </p:txBody>
      </p:sp>
      <p:sp>
        <p:nvSpPr>
          <p:cNvPr id="36866" name="Rectangle 3"/>
          <p:cNvSpPr>
            <a:spLocks noGrp="1" noChangeArrowheads="1"/>
          </p:cNvSpPr>
          <p:nvPr>
            <p:ph type="ctrTitle"/>
          </p:nvPr>
        </p:nvSpPr>
        <p:spPr>
          <a:xfrm>
            <a:off x="685800" y="2130425"/>
            <a:ext cx="7772400" cy="1470025"/>
          </a:xfrm>
        </p:spPr>
        <p:txBody>
          <a:bodyPr/>
          <a:lstStyle>
            <a:lvl1pPr>
              <a:defRPr>
                <a:latin typeface="Arial" charset="0"/>
                <a:cs typeface="Arial" charset="0"/>
              </a:defRPr>
            </a:lvl1pPr>
          </a:lstStyle>
          <a:p>
            <a:pPr lvl="0"/>
            <a:r>
              <a:rPr lang="fr-FR" noProof="0"/>
              <a:t>Cliquez pour modifier le style du titre</a:t>
            </a:r>
          </a:p>
        </p:txBody>
      </p:sp>
      <p:sp>
        <p:nvSpPr>
          <p:cNvPr id="36867" name="Rectangle 4"/>
          <p:cNvSpPr>
            <a:spLocks noGrp="1" noChangeArrowheads="1"/>
          </p:cNvSpPr>
          <p:nvPr>
            <p:ph type="subTitle" idx="1"/>
          </p:nvPr>
        </p:nvSpPr>
        <p:spPr>
          <a:xfrm>
            <a:off x="1371600" y="3886200"/>
            <a:ext cx="6400800" cy="1752600"/>
          </a:xfrm>
        </p:spPr>
        <p:txBody>
          <a:bodyPr/>
          <a:lstStyle>
            <a:lvl1pPr marL="0" indent="0" algn="ctr">
              <a:buFont typeface="Wingdings" charset="0"/>
              <a:buNone/>
              <a:defRPr>
                <a:latin typeface="Arial" charset="0"/>
                <a:cs typeface="Arial" charset="0"/>
              </a:defRPr>
            </a:lvl1pPr>
          </a:lstStyle>
          <a:p>
            <a:pPr lvl="0"/>
            <a:r>
              <a:rPr lang="fr-FR" noProof="0"/>
              <a:t>Cliquez pour modifier le style des sous-titres du masque</a:t>
            </a:r>
          </a:p>
        </p:txBody>
      </p:sp>
    </p:spTree>
    <p:extLst>
      <p:ext uri="{BB962C8B-B14F-4D97-AF65-F5344CB8AC3E}">
        <p14:creationId xmlns:p14="http://schemas.microsoft.com/office/powerpoint/2010/main" val="33544076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8595595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550763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8633150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6343987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2570901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0600611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3209738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35599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18802477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10121419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49938029-A879-061A-ADDB-F32C20CACA58}"/>
              </a:ext>
            </a:extLst>
          </p:cNvPr>
          <p:cNvSpPr>
            <a:spLocks noGrp="1" noChangeArrowheads="1"/>
          </p:cNvSpPr>
          <p:nvPr>
            <p:ph type="title"/>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C2F0B595-73CB-0DBE-948E-4B851CF1D4CB}"/>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s-ES" dirty="0"/>
              <a:t>Click to edit Master text styles</a:t>
            </a:r>
          </a:p>
          <a:p>
            <a:pPr lvl="1"/>
            <a:r>
              <a:rPr lang="en-GB" altLang="es-ES" dirty="0"/>
              <a:t>Second level</a:t>
            </a:r>
          </a:p>
          <a:p>
            <a:pPr lvl="2"/>
            <a:r>
              <a:rPr lang="en-GB" altLang="es-ES" dirty="0"/>
              <a:t>Third level</a:t>
            </a:r>
          </a:p>
          <a:p>
            <a:pPr lvl="3"/>
            <a:r>
              <a:rPr lang="en-GB" altLang="es-ES" dirty="0"/>
              <a:t>Fourth level</a:t>
            </a:r>
          </a:p>
        </p:txBody>
      </p:sp>
      <p:sp>
        <p:nvSpPr>
          <p:cNvPr id="1028" name="Line 6">
            <a:extLst>
              <a:ext uri="{FF2B5EF4-FFF2-40B4-BE49-F238E27FC236}">
                <a16:creationId xmlns:a16="http://schemas.microsoft.com/office/drawing/2014/main" id="{73E431E8-1D5C-0CE7-A929-1DB31D9E2DED}"/>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1029" name="Rectangle 12">
            <a:extLst>
              <a:ext uri="{FF2B5EF4-FFF2-40B4-BE49-F238E27FC236}">
                <a16:creationId xmlns:a16="http://schemas.microsoft.com/office/drawing/2014/main" id="{7F4B589F-830D-26D7-3CA4-A53CB6A68558}"/>
              </a:ext>
            </a:extLst>
          </p:cNvPr>
          <p:cNvSpPr>
            <a:spLocks noChangeArrowheads="1"/>
          </p:cNvSpPr>
          <p:nvPr/>
        </p:nvSpPr>
        <p:spPr bwMode="auto">
          <a:xfrm>
            <a:off x="1588" y="6015038"/>
            <a:ext cx="9144000" cy="842962"/>
          </a:xfrm>
          <a:prstGeom prst="rect">
            <a:avLst/>
          </a:prstGeom>
          <a:solidFill>
            <a:srgbClr val="1E7FB8"/>
          </a:solidFill>
          <a:ln>
            <a:noFill/>
          </a:ln>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fr-FR" altLang="es-ES" sz="3400" b="1">
              <a:solidFill>
                <a:srgbClr val="000066"/>
              </a:solidFill>
              <a:latin typeface="Arial" pitchFamily="34" charset="0"/>
            </a:endParaRPr>
          </a:p>
        </p:txBody>
      </p:sp>
      <p:sp>
        <p:nvSpPr>
          <p:cNvPr id="1030" name="Rectangle 13">
            <a:extLst>
              <a:ext uri="{FF2B5EF4-FFF2-40B4-BE49-F238E27FC236}">
                <a16:creationId xmlns:a16="http://schemas.microsoft.com/office/drawing/2014/main" id="{526DFCE8-1786-4682-D8E7-729FE41AC386}"/>
              </a:ext>
            </a:extLst>
          </p:cNvPr>
          <p:cNvSpPr>
            <a:spLocks noChangeArrowheads="1"/>
          </p:cNvSpPr>
          <p:nvPr/>
        </p:nvSpPr>
        <p:spPr bwMode="auto">
          <a:xfrm>
            <a:off x="927100" y="6426200"/>
            <a:ext cx="5013325" cy="431800"/>
          </a:xfrm>
          <a:prstGeom prst="rect">
            <a:avLst/>
          </a:prstGeom>
          <a:noFill/>
          <a:ln>
            <a:noFill/>
          </a:ln>
        </p:spPr>
        <p:txBody>
          <a:bodyPr lIns="0" tIns="0" rIns="0" bIns="0"/>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defRPr/>
            </a:pPr>
            <a:r>
              <a:rPr lang="en-US" altLang="es-ES" sz="1200" b="1" dirty="0">
                <a:solidFill>
                  <a:srgbClr val="96CCEE"/>
                </a:solidFill>
                <a:latin typeface="Arial Narrow" pitchFamily="34" charset="0"/>
              </a:rPr>
              <a:t>Rotavirus vaccine attributes and storage conditions</a:t>
            </a:r>
            <a:r>
              <a:rPr lang="en-GB" altLang="es-ES" sz="1200" b="1" dirty="0">
                <a:solidFill>
                  <a:srgbClr val="96CCEE"/>
                </a:solidFill>
                <a:latin typeface="Arial Narrow" pitchFamily="34" charset="0"/>
              </a:rPr>
              <a:t>,  Module 2 </a:t>
            </a:r>
            <a:r>
              <a:rPr lang="en-GB" altLang="es-ES" sz="1200" b="1" dirty="0">
                <a:solidFill>
                  <a:srgbClr val="72BBE8"/>
                </a:solidFill>
                <a:latin typeface="Arial Narrow" pitchFamily="34" charset="0"/>
              </a:rPr>
              <a:t> </a:t>
            </a:r>
            <a:r>
              <a:rPr lang="en-GB" altLang="es-ES" b="1" baseline="12000" dirty="0">
                <a:solidFill>
                  <a:srgbClr val="FFFFFF"/>
                </a:solidFill>
                <a:latin typeface="Arial Narrow" pitchFamily="34" charset="0"/>
              </a:rPr>
              <a:t>|</a:t>
            </a:r>
            <a:r>
              <a:rPr lang="en-GB" altLang="es-ES" sz="1200" b="1" dirty="0">
                <a:solidFill>
                  <a:srgbClr val="96CCEE"/>
                </a:solidFill>
                <a:latin typeface="Arial Narrow" pitchFamily="34" charset="0"/>
              </a:rPr>
              <a:t>  November 2022</a:t>
            </a:r>
            <a:endParaRPr lang="en-GB" altLang="es-ES" sz="1200" dirty="0">
              <a:solidFill>
                <a:srgbClr val="96CCEE"/>
              </a:solidFill>
              <a:latin typeface="Arial Narrow" pitchFamily="34" charset="0"/>
            </a:endParaRPr>
          </a:p>
        </p:txBody>
      </p:sp>
      <p:sp>
        <p:nvSpPr>
          <p:cNvPr id="1031" name="Rectangle 14">
            <a:extLst>
              <a:ext uri="{FF2B5EF4-FFF2-40B4-BE49-F238E27FC236}">
                <a16:creationId xmlns:a16="http://schemas.microsoft.com/office/drawing/2014/main" id="{CC898FB2-0494-1A98-64E5-F75E417571FC}"/>
              </a:ext>
            </a:extLst>
          </p:cNvPr>
          <p:cNvSpPr>
            <a:spLocks noChangeArrowheads="1"/>
          </p:cNvSpPr>
          <p:nvPr/>
        </p:nvSpPr>
        <p:spPr bwMode="auto">
          <a:xfrm>
            <a:off x="360363" y="6399213"/>
            <a:ext cx="539750" cy="331787"/>
          </a:xfrm>
          <a:prstGeom prst="rect">
            <a:avLst/>
          </a:prstGeom>
          <a:noFill/>
          <a:ln>
            <a:noFill/>
          </a:ln>
        </p:spPr>
        <p:txBody>
          <a:bodyPr lIns="0" tIns="0" rIns="0" bIns="0"/>
          <a:lstStyle>
            <a:lvl1pPr defTabSz="912813">
              <a:defRPr>
                <a:solidFill>
                  <a:schemeClr val="tx1"/>
                </a:solidFill>
                <a:latin typeface="Limon F3" charset="0"/>
                <a:ea typeface="MS PGothic" panose="020B0600070205080204" pitchFamily="34" charset="-128"/>
              </a:defRPr>
            </a:lvl1pPr>
            <a:lvl2pPr marL="742950" indent="-285750" defTabSz="912813">
              <a:defRPr>
                <a:solidFill>
                  <a:schemeClr val="tx1"/>
                </a:solidFill>
                <a:latin typeface="Limon F3" charset="0"/>
                <a:ea typeface="MS PGothic" panose="020B0600070205080204" pitchFamily="34" charset="-128"/>
              </a:defRPr>
            </a:lvl2pPr>
            <a:lvl3pPr marL="1143000" indent="-228600" defTabSz="912813">
              <a:defRPr>
                <a:solidFill>
                  <a:schemeClr val="tx1"/>
                </a:solidFill>
                <a:latin typeface="Limon F3" charset="0"/>
                <a:ea typeface="MS PGothic" panose="020B0600070205080204" pitchFamily="34" charset="-128"/>
              </a:defRPr>
            </a:lvl3pPr>
            <a:lvl4pPr marL="1600200" indent="-228600" defTabSz="912813">
              <a:defRPr>
                <a:solidFill>
                  <a:schemeClr val="tx1"/>
                </a:solidFill>
                <a:latin typeface="Limon F3" charset="0"/>
                <a:ea typeface="MS PGothic" panose="020B0600070205080204" pitchFamily="34" charset="-128"/>
              </a:defRPr>
            </a:lvl4pPr>
            <a:lvl5pPr marL="2057400" indent="-228600" defTabSz="912813">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lgn="r" eaLnBrk="1" hangingPunct="1">
              <a:defRPr/>
            </a:pPr>
            <a:fld id="{57EFF141-5C8F-4FCC-A31E-9EEF803AEC30}" type="slidenum">
              <a:rPr lang="en-US" altLang="es-ES" sz="1500" b="1" smtClean="0">
                <a:solidFill>
                  <a:srgbClr val="72BBE8"/>
                </a:solidFill>
                <a:latin typeface="Arial Narrow" panose="020B0606020202030204" pitchFamily="34" charset="0"/>
              </a:rPr>
              <a:pPr algn="r" eaLnBrk="1" hangingPunct="1">
                <a:defRPr/>
              </a:pPr>
              <a:t>‹#›</a:t>
            </a:fld>
            <a:r>
              <a:rPr lang="en-GB" altLang="es-ES" sz="1500" b="1">
                <a:solidFill>
                  <a:srgbClr val="72BBE8"/>
                </a:solidFill>
                <a:latin typeface="Arial Narrow" panose="020B0606020202030204" pitchFamily="34" charset="0"/>
              </a:rPr>
              <a:t> </a:t>
            </a:r>
            <a:r>
              <a:rPr lang="en-GB" altLang="es-ES" sz="2100" b="1" baseline="14000">
                <a:solidFill>
                  <a:srgbClr val="FFFFFF"/>
                </a:solidFill>
                <a:latin typeface="Arial Narrow" panose="020B0606020202030204" pitchFamily="34" charset="0"/>
              </a:rPr>
              <a:t>|</a:t>
            </a:r>
          </a:p>
        </p:txBody>
      </p:sp>
      <p:pic>
        <p:nvPicPr>
          <p:cNvPr id="1032" name="Picture 17" descr="WHO-EN-white-H">
            <a:extLst>
              <a:ext uri="{FF2B5EF4-FFF2-40B4-BE49-F238E27FC236}">
                <a16:creationId xmlns:a16="http://schemas.microsoft.com/office/drawing/2014/main" id="{61D3E9EC-A3AA-0457-AC41-C6B15F2EE26D}"/>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430963" y="6040438"/>
            <a:ext cx="2208212"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996" r:id="rId1"/>
    <p:sldLayoutId id="2147484986" r:id="rId2"/>
    <p:sldLayoutId id="2147484987" r:id="rId3"/>
    <p:sldLayoutId id="2147484988" r:id="rId4"/>
    <p:sldLayoutId id="2147484989" r:id="rId5"/>
    <p:sldLayoutId id="2147484990" r:id="rId6"/>
    <p:sldLayoutId id="2147484991" r:id="rId7"/>
    <p:sldLayoutId id="2147484992" r:id="rId8"/>
    <p:sldLayoutId id="2147484993" r:id="rId9"/>
    <p:sldLayoutId id="2147484994" r:id="rId10"/>
    <p:sldLayoutId id="2147484995" r:id="rId11"/>
  </p:sldLayoutIdLst>
  <p:hf sldNum="0" hdr="0" ftr="0"/>
  <p:txStyles>
    <p:titleStyle>
      <a:lvl1pPr algn="ctr" defTabSz="912813" rtl="0" eaLnBrk="0" fontAlgn="base" hangingPunct="0">
        <a:spcBef>
          <a:spcPct val="0"/>
        </a:spcBef>
        <a:spcAft>
          <a:spcPct val="0"/>
        </a:spcAft>
        <a:defRPr sz="3500" b="1">
          <a:solidFill>
            <a:srgbClr val="000066"/>
          </a:solidFill>
          <a:latin typeface="+mj-lt"/>
          <a:ea typeface="MS PGothic" panose="020B0600070205080204"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anose="020B0600070205080204"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anose="020B0600070205080204"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anose="020B0600070205080204"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anose="020B0600070205080204"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anose="020B0600070205080204"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E7FB8"/>
        </a:solidFill>
        <a:effectLst/>
      </p:bgPr>
    </p:bg>
    <p:spTree>
      <p:nvGrpSpPr>
        <p:cNvPr id="1" name=""/>
        <p:cNvGrpSpPr/>
        <p:nvPr/>
      </p:nvGrpSpPr>
      <p:grpSpPr>
        <a:xfrm>
          <a:off x="0" y="0"/>
          <a:ext cx="0" cy="0"/>
          <a:chOff x="0" y="0"/>
          <a:chExt cx="0" cy="0"/>
        </a:xfrm>
      </p:grpSpPr>
      <p:sp>
        <p:nvSpPr>
          <p:cNvPr id="7170" name="Rectangle 5">
            <a:extLst>
              <a:ext uri="{FF2B5EF4-FFF2-40B4-BE49-F238E27FC236}">
                <a16:creationId xmlns:a16="http://schemas.microsoft.com/office/drawing/2014/main" id="{0E07A088-137A-3289-2204-648BBF1C6570}"/>
              </a:ext>
            </a:extLst>
          </p:cNvPr>
          <p:cNvSpPr>
            <a:spLocks noGrp="1" noChangeArrowheads="1"/>
          </p:cNvSpPr>
          <p:nvPr>
            <p:ph type="ctrTitle"/>
          </p:nvPr>
        </p:nvSpPr>
        <p:spPr>
          <a:xfrm>
            <a:off x="685800" y="692150"/>
            <a:ext cx="7772400" cy="1470025"/>
          </a:xfrm>
        </p:spPr>
        <p:txBody>
          <a:bodyPr/>
          <a:lstStyle/>
          <a:p>
            <a:pPr>
              <a:defRPr/>
            </a:pPr>
            <a:r>
              <a:rPr lang="fr-FR" sz="2400">
                <a:solidFill>
                  <a:schemeClr val="bg1"/>
                </a:solidFill>
                <a:latin typeface="Arial" pitchFamily="34" charset="0"/>
              </a:rPr>
              <a:t>Training for rotavirus vaccine introduction</a:t>
            </a:r>
          </a:p>
        </p:txBody>
      </p:sp>
      <p:sp>
        <p:nvSpPr>
          <p:cNvPr id="5123" name="Rectangle 6">
            <a:extLst>
              <a:ext uri="{FF2B5EF4-FFF2-40B4-BE49-F238E27FC236}">
                <a16:creationId xmlns:a16="http://schemas.microsoft.com/office/drawing/2014/main" id="{A103F9AC-D3F7-4128-BB48-3866A7220B85}"/>
              </a:ext>
            </a:extLst>
          </p:cNvPr>
          <p:cNvSpPr>
            <a:spLocks noGrp="1" noChangeArrowheads="1"/>
          </p:cNvSpPr>
          <p:nvPr>
            <p:ph type="subTitle" idx="1"/>
          </p:nvPr>
        </p:nvSpPr>
        <p:spPr>
          <a:xfrm>
            <a:off x="1371600" y="2447925"/>
            <a:ext cx="6400800" cy="1752600"/>
          </a:xfrm>
        </p:spPr>
        <p:txBody>
          <a:bodyPr/>
          <a:lstStyle/>
          <a:p>
            <a:pPr>
              <a:buFont typeface="Wingdings" panose="05000000000000000000" pitchFamily="2" charset="2"/>
              <a:buNone/>
            </a:pPr>
            <a:r>
              <a:rPr lang="fr-FR" altLang="es-ES" sz="3200" b="1">
                <a:solidFill>
                  <a:schemeClr val="bg1"/>
                </a:solidFill>
                <a:latin typeface="Arial" panose="020B0604020202020204" pitchFamily="34" charset="0"/>
                <a:cs typeface="Arial" panose="020B0604020202020204" pitchFamily="34" charset="0"/>
              </a:rPr>
              <a:t>Module 2</a:t>
            </a:r>
          </a:p>
          <a:p>
            <a:pPr>
              <a:buFont typeface="Wingdings" panose="05000000000000000000" pitchFamily="2" charset="2"/>
              <a:buNone/>
            </a:pPr>
            <a:r>
              <a:rPr lang="fr-FR" altLang="es-ES" sz="3200" b="1">
                <a:solidFill>
                  <a:schemeClr val="bg1"/>
                </a:solidFill>
                <a:latin typeface="Arial" panose="020B0604020202020204" pitchFamily="34" charset="0"/>
                <a:cs typeface="Arial" panose="020B0604020202020204" pitchFamily="34" charset="0"/>
              </a:rPr>
              <a:t>Rotavirus vaccine attributes and storage conditions</a:t>
            </a:r>
          </a:p>
        </p:txBody>
      </p:sp>
      <p:pic>
        <p:nvPicPr>
          <p:cNvPr id="5124" name="Picture 5" descr="WHO-EN-white-H">
            <a:extLst>
              <a:ext uri="{FF2B5EF4-FFF2-40B4-BE49-F238E27FC236}">
                <a16:creationId xmlns:a16="http://schemas.microsoft.com/office/drawing/2014/main" id="{8B94F7A4-2644-C80E-3D50-83A9D291F6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76525" y="5059363"/>
            <a:ext cx="3789363" cy="123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D9B378A2-50FD-6CEB-36F5-0AA663BB9BEF}"/>
              </a:ext>
            </a:extLst>
          </p:cNvPr>
          <p:cNvSpPr txBox="1"/>
          <p:nvPr/>
        </p:nvSpPr>
        <p:spPr>
          <a:xfrm>
            <a:off x="6948264" y="6294438"/>
            <a:ext cx="1920949" cy="246221"/>
          </a:xfrm>
          <a:prstGeom prst="rect">
            <a:avLst/>
          </a:prstGeom>
          <a:noFill/>
        </p:spPr>
        <p:txBody>
          <a:bodyPr wrap="square" rtlCol="0">
            <a:spAutoFit/>
          </a:bodyPr>
          <a:lstStyle/>
          <a:p>
            <a:r>
              <a:rPr lang="en-US" sz="1000" dirty="0">
                <a:solidFill>
                  <a:schemeClr val="bg1"/>
                </a:solidFill>
              </a:rPr>
              <a:t>Last updated November 2022</a:t>
            </a:r>
            <a:endParaRPr lang="en-GB" sz="1000" dirty="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38B0620D-8D9F-1031-22FC-F9E59EC756B5}"/>
              </a:ext>
            </a:extLst>
          </p:cNvPr>
          <p:cNvSpPr>
            <a:spLocks noGrp="1" noChangeArrowheads="1"/>
          </p:cNvSpPr>
          <p:nvPr>
            <p:ph type="title" idx="4294967295"/>
          </p:nvPr>
        </p:nvSpPr>
        <p:spPr/>
        <p:txBody>
          <a:bodyPr/>
          <a:lstStyle/>
          <a:p>
            <a:pPr eaLnBrk="1" hangingPunct="1">
              <a:defRPr/>
            </a:pPr>
            <a:r>
              <a:rPr lang="en-GB" dirty="0">
                <a:solidFill>
                  <a:srgbClr val="002060"/>
                </a:solidFill>
                <a:ea typeface="+mj-ea"/>
              </a:rPr>
              <a:t>Key messages </a:t>
            </a:r>
          </a:p>
        </p:txBody>
      </p:sp>
      <p:pic>
        <p:nvPicPr>
          <p:cNvPr id="25603" name="Picture 7" descr="C:\Users\sfellache\Desktop\ammp\doctor1.jpg">
            <a:extLst>
              <a:ext uri="{FF2B5EF4-FFF2-40B4-BE49-F238E27FC236}">
                <a16:creationId xmlns:a16="http://schemas.microsoft.com/office/drawing/2014/main" id="{4FF52C94-F6F0-8D2D-4E02-2039741D851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188913"/>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2" name="Rectangle 31">
            <a:extLst>
              <a:ext uri="{FF2B5EF4-FFF2-40B4-BE49-F238E27FC236}">
                <a16:creationId xmlns:a16="http://schemas.microsoft.com/office/drawing/2014/main" id="{4AC57533-3433-02EA-2002-AC3D6FFCCCD7}"/>
              </a:ext>
            </a:extLst>
          </p:cNvPr>
          <p:cNvSpPr>
            <a:spLocks noChangeArrowheads="1"/>
          </p:cNvSpPr>
          <p:nvPr/>
        </p:nvSpPr>
        <p:spPr bwMode="auto">
          <a:xfrm>
            <a:off x="179388" y="1412874"/>
            <a:ext cx="8569325" cy="4608413"/>
          </a:xfrm>
          <a:prstGeom prst="rect">
            <a:avLst/>
          </a:prstGeom>
          <a:noFill/>
          <a:ln>
            <a:noFill/>
          </a:ln>
        </p:spPr>
        <p:txBody>
          <a:bodyPr lIns="0" tIns="0" rIns="0" bIns="0"/>
          <a:lstStyle>
            <a:lvl1pPr marL="341313" indent="-341313"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spcBef>
                <a:spcPct val="80000"/>
              </a:spcBef>
              <a:buClr>
                <a:srgbClr val="1E7FB8"/>
              </a:buClr>
              <a:buFont typeface="Wingdings" pitchFamily="2" charset="2"/>
              <a:buChar char="l"/>
              <a:defRPr/>
            </a:pPr>
            <a:r>
              <a:rPr lang="en-GB" altLang="es-ES" sz="1600" dirty="0">
                <a:solidFill>
                  <a:srgbClr val="000066"/>
                </a:solidFill>
                <a:latin typeface="+mn-lt"/>
              </a:rPr>
              <a:t>ROTASIIL-Liquid</a:t>
            </a:r>
            <a:r>
              <a:rPr lang="en-US" altLang="zh-CN" sz="1600" dirty="0">
                <a:solidFill>
                  <a:srgbClr val="000066"/>
                </a:solidFill>
                <a:latin typeface="+mn-lt"/>
                <a:ea typeface="SimSun" pitchFamily="2" charset="-122"/>
              </a:rPr>
              <a:t> is an oral vaccine in liquid formulation</a:t>
            </a:r>
          </a:p>
          <a:p>
            <a:pPr>
              <a:spcBef>
                <a:spcPct val="80000"/>
              </a:spcBef>
              <a:buClr>
                <a:srgbClr val="1E7FB8"/>
              </a:buClr>
              <a:buFont typeface="Wingdings" pitchFamily="2" charset="2"/>
              <a:buChar char="l"/>
              <a:defRPr/>
            </a:pPr>
            <a:r>
              <a:rPr lang="en-GB" altLang="es-ES" sz="1600" dirty="0">
                <a:solidFill>
                  <a:srgbClr val="000066"/>
                </a:solidFill>
                <a:latin typeface="+mn-lt"/>
              </a:rPr>
              <a:t>ROTASIIL-Liquid</a:t>
            </a:r>
            <a:r>
              <a:rPr lang="en-US" altLang="zh-CN" sz="1600" dirty="0">
                <a:solidFill>
                  <a:srgbClr val="000066"/>
                </a:solidFill>
                <a:latin typeface="+mn-lt"/>
                <a:ea typeface="SimSun" pitchFamily="2" charset="-122"/>
              </a:rPr>
              <a:t> comes in 1 dose ampoules and 2 dose vials</a:t>
            </a:r>
          </a:p>
          <a:p>
            <a:pPr>
              <a:spcBef>
                <a:spcPct val="80000"/>
              </a:spcBef>
              <a:buClr>
                <a:srgbClr val="1E7FB8"/>
              </a:buClr>
              <a:buFont typeface="Wingdings" pitchFamily="2" charset="2"/>
              <a:buChar char="l"/>
              <a:defRPr/>
            </a:pPr>
            <a:r>
              <a:rPr lang="en-US" altLang="zh-CN" sz="1600" dirty="0">
                <a:solidFill>
                  <a:srgbClr val="000066"/>
                </a:solidFill>
                <a:latin typeface="+mn-lt"/>
                <a:ea typeface="SimSun" pitchFamily="2" charset="-122"/>
              </a:rPr>
              <a:t>1 dose is 2 mL</a:t>
            </a:r>
          </a:p>
          <a:p>
            <a:pPr>
              <a:spcBef>
                <a:spcPct val="80000"/>
              </a:spcBef>
              <a:buClr>
                <a:srgbClr val="1E7FB8"/>
              </a:buClr>
              <a:buFont typeface="Wingdings" pitchFamily="2" charset="2"/>
              <a:buChar char="l"/>
              <a:defRPr/>
            </a:pPr>
            <a:r>
              <a:rPr lang="en-GB" altLang="es-ES" sz="1600">
                <a:solidFill>
                  <a:srgbClr val="000066"/>
                </a:solidFill>
                <a:latin typeface="+mn-lt"/>
              </a:rPr>
              <a:t>Fever, irritability, decreased appetite, decreased activity level and vomiting are very common side effects of ROTASIIL-Liquid rotavirus vaccine</a:t>
            </a:r>
            <a:endParaRPr lang="en-GB" altLang="zh-CN" sz="1600">
              <a:solidFill>
                <a:srgbClr val="000066"/>
              </a:solidFill>
              <a:latin typeface="+mn-lt"/>
              <a:ea typeface="SimSun" pitchFamily="2" charset="-122"/>
            </a:endParaRPr>
          </a:p>
          <a:p>
            <a:pPr>
              <a:spcBef>
                <a:spcPct val="80000"/>
              </a:spcBef>
              <a:buClr>
                <a:srgbClr val="1E7FB8"/>
              </a:buClr>
              <a:buFont typeface="Wingdings" pitchFamily="2" charset="2"/>
              <a:buChar char="l"/>
              <a:defRPr/>
            </a:pPr>
            <a:r>
              <a:rPr lang="en-US" altLang="zh-CN" sz="1600" dirty="0">
                <a:solidFill>
                  <a:srgbClr val="000066"/>
                </a:solidFill>
                <a:latin typeface="+mn-lt"/>
                <a:ea typeface="SimSun" pitchFamily="2" charset="-122"/>
              </a:rPr>
              <a:t>Store vaccines between +2</a:t>
            </a:r>
            <a:r>
              <a:rPr lang="en-US" altLang="zh-CN" sz="1600" baseline="30000" dirty="0">
                <a:solidFill>
                  <a:srgbClr val="000066"/>
                </a:solidFill>
                <a:latin typeface="+mn-lt"/>
                <a:ea typeface="SimSun" pitchFamily="2" charset="-122"/>
              </a:rPr>
              <a:t>o</a:t>
            </a:r>
            <a:r>
              <a:rPr lang="en-US" altLang="zh-CN" sz="1600" dirty="0">
                <a:solidFill>
                  <a:srgbClr val="000066"/>
                </a:solidFill>
                <a:latin typeface="+mn-lt"/>
                <a:ea typeface="SimSun" pitchFamily="2" charset="-122"/>
              </a:rPr>
              <a:t>C to +8</a:t>
            </a:r>
            <a:r>
              <a:rPr lang="en-US" altLang="zh-CN" sz="1600" baseline="30000" dirty="0">
                <a:solidFill>
                  <a:srgbClr val="000066"/>
                </a:solidFill>
                <a:ea typeface="SimSun" pitchFamily="2" charset="-122"/>
              </a:rPr>
              <a:t>o</a:t>
            </a:r>
            <a:r>
              <a:rPr lang="en-US" altLang="zh-CN" sz="1600" dirty="0">
                <a:solidFill>
                  <a:srgbClr val="000066"/>
                </a:solidFill>
                <a:latin typeface="+mn-lt"/>
                <a:ea typeface="SimSun" pitchFamily="2" charset="-122"/>
              </a:rPr>
              <a:t>C </a:t>
            </a:r>
          </a:p>
          <a:p>
            <a:pPr>
              <a:spcBef>
                <a:spcPct val="80000"/>
              </a:spcBef>
              <a:buClr>
                <a:srgbClr val="1E7FB8"/>
              </a:buClr>
              <a:buFont typeface="Wingdings" pitchFamily="2" charset="2"/>
              <a:buChar char="l"/>
              <a:defRPr/>
            </a:pPr>
            <a:r>
              <a:rPr lang="en-US" altLang="zh-CN" sz="1600" dirty="0">
                <a:solidFill>
                  <a:srgbClr val="000066"/>
                </a:solidFill>
                <a:latin typeface="+mn-lt"/>
                <a:ea typeface="SimSun" pitchFamily="2" charset="-122"/>
              </a:rPr>
              <a:t>For the 2 dose vials, store oral syringes and adapters in a cool, dry place – with polio droppers</a:t>
            </a:r>
          </a:p>
          <a:p>
            <a:pPr>
              <a:spcBef>
                <a:spcPct val="80000"/>
              </a:spcBef>
              <a:buClr>
                <a:srgbClr val="1E7FB8"/>
              </a:buClr>
              <a:buFont typeface="Wingdings" pitchFamily="2" charset="2"/>
              <a:buChar char="l"/>
              <a:defRPr/>
            </a:pPr>
            <a:r>
              <a:rPr lang="en-US" altLang="zh-CN" sz="1600" dirty="0">
                <a:solidFill>
                  <a:srgbClr val="000066"/>
                </a:solidFill>
                <a:latin typeface="+mn-lt"/>
                <a:ea typeface="SimSun" pitchFamily="2" charset="-122"/>
              </a:rPr>
              <a:t>Vaccines with early expiration dates and VVM at discard point (or nearing discard point) should be kept in front of the refrigerator to be used first</a:t>
            </a:r>
          </a:p>
          <a:p>
            <a:pPr>
              <a:spcBef>
                <a:spcPct val="80000"/>
              </a:spcBef>
              <a:buClr>
                <a:srgbClr val="1E7FB8"/>
              </a:buClr>
              <a:buFont typeface="Wingdings" pitchFamily="2" charset="2"/>
              <a:buChar char="l"/>
              <a:defRPr/>
            </a:pPr>
            <a:r>
              <a:rPr lang="en-US" altLang="zh-CN" sz="1600" dirty="0">
                <a:solidFill>
                  <a:srgbClr val="000066"/>
                </a:solidFill>
                <a:latin typeface="+mn-lt"/>
                <a:ea typeface="SimSun" pitchFamily="2" charset="-122"/>
              </a:rPr>
              <a:t>Do not open the refrigerator door often</a:t>
            </a:r>
          </a:p>
          <a:p>
            <a:pPr>
              <a:spcBef>
                <a:spcPct val="80000"/>
              </a:spcBef>
              <a:buClr>
                <a:srgbClr val="1E7FB8"/>
              </a:buClr>
              <a:buFont typeface="Wingdings" pitchFamily="2" charset="2"/>
              <a:buChar char="l"/>
              <a:defRPr/>
            </a:pPr>
            <a:r>
              <a:rPr lang="en-US" altLang="zh-CN" sz="1600" dirty="0">
                <a:solidFill>
                  <a:srgbClr val="000066"/>
                </a:solidFill>
                <a:latin typeface="+mn-lt"/>
                <a:ea typeface="SimSun" pitchFamily="2" charset="-122"/>
              </a:rPr>
              <a:t>Regularly monitor the temperature of the refrigerator</a:t>
            </a:r>
            <a:endParaRPr lang="fr-FR" altLang="es-ES" sz="1600" dirty="0">
              <a:solidFill>
                <a:srgbClr val="002060"/>
              </a:solidFill>
              <a:latin typeface="+mn-lt"/>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6" descr="doctor_goodbye">
            <a:extLst>
              <a:ext uri="{FF2B5EF4-FFF2-40B4-BE49-F238E27FC236}">
                <a16:creationId xmlns:a16="http://schemas.microsoft.com/office/drawing/2014/main" id="{B4F4B22D-C66C-0594-BA05-CB265C140E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Titre 1">
            <a:extLst>
              <a:ext uri="{FF2B5EF4-FFF2-40B4-BE49-F238E27FC236}">
                <a16:creationId xmlns:a16="http://schemas.microsoft.com/office/drawing/2014/main" id="{A3D94AA5-4091-F323-CA7C-F9DA363EEB1E}"/>
              </a:ext>
            </a:extLst>
          </p:cNvPr>
          <p:cNvSpPr>
            <a:spLocks noGrp="1"/>
          </p:cNvSpPr>
          <p:nvPr>
            <p:ph type="title" idx="4294967295"/>
          </p:nvPr>
        </p:nvSpPr>
        <p:spPr/>
        <p:txBody>
          <a:bodyPr/>
          <a:lstStyle/>
          <a:p>
            <a:pPr>
              <a:defRPr/>
            </a:pPr>
            <a:r>
              <a:rPr lang="en-US" sz="3600"/>
              <a:t>End of module</a:t>
            </a:r>
            <a:endParaRPr lang="fr-FR" sz="3600"/>
          </a:p>
        </p:txBody>
      </p:sp>
      <p:sp>
        <p:nvSpPr>
          <p:cNvPr id="6" name="Rectangle à coins arrondis 5">
            <a:extLst>
              <a:ext uri="{FF2B5EF4-FFF2-40B4-BE49-F238E27FC236}">
                <a16:creationId xmlns:a16="http://schemas.microsoft.com/office/drawing/2014/main" id="{860B23A1-8DA1-666A-42F8-961C604AB7CC}"/>
              </a:ext>
            </a:extLst>
          </p:cNvPr>
          <p:cNvSpPr/>
          <p:nvPr/>
        </p:nvSpPr>
        <p:spPr bwMode="auto">
          <a:xfrm>
            <a:off x="3924300" y="1916113"/>
            <a:ext cx="3671888" cy="1512887"/>
          </a:xfrm>
          <a:prstGeom prst="wedgeRoundRectCallout">
            <a:avLst>
              <a:gd name="adj1" fmla="val -74175"/>
              <a:gd name="adj2" fmla="val 24851"/>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eaLnBrk="1" hangingPunct="1">
              <a:defRPr/>
            </a:pPr>
            <a:br>
              <a:rPr lang="en-US" sz="1400" b="1">
                <a:solidFill>
                  <a:srgbClr val="000066"/>
                </a:solidFill>
                <a:ea typeface="MS PGothic" pitchFamily="34" charset="-128"/>
              </a:rPr>
            </a:br>
            <a:r>
              <a:rPr lang="en-US" sz="2400" b="1">
                <a:solidFill>
                  <a:srgbClr val="000066"/>
                </a:solidFill>
                <a:ea typeface="MS PGothic" pitchFamily="34" charset="-128"/>
              </a:rPr>
              <a:t>Thank you</a:t>
            </a:r>
          </a:p>
          <a:p>
            <a:pPr algn="ctr" rtl="1" eaLnBrk="1" hangingPunct="1">
              <a:defRPr/>
            </a:pPr>
            <a:r>
              <a:rPr lang="en-US" sz="2400" b="1">
                <a:solidFill>
                  <a:srgbClr val="000066"/>
                </a:solidFill>
                <a:ea typeface="MS PGothic" pitchFamily="34" charset="-128"/>
              </a:rPr>
              <a:t>for your attention! </a:t>
            </a:r>
            <a:br>
              <a:rPr lang="en-US" sz="2400" b="1">
                <a:solidFill>
                  <a:srgbClr val="000066"/>
                </a:solidFill>
                <a:ea typeface="MS PGothic" pitchFamily="34" charset="-128"/>
              </a:rPr>
            </a:br>
            <a:br>
              <a:rPr lang="en-US" sz="2400" b="1">
                <a:solidFill>
                  <a:srgbClr val="000066"/>
                </a:solidFill>
                <a:ea typeface="MS PGothic" pitchFamily="34" charset="-128"/>
              </a:rPr>
            </a:br>
            <a:endParaRPr lang="en-US" sz="24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r>
              <a:rPr lang="fr-FR" sz="2000" b="1">
                <a:solidFill>
                  <a:srgbClr val="000066"/>
                </a:solidFill>
                <a:ea typeface="MS PGothic" pitchFamily="34" charset="-128"/>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3">
            <a:extLst>
              <a:ext uri="{FF2B5EF4-FFF2-40B4-BE49-F238E27FC236}">
                <a16:creationId xmlns:a16="http://schemas.microsoft.com/office/drawing/2014/main" id="{34EF16E9-B5F7-8384-0C0C-1CEA8A71E77A}"/>
              </a:ext>
            </a:extLst>
          </p:cNvPr>
          <p:cNvSpPr>
            <a:spLocks noGrp="1" noChangeArrowheads="1"/>
          </p:cNvSpPr>
          <p:nvPr>
            <p:ph type="title"/>
          </p:nvPr>
        </p:nvSpPr>
        <p:spPr/>
        <p:txBody>
          <a:bodyPr/>
          <a:lstStyle/>
          <a:p>
            <a:pPr>
              <a:defRPr/>
            </a:pPr>
            <a:r>
              <a:rPr lang="fr-FR">
                <a:ea typeface="ＭＳ Ｐゴシック" charset="0"/>
              </a:rPr>
              <a:t>Learning objectives</a:t>
            </a:r>
          </a:p>
        </p:txBody>
      </p:sp>
      <p:sp>
        <p:nvSpPr>
          <p:cNvPr id="7171" name="Rectangle 14">
            <a:extLst>
              <a:ext uri="{FF2B5EF4-FFF2-40B4-BE49-F238E27FC236}">
                <a16:creationId xmlns:a16="http://schemas.microsoft.com/office/drawing/2014/main" id="{A2A83CA5-46C4-791A-131B-0F26F12750AE}"/>
              </a:ext>
            </a:extLst>
          </p:cNvPr>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es-ES" dirty="0"/>
              <a:t>At the end of the module, the participant will be able to:</a:t>
            </a:r>
          </a:p>
          <a:p>
            <a:pPr lvl="1"/>
            <a:r>
              <a:rPr lang="en-GB" altLang="es-ES" dirty="0">
                <a:ea typeface="MS PGothic" panose="020B0600070205080204" pitchFamily="34" charset="-128"/>
              </a:rPr>
              <a:t>Describe the main attributes of </a:t>
            </a:r>
            <a:r>
              <a:rPr lang="en-GB" altLang="en-US" sz="2000" dirty="0">
                <a:solidFill>
                  <a:srgbClr val="000066"/>
                </a:solidFill>
                <a:latin typeface="+mn-lt"/>
              </a:rPr>
              <a:t>ROTASIIL-Liquid</a:t>
            </a:r>
            <a:r>
              <a:rPr lang="en-GB" altLang="es-ES" dirty="0">
                <a:ea typeface="MS PGothic" panose="020B0600070205080204" pitchFamily="34" charset="-128"/>
              </a:rPr>
              <a:t> vaccine</a:t>
            </a:r>
          </a:p>
          <a:p>
            <a:pPr lvl="1"/>
            <a:r>
              <a:rPr lang="en-GB" altLang="es-ES" dirty="0">
                <a:ea typeface="MS PGothic" panose="020B0600070205080204" pitchFamily="34" charset="-128"/>
              </a:rPr>
              <a:t>Describe storage conditions of </a:t>
            </a:r>
            <a:r>
              <a:rPr lang="en-GB" altLang="en-US" sz="2000" dirty="0">
                <a:solidFill>
                  <a:srgbClr val="000066"/>
                </a:solidFill>
                <a:latin typeface="+mn-lt"/>
              </a:rPr>
              <a:t>ROTASIIL-Liquid </a:t>
            </a:r>
            <a:r>
              <a:rPr lang="en-GB" altLang="es-ES" dirty="0">
                <a:ea typeface="MS PGothic" panose="020B0600070205080204" pitchFamily="34" charset="-128"/>
              </a:rPr>
              <a:t>vaccine</a:t>
            </a:r>
          </a:p>
          <a:p>
            <a:pPr lvl="1"/>
            <a:endParaRPr lang="en-GB" altLang="es-ES" dirty="0">
              <a:ea typeface="MS PGothic" panose="020B0600070205080204" pitchFamily="34" charset="-128"/>
            </a:endParaRPr>
          </a:p>
          <a:p>
            <a:r>
              <a:rPr lang="en-GB" altLang="es-ES" dirty="0"/>
              <a:t>Duration</a:t>
            </a:r>
          </a:p>
          <a:p>
            <a:pPr lvl="1"/>
            <a:r>
              <a:rPr lang="en-GB" altLang="es-ES" dirty="0">
                <a:ea typeface="MS PGothic" panose="020B0600070205080204" pitchFamily="34" charset="-128"/>
              </a:rPr>
              <a:t>15</a:t>
            </a:r>
            <a:r>
              <a:rPr lang="en-GB" altLang="ja-JP" dirty="0">
                <a:ea typeface="MS PGothic" panose="020B0600070205080204" pitchFamily="34" charset="-128"/>
              </a:rPr>
              <a:t>’</a:t>
            </a:r>
          </a:p>
          <a:p>
            <a:pPr lvl="1"/>
            <a:endParaRPr lang="en-GB" altLang="es-ES" dirty="0">
              <a:ea typeface="MS PGothic" panose="020B0600070205080204" pitchFamily="34" charset="-128"/>
            </a:endParaRPr>
          </a:p>
        </p:txBody>
      </p:sp>
      <p:pic>
        <p:nvPicPr>
          <p:cNvPr id="7172" name="Picture 6" descr="C:\Users\sfellache\Desktop\ammp\sandclock.jpg">
            <a:extLst>
              <a:ext uri="{FF2B5EF4-FFF2-40B4-BE49-F238E27FC236}">
                <a16:creationId xmlns:a16="http://schemas.microsoft.com/office/drawing/2014/main" id="{ABDFBFF1-4E92-F0D3-8DDD-2918C58A30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3429000"/>
            <a:ext cx="823913"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7" descr="arrow">
            <a:extLst>
              <a:ext uri="{FF2B5EF4-FFF2-40B4-BE49-F238E27FC236}">
                <a16:creationId xmlns:a16="http://schemas.microsoft.com/office/drawing/2014/main" id="{AFDCE88A-BBC8-4B97-BC9C-38EB6E761D8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4" name="TextBox 1">
            <a:extLst>
              <a:ext uri="{FF2B5EF4-FFF2-40B4-BE49-F238E27FC236}">
                <a16:creationId xmlns:a16="http://schemas.microsoft.com/office/drawing/2014/main" id="{4F6920E5-AFB7-2574-942D-408CA3A1EF9E}"/>
              </a:ext>
            </a:extLst>
          </p:cNvPr>
          <p:cNvSpPr txBox="1">
            <a:spLocks noChangeArrowheads="1"/>
          </p:cNvSpPr>
          <p:nvPr/>
        </p:nvSpPr>
        <p:spPr bwMode="auto">
          <a:xfrm>
            <a:off x="1600200" y="6565900"/>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s-ES" sz="1800">
              <a:solidFill>
                <a:schemeClr val="tx1"/>
              </a:solidFill>
              <a:latin typeface="Limon F3"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15" descr="C:\Users\sfellache\Desktop\ammp\doctor2.jpg">
            <a:extLst>
              <a:ext uri="{FF2B5EF4-FFF2-40B4-BE49-F238E27FC236}">
                <a16:creationId xmlns:a16="http://schemas.microsoft.com/office/drawing/2014/main" id="{FCAC9481-47AD-4C26-7E6A-2994236EB1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628775"/>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11">
            <a:extLst>
              <a:ext uri="{FF2B5EF4-FFF2-40B4-BE49-F238E27FC236}">
                <a16:creationId xmlns:a16="http://schemas.microsoft.com/office/drawing/2014/main" id="{9D76C6D9-1BA1-F742-C158-C71D15DDE8E8}"/>
              </a:ext>
            </a:extLst>
          </p:cNvPr>
          <p:cNvGrpSpPr>
            <a:grpSpLocks/>
          </p:cNvGrpSpPr>
          <p:nvPr/>
        </p:nvGrpSpPr>
        <p:grpSpPr bwMode="auto">
          <a:xfrm>
            <a:off x="468313" y="1700213"/>
            <a:ext cx="4535487" cy="1081087"/>
            <a:chOff x="295" y="1071"/>
            <a:chExt cx="2857" cy="681"/>
          </a:xfrm>
        </p:grpSpPr>
        <p:sp>
          <p:nvSpPr>
            <p:cNvPr id="4" name="Rectangle à coins arrondis 3">
              <a:extLst>
                <a:ext uri="{FF2B5EF4-FFF2-40B4-BE49-F238E27FC236}">
                  <a16:creationId xmlns:a16="http://schemas.microsoft.com/office/drawing/2014/main" id="{D86DC58A-CFB9-4750-7875-A09E71F4BEF4}"/>
                </a:ext>
              </a:extLst>
            </p:cNvPr>
            <p:cNvSpPr/>
            <p:nvPr/>
          </p:nvSpPr>
          <p:spPr bwMode="auto">
            <a:xfrm>
              <a:off x="566" y="1207"/>
              <a:ext cx="2586" cy="545"/>
            </a:xfrm>
            <a:prstGeom prst="wedgeRoundRectCallout">
              <a:avLst>
                <a:gd name="adj1" fmla="val 68142"/>
                <a:gd name="adj2" fmla="val 3675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en-GB" sz="2000" b="1" dirty="0">
                  <a:solidFill>
                    <a:srgbClr val="000066"/>
                  </a:solidFill>
                </a:rPr>
                <a:t>What is rotavirus vaccine presentation?</a:t>
              </a:r>
            </a:p>
          </p:txBody>
        </p:sp>
        <p:sp>
          <p:nvSpPr>
            <p:cNvPr id="8" name="Ellipse 7">
              <a:extLst>
                <a:ext uri="{FF2B5EF4-FFF2-40B4-BE49-F238E27FC236}">
                  <a16:creationId xmlns:a16="http://schemas.microsoft.com/office/drawing/2014/main" id="{A22EFFB9-B710-9A68-8684-AE006EA82F8F}"/>
                </a:ext>
              </a:extLst>
            </p:cNvPr>
            <p:cNvSpPr>
              <a:spLocks noChangeArrowheads="1"/>
            </p:cNvSpPr>
            <p:nvPr/>
          </p:nvSpPr>
          <p:spPr bwMode="auto">
            <a:xfrm>
              <a:off x="295" y="1071"/>
              <a:ext cx="31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1</a:t>
              </a:r>
            </a:p>
          </p:txBody>
        </p:sp>
      </p:grpSp>
      <p:grpSp>
        <p:nvGrpSpPr>
          <p:cNvPr id="5" name="Group 12">
            <a:extLst>
              <a:ext uri="{FF2B5EF4-FFF2-40B4-BE49-F238E27FC236}">
                <a16:creationId xmlns:a16="http://schemas.microsoft.com/office/drawing/2014/main" id="{CE036CCD-BD7E-2D8A-AFFE-0B3E8EAC5DE6}"/>
              </a:ext>
            </a:extLst>
          </p:cNvPr>
          <p:cNvGrpSpPr>
            <a:grpSpLocks/>
          </p:cNvGrpSpPr>
          <p:nvPr/>
        </p:nvGrpSpPr>
        <p:grpSpPr bwMode="auto">
          <a:xfrm>
            <a:off x="461963" y="3759200"/>
            <a:ext cx="4535487" cy="1009650"/>
            <a:chOff x="295" y="1842"/>
            <a:chExt cx="2857" cy="636"/>
          </a:xfrm>
        </p:grpSpPr>
        <p:sp>
          <p:nvSpPr>
            <p:cNvPr id="6" name="Rectangle à coins arrondis 5">
              <a:extLst>
                <a:ext uri="{FF2B5EF4-FFF2-40B4-BE49-F238E27FC236}">
                  <a16:creationId xmlns:a16="http://schemas.microsoft.com/office/drawing/2014/main" id="{24A11AA5-5A0D-D846-FB69-7C55B5E1A6A6}"/>
                </a:ext>
              </a:extLst>
            </p:cNvPr>
            <p:cNvSpPr/>
            <p:nvPr/>
          </p:nvSpPr>
          <p:spPr bwMode="auto">
            <a:xfrm>
              <a:off x="566" y="1979"/>
              <a:ext cx="2586" cy="499"/>
            </a:xfrm>
            <a:prstGeom prst="wedgeRoundRectCallout">
              <a:avLst>
                <a:gd name="adj1" fmla="val 69870"/>
                <a:gd name="adj2" fmla="val -720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en-US" sz="2000" b="1">
                  <a:solidFill>
                    <a:srgbClr val="000066"/>
                  </a:solidFill>
                  <a:ea typeface="MS PGothic" pitchFamily="34" charset="-128"/>
                </a:rPr>
                <a:t>At which temperature should the vaccine be stored?</a:t>
              </a:r>
              <a:endParaRPr lang="fr-FR" sz="2000" b="1">
                <a:solidFill>
                  <a:srgbClr val="000066"/>
                </a:solidFill>
                <a:ea typeface="MS PGothic" pitchFamily="34" charset="-128"/>
              </a:endParaRPr>
            </a:p>
          </p:txBody>
        </p:sp>
        <p:sp>
          <p:nvSpPr>
            <p:cNvPr id="9" name="Ellipse 8">
              <a:extLst>
                <a:ext uri="{FF2B5EF4-FFF2-40B4-BE49-F238E27FC236}">
                  <a16:creationId xmlns:a16="http://schemas.microsoft.com/office/drawing/2014/main" id="{821C4DDC-4152-9FFF-2962-8BB69D5668AA}"/>
                </a:ext>
              </a:extLst>
            </p:cNvPr>
            <p:cNvSpPr>
              <a:spLocks noChangeArrowheads="1"/>
            </p:cNvSpPr>
            <p:nvPr/>
          </p:nvSpPr>
          <p:spPr bwMode="auto">
            <a:xfrm>
              <a:off x="295" y="1842"/>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3</a:t>
              </a:r>
            </a:p>
          </p:txBody>
        </p:sp>
      </p:grpSp>
      <p:grpSp>
        <p:nvGrpSpPr>
          <p:cNvPr id="11" name="Group 13">
            <a:extLst>
              <a:ext uri="{FF2B5EF4-FFF2-40B4-BE49-F238E27FC236}">
                <a16:creationId xmlns:a16="http://schemas.microsoft.com/office/drawing/2014/main" id="{0CE79F4D-3A1C-9D58-C4D6-C01AD3953384}"/>
              </a:ext>
            </a:extLst>
          </p:cNvPr>
          <p:cNvGrpSpPr>
            <a:grpSpLocks/>
          </p:cNvGrpSpPr>
          <p:nvPr/>
        </p:nvGrpSpPr>
        <p:grpSpPr bwMode="auto">
          <a:xfrm>
            <a:off x="461963" y="4768850"/>
            <a:ext cx="4535487" cy="1008063"/>
            <a:chOff x="295" y="2568"/>
            <a:chExt cx="2857" cy="635"/>
          </a:xfrm>
        </p:grpSpPr>
        <p:sp>
          <p:nvSpPr>
            <p:cNvPr id="7" name="Rectangle à coins arrondis 6">
              <a:extLst>
                <a:ext uri="{FF2B5EF4-FFF2-40B4-BE49-F238E27FC236}">
                  <a16:creationId xmlns:a16="http://schemas.microsoft.com/office/drawing/2014/main" id="{756EE854-EB5A-611E-9208-2D29B32EF935}"/>
                </a:ext>
              </a:extLst>
            </p:cNvPr>
            <p:cNvSpPr/>
            <p:nvPr/>
          </p:nvSpPr>
          <p:spPr bwMode="auto">
            <a:xfrm>
              <a:off x="566" y="2704"/>
              <a:ext cx="2586" cy="499"/>
            </a:xfrm>
            <a:prstGeom prst="wedgeRoundRectCallout">
              <a:avLst>
                <a:gd name="adj1" fmla="val 69091"/>
                <a:gd name="adj2" fmla="val -6749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en-US" sz="2000" b="1">
                  <a:solidFill>
                    <a:srgbClr val="000066"/>
                  </a:solidFill>
                  <a:ea typeface="MS PGothic" pitchFamily="34" charset="-128"/>
                </a:rPr>
                <a:t>Where should the vaccine be stored?</a:t>
              </a:r>
              <a:endParaRPr lang="fr-FR" sz="2000" b="1">
                <a:solidFill>
                  <a:srgbClr val="000066"/>
                </a:solidFill>
                <a:ea typeface="MS PGothic" pitchFamily="34" charset="-128"/>
              </a:endParaRPr>
            </a:p>
            <a:p>
              <a:pPr rtl="1" eaLnBrk="1" hangingPunct="1">
                <a:defRPr/>
              </a:pPr>
              <a:endParaRPr lang="fr-FR" sz="2000" b="1">
                <a:solidFill>
                  <a:srgbClr val="000066"/>
                </a:solidFill>
                <a:ea typeface="MS PGothic" pitchFamily="34" charset="-128"/>
              </a:endParaRPr>
            </a:p>
          </p:txBody>
        </p:sp>
        <p:sp>
          <p:nvSpPr>
            <p:cNvPr id="10" name="Ellipse 9">
              <a:extLst>
                <a:ext uri="{FF2B5EF4-FFF2-40B4-BE49-F238E27FC236}">
                  <a16:creationId xmlns:a16="http://schemas.microsoft.com/office/drawing/2014/main" id="{6E19A583-6515-958F-34BD-F63DB3BB6F5C}"/>
                </a:ext>
              </a:extLst>
            </p:cNvPr>
            <p:cNvSpPr>
              <a:spLocks noChangeArrowheads="1"/>
            </p:cNvSpPr>
            <p:nvPr/>
          </p:nvSpPr>
          <p:spPr bwMode="auto">
            <a:xfrm>
              <a:off x="295" y="2568"/>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4</a:t>
              </a:r>
            </a:p>
          </p:txBody>
        </p:sp>
      </p:grpSp>
      <p:sp>
        <p:nvSpPr>
          <p:cNvPr id="9222" name="Titre 17">
            <a:extLst>
              <a:ext uri="{FF2B5EF4-FFF2-40B4-BE49-F238E27FC236}">
                <a16:creationId xmlns:a16="http://schemas.microsoft.com/office/drawing/2014/main" id="{D67EAA22-B0E1-85F2-A41E-8FC6ABFB50AC}"/>
              </a:ext>
            </a:extLst>
          </p:cNvPr>
          <p:cNvSpPr>
            <a:spLocks/>
          </p:cNvSpPr>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lIns="0" tIns="0" rIns="0" bIns="0" anchor="ctr"/>
          <a:lstStyle/>
          <a:p>
            <a:pPr algn="ctr" defTabSz="912813">
              <a:defRPr/>
            </a:pPr>
            <a:r>
              <a:rPr lang="fr-FR" sz="3500" b="1" dirty="0">
                <a:solidFill>
                  <a:srgbClr val="000066"/>
                </a:solidFill>
                <a:latin typeface="Arial" charset="0"/>
                <a:ea typeface="ＭＳ Ｐゴシック" charset="0"/>
              </a:rPr>
              <a:t>Key issues</a:t>
            </a:r>
          </a:p>
        </p:txBody>
      </p:sp>
      <p:sp>
        <p:nvSpPr>
          <p:cNvPr id="9223" name="Rectangle 1">
            <a:extLst>
              <a:ext uri="{FF2B5EF4-FFF2-40B4-BE49-F238E27FC236}">
                <a16:creationId xmlns:a16="http://schemas.microsoft.com/office/drawing/2014/main" id="{7C5BB364-1260-7A6B-F074-71FCEE990003}"/>
              </a:ext>
            </a:extLst>
          </p:cNvPr>
          <p:cNvSpPr>
            <a:spLocks noChangeArrowheads="1"/>
          </p:cNvSpPr>
          <p:nvPr/>
        </p:nvSpPr>
        <p:spPr bwMode="auto">
          <a:xfrm>
            <a:off x="5003800" y="5592763"/>
            <a:ext cx="2492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en-US" altLang="es-ES" sz="1800" b="1" i="1">
                <a:solidFill>
                  <a:schemeClr val="tx1"/>
                </a:solidFill>
                <a:latin typeface="Limon F3" charset="0"/>
              </a:rPr>
              <a:t> </a:t>
            </a:r>
            <a:endParaRPr lang="en-GB" altLang="es-ES" sz="1800" b="1" i="1">
              <a:solidFill>
                <a:schemeClr val="tx1"/>
              </a:solidFill>
              <a:latin typeface="Limon F3" charset="0"/>
            </a:endParaRPr>
          </a:p>
        </p:txBody>
      </p:sp>
      <p:grpSp>
        <p:nvGrpSpPr>
          <p:cNvPr id="12" name="Group 12">
            <a:extLst>
              <a:ext uri="{FF2B5EF4-FFF2-40B4-BE49-F238E27FC236}">
                <a16:creationId xmlns:a16="http://schemas.microsoft.com/office/drawing/2014/main" id="{E49AC54C-94A5-C49D-CB0F-0C4A1C862292}"/>
              </a:ext>
            </a:extLst>
          </p:cNvPr>
          <p:cNvGrpSpPr>
            <a:grpSpLocks/>
          </p:cNvGrpSpPr>
          <p:nvPr/>
        </p:nvGrpSpPr>
        <p:grpSpPr bwMode="auto">
          <a:xfrm>
            <a:off x="454025" y="2744788"/>
            <a:ext cx="4535488" cy="1009650"/>
            <a:chOff x="295" y="1842"/>
            <a:chExt cx="2857" cy="636"/>
          </a:xfrm>
        </p:grpSpPr>
        <p:sp>
          <p:nvSpPr>
            <p:cNvPr id="16" name="Rectangle à coins arrondis 5">
              <a:extLst>
                <a:ext uri="{FF2B5EF4-FFF2-40B4-BE49-F238E27FC236}">
                  <a16:creationId xmlns:a16="http://schemas.microsoft.com/office/drawing/2014/main" id="{0CFC4EE8-EEE1-3844-253E-42C816CA691C}"/>
                </a:ext>
              </a:extLst>
            </p:cNvPr>
            <p:cNvSpPr/>
            <p:nvPr/>
          </p:nvSpPr>
          <p:spPr bwMode="auto">
            <a:xfrm>
              <a:off x="566" y="1979"/>
              <a:ext cx="2586" cy="499"/>
            </a:xfrm>
            <a:prstGeom prst="wedgeRoundRectCallout">
              <a:avLst>
                <a:gd name="adj1" fmla="val 69870"/>
                <a:gd name="adj2" fmla="val -720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en-US" sz="2000" b="1">
                  <a:solidFill>
                    <a:srgbClr val="000066"/>
                  </a:solidFill>
                  <a:ea typeface="MS PGothic" pitchFamily="34" charset="-128"/>
                </a:rPr>
                <a:t>How safe is rotavirus vaccine?</a:t>
              </a:r>
              <a:endParaRPr lang="fr-FR" sz="2000" b="1">
                <a:solidFill>
                  <a:srgbClr val="000066"/>
                </a:solidFill>
                <a:ea typeface="MS PGothic" pitchFamily="34" charset="-128"/>
              </a:endParaRPr>
            </a:p>
          </p:txBody>
        </p:sp>
        <p:sp>
          <p:nvSpPr>
            <p:cNvPr id="17" name="Ellipse 8">
              <a:extLst>
                <a:ext uri="{FF2B5EF4-FFF2-40B4-BE49-F238E27FC236}">
                  <a16:creationId xmlns:a16="http://schemas.microsoft.com/office/drawing/2014/main" id="{EB57417D-6D33-BB37-679F-7CB1A717A755}"/>
                </a:ext>
              </a:extLst>
            </p:cNvPr>
            <p:cNvSpPr>
              <a:spLocks noChangeArrowheads="1"/>
            </p:cNvSpPr>
            <p:nvPr/>
          </p:nvSpPr>
          <p:spPr bwMode="auto">
            <a:xfrm>
              <a:off x="295" y="1842"/>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2</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F5E9901D-6F20-D85A-C367-A2C596CF07D3}"/>
              </a:ext>
            </a:extLst>
          </p:cNvPr>
          <p:cNvSpPr>
            <a:spLocks noGrp="1" noChangeArrowheads="1"/>
          </p:cNvSpPr>
          <p:nvPr>
            <p:ph type="title" idx="4294967295"/>
          </p:nvPr>
        </p:nvSpPr>
        <p:spPr/>
        <p:txBody>
          <a:bodyPr/>
          <a:lstStyle/>
          <a:p>
            <a:pPr>
              <a:defRPr/>
            </a:pPr>
            <a:r>
              <a:rPr lang="en-US" dirty="0">
                <a:solidFill>
                  <a:srgbClr val="002060"/>
                </a:solidFill>
              </a:rPr>
              <a:t>What is rotavirus vaccine (ROTASIIL-Liquid) presentation?</a:t>
            </a:r>
            <a:endParaRPr lang="en-GB" dirty="0">
              <a:solidFill>
                <a:srgbClr val="002060"/>
              </a:solidFill>
            </a:endParaRPr>
          </a:p>
        </p:txBody>
      </p:sp>
      <p:sp>
        <p:nvSpPr>
          <p:cNvPr id="11267" name="Rectangle 3">
            <a:extLst>
              <a:ext uri="{FF2B5EF4-FFF2-40B4-BE49-F238E27FC236}">
                <a16:creationId xmlns:a16="http://schemas.microsoft.com/office/drawing/2014/main" id="{3CD5C90F-D14D-7AD3-64F9-3FE278EA23A8}"/>
              </a:ext>
            </a:extLst>
          </p:cNvPr>
          <p:cNvSpPr>
            <a:spLocks noGrp="1" noChangeArrowheads="1"/>
          </p:cNvSpPr>
          <p:nvPr>
            <p:ph type="body" idx="1"/>
          </p:nvPr>
        </p:nvSpPr>
        <p:spPr>
          <a:xfrm>
            <a:off x="442913" y="1481138"/>
            <a:ext cx="4921175" cy="4611687"/>
          </a:xfrm>
        </p:spPr>
        <p:txBody>
          <a:bodyPr/>
          <a:lstStyle/>
          <a:p>
            <a:r>
              <a:rPr lang="en-GB" altLang="es-ES" sz="2800" dirty="0"/>
              <a:t>ROTASIIL-Liquid vaccine is a ready-to-use, oral vaccine in liquid formulation</a:t>
            </a:r>
          </a:p>
          <a:p>
            <a:r>
              <a:rPr lang="en-GB" altLang="zh-CN" sz="2800" dirty="0">
                <a:ea typeface="SimSun" panose="02010600030101010101" pitchFamily="2" charset="-122"/>
              </a:rPr>
              <a:t>It comes in a 1 (2 ml) dose ampoule or a 2 (4 ml) dose vial</a:t>
            </a:r>
          </a:p>
          <a:p>
            <a:r>
              <a:rPr lang="en-GB" altLang="zh-CN" sz="2800" dirty="0">
                <a:ea typeface="SimSun" panose="02010600030101010101" pitchFamily="2" charset="-122"/>
              </a:rPr>
              <a:t>Dosage:</a:t>
            </a:r>
          </a:p>
          <a:p>
            <a:pPr lvl="1"/>
            <a:r>
              <a:rPr lang="en-GB" altLang="zh-CN" sz="2800" dirty="0">
                <a:ea typeface="SimSun" panose="02010600030101010101" pitchFamily="2" charset="-122"/>
              </a:rPr>
              <a:t>1 dose = 2 ml </a:t>
            </a:r>
            <a:endParaRPr lang="en-GB" altLang="zh-CN" sz="2800" b="1" dirty="0">
              <a:ea typeface="SimSun" panose="02010600030101010101" pitchFamily="2" charset="-122"/>
            </a:endParaRPr>
          </a:p>
          <a:p>
            <a:pPr lvl="1">
              <a:buFont typeface="Arial" panose="020B0604020202020204" pitchFamily="34" charset="0"/>
              <a:buNone/>
            </a:pPr>
            <a:endParaRPr lang="en-GB" altLang="es-ES" sz="2800" dirty="0">
              <a:ea typeface="Arial" panose="020B0604020202020204" pitchFamily="34" charset="0"/>
            </a:endParaRPr>
          </a:p>
        </p:txBody>
      </p:sp>
      <p:sp>
        <p:nvSpPr>
          <p:cNvPr id="11268" name="Rectangle 10">
            <a:extLst>
              <a:ext uri="{FF2B5EF4-FFF2-40B4-BE49-F238E27FC236}">
                <a16:creationId xmlns:a16="http://schemas.microsoft.com/office/drawing/2014/main" id="{271AF936-AF74-94D3-77AC-7E58FC269EF4}"/>
              </a:ext>
            </a:extLst>
          </p:cNvPr>
          <p:cNvSpPr>
            <a:spLocks noChangeArrowheads="1"/>
          </p:cNvSpPr>
          <p:nvPr/>
        </p:nvSpPr>
        <p:spPr bwMode="auto">
          <a:xfrm>
            <a:off x="0" y="3508375"/>
            <a:ext cx="6624638"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en-US" altLang="es-ES" sz="2400"/>
          </a:p>
          <a:p>
            <a:pPr rtl="1" eaLnBrk="1" hangingPunct="1">
              <a:spcBef>
                <a:spcPct val="0"/>
              </a:spcBef>
              <a:buClrTx/>
              <a:buFontTx/>
              <a:buNone/>
            </a:pPr>
            <a:endParaRPr lang="en-US" altLang="es-ES" sz="2400"/>
          </a:p>
          <a:p>
            <a:pPr rtl="1" eaLnBrk="1" hangingPunct="1">
              <a:spcBef>
                <a:spcPct val="0"/>
              </a:spcBef>
              <a:buClrTx/>
              <a:buFontTx/>
              <a:buNone/>
            </a:pPr>
            <a:r>
              <a:rPr lang="en-US" altLang="es-ES" sz="2000" b="1"/>
              <a:t>     </a:t>
            </a:r>
            <a:endParaRPr lang="fr-FR" altLang="es-ES" sz="2000"/>
          </a:p>
        </p:txBody>
      </p:sp>
      <p:pic>
        <p:nvPicPr>
          <p:cNvPr id="3" name="Picture 2" descr="Graphical user interface&#10;&#10;Description automatically generated with low confidence">
            <a:extLst>
              <a:ext uri="{FF2B5EF4-FFF2-40B4-BE49-F238E27FC236}">
                <a16:creationId xmlns:a16="http://schemas.microsoft.com/office/drawing/2014/main" id="{0842DAC1-2BFD-E7C6-655C-6747CB1601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40726" y="1595137"/>
            <a:ext cx="2923786" cy="1833863"/>
          </a:xfrm>
          <a:prstGeom prst="rect">
            <a:avLst/>
          </a:prstGeom>
        </p:spPr>
      </p:pic>
      <p:pic>
        <p:nvPicPr>
          <p:cNvPr id="4" name="Picture 3" descr="Diagram, engineering drawing&#10;&#10;Description automatically generated">
            <a:extLst>
              <a:ext uri="{FF2B5EF4-FFF2-40B4-BE49-F238E27FC236}">
                <a16:creationId xmlns:a16="http://schemas.microsoft.com/office/drawing/2014/main" id="{23679CEC-F58D-DC56-241E-363D6930469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59616" y="3810820"/>
            <a:ext cx="2990594" cy="2005457"/>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7C49E85F-12C0-CFFB-BCB6-6F0182B066E8}"/>
              </a:ext>
            </a:extLst>
          </p:cNvPr>
          <p:cNvSpPr>
            <a:spLocks noGrp="1" noChangeArrowheads="1"/>
          </p:cNvSpPr>
          <p:nvPr>
            <p:ph type="title" idx="4294967295"/>
          </p:nvPr>
        </p:nvSpPr>
        <p:spPr/>
        <p:txBody>
          <a:bodyPr/>
          <a:lstStyle/>
          <a:p>
            <a:pPr>
              <a:defRPr/>
            </a:pPr>
            <a:r>
              <a:rPr lang="en-US" dirty="0">
                <a:solidFill>
                  <a:srgbClr val="002060"/>
                </a:solidFill>
              </a:rPr>
              <a:t>How safe is the vaccine?</a:t>
            </a:r>
            <a:endParaRPr lang="en-GB" dirty="0">
              <a:solidFill>
                <a:srgbClr val="002060"/>
              </a:solidFill>
            </a:endParaRPr>
          </a:p>
        </p:txBody>
      </p:sp>
      <p:sp>
        <p:nvSpPr>
          <p:cNvPr id="15363" name="Rectangle 3">
            <a:extLst>
              <a:ext uri="{FF2B5EF4-FFF2-40B4-BE49-F238E27FC236}">
                <a16:creationId xmlns:a16="http://schemas.microsoft.com/office/drawing/2014/main" id="{DC908860-631E-C8AE-AC77-E7CCD77AAA2D}"/>
              </a:ext>
            </a:extLst>
          </p:cNvPr>
          <p:cNvSpPr>
            <a:spLocks noGrp="1" noChangeArrowheads="1"/>
          </p:cNvSpPr>
          <p:nvPr>
            <p:ph type="body" idx="1"/>
          </p:nvPr>
        </p:nvSpPr>
        <p:spPr>
          <a:xfrm>
            <a:off x="442913" y="1381125"/>
            <a:ext cx="8161337" cy="4611688"/>
          </a:xfrm>
        </p:spPr>
        <p:txBody>
          <a:bodyPr/>
          <a:lstStyle/>
          <a:p>
            <a:r>
              <a:rPr lang="en-GB" altLang="es-ES" sz="2300" dirty="0"/>
              <a:t>ROTASIIL-Liquid vaccine is safe and did NOT cause any serious adverse events in clinical trials</a:t>
            </a:r>
          </a:p>
          <a:p>
            <a:r>
              <a:rPr lang="en-GB" altLang="es-ES" sz="2300" dirty="0"/>
              <a:t>Fever, irritability, decreased appetite, decreased activity level, vomiting </a:t>
            </a:r>
            <a:r>
              <a:rPr lang="en-GB" altLang="es-ES" sz="2300"/>
              <a:t>and diarrhoea are </a:t>
            </a:r>
            <a:r>
              <a:rPr lang="en-GB" altLang="es-ES" sz="2300" dirty="0"/>
              <a:t>very common side effects of ROTASIIL-Liquid rotavirus vaccine and are similar to other vaccines</a:t>
            </a:r>
          </a:p>
          <a:p>
            <a:r>
              <a:rPr lang="en-GB" altLang="es-ES" sz="2300" dirty="0"/>
              <a:t>Most of these were of short duration and mild in severity</a:t>
            </a:r>
          </a:p>
          <a:p>
            <a:r>
              <a:rPr lang="en-GB" altLang="es-ES" sz="2300" dirty="0"/>
              <a:t>ROTASIIL-Liquid vaccine may be given with other vaccines in the infant Expanded Programme on Immunization (EPI) schedule without interfering with their effectiveness</a:t>
            </a:r>
          </a:p>
        </p:txBody>
      </p:sp>
      <p:sp>
        <p:nvSpPr>
          <p:cNvPr id="15364" name="Rectangle 10">
            <a:extLst>
              <a:ext uri="{FF2B5EF4-FFF2-40B4-BE49-F238E27FC236}">
                <a16:creationId xmlns:a16="http://schemas.microsoft.com/office/drawing/2014/main" id="{CA90E437-15F5-9EF0-362F-4C135B6BA5EA}"/>
              </a:ext>
            </a:extLst>
          </p:cNvPr>
          <p:cNvSpPr>
            <a:spLocks noChangeArrowheads="1"/>
          </p:cNvSpPr>
          <p:nvPr/>
        </p:nvSpPr>
        <p:spPr bwMode="auto">
          <a:xfrm>
            <a:off x="0" y="3508375"/>
            <a:ext cx="6624638"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en-US" altLang="es-ES" sz="2400"/>
          </a:p>
          <a:p>
            <a:pPr rtl="1" eaLnBrk="1" hangingPunct="1">
              <a:spcBef>
                <a:spcPct val="0"/>
              </a:spcBef>
              <a:buClrTx/>
              <a:buFontTx/>
              <a:buNone/>
            </a:pPr>
            <a:endParaRPr lang="en-US" altLang="es-ES" sz="2400"/>
          </a:p>
          <a:p>
            <a:pPr rtl="1" eaLnBrk="1" hangingPunct="1">
              <a:spcBef>
                <a:spcPct val="0"/>
              </a:spcBef>
              <a:buClrTx/>
              <a:buFontTx/>
              <a:buNone/>
            </a:pPr>
            <a:r>
              <a:rPr lang="en-US" altLang="es-ES" sz="2000" b="1"/>
              <a:t>     </a:t>
            </a:r>
            <a:endParaRPr lang="fr-FR" altLang="es-ES" sz="20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20">
            <a:extLst>
              <a:ext uri="{FF2B5EF4-FFF2-40B4-BE49-F238E27FC236}">
                <a16:creationId xmlns:a16="http://schemas.microsoft.com/office/drawing/2014/main" id="{C45312A7-B2B2-B042-4650-1DE67632A230}"/>
              </a:ext>
            </a:extLst>
          </p:cNvPr>
          <p:cNvSpPr>
            <a:spLocks noChangeArrowheads="1"/>
          </p:cNvSpPr>
          <p:nvPr/>
        </p:nvSpPr>
        <p:spPr bwMode="auto">
          <a:xfrm>
            <a:off x="442913" y="1625600"/>
            <a:ext cx="8377237" cy="4611688"/>
          </a:xfrm>
          <a:prstGeom prst="rect">
            <a:avLst/>
          </a:prstGeom>
          <a:noFill/>
          <a:ln>
            <a:noFill/>
          </a:ln>
        </p:spPr>
        <p:txBody>
          <a:bodyPr lIns="0" tIns="0" rIns="0" bIns="0"/>
          <a:lstStyle>
            <a:lvl1pPr marL="341313" indent="-341313"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spcBef>
                <a:spcPct val="80000"/>
              </a:spcBef>
              <a:buClr>
                <a:srgbClr val="1E7FB8"/>
              </a:buClr>
              <a:buFont typeface="Wingdings" pitchFamily="2" charset="2"/>
              <a:buChar char="l"/>
              <a:defRPr/>
            </a:pPr>
            <a:r>
              <a:rPr lang="en-GB" altLang="es-ES" sz="2400" dirty="0">
                <a:solidFill>
                  <a:srgbClr val="000066"/>
                </a:solidFill>
                <a:latin typeface="+mn-lt"/>
              </a:rPr>
              <a:t>ROTASIIL-Liquid vaccine should be stored between</a:t>
            </a:r>
            <a:r>
              <a:rPr lang="en-GB" altLang="es-ES" sz="2400" dirty="0">
                <a:solidFill>
                  <a:srgbClr val="000066"/>
                </a:solidFill>
              </a:rPr>
              <a:t> +2</a:t>
            </a:r>
            <a:r>
              <a:rPr lang="en-GB" altLang="es-ES" sz="2400" baseline="30000" dirty="0">
                <a:solidFill>
                  <a:srgbClr val="000066"/>
                </a:solidFill>
              </a:rPr>
              <a:t>o</a:t>
            </a:r>
            <a:r>
              <a:rPr lang="en-GB" altLang="es-ES" sz="2400" dirty="0">
                <a:solidFill>
                  <a:srgbClr val="000066"/>
                </a:solidFill>
              </a:rPr>
              <a:t>C to +8</a:t>
            </a:r>
            <a:r>
              <a:rPr lang="en-GB" altLang="es-ES" sz="2400" baseline="30000" dirty="0">
                <a:solidFill>
                  <a:srgbClr val="000066"/>
                </a:solidFill>
              </a:rPr>
              <a:t>o</a:t>
            </a:r>
            <a:r>
              <a:rPr lang="en-GB" altLang="es-ES" sz="2400" dirty="0">
                <a:solidFill>
                  <a:srgbClr val="000066"/>
                </a:solidFill>
              </a:rPr>
              <a:t>C until the expiry or discard point of the vaccine vial monitor (VVM)</a:t>
            </a:r>
          </a:p>
          <a:p>
            <a:pPr>
              <a:spcBef>
                <a:spcPct val="80000"/>
              </a:spcBef>
              <a:buClr>
                <a:srgbClr val="1E7FB8"/>
              </a:buClr>
              <a:buFont typeface="Wingdings" pitchFamily="2" charset="2"/>
              <a:buChar char="l"/>
              <a:defRPr/>
            </a:pPr>
            <a:endParaRPr lang="en-GB" altLang="es-ES" sz="2400" dirty="0">
              <a:solidFill>
                <a:srgbClr val="000066"/>
              </a:solidFill>
            </a:endParaRPr>
          </a:p>
          <a:p>
            <a:pPr>
              <a:spcBef>
                <a:spcPct val="80000"/>
              </a:spcBef>
              <a:buClr>
                <a:srgbClr val="1E7FB8"/>
              </a:buClr>
              <a:buFont typeface="Wingdings" pitchFamily="2" charset="2"/>
              <a:buChar char="l"/>
              <a:defRPr/>
            </a:pPr>
            <a:endParaRPr lang="en-GB" altLang="es-ES" sz="2400" dirty="0">
              <a:solidFill>
                <a:srgbClr val="000066"/>
              </a:solidFill>
            </a:endParaRPr>
          </a:p>
          <a:p>
            <a:pPr>
              <a:spcBef>
                <a:spcPct val="80000"/>
              </a:spcBef>
              <a:buClr>
                <a:srgbClr val="1E7FB8"/>
              </a:buClr>
              <a:buFont typeface="Wingdings" pitchFamily="2" charset="2"/>
              <a:buChar char="l"/>
              <a:defRPr/>
            </a:pPr>
            <a:endParaRPr lang="en-GB" altLang="es-ES" sz="2400" dirty="0">
              <a:solidFill>
                <a:srgbClr val="000066"/>
              </a:solidFill>
            </a:endParaRPr>
          </a:p>
          <a:p>
            <a:pPr>
              <a:spcBef>
                <a:spcPct val="80000"/>
              </a:spcBef>
              <a:buClr>
                <a:srgbClr val="1E7FB8"/>
              </a:buClr>
              <a:buFont typeface="Wingdings" pitchFamily="2" charset="2"/>
              <a:buChar char="l"/>
              <a:defRPr/>
            </a:pPr>
            <a:r>
              <a:rPr lang="en-GB" altLang="es-ES" sz="2400" dirty="0">
                <a:solidFill>
                  <a:srgbClr val="000066"/>
                </a:solidFill>
                <a:latin typeface="+mn-lt"/>
              </a:rPr>
              <a:t>Care should be taken that the vaccine is not frozen</a:t>
            </a:r>
          </a:p>
        </p:txBody>
      </p:sp>
      <p:sp>
        <p:nvSpPr>
          <p:cNvPr id="8" name="Rectangle 2">
            <a:extLst>
              <a:ext uri="{FF2B5EF4-FFF2-40B4-BE49-F238E27FC236}">
                <a16:creationId xmlns:a16="http://schemas.microsoft.com/office/drawing/2014/main" id="{F01EA61C-7C4F-ECF8-E3A5-2065C7C4ECEC}"/>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p:spPr>
        <p:txBody>
          <a:bodyPr lIns="0" tIns="0" rIns="0" bIns="0" anchor="ctr"/>
          <a:lstStyle/>
          <a:p>
            <a:pPr algn="ctr" defTabSz="912813">
              <a:defRPr/>
            </a:pPr>
            <a:r>
              <a:rPr lang="en-US" sz="3500" b="1" kern="0" dirty="0">
                <a:solidFill>
                  <a:srgbClr val="002060"/>
                </a:solidFill>
                <a:latin typeface="+mj-lt"/>
                <a:ea typeface="+mj-ea"/>
                <a:cs typeface="+mj-cs"/>
              </a:rPr>
              <a:t>At what temperature must </a:t>
            </a:r>
            <a:br>
              <a:rPr lang="en-US" sz="3500" b="1" kern="0" dirty="0">
                <a:solidFill>
                  <a:srgbClr val="002060"/>
                </a:solidFill>
                <a:latin typeface="+mj-lt"/>
                <a:ea typeface="+mj-ea"/>
                <a:cs typeface="+mj-cs"/>
              </a:rPr>
            </a:br>
            <a:r>
              <a:rPr lang="en-US" sz="3500" b="1" kern="0" dirty="0">
                <a:solidFill>
                  <a:srgbClr val="002060"/>
                </a:solidFill>
                <a:latin typeface="+mj-lt"/>
                <a:ea typeface="+mj-ea"/>
                <a:cs typeface="+mj-cs"/>
              </a:rPr>
              <a:t>the vaccine be stored?</a:t>
            </a:r>
          </a:p>
        </p:txBody>
      </p:sp>
      <p:pic>
        <p:nvPicPr>
          <p:cNvPr id="17412" name="Picture 9" descr="2-8C">
            <a:extLst>
              <a:ext uri="{FF2B5EF4-FFF2-40B4-BE49-F238E27FC236}">
                <a16:creationId xmlns:a16="http://schemas.microsoft.com/office/drawing/2014/main" id="{D6414F16-2225-60E2-9A68-56A713BA93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9632" y="2708920"/>
            <a:ext cx="7116018" cy="2269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a:extLst>
              <a:ext uri="{FF2B5EF4-FFF2-40B4-BE49-F238E27FC236}">
                <a16:creationId xmlns:a16="http://schemas.microsoft.com/office/drawing/2014/main" id="{B448258E-C3A6-9B20-3112-811F63635AA1}"/>
              </a:ext>
            </a:extLst>
          </p:cNvPr>
          <p:cNvSpPr>
            <a:spLocks noChangeArrowheads="1"/>
          </p:cNvSpPr>
          <p:nvPr/>
        </p:nvSpPr>
        <p:spPr bwMode="auto">
          <a:xfrm>
            <a:off x="442913" y="1381125"/>
            <a:ext cx="4633912" cy="4611688"/>
          </a:xfrm>
          <a:prstGeom prst="rect">
            <a:avLst/>
          </a:prstGeom>
          <a:noFill/>
          <a:ln>
            <a:noFill/>
          </a:ln>
        </p:spPr>
        <p:txBody>
          <a:bodyPr lIns="0" tIns="0" rIns="0" bIns="0"/>
          <a:lstStyle>
            <a:lvl1pPr marL="341313" indent="-341313"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spcBef>
                <a:spcPct val="80000"/>
              </a:spcBef>
              <a:buClr>
                <a:srgbClr val="1E7FB8"/>
              </a:buClr>
              <a:buFont typeface="Wingdings" pitchFamily="2" charset="2"/>
              <a:buChar char="l"/>
              <a:defRPr/>
            </a:pPr>
            <a:r>
              <a:rPr lang="en-GB" altLang="en-US" sz="2400">
                <a:solidFill>
                  <a:srgbClr val="000066"/>
                </a:solidFill>
                <a:latin typeface="+mn-lt"/>
              </a:rPr>
              <a:t>The rotavirus vaccine (ROTASIIL-Liquid) should be stored in a refrigerator</a:t>
            </a:r>
          </a:p>
          <a:p>
            <a:pPr>
              <a:spcBef>
                <a:spcPct val="80000"/>
              </a:spcBef>
              <a:buClr>
                <a:srgbClr val="1E7FB8"/>
              </a:buClr>
              <a:buFont typeface="Wingdings" pitchFamily="2" charset="2"/>
              <a:buChar char="l"/>
              <a:defRPr/>
            </a:pPr>
            <a:r>
              <a:rPr lang="en-GB" altLang="es-ES" sz="2400">
                <a:solidFill>
                  <a:srgbClr val="000066"/>
                </a:solidFill>
                <a:latin typeface="Arial" pitchFamily="34" charset="0"/>
              </a:rPr>
              <a:t>For 2-dose vials, the </a:t>
            </a:r>
            <a:r>
              <a:rPr lang="en-GB" altLang="en-US" sz="2400">
                <a:solidFill>
                  <a:srgbClr val="000066"/>
                </a:solidFill>
                <a:latin typeface="+mn-lt"/>
              </a:rPr>
              <a:t>ROTASIIL-Liquid</a:t>
            </a:r>
            <a:r>
              <a:rPr lang="en-GB" altLang="es-ES" sz="2400">
                <a:solidFill>
                  <a:srgbClr val="000066"/>
                </a:solidFill>
                <a:latin typeface="Arial" pitchFamily="34" charset="0"/>
              </a:rPr>
              <a:t> oral syringes and adapters should be stored in a cool, dry place e.g. with  polio droppers </a:t>
            </a:r>
          </a:p>
        </p:txBody>
      </p:sp>
      <p:sp>
        <p:nvSpPr>
          <p:cNvPr id="19459" name="Rectangle 6">
            <a:extLst>
              <a:ext uri="{FF2B5EF4-FFF2-40B4-BE49-F238E27FC236}">
                <a16:creationId xmlns:a16="http://schemas.microsoft.com/office/drawing/2014/main" id="{BEF69206-5EA6-D114-A30F-BB5594E34D7F}"/>
              </a:ext>
            </a:extLst>
          </p:cNvPr>
          <p:cNvSpPr>
            <a:spLocks noChangeArrowheads="1"/>
          </p:cNvSpPr>
          <p:nvPr/>
        </p:nvSpPr>
        <p:spPr bwMode="auto">
          <a:xfrm>
            <a:off x="7164388" y="3068638"/>
            <a:ext cx="223202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endParaRPr lang="fr-FR" altLang="es-ES" sz="1200" b="1"/>
          </a:p>
        </p:txBody>
      </p:sp>
      <p:sp>
        <p:nvSpPr>
          <p:cNvPr id="19460" name="Rectangle 2">
            <a:extLst>
              <a:ext uri="{FF2B5EF4-FFF2-40B4-BE49-F238E27FC236}">
                <a16:creationId xmlns:a16="http://schemas.microsoft.com/office/drawing/2014/main" id="{0ABA3429-B1F1-8208-B3FA-39D3286612A4}"/>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Tx/>
              <a:buNone/>
            </a:pPr>
            <a:r>
              <a:rPr lang="en-US" altLang="es-ES" sz="3500" b="1">
                <a:solidFill>
                  <a:srgbClr val="002060"/>
                </a:solidFill>
              </a:rPr>
              <a:t>Where do you store the vaccine?</a:t>
            </a:r>
            <a:endParaRPr lang="en-GB" altLang="es-ES" sz="3500" b="1">
              <a:solidFill>
                <a:srgbClr val="002060"/>
              </a:solidFill>
            </a:endParaRPr>
          </a:p>
        </p:txBody>
      </p:sp>
      <p:pic>
        <p:nvPicPr>
          <p:cNvPr id="19461" name="Picture 10" descr="refrigerator">
            <a:extLst>
              <a:ext uri="{FF2B5EF4-FFF2-40B4-BE49-F238E27FC236}">
                <a16:creationId xmlns:a16="http://schemas.microsoft.com/office/drawing/2014/main" id="{DC121D8A-5F33-F4B3-4716-B30C2F2BB29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9700" y="1412875"/>
            <a:ext cx="3856038" cy="310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1">
            <a:extLst>
              <a:ext uri="{FF2B5EF4-FFF2-40B4-BE49-F238E27FC236}">
                <a16:creationId xmlns:a16="http://schemas.microsoft.com/office/drawing/2014/main" id="{7C0C93C3-F8F7-F24E-517E-4EBC73780AD0}"/>
              </a:ext>
            </a:extLst>
          </p:cNvPr>
          <p:cNvSpPr>
            <a:spLocks noGrp="1" noChangeArrowheads="1"/>
          </p:cNvSpPr>
          <p:nvPr>
            <p:ph type="body" idx="1"/>
          </p:nvPr>
        </p:nvSpPr>
        <p:spPr>
          <a:xfrm>
            <a:off x="239713" y="1458913"/>
            <a:ext cx="8964612" cy="839787"/>
          </a:xfrm>
        </p:spPr>
        <p:txBody>
          <a:bodyPr/>
          <a:lstStyle/>
          <a:p>
            <a:r>
              <a:rPr lang="en-US" altLang="es-ES" sz="2400">
                <a:solidFill>
                  <a:srgbClr val="002060"/>
                </a:solidFill>
              </a:rPr>
              <a:t>Vaccines with early expiration dates should be kept in front </a:t>
            </a:r>
            <a:br>
              <a:rPr lang="en-US" altLang="es-ES" sz="2400">
                <a:solidFill>
                  <a:srgbClr val="002060"/>
                </a:solidFill>
              </a:rPr>
            </a:br>
            <a:r>
              <a:rPr lang="en-US" altLang="es-ES" sz="2400">
                <a:solidFill>
                  <a:srgbClr val="002060"/>
                </a:solidFill>
              </a:rPr>
              <a:t>to be used first</a:t>
            </a:r>
            <a:endParaRPr lang="fr-FR" altLang="es-ES" sz="2400">
              <a:solidFill>
                <a:srgbClr val="002060"/>
              </a:solidFill>
            </a:endParaRPr>
          </a:p>
        </p:txBody>
      </p:sp>
      <p:sp>
        <p:nvSpPr>
          <p:cNvPr id="21507" name="Rectangle 50">
            <a:extLst>
              <a:ext uri="{FF2B5EF4-FFF2-40B4-BE49-F238E27FC236}">
                <a16:creationId xmlns:a16="http://schemas.microsoft.com/office/drawing/2014/main" id="{7E75542C-E6EA-E5CC-725C-0293AF9E53A0}"/>
              </a:ext>
            </a:extLst>
          </p:cNvPr>
          <p:cNvSpPr>
            <a:spLocks noChangeArrowheads="1"/>
          </p:cNvSpPr>
          <p:nvPr/>
        </p:nvSpPr>
        <p:spPr bwMode="auto">
          <a:xfrm>
            <a:off x="7618413" y="3975100"/>
            <a:ext cx="1584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en-US" altLang="es-ES" sz="1600" b="1"/>
              <a:t>Earlier expiry date in front </a:t>
            </a:r>
            <a:endParaRPr lang="fr-FR" altLang="es-ES" sz="1600" b="1"/>
          </a:p>
        </p:txBody>
      </p:sp>
      <p:sp>
        <p:nvSpPr>
          <p:cNvPr id="21508" name="Rectangle 55">
            <a:extLst>
              <a:ext uri="{FF2B5EF4-FFF2-40B4-BE49-F238E27FC236}">
                <a16:creationId xmlns:a16="http://schemas.microsoft.com/office/drawing/2014/main" id="{7AC1D605-6F0F-C6B0-23D2-77D5107815FD}"/>
              </a:ext>
            </a:extLst>
          </p:cNvPr>
          <p:cNvSpPr>
            <a:spLocks noChangeArrowheads="1"/>
          </p:cNvSpPr>
          <p:nvPr/>
        </p:nvSpPr>
        <p:spPr bwMode="auto">
          <a:xfrm>
            <a:off x="7620000" y="2419350"/>
            <a:ext cx="158432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en-US" altLang="es-ES" sz="1600" b="1"/>
              <a:t>Later expiry date in back</a:t>
            </a:r>
            <a:endParaRPr lang="fr-FR" altLang="es-ES" sz="1600" b="1"/>
          </a:p>
        </p:txBody>
      </p:sp>
      <p:sp>
        <p:nvSpPr>
          <p:cNvPr id="14342" name="Rectangle 13">
            <a:extLst>
              <a:ext uri="{FF2B5EF4-FFF2-40B4-BE49-F238E27FC236}">
                <a16:creationId xmlns:a16="http://schemas.microsoft.com/office/drawing/2014/main" id="{60E6D65A-6B8D-01C7-780F-BD7C9DBE5707}"/>
              </a:ext>
            </a:extLst>
          </p:cNvPr>
          <p:cNvSpPr>
            <a:spLocks noGrp="1" noChangeArrowheads="1"/>
          </p:cNvSpPr>
          <p:nvPr>
            <p:ph type="title"/>
          </p:nvPr>
        </p:nvSpPr>
        <p:spPr/>
        <p:txBody>
          <a:bodyPr/>
          <a:lstStyle/>
          <a:p>
            <a:pPr rtl="1">
              <a:defRPr/>
            </a:pPr>
            <a:r>
              <a:rPr lang="en-US" dirty="0">
                <a:ea typeface="ＭＳ Ｐゴシック" charset="0"/>
              </a:rPr>
              <a:t>Which vaccine should be stored in front?</a:t>
            </a:r>
          </a:p>
        </p:txBody>
      </p:sp>
      <p:pic>
        <p:nvPicPr>
          <p:cNvPr id="21510" name="Picture 10" descr="refrigerator">
            <a:extLst>
              <a:ext uri="{FF2B5EF4-FFF2-40B4-BE49-F238E27FC236}">
                <a16:creationId xmlns:a16="http://schemas.microsoft.com/office/drawing/2014/main" id="{2DA05F53-7640-5941-94CB-8D348AC12DE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4200" y="2230438"/>
            <a:ext cx="1878013" cy="151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1" name="Picture 13">
            <a:extLst>
              <a:ext uri="{FF2B5EF4-FFF2-40B4-BE49-F238E27FC236}">
                <a16:creationId xmlns:a16="http://schemas.microsoft.com/office/drawing/2014/main" id="{A97C2F3E-698C-D201-13B4-CBBDA3FCDC7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2538" y="2801938"/>
            <a:ext cx="5145087" cy="312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2" name="Rectangle 50">
            <a:extLst>
              <a:ext uri="{FF2B5EF4-FFF2-40B4-BE49-F238E27FC236}">
                <a16:creationId xmlns:a16="http://schemas.microsoft.com/office/drawing/2014/main" id="{75FF1762-EC6D-EB9C-5AD1-3CF45A9BF871}"/>
              </a:ext>
            </a:extLst>
          </p:cNvPr>
          <p:cNvSpPr>
            <a:spLocks noChangeArrowheads="1"/>
          </p:cNvSpPr>
          <p:nvPr/>
        </p:nvSpPr>
        <p:spPr bwMode="auto">
          <a:xfrm>
            <a:off x="293688" y="4583113"/>
            <a:ext cx="2198687"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en-US" altLang="es-ES" sz="1600" b="1"/>
              <a:t>“Use first” box for vaccines brought back unused from fixed or outreach sessions</a:t>
            </a:r>
            <a:endParaRPr lang="fr-FR" altLang="es-ES" sz="1600" b="1"/>
          </a:p>
        </p:txBody>
      </p:sp>
      <p:sp>
        <p:nvSpPr>
          <p:cNvPr id="21513" name="Right Arrow 3">
            <a:extLst>
              <a:ext uri="{FF2B5EF4-FFF2-40B4-BE49-F238E27FC236}">
                <a16:creationId xmlns:a16="http://schemas.microsoft.com/office/drawing/2014/main" id="{B48A5F0E-2818-3ABF-CAAB-7C8DACCF3A91}"/>
              </a:ext>
            </a:extLst>
          </p:cNvPr>
          <p:cNvSpPr>
            <a:spLocks noChangeArrowheads="1"/>
          </p:cNvSpPr>
          <p:nvPr/>
        </p:nvSpPr>
        <p:spPr bwMode="auto">
          <a:xfrm rot="-640529">
            <a:off x="2216150" y="5273675"/>
            <a:ext cx="1870075" cy="288925"/>
          </a:xfrm>
          <a:prstGeom prst="rightArrow">
            <a:avLst>
              <a:gd name="adj1" fmla="val 50000"/>
              <a:gd name="adj2" fmla="val 49862"/>
            </a:avLst>
          </a:prstGeom>
          <a:solidFill>
            <a:srgbClr val="00B0F0"/>
          </a:solidFill>
          <a:ln w="9525">
            <a:solidFill>
              <a:srgbClr val="000000"/>
            </a:solidFill>
            <a:miter lim="800000"/>
            <a:headEnd/>
            <a:tailEnd/>
          </a:ln>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es-ES" altLang="es-ES" sz="3900" b="1"/>
          </a:p>
        </p:txBody>
      </p:sp>
      <p:sp>
        <p:nvSpPr>
          <p:cNvPr id="21514" name="Right Arrow 3">
            <a:extLst>
              <a:ext uri="{FF2B5EF4-FFF2-40B4-BE49-F238E27FC236}">
                <a16:creationId xmlns:a16="http://schemas.microsoft.com/office/drawing/2014/main" id="{BA7347D6-D510-7B9E-F617-AC6FFAB48BA2}"/>
              </a:ext>
            </a:extLst>
          </p:cNvPr>
          <p:cNvSpPr>
            <a:spLocks noChangeArrowheads="1"/>
          </p:cNvSpPr>
          <p:nvPr/>
        </p:nvSpPr>
        <p:spPr bwMode="auto">
          <a:xfrm rot="9711796">
            <a:off x="6742113" y="3076575"/>
            <a:ext cx="1430337" cy="288925"/>
          </a:xfrm>
          <a:prstGeom prst="rightArrow">
            <a:avLst>
              <a:gd name="adj1" fmla="val 50000"/>
              <a:gd name="adj2" fmla="val 49826"/>
            </a:avLst>
          </a:prstGeom>
          <a:solidFill>
            <a:srgbClr val="00B0F0"/>
          </a:solidFill>
          <a:ln w="9525">
            <a:solidFill>
              <a:srgbClr val="000000"/>
            </a:solidFill>
            <a:miter lim="800000"/>
            <a:headEnd/>
            <a:tailEnd/>
          </a:ln>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es-ES" altLang="es-ES" sz="3900" b="1"/>
          </a:p>
        </p:txBody>
      </p:sp>
      <p:sp>
        <p:nvSpPr>
          <p:cNvPr id="21515" name="Right Arrow 3">
            <a:extLst>
              <a:ext uri="{FF2B5EF4-FFF2-40B4-BE49-F238E27FC236}">
                <a16:creationId xmlns:a16="http://schemas.microsoft.com/office/drawing/2014/main" id="{787CE652-E4C7-897D-32E2-B2A387FEFACE}"/>
              </a:ext>
            </a:extLst>
          </p:cNvPr>
          <p:cNvSpPr>
            <a:spLocks noChangeArrowheads="1"/>
          </p:cNvSpPr>
          <p:nvPr/>
        </p:nvSpPr>
        <p:spPr bwMode="auto">
          <a:xfrm rot="10800000">
            <a:off x="5970588" y="4645025"/>
            <a:ext cx="1868487" cy="288925"/>
          </a:xfrm>
          <a:prstGeom prst="rightArrow">
            <a:avLst>
              <a:gd name="adj1" fmla="val 50000"/>
              <a:gd name="adj2" fmla="val 49820"/>
            </a:avLst>
          </a:prstGeom>
          <a:solidFill>
            <a:srgbClr val="00B0F0"/>
          </a:solidFill>
          <a:ln w="9525">
            <a:solidFill>
              <a:srgbClr val="000000"/>
            </a:solidFill>
            <a:miter lim="800000"/>
            <a:headEnd/>
            <a:tailEnd/>
          </a:ln>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es-ES" altLang="es-ES" sz="3900" b="1"/>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7" descr="doctor_thinking">
            <a:extLst>
              <a:ext uri="{FF2B5EF4-FFF2-40B4-BE49-F238E27FC236}">
                <a16:creationId xmlns:a16="http://schemas.microsoft.com/office/drawing/2014/main" id="{30A0A1D8-8B5E-0C43-7EE6-CDBF71EB851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557338"/>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Titre 17">
            <a:extLst>
              <a:ext uri="{FF2B5EF4-FFF2-40B4-BE49-F238E27FC236}">
                <a16:creationId xmlns:a16="http://schemas.microsoft.com/office/drawing/2014/main" id="{B25880DD-6B7F-0638-5BD4-CE6A7EEAF52D}"/>
              </a:ext>
            </a:extLst>
          </p:cNvPr>
          <p:cNvSpPr>
            <a:spLocks/>
          </p:cNvSpPr>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lIns="0" tIns="0" rIns="0" bIns="0" anchor="ctr"/>
          <a:lstStyle/>
          <a:p>
            <a:pPr algn="ctr" defTabSz="912813">
              <a:defRPr/>
            </a:pPr>
            <a:r>
              <a:rPr lang="fr-FR" sz="3500" b="1" dirty="0" err="1">
                <a:solidFill>
                  <a:srgbClr val="000066"/>
                </a:solidFill>
                <a:latin typeface="Arial" charset="0"/>
                <a:ea typeface="ＭＳ Ｐゴシック" charset="0"/>
              </a:rPr>
              <a:t>What</a:t>
            </a:r>
            <a:r>
              <a:rPr lang="fr-FR" sz="3500" b="1" dirty="0">
                <a:solidFill>
                  <a:srgbClr val="000066"/>
                </a:solidFill>
                <a:latin typeface="Arial" charset="0"/>
                <a:ea typeface="ＭＳ Ｐゴシック" charset="0"/>
              </a:rPr>
              <a:t> </a:t>
            </a:r>
            <a:r>
              <a:rPr lang="fr-FR" sz="3500" b="1" dirty="0" err="1">
                <a:solidFill>
                  <a:srgbClr val="000066"/>
                </a:solidFill>
                <a:latin typeface="Arial" charset="0"/>
                <a:ea typeface="ＭＳ Ｐゴシック" charset="0"/>
              </a:rPr>
              <a:t>should</a:t>
            </a:r>
            <a:r>
              <a:rPr lang="fr-FR" sz="3500" b="1" dirty="0">
                <a:solidFill>
                  <a:srgbClr val="000066"/>
                </a:solidFill>
                <a:latin typeface="Arial" charset="0"/>
                <a:ea typeface="ＭＳ Ｐゴシック" charset="0"/>
              </a:rPr>
              <a:t> </a:t>
            </a:r>
            <a:r>
              <a:rPr lang="fr-FR" sz="3500" b="1" dirty="0" err="1">
                <a:solidFill>
                  <a:srgbClr val="000066"/>
                </a:solidFill>
                <a:latin typeface="Arial" charset="0"/>
                <a:ea typeface="ＭＳ Ｐゴシック" charset="0"/>
              </a:rPr>
              <a:t>you</a:t>
            </a:r>
            <a:r>
              <a:rPr lang="fr-FR" sz="3500" b="1" dirty="0">
                <a:solidFill>
                  <a:srgbClr val="000066"/>
                </a:solidFill>
                <a:latin typeface="Arial" charset="0"/>
                <a:ea typeface="ＭＳ Ｐゴシック" charset="0"/>
              </a:rPr>
              <a:t> do? </a:t>
            </a:r>
          </a:p>
        </p:txBody>
      </p:sp>
      <p:sp>
        <p:nvSpPr>
          <p:cNvPr id="23556" name="Rectangle à coins arrondis 3">
            <a:extLst>
              <a:ext uri="{FF2B5EF4-FFF2-40B4-BE49-F238E27FC236}">
                <a16:creationId xmlns:a16="http://schemas.microsoft.com/office/drawing/2014/main" id="{182A20ED-5CA1-9D12-E092-522C5E58DEE1}"/>
              </a:ext>
            </a:extLst>
          </p:cNvPr>
          <p:cNvSpPr>
            <a:spLocks noChangeArrowheads="1"/>
          </p:cNvSpPr>
          <p:nvPr/>
        </p:nvSpPr>
        <p:spPr bwMode="auto">
          <a:xfrm>
            <a:off x="971550" y="1989138"/>
            <a:ext cx="4321175" cy="1944687"/>
          </a:xfrm>
          <a:prstGeom prst="wedgeRoundRectCallout">
            <a:avLst>
              <a:gd name="adj1" fmla="val 68125"/>
              <a:gd name="adj2" fmla="val -25755"/>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en-US" altLang="es-ES" sz="2000" b="1">
              <a:solidFill>
                <a:srgbClr val="002060"/>
              </a:solidFill>
            </a:endParaRPr>
          </a:p>
          <a:p>
            <a:pPr rtl="1" eaLnBrk="1" hangingPunct="1">
              <a:spcBef>
                <a:spcPct val="0"/>
              </a:spcBef>
              <a:buClrTx/>
              <a:buFontTx/>
              <a:buNone/>
            </a:pPr>
            <a:r>
              <a:rPr lang="en-US" altLang="es-ES" sz="2000" b="1">
                <a:solidFill>
                  <a:srgbClr val="002060"/>
                </a:solidFill>
              </a:rPr>
              <a:t>The refrigerator stops functioning.</a:t>
            </a:r>
          </a:p>
          <a:p>
            <a:pPr rtl="1" eaLnBrk="1" hangingPunct="1">
              <a:spcBef>
                <a:spcPct val="0"/>
              </a:spcBef>
              <a:buClrTx/>
              <a:buFontTx/>
              <a:buNone/>
            </a:pPr>
            <a:endParaRPr lang="en-US" altLang="es-ES" sz="2000" b="1">
              <a:solidFill>
                <a:srgbClr val="002060"/>
              </a:solidFill>
            </a:endParaRPr>
          </a:p>
          <a:p>
            <a:pPr rtl="1" eaLnBrk="1" hangingPunct="1">
              <a:spcBef>
                <a:spcPct val="0"/>
              </a:spcBef>
              <a:buClrTx/>
              <a:buFontTx/>
              <a:buNone/>
            </a:pPr>
            <a:r>
              <a:rPr lang="en-US" altLang="es-ES" sz="2000" b="1"/>
              <a:t>What should you do? </a:t>
            </a:r>
          </a:p>
          <a:p>
            <a:pPr rtl="1" eaLnBrk="1" hangingPunct="1">
              <a:spcBef>
                <a:spcPct val="0"/>
              </a:spcBef>
              <a:buClrTx/>
              <a:buFontTx/>
              <a:buNone/>
            </a:pPr>
            <a:endParaRPr lang="fr-FR" altLang="es-ES" sz="2000" b="1">
              <a:solidFill>
                <a:srgbClr val="002060"/>
              </a:solidFill>
            </a:endParaRPr>
          </a:p>
        </p:txBody>
      </p:sp>
    </p:spTree>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560</TotalTime>
  <Words>1392</Words>
  <Application>Microsoft Office PowerPoint</Application>
  <PresentationFormat>On-screen Show (4:3)</PresentationFormat>
  <Paragraphs>158</Paragraphs>
  <Slides>11</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Arial Narrow</vt:lpstr>
      <vt:lpstr>Limon F3</vt:lpstr>
      <vt:lpstr>Wingdings</vt:lpstr>
      <vt:lpstr>PPTtemplate</vt:lpstr>
      <vt:lpstr>Training for rotavirus vaccine introduction</vt:lpstr>
      <vt:lpstr>Learning objectives</vt:lpstr>
      <vt:lpstr>PowerPoint Presentation</vt:lpstr>
      <vt:lpstr>What is rotavirus vaccine (ROTASIIL-Liquid) presentation?</vt:lpstr>
      <vt:lpstr>How safe is the vaccine?</vt:lpstr>
      <vt:lpstr>PowerPoint Presentation</vt:lpstr>
      <vt:lpstr>PowerPoint Presentation</vt:lpstr>
      <vt:lpstr>Which vaccine should be stored in front?</vt:lpstr>
      <vt:lpstr>PowerPoint Presentation</vt:lpstr>
      <vt:lpstr>Key messages </vt:lpstr>
      <vt:lpstr>End of module</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RANIM</dc:creator>
  <cp:lastModifiedBy>Gillian Mayers</cp:lastModifiedBy>
  <cp:revision>841</cp:revision>
  <dcterms:created xsi:type="dcterms:W3CDTF">2012-01-26T15:16:34Z</dcterms:created>
  <dcterms:modified xsi:type="dcterms:W3CDTF">2022-11-19T16:14:59Z</dcterms:modified>
</cp:coreProperties>
</file>