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13"/>
  </p:notesMasterIdLst>
  <p:handoutMasterIdLst>
    <p:handoutMasterId r:id="rId14"/>
  </p:handoutMasterIdLst>
  <p:sldIdLst>
    <p:sldId id="357" r:id="rId2"/>
    <p:sldId id="279" r:id="rId3"/>
    <p:sldId id="282" r:id="rId4"/>
    <p:sldId id="328" r:id="rId5"/>
    <p:sldId id="291" r:id="rId6"/>
    <p:sldId id="369" r:id="rId7"/>
    <p:sldId id="370" r:id="rId8"/>
    <p:sldId id="355" r:id="rId9"/>
    <p:sldId id="356" r:id="rId10"/>
    <p:sldId id="325" r:id="rId11"/>
    <p:sldId id="349" r:id="rId12"/>
  </p:sldIdLst>
  <p:sldSz cx="9144000" cy="6858000" type="screen4x3"/>
  <p:notesSz cx="6769100" cy="9906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">
          <p15:clr>
            <a:srgbClr val="A4A3A4"/>
          </p15:clr>
        </p15:guide>
        <p15:guide id="2" pos="16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FA7003-4B01-347A-77CD-C0F24495F502}" name="Gill Mayers" initials="GM" userId="Gill Mayers" providerId="None"/>
  <p188:author id="{EABCA734-A31A-ECAF-8F98-9B5B65610822}" name="WALLDORF, Jenny" initials="WJ" userId="S::walldorfj@who.int::bbf2318a-f2f7-45e3-a649-79296eaa30f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llian Mayers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3300"/>
    <a:srgbClr val="00FF00"/>
    <a:srgbClr val="FFCCFF"/>
    <a:srgbClr val="E1E1FF"/>
    <a:srgbClr val="CC0000"/>
    <a:srgbClr val="CC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795" autoAdjust="0"/>
  </p:normalViewPr>
  <p:slideViewPr>
    <p:cSldViewPr>
      <p:cViewPr varScale="1">
        <p:scale>
          <a:sx n="82" d="100"/>
          <a:sy n="82" d="100"/>
        </p:scale>
        <p:origin x="2376" y="96"/>
      </p:cViewPr>
      <p:guideLst>
        <p:guide orient="horz" pos="1008"/>
        <p:guide pos="16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69B3B18E-6332-EB24-5CD2-2BCF3283E2B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C345352E-391A-873A-C8A0-5F347A9DB82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A1C41F25-FDB8-A43F-3CF1-8B3F9AE4844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115A2F99-96C9-ABBE-A055-7E67C50C9DD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B486D1C-8DE3-4BC9-A860-17C7535364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02B8D7A-4D24-DA27-5582-CDFADE9571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C54E388-1967-DD66-88B1-622B8117BA2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C14D6B4-7DD3-8C10-5355-04D686CFC17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9638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44E293B7-0E00-BA86-D1F3-19B1B6AD0EA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05350"/>
            <a:ext cx="54133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29FA73E1-2FFF-8378-7769-4129D3ADF7D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CE9EA3F5-F28B-AFF3-D670-C26554F536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961A20B-9DCF-414B-A688-294EACE8D9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5F344666-EBCC-BD9B-9FF1-DD368A1DCD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B71B9824-BABB-7CB0-F6E0-ED0779FC96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9E0667F-66BE-415E-F377-5A88C35516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09638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09638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09638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09638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fld id="{482D88C2-9293-49F3-80A7-995214A34531}" type="slidenum">
              <a:rPr lang="en-GB" altLang="en-US" smtClean="0">
                <a:latin typeface="Arial" panose="020B0604020202020204" pitchFamily="34" charset="0"/>
              </a:rPr>
              <a:pPr/>
              <a:t>1</a:t>
            </a:fld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Espace réservé de l'image des diapositives 1">
            <a:extLst>
              <a:ext uri="{FF2B5EF4-FFF2-40B4-BE49-F238E27FC236}">
                <a16:creationId xmlns:a16="http://schemas.microsoft.com/office/drawing/2014/main" id="{A7F16EF5-60BC-8137-3C36-FE44F1C85C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Espace réservé des commentaires 2">
            <a:extLst>
              <a:ext uri="{FF2B5EF4-FFF2-40B4-BE49-F238E27FC236}">
                <a16:creationId xmlns:a16="http://schemas.microsoft.com/office/drawing/2014/main" id="{65690376-92CF-8E0F-1AC4-C5E9D0334A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 dirty="0"/>
              <a:t>To the facilitator:  </a:t>
            </a:r>
          </a:p>
          <a:p>
            <a:r>
              <a:rPr lang="en-US" altLang="es-ES" b="1" dirty="0"/>
              <a:t>Explain to the participants that these messages are the main information to keep in mind.</a:t>
            </a:r>
            <a:endParaRPr lang="fr-FR" altLang="es-ES" b="1" dirty="0"/>
          </a:p>
          <a:p>
            <a:endParaRPr lang="fr-FR" altLang="es-ES" b="1" dirty="0"/>
          </a:p>
        </p:txBody>
      </p:sp>
      <p:sp>
        <p:nvSpPr>
          <p:cNvPr id="24580" name="Espace réservé du numéro de diapositive 3">
            <a:extLst>
              <a:ext uri="{FF2B5EF4-FFF2-40B4-BE49-F238E27FC236}">
                <a16:creationId xmlns:a16="http://schemas.microsoft.com/office/drawing/2014/main" id="{C01B75D0-3D1A-732D-B813-B7E83B9EFB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A7A58E1-28EF-4B9B-B87E-2194857B324B}" type="slidenum">
              <a:rPr lang="en-GB" altLang="es-E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GB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e l'image des diapositives 1">
            <a:extLst>
              <a:ext uri="{FF2B5EF4-FFF2-40B4-BE49-F238E27FC236}">
                <a16:creationId xmlns:a16="http://schemas.microsoft.com/office/drawing/2014/main" id="{9E1F456E-9FA6-9F77-776B-1755534E7D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Espace réservé des commentaires 2">
            <a:extLst>
              <a:ext uri="{FF2B5EF4-FFF2-40B4-BE49-F238E27FC236}">
                <a16:creationId xmlns:a16="http://schemas.microsoft.com/office/drawing/2014/main" id="{4AE3ADDB-38E0-41DE-BAB4-18AD14010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/>
              <a:t>To the facilitator:</a:t>
            </a:r>
          </a:p>
          <a:p>
            <a:endParaRPr lang="en-US" altLang="es-ES" b="1"/>
          </a:p>
          <a:p>
            <a:r>
              <a:rPr lang="en-US" altLang="es-ES"/>
              <a:t>This is the end of the module.</a:t>
            </a:r>
          </a:p>
          <a:p>
            <a:r>
              <a:rPr lang="en-US" altLang="es-ES"/>
              <a:t>You have been introduced to “Rotavirus vaccine eligibility” module.</a:t>
            </a:r>
          </a:p>
          <a:p>
            <a:r>
              <a:rPr lang="en-US" altLang="es-ES"/>
              <a:t>The following module is titled “Rotavirus vaccine administration”.</a:t>
            </a:r>
          </a:p>
          <a:p>
            <a:r>
              <a:rPr lang="en-US" altLang="es-ES"/>
              <a:t>Thank you for your attention! </a:t>
            </a:r>
            <a:endParaRPr lang="fr-FR" altLang="es-ES"/>
          </a:p>
        </p:txBody>
      </p:sp>
      <p:sp>
        <p:nvSpPr>
          <p:cNvPr id="26628" name="Espace réservé du numéro de diapositive 3">
            <a:extLst>
              <a:ext uri="{FF2B5EF4-FFF2-40B4-BE49-F238E27FC236}">
                <a16:creationId xmlns:a16="http://schemas.microsoft.com/office/drawing/2014/main" id="{E661C2EC-DAAB-C8D8-C193-6C46251DB6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A354FEC-9F2A-4929-9956-B1F9CE618D5B}" type="slidenum">
              <a:rPr lang="en-GB" altLang="es-E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GB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ce réservé de l'image des diapositives 1">
            <a:extLst>
              <a:ext uri="{FF2B5EF4-FFF2-40B4-BE49-F238E27FC236}">
                <a16:creationId xmlns:a16="http://schemas.microsoft.com/office/drawing/2014/main" id="{07CB4F63-C770-AC8D-F6D1-87C29AEAB7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Espace réservé des commentaires 2">
            <a:extLst>
              <a:ext uri="{FF2B5EF4-FFF2-40B4-BE49-F238E27FC236}">
                <a16:creationId xmlns:a16="http://schemas.microsoft.com/office/drawing/2014/main" id="{56998230-161D-87E1-31E0-37B32A1C7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s-ES"/>
          </a:p>
        </p:txBody>
      </p:sp>
      <p:sp>
        <p:nvSpPr>
          <p:cNvPr id="8196" name="Espace réservé du numéro de diapositive 3">
            <a:extLst>
              <a:ext uri="{FF2B5EF4-FFF2-40B4-BE49-F238E27FC236}">
                <a16:creationId xmlns:a16="http://schemas.microsoft.com/office/drawing/2014/main" id="{E9A2BE35-26D9-1A7E-4329-7732AED48A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7EA5DFE-16FF-4DC1-B0E3-CCF79BBAA69F}" type="slidenum">
              <a:rPr lang="fr-FR" altLang="es-E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fr-FR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>
            <a:extLst>
              <a:ext uri="{FF2B5EF4-FFF2-40B4-BE49-F238E27FC236}">
                <a16:creationId xmlns:a16="http://schemas.microsoft.com/office/drawing/2014/main" id="{7E15281D-E3CB-CF4F-3ED1-75BDD6985D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>
            <a:extLst>
              <a:ext uri="{FF2B5EF4-FFF2-40B4-BE49-F238E27FC236}">
                <a16:creationId xmlns:a16="http://schemas.microsoft.com/office/drawing/2014/main" id="{34B1EA23-4E21-53C6-E533-781985FD85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 dirty="0"/>
              <a:t>To the facilitator:  </a:t>
            </a:r>
          </a:p>
          <a:p>
            <a:r>
              <a:rPr lang="en-US" altLang="es-ES" b="1" dirty="0"/>
              <a:t>Explain the key issues raised in this module to the participants.</a:t>
            </a:r>
          </a:p>
          <a:p>
            <a:endParaRPr lang="en-US" altLang="es-ES" b="1" dirty="0"/>
          </a:p>
          <a:p>
            <a:r>
              <a:rPr lang="en-US" altLang="es-ES" dirty="0"/>
              <a:t>Caretakers bring their infants for immunization but before vaccinating the infant you have to be sure that he or she is eligible for rotavirus vaccine. </a:t>
            </a:r>
          </a:p>
          <a:p>
            <a:r>
              <a:rPr lang="en-US" altLang="es-ES" dirty="0"/>
              <a:t>This module will teach you to ask the right questions to determine the eligibility of an infant for rotavirus vaccine:</a:t>
            </a:r>
          </a:p>
          <a:p>
            <a:endParaRPr lang="en-US" altLang="es-E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What is the rotavirus vaccine schedule?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What to do when the exact date of birth (DOB) is missing 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What to do when the immunization card is missing?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What are the contraindications for vaccination?</a:t>
            </a:r>
            <a:endParaRPr lang="fr-FR" altLang="es-ES" dirty="0"/>
          </a:p>
        </p:txBody>
      </p:sp>
      <p:sp>
        <p:nvSpPr>
          <p:cNvPr id="10244" name="Espace réservé du numéro de diapositive 3">
            <a:extLst>
              <a:ext uri="{FF2B5EF4-FFF2-40B4-BE49-F238E27FC236}">
                <a16:creationId xmlns:a16="http://schemas.microsoft.com/office/drawing/2014/main" id="{7D90038B-BB6E-7FDF-6E31-8171613F88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95B3733-8087-447B-962A-4532B54C41AE}" type="slidenum">
              <a:rPr lang="fr-FR" altLang="es-E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fr-FR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de l'image des diapositives 1">
            <a:extLst>
              <a:ext uri="{FF2B5EF4-FFF2-40B4-BE49-F238E27FC236}">
                <a16:creationId xmlns:a16="http://schemas.microsoft.com/office/drawing/2014/main" id="{05F41ED7-A4F4-A45A-97AC-6561B9DD0F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Espace réservé des commentaires 2">
            <a:extLst>
              <a:ext uri="{FF2B5EF4-FFF2-40B4-BE49-F238E27FC236}">
                <a16:creationId xmlns:a16="http://schemas.microsoft.com/office/drawing/2014/main" id="{A4D2D439-C3DC-4580-BF06-3CDE926F6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 dirty="0"/>
              <a:t>To the facilitator:  </a:t>
            </a:r>
          </a:p>
          <a:p>
            <a:r>
              <a:rPr lang="en-US" altLang="es-ES" b="1" dirty="0"/>
              <a:t>Describe the vaccination schedule to the participants.</a:t>
            </a:r>
          </a:p>
          <a:p>
            <a:endParaRPr lang="en-US" altLang="es-ES" dirty="0"/>
          </a:p>
          <a:p>
            <a:r>
              <a:rPr lang="en-GB" altLang="es-ES" dirty="0"/>
              <a:t>ROTASIIL-Liquid </a:t>
            </a:r>
            <a:r>
              <a:rPr lang="en-US" altLang="es-ES" dirty="0"/>
              <a:t>vaccine is given in a 3-dose schedule at 6 (for the 1st dose) and 10 and 14 weeks of age (for the 2</a:t>
            </a:r>
            <a:r>
              <a:rPr lang="en-US" altLang="es-ES" baseline="30000" dirty="0"/>
              <a:t>nd</a:t>
            </a:r>
            <a:r>
              <a:rPr lang="en-US" altLang="es-ES" dirty="0"/>
              <a:t> and 3</a:t>
            </a:r>
            <a:r>
              <a:rPr lang="en-US" altLang="es-ES" baseline="30000" dirty="0"/>
              <a:t>rd</a:t>
            </a:r>
            <a:r>
              <a:rPr lang="en-US" altLang="es-ES" dirty="0"/>
              <a:t> dose), preferably. </a:t>
            </a:r>
          </a:p>
          <a:p>
            <a:r>
              <a:rPr lang="en-GB" altLang="es-ES" dirty="0"/>
              <a:t>ROTASIIL-Liquid </a:t>
            </a:r>
            <a:r>
              <a:rPr lang="en-US" altLang="es-ES" dirty="0"/>
              <a:t>vaccine doses can be given at the same time as first, second and third dose of DTP-</a:t>
            </a:r>
            <a:r>
              <a:rPr lang="en-US" altLang="es-ES" dirty="0" err="1"/>
              <a:t>HepB</a:t>
            </a:r>
            <a:r>
              <a:rPr lang="en-US" altLang="es-ES" dirty="0"/>
              <a:t>-Hib (i.e. Penta1 and Penta2). </a:t>
            </a:r>
          </a:p>
          <a:p>
            <a:r>
              <a:rPr lang="en-US" altLang="es-ES" dirty="0"/>
              <a:t>Note that there should be an interval of at least 4 weeks between the doses. </a:t>
            </a:r>
          </a:p>
          <a:p>
            <a:endParaRPr lang="en-GB" altLang="es-ES" dirty="0"/>
          </a:p>
          <a:p>
            <a:endParaRPr lang="en-GB" altLang="es-ES" dirty="0"/>
          </a:p>
          <a:p>
            <a:endParaRPr lang="en-GB" altLang="es-ES" dirty="0"/>
          </a:p>
          <a:p>
            <a:endParaRPr lang="en-GB" altLang="es-ES" dirty="0"/>
          </a:p>
          <a:p>
            <a:endParaRPr lang="en-US" altLang="es-ES" b="1" dirty="0"/>
          </a:p>
          <a:p>
            <a:endParaRPr lang="en-GB" altLang="es-ES" dirty="0"/>
          </a:p>
        </p:txBody>
      </p:sp>
      <p:sp>
        <p:nvSpPr>
          <p:cNvPr id="12292" name="Espace réservé du numéro de diapositive 3">
            <a:extLst>
              <a:ext uri="{FF2B5EF4-FFF2-40B4-BE49-F238E27FC236}">
                <a16:creationId xmlns:a16="http://schemas.microsoft.com/office/drawing/2014/main" id="{0B5FBEE8-62BA-52E9-68D8-B184E363BEFA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46B7483-4D82-440D-9428-3CCD1848356B}" type="slidenum">
              <a:rPr lang="en-GB" altLang="es-E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en-GB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e l'image des diapositives 1">
            <a:extLst>
              <a:ext uri="{FF2B5EF4-FFF2-40B4-BE49-F238E27FC236}">
                <a16:creationId xmlns:a16="http://schemas.microsoft.com/office/drawing/2014/main" id="{3C820CF9-0EB1-D5AD-FB6C-5A93FE83D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14339" name="Espace réservé des commentaires 2">
            <a:extLst>
              <a:ext uri="{FF2B5EF4-FFF2-40B4-BE49-F238E27FC236}">
                <a16:creationId xmlns:a16="http://schemas.microsoft.com/office/drawing/2014/main" id="{3114C562-9BF4-5B44-E71B-8A2D847CD5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838"/>
              </a:spcBef>
            </a:pPr>
            <a:endParaRPr lang="en-US" altLang="en-US">
              <a:latin typeface="Gill Sans MT" panose="020B0502020104020203" pitchFamily="34" charset="0"/>
            </a:endParaRPr>
          </a:p>
          <a:p>
            <a:endParaRPr lang="en-US" altLang="en-US" b="1"/>
          </a:p>
        </p:txBody>
      </p:sp>
      <p:sp>
        <p:nvSpPr>
          <p:cNvPr id="14340" name="Espace réservé du numéro de diapositive 3">
            <a:extLst>
              <a:ext uri="{FF2B5EF4-FFF2-40B4-BE49-F238E27FC236}">
                <a16:creationId xmlns:a16="http://schemas.microsoft.com/office/drawing/2014/main" id="{6F1304DB-FF9B-7016-A7CD-E869332EC098}"/>
              </a:ext>
            </a:extLst>
          </p:cNvPr>
          <p:cNvSpPr txBox="1">
            <a:spLocks noGrp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B4E8B0C-9A52-47F8-945C-C62485383B54}" type="slidenum">
              <a:rPr lang="en-GB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GB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e l'image des diapositives 1">
            <a:extLst>
              <a:ext uri="{FF2B5EF4-FFF2-40B4-BE49-F238E27FC236}">
                <a16:creationId xmlns:a16="http://schemas.microsoft.com/office/drawing/2014/main" id="{6EC2C293-FA9F-44AA-04BE-F1BBD8D41F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16387" name="Espace réservé des commentaires 2">
            <a:extLst>
              <a:ext uri="{FF2B5EF4-FFF2-40B4-BE49-F238E27FC236}">
                <a16:creationId xmlns:a16="http://schemas.microsoft.com/office/drawing/2014/main" id="{91A1C9D0-3529-0E84-FB22-D3C55201D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endParaRPr lang="en-US" altLang="en-US" b="1"/>
          </a:p>
        </p:txBody>
      </p:sp>
      <p:sp>
        <p:nvSpPr>
          <p:cNvPr id="16388" name="Espace réservé du numéro de diapositive 3">
            <a:extLst>
              <a:ext uri="{FF2B5EF4-FFF2-40B4-BE49-F238E27FC236}">
                <a16:creationId xmlns:a16="http://schemas.microsoft.com/office/drawing/2014/main" id="{2C57E894-743A-2C7E-731E-690FB045E8C9}"/>
              </a:ext>
            </a:extLst>
          </p:cNvPr>
          <p:cNvSpPr txBox="1">
            <a:spLocks noGrp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1C79860-3C21-4AFA-A048-5EA4E60A8138}" type="slidenum">
              <a:rPr lang="en-GB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n-GB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e l'image des diapositives 1">
            <a:extLst>
              <a:ext uri="{FF2B5EF4-FFF2-40B4-BE49-F238E27FC236}">
                <a16:creationId xmlns:a16="http://schemas.microsoft.com/office/drawing/2014/main" id="{3B88ED0A-1B68-800B-FEF9-35D036F496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18435" name="Espace réservé des commentaires 2">
            <a:extLst>
              <a:ext uri="{FF2B5EF4-FFF2-40B4-BE49-F238E27FC236}">
                <a16:creationId xmlns:a16="http://schemas.microsoft.com/office/drawing/2014/main" id="{B4FDDCBB-597D-536A-C70B-094BB05BE0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Rotarix® is given in a 2-dose schedule. ROTASIIL-Liquid and all other rotavirus products are given in a </a:t>
            </a:r>
            <a:r>
              <a:rPr lang="en-US" altLang="en-US" b="1" dirty="0"/>
              <a:t>3-dose schedule.  </a:t>
            </a:r>
          </a:p>
          <a:p>
            <a:endParaRPr lang="en-US" altLang="en-US" dirty="0"/>
          </a:p>
          <a:p>
            <a:r>
              <a:rPr lang="en-US" altLang="en-US" dirty="0"/>
              <a:t>A schedule started with Rotarix® can continue with ROTASIIL-Liquid but requires </a:t>
            </a:r>
            <a:r>
              <a:rPr lang="en-US" altLang="en-US" b="1" dirty="0"/>
              <a:t>3 doses in total for a complete series</a:t>
            </a:r>
            <a:r>
              <a:rPr lang="en-US" altLang="en-US" dirty="0"/>
              <a:t>.</a:t>
            </a:r>
          </a:p>
          <a:p>
            <a:endParaRPr lang="en-US" altLang="en-US" dirty="0"/>
          </a:p>
          <a:p>
            <a:r>
              <a:rPr lang="en-US" altLang="en-US" dirty="0"/>
              <a:t>The table shows possible scenarios for completing the child’s rotavirus vaccine schedule with a mix of rotavirus vaccine products.</a:t>
            </a:r>
          </a:p>
        </p:txBody>
      </p:sp>
      <p:sp>
        <p:nvSpPr>
          <p:cNvPr id="18436" name="Espace réservé du numéro de diapositive 3">
            <a:extLst>
              <a:ext uri="{FF2B5EF4-FFF2-40B4-BE49-F238E27FC236}">
                <a16:creationId xmlns:a16="http://schemas.microsoft.com/office/drawing/2014/main" id="{919A79B3-668C-ED88-C5C0-3D2884C1D029}"/>
              </a:ext>
            </a:extLst>
          </p:cNvPr>
          <p:cNvSpPr txBox="1">
            <a:spLocks noGrp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C2C3501-A9C1-4893-9E54-476F14FC64C2}" type="slidenum">
              <a:rPr lang="en-GB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n-GB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>
            <a:extLst>
              <a:ext uri="{FF2B5EF4-FFF2-40B4-BE49-F238E27FC236}">
                <a16:creationId xmlns:a16="http://schemas.microsoft.com/office/drawing/2014/main" id="{DF5C6A87-2695-EEB2-CEC2-2306EF76AD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Espace réservé des commentaires 2">
            <a:extLst>
              <a:ext uri="{FF2B5EF4-FFF2-40B4-BE49-F238E27FC236}">
                <a16:creationId xmlns:a16="http://schemas.microsoft.com/office/drawing/2014/main" id="{DC8131E4-7163-8A9C-6B0B-67A739F83A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 dirty="0"/>
              <a:t>To the facilitator:</a:t>
            </a:r>
          </a:p>
          <a:p>
            <a:r>
              <a:rPr lang="en-US" altLang="es-ES" b="1" dirty="0"/>
              <a:t>Read the situation and question to participants.</a:t>
            </a:r>
          </a:p>
          <a:p>
            <a:endParaRPr lang="en-US" altLang="es-ES" b="1" dirty="0"/>
          </a:p>
          <a:p>
            <a:r>
              <a:rPr lang="en-US" altLang="es-ES" b="1" dirty="0"/>
              <a:t>Response:</a:t>
            </a:r>
            <a:r>
              <a:rPr lang="en-US" altLang="es-ES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The infant can still receive rotavirus vaccine.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Give the first dose of rotavirus, pentavalent vaccine and other vaccines according to national schedule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Administer a second dose of OPV if more than 4 weeks have passed since the first dose of OPV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Make an appointment for the next doses according to the schedule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Explain to the caretaker the importance of coming for vaccination on time and completing the immunization schedule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Make sure to use immunization registers and community volunteers to ensure that the infant completes the immunization schedule.</a:t>
            </a:r>
          </a:p>
          <a:p>
            <a:pPr eaLnBrk="1" hangingPunct="1">
              <a:spcBef>
                <a:spcPct val="0"/>
              </a:spcBef>
            </a:pPr>
            <a:endParaRPr lang="fr-FR" altLang="es-ES" dirty="0"/>
          </a:p>
        </p:txBody>
      </p:sp>
      <p:sp>
        <p:nvSpPr>
          <p:cNvPr id="20484" name="Espace réservé du numéro de diapositive 3">
            <a:extLst>
              <a:ext uri="{FF2B5EF4-FFF2-40B4-BE49-F238E27FC236}">
                <a16:creationId xmlns:a16="http://schemas.microsoft.com/office/drawing/2014/main" id="{5CC8EEE6-687D-9D4F-CEA7-2DA856FDCD13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FA5F120-AA24-4F01-BD70-8DCAAEC3BB95}" type="slidenum">
              <a:rPr lang="fr-FR" altLang="es-E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fr-FR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e l'image des diapositives 1">
            <a:extLst>
              <a:ext uri="{FF2B5EF4-FFF2-40B4-BE49-F238E27FC236}">
                <a16:creationId xmlns:a16="http://schemas.microsoft.com/office/drawing/2014/main" id="{7CD4C029-7B13-262B-1F09-EF15EA40FA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Espace réservé des commentaires 2">
            <a:extLst>
              <a:ext uri="{FF2B5EF4-FFF2-40B4-BE49-F238E27FC236}">
                <a16:creationId xmlns:a16="http://schemas.microsoft.com/office/drawing/2014/main" id="{CCBD2E04-AA34-68BD-60D4-7E5139DCD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/>
          <a:lstStyle/>
          <a:p>
            <a:r>
              <a:rPr lang="en-US" altLang="es-ES" b="1" dirty="0"/>
              <a:t>To the facilitator:</a:t>
            </a:r>
          </a:p>
          <a:p>
            <a:r>
              <a:rPr lang="en-US" altLang="es-ES" b="1" dirty="0"/>
              <a:t>Explain to the participants the absolute contraindications.</a:t>
            </a:r>
            <a:br>
              <a:rPr lang="en-US" altLang="es-ES" b="1" dirty="0"/>
            </a:br>
            <a:endParaRPr lang="en-US" altLang="es-ES" b="1" dirty="0"/>
          </a:p>
          <a:p>
            <a:r>
              <a:rPr lang="en-US" altLang="es-ES" dirty="0"/>
              <a:t>Infants suffering from the following should </a:t>
            </a:r>
            <a:r>
              <a:rPr lang="en-US" altLang="es-ES" u="sng" dirty="0"/>
              <a:t>not</a:t>
            </a:r>
            <a:r>
              <a:rPr lang="en-US" altLang="es-ES" dirty="0"/>
              <a:t> be vaccinated with ROTASIIL-Liquid vaccine.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Hypersensitivity after previous administration of rotavirus vaccines: Do not give second or third dose of rotavirus vaccine (ROTASIIL-Liquid) if the infant showed hypersensitivity to the first dose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Known hypersensitivity to any of the components in the vaccine.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Previous history of intussusception: Do not give rotavirus vaccines if the caretaker informs you that the infant has had an episode of intussusception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The administration of </a:t>
            </a:r>
            <a:r>
              <a:rPr lang="en-US" altLang="es-ES" strike="noStrike" dirty="0"/>
              <a:t>ROTASIIL-Liquid </a:t>
            </a:r>
            <a:r>
              <a:rPr lang="en-US" altLang="es-ES" dirty="0"/>
              <a:t>may be postponed in subjects suffering from acute infection or febrile illness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If infant has mild illness, mild fever or mild </a:t>
            </a:r>
            <a:r>
              <a:rPr lang="en-US" altLang="es-ES" dirty="0" err="1"/>
              <a:t>diarrhoea</a:t>
            </a:r>
            <a:r>
              <a:rPr lang="en-US" altLang="es-ES" dirty="0"/>
              <a:t>, vaccinate as usual</a:t>
            </a:r>
          </a:p>
          <a:p>
            <a:endParaRPr lang="en-US" altLang="es-ES" dirty="0"/>
          </a:p>
          <a:p>
            <a:r>
              <a:rPr lang="en-US" altLang="es-ES" dirty="0"/>
              <a:t>Note that mild illness such as an upper respiratory tract infection is </a:t>
            </a:r>
            <a:r>
              <a:rPr lang="en-US" altLang="es-ES" b="1" dirty="0"/>
              <a:t>not a contraindication</a:t>
            </a:r>
            <a:r>
              <a:rPr lang="en-US" altLang="es-ES" dirty="0"/>
              <a:t>.</a:t>
            </a:r>
          </a:p>
          <a:p>
            <a:endParaRPr lang="en-US" altLang="es-ES" dirty="0"/>
          </a:p>
        </p:txBody>
      </p:sp>
      <p:sp>
        <p:nvSpPr>
          <p:cNvPr id="22532" name="Espace réservé du numéro de diapositive 3">
            <a:extLst>
              <a:ext uri="{FF2B5EF4-FFF2-40B4-BE49-F238E27FC236}">
                <a16:creationId xmlns:a16="http://schemas.microsoft.com/office/drawing/2014/main" id="{EFBB99AB-EBF8-E0CE-DA2A-82711DFD9469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574855C-6EA3-453B-BFF3-5E975CA5A13B}" type="slidenum">
              <a:rPr lang="en-GB" altLang="es-E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en-GB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8DDD0FD5-E2BB-47A9-5049-E8C343FA20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88" y="0"/>
            <a:ext cx="9144000" cy="6858000"/>
          </a:xfrm>
          <a:prstGeom prst="rect">
            <a:avLst/>
          </a:prstGeom>
          <a:solidFill>
            <a:srgbClr val="1E7FB8"/>
          </a:solidFill>
          <a:ln>
            <a:noFill/>
          </a:ln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fr-FR" noProof="0"/>
              <a:t>Cliquez pour modifier le style du titre</a:t>
            </a:r>
          </a:p>
        </p:txBody>
      </p:sp>
      <p:sp>
        <p:nvSpPr>
          <p:cNvPr id="5120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/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3816116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728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"/>
            <a:ext cx="2286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6727682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0061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568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1" y="4407378"/>
            <a:ext cx="7772943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1" y="2907056"/>
            <a:ext cx="7772943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7306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54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45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42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72" y="1534879"/>
            <a:ext cx="4039867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72" y="2174172"/>
            <a:ext cx="4039867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4" y="1534879"/>
            <a:ext cx="4041225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4" y="2174172"/>
            <a:ext cx="4041225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718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577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591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3572"/>
            <a:ext cx="3008181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08" y="273571"/>
            <a:ext cx="511092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72" y="1435530"/>
            <a:ext cx="3008181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003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77" y="4800456"/>
            <a:ext cx="5486943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77" y="613376"/>
            <a:ext cx="5486943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77" y="5367757"/>
            <a:ext cx="5486943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7492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>
            <a:extLst>
              <a:ext uri="{FF2B5EF4-FFF2-40B4-BE49-F238E27FC236}">
                <a16:creationId xmlns:a16="http://schemas.microsoft.com/office/drawing/2014/main" id="{D7328B20-3414-3149-74BA-22A64DC640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>
            <a:extLst>
              <a:ext uri="{FF2B5EF4-FFF2-40B4-BE49-F238E27FC236}">
                <a16:creationId xmlns:a16="http://schemas.microsoft.com/office/drawing/2014/main" id="{68950639-59DA-1558-73C8-C52B8928B4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381125"/>
            <a:ext cx="8291512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/>
              <a:t>Click to edit Master text styles</a:t>
            </a:r>
          </a:p>
          <a:p>
            <a:pPr lvl="1"/>
            <a:r>
              <a:rPr lang="en-GB" altLang="es-ES"/>
              <a:t>Second level</a:t>
            </a:r>
          </a:p>
          <a:p>
            <a:pPr lvl="2"/>
            <a:r>
              <a:rPr lang="en-GB" altLang="es-ES"/>
              <a:t>Third level</a:t>
            </a:r>
          </a:p>
          <a:p>
            <a:pPr lvl="3"/>
            <a:r>
              <a:rPr lang="en-GB" altLang="es-ES"/>
              <a:t>Fourth level</a:t>
            </a:r>
          </a:p>
        </p:txBody>
      </p:sp>
      <p:sp>
        <p:nvSpPr>
          <p:cNvPr id="1028" name="Line 6">
            <a:extLst>
              <a:ext uri="{FF2B5EF4-FFF2-40B4-BE49-F238E27FC236}">
                <a16:creationId xmlns:a16="http://schemas.microsoft.com/office/drawing/2014/main" id="{9E10777A-4C1F-0A93-C023-4053A3FAB929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24618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endParaRPr lang="en-GB"/>
          </a:p>
        </p:txBody>
      </p:sp>
      <p:sp>
        <p:nvSpPr>
          <p:cNvPr id="1029" name="Rectangle 12">
            <a:extLst>
              <a:ext uri="{FF2B5EF4-FFF2-40B4-BE49-F238E27FC236}">
                <a16:creationId xmlns:a16="http://schemas.microsoft.com/office/drawing/2014/main" id="{9CA990F4-80B6-CA53-C361-4C24E410E5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6015038"/>
            <a:ext cx="9144000" cy="842962"/>
          </a:xfrm>
          <a:prstGeom prst="rect">
            <a:avLst/>
          </a:prstGeom>
          <a:solidFill>
            <a:srgbClr val="1E7FB8"/>
          </a:solidFill>
          <a:ln>
            <a:noFill/>
          </a:ln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fr-FR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30" name="Rectangle 13">
            <a:extLst>
              <a:ext uri="{FF2B5EF4-FFF2-40B4-BE49-F238E27FC236}">
                <a16:creationId xmlns:a16="http://schemas.microsoft.com/office/drawing/2014/main" id="{1898BC3C-5B56-5E2D-D650-352977D8BC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6426200"/>
            <a:ext cx="4652963" cy="431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s-ES" sz="1200" b="1" dirty="0">
                <a:solidFill>
                  <a:srgbClr val="96CCEE"/>
                </a:solidFill>
                <a:latin typeface="Arial Narrow" pitchFamily="34" charset="0"/>
              </a:rPr>
              <a:t>Rotavirus vaccine eligibility, Module 3 </a:t>
            </a:r>
            <a:r>
              <a:rPr lang="en-GB" altLang="es-ES" b="1" baseline="12000" dirty="0">
                <a:solidFill>
                  <a:srgbClr val="FFFFFF"/>
                </a:solidFill>
                <a:latin typeface="Arial Narrow" pitchFamily="34" charset="0"/>
              </a:rPr>
              <a:t>|</a:t>
            </a:r>
            <a:r>
              <a:rPr lang="en-GB" altLang="es-ES" sz="1200" b="1" dirty="0">
                <a:solidFill>
                  <a:srgbClr val="96CCEE"/>
                </a:solidFill>
                <a:latin typeface="Arial Narrow" pitchFamily="34" charset="0"/>
              </a:rPr>
              <a:t>  </a:t>
            </a:r>
            <a:r>
              <a:rPr lang="en-GB" altLang="es-ES" sz="1200" dirty="0">
                <a:solidFill>
                  <a:srgbClr val="96CCEE"/>
                </a:solidFill>
                <a:latin typeface="Arial Narrow" pitchFamily="34" charset="0"/>
              </a:rPr>
              <a:t>November 2022</a:t>
            </a:r>
          </a:p>
        </p:txBody>
      </p:sp>
      <p:sp>
        <p:nvSpPr>
          <p:cNvPr id="1031" name="Rectangle 14">
            <a:extLst>
              <a:ext uri="{FF2B5EF4-FFF2-40B4-BE49-F238E27FC236}">
                <a16:creationId xmlns:a16="http://schemas.microsoft.com/office/drawing/2014/main" id="{8DD121B2-3162-6E68-677B-6C2ED982F4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3" y="6399213"/>
            <a:ext cx="466725" cy="33178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866EA067-9718-4B48-A6CB-8BD232484702}" type="slidenum">
              <a:rPr lang="en-US" altLang="es-ES" sz="1500" b="1" smtClean="0">
                <a:solidFill>
                  <a:srgbClr val="72BBE8"/>
                </a:solidFill>
                <a:latin typeface="Arial Narrow" panose="020B0606020202030204" pitchFamily="34" charset="0"/>
              </a:rPr>
              <a:pPr algn="r" eaLnBrk="1" hangingPunct="1">
                <a:defRPr/>
              </a:pPr>
              <a:t>‹#›</a:t>
            </a:fld>
            <a:r>
              <a:rPr lang="en-GB" altLang="es-ES" sz="1500" b="1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GB" altLang="es-ES" sz="2100" b="1" baseline="14000">
                <a:solidFill>
                  <a:srgbClr val="FFFFFF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1032" name="Picture 17" descr="WHO-EN-white-H">
            <a:extLst>
              <a:ext uri="{FF2B5EF4-FFF2-40B4-BE49-F238E27FC236}">
                <a16:creationId xmlns:a16="http://schemas.microsoft.com/office/drawing/2014/main" id="{D8BC58C2-D542-A99B-C02C-C6FECB283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63" y="6040438"/>
            <a:ext cx="22082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60" r:id="rId1"/>
    <p:sldLayoutId id="2147484350" r:id="rId2"/>
    <p:sldLayoutId id="2147484351" r:id="rId3"/>
    <p:sldLayoutId id="2147484352" r:id="rId4"/>
    <p:sldLayoutId id="2147484353" r:id="rId5"/>
    <p:sldLayoutId id="2147484354" r:id="rId6"/>
    <p:sldLayoutId id="2147484355" r:id="rId7"/>
    <p:sldLayoutId id="2147484356" r:id="rId8"/>
    <p:sldLayoutId id="2147484357" r:id="rId9"/>
    <p:sldLayoutId id="2147484358" r:id="rId10"/>
    <p:sldLayoutId id="2147484359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100">
          <a:solidFill>
            <a:srgbClr val="000066"/>
          </a:solidFill>
          <a:latin typeface="+mn-lt"/>
          <a:ea typeface="MS PGothic" pitchFamily="34" charset="-128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MS PGothic" pitchFamily="34" charset="-128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WHO-EN-white-H">
            <a:extLst>
              <a:ext uri="{FF2B5EF4-FFF2-40B4-BE49-F238E27FC236}">
                <a16:creationId xmlns:a16="http://schemas.microsoft.com/office/drawing/2014/main" id="{3254EBC1-100A-EE7E-EC67-D22363AA3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5059363"/>
            <a:ext cx="3789363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7">
            <a:extLst>
              <a:ext uri="{FF2B5EF4-FFF2-40B4-BE49-F238E27FC236}">
                <a16:creationId xmlns:a16="http://schemas.microsoft.com/office/drawing/2014/main" id="{9B0AD14C-E4FD-ED81-B24C-2C39C1600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388" y="188913"/>
            <a:ext cx="7772400" cy="1470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>
                <a:alpha val="74997"/>
              </a:srgbClr>
            </a:outerShdw>
          </a:effectLst>
        </p:spPr>
        <p:txBody>
          <a:bodyPr lIns="0" tIns="0" rIns="0" bIns="0" anchor="ctr"/>
          <a:lstStyle/>
          <a:p>
            <a:pPr algn="ctr" defTabSz="912813">
              <a:defRPr/>
            </a:pPr>
            <a:r>
              <a:rPr lang="fr-FR" sz="2400" b="1" kern="0">
                <a:solidFill>
                  <a:schemeClr val="bg1"/>
                </a:solidFill>
                <a:latin typeface="+mj-lt"/>
                <a:ea typeface="ＭＳ Ｐゴシック" charset="-128"/>
                <a:cs typeface="+mj-cs"/>
              </a:rPr>
              <a:t>Training for rotavirus vaccine introduction</a:t>
            </a:r>
          </a:p>
        </p:txBody>
      </p:sp>
      <p:sp>
        <p:nvSpPr>
          <p:cNvPr id="5124" name="Rectangle 8">
            <a:extLst>
              <a:ext uri="{FF2B5EF4-FFF2-40B4-BE49-F238E27FC236}">
                <a16:creationId xmlns:a16="http://schemas.microsoft.com/office/drawing/2014/main" id="{6DFEB772-6BBA-AEC1-0E5B-5866E6A7E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2397125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fr-FR" altLang="es-ES" sz="3200" b="1">
                <a:solidFill>
                  <a:schemeClr val="bg1"/>
                </a:solidFill>
              </a:rPr>
              <a:t>Module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fr-FR" altLang="es-ES" sz="3200" b="1">
                <a:solidFill>
                  <a:schemeClr val="bg1"/>
                </a:solidFill>
              </a:rPr>
              <a:t>Rotavirus vaccine eligibility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9BDD64-5FD6-1D92-3A7E-5814B96B8E73}"/>
              </a:ext>
            </a:extLst>
          </p:cNvPr>
          <p:cNvSpPr txBox="1"/>
          <p:nvPr/>
        </p:nvSpPr>
        <p:spPr>
          <a:xfrm>
            <a:off x="6948264" y="6294438"/>
            <a:ext cx="19209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Last updated November 2022</a:t>
            </a:r>
            <a:endParaRPr lang="en-GB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8185DC0-8E98-B54D-8743-DC46052678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3600"/>
              <a:t>Key messages</a:t>
            </a:r>
            <a:endParaRPr lang="en-GB"/>
          </a:p>
        </p:txBody>
      </p:sp>
      <p:pic>
        <p:nvPicPr>
          <p:cNvPr id="23555" name="Picture 7" descr="C:\Users\sfellache\Desktop\ammp\doctor1.jpg">
            <a:extLst>
              <a:ext uri="{FF2B5EF4-FFF2-40B4-BE49-F238E27FC236}">
                <a16:creationId xmlns:a16="http://schemas.microsoft.com/office/drawing/2014/main" id="{5D773D3C-E6E5-A23F-DF76-5A2B0BB54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738" y="188913"/>
            <a:ext cx="1846262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31">
            <a:extLst>
              <a:ext uri="{FF2B5EF4-FFF2-40B4-BE49-F238E27FC236}">
                <a16:creationId xmlns:a16="http://schemas.microsoft.com/office/drawing/2014/main" id="{1CE33FFE-B050-A5F8-DBA4-FEADE80903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412874"/>
            <a:ext cx="8640762" cy="46804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On-time vaccination is very important for rotavirus vaccine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First dose of </a:t>
            </a:r>
            <a:r>
              <a:rPr lang="en-GB" altLang="es-ES" sz="2000" dirty="0">
                <a:solidFill>
                  <a:srgbClr val="000066"/>
                </a:solidFill>
                <a:latin typeface="Arial" pitchFamily="34" charset="0"/>
              </a:rPr>
              <a:t>ROTASIIL-Liquid</a:t>
            </a:r>
            <a:r>
              <a:rPr lang="en-US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should be given at 6 weeks of age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Second and third dose should be given at 10 and 14 weeks of age, respectively – minimum interval of 4 weeks should be maintained between doses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If infants have missed their rotavirus vaccines, they can receive the vaccine up to 24 months of age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Rotavirus vaccine can be given simultaneously with other vaccines like pentavalent vaccine, PCV or OPV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es-ES" sz="2000" dirty="0">
                <a:solidFill>
                  <a:srgbClr val="000066"/>
                </a:solidFill>
                <a:latin typeface="Arial" pitchFamily="34" charset="0"/>
              </a:rPr>
              <a:t>Mild illness such as an upper respiratory tract infection or mild </a:t>
            </a:r>
            <a:r>
              <a:rPr lang="en-US" altLang="es-ES" sz="2000" dirty="0" err="1">
                <a:solidFill>
                  <a:srgbClr val="000066"/>
                </a:solidFill>
                <a:latin typeface="Arial" pitchFamily="34" charset="0"/>
              </a:rPr>
              <a:t>diarrhoea</a:t>
            </a:r>
            <a:r>
              <a:rPr lang="en-US" altLang="es-ES" sz="2000" dirty="0">
                <a:solidFill>
                  <a:srgbClr val="000066"/>
                </a:solidFill>
                <a:latin typeface="Arial" pitchFamily="34" charset="0"/>
              </a:rPr>
              <a:t> is </a:t>
            </a:r>
            <a:r>
              <a:rPr lang="en-US" altLang="es-ES" sz="2000" b="1" dirty="0">
                <a:solidFill>
                  <a:srgbClr val="000066"/>
                </a:solidFill>
                <a:latin typeface="Arial" pitchFamily="34" charset="0"/>
              </a:rPr>
              <a:t>not</a:t>
            </a:r>
            <a:r>
              <a:rPr lang="en-US" altLang="es-ES" sz="2000" dirty="0">
                <a:solidFill>
                  <a:srgbClr val="000066"/>
                </a:solidFill>
                <a:latin typeface="Arial" pitchFamily="34" charset="0"/>
              </a:rPr>
              <a:t> a contraindication</a:t>
            </a:r>
            <a:endParaRPr lang="en-US" altLang="zh-CN" sz="20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endParaRPr lang="en-US" altLang="zh-CN" sz="20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defTabSz="912813">
              <a:spcBef>
                <a:spcPct val="80000"/>
              </a:spcBef>
              <a:buClr>
                <a:srgbClr val="1E7FB8"/>
              </a:buClr>
              <a:defRPr/>
            </a:pPr>
            <a:endParaRPr lang="en-US" altLang="zh-CN" sz="20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 descr="doctor_goodbye">
            <a:extLst>
              <a:ext uri="{FF2B5EF4-FFF2-40B4-BE49-F238E27FC236}">
                <a16:creationId xmlns:a16="http://schemas.microsoft.com/office/drawing/2014/main" id="{EA405206-E9E0-7698-FE02-CDAF49C38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1773238"/>
            <a:ext cx="2522538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itre 1">
            <a:extLst>
              <a:ext uri="{FF2B5EF4-FFF2-40B4-BE49-F238E27FC236}">
                <a16:creationId xmlns:a16="http://schemas.microsoft.com/office/drawing/2014/main" id="{9AEBE6F3-F004-4529-E734-641210001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600"/>
              <a:t>End of module</a:t>
            </a:r>
          </a:p>
        </p:txBody>
      </p:sp>
      <p:sp>
        <p:nvSpPr>
          <p:cNvPr id="7" name="Rectangle à coins arrondis 6">
            <a:extLst>
              <a:ext uri="{FF2B5EF4-FFF2-40B4-BE49-F238E27FC236}">
                <a16:creationId xmlns:a16="http://schemas.microsoft.com/office/drawing/2014/main" id="{5CD7C90E-9975-34CE-4A9F-18058507B3BA}"/>
              </a:ext>
            </a:extLst>
          </p:cNvPr>
          <p:cNvSpPr/>
          <p:nvPr/>
        </p:nvSpPr>
        <p:spPr bwMode="auto">
          <a:xfrm>
            <a:off x="3924300" y="1916113"/>
            <a:ext cx="3671888" cy="1512887"/>
          </a:xfrm>
          <a:prstGeom prst="wedgeRoundRectCallout">
            <a:avLst>
              <a:gd name="adj1" fmla="val -79363"/>
              <a:gd name="adj2" fmla="val -6629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rtl="1" eaLnBrk="1" hangingPunct="1">
              <a:defRPr/>
            </a:pPr>
            <a:br>
              <a:rPr lang="en-US" sz="1400" b="1">
                <a:solidFill>
                  <a:srgbClr val="000066"/>
                </a:solidFill>
                <a:ea typeface="MS PGothic" pitchFamily="34" charset="-128"/>
              </a:rPr>
            </a:br>
            <a:r>
              <a:rPr lang="en-US" sz="2400" b="1">
                <a:solidFill>
                  <a:srgbClr val="000066"/>
                </a:solidFill>
                <a:ea typeface="MS PGothic" pitchFamily="34" charset="-128"/>
              </a:rPr>
              <a:t>Thank you for your attention! </a:t>
            </a:r>
            <a:br>
              <a:rPr lang="en-US" sz="2400" b="1">
                <a:solidFill>
                  <a:srgbClr val="000066"/>
                </a:solidFill>
                <a:ea typeface="MS PGothic" pitchFamily="34" charset="-128"/>
              </a:rPr>
            </a:br>
            <a:br>
              <a:rPr lang="en-US" sz="2400" b="1">
                <a:solidFill>
                  <a:srgbClr val="000066"/>
                </a:solidFill>
                <a:ea typeface="MS PGothic" pitchFamily="34" charset="-128"/>
              </a:rPr>
            </a:br>
            <a:endParaRPr lang="en-US" sz="24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r>
              <a:rPr lang="fr-FR" sz="2000" b="1">
                <a:solidFill>
                  <a:srgbClr val="000066"/>
                </a:solidFill>
                <a:ea typeface="MS PGothic" pitchFamily="34" charset="-128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>
            <a:extLst>
              <a:ext uri="{FF2B5EF4-FFF2-40B4-BE49-F238E27FC236}">
                <a16:creationId xmlns:a16="http://schemas.microsoft.com/office/drawing/2014/main" id="{08436238-ECE3-8B0A-8F69-3BEDA8C763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-892175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 b="1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099" name="Rectangle 14">
            <a:extLst>
              <a:ext uri="{FF2B5EF4-FFF2-40B4-BE49-F238E27FC236}">
                <a16:creationId xmlns:a16="http://schemas.microsoft.com/office/drawing/2014/main" id="{EAA710D5-2DB2-5092-7E85-BAF1323F72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ea typeface="ＭＳ Ｐゴシック" charset="0"/>
              </a:rPr>
              <a:t>Learning objectives</a:t>
            </a:r>
          </a:p>
        </p:txBody>
      </p:sp>
      <p:sp>
        <p:nvSpPr>
          <p:cNvPr id="7172" name="Rectangle 14">
            <a:extLst>
              <a:ext uri="{FF2B5EF4-FFF2-40B4-BE49-F238E27FC236}">
                <a16:creationId xmlns:a16="http://schemas.microsoft.com/office/drawing/2014/main" id="{226F2BF8-1E58-EA7E-7393-279D8490E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381125"/>
            <a:ext cx="7258050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fr-FR" altLang="es-ES" dirty="0"/>
              <a:t>At the end of the module, the participant </a:t>
            </a:r>
            <a:r>
              <a:rPr lang="fr-FR" altLang="es-ES" dirty="0" err="1"/>
              <a:t>will</a:t>
            </a:r>
            <a:r>
              <a:rPr lang="fr-FR" altLang="es-ES" dirty="0"/>
              <a:t> </a:t>
            </a:r>
            <a:r>
              <a:rPr lang="fr-FR" altLang="es-ES" dirty="0" err="1"/>
              <a:t>be</a:t>
            </a:r>
            <a:r>
              <a:rPr lang="fr-FR" altLang="es-ES" dirty="0"/>
              <a:t> able to:</a:t>
            </a:r>
          </a:p>
          <a:p>
            <a:pPr lvl="1"/>
            <a:r>
              <a:rPr lang="en-US" altLang="es-ES" dirty="0"/>
              <a:t>Describe the recommended immunization schedule for rotavirus vaccine</a:t>
            </a:r>
          </a:p>
          <a:p>
            <a:pPr lvl="1"/>
            <a:r>
              <a:rPr lang="en-US" altLang="es-ES" dirty="0"/>
              <a:t>Describe when an infant is eligible for rotavirus vaccine and when he/she is not eligible</a:t>
            </a:r>
            <a:endParaRPr lang="en-US" altLang="es-ES" dirty="0">
              <a:solidFill>
                <a:srgbClr val="FF0000"/>
              </a:solidFill>
            </a:endParaRPr>
          </a:p>
          <a:p>
            <a:pPr lvl="1"/>
            <a:r>
              <a:rPr lang="en-US" altLang="es-ES" dirty="0"/>
              <a:t>Describe ways to determine an infant’s eligibility for rotavirus vaccine when a written record is unavailable</a:t>
            </a:r>
          </a:p>
          <a:p>
            <a:pPr lvl="1"/>
            <a:r>
              <a:rPr lang="en-US" altLang="es-ES" dirty="0"/>
              <a:t>Describe the absolute contraindications for vaccination</a:t>
            </a:r>
          </a:p>
          <a:p>
            <a:r>
              <a:rPr lang="en-GB" altLang="es-ES" dirty="0"/>
              <a:t>Duration</a:t>
            </a:r>
          </a:p>
          <a:p>
            <a:pPr lvl="1"/>
            <a:r>
              <a:rPr lang="en-GB" altLang="es-ES" dirty="0"/>
              <a:t>60</a:t>
            </a:r>
            <a:r>
              <a:rPr lang="ja-JP" altLang="en-GB" dirty="0"/>
              <a:t>’</a:t>
            </a:r>
            <a:endParaRPr lang="en-GB" altLang="ja-JP" dirty="0"/>
          </a:p>
          <a:p>
            <a:pPr lvl="1"/>
            <a:endParaRPr lang="fr-FR" altLang="es-ES" dirty="0"/>
          </a:p>
        </p:txBody>
      </p:sp>
      <p:pic>
        <p:nvPicPr>
          <p:cNvPr id="7173" name="Picture 6" descr="C:\Users\sfellache\Desktop\ammp\sandclock.jpg">
            <a:extLst>
              <a:ext uri="{FF2B5EF4-FFF2-40B4-BE49-F238E27FC236}">
                <a16:creationId xmlns:a16="http://schemas.microsoft.com/office/drawing/2014/main" id="{5BDFE129-D063-C6F1-ECA2-FF0DA779F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4941888"/>
            <a:ext cx="82391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0" descr="arrow">
            <a:extLst>
              <a:ext uri="{FF2B5EF4-FFF2-40B4-BE49-F238E27FC236}">
                <a16:creationId xmlns:a16="http://schemas.microsoft.com/office/drawing/2014/main" id="{EFFD2B8E-25A7-92C7-4901-60B90F150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12239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5" descr="C:\Users\sfellache\Desktop\ammp\doctor2.jpg">
            <a:extLst>
              <a:ext uri="{FF2B5EF4-FFF2-40B4-BE49-F238E27FC236}">
                <a16:creationId xmlns:a16="http://schemas.microsoft.com/office/drawing/2014/main" id="{838AEA38-B0E9-BC2A-5749-6B7930C2F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28775"/>
            <a:ext cx="27368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re 17">
            <a:extLst>
              <a:ext uri="{FF2B5EF4-FFF2-40B4-BE49-F238E27FC236}">
                <a16:creationId xmlns:a16="http://schemas.microsoft.com/office/drawing/2014/main" id="{C4C510C0-4D21-A9B4-1E1F-7F5E1105EEE8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>
              <a:defRPr/>
            </a:pPr>
            <a:r>
              <a:rPr lang="fr-FR" sz="3500" b="1">
                <a:solidFill>
                  <a:srgbClr val="000066"/>
                </a:solidFill>
                <a:latin typeface="Arial" charset="0"/>
                <a:ea typeface="ＭＳ Ｐゴシック" charset="0"/>
              </a:rPr>
              <a:t>Key issues</a:t>
            </a:r>
          </a:p>
        </p:txBody>
      </p:sp>
      <p:grpSp>
        <p:nvGrpSpPr>
          <p:cNvPr id="2" name="Group 17">
            <a:extLst>
              <a:ext uri="{FF2B5EF4-FFF2-40B4-BE49-F238E27FC236}">
                <a16:creationId xmlns:a16="http://schemas.microsoft.com/office/drawing/2014/main" id="{D30CF531-33E8-6C38-DF14-E2E8987011C3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1343025"/>
            <a:ext cx="5257800" cy="1041400"/>
            <a:chOff x="158" y="846"/>
            <a:chExt cx="3312" cy="656"/>
          </a:xfrm>
        </p:grpSpPr>
        <p:sp>
          <p:nvSpPr>
            <p:cNvPr id="9227" name="Rectangle à coins arrondis 6">
              <a:extLst>
                <a:ext uri="{FF2B5EF4-FFF2-40B4-BE49-F238E27FC236}">
                  <a16:creationId xmlns:a16="http://schemas.microsoft.com/office/drawing/2014/main" id="{74DDB65A-4DA9-9904-3007-201A086B3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" y="1003"/>
              <a:ext cx="3066" cy="499"/>
            </a:xfrm>
            <a:prstGeom prst="wedgeRoundRectCallout">
              <a:avLst>
                <a:gd name="adj1" fmla="val 59949"/>
                <a:gd name="adj2" fmla="val 52806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/>
                <a:t>What is the schedule for rotavirus</a:t>
              </a:r>
              <a:r>
                <a:rPr lang="en-GB" altLang="es-ES" sz="2000" b="1" baseline="30000"/>
                <a:t> </a:t>
              </a:r>
              <a:r>
                <a:rPr lang="en-GB" altLang="es-ES" sz="2000" b="1"/>
                <a:t>vaccine?</a:t>
              </a:r>
            </a:p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endParaRPr lang="fr-FR" altLang="es-ES" sz="2000" b="1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2424F622-10EA-90AA-2428-9127062FD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846"/>
              <a:ext cx="344" cy="318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 eaLnBrk="1" hangingPunct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+mn-lt"/>
                  <a:ea typeface="+mn-ea"/>
                </a:rPr>
                <a:t>1</a:t>
              </a:r>
            </a:p>
          </p:txBody>
        </p:sp>
      </p:grpSp>
      <p:grpSp>
        <p:nvGrpSpPr>
          <p:cNvPr id="3" name="Group 14">
            <a:extLst>
              <a:ext uri="{FF2B5EF4-FFF2-40B4-BE49-F238E27FC236}">
                <a16:creationId xmlns:a16="http://schemas.microsoft.com/office/drawing/2014/main" id="{B029E33B-89F7-61F2-5335-C1CB279F48A7}"/>
              </a:ext>
            </a:extLst>
          </p:cNvPr>
          <p:cNvGrpSpPr>
            <a:grpSpLocks/>
          </p:cNvGrpSpPr>
          <p:nvPr/>
        </p:nvGrpSpPr>
        <p:grpSpPr bwMode="auto">
          <a:xfrm>
            <a:off x="233363" y="2606675"/>
            <a:ext cx="5275262" cy="1268413"/>
            <a:chOff x="385" y="1750"/>
            <a:chExt cx="2777" cy="733"/>
          </a:xfrm>
        </p:grpSpPr>
        <p:sp>
          <p:nvSpPr>
            <p:cNvPr id="9225" name="Rectangle à coins arrondis 6">
              <a:extLst>
                <a:ext uri="{FF2B5EF4-FFF2-40B4-BE49-F238E27FC236}">
                  <a16:creationId xmlns:a16="http://schemas.microsoft.com/office/drawing/2014/main" id="{E36D1F50-402A-0290-E555-5D2D94E1A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" y="1904"/>
              <a:ext cx="2540" cy="579"/>
            </a:xfrm>
            <a:prstGeom prst="wedgeRoundRectCallout">
              <a:avLst>
                <a:gd name="adj1" fmla="val 73782"/>
                <a:gd name="adj2" fmla="val -4199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/>
                <a:t>What to do when the exact date of birth (DOB) or i</a:t>
              </a:r>
              <a:r>
                <a:rPr lang="en-US" altLang="es-ES" sz="2000" b="1"/>
                <a:t>mmunization card is missing?</a:t>
              </a:r>
              <a:endParaRPr lang="fr-FR" altLang="es-ES" sz="2000" b="1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5EA02854-CE0A-1ED2-1AB8-B831961B2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17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 eaLnBrk="1" hangingPunct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+mn-lt"/>
                  <a:ea typeface="+mn-ea"/>
                </a:rPr>
                <a:t>2</a:t>
              </a:r>
            </a:p>
          </p:txBody>
        </p:sp>
      </p:grpSp>
      <p:grpSp>
        <p:nvGrpSpPr>
          <p:cNvPr id="4" name="Group 15">
            <a:extLst>
              <a:ext uri="{FF2B5EF4-FFF2-40B4-BE49-F238E27FC236}">
                <a16:creationId xmlns:a16="http://schemas.microsoft.com/office/drawing/2014/main" id="{5AB4DEFC-1150-6656-34D7-231DFA779EF0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4105275"/>
            <a:ext cx="5218113" cy="1044575"/>
            <a:chOff x="385" y="2250"/>
            <a:chExt cx="3085" cy="658"/>
          </a:xfrm>
        </p:grpSpPr>
        <p:sp>
          <p:nvSpPr>
            <p:cNvPr id="9223" name="Rectangle à coins arrondis 6">
              <a:extLst>
                <a:ext uri="{FF2B5EF4-FFF2-40B4-BE49-F238E27FC236}">
                  <a16:creationId xmlns:a16="http://schemas.microsoft.com/office/drawing/2014/main" id="{1549AF8A-B4E8-B68B-C841-26CE25DC4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" y="2408"/>
              <a:ext cx="2826" cy="500"/>
            </a:xfrm>
            <a:prstGeom prst="wedgeRoundRectCallout">
              <a:avLst>
                <a:gd name="adj1" fmla="val 70296"/>
                <a:gd name="adj2" fmla="val -59630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s-ES" sz="2000" b="1"/>
                <a:t>What are the contraindications for vaccination?</a:t>
              </a:r>
              <a:endParaRPr lang="fr-FR" altLang="es-ES" sz="2000" b="1"/>
            </a:p>
          </p:txBody>
        </p:sp>
        <p:sp>
          <p:nvSpPr>
            <p:cNvPr id="15" name="Ellipse 8">
              <a:extLst>
                <a:ext uri="{FF2B5EF4-FFF2-40B4-BE49-F238E27FC236}">
                  <a16:creationId xmlns:a16="http://schemas.microsoft.com/office/drawing/2014/main" id="{FB37F8D7-D57A-E506-08EC-6D5383834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22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 eaLnBrk="1" hangingPunct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Arial" pitchFamily="34" charset="0"/>
                  <a:ea typeface="+mn-ea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05C6C7ED-9B5E-6F96-FF35-6C7794475B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381125"/>
            <a:ext cx="8640762" cy="4611688"/>
          </a:xfrm>
        </p:spPr>
        <p:txBody>
          <a:bodyPr/>
          <a:lstStyle/>
          <a:p>
            <a:r>
              <a:rPr lang="en-GB" altLang="es-ES" sz="2200" dirty="0"/>
              <a:t>ROTASIIL-Liquid </a:t>
            </a:r>
            <a:r>
              <a:rPr lang="en-US" altLang="es-ES" sz="2200" dirty="0"/>
              <a:t>vaccine is given in a 3-dose schedule at 6, 10 and 14 weeks of age</a:t>
            </a:r>
          </a:p>
          <a:p>
            <a:r>
              <a:rPr lang="en-GB" altLang="es-ES" sz="2200" dirty="0"/>
              <a:t>ROTASIIL-Liquid </a:t>
            </a:r>
            <a:r>
              <a:rPr lang="en-US" altLang="es-ES" sz="2200" dirty="0"/>
              <a:t>vaccine can be given at same time as other vaccines in the schedule, such as DTP-</a:t>
            </a:r>
            <a:r>
              <a:rPr lang="en-US" altLang="es-ES" sz="2200" dirty="0" err="1"/>
              <a:t>HepB</a:t>
            </a:r>
            <a:r>
              <a:rPr lang="en-US" altLang="es-ES" sz="2200" dirty="0"/>
              <a:t>-Hib (i.e. Penta1, Penta2 &amp; Penta3)</a:t>
            </a:r>
          </a:p>
          <a:p>
            <a:r>
              <a:rPr lang="en-US" altLang="es-ES" sz="2200" dirty="0"/>
              <a:t>Maintain an interval of </a:t>
            </a:r>
            <a:r>
              <a:rPr lang="en-US" altLang="es-ES" sz="2200" b="1" dirty="0"/>
              <a:t>4 weeks </a:t>
            </a:r>
            <a:r>
              <a:rPr lang="en-US" altLang="es-ES" sz="2200" dirty="0"/>
              <a:t>between doses, starting 6 weeks </a:t>
            </a:r>
            <a:endParaRPr lang="fr-FR" altLang="es-ES" sz="22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31EC88-0D75-897A-9E90-136B296A047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002060"/>
                </a:solidFill>
              </a:rPr>
              <a:t>What is the rotavirus vaccine (ROTASIIL-Liquid) schedule?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11268" name="ZoneTexte 45">
            <a:extLst>
              <a:ext uri="{FF2B5EF4-FFF2-40B4-BE49-F238E27FC236}">
                <a16:creationId xmlns:a16="http://schemas.microsoft.com/office/drawing/2014/main" id="{32DB72D5-584E-A557-FE6F-3FC39EF37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7532688"/>
            <a:ext cx="3398838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2000">
                <a:solidFill>
                  <a:srgbClr val="5F5F5F"/>
                </a:solidFill>
              </a:rPr>
              <a:t> </a:t>
            </a:r>
          </a:p>
        </p:txBody>
      </p:sp>
      <p:cxnSp>
        <p:nvCxnSpPr>
          <p:cNvPr id="6149" name="Connecteur droit 21">
            <a:extLst>
              <a:ext uri="{FF2B5EF4-FFF2-40B4-BE49-F238E27FC236}">
                <a16:creationId xmlns:a16="http://schemas.microsoft.com/office/drawing/2014/main" id="{C019ECC6-756D-507F-804D-DE71016CCFA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447925" y="5584825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0" name="Connecteur droit 27">
            <a:extLst>
              <a:ext uri="{FF2B5EF4-FFF2-40B4-BE49-F238E27FC236}">
                <a16:creationId xmlns:a16="http://schemas.microsoft.com/office/drawing/2014/main" id="{FAC95ADC-18E4-BDC8-42D7-B7ECA610E06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230313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1271" name="ZoneTexte 29">
            <a:extLst>
              <a:ext uri="{FF2B5EF4-FFF2-40B4-BE49-F238E27FC236}">
                <a16:creationId xmlns:a16="http://schemas.microsoft.com/office/drawing/2014/main" id="{C46A21F2-BB2A-B686-CC98-E532E91956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5684838"/>
            <a:ext cx="5349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6</a:t>
            </a:r>
          </a:p>
        </p:txBody>
      </p:sp>
      <p:sp>
        <p:nvSpPr>
          <p:cNvPr id="11272" name="ZoneTexte 30">
            <a:extLst>
              <a:ext uri="{FF2B5EF4-FFF2-40B4-BE49-F238E27FC236}">
                <a16:creationId xmlns:a16="http://schemas.microsoft.com/office/drawing/2014/main" id="{F638FD4B-C599-1AA4-D221-D7C3B4FF8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5661025"/>
            <a:ext cx="917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Birth</a:t>
            </a:r>
          </a:p>
        </p:txBody>
      </p:sp>
      <p:sp>
        <p:nvSpPr>
          <p:cNvPr id="11273" name="ZoneTexte 29">
            <a:extLst>
              <a:ext uri="{FF2B5EF4-FFF2-40B4-BE49-F238E27FC236}">
                <a16:creationId xmlns:a16="http://schemas.microsoft.com/office/drawing/2014/main" id="{23D77689-2E66-1DDC-FCAB-40830F584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6163" y="5661025"/>
            <a:ext cx="625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10</a:t>
            </a:r>
          </a:p>
        </p:txBody>
      </p:sp>
      <p:cxnSp>
        <p:nvCxnSpPr>
          <p:cNvPr id="6154" name="Connecteur droit 51">
            <a:extLst>
              <a:ext uri="{FF2B5EF4-FFF2-40B4-BE49-F238E27FC236}">
                <a16:creationId xmlns:a16="http://schemas.microsoft.com/office/drawing/2014/main" id="{78D33B96-BBB2-E7C5-7192-520AE811570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43325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5" name="Connecteur droit 60">
            <a:extLst>
              <a:ext uri="{FF2B5EF4-FFF2-40B4-BE49-F238E27FC236}">
                <a16:creationId xmlns:a16="http://schemas.microsoft.com/office/drawing/2014/main" id="{314E4624-DAB9-3C86-66F1-1057FFD43A6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812088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1276" name="ZoneTexte 29">
            <a:extLst>
              <a:ext uri="{FF2B5EF4-FFF2-40B4-BE49-F238E27FC236}">
                <a16:creationId xmlns:a16="http://schemas.microsoft.com/office/drawing/2014/main" id="{7CC38053-E1D5-FBA5-7BC4-1C21D094D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5661025"/>
            <a:ext cx="14557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14</a:t>
            </a:r>
          </a:p>
        </p:txBody>
      </p:sp>
      <p:sp>
        <p:nvSpPr>
          <p:cNvPr id="11277" name="ZoneTexte 29">
            <a:extLst>
              <a:ext uri="{FF2B5EF4-FFF2-40B4-BE49-F238E27FC236}">
                <a16:creationId xmlns:a16="http://schemas.microsoft.com/office/drawing/2014/main" id="{F23E678D-3690-2CE6-DF85-5B6C4A159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775" y="5180013"/>
            <a:ext cx="1457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32</a:t>
            </a:r>
          </a:p>
        </p:txBody>
      </p:sp>
      <p:sp>
        <p:nvSpPr>
          <p:cNvPr id="11278" name="Line 27">
            <a:extLst>
              <a:ext uri="{FF2B5EF4-FFF2-40B4-BE49-F238E27FC236}">
                <a16:creationId xmlns:a16="http://schemas.microsoft.com/office/drawing/2014/main" id="{3A659F4E-ACA3-AF78-7BD4-1FCDB37B386F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5516563"/>
            <a:ext cx="6696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279" name="ZoneTexte 37">
            <a:extLst>
              <a:ext uri="{FF2B5EF4-FFF2-40B4-BE49-F238E27FC236}">
                <a16:creationId xmlns:a16="http://schemas.microsoft.com/office/drawing/2014/main" id="{4732384C-9EF0-241B-06A9-396BF6E0A7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9575" y="5214938"/>
            <a:ext cx="1079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weeks</a:t>
            </a:r>
          </a:p>
        </p:txBody>
      </p:sp>
      <p:grpSp>
        <p:nvGrpSpPr>
          <p:cNvPr id="3" name="Group 32">
            <a:extLst>
              <a:ext uri="{FF2B5EF4-FFF2-40B4-BE49-F238E27FC236}">
                <a16:creationId xmlns:a16="http://schemas.microsoft.com/office/drawing/2014/main" id="{9865DA67-C86B-AF63-08E4-AACA158709A5}"/>
              </a:ext>
            </a:extLst>
          </p:cNvPr>
          <p:cNvGrpSpPr>
            <a:grpSpLocks/>
          </p:cNvGrpSpPr>
          <p:nvPr/>
        </p:nvGrpSpPr>
        <p:grpSpPr bwMode="auto">
          <a:xfrm>
            <a:off x="2555875" y="3933825"/>
            <a:ext cx="1190625" cy="1584325"/>
            <a:chOff x="1610" y="1752"/>
            <a:chExt cx="750" cy="998"/>
          </a:xfrm>
        </p:grpSpPr>
        <p:pic>
          <p:nvPicPr>
            <p:cNvPr id="11290" name="Picture 27" descr="pos2">
              <a:extLst>
                <a:ext uri="{FF2B5EF4-FFF2-40B4-BE49-F238E27FC236}">
                  <a16:creationId xmlns:a16="http://schemas.microsoft.com/office/drawing/2014/main" id="{DE7F0F6B-6164-AE83-AB8C-2B8D428EB6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0" y="1933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91" name="Rectangle 34">
              <a:extLst>
                <a:ext uri="{FF2B5EF4-FFF2-40B4-BE49-F238E27FC236}">
                  <a16:creationId xmlns:a16="http://schemas.microsoft.com/office/drawing/2014/main" id="{6768B6B3-EE2A-84CB-CCD3-1A1343A72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8" y="2318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>
                  <a:solidFill>
                    <a:srgbClr val="0070C0"/>
                  </a:solidFill>
                </a:rPr>
                <a:t>Rota 1</a:t>
              </a:r>
              <a:endParaRPr lang="fr-FR" altLang="es-ES" sz="2000" b="1" baseline="30000">
                <a:solidFill>
                  <a:srgbClr val="0070C0"/>
                </a:solidFill>
              </a:endParaRPr>
            </a:p>
          </p:txBody>
        </p:sp>
        <p:sp>
          <p:nvSpPr>
            <p:cNvPr id="11292" name="Line 37">
              <a:extLst>
                <a:ext uri="{FF2B5EF4-FFF2-40B4-BE49-F238E27FC236}">
                  <a16:creationId xmlns:a16="http://schemas.microsoft.com/office/drawing/2014/main" id="{896BD016-8C02-C3E2-F032-0683B72288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10" y="1752"/>
              <a:ext cx="0" cy="99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33">
            <a:extLst>
              <a:ext uri="{FF2B5EF4-FFF2-40B4-BE49-F238E27FC236}">
                <a16:creationId xmlns:a16="http://schemas.microsoft.com/office/drawing/2014/main" id="{0BAF9AE3-5937-B642-DC10-7B32ACA550CF}"/>
              </a:ext>
            </a:extLst>
          </p:cNvPr>
          <p:cNvGrpSpPr>
            <a:grpSpLocks/>
          </p:cNvGrpSpPr>
          <p:nvPr/>
        </p:nvGrpSpPr>
        <p:grpSpPr bwMode="auto">
          <a:xfrm>
            <a:off x="3851275" y="4005263"/>
            <a:ext cx="1174750" cy="1512887"/>
            <a:chOff x="2426" y="1797"/>
            <a:chExt cx="740" cy="953"/>
          </a:xfrm>
        </p:grpSpPr>
        <p:pic>
          <p:nvPicPr>
            <p:cNvPr id="11287" name="Picture 28" descr="pos2">
              <a:extLst>
                <a:ext uri="{FF2B5EF4-FFF2-40B4-BE49-F238E27FC236}">
                  <a16:creationId xmlns:a16="http://schemas.microsoft.com/office/drawing/2014/main" id="{42057B11-C2BB-9B6B-D219-E8683D06F4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888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8" name="Rectangle 34">
              <a:extLst>
                <a:ext uri="{FF2B5EF4-FFF2-40B4-BE49-F238E27FC236}">
                  <a16:creationId xmlns:a16="http://schemas.microsoft.com/office/drawing/2014/main" id="{957705BB-0A4D-FDA2-44FB-976B889B1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9" y="2327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>
                  <a:solidFill>
                    <a:srgbClr val="0070C0"/>
                  </a:solidFill>
                </a:rPr>
                <a:t>Rota 2</a:t>
              </a:r>
              <a:endParaRPr lang="fr-FR" altLang="es-ES" sz="2000" b="1" baseline="30000">
                <a:solidFill>
                  <a:srgbClr val="0070C0"/>
                </a:solidFill>
              </a:endParaRPr>
            </a:p>
          </p:txBody>
        </p:sp>
        <p:sp>
          <p:nvSpPr>
            <p:cNvPr id="11289" name="Line 38">
              <a:extLst>
                <a:ext uri="{FF2B5EF4-FFF2-40B4-BE49-F238E27FC236}">
                  <a16:creationId xmlns:a16="http://schemas.microsoft.com/office/drawing/2014/main" id="{47009582-4AE4-3D1F-5510-82A85DACF3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cxnSp>
        <p:nvCxnSpPr>
          <p:cNvPr id="6162" name="Connecteur droit 25">
            <a:extLst>
              <a:ext uri="{FF2B5EF4-FFF2-40B4-BE49-F238E27FC236}">
                <a16:creationId xmlns:a16="http://schemas.microsoft.com/office/drawing/2014/main" id="{EA95B480-7BD1-8806-3057-E30B5CE2D18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148263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grpSp>
        <p:nvGrpSpPr>
          <p:cNvPr id="25" name="Group 33">
            <a:extLst>
              <a:ext uri="{FF2B5EF4-FFF2-40B4-BE49-F238E27FC236}">
                <a16:creationId xmlns:a16="http://schemas.microsoft.com/office/drawing/2014/main" id="{63DF8E27-C6AF-8D7D-F9ED-2D253A183753}"/>
              </a:ext>
            </a:extLst>
          </p:cNvPr>
          <p:cNvGrpSpPr>
            <a:grpSpLocks/>
          </p:cNvGrpSpPr>
          <p:nvPr/>
        </p:nvGrpSpPr>
        <p:grpSpPr bwMode="auto">
          <a:xfrm>
            <a:off x="5126038" y="4005263"/>
            <a:ext cx="1174750" cy="1512887"/>
            <a:chOff x="2426" y="1797"/>
            <a:chExt cx="740" cy="953"/>
          </a:xfrm>
        </p:grpSpPr>
        <p:pic>
          <p:nvPicPr>
            <p:cNvPr id="11284" name="Picture 28" descr="pos2">
              <a:extLst>
                <a:ext uri="{FF2B5EF4-FFF2-40B4-BE49-F238E27FC236}">
                  <a16:creationId xmlns:a16="http://schemas.microsoft.com/office/drawing/2014/main" id="{12DE07A8-C328-1419-56A1-B8A41E282D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888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5" name="Rectangle 34">
              <a:extLst>
                <a:ext uri="{FF2B5EF4-FFF2-40B4-BE49-F238E27FC236}">
                  <a16:creationId xmlns:a16="http://schemas.microsoft.com/office/drawing/2014/main" id="{7937F1F5-59AE-5292-37A8-2143291880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" y="2327"/>
              <a:ext cx="61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>
                  <a:solidFill>
                    <a:srgbClr val="0070C0"/>
                  </a:solidFill>
                </a:rPr>
                <a:t>Rota 3</a:t>
              </a:r>
              <a:endParaRPr lang="fr-FR" altLang="es-ES" sz="2000" b="1" baseline="30000">
                <a:solidFill>
                  <a:srgbClr val="0070C0"/>
                </a:solidFill>
              </a:endParaRPr>
            </a:p>
          </p:txBody>
        </p:sp>
        <p:sp>
          <p:nvSpPr>
            <p:cNvPr id="11286" name="Line 38">
              <a:extLst>
                <a:ext uri="{FF2B5EF4-FFF2-40B4-BE49-F238E27FC236}">
                  <a16:creationId xmlns:a16="http://schemas.microsoft.com/office/drawing/2014/main" id="{9EBF93F3-BEE0-C07D-996F-FBBB9AE621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>
            <a:extLst>
              <a:ext uri="{FF2B5EF4-FFF2-40B4-BE49-F238E27FC236}">
                <a16:creationId xmlns:a16="http://schemas.microsoft.com/office/drawing/2014/main" id="{51B3DEFE-0189-2F28-3A98-8F652C1D4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6513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US" altLang="en-US" sz="3600" b="1" dirty="0">
                <a:solidFill>
                  <a:srgbClr val="000066"/>
                </a:solidFill>
                <a:latin typeface="+mj-lt"/>
              </a:rPr>
              <a:t>Late vaccination</a:t>
            </a:r>
            <a:endParaRPr lang="fr-FR" altLang="en-US" sz="3600" b="1" dirty="0">
              <a:solidFill>
                <a:srgbClr val="000066"/>
              </a:solidFill>
              <a:latin typeface="+mj-lt"/>
            </a:endParaRPr>
          </a:p>
        </p:txBody>
      </p:sp>
      <p:sp>
        <p:nvSpPr>
          <p:cNvPr id="13315" name="Rounded Rectangular Callout 1">
            <a:extLst>
              <a:ext uri="{FF2B5EF4-FFF2-40B4-BE49-F238E27FC236}">
                <a16:creationId xmlns:a16="http://schemas.microsoft.com/office/drawing/2014/main" id="{BC0D6DED-DA52-B7F8-CA04-D62ED28861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13316" name="Rounded Rectangular Callout 2">
            <a:extLst>
              <a:ext uri="{FF2B5EF4-FFF2-40B4-BE49-F238E27FC236}">
                <a16:creationId xmlns:a16="http://schemas.microsoft.com/office/drawing/2014/main" id="{EEBDD787-90BB-1C31-6CE1-40336735AE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1FDF36-DD1A-20E8-D7BB-DECDD27539B6}"/>
              </a:ext>
            </a:extLst>
          </p:cNvPr>
          <p:cNvSpPr/>
          <p:nvPr/>
        </p:nvSpPr>
        <p:spPr>
          <a:xfrm>
            <a:off x="228600" y="1597025"/>
            <a:ext cx="8534400" cy="2984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66"/>
                </a:solidFill>
                <a:latin typeface="+mn-lt"/>
                <a:ea typeface="MS PGothic"/>
              </a:rPr>
              <a:t>If a child misses a rotavirus dose or series for any reason, late vaccination for that child can take place </a:t>
            </a:r>
            <a:r>
              <a:rPr lang="en-US" sz="2400" b="1" dirty="0">
                <a:solidFill>
                  <a:srgbClr val="000066"/>
                </a:solidFill>
                <a:latin typeface="+mn-lt"/>
                <a:ea typeface="MS PGothic"/>
              </a:rPr>
              <a:t>at any time before 24 months of age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66"/>
                </a:solidFill>
                <a:latin typeface="+mn-lt"/>
              </a:rPr>
              <a:t>The interrupted vaccine schedule should be resumed </a:t>
            </a:r>
            <a:r>
              <a:rPr lang="en-US" sz="2400" b="1" dirty="0">
                <a:solidFill>
                  <a:srgbClr val="000066"/>
                </a:solidFill>
                <a:latin typeface="+mn-lt"/>
              </a:rPr>
              <a:t>without repeating the previous dose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66"/>
                </a:solidFill>
                <a:latin typeface="+mn-lt"/>
              </a:rPr>
              <a:t>If the child is older than 24 months of age, the rotavirus vaccine should not be given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>
            <a:extLst>
              <a:ext uri="{FF2B5EF4-FFF2-40B4-BE49-F238E27FC236}">
                <a16:creationId xmlns:a16="http://schemas.microsoft.com/office/drawing/2014/main" id="{AB454081-8888-D39F-389C-FECE55F8F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" y="30163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GB" altLang="en-US" sz="3600" b="1" dirty="0">
                <a:solidFill>
                  <a:srgbClr val="000066"/>
                </a:solidFill>
                <a:latin typeface="+mj-lt"/>
              </a:rPr>
              <a:t>Product interchangeability</a:t>
            </a:r>
          </a:p>
        </p:txBody>
      </p:sp>
      <p:sp>
        <p:nvSpPr>
          <p:cNvPr id="15363" name="Rounded Rectangular Callout 1">
            <a:extLst>
              <a:ext uri="{FF2B5EF4-FFF2-40B4-BE49-F238E27FC236}">
                <a16:creationId xmlns:a16="http://schemas.microsoft.com/office/drawing/2014/main" id="{8A857A30-6535-094D-D283-9EB43D9E2D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15364" name="Rounded Rectangular Callout 2">
            <a:extLst>
              <a:ext uri="{FF2B5EF4-FFF2-40B4-BE49-F238E27FC236}">
                <a16:creationId xmlns:a16="http://schemas.microsoft.com/office/drawing/2014/main" id="{DAF6CBAD-1EC0-C995-6C0E-77ACF87D77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323AE2C-EC40-29A0-E7D2-E2E3EB2F8054}"/>
              </a:ext>
            </a:extLst>
          </p:cNvPr>
          <p:cNvSpPr/>
          <p:nvPr/>
        </p:nvSpPr>
        <p:spPr>
          <a:xfrm>
            <a:off x="228600" y="1295400"/>
            <a:ext cx="8763000" cy="3940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Studies have found interchangeability of rotavirus vaccine products is </a:t>
            </a:r>
            <a:r>
              <a:rPr lang="en-US" sz="2200" b="1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safe and effective</a:t>
            </a:r>
            <a:endParaRPr lang="en-US" sz="2200" b="1" dirty="0">
              <a:solidFill>
                <a:srgbClr val="002060"/>
              </a:solidFill>
              <a:latin typeface="+mn-lt"/>
              <a:cs typeface="Calibri" panose="020F050202020403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rgbClr val="000066"/>
                </a:solidFill>
                <a:latin typeface="+mn-lt"/>
              </a:rPr>
              <a:t>WHO recommends that the rotavirus vaccination series for each child be completed with the same product whenever feasible</a:t>
            </a:r>
            <a:r>
              <a:rPr lang="en-US" sz="2200" dirty="0">
                <a:solidFill>
                  <a:srgbClr val="000000"/>
                </a:solidFill>
                <a:latin typeface="+mn-lt"/>
              </a:rPr>
              <a:t>​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rgbClr val="000066"/>
                </a:solidFill>
                <a:latin typeface="+mn-lt"/>
              </a:rPr>
              <a:t>However, if the product for the prior dose is unavailable or unknown, complete the series with any available licensed product. </a:t>
            </a:r>
            <a:r>
              <a:rPr lang="en-US" sz="2200" b="1" dirty="0">
                <a:solidFill>
                  <a:srgbClr val="000066"/>
                </a:solidFill>
                <a:latin typeface="+mn-lt"/>
              </a:rPr>
              <a:t>Restarting the series is not recommended</a:t>
            </a:r>
            <a:r>
              <a:rPr lang="en-US" sz="2200" dirty="0">
                <a:solidFill>
                  <a:srgbClr val="000066"/>
                </a:solidFill>
                <a:latin typeface="+mn-lt"/>
              </a:rPr>
              <a:t>.</a:t>
            </a:r>
            <a:r>
              <a:rPr lang="en-US" sz="2200" dirty="0">
                <a:solidFill>
                  <a:srgbClr val="000000"/>
                </a:solidFill>
                <a:latin typeface="+mn-lt"/>
              </a:rPr>
              <a:t>​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rgbClr val="000066"/>
                </a:solidFill>
                <a:latin typeface="+mn-lt"/>
              </a:rPr>
              <a:t>As ROTASIIL-Liquid</a:t>
            </a:r>
            <a:r>
              <a:rPr lang="en-US" sz="2200" baseline="30000" dirty="0">
                <a:solidFill>
                  <a:srgbClr val="000066"/>
                </a:solidFill>
                <a:latin typeface="+mn-lt"/>
              </a:rPr>
              <a:t> </a:t>
            </a:r>
            <a:r>
              <a:rPr lang="en-US" sz="2200" dirty="0">
                <a:solidFill>
                  <a:srgbClr val="000066"/>
                </a:solidFill>
                <a:latin typeface="+mn-lt"/>
              </a:rPr>
              <a:t>has a 3-dose schedule, continuing with these products following a first dose of Rotarix</a:t>
            </a:r>
            <a:r>
              <a:rPr lang="en-US" sz="2200" baseline="30000" dirty="0">
                <a:solidFill>
                  <a:srgbClr val="000066"/>
                </a:solidFill>
                <a:latin typeface="+mn-lt"/>
              </a:rPr>
              <a:t>® </a:t>
            </a:r>
            <a:r>
              <a:rPr lang="en-US" sz="2200" dirty="0">
                <a:solidFill>
                  <a:srgbClr val="000066"/>
                </a:solidFill>
                <a:latin typeface="+mn-lt"/>
              </a:rPr>
              <a:t> means the child will now need </a:t>
            </a:r>
            <a:r>
              <a:rPr lang="en-US" sz="2200" b="1" dirty="0">
                <a:solidFill>
                  <a:srgbClr val="000066"/>
                </a:solidFill>
                <a:latin typeface="+mn-lt"/>
              </a:rPr>
              <a:t>a total of 3 doses for a complete vaccination series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>
            <a:extLst>
              <a:ext uri="{FF2B5EF4-FFF2-40B4-BE49-F238E27FC236}">
                <a16:creationId xmlns:a16="http://schemas.microsoft.com/office/drawing/2014/main" id="{5ADB86F3-2620-34BA-D87F-E841E2E3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GB" altLang="es-ES" sz="3600" b="1" dirty="0">
                <a:solidFill>
                  <a:srgbClr val="000066"/>
                </a:solidFill>
                <a:latin typeface="+mj-lt"/>
              </a:rPr>
              <a:t>Dose Needed for a Complete Schedule</a:t>
            </a:r>
          </a:p>
        </p:txBody>
      </p:sp>
      <p:sp>
        <p:nvSpPr>
          <p:cNvPr id="17411" name="Rounded Rectangular Callout 1">
            <a:extLst>
              <a:ext uri="{FF2B5EF4-FFF2-40B4-BE49-F238E27FC236}">
                <a16:creationId xmlns:a16="http://schemas.microsoft.com/office/drawing/2014/main" id="{2A67F5E1-921D-8F79-FAE1-4DC5A40814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17412" name="Rounded Rectangular Callout 2">
            <a:extLst>
              <a:ext uri="{FF2B5EF4-FFF2-40B4-BE49-F238E27FC236}">
                <a16:creationId xmlns:a16="http://schemas.microsoft.com/office/drawing/2014/main" id="{596E01C5-8DDA-4776-258F-938AC9FBDB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37D949-FAEA-8149-7F97-93F1B32D7DD8}"/>
              </a:ext>
            </a:extLst>
          </p:cNvPr>
          <p:cNvSpPr/>
          <p:nvPr/>
        </p:nvSpPr>
        <p:spPr>
          <a:xfrm>
            <a:off x="228600" y="1414463"/>
            <a:ext cx="8686800" cy="52197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altLang="es-ES" sz="22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While Rotarix</a:t>
            </a:r>
            <a:r>
              <a:rPr lang="en-GB" altLang="es-ES" sz="2200" baseline="300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® </a:t>
            </a:r>
            <a:r>
              <a:rPr lang="en-GB" altLang="es-ES" sz="22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is given in a 2-dose schedule, ROTASIIL-Liquid</a:t>
            </a:r>
            <a:r>
              <a:rPr lang="en-GB" altLang="es-ES" sz="2200" b="1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 </a:t>
            </a:r>
            <a:r>
              <a:rPr lang="en-GB" altLang="es-ES" sz="22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is given in a </a:t>
            </a:r>
            <a:r>
              <a:rPr lang="en-GB" altLang="es-ES" sz="2200" b="1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3-dose schedule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altLang="es-ES" sz="2200" dirty="0">
                <a:solidFill>
                  <a:srgbClr val="000066"/>
                </a:solidFill>
                <a:cs typeface="Calibri" panose="020F0502020204030204" pitchFamily="34" charset="0"/>
              </a:rPr>
              <a:t>A schedule started with Rotarix</a:t>
            </a:r>
            <a:r>
              <a:rPr lang="en-GB" altLang="es-ES" sz="2200" baseline="300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 ®</a:t>
            </a:r>
            <a:r>
              <a:rPr lang="en-GB" altLang="es-ES" sz="2200" dirty="0">
                <a:solidFill>
                  <a:srgbClr val="000066"/>
                </a:solidFill>
                <a:cs typeface="Calibri" panose="020F0502020204030204" pitchFamily="34" charset="0"/>
              </a:rPr>
              <a:t> can continue with ROTASIIL-Liquid (or another rotavirus vaccine product) but requires </a:t>
            </a:r>
            <a:r>
              <a:rPr lang="en-GB" altLang="es-ES" sz="2200" b="1" dirty="0">
                <a:solidFill>
                  <a:srgbClr val="000066"/>
                </a:solidFill>
                <a:cs typeface="Calibri" panose="020F0502020204030204" pitchFamily="34" charset="0"/>
              </a:rPr>
              <a:t>3 doses in total </a:t>
            </a:r>
            <a:r>
              <a:rPr lang="en-GB" altLang="es-ES" sz="2200" dirty="0">
                <a:solidFill>
                  <a:srgbClr val="000066"/>
                </a:solidFill>
                <a:cs typeface="Calibri" panose="020F0502020204030204" pitchFamily="34" charset="0"/>
              </a:rPr>
              <a:t>for a complete series</a:t>
            </a:r>
          </a:p>
          <a:p>
            <a:pPr>
              <a:spcBef>
                <a:spcPct val="80000"/>
              </a:spcBef>
              <a:buClr>
                <a:srgbClr val="1E7FB8"/>
              </a:buClr>
              <a:defRPr/>
            </a:pPr>
            <a:r>
              <a:rPr lang="en-GB" altLang="es-ES" sz="2400" dirty="0">
                <a:solidFill>
                  <a:srgbClr val="000066"/>
                </a:solidFill>
                <a:cs typeface="Calibri" panose="020F0502020204030204" pitchFamily="34" charset="0"/>
              </a:rPr>
              <a:t>	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GB" altLang="es-ES" sz="2400" dirty="0">
              <a:solidFill>
                <a:srgbClr val="000066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GB" altLang="es-ES" sz="2400" b="1" dirty="0">
              <a:solidFill>
                <a:srgbClr val="000066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GB" altLang="es-ES" sz="2400" dirty="0">
              <a:solidFill>
                <a:srgbClr val="000066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GB" sz="2400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GB" sz="2400" dirty="0">
              <a:solidFill>
                <a:srgbClr val="000066"/>
              </a:solidFill>
              <a:cs typeface="Calibri" panose="020F0502020204030204" pitchFamily="34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1F9D9B2-00AC-5EC5-7A22-4CA35D156C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522430"/>
              </p:ext>
            </p:extLst>
          </p:nvPr>
        </p:nvGraphicFramePr>
        <p:xfrm>
          <a:off x="762000" y="3589338"/>
          <a:ext cx="7620000" cy="19405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982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58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/>
                        <a:t>Dose 1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Dose 2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Dose 3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Complete series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es-ES" sz="1200" b="1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en-GB" altLang="es-ES" sz="1200" b="1" baseline="3000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en-US" sz="1200" b="1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altLang="es-ES" sz="1200" b="1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en-GB" altLang="es-ES" sz="1200" b="1" baseline="300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en-US" sz="1200" b="1" dirty="0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1430" marR="9143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es-ES" sz="1200" b="1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en-GB" altLang="es-ES" sz="1200" b="1" baseline="3000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en-US" sz="1200" b="1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es-ES" sz="1200" b="1" kern="12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ROTASIIL-Liquid</a:t>
                      </a:r>
                      <a:endParaRPr lang="en-US" sz="1200" b="1" kern="1200" dirty="0">
                        <a:solidFill>
                          <a:srgbClr val="000066"/>
                        </a:solidFill>
                        <a:latin typeface="+mn-lt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Unknown</a:t>
                      </a:r>
                    </a:p>
                  </a:txBody>
                  <a:tcPr marL="91430" marR="9143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en-US" sz="1200" b="1" baseline="0" dirty="0"/>
                    </a:p>
                    <a:p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</a:rPr>
                        <a:t> 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ROTASIIL-</a:t>
                      </a: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</a:rPr>
                        <a:t>Liquid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à coins arrondis 3">
            <a:extLst>
              <a:ext uri="{FF2B5EF4-FFF2-40B4-BE49-F238E27FC236}">
                <a16:creationId xmlns:a16="http://schemas.microsoft.com/office/drawing/2014/main" id="{20EFF91B-C693-4227-BD40-0DB44BB7A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916113"/>
            <a:ext cx="3992563" cy="2520950"/>
          </a:xfrm>
          <a:prstGeom prst="wedgeRoundRectCallout">
            <a:avLst>
              <a:gd name="adj1" fmla="val 68130"/>
              <a:gd name="adj2" fmla="val -13324"/>
              <a:gd name="adj3" fmla="val 16667"/>
            </a:avLst>
          </a:prstGeom>
          <a:solidFill>
            <a:schemeClr val="bg1"/>
          </a:solidFill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ES" sz="2000" b="1" dirty="0">
                <a:solidFill>
                  <a:srgbClr val="002060"/>
                </a:solidFill>
              </a:rPr>
              <a:t>An infant’s immunization card shows that he/she is now 17 weeks old and has only received BCG and OPV 1 vaccines.</a:t>
            </a:r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000" b="1" dirty="0">
              <a:solidFill>
                <a:srgbClr val="002060"/>
              </a:solidFill>
            </a:endParaRPr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ES" sz="2000" b="1" dirty="0">
                <a:solidFill>
                  <a:srgbClr val="002060"/>
                </a:solidFill>
              </a:rPr>
              <a:t>What should you do? </a:t>
            </a:r>
            <a:endParaRPr lang="fr-FR" altLang="es-ES" sz="2000" b="1" dirty="0">
              <a:solidFill>
                <a:srgbClr val="002060"/>
              </a:solidFill>
            </a:endParaRPr>
          </a:p>
        </p:txBody>
      </p:sp>
      <p:sp>
        <p:nvSpPr>
          <p:cNvPr id="19459" name="Titre 17">
            <a:extLst>
              <a:ext uri="{FF2B5EF4-FFF2-40B4-BE49-F238E27FC236}">
                <a16:creationId xmlns:a16="http://schemas.microsoft.com/office/drawing/2014/main" id="{45BA6595-1436-63B3-6F61-8C0DEA561598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FR" altLang="es-ES" sz="3500" b="1"/>
              <a:t>What should you do in this scenario?</a:t>
            </a:r>
          </a:p>
        </p:txBody>
      </p:sp>
      <p:pic>
        <p:nvPicPr>
          <p:cNvPr id="19460" name="Picture 8" descr="doctor_thinking">
            <a:extLst>
              <a:ext uri="{FF2B5EF4-FFF2-40B4-BE49-F238E27FC236}">
                <a16:creationId xmlns:a16="http://schemas.microsoft.com/office/drawing/2014/main" id="{68208D34-4E8B-BB3E-5082-3AE77601D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557338"/>
            <a:ext cx="2871788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3C0C8DAE-ED9E-F6EC-C5AA-41C03C0E24F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Absolute contraindications</a:t>
            </a:r>
            <a:endParaRPr lang="en-GB" b="0"/>
          </a:p>
        </p:txBody>
      </p:sp>
      <p:sp>
        <p:nvSpPr>
          <p:cNvPr id="21507" name="Rectangle 10">
            <a:extLst>
              <a:ext uri="{FF2B5EF4-FFF2-40B4-BE49-F238E27FC236}">
                <a16:creationId xmlns:a16="http://schemas.microsoft.com/office/drawing/2014/main" id="{45C0CC0B-B4A1-AE76-72BF-E77F82FD7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08375"/>
            <a:ext cx="662463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ES" sz="2000" b="1"/>
              <a:t>     </a:t>
            </a:r>
            <a:endParaRPr lang="fr-FR" altLang="es-ES" sz="2000"/>
          </a:p>
        </p:txBody>
      </p:sp>
      <p:pic>
        <p:nvPicPr>
          <p:cNvPr id="21508" name="Picture 6" descr="stopvaccine">
            <a:extLst>
              <a:ext uri="{FF2B5EF4-FFF2-40B4-BE49-F238E27FC236}">
                <a16:creationId xmlns:a16="http://schemas.microsoft.com/office/drawing/2014/main" id="{D4DDA55C-D5D6-57FC-66DC-8DED95CE1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268413"/>
            <a:ext cx="2540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Rectangle 4">
            <a:extLst>
              <a:ext uri="{FF2B5EF4-FFF2-40B4-BE49-F238E27FC236}">
                <a16:creationId xmlns:a16="http://schemas.microsoft.com/office/drawing/2014/main" id="{DC52611C-212B-B617-7841-B7701F03A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1381125"/>
            <a:ext cx="6249987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en-US" altLang="es-ES" sz="2200" dirty="0"/>
              <a:t>Hypersensitivity after previous administration of rotavirus vaccines or to any of the components of the vaccine </a:t>
            </a:r>
          </a:p>
          <a:p>
            <a:r>
              <a:rPr lang="en-US" altLang="es-ES" sz="2200" dirty="0"/>
              <a:t>Previous history of intussusception</a:t>
            </a:r>
          </a:p>
          <a:p>
            <a:r>
              <a:rPr lang="en-US" altLang="es-ES" sz="2200" dirty="0"/>
              <a:t>Acute infection or febrile illness may be a reason to postpone administration of </a:t>
            </a:r>
            <a:r>
              <a:rPr lang="en-GB" altLang="es-ES" sz="2200"/>
              <a:t>ROTASIIL-Liquid </a:t>
            </a:r>
            <a:endParaRPr lang="en-US" altLang="es-ES" sz="2200" dirty="0"/>
          </a:p>
        </p:txBody>
      </p:sp>
      <p:grpSp>
        <p:nvGrpSpPr>
          <p:cNvPr id="21510" name="Group 10">
            <a:extLst>
              <a:ext uri="{FF2B5EF4-FFF2-40B4-BE49-F238E27FC236}">
                <a16:creationId xmlns:a16="http://schemas.microsoft.com/office/drawing/2014/main" id="{1DAD21B7-A9B1-640A-B077-12894D35D7C1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4508500"/>
            <a:ext cx="8064500" cy="1079500"/>
            <a:chOff x="113" y="3113"/>
            <a:chExt cx="4627" cy="680"/>
          </a:xfrm>
        </p:grpSpPr>
        <p:sp>
          <p:nvSpPr>
            <p:cNvPr id="21511" name="Rectangle 4">
              <a:extLst>
                <a:ext uri="{FF2B5EF4-FFF2-40B4-BE49-F238E27FC236}">
                  <a16:creationId xmlns:a16="http://schemas.microsoft.com/office/drawing/2014/main" id="{58C87102-3645-214E-5C6C-210B9E22E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" y="3203"/>
              <a:ext cx="3946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1313" indent="-341313" defTabSz="912813"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 defTabSz="912813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 defTabSz="912813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 defTabSz="912813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defTabSz="912813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altLang="es-ES" sz="2200"/>
                <a:t>Mild illness such as an upper respiratory tract infection or mild diarrhoea is </a:t>
              </a:r>
              <a:r>
                <a:rPr lang="en-US" altLang="es-ES" sz="2200" b="1"/>
                <a:t>not</a:t>
              </a:r>
              <a:r>
                <a:rPr lang="en-US" altLang="es-ES" sz="2200"/>
                <a:t> a contraindication</a:t>
              </a:r>
              <a:endParaRPr lang="en-GB" altLang="es-ES" sz="2200"/>
            </a:p>
          </p:txBody>
        </p:sp>
        <p:pic>
          <p:nvPicPr>
            <p:cNvPr id="21512" name="Picture 9" descr="caution">
              <a:extLst>
                <a:ext uri="{FF2B5EF4-FFF2-40B4-BE49-F238E27FC236}">
                  <a16:creationId xmlns:a16="http://schemas.microsoft.com/office/drawing/2014/main" id="{A47B9571-AB52-8C1E-663C-915C68AFFA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3113"/>
              <a:ext cx="600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1215</Words>
  <Application>Microsoft Office PowerPoint</Application>
  <PresentationFormat>On-screen Show (4:3)</PresentationFormat>
  <Paragraphs>159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Narrow</vt:lpstr>
      <vt:lpstr>Calibri</vt:lpstr>
      <vt:lpstr>Gill Sans MT</vt:lpstr>
      <vt:lpstr>Limon F3</vt:lpstr>
      <vt:lpstr>Wingdings</vt:lpstr>
      <vt:lpstr>PPTtemplate</vt:lpstr>
      <vt:lpstr>PowerPoint Presentation</vt:lpstr>
      <vt:lpstr>Learning objectives</vt:lpstr>
      <vt:lpstr>PowerPoint Presentation</vt:lpstr>
      <vt:lpstr>What is the rotavirus vaccine (ROTASIIL-Liquid) schedule?</vt:lpstr>
      <vt:lpstr>PowerPoint Presentation</vt:lpstr>
      <vt:lpstr>PowerPoint Presentation</vt:lpstr>
      <vt:lpstr>PowerPoint Presentation</vt:lpstr>
      <vt:lpstr>PowerPoint Presentation</vt:lpstr>
      <vt:lpstr>Absolute contraindications</vt:lpstr>
      <vt:lpstr>Key messages</vt:lpstr>
      <vt:lpstr>End of module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Storing and transporting pentavalent Hib vaccine</dc:title>
  <dc:creator>RANIM</dc:creator>
  <cp:lastModifiedBy>Gill Mayers</cp:lastModifiedBy>
  <cp:revision>579</cp:revision>
  <dcterms:created xsi:type="dcterms:W3CDTF">2012-01-26T11:50:09Z</dcterms:created>
  <dcterms:modified xsi:type="dcterms:W3CDTF">2022-11-17T15:44:54Z</dcterms:modified>
</cp:coreProperties>
</file>