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325" r:id="rId4"/>
    <p:sldId id="321" r:id="rId5"/>
    <p:sldId id="305" r:id="rId6"/>
    <p:sldId id="324" r:id="rId7"/>
    <p:sldId id="322" r:id="rId8"/>
    <p:sldId id="320" r:id="rId9"/>
    <p:sldId id="318"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748" autoAdjust="0"/>
  </p:normalViewPr>
  <p:slideViewPr>
    <p:cSldViewPr>
      <p:cViewPr varScale="1">
        <p:scale>
          <a:sx n="70" d="100"/>
          <a:sy n="70" d="100"/>
        </p:scale>
        <p:origin x="84" y="78"/>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DC3B1D9-B000-A189-8ADD-7F3FD6E5D0D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F8018384-8D2B-837D-5907-FC256927126A}"/>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A300F0B-E75E-F947-E4DD-79097768F42F}"/>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AD403F79-6AFE-62F9-B72C-C0ED5524A7B6}"/>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0293FBC2-8895-417B-BDA5-F3B3BA5EB722}"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FCA0D91-2BBB-8452-356A-24804F00148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BB524AC0-7CD8-D289-3713-090CA63281A6}"/>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2BB12FCF-F6AE-71A6-5042-3FC68EAE1460}"/>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0310800D-9212-DF4E-2C57-E7A8867C5470}"/>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3189C4CD-CD94-7BD6-030A-8C21B0049A18}"/>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B7654A70-1556-6CD5-F92C-DAD5B7E074C7}"/>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8D9D543-C7D3-489F-9DCB-3687405F8478}"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859C94DD-ADFB-B5A9-A880-F14BD48A547C}"/>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0D1FE221-6400-2E66-7D2C-B4B06305F45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1CBE93D2-0802-E391-A436-FDA069CDD06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BA37AAE0-DDA1-4389-9631-FDA39390208E}"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26FB61D4-5D14-D57D-FA7C-5F6E6B51F483}"/>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F4DB3B83-C931-323A-A3FB-3858878FD90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a:t>Explain to the participants that this is the main information to keep in mind.</a:t>
            </a:r>
            <a:endParaRPr lang="fr-FR" altLang="es-ES" b="1"/>
          </a:p>
        </p:txBody>
      </p:sp>
      <p:sp>
        <p:nvSpPr>
          <p:cNvPr id="22532" name="Espace réservé du numéro de diapositive 3">
            <a:extLst>
              <a:ext uri="{FF2B5EF4-FFF2-40B4-BE49-F238E27FC236}">
                <a16:creationId xmlns:a16="http://schemas.microsoft.com/office/drawing/2014/main" id="{D1A27CF3-1AA4-4562-D6C6-11F14AF5E5F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048B1FA-B4E3-4ADC-A815-2CF5D24D1B0B}" type="slidenum">
              <a:rPr lang="en-GB" altLang="es-ES">
                <a:solidFill>
                  <a:srgbClr val="000000"/>
                </a:solidFill>
                <a:cs typeface="Arial" panose="020B0604020202020204" pitchFamily="34" charset="0"/>
              </a:rPr>
              <a:pPr>
                <a:spcBef>
                  <a:spcPct val="0"/>
                </a:spcBef>
              </a:pPr>
              <a:t>10</a:t>
            </a:fld>
            <a:endParaRPr lang="en-GB" altLang="es-E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99661B56-EF23-5E93-F1CF-6BD332F9F95F}"/>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9592F687-15AA-47DD-967C-891720EBC7A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endParaRPr lang="en-US" altLang="es-ES" b="1" dirty="0"/>
          </a:p>
          <a:p>
            <a:r>
              <a:rPr lang="en-US" altLang="es-ES" dirty="0"/>
              <a:t>This is the end of the module.    </a:t>
            </a:r>
          </a:p>
          <a:p>
            <a:r>
              <a:rPr lang="en-US" altLang="es-ES" dirty="0"/>
              <a:t>You have been introduced to “Rotavirus vaccine AEFI monitoring” module.</a:t>
            </a:r>
            <a:br>
              <a:rPr lang="en-US" altLang="es-ES" dirty="0"/>
            </a:br>
            <a:r>
              <a:rPr lang="en-US" altLang="es-ES" dirty="0"/>
              <a:t>The following module is titled “Rotavirus vaccine communication with caretakers”.</a:t>
            </a:r>
          </a:p>
          <a:p>
            <a:r>
              <a:rPr lang="en-US" altLang="es-ES" dirty="0"/>
              <a:t>Thank you for your attention!</a:t>
            </a:r>
            <a:endParaRPr lang="en-US" altLang="es-ES" dirty="0">
              <a:solidFill>
                <a:srgbClr val="000066"/>
              </a:solidFill>
            </a:endParaRPr>
          </a:p>
          <a:p>
            <a:r>
              <a:rPr lang="en-US" altLang="es-ES" dirty="0">
                <a:solidFill>
                  <a:srgbClr val="000066"/>
                </a:solidFill>
              </a:rPr>
              <a:t>  </a:t>
            </a:r>
            <a:endParaRPr lang="fr-FR" altLang="es-ES" dirty="0">
              <a:solidFill>
                <a:srgbClr val="000066"/>
              </a:solidFill>
            </a:endParaRPr>
          </a:p>
        </p:txBody>
      </p:sp>
      <p:sp>
        <p:nvSpPr>
          <p:cNvPr id="24580" name="Espace réservé du numéro de diapositive 3">
            <a:extLst>
              <a:ext uri="{FF2B5EF4-FFF2-40B4-BE49-F238E27FC236}">
                <a16:creationId xmlns:a16="http://schemas.microsoft.com/office/drawing/2014/main" id="{DE4C799A-5C6E-EF52-D2C3-9BDDB0DF860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1C95F17-40FD-4E2B-98A1-BEF3C5AD808C}"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2AC6DFF-36C7-60E2-5315-8CB673310F91}"/>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4E42B9A6-7BBA-1175-907F-FF3052E97B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5515E55A-A1C9-57DA-BF69-1D9DCC4E906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DFFF82A-4FCD-48D9-ADF0-234CAAC1FE58}"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307DF7D4-9317-78F0-6DF9-2678257B6E2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B4A804BB-894B-4F96-4644-672C5FF2F2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t>To the facilitator:</a:t>
            </a:r>
          </a:p>
          <a:p>
            <a:r>
              <a:rPr lang="en-GB" altLang="es-ES" b="1" noProof="0" dirty="0"/>
              <a:t>Explain to the participants the key issues raised in this module.</a:t>
            </a:r>
          </a:p>
          <a:p>
            <a:endParaRPr lang="en-GB" altLang="es-ES" b="1" noProof="0" dirty="0"/>
          </a:p>
          <a:p>
            <a:r>
              <a:rPr lang="en-GB" altLang="es-ES" noProof="0" dirty="0"/>
              <a:t>It is important to monitor and report AEFIs so that the community continues to have confidence in the immunization programme. </a:t>
            </a:r>
          </a:p>
          <a:p>
            <a:r>
              <a:rPr lang="en-GB" altLang="es-ES" noProof="0" dirty="0"/>
              <a:t>We will provide you with answers to the following questions:</a:t>
            </a:r>
          </a:p>
          <a:p>
            <a:pPr marL="171450" indent="-171450">
              <a:buFont typeface="Arial" panose="020B0604020202020204" pitchFamily="34" charset="0"/>
              <a:buChar char="•"/>
            </a:pPr>
            <a:r>
              <a:rPr lang="en-GB" altLang="es-ES" noProof="0" dirty="0"/>
              <a:t>What are the AEFIs of rotavirus vaccine?</a:t>
            </a:r>
          </a:p>
          <a:p>
            <a:pPr marL="171450" indent="-171450">
              <a:buFont typeface="Arial" panose="020B0604020202020204" pitchFamily="34" charset="0"/>
              <a:buChar char="•"/>
            </a:pPr>
            <a:r>
              <a:rPr lang="en-GB" altLang="es-ES" noProof="0" dirty="0"/>
              <a:t>How safe is the vaccine?</a:t>
            </a:r>
          </a:p>
          <a:p>
            <a:pPr marL="171450" indent="-171450">
              <a:buFont typeface="Arial" panose="020B0604020202020204" pitchFamily="34" charset="0"/>
              <a:buChar char="•"/>
            </a:pPr>
            <a:r>
              <a:rPr lang="en-GB" altLang="es-ES" noProof="0" dirty="0"/>
              <a:t>What is Intussusception (IS)?</a:t>
            </a:r>
          </a:p>
          <a:p>
            <a:pPr marL="171450" indent="-171450">
              <a:buFont typeface="Arial" panose="020B0604020202020204" pitchFamily="34" charset="0"/>
              <a:buChar char="•"/>
            </a:pPr>
            <a:r>
              <a:rPr lang="en-GB" altLang="es-ES" noProof="0" dirty="0"/>
              <a:t>How to report an AEFI?</a:t>
            </a:r>
            <a:endParaRPr lang="en-GB" altLang="es-ES" noProof="0" dirty="0">
              <a:solidFill>
                <a:srgbClr val="000066"/>
              </a:solidFill>
            </a:endParaRPr>
          </a:p>
          <a:p>
            <a:pPr>
              <a:buFontTx/>
              <a:buChar char="-"/>
            </a:pPr>
            <a:endParaRPr lang="fr-FR" altLang="es-ES" b="1" dirty="0">
              <a:solidFill>
                <a:srgbClr val="000066"/>
              </a:solidFill>
            </a:endParaRPr>
          </a:p>
          <a:p>
            <a:pPr>
              <a:buFontTx/>
              <a:buChar char="-"/>
            </a:pPr>
            <a:endParaRPr lang="en-US" altLang="es-ES" b="1" dirty="0">
              <a:solidFill>
                <a:srgbClr val="000066"/>
              </a:solidFill>
            </a:endParaRPr>
          </a:p>
          <a:p>
            <a:endParaRPr lang="en-US" altLang="es-ES" b="1" dirty="0"/>
          </a:p>
          <a:p>
            <a:endParaRPr lang="en-US" altLang="es-ES" b="1" dirty="0"/>
          </a:p>
          <a:p>
            <a:pPr eaLnBrk="1" hangingPunct="1">
              <a:spcBef>
                <a:spcPct val="0"/>
              </a:spcBef>
            </a:pPr>
            <a:endParaRPr lang="fr-FR" altLang="es-ES" dirty="0"/>
          </a:p>
        </p:txBody>
      </p:sp>
      <p:sp>
        <p:nvSpPr>
          <p:cNvPr id="10244" name="Espace réservé du numéro de diapositive 3">
            <a:extLst>
              <a:ext uri="{FF2B5EF4-FFF2-40B4-BE49-F238E27FC236}">
                <a16:creationId xmlns:a16="http://schemas.microsoft.com/office/drawing/2014/main" id="{9EDAC322-4CCB-1595-F98D-0FE4F4EE5E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07AE8F2-2A3F-4706-B207-3B073C47330F}"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F2480BE2-B2D7-77C8-0046-5BAC590200B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43BDA0D-69FF-B476-5386-C26859E586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the adverse event following immunization</a:t>
            </a:r>
            <a:r>
              <a:rPr lang="en-US" altLang="es-ES"/>
              <a:t> </a:t>
            </a:r>
            <a:r>
              <a:rPr lang="en-US" altLang="es-ES" b="1"/>
              <a:t>of rotavirus vaccine.</a:t>
            </a:r>
          </a:p>
          <a:p>
            <a:endParaRPr lang="en-US" altLang="es-ES" b="1"/>
          </a:p>
          <a:p>
            <a:r>
              <a:rPr lang="en-US" altLang="es-ES"/>
              <a:t>An adverse event following immunization (AEFI) is a medical incident that takes place after an immunization, causes concern, and is believed to be caused by the immunization. The safety profile of the rotavirus vaccines currently available is good. Most infants who get the rotavirus vaccine do not experience any side effects. </a:t>
            </a:r>
          </a:p>
          <a:p>
            <a:endParaRPr lang="en-US" altLang="es-ES" b="1"/>
          </a:p>
          <a:p>
            <a:r>
              <a:rPr lang="en-US" altLang="es-ES"/>
              <a:t>Intussusception has been associated with Rotavirus vaccine and can result in severe illness or death.</a:t>
            </a:r>
          </a:p>
        </p:txBody>
      </p:sp>
      <p:sp>
        <p:nvSpPr>
          <p:cNvPr id="12292" name="Espace réservé du numéro de diapositive 3">
            <a:extLst>
              <a:ext uri="{FF2B5EF4-FFF2-40B4-BE49-F238E27FC236}">
                <a16:creationId xmlns:a16="http://schemas.microsoft.com/office/drawing/2014/main" id="{91EFA284-1089-7F08-1586-6AFC218B5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B6AA67-7F3A-48EC-841B-0019027496A7}" type="slidenum">
              <a:rPr lang="en-GB" altLang="es-ES">
                <a:solidFill>
                  <a:srgbClr val="000000"/>
                </a:solidFill>
                <a:cs typeface="Arial" panose="020B0604020202020204" pitchFamily="34" charset="0"/>
              </a:rPr>
              <a:pPr>
                <a:spcBef>
                  <a:spcPct val="0"/>
                </a:spcBef>
              </a:pPr>
              <a:t>4</a:t>
            </a:fld>
            <a:endParaRPr lang="en-GB" altLang="es-ES">
              <a:solidFill>
                <a:srgbClr val="000000"/>
              </a:solidFill>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D092A4B-99AF-9441-026D-CC71650005D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57544DB-99AC-997A-E984-DE519622CE85}"/>
              </a:ext>
            </a:extLst>
          </p:cNvPr>
          <p:cNvSpPr>
            <a:spLocks noGrp="1"/>
          </p:cNvSpPr>
          <p:nvPr>
            <p:ph type="body" idx="1"/>
          </p:nvPr>
        </p:nvSpPr>
        <p:spPr>
          <a:ln/>
        </p:spPr>
        <p:txBody>
          <a:bodyPr lIns="91019" tIns="45508" rIns="91019" bIns="45508"/>
          <a:lstStyle/>
          <a:p>
            <a:pPr>
              <a:defRPr/>
            </a:pPr>
            <a:r>
              <a:rPr lang="en-US" altLang="es-ES" b="1" dirty="0"/>
              <a:t>To the facilitator:  </a:t>
            </a:r>
          </a:p>
          <a:p>
            <a:pPr>
              <a:defRPr/>
            </a:pPr>
            <a:r>
              <a:rPr lang="en-US" altLang="es-ES" b="1" dirty="0"/>
              <a:t>Explain to the participants that the new rotavirus vaccine is safe.</a:t>
            </a:r>
          </a:p>
          <a:p>
            <a:pPr>
              <a:defRPr/>
            </a:pPr>
            <a:endParaRPr lang="en-US" altLang="es-ES" b="1" dirty="0"/>
          </a:p>
          <a:p>
            <a:pPr>
              <a:defRPr/>
            </a:pPr>
            <a:r>
              <a:rPr lang="en-US" altLang="es-ES"/>
              <a:t>ROTASIIL vaccine is safe and is well </a:t>
            </a:r>
            <a:r>
              <a:rPr lang="en-US" altLang="es-ES" dirty="0"/>
              <a:t>tolerated. </a:t>
            </a:r>
          </a:p>
          <a:p>
            <a:pPr>
              <a:defRPr/>
            </a:pPr>
            <a:r>
              <a:rPr lang="en-US" altLang="es-ES" dirty="0"/>
              <a:t> </a:t>
            </a:r>
          </a:p>
          <a:p>
            <a:pPr>
              <a:defRPr/>
            </a:pPr>
            <a:r>
              <a:rPr lang="en-GB" altLang="es-ES" noProof="0" dirty="0"/>
              <a:t>Very common side effects of ROTASIIL rotavirus vaccine include: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s-ES" sz="1200" dirty="0"/>
              <a:t>Fever (68.2%), irritability (42.6%), decreased appetite (20.4%), decreased activity level (18.8%), and vomiting (17.0%).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es-ES" sz="1200" dirty="0"/>
              <a:t>These are similar to the side effects experienced with other vaccines.</a:t>
            </a:r>
          </a:p>
          <a:p>
            <a:pPr>
              <a:defRPr/>
            </a:pPr>
            <a:endParaRPr lang="en-GB" altLang="es-ES" noProof="0" dirty="0"/>
          </a:p>
          <a:p>
            <a:pPr>
              <a:defRPr/>
            </a:pPr>
            <a:r>
              <a:rPr lang="en-GB" altLang="es-ES" noProof="0" dirty="0"/>
              <a:t>Most of these were of short duration and mild (98% of episodes) in severity.</a:t>
            </a:r>
          </a:p>
          <a:p>
            <a:pPr>
              <a:defRPr/>
            </a:pPr>
            <a:endParaRPr lang="es-ES" altLang="es-ES" dirty="0"/>
          </a:p>
          <a:p>
            <a:pPr>
              <a:defRPr/>
            </a:pPr>
            <a:r>
              <a:rPr lang="en-GB" altLang="es-ES" noProof="0" dirty="0"/>
              <a:t>ROTASIIL vaccine can be given safely with other vaccines.</a:t>
            </a:r>
          </a:p>
          <a:p>
            <a:pPr>
              <a:defRPr/>
            </a:pPr>
            <a:endParaRPr lang="es-ES" altLang="es-ES" dirty="0"/>
          </a:p>
        </p:txBody>
      </p:sp>
      <p:sp>
        <p:nvSpPr>
          <p:cNvPr id="16388" name="Espace réservé du numéro de diapositive 3">
            <a:extLst>
              <a:ext uri="{FF2B5EF4-FFF2-40B4-BE49-F238E27FC236}">
                <a16:creationId xmlns:a16="http://schemas.microsoft.com/office/drawing/2014/main" id="{A56B926B-C6CA-E0BC-0803-D775DE8D3C4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A08FB3-3EF7-4164-87F0-3E14A90AE825}"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72A24E83-848D-BEFB-66A3-D56C751016AD}"/>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D128DDB5-E88D-862B-4765-2D95074EB0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intussusception (IS) is, its symptoms, and link with rotavirus vaccine. </a:t>
            </a:r>
          </a:p>
          <a:p>
            <a:endParaRPr lang="en-US" altLang="es-ES" b="1" dirty="0"/>
          </a:p>
          <a:p>
            <a:r>
              <a:rPr lang="en-US" altLang="es-ES" dirty="0"/>
              <a:t>Intussusception (IS) is a rare type of bowel obstruction that occurs when one portion of the bowel slides into an immediately adjacent segment (also known as telescoping or prolapse). </a:t>
            </a:r>
          </a:p>
          <a:p>
            <a:r>
              <a:rPr lang="en-US" altLang="es-ES" dirty="0"/>
              <a:t>Symptoms of IS include stomach pain with severe crying (which may be brief); several episodes of vomiting; blood in the stool; weakness, or irritability. </a:t>
            </a:r>
          </a:p>
          <a:p>
            <a:r>
              <a:rPr lang="en-US" altLang="es-ES" dirty="0"/>
              <a:t>With the old Rotavirus vaccine called the </a:t>
            </a:r>
            <a:r>
              <a:rPr lang="en-US" altLang="es-ES" dirty="0" err="1"/>
              <a:t>Rotashield</a:t>
            </a:r>
            <a:r>
              <a:rPr lang="en-US" altLang="es-ES" baseline="30000" dirty="0" err="1"/>
              <a:t>TM</a:t>
            </a:r>
            <a:r>
              <a:rPr lang="en-US" altLang="es-ES" dirty="0"/>
              <a:t> vaccine, studies suggested that the Rotavirus vaccine may be associated with a slight increased risk of IS in infants after they receive the vaccine, during the first week, especially. </a:t>
            </a:r>
          </a:p>
          <a:p>
            <a:r>
              <a:rPr lang="en-US" altLang="es-ES" dirty="0"/>
              <a:t>Studies in the new rotavirus vaccines show that there is a very small increased risk of IS in infants.</a:t>
            </a:r>
          </a:p>
          <a:p>
            <a:endParaRPr lang="en-US" altLang="es-ES" dirty="0"/>
          </a:p>
        </p:txBody>
      </p:sp>
      <p:sp>
        <p:nvSpPr>
          <p:cNvPr id="14340" name="Espace réservé du numéro de diapositive 3">
            <a:extLst>
              <a:ext uri="{FF2B5EF4-FFF2-40B4-BE49-F238E27FC236}">
                <a16:creationId xmlns:a16="http://schemas.microsoft.com/office/drawing/2014/main" id="{1F31EE36-DBBD-F256-FCCD-C805DA28C3F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DFC03C6-642F-4F80-BA0A-828CD1C9FF7B}" type="slidenum">
              <a:rPr lang="en-GB" altLang="es-ES">
                <a:solidFill>
                  <a:srgbClr val="000000"/>
                </a:solidFill>
                <a:cs typeface="Arial" panose="020B0604020202020204" pitchFamily="34" charset="0"/>
              </a:rPr>
              <a:pPr algn="r" eaLnBrk="1" hangingPunct="1">
                <a:spcBef>
                  <a:spcPct val="0"/>
                </a:spcBef>
              </a:pPr>
              <a:t>6</a:t>
            </a:fld>
            <a:endParaRPr lang="en-GB"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C162FB3D-5982-1398-9D62-E817BC8885CB}"/>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4746AEA5-A17F-8FDE-6F5A-74C1DC17FED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dirty="0"/>
              <a:t>The rotavirus vaccine (ROTASIIL) offers tremendous benefits by protecting infants and children from rotavirus disease. Rotavirus is the most common cause of severe </a:t>
            </a:r>
            <a:r>
              <a:rPr lang="en-US" altLang="es-ES" dirty="0" err="1"/>
              <a:t>diarrhoea</a:t>
            </a:r>
            <a:r>
              <a:rPr lang="en-US" altLang="es-ES" dirty="0"/>
              <a:t> among infants and young children. According to the U.S. Centers for Disease Control and Prevention, the risk of IS after rotavirus vaccination is much lower than the risk of severe rotavirus disease in unvaccinated children. Hence, rotavirus vaccine is strongly recommended to prevent rotavirus disease in infants and young </a:t>
            </a:r>
            <a:r>
              <a:rPr lang="en-US" altLang="es-ES"/>
              <a:t>children.</a:t>
            </a:r>
            <a:endParaRPr lang="fr-FR" altLang="es-ES" dirty="0"/>
          </a:p>
          <a:p>
            <a:r>
              <a:rPr lang="en-US" altLang="es-ES" dirty="0"/>
              <a:t>Data on intussusception risk with the new rotavirus vaccine (ROTASIIL) continue to be monitored globally.</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sz="1200" dirty="0"/>
              <a:t>Millions of children have received ROTASIIL rotavirus vaccines, and the vaccine is considered very safe and effective.</a:t>
            </a:r>
          </a:p>
          <a:p>
            <a:endParaRPr lang="en-US" altLang="es-ES" dirty="0"/>
          </a:p>
        </p:txBody>
      </p:sp>
      <p:sp>
        <p:nvSpPr>
          <p:cNvPr id="16388" name="Espace réservé du numéro de diapositive 3">
            <a:extLst>
              <a:ext uri="{FF2B5EF4-FFF2-40B4-BE49-F238E27FC236}">
                <a16:creationId xmlns:a16="http://schemas.microsoft.com/office/drawing/2014/main" id="{BB4FA363-DC67-667B-D215-CB4728933C7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8804BBC-9D72-4D0C-B116-205F3E5611F3}" type="slidenum">
              <a:rPr lang="en-GB" altLang="es-ES">
                <a:solidFill>
                  <a:srgbClr val="000000"/>
                </a:solidFill>
                <a:cs typeface="Arial" panose="020B0604020202020204" pitchFamily="34" charset="0"/>
              </a:rPr>
              <a:pPr>
                <a:spcBef>
                  <a:spcPct val="0"/>
                </a:spcBef>
              </a:pPr>
              <a:t>7</a:t>
            </a:fld>
            <a:endParaRPr lang="en-GB" altLang="es-E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1D22408F-3E0D-576B-5C3F-0B2691C218B0}"/>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6E95684D-A434-4EFA-42C8-14C69570264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should be done for adverse events following immunization (AEFIs).</a:t>
            </a:r>
          </a:p>
          <a:p>
            <a:endParaRPr lang="en-US" altLang="es-ES" b="1" dirty="0"/>
          </a:p>
          <a:p>
            <a:r>
              <a:rPr lang="en-US" altLang="es-ES" dirty="0"/>
              <a:t>Similar to all other vaccines, rotavirus vaccine needs to be monitored for safety and adverse events following immunization.</a:t>
            </a:r>
          </a:p>
          <a:p>
            <a:endParaRPr lang="en-US" altLang="es-ES" dirty="0"/>
          </a:p>
          <a:p>
            <a:r>
              <a:rPr lang="en-US" altLang="es-ES" dirty="0"/>
              <a:t>Health workers should ask parents to immediately report any reaction that may be related to the vaccine. Report the AEFI through the existing AEFI reporting systems established by national immunization </a:t>
            </a:r>
            <a:r>
              <a:rPr lang="en-US" altLang="es-ES" dirty="0" err="1"/>
              <a:t>programmes</a:t>
            </a:r>
            <a:r>
              <a:rPr lang="en-US" altLang="es-ES" dirty="0"/>
              <a:t>. Health workers should report AEFI to the upper level of the health system. The National Authorities will then decide if further investigation is required. </a:t>
            </a:r>
            <a:br>
              <a:rPr lang="en-US" altLang="es-ES" sz="1000" dirty="0"/>
            </a:br>
            <a:endParaRPr lang="en-US" altLang="es-ES" sz="1000" dirty="0"/>
          </a:p>
          <a:p>
            <a:endParaRPr lang="fr-FR" altLang="es-ES" sz="1000" dirty="0"/>
          </a:p>
        </p:txBody>
      </p:sp>
      <p:sp>
        <p:nvSpPr>
          <p:cNvPr id="18436" name="Espace réservé du numéro de diapositive 3">
            <a:extLst>
              <a:ext uri="{FF2B5EF4-FFF2-40B4-BE49-F238E27FC236}">
                <a16:creationId xmlns:a16="http://schemas.microsoft.com/office/drawing/2014/main" id="{7DE37FE7-C0C6-7E91-7BB8-84C95634192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27A59E3-CDC1-4E75-B454-CB57331FCF86}" type="slidenum">
              <a:rPr lang="en-GB" altLang="es-ES">
                <a:solidFill>
                  <a:srgbClr val="000000"/>
                </a:solidFill>
                <a:cs typeface="Arial" panose="020B0604020202020204" pitchFamily="34" charset="0"/>
              </a:rPr>
              <a:pPr algn="r" eaLnBrk="1" hangingPunct="1">
                <a:spcBef>
                  <a:spcPct val="0"/>
                </a:spcBef>
              </a:pPr>
              <a:t>8</a:t>
            </a:fld>
            <a:endParaRPr lang="en-GB" altLang="es-E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26B9C890-042C-F2C5-7EEE-66A448A1C997}"/>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3D269ED-BD82-E88C-5D5F-49E1DCB19F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what information should be included in an AEFI report.</a:t>
            </a:r>
          </a:p>
          <a:p>
            <a:endParaRPr lang="en-US" altLang="es-ES" b="1" dirty="0"/>
          </a:p>
          <a:p>
            <a:r>
              <a:rPr lang="en-US" altLang="es-ES" dirty="0"/>
              <a:t>An AEFI report should contain:</a:t>
            </a:r>
          </a:p>
          <a:p>
            <a:pPr marL="171450" indent="-171450">
              <a:buFont typeface="Arial" panose="020B0604020202020204" pitchFamily="34" charset="0"/>
              <a:buChar char="•"/>
            </a:pPr>
            <a:r>
              <a:rPr lang="en-US" altLang="es-ES" dirty="0"/>
              <a:t>Client – unique identifier, date of birth and gender</a:t>
            </a:r>
          </a:p>
          <a:p>
            <a:pPr marL="171450" indent="-171450">
              <a:buFont typeface="Arial" panose="020B0604020202020204" pitchFamily="34" charset="0"/>
              <a:buChar char="•"/>
            </a:pPr>
            <a:r>
              <a:rPr lang="en-US" altLang="es-ES" dirty="0"/>
              <a:t>Immunization event(s) – province where given, date, all vaccines given including name, manufacturer, lot number, administration site and route, as well as the number in series of vaccine doses if relevant </a:t>
            </a:r>
          </a:p>
          <a:p>
            <a:pPr marL="171450" indent="-171450">
              <a:buFont typeface="Arial" panose="020B0604020202020204" pitchFamily="34" charset="0"/>
              <a:buChar char="•"/>
            </a:pPr>
            <a:r>
              <a:rPr lang="en-US" altLang="es-ES" dirty="0"/>
              <a:t>Adverse event(s) – description, including time of first onset following immunization, duration, health care utilization, treatment and outcome</a:t>
            </a:r>
          </a:p>
          <a:p>
            <a:pPr marL="171450" indent="-171450">
              <a:buFont typeface="Arial" panose="020B0604020202020204" pitchFamily="34" charset="0"/>
              <a:buChar char="•"/>
            </a:pPr>
            <a:r>
              <a:rPr lang="en-US" altLang="es-ES" dirty="0"/>
              <a:t>Relevant medical and treatment history – underlying disease, known allergies, prior AEFI, concomitant medication</a:t>
            </a:r>
          </a:p>
          <a:p>
            <a:pPr marL="171450" indent="-171450">
              <a:buFont typeface="Arial" panose="020B0604020202020204" pitchFamily="34" charset="0"/>
              <a:buChar char="•"/>
            </a:pPr>
            <a:r>
              <a:rPr lang="en-US" altLang="es-ES" dirty="0"/>
              <a:t>Associated event(s) – acute illness, injury, exposure to environmental toxins</a:t>
            </a:r>
          </a:p>
          <a:p>
            <a:pPr marL="171450" indent="-171450">
              <a:buFont typeface="Arial" panose="020B0604020202020204" pitchFamily="34" charset="0"/>
              <a:buChar char="•"/>
            </a:pPr>
            <a:r>
              <a:rPr lang="en-US" altLang="es-ES" dirty="0"/>
              <a:t>Reporter details</a:t>
            </a:r>
          </a:p>
        </p:txBody>
      </p:sp>
      <p:sp>
        <p:nvSpPr>
          <p:cNvPr id="20484" name="Espace réservé du numéro de diapositive 3">
            <a:extLst>
              <a:ext uri="{FF2B5EF4-FFF2-40B4-BE49-F238E27FC236}">
                <a16:creationId xmlns:a16="http://schemas.microsoft.com/office/drawing/2014/main" id="{B488652E-6071-D450-A979-EDA070E143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940D528-C84D-45A1-AD2B-58B93C42F085}" type="slidenum">
              <a:rPr lang="en-GB" altLang="es-ES">
                <a:solidFill>
                  <a:srgbClr val="000000"/>
                </a:solidFill>
                <a:cs typeface="Arial" panose="020B0604020202020204" pitchFamily="34" charset="0"/>
              </a:rPr>
              <a:pPr>
                <a:spcBef>
                  <a:spcPct val="0"/>
                </a:spcBef>
              </a:pPr>
              <a:t>9</a:t>
            </a:fld>
            <a:endParaRPr lang="en-GB" altLang="es-E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21F8BFB3-1E91-F5ED-876A-EC3C496FADF1}"/>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pic>
        <p:nvPicPr>
          <p:cNvPr id="3" name="Picture 17" descr="WHO-EN-white-H">
            <a:extLst>
              <a:ext uri="{FF2B5EF4-FFF2-40B4-BE49-F238E27FC236}">
                <a16:creationId xmlns:a16="http://schemas.microsoft.com/office/drawing/2014/main" id="{41449D68-4B90-D71B-EDEF-E75635E4BB3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133563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63765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731199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2769601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993945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16067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47730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3448492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8372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449945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7100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82060C15-5D36-7E58-15B5-8FB499E2A7FC}"/>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AEFA4C3-A7FD-B913-4883-743F001EF538}"/>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BABCC5F1-3499-30A2-4978-9B3E031D7F9F}"/>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E5281B5-487E-9C77-BCB0-9F4FB289817D}"/>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8671D0F3-7CB9-4597-7DD8-9C4917F787D0}"/>
              </a:ext>
            </a:extLst>
          </p:cNvPr>
          <p:cNvSpPr>
            <a:spLocks noChangeArrowheads="1"/>
          </p:cNvSpPr>
          <p:nvPr/>
        </p:nvSpPr>
        <p:spPr bwMode="auto">
          <a:xfrm>
            <a:off x="927100" y="6426200"/>
            <a:ext cx="424815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AEFI monitoring, Module 6  I </a:t>
            </a:r>
            <a:r>
              <a:rPr lang="en-GB" altLang="es-ES" sz="1200" dirty="0">
                <a:solidFill>
                  <a:srgbClr val="96CCEE"/>
                </a:solidFill>
                <a:latin typeface="Arial Narrow" pitchFamily="34" charset="0"/>
              </a:rPr>
              <a:t>November 2022</a:t>
            </a:r>
            <a:endParaRPr lang="en-GB" altLang="es-ES" sz="1200" b="1" dirty="0">
              <a:solidFill>
                <a:srgbClr val="96CCEE"/>
              </a:solidFill>
              <a:latin typeface="Arial Narrow" pitchFamily="34" charset="0"/>
            </a:endParaRPr>
          </a:p>
        </p:txBody>
      </p:sp>
      <p:sp>
        <p:nvSpPr>
          <p:cNvPr id="1031" name="Rectangle 14">
            <a:extLst>
              <a:ext uri="{FF2B5EF4-FFF2-40B4-BE49-F238E27FC236}">
                <a16:creationId xmlns:a16="http://schemas.microsoft.com/office/drawing/2014/main" id="{677EA04C-A49C-23C8-6E4B-310B3A6DD9BA}"/>
              </a:ext>
            </a:extLst>
          </p:cNvPr>
          <p:cNvSpPr>
            <a:spLocks noChangeArrowheads="1"/>
          </p:cNvSpPr>
          <p:nvPr/>
        </p:nvSpPr>
        <p:spPr bwMode="auto">
          <a:xfrm>
            <a:off x="360363" y="6399213"/>
            <a:ext cx="395287"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8A0DC3E2-A29F-460F-A21B-B499EBE8B2C2}"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AE65B0B8-20E8-D250-5E82-0DC91CD7C68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23" r:id="rId1"/>
    <p:sldLayoutId id="2147484613" r:id="rId2"/>
    <p:sldLayoutId id="2147484614" r:id="rId3"/>
    <p:sldLayoutId id="2147484615" r:id="rId4"/>
    <p:sldLayoutId id="2147484616" r:id="rId5"/>
    <p:sldLayoutId id="2147484617" r:id="rId6"/>
    <p:sldLayoutId id="2147484618" r:id="rId7"/>
    <p:sldLayoutId id="2147484619" r:id="rId8"/>
    <p:sldLayoutId id="2147484620" r:id="rId9"/>
    <p:sldLayoutId id="2147484621" r:id="rId10"/>
    <p:sldLayoutId id="2147484622"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CE41DF74-965A-8669-53D5-06A1C1AAD10E}"/>
              </a:ext>
            </a:extLst>
          </p:cNvPr>
          <p:cNvSpPr>
            <a:spLocks noGrp="1" noChangeArrowheads="1"/>
          </p:cNvSpPr>
          <p:nvPr>
            <p:ph type="subTitle" idx="1"/>
          </p:nvPr>
        </p:nvSpPr>
        <p:spPr/>
        <p:txBody>
          <a:bodyPr/>
          <a:lstStyle/>
          <a:p>
            <a:pPr>
              <a:lnSpc>
                <a:spcPct val="90000"/>
              </a:lnSpc>
            </a:pPr>
            <a:r>
              <a:rPr lang="it-IT" altLang="es-ES">
                <a:solidFill>
                  <a:srgbClr val="FFFFFF"/>
                </a:solidFill>
              </a:rPr>
              <a:t>Module 6</a:t>
            </a:r>
          </a:p>
          <a:p>
            <a:pPr>
              <a:lnSpc>
                <a:spcPct val="90000"/>
              </a:lnSpc>
            </a:pPr>
            <a:r>
              <a:rPr lang="it-IT" altLang="es-ES">
                <a:solidFill>
                  <a:srgbClr val="FFFFFF"/>
                </a:solidFill>
              </a:rPr>
              <a:t>Rotavirus vaccine AEFI monitoring</a:t>
            </a:r>
            <a:endParaRPr lang="fr-FR" altLang="es-ES">
              <a:solidFill>
                <a:srgbClr val="FFFFFF"/>
              </a:solidFill>
            </a:endParaRPr>
          </a:p>
        </p:txBody>
      </p:sp>
      <p:sp>
        <p:nvSpPr>
          <p:cNvPr id="6" name="Rectangle 7">
            <a:extLst>
              <a:ext uri="{FF2B5EF4-FFF2-40B4-BE49-F238E27FC236}">
                <a16:creationId xmlns:a16="http://schemas.microsoft.com/office/drawing/2014/main" id="{939EC786-BA6F-2AAF-3394-4B43EA0F511B}"/>
              </a:ext>
            </a:extLst>
          </p:cNvPr>
          <p:cNvSpPr txBox="1">
            <a:spLocks noChangeArrowheads="1"/>
          </p:cNvSpPr>
          <p:nvPr/>
        </p:nvSpPr>
        <p:spPr>
          <a:xfrm>
            <a:off x="839788" y="3413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2" name="TextBox 1">
            <a:extLst>
              <a:ext uri="{FF2B5EF4-FFF2-40B4-BE49-F238E27FC236}">
                <a16:creationId xmlns:a16="http://schemas.microsoft.com/office/drawing/2014/main" id="{C4CA4E88-6FEB-F8BE-8ED8-912BDBA3C138}"/>
              </a:ext>
            </a:extLst>
          </p:cNvPr>
          <p:cNvSpPr txBox="1"/>
          <p:nvPr/>
        </p:nvSpPr>
        <p:spPr>
          <a:xfrm>
            <a:off x="6732240" y="6326339"/>
            <a:ext cx="2136973"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C7C1B67-F03E-3DFE-6472-2096BFA9D394}"/>
              </a:ext>
            </a:extLst>
          </p:cNvPr>
          <p:cNvSpPr>
            <a:spLocks noGrp="1" noChangeArrowheads="1"/>
          </p:cNvSpPr>
          <p:nvPr>
            <p:ph type="title" idx="4294967295"/>
          </p:nvPr>
        </p:nvSpPr>
        <p:spPr/>
        <p:txBody>
          <a:bodyPr/>
          <a:lstStyle/>
          <a:p>
            <a:pPr eaLnBrk="1" hangingPunct="1">
              <a:defRPr/>
            </a:pPr>
            <a:r>
              <a:rPr lang="en-GB">
                <a:ea typeface="Arial" charset="0"/>
              </a:rPr>
              <a:t>Key messages</a:t>
            </a:r>
          </a:p>
        </p:txBody>
      </p:sp>
      <p:pic>
        <p:nvPicPr>
          <p:cNvPr id="21507" name="Picture 7" descr="C:\Users\sfellache\Desktop\ammp\doctor1.jpg">
            <a:extLst>
              <a:ext uri="{FF2B5EF4-FFF2-40B4-BE49-F238E27FC236}">
                <a16:creationId xmlns:a16="http://schemas.microsoft.com/office/drawing/2014/main" id="{2837024E-9BBD-C9F8-C736-D18128F8F6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Rectangle 18">
            <a:extLst>
              <a:ext uri="{FF2B5EF4-FFF2-40B4-BE49-F238E27FC236}">
                <a16:creationId xmlns:a16="http://schemas.microsoft.com/office/drawing/2014/main" id="{EC429BAC-8E71-E89F-A138-1686059D9E0C}"/>
              </a:ext>
            </a:extLst>
          </p:cNvPr>
          <p:cNvSpPr>
            <a:spLocks noChangeArrowheads="1"/>
          </p:cNvSpPr>
          <p:nvPr/>
        </p:nvSpPr>
        <p:spPr bwMode="auto">
          <a:xfrm>
            <a:off x="193675" y="1268760"/>
            <a:ext cx="8555038" cy="4752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200" dirty="0"/>
              <a:t>The current safety profile of rotavirus vaccines is good</a:t>
            </a:r>
          </a:p>
          <a:p>
            <a:pPr>
              <a:spcBef>
                <a:spcPct val="80000"/>
              </a:spcBef>
              <a:buClr>
                <a:srgbClr val="1E7FB8"/>
              </a:buClr>
              <a:buFont typeface="Wingdings" pitchFamily="2" charset="2"/>
              <a:buChar char="l"/>
              <a:defRPr/>
            </a:pPr>
            <a:r>
              <a:rPr lang="en-GB" altLang="es-ES" sz="2200" dirty="0">
                <a:solidFill>
                  <a:srgbClr val="000066"/>
                </a:solidFill>
                <a:latin typeface="+mn-lt"/>
              </a:rPr>
              <a:t>Fever, irritability, decreased appetite, decreased activity level and vomiting are very common side effects of ROTASIIL rotavirus vaccine and are similar to other vaccines</a:t>
            </a:r>
            <a:endParaRPr lang="en-GB" altLang="zh-CN" sz="2200" dirty="0">
              <a:solidFill>
                <a:srgbClr val="000066"/>
              </a:solidFill>
              <a:latin typeface="+mn-lt"/>
              <a:ea typeface="SimSun" pitchFamily="2" charset="-122"/>
            </a:endParaRPr>
          </a:p>
          <a:p>
            <a:r>
              <a:rPr lang="en-US" altLang="es-ES" sz="2200" dirty="0"/>
              <a:t>The risk of IS after rotavirus vaccination is much lower than the risk of severe rotavirus disease in unvaccinated infants and young children</a:t>
            </a:r>
          </a:p>
          <a:p>
            <a:r>
              <a:rPr lang="en-US" altLang="es-ES" sz="2200" dirty="0"/>
              <a:t>AEFIs should be reported through the existing AEFI reporting systems/forms</a:t>
            </a:r>
          </a:p>
          <a:p>
            <a:r>
              <a:rPr lang="en-US" altLang="es-ES" sz="2200" dirty="0"/>
              <a:t>Reassure the caretaker- admit uncertainty, investigate fully, and </a:t>
            </a:r>
            <a:r>
              <a:rPr lang="en-GB" altLang="es-ES" sz="2200" dirty="0"/>
              <a:t>keep the community informed</a:t>
            </a:r>
            <a:endParaRPr lang="en-US" altLang="es-ES"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6" descr="doctor_goodbye">
            <a:extLst>
              <a:ext uri="{FF2B5EF4-FFF2-40B4-BE49-F238E27FC236}">
                <a16:creationId xmlns:a16="http://schemas.microsoft.com/office/drawing/2014/main" id="{CBB758B6-2CD6-8629-E5CB-7ABCA33C39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5EF2037D-34DB-5752-E122-5BF8216F85DC}"/>
              </a:ext>
            </a:extLst>
          </p:cNvPr>
          <p:cNvSpPr>
            <a:spLocks noGrp="1"/>
          </p:cNvSpPr>
          <p:nvPr>
            <p:ph type="title"/>
          </p:nvPr>
        </p:nvSpPr>
        <p:spPr/>
        <p:txBody>
          <a:bodyPr/>
          <a:lstStyle/>
          <a:p>
            <a:pPr>
              <a:defRPr/>
            </a:pPr>
            <a:r>
              <a:rPr lang="en-US" sz="3600"/>
              <a:t>End of module</a:t>
            </a:r>
          </a:p>
        </p:txBody>
      </p:sp>
      <p:sp>
        <p:nvSpPr>
          <p:cNvPr id="7" name="Rectangle à coins arrondis 6">
            <a:extLst>
              <a:ext uri="{FF2B5EF4-FFF2-40B4-BE49-F238E27FC236}">
                <a16:creationId xmlns:a16="http://schemas.microsoft.com/office/drawing/2014/main" id="{580FF0DA-3892-B69C-3CF1-88BFF6DFAE75}"/>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180F0D3C-02C9-B5DB-AFF0-3A02C01DA796}"/>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a:br>
            <a:endParaRPr lang="fr-FR" sz="2400"/>
          </a:p>
        </p:txBody>
      </p:sp>
      <p:sp>
        <p:nvSpPr>
          <p:cNvPr id="6147" name="Rectangle 15">
            <a:extLst>
              <a:ext uri="{FF2B5EF4-FFF2-40B4-BE49-F238E27FC236}">
                <a16:creationId xmlns:a16="http://schemas.microsoft.com/office/drawing/2014/main" id="{5232CE34-3848-E5F8-C437-EE4758DDA255}"/>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2" name="Rectangle 14">
            <a:extLst>
              <a:ext uri="{FF2B5EF4-FFF2-40B4-BE49-F238E27FC236}">
                <a16:creationId xmlns:a16="http://schemas.microsoft.com/office/drawing/2014/main" id="{DEEEB0F5-8CB8-6584-2B30-AA8381B5B842}"/>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participants will be able to:</a:t>
            </a:r>
          </a:p>
          <a:p>
            <a:pPr lvl="1"/>
            <a:r>
              <a:rPr lang="en-US" altLang="es-ES">
                <a:ea typeface="MS PGothic" panose="020B0600070205080204" pitchFamily="34" charset="-128"/>
              </a:rPr>
              <a:t>Identify adverse events following immunization (AEFIs), including intussusception (IS)</a:t>
            </a:r>
          </a:p>
          <a:p>
            <a:pPr lvl="1"/>
            <a:r>
              <a:rPr lang="en-US" altLang="es-ES">
                <a:ea typeface="MS PGothic" panose="020B0600070205080204" pitchFamily="34" charset="-128"/>
              </a:rPr>
              <a:t>Explain how to report AEFIs</a:t>
            </a:r>
          </a:p>
          <a:p>
            <a:pPr lvl="1">
              <a:buFontTx/>
              <a:buNone/>
            </a:pPr>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7173" name="Picture 6" descr="C:\Users\sfellache\Desktop\ammp\sandclock.jpg">
            <a:extLst>
              <a:ext uri="{FF2B5EF4-FFF2-40B4-BE49-F238E27FC236}">
                <a16:creationId xmlns:a16="http://schemas.microsoft.com/office/drawing/2014/main" id="{91292F4A-F7CF-30CC-B698-DD49BBB229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4" name="Picture 10" descr="arrow">
            <a:extLst>
              <a:ext uri="{FF2B5EF4-FFF2-40B4-BE49-F238E27FC236}">
                <a16:creationId xmlns:a16="http://schemas.microsoft.com/office/drawing/2014/main" id="{D75DC0F0-3FF4-BC2D-8B93-C73E4FCD68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9F6C95D0-CE88-A9FE-ECD1-863C8A71BA0F}"/>
              </a:ext>
            </a:extLst>
          </p:cNvPr>
          <p:cNvGrpSpPr>
            <a:grpSpLocks/>
          </p:cNvGrpSpPr>
          <p:nvPr/>
        </p:nvGrpSpPr>
        <p:grpSpPr bwMode="auto">
          <a:xfrm>
            <a:off x="539750" y="1484314"/>
            <a:ext cx="4392613" cy="936625"/>
            <a:chOff x="340" y="935"/>
            <a:chExt cx="2767" cy="590"/>
          </a:xfrm>
        </p:grpSpPr>
        <p:sp>
          <p:nvSpPr>
            <p:cNvPr id="4" name="Rectangle à coins arrondis 3">
              <a:extLst>
                <a:ext uri="{FF2B5EF4-FFF2-40B4-BE49-F238E27FC236}">
                  <a16:creationId xmlns:a16="http://schemas.microsoft.com/office/drawing/2014/main" id="{680B5427-2097-6158-A8E9-22079CCAD1E5}"/>
                </a:ext>
              </a:extLst>
            </p:cNvPr>
            <p:cNvSpPr/>
            <p:nvPr/>
          </p:nvSpPr>
          <p:spPr bwMode="auto">
            <a:xfrm>
              <a:off x="567" y="1071"/>
              <a:ext cx="2540" cy="45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MS PGothic" pitchFamily="34" charset="-128"/>
                </a:rPr>
                <a:t> </a:t>
              </a:r>
              <a:r>
                <a:rPr lang="en-US" sz="2000" b="1" dirty="0">
                  <a:solidFill>
                    <a:srgbClr val="000066"/>
                  </a:solidFill>
                  <a:ea typeface="MS PGothic" pitchFamily="34" charset="-128"/>
                </a:rPr>
                <a:t>What is an AEFI?</a:t>
              </a:r>
            </a:p>
            <a:p>
              <a:pPr rtl="1" eaLnBrk="1" hangingPunct="1">
                <a:defRPr/>
              </a:pPr>
              <a:endParaRPr lang="en-US" sz="2000" b="1" dirty="0">
                <a:solidFill>
                  <a:srgbClr val="000066"/>
                </a:solidFill>
                <a:ea typeface="MS PGothic" pitchFamily="34" charset="-128"/>
              </a:endParaRPr>
            </a:p>
          </p:txBody>
        </p:sp>
        <p:sp>
          <p:nvSpPr>
            <p:cNvPr id="8" name="Ellipse 7">
              <a:extLst>
                <a:ext uri="{FF2B5EF4-FFF2-40B4-BE49-F238E27FC236}">
                  <a16:creationId xmlns:a16="http://schemas.microsoft.com/office/drawing/2014/main" id="{5E7CFD08-47AC-5132-C0B3-5AB510CCABA0}"/>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6" name="Group 15">
            <a:extLst>
              <a:ext uri="{FF2B5EF4-FFF2-40B4-BE49-F238E27FC236}">
                <a16:creationId xmlns:a16="http://schemas.microsoft.com/office/drawing/2014/main" id="{2124A3FB-985A-3579-5E94-FD2AB96D0A6C}"/>
              </a:ext>
            </a:extLst>
          </p:cNvPr>
          <p:cNvGrpSpPr>
            <a:grpSpLocks/>
          </p:cNvGrpSpPr>
          <p:nvPr/>
        </p:nvGrpSpPr>
        <p:grpSpPr bwMode="auto">
          <a:xfrm>
            <a:off x="539750" y="2636911"/>
            <a:ext cx="4392613" cy="921669"/>
            <a:chOff x="340" y="2296"/>
            <a:chExt cx="2767" cy="590"/>
          </a:xfrm>
        </p:grpSpPr>
        <p:sp>
          <p:nvSpPr>
            <p:cNvPr id="7" name="Rectangle à coins arrondis 6">
              <a:extLst>
                <a:ext uri="{FF2B5EF4-FFF2-40B4-BE49-F238E27FC236}">
                  <a16:creationId xmlns:a16="http://schemas.microsoft.com/office/drawing/2014/main" id="{75730BCE-53AA-A210-F0A6-E185EC6A8E20}"/>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How safe is the vaccine?</a:t>
              </a:r>
            </a:p>
          </p:txBody>
        </p:sp>
        <p:sp>
          <p:nvSpPr>
            <p:cNvPr id="10" name="Ellipse 9">
              <a:extLst>
                <a:ext uri="{FF2B5EF4-FFF2-40B4-BE49-F238E27FC236}">
                  <a16:creationId xmlns:a16="http://schemas.microsoft.com/office/drawing/2014/main" id="{0EE5F21C-D5C1-79DF-9EC7-B78CA6012017}"/>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
        <p:nvSpPr>
          <p:cNvPr id="9220" name="ZoneTexte 15">
            <a:extLst>
              <a:ext uri="{FF2B5EF4-FFF2-40B4-BE49-F238E27FC236}">
                <a16:creationId xmlns:a16="http://schemas.microsoft.com/office/drawing/2014/main" id="{47B89DBD-F569-2D94-C828-A89F964545C1}"/>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500" b="1">
                <a:solidFill>
                  <a:srgbClr val="002060"/>
                </a:solidFill>
              </a:rPr>
              <a:t>Key issues</a:t>
            </a:r>
          </a:p>
        </p:txBody>
      </p:sp>
      <p:grpSp>
        <p:nvGrpSpPr>
          <p:cNvPr id="9" name="Group 16">
            <a:extLst>
              <a:ext uri="{FF2B5EF4-FFF2-40B4-BE49-F238E27FC236}">
                <a16:creationId xmlns:a16="http://schemas.microsoft.com/office/drawing/2014/main" id="{3263BD09-85F6-4F40-7E0A-FA688D8AE345}"/>
              </a:ext>
            </a:extLst>
          </p:cNvPr>
          <p:cNvGrpSpPr>
            <a:grpSpLocks/>
          </p:cNvGrpSpPr>
          <p:nvPr/>
        </p:nvGrpSpPr>
        <p:grpSpPr bwMode="auto">
          <a:xfrm>
            <a:off x="539750" y="4797202"/>
            <a:ext cx="4392613" cy="1008062"/>
            <a:chOff x="340" y="3022"/>
            <a:chExt cx="2767" cy="635"/>
          </a:xfrm>
        </p:grpSpPr>
        <p:sp>
          <p:nvSpPr>
            <p:cNvPr id="2" name="Rectangle à coins arrondis 6">
              <a:extLst>
                <a:ext uri="{FF2B5EF4-FFF2-40B4-BE49-F238E27FC236}">
                  <a16:creationId xmlns:a16="http://schemas.microsoft.com/office/drawing/2014/main" id="{5322E8EC-DF11-E40F-F2E0-883ADCEDDD25}"/>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report an AEFI? </a:t>
              </a:r>
            </a:p>
            <a:p>
              <a:pPr rtl="1" eaLnBrk="1" hangingPunct="1">
                <a:defRPr/>
              </a:pPr>
              <a:endParaRPr lang="en-US" sz="2000" b="1">
                <a:solidFill>
                  <a:srgbClr val="000066"/>
                </a:solidFill>
                <a:ea typeface="MS PGothic" pitchFamily="34" charset="-128"/>
              </a:endParaRPr>
            </a:p>
          </p:txBody>
        </p:sp>
        <p:sp>
          <p:nvSpPr>
            <p:cNvPr id="3" name="Ellipse 9">
              <a:extLst>
                <a:ext uri="{FF2B5EF4-FFF2-40B4-BE49-F238E27FC236}">
                  <a16:creationId xmlns:a16="http://schemas.microsoft.com/office/drawing/2014/main" id="{6032B241-AD7D-D1D2-0F9D-E8698EA02601}"/>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pic>
        <p:nvPicPr>
          <p:cNvPr id="9222" name="Picture 15" descr="C:\Users\sfellache\Desktop\ammp\doctor2.jpg">
            <a:extLst>
              <a:ext uri="{FF2B5EF4-FFF2-40B4-BE49-F238E27FC236}">
                <a16:creationId xmlns:a16="http://schemas.microsoft.com/office/drawing/2014/main" id="{644890BB-7E3B-62BA-CFFF-4FB806CB20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5">
            <a:extLst>
              <a:ext uri="{FF2B5EF4-FFF2-40B4-BE49-F238E27FC236}">
                <a16:creationId xmlns:a16="http://schemas.microsoft.com/office/drawing/2014/main" id="{EADCF782-E8B2-E5C8-1002-CFECA9BE0B5D}"/>
              </a:ext>
            </a:extLst>
          </p:cNvPr>
          <p:cNvGrpSpPr>
            <a:grpSpLocks/>
          </p:cNvGrpSpPr>
          <p:nvPr/>
        </p:nvGrpSpPr>
        <p:grpSpPr bwMode="auto">
          <a:xfrm>
            <a:off x="539750" y="3771744"/>
            <a:ext cx="4392613" cy="696688"/>
            <a:chOff x="340" y="2296"/>
            <a:chExt cx="2767" cy="590"/>
          </a:xfrm>
        </p:grpSpPr>
        <p:sp>
          <p:nvSpPr>
            <p:cNvPr id="12" name="Rectangle à coins arrondis 6">
              <a:extLst>
                <a:ext uri="{FF2B5EF4-FFF2-40B4-BE49-F238E27FC236}">
                  <a16:creationId xmlns:a16="http://schemas.microsoft.com/office/drawing/2014/main" id="{8D3C101C-3AD2-F1FC-FE59-D58EB1376E83}"/>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What is </a:t>
              </a:r>
              <a:r>
                <a:rPr lang="en-GB" sz="2000" b="1" dirty="0">
                  <a:solidFill>
                    <a:srgbClr val="000066"/>
                  </a:solidFill>
                  <a:ea typeface="MS PGothic" pitchFamily="34" charset="-128"/>
                </a:rPr>
                <a:t>intussusception (IS)</a:t>
              </a:r>
              <a:r>
                <a:rPr lang="en-US" sz="2000" b="1" dirty="0">
                  <a:solidFill>
                    <a:srgbClr val="000066"/>
                  </a:solidFill>
                  <a:ea typeface="MS PGothic" pitchFamily="34" charset="-128"/>
                </a:rPr>
                <a:t>?</a:t>
              </a:r>
            </a:p>
          </p:txBody>
        </p:sp>
        <p:sp>
          <p:nvSpPr>
            <p:cNvPr id="13" name="Ellipse 9">
              <a:extLst>
                <a:ext uri="{FF2B5EF4-FFF2-40B4-BE49-F238E27FC236}">
                  <a16:creationId xmlns:a16="http://schemas.microsoft.com/office/drawing/2014/main" id="{22175A56-E894-71FB-1B18-5718E2CB9C33}"/>
                </a:ext>
              </a:extLst>
            </p:cNvPr>
            <p:cNvSpPr>
              <a:spLocks noChangeArrowheads="1"/>
            </p:cNvSpPr>
            <p:nvPr/>
          </p:nvSpPr>
          <p:spPr bwMode="auto">
            <a:xfrm>
              <a:off x="340" y="2296"/>
              <a:ext cx="317" cy="4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93FAE2A-F271-DC45-8F24-453325C97F59}"/>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s-ES" sz="3500" b="1"/>
              <a:t> </a:t>
            </a:r>
            <a:r>
              <a:rPr lang="en-US" altLang="es-ES" sz="3500" b="1"/>
              <a:t>What is an AEFI? </a:t>
            </a:r>
            <a:endParaRPr lang="fr-FR" altLang="es-ES" sz="3500" b="1"/>
          </a:p>
        </p:txBody>
      </p:sp>
      <p:sp>
        <p:nvSpPr>
          <p:cNvPr id="11267" name="Rectangle 3">
            <a:extLst>
              <a:ext uri="{FF2B5EF4-FFF2-40B4-BE49-F238E27FC236}">
                <a16:creationId xmlns:a16="http://schemas.microsoft.com/office/drawing/2014/main" id="{0CB6C14C-980F-D90B-2419-677BE161AFA3}"/>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1268" name="Rectangle 14">
            <a:extLst>
              <a:ext uri="{FF2B5EF4-FFF2-40B4-BE49-F238E27FC236}">
                <a16:creationId xmlns:a16="http://schemas.microsoft.com/office/drawing/2014/main" id="{60EAAA3A-D09F-F2F8-AF25-D5420EDB272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dirty="0"/>
              <a:t>AEFI = Adverse event following immunization</a:t>
            </a:r>
          </a:p>
          <a:p>
            <a:pPr lvl="1"/>
            <a:r>
              <a:rPr lang="en-US" altLang="es-ES" dirty="0">
                <a:ea typeface="MS PGothic" panose="020B0600070205080204" pitchFamily="34" charset="-128"/>
              </a:rPr>
              <a:t>A medical incident</a:t>
            </a:r>
          </a:p>
          <a:p>
            <a:pPr lvl="1"/>
            <a:r>
              <a:rPr lang="en-US" altLang="es-ES" dirty="0">
                <a:ea typeface="MS PGothic" panose="020B0600070205080204" pitchFamily="34" charset="-128"/>
              </a:rPr>
              <a:t>Takes place after an immunization</a:t>
            </a:r>
          </a:p>
          <a:p>
            <a:pPr lvl="1"/>
            <a:r>
              <a:rPr lang="en-US" altLang="es-ES" dirty="0">
                <a:ea typeface="MS PGothic" panose="020B0600070205080204" pitchFamily="34" charset="-128"/>
              </a:rPr>
              <a:t>Causes concern</a:t>
            </a:r>
          </a:p>
          <a:p>
            <a:pPr lvl="1"/>
            <a:r>
              <a:rPr lang="en-US" altLang="es-ES" dirty="0">
                <a:ea typeface="MS PGothic" panose="020B0600070205080204" pitchFamily="34" charset="-128"/>
              </a:rPr>
              <a:t>Is believed to be caused by immunization</a:t>
            </a:r>
          </a:p>
          <a:p>
            <a:r>
              <a:rPr lang="en-US" altLang="es-ES" dirty="0"/>
              <a:t>AEFI can be categorized into </a:t>
            </a:r>
          </a:p>
          <a:p>
            <a:pPr lvl="1"/>
            <a:r>
              <a:rPr lang="en-US" altLang="es-ES" dirty="0">
                <a:ea typeface="MS PGothic" panose="020B0600070205080204" pitchFamily="34" charset="-128"/>
              </a:rPr>
              <a:t>Vaccine reaction</a:t>
            </a:r>
          </a:p>
          <a:p>
            <a:pPr lvl="1"/>
            <a:r>
              <a:rPr lang="en-US" altLang="es-ES" dirty="0" err="1">
                <a:ea typeface="MS PGothic" panose="020B0600070205080204" pitchFamily="34" charset="-128"/>
              </a:rPr>
              <a:t>Programme</a:t>
            </a:r>
            <a:r>
              <a:rPr lang="en-US" altLang="es-ES" dirty="0">
                <a:ea typeface="MS PGothic" panose="020B0600070205080204" pitchFamily="34" charset="-128"/>
              </a:rPr>
              <a:t> error</a:t>
            </a:r>
          </a:p>
          <a:p>
            <a:pPr lvl="1"/>
            <a:r>
              <a:rPr lang="en-US" altLang="es-ES" dirty="0">
                <a:ea typeface="MS PGothic" panose="020B0600070205080204" pitchFamily="34" charset="-128"/>
              </a:rPr>
              <a:t>Coincidental</a:t>
            </a:r>
          </a:p>
          <a:p>
            <a:pPr lvl="1"/>
            <a:r>
              <a:rPr lang="en-US" altLang="es-ES" dirty="0">
                <a:ea typeface="MS PGothic" panose="020B0600070205080204" pitchFamily="34" charset="-128"/>
              </a:rPr>
              <a:t>Injection reaction</a:t>
            </a:r>
          </a:p>
          <a:p>
            <a:pPr lvl="1"/>
            <a:r>
              <a:rPr lang="en-US" altLang="es-ES" dirty="0">
                <a:ea typeface="MS PGothic" panose="020B0600070205080204" pitchFamily="34" charset="-128"/>
              </a:rPr>
              <a:t>Unknown</a:t>
            </a:r>
          </a:p>
          <a:p>
            <a:endParaRPr lang="fr-FR" altLang="es-ES" sz="2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C49E85F-12C0-CFFB-BCB6-6F0182B066E8}"/>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5363" name="Rectangle 3">
            <a:extLst>
              <a:ext uri="{FF2B5EF4-FFF2-40B4-BE49-F238E27FC236}">
                <a16:creationId xmlns:a16="http://schemas.microsoft.com/office/drawing/2014/main" id="{DC908860-631E-C8AE-AC77-E7CCD77AAA2D}"/>
              </a:ext>
            </a:extLst>
          </p:cNvPr>
          <p:cNvSpPr>
            <a:spLocks noGrp="1" noChangeArrowheads="1"/>
          </p:cNvSpPr>
          <p:nvPr>
            <p:ph type="body" idx="1"/>
          </p:nvPr>
        </p:nvSpPr>
        <p:spPr>
          <a:xfrm>
            <a:off x="442913" y="1381125"/>
            <a:ext cx="8161337" cy="4611688"/>
          </a:xfrm>
        </p:spPr>
        <p:txBody>
          <a:bodyPr/>
          <a:lstStyle/>
          <a:p>
            <a:r>
              <a:rPr lang="en-GB" altLang="es-ES" sz="2200" dirty="0"/>
              <a:t>ROTASIIL vaccine is safe and is well tolerated</a:t>
            </a:r>
          </a:p>
          <a:p>
            <a:r>
              <a:rPr lang="en-GB" altLang="es-ES" sz="2200" dirty="0"/>
              <a:t>Fever (68.2%), irritability (42.6%), decreased appetite (20.4%), decreased activity level (18.8%), and vomiting (17.0%) are very common side effects of ROTASIIL rotavirus vaccine and are similar to other vaccines</a:t>
            </a:r>
          </a:p>
          <a:p>
            <a:r>
              <a:rPr lang="en-GB" altLang="es-ES" sz="2200" dirty="0"/>
              <a:t>Most of these were of short duration and mild (98% of episodes) in severity</a:t>
            </a:r>
          </a:p>
          <a:p>
            <a:r>
              <a:rPr lang="en-GB" altLang="es-ES" sz="2200" dirty="0"/>
              <a:t>ROTASIIL vaccine may be given with other vaccines in the infant Expanded Programme on Immunization (EPI) schedule without interfering with their effectiveness</a:t>
            </a:r>
          </a:p>
        </p:txBody>
      </p:sp>
      <p:sp>
        <p:nvSpPr>
          <p:cNvPr id="15364" name="Rectangle 10">
            <a:extLst>
              <a:ext uri="{FF2B5EF4-FFF2-40B4-BE49-F238E27FC236}">
                <a16:creationId xmlns:a16="http://schemas.microsoft.com/office/drawing/2014/main" id="{CA90E437-15F5-9EF0-362F-4C135B6BA5E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7" descr="IS">
            <a:extLst>
              <a:ext uri="{FF2B5EF4-FFF2-40B4-BE49-F238E27FC236}">
                <a16:creationId xmlns:a16="http://schemas.microsoft.com/office/drawing/2014/main" id="{CD923E77-C7F0-06AB-952C-B86A79E129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ctangle 3">
            <a:extLst>
              <a:ext uri="{FF2B5EF4-FFF2-40B4-BE49-F238E27FC236}">
                <a16:creationId xmlns:a16="http://schemas.microsoft.com/office/drawing/2014/main" id="{7094A848-54A5-A025-BCEF-2A397EBB2EDB}"/>
              </a:ext>
            </a:extLst>
          </p:cNvPr>
          <p:cNvSpPr txBox="1">
            <a:spLocks noChangeArrowheads="1"/>
          </p:cNvSpPr>
          <p:nvPr/>
        </p:nvSpPr>
        <p:spPr bwMode="auto">
          <a:xfrm>
            <a:off x="317500" y="1216496"/>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s-ES" sz="2400" dirty="0"/>
              <a:t>In the past, the first rotavirus vaccines (</a:t>
            </a:r>
            <a:r>
              <a:rPr lang="en-US" altLang="es-ES" sz="2400" dirty="0" err="1"/>
              <a:t>Rotashield</a:t>
            </a:r>
            <a:r>
              <a:rPr lang="en-US" altLang="es-ES" sz="2400" baseline="30000" dirty="0" err="1"/>
              <a:t>TM</a:t>
            </a:r>
            <a:r>
              <a:rPr lang="en-US" altLang="es-ES" sz="2400" dirty="0"/>
              <a:t>) caused intussusception (IS), a serious but very rare bowel obstruction</a:t>
            </a:r>
          </a:p>
          <a:p>
            <a:pPr>
              <a:lnSpc>
                <a:spcPct val="90000"/>
              </a:lnSpc>
            </a:pPr>
            <a:endParaRPr lang="en-US" altLang="es-ES" sz="2400" dirty="0"/>
          </a:p>
          <a:p>
            <a:pPr>
              <a:lnSpc>
                <a:spcPct val="90000"/>
              </a:lnSpc>
            </a:pPr>
            <a:endParaRPr lang="en-US" altLang="es-ES" sz="2400" dirty="0"/>
          </a:p>
          <a:p>
            <a:pPr>
              <a:lnSpc>
                <a:spcPct val="90000"/>
              </a:lnSpc>
            </a:pPr>
            <a:endParaRPr lang="en-US" altLang="es-ES" sz="1200" dirty="0"/>
          </a:p>
          <a:p>
            <a:pPr>
              <a:lnSpc>
                <a:spcPct val="90000"/>
              </a:lnSpc>
            </a:pPr>
            <a:r>
              <a:rPr lang="en-US" altLang="es-ES" sz="2400" dirty="0"/>
              <a:t>With the new rotavirus vaccines, there seems to be a very small increased risk of IS in infants following rotavirus vaccination</a:t>
            </a:r>
          </a:p>
          <a:p>
            <a:pPr>
              <a:lnSpc>
                <a:spcPct val="90000"/>
              </a:lnSpc>
            </a:pPr>
            <a:r>
              <a:rPr lang="en-US" altLang="es-ES" sz="2400" dirty="0"/>
              <a:t>The increased risk appears to occur mainly in the first 1- 7 days following the first dose of rotavirus vaccine</a:t>
            </a:r>
          </a:p>
        </p:txBody>
      </p:sp>
      <p:sp>
        <p:nvSpPr>
          <p:cNvPr id="10255" name="Rectangle 2">
            <a:extLst>
              <a:ext uri="{FF2B5EF4-FFF2-40B4-BE49-F238E27FC236}">
                <a16:creationId xmlns:a16="http://schemas.microsoft.com/office/drawing/2014/main" id="{1BAF9CFB-9E63-1367-81CB-BF919CC83895}"/>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a:extLst>
              <a:ext uri="{FF2B5EF4-FFF2-40B4-BE49-F238E27FC236}">
                <a16:creationId xmlns:a16="http://schemas.microsoft.com/office/drawing/2014/main" id="{427EDCE0-09C6-71CC-AFA4-B7B0BAD68421}"/>
              </a:ext>
            </a:extLst>
          </p:cNvPr>
          <p:cNvSpPr txBox="1">
            <a:spLocks noChangeArrowheads="1"/>
          </p:cNvSpPr>
          <p:nvPr/>
        </p:nvSpPr>
        <p:spPr bwMode="auto">
          <a:xfrm>
            <a:off x="311150" y="1401762"/>
            <a:ext cx="8521700" cy="4259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s-ES" sz="2400" dirty="0"/>
              <a:t>The risk of IS after rotavirus vaccination is much lower than the risk of severe rotavirus disease in unvaccinated infants and young children!</a:t>
            </a:r>
            <a:r>
              <a:rPr lang="en-US" altLang="es-ES" sz="2000" dirty="0"/>
              <a:t>  </a:t>
            </a:r>
            <a:endParaRPr lang="en-US" altLang="es-ES" sz="2400" dirty="0"/>
          </a:p>
          <a:p>
            <a:pPr>
              <a:lnSpc>
                <a:spcPct val="90000"/>
              </a:lnSpc>
            </a:pPr>
            <a:r>
              <a:rPr lang="en-US" altLang="es-ES" sz="2400" dirty="0"/>
              <a:t>Data on intussusception risk with ROTASIIL continue to be monitored globally</a:t>
            </a:r>
          </a:p>
          <a:p>
            <a:pPr>
              <a:lnSpc>
                <a:spcPct val="90000"/>
              </a:lnSpc>
            </a:pPr>
            <a:r>
              <a:rPr lang="en-US" altLang="es-ES" sz="2400" dirty="0"/>
              <a:t>Millions of children have received ROTASIIL rotavirus vaccines, and the vaccine is considered very safe and effective</a:t>
            </a:r>
          </a:p>
          <a:p>
            <a:pPr>
              <a:lnSpc>
                <a:spcPct val="90000"/>
              </a:lnSpc>
            </a:pPr>
            <a:endParaRPr lang="en-US" altLang="es-ES" sz="2400" dirty="0">
              <a:highlight>
                <a:srgbClr val="FFFF00"/>
              </a:highlight>
            </a:endParaRPr>
          </a:p>
        </p:txBody>
      </p:sp>
      <p:sp>
        <p:nvSpPr>
          <p:cNvPr id="10255" name="Rectangle 2">
            <a:extLst>
              <a:ext uri="{FF2B5EF4-FFF2-40B4-BE49-F238E27FC236}">
                <a16:creationId xmlns:a16="http://schemas.microsoft.com/office/drawing/2014/main" id="{9E3BA85A-3962-F061-CE61-01727F658D91}"/>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8">
            <a:extLst>
              <a:ext uri="{FF2B5EF4-FFF2-40B4-BE49-F238E27FC236}">
                <a16:creationId xmlns:a16="http://schemas.microsoft.com/office/drawing/2014/main" id="{08A77C25-DA04-075B-3CFF-791DFE8D573C}"/>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Report the identified AEFI through existing AEFI reporting systems established by national immunization programmes</a:t>
            </a:r>
            <a:r>
              <a:rPr lang="en-US" altLang="es-ES" sz="2400">
                <a:solidFill>
                  <a:srgbClr val="FF0000"/>
                </a:solidFill>
              </a:rPr>
              <a:t> </a:t>
            </a:r>
          </a:p>
          <a:p>
            <a:pPr>
              <a:buFontTx/>
              <a:buNone/>
            </a:pPr>
            <a:endParaRPr lang="en-US" altLang="es-ES" sz="2400"/>
          </a:p>
        </p:txBody>
      </p:sp>
      <p:sp>
        <p:nvSpPr>
          <p:cNvPr id="17411" name="Rectangle 8">
            <a:extLst>
              <a:ext uri="{FF2B5EF4-FFF2-40B4-BE49-F238E27FC236}">
                <a16:creationId xmlns:a16="http://schemas.microsoft.com/office/drawing/2014/main" id="{4BB540BD-9784-88AD-DC82-947FB5F78FCB}"/>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National </a:t>
            </a:r>
          </a:p>
          <a:p>
            <a:pPr algn="ctr" eaLnBrk="1" hangingPunct="1">
              <a:spcBef>
                <a:spcPct val="0"/>
              </a:spcBef>
              <a:buClrTx/>
              <a:buFontTx/>
              <a:buNone/>
            </a:pPr>
            <a:r>
              <a:rPr lang="fr-FR" altLang="es-ES" sz="2000">
                <a:latin typeface="Limon F3" charset="0"/>
              </a:rPr>
              <a:t>authorities</a:t>
            </a:r>
          </a:p>
        </p:txBody>
      </p:sp>
      <p:sp>
        <p:nvSpPr>
          <p:cNvPr id="17412" name="Rectangle 9">
            <a:extLst>
              <a:ext uri="{FF2B5EF4-FFF2-40B4-BE49-F238E27FC236}">
                <a16:creationId xmlns:a16="http://schemas.microsoft.com/office/drawing/2014/main" id="{F59A13CE-A172-0972-246F-48BB38F1E799}"/>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Community, district, and regional levels</a:t>
            </a:r>
          </a:p>
        </p:txBody>
      </p:sp>
      <p:sp>
        <p:nvSpPr>
          <p:cNvPr id="17413" name="Rectangle 10">
            <a:extLst>
              <a:ext uri="{FF2B5EF4-FFF2-40B4-BE49-F238E27FC236}">
                <a16:creationId xmlns:a16="http://schemas.microsoft.com/office/drawing/2014/main" id="{5B9AA103-567A-FDF9-FFEE-78149A8A0502}"/>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s-ES" sz="2000">
                <a:latin typeface="Limon F3" charset="0"/>
              </a:rPr>
              <a:t>Suspected signs or symptoms</a:t>
            </a:r>
          </a:p>
        </p:txBody>
      </p:sp>
      <p:pic>
        <p:nvPicPr>
          <p:cNvPr id="17414" name="Picture 13" descr="lever2_heathcentre">
            <a:extLst>
              <a:ext uri="{FF2B5EF4-FFF2-40B4-BE49-F238E27FC236}">
                <a16:creationId xmlns:a16="http://schemas.microsoft.com/office/drawing/2014/main" id="{E4D91D35-F784-A934-22CF-B56CE3B303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Line 15">
            <a:extLst>
              <a:ext uri="{FF2B5EF4-FFF2-40B4-BE49-F238E27FC236}">
                <a16:creationId xmlns:a16="http://schemas.microsoft.com/office/drawing/2014/main" id="{AA327567-C56A-04A0-7ECA-2F7AE99218E8}"/>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16" name="Line 16">
            <a:extLst>
              <a:ext uri="{FF2B5EF4-FFF2-40B4-BE49-F238E27FC236}">
                <a16:creationId xmlns:a16="http://schemas.microsoft.com/office/drawing/2014/main" id="{40B934F1-0F80-0DDA-3EAE-FFF2550DBA64}"/>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7417" name="Rectangle 2">
            <a:extLst>
              <a:ext uri="{FF2B5EF4-FFF2-40B4-BE49-F238E27FC236}">
                <a16:creationId xmlns:a16="http://schemas.microsoft.com/office/drawing/2014/main" id="{08BE6AE7-A088-7E01-D039-24DB470072F9}"/>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s-ES" sz="3600" b="1"/>
              <a:t> How to report an AEFI? (1/2)</a:t>
            </a:r>
            <a:endParaRPr lang="en-GB" altLang="es-ES" sz="3500" b="1"/>
          </a:p>
        </p:txBody>
      </p:sp>
      <p:pic>
        <p:nvPicPr>
          <p:cNvPr id="17418" name="Picture 18" descr="Ministere_Sante">
            <a:extLst>
              <a:ext uri="{FF2B5EF4-FFF2-40B4-BE49-F238E27FC236}">
                <a16:creationId xmlns:a16="http://schemas.microsoft.com/office/drawing/2014/main" id="{5977995A-5696-8036-B74C-1308EDD54E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9" name="Picture 19" descr="lever1">
            <a:extLst>
              <a:ext uri="{FF2B5EF4-FFF2-40B4-BE49-F238E27FC236}">
                <a16:creationId xmlns:a16="http://schemas.microsoft.com/office/drawing/2014/main" id="{C60842C9-E15C-AEBB-5694-5CC8189188E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B9B30D1-091E-3DC5-2AF6-425AD2DCCC2E}"/>
              </a:ext>
            </a:extLst>
          </p:cNvPr>
          <p:cNvSpPr>
            <a:spLocks noGrp="1" noChangeArrowheads="1"/>
          </p:cNvSpPr>
          <p:nvPr>
            <p:ph type="title"/>
          </p:nvPr>
        </p:nvSpPr>
        <p:spPr/>
        <p:txBody>
          <a:bodyPr/>
          <a:lstStyle/>
          <a:p>
            <a:pPr eaLnBrk="1" hangingPunct="1">
              <a:defRPr/>
            </a:pPr>
            <a:r>
              <a:rPr lang="en-US" sz="3600"/>
              <a:t> How to report an AEFI? (2/2)</a:t>
            </a:r>
            <a:endParaRPr lang="en-GB"/>
          </a:p>
        </p:txBody>
      </p:sp>
      <p:pic>
        <p:nvPicPr>
          <p:cNvPr id="19459" name="Picture 2">
            <a:extLst>
              <a:ext uri="{FF2B5EF4-FFF2-40B4-BE49-F238E27FC236}">
                <a16:creationId xmlns:a16="http://schemas.microsoft.com/office/drawing/2014/main" id="{AA85657E-00E8-2A9F-E684-D6DC26C5D46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932363" y="1341438"/>
            <a:ext cx="4229100" cy="4392612"/>
          </a:xfrm>
          <a:noFill/>
        </p:spPr>
      </p:pic>
      <p:sp>
        <p:nvSpPr>
          <p:cNvPr id="19460" name="Rectangle 18">
            <a:extLst>
              <a:ext uri="{FF2B5EF4-FFF2-40B4-BE49-F238E27FC236}">
                <a16:creationId xmlns:a16="http://schemas.microsoft.com/office/drawing/2014/main" id="{9171592F-A90B-FA0E-B196-F7A7E973C437}"/>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b="1"/>
              <a:t> </a:t>
            </a:r>
            <a:r>
              <a:rPr lang="en-US" altLang="es-ES" sz="2400"/>
              <a:t>AEFI report should contain</a:t>
            </a:r>
          </a:p>
          <a:p>
            <a:pPr lvl="1"/>
            <a:r>
              <a:rPr lang="en-US" altLang="es-ES">
                <a:ea typeface="MS PGothic" panose="020B0600070205080204" pitchFamily="34" charset="-128"/>
              </a:rPr>
              <a:t>Client information</a:t>
            </a:r>
          </a:p>
          <a:p>
            <a:pPr lvl="1"/>
            <a:r>
              <a:rPr lang="en-US" altLang="es-ES">
                <a:ea typeface="MS PGothic" panose="020B0600070205080204" pitchFamily="34" charset="-128"/>
              </a:rPr>
              <a:t>Immunization event(s) description</a:t>
            </a:r>
          </a:p>
          <a:p>
            <a:pPr lvl="1"/>
            <a:r>
              <a:rPr lang="en-US" altLang="es-ES">
                <a:ea typeface="MS PGothic" panose="020B0600070205080204" pitchFamily="34" charset="-128"/>
              </a:rPr>
              <a:t>Adverse event(s) description</a:t>
            </a:r>
          </a:p>
          <a:p>
            <a:pPr lvl="1"/>
            <a:r>
              <a:rPr lang="en-US" altLang="es-ES">
                <a:ea typeface="MS PGothic" panose="020B0600070205080204" pitchFamily="34" charset="-128"/>
              </a:rPr>
              <a:t>Relevant medical and treatment </a:t>
            </a:r>
          </a:p>
          <a:p>
            <a:pPr lvl="1">
              <a:buFontTx/>
              <a:buNone/>
            </a:pPr>
            <a:r>
              <a:rPr lang="en-US" altLang="es-ES">
                <a:ea typeface="MS PGothic" panose="020B0600070205080204" pitchFamily="34" charset="-128"/>
              </a:rPr>
              <a:t>    history</a:t>
            </a:r>
          </a:p>
          <a:p>
            <a:pPr lvl="1"/>
            <a:r>
              <a:rPr lang="en-US" altLang="es-ES">
                <a:ea typeface="MS PGothic" panose="020B0600070205080204" pitchFamily="34" charset="-128"/>
              </a:rPr>
              <a:t>Associated event(s)</a:t>
            </a:r>
          </a:p>
          <a:p>
            <a:pPr lvl="1"/>
            <a:r>
              <a:rPr lang="en-US" altLang="es-ES">
                <a:ea typeface="MS PGothic" panose="020B0600070205080204" pitchFamily="34" charset="-128"/>
              </a:rPr>
              <a:t>Reporter details</a:t>
            </a:r>
          </a:p>
          <a:p>
            <a:pPr lvl="1">
              <a:spcBef>
                <a:spcPct val="80000"/>
              </a:spcBef>
              <a:buFontTx/>
              <a:buNone/>
            </a:pPr>
            <a:endParaRPr lang="en-US" altLang="es-ES" b="1">
              <a:ea typeface="MS PGothic" panose="020B0600070205080204" pitchFamily="34" charset="-128"/>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TotalTime>
  <Words>1389</Words>
  <Application>Microsoft Office PowerPoint</Application>
  <PresentationFormat>On-screen Show (4:3)</PresentationFormat>
  <Paragraphs>158</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Narrow</vt:lpstr>
      <vt:lpstr>Limon F3</vt:lpstr>
      <vt:lpstr>Wingdings</vt:lpstr>
      <vt:lpstr>PPTtemplate</vt:lpstr>
      <vt:lpstr>PowerPoint Presentation</vt:lpstr>
      <vt:lpstr> </vt:lpstr>
      <vt:lpstr>PowerPoint Presentation</vt:lpstr>
      <vt:lpstr>PowerPoint Presentation</vt:lpstr>
      <vt:lpstr>How safe is the vaccine?</vt:lpstr>
      <vt:lpstr>PowerPoint Presentation</vt:lpstr>
      <vt:lpstr>PowerPoint Presentation</vt:lpstr>
      <vt:lpstr>PowerPoint Presentation</vt:lpstr>
      <vt:lpstr> How to report an AEFI? (2/2)</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817</cp:revision>
  <dcterms:created xsi:type="dcterms:W3CDTF">2012-01-26T17:14:51Z</dcterms:created>
  <dcterms:modified xsi:type="dcterms:W3CDTF">2022-11-20T15:27:24Z</dcterms:modified>
</cp:coreProperties>
</file>