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ink/ink1.xml" ContentType="application/inkml+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86" r:id="rId1"/>
  </p:sldMasterIdLst>
  <p:notesMasterIdLst>
    <p:notesMasterId r:id="rId24"/>
  </p:notesMasterIdLst>
  <p:handoutMasterIdLst>
    <p:handoutMasterId r:id="rId25"/>
  </p:handoutMasterIdLst>
  <p:sldIdLst>
    <p:sldId id="336" r:id="rId2"/>
    <p:sldId id="279" r:id="rId3"/>
    <p:sldId id="282" r:id="rId4"/>
    <p:sldId id="314" r:id="rId5"/>
    <p:sldId id="315" r:id="rId6"/>
    <p:sldId id="335" r:id="rId7"/>
    <p:sldId id="341" r:id="rId8"/>
    <p:sldId id="342" r:id="rId9"/>
    <p:sldId id="343" r:id="rId10"/>
    <p:sldId id="349" r:id="rId11"/>
    <p:sldId id="350" r:id="rId12"/>
    <p:sldId id="347" r:id="rId13"/>
    <p:sldId id="348" r:id="rId14"/>
    <p:sldId id="331" r:id="rId15"/>
    <p:sldId id="330" r:id="rId16"/>
    <p:sldId id="320" r:id="rId17"/>
    <p:sldId id="323" r:id="rId18"/>
    <p:sldId id="329" r:id="rId19"/>
    <p:sldId id="326" r:id="rId20"/>
    <p:sldId id="293" r:id="rId21"/>
    <p:sldId id="332" r:id="rId22"/>
    <p:sldId id="334" r:id="rId23"/>
  </p:sldIdLst>
  <p:sldSz cx="9144000" cy="6858000" type="screen4x3"/>
  <p:notesSz cx="6769100" cy="9906000"/>
  <p:defaultTextStyle>
    <a:defPPr>
      <a:defRPr lang="en-GB"/>
    </a:defPPr>
    <a:lvl1pPr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5pPr>
    <a:lvl6pPr marL="2286000" algn="l" defTabSz="914400" rtl="0" eaLnBrk="1" latinLnBrk="0" hangingPunct="1">
      <a:defRPr kern="1200">
        <a:solidFill>
          <a:schemeClr val="tx1"/>
        </a:solidFill>
        <a:latin typeface="Limon F3" charset="0"/>
        <a:ea typeface="MS PGothic" panose="020B0600070205080204" pitchFamily="34" charset="-128"/>
        <a:cs typeface="+mn-cs"/>
      </a:defRPr>
    </a:lvl6pPr>
    <a:lvl7pPr marL="2743200" algn="l" defTabSz="914400" rtl="0" eaLnBrk="1" latinLnBrk="0" hangingPunct="1">
      <a:defRPr kern="1200">
        <a:solidFill>
          <a:schemeClr val="tx1"/>
        </a:solidFill>
        <a:latin typeface="Limon F3" charset="0"/>
        <a:ea typeface="MS PGothic" panose="020B0600070205080204" pitchFamily="34" charset="-128"/>
        <a:cs typeface="+mn-cs"/>
      </a:defRPr>
    </a:lvl7pPr>
    <a:lvl8pPr marL="3200400" algn="l" defTabSz="914400" rtl="0" eaLnBrk="1" latinLnBrk="0" hangingPunct="1">
      <a:defRPr kern="1200">
        <a:solidFill>
          <a:schemeClr val="tx1"/>
        </a:solidFill>
        <a:latin typeface="Limon F3" charset="0"/>
        <a:ea typeface="MS PGothic" panose="020B0600070205080204" pitchFamily="34" charset="-128"/>
        <a:cs typeface="+mn-cs"/>
      </a:defRPr>
    </a:lvl8pPr>
    <a:lvl9pPr marL="3657600" algn="l" defTabSz="914400" rtl="0" eaLnBrk="1" latinLnBrk="0" hangingPunct="1">
      <a:defRPr kern="1200">
        <a:solidFill>
          <a:schemeClr val="tx1"/>
        </a:solidFill>
        <a:latin typeface="Limon F3"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0">
          <p15:clr>
            <a:srgbClr val="A4A3A4"/>
          </p15:clr>
        </p15:guide>
        <p15:guide id="2" pos="213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 id="{17A4F615-F07B-6BFC-CA32-3AED14D54E69}" name="Gillian Mayers" initials="GM" userId="0b969f44a77387f9" providerId="Windows Live"/>
  <p188:author id="{EABCA734-A31A-ECAF-8F98-9B5B65610822}" name="WALLDORF, Jenny" initials="WJ" userId="S::walldorfj@who.int::bbf2318a-f2f7-45e3-a649-79296eaa30f9"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RAMIREZ GONZALEZ, Alejandro" initials="" lastIdx="2" clrIdx="0"/>
  <p:cmAuthor id="2" name="Gillian Mayers" initials="" lastIdx="17"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008000"/>
    <a:srgbClr val="6699FF"/>
    <a:srgbClr val="FFFF66"/>
    <a:srgbClr val="CC0000"/>
    <a:srgbClr val="FF99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616" autoAdjust="0"/>
    <p:restoredTop sz="75061" autoAdjust="0"/>
  </p:normalViewPr>
  <p:slideViewPr>
    <p:cSldViewPr>
      <p:cViewPr varScale="1">
        <p:scale>
          <a:sx n="72" d="100"/>
          <a:sy n="72" d="100"/>
        </p:scale>
        <p:origin x="108" y="60"/>
      </p:cViewPr>
      <p:guideLst>
        <p:guide orient="horz" pos="2160"/>
        <p:guide pos="2880"/>
      </p:guideLst>
    </p:cSldViewPr>
  </p:slideViewPr>
  <p:notesTextViewPr>
    <p:cViewPr>
      <p:scale>
        <a:sx n="100" d="100"/>
        <a:sy n="100" d="100"/>
      </p:scale>
      <p:origin x="0" y="-462"/>
    </p:cViewPr>
  </p:notesTextViewPr>
  <p:notesViewPr>
    <p:cSldViewPr>
      <p:cViewPr varScale="1">
        <p:scale>
          <a:sx n="48" d="100"/>
          <a:sy n="48" d="100"/>
        </p:scale>
        <p:origin x="-2394" y="-108"/>
      </p:cViewPr>
      <p:guideLst>
        <p:guide orient="horz" pos="3120"/>
        <p:guide pos="213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1218908C-31A3-FD31-3982-D4A2BDA2ACB6}"/>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5" name="Rectangle 3">
            <a:extLst>
              <a:ext uri="{FF2B5EF4-FFF2-40B4-BE49-F238E27FC236}">
                <a16:creationId xmlns:a16="http://schemas.microsoft.com/office/drawing/2014/main" id="{46EAC56B-7754-6C04-FDB8-7A7592F0AB8F}"/>
              </a:ext>
            </a:extLst>
          </p:cNvPr>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en-US"/>
          </a:p>
        </p:txBody>
      </p:sp>
      <p:sp>
        <p:nvSpPr>
          <p:cNvPr id="28676" name="Rectangle 4">
            <a:extLst>
              <a:ext uri="{FF2B5EF4-FFF2-40B4-BE49-F238E27FC236}">
                <a16:creationId xmlns:a16="http://schemas.microsoft.com/office/drawing/2014/main" id="{6B006684-501D-D666-0040-29811B6A1F26}"/>
              </a:ext>
            </a:extLst>
          </p:cNvPr>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7" name="Rectangle 5">
            <a:extLst>
              <a:ext uri="{FF2B5EF4-FFF2-40B4-BE49-F238E27FC236}">
                <a16:creationId xmlns:a16="http://schemas.microsoft.com/office/drawing/2014/main" id="{4F778DF4-537D-D037-6A0F-5F7EC63B747D}"/>
              </a:ext>
            </a:extLst>
          </p:cNvPr>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smtClean="0">
                <a:latin typeface="Arial" panose="020B0604020202020204" pitchFamily="34" charset="0"/>
              </a:defRPr>
            </a:lvl1pPr>
          </a:lstStyle>
          <a:p>
            <a:pPr>
              <a:defRPr/>
            </a:pPr>
            <a:fld id="{D2C74E4A-A4D5-46D0-B6BD-57D177F1B882}"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0-22T15:48:20.974"/>
    </inkml:context>
    <inkml:brush xml:id="br0">
      <inkml:brushProperty name="width" value="0.05" units="cm"/>
      <inkml:brushProperty name="height" value="0.05" units="cm"/>
      <inkml:brushProperty name="color" value="#E71224"/>
    </inkml:brush>
  </inkml:definitions>
  <inkml:trace contextRef="#ctx0" brushRef="#br0">0 6 24575,'0'-6'0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2482AE7A-EEFF-22BD-3E24-FCFF498A6259}"/>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5" name="Rectangle 3">
            <a:extLst>
              <a:ext uri="{FF2B5EF4-FFF2-40B4-BE49-F238E27FC236}">
                <a16:creationId xmlns:a16="http://schemas.microsoft.com/office/drawing/2014/main" id="{0FFB040C-BBFA-1B8F-3511-B66E2D61DABD}"/>
              </a:ext>
            </a:extLst>
          </p:cNvPr>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fr-FR"/>
          </a:p>
        </p:txBody>
      </p:sp>
      <p:sp>
        <p:nvSpPr>
          <p:cNvPr id="3076" name="Rectangle 4">
            <a:extLst>
              <a:ext uri="{FF2B5EF4-FFF2-40B4-BE49-F238E27FC236}">
                <a16:creationId xmlns:a16="http://schemas.microsoft.com/office/drawing/2014/main" id="{2975D448-4F25-F4E4-4528-5F7A3F262FD2}"/>
              </a:ext>
            </a:extLst>
          </p:cNvPr>
          <p:cNvSpPr>
            <a:spLocks noGrp="1" noRot="1" noChangeAspect="1" noChangeArrowheads="1" noTextEdit="1"/>
          </p:cNvSpPr>
          <p:nvPr>
            <p:ph type="sldImg" idx="2"/>
          </p:nvPr>
        </p:nvSpPr>
        <p:spPr bwMode="auto">
          <a:xfrm>
            <a:off x="909638" y="742950"/>
            <a:ext cx="4953000" cy="3714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65D84F4D-0C13-75AB-2135-BD8069E7CDA5}"/>
              </a:ext>
            </a:extLst>
          </p:cNvPr>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0A035768-918F-DA2B-481D-8E7E03555730}"/>
              </a:ext>
            </a:extLst>
          </p:cNvPr>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9" name="Rectangle 7">
            <a:extLst>
              <a:ext uri="{FF2B5EF4-FFF2-40B4-BE49-F238E27FC236}">
                <a16:creationId xmlns:a16="http://schemas.microsoft.com/office/drawing/2014/main" id="{A0D546C8-9AF5-1326-A410-834FBECC9287}"/>
              </a:ext>
            </a:extLst>
          </p:cNvPr>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smtClean="0">
                <a:latin typeface="Arial" panose="020B0604020202020204" pitchFamily="34" charset="0"/>
              </a:defRPr>
            </a:lvl1pPr>
          </a:lstStyle>
          <a:p>
            <a:pPr>
              <a:defRPr/>
            </a:pPr>
            <a:fld id="{A61D0192-5BC0-4E2F-8436-3856B0C70F0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id="{65BDFCA2-CB19-7EE8-99CF-E76B0FDBA2A3}"/>
              </a:ext>
            </a:extLst>
          </p:cNvPr>
          <p:cNvSpPr>
            <a:spLocks noGrp="1" noRot="1" noChangeAspect="1" noChangeArrowheads="1" noTextEdit="1"/>
          </p:cNvSpPr>
          <p:nvPr>
            <p:ph type="sldImg"/>
          </p:nvPr>
        </p:nvSpPr>
        <p:spPr>
          <a:ln/>
        </p:spPr>
      </p:sp>
      <p:sp>
        <p:nvSpPr>
          <p:cNvPr id="6147" name="Notes Placeholder 2">
            <a:extLst>
              <a:ext uri="{FF2B5EF4-FFF2-40B4-BE49-F238E27FC236}">
                <a16:creationId xmlns:a16="http://schemas.microsoft.com/office/drawing/2014/main" id="{42216BB6-2E16-3B51-ABF5-20483182BB5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148" name="Slide Number Placeholder 3">
            <a:extLst>
              <a:ext uri="{FF2B5EF4-FFF2-40B4-BE49-F238E27FC236}">
                <a16:creationId xmlns:a16="http://schemas.microsoft.com/office/drawing/2014/main" id="{40E13B86-E088-C0FE-A6C0-22929EA3F59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defRPr>
                <a:solidFill>
                  <a:schemeClr val="tx1"/>
                </a:solidFill>
                <a:latin typeface="Limon F3" charset="0"/>
                <a:ea typeface="MS PGothic" panose="020B0600070205080204" pitchFamily="34" charset="-128"/>
              </a:defRPr>
            </a:lvl1pPr>
            <a:lvl2pPr marL="742950" indent="-285750" defTabSz="909638">
              <a:defRPr>
                <a:solidFill>
                  <a:schemeClr val="tx1"/>
                </a:solidFill>
                <a:latin typeface="Limon F3" charset="0"/>
                <a:ea typeface="MS PGothic" panose="020B0600070205080204" pitchFamily="34" charset="-128"/>
              </a:defRPr>
            </a:lvl2pPr>
            <a:lvl3pPr marL="1143000" indent="-228600" defTabSz="909638">
              <a:defRPr>
                <a:solidFill>
                  <a:schemeClr val="tx1"/>
                </a:solidFill>
                <a:latin typeface="Limon F3" charset="0"/>
                <a:ea typeface="MS PGothic" panose="020B0600070205080204" pitchFamily="34" charset="-128"/>
              </a:defRPr>
            </a:lvl3pPr>
            <a:lvl4pPr marL="1600200" indent="-228600" defTabSz="909638">
              <a:defRPr>
                <a:solidFill>
                  <a:schemeClr val="tx1"/>
                </a:solidFill>
                <a:latin typeface="Limon F3" charset="0"/>
                <a:ea typeface="MS PGothic" panose="020B0600070205080204" pitchFamily="34" charset="-128"/>
              </a:defRPr>
            </a:lvl4pPr>
            <a:lvl5pPr marL="2057400" indent="-228600" defTabSz="909638">
              <a:defRPr>
                <a:solidFill>
                  <a:schemeClr val="tx1"/>
                </a:solidFill>
                <a:latin typeface="Limon F3" charset="0"/>
                <a:ea typeface="MS PGothic" panose="020B0600070205080204" pitchFamily="34" charset="-128"/>
              </a:defRPr>
            </a:lvl5pPr>
            <a:lvl6pPr marL="25146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fld id="{BA2CB6E4-7DD2-4623-9BDB-F53B36E1716A}" type="slidenum">
              <a:rPr lang="en-GB" altLang="en-US">
                <a:latin typeface="Arial" panose="020B0604020202020204" pitchFamily="34" charset="0"/>
              </a:rPr>
              <a:pPr/>
              <a:t>1</a:t>
            </a:fld>
            <a:endParaRPr lang="en-GB" altLang="en-US">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86214458-040E-2A30-CCF9-6186AB1036CC}"/>
              </a:ext>
            </a:extLst>
          </p:cNvPr>
          <p:cNvSpPr>
            <a:spLocks noGrp="1" noRot="1" noChangeAspect="1" noChangeArrowheads="1" noTextEdit="1"/>
          </p:cNvSpPr>
          <p:nvPr>
            <p:ph type="sldImg"/>
          </p:nvPr>
        </p:nvSpPr>
        <p:spPr>
          <a:ln/>
        </p:spPr>
      </p:sp>
      <p:sp>
        <p:nvSpPr>
          <p:cNvPr id="20483" name="Notes Placeholder 2">
            <a:extLst>
              <a:ext uri="{FF2B5EF4-FFF2-40B4-BE49-F238E27FC236}">
                <a16:creationId xmlns:a16="http://schemas.microsoft.com/office/drawing/2014/main" id="{0954FCAD-DF56-18F0-6667-FD5C1146137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s-ES" b="1" dirty="0"/>
              <a:t>To the facilitator:</a:t>
            </a:r>
          </a:p>
          <a:p>
            <a:r>
              <a:rPr lang="en-GB" altLang="es-ES" b="1" dirty="0"/>
              <a:t>Explain to the participants, how to prepare the vaccine.</a:t>
            </a:r>
          </a:p>
          <a:p>
            <a:endParaRPr lang="en-GB" altLang="es-ES" b="1" dirty="0"/>
          </a:p>
          <a:p>
            <a:endParaRPr lang="en-US" altLang="ja-JP" dirty="0"/>
          </a:p>
          <a:p>
            <a:pPr marL="228600" marR="0" lvl="0" indent="-228600" algn="l" defTabSz="914400" rtl="0" eaLnBrk="0" fontAlgn="base" latinLnBrk="0" hangingPunct="0">
              <a:lnSpc>
                <a:spcPct val="100000"/>
              </a:lnSpc>
              <a:spcBef>
                <a:spcPct val="30000"/>
              </a:spcBef>
              <a:spcAft>
                <a:spcPct val="0"/>
              </a:spcAft>
              <a:buClrTx/>
              <a:buSzTx/>
              <a:buFont typeface="+mj-lt"/>
              <a:buAutoNum type="arabicPeriod" startAt="4"/>
              <a:tabLst/>
              <a:defRPr/>
            </a:pPr>
            <a:r>
              <a:rPr lang="en-US" altLang="ja-JP" sz="1200" dirty="0">
                <a:solidFill>
                  <a:srgbClr val="000066"/>
                </a:solidFill>
                <a:latin typeface="Arial" panose="020B0604020202020204" pitchFamily="34" charset="0"/>
                <a:cs typeface="Arial" panose="020B0604020202020204" pitchFamily="34" charset="0"/>
              </a:rPr>
              <a:t>Fit the vial adapter with the syringe on to the vaccine vial. Inject the entire contents of the syringe into the vial containing the freeze-dried powder.</a:t>
            </a:r>
            <a:endParaRPr lang="en-GB" sz="1200" dirty="0"/>
          </a:p>
          <a:p>
            <a:pPr marL="228600" marR="0" lvl="0" indent="-228600" algn="l" defTabSz="914400" rtl="0" eaLnBrk="0" fontAlgn="base" latinLnBrk="0" hangingPunct="0">
              <a:lnSpc>
                <a:spcPct val="100000"/>
              </a:lnSpc>
              <a:spcBef>
                <a:spcPct val="30000"/>
              </a:spcBef>
              <a:spcAft>
                <a:spcPct val="0"/>
              </a:spcAft>
              <a:buClrTx/>
              <a:buSzTx/>
              <a:buFont typeface="+mj-lt"/>
              <a:buAutoNum type="arabicPeriod" startAt="4"/>
              <a:tabLst/>
              <a:defRPr/>
            </a:pPr>
            <a:r>
              <a:rPr lang="en-US" sz="1200" dirty="0">
                <a:solidFill>
                  <a:srgbClr val="000066"/>
                </a:solidFill>
                <a:latin typeface="Arial" panose="020B0604020202020204" pitchFamily="34" charset="0"/>
                <a:cs typeface="Arial" panose="020B0604020202020204" pitchFamily="34" charset="0"/>
              </a:rPr>
              <a:t>While holding the syringe, gently swirl until the solution is clear. Do not shake. The reconstituted vaccine will appear as a pinkish to yellowish solution.</a:t>
            </a:r>
          </a:p>
          <a:p>
            <a:pPr marL="228600" marR="0" lvl="0" indent="-228600" algn="l" defTabSz="914400" rtl="0" eaLnBrk="0" fontAlgn="base" latinLnBrk="0" hangingPunct="0">
              <a:lnSpc>
                <a:spcPct val="100000"/>
              </a:lnSpc>
              <a:spcBef>
                <a:spcPct val="30000"/>
              </a:spcBef>
              <a:spcAft>
                <a:spcPct val="0"/>
              </a:spcAft>
              <a:buClrTx/>
              <a:buSzTx/>
              <a:buFont typeface="+mj-lt"/>
              <a:buAutoNum type="arabicPeriod" startAt="4"/>
              <a:tabLst/>
              <a:defRPr/>
            </a:pPr>
            <a:r>
              <a:rPr lang="en-US" sz="1200" dirty="0">
                <a:solidFill>
                  <a:srgbClr val="000066"/>
                </a:solidFill>
                <a:latin typeface="Arial" panose="020B0604020202020204" pitchFamily="34" charset="0"/>
                <a:cs typeface="Arial" panose="020B0604020202020204" pitchFamily="34" charset="0"/>
              </a:rPr>
              <a:t>While holding the plunger down, turn syringe with vial upside down. Pull back the plunder to withdraw a single dose (2.5mL) mixture back into the syringe.</a:t>
            </a:r>
            <a:endParaRPr lang="en-GB" sz="1200" dirty="0"/>
          </a:p>
          <a:p>
            <a:endParaRPr lang="en-US" altLang="en-US" dirty="0"/>
          </a:p>
        </p:txBody>
      </p:sp>
      <p:sp>
        <p:nvSpPr>
          <p:cNvPr id="20484" name="Slide Number Placeholder 3">
            <a:extLst>
              <a:ext uri="{FF2B5EF4-FFF2-40B4-BE49-F238E27FC236}">
                <a16:creationId xmlns:a16="http://schemas.microsoft.com/office/drawing/2014/main" id="{D14DCC7D-5DB0-F2F8-44F1-FA6C67EB239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defRPr>
                <a:solidFill>
                  <a:schemeClr val="tx1"/>
                </a:solidFill>
                <a:latin typeface="Limon F3" charset="0"/>
                <a:ea typeface="MS PGothic" panose="020B0600070205080204" pitchFamily="34" charset="-128"/>
              </a:defRPr>
            </a:lvl1pPr>
            <a:lvl2pPr marL="742950" indent="-285750" defTabSz="909638">
              <a:defRPr>
                <a:solidFill>
                  <a:schemeClr val="tx1"/>
                </a:solidFill>
                <a:latin typeface="Limon F3" charset="0"/>
                <a:ea typeface="MS PGothic" panose="020B0600070205080204" pitchFamily="34" charset="-128"/>
              </a:defRPr>
            </a:lvl2pPr>
            <a:lvl3pPr marL="1143000" indent="-228600" defTabSz="909638">
              <a:defRPr>
                <a:solidFill>
                  <a:schemeClr val="tx1"/>
                </a:solidFill>
                <a:latin typeface="Limon F3" charset="0"/>
                <a:ea typeface="MS PGothic" panose="020B0600070205080204" pitchFamily="34" charset="-128"/>
              </a:defRPr>
            </a:lvl3pPr>
            <a:lvl4pPr marL="1600200" indent="-228600" defTabSz="909638">
              <a:defRPr>
                <a:solidFill>
                  <a:schemeClr val="tx1"/>
                </a:solidFill>
                <a:latin typeface="Limon F3" charset="0"/>
                <a:ea typeface="MS PGothic" panose="020B0600070205080204" pitchFamily="34" charset="-128"/>
              </a:defRPr>
            </a:lvl4pPr>
            <a:lvl5pPr marL="2057400" indent="-228600" defTabSz="909638">
              <a:defRPr>
                <a:solidFill>
                  <a:schemeClr val="tx1"/>
                </a:solidFill>
                <a:latin typeface="Limon F3" charset="0"/>
                <a:ea typeface="MS PGothic" panose="020B0600070205080204" pitchFamily="34" charset="-128"/>
              </a:defRPr>
            </a:lvl5pPr>
            <a:lvl6pPr marL="25146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fld id="{726232A6-96BD-4388-AACB-810D23F37014}" type="slidenum">
              <a:rPr lang="en-GB" altLang="en-US">
                <a:latin typeface="Arial" panose="020B0604020202020204" pitchFamily="34" charset="0"/>
              </a:rPr>
              <a:pPr/>
              <a:t>10</a:t>
            </a:fld>
            <a:endParaRPr lang="en-GB" altLang="en-US">
              <a:latin typeface="Arial" panose="020B0604020202020204" pitchFamily="34" charset="0"/>
            </a:endParaRPr>
          </a:p>
        </p:txBody>
      </p:sp>
    </p:spTree>
    <p:extLst>
      <p:ext uri="{BB962C8B-B14F-4D97-AF65-F5344CB8AC3E}">
        <p14:creationId xmlns:p14="http://schemas.microsoft.com/office/powerpoint/2010/main" val="35793195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86214458-040E-2A30-CCF9-6186AB1036CC}"/>
              </a:ext>
            </a:extLst>
          </p:cNvPr>
          <p:cNvSpPr>
            <a:spLocks noGrp="1" noRot="1" noChangeAspect="1" noChangeArrowheads="1" noTextEdit="1"/>
          </p:cNvSpPr>
          <p:nvPr>
            <p:ph type="sldImg"/>
          </p:nvPr>
        </p:nvSpPr>
        <p:spPr>
          <a:ln/>
        </p:spPr>
      </p:sp>
      <p:sp>
        <p:nvSpPr>
          <p:cNvPr id="20483" name="Notes Placeholder 2">
            <a:extLst>
              <a:ext uri="{FF2B5EF4-FFF2-40B4-BE49-F238E27FC236}">
                <a16:creationId xmlns:a16="http://schemas.microsoft.com/office/drawing/2014/main" id="{0954FCAD-DF56-18F0-6667-FD5C1146137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s-ES" b="1" dirty="0"/>
              <a:t>To the facilitator:</a:t>
            </a:r>
          </a:p>
          <a:p>
            <a:r>
              <a:rPr lang="en-GB" altLang="es-ES" b="1" dirty="0"/>
              <a:t>Explain to the participants, how to prepare the vaccine.</a:t>
            </a:r>
          </a:p>
          <a:p>
            <a:endParaRPr lang="en-GB" altLang="es-ES" b="1" dirty="0"/>
          </a:p>
          <a:p>
            <a:pPr marL="228600" marR="0" lvl="0" indent="-228600" algn="l" defTabSz="914400" rtl="0" eaLnBrk="0" fontAlgn="base" latinLnBrk="0" hangingPunct="0">
              <a:lnSpc>
                <a:spcPct val="100000"/>
              </a:lnSpc>
              <a:spcBef>
                <a:spcPct val="30000"/>
              </a:spcBef>
              <a:spcAft>
                <a:spcPct val="0"/>
              </a:spcAft>
              <a:buClrTx/>
              <a:buSzTx/>
              <a:buFont typeface="+mj-lt"/>
              <a:buAutoNum type="arabicPeriod" startAt="7"/>
              <a:tabLst/>
              <a:defRPr/>
            </a:pPr>
            <a:r>
              <a:rPr lang="en-US" sz="1200" dirty="0">
                <a:solidFill>
                  <a:srgbClr val="000066"/>
                </a:solidFill>
                <a:latin typeface="Arial" panose="020B0604020202020204" pitchFamily="34" charset="0"/>
                <a:cs typeface="Arial" panose="020B0604020202020204" pitchFamily="34" charset="0"/>
              </a:rPr>
              <a:t>Remove the syringe from the vial adapter. The vaccine is ready for administration.  (For the two dose presentation, leave the vial adapter on the reconstituted vaccine vial for subsequent use.)</a:t>
            </a:r>
            <a:endParaRPr lang="en-GB" sz="1200" dirty="0"/>
          </a:p>
          <a:p>
            <a:pPr marL="228600" marR="0" lvl="0" indent="-228600" algn="l" defTabSz="914400" rtl="0" eaLnBrk="0" fontAlgn="base" latinLnBrk="0" hangingPunct="0">
              <a:lnSpc>
                <a:spcPct val="100000"/>
              </a:lnSpc>
              <a:spcBef>
                <a:spcPct val="30000"/>
              </a:spcBef>
              <a:spcAft>
                <a:spcPct val="0"/>
              </a:spcAft>
              <a:buClrTx/>
              <a:buSzTx/>
              <a:buFont typeface="+mj-lt"/>
              <a:buAutoNum type="arabicPeriod" startAt="7"/>
              <a:tabLst/>
              <a:defRPr/>
            </a:pPr>
            <a:r>
              <a:rPr lang="en-US" sz="1200" dirty="0">
                <a:solidFill>
                  <a:srgbClr val="000066"/>
                </a:solidFill>
                <a:latin typeface="Arial" panose="020B0604020202020204" pitchFamily="34" charset="0"/>
                <a:cs typeface="Arial" panose="020B0604020202020204" pitchFamily="34" charset="0"/>
              </a:rPr>
              <a:t>Administer the entire content of the syringe orally (on the inside of the cheek). The child should be seated in a reclining position. </a:t>
            </a:r>
          </a:p>
          <a:p>
            <a:endParaRPr lang="en-US" altLang="ja-JP" dirty="0"/>
          </a:p>
          <a:p>
            <a:r>
              <a:rPr lang="en-US" altLang="en-US" dirty="0"/>
              <a:t>Administer the first dose of the vaccine to the infant. Administration should be slow with the nozzle pointed towards the inside cheek of the infant.</a:t>
            </a:r>
          </a:p>
          <a:p>
            <a:r>
              <a:rPr lang="en-US" altLang="en-US" dirty="0"/>
              <a:t>Discard the syringe after administration.</a:t>
            </a:r>
          </a:p>
          <a:p>
            <a:r>
              <a:rPr lang="en-US" altLang="ja-JP" dirty="0"/>
              <a:t>The oral syringe can be safely disposed with other non-sharp immunization waste (e.g. vials, plastics, etc.).</a:t>
            </a:r>
          </a:p>
          <a:p>
            <a:r>
              <a:rPr lang="en-US" altLang="ja-JP" dirty="0"/>
              <a:t>DO NOT INJECT</a:t>
            </a:r>
          </a:p>
          <a:p>
            <a:endParaRPr lang="en-US" altLang="en-US" dirty="0"/>
          </a:p>
        </p:txBody>
      </p:sp>
      <p:sp>
        <p:nvSpPr>
          <p:cNvPr id="20484" name="Slide Number Placeholder 3">
            <a:extLst>
              <a:ext uri="{FF2B5EF4-FFF2-40B4-BE49-F238E27FC236}">
                <a16:creationId xmlns:a16="http://schemas.microsoft.com/office/drawing/2014/main" id="{D14DCC7D-5DB0-F2F8-44F1-FA6C67EB239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defRPr>
                <a:solidFill>
                  <a:schemeClr val="tx1"/>
                </a:solidFill>
                <a:latin typeface="Limon F3" charset="0"/>
                <a:ea typeface="MS PGothic" panose="020B0600070205080204" pitchFamily="34" charset="-128"/>
              </a:defRPr>
            </a:lvl1pPr>
            <a:lvl2pPr marL="742950" indent="-285750" defTabSz="909638">
              <a:defRPr>
                <a:solidFill>
                  <a:schemeClr val="tx1"/>
                </a:solidFill>
                <a:latin typeface="Limon F3" charset="0"/>
                <a:ea typeface="MS PGothic" panose="020B0600070205080204" pitchFamily="34" charset="-128"/>
              </a:defRPr>
            </a:lvl2pPr>
            <a:lvl3pPr marL="1143000" indent="-228600" defTabSz="909638">
              <a:defRPr>
                <a:solidFill>
                  <a:schemeClr val="tx1"/>
                </a:solidFill>
                <a:latin typeface="Limon F3" charset="0"/>
                <a:ea typeface="MS PGothic" panose="020B0600070205080204" pitchFamily="34" charset="-128"/>
              </a:defRPr>
            </a:lvl3pPr>
            <a:lvl4pPr marL="1600200" indent="-228600" defTabSz="909638">
              <a:defRPr>
                <a:solidFill>
                  <a:schemeClr val="tx1"/>
                </a:solidFill>
                <a:latin typeface="Limon F3" charset="0"/>
                <a:ea typeface="MS PGothic" panose="020B0600070205080204" pitchFamily="34" charset="-128"/>
              </a:defRPr>
            </a:lvl4pPr>
            <a:lvl5pPr marL="2057400" indent="-228600" defTabSz="909638">
              <a:defRPr>
                <a:solidFill>
                  <a:schemeClr val="tx1"/>
                </a:solidFill>
                <a:latin typeface="Limon F3" charset="0"/>
                <a:ea typeface="MS PGothic" panose="020B0600070205080204" pitchFamily="34" charset="-128"/>
              </a:defRPr>
            </a:lvl5pPr>
            <a:lvl6pPr marL="25146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fld id="{726232A6-96BD-4388-AACB-810D23F37014}" type="slidenum">
              <a:rPr lang="en-GB" altLang="en-US">
                <a:latin typeface="Arial" panose="020B0604020202020204" pitchFamily="34" charset="0"/>
              </a:rPr>
              <a:pPr/>
              <a:t>11</a:t>
            </a:fld>
            <a:endParaRPr lang="en-GB" altLang="en-US">
              <a:latin typeface="Arial" panose="020B0604020202020204" pitchFamily="34" charset="0"/>
            </a:endParaRPr>
          </a:p>
        </p:txBody>
      </p:sp>
    </p:spTree>
    <p:extLst>
      <p:ext uri="{BB962C8B-B14F-4D97-AF65-F5344CB8AC3E}">
        <p14:creationId xmlns:p14="http://schemas.microsoft.com/office/powerpoint/2010/main" val="33417963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11B66DD0-D25E-F02B-3AC8-1AC98DF5B34D}"/>
              </a:ext>
            </a:extLst>
          </p:cNvPr>
          <p:cNvSpPr>
            <a:spLocks noGrp="1" noRot="1" noChangeAspect="1" noChangeArrowheads="1" noTextEdit="1"/>
          </p:cNvSpPr>
          <p:nvPr>
            <p:ph type="sldImg"/>
          </p:nvPr>
        </p:nvSpPr>
        <p:spPr>
          <a:ln/>
        </p:spPr>
      </p:sp>
      <p:sp>
        <p:nvSpPr>
          <p:cNvPr id="28675" name="Notes Placeholder 2">
            <a:extLst>
              <a:ext uri="{FF2B5EF4-FFF2-40B4-BE49-F238E27FC236}">
                <a16:creationId xmlns:a16="http://schemas.microsoft.com/office/drawing/2014/main" id="{A7A4E33D-49B8-4CA5-F4A7-6449604CE22B}"/>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s-ES" b="1" dirty="0"/>
              <a:t>To the facilitator:</a:t>
            </a:r>
          </a:p>
          <a:p>
            <a:r>
              <a:rPr lang="en-GB" altLang="es-ES" b="1" dirty="0"/>
              <a:t>Explain to the participants, how to prepare the vaccine.</a:t>
            </a:r>
          </a:p>
          <a:p>
            <a:endParaRPr lang="en-US" altLang="en-US" dirty="0"/>
          </a:p>
          <a:p>
            <a:r>
              <a:rPr lang="en-US" altLang="en-US" dirty="0"/>
              <a:t>When using the two dose presentation, for the 2</a:t>
            </a:r>
            <a:r>
              <a:rPr lang="en-US" altLang="en-US" baseline="30000" dirty="0"/>
              <a:t>nd</a:t>
            </a:r>
            <a:r>
              <a:rPr lang="en-US" altLang="en-US" dirty="0"/>
              <a:t> dose:</a:t>
            </a:r>
          </a:p>
          <a:p>
            <a:endParaRPr lang="en-US" altLang="en-US" dirty="0"/>
          </a:p>
          <a:p>
            <a:pPr marL="228600" indent="-228600">
              <a:buFont typeface="+mj-lt"/>
              <a:buAutoNum type="arabicPeriod" startAt="9"/>
            </a:pPr>
            <a:r>
              <a:rPr lang="en-US" altLang="ja-JP" dirty="0"/>
              <a:t>Take a fresh 6 ml oral syringe, connect it to the vial adapter on the vaccine vial.</a:t>
            </a:r>
          </a:p>
          <a:p>
            <a:pPr marL="228600" indent="-228600">
              <a:buFont typeface="+mj-lt"/>
              <a:buAutoNum type="arabicPeriod" startAt="9"/>
            </a:pPr>
            <a:r>
              <a:rPr lang="en-US" altLang="ja-JP" dirty="0"/>
              <a:t>If there is a gap between the administration of the first and second dose of the vaccine, leave the fresh syringe connected to vial adapter to avoid contamination.</a:t>
            </a:r>
          </a:p>
          <a:p>
            <a:pPr marL="228600" indent="-228600">
              <a:buFont typeface="+mj-lt"/>
              <a:buAutoNum type="arabicPeriod" startAt="9"/>
            </a:pPr>
            <a:r>
              <a:rPr lang="en-US" altLang="ja-JP" dirty="0"/>
              <a:t>When the infant is ready to be vaccinated, repeat the steps of drawing 2.5 mL into the syringe from the vial adapter.</a:t>
            </a:r>
          </a:p>
          <a:p>
            <a:pPr marL="228600" indent="-228600">
              <a:buFont typeface="+mj-lt"/>
              <a:buAutoNum type="arabicPeriod" startAt="9"/>
            </a:pPr>
            <a:r>
              <a:rPr lang="en-US" altLang="ja-JP" dirty="0"/>
              <a:t>Disconnect syringe from adapter and administer second dose of the vial to the second infant.</a:t>
            </a:r>
          </a:p>
          <a:p>
            <a:pPr marL="228600" indent="-228600">
              <a:buFont typeface="+mj-lt"/>
              <a:buAutoNum type="arabicPeriod" startAt="9"/>
            </a:pPr>
            <a:r>
              <a:rPr lang="en-US" altLang="ja-JP" dirty="0"/>
              <a:t>Discard all components.  The oral syringes and adapters can be safely disposed with other non-sharp immunization waste (e.g. vials, plastics, etc.).</a:t>
            </a:r>
          </a:p>
          <a:p>
            <a:pPr marL="228600" indent="-228600">
              <a:buFont typeface="+mj-lt"/>
              <a:buAutoNum type="arabicPeriod" startAt="9"/>
            </a:pPr>
            <a:endParaRPr lang="en-US" altLang="ja-JP" dirty="0"/>
          </a:p>
          <a:p>
            <a:pPr marL="0" indent="0">
              <a:buFont typeface="+mj-lt"/>
              <a:buNone/>
            </a:pPr>
            <a:r>
              <a:rPr lang="en-US" altLang="ja-JP"/>
              <a:t>DO NOT INJECT</a:t>
            </a:r>
            <a:endParaRPr lang="en-US" altLang="ja-JP" dirty="0"/>
          </a:p>
          <a:p>
            <a:endParaRPr lang="en-US" altLang="en-US" dirty="0"/>
          </a:p>
        </p:txBody>
      </p:sp>
      <p:sp>
        <p:nvSpPr>
          <p:cNvPr id="28676" name="Slide Number Placeholder 3">
            <a:extLst>
              <a:ext uri="{FF2B5EF4-FFF2-40B4-BE49-F238E27FC236}">
                <a16:creationId xmlns:a16="http://schemas.microsoft.com/office/drawing/2014/main" id="{4F660548-AA63-0E34-3F85-FC79875561C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defRPr>
                <a:solidFill>
                  <a:schemeClr val="tx1"/>
                </a:solidFill>
                <a:latin typeface="Limon F3" charset="0"/>
                <a:ea typeface="MS PGothic" panose="020B0600070205080204" pitchFamily="34" charset="-128"/>
              </a:defRPr>
            </a:lvl1pPr>
            <a:lvl2pPr marL="742950" indent="-285750" defTabSz="909638">
              <a:defRPr>
                <a:solidFill>
                  <a:schemeClr val="tx1"/>
                </a:solidFill>
                <a:latin typeface="Limon F3" charset="0"/>
                <a:ea typeface="MS PGothic" panose="020B0600070205080204" pitchFamily="34" charset="-128"/>
              </a:defRPr>
            </a:lvl2pPr>
            <a:lvl3pPr marL="1143000" indent="-228600" defTabSz="909638">
              <a:defRPr>
                <a:solidFill>
                  <a:schemeClr val="tx1"/>
                </a:solidFill>
                <a:latin typeface="Limon F3" charset="0"/>
                <a:ea typeface="MS PGothic" panose="020B0600070205080204" pitchFamily="34" charset="-128"/>
              </a:defRPr>
            </a:lvl3pPr>
            <a:lvl4pPr marL="1600200" indent="-228600" defTabSz="909638">
              <a:defRPr>
                <a:solidFill>
                  <a:schemeClr val="tx1"/>
                </a:solidFill>
                <a:latin typeface="Limon F3" charset="0"/>
                <a:ea typeface="MS PGothic" panose="020B0600070205080204" pitchFamily="34" charset="-128"/>
              </a:defRPr>
            </a:lvl4pPr>
            <a:lvl5pPr marL="2057400" indent="-228600" defTabSz="909638">
              <a:defRPr>
                <a:solidFill>
                  <a:schemeClr val="tx1"/>
                </a:solidFill>
                <a:latin typeface="Limon F3" charset="0"/>
                <a:ea typeface="MS PGothic" panose="020B0600070205080204" pitchFamily="34" charset="-128"/>
              </a:defRPr>
            </a:lvl5pPr>
            <a:lvl6pPr marL="25146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fld id="{34AA6685-3683-494F-BB21-0129C2F2D189}" type="slidenum">
              <a:rPr lang="en-GB" altLang="en-US">
                <a:latin typeface="Arial" panose="020B0604020202020204" pitchFamily="34" charset="0"/>
              </a:rPr>
              <a:pPr/>
              <a:t>12</a:t>
            </a:fld>
            <a:endParaRPr lang="en-GB" altLang="en-US">
              <a:latin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a:extLst>
              <a:ext uri="{FF2B5EF4-FFF2-40B4-BE49-F238E27FC236}">
                <a16:creationId xmlns:a16="http://schemas.microsoft.com/office/drawing/2014/main" id="{27E68F7F-13D4-0C98-814E-3336913B5559}"/>
              </a:ext>
            </a:extLst>
          </p:cNvPr>
          <p:cNvSpPr>
            <a:spLocks noGrp="1" noRot="1" noChangeAspect="1" noChangeArrowheads="1" noTextEdit="1"/>
          </p:cNvSpPr>
          <p:nvPr>
            <p:ph type="sldImg"/>
          </p:nvPr>
        </p:nvSpPr>
        <p:spPr>
          <a:ln/>
        </p:spPr>
      </p:sp>
      <p:sp>
        <p:nvSpPr>
          <p:cNvPr id="30723" name="Notes Placeholder 2">
            <a:extLst>
              <a:ext uri="{FF2B5EF4-FFF2-40B4-BE49-F238E27FC236}">
                <a16:creationId xmlns:a16="http://schemas.microsoft.com/office/drawing/2014/main" id="{D630EF0A-7ADD-5671-8D19-D1DF37AA4A6C}"/>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s-ES" b="1" dirty="0"/>
              <a:t>To the facilitator:</a:t>
            </a:r>
          </a:p>
          <a:p>
            <a:r>
              <a:rPr lang="en-GB" altLang="es-ES" b="1" dirty="0"/>
              <a:t>Explain to the participants, how to prepare the vaccine.</a:t>
            </a:r>
          </a:p>
          <a:p>
            <a:endParaRPr lang="en-US" altLang="en-US" dirty="0"/>
          </a:p>
          <a:p>
            <a:r>
              <a:rPr lang="en-US" altLang="es-ES" dirty="0"/>
              <a:t>Unlike the OPV vaccine, the two dose ROTASIIL vaccine should only remain for 6 hours, or until the end of the vaccination session – whichever comes first – provided a syringe is used to cap the opening of the vial adapter and the entire assembly is stored at 2</a:t>
            </a:r>
            <a:r>
              <a:rPr lang="en-US" altLang="es-ES" baseline="30000" dirty="0"/>
              <a:t>o</a:t>
            </a:r>
            <a:r>
              <a:rPr lang="en-US" altLang="es-ES" dirty="0"/>
              <a:t>C to 8</a:t>
            </a:r>
            <a:r>
              <a:rPr lang="en-US" altLang="es-ES" baseline="30000" dirty="0"/>
              <a:t>o</a:t>
            </a:r>
            <a:r>
              <a:rPr lang="en-US" altLang="es-ES" dirty="0"/>
              <a:t>C.</a:t>
            </a:r>
          </a:p>
          <a:p>
            <a:r>
              <a:rPr lang="en-US" altLang="en-US" dirty="0"/>
              <a:t>If there are no more infants to vaccinate immediately with the second dose of the ROTASIIL </a:t>
            </a:r>
            <a:r>
              <a:rPr lang="en-US" altLang="es-ES" dirty="0"/>
              <a:t>vaccine, the vaccine should only remain for 6 hours or until the end of the vaccination session, whichever comes first.  </a:t>
            </a:r>
          </a:p>
          <a:p>
            <a:endParaRPr lang="en-US" altLang="es-ES" dirty="0"/>
          </a:p>
          <a:p>
            <a:r>
              <a:rPr lang="en-US" altLang="es-ES" dirty="0"/>
              <a:t>If there are no infants to be vaccinated with the second dose of the ROTASIIL vaccine, the vaccine should be discarded in the usual way.</a:t>
            </a:r>
            <a:endParaRPr lang="en-US" altLang="ja-JP" dirty="0"/>
          </a:p>
          <a:p>
            <a:endParaRPr lang="en-US" altLang="en-US" dirty="0"/>
          </a:p>
        </p:txBody>
      </p:sp>
      <p:sp>
        <p:nvSpPr>
          <p:cNvPr id="30724" name="Slide Number Placeholder 3">
            <a:extLst>
              <a:ext uri="{FF2B5EF4-FFF2-40B4-BE49-F238E27FC236}">
                <a16:creationId xmlns:a16="http://schemas.microsoft.com/office/drawing/2014/main" id="{394E56FE-9EF7-B14F-3582-F3FB73D63D2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defRPr>
                <a:solidFill>
                  <a:schemeClr val="tx1"/>
                </a:solidFill>
                <a:latin typeface="Limon F3" charset="0"/>
                <a:ea typeface="MS PGothic" panose="020B0600070205080204" pitchFamily="34" charset="-128"/>
              </a:defRPr>
            </a:lvl1pPr>
            <a:lvl2pPr marL="742950" indent="-285750" defTabSz="909638">
              <a:defRPr>
                <a:solidFill>
                  <a:schemeClr val="tx1"/>
                </a:solidFill>
                <a:latin typeface="Limon F3" charset="0"/>
                <a:ea typeface="MS PGothic" panose="020B0600070205080204" pitchFamily="34" charset="-128"/>
              </a:defRPr>
            </a:lvl2pPr>
            <a:lvl3pPr marL="1143000" indent="-228600" defTabSz="909638">
              <a:defRPr>
                <a:solidFill>
                  <a:schemeClr val="tx1"/>
                </a:solidFill>
                <a:latin typeface="Limon F3" charset="0"/>
                <a:ea typeface="MS PGothic" panose="020B0600070205080204" pitchFamily="34" charset="-128"/>
              </a:defRPr>
            </a:lvl3pPr>
            <a:lvl4pPr marL="1600200" indent="-228600" defTabSz="909638">
              <a:defRPr>
                <a:solidFill>
                  <a:schemeClr val="tx1"/>
                </a:solidFill>
                <a:latin typeface="Limon F3" charset="0"/>
                <a:ea typeface="MS PGothic" panose="020B0600070205080204" pitchFamily="34" charset="-128"/>
              </a:defRPr>
            </a:lvl4pPr>
            <a:lvl5pPr marL="2057400" indent="-228600" defTabSz="909638">
              <a:defRPr>
                <a:solidFill>
                  <a:schemeClr val="tx1"/>
                </a:solidFill>
                <a:latin typeface="Limon F3" charset="0"/>
                <a:ea typeface="MS PGothic" panose="020B0600070205080204" pitchFamily="34" charset="-128"/>
              </a:defRPr>
            </a:lvl5pPr>
            <a:lvl6pPr marL="25146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fld id="{C161B738-7319-4807-8191-D33402FDAE77}" type="slidenum">
              <a:rPr lang="en-GB" altLang="en-US">
                <a:latin typeface="Arial" panose="020B0604020202020204" pitchFamily="34" charset="0"/>
              </a:rPr>
              <a:pPr/>
              <a:t>13</a:t>
            </a:fld>
            <a:endParaRPr lang="en-GB" altLang="en-US">
              <a:latin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ce réservé de l'image des diapositives 1">
            <a:extLst>
              <a:ext uri="{FF2B5EF4-FFF2-40B4-BE49-F238E27FC236}">
                <a16:creationId xmlns:a16="http://schemas.microsoft.com/office/drawing/2014/main" id="{022381B6-6754-9F10-31BD-32D2950726CD}"/>
              </a:ext>
            </a:extLst>
          </p:cNvPr>
          <p:cNvSpPr>
            <a:spLocks noGrp="1" noRot="1" noChangeAspect="1" noChangeArrowheads="1" noTextEdit="1"/>
          </p:cNvSpPr>
          <p:nvPr>
            <p:ph type="sldImg"/>
          </p:nvPr>
        </p:nvSpPr>
        <p:spPr>
          <a:ln/>
        </p:spPr>
      </p:sp>
      <p:sp>
        <p:nvSpPr>
          <p:cNvPr id="32771" name="Espace réservé des commentaires 2">
            <a:extLst>
              <a:ext uri="{FF2B5EF4-FFF2-40B4-BE49-F238E27FC236}">
                <a16:creationId xmlns:a16="http://schemas.microsoft.com/office/drawing/2014/main" id="{A47237BA-5037-9152-70C6-D057A9D37BF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en-US" altLang="es-ES" b="1" dirty="0"/>
              <a:t>To the facilitator:</a:t>
            </a:r>
          </a:p>
          <a:p>
            <a:r>
              <a:rPr lang="en-US" altLang="es-ES" b="1" dirty="0"/>
              <a:t>Explain to the participants that rotavirus vaccines can be given with routine childhood vaccines.</a:t>
            </a:r>
          </a:p>
          <a:p>
            <a:endParaRPr lang="en-US" altLang="es-ES" b="1" dirty="0"/>
          </a:p>
          <a:p>
            <a:r>
              <a:rPr lang="en-US" altLang="es-ES" dirty="0"/>
              <a:t>ROTASIIL can be given with any of the following routine childhood vaccines without interfering with their effectiveness, during the same visit. </a:t>
            </a:r>
          </a:p>
          <a:p>
            <a:pPr marL="171450" indent="-171450">
              <a:buFont typeface="Arial" panose="020B0604020202020204" pitchFamily="34" charset="0"/>
              <a:buChar char="•"/>
            </a:pPr>
            <a:r>
              <a:rPr lang="en-US" altLang="es-ES" dirty="0"/>
              <a:t>Diphtheria–tetanus–pertussis vaccine (DTP)</a:t>
            </a:r>
          </a:p>
          <a:p>
            <a:pPr marL="171450" indent="-171450">
              <a:buFont typeface="Arial" panose="020B0604020202020204" pitchFamily="34" charset="0"/>
              <a:buChar char="•"/>
            </a:pPr>
            <a:r>
              <a:rPr lang="en-US" altLang="es-ES" i="1" dirty="0" err="1"/>
              <a:t>Haemophilus</a:t>
            </a:r>
            <a:r>
              <a:rPr lang="en-US" altLang="es-ES" i="1" dirty="0"/>
              <a:t> influenzae</a:t>
            </a:r>
            <a:r>
              <a:rPr lang="en-US" altLang="es-ES" dirty="0"/>
              <a:t> type b vaccine (Hib)</a:t>
            </a:r>
          </a:p>
          <a:p>
            <a:pPr marL="171450" indent="-171450">
              <a:buFont typeface="Arial" panose="020B0604020202020204" pitchFamily="34" charset="0"/>
              <a:buChar char="•"/>
            </a:pPr>
            <a:r>
              <a:rPr lang="en-US" altLang="es-ES" dirty="0"/>
              <a:t>Inactivated polio vaccine (IPV)</a:t>
            </a:r>
          </a:p>
          <a:p>
            <a:pPr marL="171450" indent="-171450">
              <a:buFont typeface="Arial" panose="020B0604020202020204" pitchFamily="34" charset="0"/>
              <a:buChar char="•"/>
            </a:pPr>
            <a:r>
              <a:rPr lang="en-US" altLang="es-ES" dirty="0"/>
              <a:t>Hepatitis B vaccine</a:t>
            </a:r>
          </a:p>
          <a:p>
            <a:pPr marL="171450" indent="-171450">
              <a:buFont typeface="Arial" panose="020B0604020202020204" pitchFamily="34" charset="0"/>
              <a:buChar char="•"/>
            </a:pPr>
            <a:r>
              <a:rPr lang="en-US" altLang="es-ES" dirty="0"/>
              <a:t>Pneumococcal vaccine</a:t>
            </a:r>
          </a:p>
          <a:p>
            <a:pPr marL="171450" indent="-171450">
              <a:buFont typeface="Arial" panose="020B0604020202020204" pitchFamily="34" charset="0"/>
              <a:buChar char="•"/>
            </a:pPr>
            <a:r>
              <a:rPr lang="en-US" altLang="es-ES" dirty="0"/>
              <a:t>Oral polio vaccine</a:t>
            </a:r>
          </a:p>
          <a:p>
            <a:endParaRPr lang="en-US" altLang="es-ES" dirty="0"/>
          </a:p>
          <a:p>
            <a:r>
              <a:rPr lang="en-US" altLang="es-ES" dirty="0"/>
              <a:t>Give the OPV and Rotavirus </a:t>
            </a:r>
            <a:r>
              <a:rPr lang="fr-FR" altLang="en-US" dirty="0"/>
              <a:t>(</a:t>
            </a:r>
            <a:r>
              <a:rPr lang="en-US" altLang="es-ES" dirty="0"/>
              <a:t>ROTASIIL</a:t>
            </a:r>
            <a:r>
              <a:rPr lang="en-GB" altLang="es-ES" dirty="0"/>
              <a:t>)</a:t>
            </a:r>
            <a:r>
              <a:rPr lang="fr-FR" altLang="en-US" dirty="0"/>
              <a:t> oral </a:t>
            </a:r>
            <a:r>
              <a:rPr lang="en-US" altLang="es-ES" dirty="0"/>
              <a:t>vaccines first, then administer other injectable childhood vaccines. As a general rule its better to give oral vaccines first when the infant is still calm and then give injectable vaccines.</a:t>
            </a:r>
          </a:p>
          <a:p>
            <a:r>
              <a:rPr lang="en-US" altLang="es-ES" dirty="0"/>
              <a:t>Additionally, as the OPV vaccine has a bitter taste, but is of a smaller quantity than the ROTASIIL vaccine (0.1 mL versus 2.5 mL), administer the bitter (OPV) vaccine first, then give the infant the sweeter tasting vaccine (ROTASIIL) second to take the bitter taste away.</a:t>
            </a:r>
          </a:p>
          <a:p>
            <a:endParaRPr lang="fr-FR" altLang="es-ES" dirty="0"/>
          </a:p>
        </p:txBody>
      </p:sp>
      <p:sp>
        <p:nvSpPr>
          <p:cNvPr id="32772" name="Espace réservé du numéro de diapositive 3">
            <a:extLst>
              <a:ext uri="{FF2B5EF4-FFF2-40B4-BE49-F238E27FC236}">
                <a16:creationId xmlns:a16="http://schemas.microsoft.com/office/drawing/2014/main" id="{9D89A23F-4BF4-007F-A3D5-BF4A1B4837B6}"/>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861F6C07-DCED-4C08-8FB2-5EF231EEFADA}" type="slidenum">
              <a:rPr lang="en-GB" altLang="es-ES">
                <a:cs typeface="Arial" panose="020B0604020202020204" pitchFamily="34" charset="0"/>
              </a:rPr>
              <a:pPr algn="r" eaLnBrk="1" hangingPunct="1">
                <a:spcBef>
                  <a:spcPct val="0"/>
                </a:spcBef>
              </a:pPr>
              <a:t>14</a:t>
            </a:fld>
            <a:endParaRPr lang="en-GB" altLang="es-ES">
              <a:cs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Espace réservé de l'image des diapositives 1">
            <a:extLst>
              <a:ext uri="{FF2B5EF4-FFF2-40B4-BE49-F238E27FC236}">
                <a16:creationId xmlns:a16="http://schemas.microsoft.com/office/drawing/2014/main" id="{1FBFBE99-CD91-8E8A-EDC2-79A6C617C8F1}"/>
              </a:ext>
            </a:extLst>
          </p:cNvPr>
          <p:cNvSpPr>
            <a:spLocks noGrp="1" noRot="1" noChangeAspect="1" noChangeArrowheads="1" noTextEdit="1"/>
          </p:cNvSpPr>
          <p:nvPr>
            <p:ph type="sldImg"/>
          </p:nvPr>
        </p:nvSpPr>
        <p:spPr>
          <a:ln/>
        </p:spPr>
      </p:sp>
      <p:sp>
        <p:nvSpPr>
          <p:cNvPr id="34819" name="Espace réservé des commentaires 2">
            <a:extLst>
              <a:ext uri="{FF2B5EF4-FFF2-40B4-BE49-F238E27FC236}">
                <a16:creationId xmlns:a16="http://schemas.microsoft.com/office/drawing/2014/main" id="{58634C15-A4CA-7D73-AC47-E76634EB115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en-US" altLang="es-ES" b="1" dirty="0"/>
              <a:t>To the facilitator:</a:t>
            </a:r>
          </a:p>
          <a:p>
            <a:r>
              <a:rPr lang="en-US" altLang="es-ES" b="1" dirty="0"/>
              <a:t>Read the situation and question to the participants. </a:t>
            </a:r>
          </a:p>
          <a:p>
            <a:r>
              <a:rPr lang="en-US" altLang="es-ES" b="1" dirty="0"/>
              <a:t>This question will test if participants understand when to administer the vaccine.</a:t>
            </a:r>
          </a:p>
          <a:p>
            <a:endParaRPr lang="en-US" altLang="es-ES" b="1" dirty="0"/>
          </a:p>
          <a:p>
            <a:r>
              <a:rPr lang="en-US" altLang="es-ES" b="1" dirty="0"/>
              <a:t>Response:</a:t>
            </a:r>
          </a:p>
          <a:p>
            <a:r>
              <a:rPr lang="en-US" altLang="es-ES" dirty="0"/>
              <a:t>Administer the vaccines in the following order:  </a:t>
            </a:r>
          </a:p>
          <a:p>
            <a:r>
              <a:rPr lang="en-US" altLang="es-ES" dirty="0"/>
              <a:t>Give the OPV and Rotavirus </a:t>
            </a:r>
            <a:r>
              <a:rPr lang="fr-FR" altLang="en-US" dirty="0"/>
              <a:t>(</a:t>
            </a:r>
            <a:r>
              <a:rPr lang="en-US" altLang="es-ES" dirty="0"/>
              <a:t>ROTASIIL</a:t>
            </a:r>
            <a:r>
              <a:rPr lang="en-GB" altLang="es-ES" dirty="0"/>
              <a:t>)</a:t>
            </a:r>
            <a:r>
              <a:rPr lang="fr-FR" altLang="en-US" dirty="0"/>
              <a:t> oral </a:t>
            </a:r>
            <a:r>
              <a:rPr lang="en-US" altLang="es-ES" dirty="0"/>
              <a:t>vaccines first, then administer the injectable childhood vaccines. </a:t>
            </a:r>
          </a:p>
          <a:p>
            <a:r>
              <a:rPr lang="en-US" altLang="es-ES" dirty="0"/>
              <a:t>As a general rule it is better to give oral vaccines while the infant is still calm and then give the injectable vaccines.  </a:t>
            </a:r>
          </a:p>
          <a:p>
            <a:r>
              <a:rPr lang="en-US" altLang="es-ES" dirty="0"/>
              <a:t>Additionally, as the OPV vaccine has a bitter taste, but is of a smaller quantity than the ROTASIIL vaccine (0.1 mL versus 2.5 mL), administer the bitter (OPV) vaccine first, then give the infant the sweeter tasting vaccine (ROTASIIL) second to take the bitter taste away.</a:t>
            </a:r>
          </a:p>
        </p:txBody>
      </p:sp>
      <p:sp>
        <p:nvSpPr>
          <p:cNvPr id="34820" name="Espace réservé du numéro de diapositive 3">
            <a:extLst>
              <a:ext uri="{FF2B5EF4-FFF2-40B4-BE49-F238E27FC236}">
                <a16:creationId xmlns:a16="http://schemas.microsoft.com/office/drawing/2014/main" id="{44ED5A67-B6D9-0242-CA50-CDA77A7C1E25}"/>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39C1CD75-0EEC-40DF-8725-C367399D2FB9}" type="slidenum">
              <a:rPr lang="fr-FR" altLang="es-ES">
                <a:cs typeface="Arial" panose="020B0604020202020204" pitchFamily="34" charset="0"/>
              </a:rPr>
              <a:pPr algn="r" eaLnBrk="1" hangingPunct="1">
                <a:spcBef>
                  <a:spcPct val="0"/>
                </a:spcBef>
              </a:pPr>
              <a:t>15</a:t>
            </a:fld>
            <a:endParaRPr lang="fr-FR" altLang="es-ES">
              <a:cs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Espace réservé de l'image des diapositives 1">
            <a:extLst>
              <a:ext uri="{FF2B5EF4-FFF2-40B4-BE49-F238E27FC236}">
                <a16:creationId xmlns:a16="http://schemas.microsoft.com/office/drawing/2014/main" id="{4426C1C6-3119-4DAE-8EF7-7CEE328FF126}"/>
              </a:ext>
            </a:extLst>
          </p:cNvPr>
          <p:cNvSpPr>
            <a:spLocks noGrp="1" noRot="1" noChangeAspect="1" noChangeArrowheads="1" noTextEdit="1"/>
          </p:cNvSpPr>
          <p:nvPr>
            <p:ph type="sldImg"/>
          </p:nvPr>
        </p:nvSpPr>
        <p:spPr>
          <a:ln/>
        </p:spPr>
      </p:sp>
      <p:sp>
        <p:nvSpPr>
          <p:cNvPr id="36867" name="Espace réservé des commentaires 2">
            <a:extLst>
              <a:ext uri="{FF2B5EF4-FFF2-40B4-BE49-F238E27FC236}">
                <a16:creationId xmlns:a16="http://schemas.microsoft.com/office/drawing/2014/main" id="{A9FF7FFC-104F-A0DD-6E81-F1810A3AEB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a:t>
            </a:r>
          </a:p>
          <a:p>
            <a:r>
              <a:rPr lang="en-US" altLang="es-ES" b="1"/>
              <a:t>Explain to the participants how to position the infant before administering the vaccine.</a:t>
            </a:r>
          </a:p>
          <a:p>
            <a:endParaRPr lang="en-US" altLang="es-ES" b="1"/>
          </a:p>
          <a:p>
            <a:r>
              <a:rPr lang="en-US" altLang="es-ES"/>
              <a:t>The infant should be seated in a semi reclining position (i.e. normal feeding position).</a:t>
            </a:r>
          </a:p>
          <a:p>
            <a:endParaRPr lang="fr-FR" altLang="es-ES"/>
          </a:p>
          <a:p>
            <a:endParaRPr lang="en-US" altLang="zh-CN">
              <a:ea typeface="SimSun" panose="02010600030101010101" pitchFamily="2" charset="-122"/>
            </a:endParaRPr>
          </a:p>
          <a:p>
            <a:endParaRPr lang="en-US" altLang="zh-CN">
              <a:ea typeface="SimSun" panose="02010600030101010101" pitchFamily="2" charset="-122"/>
            </a:endParaRPr>
          </a:p>
          <a:p>
            <a:endParaRPr lang="fr-FR" altLang="es-ES"/>
          </a:p>
        </p:txBody>
      </p:sp>
      <p:sp>
        <p:nvSpPr>
          <p:cNvPr id="36868" name="Espace réservé du numéro de diapositive 3">
            <a:extLst>
              <a:ext uri="{FF2B5EF4-FFF2-40B4-BE49-F238E27FC236}">
                <a16:creationId xmlns:a16="http://schemas.microsoft.com/office/drawing/2014/main" id="{E6B9F34E-0ED0-125E-3639-0B2D5A7C72FE}"/>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C7BDFD09-A8BC-45F5-AAEA-4A52766A619D}" type="slidenum">
              <a:rPr lang="en-GB" altLang="es-ES">
                <a:cs typeface="Arial" panose="020B0604020202020204" pitchFamily="34" charset="0"/>
              </a:rPr>
              <a:pPr algn="r" eaLnBrk="1" hangingPunct="1">
                <a:spcBef>
                  <a:spcPct val="0"/>
                </a:spcBef>
              </a:pPr>
              <a:t>16</a:t>
            </a:fld>
            <a:endParaRPr lang="en-GB" altLang="es-ES">
              <a:cs typeface="Arial" panose="020B060402020202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Espace réservé de l'image des diapositives 1">
            <a:extLst>
              <a:ext uri="{FF2B5EF4-FFF2-40B4-BE49-F238E27FC236}">
                <a16:creationId xmlns:a16="http://schemas.microsoft.com/office/drawing/2014/main" id="{B89AA0EB-296F-F35D-BA67-A1E37C09DBB7}"/>
              </a:ext>
            </a:extLst>
          </p:cNvPr>
          <p:cNvSpPr>
            <a:spLocks noGrp="1" noRot="1" noChangeAspect="1" noChangeArrowheads="1" noTextEdit="1"/>
          </p:cNvSpPr>
          <p:nvPr>
            <p:ph type="sldImg"/>
          </p:nvPr>
        </p:nvSpPr>
        <p:spPr>
          <a:ln/>
        </p:spPr>
      </p:sp>
      <p:sp>
        <p:nvSpPr>
          <p:cNvPr id="38915" name="Espace réservé des commentaires 2">
            <a:extLst>
              <a:ext uri="{FF2B5EF4-FFF2-40B4-BE49-F238E27FC236}">
                <a16:creationId xmlns:a16="http://schemas.microsoft.com/office/drawing/2014/main" id="{B1BC1578-F5D5-EB89-6C41-E3E38EE18C4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a:t>
            </a:r>
          </a:p>
          <a:p>
            <a:r>
              <a:rPr lang="en-US" altLang="es-ES" b="1"/>
              <a:t>Explain to the participants how to position the vaccine in the infant’s mouth.</a:t>
            </a:r>
          </a:p>
          <a:p>
            <a:endParaRPr lang="en-US" altLang="es-ES" b="1"/>
          </a:p>
          <a:p>
            <a:r>
              <a:rPr lang="en-US" altLang="es-ES" b="1"/>
              <a:t>As you would do for the oral polio vaccine (OPV)</a:t>
            </a:r>
          </a:p>
          <a:p>
            <a:r>
              <a:rPr lang="en-US" altLang="es-ES"/>
              <a:t>Gently squeeze the infant’s cheeks to open the mouth. </a:t>
            </a:r>
          </a:p>
          <a:p>
            <a:r>
              <a:rPr lang="en-US" altLang="zh-CN">
                <a:ea typeface="SimSun" panose="02010600030101010101" pitchFamily="2" charset="-122"/>
              </a:rPr>
              <a:t>Angle the syringe at a 45°angle into the inner cheek of the infant.</a:t>
            </a:r>
          </a:p>
          <a:p>
            <a:r>
              <a:rPr lang="en-US" altLang="zh-CN">
                <a:ea typeface="SimSun" panose="02010600030101010101" pitchFamily="2" charset="-122"/>
              </a:rPr>
              <a:t>SLOWLY depress the plunger of the syringe, stopping to allow the infant to swallow.</a:t>
            </a:r>
          </a:p>
          <a:p>
            <a:r>
              <a:rPr lang="en-US" altLang="zh-CN">
                <a:ea typeface="SimSun" panose="02010600030101010101" pitchFamily="2" charset="-122"/>
              </a:rPr>
              <a:t>Administer 2.5 ml into the mouth of the infant.</a:t>
            </a:r>
          </a:p>
        </p:txBody>
      </p:sp>
      <p:sp>
        <p:nvSpPr>
          <p:cNvPr id="38916" name="Espace réservé du numéro de diapositive 3">
            <a:extLst>
              <a:ext uri="{FF2B5EF4-FFF2-40B4-BE49-F238E27FC236}">
                <a16:creationId xmlns:a16="http://schemas.microsoft.com/office/drawing/2014/main" id="{A10011D2-7BC2-487B-3008-97419D80D5E9}"/>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10D882D7-7431-4BB0-AC54-C94330D78D3D}" type="slidenum">
              <a:rPr lang="en-GB" altLang="es-ES">
                <a:cs typeface="Arial" panose="020B0604020202020204" pitchFamily="34" charset="0"/>
              </a:rPr>
              <a:pPr algn="r" eaLnBrk="1" hangingPunct="1">
                <a:spcBef>
                  <a:spcPct val="0"/>
                </a:spcBef>
              </a:pPr>
              <a:t>17</a:t>
            </a:fld>
            <a:endParaRPr lang="en-GB" altLang="es-ES">
              <a:cs typeface="Arial" panose="020B060402020202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Espace réservé de l'image des diapositives 1">
            <a:extLst>
              <a:ext uri="{FF2B5EF4-FFF2-40B4-BE49-F238E27FC236}">
                <a16:creationId xmlns:a16="http://schemas.microsoft.com/office/drawing/2014/main" id="{12DF40D4-58E2-23EA-428F-D0AB69EDAA21}"/>
              </a:ext>
            </a:extLst>
          </p:cNvPr>
          <p:cNvSpPr>
            <a:spLocks noGrp="1" noRot="1" noChangeAspect="1" noChangeArrowheads="1" noTextEdit="1"/>
          </p:cNvSpPr>
          <p:nvPr>
            <p:ph type="sldImg"/>
          </p:nvPr>
        </p:nvSpPr>
        <p:spPr>
          <a:ln/>
        </p:spPr>
      </p:sp>
      <p:sp>
        <p:nvSpPr>
          <p:cNvPr id="40963" name="Espace réservé des commentaires 2">
            <a:extLst>
              <a:ext uri="{FF2B5EF4-FFF2-40B4-BE49-F238E27FC236}">
                <a16:creationId xmlns:a16="http://schemas.microsoft.com/office/drawing/2014/main" id="{90FC71C2-3AE6-CB75-CC97-6797C1218D3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en-US" altLang="es-ES" b="1"/>
              <a:t>To the facilitator:</a:t>
            </a:r>
          </a:p>
          <a:p>
            <a:r>
              <a:rPr lang="en-US" altLang="es-ES" b="1"/>
              <a:t>Read the situation and question to the participants.</a:t>
            </a:r>
          </a:p>
          <a:p>
            <a:r>
              <a:rPr lang="en-US" altLang="es-ES" b="1"/>
              <a:t>This question will test if participants understand the correct position the infant must be in for rotavirus vaccination. </a:t>
            </a:r>
          </a:p>
          <a:p>
            <a:endParaRPr lang="en-US" altLang="es-ES" b="1"/>
          </a:p>
          <a:p>
            <a:r>
              <a:rPr lang="en-US" altLang="es-ES" b="1"/>
              <a:t>Response: </a:t>
            </a:r>
          </a:p>
          <a:p>
            <a:r>
              <a:rPr lang="en-US" altLang="es-ES"/>
              <a:t>Yes. The infant should be seated in a semi reclining position (i.e. normal feeding position).</a:t>
            </a:r>
            <a:endParaRPr lang="en-GB" altLang="es-ES">
              <a:latin typeface="Calibri" panose="020F0502020204030204" pitchFamily="34" charset="0"/>
            </a:endParaRPr>
          </a:p>
          <a:p>
            <a:pPr eaLnBrk="1" hangingPunct="1">
              <a:spcBef>
                <a:spcPct val="0"/>
              </a:spcBef>
            </a:pPr>
            <a:br>
              <a:rPr lang="en-GB" altLang="es-ES">
                <a:latin typeface="Calibri" panose="020F0502020204030204" pitchFamily="34" charset="0"/>
              </a:rPr>
            </a:br>
            <a:endParaRPr lang="fr-FR" altLang="es-ES">
              <a:latin typeface="Calibri" panose="020F0502020204030204" pitchFamily="34" charset="0"/>
            </a:endParaRPr>
          </a:p>
        </p:txBody>
      </p:sp>
      <p:sp>
        <p:nvSpPr>
          <p:cNvPr id="40964" name="Espace réservé du numéro de diapositive 3">
            <a:extLst>
              <a:ext uri="{FF2B5EF4-FFF2-40B4-BE49-F238E27FC236}">
                <a16:creationId xmlns:a16="http://schemas.microsoft.com/office/drawing/2014/main" id="{10EAEB84-A09F-98F9-5BD8-B7489F95F892}"/>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DFA44138-B18B-4A0E-964F-E45A464ECA7F}" type="slidenum">
              <a:rPr lang="fr-FR" altLang="es-ES">
                <a:cs typeface="Arial" panose="020B0604020202020204" pitchFamily="34" charset="0"/>
              </a:rPr>
              <a:pPr algn="r" eaLnBrk="1" hangingPunct="1">
                <a:spcBef>
                  <a:spcPct val="0"/>
                </a:spcBef>
              </a:pPr>
              <a:t>18</a:t>
            </a:fld>
            <a:endParaRPr lang="fr-FR" altLang="es-ES">
              <a:cs typeface="Arial" panose="020B060402020202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Espace réservé de l'image des diapositives 1">
            <a:extLst>
              <a:ext uri="{FF2B5EF4-FFF2-40B4-BE49-F238E27FC236}">
                <a16:creationId xmlns:a16="http://schemas.microsoft.com/office/drawing/2014/main" id="{E70C176A-ED2A-E54F-AD58-69CC81656322}"/>
              </a:ext>
            </a:extLst>
          </p:cNvPr>
          <p:cNvSpPr>
            <a:spLocks noGrp="1" noRot="1" noChangeAspect="1" noChangeArrowheads="1" noTextEdit="1"/>
          </p:cNvSpPr>
          <p:nvPr>
            <p:ph type="sldImg"/>
          </p:nvPr>
        </p:nvSpPr>
        <p:spPr>
          <a:ln/>
        </p:spPr>
      </p:sp>
      <p:sp>
        <p:nvSpPr>
          <p:cNvPr id="35843" name="Espace réservé des commentaires 2">
            <a:extLst>
              <a:ext uri="{FF2B5EF4-FFF2-40B4-BE49-F238E27FC236}">
                <a16:creationId xmlns:a16="http://schemas.microsoft.com/office/drawing/2014/main" id="{C6528F60-92EB-C6A3-6E04-3540717E10D0}"/>
              </a:ext>
            </a:extLst>
          </p:cNvPr>
          <p:cNvSpPr>
            <a:spLocks noGrp="1"/>
          </p:cNvSpPr>
          <p:nvPr>
            <p:ph type="body" idx="1"/>
          </p:nvPr>
        </p:nvSpPr>
        <p:spPr>
          <a:ln/>
        </p:spPr>
        <p:txBody>
          <a:bodyPr/>
          <a:lstStyle/>
          <a:p>
            <a:pPr>
              <a:defRPr/>
            </a:pPr>
            <a:r>
              <a:rPr lang="en-US" altLang="es-ES" b="1" dirty="0"/>
              <a:t>To the facilitator:</a:t>
            </a:r>
          </a:p>
          <a:p>
            <a:pPr>
              <a:defRPr/>
            </a:pPr>
            <a:r>
              <a:rPr lang="en-US" altLang="es-ES" b="1" dirty="0"/>
              <a:t>Explain to the participants how to manage with partial vaccination.</a:t>
            </a:r>
          </a:p>
          <a:p>
            <a:pPr>
              <a:defRPr/>
            </a:pPr>
            <a:endParaRPr lang="en-US" altLang="es-ES" b="1" dirty="0"/>
          </a:p>
          <a:p>
            <a:pPr>
              <a:defRPr/>
            </a:pPr>
            <a:r>
              <a:rPr lang="en-US" altLang="es-ES" dirty="0"/>
              <a:t>The rotavirus vaccine dose quantity is larger than that of oral polio vaccine (ROTASIIL = 2.5 mL, OPV= 0.1 mL (2 drops)) and in some cases infants may find it a bit difficult take the full dose all at once. However, countries that have been using this vaccine have not reported many cases of spitting.</a:t>
            </a:r>
          </a:p>
          <a:p>
            <a:pPr>
              <a:defRPr/>
            </a:pPr>
            <a:r>
              <a:rPr lang="en-US" altLang="es-ES" dirty="0"/>
              <a:t>Spitting can be prevented if the health workers prepare for the administration correctly, spend enough time administering the vaccine slowly to the infant and encouraging the infant to swallow.</a:t>
            </a:r>
          </a:p>
          <a:p>
            <a:pPr>
              <a:defRPr/>
            </a:pPr>
            <a:r>
              <a:rPr lang="en-US" altLang="es-ES" dirty="0"/>
              <a:t>How to prev</a:t>
            </a:r>
            <a:r>
              <a:rPr lang="en-US" altLang="es-ES" sz="1200" dirty="0"/>
              <a:t>ent spitting:</a:t>
            </a:r>
          </a:p>
          <a:p>
            <a:pPr marL="342900" indent="-342900">
              <a:buFont typeface="Arial" panose="020B0604020202020204" pitchFamily="34" charset="0"/>
              <a:buChar char="•"/>
              <a:defRPr/>
            </a:pPr>
            <a:r>
              <a:rPr lang="en-US" altLang="es-ES" sz="1200" dirty="0">
                <a:ea typeface="SimSun" pitchFamily="2" charset="-122"/>
              </a:rPr>
              <a:t>Open the infant’s mouth by gently pressing the cheeks together</a:t>
            </a:r>
          </a:p>
          <a:p>
            <a:pPr marL="342900" indent="-342900">
              <a:buFont typeface="Arial" panose="020B0604020202020204" pitchFamily="34" charset="0"/>
              <a:buChar char="•"/>
              <a:defRPr/>
            </a:pPr>
            <a:r>
              <a:rPr lang="en-US" altLang="zh-CN" sz="1200" dirty="0">
                <a:ea typeface="SimSun" pitchFamily="2" charset="-122"/>
              </a:rPr>
              <a:t>Angle the syringe at a 45°angle to the inner cheek of the infant</a:t>
            </a:r>
          </a:p>
          <a:p>
            <a:pPr marL="342900" indent="-342900">
              <a:buFont typeface="Arial" panose="020B0604020202020204" pitchFamily="34" charset="0"/>
              <a:buChar char="•"/>
              <a:defRPr/>
            </a:pPr>
            <a:r>
              <a:rPr lang="en-US" altLang="zh-CN" sz="1200" b="1" dirty="0">
                <a:ea typeface="SimSun" pitchFamily="2" charset="-122"/>
              </a:rPr>
              <a:t>Slowly</a:t>
            </a:r>
            <a:r>
              <a:rPr lang="en-US" altLang="zh-CN" sz="1200" dirty="0">
                <a:ea typeface="SimSun" pitchFamily="2" charset="-122"/>
              </a:rPr>
              <a:t> depress the plunger of the syringe, stopping to allow the infant to swallow</a:t>
            </a:r>
          </a:p>
          <a:p>
            <a:pPr>
              <a:defRPr/>
            </a:pPr>
            <a:r>
              <a:rPr lang="en-GB" altLang="zh-CN" sz="1200" dirty="0">
                <a:ea typeface="SimSun" panose="02010600030101010101" pitchFamily="2" charset="-122"/>
              </a:rPr>
              <a:t>A replacement dose is not needed if an incomplete dose is administered for any reason, e.g. infant spits or regurgitates the vaccine</a:t>
            </a:r>
          </a:p>
          <a:p>
            <a:pPr>
              <a:defRPr/>
            </a:pPr>
            <a:endParaRPr lang="en-US" altLang="es-ES" dirty="0"/>
          </a:p>
          <a:p>
            <a:pPr>
              <a:defRPr/>
            </a:pPr>
            <a:endParaRPr lang="en-US" altLang="es-ES" dirty="0"/>
          </a:p>
        </p:txBody>
      </p:sp>
      <p:sp>
        <p:nvSpPr>
          <p:cNvPr id="43012" name="Espace réservé du numéro de diapositive 3">
            <a:extLst>
              <a:ext uri="{FF2B5EF4-FFF2-40B4-BE49-F238E27FC236}">
                <a16:creationId xmlns:a16="http://schemas.microsoft.com/office/drawing/2014/main" id="{35E07E55-C27C-64D6-B03C-6E4CF4C3EB54}"/>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F2BA9376-E5C3-4A44-87A7-5A9C3791E42D}" type="slidenum">
              <a:rPr lang="en-GB" altLang="es-ES">
                <a:cs typeface="Arial" panose="020B0604020202020204" pitchFamily="34" charset="0"/>
              </a:rPr>
              <a:pPr algn="r" eaLnBrk="1" hangingPunct="1">
                <a:spcBef>
                  <a:spcPct val="0"/>
                </a:spcBef>
              </a:pPr>
              <a:t>19</a:t>
            </a:fld>
            <a:endParaRPr lang="en-GB" altLang="es-ES">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Espace réservé de l'image des diapositives 1">
            <a:extLst>
              <a:ext uri="{FF2B5EF4-FFF2-40B4-BE49-F238E27FC236}">
                <a16:creationId xmlns:a16="http://schemas.microsoft.com/office/drawing/2014/main" id="{C679FFAD-E782-9A5B-3B48-2F2322F0778C}"/>
              </a:ext>
            </a:extLst>
          </p:cNvPr>
          <p:cNvSpPr>
            <a:spLocks noGrp="1" noRot="1" noChangeAspect="1" noChangeArrowheads="1" noTextEdit="1"/>
          </p:cNvSpPr>
          <p:nvPr>
            <p:ph type="sldImg"/>
          </p:nvPr>
        </p:nvSpPr>
        <p:spPr>
          <a:ln/>
        </p:spPr>
      </p:sp>
      <p:sp>
        <p:nvSpPr>
          <p:cNvPr id="8195" name="Espace réservé des commentaires 2">
            <a:extLst>
              <a:ext uri="{FF2B5EF4-FFF2-40B4-BE49-F238E27FC236}">
                <a16:creationId xmlns:a16="http://schemas.microsoft.com/office/drawing/2014/main" id="{B838D113-CBFA-0470-5EFE-06AF8FAAAB44}"/>
              </a:ext>
            </a:extLst>
          </p:cNvPr>
          <p:cNvSpPr>
            <a:spLocks noGrp="1"/>
          </p:cNvSpPr>
          <p:nvPr>
            <p:ph type="body" idx="1"/>
          </p:nvPr>
        </p:nvSpPr>
        <p:spPr>
          <a:xfrm>
            <a:off x="677863" y="4705350"/>
            <a:ext cx="5413375" cy="47672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s-ES"/>
          </a:p>
        </p:txBody>
      </p:sp>
      <p:sp>
        <p:nvSpPr>
          <p:cNvPr id="8196" name="Espace réservé du numéro de diapositive 3">
            <a:extLst>
              <a:ext uri="{FF2B5EF4-FFF2-40B4-BE49-F238E27FC236}">
                <a16:creationId xmlns:a16="http://schemas.microsoft.com/office/drawing/2014/main" id="{FF03F5B1-4C7B-ACBD-4699-D81745C1215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F1463229-DC5C-47A1-B8F9-36D48813C08E}" type="slidenum">
              <a:rPr lang="fr-FR" altLang="es-ES">
                <a:cs typeface="Arial" panose="020B0604020202020204" pitchFamily="34" charset="0"/>
              </a:rPr>
              <a:pPr>
                <a:spcBef>
                  <a:spcPct val="0"/>
                </a:spcBef>
              </a:pPr>
              <a:t>2</a:t>
            </a:fld>
            <a:endParaRPr lang="fr-FR" altLang="es-ES">
              <a:cs typeface="Arial" panose="020B0604020202020204"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Espace réservé de l'image des diapositives 1">
            <a:extLst>
              <a:ext uri="{FF2B5EF4-FFF2-40B4-BE49-F238E27FC236}">
                <a16:creationId xmlns:a16="http://schemas.microsoft.com/office/drawing/2014/main" id="{DEDF084B-127B-54D6-E203-B0B5F4117E21}"/>
              </a:ext>
            </a:extLst>
          </p:cNvPr>
          <p:cNvSpPr>
            <a:spLocks noGrp="1" noRot="1" noChangeAspect="1" noChangeArrowheads="1" noTextEdit="1"/>
          </p:cNvSpPr>
          <p:nvPr>
            <p:ph type="sldImg"/>
          </p:nvPr>
        </p:nvSpPr>
        <p:spPr>
          <a:ln/>
        </p:spPr>
      </p:sp>
      <p:sp>
        <p:nvSpPr>
          <p:cNvPr id="45059" name="Espace réservé des commentaires 2">
            <a:extLst>
              <a:ext uri="{FF2B5EF4-FFF2-40B4-BE49-F238E27FC236}">
                <a16:creationId xmlns:a16="http://schemas.microsoft.com/office/drawing/2014/main" id="{8A2E6C2D-5577-5997-E249-BE0986BEEC8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a:t>
            </a:r>
          </a:p>
          <a:p>
            <a:r>
              <a:rPr lang="en-US" altLang="es-ES" b="1" dirty="0"/>
              <a:t>Explain to the participants how many vials to take.</a:t>
            </a:r>
          </a:p>
          <a:p>
            <a:endParaRPr lang="en-US" altLang="es-ES" b="1" dirty="0"/>
          </a:p>
          <a:p>
            <a:r>
              <a:rPr lang="en-US" altLang="es-ES" dirty="0"/>
              <a:t>Rotavirus vaccine can be given at the same time as pentavalent vaccine (DTP-</a:t>
            </a:r>
            <a:r>
              <a:rPr lang="en-US" altLang="es-ES" dirty="0" err="1"/>
              <a:t>HepB</a:t>
            </a:r>
            <a:r>
              <a:rPr lang="en-US" altLang="es-ES" dirty="0"/>
              <a:t>-Hib), PCV, OPV or any other vaccine in the routine </a:t>
            </a:r>
            <a:r>
              <a:rPr lang="en-US" altLang="es-ES" dirty="0" err="1"/>
              <a:t>programme</a:t>
            </a:r>
            <a:r>
              <a:rPr lang="en-US" altLang="es-ES" dirty="0"/>
              <a:t>. </a:t>
            </a:r>
          </a:p>
          <a:p>
            <a:r>
              <a:rPr lang="en-US" altLang="es-ES" dirty="0"/>
              <a:t>A simple method to calculate the number of vials that need to be taken, is to take </a:t>
            </a:r>
            <a:r>
              <a:rPr lang="en-US" altLang="es-ES" b="1" dirty="0"/>
              <a:t>same</a:t>
            </a:r>
            <a:r>
              <a:rPr lang="en-US" altLang="es-ES" dirty="0"/>
              <a:t> number of single doses of OPV and Rotavirus </a:t>
            </a:r>
            <a:r>
              <a:rPr lang="en-US" altLang="zh-CN" dirty="0">
                <a:ea typeface="SimSun" panose="02010600030101010101" pitchFamily="2" charset="-122"/>
              </a:rPr>
              <a:t>(ROTASIIL</a:t>
            </a:r>
            <a:r>
              <a:rPr lang="en-GB" altLang="es-ES" dirty="0"/>
              <a:t>). They both have a 3 dose schedule and are given at 6-10-14 weeks.</a:t>
            </a:r>
          </a:p>
          <a:p>
            <a:r>
              <a:rPr lang="en-GB" altLang="es-ES" dirty="0"/>
              <a:t>OPV comes in 10 or 20 dose vials, and </a:t>
            </a:r>
            <a:r>
              <a:rPr lang="en-US" altLang="es-ES" dirty="0"/>
              <a:t>Rotavirus </a:t>
            </a:r>
            <a:r>
              <a:rPr lang="en-US" altLang="zh-CN" dirty="0">
                <a:ea typeface="SimSun" panose="02010600030101010101" pitchFamily="2" charset="-122"/>
              </a:rPr>
              <a:t>(ROTASIIL</a:t>
            </a:r>
            <a:r>
              <a:rPr lang="en-GB" altLang="es-ES" dirty="0"/>
              <a:t>) in 1 or 2 dose vials. </a:t>
            </a:r>
          </a:p>
          <a:p>
            <a:r>
              <a:rPr lang="en-GB" altLang="es-ES" dirty="0"/>
              <a:t>As an example, in a country using 20 dose OPV vials and 2 dose </a:t>
            </a:r>
            <a:r>
              <a:rPr lang="en-US" altLang="es-ES" dirty="0"/>
              <a:t>Rotavirus </a:t>
            </a:r>
            <a:r>
              <a:rPr lang="en-US" altLang="zh-CN" dirty="0">
                <a:ea typeface="SimSun" panose="02010600030101010101" pitchFamily="2" charset="-122"/>
              </a:rPr>
              <a:t>(ROTASIIL</a:t>
            </a:r>
            <a:r>
              <a:rPr lang="en-GB" altLang="es-ES" dirty="0"/>
              <a:t>) vials, you would need to take 10 vials of </a:t>
            </a:r>
            <a:r>
              <a:rPr lang="en-US" altLang="es-ES" dirty="0"/>
              <a:t>Rotavirus </a:t>
            </a:r>
            <a:r>
              <a:rPr lang="en-US" altLang="zh-CN" dirty="0">
                <a:ea typeface="SimSun" panose="02010600030101010101" pitchFamily="2" charset="-122"/>
              </a:rPr>
              <a:t>(ROTASIIL</a:t>
            </a:r>
            <a:r>
              <a:rPr lang="en-GB" altLang="es-ES" dirty="0"/>
              <a:t>) for each OPV vial.  </a:t>
            </a:r>
          </a:p>
          <a:p>
            <a:r>
              <a:rPr lang="en-US" altLang="es-ES" u="sng" dirty="0"/>
              <a:t>Unopened</a:t>
            </a:r>
            <a:r>
              <a:rPr lang="en-US" altLang="es-ES" dirty="0"/>
              <a:t> rotavirus vials brought back from outreach should be immediately kept in the refrigerator for use in the next session, provided that the VVM and expiry date have not passed the discard point and date.</a:t>
            </a:r>
          </a:p>
          <a:p>
            <a:r>
              <a:rPr lang="en-US" altLang="es-ES" u="sng" dirty="0"/>
              <a:t>Opened</a:t>
            </a:r>
            <a:r>
              <a:rPr lang="en-US" altLang="es-ES" dirty="0"/>
              <a:t> vials should be discarded after 6 hours of opening or at the end of session and must not be used in next session.</a:t>
            </a:r>
          </a:p>
          <a:p>
            <a:endParaRPr lang="en-US" altLang="es-ES" dirty="0"/>
          </a:p>
          <a:p>
            <a:endParaRPr lang="en-GB" altLang="es-ES" dirty="0"/>
          </a:p>
        </p:txBody>
      </p:sp>
      <p:sp>
        <p:nvSpPr>
          <p:cNvPr id="45060" name="Espace réservé du numéro de diapositive 3">
            <a:extLst>
              <a:ext uri="{FF2B5EF4-FFF2-40B4-BE49-F238E27FC236}">
                <a16:creationId xmlns:a16="http://schemas.microsoft.com/office/drawing/2014/main" id="{008A1694-BB90-8276-121D-48672331AC2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5029DB2F-38A9-4D8A-8D8D-D74758954424}" type="slidenum">
              <a:rPr lang="en-GB" altLang="es-ES">
                <a:cs typeface="Arial" panose="020B0604020202020204" pitchFamily="34" charset="0"/>
              </a:rPr>
              <a:pPr>
                <a:spcBef>
                  <a:spcPct val="0"/>
                </a:spcBef>
              </a:pPr>
              <a:t>20</a:t>
            </a:fld>
            <a:endParaRPr lang="en-GB" altLang="es-ES">
              <a:cs typeface="Arial" panose="020B0604020202020204"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Espace réservé de l'image des diapositives 1">
            <a:extLst>
              <a:ext uri="{FF2B5EF4-FFF2-40B4-BE49-F238E27FC236}">
                <a16:creationId xmlns:a16="http://schemas.microsoft.com/office/drawing/2014/main" id="{377FC0F6-B8E9-176F-F8AF-7C8C2CA6AF9A}"/>
              </a:ext>
            </a:extLst>
          </p:cNvPr>
          <p:cNvSpPr>
            <a:spLocks noGrp="1" noRot="1" noChangeAspect="1" noChangeArrowheads="1" noTextEdit="1"/>
          </p:cNvSpPr>
          <p:nvPr>
            <p:ph type="sldImg"/>
          </p:nvPr>
        </p:nvSpPr>
        <p:spPr>
          <a:ln/>
        </p:spPr>
      </p:sp>
      <p:sp>
        <p:nvSpPr>
          <p:cNvPr id="47107" name="Espace réservé des commentaires 2">
            <a:extLst>
              <a:ext uri="{FF2B5EF4-FFF2-40B4-BE49-F238E27FC236}">
                <a16:creationId xmlns:a16="http://schemas.microsoft.com/office/drawing/2014/main" id="{CD6E5DAD-94E9-7E66-3093-3D33BCA8E01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en-US" altLang="es-ES" b="1"/>
              <a:t>To the facilitator:  </a:t>
            </a:r>
          </a:p>
          <a:p>
            <a:r>
              <a:rPr lang="en-US" altLang="es-ES" b="1"/>
              <a:t>Explain to the participants that this is the main information to keep in mind.</a:t>
            </a:r>
            <a:endParaRPr lang="fr-FR" altLang="es-ES" b="1"/>
          </a:p>
          <a:p>
            <a:endParaRPr lang="fr-FR" altLang="es-ES"/>
          </a:p>
          <a:p>
            <a:endParaRPr lang="fr-FR" altLang="es-ES"/>
          </a:p>
          <a:p>
            <a:endParaRPr lang="fr-FR" altLang="es-ES"/>
          </a:p>
          <a:p>
            <a:endParaRPr lang="fr-FR" altLang="es-ES"/>
          </a:p>
        </p:txBody>
      </p:sp>
      <p:sp>
        <p:nvSpPr>
          <p:cNvPr id="47108" name="Espace réservé du numéro de diapositive 3">
            <a:extLst>
              <a:ext uri="{FF2B5EF4-FFF2-40B4-BE49-F238E27FC236}">
                <a16:creationId xmlns:a16="http://schemas.microsoft.com/office/drawing/2014/main" id="{FA9E086F-9D38-695D-9C2A-026AF60142D7}"/>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74303C7F-B99F-49EF-A3D9-5AA0B30139FC}" type="slidenum">
              <a:rPr lang="en-GB" altLang="es-ES">
                <a:cs typeface="Arial" panose="020B0604020202020204" pitchFamily="34" charset="0"/>
              </a:rPr>
              <a:pPr algn="r" eaLnBrk="1" hangingPunct="1">
                <a:spcBef>
                  <a:spcPct val="0"/>
                </a:spcBef>
              </a:pPr>
              <a:t>21</a:t>
            </a:fld>
            <a:endParaRPr lang="en-GB" altLang="es-ES">
              <a:cs typeface="Arial" panose="020B0604020202020204"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Espace réservé de l'image des diapositives 1">
            <a:extLst>
              <a:ext uri="{FF2B5EF4-FFF2-40B4-BE49-F238E27FC236}">
                <a16:creationId xmlns:a16="http://schemas.microsoft.com/office/drawing/2014/main" id="{F2A3EDBA-E329-F762-8B5C-64CFF3A3653D}"/>
              </a:ext>
            </a:extLst>
          </p:cNvPr>
          <p:cNvSpPr>
            <a:spLocks noGrp="1" noRot="1" noChangeAspect="1" noChangeArrowheads="1" noTextEdit="1"/>
          </p:cNvSpPr>
          <p:nvPr>
            <p:ph type="sldImg"/>
          </p:nvPr>
        </p:nvSpPr>
        <p:spPr>
          <a:ln/>
        </p:spPr>
      </p:sp>
      <p:sp>
        <p:nvSpPr>
          <p:cNvPr id="49155" name="Espace réservé des commentaires 2">
            <a:extLst>
              <a:ext uri="{FF2B5EF4-FFF2-40B4-BE49-F238E27FC236}">
                <a16:creationId xmlns:a16="http://schemas.microsoft.com/office/drawing/2014/main" id="{42C97468-4726-12DA-1124-25F58437CC8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a:t>To the facilitator:  </a:t>
            </a:r>
          </a:p>
          <a:p>
            <a:endParaRPr lang="en-US" altLang="es-ES" b="1"/>
          </a:p>
          <a:p>
            <a:r>
              <a:rPr lang="en-US" altLang="es-ES"/>
              <a:t>This is the end of the module.</a:t>
            </a:r>
          </a:p>
          <a:p>
            <a:r>
              <a:rPr lang="en-US" altLang="es-ES"/>
              <a:t>You have been introduced to “Rotavirus vaccine administration” module.</a:t>
            </a:r>
          </a:p>
          <a:p>
            <a:r>
              <a:rPr lang="en-US" altLang="es-ES"/>
              <a:t>The following module is titled “Recording and monitoring uptake of rotavirus vaccine”.</a:t>
            </a:r>
          </a:p>
          <a:p>
            <a:r>
              <a:rPr lang="en-US" altLang="es-ES"/>
              <a:t>Thank you for your attention!</a:t>
            </a:r>
            <a:endParaRPr lang="fr-FR" altLang="es-ES"/>
          </a:p>
        </p:txBody>
      </p:sp>
      <p:sp>
        <p:nvSpPr>
          <p:cNvPr id="49156" name="Espace réservé du numéro de diapositive 3">
            <a:extLst>
              <a:ext uri="{FF2B5EF4-FFF2-40B4-BE49-F238E27FC236}">
                <a16:creationId xmlns:a16="http://schemas.microsoft.com/office/drawing/2014/main" id="{F9D14221-A746-4C2A-BCC5-C4D307B5948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DD15AD29-F8AA-4969-94F0-C99CF66C04F3}" type="slidenum">
              <a:rPr lang="en-GB" altLang="es-ES">
                <a:cs typeface="Arial" panose="020B0604020202020204" pitchFamily="34" charset="0"/>
              </a:rPr>
              <a:pPr>
                <a:spcBef>
                  <a:spcPct val="0"/>
                </a:spcBef>
              </a:pPr>
              <a:t>22</a:t>
            </a:fld>
            <a:endParaRPr lang="en-GB" altLang="es-ES">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a:extLst>
              <a:ext uri="{FF2B5EF4-FFF2-40B4-BE49-F238E27FC236}">
                <a16:creationId xmlns:a16="http://schemas.microsoft.com/office/drawing/2014/main" id="{0ADA1E36-5F41-D4D8-B17D-4DBC7E3B68B4}"/>
              </a:ext>
            </a:extLst>
          </p:cNvPr>
          <p:cNvSpPr>
            <a:spLocks noGrp="1" noRot="1" noChangeAspect="1" noChangeArrowheads="1" noTextEdit="1"/>
          </p:cNvSpPr>
          <p:nvPr>
            <p:ph type="sldImg"/>
          </p:nvPr>
        </p:nvSpPr>
        <p:spPr>
          <a:ln/>
        </p:spPr>
      </p:sp>
      <p:sp>
        <p:nvSpPr>
          <p:cNvPr id="10243" name="Espace réservé des commentaires 2">
            <a:extLst>
              <a:ext uri="{FF2B5EF4-FFF2-40B4-BE49-F238E27FC236}">
                <a16:creationId xmlns:a16="http://schemas.microsoft.com/office/drawing/2014/main" id="{881DAA48-4BC2-DA01-B1BF-0E92470750A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  </a:t>
            </a:r>
          </a:p>
          <a:p>
            <a:r>
              <a:rPr lang="en-US" altLang="es-ES" b="1" dirty="0"/>
              <a:t>Explain to the participants the key issues raised in this module.</a:t>
            </a:r>
          </a:p>
          <a:p>
            <a:endParaRPr lang="en-US" altLang="es-ES" b="1" dirty="0"/>
          </a:p>
          <a:p>
            <a:r>
              <a:rPr lang="en-US" altLang="es-ES" dirty="0"/>
              <a:t>You have infants to vaccinate, what are you going to do first? </a:t>
            </a:r>
          </a:p>
          <a:p>
            <a:r>
              <a:rPr lang="en-US" altLang="es-ES" dirty="0"/>
              <a:t>We will provide you with answers to the following questions:</a:t>
            </a:r>
          </a:p>
          <a:p>
            <a:pPr marL="171450" indent="-171450">
              <a:buFont typeface="Arial" panose="020B0604020202020204" pitchFamily="34" charset="0"/>
              <a:buChar char="•"/>
            </a:pPr>
            <a:r>
              <a:rPr lang="en-US" altLang="es-ES" dirty="0"/>
              <a:t>How to check the quality of the vaccine? </a:t>
            </a:r>
          </a:p>
          <a:p>
            <a:pPr marL="171450" indent="-171450">
              <a:buFont typeface="Arial" panose="020B0604020202020204" pitchFamily="34" charset="0"/>
              <a:buChar char="•"/>
            </a:pPr>
            <a:r>
              <a:rPr lang="en-US" altLang="es-ES" dirty="0"/>
              <a:t>How to prepare for vaccination?</a:t>
            </a:r>
          </a:p>
          <a:p>
            <a:pPr marL="171450" indent="-171450">
              <a:buFont typeface="Arial" panose="020B0604020202020204" pitchFamily="34" charset="0"/>
              <a:buChar char="•"/>
            </a:pPr>
            <a:r>
              <a:rPr lang="en-US" altLang="es-ES" dirty="0"/>
              <a:t>How to administer the vaccine? </a:t>
            </a:r>
          </a:p>
          <a:p>
            <a:pPr marL="171450" indent="-171450">
              <a:buFont typeface="Arial" panose="020B0604020202020204" pitchFamily="34" charset="0"/>
              <a:buChar char="•"/>
            </a:pPr>
            <a:r>
              <a:rPr lang="en-US" altLang="es-ES" dirty="0"/>
              <a:t>What to do if infant spits part of the vaccine out?</a:t>
            </a:r>
            <a:endParaRPr lang="en-GB" altLang="es-ES" dirty="0"/>
          </a:p>
        </p:txBody>
      </p:sp>
      <p:sp>
        <p:nvSpPr>
          <p:cNvPr id="10244" name="Espace réservé du numéro de diapositive 3">
            <a:extLst>
              <a:ext uri="{FF2B5EF4-FFF2-40B4-BE49-F238E27FC236}">
                <a16:creationId xmlns:a16="http://schemas.microsoft.com/office/drawing/2014/main" id="{5025674A-0EA0-581A-F994-2E9560FF9D6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ABD0AB78-D762-43DB-997B-88C806E1AC8F}" type="slidenum">
              <a:rPr lang="fr-FR" altLang="es-ES">
                <a:cs typeface="Arial" panose="020B0604020202020204" pitchFamily="34" charset="0"/>
              </a:rPr>
              <a:pPr>
                <a:spcBef>
                  <a:spcPct val="0"/>
                </a:spcBef>
              </a:pPr>
              <a:t>3</a:t>
            </a:fld>
            <a:endParaRPr lang="fr-FR" altLang="es-ES">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Espace réservé de l'image des diapositives 1">
            <a:extLst>
              <a:ext uri="{FF2B5EF4-FFF2-40B4-BE49-F238E27FC236}">
                <a16:creationId xmlns:a16="http://schemas.microsoft.com/office/drawing/2014/main" id="{E579C38F-A272-6459-0CD4-A732C84CE420}"/>
              </a:ext>
            </a:extLst>
          </p:cNvPr>
          <p:cNvSpPr>
            <a:spLocks noGrp="1" noRot="1" noChangeAspect="1" noChangeArrowheads="1" noTextEdit="1"/>
          </p:cNvSpPr>
          <p:nvPr>
            <p:ph type="sldImg"/>
          </p:nvPr>
        </p:nvSpPr>
        <p:spPr>
          <a:ln/>
        </p:spPr>
      </p:sp>
      <p:sp>
        <p:nvSpPr>
          <p:cNvPr id="12291" name="Espace réservé des commentaires 2">
            <a:extLst>
              <a:ext uri="{FF2B5EF4-FFF2-40B4-BE49-F238E27FC236}">
                <a16:creationId xmlns:a16="http://schemas.microsoft.com/office/drawing/2014/main" id="{1CF4CDB8-DE5F-E62E-F767-DF73FD7D3FD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a:t>
            </a:r>
          </a:p>
          <a:p>
            <a:r>
              <a:rPr lang="en-US" altLang="es-ES" b="1" dirty="0"/>
              <a:t>Explain to the participants how to check and interpret the Vaccine Vial Monitor (VVM).</a:t>
            </a:r>
          </a:p>
          <a:p>
            <a:endParaRPr lang="en-US" altLang="es-ES" b="1" dirty="0"/>
          </a:p>
          <a:p>
            <a:r>
              <a:rPr lang="en-US" altLang="es-ES" dirty="0"/>
              <a:t>The vaccine vial monitor (VVM) is a round disc of heat-sensitive material placed on a vaccine vial cap (not the diluent), in the case of  </a:t>
            </a:r>
            <a:r>
              <a:rPr lang="en-GB" altLang="es-ES" dirty="0"/>
              <a:t>ROTASIIL </a:t>
            </a:r>
            <a:r>
              <a:rPr lang="en-US" altLang="es-ES" dirty="0"/>
              <a:t>to register cumulative heat exposure. </a:t>
            </a:r>
          </a:p>
          <a:p>
            <a:r>
              <a:rPr lang="en-US" altLang="es-ES" dirty="0"/>
              <a:t>The inner square is chemically active and changes color irreversibly from light to dark with exposed to heat over time.</a:t>
            </a:r>
          </a:p>
          <a:p>
            <a:r>
              <a:rPr lang="en-US" altLang="es-ES" dirty="0"/>
              <a:t>By comparing the color of the inner square to the reference color, a health worker can determine whether or not the vaccine has been exposed to heat.</a:t>
            </a:r>
          </a:p>
          <a:p>
            <a:r>
              <a:rPr lang="en-US" altLang="es-ES" dirty="0"/>
              <a:t>Thanks to the VVM, important decisions about which vaccines to use or to discard are now clear. If the inner square matches or is darker then the outer ring, discard the vaccine.</a:t>
            </a:r>
          </a:p>
          <a:p>
            <a:r>
              <a:rPr lang="en-US" altLang="es-ES" dirty="0"/>
              <a:t>If a </a:t>
            </a:r>
            <a:r>
              <a:rPr lang="en-US" altLang="es-ES"/>
              <a:t>vaccine vial </a:t>
            </a:r>
            <a:r>
              <a:rPr lang="en-US" altLang="es-ES" dirty="0"/>
              <a:t>is found to be at any of the discard points, the vaccine should not be used and the supervisor should be informed.</a:t>
            </a:r>
            <a:endParaRPr lang="fr-FR" altLang="es-ES" dirty="0"/>
          </a:p>
        </p:txBody>
      </p:sp>
      <p:sp>
        <p:nvSpPr>
          <p:cNvPr id="12292" name="Espace réservé du numéro de diapositive 3">
            <a:extLst>
              <a:ext uri="{FF2B5EF4-FFF2-40B4-BE49-F238E27FC236}">
                <a16:creationId xmlns:a16="http://schemas.microsoft.com/office/drawing/2014/main" id="{D7FF42BC-A6EA-0EA3-6AF3-06797F1BA107}"/>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19E0DAFD-8993-434E-8B4D-4BA38A1AD7A7}" type="slidenum">
              <a:rPr lang="en-GB" altLang="es-ES">
                <a:cs typeface="Arial" panose="020B0604020202020204" pitchFamily="34" charset="0"/>
              </a:rPr>
              <a:pPr algn="r" eaLnBrk="1" hangingPunct="1">
                <a:spcBef>
                  <a:spcPct val="0"/>
                </a:spcBef>
              </a:pPr>
              <a:t>4</a:t>
            </a:fld>
            <a:endParaRPr lang="en-GB" altLang="es-ES">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Espace réservé de l'image des diapositives 1">
            <a:extLst>
              <a:ext uri="{FF2B5EF4-FFF2-40B4-BE49-F238E27FC236}">
                <a16:creationId xmlns:a16="http://schemas.microsoft.com/office/drawing/2014/main" id="{E2CF0F0B-FD19-D4C2-FC73-E083D7132A15}"/>
              </a:ext>
            </a:extLst>
          </p:cNvPr>
          <p:cNvSpPr>
            <a:spLocks noGrp="1" noRot="1" noChangeAspect="1" noChangeArrowheads="1" noTextEdit="1"/>
          </p:cNvSpPr>
          <p:nvPr>
            <p:ph type="sldImg"/>
          </p:nvPr>
        </p:nvSpPr>
        <p:spPr>
          <a:ln/>
        </p:spPr>
      </p:sp>
      <p:sp>
        <p:nvSpPr>
          <p:cNvPr id="14339" name="Espace réservé des commentaires 2">
            <a:extLst>
              <a:ext uri="{FF2B5EF4-FFF2-40B4-BE49-F238E27FC236}">
                <a16:creationId xmlns:a16="http://schemas.microsoft.com/office/drawing/2014/main" id="{E745059E-2C69-79A4-75D8-DFB1FA210FB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a:t>
            </a:r>
          </a:p>
          <a:p>
            <a:r>
              <a:rPr lang="en-US" altLang="es-ES" b="1" dirty="0"/>
              <a:t>Explain to the participants how and where to check the expiration date.</a:t>
            </a:r>
          </a:p>
          <a:p>
            <a:endParaRPr lang="en-US" altLang="es-ES" b="1" dirty="0"/>
          </a:p>
          <a:p>
            <a:r>
              <a:rPr lang="en-US" altLang="es-ES" dirty="0"/>
              <a:t>It is important to understand that VVM does not provide information about vaccine potency. </a:t>
            </a:r>
          </a:p>
          <a:p>
            <a:r>
              <a:rPr lang="en-US" altLang="es-ES" dirty="0"/>
              <a:t>The VVM may be ok (which means the inner square is lighter than the outer circle), but the vaccine, or the diluent, may be beyond the expiration date. </a:t>
            </a:r>
          </a:p>
          <a:p>
            <a:r>
              <a:rPr lang="en-US" altLang="es-ES" dirty="0"/>
              <a:t>So always check the expiration date on the vaccine and the diluent vials before using them.</a:t>
            </a:r>
          </a:p>
          <a:p>
            <a:r>
              <a:rPr lang="en-US" altLang="es-ES" dirty="0"/>
              <a:t>The expiration dates are mentioned clearly on the labels.</a:t>
            </a:r>
          </a:p>
          <a:p>
            <a:r>
              <a:rPr lang="en-US" altLang="es-ES" dirty="0"/>
              <a:t>N.B.  The diluent may have a different (longer) expiry date than the vaccine:  make sure to use the earliest expiring diluent first.</a:t>
            </a:r>
            <a:endParaRPr lang="en-GB" altLang="es-ES" dirty="0"/>
          </a:p>
        </p:txBody>
      </p:sp>
      <p:sp>
        <p:nvSpPr>
          <p:cNvPr id="14340" name="Espace réservé du numéro de diapositive 3">
            <a:extLst>
              <a:ext uri="{FF2B5EF4-FFF2-40B4-BE49-F238E27FC236}">
                <a16:creationId xmlns:a16="http://schemas.microsoft.com/office/drawing/2014/main" id="{41139E13-A865-58C0-5713-C2ECE00860F6}"/>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6F85DBCF-391F-40A7-BE6B-08526A7B4716}" type="slidenum">
              <a:rPr lang="en-GB" altLang="es-ES">
                <a:cs typeface="Arial" panose="020B0604020202020204" pitchFamily="34" charset="0"/>
              </a:rPr>
              <a:pPr algn="r" eaLnBrk="1" hangingPunct="1">
                <a:spcBef>
                  <a:spcPct val="0"/>
                </a:spcBef>
              </a:pPr>
              <a:t>5</a:t>
            </a:fld>
            <a:endParaRPr lang="en-GB" altLang="es-ES">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Espace réservé de l'image des diapositives 1">
            <a:extLst>
              <a:ext uri="{FF2B5EF4-FFF2-40B4-BE49-F238E27FC236}">
                <a16:creationId xmlns:a16="http://schemas.microsoft.com/office/drawing/2014/main" id="{6A3356DE-7F9C-5439-ADA3-397A5F808E6C}"/>
              </a:ext>
            </a:extLst>
          </p:cNvPr>
          <p:cNvSpPr>
            <a:spLocks noGrp="1" noRot="1" noChangeAspect="1" noChangeArrowheads="1" noTextEdit="1"/>
          </p:cNvSpPr>
          <p:nvPr>
            <p:ph type="sldImg"/>
          </p:nvPr>
        </p:nvSpPr>
        <p:spPr>
          <a:ln/>
        </p:spPr>
      </p:sp>
      <p:sp>
        <p:nvSpPr>
          <p:cNvPr id="16387" name="Espace réservé des commentaires 2">
            <a:extLst>
              <a:ext uri="{FF2B5EF4-FFF2-40B4-BE49-F238E27FC236}">
                <a16:creationId xmlns:a16="http://schemas.microsoft.com/office/drawing/2014/main" id="{BE68FAEE-8114-CFBE-4A2A-42FABA80833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08" tIns="45502" rIns="91008" bIns="45502"/>
          <a:lstStyle/>
          <a:p>
            <a:r>
              <a:rPr lang="en-US" altLang="es-ES" b="1" dirty="0"/>
              <a:t>To the facilitator:</a:t>
            </a:r>
          </a:p>
          <a:p>
            <a:r>
              <a:rPr lang="en-US" altLang="es-ES" b="1" dirty="0"/>
              <a:t>Read the situation and question to the participants. </a:t>
            </a:r>
          </a:p>
          <a:p>
            <a:r>
              <a:rPr lang="en-US" altLang="es-ES" b="1" dirty="0"/>
              <a:t>This question will test if participants understand what to do if the vaccine vial monitor shows that the inner square is still lighter than the ring.</a:t>
            </a:r>
          </a:p>
          <a:p>
            <a:endParaRPr lang="en-US" altLang="es-ES" b="1" dirty="0"/>
          </a:p>
          <a:p>
            <a:r>
              <a:rPr lang="en-US" altLang="es-ES" b="1" dirty="0"/>
              <a:t>Response:</a:t>
            </a:r>
          </a:p>
          <a:p>
            <a:r>
              <a:rPr lang="en-US" altLang="es-ES" dirty="0"/>
              <a:t>Use these vaccines first, as their VVM has already started to change.</a:t>
            </a:r>
            <a:endParaRPr lang="fr-FR" altLang="es-ES" dirty="0"/>
          </a:p>
        </p:txBody>
      </p:sp>
      <p:sp>
        <p:nvSpPr>
          <p:cNvPr id="16388" name="Espace réservé du numéro de diapositive 3">
            <a:extLst>
              <a:ext uri="{FF2B5EF4-FFF2-40B4-BE49-F238E27FC236}">
                <a16:creationId xmlns:a16="http://schemas.microsoft.com/office/drawing/2014/main" id="{39683A86-348F-EB15-899E-D2BB6691E05A}"/>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08" tIns="45502" rIns="91008" bIns="45502"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05D151AC-2028-4A2F-8808-6BF140D39D0B}" type="slidenum">
              <a:rPr lang="fr-FR" altLang="es-ES">
                <a:solidFill>
                  <a:srgbClr val="000000"/>
                </a:solidFill>
                <a:cs typeface="Arial" panose="020B0604020202020204" pitchFamily="34" charset="0"/>
              </a:rPr>
              <a:pPr algn="r" eaLnBrk="1" hangingPunct="1">
                <a:spcBef>
                  <a:spcPct val="0"/>
                </a:spcBef>
              </a:pPr>
              <a:t>6</a:t>
            </a:fld>
            <a:endParaRPr lang="fr-FR" altLang="es-ES">
              <a:solidFill>
                <a:srgbClr val="000000"/>
              </a:solidFill>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DDE3D07F-8BEF-D585-DC1A-DA4FA8258787}"/>
              </a:ext>
            </a:extLst>
          </p:cNvPr>
          <p:cNvSpPr>
            <a:spLocks noGrp="1" noRot="1" noChangeAspect="1" noChangeArrowheads="1" noTextEdit="1"/>
          </p:cNvSpPr>
          <p:nvPr>
            <p:ph type="sldImg"/>
          </p:nvPr>
        </p:nvSpPr>
        <p:spPr>
          <a:ln/>
        </p:spPr>
      </p:sp>
      <p:sp>
        <p:nvSpPr>
          <p:cNvPr id="3" name="Notes Placeholder 2">
            <a:extLst>
              <a:ext uri="{FF2B5EF4-FFF2-40B4-BE49-F238E27FC236}">
                <a16:creationId xmlns:a16="http://schemas.microsoft.com/office/drawing/2014/main" id="{467D81DB-77E7-C801-3E49-A79A3383CC48}"/>
              </a:ext>
            </a:extLst>
          </p:cNvPr>
          <p:cNvSpPr>
            <a:spLocks noGrp="1"/>
          </p:cNvSpPr>
          <p:nvPr>
            <p:ph type="body" idx="1"/>
          </p:nvPr>
        </p:nvSpPr>
        <p:spPr/>
        <p:txBody>
          <a:bodyPr/>
          <a:lstStyle/>
          <a:p>
            <a:pPr>
              <a:defRPr/>
            </a:pPr>
            <a:r>
              <a:rPr lang="en-US" altLang="es-ES" b="1" dirty="0"/>
              <a:t>To the facilitator:</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s-ES" b="1" dirty="0"/>
              <a:t>Explain to the participants how to prepare the vaccine with the step-by-step, self-explanatory diagram.</a:t>
            </a:r>
          </a:p>
          <a:p>
            <a:pPr>
              <a:defRPr/>
            </a:pPr>
            <a:endParaRPr lang="en-US" altLang="es-ES" b="1" dirty="0"/>
          </a:p>
          <a:p>
            <a:pPr>
              <a:defRPr/>
            </a:pPr>
            <a:r>
              <a:rPr lang="en-US" altLang="es-ES" dirty="0"/>
              <a:t>First, identify the different components that are present in the one dose presentation ROTASIIL package:  </a:t>
            </a:r>
          </a:p>
          <a:p>
            <a:pPr marL="228600" indent="-228600">
              <a:buFont typeface="+mj-lt"/>
              <a:buAutoNum type="arabicPeriod"/>
              <a:defRPr/>
            </a:pPr>
            <a:r>
              <a:rPr lang="en-US" altLang="es-ES" dirty="0"/>
              <a:t>One dose vaccine vial</a:t>
            </a:r>
          </a:p>
          <a:p>
            <a:pPr marL="228600" indent="-228600">
              <a:buFont typeface="+mj-lt"/>
              <a:buAutoNum type="arabicPeriod"/>
              <a:defRPr/>
            </a:pPr>
            <a:r>
              <a:rPr lang="en-US" altLang="es-ES" dirty="0"/>
              <a:t>Diluent vial. N.B.  This diluent must only be used with this ROTASIIL vaccine.  It must </a:t>
            </a:r>
            <a:r>
              <a:rPr lang="en-US" altLang="es-ES" u="sng" dirty="0"/>
              <a:t>never</a:t>
            </a:r>
            <a:r>
              <a:rPr lang="en-US" altLang="es-ES" dirty="0"/>
              <a:t> be used to reconstitute other freeze-dried vaccines.</a:t>
            </a:r>
          </a:p>
          <a:p>
            <a:pPr marL="228600" indent="-228600">
              <a:buFont typeface="+mj-lt"/>
              <a:buAutoNum type="arabicPeriod"/>
              <a:defRPr/>
            </a:pPr>
            <a:r>
              <a:rPr lang="en-US" altLang="es-ES" dirty="0"/>
              <a:t>One 3 mL oral syringe</a:t>
            </a:r>
          </a:p>
          <a:p>
            <a:pPr marL="228600" indent="-228600">
              <a:buFont typeface="+mj-lt"/>
              <a:buAutoNum type="arabicPeriod"/>
              <a:defRPr/>
            </a:pPr>
            <a:r>
              <a:rPr lang="en-US" altLang="es-ES" dirty="0"/>
              <a:t>Adapter</a:t>
            </a:r>
          </a:p>
          <a:p>
            <a:pPr>
              <a:defRPr/>
            </a:pPr>
            <a:endParaRPr lang="en-US" altLang="es-ES" b="1" dirty="0"/>
          </a:p>
          <a:p>
            <a:pPr>
              <a:defRPr/>
            </a:pPr>
            <a:endParaRPr lang="en-US" dirty="0"/>
          </a:p>
        </p:txBody>
      </p:sp>
      <p:sp>
        <p:nvSpPr>
          <p:cNvPr id="18436" name="Slide Number Placeholder 3">
            <a:extLst>
              <a:ext uri="{FF2B5EF4-FFF2-40B4-BE49-F238E27FC236}">
                <a16:creationId xmlns:a16="http://schemas.microsoft.com/office/drawing/2014/main" id="{E2DFD638-3F0F-7710-6C48-4C43E18C755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defRPr>
                <a:solidFill>
                  <a:schemeClr val="tx1"/>
                </a:solidFill>
                <a:latin typeface="Limon F3" charset="0"/>
                <a:ea typeface="MS PGothic" panose="020B0600070205080204" pitchFamily="34" charset="-128"/>
              </a:defRPr>
            </a:lvl1pPr>
            <a:lvl2pPr marL="742950" indent="-285750" defTabSz="909638">
              <a:defRPr>
                <a:solidFill>
                  <a:schemeClr val="tx1"/>
                </a:solidFill>
                <a:latin typeface="Limon F3" charset="0"/>
                <a:ea typeface="MS PGothic" panose="020B0600070205080204" pitchFamily="34" charset="-128"/>
              </a:defRPr>
            </a:lvl2pPr>
            <a:lvl3pPr marL="1143000" indent="-228600" defTabSz="909638">
              <a:defRPr>
                <a:solidFill>
                  <a:schemeClr val="tx1"/>
                </a:solidFill>
                <a:latin typeface="Limon F3" charset="0"/>
                <a:ea typeface="MS PGothic" panose="020B0600070205080204" pitchFamily="34" charset="-128"/>
              </a:defRPr>
            </a:lvl3pPr>
            <a:lvl4pPr marL="1600200" indent="-228600" defTabSz="909638">
              <a:defRPr>
                <a:solidFill>
                  <a:schemeClr val="tx1"/>
                </a:solidFill>
                <a:latin typeface="Limon F3" charset="0"/>
                <a:ea typeface="MS PGothic" panose="020B0600070205080204" pitchFamily="34" charset="-128"/>
              </a:defRPr>
            </a:lvl4pPr>
            <a:lvl5pPr marL="2057400" indent="-228600" defTabSz="909638">
              <a:defRPr>
                <a:solidFill>
                  <a:schemeClr val="tx1"/>
                </a:solidFill>
                <a:latin typeface="Limon F3" charset="0"/>
                <a:ea typeface="MS PGothic" panose="020B0600070205080204" pitchFamily="34" charset="-128"/>
              </a:defRPr>
            </a:lvl5pPr>
            <a:lvl6pPr marL="25146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fld id="{DE990201-50B3-4D13-B9AC-20406045224B}" type="slidenum">
              <a:rPr lang="en-GB" altLang="en-US">
                <a:latin typeface="Arial" panose="020B0604020202020204" pitchFamily="34" charset="0"/>
              </a:rPr>
              <a:pPr/>
              <a:t>7</a:t>
            </a:fld>
            <a:endParaRPr lang="en-GB" altLang="en-US">
              <a:latin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89768875-5974-CFCE-9A1E-F0FB16BEF2CF}"/>
              </a:ext>
            </a:extLst>
          </p:cNvPr>
          <p:cNvSpPr>
            <a:spLocks noGrp="1" noRot="1" noChangeAspect="1" noChangeArrowheads="1" noTextEdit="1"/>
          </p:cNvSpPr>
          <p:nvPr>
            <p:ph type="sldImg"/>
          </p:nvPr>
        </p:nvSpPr>
        <p:spPr>
          <a:ln/>
        </p:spPr>
      </p:sp>
      <p:sp>
        <p:nvSpPr>
          <p:cNvPr id="3" name="Notes Placeholder 2">
            <a:extLst>
              <a:ext uri="{FF2B5EF4-FFF2-40B4-BE49-F238E27FC236}">
                <a16:creationId xmlns:a16="http://schemas.microsoft.com/office/drawing/2014/main" id="{DF5A3E78-CC78-4010-AB77-069EBD123BC7}"/>
              </a:ext>
            </a:extLst>
          </p:cNvPr>
          <p:cNvSpPr>
            <a:spLocks noGrp="1"/>
          </p:cNvSpPr>
          <p:nvPr>
            <p:ph type="body" idx="1"/>
          </p:nvPr>
        </p:nvSpPr>
        <p:spPr/>
        <p:txBody>
          <a:bodyPr/>
          <a:lstStyle/>
          <a:p>
            <a:pPr>
              <a:defRPr/>
            </a:pPr>
            <a:r>
              <a:rPr lang="en-US" altLang="es-ES" b="1" dirty="0"/>
              <a:t>To the facilitator:</a:t>
            </a:r>
          </a:p>
          <a:p>
            <a:pPr>
              <a:defRPr/>
            </a:pPr>
            <a:r>
              <a:rPr lang="en-US" altLang="es-ES" b="1" dirty="0"/>
              <a:t>Explain to the participants how to prepare the vaccine.</a:t>
            </a:r>
          </a:p>
          <a:p>
            <a:pPr>
              <a:defRPr/>
            </a:pPr>
            <a:endParaRPr lang="en-US" altLang="es-ES" b="1" dirty="0"/>
          </a:p>
          <a:p>
            <a:pPr>
              <a:defRPr/>
            </a:pPr>
            <a:r>
              <a:rPr lang="en-US" altLang="es-ES" dirty="0"/>
              <a:t>First, identify the different components that are present in the two-dose presentation ROTASIIL package:  </a:t>
            </a:r>
          </a:p>
          <a:p>
            <a:pPr marL="228600" indent="-228600">
              <a:buFont typeface="+mj-lt"/>
              <a:buAutoNum type="arabicPeriod"/>
              <a:defRPr/>
            </a:pPr>
            <a:r>
              <a:rPr lang="en-US" altLang="es-ES" dirty="0"/>
              <a:t>Two-dose vaccine vial</a:t>
            </a:r>
          </a:p>
          <a:p>
            <a:pPr marL="228600" indent="-228600">
              <a:buFont typeface="+mj-lt"/>
              <a:buAutoNum type="arabicPeriod"/>
              <a:defRPr/>
            </a:pPr>
            <a:r>
              <a:rPr lang="en-US" altLang="es-ES" dirty="0"/>
              <a:t>Diluent vial. N.B.  This diluent must only be used with this ROTASIIL vaccine.  It must </a:t>
            </a:r>
            <a:r>
              <a:rPr lang="en-US" altLang="es-ES" u="sng" dirty="0"/>
              <a:t>never</a:t>
            </a:r>
            <a:r>
              <a:rPr lang="en-US" altLang="es-ES" dirty="0"/>
              <a:t> be used to reconstitute other freeze-dried vaccines.</a:t>
            </a:r>
          </a:p>
          <a:p>
            <a:pPr marL="228600" indent="-228600">
              <a:buFont typeface="+mj-lt"/>
              <a:buAutoNum type="arabicPeriod"/>
              <a:defRPr/>
            </a:pPr>
            <a:r>
              <a:rPr lang="en-US" altLang="es-ES" dirty="0"/>
              <a:t>Two 6 ml oral syringes – one for reconstitution and administering the first dose, and the second one to administer the second dose</a:t>
            </a:r>
          </a:p>
          <a:p>
            <a:pPr marL="228600" indent="-228600">
              <a:buFont typeface="+mj-lt"/>
              <a:buAutoNum type="arabicPeriod"/>
              <a:defRPr/>
            </a:pPr>
            <a:r>
              <a:rPr lang="en-US" altLang="es-ES" dirty="0"/>
              <a:t>Adapter</a:t>
            </a:r>
          </a:p>
          <a:p>
            <a:pPr>
              <a:defRPr/>
            </a:pPr>
            <a:endParaRPr lang="en-US" dirty="0"/>
          </a:p>
        </p:txBody>
      </p:sp>
      <p:sp>
        <p:nvSpPr>
          <p:cNvPr id="18436" name="Slide Number Placeholder 3">
            <a:extLst>
              <a:ext uri="{FF2B5EF4-FFF2-40B4-BE49-F238E27FC236}">
                <a16:creationId xmlns:a16="http://schemas.microsoft.com/office/drawing/2014/main" id="{A7D63E48-E8C7-3A46-853A-769A6D89202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defRPr>
                <a:solidFill>
                  <a:schemeClr val="tx1"/>
                </a:solidFill>
                <a:latin typeface="Limon F3" charset="0"/>
                <a:ea typeface="MS PGothic" panose="020B0600070205080204" pitchFamily="34" charset="-128"/>
              </a:defRPr>
            </a:lvl1pPr>
            <a:lvl2pPr marL="742950" indent="-285750" defTabSz="909638">
              <a:defRPr>
                <a:solidFill>
                  <a:schemeClr val="tx1"/>
                </a:solidFill>
                <a:latin typeface="Limon F3" charset="0"/>
                <a:ea typeface="MS PGothic" panose="020B0600070205080204" pitchFamily="34" charset="-128"/>
              </a:defRPr>
            </a:lvl2pPr>
            <a:lvl3pPr marL="1143000" indent="-228600" defTabSz="909638">
              <a:defRPr>
                <a:solidFill>
                  <a:schemeClr val="tx1"/>
                </a:solidFill>
                <a:latin typeface="Limon F3" charset="0"/>
                <a:ea typeface="MS PGothic" panose="020B0600070205080204" pitchFamily="34" charset="-128"/>
              </a:defRPr>
            </a:lvl3pPr>
            <a:lvl4pPr marL="1600200" indent="-228600" defTabSz="909638">
              <a:defRPr>
                <a:solidFill>
                  <a:schemeClr val="tx1"/>
                </a:solidFill>
                <a:latin typeface="Limon F3" charset="0"/>
                <a:ea typeface="MS PGothic" panose="020B0600070205080204" pitchFamily="34" charset="-128"/>
              </a:defRPr>
            </a:lvl4pPr>
            <a:lvl5pPr marL="2057400" indent="-228600" defTabSz="909638">
              <a:defRPr>
                <a:solidFill>
                  <a:schemeClr val="tx1"/>
                </a:solidFill>
                <a:latin typeface="Limon F3" charset="0"/>
                <a:ea typeface="MS PGothic" panose="020B0600070205080204" pitchFamily="34" charset="-128"/>
              </a:defRPr>
            </a:lvl5pPr>
            <a:lvl6pPr marL="25146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fld id="{89C74DF2-A37A-42BD-B4BA-D8B8FE4C9492}" type="slidenum">
              <a:rPr lang="en-GB" altLang="en-US">
                <a:latin typeface="Arial" panose="020B0604020202020204" pitchFamily="34" charset="0"/>
              </a:rPr>
              <a:pPr/>
              <a:t>8</a:t>
            </a:fld>
            <a:endParaRPr lang="en-GB" altLang="en-US">
              <a:latin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86214458-040E-2A30-CCF9-6186AB1036CC}"/>
              </a:ext>
            </a:extLst>
          </p:cNvPr>
          <p:cNvSpPr>
            <a:spLocks noGrp="1" noRot="1" noChangeAspect="1" noChangeArrowheads="1" noTextEdit="1"/>
          </p:cNvSpPr>
          <p:nvPr>
            <p:ph type="sldImg"/>
          </p:nvPr>
        </p:nvSpPr>
        <p:spPr>
          <a:ln/>
        </p:spPr>
      </p:sp>
      <p:sp>
        <p:nvSpPr>
          <p:cNvPr id="20483" name="Notes Placeholder 2">
            <a:extLst>
              <a:ext uri="{FF2B5EF4-FFF2-40B4-BE49-F238E27FC236}">
                <a16:creationId xmlns:a16="http://schemas.microsoft.com/office/drawing/2014/main" id="{0954FCAD-DF56-18F0-6667-FD5C1146137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s-ES" b="1" dirty="0"/>
              <a:t>To the facilitator:</a:t>
            </a:r>
          </a:p>
          <a:p>
            <a:r>
              <a:rPr lang="en-GB" altLang="es-ES" b="1" dirty="0"/>
              <a:t>Explain to the participants, how to prepare the vaccine.</a:t>
            </a:r>
          </a:p>
          <a:p>
            <a:endParaRPr lang="en-GB" altLang="es-ES" b="1" dirty="0"/>
          </a:p>
          <a:p>
            <a:endParaRPr lang="en-US" altLang="ja-JP" dirty="0"/>
          </a:p>
          <a:p>
            <a:r>
              <a:rPr lang="en-US" altLang="ja-JP" dirty="0"/>
              <a:t>Hold the adapter by its body – avoid touching the tip or the spike.</a:t>
            </a:r>
          </a:p>
          <a:p>
            <a:endParaRPr lang="en-US" altLang="ja-JP" dirty="0"/>
          </a:p>
          <a:p>
            <a:pPr marL="228600" marR="0" lvl="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altLang="ja-JP" sz="1200" dirty="0">
                <a:solidFill>
                  <a:srgbClr val="000066"/>
                </a:solidFill>
                <a:latin typeface="Arial" panose="020B0604020202020204" pitchFamily="34" charset="0"/>
                <a:cs typeface="Arial" panose="020B0604020202020204" pitchFamily="34" charset="0"/>
              </a:rPr>
              <a:t>Remove plastic caps from the vials containing diluent and freeze-dried powder</a:t>
            </a:r>
          </a:p>
          <a:p>
            <a:pPr marL="228600" marR="0" lvl="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sz="1200" dirty="0">
                <a:solidFill>
                  <a:srgbClr val="000066"/>
                </a:solidFill>
                <a:latin typeface="Arial" panose="020B0604020202020204" pitchFamily="34" charset="0"/>
                <a:cs typeface="Arial" panose="020B0604020202020204" pitchFamily="34" charset="0"/>
              </a:rPr>
              <a:t>Fit the vial adapter on the diluent vial. Connect the syringe to the vial adapter. Withdraw the entire diluent into the syringe</a:t>
            </a:r>
          </a:p>
          <a:p>
            <a:pPr marL="228600" marR="0" lvl="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sz="1200" dirty="0">
                <a:solidFill>
                  <a:srgbClr val="000066"/>
                </a:solidFill>
                <a:latin typeface="Arial" panose="020B0604020202020204" pitchFamily="34" charset="0"/>
                <a:cs typeface="Arial" panose="020B0604020202020204" pitchFamily="34" charset="0"/>
              </a:rPr>
              <a:t>Disconnect the vial adapter and the attached syringe from the diluent vial.</a:t>
            </a:r>
            <a:endParaRPr lang="en-GB" dirty="0"/>
          </a:p>
          <a:p>
            <a:endParaRPr lang="en-US" altLang="ja-JP" dirty="0"/>
          </a:p>
          <a:p>
            <a:r>
              <a:rPr lang="en-US" altLang="ja-JP" dirty="0"/>
              <a:t>N.B.  Follow reconstitution steps closely – failure to do so may compromise reconstitution and administration. </a:t>
            </a:r>
          </a:p>
          <a:p>
            <a:endParaRPr lang="en-US" altLang="en-US" dirty="0"/>
          </a:p>
        </p:txBody>
      </p:sp>
      <p:sp>
        <p:nvSpPr>
          <p:cNvPr id="20484" name="Slide Number Placeholder 3">
            <a:extLst>
              <a:ext uri="{FF2B5EF4-FFF2-40B4-BE49-F238E27FC236}">
                <a16:creationId xmlns:a16="http://schemas.microsoft.com/office/drawing/2014/main" id="{D14DCC7D-5DB0-F2F8-44F1-FA6C67EB239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defRPr>
                <a:solidFill>
                  <a:schemeClr val="tx1"/>
                </a:solidFill>
                <a:latin typeface="Limon F3" charset="0"/>
                <a:ea typeface="MS PGothic" panose="020B0600070205080204" pitchFamily="34" charset="-128"/>
              </a:defRPr>
            </a:lvl1pPr>
            <a:lvl2pPr marL="742950" indent="-285750" defTabSz="909638">
              <a:defRPr>
                <a:solidFill>
                  <a:schemeClr val="tx1"/>
                </a:solidFill>
                <a:latin typeface="Limon F3" charset="0"/>
                <a:ea typeface="MS PGothic" panose="020B0600070205080204" pitchFamily="34" charset="-128"/>
              </a:defRPr>
            </a:lvl2pPr>
            <a:lvl3pPr marL="1143000" indent="-228600" defTabSz="909638">
              <a:defRPr>
                <a:solidFill>
                  <a:schemeClr val="tx1"/>
                </a:solidFill>
                <a:latin typeface="Limon F3" charset="0"/>
                <a:ea typeface="MS PGothic" panose="020B0600070205080204" pitchFamily="34" charset="-128"/>
              </a:defRPr>
            </a:lvl3pPr>
            <a:lvl4pPr marL="1600200" indent="-228600" defTabSz="909638">
              <a:defRPr>
                <a:solidFill>
                  <a:schemeClr val="tx1"/>
                </a:solidFill>
                <a:latin typeface="Limon F3" charset="0"/>
                <a:ea typeface="MS PGothic" panose="020B0600070205080204" pitchFamily="34" charset="-128"/>
              </a:defRPr>
            </a:lvl4pPr>
            <a:lvl5pPr marL="2057400" indent="-228600" defTabSz="909638">
              <a:defRPr>
                <a:solidFill>
                  <a:schemeClr val="tx1"/>
                </a:solidFill>
                <a:latin typeface="Limon F3" charset="0"/>
                <a:ea typeface="MS PGothic" panose="020B0600070205080204" pitchFamily="34" charset="-128"/>
              </a:defRPr>
            </a:lvl5pPr>
            <a:lvl6pPr marL="25146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09638"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fld id="{726232A6-96BD-4388-AACB-810D23F37014}" type="slidenum">
              <a:rPr lang="en-GB" altLang="en-US">
                <a:latin typeface="Arial" panose="020B0604020202020204" pitchFamily="34" charset="0"/>
              </a:rPr>
              <a:pPr/>
              <a:t>9</a:t>
            </a:fld>
            <a:endParaRPr lang="en-GB" altLang="en-US">
              <a:latin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2">
            <a:extLst>
              <a:ext uri="{FF2B5EF4-FFF2-40B4-BE49-F238E27FC236}">
                <a16:creationId xmlns:a16="http://schemas.microsoft.com/office/drawing/2014/main" id="{7EC9EEAE-2F28-A043-81F9-97A9B1EF0BD6}"/>
              </a:ext>
            </a:extLst>
          </p:cNvPr>
          <p:cNvSpPr>
            <a:spLocks noChangeArrowheads="1"/>
          </p:cNvSpPr>
          <p:nvPr userDrawn="1"/>
        </p:nvSpPr>
        <p:spPr bwMode="auto">
          <a:xfrm>
            <a:off x="1588" y="0"/>
            <a:ext cx="9144000" cy="6858000"/>
          </a:xfrm>
          <a:prstGeom prst="rect">
            <a:avLst/>
          </a:prstGeom>
          <a:solidFill>
            <a:srgbClr val="1E7FB8"/>
          </a:solidFill>
          <a:ln>
            <a:noFill/>
          </a:ln>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en-US" altLang="es-ES" sz="3400" b="1">
              <a:solidFill>
                <a:srgbClr val="000066"/>
              </a:solidFill>
              <a:latin typeface="Arial" pitchFamily="34" charset="0"/>
            </a:endParaRPr>
          </a:p>
        </p:txBody>
      </p:sp>
    </p:spTree>
    <p:extLst>
      <p:ext uri="{BB962C8B-B14F-4D97-AF65-F5344CB8AC3E}">
        <p14:creationId xmlns:p14="http://schemas.microsoft.com/office/powerpoint/2010/main" val="28497627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7568870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7109100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307346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8794045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1704173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683029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2408035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50533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12917631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7211935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6E52DC9D-8DFD-A7AF-3FDC-216D5F014524}"/>
              </a:ext>
            </a:extLst>
          </p:cNvPr>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8C5B8854-ED8D-3471-13FC-610BD081F847}"/>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s-ES"/>
              <a:t>Click to edit Master text styles</a:t>
            </a:r>
          </a:p>
          <a:p>
            <a:pPr lvl="1"/>
            <a:r>
              <a:rPr lang="en-GB" altLang="es-ES"/>
              <a:t>Second level</a:t>
            </a:r>
          </a:p>
          <a:p>
            <a:pPr lvl="2"/>
            <a:r>
              <a:rPr lang="en-GB" altLang="es-ES"/>
              <a:t>Third level</a:t>
            </a:r>
          </a:p>
          <a:p>
            <a:pPr lvl="3"/>
            <a:r>
              <a:rPr lang="en-GB" altLang="es-ES"/>
              <a:t>Fourth level</a:t>
            </a:r>
          </a:p>
        </p:txBody>
      </p:sp>
      <p:sp>
        <p:nvSpPr>
          <p:cNvPr id="1028" name="Line 6">
            <a:extLst>
              <a:ext uri="{FF2B5EF4-FFF2-40B4-BE49-F238E27FC236}">
                <a16:creationId xmlns:a16="http://schemas.microsoft.com/office/drawing/2014/main" id="{A15650BA-9BB0-67A1-AA1F-AC476A86867A}"/>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1029" name="Rectangle 12">
            <a:extLst>
              <a:ext uri="{FF2B5EF4-FFF2-40B4-BE49-F238E27FC236}">
                <a16:creationId xmlns:a16="http://schemas.microsoft.com/office/drawing/2014/main" id="{CFB25F8A-51DF-DB92-91D8-A54B07728F4A}"/>
              </a:ext>
            </a:extLst>
          </p:cNvPr>
          <p:cNvSpPr>
            <a:spLocks noChangeArrowheads="1"/>
          </p:cNvSpPr>
          <p:nvPr/>
        </p:nvSpPr>
        <p:spPr bwMode="auto">
          <a:xfrm>
            <a:off x="1588" y="6015038"/>
            <a:ext cx="9144000" cy="842962"/>
          </a:xfrm>
          <a:prstGeom prst="rect">
            <a:avLst/>
          </a:prstGeom>
          <a:solidFill>
            <a:srgbClr val="1E7FB8"/>
          </a:solidFill>
          <a:ln>
            <a:noFill/>
          </a:ln>
        </p:spPr>
        <p:txBody>
          <a:bodyPr wrap="none" lIns="80147" tIns="40074" rIns="80147" bIns="40074"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spcBef>
                <a:spcPct val="50000"/>
              </a:spcBef>
              <a:defRPr/>
            </a:pPr>
            <a:endParaRPr lang="fr-FR" altLang="es-ES" sz="3400" b="1">
              <a:solidFill>
                <a:srgbClr val="000066"/>
              </a:solidFill>
              <a:latin typeface="Arial" pitchFamily="34" charset="0"/>
            </a:endParaRPr>
          </a:p>
        </p:txBody>
      </p:sp>
      <p:sp>
        <p:nvSpPr>
          <p:cNvPr id="1030" name="Rectangle 13">
            <a:extLst>
              <a:ext uri="{FF2B5EF4-FFF2-40B4-BE49-F238E27FC236}">
                <a16:creationId xmlns:a16="http://schemas.microsoft.com/office/drawing/2014/main" id="{AF7F776B-1A3E-F30C-41D6-0DF969D482CC}"/>
              </a:ext>
            </a:extLst>
          </p:cNvPr>
          <p:cNvSpPr>
            <a:spLocks noChangeArrowheads="1"/>
          </p:cNvSpPr>
          <p:nvPr/>
        </p:nvSpPr>
        <p:spPr bwMode="auto">
          <a:xfrm>
            <a:off x="927100" y="6426200"/>
            <a:ext cx="4940300" cy="431800"/>
          </a:xfrm>
          <a:prstGeom prst="rect">
            <a:avLst/>
          </a:prstGeom>
          <a:noFill/>
          <a:ln>
            <a:noFill/>
          </a:ln>
        </p:spPr>
        <p:txBody>
          <a:bodyPr lIns="0" tIns="0" rIns="0" bIns="0"/>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eaLnBrk="1" hangingPunct="1">
              <a:defRPr/>
            </a:pPr>
            <a:r>
              <a:rPr lang="en-GB" altLang="es-ES" sz="1200" b="1" dirty="0">
                <a:solidFill>
                  <a:srgbClr val="96CCEE"/>
                </a:solidFill>
                <a:latin typeface="Arial Narrow" pitchFamily="34" charset="0"/>
              </a:rPr>
              <a:t>Rotavirus vaccine administration, Module 4 </a:t>
            </a:r>
            <a:r>
              <a:rPr lang="en-GB" altLang="es-ES" b="1" baseline="12000" dirty="0">
                <a:solidFill>
                  <a:srgbClr val="FFFFFF"/>
                </a:solidFill>
                <a:latin typeface="Arial Narrow" pitchFamily="34" charset="0"/>
              </a:rPr>
              <a:t>|</a:t>
            </a:r>
            <a:r>
              <a:rPr lang="en-GB" altLang="es-ES" sz="1200" b="1" dirty="0">
                <a:solidFill>
                  <a:srgbClr val="96CCEE"/>
                </a:solidFill>
                <a:latin typeface="Arial Narrow" pitchFamily="34" charset="0"/>
              </a:rPr>
              <a:t>  </a:t>
            </a:r>
            <a:r>
              <a:rPr lang="en-GB" altLang="es-ES" sz="1200" dirty="0">
                <a:solidFill>
                  <a:srgbClr val="96CCEE"/>
                </a:solidFill>
                <a:latin typeface="Arial Narrow" pitchFamily="34" charset="0"/>
              </a:rPr>
              <a:t>November 2022</a:t>
            </a:r>
          </a:p>
        </p:txBody>
      </p:sp>
      <p:sp>
        <p:nvSpPr>
          <p:cNvPr id="1031" name="Rectangle 14">
            <a:extLst>
              <a:ext uri="{FF2B5EF4-FFF2-40B4-BE49-F238E27FC236}">
                <a16:creationId xmlns:a16="http://schemas.microsoft.com/office/drawing/2014/main" id="{D36508C6-CE0E-B1A9-C7E1-9665EF47F305}"/>
              </a:ext>
            </a:extLst>
          </p:cNvPr>
          <p:cNvSpPr>
            <a:spLocks noChangeArrowheads="1"/>
          </p:cNvSpPr>
          <p:nvPr/>
        </p:nvSpPr>
        <p:spPr bwMode="auto">
          <a:xfrm>
            <a:off x="360363" y="6399213"/>
            <a:ext cx="466725" cy="331787"/>
          </a:xfrm>
          <a:prstGeom prst="rect">
            <a:avLst/>
          </a:prstGeom>
          <a:noFill/>
          <a:ln>
            <a:noFill/>
          </a:ln>
        </p:spPr>
        <p:txBody>
          <a:bodyPr lIns="0" tIns="0" rIns="0" bIns="0"/>
          <a:lstStyle>
            <a:lvl1pPr defTabSz="912813">
              <a:defRPr>
                <a:solidFill>
                  <a:schemeClr val="tx1"/>
                </a:solidFill>
                <a:latin typeface="Limon F3" charset="0"/>
                <a:ea typeface="MS PGothic" panose="020B0600070205080204" pitchFamily="34" charset="-128"/>
              </a:defRPr>
            </a:lvl1pPr>
            <a:lvl2pPr marL="742950" indent="-285750" defTabSz="912813">
              <a:defRPr>
                <a:solidFill>
                  <a:schemeClr val="tx1"/>
                </a:solidFill>
                <a:latin typeface="Limon F3" charset="0"/>
                <a:ea typeface="MS PGothic" panose="020B0600070205080204" pitchFamily="34" charset="-128"/>
              </a:defRPr>
            </a:lvl2pPr>
            <a:lvl3pPr marL="1143000" indent="-228600" defTabSz="912813">
              <a:defRPr>
                <a:solidFill>
                  <a:schemeClr val="tx1"/>
                </a:solidFill>
                <a:latin typeface="Limon F3" charset="0"/>
                <a:ea typeface="MS PGothic" panose="020B0600070205080204" pitchFamily="34" charset="-128"/>
              </a:defRPr>
            </a:lvl3pPr>
            <a:lvl4pPr marL="1600200" indent="-228600" defTabSz="912813">
              <a:defRPr>
                <a:solidFill>
                  <a:schemeClr val="tx1"/>
                </a:solidFill>
                <a:latin typeface="Limon F3" charset="0"/>
                <a:ea typeface="MS PGothic" panose="020B0600070205080204" pitchFamily="34" charset="-128"/>
              </a:defRPr>
            </a:lvl4pPr>
            <a:lvl5pPr marL="2057400" indent="-228600" defTabSz="912813">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lgn="r" eaLnBrk="1" hangingPunct="1">
              <a:defRPr/>
            </a:pPr>
            <a:fld id="{BD351A27-1C82-4EEF-B265-E073BAEACCD1}" type="slidenum">
              <a:rPr lang="en-US" altLang="es-ES" sz="1500" b="1" smtClean="0">
                <a:solidFill>
                  <a:srgbClr val="72BBE8"/>
                </a:solidFill>
                <a:latin typeface="Arial Narrow" panose="020B0606020202030204" pitchFamily="34" charset="0"/>
              </a:rPr>
              <a:pPr algn="r" eaLnBrk="1" hangingPunct="1">
                <a:defRPr/>
              </a:pPr>
              <a:t>‹#›</a:t>
            </a:fld>
            <a:r>
              <a:rPr lang="en-GB" altLang="es-ES" sz="1500" b="1">
                <a:solidFill>
                  <a:srgbClr val="72BBE8"/>
                </a:solidFill>
                <a:latin typeface="Arial Narrow" panose="020B0606020202030204" pitchFamily="34" charset="0"/>
              </a:rPr>
              <a:t> </a:t>
            </a:r>
            <a:r>
              <a:rPr lang="en-GB" altLang="es-ES" sz="2100" b="1" baseline="14000">
                <a:solidFill>
                  <a:srgbClr val="FFFFFF"/>
                </a:solidFill>
                <a:latin typeface="Arial Narrow" panose="020B0606020202030204" pitchFamily="34" charset="0"/>
              </a:rPr>
              <a:t>|</a:t>
            </a:r>
          </a:p>
        </p:txBody>
      </p:sp>
      <p:pic>
        <p:nvPicPr>
          <p:cNvPr id="1032" name="Picture 17" descr="WHO-EN-white-H">
            <a:extLst>
              <a:ext uri="{FF2B5EF4-FFF2-40B4-BE49-F238E27FC236}">
                <a16:creationId xmlns:a16="http://schemas.microsoft.com/office/drawing/2014/main" id="{600B8CFE-A558-9D7D-EC11-0A5C4F2EAFB8}"/>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430963" y="6040438"/>
            <a:ext cx="2208212"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610" r:id="rId1"/>
    <p:sldLayoutId id="2147484600" r:id="rId2"/>
    <p:sldLayoutId id="2147484601" r:id="rId3"/>
    <p:sldLayoutId id="2147484602" r:id="rId4"/>
    <p:sldLayoutId id="2147484603" r:id="rId5"/>
    <p:sldLayoutId id="2147484604" r:id="rId6"/>
    <p:sldLayoutId id="2147484605" r:id="rId7"/>
    <p:sldLayoutId id="2147484606" r:id="rId8"/>
    <p:sldLayoutId id="2147484607" r:id="rId9"/>
    <p:sldLayoutId id="2147484608" r:id="rId10"/>
    <p:sldLayoutId id="2147484609"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6.xml"/><Relationship Id="rId5" Type="http://schemas.openxmlformats.org/officeDocument/2006/relationships/image" Target="../media/image21.pn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7.jpg"/><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customXml" Target="../ink/ink1.xml"/><Relationship Id="rId5" Type="http://schemas.openxmlformats.org/officeDocument/2006/relationships/image" Target="../media/image13.jpeg"/><Relationship Id="rId10" Type="http://schemas.openxmlformats.org/officeDocument/2006/relationships/image" Target="../media/image14.jpeg"/><Relationship Id="rId4" Type="http://schemas.openxmlformats.org/officeDocument/2006/relationships/image" Target="../media/image12.jpeg"/><Relationship Id="rId9"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6.xml"/><Relationship Id="rId6" Type="http://schemas.openxmlformats.org/officeDocument/2006/relationships/image" Target="../media/image13.jpeg"/><Relationship Id="rId5" Type="http://schemas.openxmlformats.org/officeDocument/2006/relationships/image" Target="../media/image15.jpeg"/><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6.xml"/><Relationship Id="rId5" Type="http://schemas.openxmlformats.org/officeDocument/2006/relationships/image" Target="../media/image18.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2" name="Rectangle 4">
            <a:extLst>
              <a:ext uri="{FF2B5EF4-FFF2-40B4-BE49-F238E27FC236}">
                <a16:creationId xmlns:a16="http://schemas.microsoft.com/office/drawing/2014/main" id="{C45E5CBC-56A7-F72C-E2CE-49361D0D2774}"/>
              </a:ext>
            </a:extLst>
          </p:cNvPr>
          <p:cNvSpPr>
            <a:spLocks noChangeArrowheads="1"/>
          </p:cNvSpPr>
          <p:nvPr/>
        </p:nvSpPr>
        <p:spPr bwMode="auto">
          <a:xfrm>
            <a:off x="687388" y="188913"/>
            <a:ext cx="7772400" cy="1470025"/>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a:defRPr/>
            </a:pPr>
            <a:r>
              <a:rPr lang="en-US" sz="2400" b="1">
                <a:solidFill>
                  <a:srgbClr val="FFFFFF"/>
                </a:solidFill>
                <a:latin typeface="Arial" pitchFamily="34" charset="0"/>
              </a:rPr>
              <a:t>Training for rotavirus vaccine introduction</a:t>
            </a:r>
            <a:endParaRPr lang="fr-FR" sz="2400" b="1">
              <a:solidFill>
                <a:srgbClr val="FFFFFF"/>
              </a:solidFill>
              <a:latin typeface="Arial" pitchFamily="34" charset="0"/>
            </a:endParaRPr>
          </a:p>
        </p:txBody>
      </p:sp>
      <p:sp>
        <p:nvSpPr>
          <p:cNvPr id="5123" name="Rectangle 5">
            <a:extLst>
              <a:ext uri="{FF2B5EF4-FFF2-40B4-BE49-F238E27FC236}">
                <a16:creationId xmlns:a16="http://schemas.microsoft.com/office/drawing/2014/main" id="{61793647-6D4D-43F0-65DE-B8FFC3AAA703}"/>
              </a:ext>
            </a:extLst>
          </p:cNvPr>
          <p:cNvSpPr>
            <a:spLocks noChangeArrowheads="1"/>
          </p:cNvSpPr>
          <p:nvPr/>
        </p:nvSpPr>
        <p:spPr bwMode="auto">
          <a:xfrm>
            <a:off x="1476375" y="2397125"/>
            <a:ext cx="64008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buFont typeface="Wingdings" panose="05000000000000000000" pitchFamily="2" charset="2"/>
              <a:buNone/>
            </a:pPr>
            <a:r>
              <a:rPr lang="en-US" altLang="es-ES" sz="3200" b="1">
                <a:solidFill>
                  <a:srgbClr val="FFFFFF"/>
                </a:solidFill>
              </a:rPr>
              <a:t>Module 4</a:t>
            </a:r>
          </a:p>
          <a:p>
            <a:pPr algn="ctr">
              <a:buFont typeface="Wingdings" panose="05000000000000000000" pitchFamily="2" charset="2"/>
              <a:buNone/>
            </a:pPr>
            <a:r>
              <a:rPr lang="en-US" altLang="es-ES" sz="3200" b="1">
                <a:solidFill>
                  <a:srgbClr val="FFFFFF"/>
                </a:solidFill>
              </a:rPr>
              <a:t>Rotavirus vaccine administration</a:t>
            </a:r>
            <a:endParaRPr lang="fr-FR" altLang="es-ES" sz="3200" b="1">
              <a:solidFill>
                <a:srgbClr val="FFFFFF"/>
              </a:solidFill>
            </a:endParaRPr>
          </a:p>
        </p:txBody>
      </p:sp>
      <p:pic>
        <p:nvPicPr>
          <p:cNvPr id="5124" name="Picture 5" descr="WHO-EN-white-H">
            <a:extLst>
              <a:ext uri="{FF2B5EF4-FFF2-40B4-BE49-F238E27FC236}">
                <a16:creationId xmlns:a16="http://schemas.microsoft.com/office/drawing/2014/main" id="{1F7DE7B1-38A8-18BF-8EE5-37A63B15EA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76525" y="5059363"/>
            <a:ext cx="3789363" cy="123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7F3CB086-89C2-405B-A717-3DEBB31BB60C}"/>
              </a:ext>
            </a:extLst>
          </p:cNvPr>
          <p:cNvSpPr txBox="1"/>
          <p:nvPr/>
        </p:nvSpPr>
        <p:spPr>
          <a:xfrm>
            <a:off x="6588224" y="6326339"/>
            <a:ext cx="2280989" cy="246221"/>
          </a:xfrm>
          <a:prstGeom prst="rect">
            <a:avLst/>
          </a:prstGeom>
          <a:noFill/>
        </p:spPr>
        <p:txBody>
          <a:bodyPr wrap="square">
            <a:spAutoFit/>
          </a:bodyPr>
          <a:lstStyle>
            <a:defPPr>
              <a:defRPr lang="en-GB"/>
            </a:defPPr>
            <a:lvl1pPr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9pPr>
          </a:lstStyle>
          <a:p>
            <a:pPr>
              <a:defRPr/>
            </a:pPr>
            <a:r>
              <a:rPr lang="en-US" sz="1000" dirty="0">
                <a:solidFill>
                  <a:schemeClr val="bg1"/>
                </a:solidFill>
              </a:rPr>
              <a:t>Last updated November 2022</a:t>
            </a:r>
            <a:endParaRPr lang="en-GB" sz="1000" dirty="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930BF-4722-4E92-806E-68FD65085C5B}"/>
              </a:ext>
            </a:extLst>
          </p:cNvPr>
          <p:cNvSpPr>
            <a:spLocks noGrp="1"/>
          </p:cNvSpPr>
          <p:nvPr>
            <p:ph type="title"/>
          </p:nvPr>
        </p:nvSpPr>
        <p:spPr/>
        <p:txBody>
          <a:bodyPr/>
          <a:lstStyle/>
          <a:p>
            <a:pPr>
              <a:defRPr/>
            </a:pPr>
            <a:r>
              <a:rPr lang="en-US" dirty="0"/>
              <a:t>How to prepare for vaccination with the </a:t>
            </a:r>
            <a:r>
              <a:rPr lang="en-US" sz="3500" b="1" dirty="0">
                <a:solidFill>
                  <a:srgbClr val="000066"/>
                </a:solidFill>
                <a:latin typeface="Arial" pitchFamily="34" charset="0"/>
              </a:rPr>
              <a:t>ROTASIIL</a:t>
            </a:r>
            <a:r>
              <a:rPr lang="en-US" dirty="0"/>
              <a:t> presentation? (4/7)</a:t>
            </a:r>
            <a:endParaRPr lang="en-US" dirty="0">
              <a:solidFill>
                <a:srgbClr val="FF0000"/>
              </a:solidFill>
            </a:endParaRPr>
          </a:p>
        </p:txBody>
      </p:sp>
      <p:sp>
        <p:nvSpPr>
          <p:cNvPr id="5" name="TextBox 4">
            <a:extLst>
              <a:ext uri="{FF2B5EF4-FFF2-40B4-BE49-F238E27FC236}">
                <a16:creationId xmlns:a16="http://schemas.microsoft.com/office/drawing/2014/main" id="{694025F6-5745-646F-93DA-87391571EB24}"/>
              </a:ext>
            </a:extLst>
          </p:cNvPr>
          <p:cNvSpPr txBox="1"/>
          <p:nvPr/>
        </p:nvSpPr>
        <p:spPr>
          <a:xfrm>
            <a:off x="1619672" y="1368668"/>
            <a:ext cx="6840760" cy="1446550"/>
          </a:xfrm>
          <a:prstGeom prst="rect">
            <a:avLst/>
          </a:prstGeom>
          <a:noFill/>
        </p:spPr>
        <p:txBody>
          <a:bodyPr wrap="square" rtlCol="0">
            <a:spAutoFit/>
          </a:bodyPr>
          <a:lstStyle/>
          <a:p>
            <a:pPr marL="457200" indent="-457200">
              <a:buFont typeface="+mj-lt"/>
              <a:buAutoNum type="arabicPeriod" startAt="4"/>
            </a:pPr>
            <a:r>
              <a:rPr lang="en-US" altLang="ja-JP" sz="2200" dirty="0">
                <a:solidFill>
                  <a:srgbClr val="000066"/>
                </a:solidFill>
                <a:latin typeface="Arial" panose="020B0604020202020204" pitchFamily="34" charset="0"/>
                <a:cs typeface="Arial" panose="020B0604020202020204" pitchFamily="34" charset="0"/>
              </a:rPr>
              <a:t>Fit the vial adapter with the syringe on to the vaccine vial. Inject the entire contents of the syringe into the vial containing the freeze-dried powder.</a:t>
            </a:r>
            <a:endParaRPr lang="en-GB" sz="2200" dirty="0"/>
          </a:p>
        </p:txBody>
      </p:sp>
      <p:sp>
        <p:nvSpPr>
          <p:cNvPr id="8" name="TextBox 7">
            <a:extLst>
              <a:ext uri="{FF2B5EF4-FFF2-40B4-BE49-F238E27FC236}">
                <a16:creationId xmlns:a16="http://schemas.microsoft.com/office/drawing/2014/main" id="{7AB3D114-821F-7F0A-0CF1-47DA5E164775}"/>
              </a:ext>
            </a:extLst>
          </p:cNvPr>
          <p:cNvSpPr txBox="1"/>
          <p:nvPr/>
        </p:nvSpPr>
        <p:spPr>
          <a:xfrm>
            <a:off x="1672026" y="2911346"/>
            <a:ext cx="7148445" cy="1815882"/>
          </a:xfrm>
          <a:prstGeom prst="rect">
            <a:avLst/>
          </a:prstGeom>
          <a:noFill/>
        </p:spPr>
        <p:txBody>
          <a:bodyPr wrap="square" rtlCol="0">
            <a:spAutoFit/>
          </a:bodyPr>
          <a:lstStyle/>
          <a:p>
            <a:pPr marL="457200" indent="-457200">
              <a:buFont typeface="+mj-lt"/>
              <a:buAutoNum type="arabicPeriod" startAt="5"/>
            </a:pPr>
            <a:r>
              <a:rPr lang="en-US" sz="2200" dirty="0">
                <a:solidFill>
                  <a:srgbClr val="000066"/>
                </a:solidFill>
                <a:latin typeface="Arial" panose="020B0604020202020204" pitchFamily="34" charset="0"/>
                <a:cs typeface="Arial" panose="020B0604020202020204" pitchFamily="34" charset="0"/>
              </a:rPr>
              <a:t>While holding the syringe, gently swirl until the solution is clear. Do not shake. The reconstituted vaccine will appear as a pinkish to yellowish solution.</a:t>
            </a:r>
          </a:p>
          <a:p>
            <a:endParaRPr lang="en-GB" sz="2200" dirty="0"/>
          </a:p>
        </p:txBody>
      </p:sp>
      <p:sp>
        <p:nvSpPr>
          <p:cNvPr id="11" name="TextBox 10">
            <a:extLst>
              <a:ext uri="{FF2B5EF4-FFF2-40B4-BE49-F238E27FC236}">
                <a16:creationId xmlns:a16="http://schemas.microsoft.com/office/drawing/2014/main" id="{5DDA61BA-8306-E38D-C508-2A41883AFD21}"/>
              </a:ext>
            </a:extLst>
          </p:cNvPr>
          <p:cNvSpPr txBox="1"/>
          <p:nvPr/>
        </p:nvSpPr>
        <p:spPr>
          <a:xfrm>
            <a:off x="1619672" y="4401105"/>
            <a:ext cx="6552728" cy="1446550"/>
          </a:xfrm>
          <a:prstGeom prst="rect">
            <a:avLst/>
          </a:prstGeom>
          <a:noFill/>
        </p:spPr>
        <p:txBody>
          <a:bodyPr wrap="square" rtlCol="0">
            <a:spAutoFit/>
          </a:bodyPr>
          <a:lstStyle/>
          <a:p>
            <a:pPr marL="457200" indent="-457200">
              <a:buFont typeface="+mj-lt"/>
              <a:buAutoNum type="arabicPeriod" startAt="6"/>
            </a:pPr>
            <a:r>
              <a:rPr lang="en-US" sz="2200" dirty="0">
                <a:solidFill>
                  <a:srgbClr val="000066"/>
                </a:solidFill>
                <a:latin typeface="Arial" panose="020B0604020202020204" pitchFamily="34" charset="0"/>
                <a:cs typeface="Arial" panose="020B0604020202020204" pitchFamily="34" charset="0"/>
              </a:rPr>
              <a:t>While holding the plunger down, turn syringe with vial upside down. Pull back the plunger to withdraw a single dose (2.5mL) mixture back into the syringe.</a:t>
            </a:r>
            <a:endParaRPr lang="en-GB" sz="2200" dirty="0"/>
          </a:p>
        </p:txBody>
      </p:sp>
      <p:pic>
        <p:nvPicPr>
          <p:cNvPr id="6" name="Picture 5" descr="A close-up of a stethoscope&#10;&#10;Description automatically generated with medium confidence">
            <a:extLst>
              <a:ext uri="{FF2B5EF4-FFF2-40B4-BE49-F238E27FC236}">
                <a16:creationId xmlns:a16="http://schemas.microsoft.com/office/drawing/2014/main" id="{7257DFFB-5907-1E0B-D202-9E8FE55905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627" y="1306998"/>
            <a:ext cx="1396028" cy="1412260"/>
          </a:xfrm>
          <a:prstGeom prst="rect">
            <a:avLst/>
          </a:prstGeom>
        </p:spPr>
      </p:pic>
      <p:pic>
        <p:nvPicPr>
          <p:cNvPr id="12" name="Picture 11" descr="A picture containing whiteboard&#10;&#10;Description automatically generated">
            <a:extLst>
              <a:ext uri="{FF2B5EF4-FFF2-40B4-BE49-F238E27FC236}">
                <a16:creationId xmlns:a16="http://schemas.microsoft.com/office/drawing/2014/main" id="{3917C399-902E-83F7-306B-40BBE8A6DF3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627" y="2824877"/>
            <a:ext cx="1380254" cy="1396211"/>
          </a:xfrm>
          <a:prstGeom prst="rect">
            <a:avLst/>
          </a:prstGeom>
        </p:spPr>
      </p:pic>
      <p:pic>
        <p:nvPicPr>
          <p:cNvPr id="14" name="Picture 13" descr="A picture containing text&#10;&#10;Description automatically generated">
            <a:extLst>
              <a:ext uri="{FF2B5EF4-FFF2-40B4-BE49-F238E27FC236}">
                <a16:creationId xmlns:a16="http://schemas.microsoft.com/office/drawing/2014/main" id="{983F7B07-530F-F7D7-A6C3-0F5646B03F1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7627" y="4318902"/>
            <a:ext cx="1444399" cy="1444399"/>
          </a:xfrm>
          <a:prstGeom prst="rect">
            <a:avLst/>
          </a:prstGeom>
        </p:spPr>
      </p:pic>
    </p:spTree>
    <p:extLst>
      <p:ext uri="{BB962C8B-B14F-4D97-AF65-F5344CB8AC3E}">
        <p14:creationId xmlns:p14="http://schemas.microsoft.com/office/powerpoint/2010/main" val="39526571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930BF-4722-4E92-806E-68FD65085C5B}"/>
              </a:ext>
            </a:extLst>
          </p:cNvPr>
          <p:cNvSpPr>
            <a:spLocks noGrp="1"/>
          </p:cNvSpPr>
          <p:nvPr>
            <p:ph type="title"/>
          </p:nvPr>
        </p:nvSpPr>
        <p:spPr/>
        <p:txBody>
          <a:bodyPr/>
          <a:lstStyle/>
          <a:p>
            <a:pPr>
              <a:defRPr/>
            </a:pPr>
            <a:r>
              <a:rPr lang="en-US" dirty="0"/>
              <a:t>How to prepare for vaccination with the </a:t>
            </a:r>
            <a:r>
              <a:rPr lang="en-US" sz="3500" b="1" dirty="0">
                <a:solidFill>
                  <a:srgbClr val="000066"/>
                </a:solidFill>
                <a:latin typeface="Arial" pitchFamily="34" charset="0"/>
              </a:rPr>
              <a:t>ROTASIIL</a:t>
            </a:r>
            <a:r>
              <a:rPr lang="en-US" dirty="0"/>
              <a:t> presentation? (5/7)</a:t>
            </a:r>
            <a:endParaRPr lang="en-US" dirty="0">
              <a:solidFill>
                <a:srgbClr val="FF0000"/>
              </a:solidFill>
            </a:endParaRPr>
          </a:p>
        </p:txBody>
      </p:sp>
      <p:sp>
        <p:nvSpPr>
          <p:cNvPr id="5" name="TextBox 4">
            <a:extLst>
              <a:ext uri="{FF2B5EF4-FFF2-40B4-BE49-F238E27FC236}">
                <a16:creationId xmlns:a16="http://schemas.microsoft.com/office/drawing/2014/main" id="{694025F6-5745-646F-93DA-87391571EB24}"/>
              </a:ext>
            </a:extLst>
          </p:cNvPr>
          <p:cNvSpPr txBox="1"/>
          <p:nvPr/>
        </p:nvSpPr>
        <p:spPr>
          <a:xfrm>
            <a:off x="1619672" y="1651447"/>
            <a:ext cx="6840760" cy="1692771"/>
          </a:xfrm>
          <a:prstGeom prst="rect">
            <a:avLst/>
          </a:prstGeom>
          <a:noFill/>
        </p:spPr>
        <p:txBody>
          <a:bodyPr wrap="square" rtlCol="0">
            <a:spAutoFit/>
          </a:bodyPr>
          <a:lstStyle/>
          <a:p>
            <a:pPr marL="457200" indent="-457200">
              <a:buFont typeface="+mj-lt"/>
              <a:buAutoNum type="arabicPeriod" startAt="7"/>
            </a:pPr>
            <a:r>
              <a:rPr lang="en-US" sz="2200" dirty="0">
                <a:solidFill>
                  <a:srgbClr val="000066"/>
                </a:solidFill>
                <a:latin typeface="Arial" panose="020B0604020202020204" pitchFamily="34" charset="0"/>
                <a:cs typeface="Arial" panose="020B0604020202020204" pitchFamily="34" charset="0"/>
              </a:rPr>
              <a:t>Remove the syringe from the vial adapter. The vaccine is ready for administration.</a:t>
            </a:r>
          </a:p>
          <a:p>
            <a:pPr marL="914400" lvl="1" indent="-457200">
              <a:buFont typeface="Arial" panose="020B0604020202020204" pitchFamily="34" charset="0"/>
              <a:buChar char="–"/>
            </a:pPr>
            <a:r>
              <a:rPr lang="en-US" sz="2000" dirty="0">
                <a:solidFill>
                  <a:srgbClr val="000066"/>
                </a:solidFill>
                <a:latin typeface="Arial" panose="020B0604020202020204" pitchFamily="34" charset="0"/>
                <a:cs typeface="Arial" panose="020B0604020202020204" pitchFamily="34" charset="0"/>
              </a:rPr>
              <a:t>For the two dose presentation, leave the vial adapter on the reconstituted vaccine vial for subsequent use</a:t>
            </a:r>
            <a:endParaRPr lang="en-GB" sz="2000" dirty="0"/>
          </a:p>
        </p:txBody>
      </p:sp>
      <p:sp>
        <p:nvSpPr>
          <p:cNvPr id="8" name="TextBox 7">
            <a:extLst>
              <a:ext uri="{FF2B5EF4-FFF2-40B4-BE49-F238E27FC236}">
                <a16:creationId xmlns:a16="http://schemas.microsoft.com/office/drawing/2014/main" id="{7AB3D114-821F-7F0A-0CF1-47DA5E164775}"/>
              </a:ext>
            </a:extLst>
          </p:cNvPr>
          <p:cNvSpPr txBox="1"/>
          <p:nvPr/>
        </p:nvSpPr>
        <p:spPr>
          <a:xfrm>
            <a:off x="1672026" y="3292529"/>
            <a:ext cx="7148445" cy="2462213"/>
          </a:xfrm>
          <a:prstGeom prst="rect">
            <a:avLst/>
          </a:prstGeom>
          <a:noFill/>
        </p:spPr>
        <p:txBody>
          <a:bodyPr wrap="square" rtlCol="0">
            <a:spAutoFit/>
          </a:bodyPr>
          <a:lstStyle/>
          <a:p>
            <a:pPr marL="457200" indent="-457200">
              <a:buFont typeface="+mj-lt"/>
              <a:buAutoNum type="arabicPeriod" startAt="8"/>
            </a:pPr>
            <a:r>
              <a:rPr lang="en-US" sz="2200" dirty="0">
                <a:solidFill>
                  <a:srgbClr val="000066"/>
                </a:solidFill>
                <a:latin typeface="Arial" panose="020B0604020202020204" pitchFamily="34" charset="0"/>
                <a:cs typeface="Arial" panose="020B0604020202020204" pitchFamily="34" charset="0"/>
              </a:rPr>
              <a:t>Administer the entire content of the syringe orally (on the inside of the cheek). The child should be seated in a reclining position. </a:t>
            </a:r>
          </a:p>
          <a:p>
            <a:endParaRPr lang="en-US" sz="2200" dirty="0">
              <a:solidFill>
                <a:srgbClr val="FF0000"/>
              </a:solidFill>
              <a:latin typeface="Arial" panose="020B0604020202020204" pitchFamily="34" charset="0"/>
              <a:cs typeface="Arial" panose="020B0604020202020204" pitchFamily="34" charset="0"/>
            </a:endParaRPr>
          </a:p>
          <a:p>
            <a:endParaRPr lang="en-US" sz="2200" dirty="0">
              <a:solidFill>
                <a:srgbClr val="FF0000"/>
              </a:solidFill>
              <a:latin typeface="Arial" panose="020B0604020202020204" pitchFamily="34" charset="0"/>
              <a:cs typeface="Arial" panose="020B0604020202020204" pitchFamily="34" charset="0"/>
            </a:endParaRPr>
          </a:p>
          <a:p>
            <a:r>
              <a:rPr lang="en-US" sz="2200" dirty="0">
                <a:solidFill>
                  <a:srgbClr val="FF0000"/>
                </a:solidFill>
                <a:latin typeface="Arial" panose="020B0604020202020204" pitchFamily="34" charset="0"/>
                <a:cs typeface="Arial" panose="020B0604020202020204" pitchFamily="34" charset="0"/>
              </a:rPr>
              <a:t>		DO NOT INJECT</a:t>
            </a:r>
          </a:p>
          <a:p>
            <a:pPr marL="457200" indent="-457200">
              <a:buFont typeface="+mj-lt"/>
              <a:buAutoNum type="arabicPeriod" startAt="8"/>
            </a:pPr>
            <a:endParaRPr lang="en-GB" sz="2200" dirty="0"/>
          </a:p>
        </p:txBody>
      </p:sp>
      <p:pic>
        <p:nvPicPr>
          <p:cNvPr id="4" name="Picture 3" descr="A picture containing text&#10;&#10;Description automatically generated">
            <a:extLst>
              <a:ext uri="{FF2B5EF4-FFF2-40B4-BE49-F238E27FC236}">
                <a16:creationId xmlns:a16="http://schemas.microsoft.com/office/drawing/2014/main" id="{23AA05DB-FC5E-8F27-E878-B1119E1252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627" y="1456725"/>
            <a:ext cx="1388141" cy="1396211"/>
          </a:xfrm>
          <a:prstGeom prst="rect">
            <a:avLst/>
          </a:prstGeom>
        </p:spPr>
      </p:pic>
      <p:pic>
        <p:nvPicPr>
          <p:cNvPr id="9" name="Picture 8" descr="Diagram&#10;&#10;Description automatically generated">
            <a:extLst>
              <a:ext uri="{FF2B5EF4-FFF2-40B4-BE49-F238E27FC236}">
                <a16:creationId xmlns:a16="http://schemas.microsoft.com/office/drawing/2014/main" id="{409253F1-49BA-4C0F-1256-FAF0C07351D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627" y="3132123"/>
            <a:ext cx="1438283" cy="1446550"/>
          </a:xfrm>
          <a:prstGeom prst="rect">
            <a:avLst/>
          </a:prstGeom>
        </p:spPr>
      </p:pic>
    </p:spTree>
    <p:extLst>
      <p:ext uri="{BB962C8B-B14F-4D97-AF65-F5344CB8AC3E}">
        <p14:creationId xmlns:p14="http://schemas.microsoft.com/office/powerpoint/2010/main" val="12045592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930BF-4722-4E92-806E-68FD65085C5B}"/>
              </a:ext>
            </a:extLst>
          </p:cNvPr>
          <p:cNvSpPr>
            <a:spLocks noGrp="1"/>
          </p:cNvSpPr>
          <p:nvPr>
            <p:ph type="title"/>
          </p:nvPr>
        </p:nvSpPr>
        <p:spPr/>
        <p:txBody>
          <a:bodyPr/>
          <a:lstStyle/>
          <a:p>
            <a:pPr>
              <a:defRPr/>
            </a:pPr>
            <a:r>
              <a:rPr lang="en-US" dirty="0"/>
              <a:t>How to prepare for vaccination with the </a:t>
            </a:r>
            <a:r>
              <a:rPr lang="en-US" sz="3500" b="1" dirty="0">
                <a:solidFill>
                  <a:srgbClr val="000066"/>
                </a:solidFill>
                <a:latin typeface="Arial" pitchFamily="34" charset="0"/>
              </a:rPr>
              <a:t>ROTASIIL</a:t>
            </a:r>
            <a:r>
              <a:rPr lang="en-US" dirty="0"/>
              <a:t> presentation? (6/7)</a:t>
            </a:r>
          </a:p>
        </p:txBody>
      </p:sp>
      <p:sp>
        <p:nvSpPr>
          <p:cNvPr id="15" name="Rectangle 14">
            <a:extLst>
              <a:ext uri="{FF2B5EF4-FFF2-40B4-BE49-F238E27FC236}">
                <a16:creationId xmlns:a16="http://schemas.microsoft.com/office/drawing/2014/main" id="{5BB8BE68-A340-44EF-BEC0-6E23AAA49B04}"/>
              </a:ext>
            </a:extLst>
          </p:cNvPr>
          <p:cNvSpPr>
            <a:spLocks noChangeArrowheads="1"/>
          </p:cNvSpPr>
          <p:nvPr/>
        </p:nvSpPr>
        <p:spPr bwMode="auto">
          <a:xfrm>
            <a:off x="233362" y="1525712"/>
            <a:ext cx="8442326" cy="49996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marL="0" indent="0">
              <a:buFont typeface="Wingdings" panose="05000000000000000000" pitchFamily="2" charset="2"/>
              <a:buNone/>
              <a:defRPr/>
            </a:pPr>
            <a:r>
              <a:rPr lang="en-US" altLang="ja-JP" sz="2000" dirty="0"/>
              <a:t>When using the </a:t>
            </a:r>
            <a:r>
              <a:rPr lang="en-US" altLang="ja-JP" sz="2000" dirty="0">
                <a:solidFill>
                  <a:srgbClr val="FF0000"/>
                </a:solidFill>
              </a:rPr>
              <a:t>two dose </a:t>
            </a:r>
            <a:r>
              <a:rPr lang="en-US" altLang="ja-JP" sz="2000" dirty="0"/>
              <a:t>presentation, for the </a:t>
            </a:r>
            <a:r>
              <a:rPr lang="en-US" altLang="ja-JP" sz="2000" b="1" dirty="0"/>
              <a:t>SECOND</a:t>
            </a:r>
            <a:r>
              <a:rPr lang="en-US" altLang="ja-JP" sz="2000" dirty="0"/>
              <a:t> dose</a:t>
            </a:r>
          </a:p>
          <a:p>
            <a:pPr marL="457200" indent="-457200">
              <a:buClr>
                <a:srgbClr val="000066"/>
              </a:buClr>
              <a:buFont typeface="+mj-lt"/>
              <a:buAutoNum type="arabicPeriod" startAt="9"/>
              <a:defRPr/>
            </a:pPr>
            <a:r>
              <a:rPr lang="en-US" altLang="ja-JP" sz="2000" dirty="0"/>
              <a:t>Take a fresh 6 ml oral syringe, connect it to the vial adapter on the vaccine vial</a:t>
            </a:r>
          </a:p>
          <a:p>
            <a:pPr marL="457200" indent="-457200">
              <a:buClr>
                <a:srgbClr val="000066"/>
              </a:buClr>
              <a:buFont typeface="+mj-lt"/>
              <a:buAutoNum type="arabicPeriod" startAt="9"/>
              <a:defRPr/>
            </a:pPr>
            <a:r>
              <a:rPr lang="en-US" altLang="ja-JP" sz="2000" dirty="0"/>
              <a:t>Leave fresh syringe connected to vial adapter to avoid contamination</a:t>
            </a:r>
          </a:p>
          <a:p>
            <a:pPr marL="457200" indent="-457200">
              <a:buClr>
                <a:srgbClr val="000066"/>
              </a:buClr>
              <a:buFont typeface="+mj-lt"/>
              <a:buAutoNum type="arabicPeriod" startAt="9"/>
              <a:defRPr/>
            </a:pPr>
            <a:r>
              <a:rPr lang="en-US" altLang="ja-JP" sz="2000" dirty="0"/>
              <a:t>Repeat steps of drawing 2.5 mL into syringe</a:t>
            </a:r>
          </a:p>
          <a:p>
            <a:pPr marL="457200" indent="-457200">
              <a:buClr>
                <a:srgbClr val="000066"/>
              </a:buClr>
              <a:buFont typeface="+mj-lt"/>
              <a:buAutoNum type="arabicPeriod" startAt="9"/>
              <a:defRPr/>
            </a:pPr>
            <a:r>
              <a:rPr lang="en-US" altLang="ja-JP" sz="2000" dirty="0"/>
              <a:t>Disconnect syringe from adapter and administer second dose of the vial to the second infant</a:t>
            </a:r>
          </a:p>
          <a:p>
            <a:pPr marL="457200" indent="-457200">
              <a:buClr>
                <a:srgbClr val="000066"/>
              </a:buClr>
              <a:buFont typeface="+mj-lt"/>
              <a:buAutoNum type="arabicPeriod" startAt="9"/>
              <a:defRPr/>
            </a:pPr>
            <a:r>
              <a:rPr lang="en-US" altLang="ja-JP" sz="2000" dirty="0"/>
              <a:t>Discard all components with other non-sharp immunization waste</a:t>
            </a:r>
          </a:p>
          <a:p>
            <a:pPr marL="0" indent="0">
              <a:spcBef>
                <a:spcPts val="0"/>
              </a:spcBef>
              <a:buFont typeface="Wingdings" panose="05000000000000000000" pitchFamily="2" charset="2"/>
              <a:buNone/>
              <a:defRPr/>
            </a:pPr>
            <a:r>
              <a:rPr lang="en-GB" altLang="ja-JP" sz="2000" dirty="0">
                <a:solidFill>
                  <a:srgbClr val="FF0000"/>
                </a:solidFill>
              </a:rPr>
              <a:t>		</a:t>
            </a:r>
          </a:p>
          <a:p>
            <a:pPr marL="0" indent="0" algn="ctr">
              <a:spcBef>
                <a:spcPts val="0"/>
              </a:spcBef>
              <a:buFont typeface="Wingdings" panose="05000000000000000000" pitchFamily="2" charset="2"/>
              <a:buNone/>
              <a:defRPr/>
            </a:pPr>
            <a:r>
              <a:rPr lang="en-GB" altLang="ja-JP" sz="2000" dirty="0">
                <a:solidFill>
                  <a:srgbClr val="FF0000"/>
                </a:solidFill>
              </a:rPr>
              <a:t>DO NOT INJECT</a:t>
            </a:r>
            <a:endParaRPr lang="en-US" altLang="ja-JP" sz="2000" dirty="0"/>
          </a:p>
          <a:p>
            <a:pPr marL="0" indent="0">
              <a:buFont typeface="Wingdings" panose="05000000000000000000" pitchFamily="2" charset="2"/>
              <a:buNone/>
              <a:defRPr/>
            </a:pPr>
            <a:r>
              <a:rPr lang="en-GB" altLang="ja-JP" sz="2000" dirty="0"/>
              <a:t>		</a:t>
            </a:r>
            <a:endParaRPr lang="en-GB" altLang="ja-JP" sz="2000" dirty="0">
              <a:solidFill>
                <a:srgbClr val="FF0000"/>
              </a:solidFill>
            </a:endParaRPr>
          </a:p>
          <a:p>
            <a:pPr lvl="1">
              <a:defRPr/>
            </a:pPr>
            <a:endParaRPr lang="fr-FR" altLang="es-ES" sz="2000" dirty="0">
              <a:ea typeface="MS PGothic" panose="020B0600070205080204" pitchFamily="34" charset="-128"/>
            </a:endParaRPr>
          </a:p>
        </p:txBody>
      </p:sp>
      <p:sp>
        <p:nvSpPr>
          <p:cNvPr id="27652" name="TextBox 19">
            <a:extLst>
              <a:ext uri="{FF2B5EF4-FFF2-40B4-BE49-F238E27FC236}">
                <a16:creationId xmlns:a16="http://schemas.microsoft.com/office/drawing/2014/main" id="{AFEB0FDA-39F3-30C0-9C41-1CFE584F3E3E}"/>
              </a:ext>
            </a:extLst>
          </p:cNvPr>
          <p:cNvSpPr txBox="1">
            <a:spLocks noChangeArrowheads="1"/>
          </p:cNvSpPr>
          <p:nvPr/>
        </p:nvSpPr>
        <p:spPr bwMode="auto">
          <a:xfrm>
            <a:off x="6496050" y="1403350"/>
            <a:ext cx="2159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r>
              <a:rPr lang="en-US" altLang="en-US" sz="1600">
                <a:solidFill>
                  <a:schemeClr val="bg1"/>
                </a:solidFill>
                <a:latin typeface="Arial" panose="020B0604020202020204" pitchFamily="34" charset="0"/>
              </a:rPr>
              <a:t>5</a:t>
            </a:r>
          </a:p>
        </p:txBody>
      </p:sp>
      <p:sp>
        <p:nvSpPr>
          <p:cNvPr id="27653" name="TextBox 20">
            <a:extLst>
              <a:ext uri="{FF2B5EF4-FFF2-40B4-BE49-F238E27FC236}">
                <a16:creationId xmlns:a16="http://schemas.microsoft.com/office/drawing/2014/main" id="{1C780E36-C7F1-E1A3-7D18-B7778057D505}"/>
              </a:ext>
            </a:extLst>
          </p:cNvPr>
          <p:cNvSpPr txBox="1">
            <a:spLocks noChangeArrowheads="1"/>
          </p:cNvSpPr>
          <p:nvPr/>
        </p:nvSpPr>
        <p:spPr bwMode="auto">
          <a:xfrm>
            <a:off x="7945438" y="1403350"/>
            <a:ext cx="2159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r>
              <a:rPr lang="en-US" altLang="en-US" sz="1600">
                <a:solidFill>
                  <a:schemeClr val="bg1"/>
                </a:solidFill>
                <a:latin typeface="Arial" panose="020B0604020202020204" pitchFamily="34" charset="0"/>
              </a:rPr>
              <a:t>6</a:t>
            </a:r>
          </a:p>
        </p:txBody>
      </p:sp>
      <p:sp>
        <p:nvSpPr>
          <p:cNvPr id="27654" name="TextBox 21">
            <a:extLst>
              <a:ext uri="{FF2B5EF4-FFF2-40B4-BE49-F238E27FC236}">
                <a16:creationId xmlns:a16="http://schemas.microsoft.com/office/drawing/2014/main" id="{6FD46880-36A5-87A4-4A7B-323C1719F5CA}"/>
              </a:ext>
            </a:extLst>
          </p:cNvPr>
          <p:cNvSpPr txBox="1">
            <a:spLocks noChangeArrowheads="1"/>
          </p:cNvSpPr>
          <p:nvPr/>
        </p:nvSpPr>
        <p:spPr bwMode="auto">
          <a:xfrm>
            <a:off x="6483350" y="3165475"/>
            <a:ext cx="2159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r>
              <a:rPr lang="en-US" altLang="en-US" sz="1600">
                <a:solidFill>
                  <a:schemeClr val="bg1"/>
                </a:solidFill>
                <a:latin typeface="Arial" panose="020B0604020202020204" pitchFamily="34" charset="0"/>
              </a:rPr>
              <a:t>7</a:t>
            </a:r>
          </a:p>
        </p:txBody>
      </p:sp>
      <p:sp>
        <p:nvSpPr>
          <p:cNvPr id="27655" name="TextBox 22">
            <a:extLst>
              <a:ext uri="{FF2B5EF4-FFF2-40B4-BE49-F238E27FC236}">
                <a16:creationId xmlns:a16="http://schemas.microsoft.com/office/drawing/2014/main" id="{E8DAEE9D-B8A7-81D8-22FB-328F8375A4C4}"/>
              </a:ext>
            </a:extLst>
          </p:cNvPr>
          <p:cNvSpPr txBox="1">
            <a:spLocks noChangeArrowheads="1"/>
          </p:cNvSpPr>
          <p:nvPr/>
        </p:nvSpPr>
        <p:spPr bwMode="auto">
          <a:xfrm>
            <a:off x="7785100" y="3141663"/>
            <a:ext cx="2159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r>
              <a:rPr lang="en-US" altLang="en-US" sz="1600">
                <a:solidFill>
                  <a:schemeClr val="bg1"/>
                </a:solidFill>
                <a:latin typeface="Arial" panose="020B0604020202020204" pitchFamily="34" charset="0"/>
              </a:rPr>
              <a:t>8</a:t>
            </a:r>
          </a:p>
        </p:txBody>
      </p:sp>
      <p:sp>
        <p:nvSpPr>
          <p:cNvPr id="27661" name="TextBox 15">
            <a:extLst>
              <a:ext uri="{FF2B5EF4-FFF2-40B4-BE49-F238E27FC236}">
                <a16:creationId xmlns:a16="http://schemas.microsoft.com/office/drawing/2014/main" id="{8CFE02F9-3D69-BC9C-0779-06D611FDAF71}"/>
              </a:ext>
            </a:extLst>
          </p:cNvPr>
          <p:cNvSpPr txBox="1">
            <a:spLocks noChangeArrowheads="1"/>
          </p:cNvSpPr>
          <p:nvPr/>
        </p:nvSpPr>
        <p:spPr bwMode="auto">
          <a:xfrm>
            <a:off x="6672263" y="1350963"/>
            <a:ext cx="6080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r>
              <a:rPr lang="en-US" altLang="en-US" sz="1600">
                <a:solidFill>
                  <a:schemeClr val="bg1"/>
                </a:solidFill>
                <a:latin typeface="Arial" panose="020B0604020202020204" pitchFamily="34" charset="0"/>
              </a:rPr>
              <a:t>15</a:t>
            </a:r>
          </a:p>
        </p:txBody>
      </p:sp>
      <p:sp>
        <p:nvSpPr>
          <p:cNvPr id="27662" name="TextBox 15">
            <a:extLst>
              <a:ext uri="{FF2B5EF4-FFF2-40B4-BE49-F238E27FC236}">
                <a16:creationId xmlns:a16="http://schemas.microsoft.com/office/drawing/2014/main" id="{EF80D72B-A754-E752-148B-43D5A4B80EB2}"/>
              </a:ext>
            </a:extLst>
          </p:cNvPr>
          <p:cNvSpPr txBox="1">
            <a:spLocks noChangeArrowheads="1"/>
          </p:cNvSpPr>
          <p:nvPr/>
        </p:nvSpPr>
        <p:spPr bwMode="auto">
          <a:xfrm>
            <a:off x="8067675" y="1350963"/>
            <a:ext cx="6080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r>
              <a:rPr lang="en-US" altLang="en-US" sz="1600">
                <a:solidFill>
                  <a:schemeClr val="bg1"/>
                </a:solidFill>
                <a:latin typeface="Arial" panose="020B0604020202020204" pitchFamily="34" charset="0"/>
              </a:rPr>
              <a:t>16</a:t>
            </a:r>
          </a:p>
        </p:txBody>
      </p:sp>
      <p:sp>
        <p:nvSpPr>
          <p:cNvPr id="27664" name="TextBox 15">
            <a:extLst>
              <a:ext uri="{FF2B5EF4-FFF2-40B4-BE49-F238E27FC236}">
                <a16:creationId xmlns:a16="http://schemas.microsoft.com/office/drawing/2014/main" id="{C42C37B9-5A5E-582A-ED3D-3154FF69BC7D}"/>
              </a:ext>
            </a:extLst>
          </p:cNvPr>
          <p:cNvSpPr txBox="1">
            <a:spLocks noChangeArrowheads="1"/>
          </p:cNvSpPr>
          <p:nvPr/>
        </p:nvSpPr>
        <p:spPr bwMode="auto">
          <a:xfrm>
            <a:off x="8147050" y="3186113"/>
            <a:ext cx="6080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r>
              <a:rPr lang="en-US" altLang="en-US" sz="1600">
                <a:solidFill>
                  <a:schemeClr val="bg1"/>
                </a:solidFill>
                <a:latin typeface="Arial" panose="020B0604020202020204" pitchFamily="34" charset="0"/>
              </a:rPr>
              <a:t>18</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930BF-4722-4E92-806E-68FD65085C5B}"/>
              </a:ext>
            </a:extLst>
          </p:cNvPr>
          <p:cNvSpPr>
            <a:spLocks noGrp="1"/>
          </p:cNvSpPr>
          <p:nvPr>
            <p:ph type="title"/>
          </p:nvPr>
        </p:nvSpPr>
        <p:spPr/>
        <p:txBody>
          <a:bodyPr/>
          <a:lstStyle/>
          <a:p>
            <a:pPr>
              <a:defRPr/>
            </a:pPr>
            <a:r>
              <a:rPr lang="en-US" dirty="0"/>
              <a:t>How to prepare for vaccination with the ROTASIIL presentation? (7/7)</a:t>
            </a:r>
          </a:p>
        </p:txBody>
      </p:sp>
      <p:sp>
        <p:nvSpPr>
          <p:cNvPr id="29699" name="Rectangle 14">
            <a:extLst>
              <a:ext uri="{FF2B5EF4-FFF2-40B4-BE49-F238E27FC236}">
                <a16:creationId xmlns:a16="http://schemas.microsoft.com/office/drawing/2014/main" id="{F0263C79-B859-6D4F-7A62-43B78B6669F8}"/>
              </a:ext>
            </a:extLst>
          </p:cNvPr>
          <p:cNvSpPr>
            <a:spLocks noChangeArrowheads="1"/>
          </p:cNvSpPr>
          <p:nvPr/>
        </p:nvSpPr>
        <p:spPr bwMode="auto">
          <a:xfrm>
            <a:off x="179388" y="1309688"/>
            <a:ext cx="6156325" cy="405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buFont typeface="Wingdings" panose="05000000000000000000" pitchFamily="2" charset="2"/>
              <a:buNone/>
            </a:pPr>
            <a:endParaRPr lang="en-US" altLang="ja-JP" sz="2200"/>
          </a:p>
          <a:p>
            <a:pPr>
              <a:buFont typeface="Wingdings" panose="05000000000000000000" pitchFamily="2" charset="2"/>
              <a:buNone/>
            </a:pPr>
            <a:r>
              <a:rPr lang="en-GB" altLang="ja-JP" sz="2200"/>
              <a:t>		</a:t>
            </a:r>
            <a:endParaRPr lang="en-GB" altLang="ja-JP" sz="2200">
              <a:solidFill>
                <a:srgbClr val="FF0000"/>
              </a:solidFill>
            </a:endParaRPr>
          </a:p>
          <a:p>
            <a:pPr lvl="1"/>
            <a:endParaRPr lang="fr-FR" altLang="es-ES" sz="2200">
              <a:ea typeface="MS PGothic" panose="020B0600070205080204" pitchFamily="34" charset="-128"/>
            </a:endParaRPr>
          </a:p>
        </p:txBody>
      </p:sp>
      <p:sp>
        <p:nvSpPr>
          <p:cNvPr id="29700" name="TextBox 21">
            <a:extLst>
              <a:ext uri="{FF2B5EF4-FFF2-40B4-BE49-F238E27FC236}">
                <a16:creationId xmlns:a16="http://schemas.microsoft.com/office/drawing/2014/main" id="{892B6FC3-2DA3-813E-BE99-7CD15F277385}"/>
              </a:ext>
            </a:extLst>
          </p:cNvPr>
          <p:cNvSpPr txBox="1">
            <a:spLocks noChangeArrowheads="1"/>
          </p:cNvSpPr>
          <p:nvPr/>
        </p:nvSpPr>
        <p:spPr bwMode="auto">
          <a:xfrm>
            <a:off x="6483350" y="3165475"/>
            <a:ext cx="2159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r>
              <a:rPr lang="en-US" altLang="en-US" sz="1600">
                <a:solidFill>
                  <a:schemeClr val="bg1"/>
                </a:solidFill>
                <a:latin typeface="Arial" panose="020B0604020202020204" pitchFamily="34" charset="0"/>
              </a:rPr>
              <a:t>7</a:t>
            </a:r>
          </a:p>
        </p:txBody>
      </p:sp>
      <p:sp>
        <p:nvSpPr>
          <p:cNvPr id="29701" name="TextBox 22">
            <a:extLst>
              <a:ext uri="{FF2B5EF4-FFF2-40B4-BE49-F238E27FC236}">
                <a16:creationId xmlns:a16="http://schemas.microsoft.com/office/drawing/2014/main" id="{E0069C9E-53C6-6EF9-50EB-788FC400B8D6}"/>
              </a:ext>
            </a:extLst>
          </p:cNvPr>
          <p:cNvSpPr txBox="1">
            <a:spLocks noChangeArrowheads="1"/>
          </p:cNvSpPr>
          <p:nvPr/>
        </p:nvSpPr>
        <p:spPr bwMode="auto">
          <a:xfrm>
            <a:off x="7785100" y="3141663"/>
            <a:ext cx="2159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r>
              <a:rPr lang="en-US" altLang="en-US" sz="1600">
                <a:solidFill>
                  <a:schemeClr val="bg1"/>
                </a:solidFill>
                <a:latin typeface="Arial" panose="020B0604020202020204" pitchFamily="34" charset="0"/>
              </a:rPr>
              <a:t>8</a:t>
            </a:r>
          </a:p>
        </p:txBody>
      </p:sp>
      <p:sp>
        <p:nvSpPr>
          <p:cNvPr id="29702" name="TextBox 15">
            <a:extLst>
              <a:ext uri="{FF2B5EF4-FFF2-40B4-BE49-F238E27FC236}">
                <a16:creationId xmlns:a16="http://schemas.microsoft.com/office/drawing/2014/main" id="{31235E09-CD98-8C09-1671-9C1C13E63A98}"/>
              </a:ext>
            </a:extLst>
          </p:cNvPr>
          <p:cNvSpPr txBox="1">
            <a:spLocks noChangeArrowheads="1"/>
          </p:cNvSpPr>
          <p:nvPr/>
        </p:nvSpPr>
        <p:spPr bwMode="auto">
          <a:xfrm>
            <a:off x="6672263" y="1350963"/>
            <a:ext cx="6080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r>
              <a:rPr lang="en-US" altLang="en-US" sz="1600">
                <a:solidFill>
                  <a:schemeClr val="bg1"/>
                </a:solidFill>
                <a:latin typeface="Arial" panose="020B0604020202020204" pitchFamily="34" charset="0"/>
              </a:rPr>
              <a:t>15</a:t>
            </a:r>
          </a:p>
        </p:txBody>
      </p:sp>
      <p:sp>
        <p:nvSpPr>
          <p:cNvPr id="29703" name="TextBox 15">
            <a:extLst>
              <a:ext uri="{FF2B5EF4-FFF2-40B4-BE49-F238E27FC236}">
                <a16:creationId xmlns:a16="http://schemas.microsoft.com/office/drawing/2014/main" id="{627EFCFA-440C-50BA-56D3-A238957BF8B9}"/>
              </a:ext>
            </a:extLst>
          </p:cNvPr>
          <p:cNvSpPr txBox="1">
            <a:spLocks noChangeArrowheads="1"/>
          </p:cNvSpPr>
          <p:nvPr/>
        </p:nvSpPr>
        <p:spPr bwMode="auto">
          <a:xfrm>
            <a:off x="8067675" y="1350963"/>
            <a:ext cx="60801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r>
              <a:rPr lang="en-US" altLang="en-US" sz="1600">
                <a:solidFill>
                  <a:schemeClr val="bg1"/>
                </a:solidFill>
                <a:latin typeface="Arial" panose="020B0604020202020204" pitchFamily="34" charset="0"/>
              </a:rPr>
              <a:t>16</a:t>
            </a:r>
          </a:p>
        </p:txBody>
      </p:sp>
      <p:sp>
        <p:nvSpPr>
          <p:cNvPr id="29704" name="Espace réservé du contenu 3">
            <a:extLst>
              <a:ext uri="{FF2B5EF4-FFF2-40B4-BE49-F238E27FC236}">
                <a16:creationId xmlns:a16="http://schemas.microsoft.com/office/drawing/2014/main" id="{ABDD76E3-1C7D-5370-4079-BD07D98C28CB}"/>
              </a:ext>
            </a:extLst>
          </p:cNvPr>
          <p:cNvSpPr txBox="1">
            <a:spLocks/>
          </p:cNvSpPr>
          <p:nvPr/>
        </p:nvSpPr>
        <p:spPr bwMode="auto">
          <a:xfrm>
            <a:off x="287338" y="1365250"/>
            <a:ext cx="8569325"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262063" indent="-280988"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es-ES" dirty="0"/>
              <a:t>Unlike the OPV vaccine, the two dose ROTASIIL vaccine should be used within 6 hours of opening, or until the end of the vaccination session</a:t>
            </a:r>
          </a:p>
          <a:p>
            <a:pPr lvl="1"/>
            <a:r>
              <a:rPr lang="en-US" altLang="es-ES" dirty="0"/>
              <a:t>provided a syringe is used to cap the opening of the vial adapter and the entire assembly is stored at 2</a:t>
            </a:r>
            <a:r>
              <a:rPr lang="en-US" altLang="es-ES" baseline="30000" dirty="0"/>
              <a:t>o</a:t>
            </a:r>
            <a:r>
              <a:rPr lang="en-US" altLang="es-ES" dirty="0"/>
              <a:t>C to 8</a:t>
            </a:r>
            <a:r>
              <a:rPr lang="en-US" altLang="es-ES" baseline="30000" dirty="0"/>
              <a:t>o</a:t>
            </a:r>
            <a:r>
              <a:rPr lang="en-US" altLang="es-ES" dirty="0"/>
              <a:t>C</a:t>
            </a:r>
          </a:p>
          <a:p>
            <a:r>
              <a:rPr lang="en-US" altLang="es-ES" dirty="0"/>
              <a:t>If there are no infants to be vaccinated with the second dose of the ROTASIIL vaccine, discard the vaccine</a:t>
            </a:r>
            <a:endParaRPr lang="fr-FR" altLang="es-ES" sz="21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re 1">
            <a:extLst>
              <a:ext uri="{FF2B5EF4-FFF2-40B4-BE49-F238E27FC236}">
                <a16:creationId xmlns:a16="http://schemas.microsoft.com/office/drawing/2014/main" id="{118135CC-3B13-3CE6-1A8F-FCE230CE7F8C}"/>
              </a:ext>
            </a:extLst>
          </p:cNvPr>
          <p:cNvSpPr>
            <a:spLocks noGrp="1"/>
          </p:cNvSpPr>
          <p:nvPr>
            <p:ph type="title" idx="4294967295"/>
          </p:nvPr>
        </p:nvSpPr>
        <p:spPr/>
        <p:txBody>
          <a:bodyPr/>
          <a:lstStyle/>
          <a:p>
            <a:pPr>
              <a:defRPr/>
            </a:pPr>
            <a:r>
              <a:rPr lang="en-GB" sz="2800"/>
              <a:t>Can rotavirus vaccine (</a:t>
            </a:r>
            <a:r>
              <a:rPr lang="en-GB" altLang="es-ES" sz="2800"/>
              <a:t>ROTASIIL)</a:t>
            </a:r>
            <a:r>
              <a:rPr lang="en-GB" sz="2800"/>
              <a:t> be given at the same time as other childhood vaccines?</a:t>
            </a:r>
          </a:p>
        </p:txBody>
      </p:sp>
      <p:sp>
        <p:nvSpPr>
          <p:cNvPr id="31747" name="Rectangle 5">
            <a:extLst>
              <a:ext uri="{FF2B5EF4-FFF2-40B4-BE49-F238E27FC236}">
                <a16:creationId xmlns:a16="http://schemas.microsoft.com/office/drawing/2014/main" id="{AB73650F-1E92-2BDB-723D-14FBC7D239E1}"/>
              </a:ext>
            </a:extLst>
          </p:cNvPr>
          <p:cNvSpPr>
            <a:spLocks noChangeArrowheads="1"/>
          </p:cNvSpPr>
          <p:nvPr/>
        </p:nvSpPr>
        <p:spPr bwMode="auto">
          <a:xfrm>
            <a:off x="971550" y="2708275"/>
            <a:ext cx="4572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endParaRPr lang="fr-FR" altLang="es-ES" sz="1800">
              <a:solidFill>
                <a:schemeClr val="tx1"/>
              </a:solidFill>
              <a:latin typeface="Limon F3" charset="0"/>
            </a:endParaRPr>
          </a:p>
        </p:txBody>
      </p:sp>
      <p:sp>
        <p:nvSpPr>
          <p:cNvPr id="31748" name="Espace réservé du contenu 3">
            <a:extLst>
              <a:ext uri="{FF2B5EF4-FFF2-40B4-BE49-F238E27FC236}">
                <a16:creationId xmlns:a16="http://schemas.microsoft.com/office/drawing/2014/main" id="{679102C4-F6A6-F1AD-A02C-3369C63A2DBF}"/>
              </a:ext>
            </a:extLst>
          </p:cNvPr>
          <p:cNvSpPr txBox="1">
            <a:spLocks/>
          </p:cNvSpPr>
          <p:nvPr/>
        </p:nvSpPr>
        <p:spPr bwMode="auto">
          <a:xfrm>
            <a:off x="323850" y="1381125"/>
            <a:ext cx="8569325"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262063" indent="-280988"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es-ES" sz="2400" dirty="0"/>
              <a:t>ROTASIIL, as well as other </a:t>
            </a:r>
            <a:r>
              <a:rPr lang="en-US" altLang="es-ES" sz="2400" dirty="0"/>
              <a:t>rotavirus vaccines, can be administered with any of the following routine childhood vaccines without interfering with their effectiveness: </a:t>
            </a:r>
          </a:p>
          <a:p>
            <a:pPr lvl="2">
              <a:buFont typeface="Arial" panose="020B0604020202020204" pitchFamily="34" charset="0"/>
              <a:buChar char="–"/>
            </a:pPr>
            <a:r>
              <a:rPr lang="fr-FR" altLang="es-ES" sz="2000" dirty="0" err="1">
                <a:latin typeface="Limon F3" charset="0"/>
                <a:ea typeface="MS PGothic" panose="020B0600070205080204" pitchFamily="34" charset="-128"/>
              </a:rPr>
              <a:t>Diphtheria</a:t>
            </a:r>
            <a:r>
              <a:rPr lang="fr-FR" altLang="es-ES" sz="2000" dirty="0">
                <a:latin typeface="Limon F3" charset="0"/>
                <a:ea typeface="MS PGothic" panose="020B0600070205080204" pitchFamily="34" charset="-128"/>
              </a:rPr>
              <a:t>–</a:t>
            </a:r>
            <a:r>
              <a:rPr lang="fr-FR" altLang="es-ES" sz="2000" dirty="0" err="1">
                <a:latin typeface="Limon F3" charset="0"/>
                <a:ea typeface="MS PGothic" panose="020B0600070205080204" pitchFamily="34" charset="-128"/>
              </a:rPr>
              <a:t>tetanus</a:t>
            </a:r>
            <a:r>
              <a:rPr lang="fr-FR" altLang="es-ES" sz="2000" dirty="0">
                <a:latin typeface="Limon F3" charset="0"/>
                <a:ea typeface="MS PGothic" panose="020B0600070205080204" pitchFamily="34" charset="-128"/>
              </a:rPr>
              <a:t>–pertussis vaccine (DTP)</a:t>
            </a:r>
          </a:p>
          <a:p>
            <a:pPr lvl="2">
              <a:buFont typeface="Arial" panose="020B0604020202020204" pitchFamily="34" charset="0"/>
              <a:buChar char="–"/>
            </a:pPr>
            <a:r>
              <a:rPr lang="fr-FR" altLang="es-ES" sz="2000" i="1" dirty="0">
                <a:latin typeface="Limon F3" charset="0"/>
                <a:ea typeface="MS PGothic" panose="020B0600070205080204" pitchFamily="34" charset="-128"/>
              </a:rPr>
              <a:t>Haemophilus influenzae</a:t>
            </a:r>
            <a:r>
              <a:rPr lang="fr-FR" altLang="es-ES" sz="2000" dirty="0">
                <a:latin typeface="Limon F3" charset="0"/>
                <a:ea typeface="MS PGothic" panose="020B0600070205080204" pitchFamily="34" charset="-128"/>
              </a:rPr>
              <a:t> type b vaccine (Hib)</a:t>
            </a:r>
          </a:p>
          <a:p>
            <a:pPr lvl="2">
              <a:buFont typeface="Arial" panose="020B0604020202020204" pitchFamily="34" charset="0"/>
              <a:buChar char="–"/>
            </a:pPr>
            <a:r>
              <a:rPr lang="fr-FR" altLang="es-ES" sz="2000" dirty="0" err="1">
                <a:latin typeface="Limon F3" charset="0"/>
                <a:ea typeface="MS PGothic" panose="020B0600070205080204" pitchFamily="34" charset="-128"/>
              </a:rPr>
              <a:t>Inactivated</a:t>
            </a:r>
            <a:r>
              <a:rPr lang="fr-FR" altLang="es-ES" sz="2000" dirty="0">
                <a:latin typeface="Limon F3" charset="0"/>
                <a:ea typeface="MS PGothic" panose="020B0600070205080204" pitchFamily="34" charset="-128"/>
              </a:rPr>
              <a:t> polio vaccine (IPV)</a:t>
            </a:r>
          </a:p>
          <a:p>
            <a:pPr lvl="2">
              <a:buFont typeface="Arial" panose="020B0604020202020204" pitchFamily="34" charset="0"/>
              <a:buChar char="–"/>
            </a:pPr>
            <a:r>
              <a:rPr lang="fr-FR" altLang="es-ES" sz="2000" dirty="0" err="1">
                <a:latin typeface="Limon F3" charset="0"/>
                <a:ea typeface="MS PGothic" panose="020B0600070205080204" pitchFamily="34" charset="-128"/>
              </a:rPr>
              <a:t>Hepatitis</a:t>
            </a:r>
            <a:r>
              <a:rPr lang="fr-FR" altLang="es-ES" sz="2000" dirty="0">
                <a:latin typeface="Limon F3" charset="0"/>
                <a:ea typeface="MS PGothic" panose="020B0600070205080204" pitchFamily="34" charset="-128"/>
              </a:rPr>
              <a:t> B vaccine</a:t>
            </a:r>
          </a:p>
          <a:p>
            <a:pPr lvl="2">
              <a:buFont typeface="Arial" panose="020B0604020202020204" pitchFamily="34" charset="0"/>
              <a:buChar char="–"/>
            </a:pPr>
            <a:r>
              <a:rPr lang="fr-FR" altLang="es-ES" sz="2000" dirty="0" err="1">
                <a:latin typeface="Limon F3" charset="0"/>
                <a:ea typeface="MS PGothic" panose="020B0600070205080204" pitchFamily="34" charset="-128"/>
              </a:rPr>
              <a:t>Pneumococcal</a:t>
            </a:r>
            <a:r>
              <a:rPr lang="fr-FR" altLang="es-ES" sz="2000" dirty="0">
                <a:latin typeface="Limon F3" charset="0"/>
                <a:ea typeface="MS PGothic" panose="020B0600070205080204" pitchFamily="34" charset="-128"/>
              </a:rPr>
              <a:t> vaccine</a:t>
            </a:r>
          </a:p>
          <a:p>
            <a:pPr lvl="2">
              <a:buFont typeface="Arial" panose="020B0604020202020204" pitchFamily="34" charset="0"/>
              <a:buChar char="–"/>
            </a:pPr>
            <a:r>
              <a:rPr lang="fr-FR" altLang="es-ES" sz="2000" dirty="0">
                <a:latin typeface="Limon F3" charset="0"/>
                <a:ea typeface="MS PGothic" panose="020B0600070205080204" pitchFamily="34" charset="-128"/>
              </a:rPr>
              <a:t>Oral polio vaccine (OPV)</a:t>
            </a:r>
            <a:endParaRPr lang="en-US" altLang="es-ES" sz="2000" dirty="0">
              <a:latin typeface="Limon F3" charset="0"/>
              <a:ea typeface="MS PGothic" panose="020B0600070205080204" pitchFamily="34" charset="-128"/>
            </a:endParaRPr>
          </a:p>
          <a:p>
            <a:r>
              <a:rPr lang="en-US" altLang="es-ES" sz="2400" dirty="0"/>
              <a:t>Give the rotavirus (and OPV) vaccine</a:t>
            </a:r>
            <a:r>
              <a:rPr lang="en-US" altLang="es-ES" sz="2400" b="1" dirty="0"/>
              <a:t> first</a:t>
            </a:r>
            <a:r>
              <a:rPr lang="en-US" altLang="es-ES" sz="2400" dirty="0"/>
              <a:t>,</a:t>
            </a:r>
            <a:r>
              <a:rPr lang="en-US" altLang="es-ES" sz="2400" b="1" dirty="0"/>
              <a:t> </a:t>
            </a:r>
            <a:r>
              <a:rPr lang="en-US" altLang="es-ES" sz="2400" dirty="0"/>
              <a:t>then administer other injectable childhood </a:t>
            </a:r>
            <a:r>
              <a:rPr lang="fr-FR" altLang="es-ES" sz="2400" dirty="0"/>
              <a:t>vaccines</a:t>
            </a:r>
            <a:endParaRPr lang="fr-FR" altLang="es-ES" sz="20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à coins arrondis 3">
            <a:extLst>
              <a:ext uri="{FF2B5EF4-FFF2-40B4-BE49-F238E27FC236}">
                <a16:creationId xmlns:a16="http://schemas.microsoft.com/office/drawing/2014/main" id="{C15338F0-9C6A-075B-FB1C-9C5321A5869F}"/>
              </a:ext>
            </a:extLst>
          </p:cNvPr>
          <p:cNvSpPr>
            <a:spLocks noChangeArrowheads="1"/>
          </p:cNvSpPr>
          <p:nvPr/>
        </p:nvSpPr>
        <p:spPr bwMode="auto">
          <a:xfrm>
            <a:off x="971550" y="1916113"/>
            <a:ext cx="3959225" cy="2520950"/>
          </a:xfrm>
          <a:prstGeom prst="wedgeRoundRectCallout">
            <a:avLst>
              <a:gd name="adj1" fmla="val 68125"/>
              <a:gd name="adj2" fmla="val -20213"/>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en-US" altLang="es-ES" sz="2000" b="1">
                <a:solidFill>
                  <a:srgbClr val="002060"/>
                </a:solidFill>
              </a:rPr>
              <a:t>The infant is 6 weeks old. You give him/her OPV, r</a:t>
            </a:r>
            <a:r>
              <a:rPr lang="en-US" altLang="es-ES" sz="2000" b="1"/>
              <a:t>otavirus and </a:t>
            </a:r>
            <a:r>
              <a:rPr lang="fr-FR" altLang="es-ES" sz="2000" b="1"/>
              <a:t>pentavalent</a:t>
            </a:r>
            <a:r>
              <a:rPr lang="fr-FR" altLang="es-ES" sz="2000"/>
              <a:t> </a:t>
            </a:r>
            <a:r>
              <a:rPr lang="en-US" altLang="es-ES" sz="2000" b="1"/>
              <a:t>vaccines.</a:t>
            </a:r>
          </a:p>
          <a:p>
            <a:pPr rtl="1" eaLnBrk="1" hangingPunct="1">
              <a:spcBef>
                <a:spcPct val="0"/>
              </a:spcBef>
              <a:buClrTx/>
              <a:buFontTx/>
              <a:buNone/>
            </a:pPr>
            <a:endParaRPr lang="en-US" altLang="es-ES" sz="2000" b="1">
              <a:solidFill>
                <a:srgbClr val="002060"/>
              </a:solidFill>
            </a:endParaRPr>
          </a:p>
          <a:p>
            <a:pPr rtl="1" eaLnBrk="1" hangingPunct="1">
              <a:spcBef>
                <a:spcPct val="0"/>
              </a:spcBef>
              <a:buClrTx/>
              <a:buFontTx/>
              <a:buNone/>
            </a:pPr>
            <a:r>
              <a:rPr lang="en-US" altLang="es-ES" sz="2000" b="1">
                <a:solidFill>
                  <a:srgbClr val="002060"/>
                </a:solidFill>
              </a:rPr>
              <a:t>In which order should you give the vaccines?</a:t>
            </a:r>
            <a:endParaRPr lang="fr-FR" altLang="es-ES" sz="2000" b="1">
              <a:solidFill>
                <a:srgbClr val="002060"/>
              </a:solidFill>
            </a:endParaRPr>
          </a:p>
        </p:txBody>
      </p:sp>
      <p:sp>
        <p:nvSpPr>
          <p:cNvPr id="15363" name="Titre 17">
            <a:extLst>
              <a:ext uri="{FF2B5EF4-FFF2-40B4-BE49-F238E27FC236}">
                <a16:creationId xmlns:a16="http://schemas.microsoft.com/office/drawing/2014/main" id="{CDF732E7-7AF4-7CD6-88D8-152AF0D33ADD}"/>
              </a:ext>
            </a:extLst>
          </p:cNvPr>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a:defRPr/>
            </a:pPr>
            <a:r>
              <a:rPr lang="fr-FR" sz="3500" b="1">
                <a:solidFill>
                  <a:srgbClr val="000066"/>
                </a:solidFill>
                <a:latin typeface="Arial" pitchFamily="34" charset="0"/>
              </a:rPr>
              <a:t>What should you do in this scenario?</a:t>
            </a:r>
          </a:p>
        </p:txBody>
      </p:sp>
      <p:pic>
        <p:nvPicPr>
          <p:cNvPr id="33796" name="Picture 8" descr="doctor_thinking">
            <a:extLst>
              <a:ext uri="{FF2B5EF4-FFF2-40B4-BE49-F238E27FC236}">
                <a16:creationId xmlns:a16="http://schemas.microsoft.com/office/drawing/2014/main" id="{DA6375EA-AF76-629C-6508-4390B19AAB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557338"/>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13">
            <a:extLst>
              <a:ext uri="{FF2B5EF4-FFF2-40B4-BE49-F238E27FC236}">
                <a16:creationId xmlns:a16="http://schemas.microsoft.com/office/drawing/2014/main" id="{35C4AE79-2144-0FD6-F828-74F79D31D619}"/>
              </a:ext>
            </a:extLst>
          </p:cNvPr>
          <p:cNvSpPr>
            <a:spLocks noChangeArrowheads="1"/>
          </p:cNvSpPr>
          <p:nvPr/>
        </p:nvSpPr>
        <p:spPr bwMode="auto">
          <a:xfrm>
            <a:off x="395288" y="2708275"/>
            <a:ext cx="5184775" cy="338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es-ES"/>
              <a:t>The infant should be seated in a semi reclining position to take the vaccine orally</a:t>
            </a:r>
          </a:p>
          <a:p>
            <a:pPr>
              <a:buFontTx/>
              <a:buNone/>
            </a:pPr>
            <a:endParaRPr lang="en-US" altLang="es-ES"/>
          </a:p>
        </p:txBody>
      </p:sp>
      <p:sp>
        <p:nvSpPr>
          <p:cNvPr id="16387" name="Rectangle 2">
            <a:extLst>
              <a:ext uri="{FF2B5EF4-FFF2-40B4-BE49-F238E27FC236}">
                <a16:creationId xmlns:a16="http://schemas.microsoft.com/office/drawing/2014/main" id="{62F05B4E-EBDA-CB87-B51A-A3F500446EF5}"/>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eaLnBrk="1" hangingPunct="1">
              <a:defRPr/>
            </a:pPr>
            <a:r>
              <a:rPr lang="en-GB" sz="3500" b="1" dirty="0">
                <a:solidFill>
                  <a:srgbClr val="000066"/>
                </a:solidFill>
                <a:latin typeface="Arial" charset="0"/>
                <a:ea typeface="Arial" charset="0"/>
              </a:rPr>
              <a:t>How to position the infant for rotavirus vaccination? </a:t>
            </a:r>
          </a:p>
        </p:txBody>
      </p:sp>
      <p:pic>
        <p:nvPicPr>
          <p:cNvPr id="35844" name="Picture 9" descr="pos0 (1face_1char)">
            <a:extLst>
              <a:ext uri="{FF2B5EF4-FFF2-40B4-BE49-F238E27FC236}">
                <a16:creationId xmlns:a16="http://schemas.microsoft.com/office/drawing/2014/main" id="{8589D4D0-D304-08FF-5944-1DED656A852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56300" y="1450975"/>
            <a:ext cx="2936875" cy="377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a:extLst>
              <a:ext uri="{FF2B5EF4-FFF2-40B4-BE49-F238E27FC236}">
                <a16:creationId xmlns:a16="http://schemas.microsoft.com/office/drawing/2014/main" id="{739F7F12-51B7-B2F3-ED6A-31D4A4CE54B7}"/>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eaLnBrk="1" hangingPunct="1">
              <a:defRPr/>
            </a:pPr>
            <a:r>
              <a:rPr lang="en-GB" sz="3500" b="1" dirty="0">
                <a:solidFill>
                  <a:srgbClr val="000066"/>
                </a:solidFill>
                <a:latin typeface="Arial" charset="0"/>
                <a:ea typeface="Arial" charset="0"/>
              </a:rPr>
              <a:t>How to position the vaccine? </a:t>
            </a:r>
          </a:p>
        </p:txBody>
      </p:sp>
      <p:sp>
        <p:nvSpPr>
          <p:cNvPr id="37891" name="Rectangle 19">
            <a:extLst>
              <a:ext uri="{FF2B5EF4-FFF2-40B4-BE49-F238E27FC236}">
                <a16:creationId xmlns:a16="http://schemas.microsoft.com/office/drawing/2014/main" id="{5105543A-37CE-C699-EBA8-2FCB5526E379}"/>
              </a:ext>
            </a:extLst>
          </p:cNvPr>
          <p:cNvSpPr>
            <a:spLocks noChangeArrowheads="1"/>
          </p:cNvSpPr>
          <p:nvPr/>
        </p:nvSpPr>
        <p:spPr bwMode="auto">
          <a:xfrm>
            <a:off x="395288" y="1484313"/>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endParaRPr lang="en-US" altLang="es-ES" sz="2800"/>
          </a:p>
        </p:txBody>
      </p:sp>
      <p:sp>
        <p:nvSpPr>
          <p:cNvPr id="14341" name="Rectangle 19">
            <a:extLst>
              <a:ext uri="{FF2B5EF4-FFF2-40B4-BE49-F238E27FC236}">
                <a16:creationId xmlns:a16="http://schemas.microsoft.com/office/drawing/2014/main" id="{33033A56-342E-C0B6-5857-991FDEC4EA27}"/>
              </a:ext>
            </a:extLst>
          </p:cNvPr>
          <p:cNvSpPr>
            <a:spLocks noChangeArrowheads="1"/>
          </p:cNvSpPr>
          <p:nvPr/>
        </p:nvSpPr>
        <p:spPr bwMode="auto">
          <a:xfrm>
            <a:off x="395288" y="1484313"/>
            <a:ext cx="6192837" cy="4465637"/>
          </a:xfrm>
          <a:prstGeom prst="rect">
            <a:avLst/>
          </a:prstGeom>
          <a:noFill/>
          <a:ln>
            <a:noFill/>
          </a:ln>
        </p:spPr>
        <p:txBody>
          <a:bodyPr lIns="0" tIns="0" rIns="0" bIns="0"/>
          <a:lstStyle>
            <a:lvl1pPr marL="341313" indent="-341313" defTabSz="912813" eaLnBrk="0" hangingPunct="0">
              <a:spcBef>
                <a:spcPct val="80000"/>
              </a:spcBef>
              <a:buClr>
                <a:srgbClr val="1E7FB8"/>
              </a:buClr>
              <a:buFont typeface="Wingdings" pitchFamily="2" charset="2"/>
              <a:buChar char="l"/>
              <a:defRPr sz="2500">
                <a:solidFill>
                  <a:srgbClr val="000066"/>
                </a:solidFill>
                <a:latin typeface="Arial" pitchFamily="34" charset="0"/>
                <a:ea typeface="MS PGothic" pitchFamily="34" charset="-128"/>
                <a:cs typeface="Arial" pitchFamily="34" charset="0"/>
              </a:defRPr>
            </a:lvl1pPr>
            <a:lvl2pPr marL="742950" indent="-285750" defTabSz="912813" eaLnBrk="0" hangingPunct="0">
              <a:spcBef>
                <a:spcPct val="20000"/>
              </a:spcBef>
              <a:buClr>
                <a:srgbClr val="1E7FB8"/>
              </a:buClr>
              <a:buFont typeface="Arial" pitchFamily="34" charset="0"/>
              <a:buChar char="–"/>
              <a:defRPr sz="2100">
                <a:solidFill>
                  <a:srgbClr val="000066"/>
                </a:solidFill>
                <a:latin typeface="Arial" pitchFamily="34" charset="0"/>
                <a:ea typeface="Arial" pitchFamily="34" charset="0"/>
                <a:cs typeface="Arial" pitchFamily="34" charset="0"/>
              </a:defRPr>
            </a:lvl2pPr>
            <a:lvl3pPr marL="11430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3pPr>
            <a:lvl4pPr marL="1600200" indent="-228600" defTabSz="912813" eaLnBrk="0" hangingPunct="0">
              <a:spcBef>
                <a:spcPct val="20000"/>
              </a:spcBef>
              <a:buClr>
                <a:srgbClr val="1E7FB8"/>
              </a:buClr>
              <a:buChar char="–"/>
              <a:defRPr sz="2100">
                <a:solidFill>
                  <a:srgbClr val="000066"/>
                </a:solidFill>
                <a:latin typeface="Arial Narrow" pitchFamily="34" charset="0"/>
                <a:ea typeface="Arial" pitchFamily="34" charset="0"/>
                <a:cs typeface="Arial" pitchFamily="34" charset="0"/>
              </a:defRPr>
            </a:lvl4pPr>
            <a:lvl5pPr marL="2057400" indent="-228600" algn="r" defTabSz="912813" rtl="1" eaLnBrk="0" hangingPunct="0">
              <a:spcBef>
                <a:spcPct val="20000"/>
              </a:spcBef>
              <a:buChar char="»"/>
              <a:defRPr sz="2000">
                <a:solidFill>
                  <a:srgbClr val="000066"/>
                </a:solidFill>
                <a:latin typeface="Arial" pitchFamily="34" charset="0"/>
                <a:ea typeface="Arial" pitchFamily="34" charset="0"/>
                <a:cs typeface="Arial"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itchFamily="34" charset="0"/>
                <a:ea typeface="Arial" pitchFamily="34" charset="0"/>
                <a:cs typeface="Arial" pitchFamily="34" charset="0"/>
              </a:defRPr>
            </a:lvl9pPr>
          </a:lstStyle>
          <a:p>
            <a:pPr>
              <a:defRPr/>
            </a:pPr>
            <a:r>
              <a:rPr lang="en-US" altLang="es-ES" dirty="0">
                <a:ea typeface="SimSun" pitchFamily="2" charset="-122"/>
              </a:rPr>
              <a:t>Open the infant’s mouth by gently pressing the cheeks together</a:t>
            </a:r>
            <a:endParaRPr lang="en-US" altLang="zh-CN" dirty="0">
              <a:ea typeface="SimSun" pitchFamily="2" charset="-122"/>
            </a:endParaRPr>
          </a:p>
          <a:p>
            <a:pPr>
              <a:defRPr/>
            </a:pPr>
            <a:r>
              <a:rPr lang="en-US" altLang="zh-CN" dirty="0">
                <a:ea typeface="SimSun" pitchFamily="2" charset="-122"/>
              </a:rPr>
              <a:t>Angle the syringe at a 45°angle</a:t>
            </a:r>
          </a:p>
          <a:p>
            <a:pPr>
              <a:defRPr/>
            </a:pPr>
            <a:r>
              <a:rPr lang="en-US" altLang="zh-CN" dirty="0">
                <a:ea typeface="SimSun" pitchFamily="2" charset="-122"/>
              </a:rPr>
              <a:t>Slowly depress the plunger of the syringe, stopping to allow the infant to swallow</a:t>
            </a:r>
          </a:p>
          <a:p>
            <a:pPr>
              <a:defRPr/>
            </a:pPr>
            <a:r>
              <a:rPr lang="en-US" altLang="zh-CN" dirty="0">
                <a:ea typeface="SimSun" pitchFamily="2" charset="-122"/>
              </a:rPr>
              <a:t>Administer 2.5 ml into the inner cheek of the infant </a:t>
            </a:r>
          </a:p>
          <a:p>
            <a:pPr marL="0" indent="0">
              <a:buFont typeface="Wingdings" pitchFamily="2" charset="2"/>
              <a:buNone/>
              <a:defRPr/>
            </a:pPr>
            <a:endParaRPr lang="en-US" altLang="zh-CN" dirty="0">
              <a:ea typeface="SimSun" pitchFamily="2" charset="-122"/>
            </a:endParaRPr>
          </a:p>
          <a:p>
            <a:pPr>
              <a:defRPr/>
            </a:pPr>
            <a:endParaRPr lang="en-US" altLang="zh-CN" sz="2100" dirty="0">
              <a:latin typeface="Limon F3" charset="0"/>
              <a:ea typeface="SimSun" pitchFamily="2" charset="-122"/>
            </a:endParaRPr>
          </a:p>
        </p:txBody>
      </p:sp>
      <p:pic>
        <p:nvPicPr>
          <p:cNvPr id="37893" name="Picture 9">
            <a:extLst>
              <a:ext uri="{FF2B5EF4-FFF2-40B4-BE49-F238E27FC236}">
                <a16:creationId xmlns:a16="http://schemas.microsoft.com/office/drawing/2014/main" id="{69ED8BBA-8380-DCAD-B043-D414ACF950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56325" y="2012950"/>
            <a:ext cx="2803525" cy="171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Titre 17">
            <a:extLst>
              <a:ext uri="{FF2B5EF4-FFF2-40B4-BE49-F238E27FC236}">
                <a16:creationId xmlns:a16="http://schemas.microsoft.com/office/drawing/2014/main" id="{A1243237-4D3A-65D3-296B-D994EC3EFA37}"/>
              </a:ext>
            </a:extLst>
          </p:cNvPr>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a:defRPr/>
            </a:pPr>
            <a:r>
              <a:rPr lang="fr-FR" sz="3500" b="1">
                <a:solidFill>
                  <a:srgbClr val="000066"/>
                </a:solidFill>
                <a:latin typeface="Arial" pitchFamily="34" charset="0"/>
              </a:rPr>
              <a:t>What should you do in this scenario?</a:t>
            </a:r>
          </a:p>
        </p:txBody>
      </p:sp>
      <p:pic>
        <p:nvPicPr>
          <p:cNvPr id="39939" name="Picture 10" descr="doctor_thinking">
            <a:extLst>
              <a:ext uri="{FF2B5EF4-FFF2-40B4-BE49-F238E27FC236}">
                <a16:creationId xmlns:a16="http://schemas.microsoft.com/office/drawing/2014/main" id="{F68ED607-0F0D-D431-9E13-0C6A0FF3244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0425" y="1535113"/>
            <a:ext cx="2663825"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9940" name="Group 1">
            <a:extLst>
              <a:ext uri="{FF2B5EF4-FFF2-40B4-BE49-F238E27FC236}">
                <a16:creationId xmlns:a16="http://schemas.microsoft.com/office/drawing/2014/main" id="{3CCD3D47-32D2-CDC6-F100-BAEA6E9233B3}"/>
              </a:ext>
            </a:extLst>
          </p:cNvPr>
          <p:cNvGrpSpPr>
            <a:grpSpLocks/>
          </p:cNvGrpSpPr>
          <p:nvPr/>
        </p:nvGrpSpPr>
        <p:grpSpPr bwMode="auto">
          <a:xfrm>
            <a:off x="971550" y="1916113"/>
            <a:ext cx="4464050" cy="3384550"/>
            <a:chOff x="971550" y="1916112"/>
            <a:chExt cx="4464546" cy="3385095"/>
          </a:xfrm>
        </p:grpSpPr>
        <p:sp>
          <p:nvSpPr>
            <p:cNvPr id="39941" name="Rectangle à coins arrondis 3">
              <a:extLst>
                <a:ext uri="{FF2B5EF4-FFF2-40B4-BE49-F238E27FC236}">
                  <a16:creationId xmlns:a16="http://schemas.microsoft.com/office/drawing/2014/main" id="{40AA3FDA-407E-AA6A-9E77-A950B9D14D1F}"/>
                </a:ext>
              </a:extLst>
            </p:cNvPr>
            <p:cNvSpPr>
              <a:spLocks noChangeArrowheads="1"/>
            </p:cNvSpPr>
            <p:nvPr/>
          </p:nvSpPr>
          <p:spPr bwMode="auto">
            <a:xfrm>
              <a:off x="971550" y="1916112"/>
              <a:ext cx="4464546" cy="3385095"/>
            </a:xfrm>
            <a:prstGeom prst="wedgeRoundRectCallout">
              <a:avLst>
                <a:gd name="adj1" fmla="val 68125"/>
                <a:gd name="adj2" fmla="val -25755"/>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en-US" altLang="es-ES" sz="2000" b="1">
                  <a:solidFill>
                    <a:srgbClr val="002060"/>
                  </a:solidFill>
                </a:rPr>
                <a:t>Is the infant in the right position to be vaccinated?</a:t>
              </a:r>
            </a:p>
            <a:p>
              <a:pPr rtl="1" eaLnBrk="1" hangingPunct="1">
                <a:spcBef>
                  <a:spcPct val="0"/>
                </a:spcBef>
                <a:buClrTx/>
                <a:buFontTx/>
                <a:buNone/>
              </a:pPr>
              <a:endParaRPr lang="en-US" altLang="es-ES" sz="2000" b="1">
                <a:solidFill>
                  <a:srgbClr val="002060"/>
                </a:solidFill>
              </a:endParaRPr>
            </a:p>
            <a:p>
              <a:pPr rtl="1" eaLnBrk="1" hangingPunct="1">
                <a:spcBef>
                  <a:spcPct val="0"/>
                </a:spcBef>
                <a:buClrTx/>
                <a:buFontTx/>
                <a:buNone/>
              </a:pPr>
              <a:endParaRPr lang="fr-FR" altLang="es-ES" sz="2000" b="1">
                <a:solidFill>
                  <a:srgbClr val="002060"/>
                </a:solidFill>
              </a:endParaRPr>
            </a:p>
          </p:txBody>
        </p:sp>
        <p:pic>
          <p:nvPicPr>
            <p:cNvPr id="39942" name="Picture 6">
              <a:extLst>
                <a:ext uri="{FF2B5EF4-FFF2-40B4-BE49-F238E27FC236}">
                  <a16:creationId xmlns:a16="http://schemas.microsoft.com/office/drawing/2014/main" id="{7C6231DE-9481-972D-E142-F3E09A2AE7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55762" y="2997200"/>
              <a:ext cx="3348286" cy="2087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C0298667-7F57-98D6-713B-E27B9E8526C1}"/>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eaLnBrk="1" hangingPunct="1">
              <a:defRPr/>
            </a:pPr>
            <a:r>
              <a:rPr lang="en-GB" sz="3500" b="1" dirty="0">
                <a:solidFill>
                  <a:srgbClr val="000066"/>
                </a:solidFill>
                <a:latin typeface="Arial" charset="0"/>
                <a:ea typeface="Arial" charset="0"/>
              </a:rPr>
              <a:t>What to do if the infant spits out part of </a:t>
            </a:r>
          </a:p>
          <a:p>
            <a:pPr algn="ctr" eaLnBrk="1" hangingPunct="1">
              <a:defRPr/>
            </a:pPr>
            <a:r>
              <a:rPr lang="en-GB" sz="3500" b="1" dirty="0">
                <a:solidFill>
                  <a:srgbClr val="000066"/>
                </a:solidFill>
                <a:latin typeface="Arial" charset="0"/>
                <a:ea typeface="Arial" charset="0"/>
              </a:rPr>
              <a:t>the rotavirus vaccine (ROTASIIL)?</a:t>
            </a:r>
          </a:p>
        </p:txBody>
      </p:sp>
      <p:sp>
        <p:nvSpPr>
          <p:cNvPr id="41987" name="Rectangle 14">
            <a:extLst>
              <a:ext uri="{FF2B5EF4-FFF2-40B4-BE49-F238E27FC236}">
                <a16:creationId xmlns:a16="http://schemas.microsoft.com/office/drawing/2014/main" id="{132D3EA9-D303-89B5-EBBF-B380F83460E9}"/>
              </a:ext>
            </a:extLst>
          </p:cNvPr>
          <p:cNvSpPr>
            <a:spLocks noChangeArrowheads="1"/>
          </p:cNvSpPr>
          <p:nvPr/>
        </p:nvSpPr>
        <p:spPr bwMode="auto">
          <a:xfrm>
            <a:off x="395288" y="1338263"/>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zh-CN" sz="2400" dirty="0">
                <a:ea typeface="SimSun" panose="02010600030101010101" pitchFamily="2" charset="-122"/>
              </a:rPr>
              <a:t>A dose of rotavirus vaccine (ROTASIIL</a:t>
            </a:r>
            <a:r>
              <a:rPr lang="en-GB" altLang="es-ES" sz="2400" dirty="0"/>
              <a:t>)</a:t>
            </a:r>
            <a:r>
              <a:rPr lang="en-GB" altLang="zh-CN" sz="2400" dirty="0">
                <a:ea typeface="SimSun" panose="02010600030101010101" pitchFamily="2" charset="-122"/>
              </a:rPr>
              <a:t> is larger than a dose of oral polio vaccine</a:t>
            </a:r>
          </a:p>
          <a:p>
            <a:pPr lvl="1"/>
            <a:r>
              <a:rPr lang="en-GB" altLang="zh-CN" sz="2000" dirty="0">
                <a:ea typeface="SimSun" panose="02010600030101010101" pitchFamily="2" charset="-122"/>
              </a:rPr>
              <a:t>ROTASIIL = 2.5 mL; Polio = 0.1 mL (2 drops)</a:t>
            </a:r>
          </a:p>
          <a:p>
            <a:r>
              <a:rPr lang="en-GB" altLang="zh-CN" sz="2400" dirty="0">
                <a:ea typeface="SimSun" panose="02010600030101010101" pitchFamily="2" charset="-122"/>
              </a:rPr>
              <a:t>To prevent spitting </a:t>
            </a:r>
          </a:p>
          <a:p>
            <a:pPr lvl="1"/>
            <a:r>
              <a:rPr lang="en-US" altLang="es-ES" sz="2000" dirty="0">
                <a:ea typeface="SimSun" panose="02010600030101010101" pitchFamily="2" charset="-122"/>
              </a:rPr>
              <a:t>Open the infant’s mouth by gently pressing the cheeks together</a:t>
            </a:r>
            <a:endParaRPr lang="en-US" altLang="zh-CN" sz="2000" dirty="0">
              <a:ea typeface="SimSun" panose="02010600030101010101" pitchFamily="2" charset="-122"/>
            </a:endParaRPr>
          </a:p>
          <a:p>
            <a:pPr lvl="1"/>
            <a:r>
              <a:rPr lang="en-US" altLang="zh-CN" sz="2000" dirty="0">
                <a:ea typeface="SimSun" panose="02010600030101010101" pitchFamily="2" charset="-122"/>
              </a:rPr>
              <a:t>Angle the syringe at a 45</a:t>
            </a:r>
            <a:r>
              <a:rPr lang="en-US" altLang="zh-CN" sz="2000" baseline="30000" dirty="0">
                <a:ea typeface="SimSun" panose="02010600030101010101" pitchFamily="2" charset="-122"/>
              </a:rPr>
              <a:t>o</a:t>
            </a:r>
            <a:r>
              <a:rPr lang="en-US" altLang="zh-CN" sz="2000" dirty="0">
                <a:ea typeface="SimSun" panose="02010600030101010101" pitchFamily="2" charset="-122"/>
              </a:rPr>
              <a:t> angle to the inner cheek of the infant</a:t>
            </a:r>
          </a:p>
          <a:p>
            <a:pPr lvl="1"/>
            <a:r>
              <a:rPr lang="en-US" altLang="zh-CN" sz="2000" b="1" dirty="0">
                <a:ea typeface="SimSun" panose="02010600030101010101" pitchFamily="2" charset="-122"/>
              </a:rPr>
              <a:t>Slowly</a:t>
            </a:r>
            <a:r>
              <a:rPr lang="en-US" altLang="zh-CN" sz="2000" dirty="0">
                <a:ea typeface="SimSun" panose="02010600030101010101" pitchFamily="2" charset="-122"/>
              </a:rPr>
              <a:t> depress the plunger of the syringe, stopping to allow the infant to swallow</a:t>
            </a:r>
          </a:p>
          <a:p>
            <a:r>
              <a:rPr lang="en-GB" altLang="zh-CN" sz="2400" dirty="0">
                <a:ea typeface="SimSun" panose="02010600030101010101" pitchFamily="2" charset="-122"/>
              </a:rPr>
              <a:t>A replacement dose is not needed if an incomplete dose is administered for any reason</a:t>
            </a:r>
          </a:p>
          <a:p>
            <a:pPr lvl="1"/>
            <a:r>
              <a:rPr lang="en-GB" altLang="zh-CN" sz="2000" dirty="0">
                <a:ea typeface="SimSun" panose="02010600030101010101" pitchFamily="2" charset="-122"/>
              </a:rPr>
              <a:t>e.g. infant spits or regurgitates the vaccine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4">
            <a:extLst>
              <a:ext uri="{FF2B5EF4-FFF2-40B4-BE49-F238E27FC236}">
                <a16:creationId xmlns:a16="http://schemas.microsoft.com/office/drawing/2014/main" id="{A2E194CD-FEF9-3299-FE28-F4F68B0BA2B2}"/>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a:defRPr/>
            </a:pPr>
            <a:r>
              <a:rPr lang="fr-FR" sz="3500" b="1">
                <a:solidFill>
                  <a:srgbClr val="000066"/>
                </a:solidFill>
                <a:latin typeface="Arial" charset="0"/>
                <a:ea typeface="Arial" charset="0"/>
              </a:rPr>
              <a:t>Learning objectives</a:t>
            </a:r>
          </a:p>
        </p:txBody>
      </p:sp>
      <p:sp>
        <p:nvSpPr>
          <p:cNvPr id="7171" name="Rectangle 14">
            <a:extLst>
              <a:ext uri="{FF2B5EF4-FFF2-40B4-BE49-F238E27FC236}">
                <a16:creationId xmlns:a16="http://schemas.microsoft.com/office/drawing/2014/main" id="{E3DFA737-2627-1C6C-ACCB-8D94D08C0C96}"/>
              </a:ext>
            </a:extLst>
          </p:cNvPr>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es-ES"/>
              <a:t>At the end of the module, the participant will be able to:</a:t>
            </a:r>
          </a:p>
          <a:p>
            <a:pPr lvl="1"/>
            <a:r>
              <a:rPr lang="en-US" altLang="es-ES">
                <a:ea typeface="MS PGothic" panose="020B0600070205080204" pitchFamily="34" charset="-128"/>
              </a:rPr>
              <a:t>Identify the necessary steps to assure good vaccine quality</a:t>
            </a:r>
          </a:p>
          <a:p>
            <a:pPr lvl="1"/>
            <a:r>
              <a:rPr lang="en-US" altLang="es-ES">
                <a:ea typeface="MS PGothic" panose="020B0600070205080204" pitchFamily="34" charset="-128"/>
              </a:rPr>
              <a:t>Describe the method to administer the vaccine</a:t>
            </a:r>
          </a:p>
          <a:p>
            <a:pPr lvl="1"/>
            <a:r>
              <a:rPr lang="en-US" altLang="es-ES">
                <a:ea typeface="MS PGothic" panose="020B0600070205080204" pitchFamily="34" charset="-128"/>
              </a:rPr>
              <a:t>Describe special considerations for outreach</a:t>
            </a:r>
            <a:endParaRPr lang="en-GB" altLang="es-ES">
              <a:ea typeface="MS PGothic" panose="020B0600070205080204" pitchFamily="34" charset="-128"/>
            </a:endParaRPr>
          </a:p>
          <a:p>
            <a:pPr lvl="1"/>
            <a:endParaRPr lang="en-GB" altLang="es-ES">
              <a:ea typeface="MS PGothic" panose="020B0600070205080204" pitchFamily="34" charset="-128"/>
            </a:endParaRPr>
          </a:p>
          <a:p>
            <a:r>
              <a:rPr lang="en-GB" altLang="es-ES"/>
              <a:t>Duration</a:t>
            </a:r>
          </a:p>
          <a:p>
            <a:pPr lvl="1"/>
            <a:r>
              <a:rPr lang="en-GB" altLang="es-ES">
                <a:ea typeface="MS PGothic" panose="020B0600070205080204" pitchFamily="34" charset="-128"/>
              </a:rPr>
              <a:t>45</a:t>
            </a:r>
            <a:r>
              <a:rPr lang="ja-JP" altLang="en-GB">
                <a:ea typeface="MS PGothic" panose="020B0600070205080204" pitchFamily="34" charset="-128"/>
              </a:rPr>
              <a:t>’</a:t>
            </a:r>
            <a:endParaRPr lang="en-GB" altLang="ja-JP">
              <a:ea typeface="MS PGothic" panose="020B0600070205080204" pitchFamily="34" charset="-128"/>
            </a:endParaRPr>
          </a:p>
          <a:p>
            <a:pPr lvl="1"/>
            <a:endParaRPr lang="fr-FR" altLang="es-ES">
              <a:ea typeface="MS PGothic" panose="020B0600070205080204" pitchFamily="34" charset="-128"/>
            </a:endParaRPr>
          </a:p>
        </p:txBody>
      </p:sp>
      <p:pic>
        <p:nvPicPr>
          <p:cNvPr id="7172" name="Picture 6" descr="C:\Users\sfellache\Desktop\ammp\sandclock.jpg">
            <a:extLst>
              <a:ext uri="{FF2B5EF4-FFF2-40B4-BE49-F238E27FC236}">
                <a16:creationId xmlns:a16="http://schemas.microsoft.com/office/drawing/2014/main" id="{D2335E74-63E1-C4DC-D7CA-4EC8B445F5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3933825"/>
            <a:ext cx="823913"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9" descr="arrow">
            <a:extLst>
              <a:ext uri="{FF2B5EF4-FFF2-40B4-BE49-F238E27FC236}">
                <a16:creationId xmlns:a16="http://schemas.microsoft.com/office/drawing/2014/main" id="{F8F0E5BF-19FE-CD1E-FEE5-AC862A3E98B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E7BCB590-A320-1C5A-4423-999600DF3F9C}"/>
              </a:ext>
            </a:extLst>
          </p:cNvPr>
          <p:cNvSpPr>
            <a:spLocks noGrp="1" noChangeArrowheads="1"/>
          </p:cNvSpPr>
          <p:nvPr>
            <p:ph type="title" idx="4294967295"/>
          </p:nvPr>
        </p:nvSpPr>
        <p:spPr/>
        <p:txBody>
          <a:bodyPr/>
          <a:lstStyle/>
          <a:p>
            <a:pPr eaLnBrk="1" hangingPunct="1">
              <a:defRPr/>
            </a:pPr>
            <a:r>
              <a:rPr lang="en-GB">
                <a:ea typeface="Arial" charset="0"/>
              </a:rPr>
              <a:t>How many vials to take for outreach?</a:t>
            </a:r>
          </a:p>
        </p:txBody>
      </p:sp>
      <p:sp>
        <p:nvSpPr>
          <p:cNvPr id="44035" name="Rectangle 13">
            <a:extLst>
              <a:ext uri="{FF2B5EF4-FFF2-40B4-BE49-F238E27FC236}">
                <a16:creationId xmlns:a16="http://schemas.microsoft.com/office/drawing/2014/main" id="{1BC2FB36-EE81-6DE3-B410-AF70183B9457}"/>
              </a:ext>
            </a:extLst>
          </p:cNvPr>
          <p:cNvSpPr>
            <a:spLocks noChangeArrowheads="1"/>
          </p:cNvSpPr>
          <p:nvPr/>
        </p:nvSpPr>
        <p:spPr bwMode="auto">
          <a:xfrm>
            <a:off x="250825" y="1341438"/>
            <a:ext cx="8713788"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es-ES" sz="2400" dirty="0"/>
              <a:t>Rotavirus vaccines can be given at the same time as other vaccines in the routine </a:t>
            </a:r>
            <a:r>
              <a:rPr lang="en-US" altLang="es-ES" sz="2400" dirty="0" err="1"/>
              <a:t>programme</a:t>
            </a:r>
            <a:r>
              <a:rPr lang="en-US" altLang="es-ES" sz="2400" dirty="0"/>
              <a:t> </a:t>
            </a:r>
          </a:p>
          <a:p>
            <a:r>
              <a:rPr lang="en-US" altLang="es-ES" sz="2400" dirty="0"/>
              <a:t>For outreach take the same number of </a:t>
            </a:r>
            <a:r>
              <a:rPr lang="en-US" altLang="es-ES" sz="2400" u="sng" dirty="0"/>
              <a:t>doses</a:t>
            </a:r>
            <a:r>
              <a:rPr lang="en-US" altLang="es-ES" sz="2400" dirty="0"/>
              <a:t> of rotavirus </a:t>
            </a:r>
            <a:r>
              <a:rPr lang="en-US" altLang="zh-CN" sz="2400" dirty="0"/>
              <a:t>(</a:t>
            </a:r>
            <a:r>
              <a:rPr lang="en-GB" altLang="zh-CN" sz="2400" dirty="0"/>
              <a:t>ROTASIIL</a:t>
            </a:r>
            <a:r>
              <a:rPr lang="en-GB" altLang="es-ES" sz="2400" dirty="0"/>
              <a:t>)</a:t>
            </a:r>
            <a:r>
              <a:rPr lang="en-US" altLang="es-ES" sz="2400" dirty="0"/>
              <a:t> vaccine as for OPV</a:t>
            </a:r>
          </a:p>
          <a:p>
            <a:r>
              <a:rPr lang="en-US" altLang="es-ES" sz="2400" dirty="0"/>
              <a:t>Unopened rotavirus vials brought back from outreach should be immediately kept in the refrigerator for use in the next session, provided that the VVM and expiry date have not passed the discard point and date  </a:t>
            </a:r>
          </a:p>
          <a:p>
            <a:r>
              <a:rPr lang="en-US" altLang="es-ES" sz="2400" dirty="0"/>
              <a:t>Opened vials should be discarded after 6 hours of opening or at the end </a:t>
            </a:r>
            <a:r>
              <a:rPr lang="en-US" altLang="es-ES" sz="2400"/>
              <a:t>of session </a:t>
            </a:r>
            <a:r>
              <a:rPr lang="en-US" altLang="es-ES" sz="2400" dirty="0"/>
              <a:t>and must not be used in next session</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F7FC3C2C-FC8E-C16A-807C-1277A3ACB428}"/>
              </a:ext>
            </a:extLst>
          </p:cNvPr>
          <p:cNvSpPr>
            <a:spLocks noGrp="1" noChangeArrowheads="1"/>
          </p:cNvSpPr>
          <p:nvPr>
            <p:ph type="title"/>
          </p:nvPr>
        </p:nvSpPr>
        <p:spPr/>
        <p:txBody>
          <a:bodyPr/>
          <a:lstStyle/>
          <a:p>
            <a:pPr>
              <a:defRPr/>
            </a:pPr>
            <a:r>
              <a:rPr lang="en-GB" sz="3600"/>
              <a:t>Key messages</a:t>
            </a:r>
            <a:endParaRPr lang="en-GB"/>
          </a:p>
        </p:txBody>
      </p:sp>
      <p:pic>
        <p:nvPicPr>
          <p:cNvPr id="46083" name="Picture 7" descr="C:\Users\sfellache\Desktop\ammp\doctor1.jpg">
            <a:extLst>
              <a:ext uri="{FF2B5EF4-FFF2-40B4-BE49-F238E27FC236}">
                <a16:creationId xmlns:a16="http://schemas.microsoft.com/office/drawing/2014/main" id="{D65DF6B8-E17F-4120-8C70-AAF228A9A2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188913"/>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4" name="Rectangle 14">
            <a:extLst>
              <a:ext uri="{FF2B5EF4-FFF2-40B4-BE49-F238E27FC236}">
                <a16:creationId xmlns:a16="http://schemas.microsoft.com/office/drawing/2014/main" id="{3EDB8DC4-90B1-FA76-19DB-B632A0932CB3}"/>
              </a:ext>
            </a:extLst>
          </p:cNvPr>
          <p:cNvSpPr>
            <a:spLocks noChangeArrowheads="1"/>
          </p:cNvSpPr>
          <p:nvPr/>
        </p:nvSpPr>
        <p:spPr bwMode="auto">
          <a:xfrm>
            <a:off x="395288" y="1481138"/>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zh-CN" sz="1600" dirty="0">
                <a:ea typeface="SimSun" panose="02010600030101010101" pitchFamily="2" charset="-122"/>
              </a:rPr>
              <a:t>Check and interpret vaccine vial monitor and check expiration date on the vial before giving the rotavirus vaccine (ROTASIIL)</a:t>
            </a:r>
          </a:p>
          <a:p>
            <a:r>
              <a:rPr lang="en-US" altLang="zh-CN" sz="1600" dirty="0">
                <a:ea typeface="SimSun" panose="02010600030101010101" pitchFamily="2" charset="-122"/>
              </a:rPr>
              <a:t>Prepare for administration, and in the case of the 2 dose presentation, ensuring to change syringes between infants</a:t>
            </a:r>
          </a:p>
          <a:p>
            <a:r>
              <a:rPr lang="en-US" altLang="zh-CN" sz="1600" dirty="0">
                <a:ea typeface="SimSun" panose="02010600030101010101" pitchFamily="2" charset="-122"/>
              </a:rPr>
              <a:t>Give the oral vaccines - OPV and ROTASIIL - first, then administer the injectable vaccines</a:t>
            </a:r>
          </a:p>
          <a:p>
            <a:r>
              <a:rPr lang="en-US" altLang="zh-CN" sz="1600" dirty="0">
                <a:ea typeface="SimSun" panose="02010600030101010101" pitchFamily="2" charset="-122"/>
              </a:rPr>
              <a:t>Give OPV before ROTASIIL  so the “sweeter” vaccine (ROTASIIL) takes away the taste of the “bitter” OPV vaccine</a:t>
            </a:r>
          </a:p>
          <a:p>
            <a:r>
              <a:rPr lang="en-US" altLang="zh-CN" sz="1600" dirty="0">
                <a:ea typeface="SimSun" panose="02010600030101010101" pitchFamily="2" charset="-122"/>
              </a:rPr>
              <a:t>ROTASIIL </a:t>
            </a:r>
            <a:r>
              <a:rPr lang="en-GB" altLang="es-ES" sz="1600" dirty="0"/>
              <a:t> </a:t>
            </a:r>
            <a:r>
              <a:rPr lang="en-US" altLang="zh-CN" sz="1600" dirty="0">
                <a:ea typeface="SimSun" panose="02010600030101010101" pitchFamily="2" charset="-122"/>
              </a:rPr>
              <a:t>vaccine dose quantity is larger than that of OPV (2.5 mL vs. 0.1 mL).  To make sure that infants take the full dose at once:</a:t>
            </a:r>
          </a:p>
          <a:p>
            <a:pPr lvl="1"/>
            <a:r>
              <a:rPr lang="en-US" altLang="es-ES" sz="1400" dirty="0">
                <a:ea typeface="SimSun" panose="02010600030101010101" pitchFamily="2" charset="-122"/>
              </a:rPr>
              <a:t>Seat the infant in a semi-reclining position, open the infant’s mouth by gently pressing the cheeks together and a</a:t>
            </a:r>
            <a:r>
              <a:rPr lang="en-US" altLang="zh-CN" sz="1400" dirty="0">
                <a:ea typeface="SimSun" panose="02010600030101010101" pitchFamily="2" charset="-122"/>
              </a:rPr>
              <a:t>ngle the syringe at a 45</a:t>
            </a:r>
            <a:r>
              <a:rPr lang="en-US" altLang="zh-CN" sz="1400" baseline="30000" dirty="0">
                <a:ea typeface="SimSun" panose="02010600030101010101" pitchFamily="2" charset="-122"/>
              </a:rPr>
              <a:t>o</a:t>
            </a:r>
            <a:r>
              <a:rPr lang="en-US" altLang="zh-CN" sz="1400" dirty="0">
                <a:ea typeface="SimSun" panose="02010600030101010101" pitchFamily="2" charset="-122"/>
              </a:rPr>
              <a:t> angle, administer the vaccine slowly into the inner cheek of the infant</a:t>
            </a:r>
          </a:p>
          <a:p>
            <a:pPr lvl="1"/>
            <a:r>
              <a:rPr lang="en-US" altLang="zh-CN" sz="1400" dirty="0">
                <a:ea typeface="SimSun" panose="02010600030101010101" pitchFamily="2" charset="-122"/>
              </a:rPr>
              <a:t>If the infant spits out some or all of the vaccine, the dose does </a:t>
            </a:r>
            <a:r>
              <a:rPr lang="en-US" altLang="zh-CN" sz="1400" u="sng" dirty="0">
                <a:ea typeface="SimSun" panose="02010600030101010101" pitchFamily="2" charset="-122"/>
              </a:rPr>
              <a:t>not</a:t>
            </a:r>
            <a:r>
              <a:rPr lang="en-US" altLang="zh-CN" sz="1400" dirty="0">
                <a:ea typeface="SimSun" panose="02010600030101010101" pitchFamily="2" charset="-122"/>
              </a:rPr>
              <a:t> need to be given again during that visit</a:t>
            </a:r>
            <a:endParaRPr lang="en-US" altLang="zh-CN" sz="1400" dirty="0">
              <a:solidFill>
                <a:srgbClr val="FF0000"/>
              </a:solidFill>
              <a:ea typeface="SimSun" panose="02010600030101010101" pitchFamily="2"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6" descr="doctor_goodbye">
            <a:extLst>
              <a:ext uri="{FF2B5EF4-FFF2-40B4-BE49-F238E27FC236}">
                <a16:creationId xmlns:a16="http://schemas.microsoft.com/office/drawing/2014/main" id="{6B297A67-04C4-DDC4-E875-9E7A29C4640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Titre 1">
            <a:extLst>
              <a:ext uri="{FF2B5EF4-FFF2-40B4-BE49-F238E27FC236}">
                <a16:creationId xmlns:a16="http://schemas.microsoft.com/office/drawing/2014/main" id="{8EEF2BB4-5B94-AD2E-0B55-B21E3796D2C3}"/>
              </a:ext>
            </a:extLst>
          </p:cNvPr>
          <p:cNvSpPr>
            <a:spLocks noGrp="1"/>
          </p:cNvSpPr>
          <p:nvPr>
            <p:ph type="title"/>
          </p:nvPr>
        </p:nvSpPr>
        <p:spPr/>
        <p:txBody>
          <a:bodyPr/>
          <a:lstStyle/>
          <a:p>
            <a:pPr>
              <a:defRPr/>
            </a:pPr>
            <a:r>
              <a:rPr lang="fr-FR" sz="3600"/>
              <a:t>End of module</a:t>
            </a:r>
          </a:p>
        </p:txBody>
      </p:sp>
      <p:sp>
        <p:nvSpPr>
          <p:cNvPr id="7" name="Rectangle à coins arrondis 6">
            <a:extLst>
              <a:ext uri="{FF2B5EF4-FFF2-40B4-BE49-F238E27FC236}">
                <a16:creationId xmlns:a16="http://schemas.microsoft.com/office/drawing/2014/main" id="{13428982-8251-9EA7-D1FB-34742DB43E35}"/>
              </a:ext>
            </a:extLst>
          </p:cNvPr>
          <p:cNvSpPr/>
          <p:nvPr/>
        </p:nvSpPr>
        <p:spPr bwMode="auto">
          <a:xfrm>
            <a:off x="3924300" y="2060575"/>
            <a:ext cx="3671888" cy="1512888"/>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eaLnBrk="1" hangingPunct="1">
              <a:defRPr/>
            </a:pPr>
            <a:br>
              <a:rPr lang="en-US" sz="1400" b="1">
                <a:solidFill>
                  <a:srgbClr val="000066"/>
                </a:solidFill>
                <a:ea typeface="MS PGothic" pitchFamily="34" charset="-128"/>
              </a:rPr>
            </a:br>
            <a:r>
              <a:rPr lang="en-US" sz="2400" b="1">
                <a:solidFill>
                  <a:srgbClr val="000066"/>
                </a:solidFill>
                <a:ea typeface="MS PGothic" pitchFamily="34" charset="-128"/>
              </a:rPr>
              <a:t>Thank you</a:t>
            </a:r>
          </a:p>
          <a:p>
            <a:pPr algn="ctr" rtl="1" eaLnBrk="1" hangingPunct="1">
              <a:defRPr/>
            </a:pPr>
            <a:r>
              <a:rPr lang="en-US" sz="2400" b="1">
                <a:solidFill>
                  <a:srgbClr val="000066"/>
                </a:solidFill>
                <a:ea typeface="MS PGothic" pitchFamily="34" charset="-128"/>
              </a:rPr>
              <a:t>for your attention! </a:t>
            </a:r>
            <a:br>
              <a:rPr lang="en-US" sz="2400" b="1">
                <a:solidFill>
                  <a:srgbClr val="000066"/>
                </a:solidFill>
                <a:ea typeface="MS PGothic" pitchFamily="34" charset="-128"/>
              </a:rPr>
            </a:br>
            <a:br>
              <a:rPr lang="en-US" sz="2400" b="1">
                <a:solidFill>
                  <a:srgbClr val="000066"/>
                </a:solidFill>
                <a:ea typeface="MS PGothic" pitchFamily="34" charset="-128"/>
              </a:rPr>
            </a:br>
            <a:endParaRPr lang="en-US" sz="24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r>
              <a:rPr lang="fr-FR" sz="2000" b="1">
                <a:solidFill>
                  <a:srgbClr val="000066"/>
                </a:solidFill>
                <a:ea typeface="MS PGothic" pitchFamily="34" charset="-128"/>
              </a:rPr>
              <a:t>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15" descr="C:\Users\sfellache\Desktop\ammp\doctor2.jpg">
            <a:extLst>
              <a:ext uri="{FF2B5EF4-FFF2-40B4-BE49-F238E27FC236}">
                <a16:creationId xmlns:a16="http://schemas.microsoft.com/office/drawing/2014/main" id="{85FE4285-AEAC-E3B8-32DC-EFF6D7DD69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628775"/>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3">
            <a:extLst>
              <a:ext uri="{FF2B5EF4-FFF2-40B4-BE49-F238E27FC236}">
                <a16:creationId xmlns:a16="http://schemas.microsoft.com/office/drawing/2014/main" id="{83A1A7EF-D7C6-2AC0-CB46-499028F47B9E}"/>
              </a:ext>
            </a:extLst>
          </p:cNvPr>
          <p:cNvGrpSpPr>
            <a:grpSpLocks/>
          </p:cNvGrpSpPr>
          <p:nvPr/>
        </p:nvGrpSpPr>
        <p:grpSpPr bwMode="auto">
          <a:xfrm>
            <a:off x="539750" y="1338263"/>
            <a:ext cx="4679950" cy="1081087"/>
            <a:chOff x="340" y="843"/>
            <a:chExt cx="2948" cy="681"/>
          </a:xfrm>
        </p:grpSpPr>
        <p:sp>
          <p:nvSpPr>
            <p:cNvPr id="4" name="Rectangle à coins arrondis 3">
              <a:extLst>
                <a:ext uri="{FF2B5EF4-FFF2-40B4-BE49-F238E27FC236}">
                  <a16:creationId xmlns:a16="http://schemas.microsoft.com/office/drawing/2014/main" id="{80399306-4E68-2157-A10C-475DB037F558}"/>
                </a:ext>
              </a:extLst>
            </p:cNvPr>
            <p:cNvSpPr/>
            <p:nvPr/>
          </p:nvSpPr>
          <p:spPr bwMode="auto">
            <a:xfrm>
              <a:off x="567" y="979"/>
              <a:ext cx="2721" cy="545"/>
            </a:xfrm>
            <a:prstGeom prst="wedgeRoundRectCallout">
              <a:avLst>
                <a:gd name="adj1" fmla="val 68142"/>
                <a:gd name="adj2" fmla="val 36750"/>
                <a:gd name="adj3" fmla="val 16667"/>
              </a:avLst>
            </a:prstGeom>
            <a:ln>
              <a:solidFill>
                <a:srgbClr val="CC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fr-FR" sz="2000" b="1">
                  <a:solidFill>
                    <a:srgbClr val="000066"/>
                  </a:solidFill>
                  <a:ea typeface="MS PGothic" pitchFamily="34" charset="-128"/>
                </a:rPr>
                <a:t> </a:t>
              </a:r>
              <a:r>
                <a:rPr lang="en-US" sz="2000" b="1">
                  <a:solidFill>
                    <a:srgbClr val="000066"/>
                  </a:solidFill>
                  <a:ea typeface="MS PGothic" pitchFamily="34" charset="-128"/>
                </a:rPr>
                <a:t>How to check the quality of the vaccine? </a:t>
              </a:r>
              <a:endParaRPr lang="fr-FR" sz="2000" b="1">
                <a:solidFill>
                  <a:srgbClr val="000066"/>
                </a:solidFill>
                <a:ea typeface="MS PGothic" pitchFamily="34" charset="-128"/>
              </a:endParaRPr>
            </a:p>
          </p:txBody>
        </p:sp>
        <p:sp>
          <p:nvSpPr>
            <p:cNvPr id="8" name="Ellipse 7">
              <a:extLst>
                <a:ext uri="{FF2B5EF4-FFF2-40B4-BE49-F238E27FC236}">
                  <a16:creationId xmlns:a16="http://schemas.microsoft.com/office/drawing/2014/main" id="{5BDFE0D2-C846-AE5F-B67A-D1CDCCABD04F}"/>
                </a:ext>
              </a:extLst>
            </p:cNvPr>
            <p:cNvSpPr>
              <a:spLocks noChangeArrowheads="1"/>
            </p:cNvSpPr>
            <p:nvPr/>
          </p:nvSpPr>
          <p:spPr bwMode="auto">
            <a:xfrm>
              <a:off x="340" y="843"/>
              <a:ext cx="318" cy="318"/>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1</a:t>
              </a:r>
            </a:p>
          </p:txBody>
        </p:sp>
      </p:grpSp>
      <p:grpSp>
        <p:nvGrpSpPr>
          <p:cNvPr id="5" name="Group 14">
            <a:extLst>
              <a:ext uri="{FF2B5EF4-FFF2-40B4-BE49-F238E27FC236}">
                <a16:creationId xmlns:a16="http://schemas.microsoft.com/office/drawing/2014/main" id="{8944C7E7-6F0C-04C1-6FCB-F76959871C96}"/>
              </a:ext>
            </a:extLst>
          </p:cNvPr>
          <p:cNvGrpSpPr>
            <a:grpSpLocks/>
          </p:cNvGrpSpPr>
          <p:nvPr/>
        </p:nvGrpSpPr>
        <p:grpSpPr bwMode="auto">
          <a:xfrm>
            <a:off x="538163" y="2490788"/>
            <a:ext cx="4681537" cy="1081087"/>
            <a:chOff x="339" y="1569"/>
            <a:chExt cx="2949" cy="681"/>
          </a:xfrm>
        </p:grpSpPr>
        <p:sp>
          <p:nvSpPr>
            <p:cNvPr id="6" name="Rectangle à coins arrondis 5">
              <a:extLst>
                <a:ext uri="{FF2B5EF4-FFF2-40B4-BE49-F238E27FC236}">
                  <a16:creationId xmlns:a16="http://schemas.microsoft.com/office/drawing/2014/main" id="{CA230641-F0CB-E349-0F2D-43D44555E05F}"/>
                </a:ext>
              </a:extLst>
            </p:cNvPr>
            <p:cNvSpPr/>
            <p:nvPr/>
          </p:nvSpPr>
          <p:spPr bwMode="auto">
            <a:xfrm>
              <a:off x="567" y="1751"/>
              <a:ext cx="2721" cy="499"/>
            </a:xfrm>
            <a:prstGeom prst="wedgeRoundRectCallout">
              <a:avLst>
                <a:gd name="adj1" fmla="val 68106"/>
                <a:gd name="adj2" fmla="val -55303"/>
                <a:gd name="adj3" fmla="val 16667"/>
              </a:avLst>
            </a:prstGeom>
            <a:ln>
              <a:solidFill>
                <a:srgbClr val="CC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fr-FR" sz="2000" b="1">
                  <a:solidFill>
                    <a:srgbClr val="000066"/>
                  </a:solidFill>
                  <a:ea typeface="MS PGothic" pitchFamily="34" charset="-128"/>
                </a:rPr>
                <a:t>How to prepare for vaccination</a:t>
              </a:r>
              <a:r>
                <a:rPr lang="en-GB" sz="2000" b="1">
                  <a:solidFill>
                    <a:srgbClr val="000066"/>
                  </a:solidFill>
                  <a:ea typeface="MS PGothic" pitchFamily="34" charset="-128"/>
                </a:rPr>
                <a:t>?</a:t>
              </a:r>
              <a:endParaRPr lang="fr-FR" sz="2000" b="1">
                <a:solidFill>
                  <a:srgbClr val="000066"/>
                </a:solidFill>
                <a:ea typeface="MS PGothic" pitchFamily="34" charset="-128"/>
              </a:endParaRPr>
            </a:p>
          </p:txBody>
        </p:sp>
        <p:sp>
          <p:nvSpPr>
            <p:cNvPr id="9" name="Ellipse 8">
              <a:extLst>
                <a:ext uri="{FF2B5EF4-FFF2-40B4-BE49-F238E27FC236}">
                  <a16:creationId xmlns:a16="http://schemas.microsoft.com/office/drawing/2014/main" id="{39AD702F-A5D4-9A9C-C9F2-2DC57EE47A6A}"/>
                </a:ext>
              </a:extLst>
            </p:cNvPr>
            <p:cNvSpPr>
              <a:spLocks noChangeArrowheads="1"/>
            </p:cNvSpPr>
            <p:nvPr/>
          </p:nvSpPr>
          <p:spPr bwMode="auto">
            <a:xfrm>
              <a:off x="339" y="1569"/>
              <a:ext cx="318" cy="317"/>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2</a:t>
              </a:r>
            </a:p>
          </p:txBody>
        </p:sp>
      </p:grpSp>
      <p:grpSp>
        <p:nvGrpSpPr>
          <p:cNvPr id="7" name="Group 16">
            <a:extLst>
              <a:ext uri="{FF2B5EF4-FFF2-40B4-BE49-F238E27FC236}">
                <a16:creationId xmlns:a16="http://schemas.microsoft.com/office/drawing/2014/main" id="{B6351982-57E5-45F4-1191-F89FB0D78240}"/>
              </a:ext>
            </a:extLst>
          </p:cNvPr>
          <p:cNvGrpSpPr>
            <a:grpSpLocks/>
          </p:cNvGrpSpPr>
          <p:nvPr/>
        </p:nvGrpSpPr>
        <p:grpSpPr bwMode="auto">
          <a:xfrm>
            <a:off x="612775" y="4795838"/>
            <a:ext cx="4606925" cy="1009650"/>
            <a:chOff x="386" y="3021"/>
            <a:chExt cx="2902" cy="636"/>
          </a:xfrm>
        </p:grpSpPr>
        <p:sp>
          <p:nvSpPr>
            <p:cNvPr id="9226" name="Rectangle à coins arrondis 6">
              <a:extLst>
                <a:ext uri="{FF2B5EF4-FFF2-40B4-BE49-F238E27FC236}">
                  <a16:creationId xmlns:a16="http://schemas.microsoft.com/office/drawing/2014/main" id="{C7A8B5CD-ABCD-BEA5-0766-8DC5FF9BD97D}"/>
                </a:ext>
              </a:extLst>
            </p:cNvPr>
            <p:cNvSpPr>
              <a:spLocks noChangeArrowheads="1"/>
            </p:cNvSpPr>
            <p:nvPr/>
          </p:nvSpPr>
          <p:spPr bwMode="auto">
            <a:xfrm>
              <a:off x="612" y="3022"/>
              <a:ext cx="2676" cy="635"/>
            </a:xfrm>
            <a:prstGeom prst="wedgeRoundRectCallout">
              <a:avLst>
                <a:gd name="adj1" fmla="val 63241"/>
                <a:gd name="adj2" fmla="val -53625"/>
                <a:gd name="adj3" fmla="val 16667"/>
              </a:avLst>
            </a:prstGeom>
            <a:solidFill>
              <a:schemeClr val="bg1"/>
            </a:solidFill>
            <a:ln w="25400">
              <a:solidFill>
                <a:srgbClr val="CC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en-US" altLang="es-ES" sz="2000" b="1"/>
                <a:t> What to do if the infant spits part of the vaccine out?</a:t>
              </a:r>
            </a:p>
            <a:p>
              <a:pPr rtl="1" eaLnBrk="1" hangingPunct="1">
                <a:spcBef>
                  <a:spcPct val="0"/>
                </a:spcBef>
                <a:buClrTx/>
                <a:buFontTx/>
                <a:buNone/>
              </a:pPr>
              <a:endParaRPr lang="en-US" altLang="es-ES" sz="2000" b="1"/>
            </a:p>
          </p:txBody>
        </p:sp>
        <p:sp>
          <p:nvSpPr>
            <p:cNvPr id="10" name="Ellipse 9">
              <a:extLst>
                <a:ext uri="{FF2B5EF4-FFF2-40B4-BE49-F238E27FC236}">
                  <a16:creationId xmlns:a16="http://schemas.microsoft.com/office/drawing/2014/main" id="{2AC96E02-33FB-89AC-8F23-E8054E048C05}"/>
                </a:ext>
              </a:extLst>
            </p:cNvPr>
            <p:cNvSpPr>
              <a:spLocks noChangeArrowheads="1"/>
            </p:cNvSpPr>
            <p:nvPr/>
          </p:nvSpPr>
          <p:spPr bwMode="auto">
            <a:xfrm>
              <a:off x="386" y="3021"/>
              <a:ext cx="317" cy="318"/>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a:solidFill>
                    <a:srgbClr val="FFFFFF"/>
                  </a:solidFill>
                  <a:latin typeface="Arial" pitchFamily="34" charset="0"/>
                  <a:ea typeface="+mn-ea"/>
                </a:rPr>
                <a:t>4</a:t>
              </a:r>
            </a:p>
          </p:txBody>
        </p:sp>
      </p:grpSp>
      <p:sp>
        <p:nvSpPr>
          <p:cNvPr id="9222" name="ZoneTexte 15">
            <a:extLst>
              <a:ext uri="{FF2B5EF4-FFF2-40B4-BE49-F238E27FC236}">
                <a16:creationId xmlns:a16="http://schemas.microsoft.com/office/drawing/2014/main" id="{0E844B26-20D2-EE0B-9580-A1CB5B0E884A}"/>
              </a:ext>
            </a:extLst>
          </p:cNvPr>
          <p:cNvSpPr txBox="1">
            <a:spLocks noChangeArrowheads="1"/>
          </p:cNvSpPr>
          <p:nvPr/>
        </p:nvSpPr>
        <p:spPr bwMode="auto">
          <a:xfrm>
            <a:off x="0" y="333375"/>
            <a:ext cx="9144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rtl="1" eaLnBrk="1" hangingPunct="1">
              <a:spcBef>
                <a:spcPct val="0"/>
              </a:spcBef>
              <a:buClrTx/>
              <a:buFontTx/>
              <a:buNone/>
            </a:pPr>
            <a:r>
              <a:rPr lang="en-GB" altLang="es-ES" sz="3600" b="1">
                <a:solidFill>
                  <a:srgbClr val="002060"/>
                </a:solidFill>
                <a:latin typeface="Calibri" panose="020F0502020204030204" pitchFamily="34" charset="0"/>
              </a:rPr>
              <a:t>Key issues </a:t>
            </a:r>
          </a:p>
        </p:txBody>
      </p:sp>
      <p:grpSp>
        <p:nvGrpSpPr>
          <p:cNvPr id="11" name="Group 15">
            <a:extLst>
              <a:ext uri="{FF2B5EF4-FFF2-40B4-BE49-F238E27FC236}">
                <a16:creationId xmlns:a16="http://schemas.microsoft.com/office/drawing/2014/main" id="{3F25BC9F-B264-0D64-DA1A-FF7059AD9D2E}"/>
              </a:ext>
            </a:extLst>
          </p:cNvPr>
          <p:cNvGrpSpPr>
            <a:grpSpLocks/>
          </p:cNvGrpSpPr>
          <p:nvPr/>
        </p:nvGrpSpPr>
        <p:grpSpPr bwMode="auto">
          <a:xfrm>
            <a:off x="612775" y="3643313"/>
            <a:ext cx="4606925" cy="1009650"/>
            <a:chOff x="386" y="2295"/>
            <a:chExt cx="2902" cy="636"/>
          </a:xfrm>
        </p:grpSpPr>
        <p:sp>
          <p:nvSpPr>
            <p:cNvPr id="9224" name="Rectangle à coins arrondis 6">
              <a:extLst>
                <a:ext uri="{FF2B5EF4-FFF2-40B4-BE49-F238E27FC236}">
                  <a16:creationId xmlns:a16="http://schemas.microsoft.com/office/drawing/2014/main" id="{5F15D07D-E453-0358-CCB2-C08FAF55EC1E}"/>
                </a:ext>
              </a:extLst>
            </p:cNvPr>
            <p:cNvSpPr>
              <a:spLocks noChangeArrowheads="1"/>
            </p:cNvSpPr>
            <p:nvPr/>
          </p:nvSpPr>
          <p:spPr bwMode="auto">
            <a:xfrm>
              <a:off x="612" y="2432"/>
              <a:ext cx="2676" cy="499"/>
            </a:xfrm>
            <a:prstGeom prst="wedgeRoundRectCallout">
              <a:avLst>
                <a:gd name="adj1" fmla="val 64704"/>
                <a:gd name="adj2" fmla="val -25347"/>
                <a:gd name="adj3" fmla="val 16667"/>
              </a:avLst>
            </a:prstGeom>
            <a:solidFill>
              <a:schemeClr val="bg1"/>
            </a:solidFill>
            <a:ln w="25400">
              <a:solidFill>
                <a:srgbClr val="CC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en-US" altLang="es-ES" sz="2000" b="1"/>
                <a:t>How to administer the vaccine? </a:t>
              </a:r>
            </a:p>
            <a:p>
              <a:pPr rtl="1" eaLnBrk="1" hangingPunct="1">
                <a:spcBef>
                  <a:spcPct val="0"/>
                </a:spcBef>
                <a:buClrTx/>
                <a:buFontTx/>
                <a:buNone/>
              </a:pPr>
              <a:endParaRPr lang="en-US" altLang="es-ES" sz="2000" b="1"/>
            </a:p>
          </p:txBody>
        </p:sp>
        <p:sp>
          <p:nvSpPr>
            <p:cNvPr id="3" name="Ellipse 9">
              <a:extLst>
                <a:ext uri="{FF2B5EF4-FFF2-40B4-BE49-F238E27FC236}">
                  <a16:creationId xmlns:a16="http://schemas.microsoft.com/office/drawing/2014/main" id="{5E9ABB4B-F746-38A2-1FB8-A5D4F1ED3471}"/>
                </a:ext>
              </a:extLst>
            </p:cNvPr>
            <p:cNvSpPr>
              <a:spLocks noChangeArrowheads="1"/>
            </p:cNvSpPr>
            <p:nvPr/>
          </p:nvSpPr>
          <p:spPr bwMode="auto">
            <a:xfrm>
              <a:off x="386" y="2295"/>
              <a:ext cx="317" cy="318"/>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3</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8">
            <a:extLst>
              <a:ext uri="{FF2B5EF4-FFF2-40B4-BE49-F238E27FC236}">
                <a16:creationId xmlns:a16="http://schemas.microsoft.com/office/drawing/2014/main" id="{7F888E76-3EB0-75A9-CAAC-A1A3A21E4260}"/>
              </a:ext>
            </a:extLst>
          </p:cNvPr>
          <p:cNvSpPr>
            <a:spLocks noGrp="1" noChangeArrowheads="1"/>
          </p:cNvSpPr>
          <p:nvPr>
            <p:ph type="body" idx="1"/>
          </p:nvPr>
        </p:nvSpPr>
        <p:spPr>
          <a:xfrm>
            <a:off x="395288" y="1338263"/>
            <a:ext cx="8675687" cy="4611687"/>
          </a:xfrm>
        </p:spPr>
        <p:txBody>
          <a:bodyPr/>
          <a:lstStyle/>
          <a:p>
            <a:r>
              <a:rPr lang="en-US" altLang="es-ES" dirty="0"/>
              <a:t>Before administering the ROTASIIL vaccine, always check the Vaccine Vial Monitor (VVM) on the vial</a:t>
            </a:r>
            <a:endParaRPr lang="fr-FR" altLang="es-ES" dirty="0"/>
          </a:p>
        </p:txBody>
      </p:sp>
      <p:sp>
        <p:nvSpPr>
          <p:cNvPr id="6147" name="Rectangle 29">
            <a:extLst>
              <a:ext uri="{FF2B5EF4-FFF2-40B4-BE49-F238E27FC236}">
                <a16:creationId xmlns:a16="http://schemas.microsoft.com/office/drawing/2014/main" id="{738AC761-F876-0899-6B14-478776CC4D01}"/>
              </a:ext>
            </a:extLst>
          </p:cNvPr>
          <p:cNvSpPr>
            <a:spLocks noGrp="1" noChangeArrowheads="1"/>
          </p:cNvSpPr>
          <p:nvPr>
            <p:ph type="title"/>
          </p:nvPr>
        </p:nvSpPr>
        <p:spPr/>
        <p:txBody>
          <a:bodyPr/>
          <a:lstStyle/>
          <a:p>
            <a:pPr>
              <a:defRPr/>
            </a:pPr>
            <a:r>
              <a:rPr lang="en-US" dirty="0"/>
              <a:t>How to check the quality of the </a:t>
            </a:r>
            <a:br>
              <a:rPr lang="en-US" dirty="0"/>
            </a:br>
            <a:r>
              <a:rPr lang="en-US" dirty="0"/>
              <a:t>ROTASIIL vaccine? (1/2)</a:t>
            </a:r>
            <a:endParaRPr lang="fr-FR" dirty="0"/>
          </a:p>
        </p:txBody>
      </p:sp>
      <p:sp>
        <p:nvSpPr>
          <p:cNvPr id="11268" name="Right Arrow 2">
            <a:extLst>
              <a:ext uri="{FF2B5EF4-FFF2-40B4-BE49-F238E27FC236}">
                <a16:creationId xmlns:a16="http://schemas.microsoft.com/office/drawing/2014/main" id="{7E250B04-F923-7634-14B6-32EA78BAD8C7}"/>
              </a:ext>
            </a:extLst>
          </p:cNvPr>
          <p:cNvSpPr>
            <a:spLocks noChangeArrowheads="1"/>
          </p:cNvSpPr>
          <p:nvPr/>
        </p:nvSpPr>
        <p:spPr bwMode="auto">
          <a:xfrm>
            <a:off x="755650" y="2852738"/>
            <a:ext cx="1295400" cy="215900"/>
          </a:xfrm>
          <a:prstGeom prst="rightArrow">
            <a:avLst>
              <a:gd name="adj1" fmla="val 50000"/>
              <a:gd name="adj2" fmla="val 5000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es-ES" altLang="es-ES" sz="3900" b="1"/>
          </a:p>
        </p:txBody>
      </p:sp>
      <p:pic>
        <p:nvPicPr>
          <p:cNvPr id="11269" name="Picture 12">
            <a:extLst>
              <a:ext uri="{FF2B5EF4-FFF2-40B4-BE49-F238E27FC236}">
                <a16:creationId xmlns:a16="http://schemas.microsoft.com/office/drawing/2014/main" id="{7A098E1C-8ACF-5F2E-9FCE-DFE7A79B50B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2500" y="2349500"/>
            <a:ext cx="5543550" cy="34559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271" name="Arrow: Down 5">
            <a:extLst>
              <a:ext uri="{FF2B5EF4-FFF2-40B4-BE49-F238E27FC236}">
                <a16:creationId xmlns:a16="http://schemas.microsoft.com/office/drawing/2014/main" id="{31E8C6B4-6CC5-8D47-E487-A99E0E8F587B}"/>
              </a:ext>
            </a:extLst>
          </p:cNvPr>
          <p:cNvSpPr>
            <a:spLocks noChangeArrowheads="1"/>
          </p:cNvSpPr>
          <p:nvPr/>
        </p:nvSpPr>
        <p:spPr bwMode="auto">
          <a:xfrm>
            <a:off x="2051050" y="2133600"/>
            <a:ext cx="73025" cy="215900"/>
          </a:xfrm>
          <a:prstGeom prst="downArrow">
            <a:avLst>
              <a:gd name="adj1" fmla="val 50000"/>
              <a:gd name="adj2" fmla="val 49768"/>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a:defRPr>
                <a:solidFill>
                  <a:schemeClr val="tx1"/>
                </a:solidFill>
                <a:latin typeface="Limon F3" charset="0"/>
                <a:ea typeface="MS PGothic" panose="020B0600070205080204" pitchFamily="34" charset="-128"/>
              </a:defRPr>
            </a:lvl1pPr>
            <a:lvl2pPr marL="742950" indent="-285750" defTabSz="1042988">
              <a:defRPr>
                <a:solidFill>
                  <a:schemeClr val="tx1"/>
                </a:solidFill>
                <a:latin typeface="Limon F3" charset="0"/>
                <a:ea typeface="MS PGothic" panose="020B0600070205080204" pitchFamily="34" charset="-128"/>
              </a:defRPr>
            </a:lvl2pPr>
            <a:lvl3pPr marL="1143000" indent="-228600" defTabSz="1042988">
              <a:defRPr>
                <a:solidFill>
                  <a:schemeClr val="tx1"/>
                </a:solidFill>
                <a:latin typeface="Limon F3" charset="0"/>
                <a:ea typeface="MS PGothic" panose="020B0600070205080204" pitchFamily="34" charset="-128"/>
              </a:defRPr>
            </a:lvl3pPr>
            <a:lvl4pPr marL="1600200" indent="-228600" defTabSz="1042988">
              <a:defRPr>
                <a:solidFill>
                  <a:schemeClr val="tx1"/>
                </a:solidFill>
                <a:latin typeface="Limon F3" charset="0"/>
                <a:ea typeface="MS PGothic" panose="020B0600070205080204" pitchFamily="34" charset="-128"/>
              </a:defRPr>
            </a:lvl4pPr>
            <a:lvl5pPr marL="2057400" indent="-228600" defTabSz="1042988">
              <a:defRPr>
                <a:solidFill>
                  <a:schemeClr val="tx1"/>
                </a:solidFill>
                <a:latin typeface="Limon F3" charset="0"/>
                <a:ea typeface="MS PGothic" panose="020B0600070205080204"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1" hangingPunct="1">
              <a:spcBef>
                <a:spcPct val="50000"/>
              </a:spcBef>
            </a:pPr>
            <a:endParaRPr lang="en-US" altLang="en-US" sz="3900" b="1">
              <a:solidFill>
                <a:srgbClr val="000066"/>
              </a:solidFill>
              <a:latin typeface="Arial" panose="020B0604020202020204" pitchFamily="34" charset="0"/>
            </a:endParaRPr>
          </a:p>
        </p:txBody>
      </p:sp>
      <p:sp>
        <p:nvSpPr>
          <p:cNvPr id="11272" name="Arrow: Down 6">
            <a:extLst>
              <a:ext uri="{FF2B5EF4-FFF2-40B4-BE49-F238E27FC236}">
                <a16:creationId xmlns:a16="http://schemas.microsoft.com/office/drawing/2014/main" id="{12452FF9-CDCB-0724-7B13-E6D34285DEB7}"/>
              </a:ext>
            </a:extLst>
          </p:cNvPr>
          <p:cNvSpPr>
            <a:spLocks noChangeArrowheads="1"/>
          </p:cNvSpPr>
          <p:nvPr/>
        </p:nvSpPr>
        <p:spPr bwMode="auto">
          <a:xfrm>
            <a:off x="395288" y="2924175"/>
            <a:ext cx="360362" cy="865188"/>
          </a:xfrm>
          <a:prstGeom prst="downArrow">
            <a:avLst>
              <a:gd name="adj1" fmla="val 50000"/>
              <a:gd name="adj2" fmla="val 50063"/>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1042988">
              <a:defRPr>
                <a:solidFill>
                  <a:schemeClr val="tx1"/>
                </a:solidFill>
                <a:latin typeface="Limon F3" charset="0"/>
                <a:ea typeface="MS PGothic" panose="020B0600070205080204" pitchFamily="34" charset="-128"/>
              </a:defRPr>
            </a:lvl1pPr>
            <a:lvl2pPr marL="742950" indent="-285750" defTabSz="1042988">
              <a:defRPr>
                <a:solidFill>
                  <a:schemeClr val="tx1"/>
                </a:solidFill>
                <a:latin typeface="Limon F3" charset="0"/>
                <a:ea typeface="MS PGothic" panose="020B0600070205080204" pitchFamily="34" charset="-128"/>
              </a:defRPr>
            </a:lvl2pPr>
            <a:lvl3pPr marL="1143000" indent="-228600" defTabSz="1042988">
              <a:defRPr>
                <a:solidFill>
                  <a:schemeClr val="tx1"/>
                </a:solidFill>
                <a:latin typeface="Limon F3" charset="0"/>
                <a:ea typeface="MS PGothic" panose="020B0600070205080204" pitchFamily="34" charset="-128"/>
              </a:defRPr>
            </a:lvl3pPr>
            <a:lvl4pPr marL="1600200" indent="-228600" defTabSz="1042988">
              <a:defRPr>
                <a:solidFill>
                  <a:schemeClr val="tx1"/>
                </a:solidFill>
                <a:latin typeface="Limon F3" charset="0"/>
                <a:ea typeface="MS PGothic" panose="020B0600070205080204" pitchFamily="34" charset="-128"/>
              </a:defRPr>
            </a:lvl4pPr>
            <a:lvl5pPr marL="2057400" indent="-228600" defTabSz="1042988">
              <a:defRPr>
                <a:solidFill>
                  <a:schemeClr val="tx1"/>
                </a:solidFill>
                <a:latin typeface="Limon F3" charset="0"/>
                <a:ea typeface="MS PGothic" panose="020B0600070205080204"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1" hangingPunct="1">
              <a:spcBef>
                <a:spcPct val="50000"/>
              </a:spcBef>
            </a:pPr>
            <a:endParaRPr lang="en-US" altLang="en-US" sz="3900" b="1">
              <a:solidFill>
                <a:srgbClr val="000066"/>
              </a:solidFill>
              <a:latin typeface="Arial" panose="020B0604020202020204" pitchFamily="34" charset="0"/>
            </a:endParaRPr>
          </a:p>
        </p:txBody>
      </p:sp>
      <p:pic>
        <p:nvPicPr>
          <p:cNvPr id="4" name="Picture 3" descr="Diagram&#10;&#10;Description automatically generated with low confidence">
            <a:extLst>
              <a:ext uri="{FF2B5EF4-FFF2-40B4-BE49-F238E27FC236}">
                <a16:creationId xmlns:a16="http://schemas.microsoft.com/office/drawing/2014/main" id="{DC3841EB-9C93-0454-D884-E342D2C848C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1275" y="2463216"/>
            <a:ext cx="1784150" cy="1210843"/>
          </a:xfrm>
          <a:prstGeom prst="rect">
            <a:avLst/>
          </a:prstGeom>
        </p:spPr>
      </p:pic>
      <p:pic>
        <p:nvPicPr>
          <p:cNvPr id="6" name="Picture 5" descr="Text&#10;&#10;Description automatically generated">
            <a:extLst>
              <a:ext uri="{FF2B5EF4-FFF2-40B4-BE49-F238E27FC236}">
                <a16:creationId xmlns:a16="http://schemas.microsoft.com/office/drawing/2014/main" id="{272D0780-D6EF-786B-0CF0-A80DADFD52B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1863" y="4234977"/>
            <a:ext cx="1693562" cy="1319850"/>
          </a:xfrm>
          <a:prstGeom prst="rect">
            <a:avLst/>
          </a:prstGeom>
        </p:spPr>
      </p:pic>
      <p:sp>
        <p:nvSpPr>
          <p:cNvPr id="11273" name="Arrow: Down 18">
            <a:extLst>
              <a:ext uri="{FF2B5EF4-FFF2-40B4-BE49-F238E27FC236}">
                <a16:creationId xmlns:a16="http://schemas.microsoft.com/office/drawing/2014/main" id="{3DC208B1-C935-4AC9-71B4-AACE967306C2}"/>
              </a:ext>
            </a:extLst>
          </p:cNvPr>
          <p:cNvSpPr>
            <a:spLocks noChangeArrowheads="1"/>
          </p:cNvSpPr>
          <p:nvPr/>
        </p:nvSpPr>
        <p:spPr bwMode="auto">
          <a:xfrm rot="2494303">
            <a:off x="1519901" y="2112785"/>
            <a:ext cx="215900" cy="600075"/>
          </a:xfrm>
          <a:prstGeom prst="downArrow">
            <a:avLst>
              <a:gd name="adj1" fmla="val 50000"/>
              <a:gd name="adj2" fmla="val 50055"/>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42988">
              <a:defRPr>
                <a:solidFill>
                  <a:schemeClr val="tx1"/>
                </a:solidFill>
                <a:latin typeface="Limon F3" charset="0"/>
                <a:ea typeface="MS PGothic" panose="020B0600070205080204" pitchFamily="34" charset="-128"/>
              </a:defRPr>
            </a:lvl1pPr>
            <a:lvl2pPr marL="742950" indent="-285750" defTabSz="1042988">
              <a:defRPr>
                <a:solidFill>
                  <a:schemeClr val="tx1"/>
                </a:solidFill>
                <a:latin typeface="Limon F3" charset="0"/>
                <a:ea typeface="MS PGothic" panose="020B0600070205080204" pitchFamily="34" charset="-128"/>
              </a:defRPr>
            </a:lvl2pPr>
            <a:lvl3pPr marL="1143000" indent="-228600" defTabSz="1042988">
              <a:defRPr>
                <a:solidFill>
                  <a:schemeClr val="tx1"/>
                </a:solidFill>
                <a:latin typeface="Limon F3" charset="0"/>
                <a:ea typeface="MS PGothic" panose="020B0600070205080204" pitchFamily="34" charset="-128"/>
              </a:defRPr>
            </a:lvl3pPr>
            <a:lvl4pPr marL="1600200" indent="-228600" defTabSz="1042988">
              <a:defRPr>
                <a:solidFill>
                  <a:schemeClr val="tx1"/>
                </a:solidFill>
                <a:latin typeface="Limon F3" charset="0"/>
                <a:ea typeface="MS PGothic" panose="020B0600070205080204" pitchFamily="34" charset="-128"/>
              </a:defRPr>
            </a:lvl4pPr>
            <a:lvl5pPr marL="2057400" indent="-228600" defTabSz="1042988">
              <a:defRPr>
                <a:solidFill>
                  <a:schemeClr val="tx1"/>
                </a:solidFill>
                <a:latin typeface="Limon F3" charset="0"/>
                <a:ea typeface="MS PGothic" panose="020B0600070205080204"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1" hangingPunct="1">
              <a:spcBef>
                <a:spcPct val="50000"/>
              </a:spcBef>
            </a:pPr>
            <a:endParaRPr lang="en-US" altLang="en-US" sz="3900" b="1">
              <a:solidFill>
                <a:srgbClr val="000066"/>
              </a:solidFill>
              <a:latin typeface="Arial" panose="020B0604020202020204" pitchFamily="34" charset="0"/>
            </a:endParaRPr>
          </a:p>
        </p:txBody>
      </p:sp>
      <p:sp>
        <p:nvSpPr>
          <p:cNvPr id="7" name="Arrow: Down 18">
            <a:extLst>
              <a:ext uri="{FF2B5EF4-FFF2-40B4-BE49-F238E27FC236}">
                <a16:creationId xmlns:a16="http://schemas.microsoft.com/office/drawing/2014/main" id="{7F86D0C4-5331-BF6E-639E-B2B58238DFE6}"/>
              </a:ext>
            </a:extLst>
          </p:cNvPr>
          <p:cNvSpPr>
            <a:spLocks noChangeArrowheads="1"/>
          </p:cNvSpPr>
          <p:nvPr/>
        </p:nvSpPr>
        <p:spPr bwMode="auto">
          <a:xfrm rot="2494303">
            <a:off x="1519901" y="3840977"/>
            <a:ext cx="215900" cy="600075"/>
          </a:xfrm>
          <a:prstGeom prst="downArrow">
            <a:avLst>
              <a:gd name="adj1" fmla="val 50000"/>
              <a:gd name="adj2" fmla="val 50055"/>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42988">
              <a:defRPr>
                <a:solidFill>
                  <a:schemeClr val="tx1"/>
                </a:solidFill>
                <a:latin typeface="Limon F3" charset="0"/>
                <a:ea typeface="MS PGothic" panose="020B0600070205080204" pitchFamily="34" charset="-128"/>
              </a:defRPr>
            </a:lvl1pPr>
            <a:lvl2pPr marL="742950" indent="-285750" defTabSz="1042988">
              <a:defRPr>
                <a:solidFill>
                  <a:schemeClr val="tx1"/>
                </a:solidFill>
                <a:latin typeface="Limon F3" charset="0"/>
                <a:ea typeface="MS PGothic" panose="020B0600070205080204" pitchFamily="34" charset="-128"/>
              </a:defRPr>
            </a:lvl2pPr>
            <a:lvl3pPr marL="1143000" indent="-228600" defTabSz="1042988">
              <a:defRPr>
                <a:solidFill>
                  <a:schemeClr val="tx1"/>
                </a:solidFill>
                <a:latin typeface="Limon F3" charset="0"/>
                <a:ea typeface="MS PGothic" panose="020B0600070205080204" pitchFamily="34" charset="-128"/>
              </a:defRPr>
            </a:lvl3pPr>
            <a:lvl4pPr marL="1600200" indent="-228600" defTabSz="1042988">
              <a:defRPr>
                <a:solidFill>
                  <a:schemeClr val="tx1"/>
                </a:solidFill>
                <a:latin typeface="Limon F3" charset="0"/>
                <a:ea typeface="MS PGothic" panose="020B0600070205080204" pitchFamily="34" charset="-128"/>
              </a:defRPr>
            </a:lvl4pPr>
            <a:lvl5pPr marL="2057400" indent="-228600" defTabSz="1042988">
              <a:defRPr>
                <a:solidFill>
                  <a:schemeClr val="tx1"/>
                </a:solidFill>
                <a:latin typeface="Limon F3" charset="0"/>
                <a:ea typeface="MS PGothic" panose="020B0600070205080204"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1" hangingPunct="1">
              <a:spcBef>
                <a:spcPct val="50000"/>
              </a:spcBef>
            </a:pPr>
            <a:endParaRPr lang="en-US" altLang="en-US" sz="3900" b="1">
              <a:solidFill>
                <a:srgbClr val="000066"/>
              </a:solidFill>
              <a:latin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a:extLst>
              <a:ext uri="{FF2B5EF4-FFF2-40B4-BE49-F238E27FC236}">
                <a16:creationId xmlns:a16="http://schemas.microsoft.com/office/drawing/2014/main" id="{2C60A890-757D-6D7D-A9AB-37ADB70496F8}"/>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a:defRPr/>
            </a:pPr>
            <a:r>
              <a:rPr lang="en-US" sz="3500" b="1" dirty="0">
                <a:solidFill>
                  <a:srgbClr val="000066"/>
                </a:solidFill>
                <a:latin typeface="Arial" pitchFamily="34" charset="0"/>
              </a:rPr>
              <a:t>How to check the quality of the </a:t>
            </a:r>
          </a:p>
          <a:p>
            <a:pPr algn="ctr" defTabSz="912813">
              <a:defRPr/>
            </a:pPr>
            <a:r>
              <a:rPr lang="en-US" sz="3500" b="1" dirty="0">
                <a:solidFill>
                  <a:srgbClr val="000066"/>
                </a:solidFill>
                <a:latin typeface="Arial" pitchFamily="34" charset="0"/>
              </a:rPr>
              <a:t>ROTASIIL vaccine? (2/2)</a:t>
            </a:r>
            <a:endParaRPr lang="fr-FR" sz="3500" b="1" dirty="0">
              <a:solidFill>
                <a:srgbClr val="000066"/>
              </a:solidFill>
              <a:latin typeface="Arial" pitchFamily="34" charset="0"/>
            </a:endParaRPr>
          </a:p>
        </p:txBody>
      </p:sp>
      <p:sp>
        <p:nvSpPr>
          <p:cNvPr id="13315" name="Rectangle 12">
            <a:extLst>
              <a:ext uri="{FF2B5EF4-FFF2-40B4-BE49-F238E27FC236}">
                <a16:creationId xmlns:a16="http://schemas.microsoft.com/office/drawing/2014/main" id="{6C42784C-F1C0-16C5-7CCC-A464D245DDC3}"/>
              </a:ext>
            </a:extLst>
          </p:cNvPr>
          <p:cNvSpPr>
            <a:spLocks noChangeArrowheads="1"/>
          </p:cNvSpPr>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es-ES" dirty="0"/>
              <a:t>Before administering the ROTASIIL vaccine, always check the expiration date on the vial’s label</a:t>
            </a:r>
          </a:p>
          <a:p>
            <a:pPr lvl="1"/>
            <a:r>
              <a:rPr lang="en-US" altLang="es-ES" dirty="0"/>
              <a:t>It is possible that the expiry date of the diluent differs from that of the vaccine.  Make sure to use the earliest expiring diluent first.</a:t>
            </a:r>
            <a:endParaRPr lang="fr-FR" altLang="es-ES" dirty="0"/>
          </a:p>
        </p:txBody>
      </p:sp>
      <p:pic>
        <p:nvPicPr>
          <p:cNvPr id="12" name="Picture 2">
            <a:extLst>
              <a:ext uri="{FF2B5EF4-FFF2-40B4-BE49-F238E27FC236}">
                <a16:creationId xmlns:a16="http://schemas.microsoft.com/office/drawing/2014/main" id="{825AEB0F-5D6C-30FC-7604-861A453821F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00338" y="3315737"/>
            <a:ext cx="1174125" cy="2638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
            <a:extLst>
              <a:ext uri="{FF2B5EF4-FFF2-40B4-BE49-F238E27FC236}">
                <a16:creationId xmlns:a16="http://schemas.microsoft.com/office/drawing/2014/main" id="{37938A7C-C0CE-8533-FC87-8B114AC94C1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16463" y="3304614"/>
            <a:ext cx="1333500" cy="2638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ight Arrow 3">
            <a:extLst>
              <a:ext uri="{FF2B5EF4-FFF2-40B4-BE49-F238E27FC236}">
                <a16:creationId xmlns:a16="http://schemas.microsoft.com/office/drawing/2014/main" id="{20ABF5E0-886D-1E9D-85EA-0D12E19327B7}"/>
              </a:ext>
            </a:extLst>
          </p:cNvPr>
          <p:cNvSpPr>
            <a:spLocks noChangeArrowheads="1"/>
          </p:cNvSpPr>
          <p:nvPr/>
        </p:nvSpPr>
        <p:spPr bwMode="auto">
          <a:xfrm>
            <a:off x="2032001" y="5171200"/>
            <a:ext cx="1223962" cy="288925"/>
          </a:xfrm>
          <a:prstGeom prst="rightArrow">
            <a:avLst>
              <a:gd name="adj1" fmla="val 50000"/>
              <a:gd name="adj2" fmla="val 49835"/>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es-ES" altLang="es-ES" sz="3900" b="1"/>
          </a:p>
        </p:txBody>
      </p:sp>
      <p:sp>
        <p:nvSpPr>
          <p:cNvPr id="15" name="Right Arrow 3">
            <a:extLst>
              <a:ext uri="{FF2B5EF4-FFF2-40B4-BE49-F238E27FC236}">
                <a16:creationId xmlns:a16="http://schemas.microsoft.com/office/drawing/2014/main" id="{1EE94917-F2EB-AF07-8FCD-CEB4C8CC88AF}"/>
              </a:ext>
            </a:extLst>
          </p:cNvPr>
          <p:cNvSpPr>
            <a:spLocks noChangeArrowheads="1"/>
          </p:cNvSpPr>
          <p:nvPr/>
        </p:nvSpPr>
        <p:spPr bwMode="auto">
          <a:xfrm>
            <a:off x="4085024" y="5168821"/>
            <a:ext cx="1223962" cy="288925"/>
          </a:xfrm>
          <a:prstGeom prst="rightArrow">
            <a:avLst>
              <a:gd name="adj1" fmla="val 50000"/>
              <a:gd name="adj2" fmla="val 49835"/>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es-ES" altLang="es-ES" sz="3900" b="1"/>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doctor_thinking">
            <a:extLst>
              <a:ext uri="{FF2B5EF4-FFF2-40B4-BE49-F238E27FC236}">
                <a16:creationId xmlns:a16="http://schemas.microsoft.com/office/drawing/2014/main" id="{3CF18ADC-5AAB-4AB6-C163-5250C2E177F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557338"/>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Titre 17">
            <a:extLst>
              <a:ext uri="{FF2B5EF4-FFF2-40B4-BE49-F238E27FC236}">
                <a16:creationId xmlns:a16="http://schemas.microsoft.com/office/drawing/2014/main" id="{A0377974-97A7-56E0-CD17-F9ED87B7F46E}"/>
              </a:ext>
            </a:extLst>
          </p:cNvPr>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a:defRPr/>
            </a:pPr>
            <a:r>
              <a:rPr lang="fr-FR" sz="3500" b="1">
                <a:solidFill>
                  <a:srgbClr val="000066"/>
                </a:solidFill>
                <a:latin typeface="Arial" pitchFamily="34" charset="0"/>
              </a:rPr>
              <a:t>What should you do in this scenario? </a:t>
            </a:r>
          </a:p>
        </p:txBody>
      </p:sp>
      <p:sp>
        <p:nvSpPr>
          <p:cNvPr id="15364" name="Rectangle à coins arrondis 3">
            <a:extLst>
              <a:ext uri="{FF2B5EF4-FFF2-40B4-BE49-F238E27FC236}">
                <a16:creationId xmlns:a16="http://schemas.microsoft.com/office/drawing/2014/main" id="{DC2712C4-ECAA-0228-D37C-3376D34E0700}"/>
              </a:ext>
            </a:extLst>
          </p:cNvPr>
          <p:cNvSpPr>
            <a:spLocks noChangeArrowheads="1"/>
          </p:cNvSpPr>
          <p:nvPr/>
        </p:nvSpPr>
        <p:spPr bwMode="auto">
          <a:xfrm>
            <a:off x="971550" y="1916113"/>
            <a:ext cx="4392613" cy="3025775"/>
          </a:xfrm>
          <a:prstGeom prst="wedgeRoundRectCallout">
            <a:avLst>
              <a:gd name="adj1" fmla="val 70324"/>
              <a:gd name="adj2" fmla="val -19921"/>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en-US" altLang="es-ES" sz="2000" b="1">
                <a:solidFill>
                  <a:srgbClr val="002060"/>
                </a:solidFill>
              </a:rPr>
              <a:t>The vaccine vial monitor shows that the inner square is lighter than the ring, but it is already darker than the initial color. </a:t>
            </a:r>
          </a:p>
          <a:p>
            <a:pPr rtl="1" eaLnBrk="1" hangingPunct="1">
              <a:spcBef>
                <a:spcPct val="0"/>
              </a:spcBef>
              <a:buClrTx/>
              <a:buFontTx/>
              <a:buNone/>
            </a:pPr>
            <a:endParaRPr lang="en-US" altLang="es-ES" sz="2000" b="1">
              <a:solidFill>
                <a:srgbClr val="002060"/>
              </a:solidFill>
            </a:endParaRPr>
          </a:p>
          <a:p>
            <a:pPr rtl="1" eaLnBrk="1" hangingPunct="1">
              <a:spcBef>
                <a:spcPct val="0"/>
              </a:spcBef>
              <a:buClrTx/>
              <a:buFontTx/>
              <a:buNone/>
            </a:pPr>
            <a:r>
              <a:rPr lang="fr-FR" altLang="es-ES" sz="2000" b="1">
                <a:solidFill>
                  <a:srgbClr val="002060"/>
                </a:solidFill>
              </a:rPr>
              <a:t>What should you do?</a:t>
            </a:r>
            <a:r>
              <a:rPr lang="fr-FR" altLang="es-ES" sz="2000" b="1"/>
              <a:t>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2A5E6-548D-EADA-1ED9-BF24D8EF13DB}"/>
              </a:ext>
            </a:extLst>
          </p:cNvPr>
          <p:cNvSpPr>
            <a:spLocks noGrp="1"/>
          </p:cNvSpPr>
          <p:nvPr>
            <p:ph type="title"/>
          </p:nvPr>
        </p:nvSpPr>
        <p:spPr/>
        <p:txBody>
          <a:bodyPr/>
          <a:lstStyle/>
          <a:p>
            <a:pPr>
              <a:defRPr/>
            </a:pPr>
            <a:r>
              <a:rPr lang="en-US" dirty="0"/>
              <a:t>How to prepare for vaccination with the ROTASIIL presentation? (1/7)</a:t>
            </a:r>
          </a:p>
        </p:txBody>
      </p:sp>
      <p:sp>
        <p:nvSpPr>
          <p:cNvPr id="17416" name="TextBox 23">
            <a:extLst>
              <a:ext uri="{FF2B5EF4-FFF2-40B4-BE49-F238E27FC236}">
                <a16:creationId xmlns:a16="http://schemas.microsoft.com/office/drawing/2014/main" id="{25A3A529-577C-941B-E2DD-C10D8C1F1AD9}"/>
              </a:ext>
            </a:extLst>
          </p:cNvPr>
          <p:cNvSpPr txBox="1">
            <a:spLocks noChangeArrowheads="1"/>
          </p:cNvSpPr>
          <p:nvPr/>
        </p:nvSpPr>
        <p:spPr bwMode="auto">
          <a:xfrm>
            <a:off x="6034088" y="1916113"/>
            <a:ext cx="4746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r>
              <a:rPr lang="en-US" altLang="en-US" sz="1600">
                <a:solidFill>
                  <a:schemeClr val="bg1"/>
                </a:solidFill>
                <a:latin typeface="Arial" panose="020B0604020202020204" pitchFamily="34" charset="0"/>
              </a:rPr>
              <a:t>1</a:t>
            </a:r>
          </a:p>
        </p:txBody>
      </p:sp>
      <p:sp>
        <p:nvSpPr>
          <p:cNvPr id="17417" name="TextBox 24">
            <a:extLst>
              <a:ext uri="{FF2B5EF4-FFF2-40B4-BE49-F238E27FC236}">
                <a16:creationId xmlns:a16="http://schemas.microsoft.com/office/drawing/2014/main" id="{624350DD-292E-8F59-F3AE-6786CE26B104}"/>
              </a:ext>
            </a:extLst>
          </p:cNvPr>
          <p:cNvSpPr txBox="1">
            <a:spLocks noChangeArrowheads="1"/>
          </p:cNvSpPr>
          <p:nvPr/>
        </p:nvSpPr>
        <p:spPr bwMode="auto">
          <a:xfrm>
            <a:off x="7650163" y="1916113"/>
            <a:ext cx="4746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r>
              <a:rPr lang="en-US" altLang="en-US" sz="1600">
                <a:solidFill>
                  <a:schemeClr val="bg1"/>
                </a:solidFill>
                <a:latin typeface="Arial" panose="020B0604020202020204" pitchFamily="34" charset="0"/>
              </a:rPr>
              <a:t>2</a:t>
            </a:r>
          </a:p>
        </p:txBody>
      </p:sp>
      <p:sp>
        <p:nvSpPr>
          <p:cNvPr id="17418" name="TextBox 25">
            <a:extLst>
              <a:ext uri="{FF2B5EF4-FFF2-40B4-BE49-F238E27FC236}">
                <a16:creationId xmlns:a16="http://schemas.microsoft.com/office/drawing/2014/main" id="{4DD38EAF-D03E-1A77-098A-1A3D092FB59F}"/>
              </a:ext>
            </a:extLst>
          </p:cNvPr>
          <p:cNvSpPr txBox="1">
            <a:spLocks noChangeArrowheads="1"/>
          </p:cNvSpPr>
          <p:nvPr/>
        </p:nvSpPr>
        <p:spPr bwMode="auto">
          <a:xfrm>
            <a:off x="6034088" y="4092575"/>
            <a:ext cx="47466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r>
              <a:rPr lang="en-US" altLang="en-US" sz="1600">
                <a:solidFill>
                  <a:schemeClr val="bg1"/>
                </a:solidFill>
                <a:latin typeface="Arial" panose="020B0604020202020204" pitchFamily="34" charset="0"/>
              </a:rPr>
              <a:t>3</a:t>
            </a:r>
          </a:p>
        </p:txBody>
      </p:sp>
      <p:sp>
        <p:nvSpPr>
          <p:cNvPr id="17419" name="TextBox 26">
            <a:extLst>
              <a:ext uri="{FF2B5EF4-FFF2-40B4-BE49-F238E27FC236}">
                <a16:creationId xmlns:a16="http://schemas.microsoft.com/office/drawing/2014/main" id="{008EAF68-814D-D042-8270-B887090388D0}"/>
              </a:ext>
            </a:extLst>
          </p:cNvPr>
          <p:cNvSpPr txBox="1">
            <a:spLocks noChangeArrowheads="1"/>
          </p:cNvSpPr>
          <p:nvPr/>
        </p:nvSpPr>
        <p:spPr bwMode="auto">
          <a:xfrm>
            <a:off x="7553325" y="4116388"/>
            <a:ext cx="47466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r>
              <a:rPr lang="en-US" altLang="en-US" sz="1600">
                <a:solidFill>
                  <a:schemeClr val="bg1"/>
                </a:solidFill>
                <a:latin typeface="Arial" panose="020B0604020202020204" pitchFamily="34" charset="0"/>
              </a:rPr>
              <a:t>4</a:t>
            </a:r>
          </a:p>
        </p:txBody>
      </p:sp>
      <p:sp>
        <p:nvSpPr>
          <p:cNvPr id="3" name="Rectangle 2">
            <a:extLst>
              <a:ext uri="{FF2B5EF4-FFF2-40B4-BE49-F238E27FC236}">
                <a16:creationId xmlns:a16="http://schemas.microsoft.com/office/drawing/2014/main" id="{8A559DF0-9013-2BE4-B7A8-CCE53F483527}"/>
              </a:ext>
            </a:extLst>
          </p:cNvPr>
          <p:cNvSpPr>
            <a:spLocks noChangeArrowheads="1"/>
          </p:cNvSpPr>
          <p:nvPr/>
        </p:nvSpPr>
        <p:spPr bwMode="auto">
          <a:xfrm>
            <a:off x="141288" y="1403350"/>
            <a:ext cx="5892800" cy="405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nSpc>
                <a:spcPct val="150000"/>
              </a:lnSpc>
              <a:defRPr/>
            </a:pPr>
            <a:r>
              <a:rPr lang="en-US" altLang="ja-JP" dirty="0"/>
              <a:t>The </a:t>
            </a:r>
            <a:r>
              <a:rPr lang="en-US" altLang="ja-JP" dirty="0">
                <a:solidFill>
                  <a:srgbClr val="FF0000"/>
                </a:solidFill>
              </a:rPr>
              <a:t>one</a:t>
            </a:r>
            <a:r>
              <a:rPr lang="en-US" altLang="ja-JP" dirty="0"/>
              <a:t> dose ROTASIIL presentation contains 4 elements:</a:t>
            </a:r>
          </a:p>
          <a:p>
            <a:pPr marL="981075" lvl="1" indent="-457200">
              <a:lnSpc>
                <a:spcPct val="150000"/>
              </a:lnSpc>
              <a:buFont typeface="+mj-lt"/>
              <a:buAutoNum type="arabicPeriod"/>
              <a:defRPr/>
            </a:pPr>
            <a:r>
              <a:rPr lang="en-US" altLang="ja-JP" dirty="0"/>
              <a:t>One dose vaccine vial</a:t>
            </a:r>
          </a:p>
          <a:p>
            <a:pPr marL="981075" lvl="1" indent="-457200">
              <a:lnSpc>
                <a:spcPct val="150000"/>
              </a:lnSpc>
              <a:buFont typeface="+mj-lt"/>
              <a:buAutoNum type="arabicPeriod"/>
              <a:defRPr/>
            </a:pPr>
            <a:r>
              <a:rPr lang="en-US" altLang="ja-JP" dirty="0"/>
              <a:t>Diluent (only for use with this vaccine)</a:t>
            </a:r>
          </a:p>
          <a:p>
            <a:pPr marL="981075" lvl="1" indent="-457200">
              <a:lnSpc>
                <a:spcPct val="150000"/>
              </a:lnSpc>
              <a:buFont typeface="+mj-lt"/>
              <a:buAutoNum type="arabicPeriod"/>
              <a:defRPr/>
            </a:pPr>
            <a:r>
              <a:rPr lang="en-US" altLang="ja-JP" dirty="0"/>
              <a:t>One 3 mL oral syringe</a:t>
            </a:r>
          </a:p>
          <a:p>
            <a:pPr marL="981075" lvl="1" indent="-457200">
              <a:lnSpc>
                <a:spcPct val="150000"/>
              </a:lnSpc>
              <a:buFont typeface="+mj-lt"/>
              <a:buAutoNum type="arabicPeriod"/>
              <a:defRPr/>
            </a:pPr>
            <a:r>
              <a:rPr lang="en-US" altLang="ja-JP" dirty="0"/>
              <a:t>Adapter</a:t>
            </a:r>
            <a:endParaRPr lang="en-GB" altLang="ja-JP" dirty="0"/>
          </a:p>
        </p:txBody>
      </p:sp>
      <p:pic>
        <p:nvPicPr>
          <p:cNvPr id="5" name="Picture 11">
            <a:extLst>
              <a:ext uri="{FF2B5EF4-FFF2-40B4-BE49-F238E27FC236}">
                <a16:creationId xmlns:a16="http://schemas.microsoft.com/office/drawing/2014/main" id="{B57E8301-B809-A87E-7EC6-6494C25DD4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34088" y="1916113"/>
            <a:ext cx="1112837" cy="191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3">
            <a:extLst>
              <a:ext uri="{FF2B5EF4-FFF2-40B4-BE49-F238E27FC236}">
                <a16:creationId xmlns:a16="http://schemas.microsoft.com/office/drawing/2014/main" id="{45AC13F7-1622-235D-BEB7-DC13C8DBB87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7625" y="1916113"/>
            <a:ext cx="715963" cy="201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2">
            <a:extLst>
              <a:ext uri="{FF2B5EF4-FFF2-40B4-BE49-F238E27FC236}">
                <a16:creationId xmlns:a16="http://schemas.microsoft.com/office/drawing/2014/main" id="{BFA388D0-0329-B202-33F0-D5A1A815F8B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81900" y="4160838"/>
            <a:ext cx="960438" cy="177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23">
            <a:extLst>
              <a:ext uri="{FF2B5EF4-FFF2-40B4-BE49-F238E27FC236}">
                <a16:creationId xmlns:a16="http://schemas.microsoft.com/office/drawing/2014/main" id="{1A534E3D-52C7-3851-CCBF-4A8D330A4727}"/>
              </a:ext>
            </a:extLst>
          </p:cNvPr>
          <p:cNvSpPr txBox="1">
            <a:spLocks noChangeArrowheads="1"/>
          </p:cNvSpPr>
          <p:nvPr/>
        </p:nvSpPr>
        <p:spPr bwMode="auto">
          <a:xfrm>
            <a:off x="6080126" y="1967436"/>
            <a:ext cx="4746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r>
              <a:rPr lang="en-US" altLang="en-US" sz="1600">
                <a:solidFill>
                  <a:schemeClr val="bg1"/>
                </a:solidFill>
                <a:latin typeface="Arial" panose="020B0604020202020204" pitchFamily="34" charset="0"/>
              </a:rPr>
              <a:t>1</a:t>
            </a:r>
          </a:p>
        </p:txBody>
      </p:sp>
      <p:sp>
        <p:nvSpPr>
          <p:cNvPr id="10" name="TextBox 23">
            <a:extLst>
              <a:ext uri="{FF2B5EF4-FFF2-40B4-BE49-F238E27FC236}">
                <a16:creationId xmlns:a16="http://schemas.microsoft.com/office/drawing/2014/main" id="{08BC24CB-D428-9731-1216-6D22D444024F}"/>
              </a:ext>
            </a:extLst>
          </p:cNvPr>
          <p:cNvSpPr txBox="1">
            <a:spLocks noChangeArrowheads="1"/>
          </p:cNvSpPr>
          <p:nvPr/>
        </p:nvSpPr>
        <p:spPr bwMode="auto">
          <a:xfrm>
            <a:off x="7667625" y="1920625"/>
            <a:ext cx="4746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r>
              <a:rPr lang="en-US" altLang="en-US" sz="1600" dirty="0">
                <a:solidFill>
                  <a:schemeClr val="bg1"/>
                </a:solidFill>
                <a:latin typeface="Arial" panose="020B0604020202020204" pitchFamily="34" charset="0"/>
              </a:rPr>
              <a:t>2</a:t>
            </a:r>
          </a:p>
        </p:txBody>
      </p:sp>
      <p:sp>
        <p:nvSpPr>
          <p:cNvPr id="11" name="TextBox 23">
            <a:extLst>
              <a:ext uri="{FF2B5EF4-FFF2-40B4-BE49-F238E27FC236}">
                <a16:creationId xmlns:a16="http://schemas.microsoft.com/office/drawing/2014/main" id="{8E7EF302-9265-1F2C-A22D-6F0ECEC2267F}"/>
              </a:ext>
            </a:extLst>
          </p:cNvPr>
          <p:cNvSpPr txBox="1">
            <a:spLocks noChangeArrowheads="1"/>
          </p:cNvSpPr>
          <p:nvPr/>
        </p:nvSpPr>
        <p:spPr bwMode="auto">
          <a:xfrm>
            <a:off x="6017419" y="4068763"/>
            <a:ext cx="47466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r>
              <a:rPr lang="en-US" altLang="en-US" sz="1600" dirty="0">
                <a:solidFill>
                  <a:schemeClr val="bg1"/>
                </a:solidFill>
                <a:latin typeface="Arial" panose="020B0604020202020204" pitchFamily="34" charset="0"/>
              </a:rPr>
              <a:t>3</a:t>
            </a:r>
          </a:p>
        </p:txBody>
      </p:sp>
      <p:sp>
        <p:nvSpPr>
          <p:cNvPr id="12" name="TextBox 23">
            <a:extLst>
              <a:ext uri="{FF2B5EF4-FFF2-40B4-BE49-F238E27FC236}">
                <a16:creationId xmlns:a16="http://schemas.microsoft.com/office/drawing/2014/main" id="{CFDD611A-9585-416A-D8C7-8FC9BD449375}"/>
              </a:ext>
            </a:extLst>
          </p:cNvPr>
          <p:cNvSpPr txBox="1">
            <a:spLocks noChangeArrowheads="1"/>
          </p:cNvSpPr>
          <p:nvPr/>
        </p:nvSpPr>
        <p:spPr bwMode="auto">
          <a:xfrm>
            <a:off x="7581901" y="4128609"/>
            <a:ext cx="4746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r>
              <a:rPr lang="en-US" altLang="en-US" sz="1600" dirty="0">
                <a:solidFill>
                  <a:schemeClr val="bg1"/>
                </a:solidFill>
                <a:latin typeface="Arial" panose="020B0604020202020204" pitchFamily="34" charset="0"/>
              </a:rPr>
              <a:t>4</a:t>
            </a:r>
          </a:p>
        </p:txBody>
      </p:sp>
      <mc:AlternateContent xmlns:mc="http://schemas.openxmlformats.org/markup-compatibility/2006" xmlns:p14="http://schemas.microsoft.com/office/powerpoint/2010/main">
        <mc:Choice Requires="p14">
          <p:contentPart p14:bwMode="auto" r:id="rId6">
            <p14:nvContentPartPr>
              <p14:cNvPr id="4" name="Ink 3">
                <a:extLst>
                  <a:ext uri="{FF2B5EF4-FFF2-40B4-BE49-F238E27FC236}">
                    <a16:creationId xmlns:a16="http://schemas.microsoft.com/office/drawing/2014/main" id="{3350B1BE-3988-57E0-839F-A7F1F04F25F2}"/>
                  </a:ext>
                </a:extLst>
              </p14:cNvPr>
              <p14:cNvContentPartPr/>
              <p14:nvPr/>
            </p14:nvContentPartPr>
            <p14:xfrm>
              <a:off x="4157280" y="4606392"/>
              <a:ext cx="360" cy="2520"/>
            </p14:xfrm>
          </p:contentPart>
        </mc:Choice>
        <mc:Fallback xmlns="">
          <p:pic>
            <p:nvPicPr>
              <p:cNvPr id="4" name="Ink 3">
                <a:extLst>
                  <a:ext uri="{FF2B5EF4-FFF2-40B4-BE49-F238E27FC236}">
                    <a16:creationId xmlns:a16="http://schemas.microsoft.com/office/drawing/2014/main" id="{3350B1BE-3988-57E0-839F-A7F1F04F25F2}"/>
                  </a:ext>
                </a:extLst>
              </p:cNvPr>
              <p:cNvPicPr/>
              <p:nvPr/>
            </p:nvPicPr>
            <p:blipFill>
              <a:blip r:embed="rId9"/>
              <a:stretch>
                <a:fillRect/>
              </a:stretch>
            </p:blipFill>
            <p:spPr>
              <a:xfrm>
                <a:off x="4148280" y="4597392"/>
                <a:ext cx="18000" cy="20160"/>
              </a:xfrm>
              <a:prstGeom prst="rect">
                <a:avLst/>
              </a:prstGeom>
            </p:spPr>
          </p:pic>
        </mc:Fallback>
      </mc:AlternateContent>
      <p:pic>
        <p:nvPicPr>
          <p:cNvPr id="16" name="Picture 15">
            <a:extLst>
              <a:ext uri="{FF2B5EF4-FFF2-40B4-BE49-F238E27FC236}">
                <a16:creationId xmlns:a16="http://schemas.microsoft.com/office/drawing/2014/main" id="{E10B27D0-778B-8032-A2C4-20841A945F26}"/>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062664" y="4092575"/>
            <a:ext cx="1268621" cy="1847850"/>
          </a:xfrm>
          <a:prstGeom prst="rect">
            <a:avLst/>
          </a:prstGeom>
        </p:spPr>
      </p:pic>
      <p:sp>
        <p:nvSpPr>
          <p:cNvPr id="17" name="TextBox 25">
            <a:extLst>
              <a:ext uri="{FF2B5EF4-FFF2-40B4-BE49-F238E27FC236}">
                <a16:creationId xmlns:a16="http://schemas.microsoft.com/office/drawing/2014/main" id="{5473E3D9-078D-DE2C-5675-A62703599756}"/>
              </a:ext>
            </a:extLst>
          </p:cNvPr>
          <p:cNvSpPr txBox="1">
            <a:spLocks noChangeArrowheads="1"/>
          </p:cNvSpPr>
          <p:nvPr/>
        </p:nvSpPr>
        <p:spPr bwMode="auto">
          <a:xfrm>
            <a:off x="6012160" y="4098974"/>
            <a:ext cx="47466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r>
              <a:rPr lang="en-US" altLang="en-US" sz="1600" dirty="0">
                <a:solidFill>
                  <a:schemeClr val="bg1"/>
                </a:solidFill>
                <a:latin typeface="Arial" panose="020B0604020202020204" pitchFamily="34" charset="0"/>
              </a:rPr>
              <a:t>3</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930BF-4722-4E92-806E-68FD65085C5B}"/>
              </a:ext>
            </a:extLst>
          </p:cNvPr>
          <p:cNvSpPr>
            <a:spLocks noGrp="1"/>
          </p:cNvSpPr>
          <p:nvPr>
            <p:ph type="title"/>
          </p:nvPr>
        </p:nvSpPr>
        <p:spPr/>
        <p:txBody>
          <a:bodyPr/>
          <a:lstStyle/>
          <a:p>
            <a:pPr>
              <a:defRPr/>
            </a:pPr>
            <a:r>
              <a:rPr lang="en-US" dirty="0"/>
              <a:t>How to prepare for vaccination with the ROTASIIL presentation? (2/7)</a:t>
            </a:r>
          </a:p>
        </p:txBody>
      </p:sp>
      <p:sp>
        <p:nvSpPr>
          <p:cNvPr id="17" name="Rectangle 16">
            <a:extLst>
              <a:ext uri="{FF2B5EF4-FFF2-40B4-BE49-F238E27FC236}">
                <a16:creationId xmlns:a16="http://schemas.microsoft.com/office/drawing/2014/main" id="{51E819DA-F6B6-4D8E-A294-708CC1A60271}"/>
              </a:ext>
            </a:extLst>
          </p:cNvPr>
          <p:cNvSpPr>
            <a:spLocks noChangeArrowheads="1"/>
          </p:cNvSpPr>
          <p:nvPr/>
        </p:nvSpPr>
        <p:spPr bwMode="auto">
          <a:xfrm>
            <a:off x="141288" y="1403350"/>
            <a:ext cx="5892800" cy="405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nSpc>
                <a:spcPct val="150000"/>
              </a:lnSpc>
              <a:defRPr/>
            </a:pPr>
            <a:r>
              <a:rPr lang="en-US" altLang="ja-JP" dirty="0"/>
              <a:t>The </a:t>
            </a:r>
            <a:r>
              <a:rPr lang="en-US" altLang="ja-JP" dirty="0">
                <a:solidFill>
                  <a:srgbClr val="FF0000"/>
                </a:solidFill>
              </a:rPr>
              <a:t>two</a:t>
            </a:r>
            <a:r>
              <a:rPr lang="en-US" altLang="ja-JP" dirty="0"/>
              <a:t> dose ROTASIIL presentation contains 4 elements:</a:t>
            </a:r>
          </a:p>
          <a:p>
            <a:pPr marL="981075" lvl="1" indent="-457200">
              <a:lnSpc>
                <a:spcPct val="150000"/>
              </a:lnSpc>
              <a:buFont typeface="+mj-lt"/>
              <a:buAutoNum type="arabicPeriod"/>
              <a:defRPr/>
            </a:pPr>
            <a:r>
              <a:rPr lang="en-US" altLang="ja-JP" dirty="0"/>
              <a:t>Two dose vaccine vial</a:t>
            </a:r>
          </a:p>
          <a:p>
            <a:pPr marL="981075" lvl="1" indent="-457200">
              <a:lnSpc>
                <a:spcPct val="150000"/>
              </a:lnSpc>
              <a:buFont typeface="+mj-lt"/>
              <a:buAutoNum type="arabicPeriod"/>
              <a:defRPr/>
            </a:pPr>
            <a:r>
              <a:rPr lang="en-US" altLang="ja-JP" dirty="0"/>
              <a:t>Diluent (only for use with this vaccine)</a:t>
            </a:r>
          </a:p>
          <a:p>
            <a:pPr marL="981075" lvl="1" indent="-457200">
              <a:lnSpc>
                <a:spcPct val="150000"/>
              </a:lnSpc>
              <a:buFont typeface="+mj-lt"/>
              <a:buAutoNum type="arabicPeriod"/>
              <a:defRPr/>
            </a:pPr>
            <a:r>
              <a:rPr lang="en-US" altLang="ja-JP" dirty="0"/>
              <a:t>Two 6 ml oral syringes</a:t>
            </a:r>
          </a:p>
          <a:p>
            <a:pPr marL="981075" lvl="1" indent="-457200">
              <a:lnSpc>
                <a:spcPct val="150000"/>
              </a:lnSpc>
              <a:buFont typeface="+mj-lt"/>
              <a:buAutoNum type="arabicPeriod"/>
              <a:defRPr/>
            </a:pPr>
            <a:r>
              <a:rPr lang="en-US" altLang="ja-JP" dirty="0"/>
              <a:t>Adapter</a:t>
            </a:r>
            <a:endParaRPr lang="en-GB" altLang="ja-JP" dirty="0"/>
          </a:p>
          <a:p>
            <a:pPr lvl="1">
              <a:defRPr/>
            </a:pPr>
            <a:endParaRPr lang="fr-FR" altLang="es-ES" dirty="0">
              <a:ea typeface="MS PGothic" panose="020B0600070205080204" pitchFamily="34" charset="-128"/>
            </a:endParaRPr>
          </a:p>
        </p:txBody>
      </p:sp>
      <p:pic>
        <p:nvPicPr>
          <p:cNvPr id="17412" name="Picture 11">
            <a:extLst>
              <a:ext uri="{FF2B5EF4-FFF2-40B4-BE49-F238E27FC236}">
                <a16:creationId xmlns:a16="http://schemas.microsoft.com/office/drawing/2014/main" id="{29283578-F241-42AC-C969-CC5D7766290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34088" y="1916113"/>
            <a:ext cx="1112837" cy="191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3" name="Picture 13">
            <a:extLst>
              <a:ext uri="{FF2B5EF4-FFF2-40B4-BE49-F238E27FC236}">
                <a16:creationId xmlns:a16="http://schemas.microsoft.com/office/drawing/2014/main" id="{3BFB9ADB-4FB8-D499-0CE6-CC8AD7E4F1F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7625" y="1916113"/>
            <a:ext cx="715963" cy="201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4" name="Picture 15">
            <a:extLst>
              <a:ext uri="{FF2B5EF4-FFF2-40B4-BE49-F238E27FC236}">
                <a16:creationId xmlns:a16="http://schemas.microsoft.com/office/drawing/2014/main" id="{C41F2D01-1609-AE16-8287-905C6FFBCF8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34088" y="4068763"/>
            <a:ext cx="1298575" cy="187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5" name="Picture 22">
            <a:extLst>
              <a:ext uri="{FF2B5EF4-FFF2-40B4-BE49-F238E27FC236}">
                <a16:creationId xmlns:a16="http://schemas.microsoft.com/office/drawing/2014/main" id="{8CDE6686-B44E-AFD2-2B15-A9862C9E946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81900" y="4160838"/>
            <a:ext cx="960438" cy="177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6" name="TextBox 23">
            <a:extLst>
              <a:ext uri="{FF2B5EF4-FFF2-40B4-BE49-F238E27FC236}">
                <a16:creationId xmlns:a16="http://schemas.microsoft.com/office/drawing/2014/main" id="{5D40E030-8B01-E010-5FA0-AD52F627B837}"/>
              </a:ext>
            </a:extLst>
          </p:cNvPr>
          <p:cNvSpPr txBox="1">
            <a:spLocks noChangeArrowheads="1"/>
          </p:cNvSpPr>
          <p:nvPr/>
        </p:nvSpPr>
        <p:spPr bwMode="auto">
          <a:xfrm>
            <a:off x="6034088" y="1916113"/>
            <a:ext cx="4746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r>
              <a:rPr lang="en-US" altLang="en-US" sz="1600" dirty="0">
                <a:solidFill>
                  <a:schemeClr val="bg1"/>
                </a:solidFill>
                <a:latin typeface="Arial" panose="020B0604020202020204" pitchFamily="34" charset="0"/>
              </a:rPr>
              <a:t>1</a:t>
            </a:r>
          </a:p>
        </p:txBody>
      </p:sp>
      <p:sp>
        <p:nvSpPr>
          <p:cNvPr id="17417" name="TextBox 24">
            <a:extLst>
              <a:ext uri="{FF2B5EF4-FFF2-40B4-BE49-F238E27FC236}">
                <a16:creationId xmlns:a16="http://schemas.microsoft.com/office/drawing/2014/main" id="{9D0E5505-B3F7-2C57-E369-55184231C077}"/>
              </a:ext>
            </a:extLst>
          </p:cNvPr>
          <p:cNvSpPr txBox="1">
            <a:spLocks noChangeArrowheads="1"/>
          </p:cNvSpPr>
          <p:nvPr/>
        </p:nvSpPr>
        <p:spPr bwMode="auto">
          <a:xfrm>
            <a:off x="7650163" y="1916113"/>
            <a:ext cx="4746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r>
              <a:rPr lang="en-US" altLang="en-US" sz="1600" dirty="0">
                <a:solidFill>
                  <a:schemeClr val="bg1"/>
                </a:solidFill>
                <a:latin typeface="Arial" panose="020B0604020202020204" pitchFamily="34" charset="0"/>
              </a:rPr>
              <a:t>2</a:t>
            </a:r>
          </a:p>
        </p:txBody>
      </p:sp>
      <p:sp>
        <p:nvSpPr>
          <p:cNvPr id="17418" name="TextBox 25">
            <a:extLst>
              <a:ext uri="{FF2B5EF4-FFF2-40B4-BE49-F238E27FC236}">
                <a16:creationId xmlns:a16="http://schemas.microsoft.com/office/drawing/2014/main" id="{C5A8C1A8-8DFB-09F1-B08F-7C33D76A70B3}"/>
              </a:ext>
            </a:extLst>
          </p:cNvPr>
          <p:cNvSpPr txBox="1">
            <a:spLocks noChangeArrowheads="1"/>
          </p:cNvSpPr>
          <p:nvPr/>
        </p:nvSpPr>
        <p:spPr bwMode="auto">
          <a:xfrm>
            <a:off x="6034088" y="4092575"/>
            <a:ext cx="47466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r>
              <a:rPr lang="en-US" altLang="en-US" sz="1600" dirty="0">
                <a:solidFill>
                  <a:schemeClr val="bg1"/>
                </a:solidFill>
                <a:latin typeface="Arial" panose="020B0604020202020204" pitchFamily="34" charset="0"/>
              </a:rPr>
              <a:t>3</a:t>
            </a:r>
          </a:p>
        </p:txBody>
      </p:sp>
      <p:sp>
        <p:nvSpPr>
          <p:cNvPr id="17419" name="TextBox 26">
            <a:extLst>
              <a:ext uri="{FF2B5EF4-FFF2-40B4-BE49-F238E27FC236}">
                <a16:creationId xmlns:a16="http://schemas.microsoft.com/office/drawing/2014/main" id="{BFDE0343-1763-56C2-0518-8DAC31C7A564}"/>
              </a:ext>
            </a:extLst>
          </p:cNvPr>
          <p:cNvSpPr txBox="1">
            <a:spLocks noChangeArrowheads="1"/>
          </p:cNvSpPr>
          <p:nvPr/>
        </p:nvSpPr>
        <p:spPr bwMode="auto">
          <a:xfrm>
            <a:off x="7553325" y="4116388"/>
            <a:ext cx="47466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imon F3" charset="0"/>
                <a:ea typeface="MS PGothic" panose="020B0600070205080204" pitchFamily="34" charset="-128"/>
              </a:defRPr>
            </a:lvl1pPr>
            <a:lvl2pPr marL="742950" indent="-285750">
              <a:defRPr>
                <a:solidFill>
                  <a:schemeClr val="tx1"/>
                </a:solidFill>
                <a:latin typeface="Limon F3" charset="0"/>
                <a:ea typeface="MS PGothic" panose="020B0600070205080204" pitchFamily="34" charset="-128"/>
              </a:defRPr>
            </a:lvl2pPr>
            <a:lvl3pPr marL="1143000" indent="-228600">
              <a:defRPr>
                <a:solidFill>
                  <a:schemeClr val="tx1"/>
                </a:solidFill>
                <a:latin typeface="Limon F3" charset="0"/>
                <a:ea typeface="MS PGothic" panose="020B0600070205080204" pitchFamily="34" charset="-128"/>
              </a:defRPr>
            </a:lvl3pPr>
            <a:lvl4pPr marL="1600200" indent="-228600">
              <a:defRPr>
                <a:solidFill>
                  <a:schemeClr val="tx1"/>
                </a:solidFill>
                <a:latin typeface="Limon F3" charset="0"/>
                <a:ea typeface="MS PGothic" panose="020B0600070205080204" pitchFamily="34" charset="-128"/>
              </a:defRPr>
            </a:lvl4pPr>
            <a:lvl5pPr marL="2057400" indent="-22860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r>
              <a:rPr lang="en-US" altLang="en-US" sz="1600" dirty="0">
                <a:solidFill>
                  <a:schemeClr val="bg1"/>
                </a:solidFill>
                <a:latin typeface="Arial" panose="020B0604020202020204" pitchFamily="34" charset="0"/>
              </a:rPr>
              <a:t>4</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930BF-4722-4E92-806E-68FD65085C5B}"/>
              </a:ext>
            </a:extLst>
          </p:cNvPr>
          <p:cNvSpPr>
            <a:spLocks noGrp="1"/>
          </p:cNvSpPr>
          <p:nvPr>
            <p:ph type="title"/>
          </p:nvPr>
        </p:nvSpPr>
        <p:spPr/>
        <p:txBody>
          <a:bodyPr/>
          <a:lstStyle/>
          <a:p>
            <a:pPr>
              <a:defRPr/>
            </a:pPr>
            <a:r>
              <a:rPr lang="en-US" dirty="0"/>
              <a:t>How to prepare for vaccination with the </a:t>
            </a:r>
            <a:r>
              <a:rPr lang="en-US" sz="3500" b="1" dirty="0">
                <a:solidFill>
                  <a:srgbClr val="000066"/>
                </a:solidFill>
                <a:latin typeface="Arial" pitchFamily="34" charset="0"/>
              </a:rPr>
              <a:t>ROTASIIL</a:t>
            </a:r>
            <a:r>
              <a:rPr lang="en-US" dirty="0"/>
              <a:t> presentation? (3/7)</a:t>
            </a:r>
            <a:endParaRPr lang="en-US" dirty="0">
              <a:solidFill>
                <a:srgbClr val="FF0000"/>
              </a:solidFill>
            </a:endParaRPr>
          </a:p>
        </p:txBody>
      </p:sp>
      <p:pic>
        <p:nvPicPr>
          <p:cNvPr id="4" name="Picture 3" descr="A picture containing text, scissors, tool&#10;&#10;Description automatically generated">
            <a:extLst>
              <a:ext uri="{FF2B5EF4-FFF2-40B4-BE49-F238E27FC236}">
                <a16:creationId xmlns:a16="http://schemas.microsoft.com/office/drawing/2014/main" id="{082C0B59-CF4F-8600-2390-734425B55A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7821" y="1368668"/>
            <a:ext cx="1467798" cy="1412260"/>
          </a:xfrm>
          <a:prstGeom prst="rect">
            <a:avLst/>
          </a:prstGeom>
        </p:spPr>
      </p:pic>
      <p:sp>
        <p:nvSpPr>
          <p:cNvPr id="5" name="TextBox 4">
            <a:extLst>
              <a:ext uri="{FF2B5EF4-FFF2-40B4-BE49-F238E27FC236}">
                <a16:creationId xmlns:a16="http://schemas.microsoft.com/office/drawing/2014/main" id="{694025F6-5745-646F-93DA-87391571EB24}"/>
              </a:ext>
            </a:extLst>
          </p:cNvPr>
          <p:cNvSpPr txBox="1"/>
          <p:nvPr/>
        </p:nvSpPr>
        <p:spPr>
          <a:xfrm>
            <a:off x="1619672" y="1498139"/>
            <a:ext cx="6840760" cy="1138773"/>
          </a:xfrm>
          <a:prstGeom prst="rect">
            <a:avLst/>
          </a:prstGeom>
          <a:noFill/>
        </p:spPr>
        <p:txBody>
          <a:bodyPr wrap="square" rtlCol="0">
            <a:spAutoFit/>
          </a:bodyPr>
          <a:lstStyle/>
          <a:p>
            <a:pPr marL="457200" indent="-457200">
              <a:buFont typeface="+mj-lt"/>
              <a:buAutoNum type="arabicPeriod"/>
            </a:pPr>
            <a:r>
              <a:rPr lang="en-US" altLang="ja-JP" sz="2500" dirty="0">
                <a:solidFill>
                  <a:srgbClr val="000066"/>
                </a:solidFill>
                <a:latin typeface="Arial" panose="020B0604020202020204" pitchFamily="34" charset="0"/>
                <a:cs typeface="Arial" panose="020B0604020202020204" pitchFamily="34" charset="0"/>
              </a:rPr>
              <a:t>Remove plastic caps from the vials containing diluent and freeze-dried powder</a:t>
            </a:r>
          </a:p>
          <a:p>
            <a:endParaRPr lang="en-GB" dirty="0"/>
          </a:p>
        </p:txBody>
      </p:sp>
      <p:pic>
        <p:nvPicPr>
          <p:cNvPr id="7" name="Picture 6" descr="A drawing of an object&#10;&#10;Description automatically generated with low confidence">
            <a:extLst>
              <a:ext uri="{FF2B5EF4-FFF2-40B4-BE49-F238E27FC236}">
                <a16:creationId xmlns:a16="http://schemas.microsoft.com/office/drawing/2014/main" id="{1BCF7494-188E-2EC2-0AB6-188463367B8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626" y="2911346"/>
            <a:ext cx="1388187" cy="1412260"/>
          </a:xfrm>
          <a:prstGeom prst="rect">
            <a:avLst/>
          </a:prstGeom>
        </p:spPr>
      </p:pic>
      <p:sp>
        <p:nvSpPr>
          <p:cNvPr id="8" name="TextBox 7">
            <a:extLst>
              <a:ext uri="{FF2B5EF4-FFF2-40B4-BE49-F238E27FC236}">
                <a16:creationId xmlns:a16="http://schemas.microsoft.com/office/drawing/2014/main" id="{7AB3D114-821F-7F0A-0CF1-47DA5E164775}"/>
              </a:ext>
            </a:extLst>
          </p:cNvPr>
          <p:cNvSpPr txBox="1"/>
          <p:nvPr/>
        </p:nvSpPr>
        <p:spPr>
          <a:xfrm>
            <a:off x="1672026" y="2911346"/>
            <a:ext cx="7148445" cy="1523494"/>
          </a:xfrm>
          <a:prstGeom prst="rect">
            <a:avLst/>
          </a:prstGeom>
          <a:noFill/>
        </p:spPr>
        <p:txBody>
          <a:bodyPr wrap="square" rtlCol="0">
            <a:spAutoFit/>
          </a:bodyPr>
          <a:lstStyle/>
          <a:p>
            <a:pPr marL="457200" indent="-457200">
              <a:buFont typeface="+mj-lt"/>
              <a:buAutoNum type="arabicPeriod" startAt="2"/>
            </a:pPr>
            <a:r>
              <a:rPr lang="en-US" sz="2500" dirty="0">
                <a:solidFill>
                  <a:srgbClr val="000066"/>
                </a:solidFill>
                <a:latin typeface="Arial" panose="020B0604020202020204" pitchFamily="34" charset="0"/>
                <a:cs typeface="Arial" panose="020B0604020202020204" pitchFamily="34" charset="0"/>
              </a:rPr>
              <a:t>Fit the vial adapter on the diluent vial. Connect the syringe to the vial adapter. Withdraw the entire diluent into the syringe</a:t>
            </a:r>
          </a:p>
          <a:p>
            <a:endParaRPr lang="en-GB" dirty="0"/>
          </a:p>
        </p:txBody>
      </p:sp>
      <p:pic>
        <p:nvPicPr>
          <p:cNvPr id="10" name="Picture 9" descr="Diagram&#10;&#10;Description automatically generated">
            <a:extLst>
              <a:ext uri="{FF2B5EF4-FFF2-40B4-BE49-F238E27FC236}">
                <a16:creationId xmlns:a16="http://schemas.microsoft.com/office/drawing/2014/main" id="{BF53C777-F5A7-E653-1DD4-F45E96D8EFD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7432" y="4434840"/>
            <a:ext cx="1388187" cy="1396211"/>
          </a:xfrm>
          <a:prstGeom prst="rect">
            <a:avLst/>
          </a:prstGeom>
        </p:spPr>
      </p:pic>
      <p:sp>
        <p:nvSpPr>
          <p:cNvPr id="11" name="TextBox 10">
            <a:extLst>
              <a:ext uri="{FF2B5EF4-FFF2-40B4-BE49-F238E27FC236}">
                <a16:creationId xmlns:a16="http://schemas.microsoft.com/office/drawing/2014/main" id="{5DDA61BA-8306-E38D-C508-2A41883AFD21}"/>
              </a:ext>
            </a:extLst>
          </p:cNvPr>
          <p:cNvSpPr txBox="1"/>
          <p:nvPr/>
        </p:nvSpPr>
        <p:spPr>
          <a:xfrm>
            <a:off x="1619672" y="4583450"/>
            <a:ext cx="6552728" cy="861774"/>
          </a:xfrm>
          <a:prstGeom prst="rect">
            <a:avLst/>
          </a:prstGeom>
          <a:noFill/>
        </p:spPr>
        <p:txBody>
          <a:bodyPr wrap="square" rtlCol="0">
            <a:spAutoFit/>
          </a:bodyPr>
          <a:lstStyle/>
          <a:p>
            <a:pPr marL="457200" indent="-457200">
              <a:buFont typeface="+mj-lt"/>
              <a:buAutoNum type="arabicPeriod" startAt="3"/>
            </a:pPr>
            <a:r>
              <a:rPr lang="en-US" sz="2500" dirty="0">
                <a:solidFill>
                  <a:srgbClr val="000066"/>
                </a:solidFill>
                <a:latin typeface="Arial" panose="020B0604020202020204" pitchFamily="34" charset="0"/>
                <a:cs typeface="Arial" panose="020B0604020202020204" pitchFamily="34" charset="0"/>
              </a:rPr>
              <a:t>Disconnect the vial adapter and the attached syringe from the diluent vial</a:t>
            </a:r>
            <a:endParaRPr lang="en-GB" dirty="0"/>
          </a:p>
        </p:txBody>
      </p:sp>
    </p:spTree>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697</TotalTime>
  <Words>3517</Words>
  <Application>Microsoft Office PowerPoint</Application>
  <PresentationFormat>On-screen Show (4:3)</PresentationFormat>
  <Paragraphs>339</Paragraphs>
  <Slides>22</Slides>
  <Notes>22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Arial</vt:lpstr>
      <vt:lpstr>Arial Narrow</vt:lpstr>
      <vt:lpstr>Calibri</vt:lpstr>
      <vt:lpstr>Limon F3</vt:lpstr>
      <vt:lpstr>Wingdings</vt:lpstr>
      <vt:lpstr>PPTtemplate</vt:lpstr>
      <vt:lpstr>PowerPoint Presentation</vt:lpstr>
      <vt:lpstr>PowerPoint Presentation</vt:lpstr>
      <vt:lpstr>PowerPoint Presentation</vt:lpstr>
      <vt:lpstr>How to check the quality of the  ROTASIIL vaccine? (1/2)</vt:lpstr>
      <vt:lpstr>PowerPoint Presentation</vt:lpstr>
      <vt:lpstr>PowerPoint Presentation</vt:lpstr>
      <vt:lpstr>How to prepare for vaccination with the ROTASIIL presentation? (1/7)</vt:lpstr>
      <vt:lpstr>How to prepare for vaccination with the ROTASIIL presentation? (2/7)</vt:lpstr>
      <vt:lpstr>How to prepare for vaccination with the ROTASIIL presentation? (3/7)</vt:lpstr>
      <vt:lpstr>How to prepare for vaccination with the ROTASIIL presentation? (4/7)</vt:lpstr>
      <vt:lpstr>How to prepare for vaccination with the ROTASIIL presentation? (5/7)</vt:lpstr>
      <vt:lpstr>How to prepare for vaccination with the ROTASIIL presentation? (6/7)</vt:lpstr>
      <vt:lpstr>How to prepare for vaccination with the ROTASIIL presentation? (7/7)</vt:lpstr>
      <vt:lpstr>Can rotavirus vaccine (ROTASIIL) be given at the same time as other childhood vaccines?</vt:lpstr>
      <vt:lpstr>PowerPoint Presentation</vt:lpstr>
      <vt:lpstr>PowerPoint Presentation</vt:lpstr>
      <vt:lpstr>PowerPoint Presentation</vt:lpstr>
      <vt:lpstr>PowerPoint Presentation</vt:lpstr>
      <vt:lpstr>PowerPoint Presentation</vt:lpstr>
      <vt:lpstr>How many vials to take for outreach?</vt:lpstr>
      <vt:lpstr>Key messages</vt:lpstr>
      <vt:lpstr>End of module</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RANIM</dc:creator>
  <cp:lastModifiedBy>Gillian Mayers</cp:lastModifiedBy>
  <cp:revision>1142</cp:revision>
  <dcterms:created xsi:type="dcterms:W3CDTF">2012-01-26T16:16:35Z</dcterms:created>
  <dcterms:modified xsi:type="dcterms:W3CDTF">2022-11-23T12:22:30Z</dcterms:modified>
</cp:coreProperties>
</file>