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7" r:id="rId1"/>
  </p:sldMasterIdLst>
  <p:notesMasterIdLst>
    <p:notesMasterId r:id="rId14"/>
  </p:notesMasterIdLst>
  <p:handoutMasterIdLst>
    <p:handoutMasterId r:id="rId15"/>
  </p:handoutMasterIdLst>
  <p:sldIdLst>
    <p:sldId id="295" r:id="rId2"/>
    <p:sldId id="278" r:id="rId3"/>
    <p:sldId id="279" r:id="rId4"/>
    <p:sldId id="258" r:id="rId5"/>
    <p:sldId id="304" r:id="rId6"/>
    <p:sldId id="305" r:id="rId7"/>
    <p:sldId id="259" r:id="rId8"/>
    <p:sldId id="260" r:id="rId9"/>
    <p:sldId id="309" r:id="rId10"/>
    <p:sldId id="280" r:id="rId11"/>
    <p:sldId id="301" r:id="rId12"/>
    <p:sldId id="307" r:id="rId13"/>
  </p:sldIdLst>
  <p:sldSz cx="9144000" cy="6858000" type="screen4x3"/>
  <p:notesSz cx="6769100" cy="9906000"/>
  <p:defaultTex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7FB8"/>
    <a:srgbClr val="3366CC"/>
    <a:srgbClr val="000066"/>
    <a:srgbClr val="FF6600"/>
    <a:srgbClr val="33CCFF"/>
    <a:srgbClr val="5F5F5F"/>
    <a:srgbClr val="FFECD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576" autoAdjust="0"/>
  </p:normalViewPr>
  <p:slideViewPr>
    <p:cSldViewPr>
      <p:cViewPr varScale="1">
        <p:scale>
          <a:sx n="82" d="100"/>
          <a:sy n="82" d="100"/>
        </p:scale>
        <p:origin x="2376"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7" d="100"/>
          <a:sy n="57" d="100"/>
        </p:scale>
        <p:origin x="-2616" y="-90"/>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42BC9E5D-AA67-66A7-BAF3-DDC991EDED3F}"/>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en-US"/>
          </a:p>
        </p:txBody>
      </p:sp>
      <p:sp>
        <p:nvSpPr>
          <p:cNvPr id="37891" name="Rectangle 3">
            <a:extLst>
              <a:ext uri="{FF2B5EF4-FFF2-40B4-BE49-F238E27FC236}">
                <a16:creationId xmlns:a16="http://schemas.microsoft.com/office/drawing/2014/main" id="{EE3686D9-6B99-0671-5D18-A535F99CE2F8}"/>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defRPr>
            </a:lvl1pPr>
          </a:lstStyle>
          <a:p>
            <a:pPr>
              <a:defRPr/>
            </a:pPr>
            <a:endParaRPr lang="en-US"/>
          </a:p>
        </p:txBody>
      </p:sp>
      <p:sp>
        <p:nvSpPr>
          <p:cNvPr id="37892" name="Rectangle 4">
            <a:extLst>
              <a:ext uri="{FF2B5EF4-FFF2-40B4-BE49-F238E27FC236}">
                <a16:creationId xmlns:a16="http://schemas.microsoft.com/office/drawing/2014/main" id="{CFF4807A-C271-E149-A78F-8C37337A8D14}"/>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en-US"/>
          </a:p>
        </p:txBody>
      </p:sp>
      <p:sp>
        <p:nvSpPr>
          <p:cNvPr id="37893" name="Rectangle 5">
            <a:extLst>
              <a:ext uri="{FF2B5EF4-FFF2-40B4-BE49-F238E27FC236}">
                <a16:creationId xmlns:a16="http://schemas.microsoft.com/office/drawing/2014/main" id="{FB48FA5E-6F7A-D5B0-3980-E35AEF0FD343}"/>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a:solidFill>
                  <a:schemeClr val="tx1"/>
                </a:solidFill>
              </a:defRPr>
            </a:lvl1pPr>
          </a:lstStyle>
          <a:p>
            <a:pPr>
              <a:defRPr/>
            </a:pPr>
            <a:fld id="{2EA82614-0F86-44E3-9616-8F006830397B}"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96D74492-4940-124E-88C7-4734F34CB4F0}"/>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8BE5B23F-DB75-67D9-DE26-DBCAEB842475}"/>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rtl="0" eaLnBrk="1" hangingPunct="1">
              <a:defRPr sz="1200" b="0">
                <a:solidFill>
                  <a:schemeClr val="tx1"/>
                </a:solidFill>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45A14F69-462B-9E6F-AD5E-9B011E19FAB9}"/>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24B5FD15-5FC0-899A-3F51-8734A6385A5D}"/>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9DCB0C69-62DA-A2BD-A98E-8A4323D5D325}"/>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rtl="0" eaLnBrk="1" hangingPunct="1">
              <a:defRPr sz="1200" b="0">
                <a:solidFill>
                  <a:schemeClr val="tx1"/>
                </a:solidFill>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A69E8EF9-EF91-72F1-799A-D788F870E4D2}"/>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b="0">
                <a:solidFill>
                  <a:schemeClr val="tx1"/>
                </a:solidFill>
              </a:defRPr>
            </a:lvl1pPr>
          </a:lstStyle>
          <a:p>
            <a:pPr>
              <a:defRPr/>
            </a:pPr>
            <a:fld id="{2457F666-B150-4C36-BAD5-5E0A636907B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Espace réservé de l'image des diapositives 1">
            <a:extLst>
              <a:ext uri="{FF2B5EF4-FFF2-40B4-BE49-F238E27FC236}">
                <a16:creationId xmlns:a16="http://schemas.microsoft.com/office/drawing/2014/main" id="{526A2F3C-2C2C-FBC7-615F-87E603DBE93D}"/>
              </a:ext>
            </a:extLst>
          </p:cNvPr>
          <p:cNvSpPr>
            <a:spLocks noGrp="1" noRot="1" noChangeAspect="1" noChangeArrowheads="1" noTextEdit="1"/>
          </p:cNvSpPr>
          <p:nvPr>
            <p:ph type="sldImg"/>
          </p:nvPr>
        </p:nvSpPr>
        <p:spPr>
          <a:ln/>
        </p:spPr>
      </p:sp>
      <p:sp>
        <p:nvSpPr>
          <p:cNvPr id="6147" name="Espace réservé des commentaires 2">
            <a:extLst>
              <a:ext uri="{FF2B5EF4-FFF2-40B4-BE49-F238E27FC236}">
                <a16:creationId xmlns:a16="http://schemas.microsoft.com/office/drawing/2014/main" id="{10D6371E-4F0A-0418-6570-D7F864B93B9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s-ES">
              <a:latin typeface="Arial" panose="020B0604020202020204" pitchFamily="34" charset="0"/>
              <a:ea typeface="ＭＳ Ｐゴシック" panose="020B0600070205080204" pitchFamily="34" charset="-128"/>
            </a:endParaRPr>
          </a:p>
        </p:txBody>
      </p:sp>
      <p:sp>
        <p:nvSpPr>
          <p:cNvPr id="6148" name="Espace réservé du numéro de diapositive 3">
            <a:extLst>
              <a:ext uri="{FF2B5EF4-FFF2-40B4-BE49-F238E27FC236}">
                <a16:creationId xmlns:a16="http://schemas.microsoft.com/office/drawing/2014/main" id="{F8CC0E0E-EEDF-A1E6-0A7F-97ED5BBBBD2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9873ADE5-07F0-40FC-AEF0-674FA5C8BA10}" type="slidenum">
              <a:rPr lang="en-GB" altLang="es-ES" smtClean="0">
                <a:cs typeface="Arial" panose="020B0604020202020204" pitchFamily="34" charset="0"/>
              </a:rPr>
              <a:pPr>
                <a:spcBef>
                  <a:spcPct val="0"/>
                </a:spcBef>
              </a:pPr>
              <a:t>1</a:t>
            </a:fld>
            <a:endParaRPr lang="en-GB" altLang="es-E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D70ACC2D-4DB3-0DC2-0849-915F40639BC7}"/>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47433559-1342-058D-60F7-ECF9C705DF5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GB" altLang="es-ES" b="1" noProof="0" dirty="0">
                <a:latin typeface="Arial" panose="020B0604020202020204" pitchFamily="34" charset="0"/>
                <a:ea typeface="ＭＳ Ｐゴシック" panose="020B0600070205080204" pitchFamily="34" charset="-128"/>
              </a:rPr>
              <a:t>To the facilitator  </a:t>
            </a:r>
          </a:p>
          <a:p>
            <a:pPr>
              <a:lnSpc>
                <a:spcPct val="90000"/>
              </a:lnSpc>
            </a:pPr>
            <a:r>
              <a:rPr lang="en-GB" altLang="es-ES" b="1" noProof="0" dirty="0">
                <a:latin typeface="Arial" panose="020B0604020202020204" pitchFamily="34" charset="0"/>
                <a:ea typeface="ＭＳ Ｐゴシック" panose="020B0600070205080204" pitchFamily="34" charset="-128"/>
              </a:rPr>
              <a:t>Explain to the participants that there is a vaccine against rotavirus disease.</a:t>
            </a:r>
          </a:p>
          <a:p>
            <a:pPr>
              <a:lnSpc>
                <a:spcPct val="90000"/>
              </a:lnSpc>
            </a:pPr>
            <a:endParaRPr lang="en-GB" altLang="es-ES" b="1" noProof="0" dirty="0">
              <a:latin typeface="Arial" panose="020B0604020202020204" pitchFamily="34" charset="0"/>
              <a:ea typeface="ＭＳ Ｐゴシック" panose="020B0600070205080204" pitchFamily="34" charset="-128"/>
            </a:endParaRPr>
          </a:p>
          <a:p>
            <a:pPr>
              <a:lnSpc>
                <a:spcPct val="90000"/>
              </a:lnSpc>
            </a:pPr>
            <a:r>
              <a:rPr lang="en-GB" altLang="es-ES" noProof="0" dirty="0">
                <a:latin typeface="Arial" panose="020B0604020202020204" pitchFamily="34" charset="0"/>
                <a:ea typeface="ＭＳ Ｐゴシック" panose="020B0600070205080204" pitchFamily="34" charset="-128"/>
              </a:rPr>
              <a:t>The best way to protect infants from rotavirus disease is vaccination with rotavirus vaccine. </a:t>
            </a:r>
          </a:p>
          <a:p>
            <a:pPr>
              <a:lnSpc>
                <a:spcPct val="90000"/>
              </a:lnSpc>
            </a:pPr>
            <a:r>
              <a:rPr lang="en-GB" altLang="es-ES" noProof="0" dirty="0">
                <a:latin typeface="Arial" panose="020B0604020202020204" pitchFamily="34" charset="0"/>
                <a:ea typeface="ＭＳ Ｐゴシック" panose="020B0600070205080204" pitchFamily="34" charset="-128"/>
              </a:rPr>
              <a:t>There are 4 prequalified Rotavirus vaccine: </a:t>
            </a:r>
            <a:r>
              <a:rPr lang="en-GB" altLang="es-ES" noProof="0" dirty="0" err="1">
                <a:latin typeface="Arial" panose="020B0604020202020204" pitchFamily="34" charset="0"/>
                <a:ea typeface="ＭＳ Ｐゴシック" panose="020B0600070205080204" pitchFamily="34" charset="-128"/>
              </a:rPr>
              <a:t>Rotateq</a:t>
            </a:r>
            <a:r>
              <a:rPr lang="en-GB" altLang="es-ES" baseline="30000" noProof="0" dirty="0">
                <a:latin typeface="Arial" panose="020B0604020202020204" pitchFamily="34" charset="0"/>
                <a:ea typeface="ＭＳ Ｐゴシック" panose="020B0600070205080204" pitchFamily="34" charset="-128"/>
              </a:rPr>
              <a:t>®</a:t>
            </a:r>
            <a:r>
              <a:rPr lang="en-GB" altLang="es-ES" noProof="0" dirty="0">
                <a:latin typeface="Arial" panose="020B0604020202020204" pitchFamily="34" charset="0"/>
                <a:ea typeface="ＭＳ Ｐゴシック" panose="020B0600070205080204" pitchFamily="34" charset="-128"/>
              </a:rPr>
              <a:t>, Rotarix</a:t>
            </a:r>
            <a:r>
              <a:rPr lang="en-GB" altLang="es-ES" baseline="30000" noProof="0" dirty="0">
                <a:latin typeface="Arial" panose="020B0604020202020204" pitchFamily="34" charset="0"/>
                <a:ea typeface="ＭＳ Ｐゴシック" panose="020B0600070205080204" pitchFamily="34" charset="-128"/>
              </a:rPr>
              <a:t>®</a:t>
            </a:r>
            <a:r>
              <a:rPr lang="en-GB" altLang="es-ES" noProof="0" dirty="0">
                <a:latin typeface="Arial" panose="020B0604020202020204" pitchFamily="34" charset="0"/>
                <a:ea typeface="ＭＳ Ｐゴシック" panose="020B0600070205080204" pitchFamily="34" charset="-128"/>
              </a:rPr>
              <a:t>, </a:t>
            </a:r>
            <a:r>
              <a:rPr lang="en-GB" altLang="es-ES" noProof="0" dirty="0" err="1">
                <a:latin typeface="Arial" panose="020B0604020202020204" pitchFamily="34" charset="0"/>
                <a:ea typeface="ＭＳ Ｐゴシック" panose="020B0600070205080204" pitchFamily="34" charset="-128"/>
              </a:rPr>
              <a:t>Rotavac</a:t>
            </a:r>
            <a:r>
              <a:rPr lang="en-GB" altLang="es-ES" baseline="30000" noProof="0" dirty="0">
                <a:latin typeface="Arial" panose="020B0604020202020204" pitchFamily="34" charset="0"/>
                <a:ea typeface="ＭＳ Ｐゴシック" panose="020B0600070205080204" pitchFamily="34" charset="-128"/>
              </a:rPr>
              <a:t>®</a:t>
            </a:r>
            <a:r>
              <a:rPr lang="en-GB" altLang="es-ES" noProof="0" dirty="0">
                <a:latin typeface="Arial" panose="020B0604020202020204" pitchFamily="34" charset="0"/>
                <a:ea typeface="ＭＳ Ｐゴシック" panose="020B0600070205080204" pitchFamily="34" charset="-128"/>
              </a:rPr>
              <a:t>, </a:t>
            </a:r>
            <a:r>
              <a:rPr lang="en-GB" altLang="es-ES" noProof="0" dirty="0" err="1">
                <a:latin typeface="Arial" panose="020B0604020202020204" pitchFamily="34" charset="0"/>
                <a:ea typeface="ＭＳ Ｐゴシック" panose="020B0600070205080204" pitchFamily="34" charset="-128"/>
              </a:rPr>
              <a:t>Rotasiil</a:t>
            </a:r>
            <a:r>
              <a:rPr lang="en-GB" altLang="es-ES" baseline="30000" noProof="0" dirty="0">
                <a:latin typeface="Arial" panose="020B0604020202020204" pitchFamily="34" charset="0"/>
                <a:ea typeface="ＭＳ Ｐゴシック" panose="020B0600070205080204" pitchFamily="34" charset="-128"/>
              </a:rPr>
              <a:t>®</a:t>
            </a:r>
            <a:r>
              <a:rPr lang="en-GB" altLang="es-ES" noProof="0" dirty="0">
                <a:latin typeface="Arial" panose="020B0604020202020204" pitchFamily="34" charset="0"/>
                <a:ea typeface="ＭＳ Ｐゴシック" panose="020B0600070205080204" pitchFamily="34" charset="-128"/>
              </a:rPr>
              <a:t>.</a:t>
            </a:r>
          </a:p>
          <a:p>
            <a:pPr>
              <a:lnSpc>
                <a:spcPct val="90000"/>
              </a:lnSpc>
            </a:pPr>
            <a:endParaRPr lang="en-GB" altLang="es-ES" noProof="0" dirty="0">
              <a:latin typeface="Arial" panose="020B0604020202020204" pitchFamily="34" charset="0"/>
              <a:ea typeface="ＭＳ Ｐゴシック" panose="020B0600070205080204" pitchFamily="34" charset="-128"/>
            </a:endParaRPr>
          </a:p>
          <a:p>
            <a:pPr>
              <a:lnSpc>
                <a:spcPct val="90000"/>
              </a:lnSpc>
            </a:pPr>
            <a:r>
              <a:rPr lang="en-GB" altLang="es-ES" noProof="0" dirty="0">
                <a:latin typeface="Arial" panose="020B0604020202020204" pitchFamily="34" charset="0"/>
                <a:ea typeface="ＭＳ Ｐゴシック" panose="020B0600070205080204" pitchFamily="34" charset="-128"/>
              </a:rPr>
              <a:t>All vaccines are effective and safe. Rotavirus vaccine is very effective against rotavirus disease. </a:t>
            </a:r>
          </a:p>
          <a:p>
            <a:pPr>
              <a:lnSpc>
                <a:spcPct val="90000"/>
              </a:lnSpc>
            </a:pPr>
            <a:r>
              <a:rPr lang="en-GB" altLang="es-ES" noProof="0" dirty="0">
                <a:latin typeface="Arial" panose="020B0604020202020204" pitchFamily="34" charset="0"/>
                <a:ea typeface="ＭＳ Ｐゴシック" panose="020B0600070205080204" pitchFamily="34" charset="-128"/>
              </a:rPr>
              <a:t>It is important to understand that rotavirus vaccine will not prevent or protect diarrhoea or vomiting caused by other germs, but it is very effective at preventing diarrhoea and vomiting caused by rotavirus. This means that even after full immunization, an infant or young child may still get diarrhoea caused by other agents. It is really important that health workers and communities using these vaccines know this fact. </a:t>
            </a:r>
            <a:endParaRPr lang="en-GB" altLang="es-ES" sz="1100" noProof="0" dirty="0">
              <a:latin typeface="Arial" panose="020B0604020202020204" pitchFamily="34" charset="0"/>
              <a:ea typeface="ＭＳ Ｐゴシック" panose="020B0600070205080204" pitchFamily="34" charset="-128"/>
            </a:endParaRPr>
          </a:p>
          <a:p>
            <a:pPr>
              <a:lnSpc>
                <a:spcPct val="80000"/>
              </a:lnSpc>
            </a:pPr>
            <a:endParaRPr lang="fr-FR" altLang="es-ES" sz="1100" dirty="0">
              <a:latin typeface="Arial" panose="020B0604020202020204" pitchFamily="34" charset="0"/>
              <a:ea typeface="ＭＳ Ｐゴシック" panose="020B0600070205080204" pitchFamily="34" charset="-128"/>
            </a:endParaRPr>
          </a:p>
          <a:p>
            <a:pPr>
              <a:lnSpc>
                <a:spcPct val="80000"/>
              </a:lnSpc>
            </a:pPr>
            <a:endParaRPr lang="fr-FR" altLang="es-ES" sz="1100" dirty="0">
              <a:latin typeface="Arial" panose="020B0604020202020204" pitchFamily="34" charset="0"/>
              <a:ea typeface="ＭＳ Ｐゴシック" panose="020B0600070205080204" pitchFamily="34" charset="-128"/>
            </a:endParaRPr>
          </a:p>
        </p:txBody>
      </p:sp>
      <p:sp>
        <p:nvSpPr>
          <p:cNvPr id="24580" name="Espace réservé du numéro de diapositive 3">
            <a:extLst>
              <a:ext uri="{FF2B5EF4-FFF2-40B4-BE49-F238E27FC236}">
                <a16:creationId xmlns:a16="http://schemas.microsoft.com/office/drawing/2014/main" id="{B36999B6-E47E-ACB2-8A80-41E64BE5C4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226F7E52-ADA1-487F-8732-FDD3C0C29089}" type="slidenum">
              <a:rPr lang="en-GB" altLang="es-ES" smtClean="0">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34F840BA-E14A-E198-0EBE-6FBFCEDA15D7}"/>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D0ABEF18-DAA7-A94B-4277-81870DE11E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Introduce to the participants to the content of the training related to rotavirus vaccine introduction.</a:t>
            </a:r>
          </a:p>
          <a:p>
            <a:endParaRPr lang="en-US" altLang="es-ES" b="1"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Our country is introducing ROTASIIL. In order to ensure the best conditions for the vaccine introduction, you will be trained on how to:</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Store the vaccine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Determine the eligibility of the vaccine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Administer the vaccine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Record the vaccine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Monitor AEFIs</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Communicate with caretakers about the vaccine</a:t>
            </a:r>
          </a:p>
          <a:p>
            <a:endParaRPr lang="en-US" altLang="es-ES"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During the course, issues and questions will be raised and discussed in a group in order to anticipate the situations that you will be facing at the workplace.</a:t>
            </a:r>
          </a:p>
          <a:p>
            <a:r>
              <a:rPr lang="en-US" altLang="es-ES" dirty="0">
                <a:latin typeface="Arial" panose="020B0604020202020204" pitchFamily="34" charset="0"/>
                <a:ea typeface="ＭＳ Ｐゴシック" panose="020B0600070205080204" pitchFamily="34" charset="-128"/>
              </a:rPr>
              <a:t>At the end of the course, you will be provided with a pocket guide on the training. The guide is intended to remind you of key information in routine practice. </a:t>
            </a:r>
            <a:endParaRPr lang="fr-FR" altLang="es-ES" sz="1300" dirty="0">
              <a:latin typeface="Arial" panose="020B0604020202020204" pitchFamily="34" charset="0"/>
              <a:ea typeface="ＭＳ Ｐゴシック" panose="020B0600070205080204" pitchFamily="34" charset="-128"/>
            </a:endParaRPr>
          </a:p>
          <a:p>
            <a:endParaRPr lang="fr-FR" altLang="es-ES" sz="1300" dirty="0">
              <a:latin typeface="Arial" panose="020B0604020202020204" pitchFamily="34" charset="0"/>
              <a:ea typeface="ＭＳ Ｐゴシック" panose="020B0600070205080204" pitchFamily="34" charset="-128"/>
            </a:endParaRPr>
          </a:p>
        </p:txBody>
      </p:sp>
      <p:sp>
        <p:nvSpPr>
          <p:cNvPr id="26628" name="Espace réservé du numéro de diapositive 3">
            <a:extLst>
              <a:ext uri="{FF2B5EF4-FFF2-40B4-BE49-F238E27FC236}">
                <a16:creationId xmlns:a16="http://schemas.microsoft.com/office/drawing/2014/main" id="{3D316096-33F3-454A-FF16-A963543F047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3B10841A-3883-4A8A-8E92-951ACA7E6D60}" type="slidenum">
              <a:rPr lang="en-GB" altLang="es-ES" b="0">
                <a:cs typeface="Arial" panose="020B0604020202020204" pitchFamily="34" charset="0"/>
              </a:rPr>
              <a:pPr algn="r" eaLnBrk="1" hangingPunct="1">
                <a:spcBef>
                  <a:spcPct val="0"/>
                </a:spcBef>
              </a:pPr>
              <a:t>11</a:t>
            </a:fld>
            <a:endParaRPr lang="en-GB" altLang="es-ES" b="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ce réservé de l'image des diapositives 1">
            <a:extLst>
              <a:ext uri="{FF2B5EF4-FFF2-40B4-BE49-F238E27FC236}">
                <a16:creationId xmlns:a16="http://schemas.microsoft.com/office/drawing/2014/main" id="{41C3F8C7-FC67-98D8-26F7-3213B8AF9CF0}"/>
              </a:ext>
            </a:extLst>
          </p:cNvPr>
          <p:cNvSpPr>
            <a:spLocks noGrp="1" noRot="1" noChangeAspect="1" noChangeArrowheads="1" noTextEdit="1"/>
          </p:cNvSpPr>
          <p:nvPr>
            <p:ph type="sldImg"/>
          </p:nvPr>
        </p:nvSpPr>
        <p:spPr>
          <a:ln/>
        </p:spPr>
      </p:sp>
      <p:sp>
        <p:nvSpPr>
          <p:cNvPr id="28675" name="Espace réservé des commentaires 2">
            <a:extLst>
              <a:ext uri="{FF2B5EF4-FFF2-40B4-BE49-F238E27FC236}">
                <a16:creationId xmlns:a16="http://schemas.microsoft.com/office/drawing/2014/main" id="{8CC4A566-6176-77F7-F186-094FB6F44F4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latin typeface="Arial" panose="020B0604020202020204" pitchFamily="34" charset="0"/>
                <a:ea typeface="ＭＳ Ｐゴシック" panose="020B0600070205080204" pitchFamily="34" charset="-128"/>
              </a:rPr>
              <a:t>To the facilitator:  </a:t>
            </a:r>
          </a:p>
          <a:p>
            <a:endParaRPr lang="en-US" altLang="es-ES">
              <a:latin typeface="Arial" panose="020B0604020202020204" pitchFamily="34" charset="0"/>
              <a:ea typeface="ＭＳ Ｐゴシック" panose="020B0600070205080204" pitchFamily="34" charset="-128"/>
            </a:endParaRPr>
          </a:p>
          <a:p>
            <a:r>
              <a:rPr lang="en-US" altLang="es-ES">
                <a:latin typeface="Arial" panose="020B0604020202020204" pitchFamily="34" charset="0"/>
                <a:ea typeface="ＭＳ Ｐゴシック" panose="020B0600070205080204" pitchFamily="34" charset="-128"/>
              </a:rPr>
              <a:t>This is the end of the module.</a:t>
            </a:r>
          </a:p>
          <a:p>
            <a:r>
              <a:rPr lang="en-US" altLang="es-ES">
                <a:latin typeface="Arial" panose="020B0604020202020204" pitchFamily="34" charset="0"/>
                <a:ea typeface="ＭＳ Ｐゴシック" panose="020B0600070205080204" pitchFamily="34" charset="-128"/>
              </a:rPr>
              <a:t>You have been introduced to the “Rotavirus disease and vaccine” module.</a:t>
            </a:r>
            <a:br>
              <a:rPr lang="en-US" altLang="es-ES">
                <a:latin typeface="Arial" panose="020B0604020202020204" pitchFamily="34" charset="0"/>
                <a:ea typeface="ＭＳ Ｐゴシック" panose="020B0600070205080204" pitchFamily="34" charset="-128"/>
              </a:rPr>
            </a:br>
            <a:r>
              <a:rPr lang="en-US" altLang="es-ES">
                <a:latin typeface="Arial" panose="020B0604020202020204" pitchFamily="34" charset="0"/>
                <a:ea typeface="ＭＳ Ｐゴシック" panose="020B0600070205080204" pitchFamily="34" charset="-128"/>
              </a:rPr>
              <a:t>The following module is titled “Rotavirus vaccine attributes and storage conditions”.</a:t>
            </a:r>
          </a:p>
          <a:p>
            <a:r>
              <a:rPr lang="en-US" altLang="es-ES">
                <a:latin typeface="Arial" panose="020B0604020202020204" pitchFamily="34" charset="0"/>
                <a:ea typeface="ＭＳ Ｐゴシック" panose="020B0600070205080204" pitchFamily="34" charset="-128"/>
              </a:rPr>
              <a:t>Thank you for your attention! </a:t>
            </a:r>
            <a:endParaRPr lang="fr-FR" altLang="es-ES">
              <a:latin typeface="Arial" panose="020B0604020202020204" pitchFamily="34" charset="0"/>
              <a:ea typeface="ＭＳ Ｐゴシック" panose="020B0600070205080204" pitchFamily="34" charset="-128"/>
            </a:endParaRPr>
          </a:p>
        </p:txBody>
      </p:sp>
      <p:sp>
        <p:nvSpPr>
          <p:cNvPr id="28676" name="Espace réservé du numéro de diapositive 3">
            <a:extLst>
              <a:ext uri="{FF2B5EF4-FFF2-40B4-BE49-F238E27FC236}">
                <a16:creationId xmlns:a16="http://schemas.microsoft.com/office/drawing/2014/main" id="{4F791432-4DDB-B93F-5FD0-78F23104D6A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073FA661-741F-4B00-8192-466AFDAE5C9E}" type="slidenum">
              <a:rPr lang="en-GB" altLang="es-ES" smtClean="0">
                <a:cs typeface="Arial" panose="020B0604020202020204" pitchFamily="34" charset="0"/>
              </a:rPr>
              <a:pPr>
                <a:spcBef>
                  <a:spcPct val="0"/>
                </a:spcBef>
              </a:pPr>
              <a:t>12</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E5FB1FEF-5E1C-21D6-A70A-E92527F1ED74}"/>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8BCEEC4D-50B3-85D1-EC26-12E819556D8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latin typeface="Arial" panose="020B0604020202020204" pitchFamily="34" charset="0"/>
              <a:ea typeface="ＭＳ Ｐゴシック" panose="020B0600070205080204" pitchFamily="34" charset="-128"/>
            </a:endParaRPr>
          </a:p>
        </p:txBody>
      </p:sp>
      <p:sp>
        <p:nvSpPr>
          <p:cNvPr id="8196" name="Espace réservé du numéro de diapositive 3">
            <a:extLst>
              <a:ext uri="{FF2B5EF4-FFF2-40B4-BE49-F238E27FC236}">
                <a16:creationId xmlns:a16="http://schemas.microsoft.com/office/drawing/2014/main" id="{4592E8A9-6DE5-BB60-D72B-4D3B7475A5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3F6CE6CA-5727-44DE-B2F3-FFE0C1A160AC}" type="slidenum">
              <a:rPr lang="fr-FR" altLang="es-ES" smtClean="0">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85AFF279-9AEF-BA70-A260-8CB0F76CF988}"/>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C1E0A239-81FC-A573-74CE-E17EEA7BC93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Explain to the participants the key issues raised in this module.</a:t>
            </a:r>
          </a:p>
          <a:p>
            <a:endParaRPr lang="en-US" altLang="es-ES"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In this module you will learn more about the rotavirus disease and vaccine.</a:t>
            </a:r>
          </a:p>
          <a:p>
            <a:r>
              <a:rPr lang="en-US" altLang="es-ES" dirty="0">
                <a:latin typeface="Arial" panose="020B0604020202020204" pitchFamily="34" charset="0"/>
                <a:ea typeface="ＭＳ Ｐゴシック" panose="020B0600070205080204" pitchFamily="34" charset="-128"/>
              </a:rPr>
              <a:t>We will provide you with answers to the following questions:</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What is rotavirus disease?</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What are the signs and symptoms of rotavirus?</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How is rotavirus spread? </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Who is most at risk?  </a:t>
            </a:r>
          </a:p>
          <a:p>
            <a:pPr marL="171450" indent="-171450">
              <a:buFont typeface="Arial" panose="020B0604020202020204" pitchFamily="34" charset="0"/>
              <a:buChar char="•"/>
            </a:pPr>
            <a:r>
              <a:rPr lang="en-US" altLang="es-ES" dirty="0">
                <a:latin typeface="Arial" panose="020B0604020202020204" pitchFamily="34" charset="0"/>
                <a:ea typeface="ＭＳ Ｐゴシック" panose="020B0600070205080204" pitchFamily="34" charset="-128"/>
              </a:rPr>
              <a:t>What are rotavirus prevention strategies?</a:t>
            </a:r>
            <a:endParaRPr lang="fr-FR" altLang="es-ES" dirty="0">
              <a:latin typeface="Arial" panose="020B0604020202020204" pitchFamily="34" charset="0"/>
              <a:ea typeface="ＭＳ Ｐゴシック" panose="020B0600070205080204" pitchFamily="34" charset="-128"/>
            </a:endParaRPr>
          </a:p>
        </p:txBody>
      </p:sp>
      <p:sp>
        <p:nvSpPr>
          <p:cNvPr id="10244" name="Espace réservé du numéro de diapositive 3">
            <a:extLst>
              <a:ext uri="{FF2B5EF4-FFF2-40B4-BE49-F238E27FC236}">
                <a16:creationId xmlns:a16="http://schemas.microsoft.com/office/drawing/2014/main" id="{948A0121-04CC-5888-7298-D0C85EE7589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B7733352-8227-447D-BF18-C8BA4DE9E2DF}" type="slidenum">
              <a:rPr lang="fr-FR" altLang="es-ES" smtClean="0">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C62B9101-0556-9963-C71B-BC61024E5FCA}"/>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62D046D4-D632-02A6-DDA8-B767F39213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noProof="0" dirty="0">
                <a:latin typeface="Arial" panose="020B0604020202020204" pitchFamily="34" charset="0"/>
                <a:ea typeface="ＭＳ Ｐゴシック" panose="020B0600070205080204" pitchFamily="34" charset="-128"/>
              </a:rPr>
              <a:t>To the facilitator:  </a:t>
            </a:r>
          </a:p>
          <a:p>
            <a:r>
              <a:rPr lang="en-GB" altLang="es-ES" b="1" noProof="0" dirty="0">
                <a:latin typeface="Arial" panose="020B0604020202020204" pitchFamily="34" charset="0"/>
                <a:ea typeface="ＭＳ Ｐゴシック" panose="020B0600070205080204" pitchFamily="34" charset="-128"/>
              </a:rPr>
              <a:t>Explain to the participants what rotavirus disease is.</a:t>
            </a:r>
          </a:p>
          <a:p>
            <a:endParaRPr lang="en-GB" altLang="es-ES" b="1" noProof="0" dirty="0">
              <a:latin typeface="Arial" panose="020B0604020202020204" pitchFamily="34" charset="0"/>
              <a:ea typeface="ＭＳ Ｐゴシック" panose="020B0600070205080204" pitchFamily="34" charset="-128"/>
            </a:endParaRPr>
          </a:p>
          <a:p>
            <a:r>
              <a:rPr lang="en-GB" altLang="en-US" noProof="0" dirty="0">
                <a:latin typeface="Arial" panose="020B0604020202020204" pitchFamily="34" charset="0"/>
                <a:ea typeface="ＭＳ Ｐゴシック" panose="020B0600070205080204" pitchFamily="34" charset="-128"/>
              </a:rPr>
              <a:t>Rotavirus is a virus that causes diarrhoea (sometimes severe), mostly in infants and young children. </a:t>
            </a:r>
          </a:p>
          <a:p>
            <a:r>
              <a:rPr lang="en-GB" altLang="en-US" noProof="0" dirty="0">
                <a:latin typeface="Arial" panose="020B0604020202020204" pitchFamily="34" charset="0"/>
                <a:ea typeface="ＭＳ Ｐゴシック" panose="020B0600070205080204" pitchFamily="34" charset="-128"/>
              </a:rPr>
              <a:t>The name rotavirus is derived from the Latin Rota, meaning “wheel,” because the rotavirus has a wheel-like appearance when viewed by a microscope. </a:t>
            </a:r>
          </a:p>
          <a:p>
            <a:r>
              <a:rPr lang="en-GB" altLang="en-US" noProof="0" dirty="0">
                <a:latin typeface="Arial" panose="020B0604020202020204" pitchFamily="34" charset="0"/>
                <a:ea typeface="ＭＳ Ｐゴシック" panose="020B0600070205080204" pitchFamily="34" charset="-128"/>
              </a:rPr>
              <a:t>Rotavirus infects and damages the cells that line the small intestine and causes gastroenteritis. </a:t>
            </a:r>
          </a:p>
          <a:p>
            <a:r>
              <a:rPr lang="en-GB" altLang="en-US" noProof="0" dirty="0">
                <a:latin typeface="Arial" panose="020B0604020202020204" pitchFamily="34" charset="0"/>
                <a:ea typeface="ＭＳ Ｐゴシック" panose="020B0600070205080204" pitchFamily="34" charset="-128"/>
              </a:rPr>
              <a:t>Rotavirus is the most common cause of severe diarrhoeal disease in infants and young children worldwide</a:t>
            </a:r>
          </a:p>
          <a:p>
            <a:r>
              <a:rPr lang="en-GB" altLang="en-US" noProof="0" dirty="0">
                <a:latin typeface="Arial" panose="020B0604020202020204" pitchFamily="34" charset="0"/>
                <a:ea typeface="ＭＳ Ｐゴシック" panose="020B0600070205080204" pitchFamily="34" charset="-128"/>
              </a:rPr>
              <a:t>WHO estimates that rotavirus is responsible for up to 215,000 diarrhoeal deaths, mostly infants in developing countries. </a:t>
            </a:r>
          </a:p>
          <a:p>
            <a:r>
              <a:rPr lang="en-GB" altLang="en-US" noProof="0" dirty="0">
                <a:latin typeface="Arial" panose="020B0604020202020204" pitchFamily="34" charset="0"/>
                <a:ea typeface="ＭＳ Ｐゴシック" panose="020B0600070205080204" pitchFamily="34" charset="-128"/>
              </a:rPr>
              <a:t>Rotavirus is not the only cause of diarrhoea, several other agents may also cause diarrhoea. </a:t>
            </a:r>
          </a:p>
        </p:txBody>
      </p:sp>
      <p:sp>
        <p:nvSpPr>
          <p:cNvPr id="12292" name="Espace réservé du numéro de diapositive 3">
            <a:extLst>
              <a:ext uri="{FF2B5EF4-FFF2-40B4-BE49-F238E27FC236}">
                <a16:creationId xmlns:a16="http://schemas.microsoft.com/office/drawing/2014/main" id="{9FAA7D10-61EF-3571-6C70-14EC178563E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5132FC0C-9480-4F45-A636-FC98D64D9769}" type="slidenum">
              <a:rPr lang="en-GB" altLang="es-ES" smtClean="0">
                <a:cs typeface="Arial" panose="020B0604020202020204" pitchFamily="34" charset="0"/>
              </a:rPr>
              <a:pPr>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072C5C76-7972-64C6-3F0D-A357FAF63ABD}"/>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60737804-B064-85CB-AD0B-5DDE8D35EF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noProof="0" dirty="0">
                <a:latin typeface="Arial" panose="020B0604020202020204" pitchFamily="34" charset="0"/>
                <a:ea typeface="ＭＳ Ｐゴシック" panose="020B0600070205080204" pitchFamily="34" charset="-128"/>
              </a:rPr>
              <a:t>To the facilitator:  </a:t>
            </a:r>
          </a:p>
          <a:p>
            <a:r>
              <a:rPr lang="en-GB" altLang="es-ES" b="1" noProof="0" dirty="0">
                <a:latin typeface="Arial" panose="020B0604020202020204" pitchFamily="34" charset="0"/>
                <a:ea typeface="ＭＳ Ｐゴシック" panose="020B0600070205080204" pitchFamily="34" charset="-128"/>
              </a:rPr>
              <a:t>Describe to the participants the signs and symptoms of rotavirus infection.</a:t>
            </a:r>
          </a:p>
          <a:p>
            <a:endParaRPr lang="en-GB" altLang="es-ES" b="1" noProof="0" dirty="0">
              <a:latin typeface="Arial" panose="020B0604020202020204" pitchFamily="34" charset="0"/>
              <a:ea typeface="ＭＳ Ｐゴシック" panose="020B0600070205080204" pitchFamily="34" charset="-128"/>
            </a:endParaRPr>
          </a:p>
          <a:p>
            <a:r>
              <a:rPr lang="en-GB" altLang="es-ES" noProof="0" dirty="0">
                <a:latin typeface="Arial" panose="020B0604020202020204" pitchFamily="34" charset="0"/>
                <a:ea typeface="ＭＳ Ｐゴシック" panose="020B0600070205080204" pitchFamily="34" charset="-128"/>
              </a:rPr>
              <a:t>In infants and young children, rotavirus disease commonly begins with fever and vomiting, followed by diarrhoea. </a:t>
            </a:r>
            <a:br>
              <a:rPr lang="en-GB" altLang="es-ES" noProof="0" dirty="0">
                <a:latin typeface="Arial" panose="020B0604020202020204" pitchFamily="34" charset="0"/>
                <a:ea typeface="ＭＳ Ｐゴシック" panose="020B0600070205080204" pitchFamily="34" charset="-128"/>
              </a:rPr>
            </a:br>
            <a:r>
              <a:rPr lang="en-GB" altLang="es-ES" noProof="0" dirty="0">
                <a:latin typeface="Arial" panose="020B0604020202020204" pitchFamily="34" charset="0"/>
                <a:ea typeface="ＭＳ Ｐゴシック" panose="020B0600070205080204" pitchFamily="34" charset="-128"/>
              </a:rPr>
              <a:t>The virus damages the cells of the small intestine so that the body cannot absorb water and nutrients.</a:t>
            </a:r>
          </a:p>
          <a:p>
            <a:r>
              <a:rPr lang="en-GB" altLang="es-ES" noProof="0" dirty="0">
                <a:latin typeface="Arial" panose="020B0604020202020204" pitchFamily="34" charset="0"/>
                <a:ea typeface="ＭＳ Ｐゴシック" panose="020B0600070205080204" pitchFamily="34" charset="-128"/>
              </a:rPr>
              <a:t>Infants and young children may lose interest in eating and drinking and become dehydrated from loss of fluids.  </a:t>
            </a:r>
          </a:p>
          <a:p>
            <a:r>
              <a:rPr lang="en-GB" altLang="es-ES" noProof="0" dirty="0">
                <a:latin typeface="Arial" panose="020B0604020202020204" pitchFamily="34" charset="0"/>
                <a:ea typeface="ＭＳ Ｐゴシック" panose="020B0600070205080204" pitchFamily="34" charset="-128"/>
              </a:rPr>
              <a:t>Vomiting is especially dangerous because it’s difficult to replace fluids in infants and young children who are vomiting frequently.</a:t>
            </a:r>
          </a:p>
          <a:p>
            <a:r>
              <a:rPr lang="en-GB" altLang="es-ES" noProof="0" dirty="0">
                <a:latin typeface="Arial" panose="020B0604020202020204" pitchFamily="34" charset="0"/>
                <a:ea typeface="ＭＳ Ｐゴシック" panose="020B0600070205080204" pitchFamily="34" charset="-128"/>
              </a:rPr>
              <a:t>Diarrhoea usually stops after 3 to 7 days, though it sometimes lasts longer, usually the patient then recovers fully. </a:t>
            </a:r>
          </a:p>
        </p:txBody>
      </p:sp>
      <p:sp>
        <p:nvSpPr>
          <p:cNvPr id="14340" name="Espace réservé du numéro de diapositive 3">
            <a:extLst>
              <a:ext uri="{FF2B5EF4-FFF2-40B4-BE49-F238E27FC236}">
                <a16:creationId xmlns:a16="http://schemas.microsoft.com/office/drawing/2014/main" id="{46777735-9538-BF1E-77CD-0D5B9B7E506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62A3466D-F45C-4CF3-ACB3-1B29DECAB301}" type="slidenum">
              <a:rPr lang="en-GB" altLang="es-ES" b="0">
                <a:cs typeface="Arial" panose="020B0604020202020204" pitchFamily="34" charset="0"/>
              </a:rPr>
              <a:pPr algn="r" eaLnBrk="1" hangingPunct="1">
                <a:spcBef>
                  <a:spcPct val="0"/>
                </a:spcBef>
              </a:pPr>
              <a:t>5</a:t>
            </a:fld>
            <a:endParaRPr lang="en-GB" altLang="es-ES" b="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AE7695C0-3195-D432-3418-78509E2A54DA}"/>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919286F6-4D49-C62B-FCCC-CC9880760F1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Explain to the participants how rotavirus disease is diagnosed.</a:t>
            </a:r>
          </a:p>
          <a:p>
            <a:endParaRPr lang="en-US" altLang="es-ES"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The clinical features and stool characteristics of rotavirus </a:t>
            </a:r>
            <a:r>
              <a:rPr lang="en-US" altLang="es-ES" dirty="0" err="1">
                <a:latin typeface="Arial" panose="020B0604020202020204" pitchFamily="34" charset="0"/>
                <a:ea typeface="ＭＳ Ｐゴシック" panose="020B0600070205080204" pitchFamily="34" charset="-128"/>
              </a:rPr>
              <a:t>diarrhoea</a:t>
            </a:r>
            <a:r>
              <a:rPr lang="en-US" altLang="es-ES" dirty="0">
                <a:latin typeface="Arial" panose="020B0604020202020204" pitchFamily="34" charset="0"/>
                <a:ea typeface="ＭＳ Ｐゴシック" panose="020B0600070205080204" pitchFamily="34" charset="-128"/>
              </a:rPr>
              <a:t> are nonspecific, and similar illness may be caused by other pathogens. </a:t>
            </a:r>
          </a:p>
          <a:p>
            <a:r>
              <a:rPr lang="en-US" altLang="es-ES" dirty="0">
                <a:latin typeface="Arial" panose="020B0604020202020204" pitchFamily="34" charset="0"/>
                <a:ea typeface="ＭＳ Ｐゴシック" panose="020B0600070205080204" pitchFamily="34" charset="-128"/>
              </a:rPr>
              <a:t>As a result, confirmation of a </a:t>
            </a:r>
            <a:r>
              <a:rPr lang="en-US" altLang="es-ES" dirty="0" err="1">
                <a:latin typeface="Arial" panose="020B0604020202020204" pitchFamily="34" charset="0"/>
                <a:ea typeface="ＭＳ Ｐゴシック" panose="020B0600070205080204" pitchFamily="34" charset="-128"/>
              </a:rPr>
              <a:t>diarrhoeal</a:t>
            </a:r>
            <a:r>
              <a:rPr lang="en-US" altLang="es-ES" dirty="0">
                <a:latin typeface="Arial" panose="020B0604020202020204" pitchFamily="34" charset="0"/>
                <a:ea typeface="ＭＳ Ｐゴシック" panose="020B0600070205080204" pitchFamily="34" charset="-128"/>
              </a:rPr>
              <a:t> illness like rotavirus requires laboratory testing.</a:t>
            </a:r>
          </a:p>
          <a:p>
            <a:r>
              <a:rPr lang="en-US" altLang="es-ES" dirty="0">
                <a:latin typeface="Arial" panose="020B0604020202020204" pitchFamily="34" charset="0"/>
                <a:ea typeface="ＭＳ Ｐゴシック" panose="020B0600070205080204" pitchFamily="34" charset="-128"/>
              </a:rPr>
              <a:t>A sensitive test can be carried out on stool specimens, using a commercial test kit (enzyme immunoassay). </a:t>
            </a:r>
          </a:p>
          <a:p>
            <a:r>
              <a:rPr lang="en-US" altLang="es-ES" dirty="0">
                <a:latin typeface="Arial" panose="020B0604020202020204" pitchFamily="34" charset="0"/>
                <a:ea typeface="ＭＳ Ｐゴシック" panose="020B0600070205080204" pitchFamily="34" charset="-128"/>
              </a:rPr>
              <a:t>Strains of rotavirus may be further characterized by special testing with enzyme immunoassay or polymerase chain reaction, but such testing is not commonly available or necessary.</a:t>
            </a:r>
          </a:p>
        </p:txBody>
      </p:sp>
      <p:sp>
        <p:nvSpPr>
          <p:cNvPr id="16388" name="Espace réservé du numéro de diapositive 3">
            <a:extLst>
              <a:ext uri="{FF2B5EF4-FFF2-40B4-BE49-F238E27FC236}">
                <a16:creationId xmlns:a16="http://schemas.microsoft.com/office/drawing/2014/main" id="{08E4FC05-7DE6-DC61-E4B0-79CE00C0CB4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lgn="r" eaLnBrk="1" hangingPunct="1">
              <a:spcBef>
                <a:spcPct val="0"/>
              </a:spcBef>
            </a:pPr>
            <a:fld id="{A2C5AA21-373B-4F13-A323-D9674F9E6DE3}" type="slidenum">
              <a:rPr lang="en-GB" altLang="es-ES" b="0">
                <a:cs typeface="Arial" panose="020B0604020202020204" pitchFamily="34" charset="0"/>
              </a:rPr>
              <a:pPr algn="r" eaLnBrk="1" hangingPunct="1">
                <a:spcBef>
                  <a:spcPct val="0"/>
                </a:spcBef>
              </a:pPr>
              <a:t>6</a:t>
            </a:fld>
            <a:endParaRPr lang="en-GB" altLang="es-ES" b="0">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a:extLst>
              <a:ext uri="{FF2B5EF4-FFF2-40B4-BE49-F238E27FC236}">
                <a16:creationId xmlns:a16="http://schemas.microsoft.com/office/drawing/2014/main" id="{02782336-F8CE-54B9-26CF-0487C672E1A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F2534621-8F54-4049-BD1B-31D8B006E909}" type="slidenum">
              <a:rPr lang="en-GB" altLang="es-ES" smtClean="0">
                <a:cs typeface="Arial" panose="020B0604020202020204" pitchFamily="34" charset="0"/>
              </a:rPr>
              <a:pPr>
                <a:spcBef>
                  <a:spcPct val="0"/>
                </a:spcBef>
              </a:pPr>
              <a:t>7</a:t>
            </a:fld>
            <a:endParaRPr lang="en-GB" altLang="es-ES">
              <a:cs typeface="Arial" panose="020B0604020202020204" pitchFamily="34" charset="0"/>
            </a:endParaRPr>
          </a:p>
        </p:txBody>
      </p:sp>
      <p:sp>
        <p:nvSpPr>
          <p:cNvPr id="18435" name="Rectangle 2">
            <a:extLst>
              <a:ext uri="{FF2B5EF4-FFF2-40B4-BE49-F238E27FC236}">
                <a16:creationId xmlns:a16="http://schemas.microsoft.com/office/drawing/2014/main" id="{34202964-9AA8-5179-423A-354E060161B5}"/>
              </a:ext>
            </a:extLst>
          </p:cNvPr>
          <p:cNvSpPr>
            <a:spLocks noGrp="1" noRot="1" noChangeAspect="1" noChangeArrowheads="1" noTextEdit="1"/>
          </p:cNvSpPr>
          <p:nvPr>
            <p:ph type="sldImg"/>
          </p:nvPr>
        </p:nvSpPr>
        <p:spPr>
          <a:ln/>
        </p:spPr>
      </p:sp>
      <p:sp>
        <p:nvSpPr>
          <p:cNvPr id="18436" name="Rectangle 3">
            <a:extLst>
              <a:ext uri="{FF2B5EF4-FFF2-40B4-BE49-F238E27FC236}">
                <a16:creationId xmlns:a16="http://schemas.microsoft.com/office/drawing/2014/main" id="{131D5445-393F-4896-EBE1-D9867688D6B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Explain to the participants how rotavirus is spread.</a:t>
            </a:r>
          </a:p>
          <a:p>
            <a:endParaRPr lang="en-US" altLang="es-ES" b="1"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Rotavirus is very contagious. The primary mode of transmission is the passage of the virus in the stool of an infected individual to the mouth of another individual (via contact with contaminated hands, surfaces, or objects). This is known as a fecal-oral route of transmission. Transmission usually occurs when an infected child does not wash his or her hands after using the toilet. </a:t>
            </a:r>
          </a:p>
          <a:p>
            <a:r>
              <a:rPr lang="en-US" altLang="es-ES" dirty="0">
                <a:latin typeface="Arial" panose="020B0604020202020204" pitchFamily="34" charset="0"/>
                <a:ea typeface="ＭＳ Ｐゴシック" panose="020B0600070205080204" pitchFamily="34" charset="-128"/>
              </a:rPr>
              <a:t>Children can spread rotavirus from 2 days before to 10 days after the onset of symptoms. </a:t>
            </a:r>
          </a:p>
          <a:p>
            <a:r>
              <a:rPr lang="en-US" altLang="es-ES" dirty="0">
                <a:latin typeface="Arial" panose="020B0604020202020204" pitchFamily="34" charset="0"/>
                <a:ea typeface="ＭＳ Ｐゴシック" panose="020B0600070205080204" pitchFamily="34" charset="-128"/>
              </a:rPr>
              <a:t>Rotavirus is very stable and may remain viable in the environment for months if not disinfected. It can survive for days on hard and dry surfaces, and it can live for hours on human hands.</a:t>
            </a:r>
            <a:endParaRPr lang="en-GB" altLang="es-ES" dirty="0">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E62CB4B9-BD0D-9743-ECDF-64B469B565D9}"/>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F9BA04CE-45D1-3CEC-3C5E-5661F34C44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latin typeface="Arial" panose="020B0604020202020204" pitchFamily="34" charset="0"/>
                <a:ea typeface="ＭＳ Ｐゴシック" panose="020B0600070205080204" pitchFamily="34" charset="-128"/>
              </a:rPr>
              <a:t>To the facilitator:  </a:t>
            </a:r>
          </a:p>
          <a:p>
            <a:r>
              <a:rPr lang="en-US" altLang="es-ES" b="1" dirty="0">
                <a:latin typeface="Arial" panose="020B0604020202020204" pitchFamily="34" charset="0"/>
                <a:ea typeface="ＭＳ Ｐゴシック" panose="020B0600070205080204" pitchFamily="34" charset="-128"/>
              </a:rPr>
              <a:t>Explain to the participants which population is most at risk.</a:t>
            </a:r>
          </a:p>
          <a:p>
            <a:endParaRPr lang="en-US" altLang="es-ES" b="1"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2 populations are most at risk:</a:t>
            </a:r>
          </a:p>
          <a:p>
            <a:pPr>
              <a:buFontTx/>
              <a:buChar char="•"/>
            </a:pPr>
            <a:r>
              <a:rPr lang="en-US" altLang="es-ES" dirty="0">
                <a:latin typeface="Arial" panose="020B0604020202020204" pitchFamily="34" charset="0"/>
                <a:ea typeface="ＭＳ Ｐゴシック" panose="020B0600070205080204" pitchFamily="34" charset="-128"/>
              </a:rPr>
              <a:t>Infants older than 3 months </a:t>
            </a:r>
          </a:p>
          <a:p>
            <a:pPr>
              <a:buFontTx/>
              <a:buChar char="•"/>
            </a:pPr>
            <a:r>
              <a:rPr lang="en-US" altLang="es-ES" dirty="0">
                <a:latin typeface="Arial" panose="020B0604020202020204" pitchFamily="34" charset="0"/>
                <a:ea typeface="ＭＳ Ｐゴシック" panose="020B0600070205080204" pitchFamily="34" charset="-128"/>
              </a:rPr>
              <a:t>Older children if they are immunocompromised</a:t>
            </a:r>
          </a:p>
          <a:p>
            <a:endParaRPr lang="en-US" altLang="es-ES" dirty="0">
              <a:latin typeface="Arial" panose="020B0604020202020204" pitchFamily="34" charset="0"/>
              <a:ea typeface="ＭＳ Ｐゴシック" panose="020B0600070205080204" pitchFamily="34" charset="-128"/>
            </a:endParaRPr>
          </a:p>
          <a:p>
            <a:r>
              <a:rPr lang="en-US" altLang="es-ES" dirty="0">
                <a:latin typeface="Arial" panose="020B0604020202020204" pitchFamily="34" charset="0"/>
                <a:ea typeface="ＭＳ Ｐゴシック" panose="020B0600070205080204" pitchFamily="34" charset="-128"/>
              </a:rPr>
              <a:t>The disease is most severe in infants after the age of 3 months at which age they are likely to get their first infection, have no immunity, and are very vulnerable to dehydration. </a:t>
            </a:r>
          </a:p>
          <a:p>
            <a:r>
              <a:rPr lang="en-US" altLang="es-ES" dirty="0">
                <a:latin typeface="Arial" panose="020B0604020202020204" pitchFamily="34" charset="0"/>
                <a:ea typeface="ＭＳ Ｐゴシック" panose="020B0600070205080204" pitchFamily="34" charset="-128"/>
              </a:rPr>
              <a:t>Older children are also at risk especially if they are immunocompromised. </a:t>
            </a:r>
          </a:p>
          <a:p>
            <a:r>
              <a:rPr lang="en-US" altLang="es-ES" dirty="0">
                <a:latin typeface="Arial" panose="020B0604020202020204" pitchFamily="34" charset="0"/>
                <a:ea typeface="ＭＳ Ｐゴシック" panose="020B0600070205080204" pitchFamily="34" charset="-128"/>
              </a:rPr>
              <a:t>The first infection will give some immunity, but not complete immunity. Repeat infections tend to be less severe.</a:t>
            </a:r>
            <a:endParaRPr lang="fr-FR" altLang="es-ES" dirty="0">
              <a:latin typeface="Arial" panose="020B0604020202020204" pitchFamily="34" charset="0"/>
              <a:ea typeface="ＭＳ Ｐゴシック" panose="020B0600070205080204" pitchFamily="34" charset="-128"/>
            </a:endParaRPr>
          </a:p>
        </p:txBody>
      </p:sp>
      <p:sp>
        <p:nvSpPr>
          <p:cNvPr id="20484" name="Espace réservé du numéro de diapositive 3">
            <a:extLst>
              <a:ext uri="{FF2B5EF4-FFF2-40B4-BE49-F238E27FC236}">
                <a16:creationId xmlns:a16="http://schemas.microsoft.com/office/drawing/2014/main" id="{75B88B52-E48A-968D-CA30-88290128C1D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CF34EF6A-AE7C-45B1-B765-864DECDE0716}" type="slidenum">
              <a:rPr lang="en-GB" altLang="es-ES" smtClean="0">
                <a:cs typeface="Arial" panose="020B0604020202020204" pitchFamily="34" charset="0"/>
              </a:rPr>
              <a:pPr>
                <a:spcBef>
                  <a:spcPct val="0"/>
                </a:spcBef>
              </a:pPr>
              <a:t>8</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6350F27A-9791-5EA5-B53F-96157E757144}"/>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C4C645FA-359C-13CE-2C78-4516E69DDB0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noProof="0" dirty="0">
                <a:latin typeface="Arial" panose="020B0604020202020204" pitchFamily="34" charset="0"/>
                <a:ea typeface="ＭＳ Ｐゴシック" panose="020B0600070205080204" pitchFamily="34" charset="-128"/>
              </a:rPr>
              <a:t>To the facilitator:  </a:t>
            </a:r>
          </a:p>
          <a:p>
            <a:r>
              <a:rPr lang="en-GB" altLang="es-ES" b="1" noProof="0" dirty="0">
                <a:latin typeface="Arial" panose="020B0604020202020204" pitchFamily="34" charset="0"/>
                <a:ea typeface="ＭＳ Ｐゴシック" panose="020B0600070205080204" pitchFamily="34" charset="-128"/>
              </a:rPr>
              <a:t>Explain to the participants how to communicate about prevention methods.</a:t>
            </a:r>
          </a:p>
          <a:p>
            <a:endParaRPr lang="en-GB" altLang="es-ES" b="1" noProof="0" dirty="0">
              <a:latin typeface="Arial" panose="020B0604020202020204" pitchFamily="34" charset="0"/>
              <a:ea typeface="ＭＳ Ｐゴシック" panose="020B0600070205080204" pitchFamily="34" charset="-128"/>
            </a:endParaRPr>
          </a:p>
          <a:p>
            <a:r>
              <a:rPr lang="en-GB" altLang="es-ES" noProof="0" dirty="0">
                <a:latin typeface="Arial" panose="020B0604020202020204" pitchFamily="34" charset="0"/>
                <a:ea typeface="ＭＳ Ｐゴシック" panose="020B0600070205080204" pitchFamily="34" charset="-128"/>
              </a:rPr>
              <a:t>The use of rotavirus vaccine needs to be part of a comprehensive strategy to control diarrhoeal diseases with the scaling up of both prevention (promotion of early and exclusive breastfeeding for six months, vitamin A supplementation, safe drinking water, hygiene, especially hand-washing with soap, and sanitation) and treatment packages (ORS, zinc, and continued feeding).Currently, vaccination is the only way to prevent severe episodes of rotavirus infection.</a:t>
            </a:r>
          </a:p>
        </p:txBody>
      </p:sp>
      <p:sp>
        <p:nvSpPr>
          <p:cNvPr id="22532" name="Espace réservé du numéro de diapositive 3">
            <a:extLst>
              <a:ext uri="{FF2B5EF4-FFF2-40B4-BE49-F238E27FC236}">
                <a16:creationId xmlns:a16="http://schemas.microsoft.com/office/drawing/2014/main" id="{B2EF59B1-9F8E-F153-4B65-32FB393697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ＭＳ Ｐゴシック"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ＭＳ Ｐゴシック"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ＭＳ Ｐゴシック"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a:spcBef>
                <a:spcPct val="0"/>
              </a:spcBef>
            </a:pPr>
            <a:fld id="{88C53E1E-C7BA-4962-B661-64BF3C312008}" type="slidenum">
              <a:rPr lang="en-GB" altLang="es-ES" smtClean="0">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712DA97-535D-6253-6C8F-601F0E92190A}"/>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Tree>
    <p:extLst>
      <p:ext uri="{BB962C8B-B14F-4D97-AF65-F5344CB8AC3E}">
        <p14:creationId xmlns:p14="http://schemas.microsoft.com/office/powerpoint/2010/main" val="3018875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755217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709951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a:defRPr>
                <a:solidFill>
                  <a:srgbClr val="000066"/>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6440349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4252997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98271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3042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665790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21808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14515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950324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3B6C5467-9DC8-AA18-9DEA-CBFA4423712E}"/>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378EF993-A5A3-5948-095F-757FD66ABD05}"/>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FF186B6F-89B2-5D77-5F7B-C7F7D59DC90F}"/>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31BF656F-007D-3598-25A7-01B122FECD50}"/>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sz="3900" b="1">
                <a:solidFill>
                  <a:srgbClr val="000066"/>
                </a:solidFill>
                <a:latin typeface="Arial" charset="0"/>
                <a:ea typeface="ＭＳ Ｐゴシック" pitchFamily="34" charset="-128"/>
              </a:defRPr>
            </a:lvl1pPr>
            <a:lvl2pPr marL="742950" indent="-285750" eaLnBrk="0" hangingPunct="0">
              <a:defRPr sz="3900" b="1">
                <a:solidFill>
                  <a:srgbClr val="000066"/>
                </a:solidFill>
                <a:latin typeface="Arial" charset="0"/>
                <a:ea typeface="ＭＳ Ｐゴシック" pitchFamily="34" charset="-128"/>
              </a:defRPr>
            </a:lvl2pPr>
            <a:lvl3pPr marL="1143000" indent="-228600" eaLnBrk="0" hangingPunct="0">
              <a:defRPr sz="3900" b="1">
                <a:solidFill>
                  <a:srgbClr val="000066"/>
                </a:solidFill>
                <a:latin typeface="Arial" charset="0"/>
                <a:ea typeface="ＭＳ Ｐゴシック" pitchFamily="34" charset="-128"/>
              </a:defRPr>
            </a:lvl3pPr>
            <a:lvl4pPr marL="1600200" indent="-228600" eaLnBrk="0" hangingPunct="0">
              <a:defRPr sz="3900" b="1">
                <a:solidFill>
                  <a:srgbClr val="000066"/>
                </a:solidFill>
                <a:latin typeface="Arial" charset="0"/>
                <a:ea typeface="ＭＳ Ｐゴシック" pitchFamily="34" charset="-128"/>
              </a:defRPr>
            </a:lvl4pPr>
            <a:lvl5pPr marL="2057400" indent="-228600" eaLnBrk="0" hangingPunct="0">
              <a:defRPr sz="3900" b="1">
                <a:solidFill>
                  <a:srgbClr val="000066"/>
                </a:solidFill>
                <a:latin typeface="Arial" charset="0"/>
                <a:ea typeface="ＭＳ Ｐゴシック" pitchFamily="34" charset="-128"/>
              </a:defRPr>
            </a:lvl5pPr>
            <a:lvl6pPr marL="2514600" indent="-228600"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spcBef>
                <a:spcPct val="50000"/>
              </a:spcBef>
              <a:defRPr/>
            </a:pPr>
            <a:endParaRPr lang="en-US" altLang="es-ES" sz="3400"/>
          </a:p>
        </p:txBody>
      </p:sp>
      <p:sp>
        <p:nvSpPr>
          <p:cNvPr id="1030" name="Rectangle 13">
            <a:extLst>
              <a:ext uri="{FF2B5EF4-FFF2-40B4-BE49-F238E27FC236}">
                <a16:creationId xmlns:a16="http://schemas.microsoft.com/office/drawing/2014/main" id="{3274630B-91CA-3A85-507C-7B8FEC7C5AB8}"/>
              </a:ext>
            </a:extLst>
          </p:cNvPr>
          <p:cNvSpPr>
            <a:spLocks noChangeArrowheads="1"/>
          </p:cNvSpPr>
          <p:nvPr/>
        </p:nvSpPr>
        <p:spPr bwMode="auto">
          <a:xfrm>
            <a:off x="927100" y="6426200"/>
            <a:ext cx="4652963" cy="431800"/>
          </a:xfrm>
          <a:prstGeom prst="rect">
            <a:avLst/>
          </a:prstGeom>
          <a:noFill/>
          <a:ln>
            <a:noFill/>
          </a:ln>
        </p:spPr>
        <p:txBody>
          <a:bodyPr lIns="0" tIns="0" rIns="0" bIns="0"/>
          <a:lstStyle>
            <a:lvl1pPr defTabSz="912813" eaLnBrk="0" hangingPunct="0">
              <a:defRPr sz="3900" b="1">
                <a:solidFill>
                  <a:srgbClr val="000066"/>
                </a:solidFill>
                <a:latin typeface="Arial" charset="0"/>
                <a:ea typeface="ＭＳ Ｐゴシック" pitchFamily="34" charset="-128"/>
              </a:defRPr>
            </a:lvl1pPr>
            <a:lvl2pPr marL="742950" indent="-285750" defTabSz="912813" eaLnBrk="0" hangingPunct="0">
              <a:defRPr sz="3900" b="1">
                <a:solidFill>
                  <a:srgbClr val="000066"/>
                </a:solidFill>
                <a:latin typeface="Arial" charset="0"/>
                <a:ea typeface="ＭＳ Ｐゴシック" pitchFamily="34" charset="-128"/>
              </a:defRPr>
            </a:lvl2pPr>
            <a:lvl3pPr marL="1143000" indent="-228600" defTabSz="912813" eaLnBrk="0" hangingPunct="0">
              <a:defRPr sz="3900" b="1">
                <a:solidFill>
                  <a:srgbClr val="000066"/>
                </a:solidFill>
                <a:latin typeface="Arial" charset="0"/>
                <a:ea typeface="ＭＳ Ｐゴシック" pitchFamily="34" charset="-128"/>
              </a:defRPr>
            </a:lvl3pPr>
            <a:lvl4pPr marL="1600200" indent="-228600" defTabSz="912813" eaLnBrk="0" hangingPunct="0">
              <a:defRPr sz="3900" b="1">
                <a:solidFill>
                  <a:srgbClr val="000066"/>
                </a:solidFill>
                <a:latin typeface="Arial" charset="0"/>
                <a:ea typeface="ＭＳ Ｐゴシック" pitchFamily="34" charset="-128"/>
              </a:defRPr>
            </a:lvl4pPr>
            <a:lvl5pPr marL="2057400" indent="-228600" defTabSz="912813" eaLnBrk="0" hangingPunct="0">
              <a:defRPr sz="3900" b="1">
                <a:solidFill>
                  <a:srgbClr val="000066"/>
                </a:solidFill>
                <a:latin typeface="Arial" charset="0"/>
                <a:ea typeface="ＭＳ Ｐゴシック" pitchFamily="34" charset="-128"/>
              </a:defRPr>
            </a:lvl5pPr>
            <a:lvl6pPr marL="25146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6pPr>
            <a:lvl7pPr marL="29718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7pPr>
            <a:lvl8pPr marL="34290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8pPr>
            <a:lvl9pPr marL="3886200" indent="-228600" defTabSz="912813" rtl="1" eaLnBrk="0" fontAlgn="base" hangingPunct="0">
              <a:spcBef>
                <a:spcPct val="0"/>
              </a:spcBef>
              <a:spcAft>
                <a:spcPct val="0"/>
              </a:spcAft>
              <a:defRPr sz="3900" b="1">
                <a:solidFill>
                  <a:srgbClr val="000066"/>
                </a:solidFill>
                <a:latin typeface="Arial" charset="0"/>
                <a:ea typeface="ＭＳ Ｐゴシック" pitchFamily="34" charset="-128"/>
              </a:defRPr>
            </a:lvl9pPr>
          </a:lstStyle>
          <a:p>
            <a:pPr eaLnBrk="1" hangingPunct="1">
              <a:defRPr/>
            </a:pPr>
            <a:r>
              <a:rPr lang="en-GB" altLang="es-ES" sz="1200" dirty="0">
                <a:solidFill>
                  <a:srgbClr val="96CCEE"/>
                </a:solidFill>
                <a:latin typeface="Arial Narrow" pitchFamily="34" charset="0"/>
              </a:rPr>
              <a:t>Introduction to rotavirus disease and vaccine, Module 1</a:t>
            </a:r>
            <a:r>
              <a:rPr lang="en-GB" altLang="es-ES" sz="1200" dirty="0">
                <a:solidFill>
                  <a:srgbClr val="72BBE8"/>
                </a:solidFill>
                <a:latin typeface="Arial Narrow" pitchFamily="34" charset="0"/>
              </a:rPr>
              <a:t> </a:t>
            </a:r>
            <a:r>
              <a:rPr lang="en-GB" altLang="es-ES" sz="1200" dirty="0">
                <a:solidFill>
                  <a:srgbClr val="FFFFFF"/>
                </a:solidFill>
                <a:latin typeface="Arial Narrow" pitchFamily="34" charset="0"/>
              </a:rPr>
              <a:t> </a:t>
            </a:r>
            <a:r>
              <a:rPr lang="en-GB" altLang="es-ES" sz="1800" baseline="12000" dirty="0">
                <a:solidFill>
                  <a:srgbClr val="FFFFFF"/>
                </a:solidFill>
                <a:latin typeface="Arial Narrow" pitchFamily="34" charset="0"/>
              </a:rPr>
              <a:t>|</a:t>
            </a:r>
            <a:r>
              <a:rPr lang="en-GB" altLang="es-ES" sz="1200" dirty="0">
                <a:solidFill>
                  <a:srgbClr val="96CCEE"/>
                </a:solidFill>
                <a:latin typeface="Arial Narrow" pitchFamily="34" charset="0"/>
              </a:rPr>
              <a:t>  </a:t>
            </a:r>
            <a:r>
              <a:rPr lang="en-GB" altLang="es-ES" sz="1200" b="0" dirty="0">
                <a:solidFill>
                  <a:srgbClr val="96CCEE"/>
                </a:solidFill>
                <a:latin typeface="Arial Narrow" pitchFamily="34" charset="0"/>
              </a:rPr>
              <a:t>November 2022</a:t>
            </a:r>
            <a:endParaRPr lang="en-GB" altLang="es-ES" sz="1200"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6B155F72-44C1-F3F9-1017-497BEF081C9B}"/>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sz="3900" b="1">
                <a:solidFill>
                  <a:srgbClr val="000066"/>
                </a:solidFill>
                <a:latin typeface="Arial" panose="020B0604020202020204" pitchFamily="34" charset="0"/>
                <a:ea typeface="ＭＳ Ｐゴシック" panose="020B0600070205080204" pitchFamily="34" charset="-128"/>
              </a:defRPr>
            </a:lvl1pPr>
            <a:lvl2pPr marL="742950" indent="-285750" defTabSz="912813">
              <a:defRPr sz="3900" b="1">
                <a:solidFill>
                  <a:srgbClr val="000066"/>
                </a:solidFill>
                <a:latin typeface="Arial" panose="020B0604020202020204" pitchFamily="34" charset="0"/>
                <a:ea typeface="ＭＳ Ｐゴシック" panose="020B0600070205080204" pitchFamily="34" charset="-128"/>
              </a:defRPr>
            </a:lvl2pPr>
            <a:lvl3pPr marL="1143000" indent="-228600" defTabSz="912813">
              <a:defRPr sz="3900" b="1">
                <a:solidFill>
                  <a:srgbClr val="000066"/>
                </a:solidFill>
                <a:latin typeface="Arial" panose="020B0604020202020204" pitchFamily="34" charset="0"/>
                <a:ea typeface="ＭＳ Ｐゴシック" panose="020B0600070205080204" pitchFamily="34" charset="-128"/>
              </a:defRPr>
            </a:lvl3pPr>
            <a:lvl4pPr marL="1600200" indent="-228600" defTabSz="912813">
              <a:defRPr sz="3900" b="1">
                <a:solidFill>
                  <a:srgbClr val="000066"/>
                </a:solidFill>
                <a:latin typeface="Arial" panose="020B0604020202020204" pitchFamily="34" charset="0"/>
                <a:ea typeface="ＭＳ Ｐゴシック" panose="020B0600070205080204" pitchFamily="34" charset="-128"/>
              </a:defRPr>
            </a:lvl4pPr>
            <a:lvl5pPr marL="2057400" indent="-228600" defTabSz="912813">
              <a:defRPr sz="3900" b="1">
                <a:solidFill>
                  <a:srgbClr val="000066"/>
                </a:solidFill>
                <a:latin typeface="Arial" panose="020B0604020202020204" pitchFamily="34" charset="0"/>
                <a:ea typeface="ＭＳ Ｐゴシック" panose="020B0600070205080204" pitchFamily="34" charset="-128"/>
              </a:defRPr>
            </a:lvl5pPr>
            <a:lvl6pPr marL="25146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6pPr>
            <a:lvl7pPr marL="29718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7pPr>
            <a:lvl8pPr marL="34290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8pPr>
            <a:lvl9pPr marL="3886200" indent="-228600" defTabSz="912813" eaLnBrk="0" fontAlgn="base" hangingPunct="0">
              <a:spcBef>
                <a:spcPct val="0"/>
              </a:spcBef>
              <a:spcAft>
                <a:spcPct val="0"/>
              </a:spcAft>
              <a:defRPr sz="3900" b="1">
                <a:solidFill>
                  <a:srgbClr val="000066"/>
                </a:solidFill>
                <a:latin typeface="Arial" panose="020B0604020202020204" pitchFamily="34" charset="0"/>
                <a:ea typeface="ＭＳ Ｐゴシック" panose="020B0600070205080204" pitchFamily="34" charset="-128"/>
              </a:defRPr>
            </a:lvl9pPr>
          </a:lstStyle>
          <a:p>
            <a:pPr algn="r" eaLnBrk="1" hangingPunct="1">
              <a:defRPr/>
            </a:pPr>
            <a:fld id="{4E3A28EF-6D39-4F61-8BBD-C2887DF358F7}" type="slidenum">
              <a:rPr lang="en-US" altLang="es-ES" sz="1500" smtClean="0">
                <a:solidFill>
                  <a:srgbClr val="72BBE8"/>
                </a:solidFill>
                <a:latin typeface="Arial Narrow" panose="020B0606020202030204" pitchFamily="34" charset="0"/>
              </a:rPr>
              <a:pPr algn="r" eaLnBrk="1" hangingPunct="1">
                <a:defRPr/>
              </a:pPr>
              <a:t>‹#›</a:t>
            </a:fld>
            <a:r>
              <a:rPr lang="en-GB" altLang="es-ES" sz="1500">
                <a:solidFill>
                  <a:srgbClr val="72BBE8"/>
                </a:solidFill>
                <a:latin typeface="Arial Narrow" panose="020B0606020202030204" pitchFamily="34" charset="0"/>
              </a:rPr>
              <a:t> </a:t>
            </a:r>
            <a:r>
              <a:rPr lang="en-GB" altLang="es-ES" sz="2100"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4AD727A4-3F1E-8A7D-AD94-75E74C6D301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76" r:id="rId1"/>
    <p:sldLayoutId id="2147484266" r:id="rId2"/>
    <p:sldLayoutId id="2147484267" r:id="rId3"/>
    <p:sldLayoutId id="2147484268" r:id="rId4"/>
    <p:sldLayoutId id="2147484269" r:id="rId5"/>
    <p:sldLayoutId id="2147484270" r:id="rId6"/>
    <p:sldLayoutId id="2147484271" r:id="rId7"/>
    <p:sldLayoutId id="2147484272" r:id="rId8"/>
    <p:sldLayoutId id="2147484273" r:id="rId9"/>
    <p:sldLayoutId id="2147484274" r:id="rId10"/>
    <p:sldLayoutId id="2147484275" r:id="rId11"/>
  </p:sldLayoutIdLst>
  <p:txStyles>
    <p:titleStyle>
      <a:lvl1pPr algn="ctr" defTabSz="912813" rtl="0" eaLnBrk="0" fontAlgn="base" hangingPunct="0">
        <a:spcBef>
          <a:spcPct val="0"/>
        </a:spcBef>
        <a:spcAft>
          <a:spcPct val="0"/>
        </a:spcAft>
        <a:defRPr sz="3500" b="1">
          <a:solidFill>
            <a:srgbClr val="000066"/>
          </a:solidFill>
          <a:latin typeface="+mj-lt"/>
          <a:ea typeface="ＭＳ Ｐゴシック" charset="0"/>
          <a:cs typeface="+mj-cs"/>
        </a:defRPr>
      </a:lvl1pPr>
      <a:lvl2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2pPr>
      <a:lvl3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3pPr>
      <a:lvl4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4pPr>
      <a:lvl5pPr algn="ctr" defTabSz="912813" rtl="0" eaLnBrk="0" fontAlgn="base" hangingPunct="0">
        <a:spcBef>
          <a:spcPct val="0"/>
        </a:spcBef>
        <a:spcAft>
          <a:spcPct val="0"/>
        </a:spcAft>
        <a:defRPr sz="3500" b="1">
          <a:solidFill>
            <a:srgbClr val="000066"/>
          </a:solidFill>
          <a:latin typeface="Arial" charset="0"/>
          <a:ea typeface="ＭＳ Ｐゴシック" charset="0"/>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ＭＳ Ｐゴシック" charset="0"/>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WHO-EN-white-H">
            <a:extLst>
              <a:ext uri="{FF2B5EF4-FFF2-40B4-BE49-F238E27FC236}">
                <a16:creationId xmlns:a16="http://schemas.microsoft.com/office/drawing/2014/main" id="{D8D11DFC-68E4-207A-54D7-90117E5E68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8" name="Rectangle 4">
            <a:extLst>
              <a:ext uri="{FF2B5EF4-FFF2-40B4-BE49-F238E27FC236}">
                <a16:creationId xmlns:a16="http://schemas.microsoft.com/office/drawing/2014/main" id="{55E66EA1-CEE8-4B08-92FF-0DEFF42524E1}"/>
              </a:ext>
            </a:extLst>
          </p:cNvPr>
          <p:cNvSpPr>
            <a:spLocks noChangeArrowheads="1"/>
          </p:cNvSpPr>
          <p:nvPr/>
        </p:nvSpPr>
        <p:spPr bwMode="auto">
          <a:xfrm>
            <a:off x="687388" y="188913"/>
            <a:ext cx="7772400" cy="1470025"/>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2400" dirty="0">
                <a:solidFill>
                  <a:schemeClr val="bg1"/>
                </a:solidFill>
                <a:latin typeface="Arial" charset="0"/>
                <a:ea typeface="ＭＳ Ｐゴシック" charset="0"/>
              </a:rPr>
              <a:t>Training for </a:t>
            </a:r>
            <a:r>
              <a:rPr lang="fr-FR" sz="2400" dirty="0" err="1">
                <a:solidFill>
                  <a:schemeClr val="bg1"/>
                </a:solidFill>
                <a:latin typeface="Arial" charset="0"/>
                <a:ea typeface="ＭＳ Ｐゴシック" charset="0"/>
              </a:rPr>
              <a:t>rotavirus</a:t>
            </a:r>
            <a:r>
              <a:rPr lang="fr-FR" sz="2400" dirty="0">
                <a:solidFill>
                  <a:schemeClr val="bg1"/>
                </a:solidFill>
                <a:latin typeface="Arial" charset="0"/>
                <a:ea typeface="ＭＳ Ｐゴシック" charset="0"/>
              </a:rPr>
              <a:t> vaccine introduction</a:t>
            </a:r>
          </a:p>
        </p:txBody>
      </p:sp>
      <p:sp>
        <p:nvSpPr>
          <p:cNvPr id="5124" name="Rectangle 5">
            <a:extLst>
              <a:ext uri="{FF2B5EF4-FFF2-40B4-BE49-F238E27FC236}">
                <a16:creationId xmlns:a16="http://schemas.microsoft.com/office/drawing/2014/main" id="{18ACC3AD-A965-1117-C4AD-3D4F40CBBCFA}"/>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lnSpc>
                <a:spcPct val="90000"/>
              </a:lnSpc>
              <a:buFont typeface="Wingdings" panose="05000000000000000000" pitchFamily="2" charset="2"/>
              <a:buNone/>
            </a:pPr>
            <a:r>
              <a:rPr lang="fr-FR" altLang="es-ES" sz="3200">
                <a:solidFill>
                  <a:schemeClr val="bg1"/>
                </a:solidFill>
              </a:rPr>
              <a:t>Module 1</a:t>
            </a:r>
          </a:p>
          <a:p>
            <a:pPr algn="ctr">
              <a:lnSpc>
                <a:spcPct val="90000"/>
              </a:lnSpc>
              <a:buFont typeface="Wingdings" panose="05000000000000000000" pitchFamily="2" charset="2"/>
              <a:buNone/>
            </a:pPr>
            <a:r>
              <a:rPr lang="fr-FR" altLang="es-ES" sz="3200">
                <a:solidFill>
                  <a:schemeClr val="bg1"/>
                </a:solidFill>
              </a:rPr>
              <a:t>Introduction to rotavirus disease and vaccine</a:t>
            </a:r>
          </a:p>
        </p:txBody>
      </p:sp>
      <p:sp>
        <p:nvSpPr>
          <p:cNvPr id="2" name="TextBox 1">
            <a:extLst>
              <a:ext uri="{FF2B5EF4-FFF2-40B4-BE49-F238E27FC236}">
                <a16:creationId xmlns:a16="http://schemas.microsoft.com/office/drawing/2014/main" id="{4E110764-5686-C361-74B9-350A6BEB0C71}"/>
              </a:ext>
            </a:extLst>
          </p:cNvPr>
          <p:cNvSpPr txBox="1"/>
          <p:nvPr/>
        </p:nvSpPr>
        <p:spPr>
          <a:xfrm>
            <a:off x="6804248" y="6326339"/>
            <a:ext cx="2064965"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BD9BD158-3C76-8BCE-702C-E17AD2AD3DD7}"/>
              </a:ext>
            </a:extLst>
          </p:cNvPr>
          <p:cNvSpPr>
            <a:spLocks noGrp="1" noChangeArrowheads="1"/>
          </p:cNvSpPr>
          <p:nvPr>
            <p:ph type="title" idx="4294967295"/>
          </p:nvPr>
        </p:nvSpPr>
        <p:spPr/>
        <p:txBody>
          <a:bodyPr/>
          <a:lstStyle/>
          <a:p>
            <a:pPr>
              <a:defRPr/>
            </a:pPr>
            <a:r>
              <a:rPr lang="en-GB">
                <a:solidFill>
                  <a:srgbClr val="002060"/>
                </a:solidFill>
                <a:ea typeface="ＭＳ Ｐゴシック" charset="-128"/>
              </a:rPr>
              <a:t>Is there a vaccine against rotavirus?</a:t>
            </a:r>
          </a:p>
        </p:txBody>
      </p:sp>
      <p:sp>
        <p:nvSpPr>
          <p:cNvPr id="23555" name="Rectangle 13">
            <a:extLst>
              <a:ext uri="{FF2B5EF4-FFF2-40B4-BE49-F238E27FC236}">
                <a16:creationId xmlns:a16="http://schemas.microsoft.com/office/drawing/2014/main" id="{DBC193F4-346D-54F0-ADFE-3924C589D48B}"/>
              </a:ext>
            </a:extLst>
          </p:cNvPr>
          <p:cNvSpPr>
            <a:spLocks noGrp="1" noChangeArrowheads="1"/>
          </p:cNvSpPr>
          <p:nvPr>
            <p:ph type="body" idx="1"/>
          </p:nvPr>
        </p:nvSpPr>
        <p:spPr>
          <a:xfrm>
            <a:off x="442913" y="1409700"/>
            <a:ext cx="8291512" cy="4611688"/>
          </a:xfrm>
        </p:spPr>
        <p:txBody>
          <a:bodyPr/>
          <a:lstStyle/>
          <a:p>
            <a:r>
              <a:rPr lang="fr-FR" altLang="es-ES">
                <a:ea typeface="ＭＳ Ｐゴシック" panose="020B0600070205080204" pitchFamily="34" charset="-128"/>
              </a:rPr>
              <a:t>Currently there are 4 prequalified rotavirus vaccines:</a:t>
            </a:r>
          </a:p>
          <a:p>
            <a:pPr lvl="1"/>
            <a:r>
              <a:rPr lang="fr-FR" altLang="es-ES">
                <a:ea typeface="Arial" panose="020B0604020202020204" pitchFamily="34" charset="0"/>
              </a:rPr>
              <a:t>Rotateq</a:t>
            </a:r>
            <a:r>
              <a:rPr lang="fr-FR" altLang="es-ES" baseline="30000">
                <a:ea typeface="Arial" panose="020B0604020202020204" pitchFamily="34" charset="0"/>
              </a:rPr>
              <a:t>®</a:t>
            </a:r>
            <a:endParaRPr lang="fr-FR" altLang="es-ES" b="1" baseline="30000">
              <a:ea typeface="Arial" panose="020B0604020202020204" pitchFamily="34" charset="0"/>
            </a:endParaRPr>
          </a:p>
          <a:p>
            <a:pPr lvl="1"/>
            <a:r>
              <a:rPr lang="fr-FR" altLang="es-ES">
                <a:ea typeface="Arial" panose="020B0604020202020204" pitchFamily="34" charset="0"/>
              </a:rPr>
              <a:t>Rotarix</a:t>
            </a:r>
            <a:r>
              <a:rPr lang="fr-FR" altLang="es-ES" baseline="30000">
                <a:ea typeface="Arial" panose="020B0604020202020204" pitchFamily="34" charset="0"/>
              </a:rPr>
              <a:t>®</a:t>
            </a:r>
            <a:endParaRPr lang="fr-FR" altLang="es-ES" b="1" baseline="30000">
              <a:ea typeface="Arial" panose="020B0604020202020204" pitchFamily="34" charset="0"/>
            </a:endParaRPr>
          </a:p>
          <a:p>
            <a:pPr lvl="1"/>
            <a:r>
              <a:rPr lang="fr-FR" altLang="es-ES">
                <a:ea typeface="Arial" panose="020B0604020202020204" pitchFamily="34" charset="0"/>
              </a:rPr>
              <a:t>Rotavac</a:t>
            </a:r>
            <a:r>
              <a:rPr lang="fr-FR" altLang="es-ES" baseline="30000">
                <a:ea typeface="Arial" panose="020B0604020202020204" pitchFamily="34" charset="0"/>
              </a:rPr>
              <a:t>® </a:t>
            </a:r>
            <a:endParaRPr lang="fr-FR" altLang="es-ES" b="1" baseline="30000">
              <a:ea typeface="Arial" panose="020B0604020202020204" pitchFamily="34" charset="0"/>
            </a:endParaRPr>
          </a:p>
          <a:p>
            <a:pPr lvl="1"/>
            <a:r>
              <a:rPr lang="fr-FR" altLang="es-ES">
                <a:ea typeface="Arial" panose="020B0604020202020204" pitchFamily="34" charset="0"/>
              </a:rPr>
              <a:t>RotaSiil</a:t>
            </a:r>
            <a:r>
              <a:rPr lang="fr-FR" altLang="es-ES" baseline="30000">
                <a:ea typeface="Arial" panose="020B0604020202020204" pitchFamily="34" charset="0"/>
              </a:rPr>
              <a:t>®</a:t>
            </a:r>
            <a:r>
              <a:rPr lang="fr-FR" altLang="es-ES" b="1">
                <a:ea typeface="Arial" panose="020B0604020202020204" pitchFamily="34" charset="0"/>
              </a:rPr>
              <a:t> </a:t>
            </a:r>
            <a:endParaRPr lang="fr-FR" altLang="es-ES">
              <a:ea typeface="Arial" panose="020B0604020202020204" pitchFamily="34" charset="0"/>
            </a:endParaRPr>
          </a:p>
          <a:p>
            <a:r>
              <a:rPr lang="en-GB" altLang="es-ES">
                <a:ea typeface="ＭＳ Ｐゴシック" panose="020B0600070205080204" pitchFamily="34" charset="-128"/>
              </a:rPr>
              <a:t>Main characteristics</a:t>
            </a:r>
          </a:p>
          <a:p>
            <a:pPr lvl="1"/>
            <a:r>
              <a:rPr lang="en-US" altLang="es-ES">
                <a:ea typeface="Arial" panose="020B0604020202020204" pitchFamily="34" charset="0"/>
              </a:rPr>
              <a:t>Highly effective and safe</a:t>
            </a:r>
          </a:p>
          <a:p>
            <a:pPr lvl="1"/>
            <a:r>
              <a:rPr lang="en-US" altLang="es-ES">
                <a:ea typeface="Arial" panose="020B0604020202020204" pitchFamily="34" charset="0"/>
              </a:rPr>
              <a:t>Protect against severe forms of rotavirus disease</a:t>
            </a:r>
          </a:p>
          <a:p>
            <a:pPr lvl="1"/>
            <a:r>
              <a:rPr lang="en-US" altLang="es-ES">
                <a:ea typeface="Arial" panose="020B0604020202020204" pitchFamily="34" charset="0"/>
              </a:rPr>
              <a:t>Do not protect against diarrhoea caused by other agents than rotavirus</a:t>
            </a:r>
            <a:endParaRPr lang="fr-FR" altLang="es-ES">
              <a:ea typeface="Arial" panose="020B0604020202020204" pitchFamily="34" charset="0"/>
            </a:endParaRPr>
          </a:p>
        </p:txBody>
      </p:sp>
      <p:sp>
        <p:nvSpPr>
          <p:cNvPr id="23556" name="Rectangle 15">
            <a:extLst>
              <a:ext uri="{FF2B5EF4-FFF2-40B4-BE49-F238E27FC236}">
                <a16:creationId xmlns:a16="http://schemas.microsoft.com/office/drawing/2014/main" id="{C58D5C37-A221-8B8B-38E8-346AF99C9A43}"/>
              </a:ext>
            </a:extLst>
          </p:cNvPr>
          <p:cNvSpPr>
            <a:spLocks noChangeArrowheads="1"/>
          </p:cNvSpPr>
          <p:nvPr/>
        </p:nvSpPr>
        <p:spPr bwMode="auto">
          <a:xfrm>
            <a:off x="395288" y="3932238"/>
            <a:ext cx="76327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endParaRPr lang="en-US" altLang="zh-CN" b="0">
              <a:ea typeface="ＭＳ Ｐゴシック" panose="020B0600070205080204" pitchFamily="34" charset="-128"/>
            </a:endParaRPr>
          </a:p>
          <a:p>
            <a:pPr lvl="1">
              <a:buClr>
                <a:srgbClr val="C00000"/>
              </a:buClr>
              <a:buFont typeface="Wingdings" panose="05000000000000000000" pitchFamily="2" charset="2"/>
              <a:buNone/>
            </a:pPr>
            <a:endParaRPr lang="fr-FR" altLang="es-ES">
              <a:solidFill>
                <a:srgbClr val="C00000"/>
              </a:solidFill>
              <a:ea typeface="ＭＳ Ｐゴシック" panose="020B0600070205080204" pitchFamily="34"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a:extLst>
              <a:ext uri="{FF2B5EF4-FFF2-40B4-BE49-F238E27FC236}">
                <a16:creationId xmlns:a16="http://schemas.microsoft.com/office/drawing/2014/main" id="{96C00AEA-A0C3-8DCD-44E8-2E242EA5D8B9}"/>
              </a:ext>
            </a:extLst>
          </p:cNvPr>
          <p:cNvSpPr>
            <a:spLocks noGrp="1" noChangeArrowheads="1"/>
          </p:cNvSpPr>
          <p:nvPr>
            <p:ph type="body" idx="1"/>
          </p:nvPr>
        </p:nvSpPr>
        <p:spPr>
          <a:xfrm>
            <a:off x="442913" y="1409700"/>
            <a:ext cx="8291512" cy="4611688"/>
          </a:xfrm>
        </p:spPr>
        <p:txBody>
          <a:bodyPr/>
          <a:lstStyle/>
          <a:p>
            <a:r>
              <a:rPr lang="en-GB" altLang="es-ES" dirty="0">
                <a:ea typeface="ＭＳ Ｐゴシック" panose="020B0600070205080204" pitchFamily="34" charset="-128"/>
              </a:rPr>
              <a:t>Our country is about to introduce ROTASIIL</a:t>
            </a:r>
          </a:p>
          <a:p>
            <a:r>
              <a:rPr lang="en-GB" altLang="es-ES" dirty="0">
                <a:ea typeface="ＭＳ Ｐゴシック" panose="020B0600070205080204" pitchFamily="34" charset="-128"/>
              </a:rPr>
              <a:t>Next modules of this training will explain how to:</a:t>
            </a:r>
          </a:p>
          <a:p>
            <a:endParaRPr lang="en-GB" altLang="es-ES" dirty="0">
              <a:ea typeface="ＭＳ Ｐゴシック" panose="020B0600070205080204" pitchFamily="34" charset="-128"/>
            </a:endParaRPr>
          </a:p>
        </p:txBody>
      </p:sp>
      <p:sp>
        <p:nvSpPr>
          <p:cNvPr id="25603" name="AutoShape 4">
            <a:extLst>
              <a:ext uri="{FF2B5EF4-FFF2-40B4-BE49-F238E27FC236}">
                <a16:creationId xmlns:a16="http://schemas.microsoft.com/office/drawing/2014/main" id="{7299560D-61BE-BDF8-FEAC-721CB6AAC2F9}"/>
              </a:ext>
            </a:extLst>
          </p:cNvPr>
          <p:cNvSpPr>
            <a:spLocks noChangeArrowheads="1"/>
          </p:cNvSpPr>
          <p:nvPr/>
        </p:nvSpPr>
        <p:spPr bwMode="auto">
          <a:xfrm>
            <a:off x="755650" y="3171825"/>
            <a:ext cx="7345363" cy="2519363"/>
          </a:xfrm>
          <a:prstGeom prst="roundRect">
            <a:avLst>
              <a:gd name="adj" fmla="val 16667"/>
            </a:avLst>
          </a:prstGeom>
          <a:solidFill>
            <a:schemeClr val="bg1"/>
          </a:solidFill>
          <a:ln w="28575">
            <a:solidFill>
              <a:srgbClr val="C00000"/>
            </a:solidFill>
            <a:round/>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5604" name="Rectangle 5">
            <a:extLst>
              <a:ext uri="{FF2B5EF4-FFF2-40B4-BE49-F238E27FC236}">
                <a16:creationId xmlns:a16="http://schemas.microsoft.com/office/drawing/2014/main" id="{3EE039E9-DFB4-8870-6933-5856D4CA6D86}"/>
              </a:ext>
            </a:extLst>
          </p:cNvPr>
          <p:cNvSpPr>
            <a:spLocks noChangeArrowheads="1"/>
          </p:cNvSpPr>
          <p:nvPr/>
        </p:nvSpPr>
        <p:spPr bwMode="auto">
          <a:xfrm>
            <a:off x="539750" y="3243263"/>
            <a:ext cx="7632700" cy="248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a:buClr>
                <a:srgbClr val="C00000"/>
              </a:buClr>
              <a:buFont typeface="Wingdings" panose="05000000000000000000" pitchFamily="2" charset="2"/>
              <a:buChar char="ü"/>
            </a:pPr>
            <a:r>
              <a:rPr lang="en-US" altLang="zh-CN" b="0" dirty="0">
                <a:ea typeface="ＭＳ Ｐゴシック" panose="020B0600070205080204" pitchFamily="34" charset="-128"/>
              </a:rPr>
              <a:t>Store the vaccine</a:t>
            </a:r>
          </a:p>
          <a:p>
            <a:pPr lvl="1">
              <a:buClr>
                <a:srgbClr val="C00000"/>
              </a:buClr>
              <a:buFont typeface="Wingdings" panose="05000000000000000000" pitchFamily="2" charset="2"/>
              <a:buChar char="ü"/>
            </a:pPr>
            <a:r>
              <a:rPr lang="en-US" altLang="zh-CN" b="0" dirty="0">
                <a:ea typeface="ＭＳ Ｐゴシック" panose="020B0600070205080204" pitchFamily="34" charset="-128"/>
              </a:rPr>
              <a:t>Determine vaccine eligibility</a:t>
            </a:r>
          </a:p>
          <a:p>
            <a:pPr lvl="1">
              <a:buClr>
                <a:srgbClr val="C00000"/>
              </a:buClr>
              <a:buFont typeface="Wingdings" panose="05000000000000000000" pitchFamily="2" charset="2"/>
              <a:buChar char="ü"/>
            </a:pPr>
            <a:r>
              <a:rPr lang="en-US" altLang="zh-CN" b="0" dirty="0">
                <a:ea typeface="ＭＳ Ｐゴシック" panose="020B0600070205080204" pitchFamily="34" charset="-128"/>
              </a:rPr>
              <a:t>Administer the vaccine</a:t>
            </a:r>
          </a:p>
          <a:p>
            <a:pPr lvl="1">
              <a:buClr>
                <a:srgbClr val="C00000"/>
              </a:buClr>
              <a:buFont typeface="Wingdings" panose="05000000000000000000" pitchFamily="2" charset="2"/>
              <a:buChar char="ü"/>
            </a:pPr>
            <a:r>
              <a:rPr lang="en-US" altLang="zh-CN" b="0" dirty="0">
                <a:ea typeface="ＭＳ Ｐゴシック" panose="020B0600070205080204" pitchFamily="34" charset="-128"/>
              </a:rPr>
              <a:t>Record the vaccine</a:t>
            </a:r>
          </a:p>
          <a:p>
            <a:pPr lvl="1">
              <a:buClr>
                <a:srgbClr val="C00000"/>
              </a:buClr>
              <a:buFont typeface="Wingdings" panose="05000000000000000000" pitchFamily="2" charset="2"/>
              <a:buChar char="ü"/>
            </a:pPr>
            <a:r>
              <a:rPr lang="en-US" altLang="zh-CN" b="0" dirty="0">
                <a:ea typeface="ＭＳ Ｐゴシック" panose="020B0600070205080204" pitchFamily="34" charset="-128"/>
              </a:rPr>
              <a:t>Monitor adverse events following immunization (AEFIs)</a:t>
            </a:r>
          </a:p>
          <a:p>
            <a:pPr lvl="1">
              <a:buClr>
                <a:srgbClr val="C00000"/>
              </a:buClr>
              <a:buFont typeface="Wingdings" panose="05000000000000000000" pitchFamily="2" charset="2"/>
              <a:buChar char="ü"/>
            </a:pPr>
            <a:r>
              <a:rPr lang="en-US" altLang="zh-CN" b="0" dirty="0">
                <a:ea typeface="ＭＳ Ｐゴシック" panose="020B0600070205080204" pitchFamily="34" charset="-128"/>
              </a:rPr>
              <a:t>Communicate with caretakers about the vaccine</a:t>
            </a:r>
            <a:endParaRPr lang="fr-FR" altLang="es-ES" dirty="0">
              <a:solidFill>
                <a:srgbClr val="C00000"/>
              </a:solidFill>
              <a:ea typeface="ＭＳ Ｐゴシック" panose="020B0600070205080204" pitchFamily="34" charset="-128"/>
            </a:endParaRPr>
          </a:p>
        </p:txBody>
      </p:sp>
      <p:sp>
        <p:nvSpPr>
          <p:cNvPr id="15365" name="Rectangle 7">
            <a:extLst>
              <a:ext uri="{FF2B5EF4-FFF2-40B4-BE49-F238E27FC236}">
                <a16:creationId xmlns:a16="http://schemas.microsoft.com/office/drawing/2014/main" id="{CD7D1038-BE12-2791-7376-3831807CFDBF}"/>
              </a:ext>
            </a:extLst>
          </p:cNvPr>
          <p:cNvSpPr>
            <a:spLocks noGrp="1" noChangeArrowheads="1"/>
          </p:cNvSpPr>
          <p:nvPr>
            <p:ph type="title"/>
          </p:nvPr>
        </p:nvSpPr>
        <p:spPr/>
        <p:txBody>
          <a:bodyPr/>
          <a:lstStyle/>
          <a:p>
            <a:pPr>
              <a:defRPr/>
            </a:pPr>
            <a:r>
              <a:rPr lang="fr-FR" dirty="0">
                <a:ea typeface="ＭＳ Ｐゴシック" pitchFamily="34" charset="-128"/>
              </a:rPr>
              <a:t>ROTASIIL</a:t>
            </a:r>
            <a:r>
              <a:rPr lang="fr-FR" b="0" baseline="30000" dirty="0">
                <a:ea typeface="ＭＳ Ｐゴシック" pitchFamily="34" charset="-128"/>
              </a:rPr>
              <a:t> </a:t>
            </a:r>
            <a:endParaRPr lang="fr-FR" dirty="0">
              <a:ea typeface="ＭＳ Ｐゴシック" pitchFamily="34" charset="-128"/>
            </a:endParaRPr>
          </a:p>
        </p:txBody>
      </p:sp>
      <p:pic>
        <p:nvPicPr>
          <p:cNvPr id="25606" name="Picture 7" descr="C:\Users\sfellache\Desktop\ammp\doctor1.jpg">
            <a:extLst>
              <a:ext uri="{FF2B5EF4-FFF2-40B4-BE49-F238E27FC236}">
                <a16:creationId xmlns:a16="http://schemas.microsoft.com/office/drawing/2014/main" id="{E5F01CB6-3FAB-F7E4-F569-A1EE6E83E0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59563" y="2565400"/>
            <a:ext cx="151765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6" descr="doctor_goodbye">
            <a:extLst>
              <a:ext uri="{FF2B5EF4-FFF2-40B4-BE49-F238E27FC236}">
                <a16:creationId xmlns:a16="http://schemas.microsoft.com/office/drawing/2014/main" id="{6B65D5EA-803F-0E0F-97E3-7B8F2C607B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DC30BACF-DEAE-E362-FD20-D939BAA83204}"/>
              </a:ext>
            </a:extLst>
          </p:cNvPr>
          <p:cNvSpPr>
            <a:spLocks noGrp="1"/>
          </p:cNvSpPr>
          <p:nvPr>
            <p:ph type="title"/>
          </p:nvPr>
        </p:nvSpPr>
        <p:spPr/>
        <p:txBody>
          <a:bodyPr/>
          <a:lstStyle/>
          <a:p>
            <a:pPr>
              <a:lnSpc>
                <a:spcPct val="90000"/>
              </a:lnSpc>
              <a:defRPr/>
            </a:pPr>
            <a:r>
              <a:rPr lang="fr-FR" sz="3600">
                <a:ea typeface="ＭＳ Ｐゴシック" pitchFamily="34" charset="-128"/>
              </a:rPr>
              <a:t>End of module</a:t>
            </a:r>
          </a:p>
        </p:txBody>
      </p:sp>
      <p:sp>
        <p:nvSpPr>
          <p:cNvPr id="6" name="Rectangle à coins arrondis 5">
            <a:extLst>
              <a:ext uri="{FF2B5EF4-FFF2-40B4-BE49-F238E27FC236}">
                <a16:creationId xmlns:a16="http://schemas.microsoft.com/office/drawing/2014/main" id="{1C96C9D8-99DE-1630-F12F-7EF2F1EA559F}"/>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a:solidFill>
                  <a:srgbClr val="000066"/>
                </a:solidFill>
                <a:ea typeface="ＭＳ Ｐゴシック" pitchFamily="34" charset="-128"/>
              </a:rPr>
            </a:br>
            <a:r>
              <a:rPr lang="en-US" sz="2400">
                <a:solidFill>
                  <a:srgbClr val="000066"/>
                </a:solidFill>
                <a:ea typeface="ＭＳ Ｐゴシック" pitchFamily="34" charset="-128"/>
              </a:rPr>
              <a:t>Thank you</a:t>
            </a:r>
          </a:p>
          <a:p>
            <a:pPr algn="ctr" rtl="1" eaLnBrk="1" hangingPunct="1">
              <a:defRPr/>
            </a:pPr>
            <a:r>
              <a:rPr lang="en-US" sz="2400">
                <a:solidFill>
                  <a:srgbClr val="000066"/>
                </a:solidFill>
                <a:ea typeface="ＭＳ Ｐゴシック" pitchFamily="34" charset="-128"/>
              </a:rPr>
              <a:t>for your attention! </a:t>
            </a:r>
            <a:br>
              <a:rPr lang="en-US" sz="2400">
                <a:solidFill>
                  <a:srgbClr val="000066"/>
                </a:solidFill>
                <a:ea typeface="ＭＳ Ｐゴシック" pitchFamily="34" charset="-128"/>
              </a:rPr>
            </a:br>
            <a:br>
              <a:rPr lang="en-US" sz="2400">
                <a:solidFill>
                  <a:srgbClr val="000066"/>
                </a:solidFill>
                <a:ea typeface="ＭＳ Ｐゴシック" pitchFamily="34" charset="-128"/>
              </a:rPr>
            </a:br>
            <a:endParaRPr lang="en-US" sz="24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endParaRPr lang="en-US" sz="2000">
              <a:solidFill>
                <a:srgbClr val="000066"/>
              </a:solidFill>
              <a:ea typeface="ＭＳ Ｐゴシック" pitchFamily="34" charset="-128"/>
            </a:endParaRPr>
          </a:p>
          <a:p>
            <a:pPr rtl="1" eaLnBrk="1" hangingPunct="1">
              <a:defRPr/>
            </a:pPr>
            <a:r>
              <a:rPr lang="fr-FR" sz="2000">
                <a:solidFill>
                  <a:srgbClr val="000066"/>
                </a:solidFill>
                <a:ea typeface="ＭＳ Ｐゴシック"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2">
            <a:extLst>
              <a:ext uri="{FF2B5EF4-FFF2-40B4-BE49-F238E27FC236}">
                <a16:creationId xmlns:a16="http://schemas.microsoft.com/office/drawing/2014/main" id="{E2BEF2AB-0CA1-91EE-EABB-8970450AAFA2}"/>
              </a:ext>
            </a:extLst>
          </p:cNvPr>
          <p:cNvSpPr>
            <a:spLocks noGrp="1" noChangeArrowheads="1"/>
          </p:cNvSpPr>
          <p:nvPr>
            <p:ph type="title"/>
          </p:nvPr>
        </p:nvSpPr>
        <p:spPr/>
        <p:txBody>
          <a:bodyPr/>
          <a:lstStyle/>
          <a:p>
            <a:pPr>
              <a:defRPr/>
            </a:pPr>
            <a:r>
              <a:rPr lang="fr-FR"/>
              <a:t>Learning objectives</a:t>
            </a:r>
          </a:p>
        </p:txBody>
      </p:sp>
      <p:sp>
        <p:nvSpPr>
          <p:cNvPr id="7171" name="Rectangle 14">
            <a:extLst>
              <a:ext uri="{FF2B5EF4-FFF2-40B4-BE49-F238E27FC236}">
                <a16:creationId xmlns:a16="http://schemas.microsoft.com/office/drawing/2014/main" id="{D3FC8C63-0D6E-0D66-D228-EC40C37A8DE7}"/>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b="0"/>
              <a:t>At the end of the module, the participant will be able to:</a:t>
            </a:r>
          </a:p>
          <a:p>
            <a:pPr lvl="1"/>
            <a:r>
              <a:rPr lang="en-GB" altLang="es-ES" b="0">
                <a:ea typeface="ＭＳ Ｐゴシック" panose="020B0600070205080204" pitchFamily="34" charset="-128"/>
              </a:rPr>
              <a:t>Describe the main characteristics of rotavirus disease </a:t>
            </a:r>
          </a:p>
          <a:p>
            <a:pPr lvl="1"/>
            <a:r>
              <a:rPr lang="en-GB" altLang="es-ES" b="0">
                <a:ea typeface="ＭＳ Ｐゴシック" panose="020B0600070205080204" pitchFamily="34" charset="-128"/>
              </a:rPr>
              <a:t>Present </a:t>
            </a:r>
            <a:r>
              <a:rPr lang="en-US" altLang="es-ES" b="0">
                <a:ea typeface="ＭＳ Ｐゴシック" panose="020B0600070205080204" pitchFamily="34" charset="-128"/>
              </a:rPr>
              <a:t>prevention methods against rotavirus disease </a:t>
            </a:r>
            <a:endParaRPr lang="en-GB" altLang="es-ES" b="0">
              <a:ea typeface="ＭＳ Ｐゴシック" panose="020B0600070205080204" pitchFamily="34" charset="-128"/>
            </a:endParaRPr>
          </a:p>
          <a:p>
            <a:pPr lvl="1"/>
            <a:endParaRPr lang="en-GB" altLang="es-ES" b="0">
              <a:ea typeface="ＭＳ Ｐゴシック" panose="020B0600070205080204" pitchFamily="34" charset="-128"/>
            </a:endParaRPr>
          </a:p>
          <a:p>
            <a:r>
              <a:rPr lang="en-GB" altLang="es-ES" b="0"/>
              <a:t>Duration</a:t>
            </a:r>
          </a:p>
          <a:p>
            <a:pPr lvl="1"/>
            <a:r>
              <a:rPr lang="en-GB" altLang="es-ES" b="0">
                <a:ea typeface="ＭＳ Ｐゴシック" panose="020B0600070205080204" pitchFamily="34" charset="-128"/>
              </a:rPr>
              <a:t>15</a:t>
            </a:r>
            <a:r>
              <a:rPr lang="ja-JP" altLang="en-GB" b="0">
                <a:ea typeface="ＭＳ Ｐゴシック" panose="020B0600070205080204" pitchFamily="34" charset="-128"/>
              </a:rPr>
              <a:t>’</a:t>
            </a:r>
            <a:endParaRPr lang="en-GB" altLang="ja-JP" b="0">
              <a:ea typeface="ＭＳ Ｐゴシック" panose="020B0600070205080204" pitchFamily="34" charset="-128"/>
            </a:endParaRPr>
          </a:p>
          <a:p>
            <a:pPr lvl="1"/>
            <a:endParaRPr lang="fr-FR" altLang="es-ES" b="0">
              <a:ea typeface="ＭＳ Ｐゴシック"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B8D992BE-2024-0FF3-1E4E-1DFDFC2F10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5004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C4CE741A-B4D3-0D0B-2822-4686304814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id="{0DF075AA-2FF7-F81B-1371-8E3E7A3C5B36}"/>
              </a:ext>
            </a:extLst>
          </p:cNvPr>
          <p:cNvGrpSpPr>
            <a:grpSpLocks/>
          </p:cNvGrpSpPr>
          <p:nvPr/>
        </p:nvGrpSpPr>
        <p:grpSpPr bwMode="auto">
          <a:xfrm>
            <a:off x="539750" y="2170113"/>
            <a:ext cx="4321175" cy="935037"/>
            <a:chOff x="340" y="1367"/>
            <a:chExt cx="2722" cy="589"/>
          </a:xfrm>
        </p:grpSpPr>
        <p:sp>
          <p:nvSpPr>
            <p:cNvPr id="6" name="Rectangle à coins arrondis 5">
              <a:extLst>
                <a:ext uri="{FF2B5EF4-FFF2-40B4-BE49-F238E27FC236}">
                  <a16:creationId xmlns:a16="http://schemas.microsoft.com/office/drawing/2014/main" id="{8E3E556B-3F5E-65E1-9C64-681D5C8635B4}"/>
                </a:ext>
              </a:extLst>
            </p:cNvPr>
            <p:cNvSpPr/>
            <p:nvPr/>
          </p:nvSpPr>
          <p:spPr bwMode="auto">
            <a:xfrm>
              <a:off x="567" y="1457"/>
              <a:ext cx="2495"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a:solidFill>
                    <a:srgbClr val="002060"/>
                  </a:solidFill>
                  <a:ea typeface="ＭＳ Ｐゴシック" pitchFamily="34" charset="-128"/>
                </a:rPr>
                <a:t> What are the signs and symptoms of rotavirus?</a:t>
              </a:r>
              <a:endParaRPr lang="fr-FR" sz="2000">
                <a:solidFill>
                  <a:srgbClr val="002060"/>
                </a:solidFill>
                <a:ea typeface="ＭＳ Ｐゴシック" pitchFamily="34" charset="-128"/>
              </a:endParaRPr>
            </a:p>
            <a:p>
              <a:pPr rtl="1" eaLnBrk="1" hangingPunct="1">
                <a:defRPr/>
              </a:pPr>
              <a:endParaRPr lang="fr-FR" sz="2000">
                <a:solidFill>
                  <a:srgbClr val="C00000"/>
                </a:solidFill>
                <a:ea typeface="ＭＳ Ｐゴシック" pitchFamily="34" charset="-128"/>
              </a:endParaRPr>
            </a:p>
          </p:txBody>
        </p:sp>
        <p:sp>
          <p:nvSpPr>
            <p:cNvPr id="9" name="Ellipse 8">
              <a:extLst>
                <a:ext uri="{FF2B5EF4-FFF2-40B4-BE49-F238E27FC236}">
                  <a16:creationId xmlns:a16="http://schemas.microsoft.com/office/drawing/2014/main" id="{408D626B-6A6B-4EA3-C146-F12F8BC9689F}"/>
                </a:ext>
              </a:extLst>
            </p:cNvPr>
            <p:cNvSpPr>
              <a:spLocks noChangeArrowheads="1"/>
            </p:cNvSpPr>
            <p:nvPr/>
          </p:nvSpPr>
          <p:spPr bwMode="auto">
            <a:xfrm>
              <a:off x="340" y="1367"/>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2</a:t>
              </a:r>
            </a:p>
          </p:txBody>
        </p:sp>
      </p:grpSp>
      <p:grpSp>
        <p:nvGrpSpPr>
          <p:cNvPr id="4" name="Group 21">
            <a:extLst>
              <a:ext uri="{FF2B5EF4-FFF2-40B4-BE49-F238E27FC236}">
                <a16:creationId xmlns:a16="http://schemas.microsoft.com/office/drawing/2014/main" id="{D869ED03-651B-0228-ABD0-117855288E53}"/>
              </a:ext>
            </a:extLst>
          </p:cNvPr>
          <p:cNvGrpSpPr>
            <a:grpSpLocks/>
          </p:cNvGrpSpPr>
          <p:nvPr/>
        </p:nvGrpSpPr>
        <p:grpSpPr bwMode="auto">
          <a:xfrm>
            <a:off x="539750" y="3141663"/>
            <a:ext cx="4319588" cy="935037"/>
            <a:chOff x="340" y="1979"/>
            <a:chExt cx="2721" cy="589"/>
          </a:xfrm>
        </p:grpSpPr>
        <p:sp>
          <p:nvSpPr>
            <p:cNvPr id="9232" name="Rectangle à coins arrondis 6">
              <a:extLst>
                <a:ext uri="{FF2B5EF4-FFF2-40B4-BE49-F238E27FC236}">
                  <a16:creationId xmlns:a16="http://schemas.microsoft.com/office/drawing/2014/main" id="{F3118935-2095-3BF0-4BEC-14B8C8D767C9}"/>
                </a:ext>
              </a:extLst>
            </p:cNvPr>
            <p:cNvSpPr>
              <a:spLocks noChangeArrowheads="1"/>
            </p:cNvSpPr>
            <p:nvPr/>
          </p:nvSpPr>
          <p:spPr bwMode="auto">
            <a:xfrm>
              <a:off x="567" y="2114"/>
              <a:ext cx="2494" cy="454"/>
            </a:xfrm>
            <a:prstGeom prst="wedgeRoundRectCallout">
              <a:avLst>
                <a:gd name="adj1" fmla="val 65718"/>
                <a:gd name="adj2" fmla="val -4691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a:solidFill>
                    <a:srgbClr val="002060"/>
                  </a:solidFill>
                </a:rPr>
                <a:t> How is rotavirus spread?  </a:t>
              </a:r>
              <a:endParaRPr lang="fr-FR" altLang="es-ES" sz="2000">
                <a:solidFill>
                  <a:srgbClr val="002060"/>
                </a:solidFill>
              </a:endParaRPr>
            </a:p>
            <a:p>
              <a:pPr rtl="1" eaLnBrk="1" hangingPunct="1">
                <a:spcBef>
                  <a:spcPct val="0"/>
                </a:spcBef>
                <a:buClrTx/>
                <a:buFontTx/>
                <a:buNone/>
              </a:pPr>
              <a:endParaRPr lang="fr-FR" altLang="es-ES" sz="2000">
                <a:solidFill>
                  <a:srgbClr val="C00000"/>
                </a:solidFill>
              </a:endParaRPr>
            </a:p>
          </p:txBody>
        </p:sp>
        <p:sp>
          <p:nvSpPr>
            <p:cNvPr id="10" name="Ellipse 9">
              <a:extLst>
                <a:ext uri="{FF2B5EF4-FFF2-40B4-BE49-F238E27FC236}">
                  <a16:creationId xmlns:a16="http://schemas.microsoft.com/office/drawing/2014/main" id="{D2268FB6-0E51-52AA-EF2F-B727A32816DE}"/>
                </a:ext>
              </a:extLst>
            </p:cNvPr>
            <p:cNvSpPr>
              <a:spLocks noChangeArrowheads="1"/>
            </p:cNvSpPr>
            <p:nvPr/>
          </p:nvSpPr>
          <p:spPr bwMode="auto">
            <a:xfrm>
              <a:off x="340" y="1979"/>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3</a:t>
              </a:r>
            </a:p>
          </p:txBody>
        </p:sp>
      </p:grpSp>
      <p:grpSp>
        <p:nvGrpSpPr>
          <p:cNvPr id="5" name="Group 19">
            <a:extLst>
              <a:ext uri="{FF2B5EF4-FFF2-40B4-BE49-F238E27FC236}">
                <a16:creationId xmlns:a16="http://schemas.microsoft.com/office/drawing/2014/main" id="{1EC98A1F-62DF-AA65-E980-D3E833DB9E4D}"/>
              </a:ext>
            </a:extLst>
          </p:cNvPr>
          <p:cNvGrpSpPr>
            <a:grpSpLocks/>
          </p:cNvGrpSpPr>
          <p:nvPr/>
        </p:nvGrpSpPr>
        <p:grpSpPr bwMode="auto">
          <a:xfrm>
            <a:off x="539750" y="4113213"/>
            <a:ext cx="4319588" cy="863600"/>
            <a:chOff x="340" y="2591"/>
            <a:chExt cx="2721" cy="544"/>
          </a:xfrm>
        </p:grpSpPr>
        <p:sp>
          <p:nvSpPr>
            <p:cNvPr id="9230" name="Rectangle à coins arrondis 14">
              <a:extLst>
                <a:ext uri="{FF2B5EF4-FFF2-40B4-BE49-F238E27FC236}">
                  <a16:creationId xmlns:a16="http://schemas.microsoft.com/office/drawing/2014/main" id="{F0A5381A-2C8C-7112-D154-AAB83ED4BE84}"/>
                </a:ext>
              </a:extLst>
            </p:cNvPr>
            <p:cNvSpPr>
              <a:spLocks noChangeArrowheads="1"/>
            </p:cNvSpPr>
            <p:nvPr/>
          </p:nvSpPr>
          <p:spPr bwMode="auto">
            <a:xfrm>
              <a:off x="567" y="2681"/>
              <a:ext cx="2494" cy="454"/>
            </a:xfrm>
            <a:prstGeom prst="wedgeRoundRectCallout">
              <a:avLst>
                <a:gd name="adj1" fmla="val 69106"/>
                <a:gd name="adj2" fmla="val -58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a:solidFill>
                    <a:srgbClr val="002060"/>
                  </a:solidFill>
                </a:rPr>
                <a:t> Who is most at risk? </a:t>
              </a:r>
              <a:endParaRPr lang="fr-FR" altLang="es-ES" sz="2000">
                <a:solidFill>
                  <a:srgbClr val="002060"/>
                </a:solidFill>
              </a:endParaRPr>
            </a:p>
          </p:txBody>
        </p:sp>
        <p:sp>
          <p:nvSpPr>
            <p:cNvPr id="3" name="Ellipse 15">
              <a:extLst>
                <a:ext uri="{FF2B5EF4-FFF2-40B4-BE49-F238E27FC236}">
                  <a16:creationId xmlns:a16="http://schemas.microsoft.com/office/drawing/2014/main" id="{501EF9BE-8E93-24B3-239A-FB5D3861AB4F}"/>
                </a:ext>
              </a:extLst>
            </p:cNvPr>
            <p:cNvSpPr>
              <a:spLocks noChangeArrowheads="1"/>
            </p:cNvSpPr>
            <p:nvPr/>
          </p:nvSpPr>
          <p:spPr bwMode="auto">
            <a:xfrm>
              <a:off x="340" y="2591"/>
              <a:ext cx="317"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4</a:t>
              </a:r>
            </a:p>
          </p:txBody>
        </p:sp>
      </p:grpSp>
      <p:sp>
        <p:nvSpPr>
          <p:cNvPr id="7173" name="Rectangle 15">
            <a:extLst>
              <a:ext uri="{FF2B5EF4-FFF2-40B4-BE49-F238E27FC236}">
                <a16:creationId xmlns:a16="http://schemas.microsoft.com/office/drawing/2014/main" id="{7D977F6D-864A-4AB5-1399-EC60E8055C99}"/>
              </a:ext>
            </a:extLst>
          </p:cNvPr>
          <p:cNvSpPr>
            <a:spLocks noGrp="1" noChangeArrowheads="1"/>
          </p:cNvSpPr>
          <p:nvPr>
            <p:ph type="title"/>
          </p:nvPr>
        </p:nvSpPr>
        <p:spPr/>
        <p:txBody>
          <a:bodyPr/>
          <a:lstStyle/>
          <a:p>
            <a:pPr>
              <a:defRPr/>
            </a:pPr>
            <a:r>
              <a:rPr lang="fr-FR" dirty="0"/>
              <a:t>Key issues</a:t>
            </a:r>
          </a:p>
        </p:txBody>
      </p:sp>
      <p:grpSp>
        <p:nvGrpSpPr>
          <p:cNvPr id="7" name="Group 20">
            <a:extLst>
              <a:ext uri="{FF2B5EF4-FFF2-40B4-BE49-F238E27FC236}">
                <a16:creationId xmlns:a16="http://schemas.microsoft.com/office/drawing/2014/main" id="{636A9499-2A6A-F784-4345-D0282AC29B9B}"/>
              </a:ext>
            </a:extLst>
          </p:cNvPr>
          <p:cNvGrpSpPr>
            <a:grpSpLocks/>
          </p:cNvGrpSpPr>
          <p:nvPr/>
        </p:nvGrpSpPr>
        <p:grpSpPr bwMode="auto">
          <a:xfrm>
            <a:off x="538163" y="5084763"/>
            <a:ext cx="4321175" cy="863600"/>
            <a:chOff x="339" y="3203"/>
            <a:chExt cx="2722" cy="544"/>
          </a:xfrm>
        </p:grpSpPr>
        <p:sp>
          <p:nvSpPr>
            <p:cNvPr id="9228" name="Rectangle à coins arrondis 14">
              <a:extLst>
                <a:ext uri="{FF2B5EF4-FFF2-40B4-BE49-F238E27FC236}">
                  <a16:creationId xmlns:a16="http://schemas.microsoft.com/office/drawing/2014/main" id="{170E9CD7-EBC8-0197-B861-EA31B79EB7DD}"/>
                </a:ext>
              </a:extLst>
            </p:cNvPr>
            <p:cNvSpPr>
              <a:spLocks noChangeArrowheads="1"/>
            </p:cNvSpPr>
            <p:nvPr/>
          </p:nvSpPr>
          <p:spPr bwMode="auto">
            <a:xfrm>
              <a:off x="567" y="3294"/>
              <a:ext cx="2494" cy="453"/>
            </a:xfrm>
            <a:prstGeom prst="wedgeRoundRectCallout">
              <a:avLst>
                <a:gd name="adj1" fmla="val 67644"/>
                <a:gd name="adj2" fmla="val -60407"/>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a:solidFill>
                    <a:srgbClr val="002060"/>
                  </a:solidFill>
                </a:rPr>
                <a:t> What are rotavirus prevention strategies? </a:t>
              </a:r>
              <a:endParaRPr lang="fr-FR" altLang="es-ES" sz="2000">
                <a:solidFill>
                  <a:srgbClr val="002060"/>
                </a:solidFill>
              </a:endParaRPr>
            </a:p>
          </p:txBody>
        </p:sp>
        <p:sp>
          <p:nvSpPr>
            <p:cNvPr id="16" name="Ellipse 15">
              <a:extLst>
                <a:ext uri="{FF2B5EF4-FFF2-40B4-BE49-F238E27FC236}">
                  <a16:creationId xmlns:a16="http://schemas.microsoft.com/office/drawing/2014/main" id="{3DC91B40-2052-3B5B-1E69-828E5456AA47}"/>
                </a:ext>
              </a:extLst>
            </p:cNvPr>
            <p:cNvSpPr>
              <a:spLocks noChangeArrowheads="1"/>
            </p:cNvSpPr>
            <p:nvPr/>
          </p:nvSpPr>
          <p:spPr bwMode="auto">
            <a:xfrm>
              <a:off x="339" y="3203"/>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a:solidFill>
                    <a:srgbClr val="FFFFFF"/>
                  </a:solidFill>
                  <a:ea typeface="+mn-ea"/>
                </a:rPr>
                <a:t>5</a:t>
              </a:r>
            </a:p>
          </p:txBody>
        </p:sp>
      </p:grpSp>
      <p:cxnSp>
        <p:nvCxnSpPr>
          <p:cNvPr id="9223" name="Connecteur droit 19">
            <a:extLst>
              <a:ext uri="{FF2B5EF4-FFF2-40B4-BE49-F238E27FC236}">
                <a16:creationId xmlns:a16="http://schemas.microsoft.com/office/drawing/2014/main" id="{963AF669-1297-AAE9-89DA-832BF150C2B6}"/>
              </a:ext>
            </a:extLst>
          </p:cNvPr>
          <p:cNvCxnSpPr>
            <a:cxnSpLocks noChangeShapeType="1"/>
          </p:cNvCxnSpPr>
          <p:nvPr/>
        </p:nvCxnSpPr>
        <p:spPr bwMode="auto">
          <a:xfrm>
            <a:off x="1042988" y="1052513"/>
            <a:ext cx="0" cy="467995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cxnSp>
      <p:grpSp>
        <p:nvGrpSpPr>
          <p:cNvPr id="8" name="Group 16">
            <a:extLst>
              <a:ext uri="{FF2B5EF4-FFF2-40B4-BE49-F238E27FC236}">
                <a16:creationId xmlns:a16="http://schemas.microsoft.com/office/drawing/2014/main" id="{982AD080-F016-1F87-E91B-B545BA5F1C87}"/>
              </a:ext>
            </a:extLst>
          </p:cNvPr>
          <p:cNvGrpSpPr>
            <a:grpSpLocks/>
          </p:cNvGrpSpPr>
          <p:nvPr/>
        </p:nvGrpSpPr>
        <p:grpSpPr bwMode="auto">
          <a:xfrm>
            <a:off x="539750" y="1268413"/>
            <a:ext cx="4319588" cy="792162"/>
            <a:chOff x="340" y="799"/>
            <a:chExt cx="2721" cy="499"/>
          </a:xfrm>
        </p:grpSpPr>
        <p:sp>
          <p:nvSpPr>
            <p:cNvPr id="9226" name="Rectangle à coins arrondis 3">
              <a:extLst>
                <a:ext uri="{FF2B5EF4-FFF2-40B4-BE49-F238E27FC236}">
                  <a16:creationId xmlns:a16="http://schemas.microsoft.com/office/drawing/2014/main" id="{16E6F86A-55CD-D785-A3CF-CFE79E30A9DF}"/>
                </a:ext>
              </a:extLst>
            </p:cNvPr>
            <p:cNvSpPr>
              <a:spLocks noChangeArrowheads="1"/>
            </p:cNvSpPr>
            <p:nvPr/>
          </p:nvSpPr>
          <p:spPr bwMode="auto">
            <a:xfrm>
              <a:off x="567" y="980"/>
              <a:ext cx="2494" cy="318"/>
            </a:xfrm>
            <a:prstGeom prst="wedgeRoundRectCallout">
              <a:avLst>
                <a:gd name="adj1" fmla="val 67394"/>
                <a:gd name="adj2" fmla="val 67116"/>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s-ES" sz="2000">
                  <a:solidFill>
                    <a:srgbClr val="002060"/>
                  </a:solidFill>
                </a:rPr>
                <a:t>What is rotavirus disease?</a:t>
              </a:r>
              <a:endParaRPr lang="fr-FR" altLang="es-ES" sz="2000">
                <a:solidFill>
                  <a:srgbClr val="002060"/>
                </a:solidFill>
              </a:endParaRPr>
            </a:p>
          </p:txBody>
        </p:sp>
        <p:sp>
          <p:nvSpPr>
            <p:cNvPr id="17" name="Ellipse 16">
              <a:extLst>
                <a:ext uri="{FF2B5EF4-FFF2-40B4-BE49-F238E27FC236}">
                  <a16:creationId xmlns:a16="http://schemas.microsoft.com/office/drawing/2014/main" id="{38CA8D12-D7AA-30E6-6E81-AEDA52BFEE6B}"/>
                </a:ext>
              </a:extLst>
            </p:cNvPr>
            <p:cNvSpPr>
              <a:spLocks noChangeArrowheads="1"/>
            </p:cNvSpPr>
            <p:nvPr/>
          </p:nvSpPr>
          <p:spPr bwMode="auto">
            <a:xfrm>
              <a:off x="340" y="799"/>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dirty="0">
                  <a:solidFill>
                    <a:srgbClr val="FFFFFF"/>
                  </a:solidFill>
                  <a:latin typeface="+mn-lt"/>
                  <a:ea typeface="+mn-ea"/>
                </a:rPr>
                <a:t>1</a:t>
              </a:r>
            </a:p>
          </p:txBody>
        </p:sp>
      </p:grpSp>
      <p:pic>
        <p:nvPicPr>
          <p:cNvPr id="9225" name="Picture 15" descr="C:\Users\sfellache\Desktop\ammp\doctor2.jpg">
            <a:extLst>
              <a:ext uri="{FF2B5EF4-FFF2-40B4-BE49-F238E27FC236}">
                <a16:creationId xmlns:a16="http://schemas.microsoft.com/office/drawing/2014/main" id="{EC69B2FC-3D2D-7D33-85DB-14F2066904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8">
            <a:extLst>
              <a:ext uri="{FF2B5EF4-FFF2-40B4-BE49-F238E27FC236}">
                <a16:creationId xmlns:a16="http://schemas.microsoft.com/office/drawing/2014/main" id="{8F918B00-3329-B26A-4B25-505333768BD0}"/>
              </a:ext>
            </a:extLst>
          </p:cNvPr>
          <p:cNvSpPr>
            <a:spLocks noGrp="1" noChangeArrowheads="1"/>
          </p:cNvSpPr>
          <p:nvPr>
            <p:ph type="body" idx="1"/>
          </p:nvPr>
        </p:nvSpPr>
        <p:spPr/>
        <p:txBody>
          <a:bodyPr/>
          <a:lstStyle/>
          <a:p>
            <a:r>
              <a:rPr lang="en-US" altLang="es-ES" sz="2100">
                <a:ea typeface="ＭＳ Ｐゴシック" panose="020B0600070205080204" pitchFamily="34" charset="-128"/>
              </a:rPr>
              <a:t>Rotavirus disease is a diarrhoeal disease caused by a virus called rotavirus</a:t>
            </a:r>
          </a:p>
          <a:p>
            <a:r>
              <a:rPr lang="en-US" altLang="es-ES" sz="2100">
                <a:ea typeface="ＭＳ Ｐゴシック" panose="020B0600070205080204" pitchFamily="34" charset="-128"/>
              </a:rPr>
              <a:t>The name rotavirus comes from the wheel-like                    appearance of the virus under the microscope</a:t>
            </a:r>
          </a:p>
          <a:p>
            <a:r>
              <a:rPr lang="en-US" altLang="es-ES" sz="2100">
                <a:ea typeface="ＭＳ Ｐゴシック" panose="020B0600070205080204" pitchFamily="34" charset="-128"/>
              </a:rPr>
              <a:t>Rotavirus is a virus that infects the intestines</a:t>
            </a:r>
          </a:p>
          <a:p>
            <a:r>
              <a:rPr lang="en-US" altLang="es-ES" sz="2100">
                <a:ea typeface="ＭＳ Ｐゴシック" panose="020B0600070205080204" pitchFamily="34" charset="-128"/>
              </a:rPr>
              <a:t>Rotavirus is the most common cause of severe diarrhoeal disease in infants and young children worldwide</a:t>
            </a:r>
          </a:p>
          <a:p>
            <a:r>
              <a:rPr lang="en-US" altLang="es-ES" sz="2100">
                <a:ea typeface="ＭＳ Ｐゴシック" panose="020B0600070205080204" pitchFamily="34" charset="-128"/>
              </a:rPr>
              <a:t>Rotavirus is not the only cause of diarrhoea, several other agents may also cause diarrhoea</a:t>
            </a:r>
          </a:p>
        </p:txBody>
      </p:sp>
      <p:sp>
        <p:nvSpPr>
          <p:cNvPr id="8195" name="Rectangle 7">
            <a:extLst>
              <a:ext uri="{FF2B5EF4-FFF2-40B4-BE49-F238E27FC236}">
                <a16:creationId xmlns:a16="http://schemas.microsoft.com/office/drawing/2014/main" id="{6C4E93CB-8A41-706F-03D3-2F46F03845F3}"/>
              </a:ext>
            </a:extLst>
          </p:cNvPr>
          <p:cNvSpPr>
            <a:spLocks noGrp="1" noChangeArrowheads="1"/>
          </p:cNvSpPr>
          <p:nvPr>
            <p:ph type="title"/>
          </p:nvPr>
        </p:nvSpPr>
        <p:spPr/>
        <p:txBody>
          <a:bodyPr/>
          <a:lstStyle/>
          <a:p>
            <a:pPr>
              <a:defRPr/>
            </a:pPr>
            <a:r>
              <a:rPr lang="fr-FR">
                <a:ea typeface="ＭＳ Ｐゴシック" charset="-128"/>
              </a:rPr>
              <a:t>What is rotavirus disease?</a:t>
            </a:r>
          </a:p>
        </p:txBody>
      </p:sp>
      <p:pic>
        <p:nvPicPr>
          <p:cNvPr id="11268" name="Picture 5" descr="C:\Users\sfellache\Desktop\ammp\virus.jpg">
            <a:extLst>
              <a:ext uri="{FF2B5EF4-FFF2-40B4-BE49-F238E27FC236}">
                <a16:creationId xmlns:a16="http://schemas.microsoft.com/office/drawing/2014/main" id="{0DB6C8A9-8C7A-E717-1C85-9C676B4AA2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4025" y="1784350"/>
            <a:ext cx="2016125" cy="202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A2551FED-E6A1-7F09-82E6-2CB0355E3F02}"/>
              </a:ext>
            </a:extLst>
          </p:cNvPr>
          <p:cNvSpPr>
            <a:spLocks noGrp="1" noChangeArrowheads="1"/>
          </p:cNvSpPr>
          <p:nvPr>
            <p:ph type="body" idx="1"/>
          </p:nvPr>
        </p:nvSpPr>
        <p:spPr/>
        <p:txBody>
          <a:bodyPr/>
          <a:lstStyle/>
          <a:p>
            <a:r>
              <a:rPr lang="en-US" altLang="es-ES">
                <a:ea typeface="ＭＳ Ｐゴシック" panose="020B0600070205080204" pitchFamily="34" charset="-128"/>
              </a:rPr>
              <a:t>Three main symptoms of rotavirus infection:</a:t>
            </a:r>
          </a:p>
          <a:p>
            <a:pPr lvl="1"/>
            <a:r>
              <a:rPr lang="en-US" altLang="es-ES">
                <a:ea typeface="Arial" panose="020B0604020202020204" pitchFamily="34" charset="0"/>
              </a:rPr>
              <a:t>Fever</a:t>
            </a:r>
          </a:p>
          <a:p>
            <a:pPr lvl="1"/>
            <a:r>
              <a:rPr lang="en-US" altLang="es-ES">
                <a:ea typeface="Arial" panose="020B0604020202020204" pitchFamily="34" charset="0"/>
              </a:rPr>
              <a:t>Vomiting</a:t>
            </a:r>
          </a:p>
          <a:p>
            <a:pPr lvl="1"/>
            <a:r>
              <a:rPr lang="en-US" altLang="es-ES">
                <a:ea typeface="Arial" panose="020B0604020202020204" pitchFamily="34" charset="0"/>
              </a:rPr>
              <a:t>Watery diarrhoea</a:t>
            </a:r>
          </a:p>
          <a:p>
            <a:r>
              <a:rPr lang="en-US" altLang="es-ES">
                <a:ea typeface="ＭＳ Ｐゴシック" panose="020B0600070205080204" pitchFamily="34" charset="-128"/>
              </a:rPr>
              <a:t>Abdominal pain may also occur</a:t>
            </a:r>
          </a:p>
          <a:p>
            <a:r>
              <a:rPr lang="en-US" altLang="es-ES">
                <a:ea typeface="ＭＳ Ｐゴシック" panose="020B0600070205080204" pitchFamily="34" charset="-128"/>
              </a:rPr>
              <a:t>Diarrhoea usually stops after 3 to 7 days</a:t>
            </a:r>
          </a:p>
          <a:p>
            <a:r>
              <a:rPr lang="en-US" altLang="es-ES">
                <a:ea typeface="ＭＳ Ｐゴシック" panose="020B0600070205080204" pitchFamily="34" charset="-128"/>
              </a:rPr>
              <a:t>Infants and young children can become dehydrated, requiring urgent treatment</a:t>
            </a:r>
            <a:endParaRPr lang="fr-FR" altLang="es-ES">
              <a:ea typeface="ＭＳ Ｐゴシック" panose="020B0600070205080204" pitchFamily="34" charset="-128"/>
            </a:endParaRPr>
          </a:p>
        </p:txBody>
      </p:sp>
      <p:sp>
        <p:nvSpPr>
          <p:cNvPr id="9219" name="Rectangle 2">
            <a:extLst>
              <a:ext uri="{FF2B5EF4-FFF2-40B4-BE49-F238E27FC236}">
                <a16:creationId xmlns:a16="http://schemas.microsoft.com/office/drawing/2014/main" id="{FCFD29B4-C0C7-5C9A-C723-20D52427D2EA}"/>
              </a:ext>
            </a:extLst>
          </p:cNvPr>
          <p:cNvSpPr>
            <a:spLocks noGrp="1" noChangeArrowheads="1"/>
          </p:cNvSpPr>
          <p:nvPr>
            <p:ph type="title" idx="4294967295"/>
          </p:nvPr>
        </p:nvSpPr>
        <p:spPr/>
        <p:txBody>
          <a:bodyPr/>
          <a:lstStyle/>
          <a:p>
            <a:pPr eaLnBrk="1" hangingPunct="1">
              <a:defRPr/>
            </a:pPr>
            <a:r>
              <a:rPr lang="en-GB">
                <a:ea typeface="ＭＳ Ｐゴシック" charset="-128"/>
              </a:rPr>
              <a:t>What are the signs and symptoms </a:t>
            </a:r>
            <a:br>
              <a:rPr lang="en-GB">
                <a:ea typeface="ＭＳ Ｐゴシック" charset="-128"/>
              </a:rPr>
            </a:br>
            <a:r>
              <a:rPr lang="en-GB">
                <a:ea typeface="ＭＳ Ｐゴシック" charset="-128"/>
              </a:rPr>
              <a:t>of rotavirus infection?</a:t>
            </a:r>
          </a:p>
        </p:txBody>
      </p:sp>
      <p:sp>
        <p:nvSpPr>
          <p:cNvPr id="13316" name="Rectangle 7">
            <a:extLst>
              <a:ext uri="{FF2B5EF4-FFF2-40B4-BE49-F238E27FC236}">
                <a16:creationId xmlns:a16="http://schemas.microsoft.com/office/drawing/2014/main" id="{D26CE4B7-E51B-62A3-6CA8-B939697E789B}"/>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ＭＳ Ｐゴシック" panose="020B0600070205080204" pitchFamily="34" charset="-128"/>
              </a:rPr>
              <a:t>     </a:t>
            </a:r>
            <a:endParaRPr lang="en-GB" altLang="es-ES" sz="2000" b="0">
              <a:solidFill>
                <a:srgbClr val="C00000"/>
              </a:solidFill>
              <a:ea typeface="ＭＳ Ｐゴシック" panose="020B0600070205080204" pitchFamily="34"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24797578-D848-3A38-CB15-EEA75ECEE552}"/>
              </a:ext>
            </a:extLst>
          </p:cNvPr>
          <p:cNvSpPr>
            <a:spLocks noGrp="1" noChangeArrowheads="1"/>
          </p:cNvSpPr>
          <p:nvPr>
            <p:ph type="body" idx="1"/>
          </p:nvPr>
        </p:nvSpPr>
        <p:spPr/>
        <p:txBody>
          <a:bodyPr/>
          <a:lstStyle/>
          <a:p>
            <a:r>
              <a:rPr lang="en-US" altLang="es-ES">
                <a:ea typeface="ＭＳ Ｐゴシック" panose="020B0600070205080204" pitchFamily="34" charset="-128"/>
              </a:rPr>
              <a:t>Confirmation of a diarrhoeal illness such as rotavirus requires laboratory testing </a:t>
            </a:r>
          </a:p>
          <a:p>
            <a:r>
              <a:rPr lang="en-US" altLang="es-ES">
                <a:ea typeface="ＭＳ Ｐゴシック" panose="020B0600070205080204" pitchFamily="34" charset="-128"/>
              </a:rPr>
              <a:t>Strains of rotavirus may be further characterized by special testing with enzyme immunoassay or polymerase chain reaction</a:t>
            </a:r>
          </a:p>
          <a:p>
            <a:pPr lvl="1"/>
            <a:r>
              <a:rPr lang="en-US" altLang="es-ES">
                <a:ea typeface="Arial" panose="020B0604020202020204" pitchFamily="34" charset="0"/>
              </a:rPr>
              <a:t>Such testing is not commonly available or necessary</a:t>
            </a:r>
            <a:endParaRPr lang="fr-FR" altLang="es-ES">
              <a:ea typeface="Arial" panose="020B0604020202020204" pitchFamily="34" charset="0"/>
            </a:endParaRPr>
          </a:p>
        </p:txBody>
      </p:sp>
      <p:sp>
        <p:nvSpPr>
          <p:cNvPr id="10243" name="Rectangle 2">
            <a:extLst>
              <a:ext uri="{FF2B5EF4-FFF2-40B4-BE49-F238E27FC236}">
                <a16:creationId xmlns:a16="http://schemas.microsoft.com/office/drawing/2014/main" id="{EE15FE41-E3FD-26FB-EF8E-E93C04A69B3E}"/>
              </a:ext>
            </a:extLst>
          </p:cNvPr>
          <p:cNvSpPr>
            <a:spLocks noGrp="1" noChangeArrowheads="1"/>
          </p:cNvSpPr>
          <p:nvPr>
            <p:ph type="title" idx="4294967295"/>
          </p:nvPr>
        </p:nvSpPr>
        <p:spPr/>
        <p:txBody>
          <a:bodyPr/>
          <a:lstStyle/>
          <a:p>
            <a:pPr eaLnBrk="1" hangingPunct="1">
              <a:defRPr/>
            </a:pPr>
            <a:r>
              <a:rPr lang="en-US" sz="3600">
                <a:ea typeface="ＭＳ Ｐゴシック" pitchFamily="34" charset="-128"/>
              </a:rPr>
              <a:t>How is rotavirus disease diagnosed?</a:t>
            </a:r>
            <a:endParaRPr lang="en-GB" sz="3600">
              <a:ea typeface="ＭＳ Ｐゴシック" pitchFamily="34" charset="-128"/>
            </a:endParaRPr>
          </a:p>
        </p:txBody>
      </p:sp>
      <p:sp>
        <p:nvSpPr>
          <p:cNvPr id="15364" name="Rectangle 7">
            <a:extLst>
              <a:ext uri="{FF2B5EF4-FFF2-40B4-BE49-F238E27FC236}">
                <a16:creationId xmlns:a16="http://schemas.microsoft.com/office/drawing/2014/main" id="{8E08BCD4-C719-ED13-D0C3-C3663830D83A}"/>
              </a:ext>
            </a:extLst>
          </p:cNvPr>
          <p:cNvSpPr>
            <a:spLocks noChangeArrowheads="1"/>
          </p:cNvSpPr>
          <p:nvPr/>
        </p:nvSpPr>
        <p:spPr bwMode="auto">
          <a:xfrm>
            <a:off x="250825" y="2020888"/>
            <a:ext cx="4572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981075" indent="-45720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lvl="1" eaLnBrk="1" hangingPunct="1">
              <a:buClr>
                <a:srgbClr val="C00000"/>
              </a:buClr>
              <a:buFontTx/>
              <a:buNone/>
            </a:pPr>
            <a:r>
              <a:rPr lang="en-GB" altLang="es-ES" sz="2000" b="0">
                <a:ea typeface="ＭＳ Ｐゴシック" panose="020B0600070205080204" pitchFamily="34" charset="-128"/>
              </a:rPr>
              <a:t>     </a:t>
            </a:r>
            <a:endParaRPr lang="en-GB" altLang="es-ES" sz="2000" b="0">
              <a:solidFill>
                <a:srgbClr val="C00000"/>
              </a:solidFill>
              <a:ea typeface="ＭＳ Ｐゴシック" panose="020B0600070205080204" pitchFamily="34"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0">
            <a:extLst>
              <a:ext uri="{FF2B5EF4-FFF2-40B4-BE49-F238E27FC236}">
                <a16:creationId xmlns:a16="http://schemas.microsoft.com/office/drawing/2014/main" id="{676FA6F3-EA9D-7908-C8D0-223B69EA6790}"/>
              </a:ext>
            </a:extLst>
          </p:cNvPr>
          <p:cNvGrpSpPr>
            <a:grpSpLocks/>
          </p:cNvGrpSpPr>
          <p:nvPr/>
        </p:nvGrpSpPr>
        <p:grpSpPr bwMode="auto">
          <a:xfrm>
            <a:off x="7451725" y="3646488"/>
            <a:ext cx="1692275" cy="1728787"/>
            <a:chOff x="4694" y="2523"/>
            <a:chExt cx="1066" cy="1089"/>
          </a:xfrm>
        </p:grpSpPr>
        <p:pic>
          <p:nvPicPr>
            <p:cNvPr id="17429" name="Picture 31" descr="route-1-boy-gris">
              <a:extLst>
                <a:ext uri="{FF2B5EF4-FFF2-40B4-BE49-F238E27FC236}">
                  <a16:creationId xmlns:a16="http://schemas.microsoft.com/office/drawing/2014/main" id="{89B2AE91-676F-4A8F-8487-3C1B04894E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6" y="2568"/>
              <a:ext cx="940" cy="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30" name="Oval 32">
              <a:extLst>
                <a:ext uri="{FF2B5EF4-FFF2-40B4-BE49-F238E27FC236}">
                  <a16:creationId xmlns:a16="http://schemas.microsoft.com/office/drawing/2014/main" id="{81BB0726-90CF-8115-B615-C4C836F23182}"/>
                </a:ext>
              </a:extLst>
            </p:cNvPr>
            <p:cNvSpPr>
              <a:spLocks noChangeArrowheads="1"/>
            </p:cNvSpPr>
            <p:nvPr/>
          </p:nvSpPr>
          <p:spPr bwMode="auto">
            <a:xfrm>
              <a:off x="4694"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
        <p:nvSpPr>
          <p:cNvPr id="17411" name="Rectangle 50">
            <a:extLst>
              <a:ext uri="{FF2B5EF4-FFF2-40B4-BE49-F238E27FC236}">
                <a16:creationId xmlns:a16="http://schemas.microsoft.com/office/drawing/2014/main" id="{BDA7D68F-6F24-A023-2DEE-C747EED7AD90}"/>
              </a:ext>
            </a:extLst>
          </p:cNvPr>
          <p:cNvSpPr>
            <a:spLocks noGrp="1" noChangeArrowheads="1"/>
          </p:cNvSpPr>
          <p:nvPr>
            <p:ph type="body" idx="1"/>
          </p:nvPr>
        </p:nvSpPr>
        <p:spPr>
          <a:xfrm>
            <a:off x="107950" y="1381125"/>
            <a:ext cx="8785225" cy="2552700"/>
          </a:xfrm>
        </p:spPr>
        <p:txBody>
          <a:bodyPr/>
          <a:lstStyle/>
          <a:p>
            <a:r>
              <a:rPr lang="en-US" altLang="es-ES" sz="2400">
                <a:ea typeface="ＭＳ Ｐゴシック" panose="020B0600070205080204" pitchFamily="34" charset="-128"/>
              </a:rPr>
              <a:t>Rotavirus infection is highly contagious</a:t>
            </a:r>
            <a:endParaRPr lang="en-GB" altLang="es-ES" sz="2400">
              <a:ea typeface="ＭＳ Ｐゴシック" panose="020B0600070205080204" pitchFamily="34" charset="-128"/>
            </a:endParaRPr>
          </a:p>
          <a:p>
            <a:r>
              <a:rPr lang="en-GB" altLang="es-ES" sz="2400">
                <a:ea typeface="ＭＳ Ｐゴシック" panose="020B0600070205080204" pitchFamily="34" charset="-128"/>
              </a:rPr>
              <a:t>Rotavirus spread by fecal-oral route</a:t>
            </a:r>
          </a:p>
          <a:p>
            <a:pPr lvl="1"/>
            <a:r>
              <a:rPr lang="en-GB" altLang="es-ES" sz="2000">
                <a:ea typeface="Arial" panose="020B0604020202020204" pitchFamily="34" charset="0"/>
              </a:rPr>
              <a:t>The primary mode of transmission of rotavirus is the passage of the virus in stool to the mouth of another child</a:t>
            </a:r>
            <a:endParaRPr lang="fr-FR" altLang="es-ES" sz="2000">
              <a:ea typeface="Arial" panose="020B0604020202020204" pitchFamily="34" charset="0"/>
            </a:endParaRPr>
          </a:p>
        </p:txBody>
      </p:sp>
      <p:sp>
        <p:nvSpPr>
          <p:cNvPr id="17412" name="Rectangle 2">
            <a:extLst>
              <a:ext uri="{FF2B5EF4-FFF2-40B4-BE49-F238E27FC236}">
                <a16:creationId xmlns:a16="http://schemas.microsoft.com/office/drawing/2014/main" id="{076D366C-F653-8CC0-0157-A059482F1833}"/>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s-ES" sz="3500"/>
              <a:t>How does rotavirus spread?</a:t>
            </a:r>
            <a:endParaRPr lang="en-GB" altLang="es-ES" sz="3500"/>
          </a:p>
        </p:txBody>
      </p:sp>
      <p:grpSp>
        <p:nvGrpSpPr>
          <p:cNvPr id="3" name="Group 45">
            <a:extLst>
              <a:ext uri="{FF2B5EF4-FFF2-40B4-BE49-F238E27FC236}">
                <a16:creationId xmlns:a16="http://schemas.microsoft.com/office/drawing/2014/main" id="{D6A06AA9-8325-A475-AFC2-C8E3606EE792}"/>
              </a:ext>
            </a:extLst>
          </p:cNvPr>
          <p:cNvGrpSpPr>
            <a:grpSpLocks/>
          </p:cNvGrpSpPr>
          <p:nvPr/>
        </p:nvGrpSpPr>
        <p:grpSpPr bwMode="auto">
          <a:xfrm>
            <a:off x="5580063" y="3644900"/>
            <a:ext cx="1871662" cy="1728788"/>
            <a:chOff x="3515" y="2522"/>
            <a:chExt cx="1179" cy="1089"/>
          </a:xfrm>
        </p:grpSpPr>
        <p:pic>
          <p:nvPicPr>
            <p:cNvPr id="17426" name="Picture 46" descr="route-4">
              <a:extLst>
                <a:ext uri="{FF2B5EF4-FFF2-40B4-BE49-F238E27FC236}">
                  <a16:creationId xmlns:a16="http://schemas.microsoft.com/office/drawing/2014/main" id="{21E50498-6B12-66B8-28F8-73318FA28F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6" y="2578"/>
              <a:ext cx="756" cy="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Oval 47">
              <a:extLst>
                <a:ext uri="{FF2B5EF4-FFF2-40B4-BE49-F238E27FC236}">
                  <a16:creationId xmlns:a16="http://schemas.microsoft.com/office/drawing/2014/main" id="{CE9855FF-2C3A-C9B4-261A-F963F2CC1EE8}"/>
                </a:ext>
              </a:extLst>
            </p:cNvPr>
            <p:cNvSpPr>
              <a:spLocks noChangeArrowheads="1"/>
            </p:cNvSpPr>
            <p:nvPr/>
          </p:nvSpPr>
          <p:spPr bwMode="auto">
            <a:xfrm>
              <a:off x="3515" y="2522"/>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8" name="AutoShape 48">
              <a:extLst>
                <a:ext uri="{FF2B5EF4-FFF2-40B4-BE49-F238E27FC236}">
                  <a16:creationId xmlns:a16="http://schemas.microsoft.com/office/drawing/2014/main" id="{7A6C769B-F8E4-486B-C095-A9F0D104364A}"/>
                </a:ext>
              </a:extLst>
            </p:cNvPr>
            <p:cNvSpPr>
              <a:spLocks noChangeArrowheads="1"/>
            </p:cNvSpPr>
            <p:nvPr/>
          </p:nvSpPr>
          <p:spPr bwMode="auto">
            <a:xfrm rot="5400000">
              <a:off x="4557" y="3022"/>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4" name="Group 41">
            <a:extLst>
              <a:ext uri="{FF2B5EF4-FFF2-40B4-BE49-F238E27FC236}">
                <a16:creationId xmlns:a16="http://schemas.microsoft.com/office/drawing/2014/main" id="{59631DF5-24A9-9BCA-15D5-AF76D4B974E3}"/>
              </a:ext>
            </a:extLst>
          </p:cNvPr>
          <p:cNvGrpSpPr>
            <a:grpSpLocks/>
          </p:cNvGrpSpPr>
          <p:nvPr/>
        </p:nvGrpSpPr>
        <p:grpSpPr bwMode="auto">
          <a:xfrm>
            <a:off x="3708400" y="3646488"/>
            <a:ext cx="1871663" cy="1728787"/>
            <a:chOff x="2336" y="2523"/>
            <a:chExt cx="1179" cy="1089"/>
          </a:xfrm>
        </p:grpSpPr>
        <p:pic>
          <p:nvPicPr>
            <p:cNvPr id="17423" name="Picture 42" descr="route-3">
              <a:extLst>
                <a:ext uri="{FF2B5EF4-FFF2-40B4-BE49-F238E27FC236}">
                  <a16:creationId xmlns:a16="http://schemas.microsoft.com/office/drawing/2014/main" id="{D91B1F72-CA43-7601-7ED9-A0363EE40C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04" y="2604"/>
              <a:ext cx="1043" cy="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4" name="Oval 43">
              <a:extLst>
                <a:ext uri="{FF2B5EF4-FFF2-40B4-BE49-F238E27FC236}">
                  <a16:creationId xmlns:a16="http://schemas.microsoft.com/office/drawing/2014/main" id="{9A18F1AC-C5D5-10D9-0E8E-43435021DD08}"/>
                </a:ext>
              </a:extLst>
            </p:cNvPr>
            <p:cNvSpPr>
              <a:spLocks noChangeArrowheads="1"/>
            </p:cNvSpPr>
            <p:nvPr/>
          </p:nvSpPr>
          <p:spPr bwMode="auto">
            <a:xfrm>
              <a:off x="2336" y="2523"/>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5" name="AutoShape 44">
              <a:extLst>
                <a:ext uri="{FF2B5EF4-FFF2-40B4-BE49-F238E27FC236}">
                  <a16:creationId xmlns:a16="http://schemas.microsoft.com/office/drawing/2014/main" id="{2C2EB2F2-F696-BDFD-77A6-DF7EBD430365}"/>
                </a:ext>
              </a:extLst>
            </p:cNvPr>
            <p:cNvSpPr>
              <a:spLocks noChangeArrowheads="1"/>
            </p:cNvSpPr>
            <p:nvPr/>
          </p:nvSpPr>
          <p:spPr bwMode="auto">
            <a:xfrm rot="5400000">
              <a:off x="3374" y="3025"/>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5" name="Group 37">
            <a:extLst>
              <a:ext uri="{FF2B5EF4-FFF2-40B4-BE49-F238E27FC236}">
                <a16:creationId xmlns:a16="http://schemas.microsoft.com/office/drawing/2014/main" id="{61118F73-261B-581A-B947-E1C869DFDF5B}"/>
              </a:ext>
            </a:extLst>
          </p:cNvPr>
          <p:cNvGrpSpPr>
            <a:grpSpLocks/>
          </p:cNvGrpSpPr>
          <p:nvPr/>
        </p:nvGrpSpPr>
        <p:grpSpPr bwMode="auto">
          <a:xfrm>
            <a:off x="1835150" y="3648075"/>
            <a:ext cx="1873250" cy="1728788"/>
            <a:chOff x="1156" y="2524"/>
            <a:chExt cx="1180" cy="1089"/>
          </a:xfrm>
        </p:grpSpPr>
        <p:pic>
          <p:nvPicPr>
            <p:cNvPr id="17420" name="Picture 38" descr="route-2">
              <a:extLst>
                <a:ext uri="{FF2B5EF4-FFF2-40B4-BE49-F238E27FC236}">
                  <a16:creationId xmlns:a16="http://schemas.microsoft.com/office/drawing/2014/main" id="{113C12A6-F3CD-5F95-609E-4615208B99A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 y="2569"/>
              <a:ext cx="912" cy="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1" name="Oval 39">
              <a:extLst>
                <a:ext uri="{FF2B5EF4-FFF2-40B4-BE49-F238E27FC236}">
                  <a16:creationId xmlns:a16="http://schemas.microsoft.com/office/drawing/2014/main" id="{3C5B8A2B-AC84-6282-8D99-A96792ADB171}"/>
                </a:ext>
              </a:extLst>
            </p:cNvPr>
            <p:cNvSpPr>
              <a:spLocks noChangeArrowheads="1"/>
            </p:cNvSpPr>
            <p:nvPr/>
          </p:nvSpPr>
          <p:spPr bwMode="auto">
            <a:xfrm>
              <a:off x="1156"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22" name="AutoShape 40">
              <a:extLst>
                <a:ext uri="{FF2B5EF4-FFF2-40B4-BE49-F238E27FC236}">
                  <a16:creationId xmlns:a16="http://schemas.microsoft.com/office/drawing/2014/main" id="{C574497C-EBD7-6312-B310-09E8D2D64C64}"/>
                </a:ext>
              </a:extLst>
            </p:cNvPr>
            <p:cNvSpPr>
              <a:spLocks noChangeArrowheads="1"/>
            </p:cNvSpPr>
            <p:nvPr/>
          </p:nvSpPr>
          <p:spPr bwMode="auto">
            <a:xfrm rot="5400000">
              <a:off x="219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grpSp>
        <p:nvGrpSpPr>
          <p:cNvPr id="6" name="Group 33">
            <a:extLst>
              <a:ext uri="{FF2B5EF4-FFF2-40B4-BE49-F238E27FC236}">
                <a16:creationId xmlns:a16="http://schemas.microsoft.com/office/drawing/2014/main" id="{A809B05D-31FB-8D14-3990-D088B53EA28D}"/>
              </a:ext>
            </a:extLst>
          </p:cNvPr>
          <p:cNvGrpSpPr>
            <a:grpSpLocks/>
          </p:cNvGrpSpPr>
          <p:nvPr/>
        </p:nvGrpSpPr>
        <p:grpSpPr bwMode="auto">
          <a:xfrm>
            <a:off x="-36513" y="3648075"/>
            <a:ext cx="1871663" cy="1728788"/>
            <a:chOff x="-23" y="2524"/>
            <a:chExt cx="1179" cy="1089"/>
          </a:xfrm>
        </p:grpSpPr>
        <p:pic>
          <p:nvPicPr>
            <p:cNvPr id="17417" name="Picture 34" descr="route-1">
              <a:extLst>
                <a:ext uri="{FF2B5EF4-FFF2-40B4-BE49-F238E27FC236}">
                  <a16:creationId xmlns:a16="http://schemas.microsoft.com/office/drawing/2014/main" id="{B73BC62A-A191-A075-5E83-1F831A1BAE8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 y="2586"/>
              <a:ext cx="882" cy="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Oval 35">
              <a:extLst>
                <a:ext uri="{FF2B5EF4-FFF2-40B4-BE49-F238E27FC236}">
                  <a16:creationId xmlns:a16="http://schemas.microsoft.com/office/drawing/2014/main" id="{9DC4715B-1A87-CCDD-316A-1FE2BCCC606D}"/>
                </a:ext>
              </a:extLst>
            </p:cNvPr>
            <p:cNvSpPr>
              <a:spLocks noChangeArrowheads="1"/>
            </p:cNvSpPr>
            <p:nvPr/>
          </p:nvSpPr>
          <p:spPr bwMode="auto">
            <a:xfrm>
              <a:off x="-23" y="2524"/>
              <a:ext cx="1066" cy="1089"/>
            </a:xfrm>
            <a:prstGeom prst="ellipse">
              <a:avLst/>
            </a:prstGeom>
            <a:noFill/>
            <a:ln w="76200">
              <a:solidFill>
                <a:srgbClr val="1E7FB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7419" name="AutoShape 36">
              <a:extLst>
                <a:ext uri="{FF2B5EF4-FFF2-40B4-BE49-F238E27FC236}">
                  <a16:creationId xmlns:a16="http://schemas.microsoft.com/office/drawing/2014/main" id="{E3C718A3-326E-77BF-B967-E4625E8548B6}"/>
                </a:ext>
              </a:extLst>
            </p:cNvPr>
            <p:cNvSpPr>
              <a:spLocks noChangeArrowheads="1"/>
            </p:cNvSpPr>
            <p:nvPr/>
          </p:nvSpPr>
          <p:spPr bwMode="auto">
            <a:xfrm rot="5400000">
              <a:off x="1019" y="3023"/>
              <a:ext cx="182" cy="91"/>
            </a:xfrm>
            <a:prstGeom prst="triangle">
              <a:avLst>
                <a:gd name="adj" fmla="val 50000"/>
              </a:avLst>
            </a:prstGeom>
            <a:solidFill>
              <a:srgbClr val="CC0000"/>
            </a:solidFill>
            <a:ln w="19050">
              <a:solidFill>
                <a:srgbClr val="CC0000"/>
              </a:solidFill>
              <a:miter lim="800000"/>
              <a:headEnd/>
              <a:tailEnd/>
            </a:ln>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7">
            <a:extLst>
              <a:ext uri="{FF2B5EF4-FFF2-40B4-BE49-F238E27FC236}">
                <a16:creationId xmlns:a16="http://schemas.microsoft.com/office/drawing/2014/main" id="{B4CD44B9-4839-F5FB-0E4B-4A7F9D329EF6}"/>
              </a:ext>
            </a:extLst>
          </p:cNvPr>
          <p:cNvSpPr>
            <a:spLocks noGrp="1" noChangeArrowheads="1"/>
          </p:cNvSpPr>
          <p:nvPr>
            <p:ph type="body" idx="1"/>
          </p:nvPr>
        </p:nvSpPr>
        <p:spPr>
          <a:xfrm>
            <a:off x="179388" y="1341438"/>
            <a:ext cx="8291512" cy="4611687"/>
          </a:xfrm>
        </p:spPr>
        <p:txBody>
          <a:bodyPr/>
          <a:lstStyle/>
          <a:p>
            <a:pPr marL="476250" indent="-476250"/>
            <a:r>
              <a:rPr lang="en-US" altLang="es-ES">
                <a:ea typeface="ＭＳ Ｐゴシック" panose="020B0600070205080204" pitchFamily="34" charset="-128"/>
              </a:rPr>
              <a:t>Infants after the age of </a:t>
            </a:r>
            <a:br>
              <a:rPr lang="en-US" altLang="es-ES">
                <a:ea typeface="ＭＳ Ｐゴシック" panose="020B0600070205080204" pitchFamily="34" charset="-128"/>
              </a:rPr>
            </a:br>
            <a:r>
              <a:rPr lang="en-US" altLang="es-ES">
                <a:ea typeface="ＭＳ Ｐゴシック" panose="020B0600070205080204" pitchFamily="34" charset="-128"/>
              </a:rPr>
              <a:t>3 months</a:t>
            </a:r>
          </a:p>
          <a:p>
            <a:pPr marL="923925" lvl="1" indent="-400050"/>
            <a:r>
              <a:rPr lang="en-US" altLang="es-ES">
                <a:ea typeface="Arial" panose="020B0604020202020204" pitchFamily="34" charset="0"/>
              </a:rPr>
              <a:t>Low to no immunity</a:t>
            </a:r>
          </a:p>
          <a:p>
            <a:pPr marL="923925" lvl="1" indent="-400050"/>
            <a:r>
              <a:rPr lang="en-US" altLang="es-ES">
                <a:ea typeface="Arial" panose="020B0604020202020204" pitchFamily="34" charset="0"/>
              </a:rPr>
              <a:t>Vulnerable to dehydration</a:t>
            </a:r>
          </a:p>
          <a:p>
            <a:pPr marL="1385888" lvl="2" indent="-400050"/>
            <a:endParaRPr lang="en-US" altLang="es-ES">
              <a:ea typeface="Arial" panose="020B0604020202020204" pitchFamily="34" charset="0"/>
            </a:endParaRPr>
          </a:p>
          <a:p>
            <a:pPr marL="476250" indent="-476250"/>
            <a:r>
              <a:rPr lang="en-US" altLang="es-ES">
                <a:ea typeface="ＭＳ Ｐゴシック" panose="020B0600070205080204" pitchFamily="34" charset="-128"/>
              </a:rPr>
              <a:t>Older children if they are </a:t>
            </a:r>
            <a:br>
              <a:rPr lang="en-US" altLang="es-ES">
                <a:ea typeface="ＭＳ Ｐゴシック" panose="020B0600070205080204" pitchFamily="34" charset="-128"/>
              </a:rPr>
            </a:br>
            <a:r>
              <a:rPr lang="en-US" altLang="es-ES">
                <a:ea typeface="ＭＳ Ｐゴシック" panose="020B0600070205080204" pitchFamily="34" charset="-128"/>
              </a:rPr>
              <a:t>immunocompromised</a:t>
            </a:r>
          </a:p>
          <a:p>
            <a:pPr marL="1385888" lvl="2" indent="-400050"/>
            <a:endParaRPr lang="fr-FR" altLang="es-ES">
              <a:ea typeface="Arial" panose="020B0604020202020204" pitchFamily="34" charset="0"/>
            </a:endParaRPr>
          </a:p>
        </p:txBody>
      </p:sp>
      <p:sp>
        <p:nvSpPr>
          <p:cNvPr id="12291" name="Rectangle 2">
            <a:extLst>
              <a:ext uri="{FF2B5EF4-FFF2-40B4-BE49-F238E27FC236}">
                <a16:creationId xmlns:a16="http://schemas.microsoft.com/office/drawing/2014/main" id="{67F2DC2E-DDE9-13B3-CA03-B0677846424D}"/>
              </a:ext>
            </a:extLst>
          </p:cNvPr>
          <p:cNvSpPr>
            <a:spLocks noGrp="1" noChangeArrowheads="1"/>
          </p:cNvSpPr>
          <p:nvPr>
            <p:ph type="title" idx="4294967295"/>
          </p:nvPr>
        </p:nvSpPr>
        <p:spPr/>
        <p:txBody>
          <a:bodyPr/>
          <a:lstStyle/>
          <a:p>
            <a:pPr eaLnBrk="1" hangingPunct="1">
              <a:defRPr/>
            </a:pPr>
            <a:r>
              <a:rPr lang="en-GB">
                <a:ea typeface="ＭＳ Ｐゴシック" charset="-128"/>
              </a:rPr>
              <a:t>Who is most at risk in the population?</a:t>
            </a:r>
          </a:p>
        </p:txBody>
      </p:sp>
      <p:grpSp>
        <p:nvGrpSpPr>
          <p:cNvPr id="19460" name="Group 25">
            <a:extLst>
              <a:ext uri="{FF2B5EF4-FFF2-40B4-BE49-F238E27FC236}">
                <a16:creationId xmlns:a16="http://schemas.microsoft.com/office/drawing/2014/main" id="{7BE50C2F-9D0A-259E-D662-61076BD8E796}"/>
              </a:ext>
            </a:extLst>
          </p:cNvPr>
          <p:cNvGrpSpPr>
            <a:grpSpLocks/>
          </p:cNvGrpSpPr>
          <p:nvPr/>
        </p:nvGrpSpPr>
        <p:grpSpPr bwMode="auto">
          <a:xfrm>
            <a:off x="4489450" y="1414463"/>
            <a:ext cx="4762500" cy="4440237"/>
            <a:chOff x="2828" y="891"/>
            <a:chExt cx="3000" cy="2797"/>
          </a:xfrm>
        </p:grpSpPr>
        <p:pic>
          <p:nvPicPr>
            <p:cNvPr id="19461" name="Picture 23" descr="C:\Users\sfellache\Desktop\ammp\baby3month.jpg">
              <a:extLst>
                <a:ext uri="{FF2B5EF4-FFF2-40B4-BE49-F238E27FC236}">
                  <a16:creationId xmlns:a16="http://schemas.microsoft.com/office/drawing/2014/main" id="{D5D9DC4A-244C-9445-84B5-87DC1A85B5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91" y="1417"/>
              <a:ext cx="552" cy="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2" name="ZoneTexte 7">
              <a:extLst>
                <a:ext uri="{FF2B5EF4-FFF2-40B4-BE49-F238E27FC236}">
                  <a16:creationId xmlns:a16="http://schemas.microsoft.com/office/drawing/2014/main" id="{A5B7030D-C638-A47E-8327-64687E7F58B1}"/>
                </a:ext>
              </a:extLst>
            </p:cNvPr>
            <p:cNvSpPr txBox="1">
              <a:spLocks noChangeArrowheads="1"/>
            </p:cNvSpPr>
            <p:nvPr/>
          </p:nvSpPr>
          <p:spPr bwMode="auto">
            <a:xfrm>
              <a:off x="3055" y="935"/>
              <a:ext cx="771" cy="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br>
                <a:rPr lang="fr-FR" altLang="es-ES" sz="1400">
                  <a:solidFill>
                    <a:srgbClr val="C00000"/>
                  </a:solidFill>
                </a:rPr>
              </a:br>
              <a:r>
                <a:rPr lang="fr-FR" altLang="es-ES" sz="1400">
                  <a:solidFill>
                    <a:srgbClr val="C00000"/>
                  </a:solidFill>
                </a:rPr>
                <a:t> Infant</a:t>
              </a:r>
            </a:p>
            <a:p>
              <a:pPr algn="ctr" rtl="1" eaLnBrk="1" hangingPunct="1">
                <a:spcBef>
                  <a:spcPct val="0"/>
                </a:spcBef>
                <a:buClrTx/>
                <a:buFontTx/>
                <a:buNone/>
              </a:pPr>
              <a:r>
                <a:rPr lang="fr-FR" altLang="es-ES" sz="1400">
                  <a:solidFill>
                    <a:srgbClr val="C00000"/>
                  </a:solidFill>
                </a:rPr>
                <a:t>&gt; 3 months</a:t>
              </a:r>
            </a:p>
          </p:txBody>
        </p:sp>
        <p:cxnSp>
          <p:nvCxnSpPr>
            <p:cNvPr id="21" name="Connecteur droit avec flèche 20">
              <a:extLst>
                <a:ext uri="{FF2B5EF4-FFF2-40B4-BE49-F238E27FC236}">
                  <a16:creationId xmlns:a16="http://schemas.microsoft.com/office/drawing/2014/main" id="{034893FF-52A9-FDB3-ED1C-352FA3B95AA7}"/>
                </a:ext>
              </a:extLst>
            </p:cNvPr>
            <p:cNvCxnSpPr>
              <a:cxnSpLocks noChangeShapeType="1"/>
            </p:cNvCxnSpPr>
            <p:nvPr/>
          </p:nvCxnSpPr>
          <p:spPr bwMode="auto">
            <a:xfrm flipH="1" flipV="1">
              <a:off x="3060" y="891"/>
              <a:ext cx="1" cy="2721"/>
            </a:xfrm>
            <a:prstGeom prst="straightConnector1">
              <a:avLst/>
            </a:prstGeom>
            <a:noFill/>
            <a:ln w="38100">
              <a:solidFill>
                <a:srgbClr val="002060"/>
              </a:solidFill>
              <a:round/>
              <a:headEnd/>
              <a:tailEnd type="arrow" w="med" len="med"/>
            </a:ln>
            <a:effectLst>
              <a:outerShdw blurRad="63500" dist="23000" dir="5400000" rotWithShape="0">
                <a:srgbClr val="000000">
                  <a:alpha val="34998"/>
                </a:srgbClr>
              </a:outerShdw>
            </a:effectLst>
          </p:spPr>
        </p:cxnSp>
        <p:sp>
          <p:nvSpPr>
            <p:cNvPr id="19464" name="ZoneTexte 34">
              <a:extLst>
                <a:ext uri="{FF2B5EF4-FFF2-40B4-BE49-F238E27FC236}">
                  <a16:creationId xmlns:a16="http://schemas.microsoft.com/office/drawing/2014/main" id="{C23B14D1-8451-197E-0EC1-488B4727FEDD}"/>
                </a:ext>
              </a:extLst>
            </p:cNvPr>
            <p:cNvSpPr txBox="1">
              <a:spLocks noChangeArrowheads="1"/>
            </p:cNvSpPr>
            <p:nvPr/>
          </p:nvSpPr>
          <p:spPr bwMode="auto">
            <a:xfrm rot="-5400000">
              <a:off x="2195" y="2067"/>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s-ES" sz="1800"/>
                <a:t>Risk of disease </a:t>
              </a:r>
            </a:p>
          </p:txBody>
        </p:sp>
        <p:sp>
          <p:nvSpPr>
            <p:cNvPr id="19465" name="ZoneTexte 19">
              <a:extLst>
                <a:ext uri="{FF2B5EF4-FFF2-40B4-BE49-F238E27FC236}">
                  <a16:creationId xmlns:a16="http://schemas.microsoft.com/office/drawing/2014/main" id="{B16C76D2-AC97-3AE6-6D32-20C2FF15CFF9}"/>
                </a:ext>
              </a:extLst>
            </p:cNvPr>
            <p:cNvSpPr txBox="1">
              <a:spLocks noChangeArrowheads="1"/>
            </p:cNvSpPr>
            <p:nvPr/>
          </p:nvSpPr>
          <p:spPr bwMode="auto">
            <a:xfrm>
              <a:off x="3553" y="1071"/>
              <a:ext cx="1180" cy="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endParaRPr lang="fr-FR" altLang="es-ES" sz="1200"/>
            </a:p>
            <a:p>
              <a:pPr algn="ctr" rtl="1" eaLnBrk="1" hangingPunct="1">
                <a:spcBef>
                  <a:spcPct val="0"/>
                </a:spcBef>
                <a:buClrTx/>
                <a:buFontTx/>
                <a:buNone/>
              </a:pPr>
              <a:r>
                <a:rPr lang="en-US" altLang="es-ES" sz="1400">
                  <a:solidFill>
                    <a:srgbClr val="CC0000"/>
                  </a:solidFill>
                </a:rPr>
                <a:t>Immuno-</a:t>
              </a:r>
            </a:p>
            <a:p>
              <a:pPr algn="ctr" rtl="1" eaLnBrk="1" hangingPunct="1">
                <a:spcBef>
                  <a:spcPct val="0"/>
                </a:spcBef>
                <a:buClrTx/>
                <a:buFontTx/>
                <a:buNone/>
              </a:pPr>
              <a:r>
                <a:rPr lang="en-US" altLang="es-ES" sz="1400">
                  <a:solidFill>
                    <a:srgbClr val="CC0000"/>
                  </a:solidFill>
                </a:rPr>
                <a:t>compromised </a:t>
              </a:r>
              <a:r>
                <a:rPr lang="fr-FR" altLang="es-ES" sz="1400">
                  <a:solidFill>
                    <a:srgbClr val="CC0000"/>
                  </a:solidFill>
                </a:rPr>
                <a:t>Children</a:t>
              </a:r>
            </a:p>
          </p:txBody>
        </p:sp>
        <p:sp>
          <p:nvSpPr>
            <p:cNvPr id="19466" name="Rectangle 41">
              <a:extLst>
                <a:ext uri="{FF2B5EF4-FFF2-40B4-BE49-F238E27FC236}">
                  <a16:creationId xmlns:a16="http://schemas.microsoft.com/office/drawing/2014/main" id="{681B2D4F-DD6A-BBB3-FDC1-25023C5BEA2C}"/>
                </a:ext>
              </a:extLst>
            </p:cNvPr>
            <p:cNvSpPr>
              <a:spLocks noChangeArrowheads="1"/>
            </p:cNvSpPr>
            <p:nvPr/>
          </p:nvSpPr>
          <p:spPr bwMode="auto">
            <a:xfrm>
              <a:off x="3151" y="1934"/>
              <a:ext cx="635" cy="1543"/>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19467" name="Rectangle 43">
              <a:extLst>
                <a:ext uri="{FF2B5EF4-FFF2-40B4-BE49-F238E27FC236}">
                  <a16:creationId xmlns:a16="http://schemas.microsoft.com/office/drawing/2014/main" id="{487B1979-461A-F23F-22F1-C1EC0A817451}"/>
                </a:ext>
              </a:extLst>
            </p:cNvPr>
            <p:cNvSpPr>
              <a:spLocks noChangeArrowheads="1"/>
            </p:cNvSpPr>
            <p:nvPr/>
          </p:nvSpPr>
          <p:spPr bwMode="auto">
            <a:xfrm>
              <a:off x="3877" y="2206"/>
              <a:ext cx="499" cy="1270"/>
            </a:xfrm>
            <a:prstGeom prst="rect">
              <a:avLst/>
            </a:prstGeom>
            <a:solidFill>
              <a:srgbClr val="C00000"/>
            </a:solidFill>
            <a:ln w="9525">
              <a:solidFill>
                <a:schemeClr val="bg1"/>
              </a:solidFill>
              <a:round/>
              <a:headEnd/>
              <a:tailEnd/>
            </a:ln>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s-ES" sz="3900"/>
            </a:p>
          </p:txBody>
        </p:sp>
        <p:sp>
          <p:nvSpPr>
            <p:cNvPr id="26" name="Rectangle 25">
              <a:extLst>
                <a:ext uri="{FF2B5EF4-FFF2-40B4-BE49-F238E27FC236}">
                  <a16:creationId xmlns:a16="http://schemas.microsoft.com/office/drawing/2014/main" id="{618FCE8C-F917-C99D-687A-8CEB6448D573}"/>
                </a:ext>
              </a:extLst>
            </p:cNvPr>
            <p:cNvSpPr/>
            <p:nvPr/>
          </p:nvSpPr>
          <p:spPr bwMode="auto">
            <a:xfrm>
              <a:off x="4558" y="3295"/>
              <a:ext cx="317"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p>
          </p:txBody>
        </p:sp>
        <p:sp>
          <p:nvSpPr>
            <p:cNvPr id="27" name="Rectangle 26">
              <a:extLst>
                <a:ext uri="{FF2B5EF4-FFF2-40B4-BE49-F238E27FC236}">
                  <a16:creationId xmlns:a16="http://schemas.microsoft.com/office/drawing/2014/main" id="{F44831EC-5B29-DFBA-DB21-0F373ECFEE02}"/>
                </a:ext>
              </a:extLst>
            </p:cNvPr>
            <p:cNvSpPr/>
            <p:nvPr/>
          </p:nvSpPr>
          <p:spPr bwMode="auto">
            <a:xfrm>
              <a:off x="5193" y="3295"/>
              <a:ext cx="362" cy="182"/>
            </a:xfrm>
            <a:prstGeom prst="rect">
              <a:avLst/>
            </a:prstGeom>
            <a:solidFill>
              <a:schemeClr val="bg1">
                <a:lumMod val="85000"/>
              </a:schemeClr>
            </a:solidFill>
            <a:ln w="9525" cap="flat" cmpd="sng" algn="ctr">
              <a:solidFill>
                <a:schemeClr val="bg1">
                  <a:lumMod val="85000"/>
                </a:schemeClr>
              </a:solidFill>
              <a:prstDash val="solid"/>
              <a:round/>
              <a:headEnd type="none" w="med" len="med"/>
              <a:tailEnd type="none" w="med" len="med"/>
            </a:ln>
            <a:effectLst/>
          </p:spPr>
          <p:txBody>
            <a:bodyPr/>
            <a:lstStyle/>
            <a:p>
              <a:pPr defTabSz="1042988" rtl="1" eaLnBrk="1" hangingPunct="1">
                <a:defRPr/>
              </a:pPr>
              <a:endParaRPr lang="fr-FR"/>
            </a:p>
          </p:txBody>
        </p:sp>
        <p:cxnSp>
          <p:nvCxnSpPr>
            <p:cNvPr id="19470" name="Connecteur droit avec flèche 46">
              <a:extLst>
                <a:ext uri="{FF2B5EF4-FFF2-40B4-BE49-F238E27FC236}">
                  <a16:creationId xmlns:a16="http://schemas.microsoft.com/office/drawing/2014/main" id="{169B3259-35A8-ED43-42CE-BCDCD4F937B6}"/>
                </a:ext>
              </a:extLst>
            </p:cNvPr>
            <p:cNvCxnSpPr>
              <a:cxnSpLocks noChangeShapeType="1"/>
            </p:cNvCxnSpPr>
            <p:nvPr/>
          </p:nvCxnSpPr>
          <p:spPr bwMode="auto">
            <a:xfrm flipV="1">
              <a:off x="2833" y="3475"/>
              <a:ext cx="2920" cy="1"/>
            </a:xfrm>
            <a:prstGeom prst="straightConnector1">
              <a:avLst/>
            </a:prstGeom>
            <a:noFill/>
            <a:ln w="28575">
              <a:solidFill>
                <a:srgbClr val="000066"/>
              </a:solidFill>
              <a:round/>
              <a:headEnd/>
              <a:tailEnd type="arrow" w="med" len="med"/>
            </a:ln>
            <a:extLst>
              <a:ext uri="{909E8E84-426E-40DD-AFC4-6F175D3DCCD1}">
                <a14:hiddenFill xmlns:a14="http://schemas.microsoft.com/office/drawing/2010/main">
                  <a:noFill/>
                </a14:hiddenFill>
              </a:ext>
            </a:extLst>
          </p:spPr>
        </p:cxnSp>
        <p:sp>
          <p:nvSpPr>
            <p:cNvPr id="19471" name="ZoneTexte 49">
              <a:extLst>
                <a:ext uri="{FF2B5EF4-FFF2-40B4-BE49-F238E27FC236}">
                  <a16:creationId xmlns:a16="http://schemas.microsoft.com/office/drawing/2014/main" id="{E24403C4-0624-9C39-4FA6-2D2CC564ADAC}"/>
                </a:ext>
              </a:extLst>
            </p:cNvPr>
            <p:cNvSpPr txBox="1">
              <a:spLocks noChangeArrowheads="1"/>
            </p:cNvSpPr>
            <p:nvPr/>
          </p:nvSpPr>
          <p:spPr bwMode="auto">
            <a:xfrm>
              <a:off x="4466" y="2478"/>
              <a:ext cx="49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s-ES" sz="1400">
                  <a:solidFill>
                    <a:schemeClr val="bg2"/>
                  </a:solidFill>
                </a:rPr>
                <a:t>Adults</a:t>
              </a:r>
            </a:p>
          </p:txBody>
        </p:sp>
        <p:sp>
          <p:nvSpPr>
            <p:cNvPr id="19472" name="ZoneTexte 50">
              <a:extLst>
                <a:ext uri="{FF2B5EF4-FFF2-40B4-BE49-F238E27FC236}">
                  <a16:creationId xmlns:a16="http://schemas.microsoft.com/office/drawing/2014/main" id="{3D3DE756-003C-854C-F316-D5D9E27B5615}"/>
                </a:ext>
              </a:extLst>
            </p:cNvPr>
            <p:cNvSpPr txBox="1">
              <a:spLocks noChangeArrowheads="1"/>
            </p:cNvSpPr>
            <p:nvPr/>
          </p:nvSpPr>
          <p:spPr bwMode="auto">
            <a:xfrm>
              <a:off x="5096" y="2462"/>
              <a:ext cx="499"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fr-FR" altLang="es-ES" sz="1400">
                  <a:solidFill>
                    <a:schemeClr val="bg2"/>
                  </a:solidFill>
                </a:rPr>
                <a:t>Older people</a:t>
              </a:r>
            </a:p>
          </p:txBody>
        </p:sp>
        <p:sp>
          <p:nvSpPr>
            <p:cNvPr id="19473" name="ZoneTexte 34">
              <a:extLst>
                <a:ext uri="{FF2B5EF4-FFF2-40B4-BE49-F238E27FC236}">
                  <a16:creationId xmlns:a16="http://schemas.microsoft.com/office/drawing/2014/main" id="{7286C105-E465-0203-0075-A2CE42BE49EA}"/>
                </a:ext>
              </a:extLst>
            </p:cNvPr>
            <p:cNvSpPr txBox="1">
              <a:spLocks noChangeArrowheads="1"/>
            </p:cNvSpPr>
            <p:nvPr/>
          </p:nvSpPr>
          <p:spPr bwMode="auto">
            <a:xfrm>
              <a:off x="3968" y="3476"/>
              <a:ext cx="1860"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fr-FR" altLang="es-ES" sz="1600"/>
                <a:t>Population</a:t>
              </a:r>
            </a:p>
          </p:txBody>
        </p:sp>
        <p:pic>
          <p:nvPicPr>
            <p:cNvPr id="19474" name="Picture 25" descr="C:\Users\sfellache\Desktop\ammp\2 old people.jpg">
              <a:extLst>
                <a:ext uri="{FF2B5EF4-FFF2-40B4-BE49-F238E27FC236}">
                  <a16:creationId xmlns:a16="http://schemas.microsoft.com/office/drawing/2014/main" id="{AE73C00E-31ED-E39A-0D8F-134C204237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96" y="2795"/>
              <a:ext cx="544" cy="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Picture 26">
              <a:extLst>
                <a:ext uri="{FF2B5EF4-FFF2-40B4-BE49-F238E27FC236}">
                  <a16:creationId xmlns:a16="http://schemas.microsoft.com/office/drawing/2014/main" id="{25C1FFAD-8B53-B01D-2215-9A14A4D2D6B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61" y="2704"/>
              <a:ext cx="499"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6" name="Picture 23" descr="little girl">
              <a:extLst>
                <a:ext uri="{FF2B5EF4-FFF2-40B4-BE49-F238E27FC236}">
                  <a16:creationId xmlns:a16="http://schemas.microsoft.com/office/drawing/2014/main" id="{E50F88F2-0A5D-DB07-22DB-C9A40A9F72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71" y="1616"/>
              <a:ext cx="540" cy="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3">
            <a:extLst>
              <a:ext uri="{FF2B5EF4-FFF2-40B4-BE49-F238E27FC236}">
                <a16:creationId xmlns:a16="http://schemas.microsoft.com/office/drawing/2014/main" id="{45699CDA-9B47-4C0D-578C-212B6556BC21}"/>
              </a:ext>
            </a:extLst>
          </p:cNvPr>
          <p:cNvSpPr txBox="1">
            <a:spLocks noChangeArrowheads="1"/>
          </p:cNvSpPr>
          <p:nvPr/>
        </p:nvSpPr>
        <p:spPr bwMode="auto">
          <a:xfrm>
            <a:off x="179388" y="692150"/>
            <a:ext cx="8569325"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endParaRPr lang="en-US" altLang="es-ES"/>
          </a:p>
          <a:p>
            <a:pPr rtl="1" eaLnBrk="1" hangingPunct="1">
              <a:buFontTx/>
              <a:buNone/>
            </a:pPr>
            <a:endParaRPr lang="en-US" altLang="es-ES"/>
          </a:p>
          <a:p>
            <a:pPr rtl="1" eaLnBrk="1" hangingPunct="1"/>
            <a:endParaRPr lang="en-US" altLang="es-ES"/>
          </a:p>
        </p:txBody>
      </p:sp>
      <p:sp>
        <p:nvSpPr>
          <p:cNvPr id="11267" name="Rectangle 2">
            <a:extLst>
              <a:ext uri="{FF2B5EF4-FFF2-40B4-BE49-F238E27FC236}">
                <a16:creationId xmlns:a16="http://schemas.microsoft.com/office/drawing/2014/main" id="{2B0405AA-5F51-7780-C5D2-10F4B0262DC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rtl="1" eaLnBrk="1" hangingPunct="1">
              <a:defRPr/>
            </a:pPr>
            <a:r>
              <a:rPr lang="en-US" sz="3500" dirty="0"/>
              <a:t>What can be done to prevent rotavirus and </a:t>
            </a:r>
            <a:r>
              <a:rPr lang="en-US" sz="3500" dirty="0" err="1"/>
              <a:t>diarrhoeal</a:t>
            </a:r>
            <a:r>
              <a:rPr lang="en-GB" sz="3500" dirty="0"/>
              <a:t> </a:t>
            </a:r>
            <a:r>
              <a:rPr lang="en-US" sz="3500" dirty="0"/>
              <a:t>disease</a:t>
            </a:r>
            <a:r>
              <a:rPr lang="en-GB" sz="3500" dirty="0"/>
              <a:t>?</a:t>
            </a:r>
          </a:p>
        </p:txBody>
      </p:sp>
      <p:sp>
        <p:nvSpPr>
          <p:cNvPr id="21508" name="Rectangle 2">
            <a:extLst>
              <a:ext uri="{FF2B5EF4-FFF2-40B4-BE49-F238E27FC236}">
                <a16:creationId xmlns:a16="http://schemas.microsoft.com/office/drawing/2014/main" id="{6E673284-2B3E-6339-7C53-1EE96237ABA6}"/>
              </a:ext>
            </a:extLst>
          </p:cNvPr>
          <p:cNvSpPr>
            <a:spLocks noChangeArrowheads="1"/>
          </p:cNvSpPr>
          <p:nvPr/>
        </p:nvSpPr>
        <p:spPr bwMode="auto">
          <a:xfrm>
            <a:off x="9144000" y="47244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50000"/>
              </a:spcBef>
              <a:buClrTx/>
              <a:buFontTx/>
              <a:buNone/>
            </a:pPr>
            <a:endParaRPr lang="fr-FR" altLang="es-ES" sz="3900"/>
          </a:p>
        </p:txBody>
      </p:sp>
      <p:pic>
        <p:nvPicPr>
          <p:cNvPr id="21509" name="Picture 24">
            <a:extLst>
              <a:ext uri="{FF2B5EF4-FFF2-40B4-BE49-F238E27FC236}">
                <a16:creationId xmlns:a16="http://schemas.microsoft.com/office/drawing/2014/main" id="{C9016E47-42C9-45A3-8454-28150CAA5A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5450" y="1843088"/>
            <a:ext cx="6169025" cy="4033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PPTtemplate</Template>
  <TotalTime>37</TotalTime>
  <Words>1522</Words>
  <Application>Microsoft Office PowerPoint</Application>
  <PresentationFormat>On-screen Show (4:3)</PresentationFormat>
  <Paragraphs>181</Paragraphs>
  <Slides>12</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Arial Narrow</vt:lpstr>
      <vt:lpstr>Wingdings</vt:lpstr>
      <vt:lpstr>PPTtemplate</vt:lpstr>
      <vt:lpstr>PowerPoint Presentation</vt:lpstr>
      <vt:lpstr>Learning objectives</vt:lpstr>
      <vt:lpstr>Key issues</vt:lpstr>
      <vt:lpstr>What is rotavirus disease?</vt:lpstr>
      <vt:lpstr>What are the signs and symptoms  of rotavirus infection?</vt:lpstr>
      <vt:lpstr>How is rotavirus disease diagnosed?</vt:lpstr>
      <vt:lpstr>PowerPoint Presentation</vt:lpstr>
      <vt:lpstr>Who is most at risk in the population?</vt:lpstr>
      <vt:lpstr>PowerPoint Presentation</vt:lpstr>
      <vt:lpstr>Is there a vaccine against rotavirus?</vt:lpstr>
      <vt:lpstr>ROTASIIL </vt:lpstr>
      <vt:lpstr>End of module</vt:lpstr>
    </vt:vector>
  </TitlesOfParts>
  <Company>WORLD HEALTH ORGANIZATION</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Key facts about Hib disease</dc:title>
  <dc:creator>RANIM</dc:creator>
  <cp:lastModifiedBy>Gillian Mayers</cp:lastModifiedBy>
  <cp:revision>873</cp:revision>
  <dcterms:created xsi:type="dcterms:W3CDTF">2012-01-27T09:40:38Z</dcterms:created>
  <dcterms:modified xsi:type="dcterms:W3CDTF">2022-11-19T14:56:54Z</dcterms:modified>
</cp:coreProperties>
</file>