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4"/>
  </p:notesMasterIdLst>
  <p:handoutMasterIdLst>
    <p:handoutMasterId r:id="rId15"/>
  </p:handoutMasterIdLst>
  <p:sldIdLst>
    <p:sldId id="291" r:id="rId2"/>
    <p:sldId id="286" r:id="rId3"/>
    <p:sldId id="282" r:id="rId4"/>
    <p:sldId id="292" r:id="rId5"/>
    <p:sldId id="306" r:id="rId6"/>
    <p:sldId id="305" r:id="rId7"/>
    <p:sldId id="296" r:id="rId8"/>
    <p:sldId id="297" r:id="rId9"/>
    <p:sldId id="308" r:id="rId10"/>
    <p:sldId id="304" r:id="rId11"/>
    <p:sldId id="299" r:id="rId12"/>
    <p:sldId id="301" r:id="rId13"/>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illian Mayers"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548" autoAdjust="0"/>
  </p:normalViewPr>
  <p:slideViewPr>
    <p:cSldViewPr>
      <p:cViewPr varScale="1">
        <p:scale>
          <a:sx n="66" d="100"/>
          <a:sy n="66" d="100"/>
        </p:scale>
        <p:origin x="210" y="72"/>
      </p:cViewPr>
      <p:guideLst>
        <p:guide orient="horz" pos="3024"/>
        <p:guide pos="2880"/>
      </p:guideLst>
    </p:cSldViewPr>
  </p:slideViewPr>
  <p:notesTextViewPr>
    <p:cViewPr>
      <p:scale>
        <a:sx n="100" d="100"/>
        <a:sy n="100" d="100"/>
      </p:scale>
      <p:origin x="0" y="-528"/>
    </p:cViewPr>
  </p:notesTextViewPr>
  <p:notesViewPr>
    <p:cSldViewPr>
      <p:cViewPr varScale="1">
        <p:scale>
          <a:sx n="57" d="100"/>
          <a:sy n="57" d="100"/>
        </p:scale>
        <p:origin x="-4048" y="-104"/>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E3D1004D-D3A5-6CC4-23DD-B85D6B987F49}"/>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ea typeface="MS PGothic" panose="020B0600070205080204" pitchFamily="34" charset="-128"/>
              </a:defRPr>
            </a:lvl1pPr>
          </a:lstStyle>
          <a:p>
            <a:pPr>
              <a:defRPr/>
            </a:pPr>
            <a:endParaRPr lang="en-US"/>
          </a:p>
        </p:txBody>
      </p:sp>
      <p:sp>
        <p:nvSpPr>
          <p:cNvPr id="28675" name="Rectangle 3">
            <a:extLst>
              <a:ext uri="{FF2B5EF4-FFF2-40B4-BE49-F238E27FC236}">
                <a16:creationId xmlns:a16="http://schemas.microsoft.com/office/drawing/2014/main" id="{AE9F47FB-E658-92EE-681E-73EEABB1FB14}"/>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ea typeface="MS PGothic" panose="020B0600070205080204" pitchFamily="34" charset="-128"/>
              </a:defRPr>
            </a:lvl1pPr>
          </a:lstStyle>
          <a:p>
            <a:pPr>
              <a:defRPr/>
            </a:pPr>
            <a:endParaRPr lang="en-US"/>
          </a:p>
        </p:txBody>
      </p:sp>
      <p:sp>
        <p:nvSpPr>
          <p:cNvPr id="28676" name="Rectangle 4">
            <a:extLst>
              <a:ext uri="{FF2B5EF4-FFF2-40B4-BE49-F238E27FC236}">
                <a16:creationId xmlns:a16="http://schemas.microsoft.com/office/drawing/2014/main" id="{992D4A3C-7AFE-E36F-E882-7B5CEAE176FE}"/>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ea typeface="MS PGothic" panose="020B0600070205080204" pitchFamily="34" charset="-128"/>
              </a:defRPr>
            </a:lvl1pPr>
          </a:lstStyle>
          <a:p>
            <a:pPr>
              <a:defRPr/>
            </a:pPr>
            <a:endParaRPr lang="en-US"/>
          </a:p>
        </p:txBody>
      </p:sp>
      <p:sp>
        <p:nvSpPr>
          <p:cNvPr id="28677" name="Rectangle 5">
            <a:extLst>
              <a:ext uri="{FF2B5EF4-FFF2-40B4-BE49-F238E27FC236}">
                <a16:creationId xmlns:a16="http://schemas.microsoft.com/office/drawing/2014/main" id="{32237253-1301-CB99-994A-EEF7E3CC7C7B}"/>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FA5CFAB9-092E-404B-BDE9-B0E5864105DF}"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7A12E154-CF5D-C774-36F2-55385F229DF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ea typeface="MS PGothic" panose="020B0600070205080204" pitchFamily="34" charset="-128"/>
              </a:defRPr>
            </a:lvl1pPr>
          </a:lstStyle>
          <a:p>
            <a:pPr>
              <a:defRPr/>
            </a:pPr>
            <a:endParaRPr lang="fr-FR"/>
          </a:p>
        </p:txBody>
      </p:sp>
      <p:sp>
        <p:nvSpPr>
          <p:cNvPr id="8195" name="Rectangle 3">
            <a:extLst>
              <a:ext uri="{FF2B5EF4-FFF2-40B4-BE49-F238E27FC236}">
                <a16:creationId xmlns:a16="http://schemas.microsoft.com/office/drawing/2014/main" id="{60F6786B-BB59-825B-385D-D6693672C397}"/>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ea typeface="MS PGothic" panose="020B0600070205080204" pitchFamily="34" charset="-128"/>
              </a:defRPr>
            </a:lvl1pPr>
          </a:lstStyle>
          <a:p>
            <a:pPr>
              <a:defRPr/>
            </a:pPr>
            <a:endParaRPr lang="fr-FR"/>
          </a:p>
        </p:txBody>
      </p:sp>
      <p:sp>
        <p:nvSpPr>
          <p:cNvPr id="3076" name="Rectangle 4">
            <a:extLst>
              <a:ext uri="{FF2B5EF4-FFF2-40B4-BE49-F238E27FC236}">
                <a16:creationId xmlns:a16="http://schemas.microsoft.com/office/drawing/2014/main" id="{6C7038B3-9B8D-53CF-372F-DA1258713627}"/>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D660B57A-3BAC-A8E6-CCB4-C3B645F69147}"/>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977B24EC-959C-952A-E7DE-40F9BD450356}"/>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ea typeface="MS PGothic" panose="020B0600070205080204" pitchFamily="34" charset="-128"/>
              </a:defRPr>
            </a:lvl1pPr>
          </a:lstStyle>
          <a:p>
            <a:pPr>
              <a:defRPr/>
            </a:pPr>
            <a:endParaRPr lang="fr-FR"/>
          </a:p>
        </p:txBody>
      </p:sp>
      <p:sp>
        <p:nvSpPr>
          <p:cNvPr id="8199" name="Rectangle 7">
            <a:extLst>
              <a:ext uri="{FF2B5EF4-FFF2-40B4-BE49-F238E27FC236}">
                <a16:creationId xmlns:a16="http://schemas.microsoft.com/office/drawing/2014/main" id="{77FB4324-D858-2ABA-19E0-C60B2A1D312C}"/>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BE3E631B-33D7-4782-9F01-03186926A416}"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C30981A8-2DAC-AC96-E184-89BFF03EA461}"/>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r>
              <a:rPr lang="en-GB" altLang="es-ES">
                <a:cs typeface="Arial" panose="020B0604020202020204" pitchFamily="34" charset="0"/>
              </a:rPr>
              <a:t>World Health Organization</a:t>
            </a:r>
          </a:p>
        </p:txBody>
      </p:sp>
      <p:sp>
        <p:nvSpPr>
          <p:cNvPr id="6147" name="Rectangle 3">
            <a:extLst>
              <a:ext uri="{FF2B5EF4-FFF2-40B4-BE49-F238E27FC236}">
                <a16:creationId xmlns:a16="http://schemas.microsoft.com/office/drawing/2014/main" id="{DB06F0E3-5CB0-F586-7423-183DDF82F64B}"/>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477914F-830E-416C-9514-87CBF492DC65}" type="datetime3">
              <a:rPr lang="en-GB" altLang="es-ES" smtClean="0">
                <a:cs typeface="Arial" panose="020B0604020202020204" pitchFamily="34" charset="0"/>
              </a:rPr>
              <a:pPr>
                <a:spcBef>
                  <a:spcPct val="0"/>
                </a:spcBef>
              </a:pPr>
              <a:t>20 November, 2022</a:t>
            </a:fld>
            <a:endParaRPr lang="en-GB" altLang="es-ES">
              <a:cs typeface="Arial" panose="020B0604020202020204" pitchFamily="34" charset="0"/>
            </a:endParaRPr>
          </a:p>
        </p:txBody>
      </p:sp>
      <p:sp>
        <p:nvSpPr>
          <p:cNvPr id="6148" name="Rectangle 7">
            <a:extLst>
              <a:ext uri="{FF2B5EF4-FFF2-40B4-BE49-F238E27FC236}">
                <a16:creationId xmlns:a16="http://schemas.microsoft.com/office/drawing/2014/main" id="{182C1471-BEBE-4F3F-477A-69A5F925334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CAD4A6FD-16B7-4AA1-BF46-A6C9434A8345}" type="slidenum">
              <a:rPr lang="en-GB" altLang="es-ES">
                <a:cs typeface="Arial" panose="020B0604020202020204" pitchFamily="34" charset="0"/>
              </a:rPr>
              <a:pPr>
                <a:spcBef>
                  <a:spcPct val="0"/>
                </a:spcBef>
              </a:pPr>
              <a:t>1</a:t>
            </a:fld>
            <a:endParaRPr lang="en-GB" altLang="es-ES">
              <a:cs typeface="Arial" panose="020B0604020202020204" pitchFamily="34" charset="0"/>
            </a:endParaRPr>
          </a:p>
        </p:txBody>
      </p:sp>
      <p:sp>
        <p:nvSpPr>
          <p:cNvPr id="6149" name="Rectangle 2">
            <a:extLst>
              <a:ext uri="{FF2B5EF4-FFF2-40B4-BE49-F238E27FC236}">
                <a16:creationId xmlns:a16="http://schemas.microsoft.com/office/drawing/2014/main" id="{4AB0FEBA-F722-1EAE-1D1B-02E9F63F09A6}"/>
              </a:ext>
            </a:extLst>
          </p:cNvPr>
          <p:cNvSpPr>
            <a:spLocks noGrp="1" noRot="1" noChangeAspect="1" noChangeArrowheads="1" noTextEdit="1"/>
          </p:cNvSpPr>
          <p:nvPr>
            <p:ph type="sldImg"/>
          </p:nvPr>
        </p:nvSpPr>
        <p:spPr>
          <a:xfrm>
            <a:off x="909638" y="742950"/>
            <a:ext cx="4951412" cy="3713163"/>
          </a:xfrm>
          <a:ln/>
        </p:spPr>
      </p:sp>
      <p:sp>
        <p:nvSpPr>
          <p:cNvPr id="6150" name="Rectangle 3">
            <a:extLst>
              <a:ext uri="{FF2B5EF4-FFF2-40B4-BE49-F238E27FC236}">
                <a16:creationId xmlns:a16="http://schemas.microsoft.com/office/drawing/2014/main" id="{68D30944-446C-42B1-8EB6-23427B03A31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s-E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8E67A5BF-9D5B-3F9E-BF7E-92D652E1CB8F}"/>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DAF07336-C530-2FBC-C27E-EDBAF9CC355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dirty="0"/>
              <a:t>To the facilitator:</a:t>
            </a:r>
          </a:p>
          <a:p>
            <a:r>
              <a:rPr lang="en-US" altLang="es-ES" dirty="0"/>
              <a:t>Read the slide.</a:t>
            </a:r>
          </a:p>
          <a:p>
            <a:r>
              <a:rPr lang="en-US" altLang="es-ES" dirty="0"/>
              <a:t>The question will test if participants understand what to do if the refrigerator stops functioning.</a:t>
            </a:r>
          </a:p>
          <a:p>
            <a:endParaRPr lang="en-US" altLang="es-ES" b="1" dirty="0"/>
          </a:p>
          <a:p>
            <a:r>
              <a:rPr lang="en-US" altLang="es-ES" b="1" dirty="0"/>
              <a:t>Answer:</a:t>
            </a:r>
          </a:p>
          <a:p>
            <a:pPr marL="171450" indent="-171450">
              <a:buFont typeface="Arial" panose="020B0604020202020204" pitchFamily="34" charset="0"/>
              <a:buChar char="•"/>
            </a:pPr>
            <a:r>
              <a:rPr lang="en-US" altLang="es-ES" dirty="0"/>
              <a:t>Find another refrigerator or cold room to store vaccines (be sure that the temperature is maintained between +2</a:t>
            </a:r>
            <a:r>
              <a:rPr lang="en-US" altLang="es-ES" baseline="30000" dirty="0"/>
              <a:t>o</a:t>
            </a:r>
            <a:r>
              <a:rPr lang="en-US" altLang="es-ES" dirty="0"/>
              <a:t>C and + 8</a:t>
            </a:r>
            <a:r>
              <a:rPr lang="en-US" altLang="es-ES" baseline="30000" dirty="0"/>
              <a:t>o</a:t>
            </a:r>
            <a:r>
              <a:rPr lang="en-US" altLang="es-ES" dirty="0"/>
              <a:t>C). </a:t>
            </a:r>
          </a:p>
          <a:p>
            <a:pPr marL="171450" indent="-171450">
              <a:buFont typeface="Arial" panose="020B0604020202020204" pitchFamily="34" charset="0"/>
              <a:buChar char="•"/>
            </a:pPr>
            <a:r>
              <a:rPr lang="en-US" altLang="es-ES"/>
              <a:t>If </a:t>
            </a:r>
            <a:r>
              <a:rPr lang="en-US" altLang="es-ES" dirty="0"/>
              <a:t>another refrigerator is unavailable, line conditioned ice packs or cold packs in cold box(es) or vaccine carrier(s) then put vaccines in the box(es) (Be careful not to put freeze-sensitive vaccines near frozen ice packs, as it may affect vaccine potency). </a:t>
            </a:r>
          </a:p>
          <a:p>
            <a:pPr marL="171450" indent="-171450">
              <a:buFont typeface="Arial" panose="020B0604020202020204" pitchFamily="34" charset="0"/>
              <a:buChar char="•"/>
            </a:pPr>
            <a:r>
              <a:rPr lang="en-US" altLang="es-ES"/>
              <a:t>Inform </a:t>
            </a:r>
            <a:r>
              <a:rPr lang="en-US" altLang="es-ES" dirty="0"/>
              <a:t>supervisor immediately.</a:t>
            </a:r>
          </a:p>
        </p:txBody>
      </p:sp>
      <p:sp>
        <p:nvSpPr>
          <p:cNvPr id="24580" name="Espace réservé du numéro de diapositive 3">
            <a:extLst>
              <a:ext uri="{FF2B5EF4-FFF2-40B4-BE49-F238E27FC236}">
                <a16:creationId xmlns:a16="http://schemas.microsoft.com/office/drawing/2014/main" id="{87C1D75C-6FD3-AD89-AC0A-231FFC55E11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D9876DB-D747-4352-9ED7-78B0604A0665}" type="slidenum">
              <a:rPr lang="fr-FR" altLang="es-ES">
                <a:solidFill>
                  <a:srgbClr val="000000"/>
                </a:solidFill>
                <a:cs typeface="Arial" panose="020B0604020202020204" pitchFamily="34" charset="0"/>
              </a:rPr>
              <a:pPr algn="r" eaLnBrk="1" hangingPunct="1">
                <a:spcBef>
                  <a:spcPct val="0"/>
                </a:spcBef>
              </a:pPr>
              <a:t>10</a:t>
            </a:fld>
            <a:endParaRPr lang="fr-FR" altLang="es-ES">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9C6DD17F-F142-E351-C550-DC11FBA996AA}"/>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3316C75B-3FC2-F70D-7C4F-1AD06789892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a:t>Explain to the participants that these are the important things to keep in mind. </a:t>
            </a:r>
          </a:p>
          <a:p>
            <a:endParaRPr lang="en-US" altLang="es-ES" b="1"/>
          </a:p>
          <a:p>
            <a:endParaRPr lang="en-US" altLang="es-ES" b="1"/>
          </a:p>
          <a:p>
            <a:endParaRPr lang="fr-FR" altLang="es-ES" b="1"/>
          </a:p>
        </p:txBody>
      </p:sp>
      <p:sp>
        <p:nvSpPr>
          <p:cNvPr id="26628" name="Espace réservé du numéro de diapositive 3">
            <a:extLst>
              <a:ext uri="{FF2B5EF4-FFF2-40B4-BE49-F238E27FC236}">
                <a16:creationId xmlns:a16="http://schemas.microsoft.com/office/drawing/2014/main" id="{DA9E5F87-F9E9-390E-468E-7D5854396B8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B871245-25E7-46A3-AF37-8A2405129EEA}" type="slidenum">
              <a:rPr lang="en-GB" altLang="es-ES">
                <a:solidFill>
                  <a:srgbClr val="000000"/>
                </a:solidFill>
                <a:cs typeface="Arial" panose="020B0604020202020204" pitchFamily="34" charset="0"/>
              </a:rPr>
              <a:pPr>
                <a:spcBef>
                  <a:spcPct val="0"/>
                </a:spcBef>
              </a:pPr>
              <a:t>11</a:t>
            </a:fld>
            <a:endParaRPr lang="en-GB" altLang="es-ES">
              <a:solidFill>
                <a:srgbClr val="000000"/>
              </a:solidFill>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69ABA6B4-7DD8-4DF9-AAA8-B115AB60B680}"/>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C845FF19-C3D6-5B7F-04EA-ACAF189C38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endParaRPr lang="en-US" altLang="es-ES" b="1" dirty="0"/>
          </a:p>
          <a:p>
            <a:r>
              <a:rPr lang="en-US" altLang="es-ES" dirty="0"/>
              <a:t>This is the end of the module.</a:t>
            </a:r>
          </a:p>
          <a:p>
            <a:r>
              <a:rPr lang="en-US" altLang="es-ES" dirty="0"/>
              <a:t>You have been introduced to “</a:t>
            </a:r>
            <a:r>
              <a:rPr lang="en-GB" altLang="es-ES" dirty="0">
                <a:solidFill>
                  <a:srgbClr val="000066"/>
                </a:solidFill>
                <a:highlight>
                  <a:srgbClr val="FFFF00"/>
                </a:highlight>
              </a:rPr>
              <a:t>ROTASIIL</a:t>
            </a:r>
            <a:r>
              <a:rPr lang="en-GB" altLang="es-ES" dirty="0">
                <a:solidFill>
                  <a:srgbClr val="000066"/>
                </a:solidFill>
              </a:rPr>
              <a:t> </a:t>
            </a:r>
            <a:r>
              <a:rPr lang="en-US" altLang="es-ES" dirty="0"/>
              <a:t>rotavirus vaccine attributes and storage conditions”.</a:t>
            </a:r>
          </a:p>
          <a:p>
            <a:r>
              <a:rPr lang="en-US" altLang="es-ES" dirty="0"/>
              <a:t>The following module is titled “</a:t>
            </a:r>
            <a:r>
              <a:rPr lang="en-GB" altLang="es-ES">
                <a:solidFill>
                  <a:srgbClr val="000066"/>
                </a:solidFill>
                <a:highlight>
                  <a:srgbClr val="FFFF00"/>
                </a:highlight>
              </a:rPr>
              <a:t>ROTASIIL</a:t>
            </a:r>
            <a:r>
              <a:rPr lang="en-US" altLang="es-ES"/>
              <a:t> </a:t>
            </a:r>
            <a:r>
              <a:rPr lang="en-US" altLang="es-ES" dirty="0"/>
              <a:t>vaccine eligibility”.</a:t>
            </a:r>
          </a:p>
          <a:p>
            <a:r>
              <a:rPr lang="en-US" altLang="es-ES" dirty="0"/>
              <a:t>Thank you for your attention!</a:t>
            </a:r>
          </a:p>
          <a:p>
            <a:pPr eaLnBrk="1" hangingPunct="1">
              <a:spcBef>
                <a:spcPct val="0"/>
              </a:spcBef>
            </a:pPr>
            <a:endParaRPr lang="fr-FR" altLang="es-ES" dirty="0"/>
          </a:p>
        </p:txBody>
      </p:sp>
      <p:sp>
        <p:nvSpPr>
          <p:cNvPr id="28676" name="Espace réservé du numéro de diapositive 3">
            <a:extLst>
              <a:ext uri="{FF2B5EF4-FFF2-40B4-BE49-F238E27FC236}">
                <a16:creationId xmlns:a16="http://schemas.microsoft.com/office/drawing/2014/main" id="{B72194B4-03DD-02DD-21C2-7D4C8BA8314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07BF3B2-5784-47FA-81D4-197469418962}" type="slidenum">
              <a:rPr lang="en-GB" altLang="es-ES">
                <a:cs typeface="Arial" panose="020B0604020202020204" pitchFamily="34" charset="0"/>
              </a:rPr>
              <a:pPr>
                <a:spcBef>
                  <a:spcPct val="0"/>
                </a:spcBef>
              </a:pPr>
              <a:t>12</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35BB0ACC-9DAE-5E8E-5E49-37DF5B0D9D20}"/>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DA528277-C062-F062-F651-EA5C8E052D4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8196" name="Espace réservé du numéro de diapositive 3">
            <a:extLst>
              <a:ext uri="{FF2B5EF4-FFF2-40B4-BE49-F238E27FC236}">
                <a16:creationId xmlns:a16="http://schemas.microsoft.com/office/drawing/2014/main" id="{0E71193F-CCF7-8873-03E9-2BA29310003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277D3DA-044E-482F-A68C-A873A2B47622}" type="slidenum">
              <a:rPr lang="fr-FR" altLang="es-ES">
                <a:cs typeface="Arial" panose="020B0604020202020204" pitchFamily="34" charset="0"/>
              </a:rPr>
              <a:pPr>
                <a:spcBef>
                  <a:spcPct val="0"/>
                </a:spcBef>
              </a:pPr>
              <a:t>2</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0442CB45-A4CA-826F-881B-96B1184798B7}"/>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84B2668B-F423-0BFA-004E-63CF9D5AC00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the key issues raised in this module.</a:t>
            </a:r>
          </a:p>
          <a:p>
            <a:endParaRPr lang="en-US" altLang="es-ES" b="1" dirty="0"/>
          </a:p>
          <a:p>
            <a:r>
              <a:rPr lang="en-US" altLang="es-ES" dirty="0"/>
              <a:t>This module will explain how to store the vaccine. </a:t>
            </a:r>
          </a:p>
          <a:p>
            <a:r>
              <a:rPr lang="en-US" altLang="es-ES" dirty="0"/>
              <a:t>We will provide you with answers to the following questions:</a:t>
            </a:r>
          </a:p>
          <a:p>
            <a:pPr marL="171450" indent="-171450">
              <a:buFont typeface="Arial" panose="020B0604020202020204" pitchFamily="34" charset="0"/>
              <a:buChar char="•"/>
            </a:pPr>
            <a:r>
              <a:rPr lang="en-US" altLang="es-ES" dirty="0"/>
              <a:t>What is rotavirus vaccine presentation?</a:t>
            </a:r>
          </a:p>
          <a:p>
            <a:pPr marL="171450" indent="-171450">
              <a:buFont typeface="Arial" panose="020B0604020202020204" pitchFamily="34" charset="0"/>
              <a:buChar char="•"/>
            </a:pPr>
            <a:r>
              <a:rPr lang="en-US" altLang="es-ES" dirty="0"/>
              <a:t>How safe is rotavirus vaccine?</a:t>
            </a:r>
          </a:p>
          <a:p>
            <a:pPr marL="171450" indent="-171450">
              <a:buFont typeface="Arial" panose="020B0604020202020204" pitchFamily="34" charset="0"/>
              <a:buChar char="•"/>
            </a:pPr>
            <a:r>
              <a:rPr lang="en-US" altLang="es-ES" dirty="0"/>
              <a:t>At which temperature should the vaccine be stored?</a:t>
            </a:r>
          </a:p>
          <a:p>
            <a:pPr marL="171450" indent="-171450">
              <a:buFont typeface="Arial" panose="020B0604020202020204" pitchFamily="34" charset="0"/>
              <a:buChar char="•"/>
            </a:pPr>
            <a:r>
              <a:rPr lang="en-US" altLang="es-ES" dirty="0"/>
              <a:t>Where should the vaccine be stored?</a:t>
            </a:r>
          </a:p>
          <a:p>
            <a:pPr eaLnBrk="1" hangingPunct="1">
              <a:spcBef>
                <a:spcPct val="0"/>
              </a:spcBef>
            </a:pPr>
            <a:endParaRPr lang="en-US" altLang="es-ES" dirty="0"/>
          </a:p>
        </p:txBody>
      </p:sp>
      <p:sp>
        <p:nvSpPr>
          <p:cNvPr id="10244" name="Espace réservé du numéro de diapositive 3">
            <a:extLst>
              <a:ext uri="{FF2B5EF4-FFF2-40B4-BE49-F238E27FC236}">
                <a16:creationId xmlns:a16="http://schemas.microsoft.com/office/drawing/2014/main" id="{BF1AF987-FF1F-3BC5-CF70-4A5F1EE4252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1009762-52F6-4F95-BD9D-98DCFF3465A7}"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5CC18F4C-B309-7D25-9386-C10C05A08EE4}"/>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B7454129-DE0B-0DF0-B210-216AE9706EF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dirty="0"/>
              <a:t>To the facilitator:  </a:t>
            </a:r>
          </a:p>
          <a:p>
            <a:r>
              <a:rPr lang="en-US" altLang="es-ES" b="1" dirty="0"/>
              <a:t>Describe to the participants the new rotavirus vaccine presentation.</a:t>
            </a:r>
          </a:p>
          <a:p>
            <a:endParaRPr lang="en-US" altLang="es-ES" b="1" dirty="0"/>
          </a:p>
          <a:p>
            <a:r>
              <a:rPr lang="fr-FR" altLang="es-ES" dirty="0"/>
              <a:t>ROTASIIL </a:t>
            </a:r>
            <a:r>
              <a:rPr lang="en-US" altLang="es-ES" dirty="0"/>
              <a:t>vaccine is a lyophilized vaccine which is reconstituted into a liquid solution for oral use. </a:t>
            </a:r>
          </a:p>
          <a:p>
            <a:r>
              <a:rPr lang="en-US" altLang="es-ES" dirty="0"/>
              <a:t>It comes in a 1 (2.5 mL or 2 (5 mL) dose vials.</a:t>
            </a:r>
          </a:p>
          <a:p>
            <a:r>
              <a:rPr lang="en-US" altLang="es-ES" dirty="0"/>
              <a:t>1 dose = 2.5 mL</a:t>
            </a:r>
          </a:p>
          <a:p>
            <a:r>
              <a:rPr lang="en-US" altLang="es-ES" dirty="0"/>
              <a:t>The rotavirus vaccine </a:t>
            </a:r>
            <a:r>
              <a:rPr lang="en-US" altLang="es-ES" sz="1200" kern="1200" dirty="0">
                <a:solidFill>
                  <a:schemeClr val="tx1"/>
                </a:solidFill>
                <a:latin typeface="Arial" pitchFamily="34" charset="0"/>
                <a:ea typeface="MS PGothic" panose="020B0600070205080204" pitchFamily="34" charset="-128"/>
              </a:rPr>
              <a:t>(ROTASIIL) must be </a:t>
            </a:r>
            <a:r>
              <a:rPr lang="en-US" altLang="es-ES" dirty="0"/>
              <a:t>given to infants orally, which means swallowed and </a:t>
            </a:r>
            <a:r>
              <a:rPr lang="en-US" altLang="es-ES" b="1" dirty="0"/>
              <a:t>not</a:t>
            </a:r>
            <a:r>
              <a:rPr lang="en-US" altLang="es-ES" dirty="0"/>
              <a:t> injected.</a:t>
            </a:r>
          </a:p>
          <a:p>
            <a:r>
              <a:rPr lang="en-US" altLang="es-ES" dirty="0"/>
              <a:t>Note that the VVM is on the cap, indicating that an open vial should be discarded 6 hours after opening, or at the end of the immunization session, whichever comes first. (More details in Module 4 – Administration.)  </a:t>
            </a:r>
            <a:endParaRPr lang="es-ES" altLang="es-ES" dirty="0"/>
          </a:p>
        </p:txBody>
      </p:sp>
      <p:sp>
        <p:nvSpPr>
          <p:cNvPr id="12292" name="Espace réservé du numéro de diapositive 3">
            <a:extLst>
              <a:ext uri="{FF2B5EF4-FFF2-40B4-BE49-F238E27FC236}">
                <a16:creationId xmlns:a16="http://schemas.microsoft.com/office/drawing/2014/main" id="{88BE7807-67A5-2922-7C53-BF8A12DCBE9B}"/>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6871F53-1727-47CE-AC3C-B1F5A3B2B1E7}" type="slidenum">
              <a:rPr lang="en-GB" altLang="es-ES">
                <a:cs typeface="Arial" panose="020B0604020202020204" pitchFamily="34" charset="0"/>
              </a:rPr>
              <a:pPr algn="r" eaLnBrk="1" hangingPunct="1">
                <a:spcBef>
                  <a:spcPct val="0"/>
                </a:spcBef>
              </a:pPr>
              <a:t>4</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580CF8C3-C201-4C3B-A40C-3870DB110D51}"/>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19459F4D-7DD7-7A1B-1D77-651DD766DB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dirty="0"/>
              <a:t>To the facilitator:  </a:t>
            </a:r>
          </a:p>
          <a:p>
            <a:r>
              <a:rPr lang="en-US" altLang="es-ES" b="1" dirty="0"/>
              <a:t>Describe to the participants the new rotavirus vaccine presentations.</a:t>
            </a:r>
          </a:p>
          <a:p>
            <a:endParaRPr lang="en-US" altLang="es-ES" b="1" dirty="0"/>
          </a:p>
          <a:p>
            <a:r>
              <a:rPr lang="en-US" altLang="es-ES" b="0" dirty="0"/>
              <a:t>This will vary depending on whether it is the 1 dose presentation or the 2 dose presentation.</a:t>
            </a:r>
          </a:p>
          <a:p>
            <a:endParaRPr lang="fr-FR" altLang="es-ES" dirty="0"/>
          </a:p>
          <a:p>
            <a:r>
              <a:rPr lang="fr-FR" altLang="es-ES" dirty="0"/>
              <a:t>ROTASIIL </a:t>
            </a:r>
            <a:r>
              <a:rPr lang="en-US" altLang="es-ES" dirty="0"/>
              <a:t>package contains:</a:t>
            </a:r>
          </a:p>
          <a:p>
            <a:pPr marL="171450" indent="-171450">
              <a:buFont typeface="Arial" panose="020B0604020202020204" pitchFamily="34" charset="0"/>
              <a:buChar char="•"/>
            </a:pPr>
            <a:r>
              <a:rPr lang="en-US" altLang="es-ES" dirty="0"/>
              <a:t>Either a 1 dose, or a 2-dose vial of freeze-dried vaccine.</a:t>
            </a:r>
          </a:p>
          <a:p>
            <a:pPr marL="171450" indent="-171450">
              <a:buFont typeface="Arial" panose="020B0604020202020204" pitchFamily="34" charset="0"/>
              <a:buChar char="•"/>
            </a:pPr>
            <a:r>
              <a:rPr lang="en-US" altLang="es-ES" dirty="0"/>
              <a:t>A vial of diluent for reconstitution of the vaccine. N.B.  This diluent must only be used with this ROTASIIL vaccine.  It must </a:t>
            </a:r>
            <a:r>
              <a:rPr lang="en-US" altLang="es-ES" u="sng" dirty="0"/>
              <a:t>never</a:t>
            </a:r>
            <a:r>
              <a:rPr lang="en-US" altLang="es-ES" dirty="0"/>
              <a:t> be used to reconstitute other freeze-dried vaccines.</a:t>
            </a:r>
          </a:p>
          <a:p>
            <a:pPr marL="171450" indent="-171450">
              <a:buFont typeface="Arial" panose="020B0604020202020204" pitchFamily="34" charset="0"/>
              <a:buChar char="•"/>
            </a:pPr>
            <a:r>
              <a:rPr lang="en-US" altLang="es-ES" dirty="0"/>
              <a:t>Either one or two 6 mL oral syringes – one for reconstitution and administering the first dose, and one for administering the second dose (to avoid contamination between infants/doses).</a:t>
            </a:r>
          </a:p>
          <a:p>
            <a:pPr marL="171450" indent="-171450">
              <a:buFont typeface="Arial" panose="020B0604020202020204" pitchFamily="34" charset="0"/>
              <a:buChar char="•"/>
            </a:pPr>
            <a:r>
              <a:rPr lang="en-US" altLang="es-ES" dirty="0"/>
              <a:t>An adapter – to facilitate reconstitution.</a:t>
            </a:r>
            <a:endParaRPr lang="es-ES" altLang="es-ES" dirty="0"/>
          </a:p>
        </p:txBody>
      </p:sp>
      <p:sp>
        <p:nvSpPr>
          <p:cNvPr id="14340" name="Espace réservé du numéro de diapositive 3">
            <a:extLst>
              <a:ext uri="{FF2B5EF4-FFF2-40B4-BE49-F238E27FC236}">
                <a16:creationId xmlns:a16="http://schemas.microsoft.com/office/drawing/2014/main" id="{B8F1DC94-1C17-A763-DEF4-2F75379B06B8}"/>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3DAE895F-1744-4768-A53C-8759399CA10B}" type="slidenum">
              <a:rPr lang="en-GB" altLang="es-ES">
                <a:cs typeface="Arial" panose="020B0604020202020204" pitchFamily="34" charset="0"/>
              </a:rPr>
              <a:pPr algn="r" eaLnBrk="1" hangingPunct="1">
                <a:spcBef>
                  <a:spcPct val="0"/>
                </a:spcBef>
              </a:pPr>
              <a:t>5</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DD092A4B-99AF-9441-026D-CC71650005DF}"/>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657544DB-99AC-997A-E984-DE519622CE85}"/>
              </a:ext>
            </a:extLst>
          </p:cNvPr>
          <p:cNvSpPr>
            <a:spLocks noGrp="1"/>
          </p:cNvSpPr>
          <p:nvPr>
            <p:ph type="body" idx="1"/>
          </p:nvPr>
        </p:nvSpPr>
        <p:spPr>
          <a:ln/>
        </p:spPr>
        <p:txBody>
          <a:bodyPr lIns="91019" tIns="45508" rIns="91019" bIns="45508"/>
          <a:lstStyle/>
          <a:p>
            <a:pPr>
              <a:defRPr/>
            </a:pPr>
            <a:r>
              <a:rPr lang="en-GB" altLang="es-ES" b="1" noProof="0" dirty="0"/>
              <a:t>To the facilitator:  </a:t>
            </a:r>
          </a:p>
          <a:p>
            <a:pPr>
              <a:defRPr/>
            </a:pPr>
            <a:r>
              <a:rPr lang="en-GB" altLang="es-ES" b="1" noProof="0" dirty="0"/>
              <a:t>Explain to the participants that the new rotavirus vaccine is safe.</a:t>
            </a:r>
          </a:p>
          <a:p>
            <a:pPr>
              <a:defRPr/>
            </a:pPr>
            <a:endParaRPr lang="en-GB" altLang="es-ES" b="1" noProof="0" dirty="0"/>
          </a:p>
          <a:p>
            <a:pPr>
              <a:defRPr/>
            </a:pPr>
            <a:r>
              <a:rPr lang="en-GB" altLang="es-ES" noProof="0" dirty="0"/>
              <a:t>Current rotavirus vaccines are generally well tolerated. They did not cause any serious adverse events in clinical trials. </a:t>
            </a:r>
          </a:p>
          <a:p>
            <a:pPr>
              <a:defRPr/>
            </a:pPr>
            <a:r>
              <a:rPr lang="en-GB" altLang="es-ES" noProof="0" dirty="0"/>
              <a:t> </a:t>
            </a:r>
          </a:p>
          <a:p>
            <a:pPr>
              <a:defRPr/>
            </a:pPr>
            <a:r>
              <a:rPr lang="en-GB" altLang="es-ES" noProof="0" dirty="0"/>
              <a:t>Very common side effects of ROTASIIL include:</a:t>
            </a:r>
          </a:p>
          <a:p>
            <a:pPr>
              <a:defRPr/>
            </a:pPr>
            <a:r>
              <a:rPr lang="en-GB" altLang="es-ES" noProof="0" dirty="0"/>
              <a:t>Fever, irritability, decreased appetite, decreased activity level, vomiting and diarrhoea.</a:t>
            </a:r>
          </a:p>
          <a:p>
            <a:pPr>
              <a:defRPr/>
            </a:pPr>
            <a:r>
              <a:rPr lang="en-GB" altLang="es-ES" noProof="0" dirty="0"/>
              <a:t>These are similar to side effects with other vaccines.</a:t>
            </a:r>
          </a:p>
          <a:p>
            <a:pPr>
              <a:defRPr/>
            </a:pPr>
            <a:r>
              <a:rPr lang="en-GB" altLang="es-ES" noProof="0" dirty="0"/>
              <a:t>Most of these events were of short duration </a:t>
            </a:r>
            <a:r>
              <a:rPr lang="en-GB" altLang="es-ES" noProof="0"/>
              <a:t>and predominantly mild.</a:t>
            </a:r>
            <a:endParaRPr lang="en-GB" altLang="es-ES" noProof="0" dirty="0"/>
          </a:p>
          <a:p>
            <a:pPr>
              <a:defRPr/>
            </a:pPr>
            <a:endParaRPr lang="en-GB" altLang="es-ES" noProof="0" dirty="0"/>
          </a:p>
          <a:p>
            <a:pPr>
              <a:defRPr/>
            </a:pPr>
            <a:r>
              <a:rPr lang="en-GB" altLang="es-ES" noProof="0" dirty="0"/>
              <a:t>Any adverse events and other problems related to the vaccines should be reported through the existing AEFI Reporting System established by the National Immunization Programme (more details in Module 6).</a:t>
            </a:r>
          </a:p>
          <a:p>
            <a:pPr>
              <a:defRPr/>
            </a:pPr>
            <a:endParaRPr lang="en-GB" altLang="es-ES" noProof="0" dirty="0"/>
          </a:p>
          <a:p>
            <a:pPr>
              <a:defRPr/>
            </a:pPr>
            <a:r>
              <a:rPr lang="en-GB" altLang="es-ES" noProof="0" dirty="0"/>
              <a:t>ROTASIIL vaccine can be given safely with other vaccines.</a:t>
            </a:r>
          </a:p>
          <a:p>
            <a:pPr>
              <a:defRPr/>
            </a:pPr>
            <a:endParaRPr lang="es-ES" altLang="es-ES" dirty="0"/>
          </a:p>
        </p:txBody>
      </p:sp>
      <p:sp>
        <p:nvSpPr>
          <p:cNvPr id="16388" name="Espace réservé du numéro de diapositive 3">
            <a:extLst>
              <a:ext uri="{FF2B5EF4-FFF2-40B4-BE49-F238E27FC236}">
                <a16:creationId xmlns:a16="http://schemas.microsoft.com/office/drawing/2014/main" id="{A56B926B-C6CA-E0BC-0803-D775DE8D3C4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8A08FB3-3EF7-4164-87F0-3E14A90AE825}" type="slidenum">
              <a:rPr lang="en-GB" altLang="es-ES">
                <a:cs typeface="Arial" panose="020B0604020202020204" pitchFamily="34" charset="0"/>
              </a:rPr>
              <a:pPr algn="r" eaLnBrk="1" hangingPunct="1">
                <a:spcBef>
                  <a:spcPct val="0"/>
                </a:spcBef>
              </a:pPr>
              <a:t>6</a:t>
            </a:fld>
            <a:endParaRPr lang="en-GB" altLang="es-E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9BEA9A33-ED27-74DC-BC9F-8DE5219AFE28}"/>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F07BF2B5-4285-EB9B-9517-438139C4CF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at which temperature the vaccine should be stored.</a:t>
            </a:r>
          </a:p>
          <a:p>
            <a:endParaRPr lang="en-US" altLang="es-ES" b="1" dirty="0"/>
          </a:p>
          <a:p>
            <a:r>
              <a:rPr lang="en-US" altLang="es-ES" dirty="0"/>
              <a:t>Handling vaccines requires great care. Some vaccines are sensitive to heat and some to freezing. </a:t>
            </a:r>
          </a:p>
          <a:p>
            <a:r>
              <a:rPr lang="en-US" altLang="es-ES" dirty="0"/>
              <a:t>Careful storage and transport conditions are needed to protect vaccines from becoming ineffective and unusable. </a:t>
            </a:r>
          </a:p>
          <a:p>
            <a:r>
              <a:rPr lang="en-GB" altLang="es-ES" dirty="0">
                <a:solidFill>
                  <a:srgbClr val="000066"/>
                </a:solidFill>
              </a:rPr>
              <a:t>ROTASIIL </a:t>
            </a:r>
            <a:r>
              <a:rPr lang="en-US" altLang="es-ES" dirty="0"/>
              <a:t>vaccine must be transported and stored between +2</a:t>
            </a:r>
            <a:r>
              <a:rPr lang="en-GB" altLang="es-ES" dirty="0">
                <a:solidFill>
                  <a:srgbClr val="000066"/>
                </a:solidFill>
              </a:rPr>
              <a:t>°C to +8°C</a:t>
            </a:r>
            <a:r>
              <a:rPr lang="en-US" altLang="es-ES" dirty="0"/>
              <a:t>.</a:t>
            </a:r>
          </a:p>
          <a:p>
            <a:r>
              <a:rPr lang="en-US" altLang="en-US" dirty="0"/>
              <a:t>It is important to ensure that the diluent is not frozen. </a:t>
            </a:r>
          </a:p>
          <a:p>
            <a:r>
              <a:rPr lang="en-US" altLang="en-US" dirty="0"/>
              <a:t>If vaccines and/or diluent are frozen, they lose their potency and will be unable to provide adequate protection against the disease.</a:t>
            </a:r>
          </a:p>
          <a:p>
            <a:r>
              <a:rPr lang="en-US" altLang="es-ES" dirty="0"/>
              <a:t>It is critical to ensure that the storage conditions comply with this.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Reconstituted vaccine must be used immediately.  If not used immediately, it can be held for a period of maximum 6 hours, provided, a syringe* is used to cap the opening of the vial adapter and the entire assembly is stored at 2 to 8</a:t>
            </a:r>
            <a:r>
              <a:rPr lang="en-US" altLang="en-US" baseline="30000" dirty="0"/>
              <a:t>o</a:t>
            </a:r>
            <a:r>
              <a:rPr lang="en-US" altLang="en-US" dirty="0"/>
              <a:t>C.</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s-E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s-ES" i="1" dirty="0"/>
              <a:t>* Fresh syringe if it is the second dose, else use the syringe used for reconstitution.</a:t>
            </a:r>
          </a:p>
          <a:p>
            <a:endParaRPr lang="en-US" altLang="es-ES" dirty="0"/>
          </a:p>
        </p:txBody>
      </p:sp>
      <p:sp>
        <p:nvSpPr>
          <p:cNvPr id="18436" name="Espace réservé du numéro de diapositive 3">
            <a:extLst>
              <a:ext uri="{FF2B5EF4-FFF2-40B4-BE49-F238E27FC236}">
                <a16:creationId xmlns:a16="http://schemas.microsoft.com/office/drawing/2014/main" id="{A567D515-1B20-12D4-CB52-5B95C4374F7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B61B0946-537B-4BDA-886E-46910C03CB3E}" type="slidenum">
              <a:rPr lang="en-GB" altLang="es-ES">
                <a:cs typeface="Arial" panose="020B0604020202020204" pitchFamily="34" charset="0"/>
              </a:rPr>
              <a:pPr algn="r" eaLnBrk="1" hangingPunct="1">
                <a:spcBef>
                  <a:spcPct val="0"/>
                </a:spcBef>
              </a:pPr>
              <a:t>7</a:t>
            </a:fld>
            <a:endParaRPr lang="en-GB" altLang="es-E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01B5B345-B8E1-C82A-1EF0-C50A94F94D71}"/>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5938B1DA-3BC4-47BF-7928-20AADD280D2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where to store the vaccine</a:t>
            </a:r>
            <a:r>
              <a:rPr lang="en-US" altLang="es-ES" dirty="0"/>
              <a:t>.</a:t>
            </a:r>
          </a:p>
          <a:p>
            <a:endParaRPr lang="en-US" altLang="es-ES" dirty="0"/>
          </a:p>
          <a:p>
            <a:r>
              <a:rPr lang="en-US" altLang="es-ES" dirty="0"/>
              <a:t>Good </a:t>
            </a:r>
            <a:r>
              <a:rPr lang="en-US" altLang="es-ES" dirty="0">
                <a:latin typeface="Arial" panose="020B0604020202020204" pitchFamily="34" charset="0"/>
                <a:cs typeface="Arial" panose="020B0604020202020204" pitchFamily="34" charset="0"/>
              </a:rPr>
              <a:t>temperature control during the storage and transport of vaccines is critical to ensure their potency and safety. Monitor the temperature of the refrigerator regularly.</a:t>
            </a:r>
          </a:p>
          <a:p>
            <a:r>
              <a:rPr lang="en-US" altLang="es-ES" dirty="0">
                <a:latin typeface="Arial" panose="020B0604020202020204" pitchFamily="34" charset="0"/>
                <a:cs typeface="Arial" panose="020B0604020202020204" pitchFamily="34" charset="0"/>
              </a:rPr>
              <a:t>As we have mentioned before, </a:t>
            </a:r>
            <a:r>
              <a:rPr lang="en-GB" altLang="en-US" sz="1200" dirty="0">
                <a:solidFill>
                  <a:srgbClr val="000066"/>
                </a:solidFill>
                <a:latin typeface="Arial" panose="020B0604020202020204" pitchFamily="34" charset="0"/>
                <a:cs typeface="Arial" panose="020B0604020202020204" pitchFamily="34" charset="0"/>
              </a:rPr>
              <a:t>ROTASIIL</a:t>
            </a:r>
            <a:r>
              <a:rPr lang="en-GB" altLang="es-ES" dirty="0">
                <a:solidFill>
                  <a:srgbClr val="000066"/>
                </a:solidFill>
                <a:latin typeface="Arial" panose="020B0604020202020204" pitchFamily="34" charset="0"/>
                <a:cs typeface="Arial" panose="020B0604020202020204" pitchFamily="34" charset="0"/>
              </a:rPr>
              <a:t> vials </a:t>
            </a:r>
            <a:r>
              <a:rPr lang="en-US" altLang="es-ES" dirty="0">
                <a:latin typeface="Arial" panose="020B0604020202020204" pitchFamily="34" charset="0"/>
                <a:cs typeface="Arial" panose="020B0604020202020204" pitchFamily="34" charset="0"/>
              </a:rPr>
              <a:t>must be stored between +2 to +8</a:t>
            </a:r>
            <a:r>
              <a:rPr lang="en-US" altLang="es-ES" baseline="30000" dirty="0">
                <a:latin typeface="Arial" panose="020B0604020202020204" pitchFamily="34" charset="0"/>
                <a:cs typeface="Arial" panose="020B0604020202020204" pitchFamily="34" charset="0"/>
              </a:rPr>
              <a:t>o</a:t>
            </a:r>
            <a:r>
              <a:rPr lang="en-US" altLang="es-ES" dirty="0">
                <a:latin typeface="Arial" panose="020B0604020202020204" pitchFamily="34" charset="0"/>
                <a:cs typeface="Arial" panose="020B0604020202020204" pitchFamily="34" charset="0"/>
              </a:rPr>
              <a:t>C.</a:t>
            </a:r>
          </a:p>
          <a:p>
            <a:r>
              <a:rPr lang="en-US" altLang="es-ES" dirty="0">
                <a:latin typeface="Arial" panose="020B0604020202020204" pitchFamily="34" charset="0"/>
                <a:cs typeface="Arial" panose="020B0604020202020204" pitchFamily="34" charset="0"/>
              </a:rPr>
              <a:t>Do not put </a:t>
            </a:r>
            <a:r>
              <a:rPr lang="en-GB" altLang="en-US" sz="1200" dirty="0">
                <a:solidFill>
                  <a:srgbClr val="000066"/>
                </a:solidFill>
                <a:latin typeface="Arial" panose="020B0604020202020204" pitchFamily="34" charset="0"/>
                <a:cs typeface="Arial" panose="020B0604020202020204" pitchFamily="34" charset="0"/>
              </a:rPr>
              <a:t>ROTASIIL, nor the diluent </a:t>
            </a:r>
            <a:r>
              <a:rPr lang="en-US" altLang="es-ES" dirty="0">
                <a:latin typeface="Arial" panose="020B0604020202020204" pitchFamily="34" charset="0"/>
                <a:cs typeface="Arial" panose="020B0604020202020204" pitchFamily="34" charset="0"/>
              </a:rPr>
              <a:t>in the freezer. </a:t>
            </a:r>
          </a:p>
          <a:p>
            <a:r>
              <a:rPr lang="en-US" altLang="en-US" dirty="0">
                <a:latin typeface="Arial" panose="020B0604020202020204" pitchFamily="34" charset="0"/>
                <a:cs typeface="Arial" panose="020B0604020202020204" pitchFamily="34" charset="0"/>
              </a:rPr>
              <a:t>The vaccine should be administered as soon as possible after being removed from the refrigerator.</a:t>
            </a:r>
          </a:p>
          <a:p>
            <a:endParaRPr lang="en-US" altLang="en-US" dirty="0">
              <a:latin typeface="Arial" panose="020B0604020202020204" pitchFamily="34" charset="0"/>
              <a:cs typeface="Arial" panose="020B0604020202020204" pitchFamily="34" charset="0"/>
            </a:endParaRPr>
          </a:p>
          <a:p>
            <a:r>
              <a:rPr lang="en-US" altLang="en-US" strike="noStrike" baseline="0" dirty="0">
                <a:latin typeface="Arial" panose="020B0604020202020204" pitchFamily="34" charset="0"/>
                <a:cs typeface="Arial" panose="020B0604020202020204" pitchFamily="34" charset="0"/>
              </a:rPr>
              <a:t>N.B. </a:t>
            </a:r>
            <a:r>
              <a:rPr lang="en-GB" altLang="en-US" sz="1200" strike="noStrike" baseline="0" dirty="0">
                <a:solidFill>
                  <a:srgbClr val="000066"/>
                </a:solidFill>
                <a:latin typeface="Arial" panose="020B0604020202020204" pitchFamily="34" charset="0"/>
                <a:cs typeface="Arial" panose="020B0604020202020204" pitchFamily="34" charset="0"/>
              </a:rPr>
              <a:t>ROTASIIL</a:t>
            </a:r>
            <a:r>
              <a:rPr lang="en-US" altLang="en-US" strike="noStrike" baseline="0" dirty="0">
                <a:latin typeface="Arial" panose="020B0604020202020204" pitchFamily="34" charset="0"/>
                <a:cs typeface="Arial" panose="020B0604020202020204" pitchFamily="34" charset="0"/>
              </a:rPr>
              <a:t> vials, </a:t>
            </a:r>
            <a:r>
              <a:rPr lang="en-US" altLang="en-US" strike="noStrike" baseline="0" dirty="0"/>
              <a:t>diluent, oral syringes and adapters are not bundled.  The vaccine will be transported with cold chain transport, the diluent in its own boxes and the syringes and adapters will be transported as dry transport.</a:t>
            </a:r>
          </a:p>
          <a:p>
            <a:r>
              <a:rPr lang="en-US" altLang="en-US" strike="noStrike" baseline="0" dirty="0"/>
              <a:t>Healthcare Workers should store the diluent the same was they do with MR and BCG vaccines, i.e. if they keep other diluents in dry storage, they should do the same. If they keep them in fridges, then they should follow same practice, as long as there is sufficient capacity in the fridge.</a:t>
            </a:r>
          </a:p>
          <a:p>
            <a:r>
              <a:rPr lang="en-US" altLang="en-US" strike="noStrike" baseline="0" dirty="0"/>
              <a:t>Healthcare Workers should store the oral syringes and adapters in a cool, dry place, e.g. with the polio droppers.</a:t>
            </a:r>
          </a:p>
          <a:p>
            <a:endParaRPr lang="en-US" altLang="en-US" dirty="0"/>
          </a:p>
          <a:p>
            <a:endParaRPr lang="en-US" altLang="en-US" dirty="0"/>
          </a:p>
          <a:p>
            <a:endParaRPr lang="en-US" altLang="es-ES" dirty="0"/>
          </a:p>
        </p:txBody>
      </p:sp>
      <p:sp>
        <p:nvSpPr>
          <p:cNvPr id="20484" name="Espace réservé du numéro de diapositive 3">
            <a:extLst>
              <a:ext uri="{FF2B5EF4-FFF2-40B4-BE49-F238E27FC236}">
                <a16:creationId xmlns:a16="http://schemas.microsoft.com/office/drawing/2014/main" id="{8DF449AD-D1CF-FF92-C3DB-AFF78251A9B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E7B7793-9C1F-46F2-AEA2-2266096A363F}" type="slidenum">
              <a:rPr lang="en-GB" altLang="es-ES">
                <a:cs typeface="Arial" panose="020B0604020202020204" pitchFamily="34" charset="0"/>
              </a:rPr>
              <a:pPr algn="r" eaLnBrk="1" hangingPunct="1">
                <a:spcBef>
                  <a:spcPct val="0"/>
                </a:spcBef>
              </a:pPr>
              <a:t>8</a:t>
            </a:fld>
            <a:endParaRPr lang="en-GB" altLang="es-E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E9F8356D-38F6-6CF9-5469-E3E22CA17E6C}"/>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4064BC77-A127-2799-F171-61F55FC7AB7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store the vaccine.</a:t>
            </a:r>
          </a:p>
          <a:p>
            <a:endParaRPr lang="en-US" altLang="es-ES" dirty="0"/>
          </a:p>
          <a:p>
            <a:r>
              <a:rPr lang="en-US" altLang="es-ES" dirty="0"/>
              <a:t>Vaccines with early expiration dates should be kept in front for first use.</a:t>
            </a:r>
          </a:p>
          <a:p>
            <a:r>
              <a:rPr lang="en-US" altLang="es-ES" dirty="0"/>
              <a:t>Vaccines with the Vaccine Vial Monitor (VVM) at or near discard point should be used first. Vaccines with VVM beyond discard point should not be used even if the expiration date is valid (more detail in Module 4).</a:t>
            </a:r>
          </a:p>
          <a:p>
            <a:r>
              <a:rPr lang="en-US" altLang="es-ES" dirty="0"/>
              <a:t>Keep a “use first box” in the refrigerator to put vaccine vials that were taken out of the refrigerator (for fixed or outreach session) and were brought back unused. Vaccines in the “use first box” must be used first in the next session.</a:t>
            </a:r>
          </a:p>
          <a:p>
            <a:r>
              <a:rPr lang="en-US" altLang="es-ES" dirty="0"/>
              <a:t>Do not open the refrigerator door often and regularly monitor the temperature of the refrigerator.</a:t>
            </a:r>
          </a:p>
        </p:txBody>
      </p:sp>
      <p:sp>
        <p:nvSpPr>
          <p:cNvPr id="22532" name="Espace réservé du numéro de diapositive 3">
            <a:extLst>
              <a:ext uri="{FF2B5EF4-FFF2-40B4-BE49-F238E27FC236}">
                <a16:creationId xmlns:a16="http://schemas.microsoft.com/office/drawing/2014/main" id="{5D38CDDF-8279-6358-D040-780DCBA59F4B}"/>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95AD9D78-EE31-4DBF-B5D5-1FF206F9CCC3}" type="slidenum">
              <a:rPr lang="en-GB" altLang="es-ES">
                <a:cs typeface="Arial" panose="020B0604020202020204" pitchFamily="34" charset="0"/>
              </a:rPr>
              <a:pPr algn="r" eaLnBrk="1" hangingPunct="1">
                <a:spcBef>
                  <a:spcPct val="0"/>
                </a:spcBef>
              </a:pPr>
              <a:t>9</a:t>
            </a:fld>
            <a:endParaRPr lang="en-GB" altLang="es-E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AA921E60-BF58-107D-1E58-BFA768510108}"/>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extLst>
      <p:ext uri="{BB962C8B-B14F-4D97-AF65-F5344CB8AC3E}">
        <p14:creationId xmlns:p14="http://schemas.microsoft.com/office/powerpoint/2010/main" val="3354407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59559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50763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63315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634398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570901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60061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3209738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35599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8802477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012141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49938029-A879-061A-ADDB-F32C20CACA58}"/>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C2F0B595-73CB-0DBE-948E-4B851CF1D4CB}"/>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dirty="0"/>
              <a:t>Click to edit Master text styles</a:t>
            </a:r>
          </a:p>
          <a:p>
            <a:pPr lvl="1"/>
            <a:r>
              <a:rPr lang="en-GB" altLang="es-ES" dirty="0"/>
              <a:t>Second level</a:t>
            </a:r>
          </a:p>
          <a:p>
            <a:pPr lvl="2"/>
            <a:r>
              <a:rPr lang="en-GB" altLang="es-ES" dirty="0"/>
              <a:t>Third level</a:t>
            </a:r>
          </a:p>
          <a:p>
            <a:pPr lvl="3"/>
            <a:r>
              <a:rPr lang="en-GB" altLang="es-ES" dirty="0"/>
              <a:t>Fourth level</a:t>
            </a:r>
          </a:p>
        </p:txBody>
      </p:sp>
      <p:sp>
        <p:nvSpPr>
          <p:cNvPr id="1028" name="Line 6">
            <a:extLst>
              <a:ext uri="{FF2B5EF4-FFF2-40B4-BE49-F238E27FC236}">
                <a16:creationId xmlns:a16="http://schemas.microsoft.com/office/drawing/2014/main" id="{73E431E8-1D5C-0CE7-A929-1DB31D9E2DED}"/>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7F4B589F-830D-26D7-3CA4-A53CB6A68558}"/>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526DFCE8-1786-4682-D8E7-729FE41AC386}"/>
              </a:ext>
            </a:extLst>
          </p:cNvPr>
          <p:cNvSpPr>
            <a:spLocks noChangeArrowheads="1"/>
          </p:cNvSpPr>
          <p:nvPr/>
        </p:nvSpPr>
        <p:spPr bwMode="auto">
          <a:xfrm>
            <a:off x="927100" y="6426200"/>
            <a:ext cx="5013325"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US" altLang="es-ES" sz="1200" b="1" dirty="0">
                <a:solidFill>
                  <a:srgbClr val="96CCEE"/>
                </a:solidFill>
                <a:latin typeface="Arial Narrow" pitchFamily="34" charset="0"/>
              </a:rPr>
              <a:t>Rotavirus vaccine attributes and storage conditions</a:t>
            </a:r>
            <a:r>
              <a:rPr lang="en-GB" altLang="es-ES" sz="1200" b="1" dirty="0">
                <a:solidFill>
                  <a:srgbClr val="96CCEE"/>
                </a:solidFill>
                <a:latin typeface="Arial Narrow" pitchFamily="34" charset="0"/>
              </a:rPr>
              <a:t>,  Module 2 </a:t>
            </a:r>
            <a:r>
              <a:rPr lang="en-GB" altLang="es-ES" sz="1200" b="1" dirty="0">
                <a:solidFill>
                  <a:srgbClr val="72BBE8"/>
                </a:solidFill>
                <a:latin typeface="Arial Narrow" pitchFamily="34" charset="0"/>
              </a:rPr>
              <a:t> </a:t>
            </a:r>
            <a:r>
              <a:rPr lang="en-GB" altLang="es-ES" b="1" baseline="12000" dirty="0">
                <a:solidFill>
                  <a:srgbClr val="FFFFFF"/>
                </a:solidFill>
                <a:latin typeface="Arial Narrow" pitchFamily="34" charset="0"/>
              </a:rPr>
              <a:t>|</a:t>
            </a:r>
            <a:r>
              <a:rPr lang="en-GB" altLang="es-ES" sz="1200" b="1" dirty="0">
                <a:solidFill>
                  <a:srgbClr val="96CCEE"/>
                </a:solidFill>
                <a:latin typeface="Arial Narrow" pitchFamily="34" charset="0"/>
              </a:rPr>
              <a:t>  November 2022</a:t>
            </a:r>
            <a:endParaRPr lang="en-GB" altLang="es-ES"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CC898FB2-0494-1A98-64E5-F75E417571FC}"/>
              </a:ext>
            </a:extLst>
          </p:cNvPr>
          <p:cNvSpPr>
            <a:spLocks noChangeArrowheads="1"/>
          </p:cNvSpPr>
          <p:nvPr/>
        </p:nvSpPr>
        <p:spPr bwMode="auto">
          <a:xfrm>
            <a:off x="360363" y="6399213"/>
            <a:ext cx="539750"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57EFF141-5C8F-4FCC-A31E-9EEF803AEC30}" type="slidenum">
              <a:rPr lang="en-US" altLang="es-ES" sz="1500" b="1" smtClean="0">
                <a:solidFill>
                  <a:srgbClr val="72BBE8"/>
                </a:solidFill>
                <a:latin typeface="Arial Narrow" panose="020B0606020202030204" pitchFamily="34" charset="0"/>
              </a:rPr>
              <a:pPr algn="r" eaLnBrk="1" hangingPunct="1">
                <a:defRPr/>
              </a:pPr>
              <a:t>‹#›</a:t>
            </a:fld>
            <a:r>
              <a:rPr lang="en-GB" altLang="es-ES" sz="1500" b="1">
                <a:solidFill>
                  <a:srgbClr val="72BBE8"/>
                </a:solidFill>
                <a:latin typeface="Arial Narrow" panose="020B0606020202030204" pitchFamily="34" charset="0"/>
              </a:rPr>
              <a:t> </a:t>
            </a:r>
            <a:r>
              <a:rPr lang="en-GB" altLang="es-E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61D3E9EC-A3AA-0457-AC41-C6B15F2EE26D}"/>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996" r:id="rId1"/>
    <p:sldLayoutId id="2147484986" r:id="rId2"/>
    <p:sldLayoutId id="2147484987" r:id="rId3"/>
    <p:sldLayoutId id="2147484988" r:id="rId4"/>
    <p:sldLayoutId id="2147484989" r:id="rId5"/>
    <p:sldLayoutId id="2147484990" r:id="rId6"/>
    <p:sldLayoutId id="2147484991" r:id="rId7"/>
    <p:sldLayoutId id="2147484992" r:id="rId8"/>
    <p:sldLayoutId id="2147484993" r:id="rId9"/>
    <p:sldLayoutId id="2147484994" r:id="rId10"/>
    <p:sldLayoutId id="2147484995" r:id="rId11"/>
  </p:sldLayoutIdLst>
  <p:hf sldNum="0" hdr="0" ftr="0"/>
  <p:txStyles>
    <p:titleStyle>
      <a:lvl1pPr algn="ctr" defTabSz="912813" rtl="0" eaLnBrk="0" fontAlgn="base" hangingPunct="0">
        <a:spcBef>
          <a:spcPct val="0"/>
        </a:spcBef>
        <a:spcAft>
          <a:spcPct val="0"/>
        </a:spcAft>
        <a:defRPr sz="3500" b="1">
          <a:solidFill>
            <a:srgbClr val="000066"/>
          </a:solidFill>
          <a:latin typeface="+mj-lt"/>
          <a:ea typeface="MS PGothic" panose="020B0600070205080204"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anose="020B0600070205080204"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anose="020B0600070205080204"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anose="020B0600070205080204"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anose="020B0600070205080204"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anose="020B0600070205080204"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7170" name="Rectangle 5">
            <a:extLst>
              <a:ext uri="{FF2B5EF4-FFF2-40B4-BE49-F238E27FC236}">
                <a16:creationId xmlns:a16="http://schemas.microsoft.com/office/drawing/2014/main" id="{0E07A088-137A-3289-2204-648BBF1C6570}"/>
              </a:ext>
            </a:extLst>
          </p:cNvPr>
          <p:cNvSpPr>
            <a:spLocks noGrp="1" noChangeArrowheads="1"/>
          </p:cNvSpPr>
          <p:nvPr>
            <p:ph type="ctrTitle"/>
          </p:nvPr>
        </p:nvSpPr>
        <p:spPr>
          <a:xfrm>
            <a:off x="685800" y="692150"/>
            <a:ext cx="7772400" cy="1470025"/>
          </a:xfrm>
        </p:spPr>
        <p:txBody>
          <a:bodyPr/>
          <a:lstStyle/>
          <a:p>
            <a:pPr>
              <a:defRPr/>
            </a:pPr>
            <a:r>
              <a:rPr lang="fr-FR" sz="2400">
                <a:solidFill>
                  <a:schemeClr val="bg1"/>
                </a:solidFill>
                <a:latin typeface="Arial" pitchFamily="34" charset="0"/>
              </a:rPr>
              <a:t>Training for rotavirus vaccine introduction</a:t>
            </a:r>
          </a:p>
        </p:txBody>
      </p:sp>
      <p:sp>
        <p:nvSpPr>
          <p:cNvPr id="5123" name="Rectangle 6">
            <a:extLst>
              <a:ext uri="{FF2B5EF4-FFF2-40B4-BE49-F238E27FC236}">
                <a16:creationId xmlns:a16="http://schemas.microsoft.com/office/drawing/2014/main" id="{A103F9AC-D3F7-4128-BB48-3866A7220B85}"/>
              </a:ext>
            </a:extLst>
          </p:cNvPr>
          <p:cNvSpPr>
            <a:spLocks noGrp="1" noChangeArrowheads="1"/>
          </p:cNvSpPr>
          <p:nvPr>
            <p:ph type="subTitle" idx="1"/>
          </p:nvPr>
        </p:nvSpPr>
        <p:spPr>
          <a:xfrm>
            <a:off x="1371600" y="2447925"/>
            <a:ext cx="6400800" cy="1752600"/>
          </a:xfrm>
        </p:spPr>
        <p:txBody>
          <a:bodyPr/>
          <a:lstStyle/>
          <a:p>
            <a:pPr>
              <a:buFont typeface="Wingdings" panose="05000000000000000000" pitchFamily="2" charset="2"/>
              <a:buNone/>
            </a:pPr>
            <a:r>
              <a:rPr lang="fr-FR" altLang="es-ES" sz="3200" b="1">
                <a:solidFill>
                  <a:schemeClr val="bg1"/>
                </a:solidFill>
                <a:latin typeface="Arial" panose="020B0604020202020204" pitchFamily="34" charset="0"/>
                <a:cs typeface="Arial" panose="020B0604020202020204" pitchFamily="34" charset="0"/>
              </a:rPr>
              <a:t>Module 2</a:t>
            </a:r>
          </a:p>
          <a:p>
            <a:pPr>
              <a:buFont typeface="Wingdings" panose="05000000000000000000" pitchFamily="2" charset="2"/>
              <a:buNone/>
            </a:pPr>
            <a:r>
              <a:rPr lang="fr-FR" altLang="es-ES" sz="3200" b="1">
                <a:solidFill>
                  <a:schemeClr val="bg1"/>
                </a:solidFill>
                <a:latin typeface="Arial" panose="020B0604020202020204" pitchFamily="34" charset="0"/>
                <a:cs typeface="Arial" panose="020B0604020202020204" pitchFamily="34" charset="0"/>
              </a:rPr>
              <a:t>Rotavirus vaccine attributes and storage conditions</a:t>
            </a:r>
          </a:p>
        </p:txBody>
      </p:sp>
      <p:pic>
        <p:nvPicPr>
          <p:cNvPr id="5124" name="Picture 5" descr="WHO-EN-white-H">
            <a:extLst>
              <a:ext uri="{FF2B5EF4-FFF2-40B4-BE49-F238E27FC236}">
                <a16:creationId xmlns:a16="http://schemas.microsoft.com/office/drawing/2014/main" id="{8B94F7A4-2644-C80E-3D50-83A9D291F6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D9B378A2-50FD-6CEB-36F5-0AA663BB9BEF}"/>
              </a:ext>
            </a:extLst>
          </p:cNvPr>
          <p:cNvSpPr txBox="1"/>
          <p:nvPr/>
        </p:nvSpPr>
        <p:spPr>
          <a:xfrm>
            <a:off x="6876256" y="6294438"/>
            <a:ext cx="1992957" cy="246221"/>
          </a:xfrm>
          <a:prstGeom prst="rect">
            <a:avLst/>
          </a:prstGeom>
          <a:noFill/>
        </p:spPr>
        <p:txBody>
          <a:bodyPr wrap="square" rtlCol="0">
            <a:spAutoFit/>
          </a:bodyPr>
          <a:lstStyle/>
          <a:p>
            <a:r>
              <a:rPr lang="en-US" sz="1000" dirty="0">
                <a:solidFill>
                  <a:schemeClr val="bg1"/>
                </a:solidFill>
              </a:rPr>
              <a:t>Last updated November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7" descr="doctor_thinking">
            <a:extLst>
              <a:ext uri="{FF2B5EF4-FFF2-40B4-BE49-F238E27FC236}">
                <a16:creationId xmlns:a16="http://schemas.microsoft.com/office/drawing/2014/main" id="{30A0A1D8-8B5E-0C43-7EE6-CDBF71EB85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re 17">
            <a:extLst>
              <a:ext uri="{FF2B5EF4-FFF2-40B4-BE49-F238E27FC236}">
                <a16:creationId xmlns:a16="http://schemas.microsoft.com/office/drawing/2014/main" id="{B25880DD-6B7F-0638-5BD4-CE6A7EEAF52D}"/>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err="1">
                <a:solidFill>
                  <a:srgbClr val="000066"/>
                </a:solidFill>
                <a:latin typeface="Arial" charset="0"/>
                <a:ea typeface="ＭＳ Ｐゴシック" charset="0"/>
              </a:rPr>
              <a:t>What</a:t>
            </a:r>
            <a:r>
              <a:rPr lang="fr-FR" sz="3500" b="1" dirty="0">
                <a:solidFill>
                  <a:srgbClr val="000066"/>
                </a:solidFill>
                <a:latin typeface="Arial" charset="0"/>
                <a:ea typeface="ＭＳ Ｐゴシック" charset="0"/>
              </a:rPr>
              <a:t> </a:t>
            </a:r>
            <a:r>
              <a:rPr lang="fr-FR" sz="3500" b="1" dirty="0" err="1">
                <a:solidFill>
                  <a:srgbClr val="000066"/>
                </a:solidFill>
                <a:latin typeface="Arial" charset="0"/>
                <a:ea typeface="ＭＳ Ｐゴシック" charset="0"/>
              </a:rPr>
              <a:t>should</a:t>
            </a:r>
            <a:r>
              <a:rPr lang="fr-FR" sz="3500" b="1" dirty="0">
                <a:solidFill>
                  <a:srgbClr val="000066"/>
                </a:solidFill>
                <a:latin typeface="Arial" charset="0"/>
                <a:ea typeface="ＭＳ Ｐゴシック" charset="0"/>
              </a:rPr>
              <a:t> </a:t>
            </a:r>
            <a:r>
              <a:rPr lang="fr-FR" sz="3500" b="1" dirty="0" err="1">
                <a:solidFill>
                  <a:srgbClr val="000066"/>
                </a:solidFill>
                <a:latin typeface="Arial" charset="0"/>
                <a:ea typeface="ＭＳ Ｐゴシック" charset="0"/>
              </a:rPr>
              <a:t>you</a:t>
            </a:r>
            <a:r>
              <a:rPr lang="fr-FR" sz="3500" b="1" dirty="0">
                <a:solidFill>
                  <a:srgbClr val="000066"/>
                </a:solidFill>
                <a:latin typeface="Arial" charset="0"/>
                <a:ea typeface="ＭＳ Ｐゴシック" charset="0"/>
              </a:rPr>
              <a:t> do? </a:t>
            </a:r>
          </a:p>
        </p:txBody>
      </p:sp>
      <p:sp>
        <p:nvSpPr>
          <p:cNvPr id="23556" name="Rectangle à coins arrondis 3">
            <a:extLst>
              <a:ext uri="{FF2B5EF4-FFF2-40B4-BE49-F238E27FC236}">
                <a16:creationId xmlns:a16="http://schemas.microsoft.com/office/drawing/2014/main" id="{182A20ED-5CA1-9D12-E092-522C5E58DEE1}"/>
              </a:ext>
            </a:extLst>
          </p:cNvPr>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r>
              <a:rPr lang="en-US" altLang="es-ES" sz="2000" b="1">
                <a:solidFill>
                  <a:srgbClr val="002060"/>
                </a:solidFill>
              </a:rPr>
              <a:t>The refrigerator stops functioning.</a:t>
            </a:r>
          </a:p>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r>
              <a:rPr lang="en-US" altLang="es-ES" sz="2000" b="1"/>
              <a:t>What should you do? </a:t>
            </a:r>
          </a:p>
          <a:p>
            <a:pPr rtl="1" eaLnBrk="1" hangingPunct="1">
              <a:spcBef>
                <a:spcPct val="0"/>
              </a:spcBef>
              <a:buClrTx/>
              <a:buFontTx/>
              <a:buNone/>
            </a:pPr>
            <a:endParaRPr lang="fr-FR" altLang="es-ES" sz="2000" b="1">
              <a:solidFill>
                <a:srgbClr val="00206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38B0620D-8D9F-1031-22FC-F9E59EC756B5}"/>
              </a:ext>
            </a:extLst>
          </p:cNvPr>
          <p:cNvSpPr>
            <a:spLocks noGrp="1" noChangeArrowheads="1"/>
          </p:cNvSpPr>
          <p:nvPr>
            <p:ph type="title" idx="4294967295"/>
          </p:nvPr>
        </p:nvSpPr>
        <p:spPr/>
        <p:txBody>
          <a:bodyPr/>
          <a:lstStyle/>
          <a:p>
            <a:pPr eaLnBrk="1" hangingPunct="1">
              <a:defRPr/>
            </a:pPr>
            <a:r>
              <a:rPr lang="en-GB" dirty="0">
                <a:solidFill>
                  <a:srgbClr val="002060"/>
                </a:solidFill>
                <a:ea typeface="+mj-ea"/>
              </a:rPr>
              <a:t>Key messages </a:t>
            </a:r>
          </a:p>
        </p:txBody>
      </p:sp>
      <p:pic>
        <p:nvPicPr>
          <p:cNvPr id="25603" name="Picture 7" descr="C:\Users\sfellache\Desktop\ammp\doctor1.jpg">
            <a:extLst>
              <a:ext uri="{FF2B5EF4-FFF2-40B4-BE49-F238E27FC236}">
                <a16:creationId xmlns:a16="http://schemas.microsoft.com/office/drawing/2014/main" id="{4FF52C94-F6F0-8D2D-4E02-2039741D85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Rectangle 31">
            <a:extLst>
              <a:ext uri="{FF2B5EF4-FFF2-40B4-BE49-F238E27FC236}">
                <a16:creationId xmlns:a16="http://schemas.microsoft.com/office/drawing/2014/main" id="{4AC57533-3433-02EA-2002-AC3D6FFCCCD7}"/>
              </a:ext>
            </a:extLst>
          </p:cNvPr>
          <p:cNvSpPr>
            <a:spLocks noChangeArrowheads="1"/>
          </p:cNvSpPr>
          <p:nvPr/>
        </p:nvSpPr>
        <p:spPr bwMode="auto">
          <a:xfrm>
            <a:off x="179388" y="1296962"/>
            <a:ext cx="8569325" cy="5084366"/>
          </a:xfrm>
          <a:prstGeom prst="rect">
            <a:avLst/>
          </a:prstGeom>
          <a:noFill/>
          <a:ln>
            <a:noFill/>
          </a:ln>
        </p:spPr>
        <p:txBody>
          <a:bodyPr lIns="0" tIns="0" rIns="0" bIns="0"/>
          <a:lstStyle>
            <a:lvl1pPr marL="341313" indent="-341313"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spcBef>
                <a:spcPct val="80000"/>
              </a:spcBef>
              <a:buClr>
                <a:srgbClr val="1E7FB8"/>
              </a:buClr>
              <a:buFont typeface="Wingdings" pitchFamily="2" charset="2"/>
              <a:buChar char="l"/>
              <a:defRPr/>
            </a:pPr>
            <a:r>
              <a:rPr lang="en-GB" altLang="es-ES" sz="1500" dirty="0">
                <a:solidFill>
                  <a:srgbClr val="000066"/>
                </a:solidFill>
                <a:latin typeface="+mn-lt"/>
              </a:rPr>
              <a:t>ROTASIIL</a:t>
            </a:r>
            <a:r>
              <a:rPr lang="en-US" altLang="zh-CN" sz="1500" dirty="0">
                <a:solidFill>
                  <a:srgbClr val="000066"/>
                </a:solidFill>
                <a:latin typeface="+mn-lt"/>
                <a:ea typeface="SimSun" pitchFamily="2" charset="-122"/>
              </a:rPr>
              <a:t> is a lyophilized vaccine which is reconstituted into a liquid solution for oral administration</a:t>
            </a:r>
          </a:p>
          <a:p>
            <a:pPr>
              <a:spcBef>
                <a:spcPct val="80000"/>
              </a:spcBef>
              <a:buClr>
                <a:srgbClr val="1E7FB8"/>
              </a:buClr>
              <a:buFont typeface="Wingdings" pitchFamily="2" charset="2"/>
              <a:buChar char="l"/>
              <a:defRPr/>
            </a:pPr>
            <a:r>
              <a:rPr lang="en-GB" altLang="es-ES" sz="1500" dirty="0">
                <a:solidFill>
                  <a:srgbClr val="000066"/>
                </a:solidFill>
                <a:latin typeface="+mn-lt"/>
              </a:rPr>
              <a:t>ROTASIIL</a:t>
            </a:r>
            <a:r>
              <a:rPr lang="en-US" altLang="zh-CN" sz="1500" dirty="0">
                <a:solidFill>
                  <a:srgbClr val="000066"/>
                </a:solidFill>
                <a:latin typeface="+mn-lt"/>
                <a:ea typeface="SimSun" pitchFamily="2" charset="-122"/>
              </a:rPr>
              <a:t> comes in 1 and 2 dose vials</a:t>
            </a:r>
          </a:p>
          <a:p>
            <a:pPr>
              <a:spcBef>
                <a:spcPct val="80000"/>
              </a:spcBef>
              <a:buClr>
                <a:srgbClr val="1E7FB8"/>
              </a:buClr>
              <a:buFont typeface="Wingdings" pitchFamily="2" charset="2"/>
              <a:buChar char="l"/>
              <a:defRPr/>
            </a:pPr>
            <a:r>
              <a:rPr lang="en-US" altLang="zh-CN" sz="1500" dirty="0">
                <a:solidFill>
                  <a:srgbClr val="000066"/>
                </a:solidFill>
                <a:latin typeface="+mn-lt"/>
                <a:ea typeface="SimSun" pitchFamily="2" charset="-122"/>
              </a:rPr>
              <a:t>1 dose is 2.5 mL</a:t>
            </a:r>
          </a:p>
          <a:p>
            <a:pPr>
              <a:spcBef>
                <a:spcPct val="80000"/>
              </a:spcBef>
              <a:buClr>
                <a:srgbClr val="1E7FB8"/>
              </a:buClr>
              <a:buFont typeface="Wingdings" pitchFamily="2" charset="2"/>
              <a:buChar char="l"/>
              <a:defRPr/>
            </a:pPr>
            <a:r>
              <a:rPr lang="en-GB" altLang="es-ES" sz="1500" dirty="0">
                <a:solidFill>
                  <a:srgbClr val="000066"/>
                </a:solidFill>
                <a:latin typeface="+mn-lt"/>
                <a:ea typeface="SimSun" pitchFamily="2" charset="-122"/>
              </a:rPr>
              <a:t>Fever, irritability, decreased appetite, decreased activity level, vomiting and diarrhoea are very common side effects of ROTASIIL rotavirus vaccine</a:t>
            </a:r>
            <a:endParaRPr lang="en-US" altLang="zh-CN" sz="1500" dirty="0">
              <a:solidFill>
                <a:srgbClr val="000066"/>
              </a:solidFill>
              <a:latin typeface="+mn-lt"/>
              <a:ea typeface="SimSun" pitchFamily="2" charset="-122"/>
            </a:endParaRPr>
          </a:p>
          <a:p>
            <a:pPr>
              <a:spcBef>
                <a:spcPct val="80000"/>
              </a:spcBef>
              <a:buClr>
                <a:srgbClr val="1E7FB8"/>
              </a:buClr>
              <a:buFont typeface="Wingdings" pitchFamily="2" charset="2"/>
              <a:buChar char="l"/>
              <a:defRPr/>
            </a:pPr>
            <a:r>
              <a:rPr lang="en-US" altLang="zh-CN" sz="1500" dirty="0">
                <a:solidFill>
                  <a:srgbClr val="000066"/>
                </a:solidFill>
                <a:latin typeface="+mn-lt"/>
                <a:ea typeface="SimSun" pitchFamily="2" charset="-122"/>
              </a:rPr>
              <a:t>Store vaccines between +2</a:t>
            </a:r>
            <a:r>
              <a:rPr lang="en-US" altLang="zh-CN" sz="1500" baseline="30000" dirty="0">
                <a:solidFill>
                  <a:srgbClr val="000066"/>
                </a:solidFill>
                <a:latin typeface="+mn-lt"/>
                <a:ea typeface="SimSun" pitchFamily="2" charset="-122"/>
              </a:rPr>
              <a:t>o</a:t>
            </a:r>
            <a:r>
              <a:rPr lang="en-US" altLang="zh-CN" sz="1500" dirty="0">
                <a:solidFill>
                  <a:srgbClr val="000066"/>
                </a:solidFill>
                <a:latin typeface="+mn-lt"/>
                <a:ea typeface="SimSun" pitchFamily="2" charset="-122"/>
              </a:rPr>
              <a:t>C to +8</a:t>
            </a:r>
            <a:r>
              <a:rPr lang="en-US" altLang="zh-CN" sz="1500" baseline="30000" dirty="0">
                <a:solidFill>
                  <a:srgbClr val="000066"/>
                </a:solidFill>
                <a:ea typeface="SimSun" pitchFamily="2" charset="-122"/>
              </a:rPr>
              <a:t>o</a:t>
            </a:r>
            <a:r>
              <a:rPr lang="en-US" altLang="zh-CN" sz="1500" dirty="0">
                <a:solidFill>
                  <a:srgbClr val="000066"/>
                </a:solidFill>
                <a:latin typeface="+mn-lt"/>
                <a:ea typeface="SimSun" pitchFamily="2" charset="-122"/>
              </a:rPr>
              <a:t>C </a:t>
            </a:r>
          </a:p>
          <a:p>
            <a:pPr>
              <a:spcBef>
                <a:spcPct val="80000"/>
              </a:spcBef>
              <a:buClr>
                <a:srgbClr val="1E7FB8"/>
              </a:buClr>
              <a:buFont typeface="Wingdings" pitchFamily="2" charset="2"/>
              <a:buChar char="l"/>
              <a:defRPr/>
            </a:pPr>
            <a:r>
              <a:rPr lang="en-US" altLang="zh-CN" sz="1500" dirty="0">
                <a:solidFill>
                  <a:srgbClr val="000066"/>
                </a:solidFill>
                <a:latin typeface="+mn-lt"/>
                <a:ea typeface="SimSun" pitchFamily="2" charset="-122"/>
              </a:rPr>
              <a:t>Store diluent with MR and BCG diluent – either dry storage or fridge</a:t>
            </a:r>
          </a:p>
          <a:p>
            <a:pPr>
              <a:spcBef>
                <a:spcPct val="80000"/>
              </a:spcBef>
              <a:buClr>
                <a:srgbClr val="1E7FB8"/>
              </a:buClr>
              <a:buFont typeface="Wingdings" pitchFamily="2" charset="2"/>
              <a:buChar char="l"/>
              <a:defRPr/>
            </a:pPr>
            <a:r>
              <a:rPr lang="en-US" altLang="zh-CN" sz="1500" dirty="0">
                <a:solidFill>
                  <a:srgbClr val="000066"/>
                </a:solidFill>
                <a:latin typeface="+mn-lt"/>
                <a:ea typeface="SimSun" pitchFamily="2" charset="-122"/>
              </a:rPr>
              <a:t>Store oral syringes and adapters in a cool, dry place – with polio droppers</a:t>
            </a:r>
          </a:p>
          <a:p>
            <a:pPr>
              <a:spcBef>
                <a:spcPct val="80000"/>
              </a:spcBef>
              <a:buClr>
                <a:srgbClr val="1E7FB8"/>
              </a:buClr>
              <a:buFont typeface="Wingdings" pitchFamily="2" charset="2"/>
              <a:buChar char="l"/>
              <a:defRPr/>
            </a:pPr>
            <a:r>
              <a:rPr lang="en-US" altLang="zh-CN" sz="1500" dirty="0">
                <a:solidFill>
                  <a:srgbClr val="000066"/>
                </a:solidFill>
                <a:latin typeface="+mn-lt"/>
                <a:ea typeface="SimSun" pitchFamily="2" charset="-122"/>
              </a:rPr>
              <a:t>Vaccines with early expiration dates and VVM at discard point (or nearing discard point) should be kept in front of the refrigerator to be used first</a:t>
            </a:r>
          </a:p>
          <a:p>
            <a:pPr>
              <a:spcBef>
                <a:spcPct val="80000"/>
              </a:spcBef>
              <a:buClr>
                <a:srgbClr val="1E7FB8"/>
              </a:buClr>
              <a:buFont typeface="Wingdings" pitchFamily="2" charset="2"/>
              <a:buChar char="l"/>
              <a:defRPr/>
            </a:pPr>
            <a:r>
              <a:rPr lang="en-US" altLang="zh-CN" sz="1500" dirty="0">
                <a:solidFill>
                  <a:srgbClr val="000066"/>
                </a:solidFill>
                <a:latin typeface="+mn-lt"/>
                <a:ea typeface="SimSun" pitchFamily="2" charset="-122"/>
              </a:rPr>
              <a:t>Do not open the refrigerator door often</a:t>
            </a:r>
          </a:p>
          <a:p>
            <a:pPr>
              <a:spcBef>
                <a:spcPct val="80000"/>
              </a:spcBef>
              <a:buClr>
                <a:srgbClr val="1E7FB8"/>
              </a:buClr>
              <a:buFont typeface="Wingdings" pitchFamily="2" charset="2"/>
              <a:buChar char="l"/>
              <a:defRPr/>
            </a:pPr>
            <a:r>
              <a:rPr lang="en-US" altLang="zh-CN" sz="1500" dirty="0">
                <a:solidFill>
                  <a:srgbClr val="000066"/>
                </a:solidFill>
                <a:latin typeface="+mn-lt"/>
                <a:ea typeface="SimSun" pitchFamily="2" charset="-122"/>
              </a:rPr>
              <a:t>Regularly monitor the temperature of the refrigerator</a:t>
            </a:r>
            <a:endParaRPr lang="fr-FR" altLang="es-ES" sz="1500" dirty="0">
              <a:solidFill>
                <a:srgbClr val="002060"/>
              </a:solidFill>
              <a:latin typeface="+mn-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a:extLst>
              <a:ext uri="{FF2B5EF4-FFF2-40B4-BE49-F238E27FC236}">
                <a16:creationId xmlns:a16="http://schemas.microsoft.com/office/drawing/2014/main" id="{B4F4B22D-C66C-0594-BA05-CB265C140E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A3D94AA5-4091-F323-CA7C-F9DA363EEB1E}"/>
              </a:ext>
            </a:extLst>
          </p:cNvPr>
          <p:cNvSpPr>
            <a:spLocks noGrp="1"/>
          </p:cNvSpPr>
          <p:nvPr>
            <p:ph type="title" idx="4294967295"/>
          </p:nvPr>
        </p:nvSpPr>
        <p:spPr/>
        <p:txBody>
          <a:bodyPr/>
          <a:lstStyle/>
          <a:p>
            <a:pPr>
              <a:defRPr/>
            </a:pPr>
            <a:r>
              <a:rPr lang="en-US" sz="3600"/>
              <a:t>End of module</a:t>
            </a:r>
            <a:endParaRPr lang="fr-FR" sz="3600"/>
          </a:p>
        </p:txBody>
      </p:sp>
      <p:sp>
        <p:nvSpPr>
          <p:cNvPr id="6" name="Rectangle à coins arrondis 5">
            <a:extLst>
              <a:ext uri="{FF2B5EF4-FFF2-40B4-BE49-F238E27FC236}">
                <a16:creationId xmlns:a16="http://schemas.microsoft.com/office/drawing/2014/main" id="{860B23A1-8DA1-666A-42F8-961C604AB7CC}"/>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34EF16E9-B5F7-8384-0C0C-1CEA8A71E77A}"/>
              </a:ext>
            </a:extLst>
          </p:cNvPr>
          <p:cNvSpPr>
            <a:spLocks noGrp="1" noChangeArrowheads="1"/>
          </p:cNvSpPr>
          <p:nvPr>
            <p:ph type="title"/>
          </p:nvPr>
        </p:nvSpPr>
        <p:spPr/>
        <p:txBody>
          <a:bodyPr/>
          <a:lstStyle/>
          <a:p>
            <a:pPr>
              <a:defRPr/>
            </a:pPr>
            <a:r>
              <a:rPr lang="fr-FR">
                <a:ea typeface="ＭＳ Ｐゴシック" charset="0"/>
              </a:rPr>
              <a:t>Learning objectives</a:t>
            </a:r>
          </a:p>
        </p:txBody>
      </p:sp>
      <p:sp>
        <p:nvSpPr>
          <p:cNvPr id="7171" name="Rectangle 14">
            <a:extLst>
              <a:ext uri="{FF2B5EF4-FFF2-40B4-BE49-F238E27FC236}">
                <a16:creationId xmlns:a16="http://schemas.microsoft.com/office/drawing/2014/main" id="{A2A83CA5-46C4-791A-131B-0F26F12750AE}"/>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dirty="0"/>
              <a:t>At the end of the module, the </a:t>
            </a:r>
            <a:r>
              <a:rPr lang="en-GB" altLang="es-ES" dirty="0"/>
              <a:t>participant will be </a:t>
            </a:r>
            <a:r>
              <a:rPr lang="fr-FR" altLang="es-ES" dirty="0"/>
              <a:t>able to:</a:t>
            </a:r>
          </a:p>
          <a:p>
            <a:pPr lvl="1"/>
            <a:r>
              <a:rPr lang="en-US" altLang="es-ES" dirty="0">
                <a:ea typeface="MS PGothic" panose="020B0600070205080204" pitchFamily="34" charset="-128"/>
              </a:rPr>
              <a:t>Describe the main attributes of </a:t>
            </a:r>
            <a:r>
              <a:rPr lang="en-GB" altLang="en-US" sz="2000" dirty="0">
                <a:solidFill>
                  <a:srgbClr val="000066"/>
                </a:solidFill>
                <a:latin typeface="+mn-lt"/>
              </a:rPr>
              <a:t>ROTASIIL </a:t>
            </a:r>
            <a:r>
              <a:rPr lang="en-US" altLang="es-ES" dirty="0">
                <a:ea typeface="MS PGothic" panose="020B0600070205080204" pitchFamily="34" charset="-128"/>
              </a:rPr>
              <a:t>vaccine</a:t>
            </a:r>
          </a:p>
          <a:p>
            <a:pPr lvl="1"/>
            <a:r>
              <a:rPr lang="en-US" altLang="es-ES" dirty="0">
                <a:ea typeface="MS PGothic" panose="020B0600070205080204" pitchFamily="34" charset="-128"/>
              </a:rPr>
              <a:t>Describe storage conditions of </a:t>
            </a:r>
            <a:r>
              <a:rPr lang="en-GB" altLang="en-US" sz="2000" dirty="0">
                <a:solidFill>
                  <a:srgbClr val="000066"/>
                </a:solidFill>
                <a:latin typeface="+mn-lt"/>
              </a:rPr>
              <a:t>ROTASIIL </a:t>
            </a:r>
            <a:r>
              <a:rPr lang="en-US" altLang="es-ES" dirty="0">
                <a:ea typeface="MS PGothic" panose="020B0600070205080204" pitchFamily="34" charset="-128"/>
              </a:rPr>
              <a:t>vaccine</a:t>
            </a:r>
            <a:endParaRPr lang="en-GB" altLang="es-ES" dirty="0">
              <a:ea typeface="MS PGothic" panose="020B0600070205080204" pitchFamily="34" charset="-128"/>
            </a:endParaRPr>
          </a:p>
          <a:p>
            <a:pPr lvl="1"/>
            <a:endParaRPr lang="en-GB" altLang="es-ES" dirty="0">
              <a:ea typeface="MS PGothic" panose="020B0600070205080204" pitchFamily="34" charset="-128"/>
            </a:endParaRPr>
          </a:p>
          <a:p>
            <a:r>
              <a:rPr lang="en-GB" altLang="es-ES" dirty="0"/>
              <a:t>Duration</a:t>
            </a:r>
          </a:p>
          <a:p>
            <a:pPr lvl="1"/>
            <a:r>
              <a:rPr lang="en-GB" altLang="es-ES" dirty="0">
                <a:ea typeface="MS PGothic" panose="020B0600070205080204" pitchFamily="34" charset="-128"/>
              </a:rPr>
              <a:t>15</a:t>
            </a:r>
            <a:r>
              <a:rPr lang="ja-JP" altLang="en-GB" dirty="0">
                <a:ea typeface="MS PGothic" panose="020B0600070205080204" pitchFamily="34" charset="-128"/>
              </a:rPr>
              <a:t>’</a:t>
            </a:r>
            <a:endParaRPr lang="en-GB" altLang="ja-JP" dirty="0">
              <a:ea typeface="MS PGothic" panose="020B0600070205080204" pitchFamily="34" charset="-128"/>
            </a:endParaRPr>
          </a:p>
          <a:p>
            <a:pPr lvl="1"/>
            <a:endParaRPr lang="fr-FR" altLang="es-ES" dirty="0">
              <a:ea typeface="MS PGothic"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ABDFBFF1-4E92-F0D3-8DDD-2918C58A30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7" descr="arrow">
            <a:extLst>
              <a:ext uri="{FF2B5EF4-FFF2-40B4-BE49-F238E27FC236}">
                <a16:creationId xmlns:a16="http://schemas.microsoft.com/office/drawing/2014/main" id="{AFDCE88A-BBC8-4B97-BC9C-38EB6E761D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TextBox 1">
            <a:extLst>
              <a:ext uri="{FF2B5EF4-FFF2-40B4-BE49-F238E27FC236}">
                <a16:creationId xmlns:a16="http://schemas.microsoft.com/office/drawing/2014/main" id="{4F6920E5-AFB7-2574-942D-408CA3A1EF9E}"/>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descr="C:\Users\sfellache\Desktop\ammp\doctor2.jpg">
            <a:extLst>
              <a:ext uri="{FF2B5EF4-FFF2-40B4-BE49-F238E27FC236}">
                <a16:creationId xmlns:a16="http://schemas.microsoft.com/office/drawing/2014/main" id="{FCAC9481-47AD-4C26-7E6A-2994236EB1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a:extLst>
              <a:ext uri="{FF2B5EF4-FFF2-40B4-BE49-F238E27FC236}">
                <a16:creationId xmlns:a16="http://schemas.microsoft.com/office/drawing/2014/main" id="{9D76C6D9-1BA1-F742-C158-C71D15DDE8E8}"/>
              </a:ext>
            </a:extLst>
          </p:cNvPr>
          <p:cNvGrpSpPr>
            <a:grpSpLocks/>
          </p:cNvGrpSpPr>
          <p:nvPr/>
        </p:nvGrpSpPr>
        <p:grpSpPr bwMode="auto">
          <a:xfrm>
            <a:off x="468313" y="1700213"/>
            <a:ext cx="4535487" cy="1081087"/>
            <a:chOff x="295" y="1071"/>
            <a:chExt cx="2857" cy="681"/>
          </a:xfrm>
        </p:grpSpPr>
        <p:sp>
          <p:nvSpPr>
            <p:cNvPr id="4" name="Rectangle à coins arrondis 3">
              <a:extLst>
                <a:ext uri="{FF2B5EF4-FFF2-40B4-BE49-F238E27FC236}">
                  <a16:creationId xmlns:a16="http://schemas.microsoft.com/office/drawing/2014/main" id="{D86DC58A-CFB9-4750-7875-A09E71F4BEF4}"/>
                </a:ext>
              </a:extLst>
            </p:cNvPr>
            <p:cNvSpPr/>
            <p:nvPr/>
          </p:nvSpPr>
          <p:spPr bwMode="auto">
            <a:xfrm>
              <a:off x="566" y="1207"/>
              <a:ext cx="2586"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dirty="0" err="1">
                  <a:solidFill>
                    <a:srgbClr val="000066"/>
                  </a:solidFill>
                </a:rPr>
                <a:t>What</a:t>
              </a:r>
              <a:r>
                <a:rPr lang="fr-FR" sz="2000" b="1" dirty="0">
                  <a:solidFill>
                    <a:srgbClr val="000066"/>
                  </a:solidFill>
                </a:rPr>
                <a:t> </a:t>
              </a:r>
              <a:r>
                <a:rPr lang="fr-FR" sz="2000" b="1" dirty="0" err="1">
                  <a:solidFill>
                    <a:srgbClr val="000066"/>
                  </a:solidFill>
                </a:rPr>
                <a:t>is</a:t>
              </a:r>
              <a:r>
                <a:rPr lang="fr-FR" sz="2000" b="1" dirty="0">
                  <a:solidFill>
                    <a:srgbClr val="000066"/>
                  </a:solidFill>
                </a:rPr>
                <a:t> rotavirus vaccine </a:t>
              </a:r>
              <a:r>
                <a:rPr lang="fr-FR" sz="2000" b="1" dirty="0" err="1">
                  <a:solidFill>
                    <a:srgbClr val="000066"/>
                  </a:solidFill>
                </a:rPr>
                <a:t>presentation</a:t>
              </a:r>
              <a:r>
                <a:rPr lang="fr-FR" sz="2000" b="1" dirty="0">
                  <a:solidFill>
                    <a:srgbClr val="000066"/>
                  </a:solidFill>
                </a:rPr>
                <a:t>?</a:t>
              </a:r>
            </a:p>
          </p:txBody>
        </p:sp>
        <p:sp>
          <p:nvSpPr>
            <p:cNvPr id="8" name="Ellipse 7">
              <a:extLst>
                <a:ext uri="{FF2B5EF4-FFF2-40B4-BE49-F238E27FC236}">
                  <a16:creationId xmlns:a16="http://schemas.microsoft.com/office/drawing/2014/main" id="{A22EFFB9-B710-9A68-8684-AE006EA82F8F}"/>
                </a:ext>
              </a:extLst>
            </p:cNvPr>
            <p:cNvSpPr>
              <a:spLocks noChangeArrowheads="1"/>
            </p:cNvSpPr>
            <p:nvPr/>
          </p:nvSpPr>
          <p:spPr bwMode="auto">
            <a:xfrm>
              <a:off x="295" y="107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5" name="Group 12">
            <a:extLst>
              <a:ext uri="{FF2B5EF4-FFF2-40B4-BE49-F238E27FC236}">
                <a16:creationId xmlns:a16="http://schemas.microsoft.com/office/drawing/2014/main" id="{CE036CCD-BD7E-2D8A-AFFE-0B3E8EAC5DE6}"/>
              </a:ext>
            </a:extLst>
          </p:cNvPr>
          <p:cNvGrpSpPr>
            <a:grpSpLocks/>
          </p:cNvGrpSpPr>
          <p:nvPr/>
        </p:nvGrpSpPr>
        <p:grpSpPr bwMode="auto">
          <a:xfrm>
            <a:off x="461963" y="3759200"/>
            <a:ext cx="4535487" cy="1009650"/>
            <a:chOff x="295" y="1842"/>
            <a:chExt cx="2857" cy="636"/>
          </a:xfrm>
        </p:grpSpPr>
        <p:sp>
          <p:nvSpPr>
            <p:cNvPr id="6" name="Rectangle à coins arrondis 5">
              <a:extLst>
                <a:ext uri="{FF2B5EF4-FFF2-40B4-BE49-F238E27FC236}">
                  <a16:creationId xmlns:a16="http://schemas.microsoft.com/office/drawing/2014/main" id="{24A11AA5-5A0D-D846-FB69-7C55B5E1A6A6}"/>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At which temperature should the vaccine be stored?</a:t>
              </a:r>
              <a:endParaRPr lang="fr-FR" sz="2000" b="1">
                <a:solidFill>
                  <a:srgbClr val="000066"/>
                </a:solidFill>
                <a:ea typeface="MS PGothic" pitchFamily="34" charset="-128"/>
              </a:endParaRPr>
            </a:p>
          </p:txBody>
        </p:sp>
        <p:sp>
          <p:nvSpPr>
            <p:cNvPr id="9" name="Ellipse 8">
              <a:extLst>
                <a:ext uri="{FF2B5EF4-FFF2-40B4-BE49-F238E27FC236}">
                  <a16:creationId xmlns:a16="http://schemas.microsoft.com/office/drawing/2014/main" id="{821C4DDC-4152-9FFF-2962-8BB69D5668AA}"/>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grpSp>
        <p:nvGrpSpPr>
          <p:cNvPr id="11" name="Group 13">
            <a:extLst>
              <a:ext uri="{FF2B5EF4-FFF2-40B4-BE49-F238E27FC236}">
                <a16:creationId xmlns:a16="http://schemas.microsoft.com/office/drawing/2014/main" id="{0CE79F4D-3A1C-9D58-C4D6-C01AD3953384}"/>
              </a:ext>
            </a:extLst>
          </p:cNvPr>
          <p:cNvGrpSpPr>
            <a:grpSpLocks/>
          </p:cNvGrpSpPr>
          <p:nvPr/>
        </p:nvGrpSpPr>
        <p:grpSpPr bwMode="auto">
          <a:xfrm>
            <a:off x="461963" y="4768850"/>
            <a:ext cx="4535487" cy="1008063"/>
            <a:chOff x="295" y="2568"/>
            <a:chExt cx="2857" cy="635"/>
          </a:xfrm>
        </p:grpSpPr>
        <p:sp>
          <p:nvSpPr>
            <p:cNvPr id="7" name="Rectangle à coins arrondis 6">
              <a:extLst>
                <a:ext uri="{FF2B5EF4-FFF2-40B4-BE49-F238E27FC236}">
                  <a16:creationId xmlns:a16="http://schemas.microsoft.com/office/drawing/2014/main" id="{756EE854-EB5A-611E-9208-2D29B32EF935}"/>
                </a:ext>
              </a:extLst>
            </p:cNvPr>
            <p:cNvSpPr/>
            <p:nvPr/>
          </p:nvSpPr>
          <p:spPr bwMode="auto">
            <a:xfrm>
              <a:off x="566" y="2704"/>
              <a:ext cx="2586"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Where should the vaccine be stored?</a:t>
              </a:r>
              <a:endParaRPr lang="fr-FR" sz="2000" b="1">
                <a:solidFill>
                  <a:srgbClr val="000066"/>
                </a:solidFill>
                <a:ea typeface="MS PGothic" pitchFamily="34" charset="-128"/>
              </a:endParaRPr>
            </a:p>
            <a:p>
              <a:pPr rtl="1" eaLnBrk="1" hangingPunct="1">
                <a:defRPr/>
              </a:pPr>
              <a:endParaRPr lang="fr-FR" sz="2000" b="1">
                <a:solidFill>
                  <a:srgbClr val="000066"/>
                </a:solidFill>
                <a:ea typeface="MS PGothic" pitchFamily="34" charset="-128"/>
              </a:endParaRPr>
            </a:p>
          </p:txBody>
        </p:sp>
        <p:sp>
          <p:nvSpPr>
            <p:cNvPr id="10" name="Ellipse 9">
              <a:extLst>
                <a:ext uri="{FF2B5EF4-FFF2-40B4-BE49-F238E27FC236}">
                  <a16:creationId xmlns:a16="http://schemas.microsoft.com/office/drawing/2014/main" id="{6E19A583-6515-958F-34BD-F63DB3BB6F5C}"/>
                </a:ext>
              </a:extLst>
            </p:cNvPr>
            <p:cNvSpPr>
              <a:spLocks noChangeArrowheads="1"/>
            </p:cNvSpPr>
            <p:nvPr/>
          </p:nvSpPr>
          <p:spPr bwMode="auto">
            <a:xfrm>
              <a:off x="295" y="2568"/>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sp>
        <p:nvSpPr>
          <p:cNvPr id="9222" name="Titre 17">
            <a:extLst>
              <a:ext uri="{FF2B5EF4-FFF2-40B4-BE49-F238E27FC236}">
                <a16:creationId xmlns:a16="http://schemas.microsoft.com/office/drawing/2014/main" id="{D67EAA22-B0E1-85F2-A41E-8FC6ABFB50AC}"/>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a:solidFill>
                  <a:srgbClr val="000066"/>
                </a:solidFill>
                <a:latin typeface="Arial" charset="0"/>
                <a:ea typeface="ＭＳ Ｐゴシック" charset="0"/>
              </a:rPr>
              <a:t>Key issues</a:t>
            </a:r>
          </a:p>
        </p:txBody>
      </p:sp>
      <p:sp>
        <p:nvSpPr>
          <p:cNvPr id="9223" name="Rectangle 1">
            <a:extLst>
              <a:ext uri="{FF2B5EF4-FFF2-40B4-BE49-F238E27FC236}">
                <a16:creationId xmlns:a16="http://schemas.microsoft.com/office/drawing/2014/main" id="{7C5BB364-1260-7A6B-F074-71FCEE990003}"/>
              </a:ext>
            </a:extLst>
          </p:cNvPr>
          <p:cNvSpPr>
            <a:spLocks noChangeArrowheads="1"/>
          </p:cNvSpPr>
          <p:nvPr/>
        </p:nvSpPr>
        <p:spPr bwMode="auto">
          <a:xfrm>
            <a:off x="5003800" y="5592763"/>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800" b="1" i="1">
                <a:solidFill>
                  <a:schemeClr val="tx1"/>
                </a:solidFill>
                <a:latin typeface="Limon F3" charset="0"/>
              </a:rPr>
              <a:t> </a:t>
            </a:r>
            <a:endParaRPr lang="en-GB" altLang="es-ES" sz="1800" b="1" i="1">
              <a:solidFill>
                <a:schemeClr val="tx1"/>
              </a:solidFill>
              <a:latin typeface="Limon F3" charset="0"/>
            </a:endParaRPr>
          </a:p>
        </p:txBody>
      </p:sp>
      <p:grpSp>
        <p:nvGrpSpPr>
          <p:cNvPr id="12" name="Group 12">
            <a:extLst>
              <a:ext uri="{FF2B5EF4-FFF2-40B4-BE49-F238E27FC236}">
                <a16:creationId xmlns:a16="http://schemas.microsoft.com/office/drawing/2014/main" id="{E49AC54C-94A5-C49D-CB0F-0C4A1C862292}"/>
              </a:ext>
            </a:extLst>
          </p:cNvPr>
          <p:cNvGrpSpPr>
            <a:grpSpLocks/>
          </p:cNvGrpSpPr>
          <p:nvPr/>
        </p:nvGrpSpPr>
        <p:grpSpPr bwMode="auto">
          <a:xfrm>
            <a:off x="454025" y="2744788"/>
            <a:ext cx="4535488" cy="1009650"/>
            <a:chOff x="295" y="1842"/>
            <a:chExt cx="2857" cy="636"/>
          </a:xfrm>
        </p:grpSpPr>
        <p:sp>
          <p:nvSpPr>
            <p:cNvPr id="16" name="Rectangle à coins arrondis 5">
              <a:extLst>
                <a:ext uri="{FF2B5EF4-FFF2-40B4-BE49-F238E27FC236}">
                  <a16:creationId xmlns:a16="http://schemas.microsoft.com/office/drawing/2014/main" id="{0CFC4EE8-EEE1-3844-253E-42C816CA691C}"/>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safe is rotavirus vaccine?</a:t>
              </a:r>
              <a:endParaRPr lang="fr-FR" sz="2000" b="1">
                <a:solidFill>
                  <a:srgbClr val="000066"/>
                </a:solidFill>
                <a:ea typeface="MS PGothic" pitchFamily="34" charset="-128"/>
              </a:endParaRPr>
            </a:p>
          </p:txBody>
        </p:sp>
        <p:sp>
          <p:nvSpPr>
            <p:cNvPr id="17" name="Ellipse 8">
              <a:extLst>
                <a:ext uri="{FF2B5EF4-FFF2-40B4-BE49-F238E27FC236}">
                  <a16:creationId xmlns:a16="http://schemas.microsoft.com/office/drawing/2014/main" id="{EB57417D-6D33-BB37-679F-7CB1A717A755}"/>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5E9901D-6F20-D85A-C367-A2C596CF07D3}"/>
              </a:ext>
            </a:extLst>
          </p:cNvPr>
          <p:cNvSpPr>
            <a:spLocks noGrp="1" noChangeArrowheads="1"/>
          </p:cNvSpPr>
          <p:nvPr>
            <p:ph type="title" idx="4294967295"/>
          </p:nvPr>
        </p:nvSpPr>
        <p:spPr/>
        <p:txBody>
          <a:bodyPr/>
          <a:lstStyle/>
          <a:p>
            <a:pPr>
              <a:defRPr/>
            </a:pPr>
            <a:r>
              <a:rPr lang="en-US" dirty="0">
                <a:solidFill>
                  <a:srgbClr val="002060"/>
                </a:solidFill>
              </a:rPr>
              <a:t>What is rotavirus vaccine (ROTASIIL) presentation?</a:t>
            </a:r>
            <a:endParaRPr lang="en-GB" dirty="0">
              <a:solidFill>
                <a:srgbClr val="002060"/>
              </a:solidFill>
            </a:endParaRPr>
          </a:p>
        </p:txBody>
      </p:sp>
      <p:sp>
        <p:nvSpPr>
          <p:cNvPr id="11267" name="Rectangle 3">
            <a:extLst>
              <a:ext uri="{FF2B5EF4-FFF2-40B4-BE49-F238E27FC236}">
                <a16:creationId xmlns:a16="http://schemas.microsoft.com/office/drawing/2014/main" id="{3CD5C90F-D14D-7AD3-64F9-3FE278EA23A8}"/>
              </a:ext>
            </a:extLst>
          </p:cNvPr>
          <p:cNvSpPr>
            <a:spLocks noGrp="1" noChangeArrowheads="1"/>
          </p:cNvSpPr>
          <p:nvPr>
            <p:ph type="body" idx="1"/>
          </p:nvPr>
        </p:nvSpPr>
        <p:spPr>
          <a:xfrm>
            <a:off x="442913" y="1481609"/>
            <a:ext cx="8521575" cy="4611687"/>
          </a:xfrm>
        </p:spPr>
        <p:txBody>
          <a:bodyPr/>
          <a:lstStyle/>
          <a:p>
            <a:r>
              <a:rPr lang="en-GB" altLang="es-ES" sz="2800" dirty="0"/>
              <a:t>ROTASIIL vaccine is a lyophilized vaccine which is reconstituted into a liquid solution for oral administration</a:t>
            </a:r>
          </a:p>
          <a:p>
            <a:r>
              <a:rPr lang="en-GB" altLang="zh-CN" sz="2800" dirty="0">
                <a:ea typeface="SimSun" panose="02010600030101010101" pitchFamily="2" charset="-122"/>
              </a:rPr>
              <a:t>It comes in 1 (2.5 mL) or 2 (5 mL) dose vials</a:t>
            </a:r>
          </a:p>
          <a:p>
            <a:r>
              <a:rPr lang="en-GB" altLang="zh-CN" sz="2800" dirty="0">
                <a:ea typeface="SimSun" panose="02010600030101010101" pitchFamily="2" charset="-122"/>
              </a:rPr>
              <a:t>Dosage:</a:t>
            </a:r>
          </a:p>
          <a:p>
            <a:pPr lvl="1"/>
            <a:r>
              <a:rPr lang="en-GB" altLang="zh-CN" sz="2800" dirty="0">
                <a:ea typeface="SimSun" panose="02010600030101010101" pitchFamily="2" charset="-122"/>
              </a:rPr>
              <a:t>1 dose = 2.5 mL </a:t>
            </a:r>
            <a:endParaRPr lang="en-GB" altLang="zh-CN" sz="2800" b="1" dirty="0">
              <a:ea typeface="SimSun" panose="02010600030101010101" pitchFamily="2" charset="-122"/>
            </a:endParaRPr>
          </a:p>
          <a:p>
            <a:pPr lvl="1">
              <a:buFont typeface="Arial" panose="020B0604020202020204" pitchFamily="34" charset="0"/>
              <a:buNone/>
            </a:pPr>
            <a:endParaRPr lang="en-GB" altLang="es-ES" sz="2800" dirty="0">
              <a:ea typeface="Arial" panose="020B0604020202020204" pitchFamily="34" charset="0"/>
            </a:endParaRPr>
          </a:p>
        </p:txBody>
      </p:sp>
      <p:sp>
        <p:nvSpPr>
          <p:cNvPr id="11268" name="Rectangle 10">
            <a:extLst>
              <a:ext uri="{FF2B5EF4-FFF2-40B4-BE49-F238E27FC236}">
                <a16:creationId xmlns:a16="http://schemas.microsoft.com/office/drawing/2014/main" id="{271AF936-AF74-94D3-77AC-7E58FC269EF4}"/>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BC09BD35-C435-49BA-8998-C3BF3ED61995}"/>
              </a:ext>
            </a:extLst>
          </p:cNvPr>
          <p:cNvSpPr>
            <a:spLocks noGrp="1" noChangeArrowheads="1"/>
          </p:cNvSpPr>
          <p:nvPr>
            <p:ph type="title" idx="4294967295"/>
          </p:nvPr>
        </p:nvSpPr>
        <p:spPr/>
        <p:txBody>
          <a:bodyPr/>
          <a:lstStyle/>
          <a:p>
            <a:pPr>
              <a:defRPr/>
            </a:pPr>
            <a:r>
              <a:rPr lang="en-US" dirty="0">
                <a:solidFill>
                  <a:srgbClr val="002060"/>
                </a:solidFill>
              </a:rPr>
              <a:t>What is contained in the ROTASIIL </a:t>
            </a:r>
            <a:br>
              <a:rPr lang="en-US" dirty="0">
                <a:solidFill>
                  <a:srgbClr val="002060"/>
                </a:solidFill>
              </a:rPr>
            </a:br>
            <a:r>
              <a:rPr lang="en-US" dirty="0">
                <a:solidFill>
                  <a:srgbClr val="002060"/>
                </a:solidFill>
              </a:rPr>
              <a:t>package?</a:t>
            </a:r>
            <a:endParaRPr lang="en-GB" dirty="0">
              <a:solidFill>
                <a:srgbClr val="002060"/>
              </a:solidFill>
            </a:endParaRPr>
          </a:p>
        </p:txBody>
      </p:sp>
      <p:sp>
        <p:nvSpPr>
          <p:cNvPr id="13315" name="Rectangle 3">
            <a:extLst>
              <a:ext uri="{FF2B5EF4-FFF2-40B4-BE49-F238E27FC236}">
                <a16:creationId xmlns:a16="http://schemas.microsoft.com/office/drawing/2014/main" id="{05DB39BC-E98C-64F2-498E-8E6F6036E874}"/>
              </a:ext>
            </a:extLst>
          </p:cNvPr>
          <p:cNvSpPr>
            <a:spLocks noGrp="1" noChangeArrowheads="1"/>
          </p:cNvSpPr>
          <p:nvPr>
            <p:ph type="body" idx="1"/>
          </p:nvPr>
        </p:nvSpPr>
        <p:spPr>
          <a:xfrm>
            <a:off x="442912" y="1481138"/>
            <a:ext cx="5773041" cy="4611687"/>
          </a:xfrm>
        </p:spPr>
        <p:txBody>
          <a:bodyPr/>
          <a:lstStyle/>
          <a:p>
            <a:r>
              <a:rPr lang="en-GB" altLang="es-ES" sz="2800" dirty="0"/>
              <a:t>Depending on whether it is the 1 dose or 2 dose presentation, ROTASIIL package contains:</a:t>
            </a:r>
          </a:p>
          <a:p>
            <a:pPr lvl="1">
              <a:lnSpc>
                <a:spcPct val="114000"/>
              </a:lnSpc>
              <a:spcBef>
                <a:spcPts val="500"/>
              </a:spcBef>
              <a:spcAft>
                <a:spcPts val="1000"/>
              </a:spcAft>
            </a:pPr>
            <a:r>
              <a:rPr lang="en-GB" altLang="es-ES" sz="2400" dirty="0">
                <a:ea typeface="Arial" panose="020B0604020202020204" pitchFamily="34" charset="0"/>
              </a:rPr>
              <a:t>Either a 1 dose or a 2-dose vial of freeze-dried vaccine</a:t>
            </a:r>
          </a:p>
          <a:p>
            <a:pPr lvl="1">
              <a:lnSpc>
                <a:spcPct val="114000"/>
              </a:lnSpc>
              <a:spcBef>
                <a:spcPts val="500"/>
              </a:spcBef>
              <a:spcAft>
                <a:spcPts val="1000"/>
              </a:spcAft>
            </a:pPr>
            <a:r>
              <a:rPr lang="en-GB" altLang="es-ES" sz="2400" dirty="0">
                <a:ea typeface="Arial" panose="020B0604020202020204" pitchFamily="34" charset="0"/>
              </a:rPr>
              <a:t>A vial of diluent (</a:t>
            </a:r>
            <a:r>
              <a:rPr lang="en-GB" altLang="ja-JP" sz="2400" dirty="0">
                <a:ea typeface="Arial" panose="020B0604020202020204" pitchFamily="34" charset="0"/>
              </a:rPr>
              <a:t>only for use with ROTASIIL vaccine)</a:t>
            </a:r>
            <a:endParaRPr lang="en-GB" altLang="es-ES" sz="2400" dirty="0">
              <a:ea typeface="Arial" panose="020B0604020202020204" pitchFamily="34" charset="0"/>
            </a:endParaRPr>
          </a:p>
          <a:p>
            <a:pPr lvl="1">
              <a:lnSpc>
                <a:spcPct val="114000"/>
              </a:lnSpc>
              <a:spcBef>
                <a:spcPts val="500"/>
              </a:spcBef>
              <a:spcAft>
                <a:spcPts val="1000"/>
              </a:spcAft>
            </a:pPr>
            <a:r>
              <a:rPr lang="en-GB" altLang="es-ES" sz="2400" dirty="0">
                <a:ea typeface="Arial" panose="020B0604020202020204" pitchFamily="34" charset="0"/>
              </a:rPr>
              <a:t>Either one or two 6 ml oral syringes</a:t>
            </a:r>
          </a:p>
          <a:p>
            <a:pPr lvl="1">
              <a:lnSpc>
                <a:spcPct val="114000"/>
              </a:lnSpc>
              <a:spcBef>
                <a:spcPts val="500"/>
              </a:spcBef>
              <a:spcAft>
                <a:spcPts val="1000"/>
              </a:spcAft>
            </a:pPr>
            <a:r>
              <a:rPr lang="en-GB" altLang="es-ES" sz="2400" dirty="0">
                <a:ea typeface="Arial" panose="020B0604020202020204" pitchFamily="34" charset="0"/>
              </a:rPr>
              <a:t>An adapter</a:t>
            </a:r>
          </a:p>
          <a:p>
            <a:pPr lvl="1"/>
            <a:endParaRPr lang="en-GB" altLang="es-ES" sz="2400" dirty="0">
              <a:ea typeface="Arial" panose="020B0604020202020204" pitchFamily="34" charset="0"/>
            </a:endParaRPr>
          </a:p>
        </p:txBody>
      </p:sp>
      <p:sp>
        <p:nvSpPr>
          <p:cNvPr id="13316" name="Rectangle 10">
            <a:extLst>
              <a:ext uri="{FF2B5EF4-FFF2-40B4-BE49-F238E27FC236}">
                <a16:creationId xmlns:a16="http://schemas.microsoft.com/office/drawing/2014/main" id="{7BAB7E4D-8230-78A0-06D5-7C2348597932}"/>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pic>
        <p:nvPicPr>
          <p:cNvPr id="13317" name="Picture 2">
            <a:extLst>
              <a:ext uri="{FF2B5EF4-FFF2-40B4-BE49-F238E27FC236}">
                <a16:creationId xmlns:a16="http://schemas.microsoft.com/office/drawing/2014/main" id="{38CE27CB-C381-5255-6E90-E63866FBB1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8876" y="3565710"/>
            <a:ext cx="2653604" cy="2072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E90AE9F5-FF1E-4D42-D517-9408C4E09F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5954" y="1340769"/>
            <a:ext cx="2652554" cy="18002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7C49E85F-12C0-CFFB-BCB6-6F0182B066E8}"/>
              </a:ext>
            </a:extLst>
          </p:cNvPr>
          <p:cNvSpPr>
            <a:spLocks noGrp="1" noChangeArrowheads="1"/>
          </p:cNvSpPr>
          <p:nvPr>
            <p:ph type="title" idx="4294967295"/>
          </p:nvPr>
        </p:nvSpPr>
        <p:spPr/>
        <p:txBody>
          <a:bodyPr/>
          <a:lstStyle/>
          <a:p>
            <a:pPr>
              <a:defRPr/>
            </a:pPr>
            <a:r>
              <a:rPr lang="en-US">
                <a:solidFill>
                  <a:srgbClr val="002060"/>
                </a:solidFill>
              </a:rPr>
              <a:t>How safe is the vaccine?</a:t>
            </a:r>
            <a:endParaRPr lang="en-GB">
              <a:solidFill>
                <a:srgbClr val="002060"/>
              </a:solidFill>
            </a:endParaRPr>
          </a:p>
        </p:txBody>
      </p:sp>
      <p:sp>
        <p:nvSpPr>
          <p:cNvPr id="15363" name="Rectangle 3">
            <a:extLst>
              <a:ext uri="{FF2B5EF4-FFF2-40B4-BE49-F238E27FC236}">
                <a16:creationId xmlns:a16="http://schemas.microsoft.com/office/drawing/2014/main" id="{DC908860-631E-C8AE-AC77-E7CCD77AAA2D}"/>
              </a:ext>
            </a:extLst>
          </p:cNvPr>
          <p:cNvSpPr>
            <a:spLocks noGrp="1" noChangeArrowheads="1"/>
          </p:cNvSpPr>
          <p:nvPr>
            <p:ph type="body" idx="1"/>
          </p:nvPr>
        </p:nvSpPr>
        <p:spPr>
          <a:xfrm>
            <a:off x="442913" y="1381125"/>
            <a:ext cx="8161337" cy="4611688"/>
          </a:xfrm>
        </p:spPr>
        <p:txBody>
          <a:bodyPr/>
          <a:lstStyle/>
          <a:p>
            <a:r>
              <a:rPr lang="en-GB" altLang="es-ES" sz="2300" dirty="0"/>
              <a:t>ROTASIIL vaccine is safe and well tolerated</a:t>
            </a:r>
          </a:p>
          <a:p>
            <a:r>
              <a:rPr lang="en-GB" altLang="es-ES" sz="2300" dirty="0"/>
              <a:t>Fever, irritability, decreased appetite, decreased activity level, vomiting and diarrhoea are very common side effects of ROTASIIL vaccine; similar to other vaccines</a:t>
            </a:r>
          </a:p>
          <a:p>
            <a:r>
              <a:rPr lang="en-GB" altLang="es-ES" sz="2300" dirty="0"/>
              <a:t>Most of these events were of short duration and predominantly mild</a:t>
            </a:r>
          </a:p>
          <a:p>
            <a:r>
              <a:rPr lang="en-GB" altLang="es-ES" sz="2300" dirty="0"/>
              <a:t>ROTASIIL vaccine may be given with other vaccines in the infant Expanded Programme on Immunization (EPI) schedule without interfering with their effectiveness</a:t>
            </a:r>
          </a:p>
        </p:txBody>
      </p:sp>
      <p:sp>
        <p:nvSpPr>
          <p:cNvPr id="15364" name="Rectangle 10">
            <a:extLst>
              <a:ext uri="{FF2B5EF4-FFF2-40B4-BE49-F238E27FC236}">
                <a16:creationId xmlns:a16="http://schemas.microsoft.com/office/drawing/2014/main" id="{CA90E437-15F5-9EF0-362F-4C135B6BA5EA}"/>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0">
            <a:extLst>
              <a:ext uri="{FF2B5EF4-FFF2-40B4-BE49-F238E27FC236}">
                <a16:creationId xmlns:a16="http://schemas.microsoft.com/office/drawing/2014/main" id="{C45312A7-B2B2-B042-4650-1DE67632A230}"/>
              </a:ext>
            </a:extLst>
          </p:cNvPr>
          <p:cNvSpPr>
            <a:spLocks noChangeArrowheads="1"/>
          </p:cNvSpPr>
          <p:nvPr/>
        </p:nvSpPr>
        <p:spPr bwMode="auto">
          <a:xfrm>
            <a:off x="442913" y="1625600"/>
            <a:ext cx="8377237" cy="4611688"/>
          </a:xfrm>
          <a:prstGeom prst="rect">
            <a:avLst/>
          </a:prstGeom>
          <a:noFill/>
          <a:ln>
            <a:noFill/>
          </a:ln>
        </p:spPr>
        <p:txBody>
          <a:bodyPr lIns="0" tIns="0" rIns="0" bIns="0"/>
          <a:lstStyle>
            <a:lvl1pPr marL="341313" indent="-341313"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spcBef>
                <a:spcPct val="80000"/>
              </a:spcBef>
              <a:buClr>
                <a:srgbClr val="1E7FB8"/>
              </a:buClr>
              <a:buFont typeface="Wingdings" pitchFamily="2" charset="2"/>
              <a:buChar char="l"/>
              <a:defRPr/>
            </a:pPr>
            <a:r>
              <a:rPr lang="en-GB" altLang="es-ES" sz="2400" dirty="0">
                <a:solidFill>
                  <a:srgbClr val="000066"/>
                </a:solidFill>
                <a:latin typeface="+mn-lt"/>
              </a:rPr>
              <a:t>ROTASIIL vaccine vials should be stored between +2</a:t>
            </a:r>
            <a:r>
              <a:rPr lang="en-GB" altLang="es-ES" sz="2400" baseline="30000" dirty="0">
                <a:solidFill>
                  <a:srgbClr val="000066"/>
                </a:solidFill>
                <a:latin typeface="+mn-lt"/>
              </a:rPr>
              <a:t>o</a:t>
            </a:r>
            <a:r>
              <a:rPr lang="en-GB" altLang="es-ES" sz="2400" dirty="0">
                <a:solidFill>
                  <a:srgbClr val="000066"/>
                </a:solidFill>
                <a:latin typeface="+mn-lt"/>
              </a:rPr>
              <a:t>C to +8</a:t>
            </a:r>
            <a:r>
              <a:rPr lang="en-GB" altLang="es-ES" sz="2400" baseline="30000" dirty="0">
                <a:solidFill>
                  <a:srgbClr val="000066"/>
                </a:solidFill>
                <a:latin typeface="+mn-lt"/>
              </a:rPr>
              <a:t>o</a:t>
            </a:r>
            <a:r>
              <a:rPr lang="en-GB" altLang="es-ES" sz="2400" dirty="0">
                <a:solidFill>
                  <a:srgbClr val="000066"/>
                </a:solidFill>
                <a:latin typeface="+mn-lt"/>
              </a:rPr>
              <a:t>C until the expiry or discard point of the vaccine vial monitor (VVM)</a:t>
            </a:r>
          </a:p>
          <a:p>
            <a:pPr>
              <a:spcBef>
                <a:spcPct val="80000"/>
              </a:spcBef>
              <a:buClr>
                <a:srgbClr val="1E7FB8"/>
              </a:buClr>
              <a:buFont typeface="Wingdings" pitchFamily="2" charset="2"/>
              <a:buChar char="l"/>
              <a:defRPr/>
            </a:pPr>
            <a:endParaRPr lang="en-GB" altLang="es-ES" sz="2400" dirty="0">
              <a:solidFill>
                <a:srgbClr val="000066"/>
              </a:solidFill>
            </a:endParaRPr>
          </a:p>
          <a:p>
            <a:pPr>
              <a:spcBef>
                <a:spcPct val="80000"/>
              </a:spcBef>
              <a:buClr>
                <a:srgbClr val="1E7FB8"/>
              </a:buClr>
              <a:buFont typeface="Wingdings" pitchFamily="2" charset="2"/>
              <a:buChar char="l"/>
              <a:defRPr/>
            </a:pPr>
            <a:endParaRPr lang="en-GB" altLang="es-ES" sz="2400" dirty="0">
              <a:solidFill>
                <a:srgbClr val="000066"/>
              </a:solidFill>
            </a:endParaRPr>
          </a:p>
          <a:p>
            <a:pPr>
              <a:spcBef>
                <a:spcPct val="80000"/>
              </a:spcBef>
              <a:buClr>
                <a:srgbClr val="1E7FB8"/>
              </a:buClr>
              <a:buFont typeface="Wingdings" pitchFamily="2" charset="2"/>
              <a:buChar char="l"/>
              <a:defRPr/>
            </a:pPr>
            <a:endParaRPr lang="en-GB" altLang="es-ES" sz="2400" dirty="0">
              <a:solidFill>
                <a:srgbClr val="000066"/>
              </a:solidFill>
            </a:endParaRPr>
          </a:p>
          <a:p>
            <a:pPr>
              <a:spcBef>
                <a:spcPct val="80000"/>
              </a:spcBef>
              <a:buClr>
                <a:srgbClr val="1E7FB8"/>
              </a:buClr>
              <a:buFont typeface="Wingdings" pitchFamily="2" charset="2"/>
              <a:buChar char="l"/>
              <a:defRPr/>
            </a:pPr>
            <a:r>
              <a:rPr lang="en-GB" altLang="es-ES" sz="2400" dirty="0">
                <a:solidFill>
                  <a:srgbClr val="000066"/>
                </a:solidFill>
                <a:latin typeface="+mn-lt"/>
              </a:rPr>
              <a:t>Care should be taken that the diluent is not frozen</a:t>
            </a:r>
          </a:p>
        </p:txBody>
      </p:sp>
      <p:sp>
        <p:nvSpPr>
          <p:cNvPr id="8" name="Rectangle 2">
            <a:extLst>
              <a:ext uri="{FF2B5EF4-FFF2-40B4-BE49-F238E27FC236}">
                <a16:creationId xmlns:a16="http://schemas.microsoft.com/office/drawing/2014/main" id="{F01EA61C-7C4F-ECF8-E3A5-2065C7C4ECEC}"/>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p:spPr>
        <p:txBody>
          <a:bodyPr lIns="0" tIns="0" rIns="0" bIns="0" anchor="ctr"/>
          <a:lstStyle/>
          <a:p>
            <a:pPr algn="ctr" defTabSz="912813">
              <a:defRPr/>
            </a:pPr>
            <a:r>
              <a:rPr lang="en-US" sz="3500" b="1" kern="0" dirty="0">
                <a:solidFill>
                  <a:srgbClr val="002060"/>
                </a:solidFill>
                <a:latin typeface="+mj-lt"/>
                <a:ea typeface="+mj-ea"/>
                <a:cs typeface="+mj-cs"/>
              </a:rPr>
              <a:t>At what temperature must </a:t>
            </a:r>
            <a:br>
              <a:rPr lang="en-US" sz="3500" b="1" kern="0" dirty="0">
                <a:solidFill>
                  <a:srgbClr val="002060"/>
                </a:solidFill>
                <a:latin typeface="+mj-lt"/>
                <a:ea typeface="+mj-ea"/>
                <a:cs typeface="+mj-cs"/>
              </a:rPr>
            </a:br>
            <a:r>
              <a:rPr lang="en-US" sz="3500" b="1" kern="0" dirty="0">
                <a:solidFill>
                  <a:srgbClr val="002060"/>
                </a:solidFill>
                <a:latin typeface="+mj-lt"/>
                <a:ea typeface="+mj-ea"/>
                <a:cs typeface="+mj-cs"/>
              </a:rPr>
              <a:t>the vaccine be stored?</a:t>
            </a:r>
          </a:p>
        </p:txBody>
      </p:sp>
      <p:pic>
        <p:nvPicPr>
          <p:cNvPr id="17412" name="Picture 9" descr="2-8C">
            <a:extLst>
              <a:ext uri="{FF2B5EF4-FFF2-40B4-BE49-F238E27FC236}">
                <a16:creationId xmlns:a16="http://schemas.microsoft.com/office/drawing/2014/main" id="{D6414F16-2225-60E2-9A68-56A713BA93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2708920"/>
            <a:ext cx="7116018" cy="2269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a:extLst>
              <a:ext uri="{FF2B5EF4-FFF2-40B4-BE49-F238E27FC236}">
                <a16:creationId xmlns:a16="http://schemas.microsoft.com/office/drawing/2014/main" id="{B448258E-C3A6-9B20-3112-811F63635AA1}"/>
              </a:ext>
            </a:extLst>
          </p:cNvPr>
          <p:cNvSpPr>
            <a:spLocks noChangeArrowheads="1"/>
          </p:cNvSpPr>
          <p:nvPr/>
        </p:nvSpPr>
        <p:spPr bwMode="auto">
          <a:xfrm>
            <a:off x="442913" y="1381125"/>
            <a:ext cx="4633912" cy="4611688"/>
          </a:xfrm>
          <a:prstGeom prst="rect">
            <a:avLst/>
          </a:prstGeom>
          <a:noFill/>
          <a:ln>
            <a:noFill/>
          </a:ln>
        </p:spPr>
        <p:txBody>
          <a:bodyPr lIns="0" tIns="0" rIns="0" bIns="0"/>
          <a:lstStyle>
            <a:lvl1pPr marL="341313" indent="-341313"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spcBef>
                <a:spcPct val="80000"/>
              </a:spcBef>
              <a:buClr>
                <a:srgbClr val="1E7FB8"/>
              </a:buClr>
              <a:buFont typeface="Wingdings" pitchFamily="2" charset="2"/>
              <a:buChar char="l"/>
              <a:defRPr/>
            </a:pPr>
            <a:r>
              <a:rPr lang="en-GB" altLang="en-US" sz="2400">
                <a:solidFill>
                  <a:srgbClr val="000066"/>
                </a:solidFill>
                <a:latin typeface="+mn-lt"/>
              </a:rPr>
              <a:t>The rotavirus vaccine (ROTASIIL) should be stored in a refrigerator</a:t>
            </a:r>
          </a:p>
          <a:p>
            <a:pPr>
              <a:spcBef>
                <a:spcPct val="80000"/>
              </a:spcBef>
              <a:buClr>
                <a:srgbClr val="1E7FB8"/>
              </a:buClr>
              <a:buFont typeface="Wingdings" pitchFamily="2" charset="2"/>
              <a:buChar char="l"/>
              <a:defRPr/>
            </a:pPr>
            <a:r>
              <a:rPr lang="en-GB" altLang="es-ES" sz="2400">
                <a:solidFill>
                  <a:srgbClr val="000066"/>
                </a:solidFill>
                <a:latin typeface="Arial" pitchFamily="34" charset="0"/>
              </a:rPr>
              <a:t>The </a:t>
            </a:r>
            <a:r>
              <a:rPr lang="en-GB" altLang="en-US" sz="2400">
                <a:solidFill>
                  <a:srgbClr val="000066"/>
                </a:solidFill>
                <a:latin typeface="Arial" pitchFamily="34" charset="0"/>
              </a:rPr>
              <a:t>ROTASIIL</a:t>
            </a:r>
            <a:r>
              <a:rPr lang="en-GB" altLang="es-ES" sz="2400">
                <a:solidFill>
                  <a:srgbClr val="000066"/>
                </a:solidFill>
                <a:latin typeface="Arial" pitchFamily="34" charset="0"/>
              </a:rPr>
              <a:t>-specific diluent should be stored as for MR and BCG vaccines</a:t>
            </a:r>
          </a:p>
          <a:p>
            <a:pPr>
              <a:spcBef>
                <a:spcPct val="80000"/>
              </a:spcBef>
              <a:buClr>
                <a:srgbClr val="1E7FB8"/>
              </a:buClr>
              <a:buFont typeface="Wingdings" pitchFamily="2" charset="2"/>
              <a:buChar char="l"/>
              <a:defRPr/>
            </a:pPr>
            <a:r>
              <a:rPr lang="en-GB" altLang="es-ES" sz="2400">
                <a:solidFill>
                  <a:srgbClr val="000066"/>
                </a:solidFill>
                <a:latin typeface="Arial" pitchFamily="34" charset="0"/>
              </a:rPr>
              <a:t>The </a:t>
            </a:r>
            <a:r>
              <a:rPr lang="en-GB" altLang="en-US" sz="2400">
                <a:solidFill>
                  <a:srgbClr val="000066"/>
                </a:solidFill>
                <a:latin typeface="+mn-lt"/>
              </a:rPr>
              <a:t>ROTASIIL</a:t>
            </a:r>
            <a:r>
              <a:rPr lang="en-GB" altLang="es-ES" sz="2400">
                <a:solidFill>
                  <a:srgbClr val="000066"/>
                </a:solidFill>
                <a:latin typeface="Arial" pitchFamily="34" charset="0"/>
              </a:rPr>
              <a:t> oral syringes and adapters should be stored in a cool, dry place e.g. with  polio droppers </a:t>
            </a:r>
          </a:p>
        </p:txBody>
      </p:sp>
      <p:sp>
        <p:nvSpPr>
          <p:cNvPr id="19459" name="Rectangle 6">
            <a:extLst>
              <a:ext uri="{FF2B5EF4-FFF2-40B4-BE49-F238E27FC236}">
                <a16:creationId xmlns:a16="http://schemas.microsoft.com/office/drawing/2014/main" id="{BEF69206-5EA6-D114-A30F-BB5594E34D7F}"/>
              </a:ext>
            </a:extLst>
          </p:cNvPr>
          <p:cNvSpPr>
            <a:spLocks noChangeArrowheads="1"/>
          </p:cNvSpPr>
          <p:nvPr/>
        </p:nvSpPr>
        <p:spPr bwMode="auto">
          <a:xfrm>
            <a:off x="7164388" y="3068638"/>
            <a:ext cx="2232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endParaRPr lang="fr-FR" altLang="es-ES" sz="1200" b="1"/>
          </a:p>
        </p:txBody>
      </p:sp>
      <p:sp>
        <p:nvSpPr>
          <p:cNvPr id="19460" name="Rectangle 2">
            <a:extLst>
              <a:ext uri="{FF2B5EF4-FFF2-40B4-BE49-F238E27FC236}">
                <a16:creationId xmlns:a16="http://schemas.microsoft.com/office/drawing/2014/main" id="{0ABA3429-B1F1-8208-B3FA-39D3286612A4}"/>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en-US" altLang="es-ES" sz="3500" b="1">
                <a:solidFill>
                  <a:srgbClr val="002060"/>
                </a:solidFill>
              </a:rPr>
              <a:t>Where do you store the vaccine?</a:t>
            </a:r>
            <a:endParaRPr lang="en-GB" altLang="es-ES" sz="3500" b="1">
              <a:solidFill>
                <a:srgbClr val="002060"/>
              </a:solidFill>
            </a:endParaRPr>
          </a:p>
        </p:txBody>
      </p:sp>
      <p:pic>
        <p:nvPicPr>
          <p:cNvPr id="19461" name="Picture 10" descr="refrigerator">
            <a:extLst>
              <a:ext uri="{FF2B5EF4-FFF2-40B4-BE49-F238E27FC236}">
                <a16:creationId xmlns:a16="http://schemas.microsoft.com/office/drawing/2014/main" id="{DC121D8A-5F33-F4B3-4716-B30C2F2BB2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9700" y="1412875"/>
            <a:ext cx="3856038" cy="310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1">
            <a:extLst>
              <a:ext uri="{FF2B5EF4-FFF2-40B4-BE49-F238E27FC236}">
                <a16:creationId xmlns:a16="http://schemas.microsoft.com/office/drawing/2014/main" id="{7C0C93C3-F8F7-F24E-517E-4EBC73780AD0}"/>
              </a:ext>
            </a:extLst>
          </p:cNvPr>
          <p:cNvSpPr>
            <a:spLocks noGrp="1" noChangeArrowheads="1"/>
          </p:cNvSpPr>
          <p:nvPr>
            <p:ph type="body" idx="1"/>
          </p:nvPr>
        </p:nvSpPr>
        <p:spPr>
          <a:xfrm>
            <a:off x="239713" y="1458913"/>
            <a:ext cx="8964612" cy="839787"/>
          </a:xfrm>
        </p:spPr>
        <p:txBody>
          <a:bodyPr/>
          <a:lstStyle/>
          <a:p>
            <a:r>
              <a:rPr lang="en-US" altLang="es-ES" sz="2400">
                <a:solidFill>
                  <a:srgbClr val="002060"/>
                </a:solidFill>
              </a:rPr>
              <a:t>Vaccines with early expiration dates should be kept in front </a:t>
            </a:r>
            <a:br>
              <a:rPr lang="en-US" altLang="es-ES" sz="2400">
                <a:solidFill>
                  <a:srgbClr val="002060"/>
                </a:solidFill>
              </a:rPr>
            </a:br>
            <a:r>
              <a:rPr lang="en-US" altLang="es-ES" sz="2400">
                <a:solidFill>
                  <a:srgbClr val="002060"/>
                </a:solidFill>
              </a:rPr>
              <a:t>to be used first</a:t>
            </a:r>
            <a:endParaRPr lang="fr-FR" altLang="es-ES" sz="2400">
              <a:solidFill>
                <a:srgbClr val="002060"/>
              </a:solidFill>
            </a:endParaRPr>
          </a:p>
        </p:txBody>
      </p:sp>
      <p:sp>
        <p:nvSpPr>
          <p:cNvPr id="21507" name="Rectangle 50">
            <a:extLst>
              <a:ext uri="{FF2B5EF4-FFF2-40B4-BE49-F238E27FC236}">
                <a16:creationId xmlns:a16="http://schemas.microsoft.com/office/drawing/2014/main" id="{7E75542C-E6EA-E5CC-725C-0293AF9E53A0}"/>
              </a:ext>
            </a:extLst>
          </p:cNvPr>
          <p:cNvSpPr>
            <a:spLocks noChangeArrowheads="1"/>
          </p:cNvSpPr>
          <p:nvPr/>
        </p:nvSpPr>
        <p:spPr bwMode="auto">
          <a:xfrm>
            <a:off x="7618413" y="3975100"/>
            <a:ext cx="1584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600" b="1"/>
              <a:t>Earlier expiry date in front </a:t>
            </a:r>
            <a:endParaRPr lang="fr-FR" altLang="es-ES" sz="1600" b="1"/>
          </a:p>
        </p:txBody>
      </p:sp>
      <p:sp>
        <p:nvSpPr>
          <p:cNvPr id="21508" name="Rectangle 55">
            <a:extLst>
              <a:ext uri="{FF2B5EF4-FFF2-40B4-BE49-F238E27FC236}">
                <a16:creationId xmlns:a16="http://schemas.microsoft.com/office/drawing/2014/main" id="{7AC1D605-6F0F-C6B0-23D2-77D5107815FD}"/>
              </a:ext>
            </a:extLst>
          </p:cNvPr>
          <p:cNvSpPr>
            <a:spLocks noChangeArrowheads="1"/>
          </p:cNvSpPr>
          <p:nvPr/>
        </p:nvSpPr>
        <p:spPr bwMode="auto">
          <a:xfrm>
            <a:off x="7620000" y="2419350"/>
            <a:ext cx="15843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600" b="1"/>
              <a:t>Later expiry date in back</a:t>
            </a:r>
            <a:endParaRPr lang="fr-FR" altLang="es-ES" sz="1600" b="1"/>
          </a:p>
        </p:txBody>
      </p:sp>
      <p:sp>
        <p:nvSpPr>
          <p:cNvPr id="14342" name="Rectangle 13">
            <a:extLst>
              <a:ext uri="{FF2B5EF4-FFF2-40B4-BE49-F238E27FC236}">
                <a16:creationId xmlns:a16="http://schemas.microsoft.com/office/drawing/2014/main" id="{60E6D65A-6B8D-01C7-780F-BD7C9DBE5707}"/>
              </a:ext>
            </a:extLst>
          </p:cNvPr>
          <p:cNvSpPr>
            <a:spLocks noGrp="1" noChangeArrowheads="1"/>
          </p:cNvSpPr>
          <p:nvPr>
            <p:ph type="title"/>
          </p:nvPr>
        </p:nvSpPr>
        <p:spPr/>
        <p:txBody>
          <a:bodyPr/>
          <a:lstStyle/>
          <a:p>
            <a:pPr rtl="1">
              <a:defRPr/>
            </a:pPr>
            <a:r>
              <a:rPr lang="en-US" dirty="0">
                <a:ea typeface="ＭＳ Ｐゴシック" charset="0"/>
              </a:rPr>
              <a:t>Which vaccine should be stored in front?</a:t>
            </a:r>
          </a:p>
        </p:txBody>
      </p:sp>
      <p:pic>
        <p:nvPicPr>
          <p:cNvPr id="21510" name="Picture 10" descr="refrigerator">
            <a:extLst>
              <a:ext uri="{FF2B5EF4-FFF2-40B4-BE49-F238E27FC236}">
                <a16:creationId xmlns:a16="http://schemas.microsoft.com/office/drawing/2014/main" id="{2DA05F53-7640-5941-94CB-8D348AC12D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230438"/>
            <a:ext cx="1878013"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Picture 13">
            <a:extLst>
              <a:ext uri="{FF2B5EF4-FFF2-40B4-BE49-F238E27FC236}">
                <a16:creationId xmlns:a16="http://schemas.microsoft.com/office/drawing/2014/main" id="{A97C2F3E-698C-D201-13B4-CBBDA3FCDC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2538" y="2801938"/>
            <a:ext cx="5145087"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2" name="Rectangle 50">
            <a:extLst>
              <a:ext uri="{FF2B5EF4-FFF2-40B4-BE49-F238E27FC236}">
                <a16:creationId xmlns:a16="http://schemas.microsoft.com/office/drawing/2014/main" id="{75FF1762-EC6D-EB9C-5AD1-3CF45A9BF871}"/>
              </a:ext>
            </a:extLst>
          </p:cNvPr>
          <p:cNvSpPr>
            <a:spLocks noChangeArrowheads="1"/>
          </p:cNvSpPr>
          <p:nvPr/>
        </p:nvSpPr>
        <p:spPr bwMode="auto">
          <a:xfrm>
            <a:off x="293688" y="4583113"/>
            <a:ext cx="219868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600" b="1"/>
              <a:t>“Use first” box for vaccines brought back unused from fixed or outreach sessions</a:t>
            </a:r>
            <a:endParaRPr lang="fr-FR" altLang="es-ES" sz="1600" b="1"/>
          </a:p>
        </p:txBody>
      </p:sp>
      <p:sp>
        <p:nvSpPr>
          <p:cNvPr id="21513" name="Right Arrow 3">
            <a:extLst>
              <a:ext uri="{FF2B5EF4-FFF2-40B4-BE49-F238E27FC236}">
                <a16:creationId xmlns:a16="http://schemas.microsoft.com/office/drawing/2014/main" id="{B48A5F0E-2818-3ABF-CAAB-7C8DACCF3A91}"/>
              </a:ext>
            </a:extLst>
          </p:cNvPr>
          <p:cNvSpPr>
            <a:spLocks noChangeArrowheads="1"/>
          </p:cNvSpPr>
          <p:nvPr/>
        </p:nvSpPr>
        <p:spPr bwMode="auto">
          <a:xfrm rot="-640529">
            <a:off x="2216150" y="5273675"/>
            <a:ext cx="1870075" cy="288925"/>
          </a:xfrm>
          <a:prstGeom prst="rightArrow">
            <a:avLst>
              <a:gd name="adj1" fmla="val 50000"/>
              <a:gd name="adj2" fmla="val 49862"/>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21514" name="Right Arrow 3">
            <a:extLst>
              <a:ext uri="{FF2B5EF4-FFF2-40B4-BE49-F238E27FC236}">
                <a16:creationId xmlns:a16="http://schemas.microsoft.com/office/drawing/2014/main" id="{BA7347D6-D510-7B9E-F617-AC6FFAB48BA2}"/>
              </a:ext>
            </a:extLst>
          </p:cNvPr>
          <p:cNvSpPr>
            <a:spLocks noChangeArrowheads="1"/>
          </p:cNvSpPr>
          <p:nvPr/>
        </p:nvSpPr>
        <p:spPr bwMode="auto">
          <a:xfrm rot="9711796">
            <a:off x="6742113" y="3076575"/>
            <a:ext cx="1430337" cy="288925"/>
          </a:xfrm>
          <a:prstGeom prst="rightArrow">
            <a:avLst>
              <a:gd name="adj1" fmla="val 50000"/>
              <a:gd name="adj2" fmla="val 49826"/>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21515" name="Right Arrow 3">
            <a:extLst>
              <a:ext uri="{FF2B5EF4-FFF2-40B4-BE49-F238E27FC236}">
                <a16:creationId xmlns:a16="http://schemas.microsoft.com/office/drawing/2014/main" id="{787CE652-E4C7-897D-32E2-B2A387FEFACE}"/>
              </a:ext>
            </a:extLst>
          </p:cNvPr>
          <p:cNvSpPr>
            <a:spLocks noChangeArrowheads="1"/>
          </p:cNvSpPr>
          <p:nvPr/>
        </p:nvSpPr>
        <p:spPr bwMode="auto">
          <a:xfrm rot="10800000">
            <a:off x="5970588" y="4645025"/>
            <a:ext cx="1868487" cy="288925"/>
          </a:xfrm>
          <a:prstGeom prst="rightArrow">
            <a:avLst>
              <a:gd name="adj1" fmla="val 50000"/>
              <a:gd name="adj2" fmla="val 49820"/>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386</TotalTime>
  <Words>1735</Words>
  <Application>Microsoft Office PowerPoint</Application>
  <PresentationFormat>On-screen Show (4:3)</PresentationFormat>
  <Paragraphs>187</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 Narrow</vt:lpstr>
      <vt:lpstr>Limon F3</vt:lpstr>
      <vt:lpstr>Wingdings</vt:lpstr>
      <vt:lpstr>PPTtemplate</vt:lpstr>
      <vt:lpstr>Training for rotavirus vaccine introduction</vt:lpstr>
      <vt:lpstr>Learning objectives</vt:lpstr>
      <vt:lpstr>PowerPoint Presentation</vt:lpstr>
      <vt:lpstr>What is rotavirus vaccine (ROTASIIL) presentation?</vt:lpstr>
      <vt:lpstr>What is contained in the ROTASIIL  package?</vt:lpstr>
      <vt:lpstr>How safe is the vaccine?</vt:lpstr>
      <vt:lpstr>PowerPoint Presentation</vt:lpstr>
      <vt:lpstr>PowerPoint Presentation</vt:lpstr>
      <vt:lpstr>Which vaccine should be stored in front?</vt:lpstr>
      <vt:lpstr>PowerPoint Presentation</vt:lpstr>
      <vt:lpstr>Key messages </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842</cp:revision>
  <dcterms:created xsi:type="dcterms:W3CDTF">2012-01-26T15:16:34Z</dcterms:created>
  <dcterms:modified xsi:type="dcterms:W3CDTF">2022-11-20T14:31:24Z</dcterms:modified>
</cp:coreProperties>
</file>