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291" r:id="rId6"/>
    <p:sldId id="369" r:id="rId7"/>
    <p:sldId id="37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1FA7003-4B01-347A-77CD-C0F24495F502}" name="Gill Mayers" initials="GM" userId="Gill Mayers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ian Mayer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795" autoAdjust="0"/>
  </p:normalViewPr>
  <p:slideViewPr>
    <p:cSldViewPr>
      <p:cViewPr varScale="1">
        <p:scale>
          <a:sx n="71" d="100"/>
          <a:sy n="71" d="100"/>
        </p:scale>
        <p:origin x="54" y="9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69B3B18E-6332-EB24-5CD2-2BCF3283E2B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C345352E-391A-873A-C8A0-5F347A9DB82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A1C41F25-FDB8-A43F-3CF1-8B3F9AE4844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115A2F99-96C9-ABBE-A055-7E67C50C9DD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B486D1C-8DE3-4BC9-A860-17C7535364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602B8D7A-4D24-DA27-5582-CDFADE9571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C54E388-1967-DD66-88B1-622B8117BA2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C14D6B4-7DD3-8C10-5355-04D686CFC17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44E293B7-0E00-BA86-D1F3-19B1B6AD0EA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29FA73E1-2FFF-8378-7769-4129D3ADF7D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CE9EA3F5-F28B-AFF3-D670-C26554F536B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961A20B-9DCF-414B-A688-294EACE8D9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5F344666-EBCC-BD9B-9FF1-DD368A1DCD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B71B9824-BABB-7CB0-F6E0-ED0779FC96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9E0667F-66BE-415E-F377-5A88C35516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09638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fld id="{482D88C2-9293-49F3-80A7-995214A34531}" type="slidenum">
              <a:rPr lang="en-GB" altLang="en-US" smtClean="0">
                <a:latin typeface="Arial" panose="020B0604020202020204" pitchFamily="34" charset="0"/>
              </a:rPr>
              <a:pPr/>
              <a:t>1</a:t>
            </a:fld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Espace réservé de l'image des diapositives 1">
            <a:extLst>
              <a:ext uri="{FF2B5EF4-FFF2-40B4-BE49-F238E27FC236}">
                <a16:creationId xmlns:a16="http://schemas.microsoft.com/office/drawing/2014/main" id="{A7F16EF5-60BC-8137-3C36-FE44F1C85C5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Espace réservé des commentaires 2">
            <a:extLst>
              <a:ext uri="{FF2B5EF4-FFF2-40B4-BE49-F238E27FC236}">
                <a16:creationId xmlns:a16="http://schemas.microsoft.com/office/drawing/2014/main" id="{65690376-92CF-8E0F-1AC4-C5E9D0334A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/>
              <a:t>To the facilitator:  </a:t>
            </a:r>
          </a:p>
          <a:p>
            <a:r>
              <a:rPr lang="en-US" altLang="es-ES" b="1"/>
              <a:t>Explain to the participants that these messages are the main information to keep in mind.</a:t>
            </a:r>
            <a:endParaRPr lang="fr-FR" altLang="es-ES" b="1"/>
          </a:p>
          <a:p>
            <a:endParaRPr lang="fr-FR" altLang="es-ES" b="1"/>
          </a:p>
        </p:txBody>
      </p:sp>
      <p:sp>
        <p:nvSpPr>
          <p:cNvPr id="24580" name="Espace réservé du numéro de diapositive 3">
            <a:extLst>
              <a:ext uri="{FF2B5EF4-FFF2-40B4-BE49-F238E27FC236}">
                <a16:creationId xmlns:a16="http://schemas.microsoft.com/office/drawing/2014/main" id="{C01B75D0-3D1A-732D-B813-B7E83B9EFB3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A7A58E1-28EF-4B9B-B87E-2194857B324B}" type="slidenum">
              <a:rPr lang="en-GB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ce réservé de l'image des diapositives 1">
            <a:extLst>
              <a:ext uri="{FF2B5EF4-FFF2-40B4-BE49-F238E27FC236}">
                <a16:creationId xmlns:a16="http://schemas.microsoft.com/office/drawing/2014/main" id="{9E1F456E-9FA6-9F77-776B-1755534E7DB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Espace réservé des commentaires 2">
            <a:extLst>
              <a:ext uri="{FF2B5EF4-FFF2-40B4-BE49-F238E27FC236}">
                <a16:creationId xmlns:a16="http://schemas.microsoft.com/office/drawing/2014/main" id="{4AE3ADDB-38E0-41DE-BAB4-18AD140101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/>
              <a:t>To the facilitator:</a:t>
            </a:r>
          </a:p>
          <a:p>
            <a:endParaRPr lang="en-US" altLang="es-ES" b="1"/>
          </a:p>
          <a:p>
            <a:r>
              <a:rPr lang="en-US" altLang="es-ES"/>
              <a:t>This is the end of the module.</a:t>
            </a:r>
          </a:p>
          <a:p>
            <a:r>
              <a:rPr lang="en-US" altLang="es-ES"/>
              <a:t>You have been introduced to “Rotavirus vaccine eligibility” module.</a:t>
            </a:r>
          </a:p>
          <a:p>
            <a:r>
              <a:rPr lang="en-US" altLang="es-ES"/>
              <a:t>The following module is titled “Rotavirus vaccine administration”.</a:t>
            </a:r>
          </a:p>
          <a:p>
            <a:r>
              <a:rPr lang="en-US" altLang="es-ES"/>
              <a:t>Thank you for your attention! </a:t>
            </a:r>
            <a:endParaRPr lang="fr-FR" altLang="es-ES"/>
          </a:p>
        </p:txBody>
      </p:sp>
      <p:sp>
        <p:nvSpPr>
          <p:cNvPr id="26628" name="Espace réservé du numéro de diapositive 3">
            <a:extLst>
              <a:ext uri="{FF2B5EF4-FFF2-40B4-BE49-F238E27FC236}">
                <a16:creationId xmlns:a16="http://schemas.microsoft.com/office/drawing/2014/main" id="{E661C2EC-DAAB-C8D8-C193-6C46251DB65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A354FEC-9F2A-4929-9956-B1F9CE618D5B}" type="slidenum">
              <a:rPr lang="en-GB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Espace réservé de l'image des diapositives 1">
            <a:extLst>
              <a:ext uri="{FF2B5EF4-FFF2-40B4-BE49-F238E27FC236}">
                <a16:creationId xmlns:a16="http://schemas.microsoft.com/office/drawing/2014/main" id="{07CB4F63-C770-AC8D-F6D1-87C29AEAB7A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Espace réservé des commentaires 2">
            <a:extLst>
              <a:ext uri="{FF2B5EF4-FFF2-40B4-BE49-F238E27FC236}">
                <a16:creationId xmlns:a16="http://schemas.microsoft.com/office/drawing/2014/main" id="{56998230-161D-87E1-31E0-37B32A1C7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s-ES"/>
          </a:p>
        </p:txBody>
      </p:sp>
      <p:sp>
        <p:nvSpPr>
          <p:cNvPr id="8196" name="Espace réservé du numéro de diapositive 3">
            <a:extLst>
              <a:ext uri="{FF2B5EF4-FFF2-40B4-BE49-F238E27FC236}">
                <a16:creationId xmlns:a16="http://schemas.microsoft.com/office/drawing/2014/main" id="{E9A2BE35-26D9-1A7E-4329-7732AED48A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EA5DFE-16FF-4DC1-B0E3-CCF79BBAA69F}" type="slidenum">
              <a:rPr lang="fr-FR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>
            <a:extLst>
              <a:ext uri="{FF2B5EF4-FFF2-40B4-BE49-F238E27FC236}">
                <a16:creationId xmlns:a16="http://schemas.microsoft.com/office/drawing/2014/main" id="{7E15281D-E3CB-CF4F-3ED1-75BDD6985D7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>
            <a:extLst>
              <a:ext uri="{FF2B5EF4-FFF2-40B4-BE49-F238E27FC236}">
                <a16:creationId xmlns:a16="http://schemas.microsoft.com/office/drawing/2014/main" id="{34B1EA23-4E21-53C6-E533-781985FD85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Explain the key issues raised in this module to the participants.</a:t>
            </a:r>
          </a:p>
          <a:p>
            <a:endParaRPr lang="en-US" altLang="es-ES" b="1" dirty="0"/>
          </a:p>
          <a:p>
            <a:r>
              <a:rPr lang="en-US" altLang="es-ES" dirty="0"/>
              <a:t>Caretakers bring their infants for immunization but before vaccinating the infant you have to be sure that he or she is eligible for rotavirus vaccine. </a:t>
            </a:r>
          </a:p>
          <a:p>
            <a:r>
              <a:rPr lang="en-US" altLang="es-ES" dirty="0"/>
              <a:t>This module will teach you to ask the right questions to determine the eligibility of an infant for rotavirus vaccine: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is the rotavirus vaccine schedule?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to do when the exact date of birth (DOB) is missing 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to do when the immunization card is missing?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What are the contraindications for vaccination?</a:t>
            </a:r>
            <a:endParaRPr lang="fr-FR" altLang="es-ES" dirty="0"/>
          </a:p>
        </p:txBody>
      </p:sp>
      <p:sp>
        <p:nvSpPr>
          <p:cNvPr id="10244" name="Espace réservé du numéro de diapositive 3">
            <a:extLst>
              <a:ext uri="{FF2B5EF4-FFF2-40B4-BE49-F238E27FC236}">
                <a16:creationId xmlns:a16="http://schemas.microsoft.com/office/drawing/2014/main" id="{7D90038B-BB6E-7FDF-6E31-8171613F88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95B3733-8087-447B-962A-4532B54C41AE}" type="slidenum">
              <a:rPr lang="fr-FR" altLang="es-E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Espace réservé de l'image des diapositives 1">
            <a:extLst>
              <a:ext uri="{FF2B5EF4-FFF2-40B4-BE49-F238E27FC236}">
                <a16:creationId xmlns:a16="http://schemas.microsoft.com/office/drawing/2014/main" id="{05F41ED7-A4F4-A45A-97AC-6561B9DD0F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1" name="Espace réservé des commentaires 2">
            <a:extLst>
              <a:ext uri="{FF2B5EF4-FFF2-40B4-BE49-F238E27FC236}">
                <a16:creationId xmlns:a16="http://schemas.microsoft.com/office/drawing/2014/main" id="{A4D2D439-C3DC-4580-BF06-3CDE926F65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  </a:t>
            </a:r>
          </a:p>
          <a:p>
            <a:r>
              <a:rPr lang="en-US" altLang="es-ES" b="1" dirty="0"/>
              <a:t>Describe the vaccination schedule to the participants.</a:t>
            </a:r>
          </a:p>
          <a:p>
            <a:endParaRPr lang="en-US" altLang="es-ES" dirty="0"/>
          </a:p>
          <a:p>
            <a:r>
              <a:rPr lang="en-GB" altLang="es-ES" dirty="0"/>
              <a:t>ROTASIIL </a:t>
            </a:r>
            <a:r>
              <a:rPr lang="en-US" altLang="es-ES" dirty="0"/>
              <a:t>vaccine is given in a 3-dose schedule at 6 (for the 1st dose) and 10 and 14 weeks of age (for the 2</a:t>
            </a:r>
            <a:r>
              <a:rPr lang="en-US" altLang="es-ES" baseline="30000" dirty="0"/>
              <a:t>nd</a:t>
            </a:r>
            <a:r>
              <a:rPr lang="en-US" altLang="es-ES" dirty="0"/>
              <a:t> and 3</a:t>
            </a:r>
            <a:r>
              <a:rPr lang="en-US" altLang="es-ES" baseline="30000" dirty="0"/>
              <a:t>rd</a:t>
            </a:r>
            <a:r>
              <a:rPr lang="en-US" altLang="es-ES" dirty="0"/>
              <a:t> dose), preferably. </a:t>
            </a:r>
          </a:p>
          <a:p>
            <a:r>
              <a:rPr lang="en-GB" altLang="es-ES" dirty="0"/>
              <a:t>ROTASIIL </a:t>
            </a:r>
            <a:r>
              <a:rPr lang="en-US" altLang="es-ES" dirty="0"/>
              <a:t>vaccine doses can be given at the same time as first, second and third dose of DTP-</a:t>
            </a:r>
            <a:r>
              <a:rPr lang="en-US" altLang="es-ES" dirty="0" err="1"/>
              <a:t>HepB</a:t>
            </a:r>
            <a:r>
              <a:rPr lang="en-US" altLang="es-ES" dirty="0"/>
              <a:t>-Hib (i.e. Penta1 and Penta2). </a:t>
            </a:r>
          </a:p>
          <a:p>
            <a:r>
              <a:rPr lang="en-US" altLang="es-ES" dirty="0"/>
              <a:t>Note that there should be an interval of at least 4 weeks between the doses. </a:t>
            </a:r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GB" altLang="es-ES" dirty="0"/>
          </a:p>
          <a:p>
            <a:endParaRPr lang="en-US" altLang="es-ES" b="1" dirty="0"/>
          </a:p>
          <a:p>
            <a:endParaRPr lang="en-GB" altLang="es-ES" dirty="0"/>
          </a:p>
        </p:txBody>
      </p:sp>
      <p:sp>
        <p:nvSpPr>
          <p:cNvPr id="12292" name="Espace réservé du numéro de diapositive 3">
            <a:extLst>
              <a:ext uri="{FF2B5EF4-FFF2-40B4-BE49-F238E27FC236}">
                <a16:creationId xmlns:a16="http://schemas.microsoft.com/office/drawing/2014/main" id="{0B5FBEE8-62BA-52E9-68D8-B184E363BEFA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46B7483-4D82-440D-9428-3CCD1848356B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Espace réservé de l'image des diapositives 1">
            <a:extLst>
              <a:ext uri="{FF2B5EF4-FFF2-40B4-BE49-F238E27FC236}">
                <a16:creationId xmlns:a16="http://schemas.microsoft.com/office/drawing/2014/main" id="{3C820CF9-0EB1-D5AD-FB6C-5A93FE83D6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4339" name="Espace réservé des commentaires 2">
            <a:extLst>
              <a:ext uri="{FF2B5EF4-FFF2-40B4-BE49-F238E27FC236}">
                <a16:creationId xmlns:a16="http://schemas.microsoft.com/office/drawing/2014/main" id="{3114C562-9BF4-5B44-E71B-8A2D847CD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38"/>
              </a:spcBef>
            </a:pPr>
            <a:endParaRPr lang="en-US" altLang="en-US">
              <a:latin typeface="Gill Sans MT" panose="020B0502020104020203" pitchFamily="34" charset="0"/>
            </a:endParaRPr>
          </a:p>
          <a:p>
            <a:endParaRPr lang="en-US" altLang="en-US" b="1"/>
          </a:p>
        </p:txBody>
      </p:sp>
      <p:sp>
        <p:nvSpPr>
          <p:cNvPr id="14340" name="Espace réservé du numéro de diapositive 3">
            <a:extLst>
              <a:ext uri="{FF2B5EF4-FFF2-40B4-BE49-F238E27FC236}">
                <a16:creationId xmlns:a16="http://schemas.microsoft.com/office/drawing/2014/main" id="{6F1304DB-FF9B-7016-A7CD-E869332EC098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4E8B0C-9A52-47F8-945C-C62485383B54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Espace réservé de l'image des diapositives 1">
            <a:extLst>
              <a:ext uri="{FF2B5EF4-FFF2-40B4-BE49-F238E27FC236}">
                <a16:creationId xmlns:a16="http://schemas.microsoft.com/office/drawing/2014/main" id="{6EC2C293-FA9F-44AA-04BE-F1BBD8D41F3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6387" name="Espace réservé des commentaires 2">
            <a:extLst>
              <a:ext uri="{FF2B5EF4-FFF2-40B4-BE49-F238E27FC236}">
                <a16:creationId xmlns:a16="http://schemas.microsoft.com/office/drawing/2014/main" id="{91A1C9D0-3529-0E84-FB22-D3C55201D1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endParaRPr lang="en-US" altLang="en-US" b="1"/>
          </a:p>
        </p:txBody>
      </p:sp>
      <p:sp>
        <p:nvSpPr>
          <p:cNvPr id="16388" name="Espace réservé du numéro de diapositive 3">
            <a:extLst>
              <a:ext uri="{FF2B5EF4-FFF2-40B4-BE49-F238E27FC236}">
                <a16:creationId xmlns:a16="http://schemas.microsoft.com/office/drawing/2014/main" id="{2C57E894-743A-2C7E-731E-690FB045E8C9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1C79860-3C21-4AFA-A048-5EA4E60A8138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>
            <a:extLst>
              <a:ext uri="{FF2B5EF4-FFF2-40B4-BE49-F238E27FC236}">
                <a16:creationId xmlns:a16="http://schemas.microsoft.com/office/drawing/2014/main" id="{3B88ED0A-1B68-800B-FEF9-35D036F496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8435" name="Espace réservé des commentaires 2">
            <a:extLst>
              <a:ext uri="{FF2B5EF4-FFF2-40B4-BE49-F238E27FC236}">
                <a16:creationId xmlns:a16="http://schemas.microsoft.com/office/drawing/2014/main" id="{B4FDDCBB-597D-536A-C70B-094BB05BE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Rotarix® is given in a 2-dose schedule.  ROTASIIL is given in a </a:t>
            </a:r>
            <a:r>
              <a:rPr lang="en-US" altLang="en-US" b="1" dirty="0"/>
              <a:t>3-dose schedule.  </a:t>
            </a:r>
            <a:endParaRPr lang="en-US" altLang="en-US" dirty="0"/>
          </a:p>
          <a:p>
            <a:r>
              <a:rPr lang="en-US" altLang="en-US" dirty="0"/>
              <a:t>A schedule started with Rotarix® can continue with ROTASIIL, but requires </a:t>
            </a:r>
            <a:r>
              <a:rPr lang="en-US" altLang="en-US" b="1" dirty="0"/>
              <a:t>3 doses in total for a complete series</a:t>
            </a:r>
            <a:r>
              <a:rPr lang="en-US" altLang="en-US" dirty="0"/>
              <a:t>.</a:t>
            </a:r>
          </a:p>
          <a:p>
            <a:endParaRPr lang="en-US" altLang="en-US" dirty="0"/>
          </a:p>
          <a:p>
            <a:r>
              <a:rPr lang="en-US" altLang="en-US" dirty="0"/>
              <a:t>The table shows possible scenarios for completing the child’s rotavirus vaccine schedule with a mix of rotavirus vaccine products.</a:t>
            </a:r>
          </a:p>
        </p:txBody>
      </p:sp>
      <p:sp>
        <p:nvSpPr>
          <p:cNvPr id="18436" name="Espace réservé du numéro de diapositive 3">
            <a:extLst>
              <a:ext uri="{FF2B5EF4-FFF2-40B4-BE49-F238E27FC236}">
                <a16:creationId xmlns:a16="http://schemas.microsoft.com/office/drawing/2014/main" id="{919A79B3-668C-ED88-C5C0-3D2884C1D029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C2C3501-A9C1-4893-9E54-476F14FC64C2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Espace réservé de l'image des diapositives 1">
            <a:extLst>
              <a:ext uri="{FF2B5EF4-FFF2-40B4-BE49-F238E27FC236}">
                <a16:creationId xmlns:a16="http://schemas.microsoft.com/office/drawing/2014/main" id="{DF5C6A87-2695-EEB2-CEC2-2306EF76AD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Espace réservé des commentaires 2">
            <a:extLst>
              <a:ext uri="{FF2B5EF4-FFF2-40B4-BE49-F238E27FC236}">
                <a16:creationId xmlns:a16="http://schemas.microsoft.com/office/drawing/2014/main" id="{DC8131E4-7163-8A9C-6B0B-67A739F83A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Read the situation and question to participants.</a:t>
            </a:r>
          </a:p>
          <a:p>
            <a:endParaRPr lang="en-US" altLang="es-ES" b="1" dirty="0"/>
          </a:p>
          <a:p>
            <a:r>
              <a:rPr lang="en-US" altLang="es-ES" b="1" dirty="0"/>
              <a:t>Response:</a:t>
            </a:r>
            <a:r>
              <a:rPr lang="en-US" altLang="es-E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The infant can still receive rotavirus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Give the first dose of rotavirus, pentavalent vaccine and other vaccines according to national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Administer a second dose of OPV if more than 4 weeks have passed since the first dose of OPV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Make an appointment for the next doses according to the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Explain to the caretaker the importance of coming for vaccination on time and completing the immunization schedule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Make sure to use immunization registers and community volunteers to ensure that the infant completes the immunization schedule.</a:t>
            </a:r>
          </a:p>
          <a:p>
            <a:pPr eaLnBrk="1" hangingPunct="1">
              <a:spcBef>
                <a:spcPct val="0"/>
              </a:spcBef>
            </a:pPr>
            <a:endParaRPr lang="fr-FR" altLang="es-ES" dirty="0"/>
          </a:p>
        </p:txBody>
      </p:sp>
      <p:sp>
        <p:nvSpPr>
          <p:cNvPr id="20484" name="Espace réservé du numéro de diapositive 3">
            <a:extLst>
              <a:ext uri="{FF2B5EF4-FFF2-40B4-BE49-F238E27FC236}">
                <a16:creationId xmlns:a16="http://schemas.microsoft.com/office/drawing/2014/main" id="{5CC8EEE6-687D-9D4F-CEA7-2DA856FDCD13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FA5F120-AA24-4F01-BD70-8DCAAEC3BB95}" type="slidenum">
              <a:rPr lang="fr-FR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fr-FR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e l'image des diapositives 1">
            <a:extLst>
              <a:ext uri="{FF2B5EF4-FFF2-40B4-BE49-F238E27FC236}">
                <a16:creationId xmlns:a16="http://schemas.microsoft.com/office/drawing/2014/main" id="{7CD4C029-7B13-262B-1F09-EF15EA40FA3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Espace réservé des commentaires 2">
            <a:extLst>
              <a:ext uri="{FF2B5EF4-FFF2-40B4-BE49-F238E27FC236}">
                <a16:creationId xmlns:a16="http://schemas.microsoft.com/office/drawing/2014/main" id="{CCBD2E04-AA34-68BD-60D4-7E5139DCD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en-GB" altLang="es-ES" b="1" noProof="0" dirty="0"/>
              <a:t>To the facilitator:</a:t>
            </a:r>
          </a:p>
          <a:p>
            <a:r>
              <a:rPr lang="en-GB" altLang="es-ES" b="1" noProof="0" dirty="0"/>
              <a:t>Explain to the participants the absolute contraindications.</a:t>
            </a:r>
            <a:br>
              <a:rPr lang="en-GB" altLang="es-ES" b="1" noProof="0" dirty="0"/>
            </a:br>
            <a:endParaRPr lang="en-GB" altLang="es-ES" b="1" noProof="0" dirty="0"/>
          </a:p>
          <a:p>
            <a:r>
              <a:rPr lang="en-GB" altLang="es-ES" noProof="0" dirty="0"/>
              <a:t>Infants suffering from the following should </a:t>
            </a:r>
            <a:r>
              <a:rPr lang="en-GB" altLang="es-ES" u="sng" noProof="0" dirty="0"/>
              <a:t>not</a:t>
            </a:r>
            <a:r>
              <a:rPr lang="en-GB" altLang="es-ES" noProof="0" dirty="0"/>
              <a:t> be vaccinated with ROTASIIL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s-ES" noProof="0" dirty="0"/>
              <a:t>Hypersensitivity after previous administration of rotavirus vaccines: Do not give second or third dose of rotavirus vaccine (ROTASIIL) if the infant showed hypersensitivity to the first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s-ES" noProof="0" dirty="0"/>
              <a:t>Known hypersensitivity to any of the components in the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s-ES" noProof="0" dirty="0"/>
              <a:t>Previous history of intussusception: Do not give rotavirus vaccines if the caretaker informs you that the infant has had an episode of intussusception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s-ES" noProof="0" dirty="0"/>
              <a:t>The administration of </a:t>
            </a:r>
            <a:r>
              <a:rPr lang="en-GB" altLang="es-ES" strike="noStrike" noProof="0" dirty="0"/>
              <a:t>ROTASIIL </a:t>
            </a:r>
            <a:r>
              <a:rPr lang="en-GB" altLang="es-ES" noProof="0" dirty="0"/>
              <a:t>may be postponed in subjects suffering from acute infection or febrile illness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s-ES" noProof="0" dirty="0"/>
              <a:t>If infant has mild illness, mild fever or mild diarrhoea, vaccinate as usual</a:t>
            </a:r>
          </a:p>
          <a:p>
            <a:endParaRPr lang="en-GB" altLang="es-ES" noProof="0" dirty="0"/>
          </a:p>
          <a:p>
            <a:r>
              <a:rPr lang="en-GB" altLang="es-ES" noProof="0" dirty="0"/>
              <a:t>Note that mild illness such as an upper respiratory tract infection is </a:t>
            </a:r>
            <a:r>
              <a:rPr lang="en-GB" altLang="es-ES" b="1" noProof="0" dirty="0"/>
              <a:t>not a contraindication</a:t>
            </a:r>
            <a:r>
              <a:rPr lang="en-GB" altLang="es-ES" noProof="0" dirty="0"/>
              <a:t>.</a:t>
            </a:r>
          </a:p>
          <a:p>
            <a:endParaRPr lang="en-US" altLang="es-ES" dirty="0"/>
          </a:p>
        </p:txBody>
      </p:sp>
      <p:sp>
        <p:nvSpPr>
          <p:cNvPr id="22532" name="Espace réservé du numéro de diapositive 3">
            <a:extLst>
              <a:ext uri="{FF2B5EF4-FFF2-40B4-BE49-F238E27FC236}">
                <a16:creationId xmlns:a16="http://schemas.microsoft.com/office/drawing/2014/main" id="{EFBB99AB-EBF8-E0CE-DA2A-82711DFD9469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574855C-6EA3-453B-BFF3-5E975CA5A13B}" type="slidenum">
              <a:rPr lang="en-GB" altLang="es-E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GB" altLang="es-E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>
            <a:extLst>
              <a:ext uri="{FF2B5EF4-FFF2-40B4-BE49-F238E27FC236}">
                <a16:creationId xmlns:a16="http://schemas.microsoft.com/office/drawing/2014/main" id="{8DDD0FD5-E2BB-47A9-5049-E8C343FA20B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38161162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50728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006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568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7306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42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718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771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0591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003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27492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D7328B20-3414-3149-74BA-22A64DC640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68950639-59DA-1558-73C8-C52B8928B4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s-ES"/>
              <a:t>Click to edit Master text styles</a:t>
            </a:r>
          </a:p>
          <a:p>
            <a:pPr lvl="1"/>
            <a:r>
              <a:rPr lang="en-GB" altLang="es-ES"/>
              <a:t>Second level</a:t>
            </a:r>
          </a:p>
          <a:p>
            <a:pPr lvl="2"/>
            <a:r>
              <a:rPr lang="en-GB" altLang="es-ES"/>
              <a:t>Third level</a:t>
            </a:r>
          </a:p>
          <a:p>
            <a:pPr lvl="3"/>
            <a:r>
              <a:rPr lang="en-GB" altLang="es-E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9E10777A-4C1F-0A93-C023-4053A3FAB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9CA990F4-80B6-CA53-C361-4C24E410E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s-ES" sz="3400" b="1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1898BC3C-5B56-5E2D-D650-352977D8B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Rotavirus vaccine eligibility, Module 3 </a:t>
            </a:r>
            <a:r>
              <a:rPr lang="en-GB" altLang="es-ES" b="1" baseline="12000" dirty="0">
                <a:solidFill>
                  <a:srgbClr val="FFFFFF"/>
                </a:solidFill>
                <a:latin typeface="Arial Narrow" pitchFamily="34" charset="0"/>
              </a:rPr>
              <a:t>|</a:t>
            </a:r>
            <a:r>
              <a:rPr lang="en-GB" altLang="es-ES" sz="1200" b="1" dirty="0">
                <a:solidFill>
                  <a:srgbClr val="96CCEE"/>
                </a:solidFill>
                <a:latin typeface="Arial Narrow" pitchFamily="34" charset="0"/>
              </a:rPr>
              <a:t>  </a:t>
            </a:r>
            <a:r>
              <a:rPr lang="en-GB" altLang="es-ES" sz="1200" dirty="0">
                <a:solidFill>
                  <a:srgbClr val="96CCEE"/>
                </a:solidFill>
                <a:latin typeface="Arial Narrow" pitchFamily="34" charset="0"/>
              </a:rPr>
              <a:t>November 2022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8DD121B2-3162-6E68-677B-6C2ED982F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defRPr/>
            </a:pPr>
            <a:fld id="{866EA067-9718-4B48-A6CB-8BD232484702}" type="slidenum">
              <a:rPr lang="en-US" altLang="es-ES" sz="1500" b="1" smtClean="0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>
                <a:defRPr/>
              </a:pPr>
              <a:t>‹#›</a:t>
            </a:fld>
            <a:r>
              <a:rPr lang="en-GB" altLang="es-ES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s-ES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D8BC58C2-D542-A99B-C02C-C6FECB2837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0" r:id="rId1"/>
    <p:sldLayoutId id="2147484350" r:id="rId2"/>
    <p:sldLayoutId id="2147484351" r:id="rId3"/>
    <p:sldLayoutId id="2147484352" r:id="rId4"/>
    <p:sldLayoutId id="2147484353" r:id="rId5"/>
    <p:sldLayoutId id="2147484354" r:id="rId6"/>
    <p:sldLayoutId id="2147484355" r:id="rId7"/>
    <p:sldLayoutId id="2147484356" r:id="rId8"/>
    <p:sldLayoutId id="2147484357" r:id="rId9"/>
    <p:sldLayoutId id="2147484358" r:id="rId10"/>
    <p:sldLayoutId id="2147484359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WHO-EN-white-H">
            <a:extLst>
              <a:ext uri="{FF2B5EF4-FFF2-40B4-BE49-F238E27FC236}">
                <a16:creationId xmlns:a16="http://schemas.microsoft.com/office/drawing/2014/main" id="{3254EBC1-100A-EE7E-EC67-D22363AA3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5059363"/>
            <a:ext cx="37893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7">
            <a:extLst>
              <a:ext uri="{FF2B5EF4-FFF2-40B4-BE49-F238E27FC236}">
                <a16:creationId xmlns:a16="http://schemas.microsoft.com/office/drawing/2014/main" id="{9B0AD14C-E4FD-ED81-B24C-2C39C16003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2400" b="1" kern="0">
                <a:solidFill>
                  <a:schemeClr val="bg1"/>
                </a:solidFill>
                <a:latin typeface="+mj-lt"/>
                <a:ea typeface="ＭＳ Ｐゴシック" charset="-128"/>
                <a:cs typeface="+mj-cs"/>
              </a:rPr>
              <a:t>Training for rotavirus vaccine introduction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6DFEB772-6BBA-AEC1-0E5B-5866E6A7E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397125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Module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fr-FR" altLang="es-ES" sz="3200" b="1">
                <a:solidFill>
                  <a:schemeClr val="bg1"/>
                </a:solidFill>
              </a:rPr>
              <a:t>Rotavirus vaccine eligibility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59BDD64-5FD6-1D92-3A7E-5814B96B8E73}"/>
              </a:ext>
            </a:extLst>
          </p:cNvPr>
          <p:cNvSpPr txBox="1"/>
          <p:nvPr/>
        </p:nvSpPr>
        <p:spPr>
          <a:xfrm>
            <a:off x="6876256" y="6294438"/>
            <a:ext cx="199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Last updated November 2022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18185DC0-8E98-B54D-8743-DC46052678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600"/>
              <a:t>Key messages</a:t>
            </a:r>
            <a:endParaRPr lang="en-GB"/>
          </a:p>
        </p:txBody>
      </p:sp>
      <p:pic>
        <p:nvPicPr>
          <p:cNvPr id="23555" name="Picture 7" descr="C:\Users\sfellache\Desktop\ammp\doctor1.jpg">
            <a:extLst>
              <a:ext uri="{FF2B5EF4-FFF2-40B4-BE49-F238E27FC236}">
                <a16:creationId xmlns:a16="http://schemas.microsoft.com/office/drawing/2014/main" id="{5D773D3C-E6E5-A23F-DF76-5A2B0BB54D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8913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1">
            <a:extLst>
              <a:ext uri="{FF2B5EF4-FFF2-40B4-BE49-F238E27FC236}">
                <a16:creationId xmlns:a16="http://schemas.microsoft.com/office/drawing/2014/main" id="{1CE33FFE-B050-A5F8-DBA4-FEADE80903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552" y="1412875"/>
            <a:ext cx="8280598" cy="44640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On-time vaccination is very important for rotavirus vaccine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First dose of </a:t>
            </a:r>
            <a:r>
              <a:rPr lang="en-GB" altLang="es-ES" sz="2000" dirty="0">
                <a:solidFill>
                  <a:srgbClr val="000066"/>
                </a:solidFill>
                <a:latin typeface="Arial" pitchFamily="34" charset="0"/>
              </a:rPr>
              <a:t>ROTASIIL</a:t>
            </a: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should be given at 6 weeks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Second and third dose should be given at 10 and 14 weeks of age, respectively – minimum interval of 4 weeks should be maintained between doses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If infants have missed their rotavirus vaccines, they can receive the vaccine up to 24 months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Rotavirus vaccine can be given simultaneously with other vaccines like pentavalent vaccine, PCV or OPV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Mild illness such as an upper respiratory tract infection or mild </a:t>
            </a:r>
            <a:r>
              <a:rPr lang="en-US" altLang="es-ES" sz="2000" dirty="0" err="1">
                <a:solidFill>
                  <a:srgbClr val="000066"/>
                </a:solidFill>
                <a:latin typeface="Arial" pitchFamily="34" charset="0"/>
              </a:rPr>
              <a:t>diarrhoea</a:t>
            </a: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 is </a:t>
            </a:r>
            <a:r>
              <a:rPr lang="en-US" altLang="es-ES" sz="2000" b="1" dirty="0">
                <a:solidFill>
                  <a:srgbClr val="000066"/>
                </a:solidFill>
                <a:latin typeface="Arial" pitchFamily="34" charset="0"/>
              </a:rPr>
              <a:t>not</a:t>
            </a:r>
            <a:r>
              <a:rPr lang="en-US" altLang="es-ES" sz="2000" dirty="0">
                <a:solidFill>
                  <a:srgbClr val="000066"/>
                </a:solidFill>
                <a:latin typeface="Arial" pitchFamily="34" charset="0"/>
              </a:rPr>
              <a:t> a contraindication</a:t>
            </a: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defTabSz="912813">
              <a:spcBef>
                <a:spcPct val="80000"/>
              </a:spcBef>
              <a:buClr>
                <a:srgbClr val="1E7FB8"/>
              </a:buClr>
              <a:defRPr/>
            </a:pPr>
            <a:endParaRPr lang="en-US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doctor_goodbye">
            <a:extLst>
              <a:ext uri="{FF2B5EF4-FFF2-40B4-BE49-F238E27FC236}">
                <a16:creationId xmlns:a16="http://schemas.microsoft.com/office/drawing/2014/main" id="{EA405206-E9E0-7698-FE02-CDAF49C38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9AEBE6F3-F004-4529-E734-641210001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600"/>
              <a:t>End of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5CD7C90E-9975-34CE-4A9F-18058507B3BA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 eaLnBrk="1" hangingPunct="1">
              <a:defRPr/>
            </a:pPr>
            <a:br>
              <a:rPr lang="en-US" sz="1400" b="1">
                <a:solidFill>
                  <a:srgbClr val="000066"/>
                </a:solidFill>
                <a:ea typeface="MS PGothic" pitchFamily="34" charset="-128"/>
              </a:rPr>
            </a:br>
            <a:r>
              <a:rPr lang="en-US" sz="2400" b="1">
                <a:solidFill>
                  <a:srgbClr val="000066"/>
                </a:solidFill>
                <a:ea typeface="MS PGothic" pitchFamily="34" charset="-128"/>
              </a:rPr>
              <a:t>Thank you for your attention! </a:t>
            </a: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endParaRPr lang="en-US" sz="24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r>
              <a:rPr lang="fr-FR" sz="2000" b="1">
                <a:solidFill>
                  <a:srgbClr val="000066"/>
                </a:solidFill>
                <a:ea typeface="MS PGothic" pitchFamily="34" charset="-128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>
            <a:extLst>
              <a:ext uri="{FF2B5EF4-FFF2-40B4-BE49-F238E27FC236}">
                <a16:creationId xmlns:a16="http://schemas.microsoft.com/office/drawing/2014/main" id="{08436238-ECE3-8B0A-8F69-3BEDA8C76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s-E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EAA710D5-2DB2-5092-7E85-BAF1323F72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7172" name="Rectangle 14">
            <a:extLst>
              <a:ext uri="{FF2B5EF4-FFF2-40B4-BE49-F238E27FC236}">
                <a16:creationId xmlns:a16="http://schemas.microsoft.com/office/drawing/2014/main" id="{226F2BF8-1E58-EA7E-7393-279D8490E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GB" altLang="es-ES" dirty="0"/>
              <a:t>At the end of the module, the participant will be able to:</a:t>
            </a:r>
          </a:p>
          <a:p>
            <a:pPr lvl="1"/>
            <a:r>
              <a:rPr lang="en-GB" altLang="es-ES" dirty="0"/>
              <a:t>Describe the recommended immunization schedule for rotavirus vaccine</a:t>
            </a:r>
          </a:p>
          <a:p>
            <a:pPr lvl="1"/>
            <a:r>
              <a:rPr lang="en-GB" altLang="es-ES" dirty="0"/>
              <a:t>Describe when an infant is eligible for rotavirus vaccine and when he/she is not eligible</a:t>
            </a:r>
            <a:endParaRPr lang="en-GB" altLang="es-ES" dirty="0">
              <a:solidFill>
                <a:srgbClr val="FF0000"/>
              </a:solidFill>
            </a:endParaRPr>
          </a:p>
          <a:p>
            <a:pPr lvl="1"/>
            <a:r>
              <a:rPr lang="en-GB" altLang="es-ES" dirty="0"/>
              <a:t>Describe ways to determine an infant’s eligibility for rotavirus vaccine when a written record is unavailable</a:t>
            </a:r>
          </a:p>
          <a:p>
            <a:pPr lvl="1"/>
            <a:r>
              <a:rPr lang="en-GB" altLang="es-ES" dirty="0"/>
              <a:t>Describe the absolute contraindications for vaccination</a:t>
            </a:r>
          </a:p>
          <a:p>
            <a:r>
              <a:rPr lang="en-GB" altLang="es-ES" dirty="0"/>
              <a:t>Duration</a:t>
            </a:r>
          </a:p>
          <a:p>
            <a:pPr lvl="1"/>
            <a:r>
              <a:rPr lang="en-GB" altLang="es-ES" dirty="0"/>
              <a:t>60</a:t>
            </a:r>
            <a:r>
              <a:rPr lang="en-GB" altLang="ja-JP" dirty="0"/>
              <a:t>’</a:t>
            </a:r>
          </a:p>
          <a:p>
            <a:pPr lvl="1"/>
            <a:endParaRPr lang="en-GB" altLang="es-ES" dirty="0"/>
          </a:p>
        </p:txBody>
      </p:sp>
      <p:pic>
        <p:nvPicPr>
          <p:cNvPr id="7173" name="Picture 6" descr="C:\Users\sfellache\Desktop\ammp\sandclock.jpg">
            <a:extLst>
              <a:ext uri="{FF2B5EF4-FFF2-40B4-BE49-F238E27FC236}">
                <a16:creationId xmlns:a16="http://schemas.microsoft.com/office/drawing/2014/main" id="{5BDFE129-D063-C6F1-ECA2-FF0DA779F7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10" descr="arrow">
            <a:extLst>
              <a:ext uri="{FF2B5EF4-FFF2-40B4-BE49-F238E27FC236}">
                <a16:creationId xmlns:a16="http://schemas.microsoft.com/office/drawing/2014/main" id="{EFFD2B8E-25A7-92C7-4901-60B90F1502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5" descr="C:\Users\sfellache\Desktop\ammp\doctor2.jpg">
            <a:extLst>
              <a:ext uri="{FF2B5EF4-FFF2-40B4-BE49-F238E27FC236}">
                <a16:creationId xmlns:a16="http://schemas.microsoft.com/office/drawing/2014/main" id="{838AEA38-B0E9-BC2A-5749-6B7930C2F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C4C510C0-4D21-A9B4-1E1F-7F5E1105EEE8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3500" b="1">
                <a:solidFill>
                  <a:srgbClr val="000066"/>
                </a:solidFill>
                <a:latin typeface="Arial" charset="0"/>
                <a:ea typeface="ＭＳ Ｐゴシック" charset="0"/>
              </a:rPr>
              <a:t>Key issues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D30CF531-33E8-6C38-DF14-E2E8987011C3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9227" name="Rectangle à coins arrondis 6">
              <a:extLst>
                <a:ext uri="{FF2B5EF4-FFF2-40B4-BE49-F238E27FC236}">
                  <a16:creationId xmlns:a16="http://schemas.microsoft.com/office/drawing/2014/main" id="{74DDB65A-4DA9-9904-3007-201A086B3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is the schedule for rotavirus</a:t>
              </a:r>
              <a:r>
                <a:rPr lang="en-GB" altLang="es-ES" sz="2000" b="1" baseline="30000"/>
                <a:t> </a:t>
              </a:r>
              <a:r>
                <a:rPr lang="en-GB" altLang="es-ES" sz="2000" b="1"/>
                <a:t>vaccine?</a:t>
              </a:r>
            </a:p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endParaRPr lang="fr-FR" altLang="es-ES" sz="2000" b="1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2424F622-10EA-90AA-2428-9127062FD8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B029E33B-89F7-61F2-5335-C1CB279F48A7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606675"/>
            <a:ext cx="5275262" cy="1268413"/>
            <a:chOff x="385" y="1750"/>
            <a:chExt cx="2777" cy="733"/>
          </a:xfrm>
        </p:grpSpPr>
        <p:sp>
          <p:nvSpPr>
            <p:cNvPr id="9225" name="Rectangle à coins arrondis 6">
              <a:extLst>
                <a:ext uri="{FF2B5EF4-FFF2-40B4-BE49-F238E27FC236}">
                  <a16:creationId xmlns:a16="http://schemas.microsoft.com/office/drawing/2014/main" id="{E36D1F50-402A-0290-E555-5D2D94E1A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/>
                <a:t>What to do when the exact date of birth (DOB) or i</a:t>
              </a:r>
              <a:r>
                <a:rPr lang="en-US" altLang="es-ES" sz="2000" b="1"/>
                <a:t>mmunization card is missing?</a:t>
              </a:r>
              <a:endParaRPr lang="fr-FR" altLang="es-ES" sz="2000" b="1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5EA02854-CE0A-1ED2-1AB8-B831961B29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5AB4DEFC-1150-6656-34D7-231DFA779EF0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9223" name="Rectangle à coins arrondis 6">
              <a:extLst>
                <a:ext uri="{FF2B5EF4-FFF2-40B4-BE49-F238E27FC236}">
                  <a16:creationId xmlns:a16="http://schemas.microsoft.com/office/drawing/2014/main" id="{1549AF8A-B4E8-B68B-C841-26CE25DC4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s-ES" sz="2000" b="1"/>
                <a:t>What are the contraindications for vaccination?</a:t>
              </a:r>
              <a:endParaRPr lang="fr-FR" altLang="es-ES" sz="2000" b="1"/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FB37F8D7-D57A-E506-08EC-6D53838341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Arial" pitchFamily="34" charset="0"/>
                  <a:ea typeface="+mn-ea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>
            <a:extLst>
              <a:ext uri="{FF2B5EF4-FFF2-40B4-BE49-F238E27FC236}">
                <a16:creationId xmlns:a16="http://schemas.microsoft.com/office/drawing/2014/main" id="{05C6C7ED-9B5E-6F96-FF35-6C7794475BF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en-GB" altLang="es-ES" sz="2200" dirty="0"/>
              <a:t>ROTASIIL </a:t>
            </a:r>
            <a:r>
              <a:rPr lang="en-US" altLang="es-ES" sz="2200" dirty="0"/>
              <a:t>vaccine is given in a 3-dose schedule at 6, 10 and 14 weeks of age</a:t>
            </a:r>
          </a:p>
          <a:p>
            <a:r>
              <a:rPr lang="en-GB" altLang="es-ES" sz="2200" dirty="0"/>
              <a:t>ROTASIIL </a:t>
            </a:r>
            <a:r>
              <a:rPr lang="en-US" altLang="es-ES" sz="2200" dirty="0"/>
              <a:t>vaccine can be given at same time as other vaccines in the schedule, such as DTP-</a:t>
            </a:r>
            <a:r>
              <a:rPr lang="en-US" altLang="es-ES" sz="2200" dirty="0" err="1"/>
              <a:t>HepB</a:t>
            </a:r>
            <a:r>
              <a:rPr lang="en-US" altLang="es-ES" sz="2200" dirty="0"/>
              <a:t>-Hib (i.e. Penta1, Penta2 &amp; Penta3)</a:t>
            </a:r>
          </a:p>
          <a:p>
            <a:r>
              <a:rPr lang="en-US" altLang="es-ES" sz="2200" dirty="0"/>
              <a:t>Maintain an interval of </a:t>
            </a:r>
            <a:r>
              <a:rPr lang="en-US" altLang="es-ES" sz="2200" b="1" dirty="0"/>
              <a:t>4 weeks </a:t>
            </a:r>
            <a:r>
              <a:rPr lang="en-US" altLang="es-ES" sz="2200" dirty="0"/>
              <a:t>between doses, starting 6 weeks </a:t>
            </a:r>
            <a:endParaRPr lang="fr-FR" altLang="es-ES" sz="22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C431EC88-0D75-897A-9E90-136B296A047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2060"/>
                </a:solidFill>
              </a:rPr>
              <a:t>What is the rotavirus vaccine (ROTASIIL) schedule?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1268" name="ZoneTexte 45">
            <a:extLst>
              <a:ext uri="{FF2B5EF4-FFF2-40B4-BE49-F238E27FC236}">
                <a16:creationId xmlns:a16="http://schemas.microsoft.com/office/drawing/2014/main" id="{32DB72D5-584E-A557-FE6F-3FC39EF37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C019ECC6-756D-507F-804D-DE71016CCFA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FAC95ADC-18E4-BDC8-42D7-B7ECA610E06E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1271" name="ZoneTexte 29">
            <a:extLst>
              <a:ext uri="{FF2B5EF4-FFF2-40B4-BE49-F238E27FC236}">
                <a16:creationId xmlns:a16="http://schemas.microsoft.com/office/drawing/2014/main" id="{C46A21F2-BB2A-B686-CC98-E532E91956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6</a:t>
            </a:r>
          </a:p>
        </p:txBody>
      </p:sp>
      <p:sp>
        <p:nvSpPr>
          <p:cNvPr id="11272" name="ZoneTexte 30">
            <a:extLst>
              <a:ext uri="{FF2B5EF4-FFF2-40B4-BE49-F238E27FC236}">
                <a16:creationId xmlns:a16="http://schemas.microsoft.com/office/drawing/2014/main" id="{F638FD4B-C599-1AA4-D221-D7C3B4FF8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5661025"/>
            <a:ext cx="917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Birth</a:t>
            </a:r>
          </a:p>
        </p:txBody>
      </p:sp>
      <p:sp>
        <p:nvSpPr>
          <p:cNvPr id="11273" name="ZoneTexte 29">
            <a:extLst>
              <a:ext uri="{FF2B5EF4-FFF2-40B4-BE49-F238E27FC236}">
                <a16:creationId xmlns:a16="http://schemas.microsoft.com/office/drawing/2014/main" id="{23D77689-2E66-1DDC-FCAB-40830F584F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78D33B96-BBB2-E7C5-7192-520AE811570A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314E4624-DAB9-3C86-66F1-1057FFD43A6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1276" name="ZoneTexte 29">
            <a:extLst>
              <a:ext uri="{FF2B5EF4-FFF2-40B4-BE49-F238E27FC236}">
                <a16:creationId xmlns:a16="http://schemas.microsoft.com/office/drawing/2014/main" id="{7CC38053-E1D5-FBA5-7BC4-1C21D094D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14</a:t>
            </a:r>
          </a:p>
        </p:txBody>
      </p:sp>
      <p:sp>
        <p:nvSpPr>
          <p:cNvPr id="11277" name="ZoneTexte 29">
            <a:extLst>
              <a:ext uri="{FF2B5EF4-FFF2-40B4-BE49-F238E27FC236}">
                <a16:creationId xmlns:a16="http://schemas.microsoft.com/office/drawing/2014/main" id="{F23E678D-3690-2CE6-DF85-5B6C4A1596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32</a:t>
            </a:r>
          </a:p>
        </p:txBody>
      </p:sp>
      <p:sp>
        <p:nvSpPr>
          <p:cNvPr id="11278" name="Line 27">
            <a:extLst>
              <a:ext uri="{FF2B5EF4-FFF2-40B4-BE49-F238E27FC236}">
                <a16:creationId xmlns:a16="http://schemas.microsoft.com/office/drawing/2014/main" id="{3A659F4E-ACA3-AF78-7BD4-1FCDB37B38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279" name="ZoneTexte 37">
            <a:extLst>
              <a:ext uri="{FF2B5EF4-FFF2-40B4-BE49-F238E27FC236}">
                <a16:creationId xmlns:a16="http://schemas.microsoft.com/office/drawing/2014/main" id="{4732384C-9EF0-241B-06A9-396BF6E0A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07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s-ES" sz="1600" b="1"/>
              <a:t>weeks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9865DA67-C86B-AF63-08E4-AACA158709A5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1290" name="Picture 27" descr="pos2">
              <a:extLst>
                <a:ext uri="{FF2B5EF4-FFF2-40B4-BE49-F238E27FC236}">
                  <a16:creationId xmlns:a16="http://schemas.microsoft.com/office/drawing/2014/main" id="{DE7F0F6B-6164-AE83-AB8C-2B8D428EB6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91" name="Rectangle 34">
              <a:extLst>
                <a:ext uri="{FF2B5EF4-FFF2-40B4-BE49-F238E27FC236}">
                  <a16:creationId xmlns:a16="http://schemas.microsoft.com/office/drawing/2014/main" id="{6768B6B3-EE2A-84CB-CCD3-1A1343A720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1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92" name="Line 37">
              <a:extLst>
                <a:ext uri="{FF2B5EF4-FFF2-40B4-BE49-F238E27FC236}">
                  <a16:creationId xmlns:a16="http://schemas.microsoft.com/office/drawing/2014/main" id="{896BD016-8C02-C3E2-F032-0683B72288E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0BAF9AE3-5937-B642-DC10-7B32ACA550CF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1287" name="Picture 28" descr="pos2">
              <a:extLst>
                <a:ext uri="{FF2B5EF4-FFF2-40B4-BE49-F238E27FC236}">
                  <a16:creationId xmlns:a16="http://schemas.microsoft.com/office/drawing/2014/main" id="{42057B11-C2BB-9B6B-D219-E8683D06F4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8" name="Rectangle 34">
              <a:extLst>
                <a:ext uri="{FF2B5EF4-FFF2-40B4-BE49-F238E27FC236}">
                  <a16:creationId xmlns:a16="http://schemas.microsoft.com/office/drawing/2014/main" id="{957705BB-0A4D-FDA2-44FB-976B889B1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2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89" name="Line 38">
              <a:extLst>
                <a:ext uri="{FF2B5EF4-FFF2-40B4-BE49-F238E27FC236}">
                  <a16:creationId xmlns:a16="http://schemas.microsoft.com/office/drawing/2014/main" id="{47009582-4AE4-3D1F-5510-82A85DACF3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EA95B480-7BD1-8806-3057-E30B5CE2D18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grpSp>
        <p:nvGrpSpPr>
          <p:cNvPr id="25" name="Group 33">
            <a:extLst>
              <a:ext uri="{FF2B5EF4-FFF2-40B4-BE49-F238E27FC236}">
                <a16:creationId xmlns:a16="http://schemas.microsoft.com/office/drawing/2014/main" id="{63DF8E27-C6AF-8D7D-F9ED-2D253A183753}"/>
              </a:ext>
            </a:extLst>
          </p:cNvPr>
          <p:cNvGrpSpPr>
            <a:grpSpLocks/>
          </p:cNvGrpSpPr>
          <p:nvPr/>
        </p:nvGrpSpPr>
        <p:grpSpPr bwMode="auto">
          <a:xfrm>
            <a:off x="5126038" y="4005263"/>
            <a:ext cx="1174750" cy="1512887"/>
            <a:chOff x="2426" y="1797"/>
            <a:chExt cx="740" cy="953"/>
          </a:xfrm>
        </p:grpSpPr>
        <p:pic>
          <p:nvPicPr>
            <p:cNvPr id="11284" name="Picture 28" descr="pos2">
              <a:extLst>
                <a:ext uri="{FF2B5EF4-FFF2-40B4-BE49-F238E27FC236}">
                  <a16:creationId xmlns:a16="http://schemas.microsoft.com/office/drawing/2014/main" id="{12DE07A8-C328-1419-56A1-B8A41E282D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5" name="Rectangle 34">
              <a:extLst>
                <a:ext uri="{FF2B5EF4-FFF2-40B4-BE49-F238E27FC236}">
                  <a16:creationId xmlns:a16="http://schemas.microsoft.com/office/drawing/2014/main" id="{7937F1F5-59AE-5292-37A8-214329188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6" y="2327"/>
              <a:ext cx="61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s-ES" sz="2000" b="1">
                  <a:solidFill>
                    <a:srgbClr val="0070C0"/>
                  </a:solidFill>
                </a:rPr>
                <a:t>Rota 3</a:t>
              </a:r>
              <a:endParaRPr lang="fr-FR" altLang="es-E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1286" name="Line 38">
              <a:extLst>
                <a:ext uri="{FF2B5EF4-FFF2-40B4-BE49-F238E27FC236}">
                  <a16:creationId xmlns:a16="http://schemas.microsoft.com/office/drawing/2014/main" id="{9EBF93F3-BEE0-C07D-996F-FBBB9AE621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51B3DEFE-0189-2F28-3A98-8F652C1D4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651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+mj-lt"/>
              </a:rPr>
              <a:t>Late vaccination</a:t>
            </a:r>
            <a:endParaRPr lang="fr-FR" altLang="en-US" sz="3600" b="1" dirty="0">
              <a:solidFill>
                <a:srgbClr val="000066"/>
              </a:solidFill>
              <a:latin typeface="+mj-lt"/>
            </a:endParaRPr>
          </a:p>
        </p:txBody>
      </p:sp>
      <p:sp>
        <p:nvSpPr>
          <p:cNvPr id="13315" name="Rounded Rectangular Callout 1">
            <a:extLst>
              <a:ext uri="{FF2B5EF4-FFF2-40B4-BE49-F238E27FC236}">
                <a16:creationId xmlns:a16="http://schemas.microsoft.com/office/drawing/2014/main" id="{BC0D6DED-DA52-B7F8-CA04-D62ED2886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3316" name="Rounded Rectangular Callout 2">
            <a:extLst>
              <a:ext uri="{FF2B5EF4-FFF2-40B4-BE49-F238E27FC236}">
                <a16:creationId xmlns:a16="http://schemas.microsoft.com/office/drawing/2014/main" id="{EEBDD787-90BB-1C31-6CE1-40336735A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1FDF36-DD1A-20E8-D7BB-DECDD27539B6}"/>
              </a:ext>
            </a:extLst>
          </p:cNvPr>
          <p:cNvSpPr/>
          <p:nvPr/>
        </p:nvSpPr>
        <p:spPr>
          <a:xfrm>
            <a:off x="228600" y="1597025"/>
            <a:ext cx="8534400" cy="29845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  <a:ea typeface="MS PGothic"/>
              </a:rPr>
              <a:t>If a child misses a rotavirus dose or series for any reason, late vaccination for that child can take place </a:t>
            </a:r>
            <a:r>
              <a:rPr lang="en-US" sz="2400" b="1" dirty="0">
                <a:solidFill>
                  <a:srgbClr val="000066"/>
                </a:solidFill>
                <a:latin typeface="+mn-lt"/>
                <a:ea typeface="MS PGothic"/>
              </a:rPr>
              <a:t>at any time before 24 months of age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The interrupted vaccine schedule should be resumed </a:t>
            </a:r>
            <a:r>
              <a:rPr lang="en-US" sz="2400" b="1" dirty="0">
                <a:solidFill>
                  <a:srgbClr val="000066"/>
                </a:solidFill>
                <a:latin typeface="+mn-lt"/>
              </a:rPr>
              <a:t>without repeating the previous dose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If the child is older than 24 months of age, the rotavirus vaccine should not be given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AB454081-8888-D39F-389C-FECE55F8F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" y="30163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n-US" sz="3600" b="1" dirty="0">
                <a:solidFill>
                  <a:srgbClr val="000066"/>
                </a:solidFill>
                <a:latin typeface="+mj-lt"/>
              </a:rPr>
              <a:t>Product interchangeability</a:t>
            </a:r>
          </a:p>
        </p:txBody>
      </p:sp>
      <p:sp>
        <p:nvSpPr>
          <p:cNvPr id="15363" name="Rounded Rectangular Callout 1">
            <a:extLst>
              <a:ext uri="{FF2B5EF4-FFF2-40B4-BE49-F238E27FC236}">
                <a16:creationId xmlns:a16="http://schemas.microsoft.com/office/drawing/2014/main" id="{8A857A30-6535-094D-D283-9EB43D9E2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5364" name="Rounded Rectangular Callout 2">
            <a:extLst>
              <a:ext uri="{FF2B5EF4-FFF2-40B4-BE49-F238E27FC236}">
                <a16:creationId xmlns:a16="http://schemas.microsoft.com/office/drawing/2014/main" id="{DAF6CBAD-1EC0-C995-6C0E-77ACF87D7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323AE2C-EC40-29A0-E7D2-E2E3EB2F8054}"/>
              </a:ext>
            </a:extLst>
          </p:cNvPr>
          <p:cNvSpPr/>
          <p:nvPr/>
        </p:nvSpPr>
        <p:spPr>
          <a:xfrm>
            <a:off x="228600" y="1295400"/>
            <a:ext cx="8763000" cy="39401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Studies have found interchangeability of rotavirus vaccine products is </a:t>
            </a:r>
            <a:r>
              <a:rPr lang="en-US" sz="2200" b="1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safe and effective</a:t>
            </a:r>
            <a:endParaRPr lang="en-US" sz="2200" b="1" dirty="0">
              <a:solidFill>
                <a:srgbClr val="002060"/>
              </a:solidFill>
              <a:latin typeface="+mn-lt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WHO recommends that the rotavirus vaccination series for each child be completed with the same product whenever feasible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However, if the product for the prior dose is unavailable or unknown, complete the series with any available licensed product. 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Restarting the series is not recommended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.</a:t>
            </a:r>
            <a:r>
              <a:rPr lang="en-US" sz="2200" dirty="0">
                <a:solidFill>
                  <a:srgbClr val="000000"/>
                </a:solidFill>
                <a:latin typeface="+mn-lt"/>
              </a:rPr>
              <a:t>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200" dirty="0">
                <a:solidFill>
                  <a:srgbClr val="000066"/>
                </a:solidFill>
                <a:latin typeface="+mn-lt"/>
              </a:rPr>
              <a:t>As ROTASIIL</a:t>
            </a:r>
            <a:r>
              <a:rPr lang="en-US" sz="2200" baseline="30000" dirty="0">
                <a:solidFill>
                  <a:srgbClr val="000066"/>
                </a:solidFill>
                <a:latin typeface="+mn-lt"/>
              </a:rPr>
              <a:t> 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has a 3-dose schedule, continuing with these products following a first dose of Rotarix</a:t>
            </a:r>
            <a:r>
              <a:rPr lang="en-US" sz="2200" baseline="30000" dirty="0">
                <a:solidFill>
                  <a:srgbClr val="000066"/>
                </a:solidFill>
                <a:latin typeface="+mn-lt"/>
              </a:rPr>
              <a:t>® </a:t>
            </a:r>
            <a:r>
              <a:rPr lang="en-US" sz="2200" dirty="0">
                <a:solidFill>
                  <a:srgbClr val="000066"/>
                </a:solidFill>
                <a:latin typeface="+mn-lt"/>
              </a:rPr>
              <a:t> means the child will now need </a:t>
            </a:r>
            <a:r>
              <a:rPr lang="en-US" sz="2200" b="1" dirty="0">
                <a:solidFill>
                  <a:srgbClr val="000066"/>
                </a:solidFill>
                <a:latin typeface="+mn-lt"/>
              </a:rPr>
              <a:t>a total of 3 doses for a complete vaccination series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5ADB86F3-2620-34BA-D87F-E841E2E3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s-ES" sz="3600" b="1" dirty="0">
                <a:solidFill>
                  <a:srgbClr val="000066"/>
                </a:solidFill>
                <a:latin typeface="+mj-lt"/>
              </a:rPr>
              <a:t>Dose Needed for a Complete Schedule</a:t>
            </a:r>
          </a:p>
        </p:txBody>
      </p:sp>
      <p:sp>
        <p:nvSpPr>
          <p:cNvPr id="17411" name="Rounded Rectangular Callout 1">
            <a:extLst>
              <a:ext uri="{FF2B5EF4-FFF2-40B4-BE49-F238E27FC236}">
                <a16:creationId xmlns:a16="http://schemas.microsoft.com/office/drawing/2014/main" id="{2A67F5E1-921D-8F79-FAE1-4DC5A4081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7412" name="Rounded Rectangular Callout 2">
            <a:extLst>
              <a:ext uri="{FF2B5EF4-FFF2-40B4-BE49-F238E27FC236}">
                <a16:creationId xmlns:a16="http://schemas.microsoft.com/office/drawing/2014/main" id="{596E01C5-8DDA-4776-258F-938AC9FBD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37D949-FAEA-8149-7F97-93F1B32D7DD8}"/>
              </a:ext>
            </a:extLst>
          </p:cNvPr>
          <p:cNvSpPr/>
          <p:nvPr/>
        </p:nvSpPr>
        <p:spPr>
          <a:xfrm>
            <a:off x="228600" y="1414463"/>
            <a:ext cx="8686800" cy="5219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While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® </a:t>
            </a: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is given in a 2-dose schedule, ROTASIIL</a:t>
            </a:r>
            <a:r>
              <a:rPr lang="en-GB" altLang="es-ES" sz="2200" b="1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 </a:t>
            </a: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is given in a </a:t>
            </a:r>
            <a:r>
              <a:rPr lang="en-GB" altLang="es-ES" sz="2200" b="1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3-dose schedule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A schedule started with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 ®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 can continue with ROTASIIL (or another rotavirus vaccine product) but requires </a:t>
            </a:r>
            <a:r>
              <a:rPr lang="en-GB" altLang="es-ES" sz="2200" b="1" dirty="0">
                <a:solidFill>
                  <a:srgbClr val="000066"/>
                </a:solidFill>
                <a:cs typeface="Calibri" panose="020F0502020204030204" pitchFamily="34" charset="0"/>
              </a:rPr>
              <a:t>3 doses in total 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for a complete series</a:t>
            </a:r>
          </a:p>
          <a:p>
            <a:pPr>
              <a:spcBef>
                <a:spcPct val="80000"/>
              </a:spcBef>
              <a:buClr>
                <a:srgbClr val="1E7FB8"/>
              </a:buClr>
              <a:defRPr/>
            </a:pPr>
            <a:r>
              <a:rPr lang="en-GB" altLang="es-ES" sz="2400" dirty="0">
                <a:solidFill>
                  <a:srgbClr val="000066"/>
                </a:solidFill>
                <a:cs typeface="Calibri" panose="020F0502020204030204" pitchFamily="34" charset="0"/>
              </a:rPr>
              <a:t>	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b="1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0066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1F9D9B2-00AC-5EC5-7A22-4CA35D156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765723"/>
              </p:ext>
            </p:extLst>
          </p:nvPr>
        </p:nvGraphicFramePr>
        <p:xfrm>
          <a:off x="762000" y="3589338"/>
          <a:ext cx="7620000" cy="18542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Complete series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kern="1200" dirty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Unknown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à coins arrondis 3">
            <a:extLst>
              <a:ext uri="{FF2B5EF4-FFF2-40B4-BE49-F238E27FC236}">
                <a16:creationId xmlns:a16="http://schemas.microsoft.com/office/drawing/2014/main" id="{20EFF91B-C693-4227-BD40-0DB44BB7A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 dirty="0">
                <a:solidFill>
                  <a:srgbClr val="002060"/>
                </a:solidFill>
              </a:rPr>
              <a:t>An infant’s immunization card shows that he/she is now 17 weeks old and has only received BCG and OPV 1 vaccines.</a:t>
            </a: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000" b="1" dirty="0">
              <a:solidFill>
                <a:srgbClr val="002060"/>
              </a:solidFill>
            </a:endParaRP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 dirty="0">
                <a:solidFill>
                  <a:srgbClr val="002060"/>
                </a:solidFill>
              </a:rPr>
              <a:t>What should you do? </a:t>
            </a:r>
            <a:endParaRPr lang="fr-FR" altLang="es-ES" sz="2000" b="1" dirty="0">
              <a:solidFill>
                <a:srgbClr val="002060"/>
              </a:solidFill>
            </a:endParaRPr>
          </a:p>
        </p:txBody>
      </p:sp>
      <p:sp>
        <p:nvSpPr>
          <p:cNvPr id="19459" name="Titre 17">
            <a:extLst>
              <a:ext uri="{FF2B5EF4-FFF2-40B4-BE49-F238E27FC236}">
                <a16:creationId xmlns:a16="http://schemas.microsoft.com/office/drawing/2014/main" id="{45BA6595-1436-63B3-6F61-8C0DEA561598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s-ES" sz="3500" b="1"/>
              <a:t>What should you do in this scenario?</a:t>
            </a:r>
          </a:p>
        </p:txBody>
      </p:sp>
      <p:pic>
        <p:nvPicPr>
          <p:cNvPr id="19460" name="Picture 8" descr="doctor_thinking">
            <a:extLst>
              <a:ext uri="{FF2B5EF4-FFF2-40B4-BE49-F238E27FC236}">
                <a16:creationId xmlns:a16="http://schemas.microsoft.com/office/drawing/2014/main" id="{68208D34-4E8B-BB3E-5082-3AE77601D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3C0C8DAE-ED9E-F6EC-C5AA-41C03C0E24F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Absolute contraindications</a:t>
            </a:r>
            <a:endParaRPr lang="en-GB" b="0"/>
          </a:p>
        </p:txBody>
      </p:sp>
      <p:sp>
        <p:nvSpPr>
          <p:cNvPr id="21507" name="Rectangle 10">
            <a:extLst>
              <a:ext uri="{FF2B5EF4-FFF2-40B4-BE49-F238E27FC236}">
                <a16:creationId xmlns:a16="http://schemas.microsoft.com/office/drawing/2014/main" id="{45C0CC0B-B4A1-AE76-72BF-E77F82FD70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s-E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s-ES" sz="2000" b="1"/>
              <a:t>     </a:t>
            </a:r>
            <a:endParaRPr lang="fr-FR" altLang="es-ES" sz="2000"/>
          </a:p>
        </p:txBody>
      </p:sp>
      <p:pic>
        <p:nvPicPr>
          <p:cNvPr id="21508" name="Picture 6" descr="stopvaccine">
            <a:extLst>
              <a:ext uri="{FF2B5EF4-FFF2-40B4-BE49-F238E27FC236}">
                <a16:creationId xmlns:a16="http://schemas.microsoft.com/office/drawing/2014/main" id="{D4DDA55C-D5D6-57FC-66DC-8DED95CE1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1268413"/>
            <a:ext cx="2540000" cy="25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Rectangle 4">
            <a:extLst>
              <a:ext uri="{FF2B5EF4-FFF2-40B4-BE49-F238E27FC236}">
                <a16:creationId xmlns:a16="http://schemas.microsoft.com/office/drawing/2014/main" id="{DC52611C-212B-B617-7841-B7701F03A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1381125"/>
            <a:ext cx="624998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US" altLang="es-ES" sz="2200" dirty="0"/>
              <a:t>Hypersensitivity after previous administration of rotavirus vaccines or to any of the components of the vaccine </a:t>
            </a:r>
          </a:p>
          <a:p>
            <a:r>
              <a:rPr lang="en-US" altLang="es-ES" sz="2200" dirty="0"/>
              <a:t>Previous history of intussusception</a:t>
            </a:r>
          </a:p>
          <a:p>
            <a:r>
              <a:rPr lang="en-US" altLang="es-ES" sz="2200" dirty="0"/>
              <a:t>Acute infection or febrile illness may be a reason to postpone administration of </a:t>
            </a:r>
            <a:r>
              <a:rPr lang="en-GB" altLang="es-ES" sz="2200" dirty="0"/>
              <a:t>ROTASIIL </a:t>
            </a:r>
            <a:endParaRPr lang="en-US" altLang="es-ES" sz="2200" dirty="0"/>
          </a:p>
        </p:txBody>
      </p:sp>
      <p:grpSp>
        <p:nvGrpSpPr>
          <p:cNvPr id="21510" name="Group 10">
            <a:extLst>
              <a:ext uri="{FF2B5EF4-FFF2-40B4-BE49-F238E27FC236}">
                <a16:creationId xmlns:a16="http://schemas.microsoft.com/office/drawing/2014/main" id="{1DAD21B7-A9B1-640A-B077-12894D35D7C1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4508500"/>
            <a:ext cx="8064500" cy="1079500"/>
            <a:chOff x="113" y="3113"/>
            <a:chExt cx="4627" cy="680"/>
          </a:xfrm>
        </p:grpSpPr>
        <p:sp>
          <p:nvSpPr>
            <p:cNvPr id="21511" name="Rectangle 4">
              <a:extLst>
                <a:ext uri="{FF2B5EF4-FFF2-40B4-BE49-F238E27FC236}">
                  <a16:creationId xmlns:a16="http://schemas.microsoft.com/office/drawing/2014/main" id="{58C87102-3645-214E-5C6C-210B9E22E7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s-ES" sz="2200"/>
                <a:t>Mild illness such as an upper respiratory tract infection or mild diarrhoea is </a:t>
              </a:r>
              <a:r>
                <a:rPr lang="en-US" altLang="es-ES" sz="2200" b="1"/>
                <a:t>not</a:t>
              </a:r>
              <a:r>
                <a:rPr lang="en-US" altLang="es-ES" sz="2200"/>
                <a:t> a contraindication</a:t>
              </a:r>
              <a:endParaRPr lang="en-GB" altLang="es-ES" sz="2200"/>
            </a:p>
          </p:txBody>
        </p:sp>
        <p:pic>
          <p:nvPicPr>
            <p:cNvPr id="21512" name="Picture 9" descr="caution">
              <a:extLst>
                <a:ext uri="{FF2B5EF4-FFF2-40B4-BE49-F238E27FC236}">
                  <a16:creationId xmlns:a16="http://schemas.microsoft.com/office/drawing/2014/main" id="{A47B9571-AB52-8C1E-663C-915C68AFFA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1210</Words>
  <Application>Microsoft Office PowerPoint</Application>
  <PresentationFormat>On-screen Show (4:3)</PresentationFormat>
  <Paragraphs>156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Learning objectives</vt:lpstr>
      <vt:lpstr>PowerPoint Presentation</vt:lpstr>
      <vt:lpstr>What is the rotavirus vaccine (ROTASIIL) schedule?</vt:lpstr>
      <vt:lpstr>PowerPoint Presentation</vt:lpstr>
      <vt:lpstr>PowerPoint Presentation</vt:lpstr>
      <vt:lpstr>PowerPoint Presentation</vt:lpstr>
      <vt:lpstr>PowerPoint Presentation</vt:lpstr>
      <vt:lpstr>Absolute contraindications</vt:lpstr>
      <vt:lpstr>Key messages</vt:lpstr>
      <vt:lpstr>End of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Gillian Mayers</cp:lastModifiedBy>
  <cp:revision>582</cp:revision>
  <dcterms:created xsi:type="dcterms:W3CDTF">2012-01-26T11:50:09Z</dcterms:created>
  <dcterms:modified xsi:type="dcterms:W3CDTF">2022-11-20T14:40:20Z</dcterms:modified>
</cp:coreProperties>
</file>