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3"/>
  </p:notesMasterIdLst>
  <p:handoutMasterIdLst>
    <p:handoutMasterId r:id="rId14"/>
  </p:handoutMasterIdLst>
  <p:sldIdLst>
    <p:sldId id="291" r:id="rId2"/>
    <p:sldId id="286" r:id="rId3"/>
    <p:sldId id="282" r:id="rId4"/>
    <p:sldId id="292" r:id="rId5"/>
    <p:sldId id="305" r:id="rId6"/>
    <p:sldId id="296" r:id="rId7"/>
    <p:sldId id="297" r:id="rId8"/>
    <p:sldId id="308" r:id="rId9"/>
    <p:sldId id="304" r:id="rId10"/>
    <p:sldId id="299" r:id="rId11"/>
    <p:sldId id="301"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00CCFF"/>
    <a:srgbClr val="33CCFF"/>
    <a:srgbClr val="3399FF"/>
    <a:srgbClr val="66CCFF"/>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396F1-6203-4632-9C0B-D84EF9372901}" v="3" dt="2022-03-04T14:41:19.0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1" autoAdjust="0"/>
    <p:restoredTop sz="74040" autoAdjust="0"/>
  </p:normalViewPr>
  <p:slideViewPr>
    <p:cSldViewPr>
      <p:cViewPr varScale="1">
        <p:scale>
          <a:sx n="67" d="100"/>
          <a:sy n="67" d="100"/>
        </p:scale>
        <p:origin x="60" y="150"/>
      </p:cViewPr>
      <p:guideLst>
        <p:guide orient="horz" pos="3024"/>
        <p:guide pos="2880"/>
      </p:guideLst>
    </p:cSldViewPr>
  </p:slideViewPr>
  <p:outlineViewPr>
    <p:cViewPr>
      <p:scale>
        <a:sx n="33" d="100"/>
        <a:sy n="33" d="100"/>
      </p:scale>
      <p:origin x="0" y="0"/>
    </p:cViewPr>
  </p:outlineViewPr>
  <p:notesTextViewPr>
    <p:cViewPr>
      <p:scale>
        <a:sx n="100" d="100"/>
        <a:sy n="100" d="100"/>
      </p:scale>
      <p:origin x="0" y="-768"/>
    </p:cViewPr>
  </p:notesTextViewPr>
  <p:sorterViewPr>
    <p:cViewPr>
      <p:scale>
        <a:sx n="100" d="100"/>
        <a:sy n="100" d="100"/>
      </p:scale>
      <p:origin x="0" y="0"/>
    </p:cViewPr>
  </p:sorterViewPr>
  <p:notesViewPr>
    <p:cSldViewPr>
      <p:cViewPr varScale="1">
        <p:scale>
          <a:sx n="75" d="100"/>
          <a:sy n="75" d="100"/>
        </p:scale>
        <p:origin x="3390" y="5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984396F1-6203-4632-9C0B-D84EF9372901}"/>
    <pc:docChg chg="modSld">
      <pc:chgData name="WALLDORF, Jenny" userId="bbf2318a-f2f7-45e3-a649-79296eaa30f9" providerId="ADAL" clId="{984396F1-6203-4632-9C0B-D84EF9372901}" dt="2022-03-04T14:48:21.208" v="10"/>
      <pc:docMkLst>
        <pc:docMk/>
      </pc:docMkLst>
      <pc:sldChg chg="modSp mod modCm">
        <pc:chgData name="WALLDORF, Jenny" userId="bbf2318a-f2f7-45e3-a649-79296eaa30f9" providerId="ADAL" clId="{984396F1-6203-4632-9C0B-D84EF9372901}" dt="2022-03-04T14:48:21.208" v="10"/>
        <pc:sldMkLst>
          <pc:docMk/>
          <pc:sldMk cId="0" sldId="308"/>
        </pc:sldMkLst>
        <pc:spChg chg="mod">
          <ac:chgData name="WALLDORF, Jenny" userId="bbf2318a-f2f7-45e3-a649-79296eaa30f9" providerId="ADAL" clId="{984396F1-6203-4632-9C0B-D84EF9372901}" dt="2022-03-04T14:41:27.969" v="8" actId="688"/>
          <ac:spMkLst>
            <pc:docMk/>
            <pc:sldMk cId="0" sldId="308"/>
            <ac:spMk id="19465" creationId="{F36E88BC-8A4A-4277-8038-0A93AEE8AE1C}"/>
          </ac:spMkLst>
        </pc:spChg>
        <pc:spChg chg="mod">
          <ac:chgData name="WALLDORF, Jenny" userId="bbf2318a-f2f7-45e3-a649-79296eaa30f9" providerId="ADAL" clId="{984396F1-6203-4632-9C0B-D84EF9372901}" dt="2022-03-04T14:41:35.069" v="9" actId="1076"/>
          <ac:spMkLst>
            <pc:docMk/>
            <pc:sldMk cId="0" sldId="308"/>
            <ac:spMk id="19466" creationId="{8C21D006-7C33-4CE3-8026-D62E3B43FE68}"/>
          </ac:spMkLst>
        </pc:spChg>
        <pc:spChg chg="mod">
          <ac:chgData name="WALLDORF, Jenny" userId="bbf2318a-f2f7-45e3-a649-79296eaa30f9" providerId="ADAL" clId="{984396F1-6203-4632-9C0B-D84EF9372901}" dt="2022-03-04T14:40:54.024" v="3" actId="1076"/>
          <ac:spMkLst>
            <pc:docMk/>
            <pc:sldMk cId="0" sldId="308"/>
            <ac:spMk id="19467" creationId="{AA155C98-D5F8-4140-A4C3-6C0213C3CFA4}"/>
          </ac:spMkLst>
        </pc:spChg>
        <pc:picChg chg="mod">
          <ac:chgData name="WALLDORF, Jenny" userId="bbf2318a-f2f7-45e3-a649-79296eaa30f9" providerId="ADAL" clId="{984396F1-6203-4632-9C0B-D84EF9372901}" dt="2022-03-04T14:41:19.081" v="7" actId="1076"/>
          <ac:picMkLst>
            <pc:docMk/>
            <pc:sldMk cId="0" sldId="308"/>
            <ac:picMk id="19463" creationId="{22E1FFEB-A428-46DC-BE0A-8F1CCC44AEF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4A177B-0E50-494B-B6C7-D7F8CFF2012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45B5E626-2608-493F-83C0-F95BB9210D0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21031568-50FE-42C1-9C77-DEE4F214E8F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3D5A8C1-39FE-4662-8362-16951CA39C47}"/>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6AF2301F-D06F-411E-B0D9-A92FF36DE5D0}"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51D7798-7FCD-4221-B248-68B009541F2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1858EF16-2F2F-435C-827C-23C2EDE8A184}"/>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44A1A797-7285-40FD-B4FA-E207BDC9F1B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CE9C03FD-AFE0-4EAC-A947-ECF3682AEE0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AC644AB-37E2-416F-A08D-C6730684810F}"/>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6611EC77-1DC9-4E4D-B5C2-533D7968962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B2022455-15D8-4A9C-B967-F21ACC8B1D4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A6B33B9-F646-4AC1-A2EE-E2C00AA853D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r>
              <a:rPr lang="en-GB" altLang="ro-RO">
                <a:solidFill>
                  <a:srgbClr val="000000"/>
                </a:solidFill>
                <a:cs typeface="Arial" panose="020B0604020202020204" pitchFamily="34" charset="0"/>
              </a:rPr>
              <a:t>Organisation mondiale de la Santé</a:t>
            </a:r>
          </a:p>
        </p:txBody>
      </p:sp>
      <p:sp>
        <p:nvSpPr>
          <p:cNvPr id="6147" name="Rectangle 3">
            <a:extLst>
              <a:ext uri="{FF2B5EF4-FFF2-40B4-BE49-F238E27FC236}">
                <a16:creationId xmlns:a16="http://schemas.microsoft.com/office/drawing/2014/main" id="{00E0CF05-B342-4CE9-8FE6-F68BB8F351B1}"/>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4E4AF7E-F8FF-418A-BB81-20199539104A}" type="datetime3">
              <a:rPr lang="en-GB" altLang="ro-RO" smtClean="0">
                <a:solidFill>
                  <a:srgbClr val="000000"/>
                </a:solidFill>
                <a:cs typeface="Arial" panose="020B0604020202020204" pitchFamily="34" charset="0"/>
              </a:rPr>
              <a:pPr eaLnBrk="0" hangingPunct="0">
                <a:spcBef>
                  <a:spcPct val="0"/>
                </a:spcBef>
              </a:pPr>
              <a:t>20 November, 2022</a:t>
            </a:fld>
            <a:endParaRPr lang="en-GB" altLang="ro-RO">
              <a:solidFill>
                <a:srgbClr val="000000"/>
              </a:solidFill>
              <a:cs typeface="Arial" panose="020B0604020202020204" pitchFamily="34" charset="0"/>
            </a:endParaRPr>
          </a:p>
        </p:txBody>
      </p:sp>
      <p:sp>
        <p:nvSpPr>
          <p:cNvPr id="6148" name="Rectangle 7">
            <a:extLst>
              <a:ext uri="{FF2B5EF4-FFF2-40B4-BE49-F238E27FC236}">
                <a16:creationId xmlns:a16="http://schemas.microsoft.com/office/drawing/2014/main" id="{D448E50A-3274-4A54-9957-95EC3E471B5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9A25D67-7981-4BA0-BD41-0C610A2E7327}"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
        <p:nvSpPr>
          <p:cNvPr id="6149" name="Rectangle 2">
            <a:extLst>
              <a:ext uri="{FF2B5EF4-FFF2-40B4-BE49-F238E27FC236}">
                <a16:creationId xmlns:a16="http://schemas.microsoft.com/office/drawing/2014/main" id="{8EE9A3D6-4803-4E42-A6B6-624014B84DE3}"/>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93B9BCAB-75D2-4B2B-8E56-5026629055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7DB7CB9D-FFAC-45DA-93CF-89DC3C0B13D4}"/>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1BC4A180-A873-427B-864B-DF6F4E019B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noProof="0" dirty="0">
                <a:solidFill>
                  <a:srgbClr val="000000"/>
                </a:solidFill>
              </a:rPr>
              <a:t>Expliquer aux participants qu’il s’agit de points importants à garder en tête. </a:t>
            </a:r>
          </a:p>
          <a:p>
            <a:endParaRPr lang="en-GB" altLang="ro-RO" dirty="0">
              <a:solidFill>
                <a:srgbClr val="000000"/>
              </a:solidFill>
            </a:endParaRPr>
          </a:p>
          <a:p>
            <a:endParaRPr lang="en-GB" altLang="ro-RO" dirty="0">
              <a:solidFill>
                <a:srgbClr val="000000"/>
              </a:solidFill>
            </a:endParaRPr>
          </a:p>
        </p:txBody>
      </p:sp>
      <p:sp>
        <p:nvSpPr>
          <p:cNvPr id="24580" name="Espace réservé du numéro de diapositive 3">
            <a:extLst>
              <a:ext uri="{FF2B5EF4-FFF2-40B4-BE49-F238E27FC236}">
                <a16:creationId xmlns:a16="http://schemas.microsoft.com/office/drawing/2014/main" id="{2CA09CF7-283D-43A7-A07D-DE06EB0B76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4D1007A-7F03-45DB-9E61-AB92D9D2366F}"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AABA21C1-9DF8-4E65-B9B6-F660E44C9DB1}"/>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93AA4CC0-E033-4F4F-BC87-88A869CA74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a:t>
            </a:r>
            <a:r>
              <a:rPr lang="fr-FR" altLang="en-US" b="1">
                <a:solidFill>
                  <a:schemeClr val="bg1"/>
                </a:solidFill>
                <a:cs typeface="Arial" panose="020B0604020202020204" pitchFamily="34" charset="0"/>
              </a:rPr>
              <a:t>Caractéristiques et conditions de conservation du vaccin antirotavirus</a:t>
            </a:r>
            <a:r>
              <a:rPr lang="en-GB" altLang="en-US" b="1">
                <a:solidFill>
                  <a:srgbClr val="000000"/>
                </a:solidFill>
                <a:cs typeface="Arial" panose="020B0604020202020204" pitchFamily="34" charset="0"/>
              </a:rPr>
              <a:t> </a:t>
            </a:r>
            <a:r>
              <a:rPr lang="en-GB" altLang="ro-RO">
                <a:solidFill>
                  <a:srgbClr val="000000"/>
                </a:solidFill>
              </a:rPr>
              <a:t>».</a:t>
            </a:r>
          </a:p>
          <a:p>
            <a:r>
              <a:rPr lang="en-GB" altLang="ro-RO">
                <a:solidFill>
                  <a:srgbClr val="000000"/>
                </a:solidFill>
              </a:rPr>
              <a:t>Le module suivant est intitulé « Éligibilité au vaccin antirotavirus ».</a:t>
            </a:r>
          </a:p>
          <a:p>
            <a:r>
              <a:rPr lang="en-GB" altLang="ro-RO">
                <a:solidFill>
                  <a:srgbClr val="000000"/>
                </a:solidFill>
              </a:rPr>
              <a:t>Merci pour votre attention !</a:t>
            </a:r>
          </a:p>
        </p:txBody>
      </p:sp>
      <p:sp>
        <p:nvSpPr>
          <p:cNvPr id="26628" name="Espace réservé du numéro de diapositive 3">
            <a:extLst>
              <a:ext uri="{FF2B5EF4-FFF2-40B4-BE49-F238E27FC236}">
                <a16:creationId xmlns:a16="http://schemas.microsoft.com/office/drawing/2014/main" id="{13FC3E92-F058-4E3C-AF2C-F305B82406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1E4D393-3657-4B7B-92B4-D2C551E09784}"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7D59B22E-3BA2-4FC1-BED2-BADD6F12DC8D}"/>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28ACBDF2-20E9-4433-8C68-42C55EB03D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3DB5CD3A-367E-4BAE-A9C0-06FE69910C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42194E9-9C87-451E-91B8-F4B4129587E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0C9BC6A-EE77-4A7A-9B2B-2B667C03D93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5010C943-4346-48F5-BD53-4EA939A3B8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Ce module présente les modalités de stockage du vaccin.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Quel est la présentation du vaccin antirotavirus ?</a:t>
            </a:r>
          </a:p>
          <a:p>
            <a:pPr marL="171450" indent="-171450">
              <a:buFont typeface="Arial" panose="020B0604020202020204" pitchFamily="34" charset="0"/>
              <a:buChar char="•"/>
            </a:pPr>
            <a:r>
              <a:rPr lang="fr-FR" altLang="ro-RO" noProof="0" dirty="0">
                <a:solidFill>
                  <a:srgbClr val="000000"/>
                </a:solidFill>
              </a:rPr>
              <a:t>Le vaccin antirotavirus est-il sûr ?</a:t>
            </a:r>
          </a:p>
          <a:p>
            <a:pPr marL="171450" indent="-171450">
              <a:buFont typeface="Arial" panose="020B0604020202020204" pitchFamily="34" charset="0"/>
              <a:buChar char="•"/>
            </a:pPr>
            <a:r>
              <a:rPr lang="fr-FR" altLang="ro-RO" noProof="0" dirty="0">
                <a:solidFill>
                  <a:srgbClr val="000000"/>
                </a:solidFill>
              </a:rPr>
              <a:t>À quelle température le vaccin devrait-il être conservé ?</a:t>
            </a:r>
          </a:p>
          <a:p>
            <a:pPr marL="171450" indent="-171450">
              <a:buFont typeface="Arial" panose="020B0604020202020204" pitchFamily="34" charset="0"/>
              <a:buChar char="•"/>
            </a:pPr>
            <a:r>
              <a:rPr lang="fr-FR" altLang="ro-RO" noProof="0" dirty="0">
                <a:solidFill>
                  <a:srgbClr val="000000"/>
                </a:solidFill>
              </a:rPr>
              <a:t>Où le vaccin devrait-il être conservé ?</a:t>
            </a:r>
          </a:p>
        </p:txBody>
      </p:sp>
      <p:sp>
        <p:nvSpPr>
          <p:cNvPr id="10244" name="Espace réservé du numéro de diapositive 3">
            <a:extLst>
              <a:ext uri="{FF2B5EF4-FFF2-40B4-BE49-F238E27FC236}">
                <a16:creationId xmlns:a16="http://schemas.microsoft.com/office/drawing/2014/main" id="{FA5197CB-268C-4B77-B8DA-FB7D2F8966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046289E-9AED-488C-BD60-8699C2A70D88}"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57875F1-AFB6-4322-A667-EF344ACA18D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DC7C334C-67F2-4FC6-B7DA-A2549C2740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Décrire aux participants la présentation du nouveau vaccin antirotavirus.</a:t>
            </a:r>
          </a:p>
          <a:p>
            <a:endParaRPr lang="fr-FR" altLang="ro-RO" b="1" noProof="0" dirty="0">
              <a:solidFill>
                <a:srgbClr val="000000"/>
              </a:solidFill>
            </a:endParaRPr>
          </a:p>
          <a:p>
            <a:r>
              <a:rPr lang="fr-FR" altLang="ro-RO" noProof="0" dirty="0">
                <a:solidFill>
                  <a:srgbClr val="000000"/>
                </a:solidFill>
              </a:rPr>
              <a:t>Le vaccin ROTASIIL-</a:t>
            </a:r>
            <a:r>
              <a:rPr lang="fr-FR" altLang="ro-RO" noProof="0" dirty="0" err="1">
                <a:solidFill>
                  <a:srgbClr val="000000"/>
                </a:solidFill>
              </a:rPr>
              <a:t>Liquid</a:t>
            </a:r>
            <a:r>
              <a:rPr lang="fr-FR" altLang="ro-RO" noProof="0" dirty="0">
                <a:solidFill>
                  <a:srgbClr val="000000"/>
                </a:solidFill>
              </a:rPr>
              <a:t> est une solution liquide à usage oral. </a:t>
            </a:r>
          </a:p>
          <a:p>
            <a:r>
              <a:rPr lang="fr-FR" altLang="ro-RO" noProof="0" dirty="0">
                <a:solidFill>
                  <a:srgbClr val="000000"/>
                </a:solidFill>
              </a:rPr>
              <a:t>Il est proposé en ampoules de 1 dose (2ml) ou flacon de 2 doses (4ml) et est conçu pour une administration orale directe. </a:t>
            </a:r>
          </a:p>
          <a:p>
            <a:endParaRPr lang="fr-FR" altLang="ro-RO" noProof="0" dirty="0">
              <a:solidFill>
                <a:srgbClr val="000000"/>
              </a:solidFill>
            </a:endParaRPr>
          </a:p>
          <a:p>
            <a:r>
              <a:rPr lang="fr-FR" altLang="ro-RO" noProof="0" dirty="0">
                <a:solidFill>
                  <a:srgbClr val="000000"/>
                </a:solidFill>
              </a:rPr>
              <a:t>Le vaccin antirotavirus (ROTASIIL-</a:t>
            </a:r>
            <a:r>
              <a:rPr lang="fr-FR" altLang="ro-RO" noProof="0" dirty="0" err="1">
                <a:solidFill>
                  <a:srgbClr val="000000"/>
                </a:solidFill>
              </a:rPr>
              <a:t>Liquid</a:t>
            </a:r>
            <a:r>
              <a:rPr lang="fr-FR" altLang="ro-RO" noProof="0" dirty="0">
                <a:solidFill>
                  <a:srgbClr val="000000"/>
                </a:solidFill>
              </a:rPr>
              <a:t>) doit être donné aux nourrissons par voie orale, ce qui signifie qu’il est avalé et </a:t>
            </a:r>
            <a:r>
              <a:rPr lang="fr-FR" altLang="ro-RO" b="1" noProof="0" dirty="0">
                <a:solidFill>
                  <a:srgbClr val="000000"/>
                </a:solidFill>
              </a:rPr>
              <a:t>non</a:t>
            </a:r>
            <a:r>
              <a:rPr lang="fr-FR" altLang="ro-RO" noProof="0" dirty="0">
                <a:solidFill>
                  <a:srgbClr val="000000"/>
                </a:solidFill>
              </a:rPr>
              <a:t> injecté.</a:t>
            </a:r>
          </a:p>
          <a:p>
            <a:endParaRPr lang="fr-FR" altLang="ro-RO" noProof="0" dirty="0">
              <a:solidFill>
                <a:srgbClr val="000000"/>
              </a:solidFill>
            </a:endParaRPr>
          </a:p>
          <a:p>
            <a:r>
              <a:rPr lang="fr-FR" altLang="ro-RO" noProof="0" dirty="0">
                <a:solidFill>
                  <a:srgbClr val="000000"/>
                </a:solidFill>
              </a:rPr>
              <a:t>Noter que la pastille de contrôle du vaccin fait partie de l’étiquette sur l’ampoule ou sur le bouchon du flacon, indiquant, dans le cas du flacon de 2 doses, que tout flacon ouvert peut </a:t>
            </a:r>
            <a:r>
              <a:rPr lang="fr-FR" noProof="0" dirty="0"/>
              <a:t>être gardé pour une période de 6 heures au </a:t>
            </a:r>
            <a:r>
              <a:rPr lang="fr-FR" u="sng" noProof="0" dirty="0"/>
              <a:t>maximum</a:t>
            </a:r>
            <a:r>
              <a:rPr lang="fr-FR" noProof="0" dirty="0"/>
              <a:t>, pourvu qu’une seringue soit utilisé pour boucher l’ouverture de l’adaptateur vaccinale et que cet assemblage entier soit conservé entre 2</a:t>
            </a:r>
            <a:r>
              <a:rPr lang="fr-FR" baseline="30000" noProof="0" dirty="0"/>
              <a:t>o</a:t>
            </a:r>
            <a:r>
              <a:rPr lang="fr-FR" noProof="0" dirty="0"/>
              <a:t>C et 8</a:t>
            </a:r>
            <a:r>
              <a:rPr lang="fr-FR" baseline="30000" noProof="0" dirty="0"/>
              <a:t>o</a:t>
            </a:r>
            <a:r>
              <a:rPr lang="fr-FR" noProof="0" dirty="0"/>
              <a:t>C.</a:t>
            </a:r>
            <a:r>
              <a:rPr lang="fr-FR" altLang="ro-RO" noProof="0" dirty="0">
                <a:solidFill>
                  <a:srgbClr val="000000"/>
                </a:solidFill>
              </a:rPr>
              <a:t> (Plus de détails dans le Module 4 – Administration -)  </a:t>
            </a:r>
          </a:p>
        </p:txBody>
      </p:sp>
      <p:sp>
        <p:nvSpPr>
          <p:cNvPr id="12292" name="Espace réservé du numéro de diapositive 3">
            <a:extLst>
              <a:ext uri="{FF2B5EF4-FFF2-40B4-BE49-F238E27FC236}">
                <a16:creationId xmlns:a16="http://schemas.microsoft.com/office/drawing/2014/main" id="{77ABC17C-D476-45D8-B847-EBD703B6934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16B7D975-905D-45ED-82C2-005011781A85}"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que le nouveau vaccin antirotavirus est sûr.</a:t>
            </a:r>
          </a:p>
          <a:p>
            <a:endParaRPr lang="fr-FR" altLang="ro-RO" b="1" noProof="0" dirty="0">
              <a:solidFill>
                <a:srgbClr val="000000"/>
              </a:solidFill>
            </a:endParaRPr>
          </a:p>
          <a:p>
            <a:r>
              <a:rPr lang="fr-FR" altLang="ro-RO" noProof="0" dirty="0">
                <a:solidFill>
                  <a:srgbClr val="000000"/>
                </a:solidFill>
              </a:rPr>
              <a:t>Les vaccins antirotavirus actuels sont généralement bien tolérés. Ils n’ont pas provoqué d’effets indésirables </a:t>
            </a:r>
            <a:r>
              <a:rPr lang="fr-FR" altLang="ro-RO" sz="1200" dirty="0"/>
              <a:t>graves lors des essais cliniques.</a:t>
            </a:r>
          </a:p>
          <a:p>
            <a:endParaRPr lang="fr-FR" altLang="ro-RO" noProof="0" dirty="0">
              <a:solidFill>
                <a:srgbClr val="000000"/>
              </a:solidFill>
            </a:endParaRPr>
          </a:p>
          <a:p>
            <a:r>
              <a:rPr lang="fr-FR" altLang="ro-RO" sz="1200" dirty="0"/>
              <a:t>Fièvre, irritabilité, diminution de l’appétit, diminution du niveau d’activité, vomissement et diarrhée sont des effets secondaires très fréquents du vaccin ROTASIIL-</a:t>
            </a:r>
            <a:r>
              <a:rPr lang="fr-FR" altLang="ro-RO" sz="1200" dirty="0" err="1"/>
              <a:t>Liquid</a:t>
            </a:r>
            <a:r>
              <a:rPr lang="fr-FR" altLang="ro-RO" sz="1200" dirty="0"/>
              <a:t> et sont similaires à ceux éprouvé avec d’autres vaccins.</a:t>
            </a:r>
          </a:p>
          <a:p>
            <a:endParaRPr lang="fr-FR" altLang="ro-RO" noProof="0" dirty="0">
              <a:solidFill>
                <a:srgbClr val="000000"/>
              </a:solidFill>
              <a:highlight>
                <a:srgbClr val="FFFF00"/>
              </a:highlight>
            </a:endParaRPr>
          </a:p>
          <a:p>
            <a:r>
              <a:rPr lang="fr-FR" altLang="ro-RO" noProof="0" dirty="0">
                <a:solidFill>
                  <a:srgbClr val="000000"/>
                </a:solidFill>
              </a:rPr>
              <a:t>Les effets indésirables et autres problèmes liés aux vaccins doivent être signalés par le biais du système existant de signalement MAPI établi par le Programme national de vaccination (plus de détails dans le Module 6).</a:t>
            </a:r>
          </a:p>
          <a:p>
            <a:endParaRPr lang="fr-FR" altLang="ro-RO" noProof="0" dirty="0">
              <a:solidFill>
                <a:srgbClr val="000000"/>
              </a:solidFill>
            </a:endParaRPr>
          </a:p>
          <a:p>
            <a:r>
              <a:rPr lang="fr-FR" altLang="ro-RO" noProof="0" dirty="0">
                <a:solidFill>
                  <a:srgbClr val="000000"/>
                </a:solidFill>
              </a:rPr>
              <a:t>Le vaccin antirotavirus ROTASIIL-</a:t>
            </a:r>
            <a:r>
              <a:rPr lang="fr-FR" altLang="ro-RO" noProof="0" dirty="0" err="1">
                <a:solidFill>
                  <a:srgbClr val="000000"/>
                </a:solidFill>
              </a:rPr>
              <a:t>Liquid</a:t>
            </a:r>
            <a:r>
              <a:rPr lang="fr-FR" altLang="ro-RO" noProof="0" dirty="0">
                <a:solidFill>
                  <a:srgbClr val="000000"/>
                </a:solidFill>
              </a:rPr>
              <a:t> peut être administré sans risque avec d’autres vaccins.</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C2CE99B-28E5-483D-899A-D1980305E425}"/>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137B0F6-DA2D-4A60-964F-161B167DF1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dirty="0">
                <a:solidFill>
                  <a:srgbClr val="000000"/>
                </a:solidFill>
              </a:rPr>
              <a:t>Pour l’animateur :  </a:t>
            </a:r>
          </a:p>
          <a:p>
            <a:r>
              <a:rPr lang="fr-FR" altLang="ro-RO" b="1" dirty="0">
                <a:solidFill>
                  <a:srgbClr val="000000"/>
                </a:solidFill>
              </a:rPr>
              <a:t>Expliquer aux participants à quelle température le vaccin devrait être conservé.</a:t>
            </a:r>
          </a:p>
          <a:p>
            <a:endParaRPr lang="fr-FR" altLang="ro-RO" b="1" dirty="0">
              <a:solidFill>
                <a:srgbClr val="000000"/>
              </a:solidFill>
            </a:endParaRPr>
          </a:p>
          <a:p>
            <a:r>
              <a:rPr lang="fr-FR" altLang="ro-RO" dirty="0">
                <a:solidFill>
                  <a:srgbClr val="000000"/>
                </a:solidFill>
              </a:rPr>
              <a:t>La manipulation des vaccins exige beaucoup de soin. Certains vaccins sont sensibles à la chaleur et d'autres au gel. </a:t>
            </a:r>
          </a:p>
          <a:p>
            <a:r>
              <a:rPr lang="fr-FR" altLang="ro-RO" dirty="0">
                <a:solidFill>
                  <a:srgbClr val="000000"/>
                </a:solidFill>
              </a:rPr>
              <a:t>Il convient de prendre des précautions quant aux conditions de stockage et de transport pour empêcher les vaccins de devenir inefficaces et inutilisables. </a:t>
            </a:r>
          </a:p>
          <a:p>
            <a:r>
              <a:rPr lang="fr-FR" altLang="ro-RO" dirty="0">
                <a:solidFill>
                  <a:srgbClr val="000000"/>
                </a:solidFill>
              </a:rPr>
              <a:t>Le vaccin </a:t>
            </a:r>
            <a:r>
              <a:rPr lang="en-GB" altLang="ro-RO" sz="1200" dirty="0"/>
              <a:t>ROTASIIL-Liquid</a:t>
            </a:r>
            <a:r>
              <a:rPr lang="fr-FR" altLang="ro-RO" dirty="0">
                <a:solidFill>
                  <a:srgbClr val="000066"/>
                </a:solidFill>
              </a:rPr>
              <a:t> </a:t>
            </a:r>
            <a:r>
              <a:rPr lang="fr-FR" altLang="ro-RO" dirty="0">
                <a:solidFill>
                  <a:srgbClr val="000000"/>
                </a:solidFill>
              </a:rPr>
              <a:t>doit être transporté et stocké entre +2</a:t>
            </a:r>
            <a:r>
              <a:rPr lang="fr-FR" altLang="ro-RO" dirty="0">
                <a:solidFill>
                  <a:srgbClr val="000066"/>
                </a:solidFill>
              </a:rPr>
              <a:t>°</a:t>
            </a:r>
            <a:r>
              <a:rPr lang="fr-FR" altLang="ro-RO" dirty="0">
                <a:solidFill>
                  <a:srgbClr val="000000"/>
                </a:solidFill>
              </a:rPr>
              <a:t>C et +8°C.</a:t>
            </a:r>
          </a:p>
          <a:p>
            <a:r>
              <a:rPr lang="fr-FR" altLang="ro-RO" dirty="0">
                <a:solidFill>
                  <a:srgbClr val="000000"/>
                </a:solidFill>
              </a:rPr>
              <a:t>Il est très important de s’assurer que le vaccin ne soit pas congelé.</a:t>
            </a:r>
          </a:p>
          <a:p>
            <a:r>
              <a:rPr lang="fr-FR" altLang="ro-RO" dirty="0">
                <a:solidFill>
                  <a:srgbClr val="000000"/>
                </a:solidFill>
              </a:rPr>
              <a:t>Si les vaccins et/ou leur diluants sont congelés, ils perdent leur efficacité et seront incapables de fournir protection adéquate contre la maladie.</a:t>
            </a:r>
          </a:p>
          <a:p>
            <a:r>
              <a:rPr lang="fr-FR" altLang="ro-RO" dirty="0">
                <a:solidFill>
                  <a:srgbClr val="000000"/>
                </a:solidFill>
              </a:rPr>
              <a:t>Il est essentiel de veiller à ce que les conditions de stockage respectent ce point. </a:t>
            </a:r>
          </a:p>
        </p:txBody>
      </p:sp>
      <p:sp>
        <p:nvSpPr>
          <p:cNvPr id="16388" name="Espace réservé du numéro de diapositive 3">
            <a:extLst>
              <a:ext uri="{FF2B5EF4-FFF2-40B4-BE49-F238E27FC236}">
                <a16:creationId xmlns:a16="http://schemas.microsoft.com/office/drawing/2014/main" id="{D2E8AF11-E1E7-4A24-9BF5-4532C326D58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0059E01-974D-4F2A-895B-A4BE8B6F4F16}"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60E176B0-59A1-40CD-A862-5996AD7E9EF1}"/>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E04BE9E-7FA0-4EDD-AAE7-061A067E31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où stocker le vaccin.</a:t>
            </a:r>
          </a:p>
          <a:p>
            <a:endParaRPr lang="fr-FR" altLang="ro-RO" b="1" noProof="0" dirty="0">
              <a:solidFill>
                <a:srgbClr val="000000"/>
              </a:solidFill>
            </a:endParaRPr>
          </a:p>
          <a:p>
            <a:r>
              <a:rPr lang="fr-FR" altLang="ro-RO" noProof="0" dirty="0">
                <a:solidFill>
                  <a:srgbClr val="000000"/>
                </a:solidFill>
              </a:rPr>
              <a:t>Contrôler la température durant le stockage et le transport des vaccins est essentiel pour assurer leur efficacité et leur sécurité. Surveiller régulièrement la température du congélateur et du réfrigérateur.</a:t>
            </a:r>
          </a:p>
          <a:p>
            <a:r>
              <a:rPr lang="fr-FR" altLang="ro-RO" noProof="0" dirty="0">
                <a:solidFill>
                  <a:srgbClr val="000000"/>
                </a:solidFill>
              </a:rPr>
              <a:t>Comme cela fut mentionné précédemment, les ampoules et flacons de 1 dose et de 2 doses de </a:t>
            </a:r>
            <a:r>
              <a:rPr lang="fr-FR" altLang="ro-RO" sz="1200" noProof="0" dirty="0"/>
              <a:t>ROTASIIL-</a:t>
            </a:r>
            <a:r>
              <a:rPr lang="fr-FR" altLang="ro-RO" sz="1200" noProof="0" dirty="0" err="1"/>
              <a:t>Liquid</a:t>
            </a:r>
            <a:r>
              <a:rPr lang="fr-FR" altLang="ro-RO" sz="1200" noProof="0" dirty="0"/>
              <a:t> </a:t>
            </a:r>
            <a:r>
              <a:rPr lang="fr-FR" altLang="ro-RO" noProof="0" dirty="0">
                <a:solidFill>
                  <a:srgbClr val="000000"/>
                </a:solidFill>
              </a:rPr>
              <a:t>doivent être conservés entre +2 et +8°C.</a:t>
            </a:r>
          </a:p>
          <a:p>
            <a:r>
              <a:rPr lang="fr-FR" altLang="ro-RO" noProof="0" dirty="0">
                <a:solidFill>
                  <a:srgbClr val="000000"/>
                </a:solidFill>
              </a:rPr>
              <a:t>Ne pas conserver ROTASIIL-</a:t>
            </a:r>
            <a:r>
              <a:rPr lang="fr-FR" altLang="ro-RO" noProof="0" dirty="0" err="1">
                <a:solidFill>
                  <a:srgbClr val="000000"/>
                </a:solidFill>
              </a:rPr>
              <a:t>Liquid</a:t>
            </a:r>
            <a:r>
              <a:rPr lang="fr-FR" altLang="ro-RO" noProof="0" dirty="0">
                <a:solidFill>
                  <a:srgbClr val="000000"/>
                </a:solidFill>
              </a:rPr>
              <a:t> dans le congélateur.</a:t>
            </a:r>
          </a:p>
          <a:p>
            <a:r>
              <a:rPr lang="fr-FR" altLang="ro-RO" noProof="0" dirty="0">
                <a:solidFill>
                  <a:srgbClr val="000000"/>
                </a:solidFill>
              </a:rPr>
              <a:t>Le vaccine doit être administré le plutôt possible après être sortie du réfrigérateur.</a:t>
            </a:r>
          </a:p>
          <a:p>
            <a:r>
              <a:rPr lang="fr-FR" altLang="ro-RO" noProof="0" dirty="0">
                <a:solidFill>
                  <a:srgbClr val="000000"/>
                </a:solidFill>
              </a:rPr>
              <a:t>Pour les vaccins a 2 doses, le personnel de santé doit stocker les seringues orales et adaptateurs dans un lieu frais et sec, par exemple avec les compte-gouttes pout le vaccin contre la polio.</a:t>
            </a:r>
          </a:p>
        </p:txBody>
      </p:sp>
      <p:sp>
        <p:nvSpPr>
          <p:cNvPr id="18436" name="Espace réservé du numéro de diapositive 3">
            <a:extLst>
              <a:ext uri="{FF2B5EF4-FFF2-40B4-BE49-F238E27FC236}">
                <a16:creationId xmlns:a16="http://schemas.microsoft.com/office/drawing/2014/main" id="{2925B5D7-7129-4C99-A454-24E5E5AF19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1569C5E-C96D-43DD-8E93-095E8FA83FA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F013CF3F-19E3-44C9-9D8C-78B98FB61908}"/>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78740E8F-1605-49F4-B0F3-13461E2065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stocker le vaccin.</a:t>
            </a:r>
          </a:p>
          <a:p>
            <a:endParaRPr lang="fr-FR" altLang="ro-RO" b="1" noProof="0" dirty="0">
              <a:solidFill>
                <a:srgbClr val="000000"/>
              </a:solidFill>
            </a:endParaRPr>
          </a:p>
          <a:p>
            <a:r>
              <a:rPr lang="fr-FR" altLang="ro-RO" noProof="0" dirty="0">
                <a:solidFill>
                  <a:srgbClr val="000000"/>
                </a:solidFill>
              </a:rPr>
              <a:t>Les vaccins avec les dates d'expiration les plus proches devraient être conservés à l’avant pour être utilisés en premier.</a:t>
            </a:r>
          </a:p>
          <a:p>
            <a:r>
              <a:rPr lang="fr-FR" altLang="ro-RO" noProof="0" dirty="0">
                <a:solidFill>
                  <a:srgbClr val="000000"/>
                </a:solidFill>
              </a:rPr>
              <a:t>Les vaccins dont la pastille de contrôle du vaccin (PCV) est proche du point de mise au rebut ou l'a atteint devraient être utilisés en premier. Les vaccins dont la pastille de contrôle du vaccin a dépassé le point de mise au rebut ne devraient pas être utilisés, même si la date d’expiration est valide (plus de détails dans le Module 4).</a:t>
            </a:r>
          </a:p>
          <a:p>
            <a:r>
              <a:rPr lang="fr-FR" altLang="ro-RO" noProof="0" dirty="0">
                <a:solidFill>
                  <a:srgbClr val="000000"/>
                </a:solidFill>
              </a:rPr>
              <a:t>Conserver une boîte « À utiliser en premier » dans le réfrigérateur pour les flacons qui ont été sortis du réfrigérateur (pour une session définie ou une </a:t>
            </a:r>
            <a:r>
              <a:rPr lang="fr-FR" altLang="ro-RO" noProof="0">
                <a:solidFill>
                  <a:srgbClr val="000000"/>
                </a:solidFill>
              </a:rPr>
              <a:t>stratégie avancée) </a:t>
            </a:r>
            <a:r>
              <a:rPr lang="fr-FR" altLang="ro-RO" noProof="0" dirty="0">
                <a:solidFill>
                  <a:srgbClr val="000000"/>
                </a:solidFill>
              </a:rPr>
              <a:t>et qui y ont été replacés sans être utilisés. Les vaccins dans la boîte « À utiliser en premier » devraient être utilisés en premier lors de la prochaine session.</a:t>
            </a:r>
          </a:p>
          <a:p>
            <a:r>
              <a:rPr lang="fr-FR" altLang="ro-RO" noProof="0" dirty="0">
                <a:solidFill>
                  <a:srgbClr val="000000"/>
                </a:solidFill>
              </a:rPr>
              <a:t>Ne pas ouvrir fréquemment la porte du réfrigérateur et surveiller régulièrement la température du réfrigérateur.</a:t>
            </a:r>
          </a:p>
        </p:txBody>
      </p:sp>
      <p:sp>
        <p:nvSpPr>
          <p:cNvPr id="20484" name="Espace réservé du numéro de diapositive 3">
            <a:extLst>
              <a:ext uri="{FF2B5EF4-FFF2-40B4-BE49-F238E27FC236}">
                <a16:creationId xmlns:a16="http://schemas.microsoft.com/office/drawing/2014/main" id="{C590B36B-4B85-4FA9-A457-BE0446D5D75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4752ECA-7343-4716-91A8-629354048F66}"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BA766A23-C600-4473-81CF-8D27C550EF12}"/>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F59FAFFD-0928-49E3-8244-7E986787DE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noProof="0" dirty="0">
                <a:solidFill>
                  <a:srgbClr val="000000"/>
                </a:solidFill>
              </a:rPr>
              <a:t>Lire la diapositive.</a:t>
            </a:r>
          </a:p>
          <a:p>
            <a:r>
              <a:rPr lang="fr-FR" altLang="ro-RO" noProof="0" dirty="0">
                <a:solidFill>
                  <a:srgbClr val="000000"/>
                </a:solidFill>
              </a:rPr>
              <a:t>La question permettra de savoir si les participants comprennent ce qu’il faut faire si le réfrigérateur cesse de fonctionner.</a:t>
            </a:r>
          </a:p>
          <a:p>
            <a:endParaRPr lang="fr-FR" altLang="ro-RO" noProof="0" dirty="0">
              <a:solidFill>
                <a:srgbClr val="000000"/>
              </a:solidFill>
            </a:endParaRPr>
          </a:p>
          <a:p>
            <a:r>
              <a:rPr lang="fr-FR" altLang="ro-RO" b="1" noProof="0" dirty="0">
                <a:solidFill>
                  <a:srgbClr val="000000"/>
                </a:solidFill>
              </a:rPr>
              <a:t>Réponse :</a:t>
            </a:r>
          </a:p>
          <a:p>
            <a:pPr>
              <a:buFontTx/>
              <a:buChar char="•"/>
            </a:pPr>
            <a:r>
              <a:rPr lang="fr-FR" altLang="ro-RO" noProof="0" dirty="0">
                <a:solidFill>
                  <a:srgbClr val="000000"/>
                </a:solidFill>
              </a:rPr>
              <a:t> Trouver un autre réfrigérateur ou une chambre froide pour stocker les vaccins (s'assurer que la température est maintenue entre +2°C et + 8°C). </a:t>
            </a:r>
          </a:p>
          <a:p>
            <a:pPr>
              <a:buFontTx/>
              <a:buChar char="•"/>
            </a:pPr>
            <a:r>
              <a:rPr lang="fr-FR" altLang="ro-RO" noProof="0" dirty="0">
                <a:solidFill>
                  <a:srgbClr val="000000"/>
                </a:solidFill>
              </a:rPr>
              <a:t> Si aucun autre réfrigérateur n’est disponible, mettre des blocs-glace ou des poches froides dans la boîte froide ou le porte-vaccins puis y mettre les vaccins (veiller à ne pas mettre les vaccins sensibles au gel près des blocs-glace congelés, car cela peut affecter l'efficacité du vaccin). </a:t>
            </a:r>
          </a:p>
          <a:p>
            <a:pPr>
              <a:buFontTx/>
              <a:buChar char="•"/>
            </a:pPr>
            <a:r>
              <a:rPr lang="fr-FR" altLang="ro-RO" noProof="0" dirty="0">
                <a:solidFill>
                  <a:srgbClr val="000000"/>
                </a:solidFill>
              </a:rPr>
              <a:t> Informer le superviseur immédiatement.</a:t>
            </a:r>
          </a:p>
        </p:txBody>
      </p:sp>
      <p:sp>
        <p:nvSpPr>
          <p:cNvPr id="22532" name="Espace réservé du numéro de diapositive 3">
            <a:extLst>
              <a:ext uri="{FF2B5EF4-FFF2-40B4-BE49-F238E27FC236}">
                <a16:creationId xmlns:a16="http://schemas.microsoft.com/office/drawing/2014/main" id="{9FCD4361-DE6E-4F61-9428-3C094F1A685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70A94C3-6905-468E-87E6-C753C0DFE8BF}" type="slidenum">
              <a:rPr lang="en-GB" altLang="ro-RO">
                <a:solidFill>
                  <a:srgbClr val="000000"/>
                </a:solidFill>
                <a:cs typeface="Arial" panose="020B0604020202020204" pitchFamily="34" charset="0"/>
              </a:rPr>
              <a:pPr algn="r">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5854747B-CFEE-4DA6-8401-BFFA74310FAB}"/>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102800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077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0523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1905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932355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509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6433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1815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979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56680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504236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80EFCC2-0C92-4CA1-A1A0-E1188A4154A6}"/>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9C3EC81-488C-4332-8E39-EBDF06CDEC2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43439A-DF6B-43B1-AEDB-70651568CF5C}"/>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475E323-2A5E-4A31-899C-930D4E33FAA8}"/>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126892D-78B8-4A69-8E27-055A8B1F72C4}"/>
              </a:ext>
            </a:extLst>
          </p:cNvPr>
          <p:cNvSpPr>
            <a:spLocks noChangeArrowheads="1"/>
          </p:cNvSpPr>
          <p:nvPr/>
        </p:nvSpPr>
        <p:spPr bwMode="auto">
          <a:xfrm>
            <a:off x="899592" y="6309320"/>
            <a:ext cx="583264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dirty="0">
                <a:solidFill>
                  <a:srgbClr val="96CCEE"/>
                </a:solidFill>
                <a:latin typeface="Arial Narrow" pitchFamily="34" charset="0"/>
              </a:rPr>
              <a:t>  Caractéristiques et conditions de conservation du vaccin antirotavirus</a:t>
            </a:r>
          </a:p>
          <a:p>
            <a:pPr>
              <a:buSzPct val="100000"/>
              <a:defRPr/>
            </a:pPr>
            <a:r>
              <a:rPr lang="fr-FR" altLang="ro-RO" sz="1200" b="1" dirty="0">
                <a:solidFill>
                  <a:srgbClr val="96CCEE"/>
                </a:solidFill>
                <a:latin typeface="Arial Narrow" pitchFamily="34" charset="0"/>
              </a:rPr>
              <a:t>  </a:t>
            </a:r>
            <a:r>
              <a:rPr lang="en-GB" altLang="ro-RO" sz="1200" b="1" dirty="0">
                <a:solidFill>
                  <a:srgbClr val="96CCEE"/>
                </a:solidFill>
                <a:latin typeface="Arial Narrow" pitchFamily="34" charset="0"/>
              </a:rPr>
              <a:t>Module 2 </a:t>
            </a:r>
            <a:r>
              <a:rPr lang="en-GB" altLang="ro-RO" sz="1200" b="1" dirty="0">
                <a:solidFill>
                  <a:srgbClr val="72BBE8"/>
                </a:solidFill>
                <a:latin typeface="Arial Narrow" pitchFamily="34" charset="0"/>
              </a:rPr>
              <a:t> </a:t>
            </a:r>
            <a:r>
              <a:rPr lang="en-GB" altLang="ro-RO" sz="1200" b="1" dirty="0">
                <a:solidFill>
                  <a:srgbClr val="96CCEE"/>
                </a:solidFill>
                <a:latin typeface="Arial Narrow" pitchFamily="34" charset="0"/>
              </a:rPr>
              <a:t> </a:t>
            </a:r>
            <a:r>
              <a:rPr lang="en-GB" altLang="ro-RO" b="1" baseline="12000" dirty="0">
                <a:solidFill>
                  <a:srgbClr val="FFFFFF"/>
                </a:solidFill>
                <a:latin typeface="Arial Narrow" pitchFamily="34" charset="0"/>
              </a:rPr>
              <a:t>|</a:t>
            </a:r>
            <a:r>
              <a:rPr lang="en-GB" altLang="ro-RO" sz="1200" b="1" dirty="0">
                <a:solidFill>
                  <a:srgbClr val="96CCEE"/>
                </a:solidFill>
                <a:latin typeface="Arial Narrow" pitchFamily="34" charset="0"/>
              </a:rPr>
              <a:t>  </a:t>
            </a:r>
            <a:r>
              <a:rPr lang="fr-FR" altLang="ro-RO" sz="1200" b="1" noProof="0" dirty="0">
                <a:solidFill>
                  <a:srgbClr val="96CCEE"/>
                </a:solidFill>
                <a:latin typeface="Arial Narrow" pitchFamily="34" charset="0"/>
              </a:rPr>
              <a:t>novembre</a:t>
            </a:r>
            <a:r>
              <a:rPr lang="en-GB" altLang="ro-RO" sz="1200" b="1" dirty="0">
                <a:solidFill>
                  <a:srgbClr val="96CCEE"/>
                </a:solidFill>
                <a:latin typeface="Arial Narrow" pitchFamily="34" charset="0"/>
              </a:rPr>
              <a:t>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C9B18C5-017B-420E-8FA2-34504ED5F77E}"/>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CC00ECD2-ADA9-4857-87E9-DBFF505564CD}"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34018" y="6094196"/>
            <a:ext cx="2362439" cy="59725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F5CEA30B-A342-4F46-BFE1-CC5DA37715A5}"/>
              </a:ext>
            </a:extLst>
          </p:cNvPr>
          <p:cNvSpPr>
            <a:spLocks noGrp="1" noChangeArrowheads="1"/>
          </p:cNvSpPr>
          <p:nvPr>
            <p:ph type="ctrTitle"/>
          </p:nvPr>
        </p:nvSpPr>
        <p:spPr>
          <a:xfrm>
            <a:off x="685800" y="692150"/>
            <a:ext cx="7772400" cy="1470025"/>
          </a:xfrm>
        </p:spPr>
        <p:txBody>
          <a:bodyPr/>
          <a:lstStyle/>
          <a:p>
            <a:pPr>
              <a:defRPr/>
            </a:pPr>
            <a:r>
              <a:rPr lang="en-GB" altLang="ro-RO" sz="2400">
                <a:solidFill>
                  <a:srgbClr val="FFFFFF"/>
                </a:solidFill>
                <a:latin typeface="Arial" pitchFamily="34" charset="0"/>
                <a:cs typeface="Arial" pitchFamily="34" charset="0"/>
              </a:rPr>
              <a:t>Formation sur l'introduction du vaccin antirotavirus</a:t>
            </a:r>
          </a:p>
        </p:txBody>
      </p:sp>
      <p:sp>
        <p:nvSpPr>
          <p:cNvPr id="5123" name="Rectangle 6">
            <a:extLst>
              <a:ext uri="{FF2B5EF4-FFF2-40B4-BE49-F238E27FC236}">
                <a16:creationId xmlns:a16="http://schemas.microsoft.com/office/drawing/2014/main" id="{182083A9-B9BE-4F0F-8F54-4EFCC2955314}"/>
              </a:ext>
            </a:extLst>
          </p:cNvPr>
          <p:cNvSpPr>
            <a:spLocks noGrp="1" noChangeArrowheads="1"/>
          </p:cNvSpPr>
          <p:nvPr>
            <p:ph type="subTitle" idx="1"/>
          </p:nvPr>
        </p:nvSpPr>
        <p:spPr>
          <a:xfrm>
            <a:off x="1371600" y="2447925"/>
            <a:ext cx="6400800" cy="1752600"/>
          </a:xfrm>
        </p:spPr>
        <p:txBody>
          <a:bodyPr/>
          <a:lstStyle/>
          <a:p>
            <a:pPr>
              <a:buClrTx/>
              <a:buFont typeface="Limon F3" charset="0"/>
              <a:buNone/>
            </a:pPr>
            <a:r>
              <a:rPr lang="en-GB" altLang="ro-RO" sz="3200" b="1">
                <a:solidFill>
                  <a:srgbClr val="FFFFFF"/>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Caractéristiques et conditions de conservation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14801"/>
            <a:ext cx="4155232" cy="1050503"/>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156176" y="6309320"/>
            <a:ext cx="276835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novembre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7AB7789-44F7-4B49-B44B-B13B05494AFC}"/>
              </a:ext>
            </a:extLst>
          </p:cNvPr>
          <p:cNvSpPr>
            <a:spLocks noGrp="1" noChangeArrowheads="1"/>
          </p:cNvSpPr>
          <p:nvPr>
            <p:ph type="title" idx="4294967295"/>
          </p:nvPr>
        </p:nvSpPr>
        <p:spPr/>
        <p:txBody>
          <a:bodyPr/>
          <a:lstStyle/>
          <a:p>
            <a:pPr>
              <a:buSzPct val="100000"/>
              <a:defRPr/>
            </a:pPr>
            <a:r>
              <a:rPr lang="en-GB" altLang="ro-RO" dirty="0">
                <a:solidFill>
                  <a:srgbClr val="002060"/>
                </a:solidFill>
              </a:rPr>
              <a:t>Messages clés </a:t>
            </a:r>
          </a:p>
        </p:txBody>
      </p:sp>
      <p:pic>
        <p:nvPicPr>
          <p:cNvPr id="23555" name="Picture 7" descr="C:\Users\sfellache\Desktop\ammp\doctor1.jpg">
            <a:extLst>
              <a:ext uri="{FF2B5EF4-FFF2-40B4-BE49-F238E27FC236}">
                <a16:creationId xmlns:a16="http://schemas.microsoft.com/office/drawing/2014/main" id="{27FEA1C9-E00D-4FA6-8BD2-F9F5A7647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1">
            <a:extLst>
              <a:ext uri="{FF2B5EF4-FFF2-40B4-BE49-F238E27FC236}">
                <a16:creationId xmlns:a16="http://schemas.microsoft.com/office/drawing/2014/main" id="{947E22A2-1CAF-45C6-A4DB-E1B62EE34135}"/>
              </a:ext>
            </a:extLst>
          </p:cNvPr>
          <p:cNvSpPr>
            <a:spLocks noChangeArrowheads="1"/>
          </p:cNvSpPr>
          <p:nvPr/>
        </p:nvSpPr>
        <p:spPr bwMode="auto">
          <a:xfrm>
            <a:off x="179388" y="1268760"/>
            <a:ext cx="8569325"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1500" dirty="0">
                <a:ea typeface="SimSun" panose="02010600030101010101" pitchFamily="2" charset="-122"/>
              </a:rPr>
              <a:t>Le vaccin </a:t>
            </a:r>
            <a:r>
              <a:rPr lang="en-GB" altLang="ro-RO" sz="1500" dirty="0"/>
              <a:t>ROTASIIL-Liquid </a:t>
            </a:r>
            <a:r>
              <a:rPr lang="fr-FR" altLang="ro-RO" sz="1500" dirty="0"/>
              <a:t>est un vaccin</a:t>
            </a:r>
            <a:r>
              <a:rPr lang="fr-FR" altLang="ro-RO" sz="1500" dirty="0">
                <a:ea typeface="SimSun" panose="02010600030101010101" pitchFamily="2" charset="-122"/>
              </a:rPr>
              <a:t> oral en formulation liquide</a:t>
            </a:r>
          </a:p>
          <a:p>
            <a:r>
              <a:rPr lang="fr-FR" altLang="ro-RO" sz="1500" dirty="0">
                <a:ea typeface="SimSun" panose="02010600030101010101" pitchFamily="2" charset="-122"/>
              </a:rPr>
              <a:t>Le </a:t>
            </a:r>
            <a:r>
              <a:rPr lang="en-GB" altLang="ro-RO" sz="1500" dirty="0"/>
              <a:t>ROTASIIL-Liquid</a:t>
            </a:r>
            <a:r>
              <a:rPr lang="fr-FR" altLang="ro-RO" sz="1500" dirty="0"/>
              <a:t> </a:t>
            </a:r>
            <a:r>
              <a:rPr lang="fr-FR" altLang="ro-RO" sz="1500" dirty="0">
                <a:ea typeface="SimSun" panose="02010600030101010101" pitchFamily="2" charset="-122"/>
              </a:rPr>
              <a:t>est disponible en ampoule de 1 dose ou flacon de 2 doses</a:t>
            </a:r>
          </a:p>
          <a:p>
            <a:r>
              <a:rPr lang="fr-FR" altLang="ro-RO" sz="1500" dirty="0">
                <a:ea typeface="SimSun" panose="02010600030101010101" pitchFamily="2" charset="-122"/>
              </a:rPr>
              <a:t>1 dose correspond à 2ml</a:t>
            </a:r>
          </a:p>
          <a:p>
            <a:r>
              <a:rPr lang="fr-FR" altLang="ro-RO" sz="1500" dirty="0"/>
              <a:t>Fièvre, irritabilité, diminution de l’appétit, diminution du niveau d’activité, vomissement et </a:t>
            </a:r>
            <a:r>
              <a:rPr lang="fr-FR" altLang="ro-RO" sz="1500" dirty="0">
                <a:ea typeface="SimSun" panose="02010600030101010101" pitchFamily="2" charset="-122"/>
              </a:rPr>
              <a:t>diarrhée sont des effets secondaires très fréquents du vaccin antirotavirus </a:t>
            </a:r>
            <a:r>
              <a:rPr lang="en-GB" altLang="ro-RO" sz="1500" dirty="0"/>
              <a:t>ROTASIIL-Liquid</a:t>
            </a:r>
            <a:endParaRPr lang="fr-FR" altLang="ro-RO" sz="1500" dirty="0"/>
          </a:p>
          <a:p>
            <a:r>
              <a:rPr lang="fr-FR" altLang="ro-RO" sz="1500" dirty="0">
                <a:ea typeface="SimSun" panose="02010600030101010101" pitchFamily="2" charset="-122"/>
              </a:rPr>
              <a:t>Stocker le vaccin </a:t>
            </a:r>
            <a:r>
              <a:rPr lang="en-GB" altLang="ro-RO" sz="1500" dirty="0"/>
              <a:t>ROTASIIL-Liquid</a:t>
            </a:r>
            <a:r>
              <a:rPr lang="fr-FR" altLang="ro-RO" sz="1500" dirty="0">
                <a:ea typeface="SimSun" panose="02010600030101010101" pitchFamily="2" charset="-122"/>
              </a:rPr>
              <a:t> entre +2</a:t>
            </a:r>
            <a:r>
              <a:rPr lang="fr-FR" altLang="ro-RO" sz="1500" baseline="30000" dirty="0">
                <a:latin typeface="Limon F3" charset="0"/>
                <a:ea typeface="SimSun" panose="02010600030101010101" pitchFamily="2" charset="-122"/>
              </a:rPr>
              <a:t>o</a:t>
            </a:r>
            <a:r>
              <a:rPr lang="fr-FR" altLang="ro-RO" sz="1500" dirty="0">
                <a:ea typeface="SimSun" panose="02010600030101010101" pitchFamily="2" charset="-122"/>
              </a:rPr>
              <a:t>C et +8</a:t>
            </a:r>
            <a:r>
              <a:rPr lang="fr-FR" altLang="ro-RO" sz="1500" baseline="30000" dirty="0">
                <a:latin typeface="Limon F3" charset="0"/>
                <a:ea typeface="SimSun" panose="02010600030101010101" pitchFamily="2" charset="-122"/>
              </a:rPr>
              <a:t>o</a:t>
            </a:r>
            <a:r>
              <a:rPr lang="fr-FR" altLang="ro-RO" sz="1500" dirty="0">
                <a:ea typeface="SimSun" panose="02010600030101010101" pitchFamily="2" charset="-122"/>
              </a:rPr>
              <a:t>C</a:t>
            </a:r>
          </a:p>
          <a:p>
            <a:r>
              <a:rPr lang="fr-FR" altLang="ro-RO" sz="1500" dirty="0">
                <a:ea typeface="SimSun" panose="02010600030101010101" pitchFamily="2" charset="-122"/>
              </a:rPr>
              <a:t>Pour les vaccins a 2 doses, stocker les seringues orales et adaptateurs dans un lieu frais et sec, par exemple avec les compte-gouttes pout le vaccin contre le polio.</a:t>
            </a:r>
          </a:p>
          <a:p>
            <a:r>
              <a:rPr lang="fr-FR" altLang="ro-RO" sz="1500" dirty="0">
                <a:ea typeface="SimSun" panose="02010600030101010101" pitchFamily="2" charset="-122"/>
              </a:rPr>
              <a:t>Les vaccins dont les dates d’expiration sont proches et dont la pastille de contrôle du vaccin est proche du point de mise au rebut (ou s’en approche fortement) devraient être conservés au réfrigérateur pour être utilisés en premier</a:t>
            </a:r>
          </a:p>
          <a:p>
            <a:r>
              <a:rPr lang="fr-FR" altLang="ro-RO" sz="1500" dirty="0">
                <a:ea typeface="SimSun" panose="02010600030101010101" pitchFamily="2" charset="-122"/>
              </a:rPr>
              <a:t>Ne pas ouvrir fréquemment la porte du réfrigérateur </a:t>
            </a:r>
          </a:p>
          <a:p>
            <a:r>
              <a:rPr lang="fr-FR" altLang="ro-RO" sz="1500" dirty="0">
                <a:ea typeface="SimSun" panose="02010600030101010101" pitchFamily="2" charset="-122"/>
              </a:rPr>
              <a:t>Surveiller régulièrement la température du congélateur et du réfrigérateur.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doctor_goodbye">
            <a:extLst>
              <a:ext uri="{FF2B5EF4-FFF2-40B4-BE49-F238E27FC236}">
                <a16:creationId xmlns:a16="http://schemas.microsoft.com/office/drawing/2014/main" id="{91B55B74-1433-442F-98D1-A85D55834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769A7175-605D-4352-A586-0B2A1A8F395E}"/>
              </a:ext>
            </a:extLst>
          </p:cNvPr>
          <p:cNvSpPr>
            <a:spLocks noGrp="1"/>
          </p:cNvSpPr>
          <p:nvPr>
            <p:ph type="title" idx="4294967295"/>
          </p:nvPr>
        </p:nvSpPr>
        <p:spPr/>
        <p:txBody>
          <a:bodyPr/>
          <a:lstStyle/>
          <a:p>
            <a:pPr>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48FC47D1-876D-4A8C-8CC4-C0FBB2830600}"/>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DFE9C004-E8DF-4DB1-A44E-FF85BA717C3A}"/>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B70AE726-3C9D-4234-8E07-2A5D6CA7776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À la fin de ce module, le participant sera en mesure de :</a:t>
            </a:r>
          </a:p>
          <a:p>
            <a:pPr lvl="1"/>
            <a:r>
              <a:rPr lang="fr-FR" altLang="en-US" dirty="0"/>
              <a:t>Décrire les principales caractéristiques du vaccin </a:t>
            </a:r>
          </a:p>
          <a:p>
            <a:pPr lvl="1">
              <a:buFont typeface="Arial" panose="020B0604020202020204" pitchFamily="34" charset="0"/>
              <a:buNone/>
            </a:pPr>
            <a:r>
              <a:rPr lang="fr-FR" altLang="en-US" dirty="0"/>
              <a:t>    antirotavirus ROTASIILL-</a:t>
            </a:r>
            <a:r>
              <a:rPr lang="fr-FR" altLang="en-US" dirty="0" err="1"/>
              <a:t>Liquid</a:t>
            </a:r>
            <a:endParaRPr lang="fr-FR" altLang="en-US" dirty="0"/>
          </a:p>
          <a:p>
            <a:pPr lvl="1"/>
            <a:r>
              <a:rPr lang="fr-FR" altLang="en-US" dirty="0"/>
              <a:t>Décrire les conditions de conservation du vaccin </a:t>
            </a:r>
          </a:p>
          <a:p>
            <a:pPr lvl="1">
              <a:buFont typeface="Arial" panose="020B0604020202020204" pitchFamily="34" charset="0"/>
              <a:buNone/>
            </a:pPr>
            <a:r>
              <a:rPr lang="fr-FR" altLang="en-US" dirty="0"/>
              <a:t>    antirotavirus ROTASIILL-</a:t>
            </a:r>
            <a:r>
              <a:rPr lang="fr-FR" altLang="en-US" dirty="0" err="1"/>
              <a:t>Liquid</a:t>
            </a:r>
            <a:endParaRPr lang="fr-FR" altLang="ro-RO" dirty="0">
              <a:ea typeface="MS PGothic" panose="020B0600070205080204" pitchFamily="34" charset="-128"/>
            </a:endParaRPr>
          </a:p>
          <a:p>
            <a:r>
              <a:rPr lang="fr-FR" altLang="ro-RO" dirty="0"/>
              <a:t>Durée</a:t>
            </a:r>
          </a:p>
          <a:p>
            <a:pPr lvl="1"/>
            <a:r>
              <a:rPr lang="fr-FR" altLang="ro-RO" dirty="0">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698F25AE-8968-430D-AD46-AB51207A7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DBCB7544-0971-4A85-95A4-7EEC414341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A733E7D3-4055-404E-9259-35962E00394D}"/>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F7C71778-3BA3-47E3-B978-D4861D23E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E055EB16-4DFF-42FD-83FF-CB4976A3BE73}"/>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03D316BB-AC6D-4146-B081-219ADF0F12DA}"/>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Quel est la présentation du vaccin antirotavirus ?</a:t>
              </a:r>
            </a:p>
          </p:txBody>
        </p:sp>
        <p:sp>
          <p:nvSpPr>
            <p:cNvPr id="8" name="Ellipse 7">
              <a:extLst>
                <a:ext uri="{FF2B5EF4-FFF2-40B4-BE49-F238E27FC236}">
                  <a16:creationId xmlns:a16="http://schemas.microsoft.com/office/drawing/2014/main" id="{6639B97D-EC8E-4CA6-ADEC-0A93C2E84AEE}"/>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5" name="Group 12">
            <a:extLst>
              <a:ext uri="{FF2B5EF4-FFF2-40B4-BE49-F238E27FC236}">
                <a16:creationId xmlns:a16="http://schemas.microsoft.com/office/drawing/2014/main" id="{9C43DB76-6D2F-4BD6-B653-33EEA163087D}"/>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14FB8026-B5FA-4A40-96A2-CD817B9EBF9A}"/>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À quelle température le vaccin devrait-il être conservé ?</a:t>
              </a:r>
            </a:p>
          </p:txBody>
        </p:sp>
        <p:sp>
          <p:nvSpPr>
            <p:cNvPr id="9" name="Ellipse 8">
              <a:extLst>
                <a:ext uri="{FF2B5EF4-FFF2-40B4-BE49-F238E27FC236}">
                  <a16:creationId xmlns:a16="http://schemas.microsoft.com/office/drawing/2014/main" id="{A4E3E457-2521-4988-81C4-3AF68572B7F4}"/>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grpSp>
        <p:nvGrpSpPr>
          <p:cNvPr id="11" name="Group 13">
            <a:extLst>
              <a:ext uri="{FF2B5EF4-FFF2-40B4-BE49-F238E27FC236}">
                <a16:creationId xmlns:a16="http://schemas.microsoft.com/office/drawing/2014/main" id="{3444774D-8DFD-4D6E-AA8C-8D5022FF132E}"/>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9D82BEC3-19E7-4B13-8291-27BF36A2D149}"/>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Où le vaccin devrait-il être conservé ?</a:t>
              </a:r>
            </a:p>
          </p:txBody>
        </p:sp>
        <p:sp>
          <p:nvSpPr>
            <p:cNvPr id="10" name="Ellipse 9">
              <a:extLst>
                <a:ext uri="{FF2B5EF4-FFF2-40B4-BE49-F238E27FC236}">
                  <a16:creationId xmlns:a16="http://schemas.microsoft.com/office/drawing/2014/main" id="{C75688F8-9B75-448D-8E4C-2CEEC99A467F}"/>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
        <p:nvSpPr>
          <p:cNvPr id="9222" name="Titre 17">
            <a:extLst>
              <a:ext uri="{FF2B5EF4-FFF2-40B4-BE49-F238E27FC236}">
                <a16:creationId xmlns:a16="http://schemas.microsoft.com/office/drawing/2014/main" id="{E2AE906C-F63A-4EE3-9E45-0A350935BEF4}"/>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Questions clés</a:t>
            </a:r>
          </a:p>
        </p:txBody>
      </p:sp>
      <p:sp>
        <p:nvSpPr>
          <p:cNvPr id="9223" name="Rectangle 1">
            <a:extLst>
              <a:ext uri="{FF2B5EF4-FFF2-40B4-BE49-F238E27FC236}">
                <a16:creationId xmlns:a16="http://schemas.microsoft.com/office/drawing/2014/main" id="{5F9DFA12-70F4-4272-B86A-3CC07A4EAEF9}"/>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4F6E24C1-7260-44C3-9712-AA9F9EF66E11}"/>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003AD62C-6640-401F-84CF-675F79C87A54}"/>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Le vaccin antirotavirus est-il sûr ?</a:t>
              </a:r>
            </a:p>
          </p:txBody>
        </p:sp>
        <p:sp>
          <p:nvSpPr>
            <p:cNvPr id="17" name="Ellipse 8">
              <a:extLst>
                <a:ext uri="{FF2B5EF4-FFF2-40B4-BE49-F238E27FC236}">
                  <a16:creationId xmlns:a16="http://schemas.microsoft.com/office/drawing/2014/main" id="{C7512A83-B38D-4279-8B49-65C7CF9F5116}"/>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DD1A99-E10B-45DA-B8EE-41D68572C58E}"/>
              </a:ext>
            </a:extLst>
          </p:cNvPr>
          <p:cNvSpPr>
            <a:spLocks noGrp="1" noChangeArrowheads="1"/>
          </p:cNvSpPr>
          <p:nvPr>
            <p:ph type="title" idx="4294967295"/>
          </p:nvPr>
        </p:nvSpPr>
        <p:spPr/>
        <p:txBody>
          <a:bodyPr/>
          <a:lstStyle/>
          <a:p>
            <a:pPr>
              <a:buSzPct val="100000"/>
              <a:defRPr/>
            </a:pPr>
            <a:r>
              <a:rPr lang="fr-FR" altLang="ro-RO" dirty="0">
                <a:solidFill>
                  <a:srgbClr val="002060"/>
                </a:solidFill>
              </a:rPr>
              <a:t>Quel est la présentation du vaccin antirotavirus (ROTASIIL-</a:t>
            </a:r>
            <a:r>
              <a:rPr lang="fr-FR" altLang="ro-RO" dirty="0" err="1">
                <a:solidFill>
                  <a:srgbClr val="002060"/>
                </a:solidFill>
              </a:rPr>
              <a:t>Liquid</a:t>
            </a:r>
            <a:r>
              <a:rPr lang="fr-FR" altLang="ro-RO" dirty="0">
                <a:solidFill>
                  <a:srgbClr val="002060"/>
                </a:solidFill>
              </a:rPr>
              <a:t>) ?</a:t>
            </a:r>
          </a:p>
        </p:txBody>
      </p:sp>
      <p:sp>
        <p:nvSpPr>
          <p:cNvPr id="11267" name="Rectangle 3">
            <a:extLst>
              <a:ext uri="{FF2B5EF4-FFF2-40B4-BE49-F238E27FC236}">
                <a16:creationId xmlns:a16="http://schemas.microsoft.com/office/drawing/2014/main" id="{621B07F4-8FEF-41C5-B495-06C7ECD4BA76}"/>
              </a:ext>
            </a:extLst>
          </p:cNvPr>
          <p:cNvSpPr>
            <a:spLocks noGrp="1" noChangeArrowheads="1"/>
          </p:cNvSpPr>
          <p:nvPr>
            <p:ph type="body" idx="1"/>
          </p:nvPr>
        </p:nvSpPr>
        <p:spPr>
          <a:xfrm>
            <a:off x="442913" y="1481138"/>
            <a:ext cx="5713412" cy="4611687"/>
          </a:xfrm>
        </p:spPr>
        <p:txBody>
          <a:bodyPr/>
          <a:lstStyle/>
          <a:p>
            <a:r>
              <a:rPr lang="fr-FR" altLang="ro-RO" sz="2800" dirty="0"/>
              <a:t>Le vaccin ROTASIIL-</a:t>
            </a:r>
            <a:r>
              <a:rPr lang="fr-FR" altLang="ro-RO" sz="2800" dirty="0" err="1"/>
              <a:t>Liquid</a:t>
            </a:r>
            <a:r>
              <a:rPr lang="fr-FR" altLang="ro-RO" sz="2800" dirty="0"/>
              <a:t> est un vaccin prêt à l’emploi,  oral en formulation liquide</a:t>
            </a:r>
            <a:r>
              <a:rPr lang="fr-FR" altLang="ro-RO" sz="2800" dirty="0">
                <a:ea typeface="SimSun" panose="02010600030101010101" pitchFamily="2" charset="-122"/>
              </a:rPr>
              <a:t> </a:t>
            </a:r>
          </a:p>
          <a:p>
            <a:r>
              <a:rPr lang="fr-FR" altLang="ro-RO" sz="2800" dirty="0">
                <a:ea typeface="SimSun" panose="02010600030101010101" pitchFamily="2" charset="-122"/>
              </a:rPr>
              <a:t>Il est disponible en ampoule de 1 dose (2 ml) ou flacon de 2 doses (4 ml)</a:t>
            </a:r>
          </a:p>
          <a:p>
            <a:r>
              <a:rPr lang="fr-FR" altLang="ro-RO" sz="2800" dirty="0">
                <a:ea typeface="SimSun" panose="02010600030101010101" pitchFamily="2" charset="-122"/>
              </a:rPr>
              <a:t>Dosage :</a:t>
            </a:r>
          </a:p>
          <a:p>
            <a:pPr lvl="1"/>
            <a:r>
              <a:rPr lang="fr-FR" altLang="ro-RO" sz="2800" dirty="0">
                <a:ea typeface="SimSun" panose="02010600030101010101" pitchFamily="2" charset="-122"/>
              </a:rPr>
              <a:t>1 dose = 2ml</a:t>
            </a:r>
            <a:endParaRPr lang="fr-FR" altLang="ro-RO" sz="2800" b="1" dirty="0">
              <a:ea typeface="SimSun" panose="02010600030101010101" pitchFamily="2" charset="-122"/>
            </a:endParaRPr>
          </a:p>
        </p:txBody>
      </p:sp>
      <p:sp>
        <p:nvSpPr>
          <p:cNvPr id="11268" name="Rectangle 10">
            <a:extLst>
              <a:ext uri="{FF2B5EF4-FFF2-40B4-BE49-F238E27FC236}">
                <a16:creationId xmlns:a16="http://schemas.microsoft.com/office/drawing/2014/main" id="{022E2FC1-A928-442D-BF71-35444B4B90C6}"/>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2" name="Picture 1" descr="Graphical user interface&#10;&#10;Description automatically generated with low confidence">
            <a:extLst>
              <a:ext uri="{FF2B5EF4-FFF2-40B4-BE49-F238E27FC236}">
                <a16:creationId xmlns:a16="http://schemas.microsoft.com/office/drawing/2014/main" id="{7AD1DF4B-4EBD-6BB2-6480-A12A7F7B46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4998" y="1595138"/>
            <a:ext cx="2663092" cy="1670350"/>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4ED649C7-2339-39BC-4ED8-4E871D9C9A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8436" y="3861048"/>
            <a:ext cx="2679439" cy="1796800"/>
          </a:xfrm>
          <a:prstGeom prst="rect">
            <a:avLst/>
          </a:prstGeom>
        </p:spPr>
      </p:pic>
      <p:sp>
        <p:nvSpPr>
          <p:cNvPr id="5" name="TextBox 4">
            <a:extLst>
              <a:ext uri="{FF2B5EF4-FFF2-40B4-BE49-F238E27FC236}">
                <a16:creationId xmlns:a16="http://schemas.microsoft.com/office/drawing/2014/main" id="{031890EE-BC47-29D0-AF75-D361F0E22B52}"/>
              </a:ext>
            </a:extLst>
          </p:cNvPr>
          <p:cNvSpPr txBox="1"/>
          <p:nvPr/>
        </p:nvSpPr>
        <p:spPr>
          <a:xfrm>
            <a:off x="6372199" y="3861048"/>
            <a:ext cx="2565675" cy="276999"/>
          </a:xfrm>
          <a:prstGeom prst="rect">
            <a:avLst/>
          </a:prstGeom>
          <a:solidFill>
            <a:schemeClr val="bg1">
              <a:lumMod val="85000"/>
            </a:schemeClr>
          </a:solidFill>
        </p:spPr>
        <p:txBody>
          <a:bodyPr wrap="square" rtlCol="0">
            <a:spAutoFit/>
          </a:bodyPr>
          <a:lstStyle/>
          <a:p>
            <a:r>
              <a:rPr lang="fr-FR" sz="1200" dirty="0"/>
              <a:t>Vaccin antirotavirus, flacon de 2 doses</a:t>
            </a:r>
          </a:p>
        </p:txBody>
      </p:sp>
      <p:sp>
        <p:nvSpPr>
          <p:cNvPr id="6" name="TextBox 5">
            <a:extLst>
              <a:ext uri="{FF2B5EF4-FFF2-40B4-BE49-F238E27FC236}">
                <a16:creationId xmlns:a16="http://schemas.microsoft.com/office/drawing/2014/main" id="{C0C24D46-0D7D-2027-B1D5-587148C0BC1B}"/>
              </a:ext>
            </a:extLst>
          </p:cNvPr>
          <p:cNvSpPr txBox="1"/>
          <p:nvPr/>
        </p:nvSpPr>
        <p:spPr>
          <a:xfrm>
            <a:off x="6388322" y="2988488"/>
            <a:ext cx="2565675" cy="276999"/>
          </a:xfrm>
          <a:prstGeom prst="rect">
            <a:avLst/>
          </a:prstGeom>
          <a:solidFill>
            <a:schemeClr val="bg1">
              <a:lumMod val="85000"/>
            </a:schemeClr>
          </a:solidFill>
        </p:spPr>
        <p:txBody>
          <a:bodyPr wrap="square" rtlCol="0">
            <a:spAutoFit/>
          </a:bodyPr>
          <a:lstStyle/>
          <a:p>
            <a:r>
              <a:rPr lang="fr-FR" sz="1200" dirty="0"/>
              <a:t>Etiquetage de face   Etiquetage de dos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en-GB"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323528" y="1341438"/>
            <a:ext cx="8568952" cy="4611687"/>
          </a:xfrm>
        </p:spPr>
        <p:txBody>
          <a:bodyPr/>
          <a:lstStyle/>
          <a:p>
            <a:r>
              <a:rPr lang="fr-FR" altLang="ro-RO" sz="2100" dirty="0"/>
              <a:t>Le vaccin ROTASIIL-</a:t>
            </a:r>
            <a:r>
              <a:rPr lang="fr-FR" altLang="ro-RO" sz="2100" dirty="0" err="1"/>
              <a:t>Liquid</a:t>
            </a:r>
            <a:r>
              <a:rPr lang="fr-FR" altLang="ro-RO" sz="2100" dirty="0"/>
              <a:t> est sans danger et N’A PAS provoqué d’effets indésirables graves lors des essais cliniques</a:t>
            </a:r>
          </a:p>
          <a:p>
            <a:r>
              <a:rPr lang="fr-FR" altLang="ro-RO" sz="2100" dirty="0"/>
              <a:t>Fièvre, irritabilité, diminution de l’appétit, diminution du niveau d’activité, vomissement et diarrhée sont des effets secondaires très fréquents du vaccin ROTASIIL-</a:t>
            </a:r>
            <a:r>
              <a:rPr lang="fr-FR" altLang="ro-RO" sz="2100" dirty="0" err="1"/>
              <a:t>Liquid</a:t>
            </a:r>
            <a:r>
              <a:rPr lang="fr-FR" altLang="ro-RO" sz="2100" dirty="0"/>
              <a:t> : similaires à d’autres vaccins</a:t>
            </a:r>
          </a:p>
          <a:p>
            <a:pPr algn="l"/>
            <a:r>
              <a:rPr lang="fr-FR" sz="2100" dirty="0"/>
              <a:t>La majorité de ces événements ont été de courte durée et principalement bénins</a:t>
            </a:r>
            <a:endParaRPr lang="fr-FR" altLang="ro-RO" sz="2100" dirty="0"/>
          </a:p>
          <a:p>
            <a:r>
              <a:rPr lang="fr-FR" altLang="ro-RO" sz="2100" dirty="0"/>
              <a:t>Le vaccin ROTASIIL-</a:t>
            </a:r>
            <a:r>
              <a:rPr lang="fr-FR" altLang="ro-RO" sz="2100" dirty="0" err="1"/>
              <a:t>Liquid</a:t>
            </a:r>
            <a:r>
              <a:rPr lang="fr-FR" altLang="ro-RO" sz="2100" dirty="0"/>
              <a:t> peut être administré au nourrisson avec d'autres vaccins dans le cadre du calendrier de vaccination du Programme Elargi de Vaccination (PEV) sans que son efficacité ne soit affectée</a:t>
            </a:r>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0">
            <a:extLst>
              <a:ext uri="{FF2B5EF4-FFF2-40B4-BE49-F238E27FC236}">
                <a16:creationId xmlns:a16="http://schemas.microsoft.com/office/drawing/2014/main" id="{A936FD04-7370-4FB3-9CEA-0987A5253480}"/>
              </a:ext>
            </a:extLst>
          </p:cNvPr>
          <p:cNvSpPr>
            <a:spLocks noChangeArrowheads="1"/>
          </p:cNvSpPr>
          <p:nvPr/>
        </p:nvSpPr>
        <p:spPr bwMode="auto">
          <a:xfrm>
            <a:off x="442913" y="1412875"/>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14400" indent="-45720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Le vaccin </a:t>
            </a:r>
            <a:r>
              <a:rPr lang="en-GB" altLang="ro-RO" sz="2200" dirty="0"/>
              <a:t>ROTASIIL-Liquid</a:t>
            </a:r>
            <a:r>
              <a:rPr lang="fr-FR" altLang="ro-RO" sz="2200" baseline="30000" dirty="0"/>
              <a:t> </a:t>
            </a:r>
            <a:r>
              <a:rPr lang="fr-FR" altLang="ro-RO" sz="2200" dirty="0"/>
              <a:t> peut être conservé entre +2</a:t>
            </a:r>
            <a:r>
              <a:rPr lang="fr-FR" altLang="ro-RO" sz="2200" baseline="50000" dirty="0">
                <a:latin typeface="Limon F3" charset="0"/>
              </a:rPr>
              <a:t>o</a:t>
            </a:r>
            <a:r>
              <a:rPr lang="fr-FR" altLang="ro-RO" sz="2200" dirty="0"/>
              <a:t>C et +8</a:t>
            </a:r>
            <a:r>
              <a:rPr lang="fr-FR" altLang="ro-RO" sz="2200" baseline="50000" dirty="0">
                <a:latin typeface="Limon F3" charset="0"/>
              </a:rPr>
              <a:t>o</a:t>
            </a:r>
            <a:r>
              <a:rPr lang="fr-FR" altLang="ro-RO" sz="2200" dirty="0"/>
              <a:t>C à tout moment de sa durée de vie jusqu'à son expiration ou l'atteinte de son point de rejet sur la pastille de contrôle du vaccin (PCV)</a:t>
            </a:r>
          </a:p>
          <a:p>
            <a:endParaRPr lang="fr-FR" altLang="ro-RO" sz="2000" dirty="0"/>
          </a:p>
          <a:p>
            <a:endParaRPr lang="fr-FR" altLang="ro-RO" sz="2000" dirty="0"/>
          </a:p>
          <a:p>
            <a:endParaRPr lang="fr-FR" altLang="ro-RO" sz="2000" dirty="0"/>
          </a:p>
          <a:p>
            <a:pPr marL="0" indent="0">
              <a:buNone/>
            </a:pPr>
            <a:endParaRPr lang="fr-FR" altLang="ro-RO" sz="2000" dirty="0"/>
          </a:p>
          <a:p>
            <a:r>
              <a:rPr lang="fr-FR" altLang="ro-RO" sz="2200" dirty="0"/>
              <a:t>S’assurer que le vaccin ne soit pas congelé</a:t>
            </a:r>
          </a:p>
          <a:p>
            <a:endParaRPr lang="fr-FR" altLang="ro-RO" sz="2000" dirty="0"/>
          </a:p>
          <a:p>
            <a:endParaRPr lang="fr-FR" altLang="ro-RO" sz="2000" dirty="0"/>
          </a:p>
          <a:p>
            <a:endParaRPr lang="fr-FR" altLang="ro-RO" sz="2000" dirty="0"/>
          </a:p>
        </p:txBody>
      </p:sp>
      <p:sp>
        <p:nvSpPr>
          <p:cNvPr id="15363" name="Rectangle 2">
            <a:extLst>
              <a:ext uri="{FF2B5EF4-FFF2-40B4-BE49-F238E27FC236}">
                <a16:creationId xmlns:a16="http://schemas.microsoft.com/office/drawing/2014/main" id="{5D098573-3A0B-4592-A66C-EEDD1ABA2D9A}"/>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ro-RO" sz="3500" b="1" dirty="0">
                <a:solidFill>
                  <a:srgbClr val="002060"/>
                </a:solidFill>
              </a:rPr>
              <a:t>À quelle température doit être stocké</a:t>
            </a:r>
          </a:p>
          <a:p>
            <a:pPr algn="ctr">
              <a:spcBef>
                <a:spcPct val="0"/>
              </a:spcBef>
              <a:buClrTx/>
              <a:buFontTx/>
              <a:buNone/>
            </a:pPr>
            <a:r>
              <a:rPr lang="fr-FR" altLang="ro-RO" sz="3500" b="1" dirty="0">
                <a:solidFill>
                  <a:srgbClr val="002060"/>
                </a:solidFill>
              </a:rPr>
              <a:t>le vaccin </a:t>
            </a:r>
            <a:r>
              <a:rPr lang="en-GB" altLang="ro-RO" sz="3600" dirty="0"/>
              <a:t>ROTASIIL-Liquid </a:t>
            </a:r>
            <a:r>
              <a:rPr lang="fr-FR" altLang="ro-RO" sz="3500" b="1" dirty="0">
                <a:solidFill>
                  <a:srgbClr val="002060"/>
                </a:solidFill>
              </a:rPr>
              <a:t> ?</a:t>
            </a:r>
          </a:p>
        </p:txBody>
      </p:sp>
      <p:pic>
        <p:nvPicPr>
          <p:cNvPr id="2" name="Picture 9" descr="2-8C">
            <a:extLst>
              <a:ext uri="{FF2B5EF4-FFF2-40B4-BE49-F238E27FC236}">
                <a16:creationId xmlns:a16="http://schemas.microsoft.com/office/drawing/2014/main" id="{C5F1D885-AF6B-4792-22E7-CF8E49012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816137"/>
            <a:ext cx="7116018" cy="226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8E90D3E-C056-C4B7-3D95-1CEC22F63216}"/>
              </a:ext>
            </a:extLst>
          </p:cNvPr>
          <p:cNvSpPr txBox="1"/>
          <p:nvPr/>
        </p:nvSpPr>
        <p:spPr>
          <a:xfrm>
            <a:off x="1907704" y="4150241"/>
            <a:ext cx="1440160" cy="430887"/>
          </a:xfrm>
          <a:prstGeom prst="rect">
            <a:avLst/>
          </a:prstGeom>
          <a:solidFill>
            <a:schemeClr val="bg1"/>
          </a:solidFill>
        </p:spPr>
        <p:txBody>
          <a:bodyPr wrap="square" rtlCol="0">
            <a:spAutoFit/>
          </a:bodyPr>
          <a:lstStyle/>
          <a:p>
            <a:r>
              <a:rPr lang="fr-FR" sz="2200" b="1" dirty="0"/>
              <a:t>Trop froid</a:t>
            </a:r>
          </a:p>
        </p:txBody>
      </p:sp>
      <p:sp>
        <p:nvSpPr>
          <p:cNvPr id="5" name="TextBox 4">
            <a:extLst>
              <a:ext uri="{FF2B5EF4-FFF2-40B4-BE49-F238E27FC236}">
                <a16:creationId xmlns:a16="http://schemas.microsoft.com/office/drawing/2014/main" id="{54C38EE6-86B4-BD6E-8F1F-4F40BDBA9132}"/>
              </a:ext>
            </a:extLst>
          </p:cNvPr>
          <p:cNvSpPr txBox="1"/>
          <p:nvPr/>
        </p:nvSpPr>
        <p:spPr>
          <a:xfrm>
            <a:off x="5436096" y="4150241"/>
            <a:ext cx="1584176" cy="430887"/>
          </a:xfrm>
          <a:prstGeom prst="rect">
            <a:avLst/>
          </a:prstGeom>
          <a:solidFill>
            <a:schemeClr val="bg1"/>
          </a:solidFill>
        </p:spPr>
        <p:txBody>
          <a:bodyPr wrap="square" rtlCol="0">
            <a:spAutoFit/>
          </a:bodyPr>
          <a:lstStyle/>
          <a:p>
            <a:r>
              <a:rPr lang="fr-FR" sz="2200" b="1" dirty="0"/>
              <a:t>Trop chaud</a:t>
            </a:r>
          </a:p>
        </p:txBody>
      </p:sp>
      <p:sp>
        <p:nvSpPr>
          <p:cNvPr id="6" name="TextBox 5">
            <a:extLst>
              <a:ext uri="{FF2B5EF4-FFF2-40B4-BE49-F238E27FC236}">
                <a16:creationId xmlns:a16="http://schemas.microsoft.com/office/drawing/2014/main" id="{5F8ABC0A-E50C-57CB-6980-874C396F336E}"/>
              </a:ext>
            </a:extLst>
          </p:cNvPr>
          <p:cNvSpPr txBox="1"/>
          <p:nvPr/>
        </p:nvSpPr>
        <p:spPr>
          <a:xfrm>
            <a:off x="3824337" y="3142129"/>
            <a:ext cx="1266527" cy="430887"/>
          </a:xfrm>
          <a:prstGeom prst="rect">
            <a:avLst/>
          </a:prstGeom>
          <a:solidFill>
            <a:srgbClr val="00CCFF"/>
          </a:solidFill>
        </p:spPr>
        <p:txBody>
          <a:bodyPr wrap="square" rtlCol="0">
            <a:spAutoFit/>
          </a:bodyPr>
          <a:lstStyle/>
          <a:p>
            <a:r>
              <a:rPr lang="fr-FR" sz="2200" b="1" dirty="0">
                <a:solidFill>
                  <a:schemeClr val="bg1"/>
                </a:solidFill>
              </a:rPr>
              <a:t>But : 4</a:t>
            </a:r>
            <a:r>
              <a:rPr lang="fr-FR" sz="2200" b="1" baseline="30000" dirty="0">
                <a:solidFill>
                  <a:schemeClr val="bg1"/>
                </a:solidFill>
              </a:rPr>
              <a:t>o</a:t>
            </a:r>
            <a:r>
              <a:rPr lang="fr-FR" sz="2200" b="1" dirty="0">
                <a:solidFill>
                  <a:schemeClr val="bg1"/>
                </a:solidFill>
              </a:rPr>
              <a:t>C</a:t>
            </a:r>
          </a:p>
        </p:txBody>
      </p:sp>
      <p:sp>
        <p:nvSpPr>
          <p:cNvPr id="7" name="TextBox 6">
            <a:extLst>
              <a:ext uri="{FF2B5EF4-FFF2-40B4-BE49-F238E27FC236}">
                <a16:creationId xmlns:a16="http://schemas.microsoft.com/office/drawing/2014/main" id="{BBA98BC0-1343-318C-CFB6-DE696E3354C5}"/>
              </a:ext>
            </a:extLst>
          </p:cNvPr>
          <p:cNvSpPr txBox="1"/>
          <p:nvPr/>
        </p:nvSpPr>
        <p:spPr>
          <a:xfrm>
            <a:off x="3695987" y="4052391"/>
            <a:ext cx="1584176" cy="384721"/>
          </a:xfrm>
          <a:prstGeom prst="rect">
            <a:avLst/>
          </a:prstGeom>
          <a:solidFill>
            <a:schemeClr val="bg1"/>
          </a:solidFill>
        </p:spPr>
        <p:txBody>
          <a:bodyPr wrap="square" rtlCol="0">
            <a:spAutoFit/>
          </a:bodyPr>
          <a:lstStyle/>
          <a:p>
            <a:r>
              <a:rPr lang="fr-FR" sz="1900" b="1" dirty="0"/>
              <a:t>2</a:t>
            </a:r>
            <a:r>
              <a:rPr lang="fr-FR" sz="1900" b="1" baseline="30000" dirty="0"/>
              <a:t>o</a:t>
            </a:r>
            <a:r>
              <a:rPr lang="fr-FR" sz="1900" b="1" dirty="0"/>
              <a:t>C </a:t>
            </a:r>
            <a:r>
              <a:rPr lang="fr-FR" altLang="ro-RO" sz="1900" b="1" dirty="0"/>
              <a:t>à</a:t>
            </a:r>
            <a:r>
              <a:rPr lang="fr-FR" sz="1900" b="1" dirty="0"/>
              <a:t> 8</a:t>
            </a:r>
            <a:r>
              <a:rPr lang="fr-FR" sz="1900" b="1" baseline="30000" dirty="0"/>
              <a:t>o</a:t>
            </a:r>
            <a:r>
              <a:rPr lang="fr-FR" sz="1900" b="1" dirty="0"/>
              <a:t>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B369D449-88EB-455C-992F-4E520CC2A805}"/>
              </a:ext>
            </a:extLst>
          </p:cNvPr>
          <p:cNvSpPr>
            <a:spLocks noChangeArrowheads="1"/>
          </p:cNvSpPr>
          <p:nvPr/>
        </p:nvSpPr>
        <p:spPr bwMode="auto">
          <a:xfrm>
            <a:off x="442913" y="1484437"/>
            <a:ext cx="4561135" cy="432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t>Le vaccin ROTASIIL-</a:t>
            </a:r>
            <a:r>
              <a:rPr lang="fr-FR" altLang="ro-RO" sz="2400" dirty="0" err="1"/>
              <a:t>Liquid</a:t>
            </a:r>
            <a:r>
              <a:rPr lang="fr-FR" altLang="ro-RO" sz="2400" dirty="0"/>
              <a:t> devrait être stocké dans un réfrigérateur</a:t>
            </a:r>
          </a:p>
          <a:p>
            <a:r>
              <a:rPr lang="fr-FR" altLang="ro-RO" sz="2400" dirty="0"/>
              <a:t>Pour les flacons à 2 doses, les seringues orales, ainsi que les adaptateurs, doivent être stockés dans un lieu frais et sec, par exemple avec les compte-gouttes pour le vaccin contre la polio</a:t>
            </a:r>
          </a:p>
          <a:p>
            <a:pPr>
              <a:buClrTx/>
              <a:buFont typeface="Limon F3" charset="0"/>
              <a:buNone/>
            </a:pPr>
            <a:endParaRPr lang="fr-FR" altLang="ro-RO" sz="2400" dirty="0"/>
          </a:p>
        </p:txBody>
      </p:sp>
      <p:sp>
        <p:nvSpPr>
          <p:cNvPr id="17411" name="Rectangle 6">
            <a:extLst>
              <a:ext uri="{FF2B5EF4-FFF2-40B4-BE49-F238E27FC236}">
                <a16:creationId xmlns:a16="http://schemas.microsoft.com/office/drawing/2014/main" id="{8141A9B2-9765-4F0C-9F57-9AD9C05E59D4}"/>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7412" name="Rectangle 2">
            <a:extLst>
              <a:ext uri="{FF2B5EF4-FFF2-40B4-BE49-F238E27FC236}">
                <a16:creationId xmlns:a16="http://schemas.microsoft.com/office/drawing/2014/main" id="{3072212C-11A1-4424-9AD3-976BA164DD10}"/>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dirty="0" err="1">
                <a:solidFill>
                  <a:srgbClr val="002060"/>
                </a:solidFill>
              </a:rPr>
              <a:t>Où</a:t>
            </a:r>
            <a:r>
              <a:rPr lang="en-GB" altLang="ro-RO" sz="3500" b="1" dirty="0">
                <a:solidFill>
                  <a:srgbClr val="002060"/>
                </a:solidFill>
              </a:rPr>
              <a:t> conserver le </a:t>
            </a:r>
            <a:r>
              <a:rPr lang="en-GB" altLang="ro-RO" sz="3500" b="1" dirty="0" err="1">
                <a:solidFill>
                  <a:srgbClr val="002060"/>
                </a:solidFill>
              </a:rPr>
              <a:t>vaccin</a:t>
            </a:r>
            <a:r>
              <a:rPr lang="en-GB" altLang="ro-RO" sz="3500" b="1" dirty="0">
                <a:solidFill>
                  <a:srgbClr val="002060"/>
                </a:solidFill>
              </a:rPr>
              <a:t> (</a:t>
            </a:r>
            <a:r>
              <a:rPr lang="en-GB" altLang="ro-RO" sz="3600" dirty="0"/>
              <a:t>ROTASIIL-Liquid</a:t>
            </a:r>
            <a:r>
              <a:rPr lang="en-GB" altLang="ro-RO" sz="3500" b="1" dirty="0">
                <a:solidFill>
                  <a:srgbClr val="002060"/>
                </a:solidFill>
              </a:rPr>
              <a:t>) ?</a:t>
            </a:r>
          </a:p>
        </p:txBody>
      </p:sp>
      <p:pic>
        <p:nvPicPr>
          <p:cNvPr id="2" name="Picture 10" descr="refrigerator">
            <a:extLst>
              <a:ext uri="{FF2B5EF4-FFF2-40B4-BE49-F238E27FC236}">
                <a16:creationId xmlns:a16="http://schemas.microsoft.com/office/drawing/2014/main" id="{728DA6E8-B3AA-DBD9-8B81-3822F99AB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1412875"/>
            <a:ext cx="3856038" cy="310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1">
            <a:extLst>
              <a:ext uri="{FF2B5EF4-FFF2-40B4-BE49-F238E27FC236}">
                <a16:creationId xmlns:a16="http://schemas.microsoft.com/office/drawing/2014/main" id="{F50BD1A7-71ED-4FC1-A040-DC320F05B14C}"/>
              </a:ext>
            </a:extLst>
          </p:cNvPr>
          <p:cNvSpPr>
            <a:spLocks noGrp="1" noChangeArrowheads="1"/>
          </p:cNvSpPr>
          <p:nvPr>
            <p:ph type="body" idx="1"/>
          </p:nvPr>
        </p:nvSpPr>
        <p:spPr>
          <a:xfrm>
            <a:off x="239713" y="1458913"/>
            <a:ext cx="8964612" cy="839787"/>
          </a:xfrm>
        </p:spPr>
        <p:txBody>
          <a:bodyPr/>
          <a:lstStyle/>
          <a:p>
            <a:r>
              <a:rPr lang="en-GB" altLang="ro-RO" sz="2400">
                <a:solidFill>
                  <a:srgbClr val="002060"/>
                </a:solidFill>
              </a:rPr>
              <a:t>Les vaccins dont les dates d'expiration sont les plus proches devraient être conservés à l’avant pour être utilisés en premier</a:t>
            </a:r>
          </a:p>
        </p:txBody>
      </p:sp>
      <p:sp>
        <p:nvSpPr>
          <p:cNvPr id="19459" name="Rectangle 50">
            <a:extLst>
              <a:ext uri="{FF2B5EF4-FFF2-40B4-BE49-F238E27FC236}">
                <a16:creationId xmlns:a16="http://schemas.microsoft.com/office/drawing/2014/main" id="{DF69822A-0E94-4EB1-A65F-A31610A9E23E}"/>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proches à l’avant </a:t>
            </a:r>
          </a:p>
        </p:txBody>
      </p:sp>
      <p:sp>
        <p:nvSpPr>
          <p:cNvPr id="19460" name="Rectangle 55">
            <a:extLst>
              <a:ext uri="{FF2B5EF4-FFF2-40B4-BE49-F238E27FC236}">
                <a16:creationId xmlns:a16="http://schemas.microsoft.com/office/drawing/2014/main" id="{B4A00A9B-203F-4AC9-B7B0-159E21D94FDF}"/>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éloignées dans le fond</a:t>
            </a:r>
          </a:p>
        </p:txBody>
      </p:sp>
      <p:sp>
        <p:nvSpPr>
          <p:cNvPr id="14342" name="Rectangle 13">
            <a:extLst>
              <a:ext uri="{FF2B5EF4-FFF2-40B4-BE49-F238E27FC236}">
                <a16:creationId xmlns:a16="http://schemas.microsoft.com/office/drawing/2014/main" id="{D390F2F1-16F2-47F0-8DF8-D45C36C40E83}"/>
              </a:ext>
            </a:extLst>
          </p:cNvPr>
          <p:cNvSpPr>
            <a:spLocks noGrp="1" noChangeArrowheads="1"/>
          </p:cNvSpPr>
          <p:nvPr>
            <p:ph type="title"/>
          </p:nvPr>
        </p:nvSpPr>
        <p:spPr/>
        <p:txBody>
          <a:bodyPr/>
          <a:lstStyle/>
          <a:p>
            <a:pPr>
              <a:defRPr/>
            </a:pPr>
            <a:r>
              <a:rPr lang="en-GB" altLang="ro-RO"/>
              <a:t>Quels vaccins devraient être conservés à l’avant ?</a:t>
            </a:r>
          </a:p>
        </p:txBody>
      </p:sp>
      <p:pic>
        <p:nvPicPr>
          <p:cNvPr id="19462" name="Picture 10" descr="refrigerator">
            <a:extLst>
              <a:ext uri="{FF2B5EF4-FFF2-40B4-BE49-F238E27FC236}">
                <a16:creationId xmlns:a16="http://schemas.microsoft.com/office/drawing/2014/main" id="{C8EF9ACD-CB67-4B7F-9165-9AF72A132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3">
            <a:extLst>
              <a:ext uri="{FF2B5EF4-FFF2-40B4-BE49-F238E27FC236}">
                <a16:creationId xmlns:a16="http://schemas.microsoft.com/office/drawing/2014/main" id="{22E1FFEB-A428-46DC-BE0A-8F1CCC44AE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2375" y="2595831"/>
            <a:ext cx="4929782"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50">
            <a:extLst>
              <a:ext uri="{FF2B5EF4-FFF2-40B4-BE49-F238E27FC236}">
                <a16:creationId xmlns:a16="http://schemas.microsoft.com/office/drawing/2014/main" id="{E27F7DFF-448E-488B-9E66-38C51ACFFB4A}"/>
              </a:ext>
            </a:extLst>
          </p:cNvPr>
          <p:cNvSpPr>
            <a:spLocks noChangeArrowheads="1"/>
          </p:cNvSpPr>
          <p:nvPr/>
        </p:nvSpPr>
        <p:spPr bwMode="auto">
          <a:xfrm>
            <a:off x="293688" y="4292600"/>
            <a:ext cx="21986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Boite « À utiliser en premier » pour les vaccins inutilisés ramenés après les sessions vaccination</a:t>
            </a:r>
          </a:p>
        </p:txBody>
      </p:sp>
      <p:sp>
        <p:nvSpPr>
          <p:cNvPr id="19465" name="Right Arrow 3">
            <a:extLst>
              <a:ext uri="{FF2B5EF4-FFF2-40B4-BE49-F238E27FC236}">
                <a16:creationId xmlns:a16="http://schemas.microsoft.com/office/drawing/2014/main" id="{F36E88BC-8A4A-4277-8038-0A93AEE8AE1C}"/>
              </a:ext>
            </a:extLst>
          </p:cNvPr>
          <p:cNvSpPr>
            <a:spLocks noChangeArrowheads="1"/>
          </p:cNvSpPr>
          <p:nvPr/>
        </p:nvSpPr>
        <p:spPr bwMode="auto">
          <a:xfrm rot="20128672">
            <a:off x="2055206" y="5181340"/>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6" name="Right Arrow 3">
            <a:extLst>
              <a:ext uri="{FF2B5EF4-FFF2-40B4-BE49-F238E27FC236}">
                <a16:creationId xmlns:a16="http://schemas.microsoft.com/office/drawing/2014/main" id="{8C21D006-7C33-4CE3-8026-D62E3B43FE68}"/>
              </a:ext>
            </a:extLst>
          </p:cNvPr>
          <p:cNvSpPr>
            <a:spLocks noChangeArrowheads="1"/>
          </p:cNvSpPr>
          <p:nvPr/>
        </p:nvSpPr>
        <p:spPr bwMode="auto">
          <a:xfrm rot="9711796">
            <a:off x="6432869" y="2996531"/>
            <a:ext cx="968375" cy="288925"/>
          </a:xfrm>
          <a:prstGeom prst="rightArrow">
            <a:avLst>
              <a:gd name="adj1" fmla="val 50000"/>
              <a:gd name="adj2" fmla="val 49809"/>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7" name="Right Arrow 3">
            <a:extLst>
              <a:ext uri="{FF2B5EF4-FFF2-40B4-BE49-F238E27FC236}">
                <a16:creationId xmlns:a16="http://schemas.microsoft.com/office/drawing/2014/main" id="{AA155C98-D5F8-4140-A4C3-6C0213C3CFA4}"/>
              </a:ext>
            </a:extLst>
          </p:cNvPr>
          <p:cNvSpPr>
            <a:spLocks noChangeArrowheads="1"/>
          </p:cNvSpPr>
          <p:nvPr/>
        </p:nvSpPr>
        <p:spPr bwMode="auto">
          <a:xfrm rot="10800000">
            <a:off x="5921376" y="4395080"/>
            <a:ext cx="1697037" cy="288925"/>
          </a:xfrm>
          <a:prstGeom prst="rightArrow">
            <a:avLst>
              <a:gd name="adj1" fmla="val 50000"/>
              <a:gd name="adj2" fmla="val 49817"/>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 name="TextBox 1">
            <a:extLst>
              <a:ext uri="{FF2B5EF4-FFF2-40B4-BE49-F238E27FC236}">
                <a16:creationId xmlns:a16="http://schemas.microsoft.com/office/drawing/2014/main" id="{1F5E9E55-6EC5-4F34-B8C3-F3EA8BB66F9D}"/>
              </a:ext>
            </a:extLst>
          </p:cNvPr>
          <p:cNvSpPr txBox="1"/>
          <p:nvPr/>
        </p:nvSpPr>
        <p:spPr>
          <a:xfrm>
            <a:off x="3923928" y="4292600"/>
            <a:ext cx="784954" cy="600164"/>
          </a:xfrm>
          <a:prstGeom prst="rect">
            <a:avLst/>
          </a:prstGeom>
          <a:solidFill>
            <a:schemeClr val="bg1"/>
          </a:solidFill>
          <a:ln>
            <a:solidFill>
              <a:schemeClr val="tx1"/>
            </a:solidFill>
          </a:ln>
        </p:spPr>
        <p:txBody>
          <a:bodyPr wrap="square" rtlCol="0">
            <a:spAutoFit/>
          </a:bodyPr>
          <a:lstStyle/>
          <a:p>
            <a:r>
              <a:rPr lang="fr-FR" sz="1100" dirty="0"/>
              <a:t>A utiliser en premier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descr="doctor_thinking">
            <a:extLst>
              <a:ext uri="{FF2B5EF4-FFF2-40B4-BE49-F238E27FC236}">
                <a16:creationId xmlns:a16="http://schemas.microsoft.com/office/drawing/2014/main" id="{D383BE28-C407-4948-A3C9-C8E975323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A7BFE12B-C034-4F67-99C5-8D5CF303B81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 </a:t>
            </a:r>
          </a:p>
        </p:txBody>
      </p:sp>
      <p:sp>
        <p:nvSpPr>
          <p:cNvPr id="21508" name="Rectangle à coins arrondis 3">
            <a:extLst>
              <a:ext uri="{FF2B5EF4-FFF2-40B4-BE49-F238E27FC236}">
                <a16:creationId xmlns:a16="http://schemas.microsoft.com/office/drawing/2014/main" id="{3396E8F8-298C-4951-AAF2-C8A22F71B00D}"/>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Le réfrigérateur cesse de fonctionner.</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t>Que devriez-vous faire ? </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TotalTime>
  <Words>1615</Words>
  <Application>Microsoft Office PowerPoint</Application>
  <PresentationFormat>On-screen Show (4:3)</PresentationFormat>
  <Paragraphs>166</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Formation sur l'introduction du vaccin antirotavirus</vt:lpstr>
      <vt:lpstr>Objectifs d'apprentissage</vt:lpstr>
      <vt:lpstr>PowerPoint Presentation</vt:lpstr>
      <vt:lpstr>Quel est la présentation du vaccin antirotavirus (ROTASIIL-Liquid) ?</vt:lpstr>
      <vt:lpstr>Le vaccin est-il sûr ?</vt:lpstr>
      <vt:lpstr>PowerPoint Presentation</vt:lpstr>
      <vt:lpstr>PowerPoint Presentation</vt:lpstr>
      <vt:lpstr>Quels vaccins devraient être conservés à l’avant ?</vt:lpstr>
      <vt:lpstr>PowerPoint Presentation</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861</cp:revision>
  <dcterms:created xsi:type="dcterms:W3CDTF">2012-01-26T15:16:34Z</dcterms:created>
  <dcterms:modified xsi:type="dcterms:W3CDTF">2022-11-20T14:29:12Z</dcterms:modified>
</cp:coreProperties>
</file>