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3"/>
  </p:notesMasterIdLst>
  <p:handoutMasterIdLst>
    <p:handoutMasterId r:id="rId14"/>
  </p:handoutMasterIdLst>
  <p:sldIdLst>
    <p:sldId id="312" r:id="rId2"/>
    <p:sldId id="286" r:id="rId3"/>
    <p:sldId id="282" r:id="rId4"/>
    <p:sldId id="321" r:id="rId5"/>
    <p:sldId id="305" r:id="rId6"/>
    <p:sldId id="324" r:id="rId7"/>
    <p:sldId id="322" r:id="rId8"/>
    <p:sldId id="320" r:id="rId9"/>
    <p:sldId id="325" r:id="rId10"/>
    <p:sldId id="308" r:id="rId11"/>
    <p:sldId id="319"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847BC8-42C1-996C-84DA-1DD85ED8C5E8}" v="1" dt="2022-03-06T12:29:40.466"/>
    <p1510:client id="{DEF78C3E-2538-61F4-1E54-40EFF2BBF18F}" v="7" dt="2022-03-09T18:32:45.6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455" autoAdjust="0"/>
  </p:normalViewPr>
  <p:slideViewPr>
    <p:cSldViewPr snapToGrid="0">
      <p:cViewPr varScale="1">
        <p:scale>
          <a:sx n="71" d="100"/>
          <a:sy n="71" d="100"/>
        </p:scale>
        <p:origin x="54" y="7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DEF78C3E-2538-61F4-1E54-40EFF2BBF18F}"/>
    <pc:docChg chg="modSld">
      <pc:chgData name="Mrs Gillian F. MAYERS (mayersgill@gmail.com)" userId="S::mayersgill_gmail.com#ext#@worldhealthorg.onmicrosoft.com::d9b941f0-ac22-4431-a954-e58ec48ed8eb" providerId="AD" clId="Web-{DEF78C3E-2538-61F4-1E54-40EFF2BBF18F}" dt="2022-03-09T18:32:45.679" v="6" actId="20577"/>
      <pc:docMkLst>
        <pc:docMk/>
      </pc:docMkLst>
      <pc:sldChg chg="modSp">
        <pc:chgData name="Mrs Gillian F. MAYERS (mayersgill@gmail.com)" userId="S::mayersgill_gmail.com#ext#@worldhealthorg.onmicrosoft.com::d9b941f0-ac22-4431-a954-e58ec48ed8eb" providerId="AD" clId="Web-{DEF78C3E-2538-61F4-1E54-40EFF2BBF18F}" dt="2022-03-09T18:32:45.679" v="6" actId="20577"/>
        <pc:sldMkLst>
          <pc:docMk/>
          <pc:sldMk cId="0" sldId="322"/>
        </pc:sldMkLst>
        <pc:spChg chg="mod">
          <ac:chgData name="Mrs Gillian F. MAYERS (mayersgill@gmail.com)" userId="S::mayersgill_gmail.com#ext#@worldhealthorg.onmicrosoft.com::d9b941f0-ac22-4431-a954-e58ec48ed8eb" providerId="AD" clId="Web-{DEF78C3E-2538-61F4-1E54-40EFF2BBF18F}" dt="2022-03-09T18:32:45.679" v="6" actId="20577"/>
          <ac:spMkLst>
            <pc:docMk/>
            <pc:sldMk cId="0" sldId="322"/>
            <ac:spMk id="14338" creationId="{A5E7F6AC-120B-40FC-8E2D-EDDA981650B4}"/>
          </ac:spMkLst>
        </pc:spChg>
      </pc:sldChg>
    </pc:docChg>
  </pc:docChgLst>
  <pc:docChgLst>
    <pc:chgData name="Mrs Gillian F. MAYERS (mayersgill@gmail.com)" userId="S::mayersgill_gmail.com#ext#@worldhealthorg.onmicrosoft.com::d9b941f0-ac22-4431-a954-e58ec48ed8eb" providerId="AD" clId="Web-{D6847BC8-42C1-996C-84DA-1DD85ED8C5E8}"/>
    <pc:docChg chg="modSld">
      <pc:chgData name="Mrs Gillian F. MAYERS (mayersgill@gmail.com)" userId="S::mayersgill_gmail.com#ext#@worldhealthorg.onmicrosoft.com::d9b941f0-ac22-4431-a954-e58ec48ed8eb" providerId="AD" clId="Web-{D6847BC8-42C1-996C-84DA-1DD85ED8C5E8}" dt="2022-03-06T12:29:40.466" v="0" actId="20577"/>
      <pc:docMkLst>
        <pc:docMk/>
      </pc:docMkLst>
      <pc:sldChg chg="modSp">
        <pc:chgData name="Mrs Gillian F. MAYERS (mayersgill@gmail.com)" userId="S::mayersgill_gmail.com#ext#@worldhealthorg.onmicrosoft.com::d9b941f0-ac22-4431-a954-e58ec48ed8eb" providerId="AD" clId="Web-{D6847BC8-42C1-996C-84DA-1DD85ED8C5E8}" dt="2022-03-06T12:29:40.466" v="0" actId="20577"/>
        <pc:sldMkLst>
          <pc:docMk/>
          <pc:sldMk cId="0" sldId="324"/>
        </pc:sldMkLst>
        <pc:spChg chg="mod">
          <ac:chgData name="Mrs Gillian F. MAYERS (mayersgill@gmail.com)" userId="S::mayersgill_gmail.com#ext#@worldhealthorg.onmicrosoft.com::d9b941f0-ac22-4431-a954-e58ec48ed8eb" providerId="AD" clId="Web-{D6847BC8-42C1-996C-84DA-1DD85ED8C5E8}" dt="2022-03-06T12:29:40.466" v="0" actId="20577"/>
          <ac:spMkLst>
            <pc:docMk/>
            <pc:sldMk cId="0" sldId="324"/>
            <ac:spMk id="12291" creationId="{6D0836FD-0B97-43EF-ADF7-34ED7BA0711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05EFE2-CEAC-4755-A614-0010ECFC7044}"/>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1E3C3E34-2117-4B69-927A-804C7D3B8485}"/>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37B91AC9-E127-48B1-B437-ACACBB16D35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B72F592C-6C56-4C4D-A1B0-EEBB9E4E1DA6}"/>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496A55B1-609E-4768-9D73-D958B388198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9B0D158-3625-4716-982A-EAAAC77AC21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04EA0AB5-1352-443D-B516-AE6D40A5BDC0}"/>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957AD65A-9904-45C0-87B1-171FABF29211}"/>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04A7395-72E0-4F63-B858-5ABEE13CD719}"/>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073A786-521C-478D-B4D0-EBFD193F03AD}"/>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587D5EC3-E395-43CA-A717-C862BC99E7A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DF2F4D09-3BA8-45B7-B711-ED63251573C1}"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2292BB91-777A-44AB-BD1D-B0EFB79BA70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668385FB-9201-4914-B7E1-C46CD1024A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C780CE19-C01B-42BF-9EF8-A42AE3AFEA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601D3B7-336C-46F2-90B6-9B731728F6CE}"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709A63A2-7BE7-4989-8ACF-1FC2BBE6C3A9}"/>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BDA087FF-540E-4226-BEE4-22EBC049A4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endParaRPr lang="fr-FR" altLang="ro-RO" b="1" noProof="0" dirty="0">
              <a:solidFill>
                <a:srgbClr val="000000"/>
              </a:solidFill>
            </a:endParaRPr>
          </a:p>
          <a:p>
            <a:r>
              <a:rPr lang="fr-FR" altLang="ro-RO" noProof="0" dirty="0">
                <a:solidFill>
                  <a:srgbClr val="000000"/>
                </a:solidFill>
              </a:rPr>
              <a:t>Ceci marque la fin du module    </a:t>
            </a:r>
          </a:p>
          <a:p>
            <a:r>
              <a:rPr lang="fr-FR" altLang="ro-RO" noProof="0" dirty="0">
                <a:solidFill>
                  <a:srgbClr val="000000"/>
                </a:solidFill>
              </a:rPr>
              <a:t>Vous avez terminé le module « Surveillance des manifestations post-vaccinales indésirables du vaccin antirotavirus ».</a:t>
            </a:r>
            <a:br>
              <a:rPr lang="fr-FR" altLang="ro-RO" noProof="0" dirty="0">
                <a:solidFill>
                  <a:srgbClr val="000000"/>
                </a:solidFill>
              </a:rPr>
            </a:br>
            <a:r>
              <a:rPr lang="fr-FR" altLang="ro-RO" noProof="0" dirty="0">
                <a:solidFill>
                  <a:srgbClr val="000000"/>
                </a:solidFill>
              </a:rPr>
              <a:t>Le module suivant est intitulé « Vaccin antirotavirus et communication avec les gardiens ».</a:t>
            </a:r>
          </a:p>
          <a:p>
            <a:r>
              <a:rPr lang="fr-FR" altLang="ro-RO" noProof="0" dirty="0">
                <a:solidFill>
                  <a:srgbClr val="000000"/>
                </a:solidFill>
              </a:rPr>
              <a:t>Merci pour votre attention !</a:t>
            </a:r>
          </a:p>
          <a:p>
            <a:r>
              <a:rPr lang="en-GB" altLang="ro-RO" dirty="0">
                <a:solidFill>
                  <a:srgbClr val="000066"/>
                </a:solidFill>
              </a:rPr>
              <a:t>  </a:t>
            </a:r>
          </a:p>
        </p:txBody>
      </p:sp>
      <p:sp>
        <p:nvSpPr>
          <p:cNvPr id="23556" name="Espace réservé du numéro de diapositive 3">
            <a:extLst>
              <a:ext uri="{FF2B5EF4-FFF2-40B4-BE49-F238E27FC236}">
                <a16:creationId xmlns:a16="http://schemas.microsoft.com/office/drawing/2014/main" id="{FBA2EB6D-DA4E-4644-B329-B6FA748AA0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E813CBD-BA84-4492-BB2F-9219A00FCC1B}"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48074566-C0AC-46AD-9CC9-CE14EE25EEC1}"/>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00FCEF9-4FEA-433D-947B-7CD4E379DB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Il est important de surveiller et de signaler les manifestations post-vaccinales indésirables afin que la communauté continue d’avoir confiance dans le programme de vaccination.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Quelles sont les manifestations adverses post-immunisation du vaccin contre le rotavirus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noProof="0" dirty="0">
                <a:solidFill>
                  <a:srgbClr val="000000"/>
                </a:solidFill>
              </a:rPr>
              <a:t>Le vaccin</a:t>
            </a:r>
            <a:r>
              <a:rPr lang="fr-FR" altLang="ro-RO" b="0" noProof="0" dirty="0">
                <a:solidFill>
                  <a:srgbClr val="000000"/>
                </a:solidFill>
              </a:rPr>
              <a:t>, est-il </a:t>
            </a:r>
            <a:r>
              <a:rPr lang="fr-FR" altLang="ro-RO" sz="1200" b="0" dirty="0">
                <a:solidFill>
                  <a:srgbClr val="000066"/>
                </a:solidFill>
                <a:latin typeface="Arial" pitchFamily="34" charset="0"/>
              </a:rPr>
              <a:t>s</a:t>
            </a:r>
            <a:r>
              <a:rPr lang="en-GB" altLang="ro-RO" sz="1200" b="0" dirty="0">
                <a:solidFill>
                  <a:srgbClr val="000066"/>
                </a:solidFill>
                <a:latin typeface="Arial" pitchFamily="34" charset="0"/>
              </a:rPr>
              <a:t>û</a:t>
            </a:r>
            <a:r>
              <a:rPr lang="fr-FR" altLang="ro-RO" sz="1200" b="0" dirty="0">
                <a:solidFill>
                  <a:srgbClr val="000066"/>
                </a:solidFill>
                <a:latin typeface="Arial" pitchFamily="34" charset="0"/>
              </a:rPr>
              <a:t>re ?</a:t>
            </a:r>
            <a:endParaRPr lang="fr-FR" altLang="ro-RO" b="0" noProof="0" dirty="0">
              <a:solidFill>
                <a:srgbClr val="000000"/>
              </a:solidFill>
            </a:endParaRPr>
          </a:p>
          <a:p>
            <a:pPr marL="171450" indent="-171450">
              <a:buFont typeface="Arial" panose="020B0604020202020204" pitchFamily="34" charset="0"/>
              <a:buChar char="•"/>
            </a:pPr>
            <a:r>
              <a:rPr lang="fr-FR" altLang="ro-RO" noProof="0" dirty="0">
                <a:solidFill>
                  <a:srgbClr val="000000"/>
                </a:solidFill>
              </a:rPr>
              <a:t>Qu’est-ce que l’invagination (IV) ?</a:t>
            </a:r>
          </a:p>
          <a:p>
            <a:pPr marL="171450" indent="-171450">
              <a:buFont typeface="Arial" panose="020B0604020202020204" pitchFamily="34" charset="0"/>
              <a:buChar char="•"/>
            </a:pPr>
            <a:r>
              <a:rPr lang="fr-FR" altLang="ro-RO" noProof="0" dirty="0">
                <a:solidFill>
                  <a:srgbClr val="000000"/>
                </a:solidFill>
              </a:rPr>
              <a:t>Comment signaler une MAPI ?</a:t>
            </a:r>
          </a:p>
          <a:p>
            <a:pPr>
              <a:buFontTx/>
              <a:buChar char="-"/>
            </a:pPr>
            <a:endParaRPr lang="en-GB" altLang="ro-RO" dirty="0">
              <a:solidFill>
                <a:srgbClr val="000000"/>
              </a:solidFill>
            </a:endParaRPr>
          </a:p>
          <a:p>
            <a:pPr>
              <a:buFontTx/>
              <a:buChar char="-"/>
            </a:pPr>
            <a:endParaRPr lang="en-GB" altLang="ro-RO" dirty="0">
              <a:solidFill>
                <a:srgbClr val="000000"/>
              </a:solidFill>
            </a:endParaRPr>
          </a:p>
          <a:p>
            <a:endParaRPr lang="en-GB" altLang="ro-RO" dirty="0">
              <a:solidFill>
                <a:srgbClr val="000000"/>
              </a:solidFill>
            </a:endParaRPr>
          </a:p>
          <a:p>
            <a:endParaRPr lang="en-GB" altLang="ro-RO" dirty="0">
              <a:solidFill>
                <a:srgbClr val="000000"/>
              </a:solidFill>
            </a:endParaRPr>
          </a:p>
        </p:txBody>
      </p:sp>
      <p:sp>
        <p:nvSpPr>
          <p:cNvPr id="9220" name="Espace réservé du numéro de diapositive 3">
            <a:extLst>
              <a:ext uri="{FF2B5EF4-FFF2-40B4-BE49-F238E27FC236}">
                <a16:creationId xmlns:a16="http://schemas.microsoft.com/office/drawing/2014/main" id="{730D5A18-6501-4BA7-8A76-EC1C4D4A24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3431F89-9C53-4212-9818-833CF59EC51D}"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0D391EE-34A1-41EB-AEA7-80EA33A361AE}"/>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FD870B50-2AA3-4BDA-B792-0527C5A685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quelles sont les manifestations post-vaccinales indésirables</a:t>
            </a:r>
            <a:r>
              <a:rPr lang="fr-FR" altLang="ro-RO" noProof="0" dirty="0">
                <a:solidFill>
                  <a:srgbClr val="000000"/>
                </a:solidFill>
              </a:rPr>
              <a:t> </a:t>
            </a:r>
            <a:r>
              <a:rPr lang="fr-FR" altLang="ro-RO" b="1" noProof="0" dirty="0">
                <a:solidFill>
                  <a:srgbClr val="000000"/>
                </a:solidFill>
              </a:rPr>
              <a:t>du vaccin antirotavirus.</a:t>
            </a:r>
          </a:p>
          <a:p>
            <a:endParaRPr lang="fr-FR" altLang="ro-RO" b="1" noProof="0" dirty="0">
              <a:solidFill>
                <a:srgbClr val="000000"/>
              </a:solidFill>
            </a:endParaRPr>
          </a:p>
          <a:p>
            <a:r>
              <a:rPr lang="fr-FR" altLang="ro-RO" noProof="0" dirty="0">
                <a:solidFill>
                  <a:srgbClr val="000000"/>
                </a:solidFill>
              </a:rPr>
              <a:t>Une manifestation post-vaccinale indésirable (MAPI) est un incident médical qui survient après une vaccination. C’est une source de préoccupations et elle est censée être causée par la vaccination. Le profil d’innocuité des vaccins antirotavirus actuellement disponibles est bon. La plupart des enfants ayant bénéficié du vaccin antirotavirus n’éprouvent aucun effet secondaire. </a:t>
            </a:r>
          </a:p>
          <a:p>
            <a:endParaRPr lang="fr-FR" altLang="ro-RO" noProof="0" dirty="0">
              <a:solidFill>
                <a:srgbClr val="000000"/>
              </a:solidFill>
            </a:endParaRPr>
          </a:p>
          <a:p>
            <a:r>
              <a:rPr lang="fr-FR" altLang="ro-RO" noProof="0" dirty="0">
                <a:solidFill>
                  <a:srgbClr val="000000"/>
                </a:solidFill>
              </a:rPr>
              <a:t>L’invagination a été associée au vaccin antirotavirus et peut entraîner une maladie grave ou la mort.</a:t>
            </a:r>
          </a:p>
        </p:txBody>
      </p:sp>
      <p:sp>
        <p:nvSpPr>
          <p:cNvPr id="11268" name="Espace réservé du numéro de diapositive 3">
            <a:extLst>
              <a:ext uri="{FF2B5EF4-FFF2-40B4-BE49-F238E27FC236}">
                <a16:creationId xmlns:a16="http://schemas.microsoft.com/office/drawing/2014/main" id="{C62A361D-35CB-4D27-956B-EBEC440774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7288EB5-143E-4171-8E4B-4B96502F28C2}"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9E6737E3-6BBE-43D8-8208-9EB061DC58C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5D1DA36-A8DF-4F7E-B6C0-B965E2952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que le nouveau vaccin antirotavirus est sûr.</a:t>
            </a:r>
          </a:p>
          <a:p>
            <a:endParaRPr lang="fr-FR" altLang="ro-RO" b="1" noProof="0" dirty="0">
              <a:solidFill>
                <a:srgbClr val="000000"/>
              </a:solidFill>
            </a:endParaRPr>
          </a:p>
          <a:p>
            <a:r>
              <a:rPr lang="fr-FR" altLang="ro-RO" noProof="0" dirty="0">
                <a:solidFill>
                  <a:srgbClr val="000000"/>
                </a:solidFill>
              </a:rPr>
              <a:t>Les vaccins antirotavirus actuels sont généralement bien tolérés. Ils n’ont pas provoqué d’effets indésirables </a:t>
            </a:r>
            <a:r>
              <a:rPr lang="fr-FR" altLang="ro-RO" sz="1200" dirty="0"/>
              <a:t>graves lors des essais cliniques.</a:t>
            </a:r>
          </a:p>
          <a:p>
            <a:endParaRPr lang="fr-FR" altLang="ro-RO" noProof="0" dirty="0">
              <a:solidFill>
                <a:srgbClr val="000000"/>
              </a:solidFill>
            </a:endParaRPr>
          </a:p>
          <a:p>
            <a:r>
              <a:rPr lang="fr-FR" altLang="ro-RO" sz="1200" dirty="0"/>
              <a:t>Fièvre (64.6%), irritabilité (51.5%), diminution de l’appétit (31.9%), diminution du niveau d’activité (23.2%), vomissement (17.9%) et diarrhée (12.1%) sont des effets secondaires très fréquents du vaccin ROTASIIL-</a:t>
            </a:r>
            <a:r>
              <a:rPr lang="fr-FR" altLang="ro-RO" sz="1200" dirty="0" err="1"/>
              <a:t>Liquid</a:t>
            </a:r>
            <a:r>
              <a:rPr lang="fr-FR" altLang="ro-RO" sz="1200" dirty="0"/>
              <a:t> et sont similaires à d’autres vaccins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dirty="0"/>
              <a:t>La majorité de ces événements ont été de courte durée et principalement bénins (dans 74% des épisodes)</a:t>
            </a:r>
            <a:endParaRPr lang="fr-FR" altLang="ro-RO" sz="1200" dirty="0"/>
          </a:p>
          <a:p>
            <a:endParaRPr lang="fr-FR" altLang="ro-RO" noProof="0" dirty="0">
              <a:solidFill>
                <a:srgbClr val="000000"/>
              </a:solidFill>
            </a:endParaRPr>
          </a:p>
          <a:p>
            <a:r>
              <a:rPr lang="fr-FR" altLang="ro-RO" noProof="0" dirty="0">
                <a:solidFill>
                  <a:srgbClr val="000000"/>
                </a:solidFill>
              </a:rPr>
              <a:t>Le vaccin antirotavirus ROTASIIL-</a:t>
            </a:r>
            <a:r>
              <a:rPr lang="fr-FR" altLang="ro-RO" noProof="0" dirty="0" err="1">
                <a:solidFill>
                  <a:srgbClr val="000000"/>
                </a:solidFill>
              </a:rPr>
              <a:t>Liquid</a:t>
            </a:r>
            <a:r>
              <a:rPr lang="fr-FR" altLang="ro-RO" noProof="0" dirty="0">
                <a:solidFill>
                  <a:srgbClr val="000000"/>
                </a:solidFill>
              </a:rPr>
              <a:t> peut être administré sans risque avec d’autres vaccins.</a:t>
            </a:r>
          </a:p>
        </p:txBody>
      </p:sp>
      <p:sp>
        <p:nvSpPr>
          <p:cNvPr id="14340" name="Espace réservé du numéro de diapositive 3">
            <a:extLst>
              <a:ext uri="{FF2B5EF4-FFF2-40B4-BE49-F238E27FC236}">
                <a16:creationId xmlns:a16="http://schemas.microsoft.com/office/drawing/2014/main" id="{82053215-11D2-4CEF-99A0-F28F477914C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E0F3B08-B8B5-4BEA-84E6-6EB09777F28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F5222F59-EDBE-4EFB-A732-1924F5F66D9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505B11A6-F4FE-4241-914A-8F430D5140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qu’est l’invagination (IV), ses symptômes et le lien avec le vaccin antirotavirus. </a:t>
            </a:r>
          </a:p>
          <a:p>
            <a:endParaRPr lang="fr-FR" altLang="ro-RO" b="1" noProof="0" dirty="0">
              <a:solidFill>
                <a:srgbClr val="000000"/>
              </a:solidFill>
            </a:endParaRPr>
          </a:p>
          <a:p>
            <a:r>
              <a:rPr lang="fr-FR" altLang="ro-RO" noProof="0" dirty="0">
                <a:solidFill>
                  <a:srgbClr val="000000"/>
                </a:solidFill>
              </a:rPr>
              <a:t>L’invagination est un type rare d’occlusion intestinale qui se produit lorsqu’une portion de l’intestin se glisse dans un segment contigu (également connue sous le nom de télescopage ou prolapsus). </a:t>
            </a:r>
          </a:p>
          <a:p>
            <a:r>
              <a:rPr lang="fr-FR" altLang="ro-RO" noProof="0" dirty="0">
                <a:solidFill>
                  <a:srgbClr val="000000"/>
                </a:solidFill>
              </a:rPr>
              <a:t>Les symptômes de l'invagination comprennent des douleurs à l'estomac avec des pleurs importants (qui peuvent être brefs) ; plusieurs épisodes de vomissements ; du sang dans les selles ; une faiblesse ou irritabilité. </a:t>
            </a:r>
          </a:p>
          <a:p>
            <a:r>
              <a:rPr lang="fr-FR" altLang="ro-RO" noProof="0" dirty="0">
                <a:solidFill>
                  <a:srgbClr val="000000"/>
                </a:solidFill>
              </a:rPr>
              <a:t>Avec l'ancien vaccin antirotavirus appelé </a:t>
            </a:r>
            <a:r>
              <a:rPr lang="fr-FR" altLang="ro-RO" noProof="0" dirty="0" err="1">
                <a:solidFill>
                  <a:srgbClr val="000000"/>
                </a:solidFill>
              </a:rPr>
              <a:t>Rotashield</a:t>
            </a:r>
            <a:r>
              <a:rPr lang="fr-FR" altLang="ro-RO" baseline="30000" noProof="0" dirty="0" err="1">
                <a:solidFill>
                  <a:srgbClr val="000000"/>
                </a:solidFill>
              </a:rPr>
              <a:t>TM</a:t>
            </a:r>
            <a:r>
              <a:rPr lang="fr-FR" altLang="ro-RO" noProof="0" dirty="0">
                <a:solidFill>
                  <a:srgbClr val="000000"/>
                </a:solidFill>
              </a:rPr>
              <a:t>, des études ont suggéré que le vaccin antirotavirus pouvait être associé à une légère augmentation du risque d'invagination chez les nourrissons après l'administration du vaccin, au cours de la première semaine, en particulier. </a:t>
            </a:r>
          </a:p>
          <a:p>
            <a:r>
              <a:rPr lang="fr-FR" altLang="ro-RO" noProof="0" dirty="0">
                <a:solidFill>
                  <a:srgbClr val="000000"/>
                </a:solidFill>
              </a:rPr>
              <a:t>Des études sur les nouveaux vaccins antirotavirus montrent qu’il </a:t>
            </a:r>
            <a:r>
              <a:rPr lang="fr-FR" noProof="0" dirty="0"/>
              <a:t>existe un très faible risque accru d’invagination chez les nourrissons.</a:t>
            </a:r>
            <a:endParaRPr lang="fr-FR" altLang="ro-RO" noProof="0" dirty="0">
              <a:solidFill>
                <a:srgbClr val="000000"/>
              </a:solidFill>
            </a:endParaRPr>
          </a:p>
        </p:txBody>
      </p:sp>
      <p:sp>
        <p:nvSpPr>
          <p:cNvPr id="13316" name="Espace réservé du numéro de diapositive 3">
            <a:extLst>
              <a:ext uri="{FF2B5EF4-FFF2-40B4-BE49-F238E27FC236}">
                <a16:creationId xmlns:a16="http://schemas.microsoft.com/office/drawing/2014/main" id="{BD4B3767-7F9E-4DA1-B28E-96AAC0A0CBB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FD69AFC-794C-4831-8EAD-382C7A7191EE}"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32574AC0-E005-46FA-B769-24E7475BF3B7}"/>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A71EDE68-C87C-4981-AB44-BC996C4E46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qu’est l’invagination (IV), ses symptômes et le lien avec le vaccin antirotavirus. </a:t>
            </a:r>
          </a:p>
          <a:p>
            <a:endParaRPr lang="fr-FR" altLang="ro-RO" b="1" noProof="0" dirty="0">
              <a:solidFill>
                <a:srgbClr val="000000"/>
              </a:solidFill>
            </a:endParaRPr>
          </a:p>
          <a:p>
            <a:r>
              <a:rPr lang="fr-FR" altLang="ro-RO" noProof="0" dirty="0">
                <a:solidFill>
                  <a:srgbClr val="000000"/>
                </a:solidFill>
              </a:rPr>
              <a:t>Le vaccin contre le rotavirus (ROTASIIL-</a:t>
            </a:r>
            <a:r>
              <a:rPr lang="fr-FR" altLang="ro-RO" noProof="0" dirty="0" err="1">
                <a:solidFill>
                  <a:srgbClr val="000000"/>
                </a:solidFill>
              </a:rPr>
              <a:t>Liquid</a:t>
            </a:r>
            <a:r>
              <a:rPr lang="fr-FR" altLang="ro-RO" noProof="0" dirty="0">
                <a:solidFill>
                  <a:srgbClr val="000000"/>
                </a:solidFill>
              </a:rPr>
              <a:t>) offre des avantages considérables en protégeant les nourrissons et les enfants contre les maladies à rotavirus. Le rotavirus est la cause la plus fréquente de diarrhées sévères chez les nourrissons et les jeunes enfants. Selon les Centres pour le contrôle et la prévention des maladies des États-Unis, le risque d'invagination après la vaccination contre le rotavirus est beaucoup plus faible que le risque de maladie grave à rotavirus chez les enfants non vaccinés. Par conséquent, le vaccin contre le rotavirus est fortement recommandé pour prévenir la maladie à rotavirus </a:t>
            </a:r>
            <a:r>
              <a:rPr lang="fr-FR" altLang="ro-RO" sz="1200" kern="1200" noProof="0" dirty="0">
                <a:solidFill>
                  <a:srgbClr val="000000"/>
                </a:solidFill>
                <a:latin typeface="Arial" pitchFamily="34" charset="0"/>
                <a:ea typeface="MS PGothic" pitchFamily="34" charset="-128"/>
              </a:rPr>
              <a:t>chez les nourrissons et les jeunes enfants.</a:t>
            </a:r>
          </a:p>
          <a:p>
            <a:pPr marL="0" indent="0">
              <a:lnSpc>
                <a:spcPct val="100000"/>
              </a:lnSpc>
              <a:spcBef>
                <a:spcPts val="0"/>
              </a:spcBef>
            </a:pPr>
            <a:r>
              <a:rPr lang="fr-FR" altLang="ro-RO" sz="1200" kern="1200" dirty="0">
                <a:solidFill>
                  <a:srgbClr val="000000"/>
                </a:solidFill>
                <a:latin typeface="Arial" pitchFamily="34" charset="0"/>
                <a:ea typeface="MS PGothic" pitchFamily="34" charset="-128"/>
              </a:rPr>
              <a:t>Les données sur le risque d’invagination avec le nouveau vaccin antirotavirus (ROTASIIL-</a:t>
            </a:r>
            <a:r>
              <a:rPr lang="fr-FR" altLang="ro-RO" sz="1200" kern="1200" dirty="0" err="1">
                <a:solidFill>
                  <a:srgbClr val="000000"/>
                </a:solidFill>
                <a:latin typeface="Arial" pitchFamily="34" charset="0"/>
                <a:ea typeface="MS PGothic" pitchFamily="34" charset="-128"/>
              </a:rPr>
              <a:t>Liquid</a:t>
            </a:r>
            <a:r>
              <a:rPr lang="fr-FR" altLang="ro-RO" sz="1200" kern="1200" dirty="0">
                <a:solidFill>
                  <a:srgbClr val="000000"/>
                </a:solidFill>
                <a:latin typeface="Arial" pitchFamily="34" charset="0"/>
                <a:ea typeface="MS PGothic" pitchFamily="34" charset="-128"/>
              </a:rPr>
              <a:t>) continuent d’être surveillées a l’échelle mondiale.</a:t>
            </a:r>
            <a:endParaRPr lang="fr-FR" sz="1200" kern="1200" dirty="0">
              <a:solidFill>
                <a:srgbClr val="000000"/>
              </a:solidFill>
              <a:latin typeface="Arial" pitchFamily="34" charset="0"/>
              <a:ea typeface="MS PGothic" pitchFamily="34" charset="-128"/>
            </a:endParaRPr>
          </a:p>
          <a:p>
            <a:pPr marL="0" indent="0">
              <a:lnSpc>
                <a:spcPct val="100000"/>
              </a:lnSpc>
              <a:spcBef>
                <a:spcPts val="0"/>
              </a:spcBef>
            </a:pPr>
            <a:r>
              <a:rPr lang="fr-FR" altLang="ro-RO" sz="1200" kern="1200" dirty="0">
                <a:solidFill>
                  <a:srgbClr val="000000"/>
                </a:solidFill>
                <a:latin typeface="Arial" pitchFamily="34" charset="0"/>
                <a:ea typeface="MS PGothic" pitchFamily="34" charset="-128"/>
              </a:rPr>
              <a:t>Des millions d'enfants ont été vaccinés contre le rotavirus avec les vaccins ROTASIIL et le vaccin est considéré comme très sûr et efficace.</a:t>
            </a:r>
          </a:p>
          <a:p>
            <a:endParaRPr lang="fr-FR" altLang="ro-RO" noProof="0" dirty="0">
              <a:solidFill>
                <a:srgbClr val="000000"/>
              </a:solidFill>
            </a:endParaRPr>
          </a:p>
        </p:txBody>
      </p:sp>
      <p:sp>
        <p:nvSpPr>
          <p:cNvPr id="15364" name="Espace réservé du numéro de diapositive 3">
            <a:extLst>
              <a:ext uri="{FF2B5EF4-FFF2-40B4-BE49-F238E27FC236}">
                <a16:creationId xmlns:a16="http://schemas.microsoft.com/office/drawing/2014/main" id="{3872CDFA-8363-4A90-B80A-717BB8DC29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8A04B63-BF91-4A13-A67A-C73B00A016CD}"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BA0BD6E6-EF3E-41F4-8369-6792721C1409}"/>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D2AF8F66-918B-49DE-8E25-7EA34B91B1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qui devrait être fait en cas de manifestations post-vaccinales indésirables (MAPI).</a:t>
            </a:r>
          </a:p>
          <a:p>
            <a:endParaRPr lang="fr-FR" altLang="ro-RO" b="1" noProof="0" dirty="0">
              <a:solidFill>
                <a:srgbClr val="000000"/>
              </a:solidFill>
            </a:endParaRPr>
          </a:p>
          <a:p>
            <a:r>
              <a:rPr lang="fr-FR" altLang="ro-RO" noProof="0" dirty="0">
                <a:solidFill>
                  <a:srgbClr val="000000"/>
                </a:solidFill>
              </a:rPr>
              <a:t>Comme pour tous les autres vaccins, le vaccin antirotavirus doit être surveillé à des fins de sécurité et pour surveiller les manifestations post-vaccinales indésirables.</a:t>
            </a:r>
          </a:p>
          <a:p>
            <a:endParaRPr lang="fr-FR" altLang="ro-RO" noProof="0" dirty="0">
              <a:solidFill>
                <a:srgbClr val="000000"/>
              </a:solidFill>
            </a:endParaRPr>
          </a:p>
          <a:p>
            <a:r>
              <a:rPr lang="fr-FR" altLang="ro-RO" noProof="0" dirty="0">
                <a:solidFill>
                  <a:srgbClr val="000000"/>
                </a:solidFill>
              </a:rPr>
              <a:t>Les agents de santé devraient demander aux parents de signaler immédiatement toute réaction susceptible d'être liée au vaccin. Signaler la manifestation adverse post-immunisation par les systèmes existants de rapports établis pour les MAPI dans le cadre des programmes nationaux de vaccination Les agents de santé devraient signaler les manifestations post-vaccinales indésirables au niveau supérieur du système de santé. Les Autorités nationales décideront si des enquêtes supplémentaires sont nécessaires. </a:t>
            </a:r>
            <a:br>
              <a:rPr lang="fr-FR" altLang="ro-RO" noProof="0" dirty="0">
                <a:solidFill>
                  <a:srgbClr val="000000"/>
                </a:solidFill>
              </a:rPr>
            </a:br>
            <a:endParaRPr lang="fr-FR" altLang="ro-RO" noProof="0" dirty="0">
              <a:solidFill>
                <a:srgbClr val="000000"/>
              </a:solidFill>
            </a:endParaRPr>
          </a:p>
        </p:txBody>
      </p:sp>
      <p:sp>
        <p:nvSpPr>
          <p:cNvPr id="17412" name="Espace réservé du numéro de diapositive 3">
            <a:extLst>
              <a:ext uri="{FF2B5EF4-FFF2-40B4-BE49-F238E27FC236}">
                <a16:creationId xmlns:a16="http://schemas.microsoft.com/office/drawing/2014/main" id="{84199144-7681-47C0-811A-47631437A31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C61919A-ACC5-48A9-9407-F12D1F39A123}"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E28DB007-4A5B-495F-B435-BD989AC0F675}"/>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F4987ED6-7FE8-4F4C-B93E-AC91F17414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quelles devraient être les informations à inclure dans un rapport MAPI.</a:t>
            </a:r>
          </a:p>
          <a:p>
            <a:endParaRPr lang="fr-FR" altLang="ro-RO" b="1" noProof="0" dirty="0">
              <a:solidFill>
                <a:srgbClr val="000000"/>
              </a:solidFill>
            </a:endParaRPr>
          </a:p>
          <a:p>
            <a:r>
              <a:rPr lang="fr-FR" altLang="ro-RO" noProof="0" dirty="0">
                <a:solidFill>
                  <a:srgbClr val="000000"/>
                </a:solidFill>
              </a:rPr>
              <a:t>Un rapport MAPI devrait contenir :</a:t>
            </a:r>
          </a:p>
          <a:p>
            <a:pPr marL="171450" indent="-171450">
              <a:buFont typeface="Arial" panose="020B0604020202020204" pitchFamily="34" charset="0"/>
              <a:buChar char="•"/>
            </a:pPr>
            <a:r>
              <a:rPr lang="fr-FR" altLang="ro-RO" noProof="0" dirty="0">
                <a:solidFill>
                  <a:srgbClr val="000000"/>
                </a:solidFill>
              </a:rPr>
              <a:t>Client – identifiant unique, date de naissance et sexe</a:t>
            </a:r>
          </a:p>
          <a:p>
            <a:pPr marL="171450" indent="-171450">
              <a:buFont typeface="Arial" panose="020B0604020202020204" pitchFamily="34" charset="0"/>
              <a:buChar char="•"/>
            </a:pPr>
            <a:r>
              <a:rPr lang="fr-FR" altLang="ro-RO" noProof="0" dirty="0">
                <a:solidFill>
                  <a:srgbClr val="000000"/>
                </a:solidFill>
              </a:rPr>
              <a:t>Évènement(s) de vaccination – province / région d'administration, date, tous les vaccins administrés avec notamment le nom, le fabricant, le numéro de lot, le site d'injection et la voie d'administration de même que le numéro dans la série vaccinale, le cas échéant </a:t>
            </a:r>
          </a:p>
          <a:p>
            <a:pPr marL="171450" indent="-171450">
              <a:buFont typeface="Arial" panose="020B0604020202020204" pitchFamily="34" charset="0"/>
              <a:buChar char="•"/>
            </a:pPr>
            <a:r>
              <a:rPr lang="fr-FR" altLang="ro-RO" noProof="0" dirty="0">
                <a:solidFill>
                  <a:srgbClr val="000000"/>
                </a:solidFill>
              </a:rPr>
              <a:t>Les effets secondaires – description, notamment le moment de l'apparition après la vaccination, la durée, les soins de santé reçus, le traitement et les résultats</a:t>
            </a:r>
          </a:p>
          <a:p>
            <a:pPr marL="171450" indent="-171450">
              <a:buFont typeface="Arial" panose="020B0604020202020204" pitchFamily="34" charset="0"/>
              <a:buChar char="•"/>
            </a:pPr>
            <a:r>
              <a:rPr lang="fr-FR" altLang="ro-RO" noProof="0" dirty="0">
                <a:solidFill>
                  <a:srgbClr val="000000"/>
                </a:solidFill>
              </a:rPr>
              <a:t>Les antécédents médicaux pertinents avec les traitements – maladie sous jacente, allergies connues, MAPI antérieures, traitements concomitants</a:t>
            </a:r>
          </a:p>
          <a:p>
            <a:pPr marL="171450" indent="-171450">
              <a:buFont typeface="Arial" panose="020B0604020202020204" pitchFamily="34" charset="0"/>
              <a:buChar char="•"/>
            </a:pPr>
            <a:r>
              <a:rPr lang="fr-FR" altLang="ro-RO" noProof="0" dirty="0">
                <a:solidFill>
                  <a:srgbClr val="000000"/>
                </a:solidFill>
              </a:rPr>
              <a:t>Les événements concomitants – maladie aiguë, blessure, exposition à des toxines environnementales</a:t>
            </a:r>
          </a:p>
          <a:p>
            <a:pPr marL="171450" indent="-171450">
              <a:buFont typeface="Arial" panose="020B0604020202020204" pitchFamily="34" charset="0"/>
              <a:buChar char="•"/>
            </a:pPr>
            <a:r>
              <a:rPr lang="fr-FR" altLang="ro-RO" noProof="0" dirty="0">
                <a:solidFill>
                  <a:srgbClr val="000000"/>
                </a:solidFill>
              </a:rPr>
              <a:t>Renseignements sur le déclarant</a:t>
            </a:r>
          </a:p>
        </p:txBody>
      </p:sp>
      <p:sp>
        <p:nvSpPr>
          <p:cNvPr id="19460" name="Espace réservé du numéro de diapositive 3">
            <a:extLst>
              <a:ext uri="{FF2B5EF4-FFF2-40B4-BE49-F238E27FC236}">
                <a16:creationId xmlns:a16="http://schemas.microsoft.com/office/drawing/2014/main" id="{A68C858B-77D3-40C7-9BC8-EDCB056141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1E4C26B-6642-40E9-AF94-0F8BA4594B79}"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4114526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954717DD-72DF-4AD2-9C17-9FA958D1370B}"/>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A6BBDC55-DB20-4732-82EA-9D7AEA1091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1508" name="Espace réservé du numéro de diapositive 3">
            <a:extLst>
              <a:ext uri="{FF2B5EF4-FFF2-40B4-BE49-F238E27FC236}">
                <a16:creationId xmlns:a16="http://schemas.microsoft.com/office/drawing/2014/main" id="{C05612E0-0867-4208-B2A5-A8F2BC8E9D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D8EBBD2-CB4A-4385-988D-FC9F7600D9CF}"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75BBA344-D9DD-4090-A6AC-370E555BDF9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3111821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81927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6306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4714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043228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4785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30213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15808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5561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70853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516110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6FECCBE-9A87-47DE-99A3-4C499B97554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72EB768-809E-466B-B1D1-C384A661BCBC}"/>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732871-AE81-4B61-A51B-14CA83B8075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B6871555-418F-4855-831A-4C6F4277459D}"/>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DC382FE1-82EF-4F0A-83D1-F40E7AD6BBDA}"/>
              </a:ext>
            </a:extLst>
          </p:cNvPr>
          <p:cNvSpPr>
            <a:spLocks noChangeArrowheads="1"/>
          </p:cNvSpPr>
          <p:nvPr/>
        </p:nvSpPr>
        <p:spPr bwMode="auto">
          <a:xfrm>
            <a:off x="927100" y="6308725"/>
            <a:ext cx="5503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Surveillance des manifestations post-vaccinales indésirables du vaccin antirotavirus, Module 6 |  novembre 2022</a:t>
            </a:r>
            <a:endParaRPr lang="fr-FR" altLang="ro-RO" sz="1200" noProof="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08ACD054-FF9D-4CAE-80A6-4613DAD15DFC}"/>
              </a:ext>
            </a:extLst>
          </p:cNvPr>
          <p:cNvSpPr>
            <a:spLocks noChangeArrowheads="1"/>
          </p:cNvSpPr>
          <p:nvPr/>
        </p:nvSpPr>
        <p:spPr bwMode="auto">
          <a:xfrm>
            <a:off x="360363" y="6399213"/>
            <a:ext cx="395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F5E13D96-81D5-41AD-B77F-60A261C820A1}"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07541" y="6087643"/>
            <a:ext cx="2544777" cy="64335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623" r:id="rId1"/>
    <p:sldLayoutId id="2147484613" r:id="rId2"/>
    <p:sldLayoutId id="2147484614" r:id="rId3"/>
    <p:sldLayoutId id="2147484615" r:id="rId4"/>
    <p:sldLayoutId id="2147484616" r:id="rId5"/>
    <p:sldLayoutId id="2147484617" r:id="rId6"/>
    <p:sldLayoutId id="2147484618" r:id="rId7"/>
    <p:sldLayoutId id="2147484619" r:id="rId8"/>
    <p:sldLayoutId id="2147484620" r:id="rId9"/>
    <p:sldLayoutId id="2147484621" r:id="rId10"/>
    <p:sldLayoutId id="21474846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B9C8B8DE-0031-439F-83A3-E3F1830D4F42}"/>
              </a:ext>
            </a:extLst>
          </p:cNvPr>
          <p:cNvSpPr>
            <a:spLocks noGrp="1" noChangeArrowheads="1"/>
          </p:cNvSpPr>
          <p:nvPr>
            <p:ph type="subTitle" idx="1"/>
          </p:nvPr>
        </p:nvSpPr>
        <p:spPr/>
        <p:txBody>
          <a:bodyPr/>
          <a:lstStyle/>
          <a:p>
            <a:pPr>
              <a:lnSpc>
                <a:spcPct val="90000"/>
              </a:lnSpc>
              <a:buClrTx/>
              <a:buFont typeface="Limon F3" charset="0"/>
              <a:buNone/>
            </a:pPr>
            <a:r>
              <a:rPr lang="fr-FR" altLang="ro-RO" dirty="0">
                <a:solidFill>
                  <a:srgbClr val="FFFFFF"/>
                </a:solidFill>
              </a:rPr>
              <a:t>Module 6</a:t>
            </a:r>
          </a:p>
          <a:p>
            <a:pPr>
              <a:lnSpc>
                <a:spcPct val="90000"/>
              </a:lnSpc>
              <a:buClrTx/>
              <a:buFont typeface="Limon F3" charset="0"/>
              <a:buNone/>
            </a:pPr>
            <a:r>
              <a:rPr lang="fr-FR" altLang="ro-RO" dirty="0">
                <a:solidFill>
                  <a:srgbClr val="FFFFFF"/>
                </a:solidFill>
              </a:rPr>
              <a:t>Surveillance des manifestations post-vaccinales indésirables du vaccin antirotavirus</a:t>
            </a:r>
          </a:p>
        </p:txBody>
      </p:sp>
      <p:sp>
        <p:nvSpPr>
          <p:cNvPr id="5123" name="Rectangle 7">
            <a:extLst>
              <a:ext uri="{FF2B5EF4-FFF2-40B4-BE49-F238E27FC236}">
                <a16:creationId xmlns:a16="http://schemas.microsoft.com/office/drawing/2014/main" id="{82FEB3FB-6F8B-4404-87AD-7E70047A8C5F}"/>
              </a:ext>
            </a:extLst>
          </p:cNvPr>
          <p:cNvSpPr txBox="1">
            <a:spLocks noChangeArrowheads="1"/>
          </p:cNvSpPr>
          <p:nvPr/>
        </p:nvSpPr>
        <p:spPr bwMode="auto">
          <a:xfrm>
            <a:off x="839788" y="3413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648371" y="4941168"/>
            <a:ext cx="4724883" cy="1194519"/>
          </a:xfrm>
          <a:prstGeom prst="rect">
            <a:avLst/>
          </a:prstGeom>
          <a:noFill/>
          <a:ln w="9525">
            <a:noFill/>
            <a:miter lim="800000"/>
            <a:headEnd/>
            <a:tailEnd/>
          </a:ln>
        </p:spPr>
      </p:pic>
      <p:sp>
        <p:nvSpPr>
          <p:cNvPr id="7" name="TextBox 1">
            <a:extLst>
              <a:ext uri="{FF2B5EF4-FFF2-40B4-BE49-F238E27FC236}">
                <a16:creationId xmlns:a16="http://schemas.microsoft.com/office/drawing/2014/main" id="{E60DFA9B-53A0-4792-AFE8-A54F1019548D}"/>
              </a:ext>
            </a:extLst>
          </p:cNvPr>
          <p:cNvSpPr txBox="1"/>
          <p:nvPr/>
        </p:nvSpPr>
        <p:spPr>
          <a:xfrm>
            <a:off x="6285584" y="6393576"/>
            <a:ext cx="2602384"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DB2E0415-F04C-4A68-B83D-B007EB5336E6}"/>
              </a:ext>
            </a:extLst>
          </p:cNvPr>
          <p:cNvSpPr>
            <a:spLocks noGrp="1" noChangeArrowheads="1"/>
          </p:cNvSpPr>
          <p:nvPr>
            <p:ph type="title" idx="4294967295"/>
          </p:nvPr>
        </p:nvSpPr>
        <p:spPr/>
        <p:txBody>
          <a:bodyPr/>
          <a:lstStyle/>
          <a:p>
            <a:pPr>
              <a:buSzPct val="100000"/>
              <a:defRPr/>
            </a:pPr>
            <a:r>
              <a:rPr lang="en-GB" altLang="ro-RO"/>
              <a:t>Messages clés</a:t>
            </a:r>
          </a:p>
        </p:txBody>
      </p:sp>
      <p:pic>
        <p:nvPicPr>
          <p:cNvPr id="20483" name="Picture 7" descr="C:\Users\sfellache\Desktop\ammp\doctor1.jpg">
            <a:extLst>
              <a:ext uri="{FF2B5EF4-FFF2-40B4-BE49-F238E27FC236}">
                <a16:creationId xmlns:a16="http://schemas.microsoft.com/office/drawing/2014/main" id="{7FD039F1-8BED-4535-90F7-658AA568C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18">
            <a:extLst>
              <a:ext uri="{FF2B5EF4-FFF2-40B4-BE49-F238E27FC236}">
                <a16:creationId xmlns:a16="http://schemas.microsoft.com/office/drawing/2014/main" id="{D6C550FF-ADD3-4F69-B65E-294CF6993319}"/>
              </a:ext>
            </a:extLst>
          </p:cNvPr>
          <p:cNvSpPr>
            <a:spLocks noChangeArrowheads="1"/>
          </p:cNvSpPr>
          <p:nvPr/>
        </p:nvSpPr>
        <p:spPr bwMode="auto">
          <a:xfrm>
            <a:off x="193675" y="1338263"/>
            <a:ext cx="881178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Le profil actuel de sécurité des vaccins antirotavirus est bon</a:t>
            </a:r>
          </a:p>
          <a:p>
            <a:r>
              <a:rPr lang="fr-FR" altLang="ro-RO" sz="2000" dirty="0"/>
              <a:t>Fièvre, irritabilité, diminution de l’appétit, diminution du niveau d’activité, vomissement et diarrhée sont des effets secondaires très fréquents du vaccin ROTASIIL-</a:t>
            </a:r>
            <a:r>
              <a:rPr lang="fr-FR" altLang="ro-RO" sz="2000" dirty="0" err="1"/>
              <a:t>Liquid</a:t>
            </a:r>
            <a:r>
              <a:rPr lang="fr-FR" altLang="ro-RO" sz="2000" dirty="0"/>
              <a:t> ; similaires à d’autres vaccins</a:t>
            </a:r>
          </a:p>
          <a:p>
            <a:r>
              <a:rPr lang="fr-FR" altLang="ro-RO" sz="2000" dirty="0"/>
              <a:t>Le risque d’invagination après la vaccination contre le rotavirus est beaucoup plus faible que le risque de maladies graves à rotavirus chez les nourrissons et les jeunes enfants non vaccinés</a:t>
            </a:r>
          </a:p>
          <a:p>
            <a:r>
              <a:rPr lang="fr-FR" altLang="ro-RO" sz="2000" dirty="0"/>
              <a:t>Les manifestations post-vaccinales indésirables devraient être signalées par le biais des systèmes de rapports / formulaires MAPI existants</a:t>
            </a:r>
          </a:p>
          <a:p>
            <a:r>
              <a:rPr lang="fr-FR" altLang="ro-RO" sz="2000" dirty="0"/>
              <a:t>Rassurer le gardien - admettre l’incertitude, étudier de manière exhaustive et tenir la communauté informée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a:extLst>
              <a:ext uri="{FF2B5EF4-FFF2-40B4-BE49-F238E27FC236}">
                <a16:creationId xmlns:a16="http://schemas.microsoft.com/office/drawing/2014/main" id="{F698129F-D5C6-43DD-9E8B-A68A22366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05DFF890-FBB0-491E-A929-214A0D80A49A}"/>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604F39D0-C6D0-4067-AF4C-B1668CAEC0DF}"/>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BF3FEFA3-B4FE-42EF-805F-80607EA84B4A}"/>
              </a:ext>
            </a:extLst>
          </p:cNvPr>
          <p:cNvSpPr>
            <a:spLocks noGrp="1"/>
          </p:cNvSpPr>
          <p:nvPr>
            <p:ph type="title"/>
          </p:nvPr>
        </p:nvSpPr>
        <p:spPr>
          <a:xfrm>
            <a:off x="0" y="254000"/>
            <a:ext cx="9144000" cy="730250"/>
          </a:xfrm>
        </p:spPr>
        <p:txBody>
          <a:bodyPr>
            <a:spAutoFit/>
          </a:bodyPr>
          <a:lstStyle/>
          <a:p>
            <a:pPr marL="457200" indent="-457200" algn="l">
              <a:defRPr/>
            </a:pPr>
            <a:br>
              <a:rPr lang="en-GB" altLang="ro-RO" sz="2400"/>
            </a:br>
            <a:endParaRPr lang="en-GB" altLang="ro-RO" sz="2400"/>
          </a:p>
        </p:txBody>
      </p:sp>
      <p:sp>
        <p:nvSpPr>
          <p:cNvPr id="6147" name="Rectangle 15">
            <a:extLst>
              <a:ext uri="{FF2B5EF4-FFF2-40B4-BE49-F238E27FC236}">
                <a16:creationId xmlns:a16="http://schemas.microsoft.com/office/drawing/2014/main" id="{41830211-EF62-4E2B-BB2A-FA87E2A3E01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8" name="Rectangle 14">
            <a:extLst>
              <a:ext uri="{FF2B5EF4-FFF2-40B4-BE49-F238E27FC236}">
                <a16:creationId xmlns:a16="http://schemas.microsoft.com/office/drawing/2014/main" id="{0D004E09-128C-4251-AC46-194BECB7772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À la fin de ce module, les participants seront en mesure de :</a:t>
            </a:r>
          </a:p>
          <a:p>
            <a:pPr lvl="1"/>
            <a:r>
              <a:rPr lang="en-GB" altLang="ro-RO">
                <a:ea typeface="MS PGothic" panose="020B0600070205080204" pitchFamily="34" charset="-128"/>
              </a:rPr>
              <a:t>Identifier les manifestations post-vaccinales indésirables (MAPI), y compris l’invagination (IV)</a:t>
            </a:r>
          </a:p>
          <a:p>
            <a:pPr lvl="1"/>
            <a:r>
              <a:rPr lang="en-GB" altLang="ro-RO">
                <a:ea typeface="MS PGothic" panose="020B0600070205080204" pitchFamily="34" charset="-128"/>
              </a:rPr>
              <a:t>Expliquer comment signaler les manifestations adverses post-immunisation</a:t>
            </a:r>
          </a:p>
          <a:p>
            <a:pPr lvl="1">
              <a:buClrTx/>
              <a:buFont typeface="Limon F3" charset="0"/>
              <a:buNone/>
            </a:pPr>
            <a:endParaRPr lang="en-GB" altLang="ro-RO">
              <a:ea typeface="MS PGothic" panose="020B0600070205080204" pitchFamily="34" charset="-128"/>
            </a:endParaRPr>
          </a:p>
          <a:p>
            <a:r>
              <a:rPr lang="en-GB" altLang="ro-RO"/>
              <a:t>Durée</a:t>
            </a:r>
          </a:p>
          <a:p>
            <a:pPr lvl="1"/>
            <a:r>
              <a:rPr lang="en-GB" altLang="ro-RO">
                <a:ea typeface="MS PGothic" panose="020B0600070205080204" pitchFamily="34" charset="-128"/>
              </a:rPr>
              <a:t>15 minutes</a:t>
            </a:r>
          </a:p>
        </p:txBody>
      </p:sp>
      <p:pic>
        <p:nvPicPr>
          <p:cNvPr id="6149" name="Picture 6" descr="C:\Users\sfellache\Desktop\ammp\sandclock.jpg">
            <a:extLst>
              <a:ext uri="{FF2B5EF4-FFF2-40B4-BE49-F238E27FC236}">
                <a16:creationId xmlns:a16="http://schemas.microsoft.com/office/drawing/2014/main" id="{9BDD4D19-AF2F-4BC7-B44A-AB7AE22115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 descr="arrow">
            <a:extLst>
              <a:ext uri="{FF2B5EF4-FFF2-40B4-BE49-F238E27FC236}">
                <a16:creationId xmlns:a16="http://schemas.microsoft.com/office/drawing/2014/main" id="{CD347583-9ED5-434B-A315-F053E1B36F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0E14FA22-06BD-4580-8CF0-02B655223795}"/>
              </a:ext>
            </a:extLst>
          </p:cNvPr>
          <p:cNvGrpSpPr>
            <a:grpSpLocks/>
          </p:cNvGrpSpPr>
          <p:nvPr/>
        </p:nvGrpSpPr>
        <p:grpSpPr bwMode="auto">
          <a:xfrm>
            <a:off x="539750" y="1484313"/>
            <a:ext cx="4392613" cy="1081087"/>
            <a:chOff x="340" y="935"/>
            <a:chExt cx="2767" cy="681"/>
          </a:xfrm>
        </p:grpSpPr>
        <p:sp>
          <p:nvSpPr>
            <p:cNvPr id="4" name="Rectangle à coins arrondis 3">
              <a:extLst>
                <a:ext uri="{FF2B5EF4-FFF2-40B4-BE49-F238E27FC236}">
                  <a16:creationId xmlns:a16="http://schemas.microsoft.com/office/drawing/2014/main" id="{1197DB05-BDD5-4C6E-86DF-188B9AFE2F46}"/>
                </a:ext>
              </a:extLst>
            </p:cNvPr>
            <p:cNvSpPr/>
            <p:nvPr/>
          </p:nvSpPr>
          <p:spPr bwMode="auto">
            <a:xfrm>
              <a:off x="567" y="1071"/>
              <a:ext cx="2540"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Qu'est-ce qu'une MAPI ? </a:t>
              </a:r>
            </a:p>
          </p:txBody>
        </p:sp>
        <p:sp>
          <p:nvSpPr>
            <p:cNvPr id="8" name="Ellipse 7">
              <a:extLst>
                <a:ext uri="{FF2B5EF4-FFF2-40B4-BE49-F238E27FC236}">
                  <a16:creationId xmlns:a16="http://schemas.microsoft.com/office/drawing/2014/main" id="{BCEDED54-A5D8-485D-B7E7-F046222F8198}"/>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6" name="Group 15">
            <a:extLst>
              <a:ext uri="{FF2B5EF4-FFF2-40B4-BE49-F238E27FC236}">
                <a16:creationId xmlns:a16="http://schemas.microsoft.com/office/drawing/2014/main" id="{1075D376-1C94-4EED-BDF8-DE8183D4E6DD}"/>
              </a:ext>
            </a:extLst>
          </p:cNvPr>
          <p:cNvGrpSpPr>
            <a:grpSpLocks/>
          </p:cNvGrpSpPr>
          <p:nvPr/>
        </p:nvGrpSpPr>
        <p:grpSpPr bwMode="auto">
          <a:xfrm>
            <a:off x="539750" y="2781300"/>
            <a:ext cx="4392613" cy="936625"/>
            <a:chOff x="340" y="2296"/>
            <a:chExt cx="2767" cy="590"/>
          </a:xfrm>
        </p:grpSpPr>
        <p:sp>
          <p:nvSpPr>
            <p:cNvPr id="7" name="Rectangle à coins arrondis 6">
              <a:extLst>
                <a:ext uri="{FF2B5EF4-FFF2-40B4-BE49-F238E27FC236}">
                  <a16:creationId xmlns:a16="http://schemas.microsoft.com/office/drawing/2014/main" id="{9A68CE7E-D65A-4753-8D90-F56EF0188585}"/>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a:t>
              </a:r>
              <a:r>
                <a:rPr lang="fr-FR" altLang="ro-RO" sz="2000" b="1">
                  <a:solidFill>
                    <a:srgbClr val="000066"/>
                  </a:solidFill>
                  <a:latin typeface="Arial" pitchFamily="34" charset="0"/>
                </a:rPr>
                <a:t>Le vaccin, </a:t>
              </a:r>
              <a:r>
                <a:rPr lang="fr-FR" altLang="ro-RO" sz="2000" b="1" dirty="0">
                  <a:solidFill>
                    <a:srgbClr val="000066"/>
                  </a:solidFill>
                  <a:latin typeface="Arial" pitchFamily="34" charset="0"/>
                </a:rPr>
                <a:t>est-il s</a:t>
              </a:r>
              <a:r>
                <a:rPr lang="en-GB" altLang="ro-RO" sz="2000" b="1" dirty="0">
                  <a:solidFill>
                    <a:srgbClr val="000066"/>
                  </a:solidFill>
                  <a:latin typeface="Arial" pitchFamily="34" charset="0"/>
                </a:rPr>
                <a:t>û</a:t>
              </a:r>
              <a:r>
                <a:rPr lang="fr-FR" altLang="ro-RO" sz="2000" b="1" dirty="0">
                  <a:solidFill>
                    <a:srgbClr val="000066"/>
                  </a:solidFill>
                  <a:latin typeface="Arial" pitchFamily="34" charset="0"/>
                </a:rPr>
                <a:t>r  ?</a:t>
              </a:r>
            </a:p>
          </p:txBody>
        </p:sp>
        <p:sp>
          <p:nvSpPr>
            <p:cNvPr id="10" name="Ellipse 9">
              <a:extLst>
                <a:ext uri="{FF2B5EF4-FFF2-40B4-BE49-F238E27FC236}">
                  <a16:creationId xmlns:a16="http://schemas.microsoft.com/office/drawing/2014/main" id="{DEB102AE-04F0-40E8-AD6A-B21920B03F93}"/>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
        <p:nvSpPr>
          <p:cNvPr id="8196" name="ZoneTexte 15">
            <a:extLst>
              <a:ext uri="{FF2B5EF4-FFF2-40B4-BE49-F238E27FC236}">
                <a16:creationId xmlns:a16="http://schemas.microsoft.com/office/drawing/2014/main" id="{AEAB5243-2BAD-4D8A-82E2-C5AA1CE57E6B}"/>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solidFill>
                  <a:srgbClr val="002060"/>
                </a:solidFill>
              </a:rPr>
              <a:t>Questions clés</a:t>
            </a:r>
          </a:p>
        </p:txBody>
      </p:sp>
      <p:grpSp>
        <p:nvGrpSpPr>
          <p:cNvPr id="9" name="Group 16">
            <a:extLst>
              <a:ext uri="{FF2B5EF4-FFF2-40B4-BE49-F238E27FC236}">
                <a16:creationId xmlns:a16="http://schemas.microsoft.com/office/drawing/2014/main" id="{AA88DB44-182E-4EE5-BC0A-834EF37CFC11}"/>
              </a:ext>
            </a:extLst>
          </p:cNvPr>
          <p:cNvGrpSpPr>
            <a:grpSpLocks/>
          </p:cNvGrpSpPr>
          <p:nvPr/>
        </p:nvGrpSpPr>
        <p:grpSpPr bwMode="auto">
          <a:xfrm>
            <a:off x="539750" y="4797743"/>
            <a:ext cx="4392613" cy="1008062"/>
            <a:chOff x="340" y="3022"/>
            <a:chExt cx="2767" cy="635"/>
          </a:xfrm>
        </p:grpSpPr>
        <p:sp>
          <p:nvSpPr>
            <p:cNvPr id="2" name="Rectangle à coins arrondis 6">
              <a:extLst>
                <a:ext uri="{FF2B5EF4-FFF2-40B4-BE49-F238E27FC236}">
                  <a16:creationId xmlns:a16="http://schemas.microsoft.com/office/drawing/2014/main" id="{D219B251-59E7-4773-A12F-96DC0B84C716}"/>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Comment signaler une MAPI ? </a:t>
              </a:r>
            </a:p>
          </p:txBody>
        </p:sp>
        <p:sp>
          <p:nvSpPr>
            <p:cNvPr id="3" name="Ellipse 9">
              <a:extLst>
                <a:ext uri="{FF2B5EF4-FFF2-40B4-BE49-F238E27FC236}">
                  <a16:creationId xmlns:a16="http://schemas.microsoft.com/office/drawing/2014/main" id="{8A1E01C3-1A76-480B-B6DA-D49C4520C8F3}"/>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dirty="0">
                  <a:solidFill>
                    <a:srgbClr val="FFFFFF"/>
                  </a:solidFill>
                  <a:latin typeface="Arial" pitchFamily="34" charset="0"/>
                </a:rPr>
                <a:t>4</a:t>
              </a:r>
            </a:p>
          </p:txBody>
        </p:sp>
      </p:grpSp>
      <p:pic>
        <p:nvPicPr>
          <p:cNvPr id="8198" name="Picture 15" descr="C:\Users\sfellache\Desktop\ammp\doctor2.jpg">
            <a:extLst>
              <a:ext uri="{FF2B5EF4-FFF2-40B4-BE49-F238E27FC236}">
                <a16:creationId xmlns:a16="http://schemas.microsoft.com/office/drawing/2014/main" id="{CCB18391-86B5-40CB-8762-B7FF194A5A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6">
            <a:extLst>
              <a:ext uri="{FF2B5EF4-FFF2-40B4-BE49-F238E27FC236}">
                <a16:creationId xmlns:a16="http://schemas.microsoft.com/office/drawing/2014/main" id="{9EF73A52-B03A-6DAE-4921-E673445EE900}"/>
              </a:ext>
            </a:extLst>
          </p:cNvPr>
          <p:cNvGrpSpPr>
            <a:grpSpLocks/>
          </p:cNvGrpSpPr>
          <p:nvPr/>
        </p:nvGrpSpPr>
        <p:grpSpPr bwMode="auto">
          <a:xfrm>
            <a:off x="558038" y="3804095"/>
            <a:ext cx="4392613" cy="1008062"/>
            <a:chOff x="340" y="3022"/>
            <a:chExt cx="2767" cy="635"/>
          </a:xfrm>
        </p:grpSpPr>
        <p:sp>
          <p:nvSpPr>
            <p:cNvPr id="12" name="Rectangle à coins arrondis 6">
              <a:extLst>
                <a:ext uri="{FF2B5EF4-FFF2-40B4-BE49-F238E27FC236}">
                  <a16:creationId xmlns:a16="http://schemas.microsoft.com/office/drawing/2014/main" id="{84CD4184-F21A-B486-1CFD-729BDDAF56F2}"/>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Qu’est-ce que l’invagination (IV) ? </a:t>
              </a:r>
            </a:p>
          </p:txBody>
        </p:sp>
        <p:sp>
          <p:nvSpPr>
            <p:cNvPr id="13" name="Ellipse 9">
              <a:extLst>
                <a:ext uri="{FF2B5EF4-FFF2-40B4-BE49-F238E27FC236}">
                  <a16:creationId xmlns:a16="http://schemas.microsoft.com/office/drawing/2014/main" id="{89BC5004-1DC4-4E54-59E5-0ACCE0744409}"/>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EC4779A5-6BFC-4A7E-9A4E-0363B51E7D27}"/>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 Qu'est-ce qu'une MAPI ? </a:t>
            </a:r>
          </a:p>
        </p:txBody>
      </p:sp>
      <p:sp>
        <p:nvSpPr>
          <p:cNvPr id="10243" name="Rectangle 3">
            <a:extLst>
              <a:ext uri="{FF2B5EF4-FFF2-40B4-BE49-F238E27FC236}">
                <a16:creationId xmlns:a16="http://schemas.microsoft.com/office/drawing/2014/main" id="{9560A247-7D0D-4277-81A0-8F9458BD1608}"/>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0244" name="Rectangle 14">
            <a:extLst>
              <a:ext uri="{FF2B5EF4-FFF2-40B4-BE49-F238E27FC236}">
                <a16:creationId xmlns:a16="http://schemas.microsoft.com/office/drawing/2014/main" id="{93660C8F-2FCA-4B7C-AB45-D1785E4AA943}"/>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MAPI = Manifestation post-vaccinale indésirable</a:t>
            </a:r>
          </a:p>
          <a:p>
            <a:pPr lvl="1"/>
            <a:r>
              <a:rPr lang="en-GB" altLang="ro-RO">
                <a:ea typeface="MS PGothic" panose="020B0600070205080204" pitchFamily="34" charset="-128"/>
              </a:rPr>
              <a:t>Un incident médical</a:t>
            </a:r>
          </a:p>
          <a:p>
            <a:pPr lvl="1"/>
            <a:r>
              <a:rPr lang="en-GB" altLang="ro-RO">
                <a:ea typeface="MS PGothic" panose="020B0600070205080204" pitchFamily="34" charset="-128"/>
              </a:rPr>
              <a:t>Survient après une vaccination</a:t>
            </a:r>
          </a:p>
          <a:p>
            <a:pPr lvl="1"/>
            <a:r>
              <a:rPr lang="en-US" altLang="en-US">
                <a:ea typeface="MS PGothic" panose="020B0600070205080204" pitchFamily="34" charset="-128"/>
              </a:rPr>
              <a:t>Il est source d’inquiétudes</a:t>
            </a:r>
          </a:p>
          <a:p>
            <a:pPr lvl="1"/>
            <a:r>
              <a:rPr lang="en-GB" altLang="ro-RO">
                <a:ea typeface="MS PGothic" panose="020B0600070205080204" pitchFamily="34" charset="-128"/>
              </a:rPr>
              <a:t>Est censée être causée par la vaccination</a:t>
            </a:r>
          </a:p>
          <a:p>
            <a:r>
              <a:rPr lang="en-GB" altLang="ro-RO"/>
              <a:t>Les MAPI peuvent être classées de la sorte : </a:t>
            </a:r>
          </a:p>
          <a:p>
            <a:pPr lvl="1"/>
            <a:r>
              <a:rPr lang="en-GB" altLang="ro-RO">
                <a:ea typeface="MS PGothic" panose="020B0600070205080204" pitchFamily="34" charset="-128"/>
              </a:rPr>
              <a:t>Réaction au vaccin</a:t>
            </a:r>
          </a:p>
          <a:p>
            <a:pPr lvl="1"/>
            <a:r>
              <a:rPr lang="en-GB" altLang="ro-RO">
                <a:ea typeface="MS PGothic" panose="020B0600070205080204" pitchFamily="34" charset="-128"/>
              </a:rPr>
              <a:t>Erreur de programme</a:t>
            </a:r>
          </a:p>
          <a:p>
            <a:pPr lvl="1"/>
            <a:r>
              <a:rPr lang="en-GB" altLang="ro-RO">
                <a:ea typeface="MS PGothic" panose="020B0600070205080204" pitchFamily="34" charset="-128"/>
              </a:rPr>
              <a:t>Coïncidence</a:t>
            </a:r>
          </a:p>
          <a:p>
            <a:pPr lvl="1"/>
            <a:r>
              <a:rPr lang="en-GB" altLang="ro-RO">
                <a:ea typeface="MS PGothic" panose="020B0600070205080204" pitchFamily="34" charset="-128"/>
              </a:rPr>
              <a:t>Réaction à l’injection</a:t>
            </a:r>
          </a:p>
          <a:p>
            <a:pPr lvl="1"/>
            <a:r>
              <a:rPr lang="en-GB" altLang="ro-RO">
                <a:ea typeface="MS PGothic" panose="020B0600070205080204" pitchFamily="34" charset="-128"/>
              </a:rPr>
              <a:t>Inconnu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CE5EFEA-1F27-4598-963F-9F51185E9D85}"/>
              </a:ext>
            </a:extLst>
          </p:cNvPr>
          <p:cNvSpPr>
            <a:spLocks noGrp="1" noChangeArrowheads="1"/>
          </p:cNvSpPr>
          <p:nvPr>
            <p:ph type="title" idx="4294967295"/>
          </p:nvPr>
        </p:nvSpPr>
        <p:spPr/>
        <p:txBody>
          <a:bodyPr/>
          <a:lstStyle/>
          <a:p>
            <a:pPr>
              <a:buSzPct val="100000"/>
              <a:defRPr/>
            </a:pPr>
            <a:r>
              <a:rPr lang="fr-FR" altLang="ro-RO">
                <a:solidFill>
                  <a:srgbClr val="002060"/>
                </a:solidFill>
              </a:rPr>
              <a:t>Le vaccin est-il sûr ?</a:t>
            </a:r>
          </a:p>
        </p:txBody>
      </p:sp>
      <p:sp>
        <p:nvSpPr>
          <p:cNvPr id="13315" name="Rectangle 3">
            <a:extLst>
              <a:ext uri="{FF2B5EF4-FFF2-40B4-BE49-F238E27FC236}">
                <a16:creationId xmlns:a16="http://schemas.microsoft.com/office/drawing/2014/main" id="{5B08F4C8-8C81-493E-A4B2-B8B4697F76D1}"/>
              </a:ext>
            </a:extLst>
          </p:cNvPr>
          <p:cNvSpPr>
            <a:spLocks noGrp="1" noChangeArrowheads="1"/>
          </p:cNvSpPr>
          <p:nvPr>
            <p:ph type="body" idx="1"/>
          </p:nvPr>
        </p:nvSpPr>
        <p:spPr>
          <a:xfrm>
            <a:off x="323528" y="1341438"/>
            <a:ext cx="8568952" cy="4611687"/>
          </a:xfrm>
        </p:spPr>
        <p:txBody>
          <a:bodyPr/>
          <a:lstStyle/>
          <a:p>
            <a:r>
              <a:rPr lang="fr-FR" altLang="ro-RO" sz="2100" dirty="0"/>
              <a:t>Le vaccin ROTASIIL-</a:t>
            </a:r>
            <a:r>
              <a:rPr lang="fr-FR" altLang="ro-RO" sz="2100" dirty="0" err="1"/>
              <a:t>Liquid</a:t>
            </a:r>
            <a:r>
              <a:rPr lang="fr-FR" altLang="ro-RO" sz="2100" dirty="0"/>
              <a:t> est sans danger et N’A PAS provoqué d’effets indésirables graves lors des essais cliniques</a:t>
            </a:r>
          </a:p>
          <a:p>
            <a:r>
              <a:rPr lang="fr-FR" altLang="ro-RO" sz="2100" dirty="0"/>
              <a:t>Fièvre (64.6%), irritabilité (51.5%), diminution de l’appétit (31.9%), diminution du niveau d’activité (23.2%), vomissement (17.9%) et diarrhée (12.1%) sont des effets secondaires très fréquents du vaccin ROTASIIL-</a:t>
            </a:r>
            <a:r>
              <a:rPr lang="fr-FR" altLang="ro-RO" sz="2100" dirty="0" err="1"/>
              <a:t>Liquid</a:t>
            </a:r>
            <a:r>
              <a:rPr lang="fr-FR" altLang="ro-RO" sz="2100" dirty="0"/>
              <a:t> ; similaires à d’autres vaccins</a:t>
            </a:r>
          </a:p>
          <a:p>
            <a:pPr algn="l"/>
            <a:r>
              <a:rPr lang="fr-FR" sz="2100" dirty="0"/>
              <a:t>La majorité de ces événements ont été de courte durée et principalement bénins (dans 74% des épisodes)</a:t>
            </a:r>
            <a:endParaRPr lang="fr-FR" altLang="ro-RO" sz="2100" dirty="0"/>
          </a:p>
          <a:p>
            <a:r>
              <a:rPr lang="fr-FR" altLang="ro-RO" sz="2100" dirty="0"/>
              <a:t>Le vaccin ROTASIIL-</a:t>
            </a:r>
            <a:r>
              <a:rPr lang="fr-FR" altLang="ro-RO" sz="2100" dirty="0" err="1"/>
              <a:t>Liquid</a:t>
            </a:r>
            <a:r>
              <a:rPr lang="fr-FR" altLang="ro-RO" sz="2100" dirty="0"/>
              <a:t> peut être administré au nourrisson avec d'autres vaccins dans le cadre du calendrier de vaccination du Programme Elargi de Vaccination (PEV) sans que son efficacité ne soit affectée</a:t>
            </a:r>
          </a:p>
        </p:txBody>
      </p:sp>
      <p:sp>
        <p:nvSpPr>
          <p:cNvPr id="13316" name="Rectangle 10">
            <a:extLst>
              <a:ext uri="{FF2B5EF4-FFF2-40B4-BE49-F238E27FC236}">
                <a16:creationId xmlns:a16="http://schemas.microsoft.com/office/drawing/2014/main" id="{6C07600F-B7F2-44C8-86AD-C0C4CD449F8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IS">
            <a:extLst>
              <a:ext uri="{FF2B5EF4-FFF2-40B4-BE49-F238E27FC236}">
                <a16:creationId xmlns:a16="http://schemas.microsoft.com/office/drawing/2014/main" id="{AC345F06-03FE-4221-8ABA-D2A9521E6C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3">
            <a:extLst>
              <a:ext uri="{FF2B5EF4-FFF2-40B4-BE49-F238E27FC236}">
                <a16:creationId xmlns:a16="http://schemas.microsoft.com/office/drawing/2014/main" id="{6D0836FD-0B97-43EF-ADF7-34ED7BA0711C}"/>
              </a:ext>
            </a:extLst>
          </p:cNvPr>
          <p:cNvSpPr txBox="1">
            <a:spLocks noChangeArrowheads="1"/>
          </p:cNvSpPr>
          <p:nvPr/>
        </p:nvSpPr>
        <p:spPr bwMode="auto">
          <a:xfrm>
            <a:off x="317500" y="1268413"/>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100" dirty="0">
                <a:latin typeface="Arial"/>
                <a:ea typeface="MS PGothic"/>
                <a:cs typeface="Arial"/>
              </a:rPr>
              <a:t>Par le passé, les premiers vaccins antirotavirus (</a:t>
            </a:r>
            <a:r>
              <a:rPr lang="fr-FR" altLang="ro-RO" sz="2100" dirty="0" err="1">
                <a:latin typeface="Arial"/>
                <a:ea typeface="MS PGothic"/>
                <a:cs typeface="Arial"/>
              </a:rPr>
              <a:t>Rotashield</a:t>
            </a:r>
            <a:r>
              <a:rPr lang="fr-FR" altLang="ro-RO" sz="2100" baseline="30000" dirty="0" err="1">
                <a:latin typeface="Arial"/>
                <a:ea typeface="MS PGothic"/>
                <a:cs typeface="Arial"/>
              </a:rPr>
              <a:t>TM</a:t>
            </a:r>
            <a:r>
              <a:rPr lang="fr-FR" altLang="ro-RO" sz="2100" dirty="0">
                <a:latin typeface="Arial"/>
                <a:ea typeface="MS PGothic"/>
                <a:cs typeface="Arial"/>
              </a:rPr>
              <a:t>) entrainaient l’invagination, une occlusion intestinale très rare, mais grave</a:t>
            </a:r>
            <a:endParaRPr lang="en-US" dirty="0">
              <a:latin typeface="Arial"/>
              <a:ea typeface="MS PGothic"/>
              <a:cs typeface="Arial"/>
            </a:endParaRPr>
          </a:p>
          <a:p>
            <a:pPr>
              <a:lnSpc>
                <a:spcPct val="90000"/>
              </a:lnSpc>
            </a:pPr>
            <a:endParaRPr lang="fr-FR" altLang="ro-RO" sz="2100" dirty="0">
              <a:latin typeface="Limon F3" charset="0"/>
            </a:endParaRPr>
          </a:p>
          <a:p>
            <a:pPr>
              <a:lnSpc>
                <a:spcPct val="90000"/>
              </a:lnSpc>
            </a:pPr>
            <a:endParaRPr lang="fr-FR" altLang="ro-RO" sz="2100" dirty="0">
              <a:latin typeface="Limon F3" charset="0"/>
            </a:endParaRPr>
          </a:p>
          <a:p>
            <a:pPr>
              <a:lnSpc>
                <a:spcPct val="90000"/>
              </a:lnSpc>
            </a:pPr>
            <a:endParaRPr lang="fr-FR" altLang="ro-RO" sz="2100" dirty="0">
              <a:latin typeface="Limon F3" charset="0"/>
            </a:endParaRPr>
          </a:p>
          <a:p>
            <a:pPr>
              <a:lnSpc>
                <a:spcPct val="90000"/>
              </a:lnSpc>
              <a:spcBef>
                <a:spcPts val="1800"/>
              </a:spcBef>
            </a:pPr>
            <a:r>
              <a:rPr lang="fr-FR" altLang="ro-RO" sz="2100" dirty="0"/>
              <a:t>Avec les nouveaux vaccins antirotavirus, il semble y avoir un très faible risque accru d’invagination chez les nourrissons après la vaccination contre le rotavirus</a:t>
            </a:r>
          </a:p>
          <a:p>
            <a:pPr>
              <a:lnSpc>
                <a:spcPct val="90000"/>
              </a:lnSpc>
              <a:spcBef>
                <a:spcPts val="1200"/>
              </a:spcBef>
            </a:pPr>
            <a:r>
              <a:rPr lang="fr-FR" altLang="ro-RO" sz="2100" dirty="0"/>
              <a:t>L’augmentation du risque semble se produire principalement entre le 1er et le 7ème jour suivant la première dose de vaccin antirotavirus</a:t>
            </a:r>
          </a:p>
        </p:txBody>
      </p:sp>
      <p:sp>
        <p:nvSpPr>
          <p:cNvPr id="10255" name="Rectangle 2">
            <a:extLst>
              <a:ext uri="{FF2B5EF4-FFF2-40B4-BE49-F238E27FC236}">
                <a16:creationId xmlns:a16="http://schemas.microsoft.com/office/drawing/2014/main" id="{11F4EE65-3341-4503-9498-3D24C2E1619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fr-FR" altLang="ro-RO" sz="3600" b="1" dirty="0"/>
              <a:t>Risque d’invagination par rapport au risque d’infection par le rotavirus 1/2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A5E7F6AC-120B-40FC-8E2D-EDDA981650B4}"/>
              </a:ext>
            </a:extLst>
          </p:cNvPr>
          <p:cNvSpPr txBox="1">
            <a:spLocks noChangeArrowheads="1"/>
          </p:cNvSpPr>
          <p:nvPr/>
        </p:nvSpPr>
        <p:spPr bwMode="auto">
          <a:xfrm>
            <a:off x="311150" y="1401762"/>
            <a:ext cx="8521700" cy="4450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400" dirty="0"/>
              <a:t>Le risque d’invagination après la vaccination contre le rotavirus est beaucoup plus faible que le risque de maladies graves à rotavirus chez les nourrissons et les jeunes enfants non vaccinés !</a:t>
            </a:r>
            <a:r>
              <a:rPr lang="fr-FR" altLang="ro-RO" sz="2000" dirty="0"/>
              <a:t>  </a:t>
            </a:r>
          </a:p>
          <a:p>
            <a:pPr marL="340995" indent="-340995">
              <a:lnSpc>
                <a:spcPct val="90000"/>
              </a:lnSpc>
            </a:pPr>
            <a:r>
              <a:rPr lang="fr-FR" altLang="ro-RO" sz="2400" dirty="0"/>
              <a:t>Les données sur le risque d’invagination avec le nouveau vaccin antirotavirus (ROTASIIL-</a:t>
            </a:r>
            <a:r>
              <a:rPr lang="fr-FR" altLang="ro-RO" sz="2400" dirty="0" err="1"/>
              <a:t>Liquid</a:t>
            </a:r>
            <a:r>
              <a:rPr lang="fr-FR" altLang="ro-RO" sz="2400" dirty="0"/>
              <a:t>) continuent d’être surveillées a l’échelle mondiale</a:t>
            </a:r>
            <a:endParaRPr lang="fr-FR" sz="2400" dirty="0"/>
          </a:p>
          <a:p>
            <a:pPr marL="340995" indent="-340995">
              <a:lnSpc>
                <a:spcPct val="90000"/>
              </a:lnSpc>
            </a:pPr>
            <a:r>
              <a:rPr lang="fr-FR" altLang="ro-RO" sz="2400" dirty="0"/>
              <a:t>Des millions d'enfants ont été vaccinés contre le rotavirus avec les vaccins ROTASIIL et le vaccin est considéré comme très sûr et efficace</a:t>
            </a:r>
          </a:p>
        </p:txBody>
      </p:sp>
      <p:sp>
        <p:nvSpPr>
          <p:cNvPr id="10255" name="Rectangle 2">
            <a:extLst>
              <a:ext uri="{FF2B5EF4-FFF2-40B4-BE49-F238E27FC236}">
                <a16:creationId xmlns:a16="http://schemas.microsoft.com/office/drawing/2014/main" id="{F6081121-6E4D-4FD3-A2F7-F61D1B82E4F0}"/>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fr-FR" altLang="ro-RO" sz="3600" b="1" dirty="0"/>
              <a:t>Risque d’invagination par rapport au risque d’infection par le rotavirus 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8">
            <a:extLst>
              <a:ext uri="{FF2B5EF4-FFF2-40B4-BE49-F238E27FC236}">
                <a16:creationId xmlns:a16="http://schemas.microsoft.com/office/drawing/2014/main" id="{C9225233-0311-49DF-A30A-02E341CB0750}"/>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b="1"/>
              <a:t> </a:t>
            </a:r>
            <a:r>
              <a:rPr lang="en-GB" altLang="ro-RO" sz="2400"/>
              <a:t>Signaler la manifestation adverse post-immunisation identifiée par les systèmes existants de rapports établis pour les MAPI dans le cadre des programmes nationaux de vaccination</a:t>
            </a:r>
            <a:r>
              <a:rPr lang="en-GB" altLang="ro-RO" sz="2400">
                <a:solidFill>
                  <a:srgbClr val="FF0000"/>
                </a:solidFill>
              </a:rPr>
              <a:t> </a:t>
            </a:r>
          </a:p>
        </p:txBody>
      </p:sp>
      <p:sp>
        <p:nvSpPr>
          <p:cNvPr id="16387" name="Rectangle 8">
            <a:extLst>
              <a:ext uri="{FF2B5EF4-FFF2-40B4-BE49-F238E27FC236}">
                <a16:creationId xmlns:a16="http://schemas.microsoft.com/office/drawing/2014/main" id="{EF1AFF0A-8125-4220-A4B2-53A744D001F0}"/>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Autorités nationales </a:t>
            </a:r>
          </a:p>
          <a:p>
            <a:pPr algn="ctr">
              <a:spcBef>
                <a:spcPct val="0"/>
              </a:spcBef>
              <a:buClrTx/>
              <a:buFont typeface="Limon F3" charset="0"/>
              <a:buNone/>
            </a:pPr>
            <a:r>
              <a:rPr lang="en-GB" altLang="ro-RO" sz="2000">
                <a:latin typeface="Limon F3" charset="0"/>
              </a:rPr>
              <a:t>.</a:t>
            </a:r>
          </a:p>
        </p:txBody>
      </p:sp>
      <p:sp>
        <p:nvSpPr>
          <p:cNvPr id="16388" name="Rectangle 9">
            <a:extLst>
              <a:ext uri="{FF2B5EF4-FFF2-40B4-BE49-F238E27FC236}">
                <a16:creationId xmlns:a16="http://schemas.microsoft.com/office/drawing/2014/main" id="{50BBCE2B-0FAD-4093-9CD6-39C2761466C0}"/>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 niveau de la communauté, du district et de la région</a:t>
            </a:r>
          </a:p>
        </p:txBody>
      </p:sp>
      <p:sp>
        <p:nvSpPr>
          <p:cNvPr id="16389" name="Rectangle 10">
            <a:extLst>
              <a:ext uri="{FF2B5EF4-FFF2-40B4-BE49-F238E27FC236}">
                <a16:creationId xmlns:a16="http://schemas.microsoft.com/office/drawing/2014/main" id="{2EA7B972-8F92-4AD1-B768-6BF208CE9F6C}"/>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Signes ou symptômes suspects</a:t>
            </a:r>
          </a:p>
        </p:txBody>
      </p:sp>
      <p:pic>
        <p:nvPicPr>
          <p:cNvPr id="16390" name="Picture 13" descr="lever2_heathcentre">
            <a:extLst>
              <a:ext uri="{FF2B5EF4-FFF2-40B4-BE49-F238E27FC236}">
                <a16:creationId xmlns:a16="http://schemas.microsoft.com/office/drawing/2014/main" id="{99991342-B551-477F-B510-7ED49E19B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Line 15">
            <a:extLst>
              <a:ext uri="{FF2B5EF4-FFF2-40B4-BE49-F238E27FC236}">
                <a16:creationId xmlns:a16="http://schemas.microsoft.com/office/drawing/2014/main" id="{9D98DBE0-196D-46D2-99A7-7203AB9643A2}"/>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2" name="Line 16">
            <a:extLst>
              <a:ext uri="{FF2B5EF4-FFF2-40B4-BE49-F238E27FC236}">
                <a16:creationId xmlns:a16="http://schemas.microsoft.com/office/drawing/2014/main" id="{677F083D-D6BB-4748-84B6-038CA0B0126D}"/>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3" name="Rectangle 2">
            <a:extLst>
              <a:ext uri="{FF2B5EF4-FFF2-40B4-BE49-F238E27FC236}">
                <a16:creationId xmlns:a16="http://schemas.microsoft.com/office/drawing/2014/main" id="{283DE37D-AA38-42C0-B5DC-461826FBDCDE}"/>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t> Comment signaler une MAPI ? (1/2)</a:t>
            </a:r>
          </a:p>
        </p:txBody>
      </p:sp>
      <p:pic>
        <p:nvPicPr>
          <p:cNvPr id="16394" name="Picture 18" descr="Ministere_Sante">
            <a:extLst>
              <a:ext uri="{FF2B5EF4-FFF2-40B4-BE49-F238E27FC236}">
                <a16:creationId xmlns:a16="http://schemas.microsoft.com/office/drawing/2014/main" id="{E1EDBB75-E77A-47D6-B65C-8CB6D67FF0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9" descr="lever1">
            <a:extLst>
              <a:ext uri="{FF2B5EF4-FFF2-40B4-BE49-F238E27FC236}">
                <a16:creationId xmlns:a16="http://schemas.microsoft.com/office/drawing/2014/main" id="{9B3DDFAA-6ECF-4E15-84E5-75F5039704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F5C4DDB-F011-4F33-837F-E6D197ED8FD9}"/>
              </a:ext>
            </a:extLst>
          </p:cNvPr>
          <p:cNvSpPr>
            <a:spLocks noGrp="1" noChangeArrowheads="1"/>
          </p:cNvSpPr>
          <p:nvPr>
            <p:ph type="title"/>
          </p:nvPr>
        </p:nvSpPr>
        <p:spPr>
          <a:xfrm>
            <a:off x="0" y="0"/>
            <a:ext cx="9144000" cy="1238250"/>
          </a:xfrm>
        </p:spPr>
        <p:txBody>
          <a:bodyPr vert="horz" wrap="square" lIns="0" tIns="0" rIns="0" bIns="0" numCol="1" anchor="ctr" anchorCtr="0" compatLnSpc="1">
            <a:prstTxWarp prst="textNoShape">
              <a:avLst/>
            </a:prstTxWarp>
            <a:normAutofit/>
          </a:bodyPr>
          <a:lstStyle/>
          <a:p>
            <a:pPr>
              <a:buSzPct val="100000"/>
              <a:defRPr/>
            </a:pPr>
            <a:r>
              <a:rPr lang="en-GB" altLang="ro-RO"/>
              <a:t> Comment signaler une MAPI ? (2/2)</a:t>
            </a:r>
          </a:p>
        </p:txBody>
      </p:sp>
      <p:sp>
        <p:nvSpPr>
          <p:cNvPr id="18436" name="Rectangle 18">
            <a:extLst>
              <a:ext uri="{FF2B5EF4-FFF2-40B4-BE49-F238E27FC236}">
                <a16:creationId xmlns:a16="http://schemas.microsoft.com/office/drawing/2014/main" id="{DEC5B063-5CDB-4D47-9375-E9D15B6F60F4}"/>
              </a:ext>
            </a:extLst>
          </p:cNvPr>
          <p:cNvSpPr>
            <a:spLocks noChangeArrowheads="1"/>
          </p:cNvSpPr>
          <p:nvPr/>
        </p:nvSpPr>
        <p:spPr bwMode="auto">
          <a:xfrm>
            <a:off x="442540" y="1380815"/>
            <a:ext cx="4080591" cy="461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GB" altLang="ro-RO" sz="2100">
                <a:cs typeface="+mn-cs"/>
              </a:rPr>
              <a:t>Le rapport MAPI devrait contenir les éléments suivants</a:t>
            </a:r>
          </a:p>
          <a:p>
            <a:pPr lvl="1">
              <a:lnSpc>
                <a:spcPct val="90000"/>
              </a:lnSpc>
            </a:pPr>
            <a:r>
              <a:rPr lang="en-GB" altLang="ro-RO">
                <a:cs typeface="+mn-cs"/>
              </a:rPr>
              <a:t>Informations du client</a:t>
            </a:r>
          </a:p>
          <a:p>
            <a:pPr lvl="1">
              <a:lnSpc>
                <a:spcPct val="90000"/>
              </a:lnSpc>
            </a:pPr>
            <a:r>
              <a:rPr lang="en-GB" altLang="ro-RO">
                <a:cs typeface="+mn-cs"/>
              </a:rPr>
              <a:t>Description de l’acte de vaccination</a:t>
            </a:r>
          </a:p>
          <a:p>
            <a:pPr lvl="1">
              <a:lnSpc>
                <a:spcPct val="90000"/>
              </a:lnSpc>
            </a:pPr>
            <a:r>
              <a:rPr lang="en-US" altLang="en-US">
                <a:cs typeface="+mn-cs"/>
              </a:rPr>
              <a:t>Description de la ou des manifestations(s) indésirable(s)</a:t>
            </a:r>
          </a:p>
          <a:p>
            <a:pPr lvl="1">
              <a:lnSpc>
                <a:spcPct val="90000"/>
              </a:lnSpc>
            </a:pPr>
            <a:r>
              <a:rPr lang="en-GB" altLang="ro-RO">
                <a:cs typeface="+mn-cs"/>
              </a:rPr>
              <a:t>Antécédents médicaux pertinents et historique des traitements</a:t>
            </a:r>
          </a:p>
          <a:p>
            <a:pPr lvl="1">
              <a:lnSpc>
                <a:spcPct val="90000"/>
              </a:lnSpc>
            </a:pPr>
            <a:r>
              <a:rPr lang="en-GB" altLang="ro-RO">
                <a:cs typeface="+mn-cs"/>
              </a:rPr>
              <a:t>Événement(s) associé(s)</a:t>
            </a:r>
          </a:p>
          <a:p>
            <a:pPr lvl="1">
              <a:lnSpc>
                <a:spcPct val="90000"/>
              </a:lnSpc>
            </a:pPr>
            <a:r>
              <a:rPr lang="en-GB" altLang="ro-RO">
                <a:cs typeface="+mn-cs"/>
              </a:rPr>
              <a:t>Renseignements sur le déclarant</a:t>
            </a:r>
          </a:p>
        </p:txBody>
      </p:sp>
      <p:pic>
        <p:nvPicPr>
          <p:cNvPr id="4" name="Picture 3" descr="Table&#10;&#10;Description automatically generated">
            <a:extLst>
              <a:ext uri="{FF2B5EF4-FFF2-40B4-BE49-F238E27FC236}">
                <a16:creationId xmlns:a16="http://schemas.microsoft.com/office/drawing/2014/main" id="{8AAA1C0F-8359-4133-B13A-B5D5A435C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1717" y="1380815"/>
            <a:ext cx="3724056" cy="4611835"/>
          </a:xfrm>
          <a:prstGeom prst="rect">
            <a:avLst/>
          </a:prstGeom>
          <a:noFill/>
        </p:spPr>
      </p:pic>
    </p:spTree>
    <p:extLst>
      <p:ext uri="{BB962C8B-B14F-4D97-AF65-F5344CB8AC3E}">
        <p14:creationId xmlns:p14="http://schemas.microsoft.com/office/powerpoint/2010/main" val="3504561902"/>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1610</Words>
  <Application>Microsoft Office PowerPoint</Application>
  <PresentationFormat>On-screen Show (4:3)</PresentationFormat>
  <Paragraphs>156</Paragraphs>
  <Slides>11</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Limon F3</vt:lpstr>
      <vt:lpstr>Wingdings</vt:lpstr>
      <vt:lpstr>PPTtemplate</vt:lpstr>
      <vt:lpstr>PowerPoint Presentation</vt:lpstr>
      <vt:lpstr> </vt:lpstr>
      <vt:lpstr>PowerPoint Presentation</vt:lpstr>
      <vt:lpstr>PowerPoint Presentation</vt:lpstr>
      <vt:lpstr>Le vaccin est-il sûr ?</vt:lpstr>
      <vt:lpstr>PowerPoint Presentation</vt:lpstr>
      <vt:lpstr>PowerPoint Presentation</vt:lpstr>
      <vt:lpstr>PowerPoint Presentation</vt:lpstr>
      <vt:lpstr> Comment signaler une MAPI ? (2/2)</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26</cp:revision>
  <dcterms:created xsi:type="dcterms:W3CDTF">2012-01-26T17:14:51Z</dcterms:created>
  <dcterms:modified xsi:type="dcterms:W3CDTF">2022-11-20T15:19:33Z</dcterms:modified>
</cp:coreProperties>
</file>