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7" r:id="rId1"/>
  </p:sldMasterIdLst>
  <p:notesMasterIdLst>
    <p:notesMasterId r:id="rId14"/>
  </p:notesMasterIdLst>
  <p:handoutMasterIdLst>
    <p:handoutMasterId r:id="rId15"/>
  </p:handoutMasterIdLst>
  <p:sldIdLst>
    <p:sldId id="295" r:id="rId2"/>
    <p:sldId id="278" r:id="rId3"/>
    <p:sldId id="279" r:id="rId4"/>
    <p:sldId id="258" r:id="rId5"/>
    <p:sldId id="304" r:id="rId6"/>
    <p:sldId id="305" r:id="rId7"/>
    <p:sldId id="259" r:id="rId8"/>
    <p:sldId id="260" r:id="rId9"/>
    <p:sldId id="309" r:id="rId10"/>
    <p:sldId id="280" r:id="rId11"/>
    <p:sldId id="301" r:id="rId12"/>
    <p:sldId id="307" r:id="rId13"/>
  </p:sldIdLst>
  <p:sldSz cx="9144000" cy="6858000" type="screen4x3"/>
  <p:notesSz cx="6769100" cy="9906000"/>
  <p:defaultTextStyle>
    <a:defPPr>
      <a:defRPr lang="en-GB"/>
    </a:defPPr>
    <a:lvl1pPr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1pPr>
    <a:lvl2pPr marL="4572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2pPr>
    <a:lvl3pPr marL="9144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3pPr>
    <a:lvl4pPr marL="13716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4pPr>
    <a:lvl5pPr marL="18288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0">
          <p15:clr>
            <a:srgbClr val="A4A3A4"/>
          </p15:clr>
        </p15:guide>
        <p15:guide id="2" pos="2132">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1FA7003-4B01-347A-77CD-C0F24495F502}" name="Gill Mayers" initials="GM" userId="Gill Mayers"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E7FB8"/>
    <a:srgbClr val="3366CC"/>
    <a:srgbClr val="000066"/>
    <a:srgbClr val="FF6600"/>
    <a:srgbClr val="33CCFF"/>
    <a:srgbClr val="5F5F5F"/>
    <a:srgbClr val="FFECD9"/>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D889019-2B1F-9E52-46C4-8D3EAC319311}" v="47" dt="2022-03-09T18:46:44.240"/>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Style moyen 2 - Accentuation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6102" autoAdjust="0"/>
  </p:normalViewPr>
  <p:slideViewPr>
    <p:cSldViewPr>
      <p:cViewPr varScale="1">
        <p:scale>
          <a:sx n="69" d="100"/>
          <a:sy n="69" d="100"/>
        </p:scale>
        <p:origin x="2736"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7" d="100"/>
          <a:sy n="57" d="100"/>
        </p:scale>
        <p:origin x="-2616" y="-90"/>
      </p:cViewPr>
      <p:guideLst>
        <p:guide orient="horz" pos="3120"/>
        <p:guide pos="213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21"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 Id="rId22"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rs Gillian F. MAYERS (mayersgill@gmail.com)" userId="S::mayersgill_gmail.com#ext#@worldhealthorg.onmicrosoft.com::d9b941f0-ac22-4431-a954-e58ec48ed8eb" providerId="AD" clId="Web-{3D889019-2B1F-9E52-46C4-8D3EAC319311}"/>
    <pc:docChg chg="modSld">
      <pc:chgData name="Mrs Gillian F. MAYERS (mayersgill@gmail.com)" userId="S::mayersgill_gmail.com#ext#@worldhealthorg.onmicrosoft.com::d9b941f0-ac22-4431-a954-e58ec48ed8eb" providerId="AD" clId="Web-{3D889019-2B1F-9E52-46C4-8D3EAC319311}" dt="2022-03-09T18:46:44.240" v="41" actId="1076"/>
      <pc:docMkLst>
        <pc:docMk/>
      </pc:docMkLst>
      <pc:sldChg chg="addSp delSp modSp">
        <pc:chgData name="Mrs Gillian F. MAYERS (mayersgill@gmail.com)" userId="S::mayersgill_gmail.com#ext#@worldhealthorg.onmicrosoft.com::d9b941f0-ac22-4431-a954-e58ec48ed8eb" providerId="AD" clId="Web-{3D889019-2B1F-9E52-46C4-8D3EAC319311}" dt="2022-03-09T18:46:44.240" v="41" actId="1076"/>
        <pc:sldMkLst>
          <pc:docMk/>
          <pc:sldMk cId="0" sldId="309"/>
        </pc:sldMkLst>
        <pc:spChg chg="mod">
          <ac:chgData name="Mrs Gillian F. MAYERS (mayersgill@gmail.com)" userId="S::mayersgill_gmail.com#ext#@worldhealthorg.onmicrosoft.com::d9b941f0-ac22-4431-a954-e58ec48ed8eb" providerId="AD" clId="Web-{3D889019-2B1F-9E52-46C4-8D3EAC319311}" dt="2022-03-09T18:46:44.240" v="41" actId="1076"/>
          <ac:spMkLst>
            <pc:docMk/>
            <pc:sldMk cId="0" sldId="309"/>
            <ac:spMk id="21522" creationId="{C879C22F-5206-46ED-8753-D009203956E6}"/>
          </ac:spMkLst>
        </pc:spChg>
        <pc:grpChg chg="add del mod">
          <ac:chgData name="Mrs Gillian F. MAYERS (mayersgill@gmail.com)" userId="S::mayersgill_gmail.com#ext#@worldhealthorg.onmicrosoft.com::d9b941f0-ac22-4431-a954-e58ec48ed8eb" providerId="AD" clId="Web-{3D889019-2B1F-9E52-46C4-8D3EAC319311}" dt="2022-03-09T18:46:16.598" v="36"/>
          <ac:grpSpMkLst>
            <pc:docMk/>
            <pc:sldMk cId="0" sldId="309"/>
            <ac:grpSpMk id="21509" creationId="{0F81448F-318F-468A-9315-98AAD5F80CD2}"/>
          </ac:grpSpMkLst>
        </pc:grpChg>
        <pc:grpChg chg="del">
          <ac:chgData name="Mrs Gillian F. MAYERS (mayersgill@gmail.com)" userId="S::mayersgill_gmail.com#ext#@worldhealthorg.onmicrosoft.com::d9b941f0-ac22-4431-a954-e58ec48ed8eb" providerId="AD" clId="Web-{3D889019-2B1F-9E52-46C4-8D3EAC319311}" dt="2022-03-09T18:46:19.786" v="37"/>
          <ac:grpSpMkLst>
            <pc:docMk/>
            <pc:sldMk cId="0" sldId="309"/>
            <ac:grpSpMk id="21520" creationId="{5E0973F1-7A7A-4C86-9CA4-653AB553E9E6}"/>
          </ac:grpSpMkLst>
        </pc:grpChg>
        <pc:picChg chg="add mod">
          <ac:chgData name="Mrs Gillian F. MAYERS (mayersgill@gmail.com)" userId="S::mayersgill_gmail.com#ext#@worldhealthorg.onmicrosoft.com::d9b941f0-ac22-4431-a954-e58ec48ed8eb" providerId="AD" clId="Web-{3D889019-2B1F-9E52-46C4-8D3EAC319311}" dt="2022-03-09T18:46:35.239" v="39" actId="1076"/>
          <ac:picMkLst>
            <pc:docMk/>
            <pc:sldMk cId="0" sldId="309"/>
            <ac:picMk id="2" creationId="{A357179A-F58C-4B39-B7A0-E16DED94863F}"/>
          </ac:picMkLst>
        </pc:picChg>
        <pc:picChg chg="del">
          <ac:chgData name="Mrs Gillian F. MAYERS (mayersgill@gmail.com)" userId="S::mayersgill_gmail.com#ext#@worldhealthorg.onmicrosoft.com::d9b941f0-ac22-4431-a954-e58ec48ed8eb" providerId="AD" clId="Web-{3D889019-2B1F-9E52-46C4-8D3EAC319311}" dt="2022-03-09T18:46:11.817" v="33"/>
          <ac:picMkLst>
            <pc:docMk/>
            <pc:sldMk cId="0" sldId="309"/>
            <ac:picMk id="21511" creationId="{CD67AE7E-0C95-4099-B1F0-7ED7EAAFB939}"/>
          </ac:picMkLst>
        </pc:picChg>
        <pc:picChg chg="del">
          <ac:chgData name="Mrs Gillian F. MAYERS (mayersgill@gmail.com)" userId="S::mayersgill_gmail.com#ext#@worldhealthorg.onmicrosoft.com::d9b941f0-ac22-4431-a954-e58ec48ed8eb" providerId="AD" clId="Web-{3D889019-2B1F-9E52-46C4-8D3EAC319311}" dt="2022-03-09T18:46:19.786" v="37"/>
          <ac:picMkLst>
            <pc:docMk/>
            <pc:sldMk cId="0" sldId="309"/>
            <ac:picMk id="21523" creationId="{79FC66FD-5A55-4FED-812D-0ADAFE3AA50E}"/>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a:extLst>
              <a:ext uri="{FF2B5EF4-FFF2-40B4-BE49-F238E27FC236}">
                <a16:creationId xmlns:a16="http://schemas.microsoft.com/office/drawing/2014/main" id="{93D3CF8B-5786-461B-810C-0AAC06D29FEB}"/>
              </a:ext>
            </a:extLst>
          </p:cNvPr>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rtl="0" eaLnBrk="1" hangingPunct="1">
              <a:defRPr sz="1200" b="0">
                <a:solidFill>
                  <a:schemeClr val="tx1"/>
                </a:solidFill>
                <a:latin typeface="Arial" pitchFamily="34" charset="0"/>
                <a:ea typeface="ＭＳ Ｐゴシック" panose="020B0600070205080204" pitchFamily="34" charset="-128"/>
              </a:defRPr>
            </a:lvl1pPr>
          </a:lstStyle>
          <a:p>
            <a:pPr>
              <a:defRPr/>
            </a:pPr>
            <a:endParaRPr lang="en-US"/>
          </a:p>
        </p:txBody>
      </p:sp>
      <p:sp>
        <p:nvSpPr>
          <p:cNvPr id="37891" name="Rectangle 3">
            <a:extLst>
              <a:ext uri="{FF2B5EF4-FFF2-40B4-BE49-F238E27FC236}">
                <a16:creationId xmlns:a16="http://schemas.microsoft.com/office/drawing/2014/main" id="{D40E7D95-DC21-48BD-925F-6D0116FF6A3A}"/>
              </a:ext>
            </a:extLst>
          </p:cNvPr>
          <p:cNvSpPr>
            <a:spLocks noGrp="1" noChangeArrowheads="1"/>
          </p:cNvSpPr>
          <p:nvPr>
            <p:ph type="dt" sz="quarter"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rtl="0" eaLnBrk="1" hangingPunct="1">
              <a:defRPr sz="1200" b="0">
                <a:solidFill>
                  <a:schemeClr val="tx1"/>
                </a:solidFill>
                <a:latin typeface="Arial" pitchFamily="34" charset="0"/>
                <a:ea typeface="ＭＳ Ｐゴシック" panose="020B0600070205080204" pitchFamily="34" charset="-128"/>
              </a:defRPr>
            </a:lvl1pPr>
          </a:lstStyle>
          <a:p>
            <a:pPr>
              <a:defRPr/>
            </a:pPr>
            <a:endParaRPr lang="en-US"/>
          </a:p>
        </p:txBody>
      </p:sp>
      <p:sp>
        <p:nvSpPr>
          <p:cNvPr id="37892" name="Rectangle 4">
            <a:extLst>
              <a:ext uri="{FF2B5EF4-FFF2-40B4-BE49-F238E27FC236}">
                <a16:creationId xmlns:a16="http://schemas.microsoft.com/office/drawing/2014/main" id="{64FC24CD-60F0-46A2-AEAF-6EBFC81AC96B}"/>
              </a:ext>
            </a:extLst>
          </p:cNvPr>
          <p:cNvSpPr>
            <a:spLocks noGrp="1" noChangeArrowheads="1"/>
          </p:cNvSpPr>
          <p:nvPr>
            <p:ph type="ftr" sz="quarter" idx="2"/>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rtl="0" eaLnBrk="1" hangingPunct="1">
              <a:defRPr sz="1200" b="0">
                <a:solidFill>
                  <a:schemeClr val="tx1"/>
                </a:solidFill>
                <a:latin typeface="Arial" pitchFamily="34" charset="0"/>
                <a:ea typeface="ＭＳ Ｐゴシック" panose="020B0600070205080204" pitchFamily="34" charset="-128"/>
              </a:defRPr>
            </a:lvl1pPr>
          </a:lstStyle>
          <a:p>
            <a:pPr>
              <a:defRPr/>
            </a:pPr>
            <a:endParaRPr lang="en-US"/>
          </a:p>
        </p:txBody>
      </p:sp>
      <p:sp>
        <p:nvSpPr>
          <p:cNvPr id="37893" name="Rectangle 5">
            <a:extLst>
              <a:ext uri="{FF2B5EF4-FFF2-40B4-BE49-F238E27FC236}">
                <a16:creationId xmlns:a16="http://schemas.microsoft.com/office/drawing/2014/main" id="{4514110E-CED1-438E-8546-8F0D6364C6EC}"/>
              </a:ext>
            </a:extLst>
          </p:cNvPr>
          <p:cNvSpPr>
            <a:spLocks noGrp="1" noChangeArrowheads="1"/>
          </p:cNvSpPr>
          <p:nvPr>
            <p:ph type="sldNum" sz="quarter" idx="3"/>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eaLnBrk="1" hangingPunct="1">
              <a:defRPr sz="1200" b="0" smtClean="0">
                <a:solidFill>
                  <a:schemeClr val="tx1"/>
                </a:solidFill>
              </a:defRPr>
            </a:lvl1pPr>
          </a:lstStyle>
          <a:p>
            <a:pPr>
              <a:defRPr/>
            </a:pPr>
            <a:fld id="{A3F73F14-0CEB-4AF7-AF15-47D801A6C153}" type="slidenum">
              <a:rPr lang="en-US" altLang="en-US"/>
              <a:pPr>
                <a:defRPr/>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E3AB7A6A-9FCF-4D20-B2B0-5BA1D7E96DA5}"/>
              </a:ext>
            </a:extLst>
          </p:cNvPr>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rtl="0" eaLnBrk="1" hangingPunct="1">
              <a:defRPr sz="1200" b="0">
                <a:solidFill>
                  <a:schemeClr val="tx1"/>
                </a:solidFill>
                <a:latin typeface="Arial" pitchFamily="34" charset="0"/>
                <a:ea typeface="ＭＳ Ｐゴシック" panose="020B0600070205080204" pitchFamily="34" charset="-128"/>
              </a:defRPr>
            </a:lvl1pPr>
          </a:lstStyle>
          <a:p>
            <a:pPr>
              <a:defRPr/>
            </a:pPr>
            <a:endParaRPr lang="fr-FR"/>
          </a:p>
        </p:txBody>
      </p:sp>
      <p:sp>
        <p:nvSpPr>
          <p:cNvPr id="8195" name="Rectangle 3">
            <a:extLst>
              <a:ext uri="{FF2B5EF4-FFF2-40B4-BE49-F238E27FC236}">
                <a16:creationId xmlns:a16="http://schemas.microsoft.com/office/drawing/2014/main" id="{AF85ACC8-EE6C-48F5-AC9C-4F7266B8B3F5}"/>
              </a:ext>
            </a:extLst>
          </p:cNvPr>
          <p:cNvSpPr>
            <a:spLocks noGrp="1" noChangeArrowheads="1"/>
          </p:cNvSpPr>
          <p:nvPr>
            <p:ph type="dt"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rtl="0" eaLnBrk="1" hangingPunct="1">
              <a:defRPr sz="1200" b="0">
                <a:solidFill>
                  <a:schemeClr val="tx1"/>
                </a:solidFill>
                <a:latin typeface="Arial" pitchFamily="34" charset="0"/>
                <a:ea typeface="ＭＳ Ｐゴシック" panose="020B0600070205080204" pitchFamily="34" charset="-128"/>
              </a:defRPr>
            </a:lvl1pPr>
          </a:lstStyle>
          <a:p>
            <a:pPr>
              <a:defRPr/>
            </a:pPr>
            <a:endParaRPr lang="fr-FR"/>
          </a:p>
        </p:txBody>
      </p:sp>
      <p:sp>
        <p:nvSpPr>
          <p:cNvPr id="3076" name="Rectangle 4">
            <a:extLst>
              <a:ext uri="{FF2B5EF4-FFF2-40B4-BE49-F238E27FC236}">
                <a16:creationId xmlns:a16="http://schemas.microsoft.com/office/drawing/2014/main" id="{6C4D732C-1782-4A9C-AB37-DCCB17DA2CE6}"/>
              </a:ext>
            </a:extLst>
          </p:cNvPr>
          <p:cNvSpPr>
            <a:spLocks noGrp="1" noRot="1" noChangeAspect="1" noChangeArrowheads="1" noTextEdit="1"/>
          </p:cNvSpPr>
          <p:nvPr>
            <p:ph type="sldImg" idx="2"/>
          </p:nvPr>
        </p:nvSpPr>
        <p:spPr bwMode="auto">
          <a:xfrm>
            <a:off x="909638" y="742950"/>
            <a:ext cx="4953000" cy="37147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7" name="Rectangle 5">
            <a:extLst>
              <a:ext uri="{FF2B5EF4-FFF2-40B4-BE49-F238E27FC236}">
                <a16:creationId xmlns:a16="http://schemas.microsoft.com/office/drawing/2014/main" id="{43821594-3EE9-493A-8577-8334532E66DC}"/>
              </a:ext>
            </a:extLst>
          </p:cNvPr>
          <p:cNvSpPr>
            <a:spLocks noGrp="1" noChangeArrowheads="1"/>
          </p:cNvSpPr>
          <p:nvPr>
            <p:ph type="body" sz="quarter" idx="3"/>
          </p:nvPr>
        </p:nvSpPr>
        <p:spPr bwMode="auto">
          <a:xfrm>
            <a:off x="677863" y="4705350"/>
            <a:ext cx="5413375" cy="44577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a:extLst>
              <a:ext uri="{FF2B5EF4-FFF2-40B4-BE49-F238E27FC236}">
                <a16:creationId xmlns:a16="http://schemas.microsoft.com/office/drawing/2014/main" id="{6BDE9ED9-B671-49B0-8536-C99CF91A0205}"/>
              </a:ext>
            </a:extLst>
          </p:cNvPr>
          <p:cNvSpPr>
            <a:spLocks noGrp="1" noChangeArrowheads="1"/>
          </p:cNvSpPr>
          <p:nvPr>
            <p:ph type="ftr" sz="quarter" idx="4"/>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rtl="0" eaLnBrk="1" hangingPunct="1">
              <a:defRPr sz="1200" b="0">
                <a:solidFill>
                  <a:schemeClr val="tx1"/>
                </a:solidFill>
                <a:latin typeface="Arial" pitchFamily="34" charset="0"/>
                <a:ea typeface="ＭＳ Ｐゴシック" panose="020B0600070205080204" pitchFamily="34" charset="-128"/>
              </a:defRPr>
            </a:lvl1pPr>
          </a:lstStyle>
          <a:p>
            <a:pPr>
              <a:defRPr/>
            </a:pPr>
            <a:endParaRPr lang="fr-FR"/>
          </a:p>
        </p:txBody>
      </p:sp>
      <p:sp>
        <p:nvSpPr>
          <p:cNvPr id="8199" name="Rectangle 7">
            <a:extLst>
              <a:ext uri="{FF2B5EF4-FFF2-40B4-BE49-F238E27FC236}">
                <a16:creationId xmlns:a16="http://schemas.microsoft.com/office/drawing/2014/main" id="{3FFB8ADA-E449-45EC-BD93-F47BDFA7D01C}"/>
              </a:ext>
            </a:extLst>
          </p:cNvPr>
          <p:cNvSpPr>
            <a:spLocks noGrp="1" noChangeArrowheads="1"/>
          </p:cNvSpPr>
          <p:nvPr>
            <p:ph type="sldNum" sz="quarter" idx="5"/>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eaLnBrk="1" hangingPunct="1">
              <a:defRPr sz="1200" b="0" smtClean="0">
                <a:solidFill>
                  <a:schemeClr val="tx1"/>
                </a:solidFill>
              </a:defRPr>
            </a:lvl1pPr>
          </a:lstStyle>
          <a:p>
            <a:pPr>
              <a:defRPr/>
            </a:pPr>
            <a:fld id="{D53BA91F-9415-4230-BA4F-0D63E9A59140}"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S PGothic" pitchFamily="34"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MS PGothic"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Arial" charset="0"/>
        <a:ea typeface="MS PGothic"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Arial" charset="0"/>
        <a:ea typeface="MS PGothic"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Arial" charset="0"/>
        <a:ea typeface="MS PGothic" pitchFamily="34"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Espace réservé de l'image des diapositives 1">
            <a:extLst>
              <a:ext uri="{FF2B5EF4-FFF2-40B4-BE49-F238E27FC236}">
                <a16:creationId xmlns:a16="http://schemas.microsoft.com/office/drawing/2014/main" id="{547230A2-2373-45DB-BF55-68EC57CF8F40}"/>
              </a:ext>
            </a:extLst>
          </p:cNvPr>
          <p:cNvSpPr>
            <a:spLocks noGrp="1" noRot="1" noChangeAspect="1" noChangeArrowheads="1" noTextEdit="1"/>
          </p:cNvSpPr>
          <p:nvPr>
            <p:ph type="sldImg"/>
          </p:nvPr>
        </p:nvSpPr>
        <p:spPr>
          <a:ln/>
        </p:spPr>
      </p:sp>
      <p:sp>
        <p:nvSpPr>
          <p:cNvPr id="6147" name="Espace réservé des commentaires 2">
            <a:extLst>
              <a:ext uri="{FF2B5EF4-FFF2-40B4-BE49-F238E27FC236}">
                <a16:creationId xmlns:a16="http://schemas.microsoft.com/office/drawing/2014/main" id="{61A18B2D-CF68-499E-9E90-42ADBE9070C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s-ES">
              <a:latin typeface="Arial" panose="020B0604020202020204" pitchFamily="34" charset="0"/>
            </a:endParaRPr>
          </a:p>
        </p:txBody>
      </p:sp>
      <p:sp>
        <p:nvSpPr>
          <p:cNvPr id="6148" name="Espace réservé du numéro de diapositive 3">
            <a:extLst>
              <a:ext uri="{FF2B5EF4-FFF2-40B4-BE49-F238E27FC236}">
                <a16:creationId xmlns:a16="http://schemas.microsoft.com/office/drawing/2014/main" id="{FFFFC67B-9047-4E9A-B268-4ADDA7DF84E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91DB9386-B246-4860-AFD9-7AB382355752}" type="slidenum">
              <a:rPr lang="en-GB" altLang="ro-RO">
                <a:solidFill>
                  <a:srgbClr val="000000"/>
                </a:solidFill>
                <a:cs typeface="Arial" panose="020B0604020202020204" pitchFamily="34" charset="0"/>
              </a:rPr>
              <a:pPr eaLnBrk="0" hangingPunct="0">
                <a:spcBef>
                  <a:spcPct val="0"/>
                </a:spcBef>
              </a:pPr>
              <a:t>1</a:t>
            </a:fld>
            <a:endParaRPr lang="en-GB" altLang="ro-RO">
              <a:solidFill>
                <a:srgbClr val="000000"/>
              </a:solidFill>
              <a:cs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Espace réservé de l'image des diapositives 1">
            <a:extLst>
              <a:ext uri="{FF2B5EF4-FFF2-40B4-BE49-F238E27FC236}">
                <a16:creationId xmlns:a16="http://schemas.microsoft.com/office/drawing/2014/main" id="{60999379-2865-484A-8CE1-59EA19B6DA46}"/>
              </a:ext>
            </a:extLst>
          </p:cNvPr>
          <p:cNvSpPr>
            <a:spLocks noGrp="1" noRot="1" noChangeAspect="1" noChangeArrowheads="1" noTextEdit="1"/>
          </p:cNvSpPr>
          <p:nvPr>
            <p:ph type="sldImg"/>
          </p:nvPr>
        </p:nvSpPr>
        <p:spPr>
          <a:ln/>
        </p:spPr>
      </p:sp>
      <p:sp>
        <p:nvSpPr>
          <p:cNvPr id="24579" name="Espace réservé des commentaires 2">
            <a:extLst>
              <a:ext uri="{FF2B5EF4-FFF2-40B4-BE49-F238E27FC236}">
                <a16:creationId xmlns:a16="http://schemas.microsoft.com/office/drawing/2014/main" id="{589E837B-F3D7-449F-9A35-611580AB880A}"/>
              </a:ext>
            </a:extLst>
          </p:cNvPr>
          <p:cNvSpPr>
            <a:spLocks noGrp="1"/>
          </p:cNvSpPr>
          <p:nvPr>
            <p:ph type="body" idx="1"/>
          </p:nvPr>
        </p:nvSpPr>
        <p:spPr>
          <a:ln/>
        </p:spPr>
        <p:txBody>
          <a:bodyPr/>
          <a:lstStyle/>
          <a:p>
            <a:pPr>
              <a:lnSpc>
                <a:spcPct val="90000"/>
              </a:lnSpc>
              <a:defRPr/>
            </a:pPr>
            <a:r>
              <a:rPr lang="fr-FR" altLang="ro-RO" b="1" noProof="0" dirty="0">
                <a:solidFill>
                  <a:srgbClr val="000000"/>
                </a:solidFill>
                <a:latin typeface="Arial" panose="020B0604020202020204" pitchFamily="34" charset="0"/>
              </a:rPr>
              <a:t>Pour l’animateur  </a:t>
            </a:r>
          </a:p>
          <a:p>
            <a:pPr>
              <a:lnSpc>
                <a:spcPct val="90000"/>
              </a:lnSpc>
              <a:defRPr/>
            </a:pPr>
            <a:r>
              <a:rPr lang="fr-FR" altLang="ro-RO" b="1" noProof="0" dirty="0">
                <a:solidFill>
                  <a:srgbClr val="000000"/>
                </a:solidFill>
                <a:latin typeface="Arial" panose="020B0604020202020204" pitchFamily="34" charset="0"/>
              </a:rPr>
              <a:t>Expliquer aux participants qu’il existe un vaccin contre la maladie à rotavirus.</a:t>
            </a:r>
          </a:p>
          <a:p>
            <a:pPr>
              <a:lnSpc>
                <a:spcPct val="90000"/>
              </a:lnSpc>
              <a:defRPr/>
            </a:pPr>
            <a:endParaRPr lang="fr-FR" altLang="ro-RO" b="1" noProof="0" dirty="0">
              <a:solidFill>
                <a:srgbClr val="000000"/>
              </a:solidFill>
              <a:latin typeface="Arial" panose="020B0604020202020204" pitchFamily="34" charset="0"/>
            </a:endParaRPr>
          </a:p>
          <a:p>
            <a:pPr>
              <a:lnSpc>
                <a:spcPct val="90000"/>
              </a:lnSpc>
              <a:defRPr/>
            </a:pPr>
            <a:r>
              <a:rPr lang="fr-FR" altLang="ro-RO" noProof="0" dirty="0">
                <a:solidFill>
                  <a:srgbClr val="000000"/>
                </a:solidFill>
                <a:latin typeface="Arial" panose="020B0604020202020204" pitchFamily="34" charset="0"/>
              </a:rPr>
              <a:t>La meilleure façon de protéger les nourrissons contre la maladie à rotavirus est l'administration du vaccin antirotavirus. </a:t>
            </a:r>
          </a:p>
          <a:p>
            <a:pPr>
              <a:lnSpc>
                <a:spcPct val="90000"/>
              </a:lnSpc>
              <a:defRPr/>
            </a:pPr>
            <a:r>
              <a:rPr lang="fr-FR" altLang="ro-RO" noProof="0" dirty="0">
                <a:solidFill>
                  <a:srgbClr val="000000"/>
                </a:solidFill>
                <a:latin typeface="Arial" panose="020B0604020202020204" pitchFamily="34" charset="0"/>
              </a:rPr>
              <a:t>Il existe 4 vaccins antirotavirus présélectionnés : </a:t>
            </a:r>
            <a:r>
              <a:rPr lang="fr-FR" altLang="ro-RO" noProof="0" dirty="0" err="1">
                <a:solidFill>
                  <a:srgbClr val="000000"/>
                </a:solidFill>
                <a:latin typeface="Arial" panose="020B0604020202020204" pitchFamily="34" charset="0"/>
              </a:rPr>
              <a:t>RotaTeq</a:t>
            </a:r>
            <a:r>
              <a:rPr lang="fr-FR" altLang="ro-RO" baseline="30000" noProof="0" dirty="0">
                <a:solidFill>
                  <a:srgbClr val="000000"/>
                </a:solidFill>
                <a:latin typeface="Arial" panose="020B0604020202020204" pitchFamily="34" charset="0"/>
              </a:rPr>
              <a:t>®</a:t>
            </a:r>
            <a:r>
              <a:rPr lang="fr-FR" altLang="ro-RO" noProof="0" dirty="0">
                <a:solidFill>
                  <a:srgbClr val="000000"/>
                </a:solidFill>
                <a:latin typeface="Arial" panose="020B0604020202020204" pitchFamily="34" charset="0"/>
              </a:rPr>
              <a:t>, </a:t>
            </a:r>
            <a:r>
              <a:rPr lang="fr-FR" altLang="ro-RO" noProof="0" dirty="0" err="1">
                <a:solidFill>
                  <a:srgbClr val="000000"/>
                </a:solidFill>
                <a:latin typeface="Arial" panose="020B0604020202020204" pitchFamily="34" charset="0"/>
              </a:rPr>
              <a:t>Rotarix</a:t>
            </a:r>
            <a:r>
              <a:rPr lang="fr-FR" altLang="ro-RO" baseline="30000" noProof="0" dirty="0">
                <a:solidFill>
                  <a:srgbClr val="000000"/>
                </a:solidFill>
                <a:latin typeface="Arial" panose="020B0604020202020204" pitchFamily="34" charset="0"/>
              </a:rPr>
              <a:t>®</a:t>
            </a:r>
            <a:r>
              <a:rPr lang="fr-FR" altLang="ro-RO" noProof="0" dirty="0">
                <a:solidFill>
                  <a:srgbClr val="000000"/>
                </a:solidFill>
                <a:latin typeface="Arial" panose="020B0604020202020204" pitchFamily="34" charset="0"/>
              </a:rPr>
              <a:t>, </a:t>
            </a:r>
            <a:r>
              <a:rPr lang="fr-FR" altLang="ro-RO" noProof="0" dirty="0" err="1">
                <a:solidFill>
                  <a:srgbClr val="000000"/>
                </a:solidFill>
                <a:latin typeface="Arial" panose="020B0604020202020204" pitchFamily="34" charset="0"/>
              </a:rPr>
              <a:t>Rotavac</a:t>
            </a:r>
            <a:r>
              <a:rPr lang="fr-FR" altLang="ro-RO" baseline="30000" noProof="0" dirty="0">
                <a:solidFill>
                  <a:srgbClr val="000000"/>
                </a:solidFill>
                <a:latin typeface="Arial" panose="020B0604020202020204" pitchFamily="34" charset="0"/>
              </a:rPr>
              <a:t>®, </a:t>
            </a:r>
            <a:r>
              <a:rPr lang="fr-FR" altLang="ro-RO" noProof="0" dirty="0" err="1">
                <a:solidFill>
                  <a:srgbClr val="000000"/>
                </a:solidFill>
                <a:latin typeface="Arial" panose="020B0604020202020204" pitchFamily="34" charset="0"/>
              </a:rPr>
              <a:t>Rotasiil</a:t>
            </a:r>
            <a:r>
              <a:rPr lang="fr-FR" altLang="ro-RO" baseline="30000" noProof="0" dirty="0">
                <a:solidFill>
                  <a:srgbClr val="000000"/>
                </a:solidFill>
                <a:latin typeface="Arial" panose="020B0604020202020204" pitchFamily="34" charset="0"/>
              </a:rPr>
              <a:t>®</a:t>
            </a:r>
            <a:r>
              <a:rPr lang="fr-FR" altLang="ro-RO" noProof="0" dirty="0">
                <a:solidFill>
                  <a:srgbClr val="000000"/>
                </a:solidFill>
                <a:latin typeface="Arial" panose="020B0604020202020204" pitchFamily="34" charset="0"/>
              </a:rPr>
              <a:t>.</a:t>
            </a:r>
          </a:p>
          <a:p>
            <a:pPr>
              <a:lnSpc>
                <a:spcPct val="90000"/>
              </a:lnSpc>
              <a:defRPr/>
            </a:pPr>
            <a:endParaRPr lang="fr-FR" altLang="ro-RO" noProof="0" dirty="0">
              <a:solidFill>
                <a:srgbClr val="000000"/>
              </a:solidFill>
              <a:latin typeface="Arial" panose="020B0604020202020204" pitchFamily="34" charset="0"/>
            </a:endParaRPr>
          </a:p>
          <a:p>
            <a:pPr>
              <a:lnSpc>
                <a:spcPct val="90000"/>
              </a:lnSpc>
              <a:defRPr/>
            </a:pPr>
            <a:r>
              <a:rPr lang="fr-FR" altLang="ro-RO" noProof="0" dirty="0">
                <a:solidFill>
                  <a:srgbClr val="000000"/>
                </a:solidFill>
                <a:latin typeface="Arial" panose="020B0604020202020204" pitchFamily="34" charset="0"/>
              </a:rPr>
              <a:t>Tous les vaccins sont efficaces et sûrs. Le vaccin antirotavirus est très efficace contre la maladie à rotavirus. </a:t>
            </a:r>
          </a:p>
          <a:p>
            <a:pPr>
              <a:lnSpc>
                <a:spcPct val="90000"/>
              </a:lnSpc>
              <a:defRPr/>
            </a:pPr>
            <a:r>
              <a:rPr lang="fr-FR" altLang="ro-RO" noProof="0" dirty="0">
                <a:solidFill>
                  <a:srgbClr val="000000"/>
                </a:solidFill>
                <a:latin typeface="Arial" panose="020B0604020202020204" pitchFamily="34" charset="0"/>
              </a:rPr>
              <a:t>Il est important de comprendre que le vaccin antirotavirus n’empêchera pas la survenue d’une diarrhée ou de vomissements provoqués par d’autres germes, mais il est un moyen très efficace de prévenir la diarrhée et les vomissements provoqués par le rotavirus. Cela signifie que, même après une vaccination complète, un enfant peut toujours souffrir de diarrhées provoquées par d’autres agents. Il est vraiment important que les agents de santé et la communauté administrant ces vaccins aient connaissance de ce point. </a:t>
            </a:r>
          </a:p>
          <a:p>
            <a:pPr>
              <a:lnSpc>
                <a:spcPct val="80000"/>
              </a:lnSpc>
              <a:defRPr/>
            </a:pPr>
            <a:endParaRPr lang="en-GB" altLang="ro-RO" dirty="0">
              <a:solidFill>
                <a:srgbClr val="000000"/>
              </a:solidFill>
              <a:latin typeface="Arial" panose="020B0604020202020204" pitchFamily="34" charset="0"/>
            </a:endParaRPr>
          </a:p>
        </p:txBody>
      </p:sp>
      <p:sp>
        <p:nvSpPr>
          <p:cNvPr id="24580" name="Espace réservé du numéro de diapositive 3">
            <a:extLst>
              <a:ext uri="{FF2B5EF4-FFF2-40B4-BE49-F238E27FC236}">
                <a16:creationId xmlns:a16="http://schemas.microsoft.com/office/drawing/2014/main" id="{9AF55576-F565-49A3-8CF9-11B05FAFB1E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9B7F34B8-6A18-4774-8B23-30A4C620F613}" type="slidenum">
              <a:rPr lang="en-GB" altLang="ro-RO">
                <a:solidFill>
                  <a:srgbClr val="000000"/>
                </a:solidFill>
                <a:cs typeface="Arial" panose="020B0604020202020204" pitchFamily="34" charset="0"/>
              </a:rPr>
              <a:pPr eaLnBrk="0" hangingPunct="0">
                <a:spcBef>
                  <a:spcPct val="0"/>
                </a:spcBef>
              </a:pPr>
              <a:t>10</a:t>
            </a:fld>
            <a:endParaRPr lang="en-GB" altLang="ro-RO">
              <a:solidFill>
                <a:srgbClr val="000000"/>
              </a:solidFill>
              <a:cs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Espace réservé de l'image des diapositives 1">
            <a:extLst>
              <a:ext uri="{FF2B5EF4-FFF2-40B4-BE49-F238E27FC236}">
                <a16:creationId xmlns:a16="http://schemas.microsoft.com/office/drawing/2014/main" id="{703CE6AE-D826-4051-A388-8C67AC9D95ED}"/>
              </a:ext>
            </a:extLst>
          </p:cNvPr>
          <p:cNvSpPr>
            <a:spLocks noGrp="1" noRot="1" noChangeAspect="1" noChangeArrowheads="1" noTextEdit="1"/>
          </p:cNvSpPr>
          <p:nvPr>
            <p:ph type="sldImg"/>
          </p:nvPr>
        </p:nvSpPr>
        <p:spPr>
          <a:ln/>
        </p:spPr>
      </p:sp>
      <p:sp>
        <p:nvSpPr>
          <p:cNvPr id="26627" name="Espace réservé des commentaires 2">
            <a:extLst>
              <a:ext uri="{FF2B5EF4-FFF2-40B4-BE49-F238E27FC236}">
                <a16:creationId xmlns:a16="http://schemas.microsoft.com/office/drawing/2014/main" id="{A2A9CF6F-FC16-4190-8AAE-3FBEE19BC198}"/>
              </a:ext>
            </a:extLst>
          </p:cNvPr>
          <p:cNvSpPr>
            <a:spLocks noGrp="1"/>
          </p:cNvSpPr>
          <p:nvPr>
            <p:ph type="body" idx="1"/>
          </p:nvPr>
        </p:nvSpPr>
        <p:spPr>
          <a:ln/>
        </p:spPr>
        <p:txBody>
          <a:bodyPr/>
          <a:lstStyle/>
          <a:p>
            <a:pPr>
              <a:defRPr/>
            </a:pPr>
            <a:r>
              <a:rPr lang="fr-FR" altLang="ro-RO" b="1" noProof="0" dirty="0">
                <a:solidFill>
                  <a:srgbClr val="000000"/>
                </a:solidFill>
                <a:latin typeface="Arial" panose="020B0604020202020204" pitchFamily="34" charset="0"/>
              </a:rPr>
              <a:t>Pour l’animateur :  </a:t>
            </a:r>
          </a:p>
          <a:p>
            <a:pPr>
              <a:defRPr/>
            </a:pPr>
            <a:r>
              <a:rPr lang="fr-FR" altLang="ro-RO" b="1" noProof="0" dirty="0">
                <a:solidFill>
                  <a:srgbClr val="000000"/>
                </a:solidFill>
                <a:latin typeface="Arial" panose="020B0604020202020204" pitchFamily="34" charset="0"/>
              </a:rPr>
              <a:t>Présenter aux participants le contenu de la formation liée à l'introduction du vaccin antirotavirus.</a:t>
            </a:r>
          </a:p>
          <a:p>
            <a:pPr>
              <a:defRPr/>
            </a:pPr>
            <a:endParaRPr lang="fr-FR" altLang="ro-RO" b="1" noProof="0" dirty="0">
              <a:solidFill>
                <a:srgbClr val="000000"/>
              </a:solidFill>
              <a:latin typeface="Arial" panose="020B0604020202020204" pitchFamily="34" charset="0"/>
            </a:endParaRPr>
          </a:p>
          <a:p>
            <a:pPr>
              <a:defRPr/>
            </a:pPr>
            <a:r>
              <a:rPr lang="fr-FR" altLang="ro-RO" noProof="0" dirty="0">
                <a:solidFill>
                  <a:srgbClr val="000000"/>
                </a:solidFill>
                <a:latin typeface="Arial" panose="020B0604020202020204" pitchFamily="34" charset="0"/>
              </a:rPr>
              <a:t>Notre pays vient d'introduire le ROTASIIL-</a:t>
            </a:r>
            <a:r>
              <a:rPr lang="fr-FR" altLang="ro-RO" noProof="0" dirty="0" err="1">
                <a:solidFill>
                  <a:srgbClr val="000000"/>
                </a:solidFill>
                <a:latin typeface="Arial" panose="020B0604020202020204" pitchFamily="34" charset="0"/>
              </a:rPr>
              <a:t>Liquid</a:t>
            </a:r>
            <a:r>
              <a:rPr lang="fr-FR" altLang="ro-RO" noProof="0">
                <a:solidFill>
                  <a:srgbClr val="000000"/>
                </a:solidFill>
                <a:latin typeface="Arial" panose="020B0604020202020204" pitchFamily="34" charset="0"/>
              </a:rPr>
              <a:t>. </a:t>
            </a:r>
            <a:r>
              <a:rPr lang="fr-FR" altLang="ro-RO" noProof="0" dirty="0">
                <a:solidFill>
                  <a:srgbClr val="000000"/>
                </a:solidFill>
                <a:latin typeface="Arial" panose="020B0604020202020204" pitchFamily="34" charset="0"/>
              </a:rPr>
              <a:t>Afin d'assurer les meilleures conditions pour l'introduction de vaccins, vous serez formé(e) sur la façon de :</a:t>
            </a:r>
          </a:p>
          <a:p>
            <a:pPr marL="171450" indent="-171450">
              <a:buFont typeface="Arial" panose="020B0604020202020204" pitchFamily="34" charset="0"/>
              <a:buChar char="•"/>
              <a:defRPr/>
            </a:pPr>
            <a:r>
              <a:rPr lang="fr-FR" altLang="ro-RO" noProof="0" dirty="0">
                <a:solidFill>
                  <a:srgbClr val="000000"/>
                </a:solidFill>
                <a:latin typeface="Arial" panose="020B0604020202020204" pitchFamily="34" charset="0"/>
              </a:rPr>
              <a:t>Conserver le vaccin</a:t>
            </a:r>
          </a:p>
          <a:p>
            <a:pPr marL="171450" indent="-171450">
              <a:buFont typeface="Arial" panose="020B0604020202020204" pitchFamily="34" charset="0"/>
              <a:buChar char="•"/>
              <a:defRPr/>
            </a:pPr>
            <a:r>
              <a:rPr lang="fr-FR" altLang="ro-RO" noProof="0" dirty="0">
                <a:solidFill>
                  <a:srgbClr val="000000"/>
                </a:solidFill>
                <a:latin typeface="Arial" panose="020B0604020202020204" pitchFamily="34" charset="0"/>
              </a:rPr>
              <a:t>Déterminer l'admissibilité au vaccin</a:t>
            </a:r>
          </a:p>
          <a:p>
            <a:pPr marL="171450" indent="-171450">
              <a:buFont typeface="Arial" panose="020B0604020202020204" pitchFamily="34" charset="0"/>
              <a:buChar char="•"/>
              <a:defRPr/>
            </a:pPr>
            <a:r>
              <a:rPr lang="fr-FR" altLang="ro-RO" noProof="0" dirty="0">
                <a:solidFill>
                  <a:srgbClr val="000000"/>
                </a:solidFill>
                <a:latin typeface="Arial" panose="020B0604020202020204" pitchFamily="34" charset="0"/>
              </a:rPr>
              <a:t>Administrer le vaccin</a:t>
            </a:r>
          </a:p>
          <a:p>
            <a:pPr marL="171450" indent="-171450">
              <a:buFont typeface="Arial" panose="020B0604020202020204" pitchFamily="34" charset="0"/>
              <a:buChar char="•"/>
              <a:defRPr/>
            </a:pPr>
            <a:r>
              <a:rPr lang="fr-FR" altLang="ro-RO" noProof="0" dirty="0">
                <a:solidFill>
                  <a:srgbClr val="000000"/>
                </a:solidFill>
                <a:latin typeface="Arial" panose="020B0604020202020204" pitchFamily="34" charset="0"/>
              </a:rPr>
              <a:t>Enregistrer la vaccination</a:t>
            </a:r>
          </a:p>
          <a:p>
            <a:pPr marL="171450" indent="-171450">
              <a:buFont typeface="Arial" panose="020B0604020202020204" pitchFamily="34" charset="0"/>
              <a:buChar char="•"/>
              <a:defRPr/>
            </a:pPr>
            <a:r>
              <a:rPr lang="fr-FR" altLang="ro-RO" noProof="0" dirty="0">
                <a:solidFill>
                  <a:srgbClr val="000000"/>
                </a:solidFill>
                <a:latin typeface="Arial" panose="020B0604020202020204" pitchFamily="34" charset="0"/>
              </a:rPr>
              <a:t>Surveiller les manifestations adverses post-immunisation</a:t>
            </a:r>
          </a:p>
          <a:p>
            <a:pPr marL="171450" indent="-171450">
              <a:buFont typeface="Arial" panose="020B0604020202020204" pitchFamily="34" charset="0"/>
              <a:buChar char="•"/>
              <a:defRPr/>
            </a:pPr>
            <a:r>
              <a:rPr lang="fr-FR" altLang="ro-RO" noProof="0" dirty="0">
                <a:solidFill>
                  <a:srgbClr val="000000"/>
                </a:solidFill>
                <a:latin typeface="Arial" panose="020B0604020202020204" pitchFamily="34" charset="0"/>
              </a:rPr>
              <a:t>Communiquer avec les gardiens sur le vaccin</a:t>
            </a:r>
          </a:p>
          <a:p>
            <a:pPr>
              <a:defRPr/>
            </a:pPr>
            <a:endParaRPr lang="fr-FR" altLang="ro-RO" noProof="0" dirty="0">
              <a:solidFill>
                <a:srgbClr val="000000"/>
              </a:solidFill>
              <a:latin typeface="Arial" panose="020B0604020202020204" pitchFamily="34" charset="0"/>
            </a:endParaRPr>
          </a:p>
          <a:p>
            <a:pPr>
              <a:defRPr/>
            </a:pPr>
            <a:r>
              <a:rPr lang="fr-FR" altLang="ro-RO" noProof="0" dirty="0">
                <a:solidFill>
                  <a:srgbClr val="000000"/>
                </a:solidFill>
                <a:latin typeface="Arial" panose="020B0604020202020204" pitchFamily="34" charset="0"/>
              </a:rPr>
              <a:t>Au cours de la formation, les problèmes et les questions seront soulevés et débattus en groupe afin d'anticiper les situations auxquelles vous serez confronté(e) au travail.</a:t>
            </a:r>
          </a:p>
          <a:p>
            <a:pPr>
              <a:defRPr/>
            </a:pPr>
            <a:r>
              <a:rPr lang="fr-FR" altLang="ro-RO" noProof="0" dirty="0">
                <a:solidFill>
                  <a:srgbClr val="000000"/>
                </a:solidFill>
                <a:latin typeface="Arial" panose="020B0604020202020204" pitchFamily="34" charset="0"/>
              </a:rPr>
              <a:t>À la fin du cours, il vous sera fourni un guide de poche sur la formation. Le guide est destiné à vous rappeler des informations essentielles adaptées à la pratique courante. </a:t>
            </a:r>
          </a:p>
        </p:txBody>
      </p:sp>
      <p:sp>
        <p:nvSpPr>
          <p:cNvPr id="26628" name="Espace réservé du numéro de diapositive 3">
            <a:extLst>
              <a:ext uri="{FF2B5EF4-FFF2-40B4-BE49-F238E27FC236}">
                <a16:creationId xmlns:a16="http://schemas.microsoft.com/office/drawing/2014/main" id="{50DF6DC9-51BD-42E1-9064-19F76C03078F}"/>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0B0BB6E7-8B75-4D81-A703-3778F9F301F3}" type="slidenum">
              <a:rPr lang="en-GB" altLang="ro-RO" b="0">
                <a:solidFill>
                  <a:srgbClr val="000000"/>
                </a:solidFill>
                <a:cs typeface="Arial" panose="020B0604020202020204" pitchFamily="34" charset="0"/>
              </a:rPr>
              <a:pPr algn="r">
                <a:spcBef>
                  <a:spcPct val="0"/>
                </a:spcBef>
              </a:pPr>
              <a:t>11</a:t>
            </a:fld>
            <a:endParaRPr lang="en-GB" altLang="ro-RO" b="0">
              <a:solidFill>
                <a:srgbClr val="000000"/>
              </a:solidFill>
              <a:cs typeface="Arial" panose="020B060402020202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Espace réservé de l'image des diapositives 1">
            <a:extLst>
              <a:ext uri="{FF2B5EF4-FFF2-40B4-BE49-F238E27FC236}">
                <a16:creationId xmlns:a16="http://schemas.microsoft.com/office/drawing/2014/main" id="{78282225-80B6-4F27-B818-BD6111789954}"/>
              </a:ext>
            </a:extLst>
          </p:cNvPr>
          <p:cNvSpPr>
            <a:spLocks noGrp="1" noRot="1" noChangeAspect="1" noChangeArrowheads="1" noTextEdit="1"/>
          </p:cNvSpPr>
          <p:nvPr>
            <p:ph type="sldImg"/>
          </p:nvPr>
        </p:nvSpPr>
        <p:spPr>
          <a:ln/>
        </p:spPr>
      </p:sp>
      <p:sp>
        <p:nvSpPr>
          <p:cNvPr id="28675" name="Espace réservé des commentaires 2">
            <a:extLst>
              <a:ext uri="{FF2B5EF4-FFF2-40B4-BE49-F238E27FC236}">
                <a16:creationId xmlns:a16="http://schemas.microsoft.com/office/drawing/2014/main" id="{E6037188-97CF-4FC4-A8B9-91CF4F5F3EA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ro-RO" b="1">
                <a:solidFill>
                  <a:srgbClr val="000000"/>
                </a:solidFill>
                <a:latin typeface="Arial" panose="020B0604020202020204" pitchFamily="34" charset="0"/>
              </a:rPr>
              <a:t>Pour l’animateur :  </a:t>
            </a:r>
          </a:p>
          <a:p>
            <a:endParaRPr lang="en-GB" altLang="ro-RO" b="1">
              <a:solidFill>
                <a:srgbClr val="000000"/>
              </a:solidFill>
              <a:latin typeface="Arial" panose="020B0604020202020204" pitchFamily="34" charset="0"/>
            </a:endParaRPr>
          </a:p>
          <a:p>
            <a:r>
              <a:rPr lang="en-GB" altLang="ro-RO">
                <a:solidFill>
                  <a:srgbClr val="000000"/>
                </a:solidFill>
                <a:latin typeface="Arial" panose="020B0604020202020204" pitchFamily="34" charset="0"/>
              </a:rPr>
              <a:t>Ceci marque la fin du module</a:t>
            </a:r>
          </a:p>
          <a:p>
            <a:r>
              <a:rPr lang="en-GB" altLang="ro-RO">
                <a:solidFill>
                  <a:srgbClr val="000000"/>
                </a:solidFill>
                <a:latin typeface="Arial" panose="020B0604020202020204" pitchFamily="34" charset="0"/>
              </a:rPr>
              <a:t>Vous avez terminé le module « Maladie à rotavirus et vaccin ».</a:t>
            </a:r>
            <a:br>
              <a:rPr lang="en-GB" altLang="ro-RO">
                <a:solidFill>
                  <a:srgbClr val="000000"/>
                </a:solidFill>
                <a:latin typeface="Arial" panose="020B0604020202020204" pitchFamily="34" charset="0"/>
              </a:rPr>
            </a:br>
            <a:r>
              <a:rPr lang="en-GB" altLang="ro-RO">
                <a:solidFill>
                  <a:srgbClr val="000000"/>
                </a:solidFill>
                <a:latin typeface="Arial" panose="020B0604020202020204" pitchFamily="34" charset="0"/>
              </a:rPr>
              <a:t>Le module suivant s’intitule « </a:t>
            </a:r>
            <a:r>
              <a:rPr lang="fr-FR" altLang="en-US" b="1">
                <a:solidFill>
                  <a:schemeClr val="bg1"/>
                </a:solidFill>
                <a:latin typeface="Arial" panose="020B0604020202020204" pitchFamily="34" charset="0"/>
                <a:cs typeface="Arial" panose="020B0604020202020204" pitchFamily="34" charset="0"/>
              </a:rPr>
              <a:t>Caractéristiques et conditions de conservation du vaccin antirotavirus</a:t>
            </a:r>
            <a:r>
              <a:rPr lang="en-GB" altLang="ro-RO">
                <a:solidFill>
                  <a:srgbClr val="000000"/>
                </a:solidFill>
                <a:latin typeface="Arial" panose="020B0604020202020204" pitchFamily="34" charset="0"/>
              </a:rPr>
              <a:t> ».</a:t>
            </a:r>
          </a:p>
          <a:p>
            <a:r>
              <a:rPr lang="en-GB" altLang="ro-RO">
                <a:solidFill>
                  <a:srgbClr val="000000"/>
                </a:solidFill>
                <a:latin typeface="Arial" panose="020B0604020202020204" pitchFamily="34" charset="0"/>
              </a:rPr>
              <a:t>Merci pour votre attention ! </a:t>
            </a:r>
          </a:p>
        </p:txBody>
      </p:sp>
      <p:sp>
        <p:nvSpPr>
          <p:cNvPr id="28676" name="Espace réservé du numéro de diapositive 3">
            <a:extLst>
              <a:ext uri="{FF2B5EF4-FFF2-40B4-BE49-F238E27FC236}">
                <a16:creationId xmlns:a16="http://schemas.microsoft.com/office/drawing/2014/main" id="{C9714972-18B6-462E-9571-F5880900B18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CBC42E6B-E241-48D1-AA59-0D8A382BD60F}" type="slidenum">
              <a:rPr lang="en-GB" altLang="ro-RO">
                <a:solidFill>
                  <a:srgbClr val="000000"/>
                </a:solidFill>
                <a:cs typeface="Arial" panose="020B0604020202020204" pitchFamily="34" charset="0"/>
              </a:rPr>
              <a:pPr eaLnBrk="0" hangingPunct="0">
                <a:spcBef>
                  <a:spcPct val="0"/>
                </a:spcBef>
              </a:pPr>
              <a:t>12</a:t>
            </a:fld>
            <a:endParaRPr lang="en-GB" altLang="ro-RO">
              <a:solidFill>
                <a:srgbClr val="000000"/>
              </a:solidFill>
              <a:cs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Espace réservé de l'image des diapositives 1">
            <a:extLst>
              <a:ext uri="{FF2B5EF4-FFF2-40B4-BE49-F238E27FC236}">
                <a16:creationId xmlns:a16="http://schemas.microsoft.com/office/drawing/2014/main" id="{BCE9AC15-D412-44AF-8CD0-8136F43A26C0}"/>
              </a:ext>
            </a:extLst>
          </p:cNvPr>
          <p:cNvSpPr>
            <a:spLocks noGrp="1" noRot="1" noChangeAspect="1" noChangeArrowheads="1" noTextEdit="1"/>
          </p:cNvSpPr>
          <p:nvPr>
            <p:ph type="sldImg"/>
          </p:nvPr>
        </p:nvSpPr>
        <p:spPr>
          <a:ln/>
        </p:spPr>
      </p:sp>
      <p:sp>
        <p:nvSpPr>
          <p:cNvPr id="8195" name="Espace réservé des commentaires 2">
            <a:extLst>
              <a:ext uri="{FF2B5EF4-FFF2-40B4-BE49-F238E27FC236}">
                <a16:creationId xmlns:a16="http://schemas.microsoft.com/office/drawing/2014/main" id="{006CBBDF-6CCD-416A-8D17-97DD922749B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altLang="es-ES">
              <a:latin typeface="Arial" panose="020B0604020202020204" pitchFamily="34" charset="0"/>
            </a:endParaRPr>
          </a:p>
        </p:txBody>
      </p:sp>
      <p:sp>
        <p:nvSpPr>
          <p:cNvPr id="8196" name="Espace réservé du numéro de diapositive 3">
            <a:extLst>
              <a:ext uri="{FF2B5EF4-FFF2-40B4-BE49-F238E27FC236}">
                <a16:creationId xmlns:a16="http://schemas.microsoft.com/office/drawing/2014/main" id="{F63FA97F-6E28-4702-8756-53548381B24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0A7E25CF-E740-4DD2-A16F-E0895AB4E629}" type="slidenum">
              <a:rPr lang="en-GB" altLang="ro-RO">
                <a:solidFill>
                  <a:srgbClr val="000000"/>
                </a:solidFill>
                <a:cs typeface="Arial" panose="020B0604020202020204" pitchFamily="34" charset="0"/>
              </a:rPr>
              <a:pPr eaLnBrk="0" hangingPunct="0">
                <a:spcBef>
                  <a:spcPct val="0"/>
                </a:spcBef>
              </a:pPr>
              <a:t>2</a:t>
            </a:fld>
            <a:endParaRPr lang="en-GB" altLang="ro-RO">
              <a:solidFill>
                <a:srgbClr val="000000"/>
              </a:solidFill>
              <a:cs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a:extLst>
              <a:ext uri="{FF2B5EF4-FFF2-40B4-BE49-F238E27FC236}">
                <a16:creationId xmlns:a16="http://schemas.microsoft.com/office/drawing/2014/main" id="{6ADFC06B-C1A1-495B-A664-4DBC094F5AC6}"/>
              </a:ext>
            </a:extLst>
          </p:cNvPr>
          <p:cNvSpPr>
            <a:spLocks noGrp="1" noRot="1" noChangeAspect="1" noChangeArrowheads="1" noTextEdit="1"/>
          </p:cNvSpPr>
          <p:nvPr>
            <p:ph type="sldImg"/>
          </p:nvPr>
        </p:nvSpPr>
        <p:spPr>
          <a:ln/>
        </p:spPr>
      </p:sp>
      <p:sp>
        <p:nvSpPr>
          <p:cNvPr id="10243" name="Espace réservé des commentaires 2">
            <a:extLst>
              <a:ext uri="{FF2B5EF4-FFF2-40B4-BE49-F238E27FC236}">
                <a16:creationId xmlns:a16="http://schemas.microsoft.com/office/drawing/2014/main" id="{137982CE-0F55-4CA3-A3AD-1F47A257D41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latin typeface="Arial" panose="020B0604020202020204" pitchFamily="34" charset="0"/>
              </a:rPr>
              <a:t>Pour l’animateur :  </a:t>
            </a:r>
          </a:p>
          <a:p>
            <a:r>
              <a:rPr lang="fr-FR" altLang="ro-RO" b="1" noProof="0" dirty="0">
                <a:solidFill>
                  <a:srgbClr val="000000"/>
                </a:solidFill>
                <a:latin typeface="Arial" panose="020B0604020202020204" pitchFamily="34" charset="0"/>
              </a:rPr>
              <a:t>Expliquer aux participants les principales questions soulevées dans ce module.</a:t>
            </a:r>
          </a:p>
          <a:p>
            <a:endParaRPr lang="fr-FR" altLang="ro-RO" b="1" noProof="0" dirty="0">
              <a:solidFill>
                <a:srgbClr val="000000"/>
              </a:solidFill>
              <a:latin typeface="Arial" panose="020B0604020202020204" pitchFamily="34" charset="0"/>
            </a:endParaRPr>
          </a:p>
          <a:p>
            <a:r>
              <a:rPr lang="fr-FR" altLang="ro-RO" noProof="0" dirty="0">
                <a:solidFill>
                  <a:srgbClr val="000000"/>
                </a:solidFill>
                <a:latin typeface="Arial" panose="020B0604020202020204" pitchFamily="34" charset="0"/>
              </a:rPr>
              <a:t>Dans ce module, vous en apprendrez plus sur la maladie à rotavirus et le vaccin antirotavirus.</a:t>
            </a:r>
          </a:p>
          <a:p>
            <a:r>
              <a:rPr lang="fr-FR" altLang="ro-RO" noProof="0" dirty="0">
                <a:solidFill>
                  <a:srgbClr val="000000"/>
                </a:solidFill>
                <a:latin typeface="Arial" panose="020B0604020202020204" pitchFamily="34" charset="0"/>
              </a:rPr>
              <a:t>Nous vous fournirons des réponses aux questions suivantes :</a:t>
            </a:r>
          </a:p>
          <a:p>
            <a:endParaRPr lang="fr-FR" altLang="ro-RO" noProof="0" dirty="0">
              <a:solidFill>
                <a:srgbClr val="000000"/>
              </a:solidFill>
              <a:latin typeface="Arial" panose="020B0604020202020204" pitchFamily="34" charset="0"/>
            </a:endParaRPr>
          </a:p>
          <a:p>
            <a:pPr marL="171450" indent="-171450">
              <a:buFont typeface="Arial" panose="020B0604020202020204" pitchFamily="34" charset="0"/>
              <a:buChar char="•"/>
            </a:pPr>
            <a:r>
              <a:rPr lang="fr-FR" altLang="ro-RO" noProof="0" dirty="0">
                <a:solidFill>
                  <a:srgbClr val="000000"/>
                </a:solidFill>
                <a:latin typeface="Arial" panose="020B0604020202020204" pitchFamily="34" charset="0"/>
              </a:rPr>
              <a:t>Qu’est-ce qu’une maladie à rotavirus ?</a:t>
            </a:r>
          </a:p>
          <a:p>
            <a:pPr marL="171450" indent="-171450">
              <a:buFont typeface="Arial" panose="020B0604020202020204" pitchFamily="34" charset="0"/>
              <a:buChar char="•"/>
            </a:pPr>
            <a:r>
              <a:rPr lang="fr-FR" altLang="ro-RO" noProof="0" dirty="0">
                <a:solidFill>
                  <a:srgbClr val="000000"/>
                </a:solidFill>
                <a:latin typeface="Arial" panose="020B0604020202020204" pitchFamily="34" charset="0"/>
              </a:rPr>
              <a:t>Quels sont les signes et symptômes du rotavirus ?</a:t>
            </a:r>
          </a:p>
          <a:p>
            <a:pPr marL="171450" indent="-171450">
              <a:buFont typeface="Arial" panose="020B0604020202020204" pitchFamily="34" charset="0"/>
              <a:buChar char="•"/>
            </a:pPr>
            <a:r>
              <a:rPr lang="fr-FR" altLang="ro-RO" noProof="0" dirty="0">
                <a:solidFill>
                  <a:srgbClr val="000000"/>
                </a:solidFill>
                <a:latin typeface="Arial" panose="020B0604020202020204" pitchFamily="34" charset="0"/>
              </a:rPr>
              <a:t>Comment le rotavirus se transmet-il ? </a:t>
            </a:r>
          </a:p>
          <a:p>
            <a:pPr marL="171450" indent="-171450">
              <a:buFont typeface="Arial" panose="020B0604020202020204" pitchFamily="34" charset="0"/>
              <a:buChar char="•"/>
            </a:pPr>
            <a:r>
              <a:rPr lang="fr-FR" altLang="ro-RO" noProof="0" dirty="0">
                <a:solidFill>
                  <a:srgbClr val="000000"/>
                </a:solidFill>
                <a:latin typeface="Arial" panose="020B0604020202020204" pitchFamily="34" charset="0"/>
              </a:rPr>
              <a:t>Qui sont les individus à risque ?  </a:t>
            </a:r>
          </a:p>
          <a:p>
            <a:pPr marL="171450" indent="-171450">
              <a:buFont typeface="Arial" panose="020B0604020202020204" pitchFamily="34" charset="0"/>
              <a:buChar char="•"/>
            </a:pPr>
            <a:r>
              <a:rPr lang="fr-FR" altLang="ro-RO" noProof="0" dirty="0">
                <a:solidFill>
                  <a:srgbClr val="000000"/>
                </a:solidFill>
                <a:latin typeface="Arial" panose="020B0604020202020204" pitchFamily="34" charset="0"/>
              </a:rPr>
              <a:t>Quelles sont les stratégies de prévention du rotavirus ?</a:t>
            </a:r>
          </a:p>
        </p:txBody>
      </p:sp>
      <p:sp>
        <p:nvSpPr>
          <p:cNvPr id="10244" name="Espace réservé du numéro de diapositive 3">
            <a:extLst>
              <a:ext uri="{FF2B5EF4-FFF2-40B4-BE49-F238E27FC236}">
                <a16:creationId xmlns:a16="http://schemas.microsoft.com/office/drawing/2014/main" id="{6C7D00DF-98FE-46B4-A3EE-62FF3766605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EE2EE37A-82FE-4B4F-A70B-64838841CE9B}" type="slidenum">
              <a:rPr lang="en-GB" altLang="ro-RO">
                <a:solidFill>
                  <a:srgbClr val="000000"/>
                </a:solidFill>
                <a:cs typeface="Arial" panose="020B0604020202020204" pitchFamily="34" charset="0"/>
              </a:rPr>
              <a:pPr eaLnBrk="0" hangingPunct="0">
                <a:spcBef>
                  <a:spcPct val="0"/>
                </a:spcBef>
              </a:pPr>
              <a:t>3</a:t>
            </a:fld>
            <a:endParaRPr lang="en-GB" altLang="ro-RO">
              <a:solidFill>
                <a:srgbClr val="000000"/>
              </a:solidFill>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Espace réservé de l'image des diapositives 1">
            <a:extLst>
              <a:ext uri="{FF2B5EF4-FFF2-40B4-BE49-F238E27FC236}">
                <a16:creationId xmlns:a16="http://schemas.microsoft.com/office/drawing/2014/main" id="{2E78EBF4-14DB-4014-AC71-E99947D06A92}"/>
              </a:ext>
            </a:extLst>
          </p:cNvPr>
          <p:cNvSpPr>
            <a:spLocks noGrp="1" noRot="1" noChangeAspect="1" noChangeArrowheads="1" noTextEdit="1"/>
          </p:cNvSpPr>
          <p:nvPr>
            <p:ph type="sldImg"/>
          </p:nvPr>
        </p:nvSpPr>
        <p:spPr>
          <a:ln/>
        </p:spPr>
      </p:sp>
      <p:sp>
        <p:nvSpPr>
          <p:cNvPr id="12291" name="Espace réservé des commentaires 2">
            <a:extLst>
              <a:ext uri="{FF2B5EF4-FFF2-40B4-BE49-F238E27FC236}">
                <a16:creationId xmlns:a16="http://schemas.microsoft.com/office/drawing/2014/main" id="{51589B73-0945-440C-8F38-A48460E0FA6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ro-RO" b="1">
                <a:solidFill>
                  <a:srgbClr val="000000"/>
                </a:solidFill>
                <a:latin typeface="Arial" panose="020B0604020202020204" pitchFamily="34" charset="0"/>
              </a:rPr>
              <a:t>Pour l’animateur :  </a:t>
            </a:r>
          </a:p>
          <a:p>
            <a:r>
              <a:rPr lang="en-GB" altLang="ro-RO" b="1">
                <a:solidFill>
                  <a:srgbClr val="000000"/>
                </a:solidFill>
                <a:latin typeface="Arial" panose="020B0604020202020204" pitchFamily="34" charset="0"/>
              </a:rPr>
              <a:t>Expliquer aux participants les caractéristiques de la maladie à rotavirus.</a:t>
            </a:r>
          </a:p>
          <a:p>
            <a:endParaRPr lang="en-GB" altLang="ro-RO" b="1">
              <a:solidFill>
                <a:srgbClr val="000000"/>
              </a:solidFill>
              <a:latin typeface="Arial" panose="020B0604020202020204" pitchFamily="34" charset="0"/>
            </a:endParaRPr>
          </a:p>
          <a:p>
            <a:r>
              <a:rPr lang="en-GB" altLang="ro-RO">
                <a:solidFill>
                  <a:srgbClr val="000000"/>
                </a:solidFill>
                <a:latin typeface="Arial" panose="020B0604020202020204" pitchFamily="34" charset="0"/>
              </a:rPr>
              <a:t>Le rotavirus est un virus qui provoque une diarrhée (parfois grave), surtout chez les nourrissons et les jeunes enfants. </a:t>
            </a:r>
          </a:p>
          <a:p>
            <a:r>
              <a:rPr lang="en-GB" altLang="ro-RO">
                <a:solidFill>
                  <a:srgbClr val="000000"/>
                </a:solidFill>
                <a:latin typeface="Arial" panose="020B0604020202020204" pitchFamily="34" charset="0"/>
              </a:rPr>
              <a:t>Le nom « rotavirus » est dérivé du latin Rota, signifiant « roue », parce que le rotavirus a l'apparence d'une roue lorsqu’il est examiné au microscope. </a:t>
            </a:r>
          </a:p>
          <a:p>
            <a:r>
              <a:rPr lang="en-GB" altLang="ro-RO">
                <a:solidFill>
                  <a:srgbClr val="000000"/>
                </a:solidFill>
                <a:latin typeface="Arial" panose="020B0604020202020204" pitchFamily="34" charset="0"/>
              </a:rPr>
              <a:t>Le rotavirus infecte et endommage les cellules qui tapissent l’intestin et provoque des gastro-entérites. </a:t>
            </a:r>
          </a:p>
          <a:p>
            <a:r>
              <a:rPr lang="en-GB" altLang="ro-RO">
                <a:solidFill>
                  <a:srgbClr val="000000"/>
                </a:solidFill>
                <a:latin typeface="Arial" panose="020B0604020202020204" pitchFamily="34" charset="0"/>
              </a:rPr>
              <a:t>Le rotavirus est la cause la plus fréquente de diarrhées sévères chez les nourrissons et les jeunes enfants dans le monde</a:t>
            </a:r>
          </a:p>
          <a:p>
            <a:r>
              <a:rPr lang="en-GB" altLang="ro-RO">
                <a:solidFill>
                  <a:srgbClr val="000000"/>
                </a:solidFill>
                <a:latin typeface="Arial" panose="020B0604020202020204" pitchFamily="34" charset="0"/>
              </a:rPr>
              <a:t>L’OMS estime que le rotavirus est responsable de près de 215 000 décès diarrhéiques, pour la plupart des nourrissons vivant dans des pays en développement. </a:t>
            </a:r>
          </a:p>
          <a:p>
            <a:r>
              <a:rPr lang="en-GB" altLang="ro-RO">
                <a:solidFill>
                  <a:srgbClr val="000000"/>
                </a:solidFill>
                <a:latin typeface="Arial" panose="020B0604020202020204" pitchFamily="34" charset="0"/>
              </a:rPr>
              <a:t>Le rotavirus n'est pas la seule cause à l’origine de la diarrhée, plusieurs autres agents pouvant également causer la diarrhée. </a:t>
            </a:r>
          </a:p>
        </p:txBody>
      </p:sp>
      <p:sp>
        <p:nvSpPr>
          <p:cNvPr id="12292" name="Espace réservé du numéro de diapositive 3">
            <a:extLst>
              <a:ext uri="{FF2B5EF4-FFF2-40B4-BE49-F238E27FC236}">
                <a16:creationId xmlns:a16="http://schemas.microsoft.com/office/drawing/2014/main" id="{E129B1DC-C8D5-4931-9500-EF420DB5D7F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79ED5499-DC7D-447A-8A05-13432DB45C31}" type="slidenum">
              <a:rPr lang="en-GB" altLang="ro-RO">
                <a:solidFill>
                  <a:srgbClr val="000000"/>
                </a:solidFill>
                <a:cs typeface="Arial" panose="020B0604020202020204" pitchFamily="34" charset="0"/>
              </a:rPr>
              <a:pPr eaLnBrk="0" hangingPunct="0">
                <a:spcBef>
                  <a:spcPct val="0"/>
                </a:spcBef>
              </a:pPr>
              <a:t>4</a:t>
            </a:fld>
            <a:endParaRPr lang="en-GB" altLang="ro-RO">
              <a:solidFill>
                <a:srgbClr val="000000"/>
              </a:solidFill>
              <a:cs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Espace réservé de l'image des diapositives 1">
            <a:extLst>
              <a:ext uri="{FF2B5EF4-FFF2-40B4-BE49-F238E27FC236}">
                <a16:creationId xmlns:a16="http://schemas.microsoft.com/office/drawing/2014/main" id="{0859D050-EA0C-4284-BB6A-82CC4FE4DE2E}"/>
              </a:ext>
            </a:extLst>
          </p:cNvPr>
          <p:cNvSpPr>
            <a:spLocks noGrp="1" noRot="1" noChangeAspect="1" noChangeArrowheads="1" noTextEdit="1"/>
          </p:cNvSpPr>
          <p:nvPr>
            <p:ph type="sldImg"/>
          </p:nvPr>
        </p:nvSpPr>
        <p:spPr>
          <a:ln/>
        </p:spPr>
      </p:sp>
      <p:sp>
        <p:nvSpPr>
          <p:cNvPr id="14339" name="Espace réservé des commentaires 2">
            <a:extLst>
              <a:ext uri="{FF2B5EF4-FFF2-40B4-BE49-F238E27FC236}">
                <a16:creationId xmlns:a16="http://schemas.microsoft.com/office/drawing/2014/main" id="{C4738689-3FC1-470B-A774-E8B4648606C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ro-RO" b="1">
                <a:solidFill>
                  <a:srgbClr val="000000"/>
                </a:solidFill>
                <a:latin typeface="Arial" panose="020B0604020202020204" pitchFamily="34" charset="0"/>
              </a:rPr>
              <a:t>Pour l’animateur :  </a:t>
            </a:r>
          </a:p>
          <a:p>
            <a:r>
              <a:rPr lang="en-GB" altLang="ro-RO" b="1">
                <a:solidFill>
                  <a:srgbClr val="000000"/>
                </a:solidFill>
                <a:latin typeface="Arial" panose="020B0604020202020204" pitchFamily="34" charset="0"/>
              </a:rPr>
              <a:t>Décrire aux participants les signes et symptômes d’une infection au rotavirus.</a:t>
            </a:r>
          </a:p>
          <a:p>
            <a:endParaRPr lang="en-GB" altLang="ro-RO" b="1">
              <a:solidFill>
                <a:srgbClr val="000000"/>
              </a:solidFill>
              <a:latin typeface="Arial" panose="020B0604020202020204" pitchFamily="34" charset="0"/>
            </a:endParaRPr>
          </a:p>
          <a:p>
            <a:r>
              <a:rPr lang="en-GB" altLang="ro-RO">
                <a:solidFill>
                  <a:srgbClr val="000000"/>
                </a:solidFill>
                <a:latin typeface="Arial" panose="020B0604020202020204" pitchFamily="34" charset="0"/>
              </a:rPr>
              <a:t>Chez les nourrissons et enfants en bas âge, une maladie à rotavirus commence généralement par de la fièvre et des vomissements, suivis de diarrhée. </a:t>
            </a:r>
            <a:br>
              <a:rPr lang="en-GB" altLang="ro-RO">
                <a:solidFill>
                  <a:srgbClr val="000000"/>
                </a:solidFill>
                <a:latin typeface="Arial" panose="020B0604020202020204" pitchFamily="34" charset="0"/>
              </a:rPr>
            </a:br>
            <a:r>
              <a:rPr lang="en-GB" altLang="ro-RO">
                <a:solidFill>
                  <a:srgbClr val="000000"/>
                </a:solidFill>
                <a:latin typeface="Arial" panose="020B0604020202020204" pitchFamily="34" charset="0"/>
              </a:rPr>
              <a:t>Le virus endommage les cellules de l’intestin grêle, et de ce fait, le corps ne peut plus absorber l’eau ni les nutriments.</a:t>
            </a:r>
          </a:p>
          <a:p>
            <a:r>
              <a:rPr lang="en-GB" altLang="ro-RO">
                <a:solidFill>
                  <a:srgbClr val="000000"/>
                </a:solidFill>
                <a:latin typeface="Arial" panose="020B0604020202020204" pitchFamily="34" charset="0"/>
              </a:rPr>
              <a:t>Les nourrissons et les jeunes enfants peuvent perdre l'appétit et ne plus avoir envie de boire et ainsi se déshydrater à la suite de la perte des fluides.  </a:t>
            </a:r>
          </a:p>
          <a:p>
            <a:r>
              <a:rPr lang="en-GB" altLang="ro-RO">
                <a:solidFill>
                  <a:srgbClr val="000000"/>
                </a:solidFill>
                <a:latin typeface="Arial" panose="020B0604020202020204" pitchFamily="34" charset="0"/>
              </a:rPr>
              <a:t>Les vomissements sont particulièrement dangereux parce qu’il est difficile de remplacer les liquides chez les nourrissons et jeunes enfants qui vomissent fréquemment.</a:t>
            </a:r>
          </a:p>
          <a:p>
            <a:r>
              <a:rPr lang="en-GB" altLang="ro-RO">
                <a:solidFill>
                  <a:srgbClr val="000000"/>
                </a:solidFill>
                <a:latin typeface="Arial" panose="020B0604020202020204" pitchFamily="34" charset="0"/>
              </a:rPr>
              <a:t>La diarrhée s’arrête généralement au bout de 3 à 7 jours, bien que parfois, elle dure plus longtemps, et généralement le patient récupère complètement. </a:t>
            </a:r>
          </a:p>
        </p:txBody>
      </p:sp>
      <p:sp>
        <p:nvSpPr>
          <p:cNvPr id="14340" name="Espace réservé du numéro de diapositive 3">
            <a:extLst>
              <a:ext uri="{FF2B5EF4-FFF2-40B4-BE49-F238E27FC236}">
                <a16:creationId xmlns:a16="http://schemas.microsoft.com/office/drawing/2014/main" id="{6E097497-7DE8-4085-BB88-75B0D084C31D}"/>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266CE700-ADB9-439B-9C8C-B28AB38D4FF3}" type="slidenum">
              <a:rPr lang="en-GB" altLang="ro-RO" b="0">
                <a:solidFill>
                  <a:srgbClr val="000000"/>
                </a:solidFill>
                <a:cs typeface="Arial" panose="020B0604020202020204" pitchFamily="34" charset="0"/>
              </a:rPr>
              <a:pPr algn="r">
                <a:spcBef>
                  <a:spcPct val="0"/>
                </a:spcBef>
              </a:pPr>
              <a:t>5</a:t>
            </a:fld>
            <a:endParaRPr lang="en-GB" altLang="ro-RO" b="0">
              <a:solidFill>
                <a:srgbClr val="000000"/>
              </a:solidFill>
              <a:cs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Espace réservé de l'image des diapositives 1">
            <a:extLst>
              <a:ext uri="{FF2B5EF4-FFF2-40B4-BE49-F238E27FC236}">
                <a16:creationId xmlns:a16="http://schemas.microsoft.com/office/drawing/2014/main" id="{2AEDB39E-ADB3-444C-8FE4-CACAA4CE625D}"/>
              </a:ext>
            </a:extLst>
          </p:cNvPr>
          <p:cNvSpPr>
            <a:spLocks noGrp="1" noRot="1" noChangeAspect="1" noChangeArrowheads="1" noTextEdit="1"/>
          </p:cNvSpPr>
          <p:nvPr>
            <p:ph type="sldImg"/>
          </p:nvPr>
        </p:nvSpPr>
        <p:spPr>
          <a:ln/>
        </p:spPr>
      </p:sp>
      <p:sp>
        <p:nvSpPr>
          <p:cNvPr id="16387" name="Espace réservé des commentaires 2">
            <a:extLst>
              <a:ext uri="{FF2B5EF4-FFF2-40B4-BE49-F238E27FC236}">
                <a16:creationId xmlns:a16="http://schemas.microsoft.com/office/drawing/2014/main" id="{72ADDEEA-97AE-4106-9098-97F87B291CF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ro-RO" b="1">
                <a:solidFill>
                  <a:srgbClr val="000000"/>
                </a:solidFill>
                <a:latin typeface="Arial" panose="020B0604020202020204" pitchFamily="34" charset="0"/>
              </a:rPr>
              <a:t>Pour l’animateur :  </a:t>
            </a:r>
          </a:p>
          <a:p>
            <a:r>
              <a:rPr lang="en-GB" altLang="ro-RO" b="1">
                <a:solidFill>
                  <a:srgbClr val="000000"/>
                </a:solidFill>
                <a:latin typeface="Arial" panose="020B0604020202020204" pitchFamily="34" charset="0"/>
              </a:rPr>
              <a:t>Expliquer aux participants les techniques de diagnostic de la maladie à rotavirus.</a:t>
            </a:r>
          </a:p>
          <a:p>
            <a:endParaRPr lang="en-GB" altLang="ro-RO" b="1">
              <a:solidFill>
                <a:srgbClr val="000000"/>
              </a:solidFill>
              <a:latin typeface="Arial" panose="020B0604020202020204" pitchFamily="34" charset="0"/>
            </a:endParaRPr>
          </a:p>
          <a:p>
            <a:r>
              <a:rPr lang="en-GB" altLang="ro-RO">
                <a:solidFill>
                  <a:srgbClr val="000000"/>
                </a:solidFill>
                <a:latin typeface="Arial" panose="020B0604020202020204" pitchFamily="34" charset="0"/>
              </a:rPr>
              <a:t>Les caractéristiques cliniques et les caractéristiques des selles des diarrhées à rotavirus sont non spécifiques, et une maladie similaire peut être causée par d’autres agents pathogènes. </a:t>
            </a:r>
          </a:p>
          <a:p>
            <a:r>
              <a:rPr lang="en-GB" altLang="ro-RO">
                <a:solidFill>
                  <a:srgbClr val="000000"/>
                </a:solidFill>
                <a:latin typeface="Arial" panose="020B0604020202020204" pitchFamily="34" charset="0"/>
              </a:rPr>
              <a:t>De ce fait, la confirmation d’une maladie diarrhéique comme le rotavirus nécessite des essais en laboratoire.</a:t>
            </a:r>
          </a:p>
          <a:p>
            <a:r>
              <a:rPr lang="en-GB" altLang="ro-RO">
                <a:solidFill>
                  <a:srgbClr val="000000"/>
                </a:solidFill>
                <a:latin typeface="Arial" panose="020B0604020202020204" pitchFamily="34" charset="0"/>
              </a:rPr>
              <a:t>Un test de sensibilité peut être réalisé sur des échantillons de selles, à l’aide d’un kit d’analyse commercial (immuno-enzymatique). </a:t>
            </a:r>
          </a:p>
          <a:p>
            <a:r>
              <a:rPr lang="en-GB" altLang="ro-RO">
                <a:solidFill>
                  <a:srgbClr val="000000"/>
                </a:solidFill>
                <a:latin typeface="Arial" panose="020B0604020202020204" pitchFamily="34" charset="0"/>
              </a:rPr>
              <a:t>Les souches de rotavirus peuvent être caractérisées par un test spécial avec réaction en chaîne de polymérase ou immuno-enzymatique, mais ces tests ne sont pas communément disponibles ni nécessaires.</a:t>
            </a:r>
          </a:p>
        </p:txBody>
      </p:sp>
      <p:sp>
        <p:nvSpPr>
          <p:cNvPr id="16388" name="Espace réservé du numéro de diapositive 3">
            <a:extLst>
              <a:ext uri="{FF2B5EF4-FFF2-40B4-BE49-F238E27FC236}">
                <a16:creationId xmlns:a16="http://schemas.microsoft.com/office/drawing/2014/main" id="{3BBE5DAD-6FE5-4176-AF52-2A125F8425E1}"/>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62BA31C9-208D-495D-9455-BAFEA9209497}" type="slidenum">
              <a:rPr lang="en-GB" altLang="ro-RO" b="0">
                <a:solidFill>
                  <a:srgbClr val="000000"/>
                </a:solidFill>
                <a:cs typeface="Arial" panose="020B0604020202020204" pitchFamily="34" charset="0"/>
              </a:rPr>
              <a:pPr algn="r">
                <a:spcBef>
                  <a:spcPct val="0"/>
                </a:spcBef>
              </a:pPr>
              <a:t>6</a:t>
            </a:fld>
            <a:endParaRPr lang="en-GB" altLang="ro-RO" b="0">
              <a:solidFill>
                <a:srgbClr val="000000"/>
              </a:solidFill>
              <a:cs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a:extLst>
              <a:ext uri="{FF2B5EF4-FFF2-40B4-BE49-F238E27FC236}">
                <a16:creationId xmlns:a16="http://schemas.microsoft.com/office/drawing/2014/main" id="{A55857D8-96D7-4196-BA96-AA4505B9C69C}"/>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D21BFAF2-475A-4192-9511-221E44E5BE03}" type="slidenum">
              <a:rPr lang="en-GB" altLang="ro-RO">
                <a:solidFill>
                  <a:srgbClr val="000000"/>
                </a:solidFill>
                <a:cs typeface="Arial" panose="020B0604020202020204" pitchFamily="34" charset="0"/>
              </a:rPr>
              <a:pPr eaLnBrk="0" hangingPunct="0">
                <a:spcBef>
                  <a:spcPct val="0"/>
                </a:spcBef>
              </a:pPr>
              <a:t>7</a:t>
            </a:fld>
            <a:endParaRPr lang="en-GB" altLang="ro-RO">
              <a:solidFill>
                <a:srgbClr val="000000"/>
              </a:solidFill>
              <a:cs typeface="Arial" panose="020B0604020202020204" pitchFamily="34" charset="0"/>
            </a:endParaRPr>
          </a:p>
        </p:txBody>
      </p:sp>
      <p:sp>
        <p:nvSpPr>
          <p:cNvPr id="18435" name="Rectangle 2">
            <a:extLst>
              <a:ext uri="{FF2B5EF4-FFF2-40B4-BE49-F238E27FC236}">
                <a16:creationId xmlns:a16="http://schemas.microsoft.com/office/drawing/2014/main" id="{28686D6F-4349-4B4D-B1B4-790C2A3ACA9F}"/>
              </a:ext>
            </a:extLst>
          </p:cNvPr>
          <p:cNvSpPr>
            <a:spLocks noGrp="1" noRot="1" noChangeAspect="1" noChangeArrowheads="1" noTextEdit="1"/>
          </p:cNvSpPr>
          <p:nvPr>
            <p:ph type="sldImg"/>
          </p:nvPr>
        </p:nvSpPr>
        <p:spPr>
          <a:ln/>
        </p:spPr>
      </p:sp>
      <p:sp>
        <p:nvSpPr>
          <p:cNvPr id="18436" name="Rectangle 3">
            <a:extLst>
              <a:ext uri="{FF2B5EF4-FFF2-40B4-BE49-F238E27FC236}">
                <a16:creationId xmlns:a16="http://schemas.microsoft.com/office/drawing/2014/main" id="{EB3C2FCE-57AE-47A9-A036-1FC67C9C2C9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ro-RO" b="1">
                <a:solidFill>
                  <a:srgbClr val="000000"/>
                </a:solidFill>
                <a:latin typeface="Arial" panose="020B0604020202020204" pitchFamily="34" charset="0"/>
              </a:rPr>
              <a:t>Pour l’animateur :  </a:t>
            </a:r>
          </a:p>
          <a:p>
            <a:r>
              <a:rPr lang="en-GB" altLang="ro-RO" b="1">
                <a:solidFill>
                  <a:srgbClr val="000000"/>
                </a:solidFill>
                <a:latin typeface="Arial" panose="020B0604020202020204" pitchFamily="34" charset="0"/>
              </a:rPr>
              <a:t>Expliquer aux participants le mode de propagation du rotavirus.</a:t>
            </a:r>
          </a:p>
          <a:p>
            <a:endParaRPr lang="en-GB" altLang="ro-RO" b="1">
              <a:solidFill>
                <a:srgbClr val="000000"/>
              </a:solidFill>
              <a:latin typeface="Arial" panose="020B0604020202020204" pitchFamily="34" charset="0"/>
            </a:endParaRPr>
          </a:p>
          <a:p>
            <a:r>
              <a:rPr lang="en-GB" altLang="ro-RO">
                <a:solidFill>
                  <a:srgbClr val="000000"/>
                </a:solidFill>
                <a:latin typeface="Arial" panose="020B0604020202020204" pitchFamily="34" charset="0"/>
              </a:rPr>
              <a:t>Le rotavirus est très contagieux. Le principal mode de transmission est le passage du virus dans les selles d’une personne infectée à la bouche d’une autre personne (par contact avec des mains, surfaces ou objets contaminés). Ceci est connu comme une voie de transmission oro-fécale. La transmission se produit généralement lorsqu’un enfant infecté ne se lave pas les mains après avoir utilisé les toilettes. </a:t>
            </a:r>
          </a:p>
          <a:p>
            <a:r>
              <a:rPr lang="en-GB" altLang="ro-RO">
                <a:solidFill>
                  <a:srgbClr val="000000"/>
                </a:solidFill>
                <a:latin typeface="Arial" panose="020B0604020202020204" pitchFamily="34" charset="0"/>
              </a:rPr>
              <a:t>Les enfants peuvent transmettre le rotavirus de 2 jours avant à 10 jours après l'apparition des symptômes. </a:t>
            </a:r>
          </a:p>
          <a:p>
            <a:r>
              <a:rPr lang="en-GB" altLang="ro-RO">
                <a:solidFill>
                  <a:srgbClr val="000000"/>
                </a:solidFill>
                <a:latin typeface="Arial" panose="020B0604020202020204" pitchFamily="34" charset="0"/>
              </a:rPr>
              <a:t>Le rotavirus est très stable et peut rester viable dans l'environnement pendant des mois en l’absence de désinfection. Il peut survivre pendant des jours sur les surfaces dures et sèches, et pendant des heures sur les mains humaines.</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Espace réservé de l'image des diapositives 1">
            <a:extLst>
              <a:ext uri="{FF2B5EF4-FFF2-40B4-BE49-F238E27FC236}">
                <a16:creationId xmlns:a16="http://schemas.microsoft.com/office/drawing/2014/main" id="{88F7C4A8-0EA7-4E7C-95FF-B6CD2813571D}"/>
              </a:ext>
            </a:extLst>
          </p:cNvPr>
          <p:cNvSpPr>
            <a:spLocks noGrp="1" noRot="1" noChangeAspect="1" noChangeArrowheads="1" noTextEdit="1"/>
          </p:cNvSpPr>
          <p:nvPr>
            <p:ph type="sldImg"/>
          </p:nvPr>
        </p:nvSpPr>
        <p:spPr>
          <a:ln/>
        </p:spPr>
      </p:sp>
      <p:sp>
        <p:nvSpPr>
          <p:cNvPr id="20483" name="Espace réservé des commentaires 2">
            <a:extLst>
              <a:ext uri="{FF2B5EF4-FFF2-40B4-BE49-F238E27FC236}">
                <a16:creationId xmlns:a16="http://schemas.microsoft.com/office/drawing/2014/main" id="{4C2885B6-FA73-4A93-A969-55EF081733C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latin typeface="Arial" panose="020B0604020202020204" pitchFamily="34" charset="0"/>
              </a:rPr>
              <a:t>Pour l’animateur :  </a:t>
            </a:r>
          </a:p>
          <a:p>
            <a:r>
              <a:rPr lang="fr-FR" altLang="ro-RO" b="1" noProof="0" dirty="0">
                <a:solidFill>
                  <a:srgbClr val="000000"/>
                </a:solidFill>
                <a:latin typeface="Arial" panose="020B0604020202020204" pitchFamily="34" charset="0"/>
              </a:rPr>
              <a:t>Expliquez aux participants qui sont les individus les plus à risque.</a:t>
            </a:r>
          </a:p>
          <a:p>
            <a:endParaRPr lang="fr-FR" altLang="ro-RO" b="1" noProof="0" dirty="0">
              <a:solidFill>
                <a:srgbClr val="000000"/>
              </a:solidFill>
              <a:latin typeface="Arial" panose="020B0604020202020204" pitchFamily="34" charset="0"/>
            </a:endParaRPr>
          </a:p>
          <a:p>
            <a:r>
              <a:rPr lang="fr-FR" altLang="ro-RO" noProof="0" dirty="0">
                <a:solidFill>
                  <a:srgbClr val="000000"/>
                </a:solidFill>
                <a:latin typeface="Arial" panose="020B0604020202020204" pitchFamily="34" charset="0"/>
              </a:rPr>
              <a:t>2 populations sont les plus exposées aux risques :</a:t>
            </a:r>
          </a:p>
          <a:p>
            <a:pPr marL="171450" indent="-171450">
              <a:buFont typeface="Arial" panose="020B0604020202020204" pitchFamily="34" charset="0"/>
              <a:buChar char="•"/>
            </a:pPr>
            <a:r>
              <a:rPr lang="fr-FR" altLang="ro-RO" noProof="0" dirty="0">
                <a:solidFill>
                  <a:srgbClr val="000000"/>
                </a:solidFill>
                <a:latin typeface="Arial" panose="020B0604020202020204" pitchFamily="34" charset="0"/>
              </a:rPr>
              <a:t>Les nourrissons de plus de 3 mois </a:t>
            </a:r>
          </a:p>
          <a:p>
            <a:pPr marL="171450" indent="-171450">
              <a:buFont typeface="Arial" panose="020B0604020202020204" pitchFamily="34" charset="0"/>
              <a:buChar char="•"/>
            </a:pPr>
            <a:r>
              <a:rPr lang="fr-FR" altLang="ro-RO" noProof="0" dirty="0">
                <a:solidFill>
                  <a:srgbClr val="000000"/>
                </a:solidFill>
                <a:latin typeface="Arial" panose="020B0604020202020204" pitchFamily="34" charset="0"/>
              </a:rPr>
              <a:t>Les enfants plus âgés s’ils sont immunodéprimés</a:t>
            </a:r>
          </a:p>
          <a:p>
            <a:endParaRPr lang="fr-FR" altLang="ro-RO" noProof="0" dirty="0">
              <a:solidFill>
                <a:srgbClr val="000000"/>
              </a:solidFill>
              <a:latin typeface="Arial" panose="020B0604020202020204" pitchFamily="34" charset="0"/>
            </a:endParaRPr>
          </a:p>
          <a:p>
            <a:r>
              <a:rPr lang="fr-FR" altLang="ro-RO" noProof="0" dirty="0">
                <a:solidFill>
                  <a:srgbClr val="000000"/>
                </a:solidFill>
                <a:latin typeface="Arial" panose="020B0604020202020204" pitchFamily="34" charset="0"/>
              </a:rPr>
              <a:t>La maladie est plus grave chez les nourrissons après l’âge de 3 mois, âge auquel ils sont susceptibles de contracter leur première infection, où ils n’ont aucune immunité et où ils sont très vulnérables à la déshydratation. </a:t>
            </a:r>
          </a:p>
          <a:p>
            <a:r>
              <a:rPr lang="fr-FR" altLang="ro-RO" noProof="0" dirty="0">
                <a:solidFill>
                  <a:srgbClr val="000000"/>
                </a:solidFill>
                <a:latin typeface="Arial" panose="020B0604020202020204" pitchFamily="34" charset="0"/>
              </a:rPr>
              <a:t>Les enfants plus âgés sont également à risque, surtout s’ils sont immunodéprimés. </a:t>
            </a:r>
          </a:p>
          <a:p>
            <a:r>
              <a:rPr lang="fr-FR" altLang="ro-RO" noProof="0" dirty="0">
                <a:solidFill>
                  <a:srgbClr val="000000"/>
                </a:solidFill>
                <a:latin typeface="Arial" panose="020B0604020202020204" pitchFamily="34" charset="0"/>
              </a:rPr>
              <a:t>La première infection assurera une certaine immunité, mais pas une immunité totale. Les infections répétées ont tendance à être moins graves.</a:t>
            </a:r>
          </a:p>
        </p:txBody>
      </p:sp>
      <p:sp>
        <p:nvSpPr>
          <p:cNvPr id="20484" name="Espace réservé du numéro de diapositive 3">
            <a:extLst>
              <a:ext uri="{FF2B5EF4-FFF2-40B4-BE49-F238E27FC236}">
                <a16:creationId xmlns:a16="http://schemas.microsoft.com/office/drawing/2014/main" id="{CB5D5795-F163-4D5E-B930-CD24F8997D5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6B8F93DE-4468-4C15-9562-D646B6141E2E}" type="slidenum">
              <a:rPr lang="en-GB" altLang="ro-RO">
                <a:solidFill>
                  <a:srgbClr val="000000"/>
                </a:solidFill>
                <a:cs typeface="Arial" panose="020B0604020202020204" pitchFamily="34" charset="0"/>
              </a:rPr>
              <a:pPr eaLnBrk="0" hangingPunct="0">
                <a:spcBef>
                  <a:spcPct val="0"/>
                </a:spcBef>
              </a:pPr>
              <a:t>8</a:t>
            </a:fld>
            <a:endParaRPr lang="en-GB" altLang="ro-RO">
              <a:solidFill>
                <a:srgbClr val="000000"/>
              </a:solidFill>
              <a:cs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e l'image des diapositives 1">
            <a:extLst>
              <a:ext uri="{FF2B5EF4-FFF2-40B4-BE49-F238E27FC236}">
                <a16:creationId xmlns:a16="http://schemas.microsoft.com/office/drawing/2014/main" id="{57B4B37E-2690-4E0A-BE8B-DEEEB0B73B35}"/>
              </a:ext>
            </a:extLst>
          </p:cNvPr>
          <p:cNvSpPr>
            <a:spLocks noGrp="1" noRot="1" noChangeAspect="1" noChangeArrowheads="1" noTextEdit="1"/>
          </p:cNvSpPr>
          <p:nvPr>
            <p:ph type="sldImg"/>
          </p:nvPr>
        </p:nvSpPr>
        <p:spPr>
          <a:ln/>
        </p:spPr>
      </p:sp>
      <p:sp>
        <p:nvSpPr>
          <p:cNvPr id="22531" name="Espace réservé des commentaires 2">
            <a:extLst>
              <a:ext uri="{FF2B5EF4-FFF2-40B4-BE49-F238E27FC236}">
                <a16:creationId xmlns:a16="http://schemas.microsoft.com/office/drawing/2014/main" id="{6BD029AE-B54E-46AC-A026-40BF331FC2E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latin typeface="Arial" panose="020B0604020202020204" pitchFamily="34" charset="0"/>
              </a:rPr>
              <a:t>Pour l’animateur :  </a:t>
            </a:r>
          </a:p>
          <a:p>
            <a:r>
              <a:rPr lang="fr-FR" altLang="ro-RO" b="1" noProof="0" dirty="0">
                <a:solidFill>
                  <a:srgbClr val="000000"/>
                </a:solidFill>
                <a:latin typeface="Arial" panose="020B0604020202020204" pitchFamily="34" charset="0"/>
              </a:rPr>
              <a:t>Expliquer aux participants comment communiquer sur les méthodes de prévention.</a:t>
            </a:r>
          </a:p>
          <a:p>
            <a:endParaRPr lang="fr-FR" altLang="ro-RO" b="1" noProof="0" dirty="0">
              <a:solidFill>
                <a:srgbClr val="000000"/>
              </a:solidFill>
              <a:latin typeface="Arial" panose="020B0604020202020204" pitchFamily="34" charset="0"/>
            </a:endParaRPr>
          </a:p>
          <a:p>
            <a:r>
              <a:rPr lang="fr-FR" altLang="ro-RO" noProof="0" dirty="0">
                <a:solidFill>
                  <a:srgbClr val="000000"/>
                </a:solidFill>
                <a:latin typeface="Arial" panose="020B0604020202020204" pitchFamily="34" charset="0"/>
              </a:rPr>
              <a:t>L’utilisation du vaccin antirotavirus doit faire partie d’une stratégie globale de lutte contre les maladies diarrhéiques avec l’intensification à la fois de la prévention (promotion de l’allaitement maternel précoce et exclusif pendant six mois, de la supplémentation en vitamine A, de l’eau potable, et de l’hygiène - en particulier le lavage des mains avec du savon sans oublier l’assainissement) et des dispositifs de traitement (sels de réhydratation orale, zinc et alimentation continue). Actuellement, la vaccination est la seule façon de prévenir les épisodes graves de l’infection à rotavirus.</a:t>
            </a:r>
          </a:p>
        </p:txBody>
      </p:sp>
      <p:sp>
        <p:nvSpPr>
          <p:cNvPr id="22532" name="Espace réservé du numéro de diapositive 3">
            <a:extLst>
              <a:ext uri="{FF2B5EF4-FFF2-40B4-BE49-F238E27FC236}">
                <a16:creationId xmlns:a16="http://schemas.microsoft.com/office/drawing/2014/main" id="{F48A53A2-98E2-4C56-8733-A55CA9A3199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BF376245-DD02-4BC1-B8F7-D37D7B7C89E0}" type="slidenum">
              <a:rPr lang="en-GB" altLang="ro-RO">
                <a:solidFill>
                  <a:srgbClr val="000000"/>
                </a:solidFill>
                <a:cs typeface="Arial" panose="020B0604020202020204" pitchFamily="34" charset="0"/>
              </a:rPr>
              <a:pPr eaLnBrk="0" hangingPunct="0">
                <a:spcBef>
                  <a:spcPct val="0"/>
                </a:spcBef>
              </a:pPr>
              <a:t>9</a:t>
            </a:fld>
            <a:endParaRPr lang="en-GB" altLang="ro-RO">
              <a:solidFill>
                <a:srgbClr val="000000"/>
              </a:solidFill>
              <a:cs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Rectangle 12">
            <a:extLst>
              <a:ext uri="{FF2B5EF4-FFF2-40B4-BE49-F238E27FC236}">
                <a16:creationId xmlns:a16="http://schemas.microsoft.com/office/drawing/2014/main" id="{834DF2AB-93C6-45C4-8CDB-A98E2FBC699F}"/>
              </a:ext>
            </a:extLst>
          </p:cNvPr>
          <p:cNvSpPr>
            <a:spLocks noChangeArrowheads="1"/>
          </p:cNvSpPr>
          <p:nvPr userDrawn="1"/>
        </p:nvSpPr>
        <p:spPr bwMode="auto">
          <a:xfrm>
            <a:off x="1588" y="0"/>
            <a:ext cx="9144000" cy="6858000"/>
          </a:xfrm>
          <a:prstGeom prst="rect">
            <a:avLst/>
          </a:prstGeom>
          <a:solidFill>
            <a:srgbClr val="1E7FB8"/>
          </a:solidFill>
          <a:ln>
            <a:noFill/>
          </a:ln>
        </p:spPr>
        <p:txBody>
          <a:bodyPr wrap="none" lIns="80147" tIns="40074" rIns="80147" bIns="40074" anchor="ctr"/>
          <a:lstStyle>
            <a:lvl1pPr eaLnBrk="0" hangingPunct="0">
              <a:defRPr sz="3900" b="1">
                <a:solidFill>
                  <a:srgbClr val="000066"/>
                </a:solidFill>
                <a:latin typeface="Arial" charset="0"/>
                <a:ea typeface="ＭＳ Ｐゴシック" pitchFamily="34" charset="-128"/>
              </a:defRPr>
            </a:lvl1pPr>
            <a:lvl2pPr marL="742950" indent="-285750" eaLnBrk="0" hangingPunct="0">
              <a:defRPr sz="3900" b="1">
                <a:solidFill>
                  <a:srgbClr val="000066"/>
                </a:solidFill>
                <a:latin typeface="Arial" charset="0"/>
                <a:ea typeface="ＭＳ Ｐゴシック" pitchFamily="34" charset="-128"/>
              </a:defRPr>
            </a:lvl2pPr>
            <a:lvl3pPr marL="1143000" indent="-228600" eaLnBrk="0" hangingPunct="0">
              <a:defRPr sz="3900" b="1">
                <a:solidFill>
                  <a:srgbClr val="000066"/>
                </a:solidFill>
                <a:latin typeface="Arial" charset="0"/>
                <a:ea typeface="ＭＳ Ｐゴシック" pitchFamily="34" charset="-128"/>
              </a:defRPr>
            </a:lvl3pPr>
            <a:lvl4pPr marL="1600200" indent="-228600" eaLnBrk="0" hangingPunct="0">
              <a:defRPr sz="3900" b="1">
                <a:solidFill>
                  <a:srgbClr val="000066"/>
                </a:solidFill>
                <a:latin typeface="Arial" charset="0"/>
                <a:ea typeface="ＭＳ Ｐゴシック" pitchFamily="34" charset="-128"/>
              </a:defRPr>
            </a:lvl4pPr>
            <a:lvl5pPr marL="2057400" indent="-228600" eaLnBrk="0" hangingPunct="0">
              <a:defRPr sz="3900" b="1">
                <a:solidFill>
                  <a:srgbClr val="000066"/>
                </a:solidFill>
                <a:latin typeface="Arial" charset="0"/>
                <a:ea typeface="ＭＳ Ｐゴシック" pitchFamily="34" charset="-128"/>
              </a:defRPr>
            </a:lvl5pPr>
            <a:lvl6pPr marL="2514600" indent="-228600" rtl="1" eaLnBrk="0" fontAlgn="base" hangingPunct="0">
              <a:spcBef>
                <a:spcPct val="0"/>
              </a:spcBef>
              <a:spcAft>
                <a:spcPct val="0"/>
              </a:spcAft>
              <a:defRPr sz="3900" b="1">
                <a:solidFill>
                  <a:srgbClr val="000066"/>
                </a:solidFill>
                <a:latin typeface="Arial" charset="0"/>
                <a:ea typeface="ＭＳ Ｐゴシック" pitchFamily="34" charset="-128"/>
              </a:defRPr>
            </a:lvl6pPr>
            <a:lvl7pPr marL="2971800" indent="-228600" rtl="1" eaLnBrk="0" fontAlgn="base" hangingPunct="0">
              <a:spcBef>
                <a:spcPct val="0"/>
              </a:spcBef>
              <a:spcAft>
                <a:spcPct val="0"/>
              </a:spcAft>
              <a:defRPr sz="3900" b="1">
                <a:solidFill>
                  <a:srgbClr val="000066"/>
                </a:solidFill>
                <a:latin typeface="Arial" charset="0"/>
                <a:ea typeface="ＭＳ Ｐゴシック" pitchFamily="34" charset="-128"/>
              </a:defRPr>
            </a:lvl7pPr>
            <a:lvl8pPr marL="3429000" indent="-228600" rtl="1" eaLnBrk="0" fontAlgn="base" hangingPunct="0">
              <a:spcBef>
                <a:spcPct val="0"/>
              </a:spcBef>
              <a:spcAft>
                <a:spcPct val="0"/>
              </a:spcAft>
              <a:defRPr sz="3900" b="1">
                <a:solidFill>
                  <a:srgbClr val="000066"/>
                </a:solidFill>
                <a:latin typeface="Arial" charset="0"/>
                <a:ea typeface="ＭＳ Ｐゴシック" pitchFamily="34" charset="-128"/>
              </a:defRPr>
            </a:lvl8pPr>
            <a:lvl9pPr marL="3886200" indent="-228600" rtl="1" eaLnBrk="0" fontAlgn="base" hangingPunct="0">
              <a:spcBef>
                <a:spcPct val="0"/>
              </a:spcBef>
              <a:spcAft>
                <a:spcPct val="0"/>
              </a:spcAft>
              <a:defRPr sz="3900" b="1">
                <a:solidFill>
                  <a:srgbClr val="000066"/>
                </a:solidFill>
                <a:latin typeface="Arial" charset="0"/>
                <a:ea typeface="ＭＳ Ｐゴシック" pitchFamily="34" charset="-128"/>
              </a:defRPr>
            </a:lvl9pPr>
          </a:lstStyle>
          <a:p>
            <a:pPr eaLnBrk="1" hangingPunct="1">
              <a:spcBef>
                <a:spcPct val="50000"/>
              </a:spcBef>
              <a:defRPr/>
            </a:pPr>
            <a:endParaRPr lang="en-US" altLang="es-ES" sz="3400"/>
          </a:p>
        </p:txBody>
      </p:sp>
    </p:spTree>
    <p:extLst>
      <p:ext uri="{BB962C8B-B14F-4D97-AF65-F5344CB8AC3E}">
        <p14:creationId xmlns:p14="http://schemas.microsoft.com/office/powerpoint/2010/main" val="27452692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4651538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8637223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a:defRPr>
                <a:solidFill>
                  <a:srgbClr val="000066"/>
                </a:solidFill>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40883794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extLst>
      <p:ext uri="{BB962C8B-B14F-4D97-AF65-F5344CB8AC3E}">
        <p14:creationId xmlns:p14="http://schemas.microsoft.com/office/powerpoint/2010/main" val="16637866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345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1205356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6413442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6373405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2907074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11105446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3090734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a:extLst>
              <a:ext uri="{FF2B5EF4-FFF2-40B4-BE49-F238E27FC236}">
                <a16:creationId xmlns:a16="http://schemas.microsoft.com/office/drawing/2014/main" id="{E69FCC47-4F82-43B0-A6E2-1635F29FD67C}"/>
              </a:ext>
            </a:extLst>
          </p:cNvPr>
          <p:cNvSpPr>
            <a:spLocks noGrp="1" noChangeArrowheads="1"/>
          </p:cNvSpPr>
          <p:nvPr>
            <p:ph type="title"/>
          </p:nvPr>
        </p:nvSpPr>
        <p:spPr bwMode="auto">
          <a:xfrm>
            <a:off x="0" y="0"/>
            <a:ext cx="9144000" cy="1238250"/>
          </a:xfrm>
          <a:prstGeom prst="rect">
            <a:avLst/>
          </a:prstGeom>
          <a:noFill/>
          <a:ln>
            <a:noFill/>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Rectangle 4">
            <a:extLst>
              <a:ext uri="{FF2B5EF4-FFF2-40B4-BE49-F238E27FC236}">
                <a16:creationId xmlns:a16="http://schemas.microsoft.com/office/drawing/2014/main" id="{44DCC2F5-B310-410E-8AD2-A64AAE6FF0A7}"/>
              </a:ext>
            </a:extLst>
          </p:cNvPr>
          <p:cNvSpPr>
            <a:spLocks noGrp="1" noChangeArrowheads="1"/>
          </p:cNvSpPr>
          <p:nvPr>
            <p:ph type="body" idx="1"/>
          </p:nvPr>
        </p:nvSpPr>
        <p:spPr bwMode="auto">
          <a:xfrm>
            <a:off x="442913" y="1381125"/>
            <a:ext cx="8291512"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s-ES"/>
              <a:t>Click to edit Master text styles</a:t>
            </a:r>
          </a:p>
          <a:p>
            <a:pPr lvl="1"/>
            <a:r>
              <a:rPr lang="en-GB" altLang="es-ES"/>
              <a:t>Second level</a:t>
            </a:r>
          </a:p>
          <a:p>
            <a:pPr lvl="2"/>
            <a:r>
              <a:rPr lang="en-GB" altLang="es-ES"/>
              <a:t>Third level</a:t>
            </a:r>
          </a:p>
          <a:p>
            <a:pPr lvl="3"/>
            <a:r>
              <a:rPr lang="en-GB" altLang="es-ES"/>
              <a:t>Fourth level</a:t>
            </a:r>
          </a:p>
        </p:txBody>
      </p:sp>
      <p:sp>
        <p:nvSpPr>
          <p:cNvPr id="1028" name="Line 6">
            <a:extLst>
              <a:ext uri="{FF2B5EF4-FFF2-40B4-BE49-F238E27FC236}">
                <a16:creationId xmlns:a16="http://schemas.microsoft.com/office/drawing/2014/main" id="{04AD11BB-8BCB-46A1-8C85-8360D9DD1D62}"/>
              </a:ext>
            </a:extLst>
          </p:cNvPr>
          <p:cNvSpPr>
            <a:spLocks noChangeShapeType="1"/>
          </p:cNvSpPr>
          <p:nvPr/>
        </p:nvSpPr>
        <p:spPr bwMode="auto">
          <a:xfrm>
            <a:off x="0" y="1246188"/>
            <a:ext cx="9144000" cy="0"/>
          </a:xfrm>
          <a:prstGeom prst="line">
            <a:avLst/>
          </a:prstGeom>
          <a:noFill/>
          <a:ln w="38100">
            <a:solidFill>
              <a:srgbClr val="1E7FB8"/>
            </a:solidFill>
            <a:round/>
            <a:headEnd/>
            <a:tailEnd/>
          </a:ln>
          <a:extLst>
            <a:ext uri="{909E8E84-426E-40DD-AFC4-6F175D3DCCD1}">
              <a14:hiddenFill xmlns:a14="http://schemas.microsoft.com/office/drawing/2010/main">
                <a:noFill/>
              </a14:hiddenFill>
            </a:ext>
          </a:extLst>
        </p:spPr>
        <p:txBody>
          <a:bodyPr lIns="80147" tIns="40074" rIns="80147" bIns="40074"/>
          <a:lstStyle/>
          <a:p>
            <a:endParaRPr lang="en-GB"/>
          </a:p>
        </p:txBody>
      </p:sp>
      <p:sp>
        <p:nvSpPr>
          <p:cNvPr id="1029" name="Rectangle 12">
            <a:extLst>
              <a:ext uri="{FF2B5EF4-FFF2-40B4-BE49-F238E27FC236}">
                <a16:creationId xmlns:a16="http://schemas.microsoft.com/office/drawing/2014/main" id="{AA0C89F3-1144-40A0-8A6C-6D14D87F34BD}"/>
              </a:ext>
            </a:extLst>
          </p:cNvPr>
          <p:cNvSpPr>
            <a:spLocks noChangeArrowheads="1"/>
          </p:cNvSpPr>
          <p:nvPr/>
        </p:nvSpPr>
        <p:spPr bwMode="auto">
          <a:xfrm>
            <a:off x="1588" y="6015038"/>
            <a:ext cx="9144000" cy="842962"/>
          </a:xfrm>
          <a:prstGeom prst="rect">
            <a:avLst/>
          </a:prstGeom>
          <a:solidFill>
            <a:srgbClr val="1E7FB8"/>
          </a:solidFill>
          <a:ln>
            <a:noFill/>
          </a:ln>
        </p:spPr>
        <p:txBody>
          <a:bodyPr wrap="none" lIns="80147" tIns="40074" rIns="80147" bIns="40074" anchor="ctr"/>
          <a:lstStyle>
            <a:lvl1pPr eaLnBrk="0" hangingPunct="0">
              <a:defRPr sz="3900" b="1">
                <a:solidFill>
                  <a:srgbClr val="000066"/>
                </a:solidFill>
                <a:latin typeface="Arial" charset="0"/>
                <a:ea typeface="ＭＳ Ｐゴシック" pitchFamily="34" charset="-128"/>
              </a:defRPr>
            </a:lvl1pPr>
            <a:lvl2pPr marL="742950" indent="-285750" eaLnBrk="0" hangingPunct="0">
              <a:defRPr sz="3900" b="1">
                <a:solidFill>
                  <a:srgbClr val="000066"/>
                </a:solidFill>
                <a:latin typeface="Arial" charset="0"/>
                <a:ea typeface="ＭＳ Ｐゴシック" pitchFamily="34" charset="-128"/>
              </a:defRPr>
            </a:lvl2pPr>
            <a:lvl3pPr marL="1143000" indent="-228600" eaLnBrk="0" hangingPunct="0">
              <a:defRPr sz="3900" b="1">
                <a:solidFill>
                  <a:srgbClr val="000066"/>
                </a:solidFill>
                <a:latin typeface="Arial" charset="0"/>
                <a:ea typeface="ＭＳ Ｐゴシック" pitchFamily="34" charset="-128"/>
              </a:defRPr>
            </a:lvl3pPr>
            <a:lvl4pPr marL="1600200" indent="-228600" eaLnBrk="0" hangingPunct="0">
              <a:defRPr sz="3900" b="1">
                <a:solidFill>
                  <a:srgbClr val="000066"/>
                </a:solidFill>
                <a:latin typeface="Arial" charset="0"/>
                <a:ea typeface="ＭＳ Ｐゴシック" pitchFamily="34" charset="-128"/>
              </a:defRPr>
            </a:lvl4pPr>
            <a:lvl5pPr marL="2057400" indent="-228600" eaLnBrk="0" hangingPunct="0">
              <a:defRPr sz="3900" b="1">
                <a:solidFill>
                  <a:srgbClr val="000066"/>
                </a:solidFill>
                <a:latin typeface="Arial" charset="0"/>
                <a:ea typeface="ＭＳ Ｐゴシック" pitchFamily="34" charset="-128"/>
              </a:defRPr>
            </a:lvl5pPr>
            <a:lvl6pPr marL="2514600" indent="-228600" rtl="1" eaLnBrk="0" fontAlgn="base" hangingPunct="0">
              <a:spcBef>
                <a:spcPct val="0"/>
              </a:spcBef>
              <a:spcAft>
                <a:spcPct val="0"/>
              </a:spcAft>
              <a:defRPr sz="3900" b="1">
                <a:solidFill>
                  <a:srgbClr val="000066"/>
                </a:solidFill>
                <a:latin typeface="Arial" charset="0"/>
                <a:ea typeface="ＭＳ Ｐゴシック" pitchFamily="34" charset="-128"/>
              </a:defRPr>
            </a:lvl6pPr>
            <a:lvl7pPr marL="2971800" indent="-228600" rtl="1" eaLnBrk="0" fontAlgn="base" hangingPunct="0">
              <a:spcBef>
                <a:spcPct val="0"/>
              </a:spcBef>
              <a:spcAft>
                <a:spcPct val="0"/>
              </a:spcAft>
              <a:defRPr sz="3900" b="1">
                <a:solidFill>
                  <a:srgbClr val="000066"/>
                </a:solidFill>
                <a:latin typeface="Arial" charset="0"/>
                <a:ea typeface="ＭＳ Ｐゴシック" pitchFamily="34" charset="-128"/>
              </a:defRPr>
            </a:lvl7pPr>
            <a:lvl8pPr marL="3429000" indent="-228600" rtl="1" eaLnBrk="0" fontAlgn="base" hangingPunct="0">
              <a:spcBef>
                <a:spcPct val="0"/>
              </a:spcBef>
              <a:spcAft>
                <a:spcPct val="0"/>
              </a:spcAft>
              <a:defRPr sz="3900" b="1">
                <a:solidFill>
                  <a:srgbClr val="000066"/>
                </a:solidFill>
                <a:latin typeface="Arial" charset="0"/>
                <a:ea typeface="ＭＳ Ｐゴシック" pitchFamily="34" charset="-128"/>
              </a:defRPr>
            </a:lvl8pPr>
            <a:lvl9pPr marL="3886200" indent="-228600" rtl="1" eaLnBrk="0" fontAlgn="base" hangingPunct="0">
              <a:spcBef>
                <a:spcPct val="0"/>
              </a:spcBef>
              <a:spcAft>
                <a:spcPct val="0"/>
              </a:spcAft>
              <a:defRPr sz="3900" b="1">
                <a:solidFill>
                  <a:srgbClr val="000066"/>
                </a:solidFill>
                <a:latin typeface="Arial" charset="0"/>
                <a:ea typeface="ＭＳ Ｐゴシック" pitchFamily="34" charset="-128"/>
              </a:defRPr>
            </a:lvl9pPr>
          </a:lstStyle>
          <a:p>
            <a:pPr eaLnBrk="1" hangingPunct="1">
              <a:spcBef>
                <a:spcPct val="50000"/>
              </a:spcBef>
              <a:defRPr/>
            </a:pPr>
            <a:endParaRPr lang="en-US" altLang="es-ES" sz="3400"/>
          </a:p>
        </p:txBody>
      </p:sp>
      <p:sp>
        <p:nvSpPr>
          <p:cNvPr id="1030" name="Rectangle 13">
            <a:extLst>
              <a:ext uri="{FF2B5EF4-FFF2-40B4-BE49-F238E27FC236}">
                <a16:creationId xmlns:a16="http://schemas.microsoft.com/office/drawing/2014/main" id="{3047BE1D-F381-4FD4-B724-8B8A5C0E5B03}"/>
              </a:ext>
            </a:extLst>
          </p:cNvPr>
          <p:cNvSpPr>
            <a:spLocks noChangeArrowheads="1"/>
          </p:cNvSpPr>
          <p:nvPr/>
        </p:nvSpPr>
        <p:spPr bwMode="auto">
          <a:xfrm>
            <a:off x="827584" y="6387632"/>
            <a:ext cx="6813252" cy="431800"/>
          </a:xfrm>
          <a:prstGeom prst="rect">
            <a:avLst/>
          </a:prstGeom>
          <a:noFill/>
          <a:ln>
            <a:noFill/>
          </a:ln>
        </p:spPr>
        <p:txBody>
          <a:bodyPr lIns="0" tIns="0" rIns="0" bIns="0"/>
          <a:lstStyle>
            <a:lvl1pPr defTabSz="912813">
              <a:defRPr sz="3900" b="1">
                <a:solidFill>
                  <a:srgbClr val="000066"/>
                </a:solidFill>
                <a:latin typeface="Arial" pitchFamily="34" charset="0"/>
                <a:ea typeface="MS PGothic" pitchFamily="34" charset="-128"/>
              </a:defRPr>
            </a:lvl1pPr>
            <a:lvl2pPr marL="742950" indent="-285750" defTabSz="912813">
              <a:defRPr sz="3900" b="1">
                <a:solidFill>
                  <a:srgbClr val="000066"/>
                </a:solidFill>
                <a:latin typeface="Arial" pitchFamily="34" charset="0"/>
                <a:ea typeface="MS PGothic" pitchFamily="34" charset="-128"/>
              </a:defRPr>
            </a:lvl2pPr>
            <a:lvl3pPr marL="1143000" indent="-228600" defTabSz="912813">
              <a:defRPr sz="3900" b="1">
                <a:solidFill>
                  <a:srgbClr val="000066"/>
                </a:solidFill>
                <a:latin typeface="Arial" pitchFamily="34" charset="0"/>
                <a:ea typeface="MS PGothic" pitchFamily="34" charset="-128"/>
              </a:defRPr>
            </a:lvl3pPr>
            <a:lvl4pPr marL="1600200" indent="-228600" defTabSz="912813">
              <a:defRPr sz="3900" b="1">
                <a:solidFill>
                  <a:srgbClr val="000066"/>
                </a:solidFill>
                <a:latin typeface="Arial" pitchFamily="34" charset="0"/>
                <a:ea typeface="MS PGothic" pitchFamily="34" charset="-128"/>
              </a:defRPr>
            </a:lvl4pPr>
            <a:lvl5pPr marL="2057400" indent="-228600" defTabSz="912813">
              <a:defRPr sz="3900" b="1">
                <a:solidFill>
                  <a:srgbClr val="000066"/>
                </a:solidFill>
                <a:latin typeface="Arial" pitchFamily="34" charset="0"/>
                <a:ea typeface="MS PGothic" pitchFamily="34" charset="-128"/>
              </a:defRPr>
            </a:lvl5pPr>
            <a:lvl6pPr marL="2514600" indent="-228600" defTabSz="912813" eaLnBrk="0" fontAlgn="base" hangingPunct="0">
              <a:spcBef>
                <a:spcPct val="0"/>
              </a:spcBef>
              <a:spcAft>
                <a:spcPct val="0"/>
              </a:spcAft>
              <a:defRPr sz="3900" b="1">
                <a:solidFill>
                  <a:srgbClr val="000066"/>
                </a:solidFill>
                <a:latin typeface="Arial" pitchFamily="34" charset="0"/>
                <a:ea typeface="MS PGothic" pitchFamily="34" charset="-128"/>
              </a:defRPr>
            </a:lvl6pPr>
            <a:lvl7pPr marL="2971800" indent="-228600" defTabSz="912813" eaLnBrk="0" fontAlgn="base" hangingPunct="0">
              <a:spcBef>
                <a:spcPct val="0"/>
              </a:spcBef>
              <a:spcAft>
                <a:spcPct val="0"/>
              </a:spcAft>
              <a:defRPr sz="3900" b="1">
                <a:solidFill>
                  <a:srgbClr val="000066"/>
                </a:solidFill>
                <a:latin typeface="Arial" pitchFamily="34" charset="0"/>
                <a:ea typeface="MS PGothic" pitchFamily="34" charset="-128"/>
              </a:defRPr>
            </a:lvl7pPr>
            <a:lvl8pPr marL="3429000" indent="-228600" defTabSz="912813" eaLnBrk="0" fontAlgn="base" hangingPunct="0">
              <a:spcBef>
                <a:spcPct val="0"/>
              </a:spcBef>
              <a:spcAft>
                <a:spcPct val="0"/>
              </a:spcAft>
              <a:defRPr sz="3900" b="1">
                <a:solidFill>
                  <a:srgbClr val="000066"/>
                </a:solidFill>
                <a:latin typeface="Arial" pitchFamily="34" charset="0"/>
                <a:ea typeface="MS PGothic" pitchFamily="34" charset="-128"/>
              </a:defRPr>
            </a:lvl8pPr>
            <a:lvl9pPr marL="3886200" indent="-228600" defTabSz="912813" eaLnBrk="0" fontAlgn="base" hangingPunct="0">
              <a:spcBef>
                <a:spcPct val="0"/>
              </a:spcBef>
              <a:spcAft>
                <a:spcPct val="0"/>
              </a:spcAft>
              <a:defRPr sz="3900" b="1">
                <a:solidFill>
                  <a:srgbClr val="000066"/>
                </a:solidFill>
                <a:latin typeface="Arial" pitchFamily="34" charset="0"/>
                <a:ea typeface="MS PGothic" pitchFamily="34" charset="-128"/>
              </a:defRPr>
            </a:lvl9pPr>
          </a:lstStyle>
          <a:p>
            <a:pPr>
              <a:buSzPct val="100000"/>
              <a:defRPr/>
            </a:pPr>
            <a:r>
              <a:rPr lang="fr-FR" altLang="ro-RO" sz="1200" noProof="0" dirty="0">
                <a:solidFill>
                  <a:srgbClr val="96CCEE"/>
                </a:solidFill>
                <a:latin typeface="Arial Narrow" pitchFamily="34" charset="0"/>
              </a:rPr>
              <a:t>Introduction à la maladie à rotavirus et au vaccin antirotavirus, Module 1</a:t>
            </a:r>
            <a:r>
              <a:rPr lang="fr-FR" altLang="ro-RO" sz="1200" noProof="0" dirty="0">
                <a:solidFill>
                  <a:srgbClr val="72BBE8"/>
                </a:solidFill>
                <a:latin typeface="Arial Narrow" pitchFamily="34" charset="0"/>
              </a:rPr>
              <a:t> </a:t>
            </a:r>
            <a:r>
              <a:rPr lang="fr-FR" altLang="ro-RO" sz="1200" noProof="0" dirty="0">
                <a:solidFill>
                  <a:srgbClr val="96CCEE"/>
                </a:solidFill>
                <a:latin typeface="Arial Narrow" pitchFamily="34" charset="0"/>
              </a:rPr>
              <a:t>  </a:t>
            </a:r>
            <a:r>
              <a:rPr lang="fr-FR" altLang="ro-RO" sz="1800" baseline="12000" noProof="0" dirty="0">
                <a:solidFill>
                  <a:srgbClr val="FFFFFF"/>
                </a:solidFill>
                <a:latin typeface="Arial Narrow" pitchFamily="34" charset="0"/>
              </a:rPr>
              <a:t>| </a:t>
            </a:r>
            <a:r>
              <a:rPr lang="fr-FR" altLang="ro-RO" sz="1200" noProof="0" dirty="0">
                <a:solidFill>
                  <a:srgbClr val="96CCEE"/>
                </a:solidFill>
                <a:latin typeface="Arial Narrow" pitchFamily="34" charset="0"/>
              </a:rPr>
              <a:t> novembre 2022</a:t>
            </a:r>
          </a:p>
        </p:txBody>
      </p:sp>
      <p:sp>
        <p:nvSpPr>
          <p:cNvPr id="1031" name="Rectangle 14">
            <a:extLst>
              <a:ext uri="{FF2B5EF4-FFF2-40B4-BE49-F238E27FC236}">
                <a16:creationId xmlns:a16="http://schemas.microsoft.com/office/drawing/2014/main" id="{59D70967-529B-4C60-A569-A47390C68922}"/>
              </a:ext>
            </a:extLst>
          </p:cNvPr>
          <p:cNvSpPr>
            <a:spLocks noChangeArrowheads="1"/>
          </p:cNvSpPr>
          <p:nvPr/>
        </p:nvSpPr>
        <p:spPr bwMode="auto">
          <a:xfrm>
            <a:off x="360363" y="6399213"/>
            <a:ext cx="466725" cy="331787"/>
          </a:xfrm>
          <a:prstGeom prst="rect">
            <a:avLst/>
          </a:prstGeom>
          <a:noFill/>
          <a:ln>
            <a:noFill/>
          </a:ln>
        </p:spPr>
        <p:txBody>
          <a:bodyPr lIns="0" tIns="0" rIns="0" bIns="0"/>
          <a:lstStyle>
            <a:lvl1pPr defTabSz="912813">
              <a:defRPr sz="3900" b="1">
                <a:solidFill>
                  <a:srgbClr val="000066"/>
                </a:solidFill>
                <a:latin typeface="Arial" panose="020B0604020202020204" pitchFamily="34" charset="0"/>
                <a:ea typeface="MS PGothic" panose="020B0600070205080204" pitchFamily="34" charset="-128"/>
              </a:defRPr>
            </a:lvl1pPr>
            <a:lvl2pPr marL="742950" indent="-285750" defTabSz="912813">
              <a:defRPr sz="3900" b="1">
                <a:solidFill>
                  <a:srgbClr val="000066"/>
                </a:solidFill>
                <a:latin typeface="Arial" panose="020B0604020202020204" pitchFamily="34" charset="0"/>
                <a:ea typeface="MS PGothic" panose="020B0600070205080204" pitchFamily="34" charset="-128"/>
              </a:defRPr>
            </a:lvl2pPr>
            <a:lvl3pPr marL="1143000" indent="-228600" defTabSz="912813">
              <a:defRPr sz="3900" b="1">
                <a:solidFill>
                  <a:srgbClr val="000066"/>
                </a:solidFill>
                <a:latin typeface="Arial" panose="020B0604020202020204" pitchFamily="34" charset="0"/>
                <a:ea typeface="MS PGothic" panose="020B0600070205080204" pitchFamily="34" charset="-128"/>
              </a:defRPr>
            </a:lvl3pPr>
            <a:lvl4pPr marL="1600200" indent="-228600" defTabSz="912813">
              <a:defRPr sz="3900" b="1">
                <a:solidFill>
                  <a:srgbClr val="000066"/>
                </a:solidFill>
                <a:latin typeface="Arial" panose="020B0604020202020204" pitchFamily="34" charset="0"/>
                <a:ea typeface="MS PGothic" panose="020B0600070205080204" pitchFamily="34" charset="-128"/>
              </a:defRPr>
            </a:lvl4pPr>
            <a:lvl5pPr marL="2057400" indent="-228600" defTabSz="912813">
              <a:defRPr sz="3900" b="1">
                <a:solidFill>
                  <a:srgbClr val="000066"/>
                </a:solidFill>
                <a:latin typeface="Arial" panose="020B0604020202020204" pitchFamily="34" charset="0"/>
                <a:ea typeface="MS PGothic" panose="020B0600070205080204" pitchFamily="34" charset="-128"/>
              </a:defRPr>
            </a:lvl5pPr>
            <a:lvl6pPr marL="2514600" indent="-228600" defTabSz="91281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6pPr>
            <a:lvl7pPr marL="2971800" indent="-228600" defTabSz="91281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7pPr>
            <a:lvl8pPr marL="3429000" indent="-228600" defTabSz="91281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8pPr>
            <a:lvl9pPr marL="3886200" indent="-228600" defTabSz="91281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9pPr>
          </a:lstStyle>
          <a:p>
            <a:pPr algn="r">
              <a:buSzPct val="100000"/>
              <a:defRPr/>
            </a:pPr>
            <a:fld id="{624874FA-5AE5-4FF0-9F79-BE6C96AEC2FD}" type="slidenum">
              <a:rPr lang="en-GB" altLang="ro-RO" sz="1500" smtClean="0">
                <a:solidFill>
                  <a:srgbClr val="72BBE8"/>
                </a:solidFill>
                <a:latin typeface="Arial Narrow" panose="020B0606020202030204" pitchFamily="34" charset="0"/>
              </a:rPr>
              <a:pPr algn="r">
                <a:buSzPct val="100000"/>
                <a:defRPr/>
              </a:pPr>
              <a:t>‹#›</a:t>
            </a:fld>
            <a:r>
              <a:rPr lang="en-GB" altLang="ro-RO" sz="1500">
                <a:solidFill>
                  <a:srgbClr val="72BBE8"/>
                </a:solidFill>
                <a:latin typeface="Arial Narrow" panose="020B0606020202030204" pitchFamily="34" charset="0"/>
              </a:rPr>
              <a:t> </a:t>
            </a:r>
            <a:r>
              <a:rPr lang="en-GB" altLang="ro-RO" sz="2100" baseline="14000">
                <a:solidFill>
                  <a:srgbClr val="FFFFFF"/>
                </a:solidFill>
                <a:latin typeface="Arial Narrow" panose="020B0606020202030204" pitchFamily="34" charset="0"/>
              </a:rPr>
              <a:t>|</a:t>
            </a:r>
          </a:p>
        </p:txBody>
      </p:sp>
      <p:pic>
        <p:nvPicPr>
          <p:cNvPr id="10" name="Picture 5">
            <a:extLst>
              <a:ext uri="{FF2B5EF4-FFF2-40B4-BE49-F238E27FC236}">
                <a16:creationId xmlns:a16="http://schemas.microsoft.com/office/drawing/2014/main" id="{47AEAA51-214F-4B2C-84CC-B0C8BC8EC504}"/>
              </a:ext>
            </a:extLst>
          </p:cNvPr>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p:blipFill>
        <p:spPr bwMode="auto">
          <a:xfrm>
            <a:off x="6300192" y="6092772"/>
            <a:ext cx="2719359" cy="687493"/>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276" r:id="rId1"/>
    <p:sldLayoutId id="2147484266" r:id="rId2"/>
    <p:sldLayoutId id="2147484267" r:id="rId3"/>
    <p:sldLayoutId id="2147484268" r:id="rId4"/>
    <p:sldLayoutId id="2147484269" r:id="rId5"/>
    <p:sldLayoutId id="2147484270" r:id="rId6"/>
    <p:sldLayoutId id="2147484271" r:id="rId7"/>
    <p:sldLayoutId id="2147484272" r:id="rId8"/>
    <p:sldLayoutId id="2147484273" r:id="rId9"/>
    <p:sldLayoutId id="2147484274" r:id="rId10"/>
    <p:sldLayoutId id="2147484275" r:id="rId11"/>
  </p:sldLayoutIdLst>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anose="05000000000000000000"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anose="020B0604020202020204"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jpeg"/><Relationship Id="rId7"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7.png"/><Relationship Id="rId4"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8" name="Rectangle 4">
            <a:extLst>
              <a:ext uri="{FF2B5EF4-FFF2-40B4-BE49-F238E27FC236}">
                <a16:creationId xmlns:a16="http://schemas.microsoft.com/office/drawing/2014/main" id="{247D1634-717A-4CBC-A234-324E09CFACCE}"/>
              </a:ext>
            </a:extLst>
          </p:cNvPr>
          <p:cNvSpPr>
            <a:spLocks noChangeArrowheads="1"/>
          </p:cNvSpPr>
          <p:nvPr/>
        </p:nvSpPr>
        <p:spPr bwMode="auto">
          <a:xfrm>
            <a:off x="687388" y="188913"/>
            <a:ext cx="7772400" cy="1470025"/>
          </a:xfrm>
          <a:prstGeom prst="rect">
            <a:avLst/>
          </a:prstGeom>
          <a:noFill/>
          <a:ln>
            <a:noFill/>
          </a:ln>
          <a:effectLst>
            <a:outerShdw blurRad="63500" dist="17961" dir="2700000" algn="ctr" rotWithShape="0">
              <a:srgbClr val="96CCEE">
                <a:alpha val="74998"/>
              </a:srgbClr>
            </a:outerShdw>
          </a:effectLst>
        </p:spPr>
        <p:txBody>
          <a:bodyPr lIns="0" tIns="0" rIns="0" bIns="0" anchor="ctr"/>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Tx/>
              <a:buNone/>
              <a:defRPr/>
            </a:pPr>
            <a:r>
              <a:rPr lang="en-GB" altLang="ro-RO" sz="2400">
                <a:solidFill>
                  <a:srgbClr val="FFFFFF"/>
                </a:solidFill>
              </a:rPr>
              <a:t>Formation sur l'introduction du vaccin antirotavirus</a:t>
            </a:r>
          </a:p>
        </p:txBody>
      </p:sp>
      <p:sp>
        <p:nvSpPr>
          <p:cNvPr id="5124" name="Rectangle 5">
            <a:extLst>
              <a:ext uri="{FF2B5EF4-FFF2-40B4-BE49-F238E27FC236}">
                <a16:creationId xmlns:a16="http://schemas.microsoft.com/office/drawing/2014/main" id="{2B50C313-2F33-447E-8D6C-3F766FB9DFF7}"/>
              </a:ext>
            </a:extLst>
          </p:cNvPr>
          <p:cNvSpPr>
            <a:spLocks noChangeArrowheads="1"/>
          </p:cNvSpPr>
          <p:nvPr/>
        </p:nvSpPr>
        <p:spPr bwMode="auto">
          <a:xfrm>
            <a:off x="1476375" y="2397125"/>
            <a:ext cx="64008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lnSpc>
                <a:spcPct val="90000"/>
              </a:lnSpc>
              <a:buClrTx/>
              <a:buFont typeface="Arial" panose="020B0604020202020204" pitchFamily="34" charset="0"/>
              <a:buNone/>
            </a:pPr>
            <a:r>
              <a:rPr lang="en-GB" altLang="ro-RO" sz="3200">
                <a:solidFill>
                  <a:srgbClr val="FFFFFF"/>
                </a:solidFill>
              </a:rPr>
              <a:t>Module 1</a:t>
            </a:r>
          </a:p>
          <a:p>
            <a:pPr algn="ctr">
              <a:lnSpc>
                <a:spcPct val="90000"/>
              </a:lnSpc>
              <a:buClrTx/>
              <a:buFont typeface="Arial" panose="020B0604020202020204" pitchFamily="34" charset="0"/>
              <a:buNone/>
            </a:pPr>
            <a:r>
              <a:rPr lang="en-GB" altLang="ro-RO" sz="3200">
                <a:solidFill>
                  <a:srgbClr val="FFFFFF"/>
                </a:solidFill>
              </a:rPr>
              <a:t>Introduction aux maladies à rotavirus et au vaccin antirotavirus</a:t>
            </a:r>
          </a:p>
        </p:txBody>
      </p:sp>
      <p:pic>
        <p:nvPicPr>
          <p:cNvPr id="5" name="Picture 5">
            <a:extLst>
              <a:ext uri="{FF2B5EF4-FFF2-40B4-BE49-F238E27FC236}">
                <a16:creationId xmlns:a16="http://schemas.microsoft.com/office/drawing/2014/main" id="{A9DC3B61-5FD9-48FC-B6E5-01DF6967E79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2676525" y="5105400"/>
            <a:ext cx="4155232" cy="1050503"/>
          </a:xfrm>
          <a:prstGeom prst="rect">
            <a:avLst/>
          </a:prstGeom>
          <a:noFill/>
          <a:ln w="9525">
            <a:noFill/>
            <a:miter lim="800000"/>
            <a:headEnd/>
            <a:tailEnd/>
          </a:ln>
        </p:spPr>
      </p:pic>
      <p:sp>
        <p:nvSpPr>
          <p:cNvPr id="2" name="TextBox 1">
            <a:extLst>
              <a:ext uri="{FF2B5EF4-FFF2-40B4-BE49-F238E27FC236}">
                <a16:creationId xmlns:a16="http://schemas.microsoft.com/office/drawing/2014/main" id="{E60DFA9B-53A0-4792-AFE8-A54F1019548D}"/>
              </a:ext>
            </a:extLst>
          </p:cNvPr>
          <p:cNvSpPr txBox="1"/>
          <p:nvPr/>
        </p:nvSpPr>
        <p:spPr>
          <a:xfrm>
            <a:off x="6372200" y="6422866"/>
            <a:ext cx="2664296" cy="246221"/>
          </a:xfrm>
          <a:prstGeom prst="rect">
            <a:avLst/>
          </a:prstGeom>
          <a:noFill/>
        </p:spPr>
        <p:txBody>
          <a:bodyPr wrap="square" rtlCol="0">
            <a:spAutoFit/>
          </a:bodyPr>
          <a:lstStyle/>
          <a:p>
            <a:r>
              <a:rPr lang="fr-FR" sz="1000" dirty="0">
                <a:solidFill>
                  <a:schemeClr val="bg1"/>
                </a:solidFill>
              </a:rPr>
              <a:t>Dernière mise </a:t>
            </a:r>
            <a:r>
              <a:rPr lang="fr-FR" altLang="ro-RO" sz="1000" dirty="0">
                <a:solidFill>
                  <a:schemeClr val="bg1"/>
                </a:solidFill>
              </a:rPr>
              <a:t>à</a:t>
            </a:r>
            <a:r>
              <a:rPr lang="fr-FR" sz="1000" dirty="0">
                <a:solidFill>
                  <a:schemeClr val="bg1"/>
                </a:solidFill>
              </a:rPr>
              <a:t> jour - novembre 2022</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a:extLst>
              <a:ext uri="{FF2B5EF4-FFF2-40B4-BE49-F238E27FC236}">
                <a16:creationId xmlns:a16="http://schemas.microsoft.com/office/drawing/2014/main" id="{A46F5E48-B0C9-44D9-9519-BF4B174461F8}"/>
              </a:ext>
            </a:extLst>
          </p:cNvPr>
          <p:cNvSpPr>
            <a:spLocks noGrp="1" noChangeArrowheads="1"/>
          </p:cNvSpPr>
          <p:nvPr>
            <p:ph type="title" idx="4294967295"/>
          </p:nvPr>
        </p:nvSpPr>
        <p:spPr/>
        <p:txBody>
          <a:bodyPr/>
          <a:lstStyle/>
          <a:p>
            <a:pPr>
              <a:buSzPct val="100000"/>
              <a:defRPr/>
            </a:pPr>
            <a:r>
              <a:rPr lang="en-GB" altLang="ro-RO">
                <a:solidFill>
                  <a:srgbClr val="002060"/>
                </a:solidFill>
              </a:rPr>
              <a:t>Existe-t-il un vaccin contre le rotavirus ?</a:t>
            </a:r>
          </a:p>
        </p:txBody>
      </p:sp>
      <p:sp>
        <p:nvSpPr>
          <p:cNvPr id="23555" name="Rectangle 13">
            <a:extLst>
              <a:ext uri="{FF2B5EF4-FFF2-40B4-BE49-F238E27FC236}">
                <a16:creationId xmlns:a16="http://schemas.microsoft.com/office/drawing/2014/main" id="{A2BADB25-CF9B-48FA-9D7D-F1D363779EE7}"/>
              </a:ext>
            </a:extLst>
          </p:cNvPr>
          <p:cNvSpPr>
            <a:spLocks noGrp="1" noChangeArrowheads="1"/>
          </p:cNvSpPr>
          <p:nvPr>
            <p:ph type="body" idx="1"/>
          </p:nvPr>
        </p:nvSpPr>
        <p:spPr>
          <a:xfrm>
            <a:off x="442913" y="1409700"/>
            <a:ext cx="8291512" cy="4611688"/>
          </a:xfrm>
        </p:spPr>
        <p:txBody>
          <a:bodyPr/>
          <a:lstStyle/>
          <a:p>
            <a:pPr>
              <a:defRPr/>
            </a:pPr>
            <a:r>
              <a:rPr lang="fr-FR" altLang="ro-RO" dirty="0"/>
              <a:t>Il existe actuellement 4 vaccins antirotavirus présélectionnés :</a:t>
            </a:r>
          </a:p>
          <a:p>
            <a:pPr lvl="1">
              <a:defRPr/>
            </a:pPr>
            <a:r>
              <a:rPr lang="fr-FR" altLang="ro-RO" dirty="0" err="1">
                <a:ea typeface="Arial" panose="020B0604020202020204" pitchFamily="34" charset="0"/>
              </a:rPr>
              <a:t>RotaTeq</a:t>
            </a:r>
            <a:r>
              <a:rPr lang="fr-FR" altLang="ro-RO" b="1" baseline="30000" dirty="0">
                <a:ea typeface="Arial" panose="020B0604020202020204" pitchFamily="34" charset="0"/>
              </a:rPr>
              <a:t>®</a:t>
            </a:r>
          </a:p>
          <a:p>
            <a:pPr lvl="1">
              <a:defRPr/>
            </a:pPr>
            <a:r>
              <a:rPr lang="fr-FR" altLang="ro-RO" dirty="0" err="1">
                <a:ea typeface="Arial" panose="020B0604020202020204" pitchFamily="34" charset="0"/>
              </a:rPr>
              <a:t>Rotarix</a:t>
            </a:r>
            <a:r>
              <a:rPr lang="fr-FR" altLang="ro-RO" b="1" baseline="30000" dirty="0">
                <a:ea typeface="Arial" panose="020B0604020202020204" pitchFamily="34" charset="0"/>
              </a:rPr>
              <a:t>®</a:t>
            </a:r>
          </a:p>
          <a:p>
            <a:pPr lvl="1">
              <a:defRPr/>
            </a:pPr>
            <a:r>
              <a:rPr lang="fr-FR" altLang="ro-RO" dirty="0" err="1">
                <a:ea typeface="Arial" panose="020B0604020202020204" pitchFamily="34" charset="0"/>
              </a:rPr>
              <a:t>Rotavac</a:t>
            </a:r>
            <a:r>
              <a:rPr lang="fr-FR" altLang="ro-RO" baseline="30000" dirty="0">
                <a:ea typeface="Arial" panose="020B0604020202020204" pitchFamily="34" charset="0"/>
              </a:rPr>
              <a:t>®</a:t>
            </a:r>
            <a:endParaRPr lang="fr-FR" altLang="ro-RO" b="1" baseline="30000" dirty="0">
              <a:ea typeface="Arial" panose="020B0604020202020204" pitchFamily="34" charset="0"/>
            </a:endParaRPr>
          </a:p>
          <a:p>
            <a:pPr lvl="1">
              <a:defRPr/>
            </a:pPr>
            <a:r>
              <a:rPr lang="fr-FR" altLang="ro-RO" dirty="0" err="1">
                <a:ea typeface="Arial" panose="020B0604020202020204" pitchFamily="34" charset="0"/>
              </a:rPr>
              <a:t>RotaSiil</a:t>
            </a:r>
            <a:r>
              <a:rPr lang="fr-FR" altLang="ro-RO" b="1" baseline="30000" dirty="0">
                <a:ea typeface="Arial" panose="020B0604020202020204" pitchFamily="34" charset="0"/>
              </a:rPr>
              <a:t>®</a:t>
            </a:r>
            <a:r>
              <a:rPr lang="fr-FR" altLang="ro-RO" b="1" dirty="0">
                <a:ea typeface="Arial" panose="020B0604020202020204" pitchFamily="34" charset="0"/>
              </a:rPr>
              <a:t> </a:t>
            </a:r>
          </a:p>
          <a:p>
            <a:pPr>
              <a:defRPr/>
            </a:pPr>
            <a:r>
              <a:rPr lang="fr-FR" altLang="ro-RO" dirty="0"/>
              <a:t>Principales caractéristiques</a:t>
            </a:r>
          </a:p>
          <a:p>
            <a:pPr lvl="1">
              <a:defRPr/>
            </a:pPr>
            <a:r>
              <a:rPr lang="fr-FR" altLang="ro-RO" dirty="0">
                <a:ea typeface="Arial" panose="020B0604020202020204" pitchFamily="34" charset="0"/>
              </a:rPr>
              <a:t>Très efficaces et sûrs</a:t>
            </a:r>
          </a:p>
          <a:p>
            <a:pPr lvl="1">
              <a:defRPr/>
            </a:pPr>
            <a:r>
              <a:rPr lang="fr-FR" altLang="ro-RO" dirty="0">
                <a:ea typeface="Arial" panose="020B0604020202020204" pitchFamily="34" charset="0"/>
              </a:rPr>
              <a:t>Protègent contre les formes graves de maladie à rotavirus</a:t>
            </a:r>
          </a:p>
          <a:p>
            <a:pPr lvl="1">
              <a:defRPr/>
            </a:pPr>
            <a:r>
              <a:rPr lang="fr-FR" altLang="ro-RO" dirty="0">
                <a:ea typeface="Arial" panose="020B0604020202020204" pitchFamily="34" charset="0"/>
              </a:rPr>
              <a:t>Ne protègent pas contre les diarrhées causées par d’autres agents que le rotavirus</a:t>
            </a:r>
          </a:p>
        </p:txBody>
      </p:sp>
      <p:sp>
        <p:nvSpPr>
          <p:cNvPr id="23556" name="Rectangle 15">
            <a:extLst>
              <a:ext uri="{FF2B5EF4-FFF2-40B4-BE49-F238E27FC236}">
                <a16:creationId xmlns:a16="http://schemas.microsoft.com/office/drawing/2014/main" id="{9DA25C96-4949-4F76-A77F-257E51015547}"/>
              </a:ext>
            </a:extLst>
          </p:cNvPr>
          <p:cNvSpPr>
            <a:spLocks noChangeArrowheads="1"/>
          </p:cNvSpPr>
          <p:nvPr/>
        </p:nvSpPr>
        <p:spPr bwMode="auto">
          <a:xfrm>
            <a:off x="395288" y="3932238"/>
            <a:ext cx="7632700" cy="1512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2900" indent="-342900"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lvl="1">
              <a:buClr>
                <a:srgbClr val="C00000"/>
              </a:buClr>
              <a:buFont typeface="Wingdings" panose="05000000000000000000" pitchFamily="2" charset="2"/>
              <a:buChar char="ü"/>
            </a:pPr>
            <a:endParaRPr lang="en-US" altLang="zh-CN" b="0">
              <a:ea typeface="MS PGothic" panose="020B0600070205080204" pitchFamily="34" charset="-128"/>
            </a:endParaRPr>
          </a:p>
          <a:p>
            <a:pPr lvl="1">
              <a:buClr>
                <a:srgbClr val="C00000"/>
              </a:buClr>
              <a:buFont typeface="Wingdings" panose="05000000000000000000" pitchFamily="2" charset="2"/>
              <a:buNone/>
            </a:pPr>
            <a:endParaRPr lang="fr-FR" altLang="es-ES">
              <a:solidFill>
                <a:srgbClr val="C00000"/>
              </a:solidFill>
              <a:ea typeface="MS PGothic" panose="020B0600070205080204" pitchFamily="34" charset="-128"/>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3">
            <a:extLst>
              <a:ext uri="{FF2B5EF4-FFF2-40B4-BE49-F238E27FC236}">
                <a16:creationId xmlns:a16="http://schemas.microsoft.com/office/drawing/2014/main" id="{54F2DCAB-1370-4F67-8254-A6A026338349}"/>
              </a:ext>
            </a:extLst>
          </p:cNvPr>
          <p:cNvSpPr>
            <a:spLocks noGrp="1" noChangeArrowheads="1"/>
          </p:cNvSpPr>
          <p:nvPr>
            <p:ph type="body" idx="1"/>
          </p:nvPr>
        </p:nvSpPr>
        <p:spPr>
          <a:xfrm>
            <a:off x="442913" y="1409700"/>
            <a:ext cx="8291512" cy="4611688"/>
          </a:xfrm>
        </p:spPr>
        <p:txBody>
          <a:bodyPr/>
          <a:lstStyle/>
          <a:p>
            <a:pPr>
              <a:defRPr/>
            </a:pPr>
            <a:r>
              <a:rPr lang="fr-FR" altLang="ro-RO" dirty="0"/>
              <a:t>Notre pays est sur le point d'introduire le ROTASIIL-</a:t>
            </a:r>
            <a:r>
              <a:rPr lang="fr-FR" altLang="ro-RO" dirty="0" err="1"/>
              <a:t>Liquid</a:t>
            </a:r>
            <a:r>
              <a:rPr lang="fr-FR" altLang="ro-RO" dirty="0"/>
              <a:t> </a:t>
            </a:r>
          </a:p>
          <a:p>
            <a:pPr>
              <a:defRPr/>
            </a:pPr>
            <a:r>
              <a:rPr lang="fr-FR" altLang="ro-RO" dirty="0"/>
              <a:t>Les prochains modules de cette formation expliqueront comment :</a:t>
            </a:r>
          </a:p>
        </p:txBody>
      </p:sp>
      <p:sp>
        <p:nvSpPr>
          <p:cNvPr id="25603" name="AutoShape 4">
            <a:extLst>
              <a:ext uri="{FF2B5EF4-FFF2-40B4-BE49-F238E27FC236}">
                <a16:creationId xmlns:a16="http://schemas.microsoft.com/office/drawing/2014/main" id="{6BBC5A8F-2D8C-4A9D-8F60-9DB12E0E2E74}"/>
              </a:ext>
            </a:extLst>
          </p:cNvPr>
          <p:cNvSpPr>
            <a:spLocks noChangeArrowheads="1"/>
          </p:cNvSpPr>
          <p:nvPr/>
        </p:nvSpPr>
        <p:spPr bwMode="auto">
          <a:xfrm>
            <a:off x="755650" y="3429000"/>
            <a:ext cx="7345363" cy="2519363"/>
          </a:xfrm>
          <a:prstGeom prst="roundRect">
            <a:avLst>
              <a:gd name="adj" fmla="val 16667"/>
            </a:avLst>
          </a:prstGeom>
          <a:solidFill>
            <a:schemeClr val="bg1"/>
          </a:solidFill>
          <a:ln w="28575">
            <a:solidFill>
              <a:srgbClr val="C00000"/>
            </a:solidFill>
            <a:round/>
            <a:headEnd/>
            <a:tailEnd/>
          </a:ln>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s-ES" sz="3900"/>
          </a:p>
        </p:txBody>
      </p:sp>
      <p:sp>
        <p:nvSpPr>
          <p:cNvPr id="25604" name="Rectangle 5">
            <a:extLst>
              <a:ext uri="{FF2B5EF4-FFF2-40B4-BE49-F238E27FC236}">
                <a16:creationId xmlns:a16="http://schemas.microsoft.com/office/drawing/2014/main" id="{BDFD4E5D-BDC4-448F-AC83-581066481B8C}"/>
              </a:ext>
            </a:extLst>
          </p:cNvPr>
          <p:cNvSpPr>
            <a:spLocks noChangeArrowheads="1"/>
          </p:cNvSpPr>
          <p:nvPr/>
        </p:nvSpPr>
        <p:spPr bwMode="auto">
          <a:xfrm>
            <a:off x="539750" y="3515320"/>
            <a:ext cx="7632700" cy="279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2900" indent="-342900"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lvl="1">
              <a:buClr>
                <a:srgbClr val="C00000"/>
              </a:buClr>
              <a:buFont typeface="Wingdings" panose="05000000000000000000" pitchFamily="2" charset="2"/>
              <a:buChar char="ü"/>
            </a:pPr>
            <a:r>
              <a:rPr lang="fr-FR" altLang="ro-RO" sz="2000" b="0" dirty="0">
                <a:ea typeface="MS PGothic" panose="020B0600070205080204" pitchFamily="34" charset="-128"/>
              </a:rPr>
              <a:t>Conserver le vaccin</a:t>
            </a:r>
          </a:p>
          <a:p>
            <a:pPr lvl="1">
              <a:buClr>
                <a:srgbClr val="C00000"/>
              </a:buClr>
              <a:buFont typeface="Wingdings" panose="05000000000000000000" pitchFamily="2" charset="2"/>
              <a:buChar char="ü"/>
            </a:pPr>
            <a:r>
              <a:rPr lang="fr-FR" altLang="ro-RO" sz="2000" b="0" dirty="0">
                <a:ea typeface="MS PGothic" panose="020B0600070205080204" pitchFamily="34" charset="-128"/>
              </a:rPr>
              <a:t>Déterminer l’éligibilité au vaccin</a:t>
            </a:r>
          </a:p>
          <a:p>
            <a:pPr lvl="1">
              <a:buClr>
                <a:srgbClr val="C00000"/>
              </a:buClr>
              <a:buFont typeface="Wingdings" panose="05000000000000000000" pitchFamily="2" charset="2"/>
              <a:buChar char="ü"/>
            </a:pPr>
            <a:r>
              <a:rPr lang="fr-FR" altLang="ro-RO" sz="2000" b="0" dirty="0">
                <a:ea typeface="MS PGothic" panose="020B0600070205080204" pitchFamily="34" charset="-128"/>
              </a:rPr>
              <a:t>Administrer le vaccin</a:t>
            </a:r>
          </a:p>
          <a:p>
            <a:pPr lvl="1">
              <a:buClr>
                <a:srgbClr val="C00000"/>
              </a:buClr>
              <a:buFont typeface="Wingdings" panose="05000000000000000000" pitchFamily="2" charset="2"/>
              <a:buChar char="ü"/>
            </a:pPr>
            <a:r>
              <a:rPr lang="fr-FR" altLang="ro-RO" sz="2000" b="0" dirty="0">
                <a:ea typeface="MS PGothic" panose="020B0600070205080204" pitchFamily="34" charset="-128"/>
              </a:rPr>
              <a:t>Enregistrer la vaccination</a:t>
            </a:r>
          </a:p>
          <a:p>
            <a:pPr lvl="1">
              <a:buClr>
                <a:srgbClr val="C00000"/>
              </a:buClr>
              <a:buFont typeface="Wingdings" panose="05000000000000000000" pitchFamily="2" charset="2"/>
              <a:buChar char="ü"/>
            </a:pPr>
            <a:r>
              <a:rPr lang="fr-FR" altLang="ro-RO" sz="2000" b="0" dirty="0">
                <a:ea typeface="MS PGothic" panose="020B0600070205080204" pitchFamily="34" charset="-128"/>
              </a:rPr>
              <a:t>Surveiller les manifestations post-vaccinales indésirables (MAPI)</a:t>
            </a:r>
          </a:p>
          <a:p>
            <a:pPr lvl="1">
              <a:buClr>
                <a:srgbClr val="C00000"/>
              </a:buClr>
              <a:buFont typeface="Wingdings" panose="05000000000000000000" pitchFamily="2" charset="2"/>
              <a:buChar char="ü"/>
            </a:pPr>
            <a:r>
              <a:rPr lang="fr-FR" altLang="ro-RO" sz="2000" b="0" dirty="0">
                <a:ea typeface="MS PGothic" panose="020B0600070205080204" pitchFamily="34" charset="-128"/>
              </a:rPr>
              <a:t>Communiquer avec les gardiens sur le vaccin</a:t>
            </a:r>
          </a:p>
        </p:txBody>
      </p:sp>
      <p:sp>
        <p:nvSpPr>
          <p:cNvPr id="15365" name="Rectangle 7">
            <a:extLst>
              <a:ext uri="{FF2B5EF4-FFF2-40B4-BE49-F238E27FC236}">
                <a16:creationId xmlns:a16="http://schemas.microsoft.com/office/drawing/2014/main" id="{EBC3A13E-11FB-42E8-841C-6448322C03D3}"/>
              </a:ext>
            </a:extLst>
          </p:cNvPr>
          <p:cNvSpPr>
            <a:spLocks noGrp="1" noChangeArrowheads="1"/>
          </p:cNvSpPr>
          <p:nvPr>
            <p:ph type="title"/>
          </p:nvPr>
        </p:nvSpPr>
        <p:spPr/>
        <p:txBody>
          <a:bodyPr/>
          <a:lstStyle/>
          <a:p>
            <a:pPr>
              <a:buSzPct val="100000"/>
              <a:defRPr/>
            </a:pPr>
            <a:r>
              <a:rPr lang="en-GB" altLang="ro-RO" dirty="0"/>
              <a:t>ROTASIIL-Liquid</a:t>
            </a:r>
            <a:endParaRPr lang="en-GB" altLang="ro-RO" b="0" baseline="30000" dirty="0"/>
          </a:p>
        </p:txBody>
      </p:sp>
      <p:pic>
        <p:nvPicPr>
          <p:cNvPr id="25606" name="Picture 7" descr="C:\Users\sfellache\Desktop\ammp\doctor1.jpg">
            <a:extLst>
              <a:ext uri="{FF2B5EF4-FFF2-40B4-BE49-F238E27FC236}">
                <a16:creationId xmlns:a16="http://schemas.microsoft.com/office/drawing/2014/main" id="{DF8A8B64-DFD3-4713-B5AF-CB067A173C2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71506" y="2976066"/>
            <a:ext cx="1517650" cy="992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6" descr="doctor_goodbye">
            <a:extLst>
              <a:ext uri="{FF2B5EF4-FFF2-40B4-BE49-F238E27FC236}">
                <a16:creationId xmlns:a16="http://schemas.microsoft.com/office/drawing/2014/main" id="{D4123608-A9A7-4096-BCD5-4DD85681F75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575" y="1773238"/>
            <a:ext cx="2522538" cy="364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7" name="Titre 1">
            <a:extLst>
              <a:ext uri="{FF2B5EF4-FFF2-40B4-BE49-F238E27FC236}">
                <a16:creationId xmlns:a16="http://schemas.microsoft.com/office/drawing/2014/main" id="{86C6EDD2-FFB1-4849-9249-4BFA0084033F}"/>
              </a:ext>
            </a:extLst>
          </p:cNvPr>
          <p:cNvSpPr>
            <a:spLocks noGrp="1"/>
          </p:cNvSpPr>
          <p:nvPr>
            <p:ph type="title"/>
          </p:nvPr>
        </p:nvSpPr>
        <p:spPr/>
        <p:txBody>
          <a:bodyPr/>
          <a:lstStyle/>
          <a:p>
            <a:pPr>
              <a:lnSpc>
                <a:spcPct val="90000"/>
              </a:lnSpc>
              <a:buSzPct val="100000"/>
              <a:defRPr/>
            </a:pPr>
            <a:r>
              <a:rPr lang="en-GB" altLang="ro-RO" sz="3600"/>
              <a:t>Fin du module</a:t>
            </a:r>
          </a:p>
        </p:txBody>
      </p:sp>
      <p:sp>
        <p:nvSpPr>
          <p:cNvPr id="6" name="Rectangle à coins arrondis 5">
            <a:extLst>
              <a:ext uri="{FF2B5EF4-FFF2-40B4-BE49-F238E27FC236}">
                <a16:creationId xmlns:a16="http://schemas.microsoft.com/office/drawing/2014/main" id="{9DD8045B-3E8E-4133-82F6-3BEA0980CB01}"/>
              </a:ext>
            </a:extLst>
          </p:cNvPr>
          <p:cNvSpPr/>
          <p:nvPr/>
        </p:nvSpPr>
        <p:spPr bwMode="auto">
          <a:xfrm>
            <a:off x="3924300" y="1916113"/>
            <a:ext cx="3671888" cy="1512887"/>
          </a:xfrm>
          <a:prstGeom prst="wedgeRoundRectCallout">
            <a:avLst>
              <a:gd name="adj1" fmla="val -74175"/>
              <a:gd name="adj2" fmla="val 24851"/>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a:defRPr sz="3900" b="1">
                <a:solidFill>
                  <a:srgbClr val="000066"/>
                </a:solidFill>
                <a:latin typeface="Arial" pitchFamily="34" charset="0"/>
                <a:ea typeface="MS PGothic" pitchFamily="34" charset="-128"/>
              </a:defRPr>
            </a:lvl1pPr>
            <a:lvl2pPr marL="742950" indent="-285750">
              <a:defRPr sz="3900" b="1">
                <a:solidFill>
                  <a:srgbClr val="000066"/>
                </a:solidFill>
                <a:latin typeface="Arial" pitchFamily="34" charset="0"/>
                <a:ea typeface="MS PGothic" pitchFamily="34" charset="-128"/>
              </a:defRPr>
            </a:lvl2pPr>
            <a:lvl3pPr marL="1143000" indent="-228600">
              <a:defRPr sz="3900" b="1">
                <a:solidFill>
                  <a:srgbClr val="000066"/>
                </a:solidFill>
                <a:latin typeface="Arial" pitchFamily="34" charset="0"/>
                <a:ea typeface="MS PGothic" pitchFamily="34" charset="-128"/>
              </a:defRPr>
            </a:lvl3pPr>
            <a:lvl4pPr marL="1600200" indent="-228600">
              <a:defRPr sz="3900" b="1">
                <a:solidFill>
                  <a:srgbClr val="000066"/>
                </a:solidFill>
                <a:latin typeface="Arial" pitchFamily="34" charset="0"/>
                <a:ea typeface="MS PGothic" pitchFamily="34" charset="-128"/>
              </a:defRPr>
            </a:lvl4pPr>
            <a:lvl5pPr marL="2057400" indent="-228600">
              <a:defRPr sz="3900" b="1">
                <a:solidFill>
                  <a:srgbClr val="000066"/>
                </a:solidFill>
                <a:latin typeface="Arial" pitchFamily="34" charset="0"/>
                <a:ea typeface="MS PGothic" pitchFamily="34" charset="-128"/>
              </a:defRPr>
            </a:lvl5pPr>
            <a:lvl6pPr marL="2514600" indent="-228600" eaLnBrk="0" fontAlgn="base" hangingPunct="0">
              <a:spcBef>
                <a:spcPct val="0"/>
              </a:spcBef>
              <a:spcAft>
                <a:spcPct val="0"/>
              </a:spcAft>
              <a:defRPr sz="3900" b="1">
                <a:solidFill>
                  <a:srgbClr val="000066"/>
                </a:solidFill>
                <a:latin typeface="Arial" pitchFamily="34" charset="0"/>
                <a:ea typeface="MS PGothic" pitchFamily="34" charset="-128"/>
              </a:defRPr>
            </a:lvl6pPr>
            <a:lvl7pPr marL="2971800" indent="-228600" eaLnBrk="0" fontAlgn="base" hangingPunct="0">
              <a:spcBef>
                <a:spcPct val="0"/>
              </a:spcBef>
              <a:spcAft>
                <a:spcPct val="0"/>
              </a:spcAft>
              <a:defRPr sz="3900" b="1">
                <a:solidFill>
                  <a:srgbClr val="000066"/>
                </a:solidFill>
                <a:latin typeface="Arial" pitchFamily="34" charset="0"/>
                <a:ea typeface="MS PGothic" pitchFamily="34" charset="-128"/>
              </a:defRPr>
            </a:lvl7pPr>
            <a:lvl8pPr marL="3429000" indent="-228600" eaLnBrk="0" fontAlgn="base" hangingPunct="0">
              <a:spcBef>
                <a:spcPct val="0"/>
              </a:spcBef>
              <a:spcAft>
                <a:spcPct val="0"/>
              </a:spcAft>
              <a:defRPr sz="3900" b="1">
                <a:solidFill>
                  <a:srgbClr val="000066"/>
                </a:solidFill>
                <a:latin typeface="Arial" pitchFamily="34" charset="0"/>
                <a:ea typeface="MS PGothic" pitchFamily="34" charset="-128"/>
              </a:defRPr>
            </a:lvl8pPr>
            <a:lvl9pPr marL="3886200" indent="-228600" eaLnBrk="0" fontAlgn="base" hangingPunct="0">
              <a:spcBef>
                <a:spcPct val="0"/>
              </a:spcBef>
              <a:spcAft>
                <a:spcPct val="0"/>
              </a:spcAft>
              <a:defRPr sz="3900" b="1">
                <a:solidFill>
                  <a:srgbClr val="000066"/>
                </a:solidFill>
                <a:latin typeface="Arial" pitchFamily="34" charset="0"/>
                <a:ea typeface="MS PGothic" pitchFamily="34" charset="-128"/>
              </a:defRPr>
            </a:lvl9pPr>
          </a:lstStyle>
          <a:p>
            <a:pPr algn="ctr">
              <a:buSzPct val="100000"/>
              <a:defRPr/>
            </a:pPr>
            <a:br>
              <a:rPr lang="en-GB" altLang="ro-RO" sz="2000"/>
            </a:br>
            <a:r>
              <a:rPr lang="en-GB" altLang="ro-RO" sz="2400"/>
              <a:t>Merci</a:t>
            </a:r>
          </a:p>
          <a:p>
            <a:pPr algn="ctr">
              <a:buSzPct val="100000"/>
              <a:defRPr/>
            </a:pPr>
            <a:r>
              <a:rPr lang="en-GB" altLang="ro-RO" sz="2400"/>
              <a:t>pour votre attention </a:t>
            </a:r>
            <a:br>
              <a:rPr lang="en-GB" altLang="ro-RO" sz="2000"/>
            </a:br>
            <a:br>
              <a:rPr lang="en-GB" altLang="ro-RO" sz="2000"/>
            </a:br>
            <a:endParaRPr lang="en-GB" altLang="ro-RO" sz="2000"/>
          </a:p>
          <a:p>
            <a:pPr>
              <a:buSzPct val="100000"/>
              <a:defRPr/>
            </a:pPr>
            <a:endParaRPr lang="en-GB" altLang="ro-RO" sz="2000"/>
          </a:p>
          <a:p>
            <a:pPr>
              <a:buSzPct val="100000"/>
              <a:defRPr/>
            </a:pPr>
            <a:endParaRPr lang="en-GB" altLang="ro-RO" sz="2000"/>
          </a:p>
          <a:p>
            <a:pPr>
              <a:buSzPct val="100000"/>
              <a:defRPr/>
            </a:pPr>
            <a:endParaRPr lang="en-GB" altLang="ro-RO" sz="2000"/>
          </a:p>
          <a:p>
            <a:pPr>
              <a:buSzPct val="100000"/>
              <a:defRPr/>
            </a:pPr>
            <a:endParaRPr lang="en-GB" altLang="ro-RO" sz="2000"/>
          </a:p>
          <a:p>
            <a:pPr>
              <a:buSzPct val="100000"/>
              <a:defRPr/>
            </a:pPr>
            <a:r>
              <a:rPr lang="en-GB" altLang="ro-RO" sz="2000"/>
              <a: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12">
            <a:extLst>
              <a:ext uri="{FF2B5EF4-FFF2-40B4-BE49-F238E27FC236}">
                <a16:creationId xmlns:a16="http://schemas.microsoft.com/office/drawing/2014/main" id="{8D3AE79A-2AC7-441C-BC9B-040F346857BE}"/>
              </a:ext>
            </a:extLst>
          </p:cNvPr>
          <p:cNvSpPr>
            <a:spLocks noGrp="1" noChangeArrowheads="1"/>
          </p:cNvSpPr>
          <p:nvPr>
            <p:ph type="title"/>
          </p:nvPr>
        </p:nvSpPr>
        <p:spPr/>
        <p:txBody>
          <a:bodyPr/>
          <a:lstStyle/>
          <a:p>
            <a:pPr>
              <a:buSzPct val="100000"/>
              <a:defRPr/>
            </a:pPr>
            <a:r>
              <a:rPr lang="en-GB" altLang="ro-RO"/>
              <a:t>Objectifs d'apprentissage</a:t>
            </a:r>
          </a:p>
        </p:txBody>
      </p:sp>
      <p:sp>
        <p:nvSpPr>
          <p:cNvPr id="7171" name="Rectangle 14">
            <a:extLst>
              <a:ext uri="{FF2B5EF4-FFF2-40B4-BE49-F238E27FC236}">
                <a16:creationId xmlns:a16="http://schemas.microsoft.com/office/drawing/2014/main" id="{169AF7B7-31DB-4349-874E-497D824554CD}"/>
              </a:ext>
            </a:extLst>
          </p:cNvPr>
          <p:cNvSpPr>
            <a:spLocks noChangeArrowheads="1"/>
          </p:cNvSpPr>
          <p:nvPr/>
        </p:nvSpPr>
        <p:spPr bwMode="auto">
          <a:xfrm>
            <a:off x="1476375" y="1381125"/>
            <a:ext cx="7258050"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GB" altLang="ro-RO" b="0"/>
              <a:t>À la fin de ce module, le participant sera en mesure de :</a:t>
            </a:r>
          </a:p>
          <a:p>
            <a:pPr lvl="1"/>
            <a:r>
              <a:rPr lang="en-GB" altLang="ro-RO" b="0">
                <a:ea typeface="MS PGothic" panose="020B0600070205080204" pitchFamily="34" charset="-128"/>
              </a:rPr>
              <a:t>Décrire les principales caractéristiques de la maladie à rotavirus </a:t>
            </a:r>
          </a:p>
          <a:p>
            <a:pPr lvl="1"/>
            <a:r>
              <a:rPr lang="en-GB" altLang="ro-RO" b="0">
                <a:ea typeface="MS PGothic" panose="020B0600070205080204" pitchFamily="34" charset="-128"/>
              </a:rPr>
              <a:t>Présenter les méthodes de prévention de la maladie à rotavirus </a:t>
            </a:r>
          </a:p>
          <a:p>
            <a:pPr lvl="1"/>
            <a:endParaRPr lang="en-GB" altLang="ro-RO" b="0">
              <a:ea typeface="MS PGothic" panose="020B0600070205080204" pitchFamily="34" charset="-128"/>
            </a:endParaRPr>
          </a:p>
          <a:p>
            <a:r>
              <a:rPr lang="en-GB" altLang="ro-RO" b="0"/>
              <a:t>Durée</a:t>
            </a:r>
          </a:p>
          <a:p>
            <a:pPr lvl="1"/>
            <a:r>
              <a:rPr lang="en-GB" altLang="ro-RO" b="0">
                <a:ea typeface="MS PGothic" panose="020B0600070205080204" pitchFamily="34" charset="-128"/>
              </a:rPr>
              <a:t>15 minutes</a:t>
            </a:r>
          </a:p>
        </p:txBody>
      </p:sp>
      <p:pic>
        <p:nvPicPr>
          <p:cNvPr id="7172" name="Picture 6" descr="C:\Users\sfellache\Desktop\ammp\sandclock.jpg">
            <a:extLst>
              <a:ext uri="{FF2B5EF4-FFF2-40B4-BE49-F238E27FC236}">
                <a16:creationId xmlns:a16="http://schemas.microsoft.com/office/drawing/2014/main" id="{1B3B9FCF-6F4B-489C-850F-8A7C2C212FD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975" y="3500438"/>
            <a:ext cx="823913" cy="1008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3" name="Picture 9" descr="arrow">
            <a:extLst>
              <a:ext uri="{FF2B5EF4-FFF2-40B4-BE49-F238E27FC236}">
                <a16:creationId xmlns:a16="http://schemas.microsoft.com/office/drawing/2014/main" id="{BECA821B-7D03-476A-9D76-8BD586C3FB2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388" y="1341438"/>
            <a:ext cx="122396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Group 17">
            <a:extLst>
              <a:ext uri="{FF2B5EF4-FFF2-40B4-BE49-F238E27FC236}">
                <a16:creationId xmlns:a16="http://schemas.microsoft.com/office/drawing/2014/main" id="{C7799FD1-ABFE-490A-96DF-05D1046BB86B}"/>
              </a:ext>
            </a:extLst>
          </p:cNvPr>
          <p:cNvGrpSpPr>
            <a:grpSpLocks/>
          </p:cNvGrpSpPr>
          <p:nvPr/>
        </p:nvGrpSpPr>
        <p:grpSpPr bwMode="auto">
          <a:xfrm>
            <a:off x="539750" y="2170113"/>
            <a:ext cx="4321175" cy="935037"/>
            <a:chOff x="340" y="1367"/>
            <a:chExt cx="2722" cy="589"/>
          </a:xfrm>
        </p:grpSpPr>
        <p:sp>
          <p:nvSpPr>
            <p:cNvPr id="6" name="Rectangle à coins arrondis 5">
              <a:extLst>
                <a:ext uri="{FF2B5EF4-FFF2-40B4-BE49-F238E27FC236}">
                  <a16:creationId xmlns:a16="http://schemas.microsoft.com/office/drawing/2014/main" id="{5BD4F5E2-D31D-464E-B89F-FA3BF288A2BF}"/>
                </a:ext>
              </a:extLst>
            </p:cNvPr>
            <p:cNvSpPr/>
            <p:nvPr/>
          </p:nvSpPr>
          <p:spPr bwMode="auto">
            <a:xfrm>
              <a:off x="567" y="1457"/>
              <a:ext cx="2495" cy="499"/>
            </a:xfrm>
            <a:prstGeom prst="wedgeRoundRectCallout">
              <a:avLst>
                <a:gd name="adj1" fmla="val 69870"/>
                <a:gd name="adj2" fmla="val -7207"/>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a:defRPr sz="3900" b="1">
                  <a:solidFill>
                    <a:srgbClr val="000066"/>
                  </a:solidFill>
                  <a:latin typeface="Arial" pitchFamily="34" charset="0"/>
                  <a:ea typeface="MS PGothic" pitchFamily="34" charset="-128"/>
                </a:defRPr>
              </a:lvl1pPr>
              <a:lvl2pPr marL="742950" indent="-285750">
                <a:defRPr sz="3900" b="1">
                  <a:solidFill>
                    <a:srgbClr val="000066"/>
                  </a:solidFill>
                  <a:latin typeface="Arial" pitchFamily="34" charset="0"/>
                  <a:ea typeface="MS PGothic" pitchFamily="34" charset="-128"/>
                </a:defRPr>
              </a:lvl2pPr>
              <a:lvl3pPr marL="1143000" indent="-228600">
                <a:defRPr sz="3900" b="1">
                  <a:solidFill>
                    <a:srgbClr val="000066"/>
                  </a:solidFill>
                  <a:latin typeface="Arial" pitchFamily="34" charset="0"/>
                  <a:ea typeface="MS PGothic" pitchFamily="34" charset="-128"/>
                </a:defRPr>
              </a:lvl3pPr>
              <a:lvl4pPr marL="1600200" indent="-228600">
                <a:defRPr sz="3900" b="1">
                  <a:solidFill>
                    <a:srgbClr val="000066"/>
                  </a:solidFill>
                  <a:latin typeface="Arial" pitchFamily="34" charset="0"/>
                  <a:ea typeface="MS PGothic" pitchFamily="34" charset="-128"/>
                </a:defRPr>
              </a:lvl4pPr>
              <a:lvl5pPr marL="2057400" indent="-228600">
                <a:defRPr sz="3900" b="1">
                  <a:solidFill>
                    <a:srgbClr val="000066"/>
                  </a:solidFill>
                  <a:latin typeface="Arial" pitchFamily="34" charset="0"/>
                  <a:ea typeface="MS PGothic" pitchFamily="34" charset="-128"/>
                </a:defRPr>
              </a:lvl5pPr>
              <a:lvl6pPr marL="2514600" indent="-228600" eaLnBrk="0" fontAlgn="base" hangingPunct="0">
                <a:spcBef>
                  <a:spcPct val="0"/>
                </a:spcBef>
                <a:spcAft>
                  <a:spcPct val="0"/>
                </a:spcAft>
                <a:defRPr sz="3900" b="1">
                  <a:solidFill>
                    <a:srgbClr val="000066"/>
                  </a:solidFill>
                  <a:latin typeface="Arial" pitchFamily="34" charset="0"/>
                  <a:ea typeface="MS PGothic" pitchFamily="34" charset="-128"/>
                </a:defRPr>
              </a:lvl6pPr>
              <a:lvl7pPr marL="2971800" indent="-228600" eaLnBrk="0" fontAlgn="base" hangingPunct="0">
                <a:spcBef>
                  <a:spcPct val="0"/>
                </a:spcBef>
                <a:spcAft>
                  <a:spcPct val="0"/>
                </a:spcAft>
                <a:defRPr sz="3900" b="1">
                  <a:solidFill>
                    <a:srgbClr val="000066"/>
                  </a:solidFill>
                  <a:latin typeface="Arial" pitchFamily="34" charset="0"/>
                  <a:ea typeface="MS PGothic" pitchFamily="34" charset="-128"/>
                </a:defRPr>
              </a:lvl7pPr>
              <a:lvl8pPr marL="3429000" indent="-228600" eaLnBrk="0" fontAlgn="base" hangingPunct="0">
                <a:spcBef>
                  <a:spcPct val="0"/>
                </a:spcBef>
                <a:spcAft>
                  <a:spcPct val="0"/>
                </a:spcAft>
                <a:defRPr sz="3900" b="1">
                  <a:solidFill>
                    <a:srgbClr val="000066"/>
                  </a:solidFill>
                  <a:latin typeface="Arial" pitchFamily="34" charset="0"/>
                  <a:ea typeface="MS PGothic" pitchFamily="34" charset="-128"/>
                </a:defRPr>
              </a:lvl8pPr>
              <a:lvl9pPr marL="3886200" indent="-228600" eaLnBrk="0" fontAlgn="base" hangingPunct="0">
                <a:spcBef>
                  <a:spcPct val="0"/>
                </a:spcBef>
                <a:spcAft>
                  <a:spcPct val="0"/>
                </a:spcAft>
                <a:defRPr sz="3900" b="1">
                  <a:solidFill>
                    <a:srgbClr val="000066"/>
                  </a:solidFill>
                  <a:latin typeface="Arial" pitchFamily="34" charset="0"/>
                  <a:ea typeface="MS PGothic" pitchFamily="34" charset="-128"/>
                </a:defRPr>
              </a:lvl9pPr>
            </a:lstStyle>
            <a:p>
              <a:pPr>
                <a:buSzPct val="100000"/>
                <a:defRPr/>
              </a:pPr>
              <a:r>
                <a:rPr lang="en-GB" altLang="ro-RO" sz="2000">
                  <a:solidFill>
                    <a:srgbClr val="002060"/>
                  </a:solidFill>
                </a:rPr>
                <a:t> Quels sont les signes et symptômes du rotavirus ?</a:t>
              </a:r>
            </a:p>
          </p:txBody>
        </p:sp>
        <p:sp>
          <p:nvSpPr>
            <p:cNvPr id="9" name="Ellipse 8">
              <a:extLst>
                <a:ext uri="{FF2B5EF4-FFF2-40B4-BE49-F238E27FC236}">
                  <a16:creationId xmlns:a16="http://schemas.microsoft.com/office/drawing/2014/main" id="{C2DF4A76-83EF-4E7E-A8CD-816DA86CEF1E}"/>
                </a:ext>
              </a:extLst>
            </p:cNvPr>
            <p:cNvSpPr>
              <a:spLocks noChangeArrowheads="1"/>
            </p:cNvSpPr>
            <p:nvPr/>
          </p:nvSpPr>
          <p:spPr bwMode="auto">
            <a:xfrm>
              <a:off x="340" y="1367"/>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lvl1pPr defTabSz="1042988">
                <a:defRPr sz="3900" b="1">
                  <a:solidFill>
                    <a:srgbClr val="000066"/>
                  </a:solidFill>
                  <a:latin typeface="Arial" pitchFamily="34" charset="0"/>
                  <a:ea typeface="MS PGothic" pitchFamily="34" charset="-128"/>
                </a:defRPr>
              </a:lvl1pPr>
              <a:lvl2pPr marL="742950" indent="-285750" defTabSz="1042988">
                <a:defRPr sz="3900" b="1">
                  <a:solidFill>
                    <a:srgbClr val="000066"/>
                  </a:solidFill>
                  <a:latin typeface="Arial" pitchFamily="34" charset="0"/>
                  <a:ea typeface="MS PGothic" pitchFamily="34" charset="-128"/>
                </a:defRPr>
              </a:lvl2pPr>
              <a:lvl3pPr marL="1143000" indent="-228600" defTabSz="1042988">
                <a:defRPr sz="3900" b="1">
                  <a:solidFill>
                    <a:srgbClr val="000066"/>
                  </a:solidFill>
                  <a:latin typeface="Arial" pitchFamily="34" charset="0"/>
                  <a:ea typeface="MS PGothic" pitchFamily="34" charset="-128"/>
                </a:defRPr>
              </a:lvl3pPr>
              <a:lvl4pPr marL="1600200" indent="-228600" defTabSz="1042988">
                <a:defRPr sz="3900" b="1">
                  <a:solidFill>
                    <a:srgbClr val="000066"/>
                  </a:solidFill>
                  <a:latin typeface="Arial" pitchFamily="34" charset="0"/>
                  <a:ea typeface="MS PGothic" pitchFamily="34" charset="-128"/>
                </a:defRPr>
              </a:lvl4pPr>
              <a:lvl5pPr marL="2057400" indent="-228600" defTabSz="1042988">
                <a:defRPr sz="3900" b="1">
                  <a:solidFill>
                    <a:srgbClr val="000066"/>
                  </a:solidFill>
                  <a:latin typeface="Arial" pitchFamily="34" charset="0"/>
                  <a:ea typeface="MS PGothic" pitchFamily="34" charset="-128"/>
                </a:defRPr>
              </a:lvl5pPr>
              <a:lvl6pPr marL="2514600" indent="-228600" defTabSz="1042988" eaLnBrk="0" fontAlgn="base" hangingPunct="0">
                <a:spcBef>
                  <a:spcPct val="0"/>
                </a:spcBef>
                <a:spcAft>
                  <a:spcPct val="0"/>
                </a:spcAft>
                <a:defRPr sz="3900" b="1">
                  <a:solidFill>
                    <a:srgbClr val="000066"/>
                  </a:solidFill>
                  <a:latin typeface="Arial" pitchFamily="34" charset="0"/>
                  <a:ea typeface="MS PGothic" pitchFamily="34" charset="-128"/>
                </a:defRPr>
              </a:lvl6pPr>
              <a:lvl7pPr marL="2971800" indent="-228600" defTabSz="1042988" eaLnBrk="0" fontAlgn="base" hangingPunct="0">
                <a:spcBef>
                  <a:spcPct val="0"/>
                </a:spcBef>
                <a:spcAft>
                  <a:spcPct val="0"/>
                </a:spcAft>
                <a:defRPr sz="3900" b="1">
                  <a:solidFill>
                    <a:srgbClr val="000066"/>
                  </a:solidFill>
                  <a:latin typeface="Arial" pitchFamily="34" charset="0"/>
                  <a:ea typeface="MS PGothic" pitchFamily="34" charset="-128"/>
                </a:defRPr>
              </a:lvl7pPr>
              <a:lvl8pPr marL="3429000" indent="-228600" defTabSz="1042988" eaLnBrk="0" fontAlgn="base" hangingPunct="0">
                <a:spcBef>
                  <a:spcPct val="0"/>
                </a:spcBef>
                <a:spcAft>
                  <a:spcPct val="0"/>
                </a:spcAft>
                <a:defRPr sz="3900" b="1">
                  <a:solidFill>
                    <a:srgbClr val="000066"/>
                  </a:solidFill>
                  <a:latin typeface="Arial" pitchFamily="34" charset="0"/>
                  <a:ea typeface="MS PGothic" pitchFamily="34" charset="-128"/>
                </a:defRPr>
              </a:lvl8pPr>
              <a:lvl9pPr marL="3886200" indent="-228600" defTabSz="1042988" eaLnBrk="0" fontAlgn="base" hangingPunct="0">
                <a:spcBef>
                  <a:spcPct val="0"/>
                </a:spcBef>
                <a:spcAft>
                  <a:spcPct val="0"/>
                </a:spcAft>
                <a:defRPr sz="3900" b="1">
                  <a:solidFill>
                    <a:srgbClr val="000066"/>
                  </a:solidFill>
                  <a:latin typeface="Arial" pitchFamily="34" charset="0"/>
                  <a:ea typeface="MS PGothic" pitchFamily="34" charset="-128"/>
                </a:defRPr>
              </a:lvl9pPr>
            </a:lstStyle>
            <a:p>
              <a:pPr>
                <a:buSzPct val="100000"/>
                <a:defRPr/>
              </a:pPr>
              <a:r>
                <a:rPr lang="en-GB" altLang="ro-RO" sz="2400">
                  <a:solidFill>
                    <a:srgbClr val="FFFFFF"/>
                  </a:solidFill>
                </a:rPr>
                <a:t>2</a:t>
              </a:r>
            </a:p>
          </p:txBody>
        </p:sp>
      </p:grpSp>
      <p:grpSp>
        <p:nvGrpSpPr>
          <p:cNvPr id="4" name="Group 21">
            <a:extLst>
              <a:ext uri="{FF2B5EF4-FFF2-40B4-BE49-F238E27FC236}">
                <a16:creationId xmlns:a16="http://schemas.microsoft.com/office/drawing/2014/main" id="{71F68B2F-0A17-4F14-8906-BA21CD472DB8}"/>
              </a:ext>
            </a:extLst>
          </p:cNvPr>
          <p:cNvGrpSpPr>
            <a:grpSpLocks/>
          </p:cNvGrpSpPr>
          <p:nvPr/>
        </p:nvGrpSpPr>
        <p:grpSpPr bwMode="auto">
          <a:xfrm>
            <a:off x="539750" y="3141663"/>
            <a:ext cx="4319588" cy="935037"/>
            <a:chOff x="340" y="1979"/>
            <a:chExt cx="2721" cy="589"/>
          </a:xfrm>
        </p:grpSpPr>
        <p:sp>
          <p:nvSpPr>
            <p:cNvPr id="9232" name="Rectangle à coins arrondis 6">
              <a:extLst>
                <a:ext uri="{FF2B5EF4-FFF2-40B4-BE49-F238E27FC236}">
                  <a16:creationId xmlns:a16="http://schemas.microsoft.com/office/drawing/2014/main" id="{61000225-8FA8-4B0F-A685-AF9BE03A32D7}"/>
                </a:ext>
              </a:extLst>
            </p:cNvPr>
            <p:cNvSpPr>
              <a:spLocks noChangeArrowheads="1"/>
            </p:cNvSpPr>
            <p:nvPr/>
          </p:nvSpPr>
          <p:spPr bwMode="auto">
            <a:xfrm>
              <a:off x="567" y="2114"/>
              <a:ext cx="2494" cy="454"/>
            </a:xfrm>
            <a:prstGeom prst="wedgeRoundRectCallout">
              <a:avLst>
                <a:gd name="adj1" fmla="val 65718"/>
                <a:gd name="adj2" fmla="val -46917"/>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Font typeface="Arial" panose="020B0604020202020204" pitchFamily="34" charset="0"/>
                <a:buNone/>
              </a:pPr>
              <a:r>
                <a:rPr lang="en-GB" altLang="ro-RO" sz="2000">
                  <a:solidFill>
                    <a:srgbClr val="002060"/>
                  </a:solidFill>
                </a:rPr>
                <a:t> Comment le rotavirus se transmet-il ?  </a:t>
              </a:r>
            </a:p>
          </p:txBody>
        </p:sp>
        <p:sp>
          <p:nvSpPr>
            <p:cNvPr id="10" name="Ellipse 9">
              <a:extLst>
                <a:ext uri="{FF2B5EF4-FFF2-40B4-BE49-F238E27FC236}">
                  <a16:creationId xmlns:a16="http://schemas.microsoft.com/office/drawing/2014/main" id="{BDC657FD-E299-4549-9449-10B3509EE698}"/>
                </a:ext>
              </a:extLst>
            </p:cNvPr>
            <p:cNvSpPr>
              <a:spLocks noChangeArrowheads="1"/>
            </p:cNvSpPr>
            <p:nvPr/>
          </p:nvSpPr>
          <p:spPr bwMode="auto">
            <a:xfrm>
              <a:off x="340" y="1979"/>
              <a:ext cx="317"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lvl1pPr defTabSz="1042988">
                <a:defRPr sz="3900" b="1">
                  <a:solidFill>
                    <a:srgbClr val="000066"/>
                  </a:solidFill>
                  <a:latin typeface="Arial" pitchFamily="34" charset="0"/>
                  <a:ea typeface="MS PGothic" pitchFamily="34" charset="-128"/>
                </a:defRPr>
              </a:lvl1pPr>
              <a:lvl2pPr marL="742950" indent="-285750" defTabSz="1042988">
                <a:defRPr sz="3900" b="1">
                  <a:solidFill>
                    <a:srgbClr val="000066"/>
                  </a:solidFill>
                  <a:latin typeface="Arial" pitchFamily="34" charset="0"/>
                  <a:ea typeface="MS PGothic" pitchFamily="34" charset="-128"/>
                </a:defRPr>
              </a:lvl2pPr>
              <a:lvl3pPr marL="1143000" indent="-228600" defTabSz="1042988">
                <a:defRPr sz="3900" b="1">
                  <a:solidFill>
                    <a:srgbClr val="000066"/>
                  </a:solidFill>
                  <a:latin typeface="Arial" pitchFamily="34" charset="0"/>
                  <a:ea typeface="MS PGothic" pitchFamily="34" charset="-128"/>
                </a:defRPr>
              </a:lvl3pPr>
              <a:lvl4pPr marL="1600200" indent="-228600" defTabSz="1042988">
                <a:defRPr sz="3900" b="1">
                  <a:solidFill>
                    <a:srgbClr val="000066"/>
                  </a:solidFill>
                  <a:latin typeface="Arial" pitchFamily="34" charset="0"/>
                  <a:ea typeface="MS PGothic" pitchFamily="34" charset="-128"/>
                </a:defRPr>
              </a:lvl4pPr>
              <a:lvl5pPr marL="2057400" indent="-228600" defTabSz="1042988">
                <a:defRPr sz="3900" b="1">
                  <a:solidFill>
                    <a:srgbClr val="000066"/>
                  </a:solidFill>
                  <a:latin typeface="Arial" pitchFamily="34" charset="0"/>
                  <a:ea typeface="MS PGothic" pitchFamily="34" charset="-128"/>
                </a:defRPr>
              </a:lvl5pPr>
              <a:lvl6pPr marL="2514600" indent="-228600" defTabSz="1042988" eaLnBrk="0" fontAlgn="base" hangingPunct="0">
                <a:spcBef>
                  <a:spcPct val="0"/>
                </a:spcBef>
                <a:spcAft>
                  <a:spcPct val="0"/>
                </a:spcAft>
                <a:defRPr sz="3900" b="1">
                  <a:solidFill>
                    <a:srgbClr val="000066"/>
                  </a:solidFill>
                  <a:latin typeface="Arial" pitchFamily="34" charset="0"/>
                  <a:ea typeface="MS PGothic" pitchFamily="34" charset="-128"/>
                </a:defRPr>
              </a:lvl6pPr>
              <a:lvl7pPr marL="2971800" indent="-228600" defTabSz="1042988" eaLnBrk="0" fontAlgn="base" hangingPunct="0">
                <a:spcBef>
                  <a:spcPct val="0"/>
                </a:spcBef>
                <a:spcAft>
                  <a:spcPct val="0"/>
                </a:spcAft>
                <a:defRPr sz="3900" b="1">
                  <a:solidFill>
                    <a:srgbClr val="000066"/>
                  </a:solidFill>
                  <a:latin typeface="Arial" pitchFamily="34" charset="0"/>
                  <a:ea typeface="MS PGothic" pitchFamily="34" charset="-128"/>
                </a:defRPr>
              </a:lvl7pPr>
              <a:lvl8pPr marL="3429000" indent="-228600" defTabSz="1042988" eaLnBrk="0" fontAlgn="base" hangingPunct="0">
                <a:spcBef>
                  <a:spcPct val="0"/>
                </a:spcBef>
                <a:spcAft>
                  <a:spcPct val="0"/>
                </a:spcAft>
                <a:defRPr sz="3900" b="1">
                  <a:solidFill>
                    <a:srgbClr val="000066"/>
                  </a:solidFill>
                  <a:latin typeface="Arial" pitchFamily="34" charset="0"/>
                  <a:ea typeface="MS PGothic" pitchFamily="34" charset="-128"/>
                </a:defRPr>
              </a:lvl8pPr>
              <a:lvl9pPr marL="3886200" indent="-228600" defTabSz="1042988" eaLnBrk="0" fontAlgn="base" hangingPunct="0">
                <a:spcBef>
                  <a:spcPct val="0"/>
                </a:spcBef>
                <a:spcAft>
                  <a:spcPct val="0"/>
                </a:spcAft>
                <a:defRPr sz="3900" b="1">
                  <a:solidFill>
                    <a:srgbClr val="000066"/>
                  </a:solidFill>
                  <a:latin typeface="Arial" pitchFamily="34" charset="0"/>
                  <a:ea typeface="MS PGothic" pitchFamily="34" charset="-128"/>
                </a:defRPr>
              </a:lvl9pPr>
            </a:lstStyle>
            <a:p>
              <a:pPr>
                <a:buSzPct val="100000"/>
                <a:defRPr/>
              </a:pPr>
              <a:r>
                <a:rPr lang="en-GB" altLang="ro-RO" sz="2400">
                  <a:solidFill>
                    <a:srgbClr val="FFFFFF"/>
                  </a:solidFill>
                </a:rPr>
                <a:t>3</a:t>
              </a:r>
            </a:p>
          </p:txBody>
        </p:sp>
      </p:grpSp>
      <p:grpSp>
        <p:nvGrpSpPr>
          <p:cNvPr id="5" name="Group 19">
            <a:extLst>
              <a:ext uri="{FF2B5EF4-FFF2-40B4-BE49-F238E27FC236}">
                <a16:creationId xmlns:a16="http://schemas.microsoft.com/office/drawing/2014/main" id="{D50F8CA1-EB24-4E21-B92A-B7342BAFA18E}"/>
              </a:ext>
            </a:extLst>
          </p:cNvPr>
          <p:cNvGrpSpPr>
            <a:grpSpLocks/>
          </p:cNvGrpSpPr>
          <p:nvPr/>
        </p:nvGrpSpPr>
        <p:grpSpPr bwMode="auto">
          <a:xfrm>
            <a:off x="539750" y="4113213"/>
            <a:ext cx="4319588" cy="863600"/>
            <a:chOff x="340" y="2591"/>
            <a:chExt cx="2721" cy="544"/>
          </a:xfrm>
        </p:grpSpPr>
        <p:sp>
          <p:nvSpPr>
            <p:cNvPr id="9230" name="Rectangle à coins arrondis 14">
              <a:extLst>
                <a:ext uri="{FF2B5EF4-FFF2-40B4-BE49-F238E27FC236}">
                  <a16:creationId xmlns:a16="http://schemas.microsoft.com/office/drawing/2014/main" id="{D55E7138-7CAA-4CC6-A997-ABEF17234049}"/>
                </a:ext>
              </a:extLst>
            </p:cNvPr>
            <p:cNvSpPr>
              <a:spLocks noChangeArrowheads="1"/>
            </p:cNvSpPr>
            <p:nvPr/>
          </p:nvSpPr>
          <p:spPr bwMode="auto">
            <a:xfrm>
              <a:off x="567" y="2681"/>
              <a:ext cx="2494" cy="454"/>
            </a:xfrm>
            <a:prstGeom prst="wedgeRoundRectCallout">
              <a:avLst>
                <a:gd name="adj1" fmla="val 69106"/>
                <a:gd name="adj2" fmla="val -58116"/>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Font typeface="Arial" panose="020B0604020202020204" pitchFamily="34" charset="0"/>
                <a:buNone/>
              </a:pPr>
              <a:r>
                <a:rPr lang="en-GB" altLang="ro-RO" sz="2000">
                  <a:solidFill>
                    <a:srgbClr val="002060"/>
                  </a:solidFill>
                </a:rPr>
                <a:t> Qui sont les individus à risque ? </a:t>
              </a:r>
            </a:p>
          </p:txBody>
        </p:sp>
        <p:sp>
          <p:nvSpPr>
            <p:cNvPr id="3" name="Ellipse 15">
              <a:extLst>
                <a:ext uri="{FF2B5EF4-FFF2-40B4-BE49-F238E27FC236}">
                  <a16:creationId xmlns:a16="http://schemas.microsoft.com/office/drawing/2014/main" id="{9A13D4A9-D490-4097-BE64-BA965940EF5E}"/>
                </a:ext>
              </a:extLst>
            </p:cNvPr>
            <p:cNvSpPr>
              <a:spLocks noChangeArrowheads="1"/>
            </p:cNvSpPr>
            <p:nvPr/>
          </p:nvSpPr>
          <p:spPr bwMode="auto">
            <a:xfrm>
              <a:off x="340" y="2591"/>
              <a:ext cx="317"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lvl1pPr defTabSz="1042988">
                <a:defRPr sz="3900" b="1">
                  <a:solidFill>
                    <a:srgbClr val="000066"/>
                  </a:solidFill>
                  <a:latin typeface="Arial" pitchFamily="34" charset="0"/>
                  <a:ea typeface="MS PGothic" pitchFamily="34" charset="-128"/>
                </a:defRPr>
              </a:lvl1pPr>
              <a:lvl2pPr marL="742950" indent="-285750" defTabSz="1042988">
                <a:defRPr sz="3900" b="1">
                  <a:solidFill>
                    <a:srgbClr val="000066"/>
                  </a:solidFill>
                  <a:latin typeface="Arial" pitchFamily="34" charset="0"/>
                  <a:ea typeface="MS PGothic" pitchFamily="34" charset="-128"/>
                </a:defRPr>
              </a:lvl2pPr>
              <a:lvl3pPr marL="1143000" indent="-228600" defTabSz="1042988">
                <a:defRPr sz="3900" b="1">
                  <a:solidFill>
                    <a:srgbClr val="000066"/>
                  </a:solidFill>
                  <a:latin typeface="Arial" pitchFamily="34" charset="0"/>
                  <a:ea typeface="MS PGothic" pitchFamily="34" charset="-128"/>
                </a:defRPr>
              </a:lvl3pPr>
              <a:lvl4pPr marL="1600200" indent="-228600" defTabSz="1042988">
                <a:defRPr sz="3900" b="1">
                  <a:solidFill>
                    <a:srgbClr val="000066"/>
                  </a:solidFill>
                  <a:latin typeface="Arial" pitchFamily="34" charset="0"/>
                  <a:ea typeface="MS PGothic" pitchFamily="34" charset="-128"/>
                </a:defRPr>
              </a:lvl4pPr>
              <a:lvl5pPr marL="2057400" indent="-228600" defTabSz="1042988">
                <a:defRPr sz="3900" b="1">
                  <a:solidFill>
                    <a:srgbClr val="000066"/>
                  </a:solidFill>
                  <a:latin typeface="Arial" pitchFamily="34" charset="0"/>
                  <a:ea typeface="MS PGothic" pitchFamily="34" charset="-128"/>
                </a:defRPr>
              </a:lvl5pPr>
              <a:lvl6pPr marL="2514600" indent="-228600" defTabSz="1042988" eaLnBrk="0" fontAlgn="base" hangingPunct="0">
                <a:spcBef>
                  <a:spcPct val="0"/>
                </a:spcBef>
                <a:spcAft>
                  <a:spcPct val="0"/>
                </a:spcAft>
                <a:defRPr sz="3900" b="1">
                  <a:solidFill>
                    <a:srgbClr val="000066"/>
                  </a:solidFill>
                  <a:latin typeface="Arial" pitchFamily="34" charset="0"/>
                  <a:ea typeface="MS PGothic" pitchFamily="34" charset="-128"/>
                </a:defRPr>
              </a:lvl6pPr>
              <a:lvl7pPr marL="2971800" indent="-228600" defTabSz="1042988" eaLnBrk="0" fontAlgn="base" hangingPunct="0">
                <a:spcBef>
                  <a:spcPct val="0"/>
                </a:spcBef>
                <a:spcAft>
                  <a:spcPct val="0"/>
                </a:spcAft>
                <a:defRPr sz="3900" b="1">
                  <a:solidFill>
                    <a:srgbClr val="000066"/>
                  </a:solidFill>
                  <a:latin typeface="Arial" pitchFamily="34" charset="0"/>
                  <a:ea typeface="MS PGothic" pitchFamily="34" charset="-128"/>
                </a:defRPr>
              </a:lvl7pPr>
              <a:lvl8pPr marL="3429000" indent="-228600" defTabSz="1042988" eaLnBrk="0" fontAlgn="base" hangingPunct="0">
                <a:spcBef>
                  <a:spcPct val="0"/>
                </a:spcBef>
                <a:spcAft>
                  <a:spcPct val="0"/>
                </a:spcAft>
                <a:defRPr sz="3900" b="1">
                  <a:solidFill>
                    <a:srgbClr val="000066"/>
                  </a:solidFill>
                  <a:latin typeface="Arial" pitchFamily="34" charset="0"/>
                  <a:ea typeface="MS PGothic" pitchFamily="34" charset="-128"/>
                </a:defRPr>
              </a:lvl8pPr>
              <a:lvl9pPr marL="3886200" indent="-228600" defTabSz="1042988" eaLnBrk="0" fontAlgn="base" hangingPunct="0">
                <a:spcBef>
                  <a:spcPct val="0"/>
                </a:spcBef>
                <a:spcAft>
                  <a:spcPct val="0"/>
                </a:spcAft>
                <a:defRPr sz="3900" b="1">
                  <a:solidFill>
                    <a:srgbClr val="000066"/>
                  </a:solidFill>
                  <a:latin typeface="Arial" pitchFamily="34" charset="0"/>
                  <a:ea typeface="MS PGothic" pitchFamily="34" charset="-128"/>
                </a:defRPr>
              </a:lvl9pPr>
            </a:lstStyle>
            <a:p>
              <a:pPr>
                <a:buSzPct val="100000"/>
                <a:defRPr/>
              </a:pPr>
              <a:r>
                <a:rPr lang="en-GB" altLang="ro-RO" sz="2400">
                  <a:solidFill>
                    <a:srgbClr val="FFFFFF"/>
                  </a:solidFill>
                </a:rPr>
                <a:t>4</a:t>
              </a:r>
            </a:p>
          </p:txBody>
        </p:sp>
      </p:grpSp>
      <p:sp>
        <p:nvSpPr>
          <p:cNvPr id="7173" name="Rectangle 15">
            <a:extLst>
              <a:ext uri="{FF2B5EF4-FFF2-40B4-BE49-F238E27FC236}">
                <a16:creationId xmlns:a16="http://schemas.microsoft.com/office/drawing/2014/main" id="{92D4EEA3-0D3E-44DE-9EB6-F3FB35D2CBB8}"/>
              </a:ext>
            </a:extLst>
          </p:cNvPr>
          <p:cNvSpPr>
            <a:spLocks noGrp="1" noChangeArrowheads="1"/>
          </p:cNvSpPr>
          <p:nvPr>
            <p:ph type="title"/>
          </p:nvPr>
        </p:nvSpPr>
        <p:spPr/>
        <p:txBody>
          <a:bodyPr/>
          <a:lstStyle/>
          <a:p>
            <a:pPr>
              <a:buSzPct val="100000"/>
              <a:defRPr/>
            </a:pPr>
            <a:r>
              <a:rPr lang="en-GB" altLang="ro-RO"/>
              <a:t>Questions clés</a:t>
            </a:r>
          </a:p>
        </p:txBody>
      </p:sp>
      <p:grpSp>
        <p:nvGrpSpPr>
          <p:cNvPr id="7" name="Group 20">
            <a:extLst>
              <a:ext uri="{FF2B5EF4-FFF2-40B4-BE49-F238E27FC236}">
                <a16:creationId xmlns:a16="http://schemas.microsoft.com/office/drawing/2014/main" id="{B9597237-B6EC-420B-9A93-DB818BAB7B6E}"/>
              </a:ext>
            </a:extLst>
          </p:cNvPr>
          <p:cNvGrpSpPr>
            <a:grpSpLocks/>
          </p:cNvGrpSpPr>
          <p:nvPr/>
        </p:nvGrpSpPr>
        <p:grpSpPr bwMode="auto">
          <a:xfrm>
            <a:off x="538163" y="5084763"/>
            <a:ext cx="4321175" cy="863600"/>
            <a:chOff x="339" y="3203"/>
            <a:chExt cx="2722" cy="544"/>
          </a:xfrm>
        </p:grpSpPr>
        <p:sp>
          <p:nvSpPr>
            <p:cNvPr id="9228" name="Rectangle à coins arrondis 14">
              <a:extLst>
                <a:ext uri="{FF2B5EF4-FFF2-40B4-BE49-F238E27FC236}">
                  <a16:creationId xmlns:a16="http://schemas.microsoft.com/office/drawing/2014/main" id="{DC07A58D-D008-4FB4-9C63-0529BA4DBD10}"/>
                </a:ext>
              </a:extLst>
            </p:cNvPr>
            <p:cNvSpPr>
              <a:spLocks noChangeArrowheads="1"/>
            </p:cNvSpPr>
            <p:nvPr/>
          </p:nvSpPr>
          <p:spPr bwMode="auto">
            <a:xfrm>
              <a:off x="567" y="3294"/>
              <a:ext cx="2494" cy="453"/>
            </a:xfrm>
            <a:prstGeom prst="wedgeRoundRectCallout">
              <a:avLst>
                <a:gd name="adj1" fmla="val 67644"/>
                <a:gd name="adj2" fmla="val -60407"/>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Font typeface="Arial" panose="020B0604020202020204" pitchFamily="34" charset="0"/>
                <a:buNone/>
              </a:pPr>
              <a:r>
                <a:rPr lang="en-GB" altLang="ro-RO" sz="2000">
                  <a:solidFill>
                    <a:srgbClr val="002060"/>
                  </a:solidFill>
                </a:rPr>
                <a:t> Quelles sont les stratégies de prévention du rotavirus ? </a:t>
              </a:r>
            </a:p>
          </p:txBody>
        </p:sp>
        <p:sp>
          <p:nvSpPr>
            <p:cNvPr id="16" name="Ellipse 15">
              <a:extLst>
                <a:ext uri="{FF2B5EF4-FFF2-40B4-BE49-F238E27FC236}">
                  <a16:creationId xmlns:a16="http://schemas.microsoft.com/office/drawing/2014/main" id="{1D7B4EEF-2DA6-43F6-BB4D-91FE138727C6}"/>
                </a:ext>
              </a:extLst>
            </p:cNvPr>
            <p:cNvSpPr>
              <a:spLocks noChangeArrowheads="1"/>
            </p:cNvSpPr>
            <p:nvPr/>
          </p:nvSpPr>
          <p:spPr bwMode="auto">
            <a:xfrm>
              <a:off x="339" y="3203"/>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lvl1pPr defTabSz="1042988">
                <a:defRPr sz="3900" b="1">
                  <a:solidFill>
                    <a:srgbClr val="000066"/>
                  </a:solidFill>
                  <a:latin typeface="Arial" pitchFamily="34" charset="0"/>
                  <a:ea typeface="MS PGothic" pitchFamily="34" charset="-128"/>
                </a:defRPr>
              </a:lvl1pPr>
              <a:lvl2pPr marL="742950" indent="-285750" defTabSz="1042988">
                <a:defRPr sz="3900" b="1">
                  <a:solidFill>
                    <a:srgbClr val="000066"/>
                  </a:solidFill>
                  <a:latin typeface="Arial" pitchFamily="34" charset="0"/>
                  <a:ea typeface="MS PGothic" pitchFamily="34" charset="-128"/>
                </a:defRPr>
              </a:lvl2pPr>
              <a:lvl3pPr marL="1143000" indent="-228600" defTabSz="1042988">
                <a:defRPr sz="3900" b="1">
                  <a:solidFill>
                    <a:srgbClr val="000066"/>
                  </a:solidFill>
                  <a:latin typeface="Arial" pitchFamily="34" charset="0"/>
                  <a:ea typeface="MS PGothic" pitchFamily="34" charset="-128"/>
                </a:defRPr>
              </a:lvl3pPr>
              <a:lvl4pPr marL="1600200" indent="-228600" defTabSz="1042988">
                <a:defRPr sz="3900" b="1">
                  <a:solidFill>
                    <a:srgbClr val="000066"/>
                  </a:solidFill>
                  <a:latin typeface="Arial" pitchFamily="34" charset="0"/>
                  <a:ea typeface="MS PGothic" pitchFamily="34" charset="-128"/>
                </a:defRPr>
              </a:lvl4pPr>
              <a:lvl5pPr marL="2057400" indent="-228600" defTabSz="1042988">
                <a:defRPr sz="3900" b="1">
                  <a:solidFill>
                    <a:srgbClr val="000066"/>
                  </a:solidFill>
                  <a:latin typeface="Arial" pitchFamily="34" charset="0"/>
                  <a:ea typeface="MS PGothic" pitchFamily="34" charset="-128"/>
                </a:defRPr>
              </a:lvl5pPr>
              <a:lvl6pPr marL="2514600" indent="-228600" defTabSz="1042988" eaLnBrk="0" fontAlgn="base" hangingPunct="0">
                <a:spcBef>
                  <a:spcPct val="0"/>
                </a:spcBef>
                <a:spcAft>
                  <a:spcPct val="0"/>
                </a:spcAft>
                <a:defRPr sz="3900" b="1">
                  <a:solidFill>
                    <a:srgbClr val="000066"/>
                  </a:solidFill>
                  <a:latin typeface="Arial" pitchFamily="34" charset="0"/>
                  <a:ea typeface="MS PGothic" pitchFamily="34" charset="-128"/>
                </a:defRPr>
              </a:lvl6pPr>
              <a:lvl7pPr marL="2971800" indent="-228600" defTabSz="1042988" eaLnBrk="0" fontAlgn="base" hangingPunct="0">
                <a:spcBef>
                  <a:spcPct val="0"/>
                </a:spcBef>
                <a:spcAft>
                  <a:spcPct val="0"/>
                </a:spcAft>
                <a:defRPr sz="3900" b="1">
                  <a:solidFill>
                    <a:srgbClr val="000066"/>
                  </a:solidFill>
                  <a:latin typeface="Arial" pitchFamily="34" charset="0"/>
                  <a:ea typeface="MS PGothic" pitchFamily="34" charset="-128"/>
                </a:defRPr>
              </a:lvl7pPr>
              <a:lvl8pPr marL="3429000" indent="-228600" defTabSz="1042988" eaLnBrk="0" fontAlgn="base" hangingPunct="0">
                <a:spcBef>
                  <a:spcPct val="0"/>
                </a:spcBef>
                <a:spcAft>
                  <a:spcPct val="0"/>
                </a:spcAft>
                <a:defRPr sz="3900" b="1">
                  <a:solidFill>
                    <a:srgbClr val="000066"/>
                  </a:solidFill>
                  <a:latin typeface="Arial" pitchFamily="34" charset="0"/>
                  <a:ea typeface="MS PGothic" pitchFamily="34" charset="-128"/>
                </a:defRPr>
              </a:lvl8pPr>
              <a:lvl9pPr marL="3886200" indent="-228600" defTabSz="1042988" eaLnBrk="0" fontAlgn="base" hangingPunct="0">
                <a:spcBef>
                  <a:spcPct val="0"/>
                </a:spcBef>
                <a:spcAft>
                  <a:spcPct val="0"/>
                </a:spcAft>
                <a:defRPr sz="3900" b="1">
                  <a:solidFill>
                    <a:srgbClr val="000066"/>
                  </a:solidFill>
                  <a:latin typeface="Arial" pitchFamily="34" charset="0"/>
                  <a:ea typeface="MS PGothic" pitchFamily="34" charset="-128"/>
                </a:defRPr>
              </a:lvl9pPr>
            </a:lstStyle>
            <a:p>
              <a:pPr>
                <a:buSzPct val="100000"/>
                <a:defRPr/>
              </a:pPr>
              <a:r>
                <a:rPr lang="en-GB" altLang="ro-RO" sz="2400">
                  <a:solidFill>
                    <a:srgbClr val="FFFFFF"/>
                  </a:solidFill>
                </a:rPr>
                <a:t>5</a:t>
              </a:r>
            </a:p>
          </p:txBody>
        </p:sp>
      </p:grpSp>
      <p:cxnSp>
        <p:nvCxnSpPr>
          <p:cNvPr id="9223" name="Connecteur droit 19">
            <a:extLst>
              <a:ext uri="{FF2B5EF4-FFF2-40B4-BE49-F238E27FC236}">
                <a16:creationId xmlns:a16="http://schemas.microsoft.com/office/drawing/2014/main" id="{3FFC8CBC-9F04-40B3-ADBB-1068F16353F6}"/>
              </a:ext>
            </a:extLst>
          </p:cNvPr>
          <p:cNvCxnSpPr>
            <a:cxnSpLocks noChangeShapeType="1"/>
          </p:cNvCxnSpPr>
          <p:nvPr/>
        </p:nvCxnSpPr>
        <p:spPr bwMode="auto">
          <a:xfrm>
            <a:off x="1042988" y="1052513"/>
            <a:ext cx="0" cy="467995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cxnSp>
      <p:grpSp>
        <p:nvGrpSpPr>
          <p:cNvPr id="8" name="Group 16">
            <a:extLst>
              <a:ext uri="{FF2B5EF4-FFF2-40B4-BE49-F238E27FC236}">
                <a16:creationId xmlns:a16="http://schemas.microsoft.com/office/drawing/2014/main" id="{64A16A7C-533A-4EAE-8822-9D1E673467AA}"/>
              </a:ext>
            </a:extLst>
          </p:cNvPr>
          <p:cNvGrpSpPr>
            <a:grpSpLocks/>
          </p:cNvGrpSpPr>
          <p:nvPr/>
        </p:nvGrpSpPr>
        <p:grpSpPr bwMode="auto">
          <a:xfrm>
            <a:off x="539750" y="1268413"/>
            <a:ext cx="4319588" cy="969962"/>
            <a:chOff x="340" y="799"/>
            <a:chExt cx="2721" cy="611"/>
          </a:xfrm>
        </p:grpSpPr>
        <p:sp>
          <p:nvSpPr>
            <p:cNvPr id="9226" name="Rectangle à coins arrondis 3">
              <a:extLst>
                <a:ext uri="{FF2B5EF4-FFF2-40B4-BE49-F238E27FC236}">
                  <a16:creationId xmlns:a16="http://schemas.microsoft.com/office/drawing/2014/main" id="{DE10C521-3358-4736-B386-DE590A99C00E}"/>
                </a:ext>
              </a:extLst>
            </p:cNvPr>
            <p:cNvSpPr>
              <a:spLocks noChangeArrowheads="1"/>
            </p:cNvSpPr>
            <p:nvPr/>
          </p:nvSpPr>
          <p:spPr bwMode="auto">
            <a:xfrm>
              <a:off x="567" y="980"/>
              <a:ext cx="2494" cy="430"/>
            </a:xfrm>
            <a:prstGeom prst="wedgeRoundRectCallout">
              <a:avLst>
                <a:gd name="adj1" fmla="val 67394"/>
                <a:gd name="adj2" fmla="val 67116"/>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Font typeface="Arial" panose="020B0604020202020204" pitchFamily="34" charset="0"/>
                <a:buNone/>
              </a:pPr>
              <a:r>
                <a:rPr lang="en-GB" altLang="ro-RO" sz="2000">
                  <a:solidFill>
                    <a:srgbClr val="002060"/>
                  </a:solidFill>
                </a:rPr>
                <a:t>Qu’est-ce qu’une maladie à rotavirus ?</a:t>
              </a:r>
            </a:p>
          </p:txBody>
        </p:sp>
        <p:sp>
          <p:nvSpPr>
            <p:cNvPr id="17" name="Ellipse 16">
              <a:extLst>
                <a:ext uri="{FF2B5EF4-FFF2-40B4-BE49-F238E27FC236}">
                  <a16:creationId xmlns:a16="http://schemas.microsoft.com/office/drawing/2014/main" id="{893B0BF1-CDA4-49F7-BF80-169D3915FC6C}"/>
                </a:ext>
              </a:extLst>
            </p:cNvPr>
            <p:cNvSpPr>
              <a:spLocks noChangeArrowheads="1"/>
            </p:cNvSpPr>
            <p:nvPr/>
          </p:nvSpPr>
          <p:spPr bwMode="auto">
            <a:xfrm>
              <a:off x="340" y="799"/>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lvl1pPr defTabSz="1042988">
                <a:defRPr sz="3900" b="1">
                  <a:solidFill>
                    <a:srgbClr val="000066"/>
                  </a:solidFill>
                  <a:latin typeface="Arial" pitchFamily="34" charset="0"/>
                  <a:ea typeface="MS PGothic" pitchFamily="34" charset="-128"/>
                </a:defRPr>
              </a:lvl1pPr>
              <a:lvl2pPr marL="742950" indent="-285750" defTabSz="1042988">
                <a:defRPr sz="3900" b="1">
                  <a:solidFill>
                    <a:srgbClr val="000066"/>
                  </a:solidFill>
                  <a:latin typeface="Arial" pitchFamily="34" charset="0"/>
                  <a:ea typeface="MS PGothic" pitchFamily="34" charset="-128"/>
                </a:defRPr>
              </a:lvl2pPr>
              <a:lvl3pPr marL="1143000" indent="-228600" defTabSz="1042988">
                <a:defRPr sz="3900" b="1">
                  <a:solidFill>
                    <a:srgbClr val="000066"/>
                  </a:solidFill>
                  <a:latin typeface="Arial" pitchFamily="34" charset="0"/>
                  <a:ea typeface="MS PGothic" pitchFamily="34" charset="-128"/>
                </a:defRPr>
              </a:lvl3pPr>
              <a:lvl4pPr marL="1600200" indent="-228600" defTabSz="1042988">
                <a:defRPr sz="3900" b="1">
                  <a:solidFill>
                    <a:srgbClr val="000066"/>
                  </a:solidFill>
                  <a:latin typeface="Arial" pitchFamily="34" charset="0"/>
                  <a:ea typeface="MS PGothic" pitchFamily="34" charset="-128"/>
                </a:defRPr>
              </a:lvl4pPr>
              <a:lvl5pPr marL="2057400" indent="-228600" defTabSz="1042988">
                <a:defRPr sz="3900" b="1">
                  <a:solidFill>
                    <a:srgbClr val="000066"/>
                  </a:solidFill>
                  <a:latin typeface="Arial" pitchFamily="34" charset="0"/>
                  <a:ea typeface="MS PGothic" pitchFamily="34" charset="-128"/>
                </a:defRPr>
              </a:lvl5pPr>
              <a:lvl6pPr marL="2514600" indent="-228600" defTabSz="1042988" eaLnBrk="0" fontAlgn="base" hangingPunct="0">
                <a:spcBef>
                  <a:spcPct val="0"/>
                </a:spcBef>
                <a:spcAft>
                  <a:spcPct val="0"/>
                </a:spcAft>
                <a:defRPr sz="3900" b="1">
                  <a:solidFill>
                    <a:srgbClr val="000066"/>
                  </a:solidFill>
                  <a:latin typeface="Arial" pitchFamily="34" charset="0"/>
                  <a:ea typeface="MS PGothic" pitchFamily="34" charset="-128"/>
                </a:defRPr>
              </a:lvl6pPr>
              <a:lvl7pPr marL="2971800" indent="-228600" defTabSz="1042988" eaLnBrk="0" fontAlgn="base" hangingPunct="0">
                <a:spcBef>
                  <a:spcPct val="0"/>
                </a:spcBef>
                <a:spcAft>
                  <a:spcPct val="0"/>
                </a:spcAft>
                <a:defRPr sz="3900" b="1">
                  <a:solidFill>
                    <a:srgbClr val="000066"/>
                  </a:solidFill>
                  <a:latin typeface="Arial" pitchFamily="34" charset="0"/>
                  <a:ea typeface="MS PGothic" pitchFamily="34" charset="-128"/>
                </a:defRPr>
              </a:lvl7pPr>
              <a:lvl8pPr marL="3429000" indent="-228600" defTabSz="1042988" eaLnBrk="0" fontAlgn="base" hangingPunct="0">
                <a:spcBef>
                  <a:spcPct val="0"/>
                </a:spcBef>
                <a:spcAft>
                  <a:spcPct val="0"/>
                </a:spcAft>
                <a:defRPr sz="3900" b="1">
                  <a:solidFill>
                    <a:srgbClr val="000066"/>
                  </a:solidFill>
                  <a:latin typeface="Arial" pitchFamily="34" charset="0"/>
                  <a:ea typeface="MS PGothic" pitchFamily="34" charset="-128"/>
                </a:defRPr>
              </a:lvl8pPr>
              <a:lvl9pPr marL="3886200" indent="-228600" defTabSz="1042988" eaLnBrk="0" fontAlgn="base" hangingPunct="0">
                <a:spcBef>
                  <a:spcPct val="0"/>
                </a:spcBef>
                <a:spcAft>
                  <a:spcPct val="0"/>
                </a:spcAft>
                <a:defRPr sz="3900" b="1">
                  <a:solidFill>
                    <a:srgbClr val="000066"/>
                  </a:solidFill>
                  <a:latin typeface="Arial" pitchFamily="34" charset="0"/>
                  <a:ea typeface="MS PGothic" pitchFamily="34" charset="-128"/>
                </a:defRPr>
              </a:lvl9pPr>
            </a:lstStyle>
            <a:p>
              <a:pPr>
                <a:buSzPct val="100000"/>
                <a:defRPr/>
              </a:pPr>
              <a:r>
                <a:rPr lang="en-GB" altLang="ro-RO" sz="2400">
                  <a:solidFill>
                    <a:srgbClr val="FFFFFF"/>
                  </a:solidFill>
                </a:rPr>
                <a:t>1</a:t>
              </a:r>
            </a:p>
          </p:txBody>
        </p:sp>
      </p:grpSp>
      <p:pic>
        <p:nvPicPr>
          <p:cNvPr id="9225" name="Picture 15" descr="C:\Users\sfellache\Desktop\ammp\doctor2.jpg">
            <a:extLst>
              <a:ext uri="{FF2B5EF4-FFF2-40B4-BE49-F238E27FC236}">
                <a16:creationId xmlns:a16="http://schemas.microsoft.com/office/drawing/2014/main" id="{FEEB22D8-E21A-4A5A-87B6-5A05842EC28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628775"/>
            <a:ext cx="2735263" cy="395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8">
            <a:extLst>
              <a:ext uri="{FF2B5EF4-FFF2-40B4-BE49-F238E27FC236}">
                <a16:creationId xmlns:a16="http://schemas.microsoft.com/office/drawing/2014/main" id="{DB971A31-FBC7-4B27-A3C4-1C7E1FDF0D4E}"/>
              </a:ext>
            </a:extLst>
          </p:cNvPr>
          <p:cNvSpPr>
            <a:spLocks noGrp="1" noChangeArrowheads="1"/>
          </p:cNvSpPr>
          <p:nvPr>
            <p:ph type="body" idx="1"/>
          </p:nvPr>
        </p:nvSpPr>
        <p:spPr/>
        <p:txBody>
          <a:bodyPr/>
          <a:lstStyle/>
          <a:p>
            <a:r>
              <a:rPr lang="en-GB" altLang="ro-RO" sz="2100"/>
              <a:t>Une maladie à rotavirus est une maladie diarrhéique provoquée par un virus appelé rotavirus</a:t>
            </a:r>
          </a:p>
          <a:p>
            <a:r>
              <a:rPr lang="en-GB" altLang="ro-RO" sz="2100"/>
              <a:t>Le nom rotavirus vient de l'apparence en forme de                      roue du virus une fois examiné au microscope</a:t>
            </a:r>
          </a:p>
          <a:p>
            <a:r>
              <a:rPr lang="en-GB" altLang="ro-RO" sz="2100"/>
              <a:t>Le rotavirus est un virus qui infecte les intestins</a:t>
            </a:r>
          </a:p>
          <a:p>
            <a:r>
              <a:rPr lang="en-GB" altLang="ro-RO" sz="2100"/>
              <a:t>Le rotavirus est la cause la plus fréquente de diarrhées sévères chez les nourrissons et les jeunes enfants dans le monde</a:t>
            </a:r>
          </a:p>
          <a:p>
            <a:r>
              <a:rPr lang="en-GB" altLang="ro-RO" sz="2100"/>
              <a:t>Le rotavirus n'est pas la seule cause à l’origine de la diarrhée, plusieurs autres agents pouvant également causer la diarrhée</a:t>
            </a:r>
          </a:p>
        </p:txBody>
      </p:sp>
      <p:sp>
        <p:nvSpPr>
          <p:cNvPr id="8195" name="Rectangle 7">
            <a:extLst>
              <a:ext uri="{FF2B5EF4-FFF2-40B4-BE49-F238E27FC236}">
                <a16:creationId xmlns:a16="http://schemas.microsoft.com/office/drawing/2014/main" id="{3CE6BD76-6318-4635-A160-D4F7EA4EA7AE}"/>
              </a:ext>
            </a:extLst>
          </p:cNvPr>
          <p:cNvSpPr>
            <a:spLocks noGrp="1" noChangeArrowheads="1"/>
          </p:cNvSpPr>
          <p:nvPr>
            <p:ph type="title"/>
          </p:nvPr>
        </p:nvSpPr>
        <p:spPr/>
        <p:txBody>
          <a:bodyPr/>
          <a:lstStyle/>
          <a:p>
            <a:pPr>
              <a:buSzPct val="100000"/>
              <a:defRPr/>
            </a:pPr>
            <a:r>
              <a:rPr lang="en-GB" altLang="ro-RO"/>
              <a:t>Qu’est-ce qu’une maladie à rotavirus ?</a:t>
            </a:r>
          </a:p>
        </p:txBody>
      </p:sp>
      <p:pic>
        <p:nvPicPr>
          <p:cNvPr id="11268" name="Picture 5" descr="C:\Users\sfellache\Desktop\ammp\virus.jpg">
            <a:extLst>
              <a:ext uri="{FF2B5EF4-FFF2-40B4-BE49-F238E27FC236}">
                <a16:creationId xmlns:a16="http://schemas.microsoft.com/office/drawing/2014/main" id="{8E293416-2400-480D-AA87-98F43686220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04025" y="1760538"/>
            <a:ext cx="20161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DBCE64DD-314E-4C19-8EE5-3D0A2031301B}"/>
              </a:ext>
            </a:extLst>
          </p:cNvPr>
          <p:cNvSpPr>
            <a:spLocks noGrp="1" noChangeArrowheads="1"/>
          </p:cNvSpPr>
          <p:nvPr>
            <p:ph type="body" idx="1"/>
          </p:nvPr>
        </p:nvSpPr>
        <p:spPr/>
        <p:txBody>
          <a:bodyPr/>
          <a:lstStyle/>
          <a:p>
            <a:r>
              <a:rPr lang="en-GB" altLang="ro-RO"/>
              <a:t>Trois principaux symptômes des infections à rotavirus :</a:t>
            </a:r>
          </a:p>
          <a:p>
            <a:pPr lvl="1"/>
            <a:r>
              <a:rPr lang="en-GB" altLang="ro-RO">
                <a:ea typeface="Arial" panose="020B0604020202020204" pitchFamily="34" charset="0"/>
              </a:rPr>
              <a:t>Fièvre</a:t>
            </a:r>
          </a:p>
          <a:p>
            <a:pPr lvl="1"/>
            <a:r>
              <a:rPr lang="en-GB" altLang="ro-RO">
                <a:ea typeface="Arial" panose="020B0604020202020204" pitchFamily="34" charset="0"/>
              </a:rPr>
              <a:t>Vomissement</a:t>
            </a:r>
          </a:p>
          <a:p>
            <a:pPr lvl="1"/>
            <a:r>
              <a:rPr lang="en-GB" altLang="ro-RO">
                <a:ea typeface="Arial" panose="020B0604020202020204" pitchFamily="34" charset="0"/>
              </a:rPr>
              <a:t>Diarrhée aqueuse</a:t>
            </a:r>
          </a:p>
          <a:p>
            <a:r>
              <a:rPr lang="en-GB" altLang="ro-RO"/>
              <a:t>Des douleurs abdominales peuvent également survenir</a:t>
            </a:r>
          </a:p>
          <a:p>
            <a:r>
              <a:rPr lang="en-GB" altLang="ro-RO"/>
              <a:t>La diarrhée s’arrête généralement au bout de 3 à 7 jours</a:t>
            </a:r>
          </a:p>
          <a:p>
            <a:r>
              <a:rPr lang="en-GB" altLang="ro-RO"/>
              <a:t>La déshydratation menace les nourrissons et les jeunes enfants, ce qui nécessite un traitement urgent</a:t>
            </a:r>
          </a:p>
        </p:txBody>
      </p:sp>
      <p:sp>
        <p:nvSpPr>
          <p:cNvPr id="9219" name="Rectangle 2">
            <a:extLst>
              <a:ext uri="{FF2B5EF4-FFF2-40B4-BE49-F238E27FC236}">
                <a16:creationId xmlns:a16="http://schemas.microsoft.com/office/drawing/2014/main" id="{919C74EF-9097-471C-9329-E31471F9291D}"/>
              </a:ext>
            </a:extLst>
          </p:cNvPr>
          <p:cNvSpPr>
            <a:spLocks noGrp="1" noChangeArrowheads="1"/>
          </p:cNvSpPr>
          <p:nvPr>
            <p:ph type="title" idx="4294967295"/>
          </p:nvPr>
        </p:nvSpPr>
        <p:spPr/>
        <p:txBody>
          <a:bodyPr/>
          <a:lstStyle/>
          <a:p>
            <a:pPr>
              <a:buSzPct val="100000"/>
              <a:defRPr/>
            </a:pPr>
            <a:r>
              <a:rPr lang="en-GB" altLang="ro-RO"/>
              <a:t>Quels sont les signes et symptômes d’une infection au rotavirus ?</a:t>
            </a:r>
          </a:p>
        </p:txBody>
      </p:sp>
      <p:sp>
        <p:nvSpPr>
          <p:cNvPr id="13316" name="Rectangle 7">
            <a:extLst>
              <a:ext uri="{FF2B5EF4-FFF2-40B4-BE49-F238E27FC236}">
                <a16:creationId xmlns:a16="http://schemas.microsoft.com/office/drawing/2014/main" id="{1B7F3987-2F19-4DB5-B7FA-4C2B02A84882}"/>
              </a:ext>
            </a:extLst>
          </p:cNvPr>
          <p:cNvSpPr>
            <a:spLocks noChangeArrowheads="1"/>
          </p:cNvSpPr>
          <p:nvPr/>
        </p:nvSpPr>
        <p:spPr bwMode="auto">
          <a:xfrm>
            <a:off x="250825" y="2020888"/>
            <a:ext cx="4572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981075" indent="-45720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lvl="1" eaLnBrk="1" hangingPunct="1">
              <a:buClr>
                <a:srgbClr val="C00000"/>
              </a:buClr>
              <a:buFontTx/>
              <a:buNone/>
            </a:pPr>
            <a:r>
              <a:rPr lang="en-GB" altLang="es-ES" sz="2000" b="0">
                <a:ea typeface="MS PGothic" panose="020B0600070205080204" pitchFamily="34" charset="-128"/>
              </a:rPr>
              <a:t>     </a:t>
            </a:r>
            <a:endParaRPr lang="en-GB" altLang="es-ES" sz="2000" b="0">
              <a:solidFill>
                <a:srgbClr val="C00000"/>
              </a:solidFill>
              <a:ea typeface="MS PGothic" panose="020B0600070205080204" pitchFamily="34" charset="-128"/>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AEC457BF-DC02-4FE6-8152-6328E2D230D1}"/>
              </a:ext>
            </a:extLst>
          </p:cNvPr>
          <p:cNvSpPr>
            <a:spLocks noGrp="1" noChangeArrowheads="1"/>
          </p:cNvSpPr>
          <p:nvPr>
            <p:ph type="body" idx="1"/>
          </p:nvPr>
        </p:nvSpPr>
        <p:spPr/>
        <p:txBody>
          <a:bodyPr/>
          <a:lstStyle/>
          <a:p>
            <a:r>
              <a:rPr lang="en-GB" altLang="ro-RO"/>
              <a:t>La confirmation d’une maladie diarrhéique comme le rotavirus nécessite des essais en laboratoire </a:t>
            </a:r>
          </a:p>
          <a:p>
            <a:r>
              <a:rPr lang="en-GB" altLang="ro-RO"/>
              <a:t>Les souches de rotavirus peuvent être caractérisées par un test spécial avec réaction en chaîne de polymérase ou immuno-enzymatique</a:t>
            </a:r>
          </a:p>
          <a:p>
            <a:pPr lvl="1"/>
            <a:r>
              <a:rPr lang="en-GB" altLang="ro-RO">
                <a:ea typeface="Arial" panose="020B0604020202020204" pitchFamily="34" charset="0"/>
              </a:rPr>
              <a:t>Ces tests ne sont pas généralement disponibles ni nécessaires</a:t>
            </a:r>
          </a:p>
        </p:txBody>
      </p:sp>
      <p:sp>
        <p:nvSpPr>
          <p:cNvPr id="10243" name="Rectangle 2">
            <a:extLst>
              <a:ext uri="{FF2B5EF4-FFF2-40B4-BE49-F238E27FC236}">
                <a16:creationId xmlns:a16="http://schemas.microsoft.com/office/drawing/2014/main" id="{7932B46C-F1DE-4834-BDED-1F7159AF1518}"/>
              </a:ext>
            </a:extLst>
          </p:cNvPr>
          <p:cNvSpPr>
            <a:spLocks noGrp="1" noChangeArrowheads="1"/>
          </p:cNvSpPr>
          <p:nvPr>
            <p:ph type="title" idx="4294967295"/>
          </p:nvPr>
        </p:nvSpPr>
        <p:spPr/>
        <p:txBody>
          <a:bodyPr/>
          <a:lstStyle/>
          <a:p>
            <a:pPr>
              <a:buSzPct val="100000"/>
              <a:defRPr/>
            </a:pPr>
            <a:r>
              <a:rPr lang="en-GB" altLang="ro-RO" sz="3600"/>
              <a:t>De quelle façon peut-on diagnostiquer une maladie à rotavirus ?</a:t>
            </a:r>
          </a:p>
        </p:txBody>
      </p:sp>
      <p:sp>
        <p:nvSpPr>
          <p:cNvPr id="15364" name="Rectangle 7">
            <a:extLst>
              <a:ext uri="{FF2B5EF4-FFF2-40B4-BE49-F238E27FC236}">
                <a16:creationId xmlns:a16="http://schemas.microsoft.com/office/drawing/2014/main" id="{C5834771-8317-4C17-BE6A-EB98A4A2394D}"/>
              </a:ext>
            </a:extLst>
          </p:cNvPr>
          <p:cNvSpPr>
            <a:spLocks noChangeArrowheads="1"/>
          </p:cNvSpPr>
          <p:nvPr/>
        </p:nvSpPr>
        <p:spPr bwMode="auto">
          <a:xfrm>
            <a:off x="250825" y="2020888"/>
            <a:ext cx="4572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981075" indent="-45720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lvl="1" eaLnBrk="1" hangingPunct="1">
              <a:buClr>
                <a:srgbClr val="C00000"/>
              </a:buClr>
              <a:buFontTx/>
              <a:buNone/>
            </a:pPr>
            <a:r>
              <a:rPr lang="en-GB" altLang="es-ES" sz="2000" b="0">
                <a:ea typeface="MS PGothic" panose="020B0600070205080204" pitchFamily="34" charset="-128"/>
              </a:rPr>
              <a:t>     </a:t>
            </a:r>
            <a:endParaRPr lang="en-GB" altLang="es-ES" sz="2000" b="0">
              <a:solidFill>
                <a:srgbClr val="C00000"/>
              </a:solidFill>
              <a:ea typeface="MS PGothic" panose="020B0600070205080204" pitchFamily="34" charset="-128"/>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0">
            <a:extLst>
              <a:ext uri="{FF2B5EF4-FFF2-40B4-BE49-F238E27FC236}">
                <a16:creationId xmlns:a16="http://schemas.microsoft.com/office/drawing/2014/main" id="{7A127E42-6137-45A3-8570-3B1C5F7E6333}"/>
              </a:ext>
            </a:extLst>
          </p:cNvPr>
          <p:cNvGrpSpPr>
            <a:grpSpLocks/>
          </p:cNvGrpSpPr>
          <p:nvPr/>
        </p:nvGrpSpPr>
        <p:grpSpPr bwMode="auto">
          <a:xfrm>
            <a:off x="7451725" y="3646488"/>
            <a:ext cx="1692275" cy="1728787"/>
            <a:chOff x="4694" y="2523"/>
            <a:chExt cx="1066" cy="1089"/>
          </a:xfrm>
        </p:grpSpPr>
        <p:pic>
          <p:nvPicPr>
            <p:cNvPr id="17429" name="Picture 31" descr="route-1-boy-gris">
              <a:extLst>
                <a:ext uri="{FF2B5EF4-FFF2-40B4-BE49-F238E27FC236}">
                  <a16:creationId xmlns:a16="http://schemas.microsoft.com/office/drawing/2014/main" id="{B3899517-3041-4604-9237-A618FD557CE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06" y="2568"/>
              <a:ext cx="940" cy="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30" name="Oval 32">
              <a:extLst>
                <a:ext uri="{FF2B5EF4-FFF2-40B4-BE49-F238E27FC236}">
                  <a16:creationId xmlns:a16="http://schemas.microsoft.com/office/drawing/2014/main" id="{DAB735E3-0903-45E7-BE24-E36B83FCC2BE}"/>
                </a:ext>
              </a:extLst>
            </p:cNvPr>
            <p:cNvSpPr>
              <a:spLocks noChangeArrowheads="1"/>
            </p:cNvSpPr>
            <p:nvPr/>
          </p:nvSpPr>
          <p:spPr bwMode="auto">
            <a:xfrm>
              <a:off x="4694" y="2523"/>
              <a:ext cx="1066" cy="1089"/>
            </a:xfrm>
            <a:prstGeom prst="ellipse">
              <a:avLst/>
            </a:prstGeom>
            <a:noFill/>
            <a:ln w="76200">
              <a:solidFill>
                <a:srgbClr val="1E7FB8"/>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s-ES" sz="3900"/>
            </a:p>
          </p:txBody>
        </p:sp>
      </p:grpSp>
      <p:sp>
        <p:nvSpPr>
          <p:cNvPr id="17411" name="Rectangle 50">
            <a:extLst>
              <a:ext uri="{FF2B5EF4-FFF2-40B4-BE49-F238E27FC236}">
                <a16:creationId xmlns:a16="http://schemas.microsoft.com/office/drawing/2014/main" id="{975C2CEF-18B1-4582-A638-E96FB8162F52}"/>
              </a:ext>
            </a:extLst>
          </p:cNvPr>
          <p:cNvSpPr>
            <a:spLocks noGrp="1" noChangeArrowheads="1"/>
          </p:cNvSpPr>
          <p:nvPr>
            <p:ph type="body" idx="1"/>
          </p:nvPr>
        </p:nvSpPr>
        <p:spPr>
          <a:xfrm>
            <a:off x="107950" y="1381125"/>
            <a:ext cx="8785225" cy="2552700"/>
          </a:xfrm>
        </p:spPr>
        <p:txBody>
          <a:bodyPr/>
          <a:lstStyle/>
          <a:p>
            <a:r>
              <a:rPr lang="en-GB" altLang="ro-RO" sz="2400"/>
              <a:t>L'infection à rotavirus est très contagieuse</a:t>
            </a:r>
          </a:p>
          <a:p>
            <a:r>
              <a:rPr lang="en-GB" altLang="ro-RO" sz="2400"/>
              <a:t>Le rotavirus se transmet par voie oro-fécale</a:t>
            </a:r>
          </a:p>
          <a:p>
            <a:pPr lvl="1"/>
            <a:r>
              <a:rPr lang="en-GB" altLang="ro-RO" sz="2000">
                <a:ea typeface="Arial" panose="020B0604020202020204" pitchFamily="34" charset="0"/>
              </a:rPr>
              <a:t>Le principal mode de transmission du rotavirus est le passage du virus dans les selles à la bouche d’un autre enfant</a:t>
            </a:r>
          </a:p>
        </p:txBody>
      </p:sp>
      <p:sp>
        <p:nvSpPr>
          <p:cNvPr id="17412" name="Rectangle 2">
            <a:extLst>
              <a:ext uri="{FF2B5EF4-FFF2-40B4-BE49-F238E27FC236}">
                <a16:creationId xmlns:a16="http://schemas.microsoft.com/office/drawing/2014/main" id="{5A16EE89-5B58-4724-8D25-18AAE0A8378C}"/>
              </a:ext>
            </a:extLst>
          </p:cNvPr>
          <p:cNvSpPr txBox="1">
            <a:spLocks noChangeArrowheads="1"/>
          </p:cNvSpPr>
          <p:nvPr/>
        </p:nvSpPr>
        <p:spPr bwMode="auto">
          <a:xfrm>
            <a:off x="0" y="0"/>
            <a:ext cx="9144000" cy="1238250"/>
          </a:xfrm>
          <a:prstGeom prst="rect">
            <a:avLst/>
          </a:prstGeom>
          <a:noFill/>
          <a:ln>
            <a:noFill/>
          </a:ln>
          <a:effectLst>
            <a:outerShdw dist="17961" dir="2700000" algn="ctr" rotWithShape="0">
              <a:srgbClr val="96CCEE"/>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 typeface="Arial" panose="020B0604020202020204" pitchFamily="34" charset="0"/>
              <a:buNone/>
            </a:pPr>
            <a:r>
              <a:rPr lang="en-GB" altLang="ro-RO" sz="3500"/>
              <a:t>Comment le rotavirus se transmet-il ?</a:t>
            </a:r>
          </a:p>
        </p:txBody>
      </p:sp>
      <p:grpSp>
        <p:nvGrpSpPr>
          <p:cNvPr id="3" name="Group 45">
            <a:extLst>
              <a:ext uri="{FF2B5EF4-FFF2-40B4-BE49-F238E27FC236}">
                <a16:creationId xmlns:a16="http://schemas.microsoft.com/office/drawing/2014/main" id="{1FD9289A-C85B-4EB0-BA16-B302651BD151}"/>
              </a:ext>
            </a:extLst>
          </p:cNvPr>
          <p:cNvGrpSpPr>
            <a:grpSpLocks/>
          </p:cNvGrpSpPr>
          <p:nvPr/>
        </p:nvGrpSpPr>
        <p:grpSpPr bwMode="auto">
          <a:xfrm>
            <a:off x="5580063" y="3644900"/>
            <a:ext cx="1871662" cy="1728788"/>
            <a:chOff x="3515" y="2522"/>
            <a:chExt cx="1179" cy="1089"/>
          </a:xfrm>
        </p:grpSpPr>
        <p:pic>
          <p:nvPicPr>
            <p:cNvPr id="17426" name="Picture 46" descr="route-4">
              <a:extLst>
                <a:ext uri="{FF2B5EF4-FFF2-40B4-BE49-F238E27FC236}">
                  <a16:creationId xmlns:a16="http://schemas.microsoft.com/office/drawing/2014/main" id="{5A0C58E3-635C-44DD-B7B0-9F56FA494D1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06" y="2578"/>
              <a:ext cx="756" cy="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27" name="Oval 47">
              <a:extLst>
                <a:ext uri="{FF2B5EF4-FFF2-40B4-BE49-F238E27FC236}">
                  <a16:creationId xmlns:a16="http://schemas.microsoft.com/office/drawing/2014/main" id="{891F3692-3E16-4A3C-A432-2B8336455641}"/>
                </a:ext>
              </a:extLst>
            </p:cNvPr>
            <p:cNvSpPr>
              <a:spLocks noChangeArrowheads="1"/>
            </p:cNvSpPr>
            <p:nvPr/>
          </p:nvSpPr>
          <p:spPr bwMode="auto">
            <a:xfrm>
              <a:off x="3515" y="2522"/>
              <a:ext cx="1066" cy="1089"/>
            </a:xfrm>
            <a:prstGeom prst="ellipse">
              <a:avLst/>
            </a:prstGeom>
            <a:noFill/>
            <a:ln w="76200">
              <a:solidFill>
                <a:srgbClr val="1E7FB8"/>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s-ES" sz="3900"/>
            </a:p>
          </p:txBody>
        </p:sp>
        <p:sp>
          <p:nvSpPr>
            <p:cNvPr id="17428" name="AutoShape 48">
              <a:extLst>
                <a:ext uri="{FF2B5EF4-FFF2-40B4-BE49-F238E27FC236}">
                  <a16:creationId xmlns:a16="http://schemas.microsoft.com/office/drawing/2014/main" id="{3098461E-0C6D-4C4C-B871-BA47C5C00094}"/>
                </a:ext>
              </a:extLst>
            </p:cNvPr>
            <p:cNvSpPr>
              <a:spLocks noChangeArrowheads="1"/>
            </p:cNvSpPr>
            <p:nvPr/>
          </p:nvSpPr>
          <p:spPr bwMode="auto">
            <a:xfrm rot="5400000">
              <a:off x="4557" y="3022"/>
              <a:ext cx="182" cy="91"/>
            </a:xfrm>
            <a:prstGeom prst="triangle">
              <a:avLst>
                <a:gd name="adj" fmla="val 50000"/>
              </a:avLst>
            </a:prstGeom>
            <a:solidFill>
              <a:srgbClr val="CC0000"/>
            </a:solidFill>
            <a:ln w="19050">
              <a:solidFill>
                <a:srgbClr val="CC0000"/>
              </a:solidFill>
              <a:miter lim="800000"/>
              <a:headEnd/>
              <a:tailEnd/>
            </a:ln>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s-ES" sz="3900"/>
            </a:p>
          </p:txBody>
        </p:sp>
      </p:grpSp>
      <p:grpSp>
        <p:nvGrpSpPr>
          <p:cNvPr id="4" name="Group 41">
            <a:extLst>
              <a:ext uri="{FF2B5EF4-FFF2-40B4-BE49-F238E27FC236}">
                <a16:creationId xmlns:a16="http://schemas.microsoft.com/office/drawing/2014/main" id="{604EA2DD-3B89-4224-8A18-67DFFB27271F}"/>
              </a:ext>
            </a:extLst>
          </p:cNvPr>
          <p:cNvGrpSpPr>
            <a:grpSpLocks/>
          </p:cNvGrpSpPr>
          <p:nvPr/>
        </p:nvGrpSpPr>
        <p:grpSpPr bwMode="auto">
          <a:xfrm>
            <a:off x="3708400" y="3646488"/>
            <a:ext cx="1871663" cy="1728787"/>
            <a:chOff x="2336" y="2523"/>
            <a:chExt cx="1179" cy="1089"/>
          </a:xfrm>
        </p:grpSpPr>
        <p:pic>
          <p:nvPicPr>
            <p:cNvPr id="17423" name="Picture 42" descr="route-3">
              <a:extLst>
                <a:ext uri="{FF2B5EF4-FFF2-40B4-BE49-F238E27FC236}">
                  <a16:creationId xmlns:a16="http://schemas.microsoft.com/office/drawing/2014/main" id="{D89F6148-3382-44BD-AA43-F74C2FE8D31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04" y="2604"/>
              <a:ext cx="1043" cy="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24" name="Oval 43">
              <a:extLst>
                <a:ext uri="{FF2B5EF4-FFF2-40B4-BE49-F238E27FC236}">
                  <a16:creationId xmlns:a16="http://schemas.microsoft.com/office/drawing/2014/main" id="{7F1BFF92-12F4-4716-B7D9-2B09EB232639}"/>
                </a:ext>
              </a:extLst>
            </p:cNvPr>
            <p:cNvSpPr>
              <a:spLocks noChangeArrowheads="1"/>
            </p:cNvSpPr>
            <p:nvPr/>
          </p:nvSpPr>
          <p:spPr bwMode="auto">
            <a:xfrm>
              <a:off x="2336" y="2523"/>
              <a:ext cx="1066" cy="1089"/>
            </a:xfrm>
            <a:prstGeom prst="ellipse">
              <a:avLst/>
            </a:prstGeom>
            <a:noFill/>
            <a:ln w="76200">
              <a:solidFill>
                <a:srgbClr val="1E7FB8"/>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s-ES" sz="3900"/>
            </a:p>
          </p:txBody>
        </p:sp>
        <p:sp>
          <p:nvSpPr>
            <p:cNvPr id="17425" name="AutoShape 44">
              <a:extLst>
                <a:ext uri="{FF2B5EF4-FFF2-40B4-BE49-F238E27FC236}">
                  <a16:creationId xmlns:a16="http://schemas.microsoft.com/office/drawing/2014/main" id="{CA2EAB20-A363-4A20-8866-5955A52EEEDF}"/>
                </a:ext>
              </a:extLst>
            </p:cNvPr>
            <p:cNvSpPr>
              <a:spLocks noChangeArrowheads="1"/>
            </p:cNvSpPr>
            <p:nvPr/>
          </p:nvSpPr>
          <p:spPr bwMode="auto">
            <a:xfrm rot="5400000">
              <a:off x="3374" y="3025"/>
              <a:ext cx="182" cy="91"/>
            </a:xfrm>
            <a:prstGeom prst="triangle">
              <a:avLst>
                <a:gd name="adj" fmla="val 50000"/>
              </a:avLst>
            </a:prstGeom>
            <a:solidFill>
              <a:srgbClr val="CC0000"/>
            </a:solidFill>
            <a:ln w="19050">
              <a:solidFill>
                <a:srgbClr val="CC0000"/>
              </a:solidFill>
              <a:miter lim="800000"/>
              <a:headEnd/>
              <a:tailEnd/>
            </a:ln>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s-ES" sz="3900"/>
            </a:p>
          </p:txBody>
        </p:sp>
      </p:grpSp>
      <p:grpSp>
        <p:nvGrpSpPr>
          <p:cNvPr id="5" name="Group 37">
            <a:extLst>
              <a:ext uri="{FF2B5EF4-FFF2-40B4-BE49-F238E27FC236}">
                <a16:creationId xmlns:a16="http://schemas.microsoft.com/office/drawing/2014/main" id="{9B57AB04-D59A-4700-BDBF-88FD2631F154}"/>
              </a:ext>
            </a:extLst>
          </p:cNvPr>
          <p:cNvGrpSpPr>
            <a:grpSpLocks/>
          </p:cNvGrpSpPr>
          <p:nvPr/>
        </p:nvGrpSpPr>
        <p:grpSpPr bwMode="auto">
          <a:xfrm>
            <a:off x="1835150" y="3648075"/>
            <a:ext cx="1873250" cy="1728788"/>
            <a:chOff x="1156" y="2524"/>
            <a:chExt cx="1180" cy="1089"/>
          </a:xfrm>
        </p:grpSpPr>
        <p:pic>
          <p:nvPicPr>
            <p:cNvPr id="17420" name="Picture 38" descr="route-2">
              <a:extLst>
                <a:ext uri="{FF2B5EF4-FFF2-40B4-BE49-F238E27FC236}">
                  <a16:creationId xmlns:a16="http://schemas.microsoft.com/office/drawing/2014/main" id="{1C68AA76-279D-4EDA-8C5D-CBEB477960C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01" y="2569"/>
              <a:ext cx="912" cy="9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21" name="Oval 39">
              <a:extLst>
                <a:ext uri="{FF2B5EF4-FFF2-40B4-BE49-F238E27FC236}">
                  <a16:creationId xmlns:a16="http://schemas.microsoft.com/office/drawing/2014/main" id="{3BD5F97C-C4C4-4FF5-9DFE-7A2EC727EFD7}"/>
                </a:ext>
              </a:extLst>
            </p:cNvPr>
            <p:cNvSpPr>
              <a:spLocks noChangeArrowheads="1"/>
            </p:cNvSpPr>
            <p:nvPr/>
          </p:nvSpPr>
          <p:spPr bwMode="auto">
            <a:xfrm>
              <a:off x="1156" y="2524"/>
              <a:ext cx="1066" cy="1089"/>
            </a:xfrm>
            <a:prstGeom prst="ellipse">
              <a:avLst/>
            </a:prstGeom>
            <a:noFill/>
            <a:ln w="76200">
              <a:solidFill>
                <a:srgbClr val="1E7FB8"/>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s-ES" sz="3900"/>
            </a:p>
          </p:txBody>
        </p:sp>
        <p:sp>
          <p:nvSpPr>
            <p:cNvPr id="17422" name="AutoShape 40">
              <a:extLst>
                <a:ext uri="{FF2B5EF4-FFF2-40B4-BE49-F238E27FC236}">
                  <a16:creationId xmlns:a16="http://schemas.microsoft.com/office/drawing/2014/main" id="{0E65AC75-F75C-46BA-AEE0-FBB5FF852001}"/>
                </a:ext>
              </a:extLst>
            </p:cNvPr>
            <p:cNvSpPr>
              <a:spLocks noChangeArrowheads="1"/>
            </p:cNvSpPr>
            <p:nvPr/>
          </p:nvSpPr>
          <p:spPr bwMode="auto">
            <a:xfrm rot="5400000">
              <a:off x="2199" y="3023"/>
              <a:ext cx="182" cy="91"/>
            </a:xfrm>
            <a:prstGeom prst="triangle">
              <a:avLst>
                <a:gd name="adj" fmla="val 50000"/>
              </a:avLst>
            </a:prstGeom>
            <a:solidFill>
              <a:srgbClr val="CC0000"/>
            </a:solidFill>
            <a:ln w="19050">
              <a:solidFill>
                <a:srgbClr val="CC0000"/>
              </a:solidFill>
              <a:miter lim="800000"/>
              <a:headEnd/>
              <a:tailEnd/>
            </a:ln>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s-ES" sz="3900"/>
            </a:p>
          </p:txBody>
        </p:sp>
      </p:grpSp>
      <p:grpSp>
        <p:nvGrpSpPr>
          <p:cNvPr id="6" name="Group 33">
            <a:extLst>
              <a:ext uri="{FF2B5EF4-FFF2-40B4-BE49-F238E27FC236}">
                <a16:creationId xmlns:a16="http://schemas.microsoft.com/office/drawing/2014/main" id="{BAF9D79A-BC7B-4ACB-9554-C6867D16F001}"/>
              </a:ext>
            </a:extLst>
          </p:cNvPr>
          <p:cNvGrpSpPr>
            <a:grpSpLocks/>
          </p:cNvGrpSpPr>
          <p:nvPr/>
        </p:nvGrpSpPr>
        <p:grpSpPr bwMode="auto">
          <a:xfrm>
            <a:off x="-36513" y="3648075"/>
            <a:ext cx="1871663" cy="1728788"/>
            <a:chOff x="-23" y="2524"/>
            <a:chExt cx="1179" cy="1089"/>
          </a:xfrm>
        </p:grpSpPr>
        <p:pic>
          <p:nvPicPr>
            <p:cNvPr id="17417" name="Picture 34" descr="route-1">
              <a:extLst>
                <a:ext uri="{FF2B5EF4-FFF2-40B4-BE49-F238E27FC236}">
                  <a16:creationId xmlns:a16="http://schemas.microsoft.com/office/drawing/2014/main" id="{2FAB5FE9-14EB-4369-9213-C2262A262BD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7" y="2586"/>
              <a:ext cx="882" cy="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8" name="Oval 35">
              <a:extLst>
                <a:ext uri="{FF2B5EF4-FFF2-40B4-BE49-F238E27FC236}">
                  <a16:creationId xmlns:a16="http://schemas.microsoft.com/office/drawing/2014/main" id="{A79206B2-9D96-48A6-9F01-0EA1C3D40DC2}"/>
                </a:ext>
              </a:extLst>
            </p:cNvPr>
            <p:cNvSpPr>
              <a:spLocks noChangeArrowheads="1"/>
            </p:cNvSpPr>
            <p:nvPr/>
          </p:nvSpPr>
          <p:spPr bwMode="auto">
            <a:xfrm>
              <a:off x="-23" y="2524"/>
              <a:ext cx="1066" cy="1089"/>
            </a:xfrm>
            <a:prstGeom prst="ellipse">
              <a:avLst/>
            </a:prstGeom>
            <a:noFill/>
            <a:ln w="76200">
              <a:solidFill>
                <a:srgbClr val="1E7FB8"/>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s-ES" sz="3900"/>
            </a:p>
          </p:txBody>
        </p:sp>
        <p:sp>
          <p:nvSpPr>
            <p:cNvPr id="17419" name="AutoShape 36">
              <a:extLst>
                <a:ext uri="{FF2B5EF4-FFF2-40B4-BE49-F238E27FC236}">
                  <a16:creationId xmlns:a16="http://schemas.microsoft.com/office/drawing/2014/main" id="{9CD706CA-1092-4A1D-9F75-9963A141993D}"/>
                </a:ext>
              </a:extLst>
            </p:cNvPr>
            <p:cNvSpPr>
              <a:spLocks noChangeArrowheads="1"/>
            </p:cNvSpPr>
            <p:nvPr/>
          </p:nvSpPr>
          <p:spPr bwMode="auto">
            <a:xfrm rot="5400000">
              <a:off x="1019" y="3023"/>
              <a:ext cx="182" cy="91"/>
            </a:xfrm>
            <a:prstGeom prst="triangle">
              <a:avLst>
                <a:gd name="adj" fmla="val 50000"/>
              </a:avLst>
            </a:prstGeom>
            <a:solidFill>
              <a:srgbClr val="CC0000"/>
            </a:solidFill>
            <a:ln w="19050">
              <a:solidFill>
                <a:srgbClr val="CC0000"/>
              </a:solidFill>
              <a:miter lim="800000"/>
              <a:headEnd/>
              <a:tailEnd/>
            </a:ln>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s-ES" sz="3900"/>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7">
            <a:extLst>
              <a:ext uri="{FF2B5EF4-FFF2-40B4-BE49-F238E27FC236}">
                <a16:creationId xmlns:a16="http://schemas.microsoft.com/office/drawing/2014/main" id="{3AECEF39-6288-4307-A8AF-A2596E9D75B6}"/>
              </a:ext>
            </a:extLst>
          </p:cNvPr>
          <p:cNvSpPr>
            <a:spLocks noGrp="1" noChangeArrowheads="1"/>
          </p:cNvSpPr>
          <p:nvPr>
            <p:ph type="body" idx="1"/>
          </p:nvPr>
        </p:nvSpPr>
        <p:spPr>
          <a:xfrm>
            <a:off x="179388" y="1341438"/>
            <a:ext cx="8291512" cy="4611687"/>
          </a:xfrm>
        </p:spPr>
        <p:txBody>
          <a:bodyPr/>
          <a:lstStyle/>
          <a:p>
            <a:pPr marL="476250" indent="-476250"/>
            <a:r>
              <a:rPr lang="en-GB" altLang="ro-RO"/>
              <a:t>Nourrissons de plus de </a:t>
            </a:r>
            <a:br>
              <a:rPr lang="en-GB" altLang="ro-RO" sz="2100"/>
            </a:br>
            <a:r>
              <a:rPr lang="en-GB" altLang="ro-RO"/>
              <a:t>3 mois</a:t>
            </a:r>
          </a:p>
          <a:p>
            <a:pPr marL="923925" lvl="1" indent="-400050"/>
            <a:r>
              <a:rPr lang="en-GB" altLang="ro-RO">
                <a:ea typeface="Arial" panose="020B0604020202020204" pitchFamily="34" charset="0"/>
              </a:rPr>
              <a:t>Individu à faible immunité,                                                  voire à immunité nulle</a:t>
            </a:r>
          </a:p>
          <a:p>
            <a:pPr marL="923925" lvl="1" indent="-400050"/>
            <a:r>
              <a:rPr lang="en-GB" altLang="ro-RO">
                <a:ea typeface="Arial" panose="020B0604020202020204" pitchFamily="34" charset="0"/>
              </a:rPr>
              <a:t>Vulnérables à la déshydratation</a:t>
            </a:r>
          </a:p>
          <a:p>
            <a:pPr marL="1385888" lvl="2" indent="-400050"/>
            <a:endParaRPr lang="en-GB" altLang="ro-RO">
              <a:latin typeface="Arial" panose="020B0604020202020204" pitchFamily="34" charset="0"/>
              <a:ea typeface="Arial" panose="020B0604020202020204" pitchFamily="34" charset="0"/>
            </a:endParaRPr>
          </a:p>
          <a:p>
            <a:pPr marL="476250" indent="-476250"/>
            <a:r>
              <a:rPr lang="en-GB" altLang="ro-RO"/>
              <a:t>Enfants plus âgés s’ils sont </a:t>
            </a:r>
            <a:br>
              <a:rPr lang="en-GB" altLang="ro-RO" sz="2100"/>
            </a:br>
            <a:r>
              <a:rPr lang="en-GB" altLang="ro-RO"/>
              <a:t>immunodéprimés</a:t>
            </a:r>
          </a:p>
        </p:txBody>
      </p:sp>
      <p:sp>
        <p:nvSpPr>
          <p:cNvPr id="12291" name="Rectangle 2">
            <a:extLst>
              <a:ext uri="{FF2B5EF4-FFF2-40B4-BE49-F238E27FC236}">
                <a16:creationId xmlns:a16="http://schemas.microsoft.com/office/drawing/2014/main" id="{CFFD96F8-5D89-4782-BC10-306E124E9465}"/>
              </a:ext>
            </a:extLst>
          </p:cNvPr>
          <p:cNvSpPr>
            <a:spLocks noGrp="1" noChangeArrowheads="1"/>
          </p:cNvSpPr>
          <p:nvPr>
            <p:ph type="title" idx="4294967295"/>
          </p:nvPr>
        </p:nvSpPr>
        <p:spPr/>
        <p:txBody>
          <a:bodyPr/>
          <a:lstStyle/>
          <a:p>
            <a:pPr>
              <a:buSzPct val="100000"/>
              <a:defRPr/>
            </a:pPr>
            <a:r>
              <a:rPr lang="fr-FR" altLang="ro-RO"/>
              <a:t>Quels sont les individus les plus à risque dans la population ?</a:t>
            </a:r>
          </a:p>
        </p:txBody>
      </p:sp>
      <p:grpSp>
        <p:nvGrpSpPr>
          <p:cNvPr id="19460" name="Group 25">
            <a:extLst>
              <a:ext uri="{FF2B5EF4-FFF2-40B4-BE49-F238E27FC236}">
                <a16:creationId xmlns:a16="http://schemas.microsoft.com/office/drawing/2014/main" id="{849931D9-1A95-4D13-8917-6EEB3FB0AF1D}"/>
              </a:ext>
            </a:extLst>
          </p:cNvPr>
          <p:cNvGrpSpPr>
            <a:grpSpLocks/>
          </p:cNvGrpSpPr>
          <p:nvPr/>
        </p:nvGrpSpPr>
        <p:grpSpPr bwMode="auto">
          <a:xfrm>
            <a:off x="4859338" y="1414463"/>
            <a:ext cx="4392612" cy="4440237"/>
            <a:chOff x="2828" y="891"/>
            <a:chExt cx="3000" cy="2797"/>
          </a:xfrm>
        </p:grpSpPr>
        <p:pic>
          <p:nvPicPr>
            <p:cNvPr id="19461" name="Picture 23" descr="C:\Users\sfellache\Desktop\ammp\baby3month.jpg">
              <a:extLst>
                <a:ext uri="{FF2B5EF4-FFF2-40B4-BE49-F238E27FC236}">
                  <a16:creationId xmlns:a16="http://schemas.microsoft.com/office/drawing/2014/main" id="{30D6FAAD-DE8D-4A32-9EDB-159E9EBD6D0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91" y="1417"/>
              <a:ext cx="552" cy="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2" name="ZoneTexte 7">
              <a:extLst>
                <a:ext uri="{FF2B5EF4-FFF2-40B4-BE49-F238E27FC236}">
                  <a16:creationId xmlns:a16="http://schemas.microsoft.com/office/drawing/2014/main" id="{E6B10CD6-9188-446F-A1E9-189BC026E94E}"/>
                </a:ext>
              </a:extLst>
            </p:cNvPr>
            <p:cNvSpPr txBox="1">
              <a:spLocks noChangeArrowheads="1"/>
            </p:cNvSpPr>
            <p:nvPr/>
          </p:nvSpPr>
          <p:spPr bwMode="auto">
            <a:xfrm>
              <a:off x="3123" y="924"/>
              <a:ext cx="816" cy="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 typeface="Arial" panose="020B0604020202020204" pitchFamily="34" charset="0"/>
                <a:buNone/>
              </a:pPr>
              <a:br>
                <a:rPr lang="en-GB" altLang="ro-RO" sz="1400">
                  <a:solidFill>
                    <a:srgbClr val="C00000"/>
                  </a:solidFill>
                </a:rPr>
              </a:br>
              <a:r>
                <a:rPr lang="en-GB" altLang="ro-RO" sz="1400">
                  <a:solidFill>
                    <a:srgbClr val="C00000"/>
                  </a:solidFill>
                </a:rPr>
                <a:t> Nourrisson</a:t>
              </a:r>
            </a:p>
            <a:p>
              <a:pPr algn="ctr">
                <a:spcBef>
                  <a:spcPct val="0"/>
                </a:spcBef>
                <a:buClrTx/>
                <a:buFont typeface="Arial" panose="020B0604020202020204" pitchFamily="34" charset="0"/>
                <a:buNone/>
              </a:pPr>
              <a:r>
                <a:rPr lang="en-GB" altLang="ro-RO" sz="1400">
                  <a:solidFill>
                    <a:srgbClr val="C00000"/>
                  </a:solidFill>
                </a:rPr>
                <a:t>&gt; 3 mois</a:t>
              </a:r>
            </a:p>
          </p:txBody>
        </p:sp>
        <p:cxnSp>
          <p:nvCxnSpPr>
            <p:cNvPr id="21" name="Connecteur droit avec flèche 20">
              <a:extLst>
                <a:ext uri="{FF2B5EF4-FFF2-40B4-BE49-F238E27FC236}">
                  <a16:creationId xmlns:a16="http://schemas.microsoft.com/office/drawing/2014/main" id="{C4F6BF66-CA0B-4648-B36D-CCC98D7A111B}"/>
                </a:ext>
              </a:extLst>
            </p:cNvPr>
            <p:cNvCxnSpPr>
              <a:cxnSpLocks noChangeShapeType="1"/>
            </p:cNvCxnSpPr>
            <p:nvPr/>
          </p:nvCxnSpPr>
          <p:spPr bwMode="auto">
            <a:xfrm flipH="1" flipV="1">
              <a:off x="3060" y="891"/>
              <a:ext cx="1" cy="2721"/>
            </a:xfrm>
            <a:prstGeom prst="straightConnector1">
              <a:avLst/>
            </a:prstGeom>
            <a:noFill/>
            <a:ln w="38100">
              <a:solidFill>
                <a:srgbClr val="002060"/>
              </a:solidFill>
              <a:round/>
              <a:headEnd/>
              <a:tailEnd type="arrow" w="med" len="med"/>
            </a:ln>
            <a:effectLst>
              <a:outerShdw blurRad="63500" dist="23000" dir="5400000" rotWithShape="0">
                <a:srgbClr val="000000">
                  <a:alpha val="34998"/>
                </a:srgbClr>
              </a:outerShdw>
            </a:effectLst>
          </p:spPr>
        </p:cxnSp>
        <p:sp>
          <p:nvSpPr>
            <p:cNvPr id="19464" name="ZoneTexte 34">
              <a:extLst>
                <a:ext uri="{FF2B5EF4-FFF2-40B4-BE49-F238E27FC236}">
                  <a16:creationId xmlns:a16="http://schemas.microsoft.com/office/drawing/2014/main" id="{4E382446-F55F-4352-91C4-6B885B053728}"/>
                </a:ext>
              </a:extLst>
            </p:cNvPr>
            <p:cNvSpPr txBox="1">
              <a:spLocks noChangeArrowheads="1"/>
            </p:cNvSpPr>
            <p:nvPr/>
          </p:nvSpPr>
          <p:spPr bwMode="auto">
            <a:xfrm rot="-5400000">
              <a:off x="2195" y="2067"/>
              <a:ext cx="1497"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Font typeface="Arial" panose="020B0604020202020204" pitchFamily="34" charset="0"/>
                <a:buNone/>
              </a:pPr>
              <a:r>
                <a:rPr lang="en-GB" altLang="ro-RO" sz="1800"/>
                <a:t>Risque de maladie </a:t>
              </a:r>
            </a:p>
          </p:txBody>
        </p:sp>
        <p:sp>
          <p:nvSpPr>
            <p:cNvPr id="19465" name="ZoneTexte 19">
              <a:extLst>
                <a:ext uri="{FF2B5EF4-FFF2-40B4-BE49-F238E27FC236}">
                  <a16:creationId xmlns:a16="http://schemas.microsoft.com/office/drawing/2014/main" id="{CAA2E790-0053-4406-A6F5-98F4EAE4F18A}"/>
                </a:ext>
              </a:extLst>
            </p:cNvPr>
            <p:cNvSpPr txBox="1">
              <a:spLocks noChangeArrowheads="1"/>
            </p:cNvSpPr>
            <p:nvPr/>
          </p:nvSpPr>
          <p:spPr bwMode="auto">
            <a:xfrm>
              <a:off x="3960" y="1086"/>
              <a:ext cx="1180" cy="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 typeface="Arial" panose="020B0604020202020204" pitchFamily="34" charset="0"/>
                <a:buNone/>
              </a:pPr>
              <a:endParaRPr lang="fr-FR" altLang="ro-RO" sz="1400" dirty="0">
                <a:solidFill>
                  <a:srgbClr val="CC0000"/>
                </a:solidFill>
              </a:endParaRPr>
            </a:p>
            <a:p>
              <a:pPr algn="ctr">
                <a:spcBef>
                  <a:spcPct val="0"/>
                </a:spcBef>
                <a:buClrTx/>
                <a:buFont typeface="Arial" panose="020B0604020202020204" pitchFamily="34" charset="0"/>
                <a:buNone/>
              </a:pPr>
              <a:r>
                <a:rPr lang="fr-FR" altLang="ro-RO" sz="1400" dirty="0">
                  <a:solidFill>
                    <a:srgbClr val="CC0000"/>
                  </a:solidFill>
                </a:rPr>
                <a:t>Enfants immuno-</a:t>
              </a:r>
            </a:p>
            <a:p>
              <a:pPr algn="ctr">
                <a:spcBef>
                  <a:spcPct val="0"/>
                </a:spcBef>
                <a:buClrTx/>
                <a:buFont typeface="Arial" panose="020B0604020202020204" pitchFamily="34" charset="0"/>
                <a:buNone/>
              </a:pPr>
              <a:r>
                <a:rPr lang="fr-FR" altLang="ro-RO" sz="1400" dirty="0">
                  <a:solidFill>
                    <a:srgbClr val="CC0000"/>
                  </a:solidFill>
                </a:rPr>
                <a:t>déprimés</a:t>
              </a:r>
            </a:p>
          </p:txBody>
        </p:sp>
        <p:sp>
          <p:nvSpPr>
            <p:cNvPr id="19466" name="Rectangle 41">
              <a:extLst>
                <a:ext uri="{FF2B5EF4-FFF2-40B4-BE49-F238E27FC236}">
                  <a16:creationId xmlns:a16="http://schemas.microsoft.com/office/drawing/2014/main" id="{5949E20C-C3AC-46E5-9A29-DD4D73A39BA9}"/>
                </a:ext>
              </a:extLst>
            </p:cNvPr>
            <p:cNvSpPr>
              <a:spLocks noChangeArrowheads="1"/>
            </p:cNvSpPr>
            <p:nvPr/>
          </p:nvSpPr>
          <p:spPr bwMode="auto">
            <a:xfrm>
              <a:off x="3151" y="1934"/>
              <a:ext cx="635" cy="1543"/>
            </a:xfrm>
            <a:prstGeom prst="rect">
              <a:avLst/>
            </a:prstGeom>
            <a:solidFill>
              <a:srgbClr val="C00000"/>
            </a:solidFill>
            <a:ln w="9525">
              <a:solidFill>
                <a:schemeClr val="bg1"/>
              </a:solidFill>
              <a:round/>
              <a:headEnd/>
              <a:tailEnd/>
            </a:ln>
          </p:spPr>
          <p:txBody>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s-ES" sz="3900"/>
            </a:p>
          </p:txBody>
        </p:sp>
        <p:sp>
          <p:nvSpPr>
            <p:cNvPr id="19467" name="Rectangle 43">
              <a:extLst>
                <a:ext uri="{FF2B5EF4-FFF2-40B4-BE49-F238E27FC236}">
                  <a16:creationId xmlns:a16="http://schemas.microsoft.com/office/drawing/2014/main" id="{6F2308EB-28AD-47AE-8D69-84867F86EA7C}"/>
                </a:ext>
              </a:extLst>
            </p:cNvPr>
            <p:cNvSpPr>
              <a:spLocks noChangeArrowheads="1"/>
            </p:cNvSpPr>
            <p:nvPr/>
          </p:nvSpPr>
          <p:spPr bwMode="auto">
            <a:xfrm>
              <a:off x="3877" y="2206"/>
              <a:ext cx="499" cy="1270"/>
            </a:xfrm>
            <a:prstGeom prst="rect">
              <a:avLst/>
            </a:prstGeom>
            <a:solidFill>
              <a:srgbClr val="C00000"/>
            </a:solidFill>
            <a:ln w="9525">
              <a:solidFill>
                <a:schemeClr val="bg1"/>
              </a:solidFill>
              <a:round/>
              <a:headEnd/>
              <a:tailEnd/>
            </a:ln>
          </p:spPr>
          <p:txBody>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s-ES" sz="3900"/>
            </a:p>
          </p:txBody>
        </p:sp>
        <p:sp>
          <p:nvSpPr>
            <p:cNvPr id="26" name="Rectangle 25">
              <a:extLst>
                <a:ext uri="{FF2B5EF4-FFF2-40B4-BE49-F238E27FC236}">
                  <a16:creationId xmlns:a16="http://schemas.microsoft.com/office/drawing/2014/main" id="{A3DB9AA3-7AA3-47A5-8738-39A392AEE41E}"/>
                </a:ext>
              </a:extLst>
            </p:cNvPr>
            <p:cNvSpPr/>
            <p:nvPr/>
          </p:nvSpPr>
          <p:spPr bwMode="auto">
            <a:xfrm>
              <a:off x="4558" y="3295"/>
              <a:ext cx="317" cy="182"/>
            </a:xfrm>
            <a:prstGeom prst="rect">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a:lstStyle/>
            <a:p>
              <a:pPr defTabSz="1042988" rtl="1" eaLnBrk="1" hangingPunct="1">
                <a:defRPr/>
              </a:pPr>
              <a:endParaRPr lang="fr-FR">
                <a:ea typeface="ＭＳ Ｐゴシック" panose="020B0600070205080204" pitchFamily="34" charset="-128"/>
              </a:endParaRPr>
            </a:p>
          </p:txBody>
        </p:sp>
        <p:sp>
          <p:nvSpPr>
            <p:cNvPr id="27" name="Rectangle 26">
              <a:extLst>
                <a:ext uri="{FF2B5EF4-FFF2-40B4-BE49-F238E27FC236}">
                  <a16:creationId xmlns:a16="http://schemas.microsoft.com/office/drawing/2014/main" id="{03A80F11-73A5-4C63-BAD6-369BAAF0DA39}"/>
                </a:ext>
              </a:extLst>
            </p:cNvPr>
            <p:cNvSpPr/>
            <p:nvPr/>
          </p:nvSpPr>
          <p:spPr bwMode="auto">
            <a:xfrm>
              <a:off x="5193" y="3295"/>
              <a:ext cx="362" cy="182"/>
            </a:xfrm>
            <a:prstGeom prst="rect">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a:lstStyle/>
            <a:p>
              <a:pPr defTabSz="1042988" rtl="1" eaLnBrk="1" hangingPunct="1">
                <a:defRPr/>
              </a:pPr>
              <a:endParaRPr lang="fr-FR">
                <a:ea typeface="ＭＳ Ｐゴシック" panose="020B0600070205080204" pitchFamily="34" charset="-128"/>
              </a:endParaRPr>
            </a:p>
          </p:txBody>
        </p:sp>
        <p:cxnSp>
          <p:nvCxnSpPr>
            <p:cNvPr id="19470" name="Connecteur droit avec flèche 46">
              <a:extLst>
                <a:ext uri="{FF2B5EF4-FFF2-40B4-BE49-F238E27FC236}">
                  <a16:creationId xmlns:a16="http://schemas.microsoft.com/office/drawing/2014/main" id="{A8D28D16-1724-4C5F-A5A4-B00D946B5728}"/>
                </a:ext>
              </a:extLst>
            </p:cNvPr>
            <p:cNvCxnSpPr>
              <a:cxnSpLocks noChangeShapeType="1"/>
            </p:cNvCxnSpPr>
            <p:nvPr/>
          </p:nvCxnSpPr>
          <p:spPr bwMode="auto">
            <a:xfrm flipV="1">
              <a:off x="2833" y="3475"/>
              <a:ext cx="2920" cy="1"/>
            </a:xfrm>
            <a:prstGeom prst="straightConnector1">
              <a:avLst/>
            </a:prstGeom>
            <a:noFill/>
            <a:ln w="28575">
              <a:solidFill>
                <a:srgbClr val="000066"/>
              </a:solidFill>
              <a:round/>
              <a:headEnd/>
              <a:tailEnd type="arrow" w="med" len="med"/>
            </a:ln>
            <a:extLst>
              <a:ext uri="{909E8E84-426E-40DD-AFC4-6F175D3DCCD1}">
                <a14:hiddenFill xmlns:a14="http://schemas.microsoft.com/office/drawing/2010/main">
                  <a:noFill/>
                </a14:hiddenFill>
              </a:ext>
            </a:extLst>
          </p:spPr>
        </p:cxnSp>
        <p:sp>
          <p:nvSpPr>
            <p:cNvPr id="19471" name="ZoneTexte 49">
              <a:extLst>
                <a:ext uri="{FF2B5EF4-FFF2-40B4-BE49-F238E27FC236}">
                  <a16:creationId xmlns:a16="http://schemas.microsoft.com/office/drawing/2014/main" id="{CC13413D-307A-4266-B6F2-CEFD35834305}"/>
                </a:ext>
              </a:extLst>
            </p:cNvPr>
            <p:cNvSpPr txBox="1">
              <a:spLocks noChangeArrowheads="1"/>
            </p:cNvSpPr>
            <p:nvPr/>
          </p:nvSpPr>
          <p:spPr bwMode="auto">
            <a:xfrm>
              <a:off x="4466" y="2478"/>
              <a:ext cx="499"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Font typeface="Arial" panose="020B0604020202020204" pitchFamily="34" charset="0"/>
                <a:buNone/>
              </a:pPr>
              <a:r>
                <a:rPr lang="en-GB" altLang="ro-RO" sz="1400">
                  <a:solidFill>
                    <a:srgbClr val="969696"/>
                  </a:solidFill>
                </a:rPr>
                <a:t>Adultes</a:t>
              </a:r>
            </a:p>
          </p:txBody>
        </p:sp>
        <p:sp>
          <p:nvSpPr>
            <p:cNvPr id="19472" name="ZoneTexte 50">
              <a:extLst>
                <a:ext uri="{FF2B5EF4-FFF2-40B4-BE49-F238E27FC236}">
                  <a16:creationId xmlns:a16="http://schemas.microsoft.com/office/drawing/2014/main" id="{8888E30C-35D6-4EAF-A1F7-6154A741F5D7}"/>
                </a:ext>
              </a:extLst>
            </p:cNvPr>
            <p:cNvSpPr txBox="1">
              <a:spLocks noChangeArrowheads="1"/>
            </p:cNvSpPr>
            <p:nvPr/>
          </p:nvSpPr>
          <p:spPr bwMode="auto">
            <a:xfrm>
              <a:off x="5096" y="2462"/>
              <a:ext cx="499" cy="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 typeface="Arial" panose="020B0604020202020204" pitchFamily="34" charset="0"/>
                <a:buNone/>
              </a:pPr>
              <a:r>
                <a:rPr lang="en-GB" altLang="ro-RO" sz="1400">
                  <a:solidFill>
                    <a:srgbClr val="969696"/>
                  </a:solidFill>
                </a:rPr>
                <a:t>Personnes âgées</a:t>
              </a:r>
            </a:p>
          </p:txBody>
        </p:sp>
        <p:sp>
          <p:nvSpPr>
            <p:cNvPr id="19473" name="ZoneTexte 34">
              <a:extLst>
                <a:ext uri="{FF2B5EF4-FFF2-40B4-BE49-F238E27FC236}">
                  <a16:creationId xmlns:a16="http://schemas.microsoft.com/office/drawing/2014/main" id="{1E57DBCA-7788-4146-951A-0AD14F79E114}"/>
                </a:ext>
              </a:extLst>
            </p:cNvPr>
            <p:cNvSpPr txBox="1">
              <a:spLocks noChangeArrowheads="1"/>
            </p:cNvSpPr>
            <p:nvPr/>
          </p:nvSpPr>
          <p:spPr bwMode="auto">
            <a:xfrm>
              <a:off x="3968" y="3476"/>
              <a:ext cx="1860"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Font typeface="Arial" panose="020B0604020202020204" pitchFamily="34" charset="0"/>
                <a:buNone/>
              </a:pPr>
              <a:r>
                <a:rPr lang="en-GB" altLang="ro-RO" sz="1600"/>
                <a:t>Population</a:t>
              </a:r>
            </a:p>
          </p:txBody>
        </p:sp>
        <p:pic>
          <p:nvPicPr>
            <p:cNvPr id="19474" name="Picture 25" descr="C:\Users\sfellache\Desktop\ammp\2 old people.jpg">
              <a:extLst>
                <a:ext uri="{FF2B5EF4-FFF2-40B4-BE49-F238E27FC236}">
                  <a16:creationId xmlns:a16="http://schemas.microsoft.com/office/drawing/2014/main" id="{710A4A63-87B3-486B-885C-AFAB51128AC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96" y="2795"/>
              <a:ext cx="544" cy="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75" name="Picture 26">
              <a:extLst>
                <a:ext uri="{FF2B5EF4-FFF2-40B4-BE49-F238E27FC236}">
                  <a16:creationId xmlns:a16="http://schemas.microsoft.com/office/drawing/2014/main" id="{78A24AEB-C918-4A49-A44B-FAE9D4ECCC9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61" y="2704"/>
              <a:ext cx="499" cy="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76" name="Picture 23" descr="little girl">
              <a:extLst>
                <a:ext uri="{FF2B5EF4-FFF2-40B4-BE49-F238E27FC236}">
                  <a16:creationId xmlns:a16="http://schemas.microsoft.com/office/drawing/2014/main" id="{45372DEF-867D-49F8-9861-250CB4C1353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71" y="1616"/>
              <a:ext cx="540" cy="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3">
            <a:extLst>
              <a:ext uri="{FF2B5EF4-FFF2-40B4-BE49-F238E27FC236}">
                <a16:creationId xmlns:a16="http://schemas.microsoft.com/office/drawing/2014/main" id="{A04BE73C-AD79-42AF-AD2B-267D6943AE1A}"/>
              </a:ext>
            </a:extLst>
          </p:cNvPr>
          <p:cNvSpPr txBox="1">
            <a:spLocks noChangeArrowheads="1"/>
          </p:cNvSpPr>
          <p:nvPr/>
        </p:nvSpPr>
        <p:spPr bwMode="auto">
          <a:xfrm>
            <a:off x="179388" y="692150"/>
            <a:ext cx="8569325"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endParaRPr lang="en-US" altLang="es-ES"/>
          </a:p>
          <a:p>
            <a:pPr rtl="1" eaLnBrk="1" hangingPunct="1">
              <a:buFontTx/>
              <a:buNone/>
            </a:pPr>
            <a:endParaRPr lang="en-US" altLang="es-ES"/>
          </a:p>
          <a:p>
            <a:pPr rtl="1" eaLnBrk="1" hangingPunct="1"/>
            <a:endParaRPr lang="en-US" altLang="es-ES"/>
          </a:p>
        </p:txBody>
      </p:sp>
      <p:sp>
        <p:nvSpPr>
          <p:cNvPr id="11267" name="Rectangle 2">
            <a:extLst>
              <a:ext uri="{FF2B5EF4-FFF2-40B4-BE49-F238E27FC236}">
                <a16:creationId xmlns:a16="http://schemas.microsoft.com/office/drawing/2014/main" id="{B33F5E9E-9282-4422-A46F-DF801EB2F434}"/>
              </a:ext>
            </a:extLst>
          </p:cNvPr>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a:defRPr sz="3900" b="1">
                <a:solidFill>
                  <a:srgbClr val="000066"/>
                </a:solidFill>
                <a:latin typeface="Arial" panose="020B0604020202020204" pitchFamily="34" charset="0"/>
                <a:ea typeface="MS PGothic" panose="020B0600070205080204" pitchFamily="34" charset="-128"/>
              </a:defRPr>
            </a:lvl1pPr>
            <a:lvl2pPr marL="742950" indent="-285750">
              <a:defRPr sz="3900" b="1">
                <a:solidFill>
                  <a:srgbClr val="000066"/>
                </a:solidFill>
                <a:latin typeface="Arial" panose="020B0604020202020204" pitchFamily="34" charset="0"/>
                <a:ea typeface="MS PGothic" panose="020B0600070205080204" pitchFamily="34" charset="-128"/>
              </a:defRPr>
            </a:lvl2pPr>
            <a:lvl3pPr marL="1143000" indent="-228600">
              <a:defRPr sz="3900" b="1">
                <a:solidFill>
                  <a:srgbClr val="000066"/>
                </a:solidFill>
                <a:latin typeface="Arial" panose="020B0604020202020204" pitchFamily="34" charset="0"/>
                <a:ea typeface="MS PGothic" panose="020B0600070205080204" pitchFamily="34" charset="-128"/>
              </a:defRPr>
            </a:lvl3pPr>
            <a:lvl4pPr marL="1600200" indent="-228600">
              <a:defRPr sz="3900" b="1">
                <a:solidFill>
                  <a:srgbClr val="000066"/>
                </a:solidFill>
                <a:latin typeface="Arial" panose="020B0604020202020204" pitchFamily="34" charset="0"/>
                <a:ea typeface="MS PGothic" panose="020B0600070205080204" pitchFamily="34" charset="-128"/>
              </a:defRPr>
            </a:lvl4pPr>
            <a:lvl5pPr marL="2057400" indent="-228600">
              <a:defRPr sz="3900" b="1">
                <a:solidFill>
                  <a:srgbClr val="000066"/>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9pPr>
          </a:lstStyle>
          <a:p>
            <a:pPr algn="ctr">
              <a:buSzPct val="100000"/>
              <a:defRPr/>
            </a:pPr>
            <a:r>
              <a:rPr lang="en-GB" altLang="ro-RO" sz="3500"/>
              <a:t>Que peut-on faire pour empêcher le rotavirus et les maladies diarrhéiques ?</a:t>
            </a:r>
          </a:p>
        </p:txBody>
      </p:sp>
      <p:sp>
        <p:nvSpPr>
          <p:cNvPr id="21508" name="Rectangle 2">
            <a:extLst>
              <a:ext uri="{FF2B5EF4-FFF2-40B4-BE49-F238E27FC236}">
                <a16:creationId xmlns:a16="http://schemas.microsoft.com/office/drawing/2014/main" id="{8CE12F4B-771D-49B8-89B0-0DCB074BACAD}"/>
              </a:ext>
            </a:extLst>
          </p:cNvPr>
          <p:cNvSpPr>
            <a:spLocks noChangeArrowheads="1"/>
          </p:cNvSpPr>
          <p:nvPr/>
        </p:nvSpPr>
        <p:spPr bwMode="auto">
          <a:xfrm>
            <a:off x="9144000" y="47244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spAutoFit/>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50000"/>
              </a:spcBef>
              <a:buClrTx/>
              <a:buFontTx/>
              <a:buNone/>
            </a:pPr>
            <a:endParaRPr lang="fr-FR" altLang="es-ES" sz="3900"/>
          </a:p>
        </p:txBody>
      </p:sp>
      <p:grpSp>
        <p:nvGrpSpPr>
          <p:cNvPr id="21509" name="Group 5">
            <a:extLst>
              <a:ext uri="{FF2B5EF4-FFF2-40B4-BE49-F238E27FC236}">
                <a16:creationId xmlns:a16="http://schemas.microsoft.com/office/drawing/2014/main" id="{0F81448F-318F-468A-9315-98AAD5F80CD2}"/>
              </a:ext>
            </a:extLst>
          </p:cNvPr>
          <p:cNvGrpSpPr>
            <a:grpSpLocks/>
          </p:cNvGrpSpPr>
          <p:nvPr/>
        </p:nvGrpSpPr>
        <p:grpSpPr bwMode="auto">
          <a:xfrm>
            <a:off x="-110613" y="1610340"/>
            <a:ext cx="8707950" cy="4032250"/>
            <a:chOff x="-175139" y="1844675"/>
            <a:chExt cx="8707958" cy="4032252"/>
          </a:xfrm>
        </p:grpSpPr>
        <p:grpSp>
          <p:nvGrpSpPr>
            <p:cNvPr id="21516" name="Group 37">
              <a:extLst>
                <a:ext uri="{FF2B5EF4-FFF2-40B4-BE49-F238E27FC236}">
                  <a16:creationId xmlns:a16="http://schemas.microsoft.com/office/drawing/2014/main" id="{367930E8-17B2-49E7-8825-9D41F24ACB38}"/>
                </a:ext>
              </a:extLst>
            </p:cNvPr>
            <p:cNvGrpSpPr>
              <a:grpSpLocks/>
            </p:cNvGrpSpPr>
            <p:nvPr/>
          </p:nvGrpSpPr>
          <p:grpSpPr bwMode="auto">
            <a:xfrm>
              <a:off x="2268538" y="2060575"/>
              <a:ext cx="4464050" cy="3816350"/>
              <a:chOff x="1429" y="1298"/>
              <a:chExt cx="2812" cy="2404"/>
            </a:xfrm>
          </p:grpSpPr>
          <p:sp>
            <p:nvSpPr>
              <p:cNvPr id="21528" name="Oval 33">
                <a:extLst>
                  <a:ext uri="{FF2B5EF4-FFF2-40B4-BE49-F238E27FC236}">
                    <a16:creationId xmlns:a16="http://schemas.microsoft.com/office/drawing/2014/main" id="{B9E0A21A-9DA6-41B9-A84E-D3F34DB1E716}"/>
                  </a:ext>
                </a:extLst>
              </p:cNvPr>
              <p:cNvSpPr>
                <a:spLocks noChangeArrowheads="1"/>
              </p:cNvSpPr>
              <p:nvPr/>
            </p:nvSpPr>
            <p:spPr bwMode="auto">
              <a:xfrm>
                <a:off x="1429" y="1298"/>
                <a:ext cx="2812" cy="2404"/>
              </a:xfrm>
              <a:prstGeom prst="ellipse">
                <a:avLst/>
              </a:prstGeom>
              <a:noFill/>
              <a:ln w="76200">
                <a:solidFill>
                  <a:srgbClr val="1E7FB8"/>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endParaRPr lang="fr-FR" altLang="en-US" sz="1800" b="0">
                  <a:solidFill>
                    <a:srgbClr val="000000"/>
                  </a:solidFill>
                  <a:latin typeface="Limon F3" charset="0"/>
                </a:endParaRPr>
              </a:p>
            </p:txBody>
          </p:sp>
          <p:sp>
            <p:nvSpPr>
              <p:cNvPr id="21529" name="ZoneTexte 23">
                <a:extLst>
                  <a:ext uri="{FF2B5EF4-FFF2-40B4-BE49-F238E27FC236}">
                    <a16:creationId xmlns:a16="http://schemas.microsoft.com/office/drawing/2014/main" id="{6047AF8E-EAF4-468C-B3D9-7B7642D7E0E7}"/>
                  </a:ext>
                </a:extLst>
              </p:cNvPr>
              <p:cNvSpPr txBox="1">
                <a:spLocks noChangeArrowheads="1"/>
              </p:cNvSpPr>
              <p:nvPr/>
            </p:nvSpPr>
            <p:spPr bwMode="auto">
              <a:xfrm>
                <a:off x="2200" y="2241"/>
                <a:ext cx="1360" cy="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fr-FR" altLang="en-US" sz="2000" dirty="0">
                    <a:solidFill>
                      <a:srgbClr val="CC0000"/>
                    </a:solidFill>
                    <a:latin typeface="Limon F3" charset="0"/>
                  </a:rPr>
                  <a:t>Modes de lutte contre l’infection à rotavirus</a:t>
                </a:r>
              </a:p>
            </p:txBody>
          </p:sp>
        </p:grpSp>
        <p:grpSp>
          <p:nvGrpSpPr>
            <p:cNvPr id="21517" name="Group 26">
              <a:extLst>
                <a:ext uri="{FF2B5EF4-FFF2-40B4-BE49-F238E27FC236}">
                  <a16:creationId xmlns:a16="http://schemas.microsoft.com/office/drawing/2014/main" id="{00AF49A2-B17F-4FE3-9FA1-E22BA43363B6}"/>
                </a:ext>
              </a:extLst>
            </p:cNvPr>
            <p:cNvGrpSpPr>
              <a:grpSpLocks/>
            </p:cNvGrpSpPr>
            <p:nvPr/>
          </p:nvGrpSpPr>
          <p:grpSpPr bwMode="auto">
            <a:xfrm>
              <a:off x="6194429" y="1844675"/>
              <a:ext cx="2338390" cy="1655763"/>
              <a:chOff x="3742" y="1162"/>
              <a:chExt cx="1473" cy="1043"/>
            </a:xfrm>
          </p:grpSpPr>
          <p:pic>
            <p:nvPicPr>
              <p:cNvPr id="21526" name="Picture 42" descr="milk">
                <a:extLst>
                  <a:ext uri="{FF2B5EF4-FFF2-40B4-BE49-F238E27FC236}">
                    <a16:creationId xmlns:a16="http://schemas.microsoft.com/office/drawing/2014/main" id="{6E6CF797-23EE-4526-A889-11DE86B02E8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42" y="1162"/>
                <a:ext cx="908" cy="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27" name="Rectangle à coins arrondis 25">
                <a:extLst>
                  <a:ext uri="{FF2B5EF4-FFF2-40B4-BE49-F238E27FC236}">
                    <a16:creationId xmlns:a16="http://schemas.microsoft.com/office/drawing/2014/main" id="{54110A7E-5981-4B73-AE2F-156814038C23}"/>
                  </a:ext>
                </a:extLst>
              </p:cNvPr>
              <p:cNvSpPr>
                <a:spLocks noChangeArrowheads="1"/>
              </p:cNvSpPr>
              <p:nvPr/>
            </p:nvSpPr>
            <p:spPr bwMode="auto">
              <a:xfrm>
                <a:off x="4104" y="1842"/>
                <a:ext cx="1111" cy="363"/>
              </a:xfrm>
              <a:prstGeom prst="roundRect">
                <a:avLst>
                  <a:gd name="adj" fmla="val 16667"/>
                </a:avLst>
              </a:prstGeom>
              <a:solidFill>
                <a:schemeClr val="bg1"/>
              </a:solidFill>
              <a:ln>
                <a:noFill/>
              </a:ln>
              <a:extLst>
                <a:ext uri="{91240B29-F687-4F45-9708-019B960494DF}">
                  <a14:hiddenLine xmlns:a14="http://schemas.microsoft.com/office/drawing/2010/main" w="25400">
                    <a:solidFill>
                      <a:srgbClr val="000000"/>
                    </a:solidFill>
                    <a:round/>
                    <a:headEnd/>
                    <a:tailEnd/>
                  </a14:hiddenLine>
                </a:ext>
              </a:extLst>
            </p:spPr>
            <p:txBody>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fr-FR" altLang="en-US" sz="1600" dirty="0"/>
                  <a:t>Allaitement au sein exclusivement</a:t>
                </a:r>
              </a:p>
            </p:txBody>
          </p:sp>
        </p:grpSp>
        <p:grpSp>
          <p:nvGrpSpPr>
            <p:cNvPr id="21518" name="Group 28">
              <a:extLst>
                <a:ext uri="{FF2B5EF4-FFF2-40B4-BE49-F238E27FC236}">
                  <a16:creationId xmlns:a16="http://schemas.microsoft.com/office/drawing/2014/main" id="{4415D7AB-0091-44B6-AB14-D8AB496BFC54}"/>
                </a:ext>
              </a:extLst>
            </p:cNvPr>
            <p:cNvGrpSpPr>
              <a:grpSpLocks/>
            </p:cNvGrpSpPr>
            <p:nvPr/>
          </p:nvGrpSpPr>
          <p:grpSpPr bwMode="auto">
            <a:xfrm>
              <a:off x="6162673" y="4005264"/>
              <a:ext cx="2233612" cy="1871663"/>
              <a:chOff x="3882" y="2523"/>
              <a:chExt cx="1407" cy="1179"/>
            </a:xfrm>
          </p:grpSpPr>
          <p:pic>
            <p:nvPicPr>
              <p:cNvPr id="21524" name="Picture 51" descr="water filter">
                <a:extLst>
                  <a:ext uri="{FF2B5EF4-FFF2-40B4-BE49-F238E27FC236}">
                    <a16:creationId xmlns:a16="http://schemas.microsoft.com/office/drawing/2014/main" id="{787A21BB-2A7C-47BC-86CA-5D2A9B72C6B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83" y="2523"/>
                <a:ext cx="747" cy="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25" name="Rectangle à coins arrondis 25">
                <a:extLst>
                  <a:ext uri="{FF2B5EF4-FFF2-40B4-BE49-F238E27FC236}">
                    <a16:creationId xmlns:a16="http://schemas.microsoft.com/office/drawing/2014/main" id="{308ECAB7-4DCD-4B35-ACF1-F79047F5CA47}"/>
                  </a:ext>
                </a:extLst>
              </p:cNvPr>
              <p:cNvSpPr>
                <a:spLocks noChangeArrowheads="1"/>
              </p:cNvSpPr>
              <p:nvPr/>
            </p:nvSpPr>
            <p:spPr bwMode="auto">
              <a:xfrm>
                <a:off x="3882" y="3339"/>
                <a:ext cx="1407" cy="363"/>
              </a:xfrm>
              <a:prstGeom prst="roundRect">
                <a:avLst>
                  <a:gd name="adj" fmla="val 16667"/>
                </a:avLst>
              </a:prstGeom>
              <a:solidFill>
                <a:schemeClr val="bg1"/>
              </a:solidFill>
              <a:ln>
                <a:noFill/>
              </a:ln>
              <a:extLst>
                <a:ext uri="{91240B29-F687-4F45-9708-019B960494DF}">
                  <a14:hiddenLine xmlns:a14="http://schemas.microsoft.com/office/drawing/2010/main" w="25400">
                    <a:solidFill>
                      <a:srgbClr val="000000"/>
                    </a:solidFill>
                    <a:round/>
                    <a:headEnd/>
                    <a:tailEnd/>
                  </a14:hiddenLine>
                </a:ext>
              </a:extLst>
            </p:spPr>
            <p:txBody>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fr-FR" altLang="en-US" sz="1800" dirty="0"/>
                  <a:t>Eau de meilleure qualité</a:t>
                </a:r>
              </a:p>
            </p:txBody>
          </p:sp>
        </p:grpSp>
        <p:sp>
          <p:nvSpPr>
            <p:cNvPr id="21519" name="Rectangle à coins arrondis 25">
              <a:extLst>
                <a:ext uri="{FF2B5EF4-FFF2-40B4-BE49-F238E27FC236}">
                  <a16:creationId xmlns:a16="http://schemas.microsoft.com/office/drawing/2014/main" id="{85CB026F-17D7-474C-B834-6E98722C1276}"/>
                </a:ext>
              </a:extLst>
            </p:cNvPr>
            <p:cNvSpPr>
              <a:spLocks noChangeArrowheads="1"/>
            </p:cNvSpPr>
            <p:nvPr/>
          </p:nvSpPr>
          <p:spPr bwMode="auto">
            <a:xfrm>
              <a:off x="683568" y="3068613"/>
              <a:ext cx="2035175" cy="576262"/>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round/>
                  <a:headEnd/>
                  <a:tailEnd/>
                </a14:hiddenLine>
              </a:ext>
            </a:extLst>
          </p:spPr>
          <p:txBody>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fr-FR" altLang="en-US" sz="1800" dirty="0"/>
                <a:t>Vaccination</a:t>
              </a:r>
            </a:p>
          </p:txBody>
        </p:sp>
        <p:sp>
          <p:nvSpPr>
            <p:cNvPr id="21522" name="Rectangle à coins arrondis 25">
              <a:extLst>
                <a:ext uri="{FF2B5EF4-FFF2-40B4-BE49-F238E27FC236}">
                  <a16:creationId xmlns:a16="http://schemas.microsoft.com/office/drawing/2014/main" id="{C879C22F-5206-46ED-8753-D009203956E6}"/>
                </a:ext>
              </a:extLst>
            </p:cNvPr>
            <p:cNvSpPr>
              <a:spLocks noChangeArrowheads="1"/>
            </p:cNvSpPr>
            <p:nvPr/>
          </p:nvSpPr>
          <p:spPr bwMode="auto">
            <a:xfrm>
              <a:off x="-175139" y="5259186"/>
              <a:ext cx="2991771" cy="567046"/>
            </a:xfrm>
            <a:prstGeom prst="roundRect">
              <a:avLst>
                <a:gd name="adj" fmla="val 16667"/>
              </a:avLst>
            </a:prstGeom>
            <a:solidFill>
              <a:schemeClr val="bg1"/>
            </a:solidFill>
            <a:ln>
              <a:noFill/>
            </a:ln>
            <a:extLst>
              <a:ext uri="{91240B29-F687-4F45-9708-019B960494DF}">
                <a14:hiddenLine xmlns:a14="http://schemas.microsoft.com/office/drawing/2010/main" w="25400">
                  <a:solidFill>
                    <a:srgbClr val="000000"/>
                  </a:solidFill>
                  <a:round/>
                  <a:headEnd/>
                  <a:tailEnd/>
                </a14:hiddenLine>
              </a:ext>
            </a:extLst>
          </p:spPr>
          <p:txBody>
            <a:bodyPr lIns="91440" tIns="45720" rIns="91440" bIns="45720" anchor="t"/>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None/>
              </a:pPr>
              <a:r>
                <a:rPr lang="fr-FR" altLang="en-US" sz="1800" dirty="0">
                  <a:latin typeface="Arial"/>
                  <a:ea typeface="MS PGothic"/>
                  <a:cs typeface="Arial"/>
                </a:rPr>
                <a:t>SRO a faible osmolarité, zinc et continuation d'allaitement</a:t>
              </a:r>
              <a:endParaRPr lang="fr-FR" altLang="en-US" sz="1800" dirty="0"/>
            </a:p>
          </p:txBody>
        </p:sp>
        <p:pic>
          <p:nvPicPr>
            <p:cNvPr id="21521" name="Picture 22" descr="tube_vaccin.gif">
              <a:extLst>
                <a:ext uri="{FF2B5EF4-FFF2-40B4-BE49-F238E27FC236}">
                  <a16:creationId xmlns:a16="http://schemas.microsoft.com/office/drawing/2014/main" id="{95C5DD2E-9C6A-4FC4-9ADC-B899FF3B0E5D}"/>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62000" y="2286000"/>
              <a:ext cx="1600200" cy="1019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1" name="Group 34">
            <a:extLst>
              <a:ext uri="{FF2B5EF4-FFF2-40B4-BE49-F238E27FC236}">
                <a16:creationId xmlns:a16="http://schemas.microsoft.com/office/drawing/2014/main" id="{E999AA79-B4C0-4D62-AA7A-2057A1650A33}"/>
              </a:ext>
            </a:extLst>
          </p:cNvPr>
          <p:cNvGrpSpPr>
            <a:grpSpLocks/>
          </p:cNvGrpSpPr>
          <p:nvPr/>
        </p:nvGrpSpPr>
        <p:grpSpPr bwMode="auto">
          <a:xfrm>
            <a:off x="3492500" y="1268413"/>
            <a:ext cx="2303463" cy="1368425"/>
            <a:chOff x="2200" y="1117"/>
            <a:chExt cx="1451" cy="862"/>
          </a:xfrm>
        </p:grpSpPr>
        <p:pic>
          <p:nvPicPr>
            <p:cNvPr id="21514" name="Picture 44" descr="soap">
              <a:extLst>
                <a:ext uri="{FF2B5EF4-FFF2-40B4-BE49-F238E27FC236}">
                  <a16:creationId xmlns:a16="http://schemas.microsoft.com/office/drawing/2014/main" id="{AB835CC7-47B1-45ED-AC80-C525C8F950E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42" y="1117"/>
              <a:ext cx="656" cy="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5" name="Rectangle à coins arrondis 25">
              <a:extLst>
                <a:ext uri="{FF2B5EF4-FFF2-40B4-BE49-F238E27FC236}">
                  <a16:creationId xmlns:a16="http://schemas.microsoft.com/office/drawing/2014/main" id="{7CB18A23-749A-4099-B23D-FABE26E016F8}"/>
                </a:ext>
              </a:extLst>
            </p:cNvPr>
            <p:cNvSpPr>
              <a:spLocks noChangeArrowheads="1"/>
            </p:cNvSpPr>
            <p:nvPr/>
          </p:nvSpPr>
          <p:spPr bwMode="auto">
            <a:xfrm>
              <a:off x="2200" y="1616"/>
              <a:ext cx="1451" cy="363"/>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round/>
                  <a:headEnd/>
                  <a:tailEnd/>
                </a14:hiddenLine>
              </a:ext>
            </a:extLst>
          </p:spPr>
          <p:txBody>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fr-FR" altLang="en-US" sz="1800"/>
                <a:t>Bonnes conditions sanitaires et d’hygiène</a:t>
              </a:r>
            </a:p>
          </p:txBody>
        </p:sp>
      </p:grpSp>
      <p:pic>
        <p:nvPicPr>
          <p:cNvPr id="21512" name="Picture 1">
            <a:extLst>
              <a:ext uri="{FF2B5EF4-FFF2-40B4-BE49-F238E27FC236}">
                <a16:creationId xmlns:a16="http://schemas.microsoft.com/office/drawing/2014/main" id="{6858B668-858A-4700-9446-4D830A27AC9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81488" y="4797425"/>
            <a:ext cx="581025"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3" name="Rectangle à coins arrondis 25">
            <a:extLst>
              <a:ext uri="{FF2B5EF4-FFF2-40B4-BE49-F238E27FC236}">
                <a16:creationId xmlns:a16="http://schemas.microsoft.com/office/drawing/2014/main" id="{63876191-1AC1-4825-A95F-24974197819B}"/>
              </a:ext>
            </a:extLst>
          </p:cNvPr>
          <p:cNvSpPr>
            <a:spLocks noChangeArrowheads="1"/>
          </p:cNvSpPr>
          <p:nvPr/>
        </p:nvSpPr>
        <p:spPr bwMode="auto">
          <a:xfrm>
            <a:off x="3062288" y="5300663"/>
            <a:ext cx="2733675" cy="576262"/>
          </a:xfrm>
          <a:prstGeom prst="roundRect">
            <a:avLst>
              <a:gd name="adj" fmla="val 16667"/>
            </a:avLst>
          </a:prstGeom>
          <a:solidFill>
            <a:schemeClr val="bg1"/>
          </a:solidFill>
          <a:ln>
            <a:noFill/>
          </a:ln>
          <a:extLst>
            <a:ext uri="{91240B29-F687-4F45-9708-019B960494DF}">
              <a14:hiddenLine xmlns:a14="http://schemas.microsoft.com/office/drawing/2010/main" w="25400">
                <a:solidFill>
                  <a:srgbClr val="000000"/>
                </a:solidFill>
                <a:round/>
                <a:headEnd/>
                <a:tailEnd/>
              </a14:hiddenLine>
            </a:ext>
          </a:extLst>
        </p:spPr>
        <p:txBody>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en-GB" altLang="en-US" sz="1800"/>
              <a:t>Supplémentation en vitamine A</a:t>
            </a:r>
          </a:p>
          <a:p>
            <a:pPr algn="ctr" eaLnBrk="1" hangingPunct="1">
              <a:spcBef>
                <a:spcPct val="0"/>
              </a:spcBef>
              <a:buClrTx/>
              <a:buFontTx/>
              <a:buNone/>
            </a:pPr>
            <a:endParaRPr lang="fr-FR" altLang="en-US" sz="1000"/>
          </a:p>
        </p:txBody>
      </p:sp>
      <p:pic>
        <p:nvPicPr>
          <p:cNvPr id="2" name="Picture 2">
            <a:extLst>
              <a:ext uri="{FF2B5EF4-FFF2-40B4-BE49-F238E27FC236}">
                <a16:creationId xmlns:a16="http://schemas.microsoft.com/office/drawing/2014/main" id="{A357179A-F58C-4B39-B7A0-E16DED94863F}"/>
              </a:ext>
            </a:extLst>
          </p:cNvPr>
          <p:cNvPicPr>
            <a:picLocks noChangeAspect="1"/>
          </p:cNvPicPr>
          <p:nvPr/>
        </p:nvPicPr>
        <p:blipFill>
          <a:blip r:embed="rId8"/>
          <a:stretch>
            <a:fillRect/>
          </a:stretch>
        </p:blipFill>
        <p:spPr>
          <a:xfrm>
            <a:off x="990753" y="3989899"/>
            <a:ext cx="1152525" cy="94297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PPTtemplate</Template>
  <TotalTime>62</TotalTime>
  <Words>1760</Words>
  <Application>Microsoft Office PowerPoint</Application>
  <PresentationFormat>On-screen Show (4:3)</PresentationFormat>
  <Paragraphs>189</Paragraphs>
  <Slides>12</Slides>
  <Notes>12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Arial</vt:lpstr>
      <vt:lpstr>Arial Narrow</vt:lpstr>
      <vt:lpstr>Limon F3</vt:lpstr>
      <vt:lpstr>Wingdings</vt:lpstr>
      <vt:lpstr>PPTtemplate</vt:lpstr>
      <vt:lpstr>PowerPoint Presentation</vt:lpstr>
      <vt:lpstr>Objectifs d'apprentissage</vt:lpstr>
      <vt:lpstr>Questions clés</vt:lpstr>
      <vt:lpstr>Qu’est-ce qu’une maladie à rotavirus ?</vt:lpstr>
      <vt:lpstr>Quels sont les signes et symptômes d’une infection au rotavirus ?</vt:lpstr>
      <vt:lpstr>De quelle façon peut-on diagnostiquer une maladie à rotavirus ?</vt:lpstr>
      <vt:lpstr>PowerPoint Presentation</vt:lpstr>
      <vt:lpstr>Quels sont les individus les plus à risque dans la population ?</vt:lpstr>
      <vt:lpstr>PowerPoint Presentation</vt:lpstr>
      <vt:lpstr>Existe-t-il un vaccin contre le rotavirus ?</vt:lpstr>
      <vt:lpstr>ROTASIIL-Liquid</vt:lpstr>
      <vt:lpstr>Fin du module</vt:lpstr>
    </vt:vector>
  </TitlesOfParts>
  <Company>WORLD HEALTH ORGANIZATION</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Key facts about Hib disease</dc:title>
  <dc:creator>RANIM</dc:creator>
  <cp:lastModifiedBy>Gill Mayers</cp:lastModifiedBy>
  <cp:revision>890</cp:revision>
  <dcterms:created xsi:type="dcterms:W3CDTF">2012-01-27T09:40:38Z</dcterms:created>
  <dcterms:modified xsi:type="dcterms:W3CDTF">2022-11-17T16:15:53Z</dcterms:modified>
</cp:coreProperties>
</file>