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19"/>
  </p:notesMasterIdLst>
  <p:handoutMasterIdLst>
    <p:handoutMasterId r:id="rId20"/>
  </p:handoutMasterIdLst>
  <p:sldIdLst>
    <p:sldId id="336" r:id="rId2"/>
    <p:sldId id="279" r:id="rId3"/>
    <p:sldId id="282" r:id="rId4"/>
    <p:sldId id="314" r:id="rId5"/>
    <p:sldId id="315" r:id="rId6"/>
    <p:sldId id="335" r:id="rId7"/>
    <p:sldId id="350" r:id="rId8"/>
    <p:sldId id="317" r:id="rId9"/>
    <p:sldId id="331" r:id="rId10"/>
    <p:sldId id="330" r:id="rId11"/>
    <p:sldId id="320" r:id="rId12"/>
    <p:sldId id="323" r:id="rId13"/>
    <p:sldId id="329" r:id="rId14"/>
    <p:sldId id="326" r:id="rId15"/>
    <p:sldId id="293" r:id="rId16"/>
    <p:sldId id="332" r:id="rId17"/>
    <p:sldId id="334" r:id="rId18"/>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3333CC"/>
    <a:srgbClr val="0000FF"/>
    <a:srgbClr val="0066CC"/>
    <a:srgbClr val="000066"/>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C024B5-1822-145C-40C7-75D68BEC05C7}" v="29" dt="2022-03-09T18:41:50.4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3" autoAdjust="0"/>
    <p:restoredTop sz="74455" autoAdjust="0"/>
  </p:normalViewPr>
  <p:slideViewPr>
    <p:cSldViewPr>
      <p:cViewPr varScale="1">
        <p:scale>
          <a:sx n="79" d="100"/>
          <a:sy n="79" d="100"/>
        </p:scale>
        <p:origin x="2448" y="84"/>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BFC024B5-1822-145C-40C7-75D68BEC05C7}"/>
    <pc:docChg chg="addSld delSld modSld">
      <pc:chgData name="Mrs Gillian F. MAYERS (mayersgill@gmail.com)" userId="S::mayersgill_gmail.com#ext#@worldhealthorg.onmicrosoft.com::d9b941f0-ac22-4431-a954-e58ec48ed8eb" providerId="AD" clId="Web-{BFC024B5-1822-145C-40C7-75D68BEC05C7}" dt="2022-03-09T18:41:50.404" v="25" actId="14100"/>
      <pc:docMkLst>
        <pc:docMk/>
      </pc:docMkLst>
      <pc:sldChg chg="addSp delSp modSp">
        <pc:chgData name="Mrs Gillian F. MAYERS (mayersgill@gmail.com)" userId="S::mayersgill_gmail.com#ext#@worldhealthorg.onmicrosoft.com::d9b941f0-ac22-4431-a954-e58ec48ed8eb" providerId="AD" clId="Web-{BFC024B5-1822-145C-40C7-75D68BEC05C7}" dt="2022-03-09T18:41:50.404" v="25" actId="14100"/>
        <pc:sldMkLst>
          <pc:docMk/>
          <pc:sldMk cId="0" sldId="350"/>
        </pc:sldMkLst>
        <pc:picChg chg="add mod">
          <ac:chgData name="Mrs Gillian F. MAYERS (mayersgill@gmail.com)" userId="S::mayersgill_gmail.com#ext#@worldhealthorg.onmicrosoft.com::d9b941f0-ac22-4431-a954-e58ec48ed8eb" providerId="AD" clId="Web-{BFC024B5-1822-145C-40C7-75D68BEC05C7}" dt="2022-03-09T18:40:45.854" v="9" actId="14100"/>
          <ac:picMkLst>
            <pc:docMk/>
            <pc:sldMk cId="0" sldId="350"/>
            <ac:picMk id="2" creationId="{C84E78E9-5CCA-42C4-9B13-A0DC806FD41E}"/>
          </ac:picMkLst>
        </pc:picChg>
        <pc:picChg chg="add mod">
          <ac:chgData name="Mrs Gillian F. MAYERS (mayersgill@gmail.com)" userId="S::mayersgill_gmail.com#ext#@worldhealthorg.onmicrosoft.com::d9b941f0-ac22-4431-a954-e58ec48ed8eb" providerId="AD" clId="Web-{BFC024B5-1822-145C-40C7-75D68BEC05C7}" dt="2022-03-09T18:40:51.073" v="11" actId="1076"/>
          <ac:picMkLst>
            <pc:docMk/>
            <pc:sldMk cId="0" sldId="350"/>
            <ac:picMk id="3" creationId="{D6313D5D-FD02-4034-B7AA-18FB6DAFE8B0}"/>
          </ac:picMkLst>
        </pc:picChg>
        <pc:picChg chg="add mod">
          <ac:chgData name="Mrs Gillian F. MAYERS (mayersgill@gmail.com)" userId="S::mayersgill_gmail.com#ext#@worldhealthorg.onmicrosoft.com::d9b941f0-ac22-4431-a954-e58ec48ed8eb" providerId="AD" clId="Web-{BFC024B5-1822-145C-40C7-75D68BEC05C7}" dt="2022-03-09T18:41:22.496" v="19" actId="14100"/>
          <ac:picMkLst>
            <pc:docMk/>
            <pc:sldMk cId="0" sldId="350"/>
            <ac:picMk id="4" creationId="{A90CA502-D823-48CB-A7DC-E190FD56AC51}"/>
          </ac:picMkLst>
        </pc:picChg>
        <pc:picChg chg="add mod">
          <ac:chgData name="Mrs Gillian F. MAYERS (mayersgill@gmail.com)" userId="S::mayersgill_gmail.com#ext#@worldhealthorg.onmicrosoft.com::d9b941f0-ac22-4431-a954-e58ec48ed8eb" providerId="AD" clId="Web-{BFC024B5-1822-145C-40C7-75D68BEC05C7}" dt="2022-03-09T18:41:50.404" v="25" actId="14100"/>
          <ac:picMkLst>
            <pc:docMk/>
            <pc:sldMk cId="0" sldId="350"/>
            <ac:picMk id="5" creationId="{14B23EDB-0BE0-4AF5-8808-85ED408F633D}"/>
          </ac:picMkLst>
        </pc:picChg>
        <pc:picChg chg="del">
          <ac:chgData name="Mrs Gillian F. MAYERS (mayersgill@gmail.com)" userId="S::mayersgill_gmail.com#ext#@worldhealthorg.onmicrosoft.com::d9b941f0-ac22-4431-a954-e58ec48ed8eb" providerId="AD" clId="Web-{BFC024B5-1822-145C-40C7-75D68BEC05C7}" dt="2022-03-09T18:39:50.070" v="0"/>
          <ac:picMkLst>
            <pc:docMk/>
            <pc:sldMk cId="0" sldId="350"/>
            <ac:picMk id="16387" creationId="{1A229EA0-9699-4E2F-A113-279C5C426B4C}"/>
          </ac:picMkLst>
        </pc:picChg>
        <pc:picChg chg="del">
          <ac:chgData name="Mrs Gillian F. MAYERS (mayersgill@gmail.com)" userId="S::mayersgill_gmail.com#ext#@worldhealthorg.onmicrosoft.com::d9b941f0-ac22-4431-a954-e58ec48ed8eb" providerId="AD" clId="Web-{BFC024B5-1822-145C-40C7-75D68BEC05C7}" dt="2022-03-09T18:41:23.809" v="20"/>
          <ac:picMkLst>
            <pc:docMk/>
            <pc:sldMk cId="0" sldId="350"/>
            <ac:picMk id="16388" creationId="{929AC146-D894-4591-8610-CBA8D84340B6}"/>
          </ac:picMkLst>
        </pc:picChg>
        <pc:picChg chg="del">
          <ac:chgData name="Mrs Gillian F. MAYERS (mayersgill@gmail.com)" userId="S::mayersgill_gmail.com#ext#@worldhealthorg.onmicrosoft.com::d9b941f0-ac22-4431-a954-e58ec48ed8eb" providerId="AD" clId="Web-{BFC024B5-1822-145C-40C7-75D68BEC05C7}" dt="2022-03-09T18:40:20.462" v="4"/>
          <ac:picMkLst>
            <pc:docMk/>
            <pc:sldMk cId="0" sldId="350"/>
            <ac:picMk id="16389" creationId="{47175F0D-377D-446F-8612-7644D4958C31}"/>
          </ac:picMkLst>
        </pc:picChg>
        <pc:picChg chg="del">
          <ac:chgData name="Mrs Gillian F. MAYERS (mayersgill@gmail.com)" userId="S::mayersgill_gmail.com#ext#@worldhealthorg.onmicrosoft.com::d9b941f0-ac22-4431-a954-e58ec48ed8eb" providerId="AD" clId="Web-{BFC024B5-1822-145C-40C7-75D68BEC05C7}" dt="2022-03-09T18:40:59.980" v="12"/>
          <ac:picMkLst>
            <pc:docMk/>
            <pc:sldMk cId="0" sldId="350"/>
            <ac:picMk id="16390" creationId="{2BE1A8BE-C154-4E12-9096-7AE1B966C871}"/>
          </ac:picMkLst>
        </pc:picChg>
      </pc:sldChg>
      <pc:sldChg chg="new del">
        <pc:chgData name="Mrs Gillian F. MAYERS (mayersgill@gmail.com)" userId="S::mayersgill_gmail.com#ext#@worldhealthorg.onmicrosoft.com::d9b941f0-ac22-4431-a954-e58ec48ed8eb" providerId="AD" clId="Web-{BFC024B5-1822-145C-40C7-75D68BEC05C7}" dt="2022-03-09T18:41:05.042" v="14"/>
        <pc:sldMkLst>
          <pc:docMk/>
          <pc:sldMk cId="773491491" sldId="35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1807BE0-6029-4A8A-9B16-396DB29299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5F9872BB-93E2-4805-809A-9C1028E1529E}"/>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0DF03A7C-E335-46EF-899B-FD144BB1B6F5}"/>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6F19CC56-DD26-4BC3-B882-D738FD60E67E}"/>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A1E2B7B4-F8FF-4B7E-9C71-1F71C8C841BB}"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D48CBA5-1084-4B49-A645-24A08A4C83E1}"/>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3A443E59-6E51-4BCA-A619-ECDA04350FE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64205122-C920-4A32-A29A-730A263010F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E1896C0-B307-4356-978E-18D0E8C2171E}"/>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B08B3556-EAAE-45C8-A084-DE2241C5AC8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D953D9CC-A2D2-4689-A285-C6B47EDB2AF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CD73423-FF66-4E72-8DD2-E0BAF57FB0EC}"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4C65682D-2D3E-4494-BD31-7C536F7D631F}"/>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DD6C6B8-D31E-46F4-8983-3AD5F23371F0}"/>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5FD6FCCA-F216-446E-BA68-BC90F68A8A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197B335-258C-4A13-8A65-5087F28B371D}"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5564A48-A0E0-4AEA-BBEC-3A406FA173D3}"/>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8A6AF66-7934-471A-8469-B0CC6212D1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positionner l'enfant avant d'administrer le vaccin.</a:t>
            </a:r>
          </a:p>
          <a:p>
            <a:endParaRPr lang="fr-FR" altLang="ro-RO" b="1" noProof="0" dirty="0">
              <a:solidFill>
                <a:srgbClr val="000000"/>
              </a:solidFill>
            </a:endParaRPr>
          </a:p>
          <a:p>
            <a:r>
              <a:rPr lang="fr-FR" altLang="ro-RO" noProof="0" dirty="0">
                <a:solidFill>
                  <a:srgbClr val="000000"/>
                </a:solidFill>
              </a:rPr>
              <a:t>Le nourrisson devrait être assis dans une position semi-inclinée (c'est-à-dire la position normale lorsque l’enfant est nourri).</a:t>
            </a:r>
          </a:p>
          <a:p>
            <a:endParaRPr lang="en-GB" altLang="ro-RO" dirty="0">
              <a:solidFill>
                <a:srgbClr val="000000"/>
              </a:solidFill>
            </a:endParaRPr>
          </a:p>
          <a:p>
            <a:endParaRPr lang="en-GB" altLang="ro-RO" dirty="0">
              <a:solidFill>
                <a:srgbClr val="000000"/>
              </a:solidFill>
            </a:endParaRPr>
          </a:p>
          <a:p>
            <a:endParaRPr lang="en-GB" altLang="ro-RO" dirty="0">
              <a:solidFill>
                <a:srgbClr val="000000"/>
              </a:solidFill>
            </a:endParaRPr>
          </a:p>
        </p:txBody>
      </p:sp>
      <p:sp>
        <p:nvSpPr>
          <p:cNvPr id="27652" name="Espace réservé du numéro de diapositive 3">
            <a:extLst>
              <a:ext uri="{FF2B5EF4-FFF2-40B4-BE49-F238E27FC236}">
                <a16:creationId xmlns:a16="http://schemas.microsoft.com/office/drawing/2014/main" id="{9D441883-6825-4D9F-B538-E9CA7A79304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C43903A8-2C90-42C1-902E-FB25269BDEBA}" type="slidenum">
              <a:rPr lang="en-GB" altLang="ro-RO">
                <a:solidFill>
                  <a:srgbClr val="000000"/>
                </a:solidFill>
                <a:cs typeface="Arial" panose="020B0604020202020204" pitchFamily="34" charset="0"/>
              </a:rPr>
              <a:pPr algn="r">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239CF18C-725D-4408-A271-AF9F99C3E32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0A100C6-B577-4FDB-8217-752F3D9054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positionner la seringue contenant le vaccin dans la bouche de l’enfant.</a:t>
            </a:r>
          </a:p>
          <a:p>
            <a:endParaRPr lang="fr-FR" altLang="ro-RO" b="1" noProof="0" dirty="0">
              <a:solidFill>
                <a:srgbClr val="000000"/>
              </a:solidFill>
            </a:endParaRPr>
          </a:p>
          <a:p>
            <a:r>
              <a:rPr lang="fr-FR" altLang="ro-RO" b="1" noProof="0" dirty="0">
                <a:solidFill>
                  <a:srgbClr val="000000"/>
                </a:solidFill>
              </a:rPr>
              <a:t>Comme vous le feriez pour le vaccin antipoliomyélitique oral (VPO)</a:t>
            </a:r>
          </a:p>
          <a:p>
            <a:r>
              <a:rPr lang="fr-FR" altLang="ro-RO" noProof="0" dirty="0">
                <a:solidFill>
                  <a:srgbClr val="000000"/>
                </a:solidFill>
              </a:rPr>
              <a:t>Presser doucement les joues de l’enfant pour lui ouvrir la bouche. </a:t>
            </a:r>
          </a:p>
          <a:p>
            <a:r>
              <a:rPr lang="fr-FR" altLang="ro-RO" noProof="0" dirty="0">
                <a:solidFill>
                  <a:srgbClr val="000000"/>
                </a:solidFill>
                <a:ea typeface="SimSun" panose="02010600030101010101" pitchFamily="2" charset="-122"/>
              </a:rPr>
              <a:t>Incliner la seringue selon un angle de 45°.</a:t>
            </a:r>
          </a:p>
          <a:p>
            <a:r>
              <a:rPr lang="fr-FR" altLang="ro-RO" noProof="0" dirty="0">
                <a:solidFill>
                  <a:srgbClr val="000000"/>
                </a:solidFill>
                <a:ea typeface="SimSun" panose="02010600030101010101" pitchFamily="2" charset="-122"/>
              </a:rPr>
              <a:t>Appuyer LENTEMENT sur le piston de la seringue, en s’arrêtant pour permettre au nourrisson d’avaler.</a:t>
            </a:r>
          </a:p>
          <a:p>
            <a:r>
              <a:rPr lang="fr-FR" altLang="ro-RO" noProof="0" dirty="0">
                <a:solidFill>
                  <a:srgbClr val="000000"/>
                </a:solidFill>
                <a:ea typeface="SimSun" panose="02010600030101010101" pitchFamily="2" charset="-122"/>
              </a:rPr>
              <a:t>Administrer 2 ml dans la joue intérieure du nourrisson.</a:t>
            </a:r>
          </a:p>
        </p:txBody>
      </p:sp>
      <p:sp>
        <p:nvSpPr>
          <p:cNvPr id="29700" name="Espace réservé du numéro de diapositive 3">
            <a:extLst>
              <a:ext uri="{FF2B5EF4-FFF2-40B4-BE49-F238E27FC236}">
                <a16:creationId xmlns:a16="http://schemas.microsoft.com/office/drawing/2014/main" id="{6F495D35-D974-47DC-8DF5-E90E3FA02E7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D4556EBE-E825-49EF-95EB-666B69D231D3}" type="slidenum">
              <a:rPr lang="en-GB" altLang="ro-RO">
                <a:solidFill>
                  <a:srgbClr val="000000"/>
                </a:solidFill>
                <a:cs typeface="Arial" panose="020B0604020202020204" pitchFamily="34" charset="0"/>
              </a:rPr>
              <a:pPr algn="r">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F8B3F266-B4DB-45B4-9D62-73B2D8CFCDEA}"/>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09148D1A-069D-4E3F-AAAA-2D6C701278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a:t>
            </a:r>
          </a:p>
          <a:p>
            <a:r>
              <a:rPr lang="fr-FR" altLang="ro-RO" b="1" noProof="0" dirty="0">
                <a:solidFill>
                  <a:srgbClr val="000000"/>
                </a:solidFill>
              </a:rPr>
              <a:t>Cette question permettra de savoir si les participants ont connaissance de la bonne position dans laquelle placer l’enfant pour la vaccination antirotavirus. </a:t>
            </a:r>
          </a:p>
          <a:p>
            <a:endParaRPr lang="fr-FR" altLang="ro-RO" b="1" noProof="0" dirty="0">
              <a:solidFill>
                <a:srgbClr val="000000"/>
              </a:solidFill>
            </a:endParaRPr>
          </a:p>
          <a:p>
            <a:r>
              <a:rPr lang="fr-FR" altLang="ro-RO" b="1" noProof="0" dirty="0">
                <a:solidFill>
                  <a:srgbClr val="000000"/>
                </a:solidFill>
              </a:rPr>
              <a:t>Réponse : </a:t>
            </a:r>
          </a:p>
          <a:p>
            <a:r>
              <a:rPr lang="fr-FR" altLang="ro-RO" noProof="0" dirty="0">
                <a:solidFill>
                  <a:srgbClr val="000000"/>
                </a:solidFill>
              </a:rPr>
              <a:t>Oui. Le nourrisson devrait être assis dans une position semi-inclinée (c'est-à-dire la position normale lorsque l’enfant est nourri).</a:t>
            </a:r>
          </a:p>
          <a:p>
            <a:pPr>
              <a:spcBef>
                <a:spcPct val="0"/>
              </a:spcBef>
            </a:pPr>
            <a:br>
              <a:rPr lang="fr-FR" altLang="ro-RO" b="1" noProof="0" dirty="0">
                <a:solidFill>
                  <a:srgbClr val="000000"/>
                </a:solidFill>
              </a:rPr>
            </a:br>
            <a:endParaRPr lang="fr-FR" altLang="ro-RO" b="1" noProof="0" dirty="0">
              <a:solidFill>
                <a:srgbClr val="000000"/>
              </a:solidFill>
            </a:endParaRPr>
          </a:p>
        </p:txBody>
      </p:sp>
      <p:sp>
        <p:nvSpPr>
          <p:cNvPr id="31748" name="Espace réservé du numéro de diapositive 3">
            <a:extLst>
              <a:ext uri="{FF2B5EF4-FFF2-40B4-BE49-F238E27FC236}">
                <a16:creationId xmlns:a16="http://schemas.microsoft.com/office/drawing/2014/main" id="{39012E50-778E-49B3-903A-1C2A623B876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7F38296-C625-4E3F-A796-B196B54E4FE1}" type="slidenum">
              <a:rPr lang="en-GB" altLang="ro-RO">
                <a:solidFill>
                  <a:srgbClr val="000000"/>
                </a:solidFill>
                <a:cs typeface="Arial" panose="020B0604020202020204" pitchFamily="34" charset="0"/>
              </a:rPr>
              <a:pPr algn="r">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A80D2487-7DB7-4B81-A0A3-70A945791EB0}"/>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7B9C2973-C72E-492C-8261-F06CD1831E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sz="1200" b="1" noProof="0" dirty="0">
                <a:solidFill>
                  <a:srgbClr val="000000"/>
                </a:solidFill>
              </a:rPr>
              <a:t>Pour l’animateur :</a:t>
            </a:r>
          </a:p>
          <a:p>
            <a:r>
              <a:rPr lang="fr-FR" altLang="ro-RO" sz="1200" b="1" noProof="0" dirty="0">
                <a:solidFill>
                  <a:srgbClr val="000000"/>
                </a:solidFill>
              </a:rPr>
              <a:t>Expliquer aux participants comment gérer une vaccination partielle.</a:t>
            </a:r>
          </a:p>
          <a:p>
            <a:endParaRPr lang="fr-FR" altLang="ro-RO" sz="1200" b="1" noProof="0" dirty="0">
              <a:solidFill>
                <a:srgbClr val="000000"/>
              </a:solidFill>
            </a:endParaRPr>
          </a:p>
          <a:p>
            <a:r>
              <a:rPr lang="fr-FR" altLang="ro-RO" sz="1200" noProof="0" dirty="0">
                <a:solidFill>
                  <a:srgbClr val="000000"/>
                </a:solidFill>
              </a:rPr>
              <a:t>Le volume d'une dose de vaccin antirotavirus est supérieur à celui d'une dose du vaccin antipoliomyélitique oral (ROTASIIL-</a:t>
            </a:r>
            <a:r>
              <a:rPr lang="fr-FR" altLang="ro-RO" sz="1200" noProof="0" dirty="0" err="1">
                <a:solidFill>
                  <a:srgbClr val="000000"/>
                </a:solidFill>
              </a:rPr>
              <a:t>Liquid</a:t>
            </a:r>
            <a:r>
              <a:rPr lang="fr-FR" altLang="ro-RO" sz="1200" noProof="0" dirty="0">
                <a:solidFill>
                  <a:srgbClr val="000000"/>
                </a:solidFill>
              </a:rPr>
              <a:t> 2 ml, VPO = 0,1ml = 2 gouttes) et, dans certains cas, il peut être difficile pour les enfants de prendre la dose complète en une seule fois. Les pays qui utilisent ce vaccin n’ont signalé que peu de cas de régurgitation.</a:t>
            </a:r>
          </a:p>
          <a:p>
            <a:endParaRPr lang="fr-FR" altLang="ro-RO" sz="1200" noProof="0" dirty="0">
              <a:solidFill>
                <a:srgbClr val="000000"/>
              </a:solidFill>
            </a:endParaRPr>
          </a:p>
          <a:p>
            <a:r>
              <a:rPr lang="fr-FR" altLang="ro-RO" sz="1200" noProof="0" dirty="0">
                <a:solidFill>
                  <a:srgbClr val="000000"/>
                </a:solidFill>
              </a:rPr>
              <a:t>La régurgitation peut être évitée si les agents de santé préparent l’administration correctement, consacrent suffisamment de temps à l’administration du vaccin et encouragent l’enfant à avaler.</a:t>
            </a:r>
          </a:p>
          <a:p>
            <a:endParaRPr lang="fr-FR" altLang="ro-RO" sz="1200" noProof="0" dirty="0">
              <a:solidFill>
                <a:srgbClr val="000000"/>
              </a:solidFill>
            </a:endParaRPr>
          </a:p>
          <a:p>
            <a:r>
              <a:rPr lang="fr-FR" altLang="ro-RO" sz="1200" b="1" noProof="0" dirty="0">
                <a:solidFill>
                  <a:srgbClr val="000000"/>
                </a:solidFill>
              </a:rPr>
              <a:t>Comment prévenir toute régurgitation :</a:t>
            </a:r>
          </a:p>
          <a:p>
            <a:pPr marL="171450" indent="-171450">
              <a:buFont typeface="Arial" panose="020B0604020202020204" pitchFamily="34" charset="0"/>
              <a:buChar char="•"/>
            </a:pPr>
            <a:r>
              <a:rPr lang="fr-FR" altLang="ro-RO" sz="1200" noProof="0" dirty="0">
                <a:solidFill>
                  <a:srgbClr val="000000"/>
                </a:solidFill>
                <a:ea typeface="SimSun" panose="02010600030101010101" pitchFamily="2" charset="-122"/>
              </a:rPr>
              <a:t>Ouvrir la bouche de l’enfant en pressant doucement ses joues l’une contre l’autre</a:t>
            </a:r>
          </a:p>
          <a:p>
            <a:pPr marL="171450" indent="-171450">
              <a:buFont typeface="Arial" panose="020B0604020202020204" pitchFamily="34" charset="0"/>
              <a:buChar char="•"/>
            </a:pPr>
            <a:r>
              <a:rPr lang="fr-FR" altLang="ro-RO" sz="1200" noProof="0" dirty="0">
                <a:solidFill>
                  <a:srgbClr val="000000"/>
                </a:solidFill>
                <a:ea typeface="SimSun" panose="02010600030101010101" pitchFamily="2" charset="-122"/>
              </a:rPr>
              <a:t>Incliner le compte-gouttes selon un angle de 45°</a:t>
            </a:r>
            <a:r>
              <a:rPr lang="fr-FR" altLang="ro-RO" sz="1200" noProof="0" dirty="0">
                <a:solidFill>
                  <a:srgbClr val="000000"/>
                </a:solidFill>
              </a:rPr>
              <a:t>à</a:t>
            </a:r>
            <a:r>
              <a:rPr lang="fr-FR" altLang="ro-RO" sz="1200" noProof="0" dirty="0">
                <a:solidFill>
                  <a:srgbClr val="000000"/>
                </a:solidFill>
                <a:ea typeface="SimSun" panose="02010600030101010101" pitchFamily="2" charset="-122"/>
              </a:rPr>
              <a:t> l’intérieur de la joue du nourrisson</a:t>
            </a:r>
          </a:p>
          <a:p>
            <a:pPr marL="171450" indent="-171450">
              <a:buFont typeface="Arial" panose="020B0604020202020204" pitchFamily="34" charset="0"/>
              <a:buChar char="•"/>
            </a:pPr>
            <a:r>
              <a:rPr lang="fr-FR" altLang="ro-RO" sz="1200" noProof="0" dirty="0">
                <a:solidFill>
                  <a:srgbClr val="000000"/>
                </a:solidFill>
                <a:highlight>
                  <a:srgbClr val="FFFF00"/>
                </a:highlight>
                <a:ea typeface="SimSun" panose="02010600030101010101" pitchFamily="2" charset="-122"/>
              </a:rPr>
              <a:t>Appuyer </a:t>
            </a:r>
            <a:r>
              <a:rPr lang="fr-FR" altLang="ro-RO" sz="1200" b="1" noProof="0" dirty="0">
                <a:solidFill>
                  <a:srgbClr val="000000"/>
                </a:solidFill>
                <a:highlight>
                  <a:srgbClr val="FFFF00"/>
                </a:highlight>
                <a:ea typeface="SimSun" panose="02010600030101010101" pitchFamily="2" charset="-122"/>
              </a:rPr>
              <a:t>lentement</a:t>
            </a:r>
            <a:r>
              <a:rPr lang="fr-FR" altLang="ro-RO" sz="1200" noProof="0" dirty="0">
                <a:solidFill>
                  <a:srgbClr val="000000"/>
                </a:solidFill>
                <a:highlight>
                  <a:srgbClr val="FFFF00"/>
                </a:highlight>
                <a:ea typeface="SimSun" panose="02010600030101010101" pitchFamily="2" charset="-122"/>
              </a:rPr>
              <a:t> sur le piston </a:t>
            </a:r>
            <a:r>
              <a:rPr lang="fr-FR" altLang="ro-RO" sz="1200" noProof="0" dirty="0">
                <a:solidFill>
                  <a:srgbClr val="000000"/>
                </a:solidFill>
                <a:ea typeface="SimSun" panose="02010600030101010101" pitchFamily="2" charset="-122"/>
              </a:rPr>
              <a:t>de la seringue, en s’arrêtant pour permettre au nourrisson d’avaler</a:t>
            </a:r>
          </a:p>
          <a:p>
            <a:pPr marL="171450" indent="-171450">
              <a:buFont typeface="Arial" panose="020B0604020202020204" pitchFamily="34" charset="0"/>
              <a:buChar char="•"/>
            </a:pPr>
            <a:r>
              <a:rPr lang="fr-FR" altLang="ro-RO" sz="1200" noProof="0" dirty="0">
                <a:solidFill>
                  <a:srgbClr val="000000"/>
                </a:solidFill>
                <a:ea typeface="SimSun" panose="02010600030101010101" pitchFamily="2" charset="-122"/>
              </a:rPr>
              <a:t>Une dose de remplacement n'est pas nécessaire si une dose incomplète est administrée pour une raison quelconque, par exemple, un enfant qui crache ou régurgite le vaccin.</a:t>
            </a:r>
          </a:p>
          <a:p>
            <a:endParaRPr lang="fr-FR" altLang="ro-RO" sz="2000" noProof="0" dirty="0">
              <a:solidFill>
                <a:srgbClr val="000000"/>
              </a:solidFill>
              <a:ea typeface="SimSun" panose="02010600030101010101" pitchFamily="2" charset="-122"/>
            </a:endParaRPr>
          </a:p>
          <a:p>
            <a:endParaRPr lang="en-GB" altLang="ro-RO" sz="2000" dirty="0">
              <a:solidFill>
                <a:srgbClr val="000000"/>
              </a:solidFill>
              <a:ea typeface="SimSun" panose="02010600030101010101" pitchFamily="2" charset="-122"/>
            </a:endParaRPr>
          </a:p>
        </p:txBody>
      </p:sp>
      <p:sp>
        <p:nvSpPr>
          <p:cNvPr id="33796" name="Espace réservé du numéro de diapositive 3">
            <a:extLst>
              <a:ext uri="{FF2B5EF4-FFF2-40B4-BE49-F238E27FC236}">
                <a16:creationId xmlns:a16="http://schemas.microsoft.com/office/drawing/2014/main" id="{55B4E20E-D6AC-4960-B9FD-9F11CA1EAA5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56DA694-C213-46EE-866E-CB5DC261F490}"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AD7BA984-A223-44E0-A997-7F4152CDD5D4}"/>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252D68CC-E0E1-4A90-9DDE-3FFD8A6D6A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fr-FR" altLang="ro-RO" b="1" dirty="0">
                <a:solidFill>
                  <a:srgbClr val="000000"/>
                </a:solidFill>
              </a:rPr>
              <a:t>Expliquer aux participants le nombre de flacons à prendre pour une stratégie avancée.</a:t>
            </a:r>
          </a:p>
          <a:p>
            <a:endParaRPr lang="fr-FR" altLang="ro-RO" b="1" dirty="0">
              <a:solidFill>
                <a:srgbClr val="000000"/>
              </a:solidFill>
            </a:endParaRPr>
          </a:p>
          <a:p>
            <a:r>
              <a:rPr lang="fr-FR" altLang="ro-RO" dirty="0">
                <a:solidFill>
                  <a:srgbClr val="000000"/>
                </a:solidFill>
              </a:rPr>
              <a:t>Le vaccin antirotavirus peut être administré en même temps que le vaccin pentavalent (DTC - </a:t>
            </a:r>
            <a:r>
              <a:rPr lang="fr-FR" altLang="ro-RO" dirty="0" err="1">
                <a:solidFill>
                  <a:srgbClr val="000000"/>
                </a:solidFill>
              </a:rPr>
              <a:t>HepB</a:t>
            </a:r>
            <a:r>
              <a:rPr lang="fr-FR" altLang="ro-RO" dirty="0">
                <a:solidFill>
                  <a:srgbClr val="000000"/>
                </a:solidFill>
              </a:rPr>
              <a:t> - Hib), le VPC, le VPO ou tout autre vaccin figurant dans le programme de routine. </a:t>
            </a:r>
          </a:p>
          <a:p>
            <a:r>
              <a:rPr lang="fr-FR" altLang="ro-RO" dirty="0">
                <a:solidFill>
                  <a:srgbClr val="000000"/>
                </a:solidFill>
              </a:rPr>
              <a:t>Une méthode simple pour calculer le nombre de flacons nécessaires consiste à prendre la </a:t>
            </a:r>
            <a:r>
              <a:rPr lang="fr-FR" altLang="ro-RO" b="1" dirty="0">
                <a:solidFill>
                  <a:srgbClr val="000000"/>
                </a:solidFill>
              </a:rPr>
              <a:t>même</a:t>
            </a:r>
            <a:r>
              <a:rPr lang="fr-FR" altLang="ro-RO" dirty="0">
                <a:solidFill>
                  <a:srgbClr val="000000"/>
                </a:solidFill>
              </a:rPr>
              <a:t> quantité de doses uniques de VPO et de vaccin antirotavirus (</a:t>
            </a:r>
            <a:r>
              <a:rPr lang="fr-FR" altLang="ro-RO" dirty="0">
                <a:solidFill>
                  <a:srgbClr val="000000"/>
                </a:solidFill>
                <a:ea typeface="SimSun" panose="02010600030101010101" pitchFamily="2" charset="-122"/>
              </a:rPr>
              <a:t>ROTASIIL-</a:t>
            </a:r>
            <a:r>
              <a:rPr lang="fr-FR" altLang="ro-RO" dirty="0" err="1">
                <a:solidFill>
                  <a:srgbClr val="000000"/>
                </a:solidFill>
                <a:ea typeface="SimSun" panose="02010600030101010101" pitchFamily="2" charset="-122"/>
              </a:rPr>
              <a:t>Liquid</a:t>
            </a:r>
            <a:r>
              <a:rPr lang="fr-FR" altLang="ro-RO" dirty="0">
                <a:solidFill>
                  <a:srgbClr val="000000"/>
                </a:solidFill>
              </a:rPr>
              <a:t>). Ils ont tous deux un calendrier en 3 doses et sont administrés à 6, 10 et 14 semaines.</a:t>
            </a:r>
          </a:p>
          <a:p>
            <a:r>
              <a:rPr lang="fr-FR" altLang="ro-RO" dirty="0">
                <a:solidFill>
                  <a:srgbClr val="000000"/>
                </a:solidFill>
              </a:rPr>
              <a:t>Le VPO est disponible en flacons de 10 et 20 doses et le vaccin antirotavirus (ROTASIIL-</a:t>
            </a:r>
            <a:r>
              <a:rPr lang="fr-FR" altLang="ro-RO" dirty="0" err="1">
                <a:solidFill>
                  <a:srgbClr val="000000"/>
                </a:solidFill>
              </a:rPr>
              <a:t>Liquid</a:t>
            </a:r>
            <a:r>
              <a:rPr lang="fr-FR" altLang="ro-RO" dirty="0">
                <a:solidFill>
                  <a:srgbClr val="000000"/>
                </a:solidFill>
              </a:rPr>
              <a:t>) en flacons de 1 ou 2 doses. </a:t>
            </a:r>
          </a:p>
          <a:p>
            <a:r>
              <a:rPr lang="fr-FR" altLang="ro-RO" dirty="0">
                <a:solidFill>
                  <a:srgbClr val="000000"/>
                </a:solidFill>
              </a:rPr>
              <a:t>À titre d’exemple, dans un pays utilisant des flacons de VPO de 20 doses et des flacons de Rotavirus (</a:t>
            </a:r>
            <a:r>
              <a:rPr lang="fr-FR" altLang="ro-RO" dirty="0">
                <a:solidFill>
                  <a:srgbClr val="000000"/>
                </a:solidFill>
                <a:ea typeface="SimSun" panose="02010600030101010101" pitchFamily="2" charset="-122"/>
              </a:rPr>
              <a:t>ROTASIIL-</a:t>
            </a:r>
            <a:r>
              <a:rPr lang="fr-FR" altLang="ro-RO" dirty="0" err="1">
                <a:solidFill>
                  <a:srgbClr val="000000"/>
                </a:solidFill>
                <a:ea typeface="SimSun" panose="02010600030101010101" pitchFamily="2" charset="-122"/>
              </a:rPr>
              <a:t>Liquid</a:t>
            </a:r>
            <a:r>
              <a:rPr lang="fr-FR" altLang="ro-RO" dirty="0">
                <a:solidFill>
                  <a:srgbClr val="000000"/>
                </a:solidFill>
              </a:rPr>
              <a:t>) de 2 doses, vous devrez prendre 10 flacons de Rotavirus (</a:t>
            </a:r>
            <a:r>
              <a:rPr lang="fr-FR" altLang="ro-RO" dirty="0">
                <a:solidFill>
                  <a:srgbClr val="000000"/>
                </a:solidFill>
                <a:ea typeface="SimSun" panose="02010600030101010101" pitchFamily="2" charset="-122"/>
              </a:rPr>
              <a:t>ROTASIIL-</a:t>
            </a:r>
            <a:r>
              <a:rPr lang="fr-FR" altLang="ro-RO" dirty="0" err="1">
                <a:solidFill>
                  <a:srgbClr val="000000"/>
                </a:solidFill>
                <a:ea typeface="SimSun" panose="02010600030101010101" pitchFamily="2" charset="-122"/>
              </a:rPr>
              <a:t>Liquid</a:t>
            </a:r>
            <a:r>
              <a:rPr lang="fr-FR" altLang="ro-RO" dirty="0">
                <a:solidFill>
                  <a:srgbClr val="000000"/>
                </a:solidFill>
              </a:rPr>
              <a:t>) pour chaque flacon de VPO.</a:t>
            </a:r>
          </a:p>
          <a:p>
            <a:endParaRPr lang="fr-FR" altLang="ro-RO"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Tout flacon ou ampoule non ouvert du vaccin ROTASIIL-</a:t>
            </a:r>
            <a:r>
              <a:rPr lang="fr-FR" altLang="ro-RO" sz="1200" dirty="0" err="1"/>
              <a:t>Liquid</a:t>
            </a:r>
            <a:r>
              <a:rPr lang="fr-FR" altLang="ro-RO" sz="1200" dirty="0"/>
              <a:t> devraient être immédiatement replacés dans le réfrigérateur pour être utilises lors de la session suivante, sous réserve que la pastille de contrôle du vaccin n’indique pas que le vaccin doit être jeté et que la date de péremption soit pas dépassée.</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Tout flacon ouvert du vaccine ROTASIIL-</a:t>
            </a:r>
            <a:r>
              <a:rPr lang="fr-FR" altLang="ro-RO" sz="1200" dirty="0" err="1"/>
              <a:t>Liquid</a:t>
            </a:r>
            <a:r>
              <a:rPr lang="fr-FR" altLang="ro-RO" sz="1200" dirty="0"/>
              <a:t> doit être jeté après 6 heures, et ne doit pas être utilisé lors de la prochaine session.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ro-RO" dirty="0">
              <a:solidFill>
                <a:srgbClr val="000000"/>
              </a:solidFill>
            </a:endParaRPr>
          </a:p>
        </p:txBody>
      </p:sp>
      <p:sp>
        <p:nvSpPr>
          <p:cNvPr id="35844" name="Espace réservé du numéro de diapositive 3">
            <a:extLst>
              <a:ext uri="{FF2B5EF4-FFF2-40B4-BE49-F238E27FC236}">
                <a16:creationId xmlns:a16="http://schemas.microsoft.com/office/drawing/2014/main" id="{C8330D44-4278-4D54-938F-06305EA7C3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72E1C86-B628-42D7-8A53-C867250EFF6B}" type="slidenum">
              <a:rPr lang="en-GB" altLang="ro-RO">
                <a:solidFill>
                  <a:srgbClr val="000000"/>
                </a:solidFill>
                <a:cs typeface="Arial" panose="020B0604020202020204" pitchFamily="34" charset="0"/>
              </a:rPr>
              <a:pPr eaLnBrk="0" hangingPunct="0">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a:extLst>
              <a:ext uri="{FF2B5EF4-FFF2-40B4-BE49-F238E27FC236}">
                <a16:creationId xmlns:a16="http://schemas.microsoft.com/office/drawing/2014/main" id="{D60C8A2D-BC2A-4B99-8DE2-CC5E5BE71D6F}"/>
              </a:ext>
            </a:extLst>
          </p:cNvPr>
          <p:cNvSpPr>
            <a:spLocks noGrp="1" noRot="1" noChangeAspect="1" noChangeArrowheads="1" noTextEdit="1"/>
          </p:cNvSpPr>
          <p:nvPr>
            <p:ph type="sldImg"/>
          </p:nvPr>
        </p:nvSpPr>
        <p:spPr>
          <a:ln/>
        </p:spPr>
      </p:sp>
      <p:sp>
        <p:nvSpPr>
          <p:cNvPr id="37891" name="Espace réservé des commentaires 2">
            <a:extLst>
              <a:ext uri="{FF2B5EF4-FFF2-40B4-BE49-F238E27FC236}">
                <a16:creationId xmlns:a16="http://schemas.microsoft.com/office/drawing/2014/main" id="{EA7A2E4D-A176-4747-B199-64A40D0585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garder à l’esprit.</a:t>
            </a:r>
          </a:p>
          <a:p>
            <a:endParaRPr lang="en-GB" altLang="ro-RO" b="1" dirty="0">
              <a:solidFill>
                <a:srgbClr val="000000"/>
              </a:solidFill>
            </a:endParaRPr>
          </a:p>
          <a:p>
            <a:endParaRPr lang="en-GB" altLang="ro-RO" b="1" dirty="0">
              <a:solidFill>
                <a:srgbClr val="000000"/>
              </a:solidFill>
            </a:endParaRPr>
          </a:p>
          <a:p>
            <a:endParaRPr lang="en-GB" altLang="ro-RO" b="1" dirty="0">
              <a:solidFill>
                <a:srgbClr val="000000"/>
              </a:solidFill>
            </a:endParaRPr>
          </a:p>
        </p:txBody>
      </p:sp>
      <p:sp>
        <p:nvSpPr>
          <p:cNvPr id="37892" name="Espace réservé du numéro de diapositive 3">
            <a:extLst>
              <a:ext uri="{FF2B5EF4-FFF2-40B4-BE49-F238E27FC236}">
                <a16:creationId xmlns:a16="http://schemas.microsoft.com/office/drawing/2014/main" id="{6226252C-12F3-4171-B648-2C4C968CA30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7B4F0F6-8CCC-4BCC-A2BF-6E53E9E13877}" type="slidenum">
              <a:rPr lang="en-GB" altLang="ro-RO">
                <a:solidFill>
                  <a:srgbClr val="000000"/>
                </a:solidFill>
                <a:cs typeface="Arial" panose="020B0604020202020204" pitchFamily="34" charset="0"/>
              </a:rPr>
              <a:pPr algn="r">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a:extLst>
              <a:ext uri="{FF2B5EF4-FFF2-40B4-BE49-F238E27FC236}">
                <a16:creationId xmlns:a16="http://schemas.microsoft.com/office/drawing/2014/main" id="{E29B46AD-F3E3-4153-A051-834549CF8C11}"/>
              </a:ext>
            </a:extLst>
          </p:cNvPr>
          <p:cNvSpPr>
            <a:spLocks noGrp="1" noRot="1" noChangeAspect="1" noChangeArrowheads="1" noTextEdit="1"/>
          </p:cNvSpPr>
          <p:nvPr>
            <p:ph type="sldImg"/>
          </p:nvPr>
        </p:nvSpPr>
        <p:spPr>
          <a:ln/>
        </p:spPr>
      </p:sp>
      <p:sp>
        <p:nvSpPr>
          <p:cNvPr id="39939" name="Espace réservé des commentaires 2">
            <a:extLst>
              <a:ext uri="{FF2B5EF4-FFF2-40B4-BE49-F238E27FC236}">
                <a16:creationId xmlns:a16="http://schemas.microsoft.com/office/drawing/2014/main" id="{88E4A544-4A65-41D1-9B9B-F786860D90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a:t>
            </a:r>
          </a:p>
          <a:p>
            <a:r>
              <a:rPr lang="en-GB" altLang="ro-RO">
                <a:solidFill>
                  <a:srgbClr val="000000"/>
                </a:solidFill>
              </a:rPr>
              <a:t>Vous avez terminé le module « Administration des vaccins antirotavirus ».</a:t>
            </a:r>
          </a:p>
          <a:p>
            <a:r>
              <a:rPr lang="en-GB" altLang="ro-RO">
                <a:solidFill>
                  <a:srgbClr val="000000"/>
                </a:solidFill>
              </a:rPr>
              <a:t>Le module suivant est intitulé « Enregistrement et suivi de l’administration du vaccin antirotavirus ».</a:t>
            </a:r>
          </a:p>
          <a:p>
            <a:r>
              <a:rPr lang="en-GB" altLang="ro-RO">
                <a:solidFill>
                  <a:srgbClr val="000000"/>
                </a:solidFill>
              </a:rPr>
              <a:t>Merci pour votre attention !</a:t>
            </a:r>
          </a:p>
        </p:txBody>
      </p:sp>
      <p:sp>
        <p:nvSpPr>
          <p:cNvPr id="39940" name="Espace réservé du numéro de diapositive 3">
            <a:extLst>
              <a:ext uri="{FF2B5EF4-FFF2-40B4-BE49-F238E27FC236}">
                <a16:creationId xmlns:a16="http://schemas.microsoft.com/office/drawing/2014/main" id="{8B2665F8-A97D-4EF6-93EF-D27FE44D81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F9B7998-DCF3-4653-8349-2EC943FAC9A2}" type="slidenum">
              <a:rPr lang="en-GB" altLang="ro-RO">
                <a:solidFill>
                  <a:srgbClr val="000000"/>
                </a:solidFill>
                <a:cs typeface="Arial" panose="020B0604020202020204" pitchFamily="34" charset="0"/>
              </a:rPr>
              <a:pPr eaLnBrk="0" hangingPunct="0">
                <a:spcBef>
                  <a:spcPct val="0"/>
                </a:spcBef>
              </a:pPr>
              <a:t>17</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992AF87F-643F-46A8-8955-DB73C91F1B53}"/>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8B3D4D01-1C79-49DB-AC28-CF154ABE4C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Vous devez vacciner des enfants, que devez-vous faire en premier ?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Comment contrôler la qualité du vaccin ? </a:t>
            </a:r>
          </a:p>
          <a:p>
            <a:pPr marL="171450" indent="-171450">
              <a:buFont typeface="Arial" panose="020B0604020202020204" pitchFamily="34" charset="0"/>
              <a:buChar char="•"/>
            </a:pPr>
            <a:r>
              <a:rPr lang="fr-FR" altLang="ro-RO" noProof="0" dirty="0">
                <a:solidFill>
                  <a:srgbClr val="000000"/>
                </a:solidFill>
              </a:rPr>
              <a:t>Comment préparer la vaccination ?</a:t>
            </a:r>
          </a:p>
          <a:p>
            <a:pPr marL="171450" indent="-171450">
              <a:buFont typeface="Arial" panose="020B0604020202020204" pitchFamily="34" charset="0"/>
              <a:buChar char="•"/>
            </a:pPr>
            <a:r>
              <a:rPr lang="fr-FR" altLang="ro-RO" noProof="0" dirty="0">
                <a:solidFill>
                  <a:srgbClr val="000000"/>
                </a:solidFill>
              </a:rPr>
              <a:t>Comment administrer le vaccin ? </a:t>
            </a:r>
          </a:p>
          <a:p>
            <a:pPr marL="171450" indent="-171450">
              <a:buFont typeface="Arial" panose="020B0604020202020204" pitchFamily="34" charset="0"/>
              <a:buChar char="•"/>
            </a:pPr>
            <a:r>
              <a:rPr lang="fr-FR" altLang="ro-RO" noProof="0" dirty="0">
                <a:solidFill>
                  <a:srgbClr val="000000"/>
                </a:solidFill>
              </a:rPr>
              <a:t>Que faire si l’enfant recrache une partie du vaccin ?</a:t>
            </a:r>
          </a:p>
        </p:txBody>
      </p:sp>
      <p:sp>
        <p:nvSpPr>
          <p:cNvPr id="9220" name="Espace réservé du numéro de diapositive 3">
            <a:extLst>
              <a:ext uri="{FF2B5EF4-FFF2-40B4-BE49-F238E27FC236}">
                <a16:creationId xmlns:a16="http://schemas.microsoft.com/office/drawing/2014/main" id="{69D1C145-6D41-4858-A83E-2EA277B004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DE05B82-7BB4-4B8F-9490-A2BC74AC9265}"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175CDE58-E343-45A7-8AC5-9977CCA8A64D}"/>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16BF3371-3854-4221-8EE9-98B38682D8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vérifier et interpréter la pastille de contrôle du vaccin (PCV).</a:t>
            </a:r>
          </a:p>
          <a:p>
            <a:endParaRPr lang="fr-FR" altLang="ro-RO" b="1" noProof="0" dirty="0">
              <a:solidFill>
                <a:srgbClr val="000000"/>
              </a:solidFill>
            </a:endParaRPr>
          </a:p>
          <a:p>
            <a:r>
              <a:rPr lang="fr-FR" altLang="ro-RO" noProof="0" dirty="0">
                <a:solidFill>
                  <a:srgbClr val="000000"/>
                </a:solidFill>
              </a:rPr>
              <a:t>La pastille de contrôle du vaccin (PCV) est un disque rond composé d’une matière sensible à la chaleur pour indiquer l'exposition cumulative à la chaleur.  Dans le cas du ROTASIIL-</a:t>
            </a:r>
            <a:r>
              <a:rPr lang="fr-FR" altLang="ro-RO" noProof="0" dirty="0" err="1">
                <a:solidFill>
                  <a:srgbClr val="000000"/>
                </a:solidFill>
              </a:rPr>
              <a:t>Liquid</a:t>
            </a:r>
            <a:r>
              <a:rPr lang="fr-FR" altLang="ro-RO" noProof="0" dirty="0">
                <a:solidFill>
                  <a:srgbClr val="000000"/>
                </a:solidFill>
              </a:rPr>
              <a:t>, les PCV font partie de l’étiquette placé sur l’ampoule ou flacon du vaccin.</a:t>
            </a:r>
          </a:p>
          <a:p>
            <a:r>
              <a:rPr lang="fr-FR" altLang="ro-RO" noProof="0" dirty="0">
                <a:solidFill>
                  <a:srgbClr val="000000"/>
                </a:solidFill>
              </a:rPr>
              <a:t>Le carré intérieur est chimiquement actif et change de couleur, de façon irréversible, passant d’une teinte claire à une teinte foncée dès lors que le vaccin a été exposé à la chaleur au fil du temps.</a:t>
            </a:r>
          </a:p>
          <a:p>
            <a:r>
              <a:rPr lang="fr-FR" altLang="ro-RO" noProof="0" dirty="0">
                <a:solidFill>
                  <a:srgbClr val="000000"/>
                </a:solidFill>
              </a:rPr>
              <a:t>En comparant la couleur du carré intérieur à la couleur de référence, un agent de santé peut déterminer si le vaccin a été ou non exposé à la chaleur.</a:t>
            </a:r>
          </a:p>
          <a:p>
            <a:r>
              <a:rPr lang="fr-FR" altLang="ro-RO" noProof="0" dirty="0">
                <a:solidFill>
                  <a:srgbClr val="000000"/>
                </a:solidFill>
              </a:rPr>
              <a:t>Grâce à la pastille de contrôle du vaccin, les décisions importantes quant au fait d’utiliser le vaccin ou, au contraire, de le jeter sont désormais claires. Si le carré intérieur est de la même couleur ou s’il est plus foncé que le cercle extérieur, alors il convient de jeter le vaccin.</a:t>
            </a:r>
          </a:p>
          <a:p>
            <a:r>
              <a:rPr lang="fr-FR" altLang="ro-RO" noProof="0" dirty="0">
                <a:solidFill>
                  <a:srgbClr val="000000"/>
                </a:solidFill>
              </a:rPr>
              <a:t>Si un flacon de vaccin est déposé dans l’un des points de mise au rebut, le vaccin ne devrait pas être utilisé et le superviseur devrait en être informé.</a:t>
            </a:r>
          </a:p>
        </p:txBody>
      </p:sp>
      <p:sp>
        <p:nvSpPr>
          <p:cNvPr id="11268" name="Espace réservé du numéro de diapositive 3">
            <a:extLst>
              <a:ext uri="{FF2B5EF4-FFF2-40B4-BE49-F238E27FC236}">
                <a16:creationId xmlns:a16="http://schemas.microsoft.com/office/drawing/2014/main" id="{A52861E3-3EC6-45EF-AAC4-A1A0ED9BA8D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F5875892-B1B2-4F0B-BF65-756832E207E4}"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8FEE6E18-13F9-490B-94C3-1A6E06AC6AA5}"/>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F59560D5-C2D3-4260-8B48-765AC45E45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l’emplacement de la date d’expiration et la manière de la contrôler.</a:t>
            </a:r>
          </a:p>
          <a:p>
            <a:endParaRPr lang="fr-FR" altLang="ro-RO" b="1" noProof="0" dirty="0">
              <a:solidFill>
                <a:srgbClr val="000000"/>
              </a:solidFill>
            </a:endParaRPr>
          </a:p>
          <a:p>
            <a:r>
              <a:rPr lang="fr-FR" altLang="ro-RO" noProof="0" dirty="0">
                <a:solidFill>
                  <a:srgbClr val="000000"/>
                </a:solidFill>
              </a:rPr>
              <a:t>Il est important de comprendre que la pastille de contrôle du vaccin ne fournit pas d'informations sur l'efficacité des vaccins. </a:t>
            </a:r>
          </a:p>
          <a:p>
            <a:r>
              <a:rPr lang="fr-FR" altLang="ro-RO" noProof="0" dirty="0">
                <a:solidFill>
                  <a:srgbClr val="000000"/>
                </a:solidFill>
              </a:rPr>
              <a:t>La pastille de contrôle du vaccin peut être correcte (ce qui signifie que le carré intérieur est d’une couleur plus claire que le cercle externe), mais néanmoins la date d'expiration du vaccin peut être dépassée. </a:t>
            </a:r>
          </a:p>
          <a:p>
            <a:r>
              <a:rPr lang="fr-FR" altLang="ro-RO" noProof="0" dirty="0">
                <a:solidFill>
                  <a:srgbClr val="000000"/>
                </a:solidFill>
              </a:rPr>
              <a:t>Il convient donc de toujours vérifier la date de péremption sur l’ampoule ou le flacon du vaccin avant de l’utiliser.</a:t>
            </a:r>
          </a:p>
          <a:p>
            <a:r>
              <a:rPr lang="fr-FR" altLang="ro-RO" noProof="0" dirty="0">
                <a:solidFill>
                  <a:srgbClr val="000000"/>
                </a:solidFill>
              </a:rPr>
              <a:t>La date de péremption est clairement mentionnée sur l’étiquette.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altLang="ro-RO" noProof="0" dirty="0">
              <a:highlight>
                <a:srgbClr val="FFFF00"/>
              </a:highligh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noProof="0" dirty="0"/>
              <a:t>A noter:  Il est possible que la date d’expiration du diluent diffère de celle du vaccin.  Assurez-vous d’utiliser le diluent avec la date d’expiration la plus proche.</a:t>
            </a:r>
          </a:p>
          <a:p>
            <a:endParaRPr lang="en-GB" altLang="ro-RO" dirty="0">
              <a:solidFill>
                <a:srgbClr val="000000"/>
              </a:solidFill>
            </a:endParaRPr>
          </a:p>
        </p:txBody>
      </p:sp>
      <p:sp>
        <p:nvSpPr>
          <p:cNvPr id="13316" name="Espace réservé du numéro de diapositive 3">
            <a:extLst>
              <a:ext uri="{FF2B5EF4-FFF2-40B4-BE49-F238E27FC236}">
                <a16:creationId xmlns:a16="http://schemas.microsoft.com/office/drawing/2014/main" id="{84FEEDA6-469E-4CC6-AA59-B48468B7B37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7DDFF10-B87F-457C-9799-084B43BECD3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F4BA3D68-5503-4006-BCBD-C53D92829E5C}"/>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8692CD2-907C-42FA-A876-D4A8CE6451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 </a:t>
            </a:r>
          </a:p>
          <a:p>
            <a:r>
              <a:rPr lang="fr-FR" altLang="ro-RO" b="1" noProof="0" dirty="0">
                <a:solidFill>
                  <a:srgbClr val="000000"/>
                </a:solidFill>
              </a:rPr>
              <a:t>Cette question permettra de vérifier si les participants comprennent ce qu’il faut faire lorsque, sur la pastille de contrôle du vaccin, la teinte du carré intérieur est toujours plus claire que celle du cercle.</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Utiliser ces vaccins en premier, car leur pastille de contrôle du vaccin a déjà commencé à changer</a:t>
            </a:r>
            <a:r>
              <a:rPr lang="en-GB" altLang="ro-RO" dirty="0">
                <a:solidFill>
                  <a:srgbClr val="000000"/>
                </a:solidFill>
              </a:rPr>
              <a:t>.</a:t>
            </a:r>
          </a:p>
        </p:txBody>
      </p:sp>
      <p:sp>
        <p:nvSpPr>
          <p:cNvPr id="15364" name="Espace réservé du numéro de diapositive 3">
            <a:extLst>
              <a:ext uri="{FF2B5EF4-FFF2-40B4-BE49-F238E27FC236}">
                <a16:creationId xmlns:a16="http://schemas.microsoft.com/office/drawing/2014/main" id="{865B386B-395E-44FD-9D44-0C9932E1246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053617-B031-4F7B-BD27-90E9D3D16EFE}"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AA480784-254D-4FCA-8AD5-B1E6370E2BB0}"/>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AE9AD7C8-B432-45EC-ACBE-85730FC248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comment préparer le vaccin avec le diagramme explicatif présentant chaque étape.</a:t>
            </a:r>
          </a:p>
        </p:txBody>
      </p:sp>
      <p:sp>
        <p:nvSpPr>
          <p:cNvPr id="17412" name="Espace réservé du numéro de diapositive 3">
            <a:extLst>
              <a:ext uri="{FF2B5EF4-FFF2-40B4-BE49-F238E27FC236}">
                <a16:creationId xmlns:a16="http://schemas.microsoft.com/office/drawing/2014/main" id="{68D3636D-5D62-40BA-A658-7719AEA4CA4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4B6BF9B-A903-4E76-8DA8-7FF32EAB7AA8}"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232F339B-A3B5-41B7-A1B4-8D4A02FC8978}"/>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23E873D0-D943-46FE-A0D1-0928F4AD02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schéma étape par </a:t>
            </a:r>
            <a:r>
              <a:rPr lang="fr-FR" altLang="ro-RO" b="1" noProof="0">
                <a:solidFill>
                  <a:srgbClr val="000000"/>
                </a:solidFill>
              </a:rPr>
              <a:t>étape explicite.</a:t>
            </a:r>
            <a:endParaRPr lang="fr-FR" altLang="ro-RO" b="1" noProof="0" dirty="0">
              <a:solidFill>
                <a:srgbClr val="000000"/>
              </a:solidFill>
            </a:endParaRPr>
          </a:p>
          <a:p>
            <a:endParaRPr lang="fr-FR" altLang="ro-RO" b="1" noProof="0" dirty="0">
              <a:solidFill>
                <a:srgbClr val="000000"/>
              </a:solidFill>
            </a:endParaRPr>
          </a:p>
          <a:p>
            <a:r>
              <a:rPr lang="fr-FR" altLang="ro-RO" noProof="0" dirty="0">
                <a:solidFill>
                  <a:srgbClr val="000000"/>
                </a:solidFill>
              </a:rPr>
              <a:t> </a:t>
            </a:r>
          </a:p>
        </p:txBody>
      </p:sp>
      <p:sp>
        <p:nvSpPr>
          <p:cNvPr id="19460" name="Espace réservé du numéro de diapositive 3">
            <a:extLst>
              <a:ext uri="{FF2B5EF4-FFF2-40B4-BE49-F238E27FC236}">
                <a16:creationId xmlns:a16="http://schemas.microsoft.com/office/drawing/2014/main" id="{C99F7B91-3808-4B20-A4A8-858B43C8B3D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264F4D14-889C-4636-97C6-BC4B9696FAC6}"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36A66D7C-BCD4-4793-85D5-14A849270FE4}"/>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4E8C840D-6267-4AFB-9D1B-36E641016F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Expliquer aux participants que les vaccins antirotavirus peuvent être administrés en même temps que les vaccins de l’enfance.</a:t>
            </a:r>
          </a:p>
          <a:p>
            <a:endParaRPr lang="fr-FR" altLang="ro-RO" b="1" noProof="0" dirty="0">
              <a:solidFill>
                <a:srgbClr val="000000"/>
              </a:solidFill>
            </a:endParaRPr>
          </a:p>
          <a:p>
            <a:r>
              <a:rPr lang="fr-FR" altLang="ro-RO" noProof="0" dirty="0">
                <a:solidFill>
                  <a:srgbClr val="000000"/>
                </a:solidFill>
              </a:rPr>
              <a:t>Le vaccin antirotavirus ROTASIIL-</a:t>
            </a:r>
            <a:r>
              <a:rPr lang="fr-FR" altLang="ro-RO" noProof="0" dirty="0" err="1">
                <a:solidFill>
                  <a:srgbClr val="000000"/>
                </a:solidFill>
              </a:rPr>
              <a:t>Liquid</a:t>
            </a:r>
            <a:r>
              <a:rPr lang="fr-FR" altLang="ro-RO" baseline="30000" noProof="0" dirty="0">
                <a:solidFill>
                  <a:srgbClr val="000000"/>
                </a:solidFill>
              </a:rPr>
              <a:t>, </a:t>
            </a:r>
            <a:r>
              <a:rPr lang="fr-FR" altLang="ro-RO" sz="1200" kern="1200" noProof="0" dirty="0">
                <a:solidFill>
                  <a:srgbClr val="000000"/>
                </a:solidFill>
                <a:latin typeface="Arial" pitchFamily="34" charset="0"/>
                <a:ea typeface="MS PGothic" pitchFamily="34" charset="-128"/>
              </a:rPr>
              <a:t>ainsi que les autres vaccins antirotavirus, peuvent </a:t>
            </a:r>
            <a:r>
              <a:rPr lang="fr-FR" altLang="ro-RO" noProof="0" dirty="0">
                <a:solidFill>
                  <a:srgbClr val="000000"/>
                </a:solidFill>
              </a:rPr>
              <a:t>être administrés avec n’importe lequel des vaccins de routine de l’enfance suivants sans interférer avec leur efficacité, et ce, au cours de la même consultation. </a:t>
            </a:r>
          </a:p>
          <a:p>
            <a:pPr marL="171450" indent="-171450">
              <a:buFont typeface="Arial" panose="020B0604020202020204" pitchFamily="34" charset="0"/>
              <a:buChar char="•"/>
            </a:pPr>
            <a:r>
              <a:rPr lang="fr-FR" altLang="ro-RO" noProof="0" dirty="0">
                <a:solidFill>
                  <a:srgbClr val="000000"/>
                </a:solidFill>
              </a:rPr>
              <a:t>Vaccin antidiphtérique-antitétanique-anticoquelucheux (DTC)</a:t>
            </a:r>
          </a:p>
          <a:p>
            <a:pPr marL="171450" indent="-171450">
              <a:buFont typeface="Arial" panose="020B0604020202020204" pitchFamily="34" charset="0"/>
              <a:buChar char="•"/>
            </a:pPr>
            <a:r>
              <a:rPr lang="fr-FR" altLang="ro-RO" noProof="0" dirty="0">
                <a:solidFill>
                  <a:srgbClr val="000000"/>
                </a:solidFill>
              </a:rPr>
              <a:t>Vaccin </a:t>
            </a:r>
            <a:r>
              <a:rPr lang="fr-FR" altLang="ro-RO" i="1" noProof="0" dirty="0">
                <a:solidFill>
                  <a:srgbClr val="000000"/>
                </a:solidFill>
              </a:rPr>
              <a:t>Haemophilus influenzae de type b</a:t>
            </a:r>
            <a:r>
              <a:rPr lang="fr-FR" altLang="ro-RO" noProof="0" dirty="0">
                <a:solidFill>
                  <a:srgbClr val="000000"/>
                </a:solidFill>
              </a:rPr>
              <a:t> (Hib)</a:t>
            </a:r>
          </a:p>
          <a:p>
            <a:pPr marL="171450" indent="-171450">
              <a:buFont typeface="Arial" panose="020B0604020202020204" pitchFamily="34" charset="0"/>
              <a:buChar char="•"/>
            </a:pPr>
            <a:r>
              <a:rPr lang="fr-FR" altLang="ro-RO" noProof="0" dirty="0">
                <a:solidFill>
                  <a:srgbClr val="000000"/>
                </a:solidFill>
              </a:rPr>
              <a:t>Vaccin antipoliomyélitique inactivé (VPI)</a:t>
            </a:r>
          </a:p>
          <a:p>
            <a:pPr marL="171450" indent="-171450">
              <a:buFont typeface="Arial" panose="020B0604020202020204" pitchFamily="34" charset="0"/>
              <a:buChar char="•"/>
            </a:pPr>
            <a:r>
              <a:rPr lang="fr-FR" altLang="ro-RO" noProof="0" dirty="0">
                <a:solidFill>
                  <a:srgbClr val="000000"/>
                </a:solidFill>
              </a:rPr>
              <a:t>Vaccin anti-hépatite B</a:t>
            </a:r>
          </a:p>
          <a:p>
            <a:pPr marL="171450" indent="-171450">
              <a:buFont typeface="Arial" panose="020B0604020202020204" pitchFamily="34" charset="0"/>
              <a:buChar char="•"/>
            </a:pPr>
            <a:r>
              <a:rPr lang="fr-FR" altLang="ro-RO" noProof="0" dirty="0">
                <a:solidFill>
                  <a:srgbClr val="000000"/>
                </a:solidFill>
              </a:rPr>
              <a:t>Vaccin antipneumococcique</a:t>
            </a:r>
          </a:p>
          <a:p>
            <a:pPr marL="171450" indent="-171450">
              <a:buFont typeface="Arial" panose="020B0604020202020204" pitchFamily="34" charset="0"/>
              <a:buChar char="•"/>
            </a:pPr>
            <a:r>
              <a:rPr lang="fr-FR" altLang="ro-RO" noProof="0" dirty="0">
                <a:solidFill>
                  <a:srgbClr val="000000"/>
                </a:solidFill>
              </a:rPr>
              <a:t>Vaccin antipoliomyélitique oral</a:t>
            </a:r>
          </a:p>
          <a:p>
            <a:endParaRPr lang="fr-FR" altLang="ro-RO" noProof="0" dirty="0">
              <a:solidFill>
                <a:srgbClr val="000000"/>
              </a:solidFill>
            </a:endParaRPr>
          </a:p>
          <a:p>
            <a:r>
              <a:rPr lang="fr-FR" altLang="ro-RO" noProof="0" dirty="0">
                <a:solidFill>
                  <a:srgbClr val="000000"/>
                </a:solidFill>
              </a:rPr>
              <a:t>Administrer le vaccin antirotavirus (ROTASIIL-</a:t>
            </a:r>
            <a:r>
              <a:rPr lang="fr-FR" altLang="ro-RO" noProof="0" dirty="0" err="1">
                <a:solidFill>
                  <a:srgbClr val="000000"/>
                </a:solidFill>
              </a:rPr>
              <a:t>Liquid</a:t>
            </a:r>
            <a:r>
              <a:rPr lang="fr-FR" altLang="ro-RO" noProof="0" dirty="0">
                <a:solidFill>
                  <a:srgbClr val="000000"/>
                </a:solidFill>
              </a:rPr>
              <a:t>) en premier,  puis d'administrer les autres vaccins pédiatriques injectables. En règle générale, il est préférable d’administrer les vaccins oraux en premier lorsque le nourrisson est encore calme puis d’administrer ensuite les vaccins injectables.</a:t>
            </a:r>
          </a:p>
          <a:p>
            <a:r>
              <a:rPr lang="fr-FR" altLang="ro-RO" noProof="0" dirty="0">
                <a:solidFill>
                  <a:srgbClr val="000000"/>
                </a:solidFill>
              </a:rPr>
              <a:t>En outre, comme le vaccin VPO a un goût amer, mais que la quantité à administrer est plus petite que celle du vaccin ROTASIIL-</a:t>
            </a:r>
            <a:r>
              <a:rPr lang="fr-FR" altLang="ro-RO" noProof="0" dirty="0" err="1">
                <a:solidFill>
                  <a:srgbClr val="000000"/>
                </a:solidFill>
              </a:rPr>
              <a:t>Liquid</a:t>
            </a:r>
            <a:r>
              <a:rPr lang="fr-FR" altLang="ro-RO" noProof="0" dirty="0">
                <a:solidFill>
                  <a:srgbClr val="000000"/>
                </a:solidFill>
              </a:rPr>
              <a:t> (</a:t>
            </a:r>
            <a:r>
              <a:rPr lang="fr-FR" altLang="ro-RO" noProof="0" dirty="0">
                <a:solidFill>
                  <a:srgbClr val="000000"/>
                </a:solidFill>
                <a:highlight>
                  <a:srgbClr val="FFFF00"/>
                </a:highlight>
              </a:rPr>
              <a:t>0,1 ml contre 2 ml</a:t>
            </a:r>
            <a:r>
              <a:rPr lang="fr-FR" altLang="ro-RO" noProof="0" dirty="0">
                <a:solidFill>
                  <a:srgbClr val="000000"/>
                </a:solidFill>
              </a:rPr>
              <a:t>), administrer le vaccin (VPO) amer en premier, puis administrer au nourrisson le vaccin au goût plus doux (ROTASIIL-</a:t>
            </a:r>
            <a:r>
              <a:rPr lang="fr-FR" altLang="ro-RO" noProof="0" dirty="0" err="1">
                <a:solidFill>
                  <a:srgbClr val="000000"/>
                </a:solidFill>
              </a:rPr>
              <a:t>Liquid</a:t>
            </a:r>
            <a:r>
              <a:rPr lang="fr-FR" altLang="ro-RO" noProof="0" dirty="0">
                <a:solidFill>
                  <a:srgbClr val="000000"/>
                </a:solidFill>
              </a:rPr>
              <a:t>) dans un second temps afin de lui faire oublier le goût amer.</a:t>
            </a:r>
          </a:p>
        </p:txBody>
      </p:sp>
      <p:sp>
        <p:nvSpPr>
          <p:cNvPr id="23556" name="Espace réservé du numéro de diapositive 3">
            <a:extLst>
              <a:ext uri="{FF2B5EF4-FFF2-40B4-BE49-F238E27FC236}">
                <a16:creationId xmlns:a16="http://schemas.microsoft.com/office/drawing/2014/main" id="{EE21E55D-AD67-48A6-A562-F8C158A1271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5511A20-17FC-4001-AC8E-BCEA111580B6}" type="slidenum">
              <a:rPr lang="en-GB" altLang="ro-RO">
                <a:solidFill>
                  <a:srgbClr val="000000"/>
                </a:solidFill>
                <a:cs typeface="Arial" panose="020B0604020202020204" pitchFamily="34" charset="0"/>
              </a:rPr>
              <a:pPr algn="r">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a:extLst>
              <a:ext uri="{FF2B5EF4-FFF2-40B4-BE49-F238E27FC236}">
                <a16:creationId xmlns:a16="http://schemas.microsoft.com/office/drawing/2014/main" id="{A8B35E30-D82C-4136-8594-3D7C8F8E90C7}"/>
              </a:ext>
            </a:extLst>
          </p:cNvPr>
          <p:cNvSpPr>
            <a:spLocks noGrp="1" noRot="1" noChangeAspect="1" noChangeArrowheads="1" noTextEdit="1"/>
          </p:cNvSpPr>
          <p:nvPr>
            <p:ph type="sldImg"/>
          </p:nvPr>
        </p:nvSpPr>
        <p:spPr>
          <a:ln/>
        </p:spPr>
      </p:sp>
      <p:sp>
        <p:nvSpPr>
          <p:cNvPr id="25603" name="Espace réservé des commentaires 2">
            <a:extLst>
              <a:ext uri="{FF2B5EF4-FFF2-40B4-BE49-F238E27FC236}">
                <a16:creationId xmlns:a16="http://schemas.microsoft.com/office/drawing/2014/main" id="{6F33B501-E5BA-430C-A749-02630C8CF1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 </a:t>
            </a:r>
          </a:p>
          <a:p>
            <a:r>
              <a:rPr lang="fr-FR" altLang="ro-RO" b="1" noProof="0" dirty="0">
                <a:solidFill>
                  <a:srgbClr val="000000"/>
                </a:solidFill>
              </a:rPr>
              <a:t>Cette question permettra de savoir si les participants ont connaissance du moment où administrer le vaccin.</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Administrer les vaccins dans l’ordre suivant :  </a:t>
            </a:r>
          </a:p>
          <a:p>
            <a:r>
              <a:rPr lang="fr-FR" altLang="ro-RO" noProof="0" dirty="0">
                <a:solidFill>
                  <a:srgbClr val="000000"/>
                </a:solidFill>
              </a:rPr>
              <a:t>Administrer le VPO et le vaccin antirotavirus (ROTASIIL-</a:t>
            </a:r>
            <a:r>
              <a:rPr lang="fr-FR" altLang="ro-RO" noProof="0" dirty="0" err="1">
                <a:solidFill>
                  <a:srgbClr val="000000"/>
                </a:solidFill>
              </a:rPr>
              <a:t>Liquid</a:t>
            </a:r>
            <a:r>
              <a:rPr lang="fr-FR" altLang="ro-RO" noProof="0" dirty="0">
                <a:solidFill>
                  <a:srgbClr val="000000"/>
                </a:solidFill>
              </a:rPr>
              <a:t>) en premier, puis administrer les autres vaccins pédiatriques injectables. </a:t>
            </a:r>
          </a:p>
          <a:p>
            <a:r>
              <a:rPr lang="fr-FR" altLang="ro-RO" noProof="0" dirty="0">
                <a:solidFill>
                  <a:srgbClr val="000000"/>
                </a:solidFill>
              </a:rPr>
              <a:t>En règle générale, il est préférable d’administrer les vaccins oraux en premier lorsque le nourrisson est encore calme puis d’administrer ensuite les vaccins injectables.</a:t>
            </a:r>
          </a:p>
          <a:p>
            <a:r>
              <a:rPr lang="fr-FR" altLang="ro-RO" noProof="0" dirty="0">
                <a:solidFill>
                  <a:srgbClr val="000000"/>
                </a:solidFill>
              </a:rPr>
              <a:t>En outre, comme le vaccin VPO a un goût amer, mais que la quantité à administrer est plus petite que celle du vaccin ROTASIIL-</a:t>
            </a:r>
            <a:r>
              <a:rPr lang="fr-FR" altLang="ro-RO" noProof="0" dirty="0" err="1">
                <a:solidFill>
                  <a:srgbClr val="000000"/>
                </a:solidFill>
              </a:rPr>
              <a:t>Liquid</a:t>
            </a:r>
            <a:r>
              <a:rPr lang="fr-FR" altLang="ro-RO" noProof="0" dirty="0">
                <a:solidFill>
                  <a:srgbClr val="000000"/>
                </a:solidFill>
              </a:rPr>
              <a:t> (0,1 ml contre 2 ml), administrer le vaccin (VPO) amer en premier, puis administrer au nourrisson le vaccin au goût plus sucré (ROTASIIL-</a:t>
            </a:r>
            <a:r>
              <a:rPr lang="fr-FR" altLang="ro-RO" noProof="0" dirty="0" err="1">
                <a:solidFill>
                  <a:srgbClr val="000000"/>
                </a:solidFill>
              </a:rPr>
              <a:t>Liquid</a:t>
            </a:r>
            <a:r>
              <a:rPr lang="fr-FR" altLang="ro-RO" noProof="0" dirty="0">
                <a:solidFill>
                  <a:srgbClr val="000000"/>
                </a:solidFill>
              </a:rPr>
              <a:t>) dans un second temps afin de lui faire oublier le goût amer.</a:t>
            </a:r>
          </a:p>
        </p:txBody>
      </p:sp>
      <p:sp>
        <p:nvSpPr>
          <p:cNvPr id="25604" name="Espace réservé du numéro de diapositive 3">
            <a:extLst>
              <a:ext uri="{FF2B5EF4-FFF2-40B4-BE49-F238E27FC236}">
                <a16:creationId xmlns:a16="http://schemas.microsoft.com/office/drawing/2014/main" id="{9790E31E-A899-4AE6-9A01-02386136B6B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6C89655-DFC0-4EFB-9C15-ECEBB976F5F6}" type="slidenum">
              <a:rPr lang="en-GB" altLang="ro-RO">
                <a:solidFill>
                  <a:srgbClr val="000000"/>
                </a:solidFill>
                <a:cs typeface="Arial" panose="020B0604020202020204" pitchFamily="34" charset="0"/>
              </a:rPr>
              <a:pPr algn="r">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6277DBCC-0CA7-4551-990F-D52A4A855909}"/>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Tree>
    <p:extLst>
      <p:ext uri="{BB962C8B-B14F-4D97-AF65-F5344CB8AC3E}">
        <p14:creationId xmlns:p14="http://schemas.microsoft.com/office/powerpoint/2010/main" val="2748677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4508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77689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7258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07254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41317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80315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1264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4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443397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268160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05DB653-92D1-44EF-8F8C-247613C1CFF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F5C4EBF7-A8B0-41EA-9D6C-A2102BF96C8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D08364CA-0806-40F5-AACA-08B8FE2A2057}"/>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7FE09327-98CA-4A32-A286-8DE5A4F3BF58}"/>
              </a:ext>
            </a:extLst>
          </p:cNvPr>
          <p:cNvSpPr>
            <a:spLocks noChangeArrowheads="1"/>
          </p:cNvSpPr>
          <p:nvPr/>
        </p:nvSpPr>
        <p:spPr bwMode="auto">
          <a:xfrm>
            <a:off x="0"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C400C82C-F610-41D5-B07C-F2958646A665}"/>
              </a:ext>
            </a:extLst>
          </p:cNvPr>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Administration du vaccin antirotavirus, Module 4 </a:t>
            </a:r>
            <a:r>
              <a:rPr lang="fr-FR" altLang="ro-RO"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novembre 2022</a:t>
            </a:r>
          </a:p>
        </p:txBody>
      </p:sp>
      <p:sp>
        <p:nvSpPr>
          <p:cNvPr id="1031" name="Rectangle 14">
            <a:extLst>
              <a:ext uri="{FF2B5EF4-FFF2-40B4-BE49-F238E27FC236}">
                <a16:creationId xmlns:a16="http://schemas.microsoft.com/office/drawing/2014/main" id="{1B440944-B669-450E-AEDF-2686277AE90D}"/>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28B1275C-B166-4EBE-BC44-A77F60F47D23}"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15298" y="6085005"/>
            <a:ext cx="2780804" cy="70302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66"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798C6367-AF94-48E4-8511-D32A5BECFA02}"/>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b="1">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AD5E8599-563B-4C04-A794-6DF2CCFB1A5D}"/>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 typeface="Limon F3" charset="0"/>
              <a:buNone/>
            </a:pPr>
            <a:r>
              <a:rPr lang="en-GB" altLang="ro-RO" sz="3200" b="1">
                <a:solidFill>
                  <a:srgbClr val="FFFFFF"/>
                </a:solidFill>
              </a:rPr>
              <a:t>Module 4</a:t>
            </a:r>
          </a:p>
          <a:p>
            <a:pPr algn="ctr">
              <a:buClrTx/>
              <a:buFont typeface="Limon F3" charset="0"/>
              <a:buNone/>
            </a:pPr>
            <a:r>
              <a:rPr lang="en-GB" altLang="ro-RO" sz="3200" b="1">
                <a:solidFill>
                  <a:srgbClr val="FFFFFF"/>
                </a:solidFill>
              </a:rPr>
              <a:t>Administration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494383" y="4887913"/>
            <a:ext cx="4767859" cy="1205384"/>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084168" y="6237312"/>
            <a:ext cx="244827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à coins arrondis 3">
            <a:extLst>
              <a:ext uri="{FF2B5EF4-FFF2-40B4-BE49-F238E27FC236}">
                <a16:creationId xmlns:a16="http://schemas.microsoft.com/office/drawing/2014/main" id="{665338FC-B5C6-4930-827A-C2592FCC69B3}"/>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ct val="0"/>
              </a:spcBef>
              <a:buClrTx/>
              <a:buFont typeface="Limon F3" charset="0"/>
              <a:buNone/>
              <a:defRPr/>
            </a:pPr>
            <a:r>
              <a:rPr lang="fr-FR" altLang="ro-RO" sz="1850" b="1">
                <a:solidFill>
                  <a:srgbClr val="002060"/>
                </a:solidFill>
              </a:rPr>
              <a:t>Le nourrisson est âgé de 6 semaines. Vous lui administrez le VPO, le vaccin antirotavirus et le vaccin pentavalent.</a:t>
            </a:r>
          </a:p>
          <a:p>
            <a:pPr>
              <a:spcBef>
                <a:spcPct val="0"/>
              </a:spcBef>
              <a:buClrTx/>
              <a:buFont typeface="Limon F3" charset="0"/>
              <a:buNone/>
              <a:defRPr/>
            </a:pPr>
            <a:endParaRPr lang="fr-FR" altLang="ro-RO" sz="1850" b="1">
              <a:solidFill>
                <a:srgbClr val="002060"/>
              </a:solidFill>
            </a:endParaRPr>
          </a:p>
          <a:p>
            <a:pPr>
              <a:spcBef>
                <a:spcPct val="0"/>
              </a:spcBef>
              <a:buClrTx/>
              <a:buFont typeface="Limon F3" charset="0"/>
              <a:buNone/>
              <a:defRPr/>
            </a:pPr>
            <a:r>
              <a:rPr lang="fr-FR" altLang="ro-RO" sz="1850" b="1">
                <a:solidFill>
                  <a:srgbClr val="002060"/>
                </a:solidFill>
              </a:rPr>
              <a:t>Dans quel ordre devriez-vous administrer les vaccins ?</a:t>
            </a:r>
          </a:p>
        </p:txBody>
      </p:sp>
      <p:sp>
        <p:nvSpPr>
          <p:cNvPr id="15363" name="Titre 17">
            <a:extLst>
              <a:ext uri="{FF2B5EF4-FFF2-40B4-BE49-F238E27FC236}">
                <a16:creationId xmlns:a16="http://schemas.microsoft.com/office/drawing/2014/main" id="{A89399E2-3FF7-4A7F-86C5-410719200A5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24580" name="Picture 8" descr="doctor_thinking">
            <a:extLst>
              <a:ext uri="{FF2B5EF4-FFF2-40B4-BE49-F238E27FC236}">
                <a16:creationId xmlns:a16="http://schemas.microsoft.com/office/drawing/2014/main" id="{D40480A4-C13C-4F5B-AD48-B35240789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3">
            <a:extLst>
              <a:ext uri="{FF2B5EF4-FFF2-40B4-BE49-F238E27FC236}">
                <a16:creationId xmlns:a16="http://schemas.microsoft.com/office/drawing/2014/main" id="{E171EEDE-91D5-4F89-A9BC-2149B0FCA350}"/>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nourrisson devrait être assis dans une position semi-inclinée lors de l’administration du vaccin par voie orale</a:t>
            </a:r>
          </a:p>
        </p:txBody>
      </p:sp>
      <p:sp>
        <p:nvSpPr>
          <p:cNvPr id="16387" name="Rectangle 2">
            <a:extLst>
              <a:ext uri="{FF2B5EF4-FFF2-40B4-BE49-F238E27FC236}">
                <a16:creationId xmlns:a16="http://schemas.microsoft.com/office/drawing/2014/main" id="{053852F1-55A3-48D9-AF2B-F2E2E4DC972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3300" b="1">
                <a:solidFill>
                  <a:srgbClr val="000066"/>
                </a:solidFill>
                <a:latin typeface="Arial" pitchFamily="34" charset="0"/>
              </a:rPr>
              <a:t>Comment positionner le nourrisson </a:t>
            </a:r>
            <a:br>
              <a:rPr lang="fr-FR" altLang="ro-RO" sz="3300" b="1">
                <a:solidFill>
                  <a:srgbClr val="000066"/>
                </a:solidFill>
                <a:latin typeface="Arial" pitchFamily="34" charset="0"/>
              </a:rPr>
            </a:br>
            <a:r>
              <a:rPr lang="fr-FR" altLang="ro-RO" sz="3300" b="1">
                <a:solidFill>
                  <a:srgbClr val="000066"/>
                </a:solidFill>
                <a:latin typeface="Arial" pitchFamily="34" charset="0"/>
              </a:rPr>
              <a:t>lors de la vaccination contre le rotavirus ? </a:t>
            </a:r>
          </a:p>
        </p:txBody>
      </p:sp>
      <p:pic>
        <p:nvPicPr>
          <p:cNvPr id="26628" name="Picture 9" descr="pos0 (1face_1char)">
            <a:extLst>
              <a:ext uri="{FF2B5EF4-FFF2-40B4-BE49-F238E27FC236}">
                <a16:creationId xmlns:a16="http://schemas.microsoft.com/office/drawing/2014/main" id="{007B7001-C798-4F80-8107-450D1C5512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24EC1F9B-5596-4DF7-BFE7-1269BDEE641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en-GB" altLang="ro-RO" sz="3500" b="1">
                <a:solidFill>
                  <a:srgbClr val="000066"/>
                </a:solidFill>
                <a:latin typeface="Arial" pitchFamily="34" charset="0"/>
              </a:rPr>
              <a:t>Comment placer la seringue ? </a:t>
            </a:r>
          </a:p>
        </p:txBody>
      </p:sp>
      <p:sp>
        <p:nvSpPr>
          <p:cNvPr id="28675" name="Rectangle 19">
            <a:extLst>
              <a:ext uri="{FF2B5EF4-FFF2-40B4-BE49-F238E27FC236}">
                <a16:creationId xmlns:a16="http://schemas.microsoft.com/office/drawing/2014/main" id="{98CCC080-B967-4F32-ABF2-67BA8DB8D473}"/>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s-ES" sz="2800"/>
          </a:p>
        </p:txBody>
      </p:sp>
      <p:sp>
        <p:nvSpPr>
          <p:cNvPr id="28676" name="Rectangle 19">
            <a:extLst>
              <a:ext uri="{FF2B5EF4-FFF2-40B4-BE49-F238E27FC236}">
                <a16:creationId xmlns:a16="http://schemas.microsoft.com/office/drawing/2014/main" id="{8FB04FBD-D9A6-473A-B84E-2F8C857E0293}"/>
              </a:ext>
            </a:extLst>
          </p:cNvPr>
          <p:cNvSpPr>
            <a:spLocks noChangeArrowheads="1"/>
          </p:cNvSpPr>
          <p:nvPr/>
        </p:nvSpPr>
        <p:spPr bwMode="auto">
          <a:xfrm>
            <a:off x="395288" y="1484313"/>
            <a:ext cx="5544864"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ea typeface="SimSun" panose="02010600030101010101" pitchFamily="2" charset="-122"/>
              </a:rPr>
              <a:t>Ouvrir la bouche de l’enfant en pressant doucement ses joues l’une contre l’autre</a:t>
            </a:r>
          </a:p>
          <a:p>
            <a:r>
              <a:rPr lang="fr-FR" altLang="ro-RO" sz="2100" dirty="0">
                <a:ea typeface="SimSun" panose="02010600030101010101" pitchFamily="2" charset="-122"/>
              </a:rPr>
              <a:t>Incliner la seringue selon un angle de 45°</a:t>
            </a:r>
          </a:p>
          <a:p>
            <a:r>
              <a:rPr lang="fr-FR" altLang="ro-RO" sz="2100" dirty="0">
                <a:ea typeface="SimSun" panose="02010600030101010101" pitchFamily="2" charset="-122"/>
              </a:rPr>
              <a:t>Appuyer lentement sur le piston de la seringue, en s’arrêtant pour permettre au nourrisson d’avaler</a:t>
            </a:r>
            <a:endParaRPr lang="fr-FR" altLang="ro-RO" dirty="0">
              <a:ea typeface="SimSun" panose="02010600030101010101" pitchFamily="2" charset="-122"/>
            </a:endParaRPr>
          </a:p>
          <a:p>
            <a:r>
              <a:rPr lang="fr-FR" altLang="ro-RO" sz="2100" dirty="0">
                <a:ea typeface="SimSun" panose="02010600030101010101" pitchFamily="2" charset="-122"/>
              </a:rPr>
              <a:t>Administrer 2 ml dans la joue intérieure du nourrisson</a:t>
            </a:r>
          </a:p>
        </p:txBody>
      </p:sp>
      <p:pic>
        <p:nvPicPr>
          <p:cNvPr id="3" name="Picture 9">
            <a:extLst>
              <a:ext uri="{FF2B5EF4-FFF2-40B4-BE49-F238E27FC236}">
                <a16:creationId xmlns:a16="http://schemas.microsoft.com/office/drawing/2014/main" id="{7484A218-0134-4F42-9639-4D1E1C635E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1600" y="1713031"/>
            <a:ext cx="280352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re 17">
            <a:extLst>
              <a:ext uri="{FF2B5EF4-FFF2-40B4-BE49-F238E27FC236}">
                <a16:creationId xmlns:a16="http://schemas.microsoft.com/office/drawing/2014/main" id="{C33B7D8B-348C-43F7-A162-7D16640FF50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30723" name="Picture 10" descr="doctor_thinking">
            <a:extLst>
              <a:ext uri="{FF2B5EF4-FFF2-40B4-BE49-F238E27FC236}">
                <a16:creationId xmlns:a16="http://schemas.microsoft.com/office/drawing/2014/main" id="{5CDDC2DB-5129-48F4-8D32-4764EA84C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535113"/>
            <a:ext cx="266382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Group 1">
            <a:extLst>
              <a:ext uri="{FF2B5EF4-FFF2-40B4-BE49-F238E27FC236}">
                <a16:creationId xmlns:a16="http://schemas.microsoft.com/office/drawing/2014/main" id="{AB2BCF3A-CF23-4EBF-81E8-0CBC848093F6}"/>
              </a:ext>
            </a:extLst>
          </p:cNvPr>
          <p:cNvGrpSpPr>
            <a:grpSpLocks/>
          </p:cNvGrpSpPr>
          <p:nvPr/>
        </p:nvGrpSpPr>
        <p:grpSpPr bwMode="auto">
          <a:xfrm>
            <a:off x="971550" y="1916113"/>
            <a:ext cx="4464050" cy="3384550"/>
            <a:chOff x="971550" y="1916112"/>
            <a:chExt cx="4464546" cy="3385095"/>
          </a:xfrm>
        </p:grpSpPr>
        <p:sp>
          <p:nvSpPr>
            <p:cNvPr id="30725" name="Rectangle à coins arrondis 3">
              <a:extLst>
                <a:ext uri="{FF2B5EF4-FFF2-40B4-BE49-F238E27FC236}">
                  <a16:creationId xmlns:a16="http://schemas.microsoft.com/office/drawing/2014/main" id="{67E6C38E-775D-4D67-9AE8-AF350135A9CF}"/>
                </a:ext>
              </a:extLst>
            </p:cNvPr>
            <p:cNvSpPr>
              <a:spLocks noChangeArrowheads="1"/>
            </p:cNvSpPr>
            <p:nvPr/>
          </p:nvSpPr>
          <p:spPr bwMode="auto">
            <a:xfrm>
              <a:off x="971550" y="1916112"/>
              <a:ext cx="4464546" cy="338509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L’enfant est-il dans la bonne position pour être vacciné ?</a:t>
              </a:r>
            </a:p>
            <a:p>
              <a:pPr>
                <a:spcBef>
                  <a:spcPct val="0"/>
                </a:spcBef>
                <a:buClrTx/>
                <a:buFont typeface="Limon F3" charset="0"/>
                <a:buNone/>
              </a:pPr>
              <a:endParaRPr lang="en-GB" altLang="ro-RO" sz="2000" b="1">
                <a:solidFill>
                  <a:srgbClr val="002060"/>
                </a:solidFill>
              </a:endParaRPr>
            </a:p>
          </p:txBody>
        </p:sp>
        <p:pic>
          <p:nvPicPr>
            <p:cNvPr id="30726" name="Picture 6">
              <a:extLst>
                <a:ext uri="{FF2B5EF4-FFF2-40B4-BE49-F238E27FC236}">
                  <a16:creationId xmlns:a16="http://schemas.microsoft.com/office/drawing/2014/main" id="{E3D665D7-F7B8-40AA-91DA-3DEB12BEE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2" y="2997200"/>
              <a:ext cx="3348286" cy="20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CEE2E0E-1EEE-4BE6-8F62-AA90331CBB0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3200" b="1">
                <a:solidFill>
                  <a:srgbClr val="000066"/>
                </a:solidFill>
                <a:latin typeface="Arial" pitchFamily="34" charset="0"/>
              </a:rPr>
              <a:t>Que faire si l’enfant recrache une partie </a:t>
            </a:r>
            <a:br>
              <a:rPr lang="fr-FR" altLang="ro-RO" sz="3200" b="1">
                <a:solidFill>
                  <a:srgbClr val="000066"/>
                </a:solidFill>
                <a:latin typeface="Arial" pitchFamily="34" charset="0"/>
              </a:rPr>
            </a:br>
            <a:r>
              <a:rPr lang="fr-FR" altLang="ro-RO" sz="3200" b="1">
                <a:solidFill>
                  <a:srgbClr val="000066"/>
                </a:solidFill>
                <a:latin typeface="Arial" pitchFamily="34" charset="0"/>
              </a:rPr>
              <a:t>du vaccin antirotavirus (ROTASIIL-Liquid) ?</a:t>
            </a:r>
          </a:p>
        </p:txBody>
      </p:sp>
      <p:sp>
        <p:nvSpPr>
          <p:cNvPr id="32771" name="Rectangle 14">
            <a:extLst>
              <a:ext uri="{FF2B5EF4-FFF2-40B4-BE49-F238E27FC236}">
                <a16:creationId xmlns:a16="http://schemas.microsoft.com/office/drawing/2014/main" id="{B4AF81BF-1250-4208-B319-6B32C49C99E0}"/>
              </a:ext>
            </a:extLst>
          </p:cNvPr>
          <p:cNvSpPr>
            <a:spLocks noChangeArrowheads="1"/>
          </p:cNvSpPr>
          <p:nvPr/>
        </p:nvSpPr>
        <p:spPr bwMode="auto">
          <a:xfrm>
            <a:off x="395288" y="133826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1800" dirty="0">
                <a:ea typeface="SimSun" panose="02010600030101010101" pitchFamily="2" charset="-122"/>
              </a:rPr>
              <a:t>Une dose de vaccin antirotavirus (ROTASIIL-</a:t>
            </a:r>
            <a:r>
              <a:rPr lang="fr-FR" altLang="ro-RO" sz="1800" dirty="0" err="1">
                <a:ea typeface="SimSun" panose="02010600030101010101" pitchFamily="2" charset="-122"/>
              </a:rPr>
              <a:t>Liquid</a:t>
            </a:r>
            <a:r>
              <a:rPr lang="fr-FR" altLang="ro-RO" sz="1800" dirty="0">
                <a:ea typeface="SimSun" panose="02010600030101010101" pitchFamily="2" charset="-122"/>
              </a:rPr>
              <a:t> est supérieure à une dose de vaccin antipoliomyélitique oral</a:t>
            </a:r>
          </a:p>
          <a:p>
            <a:pPr lvl="1"/>
            <a:r>
              <a:rPr lang="fr-FR" altLang="ro-RO" sz="1800" dirty="0">
                <a:ea typeface="SimSun" panose="02010600030101010101" pitchFamily="2" charset="-122"/>
              </a:rPr>
              <a:t>ROTASIIL-</a:t>
            </a:r>
            <a:r>
              <a:rPr lang="fr-FR" altLang="ro-RO" sz="1800" dirty="0" err="1">
                <a:ea typeface="SimSun" panose="02010600030101010101" pitchFamily="2" charset="-122"/>
              </a:rPr>
              <a:t>Liquid</a:t>
            </a:r>
            <a:r>
              <a:rPr lang="fr-FR" altLang="ro-RO" sz="1800" dirty="0">
                <a:ea typeface="SimSun" panose="02010600030101010101" pitchFamily="2" charset="-122"/>
              </a:rPr>
              <a:t> = 2 ml; Polio = 0,1 ml (2 gouttes)</a:t>
            </a:r>
          </a:p>
          <a:p>
            <a:r>
              <a:rPr lang="fr-FR" altLang="ro-RO" sz="1800" dirty="0">
                <a:ea typeface="SimSun" panose="02010600030101010101" pitchFamily="2" charset="-122"/>
              </a:rPr>
              <a:t>Pour prévenir toute régurgitation </a:t>
            </a:r>
          </a:p>
          <a:p>
            <a:pPr lvl="1"/>
            <a:r>
              <a:rPr lang="fr-FR" altLang="ro-RO" sz="1800" dirty="0">
                <a:ea typeface="SimSun" panose="02010600030101010101" pitchFamily="2" charset="-122"/>
              </a:rPr>
              <a:t>Ouvrir la bouche de l’enfant en pressant doucement ses joues l’une contre l’autre</a:t>
            </a:r>
          </a:p>
          <a:p>
            <a:pPr lvl="1"/>
            <a:r>
              <a:rPr lang="fr-FR" altLang="ro-RO" sz="1800" dirty="0">
                <a:ea typeface="SimSun" panose="02010600030101010101" pitchFamily="2" charset="-122"/>
              </a:rPr>
              <a:t>Incliner la seringue selon un angle de 45°à l’intérieure de la joue du nourrisson</a:t>
            </a:r>
          </a:p>
          <a:p>
            <a:pPr lvl="1"/>
            <a:r>
              <a:rPr lang="fr-FR" altLang="ro-RO" sz="1800" dirty="0">
                <a:ea typeface="SimSun" panose="02010600030101010101" pitchFamily="2" charset="-122"/>
              </a:rPr>
              <a:t>Appuyer </a:t>
            </a:r>
            <a:r>
              <a:rPr lang="fr-FR" altLang="ro-RO" sz="1800" b="1" dirty="0">
                <a:ea typeface="SimSun" panose="02010600030101010101" pitchFamily="2" charset="-122"/>
              </a:rPr>
              <a:t>lentement </a:t>
            </a:r>
            <a:r>
              <a:rPr lang="fr-FR" altLang="ro-RO" sz="1800" dirty="0">
                <a:ea typeface="SimSun" panose="02010600030101010101" pitchFamily="2" charset="-122"/>
              </a:rPr>
              <a:t>sur le piston de la seringue, en s’arrêtant pour permettre au nourrisson d’avaler</a:t>
            </a:r>
          </a:p>
          <a:p>
            <a:r>
              <a:rPr lang="fr-FR" altLang="ro-RO" sz="1800" dirty="0">
                <a:ea typeface="SimSun" panose="02010600030101010101" pitchFamily="2" charset="-122"/>
              </a:rPr>
              <a:t>Une dose de remplacement n'est pas nécessaire si une dose incomplète est administrée pour une raison quelconque</a:t>
            </a:r>
          </a:p>
          <a:p>
            <a:pPr lvl="1"/>
            <a:r>
              <a:rPr lang="fr-FR" altLang="ro-RO" sz="1800" dirty="0">
                <a:ea typeface="SimSun" panose="02010600030101010101" pitchFamily="2" charset="-122"/>
              </a:rPr>
              <a:t>par exemple, un enfant qui crache ou régurgite le vaccin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655881C-1CDA-4CC1-A55F-BB4ADE6F2989}"/>
              </a:ext>
            </a:extLst>
          </p:cNvPr>
          <p:cNvSpPr>
            <a:spLocks noGrp="1" noChangeArrowheads="1"/>
          </p:cNvSpPr>
          <p:nvPr>
            <p:ph type="title" idx="4294967295"/>
          </p:nvPr>
        </p:nvSpPr>
        <p:spPr/>
        <p:txBody>
          <a:bodyPr/>
          <a:lstStyle/>
          <a:p>
            <a:pPr>
              <a:buSzPct val="100000"/>
              <a:defRPr/>
            </a:pPr>
            <a:r>
              <a:rPr lang="fr-FR" altLang="ro-RO" dirty="0"/>
              <a:t>Combien de flacons doit-on emporter pour une stratégie avancée ?</a:t>
            </a:r>
          </a:p>
        </p:txBody>
      </p:sp>
      <p:sp>
        <p:nvSpPr>
          <p:cNvPr id="34819" name="Rectangle 13">
            <a:extLst>
              <a:ext uri="{FF2B5EF4-FFF2-40B4-BE49-F238E27FC236}">
                <a16:creationId xmlns:a16="http://schemas.microsoft.com/office/drawing/2014/main" id="{C754BF9E-4498-407B-A963-05C0F0AC721B}"/>
              </a:ext>
            </a:extLst>
          </p:cNvPr>
          <p:cNvSpPr>
            <a:spLocks noChangeArrowheads="1"/>
          </p:cNvSpPr>
          <p:nvPr/>
        </p:nvSpPr>
        <p:spPr bwMode="auto">
          <a:xfrm>
            <a:off x="250825" y="1341438"/>
            <a:ext cx="87137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ro-RO" sz="2000" dirty="0"/>
              <a:t>Les vaccins antirotavirus peuvent être administrés en même temps que d'autres vaccins présents dans le programme de routine </a:t>
            </a:r>
          </a:p>
          <a:p>
            <a:pPr>
              <a:spcBef>
                <a:spcPts val="1200"/>
              </a:spcBef>
            </a:pPr>
            <a:r>
              <a:rPr lang="fr-FR" altLang="ro-RO" sz="2000" dirty="0"/>
              <a:t>Lors d’une intervention, prévoir le même nombre de </a:t>
            </a:r>
            <a:r>
              <a:rPr lang="fr-FR" altLang="ro-RO" sz="2000" u="sng" dirty="0"/>
              <a:t>doses</a:t>
            </a:r>
            <a:r>
              <a:rPr lang="fr-FR" altLang="ro-RO" sz="2000" dirty="0"/>
              <a:t> de vaccin contre le rotavirus (</a:t>
            </a:r>
            <a:r>
              <a:rPr lang="fr-FR" altLang="ro-RO" sz="2000" dirty="0">
                <a:ea typeface="SimSun" panose="02010600030101010101" pitchFamily="2" charset="-122"/>
              </a:rPr>
              <a:t>ROTASIIL-</a:t>
            </a:r>
            <a:r>
              <a:rPr lang="fr-FR" altLang="ro-RO" sz="2000" dirty="0" err="1">
                <a:ea typeface="SimSun" panose="02010600030101010101" pitchFamily="2" charset="-122"/>
              </a:rPr>
              <a:t>Liquid</a:t>
            </a:r>
            <a:r>
              <a:rPr lang="fr-FR" altLang="ro-RO" sz="2000" dirty="0"/>
              <a:t>) que pour le VPO</a:t>
            </a:r>
          </a:p>
          <a:p>
            <a:pPr>
              <a:spcBef>
                <a:spcPts val="1200"/>
              </a:spcBef>
            </a:pPr>
            <a:r>
              <a:rPr lang="fr-FR" altLang="ro-RO" sz="2000" dirty="0"/>
              <a:t>Les flacons de vaccin antirotavirus non ouverts qui ont été préparés pour la stratégie avancée devraient être immédiatement replacés dans le réfrigérateur pour être utilisés lors de la session suivante, sous réserve que la pastille de contrôle du vaccin n’indique pas que le vaccin doit être jeté et que la date de péremption ne soit pas dépassée  </a:t>
            </a:r>
          </a:p>
          <a:p>
            <a:pPr>
              <a:spcBef>
                <a:spcPts val="1200"/>
              </a:spcBef>
            </a:pPr>
            <a:r>
              <a:rPr lang="fr-FR" altLang="ro-RO" sz="2000" dirty="0"/>
              <a:t>Tout flacon ouvert du vaccin ROTASIIL-</a:t>
            </a:r>
            <a:r>
              <a:rPr lang="fr-FR" altLang="ro-RO" sz="2000" dirty="0" err="1"/>
              <a:t>Liquid</a:t>
            </a:r>
            <a:r>
              <a:rPr lang="fr-FR" altLang="ro-RO" sz="2000" dirty="0"/>
              <a:t> doit être jeté après 6 heures, et ne doit pas être utilisé lors de la prochaine session</a:t>
            </a:r>
            <a:endParaRPr lang="fr-FR" altLang="ro-RO"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A3FE4AA-4A05-45A0-971F-451F96C60A64}"/>
              </a:ext>
            </a:extLst>
          </p:cNvPr>
          <p:cNvSpPr>
            <a:spLocks noGrp="1" noChangeArrowheads="1"/>
          </p:cNvSpPr>
          <p:nvPr>
            <p:ph type="title"/>
          </p:nvPr>
        </p:nvSpPr>
        <p:spPr/>
        <p:txBody>
          <a:bodyPr/>
          <a:lstStyle/>
          <a:p>
            <a:pPr>
              <a:buSzPct val="100000"/>
              <a:defRPr/>
            </a:pPr>
            <a:r>
              <a:rPr lang="en-GB" altLang="ro-RO" sz="3600"/>
              <a:t>Messages clés</a:t>
            </a:r>
          </a:p>
        </p:txBody>
      </p:sp>
      <p:pic>
        <p:nvPicPr>
          <p:cNvPr id="36867" name="Picture 7" descr="C:\Users\sfellache\Desktop\ammp\doctor1.jpg">
            <a:extLst>
              <a:ext uri="{FF2B5EF4-FFF2-40B4-BE49-F238E27FC236}">
                <a16:creationId xmlns:a16="http://schemas.microsoft.com/office/drawing/2014/main" id="{CC57568C-E5E8-4D54-9EB5-178E5D540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14">
            <a:extLst>
              <a:ext uri="{FF2B5EF4-FFF2-40B4-BE49-F238E27FC236}">
                <a16:creationId xmlns:a16="http://schemas.microsoft.com/office/drawing/2014/main" id="{C6F901F3-2F03-4B78-821B-0449467E46C7}"/>
              </a:ext>
            </a:extLst>
          </p:cNvPr>
          <p:cNvSpPr>
            <a:spLocks noChangeArrowheads="1"/>
          </p:cNvSpPr>
          <p:nvPr/>
        </p:nvSpPr>
        <p:spPr bwMode="auto">
          <a:xfrm>
            <a:off x="395288" y="133759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000"/>
              </a:spcBef>
            </a:pPr>
            <a:r>
              <a:rPr lang="fr-FR" altLang="ro-RO" sz="1600" dirty="0">
                <a:ea typeface="SimSun" panose="02010600030101010101" pitchFamily="2" charset="-122"/>
              </a:rPr>
              <a:t>Vérifier et interpréter la pastille de contrôle du vaccin et la date d'expiration sur le flacon avant d’administrer le vaccin (ROTASIIL-</a:t>
            </a:r>
            <a:r>
              <a:rPr lang="fr-FR" altLang="ro-RO" sz="1600" dirty="0" err="1">
                <a:ea typeface="SimSun" panose="02010600030101010101" pitchFamily="2" charset="-122"/>
              </a:rPr>
              <a:t>Liquid</a:t>
            </a:r>
            <a:r>
              <a:rPr lang="fr-FR" altLang="ro-RO" sz="1600" dirty="0">
                <a:ea typeface="SimSun" panose="02010600030101010101" pitchFamily="2" charset="-122"/>
              </a:rPr>
              <a:t>)</a:t>
            </a:r>
          </a:p>
          <a:p>
            <a:pPr>
              <a:spcBef>
                <a:spcPts val="1000"/>
              </a:spcBef>
            </a:pPr>
            <a:r>
              <a:rPr lang="fr-FR" altLang="ro-RO" sz="1600" dirty="0">
                <a:ea typeface="SimSun" panose="02010600030101010101" pitchFamily="2" charset="-122"/>
              </a:rPr>
              <a:t>Préparer l'administration et, dans le cas d’utilisation de vaccin en flacon de 2 doses, s’assurez-vous de changer de seringue pour chaque nourrisson</a:t>
            </a:r>
          </a:p>
          <a:p>
            <a:pPr>
              <a:spcBef>
                <a:spcPts val="1000"/>
              </a:spcBef>
            </a:pPr>
            <a:r>
              <a:rPr lang="fr-FR" altLang="ro-RO" sz="1600" dirty="0">
                <a:ea typeface="SimSun" panose="02010600030101010101" pitchFamily="2" charset="-122"/>
              </a:rPr>
              <a:t>Administrer les vaccins oraux - VPO et ROTASIIL-</a:t>
            </a:r>
            <a:r>
              <a:rPr lang="fr-FR" altLang="ro-RO" sz="1600" dirty="0" err="1">
                <a:ea typeface="SimSun" panose="02010600030101010101" pitchFamily="2" charset="-122"/>
              </a:rPr>
              <a:t>Liquid</a:t>
            </a:r>
            <a:r>
              <a:rPr lang="fr-FR" altLang="ro-RO" sz="1600" dirty="0">
                <a:ea typeface="SimSun" panose="02010600030101010101" pitchFamily="2" charset="-122"/>
              </a:rPr>
              <a:t> - en premier, puis administrer les vaccins injectables</a:t>
            </a:r>
          </a:p>
          <a:p>
            <a:pPr>
              <a:spcBef>
                <a:spcPts val="1000"/>
              </a:spcBef>
            </a:pPr>
            <a:r>
              <a:rPr lang="fr-FR" altLang="ro-RO" sz="1600" dirty="0">
                <a:ea typeface="SimSun" panose="02010600030101010101" pitchFamily="2" charset="-122"/>
              </a:rPr>
              <a:t>Administrer le VPO avant le ROTASIIL-</a:t>
            </a:r>
            <a:r>
              <a:rPr lang="fr-FR" altLang="ro-RO" sz="1600" dirty="0" err="1">
                <a:ea typeface="SimSun" panose="02010600030101010101" pitchFamily="2" charset="-122"/>
              </a:rPr>
              <a:t>Liquid</a:t>
            </a:r>
            <a:r>
              <a:rPr lang="fr-FR" altLang="ro-RO" sz="1600" baseline="30000" dirty="0">
                <a:ea typeface="SimSun" panose="02010600030101010101" pitchFamily="2" charset="-122"/>
              </a:rPr>
              <a:t> </a:t>
            </a:r>
            <a:r>
              <a:rPr lang="fr-FR" altLang="ro-RO" sz="1600" dirty="0">
                <a:ea typeface="SimSun" panose="02010600030101010101" pitchFamily="2" charset="-122"/>
              </a:rPr>
              <a:t> de sorte que le vaccin « au goût plus doux » (ROTASIIL-</a:t>
            </a:r>
            <a:r>
              <a:rPr lang="fr-FR" altLang="ro-RO" sz="1600" dirty="0" err="1">
                <a:ea typeface="SimSun" panose="02010600030101010101" pitchFamily="2" charset="-122"/>
              </a:rPr>
              <a:t>Liquid</a:t>
            </a:r>
            <a:r>
              <a:rPr lang="fr-FR" altLang="ro-RO" sz="1600" dirty="0">
                <a:ea typeface="SimSun" panose="02010600030101010101" pitchFamily="2" charset="-122"/>
              </a:rPr>
              <a:t>) fasse passer le goût « amer » du vaccin VPO</a:t>
            </a:r>
          </a:p>
          <a:p>
            <a:pPr>
              <a:spcBef>
                <a:spcPts val="1000"/>
              </a:spcBef>
            </a:pPr>
            <a:r>
              <a:rPr lang="fr-FR" altLang="ro-RO" sz="1600" dirty="0">
                <a:ea typeface="SimSun" panose="02010600030101010101" pitchFamily="2" charset="-122"/>
              </a:rPr>
              <a:t>Le volume d'une dose de ROTASIIL-</a:t>
            </a:r>
            <a:r>
              <a:rPr lang="fr-FR" altLang="ro-RO" sz="1600" dirty="0" err="1">
                <a:ea typeface="SimSun" panose="02010600030101010101" pitchFamily="2" charset="-122"/>
              </a:rPr>
              <a:t>Liquid</a:t>
            </a:r>
            <a:r>
              <a:rPr lang="fr-FR" altLang="ro-RO" sz="1600" dirty="0">
                <a:ea typeface="SimSun" panose="02010600030101010101" pitchFamily="2" charset="-122"/>
              </a:rPr>
              <a:t> est supérieur à celui d'une dose de VPO (2 ml contre 0.1 ml).  Pour s’assurer que les enfants prennent la dose complète en une seule fois :</a:t>
            </a:r>
          </a:p>
          <a:p>
            <a:pPr lvl="1">
              <a:spcBef>
                <a:spcPts val="600"/>
              </a:spcBef>
            </a:pPr>
            <a:r>
              <a:rPr lang="fr-FR" altLang="ro-RO" sz="1600" dirty="0">
                <a:ea typeface="SimSun" panose="02010600030101010101" pitchFamily="2" charset="-122"/>
              </a:rPr>
              <a:t>Placer l’enfant en position semi-inclinée, ouvrir la bouche de l’enfant en pressant doucement ses joues l’une contre l’autre et incliner la seringue selon un angle de 45°, administrer lentement le vaccin vers l’intérieure de la joue du nourrisson</a:t>
            </a:r>
          </a:p>
          <a:p>
            <a:pPr lvl="1">
              <a:spcBef>
                <a:spcPts val="600"/>
              </a:spcBef>
            </a:pPr>
            <a:r>
              <a:rPr lang="fr-FR" altLang="ro-RO" sz="1600" dirty="0">
                <a:ea typeface="SimSun" panose="02010600030101010101" pitchFamily="2" charset="-122"/>
              </a:rPr>
              <a:t>Si le nourrisson recrache le vaccin, partiellement ou en totalité, il n’est pas nécessaire d’administrer une nouvelle fois le vaccin au cours de cette visite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doctor_goodbye">
            <a:extLst>
              <a:ext uri="{FF2B5EF4-FFF2-40B4-BE49-F238E27FC236}">
                <a16:creationId xmlns:a16="http://schemas.microsoft.com/office/drawing/2014/main" id="{1E859E09-F060-45E6-A1B4-39729C46A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E5EF04D1-F0B2-43B4-97FD-E6581954C577}"/>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F41C7722-9512-4AB4-ABDA-3C3C7DF6D67C}"/>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E8F51FD6-81C7-458B-819E-7CDE5B09D7E6}"/>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81C6CBB7-E6E2-43E3-8216-E86D98DD8F5F}"/>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À la fin de ce module, le participant sera en mesure de :</a:t>
            </a:r>
          </a:p>
          <a:p>
            <a:pPr lvl="1"/>
            <a:r>
              <a:rPr lang="fr-FR" altLang="ro-RO" dirty="0">
                <a:ea typeface="MS PGothic" panose="020B0600070205080204" pitchFamily="34" charset="-128"/>
              </a:rPr>
              <a:t>Identifier les mesures nécessaires pour assurer un niveau élevé quant à la qualité du vaccin</a:t>
            </a:r>
          </a:p>
          <a:p>
            <a:pPr lvl="1"/>
            <a:r>
              <a:rPr lang="fr-FR" altLang="ro-RO" dirty="0">
                <a:ea typeface="MS PGothic" panose="020B0600070205080204" pitchFamily="34" charset="-128"/>
              </a:rPr>
              <a:t>Décrire la méthode d’administration du vaccin</a:t>
            </a:r>
          </a:p>
          <a:p>
            <a:pPr lvl="1"/>
            <a:r>
              <a:rPr lang="fr-FR" altLang="ro-RO" dirty="0">
                <a:ea typeface="MS PGothic" panose="020B0600070205080204" pitchFamily="34" charset="-128"/>
              </a:rPr>
              <a:t>Décrire </a:t>
            </a:r>
            <a:r>
              <a:rPr lang="fr-FR" altLang="en-US" dirty="0"/>
              <a:t>les consignes spéciales à suivre en stratégie avancée</a:t>
            </a:r>
          </a:p>
          <a:p>
            <a:pPr lvl="1"/>
            <a:endParaRPr lang="fr-FR" altLang="ro-RO" dirty="0">
              <a:ea typeface="MS PGothic" panose="020B0600070205080204" pitchFamily="34" charset="-128"/>
            </a:endParaRPr>
          </a:p>
          <a:p>
            <a:r>
              <a:rPr lang="fr-FR" altLang="ro-RO" sz="2100" dirty="0"/>
              <a:t>Durée</a:t>
            </a:r>
          </a:p>
          <a:p>
            <a:pPr lvl="1"/>
            <a:r>
              <a:rPr lang="fr-FR" altLang="ro-RO" dirty="0">
                <a:ea typeface="MS PGothic" panose="020B0600070205080204" pitchFamily="34" charset="-128"/>
              </a:rPr>
              <a:t>45 minutes</a:t>
            </a:r>
          </a:p>
        </p:txBody>
      </p:sp>
      <p:pic>
        <p:nvPicPr>
          <p:cNvPr id="6148" name="Picture 6" descr="C:\Users\sfellache\Desktop\ammp\sandclock.jpg">
            <a:extLst>
              <a:ext uri="{FF2B5EF4-FFF2-40B4-BE49-F238E27FC236}">
                <a16:creationId xmlns:a16="http://schemas.microsoft.com/office/drawing/2014/main" id="{D0E2112D-9DD3-4F15-9EB9-FA8F71E353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5E305667-E51C-43F4-B5B3-52BB925647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1F1D97B5-17D3-4CA4-80E4-590EABA5F1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AC6B0E8D-4F3D-4EBF-972F-E39888BBD72C}"/>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23B478A1-A658-4F9B-9EFB-17DBC88F7E65}"/>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Comment vérifier la qualité du vaccin ? </a:t>
              </a:r>
            </a:p>
          </p:txBody>
        </p:sp>
        <p:sp>
          <p:nvSpPr>
            <p:cNvPr id="8" name="Ellipse 7">
              <a:extLst>
                <a:ext uri="{FF2B5EF4-FFF2-40B4-BE49-F238E27FC236}">
                  <a16:creationId xmlns:a16="http://schemas.microsoft.com/office/drawing/2014/main" id="{76724429-09D6-4F46-A47A-C5999AACAA6D}"/>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1</a:t>
              </a:r>
            </a:p>
          </p:txBody>
        </p:sp>
      </p:grpSp>
      <p:grpSp>
        <p:nvGrpSpPr>
          <p:cNvPr id="5" name="Group 14">
            <a:extLst>
              <a:ext uri="{FF2B5EF4-FFF2-40B4-BE49-F238E27FC236}">
                <a16:creationId xmlns:a16="http://schemas.microsoft.com/office/drawing/2014/main" id="{3D2850A5-0894-48FE-9B99-58E717B9B7B6}"/>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E3AAF444-8965-47AC-BD95-B36AD4F13A9F}"/>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Comment préparer la vaccination ?</a:t>
              </a:r>
            </a:p>
          </p:txBody>
        </p:sp>
        <p:sp>
          <p:nvSpPr>
            <p:cNvPr id="9" name="Ellipse 8">
              <a:extLst>
                <a:ext uri="{FF2B5EF4-FFF2-40B4-BE49-F238E27FC236}">
                  <a16:creationId xmlns:a16="http://schemas.microsoft.com/office/drawing/2014/main" id="{42AEEFC4-F178-4DB7-B4C5-ECB73280D4EB}"/>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7" name="Group 16">
            <a:extLst>
              <a:ext uri="{FF2B5EF4-FFF2-40B4-BE49-F238E27FC236}">
                <a16:creationId xmlns:a16="http://schemas.microsoft.com/office/drawing/2014/main" id="{07A925FD-FFE1-4726-9DF5-8BC410ACDE48}"/>
              </a:ext>
            </a:extLst>
          </p:cNvPr>
          <p:cNvGrpSpPr>
            <a:grpSpLocks/>
          </p:cNvGrpSpPr>
          <p:nvPr/>
        </p:nvGrpSpPr>
        <p:grpSpPr bwMode="auto">
          <a:xfrm>
            <a:off x="612775" y="4795838"/>
            <a:ext cx="4606925" cy="1009650"/>
            <a:chOff x="386" y="3021"/>
            <a:chExt cx="2902" cy="636"/>
          </a:xfrm>
        </p:grpSpPr>
        <p:sp>
          <p:nvSpPr>
            <p:cNvPr id="8202" name="Rectangle à coins arrondis 6">
              <a:extLst>
                <a:ext uri="{FF2B5EF4-FFF2-40B4-BE49-F238E27FC236}">
                  <a16:creationId xmlns:a16="http://schemas.microsoft.com/office/drawing/2014/main" id="{B0065CDC-1DBA-4A50-B869-CE85EC8C675A}"/>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2000" b="1"/>
                <a:t> Que faire si l’enfant recrache une partie du vaccin ?</a:t>
              </a:r>
            </a:p>
          </p:txBody>
        </p:sp>
        <p:sp>
          <p:nvSpPr>
            <p:cNvPr id="10" name="Ellipse 9">
              <a:extLst>
                <a:ext uri="{FF2B5EF4-FFF2-40B4-BE49-F238E27FC236}">
                  <a16:creationId xmlns:a16="http://schemas.microsoft.com/office/drawing/2014/main" id="{4DDDC1C0-2DAB-47BE-A8A1-9A9F9C421F5B}"/>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4</a:t>
              </a:r>
            </a:p>
          </p:txBody>
        </p:sp>
      </p:grpSp>
      <p:sp>
        <p:nvSpPr>
          <p:cNvPr id="8198" name="ZoneTexte 15">
            <a:extLst>
              <a:ext uri="{FF2B5EF4-FFF2-40B4-BE49-F238E27FC236}">
                <a16:creationId xmlns:a16="http://schemas.microsoft.com/office/drawing/2014/main" id="{CB522757-9F0E-4EE3-97B8-57D20C2A91AC}"/>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solidFill>
                  <a:srgbClr val="002060"/>
                </a:solidFill>
                <a:latin typeface="Calibri" panose="020F0502020204030204" pitchFamily="34" charset="0"/>
              </a:rPr>
              <a:t>Questions clés </a:t>
            </a:r>
          </a:p>
        </p:txBody>
      </p:sp>
      <p:grpSp>
        <p:nvGrpSpPr>
          <p:cNvPr id="11" name="Group 15">
            <a:extLst>
              <a:ext uri="{FF2B5EF4-FFF2-40B4-BE49-F238E27FC236}">
                <a16:creationId xmlns:a16="http://schemas.microsoft.com/office/drawing/2014/main" id="{56FD8D70-53C5-4B45-8EDD-D6B690C45736}"/>
              </a:ext>
            </a:extLst>
          </p:cNvPr>
          <p:cNvGrpSpPr>
            <a:grpSpLocks/>
          </p:cNvGrpSpPr>
          <p:nvPr/>
        </p:nvGrpSpPr>
        <p:grpSpPr bwMode="auto">
          <a:xfrm>
            <a:off x="612775" y="3643313"/>
            <a:ext cx="4606925" cy="1009650"/>
            <a:chOff x="386" y="2295"/>
            <a:chExt cx="2902" cy="636"/>
          </a:xfrm>
        </p:grpSpPr>
        <p:sp>
          <p:nvSpPr>
            <p:cNvPr id="8200" name="Rectangle à coins arrondis 6">
              <a:extLst>
                <a:ext uri="{FF2B5EF4-FFF2-40B4-BE49-F238E27FC236}">
                  <a16:creationId xmlns:a16="http://schemas.microsoft.com/office/drawing/2014/main" id="{7073D1FF-832F-4C8E-BB2E-C6191F786152}"/>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t>Comment administrer le vaccin ? </a:t>
              </a:r>
            </a:p>
          </p:txBody>
        </p:sp>
        <p:sp>
          <p:nvSpPr>
            <p:cNvPr id="3" name="Ellipse 9">
              <a:extLst>
                <a:ext uri="{FF2B5EF4-FFF2-40B4-BE49-F238E27FC236}">
                  <a16:creationId xmlns:a16="http://schemas.microsoft.com/office/drawing/2014/main" id="{EBF06703-E3C6-47C6-9F89-CD7F83DBCBAB}"/>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8">
            <a:extLst>
              <a:ext uri="{FF2B5EF4-FFF2-40B4-BE49-F238E27FC236}">
                <a16:creationId xmlns:a16="http://schemas.microsoft.com/office/drawing/2014/main" id="{73B104E1-43F9-4596-9E7B-8E062E302234}"/>
              </a:ext>
            </a:extLst>
          </p:cNvPr>
          <p:cNvSpPr>
            <a:spLocks noGrp="1" noChangeArrowheads="1"/>
          </p:cNvSpPr>
          <p:nvPr>
            <p:ph type="body" idx="1"/>
          </p:nvPr>
        </p:nvSpPr>
        <p:spPr>
          <a:xfrm>
            <a:off x="395288" y="1338263"/>
            <a:ext cx="8675687" cy="4611687"/>
          </a:xfrm>
        </p:spPr>
        <p:txBody>
          <a:bodyPr/>
          <a:lstStyle/>
          <a:p>
            <a:pPr>
              <a:defRPr/>
            </a:pPr>
            <a:r>
              <a:rPr lang="fr-FR" altLang="ro-RO" sz="2350" dirty="0"/>
              <a:t>Avant d’administrer le vaccin ROTASIIL-</a:t>
            </a:r>
            <a:r>
              <a:rPr lang="fr-FR" altLang="ro-RO" sz="2350" dirty="0" err="1"/>
              <a:t>Liquid</a:t>
            </a:r>
            <a:r>
              <a:rPr lang="fr-FR" altLang="ro-RO" sz="2350" dirty="0"/>
              <a:t>, il convient de vérifier la pastille de contrôle du vaccin sur l’étiquette placé sur l’ampoule/flacon</a:t>
            </a:r>
          </a:p>
        </p:txBody>
      </p:sp>
      <p:sp>
        <p:nvSpPr>
          <p:cNvPr id="6147" name="Rectangle 29">
            <a:extLst>
              <a:ext uri="{FF2B5EF4-FFF2-40B4-BE49-F238E27FC236}">
                <a16:creationId xmlns:a16="http://schemas.microsoft.com/office/drawing/2014/main" id="{D64E236A-2545-46A4-8A8F-4B96E4725E57}"/>
              </a:ext>
            </a:extLst>
          </p:cNvPr>
          <p:cNvSpPr>
            <a:spLocks noGrp="1" noChangeArrowheads="1"/>
          </p:cNvSpPr>
          <p:nvPr>
            <p:ph type="title"/>
          </p:nvPr>
        </p:nvSpPr>
        <p:spPr/>
        <p:txBody>
          <a:bodyPr/>
          <a:lstStyle/>
          <a:p>
            <a:pPr>
              <a:buSzPct val="100000"/>
              <a:defRPr/>
            </a:pPr>
            <a:r>
              <a:rPr lang="fr-FR" altLang="ro-RO"/>
              <a:t>Comment vérifier la qualité du vaccin ROTASIIL-Liquid ? (1/2)</a:t>
            </a:r>
          </a:p>
        </p:txBody>
      </p:sp>
      <p:sp>
        <p:nvSpPr>
          <p:cNvPr id="10244" name="Right Arrow 2">
            <a:extLst>
              <a:ext uri="{FF2B5EF4-FFF2-40B4-BE49-F238E27FC236}">
                <a16:creationId xmlns:a16="http://schemas.microsoft.com/office/drawing/2014/main" id="{9277B9B2-AFAC-4204-86A0-C7FCD1985953}"/>
              </a:ext>
            </a:extLst>
          </p:cNvPr>
          <p:cNvSpPr>
            <a:spLocks noChangeArrowheads="1"/>
          </p:cNvSpPr>
          <p:nvPr/>
        </p:nvSpPr>
        <p:spPr bwMode="auto">
          <a:xfrm>
            <a:off x="755650" y="2852738"/>
            <a:ext cx="1295400" cy="215900"/>
          </a:xfrm>
          <a:prstGeom prst="rightArrow">
            <a:avLst>
              <a:gd name="adj1" fmla="val 5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10246" name="Picture 1">
            <a:extLst>
              <a:ext uri="{FF2B5EF4-FFF2-40B4-BE49-F238E27FC236}">
                <a16:creationId xmlns:a16="http://schemas.microsoft.com/office/drawing/2014/main" id="{806264B6-2D07-47FD-BFC8-30A1926E68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1988" y="2205038"/>
            <a:ext cx="5942012"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Graphical user interface&#10;&#10;Description automatically generated with low confidence">
            <a:extLst>
              <a:ext uri="{FF2B5EF4-FFF2-40B4-BE49-F238E27FC236}">
                <a16:creationId xmlns:a16="http://schemas.microsoft.com/office/drawing/2014/main" id="{8014E73A-86E3-E083-7DBB-42A0EA1414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2564904"/>
            <a:ext cx="2296092" cy="1440160"/>
          </a:xfrm>
          <a:prstGeom prst="rect">
            <a:avLst/>
          </a:prstGeom>
        </p:spPr>
      </p:pic>
      <p:sp>
        <p:nvSpPr>
          <p:cNvPr id="3" name="Arrow: Down 18">
            <a:extLst>
              <a:ext uri="{FF2B5EF4-FFF2-40B4-BE49-F238E27FC236}">
                <a16:creationId xmlns:a16="http://schemas.microsoft.com/office/drawing/2014/main" id="{BC4188FA-0187-4E78-9C52-EB1D3BE7367C}"/>
              </a:ext>
            </a:extLst>
          </p:cNvPr>
          <p:cNvSpPr>
            <a:spLocks noChangeArrowheads="1"/>
          </p:cNvSpPr>
          <p:nvPr/>
        </p:nvSpPr>
        <p:spPr bwMode="auto">
          <a:xfrm rot="2494303">
            <a:off x="2799687" y="2704980"/>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pic>
        <p:nvPicPr>
          <p:cNvPr id="4" name="Picture 3" descr="Diagram, engineering drawing&#10;&#10;Description automatically generated">
            <a:extLst>
              <a:ext uri="{FF2B5EF4-FFF2-40B4-BE49-F238E27FC236}">
                <a16:creationId xmlns:a16="http://schemas.microsoft.com/office/drawing/2014/main" id="{FE8A6891-F53A-089A-DB0F-A21785D668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610" y="4157931"/>
            <a:ext cx="2352741" cy="1577720"/>
          </a:xfrm>
          <a:prstGeom prst="rect">
            <a:avLst/>
          </a:prstGeom>
        </p:spPr>
      </p:pic>
      <p:sp>
        <p:nvSpPr>
          <p:cNvPr id="5" name="TextBox 4">
            <a:extLst>
              <a:ext uri="{FF2B5EF4-FFF2-40B4-BE49-F238E27FC236}">
                <a16:creationId xmlns:a16="http://schemas.microsoft.com/office/drawing/2014/main" id="{BDCF4438-4481-1B3C-95EF-110C7F7B87A0}"/>
              </a:ext>
            </a:extLst>
          </p:cNvPr>
          <p:cNvSpPr txBox="1"/>
          <p:nvPr/>
        </p:nvSpPr>
        <p:spPr>
          <a:xfrm>
            <a:off x="755576" y="4205957"/>
            <a:ext cx="2233478" cy="254479"/>
          </a:xfrm>
          <a:prstGeom prst="rect">
            <a:avLst/>
          </a:prstGeom>
          <a:solidFill>
            <a:schemeClr val="bg1">
              <a:lumMod val="85000"/>
            </a:schemeClr>
          </a:solidFill>
        </p:spPr>
        <p:txBody>
          <a:bodyPr wrap="square" rtlCol="0">
            <a:spAutoFit/>
          </a:bodyPr>
          <a:lstStyle/>
          <a:p>
            <a:r>
              <a:rPr lang="fr-FR" sz="1000" dirty="0"/>
              <a:t>Vaccin antirotavirus, flacon de 2 doses</a:t>
            </a:r>
          </a:p>
        </p:txBody>
      </p:sp>
      <p:sp>
        <p:nvSpPr>
          <p:cNvPr id="6" name="TextBox 5">
            <a:extLst>
              <a:ext uri="{FF2B5EF4-FFF2-40B4-BE49-F238E27FC236}">
                <a16:creationId xmlns:a16="http://schemas.microsoft.com/office/drawing/2014/main" id="{77914CB3-C55A-F609-ED1B-FF100A65A6EA}"/>
              </a:ext>
            </a:extLst>
          </p:cNvPr>
          <p:cNvSpPr txBox="1"/>
          <p:nvPr/>
        </p:nvSpPr>
        <p:spPr>
          <a:xfrm>
            <a:off x="755576" y="3789040"/>
            <a:ext cx="2176141" cy="246221"/>
          </a:xfrm>
          <a:prstGeom prst="rect">
            <a:avLst/>
          </a:prstGeom>
          <a:solidFill>
            <a:schemeClr val="bg1">
              <a:lumMod val="85000"/>
            </a:schemeClr>
          </a:solidFill>
        </p:spPr>
        <p:txBody>
          <a:bodyPr wrap="square" rtlCol="0">
            <a:spAutoFit/>
          </a:bodyPr>
          <a:lstStyle/>
          <a:p>
            <a:r>
              <a:rPr lang="fr-FR" sz="1000" dirty="0"/>
              <a:t>Etiquetage de face   Etiquetage de dos</a:t>
            </a:r>
          </a:p>
        </p:txBody>
      </p:sp>
      <p:sp>
        <p:nvSpPr>
          <p:cNvPr id="7" name="Arrow: Down 18">
            <a:extLst>
              <a:ext uri="{FF2B5EF4-FFF2-40B4-BE49-F238E27FC236}">
                <a16:creationId xmlns:a16="http://schemas.microsoft.com/office/drawing/2014/main" id="{8C76E369-F84F-CFDF-4082-8EDF5FE90922}"/>
              </a:ext>
            </a:extLst>
          </p:cNvPr>
          <p:cNvSpPr>
            <a:spLocks noChangeArrowheads="1"/>
          </p:cNvSpPr>
          <p:nvPr/>
        </p:nvSpPr>
        <p:spPr bwMode="auto">
          <a:xfrm rot="6697401">
            <a:off x="2169428" y="4371317"/>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00AD422C-35E6-4604-85FC-DC0E0EEA1758}"/>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fr-FR" altLang="ro-RO" sz="3500" b="1"/>
              <a:t>Comment vérifier la qualité du </a:t>
            </a:r>
          </a:p>
          <a:p>
            <a:pPr algn="ctr">
              <a:spcBef>
                <a:spcPct val="0"/>
              </a:spcBef>
              <a:buClrTx/>
              <a:buFontTx/>
              <a:buNone/>
              <a:defRPr/>
            </a:pPr>
            <a:r>
              <a:rPr lang="fr-FR" altLang="ro-RO" sz="3500" b="1"/>
              <a:t>vaccin ROTASIIL-Liquid ? (2/2)</a:t>
            </a:r>
          </a:p>
        </p:txBody>
      </p:sp>
      <p:sp>
        <p:nvSpPr>
          <p:cNvPr id="12291" name="Rectangle 12">
            <a:extLst>
              <a:ext uri="{FF2B5EF4-FFF2-40B4-BE49-F238E27FC236}">
                <a16:creationId xmlns:a16="http://schemas.microsoft.com/office/drawing/2014/main" id="{B093484A-4C5F-4E66-8A20-7FB8C2E8F6B4}"/>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Avant d’administrer le vaccin ROTASIIL-</a:t>
            </a:r>
            <a:r>
              <a:rPr lang="fr-FR" altLang="ro-RO" dirty="0" err="1"/>
              <a:t>Liquid</a:t>
            </a:r>
            <a:r>
              <a:rPr lang="fr-FR" altLang="ro-RO" baseline="30000" dirty="0"/>
              <a:t> </a:t>
            </a:r>
            <a:r>
              <a:rPr lang="fr-FR" altLang="ro-RO" dirty="0"/>
              <a:t>, il convient de toujours vérifier la date d'expiration sur l’étiquette de l’ampoule ou du flacon</a:t>
            </a:r>
          </a:p>
          <a:p>
            <a:pPr lvl="1"/>
            <a:r>
              <a:rPr lang="fr-FR" altLang="ro-RO" dirty="0"/>
              <a:t>Il est possible que la date d’expiration du diluent diffère de celle du vaccin.  Assurez-vous d’utiliser le diluent avec la date d’expiration la plus proche</a:t>
            </a:r>
          </a:p>
        </p:txBody>
      </p:sp>
      <p:pic>
        <p:nvPicPr>
          <p:cNvPr id="2" name="Picture 1" descr="Graphical user interface&#10;&#10;Description automatically generated with low confidence">
            <a:extLst>
              <a:ext uri="{FF2B5EF4-FFF2-40B4-BE49-F238E27FC236}">
                <a16:creationId xmlns:a16="http://schemas.microsoft.com/office/drawing/2014/main" id="{978DA52D-EC59-BB4F-2E02-EC5E61469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440" y="3740764"/>
            <a:ext cx="3521106" cy="2208516"/>
          </a:xfrm>
          <a:prstGeom prst="rect">
            <a:avLst/>
          </a:prstGeom>
        </p:spPr>
      </p:pic>
      <p:sp>
        <p:nvSpPr>
          <p:cNvPr id="12293" name="Right Arrow 3">
            <a:extLst>
              <a:ext uri="{FF2B5EF4-FFF2-40B4-BE49-F238E27FC236}">
                <a16:creationId xmlns:a16="http://schemas.microsoft.com/office/drawing/2014/main" id="{EF45C29D-A97A-4ABA-AFA1-072F7B0D652A}"/>
              </a:ext>
            </a:extLst>
          </p:cNvPr>
          <p:cNvSpPr>
            <a:spLocks noChangeArrowheads="1"/>
          </p:cNvSpPr>
          <p:nvPr/>
        </p:nvSpPr>
        <p:spPr bwMode="auto">
          <a:xfrm rot="8951722">
            <a:off x="3747791" y="4457872"/>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3" name="Picture 2" descr="Diagram, engineering drawing&#10;&#10;Description automatically generated">
            <a:extLst>
              <a:ext uri="{FF2B5EF4-FFF2-40B4-BE49-F238E27FC236}">
                <a16:creationId xmlns:a16="http://schemas.microsoft.com/office/drawing/2014/main" id="{96F742B0-754F-2303-9F91-857598C172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621" y="3740764"/>
            <a:ext cx="3293403" cy="2208516"/>
          </a:xfrm>
          <a:prstGeom prst="rect">
            <a:avLst/>
          </a:prstGeom>
        </p:spPr>
      </p:pic>
      <p:sp>
        <p:nvSpPr>
          <p:cNvPr id="4" name="Right Arrow 3">
            <a:extLst>
              <a:ext uri="{FF2B5EF4-FFF2-40B4-BE49-F238E27FC236}">
                <a16:creationId xmlns:a16="http://schemas.microsoft.com/office/drawing/2014/main" id="{E063875A-4A8B-8673-2227-866A6EBC8411}"/>
              </a:ext>
            </a:extLst>
          </p:cNvPr>
          <p:cNvSpPr>
            <a:spLocks noChangeArrowheads="1"/>
          </p:cNvSpPr>
          <p:nvPr/>
        </p:nvSpPr>
        <p:spPr bwMode="auto">
          <a:xfrm rot="12631735">
            <a:off x="7034003" y="5330665"/>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5" name="TextBox 4">
            <a:extLst>
              <a:ext uri="{FF2B5EF4-FFF2-40B4-BE49-F238E27FC236}">
                <a16:creationId xmlns:a16="http://schemas.microsoft.com/office/drawing/2014/main" id="{60C5927A-B86C-E253-D9D5-88FBD5E64424}"/>
              </a:ext>
            </a:extLst>
          </p:cNvPr>
          <p:cNvSpPr txBox="1"/>
          <p:nvPr/>
        </p:nvSpPr>
        <p:spPr>
          <a:xfrm>
            <a:off x="5184620" y="3800073"/>
            <a:ext cx="3256845" cy="276999"/>
          </a:xfrm>
          <a:prstGeom prst="rect">
            <a:avLst/>
          </a:prstGeom>
          <a:solidFill>
            <a:schemeClr val="bg1">
              <a:lumMod val="85000"/>
            </a:schemeClr>
          </a:solidFill>
        </p:spPr>
        <p:txBody>
          <a:bodyPr wrap="square" rtlCol="0">
            <a:spAutoFit/>
          </a:bodyPr>
          <a:lstStyle/>
          <a:p>
            <a:pPr algn="ctr"/>
            <a:r>
              <a:rPr lang="fr-FR" sz="1200" dirty="0"/>
              <a:t>Vaccin antirotavirus, flacon de 2 doses</a:t>
            </a:r>
          </a:p>
        </p:txBody>
      </p:sp>
      <p:sp>
        <p:nvSpPr>
          <p:cNvPr id="6" name="TextBox 5">
            <a:extLst>
              <a:ext uri="{FF2B5EF4-FFF2-40B4-BE49-F238E27FC236}">
                <a16:creationId xmlns:a16="http://schemas.microsoft.com/office/drawing/2014/main" id="{46730BE0-97C1-EDF7-2E59-ADF3A9612ED6}"/>
              </a:ext>
            </a:extLst>
          </p:cNvPr>
          <p:cNvSpPr txBox="1"/>
          <p:nvPr/>
        </p:nvSpPr>
        <p:spPr>
          <a:xfrm>
            <a:off x="590440" y="5600273"/>
            <a:ext cx="3521106" cy="276999"/>
          </a:xfrm>
          <a:prstGeom prst="rect">
            <a:avLst/>
          </a:prstGeom>
          <a:solidFill>
            <a:schemeClr val="bg1">
              <a:lumMod val="85000"/>
            </a:schemeClr>
          </a:solidFill>
        </p:spPr>
        <p:txBody>
          <a:bodyPr wrap="square" rtlCol="0">
            <a:spAutoFit/>
          </a:bodyPr>
          <a:lstStyle/>
          <a:p>
            <a:pPr algn="ctr"/>
            <a:r>
              <a:rPr lang="fr-FR" sz="1200" dirty="0"/>
              <a:t>Etiquetage de face         Etiquetage de dos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octor_thinking">
            <a:extLst>
              <a:ext uri="{FF2B5EF4-FFF2-40B4-BE49-F238E27FC236}">
                <a16:creationId xmlns:a16="http://schemas.microsoft.com/office/drawing/2014/main" id="{D5B28008-07DA-4715-801F-010F291231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E011318B-218E-4331-85BD-60AD35DD7A4E}"/>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 </a:t>
            </a:r>
          </a:p>
        </p:txBody>
      </p:sp>
      <p:sp>
        <p:nvSpPr>
          <p:cNvPr id="14340" name="Rectangle à coins arrondis 3">
            <a:extLst>
              <a:ext uri="{FF2B5EF4-FFF2-40B4-BE49-F238E27FC236}">
                <a16:creationId xmlns:a16="http://schemas.microsoft.com/office/drawing/2014/main" id="{A20BE3DE-2EC5-43ED-B1EC-150946E7AAE6}"/>
              </a:ext>
            </a:extLst>
          </p:cNvPr>
          <p:cNvSpPr>
            <a:spLocks noChangeArrowheads="1"/>
          </p:cNvSpPr>
          <p:nvPr/>
        </p:nvSpPr>
        <p:spPr bwMode="auto">
          <a:xfrm>
            <a:off x="971550" y="1916113"/>
            <a:ext cx="4392613" cy="30257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Sur la pastille de contrôle du vaccin, le carré intérieur est plus clair que le cercle, mais est déjà plus foncée que la couleur initiale. </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Que devriez-vous faire ?</a:t>
            </a:r>
            <a:r>
              <a:rPr lang="en-GB" altLang="ro-RO" sz="2000" b="1"/>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6BD026C-829C-447E-B5FD-011CE1936259}"/>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norm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defTabSz="912813">
              <a:lnSpc>
                <a:spcPct val="90000"/>
              </a:lnSpc>
              <a:spcAft>
                <a:spcPts val="600"/>
              </a:spcAft>
              <a:buSzPct val="100000"/>
              <a:defRPr/>
            </a:pPr>
            <a:r>
              <a:rPr lang="fr-FR" altLang="ro-RO" sz="3000" b="1" dirty="0">
                <a:solidFill>
                  <a:srgbClr val="000066"/>
                </a:solidFill>
                <a:latin typeface="+mj-lt"/>
                <a:cs typeface="+mj-cs"/>
              </a:rPr>
              <a:t>Comment se préparer pour la vaccination avec </a:t>
            </a:r>
            <a:r>
              <a:rPr lang="fr-FR" altLang="ro-RO" sz="3000" b="1" dirty="0">
                <a:solidFill>
                  <a:srgbClr val="FF0000"/>
                </a:solidFill>
                <a:latin typeface="+mj-lt"/>
                <a:cs typeface="+mj-cs"/>
              </a:rPr>
              <a:t>la présentation unidose </a:t>
            </a:r>
            <a:r>
              <a:rPr lang="fr-FR" altLang="ro-RO" sz="3000" b="1" dirty="0">
                <a:solidFill>
                  <a:srgbClr val="000066"/>
                </a:solidFill>
                <a:latin typeface="+mj-lt"/>
                <a:cs typeface="+mj-cs"/>
              </a:rPr>
              <a:t>du vaccin ROTASIIL-</a:t>
            </a:r>
            <a:r>
              <a:rPr lang="fr-FR" altLang="ro-RO" sz="3000" b="1" dirty="0" err="1">
                <a:solidFill>
                  <a:srgbClr val="000066"/>
                </a:solidFill>
                <a:latin typeface="+mj-lt"/>
                <a:cs typeface="+mj-cs"/>
              </a:rPr>
              <a:t>Liquid</a:t>
            </a:r>
            <a:r>
              <a:rPr lang="fr-FR" altLang="ro-RO" sz="3000" b="1" dirty="0">
                <a:solidFill>
                  <a:srgbClr val="000066"/>
                </a:solidFill>
                <a:latin typeface="+mj-lt"/>
                <a:cs typeface="+mj-cs"/>
              </a:rPr>
              <a:t>? (1/3)</a:t>
            </a:r>
          </a:p>
        </p:txBody>
      </p:sp>
      <p:pic>
        <p:nvPicPr>
          <p:cNvPr id="3" name="Picture 2" descr="Graphical user interface, application&#10;&#10;Description automatically generated">
            <a:extLst>
              <a:ext uri="{FF2B5EF4-FFF2-40B4-BE49-F238E27FC236}">
                <a16:creationId xmlns:a16="http://schemas.microsoft.com/office/drawing/2014/main" id="{00CA4A6D-0DB9-2F1C-0030-4583CEEF04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7909" y="1381125"/>
            <a:ext cx="5441519" cy="461168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7CA2640-707F-4104-B603-AB829180D924}"/>
              </a:ext>
            </a:extLst>
          </p:cNvPr>
          <p:cNvSpPr txBox="1">
            <a:spLocks noChangeArrowheads="1"/>
          </p:cNvSpPr>
          <p:nvPr/>
        </p:nvSpPr>
        <p:spPr bwMode="auto">
          <a:xfrm>
            <a:off x="1588" y="33338"/>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2800" b="1">
                <a:solidFill>
                  <a:srgbClr val="000066"/>
                </a:solidFill>
                <a:latin typeface="Arial" pitchFamily="34" charset="0"/>
              </a:rPr>
              <a:t>Comment se préparer pour la vaccination avec la presentation de </a:t>
            </a:r>
            <a:r>
              <a:rPr lang="fr-FR" altLang="ro-RO" sz="2800" b="1">
                <a:solidFill>
                  <a:srgbClr val="FF0000"/>
                </a:solidFill>
                <a:latin typeface="Arial" pitchFamily="34" charset="0"/>
              </a:rPr>
              <a:t>deux doses </a:t>
            </a:r>
            <a:r>
              <a:rPr lang="fr-FR" altLang="ro-RO" sz="2800" b="1">
                <a:solidFill>
                  <a:srgbClr val="000066"/>
                </a:solidFill>
                <a:latin typeface="Arial" pitchFamily="34" charset="0"/>
              </a:rPr>
              <a:t>du vaccin </a:t>
            </a:r>
          </a:p>
          <a:p>
            <a:pPr algn="ctr">
              <a:buSzPct val="100000"/>
              <a:defRPr/>
            </a:pPr>
            <a:r>
              <a:rPr lang="fr-FR" altLang="ro-RO" sz="2800" b="1">
                <a:solidFill>
                  <a:srgbClr val="000066"/>
                </a:solidFill>
                <a:latin typeface="Arial" pitchFamily="34" charset="0"/>
              </a:rPr>
              <a:t>ROTASIIL-Liquid? (2/3)</a:t>
            </a:r>
          </a:p>
        </p:txBody>
      </p:sp>
      <p:sp>
        <p:nvSpPr>
          <p:cNvPr id="8" name="TextBox 7">
            <a:extLst>
              <a:ext uri="{FF2B5EF4-FFF2-40B4-BE49-F238E27FC236}">
                <a16:creationId xmlns:a16="http://schemas.microsoft.com/office/drawing/2014/main" id="{BFFD1443-19C4-B5C7-C254-28248DC27DAC}"/>
              </a:ext>
            </a:extLst>
          </p:cNvPr>
          <p:cNvSpPr txBox="1"/>
          <p:nvPr/>
        </p:nvSpPr>
        <p:spPr>
          <a:xfrm>
            <a:off x="4716016" y="4437112"/>
            <a:ext cx="4283812" cy="1477328"/>
          </a:xfrm>
          <a:prstGeom prst="rect">
            <a:avLst/>
          </a:prstGeom>
          <a:noFill/>
        </p:spPr>
        <p:txBody>
          <a:bodyPr wrap="square" rtlCol="0">
            <a:spAutoFit/>
          </a:bodyPr>
          <a:lstStyle/>
          <a:p>
            <a:r>
              <a:rPr lang="fr-FR" dirty="0">
                <a:solidFill>
                  <a:srgbClr val="FF0000"/>
                </a:solidFill>
                <a:latin typeface="Arial" panose="020B0604020202020204" pitchFamily="34" charset="0"/>
                <a:cs typeface="Arial" panose="020B0604020202020204" pitchFamily="34" charset="0"/>
              </a:rPr>
              <a:t>Flacon multidose : Laisser l’adaptateur de flacon sur le flacon vaccinal.  Utilisez une nouvelle seringue pour la deuxième dose après avoir retiré et administré la première dose.</a:t>
            </a:r>
          </a:p>
        </p:txBody>
      </p:sp>
      <p:pic>
        <p:nvPicPr>
          <p:cNvPr id="15" name="Picture 14" descr="Graphical user interface&#10;&#10;Description automatically generated with medium confidence">
            <a:extLst>
              <a:ext uri="{FF2B5EF4-FFF2-40B4-BE49-F238E27FC236}">
                <a16:creationId xmlns:a16="http://schemas.microsoft.com/office/drawing/2014/main" id="{E50918EA-16AE-5D84-6825-221EAB33F1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484784"/>
            <a:ext cx="4286848" cy="1228896"/>
          </a:xfrm>
          <a:prstGeom prst="rect">
            <a:avLst/>
          </a:prstGeom>
        </p:spPr>
      </p:pic>
      <p:pic>
        <p:nvPicPr>
          <p:cNvPr id="17" name="Picture 16" descr="A picture containing graphical user interface&#10;&#10;Description automatically generated">
            <a:extLst>
              <a:ext uri="{FF2B5EF4-FFF2-40B4-BE49-F238E27FC236}">
                <a16:creationId xmlns:a16="http://schemas.microsoft.com/office/drawing/2014/main" id="{A2E41022-43FD-4AAA-9D29-7F433EC052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2886846"/>
            <a:ext cx="4372585" cy="1257475"/>
          </a:xfrm>
          <a:prstGeom prst="rect">
            <a:avLst/>
          </a:prstGeom>
        </p:spPr>
      </p:pic>
      <p:pic>
        <p:nvPicPr>
          <p:cNvPr id="19" name="Picture 18" descr="Graphical user interface, text, application&#10;&#10;Description automatically generated">
            <a:extLst>
              <a:ext uri="{FF2B5EF4-FFF2-40B4-BE49-F238E27FC236}">
                <a16:creationId xmlns:a16="http://schemas.microsoft.com/office/drawing/2014/main" id="{83E99881-BE1C-6D54-1A8F-14D7E49277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325" y="4509120"/>
            <a:ext cx="4591691" cy="1209844"/>
          </a:xfrm>
          <a:prstGeom prst="rect">
            <a:avLst/>
          </a:prstGeom>
        </p:spPr>
      </p:pic>
      <p:pic>
        <p:nvPicPr>
          <p:cNvPr id="21" name="Picture 20" descr="Graphical user interface&#10;&#10;Description automatically generated with medium confidence">
            <a:extLst>
              <a:ext uri="{FF2B5EF4-FFF2-40B4-BE49-F238E27FC236}">
                <a16:creationId xmlns:a16="http://schemas.microsoft.com/office/drawing/2014/main" id="{68771349-755F-4EC4-BA4A-96A675D92A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99992" y="1484784"/>
            <a:ext cx="4153480" cy="1247949"/>
          </a:xfrm>
          <a:prstGeom prst="rect">
            <a:avLst/>
          </a:prstGeom>
        </p:spPr>
      </p:pic>
      <p:pic>
        <p:nvPicPr>
          <p:cNvPr id="23" name="Picture 22" descr="Text&#10;&#10;Description automatically generated">
            <a:extLst>
              <a:ext uri="{FF2B5EF4-FFF2-40B4-BE49-F238E27FC236}">
                <a16:creationId xmlns:a16="http://schemas.microsoft.com/office/drawing/2014/main" id="{43FEB7BE-8825-CE68-C715-74742831BC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99992" y="2886846"/>
            <a:ext cx="4639322" cy="124794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52DB3F83-4208-4128-881E-4E60CF6AB014}"/>
              </a:ext>
            </a:extLst>
          </p:cNvPr>
          <p:cNvSpPr>
            <a:spLocks noGrp="1"/>
          </p:cNvSpPr>
          <p:nvPr>
            <p:ph type="title" idx="4294967295"/>
          </p:nvPr>
        </p:nvSpPr>
        <p:spPr/>
        <p:txBody>
          <a:bodyPr/>
          <a:lstStyle/>
          <a:p>
            <a:pPr>
              <a:defRPr/>
            </a:pPr>
            <a:r>
              <a:rPr lang="fr-FR" altLang="ro-RO" sz="2500" dirty="0"/>
              <a:t>Le vaccin antirotavirus (ROTASIIL-</a:t>
            </a:r>
            <a:r>
              <a:rPr lang="fr-FR" altLang="ro-RO" sz="2500" dirty="0" err="1"/>
              <a:t>Liquid</a:t>
            </a:r>
            <a:r>
              <a:rPr lang="fr-FR" altLang="ro-RO" sz="2500" dirty="0"/>
              <a:t>) peut-il être administré en même temps que d’autres vaccins pour enfants ?</a:t>
            </a:r>
          </a:p>
        </p:txBody>
      </p:sp>
      <p:sp>
        <p:nvSpPr>
          <p:cNvPr id="22531" name="Rectangle 5">
            <a:extLst>
              <a:ext uri="{FF2B5EF4-FFF2-40B4-BE49-F238E27FC236}">
                <a16:creationId xmlns:a16="http://schemas.microsoft.com/office/drawing/2014/main" id="{324EFB93-CB7D-45E6-97A0-B3EBF2A1EAF9}"/>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s-ES" sz="1800">
              <a:solidFill>
                <a:schemeClr val="tx1"/>
              </a:solidFill>
              <a:latin typeface="Limon F3" charset="0"/>
            </a:endParaRPr>
          </a:p>
        </p:txBody>
      </p:sp>
      <p:sp>
        <p:nvSpPr>
          <p:cNvPr id="22532" name="Espace réservé du contenu 3">
            <a:extLst>
              <a:ext uri="{FF2B5EF4-FFF2-40B4-BE49-F238E27FC236}">
                <a16:creationId xmlns:a16="http://schemas.microsoft.com/office/drawing/2014/main" id="{BD572253-19EC-43A6-8A49-A0CDD83BD3AD}"/>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Le ROTASIIL-</a:t>
            </a:r>
            <a:r>
              <a:rPr lang="fr-FR" altLang="ro-RO" sz="2100" dirty="0" err="1"/>
              <a:t>Liquid</a:t>
            </a:r>
            <a:r>
              <a:rPr lang="fr-FR" altLang="ro-RO" sz="2100" dirty="0"/>
              <a:t>, ainsi que les autres vaccins antirotavirus, peuvent être administrés avec tous les vaccins de routine de l’enfance suivants sans nuire à leur efficacité : </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antidiphtérique-antitétanique-anticoquelucheux (DTC)</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t>
            </a:r>
            <a:r>
              <a:rPr lang="fr-FR" altLang="ro-RO" i="1" dirty="0">
                <a:latin typeface="Arial" panose="020B0604020202020204" pitchFamily="34" charset="0"/>
                <a:ea typeface="MS PGothic" panose="020B0600070205080204" pitchFamily="34" charset="-128"/>
              </a:rPr>
              <a:t>Haemophilus influenzae</a:t>
            </a:r>
            <a:r>
              <a:rPr lang="fr-FR" altLang="ro-RO" dirty="0">
                <a:latin typeface="Arial" panose="020B0604020202020204" pitchFamily="34" charset="0"/>
                <a:ea typeface="MS PGothic" panose="020B0600070205080204" pitchFamily="34" charset="-128"/>
              </a:rPr>
              <a:t> de type b (Hib)</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antipoliomyélitique inactivé (VPI)</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anti-hépatite B</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antipneumococcique</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antipoliomyélitique oral (VPO)</a:t>
            </a:r>
          </a:p>
          <a:p>
            <a:r>
              <a:rPr lang="fr-FR" altLang="ro-RO" sz="2100" dirty="0"/>
              <a:t>Administrer le vaccin antirotavirus (et le VPO)</a:t>
            </a:r>
            <a:r>
              <a:rPr lang="fr-FR" altLang="ro-RO" sz="2100" b="1" dirty="0"/>
              <a:t> en premier</a:t>
            </a:r>
            <a:r>
              <a:rPr lang="fr-FR" altLang="ro-RO" sz="2100" dirty="0"/>
              <a:t>,</a:t>
            </a:r>
            <a:r>
              <a:rPr lang="fr-FR" altLang="ro-RO" sz="2100" b="1" dirty="0"/>
              <a:t> </a:t>
            </a:r>
            <a:r>
              <a:rPr lang="fr-FR" altLang="ro-RO" sz="2100" dirty="0"/>
              <a:t>puis administrer les autres vaccins pédiatriques injectables</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TotalTime>
  <Words>2586</Words>
  <Application>Microsoft Office PowerPoint</Application>
  <PresentationFormat>On-screen Show (4:3)</PresentationFormat>
  <Paragraphs>218</Paragraphs>
  <Slides>17</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Narrow</vt:lpstr>
      <vt:lpstr>Calibri</vt:lpstr>
      <vt:lpstr>Limon F3</vt:lpstr>
      <vt:lpstr>Wingdings</vt:lpstr>
      <vt:lpstr>PPTtemplate</vt:lpstr>
      <vt:lpstr>PowerPoint Presentation</vt:lpstr>
      <vt:lpstr>PowerPoint Presentation</vt:lpstr>
      <vt:lpstr>PowerPoint Presentation</vt:lpstr>
      <vt:lpstr>Comment vérifier la qualité du vaccin ROTASIIL-Liquid ? (1/2)</vt:lpstr>
      <vt:lpstr>PowerPoint Presentation</vt:lpstr>
      <vt:lpstr>PowerPoint Presentation</vt:lpstr>
      <vt:lpstr>PowerPoint Presentation</vt:lpstr>
      <vt:lpstr>PowerPoint Presentation</vt:lpstr>
      <vt:lpstr>Le vaccin antirotavirus (ROTASIIL-Liquid) peut-il être administré en même temps que d’autres vaccins pour enfants ?</vt:lpstr>
      <vt:lpstr>PowerPoint Presentation</vt:lpstr>
      <vt:lpstr>PowerPoint Presentation</vt:lpstr>
      <vt:lpstr>PowerPoint Presentation</vt:lpstr>
      <vt:lpstr>PowerPoint Presentation</vt:lpstr>
      <vt:lpstr>PowerPoint Presentation</vt:lpstr>
      <vt:lpstr>Combien de flacons doit-on emporter pour une stratégie avancée ?</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 Mayers</cp:lastModifiedBy>
  <cp:revision>1116</cp:revision>
  <dcterms:created xsi:type="dcterms:W3CDTF">2012-01-26T16:16:35Z</dcterms:created>
  <dcterms:modified xsi:type="dcterms:W3CDTF">2022-11-17T16:42:08Z</dcterms:modified>
</cp:coreProperties>
</file>