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5" r:id="rId7"/>
    <p:sldId id="316" r:id="rId8"/>
    <p:sldId id="321" r:id="rId9"/>
    <p:sldId id="322" r:id="rId10"/>
    <p:sldId id="312" r:id="rId11"/>
    <p:sldId id="323" r:id="rId12"/>
    <p:sldId id="313" r:id="rId13"/>
    <p:sldId id="324"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98" autoAdjust="0"/>
  </p:normalViewPr>
  <p:slideViewPr>
    <p:cSldViewPr>
      <p:cViewPr varScale="1">
        <p:scale>
          <a:sx n="69" d="100"/>
          <a:sy n="69" d="100"/>
        </p:scale>
        <p:origin x="120" y="96"/>
      </p:cViewPr>
      <p:guideLst>
        <p:guide orient="horz" pos="2160"/>
        <p:guide pos="2880"/>
      </p:guideLst>
    </p:cSldViewPr>
  </p:slideViewPr>
  <p:notesTextViewPr>
    <p:cViewPr>
      <p:scale>
        <a:sx n="100" d="100"/>
        <a:sy n="100" d="100"/>
      </p:scale>
      <p:origin x="0" y="-1278"/>
    </p:cViewPr>
  </p:notesTextViewPr>
  <p:sorterViewPr>
    <p:cViewPr>
      <p:scale>
        <a:sx n="100" d="100"/>
        <a:sy n="100" d="100"/>
      </p:scale>
      <p:origin x="0" y="0"/>
    </p:cViewPr>
  </p:sorterViewPr>
  <p:notesViewPr>
    <p:cSldViewPr>
      <p:cViewPr>
        <p:scale>
          <a:sx n="70" d="100"/>
          <a:sy n="70" d="100"/>
        </p:scale>
        <p:origin x="-4188" y="-3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3AFBD2A-B550-4FBC-8B58-F1F53E0D833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EA3B0F9A-16B6-4D2B-B368-6DF88473798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4BD678FB-2CBE-4175-AC45-621128DA3AB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F700D49-9D9A-49F2-A68B-5672396A4A72}"/>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9302A33E-6770-407B-8CF7-259833A7377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37D75B2-EFD0-42C6-BD18-9591B84415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C522BD2-FABC-4553-ACA7-01AECE53AE0C}"/>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A40640C5-E07F-40E7-A385-D85A7D51669B}"/>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BE7A9E8-0523-4774-A4DF-22001992882B}"/>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AAACEF6-915E-408D-A23E-29BF14C116F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E8B814F-0D29-448A-910C-8356DE901E24}"/>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E46CC1E5-A2C5-46BE-BC3A-F29DBDC3FAEB}"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AE176DD9-6196-4850-B33E-2E47947D2FC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29DF11A3-D6EC-4F73-87A5-C5176867446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9F6A941-F49E-41FF-8870-A878B0F695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4D8DA897-D400-44AC-81BC-BE7C1AC40A5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700C4FA4-70FD-443D-8001-09C66720AF5C}"/>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8644932C-589F-44EF-A4B8-3CFA9627A8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seconde dose du vaccin antirotavirus.</a:t>
            </a:r>
          </a:p>
          <a:p>
            <a:endParaRPr lang="fr-FR" altLang="ro-RO" b="1" noProof="0" dirty="0">
              <a:solidFill>
                <a:srgbClr val="000000"/>
              </a:solidFill>
            </a:endParaRPr>
          </a:p>
          <a:p>
            <a:r>
              <a:rPr lang="fr-FR" altLang="ro-RO" noProof="0" dirty="0">
                <a:solidFill>
                  <a:srgbClr val="000000"/>
                </a:solidFill>
              </a:rPr>
              <a:t>S’assurer que tous les nourrissons reçoivent toutes les doses de vaccin antirotavirus (ROTASIIL) à temps (à 6, 10 et 14 semaines de vie)</a:t>
            </a:r>
          </a:p>
          <a:p>
            <a:r>
              <a:rPr lang="fr-FR" altLang="ro-RO" noProof="0" dirty="0">
                <a:solidFill>
                  <a:srgbClr val="000000"/>
                </a:solidFill>
              </a:rPr>
              <a:t>Suivi auprès des nourrissons ayant reçu la première / seconde dose et que les parents n’ont pas présentés pour la deuxième ou troisième dose - les enfants peuvent être vaccinés jusqu’à l’âge de 24 mois               </a:t>
            </a:r>
          </a:p>
          <a:p>
            <a:r>
              <a:rPr lang="fr-FR" altLang="ro-RO" noProof="0" dirty="0">
                <a:solidFill>
                  <a:srgbClr val="000000"/>
                </a:solidFill>
              </a:rPr>
              <a:t>Une copie de la carte de vaccination des nourrissons peut être conservée le mois où l’enfant est censé revenir pour la deuxième ou troisième dose du vaccin antirotavirus (ROTASIIL). </a:t>
            </a:r>
          </a:p>
          <a:p>
            <a:r>
              <a:rPr lang="fr-FR" altLang="ro-RO" noProof="0" dirty="0">
                <a:solidFill>
                  <a:srgbClr val="000000"/>
                </a:solidFill>
              </a:rPr>
              <a:t>Par exemple, si un nourrisson reçoit le vaccin pentavalent et le vaccin antirotavirus (ROTASIIL) en janvier, placer une copie de la carte dans la section février. Chaque mois, examiner les cartes de rappel et mettre en place un suivi auprès de ceux qui ne respectent pas l’échéance. </a:t>
            </a:r>
          </a:p>
          <a:p>
            <a:r>
              <a:rPr lang="fr-FR" altLang="ro-RO" noProof="0" dirty="0">
                <a:solidFill>
                  <a:srgbClr val="000000"/>
                </a:solidFill>
              </a:rPr>
              <a:t>Impliquer des bénévoles de la communauté en leur demandant de présenter les nourrissons qui sont admissibles pour les deuxième et troisième doses. </a:t>
            </a:r>
          </a:p>
          <a:p>
            <a:r>
              <a:rPr lang="fr-FR" altLang="ro-RO" noProof="0" dirty="0">
                <a:solidFill>
                  <a:srgbClr val="000000"/>
                </a:solidFill>
              </a:rPr>
              <a:t>Expliquer également aux bénévoles la raison pour laquelle il est important de présenter les nourrissons pour les deuxième et troisième doses du vaccin antirotavirus – importance de terminer la série vaccinale.</a:t>
            </a:r>
          </a:p>
          <a:p>
            <a:endParaRPr lang="fr-FR" altLang="ro-RO" noProof="0" dirty="0">
              <a:solidFill>
                <a:srgbClr val="000000"/>
              </a:solidFill>
            </a:endParaRPr>
          </a:p>
          <a:p>
            <a:r>
              <a:rPr lang="fr-FR"/>
              <a:t>».</a:t>
            </a:r>
            <a:endParaRPr lang="fr-FR" altLang="ro-RO" noProof="0" dirty="0">
              <a:solidFill>
                <a:srgbClr val="000000"/>
              </a:solidFill>
            </a:endParaRPr>
          </a:p>
        </p:txBody>
      </p:sp>
      <p:sp>
        <p:nvSpPr>
          <p:cNvPr id="25604" name="Slide Number Placeholder 3">
            <a:extLst>
              <a:ext uri="{FF2B5EF4-FFF2-40B4-BE49-F238E27FC236}">
                <a16:creationId xmlns:a16="http://schemas.microsoft.com/office/drawing/2014/main" id="{CB1F4DEF-DC4F-4512-AE65-95BF0D42CC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34B55B0-3E1A-4B81-8BF7-42A5AC8624DE}"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D952AD35-CC82-4B5D-848F-FC13CDC88BC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48218E9B-D9CD-47E0-BF4D-DD50850CE7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 l’administration du vaccin antirotavirus.</a:t>
            </a:r>
          </a:p>
          <a:p>
            <a:endParaRPr lang="fr-FR" altLang="ro-RO" b="1" noProof="0" dirty="0">
              <a:solidFill>
                <a:srgbClr val="000000"/>
              </a:solidFill>
            </a:endParaRPr>
          </a:p>
          <a:p>
            <a:r>
              <a:rPr lang="fr-FR" altLang="ro-RO" noProof="0" dirty="0">
                <a:solidFill>
                  <a:srgbClr val="000000"/>
                </a:solidFill>
              </a:rPr>
              <a:t>Utiliser un tableau de bord pour suivre le nombre de nourrissons ayant reçu les première et troisième doses du vaccin antirotavirus (ROTASIIL).</a:t>
            </a:r>
          </a:p>
          <a:p>
            <a:r>
              <a:rPr lang="fr-FR" altLang="ro-RO" noProof="0" dirty="0">
                <a:solidFill>
                  <a:srgbClr val="000000"/>
                </a:solidFill>
              </a:rPr>
              <a:t>Si l’intervalle entre le Rota1 et le Rota3 est important, cela signifie que plusieurs nourrissons ont reçu la première dose, mais pas la troisième. C’est pourquoi les systèmes de suivi (mentionnés dans la diapositive précédente) doivent être renforcés. </a:t>
            </a:r>
          </a:p>
          <a:p>
            <a:r>
              <a:rPr lang="fr-FR" altLang="ro-RO" noProof="0" dirty="0">
                <a:solidFill>
                  <a:srgbClr val="000000"/>
                </a:solidFill>
              </a:rPr>
              <a:t>Si un écart important est constaté entre l’objectif mensuel et le nombre d’enfants ayant bénéficié du Rota1, cela signifie que les nouveau-nés doivent être suivis plus régulièrement.</a:t>
            </a:r>
          </a:p>
        </p:txBody>
      </p:sp>
      <p:sp>
        <p:nvSpPr>
          <p:cNvPr id="27652" name="Espace réservé du numéro de diapositive 3">
            <a:extLst>
              <a:ext uri="{FF2B5EF4-FFF2-40B4-BE49-F238E27FC236}">
                <a16:creationId xmlns:a16="http://schemas.microsoft.com/office/drawing/2014/main" id="{EBE6CEE1-BE5B-4B3E-AE3E-9FAF099F53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B49E99F-4A74-47B0-8B9B-AF13E8F1FFD1}"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9BAA1781-B74A-4349-8553-7D59FAD24835}"/>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B35E64D-8832-4BB9-BE71-76E9789F00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a:p>
            <a:endParaRPr lang="en-GB" altLang="ro-RO" b="1">
              <a:solidFill>
                <a:srgbClr val="000000"/>
              </a:solidFill>
            </a:endParaRPr>
          </a:p>
        </p:txBody>
      </p:sp>
      <p:sp>
        <p:nvSpPr>
          <p:cNvPr id="29700" name="Espace réservé du numéro de diapositive 3">
            <a:extLst>
              <a:ext uri="{FF2B5EF4-FFF2-40B4-BE49-F238E27FC236}">
                <a16:creationId xmlns:a16="http://schemas.microsoft.com/office/drawing/2014/main" id="{763E2C67-A6FE-49EC-AC21-6E4BD174B1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082FB2-5EB9-4FA5-9AE8-810B0D62CDFC}"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A96EEA9-965D-4F27-9C05-4DAE5E3B70E3}"/>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53E94077-8CCF-4FDA-AB49-050A2B5753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r>
              <a:rPr lang="en-GB" altLang="ro-RO">
                <a:solidFill>
                  <a:srgbClr val="000000"/>
                </a:solidFill>
              </a:rPr>
              <a:t>  </a:t>
            </a:r>
          </a:p>
          <a:p>
            <a:endParaRPr lang="en-GB" altLang="ro-RO">
              <a:solidFill>
                <a:srgbClr val="000000"/>
              </a:solidFill>
            </a:endParaRPr>
          </a:p>
          <a:p>
            <a:r>
              <a:rPr lang="en-GB" altLang="ro-RO">
                <a:solidFill>
                  <a:srgbClr val="000000"/>
                </a:solidFill>
              </a:rPr>
              <a:t>Ceci marque la fin du module    </a:t>
            </a:r>
          </a:p>
          <a:p>
            <a:r>
              <a:rPr lang="en-GB" altLang="ro-RO">
                <a:solidFill>
                  <a:srgbClr val="000000"/>
                </a:solidFill>
              </a:rPr>
              <a:t>Vous avez terminé le module « Enregistrement et contrôle de l’administration du vaccin antirotavirus ».</a:t>
            </a:r>
            <a:br>
              <a:rPr lang="en-GB" altLang="ro-RO">
                <a:solidFill>
                  <a:srgbClr val="000000"/>
                </a:solidFill>
              </a:rPr>
            </a:br>
            <a:r>
              <a:rPr lang="en-GB" altLang="ro-RO">
                <a:solidFill>
                  <a:srgbClr val="000000"/>
                </a:solidFill>
              </a:rPr>
              <a:t>Le module suivant est intitulé « Surveillance des manifestations post-vaccinales indésirables du vaccin antirotavirus ».</a:t>
            </a:r>
          </a:p>
          <a:p>
            <a:r>
              <a:rPr lang="en-GB" altLang="ro-RO">
                <a:solidFill>
                  <a:srgbClr val="000000"/>
                </a:solidFill>
              </a:rPr>
              <a:t>Merci pour votre attention ! </a:t>
            </a:r>
          </a:p>
          <a:p>
            <a:r>
              <a:rPr lang="en-GB" altLang="ro-RO">
                <a:solidFill>
                  <a:srgbClr val="000000"/>
                </a:solidFill>
              </a:rPr>
              <a:t> </a:t>
            </a:r>
          </a:p>
        </p:txBody>
      </p:sp>
      <p:sp>
        <p:nvSpPr>
          <p:cNvPr id="31748" name="Espace réservé du numéro de diapositive 3">
            <a:extLst>
              <a:ext uri="{FF2B5EF4-FFF2-40B4-BE49-F238E27FC236}">
                <a16:creationId xmlns:a16="http://schemas.microsoft.com/office/drawing/2014/main" id="{E1F99E16-5705-4D13-9474-D525FCCCA3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EF75A19-8F21-4F60-8BE8-DF3189B3F014}" type="slidenum">
              <a:rPr lang="en-GB" altLang="ro-RO">
                <a:solidFill>
                  <a:srgbClr val="000000"/>
                </a:solidFill>
                <a:cs typeface="Arial" panose="020B0604020202020204" pitchFamily="34" charset="0"/>
              </a:rPr>
              <a:pPr eaLnBrk="0" hangingPunct="0">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E00DB3E9-E644-4CFA-A54D-C070C3ACD5B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33107A6B-6F02-4290-8532-9007F176CE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Une fois l'enfant vacciné, que devriez-vous faire ? </a:t>
            </a:r>
            <a:br>
              <a:rPr lang="fr-FR" altLang="ro-RO" noProof="0" dirty="0">
                <a:solidFill>
                  <a:srgbClr val="000000"/>
                </a:solidFill>
              </a:rPr>
            </a:br>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enregistrer la vaccination sur la carte ?</a:t>
            </a:r>
          </a:p>
          <a:p>
            <a:pPr marL="171450" indent="-171450">
              <a:buFont typeface="Arial" panose="020B0604020202020204" pitchFamily="34" charset="0"/>
              <a:buChar char="•"/>
            </a:pPr>
            <a:r>
              <a:rPr lang="fr-FR" altLang="ro-RO" noProof="0" dirty="0">
                <a:solidFill>
                  <a:srgbClr val="000000"/>
                </a:solidFill>
              </a:rPr>
              <a:t>Comment noter et faire mention de l’acte de vaccination sur la feuille de pointage et le rapport mensuel ?</a:t>
            </a:r>
          </a:p>
          <a:p>
            <a:pPr marL="171450" indent="-171450">
              <a:buFont typeface="Arial" panose="020B0604020202020204" pitchFamily="34" charset="0"/>
              <a:buChar char="•"/>
            </a:pPr>
            <a:r>
              <a:rPr lang="fr-FR" altLang="ro-RO" noProof="0" dirty="0">
                <a:solidFill>
                  <a:srgbClr val="000000"/>
                </a:solidFill>
              </a:rPr>
              <a:t>Comment assurer le contrôle de l’administration du vaccin antirotavirus ?</a:t>
            </a:r>
          </a:p>
          <a:p>
            <a:pPr marL="171450" indent="-171450">
              <a:buFont typeface="Arial" panose="020B0604020202020204" pitchFamily="34" charset="0"/>
              <a:buChar char="•"/>
            </a:pPr>
            <a:r>
              <a:rPr lang="fr-FR" altLang="ro-RO" noProof="0" dirty="0">
                <a:solidFill>
                  <a:srgbClr val="000000"/>
                </a:solidFill>
              </a:rPr>
              <a:t>Comment assurer le suivi auprès des nourrissons admissibles ?</a:t>
            </a:r>
          </a:p>
        </p:txBody>
      </p:sp>
      <p:sp>
        <p:nvSpPr>
          <p:cNvPr id="9220" name="Espace réservé du numéro de diapositive 3">
            <a:extLst>
              <a:ext uri="{FF2B5EF4-FFF2-40B4-BE49-F238E27FC236}">
                <a16:creationId xmlns:a16="http://schemas.microsoft.com/office/drawing/2014/main" id="{17E78DDE-B509-4F4B-B987-BB2A66F7B9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EB6ABAB-845C-4166-B513-A9CF0A8F50DE}"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FDA72190-95B5-415F-ABC0-E9B8608D5D2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803C87A-700B-463C-9C51-03BD3FB769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utilisations de la carte de vaccination</a:t>
            </a:r>
          </a:p>
          <a:p>
            <a:endParaRPr lang="fr-FR" altLang="ro-RO" b="1" noProof="0" dirty="0">
              <a:solidFill>
                <a:srgbClr val="000000"/>
              </a:solidFill>
            </a:endParaRPr>
          </a:p>
          <a:p>
            <a:r>
              <a:rPr lang="fr-FR" altLang="ro-RO" noProof="0" dirty="0">
                <a:solidFill>
                  <a:srgbClr val="000000"/>
                </a:solidFill>
              </a:rPr>
              <a:t>La carte de vaccination :</a:t>
            </a:r>
          </a:p>
          <a:p>
            <a:pPr marL="171450" indent="-171450">
              <a:buFont typeface="Arial" panose="020B0604020202020204" pitchFamily="34" charset="0"/>
              <a:buChar char="•"/>
            </a:pPr>
            <a:r>
              <a:rPr lang="fr-FR" altLang="ro-RO" noProof="0" dirty="0">
                <a:solidFill>
                  <a:srgbClr val="000000"/>
                </a:solidFill>
              </a:rPr>
              <a:t>Fait mention de la date de naissance de l’enfant</a:t>
            </a:r>
          </a:p>
          <a:p>
            <a:pPr marL="171450" indent="-171450">
              <a:buFont typeface="Arial" panose="020B0604020202020204" pitchFamily="34" charset="0"/>
              <a:buChar char="•"/>
            </a:pPr>
            <a:r>
              <a:rPr lang="fr-FR" altLang="ro-RO" noProof="0" dirty="0">
                <a:solidFill>
                  <a:srgbClr val="000000"/>
                </a:solidFill>
              </a:rPr>
              <a:t>Informe l'agent de santé et le gardien sur :</a:t>
            </a:r>
          </a:p>
          <a:p>
            <a:pPr marL="742950" lvl="1" indent="-285750">
              <a:buFontTx/>
              <a:buChar char="•"/>
            </a:pPr>
            <a:r>
              <a:rPr lang="fr-FR" altLang="ro-RO" noProof="0" dirty="0">
                <a:solidFill>
                  <a:srgbClr val="000000"/>
                </a:solidFill>
              </a:rPr>
              <a:t>Les vaccins déjà reçus et ceux nécessaires à l’avenir</a:t>
            </a:r>
          </a:p>
          <a:p>
            <a:pPr marL="742950" lvl="1" indent="-285750">
              <a:buFontTx/>
              <a:buChar char="•"/>
            </a:pPr>
            <a:r>
              <a:rPr lang="fr-FR" altLang="ro-RO" noProof="0" dirty="0">
                <a:solidFill>
                  <a:srgbClr val="000000"/>
                </a:solidFill>
              </a:rPr>
              <a:t>Le prochain rendez-vous pour la vaccination</a:t>
            </a:r>
          </a:p>
          <a:p>
            <a:pPr marL="171450" indent="-171450">
              <a:buFont typeface="Arial" panose="020B0604020202020204" pitchFamily="34" charset="0"/>
              <a:buChar char="•"/>
            </a:pPr>
            <a:r>
              <a:rPr lang="fr-FR" altLang="ro-RO" noProof="0" dirty="0">
                <a:solidFill>
                  <a:srgbClr val="000000"/>
                </a:solidFill>
              </a:rPr>
              <a:t> Peut aider à suivre les enfants qui se sont présentés dans les délais pour la vaccination</a:t>
            </a:r>
          </a:p>
          <a:p>
            <a:pPr marL="171450" indent="-171450">
              <a:buFont typeface="Arial" panose="020B0604020202020204" pitchFamily="34" charset="0"/>
              <a:buChar char="•"/>
            </a:pPr>
            <a:r>
              <a:rPr lang="fr-FR" altLang="ro-RO" noProof="0" dirty="0">
                <a:solidFill>
                  <a:srgbClr val="000000"/>
                </a:solidFill>
              </a:rPr>
              <a:t> Est utile pour mener des enquêtes sur la couverture</a:t>
            </a:r>
          </a:p>
        </p:txBody>
      </p:sp>
      <p:sp>
        <p:nvSpPr>
          <p:cNvPr id="11268" name="Slide Number Placeholder 3">
            <a:extLst>
              <a:ext uri="{FF2B5EF4-FFF2-40B4-BE49-F238E27FC236}">
                <a16:creationId xmlns:a16="http://schemas.microsoft.com/office/drawing/2014/main" id="{9D6ED0D6-7161-44D6-9743-59D0C419EA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B7E5C75-B1D9-406B-9C86-779401FCE9C7}"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4796B102-A5B0-43B1-8314-04743D68909E}"/>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1C8B2592-AC5F-47D3-839D-CDEFF035B3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d’utiliser la carte de vaccination </a:t>
            </a:r>
          </a:p>
          <a:p>
            <a:endParaRPr lang="fr-FR" altLang="ro-RO" b="1" noProof="0" dirty="0">
              <a:solidFill>
                <a:srgbClr val="000000"/>
              </a:solidFill>
            </a:endParaRPr>
          </a:p>
          <a:p>
            <a:r>
              <a:rPr lang="fr-FR" altLang="ro-RO" noProof="0" dirty="0">
                <a:solidFill>
                  <a:srgbClr val="000000"/>
                </a:solidFill>
              </a:rPr>
              <a:t>Les parents devraient conserver la carte de vaccination en lieu sûr à la maison.</a:t>
            </a:r>
          </a:p>
          <a:p>
            <a:r>
              <a:rPr lang="fr-FR" altLang="ro-RO" noProof="0" dirty="0">
                <a:solidFill>
                  <a:srgbClr val="000000"/>
                </a:solidFill>
              </a:rPr>
              <a:t>Dès lors, ils ne doivent pas oublier de ramener la carte de vaccination au centre de santé à chaque visite.</a:t>
            </a:r>
          </a:p>
          <a:p>
            <a:r>
              <a:rPr lang="fr-FR" altLang="ro-RO" noProof="0" dirty="0">
                <a:solidFill>
                  <a:srgbClr val="000000"/>
                </a:solidFill>
              </a:rPr>
              <a:t>L’agent de santé doit vérifier la carte afin de déterminer l’admissibilité et la remplir après la vaccination de l’enfant, en fournissant des détails sur les vaccins administrés et la date de la prochaine visite.</a:t>
            </a:r>
          </a:p>
          <a:p>
            <a:r>
              <a:rPr lang="fr-FR" altLang="ro-RO" noProof="0" dirty="0">
                <a:solidFill>
                  <a:srgbClr val="000000"/>
                </a:solidFill>
              </a:rPr>
              <a:t>Ensuite, les parents devraient reprendre la carte de vaccination et la ramener chez eux avant de la ranger en lieu sûr.</a:t>
            </a:r>
          </a:p>
        </p:txBody>
      </p:sp>
      <p:sp>
        <p:nvSpPr>
          <p:cNvPr id="13316" name="Espace réservé du numéro de diapositive 3">
            <a:extLst>
              <a:ext uri="{FF2B5EF4-FFF2-40B4-BE49-F238E27FC236}">
                <a16:creationId xmlns:a16="http://schemas.microsoft.com/office/drawing/2014/main" id="{0B52705A-ED04-4096-86CE-8CDB9B49FE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3D6AF61-5499-4D46-8EE5-6552C34A2019}"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41BC1A8-AE3B-441E-97AF-E6F04CB4994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E157A41-F66C-4727-BC51-AA77F922ED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 vaccination</a:t>
            </a:r>
          </a:p>
          <a:p>
            <a:endParaRPr lang="fr-FR" altLang="ro-RO" b="1" noProof="0" dirty="0">
              <a:solidFill>
                <a:srgbClr val="000000"/>
              </a:solidFill>
            </a:endParaRPr>
          </a:p>
          <a:p>
            <a:r>
              <a:rPr lang="fr-FR" altLang="ro-RO" noProof="0" dirty="0">
                <a:solidFill>
                  <a:srgbClr val="000000"/>
                </a:solidFill>
              </a:rPr>
              <a:t>Chaque fois qu'un vaccin est administré, les agents de santé devraient remplir la carte de vaccination en indiquant le nom des vaccins administrés.</a:t>
            </a:r>
          </a:p>
          <a:p>
            <a:r>
              <a:rPr lang="fr-FR" altLang="ro-RO" noProof="0" dirty="0">
                <a:solidFill>
                  <a:srgbClr val="000000"/>
                </a:solidFill>
              </a:rPr>
              <a:t>Les agents de santé devraient également noter la date du prochain rendez-vous sur la carte de vaccination et rappeler au gardien de revenir à cette date avec la carte.</a:t>
            </a:r>
          </a:p>
          <a:p>
            <a:r>
              <a:rPr lang="fr-FR" altLang="ro-RO" noProof="0" dirty="0">
                <a:solidFill>
                  <a:srgbClr val="000000"/>
                </a:solidFill>
              </a:rPr>
              <a:t>Il conviendrait de rappeler aux gardiens d’apporter la carte de vaccination lors de chaque visite.</a:t>
            </a:r>
          </a:p>
          <a:p>
            <a:r>
              <a:rPr lang="fr-FR" altLang="ro-RO" noProof="0" dirty="0">
                <a:solidFill>
                  <a:srgbClr val="000000"/>
                </a:solidFill>
              </a:rPr>
              <a:t>Noter que la carte de vaccination est mise à jour pour inclure les doses de vaccin antirotavirus, et l’abréviation générique pour le vaccin contre le rotavirus est « Rota ». Les agents de santé devraient utiliser cette abréviation lors de l’enregistrement du vaccin qu'ils administrent</a:t>
            </a:r>
            <a:r>
              <a:rPr lang="fr-FR" altLang="ro-RO" dirty="0">
                <a:solidFill>
                  <a:srgbClr val="000000"/>
                </a:solidFill>
              </a:rPr>
              <a:t>.  </a:t>
            </a:r>
          </a:p>
        </p:txBody>
      </p:sp>
      <p:sp>
        <p:nvSpPr>
          <p:cNvPr id="15364" name="Espace réservé du numéro de diapositive 3">
            <a:extLst>
              <a:ext uri="{FF2B5EF4-FFF2-40B4-BE49-F238E27FC236}">
                <a16:creationId xmlns:a16="http://schemas.microsoft.com/office/drawing/2014/main" id="{3AF403B6-B04A-45A6-8F1E-CE74E80918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6D6B70C-7EC2-45DA-8188-16215ACC7FFF}"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1274698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E95C26F3-0720-45BC-BC1D-07B8230CCE3C}"/>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5DCFB7A3-5802-490F-A30B-7145D38493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 aux participants.</a:t>
            </a:r>
          </a:p>
          <a:p>
            <a:r>
              <a:rPr lang="fr-FR" altLang="ro-RO" b="1" noProof="0" dirty="0">
                <a:solidFill>
                  <a:srgbClr val="000000"/>
                </a:solidFill>
              </a:rPr>
              <a:t>Cette question permettra de savoir si les participants comprennent la marche à suivre dans le cas où la carte de vaccination ne serait pas mise à jour (c'est-à-dire, les cases dédiées au rotavirus ne figurent pas sur la carte de vaccination). </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Si les parents de l’enfant fournissent une vieille carte de vaccination, les agents de santé peuvent ajouter les données de vaccination contre le rotavirus à la main sur l’ancienne carte. Écrire Rota1, Rota2 et Rota 3 et les dates auxquelles les doses ont été administrées. Ou remplacer la carte par une nouvelle sans oublier de noter sur la nouvelle carte les informations figurant sur l'ancienne carte.</a:t>
            </a:r>
          </a:p>
        </p:txBody>
      </p:sp>
      <p:sp>
        <p:nvSpPr>
          <p:cNvPr id="17412" name="Espace réservé du numéro de diapositive 3">
            <a:extLst>
              <a:ext uri="{FF2B5EF4-FFF2-40B4-BE49-F238E27FC236}">
                <a16:creationId xmlns:a16="http://schemas.microsoft.com/office/drawing/2014/main" id="{4C2A94C7-8FA0-4164-BE62-6D0A4F01209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DF024A1-760D-450D-A81C-6AEA53ED36D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9D6047B5-9453-4A7D-84E5-CE2770BA9F2E}"/>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7B837C6-ACC4-4939-A673-A4372B1160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la feuille de pointage</a:t>
            </a:r>
          </a:p>
          <a:p>
            <a:endParaRPr lang="fr-FR" altLang="ro-RO" b="1" noProof="0" dirty="0">
              <a:solidFill>
                <a:srgbClr val="000000"/>
              </a:solidFill>
            </a:endParaRPr>
          </a:p>
          <a:p>
            <a:r>
              <a:rPr lang="fr-FR" altLang="ro-RO" noProof="0" dirty="0">
                <a:solidFill>
                  <a:srgbClr val="000000"/>
                </a:solidFill>
              </a:rPr>
              <a:t>Les feuilles de pointage ont été mises à jour pour refléter l'inclusion du vaccin contre le rotavirus dans le programme national de vaccination. </a:t>
            </a:r>
          </a:p>
          <a:p>
            <a:r>
              <a:rPr lang="fr-FR" altLang="ro-RO" noProof="0" dirty="0">
                <a:solidFill>
                  <a:srgbClr val="000000"/>
                </a:solidFill>
              </a:rPr>
              <a:t>Les agents de santé devraient conserver une feuille de pointage de chaque dose de vaccin administrée.</a:t>
            </a:r>
          </a:p>
          <a:p>
            <a:r>
              <a:rPr lang="fr-FR" altLang="ro-RO" noProof="0" dirty="0">
                <a:solidFill>
                  <a:srgbClr val="000000"/>
                </a:solidFill>
              </a:rPr>
              <a:t>À la fin d’une session de vaccination, il convient de compter les feuilles de pointage. Cela indiquera le nombre total de vaccins administrés pour chaque vaccin par dose.</a:t>
            </a:r>
          </a:p>
          <a:p>
            <a:endParaRPr lang="fr-FR" altLang="ro-RO" noProof="0" dirty="0">
              <a:solidFill>
                <a:srgbClr val="000000"/>
              </a:solidFill>
            </a:endParaRPr>
          </a:p>
          <a:p>
            <a:r>
              <a:rPr lang="fr-FR" altLang="ro-RO" noProof="0" dirty="0">
                <a:solidFill>
                  <a:srgbClr val="000000"/>
                </a:solidFill>
              </a:rPr>
              <a:t>Si vous avez des vieilles feuilles de pointage, inclure les lignes pour Rota1, Rota2 et Rota 3 (Rota 3 uniquement si le pays respectait auparavant un calendrier de vaccination contre le rotavirus avec 2 doses).</a:t>
            </a:r>
          </a:p>
          <a:p>
            <a:endParaRPr lang="fr-FR" altLang="ro-RO" noProof="0" dirty="0">
              <a:solidFill>
                <a:srgbClr val="000000"/>
              </a:solidFill>
            </a:endParaRPr>
          </a:p>
          <a:p>
            <a:r>
              <a:rPr lang="fr-FR" altLang="ro-RO" noProof="0" dirty="0">
                <a:solidFill>
                  <a:srgbClr val="000000"/>
                </a:solidFill>
              </a:rPr>
              <a:t>N.B.  Les pays peuvent utiliser des exemples de leurs propres feuilles de pointage, etc. dans cette présentation.</a:t>
            </a:r>
          </a:p>
        </p:txBody>
      </p:sp>
      <p:sp>
        <p:nvSpPr>
          <p:cNvPr id="19460" name="Espace réservé du numéro de diapositive 3">
            <a:extLst>
              <a:ext uri="{FF2B5EF4-FFF2-40B4-BE49-F238E27FC236}">
                <a16:creationId xmlns:a16="http://schemas.microsoft.com/office/drawing/2014/main" id="{6B90E35F-B3B9-4ED5-9F2C-A233FD8EA5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5590B61-8EB8-4904-BA5D-966878B3E3B3}"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E78D2BA-1F88-40AE-A984-1DFFFE0D1E75}"/>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8D76A9B1-0B03-4889-898A-580CD4202C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le rapport mensuel</a:t>
            </a:r>
          </a:p>
          <a:p>
            <a:endParaRPr lang="fr-FR" altLang="ro-RO" b="1" noProof="0" dirty="0">
              <a:solidFill>
                <a:srgbClr val="000000"/>
              </a:solidFill>
            </a:endParaRPr>
          </a:p>
          <a:p>
            <a:r>
              <a:rPr lang="fr-FR" altLang="en-US" noProof="0" dirty="0"/>
              <a:t>Les feuilles de compte rendu </a:t>
            </a:r>
            <a:r>
              <a:rPr lang="fr-FR" altLang="ro-RO" noProof="0" dirty="0">
                <a:solidFill>
                  <a:srgbClr val="000000"/>
                </a:solidFill>
              </a:rPr>
              <a:t>(rapports) ont été mis à jour pour refléter l'inclusion du vaccin contre le rotavirus dans le programme national de vaccination.</a:t>
            </a:r>
          </a:p>
          <a:p>
            <a:r>
              <a:rPr lang="fr-FR" altLang="ro-RO" noProof="0" dirty="0">
                <a:solidFill>
                  <a:srgbClr val="000000"/>
                </a:solidFill>
              </a:rPr>
              <a:t>Noter les doses Rota1, Rota2 et Rota 3 administrées selon le mois, ainsi que les autres doses de vaccin</a:t>
            </a:r>
          </a:p>
          <a:p>
            <a:r>
              <a:rPr lang="fr-FR" altLang="ro-RO" noProof="0" dirty="0">
                <a:solidFill>
                  <a:srgbClr val="000000"/>
                </a:solidFill>
              </a:rPr>
              <a:t>Utiliser les feuilles de pointage pour préparer les rapports mensuels à envoyer aux superviseurs.</a:t>
            </a:r>
          </a:p>
          <a:p>
            <a:r>
              <a:rPr lang="fr-FR" altLang="ro-RO" noProof="0" dirty="0">
                <a:solidFill>
                  <a:srgbClr val="000000"/>
                </a:solidFill>
              </a:rPr>
              <a:t>Si vous avez des vieilles feuilles de pointage, inclure les lignes pour Rota1, Rota 2 et Rota 3 (Rota 3 uniquement si le pays respectait auparavant un calendrier de vaccination contre le rotavirus avec 2 doses).</a:t>
            </a:r>
          </a:p>
        </p:txBody>
      </p:sp>
      <p:sp>
        <p:nvSpPr>
          <p:cNvPr id="21508" name="Espace réservé du numéro de diapositive 3">
            <a:extLst>
              <a:ext uri="{FF2B5EF4-FFF2-40B4-BE49-F238E27FC236}">
                <a16:creationId xmlns:a16="http://schemas.microsoft.com/office/drawing/2014/main" id="{D8E3C426-BD61-4355-9B4F-CF67AA0EBA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CC10875-ACE4-4267-BA25-99F8C7E6C34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92FC3A8-3DDD-4DB3-A1A0-681D53791C7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E3F57B08-4572-4AC2-A32D-4322563DD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première dose de vaccin contre le rotavirus.</a:t>
            </a:r>
          </a:p>
          <a:p>
            <a:endParaRPr lang="fr-FR" altLang="ro-RO" b="1" noProof="0" dirty="0">
              <a:solidFill>
                <a:srgbClr val="000000"/>
              </a:solidFill>
            </a:endParaRPr>
          </a:p>
          <a:p>
            <a:r>
              <a:rPr lang="fr-FR" altLang="ro-RO" noProof="0" dirty="0">
                <a:solidFill>
                  <a:srgbClr val="000000"/>
                </a:solidFill>
              </a:rPr>
              <a:t>Il est primordial de s’assurer que tous les nourrissons reçoivent la première dose de vaccin contre le rotavirus (ROTASIIL) à temps, c'est-à-dire à 6 semaines de vie.</a:t>
            </a:r>
          </a:p>
          <a:p>
            <a:r>
              <a:rPr lang="fr-FR" altLang="ro-RO" noProof="0" dirty="0">
                <a:solidFill>
                  <a:srgbClr val="000000"/>
                </a:solidFill>
              </a:rPr>
              <a:t>Identifier les nouveau-nés :  Examiner le registre des naissances ou d’autres documents concernant les nouveau-nés ; collaborer avec les bénévoles ou les dirigeants communautaires ou religieux pour s’informer sur les nouvelles naissances.</a:t>
            </a:r>
          </a:p>
          <a:p>
            <a:r>
              <a:rPr lang="fr-FR" altLang="ro-RO" noProof="0" dirty="0">
                <a:solidFill>
                  <a:srgbClr val="000000"/>
                </a:solidFill>
              </a:rPr>
              <a:t>Informer les parents des séances de vaccination et s’assurer qu’ils comprennent l’importance de terminer la série vaccinale.</a:t>
            </a:r>
          </a:p>
          <a:p>
            <a:r>
              <a:rPr lang="fr-FR" altLang="ro-RO" noProof="0" dirty="0">
                <a:solidFill>
                  <a:srgbClr val="000000"/>
                </a:solidFill>
              </a:rPr>
              <a:t>Collaborer avec des bénévoles pour informer et motiver les parents de nouveau-nés à faire vacciner leur enfant dans le respect du calendrier de vaccination. </a:t>
            </a:r>
          </a:p>
          <a:p>
            <a:r>
              <a:rPr lang="fr-FR" altLang="ro-RO" noProof="0" dirty="0">
                <a:solidFill>
                  <a:srgbClr val="000000"/>
                </a:solidFill>
              </a:rPr>
              <a:t>Les parents d’enfants pour lesquels un vaccin est à administrer, mais qui ne se sont pas encore rendus dans un centre de santé, devraient bénéficier d’un rappel et d’un suivi.</a:t>
            </a:r>
          </a:p>
        </p:txBody>
      </p:sp>
      <p:sp>
        <p:nvSpPr>
          <p:cNvPr id="23556" name="Slide Number Placeholder 3">
            <a:extLst>
              <a:ext uri="{FF2B5EF4-FFF2-40B4-BE49-F238E27FC236}">
                <a16:creationId xmlns:a16="http://schemas.microsoft.com/office/drawing/2014/main" id="{E948E252-3AD7-4CD5-A92C-6443BBE26B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98AD4DC-3187-4CC1-B788-49E3AF8E7F02}"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BC126BD-1419-4CDF-BA8B-5485BB4336E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855251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7054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71219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136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818469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00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5461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3905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00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0375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4525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BD55E10B-E5FE-4E98-8BD8-53E8694EA02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DB673CD9-D6DF-4699-87A9-0F09E96B11B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7FAD9367-003C-4946-AB77-6D4ADBE9550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BA2A75E-15D9-4EB0-AB40-A3F5E563B547}"/>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E52E7CDC-886A-425D-B0DE-9D14E2B0C252}"/>
              </a:ext>
            </a:extLst>
          </p:cNvPr>
          <p:cNvSpPr>
            <a:spLocks noChangeArrowheads="1"/>
          </p:cNvSpPr>
          <p:nvPr/>
        </p:nvSpPr>
        <p:spPr bwMode="auto">
          <a:xfrm>
            <a:off x="1069975" y="6308725"/>
            <a:ext cx="5373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Enregistrement et contrôle de l’administration du vaccin antirotavirus, </a:t>
            </a:r>
            <a:br>
              <a:rPr lang="fr-FR" altLang="ro-RO" sz="1200" b="1" noProof="0" dirty="0">
                <a:solidFill>
                  <a:srgbClr val="96CCEE"/>
                </a:solidFill>
                <a:latin typeface="Arial Narrow" pitchFamily="34" charset="0"/>
              </a:rPr>
            </a:br>
            <a:r>
              <a:rPr lang="fr-FR" altLang="ro-RO" sz="1200" b="1" noProof="0" dirty="0">
                <a:solidFill>
                  <a:srgbClr val="96CCEE"/>
                </a:solidFill>
                <a:latin typeface="Arial Narrow" pitchFamily="34" charset="0"/>
              </a:rPr>
              <a:t>Module 5 </a:t>
            </a:r>
            <a:r>
              <a:rPr lang="fr-FR" altLang="ro-RO" sz="1200" b="1" noProof="0" dirty="0">
                <a:solidFill>
                  <a:srgbClr val="72BBE8"/>
                </a:solidFill>
                <a:latin typeface="Arial Narrow" pitchFamily="34" charset="0"/>
              </a:rPr>
              <a:t> </a:t>
            </a:r>
            <a:r>
              <a:rPr lang="fr-FR" altLang="ro-RO" sz="1200" b="1" noProof="0" dirty="0">
                <a:solidFill>
                  <a:srgbClr val="96CCEE"/>
                </a:solidFill>
                <a:latin typeface="Arial Narrow" pitchFamily="34" charset="0"/>
              </a:rPr>
              <a:t> </a:t>
            </a:r>
            <a:r>
              <a:rPr lang="fr-FR" altLang="ro-RO" sz="1200"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novembre 2022</a:t>
            </a:r>
          </a:p>
        </p:txBody>
      </p:sp>
      <p:sp>
        <p:nvSpPr>
          <p:cNvPr id="1031" name="Rectangle 14">
            <a:extLst>
              <a:ext uri="{FF2B5EF4-FFF2-40B4-BE49-F238E27FC236}">
                <a16:creationId xmlns:a16="http://schemas.microsoft.com/office/drawing/2014/main" id="{3F085865-3CD4-44A5-8489-DE6244C2ED61}"/>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35BAB61D-46D5-4CD1-9D6B-B7FA695EBC79}"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43805" y="6098866"/>
            <a:ext cx="2736489" cy="69182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a:extLst>
              <a:ext uri="{FF2B5EF4-FFF2-40B4-BE49-F238E27FC236}">
                <a16:creationId xmlns:a16="http://schemas.microsoft.com/office/drawing/2014/main" id="{A0267C3B-89CA-4F88-AF62-8D52D75AE852}"/>
              </a:ext>
            </a:extLst>
          </p:cNvPr>
          <p:cNvSpPr txBox="1">
            <a:spLocks noChangeArrowheads="1"/>
          </p:cNvSpPr>
          <p:nvPr/>
        </p:nvSpPr>
        <p:spPr bwMode="auto">
          <a:xfrm>
            <a:off x="687388" y="1889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sp>
        <p:nvSpPr>
          <p:cNvPr id="5124" name="Rectangle 8">
            <a:extLst>
              <a:ext uri="{FF2B5EF4-FFF2-40B4-BE49-F238E27FC236}">
                <a16:creationId xmlns:a16="http://schemas.microsoft.com/office/drawing/2014/main" id="{DA21CB21-DD3B-4D96-A785-B3F9553935B9}"/>
              </a:ext>
            </a:extLst>
          </p:cNvPr>
          <p:cNvSpPr txBox="1">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Tx/>
              <a:buNone/>
            </a:pPr>
            <a:r>
              <a:rPr lang="en-GB" altLang="ro-RO" sz="3200" b="1">
                <a:solidFill>
                  <a:srgbClr val="FFFFFF"/>
                </a:solidFill>
              </a:rPr>
              <a:t>Module 5</a:t>
            </a:r>
          </a:p>
          <a:p>
            <a:pPr algn="ctr">
              <a:buClrTx/>
              <a:buFontTx/>
              <a:buNone/>
            </a:pPr>
            <a:r>
              <a:rPr lang="en-GB" altLang="ro-RO" sz="3200" b="1">
                <a:solidFill>
                  <a:srgbClr val="FFFFFF"/>
                </a:solidFill>
              </a:rPr>
              <a:t>Enregistrement et suivi du taux de vaccination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599159" y="5085184"/>
            <a:ext cx="5009708" cy="1266527"/>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012160" y="6422866"/>
            <a:ext cx="266429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B24A5CE-5E3B-4F7C-BAB1-C452C3C2497A}"/>
              </a:ext>
            </a:extLst>
          </p:cNvPr>
          <p:cNvSpPr>
            <a:spLocks noGrp="1"/>
          </p:cNvSpPr>
          <p:nvPr>
            <p:ph type="title" idx="4294967295"/>
          </p:nvPr>
        </p:nvSpPr>
        <p:spPr/>
        <p:txBody>
          <a:bodyPr/>
          <a:lstStyle/>
          <a:p>
            <a:pPr>
              <a:buSzPct val="100000"/>
              <a:defRPr/>
            </a:pPr>
            <a:r>
              <a:rPr lang="fr-FR" altLang="ro-RO" sz="3000" dirty="0"/>
              <a:t>Comment suivre les nourrissons pour la première dose du vaccin antirotavirus (ROTASIIL) ?</a:t>
            </a:r>
          </a:p>
        </p:txBody>
      </p:sp>
      <p:sp>
        <p:nvSpPr>
          <p:cNvPr id="22531" name="Content Placeholder 2">
            <a:extLst>
              <a:ext uri="{FF2B5EF4-FFF2-40B4-BE49-F238E27FC236}">
                <a16:creationId xmlns:a16="http://schemas.microsoft.com/office/drawing/2014/main" id="{9E6DCF60-E98A-4145-9FDD-040C9B7C99FD}"/>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a:t>S’assurer que tous les nourrissons reçoivent la première dose de vaccin contre le rotavirus à temps, c'est-à-dire à 6 semaines de vie.</a:t>
            </a:r>
          </a:p>
          <a:p>
            <a:r>
              <a:rPr lang="en-GB" altLang="ro-RO" sz="2000"/>
              <a:t>Identifier les nouveaux-nés </a:t>
            </a:r>
          </a:p>
          <a:p>
            <a:pPr lvl="1"/>
            <a:r>
              <a:rPr lang="en-GB" altLang="ro-RO" sz="1800">
                <a:ea typeface="MS PGothic" panose="020B0600070205080204" pitchFamily="34" charset="-128"/>
              </a:rPr>
              <a:t>Examiner le registre des naissances ou les autres documents des nouveau-nés</a:t>
            </a:r>
          </a:p>
          <a:p>
            <a:pPr lvl="1"/>
            <a:r>
              <a:rPr lang="en-GB" altLang="ro-RO" sz="1800">
                <a:ea typeface="MS PGothic" panose="020B0600070205080204" pitchFamily="34" charset="-128"/>
              </a:rPr>
              <a:t>Interagir avec les bénévoles ou les dirigeants communautaires ou religieux pour s’informer sur les nouvelles naissances</a:t>
            </a:r>
          </a:p>
          <a:p>
            <a:r>
              <a:rPr lang="en-GB" altLang="ro-RO" sz="2000"/>
              <a:t>Informer les parents des séances de vaccination et s’assurer qu’ils comprennent l’importance de terminer la série vaccinale</a:t>
            </a:r>
          </a:p>
          <a:p>
            <a:r>
              <a:rPr lang="en-GB" altLang="ro-RO" sz="2000"/>
              <a:t>Faire appel à des bénévoles pour le suivi des nouveau-nés pour lesquels la vaccination antirotavirus est nécessaire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A121B76-35BA-4D1D-9D23-4FBCA88FC5C8}"/>
              </a:ext>
            </a:extLst>
          </p:cNvPr>
          <p:cNvSpPr>
            <a:spLocks noGrp="1"/>
          </p:cNvSpPr>
          <p:nvPr>
            <p:ph type="title" idx="4294967295"/>
          </p:nvPr>
        </p:nvSpPr>
        <p:spPr>
          <a:xfrm>
            <a:off x="144463" y="-27384"/>
            <a:ext cx="8891587" cy="1238250"/>
          </a:xfrm>
        </p:spPr>
        <p:txBody>
          <a:bodyPr/>
          <a:lstStyle/>
          <a:p>
            <a:pPr>
              <a:buSzPct val="100000"/>
              <a:defRPr/>
            </a:pPr>
            <a:r>
              <a:rPr lang="fr-FR" altLang="ro-RO" sz="2800" dirty="0"/>
              <a:t>Comment suivre les nourrissons pour les doses suivantes du vaccin antirotavirus </a:t>
            </a:r>
            <a:br>
              <a:rPr lang="fr-FR" altLang="ro-RO" sz="2800" dirty="0"/>
            </a:br>
            <a:r>
              <a:rPr lang="fr-FR" altLang="ro-RO" sz="2800" dirty="0"/>
              <a:t>(ROTASIIL) ?</a:t>
            </a:r>
          </a:p>
        </p:txBody>
      </p:sp>
      <p:pic>
        <p:nvPicPr>
          <p:cNvPr id="24579" name="Picture 2" descr="K:\Jenner_Public\EPI_new\Training\IIP\FINAL_IIP CD_Fr-En\EN\FIGURES\module7\7F.gif">
            <a:extLst>
              <a:ext uri="{FF2B5EF4-FFF2-40B4-BE49-F238E27FC236}">
                <a16:creationId xmlns:a16="http://schemas.microsoft.com/office/drawing/2014/main" id="{A93FB303-9729-4C57-A651-9D53847B0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94E9762F-277F-4618-A182-9CD6EBFBC700}"/>
              </a:ext>
            </a:extLst>
          </p:cNvPr>
          <p:cNvSpPr txBox="1">
            <a:spLocks/>
          </p:cNvSpPr>
          <p:nvPr/>
        </p:nvSpPr>
        <p:spPr bwMode="auto">
          <a:xfrm>
            <a:off x="107255" y="1268760"/>
            <a:ext cx="878522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S’assurer que tous les nourrissons reçoivent toutes les 3 doses de vaccin antirotavirus (ROTASIIL) à temps (à 6, 10 et 14 semaines de vie)</a:t>
            </a:r>
          </a:p>
          <a:p>
            <a:r>
              <a:rPr lang="fr-FR" altLang="ro-RO" sz="2000" dirty="0"/>
              <a:t>Suivi auprès des nourrissons ayant reçu la première / seconde dose dont les parents n’ont pas présentés pour la deuxième ou troisième dose</a:t>
            </a:r>
          </a:p>
          <a:p>
            <a:pPr lvl="1"/>
            <a:r>
              <a:rPr lang="fr-FR" altLang="ro-RO" sz="2000" dirty="0"/>
              <a:t>Les enfants peuvent être vaccinés jusqu’à l’âge </a:t>
            </a:r>
            <a:br>
              <a:rPr lang="fr-FR" altLang="ro-RO" sz="2000" dirty="0"/>
            </a:br>
            <a:r>
              <a:rPr lang="fr-FR" altLang="ro-RO" sz="2000" dirty="0"/>
              <a:t>de 24 mois               </a:t>
            </a:r>
          </a:p>
          <a:p>
            <a:r>
              <a:rPr lang="fr-FR" altLang="ro-RO" sz="2000" dirty="0"/>
              <a:t>Des cartes de rappel ou des registres de vaccination </a:t>
            </a:r>
            <a:br>
              <a:rPr lang="fr-FR" altLang="ro-RO" sz="2000" dirty="0"/>
            </a:br>
            <a:r>
              <a:rPr lang="fr-FR" altLang="ro-RO" sz="2000" dirty="0"/>
              <a:t>pourraient assurer un suivi auprès des patients </a:t>
            </a:r>
            <a:r>
              <a:rPr lang="fr-FR" altLang="en-US" sz="2000" dirty="0"/>
              <a:t>qui ont                     manqué une visite </a:t>
            </a:r>
            <a:endParaRPr lang="fr-FR" altLang="ro-RO" sz="2000" dirty="0"/>
          </a:p>
          <a:p>
            <a:r>
              <a:rPr lang="fr-FR" altLang="ro-RO" sz="2000" dirty="0"/>
              <a:t>Collaborer avec des bénévoles </a:t>
            </a:r>
            <a:r>
              <a:rPr lang="fr-FR" altLang="en-US" sz="2000" dirty="0"/>
              <a:t>communautaires</a:t>
            </a:r>
            <a:br>
              <a:rPr lang="fr-FR" altLang="ro-RO" sz="2000" dirty="0"/>
            </a:br>
            <a:r>
              <a:rPr lang="fr-FR" altLang="ro-RO" sz="2000" dirty="0"/>
              <a:t>pour assurer le suivi auprès des familles des                                nourrissons qui n’ont pas terminé le calendrier complet de 3 doses</a:t>
            </a:r>
          </a:p>
        </p:txBody>
      </p:sp>
      <p:sp>
        <p:nvSpPr>
          <p:cNvPr id="24581" name="Text Box 6">
            <a:extLst>
              <a:ext uri="{FF2B5EF4-FFF2-40B4-BE49-F238E27FC236}">
                <a16:creationId xmlns:a16="http://schemas.microsoft.com/office/drawing/2014/main" id="{E5096F00-F9FC-4372-8A2E-B1A5ECB11923}"/>
              </a:ext>
            </a:extLst>
          </p:cNvPr>
          <p:cNvSpPr txBox="1">
            <a:spLocks noChangeArrowheads="1"/>
          </p:cNvSpPr>
          <p:nvPr/>
        </p:nvSpPr>
        <p:spPr bwMode="auto">
          <a:xfrm>
            <a:off x="6570161" y="4485020"/>
            <a:ext cx="1314208" cy="600164"/>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fr-FR" altLang="ro-RO" sz="1100" b="1" dirty="0">
                <a:solidFill>
                  <a:srgbClr val="000000"/>
                </a:solidFill>
              </a:rPr>
              <a:t>Boite pour les cartes de rappel</a:t>
            </a:r>
          </a:p>
          <a:p>
            <a:pPr algn="ctr">
              <a:spcBef>
                <a:spcPct val="0"/>
              </a:spcBef>
              <a:buClrTx/>
              <a:buFont typeface="Limon F3" charset="0"/>
              <a:buNone/>
            </a:pPr>
            <a:r>
              <a:rPr lang="fr-FR" altLang="ro-RO" sz="1100" b="1" dirty="0">
                <a:solidFill>
                  <a:srgbClr val="000000"/>
                </a:solidFill>
              </a:rPr>
              <a:t>Année : 2022</a:t>
            </a:r>
          </a:p>
        </p:txBody>
      </p:sp>
      <p:sp>
        <p:nvSpPr>
          <p:cNvPr id="24582" name="Rectangle 7">
            <a:extLst>
              <a:ext uri="{FF2B5EF4-FFF2-40B4-BE49-F238E27FC236}">
                <a16:creationId xmlns:a16="http://schemas.microsoft.com/office/drawing/2014/main" id="{08FF9EEE-A2EA-4769-88F5-0D80132C8EF9}"/>
              </a:ext>
            </a:extLst>
          </p:cNvPr>
          <p:cNvSpPr>
            <a:spLocks noChangeArrowheads="1"/>
          </p:cNvSpPr>
          <p:nvPr/>
        </p:nvSpPr>
        <p:spPr bwMode="auto">
          <a:xfrm>
            <a:off x="28575" y="207963"/>
            <a:ext cx="0" cy="2778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endParaRPr lang="en-GB"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5BE2A89-B464-430F-85DB-54F62484C645}"/>
              </a:ext>
            </a:extLst>
          </p:cNvPr>
          <p:cNvSpPr>
            <a:spLocks noGrp="1"/>
          </p:cNvSpPr>
          <p:nvPr>
            <p:ph type="title" idx="4294967295"/>
          </p:nvPr>
        </p:nvSpPr>
        <p:spPr/>
        <p:txBody>
          <a:bodyPr/>
          <a:lstStyle/>
          <a:p>
            <a:pPr>
              <a:buSzPct val="100000"/>
              <a:defRPr/>
            </a:pPr>
            <a:r>
              <a:rPr lang="fr-FR" altLang="ro-RO" sz="3600" dirty="0"/>
              <a:t>Comment contrôler le taux de </a:t>
            </a:r>
            <a:br>
              <a:rPr lang="fr-FR" altLang="ro-RO" sz="3600" dirty="0"/>
            </a:br>
            <a:r>
              <a:rPr lang="fr-FR" altLang="ro-RO" sz="3600" dirty="0"/>
              <a:t>vaccination antirotavirus ?</a:t>
            </a:r>
          </a:p>
        </p:txBody>
      </p:sp>
      <p:sp>
        <p:nvSpPr>
          <p:cNvPr id="26627" name="Content Placeholder 2">
            <a:extLst>
              <a:ext uri="{FF2B5EF4-FFF2-40B4-BE49-F238E27FC236}">
                <a16:creationId xmlns:a16="http://schemas.microsoft.com/office/drawing/2014/main" id="{0B296607-56F4-463A-AF3A-E31CE1C37ED7}"/>
              </a:ext>
            </a:extLst>
          </p:cNvPr>
          <p:cNvSpPr>
            <a:spLocks noGrp="1" noChangeArrowheads="1"/>
          </p:cNvSpPr>
          <p:nvPr>
            <p:ph idx="4294967295"/>
          </p:nvPr>
        </p:nvSpPr>
        <p:spPr>
          <a:xfrm>
            <a:off x="442913" y="1381125"/>
            <a:ext cx="8521700" cy="4611688"/>
          </a:xfrm>
        </p:spPr>
        <p:txBody>
          <a:bodyPr/>
          <a:lstStyle/>
          <a:p>
            <a:r>
              <a:rPr lang="fr-FR" altLang="en-US" sz="2000"/>
              <a:t>Utiliser un graphique de suivi pour le nombre d’enfants ayant reçu une première et deuxième dose de vaccin antirotavirus</a:t>
            </a:r>
            <a:endParaRPr lang="en-GB" altLang="ro-RO" sz="2000"/>
          </a:p>
        </p:txBody>
      </p:sp>
      <p:pic>
        <p:nvPicPr>
          <p:cNvPr id="26628" name="Picture 5" descr="ChartUptake">
            <a:extLst>
              <a:ext uri="{FF2B5EF4-FFF2-40B4-BE49-F238E27FC236}">
                <a16:creationId xmlns:a16="http://schemas.microsoft.com/office/drawing/2014/main" id="{FF3ED358-72EE-4885-986A-667A3FD79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C49BEBF-3D63-443C-837D-D2C4FDD06FCE}"/>
              </a:ext>
            </a:extLst>
          </p:cNvPr>
          <p:cNvSpPr txBox="1"/>
          <p:nvPr/>
        </p:nvSpPr>
        <p:spPr>
          <a:xfrm>
            <a:off x="2916238" y="2781300"/>
            <a:ext cx="863600" cy="338138"/>
          </a:xfrm>
          <a:prstGeom prst="rect">
            <a:avLst/>
          </a:prstGeom>
          <a:solidFill>
            <a:schemeClr val="accent3"/>
          </a:solidFill>
        </p:spPr>
        <p:txBody>
          <a:bodyPr lIns="0" tIns="0" r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1100" b="1">
                <a:solidFill>
                  <a:srgbClr val="000000"/>
                </a:solidFill>
              </a:rPr>
              <a:t>Rota1</a:t>
            </a:r>
          </a:p>
          <a:p>
            <a:pPr>
              <a:buSzPct val="100000"/>
              <a:defRPr/>
            </a:pPr>
            <a:r>
              <a:rPr lang="en-GB" altLang="ro-RO" sz="1100" b="1">
                <a:solidFill>
                  <a:srgbClr val="000000"/>
                </a:solidFill>
              </a:rPr>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AF790B1-3504-4168-854F-8815B0EEF2AF}"/>
              </a:ext>
            </a:extLst>
          </p:cNvPr>
          <p:cNvSpPr>
            <a:spLocks noGrp="1" noChangeArrowheads="1"/>
          </p:cNvSpPr>
          <p:nvPr>
            <p:ph type="title" idx="4294967295"/>
          </p:nvPr>
        </p:nvSpPr>
        <p:spPr/>
        <p:txBody>
          <a:bodyPr/>
          <a:lstStyle/>
          <a:p>
            <a:pPr>
              <a:buSzPct val="100000"/>
              <a:defRPr/>
            </a:pPr>
            <a:r>
              <a:rPr lang="en-GB" altLang="ro-RO">
                <a:solidFill>
                  <a:srgbClr val="002060"/>
                </a:solidFill>
              </a:rPr>
              <a:t>Messages clés </a:t>
            </a:r>
          </a:p>
        </p:txBody>
      </p:sp>
      <p:pic>
        <p:nvPicPr>
          <p:cNvPr id="28675" name="Picture 7" descr="C:\Users\sfellache\Desktop\ammp\doctor1.jpg">
            <a:extLst>
              <a:ext uri="{FF2B5EF4-FFF2-40B4-BE49-F238E27FC236}">
                <a16:creationId xmlns:a16="http://schemas.microsoft.com/office/drawing/2014/main" id="{1427223A-DBD1-4E3C-87B2-5AD24111E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837858F8-4B7D-4058-B94C-BA15A172BD88}"/>
              </a:ext>
            </a:extLst>
          </p:cNvPr>
          <p:cNvSpPr txBox="1">
            <a:spLocks/>
          </p:cNvSpPr>
          <p:nvPr/>
        </p:nvSpPr>
        <p:spPr bwMode="auto">
          <a:xfrm>
            <a:off x="107950"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Remplir la carte de vaccination dès que les vaccins ont été administrés au nourrisson</a:t>
            </a:r>
          </a:p>
          <a:p>
            <a:r>
              <a:rPr lang="fr-FR" altLang="ro-RO" sz="2100" dirty="0"/>
              <a:t>La carte de vaccination, la feuille de pointage et le rapport mensuel sont mis à jour pour inclure les doses de vaccin antirotavirus</a:t>
            </a:r>
          </a:p>
          <a:p>
            <a:r>
              <a:rPr lang="fr-FR" altLang="ro-RO" sz="2100" dirty="0"/>
              <a:t>Suivi auprès des nourrissons ayant reçu la première / seconde dose et que les parents n’ont pas présentés pour la deuxième ou troisième dose</a:t>
            </a:r>
          </a:p>
          <a:p>
            <a:pPr lvl="1"/>
            <a:r>
              <a:rPr lang="fr-FR" altLang="ro-RO" dirty="0"/>
              <a:t>Les enfants peuvent être vaccinés jusqu’à l’âge de 24 mois              </a:t>
            </a:r>
          </a:p>
          <a:p>
            <a:r>
              <a:rPr lang="fr-FR" altLang="ro-RO" sz="2100" dirty="0"/>
              <a:t>Il est très important que tous les enfants reçoivent leur première, deuxième et troisième doses de vaccin antirotavirus à temps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799B283F-A7E4-4004-A273-4BF72192F9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080A2478-ABC9-4503-92F7-5AAAE7F66334}"/>
              </a:ext>
            </a:extLst>
          </p:cNvPr>
          <p:cNvSpPr>
            <a:spLocks noGrp="1"/>
          </p:cNvSpPr>
          <p:nvPr>
            <p:ph type="title" idx="4294967295"/>
          </p:nvPr>
        </p:nvSpPr>
        <p:spPr/>
        <p:txBody>
          <a:bodyPr/>
          <a:lstStyle/>
          <a:p>
            <a:pPr>
              <a:buSzPct val="100000"/>
              <a:defRPr/>
            </a:pPr>
            <a:r>
              <a:rPr lang="en-GB" altLang="ro-RO" sz="3600"/>
              <a:t>Fin du module</a:t>
            </a:r>
          </a:p>
        </p:txBody>
      </p:sp>
      <p:sp>
        <p:nvSpPr>
          <p:cNvPr id="5" name="Rectangle à coins arrondis 4">
            <a:extLst>
              <a:ext uri="{FF2B5EF4-FFF2-40B4-BE49-F238E27FC236}">
                <a16:creationId xmlns:a16="http://schemas.microsoft.com/office/drawing/2014/main" id="{AF1F16BB-AF0D-4FEC-9226-613BF177F907}"/>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1873A9C0-AF9B-4F6F-B279-97972492630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C0EFB36B-F98C-496E-B7CC-181C650F020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Enregistrer la vaccination </a:t>
            </a:r>
            <a:r>
              <a:rPr lang="fr-FR" altLang="ro-RO" dirty="0">
                <a:ea typeface="MS PGothic" panose="020B0600070205080204" pitchFamily="34" charset="-128"/>
              </a:rPr>
              <a:t>administré sur la carte de vaccination de l’enfant</a:t>
            </a:r>
          </a:p>
          <a:p>
            <a:pPr lvl="1"/>
            <a:r>
              <a:rPr lang="fr-FR" altLang="en-US" dirty="0"/>
              <a:t>Noter et enregistrer l’immunisation sur la feuille de pointage et le compte rendu mensuel</a:t>
            </a:r>
          </a:p>
          <a:p>
            <a:pPr lvl="1"/>
            <a:r>
              <a:rPr lang="fr-FR" altLang="en-US" dirty="0"/>
              <a:t>Utiliser le modèle graphique pour contrôler le taux de vaccination antirotavirus</a:t>
            </a:r>
          </a:p>
          <a:p>
            <a:pPr lvl="1"/>
            <a:r>
              <a:rPr lang="fr-FR" altLang="en-US" dirty="0"/>
              <a:t>Assurer le suivi auprès des nourrissons admissibles </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15 minutes</a:t>
            </a:r>
          </a:p>
        </p:txBody>
      </p:sp>
      <p:pic>
        <p:nvPicPr>
          <p:cNvPr id="6148" name="Picture 6" descr="C:\Users\sfellache\Desktop\ammp\sandclock.jpg">
            <a:extLst>
              <a:ext uri="{FF2B5EF4-FFF2-40B4-BE49-F238E27FC236}">
                <a16:creationId xmlns:a16="http://schemas.microsoft.com/office/drawing/2014/main" id="{F94CE96D-E3FF-4F06-B829-D4A6DBA557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814243AF-83DB-46DE-9156-C7383F8CE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70909740-0255-498E-88CC-29994F928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96DECAC6-B59B-4117-B8C0-64587F54BCB7}"/>
              </a:ext>
            </a:extLst>
          </p:cNvPr>
          <p:cNvSpPr>
            <a:spLocks noGrp="1" noChangeArrowheads="1"/>
          </p:cNvSpPr>
          <p:nvPr>
            <p:ph type="title" idx="4294967295"/>
          </p:nvPr>
        </p:nvSpPr>
        <p:spPr/>
        <p:txBody>
          <a:bodyPr/>
          <a:lstStyle/>
          <a:p>
            <a:pPr>
              <a:buSzPct val="100000"/>
              <a:defRPr/>
            </a:pPr>
            <a:r>
              <a:rPr lang="en-GB" altLang="ro-RO"/>
              <a:t>Questions clés</a:t>
            </a:r>
          </a:p>
        </p:txBody>
      </p:sp>
      <p:grpSp>
        <p:nvGrpSpPr>
          <p:cNvPr id="2" name="Group 11">
            <a:extLst>
              <a:ext uri="{FF2B5EF4-FFF2-40B4-BE49-F238E27FC236}">
                <a16:creationId xmlns:a16="http://schemas.microsoft.com/office/drawing/2014/main" id="{C544DE0E-2D50-40E1-BBD3-71B6F788EFA5}"/>
              </a:ext>
            </a:extLst>
          </p:cNvPr>
          <p:cNvGrpSpPr>
            <a:grpSpLocks/>
          </p:cNvGrpSpPr>
          <p:nvPr/>
        </p:nvGrpSpPr>
        <p:grpSpPr bwMode="auto">
          <a:xfrm>
            <a:off x="539750" y="1270000"/>
            <a:ext cx="5111750" cy="1152525"/>
            <a:chOff x="340" y="1026"/>
            <a:chExt cx="3220" cy="726"/>
          </a:xfrm>
        </p:grpSpPr>
        <p:sp>
          <p:nvSpPr>
            <p:cNvPr id="4" name="Rectangle à coins arrondis 3">
              <a:extLst>
                <a:ext uri="{FF2B5EF4-FFF2-40B4-BE49-F238E27FC236}">
                  <a16:creationId xmlns:a16="http://schemas.microsoft.com/office/drawing/2014/main" id="{CE2A39AB-1983-4C4A-B864-AB1BE2D4884F}"/>
                </a:ext>
              </a:extLst>
            </p:cNvPr>
            <p:cNvSpPr/>
            <p:nvPr/>
          </p:nvSpPr>
          <p:spPr bwMode="auto">
            <a:xfrm>
              <a:off x="567" y="1207"/>
              <a:ext cx="2993" cy="545"/>
            </a:xfrm>
            <a:prstGeom prst="wedgeRoundRectCallout">
              <a:avLst>
                <a:gd name="adj1" fmla="val 63341"/>
                <a:gd name="adj2" fmla="val 38323"/>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Comment utiliser la carte de vaccination ?</a:t>
              </a:r>
            </a:p>
          </p:txBody>
        </p:sp>
        <p:sp>
          <p:nvSpPr>
            <p:cNvPr id="8" name="Ellipse 7">
              <a:extLst>
                <a:ext uri="{FF2B5EF4-FFF2-40B4-BE49-F238E27FC236}">
                  <a16:creationId xmlns:a16="http://schemas.microsoft.com/office/drawing/2014/main" id="{393F4EF3-45B2-461D-AEC1-A9A9A83F5F1E}"/>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2">
            <a:extLst>
              <a:ext uri="{FF2B5EF4-FFF2-40B4-BE49-F238E27FC236}">
                <a16:creationId xmlns:a16="http://schemas.microsoft.com/office/drawing/2014/main" id="{9B3BF5D4-43F4-47E9-BD5C-7B5552791259}"/>
              </a:ext>
            </a:extLst>
          </p:cNvPr>
          <p:cNvGrpSpPr>
            <a:grpSpLocks/>
          </p:cNvGrpSpPr>
          <p:nvPr/>
        </p:nvGrpSpPr>
        <p:grpSpPr bwMode="auto">
          <a:xfrm>
            <a:off x="539750" y="2422525"/>
            <a:ext cx="5111750" cy="1368425"/>
            <a:chOff x="340" y="1752"/>
            <a:chExt cx="3220" cy="862"/>
          </a:xfrm>
        </p:grpSpPr>
        <p:sp>
          <p:nvSpPr>
            <p:cNvPr id="8204" name="Rectangle à coins arrondis 5">
              <a:extLst>
                <a:ext uri="{FF2B5EF4-FFF2-40B4-BE49-F238E27FC236}">
                  <a16:creationId xmlns:a16="http://schemas.microsoft.com/office/drawing/2014/main" id="{565B069A-9687-4311-8223-49CFC158ABC8}"/>
                </a:ext>
              </a:extLst>
            </p:cNvPr>
            <p:cNvSpPr>
              <a:spLocks noChangeArrowheads="1"/>
            </p:cNvSpPr>
            <p:nvPr/>
          </p:nvSpPr>
          <p:spPr bwMode="auto">
            <a:xfrm>
              <a:off x="567" y="1979"/>
              <a:ext cx="2993" cy="635"/>
            </a:xfrm>
            <a:prstGeom prst="wedgeRoundRectCallout">
              <a:avLst>
                <a:gd name="adj1" fmla="val 55796"/>
                <a:gd name="adj2" fmla="val 11852"/>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buNone/>
              </a:pPr>
              <a:r>
                <a:rPr lang="fr-FR" altLang="en-US" sz="1800" b="1"/>
                <a:t>Comment noter et enregistrer la vaccination sur la feuille de pointage et le compte rendu mensuel ?</a:t>
              </a:r>
            </a:p>
          </p:txBody>
        </p:sp>
        <p:sp>
          <p:nvSpPr>
            <p:cNvPr id="9" name="Ellipse 8">
              <a:extLst>
                <a:ext uri="{FF2B5EF4-FFF2-40B4-BE49-F238E27FC236}">
                  <a16:creationId xmlns:a16="http://schemas.microsoft.com/office/drawing/2014/main" id="{170BDF69-3723-40AD-8841-8D7DF8625BD8}"/>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5" name="Group 13">
            <a:extLst>
              <a:ext uri="{FF2B5EF4-FFF2-40B4-BE49-F238E27FC236}">
                <a16:creationId xmlns:a16="http://schemas.microsoft.com/office/drawing/2014/main" id="{9F599638-37DB-45EC-BE6C-0AB86A0D72E6}"/>
              </a:ext>
            </a:extLst>
          </p:cNvPr>
          <p:cNvGrpSpPr>
            <a:grpSpLocks/>
          </p:cNvGrpSpPr>
          <p:nvPr/>
        </p:nvGrpSpPr>
        <p:grpSpPr bwMode="auto">
          <a:xfrm>
            <a:off x="539750" y="3860800"/>
            <a:ext cx="5184775" cy="1044575"/>
            <a:chOff x="340" y="2681"/>
            <a:chExt cx="3266" cy="658"/>
          </a:xfrm>
        </p:grpSpPr>
        <p:sp>
          <p:nvSpPr>
            <p:cNvPr id="10" name="Rectangle à coins arrondis 5">
              <a:extLst>
                <a:ext uri="{FF2B5EF4-FFF2-40B4-BE49-F238E27FC236}">
                  <a16:creationId xmlns:a16="http://schemas.microsoft.com/office/drawing/2014/main" id="{A1050ADA-81D9-407F-A6AB-CC136C08A753}"/>
                </a:ext>
              </a:extLst>
            </p:cNvPr>
            <p:cNvSpPr/>
            <p:nvPr/>
          </p:nvSpPr>
          <p:spPr bwMode="auto">
            <a:xfrm>
              <a:off x="567" y="2840"/>
              <a:ext cx="3039" cy="499"/>
            </a:xfrm>
            <a:prstGeom prst="wedgeRoundRectCallout">
              <a:avLst>
                <a:gd name="adj1" fmla="val 62975"/>
                <a:gd name="adj2" fmla="val -5802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a:solidFill>
                    <a:srgbClr val="000066"/>
                  </a:solidFill>
                  <a:latin typeface="Arial" panose="020B0604020202020204" pitchFamily="34" charset="0"/>
                </a:rPr>
                <a:t>Comment contrôler le taux de vaccination antirotavirus ?</a:t>
              </a:r>
            </a:p>
          </p:txBody>
        </p:sp>
        <p:sp>
          <p:nvSpPr>
            <p:cNvPr id="12" name="Ellipse 11">
              <a:extLst>
                <a:ext uri="{FF2B5EF4-FFF2-40B4-BE49-F238E27FC236}">
                  <a16:creationId xmlns:a16="http://schemas.microsoft.com/office/drawing/2014/main" id="{74460CEA-9A13-4FB5-A37D-BBC8CAE00A0B}"/>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grpSp>
        <p:nvGrpSpPr>
          <p:cNvPr id="6" name="Group 13">
            <a:extLst>
              <a:ext uri="{FF2B5EF4-FFF2-40B4-BE49-F238E27FC236}">
                <a16:creationId xmlns:a16="http://schemas.microsoft.com/office/drawing/2014/main" id="{EEBE6DF0-FDD4-4EF6-B14F-7512A1D87937}"/>
              </a:ext>
            </a:extLst>
          </p:cNvPr>
          <p:cNvGrpSpPr>
            <a:grpSpLocks/>
          </p:cNvGrpSpPr>
          <p:nvPr/>
        </p:nvGrpSpPr>
        <p:grpSpPr bwMode="auto">
          <a:xfrm>
            <a:off x="542925" y="4941888"/>
            <a:ext cx="5108575" cy="1044575"/>
            <a:chOff x="340" y="2681"/>
            <a:chExt cx="3218" cy="658"/>
          </a:xfrm>
        </p:grpSpPr>
        <p:sp>
          <p:nvSpPr>
            <p:cNvPr id="14" name="Rectangle à coins arrondis 5">
              <a:extLst>
                <a:ext uri="{FF2B5EF4-FFF2-40B4-BE49-F238E27FC236}">
                  <a16:creationId xmlns:a16="http://schemas.microsoft.com/office/drawing/2014/main" id="{F26A5100-01D2-459E-A285-140113435F27}"/>
                </a:ext>
              </a:extLst>
            </p:cNvPr>
            <p:cNvSpPr/>
            <p:nvPr/>
          </p:nvSpPr>
          <p:spPr bwMode="auto">
            <a:xfrm>
              <a:off x="567" y="2840"/>
              <a:ext cx="2991" cy="499"/>
            </a:xfrm>
            <a:prstGeom prst="wedgeRoundRectCallout">
              <a:avLst>
                <a:gd name="adj1" fmla="val 62470"/>
                <a:gd name="adj2" fmla="val -61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dirty="0">
                  <a:solidFill>
                    <a:srgbClr val="000066"/>
                  </a:solidFill>
                  <a:latin typeface="Arial" panose="020B0604020202020204" pitchFamily="34" charset="0"/>
                </a:rPr>
                <a:t>Comment assurer le suivi auprès des nourrissons admissibles </a:t>
              </a:r>
              <a:r>
                <a:rPr lang="fr-FR" altLang="ro-RO" b="1" dirty="0">
                  <a:solidFill>
                    <a:srgbClr val="000066"/>
                  </a:solidFill>
                  <a:latin typeface="Arial" pitchFamily="34" charset="0"/>
                </a:rPr>
                <a:t>?</a:t>
              </a:r>
            </a:p>
          </p:txBody>
        </p:sp>
        <p:sp>
          <p:nvSpPr>
            <p:cNvPr id="15" name="Ellipse 11">
              <a:extLst>
                <a:ext uri="{FF2B5EF4-FFF2-40B4-BE49-F238E27FC236}">
                  <a16:creationId xmlns:a16="http://schemas.microsoft.com/office/drawing/2014/main" id="{E8DC8C12-2007-492E-96CB-0E12B45C6860}"/>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E4E0018-28E5-4D06-8383-3C80C7E59C9F}"/>
              </a:ext>
            </a:extLst>
          </p:cNvPr>
          <p:cNvSpPr>
            <a:spLocks noGrp="1"/>
          </p:cNvSpPr>
          <p:nvPr>
            <p:ph type="title" idx="4294967295"/>
          </p:nvPr>
        </p:nvSpPr>
        <p:spPr/>
        <p:txBody>
          <a:bodyPr/>
          <a:lstStyle/>
          <a:p>
            <a:pPr>
              <a:buSzPct val="100000"/>
              <a:defRPr/>
            </a:pPr>
            <a:r>
              <a:rPr lang="fr-FR" altLang="ro-RO"/>
              <a:t>Quelles sont les principales utilisations </a:t>
            </a:r>
            <a:br>
              <a:rPr lang="fr-FR" altLang="ro-RO"/>
            </a:br>
            <a:r>
              <a:rPr lang="fr-FR" altLang="ro-RO"/>
              <a:t>de la carte de vaccination ? </a:t>
            </a:r>
          </a:p>
        </p:txBody>
      </p:sp>
      <p:sp>
        <p:nvSpPr>
          <p:cNvPr id="10243" name="Content Placeholder 2">
            <a:extLst>
              <a:ext uri="{FF2B5EF4-FFF2-40B4-BE49-F238E27FC236}">
                <a16:creationId xmlns:a16="http://schemas.microsoft.com/office/drawing/2014/main" id="{0FE383F7-A3C2-4985-8E52-042CFAC551BB}"/>
              </a:ext>
            </a:extLst>
          </p:cNvPr>
          <p:cNvSpPr>
            <a:spLocks noGrp="1" noChangeArrowheads="1"/>
          </p:cNvSpPr>
          <p:nvPr>
            <p:ph idx="4294967295"/>
          </p:nvPr>
        </p:nvSpPr>
        <p:spPr>
          <a:xfrm>
            <a:off x="442913" y="1554163"/>
            <a:ext cx="8305800" cy="4611687"/>
          </a:xfrm>
        </p:spPr>
        <p:txBody>
          <a:bodyPr/>
          <a:lstStyle/>
          <a:p>
            <a:r>
              <a:rPr lang="en-GB" altLang="ro-RO"/>
              <a:t>Fournit la date de naissance de l’enfant</a:t>
            </a:r>
          </a:p>
          <a:p>
            <a:r>
              <a:rPr lang="en-GB" altLang="ro-RO"/>
              <a:t>Informe l'agent de santé et le gardien sur :</a:t>
            </a:r>
          </a:p>
          <a:p>
            <a:pPr marL="742950" lvl="1" indent="-285750"/>
            <a:r>
              <a:rPr lang="en-GB" altLang="ro-RO">
                <a:ea typeface="Arial" panose="020B0604020202020204" pitchFamily="34" charset="0"/>
              </a:rPr>
              <a:t>Les vaccins déjà reçus et ceux nécessaires à l’avenir</a:t>
            </a:r>
          </a:p>
          <a:p>
            <a:pPr marL="742950" lvl="1" indent="-285750"/>
            <a:r>
              <a:rPr lang="en-GB" altLang="ro-RO">
                <a:ea typeface="Arial" panose="020B0604020202020204" pitchFamily="34" charset="0"/>
              </a:rPr>
              <a:t>Le prochain rendez-vous pour la vaccination</a:t>
            </a:r>
          </a:p>
          <a:p>
            <a:r>
              <a:rPr lang="en-GB" altLang="ro-RO"/>
              <a:t>Peut aider à identifier les enfants qui ne sont présentés dans les délais pour la vaccination</a:t>
            </a:r>
          </a:p>
          <a:p>
            <a:r>
              <a:rPr lang="en-GB" altLang="ro-RO"/>
              <a:t>Utile pour mener des enquêtes sur la couverture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A8D42E-D54A-49AB-A7D4-6E7315BEC42B}"/>
              </a:ext>
            </a:extLst>
          </p:cNvPr>
          <p:cNvSpPr>
            <a:spLocks noGrp="1"/>
          </p:cNvSpPr>
          <p:nvPr>
            <p:ph type="title" idx="4294967295"/>
          </p:nvPr>
        </p:nvSpPr>
        <p:spPr/>
        <p:txBody>
          <a:bodyPr/>
          <a:lstStyle/>
          <a:p>
            <a:pPr>
              <a:buSzPct val="100000"/>
              <a:defRPr/>
            </a:pPr>
            <a:r>
              <a:rPr lang="en-GB" altLang="ro-RO"/>
              <a:t>Comment utiliser la carte de vaccination ? </a:t>
            </a:r>
          </a:p>
        </p:txBody>
      </p:sp>
      <p:pic>
        <p:nvPicPr>
          <p:cNvPr id="12291" name="Picture 3" descr="Utiliser_carte_vaccination.eps">
            <a:extLst>
              <a:ext uri="{FF2B5EF4-FFF2-40B4-BE49-F238E27FC236}">
                <a16:creationId xmlns:a16="http://schemas.microsoft.com/office/drawing/2014/main" id="{47E31D2A-CE9C-4C64-8A6E-8B54EA3CD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75335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a:extLst>
              <a:ext uri="{FF2B5EF4-FFF2-40B4-BE49-F238E27FC236}">
                <a16:creationId xmlns:a16="http://schemas.microsoft.com/office/drawing/2014/main" id="{BF035469-E1E8-46C5-A4C3-316EA7542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372" y="2435226"/>
            <a:ext cx="4123092" cy="3586162"/>
          </a:xfrm>
          <a:prstGeom prst="rect">
            <a:avLst/>
          </a:prstGeom>
        </p:spPr>
      </p:pic>
      <p:sp>
        <p:nvSpPr>
          <p:cNvPr id="14338" name="Rectangle 20">
            <a:extLst>
              <a:ext uri="{FF2B5EF4-FFF2-40B4-BE49-F238E27FC236}">
                <a16:creationId xmlns:a16="http://schemas.microsoft.com/office/drawing/2014/main" id="{C3A021DE-456E-45E5-B5C2-98753C8825C1}"/>
              </a:ext>
            </a:extLst>
          </p:cNvPr>
          <p:cNvSpPr>
            <a:spLocks noChangeArrowheads="1"/>
          </p:cNvSpPr>
          <p:nvPr/>
        </p:nvSpPr>
        <p:spPr bwMode="auto">
          <a:xfrm>
            <a:off x="323850" y="1265584"/>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Les cartes de vaccination sont mises à jour pour inclure des cases permettant d’enregistrer les 3 doses de vaccin antirotavirus</a:t>
            </a:r>
          </a:p>
        </p:txBody>
      </p:sp>
      <p:sp>
        <p:nvSpPr>
          <p:cNvPr id="8195" name="Rectangle 2">
            <a:extLst>
              <a:ext uri="{FF2B5EF4-FFF2-40B4-BE49-F238E27FC236}">
                <a16:creationId xmlns:a16="http://schemas.microsoft.com/office/drawing/2014/main" id="{643018B8-4FC4-4128-8D90-187BEE5302E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600" b="1">
                <a:latin typeface="Limon F3" charset="0"/>
              </a:rPr>
              <a:t>Comment enregistrer la vaccination </a:t>
            </a:r>
            <a:br>
              <a:rPr lang="fr-FR" altLang="ro-RO" sz="3600" b="1">
                <a:latin typeface="Limon F3" charset="0"/>
              </a:rPr>
            </a:br>
            <a:r>
              <a:rPr lang="fr-FR" altLang="ro-RO" sz="3600" b="1">
                <a:latin typeface="Limon F3" charset="0"/>
              </a:rPr>
              <a:t>sur la carte ?</a:t>
            </a:r>
          </a:p>
        </p:txBody>
      </p:sp>
      <p:grpSp>
        <p:nvGrpSpPr>
          <p:cNvPr id="2" name="Group 18">
            <a:extLst>
              <a:ext uri="{FF2B5EF4-FFF2-40B4-BE49-F238E27FC236}">
                <a16:creationId xmlns:a16="http://schemas.microsoft.com/office/drawing/2014/main" id="{3664C1C8-A709-4018-B1CC-C3BEE8010604}"/>
              </a:ext>
            </a:extLst>
          </p:cNvPr>
          <p:cNvGrpSpPr>
            <a:grpSpLocks/>
          </p:cNvGrpSpPr>
          <p:nvPr/>
        </p:nvGrpSpPr>
        <p:grpSpPr bwMode="auto">
          <a:xfrm>
            <a:off x="898525" y="2182813"/>
            <a:ext cx="7346950" cy="3957637"/>
            <a:chOff x="501" y="1377"/>
            <a:chExt cx="4239" cy="2493"/>
          </a:xfrm>
        </p:grpSpPr>
        <p:pic>
          <p:nvPicPr>
            <p:cNvPr id="16395" name="Picture 11">
              <a:extLst>
                <a:ext uri="{FF2B5EF4-FFF2-40B4-BE49-F238E27FC236}">
                  <a16:creationId xmlns:a16="http://schemas.microsoft.com/office/drawing/2014/main" id="{EBA682D5-5600-4EF8-8E2D-F0D855D6A9F6}"/>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49" name="Connecteur droit 13">
              <a:extLst>
                <a:ext uri="{FF2B5EF4-FFF2-40B4-BE49-F238E27FC236}">
                  <a16:creationId xmlns:a16="http://schemas.microsoft.com/office/drawing/2014/main" id="{1FA0BD73-232F-4FB8-8E33-D3FF2B0B0274}"/>
                </a:ext>
              </a:extLst>
            </p:cNvPr>
            <p:cNvCxnSpPr>
              <a:cxnSpLocks noChangeShapeType="1"/>
            </p:cNvCxnSpPr>
            <p:nvPr/>
          </p:nvCxnSpPr>
          <p:spPr bwMode="auto">
            <a:xfrm flipH="1">
              <a:off x="657" y="2751"/>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0" name="Oval 15">
              <a:extLst>
                <a:ext uri="{FF2B5EF4-FFF2-40B4-BE49-F238E27FC236}">
                  <a16:creationId xmlns:a16="http://schemas.microsoft.com/office/drawing/2014/main" id="{93A2D916-3EB4-4B8E-8882-C9DCD40D9C61}"/>
                </a:ext>
              </a:extLst>
            </p:cNvPr>
            <p:cNvSpPr>
              <a:spLocks noChangeArrowheads="1"/>
            </p:cNvSpPr>
            <p:nvPr/>
          </p:nvSpPr>
          <p:spPr bwMode="auto">
            <a:xfrm>
              <a:off x="501" y="3432"/>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grpSp>
        <p:nvGrpSpPr>
          <p:cNvPr id="3" name="Group 19">
            <a:extLst>
              <a:ext uri="{FF2B5EF4-FFF2-40B4-BE49-F238E27FC236}">
                <a16:creationId xmlns:a16="http://schemas.microsoft.com/office/drawing/2014/main" id="{77B57389-1134-4C73-8F20-ECD4451FE476}"/>
              </a:ext>
            </a:extLst>
          </p:cNvPr>
          <p:cNvGrpSpPr>
            <a:grpSpLocks/>
          </p:cNvGrpSpPr>
          <p:nvPr/>
        </p:nvGrpSpPr>
        <p:grpSpPr bwMode="auto">
          <a:xfrm>
            <a:off x="4076700" y="3429000"/>
            <a:ext cx="3532188" cy="1546225"/>
            <a:chOff x="2562" y="2160"/>
            <a:chExt cx="2225" cy="974"/>
          </a:xfrm>
        </p:grpSpPr>
        <p:sp>
          <p:nvSpPr>
            <p:cNvPr id="14345" name="Text Box 16">
              <a:extLst>
                <a:ext uri="{FF2B5EF4-FFF2-40B4-BE49-F238E27FC236}">
                  <a16:creationId xmlns:a16="http://schemas.microsoft.com/office/drawing/2014/main" id="{99D9711E-C6EA-465B-B82F-528A481C2768}"/>
                </a:ext>
              </a:extLst>
            </p:cNvPr>
            <p:cNvSpPr txBox="1">
              <a:spLocks noChangeArrowheads="1"/>
            </p:cNvSpPr>
            <p:nvPr/>
          </p:nvSpPr>
          <p:spPr bwMode="auto">
            <a:xfrm>
              <a:off x="2562" y="2160"/>
              <a:ext cx="2172"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1</a:t>
              </a:r>
              <a:r>
                <a:rPr lang="fr-FR" altLang="ro-RO" sz="1800" b="1" baseline="30000" dirty="0">
                  <a:solidFill>
                    <a:srgbClr val="C00000"/>
                  </a:solidFill>
                  <a:latin typeface="Limon F3" charset="0"/>
                </a:rPr>
                <a:t>ère</a:t>
              </a:r>
              <a:r>
                <a:rPr lang="fr-FR" altLang="ro-RO" sz="1800" b="1" dirty="0">
                  <a:solidFill>
                    <a:srgbClr val="C00000"/>
                  </a:solidFill>
                  <a:latin typeface="Limon F3" charset="0"/>
                </a:rPr>
                <a:t> dose de vaccin antirotavirus</a:t>
              </a:r>
            </a:p>
          </p:txBody>
        </p:sp>
        <p:sp>
          <p:nvSpPr>
            <p:cNvPr id="14346" name="Text Box 17">
              <a:extLst>
                <a:ext uri="{FF2B5EF4-FFF2-40B4-BE49-F238E27FC236}">
                  <a16:creationId xmlns:a16="http://schemas.microsoft.com/office/drawing/2014/main" id="{E6357DAB-401C-46C6-B85C-C2BE0389B474}"/>
                </a:ext>
              </a:extLst>
            </p:cNvPr>
            <p:cNvSpPr txBox="1">
              <a:spLocks noChangeArrowheads="1"/>
            </p:cNvSpPr>
            <p:nvPr/>
          </p:nvSpPr>
          <p:spPr bwMode="auto">
            <a:xfrm>
              <a:off x="2562" y="2523"/>
              <a:ext cx="2185"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2</a:t>
              </a:r>
              <a:r>
                <a:rPr lang="fr-FR" altLang="ro-RO" sz="1800" b="1" baseline="30000" dirty="0">
                  <a:solidFill>
                    <a:srgbClr val="C00000"/>
                  </a:solidFill>
                  <a:latin typeface="Limon F3" charset="0"/>
                </a:rPr>
                <a:t>ème</a:t>
              </a:r>
              <a:r>
                <a:rPr lang="fr-FR" altLang="ro-RO" sz="1800" b="1" dirty="0">
                  <a:solidFill>
                    <a:srgbClr val="C00000"/>
                  </a:solidFill>
                  <a:latin typeface="Limon F3" charset="0"/>
                </a:rPr>
                <a:t> dose de vaccin antirotavirus</a:t>
              </a:r>
            </a:p>
          </p:txBody>
        </p:sp>
        <p:sp>
          <p:nvSpPr>
            <p:cNvPr id="14347" name="Text Box 17">
              <a:extLst>
                <a:ext uri="{FF2B5EF4-FFF2-40B4-BE49-F238E27FC236}">
                  <a16:creationId xmlns:a16="http://schemas.microsoft.com/office/drawing/2014/main" id="{BFB976C8-039E-4A77-A0BC-A8967D569078}"/>
                </a:ext>
              </a:extLst>
            </p:cNvPr>
            <p:cNvSpPr txBox="1">
              <a:spLocks noChangeArrowheads="1"/>
            </p:cNvSpPr>
            <p:nvPr/>
          </p:nvSpPr>
          <p:spPr bwMode="auto">
            <a:xfrm>
              <a:off x="2602" y="2901"/>
              <a:ext cx="2185"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3</a:t>
              </a:r>
              <a:r>
                <a:rPr lang="fr-FR" altLang="ro-RO" sz="1800" b="1" baseline="30000" dirty="0">
                  <a:solidFill>
                    <a:srgbClr val="C00000"/>
                  </a:solidFill>
                  <a:latin typeface="Limon F3" charset="0"/>
                </a:rPr>
                <a:t>ème</a:t>
              </a:r>
              <a:r>
                <a:rPr lang="fr-FR" altLang="ro-RO" sz="1800" b="1" dirty="0">
                  <a:solidFill>
                    <a:srgbClr val="C00000"/>
                  </a:solidFill>
                  <a:latin typeface="Limon F3" charset="0"/>
                </a:rPr>
                <a:t> dose de vaccin antirotavirus</a:t>
              </a:r>
            </a:p>
          </p:txBody>
        </p:sp>
      </p:grpSp>
      <p:sp>
        <p:nvSpPr>
          <p:cNvPr id="17" name="TextBox 16">
            <a:extLst>
              <a:ext uri="{FF2B5EF4-FFF2-40B4-BE49-F238E27FC236}">
                <a16:creationId xmlns:a16="http://schemas.microsoft.com/office/drawing/2014/main" id="{A7DC8493-F303-47C9-899B-BEB78F204A8D}"/>
              </a:ext>
            </a:extLst>
          </p:cNvPr>
          <p:cNvSpPr txBox="1"/>
          <p:nvPr/>
        </p:nvSpPr>
        <p:spPr>
          <a:xfrm>
            <a:off x="3263900" y="4678363"/>
            <a:ext cx="977900" cy="369887"/>
          </a:xfrm>
          <a:prstGeom prst="rect">
            <a:avLst/>
          </a:prstGeom>
          <a:solidFill>
            <a:schemeClr val="accent3"/>
          </a:solidFill>
        </p:spPr>
        <p:txBody>
          <a:bodyPr lIns="0" t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dirty="0">
                <a:solidFill>
                  <a:srgbClr val="404040"/>
                </a:solidFill>
                <a:latin typeface="CordiaUPC" pitchFamily="34" charset="-34"/>
                <a:ea typeface="Arial Unicode MS" pitchFamily="34" charset="-128"/>
                <a:cs typeface="CordiaUPC" pitchFamily="34" charset="-34"/>
              </a:rPr>
              <a:t>Rota3</a:t>
            </a:r>
            <a:r>
              <a:rPr lang="en-GB" altLang="ro-RO" sz="1600" b="1" dirty="0">
                <a:solidFill>
                  <a:srgbClr val="404040"/>
                </a:solidFill>
                <a:latin typeface="CordiaUPC" pitchFamily="34" charset="-34"/>
                <a:ea typeface="Arial Unicode MS" pitchFamily="34" charset="-128"/>
                <a:cs typeface="CordiaUPC" pitchFamily="34" charset="-34"/>
                <a:sym typeface="Wingdings" pitchFamily="2" charset="2"/>
              </a:rPr>
              <a:t></a:t>
            </a:r>
          </a:p>
        </p:txBody>
      </p:sp>
    </p:spTree>
    <p:extLst>
      <p:ext uri="{BB962C8B-B14F-4D97-AF65-F5344CB8AC3E}">
        <p14:creationId xmlns:p14="http://schemas.microsoft.com/office/powerpoint/2010/main" val="2208129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C9A17E77-EBCA-4B00-BFD5-4B6D471F2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E61F0FCB-FAC1-4AE4-B64B-93DB4A29D51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Que devriez-vous faire dans ce cas ? </a:t>
            </a:r>
          </a:p>
        </p:txBody>
      </p:sp>
      <p:sp>
        <p:nvSpPr>
          <p:cNvPr id="16388" name="Rectangle à coins arrondis 3">
            <a:extLst>
              <a:ext uri="{FF2B5EF4-FFF2-40B4-BE49-F238E27FC236}">
                <a16:creationId xmlns:a16="http://schemas.microsoft.com/office/drawing/2014/main" id="{0074E958-A39D-4BE1-A4FB-D03A42DC6DE4}"/>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002060"/>
                </a:solidFill>
              </a:rPr>
              <a:t>Les parents d’un enfant vous fournissent une vieille carte de vaccination. Le vaccin antirotavirus ne figure pas sur cette carte. </a:t>
            </a:r>
          </a:p>
          <a:p>
            <a:pPr>
              <a:spcBef>
                <a:spcPct val="0"/>
              </a:spcBef>
              <a:buClrTx/>
              <a:buFont typeface="Limon F3" charset="0"/>
              <a:buNone/>
            </a:pPr>
            <a:endParaRPr lang="en-GB" altLang="ro-RO" sz="1800" b="1">
              <a:solidFill>
                <a:srgbClr val="002060"/>
              </a:solidFill>
            </a:endParaRPr>
          </a:p>
          <a:p>
            <a:pPr>
              <a:spcBef>
                <a:spcPct val="0"/>
              </a:spcBef>
              <a:buClrTx/>
              <a:buFont typeface="Limon F3" charset="0"/>
              <a:buNone/>
            </a:pPr>
            <a:r>
              <a:rPr lang="en-GB" altLang="ro-RO" sz="1800" b="1">
                <a:solidFill>
                  <a:srgbClr val="002060"/>
                </a:solidFill>
              </a:rPr>
              <a:t>Comment devriez-vous enregistrer le vaccin administré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4A7EC7D-307F-4102-9FCB-B778B25DACFA}"/>
              </a:ext>
            </a:extLst>
          </p:cNvPr>
          <p:cNvSpPr>
            <a:spLocks noGrp="1" noChangeArrowheads="1"/>
          </p:cNvSpPr>
          <p:nvPr>
            <p:ph type="title" idx="4294967295"/>
          </p:nvPr>
        </p:nvSpPr>
        <p:spPr>
          <a:xfrm>
            <a:off x="0" y="0"/>
            <a:ext cx="8964613" cy="1238250"/>
          </a:xfrm>
        </p:spPr>
        <p:txBody>
          <a:bodyPr/>
          <a:lstStyle/>
          <a:p>
            <a:pPr>
              <a:buSzPct val="100000"/>
              <a:defRPr/>
            </a:pPr>
            <a:r>
              <a:rPr lang="fr-FR" altLang="ro-RO" sz="3600"/>
              <a:t>Comment enregistrer la vaccination </a:t>
            </a:r>
            <a:br>
              <a:rPr lang="fr-FR" altLang="ro-RO" sz="3600"/>
            </a:br>
            <a:r>
              <a:rPr lang="fr-FR" altLang="ro-RO" sz="3600"/>
              <a:t>sur</a:t>
            </a:r>
            <a:r>
              <a:rPr lang="fr-FR" altLang="ro-RO" sz="3600">
                <a:solidFill>
                  <a:srgbClr val="002060"/>
                </a:solidFill>
              </a:rPr>
              <a:t> </a:t>
            </a:r>
            <a:r>
              <a:rPr lang="fr-FR" altLang="ro-RO" sz="3600"/>
              <a:t>la feuille de pointage ? </a:t>
            </a:r>
          </a:p>
        </p:txBody>
      </p:sp>
      <p:sp>
        <p:nvSpPr>
          <p:cNvPr id="18435" name="Rectangle 7">
            <a:extLst>
              <a:ext uri="{FF2B5EF4-FFF2-40B4-BE49-F238E27FC236}">
                <a16:creationId xmlns:a16="http://schemas.microsoft.com/office/drawing/2014/main" id="{9C8320F1-D65C-4614-BB94-D8705B703BE1}"/>
              </a:ext>
            </a:extLst>
          </p:cNvPr>
          <p:cNvSpPr>
            <a:spLocks noChangeArrowheads="1"/>
          </p:cNvSpPr>
          <p:nvPr/>
        </p:nvSpPr>
        <p:spPr bwMode="auto">
          <a:xfrm>
            <a:off x="364658" y="1654686"/>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Les feuilles de pointage, les formulaires de gestion des stocks et </a:t>
            </a:r>
            <a:r>
              <a:rPr lang="en-US" altLang="en-US"/>
              <a:t>les feuilles de compte rendu mensuel </a:t>
            </a:r>
            <a:r>
              <a:rPr lang="en-GB" altLang="ro-RO"/>
              <a:t>sont également mis à jour pour inclure le nouveau vaccin</a:t>
            </a:r>
            <a:r>
              <a:rPr lang="en-GB" altLang="ro-RO">
                <a:solidFill>
                  <a:srgbClr val="FF0000"/>
                </a:solidFill>
              </a:rPr>
              <a:t> </a:t>
            </a:r>
            <a:r>
              <a:rPr lang="en-GB" altLang="ro-RO"/>
              <a:t>antirotavirus</a:t>
            </a:r>
          </a:p>
        </p:txBody>
      </p:sp>
      <p:sp>
        <p:nvSpPr>
          <p:cNvPr id="18436" name="Ellipse 8">
            <a:extLst>
              <a:ext uri="{FF2B5EF4-FFF2-40B4-BE49-F238E27FC236}">
                <a16:creationId xmlns:a16="http://schemas.microsoft.com/office/drawing/2014/main" id="{323D36C2-E406-4492-A471-2D7575760F04}"/>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6" name="Picture 5" descr="Table&#10;&#10;Description automatically generated">
            <a:extLst>
              <a:ext uri="{FF2B5EF4-FFF2-40B4-BE49-F238E27FC236}">
                <a16:creationId xmlns:a16="http://schemas.microsoft.com/office/drawing/2014/main" id="{F6B58D83-B185-400B-9B3A-A60AB0072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3" y="1285364"/>
            <a:ext cx="3593574" cy="46639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F64ABC7-1DF8-4A5E-9331-53BE0ED8DCA8}"/>
              </a:ext>
            </a:extLst>
          </p:cNvPr>
          <p:cNvSpPr>
            <a:spLocks noGrp="1"/>
          </p:cNvSpPr>
          <p:nvPr>
            <p:ph type="title" idx="4294967295"/>
          </p:nvPr>
        </p:nvSpPr>
        <p:spPr/>
        <p:txBody>
          <a:bodyPr/>
          <a:lstStyle/>
          <a:p>
            <a:pPr>
              <a:buSzPct val="100000"/>
              <a:defRPr/>
            </a:pPr>
            <a:r>
              <a:rPr lang="fr-FR" altLang="ro-RO"/>
              <a:t>Comment enregistrer la vaccination contre le rotavirus sur</a:t>
            </a:r>
            <a:r>
              <a:rPr lang="fr-FR" altLang="ro-RO">
                <a:solidFill>
                  <a:srgbClr val="002060"/>
                </a:solidFill>
              </a:rPr>
              <a:t> </a:t>
            </a:r>
            <a:r>
              <a:rPr lang="fr-FR" altLang="ro-RO"/>
              <a:t>le rapport mensuel ?</a:t>
            </a:r>
          </a:p>
        </p:txBody>
      </p:sp>
      <p:sp>
        <p:nvSpPr>
          <p:cNvPr id="20483" name="Content Placeholder 2">
            <a:extLst>
              <a:ext uri="{FF2B5EF4-FFF2-40B4-BE49-F238E27FC236}">
                <a16:creationId xmlns:a16="http://schemas.microsoft.com/office/drawing/2014/main" id="{39CC726B-7BCB-4A65-8CF9-320BE3799551}"/>
              </a:ext>
            </a:extLst>
          </p:cNvPr>
          <p:cNvSpPr>
            <a:spLocks noGrp="1" noChangeArrowheads="1"/>
          </p:cNvSpPr>
          <p:nvPr>
            <p:ph idx="4294967295"/>
          </p:nvPr>
        </p:nvSpPr>
        <p:spPr>
          <a:xfrm>
            <a:off x="442913" y="1444625"/>
            <a:ext cx="4273103" cy="4611688"/>
          </a:xfrm>
        </p:spPr>
        <p:txBody>
          <a:bodyPr/>
          <a:lstStyle/>
          <a:p>
            <a:r>
              <a:rPr lang="fr-FR" altLang="ro-RO" dirty="0"/>
              <a:t>Noter les doses Rota1, Rota 2 et Rota 3 administrées selon le mois, ainsi que les autres doses de vaccin</a:t>
            </a:r>
          </a:p>
        </p:txBody>
      </p:sp>
      <p:pic>
        <p:nvPicPr>
          <p:cNvPr id="6" name="Picture 5" descr="Table&#10;&#10;Description automatically generated">
            <a:extLst>
              <a:ext uri="{FF2B5EF4-FFF2-40B4-BE49-F238E27FC236}">
                <a16:creationId xmlns:a16="http://schemas.microsoft.com/office/drawing/2014/main" id="{26BC5F5B-ABBF-43CD-98BA-8980D56B2C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935" y="3429000"/>
            <a:ext cx="3096344" cy="2371429"/>
          </a:xfrm>
          <a:prstGeom prst="rect">
            <a:avLst/>
          </a:prstGeom>
        </p:spPr>
      </p:pic>
      <p:pic>
        <p:nvPicPr>
          <p:cNvPr id="3" name="Picture 2" descr="A picture containing timeline&#10;&#10;Description automatically generated">
            <a:extLst>
              <a:ext uri="{FF2B5EF4-FFF2-40B4-BE49-F238E27FC236}">
                <a16:creationId xmlns:a16="http://schemas.microsoft.com/office/drawing/2014/main" id="{98318CD1-B4C0-43DA-AB74-9DE52D5FCC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5022" y="1344930"/>
            <a:ext cx="3416065" cy="4611688"/>
          </a:xfrm>
          <a:prstGeom prst="rect">
            <a:avLst/>
          </a:prstGeom>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2109</Words>
  <Application>Microsoft Office PowerPoint</Application>
  <PresentationFormat>On-screen Show (4:3)</PresentationFormat>
  <Paragraphs>180</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CordiaUPC</vt:lpstr>
      <vt:lpstr>Limon F3</vt:lpstr>
      <vt:lpstr>Wingdings</vt:lpstr>
      <vt:lpstr>1_PPTtemplate</vt:lpstr>
      <vt:lpstr>PowerPoint Presentation</vt:lpstr>
      <vt:lpstr>PowerPoint Presentation</vt:lpstr>
      <vt:lpstr>Questions clés</vt:lpstr>
      <vt:lpstr>Quelles sont les principales utilisations  de la carte de vaccination ? </vt:lpstr>
      <vt:lpstr>Comment utiliser la carte de vaccination ? </vt:lpstr>
      <vt:lpstr>PowerPoint Presentation</vt:lpstr>
      <vt:lpstr>PowerPoint Presentation</vt:lpstr>
      <vt:lpstr>Comment enregistrer la vaccination  sur la feuille de pointage ? </vt:lpstr>
      <vt:lpstr>Comment enregistrer la vaccination contre le rotavirus sur le rapport mensuel ?</vt:lpstr>
      <vt:lpstr>Comment suivre les nourrissons pour la première dose du vaccin antirotavirus (ROTASIIL) ?</vt:lpstr>
      <vt:lpstr>Comment suivre les nourrissons pour les doses suivantes du vaccin antirotavirus  (ROTASIIL) ?</vt:lpstr>
      <vt:lpstr>Comment contrôler le taux de  vaccination antirotavirus ?</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767</cp:revision>
  <dcterms:created xsi:type="dcterms:W3CDTF">2012-01-26T16:42:59Z</dcterms:created>
  <dcterms:modified xsi:type="dcterms:W3CDTF">2022-11-30T14:06:48Z</dcterms:modified>
</cp:coreProperties>
</file>