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57" r:id="rId2"/>
    <p:sldId id="279" r:id="rId3"/>
    <p:sldId id="282" r:id="rId4"/>
    <p:sldId id="328" r:id="rId5"/>
    <p:sldId id="359" r:id="rId6"/>
    <p:sldId id="291" r:id="rId7"/>
    <p:sldId id="360" r:id="rId8"/>
    <p:sldId id="355" r:id="rId9"/>
    <p:sldId id="356" r:id="rId10"/>
    <p:sldId id="325" r:id="rId11"/>
    <p:sldId id="349" r:id="rId12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277" autoAdjust="0"/>
  </p:normalViewPr>
  <p:slideViewPr>
    <p:cSldViewPr>
      <p:cViewPr varScale="1">
        <p:scale>
          <a:sx n="68" d="100"/>
          <a:sy n="68" d="100"/>
        </p:scale>
        <p:origin x="150" y="72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LDORF, Jenny" userId="bbf2318a-f2f7-45e3-a649-79296eaa30f9" providerId="ADAL" clId="{7A45FECC-0725-40CC-96EC-21B9463C372C}"/>
    <pc:docChg chg="modSld">
      <pc:chgData name="WALLDORF, Jenny" userId="bbf2318a-f2f7-45e3-a649-79296eaa30f9" providerId="ADAL" clId="{7A45FECC-0725-40CC-96EC-21B9463C372C}" dt="2022-03-09T10:45:59.849" v="7" actId="1035"/>
      <pc:docMkLst>
        <pc:docMk/>
      </pc:docMkLst>
      <pc:sldChg chg="modSp mod">
        <pc:chgData name="WALLDORF, Jenny" userId="bbf2318a-f2f7-45e3-a649-79296eaa30f9" providerId="ADAL" clId="{7A45FECC-0725-40CC-96EC-21B9463C372C}" dt="2022-03-09T10:45:59.849" v="7" actId="1035"/>
        <pc:sldMkLst>
          <pc:docMk/>
          <pc:sldMk cId="0" sldId="282"/>
        </pc:sldMkLst>
        <pc:grpChg chg="mod">
          <ac:chgData name="WALLDORF, Jenny" userId="bbf2318a-f2f7-45e3-a649-79296eaa30f9" providerId="ADAL" clId="{7A45FECC-0725-40CC-96EC-21B9463C372C}" dt="2022-03-09T10:45:59.849" v="7" actId="1035"/>
          <ac:grpSpMkLst>
            <pc:docMk/>
            <pc:sldMk cId="0" sldId="282"/>
            <ac:grpSpMk id="3" creationId="{77F9D8B2-5724-4A64-8075-0DA0B9C96599}"/>
          </ac:grpSpMkLst>
        </pc:grpChg>
      </pc:sldChg>
    </pc:docChg>
  </pc:docChgLst>
  <pc:docChgLst>
    <pc:chgData name="Mrs Gillian F. MAYERS (mayersgill@gmail.com)" userId="S::mayersgill_gmail.com#ext#@worldhealthorg.onmicrosoft.com::d9b941f0-ac22-4431-a954-e58ec48ed8eb" providerId="AD" clId="Web-{EE90F2FF-41DA-61FC-DCD9-4DAF6CE4717A}"/>
    <pc:docChg chg="modSld">
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<pc:sldMkLst>
          <pc:docMk/>
          <pc:sldMk cId="514667360" sldId="291"/>
        </pc:sldMkLst>
        <pc:spChg chg="mod">
          <a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  <ac:spMkLst>
            <pc:docMk/>
            <pc:sldMk cId="514667360" sldId="291"/>
            <ac:spMk id="717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4053D0FF-F7CD-453A-B021-0877C09F87E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86BD7CF-186C-40E8-8DA9-CC367EC3CC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0A7249BF-C6F6-4CD9-9067-AE65ABE6089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43CE8C9-B5AF-40B3-8EAD-59AE40E547F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1CFC6ACA-3772-4954-855C-840D778873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E00E8A5-7784-43B1-847C-DFD5C773C1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B647CAC-BE1A-4854-81BD-DC1843D38B7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8C4D865-1AA6-4DCB-8DFB-8B69C9D9E7D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5A94253A-6F75-442C-A0E4-D8D7B3AB4D4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354BC706-BBE2-49A0-9A87-123CCBEE4C1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488BCF00-844C-45BD-BFEC-9D4607FBF2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CA411B3C-2F20-41CB-B169-5CD2DAB26A8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25C15BEF-804F-4647-8778-65E66E77C4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>
            <a:extLst>
              <a:ext uri="{FF2B5EF4-FFF2-40B4-BE49-F238E27FC236}">
                <a16:creationId xmlns:a16="http://schemas.microsoft.com/office/drawing/2014/main" id="{6EEAAAF6-A7F5-49FF-B4EC-D962D2FD1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s-ES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847462BC-B1AB-438B-95A1-E51373184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6E7E6CAD-8F15-4680-B1B5-F1A633E74026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2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B02D0D77-3112-43DC-950E-7C4A5CD79D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>
            <a:extLst>
              <a:ext uri="{FF2B5EF4-FFF2-40B4-BE49-F238E27FC236}">
                <a16:creationId xmlns:a16="http://schemas.microsoft.com/office/drawing/2014/main" id="{26816331-A022-4401-A6DB-827330363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Ceci marque la fin du module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Vous avez terminé le module « Éligibilité au vaccin antirotavirus ».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Le module suivant est intitulé « Administration du vaccin antirotavirus ».</a:t>
            </a:r>
          </a:p>
          <a:p>
            <a:r>
              <a:rPr lang="fr-FR" altLang="ro-RO" noProof="0">
                <a:solidFill>
                  <a:srgbClr val="000000"/>
                </a:solidFill>
              </a:rPr>
              <a:t>Merci pour votre attention ! </a:t>
            </a:r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2C5BBBC8-81E0-4BE4-BFCE-DC77F14C2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D154BC87-3FD1-4139-8B5C-2541F52AD6FB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11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>
            <a:extLst>
              <a:ext uri="{FF2B5EF4-FFF2-40B4-BE49-F238E27FC236}">
                <a16:creationId xmlns:a16="http://schemas.microsoft.com/office/drawing/2014/main" id="{B4016BBF-F526-4272-8410-70E59C918A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>
            <a:extLst>
              <a:ext uri="{FF2B5EF4-FFF2-40B4-BE49-F238E27FC236}">
                <a16:creationId xmlns:a16="http://schemas.microsoft.com/office/drawing/2014/main" id="{4732E945-2CE1-4CAA-A16A-C24EC51F4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les principales questions soulevées dans ce module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Les gardiens amènent leurs nourrissons pour qu’ils soient vaccinés, mais avant de vacciner les nourrissons, il convient de s’assurer que le nourrisson est admissible au vaccin antirotavirus.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Ce module va vous apprendre à poser les bonnes questions afin de déterminer l’admissibilité d’un nourrisson au vaccin antirotavirus 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Quel est le calendrier de vaccination contre le rotavirus 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 faire lorsque la date de naissance exacte est manquante 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 faire lorsque la carte de vaccination est manquante 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Quelles sont les contre-indications à la vaccination ?</a:t>
            </a:r>
          </a:p>
        </p:txBody>
      </p:sp>
      <p:sp>
        <p:nvSpPr>
          <p:cNvPr id="9220" name="Espace réservé du numéro de diapositive 3">
            <a:extLst>
              <a:ext uri="{FF2B5EF4-FFF2-40B4-BE49-F238E27FC236}">
                <a16:creationId xmlns:a16="http://schemas.microsoft.com/office/drawing/2014/main" id="{33B15AFE-A65C-4F86-95A6-9C2E34027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05A4CC10-9256-402A-8BA7-A77EB8D71C33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3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>
            <a:extLst>
              <a:ext uri="{FF2B5EF4-FFF2-40B4-BE49-F238E27FC236}">
                <a16:creationId xmlns:a16="http://schemas.microsoft.com/office/drawing/2014/main" id="{F64D8716-1932-46CF-983B-15AC4010BD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>
            <a:extLst>
              <a:ext uri="{FF2B5EF4-FFF2-40B4-BE49-F238E27FC236}">
                <a16:creationId xmlns:a16="http://schemas.microsoft.com/office/drawing/2014/main" id="{2A2EA84F-212D-4976-8AC6-F6DBB74B8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Décrire le calendrier de vaccination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 vaccin </a:t>
            </a:r>
            <a:r>
              <a:rPr lang="fr-FR" altLang="ro-RO" sz="1200" noProof="0" dirty="0"/>
              <a:t>ROTASIIL</a:t>
            </a:r>
            <a:r>
              <a:rPr lang="fr-FR" altLang="ro-RO" noProof="0" dirty="0">
                <a:solidFill>
                  <a:srgbClr val="000000"/>
                </a:solidFill>
              </a:rPr>
              <a:t> est administré selon un calendrier en 3 doses à 6 semaines (pour la 1ère dose) et 10 et 14 semaines de vie (pour les 2</a:t>
            </a:r>
            <a:r>
              <a:rPr lang="fr-FR" altLang="ro-RO" baseline="30000" noProof="0" dirty="0">
                <a:solidFill>
                  <a:srgbClr val="000000"/>
                </a:solidFill>
              </a:rPr>
              <a:t>ème</a:t>
            </a:r>
            <a:r>
              <a:rPr lang="fr-FR" altLang="ro-RO" noProof="0" dirty="0">
                <a:solidFill>
                  <a:srgbClr val="000000"/>
                </a:solidFill>
              </a:rPr>
              <a:t> et 3</a:t>
            </a:r>
            <a:r>
              <a:rPr lang="fr-FR" altLang="ro-RO" baseline="30000" noProof="0" dirty="0">
                <a:solidFill>
                  <a:srgbClr val="000000"/>
                </a:solidFill>
              </a:rPr>
              <a:t>ème</a:t>
            </a:r>
            <a:r>
              <a:rPr lang="fr-FR" altLang="ro-RO" noProof="0" dirty="0">
                <a:solidFill>
                  <a:srgbClr val="000000"/>
                </a:solidFill>
              </a:rPr>
              <a:t> doses), de préférence.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Les doses de vaccin </a:t>
            </a:r>
            <a:r>
              <a:rPr lang="fr-FR" altLang="ro-RO" sz="1200" noProof="0" dirty="0"/>
              <a:t>ROTASIIL</a:t>
            </a:r>
            <a:r>
              <a:rPr lang="fr-FR" altLang="ro-RO" noProof="0" dirty="0">
                <a:solidFill>
                  <a:srgbClr val="000000"/>
                </a:solidFill>
              </a:rPr>
              <a:t> peuvent être administrées en même temps que la première et la deuxième dose de DTC-</a:t>
            </a:r>
            <a:r>
              <a:rPr lang="fr-FR" altLang="ro-RO" noProof="0" dirty="0" err="1">
                <a:solidFill>
                  <a:srgbClr val="000000"/>
                </a:solidFill>
              </a:rPr>
              <a:t>HepB</a:t>
            </a:r>
            <a:r>
              <a:rPr lang="fr-FR" altLang="ro-RO" noProof="0" dirty="0">
                <a:solidFill>
                  <a:srgbClr val="000000"/>
                </a:solidFill>
              </a:rPr>
              <a:t>-Hib (à savoir, Penta1 et Penta2).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Noter que l'intervalle entre les doses devrait être d'au moins 4 semaines. </a:t>
            </a: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</p:txBody>
      </p:sp>
      <p:sp>
        <p:nvSpPr>
          <p:cNvPr id="11268" name="Espace réservé du numéro de diapositive 3">
            <a:extLst>
              <a:ext uri="{FF2B5EF4-FFF2-40B4-BE49-F238E27FC236}">
                <a16:creationId xmlns:a16="http://schemas.microsoft.com/office/drawing/2014/main" id="{8D4A592A-1894-4358-BDB3-156ECEC57BD9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7B40DA53-1334-4287-893D-6E54EBCF54B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4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223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en-US" noProof="0" dirty="0" err="1"/>
              <a:t>Rotarix</a:t>
            </a:r>
            <a:r>
              <a:rPr lang="fr-FR" altLang="en-US" noProof="0" dirty="0"/>
              <a:t>® a un </a:t>
            </a:r>
            <a:r>
              <a:rPr lang="fr-FR" altLang="en-US" sz="1200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calendrier </a:t>
            </a:r>
            <a:r>
              <a:rPr lang="en-GB" altLang="ro-RO" sz="1200" kern="120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à</a:t>
            </a:r>
            <a:r>
              <a:rPr lang="fr-FR" altLang="en-US" sz="1200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 2 doses</a:t>
            </a:r>
            <a:r>
              <a:rPr lang="fr-FR" altLang="en-US" noProof="0" dirty="0"/>
              <a:t>. ROTASIIL et tous les autres vaccins antirotavirus sont administrés </a:t>
            </a:r>
            <a:r>
              <a:rPr lang="fr-FR" altLang="en-US" b="1" noProof="0" dirty="0"/>
              <a:t>avec un calendrier de 3 doses.</a:t>
            </a:r>
          </a:p>
          <a:p>
            <a:r>
              <a:rPr lang="fr-FR" altLang="en-US" b="0" noProof="0" dirty="0"/>
              <a:t>Un enfant qui a commencé son schéma avec un premier dose de </a:t>
            </a:r>
            <a:r>
              <a:rPr lang="fr-FR" altLang="en-US" b="0" noProof="0" dirty="0" err="1"/>
              <a:t>Rotarix</a:t>
            </a:r>
            <a:r>
              <a:rPr lang="fr-FR" altLang="en-US" b="0" baseline="30000" noProof="0" dirty="0"/>
              <a:t>®</a:t>
            </a:r>
            <a:r>
              <a:rPr lang="fr-FR" altLang="en-US" b="0" noProof="0" dirty="0"/>
              <a:t> peut continuer avec ROTASIIL, mais </a:t>
            </a:r>
            <a:r>
              <a:rPr lang="fr-FR" altLang="en-US" b="1" noProof="0" dirty="0"/>
              <a:t>un total de 3 doses </a:t>
            </a:r>
            <a:r>
              <a:rPr lang="fr-FR" altLang="en-US" b="0" noProof="0" dirty="0"/>
              <a:t>doit être administré pour une </a:t>
            </a:r>
            <a:r>
              <a:rPr lang="fr-FR" altLang="en-US" b="1" noProof="0" dirty="0"/>
              <a:t>série complète </a:t>
            </a:r>
            <a:r>
              <a:rPr lang="fr-FR" altLang="en-US" b="0" noProof="0" dirty="0"/>
              <a:t>de vaccinations.</a:t>
            </a:r>
          </a:p>
          <a:p>
            <a:endParaRPr lang="fr-FR" altLang="en-US" b="1" noProof="0" dirty="0"/>
          </a:p>
          <a:p>
            <a:r>
              <a:rPr lang="fr-FR" altLang="en-US" b="0" noProof="0" dirty="0"/>
              <a:t>Le tableau montre des scenarios possible pour compléter le schéma de vaccination pour l’enfant avec un mélange de vaccins.</a:t>
            </a:r>
            <a:endParaRPr lang="en-US" altLang="en-US" b="0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99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5A5FA9EA-E9CF-45F6-94FD-CA298F6F14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72C1896D-C152-4B45-8AD6-1328B40BB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Présenter la situation et la question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Réponse :</a:t>
            </a:r>
            <a:r>
              <a:rPr lang="fr-FR" altLang="ro-RO" noProof="0" dirty="0">
                <a:solidFill>
                  <a:srgbClr val="000000"/>
                </a:solidFill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Le nourrisson peut encore recevoir le vaccin antirotavirus.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Administrer la première dose du vaccin antirotavirus, du vaccin pentavalent et des autres vaccins selon le calendrier national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Administrer une deuxième dose de VPO si plus de 4 semaines se sont écoulées depuis la première dose de VPO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Planifier un rendez-vous pour les prochaines doses selon le calendrier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Expliquer au gardien l’importance de se présenter aux rendez-vous de vaccination conformément au calendrier et de compléter la série vaccinale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S’assurer d'utiliser les registres de vaccination et de collaborer avec les bénévoles communautaires pour s'assurer que l'enfant termine le calendrier vaccinale.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altLang="ro-RO" noProof="0" dirty="0">
              <a:solidFill>
                <a:srgbClr val="000000"/>
              </a:solidFill>
            </a:endParaRPr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88C87F14-D721-412F-A097-9BCB2ECCE8CA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2848E2AC-BF53-45BE-BB3A-FF730B06C10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8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>
            <a:extLst>
              <a:ext uri="{FF2B5EF4-FFF2-40B4-BE49-F238E27FC236}">
                <a16:creationId xmlns:a16="http://schemas.microsoft.com/office/drawing/2014/main" id="{E0C6326E-8D91-4233-B58C-E08473DA01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>
            <a:extLst>
              <a:ext uri="{FF2B5EF4-FFF2-40B4-BE49-F238E27FC236}">
                <a16:creationId xmlns:a16="http://schemas.microsoft.com/office/drawing/2014/main" id="{B17725DA-E6FA-4F3D-A1D3-0FC5BC832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aux participants les contre-indications absolues.</a:t>
            </a:r>
            <a:br>
              <a:rPr lang="fr-FR" altLang="ro-RO" noProof="0" dirty="0">
                <a:solidFill>
                  <a:srgbClr val="000000"/>
                </a:solidFill>
              </a:rPr>
            </a:br>
            <a:endParaRPr lang="fr-FR" altLang="ro-RO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Les nourrissons souffrant des infections suivantes ne devraient pas être vaccinés avec le vaccin </a:t>
            </a:r>
            <a:r>
              <a:rPr lang="fr-FR" altLang="ro-RO" sz="1200" noProof="0" dirty="0"/>
              <a:t>ROTASIIL</a:t>
            </a:r>
            <a:r>
              <a:rPr lang="fr-FR" altLang="ro-RO" noProof="0" dirty="0">
                <a:solidFill>
                  <a:srgbClr val="000000"/>
                </a:solidFill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Hypersensibilité suite à une précédente administration de vaccin antirotavirus : Ne pas donner la seconde dose du vaccin antirotavirus si le nourrisson a montré une hypersensibilité à la première dose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Hypersensibilité connue à l’un des composants du vaccin.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Antécédents d’invagination : Ne pas administrer le vaccin antirotavirus si le gardien vous informe que l'enfant a connu un épisode d'invagination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L’administration du vaccin </a:t>
            </a:r>
            <a:r>
              <a:rPr lang="fr-FR" altLang="ro-RO" noProof="0" dirty="0">
                <a:solidFill>
                  <a:srgbClr val="000066"/>
                </a:solidFill>
              </a:rPr>
              <a:t>ROTASIIL</a:t>
            </a:r>
            <a:r>
              <a:rPr lang="fr-FR" altLang="ro-RO" noProof="0" dirty="0">
                <a:solidFill>
                  <a:srgbClr val="000000"/>
                </a:solidFill>
              </a:rPr>
              <a:t> peut être différée chez les sujets souffrant d’une infection aiguë ou d’une maladie fébrile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Si l’enfant souffre d’une maladie bénigne, d’une légère fièvre ou d’une diarrhée bénigne, il est possible de le vacciner comme d’habitude</a:t>
            </a:r>
          </a:p>
          <a:p>
            <a:endParaRPr lang="fr-FR" altLang="ro-RO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Noter qu’une maladie bénigne comme une infection des voies respiratoires ou une diarrhée légère </a:t>
            </a:r>
            <a:r>
              <a:rPr lang="fr-FR" altLang="ro-RO" b="1" noProof="0" dirty="0">
                <a:solidFill>
                  <a:srgbClr val="000000"/>
                </a:solidFill>
              </a:rPr>
              <a:t>n’est pas une contre-indication</a:t>
            </a:r>
            <a:r>
              <a:rPr lang="fr-FR" altLang="ro-RO" noProof="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5364" name="Espace réservé du numéro de diapositive 3">
            <a:extLst>
              <a:ext uri="{FF2B5EF4-FFF2-40B4-BE49-F238E27FC236}">
                <a16:creationId xmlns:a16="http://schemas.microsoft.com/office/drawing/2014/main" id="{3844E004-DC4D-49BA-896E-F215B758B8DC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8D2C3494-626D-49D3-82A7-A4D9FCA72655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9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>
            <a:extLst>
              <a:ext uri="{FF2B5EF4-FFF2-40B4-BE49-F238E27FC236}">
                <a16:creationId xmlns:a16="http://schemas.microsoft.com/office/drawing/2014/main" id="{E790D9BA-B828-41DF-8874-1B0E10778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Espace réservé des commentaires 2">
            <a:extLst>
              <a:ext uri="{FF2B5EF4-FFF2-40B4-BE49-F238E27FC236}">
                <a16:creationId xmlns:a16="http://schemas.microsoft.com/office/drawing/2014/main" id="{750B7CE0-8611-4190-AE6B-FC8837279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aux participants que ces messages sont les principales informations à garder à l’esprit.</a:t>
            </a:r>
          </a:p>
        </p:txBody>
      </p:sp>
      <p:sp>
        <p:nvSpPr>
          <p:cNvPr id="17412" name="Espace réservé du numéro de diapositive 3">
            <a:extLst>
              <a:ext uri="{FF2B5EF4-FFF2-40B4-BE49-F238E27FC236}">
                <a16:creationId xmlns:a16="http://schemas.microsoft.com/office/drawing/2014/main" id="{A2BD0526-EA38-454A-ACD1-2C1288CD28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5801114A-0FC7-4054-B5DA-A8CB5F37503A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10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9239D1D8-0D5F-46D4-9F80-881152C0EE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51261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15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423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19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60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3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502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29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46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478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889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33147E82-06F4-44C3-A34D-6C0CAD56D1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  <a:extLst>
            <a:ext uri="{FAA26D3D-D897-4be2-8F04-BA451C77F1D7}"/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C9D091D9-BA93-4E07-BBEC-5A64350A9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/>
              <a:t>Click to edit Master text styles</a:t>
            </a:r>
          </a:p>
          <a:p>
            <a:pPr lvl="1"/>
            <a:r>
              <a:rPr lang="en-GB" altLang="es-ES"/>
              <a:t>Second level</a:t>
            </a:r>
          </a:p>
          <a:p>
            <a:pPr lvl="2"/>
            <a:r>
              <a:rPr lang="en-GB" altLang="es-ES"/>
              <a:t>Third level</a:t>
            </a:r>
          </a:p>
          <a:p>
            <a:pPr lvl="3"/>
            <a:r>
              <a:rPr lang="en-GB" altLang="es-E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A6D3B05D-D26E-4192-9503-4E9776B22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DC93267D-E8B7-4BD1-B01B-3D09039F2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6B1AAC6D-6F29-4698-9D4A-6D0C94F10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>
              <a:buSzPct val="100000"/>
              <a:defRPr/>
            </a:pPr>
            <a:r>
              <a:rPr lang="fr-FR" altLang="ro-RO" sz="1200" b="1" noProof="0" dirty="0">
                <a:solidFill>
                  <a:srgbClr val="96CCEE"/>
                </a:solidFill>
                <a:latin typeface="Arial Narrow" pitchFamily="34" charset="0"/>
              </a:rPr>
              <a:t>Éligibilité au vaccin antirotavirus, Module 3 </a:t>
            </a:r>
            <a:r>
              <a:rPr lang="fr-FR" altLang="ro-RO" b="1" baseline="12000" noProof="0" dirty="0">
                <a:solidFill>
                  <a:srgbClr val="FFFFFF"/>
                </a:solidFill>
                <a:latin typeface="Arial Narrow" pitchFamily="34" charset="0"/>
              </a:rPr>
              <a:t>| </a:t>
            </a:r>
            <a:r>
              <a:rPr lang="fr-FR" altLang="ro-RO" sz="1200" b="1" kern="1200" noProof="0" dirty="0">
                <a:solidFill>
                  <a:srgbClr val="96CCEE"/>
                </a:solidFill>
                <a:latin typeface="Arial Narrow" pitchFamily="34" charset="0"/>
                <a:ea typeface="MS PGothic" panose="020B0600070205080204" pitchFamily="34" charset="-128"/>
                <a:cs typeface="+mn-cs"/>
              </a:rPr>
              <a:t> novembre 2022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0887CA7F-E516-43C8-8871-26C33DEA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>
              <a:buSzPct val="100000"/>
            </a:pPr>
            <a:fld id="{594353EE-80BC-4521-BF80-D6AC5D8561A1}" type="slidenum"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pPr algn="r">
                <a:buSzPct val="100000"/>
              </a:pPr>
              <a:t>‹#›</a:t>
            </a:fld>
            <a:r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ro-RO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05188" y="6164437"/>
            <a:ext cx="2293640" cy="579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290" r:id="rId2"/>
    <p:sldLayoutId id="2147484291" r:id="rId3"/>
    <p:sldLayoutId id="2147484292" r:id="rId4"/>
    <p:sldLayoutId id="2147484293" r:id="rId5"/>
    <p:sldLayoutId id="2147484294" r:id="rId6"/>
    <p:sldLayoutId id="2147484295" r:id="rId7"/>
    <p:sldLayoutId id="2147484296" r:id="rId8"/>
    <p:sldLayoutId id="2147484297" r:id="rId9"/>
    <p:sldLayoutId id="2147484298" r:id="rId10"/>
    <p:sldLayoutId id="214748429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">
            <a:extLst>
              <a:ext uri="{FF2B5EF4-FFF2-40B4-BE49-F238E27FC236}">
                <a16:creationId xmlns:a16="http://schemas.microsoft.com/office/drawing/2014/main" id="{7CB650A8-D911-4BC0-8665-BD344F90D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GB" altLang="ro-RO" sz="2400" b="1">
                <a:solidFill>
                  <a:srgbClr val="FFFFFF"/>
                </a:solidFill>
              </a:rPr>
              <a:t>Formation sur l'introduction du vaccin antirotavirus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E7F41596-F773-4029-9040-82715DA71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205038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ClrTx/>
              <a:buFont typeface="Limon F3" charset="0"/>
              <a:buNone/>
            </a:pPr>
            <a:r>
              <a:rPr lang="en-GB" altLang="ro-RO" sz="3200" b="1" dirty="0">
                <a:solidFill>
                  <a:srgbClr val="FFFFFF"/>
                </a:solidFill>
              </a:rPr>
              <a:t>Module 3</a:t>
            </a:r>
          </a:p>
          <a:p>
            <a:pPr algn="ctr">
              <a:buClrTx/>
              <a:buFont typeface="Limon F3" charset="0"/>
              <a:buNone/>
            </a:pPr>
            <a:r>
              <a:rPr lang="en-GB" altLang="ro-RO" sz="3200" b="1" dirty="0" err="1">
                <a:solidFill>
                  <a:srgbClr val="FFFFFF"/>
                </a:solidFill>
              </a:rPr>
              <a:t>Éligibilité</a:t>
            </a:r>
            <a:r>
              <a:rPr lang="en-GB" altLang="ro-RO" sz="3200" b="1" dirty="0">
                <a:solidFill>
                  <a:srgbClr val="FFFFFF"/>
                </a:solidFill>
              </a:rPr>
              <a:t> au </a:t>
            </a:r>
            <a:r>
              <a:rPr lang="en-GB" altLang="ro-RO" sz="3200" b="1" dirty="0" err="1">
                <a:solidFill>
                  <a:srgbClr val="FFFFFF"/>
                </a:solidFill>
              </a:rPr>
              <a:t>vaccin</a:t>
            </a:r>
            <a:r>
              <a:rPr lang="en-GB" altLang="ro-RO" sz="3200" b="1" dirty="0">
                <a:solidFill>
                  <a:srgbClr val="FFFFFF"/>
                </a:solidFill>
              </a:rPr>
              <a:t> </a:t>
            </a:r>
            <a:r>
              <a:rPr lang="en-GB" altLang="ro-RO" sz="3200" b="1" dirty="0" err="1">
                <a:solidFill>
                  <a:srgbClr val="FFFFFF"/>
                </a:solidFill>
              </a:rPr>
              <a:t>antirotavirus</a:t>
            </a:r>
            <a:endParaRPr lang="en-GB" altLang="ro-RO" sz="3200" b="1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94384" y="5042793"/>
            <a:ext cx="4155232" cy="105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E60DFA9B-53A0-4792-AFE8-A54F1019548D}"/>
              </a:ext>
            </a:extLst>
          </p:cNvPr>
          <p:cNvSpPr txBox="1"/>
          <p:nvPr/>
        </p:nvSpPr>
        <p:spPr>
          <a:xfrm>
            <a:off x="6156176" y="6416010"/>
            <a:ext cx="2520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fr-FR" sz="1000" dirty="0">
                <a:solidFill>
                  <a:schemeClr val="bg1"/>
                </a:solidFill>
              </a:rPr>
              <a:t>Dernière mise </a:t>
            </a:r>
            <a:r>
              <a:rPr lang="fr-FR" altLang="ro-RO" sz="1000" dirty="0">
                <a:solidFill>
                  <a:schemeClr val="bg1"/>
                </a:solidFill>
              </a:rPr>
              <a:t>à</a:t>
            </a:r>
            <a:r>
              <a:rPr lang="fr-FR" sz="1000" dirty="0">
                <a:solidFill>
                  <a:schemeClr val="bg1"/>
                </a:solidFill>
              </a:rPr>
              <a:t> jour - novembre 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2F7F07B-AB57-49BD-9F63-5418725B6B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Messages clés</a:t>
            </a:r>
          </a:p>
        </p:txBody>
      </p:sp>
      <p:pic>
        <p:nvPicPr>
          <p:cNvPr id="16387" name="Picture 7" descr="C:\Users\sfellache\Desktop\ammp\doctor1.jpg">
            <a:extLst>
              <a:ext uri="{FF2B5EF4-FFF2-40B4-BE49-F238E27FC236}">
                <a16:creationId xmlns:a16="http://schemas.microsoft.com/office/drawing/2014/main" id="{3AC46407-9CF8-4C41-A722-7DB7D2675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-11335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31">
            <a:extLst>
              <a:ext uri="{FF2B5EF4-FFF2-40B4-BE49-F238E27FC236}">
                <a16:creationId xmlns:a16="http://schemas.microsoft.com/office/drawing/2014/main" id="{B2FCCD5C-0C04-4C4A-AD54-6BE4DF7B4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12875"/>
            <a:ext cx="864076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vaccination </a:t>
            </a:r>
            <a:r>
              <a:rPr lang="fr-FR" altLang="zh-CN" sz="1800" dirty="0">
                <a:ea typeface="SimSun" panose="02010600030101010101" pitchFamily="2" charset="-122"/>
              </a:rPr>
              <a:t>à l’âge approprié </a:t>
            </a:r>
            <a:r>
              <a:rPr lang="fr-FR" altLang="ro-RO" sz="1900" dirty="0">
                <a:ea typeface="SimSun" panose="02010600030101010101" pitchFamily="2" charset="-122"/>
              </a:rPr>
              <a:t>est très importante pour le vaccin antirotavirus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première dose de </a:t>
            </a:r>
            <a:r>
              <a:rPr lang="fr-FR" altLang="ro-RO" sz="1900" dirty="0"/>
              <a:t>ROTASIIL </a:t>
            </a:r>
            <a:r>
              <a:rPr lang="fr-FR" altLang="ro-RO" sz="1900" dirty="0">
                <a:ea typeface="SimSun" panose="02010600030101010101" pitchFamily="2" charset="-122"/>
              </a:rPr>
              <a:t>devrait être administrée à l’âge de 6 semaines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deuxième et la troisième dose devraient être administrées à 10 et 14 semaines d’âge, respectivement – un intervalle minimum de 4 semaines devrait être respecté entre les doses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Si les enfants ont raté leurs vaccins antirotavirus, ils peuvent bénéficier de l’administration du vaccin jusqu’à l’âge de 24 mois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Le vaccin antirotavirus peut être administré simultanément avec d’autres vaccins comme le vaccin pentavalent, le VPC ou le VPO</a:t>
            </a:r>
          </a:p>
          <a:p>
            <a:pPr>
              <a:spcBef>
                <a:spcPts val="1200"/>
              </a:spcBef>
            </a:pPr>
            <a:r>
              <a:rPr lang="fr-FR" altLang="ro-RO" sz="1900" dirty="0"/>
              <a:t>Une maladie bénigne comme une infection des voies respiratoires ou une diarrhée légère </a:t>
            </a:r>
            <a:r>
              <a:rPr lang="fr-FR" altLang="ro-RO" sz="1900" b="1" dirty="0"/>
              <a:t>n’est pas</a:t>
            </a:r>
            <a:r>
              <a:rPr lang="fr-FR" altLang="ro-RO" sz="1900" dirty="0"/>
              <a:t> une contre-indication</a:t>
            </a:r>
          </a:p>
          <a:p>
            <a:pPr>
              <a:spcBef>
                <a:spcPts val="1200"/>
              </a:spcBef>
            </a:pPr>
            <a:endParaRPr lang="fr-FR" altLang="ro-RO" sz="1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octor_goodbye">
            <a:extLst>
              <a:ext uri="{FF2B5EF4-FFF2-40B4-BE49-F238E27FC236}">
                <a16:creationId xmlns:a16="http://schemas.microsoft.com/office/drawing/2014/main" id="{0C8651CF-04B3-4D2A-95B3-DC325324A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5AEF1835-D68D-442A-87A8-F016B617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Fin du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8F4C8FE6-9CB0-4323-AB0E-27BFF41BA103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buSzPct val="100000"/>
              <a:defRPr/>
            </a:pP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r>
              <a:rPr lang="en-GB" altLang="ro-RO" sz="2400" b="1">
                <a:solidFill>
                  <a:srgbClr val="000066"/>
                </a:solidFill>
                <a:latin typeface="Arial" pitchFamily="34" charset="0"/>
              </a:rPr>
              <a:t>Merci pour votre attention ! </a:t>
            </a: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>
            <a:extLst>
              <a:ext uri="{FF2B5EF4-FFF2-40B4-BE49-F238E27FC236}">
                <a16:creationId xmlns:a16="http://schemas.microsoft.com/office/drawing/2014/main" id="{0CEA22BF-EF9E-434C-A473-D91C4DCA0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2FF9D3FD-17BE-454A-B60F-C6671503A4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Objectifs d'apprentissage</a:t>
            </a:r>
          </a:p>
        </p:txBody>
      </p:sp>
      <p:sp>
        <p:nvSpPr>
          <p:cNvPr id="6148" name="Rectangle 14">
            <a:extLst>
              <a:ext uri="{FF2B5EF4-FFF2-40B4-BE49-F238E27FC236}">
                <a16:creationId xmlns:a16="http://schemas.microsoft.com/office/drawing/2014/main" id="{9D32A86D-7E2F-4BC5-B55E-34EFACCDD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ro-RO" sz="2100" dirty="0"/>
              <a:t>À la fin de ce module, le participant sera en mesure de :</a:t>
            </a:r>
          </a:p>
          <a:p>
            <a:pPr lvl="1"/>
            <a:r>
              <a:rPr lang="fr-FR" altLang="ro-RO" dirty="0"/>
              <a:t>Décrire le calendrier de vaccination recommandé pour le vaccin antirotavirus</a:t>
            </a:r>
          </a:p>
          <a:p>
            <a:pPr lvl="1"/>
            <a:r>
              <a:rPr lang="fr-FR" altLang="ro-RO" dirty="0"/>
              <a:t>Décrire le moment auquel un enfant est éligible au vaccin antirotavirus et quand il n'est pas éligible</a:t>
            </a:r>
          </a:p>
          <a:p>
            <a:pPr lvl="1"/>
            <a:r>
              <a:rPr lang="fr-FR" altLang="ro-RO" dirty="0"/>
              <a:t>Décrire des façons de déterminer l’éligibilité d’un nourrisson pour le vaccin antirotavirus lorsque le dossier écrit n’est pas disponible</a:t>
            </a:r>
          </a:p>
          <a:p>
            <a:pPr lvl="1"/>
            <a:r>
              <a:rPr lang="fr-FR" altLang="ro-RO" dirty="0"/>
              <a:t>Décrire les contre-indications absolues à la vaccination</a:t>
            </a:r>
          </a:p>
          <a:p>
            <a:r>
              <a:rPr lang="fr-FR" altLang="ro-RO" sz="2100" dirty="0"/>
              <a:t>Durée</a:t>
            </a:r>
          </a:p>
          <a:p>
            <a:pPr lvl="1"/>
            <a:r>
              <a:rPr lang="fr-FR" altLang="ro-RO" dirty="0"/>
              <a:t>60 minutes</a:t>
            </a:r>
          </a:p>
        </p:txBody>
      </p:sp>
      <p:pic>
        <p:nvPicPr>
          <p:cNvPr id="6149" name="Picture 6" descr="C:\Users\sfellache\Desktop\ammp\sandclock.jpg">
            <a:extLst>
              <a:ext uri="{FF2B5EF4-FFF2-40B4-BE49-F238E27FC236}">
                <a16:creationId xmlns:a16="http://schemas.microsoft.com/office/drawing/2014/main" id="{7D69954A-91E3-41E8-831E-596E0EA68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arrow">
            <a:extLst>
              <a:ext uri="{FF2B5EF4-FFF2-40B4-BE49-F238E27FC236}">
                <a16:creationId xmlns:a16="http://schemas.microsoft.com/office/drawing/2014/main" id="{1BC994B6-86D1-4F56-B6F0-C30939153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 descr="C:\Users\sfellache\Desktop\ammp\doctor2.jpg">
            <a:extLst>
              <a:ext uri="{FF2B5EF4-FFF2-40B4-BE49-F238E27FC236}">
                <a16:creationId xmlns:a16="http://schemas.microsoft.com/office/drawing/2014/main" id="{41DFFBFD-FBFD-426A-92E9-D0E8975C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04FDA109-7292-4328-B15E-50EF84F20073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GB" altLang="ro-RO" sz="3500" b="1"/>
              <a:t>Questions clés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D216138F-E009-4298-86D0-F48FE00A967A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8203" name="Rectangle à coins arrondis 6">
              <a:extLst>
                <a:ext uri="{FF2B5EF4-FFF2-40B4-BE49-F238E27FC236}">
                  <a16:creationId xmlns:a16="http://schemas.microsoft.com/office/drawing/2014/main" id="{A851BECE-08C4-4D50-82CD-64A2CF073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 est le calendrier vaccinal du vaccin antirotavirus ?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ED60062D-96AB-4B03-A6A6-7BFEEA2EC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77F9D8B2-5724-4A64-8075-0DA0B9C96599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564904"/>
            <a:ext cx="5275262" cy="1268413"/>
            <a:chOff x="385" y="1750"/>
            <a:chExt cx="2777" cy="733"/>
          </a:xfrm>
        </p:grpSpPr>
        <p:sp>
          <p:nvSpPr>
            <p:cNvPr id="8201" name="Rectangle à coins arrondis 6">
              <a:extLst>
                <a:ext uri="{FF2B5EF4-FFF2-40B4-BE49-F238E27FC236}">
                  <a16:creationId xmlns:a16="http://schemas.microsoft.com/office/drawing/2014/main" id="{9B6DC69E-132C-4E63-A138-0CBA7CCC3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 faire lorsque la date de naissance exacte ou la carte de vaccination n’est pas disponible ?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ABECA746-46C4-4E75-93E1-51E112226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37EB817B-9404-45F7-AD71-A0D31FB30CCE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8199" name="Rectangle à coins arrondis 6">
              <a:extLst>
                <a:ext uri="{FF2B5EF4-FFF2-40B4-BE49-F238E27FC236}">
                  <a16:creationId xmlns:a16="http://schemas.microsoft.com/office/drawing/2014/main" id="{7A722C3C-3CFB-4122-9785-B222804CF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Quelles sont les contre-indications à la vaccination ?</a:t>
              </a:r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7271667B-E191-45F5-8557-0327C44A7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00F733CD-5D45-413C-8001-C6240E06F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fr-FR" altLang="ro-RO" sz="2100" dirty="0"/>
              <a:t>L’administration du vaccin ROTASIIL repose sur un calendrier en 3 doses : à 6, 10 et 14 semaines de vie</a:t>
            </a:r>
          </a:p>
          <a:p>
            <a:r>
              <a:rPr lang="fr-FR" altLang="ro-RO" sz="2100" dirty="0"/>
              <a:t>Le vaccin ROTASIIL peut être administré en même temps que d’autres vaccins figurant dans le calendrier, tels que DTC-</a:t>
            </a:r>
            <a:r>
              <a:rPr lang="fr-FR" altLang="ro-RO" sz="2100" dirty="0" err="1"/>
              <a:t>HepB</a:t>
            </a:r>
            <a:r>
              <a:rPr lang="fr-FR" altLang="ro-RO" sz="2100" dirty="0"/>
              <a:t>-Hib (à savoir, Penta1, Penta2 et Penta3)</a:t>
            </a:r>
          </a:p>
          <a:p>
            <a:r>
              <a:rPr lang="fr-FR" altLang="ro-RO" sz="2100" dirty="0"/>
              <a:t>Respecter un intervalle de </a:t>
            </a:r>
            <a:r>
              <a:rPr lang="fr-FR" altLang="ro-RO" sz="2100" b="1" dirty="0"/>
              <a:t>4 semaines</a:t>
            </a:r>
            <a:r>
              <a:rPr lang="fr-FR" altLang="ro-RO" sz="2100" dirty="0"/>
              <a:t> entre les doses, à partir de 6 semaines de vie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C106803-2A08-4C4E-8A80-D8490972076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fr-FR" altLang="en-US">
                <a:solidFill>
                  <a:srgbClr val="002060"/>
                </a:solidFill>
              </a:rPr>
              <a:t>Quel est le calendrier du vaccin antirotavirus </a:t>
            </a:r>
            <a:r>
              <a:rPr lang="fr-FR" altLang="ro-RO">
                <a:solidFill>
                  <a:srgbClr val="002060"/>
                </a:solidFill>
              </a:rPr>
              <a:t> ?</a:t>
            </a:r>
          </a:p>
        </p:txBody>
      </p:sp>
      <p:sp>
        <p:nvSpPr>
          <p:cNvPr id="10244" name="ZoneTexte 45">
            <a:extLst>
              <a:ext uri="{FF2B5EF4-FFF2-40B4-BE49-F238E27FC236}">
                <a16:creationId xmlns:a16="http://schemas.microsoft.com/office/drawing/2014/main" id="{6F1033AD-BF72-4DF0-882A-1AECD980C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911DC515-D4CE-4583-8A3A-42841D2C6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92704902-8241-402E-849B-E56EFEE6F33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47" name="ZoneTexte 29">
            <a:extLst>
              <a:ext uri="{FF2B5EF4-FFF2-40B4-BE49-F238E27FC236}">
                <a16:creationId xmlns:a16="http://schemas.microsoft.com/office/drawing/2014/main" id="{4FB3ACC5-45FF-40FD-910E-4817E58A3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6</a:t>
            </a:r>
          </a:p>
        </p:txBody>
      </p:sp>
      <p:sp>
        <p:nvSpPr>
          <p:cNvPr id="10248" name="ZoneTexte 30">
            <a:extLst>
              <a:ext uri="{FF2B5EF4-FFF2-40B4-BE49-F238E27FC236}">
                <a16:creationId xmlns:a16="http://schemas.microsoft.com/office/drawing/2014/main" id="{4B164EC9-7DE3-4FD2-AC29-E150B2D1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661025"/>
            <a:ext cx="12049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Naissance</a:t>
            </a:r>
          </a:p>
        </p:txBody>
      </p:sp>
      <p:sp>
        <p:nvSpPr>
          <p:cNvPr id="10249" name="ZoneTexte 29">
            <a:extLst>
              <a:ext uri="{FF2B5EF4-FFF2-40B4-BE49-F238E27FC236}">
                <a16:creationId xmlns:a16="http://schemas.microsoft.com/office/drawing/2014/main" id="{FAD9CA13-CFC3-442C-8A24-01D40A517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03EC9D52-80AC-4011-8437-3A64E2F0F75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C9232937-CD6D-40B9-BE37-1C5165C7D8E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52" name="ZoneTexte 29">
            <a:extLst>
              <a:ext uri="{FF2B5EF4-FFF2-40B4-BE49-F238E27FC236}">
                <a16:creationId xmlns:a16="http://schemas.microsoft.com/office/drawing/2014/main" id="{855968E2-ECAF-4935-98D6-B98C7BEB9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14</a:t>
            </a:r>
          </a:p>
        </p:txBody>
      </p:sp>
      <p:sp>
        <p:nvSpPr>
          <p:cNvPr id="10253" name="ZoneTexte 29">
            <a:extLst>
              <a:ext uri="{FF2B5EF4-FFF2-40B4-BE49-F238E27FC236}">
                <a16:creationId xmlns:a16="http://schemas.microsoft.com/office/drawing/2014/main" id="{29375DD8-1F93-4A11-9FB6-46A0B3224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32</a:t>
            </a:r>
          </a:p>
        </p:txBody>
      </p:sp>
      <p:sp>
        <p:nvSpPr>
          <p:cNvPr id="10254" name="Line 27">
            <a:extLst>
              <a:ext uri="{FF2B5EF4-FFF2-40B4-BE49-F238E27FC236}">
                <a16:creationId xmlns:a16="http://schemas.microsoft.com/office/drawing/2014/main" id="{C79BCC6E-A528-47BD-A627-31AEA61C3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55" name="ZoneTexte 37">
            <a:extLst>
              <a:ext uri="{FF2B5EF4-FFF2-40B4-BE49-F238E27FC236}">
                <a16:creationId xmlns:a16="http://schemas.microsoft.com/office/drawing/2014/main" id="{BBDDBA3B-A3A9-4309-94B8-E52F785F8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1144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semaines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D89F774B-AAEE-4293-AB64-BC33D40C1B44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933825"/>
            <a:ext cx="1190625" cy="1584325"/>
            <a:chOff x="1610" y="1752"/>
            <a:chExt cx="750" cy="998"/>
          </a:xfrm>
        </p:grpSpPr>
        <p:pic>
          <p:nvPicPr>
            <p:cNvPr id="10266" name="Picture 27" descr="pos2">
              <a:extLst>
                <a:ext uri="{FF2B5EF4-FFF2-40B4-BE49-F238E27FC236}">
                  <a16:creationId xmlns:a16="http://schemas.microsoft.com/office/drawing/2014/main" id="{62FAC3F9-53DE-4826-9CD1-60E5E81E6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" y="1933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7" name="Rectangle 34">
              <a:extLst>
                <a:ext uri="{FF2B5EF4-FFF2-40B4-BE49-F238E27FC236}">
                  <a16:creationId xmlns:a16="http://schemas.microsoft.com/office/drawing/2014/main" id="{BDF3A616-0787-4727-A23B-C5C70BAAA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1</a:t>
              </a:r>
            </a:p>
          </p:txBody>
        </p:sp>
        <p:sp>
          <p:nvSpPr>
            <p:cNvPr id="10268" name="Line 37">
              <a:extLst>
                <a:ext uri="{FF2B5EF4-FFF2-40B4-BE49-F238E27FC236}">
                  <a16:creationId xmlns:a16="http://schemas.microsoft.com/office/drawing/2014/main" id="{D60C1BBA-59A0-439C-954E-F9A661943D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E670A559-57BE-49DA-A6B5-054A4485867A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4005263"/>
            <a:ext cx="1174750" cy="1512887"/>
            <a:chOff x="2426" y="1797"/>
            <a:chExt cx="740" cy="953"/>
          </a:xfrm>
        </p:grpSpPr>
        <p:pic>
          <p:nvPicPr>
            <p:cNvPr id="10263" name="Picture 28" descr="pos2">
              <a:extLst>
                <a:ext uri="{FF2B5EF4-FFF2-40B4-BE49-F238E27FC236}">
                  <a16:creationId xmlns:a16="http://schemas.microsoft.com/office/drawing/2014/main" id="{6E3035F4-5156-4410-A2E6-CAF9CA5921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4" name="Rectangle 34">
              <a:extLst>
                <a:ext uri="{FF2B5EF4-FFF2-40B4-BE49-F238E27FC236}">
                  <a16:creationId xmlns:a16="http://schemas.microsoft.com/office/drawing/2014/main" id="{33FA6CFA-D455-42DC-A461-1455ED884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2</a:t>
              </a:r>
            </a:p>
          </p:txBody>
        </p:sp>
        <p:sp>
          <p:nvSpPr>
            <p:cNvPr id="10265" name="Line 38">
              <a:extLst>
                <a:ext uri="{FF2B5EF4-FFF2-40B4-BE49-F238E27FC236}">
                  <a16:creationId xmlns:a16="http://schemas.microsoft.com/office/drawing/2014/main" id="{5D80D861-25CE-424E-BDCC-EF548C65A7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A0351A85-39AD-4ABA-9E3F-A0FDE6EFA28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grpSp>
        <p:nvGrpSpPr>
          <p:cNvPr id="25" name="Group 33">
            <a:extLst>
              <a:ext uri="{FF2B5EF4-FFF2-40B4-BE49-F238E27FC236}">
                <a16:creationId xmlns:a16="http://schemas.microsoft.com/office/drawing/2014/main" id="{04CF0869-B8A9-4311-A1BD-A9D048E5780E}"/>
              </a:ext>
            </a:extLst>
          </p:cNvPr>
          <p:cNvGrpSpPr>
            <a:grpSpLocks/>
          </p:cNvGrpSpPr>
          <p:nvPr/>
        </p:nvGrpSpPr>
        <p:grpSpPr bwMode="auto">
          <a:xfrm>
            <a:off x="5126038" y="4005263"/>
            <a:ext cx="1174750" cy="1512887"/>
            <a:chOff x="2426" y="1797"/>
            <a:chExt cx="740" cy="953"/>
          </a:xfrm>
        </p:grpSpPr>
        <p:pic>
          <p:nvPicPr>
            <p:cNvPr id="10260" name="Picture 28" descr="pos2">
              <a:extLst>
                <a:ext uri="{FF2B5EF4-FFF2-40B4-BE49-F238E27FC236}">
                  <a16:creationId xmlns:a16="http://schemas.microsoft.com/office/drawing/2014/main" id="{119A2491-A7EA-4E10-9843-40F4917204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Rectangle 34">
              <a:extLst>
                <a:ext uri="{FF2B5EF4-FFF2-40B4-BE49-F238E27FC236}">
                  <a16:creationId xmlns:a16="http://schemas.microsoft.com/office/drawing/2014/main" id="{4FAF3D8B-3351-40D7-8AF2-85B74D5E2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2327"/>
              <a:ext cx="6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3</a:t>
              </a:r>
            </a:p>
          </p:txBody>
        </p:sp>
        <p:sp>
          <p:nvSpPr>
            <p:cNvPr id="10262" name="Line 38">
              <a:extLst>
                <a:ext uri="{FF2B5EF4-FFF2-40B4-BE49-F238E27FC236}">
                  <a16:creationId xmlns:a16="http://schemas.microsoft.com/office/drawing/2014/main" id="{1D76153C-D95C-4BDC-9078-2360B8C71A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sz="3600" b="1" i="0" u="none" strike="noStrike" dirty="0">
                <a:solidFill>
                  <a:srgbClr val="000066"/>
                </a:solidFill>
                <a:effectLst/>
                <a:latin typeface="Calibri" panose="020F0502020204030204" pitchFamily="34" charset="0"/>
              </a:rPr>
              <a:t>Vaccination tardive</a:t>
            </a:r>
            <a:endParaRPr lang="fr-FR" altLang="en-US" sz="3600" b="1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un enfant a manqué une dose ou une série de doses de vaccin antirotavirus pour quelque raison que ce soit, la vaccination tardive pour cet enfant peut avoir lieu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a tout moment avant 24 mois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En case d’interruption de la vaccination, il faut la reprendre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sans réadministrer la dose précédente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l’enfant a plus de 24 mois, le vaccin antirotavirus ne doit pas être administré</a:t>
            </a:r>
          </a:p>
        </p:txBody>
      </p:sp>
    </p:spTree>
    <p:extLst>
      <p:ext uri="{BB962C8B-B14F-4D97-AF65-F5344CB8AC3E}">
        <p14:creationId xmlns:p14="http://schemas.microsoft.com/office/powerpoint/2010/main" val="5750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fr-FR" altLang="en-US" sz="3600" b="1">
                <a:solidFill>
                  <a:srgbClr val="000066"/>
                </a:solidFill>
                <a:latin typeface="Calibri"/>
                <a:ea typeface="MS PGothic"/>
              </a:rPr>
              <a:t>Interchangeabilité des produits</a:t>
            </a: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196752"/>
            <a:ext cx="85344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Des études ont montré que l’interchangeabilité des produits et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sure et efficace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L’OMS recommande que la série de vaccination contre le rotavirus pour chaque enfant soit complétée avec le même produit chaque fois que possible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Si le produit pour la dose précédente n’est pas disponible ou inconnu, complétez la série avec tout produit homologué disponible. 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Le redémarrage de la série n’est pas recommandé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Comme le ROTASIIL a un calendrier </a:t>
            </a:r>
            <a:r>
              <a:rPr lang="en-GB" altLang="ro-RO" sz="2200" dirty="0">
                <a:latin typeface="+mn-lt"/>
              </a:rPr>
              <a:t>à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3 doses, si vous devriez continuer avec ce vaccin suite </a:t>
            </a:r>
            <a:r>
              <a:rPr lang="en-GB" altLang="ro-RO" sz="2200" dirty="0">
                <a:solidFill>
                  <a:srgbClr val="000066"/>
                </a:solidFill>
                <a:latin typeface="+mn-lt"/>
              </a:rPr>
              <a:t>à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une première dose de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Rotarix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®,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un total de 3 doses devra être administré pour une série complète de vaccinations</a:t>
            </a:r>
            <a:endParaRPr lang="fr-FR" sz="2200" dirty="0">
              <a:solidFill>
                <a:srgbClr val="00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466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fr-FR" altLang="en-US" sz="3600" b="1" dirty="0">
                <a:solidFill>
                  <a:srgbClr val="000066"/>
                </a:solidFill>
                <a:latin typeface="Calibri"/>
                <a:ea typeface="MS PGothic"/>
              </a:rPr>
              <a:t>Doses requises pour une série complète de vaccinations</a:t>
            </a: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412776"/>
            <a:ext cx="85344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Tandis que le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Rotarix</a:t>
            </a:r>
            <a:r>
              <a:rPr lang="fr-FR" sz="2200" baseline="30000" dirty="0">
                <a:solidFill>
                  <a:srgbClr val="000066"/>
                </a:solidFill>
                <a:latin typeface="+mn-lt"/>
              </a:rPr>
              <a:t>®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a un calendrier </a:t>
            </a:r>
            <a:r>
              <a:rPr lang="en-GB" altLang="ro-RO" sz="2200" dirty="0">
                <a:latin typeface="+mn-lt"/>
              </a:rPr>
              <a:t>à 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2 doses, le ROTASIIL a un calendrier </a:t>
            </a:r>
            <a:r>
              <a:rPr lang="en-GB" altLang="ro-RO" sz="2200" dirty="0">
                <a:latin typeface="+mn-lt"/>
              </a:rPr>
              <a:t>à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3 doses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Un enfant qui a commencé son schéma avec une première dose de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Rotarix</a:t>
            </a:r>
            <a:r>
              <a:rPr lang="fr-FR" sz="2200" baseline="30000" dirty="0">
                <a:solidFill>
                  <a:srgbClr val="000066"/>
                </a:solidFill>
                <a:latin typeface="+mn-lt"/>
              </a:rPr>
              <a:t>®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, peut continuer avec ROTASIIL (ou un autre vaccin antirotavirus) mais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un total de 3 doses 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doit être administré pour une série complète de vaccinations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F1961AF-F73D-6147-3E59-91A16F495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160411"/>
              </p:ext>
            </p:extLst>
          </p:nvPr>
        </p:nvGraphicFramePr>
        <p:xfrm>
          <a:off x="762000" y="3720688"/>
          <a:ext cx="7620000" cy="19405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98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noProof="0" dirty="0"/>
                        <a:t>Dose 1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noProof="0"/>
                        <a:t>Dose 2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noProof="0"/>
                        <a:t>Dose 3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 dirty="0"/>
                        <a:t>Série complète 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noProof="0" dirty="0" err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noProof="0"/>
                    </a:p>
                  </a:txBody>
                  <a:tcPr marL="91430" marR="9143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2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kern="12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fr-FR" sz="1200" b="1" kern="1200" noProof="0" dirty="0">
                        <a:solidFill>
                          <a:srgbClr val="000066"/>
                        </a:solidFill>
                        <a:latin typeface="+mn-lt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1" kern="12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Inconnu</a:t>
                      </a:r>
                    </a:p>
                  </a:txBody>
                  <a:tcPr marL="91430" marR="9143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fr-FR" sz="1200" b="1" baseline="0" noProof="0" dirty="0"/>
                    </a:p>
                    <a:p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996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à coins arrondis 3">
            <a:extLst>
              <a:ext uri="{FF2B5EF4-FFF2-40B4-BE49-F238E27FC236}">
                <a16:creationId xmlns:a16="http://schemas.microsoft.com/office/drawing/2014/main" id="{8A363B71-8DE5-45E9-A627-1E1DD05C0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fr-FR" altLang="ro-RO" sz="1900" b="1" spc="-20">
                <a:solidFill>
                  <a:srgbClr val="002060"/>
                </a:solidFill>
              </a:rPr>
              <a:t>La carte de vaccination de l’enfant montre qu’il /elle est maintenant âgé de 17 semaines et a uniquement reçu les vaccins BCG et VPO 1.</a:t>
            </a: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endParaRPr lang="fr-FR" altLang="ro-RO" sz="1900" b="1" spc="-2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fr-FR" altLang="ro-RO" sz="1900" b="1" spc="-20">
                <a:solidFill>
                  <a:srgbClr val="002060"/>
                </a:solidFill>
              </a:rPr>
              <a:t>Que devriez-vous faire ? </a:t>
            </a:r>
          </a:p>
        </p:txBody>
      </p:sp>
      <p:sp>
        <p:nvSpPr>
          <p:cNvPr id="12291" name="Titre 17">
            <a:extLst>
              <a:ext uri="{FF2B5EF4-FFF2-40B4-BE49-F238E27FC236}">
                <a16:creationId xmlns:a16="http://schemas.microsoft.com/office/drawing/2014/main" id="{2E4E034D-BA10-48C9-9E3D-FE1027A2656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3500" b="1"/>
              <a:t>Que devriez-vous faire dans ce cas ?</a:t>
            </a:r>
          </a:p>
        </p:txBody>
      </p:sp>
      <p:pic>
        <p:nvPicPr>
          <p:cNvPr id="12292" name="Picture 8" descr="doctor_thinking">
            <a:extLst>
              <a:ext uri="{FF2B5EF4-FFF2-40B4-BE49-F238E27FC236}">
                <a16:creationId xmlns:a16="http://schemas.microsoft.com/office/drawing/2014/main" id="{12353C1E-1E15-4730-A117-DA965F3F8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2EED63B0-5446-403B-B115-574824F6BBD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Contre-indications absolues</a:t>
            </a:r>
          </a:p>
        </p:txBody>
      </p:sp>
      <p:sp>
        <p:nvSpPr>
          <p:cNvPr id="14339" name="Rectangle 10">
            <a:extLst>
              <a:ext uri="{FF2B5EF4-FFF2-40B4-BE49-F238E27FC236}">
                <a16:creationId xmlns:a16="http://schemas.microsoft.com/office/drawing/2014/main" id="{95400B35-335E-4EA0-B013-C9E7C9FF2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/>
              <a:t>     </a:t>
            </a:r>
            <a:endParaRPr lang="fr-FR" altLang="es-ES" sz="2000"/>
          </a:p>
        </p:txBody>
      </p:sp>
      <p:pic>
        <p:nvPicPr>
          <p:cNvPr id="14340" name="Picture 6" descr="stopvaccine">
            <a:extLst>
              <a:ext uri="{FF2B5EF4-FFF2-40B4-BE49-F238E27FC236}">
                <a16:creationId xmlns:a16="http://schemas.microsoft.com/office/drawing/2014/main" id="{17AB7462-FA48-4846-AE36-65CD375E6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268413"/>
            <a:ext cx="254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4">
            <a:extLst>
              <a:ext uri="{FF2B5EF4-FFF2-40B4-BE49-F238E27FC236}">
                <a16:creationId xmlns:a16="http://schemas.microsoft.com/office/drawing/2014/main" id="{029D8F69-C5D3-4F80-B366-F1ACD2EB2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1381125"/>
            <a:ext cx="624998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ro-RO" sz="2200" dirty="0"/>
              <a:t>Hypersensibilité après l’administration antérieure des vaccins antirotavirus ou à l’un des composants du vaccin </a:t>
            </a:r>
          </a:p>
          <a:p>
            <a:r>
              <a:rPr lang="fr-FR" altLang="ro-RO" sz="2200" dirty="0"/>
              <a:t>Antécédents d’invagination</a:t>
            </a:r>
          </a:p>
          <a:p>
            <a:r>
              <a:rPr lang="fr-FR" altLang="en-US" sz="2200" dirty="0"/>
              <a:t>L’administration de ROTASIIL peut être repoussée chez les sujets souffrant d’ i</a:t>
            </a:r>
            <a:r>
              <a:rPr lang="fr-FR" altLang="ro-RO" sz="2200" dirty="0"/>
              <a:t>nfection aiguë ou maladie fébrile</a:t>
            </a:r>
          </a:p>
        </p:txBody>
      </p:sp>
      <p:grpSp>
        <p:nvGrpSpPr>
          <p:cNvPr id="14342" name="Group 10">
            <a:extLst>
              <a:ext uri="{FF2B5EF4-FFF2-40B4-BE49-F238E27FC236}">
                <a16:creationId xmlns:a16="http://schemas.microsoft.com/office/drawing/2014/main" id="{F5A58E87-D07D-47D9-B6C0-7E440CA00BDA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4508500"/>
            <a:ext cx="8064500" cy="1079500"/>
            <a:chOff x="113" y="3113"/>
            <a:chExt cx="4627" cy="680"/>
          </a:xfrm>
        </p:grpSpPr>
        <p:sp>
          <p:nvSpPr>
            <p:cNvPr id="14343" name="Rectangle 4">
              <a:extLst>
                <a:ext uri="{FF2B5EF4-FFF2-40B4-BE49-F238E27FC236}">
                  <a16:creationId xmlns:a16="http://schemas.microsoft.com/office/drawing/2014/main" id="{8B0FFA8C-58B8-437E-8255-95DC71355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buClrTx/>
                <a:buFont typeface="Limon F3" charset="0"/>
                <a:buNone/>
              </a:pPr>
              <a:r>
                <a:rPr lang="fr-FR" altLang="ro-RO" sz="2200" dirty="0"/>
                <a:t>Une maladie bénigne comme une infection des voies respiratoires ou une diarrhée légère </a:t>
              </a:r>
              <a:r>
                <a:rPr lang="fr-FR" altLang="ro-RO" sz="2200" b="1" dirty="0"/>
                <a:t>n’est pas</a:t>
              </a:r>
              <a:r>
                <a:rPr lang="fr-FR" altLang="ro-RO" sz="2200" dirty="0"/>
                <a:t> une contre-indication</a:t>
              </a:r>
            </a:p>
          </p:txBody>
        </p:sp>
        <p:pic>
          <p:nvPicPr>
            <p:cNvPr id="14344" name="Picture 9" descr="caution">
              <a:extLst>
                <a:ext uri="{FF2B5EF4-FFF2-40B4-BE49-F238E27FC236}">
                  <a16:creationId xmlns:a16="http://schemas.microsoft.com/office/drawing/2014/main" id="{D03DB2AA-64B6-4456-8808-090731B3BE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1316</Words>
  <Application>Microsoft Office PowerPoint</Application>
  <PresentationFormat>On-screen Show (4:3)</PresentationFormat>
  <Paragraphs>151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Objectifs d'apprentissage</vt:lpstr>
      <vt:lpstr>PowerPoint Presentation</vt:lpstr>
      <vt:lpstr>Quel est le calendrier du vaccin antirotavirus  ?</vt:lpstr>
      <vt:lpstr>PowerPoint Presentation</vt:lpstr>
      <vt:lpstr>PowerPoint Presentation</vt:lpstr>
      <vt:lpstr>PowerPoint Presentation</vt:lpstr>
      <vt:lpstr>PowerPoint Presentation</vt:lpstr>
      <vt:lpstr>Contre-indications absolues</vt:lpstr>
      <vt:lpstr>Messages clés</vt:lpstr>
      <vt:lpstr>Fin du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Gillian Mayers</cp:lastModifiedBy>
  <cp:revision>618</cp:revision>
  <dcterms:created xsi:type="dcterms:W3CDTF">2012-01-26T11:50:09Z</dcterms:created>
  <dcterms:modified xsi:type="dcterms:W3CDTF">2022-11-20T14:40:15Z</dcterms:modified>
</cp:coreProperties>
</file>