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5"/>
  </p:notesMasterIdLst>
  <p:handoutMasterIdLst>
    <p:handoutMasterId r:id="rId16"/>
  </p:handoutMasterIdLst>
  <p:sldIdLst>
    <p:sldId id="291" r:id="rId2"/>
    <p:sldId id="286" r:id="rId3"/>
    <p:sldId id="282" r:id="rId4"/>
    <p:sldId id="292" r:id="rId5"/>
    <p:sldId id="306" r:id="rId6"/>
    <p:sldId id="305" r:id="rId7"/>
    <p:sldId id="296" r:id="rId8"/>
    <p:sldId id="297" r:id="rId9"/>
    <p:sldId id="308" r:id="rId10"/>
    <p:sldId id="304" r:id="rId11"/>
    <p:sldId id="299" r:id="rId12"/>
    <p:sldId id="309" r:id="rId13"/>
    <p:sldId id="301" r:id="rId14"/>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a:srgbClr val="00CCFF"/>
    <a:srgbClr val="33CCFF"/>
    <a:srgbClr val="3399FF"/>
    <a:srgbClr val="66CCFF"/>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4396F1-6203-4632-9C0B-D84EF9372901}" v="3" dt="2022-03-04T14:41:19.0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42" autoAdjust="0"/>
    <p:restoredTop sz="65547" autoAdjust="0"/>
  </p:normalViewPr>
  <p:slideViewPr>
    <p:cSldViewPr>
      <p:cViewPr varScale="1">
        <p:scale>
          <a:sx n="69" d="100"/>
          <a:sy n="69" d="100"/>
        </p:scale>
        <p:origin x="2478" y="66"/>
      </p:cViewPr>
      <p:guideLst>
        <p:guide orient="horz" pos="302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5" d="100"/>
          <a:sy n="75" d="100"/>
        </p:scale>
        <p:origin x="3390" y="5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94A177B-0E50-494B-B6C7-D7F8CFF20120}"/>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45B5E626-2608-493F-83C0-F95BB9210D04}"/>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21031568-50FE-42C1-9C77-DEE4F214E8FB}"/>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93D5A8C1-39FE-4662-8362-16951CA39C47}"/>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6AF2301F-D06F-411E-B0D9-A92FF36DE5D0}"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C51D7798-7FCD-4221-B248-68B009541F2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1858EF16-2F2F-435C-827C-23C2EDE8A184}"/>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44A1A797-7285-40FD-B4FA-E207BDC9F1B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CE9C03FD-AFE0-4EAC-A947-ECF3682AEE07}"/>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AC644AB-37E2-416F-A08D-C6730684810F}"/>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6611EC77-1DC9-4E4D-B5C2-533D7968962A}"/>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B2022455-15D8-4A9C-B967-F21ACC8B1D4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A6B33B9-F646-4AC1-A2EE-E2C00AA853D1}"/>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r>
              <a:rPr lang="en-GB" altLang="ro-RO">
                <a:solidFill>
                  <a:srgbClr val="000000"/>
                </a:solidFill>
                <a:cs typeface="Arial" panose="020B0604020202020204" pitchFamily="34" charset="0"/>
              </a:rPr>
              <a:t>Organisation mondiale de la Santé</a:t>
            </a:r>
          </a:p>
        </p:txBody>
      </p:sp>
      <p:sp>
        <p:nvSpPr>
          <p:cNvPr id="6147" name="Rectangle 3">
            <a:extLst>
              <a:ext uri="{FF2B5EF4-FFF2-40B4-BE49-F238E27FC236}">
                <a16:creationId xmlns:a16="http://schemas.microsoft.com/office/drawing/2014/main" id="{00E0CF05-B342-4CE9-8FE6-F68BB8F351B1}"/>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4E4AF7E-F8FF-418A-BB81-20199539104A}" type="datetime3">
              <a:rPr lang="en-GB" altLang="ro-RO" smtClean="0">
                <a:solidFill>
                  <a:srgbClr val="000000"/>
                </a:solidFill>
                <a:cs typeface="Arial" panose="020B0604020202020204" pitchFamily="34" charset="0"/>
              </a:rPr>
              <a:pPr eaLnBrk="0" hangingPunct="0">
                <a:spcBef>
                  <a:spcPct val="0"/>
                </a:spcBef>
              </a:pPr>
              <a:t>5 December, 2022</a:t>
            </a:fld>
            <a:endParaRPr lang="en-GB" altLang="ro-RO">
              <a:solidFill>
                <a:srgbClr val="000000"/>
              </a:solidFill>
              <a:cs typeface="Arial" panose="020B0604020202020204" pitchFamily="34" charset="0"/>
            </a:endParaRPr>
          </a:p>
        </p:txBody>
      </p:sp>
      <p:sp>
        <p:nvSpPr>
          <p:cNvPr id="6148" name="Rectangle 7">
            <a:extLst>
              <a:ext uri="{FF2B5EF4-FFF2-40B4-BE49-F238E27FC236}">
                <a16:creationId xmlns:a16="http://schemas.microsoft.com/office/drawing/2014/main" id="{D448E50A-3274-4A54-9957-95EC3E471B5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9A25D67-7981-4BA0-BD41-0C610A2E7327}" type="slidenum">
              <a:rPr lang="en-GB" altLang="ro-RO">
                <a:solidFill>
                  <a:srgbClr val="000000"/>
                </a:solidFill>
                <a:cs typeface="Arial" panose="020B0604020202020204" pitchFamily="34" charset="0"/>
              </a:rPr>
              <a:pPr eaLnBrk="0" hangingPunct="0">
                <a:spcBef>
                  <a:spcPct val="0"/>
                </a:spcBef>
              </a:pPr>
              <a:t>1</a:t>
            </a:fld>
            <a:endParaRPr lang="en-GB" altLang="ro-RO">
              <a:solidFill>
                <a:srgbClr val="000000"/>
              </a:solidFill>
              <a:cs typeface="Arial" panose="020B0604020202020204" pitchFamily="34" charset="0"/>
            </a:endParaRPr>
          </a:p>
        </p:txBody>
      </p:sp>
      <p:sp>
        <p:nvSpPr>
          <p:cNvPr id="6149" name="Rectangle 2">
            <a:extLst>
              <a:ext uri="{FF2B5EF4-FFF2-40B4-BE49-F238E27FC236}">
                <a16:creationId xmlns:a16="http://schemas.microsoft.com/office/drawing/2014/main" id="{8EE9A3D6-4803-4E42-A6B6-624014B84DE3}"/>
              </a:ext>
            </a:extLst>
          </p:cNvPr>
          <p:cNvSpPr>
            <a:spLocks noGrp="1" noRot="1" noChangeAspect="1" noChangeArrowheads="1" noTextEdit="1"/>
          </p:cNvSpPr>
          <p:nvPr>
            <p:ph type="sldImg"/>
          </p:nvPr>
        </p:nvSpPr>
        <p:spPr>
          <a:xfrm>
            <a:off x="909638" y="742950"/>
            <a:ext cx="4951412" cy="3713163"/>
          </a:xfrm>
          <a:ln/>
        </p:spPr>
      </p:sp>
      <p:sp>
        <p:nvSpPr>
          <p:cNvPr id="6150" name="Rectangle 3">
            <a:extLst>
              <a:ext uri="{FF2B5EF4-FFF2-40B4-BE49-F238E27FC236}">
                <a16:creationId xmlns:a16="http://schemas.microsoft.com/office/drawing/2014/main" id="{93B9BCAB-75D2-4B2B-8E56-5026629055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s-E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BA766A23-C600-4473-81CF-8D27C550EF12}"/>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F59FAFFD-0928-49E3-8244-7E986787DE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noProof="0" dirty="0">
                <a:solidFill>
                  <a:srgbClr val="000000"/>
                </a:solidFill>
              </a:rPr>
              <a:t>Lire la diapositive.</a:t>
            </a:r>
          </a:p>
          <a:p>
            <a:r>
              <a:rPr lang="fr-FR" altLang="ro-RO" noProof="0" dirty="0">
                <a:solidFill>
                  <a:srgbClr val="000000"/>
                </a:solidFill>
              </a:rPr>
              <a:t>La question permettra de savoir si les participants comprennent ce qu’il faut faire si le réfrigérateur cesse de fonctionner.</a:t>
            </a:r>
          </a:p>
          <a:p>
            <a:endParaRPr lang="fr-FR" altLang="ro-RO" noProof="0" dirty="0">
              <a:solidFill>
                <a:srgbClr val="000000"/>
              </a:solidFill>
            </a:endParaRPr>
          </a:p>
          <a:p>
            <a:r>
              <a:rPr lang="fr-FR" altLang="ro-RO" b="1" noProof="0" dirty="0">
                <a:solidFill>
                  <a:srgbClr val="000000"/>
                </a:solidFill>
              </a:rPr>
              <a:t>Réponse :</a:t>
            </a:r>
          </a:p>
          <a:p>
            <a:pPr marL="171450" indent="-171450">
              <a:buFont typeface="Arial" panose="020B0604020202020204" pitchFamily="34" charset="0"/>
              <a:buChar char="•"/>
            </a:pPr>
            <a:r>
              <a:rPr lang="fr-FR" altLang="ro-RO" noProof="0" dirty="0">
                <a:solidFill>
                  <a:srgbClr val="000000"/>
                </a:solidFill>
              </a:rPr>
              <a:t>Trouver un autre réfrigérateur ou une chambre froide pour stocker les vaccins (s'assurer que la température est maintenue entre +2°C et + 8°C). </a:t>
            </a:r>
          </a:p>
          <a:p>
            <a:pPr marL="171450" indent="-171450">
              <a:buFont typeface="Arial" panose="020B0604020202020204" pitchFamily="34" charset="0"/>
              <a:buChar char="•"/>
            </a:pPr>
            <a:r>
              <a:rPr lang="fr-FR" altLang="ro-RO" noProof="0" dirty="0">
                <a:solidFill>
                  <a:srgbClr val="000000"/>
                </a:solidFill>
              </a:rPr>
              <a:t>Si aucun autre réfrigérateur n’est disponible, mettre des blocs-glace ou des poches froides dans la boîte froide ou le porte-vaccins puis y mettre les vaccins (veiller à ne pas mettre les vaccins sensibles au gel près des blocs-glace congelés, car cela peut affecter l'efficacité du vaccin). </a:t>
            </a:r>
          </a:p>
          <a:p>
            <a:pPr marL="171450" indent="-171450">
              <a:buFont typeface="Arial" panose="020B0604020202020204" pitchFamily="34" charset="0"/>
              <a:buChar char="•"/>
            </a:pPr>
            <a:r>
              <a:rPr lang="fr-FR" altLang="ro-RO" noProof="0" dirty="0">
                <a:solidFill>
                  <a:srgbClr val="000000"/>
                </a:solidFill>
              </a:rPr>
              <a:t>Informer le superviseur immédiatement.</a:t>
            </a:r>
          </a:p>
        </p:txBody>
      </p:sp>
      <p:sp>
        <p:nvSpPr>
          <p:cNvPr id="22532" name="Espace réservé du numéro de diapositive 3">
            <a:extLst>
              <a:ext uri="{FF2B5EF4-FFF2-40B4-BE49-F238E27FC236}">
                <a16:creationId xmlns:a16="http://schemas.microsoft.com/office/drawing/2014/main" id="{9FCD4361-DE6E-4F61-9428-3C094F1A685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670A94C3-6905-468E-87E6-C753C0DFE8BF}" type="slidenum">
              <a:rPr lang="en-GB" altLang="ro-RO">
                <a:solidFill>
                  <a:srgbClr val="000000"/>
                </a:solidFill>
                <a:cs typeface="Arial" panose="020B0604020202020204" pitchFamily="34" charset="0"/>
              </a:rPr>
              <a:pPr algn="r">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7DB7CB9D-FFAC-45DA-93CF-89DC3C0B13D4}"/>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1BC4A180-A873-427B-864B-DF6F4E019B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noProof="0" dirty="0">
                <a:solidFill>
                  <a:srgbClr val="000000"/>
                </a:solidFill>
              </a:rPr>
              <a:t>Expliquer aux participants qu’il s’agit de points importants à garder en tête. </a:t>
            </a:r>
          </a:p>
          <a:p>
            <a:endParaRPr lang="en-GB" altLang="ro-RO" dirty="0">
              <a:solidFill>
                <a:srgbClr val="000000"/>
              </a:solidFill>
            </a:endParaRPr>
          </a:p>
          <a:p>
            <a:endParaRPr lang="en-GB" altLang="ro-RO" dirty="0">
              <a:solidFill>
                <a:srgbClr val="000000"/>
              </a:solidFill>
            </a:endParaRPr>
          </a:p>
        </p:txBody>
      </p:sp>
      <p:sp>
        <p:nvSpPr>
          <p:cNvPr id="24580" name="Espace réservé du numéro de diapositive 3">
            <a:extLst>
              <a:ext uri="{FF2B5EF4-FFF2-40B4-BE49-F238E27FC236}">
                <a16:creationId xmlns:a16="http://schemas.microsoft.com/office/drawing/2014/main" id="{2CA09CF7-283D-43A7-A07D-DE06EB0B76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74D1007A-7F03-45DB-9E61-AB92D9D2366F}"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7DB7CB9D-FFAC-45DA-93CF-89DC3C0B13D4}"/>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1BC4A180-A873-427B-864B-DF6F4E019B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noProof="0" dirty="0">
                <a:solidFill>
                  <a:srgbClr val="000000"/>
                </a:solidFill>
              </a:rPr>
              <a:t>Expliquer aux participants qu’il s’agit de points importants à garder en tête. </a:t>
            </a:r>
          </a:p>
          <a:p>
            <a:endParaRPr lang="en-GB" altLang="ro-RO" dirty="0">
              <a:solidFill>
                <a:srgbClr val="000000"/>
              </a:solidFill>
            </a:endParaRPr>
          </a:p>
          <a:p>
            <a:endParaRPr lang="en-GB" altLang="ro-RO" dirty="0">
              <a:solidFill>
                <a:srgbClr val="000000"/>
              </a:solidFill>
            </a:endParaRPr>
          </a:p>
        </p:txBody>
      </p:sp>
      <p:sp>
        <p:nvSpPr>
          <p:cNvPr id="24580" name="Espace réservé du numéro de diapositive 3">
            <a:extLst>
              <a:ext uri="{FF2B5EF4-FFF2-40B4-BE49-F238E27FC236}">
                <a16:creationId xmlns:a16="http://schemas.microsoft.com/office/drawing/2014/main" id="{2CA09CF7-283D-43A7-A07D-DE06EB0B76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74D1007A-7F03-45DB-9E61-AB92D9D2366F}" type="slidenum">
              <a:rPr lang="en-GB" altLang="ro-RO">
                <a:solidFill>
                  <a:srgbClr val="000000"/>
                </a:solidFill>
                <a:cs typeface="Arial" panose="020B0604020202020204" pitchFamily="34" charset="0"/>
              </a:rPr>
              <a:pPr eaLnBrk="0" hangingPunct="0">
                <a:spcBef>
                  <a:spcPct val="0"/>
                </a:spcBef>
              </a:pPr>
              <a:t>12</a:t>
            </a:fld>
            <a:endParaRPr lang="en-GB" altLang="ro-RO">
              <a:solidFill>
                <a:srgbClr val="000000"/>
              </a:solidFill>
              <a:cs typeface="Arial" panose="020B0604020202020204" pitchFamily="34" charset="0"/>
            </a:endParaRPr>
          </a:p>
        </p:txBody>
      </p:sp>
    </p:spTree>
    <p:extLst>
      <p:ext uri="{BB962C8B-B14F-4D97-AF65-F5344CB8AC3E}">
        <p14:creationId xmlns:p14="http://schemas.microsoft.com/office/powerpoint/2010/main" val="1517461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AABA21C1-9DF8-4E65-B9B6-F660E44C9DB1}"/>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93AA4CC0-E033-4F4F-BC87-88A869CA74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endParaRPr lang="fr-FR" altLang="ro-RO" b="1" noProof="0" dirty="0">
              <a:solidFill>
                <a:srgbClr val="000000"/>
              </a:solidFill>
            </a:endParaRPr>
          </a:p>
          <a:p>
            <a:r>
              <a:rPr lang="fr-FR" altLang="ro-RO" noProof="0" dirty="0">
                <a:solidFill>
                  <a:srgbClr val="000000"/>
                </a:solidFill>
              </a:rPr>
              <a:t>Ceci marque la fin du module</a:t>
            </a:r>
          </a:p>
          <a:p>
            <a:r>
              <a:rPr lang="fr-FR" altLang="ro-RO" noProof="0" dirty="0">
                <a:solidFill>
                  <a:srgbClr val="000000"/>
                </a:solidFill>
              </a:rPr>
              <a:t>Vous avez terminé le module «</a:t>
            </a:r>
            <a:r>
              <a:rPr lang="fr-FR" altLang="en-US" b="1" noProof="0" dirty="0">
                <a:solidFill>
                  <a:schemeClr val="bg1"/>
                </a:solidFill>
                <a:cs typeface="Arial" panose="020B0604020202020204" pitchFamily="34" charset="0"/>
              </a:rPr>
              <a:t>Caractéristiques et conditions de conservation du vaccin antirotavirus</a:t>
            </a:r>
            <a:r>
              <a:rPr lang="fr-FR" altLang="en-US" b="1" noProof="0" dirty="0">
                <a:solidFill>
                  <a:srgbClr val="000000"/>
                </a:solidFill>
                <a:cs typeface="Arial" panose="020B0604020202020204" pitchFamily="34" charset="0"/>
              </a:rPr>
              <a:t> </a:t>
            </a:r>
            <a:r>
              <a:rPr lang="fr-FR" altLang="ro-RO" noProof="0" dirty="0">
                <a:solidFill>
                  <a:srgbClr val="000000"/>
                </a:solidFill>
              </a:rPr>
              <a:t>».</a:t>
            </a:r>
          </a:p>
          <a:p>
            <a:r>
              <a:rPr lang="fr-FR" altLang="ro-RO" noProof="0" dirty="0">
                <a:solidFill>
                  <a:srgbClr val="000000"/>
                </a:solidFill>
              </a:rPr>
              <a:t>Le module suivant est intitulé « Éligibilité au vaccin antirotavirus ».</a:t>
            </a:r>
          </a:p>
          <a:p>
            <a:r>
              <a:rPr lang="fr-FR" altLang="ro-RO" noProof="0">
                <a:solidFill>
                  <a:srgbClr val="000000"/>
                </a:solidFill>
              </a:rPr>
              <a:t>Merci pour votre attention !</a:t>
            </a:r>
          </a:p>
        </p:txBody>
      </p:sp>
      <p:sp>
        <p:nvSpPr>
          <p:cNvPr id="26628" name="Espace réservé du numéro de diapositive 3">
            <a:extLst>
              <a:ext uri="{FF2B5EF4-FFF2-40B4-BE49-F238E27FC236}">
                <a16:creationId xmlns:a16="http://schemas.microsoft.com/office/drawing/2014/main" id="{13FC3E92-F058-4E3C-AF2C-F305B82406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81E4D393-3657-4B7B-92B4-D2C551E09784}" type="slidenum">
              <a:rPr lang="en-GB" altLang="ro-RO">
                <a:solidFill>
                  <a:srgbClr val="000000"/>
                </a:solidFill>
                <a:cs typeface="Arial" panose="020B0604020202020204" pitchFamily="34" charset="0"/>
              </a:rPr>
              <a:pPr eaLnBrk="0" hangingPunct="0">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7D59B22E-3BA2-4FC1-BED2-BADD6F12DC8D}"/>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28ACBDF2-20E9-4433-8C68-42C55EB03D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dirty="0"/>
          </a:p>
        </p:txBody>
      </p:sp>
      <p:sp>
        <p:nvSpPr>
          <p:cNvPr id="8196" name="Espace réservé du numéro de diapositive 3">
            <a:extLst>
              <a:ext uri="{FF2B5EF4-FFF2-40B4-BE49-F238E27FC236}">
                <a16:creationId xmlns:a16="http://schemas.microsoft.com/office/drawing/2014/main" id="{3DB5CD3A-367E-4BAE-A9C0-06FE69910C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42194E9-9C87-451E-91B8-F4B4129587E5}"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00C9BC6A-EE77-4A7A-9B2B-2B667C03D936}"/>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5010C943-4346-48F5-BD53-4EA939A3B8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Ce module présente les modalités de stockage du vaccin. </a:t>
            </a: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Quel est la présentation du vaccin antirotavirus ?</a:t>
            </a:r>
          </a:p>
          <a:p>
            <a:pPr marL="171450" indent="-171450">
              <a:buFont typeface="Arial" panose="020B0604020202020204" pitchFamily="34" charset="0"/>
              <a:buChar char="•"/>
            </a:pPr>
            <a:r>
              <a:rPr lang="fr-FR" altLang="ro-RO" noProof="0" dirty="0">
                <a:solidFill>
                  <a:srgbClr val="000000"/>
                </a:solidFill>
              </a:rPr>
              <a:t>Le vaccin antirotavirus est-il sûr ?</a:t>
            </a:r>
          </a:p>
          <a:p>
            <a:pPr marL="171450" indent="-171450">
              <a:buFont typeface="Arial" panose="020B0604020202020204" pitchFamily="34" charset="0"/>
              <a:buChar char="•"/>
            </a:pPr>
            <a:r>
              <a:rPr lang="fr-FR" altLang="ro-RO" noProof="0" dirty="0">
                <a:solidFill>
                  <a:srgbClr val="000000"/>
                </a:solidFill>
              </a:rPr>
              <a:t>À quelle température le vaccin devrait-il être conservé ?</a:t>
            </a:r>
          </a:p>
          <a:p>
            <a:pPr marL="171450" indent="-171450">
              <a:buFont typeface="Arial" panose="020B0604020202020204" pitchFamily="34" charset="0"/>
              <a:buChar char="•"/>
            </a:pPr>
            <a:r>
              <a:rPr lang="fr-FR" altLang="ro-RO" noProof="0" dirty="0">
                <a:solidFill>
                  <a:srgbClr val="000000"/>
                </a:solidFill>
              </a:rPr>
              <a:t>Où le vaccin devrait-il être conservé ?</a:t>
            </a:r>
          </a:p>
        </p:txBody>
      </p:sp>
      <p:sp>
        <p:nvSpPr>
          <p:cNvPr id="10244" name="Espace réservé du numéro de diapositive 3">
            <a:extLst>
              <a:ext uri="{FF2B5EF4-FFF2-40B4-BE49-F238E27FC236}">
                <a16:creationId xmlns:a16="http://schemas.microsoft.com/office/drawing/2014/main" id="{FA5197CB-268C-4B77-B8DA-FB7D2F8966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046289E-9AED-488C-BD60-8699C2A70D88}"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E57875F1-AFB6-4322-A667-EF344ACA18DB}"/>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DC7C334C-67F2-4FC6-B7DA-A2549C2740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Décrire aux participants la présentation du nouveau vaccin antirotavirus.</a:t>
            </a:r>
          </a:p>
          <a:p>
            <a:endParaRPr lang="fr-FR" altLang="ro-RO" b="1" noProof="0" dirty="0">
              <a:solidFill>
                <a:srgbClr val="000000"/>
              </a:solidFill>
            </a:endParaRPr>
          </a:p>
          <a:p>
            <a:r>
              <a:rPr lang="fr-FR" altLang="ro-RO" noProof="0" dirty="0">
                <a:solidFill>
                  <a:srgbClr val="000000"/>
                </a:solidFill>
              </a:rPr>
              <a:t>Le vaccin ROTASIIL est une vaccin lyophilisé a reconstituer en une solution liquide pour administration par voie orale. </a:t>
            </a:r>
          </a:p>
          <a:p>
            <a:r>
              <a:rPr lang="fr-FR" altLang="ro-RO" noProof="0" dirty="0">
                <a:solidFill>
                  <a:srgbClr val="000000"/>
                </a:solidFill>
              </a:rPr>
              <a:t>Il est proposé en flacon de 1 dose (2.5 ml) ou de 2 doses (5 ml).</a:t>
            </a:r>
          </a:p>
          <a:p>
            <a:r>
              <a:rPr lang="fr-FR" altLang="ro-RO" noProof="0" dirty="0">
                <a:solidFill>
                  <a:srgbClr val="000000"/>
                </a:solidFill>
              </a:rPr>
              <a:t>1 dose = 2.5 ml. </a:t>
            </a:r>
          </a:p>
          <a:p>
            <a:endParaRPr lang="fr-FR" altLang="ro-RO" noProof="0" dirty="0">
              <a:solidFill>
                <a:srgbClr val="000000"/>
              </a:solidFill>
            </a:endParaRPr>
          </a:p>
          <a:p>
            <a:r>
              <a:rPr lang="fr-FR" altLang="ro-RO" noProof="0" dirty="0">
                <a:solidFill>
                  <a:srgbClr val="000000"/>
                </a:solidFill>
              </a:rPr>
              <a:t>Le vaccin antirotavirus (ROTASIIL) doit être donné aux nourrissons par voie orale, ce qui signifie qu’il est avalé et </a:t>
            </a:r>
            <a:r>
              <a:rPr lang="fr-FR" altLang="ro-RO" b="1" noProof="0" dirty="0">
                <a:solidFill>
                  <a:srgbClr val="000000"/>
                </a:solidFill>
              </a:rPr>
              <a:t>non</a:t>
            </a:r>
            <a:r>
              <a:rPr lang="fr-FR" altLang="ro-RO" noProof="0" dirty="0">
                <a:solidFill>
                  <a:srgbClr val="000000"/>
                </a:solidFill>
              </a:rPr>
              <a:t> injecté.</a:t>
            </a:r>
          </a:p>
          <a:p>
            <a:endParaRPr lang="fr-FR" altLang="ro-RO" noProof="0" dirty="0">
              <a:solidFill>
                <a:srgbClr val="000000"/>
              </a:solidFill>
            </a:endParaRPr>
          </a:p>
          <a:p>
            <a:r>
              <a:rPr lang="fr-FR" altLang="ro-RO" noProof="0" dirty="0">
                <a:solidFill>
                  <a:srgbClr val="000000"/>
                </a:solidFill>
              </a:rPr>
              <a:t>Noter que la pastille de contrôle du vaccin est sur le bouchon du vaccin, indiquant que tout flacon ouvert doit être jeté 6 heures après l’ouverture, ou a la fin de la session de vaccination, en fonction de celui qui vient en premier.  (Plus de détails dans le Module 4 – Administration)  </a:t>
            </a:r>
          </a:p>
        </p:txBody>
      </p:sp>
      <p:sp>
        <p:nvSpPr>
          <p:cNvPr id="12292" name="Espace réservé du numéro de diapositive 3">
            <a:extLst>
              <a:ext uri="{FF2B5EF4-FFF2-40B4-BE49-F238E27FC236}">
                <a16:creationId xmlns:a16="http://schemas.microsoft.com/office/drawing/2014/main" id="{77ABC17C-D476-45D8-B847-EBD703B6934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16B7D975-905D-45ED-82C2-005011781A85}" type="slidenum">
              <a:rPr lang="en-GB" altLang="ro-RO">
                <a:solidFill>
                  <a:srgbClr val="000000"/>
                </a:solidFill>
                <a:cs typeface="Arial" panose="020B0604020202020204" pitchFamily="34" charset="0"/>
              </a:rPr>
              <a:pPr algn="r">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580CF8C3-C201-4C3B-A40C-3870DB110D5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19459F4D-7DD7-7A1B-1D77-651DD766DB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es-ES" b="1" noProof="0" dirty="0"/>
              <a:t>A l’animateur :</a:t>
            </a:r>
          </a:p>
          <a:p>
            <a:r>
              <a:rPr lang="fr-FR" altLang="ro-RO" b="1" noProof="0" dirty="0">
                <a:solidFill>
                  <a:srgbClr val="000000"/>
                </a:solidFill>
              </a:rPr>
              <a:t>Décrire aux participants la présentation du nouveau vaccin antirotavirus.</a:t>
            </a:r>
          </a:p>
          <a:p>
            <a:endParaRPr lang="fr-FR" altLang="es-ES" b="1" noProof="0" dirty="0"/>
          </a:p>
          <a:p>
            <a:r>
              <a:rPr lang="fr-FR" altLang="es-ES" b="0" noProof="0" dirty="0"/>
              <a:t>Selon qu’il s’agit de la présentation de 1 dose ou 2 doses, le conditionnement ROTASIIL contient:</a:t>
            </a:r>
          </a:p>
          <a:p>
            <a:endParaRPr lang="fr-FR" altLang="es-ES" noProof="0" dirty="0"/>
          </a:p>
          <a:p>
            <a:pPr marL="171450" indent="-171450">
              <a:buFont typeface="Arial" panose="020B0604020202020204" pitchFamily="34" charset="0"/>
              <a:buChar char="•"/>
            </a:pPr>
            <a:r>
              <a:rPr lang="fr-FR" altLang="es-ES" noProof="0" dirty="0"/>
              <a:t>Soit un flacon de 1 dose ou de 2 doses de vaccin lyophilisé.</a:t>
            </a:r>
          </a:p>
          <a:p>
            <a:pPr marL="171450" indent="-171450">
              <a:buFont typeface="Arial" panose="020B0604020202020204" pitchFamily="34" charset="0"/>
              <a:buChar char="•"/>
            </a:pPr>
            <a:r>
              <a:rPr lang="fr-FR" altLang="es-ES" noProof="0" dirty="0"/>
              <a:t>Un flacon de diluant pour la reconstitution du vaccin.  A noter ce diluant doit impérativement être utilisé uniquement avec ce vaccin ROTASIIL.  Il ne doit jamais être utilisé pour reconstituer autres vaccins lyophilisés.</a:t>
            </a:r>
          </a:p>
          <a:p>
            <a:pPr marL="171450" indent="-171450">
              <a:buFont typeface="Arial" panose="020B0604020202020204" pitchFamily="34" charset="0"/>
              <a:buChar char="•"/>
            </a:pPr>
            <a:r>
              <a:rPr lang="fr-FR" altLang="es-ES" noProof="0" dirty="0"/>
              <a:t>Soit un ou deux seringues orales de 6 ml – une pour la reconstitution et administration de la première dose, et une pour l’administration de la deuxième dose (pour éviter la contamination entre nourrissons/doses).</a:t>
            </a:r>
          </a:p>
          <a:p>
            <a:pPr marL="171450" indent="-171450">
              <a:buFont typeface="Arial" panose="020B0604020202020204" pitchFamily="34" charset="0"/>
              <a:buChar char="•"/>
            </a:pPr>
            <a:r>
              <a:rPr lang="fr-FR" altLang="es-ES" noProof="0" dirty="0"/>
              <a:t>Un adaptateur – pour faciliter la reconstitution.</a:t>
            </a:r>
          </a:p>
        </p:txBody>
      </p:sp>
      <p:sp>
        <p:nvSpPr>
          <p:cNvPr id="14340" name="Espace réservé du numéro de diapositive 3">
            <a:extLst>
              <a:ext uri="{FF2B5EF4-FFF2-40B4-BE49-F238E27FC236}">
                <a16:creationId xmlns:a16="http://schemas.microsoft.com/office/drawing/2014/main" id="{B8F1DC94-1C17-A763-DEF4-2F75379B06B8}"/>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DAE895F-1744-4768-A53C-8759399CA10B}" type="slidenum">
              <a:rPr lang="en-GB" altLang="es-ES">
                <a:cs typeface="Arial" panose="020B0604020202020204" pitchFamily="34" charset="0"/>
              </a:rPr>
              <a:pPr algn="r" eaLnBrk="1" hangingPunct="1">
                <a:spcBef>
                  <a:spcPct val="0"/>
                </a:spcBef>
              </a:pPr>
              <a:t>5</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9E6737E3-6BBE-43D8-8208-9EB061DC58C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95D1DA36-A8DF-4F7E-B6C0-B965E29522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Expliquer aux participants que le nouveau vaccin antirotavirus est sûr.</a:t>
            </a:r>
          </a:p>
          <a:p>
            <a:endParaRPr lang="fr-FR" altLang="ro-RO" b="1" noProof="0" dirty="0">
              <a:solidFill>
                <a:srgbClr val="000000"/>
              </a:solidFill>
            </a:endParaRPr>
          </a:p>
          <a:p>
            <a:r>
              <a:rPr lang="fr-FR" altLang="ro-RO" noProof="0" dirty="0">
                <a:solidFill>
                  <a:srgbClr val="000000"/>
                </a:solidFill>
              </a:rPr>
              <a:t>Le vaccin ROTASIIL est sans danger et est bien toléré. </a:t>
            </a:r>
          </a:p>
          <a:p>
            <a:r>
              <a:rPr lang="fr-FR" altLang="ro-RO" noProof="0" dirty="0">
                <a:solidFill>
                  <a:srgbClr val="000000"/>
                </a:solidFill>
              </a:rPr>
              <a:t> </a:t>
            </a:r>
          </a:p>
          <a:p>
            <a:r>
              <a:rPr lang="fr-FR" altLang="ro-RO" sz="1200" dirty="0"/>
              <a:t>Fièvre, irritabilité, diminution de l’appétit, diminution du niveau d’activité, vomissement et diarrhée sont des effets secondaires très fréquents du vaccin ROTASIIL et sont similaires à ceux éprouvé avec d’autres vaccins.</a:t>
            </a:r>
          </a:p>
          <a:p>
            <a:r>
              <a:rPr lang="fr-FR" altLang="ro-RO" sz="1200" dirty="0"/>
              <a:t>La majorité de ces évènements ont été de courte durée et sont principalement bénins.</a:t>
            </a:r>
          </a:p>
          <a:p>
            <a:endParaRPr lang="fr-FR" altLang="ro-RO" noProof="0" dirty="0">
              <a:solidFill>
                <a:srgbClr val="000000"/>
              </a:solidFill>
              <a:highlight>
                <a:srgbClr val="FFFF00"/>
              </a:highlight>
            </a:endParaRPr>
          </a:p>
          <a:p>
            <a:r>
              <a:rPr lang="fr-FR" altLang="ro-RO" noProof="0" dirty="0">
                <a:solidFill>
                  <a:srgbClr val="000000"/>
                </a:solidFill>
              </a:rPr>
              <a:t>Les effets indésirables et autres problèmes liés aux vaccins doivent être signalés par le biais du système existant de signalement MAPI établi par le Programme national de vaccination (plus de détails dans le Module 6).</a:t>
            </a:r>
          </a:p>
          <a:p>
            <a:endParaRPr lang="fr-FR" altLang="ro-RO" noProof="0" dirty="0">
              <a:solidFill>
                <a:srgbClr val="000000"/>
              </a:solidFill>
            </a:endParaRPr>
          </a:p>
          <a:p>
            <a:r>
              <a:rPr lang="fr-FR" altLang="ro-RO" noProof="0" dirty="0">
                <a:solidFill>
                  <a:srgbClr val="000000"/>
                </a:solidFill>
              </a:rPr>
              <a:t>Le vaccin antirotavirus ROTASIIL peut être administré sans risque avec d’autres vaccins.</a:t>
            </a:r>
          </a:p>
        </p:txBody>
      </p:sp>
      <p:sp>
        <p:nvSpPr>
          <p:cNvPr id="14340" name="Espace réservé du numéro de diapositive 3">
            <a:extLst>
              <a:ext uri="{FF2B5EF4-FFF2-40B4-BE49-F238E27FC236}">
                <a16:creationId xmlns:a16="http://schemas.microsoft.com/office/drawing/2014/main" id="{82053215-11D2-4CEF-99A0-F28F477914C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E0F3B08-B8B5-4BEA-84E6-6EB09777F289}"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CC2CE99B-28E5-483D-899A-D1980305E425}"/>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7137B0F6-DA2D-4A60-964F-161B167DF1F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dirty="0">
                <a:solidFill>
                  <a:srgbClr val="000000"/>
                </a:solidFill>
              </a:rPr>
              <a:t>Pour l’animateur :  </a:t>
            </a:r>
          </a:p>
          <a:p>
            <a:r>
              <a:rPr lang="fr-FR" altLang="ro-RO" b="1" dirty="0">
                <a:solidFill>
                  <a:srgbClr val="000000"/>
                </a:solidFill>
              </a:rPr>
              <a:t>Expliquer aux participants à quelle température le vaccin devrait être conservé.</a:t>
            </a:r>
          </a:p>
          <a:p>
            <a:endParaRPr lang="fr-FR" altLang="ro-RO" b="1" dirty="0">
              <a:solidFill>
                <a:srgbClr val="000000"/>
              </a:solidFill>
            </a:endParaRPr>
          </a:p>
          <a:p>
            <a:r>
              <a:rPr lang="fr-FR" altLang="ro-RO" dirty="0">
                <a:solidFill>
                  <a:srgbClr val="000000"/>
                </a:solidFill>
              </a:rPr>
              <a:t>La manipulation des vaccins exige beaucoup de soin. Certains vaccins sont sensibles à la chaleur et d'autres au gel. </a:t>
            </a:r>
          </a:p>
          <a:p>
            <a:r>
              <a:rPr lang="fr-FR" altLang="ro-RO" dirty="0">
                <a:solidFill>
                  <a:srgbClr val="000000"/>
                </a:solidFill>
              </a:rPr>
              <a:t>Il convient de prendre des précautions quant aux conditions de stockage et de transport pour empêcher les vaccins de devenir inefficaces et inutilisables. </a:t>
            </a:r>
          </a:p>
          <a:p>
            <a:r>
              <a:rPr lang="fr-FR" altLang="ro-RO" dirty="0">
                <a:solidFill>
                  <a:srgbClr val="000000"/>
                </a:solidFill>
              </a:rPr>
              <a:t>Le vaccin </a:t>
            </a:r>
            <a:r>
              <a:rPr lang="en-GB" altLang="ro-RO" sz="1200" dirty="0"/>
              <a:t>ROTASIIL</a:t>
            </a:r>
            <a:r>
              <a:rPr lang="fr-FR" altLang="ro-RO" dirty="0">
                <a:solidFill>
                  <a:srgbClr val="000066"/>
                </a:solidFill>
              </a:rPr>
              <a:t> </a:t>
            </a:r>
            <a:r>
              <a:rPr lang="fr-FR" altLang="ro-RO" dirty="0">
                <a:solidFill>
                  <a:srgbClr val="000000"/>
                </a:solidFill>
              </a:rPr>
              <a:t>doit être transporté et stocké entre +2</a:t>
            </a:r>
            <a:r>
              <a:rPr lang="fr-FR" altLang="ro-RO" dirty="0">
                <a:solidFill>
                  <a:srgbClr val="000066"/>
                </a:solidFill>
              </a:rPr>
              <a:t>°</a:t>
            </a:r>
            <a:r>
              <a:rPr lang="fr-FR" altLang="ro-RO" dirty="0">
                <a:solidFill>
                  <a:srgbClr val="000000"/>
                </a:solidFill>
              </a:rPr>
              <a:t>C et +8°C.</a:t>
            </a:r>
          </a:p>
          <a:p>
            <a:r>
              <a:rPr lang="fr-FR" altLang="ro-RO" dirty="0">
                <a:solidFill>
                  <a:srgbClr val="000000"/>
                </a:solidFill>
              </a:rPr>
              <a:t>Il est très important de s’assurer que le diluant ne soit pas congelé.</a:t>
            </a:r>
          </a:p>
          <a:p>
            <a:r>
              <a:rPr lang="fr-FR" altLang="ro-RO" dirty="0">
                <a:solidFill>
                  <a:srgbClr val="000000"/>
                </a:solidFill>
              </a:rPr>
              <a:t>Si les vaccins et/ou leur diluants sont congelés, ils perdent leur efficacité et seront incapables de fournir protection adéquate contre la maladie.</a:t>
            </a:r>
          </a:p>
          <a:p>
            <a:r>
              <a:rPr lang="fr-FR" altLang="ro-RO" dirty="0">
                <a:solidFill>
                  <a:srgbClr val="000000"/>
                </a:solidFill>
              </a:rPr>
              <a:t>Il est essentiel de veiller à ce que les conditions de stockage respectent ce point. </a:t>
            </a:r>
          </a:p>
          <a:p>
            <a:r>
              <a:rPr lang="fr-FR" altLang="ro-RO" dirty="0">
                <a:solidFill>
                  <a:srgbClr val="000000"/>
                </a:solidFill>
              </a:rPr>
              <a:t>Le vaccin reconstitué doit être utilisé immédiatement.  S’il n’est pas utilisé immédiatement, il peut être maintenu pendant une période maximale de 6 heures, a condition qu’une seringue* soit utilisée pour boucher l’ouverture de l’adaptateur du flacon et que l’ensemble de l’assemblage soit gardé entre 2 et 8</a:t>
            </a:r>
            <a:r>
              <a:rPr lang="fr-FR" altLang="ro-RO" baseline="30000" dirty="0">
                <a:solidFill>
                  <a:srgbClr val="000000"/>
                </a:solidFill>
              </a:rPr>
              <a:t>o</a:t>
            </a:r>
            <a:r>
              <a:rPr lang="fr-FR" altLang="ro-RO" dirty="0">
                <a:solidFill>
                  <a:srgbClr val="000000"/>
                </a:solidFill>
              </a:rPr>
              <a:t>C.</a:t>
            </a:r>
          </a:p>
          <a:p>
            <a:endParaRPr lang="fr-FR" altLang="ro-RO" dirty="0">
              <a:solidFill>
                <a:srgbClr val="000000"/>
              </a:solidFill>
            </a:endParaRPr>
          </a:p>
          <a:p>
            <a:r>
              <a:rPr lang="fr-FR" altLang="ro-RO" i="1" dirty="0">
                <a:solidFill>
                  <a:srgbClr val="000000"/>
                </a:solidFill>
              </a:rPr>
              <a:t>* Une nouvelle seringue si c’est la deuxième dose, sinon utiliser la seringue utilisée pour la reconstitution.</a:t>
            </a:r>
          </a:p>
          <a:p>
            <a:endParaRPr lang="fr-FR" altLang="ro-RO" dirty="0">
              <a:solidFill>
                <a:srgbClr val="000000"/>
              </a:solidFill>
            </a:endParaRPr>
          </a:p>
        </p:txBody>
      </p:sp>
      <p:sp>
        <p:nvSpPr>
          <p:cNvPr id="16388" name="Espace réservé du numéro de diapositive 3">
            <a:extLst>
              <a:ext uri="{FF2B5EF4-FFF2-40B4-BE49-F238E27FC236}">
                <a16:creationId xmlns:a16="http://schemas.microsoft.com/office/drawing/2014/main" id="{D2E8AF11-E1E7-4A24-9BF5-4532C326D58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0059E01-974D-4F2A-895B-A4BE8B6F4F16}"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60E176B0-59A1-40CD-A862-5996AD7E9EF1}"/>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5E04BE9E-7FA0-4EDD-AAE7-061A067E31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où stocker le vaccin.</a:t>
            </a:r>
          </a:p>
          <a:p>
            <a:endParaRPr lang="fr-FR" altLang="ro-RO" b="1" noProof="0" dirty="0">
              <a:solidFill>
                <a:srgbClr val="000000"/>
              </a:solidFill>
            </a:endParaRPr>
          </a:p>
          <a:p>
            <a:r>
              <a:rPr lang="fr-FR" altLang="ro-RO" noProof="0" dirty="0">
                <a:solidFill>
                  <a:srgbClr val="000000"/>
                </a:solidFill>
              </a:rPr>
              <a:t>Contrôler la température durant le stockage et le transport des vaccins est essentiel pour assurer leur efficacité et leur sécurité. Surveiller régulièrement la température du congélateur et du réfrigérateur.</a:t>
            </a:r>
          </a:p>
          <a:p>
            <a:r>
              <a:rPr lang="fr-FR" altLang="ro-RO" noProof="0" dirty="0">
                <a:solidFill>
                  <a:srgbClr val="000000"/>
                </a:solidFill>
              </a:rPr>
              <a:t>Comme cela fut mentionné précédemment, les ampoules et flacons de 1 dose et de 2 doses de </a:t>
            </a:r>
            <a:r>
              <a:rPr lang="fr-FR" altLang="ro-RO" sz="1200" noProof="0" dirty="0"/>
              <a:t>ROTASIIL </a:t>
            </a:r>
            <a:r>
              <a:rPr lang="fr-FR" altLang="ro-RO" noProof="0" dirty="0">
                <a:solidFill>
                  <a:srgbClr val="000000"/>
                </a:solidFill>
              </a:rPr>
              <a:t>doivent être conservés entre +2 et +8°C.</a:t>
            </a:r>
          </a:p>
          <a:p>
            <a:r>
              <a:rPr lang="fr-FR" altLang="ro-RO" noProof="0" dirty="0">
                <a:solidFill>
                  <a:srgbClr val="000000"/>
                </a:solidFill>
              </a:rPr>
              <a:t>Ne pas conserver le vaccin ROTASIIL ni son diluant dans le congélateur.</a:t>
            </a:r>
          </a:p>
          <a:p>
            <a:r>
              <a:rPr lang="fr-FR" altLang="ro-RO" noProof="0" dirty="0">
                <a:solidFill>
                  <a:srgbClr val="000000"/>
                </a:solidFill>
              </a:rPr>
              <a:t>Le vaccin doit être administré le plutôt possible après être sortie du réfrigérateur.</a:t>
            </a:r>
          </a:p>
          <a:p>
            <a:endParaRPr lang="fr-FR" altLang="ro-RO" noProof="0" dirty="0">
              <a:solidFill>
                <a:srgbClr val="000000"/>
              </a:solidFill>
            </a:endParaRPr>
          </a:p>
          <a:p>
            <a:r>
              <a:rPr lang="fr-FR" altLang="ro-RO" noProof="0" dirty="0">
                <a:solidFill>
                  <a:srgbClr val="000000"/>
                </a:solidFill>
              </a:rPr>
              <a:t>A Noter:  les flacons de ROTASIIL, le diluant, les seringues orales et adaptateurs ne sont pas groupés ensemble.  Le vaccin sera transporté dans la chaine de froid, le diluant dans ses propres boites, et les seringues et adaptateurs seront transportés comme des entrants secs.  </a:t>
            </a:r>
          </a:p>
          <a:p>
            <a:r>
              <a:rPr lang="fr-FR" altLang="ro-RO" noProof="0" dirty="0">
                <a:solidFill>
                  <a:srgbClr val="000000"/>
                </a:solidFill>
              </a:rPr>
              <a:t>Les agents de santé doivent stocker le diluent de la même façon que pour les vaccins contre la rougeole/rubéole et contre le BCG, c’est-à-dire, s’ils stockent les autres diluants dans le stockage à sec, ils devront faire de même pour le diluent spécifique au ROTASIIL.  S’ils gardent les autres diluants dans les réfrigérateurs, ils devraient suivre la même procédure, pourvu qu’il y ait de la place dans le réfrigérateur.</a:t>
            </a:r>
          </a:p>
          <a:p>
            <a:r>
              <a:rPr lang="fr-FR" altLang="ro-RO" noProof="0" dirty="0">
                <a:solidFill>
                  <a:srgbClr val="000000"/>
                </a:solidFill>
              </a:rPr>
              <a:t>Les agents de santé doivent stocker les seringues orales et adaptateurs dans un lieu frais et sec, par exemple avec les compte-gouttes pout le vaccin contre la polio.</a:t>
            </a:r>
          </a:p>
        </p:txBody>
      </p:sp>
      <p:sp>
        <p:nvSpPr>
          <p:cNvPr id="18436" name="Espace réservé du numéro de diapositive 3">
            <a:extLst>
              <a:ext uri="{FF2B5EF4-FFF2-40B4-BE49-F238E27FC236}">
                <a16:creationId xmlns:a16="http://schemas.microsoft.com/office/drawing/2014/main" id="{2925B5D7-7129-4C99-A454-24E5E5AF19D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1569C5E-C96D-43DD-8E93-095E8FA83FA0}"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F013CF3F-19E3-44C9-9D8C-78B98FB61908}"/>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78740E8F-1605-49F4-B0F3-13461E2065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stocker le vaccin.</a:t>
            </a:r>
          </a:p>
          <a:p>
            <a:endParaRPr lang="fr-FR" altLang="ro-RO" b="1" noProof="0" dirty="0">
              <a:solidFill>
                <a:srgbClr val="000000"/>
              </a:solidFill>
            </a:endParaRPr>
          </a:p>
          <a:p>
            <a:r>
              <a:rPr lang="fr-FR" altLang="ro-RO" noProof="0" dirty="0">
                <a:solidFill>
                  <a:srgbClr val="000000"/>
                </a:solidFill>
              </a:rPr>
              <a:t>Les vaccins avec les dates d'expiration les plus proches devraient être conservés à l’avant pour être utilisés en premier.</a:t>
            </a:r>
          </a:p>
          <a:p>
            <a:r>
              <a:rPr lang="fr-FR" altLang="ro-RO" noProof="0" dirty="0">
                <a:solidFill>
                  <a:srgbClr val="000000"/>
                </a:solidFill>
              </a:rPr>
              <a:t>Les vaccins dont la pastille de contrôle du vaccin (PCV) est proche du point de mise au rebut ou l'a atteint devraient être utilisés en premier. Les vaccins dont la pastille de contrôle du vaccin a dépassé le point de mise au rebut ne devraient pas être utilisés, même si la date d’expiration est valide (plus de détails dans le Module 4).</a:t>
            </a:r>
          </a:p>
          <a:p>
            <a:r>
              <a:rPr lang="fr-FR" altLang="ro-RO" noProof="0" dirty="0">
                <a:solidFill>
                  <a:srgbClr val="000000"/>
                </a:solidFill>
              </a:rPr>
              <a:t>Conserver une boîte « À utiliser en premier » dans le réfrigérateur pour les flacons qui ont été sortis du réfrigérateur (pour une session fixe ou une stratégie avancée) et qui y ont été replacés sans être utilisés. Les vaccins dans la boîte « À utiliser en premier » devraient être utilisés en premier lors de la prochaine session.</a:t>
            </a:r>
          </a:p>
          <a:p>
            <a:r>
              <a:rPr lang="fr-FR" altLang="ro-RO" noProof="0" dirty="0">
                <a:solidFill>
                  <a:srgbClr val="000000"/>
                </a:solidFill>
              </a:rPr>
              <a:t>Ne pas ouvrir fréquemment la porte du réfrigérateur et surveiller régulièrement la température du réfrigérateur.</a:t>
            </a:r>
          </a:p>
        </p:txBody>
      </p:sp>
      <p:sp>
        <p:nvSpPr>
          <p:cNvPr id="20484" name="Espace réservé du numéro de diapositive 3">
            <a:extLst>
              <a:ext uri="{FF2B5EF4-FFF2-40B4-BE49-F238E27FC236}">
                <a16:creationId xmlns:a16="http://schemas.microsoft.com/office/drawing/2014/main" id="{C590B36B-4B85-4FA9-A457-BE0446D5D75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4752ECA-7343-4716-91A8-629354048F66}" type="slidenum">
              <a:rPr lang="en-GB" altLang="ro-RO">
                <a:solidFill>
                  <a:srgbClr val="000000"/>
                </a:solidFill>
                <a:cs typeface="Arial" panose="020B0604020202020204" pitchFamily="34" charset="0"/>
              </a:rPr>
              <a:pPr algn="r">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5854747B-CFEE-4DA6-8401-BFFA74310FAB}"/>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extLst>
      <p:ext uri="{BB962C8B-B14F-4D97-AF65-F5344CB8AC3E}">
        <p14:creationId xmlns:p14="http://schemas.microsoft.com/office/powerpoint/2010/main" val="1028009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60778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60523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1905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932355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65098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64330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718155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8979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656680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504236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A80EFCC2-0C92-4CA1-A1A0-E1188A4154A6}"/>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p>
            <a:pPr lvl="0"/>
            <a:r>
              <a:rPr lang="en-US" dirty="0"/>
              <a:t>Click to edit Master title style</a:t>
            </a:r>
            <a:endParaRPr lang="en-GB" dirty="0"/>
          </a:p>
        </p:txBody>
      </p:sp>
      <p:sp>
        <p:nvSpPr>
          <p:cNvPr id="1027" name="Rectangle 4">
            <a:extLst>
              <a:ext uri="{FF2B5EF4-FFF2-40B4-BE49-F238E27FC236}">
                <a16:creationId xmlns:a16="http://schemas.microsoft.com/office/drawing/2014/main" id="{B9C3EC81-488C-4332-8E39-EBDF06CDEC28}"/>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8543439A-DF6B-43B1-AEDB-70651568CF5C}"/>
              </a:ext>
            </a:extLst>
          </p:cNvPr>
          <p:cNvSpPr>
            <a:spLocks noChangeShapeType="1"/>
          </p:cNvSpPr>
          <p:nvPr/>
        </p:nvSpPr>
        <p:spPr bwMode="auto">
          <a:xfrm>
            <a:off x="0" y="1232687"/>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4475E323-2A5E-4A31-899C-930D4E33FAA8}"/>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9126892D-78B8-4A69-8E27-055A8B1F72C4}"/>
              </a:ext>
            </a:extLst>
          </p:cNvPr>
          <p:cNvSpPr>
            <a:spLocks noChangeArrowheads="1"/>
          </p:cNvSpPr>
          <p:nvPr/>
        </p:nvSpPr>
        <p:spPr bwMode="auto">
          <a:xfrm>
            <a:off x="899592" y="6309320"/>
            <a:ext cx="583264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dirty="0">
                <a:solidFill>
                  <a:srgbClr val="96CCEE"/>
                </a:solidFill>
                <a:latin typeface="Arial Narrow" pitchFamily="34" charset="0"/>
              </a:rPr>
              <a:t>Caractéristiques et conditions de conservation du vaccin antirotavirus</a:t>
            </a:r>
          </a:p>
          <a:p>
            <a:pPr>
              <a:buSzPct val="100000"/>
              <a:defRPr/>
            </a:pPr>
            <a:r>
              <a:rPr lang="fr-FR" altLang="ro-RO" sz="1200" b="1" dirty="0">
                <a:solidFill>
                  <a:srgbClr val="96CCEE"/>
                </a:solidFill>
                <a:latin typeface="Arial Narrow" pitchFamily="34" charset="0"/>
              </a:rPr>
              <a:t>Module 2 </a:t>
            </a:r>
            <a:r>
              <a:rPr lang="fr-FR" altLang="ro-RO" sz="1200" b="1" dirty="0">
                <a:solidFill>
                  <a:srgbClr val="72BBE8"/>
                </a:solidFill>
                <a:latin typeface="Arial Narrow" pitchFamily="34" charset="0"/>
              </a:rPr>
              <a:t> </a:t>
            </a:r>
            <a:r>
              <a:rPr lang="fr-FR" altLang="ro-RO" sz="1200" b="1" dirty="0">
                <a:solidFill>
                  <a:srgbClr val="96CCEE"/>
                </a:solidFill>
                <a:latin typeface="Arial Narrow" pitchFamily="34" charset="0"/>
              </a:rPr>
              <a:t> </a:t>
            </a:r>
            <a:r>
              <a:rPr lang="fr-FR" altLang="ro-RO" b="1" baseline="12000" dirty="0">
                <a:solidFill>
                  <a:srgbClr val="FFFFFF"/>
                </a:solidFill>
                <a:latin typeface="Arial Narrow" pitchFamily="34" charset="0"/>
              </a:rPr>
              <a:t>|</a:t>
            </a:r>
            <a:r>
              <a:rPr lang="fr-FR" altLang="ro-RO" sz="1200" b="1" dirty="0">
                <a:solidFill>
                  <a:srgbClr val="96CCEE"/>
                </a:solidFill>
                <a:latin typeface="Arial Narrow" pitchFamily="34" charset="0"/>
              </a:rPr>
              <a:t>  </a:t>
            </a:r>
            <a:r>
              <a:rPr lang="fr-FR" altLang="ro-RO" sz="1200" b="1" noProof="0" dirty="0">
                <a:solidFill>
                  <a:srgbClr val="96CCEE"/>
                </a:solidFill>
                <a:latin typeface="Arial Narrow" pitchFamily="34" charset="0"/>
              </a:rPr>
              <a:t>novembre</a:t>
            </a:r>
            <a:r>
              <a:rPr lang="fr-FR" altLang="ro-RO" sz="1200" b="1" dirty="0">
                <a:solidFill>
                  <a:srgbClr val="96CCEE"/>
                </a:solidFill>
                <a:latin typeface="Arial Narrow" pitchFamily="34" charset="0"/>
              </a:rPr>
              <a:t> 2022</a:t>
            </a:r>
            <a:endParaRPr lang="fr-FR" altLang="ro-RO"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6C9B18C5-017B-420E-8FA2-34504ED5F77E}"/>
              </a:ext>
            </a:extLst>
          </p:cNvPr>
          <p:cNvSpPr>
            <a:spLocks noChangeArrowheads="1"/>
          </p:cNvSpPr>
          <p:nvPr/>
        </p:nvSpPr>
        <p:spPr bwMode="auto">
          <a:xfrm>
            <a:off x="360363" y="6399213"/>
            <a:ext cx="5397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CC00ECD2-ADA9-4857-87E9-DBFF505564CD}"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434018" y="6094196"/>
            <a:ext cx="2362439" cy="59725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F5CEA30B-A342-4F46-BFE1-CC5DA37715A5}"/>
              </a:ext>
            </a:extLst>
          </p:cNvPr>
          <p:cNvSpPr>
            <a:spLocks noGrp="1" noChangeArrowheads="1"/>
          </p:cNvSpPr>
          <p:nvPr>
            <p:ph type="ctrTitle"/>
          </p:nvPr>
        </p:nvSpPr>
        <p:spPr>
          <a:xfrm>
            <a:off x="685800" y="692150"/>
            <a:ext cx="7772400" cy="1470025"/>
          </a:xfrm>
        </p:spPr>
        <p:txBody>
          <a:bodyPr/>
          <a:lstStyle/>
          <a:p>
            <a:pPr>
              <a:defRPr/>
            </a:pPr>
            <a:r>
              <a:rPr lang="en-GB" altLang="ro-RO" sz="2400">
                <a:solidFill>
                  <a:srgbClr val="FFFFFF"/>
                </a:solidFill>
                <a:latin typeface="Arial" pitchFamily="34" charset="0"/>
                <a:cs typeface="Arial" pitchFamily="34" charset="0"/>
              </a:rPr>
              <a:t>Formation sur l'introduction du vaccin antirotavirus</a:t>
            </a:r>
          </a:p>
        </p:txBody>
      </p:sp>
      <p:sp>
        <p:nvSpPr>
          <p:cNvPr id="5123" name="Rectangle 6">
            <a:extLst>
              <a:ext uri="{FF2B5EF4-FFF2-40B4-BE49-F238E27FC236}">
                <a16:creationId xmlns:a16="http://schemas.microsoft.com/office/drawing/2014/main" id="{182083A9-B9BE-4F0F-8F54-4EFCC2955314}"/>
              </a:ext>
            </a:extLst>
          </p:cNvPr>
          <p:cNvSpPr>
            <a:spLocks noGrp="1" noChangeArrowheads="1"/>
          </p:cNvSpPr>
          <p:nvPr>
            <p:ph type="subTitle" idx="1"/>
          </p:nvPr>
        </p:nvSpPr>
        <p:spPr>
          <a:xfrm>
            <a:off x="1371600" y="2447925"/>
            <a:ext cx="6400800" cy="1752600"/>
          </a:xfrm>
        </p:spPr>
        <p:txBody>
          <a:bodyPr/>
          <a:lstStyle/>
          <a:p>
            <a:pPr>
              <a:buClrTx/>
              <a:buFont typeface="Limon F3" charset="0"/>
              <a:buNone/>
            </a:pPr>
            <a:r>
              <a:rPr lang="en-GB" altLang="ro-RO" sz="3200" b="1">
                <a:solidFill>
                  <a:srgbClr val="FFFFFF"/>
                </a:solidFill>
                <a:latin typeface="Arial" panose="020B0604020202020204" pitchFamily="34" charset="0"/>
                <a:cs typeface="Arial" panose="020B0604020202020204" pitchFamily="34" charset="0"/>
              </a:rPr>
              <a:t>Module 2</a:t>
            </a:r>
          </a:p>
          <a:p>
            <a:pPr>
              <a:buFont typeface="Wingdings" panose="05000000000000000000" pitchFamily="2" charset="2"/>
              <a:buNone/>
            </a:pPr>
            <a:r>
              <a:rPr lang="fr-FR" altLang="en-US" sz="3200" b="1">
                <a:solidFill>
                  <a:schemeClr val="bg1"/>
                </a:solidFill>
                <a:latin typeface="Arial" panose="020B0604020202020204" pitchFamily="34" charset="0"/>
                <a:cs typeface="Arial" panose="020B0604020202020204" pitchFamily="34" charset="0"/>
              </a:rPr>
              <a:t>Caractéristiques et conditions de conservation du vaccin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94384" y="5114801"/>
            <a:ext cx="4155232" cy="1050503"/>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228184" y="6351131"/>
            <a:ext cx="2520280"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7" descr="doctor_thinking">
            <a:extLst>
              <a:ext uri="{FF2B5EF4-FFF2-40B4-BE49-F238E27FC236}">
                <a16:creationId xmlns:a16="http://schemas.microsoft.com/office/drawing/2014/main" id="{D383BE28-C407-4948-A3C9-C8E9753238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A7BFE12B-C034-4F67-99C5-8D5CF303B816}"/>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 </a:t>
            </a:r>
          </a:p>
        </p:txBody>
      </p:sp>
      <p:sp>
        <p:nvSpPr>
          <p:cNvPr id="21508" name="Rectangle à coins arrondis 3">
            <a:extLst>
              <a:ext uri="{FF2B5EF4-FFF2-40B4-BE49-F238E27FC236}">
                <a16:creationId xmlns:a16="http://schemas.microsoft.com/office/drawing/2014/main" id="{3396E8F8-298C-4951-AAF2-C8A22F71B00D}"/>
              </a:ext>
            </a:extLst>
          </p:cNvPr>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solidFill>
                  <a:srgbClr val="002060"/>
                </a:solidFill>
              </a:rPr>
              <a:t>Le réfrigérateur cesse de fonctionner.</a:t>
            </a:r>
          </a:p>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t>Que devriez-vous faire ?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77AB7789-44F7-4B49-B44B-B13B05494AFC}"/>
              </a:ext>
            </a:extLst>
          </p:cNvPr>
          <p:cNvSpPr>
            <a:spLocks noGrp="1" noChangeArrowheads="1"/>
          </p:cNvSpPr>
          <p:nvPr>
            <p:ph type="title" idx="4294967295"/>
          </p:nvPr>
        </p:nvSpPr>
        <p:spPr/>
        <p:txBody>
          <a:bodyPr/>
          <a:lstStyle/>
          <a:p>
            <a:pPr>
              <a:buSzPct val="100000"/>
              <a:defRPr/>
            </a:pPr>
            <a:r>
              <a:rPr lang="fr-FR" altLang="ro-RO">
                <a:solidFill>
                  <a:srgbClr val="002060"/>
                </a:solidFill>
              </a:rPr>
              <a:t>Messages clés 1/2</a:t>
            </a:r>
          </a:p>
        </p:txBody>
      </p:sp>
      <p:pic>
        <p:nvPicPr>
          <p:cNvPr id="23555" name="Picture 7" descr="C:\Users\sfellache\Desktop\ammp\doctor1.jpg">
            <a:extLst>
              <a:ext uri="{FF2B5EF4-FFF2-40B4-BE49-F238E27FC236}">
                <a16:creationId xmlns:a16="http://schemas.microsoft.com/office/drawing/2014/main" id="{27FEA1C9-E00D-4FA6-8BD2-F9F5A76471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31">
            <a:extLst>
              <a:ext uri="{FF2B5EF4-FFF2-40B4-BE49-F238E27FC236}">
                <a16:creationId xmlns:a16="http://schemas.microsoft.com/office/drawing/2014/main" id="{947E22A2-1CAF-45C6-A4DB-E1B62EE34135}"/>
              </a:ext>
            </a:extLst>
          </p:cNvPr>
          <p:cNvSpPr>
            <a:spLocks noChangeArrowheads="1"/>
          </p:cNvSpPr>
          <p:nvPr/>
        </p:nvSpPr>
        <p:spPr bwMode="auto">
          <a:xfrm>
            <a:off x="179388" y="1412776"/>
            <a:ext cx="8569325"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ea typeface="SimSun" panose="02010600030101010101" pitchFamily="2" charset="-122"/>
              </a:rPr>
              <a:t>Le vaccin </a:t>
            </a:r>
            <a:r>
              <a:rPr lang="en-GB" altLang="ro-RO" sz="2000" dirty="0"/>
              <a:t>ROTASIIL </a:t>
            </a:r>
            <a:r>
              <a:rPr lang="fr-FR" altLang="ro-RO" sz="2000" dirty="0"/>
              <a:t>est un vaccin lyophilisé a reconstituer en une solution liquide pour administration par voie orale</a:t>
            </a:r>
            <a:endParaRPr lang="fr-FR" altLang="ro-RO" sz="2000" dirty="0">
              <a:ea typeface="SimSun" panose="02010600030101010101" pitchFamily="2" charset="-122"/>
            </a:endParaRPr>
          </a:p>
          <a:p>
            <a:r>
              <a:rPr lang="fr-FR" altLang="ro-RO" sz="2000" dirty="0">
                <a:ea typeface="SimSun" panose="02010600030101010101" pitchFamily="2" charset="-122"/>
              </a:rPr>
              <a:t>Le </a:t>
            </a:r>
            <a:r>
              <a:rPr lang="en-GB" altLang="ro-RO" sz="2000" dirty="0"/>
              <a:t>ROTASIIL</a:t>
            </a:r>
            <a:r>
              <a:rPr lang="fr-FR" altLang="ro-RO" sz="2000" dirty="0"/>
              <a:t> </a:t>
            </a:r>
            <a:r>
              <a:rPr lang="fr-FR" altLang="ro-RO" sz="2000" dirty="0">
                <a:ea typeface="SimSun" panose="02010600030101010101" pitchFamily="2" charset="-122"/>
              </a:rPr>
              <a:t>est disponible en flacon de 1 dose ou de 2 doses</a:t>
            </a:r>
          </a:p>
          <a:p>
            <a:r>
              <a:rPr lang="fr-FR" altLang="ro-RO" sz="2000" dirty="0">
                <a:ea typeface="SimSun" panose="02010600030101010101" pitchFamily="2" charset="-122"/>
              </a:rPr>
              <a:t>1 dose correspond à 2.5 ml</a:t>
            </a:r>
          </a:p>
          <a:p>
            <a:r>
              <a:rPr lang="fr-FR" altLang="ro-RO" sz="2000" dirty="0">
                <a:ea typeface="SimSun" panose="02010600030101010101" pitchFamily="2" charset="-122"/>
              </a:rPr>
              <a:t>Fièvre, irritabilité, diminution de l’appétit, diminution du niveau d’activité, vomissement et diarrhée sont des effets secondaires très fréquents du vaccin antirotavirus </a:t>
            </a:r>
            <a:r>
              <a:rPr lang="en-GB" altLang="ro-RO" sz="2000" dirty="0"/>
              <a:t>ROTASIIL</a:t>
            </a:r>
            <a:endParaRPr lang="fr-FR" altLang="ro-RO" sz="2000" dirty="0"/>
          </a:p>
          <a:p>
            <a:r>
              <a:rPr lang="fr-FR" altLang="ro-RO" sz="2000" dirty="0">
                <a:ea typeface="SimSun" panose="02010600030101010101" pitchFamily="2" charset="-122"/>
              </a:rPr>
              <a:t>Stocker le vaccin </a:t>
            </a:r>
            <a:r>
              <a:rPr lang="en-GB" altLang="ro-RO" sz="2000" dirty="0"/>
              <a:t>ROTASIIL</a:t>
            </a:r>
            <a:r>
              <a:rPr lang="fr-FR" altLang="ro-RO" sz="2000" dirty="0">
                <a:ea typeface="SimSun" panose="02010600030101010101" pitchFamily="2" charset="-122"/>
              </a:rPr>
              <a:t> entre +2</a:t>
            </a:r>
            <a:r>
              <a:rPr lang="fr-FR" altLang="ro-RO" sz="2000" baseline="30000" dirty="0">
                <a:latin typeface="Limon F3" charset="0"/>
                <a:ea typeface="SimSun" panose="02010600030101010101" pitchFamily="2" charset="-122"/>
              </a:rPr>
              <a:t>o</a:t>
            </a:r>
            <a:r>
              <a:rPr lang="fr-FR" altLang="ro-RO" sz="2000" dirty="0">
                <a:ea typeface="SimSun" panose="02010600030101010101" pitchFamily="2" charset="-122"/>
              </a:rPr>
              <a:t>C et +8</a:t>
            </a:r>
            <a:r>
              <a:rPr lang="fr-FR" altLang="ro-RO" sz="2000" baseline="30000" dirty="0">
                <a:latin typeface="Limon F3" charset="0"/>
                <a:ea typeface="SimSun" panose="02010600030101010101" pitchFamily="2" charset="-122"/>
              </a:rPr>
              <a:t>o</a:t>
            </a:r>
            <a:r>
              <a:rPr lang="fr-FR" altLang="ro-RO" sz="2000" dirty="0">
                <a:ea typeface="SimSun" panose="02010600030101010101" pitchFamily="2" charset="-122"/>
              </a:rPr>
              <a:t>C</a:t>
            </a:r>
          </a:p>
          <a:p>
            <a:r>
              <a:rPr lang="fr-FR" altLang="ro-RO" sz="2000" dirty="0">
                <a:ea typeface="SimSun" panose="02010600030101010101" pitchFamily="2" charset="-122"/>
              </a:rPr>
              <a:t>Stocker le diluent avec les diluants pour les vaccins contre la rougeole/rubéole et contre le BCG – soit stockage à sec ou réfrigérateur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77AB7789-44F7-4B49-B44B-B13B05494AFC}"/>
              </a:ext>
            </a:extLst>
          </p:cNvPr>
          <p:cNvSpPr>
            <a:spLocks noGrp="1" noChangeArrowheads="1"/>
          </p:cNvSpPr>
          <p:nvPr>
            <p:ph type="title" idx="4294967295"/>
          </p:nvPr>
        </p:nvSpPr>
        <p:spPr/>
        <p:txBody>
          <a:bodyPr/>
          <a:lstStyle/>
          <a:p>
            <a:pPr>
              <a:buSzPct val="100000"/>
              <a:defRPr/>
            </a:pPr>
            <a:r>
              <a:rPr lang="fr-FR" altLang="ro-RO">
                <a:solidFill>
                  <a:srgbClr val="002060"/>
                </a:solidFill>
              </a:rPr>
              <a:t>Messages clés 2/2 </a:t>
            </a:r>
          </a:p>
        </p:txBody>
      </p:sp>
      <p:pic>
        <p:nvPicPr>
          <p:cNvPr id="23555" name="Picture 7" descr="C:\Users\sfellache\Desktop\ammp\doctor1.jpg">
            <a:extLst>
              <a:ext uri="{FF2B5EF4-FFF2-40B4-BE49-F238E27FC236}">
                <a16:creationId xmlns:a16="http://schemas.microsoft.com/office/drawing/2014/main" id="{27FEA1C9-E00D-4FA6-8BD2-F9F5A76471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31">
            <a:extLst>
              <a:ext uri="{FF2B5EF4-FFF2-40B4-BE49-F238E27FC236}">
                <a16:creationId xmlns:a16="http://schemas.microsoft.com/office/drawing/2014/main" id="{947E22A2-1CAF-45C6-A4DB-E1B62EE34135}"/>
              </a:ext>
            </a:extLst>
          </p:cNvPr>
          <p:cNvSpPr>
            <a:spLocks noChangeArrowheads="1"/>
          </p:cNvSpPr>
          <p:nvPr/>
        </p:nvSpPr>
        <p:spPr bwMode="auto">
          <a:xfrm>
            <a:off x="179388" y="1556792"/>
            <a:ext cx="8569325"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ea typeface="SimSun" panose="02010600030101010101" pitchFamily="2" charset="-122"/>
              </a:rPr>
              <a:t>Stocker les seringues orales et adaptateurs dans un lieu frais et sec, par exemple avec les compte-gouttes pout le vaccin contre le polio.</a:t>
            </a:r>
          </a:p>
          <a:p>
            <a:r>
              <a:rPr lang="fr-FR" altLang="ro-RO" sz="2000" dirty="0">
                <a:ea typeface="SimSun" panose="02010600030101010101" pitchFamily="2" charset="-122"/>
              </a:rPr>
              <a:t>Les vaccins dont les dates d’expiration sont proches et dont la PCV du vaccin est proche du point de mise au rebut (ou s’en approche fortement) devraient être conservés au réfrigérateur pour être utilisés en premier</a:t>
            </a:r>
          </a:p>
          <a:p>
            <a:r>
              <a:rPr lang="fr-FR" altLang="ro-RO" sz="2000" dirty="0">
                <a:ea typeface="SimSun" panose="02010600030101010101" pitchFamily="2" charset="-122"/>
              </a:rPr>
              <a:t>Ne pas ouvrir fréquemment la porte du réfrigérateur </a:t>
            </a:r>
          </a:p>
          <a:p>
            <a:r>
              <a:rPr lang="fr-FR" altLang="ro-RO" sz="2000" dirty="0">
                <a:ea typeface="SimSun" panose="02010600030101010101" pitchFamily="2" charset="-122"/>
              </a:rPr>
              <a:t>Surveiller régulièrement la température du congélateur et du réfrigérateur.</a:t>
            </a:r>
          </a:p>
        </p:txBody>
      </p:sp>
    </p:spTree>
    <p:extLst>
      <p:ext uri="{BB962C8B-B14F-4D97-AF65-F5344CB8AC3E}">
        <p14:creationId xmlns:p14="http://schemas.microsoft.com/office/powerpoint/2010/main" val="3612345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descr="doctor_goodbye">
            <a:extLst>
              <a:ext uri="{FF2B5EF4-FFF2-40B4-BE49-F238E27FC236}">
                <a16:creationId xmlns:a16="http://schemas.microsoft.com/office/drawing/2014/main" id="{91B55B74-1433-442F-98D1-A85D558342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769A7175-605D-4352-A586-0B2A1A8F395E}"/>
              </a:ext>
            </a:extLst>
          </p:cNvPr>
          <p:cNvSpPr>
            <a:spLocks noGrp="1"/>
          </p:cNvSpPr>
          <p:nvPr>
            <p:ph type="title" idx="4294967295"/>
          </p:nvPr>
        </p:nvSpPr>
        <p:spPr/>
        <p:txBody>
          <a:bodyPr/>
          <a:lstStyle/>
          <a:p>
            <a:pPr>
              <a:buSzPct val="100000"/>
              <a:defRPr/>
            </a:pPr>
            <a:r>
              <a:rPr lang="en-GB" altLang="ro-RO" sz="3600"/>
              <a:t>Fin du module</a:t>
            </a:r>
          </a:p>
        </p:txBody>
      </p:sp>
      <p:sp>
        <p:nvSpPr>
          <p:cNvPr id="6" name="Rectangle à coins arrondis 5">
            <a:extLst>
              <a:ext uri="{FF2B5EF4-FFF2-40B4-BE49-F238E27FC236}">
                <a16:creationId xmlns:a16="http://schemas.microsoft.com/office/drawing/2014/main" id="{48FC47D1-876D-4A8C-8CC4-C0FBB2830600}"/>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DFE9C004-E8DF-4DB1-A44E-FF85BA717C3A}"/>
              </a:ext>
            </a:extLst>
          </p:cNvPr>
          <p:cNvSpPr>
            <a:spLocks noGrp="1" noChangeArrowheads="1"/>
          </p:cNvSpPr>
          <p:nvPr>
            <p:ph type="title"/>
          </p:nvPr>
        </p:nvSpPr>
        <p:spPr/>
        <p:txBody>
          <a:bodyPr/>
          <a:lstStyle/>
          <a:p>
            <a:pPr>
              <a:buSzPct val="100000"/>
              <a:defRPr/>
            </a:pPr>
            <a:r>
              <a:rPr lang="en-GB" altLang="ro-RO"/>
              <a:t>Objectifs d'apprentissage</a:t>
            </a:r>
          </a:p>
        </p:txBody>
      </p:sp>
      <p:sp>
        <p:nvSpPr>
          <p:cNvPr id="7171" name="Rectangle 14">
            <a:extLst>
              <a:ext uri="{FF2B5EF4-FFF2-40B4-BE49-F238E27FC236}">
                <a16:creationId xmlns:a16="http://schemas.microsoft.com/office/drawing/2014/main" id="{B70AE726-3C9D-4234-8E07-2A5D6CA77763}"/>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À la fin de ce module, le participant sera en mesure de :</a:t>
            </a:r>
          </a:p>
          <a:p>
            <a:pPr lvl="1"/>
            <a:r>
              <a:rPr lang="fr-FR" altLang="en-US" dirty="0"/>
              <a:t>Décrire les principales caractéristiques du vaccin </a:t>
            </a:r>
          </a:p>
          <a:p>
            <a:pPr lvl="1">
              <a:buFont typeface="Arial" panose="020B0604020202020204" pitchFamily="34" charset="0"/>
              <a:buNone/>
            </a:pPr>
            <a:r>
              <a:rPr lang="fr-FR" altLang="en-US" dirty="0"/>
              <a:t>    antirotavirus ROTASIILL</a:t>
            </a:r>
          </a:p>
          <a:p>
            <a:pPr lvl="1"/>
            <a:r>
              <a:rPr lang="fr-FR" altLang="en-US" dirty="0"/>
              <a:t>Décrire les conditions de conservation du vaccin </a:t>
            </a:r>
          </a:p>
          <a:p>
            <a:pPr lvl="1">
              <a:buFont typeface="Arial" panose="020B0604020202020204" pitchFamily="34" charset="0"/>
              <a:buNone/>
            </a:pPr>
            <a:r>
              <a:rPr lang="fr-FR" altLang="en-US" dirty="0"/>
              <a:t>    antirotavirus ROTASIILL</a:t>
            </a:r>
            <a:endParaRPr lang="fr-FR" altLang="ro-RO" dirty="0">
              <a:ea typeface="MS PGothic" panose="020B0600070205080204" pitchFamily="34" charset="-128"/>
            </a:endParaRPr>
          </a:p>
          <a:p>
            <a:r>
              <a:rPr lang="fr-FR" altLang="ro-RO" dirty="0"/>
              <a:t>Durée</a:t>
            </a:r>
          </a:p>
          <a:p>
            <a:pPr lvl="1"/>
            <a:r>
              <a:rPr lang="fr-FR" altLang="ro-RO" dirty="0">
                <a:ea typeface="MS PGothic" panose="020B0600070205080204" pitchFamily="34" charset="-128"/>
              </a:rPr>
              <a:t>15 minutes</a:t>
            </a:r>
          </a:p>
        </p:txBody>
      </p:sp>
      <p:pic>
        <p:nvPicPr>
          <p:cNvPr id="7172" name="Picture 6" descr="C:\Users\sfellache\Desktop\ammp\sandclock.jpg">
            <a:extLst>
              <a:ext uri="{FF2B5EF4-FFF2-40B4-BE49-F238E27FC236}">
                <a16:creationId xmlns:a16="http://schemas.microsoft.com/office/drawing/2014/main" id="{698F25AE-8968-430D-AD46-AB51207A70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7" descr="arrow">
            <a:extLst>
              <a:ext uri="{FF2B5EF4-FFF2-40B4-BE49-F238E27FC236}">
                <a16:creationId xmlns:a16="http://schemas.microsoft.com/office/drawing/2014/main" id="{DBCB7544-0971-4A85-95A4-7EEC414341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Box 1">
            <a:extLst>
              <a:ext uri="{FF2B5EF4-FFF2-40B4-BE49-F238E27FC236}">
                <a16:creationId xmlns:a16="http://schemas.microsoft.com/office/drawing/2014/main" id="{A733E7D3-4055-404E-9259-35962E00394D}"/>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F7C71778-3BA3-47E3-B978-D4861D23EB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a:extLst>
              <a:ext uri="{FF2B5EF4-FFF2-40B4-BE49-F238E27FC236}">
                <a16:creationId xmlns:a16="http://schemas.microsoft.com/office/drawing/2014/main" id="{E055EB16-4DFF-42FD-83FF-CB4976A3BE73}"/>
              </a:ext>
            </a:extLst>
          </p:cNvPr>
          <p:cNvGrpSpPr>
            <a:grpSpLocks/>
          </p:cNvGrpSpPr>
          <p:nvPr/>
        </p:nvGrpSpPr>
        <p:grpSpPr bwMode="auto">
          <a:xfrm>
            <a:off x="468313" y="1700213"/>
            <a:ext cx="4535487" cy="1081087"/>
            <a:chOff x="295" y="1071"/>
            <a:chExt cx="2857" cy="681"/>
          </a:xfrm>
        </p:grpSpPr>
        <p:sp>
          <p:nvSpPr>
            <p:cNvPr id="4" name="Rectangle à coins arrondis 3">
              <a:extLst>
                <a:ext uri="{FF2B5EF4-FFF2-40B4-BE49-F238E27FC236}">
                  <a16:creationId xmlns:a16="http://schemas.microsoft.com/office/drawing/2014/main" id="{03D316BB-AC6D-4146-B081-219ADF0F12DA}"/>
                </a:ext>
              </a:extLst>
            </p:cNvPr>
            <p:cNvSpPr/>
            <p:nvPr/>
          </p:nvSpPr>
          <p:spPr bwMode="auto">
            <a:xfrm>
              <a:off x="566" y="1207"/>
              <a:ext cx="2586"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Quel est la présentation du vaccin antirotavirus ?</a:t>
              </a:r>
            </a:p>
          </p:txBody>
        </p:sp>
        <p:sp>
          <p:nvSpPr>
            <p:cNvPr id="8" name="Ellipse 7">
              <a:extLst>
                <a:ext uri="{FF2B5EF4-FFF2-40B4-BE49-F238E27FC236}">
                  <a16:creationId xmlns:a16="http://schemas.microsoft.com/office/drawing/2014/main" id="{6639B97D-EC8E-4CA6-ADEC-0A93C2E84AEE}"/>
                </a:ext>
              </a:extLst>
            </p:cNvPr>
            <p:cNvSpPr>
              <a:spLocks noChangeArrowheads="1"/>
            </p:cNvSpPr>
            <p:nvPr/>
          </p:nvSpPr>
          <p:spPr bwMode="auto">
            <a:xfrm>
              <a:off x="295" y="107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5" name="Group 12">
            <a:extLst>
              <a:ext uri="{FF2B5EF4-FFF2-40B4-BE49-F238E27FC236}">
                <a16:creationId xmlns:a16="http://schemas.microsoft.com/office/drawing/2014/main" id="{9C43DB76-6D2F-4BD6-B653-33EEA163087D}"/>
              </a:ext>
            </a:extLst>
          </p:cNvPr>
          <p:cNvGrpSpPr>
            <a:grpSpLocks/>
          </p:cNvGrpSpPr>
          <p:nvPr/>
        </p:nvGrpSpPr>
        <p:grpSpPr bwMode="auto">
          <a:xfrm>
            <a:off x="461963" y="3759200"/>
            <a:ext cx="4535487" cy="1009650"/>
            <a:chOff x="295" y="1842"/>
            <a:chExt cx="2857" cy="636"/>
          </a:xfrm>
        </p:grpSpPr>
        <p:sp>
          <p:nvSpPr>
            <p:cNvPr id="6" name="Rectangle à coins arrondis 5">
              <a:extLst>
                <a:ext uri="{FF2B5EF4-FFF2-40B4-BE49-F238E27FC236}">
                  <a16:creationId xmlns:a16="http://schemas.microsoft.com/office/drawing/2014/main" id="{14FB8026-B5FA-4A40-96A2-CD817B9EBF9A}"/>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defRPr/>
              </a:pPr>
              <a:r>
                <a:rPr lang="en-GB" altLang="ro-RO" sz="2000" b="1">
                  <a:solidFill>
                    <a:srgbClr val="000066"/>
                  </a:solidFill>
                  <a:latin typeface="Arial" panose="020B0604020202020204" pitchFamily="34" charset="0"/>
                </a:rPr>
                <a:t>À quelle température le vaccin devrait-il être conservé ?</a:t>
              </a:r>
            </a:p>
          </p:txBody>
        </p:sp>
        <p:sp>
          <p:nvSpPr>
            <p:cNvPr id="9" name="Ellipse 8">
              <a:extLst>
                <a:ext uri="{FF2B5EF4-FFF2-40B4-BE49-F238E27FC236}">
                  <a16:creationId xmlns:a16="http://schemas.microsoft.com/office/drawing/2014/main" id="{A4E3E457-2521-4988-81C4-3AF68572B7F4}"/>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3</a:t>
              </a:r>
            </a:p>
          </p:txBody>
        </p:sp>
      </p:grpSp>
      <p:grpSp>
        <p:nvGrpSpPr>
          <p:cNvPr id="11" name="Group 13">
            <a:extLst>
              <a:ext uri="{FF2B5EF4-FFF2-40B4-BE49-F238E27FC236}">
                <a16:creationId xmlns:a16="http://schemas.microsoft.com/office/drawing/2014/main" id="{3444774D-8DFD-4D6E-AA8C-8D5022FF132E}"/>
              </a:ext>
            </a:extLst>
          </p:cNvPr>
          <p:cNvGrpSpPr>
            <a:grpSpLocks/>
          </p:cNvGrpSpPr>
          <p:nvPr/>
        </p:nvGrpSpPr>
        <p:grpSpPr bwMode="auto">
          <a:xfrm>
            <a:off x="461963" y="4768850"/>
            <a:ext cx="4535487" cy="1008063"/>
            <a:chOff x="295" y="2568"/>
            <a:chExt cx="2857" cy="635"/>
          </a:xfrm>
        </p:grpSpPr>
        <p:sp>
          <p:nvSpPr>
            <p:cNvPr id="7" name="Rectangle à coins arrondis 6">
              <a:extLst>
                <a:ext uri="{FF2B5EF4-FFF2-40B4-BE49-F238E27FC236}">
                  <a16:creationId xmlns:a16="http://schemas.microsoft.com/office/drawing/2014/main" id="{9D82BEC3-19E7-4B13-8291-27BF36A2D149}"/>
                </a:ext>
              </a:extLst>
            </p:cNvPr>
            <p:cNvSpPr/>
            <p:nvPr/>
          </p:nvSpPr>
          <p:spPr bwMode="auto">
            <a:xfrm>
              <a:off x="566" y="2704"/>
              <a:ext cx="2586"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defRPr/>
              </a:pPr>
              <a:r>
                <a:rPr lang="en-GB" altLang="ro-RO" sz="2000" b="1">
                  <a:solidFill>
                    <a:srgbClr val="000066"/>
                  </a:solidFill>
                  <a:latin typeface="Arial" panose="020B0604020202020204" pitchFamily="34" charset="0"/>
                </a:rPr>
                <a:t>Où le vaccin devrait-il être conservé ?</a:t>
              </a:r>
            </a:p>
          </p:txBody>
        </p:sp>
        <p:sp>
          <p:nvSpPr>
            <p:cNvPr id="10" name="Ellipse 9">
              <a:extLst>
                <a:ext uri="{FF2B5EF4-FFF2-40B4-BE49-F238E27FC236}">
                  <a16:creationId xmlns:a16="http://schemas.microsoft.com/office/drawing/2014/main" id="{C75688F8-9B75-448D-8E4C-2CEEC99A467F}"/>
                </a:ext>
              </a:extLst>
            </p:cNvPr>
            <p:cNvSpPr>
              <a:spLocks noChangeArrowheads="1"/>
            </p:cNvSpPr>
            <p:nvPr/>
          </p:nvSpPr>
          <p:spPr bwMode="auto">
            <a:xfrm>
              <a:off x="295" y="2568"/>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4</a:t>
              </a:r>
            </a:p>
          </p:txBody>
        </p:sp>
      </p:grpSp>
      <p:sp>
        <p:nvSpPr>
          <p:cNvPr id="9222" name="Titre 17">
            <a:extLst>
              <a:ext uri="{FF2B5EF4-FFF2-40B4-BE49-F238E27FC236}">
                <a16:creationId xmlns:a16="http://schemas.microsoft.com/office/drawing/2014/main" id="{E2AE906C-F63A-4EE3-9E45-0A350935BEF4}"/>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Questions clés</a:t>
            </a:r>
          </a:p>
        </p:txBody>
      </p:sp>
      <p:sp>
        <p:nvSpPr>
          <p:cNvPr id="9223" name="Rectangle 1">
            <a:extLst>
              <a:ext uri="{FF2B5EF4-FFF2-40B4-BE49-F238E27FC236}">
                <a16:creationId xmlns:a16="http://schemas.microsoft.com/office/drawing/2014/main" id="{5F9DFA12-70F4-4272-B86A-3CC07A4EAEF9}"/>
              </a:ext>
            </a:extLst>
          </p:cNvPr>
          <p:cNvSpPr>
            <a:spLocks noChangeArrowheads="1"/>
          </p:cNvSpPr>
          <p:nvPr/>
        </p:nvSpPr>
        <p:spPr bwMode="auto">
          <a:xfrm>
            <a:off x="5003800" y="5592763"/>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800" b="1" i="1">
                <a:solidFill>
                  <a:schemeClr val="tx1"/>
                </a:solidFill>
                <a:latin typeface="Limon F3" charset="0"/>
              </a:rPr>
              <a:t> </a:t>
            </a:r>
            <a:endParaRPr lang="en-GB" altLang="es-ES" sz="1800" b="1" i="1">
              <a:solidFill>
                <a:schemeClr val="tx1"/>
              </a:solidFill>
              <a:latin typeface="Limon F3" charset="0"/>
            </a:endParaRPr>
          </a:p>
        </p:txBody>
      </p:sp>
      <p:grpSp>
        <p:nvGrpSpPr>
          <p:cNvPr id="12" name="Group 12">
            <a:extLst>
              <a:ext uri="{FF2B5EF4-FFF2-40B4-BE49-F238E27FC236}">
                <a16:creationId xmlns:a16="http://schemas.microsoft.com/office/drawing/2014/main" id="{4F6E24C1-7260-44C3-9712-AA9F9EF66E11}"/>
              </a:ext>
            </a:extLst>
          </p:cNvPr>
          <p:cNvGrpSpPr>
            <a:grpSpLocks/>
          </p:cNvGrpSpPr>
          <p:nvPr/>
        </p:nvGrpSpPr>
        <p:grpSpPr bwMode="auto">
          <a:xfrm>
            <a:off x="454025" y="2744788"/>
            <a:ext cx="4535488" cy="1009650"/>
            <a:chOff x="295" y="1842"/>
            <a:chExt cx="2857" cy="636"/>
          </a:xfrm>
        </p:grpSpPr>
        <p:sp>
          <p:nvSpPr>
            <p:cNvPr id="16" name="Rectangle à coins arrondis 5">
              <a:extLst>
                <a:ext uri="{FF2B5EF4-FFF2-40B4-BE49-F238E27FC236}">
                  <a16:creationId xmlns:a16="http://schemas.microsoft.com/office/drawing/2014/main" id="{003AD62C-6640-401F-84CF-675F79C87A54}"/>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Le vaccin antirotavirus est-il sûr ?</a:t>
              </a:r>
            </a:p>
          </p:txBody>
        </p:sp>
        <p:sp>
          <p:nvSpPr>
            <p:cNvPr id="17" name="Ellipse 8">
              <a:extLst>
                <a:ext uri="{FF2B5EF4-FFF2-40B4-BE49-F238E27FC236}">
                  <a16:creationId xmlns:a16="http://schemas.microsoft.com/office/drawing/2014/main" id="{C7512A83-B38D-4279-8B49-65C7CF9F5116}"/>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7DD1A99-E10B-45DA-B8EE-41D68572C58E}"/>
              </a:ext>
            </a:extLst>
          </p:cNvPr>
          <p:cNvSpPr>
            <a:spLocks noGrp="1" noChangeArrowheads="1"/>
          </p:cNvSpPr>
          <p:nvPr>
            <p:ph type="title" idx="4294967295"/>
          </p:nvPr>
        </p:nvSpPr>
        <p:spPr/>
        <p:txBody>
          <a:bodyPr/>
          <a:lstStyle/>
          <a:p>
            <a:pPr>
              <a:buSzPct val="100000"/>
              <a:defRPr/>
            </a:pPr>
            <a:r>
              <a:rPr lang="fr-FR" altLang="ro-RO">
                <a:solidFill>
                  <a:srgbClr val="002060"/>
                </a:solidFill>
              </a:rPr>
              <a:t>Quel est la présentation du vaccin antirotavirus (ROTASIIL) ?</a:t>
            </a:r>
          </a:p>
        </p:txBody>
      </p:sp>
      <p:sp>
        <p:nvSpPr>
          <p:cNvPr id="11267" name="Rectangle 3">
            <a:extLst>
              <a:ext uri="{FF2B5EF4-FFF2-40B4-BE49-F238E27FC236}">
                <a16:creationId xmlns:a16="http://schemas.microsoft.com/office/drawing/2014/main" id="{621B07F4-8FEF-41C5-B495-06C7ECD4BA76}"/>
              </a:ext>
            </a:extLst>
          </p:cNvPr>
          <p:cNvSpPr>
            <a:spLocks noGrp="1" noChangeArrowheads="1"/>
          </p:cNvSpPr>
          <p:nvPr>
            <p:ph type="body" idx="1"/>
          </p:nvPr>
        </p:nvSpPr>
        <p:spPr>
          <a:xfrm>
            <a:off x="442912" y="1481138"/>
            <a:ext cx="8161535" cy="4611687"/>
          </a:xfrm>
        </p:spPr>
        <p:txBody>
          <a:bodyPr/>
          <a:lstStyle/>
          <a:p>
            <a:r>
              <a:rPr lang="fr-FR" altLang="ro-RO" sz="2800" dirty="0"/>
              <a:t>Le vaccin ROTASIIL est un vaccin lyophilisé a reconstituer en une solution liquide pour administration par voie orale</a:t>
            </a:r>
            <a:endParaRPr lang="fr-FR" altLang="ro-RO" sz="2800" dirty="0">
              <a:ea typeface="SimSun" panose="02010600030101010101" pitchFamily="2" charset="-122"/>
            </a:endParaRPr>
          </a:p>
          <a:p>
            <a:r>
              <a:rPr lang="fr-FR" altLang="ro-RO" sz="2800" dirty="0">
                <a:ea typeface="SimSun" panose="02010600030101010101" pitchFamily="2" charset="-122"/>
              </a:rPr>
              <a:t>Il est disponible en flacon de 1 dose (2.5 ml) ou de 2 doses (5 ml)</a:t>
            </a:r>
          </a:p>
          <a:p>
            <a:r>
              <a:rPr lang="fr-FR" altLang="ro-RO" sz="2800" dirty="0">
                <a:ea typeface="SimSun" panose="02010600030101010101" pitchFamily="2" charset="-122"/>
              </a:rPr>
              <a:t>Dosage :</a:t>
            </a:r>
          </a:p>
          <a:p>
            <a:pPr lvl="1"/>
            <a:r>
              <a:rPr lang="fr-FR" altLang="ro-RO" sz="2800" dirty="0">
                <a:ea typeface="SimSun" panose="02010600030101010101" pitchFamily="2" charset="-122"/>
              </a:rPr>
              <a:t>1 dose = 2.5 ml</a:t>
            </a:r>
            <a:endParaRPr lang="fr-FR" altLang="ro-RO" sz="2800" b="1" dirty="0">
              <a:ea typeface="SimSun" panose="02010600030101010101" pitchFamily="2" charset="-122"/>
            </a:endParaRPr>
          </a:p>
        </p:txBody>
      </p:sp>
      <p:sp>
        <p:nvSpPr>
          <p:cNvPr id="11268" name="Rectangle 10">
            <a:extLst>
              <a:ext uri="{FF2B5EF4-FFF2-40B4-BE49-F238E27FC236}">
                <a16:creationId xmlns:a16="http://schemas.microsoft.com/office/drawing/2014/main" id="{022E2FC1-A928-442D-BF71-35444B4B90C6}"/>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C09BD35-C435-49BA-8998-C3BF3ED61995}"/>
              </a:ext>
            </a:extLst>
          </p:cNvPr>
          <p:cNvSpPr>
            <a:spLocks noGrp="1" noChangeArrowheads="1"/>
          </p:cNvSpPr>
          <p:nvPr>
            <p:ph type="title" idx="4294967295"/>
          </p:nvPr>
        </p:nvSpPr>
        <p:spPr/>
        <p:txBody>
          <a:bodyPr/>
          <a:lstStyle/>
          <a:p>
            <a:pPr>
              <a:defRPr/>
            </a:pPr>
            <a:r>
              <a:rPr lang="fr-FR" dirty="0">
                <a:solidFill>
                  <a:srgbClr val="002060"/>
                </a:solidFill>
              </a:rPr>
              <a:t>Quel est le contenu de l’emballage ROTASIIL?</a:t>
            </a:r>
          </a:p>
        </p:txBody>
      </p:sp>
      <p:sp>
        <p:nvSpPr>
          <p:cNvPr id="13315" name="Rectangle 3">
            <a:extLst>
              <a:ext uri="{FF2B5EF4-FFF2-40B4-BE49-F238E27FC236}">
                <a16:creationId xmlns:a16="http://schemas.microsoft.com/office/drawing/2014/main" id="{05DB39BC-E98C-64F2-498E-8E6F6036E874}"/>
              </a:ext>
            </a:extLst>
          </p:cNvPr>
          <p:cNvSpPr>
            <a:spLocks noGrp="1" noChangeArrowheads="1"/>
          </p:cNvSpPr>
          <p:nvPr>
            <p:ph type="body" idx="1"/>
          </p:nvPr>
        </p:nvSpPr>
        <p:spPr>
          <a:xfrm>
            <a:off x="442912" y="1481138"/>
            <a:ext cx="5773041" cy="4611687"/>
          </a:xfrm>
        </p:spPr>
        <p:txBody>
          <a:bodyPr/>
          <a:lstStyle/>
          <a:p>
            <a:r>
              <a:rPr lang="fr-FR" altLang="es-ES" sz="2400" dirty="0"/>
              <a:t>Selon qu’il s’agit da la présentation de 1 dose ou 2 doses, le conditionnement ROTASIIL contient :</a:t>
            </a:r>
          </a:p>
          <a:p>
            <a:pPr lvl="1">
              <a:lnSpc>
                <a:spcPct val="114000"/>
              </a:lnSpc>
              <a:spcBef>
                <a:spcPts val="500"/>
              </a:spcBef>
              <a:spcAft>
                <a:spcPts val="1000"/>
              </a:spcAft>
            </a:pPr>
            <a:r>
              <a:rPr lang="fr-FR" altLang="es-ES" sz="2000" dirty="0">
                <a:ea typeface="Arial" panose="020B0604020202020204" pitchFamily="34" charset="0"/>
              </a:rPr>
              <a:t>Soit un flacon de 1 dose ou de 2 doses de vaccin lyophilisé </a:t>
            </a:r>
          </a:p>
          <a:p>
            <a:pPr lvl="1">
              <a:lnSpc>
                <a:spcPct val="114000"/>
              </a:lnSpc>
              <a:spcBef>
                <a:spcPts val="500"/>
              </a:spcBef>
              <a:spcAft>
                <a:spcPts val="1000"/>
              </a:spcAft>
            </a:pPr>
            <a:r>
              <a:rPr lang="fr-FR" altLang="es-ES" sz="2000" dirty="0">
                <a:ea typeface="Arial" panose="020B0604020202020204" pitchFamily="34" charset="0"/>
              </a:rPr>
              <a:t>Un flacon de diluant (</a:t>
            </a:r>
            <a:r>
              <a:rPr lang="fr-FR" altLang="ro-RO" sz="2000" dirty="0"/>
              <a:t>à</a:t>
            </a:r>
            <a:r>
              <a:rPr lang="fr-FR" altLang="es-ES" sz="2000" dirty="0">
                <a:ea typeface="Arial" panose="020B0604020202020204" pitchFamily="34" charset="0"/>
              </a:rPr>
              <a:t> utiliser uniquement avec le vaccin </a:t>
            </a:r>
            <a:r>
              <a:rPr lang="fr-FR" altLang="ja-JP" sz="2000" dirty="0">
                <a:ea typeface="Arial" panose="020B0604020202020204" pitchFamily="34" charset="0"/>
              </a:rPr>
              <a:t>ROTASIIL)</a:t>
            </a:r>
            <a:endParaRPr lang="fr-FR" altLang="es-ES" sz="2000" dirty="0">
              <a:ea typeface="Arial" panose="020B0604020202020204" pitchFamily="34" charset="0"/>
            </a:endParaRPr>
          </a:p>
          <a:p>
            <a:pPr lvl="1">
              <a:lnSpc>
                <a:spcPct val="114000"/>
              </a:lnSpc>
              <a:spcBef>
                <a:spcPts val="500"/>
              </a:spcBef>
              <a:spcAft>
                <a:spcPts val="1000"/>
              </a:spcAft>
            </a:pPr>
            <a:r>
              <a:rPr lang="fr-FR" altLang="es-ES" sz="2000" dirty="0">
                <a:ea typeface="Arial" panose="020B0604020202020204" pitchFamily="34" charset="0"/>
              </a:rPr>
              <a:t>Soit un ou deux seringues orales de 6 ml</a:t>
            </a:r>
          </a:p>
          <a:p>
            <a:pPr lvl="1">
              <a:lnSpc>
                <a:spcPct val="114000"/>
              </a:lnSpc>
              <a:spcBef>
                <a:spcPts val="500"/>
              </a:spcBef>
              <a:spcAft>
                <a:spcPts val="1000"/>
              </a:spcAft>
            </a:pPr>
            <a:r>
              <a:rPr lang="fr-FR" altLang="es-ES" sz="2000" dirty="0">
                <a:ea typeface="Arial" panose="020B0604020202020204" pitchFamily="34" charset="0"/>
              </a:rPr>
              <a:t>Un adaptateur</a:t>
            </a:r>
          </a:p>
          <a:p>
            <a:pPr lvl="1"/>
            <a:endParaRPr lang="fr-FR" altLang="es-ES" sz="2000" dirty="0">
              <a:ea typeface="Arial" panose="020B0604020202020204" pitchFamily="34" charset="0"/>
            </a:endParaRPr>
          </a:p>
        </p:txBody>
      </p:sp>
      <p:sp>
        <p:nvSpPr>
          <p:cNvPr id="13316" name="Rectangle 10">
            <a:extLst>
              <a:ext uri="{FF2B5EF4-FFF2-40B4-BE49-F238E27FC236}">
                <a16:creationId xmlns:a16="http://schemas.microsoft.com/office/drawing/2014/main" id="{7BAB7E4D-8230-78A0-06D5-7C2348597932}"/>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pic>
        <p:nvPicPr>
          <p:cNvPr id="13317" name="Picture 2">
            <a:extLst>
              <a:ext uri="{FF2B5EF4-FFF2-40B4-BE49-F238E27FC236}">
                <a16:creationId xmlns:a16="http://schemas.microsoft.com/office/drawing/2014/main" id="{38CE27CB-C381-5255-6E90-E63866FBB1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876" y="3565710"/>
            <a:ext cx="2653604" cy="2072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E90AE9F5-FF1E-4D42-D517-9408C4E09F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5954" y="1340769"/>
            <a:ext cx="2652554" cy="1800200"/>
          </a:xfrm>
          <a:prstGeom prst="rect">
            <a:avLst/>
          </a:prstGeom>
        </p:spPr>
      </p:pic>
      <p:sp>
        <p:nvSpPr>
          <p:cNvPr id="3" name="TextBox 2">
            <a:extLst>
              <a:ext uri="{FF2B5EF4-FFF2-40B4-BE49-F238E27FC236}">
                <a16:creationId xmlns:a16="http://schemas.microsoft.com/office/drawing/2014/main" id="{6BBC5314-2F48-2034-ECD2-8432673CE52A}"/>
              </a:ext>
            </a:extLst>
          </p:cNvPr>
          <p:cNvSpPr txBox="1"/>
          <p:nvPr/>
        </p:nvSpPr>
        <p:spPr>
          <a:xfrm>
            <a:off x="6215953" y="1547631"/>
            <a:ext cx="1152128" cy="369332"/>
          </a:xfrm>
          <a:prstGeom prst="rect">
            <a:avLst/>
          </a:prstGeom>
          <a:solidFill>
            <a:schemeClr val="bg2">
              <a:lumMod val="20000"/>
              <a:lumOff val="80000"/>
            </a:schemeClr>
          </a:solidFill>
        </p:spPr>
        <p:txBody>
          <a:bodyPr wrap="square" rtlCol="0">
            <a:spAutoFit/>
          </a:bodyPr>
          <a:lstStyle/>
          <a:p>
            <a:r>
              <a:rPr lang="fr-FR" sz="900" dirty="0"/>
              <a:t>Vaccin antirotavirus</a:t>
            </a:r>
          </a:p>
          <a:p>
            <a:r>
              <a:rPr lang="fr-FR" sz="900" dirty="0"/>
              <a:t>1 dose avec PCV</a:t>
            </a:r>
          </a:p>
        </p:txBody>
      </p:sp>
      <p:sp>
        <p:nvSpPr>
          <p:cNvPr id="4" name="TextBox 3">
            <a:extLst>
              <a:ext uri="{FF2B5EF4-FFF2-40B4-BE49-F238E27FC236}">
                <a16:creationId xmlns:a16="http://schemas.microsoft.com/office/drawing/2014/main" id="{656BF3D5-C12B-CA2B-673B-DCB0B7547299}"/>
              </a:ext>
            </a:extLst>
          </p:cNvPr>
          <p:cNvSpPr txBox="1"/>
          <p:nvPr/>
        </p:nvSpPr>
        <p:spPr>
          <a:xfrm>
            <a:off x="6228184" y="3707740"/>
            <a:ext cx="1152128" cy="369332"/>
          </a:xfrm>
          <a:prstGeom prst="rect">
            <a:avLst/>
          </a:prstGeom>
          <a:solidFill>
            <a:schemeClr val="bg2">
              <a:lumMod val="20000"/>
              <a:lumOff val="80000"/>
            </a:schemeClr>
          </a:solidFill>
        </p:spPr>
        <p:txBody>
          <a:bodyPr wrap="square" rtlCol="0">
            <a:spAutoFit/>
          </a:bodyPr>
          <a:lstStyle/>
          <a:p>
            <a:r>
              <a:rPr lang="fr-FR" sz="900" dirty="0"/>
              <a:t>Vaccin antirotavirus</a:t>
            </a:r>
          </a:p>
          <a:p>
            <a:r>
              <a:rPr lang="fr-FR" sz="900" dirty="0"/>
              <a:t>2 doses avec PCV</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CE5EFEA-1F27-4598-963F-9F51185E9D85}"/>
              </a:ext>
            </a:extLst>
          </p:cNvPr>
          <p:cNvSpPr>
            <a:spLocks noGrp="1" noChangeArrowheads="1"/>
          </p:cNvSpPr>
          <p:nvPr>
            <p:ph type="title" idx="4294967295"/>
          </p:nvPr>
        </p:nvSpPr>
        <p:spPr/>
        <p:txBody>
          <a:bodyPr/>
          <a:lstStyle/>
          <a:p>
            <a:pPr>
              <a:buSzPct val="100000"/>
              <a:defRPr/>
            </a:pPr>
            <a:r>
              <a:rPr lang="en-GB" altLang="ro-RO">
                <a:solidFill>
                  <a:srgbClr val="002060"/>
                </a:solidFill>
              </a:rPr>
              <a:t>Le vaccin est-il sûr ?</a:t>
            </a:r>
          </a:p>
        </p:txBody>
      </p:sp>
      <p:sp>
        <p:nvSpPr>
          <p:cNvPr id="13315" name="Rectangle 3">
            <a:extLst>
              <a:ext uri="{FF2B5EF4-FFF2-40B4-BE49-F238E27FC236}">
                <a16:creationId xmlns:a16="http://schemas.microsoft.com/office/drawing/2014/main" id="{5B08F4C8-8C81-493E-A4B2-B8B4697F76D1}"/>
              </a:ext>
            </a:extLst>
          </p:cNvPr>
          <p:cNvSpPr>
            <a:spLocks noGrp="1" noChangeArrowheads="1"/>
          </p:cNvSpPr>
          <p:nvPr>
            <p:ph type="body" idx="1"/>
          </p:nvPr>
        </p:nvSpPr>
        <p:spPr>
          <a:xfrm>
            <a:off x="442913" y="1341438"/>
            <a:ext cx="8161337" cy="4611687"/>
          </a:xfrm>
        </p:spPr>
        <p:txBody>
          <a:bodyPr/>
          <a:lstStyle/>
          <a:p>
            <a:r>
              <a:rPr lang="fr-FR" altLang="ro-RO" sz="2200" dirty="0"/>
              <a:t>Le vaccin ROTASIIL est sans danger et est bien toléré</a:t>
            </a:r>
          </a:p>
          <a:p>
            <a:r>
              <a:rPr lang="fr-FR" altLang="ro-RO" sz="2200" dirty="0"/>
              <a:t>Fièvre, irritabilité, diminution de l’appétit, diminution du niveau d'activité, vomissement et diarrhée sont des effets secondaires très fréquents du vaccin ROTASIIL ; similaires à d’autres vaccins</a:t>
            </a:r>
          </a:p>
          <a:p>
            <a:r>
              <a:rPr lang="fr-FR" altLang="ro-RO" sz="2200" dirty="0"/>
              <a:t>La majorité de ces évènements ont été de courte durée et principalement bénins</a:t>
            </a:r>
          </a:p>
          <a:p>
            <a:r>
              <a:rPr lang="fr-FR" altLang="ro-RO" sz="2200" dirty="0"/>
              <a:t>Le vaccin ROTASIIL peut être administré au nourrisson avec d'autres vaccins dans le cadre du calendrier de vaccination du Programme Elargi de Vaccination (PEV) sans que son efficacité ne soit affectée</a:t>
            </a:r>
          </a:p>
        </p:txBody>
      </p:sp>
      <p:sp>
        <p:nvSpPr>
          <p:cNvPr id="13316" name="Rectangle 10">
            <a:extLst>
              <a:ext uri="{FF2B5EF4-FFF2-40B4-BE49-F238E27FC236}">
                <a16:creationId xmlns:a16="http://schemas.microsoft.com/office/drawing/2014/main" id="{6C07600F-B7F2-44C8-86AD-C0C4CD449F84}"/>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0">
            <a:extLst>
              <a:ext uri="{FF2B5EF4-FFF2-40B4-BE49-F238E27FC236}">
                <a16:creationId xmlns:a16="http://schemas.microsoft.com/office/drawing/2014/main" id="{A936FD04-7370-4FB3-9CEA-0987A5253480}"/>
              </a:ext>
            </a:extLst>
          </p:cNvPr>
          <p:cNvSpPr>
            <a:spLocks noChangeArrowheads="1"/>
          </p:cNvSpPr>
          <p:nvPr/>
        </p:nvSpPr>
        <p:spPr bwMode="auto">
          <a:xfrm>
            <a:off x="442913" y="1412875"/>
            <a:ext cx="8377237"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14400" indent="-45720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200" dirty="0"/>
              <a:t>Le vaccin </a:t>
            </a:r>
            <a:r>
              <a:rPr lang="en-GB" altLang="ro-RO" sz="2200" dirty="0"/>
              <a:t>ROTASIIL</a:t>
            </a:r>
            <a:r>
              <a:rPr lang="fr-FR" altLang="ro-RO" sz="2200" baseline="30000" dirty="0"/>
              <a:t> </a:t>
            </a:r>
            <a:r>
              <a:rPr lang="fr-FR" altLang="ro-RO" sz="2200" dirty="0"/>
              <a:t> peut être conservé entre +2</a:t>
            </a:r>
            <a:r>
              <a:rPr lang="fr-FR" altLang="ro-RO" sz="2200" baseline="50000" dirty="0">
                <a:latin typeface="Limon F3" charset="0"/>
              </a:rPr>
              <a:t>o</a:t>
            </a:r>
            <a:r>
              <a:rPr lang="fr-FR" altLang="ro-RO" sz="2200" dirty="0"/>
              <a:t>C et +8</a:t>
            </a:r>
            <a:r>
              <a:rPr lang="fr-FR" altLang="ro-RO" sz="2200" baseline="50000" dirty="0">
                <a:latin typeface="Limon F3" charset="0"/>
              </a:rPr>
              <a:t>o</a:t>
            </a:r>
            <a:r>
              <a:rPr lang="fr-FR" altLang="ro-RO" sz="2200" dirty="0"/>
              <a:t>C à tout moment de sa durée de vie jusqu'à son expiration ou l'atteinte de son point de rejet sur la pastille de contrôle du vaccin (PCV)</a:t>
            </a:r>
          </a:p>
          <a:p>
            <a:endParaRPr lang="fr-FR" altLang="ro-RO" sz="2000" dirty="0"/>
          </a:p>
          <a:p>
            <a:endParaRPr lang="fr-FR" altLang="ro-RO" sz="2000" dirty="0"/>
          </a:p>
          <a:p>
            <a:endParaRPr lang="fr-FR" altLang="ro-RO" sz="2000" dirty="0"/>
          </a:p>
          <a:p>
            <a:pPr marL="0" indent="0">
              <a:buNone/>
            </a:pPr>
            <a:endParaRPr lang="fr-FR" altLang="ro-RO" sz="2000" dirty="0"/>
          </a:p>
          <a:p>
            <a:r>
              <a:rPr lang="fr-FR" altLang="ro-RO" sz="2200" dirty="0"/>
              <a:t>S’assurer que le diluant ne soit pas congelé</a:t>
            </a:r>
          </a:p>
          <a:p>
            <a:endParaRPr lang="fr-FR" altLang="ro-RO" sz="2000" dirty="0"/>
          </a:p>
          <a:p>
            <a:endParaRPr lang="fr-FR" altLang="ro-RO" sz="2000" dirty="0"/>
          </a:p>
          <a:p>
            <a:endParaRPr lang="fr-FR" altLang="ro-RO" sz="2000" dirty="0"/>
          </a:p>
        </p:txBody>
      </p:sp>
      <p:sp>
        <p:nvSpPr>
          <p:cNvPr id="15363" name="Rectangle 2">
            <a:extLst>
              <a:ext uri="{FF2B5EF4-FFF2-40B4-BE49-F238E27FC236}">
                <a16:creationId xmlns:a16="http://schemas.microsoft.com/office/drawing/2014/main" id="{5D098573-3A0B-4592-A66C-EEDD1ABA2D9A}"/>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ro-RO" sz="3500" b="1" dirty="0">
                <a:solidFill>
                  <a:srgbClr val="002060"/>
                </a:solidFill>
              </a:rPr>
              <a:t>À quelle température doit être stocké</a:t>
            </a:r>
          </a:p>
          <a:p>
            <a:pPr algn="ctr">
              <a:spcBef>
                <a:spcPct val="0"/>
              </a:spcBef>
              <a:buClrTx/>
              <a:buFontTx/>
              <a:buNone/>
            </a:pPr>
            <a:r>
              <a:rPr lang="fr-FR" altLang="ro-RO" sz="3500" b="1" dirty="0">
                <a:solidFill>
                  <a:srgbClr val="002060"/>
                </a:solidFill>
              </a:rPr>
              <a:t>le vaccin </a:t>
            </a:r>
            <a:r>
              <a:rPr lang="en-GB" altLang="ro-RO" sz="3600" dirty="0"/>
              <a:t>ROTASIIL </a:t>
            </a:r>
            <a:r>
              <a:rPr lang="fr-FR" altLang="ro-RO" sz="3500" b="1" dirty="0">
                <a:solidFill>
                  <a:srgbClr val="002060"/>
                </a:solidFill>
              </a:rPr>
              <a:t> ?</a:t>
            </a:r>
          </a:p>
        </p:txBody>
      </p:sp>
      <p:pic>
        <p:nvPicPr>
          <p:cNvPr id="2" name="Picture 9" descr="2-8C">
            <a:extLst>
              <a:ext uri="{FF2B5EF4-FFF2-40B4-BE49-F238E27FC236}">
                <a16:creationId xmlns:a16="http://schemas.microsoft.com/office/drawing/2014/main" id="{C5F1D885-AF6B-4792-22E7-CF8E49012A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2816137"/>
            <a:ext cx="7116018" cy="226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8E90D3E-C056-C4B7-3D95-1CEC22F63216}"/>
              </a:ext>
            </a:extLst>
          </p:cNvPr>
          <p:cNvSpPr txBox="1"/>
          <p:nvPr/>
        </p:nvSpPr>
        <p:spPr>
          <a:xfrm>
            <a:off x="1907704" y="4150241"/>
            <a:ext cx="1440160" cy="430887"/>
          </a:xfrm>
          <a:prstGeom prst="rect">
            <a:avLst/>
          </a:prstGeom>
          <a:solidFill>
            <a:schemeClr val="bg1"/>
          </a:solidFill>
        </p:spPr>
        <p:txBody>
          <a:bodyPr wrap="square" rtlCol="0">
            <a:spAutoFit/>
          </a:bodyPr>
          <a:lstStyle/>
          <a:p>
            <a:r>
              <a:rPr lang="fr-FR" sz="2200" b="1" dirty="0"/>
              <a:t>Trop froid</a:t>
            </a:r>
          </a:p>
        </p:txBody>
      </p:sp>
      <p:sp>
        <p:nvSpPr>
          <p:cNvPr id="5" name="TextBox 4">
            <a:extLst>
              <a:ext uri="{FF2B5EF4-FFF2-40B4-BE49-F238E27FC236}">
                <a16:creationId xmlns:a16="http://schemas.microsoft.com/office/drawing/2014/main" id="{54C38EE6-86B4-BD6E-8F1F-4F40BDBA9132}"/>
              </a:ext>
            </a:extLst>
          </p:cNvPr>
          <p:cNvSpPr txBox="1"/>
          <p:nvPr/>
        </p:nvSpPr>
        <p:spPr>
          <a:xfrm>
            <a:off x="5436096" y="4150241"/>
            <a:ext cx="1584176" cy="430887"/>
          </a:xfrm>
          <a:prstGeom prst="rect">
            <a:avLst/>
          </a:prstGeom>
          <a:solidFill>
            <a:schemeClr val="bg1"/>
          </a:solidFill>
        </p:spPr>
        <p:txBody>
          <a:bodyPr wrap="square" rtlCol="0">
            <a:spAutoFit/>
          </a:bodyPr>
          <a:lstStyle/>
          <a:p>
            <a:r>
              <a:rPr lang="fr-FR" sz="2200" b="1" dirty="0"/>
              <a:t>Trop chaud</a:t>
            </a:r>
          </a:p>
        </p:txBody>
      </p:sp>
      <p:sp>
        <p:nvSpPr>
          <p:cNvPr id="6" name="TextBox 5">
            <a:extLst>
              <a:ext uri="{FF2B5EF4-FFF2-40B4-BE49-F238E27FC236}">
                <a16:creationId xmlns:a16="http://schemas.microsoft.com/office/drawing/2014/main" id="{5F8ABC0A-E50C-57CB-6980-874C396F336E}"/>
              </a:ext>
            </a:extLst>
          </p:cNvPr>
          <p:cNvSpPr txBox="1"/>
          <p:nvPr/>
        </p:nvSpPr>
        <p:spPr>
          <a:xfrm>
            <a:off x="3824337" y="3142129"/>
            <a:ext cx="1266527" cy="430887"/>
          </a:xfrm>
          <a:prstGeom prst="rect">
            <a:avLst/>
          </a:prstGeom>
          <a:solidFill>
            <a:srgbClr val="00CCFF"/>
          </a:solidFill>
        </p:spPr>
        <p:txBody>
          <a:bodyPr wrap="square" rtlCol="0">
            <a:spAutoFit/>
          </a:bodyPr>
          <a:lstStyle/>
          <a:p>
            <a:r>
              <a:rPr lang="fr-FR" sz="2200" b="1" dirty="0">
                <a:solidFill>
                  <a:schemeClr val="bg1"/>
                </a:solidFill>
              </a:rPr>
              <a:t>But : 4</a:t>
            </a:r>
            <a:r>
              <a:rPr lang="fr-FR" sz="2200" b="1" baseline="30000" dirty="0">
                <a:solidFill>
                  <a:schemeClr val="bg1"/>
                </a:solidFill>
              </a:rPr>
              <a:t>o</a:t>
            </a:r>
            <a:r>
              <a:rPr lang="fr-FR" sz="2200" b="1" dirty="0">
                <a:solidFill>
                  <a:schemeClr val="bg1"/>
                </a:solidFill>
              </a:rPr>
              <a:t>C</a:t>
            </a:r>
          </a:p>
        </p:txBody>
      </p:sp>
      <p:sp>
        <p:nvSpPr>
          <p:cNvPr id="7" name="TextBox 6">
            <a:extLst>
              <a:ext uri="{FF2B5EF4-FFF2-40B4-BE49-F238E27FC236}">
                <a16:creationId xmlns:a16="http://schemas.microsoft.com/office/drawing/2014/main" id="{BBA98BC0-1343-318C-CFB6-DE696E3354C5}"/>
              </a:ext>
            </a:extLst>
          </p:cNvPr>
          <p:cNvSpPr txBox="1"/>
          <p:nvPr/>
        </p:nvSpPr>
        <p:spPr>
          <a:xfrm>
            <a:off x="3695987" y="4052391"/>
            <a:ext cx="1584176" cy="384721"/>
          </a:xfrm>
          <a:prstGeom prst="rect">
            <a:avLst/>
          </a:prstGeom>
          <a:solidFill>
            <a:schemeClr val="bg1"/>
          </a:solidFill>
        </p:spPr>
        <p:txBody>
          <a:bodyPr wrap="square" rtlCol="0">
            <a:spAutoFit/>
          </a:bodyPr>
          <a:lstStyle/>
          <a:p>
            <a:r>
              <a:rPr lang="fr-FR" sz="1900" b="1" dirty="0"/>
              <a:t>2</a:t>
            </a:r>
            <a:r>
              <a:rPr lang="fr-FR" sz="1900" b="1" baseline="30000" dirty="0"/>
              <a:t>o</a:t>
            </a:r>
            <a:r>
              <a:rPr lang="fr-FR" sz="1900" b="1" dirty="0"/>
              <a:t>C </a:t>
            </a:r>
            <a:r>
              <a:rPr lang="fr-FR" altLang="ro-RO" sz="1900" b="1" dirty="0"/>
              <a:t>à</a:t>
            </a:r>
            <a:r>
              <a:rPr lang="fr-FR" sz="1900" b="1" dirty="0"/>
              <a:t> 8</a:t>
            </a:r>
            <a:r>
              <a:rPr lang="fr-FR" sz="1900" b="1" baseline="30000" dirty="0"/>
              <a:t>o</a:t>
            </a:r>
            <a:r>
              <a:rPr lang="fr-FR" sz="1900" b="1" dirty="0"/>
              <a:t>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B369D449-88EB-455C-992F-4E520CC2A805}"/>
              </a:ext>
            </a:extLst>
          </p:cNvPr>
          <p:cNvSpPr>
            <a:spLocks noChangeArrowheads="1"/>
          </p:cNvSpPr>
          <p:nvPr/>
        </p:nvSpPr>
        <p:spPr bwMode="auto">
          <a:xfrm>
            <a:off x="442913" y="1484437"/>
            <a:ext cx="4561135" cy="432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t>Le vaccin ROTASIIL devrait être stocké dans un réfrigérateur</a:t>
            </a:r>
          </a:p>
          <a:p>
            <a:r>
              <a:rPr lang="fr-FR" altLang="ro-RO" sz="2100" dirty="0"/>
              <a:t>Le diluant spécifique pour le ROTASIIL doit être stocké comme les diluants pour les vaccins contre la rougeole/rubéole et contre le BCG </a:t>
            </a:r>
          </a:p>
          <a:p>
            <a:r>
              <a:rPr lang="fr-FR" altLang="ro-RO" sz="2100" dirty="0"/>
              <a:t>Les seringues orales, ainsi que les adaptateurs, doivent être stockés dans un lieu frais et sec, par exemple avec les compte-gouttes pour le vaccin contre la polio</a:t>
            </a:r>
          </a:p>
          <a:p>
            <a:pPr>
              <a:buClrTx/>
              <a:buFont typeface="Limon F3" charset="0"/>
              <a:buNone/>
            </a:pPr>
            <a:endParaRPr lang="fr-FR" altLang="ro-RO" sz="2100" dirty="0"/>
          </a:p>
        </p:txBody>
      </p:sp>
      <p:sp>
        <p:nvSpPr>
          <p:cNvPr id="17411" name="Rectangle 6">
            <a:extLst>
              <a:ext uri="{FF2B5EF4-FFF2-40B4-BE49-F238E27FC236}">
                <a16:creationId xmlns:a16="http://schemas.microsoft.com/office/drawing/2014/main" id="{8141A9B2-9765-4F0C-9F57-9AD9C05E59D4}"/>
              </a:ext>
            </a:extLst>
          </p:cNvPr>
          <p:cNvSpPr>
            <a:spLocks noChangeArrowheads="1"/>
          </p:cNvSpPr>
          <p:nvPr/>
        </p:nvSpPr>
        <p:spPr bwMode="auto">
          <a:xfrm>
            <a:off x="7164388" y="3068638"/>
            <a:ext cx="2232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endParaRPr lang="fr-FR" altLang="es-ES" sz="1200" b="1"/>
          </a:p>
        </p:txBody>
      </p:sp>
      <p:sp>
        <p:nvSpPr>
          <p:cNvPr id="17412" name="Rectangle 2">
            <a:extLst>
              <a:ext uri="{FF2B5EF4-FFF2-40B4-BE49-F238E27FC236}">
                <a16:creationId xmlns:a16="http://schemas.microsoft.com/office/drawing/2014/main" id="{3072212C-11A1-4424-9AD3-976BA164DD10}"/>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fr-FR" altLang="ro-RO" sz="3500" b="1" dirty="0">
                <a:solidFill>
                  <a:srgbClr val="002060"/>
                </a:solidFill>
              </a:rPr>
              <a:t>Où conserver le vaccin ?</a:t>
            </a:r>
          </a:p>
        </p:txBody>
      </p:sp>
      <p:pic>
        <p:nvPicPr>
          <p:cNvPr id="2" name="Picture 10" descr="refrigerator">
            <a:extLst>
              <a:ext uri="{FF2B5EF4-FFF2-40B4-BE49-F238E27FC236}">
                <a16:creationId xmlns:a16="http://schemas.microsoft.com/office/drawing/2014/main" id="{728DA6E8-B3AA-DBD9-8B81-3822F99AB9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9700" y="1412875"/>
            <a:ext cx="3856038" cy="310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1">
            <a:extLst>
              <a:ext uri="{FF2B5EF4-FFF2-40B4-BE49-F238E27FC236}">
                <a16:creationId xmlns:a16="http://schemas.microsoft.com/office/drawing/2014/main" id="{F50BD1A7-71ED-4FC1-A040-DC320F05B14C}"/>
              </a:ext>
            </a:extLst>
          </p:cNvPr>
          <p:cNvSpPr>
            <a:spLocks noGrp="1" noChangeArrowheads="1"/>
          </p:cNvSpPr>
          <p:nvPr>
            <p:ph type="body" idx="1"/>
          </p:nvPr>
        </p:nvSpPr>
        <p:spPr>
          <a:xfrm>
            <a:off x="239713" y="1458913"/>
            <a:ext cx="8964612" cy="839787"/>
          </a:xfrm>
        </p:spPr>
        <p:txBody>
          <a:bodyPr/>
          <a:lstStyle/>
          <a:p>
            <a:r>
              <a:rPr lang="en-GB" altLang="ro-RO" sz="2400">
                <a:solidFill>
                  <a:srgbClr val="002060"/>
                </a:solidFill>
              </a:rPr>
              <a:t>Les vaccins dont les dates d'expiration sont les plus proches devraient être conservés à l’avant pour être utilisés en premier</a:t>
            </a:r>
          </a:p>
        </p:txBody>
      </p:sp>
      <p:sp>
        <p:nvSpPr>
          <p:cNvPr id="19459" name="Rectangle 50">
            <a:extLst>
              <a:ext uri="{FF2B5EF4-FFF2-40B4-BE49-F238E27FC236}">
                <a16:creationId xmlns:a16="http://schemas.microsoft.com/office/drawing/2014/main" id="{DF69822A-0E94-4EB1-A65F-A31610A9E23E}"/>
              </a:ext>
            </a:extLst>
          </p:cNvPr>
          <p:cNvSpPr>
            <a:spLocks noChangeArrowheads="1"/>
          </p:cNvSpPr>
          <p:nvPr/>
        </p:nvSpPr>
        <p:spPr bwMode="auto">
          <a:xfrm>
            <a:off x="7618413" y="3975100"/>
            <a:ext cx="1584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Les produits avec les dates d’expiration les plus proches à l’avant </a:t>
            </a:r>
          </a:p>
        </p:txBody>
      </p:sp>
      <p:sp>
        <p:nvSpPr>
          <p:cNvPr id="19460" name="Rectangle 55">
            <a:extLst>
              <a:ext uri="{FF2B5EF4-FFF2-40B4-BE49-F238E27FC236}">
                <a16:creationId xmlns:a16="http://schemas.microsoft.com/office/drawing/2014/main" id="{B4A00A9B-203F-4AC9-B7B0-159E21D94FDF}"/>
              </a:ext>
            </a:extLst>
          </p:cNvPr>
          <p:cNvSpPr>
            <a:spLocks noChangeArrowheads="1"/>
          </p:cNvSpPr>
          <p:nvPr/>
        </p:nvSpPr>
        <p:spPr bwMode="auto">
          <a:xfrm>
            <a:off x="7620000" y="2419350"/>
            <a:ext cx="15843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Les produits avec les dates d'expiration les plus éloignées dans le fond</a:t>
            </a:r>
          </a:p>
        </p:txBody>
      </p:sp>
      <p:sp>
        <p:nvSpPr>
          <p:cNvPr id="14342" name="Rectangle 13">
            <a:extLst>
              <a:ext uri="{FF2B5EF4-FFF2-40B4-BE49-F238E27FC236}">
                <a16:creationId xmlns:a16="http://schemas.microsoft.com/office/drawing/2014/main" id="{D390F2F1-16F2-47F0-8DF8-D45C36C40E83}"/>
              </a:ext>
            </a:extLst>
          </p:cNvPr>
          <p:cNvSpPr>
            <a:spLocks noGrp="1" noChangeArrowheads="1"/>
          </p:cNvSpPr>
          <p:nvPr>
            <p:ph type="title"/>
          </p:nvPr>
        </p:nvSpPr>
        <p:spPr/>
        <p:txBody>
          <a:bodyPr/>
          <a:lstStyle/>
          <a:p>
            <a:pPr>
              <a:defRPr/>
            </a:pPr>
            <a:r>
              <a:rPr lang="fr-FR" altLang="ro-RO"/>
              <a:t>Quels vaccins devraient être conservés </a:t>
            </a:r>
            <a:br>
              <a:rPr lang="fr-FR" altLang="ro-RO"/>
            </a:br>
            <a:r>
              <a:rPr lang="fr-FR" altLang="ro-RO"/>
              <a:t>à l’avant ?</a:t>
            </a:r>
          </a:p>
        </p:txBody>
      </p:sp>
      <p:pic>
        <p:nvPicPr>
          <p:cNvPr id="19462" name="Picture 10" descr="refrigerator">
            <a:extLst>
              <a:ext uri="{FF2B5EF4-FFF2-40B4-BE49-F238E27FC236}">
                <a16:creationId xmlns:a16="http://schemas.microsoft.com/office/drawing/2014/main" id="{C8EF9ACD-CB67-4B7F-9165-9AF72A1329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230438"/>
            <a:ext cx="187801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13">
            <a:extLst>
              <a:ext uri="{FF2B5EF4-FFF2-40B4-BE49-F238E27FC236}">
                <a16:creationId xmlns:a16="http://schemas.microsoft.com/office/drawing/2014/main" id="{22E1FFEB-A428-46DC-BE0A-8F1CCC44AE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2375" y="2595831"/>
            <a:ext cx="4929782"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Rectangle 50">
            <a:extLst>
              <a:ext uri="{FF2B5EF4-FFF2-40B4-BE49-F238E27FC236}">
                <a16:creationId xmlns:a16="http://schemas.microsoft.com/office/drawing/2014/main" id="{E27F7DFF-448E-488B-9E66-38C51ACFFB4A}"/>
              </a:ext>
            </a:extLst>
          </p:cNvPr>
          <p:cNvSpPr>
            <a:spLocks noChangeArrowheads="1"/>
          </p:cNvSpPr>
          <p:nvPr/>
        </p:nvSpPr>
        <p:spPr bwMode="auto">
          <a:xfrm>
            <a:off x="293688" y="4292600"/>
            <a:ext cx="21986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Boite « À utiliser en premier » pour les vaccins inutilisés ramenés après les sessions vaccination</a:t>
            </a:r>
          </a:p>
        </p:txBody>
      </p:sp>
      <p:sp>
        <p:nvSpPr>
          <p:cNvPr id="19465" name="Right Arrow 3">
            <a:extLst>
              <a:ext uri="{FF2B5EF4-FFF2-40B4-BE49-F238E27FC236}">
                <a16:creationId xmlns:a16="http://schemas.microsoft.com/office/drawing/2014/main" id="{F36E88BC-8A4A-4277-8038-0A93AEE8AE1C}"/>
              </a:ext>
            </a:extLst>
          </p:cNvPr>
          <p:cNvSpPr>
            <a:spLocks noChangeArrowheads="1"/>
          </p:cNvSpPr>
          <p:nvPr/>
        </p:nvSpPr>
        <p:spPr bwMode="auto">
          <a:xfrm rot="20128672">
            <a:off x="2055206" y="5181340"/>
            <a:ext cx="1870075" cy="288925"/>
          </a:xfrm>
          <a:prstGeom prst="rightArrow">
            <a:avLst>
              <a:gd name="adj1" fmla="val 50000"/>
              <a:gd name="adj2" fmla="val 49862"/>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9466" name="Right Arrow 3">
            <a:extLst>
              <a:ext uri="{FF2B5EF4-FFF2-40B4-BE49-F238E27FC236}">
                <a16:creationId xmlns:a16="http://schemas.microsoft.com/office/drawing/2014/main" id="{8C21D006-7C33-4CE3-8026-D62E3B43FE68}"/>
              </a:ext>
            </a:extLst>
          </p:cNvPr>
          <p:cNvSpPr>
            <a:spLocks noChangeArrowheads="1"/>
          </p:cNvSpPr>
          <p:nvPr/>
        </p:nvSpPr>
        <p:spPr bwMode="auto">
          <a:xfrm rot="9711796">
            <a:off x="6432869" y="2996531"/>
            <a:ext cx="968375" cy="288925"/>
          </a:xfrm>
          <a:prstGeom prst="rightArrow">
            <a:avLst>
              <a:gd name="adj1" fmla="val 50000"/>
              <a:gd name="adj2" fmla="val 49809"/>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9467" name="Right Arrow 3">
            <a:extLst>
              <a:ext uri="{FF2B5EF4-FFF2-40B4-BE49-F238E27FC236}">
                <a16:creationId xmlns:a16="http://schemas.microsoft.com/office/drawing/2014/main" id="{AA155C98-D5F8-4140-A4C3-6C0213C3CFA4}"/>
              </a:ext>
            </a:extLst>
          </p:cNvPr>
          <p:cNvSpPr>
            <a:spLocks noChangeArrowheads="1"/>
          </p:cNvSpPr>
          <p:nvPr/>
        </p:nvSpPr>
        <p:spPr bwMode="auto">
          <a:xfrm rot="10800000">
            <a:off x="5921376" y="4395080"/>
            <a:ext cx="1697037" cy="288925"/>
          </a:xfrm>
          <a:prstGeom prst="rightArrow">
            <a:avLst>
              <a:gd name="adj1" fmla="val 50000"/>
              <a:gd name="adj2" fmla="val 49817"/>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2" name="TextBox 1">
            <a:extLst>
              <a:ext uri="{FF2B5EF4-FFF2-40B4-BE49-F238E27FC236}">
                <a16:creationId xmlns:a16="http://schemas.microsoft.com/office/drawing/2014/main" id="{1F5E9E55-6EC5-4F34-B8C3-F3EA8BB66F9D}"/>
              </a:ext>
            </a:extLst>
          </p:cNvPr>
          <p:cNvSpPr txBox="1"/>
          <p:nvPr/>
        </p:nvSpPr>
        <p:spPr>
          <a:xfrm>
            <a:off x="3923928" y="4292600"/>
            <a:ext cx="784954" cy="600164"/>
          </a:xfrm>
          <a:prstGeom prst="rect">
            <a:avLst/>
          </a:prstGeom>
          <a:solidFill>
            <a:schemeClr val="bg1"/>
          </a:solidFill>
          <a:ln>
            <a:solidFill>
              <a:schemeClr val="tx1"/>
            </a:solidFill>
          </a:ln>
        </p:spPr>
        <p:txBody>
          <a:bodyPr wrap="square" rtlCol="0">
            <a:spAutoFit/>
          </a:bodyPr>
          <a:lstStyle/>
          <a:p>
            <a:r>
              <a:rPr lang="fr-FR" sz="1100" dirty="0"/>
              <a:t>A utiliser en premier</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322</TotalTime>
  <Words>2047</Words>
  <Application>Microsoft Office PowerPoint</Application>
  <PresentationFormat>On-screen Show (4:3)</PresentationFormat>
  <Paragraphs>201</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Arial Narrow</vt:lpstr>
      <vt:lpstr>Limon F3</vt:lpstr>
      <vt:lpstr>Wingdings</vt:lpstr>
      <vt:lpstr>PPTtemplate</vt:lpstr>
      <vt:lpstr>Formation sur l'introduction du vaccin antirotavirus</vt:lpstr>
      <vt:lpstr>Objectifs d'apprentissage</vt:lpstr>
      <vt:lpstr>PowerPoint Presentation</vt:lpstr>
      <vt:lpstr>Quel est la présentation du vaccin antirotavirus (ROTASIIL) ?</vt:lpstr>
      <vt:lpstr>Quel est le contenu de l’emballage ROTASIIL?</vt:lpstr>
      <vt:lpstr>Le vaccin est-il sûr ?</vt:lpstr>
      <vt:lpstr>PowerPoint Presentation</vt:lpstr>
      <vt:lpstr>PowerPoint Presentation</vt:lpstr>
      <vt:lpstr>Quels vaccins devraient être conservés  à l’avant ?</vt:lpstr>
      <vt:lpstr>PowerPoint Presentation</vt:lpstr>
      <vt:lpstr>Messages clés 1/2</vt:lpstr>
      <vt:lpstr>Messages clés 2/2 </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 Mayers</cp:lastModifiedBy>
  <cp:revision>891</cp:revision>
  <dcterms:created xsi:type="dcterms:W3CDTF">2012-01-26T15:16:34Z</dcterms:created>
  <dcterms:modified xsi:type="dcterms:W3CDTF">2022-12-05T09:37:58Z</dcterms:modified>
</cp:coreProperties>
</file>