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4"/>
  </p:notesMasterIdLst>
  <p:handoutMasterIdLst>
    <p:handoutMasterId r:id="rId25"/>
  </p:handoutMasterIdLst>
  <p:sldIdLst>
    <p:sldId id="336" r:id="rId2"/>
    <p:sldId id="279" r:id="rId3"/>
    <p:sldId id="282" r:id="rId4"/>
    <p:sldId id="314" r:id="rId5"/>
    <p:sldId id="315" r:id="rId6"/>
    <p:sldId id="335" r:id="rId7"/>
    <p:sldId id="350" r:id="rId8"/>
    <p:sldId id="317" r:id="rId9"/>
    <p:sldId id="343" r:id="rId10"/>
    <p:sldId id="344" r:id="rId11"/>
    <p:sldId id="345" r:id="rId12"/>
    <p:sldId id="346" r:id="rId13"/>
    <p:sldId id="348" r:id="rId14"/>
    <p:sldId id="331" r:id="rId15"/>
    <p:sldId id="330" r:id="rId16"/>
    <p:sldId id="320" r:id="rId17"/>
    <p:sldId id="323" r:id="rId18"/>
    <p:sldId id="329" r:id="rId19"/>
    <p:sldId id="326" r:id="rId20"/>
    <p:sldId id="293" r:id="rId21"/>
    <p:sldId id="332" r:id="rId22"/>
    <p:sldId id="334" r:id="rId23"/>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3333CC"/>
    <a:srgbClr val="0000FF"/>
    <a:srgbClr val="0066CC"/>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C024B5-1822-145C-40C7-75D68BEC05C7}" v="29" dt="2022-03-09T18:41:50.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74455" autoAdjust="0"/>
  </p:normalViewPr>
  <p:slideViewPr>
    <p:cSldViewPr>
      <p:cViewPr varScale="1">
        <p:scale>
          <a:sx n="79" d="100"/>
          <a:sy n="79" d="100"/>
        </p:scale>
        <p:origin x="2448" y="84"/>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BFC024B5-1822-145C-40C7-75D68BEC05C7}"/>
    <pc:docChg chg="addSld delSld modSld">
      <pc:chgData name="Mrs Gillian F. MAYERS (mayersgill@gmail.com)" userId="S::mayersgill_gmail.com#ext#@worldhealthorg.onmicrosoft.com::d9b941f0-ac22-4431-a954-e58ec48ed8eb" providerId="AD" clId="Web-{BFC024B5-1822-145C-40C7-75D68BEC05C7}" dt="2022-03-09T18:41:50.404" v="25" actId="14100"/>
      <pc:docMkLst>
        <pc:docMk/>
      </pc:docMkLst>
      <pc:sldChg chg="addSp delSp modSp">
        <pc:chgData name="Mrs Gillian F. MAYERS (mayersgill@gmail.com)" userId="S::mayersgill_gmail.com#ext#@worldhealthorg.onmicrosoft.com::d9b941f0-ac22-4431-a954-e58ec48ed8eb" providerId="AD" clId="Web-{BFC024B5-1822-145C-40C7-75D68BEC05C7}" dt="2022-03-09T18:41:50.404" v="25" actId="14100"/>
        <pc:sldMkLst>
          <pc:docMk/>
          <pc:sldMk cId="0" sldId="350"/>
        </pc:sldMkLst>
        <pc:picChg chg="add mod">
          <ac:chgData name="Mrs Gillian F. MAYERS (mayersgill@gmail.com)" userId="S::mayersgill_gmail.com#ext#@worldhealthorg.onmicrosoft.com::d9b941f0-ac22-4431-a954-e58ec48ed8eb" providerId="AD" clId="Web-{BFC024B5-1822-145C-40C7-75D68BEC05C7}" dt="2022-03-09T18:40:45.854" v="9" actId="14100"/>
          <ac:picMkLst>
            <pc:docMk/>
            <pc:sldMk cId="0" sldId="350"/>
            <ac:picMk id="2" creationId="{C84E78E9-5CCA-42C4-9B13-A0DC806FD41E}"/>
          </ac:picMkLst>
        </pc:picChg>
        <pc:picChg chg="add mod">
          <ac:chgData name="Mrs Gillian F. MAYERS (mayersgill@gmail.com)" userId="S::mayersgill_gmail.com#ext#@worldhealthorg.onmicrosoft.com::d9b941f0-ac22-4431-a954-e58ec48ed8eb" providerId="AD" clId="Web-{BFC024B5-1822-145C-40C7-75D68BEC05C7}" dt="2022-03-09T18:40:51.073" v="11" actId="1076"/>
          <ac:picMkLst>
            <pc:docMk/>
            <pc:sldMk cId="0" sldId="350"/>
            <ac:picMk id="3" creationId="{D6313D5D-FD02-4034-B7AA-18FB6DAFE8B0}"/>
          </ac:picMkLst>
        </pc:picChg>
        <pc:picChg chg="add mod">
          <ac:chgData name="Mrs Gillian F. MAYERS (mayersgill@gmail.com)" userId="S::mayersgill_gmail.com#ext#@worldhealthorg.onmicrosoft.com::d9b941f0-ac22-4431-a954-e58ec48ed8eb" providerId="AD" clId="Web-{BFC024B5-1822-145C-40C7-75D68BEC05C7}" dt="2022-03-09T18:41:22.496" v="19" actId="14100"/>
          <ac:picMkLst>
            <pc:docMk/>
            <pc:sldMk cId="0" sldId="350"/>
            <ac:picMk id="4" creationId="{A90CA502-D823-48CB-A7DC-E190FD56AC51}"/>
          </ac:picMkLst>
        </pc:picChg>
        <pc:picChg chg="add mod">
          <ac:chgData name="Mrs Gillian F. MAYERS (mayersgill@gmail.com)" userId="S::mayersgill_gmail.com#ext#@worldhealthorg.onmicrosoft.com::d9b941f0-ac22-4431-a954-e58ec48ed8eb" providerId="AD" clId="Web-{BFC024B5-1822-145C-40C7-75D68BEC05C7}" dt="2022-03-09T18:41:50.404" v="25" actId="14100"/>
          <ac:picMkLst>
            <pc:docMk/>
            <pc:sldMk cId="0" sldId="350"/>
            <ac:picMk id="5" creationId="{14B23EDB-0BE0-4AF5-8808-85ED408F633D}"/>
          </ac:picMkLst>
        </pc:picChg>
        <pc:picChg chg="del">
          <ac:chgData name="Mrs Gillian F. MAYERS (mayersgill@gmail.com)" userId="S::mayersgill_gmail.com#ext#@worldhealthorg.onmicrosoft.com::d9b941f0-ac22-4431-a954-e58ec48ed8eb" providerId="AD" clId="Web-{BFC024B5-1822-145C-40C7-75D68BEC05C7}" dt="2022-03-09T18:39:50.070" v="0"/>
          <ac:picMkLst>
            <pc:docMk/>
            <pc:sldMk cId="0" sldId="350"/>
            <ac:picMk id="16387" creationId="{1A229EA0-9699-4E2F-A113-279C5C426B4C}"/>
          </ac:picMkLst>
        </pc:picChg>
        <pc:picChg chg="del">
          <ac:chgData name="Mrs Gillian F. MAYERS (mayersgill@gmail.com)" userId="S::mayersgill_gmail.com#ext#@worldhealthorg.onmicrosoft.com::d9b941f0-ac22-4431-a954-e58ec48ed8eb" providerId="AD" clId="Web-{BFC024B5-1822-145C-40C7-75D68BEC05C7}" dt="2022-03-09T18:41:23.809" v="20"/>
          <ac:picMkLst>
            <pc:docMk/>
            <pc:sldMk cId="0" sldId="350"/>
            <ac:picMk id="16388" creationId="{929AC146-D894-4591-8610-CBA8D84340B6}"/>
          </ac:picMkLst>
        </pc:picChg>
        <pc:picChg chg="del">
          <ac:chgData name="Mrs Gillian F. MAYERS (mayersgill@gmail.com)" userId="S::mayersgill_gmail.com#ext#@worldhealthorg.onmicrosoft.com::d9b941f0-ac22-4431-a954-e58ec48ed8eb" providerId="AD" clId="Web-{BFC024B5-1822-145C-40C7-75D68BEC05C7}" dt="2022-03-09T18:40:20.462" v="4"/>
          <ac:picMkLst>
            <pc:docMk/>
            <pc:sldMk cId="0" sldId="350"/>
            <ac:picMk id="16389" creationId="{47175F0D-377D-446F-8612-7644D4958C31}"/>
          </ac:picMkLst>
        </pc:picChg>
        <pc:picChg chg="del">
          <ac:chgData name="Mrs Gillian F. MAYERS (mayersgill@gmail.com)" userId="S::mayersgill_gmail.com#ext#@worldhealthorg.onmicrosoft.com::d9b941f0-ac22-4431-a954-e58ec48ed8eb" providerId="AD" clId="Web-{BFC024B5-1822-145C-40C7-75D68BEC05C7}" dt="2022-03-09T18:40:59.980" v="12"/>
          <ac:picMkLst>
            <pc:docMk/>
            <pc:sldMk cId="0" sldId="350"/>
            <ac:picMk id="16390" creationId="{2BE1A8BE-C154-4E12-9096-7AE1B966C871}"/>
          </ac:picMkLst>
        </pc:picChg>
      </pc:sldChg>
      <pc:sldChg chg="new del">
        <pc:chgData name="Mrs Gillian F. MAYERS (mayersgill@gmail.com)" userId="S::mayersgill_gmail.com#ext#@worldhealthorg.onmicrosoft.com::d9b941f0-ac22-4431-a954-e58ec48ed8eb" providerId="AD" clId="Web-{BFC024B5-1822-145C-40C7-75D68BEC05C7}" dt="2022-03-09T18:41:05.042" v="14"/>
        <pc:sldMkLst>
          <pc:docMk/>
          <pc:sldMk cId="773491491" sldId="3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1807BE0-6029-4A8A-9B16-396DB29299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5F9872BB-93E2-4805-809A-9C1028E1529E}"/>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0DF03A7C-E335-46EF-899B-FD144BB1B6F5}"/>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6F19CC56-DD26-4BC3-B882-D738FD60E67E}"/>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A1E2B7B4-F8FF-4B7E-9C71-1F71C8C841B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2:52:52.720"/>
    </inkml:context>
    <inkml:brush xml:id="br0">
      <inkml:brushProperty name="width" value="0.05" units="cm"/>
      <inkml:brushProperty name="height" value="0.05" units="cm"/>
      <inkml:brushProperty name="color" value="#E71224"/>
    </inkml:brush>
  </inkml:definitions>
  <inkml:trace contextRef="#ctx0" brushRef="#br0">1 1 24575,'6'0'0,"9"0"0,9 0 0,6 0 0,4 0 0,4 0 0,7 0 0,-3 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D48CBA5-1084-4B49-A645-24A08A4C83E1}"/>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A443E59-6E51-4BCA-A619-ECDA04350FE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64205122-C920-4A32-A29A-730A263010F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E1896C0-B307-4356-978E-18D0E8C2171E}"/>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B08B3556-EAAE-45C8-A084-DE2241C5AC8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D953D9CC-A2D2-4689-A285-C6B47EDB2AF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CD73423-FF66-4E72-8DD2-E0BAF57FB0E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4C65682D-2D3E-4494-BD31-7C536F7D631F}"/>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DD6C6B8-D31E-46F4-8983-3AD5F23371F0}"/>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5FD6FCCA-F216-446E-BA68-BC90F68A8A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197B335-258C-4A13-8A65-5087F28B371D}"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834A1FBD-BDA2-1AD0-5686-6AEE91C555A7}"/>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5C581873-BB42-5616-DC92-7A0F13006F7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fr-FR" altLang="en-US" dirty="0">
              <a:highlight>
                <a:srgbClr val="FFFF00"/>
              </a:highlight>
            </a:endParaRPr>
          </a:p>
          <a:p>
            <a:endParaRPr lang="fr-FR" altLang="en-US" dirty="0">
              <a:highlight>
                <a:srgbClr val="FFFF00"/>
              </a:highlight>
            </a:endParaRP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7"/>
              <a:tabLst/>
              <a:defRPr/>
            </a:pPr>
            <a:r>
              <a:rPr lang="fr-FR" altLang="ja-JP" sz="1200" dirty="0"/>
              <a:t>Enlevez la seringue de l’adaptateur de flacon. Le vaccin est prêt pour administration</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7"/>
              <a:tabLst/>
              <a:defRPr/>
            </a:pPr>
            <a:r>
              <a:rPr lang="fr-FR" altLang="ja-JP" sz="1200" dirty="0"/>
              <a:t>Administrez la teneur entière de la seringue par voie orale (à l’intérieure de la joue). L’enfant doit être en position couchée. Il ne faut pas injecter.</a:t>
            </a:r>
          </a:p>
          <a:p>
            <a:endParaRPr lang="fr-FR" altLang="en-US" dirty="0"/>
          </a:p>
          <a:p>
            <a:r>
              <a:rPr lang="fr-FR" altLang="en-US" dirty="0"/>
              <a:t>Administrer la première dose du vaccin au nourrisson. L’administration doit être fait lentement avec l’embout de la seringue orienté vers l’intérieur de la joue du nourrisson.</a:t>
            </a:r>
          </a:p>
          <a:p>
            <a:r>
              <a:rPr lang="fr-FR" altLang="en-US" dirty="0"/>
              <a:t>Jetez la seringue après administration.</a:t>
            </a:r>
          </a:p>
          <a:p>
            <a:r>
              <a:rPr lang="fr-FR" altLang="en-US" dirty="0"/>
              <a:t>La seringue orale peut être jeté en sécurité avec les autres déchets de vaccination non tranchants (par exemple, flacons, plastiques, etc.)</a:t>
            </a:r>
          </a:p>
          <a:p>
            <a:endParaRPr lang="fr-FR" altLang="en-US" dirty="0"/>
          </a:p>
          <a:p>
            <a:r>
              <a:rPr lang="fr-FR" altLang="en-US" dirty="0"/>
              <a:t>NE PAS INJECTER</a:t>
            </a:r>
          </a:p>
        </p:txBody>
      </p:sp>
      <p:sp>
        <p:nvSpPr>
          <p:cNvPr id="24580" name="Slide Number Placeholder 3">
            <a:extLst>
              <a:ext uri="{FF2B5EF4-FFF2-40B4-BE49-F238E27FC236}">
                <a16:creationId xmlns:a16="http://schemas.microsoft.com/office/drawing/2014/main" id="{BC51CE6A-49E5-F6C8-9DC4-9DCCCA54F6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1FC4C911-D7BB-4386-9CB4-555E2562F972}" type="slidenum">
              <a:rPr lang="en-GB" altLang="en-US">
                <a:latin typeface="Arial" panose="020B0604020202020204" pitchFamily="34" charset="0"/>
              </a:rPr>
              <a:pPr/>
              <a:t>11</a:t>
            </a:fld>
            <a:endParaRPr lang="en-GB" altLang="en-US">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35E73DF4-BF9E-69B5-52AC-FC55A3D640DF}"/>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B647D4AA-1037-8598-7A63-A690289877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en-US" altLang="en-US" dirty="0"/>
          </a:p>
          <a:p>
            <a:pPr marL="0" indent="0">
              <a:buNone/>
              <a:defRPr/>
            </a:pPr>
            <a:r>
              <a:rPr lang="fr-FR" altLang="ja-JP" sz="1200" dirty="0"/>
              <a:t>Lors de l’utilisation de la présentation à </a:t>
            </a:r>
            <a:r>
              <a:rPr lang="fr-FR" altLang="ja-JP" sz="1200" dirty="0">
                <a:solidFill>
                  <a:srgbClr val="FF0000"/>
                </a:solidFill>
              </a:rPr>
              <a:t>deux doses</a:t>
            </a:r>
            <a:r>
              <a:rPr lang="fr-FR" altLang="ja-JP" sz="1200" dirty="0"/>
              <a:t>, pour la </a:t>
            </a:r>
            <a:r>
              <a:rPr lang="fr-FR" altLang="ja-JP" sz="1200" b="1" dirty="0"/>
              <a:t>DEUXIEME</a:t>
            </a:r>
            <a:r>
              <a:rPr lang="fr-FR" altLang="ja-JP" sz="1200" dirty="0"/>
              <a:t> dose:</a:t>
            </a:r>
          </a:p>
          <a:p>
            <a:pPr marL="0" indent="0">
              <a:buNone/>
              <a:defRPr/>
            </a:pPr>
            <a:endParaRPr lang="fr-FR" altLang="ja-JP" sz="1200" dirty="0"/>
          </a:p>
          <a:p>
            <a:pPr marL="457200" indent="-457200">
              <a:buClr>
                <a:srgbClr val="000066"/>
              </a:buClr>
              <a:buFont typeface="+mj-lt"/>
              <a:buAutoNum type="arabicPeriod" startAt="9"/>
              <a:defRPr/>
            </a:pPr>
            <a:r>
              <a:rPr lang="fr-FR" altLang="ja-JP" sz="1200" dirty="0"/>
              <a:t>Prendre une nouvelle seringue orale de 6ml, la connecter sur l’adaptateur de flacon sur le flacon du vaccin</a:t>
            </a:r>
          </a:p>
          <a:p>
            <a:pPr marL="457200" indent="-457200">
              <a:buClr>
                <a:srgbClr val="000066"/>
              </a:buClr>
              <a:buFont typeface="+mj-lt"/>
              <a:buAutoNum type="arabicPeriod" startAt="9"/>
              <a:defRPr/>
            </a:pPr>
            <a:r>
              <a:rPr lang="fr-FR" altLang="ja-JP" sz="1200" dirty="0"/>
              <a:t>Laissez la nouvelle seringue connectée sur l’adaptateur du flacon pour éviter toute contamination</a:t>
            </a:r>
          </a:p>
          <a:p>
            <a:pPr marL="457200" indent="-457200">
              <a:buClr>
                <a:srgbClr val="000066"/>
              </a:buClr>
              <a:buFont typeface="+mj-lt"/>
              <a:buAutoNum type="arabicPeriod" startAt="9"/>
              <a:defRPr/>
            </a:pPr>
            <a:r>
              <a:rPr lang="fr-FR" altLang="ja-JP" sz="1200" dirty="0"/>
              <a:t>Répéter les étapes de retirer 2.5 ml dans la seringue</a:t>
            </a:r>
          </a:p>
          <a:p>
            <a:pPr marL="457200" indent="-457200">
              <a:buClr>
                <a:srgbClr val="000066"/>
              </a:buClr>
              <a:buFont typeface="+mj-lt"/>
              <a:buAutoNum type="arabicPeriod" startAt="9"/>
              <a:defRPr/>
            </a:pPr>
            <a:r>
              <a:rPr lang="fr-FR" altLang="ja-JP" sz="1200" dirty="0"/>
              <a:t>Enlever la seringue de l’adaptateur et administrer la deuxième dose du flacon au deuxième nourrisson</a:t>
            </a:r>
          </a:p>
          <a:p>
            <a:pPr marL="457200" indent="-457200">
              <a:buClr>
                <a:srgbClr val="000066"/>
              </a:buClr>
              <a:buFont typeface="+mj-lt"/>
              <a:buAutoNum type="arabicPeriod" startAt="9"/>
              <a:defRPr/>
            </a:pPr>
            <a:r>
              <a:rPr lang="fr-FR" altLang="ja-JP" sz="1200" dirty="0"/>
              <a:t>Jetez toutes le composantes avec les autres déchets de vaccination non tranchants (par exemple, flacons, plastiques, etc.)</a:t>
            </a:r>
          </a:p>
          <a:p>
            <a:pPr marL="0" indent="0">
              <a:buFont typeface="Wingdings" panose="05000000000000000000" pitchFamily="2" charset="2"/>
              <a:buNone/>
              <a:defRPr/>
            </a:pPr>
            <a:endParaRPr lang="fr-FR" altLang="ja-JP" sz="1200" dirty="0">
              <a:solidFill>
                <a:srgbClr val="FF0000"/>
              </a:solidFill>
            </a:endParaRPr>
          </a:p>
          <a:p>
            <a:pPr marL="0" indent="0">
              <a:buFont typeface="Wingdings" panose="05000000000000000000" pitchFamily="2" charset="2"/>
              <a:buNone/>
              <a:defRPr/>
            </a:pPr>
            <a:r>
              <a:rPr lang="fr-FR" altLang="ja-JP" sz="1200" dirty="0">
                <a:solidFill>
                  <a:srgbClr val="FF0000"/>
                </a:solidFill>
              </a:rPr>
              <a:t>NE PAS INJECTER</a:t>
            </a:r>
            <a:endParaRPr lang="fr-FR" altLang="ja-JP" sz="1200" dirty="0"/>
          </a:p>
          <a:p>
            <a:endParaRPr lang="en-US" altLang="en-US" dirty="0"/>
          </a:p>
        </p:txBody>
      </p:sp>
      <p:sp>
        <p:nvSpPr>
          <p:cNvPr id="26628" name="Slide Number Placeholder 3">
            <a:extLst>
              <a:ext uri="{FF2B5EF4-FFF2-40B4-BE49-F238E27FC236}">
                <a16:creationId xmlns:a16="http://schemas.microsoft.com/office/drawing/2014/main" id="{2CE03698-7BE7-DC3D-832F-46A62D04071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A7104505-A689-4E4C-A6CE-E19E94037C01}" type="slidenum">
              <a:rPr lang="en-GB" altLang="en-US">
                <a:latin typeface="Arial" panose="020B0604020202020204" pitchFamily="34" charset="0"/>
              </a:rPr>
              <a:pPr/>
              <a:t>12</a:t>
            </a:fld>
            <a:endParaRPr lang="en-GB"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7E68F7F-13D4-0C98-814E-3336913B5559}"/>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D630EF0A-7ADD-5671-8D19-D1DF37AA4A6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a:t>
            </a:r>
          </a:p>
          <a:p>
            <a:endParaRPr lang="en-US"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s-ES" dirty="0"/>
              <a:t>Contrairement au vaccin contre le polio, le vaccin de 2 doses ROTASIIL doit être utilisé immédiatement.  S’il n'est pas utilise immédiatement, il peut être maintenue pendant une période de maximum 6 heures, ou jusqu’à la fin de la session de vaccination – selon l’éventualité se présentant en premier - à condition qu’une seringue soit utilisé pour boucher l’ouverture de l’adaptateur du flacon et que l’ensemble de l’assemblage soit gardé entre 2</a:t>
            </a:r>
            <a:r>
              <a:rPr lang="fr-FR" altLang="es-ES" baseline="30000" dirty="0"/>
              <a:t>o</a:t>
            </a:r>
            <a:r>
              <a:rPr lang="fr-FR" altLang="es-ES" dirty="0"/>
              <a:t>C et 8</a:t>
            </a:r>
            <a:r>
              <a:rPr lang="fr-FR" altLang="es-ES" baseline="30000" dirty="0"/>
              <a:t>o</a:t>
            </a:r>
            <a:r>
              <a:rPr lang="fr-FR" altLang="es-ES" dirty="0"/>
              <a:t>C.</a:t>
            </a:r>
          </a:p>
          <a:p>
            <a:endParaRPr lang="fr-FR" altLang="es-ES" dirty="0"/>
          </a:p>
          <a:p>
            <a:pPr algn="l"/>
            <a:r>
              <a:rPr lang="fr-FR" altLang="es-ES" sz="1200" kern="1200" dirty="0">
                <a:solidFill>
                  <a:schemeClr val="tx1"/>
                </a:solidFill>
                <a:latin typeface="Arial" pitchFamily="34" charset="0"/>
                <a:ea typeface="MS PGothic" pitchFamily="34" charset="-128"/>
              </a:rPr>
              <a:t>S’il n’y a pas de nourrissons a vacciner avec la deuxième dose du vaccin ROTASIIL, le vaccin</a:t>
            </a:r>
            <a:r>
              <a:rPr lang="fr-FR" sz="1200" kern="1200" dirty="0">
                <a:solidFill>
                  <a:schemeClr val="tx1"/>
                </a:solidFill>
                <a:latin typeface="Arial" pitchFamily="34" charset="0"/>
                <a:ea typeface="MS PGothic" pitchFamily="34" charset="-128"/>
              </a:rPr>
              <a:t> non utilisé doit être éliminé conformément aux exigences locales.</a:t>
            </a:r>
            <a:endParaRPr lang="fr-FR" altLang="es-ES" sz="1200" kern="1200" dirty="0">
              <a:solidFill>
                <a:schemeClr val="tx1"/>
              </a:solidFill>
              <a:latin typeface="Arial" pitchFamily="34" charset="0"/>
              <a:ea typeface="MS PGothic" pitchFamily="34" charset="-128"/>
            </a:endParaRPr>
          </a:p>
          <a:p>
            <a:endParaRPr lang="en-US" altLang="en-US" dirty="0"/>
          </a:p>
        </p:txBody>
      </p:sp>
      <p:sp>
        <p:nvSpPr>
          <p:cNvPr id="30724" name="Slide Number Placeholder 3">
            <a:extLst>
              <a:ext uri="{FF2B5EF4-FFF2-40B4-BE49-F238E27FC236}">
                <a16:creationId xmlns:a16="http://schemas.microsoft.com/office/drawing/2014/main" id="{394E56FE-9EF7-B14F-3582-F3FB73D63D2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C161B738-7319-4807-8191-D33402FDAE77}" type="slidenum">
              <a:rPr lang="en-GB" altLang="en-US">
                <a:latin typeface="Arial" panose="020B0604020202020204" pitchFamily="34" charset="0"/>
              </a:rPr>
              <a:pPr/>
              <a:t>13</a:t>
            </a:fld>
            <a:endParaRPr lang="en-GB"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36A66D7C-BCD4-4793-85D5-14A849270FE4}"/>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4E8C840D-6267-4AFB-9D1B-36E641016F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Expliquer aux participants que les vaccins antirotavirus peuvent être administrés en même temps que les vaccins de l’enfance.</a:t>
            </a:r>
          </a:p>
          <a:p>
            <a:endParaRPr lang="fr-FR" altLang="ro-RO" b="1" noProof="0" dirty="0">
              <a:solidFill>
                <a:srgbClr val="000000"/>
              </a:solidFill>
            </a:endParaRPr>
          </a:p>
          <a:p>
            <a:r>
              <a:rPr lang="fr-FR" altLang="ro-RO" noProof="0" dirty="0">
                <a:solidFill>
                  <a:srgbClr val="000000"/>
                </a:solidFill>
              </a:rPr>
              <a:t>Le vaccin antirotavirus ROTASIIL</a:t>
            </a:r>
            <a:r>
              <a:rPr lang="fr-FR" altLang="ro-RO" baseline="30000" noProof="0" dirty="0">
                <a:solidFill>
                  <a:srgbClr val="000000"/>
                </a:solidFill>
              </a:rPr>
              <a:t>, </a:t>
            </a:r>
            <a:r>
              <a:rPr lang="fr-FR" altLang="ro-RO" sz="1200" kern="1200" noProof="0" dirty="0">
                <a:solidFill>
                  <a:srgbClr val="000000"/>
                </a:solidFill>
                <a:latin typeface="Arial" pitchFamily="34" charset="0"/>
                <a:ea typeface="MS PGothic" pitchFamily="34" charset="-128"/>
              </a:rPr>
              <a:t>ainsi que les autres vaccins antirotavirus, peuvent </a:t>
            </a:r>
            <a:r>
              <a:rPr lang="fr-FR" altLang="ro-RO" noProof="0" dirty="0">
                <a:solidFill>
                  <a:srgbClr val="000000"/>
                </a:solidFill>
              </a:rPr>
              <a:t>être administrés avec n’importe lequel des vaccins de routine de l’enfance suivants sans interférer avec leur efficacité, et ce, au cours de la même consultation. </a:t>
            </a:r>
          </a:p>
          <a:p>
            <a:pPr marL="171450" indent="-171450">
              <a:buFont typeface="Arial" panose="020B0604020202020204" pitchFamily="34" charset="0"/>
              <a:buChar char="•"/>
            </a:pPr>
            <a:r>
              <a:rPr lang="fr-FR" altLang="ro-RO" noProof="0" dirty="0">
                <a:solidFill>
                  <a:srgbClr val="000000"/>
                </a:solidFill>
              </a:rPr>
              <a:t>Vaccin antidiphtérique-antitétanique-anticoquelucheux (DTC)</a:t>
            </a:r>
          </a:p>
          <a:p>
            <a:pPr marL="171450" indent="-171450">
              <a:buFont typeface="Arial" panose="020B0604020202020204" pitchFamily="34" charset="0"/>
              <a:buChar char="•"/>
            </a:pPr>
            <a:r>
              <a:rPr lang="fr-FR" altLang="ro-RO" noProof="0" dirty="0">
                <a:solidFill>
                  <a:srgbClr val="000000"/>
                </a:solidFill>
              </a:rPr>
              <a:t>Vaccin </a:t>
            </a:r>
            <a:r>
              <a:rPr lang="fr-FR" altLang="ro-RO" i="1" noProof="0" dirty="0">
                <a:solidFill>
                  <a:srgbClr val="000000"/>
                </a:solidFill>
              </a:rPr>
              <a:t>Haemophilus influenzae de type b</a:t>
            </a:r>
            <a:r>
              <a:rPr lang="fr-FR" altLang="ro-RO" noProof="0" dirty="0">
                <a:solidFill>
                  <a:srgbClr val="000000"/>
                </a:solidFill>
              </a:rPr>
              <a:t> (Hib)</a:t>
            </a:r>
          </a:p>
          <a:p>
            <a:pPr marL="171450" indent="-171450">
              <a:buFont typeface="Arial" panose="020B0604020202020204" pitchFamily="34" charset="0"/>
              <a:buChar char="•"/>
            </a:pPr>
            <a:r>
              <a:rPr lang="fr-FR" altLang="ro-RO" noProof="0" dirty="0">
                <a:solidFill>
                  <a:srgbClr val="000000"/>
                </a:solidFill>
              </a:rPr>
              <a:t>Vaccin antipoliomyélitique inactivé (VPI)</a:t>
            </a:r>
          </a:p>
          <a:p>
            <a:pPr marL="171450" indent="-171450">
              <a:buFont typeface="Arial" panose="020B0604020202020204" pitchFamily="34" charset="0"/>
              <a:buChar char="•"/>
            </a:pPr>
            <a:r>
              <a:rPr lang="fr-FR" altLang="ro-RO" noProof="0" dirty="0">
                <a:solidFill>
                  <a:srgbClr val="000000"/>
                </a:solidFill>
              </a:rPr>
              <a:t>Vaccin anti-hépatite B</a:t>
            </a:r>
          </a:p>
          <a:p>
            <a:pPr marL="171450" indent="-171450">
              <a:buFont typeface="Arial" panose="020B0604020202020204" pitchFamily="34" charset="0"/>
              <a:buChar char="•"/>
            </a:pPr>
            <a:r>
              <a:rPr lang="fr-FR" altLang="ro-RO" noProof="0" dirty="0">
                <a:solidFill>
                  <a:srgbClr val="000000"/>
                </a:solidFill>
              </a:rPr>
              <a:t>Vaccin antipneumococcique</a:t>
            </a:r>
          </a:p>
          <a:p>
            <a:pPr marL="171450" indent="-171450">
              <a:buFont typeface="Arial" panose="020B0604020202020204" pitchFamily="34" charset="0"/>
              <a:buChar char="•"/>
            </a:pPr>
            <a:r>
              <a:rPr lang="fr-FR" altLang="ro-RO" noProof="0" dirty="0">
                <a:solidFill>
                  <a:srgbClr val="000000"/>
                </a:solidFill>
              </a:rPr>
              <a:t>Vaccin antipoliomyélitique oral</a:t>
            </a:r>
          </a:p>
          <a:p>
            <a:endParaRPr lang="fr-FR" altLang="ro-RO" noProof="0" dirty="0">
              <a:solidFill>
                <a:srgbClr val="000000"/>
              </a:solidFill>
            </a:endParaRPr>
          </a:p>
          <a:p>
            <a:r>
              <a:rPr lang="fr-FR" altLang="ro-RO" noProof="0" dirty="0">
                <a:solidFill>
                  <a:srgbClr val="000000"/>
                </a:solidFill>
              </a:rPr>
              <a:t>Administrer le vaccin antirotavirus (ROTASIIL) en premier,  puis d'administrer les autres vaccins pédiatriques injectables. En règle générale, il est préférable d’administrer les vaccins oraux en premier lorsque le nourrisson est encore calme puis d’administrer ensuite les vaccins injectables.</a:t>
            </a:r>
          </a:p>
          <a:p>
            <a:r>
              <a:rPr lang="fr-FR" altLang="ro-RO" noProof="0" dirty="0">
                <a:solidFill>
                  <a:srgbClr val="000000"/>
                </a:solidFill>
              </a:rPr>
              <a:t>En outre, comme le vaccin VPO a un goût amer, mais que la quantité à administrer est plus petite que celle du vaccin ROTASIIL (0,1 ml contre 2.5 ml), administrer le vaccin (VPO) amer en premier, puis administrer au nourrisson le vaccin au goût plus doux (ROTASIIL) dans un second temps afin de lui faire oublier le goût amer.</a:t>
            </a:r>
          </a:p>
        </p:txBody>
      </p:sp>
      <p:sp>
        <p:nvSpPr>
          <p:cNvPr id="23556" name="Espace réservé du numéro de diapositive 3">
            <a:extLst>
              <a:ext uri="{FF2B5EF4-FFF2-40B4-BE49-F238E27FC236}">
                <a16:creationId xmlns:a16="http://schemas.microsoft.com/office/drawing/2014/main" id="{EE21E55D-AD67-48A6-A562-F8C158A1271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5511A20-17FC-4001-AC8E-BCEA111580B6}"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a:extLst>
              <a:ext uri="{FF2B5EF4-FFF2-40B4-BE49-F238E27FC236}">
                <a16:creationId xmlns:a16="http://schemas.microsoft.com/office/drawing/2014/main" id="{A8B35E30-D82C-4136-8594-3D7C8F8E90C7}"/>
              </a:ext>
            </a:extLst>
          </p:cNvPr>
          <p:cNvSpPr>
            <a:spLocks noGrp="1" noRot="1" noChangeAspect="1" noChangeArrowheads="1" noTextEdit="1"/>
          </p:cNvSpPr>
          <p:nvPr>
            <p:ph type="sldImg"/>
          </p:nvPr>
        </p:nvSpPr>
        <p:spPr>
          <a:ln/>
        </p:spPr>
      </p:sp>
      <p:sp>
        <p:nvSpPr>
          <p:cNvPr id="25603" name="Espace réservé des commentaires 2">
            <a:extLst>
              <a:ext uri="{FF2B5EF4-FFF2-40B4-BE49-F238E27FC236}">
                <a16:creationId xmlns:a16="http://schemas.microsoft.com/office/drawing/2014/main" id="{6F33B501-E5BA-430C-A749-02630C8CF1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 </a:t>
            </a:r>
          </a:p>
          <a:p>
            <a:r>
              <a:rPr lang="fr-FR" altLang="ro-RO" b="1" noProof="0" dirty="0">
                <a:solidFill>
                  <a:srgbClr val="000000"/>
                </a:solidFill>
              </a:rPr>
              <a:t>Cette question permettra de savoir si les participants ont connaissance du moment où administrer le vaccin.</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Administrer les vaccins dans l’ordre suivant :  </a:t>
            </a:r>
          </a:p>
          <a:p>
            <a:r>
              <a:rPr lang="fr-FR" altLang="ro-RO" noProof="0" dirty="0">
                <a:solidFill>
                  <a:srgbClr val="000000"/>
                </a:solidFill>
              </a:rPr>
              <a:t>Administrer le VPO et le vaccin antirotavirus (ROTASIIL) en premier, puis administrer les autres vaccins pédiatriques injectables. </a:t>
            </a:r>
          </a:p>
          <a:p>
            <a:r>
              <a:rPr lang="fr-FR" altLang="ro-RO" noProof="0" dirty="0">
                <a:solidFill>
                  <a:srgbClr val="000000"/>
                </a:solidFill>
              </a:rPr>
              <a:t>En règle générale, il est préférable d’administrer les vaccins oraux en premier lorsque le nourrisson est encore calme puis d’administrer ensuite les vaccins injectables.</a:t>
            </a:r>
          </a:p>
          <a:p>
            <a:r>
              <a:rPr lang="fr-FR" altLang="ro-RO" noProof="0" dirty="0">
                <a:solidFill>
                  <a:srgbClr val="000000"/>
                </a:solidFill>
              </a:rPr>
              <a:t>En outre, comme le vaccin VPO a un goût amer, mais que la quantité à administrer est plus petite que celle du vaccin ROTASIIL (0,1 ml contre 2.5 ml), administrer le vaccin (VPO) amer en premier, puis administrer au nourrisson le vaccin au goût plus sucré (ROTASIIL) dans un second temps afin de lui faire oublier le goût amer.</a:t>
            </a:r>
          </a:p>
        </p:txBody>
      </p:sp>
      <p:sp>
        <p:nvSpPr>
          <p:cNvPr id="25604" name="Espace réservé du numéro de diapositive 3">
            <a:extLst>
              <a:ext uri="{FF2B5EF4-FFF2-40B4-BE49-F238E27FC236}">
                <a16:creationId xmlns:a16="http://schemas.microsoft.com/office/drawing/2014/main" id="{9790E31E-A899-4AE6-9A01-02386136B6B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6C89655-DFC0-4EFB-9C15-ECEBB976F5F6}"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5564A48-A0E0-4AEA-BBEC-3A406FA173D3}"/>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8A6AF66-7934-471A-8469-B0CC6212D1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positionner l'enfant avant d'administrer le vaccin.</a:t>
            </a:r>
          </a:p>
          <a:p>
            <a:endParaRPr lang="fr-FR" altLang="ro-RO" b="1" noProof="0" dirty="0">
              <a:solidFill>
                <a:srgbClr val="000000"/>
              </a:solidFill>
            </a:endParaRPr>
          </a:p>
          <a:p>
            <a:r>
              <a:rPr lang="fr-FR" altLang="ro-RO" noProof="0" dirty="0">
                <a:solidFill>
                  <a:srgbClr val="000000"/>
                </a:solidFill>
              </a:rPr>
              <a:t>Le nourrisson devrait être assis dans une position semi-inclinée (c'est-à-dire la position normale lorsque l’enfant est nourri).</a:t>
            </a:r>
          </a:p>
          <a:p>
            <a:endParaRPr lang="en-GB" altLang="ro-RO" dirty="0">
              <a:solidFill>
                <a:srgbClr val="000000"/>
              </a:solidFill>
            </a:endParaRPr>
          </a:p>
          <a:p>
            <a:endParaRPr lang="en-GB" altLang="ro-RO" dirty="0">
              <a:solidFill>
                <a:srgbClr val="000000"/>
              </a:solidFill>
            </a:endParaRPr>
          </a:p>
          <a:p>
            <a:endParaRPr lang="en-GB" altLang="ro-RO" dirty="0">
              <a:solidFill>
                <a:srgbClr val="000000"/>
              </a:solidFill>
            </a:endParaRPr>
          </a:p>
        </p:txBody>
      </p:sp>
      <p:sp>
        <p:nvSpPr>
          <p:cNvPr id="27652" name="Espace réservé du numéro de diapositive 3">
            <a:extLst>
              <a:ext uri="{FF2B5EF4-FFF2-40B4-BE49-F238E27FC236}">
                <a16:creationId xmlns:a16="http://schemas.microsoft.com/office/drawing/2014/main" id="{9D441883-6825-4D9F-B538-E9CA7A79304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C43903A8-2C90-42C1-902E-FB25269BDEBA}" type="slidenum">
              <a:rPr lang="en-GB" altLang="ro-RO">
                <a:solidFill>
                  <a:srgbClr val="000000"/>
                </a:solidFill>
                <a:cs typeface="Arial" panose="020B0604020202020204" pitchFamily="34" charset="0"/>
              </a:rPr>
              <a:pPr algn="r">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239CF18C-725D-4408-A271-AF9F99C3E32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0A100C6-B577-4FDB-8217-752F3D9054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positionner la seringue contenant le vaccin dans la bouche de l’enfant.</a:t>
            </a:r>
          </a:p>
          <a:p>
            <a:endParaRPr lang="fr-FR" altLang="ro-RO" b="1" noProof="0" dirty="0">
              <a:solidFill>
                <a:srgbClr val="000000"/>
              </a:solidFill>
            </a:endParaRPr>
          </a:p>
          <a:p>
            <a:r>
              <a:rPr lang="fr-FR" altLang="ro-RO" b="1" noProof="0" dirty="0">
                <a:solidFill>
                  <a:srgbClr val="000000"/>
                </a:solidFill>
              </a:rPr>
              <a:t>Comme vous le feriez pour le vaccin antipoliomyélitique oral (VPO)</a:t>
            </a:r>
          </a:p>
          <a:p>
            <a:r>
              <a:rPr lang="fr-FR" altLang="ro-RO" noProof="0" dirty="0">
                <a:solidFill>
                  <a:srgbClr val="000000"/>
                </a:solidFill>
              </a:rPr>
              <a:t>Presser doucement les joues de l’enfant pour lui ouvrir la bouche. </a:t>
            </a:r>
          </a:p>
          <a:p>
            <a:r>
              <a:rPr lang="fr-FR" altLang="ro-RO" noProof="0" dirty="0">
                <a:solidFill>
                  <a:srgbClr val="000000"/>
                </a:solidFill>
                <a:ea typeface="SimSun" panose="02010600030101010101" pitchFamily="2" charset="-122"/>
              </a:rPr>
              <a:t>Incliner la seringue selon un angle de 45°.</a:t>
            </a:r>
          </a:p>
          <a:p>
            <a:r>
              <a:rPr lang="fr-FR" altLang="ro-RO" noProof="0" dirty="0">
                <a:solidFill>
                  <a:srgbClr val="000000"/>
                </a:solidFill>
                <a:ea typeface="SimSun" panose="02010600030101010101" pitchFamily="2" charset="-122"/>
              </a:rPr>
              <a:t>Appuyer LENTEMENT sur le piston de la seringue, en s’arrêtant pour permettre au nourrisson d’avaler.</a:t>
            </a:r>
          </a:p>
          <a:p>
            <a:r>
              <a:rPr lang="fr-FR" altLang="ro-RO" noProof="0" dirty="0">
                <a:solidFill>
                  <a:srgbClr val="000000"/>
                </a:solidFill>
                <a:ea typeface="SimSun" panose="02010600030101010101" pitchFamily="2" charset="-122"/>
              </a:rPr>
              <a:t>Administrer 2.5 ml dans la joue intérieure du nourrisson.</a:t>
            </a:r>
          </a:p>
        </p:txBody>
      </p:sp>
      <p:sp>
        <p:nvSpPr>
          <p:cNvPr id="29700" name="Espace réservé du numéro de diapositive 3">
            <a:extLst>
              <a:ext uri="{FF2B5EF4-FFF2-40B4-BE49-F238E27FC236}">
                <a16:creationId xmlns:a16="http://schemas.microsoft.com/office/drawing/2014/main" id="{6F495D35-D974-47DC-8DF5-E90E3FA02E7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D4556EBE-E825-49EF-95EB-666B69D231D3}" type="slidenum">
              <a:rPr lang="en-GB" altLang="ro-RO">
                <a:solidFill>
                  <a:srgbClr val="000000"/>
                </a:solidFill>
                <a:cs typeface="Arial" panose="020B0604020202020204" pitchFamily="34" charset="0"/>
              </a:rPr>
              <a:pPr algn="r">
                <a:spcBef>
                  <a:spcPct val="0"/>
                </a:spcBef>
              </a:pPr>
              <a:t>17</a:t>
            </a:fld>
            <a:endParaRPr lang="en-GB" altLang="ro-RO">
              <a:solidFill>
                <a:srgbClr val="000000"/>
              </a:solidFill>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F8B3F266-B4DB-45B4-9D62-73B2D8CFCDEA}"/>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09148D1A-069D-4E3F-AAAA-2D6C701278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a:t>
            </a:r>
          </a:p>
          <a:p>
            <a:r>
              <a:rPr lang="fr-FR" altLang="ro-RO" b="1" noProof="0" dirty="0">
                <a:solidFill>
                  <a:srgbClr val="000000"/>
                </a:solidFill>
              </a:rPr>
              <a:t>Cette question permettra de savoir si les participants ont connaissance de la bonne position dans laquelle placer l’enfant pour la vaccination antirotavirus. </a:t>
            </a:r>
          </a:p>
          <a:p>
            <a:endParaRPr lang="fr-FR" altLang="ro-RO" b="1" noProof="0" dirty="0">
              <a:solidFill>
                <a:srgbClr val="000000"/>
              </a:solidFill>
            </a:endParaRPr>
          </a:p>
          <a:p>
            <a:r>
              <a:rPr lang="fr-FR" altLang="ro-RO" b="1" noProof="0" dirty="0">
                <a:solidFill>
                  <a:srgbClr val="000000"/>
                </a:solidFill>
              </a:rPr>
              <a:t>Réponse : </a:t>
            </a:r>
          </a:p>
          <a:p>
            <a:r>
              <a:rPr lang="fr-FR" altLang="ro-RO" noProof="0" dirty="0">
                <a:solidFill>
                  <a:srgbClr val="000000"/>
                </a:solidFill>
              </a:rPr>
              <a:t>Oui. Le nourrisson devrait être assis dans une position semi-inclinée (c'est-à-dire la position normale lorsque l’enfant est nourri).</a:t>
            </a:r>
          </a:p>
          <a:p>
            <a:pPr>
              <a:spcBef>
                <a:spcPct val="0"/>
              </a:spcBef>
            </a:pPr>
            <a:br>
              <a:rPr lang="fr-FR" altLang="ro-RO" b="1" noProof="0" dirty="0">
                <a:solidFill>
                  <a:srgbClr val="000000"/>
                </a:solidFill>
              </a:rPr>
            </a:br>
            <a:endParaRPr lang="fr-FR" altLang="ro-RO" b="1" noProof="0" dirty="0">
              <a:solidFill>
                <a:srgbClr val="000000"/>
              </a:solidFill>
            </a:endParaRPr>
          </a:p>
        </p:txBody>
      </p:sp>
      <p:sp>
        <p:nvSpPr>
          <p:cNvPr id="31748" name="Espace réservé du numéro de diapositive 3">
            <a:extLst>
              <a:ext uri="{FF2B5EF4-FFF2-40B4-BE49-F238E27FC236}">
                <a16:creationId xmlns:a16="http://schemas.microsoft.com/office/drawing/2014/main" id="{39012E50-778E-49B3-903A-1C2A623B876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7F38296-C625-4E3F-A796-B196B54E4FE1}" type="slidenum">
              <a:rPr lang="en-GB" altLang="ro-RO">
                <a:solidFill>
                  <a:srgbClr val="000000"/>
                </a:solidFill>
                <a:cs typeface="Arial" panose="020B0604020202020204" pitchFamily="34" charset="0"/>
              </a:rPr>
              <a:pPr algn="r">
                <a:spcBef>
                  <a:spcPct val="0"/>
                </a:spcBef>
              </a:pPr>
              <a:t>18</a:t>
            </a:fld>
            <a:endParaRPr lang="en-GB" altLang="ro-RO">
              <a:solidFill>
                <a:srgbClr val="000000"/>
              </a:solidFill>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A80D2487-7DB7-4B81-A0A3-70A945791EB0}"/>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7B9C2973-C72E-492C-8261-F06CD1831E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sz="1200" b="1" noProof="0" dirty="0">
                <a:solidFill>
                  <a:srgbClr val="000000"/>
                </a:solidFill>
              </a:rPr>
              <a:t>Pour l’animateur :</a:t>
            </a:r>
          </a:p>
          <a:p>
            <a:r>
              <a:rPr lang="fr-FR" altLang="ro-RO" sz="1200" b="1" noProof="0" dirty="0">
                <a:solidFill>
                  <a:srgbClr val="000000"/>
                </a:solidFill>
              </a:rPr>
              <a:t>Expliquer aux participants comment gérer une vaccination partielle.</a:t>
            </a:r>
          </a:p>
          <a:p>
            <a:endParaRPr lang="fr-FR" altLang="ro-RO" sz="1200" b="1" noProof="0" dirty="0">
              <a:solidFill>
                <a:srgbClr val="000000"/>
              </a:solidFill>
            </a:endParaRPr>
          </a:p>
          <a:p>
            <a:r>
              <a:rPr lang="fr-FR" altLang="ro-RO" sz="1200" noProof="0" dirty="0">
                <a:solidFill>
                  <a:srgbClr val="000000"/>
                </a:solidFill>
              </a:rPr>
              <a:t>Le volume d'une dose de vaccin antirotavirus est supérieur à celui d'une dose du vaccin antipoliomyélitique oral (ROTASIIL 2.5 ml, VPO = 0,1ml = 2 gouttes) et, dans certains cas, il peut être difficile pour les enfants de prendre la dose complète en une seule fois. Les pays qui utilisent ce vaccin n’ont signalé que peu de cas de régurgitation.</a:t>
            </a:r>
          </a:p>
          <a:p>
            <a:endParaRPr lang="fr-FR" altLang="ro-RO" sz="1200" noProof="0" dirty="0">
              <a:solidFill>
                <a:srgbClr val="000000"/>
              </a:solidFill>
            </a:endParaRPr>
          </a:p>
          <a:p>
            <a:r>
              <a:rPr lang="fr-FR" altLang="ro-RO" sz="1200" noProof="0" dirty="0">
                <a:solidFill>
                  <a:srgbClr val="000000"/>
                </a:solidFill>
              </a:rPr>
              <a:t>La régurgitation peut être évitée si les agents de santé préparent l’administration correctement, consacrent suffisamment de temps à l’administration du vaccin et encouragent l’enfant à avaler.</a:t>
            </a:r>
          </a:p>
          <a:p>
            <a:endParaRPr lang="fr-FR" altLang="ro-RO" sz="1200" noProof="0" dirty="0">
              <a:solidFill>
                <a:srgbClr val="000000"/>
              </a:solidFill>
            </a:endParaRPr>
          </a:p>
          <a:p>
            <a:r>
              <a:rPr lang="fr-FR" altLang="ro-RO" sz="1200" b="1" noProof="0" dirty="0">
                <a:solidFill>
                  <a:srgbClr val="000000"/>
                </a:solidFill>
              </a:rPr>
              <a:t>Comment prévenir toute régurgitation :</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Ouvrir la bouche de l’enfant en pressant doucement ses joues l’une contre l’autre</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Incliner le compte-gouttes selon un angle de 45°</a:t>
            </a:r>
            <a:r>
              <a:rPr lang="fr-FR" altLang="ro-RO" sz="1200" noProof="0" dirty="0">
                <a:solidFill>
                  <a:srgbClr val="000000"/>
                </a:solidFill>
              </a:rPr>
              <a:t>à</a:t>
            </a:r>
            <a:r>
              <a:rPr lang="fr-FR" altLang="ro-RO" sz="1200" noProof="0" dirty="0">
                <a:solidFill>
                  <a:srgbClr val="000000"/>
                </a:solidFill>
                <a:ea typeface="SimSun" panose="02010600030101010101" pitchFamily="2" charset="-122"/>
              </a:rPr>
              <a:t> l’intérieur de la joue du nourrisson</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Appuyer </a:t>
            </a:r>
            <a:r>
              <a:rPr lang="fr-FR" altLang="ro-RO" sz="1200" b="1" noProof="0" dirty="0">
                <a:solidFill>
                  <a:srgbClr val="000000"/>
                </a:solidFill>
                <a:ea typeface="SimSun" panose="02010600030101010101" pitchFamily="2" charset="-122"/>
              </a:rPr>
              <a:t>lentement</a:t>
            </a:r>
            <a:r>
              <a:rPr lang="fr-FR" altLang="ro-RO" sz="1200" noProof="0" dirty="0">
                <a:solidFill>
                  <a:srgbClr val="000000"/>
                </a:solidFill>
                <a:ea typeface="SimSun" panose="02010600030101010101" pitchFamily="2" charset="-122"/>
              </a:rPr>
              <a:t> sur le piston de la seringue, en s’arrêtant pour permettre au nourrisson d’avaler</a:t>
            </a:r>
          </a:p>
          <a:p>
            <a:pPr marL="0" indent="0">
              <a:buFont typeface="Wingdings" panose="05000000000000000000" pitchFamily="2" charset="2"/>
              <a:buNone/>
            </a:pPr>
            <a:r>
              <a:rPr lang="fr-FR" altLang="ro-RO" sz="1200" noProof="0" dirty="0">
                <a:solidFill>
                  <a:srgbClr val="000000"/>
                </a:solidFill>
                <a:ea typeface="SimSun" panose="02010600030101010101" pitchFamily="2" charset="-122"/>
              </a:rPr>
              <a:t>Une dose de remplacement n'est pas nécessaire si une dose incomplète est administrée pour une raison quelconque, par exemple, un enfant qui crache ou régurgite le vaccin.</a:t>
            </a:r>
          </a:p>
          <a:p>
            <a:endParaRPr lang="fr-FR" altLang="ro-RO" sz="2000" noProof="0" dirty="0">
              <a:solidFill>
                <a:srgbClr val="000000"/>
              </a:solidFill>
              <a:ea typeface="SimSun" panose="02010600030101010101" pitchFamily="2" charset="-122"/>
            </a:endParaRPr>
          </a:p>
          <a:p>
            <a:endParaRPr lang="en-GB" altLang="ro-RO" sz="2000" dirty="0">
              <a:solidFill>
                <a:srgbClr val="000000"/>
              </a:solidFill>
              <a:ea typeface="SimSun" panose="02010600030101010101" pitchFamily="2" charset="-122"/>
            </a:endParaRPr>
          </a:p>
        </p:txBody>
      </p:sp>
      <p:sp>
        <p:nvSpPr>
          <p:cNvPr id="33796" name="Espace réservé du numéro de diapositive 3">
            <a:extLst>
              <a:ext uri="{FF2B5EF4-FFF2-40B4-BE49-F238E27FC236}">
                <a16:creationId xmlns:a16="http://schemas.microsoft.com/office/drawing/2014/main" id="{55B4E20E-D6AC-4960-B9FD-9F11CA1EAA5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56DA694-C213-46EE-866E-CB5DC261F490}" type="slidenum">
              <a:rPr lang="en-GB" altLang="ro-RO">
                <a:solidFill>
                  <a:srgbClr val="000000"/>
                </a:solidFill>
                <a:cs typeface="Arial" panose="020B0604020202020204" pitchFamily="34" charset="0"/>
              </a:rPr>
              <a:pPr algn="r">
                <a:spcBef>
                  <a:spcPct val="0"/>
                </a:spcBef>
              </a:pPr>
              <a:t>19</a:t>
            </a:fld>
            <a:endParaRPr lang="en-GB" altLang="ro-RO">
              <a:solidFill>
                <a:srgbClr val="000000"/>
              </a:solidFill>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AD7BA984-A223-44E0-A997-7F4152CDD5D4}"/>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252D68CC-E0E1-4A90-9DDE-3FFD8A6D6A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fr-FR" altLang="ro-RO" b="1" dirty="0">
                <a:solidFill>
                  <a:srgbClr val="000000"/>
                </a:solidFill>
              </a:rPr>
              <a:t>Expliquer aux participants le nombre de flacons à prendre pour une stratégie avancée.</a:t>
            </a:r>
          </a:p>
          <a:p>
            <a:endParaRPr lang="fr-FR" altLang="ro-RO" b="1" dirty="0">
              <a:solidFill>
                <a:srgbClr val="000000"/>
              </a:solidFill>
            </a:endParaRPr>
          </a:p>
          <a:p>
            <a:r>
              <a:rPr lang="fr-FR" altLang="ro-RO" dirty="0">
                <a:solidFill>
                  <a:srgbClr val="000000"/>
                </a:solidFill>
              </a:rPr>
              <a:t>Le vaccin antirotavirus peut être administré en même temps que le vaccin pentavalent (DTC - </a:t>
            </a:r>
            <a:r>
              <a:rPr lang="fr-FR" altLang="ro-RO" dirty="0" err="1">
                <a:solidFill>
                  <a:srgbClr val="000000"/>
                </a:solidFill>
              </a:rPr>
              <a:t>HepB</a:t>
            </a:r>
            <a:r>
              <a:rPr lang="fr-FR" altLang="ro-RO" dirty="0">
                <a:solidFill>
                  <a:srgbClr val="000000"/>
                </a:solidFill>
              </a:rPr>
              <a:t> - Hib), le VPC, le VPO ou tout autre vaccin figurant dans le programme de routine. </a:t>
            </a:r>
          </a:p>
          <a:p>
            <a:r>
              <a:rPr lang="fr-FR" altLang="ro-RO" dirty="0">
                <a:solidFill>
                  <a:srgbClr val="000000"/>
                </a:solidFill>
              </a:rPr>
              <a:t>Une méthode simple pour calculer le nombre de flacons nécessaires consiste à prendre la </a:t>
            </a:r>
            <a:r>
              <a:rPr lang="fr-FR" altLang="ro-RO" b="1" dirty="0">
                <a:solidFill>
                  <a:srgbClr val="000000"/>
                </a:solidFill>
              </a:rPr>
              <a:t>même</a:t>
            </a:r>
            <a:r>
              <a:rPr lang="fr-FR" altLang="ro-RO" dirty="0">
                <a:solidFill>
                  <a:srgbClr val="000000"/>
                </a:solidFill>
              </a:rPr>
              <a:t> quantité de doses uniques de VPO et de vaccin antirotavirus (</a:t>
            </a:r>
            <a:r>
              <a:rPr lang="fr-FR" altLang="ro-RO" dirty="0">
                <a:solidFill>
                  <a:srgbClr val="000000"/>
                </a:solidFill>
                <a:ea typeface="SimSun" panose="02010600030101010101" pitchFamily="2" charset="-122"/>
              </a:rPr>
              <a:t>ROTASIIL</a:t>
            </a:r>
            <a:r>
              <a:rPr lang="fr-FR" altLang="ro-RO" dirty="0">
                <a:solidFill>
                  <a:srgbClr val="000000"/>
                </a:solidFill>
              </a:rPr>
              <a:t>). Ils ont tous deux un calendrier en 3 doses et sont administrés à 6, 10 et 14 semaines.</a:t>
            </a:r>
          </a:p>
          <a:p>
            <a:r>
              <a:rPr lang="fr-FR" altLang="ro-RO" dirty="0">
                <a:solidFill>
                  <a:srgbClr val="000000"/>
                </a:solidFill>
              </a:rPr>
              <a:t>Le VPO est disponible en flacons de 10 et 20 doses et le vaccin antirotavirus (ROTASIIL) en flacons de 1 ou 2 doses. </a:t>
            </a:r>
          </a:p>
          <a:p>
            <a:r>
              <a:rPr lang="fr-FR" altLang="ro-RO" dirty="0">
                <a:solidFill>
                  <a:srgbClr val="000000"/>
                </a:solidFill>
              </a:rPr>
              <a:t>À titre d’exemple, dans un pays utilisant des flacons de VPO de 20 doses et des flacons de Rotavirus (</a:t>
            </a:r>
            <a:r>
              <a:rPr lang="fr-FR" altLang="ro-RO" dirty="0">
                <a:solidFill>
                  <a:srgbClr val="000000"/>
                </a:solidFill>
                <a:ea typeface="SimSun" panose="02010600030101010101" pitchFamily="2" charset="-122"/>
              </a:rPr>
              <a:t>ROTASIIL</a:t>
            </a:r>
            <a:r>
              <a:rPr lang="fr-FR" altLang="ro-RO" dirty="0">
                <a:solidFill>
                  <a:srgbClr val="000000"/>
                </a:solidFill>
              </a:rPr>
              <a:t>) de 2 doses, vous devrez prendre 10 flacons de Rotavirus (</a:t>
            </a:r>
            <a:r>
              <a:rPr lang="fr-FR" altLang="ro-RO" dirty="0">
                <a:solidFill>
                  <a:srgbClr val="000000"/>
                </a:solidFill>
                <a:ea typeface="SimSun" panose="02010600030101010101" pitchFamily="2" charset="-122"/>
              </a:rPr>
              <a:t>ROTASIIL</a:t>
            </a:r>
            <a:r>
              <a:rPr lang="fr-FR" altLang="ro-RO" dirty="0">
                <a:solidFill>
                  <a:srgbClr val="000000"/>
                </a:solidFill>
              </a:rPr>
              <a:t>) pour chaque flacon de VPO.</a:t>
            </a:r>
          </a:p>
          <a:p>
            <a:endParaRPr lang="fr-FR" altLang="ro-RO"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Tout flacon ou ampoule </a:t>
            </a:r>
            <a:r>
              <a:rPr lang="fr-FR" altLang="ro-RO" sz="1200" u="sng" dirty="0"/>
              <a:t>non ouvert </a:t>
            </a:r>
            <a:r>
              <a:rPr lang="fr-FR" altLang="ro-RO" sz="1200" dirty="0"/>
              <a:t>du vaccin ROTASIIL devraient être immédiatement replacés dans le réfrigérateur pour être utilises lors de la session suivante, sous réserve que la pastille de contrôle du vaccin n’indique pas que le vaccin doit être jeté et que la date de péremption soit pas dépassée.</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Tout flacon </a:t>
            </a:r>
            <a:r>
              <a:rPr lang="fr-FR" altLang="ro-RO" sz="1200" u="sng" dirty="0"/>
              <a:t>ouvert</a:t>
            </a:r>
            <a:r>
              <a:rPr lang="fr-FR" altLang="ro-RO" sz="1200" dirty="0"/>
              <a:t> du vaccine ROTASIIL doit être jeté après 6 heures, et ne doit pas être utilisé lors de la prochaine session.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ro-RO" dirty="0">
              <a:solidFill>
                <a:srgbClr val="000000"/>
              </a:solidFill>
            </a:endParaRPr>
          </a:p>
        </p:txBody>
      </p:sp>
      <p:sp>
        <p:nvSpPr>
          <p:cNvPr id="35844" name="Espace réservé du numéro de diapositive 3">
            <a:extLst>
              <a:ext uri="{FF2B5EF4-FFF2-40B4-BE49-F238E27FC236}">
                <a16:creationId xmlns:a16="http://schemas.microsoft.com/office/drawing/2014/main" id="{C8330D44-4278-4D54-938F-06305EA7C3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72E1C86-B628-42D7-8A53-C867250EFF6B}" type="slidenum">
              <a:rPr lang="en-GB" altLang="ro-RO">
                <a:solidFill>
                  <a:srgbClr val="000000"/>
                </a:solidFill>
                <a:cs typeface="Arial" panose="020B0604020202020204" pitchFamily="34" charset="0"/>
              </a:rPr>
              <a:pPr eaLnBrk="0" hangingPunct="0">
                <a:spcBef>
                  <a:spcPct val="0"/>
                </a:spcBef>
              </a:pPr>
              <a:t>20</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992AF87F-643F-46A8-8955-DB73C91F1B53}"/>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8B3D4D01-1C79-49DB-AC28-CF154ABE4C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Vous devez vacciner des enfants, que devez-vous faire en premier ?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Comment contrôler la qualité du vaccin ? </a:t>
            </a:r>
          </a:p>
          <a:p>
            <a:pPr marL="171450" indent="-171450">
              <a:buFont typeface="Arial" panose="020B0604020202020204" pitchFamily="34" charset="0"/>
              <a:buChar char="•"/>
            </a:pPr>
            <a:r>
              <a:rPr lang="fr-FR" altLang="ro-RO" noProof="0" dirty="0">
                <a:solidFill>
                  <a:srgbClr val="000000"/>
                </a:solidFill>
              </a:rPr>
              <a:t>Comment préparer la vaccination ?</a:t>
            </a:r>
          </a:p>
          <a:p>
            <a:pPr marL="171450" indent="-171450">
              <a:buFont typeface="Arial" panose="020B0604020202020204" pitchFamily="34" charset="0"/>
              <a:buChar char="•"/>
            </a:pPr>
            <a:r>
              <a:rPr lang="fr-FR" altLang="ro-RO" noProof="0" dirty="0">
                <a:solidFill>
                  <a:srgbClr val="000000"/>
                </a:solidFill>
              </a:rPr>
              <a:t>Comment administrer le vaccin ? </a:t>
            </a:r>
          </a:p>
          <a:p>
            <a:pPr marL="171450" indent="-171450">
              <a:buFont typeface="Arial" panose="020B0604020202020204" pitchFamily="34" charset="0"/>
              <a:buChar char="•"/>
            </a:pPr>
            <a:r>
              <a:rPr lang="fr-FR" altLang="ro-RO" noProof="0" dirty="0">
                <a:solidFill>
                  <a:srgbClr val="000000"/>
                </a:solidFill>
              </a:rPr>
              <a:t>Que faire si l’enfant recrache une partie du vaccin ?</a:t>
            </a:r>
          </a:p>
        </p:txBody>
      </p:sp>
      <p:sp>
        <p:nvSpPr>
          <p:cNvPr id="9220" name="Espace réservé du numéro de diapositive 3">
            <a:extLst>
              <a:ext uri="{FF2B5EF4-FFF2-40B4-BE49-F238E27FC236}">
                <a16:creationId xmlns:a16="http://schemas.microsoft.com/office/drawing/2014/main" id="{69D1C145-6D41-4858-A83E-2EA277B004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DE05B82-7BB4-4B8F-9490-A2BC74AC9265}"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a:extLst>
              <a:ext uri="{FF2B5EF4-FFF2-40B4-BE49-F238E27FC236}">
                <a16:creationId xmlns:a16="http://schemas.microsoft.com/office/drawing/2014/main" id="{D60C8A2D-BC2A-4B99-8DE2-CC5E5BE71D6F}"/>
              </a:ext>
            </a:extLst>
          </p:cNvPr>
          <p:cNvSpPr>
            <a:spLocks noGrp="1" noRot="1" noChangeAspect="1" noChangeArrowheads="1" noTextEdit="1"/>
          </p:cNvSpPr>
          <p:nvPr>
            <p:ph type="sldImg"/>
          </p:nvPr>
        </p:nvSpPr>
        <p:spPr>
          <a:ln/>
        </p:spPr>
      </p:sp>
      <p:sp>
        <p:nvSpPr>
          <p:cNvPr id="37891" name="Espace réservé des commentaires 2">
            <a:extLst>
              <a:ext uri="{FF2B5EF4-FFF2-40B4-BE49-F238E27FC236}">
                <a16:creationId xmlns:a16="http://schemas.microsoft.com/office/drawing/2014/main" id="{EA7A2E4D-A176-4747-B199-64A40D0585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garder à l’esprit.</a:t>
            </a:r>
          </a:p>
          <a:p>
            <a:endParaRPr lang="en-GB" altLang="ro-RO" b="1" dirty="0">
              <a:solidFill>
                <a:srgbClr val="000000"/>
              </a:solidFill>
            </a:endParaRPr>
          </a:p>
          <a:p>
            <a:endParaRPr lang="en-GB" altLang="ro-RO" b="1" dirty="0">
              <a:solidFill>
                <a:srgbClr val="000000"/>
              </a:solidFill>
            </a:endParaRPr>
          </a:p>
          <a:p>
            <a:endParaRPr lang="en-GB" altLang="ro-RO" b="1" dirty="0">
              <a:solidFill>
                <a:srgbClr val="000000"/>
              </a:solidFill>
            </a:endParaRPr>
          </a:p>
        </p:txBody>
      </p:sp>
      <p:sp>
        <p:nvSpPr>
          <p:cNvPr id="37892" name="Espace réservé du numéro de diapositive 3">
            <a:extLst>
              <a:ext uri="{FF2B5EF4-FFF2-40B4-BE49-F238E27FC236}">
                <a16:creationId xmlns:a16="http://schemas.microsoft.com/office/drawing/2014/main" id="{6226252C-12F3-4171-B648-2C4C968CA3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7B4F0F6-8CCC-4BCC-A2BF-6E53E9E13877}" type="slidenum">
              <a:rPr lang="en-GB" altLang="ro-RO">
                <a:solidFill>
                  <a:srgbClr val="000000"/>
                </a:solidFill>
                <a:cs typeface="Arial" panose="020B0604020202020204" pitchFamily="34" charset="0"/>
              </a:rPr>
              <a:pPr algn="r">
                <a:spcBef>
                  <a:spcPct val="0"/>
                </a:spcBef>
              </a:pPr>
              <a:t>21</a:t>
            </a:fld>
            <a:endParaRPr lang="en-GB" altLang="ro-RO">
              <a:solidFill>
                <a:srgbClr val="000000"/>
              </a:solidFill>
              <a:cs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a:extLst>
              <a:ext uri="{FF2B5EF4-FFF2-40B4-BE49-F238E27FC236}">
                <a16:creationId xmlns:a16="http://schemas.microsoft.com/office/drawing/2014/main" id="{E29B46AD-F3E3-4153-A051-834549CF8C11}"/>
              </a:ext>
            </a:extLst>
          </p:cNvPr>
          <p:cNvSpPr>
            <a:spLocks noGrp="1" noRot="1" noChangeAspect="1" noChangeArrowheads="1" noTextEdit="1"/>
          </p:cNvSpPr>
          <p:nvPr>
            <p:ph type="sldImg"/>
          </p:nvPr>
        </p:nvSpPr>
        <p:spPr>
          <a:ln/>
        </p:spPr>
      </p:sp>
      <p:sp>
        <p:nvSpPr>
          <p:cNvPr id="39939" name="Espace réservé des commentaires 2">
            <a:extLst>
              <a:ext uri="{FF2B5EF4-FFF2-40B4-BE49-F238E27FC236}">
                <a16:creationId xmlns:a16="http://schemas.microsoft.com/office/drawing/2014/main" id="{88E4A544-4A65-41D1-9B9B-F786860D90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 Administration des vaccins antirotavirus ».</a:t>
            </a:r>
          </a:p>
          <a:p>
            <a:r>
              <a:rPr lang="en-GB" altLang="ro-RO">
                <a:solidFill>
                  <a:srgbClr val="000000"/>
                </a:solidFill>
              </a:rPr>
              <a:t>Le module suivant est intitulé « Enregistrement et suivi de l’administration du vaccin antirotavirus ».</a:t>
            </a:r>
          </a:p>
          <a:p>
            <a:r>
              <a:rPr lang="en-GB" altLang="ro-RO">
                <a:solidFill>
                  <a:srgbClr val="000000"/>
                </a:solidFill>
              </a:rPr>
              <a:t>Merci pour votre attention !</a:t>
            </a:r>
          </a:p>
        </p:txBody>
      </p:sp>
      <p:sp>
        <p:nvSpPr>
          <p:cNvPr id="39940" name="Espace réservé du numéro de diapositive 3">
            <a:extLst>
              <a:ext uri="{FF2B5EF4-FFF2-40B4-BE49-F238E27FC236}">
                <a16:creationId xmlns:a16="http://schemas.microsoft.com/office/drawing/2014/main" id="{8B2665F8-A97D-4EF6-93EF-D27FE44D81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F9B7998-DCF3-4653-8349-2EC943FAC9A2}" type="slidenum">
              <a:rPr lang="en-GB" altLang="ro-RO">
                <a:solidFill>
                  <a:srgbClr val="000000"/>
                </a:solidFill>
                <a:cs typeface="Arial" panose="020B0604020202020204" pitchFamily="34" charset="0"/>
              </a:rPr>
              <a:pPr eaLnBrk="0" hangingPunct="0">
                <a:spcBef>
                  <a:spcPct val="0"/>
                </a:spcBef>
              </a:pPr>
              <a:t>22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175CDE58-E343-45A7-8AC5-9977CCA8A64D}"/>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16BF3371-3854-4221-8EE9-98B38682D8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vérifier et interpréter la pastille de contrôle du vaccin (PCV).</a:t>
            </a:r>
          </a:p>
          <a:p>
            <a:endParaRPr lang="fr-FR" altLang="ro-RO" b="1" noProof="0" dirty="0">
              <a:solidFill>
                <a:srgbClr val="000000"/>
              </a:solidFill>
            </a:endParaRPr>
          </a:p>
          <a:p>
            <a:r>
              <a:rPr lang="fr-FR" altLang="ro-RO" noProof="0" dirty="0">
                <a:solidFill>
                  <a:srgbClr val="000000"/>
                </a:solidFill>
              </a:rPr>
              <a:t>La pastille de contrôle du vaccin (PCV) est un disque rond composé d’une matière sensible à la chaleur pour indiquer l'exposition cumulative à la chaleur.  Dans le cas du ROTASIIL, le PCV est placé sur le bouchon du flacon du vaccin (pas sur le diluent).</a:t>
            </a:r>
          </a:p>
          <a:p>
            <a:r>
              <a:rPr lang="fr-FR" altLang="ro-RO" noProof="0" dirty="0">
                <a:solidFill>
                  <a:srgbClr val="000000"/>
                </a:solidFill>
              </a:rPr>
              <a:t>Le carré intérieur est chimiquement actif et change de couleur, de façon irréversible, passant d’une teinte claire à une teinte foncée dès lors que le vaccin a été exposé à la chaleur au fil du temps.</a:t>
            </a:r>
          </a:p>
          <a:p>
            <a:r>
              <a:rPr lang="fr-FR" altLang="ro-RO" noProof="0" dirty="0">
                <a:solidFill>
                  <a:srgbClr val="000000"/>
                </a:solidFill>
              </a:rPr>
              <a:t>En comparant la couleur du carré intérieur à la couleur de référence, un agent de santé peut déterminer si le vaccin a été ou non exposé à la chaleur.</a:t>
            </a:r>
          </a:p>
          <a:p>
            <a:r>
              <a:rPr lang="fr-FR" altLang="ro-RO" noProof="0" dirty="0">
                <a:solidFill>
                  <a:srgbClr val="000000"/>
                </a:solidFill>
              </a:rPr>
              <a:t>Grâce à la pastille de contrôle du vaccin, les décisions importantes quant au fait d’utiliser le vaccin ou, au contraire, de le jeter sont désormais claires. Si le carré intérieur est de la même couleur ou s’il est plus foncé que le cercle extérieur, alors il convient de jeter le vaccin.</a:t>
            </a:r>
          </a:p>
          <a:p>
            <a:r>
              <a:rPr lang="fr-FR" altLang="ro-RO" noProof="0" dirty="0">
                <a:solidFill>
                  <a:srgbClr val="000000"/>
                </a:solidFill>
              </a:rPr>
              <a:t>Si un flacon de vaccin est déposé dans l’un des points de mise au rebut, le vaccin ne devrait pas être utilisé et le superviseur devrait en être informé.</a:t>
            </a:r>
          </a:p>
        </p:txBody>
      </p:sp>
      <p:sp>
        <p:nvSpPr>
          <p:cNvPr id="11268" name="Espace réservé du numéro de diapositive 3">
            <a:extLst>
              <a:ext uri="{FF2B5EF4-FFF2-40B4-BE49-F238E27FC236}">
                <a16:creationId xmlns:a16="http://schemas.microsoft.com/office/drawing/2014/main" id="{A52861E3-3EC6-45EF-AAC4-A1A0ED9BA8D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F5875892-B1B2-4F0B-BF65-756832E207E4}"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8FEE6E18-13F9-490B-94C3-1A6E06AC6AA5}"/>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F59560D5-C2D3-4260-8B48-765AC45E45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l’emplacement de la date d’expiration et la manière de la contrôler.</a:t>
            </a:r>
          </a:p>
          <a:p>
            <a:endParaRPr lang="fr-FR" altLang="ro-RO" b="1" noProof="0" dirty="0">
              <a:solidFill>
                <a:srgbClr val="000000"/>
              </a:solidFill>
            </a:endParaRPr>
          </a:p>
          <a:p>
            <a:r>
              <a:rPr lang="fr-FR" altLang="ro-RO" noProof="0" dirty="0">
                <a:solidFill>
                  <a:srgbClr val="000000"/>
                </a:solidFill>
              </a:rPr>
              <a:t>Il est important de comprendre que la pastille de contrôle du vaccin ne fournit pas d'informations sur l'efficacité des vaccins. </a:t>
            </a:r>
          </a:p>
          <a:p>
            <a:r>
              <a:rPr lang="fr-FR" altLang="ro-RO" noProof="0" dirty="0">
                <a:solidFill>
                  <a:srgbClr val="000000"/>
                </a:solidFill>
              </a:rPr>
              <a:t>La pastille de contrôle du vaccin peut être correcte (ce qui signifie que le carré intérieur est d’une couleur plus claire que le cercle externe), mais néanmoins la date d'expiration du vaccin peut être dépassée. </a:t>
            </a:r>
          </a:p>
          <a:p>
            <a:r>
              <a:rPr lang="fr-FR" altLang="ro-RO" noProof="0" dirty="0">
                <a:solidFill>
                  <a:srgbClr val="000000"/>
                </a:solidFill>
              </a:rPr>
              <a:t>Il convient donc de toujours vérifier la date de péremption sur le flacon du vaccin avant de l’utiliser.</a:t>
            </a:r>
          </a:p>
          <a:p>
            <a:r>
              <a:rPr lang="fr-FR" altLang="ro-RO" noProof="0" dirty="0">
                <a:solidFill>
                  <a:srgbClr val="000000"/>
                </a:solidFill>
              </a:rPr>
              <a:t>La date de péremption est clairement mentionnée sur l’étiquette.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altLang="ro-RO" noProof="0" dirty="0">
              <a:highlight>
                <a:srgbClr val="FFFF00"/>
              </a:highligh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noProof="0" dirty="0"/>
              <a:t>A noter:  Il est possible que la date d’expiration du diluent diffère de celle du vaccin.  Assurez-vous d’utiliser le diluent avec la date d’expiration la plus proche.</a:t>
            </a:r>
          </a:p>
          <a:p>
            <a:endParaRPr lang="en-GB" altLang="ro-RO" dirty="0">
              <a:solidFill>
                <a:srgbClr val="000000"/>
              </a:solidFill>
            </a:endParaRPr>
          </a:p>
        </p:txBody>
      </p:sp>
      <p:sp>
        <p:nvSpPr>
          <p:cNvPr id="13316" name="Espace réservé du numéro de diapositive 3">
            <a:extLst>
              <a:ext uri="{FF2B5EF4-FFF2-40B4-BE49-F238E27FC236}">
                <a16:creationId xmlns:a16="http://schemas.microsoft.com/office/drawing/2014/main" id="{84FEEDA6-469E-4CC6-AA59-B48468B7B37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7DDFF10-B87F-457C-9799-084B43BECD3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F4BA3D68-5503-4006-BCBD-C53D92829E5C}"/>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8692CD2-907C-42FA-A876-D4A8CE6451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 </a:t>
            </a:r>
          </a:p>
          <a:p>
            <a:r>
              <a:rPr lang="fr-FR" altLang="ro-RO" b="1" noProof="0" dirty="0">
                <a:solidFill>
                  <a:srgbClr val="000000"/>
                </a:solidFill>
              </a:rPr>
              <a:t>Cette question permettra de vérifier si les participants comprennent ce qu’il faut faire lorsque, sur la pastille de contrôle du vaccin, la teinte du carré intérieur est toujours plus claire que celle du cercle.</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Utiliser ces vaccins en premier, car leur pastille de contrôle du vaccin a déjà commencé à changer</a:t>
            </a:r>
            <a:r>
              <a:rPr lang="en-GB" altLang="ro-RO" dirty="0">
                <a:solidFill>
                  <a:srgbClr val="000000"/>
                </a:solidFill>
              </a:rPr>
              <a:t>.</a:t>
            </a:r>
          </a:p>
        </p:txBody>
      </p:sp>
      <p:sp>
        <p:nvSpPr>
          <p:cNvPr id="15364" name="Espace réservé du numéro de diapositive 3">
            <a:extLst>
              <a:ext uri="{FF2B5EF4-FFF2-40B4-BE49-F238E27FC236}">
                <a16:creationId xmlns:a16="http://schemas.microsoft.com/office/drawing/2014/main" id="{865B386B-395E-44FD-9D44-0C9932E1246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053617-B031-4F7B-BD27-90E9D3D16EF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AA480784-254D-4FCA-8AD5-B1E6370E2BB0}"/>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AE9AD7C8-B432-45EC-ACBE-85730FC248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fr-FR" altLang="ro-RO" b="1" noProof="0" dirty="0">
              <a:solidFill>
                <a:srgbClr val="000000"/>
              </a:solidFill>
            </a:endParaRPr>
          </a:p>
          <a:p>
            <a:pPr>
              <a:defRPr/>
            </a:pPr>
            <a:r>
              <a:rPr lang="fr-FR" altLang="ro-RO" noProof="0" dirty="0">
                <a:solidFill>
                  <a:srgbClr val="000000"/>
                </a:solidFill>
              </a:rPr>
              <a:t>D’abord, identifier les différentes composantes dans l’emballage de la présentation unidose de ROTASIIL</a:t>
            </a:r>
            <a:r>
              <a:rPr lang="fr-FR" altLang="es-ES" dirty="0"/>
              <a:t>:  </a:t>
            </a:r>
          </a:p>
          <a:p>
            <a:pPr marL="228600" indent="-228600">
              <a:buFont typeface="+mj-lt"/>
              <a:buAutoNum type="arabicPeriod"/>
              <a:defRPr/>
            </a:pPr>
            <a:r>
              <a:rPr lang="fr-FR" altLang="es-ES" dirty="0"/>
              <a:t>Un flacon de 1 dose</a:t>
            </a:r>
          </a:p>
          <a:p>
            <a:pPr marL="228600" indent="-228600">
              <a:buFont typeface="+mj-lt"/>
              <a:buAutoNum type="arabicPeriod"/>
              <a:defRPr/>
            </a:pPr>
            <a:r>
              <a:rPr lang="fr-FR" altLang="ja-JP" dirty="0"/>
              <a:t>Diluent (uniquement à utiliser avec ce vaccin)</a:t>
            </a:r>
          </a:p>
          <a:p>
            <a:pPr marL="228600" indent="-228600">
              <a:buFont typeface="+mj-lt"/>
              <a:buAutoNum type="arabicPeriod"/>
              <a:defRPr/>
            </a:pPr>
            <a:r>
              <a:rPr lang="fr-FR" altLang="ja-JP" dirty="0"/>
              <a:t>Une seringue orale de 3 ml</a:t>
            </a:r>
          </a:p>
          <a:p>
            <a:pPr marL="228600" indent="-228600">
              <a:buFont typeface="+mj-lt"/>
              <a:buAutoNum type="arabicPeriod"/>
              <a:defRPr/>
            </a:pPr>
            <a:r>
              <a:rPr lang="fr-FR" altLang="ja-JP" dirty="0"/>
              <a:t>Adaptateur</a:t>
            </a:r>
          </a:p>
          <a:p>
            <a:endParaRPr lang="fr-FR" altLang="ro-RO" b="1" noProof="0" dirty="0">
              <a:solidFill>
                <a:srgbClr val="000000"/>
              </a:solidFill>
            </a:endParaRPr>
          </a:p>
        </p:txBody>
      </p:sp>
      <p:sp>
        <p:nvSpPr>
          <p:cNvPr id="17412" name="Espace réservé du numéro de diapositive 3">
            <a:extLst>
              <a:ext uri="{FF2B5EF4-FFF2-40B4-BE49-F238E27FC236}">
                <a16:creationId xmlns:a16="http://schemas.microsoft.com/office/drawing/2014/main" id="{68D3636D-5D62-40BA-A658-7719AEA4CA4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4B6BF9B-A903-4E76-8DA8-7FF32EAB7AA8}"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32F339B-A3B5-41B7-A1B4-8D4A02FC8978}"/>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3E873D0-D943-46FE-A0D1-0928F4AD02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schéma étape par étape explicite.</a:t>
            </a:r>
          </a:p>
          <a:p>
            <a:endParaRPr lang="fr-FR" altLang="ro-RO" b="1" noProof="0" dirty="0">
              <a:solidFill>
                <a:srgbClr val="000000"/>
              </a:solidFill>
            </a:endParaRPr>
          </a:p>
          <a:p>
            <a:pPr>
              <a:defRPr/>
            </a:pPr>
            <a:r>
              <a:rPr lang="fr-FR" altLang="ro-RO" noProof="0" dirty="0">
                <a:solidFill>
                  <a:srgbClr val="000000"/>
                </a:solidFill>
              </a:rPr>
              <a:t>D’abord, identifier les différentes composantes dans l’emballage de la présentation de 2 doses de ROTASIIL</a:t>
            </a:r>
            <a:r>
              <a:rPr lang="fr-FR" altLang="es-ES" dirty="0"/>
              <a:t>:  </a:t>
            </a:r>
          </a:p>
          <a:p>
            <a:pPr marL="228600" indent="-228600">
              <a:buFont typeface="+mj-lt"/>
              <a:buAutoNum type="arabicPeriod"/>
              <a:defRPr/>
            </a:pPr>
            <a:r>
              <a:rPr lang="fr-FR" altLang="es-ES" dirty="0"/>
              <a:t>Un flacon de 2 doses</a:t>
            </a:r>
          </a:p>
          <a:p>
            <a:pPr marL="228600" indent="-228600">
              <a:buFont typeface="+mj-lt"/>
              <a:buAutoNum type="arabicPeriod"/>
              <a:defRPr/>
            </a:pPr>
            <a:r>
              <a:rPr lang="fr-FR" altLang="ja-JP" dirty="0"/>
              <a:t>Diluent (uniquement à utiliser avec ce vaccin)</a:t>
            </a:r>
          </a:p>
          <a:p>
            <a:pPr marL="228600" indent="-228600">
              <a:buFont typeface="+mj-lt"/>
              <a:buAutoNum type="arabicPeriod"/>
              <a:defRPr/>
            </a:pPr>
            <a:r>
              <a:rPr lang="fr-FR" altLang="ja-JP" dirty="0"/>
              <a:t>Deux seringues orales de 6 ml</a:t>
            </a:r>
          </a:p>
          <a:p>
            <a:pPr marL="228600" indent="-228600">
              <a:buFont typeface="+mj-lt"/>
              <a:buAutoNum type="arabicPeriod"/>
              <a:defRPr/>
            </a:pPr>
            <a:r>
              <a:rPr lang="fr-FR" altLang="ja-JP" dirty="0"/>
              <a:t>Adaptateur</a:t>
            </a:r>
          </a:p>
          <a:p>
            <a:endParaRPr lang="fr-FR" altLang="ro-RO" noProof="0" dirty="0">
              <a:solidFill>
                <a:srgbClr val="000000"/>
              </a:solidFill>
            </a:endParaRPr>
          </a:p>
        </p:txBody>
      </p:sp>
      <p:sp>
        <p:nvSpPr>
          <p:cNvPr id="19460" name="Espace réservé du numéro de diapositive 3">
            <a:extLst>
              <a:ext uri="{FF2B5EF4-FFF2-40B4-BE49-F238E27FC236}">
                <a16:creationId xmlns:a16="http://schemas.microsoft.com/office/drawing/2014/main" id="{C99F7B91-3808-4B20-A4A8-858B43C8B3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4F4D14-889C-4636-97C6-BC4B9696FAC6}"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6214458-040E-2A30-CCF9-6186AB1036C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0954FCAD-DF56-18F0-6667-FD5C114613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fr-FR" altLang="es-ES" b="1" dirty="0">
              <a:highlight>
                <a:srgbClr val="FFFF00"/>
              </a:highlight>
            </a:endParaRPr>
          </a:p>
          <a:p>
            <a:r>
              <a:rPr lang="fr-FR" altLang="ja-JP" dirty="0"/>
              <a:t>Tenez l’adaptateur</a:t>
            </a:r>
            <a:r>
              <a:rPr lang="fr-FR" dirty="0"/>
              <a:t> avec précaution - éviter de toucher la pointe</a:t>
            </a:r>
          </a:p>
          <a:p>
            <a:endParaRPr lang="fr-FR" altLang="ja-JP" dirty="0">
              <a:highlight>
                <a:srgbClr val="FFFF00"/>
              </a:highlight>
            </a:endParaRP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fr-FR" altLang="ja-JP" sz="1200" dirty="0"/>
              <a:t>Enlever les capsules en plastique des flacons contenant le diluant et la poudre lyophilisée</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fr-FR" altLang="ja-JP" sz="1200" dirty="0"/>
              <a:t>Fixer l’adaptateur du flacon sur le flacon de diluant. Connectez la seringue à l’adaptateur du flacon. Aspirez tout le diluant dans la seringue</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fr-FR" altLang="ja-JP" sz="1200" dirty="0"/>
              <a:t>Déconnectez l’adaptateur du flacon et la seringue attachée du flacon de diluant</a:t>
            </a:r>
          </a:p>
          <a:p>
            <a:endParaRPr lang="fr-FR" altLang="ja-JP" dirty="0">
              <a:highlight>
                <a:srgbClr val="FFFF00"/>
              </a:highlight>
            </a:endParaRPr>
          </a:p>
          <a:p>
            <a:endParaRPr lang="fr-FR" altLang="ja-JP" dirty="0">
              <a:highlight>
                <a:srgbClr val="FFFF00"/>
              </a:highlight>
            </a:endParaRPr>
          </a:p>
          <a:p>
            <a:r>
              <a:rPr lang="fr-FR" dirty="0"/>
              <a:t>A noter:  Suivez attentivement les étapes de reconstitution – le non-respect de cette consigne peut compromettre la reconstitution et l'administration.</a:t>
            </a:r>
            <a:endParaRPr lang="fr-FR" altLang="ja-JP" dirty="0">
              <a:highlight>
                <a:srgbClr val="FFFF00"/>
              </a:highlight>
            </a:endParaRPr>
          </a:p>
          <a:p>
            <a:endParaRPr lang="en-US" altLang="en-US" dirty="0"/>
          </a:p>
        </p:txBody>
      </p:sp>
      <p:sp>
        <p:nvSpPr>
          <p:cNvPr id="20484" name="Slide Number Placeholder 3">
            <a:extLst>
              <a:ext uri="{FF2B5EF4-FFF2-40B4-BE49-F238E27FC236}">
                <a16:creationId xmlns:a16="http://schemas.microsoft.com/office/drawing/2014/main" id="{D14DCC7D-5DB0-F2F8-44F1-FA6C67EB239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726232A6-96BD-4388-AACB-810D23F37014}" type="slidenum">
              <a:rPr lang="en-GB" altLang="en-US">
                <a:latin typeface="Arial" panose="020B0604020202020204" pitchFamily="34" charset="0"/>
              </a:rPr>
              <a:pPr/>
              <a:t>9</a:t>
            </a:fld>
            <a:endParaRPr lang="en-GB"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F2DC4351-DF0B-B067-C526-316054DD8DB3}"/>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558961DB-8391-A380-018F-9EBFFA8FF9B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en-GB" altLang="es-ES" b="1" dirty="0">
              <a:highlight>
                <a:srgbClr val="FFFF00"/>
              </a:highlight>
            </a:endParaRP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fr-FR" altLang="ja-JP" sz="1200" dirty="0"/>
              <a:t>Montez l’adaptateur de flacon avec la seringue sur le flacon du vaccin. Injectez la teneur entière de la seringue dans le flacon contenant la poudre lyophilisée</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fr-FR" altLang="ja-JP" sz="1200" dirty="0"/>
              <a:t>En tenant la seringue, tournoyez doucement jusqu’à ce que la solution devienne claire. Il ne faut pas agiter. Le vaccin reconstitué est une solution rosâtre a jaunâtre</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fr-FR" altLang="ja-JP" sz="1200" dirty="0"/>
              <a:t>En maintenant le piston vers le bas, tournez la seringue pour inverser le flacon. Tirez sur le piston pour retirer une dose unique (2.5ml) du mélange de nouveau dans la seringue</a:t>
            </a:r>
          </a:p>
          <a:p>
            <a:endParaRPr lang="en-US" altLang="en-US" dirty="0"/>
          </a:p>
        </p:txBody>
      </p:sp>
      <p:sp>
        <p:nvSpPr>
          <p:cNvPr id="22532" name="Slide Number Placeholder 3">
            <a:extLst>
              <a:ext uri="{FF2B5EF4-FFF2-40B4-BE49-F238E27FC236}">
                <a16:creationId xmlns:a16="http://schemas.microsoft.com/office/drawing/2014/main" id="{650A7474-F481-DE96-CC48-C3E80FBE3B4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6465057D-8D20-4966-A908-5D9E38D449B8}" type="slidenum">
              <a:rPr lang="en-GB" altLang="en-US">
                <a:latin typeface="Arial" panose="020B0604020202020204" pitchFamily="34" charset="0"/>
              </a:rPr>
              <a:pPr/>
              <a:t>10</a:t>
            </a:fld>
            <a:endParaRPr lang="en-GB"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6277DBCC-0CA7-4551-990F-D52A4A855909}"/>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2748677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4508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77689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7258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07254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41317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80315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1264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4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43397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268160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05DB653-92D1-44EF-8F8C-247613C1CFF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F5C4EBF7-A8B0-41EA-9D6C-A2102BF96C8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D08364CA-0806-40F5-AACA-08B8FE2A2057}"/>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FE09327-98CA-4A32-A286-8DE5A4F3BF58}"/>
              </a:ext>
            </a:extLst>
          </p:cNvPr>
          <p:cNvSpPr>
            <a:spLocks noChangeArrowheads="1"/>
          </p:cNvSpPr>
          <p:nvPr/>
        </p:nvSpPr>
        <p:spPr bwMode="auto">
          <a:xfrm>
            <a:off x="0"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C400C82C-F610-41D5-B07C-F2958646A665}"/>
              </a:ext>
            </a:extLst>
          </p:cNvPr>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Administration du vaccin antirotavirus, Module 4 </a:t>
            </a:r>
            <a:r>
              <a:rPr lang="fr-FR" altLang="ro-RO"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novembre 2022</a:t>
            </a:r>
          </a:p>
        </p:txBody>
      </p:sp>
      <p:sp>
        <p:nvSpPr>
          <p:cNvPr id="1031" name="Rectangle 14">
            <a:extLst>
              <a:ext uri="{FF2B5EF4-FFF2-40B4-BE49-F238E27FC236}">
                <a16:creationId xmlns:a16="http://schemas.microsoft.com/office/drawing/2014/main" id="{1B440944-B669-450E-AEDF-2686277AE90D}"/>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28B1275C-B166-4EBE-BC44-A77F60F47D23}"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15298" y="6085005"/>
            <a:ext cx="2780804" cy="70302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66"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customXml" Target="../ink/ink1.xml"/><Relationship Id="rId21" Type="http://schemas.openxmlformats.org/officeDocument/2006/relationships/image" Target="../media/image11.jpeg"/><Relationship Id="rId2" Type="http://schemas.openxmlformats.org/officeDocument/2006/relationships/notesSlide" Target="../notesSlides/notesSlide7.xml"/><Relationship Id="rId20" Type="http://schemas.openxmlformats.org/officeDocument/2006/relationships/image" Target="../media/image26.png"/><Relationship Id="rId1" Type="http://schemas.openxmlformats.org/officeDocument/2006/relationships/slideLayout" Target="../slideLayouts/slideLayout7.xml"/><Relationship Id="rId24" Type="http://schemas.openxmlformats.org/officeDocument/2006/relationships/image" Target="../media/image13.jpeg"/><Relationship Id="rId23" Type="http://schemas.openxmlformats.org/officeDocument/2006/relationships/image" Target="../media/image15.jpeg"/><Relationship Id="rId22"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798C6367-AF94-48E4-8511-D32A5BECFA02}"/>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b="1">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AD5E8599-563B-4C04-A794-6DF2CCFB1A5D}"/>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 typeface="Limon F3" charset="0"/>
              <a:buNone/>
            </a:pPr>
            <a:r>
              <a:rPr lang="en-GB" altLang="ro-RO" sz="3200" b="1">
                <a:solidFill>
                  <a:srgbClr val="FFFFFF"/>
                </a:solidFill>
              </a:rPr>
              <a:t>Module 4</a:t>
            </a:r>
          </a:p>
          <a:p>
            <a:pPr algn="ctr">
              <a:buClrTx/>
              <a:buFont typeface="Limon F3" charset="0"/>
              <a:buNone/>
            </a:pPr>
            <a:r>
              <a:rPr lang="en-GB" altLang="ro-RO" sz="3200" b="1">
                <a:solidFill>
                  <a:srgbClr val="FFFFFF"/>
                </a:solidFill>
              </a:rPr>
              <a:t>Administration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494383" y="4887913"/>
            <a:ext cx="4767859" cy="1205384"/>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5868144" y="6237312"/>
            <a:ext cx="266429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BB8BE68-A340-44EF-BEC0-6E23AAA49B04}"/>
              </a:ext>
            </a:extLst>
          </p:cNvPr>
          <p:cNvSpPr>
            <a:spLocks noChangeArrowheads="1"/>
          </p:cNvSpPr>
          <p:nvPr/>
        </p:nvSpPr>
        <p:spPr bwMode="auto">
          <a:xfrm>
            <a:off x="1763688" y="1412776"/>
            <a:ext cx="6768752" cy="141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457200" indent="-457200">
              <a:buClr>
                <a:srgbClr val="000066"/>
              </a:buClr>
              <a:buFont typeface="+mj-lt"/>
              <a:buAutoNum type="arabicPeriod" startAt="4"/>
              <a:defRPr/>
            </a:pPr>
            <a:r>
              <a:rPr lang="fr-FR" altLang="ja-JP" sz="2200" dirty="0"/>
              <a:t>Montez l’adaptateur de flacon avec la seringue sur le flacon du vaccin. Injectez la teneur entière de la seringue dans le flacon contenant la poudre lyophilisée</a:t>
            </a:r>
          </a:p>
        </p:txBody>
      </p:sp>
      <p:sp>
        <p:nvSpPr>
          <p:cNvPr id="6" name="Title 1">
            <a:extLst>
              <a:ext uri="{FF2B5EF4-FFF2-40B4-BE49-F238E27FC236}">
                <a16:creationId xmlns:a16="http://schemas.microsoft.com/office/drawing/2014/main" id="{BDA802B6-5D91-14D7-A5DC-98852388B996}"/>
              </a:ext>
            </a:extLst>
          </p:cNvPr>
          <p:cNvSpPr>
            <a:spLocks noGrp="1"/>
          </p:cNvSpPr>
          <p:nvPr>
            <p:ph type="title"/>
          </p:nvPr>
        </p:nvSpPr>
        <p:spPr>
          <a:xfrm>
            <a:off x="0" y="0"/>
            <a:ext cx="9144000" cy="1238250"/>
          </a:xfrm>
        </p:spPr>
        <p:txBody>
          <a:bodyPr/>
          <a:lstStyle/>
          <a:p>
            <a:pPr algn="ctr" defTabSz="912813">
              <a:lnSpc>
                <a:spcPct val="90000"/>
              </a:lnSpc>
              <a:spcAft>
                <a:spcPts val="600"/>
              </a:spcAft>
              <a:buSzPct val="100000"/>
              <a:defRPr/>
            </a:pPr>
            <a:r>
              <a:rPr lang="fr-FR" altLang="ro-RO" sz="2800" b="1" dirty="0">
                <a:solidFill>
                  <a:srgbClr val="000066"/>
                </a:solidFill>
                <a:latin typeface="+mj-lt"/>
                <a:cs typeface="+mj-cs"/>
              </a:rPr>
              <a:t>Comment se préparer pour la vaccination avec la présentation du vaccin ROTASIIL? (4/7)</a:t>
            </a:r>
          </a:p>
        </p:txBody>
      </p:sp>
      <p:pic>
        <p:nvPicPr>
          <p:cNvPr id="2" name="Picture 1" descr="A close-up of a stethoscope&#10;&#10;Description automatically generated with medium confidence">
            <a:extLst>
              <a:ext uri="{FF2B5EF4-FFF2-40B4-BE49-F238E27FC236}">
                <a16:creationId xmlns:a16="http://schemas.microsoft.com/office/drawing/2014/main" id="{A0BB2CED-CB94-D4A5-6898-1CA80506F8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27" y="1306998"/>
            <a:ext cx="1396028" cy="1412260"/>
          </a:xfrm>
          <a:prstGeom prst="rect">
            <a:avLst/>
          </a:prstGeom>
        </p:spPr>
      </p:pic>
      <p:pic>
        <p:nvPicPr>
          <p:cNvPr id="3" name="Picture 2" descr="A picture containing whiteboard&#10;&#10;Description automatically generated">
            <a:extLst>
              <a:ext uri="{FF2B5EF4-FFF2-40B4-BE49-F238E27FC236}">
                <a16:creationId xmlns:a16="http://schemas.microsoft.com/office/drawing/2014/main" id="{10AEADD3-B8D6-405A-5374-9501DD69A1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27" y="2824877"/>
            <a:ext cx="1380254" cy="1396211"/>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F220C76E-7912-B696-21C0-5910BC2A29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27" y="4318902"/>
            <a:ext cx="1444399" cy="1444399"/>
          </a:xfrm>
          <a:prstGeom prst="rect">
            <a:avLst/>
          </a:prstGeom>
        </p:spPr>
      </p:pic>
      <p:sp>
        <p:nvSpPr>
          <p:cNvPr id="5" name="Rectangle 4">
            <a:extLst>
              <a:ext uri="{FF2B5EF4-FFF2-40B4-BE49-F238E27FC236}">
                <a16:creationId xmlns:a16="http://schemas.microsoft.com/office/drawing/2014/main" id="{BADC4071-C42A-0C46-7C27-F1A83F517550}"/>
              </a:ext>
            </a:extLst>
          </p:cNvPr>
          <p:cNvSpPr>
            <a:spLocks noChangeArrowheads="1"/>
          </p:cNvSpPr>
          <p:nvPr/>
        </p:nvSpPr>
        <p:spPr bwMode="auto">
          <a:xfrm>
            <a:off x="1763688" y="2924944"/>
            <a:ext cx="7152685" cy="141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457200" indent="-457200">
              <a:buClr>
                <a:srgbClr val="000066"/>
              </a:buClr>
              <a:buFont typeface="+mj-lt"/>
              <a:buAutoNum type="arabicPeriod" startAt="5"/>
              <a:defRPr/>
            </a:pPr>
            <a:r>
              <a:rPr lang="fr-FR" altLang="ja-JP" sz="2200" dirty="0"/>
              <a:t>En tenant la seringue, tournoyez doucement jusqu’à ce que la solution devienne claire. Il ne faut pas agiter. Le vaccin reconstitué est une solution rosâtre a jaunâtre</a:t>
            </a:r>
          </a:p>
        </p:txBody>
      </p:sp>
      <p:sp>
        <p:nvSpPr>
          <p:cNvPr id="7" name="Rectangle 6">
            <a:extLst>
              <a:ext uri="{FF2B5EF4-FFF2-40B4-BE49-F238E27FC236}">
                <a16:creationId xmlns:a16="http://schemas.microsoft.com/office/drawing/2014/main" id="{3872A5C7-4678-66F3-42AE-C4B3D81116F6}"/>
              </a:ext>
            </a:extLst>
          </p:cNvPr>
          <p:cNvSpPr>
            <a:spLocks noChangeArrowheads="1"/>
          </p:cNvSpPr>
          <p:nvPr/>
        </p:nvSpPr>
        <p:spPr bwMode="auto">
          <a:xfrm>
            <a:off x="1763688" y="4393004"/>
            <a:ext cx="7152685" cy="141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457200" indent="-457200">
              <a:buClr>
                <a:srgbClr val="000066"/>
              </a:buClr>
              <a:buFont typeface="+mj-lt"/>
              <a:buAutoNum type="arabicPeriod" startAt="6"/>
              <a:defRPr/>
            </a:pPr>
            <a:r>
              <a:rPr lang="fr-FR" altLang="ja-JP" sz="2200" dirty="0"/>
              <a:t>En maintenant le piston vers le bas, tournez la seringue pour inverser le flacon. Tirez sur le piston pour retirer une dose unique (2.5ml) du mélange de nouveau dans la seringue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Box 19">
            <a:extLst>
              <a:ext uri="{FF2B5EF4-FFF2-40B4-BE49-F238E27FC236}">
                <a16:creationId xmlns:a16="http://schemas.microsoft.com/office/drawing/2014/main" id="{A039194C-1CEB-874B-E659-FA518B49E083}"/>
              </a:ext>
            </a:extLst>
          </p:cNvPr>
          <p:cNvSpPr txBox="1">
            <a:spLocks noChangeArrowheads="1"/>
          </p:cNvSpPr>
          <p:nvPr/>
        </p:nvSpPr>
        <p:spPr bwMode="auto">
          <a:xfrm>
            <a:off x="6496050" y="1403350"/>
            <a:ext cx="215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5</a:t>
            </a:r>
          </a:p>
        </p:txBody>
      </p:sp>
      <p:sp>
        <p:nvSpPr>
          <p:cNvPr id="23557" name="TextBox 20">
            <a:extLst>
              <a:ext uri="{FF2B5EF4-FFF2-40B4-BE49-F238E27FC236}">
                <a16:creationId xmlns:a16="http://schemas.microsoft.com/office/drawing/2014/main" id="{E52C1B8D-DD9C-CF03-1542-457CC5BF99EE}"/>
              </a:ext>
            </a:extLst>
          </p:cNvPr>
          <p:cNvSpPr txBox="1">
            <a:spLocks noChangeArrowheads="1"/>
          </p:cNvSpPr>
          <p:nvPr/>
        </p:nvSpPr>
        <p:spPr bwMode="auto">
          <a:xfrm>
            <a:off x="7945438" y="1403350"/>
            <a:ext cx="215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6</a:t>
            </a:r>
          </a:p>
        </p:txBody>
      </p:sp>
      <p:sp>
        <p:nvSpPr>
          <p:cNvPr id="23558" name="TextBox 21">
            <a:extLst>
              <a:ext uri="{FF2B5EF4-FFF2-40B4-BE49-F238E27FC236}">
                <a16:creationId xmlns:a16="http://schemas.microsoft.com/office/drawing/2014/main" id="{44F96D74-A7A2-D24B-9002-BB82162EC1AD}"/>
              </a:ext>
            </a:extLst>
          </p:cNvPr>
          <p:cNvSpPr txBox="1">
            <a:spLocks noChangeArrowheads="1"/>
          </p:cNvSpPr>
          <p:nvPr/>
        </p:nvSpPr>
        <p:spPr bwMode="auto">
          <a:xfrm>
            <a:off x="6483350" y="3165475"/>
            <a:ext cx="215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7</a:t>
            </a:r>
          </a:p>
        </p:txBody>
      </p:sp>
      <p:sp>
        <p:nvSpPr>
          <p:cNvPr id="23559" name="TextBox 22">
            <a:extLst>
              <a:ext uri="{FF2B5EF4-FFF2-40B4-BE49-F238E27FC236}">
                <a16:creationId xmlns:a16="http://schemas.microsoft.com/office/drawing/2014/main" id="{6DB5926E-6A3F-91A0-B96C-B20EB15C6E41}"/>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8</a:t>
            </a:r>
          </a:p>
        </p:txBody>
      </p:sp>
      <p:sp>
        <p:nvSpPr>
          <p:cNvPr id="4" name="Title 1">
            <a:extLst>
              <a:ext uri="{FF2B5EF4-FFF2-40B4-BE49-F238E27FC236}">
                <a16:creationId xmlns:a16="http://schemas.microsoft.com/office/drawing/2014/main" id="{59A4C1CB-D3EF-F467-3146-6180817B1C59}"/>
              </a:ext>
            </a:extLst>
          </p:cNvPr>
          <p:cNvSpPr>
            <a:spLocks noGrp="1"/>
          </p:cNvSpPr>
          <p:nvPr>
            <p:ph type="title"/>
          </p:nvPr>
        </p:nvSpPr>
        <p:spPr>
          <a:xfrm>
            <a:off x="0" y="0"/>
            <a:ext cx="9144000" cy="1238250"/>
          </a:xfrm>
        </p:spPr>
        <p:txBody>
          <a:bodyPr/>
          <a:lstStyle/>
          <a:p>
            <a:pPr algn="ctr" defTabSz="912813">
              <a:lnSpc>
                <a:spcPct val="90000"/>
              </a:lnSpc>
              <a:spcAft>
                <a:spcPts val="600"/>
              </a:spcAft>
              <a:buSzPct val="100000"/>
              <a:defRPr/>
            </a:pPr>
            <a:r>
              <a:rPr lang="fr-FR" altLang="ro-RO" sz="2800" b="1" dirty="0">
                <a:solidFill>
                  <a:srgbClr val="000066"/>
                </a:solidFill>
                <a:latin typeface="+mj-lt"/>
                <a:cs typeface="+mj-cs"/>
              </a:rPr>
              <a:t>Comment se préparer pour la vaccination avec la présentation du vaccin ROTASIIL? (5/7)</a:t>
            </a:r>
          </a:p>
        </p:txBody>
      </p:sp>
      <p:pic>
        <p:nvPicPr>
          <p:cNvPr id="2" name="Picture 1" descr="A picture containing text&#10;&#10;Description automatically generated">
            <a:extLst>
              <a:ext uri="{FF2B5EF4-FFF2-40B4-BE49-F238E27FC236}">
                <a16:creationId xmlns:a16="http://schemas.microsoft.com/office/drawing/2014/main" id="{69EA10F2-C141-7612-0AC6-65DB9CE12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27" y="1456725"/>
            <a:ext cx="1388141" cy="1396211"/>
          </a:xfrm>
          <a:prstGeom prst="rect">
            <a:avLst/>
          </a:prstGeom>
        </p:spPr>
      </p:pic>
      <p:pic>
        <p:nvPicPr>
          <p:cNvPr id="3" name="Picture 2" descr="Diagram&#10;&#10;Description automatically generated">
            <a:extLst>
              <a:ext uri="{FF2B5EF4-FFF2-40B4-BE49-F238E27FC236}">
                <a16:creationId xmlns:a16="http://schemas.microsoft.com/office/drawing/2014/main" id="{5D5DB580-1514-37ED-3A5C-5857886058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27" y="3132123"/>
            <a:ext cx="1438283" cy="1446550"/>
          </a:xfrm>
          <a:prstGeom prst="rect">
            <a:avLst/>
          </a:prstGeom>
        </p:spPr>
      </p:pic>
      <p:sp>
        <p:nvSpPr>
          <p:cNvPr id="5" name="Rectangle 4">
            <a:extLst>
              <a:ext uri="{FF2B5EF4-FFF2-40B4-BE49-F238E27FC236}">
                <a16:creationId xmlns:a16="http://schemas.microsoft.com/office/drawing/2014/main" id="{134E1F5F-AAAE-8074-892A-B901E68A511F}"/>
              </a:ext>
            </a:extLst>
          </p:cNvPr>
          <p:cNvSpPr>
            <a:spLocks noChangeArrowheads="1"/>
          </p:cNvSpPr>
          <p:nvPr/>
        </p:nvSpPr>
        <p:spPr bwMode="auto">
          <a:xfrm>
            <a:off x="1883811" y="1556792"/>
            <a:ext cx="7152685"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457200" indent="-457200">
              <a:buClr>
                <a:srgbClr val="000066"/>
              </a:buClr>
              <a:buFont typeface="+mj-lt"/>
              <a:buAutoNum type="arabicPeriod" startAt="7"/>
              <a:defRPr/>
            </a:pPr>
            <a:r>
              <a:rPr lang="fr-FR" altLang="ja-JP" sz="2200" dirty="0"/>
              <a:t>Enlevez la seringue de l’adaptateur de flacon. Le vaccin est prêt pour administration</a:t>
            </a:r>
          </a:p>
        </p:txBody>
      </p:sp>
      <p:sp>
        <p:nvSpPr>
          <p:cNvPr id="6" name="Rectangle 5">
            <a:extLst>
              <a:ext uri="{FF2B5EF4-FFF2-40B4-BE49-F238E27FC236}">
                <a16:creationId xmlns:a16="http://schemas.microsoft.com/office/drawing/2014/main" id="{DA6A4D18-952B-5566-F23F-AA6A8EB38A14}"/>
              </a:ext>
            </a:extLst>
          </p:cNvPr>
          <p:cNvSpPr>
            <a:spLocks noChangeArrowheads="1"/>
          </p:cNvSpPr>
          <p:nvPr/>
        </p:nvSpPr>
        <p:spPr bwMode="auto">
          <a:xfrm>
            <a:off x="1818310" y="3356991"/>
            <a:ext cx="7152685" cy="1221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457200" indent="-457200">
              <a:buClr>
                <a:srgbClr val="000066"/>
              </a:buClr>
              <a:buFont typeface="+mj-lt"/>
              <a:buAutoNum type="arabicPeriod" startAt="8"/>
              <a:defRPr/>
            </a:pPr>
            <a:r>
              <a:rPr lang="fr-FR" altLang="ja-JP" sz="2200" dirty="0"/>
              <a:t>Administrez la teneur entière de la seringue par voie orale (à l’intérieure de la joue). Le nourrisson doit être en position couchée. Il ne faut pas injecter.</a:t>
            </a:r>
          </a:p>
          <a:p>
            <a:pPr marL="457200" indent="-457200">
              <a:buClr>
                <a:srgbClr val="000066"/>
              </a:buClr>
              <a:buFont typeface="+mj-lt"/>
              <a:buAutoNum type="arabicPeriod" startAt="8"/>
              <a:defRPr/>
            </a:pPr>
            <a:endParaRPr lang="fr-FR" altLang="ja-JP" sz="2200" dirty="0"/>
          </a:p>
          <a:p>
            <a:pPr marL="0" indent="0">
              <a:buClr>
                <a:srgbClr val="000066"/>
              </a:buClr>
              <a:buNone/>
              <a:defRPr/>
            </a:pPr>
            <a:r>
              <a:rPr lang="fr-FR" altLang="ja-JP" sz="2200" dirty="0"/>
              <a:t>	</a:t>
            </a:r>
            <a:r>
              <a:rPr lang="fr-FR" altLang="ja-JP" sz="2200" dirty="0">
                <a:solidFill>
                  <a:srgbClr val="FF0000"/>
                </a:solidFill>
              </a:rPr>
              <a:t>NE PAS INJECTER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BB8BE68-A340-44EF-BEC0-6E23AAA49B04}"/>
              </a:ext>
            </a:extLst>
          </p:cNvPr>
          <p:cNvSpPr>
            <a:spLocks noChangeArrowheads="1"/>
          </p:cNvSpPr>
          <p:nvPr/>
        </p:nvSpPr>
        <p:spPr bwMode="auto">
          <a:xfrm>
            <a:off x="285304" y="1403350"/>
            <a:ext cx="8463160"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indent="0">
              <a:buNone/>
              <a:defRPr/>
            </a:pPr>
            <a:r>
              <a:rPr lang="fr-FR" altLang="ja-JP" sz="1900" dirty="0"/>
              <a:t>Lors de l’utilisation de la présentation à </a:t>
            </a:r>
            <a:r>
              <a:rPr lang="fr-FR" altLang="ja-JP" sz="1900" dirty="0">
                <a:solidFill>
                  <a:srgbClr val="FF0000"/>
                </a:solidFill>
              </a:rPr>
              <a:t>deux doses</a:t>
            </a:r>
            <a:r>
              <a:rPr lang="fr-FR" altLang="ja-JP" sz="1900" dirty="0"/>
              <a:t>, pour la </a:t>
            </a:r>
            <a:r>
              <a:rPr lang="fr-FR" altLang="ja-JP" sz="1900" b="1" dirty="0"/>
              <a:t>DEUXIEME</a:t>
            </a:r>
            <a:r>
              <a:rPr lang="fr-FR" altLang="ja-JP" sz="1900" dirty="0"/>
              <a:t> dose</a:t>
            </a:r>
          </a:p>
          <a:p>
            <a:pPr marL="457200" indent="-457200">
              <a:buClr>
                <a:srgbClr val="000066"/>
              </a:buClr>
              <a:buFont typeface="+mj-lt"/>
              <a:buAutoNum type="arabicPeriod" startAt="9"/>
              <a:defRPr/>
            </a:pPr>
            <a:r>
              <a:rPr lang="fr-FR" altLang="ja-JP" sz="1900" dirty="0"/>
              <a:t>Prendre une nouvelle seringue orale de 6ml, la connecter </a:t>
            </a:r>
            <a:r>
              <a:rPr lang="fr-FR" altLang="ja-JP" sz="2000" dirty="0"/>
              <a:t>sur l’adaptateur de flacon sur le flacon du vaccin</a:t>
            </a:r>
            <a:endParaRPr lang="fr-FR" altLang="ja-JP" sz="1900" dirty="0"/>
          </a:p>
          <a:p>
            <a:pPr marL="457200" indent="-457200">
              <a:buClr>
                <a:srgbClr val="000066"/>
              </a:buClr>
              <a:buFont typeface="+mj-lt"/>
              <a:buAutoNum type="arabicPeriod" startAt="9"/>
              <a:defRPr/>
            </a:pPr>
            <a:r>
              <a:rPr lang="fr-FR" altLang="ja-JP" sz="1900" dirty="0"/>
              <a:t>Laissez la nouvelle seringue connectée sur l’adaptateur du flacon pour éviter toute contamination</a:t>
            </a:r>
          </a:p>
          <a:p>
            <a:pPr marL="457200" indent="-457200">
              <a:buClr>
                <a:srgbClr val="000066"/>
              </a:buClr>
              <a:buFont typeface="+mj-lt"/>
              <a:buAutoNum type="arabicPeriod" startAt="9"/>
              <a:defRPr/>
            </a:pPr>
            <a:r>
              <a:rPr lang="fr-FR" altLang="ja-JP" sz="1900" dirty="0"/>
              <a:t>Répéter les étapes de retirer 2.5 ml dans la seringue</a:t>
            </a:r>
          </a:p>
          <a:p>
            <a:pPr marL="457200" indent="-457200">
              <a:buClr>
                <a:srgbClr val="000066"/>
              </a:buClr>
              <a:buFont typeface="+mj-lt"/>
              <a:buAutoNum type="arabicPeriod" startAt="9"/>
              <a:defRPr/>
            </a:pPr>
            <a:r>
              <a:rPr lang="fr-FR" altLang="ja-JP" sz="1900" dirty="0"/>
              <a:t>Enlever la seringue de l’adaptateur et administrer la deuxième dose du flacon au deuxième nourrisson</a:t>
            </a:r>
          </a:p>
          <a:p>
            <a:pPr marL="457200" indent="-457200">
              <a:buClr>
                <a:srgbClr val="000066"/>
              </a:buClr>
              <a:buFont typeface="+mj-lt"/>
              <a:buAutoNum type="arabicPeriod" startAt="9"/>
              <a:defRPr/>
            </a:pPr>
            <a:r>
              <a:rPr lang="fr-FR" altLang="ja-JP" sz="1900" dirty="0"/>
              <a:t>Jetez toutes le composantes avec les autres déchets de vaccination non tranchants</a:t>
            </a:r>
          </a:p>
          <a:p>
            <a:pPr marL="0" indent="0">
              <a:buFont typeface="Wingdings" panose="05000000000000000000" pitchFamily="2" charset="2"/>
              <a:buNone/>
              <a:defRPr/>
            </a:pPr>
            <a:r>
              <a:rPr lang="fr-FR" altLang="ja-JP" sz="1900" dirty="0">
                <a:solidFill>
                  <a:srgbClr val="FF0000"/>
                </a:solidFill>
              </a:rPr>
              <a:t>		            NE PAS INJECTER</a:t>
            </a:r>
            <a:endParaRPr lang="fr-FR" altLang="ja-JP" sz="1900" dirty="0"/>
          </a:p>
          <a:p>
            <a:pPr marL="0" indent="0">
              <a:buFont typeface="Wingdings" panose="05000000000000000000" pitchFamily="2" charset="2"/>
              <a:buNone/>
              <a:defRPr/>
            </a:pPr>
            <a:endParaRPr lang="fr-FR" altLang="ja-JP" sz="1900" dirty="0"/>
          </a:p>
          <a:p>
            <a:pPr marL="0" indent="0">
              <a:buFont typeface="Wingdings" panose="05000000000000000000" pitchFamily="2" charset="2"/>
              <a:buNone/>
              <a:defRPr/>
            </a:pPr>
            <a:r>
              <a:rPr lang="fr-FR" altLang="ja-JP" sz="1900" dirty="0"/>
              <a:t>		</a:t>
            </a:r>
            <a:endParaRPr lang="fr-FR" altLang="ja-JP" sz="1900" dirty="0">
              <a:solidFill>
                <a:srgbClr val="FF0000"/>
              </a:solidFill>
            </a:endParaRPr>
          </a:p>
          <a:p>
            <a:pPr lvl="1">
              <a:defRPr/>
            </a:pPr>
            <a:endParaRPr lang="fr-FR" altLang="es-ES" sz="1900" dirty="0">
              <a:ea typeface="MS PGothic" panose="020B0600070205080204" pitchFamily="34" charset="-128"/>
            </a:endParaRPr>
          </a:p>
        </p:txBody>
      </p:sp>
      <p:sp>
        <p:nvSpPr>
          <p:cNvPr id="25605" name="TextBox 20">
            <a:extLst>
              <a:ext uri="{FF2B5EF4-FFF2-40B4-BE49-F238E27FC236}">
                <a16:creationId xmlns:a16="http://schemas.microsoft.com/office/drawing/2014/main" id="{A2CED31D-34F3-A43A-E965-0505ED54898D}"/>
              </a:ext>
            </a:extLst>
          </p:cNvPr>
          <p:cNvSpPr txBox="1">
            <a:spLocks noChangeArrowheads="1"/>
          </p:cNvSpPr>
          <p:nvPr/>
        </p:nvSpPr>
        <p:spPr bwMode="auto">
          <a:xfrm>
            <a:off x="7945438" y="1403350"/>
            <a:ext cx="215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6</a:t>
            </a:r>
          </a:p>
        </p:txBody>
      </p:sp>
      <p:sp>
        <p:nvSpPr>
          <p:cNvPr id="25607" name="TextBox 22">
            <a:extLst>
              <a:ext uri="{FF2B5EF4-FFF2-40B4-BE49-F238E27FC236}">
                <a16:creationId xmlns:a16="http://schemas.microsoft.com/office/drawing/2014/main" id="{3D4695BD-F63E-9CC2-8D31-C981D0E49EC5}"/>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8</a:t>
            </a:r>
          </a:p>
        </p:txBody>
      </p:sp>
      <p:sp>
        <p:nvSpPr>
          <p:cNvPr id="3" name="Title 1">
            <a:extLst>
              <a:ext uri="{FF2B5EF4-FFF2-40B4-BE49-F238E27FC236}">
                <a16:creationId xmlns:a16="http://schemas.microsoft.com/office/drawing/2014/main" id="{31FC7F5D-16E3-9FB1-55AF-D5679C7C27D2}"/>
              </a:ext>
            </a:extLst>
          </p:cNvPr>
          <p:cNvSpPr>
            <a:spLocks noGrp="1"/>
          </p:cNvSpPr>
          <p:nvPr>
            <p:ph type="title"/>
          </p:nvPr>
        </p:nvSpPr>
        <p:spPr>
          <a:xfrm>
            <a:off x="0" y="0"/>
            <a:ext cx="9144000" cy="1238250"/>
          </a:xfrm>
        </p:spPr>
        <p:txBody>
          <a:bodyPr/>
          <a:lstStyle/>
          <a:p>
            <a:pPr algn="ctr" defTabSz="912813">
              <a:lnSpc>
                <a:spcPct val="90000"/>
              </a:lnSpc>
              <a:spcAft>
                <a:spcPts val="600"/>
              </a:spcAft>
              <a:buSzPct val="100000"/>
              <a:defRPr/>
            </a:pPr>
            <a:r>
              <a:rPr lang="fr-FR" altLang="ro-RO" sz="2800" b="1" dirty="0">
                <a:solidFill>
                  <a:srgbClr val="000066"/>
                </a:solidFill>
                <a:latin typeface="+mj-lt"/>
                <a:cs typeface="+mj-cs"/>
              </a:rPr>
              <a:t>Comment se préparer pour la vaccination avec la présentation du vaccin ROTASIIL? (6/7)</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4">
            <a:extLst>
              <a:ext uri="{FF2B5EF4-FFF2-40B4-BE49-F238E27FC236}">
                <a16:creationId xmlns:a16="http://schemas.microsoft.com/office/drawing/2014/main" id="{F0263C79-B859-6D4F-7A62-43B78B6669F8}"/>
              </a:ext>
            </a:extLst>
          </p:cNvPr>
          <p:cNvSpPr>
            <a:spLocks noChangeArrowheads="1"/>
          </p:cNvSpPr>
          <p:nvPr/>
        </p:nvSpPr>
        <p:spPr bwMode="auto">
          <a:xfrm>
            <a:off x="179388" y="1309688"/>
            <a:ext cx="6156325"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en-US" altLang="ja-JP" sz="2200"/>
          </a:p>
          <a:p>
            <a:pPr>
              <a:buFont typeface="Wingdings" panose="05000000000000000000" pitchFamily="2" charset="2"/>
              <a:buNone/>
            </a:pPr>
            <a:r>
              <a:rPr lang="en-GB" altLang="ja-JP" sz="2200"/>
              <a:t>		</a:t>
            </a:r>
            <a:endParaRPr lang="en-GB" altLang="ja-JP" sz="2200">
              <a:solidFill>
                <a:srgbClr val="FF0000"/>
              </a:solidFill>
            </a:endParaRPr>
          </a:p>
          <a:p>
            <a:pPr lvl="1"/>
            <a:endParaRPr lang="fr-FR" altLang="es-ES" sz="2200">
              <a:ea typeface="MS PGothic" panose="020B0600070205080204" pitchFamily="34" charset="-128"/>
            </a:endParaRPr>
          </a:p>
        </p:txBody>
      </p:sp>
      <p:sp>
        <p:nvSpPr>
          <p:cNvPr id="29700" name="TextBox 21">
            <a:extLst>
              <a:ext uri="{FF2B5EF4-FFF2-40B4-BE49-F238E27FC236}">
                <a16:creationId xmlns:a16="http://schemas.microsoft.com/office/drawing/2014/main" id="{892B6FC3-2DA3-813E-BE99-7CD15F277385}"/>
              </a:ext>
            </a:extLst>
          </p:cNvPr>
          <p:cNvSpPr txBox="1">
            <a:spLocks noChangeArrowheads="1"/>
          </p:cNvSpPr>
          <p:nvPr/>
        </p:nvSpPr>
        <p:spPr bwMode="auto">
          <a:xfrm>
            <a:off x="6483350" y="3165475"/>
            <a:ext cx="215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7</a:t>
            </a:r>
          </a:p>
        </p:txBody>
      </p:sp>
      <p:sp>
        <p:nvSpPr>
          <p:cNvPr id="29701" name="TextBox 22">
            <a:extLst>
              <a:ext uri="{FF2B5EF4-FFF2-40B4-BE49-F238E27FC236}">
                <a16:creationId xmlns:a16="http://schemas.microsoft.com/office/drawing/2014/main" id="{E0069C9E-53C6-6EF9-50EB-788FC400B8D6}"/>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8</a:t>
            </a:r>
          </a:p>
        </p:txBody>
      </p:sp>
      <p:sp>
        <p:nvSpPr>
          <p:cNvPr id="29702" name="TextBox 15">
            <a:extLst>
              <a:ext uri="{FF2B5EF4-FFF2-40B4-BE49-F238E27FC236}">
                <a16:creationId xmlns:a16="http://schemas.microsoft.com/office/drawing/2014/main" id="{31235E09-CD98-8C09-1671-9C1C13E63A98}"/>
              </a:ext>
            </a:extLst>
          </p:cNvPr>
          <p:cNvSpPr txBox="1">
            <a:spLocks noChangeArrowheads="1"/>
          </p:cNvSpPr>
          <p:nvPr/>
        </p:nvSpPr>
        <p:spPr bwMode="auto">
          <a:xfrm>
            <a:off x="6672263" y="1350963"/>
            <a:ext cx="60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15</a:t>
            </a:r>
          </a:p>
        </p:txBody>
      </p:sp>
      <p:sp>
        <p:nvSpPr>
          <p:cNvPr id="29703" name="TextBox 15">
            <a:extLst>
              <a:ext uri="{FF2B5EF4-FFF2-40B4-BE49-F238E27FC236}">
                <a16:creationId xmlns:a16="http://schemas.microsoft.com/office/drawing/2014/main" id="{627EFCFA-440C-50BA-56D3-A238957BF8B9}"/>
              </a:ext>
            </a:extLst>
          </p:cNvPr>
          <p:cNvSpPr txBox="1">
            <a:spLocks noChangeArrowheads="1"/>
          </p:cNvSpPr>
          <p:nvPr/>
        </p:nvSpPr>
        <p:spPr bwMode="auto">
          <a:xfrm>
            <a:off x="8067675" y="1350963"/>
            <a:ext cx="60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16</a:t>
            </a:r>
          </a:p>
        </p:txBody>
      </p:sp>
      <p:sp>
        <p:nvSpPr>
          <p:cNvPr id="29704" name="Espace réservé du contenu 3">
            <a:extLst>
              <a:ext uri="{FF2B5EF4-FFF2-40B4-BE49-F238E27FC236}">
                <a16:creationId xmlns:a16="http://schemas.microsoft.com/office/drawing/2014/main" id="{ABDD76E3-1C7D-5370-4079-BD07D98C28CB}"/>
              </a:ext>
            </a:extLst>
          </p:cNvPr>
          <p:cNvSpPr txBox="1">
            <a:spLocks/>
          </p:cNvSpPr>
          <p:nvPr/>
        </p:nvSpPr>
        <p:spPr bwMode="auto">
          <a:xfrm>
            <a:off x="287338" y="1365250"/>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dirty="0"/>
              <a:t>Contrairement au vaccin contre le polio, le vaccin de 2 doses ROTASIIL doit être utilisé immédiatement.  S’il n'est pas utilisé immédiatement, il peut être maintenue pendant une période de maximum 6 heures, ou jusqu’à la fin de la session de vaccination</a:t>
            </a:r>
          </a:p>
          <a:p>
            <a:pPr lvl="1"/>
            <a:r>
              <a:rPr lang="fr-FR" altLang="es-ES" dirty="0"/>
              <a:t>à condition qu’une seringue soit utilisé pour boucher l’ouverture de l’adaptateur du flacon et que l’ensemble de l’assemblage soit gardé entre 2</a:t>
            </a:r>
            <a:r>
              <a:rPr lang="fr-FR" altLang="es-ES" baseline="30000" dirty="0"/>
              <a:t>o</a:t>
            </a:r>
            <a:r>
              <a:rPr lang="fr-FR" altLang="es-ES" dirty="0"/>
              <a:t>C et 8</a:t>
            </a:r>
            <a:r>
              <a:rPr lang="fr-FR" altLang="es-ES" baseline="30000" dirty="0"/>
              <a:t>o</a:t>
            </a:r>
            <a:r>
              <a:rPr lang="fr-FR" altLang="es-ES" dirty="0"/>
              <a:t>C</a:t>
            </a:r>
          </a:p>
          <a:p>
            <a:r>
              <a:rPr lang="fr-FR" altLang="es-ES" dirty="0"/>
              <a:t>S’il n’y a pas de nourrissons a vacciner avec la deuxième dose du vaccin ROTASIIL, jeter le vaccin</a:t>
            </a:r>
            <a:endParaRPr lang="fr-FR" altLang="es-ES" sz="2100" dirty="0"/>
          </a:p>
        </p:txBody>
      </p:sp>
      <p:sp>
        <p:nvSpPr>
          <p:cNvPr id="3" name="Title 1">
            <a:extLst>
              <a:ext uri="{FF2B5EF4-FFF2-40B4-BE49-F238E27FC236}">
                <a16:creationId xmlns:a16="http://schemas.microsoft.com/office/drawing/2014/main" id="{F411FC18-CB75-7F19-2519-C90CFD94C828}"/>
              </a:ext>
            </a:extLst>
          </p:cNvPr>
          <p:cNvSpPr>
            <a:spLocks noGrp="1"/>
          </p:cNvSpPr>
          <p:nvPr>
            <p:ph type="title"/>
          </p:nvPr>
        </p:nvSpPr>
        <p:spPr>
          <a:xfrm>
            <a:off x="0" y="0"/>
            <a:ext cx="9144000" cy="1238250"/>
          </a:xfrm>
        </p:spPr>
        <p:txBody>
          <a:bodyPr/>
          <a:lstStyle/>
          <a:p>
            <a:pPr algn="ctr" defTabSz="912813">
              <a:lnSpc>
                <a:spcPct val="90000"/>
              </a:lnSpc>
              <a:spcAft>
                <a:spcPts val="600"/>
              </a:spcAft>
              <a:buSzPct val="100000"/>
              <a:defRPr/>
            </a:pPr>
            <a:r>
              <a:rPr lang="fr-FR" altLang="ro-RO" sz="2800" b="1" dirty="0">
                <a:solidFill>
                  <a:srgbClr val="000066"/>
                </a:solidFill>
                <a:latin typeface="+mj-lt"/>
                <a:cs typeface="+mj-cs"/>
              </a:rPr>
              <a:t>Comment se préparer pour la vaccination avec la présentation du vaccin ROTASIIL? (7/7)</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52DB3F83-4208-4128-881E-4E60CF6AB014}"/>
              </a:ext>
            </a:extLst>
          </p:cNvPr>
          <p:cNvSpPr>
            <a:spLocks noGrp="1"/>
          </p:cNvSpPr>
          <p:nvPr>
            <p:ph type="title" idx="4294967295"/>
          </p:nvPr>
        </p:nvSpPr>
        <p:spPr/>
        <p:txBody>
          <a:bodyPr/>
          <a:lstStyle/>
          <a:p>
            <a:pPr>
              <a:defRPr/>
            </a:pPr>
            <a:r>
              <a:rPr lang="fr-FR" altLang="ro-RO" sz="2500" dirty="0"/>
              <a:t>Le vaccin antirotavirus (ROTASIIL) peut-il être administré </a:t>
            </a:r>
            <a:br>
              <a:rPr lang="fr-FR" altLang="ro-RO" sz="2500" dirty="0"/>
            </a:br>
            <a:r>
              <a:rPr lang="fr-FR" altLang="ro-RO" sz="2500" dirty="0"/>
              <a:t>en même temps que d’autres vaccins pour enfants ?</a:t>
            </a:r>
          </a:p>
        </p:txBody>
      </p:sp>
      <p:sp>
        <p:nvSpPr>
          <p:cNvPr id="22531" name="Rectangle 5">
            <a:extLst>
              <a:ext uri="{FF2B5EF4-FFF2-40B4-BE49-F238E27FC236}">
                <a16:creationId xmlns:a16="http://schemas.microsoft.com/office/drawing/2014/main" id="{324EFB93-CB7D-45E6-97A0-B3EBF2A1EAF9}"/>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22532" name="Espace réservé du contenu 3">
            <a:extLst>
              <a:ext uri="{FF2B5EF4-FFF2-40B4-BE49-F238E27FC236}">
                <a16:creationId xmlns:a16="http://schemas.microsoft.com/office/drawing/2014/main" id="{BD572253-19EC-43A6-8A49-A0CDD83BD3AD}"/>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Le ROTASIIL, ainsi que les autres vaccins antirotavirus, peuvent être administrés avec tous les vaccins de routine de l’enfance suivants sans nuire à leur efficacité : </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antidiphtérique-antitétanique-anticoquelucheux (DTC)</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t>
            </a:r>
            <a:r>
              <a:rPr lang="fr-FR" altLang="ro-RO" i="1" dirty="0">
                <a:latin typeface="Arial" panose="020B0604020202020204" pitchFamily="34" charset="0"/>
                <a:ea typeface="MS PGothic" panose="020B0600070205080204" pitchFamily="34" charset="-128"/>
              </a:rPr>
              <a:t>Haemophilus influenzae</a:t>
            </a:r>
            <a:r>
              <a:rPr lang="fr-FR" altLang="ro-RO" dirty="0">
                <a:latin typeface="Arial" panose="020B0604020202020204" pitchFamily="34" charset="0"/>
                <a:ea typeface="MS PGothic" panose="020B0600070205080204" pitchFamily="34" charset="-128"/>
              </a:rPr>
              <a:t> de type b (Hib)</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antipoliomyélitique inactivé (VPI)</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anti-hépatite B</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antipneumococcique</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antipoliomyélitique oral (VPO)</a:t>
            </a:r>
          </a:p>
          <a:p>
            <a:r>
              <a:rPr lang="fr-FR" altLang="ro-RO" sz="2100" dirty="0"/>
              <a:t>Administrer le vaccin antirotavirus (et le VPO)</a:t>
            </a:r>
            <a:r>
              <a:rPr lang="fr-FR" altLang="ro-RO" sz="2100" b="1" dirty="0"/>
              <a:t> en premier</a:t>
            </a:r>
            <a:r>
              <a:rPr lang="fr-FR" altLang="ro-RO" sz="2100" dirty="0"/>
              <a:t>,</a:t>
            </a:r>
            <a:r>
              <a:rPr lang="fr-FR" altLang="ro-RO" sz="2100" b="1" dirty="0"/>
              <a:t> </a:t>
            </a:r>
            <a:r>
              <a:rPr lang="fr-FR" altLang="ro-RO" sz="2100" dirty="0"/>
              <a:t>puis administrer les autres vaccins pédiatriques injectables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à coins arrondis 3">
            <a:extLst>
              <a:ext uri="{FF2B5EF4-FFF2-40B4-BE49-F238E27FC236}">
                <a16:creationId xmlns:a16="http://schemas.microsoft.com/office/drawing/2014/main" id="{665338FC-B5C6-4930-827A-C2592FCC69B3}"/>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ct val="0"/>
              </a:spcBef>
              <a:buClrTx/>
              <a:buFont typeface="Limon F3" charset="0"/>
              <a:buNone/>
              <a:defRPr/>
            </a:pPr>
            <a:r>
              <a:rPr lang="fr-FR" altLang="ro-RO" sz="1850" b="1">
                <a:solidFill>
                  <a:srgbClr val="002060"/>
                </a:solidFill>
              </a:rPr>
              <a:t>Le nourrisson est âgé de 6 semaines. Vous lui administrez le VPO, le vaccin antirotavirus et le vaccin pentavalent.</a:t>
            </a:r>
          </a:p>
          <a:p>
            <a:pPr>
              <a:spcBef>
                <a:spcPct val="0"/>
              </a:spcBef>
              <a:buClrTx/>
              <a:buFont typeface="Limon F3" charset="0"/>
              <a:buNone/>
              <a:defRPr/>
            </a:pPr>
            <a:endParaRPr lang="fr-FR" altLang="ro-RO" sz="1850" b="1">
              <a:solidFill>
                <a:srgbClr val="002060"/>
              </a:solidFill>
            </a:endParaRPr>
          </a:p>
          <a:p>
            <a:pPr>
              <a:spcBef>
                <a:spcPct val="0"/>
              </a:spcBef>
              <a:buClrTx/>
              <a:buFont typeface="Limon F3" charset="0"/>
              <a:buNone/>
              <a:defRPr/>
            </a:pPr>
            <a:r>
              <a:rPr lang="fr-FR" altLang="ro-RO" sz="1850" b="1">
                <a:solidFill>
                  <a:srgbClr val="002060"/>
                </a:solidFill>
              </a:rPr>
              <a:t>Dans quel ordre devriez-vous administrer les vaccins ?</a:t>
            </a:r>
          </a:p>
        </p:txBody>
      </p:sp>
      <p:sp>
        <p:nvSpPr>
          <p:cNvPr id="15363" name="Titre 17">
            <a:extLst>
              <a:ext uri="{FF2B5EF4-FFF2-40B4-BE49-F238E27FC236}">
                <a16:creationId xmlns:a16="http://schemas.microsoft.com/office/drawing/2014/main" id="{A89399E2-3FF7-4A7F-86C5-410719200A5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24580" name="Picture 8" descr="doctor_thinking">
            <a:extLst>
              <a:ext uri="{FF2B5EF4-FFF2-40B4-BE49-F238E27FC236}">
                <a16:creationId xmlns:a16="http://schemas.microsoft.com/office/drawing/2014/main" id="{D40480A4-C13C-4F5B-AD48-B35240789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3">
            <a:extLst>
              <a:ext uri="{FF2B5EF4-FFF2-40B4-BE49-F238E27FC236}">
                <a16:creationId xmlns:a16="http://schemas.microsoft.com/office/drawing/2014/main" id="{E171EEDE-91D5-4F89-A9BC-2149B0FCA350}"/>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nourrisson devrait être assis dans une position semi-inclinée lors de l’administration du vaccin par voie orale</a:t>
            </a:r>
          </a:p>
        </p:txBody>
      </p:sp>
      <p:sp>
        <p:nvSpPr>
          <p:cNvPr id="16387" name="Rectangle 2">
            <a:extLst>
              <a:ext uri="{FF2B5EF4-FFF2-40B4-BE49-F238E27FC236}">
                <a16:creationId xmlns:a16="http://schemas.microsoft.com/office/drawing/2014/main" id="{053852F1-55A3-48D9-AF2B-F2E2E4DC972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300" b="1">
                <a:solidFill>
                  <a:srgbClr val="000066"/>
                </a:solidFill>
                <a:latin typeface="Arial" pitchFamily="34" charset="0"/>
              </a:rPr>
              <a:t>Comment positionner le nourrisson </a:t>
            </a:r>
            <a:br>
              <a:rPr lang="fr-FR" altLang="ro-RO" sz="3300" b="1">
                <a:solidFill>
                  <a:srgbClr val="000066"/>
                </a:solidFill>
                <a:latin typeface="Arial" pitchFamily="34" charset="0"/>
              </a:rPr>
            </a:br>
            <a:r>
              <a:rPr lang="fr-FR" altLang="ro-RO" sz="3300" b="1">
                <a:solidFill>
                  <a:srgbClr val="000066"/>
                </a:solidFill>
                <a:latin typeface="Arial" pitchFamily="34" charset="0"/>
              </a:rPr>
              <a:t>lors de la vaccination contre le rotavirus ? </a:t>
            </a:r>
          </a:p>
        </p:txBody>
      </p:sp>
      <p:pic>
        <p:nvPicPr>
          <p:cNvPr id="26628" name="Picture 9" descr="pos0 (1face_1char)">
            <a:extLst>
              <a:ext uri="{FF2B5EF4-FFF2-40B4-BE49-F238E27FC236}">
                <a16:creationId xmlns:a16="http://schemas.microsoft.com/office/drawing/2014/main" id="{007B7001-C798-4F80-8107-450D1C5512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24EC1F9B-5596-4DF7-BFE7-1269BDEE641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500" b="1">
                <a:solidFill>
                  <a:srgbClr val="000066"/>
                </a:solidFill>
                <a:latin typeface="Arial" pitchFamily="34" charset="0"/>
              </a:rPr>
              <a:t>Comment placer la seringue ? </a:t>
            </a:r>
          </a:p>
        </p:txBody>
      </p:sp>
      <p:sp>
        <p:nvSpPr>
          <p:cNvPr id="28675" name="Rectangle 19">
            <a:extLst>
              <a:ext uri="{FF2B5EF4-FFF2-40B4-BE49-F238E27FC236}">
                <a16:creationId xmlns:a16="http://schemas.microsoft.com/office/drawing/2014/main" id="{98CCC080-B967-4F32-ABF2-67BA8DB8D473}"/>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28676" name="Rectangle 19">
            <a:extLst>
              <a:ext uri="{FF2B5EF4-FFF2-40B4-BE49-F238E27FC236}">
                <a16:creationId xmlns:a16="http://schemas.microsoft.com/office/drawing/2014/main" id="{8FB04FBD-D9A6-473A-B84E-2F8C857E0293}"/>
              </a:ext>
            </a:extLst>
          </p:cNvPr>
          <p:cNvSpPr>
            <a:spLocks noChangeArrowheads="1"/>
          </p:cNvSpPr>
          <p:nvPr/>
        </p:nvSpPr>
        <p:spPr bwMode="auto">
          <a:xfrm>
            <a:off x="395288" y="1484313"/>
            <a:ext cx="5616872"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300" dirty="0">
                <a:ea typeface="SimSun" panose="02010600030101010101" pitchFamily="2" charset="-122"/>
              </a:rPr>
              <a:t>Ouvrir la bouche de l’enfant en pressant doucement ses joues l’une contre l’autre</a:t>
            </a:r>
          </a:p>
          <a:p>
            <a:r>
              <a:rPr lang="fr-FR" altLang="ro-RO" sz="2300" dirty="0">
                <a:ea typeface="SimSun" panose="02010600030101010101" pitchFamily="2" charset="-122"/>
              </a:rPr>
              <a:t>Incliner la seringue selon un angle de 45°</a:t>
            </a:r>
          </a:p>
          <a:p>
            <a:r>
              <a:rPr lang="fr-FR" altLang="ro-RO" sz="2300" dirty="0">
                <a:ea typeface="SimSun" panose="02010600030101010101" pitchFamily="2" charset="-122"/>
              </a:rPr>
              <a:t>Appuyer lentement sur le piston de la seringue, en s’arrêtant pour permettre au nourrisson d’avaler</a:t>
            </a:r>
          </a:p>
          <a:p>
            <a:r>
              <a:rPr lang="fr-FR" altLang="ro-RO" sz="2300" dirty="0">
                <a:ea typeface="SimSun" panose="02010600030101010101" pitchFamily="2" charset="-122"/>
              </a:rPr>
              <a:t>Administrer 2.5 ml dans la joue intérieure du nourrisson</a:t>
            </a:r>
          </a:p>
        </p:txBody>
      </p:sp>
      <p:pic>
        <p:nvPicPr>
          <p:cNvPr id="3" name="Picture 9">
            <a:extLst>
              <a:ext uri="{FF2B5EF4-FFF2-40B4-BE49-F238E27FC236}">
                <a16:creationId xmlns:a16="http://schemas.microsoft.com/office/drawing/2014/main" id="{7484A218-0134-4F42-9639-4D1E1C635E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1600" y="1713031"/>
            <a:ext cx="28035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C33B7D8B-348C-43F7-A162-7D16640FF50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30723" name="Picture 10" descr="doctor_thinking">
            <a:extLst>
              <a:ext uri="{FF2B5EF4-FFF2-40B4-BE49-F238E27FC236}">
                <a16:creationId xmlns:a16="http://schemas.microsoft.com/office/drawing/2014/main" id="{5CDDC2DB-5129-48F4-8D32-4764EA84C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Group 1">
            <a:extLst>
              <a:ext uri="{FF2B5EF4-FFF2-40B4-BE49-F238E27FC236}">
                <a16:creationId xmlns:a16="http://schemas.microsoft.com/office/drawing/2014/main" id="{AB2BCF3A-CF23-4EBF-81E8-0CBC848093F6}"/>
              </a:ext>
            </a:extLst>
          </p:cNvPr>
          <p:cNvGrpSpPr>
            <a:grpSpLocks/>
          </p:cNvGrpSpPr>
          <p:nvPr/>
        </p:nvGrpSpPr>
        <p:grpSpPr bwMode="auto">
          <a:xfrm>
            <a:off x="971550" y="1916113"/>
            <a:ext cx="4464050" cy="3384550"/>
            <a:chOff x="971550" y="1916112"/>
            <a:chExt cx="4464546" cy="3385095"/>
          </a:xfrm>
        </p:grpSpPr>
        <p:sp>
          <p:nvSpPr>
            <p:cNvPr id="30725" name="Rectangle à coins arrondis 3">
              <a:extLst>
                <a:ext uri="{FF2B5EF4-FFF2-40B4-BE49-F238E27FC236}">
                  <a16:creationId xmlns:a16="http://schemas.microsoft.com/office/drawing/2014/main" id="{67E6C38E-775D-4D67-9AE8-AF350135A9CF}"/>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L’enfant est-il dans la bonne position pour être vacciné ?</a:t>
              </a:r>
            </a:p>
            <a:p>
              <a:pPr>
                <a:spcBef>
                  <a:spcPct val="0"/>
                </a:spcBef>
                <a:buClrTx/>
                <a:buFont typeface="Limon F3" charset="0"/>
                <a:buNone/>
              </a:pPr>
              <a:endParaRPr lang="en-GB" altLang="ro-RO" sz="2000" b="1">
                <a:solidFill>
                  <a:srgbClr val="002060"/>
                </a:solidFill>
              </a:endParaRPr>
            </a:p>
          </p:txBody>
        </p:sp>
        <p:pic>
          <p:nvPicPr>
            <p:cNvPr id="30726" name="Picture 6">
              <a:extLst>
                <a:ext uri="{FF2B5EF4-FFF2-40B4-BE49-F238E27FC236}">
                  <a16:creationId xmlns:a16="http://schemas.microsoft.com/office/drawing/2014/main" id="{E3D665D7-F7B8-40AA-91DA-3DEB12BEE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CEE2E0E-1EEE-4BE6-8F62-AA90331CBB0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200" b="1" dirty="0">
                <a:solidFill>
                  <a:srgbClr val="000066"/>
                </a:solidFill>
                <a:latin typeface="Arial" pitchFamily="34" charset="0"/>
              </a:rPr>
              <a:t>Que faire si l’enfant recrache une partie </a:t>
            </a:r>
            <a:br>
              <a:rPr lang="fr-FR" altLang="ro-RO" sz="3200" b="1" dirty="0">
                <a:solidFill>
                  <a:srgbClr val="000066"/>
                </a:solidFill>
                <a:latin typeface="Arial" pitchFamily="34" charset="0"/>
              </a:rPr>
            </a:br>
            <a:r>
              <a:rPr lang="fr-FR" altLang="ro-RO" sz="3200" b="1" dirty="0">
                <a:solidFill>
                  <a:srgbClr val="000066"/>
                </a:solidFill>
                <a:latin typeface="Arial" pitchFamily="34" charset="0"/>
              </a:rPr>
              <a:t>du vaccin antirotavirus (ROTASIIL) ?</a:t>
            </a:r>
          </a:p>
        </p:txBody>
      </p:sp>
      <p:sp>
        <p:nvSpPr>
          <p:cNvPr id="32771" name="Rectangle 14">
            <a:extLst>
              <a:ext uri="{FF2B5EF4-FFF2-40B4-BE49-F238E27FC236}">
                <a16:creationId xmlns:a16="http://schemas.microsoft.com/office/drawing/2014/main" id="{B4AF81BF-1250-4208-B319-6B32C49C99E0}"/>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1800" dirty="0">
                <a:ea typeface="SimSun" panose="02010600030101010101" pitchFamily="2" charset="-122"/>
              </a:rPr>
              <a:t>Une dose de vaccin antirotavirus (ROTASIIL est supérieure à une dose de vaccin antipoliomyélitique oral</a:t>
            </a:r>
          </a:p>
          <a:p>
            <a:pPr lvl="1"/>
            <a:r>
              <a:rPr lang="fr-FR" altLang="ro-RO" sz="1800" dirty="0">
                <a:ea typeface="SimSun" panose="02010600030101010101" pitchFamily="2" charset="-122"/>
              </a:rPr>
              <a:t>ROTASIIL = 2.5 ml; Polio = 0,1 ml (2 gouttes)</a:t>
            </a:r>
          </a:p>
          <a:p>
            <a:r>
              <a:rPr lang="fr-FR" altLang="ro-RO" sz="1800" dirty="0">
                <a:ea typeface="SimSun" panose="02010600030101010101" pitchFamily="2" charset="-122"/>
              </a:rPr>
              <a:t>Pour prévenir toute régurgitation </a:t>
            </a:r>
          </a:p>
          <a:p>
            <a:pPr lvl="1"/>
            <a:r>
              <a:rPr lang="fr-FR" altLang="ro-RO" sz="1800" dirty="0">
                <a:ea typeface="SimSun" panose="02010600030101010101" pitchFamily="2" charset="-122"/>
              </a:rPr>
              <a:t>Ouvrir la bouche de l’enfant en pressant doucement ses joues l’une contre l’autre</a:t>
            </a:r>
          </a:p>
          <a:p>
            <a:pPr lvl="1"/>
            <a:r>
              <a:rPr lang="fr-FR" altLang="ro-RO" sz="1800" dirty="0">
                <a:ea typeface="SimSun" panose="02010600030101010101" pitchFamily="2" charset="-122"/>
              </a:rPr>
              <a:t>Incliner la seringue selon un angle de 45°à l’intérieure de la joue du nourrisson</a:t>
            </a:r>
          </a:p>
          <a:p>
            <a:pPr lvl="1"/>
            <a:r>
              <a:rPr lang="fr-FR" altLang="ro-RO" sz="1800" dirty="0">
                <a:ea typeface="SimSun" panose="02010600030101010101" pitchFamily="2" charset="-122"/>
              </a:rPr>
              <a:t>Appuyer </a:t>
            </a:r>
            <a:r>
              <a:rPr lang="fr-FR" altLang="ro-RO" sz="1800" b="1" dirty="0">
                <a:ea typeface="SimSun" panose="02010600030101010101" pitchFamily="2" charset="-122"/>
              </a:rPr>
              <a:t>lentement </a:t>
            </a:r>
            <a:r>
              <a:rPr lang="fr-FR" altLang="ro-RO" sz="1800" dirty="0">
                <a:ea typeface="SimSun" panose="02010600030101010101" pitchFamily="2" charset="-122"/>
              </a:rPr>
              <a:t>sur le piston de la seringue, en s’arrêtant pour permettre au nourrisson d’avaler</a:t>
            </a:r>
          </a:p>
          <a:p>
            <a:r>
              <a:rPr lang="fr-FR" altLang="ro-RO" sz="1800" dirty="0">
                <a:ea typeface="SimSun" panose="02010600030101010101" pitchFamily="2" charset="-122"/>
              </a:rPr>
              <a:t>Une dose de remplacement n'est pas nécessaire si une dose incomplète est administrée pour une raison quelconque</a:t>
            </a:r>
          </a:p>
          <a:p>
            <a:pPr lvl="1"/>
            <a:r>
              <a:rPr lang="fr-FR" altLang="ro-RO" sz="1800" dirty="0">
                <a:ea typeface="SimSun" panose="02010600030101010101" pitchFamily="2" charset="-122"/>
              </a:rPr>
              <a:t>par exemple, un enfant qui crache ou régurgite le vaccin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E8F51FD6-81C7-458B-819E-7CDE5B09D7E6}"/>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C6CBB7-E6E2-43E3-8216-E86D98DD8F5F}"/>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À la fin de ce module, le participant sera en mesure de :</a:t>
            </a:r>
          </a:p>
          <a:p>
            <a:pPr lvl="1"/>
            <a:r>
              <a:rPr lang="fr-FR" altLang="ro-RO" dirty="0">
                <a:ea typeface="MS PGothic" panose="020B0600070205080204" pitchFamily="34" charset="-128"/>
              </a:rPr>
              <a:t>Identifier les mesures nécessaires pour assurer un niveau élevé quant à la qualité du vaccin</a:t>
            </a:r>
          </a:p>
          <a:p>
            <a:pPr lvl="1"/>
            <a:r>
              <a:rPr lang="fr-FR" altLang="ro-RO" dirty="0">
                <a:ea typeface="MS PGothic" panose="020B0600070205080204" pitchFamily="34" charset="-128"/>
              </a:rPr>
              <a:t>Décrire la méthode d’administration du vaccin</a:t>
            </a:r>
          </a:p>
          <a:p>
            <a:pPr lvl="1"/>
            <a:r>
              <a:rPr lang="fr-FR" altLang="ro-RO" dirty="0">
                <a:ea typeface="MS PGothic" panose="020B0600070205080204" pitchFamily="34" charset="-128"/>
              </a:rPr>
              <a:t>Décrire </a:t>
            </a:r>
            <a:r>
              <a:rPr lang="fr-FR" altLang="en-US" dirty="0"/>
              <a:t>les consignes spéciales à suivre en stratégie avancée</a:t>
            </a:r>
          </a:p>
          <a:p>
            <a:pPr lvl="1"/>
            <a:endParaRPr lang="fr-FR" altLang="ro-RO" dirty="0">
              <a:ea typeface="MS PGothic" panose="020B0600070205080204" pitchFamily="34" charset="-128"/>
            </a:endParaRPr>
          </a:p>
          <a:p>
            <a:r>
              <a:rPr lang="fr-FR" altLang="ro-RO" sz="2100" dirty="0"/>
              <a:t>Durée</a:t>
            </a:r>
          </a:p>
          <a:p>
            <a:pPr lvl="1"/>
            <a:r>
              <a:rPr lang="fr-FR" altLang="ro-RO" dirty="0">
                <a:ea typeface="MS PGothic" panose="020B0600070205080204" pitchFamily="34" charset="-128"/>
              </a:rPr>
              <a:t>45 minutes</a:t>
            </a:r>
          </a:p>
        </p:txBody>
      </p:sp>
      <p:pic>
        <p:nvPicPr>
          <p:cNvPr id="6148" name="Picture 6" descr="C:\Users\sfellache\Desktop\ammp\sandclock.jpg">
            <a:extLst>
              <a:ext uri="{FF2B5EF4-FFF2-40B4-BE49-F238E27FC236}">
                <a16:creationId xmlns:a16="http://schemas.microsoft.com/office/drawing/2014/main" id="{D0E2112D-9DD3-4F15-9EB9-FA8F71E353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5E305667-E51C-43F4-B5B3-52BB92564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655881C-1CDA-4CC1-A55F-BB4ADE6F2989}"/>
              </a:ext>
            </a:extLst>
          </p:cNvPr>
          <p:cNvSpPr>
            <a:spLocks noGrp="1" noChangeArrowheads="1"/>
          </p:cNvSpPr>
          <p:nvPr>
            <p:ph type="title" idx="4294967295"/>
          </p:nvPr>
        </p:nvSpPr>
        <p:spPr/>
        <p:txBody>
          <a:bodyPr/>
          <a:lstStyle/>
          <a:p>
            <a:pPr>
              <a:buSzPct val="100000"/>
              <a:defRPr/>
            </a:pPr>
            <a:r>
              <a:rPr lang="fr-FR" altLang="ro-RO" dirty="0"/>
              <a:t>Combien de flacons doit-on emporter pour une stratégie avancée ?</a:t>
            </a:r>
          </a:p>
        </p:txBody>
      </p:sp>
      <p:sp>
        <p:nvSpPr>
          <p:cNvPr id="34819" name="Rectangle 13">
            <a:extLst>
              <a:ext uri="{FF2B5EF4-FFF2-40B4-BE49-F238E27FC236}">
                <a16:creationId xmlns:a16="http://schemas.microsoft.com/office/drawing/2014/main" id="{C754BF9E-4498-407B-A963-05C0F0AC721B}"/>
              </a:ext>
            </a:extLst>
          </p:cNvPr>
          <p:cNvSpPr>
            <a:spLocks noChangeArrowheads="1"/>
          </p:cNvSpPr>
          <p:nvPr/>
        </p:nvSpPr>
        <p:spPr bwMode="auto">
          <a:xfrm>
            <a:off x="250825" y="1341438"/>
            <a:ext cx="87137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ro-RO" sz="2200" dirty="0"/>
              <a:t>Les vaccins antirotavirus peuvent être administrés en même temps que d'autres vaccins présents dans le programme de routine </a:t>
            </a:r>
          </a:p>
          <a:p>
            <a:pPr>
              <a:spcBef>
                <a:spcPts val="1200"/>
              </a:spcBef>
            </a:pPr>
            <a:r>
              <a:rPr lang="fr-FR" altLang="ro-RO" sz="2200" dirty="0"/>
              <a:t>Lors d’une stratégie avancée, prévoir le même nombre de </a:t>
            </a:r>
            <a:r>
              <a:rPr lang="fr-FR" altLang="ro-RO" sz="2200" u="sng" dirty="0"/>
              <a:t>doses</a:t>
            </a:r>
            <a:r>
              <a:rPr lang="fr-FR" altLang="ro-RO" sz="2200" dirty="0"/>
              <a:t> de vaccin contre le rotavirus (</a:t>
            </a:r>
            <a:r>
              <a:rPr lang="fr-FR" altLang="ro-RO" sz="2200" dirty="0">
                <a:ea typeface="SimSun" panose="02010600030101010101" pitchFamily="2" charset="-122"/>
              </a:rPr>
              <a:t>ROTASIIL</a:t>
            </a:r>
            <a:r>
              <a:rPr lang="fr-FR" altLang="ro-RO" sz="2200" dirty="0"/>
              <a:t>) que pour le VPO</a:t>
            </a:r>
          </a:p>
          <a:p>
            <a:pPr>
              <a:spcBef>
                <a:spcPts val="1200"/>
              </a:spcBef>
            </a:pPr>
            <a:r>
              <a:rPr lang="fr-FR" altLang="ro-RO" sz="2200" dirty="0"/>
              <a:t>Les flacons de vaccin antirotavirus non ouverts qui ont été préparés pour la stratégie avancée devraient être immédiatement replacés dans le réfrigérateur pour être utilisés lors de la session suivante, sous réserve que la pastille de contrôle du vaccin n’indique pas que le vaccin doit être jeté et que la date de péremption ne soit pas dépassée  </a:t>
            </a:r>
          </a:p>
          <a:p>
            <a:pPr>
              <a:spcBef>
                <a:spcPts val="1200"/>
              </a:spcBef>
            </a:pPr>
            <a:r>
              <a:rPr lang="fr-FR" altLang="ro-RO" sz="2200" dirty="0"/>
              <a:t>Tout flacon ouvert du vaccin ROTASIIL doit être jeté après 6 heures, et ne doit pas être utilisé lors de la prochaine session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A3FE4AA-4A05-45A0-971F-451F96C60A64}"/>
              </a:ext>
            </a:extLst>
          </p:cNvPr>
          <p:cNvSpPr>
            <a:spLocks noGrp="1" noChangeArrowheads="1"/>
          </p:cNvSpPr>
          <p:nvPr>
            <p:ph type="title"/>
          </p:nvPr>
        </p:nvSpPr>
        <p:spPr/>
        <p:txBody>
          <a:bodyPr/>
          <a:lstStyle/>
          <a:p>
            <a:pPr>
              <a:buSzPct val="100000"/>
              <a:defRPr/>
            </a:pPr>
            <a:r>
              <a:rPr lang="en-GB" altLang="ro-RO" sz="3600"/>
              <a:t>Messages clés</a:t>
            </a:r>
          </a:p>
        </p:txBody>
      </p:sp>
      <p:pic>
        <p:nvPicPr>
          <p:cNvPr id="36867" name="Picture 7" descr="C:\Users\sfellache\Desktop\ammp\doctor1.jpg">
            <a:extLst>
              <a:ext uri="{FF2B5EF4-FFF2-40B4-BE49-F238E27FC236}">
                <a16:creationId xmlns:a16="http://schemas.microsoft.com/office/drawing/2014/main" id="{CC57568C-E5E8-4D54-9EB5-178E5D540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14">
            <a:extLst>
              <a:ext uri="{FF2B5EF4-FFF2-40B4-BE49-F238E27FC236}">
                <a16:creationId xmlns:a16="http://schemas.microsoft.com/office/drawing/2014/main" id="{C6F901F3-2F03-4B78-821B-0449467E46C7}"/>
              </a:ext>
            </a:extLst>
          </p:cNvPr>
          <p:cNvSpPr>
            <a:spLocks noChangeArrowheads="1"/>
          </p:cNvSpPr>
          <p:nvPr/>
        </p:nvSpPr>
        <p:spPr bwMode="auto">
          <a:xfrm>
            <a:off x="395288" y="133759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000"/>
              </a:spcBef>
            </a:pPr>
            <a:r>
              <a:rPr lang="fr-FR" altLang="ro-RO" sz="1600" dirty="0">
                <a:ea typeface="SimSun" panose="02010600030101010101" pitchFamily="2" charset="-122"/>
              </a:rPr>
              <a:t>Vérifier et interpréter la pastille de contrôle du vaccin et la date d'expiration sur le flacon avant d’administrer le vaccin (ROTASIIL)</a:t>
            </a:r>
          </a:p>
          <a:p>
            <a:pPr>
              <a:spcBef>
                <a:spcPts val="1000"/>
              </a:spcBef>
            </a:pPr>
            <a:r>
              <a:rPr lang="fr-FR" altLang="ro-RO" sz="1600" dirty="0">
                <a:ea typeface="SimSun" panose="02010600030101010101" pitchFamily="2" charset="-122"/>
              </a:rPr>
              <a:t>Préparer l'administration et, dans le cas d’utilisation de vaccin en flacon de 2 doses, s’assurez-vous de changer de seringue pour chaque nourrisson</a:t>
            </a:r>
          </a:p>
          <a:p>
            <a:pPr>
              <a:spcBef>
                <a:spcPts val="1000"/>
              </a:spcBef>
            </a:pPr>
            <a:r>
              <a:rPr lang="fr-FR" altLang="ro-RO" sz="1600" dirty="0">
                <a:ea typeface="SimSun" panose="02010600030101010101" pitchFamily="2" charset="-122"/>
              </a:rPr>
              <a:t>Administrer les vaccins oraux - VPO et ROTASIIL - en premier, puis administrer les vaccins injectables</a:t>
            </a:r>
          </a:p>
          <a:p>
            <a:pPr>
              <a:spcBef>
                <a:spcPts val="1000"/>
              </a:spcBef>
            </a:pPr>
            <a:r>
              <a:rPr lang="fr-FR" altLang="ro-RO" sz="1600" dirty="0">
                <a:ea typeface="SimSun" panose="02010600030101010101" pitchFamily="2" charset="-122"/>
              </a:rPr>
              <a:t>Administrer le VPO avant le ROTASIIL</a:t>
            </a:r>
            <a:r>
              <a:rPr lang="fr-FR" altLang="ro-RO" sz="1600" baseline="30000" dirty="0">
                <a:ea typeface="SimSun" panose="02010600030101010101" pitchFamily="2" charset="-122"/>
              </a:rPr>
              <a:t> </a:t>
            </a:r>
            <a:r>
              <a:rPr lang="fr-FR" altLang="ro-RO" sz="1600" dirty="0">
                <a:ea typeface="SimSun" panose="02010600030101010101" pitchFamily="2" charset="-122"/>
              </a:rPr>
              <a:t> de sorte que le vaccin « au goût plus doux » (ROTASIIL) fasse passer le goût « amer » du vaccin VPO</a:t>
            </a:r>
          </a:p>
          <a:p>
            <a:pPr>
              <a:spcBef>
                <a:spcPts val="1000"/>
              </a:spcBef>
            </a:pPr>
            <a:r>
              <a:rPr lang="fr-FR" altLang="ro-RO" sz="1600" dirty="0">
                <a:ea typeface="SimSun" panose="02010600030101010101" pitchFamily="2" charset="-122"/>
              </a:rPr>
              <a:t>Le volume d'une dose de ROTASIIL est supérieur à celui d'une dose de VPO (2.5 ml contre 0.1 ml).  Pour s’assurer que les enfants prennent la dose complète en une seule fois :</a:t>
            </a:r>
          </a:p>
          <a:p>
            <a:pPr lvl="1">
              <a:spcBef>
                <a:spcPts val="600"/>
              </a:spcBef>
            </a:pPr>
            <a:r>
              <a:rPr lang="fr-FR" altLang="ro-RO" sz="1600" dirty="0">
                <a:ea typeface="SimSun" panose="02010600030101010101" pitchFamily="2" charset="-122"/>
              </a:rPr>
              <a:t>Placer l’enfant en position semi-inclinée, ouvrir la bouche de l’enfant en pressant doucement ses joues l’une contre l’autre et incliner la seringue selon un angle de 45</a:t>
            </a:r>
            <a:r>
              <a:rPr lang="fr-FR" altLang="ro-RO" sz="1600" baseline="30000" dirty="0">
                <a:ea typeface="SimSun" panose="02010600030101010101" pitchFamily="2" charset="-122"/>
              </a:rPr>
              <a:t>o</a:t>
            </a:r>
            <a:r>
              <a:rPr lang="fr-FR" altLang="ro-RO" sz="1600" dirty="0">
                <a:ea typeface="SimSun" panose="02010600030101010101" pitchFamily="2" charset="-122"/>
              </a:rPr>
              <a:t>,  administrer lentement le vaccin vers l’intérieure de la joue du nourrisson</a:t>
            </a:r>
          </a:p>
          <a:p>
            <a:pPr lvl="1">
              <a:spcBef>
                <a:spcPts val="600"/>
              </a:spcBef>
            </a:pPr>
            <a:r>
              <a:rPr lang="fr-FR" altLang="ro-RO" sz="1600" dirty="0">
                <a:ea typeface="SimSun" panose="02010600030101010101" pitchFamily="2" charset="-122"/>
              </a:rPr>
              <a:t>Si le nourrisson recrache le vaccin, partiellement ou en totalité, il n’est pas nécessaire d’administrer une nouvelle fois le vaccin au cours de cette visite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doctor_goodbye">
            <a:extLst>
              <a:ext uri="{FF2B5EF4-FFF2-40B4-BE49-F238E27FC236}">
                <a16:creationId xmlns:a16="http://schemas.microsoft.com/office/drawing/2014/main" id="{1E859E09-F060-45E6-A1B4-39729C46A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E5EF04D1-F0B2-43B4-97FD-E6581954C577}"/>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F41C7722-9512-4AB4-ABDA-3C3C7DF6D67C}"/>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1F1D97B5-17D3-4CA4-80E4-590EABA5F1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AC6B0E8D-4F3D-4EBF-972F-E39888BBD72C}"/>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23B478A1-A658-4F9B-9EFB-17DBC88F7E65}"/>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Comment vérifier la qualité du vaccin ? </a:t>
              </a:r>
            </a:p>
          </p:txBody>
        </p:sp>
        <p:sp>
          <p:nvSpPr>
            <p:cNvPr id="8" name="Ellipse 7">
              <a:extLst>
                <a:ext uri="{FF2B5EF4-FFF2-40B4-BE49-F238E27FC236}">
                  <a16:creationId xmlns:a16="http://schemas.microsoft.com/office/drawing/2014/main" id="{76724429-09D6-4F46-A47A-C5999AACAA6D}"/>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1</a:t>
              </a:r>
            </a:p>
          </p:txBody>
        </p:sp>
      </p:grpSp>
      <p:grpSp>
        <p:nvGrpSpPr>
          <p:cNvPr id="5" name="Group 14">
            <a:extLst>
              <a:ext uri="{FF2B5EF4-FFF2-40B4-BE49-F238E27FC236}">
                <a16:creationId xmlns:a16="http://schemas.microsoft.com/office/drawing/2014/main" id="{3D2850A5-0894-48FE-9B99-58E717B9B7B6}"/>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E3AAF444-8965-47AC-BD95-B36AD4F13A9F}"/>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Comment préparer la vaccination ?</a:t>
              </a:r>
            </a:p>
          </p:txBody>
        </p:sp>
        <p:sp>
          <p:nvSpPr>
            <p:cNvPr id="9" name="Ellipse 8">
              <a:extLst>
                <a:ext uri="{FF2B5EF4-FFF2-40B4-BE49-F238E27FC236}">
                  <a16:creationId xmlns:a16="http://schemas.microsoft.com/office/drawing/2014/main" id="{42AEEFC4-F178-4DB7-B4C5-ECB73280D4EB}"/>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7" name="Group 16">
            <a:extLst>
              <a:ext uri="{FF2B5EF4-FFF2-40B4-BE49-F238E27FC236}">
                <a16:creationId xmlns:a16="http://schemas.microsoft.com/office/drawing/2014/main" id="{07A925FD-FFE1-4726-9DF5-8BC410ACDE48}"/>
              </a:ext>
            </a:extLst>
          </p:cNvPr>
          <p:cNvGrpSpPr>
            <a:grpSpLocks/>
          </p:cNvGrpSpPr>
          <p:nvPr/>
        </p:nvGrpSpPr>
        <p:grpSpPr bwMode="auto">
          <a:xfrm>
            <a:off x="612775" y="4795838"/>
            <a:ext cx="4606925" cy="1009650"/>
            <a:chOff x="386" y="3021"/>
            <a:chExt cx="2902" cy="636"/>
          </a:xfrm>
        </p:grpSpPr>
        <p:sp>
          <p:nvSpPr>
            <p:cNvPr id="8202" name="Rectangle à coins arrondis 6">
              <a:extLst>
                <a:ext uri="{FF2B5EF4-FFF2-40B4-BE49-F238E27FC236}">
                  <a16:creationId xmlns:a16="http://schemas.microsoft.com/office/drawing/2014/main" id="{B0065CDC-1DBA-4A50-B869-CE85EC8C675A}"/>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2000" b="1"/>
                <a:t> Que faire si l’enfant recrache une partie du vaccin ?</a:t>
              </a:r>
            </a:p>
          </p:txBody>
        </p:sp>
        <p:sp>
          <p:nvSpPr>
            <p:cNvPr id="10" name="Ellipse 9">
              <a:extLst>
                <a:ext uri="{FF2B5EF4-FFF2-40B4-BE49-F238E27FC236}">
                  <a16:creationId xmlns:a16="http://schemas.microsoft.com/office/drawing/2014/main" id="{4DDDC1C0-2DAB-47BE-A8A1-9A9F9C421F5B}"/>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sp>
        <p:nvSpPr>
          <p:cNvPr id="8198" name="ZoneTexte 15">
            <a:extLst>
              <a:ext uri="{FF2B5EF4-FFF2-40B4-BE49-F238E27FC236}">
                <a16:creationId xmlns:a16="http://schemas.microsoft.com/office/drawing/2014/main" id="{CB522757-9F0E-4EE3-97B8-57D20C2A91AC}"/>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solidFill>
                  <a:srgbClr val="002060"/>
                </a:solidFill>
                <a:latin typeface="Calibri" panose="020F0502020204030204" pitchFamily="34" charset="0"/>
              </a:rPr>
              <a:t>Questions clés </a:t>
            </a:r>
          </a:p>
        </p:txBody>
      </p:sp>
      <p:grpSp>
        <p:nvGrpSpPr>
          <p:cNvPr id="11" name="Group 15">
            <a:extLst>
              <a:ext uri="{FF2B5EF4-FFF2-40B4-BE49-F238E27FC236}">
                <a16:creationId xmlns:a16="http://schemas.microsoft.com/office/drawing/2014/main" id="{56FD8D70-53C5-4B45-8EDD-D6B690C45736}"/>
              </a:ext>
            </a:extLst>
          </p:cNvPr>
          <p:cNvGrpSpPr>
            <a:grpSpLocks/>
          </p:cNvGrpSpPr>
          <p:nvPr/>
        </p:nvGrpSpPr>
        <p:grpSpPr bwMode="auto">
          <a:xfrm>
            <a:off x="612775" y="3643313"/>
            <a:ext cx="4606925" cy="1009650"/>
            <a:chOff x="386" y="2295"/>
            <a:chExt cx="2902" cy="636"/>
          </a:xfrm>
        </p:grpSpPr>
        <p:sp>
          <p:nvSpPr>
            <p:cNvPr id="8200" name="Rectangle à coins arrondis 6">
              <a:extLst>
                <a:ext uri="{FF2B5EF4-FFF2-40B4-BE49-F238E27FC236}">
                  <a16:creationId xmlns:a16="http://schemas.microsoft.com/office/drawing/2014/main" id="{7073D1FF-832F-4C8E-BB2E-C6191F786152}"/>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t>Comment administrer le vaccin ? </a:t>
              </a:r>
            </a:p>
          </p:txBody>
        </p:sp>
        <p:sp>
          <p:nvSpPr>
            <p:cNvPr id="3" name="Ellipse 9">
              <a:extLst>
                <a:ext uri="{FF2B5EF4-FFF2-40B4-BE49-F238E27FC236}">
                  <a16:creationId xmlns:a16="http://schemas.microsoft.com/office/drawing/2014/main" id="{EBF06703-E3C6-47C6-9F89-CD7F83DBCBAB}"/>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8">
            <a:extLst>
              <a:ext uri="{FF2B5EF4-FFF2-40B4-BE49-F238E27FC236}">
                <a16:creationId xmlns:a16="http://schemas.microsoft.com/office/drawing/2014/main" id="{73B104E1-43F9-4596-9E7B-8E062E302234}"/>
              </a:ext>
            </a:extLst>
          </p:cNvPr>
          <p:cNvSpPr>
            <a:spLocks noGrp="1" noChangeArrowheads="1"/>
          </p:cNvSpPr>
          <p:nvPr>
            <p:ph type="body" idx="1"/>
          </p:nvPr>
        </p:nvSpPr>
        <p:spPr>
          <a:xfrm>
            <a:off x="395288" y="1338263"/>
            <a:ext cx="8675687" cy="4611687"/>
          </a:xfrm>
        </p:spPr>
        <p:txBody>
          <a:bodyPr/>
          <a:lstStyle/>
          <a:p>
            <a:pPr>
              <a:defRPr/>
            </a:pPr>
            <a:r>
              <a:rPr lang="fr-FR" altLang="ro-RO" sz="2350" dirty="0"/>
              <a:t>Avant d’administrer le vaccin ROTASIIL, il convient de vérifier la pastille de contrôle (PCV) du vaccin sur le flacon</a:t>
            </a:r>
          </a:p>
        </p:txBody>
      </p:sp>
      <p:sp>
        <p:nvSpPr>
          <p:cNvPr id="6147" name="Rectangle 29">
            <a:extLst>
              <a:ext uri="{FF2B5EF4-FFF2-40B4-BE49-F238E27FC236}">
                <a16:creationId xmlns:a16="http://schemas.microsoft.com/office/drawing/2014/main" id="{D64E236A-2545-46A4-8A8F-4B96E4725E57}"/>
              </a:ext>
            </a:extLst>
          </p:cNvPr>
          <p:cNvSpPr>
            <a:spLocks noGrp="1" noChangeArrowheads="1"/>
          </p:cNvSpPr>
          <p:nvPr>
            <p:ph type="title"/>
          </p:nvPr>
        </p:nvSpPr>
        <p:spPr/>
        <p:txBody>
          <a:bodyPr/>
          <a:lstStyle/>
          <a:p>
            <a:pPr>
              <a:buSzPct val="100000"/>
              <a:defRPr/>
            </a:pPr>
            <a:r>
              <a:rPr lang="fr-FR" altLang="ro-RO" dirty="0"/>
              <a:t>Comment vérifier la qualité du vaccin ROTASIIL ? (1/2)</a:t>
            </a:r>
          </a:p>
        </p:txBody>
      </p:sp>
      <p:sp>
        <p:nvSpPr>
          <p:cNvPr id="10244" name="Right Arrow 2">
            <a:extLst>
              <a:ext uri="{FF2B5EF4-FFF2-40B4-BE49-F238E27FC236}">
                <a16:creationId xmlns:a16="http://schemas.microsoft.com/office/drawing/2014/main" id="{9277B9B2-AFAC-4204-86A0-C7FCD1985953}"/>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10246" name="Picture 1">
            <a:extLst>
              <a:ext uri="{FF2B5EF4-FFF2-40B4-BE49-F238E27FC236}">
                <a16:creationId xmlns:a16="http://schemas.microsoft.com/office/drawing/2014/main" id="{806264B6-2D07-47FD-BFC8-30A1926E68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988" y="2205038"/>
            <a:ext cx="5942012"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Diagram&#10;&#10;Description automatically generated with low confidence">
            <a:extLst>
              <a:ext uri="{FF2B5EF4-FFF2-40B4-BE49-F238E27FC236}">
                <a16:creationId xmlns:a16="http://schemas.microsoft.com/office/drawing/2014/main" id="{B876B319-37E1-A96C-901E-0D503EBB69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275" y="2463216"/>
            <a:ext cx="1784150" cy="1210843"/>
          </a:xfrm>
          <a:prstGeom prst="rect">
            <a:avLst/>
          </a:prstGeom>
        </p:spPr>
      </p:pic>
      <p:sp>
        <p:nvSpPr>
          <p:cNvPr id="3" name="Arrow: Down 18">
            <a:extLst>
              <a:ext uri="{FF2B5EF4-FFF2-40B4-BE49-F238E27FC236}">
                <a16:creationId xmlns:a16="http://schemas.microsoft.com/office/drawing/2014/main" id="{BC4188FA-0187-4E78-9C52-EB1D3BE7367C}"/>
              </a:ext>
            </a:extLst>
          </p:cNvPr>
          <p:cNvSpPr>
            <a:spLocks noChangeArrowheads="1"/>
          </p:cNvSpPr>
          <p:nvPr/>
        </p:nvSpPr>
        <p:spPr bwMode="auto">
          <a:xfrm rot="2494303">
            <a:off x="1503543" y="2113171"/>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pic>
        <p:nvPicPr>
          <p:cNvPr id="9" name="Picture 8" descr="Text&#10;&#10;Description automatically generated">
            <a:extLst>
              <a:ext uri="{FF2B5EF4-FFF2-40B4-BE49-F238E27FC236}">
                <a16:creationId xmlns:a16="http://schemas.microsoft.com/office/drawing/2014/main" id="{17391194-330D-8A72-4C3D-7D824C72E8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863" y="4234977"/>
            <a:ext cx="1693562" cy="1319850"/>
          </a:xfrm>
          <a:prstGeom prst="rect">
            <a:avLst/>
          </a:prstGeom>
        </p:spPr>
      </p:pic>
      <p:sp>
        <p:nvSpPr>
          <p:cNvPr id="7" name="Arrow: Down 18">
            <a:extLst>
              <a:ext uri="{FF2B5EF4-FFF2-40B4-BE49-F238E27FC236}">
                <a16:creationId xmlns:a16="http://schemas.microsoft.com/office/drawing/2014/main" id="{8C76E369-F84F-CFDF-4082-8EDF5FE90922}"/>
              </a:ext>
            </a:extLst>
          </p:cNvPr>
          <p:cNvSpPr>
            <a:spLocks noChangeArrowheads="1"/>
          </p:cNvSpPr>
          <p:nvPr/>
        </p:nvSpPr>
        <p:spPr bwMode="auto">
          <a:xfrm rot="2961998">
            <a:off x="1562480" y="3884933"/>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
        <p:nvSpPr>
          <p:cNvPr id="10" name="TextBox 9">
            <a:extLst>
              <a:ext uri="{FF2B5EF4-FFF2-40B4-BE49-F238E27FC236}">
                <a16:creationId xmlns:a16="http://schemas.microsoft.com/office/drawing/2014/main" id="{55F32B19-373C-30DC-F826-FD839D10B27C}"/>
              </a:ext>
            </a:extLst>
          </p:cNvPr>
          <p:cNvSpPr txBox="1"/>
          <p:nvPr/>
        </p:nvSpPr>
        <p:spPr>
          <a:xfrm>
            <a:off x="617259" y="4290512"/>
            <a:ext cx="714381" cy="323165"/>
          </a:xfrm>
          <a:prstGeom prst="rect">
            <a:avLst/>
          </a:prstGeom>
          <a:solidFill>
            <a:schemeClr val="bg1">
              <a:lumMod val="85000"/>
            </a:schemeClr>
          </a:solidFill>
        </p:spPr>
        <p:txBody>
          <a:bodyPr wrap="square" rtlCol="0">
            <a:spAutoFit/>
          </a:bodyPr>
          <a:lstStyle/>
          <a:p>
            <a:r>
              <a:rPr lang="fr-FR" sz="500" dirty="0"/>
              <a:t>Vaccin antirotavirus, flacon de 2 doses avec PCV</a:t>
            </a:r>
          </a:p>
        </p:txBody>
      </p:sp>
      <p:sp>
        <p:nvSpPr>
          <p:cNvPr id="11" name="TextBox 10">
            <a:extLst>
              <a:ext uri="{FF2B5EF4-FFF2-40B4-BE49-F238E27FC236}">
                <a16:creationId xmlns:a16="http://schemas.microsoft.com/office/drawing/2014/main" id="{C7DD988B-1EFB-70AF-EB3A-F74AE7065FCC}"/>
              </a:ext>
            </a:extLst>
          </p:cNvPr>
          <p:cNvSpPr txBox="1"/>
          <p:nvPr/>
        </p:nvSpPr>
        <p:spPr>
          <a:xfrm>
            <a:off x="539552" y="2492896"/>
            <a:ext cx="714381" cy="323165"/>
          </a:xfrm>
          <a:prstGeom prst="rect">
            <a:avLst/>
          </a:prstGeom>
          <a:solidFill>
            <a:schemeClr val="bg1">
              <a:lumMod val="85000"/>
            </a:schemeClr>
          </a:solidFill>
        </p:spPr>
        <p:txBody>
          <a:bodyPr wrap="square" rtlCol="0">
            <a:spAutoFit/>
          </a:bodyPr>
          <a:lstStyle/>
          <a:p>
            <a:r>
              <a:rPr lang="fr-FR" sz="500" dirty="0"/>
              <a:t>Vaccin antirotavirus, flacon de 1 dose avec PCV</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00AD422C-35E6-4604-85FC-DC0E0EEA175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fr-FR" altLang="ro-RO" sz="3500" b="1"/>
              <a:t>Comment vérifier la qualité du </a:t>
            </a:r>
          </a:p>
          <a:p>
            <a:pPr algn="ctr">
              <a:spcBef>
                <a:spcPct val="0"/>
              </a:spcBef>
              <a:buClrTx/>
              <a:buFontTx/>
              <a:buNone/>
              <a:defRPr/>
            </a:pPr>
            <a:r>
              <a:rPr lang="fr-FR" altLang="ro-RO" sz="3500" b="1"/>
              <a:t>vaccin ROTASIIL ? (2/2)</a:t>
            </a:r>
          </a:p>
        </p:txBody>
      </p:sp>
      <p:sp>
        <p:nvSpPr>
          <p:cNvPr id="12291" name="Rectangle 12">
            <a:extLst>
              <a:ext uri="{FF2B5EF4-FFF2-40B4-BE49-F238E27FC236}">
                <a16:creationId xmlns:a16="http://schemas.microsoft.com/office/drawing/2014/main" id="{B093484A-4C5F-4E66-8A20-7FB8C2E8F6B4}"/>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Avant d’administrer le vaccin ROTASIIL</a:t>
            </a:r>
            <a:r>
              <a:rPr lang="fr-FR" altLang="ro-RO" baseline="30000" dirty="0"/>
              <a:t> </a:t>
            </a:r>
            <a:r>
              <a:rPr lang="fr-FR" altLang="ro-RO" dirty="0"/>
              <a:t>, il convient de toujours vérifier la date d'expiration sur l’étiquette du flacon</a:t>
            </a:r>
          </a:p>
          <a:p>
            <a:pPr lvl="1"/>
            <a:r>
              <a:rPr lang="fr-FR" altLang="ro-RO" dirty="0"/>
              <a:t>Il est possible que la date d’expiration du diluent diffère de celle du vaccin.  Assurez-vous d’utiliser le diluent avec la date d’expiration la plus proche</a:t>
            </a:r>
          </a:p>
        </p:txBody>
      </p:sp>
      <p:pic>
        <p:nvPicPr>
          <p:cNvPr id="7" name="Picture 2">
            <a:extLst>
              <a:ext uri="{FF2B5EF4-FFF2-40B4-BE49-F238E27FC236}">
                <a16:creationId xmlns:a16="http://schemas.microsoft.com/office/drawing/2014/main" id="{C55C8533-4528-BE00-CDCB-9DBB7652E1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4192" y="3645024"/>
            <a:ext cx="980525" cy="2203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ight Arrow 3">
            <a:extLst>
              <a:ext uri="{FF2B5EF4-FFF2-40B4-BE49-F238E27FC236}">
                <a16:creationId xmlns:a16="http://schemas.microsoft.com/office/drawing/2014/main" id="{EF45C29D-A97A-4ABA-AFA1-072F7B0D652A}"/>
              </a:ext>
            </a:extLst>
          </p:cNvPr>
          <p:cNvSpPr>
            <a:spLocks noChangeArrowheads="1"/>
          </p:cNvSpPr>
          <p:nvPr/>
        </p:nvSpPr>
        <p:spPr bwMode="auto">
          <a:xfrm>
            <a:off x="1907878" y="5084291"/>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8" name="Picture 2">
            <a:extLst>
              <a:ext uri="{FF2B5EF4-FFF2-40B4-BE49-F238E27FC236}">
                <a16:creationId xmlns:a16="http://schemas.microsoft.com/office/drawing/2014/main" id="{62DE0068-C49C-42E6-198D-DA8A4BC407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3620016"/>
            <a:ext cx="1174125" cy="232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Arrow 3">
            <a:extLst>
              <a:ext uri="{FF2B5EF4-FFF2-40B4-BE49-F238E27FC236}">
                <a16:creationId xmlns:a16="http://schemas.microsoft.com/office/drawing/2014/main" id="{E063875A-4A8B-8673-2227-866A6EBC8411}"/>
              </a:ext>
            </a:extLst>
          </p:cNvPr>
          <p:cNvSpPr>
            <a:spLocks noChangeArrowheads="1"/>
          </p:cNvSpPr>
          <p:nvPr/>
        </p:nvSpPr>
        <p:spPr bwMode="auto">
          <a:xfrm rot="10800000">
            <a:off x="5594097" y="5116618"/>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octor_thinking">
            <a:extLst>
              <a:ext uri="{FF2B5EF4-FFF2-40B4-BE49-F238E27FC236}">
                <a16:creationId xmlns:a16="http://schemas.microsoft.com/office/drawing/2014/main" id="{D5B28008-07DA-4715-801F-010F291231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E011318B-218E-4331-85BD-60AD35DD7A4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 </a:t>
            </a:r>
          </a:p>
        </p:txBody>
      </p:sp>
      <p:sp>
        <p:nvSpPr>
          <p:cNvPr id="14340" name="Rectangle à coins arrondis 3">
            <a:extLst>
              <a:ext uri="{FF2B5EF4-FFF2-40B4-BE49-F238E27FC236}">
                <a16:creationId xmlns:a16="http://schemas.microsoft.com/office/drawing/2014/main" id="{A20BE3DE-2EC5-43ED-B1EC-150946E7AAE6}"/>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Sur la pastille de contrôle du vaccin, le carré intérieur est plus clair que le cercle, mais est déjà plus foncée que la couleur initiale. </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Que devriez-vous faire ?</a:t>
            </a:r>
            <a:r>
              <a:rPr lang="en-GB" altLang="ro-RO"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6BD026C-829C-447E-B5FD-011CE1936259}"/>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norm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defTabSz="912813">
              <a:lnSpc>
                <a:spcPct val="90000"/>
              </a:lnSpc>
              <a:spcAft>
                <a:spcPts val="600"/>
              </a:spcAft>
              <a:buSzPct val="100000"/>
              <a:defRPr/>
            </a:pPr>
            <a:r>
              <a:rPr lang="fr-FR" altLang="ro-RO" sz="3000" b="1" dirty="0">
                <a:solidFill>
                  <a:srgbClr val="000066"/>
                </a:solidFill>
                <a:latin typeface="+mj-lt"/>
                <a:cs typeface="+mj-cs"/>
              </a:rPr>
              <a:t>Comment se préparer pour la vaccination avec la présentation du vaccin ROTASIIL? (1/7)</a:t>
            </a:r>
          </a:p>
        </p:txBody>
      </p:sp>
      <p:sp>
        <p:nvSpPr>
          <p:cNvPr id="2" name="Rectangle 1">
            <a:extLst>
              <a:ext uri="{FF2B5EF4-FFF2-40B4-BE49-F238E27FC236}">
                <a16:creationId xmlns:a16="http://schemas.microsoft.com/office/drawing/2014/main" id="{E9EFCA24-1FDB-3C1D-4110-D3382A4E0E25}"/>
              </a:ext>
            </a:extLst>
          </p:cNvPr>
          <p:cNvSpPr>
            <a:spLocks noChangeArrowheads="1"/>
          </p:cNvSpPr>
          <p:nvPr/>
        </p:nvSpPr>
        <p:spPr bwMode="auto">
          <a:xfrm>
            <a:off x="141288" y="1403350"/>
            <a:ext cx="58928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150000"/>
              </a:lnSpc>
              <a:defRPr/>
            </a:pPr>
            <a:r>
              <a:rPr lang="fr-FR" altLang="ja-JP" dirty="0"/>
              <a:t>La présentation </a:t>
            </a:r>
            <a:r>
              <a:rPr lang="fr-FR" altLang="ja-JP" dirty="0">
                <a:solidFill>
                  <a:srgbClr val="FF0000"/>
                </a:solidFill>
              </a:rPr>
              <a:t>unidose </a:t>
            </a:r>
            <a:r>
              <a:rPr lang="fr-FR" altLang="ja-JP" dirty="0"/>
              <a:t>de ROTASIIL contient 4 éléments:</a:t>
            </a:r>
          </a:p>
          <a:p>
            <a:pPr marL="981075" lvl="1" indent="-457200">
              <a:lnSpc>
                <a:spcPct val="150000"/>
              </a:lnSpc>
              <a:buFont typeface="+mj-lt"/>
              <a:buAutoNum type="arabicPeriod"/>
              <a:defRPr/>
            </a:pPr>
            <a:r>
              <a:rPr lang="fr-FR" altLang="ja-JP" dirty="0"/>
              <a:t>Un flacon de 1 dose</a:t>
            </a:r>
          </a:p>
          <a:p>
            <a:pPr marL="981075" lvl="1" indent="-457200">
              <a:lnSpc>
                <a:spcPct val="150000"/>
              </a:lnSpc>
              <a:buFont typeface="+mj-lt"/>
              <a:buAutoNum type="arabicPeriod"/>
              <a:defRPr/>
            </a:pPr>
            <a:r>
              <a:rPr lang="fr-FR" altLang="ja-JP" dirty="0"/>
              <a:t>Diluent (uniquement à utiliser avec ce vaccin)</a:t>
            </a:r>
          </a:p>
          <a:p>
            <a:pPr marL="981075" lvl="1" indent="-457200">
              <a:lnSpc>
                <a:spcPct val="150000"/>
              </a:lnSpc>
              <a:buFont typeface="+mj-lt"/>
              <a:buAutoNum type="arabicPeriod"/>
              <a:defRPr/>
            </a:pPr>
            <a:r>
              <a:rPr lang="fr-FR" altLang="ja-JP" dirty="0"/>
              <a:t>Une seringue orale de 3 ml</a:t>
            </a:r>
          </a:p>
          <a:p>
            <a:pPr marL="981075" lvl="1" indent="-457200">
              <a:lnSpc>
                <a:spcPct val="150000"/>
              </a:lnSpc>
              <a:buFont typeface="+mj-lt"/>
              <a:buAutoNum type="arabicPeriod"/>
              <a:defRPr/>
            </a:pPr>
            <a:r>
              <a:rPr lang="fr-FR" altLang="ja-JP" dirty="0"/>
              <a:t>Adaptateur</a:t>
            </a:r>
          </a:p>
        </p:txBody>
      </p:sp>
      <p:pic>
        <p:nvPicPr>
          <p:cNvPr id="4" name="Picture 11">
            <a:extLst>
              <a:ext uri="{FF2B5EF4-FFF2-40B4-BE49-F238E27FC236}">
                <a16:creationId xmlns:a16="http://schemas.microsoft.com/office/drawing/2014/main" id="{2D49E6E7-D2F5-6E47-9572-CD77915B8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4088" y="1916113"/>
            <a:ext cx="1112837"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a:extLst>
              <a:ext uri="{FF2B5EF4-FFF2-40B4-BE49-F238E27FC236}">
                <a16:creationId xmlns:a16="http://schemas.microsoft.com/office/drawing/2014/main" id="{5425CA4C-99C6-8F54-811F-94BCF451C7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1916113"/>
            <a:ext cx="71596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2">
            <a:extLst>
              <a:ext uri="{FF2B5EF4-FFF2-40B4-BE49-F238E27FC236}">
                <a16:creationId xmlns:a16="http://schemas.microsoft.com/office/drawing/2014/main" id="{11ECD793-F59B-2898-7AC3-EC0154D22D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1900" y="4160838"/>
            <a:ext cx="960438"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3">
            <a:extLst>
              <a:ext uri="{FF2B5EF4-FFF2-40B4-BE49-F238E27FC236}">
                <a16:creationId xmlns:a16="http://schemas.microsoft.com/office/drawing/2014/main" id="{BA8A8AE0-600F-A4BE-C889-812FF1F9828C}"/>
              </a:ext>
            </a:extLst>
          </p:cNvPr>
          <p:cNvSpPr txBox="1">
            <a:spLocks noChangeArrowheads="1"/>
          </p:cNvSpPr>
          <p:nvPr/>
        </p:nvSpPr>
        <p:spPr bwMode="auto">
          <a:xfrm>
            <a:off x="6034088"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1</a:t>
            </a:r>
          </a:p>
        </p:txBody>
      </p:sp>
      <p:sp>
        <p:nvSpPr>
          <p:cNvPr id="11" name="TextBox 24">
            <a:extLst>
              <a:ext uri="{FF2B5EF4-FFF2-40B4-BE49-F238E27FC236}">
                <a16:creationId xmlns:a16="http://schemas.microsoft.com/office/drawing/2014/main" id="{55AF5B7D-45E4-898D-4F00-C9A0AB09A1EE}"/>
              </a:ext>
            </a:extLst>
          </p:cNvPr>
          <p:cNvSpPr txBox="1">
            <a:spLocks noChangeArrowheads="1"/>
          </p:cNvSpPr>
          <p:nvPr/>
        </p:nvSpPr>
        <p:spPr bwMode="auto">
          <a:xfrm>
            <a:off x="7650163"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2</a:t>
            </a:r>
          </a:p>
        </p:txBody>
      </p:sp>
      <p:sp>
        <p:nvSpPr>
          <p:cNvPr id="12" name="TextBox 25">
            <a:extLst>
              <a:ext uri="{FF2B5EF4-FFF2-40B4-BE49-F238E27FC236}">
                <a16:creationId xmlns:a16="http://schemas.microsoft.com/office/drawing/2014/main" id="{ED269BD7-EC3D-2F01-40AA-2D1082F99E25}"/>
              </a:ext>
            </a:extLst>
          </p:cNvPr>
          <p:cNvSpPr txBox="1">
            <a:spLocks noChangeArrowheads="1"/>
          </p:cNvSpPr>
          <p:nvPr/>
        </p:nvSpPr>
        <p:spPr bwMode="auto">
          <a:xfrm>
            <a:off x="6034088" y="4092575"/>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3</a:t>
            </a:r>
          </a:p>
        </p:txBody>
      </p:sp>
      <p:sp>
        <p:nvSpPr>
          <p:cNvPr id="13" name="TextBox 26">
            <a:extLst>
              <a:ext uri="{FF2B5EF4-FFF2-40B4-BE49-F238E27FC236}">
                <a16:creationId xmlns:a16="http://schemas.microsoft.com/office/drawing/2014/main" id="{F0740CC3-06EA-6D42-E079-3C684A710C70}"/>
              </a:ext>
            </a:extLst>
          </p:cNvPr>
          <p:cNvSpPr txBox="1">
            <a:spLocks noChangeArrowheads="1"/>
          </p:cNvSpPr>
          <p:nvPr/>
        </p:nvSpPr>
        <p:spPr bwMode="auto">
          <a:xfrm>
            <a:off x="7553325" y="4116388"/>
            <a:ext cx="474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4</a:t>
            </a:r>
          </a:p>
        </p:txBody>
      </p:sp>
      <p:pic>
        <p:nvPicPr>
          <p:cNvPr id="14" name="Picture 13">
            <a:extLst>
              <a:ext uri="{FF2B5EF4-FFF2-40B4-BE49-F238E27FC236}">
                <a16:creationId xmlns:a16="http://schemas.microsoft.com/office/drawing/2014/main" id="{02F4D04B-B4E8-6DB5-5858-AA7D9D27F5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62664" y="4092575"/>
            <a:ext cx="1268621" cy="1847850"/>
          </a:xfrm>
          <a:prstGeom prst="rect">
            <a:avLst/>
          </a:prstGeom>
        </p:spPr>
      </p:pic>
      <p:sp>
        <p:nvSpPr>
          <p:cNvPr id="15" name="TextBox 25">
            <a:extLst>
              <a:ext uri="{FF2B5EF4-FFF2-40B4-BE49-F238E27FC236}">
                <a16:creationId xmlns:a16="http://schemas.microsoft.com/office/drawing/2014/main" id="{51601DAD-8175-AC49-51AB-1469DC25CAD6}"/>
              </a:ext>
            </a:extLst>
          </p:cNvPr>
          <p:cNvSpPr txBox="1">
            <a:spLocks noChangeArrowheads="1"/>
          </p:cNvSpPr>
          <p:nvPr/>
        </p:nvSpPr>
        <p:spPr bwMode="auto">
          <a:xfrm>
            <a:off x="6041554" y="4149080"/>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7CA2640-707F-4104-B603-AB829180D924}"/>
              </a:ext>
            </a:extLst>
          </p:cNvPr>
          <p:cNvSpPr txBox="1">
            <a:spLocks noChangeArrowheads="1"/>
          </p:cNvSpPr>
          <p:nvPr/>
        </p:nvSpPr>
        <p:spPr bwMode="auto">
          <a:xfrm>
            <a:off x="1588" y="33338"/>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defTabSz="912813">
              <a:lnSpc>
                <a:spcPct val="90000"/>
              </a:lnSpc>
              <a:spcAft>
                <a:spcPts val="600"/>
              </a:spcAft>
              <a:buSzPct val="100000"/>
              <a:defRPr/>
            </a:pPr>
            <a:r>
              <a:rPr lang="fr-FR" altLang="ro-RO" sz="2800" b="1" dirty="0">
                <a:solidFill>
                  <a:srgbClr val="000066"/>
                </a:solidFill>
                <a:latin typeface="+mj-lt"/>
                <a:cs typeface="+mj-cs"/>
              </a:rPr>
              <a:t>Comment se préparer pour la vaccination avec la présentation du vaccin ROTASIIL? (2/7)</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5F4D1E00-4445-3544-1710-DB0EA430C37C}"/>
                  </a:ext>
                </a:extLst>
              </p14:cNvPr>
              <p14:cNvContentPartPr/>
              <p14:nvPr/>
            </p14:nvContentPartPr>
            <p14:xfrm>
              <a:off x="4844434" y="613725"/>
              <a:ext cx="84600" cy="360"/>
            </p14:xfrm>
          </p:contentPart>
        </mc:Choice>
        <mc:Fallback xmlns="">
          <p:pic>
            <p:nvPicPr>
              <p:cNvPr id="11" name="Ink 10">
                <a:extLst>
                  <a:ext uri="{FF2B5EF4-FFF2-40B4-BE49-F238E27FC236}">
                    <a16:creationId xmlns:a16="http://schemas.microsoft.com/office/drawing/2014/main" id="{5F4D1E00-4445-3544-1710-DB0EA430C37C}"/>
                  </a:ext>
                </a:extLst>
              </p:cNvPr>
              <p:cNvPicPr/>
              <p:nvPr/>
            </p:nvPicPr>
            <p:blipFill>
              <a:blip r:embed="rId20"/>
              <a:stretch>
                <a:fillRect/>
              </a:stretch>
            </p:blipFill>
            <p:spPr>
              <a:xfrm>
                <a:off x="4835794" y="605085"/>
                <a:ext cx="102240" cy="18000"/>
              </a:xfrm>
              <a:prstGeom prst="rect">
                <a:avLst/>
              </a:prstGeom>
            </p:spPr>
          </p:pic>
        </mc:Fallback>
      </mc:AlternateContent>
      <p:sp>
        <p:nvSpPr>
          <p:cNvPr id="16" name="Rectangle 15">
            <a:extLst>
              <a:ext uri="{FF2B5EF4-FFF2-40B4-BE49-F238E27FC236}">
                <a16:creationId xmlns:a16="http://schemas.microsoft.com/office/drawing/2014/main" id="{39765E0B-5ECB-96A1-CB71-4EA7365799A0}"/>
              </a:ext>
            </a:extLst>
          </p:cNvPr>
          <p:cNvSpPr>
            <a:spLocks noChangeArrowheads="1"/>
          </p:cNvSpPr>
          <p:nvPr/>
        </p:nvSpPr>
        <p:spPr bwMode="auto">
          <a:xfrm>
            <a:off x="141288" y="1403350"/>
            <a:ext cx="58928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150000"/>
              </a:lnSpc>
              <a:defRPr/>
            </a:pPr>
            <a:r>
              <a:rPr lang="fr-FR" altLang="ja-JP" dirty="0"/>
              <a:t>La présentation </a:t>
            </a:r>
            <a:r>
              <a:rPr lang="fr-FR" altLang="ja-JP" dirty="0">
                <a:solidFill>
                  <a:srgbClr val="FF0000"/>
                </a:solidFill>
              </a:rPr>
              <a:t>de deux doses </a:t>
            </a:r>
            <a:r>
              <a:rPr lang="fr-FR" altLang="ja-JP" dirty="0"/>
              <a:t>de ROTASIIL contient 4 éléments:</a:t>
            </a:r>
          </a:p>
          <a:p>
            <a:pPr marL="981075" lvl="1" indent="-457200">
              <a:lnSpc>
                <a:spcPct val="150000"/>
              </a:lnSpc>
              <a:buFont typeface="+mj-lt"/>
              <a:buAutoNum type="arabicPeriod"/>
              <a:defRPr/>
            </a:pPr>
            <a:r>
              <a:rPr lang="fr-FR" altLang="ja-JP" dirty="0"/>
              <a:t>Un flacon de 2 doses</a:t>
            </a:r>
          </a:p>
          <a:p>
            <a:pPr marL="981075" lvl="1" indent="-457200">
              <a:lnSpc>
                <a:spcPct val="150000"/>
              </a:lnSpc>
              <a:buFont typeface="+mj-lt"/>
              <a:buAutoNum type="arabicPeriod"/>
              <a:defRPr/>
            </a:pPr>
            <a:r>
              <a:rPr lang="fr-FR" altLang="ja-JP" dirty="0"/>
              <a:t>Diluent (uniquement à utiliser avec ce vaccin)</a:t>
            </a:r>
          </a:p>
          <a:p>
            <a:pPr marL="981075" lvl="1" indent="-457200">
              <a:lnSpc>
                <a:spcPct val="150000"/>
              </a:lnSpc>
              <a:buFont typeface="+mj-lt"/>
              <a:buAutoNum type="arabicPeriod"/>
              <a:defRPr/>
            </a:pPr>
            <a:r>
              <a:rPr lang="fr-FR" altLang="ja-JP" dirty="0"/>
              <a:t>Deux seringues orales de 6 ml</a:t>
            </a:r>
          </a:p>
          <a:p>
            <a:pPr marL="981075" lvl="1" indent="-457200">
              <a:lnSpc>
                <a:spcPct val="150000"/>
              </a:lnSpc>
              <a:buFont typeface="+mj-lt"/>
              <a:buAutoNum type="arabicPeriod"/>
              <a:defRPr/>
            </a:pPr>
            <a:r>
              <a:rPr lang="fr-FR" altLang="ja-JP" dirty="0"/>
              <a:t>Adaptateur</a:t>
            </a:r>
          </a:p>
        </p:txBody>
      </p:sp>
      <p:pic>
        <p:nvPicPr>
          <p:cNvPr id="18" name="Picture 11">
            <a:extLst>
              <a:ext uri="{FF2B5EF4-FFF2-40B4-BE49-F238E27FC236}">
                <a16:creationId xmlns:a16="http://schemas.microsoft.com/office/drawing/2014/main" id="{039A8CDE-7E31-3B66-ECDC-3B607F15DA7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034088" y="1916113"/>
            <a:ext cx="1112837"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3">
            <a:extLst>
              <a:ext uri="{FF2B5EF4-FFF2-40B4-BE49-F238E27FC236}">
                <a16:creationId xmlns:a16="http://schemas.microsoft.com/office/drawing/2014/main" id="{43CA2009-127D-52D8-3E96-353858CAAD7B}"/>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667625" y="1916113"/>
            <a:ext cx="71596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5">
            <a:extLst>
              <a:ext uri="{FF2B5EF4-FFF2-40B4-BE49-F238E27FC236}">
                <a16:creationId xmlns:a16="http://schemas.microsoft.com/office/drawing/2014/main" id="{AEF5B96F-88AE-4D79-AB17-5BF7924A0808}"/>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034088" y="4068763"/>
            <a:ext cx="1298575"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2">
            <a:extLst>
              <a:ext uri="{FF2B5EF4-FFF2-40B4-BE49-F238E27FC236}">
                <a16:creationId xmlns:a16="http://schemas.microsoft.com/office/drawing/2014/main" id="{08D080C9-8A60-5D3F-BA1D-18C0DCC92B9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581900" y="4160838"/>
            <a:ext cx="960438"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6">
            <a:extLst>
              <a:ext uri="{FF2B5EF4-FFF2-40B4-BE49-F238E27FC236}">
                <a16:creationId xmlns:a16="http://schemas.microsoft.com/office/drawing/2014/main" id="{08C85C95-75C3-2616-2311-A44E8805108F}"/>
              </a:ext>
            </a:extLst>
          </p:cNvPr>
          <p:cNvSpPr txBox="1">
            <a:spLocks noChangeArrowheads="1"/>
          </p:cNvSpPr>
          <p:nvPr/>
        </p:nvSpPr>
        <p:spPr bwMode="auto">
          <a:xfrm>
            <a:off x="7553325" y="4116388"/>
            <a:ext cx="474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4</a:t>
            </a:r>
          </a:p>
        </p:txBody>
      </p:sp>
      <p:sp>
        <p:nvSpPr>
          <p:cNvPr id="26" name="TextBox 25">
            <a:extLst>
              <a:ext uri="{FF2B5EF4-FFF2-40B4-BE49-F238E27FC236}">
                <a16:creationId xmlns:a16="http://schemas.microsoft.com/office/drawing/2014/main" id="{8629489D-4062-D26C-E4F7-E7CC6A001C67}"/>
              </a:ext>
            </a:extLst>
          </p:cNvPr>
          <p:cNvSpPr txBox="1">
            <a:spLocks noChangeArrowheads="1"/>
          </p:cNvSpPr>
          <p:nvPr/>
        </p:nvSpPr>
        <p:spPr bwMode="auto">
          <a:xfrm>
            <a:off x="6034088" y="4092575"/>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3</a:t>
            </a:r>
          </a:p>
        </p:txBody>
      </p:sp>
      <p:sp>
        <p:nvSpPr>
          <p:cNvPr id="27" name="TextBox 24">
            <a:extLst>
              <a:ext uri="{FF2B5EF4-FFF2-40B4-BE49-F238E27FC236}">
                <a16:creationId xmlns:a16="http://schemas.microsoft.com/office/drawing/2014/main" id="{8C4B4F06-3738-10B9-C6D5-CD96B6F63A45}"/>
              </a:ext>
            </a:extLst>
          </p:cNvPr>
          <p:cNvSpPr txBox="1">
            <a:spLocks noChangeArrowheads="1"/>
          </p:cNvSpPr>
          <p:nvPr/>
        </p:nvSpPr>
        <p:spPr bwMode="auto">
          <a:xfrm>
            <a:off x="7650163"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2</a:t>
            </a:r>
          </a:p>
        </p:txBody>
      </p:sp>
      <p:sp>
        <p:nvSpPr>
          <p:cNvPr id="28" name="TextBox 23">
            <a:extLst>
              <a:ext uri="{FF2B5EF4-FFF2-40B4-BE49-F238E27FC236}">
                <a16:creationId xmlns:a16="http://schemas.microsoft.com/office/drawing/2014/main" id="{3733F0CB-8D9D-77B1-3CBD-51B5D4AEA57F}"/>
              </a:ext>
            </a:extLst>
          </p:cNvPr>
          <p:cNvSpPr txBox="1">
            <a:spLocks noChangeArrowheads="1"/>
          </p:cNvSpPr>
          <p:nvPr/>
        </p:nvSpPr>
        <p:spPr bwMode="auto">
          <a:xfrm>
            <a:off x="6034088"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lgn="ctr" defTabSz="912813">
              <a:lnSpc>
                <a:spcPct val="90000"/>
              </a:lnSpc>
              <a:spcAft>
                <a:spcPts val="600"/>
              </a:spcAft>
              <a:buSzPct val="100000"/>
              <a:defRPr/>
            </a:pPr>
            <a:r>
              <a:rPr lang="fr-FR" altLang="ro-RO" sz="2800" b="1" dirty="0">
                <a:solidFill>
                  <a:srgbClr val="000066"/>
                </a:solidFill>
                <a:latin typeface="+mj-lt"/>
                <a:cs typeface="+mj-cs"/>
              </a:rPr>
              <a:t>Comment se préparer pour la vaccination avec la présentation du vaccin ROTASIIL? (3/7)</a:t>
            </a:r>
          </a:p>
        </p:txBody>
      </p:sp>
      <p:sp>
        <p:nvSpPr>
          <p:cNvPr id="19459" name="Rectangle 14">
            <a:extLst>
              <a:ext uri="{FF2B5EF4-FFF2-40B4-BE49-F238E27FC236}">
                <a16:creationId xmlns:a16="http://schemas.microsoft.com/office/drawing/2014/main" id="{1DBD5805-7A3E-E433-4F00-8B5858CB9C85}"/>
              </a:ext>
            </a:extLst>
          </p:cNvPr>
          <p:cNvSpPr>
            <a:spLocks noChangeArrowheads="1"/>
          </p:cNvSpPr>
          <p:nvPr/>
        </p:nvSpPr>
        <p:spPr bwMode="auto">
          <a:xfrm>
            <a:off x="1979712" y="1536700"/>
            <a:ext cx="6696744" cy="8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Clr>
                <a:srgbClr val="000066"/>
              </a:buClr>
              <a:buFont typeface="Wingdings" panose="05000000000000000000" pitchFamily="2" charset="2"/>
              <a:buAutoNum type="arabicPeriod"/>
            </a:pPr>
            <a:r>
              <a:rPr lang="fr-FR" altLang="ja-JP" sz="2400" dirty="0"/>
              <a:t>Enlever les capsules en plastique des flacons contenant le diluant et la poudre lyophilisée</a:t>
            </a:r>
          </a:p>
          <a:p>
            <a:pPr>
              <a:buClr>
                <a:srgbClr val="000066"/>
              </a:buClr>
              <a:buFont typeface="Wingdings" panose="05000000000000000000" pitchFamily="2" charset="2"/>
              <a:buAutoNum type="arabicPeriod"/>
            </a:pPr>
            <a:endParaRPr lang="fr-FR" altLang="ja-JP" sz="2400" dirty="0"/>
          </a:p>
          <a:p>
            <a:pPr lvl="1">
              <a:buClr>
                <a:srgbClr val="000066"/>
              </a:buClr>
            </a:pPr>
            <a:endParaRPr lang="fr-FR" altLang="es-ES" sz="2000" dirty="0">
              <a:ea typeface="MS PGothic" panose="020B0600070205080204" pitchFamily="34" charset="-128"/>
            </a:endParaRPr>
          </a:p>
        </p:txBody>
      </p:sp>
      <p:sp>
        <p:nvSpPr>
          <p:cNvPr id="19460" name="TextBox 24">
            <a:extLst>
              <a:ext uri="{FF2B5EF4-FFF2-40B4-BE49-F238E27FC236}">
                <a16:creationId xmlns:a16="http://schemas.microsoft.com/office/drawing/2014/main" id="{D23419F6-BB2B-C441-AEA5-622C7CF45794}"/>
              </a:ext>
            </a:extLst>
          </p:cNvPr>
          <p:cNvSpPr txBox="1">
            <a:spLocks noChangeArrowheads="1"/>
          </p:cNvSpPr>
          <p:nvPr/>
        </p:nvSpPr>
        <p:spPr bwMode="auto">
          <a:xfrm>
            <a:off x="5699125" y="1403350"/>
            <a:ext cx="215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a:t>
            </a:r>
          </a:p>
        </p:txBody>
      </p:sp>
      <p:pic>
        <p:nvPicPr>
          <p:cNvPr id="3" name="Picture 2" descr="A picture containing text, scissors, tool&#10;&#10;Description automatically generated">
            <a:extLst>
              <a:ext uri="{FF2B5EF4-FFF2-40B4-BE49-F238E27FC236}">
                <a16:creationId xmlns:a16="http://schemas.microsoft.com/office/drawing/2014/main" id="{7905910B-F4F0-410B-34A2-526DB77C4E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821" y="1368668"/>
            <a:ext cx="1467798" cy="1412260"/>
          </a:xfrm>
          <a:prstGeom prst="rect">
            <a:avLst/>
          </a:prstGeom>
        </p:spPr>
      </p:pic>
      <p:pic>
        <p:nvPicPr>
          <p:cNvPr id="4" name="Picture 3" descr="A drawing of an object&#10;&#10;Description automatically generated with low confidence">
            <a:extLst>
              <a:ext uri="{FF2B5EF4-FFF2-40B4-BE49-F238E27FC236}">
                <a16:creationId xmlns:a16="http://schemas.microsoft.com/office/drawing/2014/main" id="{55D8D8C7-69AA-9D92-6F93-BF7FDFACF2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26" y="2911346"/>
            <a:ext cx="1388187" cy="1412260"/>
          </a:xfrm>
          <a:prstGeom prst="rect">
            <a:avLst/>
          </a:prstGeom>
        </p:spPr>
      </p:pic>
      <p:pic>
        <p:nvPicPr>
          <p:cNvPr id="5" name="Picture 4" descr="Diagram&#10;&#10;Description automatically generated">
            <a:extLst>
              <a:ext uri="{FF2B5EF4-FFF2-40B4-BE49-F238E27FC236}">
                <a16:creationId xmlns:a16="http://schemas.microsoft.com/office/drawing/2014/main" id="{C699C233-7748-120B-EC3F-9212272952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432" y="4434840"/>
            <a:ext cx="1388187" cy="1396211"/>
          </a:xfrm>
          <a:prstGeom prst="rect">
            <a:avLst/>
          </a:prstGeom>
        </p:spPr>
      </p:pic>
      <p:sp>
        <p:nvSpPr>
          <p:cNvPr id="6" name="Rectangle 14">
            <a:extLst>
              <a:ext uri="{FF2B5EF4-FFF2-40B4-BE49-F238E27FC236}">
                <a16:creationId xmlns:a16="http://schemas.microsoft.com/office/drawing/2014/main" id="{DD6059BF-23AF-6EE5-67FF-05ED5C07E0CC}"/>
              </a:ext>
            </a:extLst>
          </p:cNvPr>
          <p:cNvSpPr>
            <a:spLocks noChangeArrowheads="1"/>
          </p:cNvSpPr>
          <p:nvPr/>
        </p:nvSpPr>
        <p:spPr bwMode="auto">
          <a:xfrm>
            <a:off x="1979712" y="2820335"/>
            <a:ext cx="6696744" cy="1594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Clr>
                <a:srgbClr val="000066"/>
              </a:buClr>
              <a:buFont typeface="+mj-lt"/>
              <a:buAutoNum type="arabicPeriod" startAt="2"/>
            </a:pPr>
            <a:r>
              <a:rPr lang="fr-FR" altLang="ja-JP" sz="2400" dirty="0"/>
              <a:t>Fixer l’adaptateur du flacon sur le flacon de diluant. Connectez la seringue à l’adaptateur du flacon. Aspirez tout le diluant dans la seringue</a:t>
            </a:r>
          </a:p>
          <a:p>
            <a:pPr>
              <a:buFont typeface="+mj-lt"/>
              <a:buAutoNum type="arabicPeriod" startAt="2"/>
            </a:pPr>
            <a:endParaRPr lang="fr-FR" altLang="ja-JP" sz="2400" dirty="0"/>
          </a:p>
          <a:p>
            <a:pPr marL="981075" lvl="1" indent="-457200">
              <a:buFont typeface="+mj-lt"/>
              <a:buAutoNum type="arabicPeriod" startAt="2"/>
            </a:pPr>
            <a:endParaRPr lang="fr-FR" altLang="es-ES" sz="2000" dirty="0">
              <a:ea typeface="MS PGothic" panose="020B0600070205080204" pitchFamily="34" charset="-128"/>
            </a:endParaRPr>
          </a:p>
        </p:txBody>
      </p:sp>
      <p:sp>
        <p:nvSpPr>
          <p:cNvPr id="7" name="Rectangle 14">
            <a:extLst>
              <a:ext uri="{FF2B5EF4-FFF2-40B4-BE49-F238E27FC236}">
                <a16:creationId xmlns:a16="http://schemas.microsoft.com/office/drawing/2014/main" id="{E727AF88-57D7-BA3B-4ED7-5228C1B5A057}"/>
              </a:ext>
            </a:extLst>
          </p:cNvPr>
          <p:cNvSpPr>
            <a:spLocks noChangeArrowheads="1"/>
          </p:cNvSpPr>
          <p:nvPr/>
        </p:nvSpPr>
        <p:spPr bwMode="auto">
          <a:xfrm>
            <a:off x="1979712" y="4689995"/>
            <a:ext cx="6696744" cy="8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Clr>
                <a:srgbClr val="000066"/>
              </a:buClr>
              <a:buFont typeface="+mj-lt"/>
              <a:buAutoNum type="arabicPeriod" startAt="3"/>
            </a:pPr>
            <a:r>
              <a:rPr lang="fr-FR" altLang="ja-JP" sz="2400" dirty="0"/>
              <a:t>Déconnectez l’adaptateur du flacon et la seringue attachée du flacon de diluant</a:t>
            </a:r>
          </a:p>
          <a:p>
            <a:pPr>
              <a:buClr>
                <a:srgbClr val="000066"/>
              </a:buClr>
              <a:buFont typeface="+mj-lt"/>
              <a:buAutoNum type="arabicPeriod" startAt="3"/>
            </a:pPr>
            <a:endParaRPr lang="fr-FR" altLang="ja-JP" sz="2400" dirty="0"/>
          </a:p>
          <a:p>
            <a:pPr marL="981075" lvl="1" indent="-457200">
              <a:buClr>
                <a:srgbClr val="000066"/>
              </a:buClr>
              <a:buFont typeface="+mj-lt"/>
              <a:buAutoNum type="arabicPeriod" startAt="3"/>
            </a:pPr>
            <a:endParaRPr lang="fr-FR" altLang="es-ES" sz="2000" dirty="0">
              <a:ea typeface="MS PGothic" panose="020B0600070205080204" pitchFamily="34" charset="-128"/>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545</TotalTime>
  <Words>3725</Words>
  <Application>Microsoft Office PowerPoint</Application>
  <PresentationFormat>On-screen Show (4:3)</PresentationFormat>
  <Paragraphs>335</Paragraphs>
  <Slides>22</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Arial Narrow</vt:lpstr>
      <vt:lpstr>Calibri</vt:lpstr>
      <vt:lpstr>Limon F3</vt:lpstr>
      <vt:lpstr>Wingdings</vt:lpstr>
      <vt:lpstr>PPTtemplate</vt:lpstr>
      <vt:lpstr>PowerPoint Presentation</vt:lpstr>
      <vt:lpstr>PowerPoint Presentation</vt:lpstr>
      <vt:lpstr>PowerPoint Presentation</vt:lpstr>
      <vt:lpstr>Comment vérifier la qualité du vaccin ROTASIIL ? (1/2)</vt:lpstr>
      <vt:lpstr>PowerPoint Presentation</vt:lpstr>
      <vt:lpstr>PowerPoint Presentation</vt:lpstr>
      <vt:lpstr>PowerPoint Presentation</vt:lpstr>
      <vt:lpstr>PowerPoint Presentation</vt:lpstr>
      <vt:lpstr>Comment se préparer pour la vaccination avec la présentation du vaccin ROTASIIL? (3/7)</vt:lpstr>
      <vt:lpstr>Comment se préparer pour la vaccination avec la présentation du vaccin ROTASIIL? (4/7)</vt:lpstr>
      <vt:lpstr>Comment se préparer pour la vaccination avec la présentation du vaccin ROTASIIL? (5/7)</vt:lpstr>
      <vt:lpstr>Comment se préparer pour la vaccination avec la présentation du vaccin ROTASIIL? (6/7)</vt:lpstr>
      <vt:lpstr>Comment se préparer pour la vaccination avec la présentation du vaccin ROTASIIL? (7/7)</vt:lpstr>
      <vt:lpstr>Le vaccin antirotavirus (ROTASIIL) peut-il être administré  en même temps que d’autres vaccins pour enfants ?</vt:lpstr>
      <vt:lpstr>PowerPoint Presentation</vt:lpstr>
      <vt:lpstr>PowerPoint Presentation</vt:lpstr>
      <vt:lpstr>PowerPoint Presentation</vt:lpstr>
      <vt:lpstr>PowerPoint Presentation</vt:lpstr>
      <vt:lpstr>PowerPoint Presentation</vt:lpstr>
      <vt:lpstr>Combien de flacons doit-on emporter pour une stratégie avancée ?</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1172</cp:revision>
  <dcterms:created xsi:type="dcterms:W3CDTF">2012-01-26T16:16:35Z</dcterms:created>
  <dcterms:modified xsi:type="dcterms:W3CDTF">2022-11-22T12:02:42Z</dcterms:modified>
</cp:coreProperties>
</file>