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19" r:id="rId1"/>
    <p:sldMasterId id="2147484277" r:id="rId2"/>
  </p:sldMasterIdLst>
  <p:notesMasterIdLst>
    <p:notesMasterId r:id="rId19"/>
  </p:notesMasterIdLst>
  <p:handoutMasterIdLst>
    <p:handoutMasterId r:id="rId20"/>
  </p:handoutMasterIdLst>
  <p:sldIdLst>
    <p:sldId id="300" r:id="rId3"/>
    <p:sldId id="301" r:id="rId4"/>
    <p:sldId id="282" r:id="rId5"/>
    <p:sldId id="290" r:id="rId6"/>
    <p:sldId id="316" r:id="rId7"/>
    <p:sldId id="296" r:id="rId8"/>
    <p:sldId id="330" r:id="rId9"/>
    <p:sldId id="325" r:id="rId10"/>
    <p:sldId id="326" r:id="rId11"/>
    <p:sldId id="294" r:id="rId12"/>
    <p:sldId id="321" r:id="rId13"/>
    <p:sldId id="327" r:id="rId14"/>
    <p:sldId id="299" r:id="rId15"/>
    <p:sldId id="328" r:id="rId16"/>
    <p:sldId id="329" r:id="rId17"/>
    <p:sldId id="322" r:id="rId18"/>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7FB8"/>
    <a:srgbClr val="FF9393"/>
    <a:srgbClr val="5F5F5F"/>
    <a:srgbClr val="000066"/>
    <a:srgbClr val="010000"/>
    <a:srgbClr val="008000"/>
    <a:srgbClr val="FF9966"/>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14FCFE-9031-9B83-B03C-27D706942010}" v="4" dt="2022-03-09T18:51:29.661"/>
  </p1510:revLst>
</p1510:revInfo>
</file>

<file path=ppt/tableStyles.xml><?xml version="1.0" encoding="utf-8"?>
<a:tblStyleLst xmlns:a="http://schemas.openxmlformats.org/drawingml/2006/main" def="{5C22544A-7EE6-4342-B048-85BDC9FD1C3A}">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213" autoAdjust="0"/>
  </p:normalViewPr>
  <p:slideViewPr>
    <p:cSldViewPr>
      <p:cViewPr varScale="1">
        <p:scale>
          <a:sx n="74" d="100"/>
          <a:sy n="74" d="100"/>
        </p:scale>
        <p:origin x="258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2958" y="-96"/>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microsoft.com/office/2015/10/relationships/revisionInfo" Target="revisionInfo.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LDORF, Jenny" userId="bbf2318a-f2f7-45e3-a649-79296eaa30f9" providerId="ADAL" clId="{2DBFC9C7-714D-451B-ADB9-FF590412F7F8}"/>
    <pc:docChg chg="modSld">
      <pc:chgData name="WALLDORF, Jenny" userId="bbf2318a-f2f7-45e3-a649-79296eaa30f9" providerId="ADAL" clId="{2DBFC9C7-714D-451B-ADB9-FF590412F7F8}" dt="2022-03-09T17:06:23.207" v="1" actId="20577"/>
      <pc:docMkLst>
        <pc:docMk/>
      </pc:docMkLst>
      <pc:sldChg chg="modSp mod">
        <pc:chgData name="WALLDORF, Jenny" userId="bbf2318a-f2f7-45e3-a649-79296eaa30f9" providerId="ADAL" clId="{2DBFC9C7-714D-451B-ADB9-FF590412F7F8}" dt="2022-03-09T17:06:23.207" v="1" actId="20577"/>
        <pc:sldMkLst>
          <pc:docMk/>
          <pc:sldMk cId="0" sldId="325"/>
        </pc:sldMkLst>
        <pc:spChg chg="mod">
          <ac:chgData name="WALLDORF, Jenny" userId="bbf2318a-f2f7-45e3-a649-79296eaa30f9" providerId="ADAL" clId="{2DBFC9C7-714D-451B-ADB9-FF590412F7F8}" dt="2022-03-09T17:06:23.207" v="1" actId="20577"/>
          <ac:spMkLst>
            <pc:docMk/>
            <pc:sldMk cId="0" sldId="325"/>
            <ac:spMk id="18434" creationId="{B586C7E7-69E2-4FD0-BF95-75016D95B0CC}"/>
          </ac:spMkLst>
        </pc:spChg>
      </pc:sldChg>
    </pc:docChg>
  </pc:docChgLst>
  <pc:docChgLst>
    <pc:chgData name="Mrs Gillian F. MAYERS (mayersgill@gmail.com)" userId="S::mayersgill_gmail.com#ext#@worldhealthorg.onmicrosoft.com::d9b941f0-ac22-4431-a954-e58ec48ed8eb" providerId="AD" clId="Web-{B114FCFE-9031-9B83-B03C-27D706942010}"/>
    <pc:docChg chg="addSld delSld modSld sldOrd addMainMaster">
      <pc:chgData name="Mrs Gillian F. MAYERS (mayersgill@gmail.com)" userId="S::mayersgill_gmail.com#ext#@worldhealthorg.onmicrosoft.com::d9b941f0-ac22-4431-a954-e58ec48ed8eb" providerId="AD" clId="Web-{B114FCFE-9031-9B83-B03C-27D706942010}" dt="2022-03-09T18:51:29.661" v="3" actId="20577"/>
      <pc:docMkLst>
        <pc:docMk/>
      </pc:docMkLst>
      <pc:sldChg chg="del">
        <pc:chgData name="Mrs Gillian F. MAYERS (mayersgill@gmail.com)" userId="S::mayersgill_gmail.com#ext#@worldhealthorg.onmicrosoft.com::d9b941f0-ac22-4431-a954-e58ec48ed8eb" providerId="AD" clId="Web-{B114FCFE-9031-9B83-B03C-27D706942010}" dt="2022-03-09T18:49:55.389" v="0"/>
        <pc:sldMkLst>
          <pc:docMk/>
          <pc:sldMk cId="0" sldId="309"/>
        </pc:sldMkLst>
      </pc:sldChg>
      <pc:sldChg chg="ord">
        <pc:chgData name="Mrs Gillian F. MAYERS (mayersgill@gmail.com)" userId="S::mayersgill_gmail.com#ext#@worldhealthorg.onmicrosoft.com::d9b941f0-ac22-4431-a954-e58ec48ed8eb" providerId="AD" clId="Web-{B114FCFE-9031-9B83-B03C-27D706942010}" dt="2022-03-09T18:50:16.015" v="2"/>
        <pc:sldMkLst>
          <pc:docMk/>
          <pc:sldMk cId="0" sldId="325"/>
        </pc:sldMkLst>
      </pc:sldChg>
      <pc:sldChg chg="modSp">
        <pc:chgData name="Mrs Gillian F. MAYERS (mayersgill@gmail.com)" userId="S::mayersgill_gmail.com#ext#@worldhealthorg.onmicrosoft.com::d9b941f0-ac22-4431-a954-e58ec48ed8eb" providerId="AD" clId="Web-{B114FCFE-9031-9B83-B03C-27D706942010}" dt="2022-03-09T18:51:29.661" v="3" actId="20577"/>
        <pc:sldMkLst>
          <pc:docMk/>
          <pc:sldMk cId="0" sldId="329"/>
        </pc:sldMkLst>
        <pc:spChg chg="mod">
          <ac:chgData name="Mrs Gillian F. MAYERS (mayersgill@gmail.com)" userId="S::mayersgill_gmail.com#ext#@worldhealthorg.onmicrosoft.com::d9b941f0-ac22-4431-a954-e58ec48ed8eb" providerId="AD" clId="Web-{B114FCFE-9031-9B83-B03C-27D706942010}" dt="2022-03-09T18:51:29.661" v="3" actId="20577"/>
          <ac:spMkLst>
            <pc:docMk/>
            <pc:sldMk cId="0" sldId="329"/>
            <ac:spMk id="32773" creationId="{B7806457-1BEA-42FF-AD2D-1D023845CBF3}"/>
          </ac:spMkLst>
        </pc:spChg>
      </pc:sldChg>
      <pc:sldChg chg="add">
        <pc:chgData name="Mrs Gillian F. MAYERS (mayersgill@gmail.com)" userId="S::mayersgill_gmail.com#ext#@worldhealthorg.onmicrosoft.com::d9b941f0-ac22-4431-a954-e58ec48ed8eb" providerId="AD" clId="Web-{B114FCFE-9031-9B83-B03C-27D706942010}" dt="2022-03-09T18:50:11.703" v="1"/>
        <pc:sldMkLst>
          <pc:docMk/>
          <pc:sldMk cId="771303667" sldId="330"/>
        </pc:sldMkLst>
      </pc:sldChg>
      <pc:sldMasterChg chg="add addSldLayout">
        <pc:chgData name="Mrs Gillian F. MAYERS (mayersgill@gmail.com)" userId="S::mayersgill_gmail.com#ext#@worldhealthorg.onmicrosoft.com::d9b941f0-ac22-4431-a954-e58ec48ed8eb" providerId="AD" clId="Web-{B114FCFE-9031-9B83-B03C-27D706942010}" dt="2022-03-09T18:50:11.703" v="1"/>
        <pc:sldMasterMkLst>
          <pc:docMk/>
          <pc:sldMasterMk cId="0" sldId="2147484277"/>
        </pc:sldMasterMkLst>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2745269296" sldId="2147484278"/>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4088379437" sldId="2147484279"/>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1663786664" sldId="2147484280"/>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4120535661" sldId="2147484281"/>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641344231" sldId="2147484282"/>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2637340548" sldId="2147484283"/>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4290707468" sldId="2147484284"/>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1110544601" sldId="2147484285"/>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309073492" sldId="2147484286"/>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3465153895" sldId="2147484287"/>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3863722389" sldId="2147484288"/>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D96359B0-E378-4331-B78F-2926D384F439}"/>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7CD4ABA8-FA56-4EB9-9EA9-CA513F62E9D2}"/>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CE2CCA81-5AB4-44D1-8699-3E8ADBD1D3E3}"/>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95922DC0-51F3-472F-90E9-7D6D81B152F0}"/>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2994DD7E-1151-49EB-9854-C29A2C3B0BBE}"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AACB90B3-05A6-4966-9B58-902B3211798B}"/>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80A4912D-234C-4848-BCD0-D41F697CE116}"/>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D71A4386-8889-4DA2-933D-93863B1D3A3A}"/>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1A0C249E-9172-453B-B31B-CCB2598BAED5}"/>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D94E4D3C-F426-4776-BC50-6DE00F9B4199}"/>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2D89BFB7-FE7A-4133-B2E1-686771828263}"/>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CA1076F9-26D6-4055-B056-EE175678C2FF}"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1076F9-26D6-4055-B056-EE175678C2FF}" type="slidenum">
              <a:rPr lang="en-GB" altLang="en-US" smtClean="0"/>
              <a:pPr/>
              <a:t>1</a:t>
            </a:fld>
            <a:endParaRPr lang="en-GB" altLang="en-US"/>
          </a:p>
        </p:txBody>
      </p:sp>
    </p:spTree>
    <p:extLst>
      <p:ext uri="{BB962C8B-B14F-4D97-AF65-F5344CB8AC3E}">
        <p14:creationId xmlns:p14="http://schemas.microsoft.com/office/powerpoint/2010/main" val="10858502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a:extLst>
              <a:ext uri="{FF2B5EF4-FFF2-40B4-BE49-F238E27FC236}">
                <a16:creationId xmlns:a16="http://schemas.microsoft.com/office/drawing/2014/main" id="{CFF69CBF-5D0B-4768-905B-E6BA159C66D7}"/>
              </a:ext>
            </a:extLst>
          </p:cNvPr>
          <p:cNvSpPr>
            <a:spLocks noGrp="1" noRot="1" noChangeAspect="1" noChangeArrowheads="1" noTextEdit="1"/>
          </p:cNvSpPr>
          <p:nvPr>
            <p:ph type="sldImg"/>
          </p:nvPr>
        </p:nvSpPr>
        <p:spPr>
          <a:ln/>
        </p:spPr>
      </p:sp>
      <p:sp>
        <p:nvSpPr>
          <p:cNvPr id="23555" name="Espace réservé des commentaires 2">
            <a:extLst>
              <a:ext uri="{FF2B5EF4-FFF2-40B4-BE49-F238E27FC236}">
                <a16:creationId xmlns:a16="http://schemas.microsoft.com/office/drawing/2014/main" id="{C4CF831B-1F03-4A7B-9FFF-117FC185E46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r>
              <a:rPr lang="fr-FR" altLang="ro-RO" b="1" noProof="0" dirty="0">
                <a:solidFill>
                  <a:srgbClr val="000000"/>
                </a:solidFill>
              </a:rPr>
              <a:t>Pour l’animateur :  </a:t>
            </a:r>
          </a:p>
          <a:p>
            <a:pPr marL="609600" indent="-609600"/>
            <a:r>
              <a:rPr lang="fr-FR" altLang="ro-RO" b="1" noProof="0" dirty="0">
                <a:solidFill>
                  <a:srgbClr val="000000"/>
                </a:solidFill>
              </a:rPr>
              <a:t>Expliquer aux participants comment faire face aux effets secondaires.</a:t>
            </a:r>
          </a:p>
          <a:p>
            <a:pPr marL="609600" indent="-609600"/>
            <a:endParaRPr lang="fr-FR" altLang="ro-RO" b="1" noProof="0" dirty="0">
              <a:solidFill>
                <a:srgbClr val="000000"/>
              </a:solidFill>
            </a:endParaRPr>
          </a:p>
          <a:p>
            <a:pPr marL="0" indent="0"/>
            <a:r>
              <a:rPr lang="fr-FR" altLang="ro-RO" noProof="0" dirty="0">
                <a:solidFill>
                  <a:srgbClr val="000000"/>
                </a:solidFill>
              </a:rPr>
              <a:t>Les vaccins antirotavirus actuels sont généralement bien tolérés. </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ro-RO" sz="1200" dirty="0"/>
              <a:t>Fièvre, irritabilité, diminution de l’appétit, diminution du niveau d’activité et des vomissements</a:t>
            </a:r>
          </a:p>
          <a:p>
            <a:pPr marL="0" indent="0"/>
            <a:r>
              <a:rPr lang="fr-FR" altLang="ro-RO" noProof="0" dirty="0">
                <a:solidFill>
                  <a:srgbClr val="000000"/>
                </a:solidFill>
              </a:rPr>
              <a:t>sont des effets secondaires très fréquents du vaccin contre le rotavirus.</a:t>
            </a:r>
          </a:p>
          <a:p>
            <a:pPr marL="171450" indent="-171450">
              <a:buFont typeface="Arial" panose="020B0604020202020204" pitchFamily="34" charset="0"/>
              <a:buChar char="•"/>
            </a:pPr>
            <a:r>
              <a:rPr lang="fr-FR" altLang="ro-RO" noProof="0" dirty="0">
                <a:solidFill>
                  <a:srgbClr val="000000"/>
                </a:solidFill>
              </a:rPr>
              <a:t>Si l’enfant a de la fièvre (&gt; 39˚C), du paracétamol peut lui être donné</a:t>
            </a:r>
          </a:p>
          <a:p>
            <a:pPr marL="171450" indent="-171450">
              <a:buFont typeface="Arial" panose="020B0604020202020204" pitchFamily="34" charset="0"/>
              <a:buChar char="•"/>
            </a:pPr>
            <a:r>
              <a:rPr lang="fr-FR" altLang="ro-RO" noProof="0" dirty="0">
                <a:solidFill>
                  <a:srgbClr val="000000"/>
                </a:solidFill>
              </a:rPr>
              <a:t>Certaines études ont démontré une légère augmentation des cas d’invagination moins d’une semaine après la première dose du vaccin contre le rotavirus. L’invagination est un type de blocage de l’intestin qui est traité à l’hôpital. Dans certains cas, une intervention chirurgicale peut être nécessaire. Il y a des épisodes de pleurs, une pâleur chez l’enfant qui tire ses jambes vers le haut, l’amplification de pleurs persistants, des vomissements et parfois du sang dans les selles. Le plus souvent chez les bébés, la cause est inconnue et il n’y a pas de lien avec le vaccin antirotavirus.</a:t>
            </a:r>
          </a:p>
          <a:p>
            <a:pPr marL="171450" indent="-171450">
              <a:buFont typeface="Arial" panose="020B0604020202020204" pitchFamily="34" charset="0"/>
              <a:buChar char="•"/>
            </a:pPr>
            <a:r>
              <a:rPr lang="fr-FR" altLang="ro-RO" noProof="0" dirty="0">
                <a:solidFill>
                  <a:srgbClr val="000000"/>
                </a:solidFill>
              </a:rPr>
              <a:t>Si le nourrisson présente des symptômes inhabituels, il convient de le mener directement à l’hôpital ou de contacter l’agent de santé ayant administré le vaccin.</a:t>
            </a:r>
          </a:p>
          <a:p>
            <a:pPr marL="0" indent="0">
              <a:buFont typeface="Arial" panose="020B0604020202020204" pitchFamily="34" charset="0"/>
              <a:buNone/>
            </a:pPr>
            <a:endParaRPr lang="fr-FR" altLang="ro-RO" noProof="0" dirty="0">
              <a:solidFill>
                <a:srgbClr val="000000"/>
              </a:solidFill>
            </a:endParaRPr>
          </a:p>
          <a:p>
            <a:pPr marL="0" indent="0">
              <a:buFont typeface="Arial" panose="020B0604020202020204" pitchFamily="34" charset="0"/>
              <a:buNone/>
            </a:pPr>
            <a:r>
              <a:rPr lang="fr-FR" altLang="ro-RO" noProof="0" dirty="0">
                <a:solidFill>
                  <a:srgbClr val="000000"/>
                </a:solidFill>
              </a:rPr>
              <a:t>Les parents doivent comprendre que le risque d’apparition des effets secondaires après la vaccination contre le rotavirus est beaucoup plus faible que le risque de maladies graves à rotavirus chez les nourrissons et les jeunes enfants non vaccinés.</a:t>
            </a:r>
          </a:p>
        </p:txBody>
      </p:sp>
      <p:sp>
        <p:nvSpPr>
          <p:cNvPr id="23556" name="Espace réservé du numéro de diapositive 3">
            <a:extLst>
              <a:ext uri="{FF2B5EF4-FFF2-40B4-BE49-F238E27FC236}">
                <a16:creationId xmlns:a16="http://schemas.microsoft.com/office/drawing/2014/main" id="{1A8CD040-B4AE-4DCB-A403-29811A5A5B0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F1456529-ED13-400E-B7F9-1E2DE19CC651}" type="slidenum">
              <a:rPr lang="en-GB" altLang="ro-RO">
                <a:solidFill>
                  <a:srgbClr val="000000"/>
                </a:solidFill>
                <a:cs typeface="Arial" panose="020B0604020202020204" pitchFamily="34" charset="0"/>
              </a:rPr>
              <a:pPr eaLnBrk="0" hangingPunct="0">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AF200CBA-ECD6-44FF-A844-F14DFC57C5CF}"/>
              </a:ext>
            </a:extLst>
          </p:cNvPr>
          <p:cNvSpPr>
            <a:spLocks noGrp="1" noRot="1" noChangeAspect="1" noChangeArrowheads="1" noTextEdit="1"/>
          </p:cNvSpPr>
          <p:nvPr>
            <p:ph type="sldImg"/>
          </p:nvPr>
        </p:nvSpPr>
        <p:spPr>
          <a:ln/>
        </p:spPr>
      </p:sp>
      <p:sp>
        <p:nvSpPr>
          <p:cNvPr id="25603" name="Rectangle 3">
            <a:extLst>
              <a:ext uri="{FF2B5EF4-FFF2-40B4-BE49-F238E27FC236}">
                <a16:creationId xmlns:a16="http://schemas.microsoft.com/office/drawing/2014/main" id="{E7DCE7A5-217A-4BFC-B033-7B10F4EB45B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quand revenir pour la deuxième dose.</a:t>
            </a:r>
          </a:p>
          <a:p>
            <a:endParaRPr lang="fr-FR" altLang="ro-RO" b="1" noProof="0" dirty="0">
              <a:solidFill>
                <a:srgbClr val="000000"/>
              </a:solidFill>
            </a:endParaRPr>
          </a:p>
          <a:p>
            <a:r>
              <a:rPr lang="fr-FR" altLang="ro-RO" noProof="0" dirty="0">
                <a:solidFill>
                  <a:srgbClr val="000000"/>
                </a:solidFill>
              </a:rPr>
              <a:t>Prendre un rendez-vous pour la prochaine dose de vaccin contre le rotavirus (ROTASIIL) et d’autres vaccins selon le calendrier de vaccination</a:t>
            </a:r>
          </a:p>
          <a:p>
            <a:r>
              <a:rPr lang="fr-FR" altLang="ro-RO" noProof="0" dirty="0">
                <a:solidFill>
                  <a:srgbClr val="000000"/>
                </a:solidFill>
              </a:rPr>
              <a:t>Veiller à respecter un intervalle minimum de 4 semaines entre les visites</a:t>
            </a:r>
          </a:p>
          <a:p>
            <a:r>
              <a:rPr lang="fr-FR" altLang="ro-RO" noProof="0" dirty="0">
                <a:solidFill>
                  <a:srgbClr val="000000"/>
                </a:solidFill>
              </a:rPr>
              <a:t>Veiller à ce qu’il y ait une séance à la date donnée (que cette date ne corresponde pas à un jour férié, un week-end, etc.).</a:t>
            </a:r>
          </a:p>
          <a:p>
            <a:r>
              <a:rPr lang="fr-FR" altLang="ro-RO" noProof="0" dirty="0">
                <a:solidFill>
                  <a:srgbClr val="000000"/>
                </a:solidFill>
              </a:rPr>
              <a:t>Noter la date de la prochaine visite sur la carte de vaccination et rappeler au gardien de venir à la date précisée en se munissant de la carte.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a:extLst>
              <a:ext uri="{FF2B5EF4-FFF2-40B4-BE49-F238E27FC236}">
                <a16:creationId xmlns:a16="http://schemas.microsoft.com/office/drawing/2014/main" id="{CDE53D8A-CB13-4E74-A011-68AA2D338DCF}"/>
              </a:ext>
            </a:extLst>
          </p:cNvPr>
          <p:cNvSpPr>
            <a:spLocks noGrp="1" noRot="1" noChangeAspect="1" noChangeArrowheads="1" noTextEdit="1"/>
          </p:cNvSpPr>
          <p:nvPr>
            <p:ph type="sldImg"/>
          </p:nvPr>
        </p:nvSpPr>
        <p:spPr>
          <a:ln/>
        </p:spPr>
      </p:sp>
      <p:sp>
        <p:nvSpPr>
          <p:cNvPr id="27651" name="Espace réservé des commentaires 2">
            <a:extLst>
              <a:ext uri="{FF2B5EF4-FFF2-40B4-BE49-F238E27FC236}">
                <a16:creationId xmlns:a16="http://schemas.microsoft.com/office/drawing/2014/main" id="{57ABEA9A-C031-4D92-B4BF-9AC40B26732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qu’il s’agit de l’information principale à garder à l’esprit.</a:t>
            </a:r>
          </a:p>
        </p:txBody>
      </p:sp>
      <p:sp>
        <p:nvSpPr>
          <p:cNvPr id="27652" name="Espace réservé du numéro de diapositive 3">
            <a:extLst>
              <a:ext uri="{FF2B5EF4-FFF2-40B4-BE49-F238E27FC236}">
                <a16:creationId xmlns:a16="http://schemas.microsoft.com/office/drawing/2014/main" id="{F623E164-CB66-4440-80B6-69CA99336DAC}"/>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93FAF221-9903-4A46-94DC-7EADAB8D2C4E}" type="slidenum">
              <a:rPr lang="en-GB" altLang="ro-RO">
                <a:solidFill>
                  <a:srgbClr val="000000"/>
                </a:solidFill>
                <a:cs typeface="Arial" panose="020B0604020202020204" pitchFamily="34" charset="0"/>
              </a:rPr>
              <a:pPr algn="r">
                <a:spcBef>
                  <a:spcPct val="0"/>
                </a:spcBef>
              </a:pPr>
              <a:t>12</a:t>
            </a:fld>
            <a:endParaRPr lang="en-GB" altLang="ro-RO">
              <a:solidFill>
                <a:srgbClr val="000000"/>
              </a:solidFill>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a:extLst>
              <a:ext uri="{FF2B5EF4-FFF2-40B4-BE49-F238E27FC236}">
                <a16:creationId xmlns:a16="http://schemas.microsoft.com/office/drawing/2014/main" id="{3BD2E866-8E91-409B-BB69-079B8544A064}"/>
              </a:ext>
            </a:extLst>
          </p:cNvPr>
          <p:cNvSpPr>
            <a:spLocks noGrp="1" noRot="1" noChangeAspect="1" noChangeArrowheads="1" noTextEdit="1"/>
          </p:cNvSpPr>
          <p:nvPr>
            <p:ph type="sldImg"/>
          </p:nvPr>
        </p:nvSpPr>
        <p:spPr>
          <a:ln/>
        </p:spPr>
      </p:sp>
      <p:sp>
        <p:nvSpPr>
          <p:cNvPr id="29699" name="Espace réservé des commentaires 2">
            <a:extLst>
              <a:ext uri="{FF2B5EF4-FFF2-40B4-BE49-F238E27FC236}">
                <a16:creationId xmlns:a16="http://schemas.microsoft.com/office/drawing/2014/main" id="{057967D9-8CB7-4EE1-8994-5DB309AA33C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qu’il s’agit de l’information principale à transmettre aux gardiens.</a:t>
            </a:r>
          </a:p>
        </p:txBody>
      </p:sp>
      <p:sp>
        <p:nvSpPr>
          <p:cNvPr id="29700" name="Espace réservé du numéro de diapositive 3">
            <a:extLst>
              <a:ext uri="{FF2B5EF4-FFF2-40B4-BE49-F238E27FC236}">
                <a16:creationId xmlns:a16="http://schemas.microsoft.com/office/drawing/2014/main" id="{AC36BF96-A185-45F0-9B8A-440AD74EE8C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0D200E95-7E20-4CFC-AED7-DCC1BCDE6A11}" type="slidenum">
              <a:rPr lang="en-GB" altLang="ro-RO">
                <a:solidFill>
                  <a:srgbClr val="000000"/>
                </a:solidFill>
                <a:cs typeface="Arial" panose="020B0604020202020204" pitchFamily="34" charset="0"/>
              </a:rPr>
              <a:pPr eaLnBrk="0" hangingPunct="0">
                <a:spcBef>
                  <a:spcPct val="0"/>
                </a:spcBef>
              </a:pPr>
              <a:t>13</a:t>
            </a:fld>
            <a:endParaRPr lang="en-GB" altLang="ro-RO">
              <a:solidFill>
                <a:srgbClr val="000000"/>
              </a:solidFill>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a:extLst>
              <a:ext uri="{FF2B5EF4-FFF2-40B4-BE49-F238E27FC236}">
                <a16:creationId xmlns:a16="http://schemas.microsoft.com/office/drawing/2014/main" id="{0242EBEE-EA87-45CF-806E-F8EC035688E7}"/>
              </a:ext>
            </a:extLst>
          </p:cNvPr>
          <p:cNvSpPr>
            <a:spLocks noGrp="1" noRot="1" noChangeAspect="1" noChangeArrowheads="1" noTextEdit="1"/>
          </p:cNvSpPr>
          <p:nvPr>
            <p:ph type="sldImg"/>
          </p:nvPr>
        </p:nvSpPr>
        <p:spPr>
          <a:ln/>
        </p:spPr>
      </p:sp>
      <p:sp>
        <p:nvSpPr>
          <p:cNvPr id="31747" name="Espace réservé des commentaires 2">
            <a:extLst>
              <a:ext uri="{FF2B5EF4-FFF2-40B4-BE49-F238E27FC236}">
                <a16:creationId xmlns:a16="http://schemas.microsoft.com/office/drawing/2014/main" id="{47BF49A8-55D2-499F-8A70-F8107BB555E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qu’il s’agit de l’information principale à transmettre aux gardiens.</a:t>
            </a:r>
          </a:p>
        </p:txBody>
      </p:sp>
      <p:sp>
        <p:nvSpPr>
          <p:cNvPr id="31748" name="Espace réservé du numéro de diapositive 3">
            <a:extLst>
              <a:ext uri="{FF2B5EF4-FFF2-40B4-BE49-F238E27FC236}">
                <a16:creationId xmlns:a16="http://schemas.microsoft.com/office/drawing/2014/main" id="{2C050A6F-86DF-413B-A8E3-14271DB071F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78B85849-52F7-480D-BABC-2AFD9C5B685E}" type="slidenum">
              <a:rPr lang="en-GB" altLang="ro-RO">
                <a:solidFill>
                  <a:srgbClr val="000000"/>
                </a:solidFill>
                <a:cs typeface="Arial" panose="020B0604020202020204" pitchFamily="34" charset="0"/>
              </a:rPr>
              <a:pPr algn="r">
                <a:spcBef>
                  <a:spcPct val="0"/>
                </a:spcBef>
              </a:pPr>
              <a:t>14</a:t>
            </a:fld>
            <a:endParaRPr lang="en-GB" altLang="ro-RO">
              <a:solidFill>
                <a:srgbClr val="000000"/>
              </a:solidFill>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a:extLst>
              <a:ext uri="{FF2B5EF4-FFF2-40B4-BE49-F238E27FC236}">
                <a16:creationId xmlns:a16="http://schemas.microsoft.com/office/drawing/2014/main" id="{3C7DDDD3-A23B-4679-AD9D-577862DC12A2}"/>
              </a:ext>
            </a:extLst>
          </p:cNvPr>
          <p:cNvSpPr>
            <a:spLocks noGrp="1" noRot="1" noChangeAspect="1" noChangeArrowheads="1" noTextEdit="1"/>
          </p:cNvSpPr>
          <p:nvPr>
            <p:ph type="sldImg"/>
          </p:nvPr>
        </p:nvSpPr>
        <p:spPr>
          <a:ln/>
        </p:spPr>
      </p:sp>
      <p:sp>
        <p:nvSpPr>
          <p:cNvPr id="33795" name="Espace réservé des commentaires 2">
            <a:extLst>
              <a:ext uri="{FF2B5EF4-FFF2-40B4-BE49-F238E27FC236}">
                <a16:creationId xmlns:a16="http://schemas.microsoft.com/office/drawing/2014/main" id="{84AC9579-7124-456F-A5D7-4C976F41C23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qu’il s’agit de l’information principale à transmettre aux gardiens.</a:t>
            </a:r>
          </a:p>
        </p:txBody>
      </p:sp>
      <p:sp>
        <p:nvSpPr>
          <p:cNvPr id="33796" name="Espace réservé du numéro de diapositive 3">
            <a:extLst>
              <a:ext uri="{FF2B5EF4-FFF2-40B4-BE49-F238E27FC236}">
                <a16:creationId xmlns:a16="http://schemas.microsoft.com/office/drawing/2014/main" id="{76A7F18A-3CAB-43E8-BCBA-8B2A65775A7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892F7DA4-DEBB-4B50-8DAA-AF3E681A27EC}" type="slidenum">
              <a:rPr lang="en-GB" altLang="ro-RO">
                <a:solidFill>
                  <a:srgbClr val="000000"/>
                </a:solidFill>
                <a:cs typeface="Arial" panose="020B0604020202020204" pitchFamily="34" charset="0"/>
              </a:rPr>
              <a:pPr algn="r">
                <a:spcBef>
                  <a:spcPct val="0"/>
                </a:spcBef>
              </a:pPr>
              <a:t>15</a:t>
            </a:fld>
            <a:endParaRPr lang="en-GB" altLang="ro-RO">
              <a:solidFill>
                <a:srgbClr val="000000"/>
              </a:solidFill>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a:extLst>
              <a:ext uri="{FF2B5EF4-FFF2-40B4-BE49-F238E27FC236}">
                <a16:creationId xmlns:a16="http://schemas.microsoft.com/office/drawing/2014/main" id="{343127ED-6BF6-4ABC-B186-A4FB24925663}"/>
              </a:ext>
            </a:extLst>
          </p:cNvPr>
          <p:cNvSpPr>
            <a:spLocks noGrp="1" noRot="1" noChangeAspect="1" noChangeArrowheads="1" noTextEdit="1"/>
          </p:cNvSpPr>
          <p:nvPr>
            <p:ph type="sldImg"/>
          </p:nvPr>
        </p:nvSpPr>
        <p:spPr>
          <a:ln/>
        </p:spPr>
      </p:sp>
      <p:sp>
        <p:nvSpPr>
          <p:cNvPr id="35843" name="Espace réservé des commentaires 2">
            <a:extLst>
              <a:ext uri="{FF2B5EF4-FFF2-40B4-BE49-F238E27FC236}">
                <a16:creationId xmlns:a16="http://schemas.microsoft.com/office/drawing/2014/main" id="{CBA78848-B2DE-4249-9205-83FABC89A5D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fr-FR" altLang="ro-RO" b="1" noProof="0" dirty="0">
                <a:solidFill>
                  <a:srgbClr val="000000"/>
                </a:solidFill>
              </a:rPr>
              <a:t>Pour l’animateur :  </a:t>
            </a:r>
          </a:p>
          <a:p>
            <a:pPr>
              <a:spcBef>
                <a:spcPct val="0"/>
              </a:spcBef>
            </a:pPr>
            <a:endParaRPr lang="fr-FR" altLang="ro-RO" b="1" noProof="0" dirty="0">
              <a:solidFill>
                <a:srgbClr val="000000"/>
              </a:solidFill>
            </a:endParaRPr>
          </a:p>
          <a:p>
            <a:pPr>
              <a:spcBef>
                <a:spcPct val="0"/>
              </a:spcBef>
            </a:pPr>
            <a:r>
              <a:rPr lang="fr-FR" altLang="ro-RO" noProof="0">
                <a:solidFill>
                  <a:srgbClr val="000066"/>
                </a:solidFill>
              </a:rPr>
              <a:t>Cela marque la fin de la formation, merci pour votre attention !</a:t>
            </a:r>
          </a:p>
        </p:txBody>
      </p:sp>
      <p:sp>
        <p:nvSpPr>
          <p:cNvPr id="35844" name="Espace réservé du numéro de diapositive 3">
            <a:extLst>
              <a:ext uri="{FF2B5EF4-FFF2-40B4-BE49-F238E27FC236}">
                <a16:creationId xmlns:a16="http://schemas.microsoft.com/office/drawing/2014/main" id="{D4F7A214-8F21-4302-9CB8-85E148B5469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5609CB4C-33A9-4FC4-BDCD-BB070AE4065B}" type="slidenum">
              <a:rPr lang="en-GB" altLang="ro-RO">
                <a:solidFill>
                  <a:srgbClr val="000000"/>
                </a:solidFill>
                <a:cs typeface="Arial" panose="020B0604020202020204" pitchFamily="34" charset="0"/>
              </a:rPr>
              <a:pPr eaLnBrk="0" hangingPunct="0">
                <a:spcBef>
                  <a:spcPct val="0"/>
                </a:spcBef>
              </a:pPr>
              <a:t>16</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8966BDC1-561C-4FC8-8F43-9B1B06682B4B}"/>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BCB99302-6793-4A79-BDDD-6FC2C2BD2CF5}"/>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2" name="Espace réservé du numéro de diapositive 3">
            <a:extLst>
              <a:ext uri="{FF2B5EF4-FFF2-40B4-BE49-F238E27FC236}">
                <a16:creationId xmlns:a16="http://schemas.microsoft.com/office/drawing/2014/main" id="{F6A269F8-3164-4470-BD79-0165B4B3139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C57C4D91-40F3-4F71-B2B6-5015B7212733}"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B4A6D36B-20F2-4F37-9A89-146699A61729}"/>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6130475F-00B6-45EF-AA1A-CFC2E661498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les principales questions soulevées dans ce module.</a:t>
            </a:r>
          </a:p>
          <a:p>
            <a:endParaRPr lang="fr-FR" altLang="ro-RO" b="1" noProof="0" dirty="0">
              <a:solidFill>
                <a:srgbClr val="000000"/>
              </a:solidFill>
            </a:endParaRPr>
          </a:p>
          <a:p>
            <a:r>
              <a:rPr lang="fr-FR" altLang="ro-RO" noProof="0" dirty="0">
                <a:solidFill>
                  <a:srgbClr val="000000"/>
                </a:solidFill>
              </a:rPr>
              <a:t>Nous vous fournirons des réponses aux questions suivantes :</a:t>
            </a:r>
          </a:p>
          <a:p>
            <a:pPr marL="171450" indent="-171450">
              <a:buFont typeface="Arial" panose="020B0604020202020204" pitchFamily="34" charset="0"/>
              <a:buChar char="•"/>
            </a:pPr>
            <a:r>
              <a:rPr lang="fr-FR" altLang="ro-RO" noProof="0" dirty="0">
                <a:solidFill>
                  <a:srgbClr val="000000"/>
                </a:solidFill>
              </a:rPr>
              <a:t> Comment communiquer avec les gardiens ?</a:t>
            </a:r>
          </a:p>
          <a:p>
            <a:pPr marL="171450" indent="-171450">
              <a:buFont typeface="Arial" panose="020B0604020202020204" pitchFamily="34" charset="0"/>
              <a:buChar char="•"/>
            </a:pPr>
            <a:r>
              <a:rPr lang="fr-FR" altLang="ro-RO" noProof="0" dirty="0">
                <a:solidFill>
                  <a:srgbClr val="000000"/>
                </a:solidFill>
              </a:rPr>
              <a:t> Comment donner des conseils sur les maladies à rotavirus et les méthodes de prévention ?</a:t>
            </a:r>
          </a:p>
          <a:p>
            <a:pPr marL="171450" indent="-171450">
              <a:buFont typeface="Arial" panose="020B0604020202020204" pitchFamily="34" charset="0"/>
              <a:buChar char="•"/>
            </a:pPr>
            <a:r>
              <a:rPr lang="fr-FR" altLang="ro-RO" noProof="0" dirty="0">
                <a:solidFill>
                  <a:srgbClr val="000000"/>
                </a:solidFill>
              </a:rPr>
              <a:t> Comment donner des conseils sur les effets secondaires potentiels ?</a:t>
            </a:r>
          </a:p>
          <a:p>
            <a:pPr marL="171450" indent="-171450">
              <a:buFont typeface="Arial" panose="020B0604020202020204" pitchFamily="34" charset="0"/>
              <a:buChar char="•"/>
            </a:pPr>
            <a:r>
              <a:rPr lang="fr-FR" altLang="ro-RO" noProof="0" dirty="0">
                <a:solidFill>
                  <a:srgbClr val="000000"/>
                </a:solidFill>
              </a:rPr>
              <a:t> Quels sont les autres messages à transmettre aux gardiens avant qu’ils quittent la session</a:t>
            </a:r>
          </a:p>
        </p:txBody>
      </p:sp>
      <p:sp>
        <p:nvSpPr>
          <p:cNvPr id="9220" name="Espace réservé du numéro de diapositive 3">
            <a:extLst>
              <a:ext uri="{FF2B5EF4-FFF2-40B4-BE49-F238E27FC236}">
                <a16:creationId xmlns:a16="http://schemas.microsoft.com/office/drawing/2014/main" id="{2E4E0FEE-AD92-47A0-98FC-FD4E56C559C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1AE61F6A-B666-4031-B39C-5621FF710F86}"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a:extLst>
              <a:ext uri="{FF2B5EF4-FFF2-40B4-BE49-F238E27FC236}">
                <a16:creationId xmlns:a16="http://schemas.microsoft.com/office/drawing/2014/main" id="{53FDEFEB-E997-4C45-B215-D8375821DC95}"/>
              </a:ext>
            </a:extLst>
          </p:cNvPr>
          <p:cNvSpPr>
            <a:spLocks noGrp="1" noRot="1" noChangeAspect="1" noChangeArrowheads="1" noTextEdit="1"/>
          </p:cNvSpPr>
          <p:nvPr>
            <p:ph type="sldImg"/>
          </p:nvPr>
        </p:nvSpPr>
        <p:spPr>
          <a:ln/>
        </p:spPr>
      </p:sp>
      <p:sp>
        <p:nvSpPr>
          <p:cNvPr id="11267" name="Espace réservé des commentaires 2">
            <a:extLst>
              <a:ext uri="{FF2B5EF4-FFF2-40B4-BE49-F238E27FC236}">
                <a16:creationId xmlns:a16="http://schemas.microsoft.com/office/drawing/2014/main" id="{3C4E68E9-A2DD-4BA9-B823-6CC34A04901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comment communiquer avec les parents.</a:t>
            </a:r>
          </a:p>
          <a:p>
            <a:endParaRPr lang="fr-FR" altLang="ro-RO" b="1" noProof="0" dirty="0">
              <a:solidFill>
                <a:srgbClr val="000000"/>
              </a:solidFill>
            </a:endParaRPr>
          </a:p>
          <a:p>
            <a:r>
              <a:rPr lang="fr-FR" altLang="ro-RO" noProof="0" dirty="0">
                <a:solidFill>
                  <a:srgbClr val="000000"/>
                </a:solidFill>
              </a:rPr>
              <a:t>Pour communiquer efficacement avec les gardiens, les agents de santé doivent tout d’abord comprendre les préoccupations des parents au sujet de la vaccination et comprendre les facteurs qui peuvent conduire à la désinformation quant à l’innocuité et l’efficacité des vaccins. Les agents de santé devraient établir un dialogue ouvert et amical avec les parents réticents face à la vaccination et ce, à un stade précoce et répondre de manière claire à leurs questions tout en fournissant des renseignements exacts concernant la vaccination. </a:t>
            </a:r>
          </a:p>
          <a:p>
            <a:endParaRPr lang="fr-FR" altLang="ro-RO" noProof="0" dirty="0">
              <a:solidFill>
                <a:srgbClr val="000000"/>
              </a:solidFill>
            </a:endParaRPr>
          </a:p>
          <a:p>
            <a:r>
              <a:rPr lang="fr-FR" altLang="ro-RO" noProof="0" dirty="0">
                <a:solidFill>
                  <a:srgbClr val="000000"/>
                </a:solidFill>
              </a:rPr>
              <a:t>En quelques mots, l'agent de santé devrait : </a:t>
            </a:r>
          </a:p>
          <a:p>
            <a:pPr marL="171450" indent="-171450">
              <a:buFont typeface="Arial" panose="020B0604020202020204" pitchFamily="34" charset="0"/>
              <a:buChar char="•"/>
            </a:pPr>
            <a:r>
              <a:rPr lang="fr-FR" altLang="ro-RO" noProof="0" dirty="0">
                <a:solidFill>
                  <a:srgbClr val="000000"/>
                </a:solidFill>
              </a:rPr>
              <a:t>Faire preuve de respect : sourire souvent, adopter une attitude amicale</a:t>
            </a:r>
          </a:p>
          <a:p>
            <a:pPr marL="171450" indent="-171450">
              <a:buFont typeface="Arial" panose="020B0604020202020204" pitchFamily="34" charset="0"/>
              <a:buChar char="•"/>
            </a:pPr>
            <a:r>
              <a:rPr lang="fr-FR" altLang="ro-RO" noProof="0" dirty="0">
                <a:solidFill>
                  <a:srgbClr val="000000"/>
                </a:solidFill>
              </a:rPr>
              <a:t>Utiliser des mots simples pour s’assurer que le gardien comprenne les messages clés : regarder directement les gardiens et essayer de savoir, grâce à l’étude de leur langage corporel, s’ils ont bien compris vos messages. Reformuler et simplifier si nécessaire.</a:t>
            </a:r>
          </a:p>
          <a:p>
            <a:pPr marL="171450" indent="-171450">
              <a:buFont typeface="Arial" panose="020B0604020202020204" pitchFamily="34" charset="0"/>
              <a:buChar char="•"/>
            </a:pPr>
            <a:r>
              <a:rPr lang="fr-FR" altLang="ro-RO" noProof="0" dirty="0">
                <a:solidFill>
                  <a:srgbClr val="000000"/>
                </a:solidFill>
              </a:rPr>
              <a:t>Écouter les préoccupations du gardien : ne pas se mettre en colère ou se montrer irritable lorsque les gardiens posent des questions ou font part de leurs préoccupations.</a:t>
            </a:r>
          </a:p>
          <a:p>
            <a:r>
              <a:rPr lang="fr-FR" altLang="ro-RO" noProof="0" dirty="0">
                <a:solidFill>
                  <a:srgbClr val="000000"/>
                </a:solidFill>
              </a:rPr>
              <a:t>Un dialogue continu peut, avec succès, rassurer les parents réticents face à la vaccination en expliquant que la vaccination est l’option optimale et sécuritaire pour leur nourrisson.</a:t>
            </a:r>
          </a:p>
        </p:txBody>
      </p:sp>
      <p:sp>
        <p:nvSpPr>
          <p:cNvPr id="11268" name="Espace réservé du numéro de diapositive 3">
            <a:extLst>
              <a:ext uri="{FF2B5EF4-FFF2-40B4-BE49-F238E27FC236}">
                <a16:creationId xmlns:a16="http://schemas.microsoft.com/office/drawing/2014/main" id="{41F597BD-17AA-4479-BDA5-2F572D08BD5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9375D95C-1C83-4E84-92F4-3BEDA6F79B65}" type="slidenum">
              <a:rPr lang="en-GB" altLang="ro-RO">
                <a:solidFill>
                  <a:srgbClr val="000000"/>
                </a:solidFill>
                <a:cs typeface="Arial" panose="020B0604020202020204" pitchFamily="34" charset="0"/>
              </a:rPr>
              <a:pPr eaLnBrk="0" hangingPunct="0">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10F590AC-80FB-41BC-94F8-6FFB5AD9D7F8}"/>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784F9D3B-BB7A-484C-B9AF-84A02FDB233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Décrire aux participants le concept d’une excellente communication (Triple A) avec les parents.</a:t>
            </a:r>
          </a:p>
          <a:p>
            <a:endParaRPr lang="fr-FR" altLang="ro-RO" b="1" noProof="0" dirty="0">
              <a:solidFill>
                <a:srgbClr val="000000"/>
              </a:solidFill>
            </a:endParaRPr>
          </a:p>
          <a:p>
            <a:r>
              <a:rPr lang="fr-FR" altLang="ro-RO" noProof="0" dirty="0">
                <a:solidFill>
                  <a:srgbClr val="000000"/>
                </a:solidFill>
              </a:rPr>
              <a:t>Le Triple A est un système / moyen mnémonique qui permet aux travailleurs de la santé de se rappeler les trois façons de communiquer avec les parents : A </a:t>
            </a:r>
            <a:r>
              <a:rPr lang="fr-FR" altLang="ro-RO" noProof="0" dirty="0" err="1">
                <a:solidFill>
                  <a:srgbClr val="000000"/>
                </a:solidFill>
              </a:rPr>
              <a:t>A</a:t>
            </a:r>
            <a:r>
              <a:rPr lang="fr-FR" altLang="ro-RO" noProof="0" dirty="0">
                <a:solidFill>
                  <a:srgbClr val="000000"/>
                </a:solidFill>
              </a:rPr>
              <a:t> </a:t>
            </a:r>
            <a:r>
              <a:rPr lang="fr-FR" altLang="ro-RO" noProof="0" dirty="0" err="1">
                <a:solidFill>
                  <a:srgbClr val="000000"/>
                </a:solidFill>
              </a:rPr>
              <a:t>A</a:t>
            </a:r>
            <a:r>
              <a:rPr lang="fr-FR" altLang="ro-RO" noProof="0" dirty="0">
                <a:solidFill>
                  <a:srgbClr val="000000"/>
                </a:solidFill>
              </a:rPr>
              <a:t> comme donner un Avis, Alerter et Arranger. </a:t>
            </a:r>
          </a:p>
          <a:p>
            <a:pPr marL="171450" indent="-171450">
              <a:buFont typeface="Arial" panose="020B0604020202020204" pitchFamily="34" charset="0"/>
              <a:buChar char="•"/>
            </a:pPr>
            <a:r>
              <a:rPr lang="fr-FR" altLang="ro-RO" noProof="0" dirty="0">
                <a:solidFill>
                  <a:srgbClr val="000000"/>
                </a:solidFill>
              </a:rPr>
              <a:t>Donner un Avis : Les agents de santé devraient informer les parents sur ce qui est donné : le nom du / des vaccin(s), les maladies évitées, etc.</a:t>
            </a:r>
          </a:p>
          <a:p>
            <a:pPr marL="171450" indent="-171450">
              <a:buFont typeface="Arial" panose="020B0604020202020204" pitchFamily="34" charset="0"/>
              <a:buChar char="•"/>
            </a:pPr>
            <a:r>
              <a:rPr lang="fr-FR" altLang="ro-RO" noProof="0" dirty="0">
                <a:solidFill>
                  <a:srgbClr val="000000"/>
                </a:solidFill>
              </a:rPr>
              <a:t>Alerter : Les agents de santé devraient alerter les parents sur les effets secondaires potentiels après la vaccination et la manière d’y faire face.</a:t>
            </a:r>
          </a:p>
          <a:p>
            <a:pPr marL="171450" indent="-171450">
              <a:buFont typeface="Arial" panose="020B0604020202020204" pitchFamily="34" charset="0"/>
              <a:buChar char="•"/>
            </a:pPr>
            <a:r>
              <a:rPr lang="fr-FR" altLang="ro-RO" noProof="0" dirty="0">
                <a:solidFill>
                  <a:srgbClr val="000000"/>
                </a:solidFill>
              </a:rPr>
              <a:t>Arranger : Les agents de santé devraient organiser avec les parents la prochaine consultation consacrée à l’administration des doses suivantes pour compléter le calendrier de vaccination.</a:t>
            </a:r>
          </a:p>
        </p:txBody>
      </p:sp>
      <p:sp>
        <p:nvSpPr>
          <p:cNvPr id="13316" name="Espace réservé du numéro de diapositive 3">
            <a:extLst>
              <a:ext uri="{FF2B5EF4-FFF2-40B4-BE49-F238E27FC236}">
                <a16:creationId xmlns:a16="http://schemas.microsoft.com/office/drawing/2014/main" id="{93A8EDF3-F993-45BA-B058-164C4814ECE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3728B80E-5C39-4C05-AD9F-1035D42E7DE8}" type="slidenum">
              <a:rPr lang="en-GB" altLang="ro-RO">
                <a:solidFill>
                  <a:srgbClr val="000000"/>
                </a:solidFill>
                <a:cs typeface="Arial" panose="020B0604020202020204" pitchFamily="34" charset="0"/>
              </a:rPr>
              <a:pPr eaLnBrk="0" hangingPunct="0">
                <a:spcBef>
                  <a:spcPct val="0"/>
                </a:spcBef>
              </a:pPr>
              <a:t>5</a:t>
            </a:fld>
            <a:endParaRPr lang="en-GB" altLang="ro-RO">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9ECACB57-40CF-4BDA-B67A-219183FAA159}"/>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3DB02A83-83C5-4CE5-8B25-28879B2EA33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la manière d’informer sur les maladies à rotavirus.</a:t>
            </a:r>
          </a:p>
          <a:p>
            <a:endParaRPr lang="fr-FR" altLang="ro-RO" b="1" noProof="0" dirty="0">
              <a:solidFill>
                <a:srgbClr val="000000"/>
              </a:solidFill>
            </a:endParaRPr>
          </a:p>
          <a:p>
            <a:r>
              <a:rPr lang="fr-FR" altLang="ro-RO" noProof="0" dirty="0">
                <a:solidFill>
                  <a:srgbClr val="000000"/>
                </a:solidFill>
              </a:rPr>
              <a:t>Les messages clés pour les gardiens comprennent :</a:t>
            </a:r>
          </a:p>
          <a:p>
            <a:pPr marL="171450" indent="-171450">
              <a:buFont typeface="Arial" panose="020B0604020202020204" pitchFamily="34" charset="0"/>
              <a:buChar char="•"/>
            </a:pPr>
            <a:r>
              <a:rPr lang="fr-FR" altLang="ro-RO" noProof="0" dirty="0">
                <a:solidFill>
                  <a:srgbClr val="000000"/>
                </a:solidFill>
              </a:rPr>
              <a:t>Le rotavirus est un virus qui provoque une diarrhée, parfois grave, surtout chez les nourrissons et les jeunes enfants. Elle est souvent accompagnée de vomissements et de fièvre et peut conduire à une déshydratation. </a:t>
            </a:r>
          </a:p>
          <a:p>
            <a:pPr marL="171450" indent="-171450">
              <a:buFont typeface="Arial" panose="020B0604020202020204" pitchFamily="34" charset="0"/>
              <a:buChar char="•"/>
            </a:pPr>
            <a:r>
              <a:rPr lang="fr-FR" altLang="ro-RO" noProof="0" dirty="0">
                <a:solidFill>
                  <a:srgbClr val="000000"/>
                </a:solidFill>
              </a:rPr>
              <a:t>Le rotavirus n’est pas la seule cause à l’origine de la diarrhée, mais il est l’une des plus graves. Avant la mise à disposition d’un vaccin, le rotavirus était responsable de la mort de près de 600 000 enfants chaque année (dans le monde). Presque tous les enfants dans le monde souffriront d’au moins une infection à partir de l’âge de trois ans.</a:t>
            </a:r>
          </a:p>
          <a:p>
            <a:pPr marL="171450" indent="-171450">
              <a:buFont typeface="Arial" panose="020B0604020202020204" pitchFamily="34" charset="0"/>
              <a:buChar char="•"/>
            </a:pPr>
            <a:r>
              <a:rPr lang="fr-FR" altLang="ro-RO" noProof="0" dirty="0">
                <a:solidFill>
                  <a:srgbClr val="000000"/>
                </a:solidFill>
              </a:rPr>
              <a:t>Le principal mode de transmission du rotavirus est le passage du virus dans les selles à la bouche d’un autre enfant. Ceci est connu comme une voie de transmission </a:t>
            </a:r>
            <a:r>
              <a:rPr lang="fr-FR" altLang="ro-RO" noProof="0" dirty="0" err="1">
                <a:solidFill>
                  <a:srgbClr val="000000"/>
                </a:solidFill>
              </a:rPr>
              <a:t>oro</a:t>
            </a:r>
            <a:r>
              <a:rPr lang="fr-FR" altLang="ro-RO" noProof="0" dirty="0">
                <a:solidFill>
                  <a:srgbClr val="000000"/>
                </a:solidFill>
              </a:rPr>
              <a:t>-fécale. Les enfants et les adultes peuvent transmettre le virus dès lors qu’ils oublient de se laver les mains avant de manger, après avoir été aux toilettes ou après avoir lavé l’enfant. Le rotavirus peut vivre pendant des heures sur les mains et des jours sur des surfaces et des objets tels que les jouets. </a:t>
            </a:r>
          </a:p>
          <a:p>
            <a:pPr marL="171450" indent="-171450">
              <a:buFont typeface="Arial" panose="020B0604020202020204" pitchFamily="34" charset="0"/>
              <a:buChar char="•"/>
            </a:pPr>
            <a:r>
              <a:rPr lang="fr-FR" altLang="ro-RO" noProof="0" dirty="0">
                <a:solidFill>
                  <a:srgbClr val="000000"/>
                </a:solidFill>
              </a:rPr>
              <a:t>Toucher une surface ayant été contaminée par le rotavirus, puis toucher la zone autour de la bouche peut entraîner une infection. Les enfants peuvent également transmettre le rotavirus aux membres de la famille et aux autres personnes avec lesquelles ils entretiennent des contacts étroits.</a:t>
            </a:r>
          </a:p>
        </p:txBody>
      </p:sp>
      <p:sp>
        <p:nvSpPr>
          <p:cNvPr id="15364" name="Espace réservé du numéro de diapositive 3">
            <a:extLst>
              <a:ext uri="{FF2B5EF4-FFF2-40B4-BE49-F238E27FC236}">
                <a16:creationId xmlns:a16="http://schemas.microsoft.com/office/drawing/2014/main" id="{C860EDC5-BE08-4F10-B44C-625DBBFBC1B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2AF8A0A4-6105-4742-A25D-CED85BD209B7}" type="slidenum">
              <a:rPr lang="en-GB" altLang="ro-RO">
                <a:solidFill>
                  <a:srgbClr val="000000"/>
                </a:solidFill>
                <a:cs typeface="Arial" panose="020B0604020202020204" pitchFamily="34" charset="0"/>
              </a:rPr>
              <a:pPr eaLnBrk="0" hangingPunct="0">
                <a:spcBef>
                  <a:spcPct val="0"/>
                </a:spcBef>
              </a:pPr>
              <a:t>6</a:t>
            </a:fld>
            <a:endParaRPr lang="en-GB" altLang="ro-RO">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57B4B37E-2690-4E0A-BE8B-DEEEB0B73B35}"/>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6BD029AE-B54E-46AC-A026-40BF331FC2E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latin typeface="Arial" panose="020B0604020202020204" pitchFamily="34" charset="0"/>
              </a:rPr>
              <a:t>Pour l’animateur :  </a:t>
            </a:r>
          </a:p>
          <a:p>
            <a:r>
              <a:rPr lang="fr-FR" altLang="ro-RO" b="1" noProof="0" dirty="0">
                <a:solidFill>
                  <a:srgbClr val="000000"/>
                </a:solidFill>
                <a:latin typeface="Arial" panose="020B0604020202020204" pitchFamily="34" charset="0"/>
              </a:rPr>
              <a:t>Expliquer aux participants comment communiquer sur les méthodes de prévention.</a:t>
            </a:r>
          </a:p>
          <a:p>
            <a:endParaRPr lang="fr-FR" altLang="ro-RO" b="1" noProof="0" dirty="0">
              <a:solidFill>
                <a:srgbClr val="000000"/>
              </a:solidFill>
              <a:latin typeface="Arial" panose="020B0604020202020204" pitchFamily="34" charset="0"/>
            </a:endParaRPr>
          </a:p>
          <a:p>
            <a:r>
              <a:rPr lang="fr-FR" altLang="ro-RO" noProof="0" dirty="0">
                <a:solidFill>
                  <a:srgbClr val="000000"/>
                </a:solidFill>
                <a:latin typeface="Arial" panose="020B0604020202020204" pitchFamily="34" charset="0"/>
              </a:rPr>
              <a:t>L’utilisation du vaccin antirotavirus doit faire partie d’une stratégie globale de lutte contre les maladies diarrhéiques avec l’intensification à la fois de la prévention (promotion de l’allaitement maternel précoce et exclusif pendant six mois, de la supplémentation en vitamine A, de l’eau potable, et de l’hygiène - en particulier le lavage des mains avec du savon sans oublier l’assainissement) et des dispositifs de traitement (sels de réhydratation orale, zinc et alimentation continue). Actuellement, la vaccination est la seule façon de prévenir les épisodes graves de l’infection à rotavirus.</a:t>
            </a:r>
          </a:p>
        </p:txBody>
      </p:sp>
      <p:sp>
        <p:nvSpPr>
          <p:cNvPr id="22532" name="Espace réservé du numéro de diapositive 3">
            <a:extLst>
              <a:ext uri="{FF2B5EF4-FFF2-40B4-BE49-F238E27FC236}">
                <a16:creationId xmlns:a16="http://schemas.microsoft.com/office/drawing/2014/main" id="{F48A53A2-98E2-4C56-8733-A55CA9A3199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BF376245-DD02-4BC1-B8F7-D37D7B7C89E0}" type="slidenum">
              <a:rPr lang="en-GB" altLang="ro-RO">
                <a:solidFill>
                  <a:srgbClr val="000000"/>
                </a:solidFill>
                <a:cs typeface="Arial" panose="020B0604020202020204" pitchFamily="34" charset="0"/>
              </a:rPr>
              <a:pPr eaLnBrk="0" hangingPunct="0">
                <a:spcBef>
                  <a:spcPct val="0"/>
                </a:spcBef>
              </a:pPr>
              <a:t>7</a:t>
            </a:fld>
            <a:endParaRPr lang="en-GB" altLang="ro-RO">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2A9767B1-737D-4EB4-B781-866CBDE79CF0}"/>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7D453D1E-538D-4F55-8AD0-22925C606B1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les caractéristiques du nouveau vaccin antirotavirus.</a:t>
            </a:r>
          </a:p>
          <a:p>
            <a:endParaRPr lang="fr-FR" altLang="ro-RO" b="1" noProof="0" dirty="0">
              <a:solidFill>
                <a:srgbClr val="000000"/>
              </a:solidFill>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altLang="ro-RO" sz="1200" dirty="0"/>
              <a:t>Des millions d'enfants ont été vaccinés contre le rotavirus avec les vaccins ROTASIIL et le vaccin est considéré comme très sûr et efficace.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altLang="ro-RO" noProof="0" dirty="0">
                <a:solidFill>
                  <a:srgbClr val="000000"/>
                </a:solidFill>
              </a:rPr>
              <a:t>Il s’agit d’un vaccin oral qui est administré en même temps que le vaccin pentavalent et de ce fait, aucune visite supplémentaire n’est nécessaire.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altLang="ro-RO" noProof="0" dirty="0">
                <a:solidFill>
                  <a:srgbClr val="000000"/>
                </a:solidFill>
              </a:rPr>
              <a:t>Votre nourrisson peut quand même souffrir de diarrhée due à d’autres maladies donc des méthodes pour prévenir la diarrhée doivent toujours être appliquées.</a:t>
            </a:r>
          </a:p>
          <a:p>
            <a:pPr marL="0" indent="0">
              <a:buFont typeface="Arial" panose="020B0604020202020204" pitchFamily="34" charset="0"/>
              <a:buNone/>
            </a:pPr>
            <a:endParaRPr lang="fr-FR" altLang="ro-RO" noProof="0" dirty="0">
              <a:solidFill>
                <a:srgbClr val="000000"/>
              </a:solidFill>
            </a:endParaRPr>
          </a:p>
          <a:p>
            <a:pPr marL="0" indent="0">
              <a:buFont typeface="Arial" panose="020B0604020202020204" pitchFamily="34" charset="0"/>
              <a:buNone/>
            </a:pPr>
            <a:r>
              <a:rPr lang="fr-FR" altLang="ro-RO" noProof="0" dirty="0">
                <a:solidFill>
                  <a:srgbClr val="000000"/>
                </a:solidFill>
              </a:rPr>
              <a:t>La vaccination offre le meilleur espoir de prévenir une maladie grave à rotavirus et la diarrhée mortelle provoquée par ce dernier synonyme de déshydratation. Le rotavirus est tellement contagieux et résistant que les interventions typiques permettant d’éradiquer un grand nombre de bactéries et de parasites à l’origine de la diarrhée — comme l’amélioration des conditions d’hygiène et de l’assainissement — n’empêchent pas adéquatement la transmission du rotavirus. Ceci est illustré par le fait que pratiquement tout le monde est infecté par une maladie à rotavirus dès l’âge de cinq ans, malgré les différences en matière d’assainissement entre les pays. Une maladie à rotavirus ne peut pas être traitée avec des antibiotiques ou d’autres médicaments, et presque tous les enfants dans le monde présentent un risque d’infection au rotavirus, indépendamment des pratiques d’hygiène ou du niveau d’accès à l’eau potable.</a:t>
            </a:r>
          </a:p>
          <a:p>
            <a:endParaRPr lang="fr-FR" altLang="ro-RO" noProof="0" dirty="0">
              <a:solidFill>
                <a:srgbClr val="000000"/>
              </a:solidFill>
            </a:endParaRPr>
          </a:p>
        </p:txBody>
      </p:sp>
      <p:sp>
        <p:nvSpPr>
          <p:cNvPr id="19460" name="Espace réservé du numéro de diapositive 3">
            <a:extLst>
              <a:ext uri="{FF2B5EF4-FFF2-40B4-BE49-F238E27FC236}">
                <a16:creationId xmlns:a16="http://schemas.microsoft.com/office/drawing/2014/main" id="{7FB23B54-516C-4F13-8940-B80FA591F85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F775B2B3-E7DB-4997-ADE6-E3CF984A0F88}" type="slidenum">
              <a:rPr lang="en-GB" altLang="ro-RO">
                <a:solidFill>
                  <a:srgbClr val="000000"/>
                </a:solidFill>
                <a:cs typeface="Arial" panose="020B0604020202020204" pitchFamily="34" charset="0"/>
              </a:rPr>
              <a:pPr eaLnBrk="0" hangingPunct="0">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a:extLst>
              <a:ext uri="{FF2B5EF4-FFF2-40B4-BE49-F238E27FC236}">
                <a16:creationId xmlns:a16="http://schemas.microsoft.com/office/drawing/2014/main" id="{6478CF77-3199-4EF0-9A22-A05AE6637B86}"/>
              </a:ext>
            </a:extLst>
          </p:cNvPr>
          <p:cNvSpPr>
            <a:spLocks noGrp="1" noRot="1" noChangeAspect="1" noChangeArrowheads="1" noTextEdit="1"/>
          </p:cNvSpPr>
          <p:nvPr>
            <p:ph type="sldImg"/>
          </p:nvPr>
        </p:nvSpPr>
        <p:spPr>
          <a:ln/>
        </p:spPr>
      </p:sp>
      <p:sp>
        <p:nvSpPr>
          <p:cNvPr id="21507" name="Espace réservé des commentaires 2">
            <a:extLst>
              <a:ext uri="{FF2B5EF4-FFF2-40B4-BE49-F238E27FC236}">
                <a16:creationId xmlns:a16="http://schemas.microsoft.com/office/drawing/2014/main" id="{7750B05F-9676-4271-AFDC-EE15F483BAB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comment faire vacciner leur enfant contre le rotavirus.</a:t>
            </a:r>
          </a:p>
          <a:p>
            <a:endParaRPr lang="en-GB" altLang="ro-RO" b="1">
              <a:solidFill>
                <a:srgbClr val="000000"/>
              </a:solidFill>
            </a:endParaRPr>
          </a:p>
          <a:p>
            <a:r>
              <a:rPr lang="en-GB" altLang="ro-RO">
                <a:solidFill>
                  <a:srgbClr val="000000"/>
                </a:solidFill>
              </a:rPr>
              <a:t>Expliquer aux gardiens qu'il est important de se faire vacciner à temps. L'enfant doit recevoir les trois doses du vaccin et il convient de respecter un intervalle d'au moins 4 semaines entre les doses administrées.</a:t>
            </a:r>
          </a:p>
        </p:txBody>
      </p:sp>
      <p:sp>
        <p:nvSpPr>
          <p:cNvPr id="21508" name="Espace réservé du numéro de diapositive 3">
            <a:extLst>
              <a:ext uri="{FF2B5EF4-FFF2-40B4-BE49-F238E27FC236}">
                <a16:creationId xmlns:a16="http://schemas.microsoft.com/office/drawing/2014/main" id="{73BDE38C-802D-47E4-8B1E-32C1187F3BE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A92E81FB-2368-4DF0-8C92-3947FD6B1EA1}" type="slidenum">
              <a:rPr lang="en-GB" altLang="ro-RO">
                <a:solidFill>
                  <a:srgbClr val="000000"/>
                </a:solidFill>
                <a:cs typeface="Arial" panose="020B0604020202020204" pitchFamily="34" charset="0"/>
              </a:rPr>
              <a:pPr eaLnBrk="0" hangingPunct="0">
                <a:spcBef>
                  <a:spcPct val="0"/>
                </a:spcBef>
              </a:pPr>
              <a:t>9</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9475C19C-2711-40BE-82C9-742B92225614}"/>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2050" name="Rectangle 3"/>
          <p:cNvSpPr>
            <a:spLocks noGrp="1" noChangeArrowheads="1"/>
          </p:cNvSpPr>
          <p:nvPr>
            <p:ph type="title"/>
          </p:nvPr>
        </p:nvSpPr>
        <p:spPr>
          <a:xfrm>
            <a:off x="687388" y="188913"/>
            <a:ext cx="7772400" cy="1470025"/>
          </a:xfrm>
          <a:ln>
            <a:miter lim="800000"/>
            <a:headEnd/>
            <a:tailEnd/>
          </a:ln>
        </p:spPr>
        <p:txBody>
          <a:bodyPr/>
          <a:lstStyle>
            <a:lvl1pPr>
              <a:defRPr sz="2400" smtClean="0">
                <a:solidFill>
                  <a:schemeClr val="bg1"/>
                </a:solidFill>
              </a:defRPr>
            </a:lvl1pPr>
          </a:lstStyle>
          <a:p>
            <a:r>
              <a:rPr lang="fr-FR"/>
              <a:t>Cliquez pour modifier le style du titre</a:t>
            </a:r>
          </a:p>
        </p:txBody>
      </p:sp>
      <p:sp>
        <p:nvSpPr>
          <p:cNvPr id="92171"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extLst>
      <p:ext uri="{BB962C8B-B14F-4D97-AF65-F5344CB8AC3E}">
        <p14:creationId xmlns:p14="http://schemas.microsoft.com/office/powerpoint/2010/main" val="77163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55885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499378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834DF2AB-93C6-45C4-8CDB-A98E2FBC699F}"/>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Tree>
    <p:extLst>
      <p:ext uri="{BB962C8B-B14F-4D97-AF65-F5344CB8AC3E}">
        <p14:creationId xmlns:p14="http://schemas.microsoft.com/office/powerpoint/2010/main" val="27452692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88379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16637866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20535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413442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373405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7074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1105446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871122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090734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651538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63722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6834317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542528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53084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780851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30926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1543104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633333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68F27412-9455-47C5-A740-D7C3387AC1B7}"/>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000E58E1-953D-401E-8787-FE1505A8F7BA}"/>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6F8B9891-53D8-4211-8C8B-474280DDCDEE}"/>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21C75296-6528-4385-94AE-129FCCD98169}"/>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974EE085-A150-4D78-A091-9683EE94A80C}"/>
              </a:ext>
            </a:extLst>
          </p:cNvPr>
          <p:cNvSpPr>
            <a:spLocks noChangeArrowheads="1"/>
          </p:cNvSpPr>
          <p:nvPr/>
        </p:nvSpPr>
        <p:spPr bwMode="auto">
          <a:xfrm>
            <a:off x="899592" y="6309320"/>
            <a:ext cx="72453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en-US" sz="1200" b="1" dirty="0">
                <a:solidFill>
                  <a:srgbClr val="96CCEE"/>
                </a:solidFill>
                <a:latin typeface="Arial Narrow" pitchFamily="34" charset="0"/>
              </a:rPr>
              <a:t>Information des parents et gardiens concernant le vaccin antirotavirus,  </a:t>
            </a:r>
          </a:p>
          <a:p>
            <a:pPr>
              <a:buSzPct val="100000"/>
              <a:defRPr/>
            </a:pPr>
            <a:r>
              <a:rPr lang="en-GB" altLang="ro-RO" sz="1200" b="1" dirty="0">
                <a:solidFill>
                  <a:srgbClr val="96CCEE"/>
                </a:solidFill>
                <a:latin typeface="Arial Narrow" pitchFamily="34" charset="0"/>
              </a:rPr>
              <a:t>Module 7 </a:t>
            </a:r>
            <a:r>
              <a:rPr lang="en-GB" altLang="ro-RO" b="1" baseline="12000" dirty="0">
                <a:solidFill>
                  <a:srgbClr val="FFFFFF"/>
                </a:solidFill>
                <a:latin typeface="Arial Narrow" pitchFamily="34" charset="0"/>
              </a:rPr>
              <a:t> | </a:t>
            </a:r>
            <a:r>
              <a:rPr lang="fr-FR" altLang="ro-RO" sz="1200" b="1" kern="1200" dirty="0">
                <a:solidFill>
                  <a:srgbClr val="96CCEE"/>
                </a:solidFill>
                <a:latin typeface="Arial Narrow" pitchFamily="34" charset="0"/>
                <a:ea typeface="MS PGothic" panose="020B0600070205080204" pitchFamily="34" charset="-128"/>
                <a:cs typeface="+mn-cs"/>
              </a:rPr>
              <a:t> novembre 2022</a:t>
            </a:r>
            <a:endParaRPr lang="en-GB" altLang="ro-RO" sz="1200" b="1" kern="1200" dirty="0">
              <a:solidFill>
                <a:srgbClr val="96CCEE"/>
              </a:solidFill>
              <a:latin typeface="Arial Narrow" pitchFamily="34" charset="0"/>
              <a:ea typeface="MS PGothic" panose="020B0600070205080204" pitchFamily="34" charset="-128"/>
              <a:cs typeface="+mn-cs"/>
            </a:endParaRPr>
          </a:p>
        </p:txBody>
      </p:sp>
      <p:sp>
        <p:nvSpPr>
          <p:cNvPr id="1031" name="Rectangle 14">
            <a:extLst>
              <a:ext uri="{FF2B5EF4-FFF2-40B4-BE49-F238E27FC236}">
                <a16:creationId xmlns:a16="http://schemas.microsoft.com/office/drawing/2014/main" id="{9411841B-605E-4A74-B120-1AB72C84573C}"/>
              </a:ext>
            </a:extLst>
          </p:cNvPr>
          <p:cNvSpPr>
            <a:spLocks noChangeArrowheads="1"/>
          </p:cNvSpPr>
          <p:nvPr/>
        </p:nvSpPr>
        <p:spPr bwMode="auto">
          <a:xfrm>
            <a:off x="360363" y="6399213"/>
            <a:ext cx="4667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a:buSzPct val="100000"/>
            </a:pPr>
            <a:fld id="{A19F574B-F260-4C75-AA16-0C33542A5130}" type="slidenum">
              <a:rPr lang="en-GB" altLang="ro-RO" sz="1500" b="1">
                <a:solidFill>
                  <a:srgbClr val="72BBE8"/>
                </a:solidFill>
                <a:latin typeface="Arial Narrow" panose="020B0606020202030204" pitchFamily="34" charset="0"/>
              </a:rPr>
              <a:pPr algn="r">
                <a:buSzPct val="100000"/>
              </a:pPr>
              <a:t>‹#›</a:t>
            </a:fld>
            <a:r>
              <a:rPr lang="en-GB" altLang="ro-RO" sz="1500" b="1">
                <a:solidFill>
                  <a:srgbClr val="72BBE8"/>
                </a:solidFill>
                <a:latin typeface="Arial Narrow" panose="020B0606020202030204" pitchFamily="34" charset="0"/>
              </a:rPr>
              <a:t> </a:t>
            </a:r>
            <a:r>
              <a:rPr lang="en-GB" altLang="ro-RO" sz="2100" b="1"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E2E8120D-677F-4A46-BA4A-C2C17AA1F2C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300192" y="6062310"/>
            <a:ext cx="2653680" cy="670889"/>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131" r:id="rId1"/>
    <p:sldLayoutId id="2147485121" r:id="rId2"/>
    <p:sldLayoutId id="2147485122" r:id="rId3"/>
    <p:sldLayoutId id="2147485123" r:id="rId4"/>
    <p:sldLayoutId id="2147485124" r:id="rId5"/>
    <p:sldLayoutId id="2147485125" r:id="rId6"/>
    <p:sldLayoutId id="2147485126" r:id="rId7"/>
    <p:sldLayoutId id="2147485127" r:id="rId8"/>
    <p:sldLayoutId id="2147485128" r:id="rId9"/>
    <p:sldLayoutId id="2147485129" r:id="rId10"/>
    <p:sldLayoutId id="2147485130"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E69FCC47-4F82-43B0-A6E2-1635F29FD67C}"/>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44DCC2F5-B310-410E-8AD2-A64AAE6FF0A7}"/>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04AD11BB-8BCB-46A1-8C85-8360D9DD1D62}"/>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AA0C89F3-1144-40A0-8A6C-6D14D87F34BD}"/>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
        <p:nvSpPr>
          <p:cNvPr id="1030" name="Rectangle 13">
            <a:extLst>
              <a:ext uri="{FF2B5EF4-FFF2-40B4-BE49-F238E27FC236}">
                <a16:creationId xmlns:a16="http://schemas.microsoft.com/office/drawing/2014/main" id="{3047BE1D-F381-4FD4-B724-8B8A5C0E5B03}"/>
              </a:ext>
            </a:extLst>
          </p:cNvPr>
          <p:cNvSpPr>
            <a:spLocks noChangeArrowheads="1"/>
          </p:cNvSpPr>
          <p:nvPr/>
        </p:nvSpPr>
        <p:spPr bwMode="auto">
          <a:xfrm>
            <a:off x="927100" y="6308725"/>
            <a:ext cx="5445125" cy="431800"/>
          </a:xfrm>
          <a:prstGeom prst="rect">
            <a:avLst/>
          </a:prstGeom>
          <a:noFill/>
          <a:ln>
            <a:noFill/>
          </a:ln>
        </p:spPr>
        <p:txBody>
          <a:bodyPr lIns="0" tIns="0" rIns="0" bIns="0"/>
          <a:lstStyle>
            <a:lvl1pPr defTabSz="912813">
              <a:defRPr sz="3900" b="1">
                <a:solidFill>
                  <a:srgbClr val="000066"/>
                </a:solidFill>
                <a:latin typeface="Arial" pitchFamily="34" charset="0"/>
                <a:ea typeface="MS PGothic" pitchFamily="34" charset="-128"/>
              </a:defRPr>
            </a:lvl1pPr>
            <a:lvl2pPr marL="742950" indent="-285750" defTabSz="912813">
              <a:defRPr sz="3900" b="1">
                <a:solidFill>
                  <a:srgbClr val="000066"/>
                </a:solidFill>
                <a:latin typeface="Arial" pitchFamily="34" charset="0"/>
                <a:ea typeface="MS PGothic" pitchFamily="34" charset="-128"/>
              </a:defRPr>
            </a:lvl2pPr>
            <a:lvl3pPr marL="1143000" indent="-228600" defTabSz="912813">
              <a:defRPr sz="3900" b="1">
                <a:solidFill>
                  <a:srgbClr val="000066"/>
                </a:solidFill>
                <a:latin typeface="Arial" pitchFamily="34" charset="0"/>
                <a:ea typeface="MS PGothic" pitchFamily="34" charset="-128"/>
              </a:defRPr>
            </a:lvl3pPr>
            <a:lvl4pPr marL="1600200" indent="-228600" defTabSz="912813">
              <a:defRPr sz="3900" b="1">
                <a:solidFill>
                  <a:srgbClr val="000066"/>
                </a:solidFill>
                <a:latin typeface="Arial" pitchFamily="34" charset="0"/>
                <a:ea typeface="MS PGothic" pitchFamily="34" charset="-128"/>
              </a:defRPr>
            </a:lvl4pPr>
            <a:lvl5pPr marL="2057400" indent="-228600" defTabSz="912813">
              <a:defRPr sz="3900" b="1">
                <a:solidFill>
                  <a:srgbClr val="000066"/>
                </a:solidFill>
                <a:latin typeface="Arial" pitchFamily="34" charset="0"/>
                <a:ea typeface="MS PGothic" pitchFamily="34" charset="-128"/>
              </a:defRPr>
            </a:lvl5pPr>
            <a:lvl6pPr marL="25146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1200" dirty="0">
                <a:solidFill>
                  <a:srgbClr val="96CCEE"/>
                </a:solidFill>
                <a:latin typeface="Arial Narrow" pitchFamily="34" charset="0"/>
              </a:rPr>
              <a:t>Introduction à la </a:t>
            </a:r>
            <a:r>
              <a:rPr lang="en-GB" altLang="ro-RO" sz="1200" dirty="0" err="1">
                <a:solidFill>
                  <a:srgbClr val="96CCEE"/>
                </a:solidFill>
                <a:latin typeface="Arial Narrow" pitchFamily="34" charset="0"/>
              </a:rPr>
              <a:t>maladie</a:t>
            </a:r>
            <a:r>
              <a:rPr lang="en-GB" altLang="ro-RO" sz="1200" dirty="0">
                <a:solidFill>
                  <a:srgbClr val="96CCEE"/>
                </a:solidFill>
                <a:latin typeface="Arial Narrow" pitchFamily="34" charset="0"/>
              </a:rPr>
              <a:t> à rotavirus et au </a:t>
            </a:r>
            <a:r>
              <a:rPr lang="en-GB" altLang="ro-RO" sz="1200" dirty="0" err="1">
                <a:solidFill>
                  <a:srgbClr val="96CCEE"/>
                </a:solidFill>
                <a:latin typeface="Arial Narrow" pitchFamily="34" charset="0"/>
              </a:rPr>
              <a:t>vaccin</a:t>
            </a:r>
            <a:r>
              <a:rPr lang="en-GB" altLang="ro-RO" sz="1200" dirty="0">
                <a:solidFill>
                  <a:srgbClr val="96CCEE"/>
                </a:solidFill>
                <a:latin typeface="Arial Narrow" pitchFamily="34" charset="0"/>
              </a:rPr>
              <a:t> </a:t>
            </a:r>
            <a:r>
              <a:rPr lang="en-GB" altLang="ro-RO" sz="1200" dirty="0" err="1">
                <a:solidFill>
                  <a:srgbClr val="96CCEE"/>
                </a:solidFill>
                <a:latin typeface="Arial Narrow" pitchFamily="34" charset="0"/>
              </a:rPr>
              <a:t>antirotavirus</a:t>
            </a:r>
            <a:r>
              <a:rPr lang="en-GB" altLang="ro-RO" sz="1200" dirty="0">
                <a:solidFill>
                  <a:srgbClr val="96CCEE"/>
                </a:solidFill>
                <a:latin typeface="Arial Narrow" pitchFamily="34" charset="0"/>
              </a:rPr>
              <a:t>, </a:t>
            </a:r>
            <a:br>
              <a:rPr lang="ro-RO" altLang="ro-RO" sz="1200" dirty="0">
                <a:solidFill>
                  <a:srgbClr val="96CCEE"/>
                </a:solidFill>
                <a:latin typeface="Arial Narrow" pitchFamily="34" charset="0"/>
              </a:rPr>
            </a:br>
            <a:r>
              <a:rPr lang="en-GB" altLang="ro-RO" sz="1200" dirty="0">
                <a:solidFill>
                  <a:srgbClr val="96CCEE"/>
                </a:solidFill>
                <a:latin typeface="Arial Narrow" pitchFamily="34" charset="0"/>
              </a:rPr>
              <a:t>Module 1</a:t>
            </a:r>
            <a:r>
              <a:rPr lang="en-GB" altLang="ro-RO" sz="1200" dirty="0">
                <a:solidFill>
                  <a:srgbClr val="72BBE8"/>
                </a:solidFill>
                <a:latin typeface="Arial Narrow" pitchFamily="34" charset="0"/>
              </a:rPr>
              <a:t> </a:t>
            </a:r>
            <a:r>
              <a:rPr lang="en-GB" altLang="ro-RO" sz="1200" dirty="0">
                <a:solidFill>
                  <a:srgbClr val="96CCEE"/>
                </a:solidFill>
                <a:latin typeface="Arial Narrow" pitchFamily="34" charset="0"/>
              </a:rPr>
              <a:t> </a:t>
            </a:r>
            <a:r>
              <a:rPr lang="en-GB" altLang="ro-RO" sz="1200" dirty="0">
                <a:solidFill>
                  <a:srgbClr val="FFFFFF"/>
                </a:solidFill>
                <a:latin typeface="Arial Narrow" pitchFamily="34" charset="0"/>
              </a:rPr>
              <a:t> </a:t>
            </a:r>
            <a:r>
              <a:rPr lang="en-GB" altLang="ro-RO" sz="1200" dirty="0">
                <a:solidFill>
                  <a:srgbClr val="96CCEE"/>
                </a:solidFill>
                <a:latin typeface="Arial Narrow" pitchFamily="34" charset="0"/>
              </a:rPr>
              <a:t> </a:t>
            </a:r>
            <a:r>
              <a:rPr lang="en-GB" altLang="ro-RO" sz="1800" baseline="12000" dirty="0">
                <a:solidFill>
                  <a:srgbClr val="FFFFFF"/>
                </a:solidFill>
                <a:latin typeface="Arial Narrow" pitchFamily="34" charset="0"/>
              </a:rPr>
              <a:t>| </a:t>
            </a:r>
            <a:r>
              <a:rPr lang="fr-FR" altLang="ro-RO" sz="1200" dirty="0">
                <a:solidFill>
                  <a:srgbClr val="96CCEE"/>
                </a:solidFill>
                <a:latin typeface="Arial Narrow" pitchFamily="34" charset="0"/>
              </a:rPr>
              <a:t> mars 2022</a:t>
            </a:r>
            <a:endParaRPr lang="en-GB" altLang="ro-RO" sz="1200" dirty="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59D70967-529B-4C60-A569-A47390C68922}"/>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a:defRPr sz="3900" b="1">
                <a:solidFill>
                  <a:srgbClr val="000066"/>
                </a:solidFill>
                <a:latin typeface="Arial" panose="020B0604020202020204" pitchFamily="34" charset="0"/>
                <a:ea typeface="MS PGothic" panose="020B0600070205080204" pitchFamily="34" charset="-128"/>
              </a:defRPr>
            </a:lvl1pPr>
            <a:lvl2pPr marL="742950" indent="-285750" defTabSz="912813">
              <a:defRPr sz="3900" b="1">
                <a:solidFill>
                  <a:srgbClr val="000066"/>
                </a:solidFill>
                <a:latin typeface="Arial" panose="020B0604020202020204" pitchFamily="34" charset="0"/>
                <a:ea typeface="MS PGothic" panose="020B0600070205080204" pitchFamily="34" charset="-128"/>
              </a:defRPr>
            </a:lvl2pPr>
            <a:lvl3pPr marL="1143000" indent="-228600" defTabSz="912813">
              <a:defRPr sz="3900" b="1">
                <a:solidFill>
                  <a:srgbClr val="000066"/>
                </a:solidFill>
                <a:latin typeface="Arial" panose="020B0604020202020204" pitchFamily="34" charset="0"/>
                <a:ea typeface="MS PGothic" panose="020B0600070205080204" pitchFamily="34" charset="-128"/>
              </a:defRPr>
            </a:lvl3pPr>
            <a:lvl4pPr marL="1600200" indent="-228600" defTabSz="912813">
              <a:defRPr sz="3900" b="1">
                <a:solidFill>
                  <a:srgbClr val="000066"/>
                </a:solidFill>
                <a:latin typeface="Arial" panose="020B0604020202020204" pitchFamily="34" charset="0"/>
                <a:ea typeface="MS PGothic" panose="020B0600070205080204" pitchFamily="34" charset="-128"/>
              </a:defRPr>
            </a:lvl4pPr>
            <a:lvl5pPr marL="2057400" indent="-228600" defTabSz="912813">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r">
              <a:buSzPct val="100000"/>
              <a:defRPr/>
            </a:pPr>
            <a:fld id="{624874FA-5AE5-4FF0-9F79-BE6C96AEC2FD}" type="slidenum">
              <a:rPr lang="en-GB" altLang="ro-RO" sz="1500" smtClean="0">
                <a:solidFill>
                  <a:srgbClr val="72BBE8"/>
                </a:solidFill>
                <a:latin typeface="Arial Narrow" panose="020B0606020202030204" pitchFamily="34" charset="0"/>
              </a:rPr>
              <a:pPr algn="r">
                <a:buSzPct val="100000"/>
                <a:defRPr/>
              </a:pPr>
              <a:t>‹#›</a:t>
            </a:fld>
            <a:r>
              <a:rPr lang="en-GB" altLang="ro-RO" sz="1500">
                <a:solidFill>
                  <a:srgbClr val="72BBE8"/>
                </a:solidFill>
                <a:latin typeface="Arial Narrow" panose="020B0606020202030204" pitchFamily="34" charset="0"/>
              </a:rPr>
              <a:t> </a:t>
            </a:r>
            <a:r>
              <a:rPr lang="en-GB" altLang="ro-RO" sz="2100" baseline="14000">
                <a:solidFill>
                  <a:srgbClr val="FFFFFF"/>
                </a:solidFill>
                <a:latin typeface="Arial Narrow" panose="020B0606020202030204" pitchFamily="34" charset="0"/>
              </a:rPr>
              <a:t>|</a:t>
            </a:r>
          </a:p>
        </p:txBody>
      </p:sp>
      <p:pic>
        <p:nvPicPr>
          <p:cNvPr id="10" name="Picture 5">
            <a:extLst>
              <a:ext uri="{FF2B5EF4-FFF2-40B4-BE49-F238E27FC236}">
                <a16:creationId xmlns:a16="http://schemas.microsoft.com/office/drawing/2014/main" id="{47AEAA51-214F-4B2C-84CC-B0C8BC8EC504}"/>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300192" y="6092772"/>
            <a:ext cx="2719359" cy="68749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78" r:id="rId1"/>
    <p:sldLayoutId id="2147484279" r:id="rId2"/>
    <p:sldLayoutId id="2147484280" r:id="rId3"/>
    <p:sldLayoutId id="2147484281" r:id="rId4"/>
    <p:sldLayoutId id="2147484282" r:id="rId5"/>
    <p:sldLayoutId id="2147484283" r:id="rId6"/>
    <p:sldLayoutId id="2147484284" r:id="rId7"/>
    <p:sldLayoutId id="2147484285" r:id="rId8"/>
    <p:sldLayoutId id="2147484286" r:id="rId9"/>
    <p:sldLayoutId id="2147484287" r:id="rId10"/>
    <p:sldLayoutId id="2147484288"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a:extLst>
              <a:ext uri="{FF2B5EF4-FFF2-40B4-BE49-F238E27FC236}">
                <a16:creationId xmlns:a16="http://schemas.microsoft.com/office/drawing/2014/main" id="{EDF0703A-E0F7-4794-B73A-E13DE48CEEC3}"/>
              </a:ext>
            </a:extLst>
          </p:cNvPr>
          <p:cNvSpPr>
            <a:spLocks noGrp="1" noChangeArrowheads="1"/>
          </p:cNvSpPr>
          <p:nvPr>
            <p:ph type="title"/>
          </p:nvPr>
        </p:nvSpPr>
        <p:spPr/>
        <p:txBody>
          <a:bodyPr/>
          <a:lstStyle/>
          <a:p>
            <a:pPr>
              <a:buSzPct val="100000"/>
              <a:defRPr/>
            </a:pPr>
            <a:r>
              <a:rPr lang="en-GB" altLang="ro-RO">
                <a:solidFill>
                  <a:srgbClr val="FFFFFF"/>
                </a:solidFill>
              </a:rPr>
              <a:t>Formation sur l'introduction du vaccin antirotavirus</a:t>
            </a:r>
          </a:p>
        </p:txBody>
      </p:sp>
      <p:sp>
        <p:nvSpPr>
          <p:cNvPr id="5123" name="Rectangle 5">
            <a:extLst>
              <a:ext uri="{FF2B5EF4-FFF2-40B4-BE49-F238E27FC236}">
                <a16:creationId xmlns:a16="http://schemas.microsoft.com/office/drawing/2014/main" id="{EBD52F2C-E36F-41F2-8689-2F57D6CE3584}"/>
              </a:ext>
            </a:extLst>
          </p:cNvPr>
          <p:cNvSpPr>
            <a:spLocks noGrp="1" noChangeArrowheads="1"/>
          </p:cNvSpPr>
          <p:nvPr>
            <p:ph type="subTitle" idx="1"/>
          </p:nvPr>
        </p:nvSpPr>
        <p:spPr/>
        <p:txBody>
          <a:bodyPr/>
          <a:lstStyle/>
          <a:p>
            <a:pPr>
              <a:buClrTx/>
              <a:buFont typeface="Limon F3" charset="0"/>
              <a:buNone/>
            </a:pPr>
            <a:r>
              <a:rPr lang="en-GB" altLang="ro-RO">
                <a:solidFill>
                  <a:srgbClr val="FFFFFF"/>
                </a:solidFill>
              </a:rPr>
              <a:t>Module 7 </a:t>
            </a:r>
          </a:p>
          <a:p>
            <a:r>
              <a:rPr lang="fr-FR" altLang="en-US">
                <a:solidFill>
                  <a:srgbClr val="FFFFFF"/>
                </a:solidFill>
              </a:rPr>
              <a:t>Information des parents et gardiens concernant le vaccin antirotavirus</a:t>
            </a:r>
          </a:p>
        </p:txBody>
      </p:sp>
      <p:pic>
        <p:nvPicPr>
          <p:cNvPr id="4" name="Picture 3">
            <a:extLst>
              <a:ext uri="{FF2B5EF4-FFF2-40B4-BE49-F238E27FC236}">
                <a16:creationId xmlns:a16="http://schemas.microsoft.com/office/drawing/2014/main" id="{E2E8120D-677F-4A46-BA4A-C2C17AA1F2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051720" y="5013176"/>
            <a:ext cx="5571615" cy="1408585"/>
          </a:xfrm>
          <a:prstGeom prst="rect">
            <a:avLst/>
          </a:prstGeom>
          <a:noFill/>
          <a:ln w="9525">
            <a:noFill/>
            <a:miter lim="800000"/>
            <a:headEnd/>
            <a:tailEnd/>
          </a:ln>
        </p:spPr>
      </p:pic>
      <p:sp>
        <p:nvSpPr>
          <p:cNvPr id="6" name="TextBox 1">
            <a:extLst>
              <a:ext uri="{FF2B5EF4-FFF2-40B4-BE49-F238E27FC236}">
                <a16:creationId xmlns:a16="http://schemas.microsoft.com/office/drawing/2014/main" id="{E60DFA9B-53A0-4792-AFE8-A54F1019548D}"/>
              </a:ext>
            </a:extLst>
          </p:cNvPr>
          <p:cNvSpPr txBox="1"/>
          <p:nvPr/>
        </p:nvSpPr>
        <p:spPr>
          <a:xfrm>
            <a:off x="6084168" y="6451083"/>
            <a:ext cx="2448272"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a:lstStyle>
          <a:p>
            <a:r>
              <a:rPr lang="fr-FR" sz="1000" dirty="0">
                <a:solidFill>
                  <a:schemeClr val="bg1"/>
                </a:solidFill>
              </a:rPr>
              <a:t>Dernière mise </a:t>
            </a:r>
            <a:r>
              <a:rPr lang="fr-FR" altLang="ro-RO" sz="1000" dirty="0">
                <a:solidFill>
                  <a:schemeClr val="bg1"/>
                </a:solidFill>
              </a:rPr>
              <a:t>à</a:t>
            </a:r>
            <a:r>
              <a:rPr lang="fr-FR" sz="1000" dirty="0">
                <a:solidFill>
                  <a:schemeClr val="bg1"/>
                </a:solidFill>
              </a:rPr>
              <a:t> jour - novembre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9CB635AA-C0E5-4E53-B340-1C61814FC843}"/>
              </a:ext>
            </a:extLst>
          </p:cNvPr>
          <p:cNvSpPr>
            <a:spLocks noGrp="1" noChangeArrowheads="1"/>
          </p:cNvSpPr>
          <p:nvPr>
            <p:ph type="title"/>
          </p:nvPr>
        </p:nvSpPr>
        <p:spPr/>
        <p:txBody>
          <a:bodyPr/>
          <a:lstStyle/>
          <a:p>
            <a:pPr>
              <a:buSzPct val="100000"/>
              <a:defRPr/>
            </a:pPr>
            <a:r>
              <a:rPr lang="fr-FR" altLang="ro-RO" sz="3600"/>
              <a:t>Alerter: Comment faire face </a:t>
            </a:r>
            <a:br>
              <a:rPr lang="fr-FR" altLang="ro-RO" sz="3600"/>
            </a:br>
            <a:r>
              <a:rPr lang="fr-FR" altLang="ro-RO" sz="3600"/>
              <a:t>aux effets secondaires ?</a:t>
            </a:r>
          </a:p>
        </p:txBody>
      </p:sp>
      <p:pic>
        <p:nvPicPr>
          <p:cNvPr id="22531" name="Picture 17" descr="lever2_heathcentre">
            <a:extLst>
              <a:ext uri="{FF2B5EF4-FFF2-40B4-BE49-F238E27FC236}">
                <a16:creationId xmlns:a16="http://schemas.microsoft.com/office/drawing/2014/main" id="{A7916FF1-C4D6-4ACC-A0E2-132C86F9E7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1738" y="4395788"/>
            <a:ext cx="2827337"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18" descr="paracetamol">
            <a:extLst>
              <a:ext uri="{FF2B5EF4-FFF2-40B4-BE49-F238E27FC236}">
                <a16:creationId xmlns:a16="http://schemas.microsoft.com/office/drawing/2014/main" id="{69129322-B23D-4041-8085-B15F54239A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850" y="2565400"/>
            <a:ext cx="116205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Rectangle 3">
            <a:extLst>
              <a:ext uri="{FF2B5EF4-FFF2-40B4-BE49-F238E27FC236}">
                <a16:creationId xmlns:a16="http://schemas.microsoft.com/office/drawing/2014/main" id="{6582775A-AD56-4BF2-9A6B-0BD0370F6802}"/>
              </a:ext>
            </a:extLst>
          </p:cNvPr>
          <p:cNvSpPr txBox="1">
            <a:spLocks noChangeArrowheads="1"/>
          </p:cNvSpPr>
          <p:nvPr/>
        </p:nvSpPr>
        <p:spPr bwMode="auto">
          <a:xfrm>
            <a:off x="179388" y="1423988"/>
            <a:ext cx="6264275"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300" dirty="0"/>
              <a:t>Les nourrissons peuvent éprouver de la fièvre, irritabilité, diminution de l’appétit, diminution du niveau d’activité et des vomissements</a:t>
            </a:r>
          </a:p>
          <a:p>
            <a:r>
              <a:rPr lang="fr-FR" altLang="ro-RO" sz="2300" dirty="0"/>
              <a:t>Après la vaccination, si votre nourrisson a de la fièvre (&gt; 39</a:t>
            </a:r>
            <a:r>
              <a:rPr lang="fr-FR" altLang="ro-RO" sz="2300" baseline="30000" dirty="0"/>
              <a:t>o</a:t>
            </a:r>
            <a:r>
              <a:rPr lang="fr-FR" altLang="ro-RO" sz="2300" dirty="0"/>
              <a:t>C), il convient de lui donner du paracétamol</a:t>
            </a:r>
          </a:p>
          <a:p>
            <a:r>
              <a:rPr lang="fr-FR" altLang="ro-RO" sz="2300" dirty="0"/>
              <a:t>Si votre nourrisson présente des signes inhabituels - pleurs persistants, vomissements, sang dans les selles, il convient de le conduire directement à l’hôpital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36584D65-948F-4AD8-8FF2-F506EE7B6338}"/>
              </a:ext>
            </a:extLst>
          </p:cNvPr>
          <p:cNvSpPr>
            <a:spLocks noGrp="1" noChangeArrowheads="1"/>
          </p:cNvSpPr>
          <p:nvPr>
            <p:ph type="title"/>
          </p:nvPr>
        </p:nvSpPr>
        <p:spPr/>
        <p:txBody>
          <a:bodyPr/>
          <a:lstStyle/>
          <a:p>
            <a:pPr>
              <a:buSzPct val="100000"/>
              <a:defRPr/>
            </a:pPr>
            <a:r>
              <a:rPr lang="fr-FR"/>
              <a:t>Date : quand doit-on revenir </a:t>
            </a:r>
            <a:r>
              <a:rPr lang="fr-FR" altLang="ro-RO"/>
              <a:t>?</a:t>
            </a:r>
          </a:p>
        </p:txBody>
      </p:sp>
      <p:sp>
        <p:nvSpPr>
          <p:cNvPr id="24579" name="Rectangle 14">
            <a:extLst>
              <a:ext uri="{FF2B5EF4-FFF2-40B4-BE49-F238E27FC236}">
                <a16:creationId xmlns:a16="http://schemas.microsoft.com/office/drawing/2014/main" id="{1073198E-EA52-4A46-9196-0A43F8C3B516}"/>
              </a:ext>
            </a:extLst>
          </p:cNvPr>
          <p:cNvSpPr>
            <a:spLocks noChangeArrowheads="1"/>
          </p:cNvSpPr>
          <p:nvPr/>
        </p:nvSpPr>
        <p:spPr bwMode="auto">
          <a:xfrm>
            <a:off x="395288" y="1265238"/>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200" dirty="0"/>
              <a:t>Prendre</a:t>
            </a:r>
            <a:r>
              <a:rPr lang="fr-FR" altLang="ro-RO" sz="2200" dirty="0">
                <a:solidFill>
                  <a:srgbClr val="000090"/>
                </a:solidFill>
              </a:rPr>
              <a:t> </a:t>
            </a:r>
            <a:r>
              <a:rPr lang="fr-FR" altLang="ro-RO" sz="2200" dirty="0"/>
              <a:t>un rendez-vous pour la prochaine dose de vaccin antirotavirus (ROTASIIL) et d’autres vaccins selon le calendrier de vaccination</a:t>
            </a:r>
          </a:p>
          <a:p>
            <a:r>
              <a:rPr lang="fr-FR" altLang="ro-RO" sz="2200" dirty="0"/>
              <a:t>Attendre au moins 4 semaines avant le prochain rendez-vous</a:t>
            </a:r>
          </a:p>
          <a:p>
            <a:r>
              <a:rPr lang="fr-FR" altLang="ro-RO" sz="2200" dirty="0"/>
              <a:t>Veiller à ce qu’il y ait une session à la date prévue </a:t>
            </a:r>
          </a:p>
          <a:p>
            <a:pPr lvl="1"/>
            <a:r>
              <a:rPr lang="fr-FR" altLang="ro-RO" dirty="0">
                <a:ea typeface="MS PGothic" panose="020B0600070205080204" pitchFamily="34" charset="-128"/>
              </a:rPr>
              <a:t>c'est-à-dire, que cela ne corresponde pas à un jour férié, un week-end ou tout autre événement</a:t>
            </a:r>
          </a:p>
          <a:p>
            <a:r>
              <a:rPr lang="fr-FR" altLang="ro-RO" sz="2200" dirty="0"/>
              <a:t>Inscrire la date de la prochaine visite sur la carte de vaccination</a:t>
            </a:r>
          </a:p>
          <a:p>
            <a:r>
              <a:rPr lang="fr-FR" altLang="ro-RO" sz="2200" dirty="0"/>
              <a:t>Rappeler au gardien de venir à la date précisée et d’apporter la carte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86C4C1C9-544D-4776-9F16-D9F25255C4EC}"/>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t>Messages clés (1/4) </a:t>
            </a:r>
          </a:p>
        </p:txBody>
      </p:sp>
      <p:sp>
        <p:nvSpPr>
          <p:cNvPr id="26627" name="Rectangle 14">
            <a:extLst>
              <a:ext uri="{FF2B5EF4-FFF2-40B4-BE49-F238E27FC236}">
                <a16:creationId xmlns:a16="http://schemas.microsoft.com/office/drawing/2014/main" id="{044E8D14-16D6-4786-982F-419F2EC6B9C5}"/>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400">
                <a:ea typeface="SimSun" panose="02010600030101010101" pitchFamily="2" charset="-122"/>
              </a:rPr>
              <a:t>Communication Triple A - Se montrer respectueux - Écouter les préoccupations du gardien</a:t>
            </a:r>
          </a:p>
          <a:p>
            <a:r>
              <a:rPr lang="en-GB" altLang="ro-RO" sz="2400">
                <a:ea typeface="SimSun" panose="02010600030101010101" pitchFamily="2" charset="-122"/>
              </a:rPr>
              <a:t>Utiliser des phrases simples et éviter les termes techniques pour s’assurer que le gardien comprenne les messages clés</a:t>
            </a:r>
          </a:p>
          <a:p>
            <a:r>
              <a:rPr lang="en-GB" altLang="ro-RO" sz="2400">
                <a:ea typeface="SimSun" panose="02010600030101010101" pitchFamily="2" charset="-122"/>
              </a:rPr>
              <a:t>Un dialogue continu peut, avec succès, rassurer les parents réticents face à la vaccination en expliquant que la vaccination est l’option optimale et plus sure pour leur nourrisson</a:t>
            </a:r>
          </a:p>
        </p:txBody>
      </p:sp>
      <p:pic>
        <p:nvPicPr>
          <p:cNvPr id="26628" name="Picture 7" descr="C:\Users\sfellache\Desktop\ammp\doctor1.jpg">
            <a:extLst>
              <a:ext uri="{FF2B5EF4-FFF2-40B4-BE49-F238E27FC236}">
                <a16:creationId xmlns:a16="http://schemas.microsoft.com/office/drawing/2014/main" id="{583ACCD4-9C3D-422D-8DA1-F440D78969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42B85903-C58F-4D3E-A143-06CF1CA63F5E}"/>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t>Messages clés (2/4) </a:t>
            </a:r>
          </a:p>
        </p:txBody>
      </p:sp>
      <p:sp>
        <p:nvSpPr>
          <p:cNvPr id="28675" name="Rectangle 14">
            <a:extLst>
              <a:ext uri="{FF2B5EF4-FFF2-40B4-BE49-F238E27FC236}">
                <a16:creationId xmlns:a16="http://schemas.microsoft.com/office/drawing/2014/main" id="{632DF616-5DA5-484F-AFB6-0BB1AC0C3007}"/>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800" dirty="0">
                <a:ea typeface="SimSun" panose="02010600030101010101" pitchFamily="2" charset="-122"/>
              </a:rPr>
              <a:t>L'infection à rotavirus est très contagieuse</a:t>
            </a:r>
          </a:p>
          <a:p>
            <a:r>
              <a:rPr lang="fr-FR" altLang="ro-RO" sz="2800" dirty="0">
                <a:ea typeface="SimSun" panose="02010600030101010101" pitchFamily="2" charset="-122"/>
              </a:rPr>
              <a:t>La vaccination est la seule façon de prévenir les épisodes graves de l’infection à rotavirus</a:t>
            </a:r>
          </a:p>
          <a:p>
            <a:r>
              <a:rPr lang="fr-FR" altLang="ro-RO" sz="2800" dirty="0">
                <a:ea typeface="SimSun" panose="02010600030101010101" pitchFamily="2" charset="-122"/>
              </a:rPr>
              <a:t>Un nourrisson vacciné avec le vaccin antirotavirus peut toujours souffrir de diarrhée provoquée par d’autres agents</a:t>
            </a:r>
          </a:p>
          <a:p>
            <a:pPr lvl="1"/>
            <a:r>
              <a:rPr lang="fr-FR" altLang="ro-RO" sz="2400" dirty="0">
                <a:ea typeface="MS PGothic" panose="020B0600070205080204" pitchFamily="34" charset="-128"/>
              </a:rPr>
              <a:t>Respecter toutes les étapes pour prévenir et contrôler la diarrhée</a:t>
            </a:r>
          </a:p>
        </p:txBody>
      </p:sp>
      <p:pic>
        <p:nvPicPr>
          <p:cNvPr id="28676" name="Picture 7" descr="C:\Users\sfellache\Desktop\ammp\doctor1.jpg">
            <a:extLst>
              <a:ext uri="{FF2B5EF4-FFF2-40B4-BE49-F238E27FC236}">
                <a16:creationId xmlns:a16="http://schemas.microsoft.com/office/drawing/2014/main" id="{8FF1B12F-3E3E-4113-A4BC-5B3031FD85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ECEE0120-066F-4BB0-8B04-B08E9A6C5BC3}"/>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t>Messages clés (3/4) </a:t>
            </a:r>
          </a:p>
        </p:txBody>
      </p:sp>
      <p:sp>
        <p:nvSpPr>
          <p:cNvPr id="30723" name="Rectangle 14">
            <a:extLst>
              <a:ext uri="{FF2B5EF4-FFF2-40B4-BE49-F238E27FC236}">
                <a16:creationId xmlns:a16="http://schemas.microsoft.com/office/drawing/2014/main" id="{12A4E152-F418-46E4-B6A8-A93AF0E2D01D}"/>
              </a:ext>
            </a:extLst>
          </p:cNvPr>
          <p:cNvSpPr>
            <a:spLocks noChangeArrowheads="1"/>
          </p:cNvSpPr>
          <p:nvPr/>
        </p:nvSpPr>
        <p:spPr bwMode="auto">
          <a:xfrm>
            <a:off x="395288" y="1341438"/>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400" dirty="0">
                <a:ea typeface="SimSun" panose="02010600030101010101" pitchFamily="2" charset="-122"/>
              </a:rPr>
              <a:t>La vaccination au moment opportun est très importante</a:t>
            </a:r>
          </a:p>
          <a:p>
            <a:r>
              <a:rPr lang="fr-FR" altLang="ro-RO" sz="2400" dirty="0">
                <a:ea typeface="SimSun" panose="02010600030101010101" pitchFamily="2" charset="-122"/>
              </a:rPr>
              <a:t>Les vaccins antirotavirus actuels sont généralement bien tolérés.</a:t>
            </a:r>
          </a:p>
          <a:p>
            <a:pPr lvl="1"/>
            <a:r>
              <a:rPr lang="fr-FR" altLang="ro-RO" sz="2000" dirty="0">
                <a:ea typeface="SimSun" panose="02010600030101010101" pitchFamily="2" charset="-122"/>
              </a:rPr>
              <a:t>Les parents doivent comprendre que le risque d’apparition des effets secondaires après la vaccination contre le rotavirus est beaucoup plus faible que le risque de maladies graves à rotavirus chez les nourrissons et les jeunes enfants non vaccinés.</a:t>
            </a:r>
          </a:p>
          <a:p>
            <a:pPr lvl="1"/>
            <a:r>
              <a:rPr lang="fr-FR" altLang="ro-RO" sz="2000" dirty="0">
                <a:ea typeface="SimSun" panose="02010600030101010101" pitchFamily="2" charset="-122"/>
              </a:rPr>
              <a:t>Si votre enfant présente des symptômes graves tels que du sang dans les selles, il convient de le mener immédiatement à l’hôpital le plus proche</a:t>
            </a:r>
          </a:p>
          <a:p>
            <a:r>
              <a:rPr lang="fr-FR" altLang="ro-RO" sz="2400" dirty="0">
                <a:ea typeface="SimSun" panose="02010600030101010101" pitchFamily="2" charset="-122"/>
              </a:rPr>
              <a:t>Garder la carte de vaccination en lieu sûr et ne pas oublier de la présenter la prochaine fois</a:t>
            </a:r>
          </a:p>
        </p:txBody>
      </p:sp>
      <p:pic>
        <p:nvPicPr>
          <p:cNvPr id="30724" name="Picture 7" descr="C:\Users\sfellache\Desktop\ammp\doctor1.jpg">
            <a:extLst>
              <a:ext uri="{FF2B5EF4-FFF2-40B4-BE49-F238E27FC236}">
                <a16:creationId xmlns:a16="http://schemas.microsoft.com/office/drawing/2014/main" id="{5DA67B12-5A15-4DB8-9D0B-48FD27A358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D63D88B0-F717-419E-80A2-E7FDFF7D2BFC}"/>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t>Messages clés (4/4) </a:t>
            </a:r>
          </a:p>
        </p:txBody>
      </p:sp>
      <p:sp>
        <p:nvSpPr>
          <p:cNvPr id="32771" name="Rectangle 14">
            <a:extLst>
              <a:ext uri="{FF2B5EF4-FFF2-40B4-BE49-F238E27FC236}">
                <a16:creationId xmlns:a16="http://schemas.microsoft.com/office/drawing/2014/main" id="{71FC5294-F461-4801-9FB8-0AE1819365A7}"/>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endParaRPr lang="en-US" altLang="zh-CN" sz="2400">
              <a:ea typeface="SimSun" panose="02010600030101010101" pitchFamily="2" charset="-122"/>
            </a:endParaRPr>
          </a:p>
        </p:txBody>
      </p:sp>
      <p:pic>
        <p:nvPicPr>
          <p:cNvPr id="32772" name="Picture 7" descr="C:\Users\sfellache\Desktop\ammp\doctor1.jpg">
            <a:extLst>
              <a:ext uri="{FF2B5EF4-FFF2-40B4-BE49-F238E27FC236}">
                <a16:creationId xmlns:a16="http://schemas.microsoft.com/office/drawing/2014/main" id="{32AFBEA3-2151-476A-BF7A-D82D833792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Rectangle 14">
            <a:extLst>
              <a:ext uri="{FF2B5EF4-FFF2-40B4-BE49-F238E27FC236}">
                <a16:creationId xmlns:a16="http://schemas.microsoft.com/office/drawing/2014/main" id="{B7806457-1BEA-42FF-AD2D-1D023845CBF3}"/>
              </a:ext>
            </a:extLst>
          </p:cNvPr>
          <p:cNvSpPr>
            <a:spLocks noChangeArrowheads="1"/>
          </p:cNvSpPr>
          <p:nvPr/>
        </p:nvSpPr>
        <p:spPr bwMode="auto">
          <a:xfrm>
            <a:off x="323850" y="1557338"/>
            <a:ext cx="8497888"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000" dirty="0"/>
              <a:t>Une approche coordonnée alliant les vaccins antirotavirus à d’autres méthodes de prévention et de traitement doit être suivie afin de réduire la mortalité et les maladies provoquant la diarrhée, notamment : </a:t>
            </a:r>
          </a:p>
          <a:p>
            <a:pPr lvl="1"/>
            <a:r>
              <a:rPr lang="fr-FR" altLang="ro-RO" sz="2000" dirty="0">
                <a:ea typeface="MS PGothic" panose="020B0600070205080204" pitchFamily="34" charset="-128"/>
              </a:rPr>
              <a:t>La vaccination antirotavirus et contre la rougeole</a:t>
            </a:r>
          </a:p>
          <a:p>
            <a:pPr lvl="1"/>
            <a:r>
              <a:rPr lang="fr-FR" altLang="ro-RO" sz="2000" dirty="0">
                <a:ea typeface="MS PGothic" panose="020B0600070205080204" pitchFamily="34" charset="-128"/>
              </a:rPr>
              <a:t>La promotion de l'allaitement maternel exclusif et de la supplémentation en vitamine A</a:t>
            </a:r>
          </a:p>
          <a:p>
            <a:pPr lvl="1"/>
            <a:r>
              <a:rPr lang="fr-FR" altLang="ro-RO" sz="2000" dirty="0">
                <a:ea typeface="MS PGothic" panose="020B0600070205080204" pitchFamily="34" charset="-128"/>
              </a:rPr>
              <a:t>La promotion du lavage des mains avec du savon </a:t>
            </a:r>
          </a:p>
          <a:p>
            <a:pPr lvl="1"/>
            <a:r>
              <a:rPr lang="fr-FR" altLang="ro-RO" sz="2000" dirty="0">
                <a:ea typeface="MS PGothic" panose="020B0600070205080204" pitchFamily="34" charset="-128"/>
              </a:rPr>
              <a:t>L'amélioration de l'approvisionnement en eau, y compris le traitement et le stockage sûrs de l'eau domestique</a:t>
            </a:r>
          </a:p>
          <a:p>
            <a:pPr lvl="1"/>
            <a:r>
              <a:rPr lang="fr-FR" altLang="ro-RO" sz="2000" dirty="0">
                <a:ea typeface="MS PGothic" panose="020B0600070205080204" pitchFamily="34" charset="-128"/>
              </a:rPr>
              <a:t>La promotion de l'assainissement à l’échelle communautaire</a:t>
            </a:r>
          </a:p>
          <a:p>
            <a:pPr marL="798195" lvl="1" indent="-340995"/>
            <a:r>
              <a:rPr lang="fr-FR" altLang="ro-RO" sz="2000" dirty="0">
                <a:latin typeface="Arial"/>
                <a:ea typeface="MS PGothic"/>
                <a:cs typeface="Arial"/>
              </a:rPr>
              <a:t>La réhydratation orale (SRO) </a:t>
            </a:r>
            <a:endParaRPr lang="fr-FR" altLang="ro-RO" sz="2000" dirty="0">
              <a:ea typeface="MS PGothic" panose="020B0600070205080204" pitchFamily="34" charset="-128"/>
            </a:endParaRPr>
          </a:p>
          <a:p>
            <a:pPr lvl="1"/>
            <a:r>
              <a:rPr lang="fr-FR" altLang="ro-RO" sz="2000" dirty="0">
                <a:ea typeface="MS PGothic" panose="020B0600070205080204" pitchFamily="34" charset="-128"/>
              </a:rPr>
              <a:t>Traitement au zinc</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6" descr="doctor_goodbye">
            <a:extLst>
              <a:ext uri="{FF2B5EF4-FFF2-40B4-BE49-F238E27FC236}">
                <a16:creationId xmlns:a16="http://schemas.microsoft.com/office/drawing/2014/main" id="{893FACC7-1AD1-4659-A3A5-437A325ACE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re 1">
            <a:extLst>
              <a:ext uri="{FF2B5EF4-FFF2-40B4-BE49-F238E27FC236}">
                <a16:creationId xmlns:a16="http://schemas.microsoft.com/office/drawing/2014/main" id="{EDF30503-ED08-46A9-A712-C316944C6DF4}"/>
              </a:ext>
            </a:extLst>
          </p:cNvPr>
          <p:cNvSpPr>
            <a:spLocks noGrp="1"/>
          </p:cNvSpPr>
          <p:nvPr>
            <p:ph type="title" idx="4294967295"/>
          </p:nvPr>
        </p:nvSpPr>
        <p:spPr/>
        <p:txBody>
          <a:bodyPr/>
          <a:lstStyle/>
          <a:p>
            <a:pPr>
              <a:buSzPct val="100000"/>
              <a:defRPr/>
            </a:pPr>
            <a:r>
              <a:rPr lang="en-GB" altLang="ro-RO" sz="3600"/>
              <a:t>Fin du module</a:t>
            </a:r>
          </a:p>
        </p:txBody>
      </p:sp>
      <p:sp>
        <p:nvSpPr>
          <p:cNvPr id="7" name="Rectangle à coins arrondis 6">
            <a:extLst>
              <a:ext uri="{FF2B5EF4-FFF2-40B4-BE49-F238E27FC236}">
                <a16:creationId xmlns:a16="http://schemas.microsoft.com/office/drawing/2014/main" id="{217D476D-A94D-43BC-9C02-1F50DE51666A}"/>
              </a:ext>
            </a:extLst>
          </p:cNvPr>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br>
              <a:rPr lang="en-GB" altLang="ro-RO" sz="2000" b="1">
                <a:solidFill>
                  <a:srgbClr val="000066"/>
                </a:solidFill>
                <a:latin typeface="Arial" pitchFamily="34" charset="0"/>
              </a:rPr>
            </a:br>
            <a:r>
              <a:rPr lang="en-GB" altLang="ro-RO" sz="2400" b="1">
                <a:solidFill>
                  <a:srgbClr val="000066"/>
                </a:solidFill>
                <a:latin typeface="Arial" pitchFamily="34" charset="0"/>
              </a:rPr>
              <a:t>Merci</a:t>
            </a:r>
          </a:p>
          <a:p>
            <a:pPr algn="ctr">
              <a:buSzPct val="100000"/>
              <a:defRPr/>
            </a:pPr>
            <a:r>
              <a:rPr lang="en-GB" altLang="ro-RO" sz="2400" b="1">
                <a:solidFill>
                  <a:srgbClr val="000066"/>
                </a:solidFill>
                <a:latin typeface="Arial" pitchFamily="34" charset="0"/>
              </a:rPr>
              <a:t>pour votre attention </a:t>
            </a:r>
            <a:br>
              <a:rPr lang="en-GB" altLang="ro-RO" sz="2000" b="1">
                <a:solidFill>
                  <a:srgbClr val="000066"/>
                </a:solidFill>
                <a:latin typeface="Arial" pitchFamily="34" charset="0"/>
              </a:rPr>
            </a:br>
            <a:br>
              <a:rPr lang="en-GB" altLang="ro-RO" sz="2000" b="1">
                <a:solidFill>
                  <a:srgbClr val="000066"/>
                </a:solidFill>
                <a:latin typeface="Arial" pitchFamily="34" charset="0"/>
              </a:rPr>
            </a:b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r>
              <a:rPr lang="en-GB" altLang="ro-RO" sz="2000" b="1">
                <a:solidFill>
                  <a:srgbClr val="000066"/>
                </a:solidFill>
                <a:latin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4">
            <a:extLst>
              <a:ext uri="{FF2B5EF4-FFF2-40B4-BE49-F238E27FC236}">
                <a16:creationId xmlns:a16="http://schemas.microsoft.com/office/drawing/2014/main" id="{59DC6EF6-2BF6-4F32-9DBF-37F0872FB97A}"/>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en-GB" altLang="ro-RO" sz="3500" b="1"/>
              <a:t>Objectifs d'apprentissage</a:t>
            </a:r>
          </a:p>
        </p:txBody>
      </p:sp>
      <p:sp>
        <p:nvSpPr>
          <p:cNvPr id="6147" name="Rectangle 14">
            <a:extLst>
              <a:ext uri="{FF2B5EF4-FFF2-40B4-BE49-F238E27FC236}">
                <a16:creationId xmlns:a16="http://schemas.microsoft.com/office/drawing/2014/main" id="{812C2443-8729-4F11-AB52-83EE2110ECB6}"/>
              </a:ext>
            </a:extLst>
          </p:cNvPr>
          <p:cNvSpPr>
            <a:spLocks noChangeArrowheads="1"/>
          </p:cNvSpPr>
          <p:nvPr/>
        </p:nvSpPr>
        <p:spPr bwMode="auto">
          <a:xfrm>
            <a:off x="1418406" y="1381125"/>
            <a:ext cx="7402066"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200" dirty="0"/>
              <a:t>À la fin de ce module, le participant sera en mesure de :</a:t>
            </a:r>
          </a:p>
          <a:p>
            <a:pPr lvl="1"/>
            <a:r>
              <a:rPr lang="fr-FR" altLang="ro-RO" sz="2000" dirty="0">
                <a:ea typeface="MS PGothic" panose="020B0600070205080204" pitchFamily="34" charset="-128"/>
              </a:rPr>
              <a:t>Décrire comment communiquer avec les gardiens</a:t>
            </a:r>
          </a:p>
          <a:p>
            <a:pPr lvl="1"/>
            <a:r>
              <a:rPr lang="fr-FR" altLang="en-US" sz="2000" dirty="0"/>
              <a:t>Conseiller les parents ou gardiens au sujet de la maladie à rotavirus et des méthodes de prévention</a:t>
            </a:r>
            <a:r>
              <a:rPr lang="fr-FR" altLang="ro-RO" sz="2000" dirty="0">
                <a:ea typeface="MS PGothic" panose="020B0600070205080204" pitchFamily="34" charset="-128"/>
              </a:rPr>
              <a:t>, et tout particulièrement sur la nécessité d’une vaccination en temps opportun</a:t>
            </a:r>
          </a:p>
          <a:p>
            <a:pPr lvl="1"/>
            <a:r>
              <a:rPr lang="fr-FR" altLang="en-US" sz="2000" dirty="0"/>
              <a:t>Avertir les parents ou gardiens au sujet des effets indésirables éventuels du vaccin et leur indiquer ce qu’ils doivent faire</a:t>
            </a:r>
          </a:p>
          <a:p>
            <a:pPr lvl="1"/>
            <a:r>
              <a:rPr lang="fr-FR" altLang="en-US" sz="2000" dirty="0"/>
              <a:t>Communiquer d’autres messages aux parents ou gardiens avant qu’ils ne quittent la séance</a:t>
            </a:r>
          </a:p>
          <a:p>
            <a:r>
              <a:rPr lang="fr-FR" altLang="ro-RO" sz="2200" dirty="0"/>
              <a:t>Durée</a:t>
            </a:r>
          </a:p>
          <a:p>
            <a:pPr lvl="1"/>
            <a:r>
              <a:rPr lang="fr-FR" altLang="ro-RO" sz="2000" dirty="0">
                <a:ea typeface="MS PGothic" panose="020B0600070205080204" pitchFamily="34" charset="-128"/>
              </a:rPr>
              <a:t>20 minutes</a:t>
            </a:r>
          </a:p>
        </p:txBody>
      </p:sp>
      <p:pic>
        <p:nvPicPr>
          <p:cNvPr id="6148" name="Picture 6" descr="C:\Users\sfellache\Desktop\ammp\sandclock.jpg">
            <a:extLst>
              <a:ext uri="{FF2B5EF4-FFF2-40B4-BE49-F238E27FC236}">
                <a16:creationId xmlns:a16="http://schemas.microsoft.com/office/drawing/2014/main" id="{D5F4E8AC-FFC8-478D-81FB-3624787752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45815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9" descr="arrow">
            <a:extLst>
              <a:ext uri="{FF2B5EF4-FFF2-40B4-BE49-F238E27FC236}">
                <a16:creationId xmlns:a16="http://schemas.microsoft.com/office/drawing/2014/main" id="{0A54637F-AC1E-48DD-AAE6-0CC6AEF15B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a:extLst>
              <a:ext uri="{FF2B5EF4-FFF2-40B4-BE49-F238E27FC236}">
                <a16:creationId xmlns:a16="http://schemas.microsoft.com/office/drawing/2014/main" id="{CD19886E-080E-4EC8-8204-2814A2F27C1E}"/>
              </a:ext>
            </a:extLst>
          </p:cNvPr>
          <p:cNvGrpSpPr>
            <a:grpSpLocks/>
          </p:cNvGrpSpPr>
          <p:nvPr/>
        </p:nvGrpSpPr>
        <p:grpSpPr bwMode="auto">
          <a:xfrm>
            <a:off x="503238" y="1268413"/>
            <a:ext cx="4356100" cy="1008062"/>
            <a:chOff x="317" y="981"/>
            <a:chExt cx="2744" cy="635"/>
          </a:xfrm>
        </p:grpSpPr>
        <p:sp>
          <p:nvSpPr>
            <p:cNvPr id="7" name="Rectangle à coins arrondis 6">
              <a:extLst>
                <a:ext uri="{FF2B5EF4-FFF2-40B4-BE49-F238E27FC236}">
                  <a16:creationId xmlns:a16="http://schemas.microsoft.com/office/drawing/2014/main" id="{B9D1489A-4498-4817-A58D-74E498496F99}"/>
                </a:ext>
              </a:extLst>
            </p:cNvPr>
            <p:cNvSpPr/>
            <p:nvPr/>
          </p:nvSpPr>
          <p:spPr bwMode="auto">
            <a:xfrm>
              <a:off x="567" y="1117"/>
              <a:ext cx="2494" cy="499"/>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b="1">
                  <a:solidFill>
                    <a:srgbClr val="000066"/>
                  </a:solidFill>
                  <a:latin typeface="Arial" pitchFamily="34" charset="0"/>
                </a:rPr>
                <a:t> Comment communiquer avec les parents ou gardiens ?</a:t>
              </a:r>
            </a:p>
          </p:txBody>
        </p:sp>
        <p:sp>
          <p:nvSpPr>
            <p:cNvPr id="8" name="Ellipse 7">
              <a:extLst>
                <a:ext uri="{FF2B5EF4-FFF2-40B4-BE49-F238E27FC236}">
                  <a16:creationId xmlns:a16="http://schemas.microsoft.com/office/drawing/2014/main" id="{96DB2027-FB93-4F47-B1DC-0521752161FF}"/>
                </a:ext>
              </a:extLst>
            </p:cNvPr>
            <p:cNvSpPr>
              <a:spLocks noChangeArrowheads="1"/>
            </p:cNvSpPr>
            <p:nvPr/>
          </p:nvSpPr>
          <p:spPr bwMode="auto">
            <a:xfrm>
              <a:off x="317" y="98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1</a:t>
              </a:r>
            </a:p>
          </p:txBody>
        </p:sp>
      </p:grpSp>
      <p:grpSp>
        <p:nvGrpSpPr>
          <p:cNvPr id="3" name="Group 15">
            <a:extLst>
              <a:ext uri="{FF2B5EF4-FFF2-40B4-BE49-F238E27FC236}">
                <a16:creationId xmlns:a16="http://schemas.microsoft.com/office/drawing/2014/main" id="{8EC21EF4-403E-4D49-8F38-E32EC2486324}"/>
              </a:ext>
            </a:extLst>
          </p:cNvPr>
          <p:cNvGrpSpPr>
            <a:grpSpLocks/>
          </p:cNvGrpSpPr>
          <p:nvPr/>
        </p:nvGrpSpPr>
        <p:grpSpPr bwMode="auto">
          <a:xfrm>
            <a:off x="503238" y="3429000"/>
            <a:ext cx="4357687" cy="1006475"/>
            <a:chOff x="317" y="2342"/>
            <a:chExt cx="2745" cy="634"/>
          </a:xfrm>
        </p:grpSpPr>
        <p:sp>
          <p:nvSpPr>
            <p:cNvPr id="6" name="Rectangle à coins arrondis 5">
              <a:extLst>
                <a:ext uri="{FF2B5EF4-FFF2-40B4-BE49-F238E27FC236}">
                  <a16:creationId xmlns:a16="http://schemas.microsoft.com/office/drawing/2014/main" id="{352ED546-ED9E-43F6-99FA-30A3BD7F048A}"/>
                </a:ext>
              </a:extLst>
            </p:cNvPr>
            <p:cNvSpPr/>
            <p:nvPr/>
          </p:nvSpPr>
          <p:spPr bwMode="auto">
            <a:xfrm>
              <a:off x="567" y="2477"/>
              <a:ext cx="2495" cy="499"/>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b="1" spc="-40">
                  <a:solidFill>
                    <a:srgbClr val="000066"/>
                  </a:solidFill>
                  <a:latin typeface="Arial" pitchFamily="34" charset="0"/>
                </a:rPr>
                <a:t>Comment donner des conseils sur les effets secondaires potentiels ?</a:t>
              </a:r>
            </a:p>
          </p:txBody>
        </p:sp>
        <p:sp>
          <p:nvSpPr>
            <p:cNvPr id="10" name="Ellipse 9">
              <a:extLst>
                <a:ext uri="{FF2B5EF4-FFF2-40B4-BE49-F238E27FC236}">
                  <a16:creationId xmlns:a16="http://schemas.microsoft.com/office/drawing/2014/main" id="{9AE9C510-C89F-4D9C-8069-FD3D55266A54}"/>
                </a:ext>
              </a:extLst>
            </p:cNvPr>
            <p:cNvSpPr>
              <a:spLocks noChangeArrowheads="1"/>
            </p:cNvSpPr>
            <p:nvPr/>
          </p:nvSpPr>
          <p:spPr bwMode="auto">
            <a:xfrm>
              <a:off x="317" y="234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3</a:t>
              </a:r>
            </a:p>
          </p:txBody>
        </p:sp>
      </p:grpSp>
      <p:sp>
        <p:nvSpPr>
          <p:cNvPr id="8196" name="ZoneTexte 15">
            <a:extLst>
              <a:ext uri="{FF2B5EF4-FFF2-40B4-BE49-F238E27FC236}">
                <a16:creationId xmlns:a16="http://schemas.microsoft.com/office/drawing/2014/main" id="{FE559DAE-72E6-439F-8887-C27CF2BF7930}"/>
              </a:ext>
            </a:extLst>
          </p:cNvPr>
          <p:cNvSpPr txBox="1">
            <a:spLocks noChangeArrowheads="1"/>
          </p:cNvSpPr>
          <p:nvPr/>
        </p:nvSpPr>
        <p:spPr bwMode="auto">
          <a:xfrm>
            <a:off x="-396875" y="260350"/>
            <a:ext cx="10153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200" b="1"/>
              <a:t>Questions clés</a:t>
            </a:r>
          </a:p>
        </p:txBody>
      </p:sp>
      <p:pic>
        <p:nvPicPr>
          <p:cNvPr id="8197" name="Picture 15" descr="C:\Users\sfellache\Desktop\ammp\doctor2.jpg">
            <a:extLst>
              <a:ext uri="{FF2B5EF4-FFF2-40B4-BE49-F238E27FC236}">
                <a16:creationId xmlns:a16="http://schemas.microsoft.com/office/drawing/2014/main" id="{455F43B5-6292-4628-8BE1-CCE5E725EA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485900"/>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6">
            <a:extLst>
              <a:ext uri="{FF2B5EF4-FFF2-40B4-BE49-F238E27FC236}">
                <a16:creationId xmlns:a16="http://schemas.microsoft.com/office/drawing/2014/main" id="{4FFB6FF5-430F-4E8A-808C-3BF0ACD2B4B6}"/>
              </a:ext>
            </a:extLst>
          </p:cNvPr>
          <p:cNvGrpSpPr>
            <a:grpSpLocks/>
          </p:cNvGrpSpPr>
          <p:nvPr/>
        </p:nvGrpSpPr>
        <p:grpSpPr bwMode="auto">
          <a:xfrm>
            <a:off x="503238" y="4508500"/>
            <a:ext cx="4427537" cy="1154113"/>
            <a:chOff x="317" y="3021"/>
            <a:chExt cx="2789" cy="635"/>
          </a:xfrm>
        </p:grpSpPr>
        <p:sp>
          <p:nvSpPr>
            <p:cNvPr id="4" name="Rectangle à coins arrondis 3">
              <a:extLst>
                <a:ext uri="{FF2B5EF4-FFF2-40B4-BE49-F238E27FC236}">
                  <a16:creationId xmlns:a16="http://schemas.microsoft.com/office/drawing/2014/main" id="{C020ED52-E89C-4E3B-B11C-37122297FA0C}"/>
                </a:ext>
              </a:extLst>
            </p:cNvPr>
            <p:cNvSpPr/>
            <p:nvPr/>
          </p:nvSpPr>
          <p:spPr bwMode="auto">
            <a:xfrm>
              <a:off x="567" y="3111"/>
              <a:ext cx="2539" cy="545"/>
            </a:xfrm>
            <a:prstGeom prst="wedgeRoundRectCallout">
              <a:avLst>
                <a:gd name="adj1" fmla="val 66309"/>
                <a:gd name="adj2" fmla="val -387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b="1">
                  <a:solidFill>
                    <a:srgbClr val="000066"/>
                  </a:solidFill>
                  <a:latin typeface="Arial" pitchFamily="34" charset="0"/>
                </a:rPr>
                <a:t> </a:t>
              </a:r>
              <a:r>
                <a:rPr lang="fr-FR" b="1" spc="-40">
                  <a:solidFill>
                    <a:srgbClr val="000066"/>
                  </a:solidFill>
                  <a:latin typeface="Arial" pitchFamily="34" charset="0"/>
                </a:rPr>
                <a:t>Quels autres messages donner aux parents ou gardiens avant qu’ils ne quittent la séance ?</a:t>
              </a:r>
              <a:endParaRPr lang="fr-FR" altLang="ro-RO" b="1" spc="-40">
                <a:solidFill>
                  <a:srgbClr val="000066"/>
                </a:solidFill>
                <a:latin typeface="Arial" pitchFamily="34" charset="0"/>
              </a:endParaRPr>
            </a:p>
          </p:txBody>
        </p:sp>
        <p:sp>
          <p:nvSpPr>
            <p:cNvPr id="12" name="Ellipse 11">
              <a:extLst>
                <a:ext uri="{FF2B5EF4-FFF2-40B4-BE49-F238E27FC236}">
                  <a16:creationId xmlns:a16="http://schemas.microsoft.com/office/drawing/2014/main" id="{1214A9BA-9C37-49A2-8445-00B70E4D7112}"/>
                </a:ext>
              </a:extLst>
            </p:cNvPr>
            <p:cNvSpPr>
              <a:spLocks noChangeArrowheads="1"/>
            </p:cNvSpPr>
            <p:nvPr/>
          </p:nvSpPr>
          <p:spPr bwMode="auto">
            <a:xfrm>
              <a:off x="317" y="3021"/>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4</a:t>
              </a:r>
            </a:p>
          </p:txBody>
        </p:sp>
      </p:grpSp>
      <p:grpSp>
        <p:nvGrpSpPr>
          <p:cNvPr id="9" name="Group 14">
            <a:extLst>
              <a:ext uri="{FF2B5EF4-FFF2-40B4-BE49-F238E27FC236}">
                <a16:creationId xmlns:a16="http://schemas.microsoft.com/office/drawing/2014/main" id="{AE67C65E-12F9-474E-8676-C881562BEBDE}"/>
              </a:ext>
            </a:extLst>
          </p:cNvPr>
          <p:cNvGrpSpPr>
            <a:grpSpLocks/>
          </p:cNvGrpSpPr>
          <p:nvPr/>
        </p:nvGrpSpPr>
        <p:grpSpPr bwMode="auto">
          <a:xfrm>
            <a:off x="503238" y="2346325"/>
            <a:ext cx="4357687" cy="1152525"/>
            <a:chOff x="317" y="1660"/>
            <a:chExt cx="2745" cy="726"/>
          </a:xfrm>
        </p:grpSpPr>
        <p:sp>
          <p:nvSpPr>
            <p:cNvPr id="11" name="Rectangle à coins arrondis 10">
              <a:extLst>
                <a:ext uri="{FF2B5EF4-FFF2-40B4-BE49-F238E27FC236}">
                  <a16:creationId xmlns:a16="http://schemas.microsoft.com/office/drawing/2014/main" id="{D1627EE3-5EBE-428F-929C-4194100E0190}"/>
                </a:ext>
              </a:extLst>
            </p:cNvPr>
            <p:cNvSpPr/>
            <p:nvPr/>
          </p:nvSpPr>
          <p:spPr bwMode="auto">
            <a:xfrm>
              <a:off x="567" y="1751"/>
              <a:ext cx="2495" cy="635"/>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b="1" dirty="0">
                  <a:solidFill>
                    <a:srgbClr val="000066"/>
                  </a:solidFill>
                  <a:latin typeface="Arial" pitchFamily="34" charset="0"/>
                </a:rPr>
                <a:t>Comment donner des conseils sur les maladies à rotavirus et les méthodes de prévention ?</a:t>
              </a:r>
            </a:p>
          </p:txBody>
        </p:sp>
        <p:sp>
          <p:nvSpPr>
            <p:cNvPr id="13" name="Ellipse 12">
              <a:extLst>
                <a:ext uri="{FF2B5EF4-FFF2-40B4-BE49-F238E27FC236}">
                  <a16:creationId xmlns:a16="http://schemas.microsoft.com/office/drawing/2014/main" id="{A2CE8133-14B6-4CB6-99B8-CA373AC347B6}"/>
                </a:ext>
              </a:extLst>
            </p:cNvPr>
            <p:cNvSpPr>
              <a:spLocks noChangeArrowheads="1"/>
            </p:cNvSpPr>
            <p:nvPr/>
          </p:nvSpPr>
          <p:spPr bwMode="auto">
            <a:xfrm>
              <a:off x="317" y="1660"/>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A71BE687-BE2E-4673-8D41-38C9B65C08A3}"/>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 typeface="Limon F3" charset="0"/>
              <a:buNone/>
              <a:defRPr/>
            </a:pPr>
            <a:br>
              <a:rPr lang="en-GB" altLang="ro-RO" sz="3600" b="1"/>
            </a:br>
            <a:r>
              <a:rPr lang="en-GB" altLang="ro-RO" sz="3600" b="1"/>
              <a:t>Comment communiquer avec les gardiens ? </a:t>
            </a:r>
            <a:br>
              <a:rPr lang="en-GB" altLang="ro-RO" sz="3600" b="1"/>
            </a:br>
            <a:endParaRPr lang="en-GB" altLang="ro-RO" sz="3600" b="1"/>
          </a:p>
        </p:txBody>
      </p:sp>
      <p:sp>
        <p:nvSpPr>
          <p:cNvPr id="10243" name="Rectangle 3">
            <a:extLst>
              <a:ext uri="{FF2B5EF4-FFF2-40B4-BE49-F238E27FC236}">
                <a16:creationId xmlns:a16="http://schemas.microsoft.com/office/drawing/2014/main" id="{AC4FADE4-5C09-477D-AEA6-669025928E7F}"/>
              </a:ext>
            </a:extLst>
          </p:cNvPr>
          <p:cNvSpPr txBox="1">
            <a:spLocks noChangeArrowheads="1"/>
          </p:cNvSpPr>
          <p:nvPr/>
        </p:nvSpPr>
        <p:spPr bwMode="auto">
          <a:xfrm>
            <a:off x="323850" y="1557338"/>
            <a:ext cx="882015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400"/>
              <a:t>Être respectueux</a:t>
            </a:r>
          </a:p>
          <a:p>
            <a:r>
              <a:rPr lang="en-GB" altLang="ro-RO" sz="2400"/>
              <a:t>Utiliser des mots simples et éviter les termes techniques</a:t>
            </a:r>
          </a:p>
          <a:p>
            <a:r>
              <a:rPr lang="en-GB" altLang="ro-RO" sz="2400"/>
              <a:t>Écouter les préoccupations du gardien</a:t>
            </a:r>
          </a:p>
          <a:p>
            <a:r>
              <a:rPr lang="en-GB" altLang="ro-RO" sz="2400"/>
              <a:t>S’assurer que le gardien a bien compris vos messages clés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a:extLst>
              <a:ext uri="{FF2B5EF4-FFF2-40B4-BE49-F238E27FC236}">
                <a16:creationId xmlns:a16="http://schemas.microsoft.com/office/drawing/2014/main" id="{19CBB533-DA60-40AB-8AF3-330A7C7B04C2}"/>
              </a:ext>
            </a:extLst>
          </p:cNvPr>
          <p:cNvSpPr txBox="1">
            <a:spLocks noChangeArrowheads="1"/>
          </p:cNvSpPr>
          <p:nvPr/>
        </p:nvSpPr>
        <p:spPr bwMode="auto">
          <a:xfrm>
            <a:off x="179388" y="1341438"/>
            <a:ext cx="8229600" cy="466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FontTx/>
              <a:buNone/>
            </a:pPr>
            <a:endParaRPr lang="en-US" altLang="es-ES"/>
          </a:p>
        </p:txBody>
      </p:sp>
      <p:sp>
        <p:nvSpPr>
          <p:cNvPr id="9219" name="Rectangle 2">
            <a:extLst>
              <a:ext uri="{FF2B5EF4-FFF2-40B4-BE49-F238E27FC236}">
                <a16:creationId xmlns:a16="http://schemas.microsoft.com/office/drawing/2014/main" id="{0A252E0B-B888-4202-B1C5-71CEF1ED0EE2}"/>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 typeface="Limon F3" charset="0"/>
              <a:buNone/>
              <a:defRPr/>
            </a:pPr>
            <a:r>
              <a:rPr lang="fr-FR" altLang="ro-RO" sz="3200" b="1"/>
              <a:t>Qu’est-ce qu’une communication d’excellente qualité (Triple A) avec les parents ?</a:t>
            </a:r>
          </a:p>
        </p:txBody>
      </p:sp>
      <p:sp>
        <p:nvSpPr>
          <p:cNvPr id="12292" name="Text Box 19">
            <a:extLst>
              <a:ext uri="{FF2B5EF4-FFF2-40B4-BE49-F238E27FC236}">
                <a16:creationId xmlns:a16="http://schemas.microsoft.com/office/drawing/2014/main" id="{9A31BF96-FA3B-481E-8501-745A15F04EFF}"/>
              </a:ext>
            </a:extLst>
          </p:cNvPr>
          <p:cNvSpPr txBox="1">
            <a:spLocks noChangeArrowheads="1"/>
          </p:cNvSpPr>
          <p:nvPr/>
        </p:nvSpPr>
        <p:spPr bwMode="auto">
          <a:xfrm>
            <a:off x="6772275" y="3141663"/>
            <a:ext cx="1581150"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ro-RO" altLang="ro-RO" sz="3600"/>
              <a:t>A</a:t>
            </a:r>
            <a:r>
              <a:rPr lang="ro-RO" altLang="ro-RO" sz="2400"/>
              <a:t>rranger</a:t>
            </a:r>
            <a:endParaRPr lang="en-GB" altLang="ro-RO" sz="2400"/>
          </a:p>
          <a:p>
            <a:pPr algn="ctr">
              <a:spcBef>
                <a:spcPct val="0"/>
              </a:spcBef>
              <a:buClrTx/>
              <a:buFont typeface="Limon F3" charset="0"/>
              <a:buNone/>
            </a:pPr>
            <a:r>
              <a:rPr lang="en-GB" altLang="ro-RO" sz="2000"/>
              <a:t>la prochaine</a:t>
            </a:r>
          </a:p>
          <a:p>
            <a:pPr algn="ctr">
              <a:spcBef>
                <a:spcPct val="0"/>
              </a:spcBef>
              <a:buClrTx/>
              <a:buFont typeface="Limon F3" charset="0"/>
              <a:buNone/>
            </a:pPr>
            <a:r>
              <a:rPr lang="en-GB" altLang="ro-RO" sz="2000"/>
              <a:t>visite</a:t>
            </a:r>
          </a:p>
        </p:txBody>
      </p:sp>
      <p:pic>
        <p:nvPicPr>
          <p:cNvPr id="12293" name="Picture 24" descr="pain or fever">
            <a:extLst>
              <a:ext uri="{FF2B5EF4-FFF2-40B4-BE49-F238E27FC236}">
                <a16:creationId xmlns:a16="http://schemas.microsoft.com/office/drawing/2014/main" id="{F235485A-3317-468E-BB10-CB6D4BDC2E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275" y="2060575"/>
            <a:ext cx="1225550"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Text Box 25">
            <a:extLst>
              <a:ext uri="{FF2B5EF4-FFF2-40B4-BE49-F238E27FC236}">
                <a16:creationId xmlns:a16="http://schemas.microsoft.com/office/drawing/2014/main" id="{18D51462-7A2B-45D8-BB46-C57025768DD8}"/>
              </a:ext>
            </a:extLst>
          </p:cNvPr>
          <p:cNvSpPr txBox="1">
            <a:spLocks noChangeArrowheads="1"/>
          </p:cNvSpPr>
          <p:nvPr/>
        </p:nvSpPr>
        <p:spPr bwMode="auto">
          <a:xfrm>
            <a:off x="3203575" y="3141663"/>
            <a:ext cx="26638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600"/>
              <a:t>A</a:t>
            </a:r>
            <a:r>
              <a:rPr lang="en-GB" altLang="ro-RO" sz="2400"/>
              <a:t>lerter</a:t>
            </a:r>
          </a:p>
          <a:p>
            <a:pPr algn="ctr">
              <a:spcBef>
                <a:spcPct val="0"/>
              </a:spcBef>
              <a:buClrTx/>
              <a:buFont typeface="Limon F3" charset="0"/>
              <a:buNone/>
            </a:pPr>
            <a:r>
              <a:rPr lang="en-GB" altLang="ro-RO" sz="2000"/>
              <a:t>sur les effets secondaires et la manière d’y faire face</a:t>
            </a:r>
          </a:p>
        </p:txBody>
      </p:sp>
      <p:sp>
        <p:nvSpPr>
          <p:cNvPr id="12295" name="Text Box 27">
            <a:extLst>
              <a:ext uri="{FF2B5EF4-FFF2-40B4-BE49-F238E27FC236}">
                <a16:creationId xmlns:a16="http://schemas.microsoft.com/office/drawing/2014/main" id="{69D6A82A-2AF4-4E56-9949-244FA1C24126}"/>
              </a:ext>
            </a:extLst>
          </p:cNvPr>
          <p:cNvSpPr txBox="1">
            <a:spLocks noChangeArrowheads="1"/>
          </p:cNvSpPr>
          <p:nvPr/>
        </p:nvSpPr>
        <p:spPr bwMode="auto">
          <a:xfrm>
            <a:off x="334963" y="3186113"/>
            <a:ext cx="2393950"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2400"/>
              <a:t>Donner un </a:t>
            </a:r>
            <a:r>
              <a:rPr lang="en-GB" altLang="ro-RO" sz="3600"/>
              <a:t>A</a:t>
            </a:r>
            <a:r>
              <a:rPr lang="en-GB" altLang="ro-RO" sz="2400"/>
              <a:t>vis</a:t>
            </a:r>
          </a:p>
          <a:p>
            <a:pPr algn="ctr">
              <a:spcBef>
                <a:spcPct val="0"/>
              </a:spcBef>
              <a:buClrTx/>
              <a:buFont typeface="Limon F3" charset="0"/>
              <a:buNone/>
            </a:pPr>
            <a:r>
              <a:rPr lang="en-GB" altLang="ro-RO" sz="2000"/>
              <a:t>quant à ce qui</a:t>
            </a:r>
          </a:p>
          <a:p>
            <a:pPr algn="ctr">
              <a:spcBef>
                <a:spcPct val="0"/>
              </a:spcBef>
              <a:buClrTx/>
              <a:buFont typeface="Limon F3" charset="0"/>
              <a:buNone/>
            </a:pPr>
            <a:r>
              <a:rPr lang="en-GB" altLang="ro-RO" sz="2000"/>
              <a:t>est donné</a:t>
            </a:r>
          </a:p>
        </p:txBody>
      </p:sp>
      <p:pic>
        <p:nvPicPr>
          <p:cNvPr id="12296" name="Picture 28" descr="calendar">
            <a:extLst>
              <a:ext uri="{FF2B5EF4-FFF2-40B4-BE49-F238E27FC236}">
                <a16:creationId xmlns:a16="http://schemas.microsoft.com/office/drawing/2014/main" id="{A187BE60-7EAB-4D4A-A664-EBC8DF1F1E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950" y="2362200"/>
            <a:ext cx="792163"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7" name="Picture 10">
            <a:extLst>
              <a:ext uri="{FF2B5EF4-FFF2-40B4-BE49-F238E27FC236}">
                <a16:creationId xmlns:a16="http://schemas.microsoft.com/office/drawing/2014/main" id="{C724244B-4AEE-412C-B1AD-B0472010D3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650" y="2001838"/>
            <a:ext cx="1495425" cy="130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B77ABC71-00C9-4516-BE7D-40D636A8BFBB}"/>
              </a:ext>
            </a:extLst>
          </p:cNvPr>
          <p:cNvSpPr>
            <a:spLocks noGrp="1" noChangeArrowheads="1"/>
          </p:cNvSpPr>
          <p:nvPr>
            <p:ph type="title"/>
          </p:nvPr>
        </p:nvSpPr>
        <p:spPr/>
        <p:txBody>
          <a:bodyPr/>
          <a:lstStyle/>
          <a:p>
            <a:pPr>
              <a:buSzPct val="100000"/>
              <a:defRPr/>
            </a:pPr>
            <a:r>
              <a:rPr lang="fr-FR" altLang="ro-RO"/>
              <a:t>Donner un Avis : </a:t>
            </a:r>
            <a:br>
              <a:rPr lang="fr-FR" altLang="ro-RO"/>
            </a:br>
            <a:r>
              <a:rPr lang="fr-FR" altLang="ro-RO"/>
              <a:t>Comment informer sur la maladie ?</a:t>
            </a:r>
          </a:p>
        </p:txBody>
      </p:sp>
      <p:sp>
        <p:nvSpPr>
          <p:cNvPr id="14339" name="Rectangle 3">
            <a:extLst>
              <a:ext uri="{FF2B5EF4-FFF2-40B4-BE49-F238E27FC236}">
                <a16:creationId xmlns:a16="http://schemas.microsoft.com/office/drawing/2014/main" id="{A9F455B4-2902-4416-A644-96D913BA96BF}"/>
              </a:ext>
            </a:extLst>
          </p:cNvPr>
          <p:cNvSpPr txBox="1">
            <a:spLocks noChangeArrowheads="1"/>
          </p:cNvSpPr>
          <p:nvPr/>
        </p:nvSpPr>
        <p:spPr bwMode="auto">
          <a:xfrm>
            <a:off x="179388" y="1423988"/>
            <a:ext cx="8569325"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Le rotavirus provoque une diarrhée sévère, des vomissements et une fièvre importante conduisant à une déshydratation rapide</a:t>
            </a:r>
          </a:p>
          <a:p>
            <a:r>
              <a:rPr lang="en-GB" altLang="ro-RO"/>
              <a:t>Le rotavirus se trouve partout</a:t>
            </a:r>
          </a:p>
          <a:p>
            <a:pPr lvl="1"/>
            <a:r>
              <a:rPr lang="en-GB" altLang="ro-RO">
                <a:ea typeface="MS PGothic" panose="020B0600070205080204" pitchFamily="34" charset="-128"/>
              </a:rPr>
              <a:t>Presque tous les enfants dans le monde souffriront d’au moins une infection à partir de l’âge de trois ans</a:t>
            </a:r>
          </a:p>
          <a:p>
            <a:r>
              <a:rPr lang="en-GB" altLang="ro-RO"/>
              <a:t>Le rotavirus n’est pas la seule cause à l’origine de la diarrhée, mais il est l’une des plus graves</a:t>
            </a:r>
          </a:p>
          <a:p>
            <a:r>
              <a:rPr lang="en-GB" altLang="ro-RO"/>
              <a:t>L’infection à rotavirus se propage très rapidement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a:extLst>
              <a:ext uri="{FF2B5EF4-FFF2-40B4-BE49-F238E27FC236}">
                <a16:creationId xmlns:a16="http://schemas.microsoft.com/office/drawing/2014/main" id="{A04BE73C-AD79-42AF-AD2B-267D6943AE1A}"/>
              </a:ext>
            </a:extLst>
          </p:cNvPr>
          <p:cNvSpPr txBox="1">
            <a:spLocks noChangeArrowheads="1"/>
          </p:cNvSpPr>
          <p:nvPr/>
        </p:nvSpPr>
        <p:spPr bwMode="auto">
          <a:xfrm>
            <a:off x="179388" y="692150"/>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endParaRPr lang="en-US" altLang="es-ES"/>
          </a:p>
          <a:p>
            <a:pPr rtl="1" eaLnBrk="1" hangingPunct="1">
              <a:buFontTx/>
              <a:buNone/>
            </a:pPr>
            <a:endParaRPr lang="en-US" altLang="es-ES"/>
          </a:p>
          <a:p>
            <a:pPr rtl="1" eaLnBrk="1" hangingPunct="1"/>
            <a:endParaRPr lang="en-US" altLang="es-ES"/>
          </a:p>
        </p:txBody>
      </p:sp>
      <p:sp>
        <p:nvSpPr>
          <p:cNvPr id="11267" name="Rectangle 2">
            <a:extLst>
              <a:ext uri="{FF2B5EF4-FFF2-40B4-BE49-F238E27FC236}">
                <a16:creationId xmlns:a16="http://schemas.microsoft.com/office/drawing/2014/main" id="{B33F5E9E-9282-4422-A46F-DF801EB2F434}"/>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sz="3900" b="1">
                <a:solidFill>
                  <a:srgbClr val="000066"/>
                </a:solidFill>
                <a:latin typeface="Arial" panose="020B0604020202020204" pitchFamily="34" charset="0"/>
                <a:ea typeface="MS PGothic" panose="020B0600070205080204" pitchFamily="34" charset="-128"/>
              </a:defRPr>
            </a:lvl1pPr>
            <a:lvl2pPr marL="742950" indent="-285750">
              <a:defRPr sz="3900" b="1">
                <a:solidFill>
                  <a:srgbClr val="000066"/>
                </a:solidFill>
                <a:latin typeface="Arial" panose="020B0604020202020204" pitchFamily="34" charset="0"/>
                <a:ea typeface="MS PGothic" panose="020B0600070205080204" pitchFamily="34" charset="-128"/>
              </a:defRPr>
            </a:lvl2pPr>
            <a:lvl3pPr marL="1143000" indent="-228600">
              <a:defRPr sz="3900" b="1">
                <a:solidFill>
                  <a:srgbClr val="000066"/>
                </a:solidFill>
                <a:latin typeface="Arial" panose="020B0604020202020204" pitchFamily="34" charset="0"/>
                <a:ea typeface="MS PGothic" panose="020B0600070205080204" pitchFamily="34" charset="-128"/>
              </a:defRPr>
            </a:lvl3pPr>
            <a:lvl4pPr marL="1600200" indent="-228600">
              <a:defRPr sz="3900" b="1">
                <a:solidFill>
                  <a:srgbClr val="000066"/>
                </a:solidFill>
                <a:latin typeface="Arial" panose="020B0604020202020204" pitchFamily="34" charset="0"/>
                <a:ea typeface="MS PGothic" panose="020B0600070205080204" pitchFamily="34" charset="-128"/>
              </a:defRPr>
            </a:lvl4pPr>
            <a:lvl5pPr marL="2057400" indent="-22860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a:buSzPct val="100000"/>
              <a:defRPr/>
            </a:pPr>
            <a:r>
              <a:rPr lang="en-GB" altLang="ro-RO" sz="3500"/>
              <a:t>Que peut-on faire pour empêcher le rotavirus et les maladies diarrhéiques ?</a:t>
            </a:r>
          </a:p>
        </p:txBody>
      </p:sp>
      <p:sp>
        <p:nvSpPr>
          <p:cNvPr id="21508" name="Rectangle 2">
            <a:extLst>
              <a:ext uri="{FF2B5EF4-FFF2-40B4-BE49-F238E27FC236}">
                <a16:creationId xmlns:a16="http://schemas.microsoft.com/office/drawing/2014/main" id="{8CE12F4B-771D-49B8-89B0-0DCB074BACAD}"/>
              </a:ext>
            </a:extLst>
          </p:cNvPr>
          <p:cNvSpPr>
            <a:spLocks noChangeArrowheads="1"/>
          </p:cNvSpPr>
          <p:nvPr/>
        </p:nvSpPr>
        <p:spPr bwMode="auto">
          <a:xfrm>
            <a:off x="9144000" y="4724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50000"/>
              </a:spcBef>
              <a:buClrTx/>
              <a:buFontTx/>
              <a:buNone/>
            </a:pPr>
            <a:endParaRPr lang="fr-FR" altLang="es-ES" sz="3900"/>
          </a:p>
        </p:txBody>
      </p:sp>
      <p:grpSp>
        <p:nvGrpSpPr>
          <p:cNvPr id="21509" name="Group 5">
            <a:extLst>
              <a:ext uri="{FF2B5EF4-FFF2-40B4-BE49-F238E27FC236}">
                <a16:creationId xmlns:a16="http://schemas.microsoft.com/office/drawing/2014/main" id="{0F81448F-318F-468A-9315-98AAD5F80CD2}"/>
              </a:ext>
            </a:extLst>
          </p:cNvPr>
          <p:cNvGrpSpPr>
            <a:grpSpLocks/>
          </p:cNvGrpSpPr>
          <p:nvPr/>
        </p:nvGrpSpPr>
        <p:grpSpPr bwMode="auto">
          <a:xfrm>
            <a:off x="-110613" y="1610340"/>
            <a:ext cx="8707950" cy="4032250"/>
            <a:chOff x="-175139" y="1844675"/>
            <a:chExt cx="8707958" cy="4032252"/>
          </a:xfrm>
        </p:grpSpPr>
        <p:grpSp>
          <p:nvGrpSpPr>
            <p:cNvPr id="21516" name="Group 37">
              <a:extLst>
                <a:ext uri="{FF2B5EF4-FFF2-40B4-BE49-F238E27FC236}">
                  <a16:creationId xmlns:a16="http://schemas.microsoft.com/office/drawing/2014/main" id="{367930E8-17B2-49E7-8825-9D41F24ACB38}"/>
                </a:ext>
              </a:extLst>
            </p:cNvPr>
            <p:cNvGrpSpPr>
              <a:grpSpLocks/>
            </p:cNvGrpSpPr>
            <p:nvPr/>
          </p:nvGrpSpPr>
          <p:grpSpPr bwMode="auto">
            <a:xfrm>
              <a:off x="2268538" y="2060575"/>
              <a:ext cx="4464050" cy="3816350"/>
              <a:chOff x="1429" y="1298"/>
              <a:chExt cx="2812" cy="2404"/>
            </a:xfrm>
          </p:grpSpPr>
          <p:sp>
            <p:nvSpPr>
              <p:cNvPr id="21528" name="Oval 33">
                <a:extLst>
                  <a:ext uri="{FF2B5EF4-FFF2-40B4-BE49-F238E27FC236}">
                    <a16:creationId xmlns:a16="http://schemas.microsoft.com/office/drawing/2014/main" id="{B9E0A21A-9DA6-41B9-A84E-D3F34DB1E716}"/>
                  </a:ext>
                </a:extLst>
              </p:cNvPr>
              <p:cNvSpPr>
                <a:spLocks noChangeArrowheads="1"/>
              </p:cNvSpPr>
              <p:nvPr/>
            </p:nvSpPr>
            <p:spPr bwMode="auto">
              <a:xfrm>
                <a:off x="1429" y="1298"/>
                <a:ext cx="2812" cy="2404"/>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fr-FR" altLang="en-US" sz="1800" b="0">
                  <a:solidFill>
                    <a:srgbClr val="000000"/>
                  </a:solidFill>
                  <a:latin typeface="Limon F3" charset="0"/>
                </a:endParaRPr>
              </a:p>
            </p:txBody>
          </p:sp>
          <p:sp>
            <p:nvSpPr>
              <p:cNvPr id="21529" name="ZoneTexte 23">
                <a:extLst>
                  <a:ext uri="{FF2B5EF4-FFF2-40B4-BE49-F238E27FC236}">
                    <a16:creationId xmlns:a16="http://schemas.microsoft.com/office/drawing/2014/main" id="{6047AF8E-EAF4-468C-B3D9-7B7642D7E0E7}"/>
                  </a:ext>
                </a:extLst>
              </p:cNvPr>
              <p:cNvSpPr txBox="1">
                <a:spLocks noChangeArrowheads="1"/>
              </p:cNvSpPr>
              <p:nvPr/>
            </p:nvSpPr>
            <p:spPr bwMode="auto">
              <a:xfrm>
                <a:off x="2200" y="2241"/>
                <a:ext cx="1360"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2000" dirty="0">
                    <a:solidFill>
                      <a:srgbClr val="CC0000"/>
                    </a:solidFill>
                    <a:latin typeface="Limon F3" charset="0"/>
                  </a:rPr>
                  <a:t>Modes de lutte contre l’infection à rotavirus</a:t>
                </a:r>
              </a:p>
            </p:txBody>
          </p:sp>
        </p:grpSp>
        <p:grpSp>
          <p:nvGrpSpPr>
            <p:cNvPr id="21517" name="Group 26">
              <a:extLst>
                <a:ext uri="{FF2B5EF4-FFF2-40B4-BE49-F238E27FC236}">
                  <a16:creationId xmlns:a16="http://schemas.microsoft.com/office/drawing/2014/main" id="{00AF49A2-B17F-4FE3-9FA1-E22BA43363B6}"/>
                </a:ext>
              </a:extLst>
            </p:cNvPr>
            <p:cNvGrpSpPr>
              <a:grpSpLocks/>
            </p:cNvGrpSpPr>
            <p:nvPr/>
          </p:nvGrpSpPr>
          <p:grpSpPr bwMode="auto">
            <a:xfrm>
              <a:off x="6194429" y="1844675"/>
              <a:ext cx="2338390" cy="1655763"/>
              <a:chOff x="3742" y="1162"/>
              <a:chExt cx="1473" cy="1043"/>
            </a:xfrm>
          </p:grpSpPr>
          <p:pic>
            <p:nvPicPr>
              <p:cNvPr id="21526" name="Picture 42" descr="milk">
                <a:extLst>
                  <a:ext uri="{FF2B5EF4-FFF2-40B4-BE49-F238E27FC236}">
                    <a16:creationId xmlns:a16="http://schemas.microsoft.com/office/drawing/2014/main" id="{6E6CF797-23EE-4526-A889-11DE86B02E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2" y="1162"/>
                <a:ext cx="908" cy="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7" name="Rectangle à coins arrondis 25">
                <a:extLst>
                  <a:ext uri="{FF2B5EF4-FFF2-40B4-BE49-F238E27FC236}">
                    <a16:creationId xmlns:a16="http://schemas.microsoft.com/office/drawing/2014/main" id="{54110A7E-5981-4B73-AE2F-156814038C23}"/>
                  </a:ext>
                </a:extLst>
              </p:cNvPr>
              <p:cNvSpPr>
                <a:spLocks noChangeArrowheads="1"/>
              </p:cNvSpPr>
              <p:nvPr/>
            </p:nvSpPr>
            <p:spPr bwMode="auto">
              <a:xfrm>
                <a:off x="4104" y="1842"/>
                <a:ext cx="1111" cy="363"/>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600" dirty="0"/>
                  <a:t>Allaitement au sein exclusivement</a:t>
                </a:r>
              </a:p>
            </p:txBody>
          </p:sp>
        </p:grpSp>
        <p:grpSp>
          <p:nvGrpSpPr>
            <p:cNvPr id="21518" name="Group 28">
              <a:extLst>
                <a:ext uri="{FF2B5EF4-FFF2-40B4-BE49-F238E27FC236}">
                  <a16:creationId xmlns:a16="http://schemas.microsoft.com/office/drawing/2014/main" id="{4415D7AB-0091-44B6-AB14-D8AB496BFC54}"/>
                </a:ext>
              </a:extLst>
            </p:cNvPr>
            <p:cNvGrpSpPr>
              <a:grpSpLocks/>
            </p:cNvGrpSpPr>
            <p:nvPr/>
          </p:nvGrpSpPr>
          <p:grpSpPr bwMode="auto">
            <a:xfrm>
              <a:off x="5867399" y="4005264"/>
              <a:ext cx="2233612" cy="1871663"/>
              <a:chOff x="3696" y="2523"/>
              <a:chExt cx="1407" cy="1179"/>
            </a:xfrm>
          </p:grpSpPr>
          <p:pic>
            <p:nvPicPr>
              <p:cNvPr id="21524" name="Picture 51" descr="water filter">
                <a:extLst>
                  <a:ext uri="{FF2B5EF4-FFF2-40B4-BE49-F238E27FC236}">
                    <a16:creationId xmlns:a16="http://schemas.microsoft.com/office/drawing/2014/main" id="{787A21BB-2A7C-47BC-86CA-5D2A9B72C6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3" y="2523"/>
                <a:ext cx="747" cy="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5" name="Rectangle à coins arrondis 25">
                <a:extLst>
                  <a:ext uri="{FF2B5EF4-FFF2-40B4-BE49-F238E27FC236}">
                    <a16:creationId xmlns:a16="http://schemas.microsoft.com/office/drawing/2014/main" id="{308ECAB7-4DCD-4B35-ACF1-F79047F5CA47}"/>
                  </a:ext>
                </a:extLst>
              </p:cNvPr>
              <p:cNvSpPr>
                <a:spLocks noChangeArrowheads="1"/>
              </p:cNvSpPr>
              <p:nvPr/>
            </p:nvSpPr>
            <p:spPr bwMode="auto">
              <a:xfrm>
                <a:off x="3696" y="3339"/>
                <a:ext cx="1407" cy="363"/>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dirty="0"/>
                  <a:t>Eau de meilleure qualité</a:t>
                </a:r>
              </a:p>
            </p:txBody>
          </p:sp>
        </p:grpSp>
        <p:sp>
          <p:nvSpPr>
            <p:cNvPr id="21519" name="Rectangle à coins arrondis 25">
              <a:extLst>
                <a:ext uri="{FF2B5EF4-FFF2-40B4-BE49-F238E27FC236}">
                  <a16:creationId xmlns:a16="http://schemas.microsoft.com/office/drawing/2014/main" id="{85CB026F-17D7-474C-B834-6E98722C1276}"/>
                </a:ext>
              </a:extLst>
            </p:cNvPr>
            <p:cNvSpPr>
              <a:spLocks noChangeArrowheads="1"/>
            </p:cNvSpPr>
            <p:nvPr/>
          </p:nvSpPr>
          <p:spPr bwMode="auto">
            <a:xfrm>
              <a:off x="683568" y="3068613"/>
              <a:ext cx="2035175" cy="576262"/>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dirty="0"/>
                <a:t>Vaccination</a:t>
              </a:r>
            </a:p>
          </p:txBody>
        </p:sp>
        <p:sp>
          <p:nvSpPr>
            <p:cNvPr id="21522" name="Rectangle à coins arrondis 25">
              <a:extLst>
                <a:ext uri="{FF2B5EF4-FFF2-40B4-BE49-F238E27FC236}">
                  <a16:creationId xmlns:a16="http://schemas.microsoft.com/office/drawing/2014/main" id="{C879C22F-5206-46ED-8753-D009203956E6}"/>
                </a:ext>
              </a:extLst>
            </p:cNvPr>
            <p:cNvSpPr>
              <a:spLocks noChangeArrowheads="1"/>
            </p:cNvSpPr>
            <p:nvPr/>
          </p:nvSpPr>
          <p:spPr bwMode="auto">
            <a:xfrm>
              <a:off x="-175139" y="5259186"/>
              <a:ext cx="2991771" cy="567046"/>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lIns="91440" tIns="45720" rIns="91440" bIns="45720" anchor="t"/>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None/>
              </a:pPr>
              <a:r>
                <a:rPr lang="fr-FR" altLang="en-US" sz="1800" dirty="0">
                  <a:latin typeface="Arial"/>
                  <a:ea typeface="MS PGothic"/>
                  <a:cs typeface="Arial"/>
                </a:rPr>
                <a:t>SRO a faible osmolarité, zinc et continuation d'allaitement</a:t>
              </a:r>
              <a:endParaRPr lang="fr-FR" altLang="en-US" sz="1800" dirty="0"/>
            </a:p>
          </p:txBody>
        </p:sp>
        <p:pic>
          <p:nvPicPr>
            <p:cNvPr id="21521" name="Picture 22" descr="tube_vaccin.gif">
              <a:extLst>
                <a:ext uri="{FF2B5EF4-FFF2-40B4-BE49-F238E27FC236}">
                  <a16:creationId xmlns:a16="http://schemas.microsoft.com/office/drawing/2014/main" id="{95C5DD2E-9C6A-4FC4-9ADC-B899FF3B0E5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2000" y="2286000"/>
              <a:ext cx="1600200"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Group 34">
            <a:extLst>
              <a:ext uri="{FF2B5EF4-FFF2-40B4-BE49-F238E27FC236}">
                <a16:creationId xmlns:a16="http://schemas.microsoft.com/office/drawing/2014/main" id="{E999AA79-B4C0-4D62-AA7A-2057A1650A33}"/>
              </a:ext>
            </a:extLst>
          </p:cNvPr>
          <p:cNvGrpSpPr>
            <a:grpSpLocks/>
          </p:cNvGrpSpPr>
          <p:nvPr/>
        </p:nvGrpSpPr>
        <p:grpSpPr bwMode="auto">
          <a:xfrm>
            <a:off x="3492500" y="1268413"/>
            <a:ext cx="2303463" cy="1368425"/>
            <a:chOff x="2200" y="1117"/>
            <a:chExt cx="1451" cy="862"/>
          </a:xfrm>
        </p:grpSpPr>
        <p:pic>
          <p:nvPicPr>
            <p:cNvPr id="21514" name="Picture 44" descr="soap">
              <a:extLst>
                <a:ext uri="{FF2B5EF4-FFF2-40B4-BE49-F238E27FC236}">
                  <a16:creationId xmlns:a16="http://schemas.microsoft.com/office/drawing/2014/main" id="{AB835CC7-47B1-45ED-AC80-C525C8F950E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2" y="1117"/>
              <a:ext cx="656" cy="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5" name="Rectangle à coins arrondis 25">
              <a:extLst>
                <a:ext uri="{FF2B5EF4-FFF2-40B4-BE49-F238E27FC236}">
                  <a16:creationId xmlns:a16="http://schemas.microsoft.com/office/drawing/2014/main" id="{7CB18A23-749A-4099-B23D-FABE26E016F8}"/>
                </a:ext>
              </a:extLst>
            </p:cNvPr>
            <p:cNvSpPr>
              <a:spLocks noChangeArrowheads="1"/>
            </p:cNvSpPr>
            <p:nvPr/>
          </p:nvSpPr>
          <p:spPr bwMode="auto">
            <a:xfrm>
              <a:off x="2200" y="1616"/>
              <a:ext cx="1451" cy="3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a:t>Bonnes conditions sanitaires et d’hygiène</a:t>
              </a:r>
            </a:p>
          </p:txBody>
        </p:sp>
      </p:grpSp>
      <p:pic>
        <p:nvPicPr>
          <p:cNvPr id="21512" name="Picture 1">
            <a:extLst>
              <a:ext uri="{FF2B5EF4-FFF2-40B4-BE49-F238E27FC236}">
                <a16:creationId xmlns:a16="http://schemas.microsoft.com/office/drawing/2014/main" id="{6858B668-858A-4700-9446-4D830A27AC9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81488" y="4797425"/>
            <a:ext cx="581025"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3" name="Rectangle à coins arrondis 25">
            <a:extLst>
              <a:ext uri="{FF2B5EF4-FFF2-40B4-BE49-F238E27FC236}">
                <a16:creationId xmlns:a16="http://schemas.microsoft.com/office/drawing/2014/main" id="{63876191-1AC1-4825-A95F-24974197819B}"/>
              </a:ext>
            </a:extLst>
          </p:cNvPr>
          <p:cNvSpPr>
            <a:spLocks noChangeArrowheads="1"/>
          </p:cNvSpPr>
          <p:nvPr/>
        </p:nvSpPr>
        <p:spPr bwMode="auto">
          <a:xfrm>
            <a:off x="3062288" y="5300663"/>
            <a:ext cx="2733675" cy="576262"/>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n-US" sz="1800"/>
              <a:t>Supplémentation en vitamine A</a:t>
            </a:r>
          </a:p>
          <a:p>
            <a:pPr algn="ctr" eaLnBrk="1" hangingPunct="1">
              <a:spcBef>
                <a:spcPct val="0"/>
              </a:spcBef>
              <a:buClrTx/>
              <a:buFontTx/>
              <a:buNone/>
            </a:pPr>
            <a:endParaRPr lang="fr-FR" altLang="en-US" sz="1000"/>
          </a:p>
        </p:txBody>
      </p:sp>
      <p:pic>
        <p:nvPicPr>
          <p:cNvPr id="2" name="Picture 2">
            <a:extLst>
              <a:ext uri="{FF2B5EF4-FFF2-40B4-BE49-F238E27FC236}">
                <a16:creationId xmlns:a16="http://schemas.microsoft.com/office/drawing/2014/main" id="{A357179A-F58C-4B39-B7A0-E16DED94863F}"/>
              </a:ext>
            </a:extLst>
          </p:cNvPr>
          <p:cNvPicPr>
            <a:picLocks noChangeAspect="1"/>
          </p:cNvPicPr>
          <p:nvPr/>
        </p:nvPicPr>
        <p:blipFill>
          <a:blip r:embed="rId8"/>
          <a:stretch>
            <a:fillRect/>
          </a:stretch>
        </p:blipFill>
        <p:spPr>
          <a:xfrm>
            <a:off x="990753" y="3989899"/>
            <a:ext cx="1152525" cy="942975"/>
          </a:xfrm>
          <a:prstGeom prst="rect">
            <a:avLst/>
          </a:prstGeom>
        </p:spPr>
      </p:pic>
    </p:spTree>
    <p:extLst>
      <p:ext uri="{BB962C8B-B14F-4D97-AF65-F5344CB8AC3E}">
        <p14:creationId xmlns:p14="http://schemas.microsoft.com/office/powerpoint/2010/main" val="7713036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a:extLst>
              <a:ext uri="{FF2B5EF4-FFF2-40B4-BE49-F238E27FC236}">
                <a16:creationId xmlns:a16="http://schemas.microsoft.com/office/drawing/2014/main" id="{B586C7E7-69E2-4FD0-BF95-75016D95B0CC}"/>
              </a:ext>
            </a:extLst>
          </p:cNvPr>
          <p:cNvSpPr txBox="1">
            <a:spLocks noChangeArrowheads="1"/>
          </p:cNvSpPr>
          <p:nvPr/>
        </p:nvSpPr>
        <p:spPr bwMode="auto">
          <a:xfrm>
            <a:off x="250825" y="1412875"/>
            <a:ext cx="8713788"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40995" indent="-340995">
              <a:lnSpc>
                <a:spcPct val="90000"/>
              </a:lnSpc>
            </a:pPr>
            <a:r>
              <a:rPr lang="fr-FR" altLang="ro-RO" sz="2400" dirty="0"/>
              <a:t>Des millions d'enfants ont été vaccinés contre le rotavirus avec les vaccins ROTASIIL et le vaccin est considéré comme très sûr et efficace</a:t>
            </a:r>
          </a:p>
          <a:p>
            <a:r>
              <a:rPr lang="fr-FR" altLang="ro-RO" sz="2400" dirty="0"/>
              <a:t>Ce vaccin sera administré en même temps que le vaccin pentavalent, donc aucune visite supplémentaire n’est requise pour ce vaccin</a:t>
            </a:r>
          </a:p>
          <a:p>
            <a:r>
              <a:rPr lang="fr-FR" altLang="ro-RO" sz="2400" dirty="0"/>
              <a:t>Le vaccin antirotavirus (ROTASIIL) n’empêchera pas la survenue d’une diarrhée ou de vomissements provoqués par d’autres germes, mais il est un moyen très efficace de prévenir la diarrhée et les vomissements provoqués par le rotavirus. </a:t>
            </a:r>
          </a:p>
        </p:txBody>
      </p:sp>
      <p:sp>
        <p:nvSpPr>
          <p:cNvPr id="12291" name="Rectangle 2">
            <a:extLst>
              <a:ext uri="{FF2B5EF4-FFF2-40B4-BE49-F238E27FC236}">
                <a16:creationId xmlns:a16="http://schemas.microsoft.com/office/drawing/2014/main" id="{0ABFB3EE-B99D-437E-BDAB-9DC485ABD2DA}"/>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 typeface="Limon F3" charset="0"/>
              <a:buNone/>
              <a:defRPr/>
            </a:pPr>
            <a:r>
              <a:rPr lang="fr-FR" altLang="ro-RO" sz="3500" b="1" dirty="0"/>
              <a:t>Donner un Avis : Quel est le nouveau vaccin antirotavirus (ROTASIIL) ?</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08CE851C-3699-4DEC-8CFA-5027BCCBD39C}"/>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 typeface="Limon F3" charset="0"/>
              <a:buNone/>
              <a:defRPr/>
            </a:pPr>
            <a:r>
              <a:rPr lang="fr-FR" altLang="ro-RO" sz="3500" b="1"/>
              <a:t>Donner un Avis : Calendrier d’administration du vaccin antirotavirus ?</a:t>
            </a:r>
          </a:p>
        </p:txBody>
      </p:sp>
      <p:sp>
        <p:nvSpPr>
          <p:cNvPr id="20483" name="Rectangle 3">
            <a:extLst>
              <a:ext uri="{FF2B5EF4-FFF2-40B4-BE49-F238E27FC236}">
                <a16:creationId xmlns:a16="http://schemas.microsoft.com/office/drawing/2014/main" id="{DD3205C6-32B1-4CB3-95F4-1EBDB8B881A1}"/>
              </a:ext>
            </a:extLst>
          </p:cNvPr>
          <p:cNvSpPr txBox="1">
            <a:spLocks noChangeArrowheads="1"/>
          </p:cNvSpPr>
          <p:nvPr/>
        </p:nvSpPr>
        <p:spPr bwMode="auto">
          <a:xfrm>
            <a:off x="179388" y="1063625"/>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endParaRPr lang="fr-FR" altLang="ro-RO" dirty="0"/>
          </a:p>
          <a:p>
            <a:r>
              <a:rPr lang="fr-FR" altLang="ro-RO" sz="2400" dirty="0"/>
              <a:t>Se faire vacciner à temps est important</a:t>
            </a:r>
          </a:p>
          <a:p>
            <a:r>
              <a:rPr lang="fr-FR" altLang="ro-RO" sz="2400" dirty="0"/>
              <a:t>3 doses séparées de 4 semaines sont nécessaire pour le vaccin antirotavirus (ROTASIIL),</a:t>
            </a:r>
          </a:p>
          <a:p>
            <a:r>
              <a:rPr lang="fr-FR" altLang="ro-RO" sz="2400" dirty="0"/>
              <a:t>Le calendrier préconise une vaccination à 6, 10 et 14 semaines (tout comme pour le vaccin pentavalent, le VPC et le VPO)  </a:t>
            </a:r>
          </a:p>
        </p:txBody>
      </p:sp>
    </p:spTree>
  </p:cSld>
  <p:clrMapOvr>
    <a:masterClrMapping/>
  </p:clrMapOvr>
  <p:transition/>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TotalTime>
  <Words>2561</Words>
  <Application>Microsoft Office PowerPoint</Application>
  <PresentationFormat>On-screen Show (4:3)</PresentationFormat>
  <Paragraphs>195</Paragraphs>
  <Slides>16</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Arial</vt:lpstr>
      <vt:lpstr>Arial Narrow</vt:lpstr>
      <vt:lpstr>Limon F3</vt:lpstr>
      <vt:lpstr>Wingdings</vt:lpstr>
      <vt:lpstr>PPTtemplate</vt:lpstr>
      <vt:lpstr>PPTtemplate</vt:lpstr>
      <vt:lpstr>Formation sur l'introduction du vaccin antirotavirus</vt:lpstr>
      <vt:lpstr>PowerPoint Presentation</vt:lpstr>
      <vt:lpstr>PowerPoint Presentation</vt:lpstr>
      <vt:lpstr>PowerPoint Presentation</vt:lpstr>
      <vt:lpstr>PowerPoint Presentation</vt:lpstr>
      <vt:lpstr>Donner un Avis :  Comment informer sur la maladie ?</vt:lpstr>
      <vt:lpstr>PowerPoint Presentation</vt:lpstr>
      <vt:lpstr>PowerPoint Presentation</vt:lpstr>
      <vt:lpstr>PowerPoint Presentation</vt:lpstr>
      <vt:lpstr>Alerter: Comment faire face  aux effets secondaires ?</vt:lpstr>
      <vt:lpstr>Date : quand doit-on revenir ?</vt:lpstr>
      <vt:lpstr>PowerPoint Presentation</vt:lpstr>
      <vt:lpstr>PowerPoint Presentation</vt:lpstr>
      <vt:lpstr>PowerPoint Presentation</vt:lpstr>
      <vt:lpstr>PowerPoint Presentation</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702</cp:revision>
  <dcterms:created xsi:type="dcterms:W3CDTF">2012-01-27T09:02:50Z</dcterms:created>
  <dcterms:modified xsi:type="dcterms:W3CDTF">2022-11-23T14:28:15Z</dcterms:modified>
</cp:coreProperties>
</file>