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86" r:id="rId1"/>
  </p:sldMasterIdLst>
  <p:notesMasterIdLst>
    <p:notesMasterId r:id="rId22"/>
  </p:notesMasterIdLst>
  <p:handoutMasterIdLst>
    <p:handoutMasterId r:id="rId23"/>
  </p:handoutMasterIdLst>
  <p:sldIdLst>
    <p:sldId id="336" r:id="rId2"/>
    <p:sldId id="279" r:id="rId3"/>
    <p:sldId id="282" r:id="rId4"/>
    <p:sldId id="314" r:id="rId5"/>
    <p:sldId id="315" r:id="rId6"/>
    <p:sldId id="335" r:id="rId7"/>
    <p:sldId id="340" r:id="rId8"/>
    <p:sldId id="341" r:id="rId9"/>
    <p:sldId id="342" r:id="rId10"/>
    <p:sldId id="343" r:id="rId11"/>
    <p:sldId id="344" r:id="rId12"/>
    <p:sldId id="331" r:id="rId13"/>
    <p:sldId id="330" r:id="rId14"/>
    <p:sldId id="320" r:id="rId15"/>
    <p:sldId id="323" r:id="rId16"/>
    <p:sldId id="329" r:id="rId17"/>
    <p:sldId id="326" r:id="rId18"/>
    <p:sldId id="293" r:id="rId19"/>
    <p:sldId id="332" r:id="rId20"/>
    <p:sldId id="334" r:id="rId21"/>
  </p:sldIdLst>
  <p:sldSz cx="9144000" cy="6858000" type="screen4x3"/>
  <p:notesSz cx="6769100" cy="9906000"/>
  <p:defaultTextStyle>
    <a:defPPr>
      <a:defRPr lang="en-GB"/>
    </a:defPPr>
    <a:lvl1pPr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5pPr>
    <a:lvl6pPr marL="2286000" algn="l" defTabSz="914400" rtl="0" eaLnBrk="1" latinLnBrk="0" hangingPunct="1">
      <a:defRPr kern="1200">
        <a:solidFill>
          <a:schemeClr val="tx1"/>
        </a:solidFill>
        <a:latin typeface="Limon F3" charset="0"/>
        <a:ea typeface="MS PGothic" panose="020B0600070205080204" pitchFamily="34" charset="-128"/>
        <a:cs typeface="+mn-cs"/>
      </a:defRPr>
    </a:lvl6pPr>
    <a:lvl7pPr marL="2743200" algn="l" defTabSz="914400" rtl="0" eaLnBrk="1" latinLnBrk="0" hangingPunct="1">
      <a:defRPr kern="1200">
        <a:solidFill>
          <a:schemeClr val="tx1"/>
        </a:solidFill>
        <a:latin typeface="Limon F3" charset="0"/>
        <a:ea typeface="MS PGothic" panose="020B0600070205080204" pitchFamily="34" charset="-128"/>
        <a:cs typeface="+mn-cs"/>
      </a:defRPr>
    </a:lvl7pPr>
    <a:lvl8pPr marL="3200400" algn="l" defTabSz="914400" rtl="0" eaLnBrk="1" latinLnBrk="0" hangingPunct="1">
      <a:defRPr kern="1200">
        <a:solidFill>
          <a:schemeClr val="tx1"/>
        </a:solidFill>
        <a:latin typeface="Limon F3" charset="0"/>
        <a:ea typeface="MS PGothic" panose="020B0600070205080204" pitchFamily="34" charset="-128"/>
        <a:cs typeface="+mn-cs"/>
      </a:defRPr>
    </a:lvl8pPr>
    <a:lvl9pPr marL="3657600" algn="l" defTabSz="914400" rtl="0" eaLnBrk="1" latinLnBrk="0" hangingPunct="1">
      <a:defRPr kern="1200">
        <a:solidFill>
          <a:schemeClr val="tx1"/>
        </a:solidFill>
        <a:latin typeface="Limon F3"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0">
          <p15:clr>
            <a:srgbClr val="A4A3A4"/>
          </p15:clr>
        </p15:guide>
        <p15:guide id="2" pos="213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1FA7003-4B01-347A-77CD-C0F24495F502}" name="Gill Mayers" initials="GM" userId="Gill Mayers" providerId="None"/>
  <p188:author id="{17A4F615-F07B-6BFC-CA32-3AED14D54E69}" name="Gillian Mayers" initials="GM" userId="0b969f44a77387f9" providerId="Windows Live"/>
  <p188:author id="{EABCA734-A31A-ECAF-8F98-9B5B65610822}" name="WALLDORF, Jenny" initials="WJ" userId="S::walldorfj@who.int::bbf2318a-f2f7-45e3-a649-79296eaa30f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66"/>
    <a:srgbClr val="000066"/>
    <a:srgbClr val="008000"/>
    <a:srgbClr val="6699FF"/>
    <a:srgbClr val="CC0000"/>
    <a:srgbClr val="FF99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6B4EEDC-8221-46DA-BDBF-B81AA276B84C}" v="101" dt="2022-12-01T16:10:38.27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035" autoAdjust="0"/>
    <p:restoredTop sz="77128" autoAdjust="0"/>
  </p:normalViewPr>
  <p:slideViewPr>
    <p:cSldViewPr>
      <p:cViewPr varScale="1">
        <p:scale>
          <a:sx n="81" d="100"/>
          <a:sy n="81" d="100"/>
        </p:scale>
        <p:origin x="2004" y="9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48" d="100"/>
          <a:sy n="48" d="100"/>
        </p:scale>
        <p:origin x="-2394" y="-108"/>
      </p:cViewPr>
      <p:guideLst>
        <p:guide orient="horz" pos="3120"/>
        <p:guide pos="213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62CB1D73-978C-4486-BEF9-D712D75B3DC2}"/>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5" name="Rectangle 3">
            <a:extLst>
              <a:ext uri="{FF2B5EF4-FFF2-40B4-BE49-F238E27FC236}">
                <a16:creationId xmlns:a16="http://schemas.microsoft.com/office/drawing/2014/main" id="{EADAB710-AE34-4D1A-A85C-7945DD07BA8B}"/>
              </a:ext>
            </a:extLst>
          </p:cNvPr>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en-US"/>
          </a:p>
        </p:txBody>
      </p:sp>
      <p:sp>
        <p:nvSpPr>
          <p:cNvPr id="28676" name="Rectangle 4">
            <a:extLst>
              <a:ext uri="{FF2B5EF4-FFF2-40B4-BE49-F238E27FC236}">
                <a16:creationId xmlns:a16="http://schemas.microsoft.com/office/drawing/2014/main" id="{70AB4893-9EFE-4411-BEEF-E00F26EAF025}"/>
              </a:ext>
            </a:extLst>
          </p:cNvPr>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7" name="Rectangle 5">
            <a:extLst>
              <a:ext uri="{FF2B5EF4-FFF2-40B4-BE49-F238E27FC236}">
                <a16:creationId xmlns:a16="http://schemas.microsoft.com/office/drawing/2014/main" id="{471E10B6-FF76-4D33-A383-79B662A9BADC}"/>
              </a:ext>
            </a:extLst>
          </p:cNvPr>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a:latin typeface="Arial" panose="020B0604020202020204" pitchFamily="34" charset="0"/>
              </a:defRPr>
            </a:lvl1pPr>
          </a:lstStyle>
          <a:p>
            <a:fld id="{103A968A-D98C-4170-9085-D2020D57266B}"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3770174C-E2E9-4559-8E1C-3FADFC44CF9D}"/>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5" name="Rectangle 3">
            <a:extLst>
              <a:ext uri="{FF2B5EF4-FFF2-40B4-BE49-F238E27FC236}">
                <a16:creationId xmlns:a16="http://schemas.microsoft.com/office/drawing/2014/main" id="{DF3934EA-65D3-4F9D-BAF7-144177A62BE4}"/>
              </a:ext>
            </a:extLst>
          </p:cNvPr>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fr-FR"/>
          </a:p>
        </p:txBody>
      </p:sp>
      <p:sp>
        <p:nvSpPr>
          <p:cNvPr id="3076" name="Rectangle 4">
            <a:extLst>
              <a:ext uri="{FF2B5EF4-FFF2-40B4-BE49-F238E27FC236}">
                <a16:creationId xmlns:a16="http://schemas.microsoft.com/office/drawing/2014/main" id="{D0293498-71AC-4587-A333-0676AC685028}"/>
              </a:ext>
            </a:extLst>
          </p:cNvPr>
          <p:cNvSpPr>
            <a:spLocks noGrp="1" noRot="1" noChangeAspect="1" noChangeArrowheads="1" noTextEdit="1"/>
          </p:cNvSpPr>
          <p:nvPr>
            <p:ph type="sldImg" idx="2"/>
          </p:nvPr>
        </p:nvSpPr>
        <p:spPr bwMode="auto">
          <a:xfrm>
            <a:off x="909638" y="742950"/>
            <a:ext cx="4953000" cy="3714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138FB4E2-78A8-4AA3-895F-8F71318E6CF1}"/>
              </a:ext>
            </a:extLst>
          </p:cNvPr>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4EE0BAB8-4746-4F0B-914A-D5BCC094B0FF}"/>
              </a:ext>
            </a:extLst>
          </p:cNvPr>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9" name="Rectangle 7">
            <a:extLst>
              <a:ext uri="{FF2B5EF4-FFF2-40B4-BE49-F238E27FC236}">
                <a16:creationId xmlns:a16="http://schemas.microsoft.com/office/drawing/2014/main" id="{83AB2B1B-2253-44E6-BF18-1DF099DE9B61}"/>
              </a:ext>
            </a:extLst>
          </p:cNvPr>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a:latin typeface="Arial" panose="020B0604020202020204" pitchFamily="34" charset="0"/>
              </a:defRPr>
            </a:lvl1pPr>
          </a:lstStyle>
          <a:p>
            <a:fld id="{2E03EFA1-13D9-4B8F-88C0-F61AE86FA370}" type="slidenum">
              <a:rPr lang="en-GB" altLang="en-US"/>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Espace réservé de l'image des diapositives 1">
            <a:extLst>
              <a:ext uri="{FF2B5EF4-FFF2-40B4-BE49-F238E27FC236}">
                <a16:creationId xmlns:a16="http://schemas.microsoft.com/office/drawing/2014/main" id="{8A183995-7ED1-4AB0-B41E-AE805B608BC8}"/>
              </a:ext>
            </a:extLst>
          </p:cNvPr>
          <p:cNvSpPr>
            <a:spLocks noGrp="1" noRot="1" noChangeAspect="1" noChangeArrowheads="1" noTextEdit="1"/>
          </p:cNvSpPr>
          <p:nvPr>
            <p:ph type="sldImg"/>
          </p:nvPr>
        </p:nvSpPr>
        <p:spPr>
          <a:ln/>
        </p:spPr>
      </p:sp>
      <p:sp>
        <p:nvSpPr>
          <p:cNvPr id="7171" name="Espace réservé des commentaires 2">
            <a:extLst>
              <a:ext uri="{FF2B5EF4-FFF2-40B4-BE49-F238E27FC236}">
                <a16:creationId xmlns:a16="http://schemas.microsoft.com/office/drawing/2014/main" id="{7B5B9E9A-07E9-4960-B81B-0F33E67373AC}"/>
              </a:ext>
            </a:extLst>
          </p:cNvPr>
          <p:cNvSpPr>
            <a:spLocks noGrp="1"/>
          </p:cNvSpPr>
          <p:nvPr>
            <p:ph type="body" idx="1"/>
          </p:nvPr>
        </p:nvSpPr>
        <p:spPr>
          <a:xfrm>
            <a:off x="677863" y="4705350"/>
            <a:ext cx="5413375" cy="47672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n-US"/>
          </a:p>
        </p:txBody>
      </p:sp>
      <p:sp>
        <p:nvSpPr>
          <p:cNvPr id="7172" name="Espace réservé du numéro de diapositive 3">
            <a:extLst>
              <a:ext uri="{FF2B5EF4-FFF2-40B4-BE49-F238E27FC236}">
                <a16:creationId xmlns:a16="http://schemas.microsoft.com/office/drawing/2014/main" id="{68D9001A-D96B-4CCA-9592-5A8DE527619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B63DC169-1BB6-4C93-94F2-B2442B6FB213}" type="slidenum">
              <a:rPr lang="fr-FR" altLang="en-US">
                <a:cs typeface="Arial" panose="020B0604020202020204" pitchFamily="34" charset="0"/>
              </a:rPr>
              <a:pPr>
                <a:spcBef>
                  <a:spcPct val="0"/>
                </a:spcBef>
              </a:pPr>
              <a:t>2</a:t>
            </a:fld>
            <a:endParaRPr lang="fr-FR" altLang="en-US">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e l'image des diapositives 1">
            <a:extLst>
              <a:ext uri="{FF2B5EF4-FFF2-40B4-BE49-F238E27FC236}">
                <a16:creationId xmlns:a16="http://schemas.microsoft.com/office/drawing/2014/main" id="{F1C380D1-37F0-461C-9D39-BD2F1C35A620}"/>
              </a:ext>
            </a:extLst>
          </p:cNvPr>
          <p:cNvSpPr>
            <a:spLocks noGrp="1" noRot="1" noChangeAspect="1" noChangeArrowheads="1" noTextEdit="1"/>
          </p:cNvSpPr>
          <p:nvPr>
            <p:ph type="sldImg"/>
          </p:nvPr>
        </p:nvSpPr>
        <p:spPr>
          <a:ln/>
        </p:spPr>
      </p:sp>
      <p:sp>
        <p:nvSpPr>
          <p:cNvPr id="19459" name="Espace réservé des commentaires 2">
            <a:extLst>
              <a:ext uri="{FF2B5EF4-FFF2-40B4-BE49-F238E27FC236}">
                <a16:creationId xmlns:a16="http://schemas.microsoft.com/office/drawing/2014/main" id="{E0A8BCE0-7113-4F42-BBEC-5CC6FD6B655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a:t>
            </a:r>
          </a:p>
          <a:p>
            <a:r>
              <a:rPr lang="en-US" altLang="en-US" b="1" dirty="0"/>
              <a:t>Explain to the participants, how to prepare the vaccine.</a:t>
            </a:r>
          </a:p>
          <a:p>
            <a:endParaRPr lang="en-US" altLang="en-US" b="1" dirty="0"/>
          </a:p>
          <a:p>
            <a:r>
              <a:rPr lang="en-US" altLang="en-US" dirty="0"/>
              <a:t> </a:t>
            </a:r>
            <a:endParaRPr lang="fr-FR" altLang="en-US" dirty="0"/>
          </a:p>
        </p:txBody>
      </p:sp>
      <p:sp>
        <p:nvSpPr>
          <p:cNvPr id="19460" name="Espace réservé du numéro de diapositive 3">
            <a:extLst>
              <a:ext uri="{FF2B5EF4-FFF2-40B4-BE49-F238E27FC236}">
                <a16:creationId xmlns:a16="http://schemas.microsoft.com/office/drawing/2014/main" id="{1B73BFBD-51A0-4645-80DF-DBAE547C5A8F}"/>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22DC336D-8BD0-4CA2-AE89-7B7247855E2C}" type="slidenum">
              <a:rPr lang="en-GB" altLang="en-US">
                <a:cs typeface="Arial" panose="020B0604020202020204" pitchFamily="34" charset="0"/>
              </a:rPr>
              <a:pPr algn="r" eaLnBrk="1" hangingPunct="1">
                <a:spcBef>
                  <a:spcPct val="0"/>
                </a:spcBef>
              </a:pPr>
              <a:t>11</a:t>
            </a:fld>
            <a:endParaRPr lang="en-GB" altLang="en-US">
              <a:cs typeface="Arial" panose="020B0604020202020204" pitchFamily="34" charset="0"/>
            </a:endParaRPr>
          </a:p>
        </p:txBody>
      </p:sp>
    </p:spTree>
    <p:extLst>
      <p:ext uri="{BB962C8B-B14F-4D97-AF65-F5344CB8AC3E}">
        <p14:creationId xmlns:p14="http://schemas.microsoft.com/office/powerpoint/2010/main" val="36682181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Espace réservé de l'image des diapositives 1">
            <a:extLst>
              <a:ext uri="{FF2B5EF4-FFF2-40B4-BE49-F238E27FC236}">
                <a16:creationId xmlns:a16="http://schemas.microsoft.com/office/drawing/2014/main" id="{ECCBD481-48B5-46E7-8B53-EB50733C6516}"/>
              </a:ext>
            </a:extLst>
          </p:cNvPr>
          <p:cNvSpPr>
            <a:spLocks noGrp="1" noRot="1" noChangeAspect="1" noChangeArrowheads="1" noTextEdit="1"/>
          </p:cNvSpPr>
          <p:nvPr>
            <p:ph type="sldImg"/>
          </p:nvPr>
        </p:nvSpPr>
        <p:spPr>
          <a:ln/>
        </p:spPr>
      </p:sp>
      <p:sp>
        <p:nvSpPr>
          <p:cNvPr id="27651" name="Espace réservé des commentaires 2">
            <a:extLst>
              <a:ext uri="{FF2B5EF4-FFF2-40B4-BE49-F238E27FC236}">
                <a16:creationId xmlns:a16="http://schemas.microsoft.com/office/drawing/2014/main" id="{8A8DB62F-944A-4373-B0C2-21D4EB0EFF0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en-US" altLang="en-US" b="1" dirty="0"/>
              <a:t>To the facilitator:</a:t>
            </a:r>
          </a:p>
          <a:p>
            <a:r>
              <a:rPr lang="en-US" altLang="en-US" b="1" dirty="0"/>
              <a:t>Explain to the participants that rotavirus vaccines can be given with routine childhood vaccines.</a:t>
            </a:r>
          </a:p>
          <a:p>
            <a:endParaRPr lang="en-US" altLang="en-US" b="1" dirty="0"/>
          </a:p>
          <a:p>
            <a:r>
              <a:rPr lang="en-US" altLang="en-US" dirty="0"/>
              <a:t>Rotarix</a:t>
            </a:r>
            <a:r>
              <a:rPr lang="en-US" altLang="en-US" baseline="30000" dirty="0"/>
              <a:t>®</a:t>
            </a:r>
            <a:r>
              <a:rPr lang="en-US" altLang="en-US" baseline="0" dirty="0"/>
              <a:t>, as well as other rotavirus vaccines, </a:t>
            </a:r>
            <a:r>
              <a:rPr lang="en-US" altLang="en-US" dirty="0"/>
              <a:t>can be given with any of the following routine childhood vaccines without interfering with their effectiveness, during the same visit. </a:t>
            </a:r>
          </a:p>
          <a:p>
            <a:r>
              <a:rPr lang="en-US" altLang="en-US" dirty="0"/>
              <a:t>• Diphtheria–tetanus–pertussis vaccine (DTP)</a:t>
            </a:r>
          </a:p>
          <a:p>
            <a:r>
              <a:rPr lang="en-US" altLang="en-US" dirty="0"/>
              <a:t>• </a:t>
            </a:r>
            <a:r>
              <a:rPr lang="en-US" altLang="en-US" i="1" dirty="0" err="1"/>
              <a:t>Haemophilus</a:t>
            </a:r>
            <a:r>
              <a:rPr lang="en-US" altLang="en-US" i="1" dirty="0"/>
              <a:t> influenzae</a:t>
            </a:r>
            <a:r>
              <a:rPr lang="en-US" altLang="en-US" dirty="0"/>
              <a:t> type b vaccine (Hib)</a:t>
            </a:r>
          </a:p>
          <a:p>
            <a:r>
              <a:rPr lang="en-US" altLang="en-US" dirty="0"/>
              <a:t>• Inactivated polio vaccine (IPV)</a:t>
            </a:r>
          </a:p>
          <a:p>
            <a:r>
              <a:rPr lang="en-US" altLang="en-US" dirty="0"/>
              <a:t>• Hepatitis B vaccine</a:t>
            </a:r>
          </a:p>
          <a:p>
            <a:r>
              <a:rPr lang="en-US" altLang="en-US" dirty="0"/>
              <a:t>• Pneumococcal vaccine</a:t>
            </a:r>
          </a:p>
          <a:p>
            <a:pPr>
              <a:buFontTx/>
              <a:buChar char="•"/>
            </a:pPr>
            <a:r>
              <a:rPr lang="en-US" altLang="en-US" dirty="0"/>
              <a:t> Oral polio vaccine</a:t>
            </a:r>
          </a:p>
          <a:p>
            <a:endParaRPr lang="en-US" altLang="en-US" dirty="0"/>
          </a:p>
          <a:p>
            <a:r>
              <a:rPr lang="en-US" altLang="en-US" dirty="0"/>
              <a:t>Give the Rotavirus (Rotarix</a:t>
            </a:r>
            <a:r>
              <a:rPr lang="en-US" altLang="en-US" baseline="30000" dirty="0"/>
              <a:t>®</a:t>
            </a:r>
            <a:r>
              <a:rPr lang="en-US" altLang="en-US" dirty="0"/>
              <a:t>) vaccine first, then administer other injectable childhood vaccines. As a general rule its better to give oral vaccines first when the infant is still calm and then give injectable vaccines.</a:t>
            </a:r>
          </a:p>
          <a:p>
            <a:r>
              <a:rPr lang="en-US" altLang="es-ES" dirty="0"/>
              <a:t>Additionally, as the OPV vaccine has a bitter taste, but is of a smaller quantity than the Rotarix</a:t>
            </a:r>
            <a:r>
              <a:rPr lang="en-US" altLang="es-ES" baseline="30000" dirty="0"/>
              <a:t>®</a:t>
            </a:r>
            <a:r>
              <a:rPr lang="en-US" altLang="es-ES" dirty="0"/>
              <a:t> vaccine (0.1 mL versus 1.5 mL), administer the bitter (OPV) vaccine first, then give the infant the sweeter tasting vaccine (Rotarix</a:t>
            </a:r>
            <a:r>
              <a:rPr lang="en-US" altLang="es-ES" baseline="30000" dirty="0"/>
              <a:t>®</a:t>
            </a:r>
            <a:r>
              <a:rPr lang="en-US" altLang="es-ES" dirty="0"/>
              <a:t>) second to take the bitter taste away.</a:t>
            </a:r>
          </a:p>
          <a:p>
            <a:endParaRPr lang="fr-FR" altLang="en-US" dirty="0"/>
          </a:p>
        </p:txBody>
      </p:sp>
      <p:sp>
        <p:nvSpPr>
          <p:cNvPr id="27652" name="Espace réservé du numéro de diapositive 3">
            <a:extLst>
              <a:ext uri="{FF2B5EF4-FFF2-40B4-BE49-F238E27FC236}">
                <a16:creationId xmlns:a16="http://schemas.microsoft.com/office/drawing/2014/main" id="{AD37CA9D-3F41-48F2-8D9D-8772B6BB71EE}"/>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3E48B7DB-2E95-4F88-9B0B-E32C94191330}" type="slidenum">
              <a:rPr lang="en-GB" altLang="en-US">
                <a:cs typeface="Arial" panose="020B0604020202020204" pitchFamily="34" charset="0"/>
              </a:rPr>
              <a:pPr algn="r" eaLnBrk="1" hangingPunct="1">
                <a:spcBef>
                  <a:spcPct val="0"/>
                </a:spcBef>
              </a:pPr>
              <a:t>12</a:t>
            </a:fld>
            <a:endParaRPr lang="en-GB" altLang="en-US">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ce réservé de l'image des diapositives 1">
            <a:extLst>
              <a:ext uri="{FF2B5EF4-FFF2-40B4-BE49-F238E27FC236}">
                <a16:creationId xmlns:a16="http://schemas.microsoft.com/office/drawing/2014/main" id="{D31BDECD-D2BD-4EA8-993A-042FF38E04DB}"/>
              </a:ext>
            </a:extLst>
          </p:cNvPr>
          <p:cNvSpPr>
            <a:spLocks noGrp="1" noRot="1" noChangeAspect="1" noChangeArrowheads="1" noTextEdit="1"/>
          </p:cNvSpPr>
          <p:nvPr>
            <p:ph type="sldImg"/>
          </p:nvPr>
        </p:nvSpPr>
        <p:spPr>
          <a:ln/>
        </p:spPr>
      </p:sp>
      <p:sp>
        <p:nvSpPr>
          <p:cNvPr id="29699" name="Espace réservé des commentaires 2">
            <a:extLst>
              <a:ext uri="{FF2B5EF4-FFF2-40B4-BE49-F238E27FC236}">
                <a16:creationId xmlns:a16="http://schemas.microsoft.com/office/drawing/2014/main" id="{5D32288B-68FF-4491-B2F9-D3E2E9CA922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en-US" altLang="en-US" b="1" dirty="0"/>
              <a:t>To the facilitator:</a:t>
            </a:r>
          </a:p>
          <a:p>
            <a:r>
              <a:rPr lang="en-US" altLang="en-US" b="1" dirty="0"/>
              <a:t>Read the situation and question to the participants. </a:t>
            </a:r>
          </a:p>
          <a:p>
            <a:r>
              <a:rPr lang="en-US" altLang="en-US" b="1" dirty="0"/>
              <a:t>This question will test if participants understand when to administer the vaccine.</a:t>
            </a:r>
          </a:p>
          <a:p>
            <a:endParaRPr lang="en-US" altLang="en-US" b="1" dirty="0"/>
          </a:p>
          <a:p>
            <a:r>
              <a:rPr lang="en-US" altLang="en-US" b="1" dirty="0"/>
              <a:t>Response:</a:t>
            </a:r>
          </a:p>
          <a:p>
            <a:r>
              <a:rPr lang="en-US" altLang="es-ES" dirty="0"/>
              <a:t>Administer the vaccines in the following order:  </a:t>
            </a:r>
          </a:p>
          <a:p>
            <a:r>
              <a:rPr lang="en-US" altLang="es-ES" dirty="0"/>
              <a:t>Give the OPV and Rotavirus </a:t>
            </a:r>
            <a:r>
              <a:rPr lang="fr-FR" altLang="en-US" dirty="0"/>
              <a:t>(</a:t>
            </a:r>
            <a:r>
              <a:rPr lang="en-GB" altLang="es-ES" dirty="0"/>
              <a:t>Rotarix</a:t>
            </a:r>
            <a:r>
              <a:rPr lang="en-GB" altLang="es-ES" baseline="30000" dirty="0"/>
              <a:t>®</a:t>
            </a:r>
            <a:r>
              <a:rPr lang="fr-FR" altLang="en-US" dirty="0"/>
              <a:t> oral </a:t>
            </a:r>
            <a:r>
              <a:rPr lang="en-US" altLang="es-ES" dirty="0"/>
              <a:t>vaccines first, then administer the injectable childhood vaccines. </a:t>
            </a:r>
          </a:p>
          <a:p>
            <a:r>
              <a:rPr lang="en-US" altLang="es-ES" dirty="0"/>
              <a:t>As a general rule it is better to give oral vaccines while the infant is still calm and then give the injectable vaccines.  </a:t>
            </a:r>
          </a:p>
          <a:p>
            <a:r>
              <a:rPr lang="en-US" altLang="es-ES" dirty="0"/>
              <a:t>Additionally, as the OPV vaccine has a bitter taste, but is of a smaller quantity than the Rotarix</a:t>
            </a:r>
            <a:r>
              <a:rPr lang="en-GB" altLang="es-ES" baseline="30000" dirty="0"/>
              <a:t>®</a:t>
            </a:r>
            <a:r>
              <a:rPr lang="en-US" altLang="es-ES" dirty="0"/>
              <a:t> vaccine (0.1 mL versus 1.5 mL), administer the bitter (OPV) vaccine first, then give the infant the sweeter tasting vaccine (</a:t>
            </a:r>
            <a:r>
              <a:rPr lang="en-GB" altLang="es-ES" dirty="0"/>
              <a:t>Rotarix</a:t>
            </a:r>
            <a:r>
              <a:rPr lang="en-GB" altLang="es-ES" baseline="30000" dirty="0"/>
              <a:t>®</a:t>
            </a:r>
            <a:r>
              <a:rPr lang="en-US" altLang="es-ES" dirty="0"/>
              <a:t> second to take the bitter taste away.</a:t>
            </a:r>
          </a:p>
        </p:txBody>
      </p:sp>
      <p:sp>
        <p:nvSpPr>
          <p:cNvPr id="29700" name="Espace réservé du numéro de diapositive 3">
            <a:extLst>
              <a:ext uri="{FF2B5EF4-FFF2-40B4-BE49-F238E27FC236}">
                <a16:creationId xmlns:a16="http://schemas.microsoft.com/office/drawing/2014/main" id="{F708DDF9-F83D-4D93-806D-C4E6DB19B179}"/>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2F013C1D-FA76-4A7B-810A-665335B789D8}" type="slidenum">
              <a:rPr lang="fr-FR" altLang="en-US">
                <a:cs typeface="Arial" panose="020B0604020202020204" pitchFamily="34" charset="0"/>
              </a:rPr>
              <a:pPr algn="r" eaLnBrk="1" hangingPunct="1">
                <a:spcBef>
                  <a:spcPct val="0"/>
                </a:spcBef>
              </a:pPr>
              <a:t>13</a:t>
            </a:fld>
            <a:endParaRPr lang="fr-FR" altLang="en-US">
              <a:cs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Espace réservé de l'image des diapositives 1">
            <a:extLst>
              <a:ext uri="{FF2B5EF4-FFF2-40B4-BE49-F238E27FC236}">
                <a16:creationId xmlns:a16="http://schemas.microsoft.com/office/drawing/2014/main" id="{D2A45BC3-4D24-4C36-89A8-3727AD757995}"/>
              </a:ext>
            </a:extLst>
          </p:cNvPr>
          <p:cNvSpPr>
            <a:spLocks noGrp="1" noRot="1" noChangeAspect="1" noChangeArrowheads="1" noTextEdit="1"/>
          </p:cNvSpPr>
          <p:nvPr>
            <p:ph type="sldImg"/>
          </p:nvPr>
        </p:nvSpPr>
        <p:spPr>
          <a:ln/>
        </p:spPr>
      </p:sp>
      <p:sp>
        <p:nvSpPr>
          <p:cNvPr id="31747" name="Espace réservé des commentaires 2">
            <a:extLst>
              <a:ext uri="{FF2B5EF4-FFF2-40B4-BE49-F238E27FC236}">
                <a16:creationId xmlns:a16="http://schemas.microsoft.com/office/drawing/2014/main" id="{BBF37714-560E-4358-B006-576441C4C72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t>To the facilitator:</a:t>
            </a:r>
          </a:p>
          <a:p>
            <a:r>
              <a:rPr lang="en-US" altLang="en-US" b="1"/>
              <a:t>Explain to the participants how to position the infant before administering the vaccine.</a:t>
            </a:r>
          </a:p>
          <a:p>
            <a:endParaRPr lang="en-US" altLang="en-US" b="1"/>
          </a:p>
          <a:p>
            <a:r>
              <a:rPr lang="en-US" altLang="en-US"/>
              <a:t>The infant should be seated in a semi reclining position (i.e. normal feeding position).</a:t>
            </a:r>
          </a:p>
          <a:p>
            <a:endParaRPr lang="fr-FR" altLang="en-US"/>
          </a:p>
          <a:p>
            <a:endParaRPr lang="en-US" altLang="zh-CN">
              <a:ea typeface="SimSun" panose="02010600030101010101" pitchFamily="2" charset="-122"/>
            </a:endParaRPr>
          </a:p>
          <a:p>
            <a:endParaRPr lang="en-US" altLang="zh-CN">
              <a:ea typeface="SimSun" panose="02010600030101010101" pitchFamily="2" charset="-122"/>
            </a:endParaRPr>
          </a:p>
          <a:p>
            <a:endParaRPr lang="fr-FR" altLang="en-US"/>
          </a:p>
        </p:txBody>
      </p:sp>
      <p:sp>
        <p:nvSpPr>
          <p:cNvPr id="31748" name="Espace réservé du numéro de diapositive 3">
            <a:extLst>
              <a:ext uri="{FF2B5EF4-FFF2-40B4-BE49-F238E27FC236}">
                <a16:creationId xmlns:a16="http://schemas.microsoft.com/office/drawing/2014/main" id="{6DE1E911-251E-4150-A930-12B6524CF09B}"/>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71E62C70-25C3-42CF-88B3-CF6C67EB55F9}" type="slidenum">
              <a:rPr lang="en-GB" altLang="en-US">
                <a:cs typeface="Arial" panose="020B0604020202020204" pitchFamily="34" charset="0"/>
              </a:rPr>
              <a:pPr algn="r" eaLnBrk="1" hangingPunct="1">
                <a:spcBef>
                  <a:spcPct val="0"/>
                </a:spcBef>
              </a:pPr>
              <a:t>14</a:t>
            </a:fld>
            <a:endParaRPr lang="en-GB" altLang="en-US">
              <a:cs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ce réservé de l'image des diapositives 1">
            <a:extLst>
              <a:ext uri="{FF2B5EF4-FFF2-40B4-BE49-F238E27FC236}">
                <a16:creationId xmlns:a16="http://schemas.microsoft.com/office/drawing/2014/main" id="{F5E751D6-A31A-4BAF-B43E-08A12E4A6174}"/>
              </a:ext>
            </a:extLst>
          </p:cNvPr>
          <p:cNvSpPr>
            <a:spLocks noGrp="1" noRot="1" noChangeAspect="1" noChangeArrowheads="1" noTextEdit="1"/>
          </p:cNvSpPr>
          <p:nvPr>
            <p:ph type="sldImg"/>
          </p:nvPr>
        </p:nvSpPr>
        <p:spPr>
          <a:ln/>
        </p:spPr>
      </p:sp>
      <p:sp>
        <p:nvSpPr>
          <p:cNvPr id="33795" name="Espace réservé des commentaires 2">
            <a:extLst>
              <a:ext uri="{FF2B5EF4-FFF2-40B4-BE49-F238E27FC236}">
                <a16:creationId xmlns:a16="http://schemas.microsoft.com/office/drawing/2014/main" id="{B8D2F980-3B67-4457-88BB-EAB61BABDF1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a:t>
            </a:r>
          </a:p>
          <a:p>
            <a:r>
              <a:rPr lang="en-US" altLang="en-US" b="1" dirty="0"/>
              <a:t>Explain to the participants how to position the vaccine in the infant’s mouth.</a:t>
            </a:r>
          </a:p>
          <a:p>
            <a:endParaRPr lang="en-US" altLang="en-US" b="1" dirty="0"/>
          </a:p>
          <a:p>
            <a:r>
              <a:rPr lang="en-US" altLang="en-US" dirty="0"/>
              <a:t>Gently squeeze the infant's cheeks to open the mouth. </a:t>
            </a:r>
          </a:p>
          <a:p>
            <a:r>
              <a:rPr lang="en-US" altLang="en-US" dirty="0"/>
              <a:t>Angle the tube towards the inner cheek. </a:t>
            </a:r>
          </a:p>
          <a:p>
            <a:r>
              <a:rPr lang="en-US" altLang="en-US" dirty="0"/>
              <a:t>Make every effort to aim the tube containing the vaccine down one side and toward the back of the infant's mouth. </a:t>
            </a:r>
          </a:p>
          <a:p>
            <a:r>
              <a:rPr lang="en-US" altLang="en-US" dirty="0"/>
              <a:t>Administer 1.5 mL into the mouth of the infant by squeezing the tube </a:t>
            </a:r>
            <a:r>
              <a:rPr lang="en-US" altLang="en-US" b="1" dirty="0"/>
              <a:t>slowly.</a:t>
            </a:r>
          </a:p>
          <a:p>
            <a:r>
              <a:rPr lang="en-US" altLang="en-US" b="1" dirty="0"/>
              <a:t>Do not</a:t>
            </a:r>
            <a:r>
              <a:rPr lang="en-US" altLang="en-US" dirty="0"/>
              <a:t> put the tube too far back in the mouth. </a:t>
            </a:r>
            <a:r>
              <a:rPr lang="en-US" altLang="en-US" b="1" dirty="0"/>
              <a:t>Never</a:t>
            </a:r>
            <a:r>
              <a:rPr lang="en-US" altLang="en-US" dirty="0"/>
              <a:t> place the tube into the center of the mouth to prevent the risk of choking.</a:t>
            </a:r>
          </a:p>
          <a:p>
            <a:r>
              <a:rPr lang="en-US" altLang="en-US" dirty="0"/>
              <a:t>Then, you can administer the entire content of the tube by gently squeezing the tube several times. </a:t>
            </a:r>
          </a:p>
          <a:p>
            <a:r>
              <a:rPr lang="en-US" altLang="en-US" dirty="0"/>
              <a:t>Make sure the infant is swallowing the vaccine to prevent buildup in the mouth.</a:t>
            </a:r>
          </a:p>
          <a:p>
            <a:r>
              <a:rPr lang="en-US" altLang="en-US" dirty="0"/>
              <a:t>Gently hold the cheeks together and stroke him/her under the chin to help with swallowing.</a:t>
            </a:r>
          </a:p>
          <a:p>
            <a:r>
              <a:rPr lang="en-US" altLang="en-US" dirty="0"/>
              <a:t>Afterwards, dispose of the Rotarix</a:t>
            </a:r>
            <a:r>
              <a:rPr lang="en-US" altLang="en-US" baseline="30000" dirty="0"/>
              <a:t>®</a:t>
            </a:r>
            <a:r>
              <a:rPr lang="en-US" altLang="en-US" dirty="0"/>
              <a:t> vaccine tube along with other medical waste.</a:t>
            </a:r>
          </a:p>
          <a:p>
            <a:r>
              <a:rPr lang="en-US" altLang="en-US" dirty="0">
                <a:latin typeface="Arial"/>
                <a:ea typeface="MS PGothic"/>
                <a:cs typeface="Arial"/>
              </a:rPr>
              <a:t>You may notice that a residual drop may remain in the tip of the tube.</a:t>
            </a:r>
            <a:endParaRPr lang="en-GB" altLang="en-US" dirty="0">
              <a:latin typeface="Arial"/>
              <a:ea typeface="MS PGothic"/>
              <a:cs typeface="Arial"/>
            </a:endParaRPr>
          </a:p>
        </p:txBody>
      </p:sp>
      <p:sp>
        <p:nvSpPr>
          <p:cNvPr id="33796" name="Espace réservé du numéro de diapositive 3">
            <a:extLst>
              <a:ext uri="{FF2B5EF4-FFF2-40B4-BE49-F238E27FC236}">
                <a16:creationId xmlns:a16="http://schemas.microsoft.com/office/drawing/2014/main" id="{54F764A0-FD0B-4907-A231-E6FF7D92BD2E}"/>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F43429D4-00B5-40D9-9C78-7FB438654E72}" type="slidenum">
              <a:rPr lang="en-GB" altLang="en-US">
                <a:cs typeface="Arial" panose="020B0604020202020204" pitchFamily="34" charset="0"/>
              </a:rPr>
              <a:pPr algn="r" eaLnBrk="1" hangingPunct="1">
                <a:spcBef>
                  <a:spcPct val="0"/>
                </a:spcBef>
              </a:pPr>
              <a:t>15</a:t>
            </a:fld>
            <a:endParaRPr lang="en-GB" altLang="en-US">
              <a:cs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Espace réservé de l'image des diapositives 1">
            <a:extLst>
              <a:ext uri="{FF2B5EF4-FFF2-40B4-BE49-F238E27FC236}">
                <a16:creationId xmlns:a16="http://schemas.microsoft.com/office/drawing/2014/main" id="{83DE54AC-4CE3-4B2C-B437-AAAAFF590F12}"/>
              </a:ext>
            </a:extLst>
          </p:cNvPr>
          <p:cNvSpPr>
            <a:spLocks noGrp="1" noRot="1" noChangeAspect="1" noChangeArrowheads="1" noTextEdit="1"/>
          </p:cNvSpPr>
          <p:nvPr>
            <p:ph type="sldImg"/>
          </p:nvPr>
        </p:nvSpPr>
        <p:spPr>
          <a:ln/>
        </p:spPr>
      </p:sp>
      <p:sp>
        <p:nvSpPr>
          <p:cNvPr id="37891" name="Espace réservé des commentaires 2">
            <a:extLst>
              <a:ext uri="{FF2B5EF4-FFF2-40B4-BE49-F238E27FC236}">
                <a16:creationId xmlns:a16="http://schemas.microsoft.com/office/drawing/2014/main" id="{AFF8D7DD-BA08-42DC-A341-BB08924142B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en-US" altLang="en-US" b="1" dirty="0"/>
              <a:t>To the facilitator:</a:t>
            </a:r>
          </a:p>
          <a:p>
            <a:r>
              <a:rPr lang="en-US" altLang="en-US" b="1" dirty="0"/>
              <a:t>Read the situation and question to the participants.</a:t>
            </a:r>
          </a:p>
          <a:p>
            <a:r>
              <a:rPr lang="en-US" altLang="en-US" b="1" dirty="0"/>
              <a:t>This question will test if participants understand the correct position the infant must be in for rotavirus vaccination. </a:t>
            </a:r>
          </a:p>
          <a:p>
            <a:endParaRPr lang="en-US" altLang="en-US" b="1" dirty="0"/>
          </a:p>
          <a:p>
            <a:r>
              <a:rPr lang="en-US" altLang="en-US" b="1" dirty="0"/>
              <a:t>Response: </a:t>
            </a:r>
          </a:p>
          <a:p>
            <a:r>
              <a:rPr lang="en-US" altLang="en-US" dirty="0"/>
              <a:t>Yes. The infant should be seated in a semi reclining position (i.e. normal feeding position).</a:t>
            </a:r>
            <a:endParaRPr lang="en-GB" altLang="en-US" dirty="0">
              <a:latin typeface="Calibri" panose="020F0502020204030204" pitchFamily="34" charset="0"/>
            </a:endParaRPr>
          </a:p>
          <a:p>
            <a:pPr eaLnBrk="1" hangingPunct="1">
              <a:spcBef>
                <a:spcPct val="0"/>
              </a:spcBef>
            </a:pPr>
            <a:br>
              <a:rPr lang="en-GB" altLang="en-US" dirty="0">
                <a:latin typeface="Calibri" panose="020F0502020204030204" pitchFamily="34" charset="0"/>
              </a:rPr>
            </a:br>
            <a:endParaRPr lang="fr-FR" altLang="en-US" dirty="0">
              <a:latin typeface="Calibri" panose="020F0502020204030204" pitchFamily="34" charset="0"/>
            </a:endParaRPr>
          </a:p>
        </p:txBody>
      </p:sp>
      <p:sp>
        <p:nvSpPr>
          <p:cNvPr id="37892" name="Espace réservé du numéro de diapositive 3">
            <a:extLst>
              <a:ext uri="{FF2B5EF4-FFF2-40B4-BE49-F238E27FC236}">
                <a16:creationId xmlns:a16="http://schemas.microsoft.com/office/drawing/2014/main" id="{AF2E2273-2FC1-4370-9626-2835C9017802}"/>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EAD71ED4-DD65-4787-94A8-ECB91491137A}" type="slidenum">
              <a:rPr lang="fr-FR" altLang="en-US">
                <a:cs typeface="Arial" panose="020B0604020202020204" pitchFamily="34" charset="0"/>
              </a:rPr>
              <a:pPr algn="r" eaLnBrk="1" hangingPunct="1">
                <a:spcBef>
                  <a:spcPct val="0"/>
                </a:spcBef>
              </a:pPr>
              <a:t>16</a:t>
            </a:fld>
            <a:endParaRPr lang="fr-FR" altLang="en-US">
              <a:cs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Espace réservé de l'image des diapositives 1">
            <a:extLst>
              <a:ext uri="{FF2B5EF4-FFF2-40B4-BE49-F238E27FC236}">
                <a16:creationId xmlns:a16="http://schemas.microsoft.com/office/drawing/2014/main" id="{08CF42A9-60F3-4C3F-AB28-48312F1D4A4C}"/>
              </a:ext>
            </a:extLst>
          </p:cNvPr>
          <p:cNvSpPr>
            <a:spLocks noGrp="1" noRot="1" noChangeAspect="1" noChangeArrowheads="1" noTextEdit="1"/>
          </p:cNvSpPr>
          <p:nvPr>
            <p:ph type="sldImg"/>
          </p:nvPr>
        </p:nvSpPr>
        <p:spPr>
          <a:ln/>
        </p:spPr>
      </p:sp>
      <p:sp>
        <p:nvSpPr>
          <p:cNvPr id="39939" name="Espace réservé des commentaires 2">
            <a:extLst>
              <a:ext uri="{FF2B5EF4-FFF2-40B4-BE49-F238E27FC236}">
                <a16:creationId xmlns:a16="http://schemas.microsoft.com/office/drawing/2014/main" id="{E5F81462-1D55-4377-86C9-78368E117A1C}"/>
              </a:ext>
            </a:extLst>
          </p:cNvPr>
          <p:cNvSpPr>
            <a:spLocks noGrp="1"/>
          </p:cNvSpPr>
          <p:nvPr>
            <p:ph type="body" idx="1"/>
          </p:nvPr>
        </p:nvSpPr>
        <p:spPr>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US" altLang="en-US" b="1" dirty="0"/>
              <a:t>To the facilitator:</a:t>
            </a:r>
          </a:p>
          <a:p>
            <a:pPr>
              <a:defRPr/>
            </a:pPr>
            <a:r>
              <a:rPr lang="en-US" altLang="en-US" b="1" dirty="0"/>
              <a:t>Explain to the participants how to manage with partial vaccination.</a:t>
            </a:r>
          </a:p>
          <a:p>
            <a:pPr>
              <a:defRPr/>
            </a:pPr>
            <a:endParaRPr lang="en-US" altLang="en-US" b="1" dirty="0"/>
          </a:p>
          <a:p>
            <a:pPr>
              <a:defRPr/>
            </a:pPr>
            <a:r>
              <a:rPr lang="en-US" altLang="en-US" dirty="0"/>
              <a:t>The rotavirus vaccine dose quantity is larger than that of oral polio vaccine (Rotarix</a:t>
            </a:r>
            <a:r>
              <a:rPr lang="en-US" altLang="en-US" baseline="30000" dirty="0"/>
              <a:t>®</a:t>
            </a:r>
            <a:r>
              <a:rPr lang="en-US" altLang="en-US" dirty="0"/>
              <a:t>= 1.5 mL, OPV = 0.1 mL) and some infants may find it a bit difficult take the full dose all at once. However, countries that have been using this vaccine have not reported many cases of spitting.</a:t>
            </a:r>
          </a:p>
          <a:p>
            <a:pPr>
              <a:defRPr/>
            </a:pPr>
            <a:r>
              <a:rPr lang="en-US" altLang="en-US" dirty="0"/>
              <a:t>Spitting can be prevented if the health workers spend enough time administering the vaccine to the infant and encouraging the infant to swallow.</a:t>
            </a:r>
          </a:p>
          <a:p>
            <a:pPr>
              <a:defRPr/>
            </a:pPr>
            <a:endParaRPr lang="en-US" altLang="en-US" dirty="0"/>
          </a:p>
          <a:p>
            <a:pPr>
              <a:defRPr/>
            </a:pPr>
            <a:r>
              <a:rPr lang="en-US" altLang="en-US" dirty="0"/>
              <a:t>How to prevent spitting:</a:t>
            </a:r>
          </a:p>
          <a:p>
            <a:pPr marL="171450" indent="-171450">
              <a:buFont typeface="Arial" panose="020B0604020202020204" pitchFamily="34" charset="0"/>
              <a:buChar char="•"/>
              <a:defRPr/>
            </a:pPr>
            <a:r>
              <a:rPr lang="en-US" altLang="es-ES" dirty="0"/>
              <a:t>Open the infant’s mouth by gently pressing the cheeks together</a:t>
            </a:r>
            <a:endParaRPr lang="en-US" altLang="en-US" dirty="0"/>
          </a:p>
          <a:p>
            <a:pPr marL="171450" indent="-171450">
              <a:buFont typeface="Arial" panose="020B0604020202020204" pitchFamily="34" charset="0"/>
              <a:buChar char="•"/>
              <a:defRPr/>
            </a:pPr>
            <a:r>
              <a:rPr lang="en-US" altLang="en-US" dirty="0"/>
              <a:t>Place the tip of the tube towards the inside of the infant’s cheek</a:t>
            </a:r>
          </a:p>
          <a:p>
            <a:pPr marL="171450" indent="-171450">
              <a:buFont typeface="Arial" panose="020B0604020202020204" pitchFamily="34" charset="0"/>
              <a:buChar char="•"/>
              <a:defRPr/>
            </a:pPr>
            <a:r>
              <a:rPr lang="en-US" altLang="en-US" b="1" dirty="0"/>
              <a:t>Slowly</a:t>
            </a:r>
            <a:r>
              <a:rPr lang="en-US" altLang="en-US" dirty="0"/>
              <a:t> administer the vaccine in small portions</a:t>
            </a:r>
          </a:p>
          <a:p>
            <a:pPr>
              <a:defRPr/>
            </a:pPr>
            <a:r>
              <a:rPr lang="en-GB" altLang="zh-CN" dirty="0">
                <a:ea typeface="SimSun" panose="02010600030101010101" pitchFamily="2" charset="-122"/>
              </a:rPr>
              <a:t>A replacement dose is not needed if an incomplete dose is administered for any reason, e.g. infant spits or regurgitates the vaccine.</a:t>
            </a:r>
          </a:p>
        </p:txBody>
      </p:sp>
      <p:sp>
        <p:nvSpPr>
          <p:cNvPr id="39940" name="Espace réservé du numéro de diapositive 3">
            <a:extLst>
              <a:ext uri="{FF2B5EF4-FFF2-40B4-BE49-F238E27FC236}">
                <a16:creationId xmlns:a16="http://schemas.microsoft.com/office/drawing/2014/main" id="{C1E130D3-3667-4A97-8675-1DEC09A58FE7}"/>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FA6840A8-CE7A-4E20-A7E6-D01121B0DFAD}" type="slidenum">
              <a:rPr lang="en-GB" altLang="en-US">
                <a:cs typeface="Arial" panose="020B0604020202020204" pitchFamily="34" charset="0"/>
              </a:rPr>
              <a:pPr algn="r" eaLnBrk="1" hangingPunct="1">
                <a:spcBef>
                  <a:spcPct val="0"/>
                </a:spcBef>
              </a:pPr>
              <a:t>17</a:t>
            </a:fld>
            <a:endParaRPr lang="en-GB" altLang="en-US">
              <a:cs typeface="Arial" panose="020B0604020202020204"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Espace réservé de l'image des diapositives 1">
            <a:extLst>
              <a:ext uri="{FF2B5EF4-FFF2-40B4-BE49-F238E27FC236}">
                <a16:creationId xmlns:a16="http://schemas.microsoft.com/office/drawing/2014/main" id="{E6164678-A0D4-47F1-A442-DF2C7C8535C6}"/>
              </a:ext>
            </a:extLst>
          </p:cNvPr>
          <p:cNvSpPr>
            <a:spLocks noGrp="1" noRot="1" noChangeAspect="1" noChangeArrowheads="1" noTextEdit="1"/>
          </p:cNvSpPr>
          <p:nvPr>
            <p:ph type="sldImg"/>
          </p:nvPr>
        </p:nvSpPr>
        <p:spPr>
          <a:ln/>
        </p:spPr>
      </p:sp>
      <p:sp>
        <p:nvSpPr>
          <p:cNvPr id="41987" name="Espace réservé des commentaires 2">
            <a:extLst>
              <a:ext uri="{FF2B5EF4-FFF2-40B4-BE49-F238E27FC236}">
                <a16:creationId xmlns:a16="http://schemas.microsoft.com/office/drawing/2014/main" id="{D5235B27-5D36-4EBC-8CB0-40842FA042C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a:t>
            </a:r>
          </a:p>
          <a:p>
            <a:r>
              <a:rPr lang="en-US" altLang="en-US" b="1" dirty="0"/>
              <a:t>Explain to the participants how many vials to take.</a:t>
            </a:r>
          </a:p>
          <a:p>
            <a:endParaRPr lang="en-US" altLang="en-US" b="1" dirty="0"/>
          </a:p>
          <a:p>
            <a:r>
              <a:rPr lang="en-US" altLang="en-US" dirty="0"/>
              <a:t>Rotavirus vaccine can be given at the same time as pentavalent vaccine (DTP-</a:t>
            </a:r>
            <a:r>
              <a:rPr lang="en-US" altLang="en-US" dirty="0" err="1"/>
              <a:t>HepB</a:t>
            </a:r>
            <a:r>
              <a:rPr lang="en-US" altLang="en-US" dirty="0"/>
              <a:t>-Hib),</a:t>
            </a:r>
            <a:r>
              <a:rPr lang="en-US" altLang="es-ES" dirty="0"/>
              <a:t> PCV, OPV or any other vaccine in the routine programme. </a:t>
            </a:r>
          </a:p>
          <a:p>
            <a:r>
              <a:rPr lang="en-US" altLang="en-US" dirty="0"/>
              <a:t>A simple method to calculate the number of (Rotarix</a:t>
            </a:r>
            <a:r>
              <a:rPr lang="en-US" altLang="en-US" baseline="30000" dirty="0"/>
              <a:t>®</a:t>
            </a:r>
            <a:r>
              <a:rPr lang="en-US" altLang="en-US" dirty="0"/>
              <a:t>) tubes that need to be taken, is to </a:t>
            </a:r>
            <a:r>
              <a:rPr lang="en-US" altLang="en-US" b="0" dirty="0"/>
              <a:t>take the </a:t>
            </a:r>
            <a:r>
              <a:rPr lang="en-US" altLang="en-US" b="1" dirty="0"/>
              <a:t>same</a:t>
            </a:r>
            <a:r>
              <a:rPr lang="en-US" altLang="en-US" dirty="0"/>
              <a:t> number of single doses of OPV and Rotarix</a:t>
            </a:r>
            <a:r>
              <a:rPr lang="en-US" altLang="en-US" baseline="30000" dirty="0"/>
              <a:t>®</a:t>
            </a:r>
            <a:r>
              <a:rPr lang="en-US" altLang="en-US" dirty="0"/>
              <a:t>, </a:t>
            </a:r>
            <a:r>
              <a:rPr lang="en-US" altLang="en-US" b="1" dirty="0"/>
              <a:t>even though</a:t>
            </a:r>
            <a:r>
              <a:rPr lang="en-US" altLang="en-US" dirty="0"/>
              <a:t> OPV vaccine has a three-dose schedule and Rotarix</a:t>
            </a:r>
            <a:r>
              <a:rPr lang="en-US" altLang="en-US" baseline="30000" dirty="0"/>
              <a:t>®</a:t>
            </a:r>
            <a:r>
              <a:rPr lang="en-US" altLang="en-US" dirty="0"/>
              <a:t> has a two-dose schedule.</a:t>
            </a:r>
          </a:p>
          <a:p>
            <a:r>
              <a:rPr lang="en-GB" altLang="es-ES" dirty="0"/>
              <a:t>As an example, in a country using 20 dose OPV vials and 1 dose </a:t>
            </a:r>
            <a:r>
              <a:rPr lang="en-US" altLang="es-ES" dirty="0"/>
              <a:t>Rotavirus </a:t>
            </a:r>
            <a:r>
              <a:rPr lang="en-US" altLang="zh-CN" dirty="0">
                <a:ea typeface="SimSun" panose="02010600030101010101" pitchFamily="2" charset="-122"/>
              </a:rPr>
              <a:t>(</a:t>
            </a:r>
            <a:r>
              <a:rPr lang="en-GB" altLang="zh-CN" dirty="0">
                <a:ea typeface="SimSun" panose="02010600030101010101" pitchFamily="2" charset="-122"/>
              </a:rPr>
              <a:t>Rotarix</a:t>
            </a:r>
            <a:r>
              <a:rPr lang="en-US" altLang="en-US" baseline="30000" dirty="0"/>
              <a:t>®</a:t>
            </a:r>
            <a:r>
              <a:rPr lang="en-GB" altLang="es-ES" dirty="0"/>
              <a:t>) tubes, you would need to take 20 tubes of </a:t>
            </a:r>
            <a:r>
              <a:rPr lang="en-US" altLang="es-ES" dirty="0"/>
              <a:t>rotavirus </a:t>
            </a:r>
            <a:r>
              <a:rPr lang="en-US" altLang="zh-CN" dirty="0">
                <a:ea typeface="SimSun" panose="02010600030101010101" pitchFamily="2" charset="-122"/>
              </a:rPr>
              <a:t>(</a:t>
            </a:r>
            <a:r>
              <a:rPr lang="en-GB" altLang="zh-CN" dirty="0">
                <a:ea typeface="SimSun" panose="02010600030101010101" pitchFamily="2" charset="-122"/>
              </a:rPr>
              <a:t>Rotarix</a:t>
            </a:r>
            <a:r>
              <a:rPr lang="en-US" altLang="en-US" baseline="30000" dirty="0"/>
              <a:t>®</a:t>
            </a:r>
            <a:r>
              <a:rPr lang="en-GB" altLang="es-ES" dirty="0"/>
              <a:t>) for each OPV vial.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alt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n-US" dirty="0"/>
              <a:t>Unopened rotavirus tubes brought back from outreach should be immediately kept in the refrigerator for use in the next </a:t>
            </a:r>
            <a:r>
              <a:rPr lang="en-US" altLang="es-ES" dirty="0"/>
              <a:t>session, provided that the VVM and expiry date have not passed the discard point and date.</a:t>
            </a:r>
            <a:endParaRPr lang="en-US" altLang="en-US" dirty="0"/>
          </a:p>
          <a:p>
            <a:endParaRPr lang="en-GB" altLang="es-ES" dirty="0"/>
          </a:p>
          <a:p>
            <a:endParaRPr lang="en-GB" altLang="es-ES" dirty="0"/>
          </a:p>
        </p:txBody>
      </p:sp>
      <p:sp>
        <p:nvSpPr>
          <p:cNvPr id="41988" name="Espace réservé du numéro de diapositive 3">
            <a:extLst>
              <a:ext uri="{FF2B5EF4-FFF2-40B4-BE49-F238E27FC236}">
                <a16:creationId xmlns:a16="http://schemas.microsoft.com/office/drawing/2014/main" id="{887C21E2-885D-450C-9A4D-949281137EE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E7600ADC-9594-44D4-A1DD-30470B4D1D1D}" type="slidenum">
              <a:rPr lang="en-GB" altLang="en-US">
                <a:cs typeface="Arial" panose="020B0604020202020204" pitchFamily="34" charset="0"/>
              </a:rPr>
              <a:pPr>
                <a:spcBef>
                  <a:spcPct val="0"/>
                </a:spcBef>
              </a:pPr>
              <a:t>18</a:t>
            </a:fld>
            <a:endParaRPr lang="en-GB" altLang="en-US">
              <a:cs typeface="Arial" panose="020B060402020202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Espace réservé de l'image des diapositives 1">
            <a:extLst>
              <a:ext uri="{FF2B5EF4-FFF2-40B4-BE49-F238E27FC236}">
                <a16:creationId xmlns:a16="http://schemas.microsoft.com/office/drawing/2014/main" id="{4D8BE95E-CA4A-444D-B39E-8F267FBE6F9B}"/>
              </a:ext>
            </a:extLst>
          </p:cNvPr>
          <p:cNvSpPr>
            <a:spLocks noGrp="1" noRot="1" noChangeAspect="1" noChangeArrowheads="1" noTextEdit="1"/>
          </p:cNvSpPr>
          <p:nvPr>
            <p:ph type="sldImg"/>
          </p:nvPr>
        </p:nvSpPr>
        <p:spPr>
          <a:ln/>
        </p:spPr>
      </p:sp>
      <p:sp>
        <p:nvSpPr>
          <p:cNvPr id="44035" name="Espace réservé des commentaires 2">
            <a:extLst>
              <a:ext uri="{FF2B5EF4-FFF2-40B4-BE49-F238E27FC236}">
                <a16:creationId xmlns:a16="http://schemas.microsoft.com/office/drawing/2014/main" id="{B401D714-555F-43FF-8AB5-9EB0F3EACE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en-US" altLang="en-US" b="1" dirty="0"/>
              <a:t>To the facilitator:  </a:t>
            </a:r>
          </a:p>
          <a:p>
            <a:r>
              <a:rPr lang="en-US" altLang="en-US" b="1" dirty="0"/>
              <a:t>Explain to the participants that this is the main information to keep in mind.</a:t>
            </a:r>
            <a:endParaRPr lang="fr-FR" altLang="en-US" b="1" dirty="0"/>
          </a:p>
          <a:p>
            <a:endParaRPr lang="fr-FR" altLang="en-US" dirty="0"/>
          </a:p>
          <a:p>
            <a:endParaRPr lang="fr-FR" altLang="en-US" dirty="0"/>
          </a:p>
          <a:p>
            <a:endParaRPr lang="fr-FR" altLang="en-US" dirty="0"/>
          </a:p>
          <a:p>
            <a:endParaRPr lang="fr-FR" altLang="en-US" dirty="0"/>
          </a:p>
        </p:txBody>
      </p:sp>
      <p:sp>
        <p:nvSpPr>
          <p:cNvPr id="44036" name="Espace réservé du numéro de diapositive 3">
            <a:extLst>
              <a:ext uri="{FF2B5EF4-FFF2-40B4-BE49-F238E27FC236}">
                <a16:creationId xmlns:a16="http://schemas.microsoft.com/office/drawing/2014/main" id="{3EAF616B-135B-41DB-95E2-258523E56C5E}"/>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4E53E77F-D77E-4FC4-98CC-B1D9F01ADD5E}" type="slidenum">
              <a:rPr lang="en-GB" altLang="en-US">
                <a:cs typeface="Arial" panose="020B0604020202020204" pitchFamily="34" charset="0"/>
              </a:rPr>
              <a:pPr algn="r" eaLnBrk="1" hangingPunct="1">
                <a:spcBef>
                  <a:spcPct val="0"/>
                </a:spcBef>
              </a:pPr>
              <a:t>19</a:t>
            </a:fld>
            <a:endParaRPr lang="en-GB" altLang="en-US">
              <a:cs typeface="Arial" panose="020B060402020202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Espace réservé de l'image des diapositives 1">
            <a:extLst>
              <a:ext uri="{FF2B5EF4-FFF2-40B4-BE49-F238E27FC236}">
                <a16:creationId xmlns:a16="http://schemas.microsoft.com/office/drawing/2014/main" id="{46DCF535-2B9A-44E9-8EA9-EBDF5BC42717}"/>
              </a:ext>
            </a:extLst>
          </p:cNvPr>
          <p:cNvSpPr>
            <a:spLocks noGrp="1" noRot="1" noChangeAspect="1" noChangeArrowheads="1" noTextEdit="1"/>
          </p:cNvSpPr>
          <p:nvPr>
            <p:ph type="sldImg"/>
          </p:nvPr>
        </p:nvSpPr>
        <p:spPr>
          <a:ln/>
        </p:spPr>
      </p:sp>
      <p:sp>
        <p:nvSpPr>
          <p:cNvPr id="46083" name="Espace réservé des commentaires 2">
            <a:extLst>
              <a:ext uri="{FF2B5EF4-FFF2-40B4-BE49-F238E27FC236}">
                <a16:creationId xmlns:a16="http://schemas.microsoft.com/office/drawing/2014/main" id="{89668045-3D89-4911-B4D3-84644EC3F59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  </a:t>
            </a:r>
          </a:p>
          <a:p>
            <a:endParaRPr lang="en-US" altLang="en-US" b="1"/>
          </a:p>
          <a:p>
            <a:r>
              <a:rPr lang="en-US" altLang="en-US" dirty="0"/>
              <a:t>This is the end of the module.</a:t>
            </a:r>
          </a:p>
          <a:p>
            <a:r>
              <a:rPr lang="en-US" altLang="en-US" dirty="0"/>
              <a:t>You have been introduced to “Rotavirus vaccine administration” module.</a:t>
            </a:r>
          </a:p>
          <a:p>
            <a:r>
              <a:rPr lang="en-US" altLang="en-US" dirty="0"/>
              <a:t>The following module is titled “Recording and monitoring uptake of rotavirus vaccine”.</a:t>
            </a:r>
          </a:p>
          <a:p>
            <a:r>
              <a:rPr lang="en-US" altLang="en-US" dirty="0"/>
              <a:t>Thank you for your attention!</a:t>
            </a:r>
            <a:endParaRPr lang="fr-FR" altLang="en-US" dirty="0"/>
          </a:p>
        </p:txBody>
      </p:sp>
      <p:sp>
        <p:nvSpPr>
          <p:cNvPr id="46084" name="Espace réservé du numéro de diapositive 3">
            <a:extLst>
              <a:ext uri="{FF2B5EF4-FFF2-40B4-BE49-F238E27FC236}">
                <a16:creationId xmlns:a16="http://schemas.microsoft.com/office/drawing/2014/main" id="{81797124-BB56-4EDC-A20D-CA11D4F2BB9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79ACC8A6-9938-4E67-A325-59F07A6A3173}" type="slidenum">
              <a:rPr lang="en-GB" altLang="en-US">
                <a:cs typeface="Arial" panose="020B0604020202020204" pitchFamily="34" charset="0"/>
              </a:rPr>
              <a:pPr>
                <a:spcBef>
                  <a:spcPct val="0"/>
                </a:spcBef>
              </a:pPr>
              <a:t>20</a:t>
            </a:fld>
            <a:endParaRPr lang="en-GB" altLang="en-US">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Espace réservé de l'image des diapositives 1">
            <a:extLst>
              <a:ext uri="{FF2B5EF4-FFF2-40B4-BE49-F238E27FC236}">
                <a16:creationId xmlns:a16="http://schemas.microsoft.com/office/drawing/2014/main" id="{72E7B1F4-CCDF-4A4C-A867-7AECD7BC8E02}"/>
              </a:ext>
            </a:extLst>
          </p:cNvPr>
          <p:cNvSpPr>
            <a:spLocks noGrp="1" noRot="1" noChangeAspect="1" noChangeArrowheads="1" noTextEdit="1"/>
          </p:cNvSpPr>
          <p:nvPr>
            <p:ph type="sldImg"/>
          </p:nvPr>
        </p:nvSpPr>
        <p:spPr>
          <a:ln/>
        </p:spPr>
      </p:sp>
      <p:sp>
        <p:nvSpPr>
          <p:cNvPr id="9219" name="Espace réservé des commentaires 2">
            <a:extLst>
              <a:ext uri="{FF2B5EF4-FFF2-40B4-BE49-F238E27FC236}">
                <a16:creationId xmlns:a16="http://schemas.microsoft.com/office/drawing/2014/main" id="{BEE1AA84-CDEF-471D-9A95-06DE2FAD2A0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  </a:t>
            </a:r>
          </a:p>
          <a:p>
            <a:r>
              <a:rPr lang="en-US" altLang="en-US" b="1" dirty="0"/>
              <a:t>Explain to the participants the key issues raised in this module.</a:t>
            </a:r>
          </a:p>
          <a:p>
            <a:endParaRPr lang="en-US" altLang="en-US" b="1" dirty="0"/>
          </a:p>
          <a:p>
            <a:r>
              <a:rPr lang="en-US" altLang="en-US" dirty="0"/>
              <a:t>You have infants to vaccinate, what are you going to do first? </a:t>
            </a:r>
          </a:p>
          <a:p>
            <a:r>
              <a:rPr lang="en-US" altLang="en-US" dirty="0"/>
              <a:t>We will provide you with answers to the following questions:</a:t>
            </a:r>
          </a:p>
          <a:p>
            <a:pPr marL="171450" indent="-171450">
              <a:buFont typeface="Arial" panose="020B0604020202020204" pitchFamily="34" charset="0"/>
              <a:buChar char="•"/>
            </a:pPr>
            <a:r>
              <a:rPr lang="en-US" altLang="en-US" dirty="0"/>
              <a:t>How to check the quality of the vaccine? </a:t>
            </a:r>
          </a:p>
          <a:p>
            <a:pPr marL="171450" indent="-171450">
              <a:buFont typeface="Arial" panose="020B0604020202020204" pitchFamily="34" charset="0"/>
              <a:buChar char="•"/>
            </a:pPr>
            <a:r>
              <a:rPr lang="en-US" altLang="en-US" dirty="0"/>
              <a:t>How to prepare for vaccination?</a:t>
            </a:r>
          </a:p>
          <a:p>
            <a:pPr marL="171450" indent="-171450">
              <a:buFont typeface="Arial" panose="020B0604020202020204" pitchFamily="34" charset="0"/>
              <a:buChar char="•"/>
            </a:pPr>
            <a:r>
              <a:rPr lang="en-US" altLang="en-US" dirty="0"/>
              <a:t>How to administer the vaccine? </a:t>
            </a:r>
          </a:p>
          <a:p>
            <a:pPr marL="171450" indent="-171450">
              <a:buFont typeface="Arial" panose="020B0604020202020204" pitchFamily="34" charset="0"/>
              <a:buChar char="•"/>
            </a:pPr>
            <a:r>
              <a:rPr lang="en-US" altLang="en-US" dirty="0"/>
              <a:t>What to do if infant spits part of the vaccine out?</a:t>
            </a:r>
            <a:endParaRPr lang="en-GB" altLang="en-US" dirty="0"/>
          </a:p>
        </p:txBody>
      </p:sp>
      <p:sp>
        <p:nvSpPr>
          <p:cNvPr id="9220" name="Espace réservé du numéro de diapositive 3">
            <a:extLst>
              <a:ext uri="{FF2B5EF4-FFF2-40B4-BE49-F238E27FC236}">
                <a16:creationId xmlns:a16="http://schemas.microsoft.com/office/drawing/2014/main" id="{EEC9BD25-4273-477E-986E-7E220A26751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18CBD200-B3AC-4C62-8FD7-4E305E819B48}" type="slidenum">
              <a:rPr lang="fr-FR" altLang="en-US">
                <a:cs typeface="Arial" panose="020B0604020202020204" pitchFamily="34" charset="0"/>
              </a:rPr>
              <a:pPr>
                <a:spcBef>
                  <a:spcPct val="0"/>
                </a:spcBef>
              </a:pPr>
              <a:t>3</a:t>
            </a:fld>
            <a:endParaRPr lang="fr-FR" altLang="en-US">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Espace réservé de l'image des diapositives 1">
            <a:extLst>
              <a:ext uri="{FF2B5EF4-FFF2-40B4-BE49-F238E27FC236}">
                <a16:creationId xmlns:a16="http://schemas.microsoft.com/office/drawing/2014/main" id="{F4A8C7D9-5F7E-40F7-9FFF-FD2643319ECA}"/>
              </a:ext>
            </a:extLst>
          </p:cNvPr>
          <p:cNvSpPr>
            <a:spLocks noGrp="1" noRot="1" noChangeAspect="1" noChangeArrowheads="1" noTextEdit="1"/>
          </p:cNvSpPr>
          <p:nvPr>
            <p:ph type="sldImg"/>
          </p:nvPr>
        </p:nvSpPr>
        <p:spPr>
          <a:ln/>
        </p:spPr>
      </p:sp>
      <p:sp>
        <p:nvSpPr>
          <p:cNvPr id="11267" name="Espace réservé des commentaires 2">
            <a:extLst>
              <a:ext uri="{FF2B5EF4-FFF2-40B4-BE49-F238E27FC236}">
                <a16:creationId xmlns:a16="http://schemas.microsoft.com/office/drawing/2014/main" id="{07AE6D9D-017D-4313-9360-C7699058D56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a:t>
            </a:r>
          </a:p>
          <a:p>
            <a:r>
              <a:rPr lang="en-US" altLang="en-US" b="1" dirty="0"/>
              <a:t>Explain to the participants how to check and interpret the Vaccine Vial Monitor (VVM).</a:t>
            </a:r>
          </a:p>
          <a:p>
            <a:endParaRPr lang="en-US" altLang="en-US" b="1" dirty="0"/>
          </a:p>
          <a:p>
            <a:r>
              <a:rPr lang="en-US" altLang="en-US" dirty="0"/>
              <a:t>The vaccine vial monitor (VVM) is a round disc of heat-sensitive material that in the case of Rotarix® appears on the connecting bar holding the five tubes together.  The VVM provides an indication of the cumulative heat exposure. </a:t>
            </a:r>
          </a:p>
          <a:p>
            <a:r>
              <a:rPr lang="en-US" altLang="en-US" dirty="0"/>
              <a:t>The inner square is chemically active and changes color irreversibly from light to dark with exposed to heat over time.</a:t>
            </a:r>
          </a:p>
          <a:p>
            <a:r>
              <a:rPr lang="en-US" altLang="en-US" dirty="0"/>
              <a:t>By comparing the color of the inner square to the reference color, a health worker can determine whether or not the vaccine has been exposed to heat.</a:t>
            </a:r>
          </a:p>
          <a:p>
            <a:r>
              <a:rPr lang="en-US" altLang="en-US" dirty="0"/>
              <a:t>Thanks to the VVM, important decisions about which vaccines to use or to discard are now clear. If the inner square matches or is darker then the outer ring, discard the vaccine.</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altLang="es-ES" dirty="0"/>
              <a:t>If a vaccine vial is found to be at any of the discard points, the vaccine should not be used and the supervisor should be informed.</a:t>
            </a:r>
            <a:endParaRPr lang="fr-FR" altLang="es-ES" dirty="0"/>
          </a:p>
          <a:p>
            <a:endParaRPr lang="fr-FR" altLang="en-US" dirty="0"/>
          </a:p>
        </p:txBody>
      </p:sp>
      <p:sp>
        <p:nvSpPr>
          <p:cNvPr id="11268" name="Espace réservé du numéro de diapositive 3">
            <a:extLst>
              <a:ext uri="{FF2B5EF4-FFF2-40B4-BE49-F238E27FC236}">
                <a16:creationId xmlns:a16="http://schemas.microsoft.com/office/drawing/2014/main" id="{1906F57E-F84D-4CB0-B3D5-3201BF479CDA}"/>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86706632-4994-43FA-9429-32B190656FF5}" type="slidenum">
              <a:rPr lang="en-GB" altLang="en-US">
                <a:cs typeface="Arial" panose="020B0604020202020204" pitchFamily="34" charset="0"/>
              </a:rPr>
              <a:pPr algn="r" eaLnBrk="1" hangingPunct="1">
                <a:spcBef>
                  <a:spcPct val="0"/>
                </a:spcBef>
              </a:pPr>
              <a:t>4</a:t>
            </a:fld>
            <a:endParaRPr lang="en-GB" altLang="en-US">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Espace réservé de l'image des diapositives 1">
            <a:extLst>
              <a:ext uri="{FF2B5EF4-FFF2-40B4-BE49-F238E27FC236}">
                <a16:creationId xmlns:a16="http://schemas.microsoft.com/office/drawing/2014/main" id="{398E1654-B964-4D74-9C33-D2519BAA6DE5}"/>
              </a:ext>
            </a:extLst>
          </p:cNvPr>
          <p:cNvSpPr>
            <a:spLocks noGrp="1" noRot="1" noChangeAspect="1" noChangeArrowheads="1" noTextEdit="1"/>
          </p:cNvSpPr>
          <p:nvPr>
            <p:ph type="sldImg"/>
          </p:nvPr>
        </p:nvSpPr>
        <p:spPr>
          <a:ln/>
        </p:spPr>
      </p:sp>
      <p:sp>
        <p:nvSpPr>
          <p:cNvPr id="13315" name="Espace réservé des commentaires 2">
            <a:extLst>
              <a:ext uri="{FF2B5EF4-FFF2-40B4-BE49-F238E27FC236}">
                <a16:creationId xmlns:a16="http://schemas.microsoft.com/office/drawing/2014/main" id="{F8426483-E931-4DB5-82D9-50C750ED13E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a:t>
            </a:r>
          </a:p>
          <a:p>
            <a:r>
              <a:rPr lang="en-US" altLang="en-US" b="1" dirty="0"/>
              <a:t>Explain to the participants how and where to check the expiration date.</a:t>
            </a:r>
          </a:p>
          <a:p>
            <a:endParaRPr lang="en-US" altLang="en-US" b="1" dirty="0"/>
          </a:p>
          <a:p>
            <a:r>
              <a:rPr lang="en-US" altLang="en-US" dirty="0"/>
              <a:t>It is important to understand that VVM does not provide information about vaccine potency. </a:t>
            </a:r>
          </a:p>
          <a:p>
            <a:r>
              <a:rPr lang="en-US" altLang="en-US" dirty="0"/>
              <a:t>The VVM may be ok (which means the inner square is lighter than the outer circle), but the vaccine may be beyond the expiration date. </a:t>
            </a:r>
          </a:p>
          <a:p>
            <a:r>
              <a:rPr lang="en-US" altLang="en-US" dirty="0"/>
              <a:t>So always check the expiration date on the connecting bar before using the vaccine.</a:t>
            </a:r>
          </a:p>
          <a:p>
            <a:r>
              <a:rPr lang="en-US" altLang="en-US" dirty="0"/>
              <a:t>The expiration date is mentioned clearly.</a:t>
            </a:r>
            <a:endParaRPr lang="en-GB" altLang="en-US" dirty="0"/>
          </a:p>
        </p:txBody>
      </p:sp>
      <p:sp>
        <p:nvSpPr>
          <p:cNvPr id="13316" name="Espace réservé du numéro de diapositive 3">
            <a:extLst>
              <a:ext uri="{FF2B5EF4-FFF2-40B4-BE49-F238E27FC236}">
                <a16:creationId xmlns:a16="http://schemas.microsoft.com/office/drawing/2014/main" id="{DE47F20B-B293-4E37-B769-4BA1AFB9B1E1}"/>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73FFCC17-974F-4FD7-B026-BDFCD4A031CD}" type="slidenum">
              <a:rPr lang="en-GB" altLang="en-US">
                <a:cs typeface="Arial" panose="020B0604020202020204" pitchFamily="34" charset="0"/>
              </a:rPr>
              <a:pPr algn="r" eaLnBrk="1" hangingPunct="1">
                <a:spcBef>
                  <a:spcPct val="0"/>
                </a:spcBef>
              </a:pPr>
              <a:t>5</a:t>
            </a:fld>
            <a:endParaRPr lang="en-GB" altLang="en-US">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ce réservé de l'image des diapositives 1">
            <a:extLst>
              <a:ext uri="{FF2B5EF4-FFF2-40B4-BE49-F238E27FC236}">
                <a16:creationId xmlns:a16="http://schemas.microsoft.com/office/drawing/2014/main" id="{B85594D0-523B-49BB-8E7A-41CDCFF0B2EB}"/>
              </a:ext>
            </a:extLst>
          </p:cNvPr>
          <p:cNvSpPr>
            <a:spLocks noGrp="1" noRot="1" noChangeAspect="1" noChangeArrowheads="1" noTextEdit="1"/>
          </p:cNvSpPr>
          <p:nvPr>
            <p:ph type="sldImg"/>
          </p:nvPr>
        </p:nvSpPr>
        <p:spPr>
          <a:ln/>
        </p:spPr>
      </p:sp>
      <p:sp>
        <p:nvSpPr>
          <p:cNvPr id="15363" name="Espace réservé des commentaires 2">
            <a:extLst>
              <a:ext uri="{FF2B5EF4-FFF2-40B4-BE49-F238E27FC236}">
                <a16:creationId xmlns:a16="http://schemas.microsoft.com/office/drawing/2014/main" id="{722705A5-C7AC-46F2-871A-89B183147B8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08" tIns="45502" rIns="91008" bIns="45502"/>
          <a:lstStyle/>
          <a:p>
            <a:r>
              <a:rPr lang="en-US" altLang="en-US" b="1" dirty="0"/>
              <a:t>To the facilitator:</a:t>
            </a:r>
          </a:p>
          <a:p>
            <a:r>
              <a:rPr lang="en-US" altLang="en-US" b="1" dirty="0"/>
              <a:t>Read the situation and question to the participants. </a:t>
            </a:r>
          </a:p>
          <a:p>
            <a:r>
              <a:rPr lang="en-US" altLang="en-US" b="1" dirty="0"/>
              <a:t>This question will test if participants understand what to do if the vaccine vial monitor shows that the inner square is still lighter than the ring.</a:t>
            </a:r>
          </a:p>
          <a:p>
            <a:endParaRPr lang="en-US" altLang="en-US" b="1" dirty="0"/>
          </a:p>
          <a:p>
            <a:r>
              <a:rPr lang="en-US" altLang="en-US" b="1" dirty="0"/>
              <a:t>Response:</a:t>
            </a:r>
          </a:p>
          <a:p>
            <a:r>
              <a:rPr lang="en-US" altLang="en-US" dirty="0"/>
              <a:t>Use these vaccines first, as their VVM has already started to change.</a:t>
            </a:r>
            <a:endParaRPr lang="fr-FR" altLang="en-US" dirty="0"/>
          </a:p>
        </p:txBody>
      </p:sp>
      <p:sp>
        <p:nvSpPr>
          <p:cNvPr id="15364" name="Espace réservé du numéro de diapositive 3">
            <a:extLst>
              <a:ext uri="{FF2B5EF4-FFF2-40B4-BE49-F238E27FC236}">
                <a16:creationId xmlns:a16="http://schemas.microsoft.com/office/drawing/2014/main" id="{FE466F3C-656A-4D11-B945-05AA5F841857}"/>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08" tIns="45502" rIns="91008" bIns="45502"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049D4A07-3EAD-4F8C-85F0-9E3BF0E0A404}" type="slidenum">
              <a:rPr lang="fr-FR" altLang="en-US">
                <a:solidFill>
                  <a:srgbClr val="000000"/>
                </a:solidFill>
                <a:cs typeface="Arial" panose="020B0604020202020204" pitchFamily="34" charset="0"/>
              </a:rPr>
              <a:pPr algn="r" eaLnBrk="1" hangingPunct="1">
                <a:spcBef>
                  <a:spcPct val="0"/>
                </a:spcBef>
              </a:pPr>
              <a:t>6</a:t>
            </a:fld>
            <a:endParaRPr lang="fr-FR" altLang="en-US">
              <a:solidFill>
                <a:srgbClr val="000000"/>
              </a:solidFill>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Espace réservé de l'image des diapositives 1">
            <a:extLst>
              <a:ext uri="{FF2B5EF4-FFF2-40B4-BE49-F238E27FC236}">
                <a16:creationId xmlns:a16="http://schemas.microsoft.com/office/drawing/2014/main" id="{4FD3A1DF-6F0B-402D-9D69-9631E6156BA3}"/>
              </a:ext>
            </a:extLst>
          </p:cNvPr>
          <p:cNvSpPr>
            <a:spLocks noGrp="1" noRot="1" noChangeAspect="1" noChangeArrowheads="1" noTextEdit="1"/>
          </p:cNvSpPr>
          <p:nvPr>
            <p:ph type="sldImg"/>
          </p:nvPr>
        </p:nvSpPr>
        <p:spPr>
          <a:ln/>
        </p:spPr>
      </p:sp>
      <p:sp>
        <p:nvSpPr>
          <p:cNvPr id="17411" name="Espace réservé des commentaires 2">
            <a:extLst>
              <a:ext uri="{FF2B5EF4-FFF2-40B4-BE49-F238E27FC236}">
                <a16:creationId xmlns:a16="http://schemas.microsoft.com/office/drawing/2014/main" id="{EA9EFEC4-B9BD-4191-97A8-4CD2D38CC09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a:t>
            </a:r>
          </a:p>
          <a:p>
            <a:r>
              <a:rPr lang="en-US" altLang="en-US" b="1" dirty="0"/>
              <a:t>Explain to the participants how to prepare the vaccine.</a:t>
            </a:r>
          </a:p>
          <a:p>
            <a:endParaRPr lang="en-US" altLang="en-US" b="1" dirty="0"/>
          </a:p>
        </p:txBody>
      </p:sp>
      <p:sp>
        <p:nvSpPr>
          <p:cNvPr id="17412" name="Espace réservé du numéro de diapositive 3">
            <a:extLst>
              <a:ext uri="{FF2B5EF4-FFF2-40B4-BE49-F238E27FC236}">
                <a16:creationId xmlns:a16="http://schemas.microsoft.com/office/drawing/2014/main" id="{57B25F6C-4D69-45A0-A6A3-6B04AAEBE2ED}"/>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7C3C89FF-9F4F-44C7-A498-2B8F1E877E48}" type="slidenum">
              <a:rPr lang="en-GB" altLang="en-US">
                <a:cs typeface="Arial" panose="020B0604020202020204" pitchFamily="34" charset="0"/>
              </a:rPr>
              <a:pPr algn="r" eaLnBrk="1" hangingPunct="1">
                <a:spcBef>
                  <a:spcPct val="0"/>
                </a:spcBef>
              </a:pPr>
              <a:t>7</a:t>
            </a:fld>
            <a:endParaRPr lang="en-GB" altLang="en-US">
              <a:cs typeface="Arial" panose="020B0604020202020204" pitchFamily="34" charset="0"/>
            </a:endParaRPr>
          </a:p>
        </p:txBody>
      </p:sp>
    </p:spTree>
    <p:extLst>
      <p:ext uri="{BB962C8B-B14F-4D97-AF65-F5344CB8AC3E}">
        <p14:creationId xmlns:p14="http://schemas.microsoft.com/office/powerpoint/2010/main" val="9045575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e l'image des diapositives 1">
            <a:extLst>
              <a:ext uri="{FF2B5EF4-FFF2-40B4-BE49-F238E27FC236}">
                <a16:creationId xmlns:a16="http://schemas.microsoft.com/office/drawing/2014/main" id="{F1C380D1-37F0-461C-9D39-BD2F1C35A620}"/>
              </a:ext>
            </a:extLst>
          </p:cNvPr>
          <p:cNvSpPr>
            <a:spLocks noGrp="1" noRot="1" noChangeAspect="1" noChangeArrowheads="1" noTextEdit="1"/>
          </p:cNvSpPr>
          <p:nvPr>
            <p:ph type="sldImg"/>
          </p:nvPr>
        </p:nvSpPr>
        <p:spPr>
          <a:ln/>
        </p:spPr>
      </p:sp>
      <p:sp>
        <p:nvSpPr>
          <p:cNvPr id="19459" name="Espace réservé des commentaires 2">
            <a:extLst>
              <a:ext uri="{FF2B5EF4-FFF2-40B4-BE49-F238E27FC236}">
                <a16:creationId xmlns:a16="http://schemas.microsoft.com/office/drawing/2014/main" id="{E0A8BCE0-7113-4F42-BBEC-5CC6FD6B655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a:t>
            </a:r>
          </a:p>
          <a:p>
            <a:r>
              <a:rPr lang="en-US" altLang="en-US" b="1" dirty="0"/>
              <a:t>Explain to the participants, how to prepare the vaccine.</a:t>
            </a:r>
          </a:p>
          <a:p>
            <a:endParaRPr lang="en-US" altLang="en-US" b="1" dirty="0"/>
          </a:p>
          <a:p>
            <a:r>
              <a:rPr lang="en-US" altLang="en-US" dirty="0"/>
              <a:t> </a:t>
            </a:r>
            <a:endParaRPr lang="fr-FR" altLang="en-US" dirty="0"/>
          </a:p>
        </p:txBody>
      </p:sp>
      <p:sp>
        <p:nvSpPr>
          <p:cNvPr id="19460" name="Espace réservé du numéro de diapositive 3">
            <a:extLst>
              <a:ext uri="{FF2B5EF4-FFF2-40B4-BE49-F238E27FC236}">
                <a16:creationId xmlns:a16="http://schemas.microsoft.com/office/drawing/2014/main" id="{1B73BFBD-51A0-4645-80DF-DBAE547C5A8F}"/>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22DC336D-8BD0-4CA2-AE89-7B7247855E2C}" type="slidenum">
              <a:rPr lang="en-GB" altLang="en-US">
                <a:cs typeface="Arial" panose="020B0604020202020204" pitchFamily="34" charset="0"/>
              </a:rPr>
              <a:pPr algn="r" eaLnBrk="1" hangingPunct="1">
                <a:spcBef>
                  <a:spcPct val="0"/>
                </a:spcBef>
              </a:pPr>
              <a:t>8</a:t>
            </a:fld>
            <a:endParaRPr lang="en-GB" altLang="en-US">
              <a:cs typeface="Arial" panose="020B0604020202020204" pitchFamily="34" charset="0"/>
            </a:endParaRPr>
          </a:p>
        </p:txBody>
      </p:sp>
    </p:spTree>
    <p:extLst>
      <p:ext uri="{BB962C8B-B14F-4D97-AF65-F5344CB8AC3E}">
        <p14:creationId xmlns:p14="http://schemas.microsoft.com/office/powerpoint/2010/main" val="23365848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e l'image des diapositives 1">
            <a:extLst>
              <a:ext uri="{FF2B5EF4-FFF2-40B4-BE49-F238E27FC236}">
                <a16:creationId xmlns:a16="http://schemas.microsoft.com/office/drawing/2014/main" id="{F1C380D1-37F0-461C-9D39-BD2F1C35A620}"/>
              </a:ext>
            </a:extLst>
          </p:cNvPr>
          <p:cNvSpPr>
            <a:spLocks noGrp="1" noRot="1" noChangeAspect="1" noChangeArrowheads="1" noTextEdit="1"/>
          </p:cNvSpPr>
          <p:nvPr>
            <p:ph type="sldImg"/>
          </p:nvPr>
        </p:nvSpPr>
        <p:spPr>
          <a:ln/>
        </p:spPr>
      </p:sp>
      <p:sp>
        <p:nvSpPr>
          <p:cNvPr id="19459" name="Espace réservé des commentaires 2">
            <a:extLst>
              <a:ext uri="{FF2B5EF4-FFF2-40B4-BE49-F238E27FC236}">
                <a16:creationId xmlns:a16="http://schemas.microsoft.com/office/drawing/2014/main" id="{E0A8BCE0-7113-4F42-BBEC-5CC6FD6B655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a:t>
            </a:r>
          </a:p>
          <a:p>
            <a:r>
              <a:rPr lang="en-US" altLang="en-US" b="1" dirty="0"/>
              <a:t>Explain to the participants, how to prepare the vaccine.</a:t>
            </a:r>
          </a:p>
          <a:p>
            <a:endParaRPr lang="en-US" altLang="en-US" b="1" dirty="0"/>
          </a:p>
          <a:p>
            <a:r>
              <a:rPr lang="en-US" altLang="en-US" dirty="0"/>
              <a:t> </a:t>
            </a:r>
            <a:endParaRPr lang="fr-FR" altLang="en-US" dirty="0"/>
          </a:p>
        </p:txBody>
      </p:sp>
      <p:sp>
        <p:nvSpPr>
          <p:cNvPr id="19460" name="Espace réservé du numéro de diapositive 3">
            <a:extLst>
              <a:ext uri="{FF2B5EF4-FFF2-40B4-BE49-F238E27FC236}">
                <a16:creationId xmlns:a16="http://schemas.microsoft.com/office/drawing/2014/main" id="{1B73BFBD-51A0-4645-80DF-DBAE547C5A8F}"/>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22DC336D-8BD0-4CA2-AE89-7B7247855E2C}" type="slidenum">
              <a:rPr lang="en-GB" altLang="en-US">
                <a:cs typeface="Arial" panose="020B0604020202020204" pitchFamily="34" charset="0"/>
              </a:rPr>
              <a:pPr algn="r" eaLnBrk="1" hangingPunct="1">
                <a:spcBef>
                  <a:spcPct val="0"/>
                </a:spcBef>
              </a:pPr>
              <a:t>9</a:t>
            </a:fld>
            <a:endParaRPr lang="en-GB" altLang="en-US">
              <a:cs typeface="Arial" panose="020B0604020202020204" pitchFamily="34" charset="0"/>
            </a:endParaRPr>
          </a:p>
        </p:txBody>
      </p:sp>
    </p:spTree>
    <p:extLst>
      <p:ext uri="{BB962C8B-B14F-4D97-AF65-F5344CB8AC3E}">
        <p14:creationId xmlns:p14="http://schemas.microsoft.com/office/powerpoint/2010/main" val="30585347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e l'image des diapositives 1">
            <a:extLst>
              <a:ext uri="{FF2B5EF4-FFF2-40B4-BE49-F238E27FC236}">
                <a16:creationId xmlns:a16="http://schemas.microsoft.com/office/drawing/2014/main" id="{F1C380D1-37F0-461C-9D39-BD2F1C35A620}"/>
              </a:ext>
            </a:extLst>
          </p:cNvPr>
          <p:cNvSpPr>
            <a:spLocks noGrp="1" noRot="1" noChangeAspect="1" noChangeArrowheads="1" noTextEdit="1"/>
          </p:cNvSpPr>
          <p:nvPr>
            <p:ph type="sldImg"/>
          </p:nvPr>
        </p:nvSpPr>
        <p:spPr>
          <a:ln/>
        </p:spPr>
      </p:sp>
      <p:sp>
        <p:nvSpPr>
          <p:cNvPr id="19459" name="Espace réservé des commentaires 2">
            <a:extLst>
              <a:ext uri="{FF2B5EF4-FFF2-40B4-BE49-F238E27FC236}">
                <a16:creationId xmlns:a16="http://schemas.microsoft.com/office/drawing/2014/main" id="{E0A8BCE0-7113-4F42-BBEC-5CC6FD6B655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a:t>
            </a:r>
          </a:p>
          <a:p>
            <a:r>
              <a:rPr lang="en-US" altLang="en-US" b="1" dirty="0"/>
              <a:t>Explain to the participants, how to prepare the vaccine.</a:t>
            </a:r>
          </a:p>
          <a:p>
            <a:endParaRPr lang="en-US" altLang="en-US" b="1" dirty="0"/>
          </a:p>
          <a:p>
            <a:r>
              <a:rPr lang="en-US" altLang="en-US" dirty="0"/>
              <a:t> </a:t>
            </a:r>
            <a:endParaRPr lang="fr-FR" altLang="en-US" dirty="0"/>
          </a:p>
        </p:txBody>
      </p:sp>
      <p:sp>
        <p:nvSpPr>
          <p:cNvPr id="19460" name="Espace réservé du numéro de diapositive 3">
            <a:extLst>
              <a:ext uri="{FF2B5EF4-FFF2-40B4-BE49-F238E27FC236}">
                <a16:creationId xmlns:a16="http://schemas.microsoft.com/office/drawing/2014/main" id="{1B73BFBD-51A0-4645-80DF-DBAE547C5A8F}"/>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22DC336D-8BD0-4CA2-AE89-7B7247855E2C}" type="slidenum">
              <a:rPr lang="en-GB" altLang="en-US">
                <a:cs typeface="Arial" panose="020B0604020202020204" pitchFamily="34" charset="0"/>
              </a:rPr>
              <a:pPr algn="r" eaLnBrk="1" hangingPunct="1">
                <a:spcBef>
                  <a:spcPct val="0"/>
                </a:spcBef>
              </a:pPr>
              <a:t>10</a:t>
            </a:fld>
            <a:endParaRPr lang="en-GB" altLang="en-US">
              <a:cs typeface="Arial" panose="020B0604020202020204" pitchFamily="34" charset="0"/>
            </a:endParaRPr>
          </a:p>
        </p:txBody>
      </p:sp>
    </p:spTree>
    <p:extLst>
      <p:ext uri="{BB962C8B-B14F-4D97-AF65-F5344CB8AC3E}">
        <p14:creationId xmlns:p14="http://schemas.microsoft.com/office/powerpoint/2010/main" val="23727312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Rectangle 12">
            <a:extLst>
              <a:ext uri="{FF2B5EF4-FFF2-40B4-BE49-F238E27FC236}">
                <a16:creationId xmlns:a16="http://schemas.microsoft.com/office/drawing/2014/main" id="{FE17BC0C-04D7-499C-9639-BA72471089EE}"/>
              </a:ext>
            </a:extLst>
          </p:cNvPr>
          <p:cNvSpPr>
            <a:spLocks noChangeArrowheads="1"/>
          </p:cNvSpPr>
          <p:nvPr userDrawn="1"/>
        </p:nvSpPr>
        <p:spPr bwMode="auto">
          <a:xfrm>
            <a:off x="1588" y="0"/>
            <a:ext cx="9144000" cy="6858000"/>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anose="020B0600070205080204" pitchFamily="34" charset="-128"/>
              </a:defRPr>
            </a:lvl1pPr>
            <a:lvl2pPr marL="742950" indent="-285750" eaLnBrk="0" hangingPunct="0">
              <a:defRPr>
                <a:solidFill>
                  <a:schemeClr val="tx1"/>
                </a:solidFill>
                <a:latin typeface="Limon F3" charset="0"/>
                <a:ea typeface="MS PGothic" panose="020B0600070205080204" pitchFamily="34" charset="-128"/>
              </a:defRPr>
            </a:lvl2pPr>
            <a:lvl3pPr marL="1143000" indent="-228600" eaLnBrk="0" hangingPunct="0">
              <a:defRPr>
                <a:solidFill>
                  <a:schemeClr val="tx1"/>
                </a:solidFill>
                <a:latin typeface="Limon F3" charset="0"/>
                <a:ea typeface="MS PGothic" panose="020B0600070205080204" pitchFamily="34" charset="-128"/>
              </a:defRPr>
            </a:lvl3pPr>
            <a:lvl4pPr marL="1600200" indent="-228600" eaLnBrk="0" hangingPunct="0">
              <a:defRPr>
                <a:solidFill>
                  <a:schemeClr val="tx1"/>
                </a:solidFill>
                <a:latin typeface="Limon F3" charset="0"/>
                <a:ea typeface="MS PGothic" panose="020B0600070205080204" pitchFamily="34" charset="-128"/>
              </a:defRPr>
            </a:lvl4pPr>
            <a:lvl5pPr marL="2057400" indent="-228600" eaLnBrk="0" hangingPunct="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1" hangingPunct="1">
              <a:spcBef>
                <a:spcPct val="50000"/>
              </a:spcBef>
              <a:defRPr/>
            </a:pPr>
            <a:endParaRPr lang="en-US" altLang="en-US" sz="3400" b="1">
              <a:solidFill>
                <a:srgbClr val="000066"/>
              </a:solidFill>
              <a:latin typeface="Arial" panose="020B0604020202020204" pitchFamily="34" charset="0"/>
            </a:endParaRPr>
          </a:p>
        </p:txBody>
      </p:sp>
    </p:spTree>
    <p:extLst>
      <p:ext uri="{BB962C8B-B14F-4D97-AF65-F5344CB8AC3E}">
        <p14:creationId xmlns:p14="http://schemas.microsoft.com/office/powerpoint/2010/main" val="14766012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7655779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6389250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9757468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23211056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2447458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662254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463698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87807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11960507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29522342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25EE6E5F-DA6F-40CB-A876-A754519F9F27}"/>
              </a:ext>
            </a:extLst>
          </p:cNvPr>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348FCBFC-D47F-434F-8EAA-6F4381BB00A4}"/>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p:txBody>
      </p:sp>
      <p:sp>
        <p:nvSpPr>
          <p:cNvPr id="1028" name="Line 6">
            <a:extLst>
              <a:ext uri="{FF2B5EF4-FFF2-40B4-BE49-F238E27FC236}">
                <a16:creationId xmlns:a16="http://schemas.microsoft.com/office/drawing/2014/main" id="{CFBAF456-C05A-4652-B68F-C8A00984B20D}"/>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1029" name="Rectangle 12">
            <a:extLst>
              <a:ext uri="{FF2B5EF4-FFF2-40B4-BE49-F238E27FC236}">
                <a16:creationId xmlns:a16="http://schemas.microsoft.com/office/drawing/2014/main" id="{AB06B476-530D-4763-87C8-6231C192E72F}"/>
              </a:ext>
            </a:extLst>
          </p:cNvPr>
          <p:cNvSpPr>
            <a:spLocks noChangeArrowheads="1"/>
          </p:cNvSpPr>
          <p:nvPr/>
        </p:nvSpPr>
        <p:spPr bwMode="auto">
          <a:xfrm>
            <a:off x="1588" y="6015038"/>
            <a:ext cx="9144000" cy="842962"/>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anose="020B0600070205080204" pitchFamily="34" charset="-128"/>
              </a:defRPr>
            </a:lvl1pPr>
            <a:lvl2pPr marL="742950" indent="-285750" eaLnBrk="0" hangingPunct="0">
              <a:defRPr>
                <a:solidFill>
                  <a:schemeClr val="tx1"/>
                </a:solidFill>
                <a:latin typeface="Limon F3" charset="0"/>
                <a:ea typeface="MS PGothic" panose="020B0600070205080204" pitchFamily="34" charset="-128"/>
              </a:defRPr>
            </a:lvl2pPr>
            <a:lvl3pPr marL="1143000" indent="-228600" eaLnBrk="0" hangingPunct="0">
              <a:defRPr>
                <a:solidFill>
                  <a:schemeClr val="tx1"/>
                </a:solidFill>
                <a:latin typeface="Limon F3" charset="0"/>
                <a:ea typeface="MS PGothic" panose="020B0600070205080204" pitchFamily="34" charset="-128"/>
              </a:defRPr>
            </a:lvl3pPr>
            <a:lvl4pPr marL="1600200" indent="-228600" eaLnBrk="0" hangingPunct="0">
              <a:defRPr>
                <a:solidFill>
                  <a:schemeClr val="tx1"/>
                </a:solidFill>
                <a:latin typeface="Limon F3" charset="0"/>
                <a:ea typeface="MS PGothic" panose="020B0600070205080204" pitchFamily="34" charset="-128"/>
              </a:defRPr>
            </a:lvl4pPr>
            <a:lvl5pPr marL="2057400" indent="-228600" eaLnBrk="0" hangingPunct="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1" hangingPunct="1">
              <a:spcBef>
                <a:spcPct val="50000"/>
              </a:spcBef>
              <a:defRPr/>
            </a:pPr>
            <a:endParaRPr lang="fr-FR" altLang="en-US" sz="3400" b="1">
              <a:solidFill>
                <a:srgbClr val="000066"/>
              </a:solidFill>
              <a:latin typeface="Arial" panose="020B0604020202020204" pitchFamily="34" charset="0"/>
            </a:endParaRPr>
          </a:p>
        </p:txBody>
      </p:sp>
      <p:sp>
        <p:nvSpPr>
          <p:cNvPr id="1030" name="Rectangle 13">
            <a:extLst>
              <a:ext uri="{FF2B5EF4-FFF2-40B4-BE49-F238E27FC236}">
                <a16:creationId xmlns:a16="http://schemas.microsoft.com/office/drawing/2014/main" id="{70263548-31B8-4DA6-BC74-01B2CEEC7F1F}"/>
              </a:ext>
            </a:extLst>
          </p:cNvPr>
          <p:cNvSpPr>
            <a:spLocks noChangeArrowheads="1"/>
          </p:cNvSpPr>
          <p:nvPr/>
        </p:nvSpPr>
        <p:spPr bwMode="auto">
          <a:xfrm>
            <a:off x="927100" y="6426200"/>
            <a:ext cx="49403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eaLnBrk="0" hangingPunct="0">
              <a:defRPr>
                <a:solidFill>
                  <a:schemeClr val="tx1"/>
                </a:solidFill>
                <a:latin typeface="Limon F3" charset="0"/>
                <a:ea typeface="MS PGothic" panose="020B0600070205080204" pitchFamily="34" charset="-128"/>
              </a:defRPr>
            </a:lvl1pPr>
            <a:lvl2pPr marL="742950" indent="-285750" defTabSz="912813" eaLnBrk="0" hangingPunct="0">
              <a:defRPr>
                <a:solidFill>
                  <a:schemeClr val="tx1"/>
                </a:solidFill>
                <a:latin typeface="Limon F3" charset="0"/>
                <a:ea typeface="MS PGothic" panose="020B0600070205080204" pitchFamily="34" charset="-128"/>
              </a:defRPr>
            </a:lvl2pPr>
            <a:lvl3pPr marL="1143000" indent="-228600" defTabSz="912813" eaLnBrk="0" hangingPunct="0">
              <a:defRPr>
                <a:solidFill>
                  <a:schemeClr val="tx1"/>
                </a:solidFill>
                <a:latin typeface="Limon F3" charset="0"/>
                <a:ea typeface="MS PGothic" panose="020B0600070205080204" pitchFamily="34" charset="-128"/>
              </a:defRPr>
            </a:lvl3pPr>
            <a:lvl4pPr marL="1600200" indent="-228600" defTabSz="912813" eaLnBrk="0" hangingPunct="0">
              <a:defRPr>
                <a:solidFill>
                  <a:schemeClr val="tx1"/>
                </a:solidFill>
                <a:latin typeface="Limon F3" charset="0"/>
                <a:ea typeface="MS PGothic" panose="020B0600070205080204" pitchFamily="34" charset="-128"/>
              </a:defRPr>
            </a:lvl4pPr>
            <a:lvl5pPr marL="2057400" indent="-228600" defTabSz="912813" eaLnBrk="0" hangingPunct="0">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1" hangingPunct="1">
              <a:defRPr/>
            </a:pPr>
            <a:r>
              <a:rPr lang="en-GB" altLang="en-US" sz="1200" b="1" dirty="0">
                <a:solidFill>
                  <a:srgbClr val="96CCEE"/>
                </a:solidFill>
                <a:latin typeface="Arial Narrow" panose="020B0606020202030204" pitchFamily="34" charset="0"/>
              </a:rPr>
              <a:t>Rotavirus vaccine administration, Module 4 </a:t>
            </a:r>
            <a:r>
              <a:rPr lang="en-GB" altLang="en-US" b="1" baseline="12000" dirty="0">
                <a:solidFill>
                  <a:srgbClr val="FFFFFF"/>
                </a:solidFill>
                <a:latin typeface="Arial Narrow" panose="020B0606020202030204" pitchFamily="34" charset="0"/>
              </a:rPr>
              <a:t>|</a:t>
            </a:r>
            <a:r>
              <a:rPr lang="en-GB" altLang="en-US" sz="1200" b="1" dirty="0">
                <a:solidFill>
                  <a:srgbClr val="96CCEE"/>
                </a:solidFill>
                <a:latin typeface="Arial Narrow" panose="020B0606020202030204" pitchFamily="34" charset="0"/>
              </a:rPr>
              <a:t>  </a:t>
            </a:r>
            <a:r>
              <a:rPr lang="en-GB" altLang="en-US" sz="1200" dirty="0">
                <a:solidFill>
                  <a:srgbClr val="96CCEE"/>
                </a:solidFill>
                <a:latin typeface="Arial Narrow" panose="020B0606020202030204" pitchFamily="34" charset="0"/>
              </a:rPr>
              <a:t>December 2024</a:t>
            </a:r>
          </a:p>
        </p:txBody>
      </p:sp>
      <p:sp>
        <p:nvSpPr>
          <p:cNvPr id="1031" name="Rectangle 14">
            <a:extLst>
              <a:ext uri="{FF2B5EF4-FFF2-40B4-BE49-F238E27FC236}">
                <a16:creationId xmlns:a16="http://schemas.microsoft.com/office/drawing/2014/main" id="{D7D7F66F-C81C-4C7D-91CE-E97F342AB97F}"/>
              </a:ext>
            </a:extLst>
          </p:cNvPr>
          <p:cNvSpPr>
            <a:spLocks noChangeArrowheads="1"/>
          </p:cNvSpPr>
          <p:nvPr/>
        </p:nvSpPr>
        <p:spPr bwMode="auto">
          <a:xfrm>
            <a:off x="360363" y="6399213"/>
            <a:ext cx="466725"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defRPr>
                <a:solidFill>
                  <a:schemeClr val="tx1"/>
                </a:solidFill>
                <a:latin typeface="Limon F3" charset="0"/>
                <a:ea typeface="MS PGothic" panose="020B0600070205080204" pitchFamily="34" charset="-128"/>
              </a:defRPr>
            </a:lvl1pPr>
            <a:lvl2pPr marL="742950" indent="-285750" defTabSz="912813">
              <a:defRPr>
                <a:solidFill>
                  <a:schemeClr val="tx1"/>
                </a:solidFill>
                <a:latin typeface="Limon F3" charset="0"/>
                <a:ea typeface="MS PGothic" panose="020B0600070205080204" pitchFamily="34" charset="-128"/>
              </a:defRPr>
            </a:lvl2pPr>
            <a:lvl3pPr marL="1143000" indent="-228600" defTabSz="912813">
              <a:defRPr>
                <a:solidFill>
                  <a:schemeClr val="tx1"/>
                </a:solidFill>
                <a:latin typeface="Limon F3" charset="0"/>
                <a:ea typeface="MS PGothic" panose="020B0600070205080204" pitchFamily="34" charset="-128"/>
              </a:defRPr>
            </a:lvl3pPr>
            <a:lvl4pPr marL="1600200" indent="-228600" defTabSz="912813">
              <a:defRPr>
                <a:solidFill>
                  <a:schemeClr val="tx1"/>
                </a:solidFill>
                <a:latin typeface="Limon F3" charset="0"/>
                <a:ea typeface="MS PGothic" panose="020B0600070205080204" pitchFamily="34" charset="-128"/>
              </a:defRPr>
            </a:lvl4pPr>
            <a:lvl5pPr marL="2057400" indent="-228600" defTabSz="912813">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lgn="r" eaLnBrk="1" hangingPunct="1"/>
            <a:fld id="{BB7FCCC4-898B-4002-9B2B-391080A25D83}" type="slidenum">
              <a:rPr lang="en-US" altLang="en-US" sz="1500" b="1">
                <a:solidFill>
                  <a:srgbClr val="72BBE8"/>
                </a:solidFill>
                <a:latin typeface="Arial Narrow" panose="020B0606020202030204" pitchFamily="34" charset="0"/>
              </a:rPr>
              <a:pPr algn="r" eaLnBrk="1" hangingPunct="1"/>
              <a:t>‹#›</a:t>
            </a:fld>
            <a:r>
              <a:rPr lang="en-GB" altLang="en-US" sz="1500" b="1">
                <a:solidFill>
                  <a:srgbClr val="72BBE8"/>
                </a:solidFill>
                <a:latin typeface="Arial Narrow" panose="020B0606020202030204" pitchFamily="34" charset="0"/>
              </a:rPr>
              <a:t> </a:t>
            </a:r>
            <a:r>
              <a:rPr lang="en-GB" altLang="en-US" sz="2100" b="1" baseline="14000">
                <a:solidFill>
                  <a:srgbClr val="FFFFFF"/>
                </a:solidFill>
                <a:latin typeface="Arial Narrow" panose="020B0606020202030204" pitchFamily="34" charset="0"/>
              </a:rPr>
              <a:t>|</a:t>
            </a:r>
          </a:p>
        </p:txBody>
      </p:sp>
      <p:pic>
        <p:nvPicPr>
          <p:cNvPr id="1032" name="Picture 17" descr="WHO-EN-white-H">
            <a:extLst>
              <a:ext uri="{FF2B5EF4-FFF2-40B4-BE49-F238E27FC236}">
                <a16:creationId xmlns:a16="http://schemas.microsoft.com/office/drawing/2014/main" id="{457F9D8D-B35D-41D6-9037-1E0D705B126A}"/>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430963" y="6040438"/>
            <a:ext cx="2208212"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346" r:id="rId1"/>
    <p:sldLayoutId id="2147484336" r:id="rId2"/>
    <p:sldLayoutId id="2147484337" r:id="rId3"/>
    <p:sldLayoutId id="2147484338" r:id="rId4"/>
    <p:sldLayoutId id="2147484339" r:id="rId5"/>
    <p:sldLayoutId id="2147484340" r:id="rId6"/>
    <p:sldLayoutId id="2147484341" r:id="rId7"/>
    <p:sldLayoutId id="2147484342" r:id="rId8"/>
    <p:sldLayoutId id="2147484343" r:id="rId9"/>
    <p:sldLayoutId id="2147484344" r:id="rId10"/>
    <p:sldLayoutId id="2147484345"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2" name="Rectangle 4">
            <a:extLst>
              <a:ext uri="{FF2B5EF4-FFF2-40B4-BE49-F238E27FC236}">
                <a16:creationId xmlns:a16="http://schemas.microsoft.com/office/drawing/2014/main" id="{11A08FAB-C4FA-4576-8ABF-D47A6FEB7F12}"/>
              </a:ext>
            </a:extLst>
          </p:cNvPr>
          <p:cNvSpPr>
            <a:spLocks noChangeArrowheads="1"/>
          </p:cNvSpPr>
          <p:nvPr/>
        </p:nvSpPr>
        <p:spPr bwMode="auto">
          <a:xfrm>
            <a:off x="687388" y="188913"/>
            <a:ext cx="7772400" cy="1470025"/>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a:defRPr/>
            </a:pPr>
            <a:r>
              <a:rPr lang="en-US" sz="2400" b="1">
                <a:solidFill>
                  <a:srgbClr val="FFFFFF"/>
                </a:solidFill>
                <a:latin typeface="Arial" pitchFamily="34" charset="0"/>
              </a:rPr>
              <a:t>Training for rotavirus vaccine introduction</a:t>
            </a:r>
            <a:endParaRPr lang="fr-FR" sz="2400" b="1">
              <a:solidFill>
                <a:srgbClr val="FFFFFF"/>
              </a:solidFill>
              <a:latin typeface="Arial" pitchFamily="34" charset="0"/>
            </a:endParaRPr>
          </a:p>
        </p:txBody>
      </p:sp>
      <p:sp>
        <p:nvSpPr>
          <p:cNvPr id="5123" name="Rectangle 5">
            <a:extLst>
              <a:ext uri="{FF2B5EF4-FFF2-40B4-BE49-F238E27FC236}">
                <a16:creationId xmlns:a16="http://schemas.microsoft.com/office/drawing/2014/main" id="{E114D449-E10C-4DC8-A622-03DA12251E84}"/>
              </a:ext>
            </a:extLst>
          </p:cNvPr>
          <p:cNvSpPr>
            <a:spLocks noChangeArrowheads="1"/>
          </p:cNvSpPr>
          <p:nvPr/>
        </p:nvSpPr>
        <p:spPr bwMode="auto">
          <a:xfrm>
            <a:off x="1476375" y="2397125"/>
            <a:ext cx="64008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buFont typeface="Wingdings" panose="05000000000000000000" pitchFamily="2" charset="2"/>
              <a:buNone/>
            </a:pPr>
            <a:r>
              <a:rPr lang="en-US" altLang="en-US" sz="3200" b="1">
                <a:solidFill>
                  <a:srgbClr val="FFFFFF"/>
                </a:solidFill>
              </a:rPr>
              <a:t>Module 4</a:t>
            </a:r>
          </a:p>
          <a:p>
            <a:pPr algn="ctr">
              <a:buFont typeface="Wingdings" panose="05000000000000000000" pitchFamily="2" charset="2"/>
              <a:buNone/>
            </a:pPr>
            <a:r>
              <a:rPr lang="en-US" altLang="en-US" sz="3200" b="1">
                <a:solidFill>
                  <a:srgbClr val="FFFFFF"/>
                </a:solidFill>
              </a:rPr>
              <a:t>Rotavirus vaccine administration</a:t>
            </a:r>
            <a:endParaRPr lang="fr-FR" altLang="en-US" sz="3200" b="1">
              <a:solidFill>
                <a:srgbClr val="FFFFFF"/>
              </a:solidFill>
            </a:endParaRPr>
          </a:p>
        </p:txBody>
      </p:sp>
      <p:pic>
        <p:nvPicPr>
          <p:cNvPr id="5124" name="Picture 5" descr="WHO-EN-white-H">
            <a:extLst>
              <a:ext uri="{FF2B5EF4-FFF2-40B4-BE49-F238E27FC236}">
                <a16:creationId xmlns:a16="http://schemas.microsoft.com/office/drawing/2014/main" id="{CBE87709-40F2-4E87-98BB-4DFB2060FD0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76525" y="5059363"/>
            <a:ext cx="3789363" cy="123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0ABB112D-1425-E327-21A8-6511D435AD3E}"/>
              </a:ext>
            </a:extLst>
          </p:cNvPr>
          <p:cNvSpPr txBox="1"/>
          <p:nvPr/>
        </p:nvSpPr>
        <p:spPr>
          <a:xfrm>
            <a:off x="6588224" y="6326339"/>
            <a:ext cx="2280989" cy="246221"/>
          </a:xfrm>
          <a:prstGeom prst="rect">
            <a:avLst/>
          </a:prstGeom>
          <a:noFill/>
        </p:spPr>
        <p:txBody>
          <a:bodyPr wrap="square">
            <a:spAutoFit/>
          </a:bodyPr>
          <a:lstStyle>
            <a:defPPr>
              <a:defRPr lang="en-GB"/>
            </a:defPPr>
            <a:lvl1pPr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9pPr>
          </a:lstStyle>
          <a:p>
            <a:pPr>
              <a:defRPr/>
            </a:pPr>
            <a:r>
              <a:rPr lang="en-US" sz="1000" dirty="0">
                <a:solidFill>
                  <a:schemeClr val="bg1"/>
                </a:solidFill>
              </a:rPr>
              <a:t>Last updated December 2024</a:t>
            </a:r>
            <a:endParaRPr lang="en-GB" sz="1000" dirty="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A2E364C8-6315-48F1-846B-FEF188EBE4BC}"/>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eaLnBrk="1" hangingPunct="1">
              <a:defRPr/>
            </a:pPr>
            <a:r>
              <a:rPr lang="en-GB" sz="3400" b="1" dirty="0">
                <a:solidFill>
                  <a:srgbClr val="000066"/>
                </a:solidFill>
                <a:latin typeface="Arial" charset="0"/>
                <a:ea typeface="Arial" charset="0"/>
              </a:rPr>
              <a:t>How to prepare for vaccination with the Rotarix</a:t>
            </a:r>
            <a:r>
              <a:rPr lang="en-GB" sz="3400" b="1" baseline="30000" dirty="0">
                <a:solidFill>
                  <a:srgbClr val="000066"/>
                </a:solidFill>
                <a:latin typeface="Arial" charset="0"/>
                <a:ea typeface="Arial" charset="0"/>
              </a:rPr>
              <a:t>® </a:t>
            </a:r>
            <a:r>
              <a:rPr lang="en-GB" sz="3400" b="1" dirty="0" err="1">
                <a:solidFill>
                  <a:srgbClr val="000066"/>
                </a:solidFill>
                <a:latin typeface="Arial" charset="0"/>
                <a:ea typeface="Arial" charset="0"/>
              </a:rPr>
              <a:t>monodose</a:t>
            </a:r>
            <a:r>
              <a:rPr lang="en-GB" sz="3400" b="1" dirty="0">
                <a:solidFill>
                  <a:srgbClr val="000066"/>
                </a:solidFill>
                <a:latin typeface="Arial" charset="0"/>
                <a:ea typeface="Arial" charset="0"/>
              </a:rPr>
              <a:t> tube presentation? (4/5)</a:t>
            </a:r>
          </a:p>
        </p:txBody>
      </p:sp>
      <p:sp>
        <p:nvSpPr>
          <p:cNvPr id="4" name="Rectangle 8">
            <a:extLst>
              <a:ext uri="{FF2B5EF4-FFF2-40B4-BE49-F238E27FC236}">
                <a16:creationId xmlns:a16="http://schemas.microsoft.com/office/drawing/2014/main" id="{5E7DF04F-932E-204F-D00F-CFF197632BD4}"/>
              </a:ext>
            </a:extLst>
          </p:cNvPr>
          <p:cNvSpPr txBox="1">
            <a:spLocks noChangeArrowheads="1"/>
          </p:cNvSpPr>
          <p:nvPr/>
        </p:nvSpPr>
        <p:spPr bwMode="auto">
          <a:xfrm>
            <a:off x="481856" y="1317478"/>
            <a:ext cx="8338616" cy="959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pPr marL="0" indent="0">
              <a:spcBef>
                <a:spcPts val="1200"/>
              </a:spcBef>
              <a:buNone/>
            </a:pPr>
            <a:r>
              <a:rPr lang="en-US" altLang="en-US" sz="2400" b="1" i="1" kern="0" dirty="0"/>
              <a:t>C. Give the vaccine orally immediately after opening</a:t>
            </a:r>
          </a:p>
          <a:p>
            <a:pPr marL="0" indent="0">
              <a:spcBef>
                <a:spcPts val="1200"/>
              </a:spcBef>
              <a:buNone/>
            </a:pPr>
            <a:r>
              <a:rPr lang="en-US" altLang="en-US" sz="2400" b="1" kern="0" dirty="0"/>
              <a:t>1. To position the child to receive the vaccine:</a:t>
            </a:r>
            <a:endParaRPr lang="fr-FR" altLang="en-US" sz="2400" b="1" kern="0" dirty="0"/>
          </a:p>
        </p:txBody>
      </p:sp>
      <p:sp>
        <p:nvSpPr>
          <p:cNvPr id="5" name="Rectangle 8">
            <a:extLst>
              <a:ext uri="{FF2B5EF4-FFF2-40B4-BE49-F238E27FC236}">
                <a16:creationId xmlns:a16="http://schemas.microsoft.com/office/drawing/2014/main" id="{657625D0-3166-BD8A-D310-0E337EEBD3D0}"/>
              </a:ext>
            </a:extLst>
          </p:cNvPr>
          <p:cNvSpPr txBox="1">
            <a:spLocks noChangeArrowheads="1"/>
          </p:cNvSpPr>
          <p:nvPr/>
        </p:nvSpPr>
        <p:spPr>
          <a:xfrm>
            <a:off x="467543" y="2348880"/>
            <a:ext cx="5285433" cy="2641006"/>
          </a:xfrm>
          <a:prstGeom prst="rect">
            <a:avLst/>
          </a:prstGeom>
        </p:spPr>
        <p:txBody>
          <a:bodyPr/>
          <a:lst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pPr>
              <a:spcBef>
                <a:spcPts val="1200"/>
              </a:spcBef>
            </a:pPr>
            <a:r>
              <a:rPr lang="en-US" altLang="en-US" sz="2400" kern="0" dirty="0"/>
              <a:t>Seat the child leaning slightly backwards</a:t>
            </a:r>
          </a:p>
          <a:p>
            <a:pPr marL="0" indent="0">
              <a:spcBef>
                <a:spcPts val="1200"/>
              </a:spcBef>
              <a:buNone/>
            </a:pPr>
            <a:r>
              <a:rPr lang="en-US" altLang="en-US" sz="2400" b="1" kern="0" dirty="0"/>
              <a:t>2. To administer the vaccine orally:</a:t>
            </a:r>
          </a:p>
          <a:p>
            <a:pPr>
              <a:spcBef>
                <a:spcPts val="1200"/>
              </a:spcBef>
            </a:pPr>
            <a:r>
              <a:rPr lang="en-US" altLang="en-US" sz="2400" kern="0" dirty="0"/>
              <a:t>Squeeze the liquid gently into the side of the child’s mouth – towards the inside of their cheek</a:t>
            </a:r>
          </a:p>
        </p:txBody>
      </p:sp>
      <p:pic>
        <p:nvPicPr>
          <p:cNvPr id="6" name="Picture 5" descr="Diagram&#10;&#10;Description automatically generated">
            <a:extLst>
              <a:ext uri="{FF2B5EF4-FFF2-40B4-BE49-F238E27FC236}">
                <a16:creationId xmlns:a16="http://schemas.microsoft.com/office/drawing/2014/main" id="{145E4E3D-98EB-E18A-6FAD-F525D26FC8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52977" y="2341790"/>
            <a:ext cx="3267876" cy="2094953"/>
          </a:xfrm>
          <a:prstGeom prst="rect">
            <a:avLst/>
          </a:prstGeom>
        </p:spPr>
      </p:pic>
      <p:sp>
        <p:nvSpPr>
          <p:cNvPr id="7" name="Rectangle 8">
            <a:extLst>
              <a:ext uri="{FF2B5EF4-FFF2-40B4-BE49-F238E27FC236}">
                <a16:creationId xmlns:a16="http://schemas.microsoft.com/office/drawing/2014/main" id="{1862C0B6-B2BC-27D1-026F-6D818DF7A43E}"/>
              </a:ext>
            </a:extLst>
          </p:cNvPr>
          <p:cNvSpPr txBox="1">
            <a:spLocks noChangeArrowheads="1"/>
          </p:cNvSpPr>
          <p:nvPr/>
        </p:nvSpPr>
        <p:spPr>
          <a:xfrm>
            <a:off x="467544" y="4869160"/>
            <a:ext cx="8338616" cy="959394"/>
          </a:xfrm>
          <a:prstGeom prst="rect">
            <a:avLst/>
          </a:prstGeom>
        </p:spPr>
        <p:txBody>
          <a:bodyPr/>
          <a:lst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pPr>
              <a:spcBef>
                <a:spcPts val="1200"/>
              </a:spcBef>
            </a:pPr>
            <a:r>
              <a:rPr lang="en-US" altLang="en-US" sz="2400" kern="0" dirty="0"/>
              <a:t>You may need to squeeze the tube a few times to get all of the vaccine out – it is okay if a drop remains in the tip of the tube</a:t>
            </a:r>
            <a:endParaRPr lang="fr-FR" altLang="en-US" sz="2400" kern="0" dirty="0"/>
          </a:p>
          <a:p>
            <a:pPr marL="0" indent="0">
              <a:spcBef>
                <a:spcPts val="1200"/>
              </a:spcBef>
              <a:buNone/>
            </a:pPr>
            <a:endParaRPr lang="en-US" altLang="en-US" sz="2400" kern="0" dirty="0"/>
          </a:p>
        </p:txBody>
      </p:sp>
    </p:spTree>
    <p:extLst>
      <p:ext uri="{BB962C8B-B14F-4D97-AF65-F5344CB8AC3E}">
        <p14:creationId xmlns:p14="http://schemas.microsoft.com/office/powerpoint/2010/main" val="7439688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A2E364C8-6315-48F1-846B-FEF188EBE4BC}"/>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eaLnBrk="1" hangingPunct="1">
              <a:defRPr/>
            </a:pPr>
            <a:r>
              <a:rPr lang="en-GB" sz="3400" b="1" dirty="0">
                <a:solidFill>
                  <a:srgbClr val="000066"/>
                </a:solidFill>
                <a:latin typeface="Arial" charset="0"/>
                <a:ea typeface="Arial" charset="0"/>
              </a:rPr>
              <a:t>How to prepare for vaccination with the Rotarix</a:t>
            </a:r>
            <a:r>
              <a:rPr lang="en-GB" sz="3400" b="1" baseline="30000" dirty="0">
                <a:solidFill>
                  <a:srgbClr val="000066"/>
                </a:solidFill>
                <a:latin typeface="Arial" charset="0"/>
                <a:ea typeface="Arial" charset="0"/>
              </a:rPr>
              <a:t>® </a:t>
            </a:r>
            <a:r>
              <a:rPr lang="en-GB" sz="3400" b="1" dirty="0" err="1">
                <a:solidFill>
                  <a:srgbClr val="000066"/>
                </a:solidFill>
                <a:latin typeface="Arial" charset="0"/>
                <a:ea typeface="Arial" charset="0"/>
              </a:rPr>
              <a:t>monodose</a:t>
            </a:r>
            <a:r>
              <a:rPr lang="en-GB" sz="3400" b="1" dirty="0">
                <a:solidFill>
                  <a:srgbClr val="000066"/>
                </a:solidFill>
                <a:latin typeface="Arial" charset="0"/>
                <a:ea typeface="Arial" charset="0"/>
              </a:rPr>
              <a:t> tube presentation? (5/5)</a:t>
            </a:r>
          </a:p>
        </p:txBody>
      </p:sp>
      <p:sp>
        <p:nvSpPr>
          <p:cNvPr id="4" name="Rectangle 8">
            <a:extLst>
              <a:ext uri="{FF2B5EF4-FFF2-40B4-BE49-F238E27FC236}">
                <a16:creationId xmlns:a16="http://schemas.microsoft.com/office/drawing/2014/main" id="{5E7DF04F-932E-204F-D00F-CFF197632BD4}"/>
              </a:ext>
            </a:extLst>
          </p:cNvPr>
          <p:cNvSpPr txBox="1">
            <a:spLocks noChangeArrowheads="1"/>
          </p:cNvSpPr>
          <p:nvPr/>
        </p:nvSpPr>
        <p:spPr bwMode="auto">
          <a:xfrm>
            <a:off x="481856" y="1317478"/>
            <a:ext cx="8338616" cy="591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pPr marL="0" indent="0">
              <a:spcBef>
                <a:spcPts val="1200"/>
              </a:spcBef>
              <a:buNone/>
            </a:pPr>
            <a:r>
              <a:rPr lang="en-US" altLang="en-US" sz="2400" b="1" i="1" kern="0" dirty="0"/>
              <a:t>C. Store remaining doses in the fridge immediately</a:t>
            </a:r>
          </a:p>
        </p:txBody>
      </p:sp>
      <p:sp>
        <p:nvSpPr>
          <p:cNvPr id="5" name="Rectangle 8">
            <a:extLst>
              <a:ext uri="{FF2B5EF4-FFF2-40B4-BE49-F238E27FC236}">
                <a16:creationId xmlns:a16="http://schemas.microsoft.com/office/drawing/2014/main" id="{657625D0-3166-BD8A-D310-0E337EEBD3D0}"/>
              </a:ext>
            </a:extLst>
          </p:cNvPr>
          <p:cNvSpPr txBox="1">
            <a:spLocks noChangeArrowheads="1"/>
          </p:cNvSpPr>
          <p:nvPr/>
        </p:nvSpPr>
        <p:spPr>
          <a:xfrm>
            <a:off x="435790" y="1986167"/>
            <a:ext cx="5242272" cy="2641006"/>
          </a:xfrm>
          <a:prstGeom prst="rect">
            <a:avLst/>
          </a:prstGeom>
        </p:spPr>
        <p:txBody>
          <a:bodyPr/>
          <a:lst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pPr>
              <a:spcBef>
                <a:spcPts val="1200"/>
              </a:spcBef>
            </a:pPr>
            <a:r>
              <a:rPr lang="en-US" altLang="en-US" sz="2400" kern="0" dirty="0"/>
              <a:t>Unused oral tubes that are still attached to the connecting bar must be put back in the fridge immediately after an oral tube has been used.  This is so that the unused oral tubes can be used for the next vaccination</a:t>
            </a:r>
          </a:p>
        </p:txBody>
      </p:sp>
      <p:sp>
        <p:nvSpPr>
          <p:cNvPr id="7" name="Rectangle 8">
            <a:extLst>
              <a:ext uri="{FF2B5EF4-FFF2-40B4-BE49-F238E27FC236}">
                <a16:creationId xmlns:a16="http://schemas.microsoft.com/office/drawing/2014/main" id="{1862C0B6-B2BC-27D1-026F-6D818DF7A43E}"/>
              </a:ext>
            </a:extLst>
          </p:cNvPr>
          <p:cNvSpPr txBox="1">
            <a:spLocks noChangeArrowheads="1"/>
          </p:cNvSpPr>
          <p:nvPr/>
        </p:nvSpPr>
        <p:spPr>
          <a:xfrm>
            <a:off x="467544" y="4869160"/>
            <a:ext cx="8338616" cy="959394"/>
          </a:xfrm>
          <a:prstGeom prst="rect">
            <a:avLst/>
          </a:prstGeom>
        </p:spPr>
        <p:txBody>
          <a:bodyPr/>
          <a:lst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pPr>
              <a:spcBef>
                <a:spcPts val="1200"/>
              </a:spcBef>
            </a:pPr>
            <a:r>
              <a:rPr lang="en-US" altLang="en-US" sz="2400" kern="0" dirty="0"/>
              <a:t>Discard the used oral tubes in approved biological waste containers according to local regulations</a:t>
            </a:r>
            <a:endParaRPr lang="fr-FR" altLang="en-US" sz="2400" kern="0" dirty="0"/>
          </a:p>
          <a:p>
            <a:pPr marL="0" indent="0">
              <a:spcBef>
                <a:spcPts val="1200"/>
              </a:spcBef>
              <a:buNone/>
            </a:pPr>
            <a:endParaRPr lang="en-US" altLang="en-US" sz="2400" kern="0" dirty="0"/>
          </a:p>
        </p:txBody>
      </p:sp>
      <p:pic>
        <p:nvPicPr>
          <p:cNvPr id="3" name="Picture 2" descr="Diagram&#10;&#10;Description automatically generated">
            <a:extLst>
              <a:ext uri="{FF2B5EF4-FFF2-40B4-BE49-F238E27FC236}">
                <a16:creationId xmlns:a16="http://schemas.microsoft.com/office/drawing/2014/main" id="{A0698BB1-7533-C6C8-59BC-2EB2E8FAA1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68144" y="1992215"/>
            <a:ext cx="3038899" cy="1933845"/>
          </a:xfrm>
          <a:prstGeom prst="rect">
            <a:avLst/>
          </a:prstGeom>
        </p:spPr>
      </p:pic>
    </p:spTree>
    <p:extLst>
      <p:ext uri="{BB962C8B-B14F-4D97-AF65-F5344CB8AC3E}">
        <p14:creationId xmlns:p14="http://schemas.microsoft.com/office/powerpoint/2010/main" val="4751263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re 1">
            <a:extLst>
              <a:ext uri="{FF2B5EF4-FFF2-40B4-BE49-F238E27FC236}">
                <a16:creationId xmlns:a16="http://schemas.microsoft.com/office/drawing/2014/main" id="{BD3C2AA8-4BD0-4729-A0E0-DE275AF029EC}"/>
              </a:ext>
            </a:extLst>
          </p:cNvPr>
          <p:cNvSpPr>
            <a:spLocks noGrp="1"/>
          </p:cNvSpPr>
          <p:nvPr>
            <p:ph type="title" idx="4294967295"/>
          </p:nvPr>
        </p:nvSpPr>
        <p:spPr/>
        <p:txBody>
          <a:bodyPr/>
          <a:lstStyle/>
          <a:p>
            <a:pPr>
              <a:defRPr/>
            </a:pPr>
            <a:r>
              <a:rPr lang="en-GB" sz="3200" dirty="0"/>
              <a:t>Can rotavirus vaccine (Rotarix</a:t>
            </a:r>
            <a:r>
              <a:rPr lang="en-GB" sz="3200" baseline="30000" dirty="0"/>
              <a:t>®</a:t>
            </a:r>
            <a:r>
              <a:rPr lang="en-GB" sz="3200" dirty="0"/>
              <a:t>) be given at the same time as other childhood vaccines?</a:t>
            </a:r>
          </a:p>
        </p:txBody>
      </p:sp>
      <p:sp>
        <p:nvSpPr>
          <p:cNvPr id="26627" name="Rectangle 5">
            <a:extLst>
              <a:ext uri="{FF2B5EF4-FFF2-40B4-BE49-F238E27FC236}">
                <a16:creationId xmlns:a16="http://schemas.microsoft.com/office/drawing/2014/main" id="{FA74F094-C7BA-4C9B-A888-AACF49616940}"/>
              </a:ext>
            </a:extLst>
          </p:cNvPr>
          <p:cNvSpPr>
            <a:spLocks noChangeArrowheads="1"/>
          </p:cNvSpPr>
          <p:nvPr/>
        </p:nvSpPr>
        <p:spPr bwMode="auto">
          <a:xfrm>
            <a:off x="971550" y="2708275"/>
            <a:ext cx="4572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endParaRPr lang="fr-FR" altLang="en-US" sz="1800">
              <a:solidFill>
                <a:schemeClr val="tx1"/>
              </a:solidFill>
              <a:latin typeface="Limon F3" charset="0"/>
            </a:endParaRPr>
          </a:p>
        </p:txBody>
      </p:sp>
      <p:sp>
        <p:nvSpPr>
          <p:cNvPr id="26628" name="Espace réservé du contenu 3">
            <a:extLst>
              <a:ext uri="{FF2B5EF4-FFF2-40B4-BE49-F238E27FC236}">
                <a16:creationId xmlns:a16="http://schemas.microsoft.com/office/drawing/2014/main" id="{9820E0C6-8157-440C-8AC5-6FB4DEAED5E6}"/>
              </a:ext>
            </a:extLst>
          </p:cNvPr>
          <p:cNvSpPr txBox="1">
            <a:spLocks/>
          </p:cNvSpPr>
          <p:nvPr/>
        </p:nvSpPr>
        <p:spPr bwMode="auto">
          <a:xfrm>
            <a:off x="323850" y="1381125"/>
            <a:ext cx="8410575"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262063" indent="-280988"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en-US" dirty="0"/>
              <a:t>Rotarix</a:t>
            </a:r>
            <a:r>
              <a:rPr lang="en-US" altLang="en-US" baseline="30000" dirty="0"/>
              <a:t>®</a:t>
            </a:r>
            <a:r>
              <a:rPr lang="en-US" altLang="en-US" dirty="0"/>
              <a:t>, as well as other rotavirus vaccines, can be administered with any of the following routine childhood vaccines without interfering with their effectiveness: </a:t>
            </a:r>
          </a:p>
          <a:p>
            <a:pPr lvl="2">
              <a:buFont typeface="Arial" panose="020B0604020202020204" pitchFamily="34" charset="0"/>
              <a:buChar char="–"/>
            </a:pPr>
            <a:r>
              <a:rPr lang="fr-FR" altLang="en-US" dirty="0" err="1">
                <a:latin typeface="+mn-lt"/>
                <a:ea typeface="MS PGothic" panose="020B0600070205080204" pitchFamily="34" charset="-128"/>
              </a:rPr>
              <a:t>Diphtheria</a:t>
            </a:r>
            <a:r>
              <a:rPr lang="fr-FR" altLang="en-US" dirty="0">
                <a:latin typeface="+mn-lt"/>
                <a:ea typeface="MS PGothic" panose="020B0600070205080204" pitchFamily="34" charset="-128"/>
              </a:rPr>
              <a:t>–</a:t>
            </a:r>
            <a:r>
              <a:rPr lang="fr-FR" altLang="en-US" dirty="0" err="1">
                <a:latin typeface="+mn-lt"/>
                <a:ea typeface="MS PGothic" panose="020B0600070205080204" pitchFamily="34" charset="-128"/>
              </a:rPr>
              <a:t>tetanus</a:t>
            </a:r>
            <a:r>
              <a:rPr lang="fr-FR" altLang="en-US" dirty="0">
                <a:latin typeface="+mn-lt"/>
                <a:ea typeface="MS PGothic" panose="020B0600070205080204" pitchFamily="34" charset="-128"/>
              </a:rPr>
              <a:t>–pertussis vaccine (DTP)</a:t>
            </a:r>
          </a:p>
          <a:p>
            <a:pPr lvl="2">
              <a:buFont typeface="Arial" panose="020B0604020202020204" pitchFamily="34" charset="0"/>
              <a:buChar char="–"/>
            </a:pPr>
            <a:r>
              <a:rPr lang="fr-FR" altLang="en-US" i="1" dirty="0">
                <a:latin typeface="+mn-lt"/>
                <a:ea typeface="MS PGothic" panose="020B0600070205080204" pitchFamily="34" charset="-128"/>
              </a:rPr>
              <a:t>Haemophilus influenzae</a:t>
            </a:r>
            <a:r>
              <a:rPr lang="fr-FR" altLang="en-US" dirty="0">
                <a:latin typeface="+mn-lt"/>
                <a:ea typeface="MS PGothic" panose="020B0600070205080204" pitchFamily="34" charset="-128"/>
              </a:rPr>
              <a:t> type b vaccine (Hib)</a:t>
            </a:r>
          </a:p>
          <a:p>
            <a:pPr lvl="2">
              <a:buFont typeface="Arial" panose="020B0604020202020204" pitchFamily="34" charset="0"/>
              <a:buChar char="–"/>
            </a:pPr>
            <a:r>
              <a:rPr lang="fr-FR" altLang="en-US" dirty="0" err="1">
                <a:latin typeface="+mn-lt"/>
                <a:ea typeface="MS PGothic" panose="020B0600070205080204" pitchFamily="34" charset="-128"/>
              </a:rPr>
              <a:t>Inactivated</a:t>
            </a:r>
            <a:r>
              <a:rPr lang="fr-FR" altLang="en-US" dirty="0">
                <a:latin typeface="+mn-lt"/>
                <a:ea typeface="MS PGothic" panose="020B0600070205080204" pitchFamily="34" charset="-128"/>
              </a:rPr>
              <a:t> polio vaccine (IPV)</a:t>
            </a:r>
          </a:p>
          <a:p>
            <a:pPr lvl="2">
              <a:buFont typeface="Arial" panose="020B0604020202020204" pitchFamily="34" charset="0"/>
              <a:buChar char="–"/>
            </a:pPr>
            <a:r>
              <a:rPr lang="fr-FR" altLang="en-US" dirty="0" err="1">
                <a:latin typeface="+mn-lt"/>
                <a:ea typeface="MS PGothic" panose="020B0600070205080204" pitchFamily="34" charset="-128"/>
              </a:rPr>
              <a:t>Hepatitis</a:t>
            </a:r>
            <a:r>
              <a:rPr lang="fr-FR" altLang="en-US" dirty="0">
                <a:latin typeface="+mn-lt"/>
                <a:ea typeface="MS PGothic" panose="020B0600070205080204" pitchFamily="34" charset="-128"/>
              </a:rPr>
              <a:t> B vaccine</a:t>
            </a:r>
          </a:p>
          <a:p>
            <a:pPr lvl="2">
              <a:buFont typeface="Arial" panose="020B0604020202020204" pitchFamily="34" charset="0"/>
              <a:buChar char="–"/>
            </a:pPr>
            <a:r>
              <a:rPr lang="fr-FR" altLang="en-US" dirty="0" err="1">
                <a:latin typeface="+mn-lt"/>
                <a:ea typeface="MS PGothic" panose="020B0600070205080204" pitchFamily="34" charset="-128"/>
              </a:rPr>
              <a:t>Pneumococcal</a:t>
            </a:r>
            <a:r>
              <a:rPr lang="fr-FR" altLang="en-US" dirty="0">
                <a:latin typeface="+mn-lt"/>
                <a:ea typeface="MS PGothic" panose="020B0600070205080204" pitchFamily="34" charset="-128"/>
              </a:rPr>
              <a:t> vaccine</a:t>
            </a:r>
          </a:p>
          <a:p>
            <a:pPr lvl="2">
              <a:buFont typeface="Arial" panose="020B0604020202020204" pitchFamily="34" charset="0"/>
              <a:buChar char="–"/>
            </a:pPr>
            <a:r>
              <a:rPr lang="fr-FR" altLang="en-US" dirty="0">
                <a:latin typeface="+mn-lt"/>
                <a:ea typeface="MS PGothic" panose="020B0600070205080204" pitchFamily="34" charset="-128"/>
              </a:rPr>
              <a:t>Oral polio vaccine (OPV)</a:t>
            </a:r>
            <a:endParaRPr lang="en-US" altLang="en-US" dirty="0">
              <a:latin typeface="+mn-lt"/>
              <a:ea typeface="MS PGothic" panose="020B0600070205080204" pitchFamily="34" charset="-128"/>
            </a:endParaRPr>
          </a:p>
          <a:p>
            <a:r>
              <a:rPr lang="en-US" altLang="en-US" dirty="0"/>
              <a:t>Give the rotavirus (and OPV) vaccine</a:t>
            </a:r>
            <a:r>
              <a:rPr lang="en-US" altLang="en-US" b="1" dirty="0"/>
              <a:t> first</a:t>
            </a:r>
            <a:r>
              <a:rPr lang="en-US" altLang="en-US" dirty="0"/>
              <a:t>,</a:t>
            </a:r>
            <a:r>
              <a:rPr lang="en-US" altLang="en-US" b="1" dirty="0"/>
              <a:t> </a:t>
            </a:r>
            <a:r>
              <a:rPr lang="en-US" altLang="en-US" dirty="0"/>
              <a:t>then administer other injectable childhood </a:t>
            </a:r>
            <a:r>
              <a:rPr lang="fr-FR" altLang="en-US" dirty="0"/>
              <a:t>vaccines</a:t>
            </a:r>
            <a:endParaRPr lang="fr-FR" altLang="en-US" sz="21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à coins arrondis 3">
            <a:extLst>
              <a:ext uri="{FF2B5EF4-FFF2-40B4-BE49-F238E27FC236}">
                <a16:creationId xmlns:a16="http://schemas.microsoft.com/office/drawing/2014/main" id="{A2F8BF2F-3CFB-49F8-8997-06D4AD01363E}"/>
              </a:ext>
            </a:extLst>
          </p:cNvPr>
          <p:cNvSpPr>
            <a:spLocks noChangeArrowheads="1"/>
          </p:cNvSpPr>
          <p:nvPr/>
        </p:nvSpPr>
        <p:spPr bwMode="auto">
          <a:xfrm>
            <a:off x="971550" y="1916113"/>
            <a:ext cx="3959225" cy="2520950"/>
          </a:xfrm>
          <a:prstGeom prst="wedgeRoundRectCallout">
            <a:avLst>
              <a:gd name="adj1" fmla="val 68125"/>
              <a:gd name="adj2" fmla="val -20213"/>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en-US" altLang="en-US" sz="2000" b="1">
                <a:solidFill>
                  <a:srgbClr val="002060"/>
                </a:solidFill>
              </a:rPr>
              <a:t>The infant is 6 weeks old. You give him/her OPV, r</a:t>
            </a:r>
            <a:r>
              <a:rPr lang="en-US" altLang="en-US" sz="2000" b="1"/>
              <a:t>otavirus and </a:t>
            </a:r>
            <a:r>
              <a:rPr lang="fr-FR" altLang="en-US" sz="2000" b="1"/>
              <a:t>pentavalent</a:t>
            </a:r>
            <a:r>
              <a:rPr lang="fr-FR" altLang="en-US" sz="2000"/>
              <a:t> </a:t>
            </a:r>
            <a:r>
              <a:rPr lang="en-US" altLang="en-US" sz="2000" b="1"/>
              <a:t>vaccines.</a:t>
            </a:r>
          </a:p>
          <a:p>
            <a:pPr rtl="1" eaLnBrk="1" hangingPunct="1">
              <a:spcBef>
                <a:spcPct val="0"/>
              </a:spcBef>
              <a:buClrTx/>
              <a:buFontTx/>
              <a:buNone/>
            </a:pPr>
            <a:endParaRPr lang="en-US" altLang="en-US" sz="2000" b="1">
              <a:solidFill>
                <a:srgbClr val="002060"/>
              </a:solidFill>
            </a:endParaRPr>
          </a:p>
          <a:p>
            <a:pPr rtl="1" eaLnBrk="1" hangingPunct="1">
              <a:spcBef>
                <a:spcPct val="0"/>
              </a:spcBef>
              <a:buClrTx/>
              <a:buFontTx/>
              <a:buNone/>
            </a:pPr>
            <a:r>
              <a:rPr lang="en-US" altLang="en-US" sz="2000" b="1">
                <a:solidFill>
                  <a:srgbClr val="002060"/>
                </a:solidFill>
              </a:rPr>
              <a:t>In which order should you give the vaccines?</a:t>
            </a:r>
            <a:endParaRPr lang="fr-FR" altLang="en-US" sz="2000" b="1">
              <a:solidFill>
                <a:srgbClr val="002060"/>
              </a:solidFill>
            </a:endParaRPr>
          </a:p>
        </p:txBody>
      </p:sp>
      <p:sp>
        <p:nvSpPr>
          <p:cNvPr id="15363" name="Titre 17">
            <a:extLst>
              <a:ext uri="{FF2B5EF4-FFF2-40B4-BE49-F238E27FC236}">
                <a16:creationId xmlns:a16="http://schemas.microsoft.com/office/drawing/2014/main" id="{6741F478-9B8C-4CAA-9E88-35EE9095572E}"/>
              </a:ext>
            </a:extLst>
          </p:cNvPr>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a:defRPr/>
            </a:pPr>
            <a:r>
              <a:rPr lang="fr-FR" sz="3500" b="1">
                <a:solidFill>
                  <a:srgbClr val="000066"/>
                </a:solidFill>
                <a:latin typeface="Arial" pitchFamily="34" charset="0"/>
              </a:rPr>
              <a:t>What should you do in this scenario?</a:t>
            </a:r>
          </a:p>
        </p:txBody>
      </p:sp>
      <p:pic>
        <p:nvPicPr>
          <p:cNvPr id="28676" name="Picture 8" descr="doctor_thinking">
            <a:extLst>
              <a:ext uri="{FF2B5EF4-FFF2-40B4-BE49-F238E27FC236}">
                <a16:creationId xmlns:a16="http://schemas.microsoft.com/office/drawing/2014/main" id="{36DD7A77-D5C5-460B-853B-27CA74AE8F6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557338"/>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13">
            <a:extLst>
              <a:ext uri="{FF2B5EF4-FFF2-40B4-BE49-F238E27FC236}">
                <a16:creationId xmlns:a16="http://schemas.microsoft.com/office/drawing/2014/main" id="{63981997-35EE-4306-A221-67434C8E3570}"/>
              </a:ext>
            </a:extLst>
          </p:cNvPr>
          <p:cNvSpPr>
            <a:spLocks noChangeArrowheads="1"/>
          </p:cNvSpPr>
          <p:nvPr/>
        </p:nvSpPr>
        <p:spPr bwMode="auto">
          <a:xfrm>
            <a:off x="395288" y="2708275"/>
            <a:ext cx="5184775" cy="338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en-US"/>
              <a:t>The infant should be seated in a semi reclining position to take the vaccine orally</a:t>
            </a:r>
          </a:p>
          <a:p>
            <a:pPr>
              <a:buFontTx/>
              <a:buNone/>
            </a:pPr>
            <a:endParaRPr lang="en-US" altLang="en-US"/>
          </a:p>
        </p:txBody>
      </p:sp>
      <p:sp>
        <p:nvSpPr>
          <p:cNvPr id="16387" name="Rectangle 2">
            <a:extLst>
              <a:ext uri="{FF2B5EF4-FFF2-40B4-BE49-F238E27FC236}">
                <a16:creationId xmlns:a16="http://schemas.microsoft.com/office/drawing/2014/main" id="{E57E52B1-EA4C-4DFC-B98C-425270D61EF6}"/>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eaLnBrk="1" hangingPunct="1">
              <a:defRPr/>
            </a:pPr>
            <a:r>
              <a:rPr lang="en-GB" sz="3500" b="1" dirty="0">
                <a:solidFill>
                  <a:srgbClr val="000066"/>
                </a:solidFill>
                <a:latin typeface="Arial" charset="0"/>
                <a:ea typeface="Arial" charset="0"/>
              </a:rPr>
              <a:t>How to position the infant for rotavirus vaccination? </a:t>
            </a:r>
          </a:p>
        </p:txBody>
      </p:sp>
      <p:pic>
        <p:nvPicPr>
          <p:cNvPr id="30724" name="Picture 9" descr="pos0 (1face_1char)">
            <a:extLst>
              <a:ext uri="{FF2B5EF4-FFF2-40B4-BE49-F238E27FC236}">
                <a16:creationId xmlns:a16="http://schemas.microsoft.com/office/drawing/2014/main" id="{990D9147-9F8C-4730-8AAA-675261F210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56300" y="1450975"/>
            <a:ext cx="2936875" cy="377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a:extLst>
              <a:ext uri="{FF2B5EF4-FFF2-40B4-BE49-F238E27FC236}">
                <a16:creationId xmlns:a16="http://schemas.microsoft.com/office/drawing/2014/main" id="{EFE047E2-2040-466E-BFD0-C1CDD1E6897F}"/>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eaLnBrk="1" hangingPunct="1">
              <a:defRPr/>
            </a:pPr>
            <a:r>
              <a:rPr lang="en-GB" sz="3500" b="1" dirty="0">
                <a:solidFill>
                  <a:srgbClr val="000066"/>
                </a:solidFill>
                <a:latin typeface="Arial" charset="0"/>
                <a:ea typeface="Arial" charset="0"/>
              </a:rPr>
              <a:t>How to position the vaccine? </a:t>
            </a:r>
          </a:p>
        </p:txBody>
      </p:sp>
      <p:sp>
        <p:nvSpPr>
          <p:cNvPr id="32771" name="Rectangle 19">
            <a:extLst>
              <a:ext uri="{FF2B5EF4-FFF2-40B4-BE49-F238E27FC236}">
                <a16:creationId xmlns:a16="http://schemas.microsoft.com/office/drawing/2014/main" id="{E739058D-DBEC-4309-A1A8-1EBFCA311918}"/>
              </a:ext>
            </a:extLst>
          </p:cNvPr>
          <p:cNvSpPr>
            <a:spLocks noChangeArrowheads="1"/>
          </p:cNvSpPr>
          <p:nvPr/>
        </p:nvSpPr>
        <p:spPr bwMode="auto">
          <a:xfrm>
            <a:off x="395288" y="1484313"/>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endParaRPr lang="en-US" altLang="en-US" sz="2800"/>
          </a:p>
        </p:txBody>
      </p:sp>
      <p:pic>
        <p:nvPicPr>
          <p:cNvPr id="32772" name="Picture 15" descr="pos1 copy">
            <a:extLst>
              <a:ext uri="{FF2B5EF4-FFF2-40B4-BE49-F238E27FC236}">
                <a16:creationId xmlns:a16="http://schemas.microsoft.com/office/drawing/2014/main" id="{B83070EF-3E19-42F5-994C-20369B40142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36634" y="1268413"/>
            <a:ext cx="1796179" cy="1512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3" name="Rectangle 19">
            <a:extLst>
              <a:ext uri="{FF2B5EF4-FFF2-40B4-BE49-F238E27FC236}">
                <a16:creationId xmlns:a16="http://schemas.microsoft.com/office/drawing/2014/main" id="{6B144086-4770-4B0A-8EC1-79E4C4EB6C71}"/>
              </a:ext>
            </a:extLst>
          </p:cNvPr>
          <p:cNvSpPr>
            <a:spLocks noChangeArrowheads="1"/>
          </p:cNvSpPr>
          <p:nvPr/>
        </p:nvSpPr>
        <p:spPr bwMode="auto">
          <a:xfrm>
            <a:off x="323974" y="1484784"/>
            <a:ext cx="6336258" cy="2952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en-US" dirty="0">
                <a:ea typeface="SimSun" panose="02010600030101010101" pitchFamily="2" charset="-122"/>
              </a:rPr>
              <a:t>Open the infant’s mouth by gently pressing the cheeks together</a:t>
            </a:r>
            <a:endParaRPr lang="en-US" altLang="zh-CN" dirty="0">
              <a:ea typeface="SimSun" panose="02010600030101010101" pitchFamily="2" charset="-122"/>
            </a:endParaRPr>
          </a:p>
          <a:p>
            <a:r>
              <a:rPr lang="en-US" altLang="zh-CN" dirty="0">
                <a:ea typeface="SimSun" panose="02010600030101010101" pitchFamily="2" charset="-122"/>
              </a:rPr>
              <a:t>Angle the tube towards the inner cheek</a:t>
            </a:r>
          </a:p>
          <a:p>
            <a:r>
              <a:rPr lang="en-US" altLang="zh-CN" dirty="0">
                <a:ea typeface="SimSun" panose="02010600030101010101" pitchFamily="2" charset="-122"/>
              </a:rPr>
              <a:t>Administer 1.5mL of the Rotarix</a:t>
            </a:r>
            <a:r>
              <a:rPr lang="en-US" altLang="zh-CN" baseline="30000" dirty="0">
                <a:ea typeface="SimSun" panose="02010600030101010101" pitchFamily="2" charset="-122"/>
              </a:rPr>
              <a:t>® </a:t>
            </a:r>
            <a:r>
              <a:rPr lang="en-US" altLang="zh-CN" dirty="0">
                <a:ea typeface="SimSun" panose="02010600030101010101" pitchFamily="2" charset="-122"/>
              </a:rPr>
              <a:t>vaccine by squeezing the tube </a:t>
            </a:r>
            <a:r>
              <a:rPr lang="en-US" altLang="zh-CN" b="1" dirty="0">
                <a:ea typeface="SimSun" panose="02010600030101010101" pitchFamily="2" charset="-122"/>
              </a:rPr>
              <a:t>slowly</a:t>
            </a:r>
          </a:p>
          <a:p>
            <a:r>
              <a:rPr lang="en-US" altLang="zh-CN" dirty="0">
                <a:ea typeface="SimSun" panose="02010600030101010101" pitchFamily="2" charset="-122"/>
              </a:rPr>
              <a:t>Make sure the infant is swallowing the vaccine</a:t>
            </a:r>
          </a:p>
          <a:p>
            <a:pPr lvl="1"/>
            <a:r>
              <a:rPr lang="en-US" altLang="zh-CN" dirty="0">
                <a:ea typeface="SimSun" panose="02010600030101010101" pitchFamily="2" charset="-122"/>
              </a:rPr>
              <a:t>Hold the cheeks together and stroke him/her under the chin to hep with the swallowing</a:t>
            </a:r>
          </a:p>
          <a:p>
            <a:endParaRPr lang="en-US" altLang="zh-CN" sz="2100" dirty="0">
              <a:latin typeface="Limon F3" charset="0"/>
              <a:ea typeface="SimSun" panose="02010600030101010101" pitchFamily="2" charset="-122"/>
            </a:endParaRPr>
          </a:p>
        </p:txBody>
      </p:sp>
      <p:pic>
        <p:nvPicPr>
          <p:cNvPr id="2" name="Picture 17" descr="pos4 copy">
            <a:extLst>
              <a:ext uri="{FF2B5EF4-FFF2-40B4-BE49-F238E27FC236}">
                <a16:creationId xmlns:a16="http://schemas.microsoft.com/office/drawing/2014/main" id="{CCA33C4D-A3AA-C007-18CF-1BD92B0F50A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47967" y="4148277"/>
            <a:ext cx="1872505" cy="1728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a:extLst>
              <a:ext uri="{FF2B5EF4-FFF2-40B4-BE49-F238E27FC236}">
                <a16:creationId xmlns:a16="http://schemas.microsoft.com/office/drawing/2014/main" id="{8587734A-BB8E-89ED-DEAF-9D472C7D977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94177" y="2634402"/>
            <a:ext cx="1609950" cy="1390844"/>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à coins arrondis 3">
            <a:extLst>
              <a:ext uri="{FF2B5EF4-FFF2-40B4-BE49-F238E27FC236}">
                <a16:creationId xmlns:a16="http://schemas.microsoft.com/office/drawing/2014/main" id="{815853D2-9E0E-4185-A0FB-384ABAF999A7}"/>
              </a:ext>
            </a:extLst>
          </p:cNvPr>
          <p:cNvSpPr>
            <a:spLocks noChangeArrowheads="1"/>
          </p:cNvSpPr>
          <p:nvPr/>
        </p:nvSpPr>
        <p:spPr bwMode="auto">
          <a:xfrm>
            <a:off x="971550" y="1916113"/>
            <a:ext cx="3959225" cy="3097212"/>
          </a:xfrm>
          <a:prstGeom prst="wedgeRoundRectCallout">
            <a:avLst>
              <a:gd name="adj1" fmla="val 68125"/>
              <a:gd name="adj2" fmla="val -25755"/>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en-US" altLang="en-US" sz="2000" b="1">
                <a:solidFill>
                  <a:srgbClr val="002060"/>
                </a:solidFill>
              </a:rPr>
              <a:t>Is the infant in the right position to be vaccinated?</a:t>
            </a:r>
          </a:p>
          <a:p>
            <a:pPr rtl="1" eaLnBrk="1" hangingPunct="1">
              <a:spcBef>
                <a:spcPct val="0"/>
              </a:spcBef>
              <a:buClrTx/>
              <a:buFontTx/>
              <a:buNone/>
            </a:pPr>
            <a:endParaRPr lang="en-US" altLang="en-US" sz="2000" b="1">
              <a:solidFill>
                <a:srgbClr val="002060"/>
              </a:solidFill>
            </a:endParaRPr>
          </a:p>
          <a:p>
            <a:pPr rtl="1" eaLnBrk="1" hangingPunct="1">
              <a:spcBef>
                <a:spcPct val="0"/>
              </a:spcBef>
              <a:buClrTx/>
              <a:buFontTx/>
              <a:buNone/>
            </a:pPr>
            <a:endParaRPr lang="fr-FR" altLang="en-US" sz="2000" b="1">
              <a:solidFill>
                <a:srgbClr val="002060"/>
              </a:solidFill>
            </a:endParaRPr>
          </a:p>
        </p:txBody>
      </p:sp>
      <p:sp>
        <p:nvSpPr>
          <p:cNvPr id="19459" name="Titre 17">
            <a:extLst>
              <a:ext uri="{FF2B5EF4-FFF2-40B4-BE49-F238E27FC236}">
                <a16:creationId xmlns:a16="http://schemas.microsoft.com/office/drawing/2014/main" id="{2711D3D0-FE85-4C3A-921B-B8EE8A4B2375}"/>
              </a:ext>
            </a:extLst>
          </p:cNvPr>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a:defRPr/>
            </a:pPr>
            <a:r>
              <a:rPr lang="fr-FR" sz="3500" b="1">
                <a:solidFill>
                  <a:srgbClr val="000066"/>
                </a:solidFill>
                <a:latin typeface="Arial" pitchFamily="34" charset="0"/>
              </a:rPr>
              <a:t>What should you do in this scenario?</a:t>
            </a:r>
          </a:p>
        </p:txBody>
      </p:sp>
      <p:pic>
        <p:nvPicPr>
          <p:cNvPr id="36868" name="Picture 10" descr="doctor_thinking">
            <a:extLst>
              <a:ext uri="{FF2B5EF4-FFF2-40B4-BE49-F238E27FC236}">
                <a16:creationId xmlns:a16="http://schemas.microsoft.com/office/drawing/2014/main" id="{CEA29630-E0BB-42CC-BABF-A8DA4098F6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557338"/>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9" name="Picture 6">
            <a:extLst>
              <a:ext uri="{FF2B5EF4-FFF2-40B4-BE49-F238E27FC236}">
                <a16:creationId xmlns:a16="http://schemas.microsoft.com/office/drawing/2014/main" id="{C4E24223-B375-48C6-BCC0-5A470201F09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55763" y="2997200"/>
            <a:ext cx="25908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2E6949FC-C33F-409E-B988-74B02CF3C6C0}"/>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eaLnBrk="1" hangingPunct="1">
              <a:defRPr/>
            </a:pPr>
            <a:r>
              <a:rPr lang="en-GB" sz="3500" b="1" dirty="0">
                <a:solidFill>
                  <a:srgbClr val="000066"/>
                </a:solidFill>
                <a:latin typeface="Arial" charset="0"/>
                <a:ea typeface="Arial" charset="0"/>
              </a:rPr>
              <a:t>What to do if the infant spits out part of </a:t>
            </a:r>
          </a:p>
          <a:p>
            <a:pPr algn="ctr" eaLnBrk="1" hangingPunct="1">
              <a:defRPr/>
            </a:pPr>
            <a:r>
              <a:rPr lang="en-GB" sz="3500" b="1" dirty="0">
                <a:solidFill>
                  <a:srgbClr val="000066"/>
                </a:solidFill>
                <a:latin typeface="Arial" charset="0"/>
                <a:ea typeface="Arial" charset="0"/>
              </a:rPr>
              <a:t>the rotavirus vaccine (Rotarix</a:t>
            </a:r>
            <a:r>
              <a:rPr lang="en-GB" sz="3500" b="1" baseline="30000" dirty="0">
                <a:solidFill>
                  <a:srgbClr val="000066"/>
                </a:solidFill>
                <a:latin typeface="Arial" charset="0"/>
                <a:ea typeface="Arial" charset="0"/>
              </a:rPr>
              <a:t>®</a:t>
            </a:r>
            <a:r>
              <a:rPr lang="en-GB" sz="3500" b="1" dirty="0">
                <a:solidFill>
                  <a:srgbClr val="000066"/>
                </a:solidFill>
                <a:latin typeface="Arial" charset="0"/>
                <a:ea typeface="Arial" charset="0"/>
              </a:rPr>
              <a:t>)?</a:t>
            </a:r>
          </a:p>
        </p:txBody>
      </p:sp>
      <p:sp>
        <p:nvSpPr>
          <p:cNvPr id="38915" name="Rectangle 14">
            <a:extLst>
              <a:ext uri="{FF2B5EF4-FFF2-40B4-BE49-F238E27FC236}">
                <a16:creationId xmlns:a16="http://schemas.microsoft.com/office/drawing/2014/main" id="{23506DDF-2E69-4176-959F-32FB43ED8DC0}"/>
              </a:ext>
            </a:extLst>
          </p:cNvPr>
          <p:cNvSpPr>
            <a:spLocks noChangeArrowheads="1"/>
          </p:cNvSpPr>
          <p:nvPr/>
        </p:nvSpPr>
        <p:spPr bwMode="auto">
          <a:xfrm>
            <a:off x="395288" y="1484313"/>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zh-CN" dirty="0">
                <a:ea typeface="SimSun" panose="02010600030101010101" pitchFamily="2" charset="-122"/>
              </a:rPr>
              <a:t>A dose of rotavirus vaccine (Rotarix</a:t>
            </a:r>
            <a:r>
              <a:rPr lang="en-GB" altLang="zh-CN" baseline="30000" dirty="0">
                <a:ea typeface="SimSun" panose="02010600030101010101" pitchFamily="2" charset="-122"/>
              </a:rPr>
              <a:t>®</a:t>
            </a:r>
            <a:r>
              <a:rPr lang="en-GB" altLang="zh-CN" dirty="0">
                <a:ea typeface="SimSun" panose="02010600030101010101" pitchFamily="2" charset="-122"/>
              </a:rPr>
              <a:t>) is larger than a dose of oral polio vaccine</a:t>
            </a:r>
          </a:p>
          <a:p>
            <a:pPr lvl="1"/>
            <a:r>
              <a:rPr lang="en-GB" altLang="zh-CN" dirty="0">
                <a:ea typeface="SimSun" panose="02010600030101010101" pitchFamily="2" charset="-122"/>
              </a:rPr>
              <a:t>Rotarix</a:t>
            </a:r>
            <a:r>
              <a:rPr lang="en-GB" altLang="zh-CN" baseline="30000" dirty="0">
                <a:ea typeface="SimSun" panose="02010600030101010101" pitchFamily="2" charset="-122"/>
              </a:rPr>
              <a:t>®</a:t>
            </a:r>
            <a:r>
              <a:rPr lang="en-GB" altLang="zh-CN" dirty="0">
                <a:ea typeface="SimSun" panose="02010600030101010101" pitchFamily="2" charset="-122"/>
              </a:rPr>
              <a:t>= 1.5 mL;  Polio = 0.1mL (2 drops)</a:t>
            </a:r>
          </a:p>
          <a:p>
            <a:r>
              <a:rPr lang="en-GB" altLang="zh-CN" dirty="0">
                <a:ea typeface="SimSun" panose="02010600030101010101" pitchFamily="2" charset="-122"/>
              </a:rPr>
              <a:t>To prevent spitting</a:t>
            </a:r>
          </a:p>
          <a:p>
            <a:pPr lvl="1"/>
            <a:r>
              <a:rPr lang="en-US" altLang="es-ES" dirty="0">
                <a:ea typeface="SimSun" panose="02010600030101010101" pitchFamily="2" charset="-122"/>
              </a:rPr>
              <a:t>Open the infant’s mouth by gently pressing the cheeks together</a:t>
            </a:r>
            <a:endParaRPr lang="en-US" altLang="zh-CN" dirty="0">
              <a:ea typeface="SimSun" panose="02010600030101010101" pitchFamily="2" charset="-122"/>
            </a:endParaRPr>
          </a:p>
          <a:p>
            <a:pPr lvl="1"/>
            <a:r>
              <a:rPr lang="en-GB" altLang="zh-CN" dirty="0">
                <a:ea typeface="SimSun" panose="02010600030101010101" pitchFamily="2" charset="-122"/>
              </a:rPr>
              <a:t>Place the tip of the tube towards the inside of the infant’s cheek</a:t>
            </a:r>
          </a:p>
          <a:p>
            <a:pPr lvl="1"/>
            <a:r>
              <a:rPr lang="en-GB" altLang="zh-CN" b="1" dirty="0">
                <a:ea typeface="SimSun" panose="02010600030101010101" pitchFamily="2" charset="-122"/>
              </a:rPr>
              <a:t>Slowly</a:t>
            </a:r>
            <a:r>
              <a:rPr lang="en-GB" altLang="zh-CN" dirty="0">
                <a:ea typeface="SimSun" panose="02010600030101010101" pitchFamily="2" charset="-122"/>
              </a:rPr>
              <a:t> administer the vaccine in small portions</a:t>
            </a:r>
          </a:p>
          <a:p>
            <a:r>
              <a:rPr lang="en-GB" altLang="zh-CN" dirty="0">
                <a:ea typeface="SimSun" panose="02010600030101010101" pitchFamily="2" charset="-122"/>
              </a:rPr>
              <a:t>A replacement dose is not needed if an incomplete dose is administered for any reason</a:t>
            </a:r>
          </a:p>
          <a:p>
            <a:pPr lvl="1"/>
            <a:r>
              <a:rPr lang="en-GB" altLang="zh-CN" dirty="0">
                <a:ea typeface="SimSun" panose="02010600030101010101" pitchFamily="2" charset="-122"/>
              </a:rPr>
              <a:t>e.g. infant spits or regurgitates the vaccine</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FA53493C-9ECA-4BF2-99E3-2CE4D4D109DD}"/>
              </a:ext>
            </a:extLst>
          </p:cNvPr>
          <p:cNvSpPr>
            <a:spLocks noGrp="1" noChangeArrowheads="1"/>
          </p:cNvSpPr>
          <p:nvPr>
            <p:ph type="title" idx="4294967295"/>
          </p:nvPr>
        </p:nvSpPr>
        <p:spPr/>
        <p:txBody>
          <a:bodyPr/>
          <a:lstStyle/>
          <a:p>
            <a:pPr eaLnBrk="1" hangingPunct="1">
              <a:defRPr/>
            </a:pPr>
            <a:r>
              <a:rPr lang="en-GB">
                <a:ea typeface="Arial" charset="0"/>
              </a:rPr>
              <a:t>How many vials to take for outreach?</a:t>
            </a:r>
          </a:p>
        </p:txBody>
      </p:sp>
      <p:sp>
        <p:nvSpPr>
          <p:cNvPr id="40963" name="Rectangle 13">
            <a:extLst>
              <a:ext uri="{FF2B5EF4-FFF2-40B4-BE49-F238E27FC236}">
                <a16:creationId xmlns:a16="http://schemas.microsoft.com/office/drawing/2014/main" id="{499E92DD-6235-4314-BF07-CD1A9F1600B0}"/>
              </a:ext>
            </a:extLst>
          </p:cNvPr>
          <p:cNvSpPr>
            <a:spLocks noChangeArrowheads="1"/>
          </p:cNvSpPr>
          <p:nvPr/>
        </p:nvSpPr>
        <p:spPr bwMode="auto">
          <a:xfrm>
            <a:off x="395288" y="1409700"/>
            <a:ext cx="8137525"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en-US" dirty="0"/>
              <a:t>Rotavirus vaccine can be given at the same time as </a:t>
            </a:r>
            <a:r>
              <a:rPr lang="en-US" altLang="es-ES" dirty="0"/>
              <a:t>other vaccines in the routine programme </a:t>
            </a:r>
            <a:endParaRPr lang="en-US" altLang="en-US" dirty="0"/>
          </a:p>
          <a:p>
            <a:r>
              <a:rPr lang="en-US" altLang="es-ES" dirty="0"/>
              <a:t>For outreach take the same number of </a:t>
            </a:r>
            <a:r>
              <a:rPr lang="en-US" altLang="es-ES" u="sng" dirty="0"/>
              <a:t>doses</a:t>
            </a:r>
            <a:r>
              <a:rPr lang="en-US" altLang="es-ES" dirty="0"/>
              <a:t> of rotavirus </a:t>
            </a:r>
            <a:r>
              <a:rPr lang="en-US" altLang="zh-CN" dirty="0"/>
              <a:t>(</a:t>
            </a:r>
            <a:r>
              <a:rPr lang="en-GB" altLang="zh-CN" dirty="0"/>
              <a:t>Rotarix</a:t>
            </a:r>
            <a:r>
              <a:rPr lang="en-GB" altLang="zh-CN" baseline="30000" dirty="0"/>
              <a:t>®</a:t>
            </a:r>
            <a:r>
              <a:rPr lang="en-GB" altLang="zh-CN" dirty="0"/>
              <a:t>)</a:t>
            </a:r>
            <a:r>
              <a:rPr lang="en-US" altLang="es-ES" dirty="0"/>
              <a:t> vaccine as for OPV</a:t>
            </a:r>
          </a:p>
          <a:p>
            <a:r>
              <a:rPr lang="en-US" altLang="en-US" dirty="0"/>
              <a:t>Unopened rotavirus tubes brought back from outreach should be immediately kept in the refrigerator for use in the next </a:t>
            </a:r>
            <a:r>
              <a:rPr lang="en-US" altLang="es-ES" dirty="0"/>
              <a:t>session, provided that the VVM and expiry date have not passed the discard point and date </a:t>
            </a:r>
            <a:endParaRPr lang="en-US"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EE786833-06DA-4429-AA05-91EFD9EAA319}"/>
              </a:ext>
            </a:extLst>
          </p:cNvPr>
          <p:cNvSpPr>
            <a:spLocks noGrp="1" noChangeArrowheads="1"/>
          </p:cNvSpPr>
          <p:nvPr>
            <p:ph type="title"/>
          </p:nvPr>
        </p:nvSpPr>
        <p:spPr/>
        <p:txBody>
          <a:bodyPr/>
          <a:lstStyle/>
          <a:p>
            <a:pPr>
              <a:defRPr/>
            </a:pPr>
            <a:r>
              <a:rPr lang="en-GB" sz="3600"/>
              <a:t>Key messages</a:t>
            </a:r>
            <a:endParaRPr lang="en-GB"/>
          </a:p>
        </p:txBody>
      </p:sp>
      <p:pic>
        <p:nvPicPr>
          <p:cNvPr id="43011" name="Picture 7" descr="C:\Users\sfellache\Desktop\ammp\doctor1.jpg">
            <a:extLst>
              <a:ext uri="{FF2B5EF4-FFF2-40B4-BE49-F238E27FC236}">
                <a16:creationId xmlns:a16="http://schemas.microsoft.com/office/drawing/2014/main" id="{7066D514-F14D-403D-ACDA-9447EAB05EF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188913"/>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2" name="Rectangle 14">
            <a:extLst>
              <a:ext uri="{FF2B5EF4-FFF2-40B4-BE49-F238E27FC236}">
                <a16:creationId xmlns:a16="http://schemas.microsoft.com/office/drawing/2014/main" id="{FA0F3895-2467-471D-900E-E313A0ABF2D6}"/>
              </a:ext>
            </a:extLst>
          </p:cNvPr>
          <p:cNvSpPr>
            <a:spLocks noChangeArrowheads="1"/>
          </p:cNvSpPr>
          <p:nvPr/>
        </p:nvSpPr>
        <p:spPr bwMode="auto">
          <a:xfrm>
            <a:off x="395288" y="1481138"/>
            <a:ext cx="8497887"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zh-CN" sz="1600" dirty="0">
                <a:ea typeface="SimSun" panose="02010600030101010101" pitchFamily="2" charset="-122"/>
              </a:rPr>
              <a:t>Check and interpret vaccine vial monitor and check expiration date on the plastic connecting bar before giving the rotavirus vaccine (Rotarix</a:t>
            </a:r>
            <a:r>
              <a:rPr lang="en-US" altLang="zh-CN" sz="1600" baseline="30000" dirty="0">
                <a:ea typeface="SimSun" panose="02010600030101010101" pitchFamily="2" charset="-122"/>
              </a:rPr>
              <a:t>®</a:t>
            </a:r>
            <a:r>
              <a:rPr lang="en-US" altLang="zh-CN" sz="1600" dirty="0">
                <a:ea typeface="SimSun" panose="02010600030101010101" pitchFamily="2" charset="-122"/>
              </a:rPr>
              <a:t>)</a:t>
            </a:r>
          </a:p>
          <a:p>
            <a:r>
              <a:rPr lang="en-US" altLang="zh-CN" sz="1600" dirty="0">
                <a:ea typeface="SimSun" panose="02010600030101010101" pitchFamily="2" charset="-122"/>
              </a:rPr>
              <a:t>Prepare for administration by separating the tube from the others and twisting if off the connecting bar</a:t>
            </a:r>
            <a:endParaRPr lang="en-US" altLang="zh-CN" sz="1400" dirty="0">
              <a:highlight>
                <a:srgbClr val="FFFF00"/>
              </a:highlight>
              <a:ea typeface="SimSun" panose="02010600030101010101" pitchFamily="2" charset="-122"/>
            </a:endParaRPr>
          </a:p>
          <a:p>
            <a:r>
              <a:rPr lang="en-US" altLang="zh-CN" sz="1600" dirty="0">
                <a:ea typeface="SimSun" panose="02010600030101010101" pitchFamily="2" charset="-122"/>
              </a:rPr>
              <a:t>Give the oral vaccines – OPV and Rotarix</a:t>
            </a:r>
            <a:r>
              <a:rPr lang="en-US" altLang="zh-CN" sz="1600" baseline="30000" dirty="0">
                <a:ea typeface="SimSun" panose="02010600030101010101" pitchFamily="2" charset="-122"/>
              </a:rPr>
              <a:t>® </a:t>
            </a:r>
            <a:r>
              <a:rPr lang="en-US" altLang="zh-CN" sz="1600" dirty="0">
                <a:ea typeface="SimSun" panose="02010600030101010101" pitchFamily="2" charset="-122"/>
              </a:rPr>
              <a:t>- first, then administer the injectable vaccines</a:t>
            </a:r>
          </a:p>
          <a:p>
            <a:r>
              <a:rPr lang="en-US" altLang="zh-CN" sz="1600" dirty="0">
                <a:ea typeface="SimSun" panose="02010600030101010101" pitchFamily="2" charset="-122"/>
              </a:rPr>
              <a:t>Give OPV before </a:t>
            </a:r>
            <a:r>
              <a:rPr lang="en-GB" altLang="zh-CN" sz="1600" dirty="0">
                <a:ea typeface="SimSun" panose="02010600030101010101" pitchFamily="2" charset="-122"/>
              </a:rPr>
              <a:t>Rotarix</a:t>
            </a:r>
            <a:r>
              <a:rPr lang="en-US" altLang="zh-CN" sz="1600" baseline="30000" dirty="0">
                <a:ea typeface="SimSun" panose="02010600030101010101" pitchFamily="2" charset="-122"/>
              </a:rPr>
              <a:t>® </a:t>
            </a:r>
            <a:r>
              <a:rPr lang="en-US" altLang="zh-CN" sz="1600" dirty="0">
                <a:ea typeface="SimSun" panose="02010600030101010101" pitchFamily="2" charset="-122"/>
              </a:rPr>
              <a:t>so the “sweeter” vaccine (</a:t>
            </a:r>
            <a:r>
              <a:rPr lang="en-GB" altLang="zh-CN" sz="1600" dirty="0">
                <a:ea typeface="SimSun" panose="02010600030101010101" pitchFamily="2" charset="-122"/>
              </a:rPr>
              <a:t>Rotarix</a:t>
            </a:r>
            <a:r>
              <a:rPr lang="en-US" altLang="zh-CN" sz="1600" baseline="30000" dirty="0">
                <a:ea typeface="SimSun" panose="02010600030101010101" pitchFamily="2" charset="-122"/>
              </a:rPr>
              <a:t>®</a:t>
            </a:r>
            <a:r>
              <a:rPr lang="en-US" altLang="zh-CN" sz="1600" dirty="0">
                <a:ea typeface="SimSun" panose="02010600030101010101" pitchFamily="2" charset="-122"/>
              </a:rPr>
              <a:t>) takes away the taste of the “bitter” OPV vaccine</a:t>
            </a:r>
          </a:p>
          <a:p>
            <a:r>
              <a:rPr lang="en-US" altLang="zh-CN" sz="1600" dirty="0">
                <a:ea typeface="SimSun" panose="02010600030101010101" pitchFamily="2" charset="-122"/>
              </a:rPr>
              <a:t>Rotarix</a:t>
            </a:r>
            <a:r>
              <a:rPr lang="en-US" altLang="zh-CN" sz="1600" baseline="30000" dirty="0">
                <a:ea typeface="SimSun" panose="02010600030101010101" pitchFamily="2" charset="-122"/>
              </a:rPr>
              <a:t>®</a:t>
            </a:r>
            <a:r>
              <a:rPr lang="en-US" altLang="zh-CN" sz="1600" dirty="0">
                <a:ea typeface="SimSun" panose="02010600030101010101" pitchFamily="2" charset="-122"/>
              </a:rPr>
              <a:t> vaccine dose quantity is larger than that of OPV (1.5 mL vs. 0.1mL).  To make sure that infants take the full dose at once</a:t>
            </a:r>
          </a:p>
          <a:p>
            <a:pPr lvl="1"/>
            <a:r>
              <a:rPr lang="en-US" altLang="zh-CN" sz="1400" dirty="0">
                <a:ea typeface="SimSun" panose="02010600030101010101" pitchFamily="2" charset="-122"/>
              </a:rPr>
              <a:t>Seat the infant in a semi-reclining position, open the infant’s mouth by gently pressing the cheeks together, properly place the tip of the tube towards the inside of the infant’s cheek and slowly administer the vaccine in small amounts</a:t>
            </a:r>
          </a:p>
          <a:p>
            <a:pPr lvl="1"/>
            <a:r>
              <a:rPr lang="en-US" altLang="zh-CN" sz="1400" dirty="0">
                <a:ea typeface="SimSun" panose="02010600030101010101" pitchFamily="2" charset="-122"/>
              </a:rPr>
              <a:t>If the infant spits out some or all of the vaccine, the dose does </a:t>
            </a:r>
            <a:r>
              <a:rPr lang="en-US" altLang="zh-CN" sz="1400" u="sng" dirty="0">
                <a:ea typeface="SimSun" panose="02010600030101010101" pitchFamily="2" charset="-122"/>
              </a:rPr>
              <a:t>not</a:t>
            </a:r>
            <a:r>
              <a:rPr lang="en-US" altLang="zh-CN" sz="1400" dirty="0">
                <a:ea typeface="SimSun" panose="02010600030101010101" pitchFamily="2" charset="-122"/>
              </a:rPr>
              <a:t> need to be given again during that visit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4">
            <a:extLst>
              <a:ext uri="{FF2B5EF4-FFF2-40B4-BE49-F238E27FC236}">
                <a16:creationId xmlns:a16="http://schemas.microsoft.com/office/drawing/2014/main" id="{03C062CA-356E-4038-B19E-BA2E04D1673B}"/>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a:defRPr/>
            </a:pPr>
            <a:r>
              <a:rPr lang="fr-FR" sz="3500" b="1">
                <a:solidFill>
                  <a:srgbClr val="000066"/>
                </a:solidFill>
                <a:latin typeface="Arial" charset="0"/>
                <a:ea typeface="Arial" charset="0"/>
              </a:rPr>
              <a:t>Learning objectives</a:t>
            </a:r>
          </a:p>
        </p:txBody>
      </p:sp>
      <p:sp>
        <p:nvSpPr>
          <p:cNvPr id="6147" name="Rectangle 14">
            <a:extLst>
              <a:ext uri="{FF2B5EF4-FFF2-40B4-BE49-F238E27FC236}">
                <a16:creationId xmlns:a16="http://schemas.microsoft.com/office/drawing/2014/main" id="{A5734E99-2FAC-4C19-A462-8ABF0D1C553F}"/>
              </a:ext>
            </a:extLst>
          </p:cNvPr>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en-US"/>
              <a:t>At the end of the module, the participant will be able to:</a:t>
            </a:r>
          </a:p>
          <a:p>
            <a:pPr lvl="1"/>
            <a:r>
              <a:rPr lang="en-US" altLang="en-US">
                <a:ea typeface="MS PGothic" panose="020B0600070205080204" pitchFamily="34" charset="-128"/>
              </a:rPr>
              <a:t>Identify the necessary steps to assure good vaccine quality</a:t>
            </a:r>
          </a:p>
          <a:p>
            <a:pPr lvl="1"/>
            <a:r>
              <a:rPr lang="en-US" altLang="en-US">
                <a:ea typeface="MS PGothic" panose="020B0600070205080204" pitchFamily="34" charset="-128"/>
              </a:rPr>
              <a:t>Describe the method to administer the vaccine</a:t>
            </a:r>
          </a:p>
          <a:p>
            <a:pPr lvl="1"/>
            <a:r>
              <a:rPr lang="en-US" altLang="en-US">
                <a:ea typeface="MS PGothic" panose="020B0600070205080204" pitchFamily="34" charset="-128"/>
              </a:rPr>
              <a:t>Describe special considerations for outreach</a:t>
            </a:r>
            <a:endParaRPr lang="en-GB" altLang="en-US">
              <a:ea typeface="MS PGothic" panose="020B0600070205080204" pitchFamily="34" charset="-128"/>
            </a:endParaRPr>
          </a:p>
          <a:p>
            <a:pPr lvl="1"/>
            <a:endParaRPr lang="en-GB" altLang="en-US">
              <a:ea typeface="MS PGothic" panose="020B0600070205080204" pitchFamily="34" charset="-128"/>
            </a:endParaRPr>
          </a:p>
          <a:p>
            <a:r>
              <a:rPr lang="en-GB" altLang="en-US"/>
              <a:t>Duration</a:t>
            </a:r>
          </a:p>
          <a:p>
            <a:pPr lvl="1"/>
            <a:r>
              <a:rPr lang="en-GB" altLang="en-US">
                <a:ea typeface="MS PGothic" panose="020B0600070205080204" pitchFamily="34" charset="-128"/>
              </a:rPr>
              <a:t>45</a:t>
            </a:r>
            <a:r>
              <a:rPr lang="ja-JP" altLang="en-GB">
                <a:ea typeface="MS PGothic" panose="020B0600070205080204" pitchFamily="34" charset="-128"/>
              </a:rPr>
              <a:t>’</a:t>
            </a:r>
            <a:endParaRPr lang="en-GB" altLang="ja-JP">
              <a:ea typeface="MS PGothic" panose="020B0600070205080204" pitchFamily="34" charset="-128"/>
            </a:endParaRPr>
          </a:p>
          <a:p>
            <a:pPr lvl="1"/>
            <a:endParaRPr lang="fr-FR" altLang="en-US">
              <a:ea typeface="MS PGothic" panose="020B0600070205080204" pitchFamily="34" charset="-128"/>
            </a:endParaRPr>
          </a:p>
        </p:txBody>
      </p:sp>
      <p:pic>
        <p:nvPicPr>
          <p:cNvPr id="6148" name="Picture 6" descr="C:\Users\sfellache\Desktop\ammp\sandclock.jpg">
            <a:extLst>
              <a:ext uri="{FF2B5EF4-FFF2-40B4-BE49-F238E27FC236}">
                <a16:creationId xmlns:a16="http://schemas.microsoft.com/office/drawing/2014/main" id="{F953432D-7876-4C26-8B48-578D5ACE92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3933825"/>
            <a:ext cx="823913"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Picture 9" descr="arrow">
            <a:extLst>
              <a:ext uri="{FF2B5EF4-FFF2-40B4-BE49-F238E27FC236}">
                <a16:creationId xmlns:a16="http://schemas.microsoft.com/office/drawing/2014/main" id="{CA23B407-BBF1-44CF-A7F0-36ECFB9122D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6" descr="doctor_goodbye">
            <a:extLst>
              <a:ext uri="{FF2B5EF4-FFF2-40B4-BE49-F238E27FC236}">
                <a16:creationId xmlns:a16="http://schemas.microsoft.com/office/drawing/2014/main" id="{36E6C016-8B12-4266-B6AE-842C658415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Titre 1">
            <a:extLst>
              <a:ext uri="{FF2B5EF4-FFF2-40B4-BE49-F238E27FC236}">
                <a16:creationId xmlns:a16="http://schemas.microsoft.com/office/drawing/2014/main" id="{B9C313A1-87E0-48E3-AD49-69D8272329C3}"/>
              </a:ext>
            </a:extLst>
          </p:cNvPr>
          <p:cNvSpPr>
            <a:spLocks noGrp="1"/>
          </p:cNvSpPr>
          <p:nvPr>
            <p:ph type="title"/>
          </p:nvPr>
        </p:nvSpPr>
        <p:spPr/>
        <p:txBody>
          <a:bodyPr/>
          <a:lstStyle/>
          <a:p>
            <a:pPr>
              <a:defRPr/>
            </a:pPr>
            <a:r>
              <a:rPr lang="fr-FR" sz="3600"/>
              <a:t>End of module</a:t>
            </a:r>
          </a:p>
        </p:txBody>
      </p:sp>
      <p:sp>
        <p:nvSpPr>
          <p:cNvPr id="7" name="Rectangle à coins arrondis 6">
            <a:extLst>
              <a:ext uri="{FF2B5EF4-FFF2-40B4-BE49-F238E27FC236}">
                <a16:creationId xmlns:a16="http://schemas.microsoft.com/office/drawing/2014/main" id="{593D0ECA-E195-4CA1-9B33-B2486F5C20D2}"/>
              </a:ext>
            </a:extLst>
          </p:cNvPr>
          <p:cNvSpPr/>
          <p:nvPr/>
        </p:nvSpPr>
        <p:spPr bwMode="auto">
          <a:xfrm>
            <a:off x="3924300" y="2060575"/>
            <a:ext cx="3671888" cy="1512888"/>
          </a:xfrm>
          <a:prstGeom prst="wedgeRoundRectCallout">
            <a:avLst>
              <a:gd name="adj1" fmla="val -80920"/>
              <a:gd name="adj2" fmla="val -26776"/>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lIns="91440" tIns="45720" rIns="91440" bIns="45720" anchor="t"/>
          <a:lstStyle/>
          <a:p>
            <a:pPr algn="ctr" rtl="1" eaLnBrk="1" hangingPunct="1">
              <a:defRPr/>
            </a:pPr>
            <a:br>
              <a:rPr lang="en-US" sz="1400" b="1" dirty="0">
                <a:ea typeface="MS PGothic" pitchFamily="34" charset="-128"/>
              </a:rPr>
            </a:br>
            <a:r>
              <a:rPr lang="en-US" sz="2400" b="1" dirty="0">
                <a:solidFill>
                  <a:srgbClr val="000066"/>
                </a:solidFill>
                <a:ea typeface="MS PGothic"/>
              </a:rPr>
              <a:t>Thank you</a:t>
            </a:r>
          </a:p>
          <a:p>
            <a:pPr algn="ctr" rtl="1" eaLnBrk="1" hangingPunct="1">
              <a:defRPr/>
            </a:pPr>
            <a:r>
              <a:rPr lang="en-US" sz="2400" b="1" dirty="0">
                <a:solidFill>
                  <a:srgbClr val="000066"/>
                </a:solidFill>
                <a:ea typeface="MS PGothic"/>
              </a:rPr>
              <a:t>for your attention! </a:t>
            </a:r>
            <a:br>
              <a:rPr lang="en-US" sz="2400" b="1" dirty="0">
                <a:ea typeface="MS PGothic" pitchFamily="34" charset="-128"/>
              </a:rPr>
            </a:br>
            <a:br>
              <a:rPr lang="en-US" sz="2400" b="1" dirty="0">
                <a:ea typeface="MS PGothic" pitchFamily="34" charset="-128"/>
              </a:rPr>
            </a:br>
            <a:endParaRPr lang="en-US" sz="24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fr-FR" sz="2000" b="1" dirty="0">
              <a:solidFill>
                <a:srgbClr val="000066"/>
              </a:solidFill>
              <a:ea typeface="MS PGothic" pitchFamily="34" charset="-128"/>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15" descr="C:\Users\sfellache\Desktop\ammp\doctor2.jpg">
            <a:extLst>
              <a:ext uri="{FF2B5EF4-FFF2-40B4-BE49-F238E27FC236}">
                <a16:creationId xmlns:a16="http://schemas.microsoft.com/office/drawing/2014/main" id="{C57B6BE0-A5FE-4819-A657-AB022C6DDE8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628775"/>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3">
            <a:extLst>
              <a:ext uri="{FF2B5EF4-FFF2-40B4-BE49-F238E27FC236}">
                <a16:creationId xmlns:a16="http://schemas.microsoft.com/office/drawing/2014/main" id="{C4EEF7C3-9E53-4105-B331-1FB1298321D9}"/>
              </a:ext>
            </a:extLst>
          </p:cNvPr>
          <p:cNvGrpSpPr>
            <a:grpSpLocks/>
          </p:cNvGrpSpPr>
          <p:nvPr/>
        </p:nvGrpSpPr>
        <p:grpSpPr bwMode="auto">
          <a:xfrm>
            <a:off x="539750" y="1338263"/>
            <a:ext cx="4679950" cy="1081087"/>
            <a:chOff x="340" y="843"/>
            <a:chExt cx="2948" cy="681"/>
          </a:xfrm>
        </p:grpSpPr>
        <p:sp>
          <p:nvSpPr>
            <p:cNvPr id="4" name="Rectangle à coins arrondis 3">
              <a:extLst>
                <a:ext uri="{FF2B5EF4-FFF2-40B4-BE49-F238E27FC236}">
                  <a16:creationId xmlns:a16="http://schemas.microsoft.com/office/drawing/2014/main" id="{1FFD1ACB-228D-4B42-AC05-986A60B2BB2B}"/>
                </a:ext>
              </a:extLst>
            </p:cNvPr>
            <p:cNvSpPr/>
            <p:nvPr/>
          </p:nvSpPr>
          <p:spPr bwMode="auto">
            <a:xfrm>
              <a:off x="567" y="979"/>
              <a:ext cx="2721" cy="545"/>
            </a:xfrm>
            <a:prstGeom prst="wedgeRoundRectCallout">
              <a:avLst>
                <a:gd name="adj1" fmla="val 68142"/>
                <a:gd name="adj2" fmla="val 36750"/>
                <a:gd name="adj3" fmla="val 16667"/>
              </a:avLst>
            </a:prstGeom>
            <a:ln>
              <a:solidFill>
                <a:srgbClr val="CC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fr-FR" sz="2000" b="1">
                  <a:solidFill>
                    <a:srgbClr val="000066"/>
                  </a:solidFill>
                  <a:ea typeface="MS PGothic" pitchFamily="34" charset="-128"/>
                </a:rPr>
                <a:t> </a:t>
              </a:r>
              <a:r>
                <a:rPr lang="en-US" sz="2000" b="1">
                  <a:solidFill>
                    <a:srgbClr val="000066"/>
                  </a:solidFill>
                  <a:ea typeface="MS PGothic" pitchFamily="34" charset="-128"/>
                </a:rPr>
                <a:t>How to check the quality of the vaccine? </a:t>
              </a:r>
              <a:endParaRPr lang="fr-FR" sz="2000" b="1">
                <a:solidFill>
                  <a:srgbClr val="000066"/>
                </a:solidFill>
                <a:ea typeface="MS PGothic" pitchFamily="34" charset="-128"/>
              </a:endParaRPr>
            </a:p>
          </p:txBody>
        </p:sp>
        <p:sp>
          <p:nvSpPr>
            <p:cNvPr id="8" name="Ellipse 7">
              <a:extLst>
                <a:ext uri="{FF2B5EF4-FFF2-40B4-BE49-F238E27FC236}">
                  <a16:creationId xmlns:a16="http://schemas.microsoft.com/office/drawing/2014/main" id="{42FD85C4-E180-4318-8A88-A573F996B90D}"/>
                </a:ext>
              </a:extLst>
            </p:cNvPr>
            <p:cNvSpPr>
              <a:spLocks noChangeArrowheads="1"/>
            </p:cNvSpPr>
            <p:nvPr/>
          </p:nvSpPr>
          <p:spPr bwMode="auto">
            <a:xfrm>
              <a:off x="340" y="843"/>
              <a:ext cx="318" cy="318"/>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1</a:t>
              </a:r>
            </a:p>
          </p:txBody>
        </p:sp>
      </p:grpSp>
      <p:grpSp>
        <p:nvGrpSpPr>
          <p:cNvPr id="5" name="Group 14">
            <a:extLst>
              <a:ext uri="{FF2B5EF4-FFF2-40B4-BE49-F238E27FC236}">
                <a16:creationId xmlns:a16="http://schemas.microsoft.com/office/drawing/2014/main" id="{4E0357E3-E5F0-4347-9290-041735C6559B}"/>
              </a:ext>
            </a:extLst>
          </p:cNvPr>
          <p:cNvGrpSpPr>
            <a:grpSpLocks/>
          </p:cNvGrpSpPr>
          <p:nvPr/>
        </p:nvGrpSpPr>
        <p:grpSpPr bwMode="auto">
          <a:xfrm>
            <a:off x="538163" y="2490788"/>
            <a:ext cx="4681537" cy="1081087"/>
            <a:chOff x="339" y="1569"/>
            <a:chExt cx="2949" cy="681"/>
          </a:xfrm>
        </p:grpSpPr>
        <p:sp>
          <p:nvSpPr>
            <p:cNvPr id="6" name="Rectangle à coins arrondis 5">
              <a:extLst>
                <a:ext uri="{FF2B5EF4-FFF2-40B4-BE49-F238E27FC236}">
                  <a16:creationId xmlns:a16="http://schemas.microsoft.com/office/drawing/2014/main" id="{A43E4D39-6EFD-4174-8AA9-E73DB138CFC4}"/>
                </a:ext>
              </a:extLst>
            </p:cNvPr>
            <p:cNvSpPr/>
            <p:nvPr/>
          </p:nvSpPr>
          <p:spPr bwMode="auto">
            <a:xfrm>
              <a:off x="567" y="1751"/>
              <a:ext cx="2721" cy="499"/>
            </a:xfrm>
            <a:prstGeom prst="wedgeRoundRectCallout">
              <a:avLst>
                <a:gd name="adj1" fmla="val 68106"/>
                <a:gd name="adj2" fmla="val -55303"/>
                <a:gd name="adj3" fmla="val 16667"/>
              </a:avLst>
            </a:prstGeom>
            <a:ln>
              <a:solidFill>
                <a:srgbClr val="CC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fr-FR" sz="2000" b="1">
                  <a:solidFill>
                    <a:srgbClr val="000066"/>
                  </a:solidFill>
                  <a:ea typeface="MS PGothic" pitchFamily="34" charset="-128"/>
                </a:rPr>
                <a:t>How to prepare for vaccination</a:t>
              </a:r>
              <a:r>
                <a:rPr lang="en-GB" sz="2000" b="1">
                  <a:solidFill>
                    <a:srgbClr val="000066"/>
                  </a:solidFill>
                  <a:ea typeface="MS PGothic" pitchFamily="34" charset="-128"/>
                </a:rPr>
                <a:t>?</a:t>
              </a:r>
              <a:endParaRPr lang="fr-FR" sz="2000" b="1">
                <a:solidFill>
                  <a:srgbClr val="000066"/>
                </a:solidFill>
                <a:ea typeface="MS PGothic" pitchFamily="34" charset="-128"/>
              </a:endParaRPr>
            </a:p>
          </p:txBody>
        </p:sp>
        <p:sp>
          <p:nvSpPr>
            <p:cNvPr id="9" name="Ellipse 8">
              <a:extLst>
                <a:ext uri="{FF2B5EF4-FFF2-40B4-BE49-F238E27FC236}">
                  <a16:creationId xmlns:a16="http://schemas.microsoft.com/office/drawing/2014/main" id="{253596BB-3251-4375-8941-A58B356650D2}"/>
                </a:ext>
              </a:extLst>
            </p:cNvPr>
            <p:cNvSpPr>
              <a:spLocks noChangeArrowheads="1"/>
            </p:cNvSpPr>
            <p:nvPr/>
          </p:nvSpPr>
          <p:spPr bwMode="auto">
            <a:xfrm>
              <a:off x="339" y="1569"/>
              <a:ext cx="318" cy="317"/>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2</a:t>
              </a:r>
            </a:p>
          </p:txBody>
        </p:sp>
      </p:grpSp>
      <p:grpSp>
        <p:nvGrpSpPr>
          <p:cNvPr id="7" name="Group 16">
            <a:extLst>
              <a:ext uri="{FF2B5EF4-FFF2-40B4-BE49-F238E27FC236}">
                <a16:creationId xmlns:a16="http://schemas.microsoft.com/office/drawing/2014/main" id="{C6EAF674-1C9C-4C69-BD77-4E5A91D04B4E}"/>
              </a:ext>
            </a:extLst>
          </p:cNvPr>
          <p:cNvGrpSpPr>
            <a:grpSpLocks/>
          </p:cNvGrpSpPr>
          <p:nvPr/>
        </p:nvGrpSpPr>
        <p:grpSpPr bwMode="auto">
          <a:xfrm>
            <a:off x="612775" y="4795838"/>
            <a:ext cx="4606925" cy="1009650"/>
            <a:chOff x="386" y="3021"/>
            <a:chExt cx="2902" cy="636"/>
          </a:xfrm>
        </p:grpSpPr>
        <p:sp>
          <p:nvSpPr>
            <p:cNvPr id="8202" name="Rectangle à coins arrondis 6">
              <a:extLst>
                <a:ext uri="{FF2B5EF4-FFF2-40B4-BE49-F238E27FC236}">
                  <a16:creationId xmlns:a16="http://schemas.microsoft.com/office/drawing/2014/main" id="{21B6551B-05CF-4400-A898-AE93F833EC84}"/>
                </a:ext>
              </a:extLst>
            </p:cNvPr>
            <p:cNvSpPr>
              <a:spLocks noChangeArrowheads="1"/>
            </p:cNvSpPr>
            <p:nvPr/>
          </p:nvSpPr>
          <p:spPr bwMode="auto">
            <a:xfrm>
              <a:off x="612" y="3022"/>
              <a:ext cx="2676" cy="635"/>
            </a:xfrm>
            <a:prstGeom prst="wedgeRoundRectCallout">
              <a:avLst>
                <a:gd name="adj1" fmla="val 63241"/>
                <a:gd name="adj2" fmla="val -53625"/>
                <a:gd name="adj3" fmla="val 16667"/>
              </a:avLst>
            </a:prstGeom>
            <a:solidFill>
              <a:schemeClr val="bg1"/>
            </a:solidFill>
            <a:ln w="25400">
              <a:solidFill>
                <a:srgbClr val="CC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en-US" altLang="en-US" sz="2000" b="1"/>
                <a:t> What to do if the infant spits part of the vaccine out?</a:t>
              </a:r>
            </a:p>
            <a:p>
              <a:pPr rtl="1" eaLnBrk="1" hangingPunct="1">
                <a:spcBef>
                  <a:spcPct val="0"/>
                </a:spcBef>
                <a:buClrTx/>
                <a:buFontTx/>
                <a:buNone/>
              </a:pPr>
              <a:endParaRPr lang="en-US" altLang="en-US" sz="2000" b="1"/>
            </a:p>
          </p:txBody>
        </p:sp>
        <p:sp>
          <p:nvSpPr>
            <p:cNvPr id="10" name="Ellipse 9">
              <a:extLst>
                <a:ext uri="{FF2B5EF4-FFF2-40B4-BE49-F238E27FC236}">
                  <a16:creationId xmlns:a16="http://schemas.microsoft.com/office/drawing/2014/main" id="{A431EFA3-8474-4DBD-9F54-18E41F0C7014}"/>
                </a:ext>
              </a:extLst>
            </p:cNvPr>
            <p:cNvSpPr>
              <a:spLocks noChangeArrowheads="1"/>
            </p:cNvSpPr>
            <p:nvPr/>
          </p:nvSpPr>
          <p:spPr bwMode="auto">
            <a:xfrm>
              <a:off x="386" y="3021"/>
              <a:ext cx="317" cy="318"/>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a:solidFill>
                    <a:srgbClr val="FFFFFF"/>
                  </a:solidFill>
                  <a:latin typeface="Arial" pitchFamily="34" charset="0"/>
                  <a:ea typeface="+mn-ea"/>
                </a:rPr>
                <a:t>4</a:t>
              </a:r>
            </a:p>
          </p:txBody>
        </p:sp>
      </p:grpSp>
      <p:sp>
        <p:nvSpPr>
          <p:cNvPr id="8198" name="ZoneTexte 15">
            <a:extLst>
              <a:ext uri="{FF2B5EF4-FFF2-40B4-BE49-F238E27FC236}">
                <a16:creationId xmlns:a16="http://schemas.microsoft.com/office/drawing/2014/main" id="{48E385AD-498E-4E89-BC7D-8EFFCAE97A3C}"/>
              </a:ext>
            </a:extLst>
          </p:cNvPr>
          <p:cNvSpPr txBox="1">
            <a:spLocks noChangeArrowheads="1"/>
          </p:cNvSpPr>
          <p:nvPr/>
        </p:nvSpPr>
        <p:spPr bwMode="auto">
          <a:xfrm>
            <a:off x="0" y="333375"/>
            <a:ext cx="9144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rtl="1" eaLnBrk="1" hangingPunct="1">
              <a:spcBef>
                <a:spcPct val="0"/>
              </a:spcBef>
              <a:buClrTx/>
              <a:buFontTx/>
              <a:buNone/>
            </a:pPr>
            <a:r>
              <a:rPr lang="en-GB" altLang="en-US" sz="3600" b="1">
                <a:solidFill>
                  <a:srgbClr val="002060"/>
                </a:solidFill>
                <a:latin typeface="Calibri" panose="020F0502020204030204" pitchFamily="34" charset="0"/>
              </a:rPr>
              <a:t>Key issues </a:t>
            </a:r>
          </a:p>
        </p:txBody>
      </p:sp>
      <p:grpSp>
        <p:nvGrpSpPr>
          <p:cNvPr id="11" name="Group 15">
            <a:extLst>
              <a:ext uri="{FF2B5EF4-FFF2-40B4-BE49-F238E27FC236}">
                <a16:creationId xmlns:a16="http://schemas.microsoft.com/office/drawing/2014/main" id="{0FD4CF89-FC26-40EE-8F32-B316061A380B}"/>
              </a:ext>
            </a:extLst>
          </p:cNvPr>
          <p:cNvGrpSpPr>
            <a:grpSpLocks/>
          </p:cNvGrpSpPr>
          <p:nvPr/>
        </p:nvGrpSpPr>
        <p:grpSpPr bwMode="auto">
          <a:xfrm>
            <a:off x="612775" y="3643313"/>
            <a:ext cx="4606925" cy="1009650"/>
            <a:chOff x="386" y="2295"/>
            <a:chExt cx="2902" cy="636"/>
          </a:xfrm>
        </p:grpSpPr>
        <p:sp>
          <p:nvSpPr>
            <p:cNvPr id="8200" name="Rectangle à coins arrondis 6">
              <a:extLst>
                <a:ext uri="{FF2B5EF4-FFF2-40B4-BE49-F238E27FC236}">
                  <a16:creationId xmlns:a16="http://schemas.microsoft.com/office/drawing/2014/main" id="{7C56AB72-3FDE-4E55-8512-7B71D5B81321}"/>
                </a:ext>
              </a:extLst>
            </p:cNvPr>
            <p:cNvSpPr>
              <a:spLocks noChangeArrowheads="1"/>
            </p:cNvSpPr>
            <p:nvPr/>
          </p:nvSpPr>
          <p:spPr bwMode="auto">
            <a:xfrm>
              <a:off x="612" y="2432"/>
              <a:ext cx="2676" cy="499"/>
            </a:xfrm>
            <a:prstGeom prst="wedgeRoundRectCallout">
              <a:avLst>
                <a:gd name="adj1" fmla="val 64704"/>
                <a:gd name="adj2" fmla="val -25347"/>
                <a:gd name="adj3" fmla="val 16667"/>
              </a:avLst>
            </a:prstGeom>
            <a:solidFill>
              <a:schemeClr val="bg1"/>
            </a:solidFill>
            <a:ln w="25400">
              <a:solidFill>
                <a:srgbClr val="CC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en-US" altLang="en-US" sz="2000" b="1"/>
                <a:t>How to administer the vaccine? </a:t>
              </a:r>
            </a:p>
            <a:p>
              <a:pPr rtl="1" eaLnBrk="1" hangingPunct="1">
                <a:spcBef>
                  <a:spcPct val="0"/>
                </a:spcBef>
                <a:buClrTx/>
                <a:buFontTx/>
                <a:buNone/>
              </a:pPr>
              <a:endParaRPr lang="en-US" altLang="en-US" sz="2000" b="1"/>
            </a:p>
          </p:txBody>
        </p:sp>
        <p:sp>
          <p:nvSpPr>
            <p:cNvPr id="3" name="Ellipse 9">
              <a:extLst>
                <a:ext uri="{FF2B5EF4-FFF2-40B4-BE49-F238E27FC236}">
                  <a16:creationId xmlns:a16="http://schemas.microsoft.com/office/drawing/2014/main" id="{769ACBB9-B058-4C17-B753-4D253BC1C51D}"/>
                </a:ext>
              </a:extLst>
            </p:cNvPr>
            <p:cNvSpPr>
              <a:spLocks noChangeArrowheads="1"/>
            </p:cNvSpPr>
            <p:nvPr/>
          </p:nvSpPr>
          <p:spPr bwMode="auto">
            <a:xfrm>
              <a:off x="386" y="2295"/>
              <a:ext cx="317" cy="318"/>
            </a:xfrm>
            <a:prstGeom prst="ellipse">
              <a:avLst/>
            </a:prstGeom>
            <a:solidFill>
              <a:srgbClr val="CC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3</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8">
            <a:extLst>
              <a:ext uri="{FF2B5EF4-FFF2-40B4-BE49-F238E27FC236}">
                <a16:creationId xmlns:a16="http://schemas.microsoft.com/office/drawing/2014/main" id="{545047B0-F04B-400F-9D61-3432E090EC9B}"/>
              </a:ext>
            </a:extLst>
          </p:cNvPr>
          <p:cNvSpPr>
            <a:spLocks noGrp="1" noChangeArrowheads="1"/>
          </p:cNvSpPr>
          <p:nvPr>
            <p:ph type="body" idx="1"/>
          </p:nvPr>
        </p:nvSpPr>
        <p:spPr>
          <a:xfrm>
            <a:off x="468313" y="1412875"/>
            <a:ext cx="8675687" cy="4611688"/>
          </a:xfrm>
        </p:spPr>
        <p:txBody>
          <a:bodyPr/>
          <a:lstStyle/>
          <a:p>
            <a:r>
              <a:rPr lang="en-US" altLang="en-US" dirty="0"/>
              <a:t>Before administering Rotarix</a:t>
            </a:r>
            <a:r>
              <a:rPr lang="en-US" altLang="en-US" baseline="30000" dirty="0"/>
              <a:t>®</a:t>
            </a:r>
            <a:r>
              <a:rPr lang="en-US" altLang="en-US" dirty="0"/>
              <a:t> vaccine, always check the Vaccine Vial Monitor (VVM) on the connecting bar</a:t>
            </a:r>
            <a:endParaRPr lang="fr-FR" altLang="en-US" dirty="0"/>
          </a:p>
        </p:txBody>
      </p:sp>
      <p:sp>
        <p:nvSpPr>
          <p:cNvPr id="6147" name="Rectangle 29">
            <a:extLst>
              <a:ext uri="{FF2B5EF4-FFF2-40B4-BE49-F238E27FC236}">
                <a16:creationId xmlns:a16="http://schemas.microsoft.com/office/drawing/2014/main" id="{9E587032-8E62-4400-8250-1D1F26257E22}"/>
              </a:ext>
            </a:extLst>
          </p:cNvPr>
          <p:cNvSpPr>
            <a:spLocks noGrp="1" noChangeArrowheads="1"/>
          </p:cNvSpPr>
          <p:nvPr>
            <p:ph type="title"/>
          </p:nvPr>
        </p:nvSpPr>
        <p:spPr/>
        <p:txBody>
          <a:bodyPr/>
          <a:lstStyle/>
          <a:p>
            <a:pPr>
              <a:defRPr/>
            </a:pPr>
            <a:r>
              <a:rPr lang="en-US" dirty="0"/>
              <a:t>How to check the quality of the </a:t>
            </a:r>
            <a:br>
              <a:rPr lang="en-US" dirty="0"/>
            </a:br>
            <a:r>
              <a:rPr lang="en-US" dirty="0"/>
              <a:t>Rotarix</a:t>
            </a:r>
            <a:r>
              <a:rPr lang="en-US" baseline="30000" dirty="0"/>
              <a:t>® </a:t>
            </a:r>
            <a:r>
              <a:rPr lang="en-US" dirty="0"/>
              <a:t>vaccine? (1/2)</a:t>
            </a:r>
            <a:endParaRPr lang="fr-FR" dirty="0"/>
          </a:p>
        </p:txBody>
      </p:sp>
      <p:pic>
        <p:nvPicPr>
          <p:cNvPr id="12" name="Picture 11">
            <a:extLst>
              <a:ext uri="{FF2B5EF4-FFF2-40B4-BE49-F238E27FC236}">
                <a16:creationId xmlns:a16="http://schemas.microsoft.com/office/drawing/2014/main" id="{3B9DB550-636A-4270-813E-DB8CA0A0AD4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137" y="2424596"/>
            <a:ext cx="5543550" cy="34559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2" descr="Text, whiteboard&#10;&#10;Description automatically generated">
            <a:extLst>
              <a:ext uri="{FF2B5EF4-FFF2-40B4-BE49-F238E27FC236}">
                <a16:creationId xmlns:a16="http://schemas.microsoft.com/office/drawing/2014/main" id="{553FC647-4EB4-8ACC-1F65-573928D718F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8673" y="2691688"/>
            <a:ext cx="2699308" cy="2449867"/>
          </a:xfrm>
          <a:prstGeom prst="rect">
            <a:avLst/>
          </a:prstGeom>
        </p:spPr>
      </p:pic>
      <p:sp>
        <p:nvSpPr>
          <p:cNvPr id="4" name="Arrow: Down 9">
            <a:extLst>
              <a:ext uri="{FF2B5EF4-FFF2-40B4-BE49-F238E27FC236}">
                <a16:creationId xmlns:a16="http://schemas.microsoft.com/office/drawing/2014/main" id="{19DF0035-8B06-389A-D425-429DFA6FCCE9}"/>
              </a:ext>
            </a:extLst>
          </p:cNvPr>
          <p:cNvSpPr>
            <a:spLocks noChangeArrowheads="1"/>
          </p:cNvSpPr>
          <p:nvPr/>
        </p:nvSpPr>
        <p:spPr bwMode="auto">
          <a:xfrm rot="3088781">
            <a:off x="2397435" y="2390857"/>
            <a:ext cx="215900" cy="601662"/>
          </a:xfrm>
          <a:prstGeom prst="downArrow">
            <a:avLst>
              <a:gd name="adj1" fmla="val 50000"/>
              <a:gd name="adj2" fmla="val 50188"/>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42988">
              <a:defRPr>
                <a:solidFill>
                  <a:schemeClr val="tx1"/>
                </a:solidFill>
                <a:latin typeface="Limon F3" charset="0"/>
                <a:ea typeface="MS PGothic" panose="020B0600070205080204" pitchFamily="34" charset="-128"/>
              </a:defRPr>
            </a:lvl1pPr>
            <a:lvl2pPr marL="742950" indent="-285750" defTabSz="1042988">
              <a:defRPr>
                <a:solidFill>
                  <a:schemeClr val="tx1"/>
                </a:solidFill>
                <a:latin typeface="Limon F3" charset="0"/>
                <a:ea typeface="MS PGothic" panose="020B0600070205080204" pitchFamily="34" charset="-128"/>
              </a:defRPr>
            </a:lvl2pPr>
            <a:lvl3pPr marL="1143000" indent="-228600" defTabSz="1042988">
              <a:defRPr>
                <a:solidFill>
                  <a:schemeClr val="tx1"/>
                </a:solidFill>
                <a:latin typeface="Limon F3" charset="0"/>
                <a:ea typeface="MS PGothic" panose="020B0600070205080204" pitchFamily="34" charset="-128"/>
              </a:defRPr>
            </a:lvl3pPr>
            <a:lvl4pPr marL="1600200" indent="-228600" defTabSz="1042988">
              <a:defRPr>
                <a:solidFill>
                  <a:schemeClr val="tx1"/>
                </a:solidFill>
                <a:latin typeface="Limon F3" charset="0"/>
                <a:ea typeface="MS PGothic" panose="020B0600070205080204" pitchFamily="34" charset="-128"/>
              </a:defRPr>
            </a:lvl4pPr>
            <a:lvl5pPr marL="2057400" indent="-228600" defTabSz="1042988">
              <a:defRPr>
                <a:solidFill>
                  <a:schemeClr val="tx1"/>
                </a:solidFill>
                <a:latin typeface="Limon F3" charset="0"/>
                <a:ea typeface="MS PGothic" panose="020B0600070205080204" pitchFamily="34" charset="-128"/>
              </a:defRPr>
            </a:lvl5pPr>
            <a:lvl6pPr marL="25146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1042988"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1" hangingPunct="1">
              <a:spcBef>
                <a:spcPct val="50000"/>
              </a:spcBef>
            </a:pPr>
            <a:endParaRPr lang="en-US" altLang="en-US" sz="3900" b="1">
              <a:solidFill>
                <a:srgbClr val="000066"/>
              </a:solidFill>
              <a:latin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a:extLst>
              <a:ext uri="{FF2B5EF4-FFF2-40B4-BE49-F238E27FC236}">
                <a16:creationId xmlns:a16="http://schemas.microsoft.com/office/drawing/2014/main" id="{90838A21-6AFB-4509-810B-D0A57E9184D7}"/>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a:defRPr/>
            </a:pPr>
            <a:r>
              <a:rPr lang="en-US" sz="3500" b="1" dirty="0">
                <a:solidFill>
                  <a:srgbClr val="000066"/>
                </a:solidFill>
                <a:latin typeface="Arial" pitchFamily="34" charset="0"/>
              </a:rPr>
              <a:t>How to check the quality of the Rotarix</a:t>
            </a:r>
            <a:r>
              <a:rPr lang="en-US" sz="3500" b="1" baseline="30000" dirty="0">
                <a:solidFill>
                  <a:srgbClr val="000066"/>
                </a:solidFill>
                <a:latin typeface="Arial" pitchFamily="34" charset="0"/>
              </a:rPr>
              <a:t>®</a:t>
            </a:r>
            <a:r>
              <a:rPr lang="en-US" sz="3500" b="1" dirty="0">
                <a:solidFill>
                  <a:srgbClr val="000066"/>
                </a:solidFill>
                <a:latin typeface="Arial" pitchFamily="34" charset="0"/>
              </a:rPr>
              <a:t> vaccine? (2/2)</a:t>
            </a:r>
            <a:endParaRPr lang="fr-FR" sz="3500" b="1" dirty="0">
              <a:solidFill>
                <a:srgbClr val="000066"/>
              </a:solidFill>
              <a:latin typeface="Arial" pitchFamily="34" charset="0"/>
            </a:endParaRPr>
          </a:p>
        </p:txBody>
      </p:sp>
      <p:sp>
        <p:nvSpPr>
          <p:cNvPr id="12291" name="Rectangle 12">
            <a:extLst>
              <a:ext uri="{FF2B5EF4-FFF2-40B4-BE49-F238E27FC236}">
                <a16:creationId xmlns:a16="http://schemas.microsoft.com/office/drawing/2014/main" id="{DD5B7C3A-2490-45F5-9289-DB7AEE3A7FF0}"/>
              </a:ext>
            </a:extLst>
          </p:cNvPr>
          <p:cNvSpPr>
            <a:spLocks noChangeArrowheads="1"/>
          </p:cNvSpPr>
          <p:nvPr/>
        </p:nvSpPr>
        <p:spPr bwMode="auto">
          <a:xfrm>
            <a:off x="442913" y="1381125"/>
            <a:ext cx="4633143"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en-US" dirty="0"/>
              <a:t>Before administering the Rotarix</a:t>
            </a:r>
            <a:r>
              <a:rPr lang="en-US" altLang="en-US" baseline="30000" dirty="0"/>
              <a:t>®</a:t>
            </a:r>
            <a:r>
              <a:rPr lang="en-US" altLang="en-US" dirty="0"/>
              <a:t> vaccine, always check the expiration date on the connecting bar</a:t>
            </a:r>
            <a:endParaRPr lang="fr-FR" altLang="en-US" dirty="0"/>
          </a:p>
        </p:txBody>
      </p:sp>
      <p:pic>
        <p:nvPicPr>
          <p:cNvPr id="2" name="Picture 1" descr="Text, whiteboard&#10;&#10;Description automatically generated">
            <a:extLst>
              <a:ext uri="{FF2B5EF4-FFF2-40B4-BE49-F238E27FC236}">
                <a16:creationId xmlns:a16="http://schemas.microsoft.com/office/drawing/2014/main" id="{2E31F240-3088-733B-92C5-6092699134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36095" y="2379778"/>
            <a:ext cx="2970617" cy="2696105"/>
          </a:xfrm>
          <a:prstGeom prst="rect">
            <a:avLst/>
          </a:prstGeom>
        </p:spPr>
      </p:pic>
      <p:sp>
        <p:nvSpPr>
          <p:cNvPr id="4" name="Right Arrow 3">
            <a:extLst>
              <a:ext uri="{FF2B5EF4-FFF2-40B4-BE49-F238E27FC236}">
                <a16:creationId xmlns:a16="http://schemas.microsoft.com/office/drawing/2014/main" id="{68EB48F7-C955-4474-F022-439C7EA62F38}"/>
              </a:ext>
            </a:extLst>
          </p:cNvPr>
          <p:cNvSpPr>
            <a:spLocks noChangeArrowheads="1"/>
          </p:cNvSpPr>
          <p:nvPr/>
        </p:nvSpPr>
        <p:spPr bwMode="auto">
          <a:xfrm rot="7946015">
            <a:off x="6207758" y="1785816"/>
            <a:ext cx="1223963" cy="288925"/>
          </a:xfrm>
          <a:prstGeom prst="rightArrow">
            <a:avLst>
              <a:gd name="adj1" fmla="val 50000"/>
              <a:gd name="adj2" fmla="val 49835"/>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es-ES" altLang="es-ES" sz="3900" b="1"/>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doctor_thinking">
            <a:extLst>
              <a:ext uri="{FF2B5EF4-FFF2-40B4-BE49-F238E27FC236}">
                <a16:creationId xmlns:a16="http://schemas.microsoft.com/office/drawing/2014/main" id="{8C9F4B83-D57D-4284-862A-BF9DD52AFF7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557338"/>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Titre 17">
            <a:extLst>
              <a:ext uri="{FF2B5EF4-FFF2-40B4-BE49-F238E27FC236}">
                <a16:creationId xmlns:a16="http://schemas.microsoft.com/office/drawing/2014/main" id="{F9FD5529-F8C5-4225-A6B7-43AF5F9D5E87}"/>
              </a:ext>
            </a:extLst>
          </p:cNvPr>
          <p:cNvSpPr>
            <a:spLocks/>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a:defRPr/>
            </a:pPr>
            <a:r>
              <a:rPr lang="fr-FR" sz="3500" b="1">
                <a:solidFill>
                  <a:srgbClr val="000066"/>
                </a:solidFill>
                <a:latin typeface="Arial" pitchFamily="34" charset="0"/>
              </a:rPr>
              <a:t>What should you do in this scenario? </a:t>
            </a:r>
          </a:p>
        </p:txBody>
      </p:sp>
      <p:sp>
        <p:nvSpPr>
          <p:cNvPr id="14340" name="Rectangle à coins arrondis 3">
            <a:extLst>
              <a:ext uri="{FF2B5EF4-FFF2-40B4-BE49-F238E27FC236}">
                <a16:creationId xmlns:a16="http://schemas.microsoft.com/office/drawing/2014/main" id="{9A9F23A4-5FF2-4053-B172-FC8B9E91DE5E}"/>
              </a:ext>
            </a:extLst>
          </p:cNvPr>
          <p:cNvSpPr>
            <a:spLocks noChangeArrowheads="1"/>
          </p:cNvSpPr>
          <p:nvPr/>
        </p:nvSpPr>
        <p:spPr bwMode="auto">
          <a:xfrm>
            <a:off x="971550" y="1916113"/>
            <a:ext cx="3959225" cy="2449512"/>
          </a:xfrm>
          <a:prstGeom prst="wedgeRoundRectCallout">
            <a:avLst>
              <a:gd name="adj1" fmla="val 70324"/>
              <a:gd name="adj2" fmla="val -19921"/>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r>
              <a:rPr lang="en-GB" altLang="en-US" sz="2000" b="1" dirty="0">
                <a:solidFill>
                  <a:srgbClr val="002060"/>
                </a:solidFill>
              </a:rPr>
              <a:t>The vaccine vial monitor shows that the inner square is lighter than the ring but is already darker than the initial colour. </a:t>
            </a:r>
            <a:endParaRPr lang="en-GB" altLang="en-US" sz="2000" b="1" strike="sngStrike" dirty="0">
              <a:solidFill>
                <a:srgbClr val="002060"/>
              </a:solidFill>
            </a:endParaRPr>
          </a:p>
          <a:p>
            <a:pPr rtl="1" eaLnBrk="1" hangingPunct="1">
              <a:spcBef>
                <a:spcPct val="0"/>
              </a:spcBef>
              <a:buClrTx/>
              <a:buFontTx/>
              <a:buNone/>
            </a:pPr>
            <a:endParaRPr lang="en-GB" altLang="en-US" sz="2000" b="1" dirty="0">
              <a:solidFill>
                <a:srgbClr val="002060"/>
              </a:solidFill>
            </a:endParaRPr>
          </a:p>
          <a:p>
            <a:pPr rtl="1" eaLnBrk="1" hangingPunct="1">
              <a:spcBef>
                <a:spcPct val="0"/>
              </a:spcBef>
              <a:buClrTx/>
              <a:buFontTx/>
              <a:buNone/>
            </a:pPr>
            <a:r>
              <a:rPr lang="en-GB" altLang="en-US" sz="2000" b="1" dirty="0">
                <a:solidFill>
                  <a:srgbClr val="002060"/>
                </a:solidFill>
              </a:rPr>
              <a:t>What should you do?</a:t>
            </a:r>
            <a:r>
              <a:rPr lang="en-GB" altLang="en-US" sz="2000" b="1" dirty="0"/>
              <a:t>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8">
            <a:extLst>
              <a:ext uri="{FF2B5EF4-FFF2-40B4-BE49-F238E27FC236}">
                <a16:creationId xmlns:a16="http://schemas.microsoft.com/office/drawing/2014/main" id="{BAFD22BA-03D3-413B-B2CC-13D8AB6E32F7}"/>
              </a:ext>
            </a:extLst>
          </p:cNvPr>
          <p:cNvSpPr>
            <a:spLocks noGrp="1" noChangeArrowheads="1"/>
          </p:cNvSpPr>
          <p:nvPr>
            <p:ph type="body" idx="1"/>
          </p:nvPr>
        </p:nvSpPr>
        <p:spPr>
          <a:xfrm>
            <a:off x="442913" y="1772816"/>
            <a:ext cx="5281215" cy="2451025"/>
          </a:xfrm>
        </p:spPr>
        <p:txBody>
          <a:bodyPr/>
          <a:lstStyle/>
          <a:p>
            <a:pPr>
              <a:spcBef>
                <a:spcPts val="1800"/>
              </a:spcBef>
            </a:pPr>
            <a:r>
              <a:rPr lang="en-US" altLang="en-US" sz="2400" dirty="0"/>
              <a:t>Check the expiry date on the connecting bar</a:t>
            </a:r>
          </a:p>
          <a:p>
            <a:pPr>
              <a:spcBef>
                <a:spcPts val="1800"/>
              </a:spcBef>
            </a:pPr>
            <a:r>
              <a:rPr lang="en-US" altLang="en-US" sz="2400" dirty="0"/>
              <a:t>Check the liquid in the oral tubes is clear, </a:t>
            </a:r>
            <a:r>
              <a:rPr lang="en-US" altLang="en-US" sz="2400" dirty="0" err="1"/>
              <a:t>colourless</a:t>
            </a:r>
            <a:r>
              <a:rPr lang="en-US" altLang="en-US" sz="2400" dirty="0"/>
              <a:t>, and free from any particles</a:t>
            </a:r>
          </a:p>
          <a:p>
            <a:pPr>
              <a:spcBef>
                <a:spcPts val="1800"/>
              </a:spcBef>
            </a:pPr>
            <a:r>
              <a:rPr lang="en-US" altLang="en-US" sz="2400" dirty="0"/>
              <a:t>Check that each individual oral tube is not damaged and is still sealed</a:t>
            </a:r>
          </a:p>
        </p:txBody>
      </p:sp>
      <p:sp>
        <p:nvSpPr>
          <p:cNvPr id="9219" name="Rectangle 2">
            <a:extLst>
              <a:ext uri="{FF2B5EF4-FFF2-40B4-BE49-F238E27FC236}">
                <a16:creationId xmlns:a16="http://schemas.microsoft.com/office/drawing/2014/main" id="{38C327E7-27B2-4083-AF02-0F41B2F5B2EF}"/>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eaLnBrk="1" hangingPunct="1">
              <a:defRPr/>
            </a:pPr>
            <a:r>
              <a:rPr lang="en-GB" sz="3400" b="1" dirty="0">
                <a:solidFill>
                  <a:srgbClr val="000066"/>
                </a:solidFill>
                <a:latin typeface="Arial" charset="0"/>
                <a:ea typeface="Arial" charset="0"/>
              </a:rPr>
              <a:t>How to prepare for vaccination with the Rotarix</a:t>
            </a:r>
            <a:r>
              <a:rPr lang="en-GB" sz="3400" b="1" baseline="30000" dirty="0">
                <a:solidFill>
                  <a:srgbClr val="000066"/>
                </a:solidFill>
                <a:latin typeface="Arial" charset="0"/>
                <a:ea typeface="Arial" charset="0"/>
              </a:rPr>
              <a:t>® </a:t>
            </a:r>
            <a:r>
              <a:rPr lang="en-GB" sz="3400" b="1" dirty="0" err="1">
                <a:solidFill>
                  <a:srgbClr val="000066"/>
                </a:solidFill>
                <a:latin typeface="Arial" charset="0"/>
                <a:ea typeface="Arial" charset="0"/>
              </a:rPr>
              <a:t>monodose</a:t>
            </a:r>
            <a:r>
              <a:rPr lang="en-GB" sz="3400" b="1" dirty="0">
                <a:solidFill>
                  <a:srgbClr val="000066"/>
                </a:solidFill>
                <a:latin typeface="Arial" charset="0"/>
                <a:ea typeface="Arial" charset="0"/>
              </a:rPr>
              <a:t> tube presentation? (1/5)</a:t>
            </a:r>
          </a:p>
        </p:txBody>
      </p:sp>
      <p:sp>
        <p:nvSpPr>
          <p:cNvPr id="6" name="Rectangle 8">
            <a:extLst>
              <a:ext uri="{FF2B5EF4-FFF2-40B4-BE49-F238E27FC236}">
                <a16:creationId xmlns:a16="http://schemas.microsoft.com/office/drawing/2014/main" id="{D5618C97-9404-8851-ACD8-175FBE10727B}"/>
              </a:ext>
            </a:extLst>
          </p:cNvPr>
          <p:cNvSpPr txBox="1">
            <a:spLocks noChangeArrowheads="1"/>
          </p:cNvSpPr>
          <p:nvPr/>
        </p:nvSpPr>
        <p:spPr bwMode="auto">
          <a:xfrm>
            <a:off x="481856" y="5013176"/>
            <a:ext cx="8338616" cy="86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pPr marL="0" indent="0">
              <a:spcBef>
                <a:spcPts val="1800"/>
              </a:spcBef>
              <a:buNone/>
            </a:pPr>
            <a:r>
              <a:rPr lang="en-US" altLang="en-US" sz="2400" kern="0" dirty="0">
                <a:solidFill>
                  <a:srgbClr val="FF0000"/>
                </a:solidFill>
              </a:rPr>
              <a:t>Do not use any of the oral tubes on the connecting bar if you notice anything unusual</a:t>
            </a:r>
          </a:p>
        </p:txBody>
      </p:sp>
      <p:sp>
        <p:nvSpPr>
          <p:cNvPr id="7" name="Rectangle 8">
            <a:extLst>
              <a:ext uri="{FF2B5EF4-FFF2-40B4-BE49-F238E27FC236}">
                <a16:creationId xmlns:a16="http://schemas.microsoft.com/office/drawing/2014/main" id="{6A51A3E2-0E1A-0A59-2F69-355ED17680C4}"/>
              </a:ext>
            </a:extLst>
          </p:cNvPr>
          <p:cNvSpPr txBox="1">
            <a:spLocks noChangeArrowheads="1"/>
          </p:cNvSpPr>
          <p:nvPr/>
        </p:nvSpPr>
        <p:spPr bwMode="auto">
          <a:xfrm>
            <a:off x="481856" y="1317478"/>
            <a:ext cx="8338616" cy="45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pPr marL="0" indent="0">
              <a:buNone/>
            </a:pPr>
            <a:r>
              <a:rPr lang="en-US" altLang="en-US" sz="2400" b="1" i="1" kern="0" dirty="0"/>
              <a:t>A. What you need to do before giving Rotarix® </a:t>
            </a:r>
            <a:endParaRPr lang="fr-FR" altLang="en-US" sz="2400" b="1" i="1" kern="0" dirty="0"/>
          </a:p>
        </p:txBody>
      </p:sp>
      <p:pic>
        <p:nvPicPr>
          <p:cNvPr id="8" name="Picture 7" descr="Diagram&#10;&#10;Description automatically generated">
            <a:extLst>
              <a:ext uri="{FF2B5EF4-FFF2-40B4-BE49-F238E27FC236}">
                <a16:creationId xmlns:a16="http://schemas.microsoft.com/office/drawing/2014/main" id="{D2356C92-9EFA-2FB3-3B79-5CBEA08112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63071" y="1772816"/>
            <a:ext cx="3211813" cy="2769700"/>
          </a:xfrm>
          <a:prstGeom prst="rect">
            <a:avLst/>
          </a:prstGeom>
        </p:spPr>
      </p:pic>
    </p:spTree>
    <p:extLst>
      <p:ext uri="{BB962C8B-B14F-4D97-AF65-F5344CB8AC3E}">
        <p14:creationId xmlns:p14="http://schemas.microsoft.com/office/powerpoint/2010/main" val="678045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A2E364C8-6315-48F1-846B-FEF188EBE4BC}"/>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eaLnBrk="1" hangingPunct="1">
              <a:defRPr/>
            </a:pPr>
            <a:r>
              <a:rPr lang="en-GB" sz="3400" b="1" dirty="0">
                <a:solidFill>
                  <a:srgbClr val="000066"/>
                </a:solidFill>
                <a:latin typeface="Arial" charset="0"/>
                <a:ea typeface="Arial" charset="0"/>
              </a:rPr>
              <a:t>How to prepare for vaccination with the Rotarix</a:t>
            </a:r>
            <a:r>
              <a:rPr lang="en-GB" sz="3400" b="1" baseline="30000" dirty="0">
                <a:solidFill>
                  <a:srgbClr val="000066"/>
                </a:solidFill>
                <a:latin typeface="Arial" charset="0"/>
                <a:ea typeface="Arial" charset="0"/>
              </a:rPr>
              <a:t>® </a:t>
            </a:r>
            <a:r>
              <a:rPr lang="en-GB" sz="3400" b="1" dirty="0" err="1">
                <a:solidFill>
                  <a:srgbClr val="000066"/>
                </a:solidFill>
                <a:latin typeface="Arial" charset="0"/>
                <a:ea typeface="Arial" charset="0"/>
              </a:rPr>
              <a:t>monodose</a:t>
            </a:r>
            <a:r>
              <a:rPr lang="en-GB" sz="3400" b="1" dirty="0">
                <a:solidFill>
                  <a:srgbClr val="000066"/>
                </a:solidFill>
                <a:latin typeface="Arial" charset="0"/>
                <a:ea typeface="Arial" charset="0"/>
              </a:rPr>
              <a:t> tube presentation? (2/5)</a:t>
            </a:r>
          </a:p>
        </p:txBody>
      </p:sp>
      <p:sp>
        <p:nvSpPr>
          <p:cNvPr id="4" name="Rectangle 8">
            <a:extLst>
              <a:ext uri="{FF2B5EF4-FFF2-40B4-BE49-F238E27FC236}">
                <a16:creationId xmlns:a16="http://schemas.microsoft.com/office/drawing/2014/main" id="{5E7DF04F-932E-204F-D00F-CFF197632BD4}"/>
              </a:ext>
            </a:extLst>
          </p:cNvPr>
          <p:cNvSpPr txBox="1">
            <a:spLocks noChangeArrowheads="1"/>
          </p:cNvSpPr>
          <p:nvPr/>
        </p:nvSpPr>
        <p:spPr bwMode="auto">
          <a:xfrm>
            <a:off x="481856" y="1317478"/>
            <a:ext cx="8338616" cy="959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pPr marL="0" indent="0">
              <a:buNone/>
            </a:pPr>
            <a:r>
              <a:rPr lang="en-US" altLang="en-US" sz="2400" b="1" i="1" kern="0" dirty="0"/>
              <a:t>B. Get the oral tube ready</a:t>
            </a:r>
          </a:p>
          <a:p>
            <a:pPr marL="0" indent="0">
              <a:buNone/>
            </a:pPr>
            <a:r>
              <a:rPr lang="en-US" altLang="en-US" sz="2400" b="1" kern="0" dirty="0"/>
              <a:t>1. To separate one oral tube from the others starting at one end:</a:t>
            </a:r>
            <a:endParaRPr lang="fr-FR" altLang="en-US" sz="2400" b="1" kern="0" dirty="0"/>
          </a:p>
        </p:txBody>
      </p:sp>
      <p:sp>
        <p:nvSpPr>
          <p:cNvPr id="5" name="Rectangle 8">
            <a:extLst>
              <a:ext uri="{FF2B5EF4-FFF2-40B4-BE49-F238E27FC236}">
                <a16:creationId xmlns:a16="http://schemas.microsoft.com/office/drawing/2014/main" id="{657625D0-3166-BD8A-D310-0E337EEBD3D0}"/>
              </a:ext>
            </a:extLst>
          </p:cNvPr>
          <p:cNvSpPr txBox="1">
            <a:spLocks noChangeArrowheads="1"/>
          </p:cNvSpPr>
          <p:nvPr/>
        </p:nvSpPr>
        <p:spPr>
          <a:xfrm>
            <a:off x="481857" y="2848410"/>
            <a:ext cx="5242272" cy="3024336"/>
          </a:xfrm>
          <a:prstGeom prst="rect">
            <a:avLst/>
          </a:prstGeom>
        </p:spPr>
        <p:txBody>
          <a:bodyPr/>
          <a:lst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pPr marL="457200" indent="-457200">
              <a:spcBef>
                <a:spcPts val="1200"/>
              </a:spcBef>
              <a:buFont typeface="+mj-lt"/>
              <a:buAutoNum type="alphaLcParenR"/>
            </a:pPr>
            <a:r>
              <a:rPr lang="en-US" altLang="en-US" sz="2400" kern="0" dirty="0"/>
              <a:t>Hold the tab of one of the end oral tubes to separate it from the others</a:t>
            </a:r>
          </a:p>
          <a:p>
            <a:pPr marL="457200" indent="-457200">
              <a:spcBef>
                <a:spcPts val="1200"/>
              </a:spcBef>
              <a:buFont typeface="+mj-lt"/>
              <a:buAutoNum type="alphaLcParenR"/>
            </a:pPr>
            <a:r>
              <a:rPr lang="en-US" altLang="en-US" sz="2400" kern="0" dirty="0"/>
              <a:t>With your other hand, hold the tab of the oral tube next to it</a:t>
            </a:r>
          </a:p>
          <a:p>
            <a:pPr marL="457200" indent="-457200">
              <a:spcBef>
                <a:spcPts val="1200"/>
              </a:spcBef>
              <a:buFont typeface="+mj-lt"/>
              <a:buAutoNum type="alphaLcParenR"/>
            </a:pPr>
            <a:r>
              <a:rPr lang="en-US" altLang="en-US" sz="2400" kern="0" dirty="0"/>
              <a:t>Pull the tab and tear it away from the oral tube next to it</a:t>
            </a:r>
          </a:p>
          <a:p>
            <a:pPr marL="342900" indent="-342900">
              <a:spcBef>
                <a:spcPts val="1200"/>
              </a:spcBef>
              <a:buFont typeface="+mj-lt"/>
              <a:buAutoNum type="alphaLcParenR"/>
            </a:pPr>
            <a:endParaRPr lang="en-US" altLang="en-US" sz="2400" kern="0" dirty="0"/>
          </a:p>
        </p:txBody>
      </p:sp>
      <p:pic>
        <p:nvPicPr>
          <p:cNvPr id="7" name="Picture 6" descr="Diagram&#10;&#10;Description automatically generated">
            <a:extLst>
              <a:ext uri="{FF2B5EF4-FFF2-40B4-BE49-F238E27FC236}">
                <a16:creationId xmlns:a16="http://schemas.microsoft.com/office/drawing/2014/main" id="{71DE576A-706D-1201-D63A-F12D9628C2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24128" y="2518048"/>
            <a:ext cx="3323723" cy="2092714"/>
          </a:xfrm>
          <a:prstGeom prst="rect">
            <a:avLst/>
          </a:prstGeom>
        </p:spPr>
      </p:pic>
    </p:spTree>
    <p:extLst>
      <p:ext uri="{BB962C8B-B14F-4D97-AF65-F5344CB8AC3E}">
        <p14:creationId xmlns:p14="http://schemas.microsoft.com/office/powerpoint/2010/main" val="5398686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A2E364C8-6315-48F1-846B-FEF188EBE4BC}"/>
              </a:ext>
            </a:extLst>
          </p:cNvPr>
          <p:cNvSpPr txBox="1">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eaLnBrk="1" hangingPunct="1">
              <a:defRPr/>
            </a:pPr>
            <a:r>
              <a:rPr lang="en-GB" sz="3400" b="1" dirty="0">
                <a:solidFill>
                  <a:srgbClr val="000066"/>
                </a:solidFill>
                <a:latin typeface="Arial" charset="0"/>
                <a:ea typeface="Arial" charset="0"/>
              </a:rPr>
              <a:t>How to prepare for vaccination with the Rotarix</a:t>
            </a:r>
            <a:r>
              <a:rPr lang="en-GB" sz="3400" b="1" baseline="30000" dirty="0">
                <a:solidFill>
                  <a:srgbClr val="000066"/>
                </a:solidFill>
                <a:latin typeface="Arial" charset="0"/>
                <a:ea typeface="Arial" charset="0"/>
              </a:rPr>
              <a:t>® </a:t>
            </a:r>
            <a:r>
              <a:rPr lang="en-GB" sz="3400" b="1" dirty="0" err="1">
                <a:solidFill>
                  <a:srgbClr val="000066"/>
                </a:solidFill>
                <a:latin typeface="Arial" charset="0"/>
                <a:ea typeface="Arial" charset="0"/>
              </a:rPr>
              <a:t>monodose</a:t>
            </a:r>
            <a:r>
              <a:rPr lang="en-GB" sz="3400" b="1" dirty="0">
                <a:solidFill>
                  <a:srgbClr val="000066"/>
                </a:solidFill>
                <a:latin typeface="Arial" charset="0"/>
                <a:ea typeface="Arial" charset="0"/>
              </a:rPr>
              <a:t> tube presentation? (3/5)</a:t>
            </a:r>
          </a:p>
        </p:txBody>
      </p:sp>
      <p:sp>
        <p:nvSpPr>
          <p:cNvPr id="4" name="Rectangle 8">
            <a:extLst>
              <a:ext uri="{FF2B5EF4-FFF2-40B4-BE49-F238E27FC236}">
                <a16:creationId xmlns:a16="http://schemas.microsoft.com/office/drawing/2014/main" id="{5E7DF04F-932E-204F-D00F-CFF197632BD4}"/>
              </a:ext>
            </a:extLst>
          </p:cNvPr>
          <p:cNvSpPr txBox="1">
            <a:spLocks noChangeArrowheads="1"/>
          </p:cNvSpPr>
          <p:nvPr/>
        </p:nvSpPr>
        <p:spPr bwMode="auto">
          <a:xfrm>
            <a:off x="481856" y="1317478"/>
            <a:ext cx="8338616" cy="9593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pPr marL="0" indent="0">
              <a:buNone/>
            </a:pPr>
            <a:r>
              <a:rPr lang="en-US" altLang="en-US" sz="2400" b="1" kern="0" dirty="0"/>
              <a:t>2. To open the separated oral tube:</a:t>
            </a:r>
            <a:endParaRPr lang="fr-FR" altLang="en-US" sz="2400" b="1" kern="0" dirty="0"/>
          </a:p>
        </p:txBody>
      </p:sp>
      <p:sp>
        <p:nvSpPr>
          <p:cNvPr id="5" name="Rectangle 8">
            <a:extLst>
              <a:ext uri="{FF2B5EF4-FFF2-40B4-BE49-F238E27FC236}">
                <a16:creationId xmlns:a16="http://schemas.microsoft.com/office/drawing/2014/main" id="{657625D0-3166-BD8A-D310-0E337EEBD3D0}"/>
              </a:ext>
            </a:extLst>
          </p:cNvPr>
          <p:cNvSpPr txBox="1">
            <a:spLocks noChangeArrowheads="1"/>
          </p:cNvSpPr>
          <p:nvPr/>
        </p:nvSpPr>
        <p:spPr>
          <a:xfrm>
            <a:off x="467544" y="1844824"/>
            <a:ext cx="5242272" cy="3024336"/>
          </a:xfrm>
          <a:prstGeom prst="rect">
            <a:avLst/>
          </a:prstGeom>
        </p:spPr>
        <p:txBody>
          <a:bodyPr/>
          <a:lst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a:lstStyle>
          <a:p>
            <a:pPr marL="457200" indent="-457200">
              <a:spcBef>
                <a:spcPts val="1200"/>
              </a:spcBef>
              <a:buFont typeface="+mj-lt"/>
              <a:buAutoNum type="alphaLcParenR" startAt="4"/>
            </a:pPr>
            <a:r>
              <a:rPr lang="en-US" altLang="en-US" sz="2400" kern="0" dirty="0"/>
              <a:t>Keep the separated oral tube held upright</a:t>
            </a:r>
          </a:p>
          <a:p>
            <a:pPr marL="457200" indent="-457200">
              <a:spcBef>
                <a:spcPts val="1200"/>
              </a:spcBef>
              <a:buFont typeface="+mj-lt"/>
              <a:buAutoNum type="alphaLcParenR" startAt="4"/>
            </a:pPr>
            <a:r>
              <a:rPr lang="en-US" altLang="en-US" sz="2400" kern="0" dirty="0"/>
              <a:t>Hold the tab of the separated oral tube in one hand and the connecting bar in the other hand.  </a:t>
            </a:r>
            <a:r>
              <a:rPr lang="en-US" altLang="en-US" sz="2400" b="1" kern="0" dirty="0"/>
              <a:t>Do not hold the body of the oral tube, you may squeeze out some of the vaccine.</a:t>
            </a:r>
          </a:p>
          <a:p>
            <a:pPr marL="457200" indent="-457200">
              <a:spcBef>
                <a:spcPts val="1200"/>
              </a:spcBef>
              <a:buFont typeface="+mj-lt"/>
              <a:buAutoNum type="alphaLcParenR" startAt="4"/>
            </a:pPr>
            <a:r>
              <a:rPr lang="en-US" altLang="en-US" sz="2400" kern="0" dirty="0"/>
              <a:t>Twist the separated oral tube</a:t>
            </a:r>
          </a:p>
          <a:p>
            <a:pPr marL="457200" indent="-457200">
              <a:spcBef>
                <a:spcPts val="1200"/>
              </a:spcBef>
              <a:buFont typeface="+mj-lt"/>
              <a:buAutoNum type="alphaLcParenR" startAt="4"/>
            </a:pPr>
            <a:r>
              <a:rPr lang="en-US" altLang="en-US" sz="2400" kern="0" dirty="0"/>
              <a:t>Pull it from the connecting bar</a:t>
            </a:r>
          </a:p>
          <a:p>
            <a:pPr marL="342900" indent="-342900">
              <a:spcBef>
                <a:spcPts val="1200"/>
              </a:spcBef>
              <a:buFont typeface="+mj-lt"/>
              <a:buAutoNum type="alphaLcParenR" startAt="4"/>
            </a:pPr>
            <a:endParaRPr lang="en-US" altLang="en-US" sz="2400" kern="0" dirty="0"/>
          </a:p>
        </p:txBody>
      </p:sp>
      <p:pic>
        <p:nvPicPr>
          <p:cNvPr id="3" name="Picture 2" descr="Diagram&#10;&#10;Description automatically generated">
            <a:extLst>
              <a:ext uri="{FF2B5EF4-FFF2-40B4-BE49-F238E27FC236}">
                <a16:creationId xmlns:a16="http://schemas.microsoft.com/office/drawing/2014/main" id="{6CC9A7D6-FC4E-3792-6381-0A8F04AE173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24128" y="1570833"/>
            <a:ext cx="3427091" cy="2215153"/>
          </a:xfrm>
          <a:prstGeom prst="rect">
            <a:avLst/>
          </a:prstGeom>
        </p:spPr>
      </p:pic>
    </p:spTree>
    <p:extLst>
      <p:ext uri="{BB962C8B-B14F-4D97-AF65-F5344CB8AC3E}">
        <p14:creationId xmlns:p14="http://schemas.microsoft.com/office/powerpoint/2010/main" val="3163585673"/>
      </p:ext>
    </p:extLst>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629</TotalTime>
  <Words>2696</Words>
  <Application>Microsoft Office PowerPoint</Application>
  <PresentationFormat>On-screen Show (4:3)</PresentationFormat>
  <Paragraphs>253</Paragraphs>
  <Slides>20</Slides>
  <Notes>19</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20</vt:i4>
      </vt:variant>
    </vt:vector>
  </HeadingPairs>
  <TitlesOfParts>
    <vt:vector size="28" baseType="lpstr">
      <vt:lpstr>MS PGothic</vt:lpstr>
      <vt:lpstr>SimSun</vt:lpstr>
      <vt:lpstr>Arial</vt:lpstr>
      <vt:lpstr>Arial Narrow</vt:lpstr>
      <vt:lpstr>Calibri</vt:lpstr>
      <vt:lpstr>Limon F3</vt:lpstr>
      <vt:lpstr>Wingdings</vt:lpstr>
      <vt:lpstr>PPTtemplate</vt:lpstr>
      <vt:lpstr>PowerPoint Presentation</vt:lpstr>
      <vt:lpstr>PowerPoint Presentation</vt:lpstr>
      <vt:lpstr>PowerPoint Presentation</vt:lpstr>
      <vt:lpstr>How to check the quality of the  Rotarix® vaccine? (1/2)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Can rotavirus vaccine (Rotarix®) be given at the same time as other childhood vaccines?</vt:lpstr>
      <vt:lpstr>PowerPoint Presentation</vt:lpstr>
      <vt:lpstr>PowerPoint Presentation</vt:lpstr>
      <vt:lpstr>PowerPoint Presentation</vt:lpstr>
      <vt:lpstr>PowerPoint Presentation</vt:lpstr>
      <vt:lpstr>PowerPoint Presentation</vt:lpstr>
      <vt:lpstr>How many vials to take for outreach?</vt:lpstr>
      <vt:lpstr>Key messages</vt:lpstr>
      <vt:lpstr>End of module</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RANIM</dc:creator>
  <cp:lastModifiedBy>Gillian Mayers</cp:lastModifiedBy>
  <cp:revision>1123</cp:revision>
  <dcterms:created xsi:type="dcterms:W3CDTF">2012-01-26T16:16:35Z</dcterms:created>
  <dcterms:modified xsi:type="dcterms:W3CDTF">2024-12-17T09:33:05Z</dcterms:modified>
</cp:coreProperties>
</file>