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0" r:id="rId1"/>
  </p:sldMasterIdLst>
  <p:notesMasterIdLst>
    <p:notesMasterId r:id="rId13"/>
  </p:notesMasterIdLst>
  <p:handoutMasterIdLst>
    <p:handoutMasterId r:id="rId14"/>
  </p:handoutMasterIdLst>
  <p:sldIdLst>
    <p:sldId id="357" r:id="rId2"/>
    <p:sldId id="279" r:id="rId3"/>
    <p:sldId id="282" r:id="rId4"/>
    <p:sldId id="328" r:id="rId5"/>
    <p:sldId id="358" r:id="rId6"/>
    <p:sldId id="291" r:id="rId7"/>
    <p:sldId id="370" r:id="rId8"/>
    <p:sldId id="355" r:id="rId9"/>
    <p:sldId id="356" r:id="rId10"/>
    <p:sldId id="325" r:id="rId11"/>
    <p:sldId id="349" r:id="rId12"/>
  </p:sldIdLst>
  <p:sldSz cx="9144000" cy="6858000" type="screen4x3"/>
  <p:notesSz cx="6769100" cy="9906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Limon F3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">
          <p15:clr>
            <a:srgbClr val="A4A3A4"/>
          </p15:clr>
        </p15:guide>
        <p15:guide id="2" pos="16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7A4F615-F07B-6BFC-CA32-3AED14D54E69}" name="Gillian Mayers" initials="GM" userId="0b969f44a77387f9" providerId="Windows Live"/>
  <p188:author id="{EABCA734-A31A-ECAF-8F98-9B5B65610822}" name="WALLDORF, Jenny" initials="WJ" userId="S::walldorfj@who.int::bbf2318a-f2f7-45e3-a649-79296eaa30f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66"/>
    <a:srgbClr val="003300"/>
    <a:srgbClr val="00FF00"/>
    <a:srgbClr val="FFCCFF"/>
    <a:srgbClr val="E1E1FF"/>
    <a:srgbClr val="CC0000"/>
    <a:srgbClr val="CCFFFF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004EE5-04D2-3052-E560-F514FD0B7783}" v="3" dt="2022-11-25T15:10:14.728"/>
    <p1510:client id="{DAF0523D-E97E-01EA-E557-C54AE77CFEB7}" v="1" dt="2022-11-28T11:49:41.4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7795" autoAdjust="0"/>
  </p:normalViewPr>
  <p:slideViewPr>
    <p:cSldViewPr>
      <p:cViewPr varScale="1">
        <p:scale>
          <a:sx n="82" d="100"/>
          <a:sy n="82" d="100"/>
        </p:scale>
        <p:origin x="2376" y="96"/>
      </p:cViewPr>
      <p:guideLst>
        <p:guide orient="horz" pos="1008"/>
        <p:guide pos="16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FE676247-019A-4B79-84AF-DAC39C5F547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19BEF36B-6759-4395-9AA6-4B246265D27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6" name="Rectangle 4">
            <a:extLst>
              <a:ext uri="{FF2B5EF4-FFF2-40B4-BE49-F238E27FC236}">
                <a16:creationId xmlns:a16="http://schemas.microsoft.com/office/drawing/2014/main" id="{1B2F8917-C07F-4E58-9B5F-00FF756EFF9F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8677" name="Rectangle 5">
            <a:extLst>
              <a:ext uri="{FF2B5EF4-FFF2-40B4-BE49-F238E27FC236}">
                <a16:creationId xmlns:a16="http://schemas.microsoft.com/office/drawing/2014/main" id="{9C7B7148-E26B-474B-931C-E3C58FD260A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D4B1589B-4757-4DEA-8CBB-5DE3AE47CF2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2DAFDA7F-2E8A-4AA7-911A-82F50D62852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A4A1CC50-BF08-4961-AF6B-738B0E3865AD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33813" y="0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FC80F324-0FA4-49D9-85B6-90E213DA3117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9638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5819EB0E-ED80-420C-9062-AFE5A7F2811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05350"/>
            <a:ext cx="5413375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A309960D-E9AB-4C2E-A699-A6DA434AACA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defTabSz="909638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199" name="Rectangle 7">
            <a:extLst>
              <a:ext uri="{FF2B5EF4-FFF2-40B4-BE49-F238E27FC236}">
                <a16:creationId xmlns:a16="http://schemas.microsoft.com/office/drawing/2014/main" id="{B30B3F95-3E31-41E3-8650-249571001A6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029" tIns="45514" rIns="91029" bIns="45514" numCol="1" anchor="b" anchorCtr="0" compatLnSpc="1">
            <a:prstTxWarp prst="textNoShape">
              <a:avLst/>
            </a:prstTxWarp>
          </a:bodyPr>
          <a:lstStyle>
            <a:lvl1pPr algn="r" defTabSz="909638" eaLnBrk="1" hangingPunct="1">
              <a:defRPr sz="1200">
                <a:latin typeface="Arial" panose="020B0604020202020204" pitchFamily="34" charset="0"/>
              </a:defRPr>
            </a:lvl1pPr>
          </a:lstStyle>
          <a:p>
            <a:fld id="{FC98B484-C373-472D-9E54-BC0318644443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itchFamily="34" charset="-128"/>
        <a:cs typeface="MS PGothic" pitchFamily="34" charset="-128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Espace réservé de l'image des diapositives 1">
            <a:extLst>
              <a:ext uri="{FF2B5EF4-FFF2-40B4-BE49-F238E27FC236}">
                <a16:creationId xmlns:a16="http://schemas.microsoft.com/office/drawing/2014/main" id="{E81BA21F-CB1D-4C46-A5DC-77DC38E59DC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Espace réservé des commentaires 2">
            <a:extLst>
              <a:ext uri="{FF2B5EF4-FFF2-40B4-BE49-F238E27FC236}">
                <a16:creationId xmlns:a16="http://schemas.microsoft.com/office/drawing/2014/main" id="{E93A065C-696C-4417-9829-4E3D17E46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FR" altLang="en-US"/>
          </a:p>
        </p:txBody>
      </p:sp>
      <p:sp>
        <p:nvSpPr>
          <p:cNvPr id="7172" name="Espace réservé du numéro de diapositive 3">
            <a:extLst>
              <a:ext uri="{FF2B5EF4-FFF2-40B4-BE49-F238E27FC236}">
                <a16:creationId xmlns:a16="http://schemas.microsoft.com/office/drawing/2014/main" id="{4E6CB51B-2B0F-4D56-B392-52004F408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E382E1E-9879-4AF0-8233-D74492107E93}" type="slidenum">
              <a:rPr lang="fr-FR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2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Espace réservé de l'image des diapositives 1">
            <a:extLst>
              <a:ext uri="{FF2B5EF4-FFF2-40B4-BE49-F238E27FC236}">
                <a16:creationId xmlns:a16="http://schemas.microsoft.com/office/drawing/2014/main" id="{E78C6E97-82E4-458D-8058-3A113ACCF57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Espace réservé des commentaires 2">
            <a:extLst>
              <a:ext uri="{FF2B5EF4-FFF2-40B4-BE49-F238E27FC236}">
                <a16:creationId xmlns:a16="http://schemas.microsoft.com/office/drawing/2014/main" id="{1C4BE8F1-D0EF-4442-ADD3-13CF4A29D6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/>
              <a:t>To the facilitator:</a:t>
            </a:r>
          </a:p>
          <a:p>
            <a:endParaRPr lang="en-US" altLang="en-US" b="1"/>
          </a:p>
          <a:p>
            <a:r>
              <a:rPr lang="en-US" altLang="en-US"/>
              <a:t>This is the end of the module.</a:t>
            </a:r>
          </a:p>
          <a:p>
            <a:r>
              <a:rPr lang="en-US" altLang="en-US"/>
              <a:t>You have been introduced to “Rotavirus vaccine eligibility” module.</a:t>
            </a:r>
          </a:p>
          <a:p>
            <a:r>
              <a:rPr lang="en-US" altLang="en-US"/>
              <a:t>The following module is titled “Rotavirus vaccine administration”.</a:t>
            </a:r>
          </a:p>
          <a:p>
            <a:r>
              <a:rPr lang="en-US" altLang="en-US"/>
              <a:t>Thank you for your attention! </a:t>
            </a:r>
            <a:endParaRPr lang="fr-FR" altLang="en-US"/>
          </a:p>
        </p:txBody>
      </p:sp>
      <p:sp>
        <p:nvSpPr>
          <p:cNvPr id="19460" name="Espace réservé du numéro de diapositive 3">
            <a:extLst>
              <a:ext uri="{FF2B5EF4-FFF2-40B4-BE49-F238E27FC236}">
                <a16:creationId xmlns:a16="http://schemas.microsoft.com/office/drawing/2014/main" id="{6F87786F-12D2-4478-84BB-4A4E51D97B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3F63735-55F3-46D5-B860-0F908A0E7FDD}" type="slidenum">
              <a:rPr lang="en-GB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11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Espace réservé de l'image des diapositives 1">
            <a:extLst>
              <a:ext uri="{FF2B5EF4-FFF2-40B4-BE49-F238E27FC236}">
                <a16:creationId xmlns:a16="http://schemas.microsoft.com/office/drawing/2014/main" id="{F4439151-2D45-46B6-B85D-D762788F5A5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Espace réservé des commentaires 2">
            <a:extLst>
              <a:ext uri="{FF2B5EF4-FFF2-40B4-BE49-F238E27FC236}">
                <a16:creationId xmlns:a16="http://schemas.microsoft.com/office/drawing/2014/main" id="{1BDB6944-5016-43CF-ACA7-5EE2DC51B0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dirty="0"/>
              <a:t>To the facilitator:  </a:t>
            </a:r>
          </a:p>
          <a:p>
            <a:r>
              <a:rPr lang="en-US" altLang="en-US" b="1" dirty="0"/>
              <a:t>Explain the key issues raised in this module to the participants.</a:t>
            </a:r>
          </a:p>
          <a:p>
            <a:endParaRPr lang="en-US" altLang="en-US" b="1" dirty="0"/>
          </a:p>
          <a:p>
            <a:r>
              <a:rPr lang="en-US" altLang="en-US" dirty="0"/>
              <a:t>Caretakers bring their infants for immunization but before vaccinating the infant you have to be sure that he or she is eligible for rotavirus vaccine. </a:t>
            </a:r>
          </a:p>
          <a:p>
            <a:r>
              <a:rPr lang="en-US" altLang="en-US" dirty="0"/>
              <a:t>This module will teach you to ask the right questions to determine the eligibility of an infant for rotavirus vaccine: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en-US" dirty="0"/>
              <a:t>What is the rotavirus vaccine schedule?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en-US" dirty="0"/>
              <a:t>What to do when the exact date of birth (DOB) is missing ?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en-US" dirty="0"/>
              <a:t>What to do when the immunization card is missing?</a:t>
            </a:r>
          </a:p>
          <a:p>
            <a:pPr marL="171450" indent="-171450" algn="l">
              <a:buFont typeface="Arial" panose="020B0604020202020204" pitchFamily="34" charset="0"/>
              <a:buChar char="•"/>
            </a:pPr>
            <a:r>
              <a:rPr lang="en-US" altLang="en-US" dirty="0"/>
              <a:t>What are the contraindications for vaccination?</a:t>
            </a:r>
            <a:endParaRPr lang="fr-FR" altLang="en-US" dirty="0"/>
          </a:p>
        </p:txBody>
      </p:sp>
      <p:sp>
        <p:nvSpPr>
          <p:cNvPr id="9220" name="Espace réservé du numéro de diapositive 3">
            <a:extLst>
              <a:ext uri="{FF2B5EF4-FFF2-40B4-BE49-F238E27FC236}">
                <a16:creationId xmlns:a16="http://schemas.microsoft.com/office/drawing/2014/main" id="{99E53375-C8CC-45BA-9FF4-A4CEC105ECD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C58E4ADD-4023-4F16-9664-73FBF04001F5}" type="slidenum">
              <a:rPr lang="fr-FR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3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Espace réservé de l'image des diapositives 1">
            <a:extLst>
              <a:ext uri="{FF2B5EF4-FFF2-40B4-BE49-F238E27FC236}">
                <a16:creationId xmlns:a16="http://schemas.microsoft.com/office/drawing/2014/main" id="{A9D06877-7611-40C5-AA84-948481C8816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Espace réservé des commentaires 2">
            <a:extLst>
              <a:ext uri="{FF2B5EF4-FFF2-40B4-BE49-F238E27FC236}">
                <a16:creationId xmlns:a16="http://schemas.microsoft.com/office/drawing/2014/main" id="{1FCBC3D1-8CFC-4519-AC88-322E2163A8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 dirty="0"/>
              <a:t>To the facilitator:  </a:t>
            </a:r>
          </a:p>
          <a:p>
            <a:r>
              <a:rPr lang="en-US" altLang="en-US" b="1" dirty="0"/>
              <a:t>Describe the vaccination schedule to the participants.</a:t>
            </a:r>
          </a:p>
          <a:p>
            <a:endParaRPr lang="en-US" altLang="en-US" dirty="0"/>
          </a:p>
          <a:p>
            <a:r>
              <a:rPr lang="en-US" altLang="en-US" dirty="0"/>
              <a:t>Rotarix</a:t>
            </a:r>
            <a:r>
              <a:rPr lang="en-US" altLang="en-US" baseline="30000" dirty="0"/>
              <a:t>®</a:t>
            </a:r>
            <a:r>
              <a:rPr lang="en-US" altLang="en-US" dirty="0"/>
              <a:t> vaccine is given in a 2-dose schedule at 6 (for the 1st dose) and 10 weeks of age (for the 2</a:t>
            </a:r>
            <a:r>
              <a:rPr lang="en-US" altLang="en-US" baseline="30000" dirty="0"/>
              <a:t>nd</a:t>
            </a:r>
            <a:r>
              <a:rPr lang="en-US" altLang="en-US" dirty="0"/>
              <a:t> dose), preferably. </a:t>
            </a:r>
          </a:p>
          <a:p>
            <a:r>
              <a:rPr lang="en-US" altLang="en-US" dirty="0"/>
              <a:t>Rotarix</a:t>
            </a:r>
            <a:r>
              <a:rPr lang="en-US" altLang="en-US" baseline="30000" dirty="0"/>
              <a:t>®</a:t>
            </a:r>
            <a:r>
              <a:rPr lang="en-US" altLang="en-US" dirty="0"/>
              <a:t> vaccine doses can be given at the same time as first and second dose of DTP-</a:t>
            </a:r>
            <a:r>
              <a:rPr lang="en-US" altLang="en-US" dirty="0" err="1"/>
              <a:t>HepB</a:t>
            </a:r>
            <a:r>
              <a:rPr lang="en-US" altLang="en-US" dirty="0"/>
              <a:t>-Hib (i.e. Penta1 and Penta2). </a:t>
            </a:r>
          </a:p>
          <a:p>
            <a:r>
              <a:rPr lang="en-US" altLang="en-US" dirty="0"/>
              <a:t>Note that there should be an interval of at least 4 weeks between the doses. </a:t>
            </a:r>
          </a:p>
          <a:p>
            <a:endParaRPr lang="en-GB" altLang="en-US" dirty="0"/>
          </a:p>
          <a:p>
            <a:endParaRPr lang="en-GB" altLang="en-US" dirty="0"/>
          </a:p>
          <a:p>
            <a:endParaRPr lang="en-GB" altLang="en-US" dirty="0"/>
          </a:p>
          <a:p>
            <a:endParaRPr lang="en-GB" altLang="en-US" dirty="0"/>
          </a:p>
          <a:p>
            <a:endParaRPr lang="en-US" altLang="en-US" b="1" dirty="0"/>
          </a:p>
          <a:p>
            <a:endParaRPr lang="en-GB" altLang="en-US" dirty="0"/>
          </a:p>
        </p:txBody>
      </p:sp>
      <p:sp>
        <p:nvSpPr>
          <p:cNvPr id="11268" name="Espace réservé du numéro de diapositive 3">
            <a:extLst>
              <a:ext uri="{FF2B5EF4-FFF2-40B4-BE49-F238E27FC236}">
                <a16:creationId xmlns:a16="http://schemas.microsoft.com/office/drawing/2014/main" id="{751A9611-D0D9-487B-9DDA-0B473E9F8A83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267C989-D06B-4A14-94B1-B41828B4F81B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4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ln/>
        </p:spPr>
      </p:sp>
      <p:sp>
        <p:nvSpPr>
          <p:cNvPr id="32771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To the facilitator: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+mj-lt"/>
            </a:endParaRPr>
          </a:p>
          <a:p>
            <a:pPr>
              <a:spcBef>
                <a:spcPts val="1840"/>
              </a:spcBef>
            </a:pPr>
            <a:r>
              <a:rPr lang="en-US" altLang="en-US" dirty="0">
                <a:latin typeface="+mj-lt"/>
              </a:rPr>
              <a:t>Read:</a:t>
            </a:r>
          </a:p>
          <a:p>
            <a:pPr>
              <a:spcBef>
                <a:spcPts val="1840"/>
              </a:spcBef>
            </a:pPr>
            <a:endParaRPr lang="en-US" altLang="en-US" dirty="0">
              <a:latin typeface="Gill Sans MT" pitchFamily="34" charset="0"/>
            </a:endParaRPr>
          </a:p>
          <a:p>
            <a:endParaRPr lang="en-US" altLang="en-US" b="1" dirty="0"/>
          </a:p>
        </p:txBody>
      </p:sp>
      <p:sp>
        <p:nvSpPr>
          <p:cNvPr id="32772" name="Espace réservé du numéro de diapositive 3"/>
          <p:cNvSpPr txBox="1">
            <a:spLocks noGrp="1"/>
          </p:cNvSpPr>
          <p:nvPr/>
        </p:nvSpPr>
        <p:spPr bwMode="auto">
          <a:xfrm>
            <a:off x="3969879" y="8830312"/>
            <a:ext cx="3038944" cy="4645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defTabSz="909638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7B4020D3-325C-4903-B7FC-0B13EB715465}" type="slidenum">
              <a:rPr lang="en-GB" altLang="en-US">
                <a:cs typeface="Arial" pitchFamily="34" charset="0"/>
              </a:rPr>
              <a:pPr algn="r" eaLnBrk="1" hangingPunct="1">
                <a:spcBef>
                  <a:spcPct val="0"/>
                </a:spcBef>
              </a:pPr>
              <a:t>6</a:t>
            </a:fld>
            <a:endParaRPr lang="en-GB" altLang="en-US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813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Espace réservé de l'image des diapositives 1">
            <a:extLst>
              <a:ext uri="{FF2B5EF4-FFF2-40B4-BE49-F238E27FC236}">
                <a16:creationId xmlns:a16="http://schemas.microsoft.com/office/drawing/2014/main" id="{3B88ED0A-1B68-800B-FEF9-35D036F4962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18435" name="Espace réservé des commentaires 2">
            <a:extLst>
              <a:ext uri="{FF2B5EF4-FFF2-40B4-BE49-F238E27FC236}">
                <a16:creationId xmlns:a16="http://schemas.microsoft.com/office/drawing/2014/main" id="{B4FDDCBB-597D-536A-C70B-094BB05BE0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dirty="0"/>
              <a:t>Rotarix® is given in a 2-dose schedule.  All other rotavirus vaccines are given in a </a:t>
            </a:r>
            <a:r>
              <a:rPr lang="en-US" altLang="en-US" b="1" dirty="0"/>
              <a:t>3-dose schedule.  </a:t>
            </a:r>
            <a:endParaRPr lang="en-US" altLang="en-US" dirty="0"/>
          </a:p>
          <a:p>
            <a:r>
              <a:rPr lang="en-US" altLang="en-US" dirty="0"/>
              <a:t>A schedule started with Rotarix</a:t>
            </a:r>
            <a:r>
              <a:rPr lang="en-US" altLang="en-US" baseline="30000" dirty="0"/>
              <a:t>®</a:t>
            </a:r>
            <a:r>
              <a:rPr lang="en-US" altLang="en-US" dirty="0"/>
              <a:t> can continue with ROTASIIL (or another rotavirus vaccine product) but requires </a:t>
            </a:r>
            <a:r>
              <a:rPr lang="en-US" altLang="en-US" b="1" dirty="0"/>
              <a:t>3 doses in total for a complete series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A schedule started with another rotavirus vaccine will still need three doses even if Rotarix is one of the vaccines given.</a:t>
            </a:r>
          </a:p>
          <a:p>
            <a:endParaRPr lang="en-US" altLang="en-US" dirty="0"/>
          </a:p>
          <a:p>
            <a:r>
              <a:rPr lang="en-US" altLang="en-US" dirty="0"/>
              <a:t>The table shows possible scenarios for completing the child’s rotavirus vaccine schedule with a mix of rotavirus vaccine products.</a:t>
            </a:r>
          </a:p>
        </p:txBody>
      </p:sp>
      <p:sp>
        <p:nvSpPr>
          <p:cNvPr id="18436" name="Espace réservé du numéro de diapositive 3">
            <a:extLst>
              <a:ext uri="{FF2B5EF4-FFF2-40B4-BE49-F238E27FC236}">
                <a16:creationId xmlns:a16="http://schemas.microsoft.com/office/drawing/2014/main" id="{919A79B3-668C-ED88-C5C0-3D2884C1D029}"/>
              </a:ext>
            </a:extLst>
          </p:cNvPr>
          <p:cNvSpPr txBox="1">
            <a:spLocks noGrp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758" tIns="46378" rIns="92758" bIns="4637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0C2C3501-A9C1-4893-9E54-476F14FC64C2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7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ce réservé de l'image des diapositives 1">
            <a:extLst>
              <a:ext uri="{FF2B5EF4-FFF2-40B4-BE49-F238E27FC236}">
                <a16:creationId xmlns:a16="http://schemas.microsoft.com/office/drawing/2014/main" id="{38D7C341-58AF-41B1-9E87-4EFD37F0EB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Espace réservé des commentaires 2">
            <a:extLst>
              <a:ext uri="{FF2B5EF4-FFF2-40B4-BE49-F238E27FC236}">
                <a16:creationId xmlns:a16="http://schemas.microsoft.com/office/drawing/2014/main" id="{CBD8C91D-6A38-4A7F-B344-93C5799A1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s-ES" b="1" dirty="0"/>
              <a:t>To the facilitator:</a:t>
            </a:r>
          </a:p>
          <a:p>
            <a:r>
              <a:rPr lang="en-US" altLang="es-ES" b="1" dirty="0"/>
              <a:t>Read the situation and question to participants.</a:t>
            </a:r>
          </a:p>
          <a:p>
            <a:endParaRPr lang="en-US" altLang="es-ES" b="1" dirty="0"/>
          </a:p>
          <a:p>
            <a:r>
              <a:rPr lang="en-US" altLang="es-ES" b="1" dirty="0"/>
              <a:t>Response:</a:t>
            </a:r>
            <a:r>
              <a:rPr lang="en-US" altLang="es-E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 The infant can still receive rotavirus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 Give the first dose of rotavirus, pentavalent vaccine and other vaccines according to national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 Administer a second dose of OPV if more than 4 weeks have passed since the first dose of OPV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 Make an appointment for the next doses according to the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 Explain to the caretaker the importance of coming for vaccination on time and completing the immunization schedule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s-ES" dirty="0"/>
              <a:t>Make sure to use immunization registers and community volunteers to ensure that the infant completes the immunization schedule.</a:t>
            </a:r>
          </a:p>
          <a:p>
            <a:pPr eaLnBrk="1" hangingPunct="1">
              <a:spcBef>
                <a:spcPct val="0"/>
              </a:spcBef>
            </a:pPr>
            <a:endParaRPr lang="fr-FR" altLang="en-US" dirty="0"/>
          </a:p>
        </p:txBody>
      </p:sp>
      <p:sp>
        <p:nvSpPr>
          <p:cNvPr id="13316" name="Espace réservé du numéro de diapositive 3">
            <a:extLst>
              <a:ext uri="{FF2B5EF4-FFF2-40B4-BE49-F238E27FC236}">
                <a16:creationId xmlns:a16="http://schemas.microsoft.com/office/drawing/2014/main" id="{46F9FF81-56D8-46F6-9339-3C9F3A811237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29" tIns="45514" rIns="91029" bIns="45514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53FC928-CC58-45AC-9780-13E5E3F3D409}" type="slidenum">
              <a:rPr lang="fr-FR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fr-FR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Espace réservé de l'image des diapositives 1">
            <a:extLst>
              <a:ext uri="{FF2B5EF4-FFF2-40B4-BE49-F238E27FC236}">
                <a16:creationId xmlns:a16="http://schemas.microsoft.com/office/drawing/2014/main" id="{9E7B6043-E06C-4322-B4A7-E41B92A1F42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Espace réservé des commentaires 2">
            <a:extLst>
              <a:ext uri="{FF2B5EF4-FFF2-40B4-BE49-F238E27FC236}">
                <a16:creationId xmlns:a16="http://schemas.microsoft.com/office/drawing/2014/main" id="{A491029D-DD20-4A0E-ABED-9343CF6AD1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/>
          <a:lstStyle/>
          <a:p>
            <a:r>
              <a:rPr lang="en-GB" altLang="en-US" b="1" noProof="0" dirty="0"/>
              <a:t>To the facilitator:</a:t>
            </a:r>
          </a:p>
          <a:p>
            <a:r>
              <a:rPr lang="en-GB" altLang="en-US" b="1" noProof="0" dirty="0"/>
              <a:t>Explain to the participants the absolute contraindications.</a:t>
            </a:r>
            <a:br>
              <a:rPr lang="en-GB" altLang="en-US" b="1" noProof="0" dirty="0"/>
            </a:br>
            <a:endParaRPr lang="en-GB" altLang="en-US" b="1" noProof="0" dirty="0"/>
          </a:p>
          <a:p>
            <a:r>
              <a:rPr lang="en-GB" altLang="en-US" noProof="0" dirty="0"/>
              <a:t>Infants suffering from the following should not be vaccinated with rotavirus vaccine.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n-US" noProof="0" dirty="0"/>
              <a:t>Hypersensitivity after previous administration of rotavirus vaccines: Do not give second dose of rotavirus vaccine if the infant showed hypersensitivity to first dose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n-US" noProof="0" dirty="0"/>
              <a:t>Previous history of intussusception: Do not give rotavirus vaccines if the caretaker informs you that the infant has had an episode of intussusception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n-US" noProof="0" dirty="0"/>
              <a:t>The administration of Rotarix</a:t>
            </a:r>
            <a:r>
              <a:rPr lang="en-GB" altLang="en-US" baseline="30000" noProof="0" dirty="0"/>
              <a:t>®</a:t>
            </a:r>
            <a:r>
              <a:rPr lang="en-GB" altLang="en-US" noProof="0" dirty="0"/>
              <a:t> should be postponed in subjects suffering from acute febrile illness, diarrhoea or vomiting and in need of rehydration therapy.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altLang="en-US" noProof="0" dirty="0"/>
              <a:t>If infant has as mild illness or mild diarrhoea, vaccinate as usual</a:t>
            </a:r>
          </a:p>
          <a:p>
            <a:endParaRPr lang="en-GB" altLang="en-US" noProof="0" dirty="0"/>
          </a:p>
          <a:p>
            <a:r>
              <a:rPr lang="en-GB" altLang="en-US" noProof="0" dirty="0"/>
              <a:t>Note that mild illness such as an upper respiratory tract infection is </a:t>
            </a:r>
            <a:r>
              <a:rPr lang="en-GB" altLang="en-US" b="1" noProof="0" dirty="0"/>
              <a:t>not a contraindication</a:t>
            </a:r>
            <a:r>
              <a:rPr lang="en-GB" altLang="en-US" noProof="0" dirty="0"/>
              <a:t>.</a:t>
            </a:r>
          </a:p>
          <a:p>
            <a:endParaRPr lang="en-GB" altLang="en-US" noProof="0" dirty="0"/>
          </a:p>
        </p:txBody>
      </p:sp>
      <p:sp>
        <p:nvSpPr>
          <p:cNvPr id="15364" name="Espace réservé du numéro de diapositive 3">
            <a:extLst>
              <a:ext uri="{FF2B5EF4-FFF2-40B4-BE49-F238E27FC236}">
                <a16:creationId xmlns:a16="http://schemas.microsoft.com/office/drawing/2014/main" id="{523E0D8B-D6E6-496F-85B0-8C974FCAC948}"/>
              </a:ext>
            </a:extLst>
          </p:cNvPr>
          <p:cNvSpPr txBox="1">
            <a:spLocks noGrp="1"/>
          </p:cNvSpPr>
          <p:nvPr/>
        </p:nvSpPr>
        <p:spPr bwMode="auto">
          <a:xfrm>
            <a:off x="3833813" y="9409113"/>
            <a:ext cx="2933700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019" tIns="45508" rIns="91019" bIns="45508" anchor="b"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9C4D6CEC-C08B-4473-A741-CC1E1B7DCDB2}" type="slidenum">
              <a:rPr lang="en-GB" altLang="en-US">
                <a:cs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Espace réservé de l'image des diapositives 1">
            <a:extLst>
              <a:ext uri="{FF2B5EF4-FFF2-40B4-BE49-F238E27FC236}">
                <a16:creationId xmlns:a16="http://schemas.microsoft.com/office/drawing/2014/main" id="{8F6261BB-DC60-46D8-B2AB-217D6CD3F39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Espace réservé des commentaires 2">
            <a:extLst>
              <a:ext uri="{FF2B5EF4-FFF2-40B4-BE49-F238E27FC236}">
                <a16:creationId xmlns:a16="http://schemas.microsoft.com/office/drawing/2014/main" id="{58E5363F-8E0A-4377-BCFB-D43511704D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b="1"/>
              <a:t>To the facilitator:  </a:t>
            </a:r>
          </a:p>
          <a:p>
            <a:r>
              <a:rPr lang="en-US" altLang="en-US" b="1"/>
              <a:t>Explain to the participants that these messages are the main information to keep in mind.</a:t>
            </a:r>
            <a:endParaRPr lang="fr-FR" altLang="en-US" b="1"/>
          </a:p>
          <a:p>
            <a:endParaRPr lang="fr-FR" altLang="en-US" b="1"/>
          </a:p>
        </p:txBody>
      </p:sp>
      <p:sp>
        <p:nvSpPr>
          <p:cNvPr id="17412" name="Espace réservé du numéro de diapositive 3">
            <a:extLst>
              <a:ext uri="{FF2B5EF4-FFF2-40B4-BE49-F238E27FC236}">
                <a16:creationId xmlns:a16="http://schemas.microsoft.com/office/drawing/2014/main" id="{E4CC1263-429A-4499-BDA5-DC7BD7E4BAD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defTabSz="9096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9096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1916786-01D1-4152-9C3D-5F24902F5E5E}" type="slidenum">
              <a:rPr lang="en-GB" altLang="en-US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10</a:t>
            </a:fld>
            <a:endParaRPr lang="en-GB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>
            <a:extLst>
              <a:ext uri="{FF2B5EF4-FFF2-40B4-BE49-F238E27FC236}">
                <a16:creationId xmlns:a16="http://schemas.microsoft.com/office/drawing/2014/main" id="{E2CCFBEF-1EBE-4211-A7D9-7FAA01A1274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588" y="0"/>
            <a:ext cx="9144000" cy="6858000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en-US" altLang="en-US" sz="3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fr-FR" noProof="0"/>
              <a:t>Cliquez pour modifier le style du titre</a:t>
            </a:r>
          </a:p>
        </p:txBody>
      </p:sp>
      <p:sp>
        <p:nvSpPr>
          <p:cNvPr id="51203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mtClean="0"/>
            </a:lvl1pPr>
          </a:lstStyle>
          <a:p>
            <a:pPr lvl="0"/>
            <a:r>
              <a:rPr lang="fr-FR" noProof="0"/>
              <a:t>Cliquez pour modifier le style des sous-titres du masque</a:t>
            </a:r>
          </a:p>
        </p:txBody>
      </p:sp>
    </p:spTree>
    <p:extLst>
      <p:ext uri="{BB962C8B-B14F-4D97-AF65-F5344CB8AC3E}">
        <p14:creationId xmlns:p14="http://schemas.microsoft.com/office/powerpoint/2010/main" val="288470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925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1"/>
            <a:ext cx="2286000" cy="59926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727682" cy="59926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047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97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181" y="4407378"/>
            <a:ext cx="7772943" cy="1362097"/>
          </a:xfrm>
        </p:spPr>
        <p:txBody>
          <a:bodyPr anchor="t"/>
          <a:lstStyle>
            <a:lvl1pPr algn="l">
              <a:defRPr sz="35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181" y="2907056"/>
            <a:ext cx="7772943" cy="1500322"/>
          </a:xfrm>
        </p:spPr>
        <p:txBody>
          <a:bodyPr anchor="b"/>
          <a:lstStyle>
            <a:lvl1pPr marL="0" indent="0">
              <a:buNone/>
              <a:defRPr sz="1800"/>
            </a:lvl1pPr>
            <a:lvl2pPr marL="400736" indent="0">
              <a:buNone/>
              <a:defRPr sz="1600"/>
            </a:lvl2pPr>
            <a:lvl3pPr marL="801472" indent="0">
              <a:buNone/>
              <a:defRPr sz="1400"/>
            </a:lvl3pPr>
            <a:lvl4pPr marL="1202207" indent="0">
              <a:buNone/>
              <a:defRPr sz="1200"/>
            </a:lvl4pPr>
            <a:lvl5pPr marL="1602943" indent="0">
              <a:buNone/>
              <a:defRPr sz="1200"/>
            </a:lvl5pPr>
            <a:lvl6pPr marL="2003679" indent="0">
              <a:buNone/>
              <a:defRPr sz="1200"/>
            </a:lvl6pPr>
            <a:lvl7pPr marL="2404415" indent="0">
              <a:buNone/>
              <a:defRPr sz="1200"/>
            </a:lvl7pPr>
            <a:lvl8pPr marL="2805151" indent="0">
              <a:buNone/>
              <a:defRPr sz="1200"/>
            </a:lvl8pPr>
            <a:lvl9pPr marL="3205886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44002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54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450" y="1380815"/>
            <a:ext cx="4080591" cy="4611835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8654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5012"/>
            <a:ext cx="8229057" cy="114324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472" y="1534879"/>
            <a:ext cx="4039867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472" y="2174172"/>
            <a:ext cx="4039867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04" y="1534879"/>
            <a:ext cx="4041225" cy="639293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0736" indent="0">
              <a:buNone/>
              <a:defRPr sz="1800" b="1"/>
            </a:lvl2pPr>
            <a:lvl3pPr marL="801472" indent="0">
              <a:buNone/>
              <a:defRPr sz="1600" b="1"/>
            </a:lvl3pPr>
            <a:lvl4pPr marL="1202207" indent="0">
              <a:buNone/>
              <a:defRPr sz="1400" b="1"/>
            </a:lvl4pPr>
            <a:lvl5pPr marL="1602943" indent="0">
              <a:buNone/>
              <a:defRPr sz="1400" b="1"/>
            </a:lvl5pPr>
            <a:lvl6pPr marL="2003679" indent="0">
              <a:buNone/>
              <a:defRPr sz="1400" b="1"/>
            </a:lvl6pPr>
            <a:lvl7pPr marL="2404415" indent="0">
              <a:buNone/>
              <a:defRPr sz="1400" b="1"/>
            </a:lvl7pPr>
            <a:lvl8pPr marL="2805151" indent="0">
              <a:buNone/>
              <a:defRPr sz="1400" b="1"/>
            </a:lvl8pPr>
            <a:lvl9pPr marL="3205886" indent="0">
              <a:buNone/>
              <a:defRPr sz="1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04" y="2174172"/>
            <a:ext cx="4041225" cy="3952385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15887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75584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7094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472" y="273572"/>
            <a:ext cx="3008181" cy="1161958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608" y="273571"/>
            <a:ext cx="5110921" cy="5852986"/>
          </a:xfrm>
        </p:spPr>
        <p:txBody>
          <a:bodyPr/>
          <a:lstStyle>
            <a:lvl1pPr>
              <a:defRPr sz="28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472" y="1435530"/>
            <a:ext cx="3008181" cy="4691027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96501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1877" y="4800456"/>
            <a:ext cx="5486943" cy="567300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1877" y="613376"/>
            <a:ext cx="5486943" cy="4113648"/>
          </a:xfrm>
        </p:spPr>
        <p:txBody>
          <a:bodyPr/>
          <a:lstStyle>
            <a:lvl1pPr marL="0" indent="0">
              <a:buNone/>
              <a:defRPr sz="2800"/>
            </a:lvl1pPr>
            <a:lvl2pPr marL="400736" indent="0">
              <a:buNone/>
              <a:defRPr sz="2500"/>
            </a:lvl2pPr>
            <a:lvl3pPr marL="801472" indent="0">
              <a:buNone/>
              <a:defRPr sz="2100"/>
            </a:lvl3pPr>
            <a:lvl4pPr marL="1202207" indent="0">
              <a:buNone/>
              <a:defRPr sz="1800"/>
            </a:lvl4pPr>
            <a:lvl5pPr marL="1602943" indent="0">
              <a:buNone/>
              <a:defRPr sz="1800"/>
            </a:lvl5pPr>
            <a:lvl6pPr marL="2003679" indent="0">
              <a:buNone/>
              <a:defRPr sz="1800"/>
            </a:lvl6pPr>
            <a:lvl7pPr marL="2404415" indent="0">
              <a:buNone/>
              <a:defRPr sz="1800"/>
            </a:lvl7pPr>
            <a:lvl8pPr marL="2805151" indent="0">
              <a:buNone/>
              <a:defRPr sz="1800"/>
            </a:lvl8pPr>
            <a:lvl9pPr marL="3205886" indent="0">
              <a:buNone/>
              <a:defRPr sz="18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1877" y="5367757"/>
            <a:ext cx="5486943" cy="804876"/>
          </a:xfrm>
        </p:spPr>
        <p:txBody>
          <a:bodyPr/>
          <a:lstStyle>
            <a:lvl1pPr marL="0" indent="0">
              <a:buNone/>
              <a:defRPr sz="1200"/>
            </a:lvl1pPr>
            <a:lvl2pPr marL="400736" indent="0">
              <a:buNone/>
              <a:defRPr sz="1100"/>
            </a:lvl2pPr>
            <a:lvl3pPr marL="801472" indent="0">
              <a:buNone/>
              <a:defRPr sz="900"/>
            </a:lvl3pPr>
            <a:lvl4pPr marL="1202207" indent="0">
              <a:buNone/>
              <a:defRPr sz="800"/>
            </a:lvl4pPr>
            <a:lvl5pPr marL="1602943" indent="0">
              <a:buNone/>
              <a:defRPr sz="800"/>
            </a:lvl5pPr>
            <a:lvl6pPr marL="2003679" indent="0">
              <a:buNone/>
              <a:defRPr sz="800"/>
            </a:lvl6pPr>
            <a:lvl7pPr marL="2404415" indent="0">
              <a:buNone/>
              <a:defRPr sz="800"/>
            </a:lvl7pPr>
            <a:lvl8pPr marL="2805151" indent="0">
              <a:buNone/>
              <a:defRPr sz="800"/>
            </a:lvl8pPr>
            <a:lvl9pPr marL="3205886" indent="0">
              <a:buNone/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2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>
            <a:extLst>
              <a:ext uri="{FF2B5EF4-FFF2-40B4-BE49-F238E27FC236}">
                <a16:creationId xmlns:a16="http://schemas.microsoft.com/office/drawing/2014/main" id="{FF612D49-A513-4521-BEC7-9F6D86C41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  <a:extLst>
            <a:ext uri="{FAA26D3D-D897-4be2-8F04-BA451C77F1D7}"/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27" name="Rectangle 4">
            <a:extLst>
              <a:ext uri="{FF2B5EF4-FFF2-40B4-BE49-F238E27FC236}">
                <a16:creationId xmlns:a16="http://schemas.microsoft.com/office/drawing/2014/main" id="{DB1998AB-D2C0-44B9-88BF-4664F7D7CD4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42913" y="1381125"/>
            <a:ext cx="8291512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</p:txBody>
      </p:sp>
      <p:sp>
        <p:nvSpPr>
          <p:cNvPr id="1028" name="Line 6">
            <a:extLst>
              <a:ext uri="{FF2B5EF4-FFF2-40B4-BE49-F238E27FC236}">
                <a16:creationId xmlns:a16="http://schemas.microsoft.com/office/drawing/2014/main" id="{EEEA6357-5475-4EB8-8712-7249EAB7E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0" y="1246188"/>
            <a:ext cx="9144000" cy="0"/>
          </a:xfrm>
          <a:prstGeom prst="line">
            <a:avLst/>
          </a:prstGeom>
          <a:noFill/>
          <a:ln w="38100">
            <a:solidFill>
              <a:srgbClr val="1E7FB8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80147" tIns="40074" rIns="80147" bIns="40074"/>
          <a:lstStyle/>
          <a:p>
            <a:endParaRPr lang="en-GB"/>
          </a:p>
        </p:txBody>
      </p:sp>
      <p:sp>
        <p:nvSpPr>
          <p:cNvPr id="1029" name="Rectangle 12">
            <a:extLst>
              <a:ext uri="{FF2B5EF4-FFF2-40B4-BE49-F238E27FC236}">
                <a16:creationId xmlns:a16="http://schemas.microsoft.com/office/drawing/2014/main" id="{81EFCFF9-270A-43DD-9153-FCCBCBD6B1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8" y="6015038"/>
            <a:ext cx="9144000" cy="842962"/>
          </a:xfrm>
          <a:prstGeom prst="rect">
            <a:avLst/>
          </a:prstGeom>
          <a:solidFill>
            <a:srgbClr val="1E7FB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147" tIns="40074" rIns="80147" bIns="40074" anchor="ctr"/>
          <a:lstStyle>
            <a:lvl1pPr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fr-FR" altLang="en-US" sz="34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1030" name="Rectangle 13">
            <a:extLst>
              <a:ext uri="{FF2B5EF4-FFF2-40B4-BE49-F238E27FC236}">
                <a16:creationId xmlns:a16="http://schemas.microsoft.com/office/drawing/2014/main" id="{8D57370A-07D7-4AE8-816A-1D64D3B3A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6426200"/>
            <a:ext cx="46529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rgbClr val="96CCEE"/>
                </a:solidFill>
                <a:latin typeface="Arial Narrow" panose="020B0606020202030204" pitchFamily="34" charset="0"/>
              </a:rPr>
              <a:t>Rotavirus vaccine eligibility, Module 3 </a:t>
            </a:r>
            <a:r>
              <a:rPr lang="en-GB" altLang="en-US" b="1" baseline="12000" dirty="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  <a:r>
              <a:rPr lang="en-GB" altLang="en-US" sz="1200" b="1" dirty="0">
                <a:solidFill>
                  <a:srgbClr val="96CCEE"/>
                </a:solidFill>
                <a:latin typeface="Arial Narrow" panose="020B0606020202030204" pitchFamily="34" charset="0"/>
              </a:rPr>
              <a:t>  </a:t>
            </a:r>
            <a:r>
              <a:rPr lang="en-GB" altLang="en-US" sz="1200" dirty="0">
                <a:solidFill>
                  <a:srgbClr val="96CCEE"/>
                </a:solidFill>
                <a:latin typeface="Arial Narrow" panose="020B0606020202030204" pitchFamily="34" charset="0"/>
              </a:rPr>
              <a:t>December 2024</a:t>
            </a:r>
          </a:p>
        </p:txBody>
      </p:sp>
      <p:sp>
        <p:nvSpPr>
          <p:cNvPr id="1031" name="Rectangle 14">
            <a:extLst>
              <a:ext uri="{FF2B5EF4-FFF2-40B4-BE49-F238E27FC236}">
                <a16:creationId xmlns:a16="http://schemas.microsoft.com/office/drawing/2014/main" id="{58082FB8-5251-4A86-8E2F-CDA8F5970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6399213"/>
            <a:ext cx="466725" cy="331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1pPr>
            <a:lvl2pPr marL="742950" indent="-28575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2pPr>
            <a:lvl3pPr marL="11430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3pPr>
            <a:lvl4pPr marL="16002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4pPr>
            <a:lvl5pPr marL="2057400" indent="-228600" defTabSz="912813"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anose="020B0600070205080204" pitchFamily="34" charset="-128"/>
              </a:defRPr>
            </a:lvl9pPr>
          </a:lstStyle>
          <a:p>
            <a:pPr algn="r" eaLnBrk="1" hangingPunct="1"/>
            <a:fld id="{357D4625-3B08-4354-B918-FCAF6F942EAD}" type="slidenum">
              <a:rPr lang="en-US" altLang="en-US" sz="1500" b="1">
                <a:solidFill>
                  <a:srgbClr val="72BBE8"/>
                </a:solidFill>
                <a:latin typeface="Arial Narrow" panose="020B0606020202030204" pitchFamily="34" charset="0"/>
              </a:rPr>
              <a:pPr algn="r" eaLnBrk="1" hangingPunct="1"/>
              <a:t>‹#›</a:t>
            </a:fld>
            <a:r>
              <a:rPr lang="en-GB" altLang="en-US" sz="1500" b="1">
                <a:solidFill>
                  <a:srgbClr val="72BBE8"/>
                </a:solidFill>
                <a:latin typeface="Arial Narrow" panose="020B0606020202030204" pitchFamily="34" charset="0"/>
              </a:rPr>
              <a:t> </a:t>
            </a:r>
            <a:r>
              <a:rPr lang="en-GB" altLang="en-US" sz="2100" b="1" baseline="14000">
                <a:solidFill>
                  <a:srgbClr val="FFFFFF"/>
                </a:solidFill>
                <a:latin typeface="Arial Narrow" panose="020B0606020202030204" pitchFamily="34" charset="0"/>
              </a:rPr>
              <a:t>|</a:t>
            </a:r>
          </a:p>
        </p:txBody>
      </p:sp>
      <p:pic>
        <p:nvPicPr>
          <p:cNvPr id="1032" name="Picture 17" descr="WHO-EN-white-H">
            <a:extLst>
              <a:ext uri="{FF2B5EF4-FFF2-40B4-BE49-F238E27FC236}">
                <a16:creationId xmlns:a16="http://schemas.microsoft.com/office/drawing/2014/main" id="{D7A6EA36-70D1-4370-9B32-D6557610C7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0963" y="6040438"/>
            <a:ext cx="220821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43" r:id="rId3"/>
    <p:sldLayoutId id="2147484244" r:id="rId4"/>
    <p:sldLayoutId id="2147484245" r:id="rId5"/>
    <p:sldLayoutId id="2147484246" r:id="rId6"/>
    <p:sldLayoutId id="2147484247" r:id="rId7"/>
    <p:sldLayoutId id="2147484248" r:id="rId8"/>
    <p:sldLayoutId id="2147484249" r:id="rId9"/>
    <p:sldLayoutId id="2147484250" r:id="rId10"/>
    <p:sldLayoutId id="2147484251" r:id="rId11"/>
  </p:sldLayoutIdLst>
  <p:txStyles>
    <p:titleStyle>
      <a:lvl1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+mj-lt"/>
          <a:ea typeface="MS PGothic" pitchFamily="34" charset="-128"/>
          <a:cs typeface="+mj-cs"/>
        </a:defRPr>
      </a:lvl1pPr>
      <a:lvl2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2pPr>
      <a:lvl3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3pPr>
      <a:lvl4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4pPr>
      <a:lvl5pPr algn="ctr" defTabSz="912813" rtl="0" eaLnBrk="0" fontAlgn="base" hangingPunct="0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ea typeface="MS PGothic" pitchFamily="34" charset="-128"/>
          <a:cs typeface="Arial" charset="0"/>
        </a:defRPr>
      </a:lvl5pPr>
      <a:lvl6pPr marL="400736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6pPr>
      <a:lvl7pPr marL="801472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7pPr>
      <a:lvl8pPr marL="1202207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8pPr>
      <a:lvl9pPr marL="1602943" algn="ctr" defTabSz="914179" rtl="0" eaLnBrk="1" fontAlgn="base" hangingPunct="1">
        <a:spcBef>
          <a:spcPct val="0"/>
        </a:spcBef>
        <a:spcAft>
          <a:spcPct val="0"/>
        </a:spcAft>
        <a:defRPr sz="3500" b="1">
          <a:solidFill>
            <a:srgbClr val="000066"/>
          </a:solidFill>
          <a:latin typeface="Arial" charset="0"/>
          <a:cs typeface="Arial" charset="0"/>
        </a:defRPr>
      </a:lvl9pPr>
    </p:titleStyle>
    <p:bodyStyle>
      <a:lvl1pPr marL="341313" indent="-341313" algn="l" defTabSz="912813" rtl="0" eaLnBrk="0" fontAlgn="base" hangingPunct="0">
        <a:spcBef>
          <a:spcPct val="80000"/>
        </a:spcBef>
        <a:spcAft>
          <a:spcPct val="0"/>
        </a:spcAft>
        <a:buClr>
          <a:srgbClr val="1E7FB8"/>
        </a:buClr>
        <a:buFont typeface="Wingdings" panose="05000000000000000000" pitchFamily="2" charset="2"/>
        <a:buChar char="l"/>
        <a:defRPr sz="2500">
          <a:solidFill>
            <a:srgbClr val="000066"/>
          </a:solidFill>
          <a:latin typeface="+mn-lt"/>
          <a:ea typeface="MS PGothic" pitchFamily="34" charset="-128"/>
          <a:cs typeface="+mn-cs"/>
        </a:defRPr>
      </a:lvl1pPr>
      <a:lvl2pPr marL="804863" indent="-280988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Font typeface="Arial" panose="020B0604020202020204" pitchFamily="34" charset="0"/>
        <a:buChar char="–"/>
        <a:defRPr sz="2100">
          <a:solidFill>
            <a:srgbClr val="000066"/>
          </a:solidFill>
          <a:latin typeface="+mn-lt"/>
          <a:ea typeface="MS PGothic" pitchFamily="34" charset="-128"/>
          <a:cs typeface="+mn-cs"/>
        </a:defRPr>
      </a:lvl2pPr>
      <a:lvl3pPr marL="1255713" indent="-26987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•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3pPr>
      <a:lvl4pPr marL="1663700" indent="-225425" algn="l" defTabSz="912813" rtl="0" eaLnBrk="0" fontAlgn="base" hangingPunct="0">
        <a:spcBef>
          <a:spcPct val="20000"/>
        </a:spcBef>
        <a:spcAft>
          <a:spcPct val="0"/>
        </a:spcAft>
        <a:buClr>
          <a:srgbClr val="1E7FB8"/>
        </a:buClr>
        <a:buChar char="–"/>
        <a:defRPr sz="2100">
          <a:solidFill>
            <a:srgbClr val="000066"/>
          </a:solidFill>
          <a:latin typeface="Arial Narrow" pitchFamily="34" charset="0"/>
          <a:ea typeface="MS PGothic" pitchFamily="34" charset="-128"/>
          <a:cs typeface="+mn-cs"/>
        </a:defRPr>
      </a:lvl4pPr>
      <a:lvl5pPr marL="1987550" indent="-144463" algn="r" defTabSz="912813" rtl="1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ea typeface="MS PGothic" pitchFamily="34" charset="-128"/>
          <a:cs typeface="+mn-cs"/>
        </a:defRPr>
      </a:lvl5pPr>
      <a:lvl6pPr marL="2389109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6pPr>
      <a:lvl7pPr marL="2789845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7pPr>
      <a:lvl8pPr marL="3190581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8pPr>
      <a:lvl9pPr marL="3591317" indent="-144710" algn="r" defTabSz="914179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66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073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01472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02207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2943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03679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04415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05151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05886" algn="l" defTabSz="801472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WHO-EN-white-H">
            <a:extLst>
              <a:ext uri="{FF2B5EF4-FFF2-40B4-BE49-F238E27FC236}">
                <a16:creationId xmlns:a16="http://schemas.microsoft.com/office/drawing/2014/main" id="{625A2964-E6A0-4449-B8FE-BEC0D454F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5059363"/>
            <a:ext cx="3789363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7">
            <a:extLst>
              <a:ext uri="{FF2B5EF4-FFF2-40B4-BE49-F238E27FC236}">
                <a16:creationId xmlns:a16="http://schemas.microsoft.com/office/drawing/2014/main" id="{0E120B9B-D562-464A-83E6-8A92FE418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88913"/>
            <a:ext cx="7772400" cy="147002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>
                <a:alpha val="7499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2400" b="1" kern="0">
                <a:solidFill>
                  <a:schemeClr val="bg1"/>
                </a:solidFill>
                <a:latin typeface="+mj-lt"/>
                <a:ea typeface="ＭＳ Ｐゴシック" charset="-128"/>
                <a:cs typeface="+mj-cs"/>
              </a:rPr>
              <a:t>Training for rotavirus vaccine introduction</a:t>
            </a:r>
          </a:p>
        </p:txBody>
      </p:sp>
      <p:sp>
        <p:nvSpPr>
          <p:cNvPr id="5124" name="Rectangle 8">
            <a:extLst>
              <a:ext uri="{FF2B5EF4-FFF2-40B4-BE49-F238E27FC236}">
                <a16:creationId xmlns:a16="http://schemas.microsoft.com/office/drawing/2014/main" id="{1479A2C4-B70F-4D1B-88BA-D4234C205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2397125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buFont typeface="Wingdings" panose="05000000000000000000" pitchFamily="2" charset="2"/>
              <a:buNone/>
            </a:pPr>
            <a:r>
              <a:rPr lang="fr-FR" altLang="en-US" sz="3200" b="1">
                <a:solidFill>
                  <a:schemeClr val="bg1"/>
                </a:solidFill>
              </a:rPr>
              <a:t>Module 3</a:t>
            </a:r>
          </a:p>
          <a:p>
            <a:pPr algn="ctr">
              <a:buFont typeface="Wingdings" panose="05000000000000000000" pitchFamily="2" charset="2"/>
              <a:buNone/>
            </a:pPr>
            <a:r>
              <a:rPr lang="fr-FR" altLang="en-US" sz="3200" b="1">
                <a:solidFill>
                  <a:schemeClr val="bg1"/>
                </a:solidFill>
              </a:rPr>
              <a:t>Rotavirus vaccine eligibility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1FF441F-AD79-9784-8F19-FEAADB8284E6}"/>
              </a:ext>
            </a:extLst>
          </p:cNvPr>
          <p:cNvSpPr txBox="1"/>
          <p:nvPr/>
        </p:nvSpPr>
        <p:spPr>
          <a:xfrm>
            <a:off x="6876256" y="6294438"/>
            <a:ext cx="19929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Last updated December 2024</a:t>
            </a:r>
            <a:endParaRPr lang="en-GB" sz="1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C36D430E-2E03-4CAD-B0D4-F3D2CA5EE7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GB" sz="3600"/>
              <a:t>Key messages</a:t>
            </a:r>
            <a:endParaRPr lang="en-GB"/>
          </a:p>
        </p:txBody>
      </p:sp>
      <p:pic>
        <p:nvPicPr>
          <p:cNvPr id="16387" name="Picture 7" descr="C:\Users\sfellache\Desktop\ammp\doctor1.jpg">
            <a:extLst>
              <a:ext uri="{FF2B5EF4-FFF2-40B4-BE49-F238E27FC236}">
                <a16:creationId xmlns:a16="http://schemas.microsoft.com/office/drawing/2014/main" id="{4E363035-E0F5-4387-885E-EB4474057C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738" y="188913"/>
            <a:ext cx="1846262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Rectangle 31">
            <a:extLst>
              <a:ext uri="{FF2B5EF4-FFF2-40B4-BE49-F238E27FC236}">
                <a16:creationId xmlns:a16="http://schemas.microsoft.com/office/drawing/2014/main" id="{63E2EF41-A007-4C07-9E57-A51406ACB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1412875"/>
            <a:ext cx="8640762" cy="446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On-time vaccination is very important for rotavirus vaccine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First dose of Rotarix</a:t>
            </a:r>
            <a:r>
              <a:rPr lang="en-GB" altLang="zh-CN" sz="2000" baseline="30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®</a:t>
            </a: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should be given at 6 weeks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Second dose should be given at 10 weeks of age – minimum interval of 4 weeks should be maintained between doses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If infants have missed their rotavirus vaccines, they can receive the vaccine up to 24 months of age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zh-CN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Rotavirus vaccine can be given with other vaccines like pentavalent vaccine, PCV or OPV</a:t>
            </a:r>
          </a:p>
          <a:p>
            <a: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/>
            </a:pPr>
            <a:r>
              <a:rPr lang="en-GB" altLang="es-ES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Mild illness such as an upper respiratory tract infection or mild diarrhoea is </a:t>
            </a:r>
            <a:r>
              <a:rPr lang="en-GB" altLang="es-ES" sz="2000" b="1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not</a:t>
            </a:r>
            <a:r>
              <a:rPr lang="en-GB" altLang="es-ES" sz="2000" dirty="0">
                <a:solidFill>
                  <a:srgbClr val="000066"/>
                </a:solidFill>
                <a:latin typeface="Arial" pitchFamily="34" charset="0"/>
                <a:ea typeface="SimSun" pitchFamily="2" charset="-122"/>
              </a:rPr>
              <a:t> a contraindication</a:t>
            </a:r>
            <a:endParaRPr lang="en-GB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  <a:p>
            <a:pPr defTabSz="912813">
              <a:spcBef>
                <a:spcPct val="80000"/>
              </a:spcBef>
              <a:buClr>
                <a:srgbClr val="1E7FB8"/>
              </a:buClr>
              <a:defRPr/>
            </a:pPr>
            <a:endParaRPr lang="en-GB" altLang="zh-CN" sz="2000" dirty="0">
              <a:solidFill>
                <a:srgbClr val="000066"/>
              </a:solidFill>
              <a:latin typeface="Arial" pitchFamily="34" charset="0"/>
              <a:ea typeface="SimSun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doctor_goodbye">
            <a:extLst>
              <a:ext uri="{FF2B5EF4-FFF2-40B4-BE49-F238E27FC236}">
                <a16:creationId xmlns:a16="http://schemas.microsoft.com/office/drawing/2014/main" id="{E8FB2666-337C-4D2E-9328-A565FC9590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1773238"/>
            <a:ext cx="2522538" cy="3641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itre 1">
            <a:extLst>
              <a:ext uri="{FF2B5EF4-FFF2-40B4-BE49-F238E27FC236}">
                <a16:creationId xmlns:a16="http://schemas.microsoft.com/office/drawing/2014/main" id="{617B9290-D92A-489B-875A-D1B9B1101C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 sz="3600"/>
              <a:t>End of module</a:t>
            </a:r>
          </a:p>
        </p:txBody>
      </p:sp>
      <p:sp>
        <p:nvSpPr>
          <p:cNvPr id="7" name="Rectangle à coins arrondis 6">
            <a:extLst>
              <a:ext uri="{FF2B5EF4-FFF2-40B4-BE49-F238E27FC236}">
                <a16:creationId xmlns:a16="http://schemas.microsoft.com/office/drawing/2014/main" id="{E6CEE9A2-13EA-4B69-BC3B-973BF1A66DBC}"/>
              </a:ext>
            </a:extLst>
          </p:cNvPr>
          <p:cNvSpPr/>
          <p:nvPr/>
        </p:nvSpPr>
        <p:spPr bwMode="auto">
          <a:xfrm>
            <a:off x="3924300" y="1916113"/>
            <a:ext cx="3671888" cy="1512887"/>
          </a:xfrm>
          <a:prstGeom prst="wedgeRoundRectCallout">
            <a:avLst>
              <a:gd name="adj1" fmla="val -79363"/>
              <a:gd name="adj2" fmla="val -6629"/>
              <a:gd name="adj3" fmla="val 16667"/>
            </a:avLst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 rtl="1" eaLnBrk="1" hangingPunct="1">
              <a:defRPr/>
            </a:pPr>
            <a:br>
              <a:rPr lang="en-US" sz="1400" b="1">
                <a:solidFill>
                  <a:srgbClr val="000066"/>
                </a:solidFill>
                <a:ea typeface="MS PGothic" pitchFamily="34" charset="-128"/>
              </a:rPr>
            </a:br>
            <a:r>
              <a:rPr lang="en-US" sz="2400" b="1">
                <a:solidFill>
                  <a:srgbClr val="000066"/>
                </a:solidFill>
                <a:ea typeface="MS PGothic" pitchFamily="34" charset="-128"/>
              </a:rPr>
              <a:t>Thank you for your attention! </a:t>
            </a: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br>
              <a:rPr lang="en-US" sz="2400" b="1">
                <a:solidFill>
                  <a:srgbClr val="000066"/>
                </a:solidFill>
                <a:ea typeface="MS PGothic" pitchFamily="34" charset="-128"/>
              </a:rPr>
            </a:br>
            <a:endParaRPr lang="en-US" sz="24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endParaRPr lang="en-US" sz="2000" b="1">
              <a:solidFill>
                <a:srgbClr val="000066"/>
              </a:solidFill>
              <a:ea typeface="MS PGothic" pitchFamily="34" charset="-128"/>
            </a:endParaRPr>
          </a:p>
          <a:p>
            <a:pPr rtl="1" eaLnBrk="1" hangingPunct="1">
              <a:defRPr/>
            </a:pPr>
            <a:r>
              <a:rPr lang="fr-FR" sz="2000" b="1">
                <a:solidFill>
                  <a:srgbClr val="000066"/>
                </a:solidFill>
                <a:ea typeface="MS PGothic" pitchFamily="34" charset="-128"/>
              </a:rPr>
              <a:t>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>
            <a:extLst>
              <a:ext uri="{FF2B5EF4-FFF2-40B4-BE49-F238E27FC236}">
                <a16:creationId xmlns:a16="http://schemas.microsoft.com/office/drawing/2014/main" id="{6854B1B6-50F5-4EC5-A44B-A872932D0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388" y="-892175"/>
            <a:ext cx="9144000" cy="119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3600" b="1">
              <a:solidFill>
                <a:srgbClr val="002060"/>
              </a:solidFill>
              <a:latin typeface="Calibri" panose="020F0502020204030204" pitchFamily="34" charset="0"/>
            </a:endParaRPr>
          </a:p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endParaRPr lang="en-GB" altLang="en-US" sz="3600">
              <a:solidFill>
                <a:srgbClr val="002060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Rectangle 14">
            <a:extLst>
              <a:ext uri="{FF2B5EF4-FFF2-40B4-BE49-F238E27FC236}">
                <a16:creationId xmlns:a16="http://schemas.microsoft.com/office/drawing/2014/main" id="{41EB9472-5A45-4A22-AA0C-C4CC30F3E5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fr-FR">
                <a:ea typeface="ＭＳ Ｐゴシック" charset="0"/>
              </a:rPr>
              <a:t>Learning objectives</a:t>
            </a:r>
          </a:p>
        </p:txBody>
      </p:sp>
      <p:sp>
        <p:nvSpPr>
          <p:cNvPr id="6148" name="Rectangle 14">
            <a:extLst>
              <a:ext uri="{FF2B5EF4-FFF2-40B4-BE49-F238E27FC236}">
                <a16:creationId xmlns:a16="http://schemas.microsoft.com/office/drawing/2014/main" id="{5BD3E517-F993-4688-9443-F0A0D6A89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6375" y="1381125"/>
            <a:ext cx="7258050" cy="461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804863" indent="-280988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fr-FR" altLang="en-US"/>
              <a:t>At the end of the module, the participant will be able to:</a:t>
            </a:r>
          </a:p>
          <a:p>
            <a:pPr lvl="1"/>
            <a:r>
              <a:rPr lang="en-US" altLang="en-US"/>
              <a:t>Describe the recommended immunization schedule for rotavirus vaccine</a:t>
            </a:r>
          </a:p>
          <a:p>
            <a:pPr lvl="1"/>
            <a:r>
              <a:rPr lang="en-US" altLang="en-US"/>
              <a:t>Describe when an infant is eligible for rotavirus vaccine and when he/she is not eligible</a:t>
            </a:r>
            <a:endParaRPr lang="en-US" altLang="en-US">
              <a:solidFill>
                <a:srgbClr val="FF0000"/>
              </a:solidFill>
            </a:endParaRPr>
          </a:p>
          <a:p>
            <a:pPr lvl="1"/>
            <a:r>
              <a:rPr lang="en-US" altLang="en-US"/>
              <a:t>Describe ways to determine an infant's eligibility for rotavirus vaccine when a written record is unavailable</a:t>
            </a:r>
          </a:p>
          <a:p>
            <a:pPr lvl="1"/>
            <a:r>
              <a:rPr lang="en-US" altLang="en-US"/>
              <a:t>Describe the absolute contraindications for vaccination</a:t>
            </a:r>
          </a:p>
          <a:p>
            <a:r>
              <a:rPr lang="en-GB" altLang="en-US"/>
              <a:t>Duration</a:t>
            </a:r>
          </a:p>
          <a:p>
            <a:pPr lvl="1"/>
            <a:r>
              <a:rPr lang="en-GB" altLang="en-US"/>
              <a:t>60</a:t>
            </a:r>
            <a:r>
              <a:rPr lang="ja-JP" altLang="en-GB"/>
              <a:t>’</a:t>
            </a:r>
            <a:endParaRPr lang="en-GB" altLang="ja-JP"/>
          </a:p>
          <a:p>
            <a:pPr lvl="1"/>
            <a:endParaRPr lang="fr-FR" altLang="en-US"/>
          </a:p>
        </p:txBody>
      </p:sp>
      <p:pic>
        <p:nvPicPr>
          <p:cNvPr id="6149" name="Picture 6" descr="C:\Users\sfellache\Desktop\ammp\sandclock.jpg">
            <a:extLst>
              <a:ext uri="{FF2B5EF4-FFF2-40B4-BE49-F238E27FC236}">
                <a16:creationId xmlns:a16="http://schemas.microsoft.com/office/drawing/2014/main" id="{C03BD175-F0CA-4120-B65F-D216DF96BF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4941888"/>
            <a:ext cx="823913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0" descr="arrow">
            <a:extLst>
              <a:ext uri="{FF2B5EF4-FFF2-40B4-BE49-F238E27FC236}">
                <a16:creationId xmlns:a16="http://schemas.microsoft.com/office/drawing/2014/main" id="{AEB4EB39-ACD3-469C-A84C-171585494A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341438"/>
            <a:ext cx="12239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5" descr="C:\Users\sfellache\Desktop\ammp\doctor2.jpg">
            <a:extLst>
              <a:ext uri="{FF2B5EF4-FFF2-40B4-BE49-F238E27FC236}">
                <a16:creationId xmlns:a16="http://schemas.microsoft.com/office/drawing/2014/main" id="{CC4963FF-CB0B-457E-A460-1D6A04D6E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628775"/>
            <a:ext cx="2736850" cy="395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itre 17">
            <a:extLst>
              <a:ext uri="{FF2B5EF4-FFF2-40B4-BE49-F238E27FC236}">
                <a16:creationId xmlns:a16="http://schemas.microsoft.com/office/drawing/2014/main" id="{81AC913E-CFA0-4859-8A64-D76C23413748}"/>
              </a:ext>
            </a:extLst>
          </p:cNvPr>
          <p:cNvSpPr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/>
          <a:p>
            <a:pPr algn="ctr" defTabSz="912813">
              <a:defRPr/>
            </a:pPr>
            <a:r>
              <a:rPr lang="fr-FR" sz="3500" b="1">
                <a:solidFill>
                  <a:srgbClr val="000066"/>
                </a:solidFill>
                <a:latin typeface="Arial" charset="0"/>
                <a:ea typeface="ＭＳ Ｐゴシック" charset="0"/>
              </a:rPr>
              <a:t>Key issues</a:t>
            </a:r>
          </a:p>
        </p:txBody>
      </p:sp>
      <p:grpSp>
        <p:nvGrpSpPr>
          <p:cNvPr id="2" name="Group 17">
            <a:extLst>
              <a:ext uri="{FF2B5EF4-FFF2-40B4-BE49-F238E27FC236}">
                <a16:creationId xmlns:a16="http://schemas.microsoft.com/office/drawing/2014/main" id="{16FFB900-945A-43B0-BBDE-63143913409B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343025"/>
            <a:ext cx="5257800" cy="1041400"/>
            <a:chOff x="158" y="846"/>
            <a:chExt cx="3312" cy="656"/>
          </a:xfrm>
        </p:grpSpPr>
        <p:sp>
          <p:nvSpPr>
            <p:cNvPr id="8203" name="Rectangle à coins arrondis 6">
              <a:extLst>
                <a:ext uri="{FF2B5EF4-FFF2-40B4-BE49-F238E27FC236}">
                  <a16:creationId xmlns:a16="http://schemas.microsoft.com/office/drawing/2014/main" id="{6F53C02E-22AB-41E2-8BB8-70B6489C87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" y="1003"/>
              <a:ext cx="3066" cy="499"/>
            </a:xfrm>
            <a:prstGeom prst="wedgeRoundRectCallout">
              <a:avLst>
                <a:gd name="adj1" fmla="val 59949"/>
                <a:gd name="adj2" fmla="val 52806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000" b="1"/>
                <a:t>What is the schedule for rotavirus</a:t>
              </a:r>
              <a:r>
                <a:rPr lang="en-GB" altLang="en-US" sz="2000" b="1" baseline="30000"/>
                <a:t> </a:t>
              </a:r>
              <a:r>
                <a:rPr lang="en-GB" altLang="en-US" sz="2000" b="1"/>
                <a:t>vaccine?</a:t>
              </a:r>
            </a:p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endParaRPr lang="fr-FR" altLang="en-US" sz="2000" b="1"/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B41BC063-5FDB-40BB-B324-1C671D833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846"/>
              <a:ext cx="344" cy="318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1</a:t>
              </a:r>
            </a:p>
          </p:txBody>
        </p:sp>
      </p:grpSp>
      <p:grpSp>
        <p:nvGrpSpPr>
          <p:cNvPr id="3" name="Group 14">
            <a:extLst>
              <a:ext uri="{FF2B5EF4-FFF2-40B4-BE49-F238E27FC236}">
                <a16:creationId xmlns:a16="http://schemas.microsoft.com/office/drawing/2014/main" id="{DD908FD3-5CEC-458C-B5D3-CDA2CBF233C7}"/>
              </a:ext>
            </a:extLst>
          </p:cNvPr>
          <p:cNvGrpSpPr>
            <a:grpSpLocks/>
          </p:cNvGrpSpPr>
          <p:nvPr/>
        </p:nvGrpSpPr>
        <p:grpSpPr bwMode="auto">
          <a:xfrm>
            <a:off x="233363" y="2606675"/>
            <a:ext cx="5275262" cy="1268413"/>
            <a:chOff x="385" y="1750"/>
            <a:chExt cx="2777" cy="733"/>
          </a:xfrm>
        </p:grpSpPr>
        <p:sp>
          <p:nvSpPr>
            <p:cNvPr id="8201" name="Rectangle à coins arrondis 6">
              <a:extLst>
                <a:ext uri="{FF2B5EF4-FFF2-40B4-BE49-F238E27FC236}">
                  <a16:creationId xmlns:a16="http://schemas.microsoft.com/office/drawing/2014/main" id="{EFBF1CBD-82FF-4931-8782-95698F3E11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" y="1904"/>
              <a:ext cx="2540" cy="579"/>
            </a:xfrm>
            <a:prstGeom prst="wedgeRoundRectCallout">
              <a:avLst>
                <a:gd name="adj1" fmla="val 73782"/>
                <a:gd name="adj2" fmla="val -4199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000" b="1"/>
                <a:t>What to do when the exact date of birth (DOB) or i</a:t>
              </a:r>
              <a:r>
                <a:rPr lang="en-US" altLang="en-US" sz="2000" b="1"/>
                <a:t>mmunization card is missing?</a:t>
              </a:r>
              <a:endParaRPr lang="fr-FR" altLang="en-US" sz="2000" b="1"/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540529D0-FAFF-4D97-8FD1-1CC0236B4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17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+mn-lt"/>
                  <a:ea typeface="+mn-ea"/>
                </a:rPr>
                <a:t>2</a:t>
              </a:r>
            </a:p>
          </p:txBody>
        </p:sp>
      </p:grpSp>
      <p:grpSp>
        <p:nvGrpSpPr>
          <p:cNvPr id="4" name="Group 15">
            <a:extLst>
              <a:ext uri="{FF2B5EF4-FFF2-40B4-BE49-F238E27FC236}">
                <a16:creationId xmlns:a16="http://schemas.microsoft.com/office/drawing/2014/main" id="{3913766F-9D67-4A99-B9D2-A918B95AC87A}"/>
              </a:ext>
            </a:extLst>
          </p:cNvPr>
          <p:cNvGrpSpPr>
            <a:grpSpLocks/>
          </p:cNvGrpSpPr>
          <p:nvPr/>
        </p:nvGrpSpPr>
        <p:grpSpPr bwMode="auto">
          <a:xfrm>
            <a:off x="215900" y="4105275"/>
            <a:ext cx="5218113" cy="1044575"/>
            <a:chOff x="385" y="2250"/>
            <a:chExt cx="3085" cy="658"/>
          </a:xfrm>
        </p:grpSpPr>
        <p:sp>
          <p:nvSpPr>
            <p:cNvPr id="8199" name="Rectangle à coins arrondis 6">
              <a:extLst>
                <a:ext uri="{FF2B5EF4-FFF2-40B4-BE49-F238E27FC236}">
                  <a16:creationId xmlns:a16="http://schemas.microsoft.com/office/drawing/2014/main" id="{703DDFA4-9F1B-4DF8-81B7-89EF94496A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4" y="2408"/>
              <a:ext cx="2826" cy="500"/>
            </a:xfrm>
            <a:prstGeom prst="wedgeRoundRectCallout">
              <a:avLst>
                <a:gd name="adj1" fmla="val 70296"/>
                <a:gd name="adj2" fmla="val -59630"/>
                <a:gd name="adj3" fmla="val 16667"/>
              </a:avLst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000" b="1"/>
                <a:t>What are the contraindications for vaccination?</a:t>
              </a:r>
              <a:endParaRPr lang="fr-FR" altLang="en-US" sz="2000" b="1"/>
            </a:p>
          </p:txBody>
        </p:sp>
        <p:sp>
          <p:nvSpPr>
            <p:cNvPr id="15" name="Ellipse 8">
              <a:extLst>
                <a:ext uri="{FF2B5EF4-FFF2-40B4-BE49-F238E27FC236}">
                  <a16:creationId xmlns:a16="http://schemas.microsoft.com/office/drawing/2014/main" id="{EE7D670F-2B0D-42BA-8454-C379B994C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" y="2250"/>
              <a:ext cx="318" cy="317"/>
            </a:xfrm>
            <a:prstGeom prst="ellipse">
              <a:avLst/>
            </a:prstGeom>
            <a:solidFill>
              <a:srgbClr val="CC0000"/>
            </a:solidFill>
            <a:ln w="38100">
              <a:solidFill>
                <a:schemeClr val="bg1"/>
              </a:solidFill>
              <a:round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/>
            <a:lstStyle/>
            <a:p>
              <a:pPr defTabSz="1042988" rtl="1" eaLnBrk="1" hangingPunct="1">
                <a:defRPr/>
              </a:pPr>
              <a:r>
                <a:rPr lang="fr-FR" sz="2400" b="1" dirty="0">
                  <a:solidFill>
                    <a:srgbClr val="FFFFFF"/>
                  </a:solidFill>
                  <a:latin typeface="Arial" pitchFamily="34" charset="0"/>
                  <a:ea typeface="+mn-ea"/>
                </a:rPr>
                <a:t>3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>
            <a:extLst>
              <a:ext uri="{FF2B5EF4-FFF2-40B4-BE49-F238E27FC236}">
                <a16:creationId xmlns:a16="http://schemas.microsoft.com/office/drawing/2014/main" id="{90E34EE3-35AC-4ED0-BB59-74332846F3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1381125"/>
            <a:ext cx="8640762" cy="4611688"/>
          </a:xfrm>
        </p:spPr>
        <p:txBody>
          <a:bodyPr/>
          <a:lstStyle/>
          <a:p>
            <a:r>
              <a:rPr lang="en-US" altLang="en-US" dirty="0"/>
              <a:t>Rotarix</a:t>
            </a:r>
            <a:r>
              <a:rPr lang="en-US" altLang="en-US" baseline="30000" dirty="0"/>
              <a:t>®</a:t>
            </a:r>
            <a:r>
              <a:rPr lang="en-US" altLang="en-US" dirty="0"/>
              <a:t> vaccine is given in a 2-dose schedule at 6 and 10 weeks of age</a:t>
            </a:r>
          </a:p>
          <a:p>
            <a:r>
              <a:rPr lang="en-US" altLang="en-US" dirty="0"/>
              <a:t>Rotarix</a:t>
            </a:r>
            <a:r>
              <a:rPr lang="en-US" altLang="en-US" baseline="30000" dirty="0"/>
              <a:t>® </a:t>
            </a:r>
            <a:r>
              <a:rPr lang="en-US" altLang="en-US" dirty="0"/>
              <a:t>vaccine can be given at the same time as first and second dose of DTP-</a:t>
            </a:r>
            <a:r>
              <a:rPr lang="en-US" altLang="en-US" dirty="0" err="1"/>
              <a:t>HepB</a:t>
            </a:r>
            <a:r>
              <a:rPr lang="en-US" altLang="en-US" dirty="0"/>
              <a:t>-Hib (i.e. Penta1 &amp; Penta2)</a:t>
            </a:r>
          </a:p>
          <a:p>
            <a:r>
              <a:rPr lang="en-US" altLang="en-US" dirty="0"/>
              <a:t>Maintain an interval of </a:t>
            </a:r>
            <a:r>
              <a:rPr lang="en-US" altLang="en-US" b="1" dirty="0"/>
              <a:t>4 weeks </a:t>
            </a:r>
            <a:r>
              <a:rPr lang="en-US" altLang="en-US" dirty="0"/>
              <a:t>between doses </a:t>
            </a:r>
            <a:endParaRPr lang="fr-FR" altLang="en-US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49D1C4FD-2DEA-40F4-85C0-1B07E4B32E7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olidFill>
                  <a:srgbClr val="002060"/>
                </a:solidFill>
              </a:rPr>
              <a:t>What is the rotavirus vaccine (Rotarix</a:t>
            </a:r>
            <a:r>
              <a:rPr lang="en-US" baseline="30000" dirty="0">
                <a:solidFill>
                  <a:srgbClr val="002060"/>
                </a:solidFill>
              </a:rPr>
              <a:t>®</a:t>
            </a:r>
            <a:r>
              <a:rPr lang="en-US" dirty="0">
                <a:solidFill>
                  <a:srgbClr val="002060"/>
                </a:solidFill>
              </a:rPr>
              <a:t>) schedule? </a:t>
            </a:r>
            <a:endParaRPr lang="en-GB" dirty="0">
              <a:solidFill>
                <a:srgbClr val="002060"/>
              </a:solidFill>
            </a:endParaRPr>
          </a:p>
        </p:txBody>
      </p:sp>
      <p:sp>
        <p:nvSpPr>
          <p:cNvPr id="10244" name="ZoneTexte 45">
            <a:extLst>
              <a:ext uri="{FF2B5EF4-FFF2-40B4-BE49-F238E27FC236}">
                <a16:creationId xmlns:a16="http://schemas.microsoft.com/office/drawing/2014/main" id="{92423287-9E3B-411D-8592-6C8784D8D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7532688"/>
            <a:ext cx="33988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2000">
                <a:solidFill>
                  <a:srgbClr val="5F5F5F"/>
                </a:solidFill>
              </a:rPr>
              <a:t> </a:t>
            </a:r>
          </a:p>
        </p:txBody>
      </p:sp>
      <p:cxnSp>
        <p:nvCxnSpPr>
          <p:cNvPr id="6149" name="Connecteur droit 21">
            <a:extLst>
              <a:ext uri="{FF2B5EF4-FFF2-40B4-BE49-F238E27FC236}">
                <a16:creationId xmlns:a16="http://schemas.microsoft.com/office/drawing/2014/main" id="{4AA35BB9-3697-43AD-B4FA-F4EAA7DF4124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2447925" y="5584825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0" name="Connecteur droit 27">
            <a:extLst>
              <a:ext uri="{FF2B5EF4-FFF2-40B4-BE49-F238E27FC236}">
                <a16:creationId xmlns:a16="http://schemas.microsoft.com/office/drawing/2014/main" id="{A4B4DFCB-74D2-4920-9FAB-2DBA36712CBC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1230313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47" name="ZoneTexte 29">
            <a:extLst>
              <a:ext uri="{FF2B5EF4-FFF2-40B4-BE49-F238E27FC236}">
                <a16:creationId xmlns:a16="http://schemas.microsoft.com/office/drawing/2014/main" id="{B70CC010-78FF-4F96-83AF-194FF54D34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5684838"/>
            <a:ext cx="5349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6</a:t>
            </a:r>
          </a:p>
        </p:txBody>
      </p:sp>
      <p:sp>
        <p:nvSpPr>
          <p:cNvPr id="10248" name="ZoneTexte 30">
            <a:extLst>
              <a:ext uri="{FF2B5EF4-FFF2-40B4-BE49-F238E27FC236}">
                <a16:creationId xmlns:a16="http://schemas.microsoft.com/office/drawing/2014/main" id="{5786BD6D-B6E2-4BD7-B638-D53662C73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5661025"/>
            <a:ext cx="9175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Birth</a:t>
            </a:r>
          </a:p>
        </p:txBody>
      </p:sp>
      <p:sp>
        <p:nvSpPr>
          <p:cNvPr id="10249" name="ZoneTexte 29">
            <a:extLst>
              <a:ext uri="{FF2B5EF4-FFF2-40B4-BE49-F238E27FC236}">
                <a16:creationId xmlns:a16="http://schemas.microsoft.com/office/drawing/2014/main" id="{6C7BD599-AC40-435A-8B32-CE5E57F1E2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6163" y="5661025"/>
            <a:ext cx="62547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10</a:t>
            </a:r>
          </a:p>
        </p:txBody>
      </p:sp>
      <p:cxnSp>
        <p:nvCxnSpPr>
          <p:cNvPr id="6154" name="Connecteur droit 51">
            <a:extLst>
              <a:ext uri="{FF2B5EF4-FFF2-40B4-BE49-F238E27FC236}">
                <a16:creationId xmlns:a16="http://schemas.microsoft.com/office/drawing/2014/main" id="{6F1EBAC3-4A38-43CD-900F-BE72C7EC8EE5}"/>
              </a:ext>
            </a:extLst>
          </p:cNvPr>
          <p:cNvCxnSpPr>
            <a:cxnSpLocks noChangeShapeType="1"/>
          </p:cNvCxnSpPr>
          <p:nvPr/>
        </p:nvCxnSpPr>
        <p:spPr bwMode="auto">
          <a:xfrm rot="5400000">
            <a:off x="3743325" y="5624513"/>
            <a:ext cx="215900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cxnSp>
        <p:nvCxnSpPr>
          <p:cNvPr id="6155" name="Connecteur droit 60">
            <a:extLst>
              <a:ext uri="{FF2B5EF4-FFF2-40B4-BE49-F238E27FC236}">
                <a16:creationId xmlns:a16="http://schemas.microsoft.com/office/drawing/2014/main" id="{231EC47B-D67D-4160-80CE-C619D1215D0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812088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10252" name="ZoneTexte 29">
            <a:extLst>
              <a:ext uri="{FF2B5EF4-FFF2-40B4-BE49-F238E27FC236}">
                <a16:creationId xmlns:a16="http://schemas.microsoft.com/office/drawing/2014/main" id="{91F4DDAE-9A07-4D66-8BDF-D95BB5BC8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5661025"/>
            <a:ext cx="145573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14</a:t>
            </a:r>
          </a:p>
        </p:txBody>
      </p:sp>
      <p:sp>
        <p:nvSpPr>
          <p:cNvPr id="10253" name="ZoneTexte 29">
            <a:extLst>
              <a:ext uri="{FF2B5EF4-FFF2-40B4-BE49-F238E27FC236}">
                <a16:creationId xmlns:a16="http://schemas.microsoft.com/office/drawing/2014/main" id="{4824A34A-E809-49BA-8BB7-C71AB44536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775" y="5180013"/>
            <a:ext cx="1457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32</a:t>
            </a:r>
          </a:p>
        </p:txBody>
      </p:sp>
      <p:sp>
        <p:nvSpPr>
          <p:cNvPr id="10254" name="Line 27">
            <a:extLst>
              <a:ext uri="{FF2B5EF4-FFF2-40B4-BE49-F238E27FC236}">
                <a16:creationId xmlns:a16="http://schemas.microsoft.com/office/drawing/2014/main" id="{9E9239C9-5CFB-48C4-98CE-0B82CF81BA97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1913" y="5516563"/>
            <a:ext cx="6696075" cy="0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0255" name="ZoneTexte 37">
            <a:extLst>
              <a:ext uri="{FF2B5EF4-FFF2-40B4-BE49-F238E27FC236}">
                <a16:creationId xmlns:a16="http://schemas.microsoft.com/office/drawing/2014/main" id="{9A1EEFCA-952F-4360-A8F1-856579510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9575" y="5214938"/>
            <a:ext cx="10795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fr-FR" altLang="en-US" sz="1600" b="1"/>
              <a:t>weeks</a:t>
            </a:r>
          </a:p>
        </p:txBody>
      </p:sp>
      <p:grpSp>
        <p:nvGrpSpPr>
          <p:cNvPr id="3" name="Group 32">
            <a:extLst>
              <a:ext uri="{FF2B5EF4-FFF2-40B4-BE49-F238E27FC236}">
                <a16:creationId xmlns:a16="http://schemas.microsoft.com/office/drawing/2014/main" id="{89B64FAA-7817-4BF4-B456-7254E16B907B}"/>
              </a:ext>
            </a:extLst>
          </p:cNvPr>
          <p:cNvGrpSpPr>
            <a:grpSpLocks/>
          </p:cNvGrpSpPr>
          <p:nvPr/>
        </p:nvGrpSpPr>
        <p:grpSpPr bwMode="auto">
          <a:xfrm>
            <a:off x="2555875" y="3933825"/>
            <a:ext cx="1190625" cy="1584325"/>
            <a:chOff x="1610" y="1752"/>
            <a:chExt cx="750" cy="998"/>
          </a:xfrm>
        </p:grpSpPr>
        <p:pic>
          <p:nvPicPr>
            <p:cNvPr id="10262" name="Picture 27" descr="pos2">
              <a:extLst>
                <a:ext uri="{FF2B5EF4-FFF2-40B4-BE49-F238E27FC236}">
                  <a16:creationId xmlns:a16="http://schemas.microsoft.com/office/drawing/2014/main" id="{BD36DDC6-B77B-46C7-9E8B-0A38E2681A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0" y="1933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3" name="Rectangle 34">
              <a:extLst>
                <a:ext uri="{FF2B5EF4-FFF2-40B4-BE49-F238E27FC236}">
                  <a16:creationId xmlns:a16="http://schemas.microsoft.com/office/drawing/2014/main" id="{7FE13358-51D2-4CFF-8A79-E870B7FEA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8" y="2318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000" b="1">
                  <a:solidFill>
                    <a:srgbClr val="0070C0"/>
                  </a:solidFill>
                </a:rPr>
                <a:t>Rota 1</a:t>
              </a:r>
              <a:endParaRPr lang="fr-FR" altLang="en-U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0264" name="Line 37">
              <a:extLst>
                <a:ext uri="{FF2B5EF4-FFF2-40B4-BE49-F238E27FC236}">
                  <a16:creationId xmlns:a16="http://schemas.microsoft.com/office/drawing/2014/main" id="{0E97C61D-A34A-457E-8623-E82CA01367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10" y="1752"/>
              <a:ext cx="0" cy="9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4" name="Group 33">
            <a:extLst>
              <a:ext uri="{FF2B5EF4-FFF2-40B4-BE49-F238E27FC236}">
                <a16:creationId xmlns:a16="http://schemas.microsoft.com/office/drawing/2014/main" id="{6D79C71D-9360-4179-B765-0DCED5312DCB}"/>
              </a:ext>
            </a:extLst>
          </p:cNvPr>
          <p:cNvGrpSpPr>
            <a:grpSpLocks/>
          </p:cNvGrpSpPr>
          <p:nvPr/>
        </p:nvGrpSpPr>
        <p:grpSpPr bwMode="auto">
          <a:xfrm>
            <a:off x="3851275" y="4005263"/>
            <a:ext cx="1174750" cy="1512887"/>
            <a:chOff x="2426" y="1797"/>
            <a:chExt cx="740" cy="953"/>
          </a:xfrm>
        </p:grpSpPr>
        <p:pic>
          <p:nvPicPr>
            <p:cNvPr id="10259" name="Picture 28" descr="pos2">
              <a:extLst>
                <a:ext uri="{FF2B5EF4-FFF2-40B4-BE49-F238E27FC236}">
                  <a16:creationId xmlns:a16="http://schemas.microsoft.com/office/drawing/2014/main" id="{B19F7089-F698-40A1-B3FD-3F3138826C6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1888"/>
              <a:ext cx="740" cy="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60" name="Rectangle 34">
              <a:extLst>
                <a:ext uri="{FF2B5EF4-FFF2-40B4-BE49-F238E27FC236}">
                  <a16:creationId xmlns:a16="http://schemas.microsoft.com/office/drawing/2014/main" id="{5DD81CE4-9068-4DF3-95D0-F50682544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9" y="2327"/>
              <a:ext cx="60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 algn="ctr" rtl="1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GB" altLang="en-US" sz="2000" b="1">
                  <a:solidFill>
                    <a:srgbClr val="0070C0"/>
                  </a:solidFill>
                </a:rPr>
                <a:t>Rota 2</a:t>
              </a:r>
              <a:endParaRPr lang="fr-FR" altLang="en-US" sz="2000" b="1" baseline="30000">
                <a:solidFill>
                  <a:srgbClr val="0070C0"/>
                </a:solidFill>
              </a:endParaRPr>
            </a:p>
          </p:txBody>
        </p:sp>
        <p:sp>
          <p:nvSpPr>
            <p:cNvPr id="10261" name="Line 38">
              <a:extLst>
                <a:ext uri="{FF2B5EF4-FFF2-40B4-BE49-F238E27FC236}">
                  <a16:creationId xmlns:a16="http://schemas.microsoft.com/office/drawing/2014/main" id="{77F69FFC-7DD1-4684-8744-3CF58A6734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6" y="1797"/>
              <a:ext cx="0" cy="9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cxnSp>
        <p:nvCxnSpPr>
          <p:cNvPr id="6162" name="Connecteur droit 25">
            <a:extLst>
              <a:ext uri="{FF2B5EF4-FFF2-40B4-BE49-F238E27FC236}">
                <a16:creationId xmlns:a16="http://schemas.microsoft.com/office/drawing/2014/main" id="{00A280A1-33A5-43D7-9000-AA6CED638D0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5148263" y="5518150"/>
            <a:ext cx="0" cy="161925"/>
          </a:xfrm>
          <a:prstGeom prst="lin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pic>
        <p:nvPicPr>
          <p:cNvPr id="6" name="Picture 5" descr="A black and white drawing of a person's face&#10;&#10;Description automatically generated">
            <a:extLst>
              <a:ext uri="{FF2B5EF4-FFF2-40B4-BE49-F238E27FC236}">
                <a16:creationId xmlns:a16="http://schemas.microsoft.com/office/drawing/2014/main" id="{57D1DC60-78BA-DDF3-E6C4-9D3D4A2A2D5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256" y="4040250"/>
            <a:ext cx="1079738" cy="840804"/>
          </a:xfrm>
          <a:prstGeom prst="rect">
            <a:avLst/>
          </a:prstGeom>
        </p:spPr>
      </p:pic>
      <p:pic>
        <p:nvPicPr>
          <p:cNvPr id="7" name="Picture 6" descr="A black and white drawing of a person's face&#10;&#10;Description automatically generated">
            <a:extLst>
              <a:ext uri="{FF2B5EF4-FFF2-40B4-BE49-F238E27FC236}">
                <a16:creationId xmlns:a16="http://schemas.microsoft.com/office/drawing/2014/main" id="{BAF6B8F0-C36C-4F27-7744-208A6E12988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4310" y="4005064"/>
            <a:ext cx="1079738" cy="8408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+mn-lt"/>
              </a:rPr>
              <a:t>Late vaccination</a:t>
            </a:r>
            <a:endParaRPr lang="fr-FR" altLang="en-US" sz="3600" b="1" dirty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/>
          <p:cNvSpPr/>
          <p:nvPr/>
        </p:nvSpPr>
        <p:spPr>
          <a:xfrm>
            <a:off x="228600" y="1596747"/>
            <a:ext cx="8534400" cy="298543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+mn-lt"/>
                <a:ea typeface="MS PGothic"/>
              </a:rPr>
              <a:t>If a child misses a rotavirus dose or series for any reason, late vaccination for that child can take place </a:t>
            </a:r>
            <a:r>
              <a:rPr lang="en-US" sz="2400" b="1" dirty="0">
                <a:solidFill>
                  <a:srgbClr val="000066"/>
                </a:solidFill>
                <a:latin typeface="+mn-lt"/>
                <a:ea typeface="MS PGothic"/>
              </a:rPr>
              <a:t>at any time before 24 months of age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The interrupted vaccine schedule should be resumed </a:t>
            </a:r>
            <a:r>
              <a:rPr lang="en-US" sz="2400" b="1" dirty="0">
                <a:solidFill>
                  <a:srgbClr val="000066"/>
                </a:solidFill>
                <a:latin typeface="+mn-lt"/>
              </a:rPr>
              <a:t>without repeating the previous dose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If the child is older than 24 months of age, the rotavirus vaccine should not be given</a:t>
            </a:r>
          </a:p>
        </p:txBody>
      </p:sp>
    </p:spTree>
    <p:extLst>
      <p:ext uri="{BB962C8B-B14F-4D97-AF65-F5344CB8AC3E}">
        <p14:creationId xmlns:p14="http://schemas.microsoft.com/office/powerpoint/2010/main" val="2660862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/>
          <p:cNvSpPr>
            <a:spLocks noChangeArrowheads="1"/>
          </p:cNvSpPr>
          <p:nvPr/>
        </p:nvSpPr>
        <p:spPr bwMode="auto">
          <a:xfrm>
            <a:off x="0" y="36786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US" altLang="en-US" sz="3600" b="1" dirty="0">
                <a:solidFill>
                  <a:srgbClr val="000066"/>
                </a:solidFill>
                <a:latin typeface="+mn-lt"/>
              </a:rPr>
              <a:t>Product interchangeability</a:t>
            </a:r>
            <a:endParaRPr lang="fr-FR" altLang="en-US" sz="3600" b="1" dirty="0">
              <a:solidFill>
                <a:srgbClr val="000066"/>
              </a:solidFill>
              <a:latin typeface="+mn-lt"/>
            </a:endParaRPr>
          </a:p>
        </p:txBody>
      </p:sp>
      <p:sp>
        <p:nvSpPr>
          <p:cNvPr id="6148" name="Rounded Rectangular Callout 1"/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6149" name="Rounded Rectangular Callout 2"/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 eaLnBrk="0" hangingPunct="0">
              <a:spcBef>
                <a:spcPct val="80000"/>
              </a:spcBef>
              <a:buClr>
                <a:srgbClr val="1E7FB8"/>
              </a:buClr>
              <a:buFont typeface="Wingdings" pitchFamily="2" charset="2"/>
              <a:buChar char="l"/>
              <a:defRPr sz="2500">
                <a:solidFill>
                  <a:srgbClr val="000066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marL="742950" indent="-285750" defTabSz="1042988" eaLnBrk="0" hangingPunct="0">
              <a:spcBef>
                <a:spcPct val="20000"/>
              </a:spcBef>
              <a:buClr>
                <a:srgbClr val="1E7FB8"/>
              </a:buClr>
              <a:buFont typeface="Arial" pitchFamily="34" charset="0"/>
              <a:buChar char="–"/>
              <a:defRPr sz="21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2pPr>
            <a:lvl3pPr marL="11430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3pPr>
            <a:lvl4pPr marL="1600200" indent="-228600" defTabSz="1042988" eaLnBrk="0" hangingPunct="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itchFamily="34" charset="0"/>
                <a:ea typeface="Arial" pitchFamily="34" charset="0"/>
                <a:cs typeface="Arial" pitchFamily="34" charset="0"/>
              </a:defRPr>
            </a:lvl4pPr>
            <a:lvl5pPr marL="2057400" indent="-228600" algn="r" defTabSz="1042988" rtl="1" eaLnBrk="0" hangingPunct="0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7ED0455-DC67-1ADF-1BE9-FCB9E093FE45}"/>
              </a:ext>
            </a:extLst>
          </p:cNvPr>
          <p:cNvSpPr/>
          <p:nvPr/>
        </p:nvSpPr>
        <p:spPr>
          <a:xfrm>
            <a:off x="228600" y="1505049"/>
            <a:ext cx="8763000" cy="33547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Studies have found interchangeability of rotavirus vaccine products is </a:t>
            </a:r>
            <a:r>
              <a:rPr lang="en-US" sz="2400" b="1" dirty="0">
                <a:solidFill>
                  <a:srgbClr val="000066"/>
                </a:solidFill>
                <a:latin typeface="+mn-lt"/>
                <a:cs typeface="Calibri" panose="020F0502020204030204" pitchFamily="34" charset="0"/>
              </a:rPr>
              <a:t>safe and effective</a:t>
            </a:r>
            <a:endParaRPr lang="en-US" sz="2400" b="1" dirty="0">
              <a:solidFill>
                <a:srgbClr val="002060"/>
              </a:solidFill>
              <a:latin typeface="+mn-lt"/>
              <a:cs typeface="Calibri" panose="020F0502020204030204" pitchFamily="34" charset="0"/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WHO recommends that the rotavirus vaccination series for each child be completed with the same product whenever feasible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​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0066"/>
                </a:solidFill>
                <a:latin typeface="+mn-lt"/>
              </a:rPr>
              <a:t>However, if the product for the prior dose is unavailable or unknown, complete the series with any available licensed product. </a:t>
            </a:r>
            <a:r>
              <a:rPr lang="en-US" sz="2400" b="1" dirty="0">
                <a:solidFill>
                  <a:srgbClr val="000066"/>
                </a:solidFill>
                <a:latin typeface="+mn-lt"/>
              </a:rPr>
              <a:t>Restarting the series is not recommended</a:t>
            </a:r>
            <a:r>
              <a:rPr lang="en-US" sz="2400" dirty="0">
                <a:solidFill>
                  <a:srgbClr val="000066"/>
                </a:solidFill>
                <a:latin typeface="+mn-lt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+mn-lt"/>
              </a:rPr>
              <a:t>​</a:t>
            </a:r>
          </a:p>
        </p:txBody>
      </p:sp>
    </p:spTree>
    <p:extLst>
      <p:ext uri="{BB962C8B-B14F-4D97-AF65-F5344CB8AC3E}">
        <p14:creationId xmlns:p14="http://schemas.microsoft.com/office/powerpoint/2010/main" val="514667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1">
            <a:extLst>
              <a:ext uri="{FF2B5EF4-FFF2-40B4-BE49-F238E27FC236}">
                <a16:creationId xmlns:a16="http://schemas.microsoft.com/office/drawing/2014/main" id="{5ADB86F3-2620-34BA-D87F-E841E2E3DC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rgbClr val="96CCEE">
                <a:alpha val="74998"/>
              </a:srgbClr>
            </a:outerShdw>
          </a:effectLst>
        </p:spPr>
        <p:txBody>
          <a:bodyPr lIns="0" tIns="0" rIns="0" bIns="0" anchor="ctr"/>
          <a:lstStyle>
            <a:lvl1pPr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Limon F3" charset="0"/>
                <a:ea typeface="MS PGothic" pitchFamily="34" charset="-128"/>
              </a:defRPr>
            </a:lvl9pPr>
          </a:lstStyle>
          <a:p>
            <a:pPr algn="ctr">
              <a:defRPr/>
            </a:pPr>
            <a:r>
              <a:rPr lang="en-GB" altLang="es-ES" sz="3600" b="1" dirty="0">
                <a:solidFill>
                  <a:srgbClr val="000066"/>
                </a:solidFill>
                <a:latin typeface="+mj-lt"/>
              </a:rPr>
              <a:t>Dose Needed for a Complete Schedule</a:t>
            </a:r>
          </a:p>
        </p:txBody>
      </p:sp>
      <p:sp>
        <p:nvSpPr>
          <p:cNvPr id="17411" name="Rounded Rectangular Callout 1">
            <a:extLst>
              <a:ext uri="{FF2B5EF4-FFF2-40B4-BE49-F238E27FC236}">
                <a16:creationId xmlns:a16="http://schemas.microsoft.com/office/drawing/2014/main" id="{2A67F5E1-921D-8F79-FAE1-4DC5A40814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8350" y="3068638"/>
            <a:ext cx="1676400" cy="1873250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17412" name="Rounded Rectangular Callout 2">
            <a:extLst>
              <a:ext uri="{FF2B5EF4-FFF2-40B4-BE49-F238E27FC236}">
                <a16:creationId xmlns:a16="http://schemas.microsoft.com/office/drawing/2014/main" id="{596E01C5-8DDA-4776-258F-938AC9FBDB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92950" y="3357563"/>
            <a:ext cx="1366838" cy="1366837"/>
          </a:xfrm>
          <a:prstGeom prst="wedgeRoundRectCallout">
            <a:avLst>
              <a:gd name="adj1" fmla="val -20833"/>
              <a:gd name="adj2" fmla="val 62500"/>
              <a:gd name="adj3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1042988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1042988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1042988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1042988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1042988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1042988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FontTx/>
              <a:buNone/>
            </a:pPr>
            <a:endParaRPr lang="en-US" altLang="en-US" sz="3900" b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937D949-FAEA-8149-7F97-93F1B32D7DD8}"/>
              </a:ext>
            </a:extLst>
          </p:cNvPr>
          <p:cNvSpPr/>
          <p:nvPr/>
        </p:nvSpPr>
        <p:spPr>
          <a:xfrm>
            <a:off x="228600" y="1414463"/>
            <a:ext cx="8686800" cy="52197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While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® </a:t>
            </a:r>
            <a:r>
              <a:rPr lang="en-GB" altLang="es-ES" sz="22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is given in a 2-dose schedule, all other rotavirus vaccines are given in a </a:t>
            </a:r>
            <a:r>
              <a:rPr lang="en-GB" altLang="es-ES" sz="2200" b="1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3-dose schedule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A schedule started with Rotarix</a:t>
            </a:r>
            <a:r>
              <a:rPr lang="en-GB" altLang="es-ES" sz="2200" baseline="30000" dirty="0">
                <a:solidFill>
                  <a:srgbClr val="000066"/>
                </a:solidFill>
                <a:ea typeface="MS PGothic"/>
                <a:cs typeface="Calibri" panose="020F0502020204030204" pitchFamily="34" charset="0"/>
              </a:rPr>
              <a:t> ®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 can continue with ROTASIIL (or another rotavirus vaccine product) but requires </a:t>
            </a:r>
            <a:r>
              <a:rPr lang="en-GB" altLang="es-ES" sz="2200" b="1" dirty="0">
                <a:solidFill>
                  <a:srgbClr val="000066"/>
                </a:solidFill>
                <a:cs typeface="Calibri" panose="020F0502020204030204" pitchFamily="34" charset="0"/>
              </a:rPr>
              <a:t>3 doses in total </a:t>
            </a:r>
            <a:r>
              <a:rPr lang="en-GB" altLang="es-ES" sz="2200" dirty="0">
                <a:solidFill>
                  <a:srgbClr val="000066"/>
                </a:solidFill>
                <a:cs typeface="Calibri" panose="020F0502020204030204" pitchFamily="34" charset="0"/>
              </a:rPr>
              <a:t>for a complete series</a:t>
            </a:r>
          </a:p>
          <a:p>
            <a:pPr>
              <a:spcBef>
                <a:spcPct val="80000"/>
              </a:spcBef>
              <a:buClr>
                <a:srgbClr val="1E7FB8"/>
              </a:buClr>
              <a:defRPr/>
            </a:pPr>
            <a:r>
              <a:rPr lang="en-GB" altLang="es-ES" sz="2400" dirty="0">
                <a:solidFill>
                  <a:srgbClr val="000066"/>
                </a:solidFill>
                <a:cs typeface="Calibri" panose="020F0502020204030204" pitchFamily="34" charset="0"/>
              </a:rPr>
              <a:t>	</a:t>
            </a: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b="1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altLang="es-ES" sz="2400" dirty="0">
              <a:solidFill>
                <a:srgbClr val="000066"/>
              </a:solidFill>
              <a:cs typeface="Calibri" panose="020F0502020204030204" pitchFamily="34" charset="0"/>
            </a:endParaRPr>
          </a:p>
          <a:p>
            <a:pPr marL="342900" indent="-342900">
              <a:spcAft>
                <a:spcPts val="1200"/>
              </a:spcAft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2060"/>
              </a:solidFill>
              <a:cs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GB" sz="2400" dirty="0">
              <a:solidFill>
                <a:srgbClr val="000066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C1F9D9B2-00AC-5EC5-7A22-4CA35D156C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312301"/>
              </p:ext>
            </p:extLst>
          </p:nvPr>
        </p:nvGraphicFramePr>
        <p:xfrm>
          <a:off x="762000" y="3589338"/>
          <a:ext cx="7620000" cy="222504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1982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39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7582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/>
                        <a:t>Dose 1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2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200"/>
                        <a:t>Dose 3</a:t>
                      </a:r>
                    </a:p>
                  </a:txBody>
                  <a:tcPr marL="91430" marR="9143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Complete series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 dirty="0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 marL="91430" marR="9143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GB" altLang="es-ES" sz="1200" b="1" baseline="3000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  <a:endParaRPr lang="en-US" sz="1200" b="1"/>
                    </a:p>
                  </a:txBody>
                  <a:tcPr marL="91430" marR="9143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altLang="es-E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kern="1200" dirty="0">
                        <a:solidFill>
                          <a:srgbClr val="000066"/>
                        </a:solidFill>
                        <a:latin typeface="+mn-lt"/>
                        <a:ea typeface="MS PGothic" panose="020B0600070205080204" pitchFamily="34" charset="-128"/>
                        <a:cs typeface="+mn-cs"/>
                      </a:endParaRP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ROTAVAC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Rotarix</a:t>
                      </a:r>
                      <a:r>
                        <a:rPr lang="en-US" sz="1200" b="1" kern="1200" baseline="300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®</a:t>
                      </a:r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67625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b="1" kern="120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Unknown</a:t>
                      </a:r>
                    </a:p>
                  </a:txBody>
                  <a:tcPr marL="91430" marR="9143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</a:rPr>
                        <a:t> 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0147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es-ES" sz="1200" b="1" baseline="0" dirty="0">
                          <a:solidFill>
                            <a:srgbClr val="000066"/>
                          </a:solidFill>
                          <a:latin typeface="+mn-lt"/>
                          <a:ea typeface="MS PGothic" panose="020B0600070205080204" pitchFamily="34" charset="-128"/>
                          <a:cs typeface="+mn-cs"/>
                        </a:rPr>
                        <a:t>ROTASIIL</a:t>
                      </a:r>
                      <a:endParaRPr lang="en-US" sz="1200" b="1" baseline="0" dirty="0"/>
                    </a:p>
                  </a:txBody>
                  <a:tcPr marL="91430" marR="91430">
                    <a:solidFill>
                      <a:srgbClr val="00CC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 doses total</a:t>
                      </a:r>
                    </a:p>
                  </a:txBody>
                  <a:tcPr marL="91430" marR="9143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à coins arrondis 3">
            <a:extLst>
              <a:ext uri="{FF2B5EF4-FFF2-40B4-BE49-F238E27FC236}">
                <a16:creationId xmlns:a16="http://schemas.microsoft.com/office/drawing/2014/main" id="{94914FF6-57B8-4E42-9048-F370AA9D4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916113"/>
            <a:ext cx="3992563" cy="2520950"/>
          </a:xfrm>
          <a:prstGeom prst="wedgeRoundRectCallout">
            <a:avLst>
              <a:gd name="adj1" fmla="val 68130"/>
              <a:gd name="adj2" fmla="val -13324"/>
              <a:gd name="adj3" fmla="val 16667"/>
            </a:avLst>
          </a:prstGeom>
          <a:solidFill>
            <a:schemeClr val="bg1"/>
          </a:solidFill>
          <a:ln w="25400">
            <a:solidFill>
              <a:srgbClr val="C0000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</a:rPr>
              <a:t>An infant’s immunization card shows that he/she is now 17 weeks old and has only received BCG and OPV 1 vaccines.</a:t>
            </a: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2000" b="1">
              <a:solidFill>
                <a:srgbClr val="002060"/>
              </a:solidFill>
            </a:endParaRPr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b="1">
                <a:solidFill>
                  <a:srgbClr val="002060"/>
                </a:solidFill>
              </a:rPr>
              <a:t>What should you do? </a:t>
            </a:r>
            <a:endParaRPr lang="fr-FR" altLang="en-US" sz="2000" b="1">
              <a:solidFill>
                <a:srgbClr val="002060"/>
              </a:solidFill>
            </a:endParaRPr>
          </a:p>
        </p:txBody>
      </p:sp>
      <p:sp>
        <p:nvSpPr>
          <p:cNvPr id="12291" name="Titre 17">
            <a:extLst>
              <a:ext uri="{FF2B5EF4-FFF2-40B4-BE49-F238E27FC236}">
                <a16:creationId xmlns:a16="http://schemas.microsoft.com/office/drawing/2014/main" id="{55D13E9E-F09F-441F-919B-E5DF480FF130}"/>
              </a:ext>
            </a:extLst>
          </p:cNvPr>
          <p:cNvSpPr txBox="1">
            <a:spLocks/>
          </p:cNvSpPr>
          <p:nvPr/>
        </p:nvSpPr>
        <p:spPr bwMode="auto">
          <a:xfrm>
            <a:off x="0" y="0"/>
            <a:ext cx="9144000" cy="1238250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CCEE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FontTx/>
              <a:buNone/>
            </a:pPr>
            <a:r>
              <a:rPr lang="fr-FR" altLang="en-US" sz="3500" b="1"/>
              <a:t>What should you do in this scenario?</a:t>
            </a:r>
          </a:p>
        </p:txBody>
      </p:sp>
      <p:pic>
        <p:nvPicPr>
          <p:cNvPr id="12292" name="Picture 8" descr="doctor_thinking">
            <a:extLst>
              <a:ext uri="{FF2B5EF4-FFF2-40B4-BE49-F238E27FC236}">
                <a16:creationId xmlns:a16="http://schemas.microsoft.com/office/drawing/2014/main" id="{D4C9DC6F-72DB-4155-9ABB-D01B74CCF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557338"/>
            <a:ext cx="2871788" cy="41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9364E8D2-A760-4AAE-B7F2-8DE59E569E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>
              <a:defRPr/>
            </a:pPr>
            <a:r>
              <a:rPr lang="en-GB"/>
              <a:t>Absolute contraindications</a:t>
            </a:r>
            <a:endParaRPr lang="en-GB" b="0"/>
          </a:p>
        </p:txBody>
      </p:sp>
      <p:sp>
        <p:nvSpPr>
          <p:cNvPr id="14339" name="Rectangle 10">
            <a:extLst>
              <a:ext uri="{FF2B5EF4-FFF2-40B4-BE49-F238E27FC236}">
                <a16:creationId xmlns:a16="http://schemas.microsoft.com/office/drawing/2014/main" id="{E56B9961-9196-4A76-B386-3910878DD1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08375"/>
            <a:ext cx="6624638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endParaRPr lang="en-US" altLang="en-US" sz="2400"/>
          </a:p>
          <a:p>
            <a:pPr rtl="1" eaLnBrk="1" hangingPunct="1">
              <a:spcBef>
                <a:spcPct val="0"/>
              </a:spcBef>
              <a:buClrTx/>
              <a:buFontTx/>
              <a:buNone/>
            </a:pPr>
            <a:r>
              <a:rPr lang="en-US" altLang="en-US" sz="2000" b="1"/>
              <a:t>     </a:t>
            </a:r>
            <a:endParaRPr lang="fr-FR" altLang="en-US" sz="2000"/>
          </a:p>
        </p:txBody>
      </p:sp>
      <p:sp>
        <p:nvSpPr>
          <p:cNvPr id="14341" name="Rectangle 4">
            <a:extLst>
              <a:ext uri="{FF2B5EF4-FFF2-40B4-BE49-F238E27FC236}">
                <a16:creationId xmlns:a16="http://schemas.microsoft.com/office/drawing/2014/main" id="{97D1BCCC-9F0A-4717-8083-C2C2E303B5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293" y="1452413"/>
            <a:ext cx="7690147" cy="356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341313" indent="-341313" defTabSz="912813">
              <a:spcBef>
                <a:spcPct val="80000"/>
              </a:spcBef>
              <a:buClr>
                <a:srgbClr val="1E7FB8"/>
              </a:buClr>
              <a:buFont typeface="Wingdings" panose="05000000000000000000" pitchFamily="2" charset="2"/>
              <a:buChar char="l"/>
              <a:defRPr sz="25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  <a:lvl2pPr marL="742950" indent="-285750" defTabSz="912813">
              <a:spcBef>
                <a:spcPct val="20000"/>
              </a:spcBef>
              <a:buClr>
                <a:srgbClr val="1E7FB8"/>
              </a:buClr>
              <a:buFont typeface="Arial" panose="020B0604020202020204" pitchFamily="34" charset="0"/>
              <a:buChar char="–"/>
              <a:defRPr sz="21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2pPr>
            <a:lvl3pPr marL="1143000" indent="-228600" defTabSz="912813">
              <a:spcBef>
                <a:spcPct val="20000"/>
              </a:spcBef>
              <a:buClr>
                <a:srgbClr val="1E7FB8"/>
              </a:buClr>
              <a:buChar char="•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3pPr>
            <a:lvl4pPr marL="1600200" indent="-228600" defTabSz="912813">
              <a:spcBef>
                <a:spcPct val="20000"/>
              </a:spcBef>
              <a:buClr>
                <a:srgbClr val="1E7FB8"/>
              </a:buClr>
              <a:buChar char="–"/>
              <a:defRPr sz="2100">
                <a:solidFill>
                  <a:srgbClr val="000066"/>
                </a:solidFill>
                <a:latin typeface="Arial Narrow" panose="020B060602020203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4pPr>
            <a:lvl5pPr marL="2057400" indent="-228600" algn="r" defTabSz="912813" rtl="1">
              <a:spcBef>
                <a:spcPct val="20000"/>
              </a:spcBef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5pPr>
            <a:lvl6pPr marL="25146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6pPr>
            <a:lvl7pPr marL="29718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7pPr>
            <a:lvl8pPr marL="34290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8pPr>
            <a:lvl9pPr marL="3886200" indent="-228600" algn="r" defTabSz="912813" rtl="1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000066"/>
                </a:solidFill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defRPr>
            </a:lvl9pPr>
          </a:lstStyle>
          <a:p>
            <a:r>
              <a:rPr lang="en-GB" altLang="en-US" sz="2200" dirty="0"/>
              <a:t>Hypersensitivity after previous administration of rotavirus vaccines</a:t>
            </a:r>
          </a:p>
          <a:p>
            <a:r>
              <a:rPr lang="en-GB" altLang="en-US" sz="2200" dirty="0"/>
              <a:t>Previous history of intussusception</a:t>
            </a:r>
          </a:p>
          <a:p>
            <a:r>
              <a:rPr lang="en-GB" altLang="en-US" sz="2200" dirty="0"/>
              <a:t>Administration of Rotarix</a:t>
            </a:r>
            <a:r>
              <a:rPr lang="en-GB" altLang="en-US" sz="2400" baseline="30000" dirty="0"/>
              <a:t>®</a:t>
            </a:r>
            <a:r>
              <a:rPr lang="en-GB" altLang="en-US" sz="2200" dirty="0"/>
              <a:t> should be postponed in subjects suffering from acute febrile illness, diarrhoea or vomiting and in need of rehydration therapy</a:t>
            </a:r>
          </a:p>
        </p:txBody>
      </p:sp>
      <p:grpSp>
        <p:nvGrpSpPr>
          <p:cNvPr id="14342" name="Group 10">
            <a:extLst>
              <a:ext uri="{FF2B5EF4-FFF2-40B4-BE49-F238E27FC236}">
                <a16:creationId xmlns:a16="http://schemas.microsoft.com/office/drawing/2014/main" id="{7027E5E4-B144-47F1-A07E-41B71516DF4D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4447564"/>
            <a:ext cx="8064500" cy="1079500"/>
            <a:chOff x="113" y="3113"/>
            <a:chExt cx="4627" cy="680"/>
          </a:xfrm>
        </p:grpSpPr>
        <p:sp>
          <p:nvSpPr>
            <p:cNvPr id="14343" name="Rectangle 4">
              <a:extLst>
                <a:ext uri="{FF2B5EF4-FFF2-40B4-BE49-F238E27FC236}">
                  <a16:creationId xmlns:a16="http://schemas.microsoft.com/office/drawing/2014/main" id="{D4933034-0FCA-49A0-9F46-1CC0E3DE0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3203"/>
              <a:ext cx="3946" cy="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marL="341313" indent="-341313" defTabSz="912813">
                <a:spcBef>
                  <a:spcPct val="80000"/>
                </a:spcBef>
                <a:buClr>
                  <a:srgbClr val="1E7FB8"/>
                </a:buClr>
                <a:buFont typeface="Wingdings" panose="05000000000000000000" pitchFamily="2" charset="2"/>
                <a:buChar char="l"/>
                <a:defRPr sz="25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1pPr>
              <a:lvl2pPr marL="742950" indent="-285750" defTabSz="912813">
                <a:spcBef>
                  <a:spcPct val="20000"/>
                </a:spcBef>
                <a:buClr>
                  <a:srgbClr val="1E7FB8"/>
                </a:buClr>
                <a:buFont typeface="Arial" panose="020B0604020202020204" pitchFamily="34" charset="0"/>
                <a:buChar char="–"/>
                <a:defRPr sz="21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2pPr>
              <a:lvl3pPr marL="1143000" indent="-228600" defTabSz="912813">
                <a:spcBef>
                  <a:spcPct val="20000"/>
                </a:spcBef>
                <a:buClr>
                  <a:srgbClr val="1E7FB8"/>
                </a:buClr>
                <a:buChar char="•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3pPr>
              <a:lvl4pPr marL="1600200" indent="-228600" defTabSz="912813">
                <a:spcBef>
                  <a:spcPct val="20000"/>
                </a:spcBef>
                <a:buClr>
                  <a:srgbClr val="1E7FB8"/>
                </a:buClr>
                <a:buChar char="–"/>
                <a:defRPr sz="2100">
                  <a:solidFill>
                    <a:srgbClr val="000066"/>
                  </a:solidFill>
                  <a:latin typeface="Arial Narrow" panose="020B060602020203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4pPr>
              <a:lvl5pPr marL="2057400" indent="-228600" algn="r" defTabSz="912813" rtl="1">
                <a:spcBef>
                  <a:spcPct val="20000"/>
                </a:spcBef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5pPr>
              <a:lvl6pPr marL="25146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6pPr>
              <a:lvl7pPr marL="29718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7pPr>
              <a:lvl8pPr marL="34290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8pPr>
              <a:lvl9pPr marL="3886200" indent="-228600" algn="r" defTabSz="912813" rtl="1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rgbClr val="000066"/>
                  </a:solidFill>
                  <a:latin typeface="Arial" panose="020B0604020202020204" pitchFamily="34" charset="0"/>
                  <a:ea typeface="MS PGothic" panose="020B0600070205080204" pitchFamily="34" charset="-128"/>
                  <a:cs typeface="Arial" panose="020B0604020202020204" pitchFamily="34" charset="0"/>
                </a:defRPr>
              </a:lvl9pPr>
            </a:lstStyle>
            <a:p>
              <a:pPr>
                <a:buFont typeface="Wingdings" panose="05000000000000000000" pitchFamily="2" charset="2"/>
                <a:buNone/>
              </a:pPr>
              <a:r>
                <a:rPr lang="en-US" altLang="en-US" sz="2200" dirty="0"/>
                <a:t>Mild illness such as an upper respiratory tract infection or mild </a:t>
              </a:r>
              <a:r>
                <a:rPr lang="en-US" altLang="en-US" sz="2200" dirty="0" err="1"/>
                <a:t>diarrhoea</a:t>
              </a:r>
              <a:r>
                <a:rPr lang="en-US" altLang="en-US" sz="2200" dirty="0"/>
                <a:t> is </a:t>
              </a:r>
              <a:r>
                <a:rPr lang="en-US" altLang="en-US" sz="2200" b="1" dirty="0"/>
                <a:t>not</a:t>
              </a:r>
              <a:r>
                <a:rPr lang="en-US" altLang="en-US" sz="2200" dirty="0"/>
                <a:t> a contraindication</a:t>
              </a:r>
              <a:endParaRPr lang="en-GB" altLang="en-US" sz="2200" dirty="0"/>
            </a:p>
          </p:txBody>
        </p:sp>
        <p:pic>
          <p:nvPicPr>
            <p:cNvPr id="14344" name="Picture 9" descr="caution">
              <a:extLst>
                <a:ext uri="{FF2B5EF4-FFF2-40B4-BE49-F238E27FC236}">
                  <a16:creationId xmlns:a16="http://schemas.microsoft.com/office/drawing/2014/main" id="{CFB6188D-EDE5-4593-969E-57B5480EAA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" y="3113"/>
              <a:ext cx="600" cy="5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PPTtemplate">
  <a:themeElements>
    <a:clrScheme name="PPTtemplate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PPTtemplat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39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PPT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1207</Words>
  <Application>Microsoft Office PowerPoint</Application>
  <PresentationFormat>On-screen Show (4:3)</PresentationFormat>
  <Paragraphs>163</Paragraphs>
  <Slides>11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ＭＳ Ｐゴシック</vt:lpstr>
      <vt:lpstr>ＭＳ Ｐゴシック</vt:lpstr>
      <vt:lpstr>Arial</vt:lpstr>
      <vt:lpstr>Arial Narrow</vt:lpstr>
      <vt:lpstr>Calibri</vt:lpstr>
      <vt:lpstr>Gill Sans MT</vt:lpstr>
      <vt:lpstr>Limon F3</vt:lpstr>
      <vt:lpstr>Wingdings</vt:lpstr>
      <vt:lpstr>PPTtemplate</vt:lpstr>
      <vt:lpstr>PowerPoint Presentation</vt:lpstr>
      <vt:lpstr>Learning objectives</vt:lpstr>
      <vt:lpstr>PowerPoint Presentation</vt:lpstr>
      <vt:lpstr>What is the rotavirus vaccine (Rotarix®) schedule? </vt:lpstr>
      <vt:lpstr>PowerPoint Presentation</vt:lpstr>
      <vt:lpstr>PowerPoint Presentation</vt:lpstr>
      <vt:lpstr>PowerPoint Presentation</vt:lpstr>
      <vt:lpstr>PowerPoint Presentation</vt:lpstr>
      <vt:lpstr>Absolute contraindications</vt:lpstr>
      <vt:lpstr>Key messages</vt:lpstr>
      <vt:lpstr>End of module</vt:lpstr>
    </vt:vector>
  </TitlesOfParts>
  <Company>WORLD HEALTH ORGANIZATION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Storing and transporting pentavalent Hib vaccine</dc:title>
  <dc:creator>RANIM</dc:creator>
  <cp:lastModifiedBy>Gillian Mayers</cp:lastModifiedBy>
  <cp:revision>582</cp:revision>
  <dcterms:created xsi:type="dcterms:W3CDTF">2012-01-26T11:50:09Z</dcterms:created>
  <dcterms:modified xsi:type="dcterms:W3CDTF">2024-12-17T09:31:35Z</dcterms:modified>
</cp:coreProperties>
</file>