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09" r:id="rId1"/>
  </p:sldMasterIdLst>
  <p:notesMasterIdLst>
    <p:notesMasterId r:id="rId16"/>
  </p:notesMasterIdLst>
  <p:handoutMasterIdLst>
    <p:handoutMasterId r:id="rId17"/>
  </p:handoutMasterIdLst>
  <p:sldIdLst>
    <p:sldId id="319" r:id="rId2"/>
    <p:sldId id="315" r:id="rId3"/>
    <p:sldId id="282" r:id="rId4"/>
    <p:sldId id="310" r:id="rId5"/>
    <p:sldId id="311" r:id="rId6"/>
    <p:sldId id="296" r:id="rId7"/>
    <p:sldId id="316" r:id="rId8"/>
    <p:sldId id="300" r:id="rId9"/>
    <p:sldId id="314" r:id="rId10"/>
    <p:sldId id="312" r:id="rId11"/>
    <p:sldId id="318" r:id="rId12"/>
    <p:sldId id="313" r:id="rId13"/>
    <p:sldId id="308" r:id="rId14"/>
    <p:sldId id="317" r:id="rId15"/>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C5C5"/>
    <a:srgbClr val="C0C0C0"/>
    <a:srgbClr val="DDDDDD"/>
    <a:srgbClr val="CC0000"/>
    <a:srgbClr val="000066"/>
    <a:srgbClr val="008000"/>
    <a:srgbClr val="FF9966"/>
    <a:srgbClr val="CDCDC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5C9128-62FF-8462-0A94-2C71D1152DF5}" v="2" dt="2022-11-28T11:44:05.192"/>
    <p1510:client id="{7CF628EE-F4CC-9EE7-1D15-8A794773F5AB}" v="2" dt="2022-11-25T15:43:29.81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598" autoAdjust="0"/>
  </p:normalViewPr>
  <p:slideViewPr>
    <p:cSldViewPr>
      <p:cViewPr varScale="1">
        <p:scale>
          <a:sx n="77" d="100"/>
          <a:sy n="77" d="100"/>
        </p:scale>
        <p:origin x="2526" y="7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p:scale>
          <a:sx n="70" d="100"/>
          <a:sy n="70" d="100"/>
        </p:scale>
        <p:origin x="-2304" y="684"/>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8/10/relationships/authors" Target="authors.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A842ACAE-EEDF-4DDB-B5A0-BABEFFC76F52}"/>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3F046507-B582-44CD-BDC6-1A118602DC04}"/>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6197FCFE-4814-40C9-BE38-B8839CBBBCE3}"/>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FCDD089C-48FA-4FDB-9936-C1ABCE8A4B4C}"/>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7D2B81DC-1962-441B-B5CF-308F94E09801}"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448F4087-7CE1-4366-84ED-4BF0E5A2DA06}"/>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E42C1E40-0764-47F4-AB6C-43A8B7AB5149}"/>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0DE9FD10-87BA-4CDD-9825-B88700AFC720}"/>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6CB8FA0D-B1CF-4E6E-ADDF-AF22D0D40D06}"/>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4F7A2BFB-4C91-4683-90AA-0ED61D0CCFC4}"/>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1C2B5B22-EC52-4B91-BB54-D596FDB6B00D}"/>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40B421A3-C4A5-40FF-A7C1-B8C05DE2AF87}"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319D07CE-A58F-4349-B3D7-7BDD4412DB85}"/>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803260DF-890F-4373-BCA9-9BFAB2D4826D}"/>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7172" name="Espace réservé du numéro de diapositive 3">
            <a:extLst>
              <a:ext uri="{FF2B5EF4-FFF2-40B4-BE49-F238E27FC236}">
                <a16:creationId xmlns:a16="http://schemas.microsoft.com/office/drawing/2014/main" id="{AE91F840-C4C3-4298-90EE-417DE11D6F3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B6C292E-8287-4109-8E6F-B9A4F3FE4B83}" type="slidenum">
              <a:rPr lang="fr-FR" altLang="en-US">
                <a:solidFill>
                  <a:srgbClr val="000000"/>
                </a:solidFill>
                <a:cs typeface="Arial" panose="020B0604020202020204" pitchFamily="34" charset="0"/>
              </a:rPr>
              <a:pPr>
                <a:spcBef>
                  <a:spcPct val="0"/>
                </a:spcBef>
              </a:pPr>
              <a:t>2</a:t>
            </a:fld>
            <a:endParaRPr lang="fr-FR" altLang="en-US">
              <a:solidFill>
                <a:srgbClr val="000000"/>
              </a:solidFill>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1DDCF9F1-6C68-4B65-87C6-50DEE4A92D56}"/>
              </a:ext>
            </a:extLst>
          </p:cNvPr>
          <p:cNvSpPr>
            <a:spLocks noGrp="1" noRot="1" noChangeAspect="1" noChangeArrowheads="1" noTextEdit="1"/>
          </p:cNvSpPr>
          <p:nvPr>
            <p:ph type="sldImg"/>
          </p:nvPr>
        </p:nvSpPr>
        <p:spPr>
          <a:ln/>
        </p:spPr>
      </p:sp>
      <p:sp>
        <p:nvSpPr>
          <p:cNvPr id="25603" name="Notes Placeholder 2">
            <a:extLst>
              <a:ext uri="{FF2B5EF4-FFF2-40B4-BE49-F238E27FC236}">
                <a16:creationId xmlns:a16="http://schemas.microsoft.com/office/drawing/2014/main" id="{5A17F4D1-F552-4B36-81AA-90A452F2C5A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how to track infants for the second dose of rotavirus vaccine</a:t>
            </a:r>
            <a:r>
              <a:rPr lang="en-US" altLang="en-US" dirty="0"/>
              <a:t>.</a:t>
            </a:r>
          </a:p>
          <a:p>
            <a:endParaRPr lang="en-US" altLang="en-US" dirty="0"/>
          </a:p>
          <a:p>
            <a:r>
              <a:rPr lang="en-GB" altLang="es-ES" dirty="0"/>
              <a:t>Ensure that all infants get both doses of rotavirus (Rotarix</a:t>
            </a:r>
            <a:r>
              <a:rPr lang="en-GB" altLang="es-ES" baseline="30000" dirty="0"/>
              <a:t>®</a:t>
            </a:r>
            <a:r>
              <a:rPr lang="en-GB" altLang="es-ES" dirty="0"/>
              <a:t>) vaccine on time (6 &amp; 10 weeks)</a:t>
            </a:r>
          </a:p>
          <a:p>
            <a:r>
              <a:rPr lang="en-GB" altLang="es-ES" dirty="0"/>
              <a:t>Follow up with infants who have received the first dose and have not come back for the second dose - children can be vaccinated up to 24 months               </a:t>
            </a:r>
          </a:p>
          <a:p>
            <a:r>
              <a:rPr lang="en-US" altLang="en-US" dirty="0"/>
              <a:t>A copy of the infant immunization card may be kept in the month the infant is supposed to return for second dose of rotavirus vaccine. </a:t>
            </a:r>
          </a:p>
          <a:p>
            <a:r>
              <a:rPr lang="en-US" altLang="en-US" dirty="0"/>
              <a:t>For example, if an infant receives pentavalent vaccine and rotavirus vaccine in January, place a copy of the card in the February section. Every month, review the reminder cards and follow up with those who did not attend when due. </a:t>
            </a:r>
          </a:p>
          <a:p>
            <a:r>
              <a:rPr lang="en-US" altLang="en-US" dirty="0"/>
              <a:t>Involve community volunteers to bring infants who are eligible for the second dose. </a:t>
            </a:r>
          </a:p>
          <a:p>
            <a:r>
              <a:rPr lang="en-US" altLang="en-US" dirty="0"/>
              <a:t>Also explain to the volunteers why it is important to bring infants back for a second dose of rotavirus vaccine.</a:t>
            </a:r>
          </a:p>
          <a:p>
            <a:endParaRPr lang="en-GB" altLang="en-US" dirty="0"/>
          </a:p>
        </p:txBody>
      </p:sp>
      <p:sp>
        <p:nvSpPr>
          <p:cNvPr id="25604" name="Slide Number Placeholder 3">
            <a:extLst>
              <a:ext uri="{FF2B5EF4-FFF2-40B4-BE49-F238E27FC236}">
                <a16:creationId xmlns:a16="http://schemas.microsoft.com/office/drawing/2014/main" id="{789A407F-2919-4E58-8953-4C774BBBD9D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D13F8CFC-939C-4246-8009-718E4B64FC09}" type="slidenum">
              <a:rPr lang="en-GB" altLang="en-US">
                <a:cs typeface="Arial" panose="020B0604020202020204" pitchFamily="34" charset="0"/>
              </a:rPr>
              <a:pPr>
                <a:spcBef>
                  <a:spcPct val="0"/>
                </a:spcBef>
              </a:pPr>
              <a:t>11</a:t>
            </a:fld>
            <a:endParaRPr lang="en-GB" altLang="en-US">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1DC7CB7E-E6B2-4DC0-8438-36AEA7B77CC5}"/>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2BB48BB1-3778-461D-8680-AB8047C3D4E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how to monitor uptake of rotavirus vaccine.</a:t>
            </a:r>
          </a:p>
          <a:p>
            <a:endParaRPr lang="en-US" altLang="en-US" dirty="0"/>
          </a:p>
          <a:p>
            <a:r>
              <a:rPr lang="en-US" altLang="en-US" dirty="0"/>
              <a:t>Use a monitoring chart to track the number of infants who received first and second doses of rotavirus vaccine (Rotarix</a:t>
            </a:r>
            <a:r>
              <a:rPr lang="en-US" altLang="en-US" baseline="30000" dirty="0"/>
              <a:t>®</a:t>
            </a:r>
            <a:r>
              <a:rPr lang="en-US" altLang="en-US" dirty="0"/>
              <a:t>).</a:t>
            </a:r>
          </a:p>
          <a:p>
            <a:r>
              <a:rPr lang="en-US" altLang="en-US" dirty="0"/>
              <a:t>If the gap between Rota1 and Rota2 is large, this means that several infants received the first dose but not the second. </a:t>
            </a:r>
            <a:r>
              <a:rPr lang="en-US" altLang="es-ES" dirty="0"/>
              <a:t>Therefore follow-up systems (mentioned in previous slide) need to be strengthened. </a:t>
            </a:r>
          </a:p>
          <a:p>
            <a:r>
              <a:rPr lang="en-US" altLang="en-US" dirty="0"/>
              <a:t>If there is big gap between the monthly target and infants getting Rota1, this means that newborns need to be followed up with more regularly.</a:t>
            </a:r>
          </a:p>
          <a:p>
            <a:endParaRPr lang="fr-FR" altLang="en-US" dirty="0"/>
          </a:p>
        </p:txBody>
      </p:sp>
      <p:sp>
        <p:nvSpPr>
          <p:cNvPr id="27652" name="Espace réservé du numéro de diapositive 3">
            <a:extLst>
              <a:ext uri="{FF2B5EF4-FFF2-40B4-BE49-F238E27FC236}">
                <a16:creationId xmlns:a16="http://schemas.microsoft.com/office/drawing/2014/main" id="{A24F6155-66ED-458A-8DD3-D05D94592E8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BC8844C-5614-4199-B4EE-70FC8E24117D}" type="slidenum">
              <a:rPr lang="en-GB" altLang="en-US">
                <a:cs typeface="Arial" panose="020B0604020202020204" pitchFamily="34" charset="0"/>
              </a:rPr>
              <a:pPr>
                <a:spcBef>
                  <a:spcPct val="0"/>
                </a:spcBef>
              </a:pPr>
              <a:t>12</a:t>
            </a:fld>
            <a:endParaRPr lang="en-GB"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7D44B06A-9EE9-400F-AE38-CAD79D49D290}"/>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BE281BE4-04FE-4B5C-81CA-FC9E6472E0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that this is the main information to keep in mind.</a:t>
            </a:r>
            <a:endParaRPr lang="fr-FR" altLang="en-US"/>
          </a:p>
          <a:p>
            <a:endParaRPr lang="fr-FR" altLang="en-US"/>
          </a:p>
          <a:p>
            <a:pPr eaLnBrk="1" hangingPunct="1"/>
            <a:endParaRPr lang="fr-FR" altLang="en-US"/>
          </a:p>
        </p:txBody>
      </p:sp>
      <p:sp>
        <p:nvSpPr>
          <p:cNvPr id="29700" name="Espace réservé du numéro de diapositive 3">
            <a:extLst>
              <a:ext uri="{FF2B5EF4-FFF2-40B4-BE49-F238E27FC236}">
                <a16:creationId xmlns:a16="http://schemas.microsoft.com/office/drawing/2014/main" id="{F4C54BD5-13A3-48BA-B924-C9C64A04D0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95DF061-D8A1-428D-BC56-C87012ACD90F}" type="slidenum">
              <a:rPr lang="en-GB" altLang="en-US">
                <a:cs typeface="Arial" panose="020B0604020202020204" pitchFamily="34" charset="0"/>
              </a:rPr>
              <a:pPr>
                <a:spcBef>
                  <a:spcPct val="0"/>
                </a:spcBef>
              </a:pPr>
              <a:t>13</a:t>
            </a:fld>
            <a:endParaRPr lang="en-GB" altLang="en-U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9174E7E3-A488-4AD3-A4B0-97BFCB2BAB7E}"/>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17A788FD-AC04-46AD-9E17-3B73EDD45D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r>
              <a:rPr lang="en-US" altLang="en-US"/>
              <a:t>  </a:t>
            </a:r>
          </a:p>
          <a:p>
            <a:endParaRPr lang="en-US" altLang="en-US"/>
          </a:p>
          <a:p>
            <a:r>
              <a:rPr lang="en-US" altLang="en-US"/>
              <a:t>This is the end of the module.    </a:t>
            </a:r>
          </a:p>
          <a:p>
            <a:r>
              <a:rPr lang="en-US" altLang="en-US"/>
              <a:t>You have been introduced to “Recording and monitoring uptake of rotavirus vaccine” module.</a:t>
            </a:r>
            <a:br>
              <a:rPr lang="en-US" altLang="en-US"/>
            </a:br>
            <a:r>
              <a:rPr lang="en-US" altLang="en-US"/>
              <a:t>The following module is untitled “Rotavirus vaccine AEFI monitoring”.</a:t>
            </a:r>
          </a:p>
          <a:p>
            <a:r>
              <a:rPr lang="en-US" altLang="en-US"/>
              <a:t>Thank you for your attention! </a:t>
            </a:r>
          </a:p>
          <a:p>
            <a:r>
              <a:rPr lang="en-US" altLang="en-US"/>
              <a:t> </a:t>
            </a:r>
            <a:endParaRPr lang="fr-FR" altLang="en-US"/>
          </a:p>
        </p:txBody>
      </p:sp>
      <p:sp>
        <p:nvSpPr>
          <p:cNvPr id="31748" name="Espace réservé du numéro de diapositive 3">
            <a:extLst>
              <a:ext uri="{FF2B5EF4-FFF2-40B4-BE49-F238E27FC236}">
                <a16:creationId xmlns:a16="http://schemas.microsoft.com/office/drawing/2014/main" id="{D669075E-BB9E-43AA-9BC6-F826858329F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B38223A-8FC8-47C8-89C9-153BC33DC57F}" type="slidenum">
              <a:rPr lang="en-GB" altLang="en-US">
                <a:cs typeface="Arial" panose="020B0604020202020204" pitchFamily="34" charset="0"/>
              </a:rPr>
              <a:pPr>
                <a:spcBef>
                  <a:spcPct val="0"/>
                </a:spcBef>
              </a:pPr>
              <a:t>14</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52624887-5EC2-420B-8DAA-6F42A70E2DED}"/>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01835472-3D7D-4487-9D1C-470499CFB6F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the key issues raised in this module.</a:t>
            </a:r>
          </a:p>
          <a:p>
            <a:endParaRPr lang="en-US" altLang="en-US" b="1" dirty="0"/>
          </a:p>
          <a:p>
            <a:r>
              <a:rPr lang="en-US" altLang="en-US" dirty="0"/>
              <a:t>Once the infant was vaccinated, what should you do? </a:t>
            </a:r>
            <a:br>
              <a:rPr lang="en-US" altLang="en-US" dirty="0"/>
            </a:br>
            <a:r>
              <a:rPr lang="en-US" altLang="en-US" dirty="0"/>
              <a:t>We will provide you with answers to the following questions:</a:t>
            </a:r>
          </a:p>
          <a:p>
            <a:pPr marL="171450" indent="-171450">
              <a:buFont typeface="Arial" panose="020B0604020202020204" pitchFamily="34" charset="0"/>
              <a:buChar char="•"/>
            </a:pPr>
            <a:r>
              <a:rPr lang="en-US" altLang="en-US" dirty="0"/>
              <a:t>How to record immunization on the card?</a:t>
            </a:r>
          </a:p>
          <a:p>
            <a:pPr marL="171450" indent="-171450">
              <a:buFont typeface="Arial" panose="020B0604020202020204" pitchFamily="34" charset="0"/>
              <a:buChar char="•"/>
            </a:pPr>
            <a:r>
              <a:rPr lang="en-US" altLang="en-US" dirty="0"/>
              <a:t>How to record and register immunization in the tally sheet and monthly report?</a:t>
            </a:r>
          </a:p>
          <a:p>
            <a:pPr marL="171450" indent="-171450">
              <a:buFont typeface="Arial" panose="020B0604020202020204" pitchFamily="34" charset="0"/>
              <a:buChar char="•"/>
            </a:pPr>
            <a:r>
              <a:rPr lang="en-US" altLang="en-US" dirty="0"/>
              <a:t>How to monitor uptake of rotavirus vaccine?</a:t>
            </a:r>
          </a:p>
          <a:p>
            <a:pPr marL="171450" indent="-171450">
              <a:buFont typeface="Arial" panose="020B0604020202020204" pitchFamily="34" charset="0"/>
              <a:buChar char="•"/>
            </a:pPr>
            <a:r>
              <a:rPr lang="en-US" altLang="en-US" dirty="0"/>
              <a:t>How to follow up with eligible infants?</a:t>
            </a:r>
            <a:endParaRPr lang="fr-FR" altLang="en-US" dirty="0"/>
          </a:p>
        </p:txBody>
      </p:sp>
      <p:sp>
        <p:nvSpPr>
          <p:cNvPr id="9220" name="Espace réservé du numéro de diapositive 3">
            <a:extLst>
              <a:ext uri="{FF2B5EF4-FFF2-40B4-BE49-F238E27FC236}">
                <a16:creationId xmlns:a16="http://schemas.microsoft.com/office/drawing/2014/main" id="{6D7967C5-6D61-4D1D-BEAE-DEA86ED4403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B141FCD-7510-4D94-A80E-3AF314817EED}"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4E2FC6B6-31F5-47D9-AB3F-D7BF78B67BF3}"/>
              </a:ext>
            </a:extLst>
          </p:cNvPr>
          <p:cNvSpPr>
            <a:spLocks noGrp="1" noRot="1" noChangeAspect="1" noChangeArrowheads="1" noTextEdit="1"/>
          </p:cNvSpPr>
          <p:nvPr>
            <p:ph type="sldImg"/>
          </p:nvPr>
        </p:nvSpPr>
        <p:spPr>
          <a:ln/>
        </p:spPr>
      </p:sp>
      <p:sp>
        <p:nvSpPr>
          <p:cNvPr id="11267" name="Notes Placeholder 2">
            <a:extLst>
              <a:ext uri="{FF2B5EF4-FFF2-40B4-BE49-F238E27FC236}">
                <a16:creationId xmlns:a16="http://schemas.microsoft.com/office/drawing/2014/main" id="{844B166B-2117-4349-B8D0-87586C323A6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the main uses of the immunization card.</a:t>
            </a:r>
          </a:p>
          <a:p>
            <a:endParaRPr lang="en-US" altLang="en-US" b="1" dirty="0"/>
          </a:p>
          <a:p>
            <a:r>
              <a:rPr lang="en-US" altLang="en-US" dirty="0"/>
              <a:t>The immunization card:</a:t>
            </a:r>
          </a:p>
          <a:p>
            <a:pPr marL="171450" indent="-171450">
              <a:buFont typeface="Arial" panose="020B0604020202020204" pitchFamily="34" charset="0"/>
              <a:buChar char="•"/>
            </a:pPr>
            <a:r>
              <a:rPr lang="en-US" altLang="en-US" dirty="0"/>
              <a:t>Provides the date of birth of the infant</a:t>
            </a:r>
          </a:p>
          <a:p>
            <a:pPr marL="171450" indent="-171450">
              <a:buFont typeface="Arial" panose="020B0604020202020204" pitchFamily="34" charset="0"/>
              <a:buChar char="•"/>
            </a:pPr>
            <a:r>
              <a:rPr lang="en-US" altLang="en-US" dirty="0"/>
              <a:t>Informs the health worker and caretaker of:</a:t>
            </a:r>
          </a:p>
          <a:p>
            <a:pPr marL="742950" lvl="1" indent="-285750">
              <a:buFontTx/>
              <a:buChar char="•"/>
            </a:pPr>
            <a:r>
              <a:rPr lang="en-US" altLang="en-US" dirty="0"/>
              <a:t>The vaccines already received and those needed in the future</a:t>
            </a:r>
          </a:p>
          <a:p>
            <a:pPr marL="742950" lvl="1" indent="-285750">
              <a:buFontTx/>
              <a:buChar char="•"/>
            </a:pPr>
            <a:r>
              <a:rPr lang="en-US" altLang="en-US" dirty="0"/>
              <a:t>The next appointment for vaccination</a:t>
            </a:r>
          </a:p>
          <a:p>
            <a:pPr marL="171450" indent="-171450">
              <a:buFont typeface="Arial" panose="020B0604020202020204" pitchFamily="34" charset="0"/>
              <a:buChar char="•"/>
            </a:pPr>
            <a:r>
              <a:rPr lang="en-US" altLang="en-US" dirty="0"/>
              <a:t> Can help with tracking infants who do return for vaccination on time</a:t>
            </a:r>
          </a:p>
          <a:p>
            <a:pPr marL="171450" indent="-171450">
              <a:buFont typeface="Arial" panose="020B0604020202020204" pitchFamily="34" charset="0"/>
              <a:buChar char="•"/>
            </a:pPr>
            <a:r>
              <a:rPr lang="en-US" altLang="en-US" dirty="0"/>
              <a:t> Is useful to conduct coverage surveys</a:t>
            </a:r>
          </a:p>
        </p:txBody>
      </p:sp>
      <p:sp>
        <p:nvSpPr>
          <p:cNvPr id="11268" name="Slide Number Placeholder 3">
            <a:extLst>
              <a:ext uri="{FF2B5EF4-FFF2-40B4-BE49-F238E27FC236}">
                <a16:creationId xmlns:a16="http://schemas.microsoft.com/office/drawing/2014/main" id="{2CCA0261-EC57-4B37-BF3B-37223FF63AD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E4A9F20-1114-4F6D-BB31-2469B3A2DC2A}" type="slidenum">
              <a:rPr lang="en-GB" altLang="en-US">
                <a:cs typeface="Arial" panose="020B0604020202020204" pitchFamily="34" charset="0"/>
              </a:rPr>
              <a:pPr>
                <a:spcBef>
                  <a:spcPct val="0"/>
                </a:spcBef>
              </a:pPr>
              <a:t>4</a:t>
            </a:fld>
            <a:endParaRPr lang="en-GB"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CCF0726C-BAD0-4CEB-BC8F-826F328BC5F2}"/>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63A3ADF2-A2B5-4EE2-AF3E-A7BB7A68BE3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how to use the immunization card. </a:t>
            </a:r>
          </a:p>
          <a:p>
            <a:endParaRPr lang="en-US" altLang="en-US" b="1" dirty="0"/>
          </a:p>
          <a:p>
            <a:r>
              <a:rPr lang="en-US" altLang="en-US" dirty="0"/>
              <a:t>Parents should keep the immunization card in a safe place at home.</a:t>
            </a:r>
          </a:p>
          <a:p>
            <a:r>
              <a:rPr lang="en-US" altLang="en-US" dirty="0"/>
              <a:t>Then they need to remember to bring the immunization card back to the health center for each visit.</a:t>
            </a:r>
          </a:p>
          <a:p>
            <a:r>
              <a:rPr lang="en-US" altLang="en-US" dirty="0"/>
              <a:t>The health worker must check the card to determine eligibility and fill it out after the infant’s vaccination, providing details of vaccines given and the date for the next visit.</a:t>
            </a:r>
          </a:p>
          <a:p>
            <a:r>
              <a:rPr lang="en-US" altLang="en-US" dirty="0"/>
              <a:t>Then, the parents should take the immunization card back home and keep in a safe place.</a:t>
            </a:r>
            <a:endParaRPr lang="en-GB" altLang="en-US" dirty="0"/>
          </a:p>
        </p:txBody>
      </p:sp>
      <p:sp>
        <p:nvSpPr>
          <p:cNvPr id="13316" name="Espace réservé du numéro de diapositive 3">
            <a:extLst>
              <a:ext uri="{FF2B5EF4-FFF2-40B4-BE49-F238E27FC236}">
                <a16:creationId xmlns:a16="http://schemas.microsoft.com/office/drawing/2014/main" id="{C4C6FAA2-E0F6-466C-A0CE-7F8226B4AC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8F7F457-828D-490C-B2C6-692CB154B0D8}" type="slidenum">
              <a:rPr lang="en-GB" altLang="en-US">
                <a:cs typeface="Arial" panose="020B0604020202020204" pitchFamily="34" charset="0"/>
              </a:rPr>
              <a:pPr>
                <a:spcBef>
                  <a:spcPct val="0"/>
                </a:spcBef>
              </a:pPr>
              <a:t>5</a:t>
            </a:fld>
            <a:endParaRPr lang="en-GB"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12703BFB-2C32-4505-8CC0-B889AE9E3D69}"/>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0999A30E-FC14-4092-BD54-FAACC7B2B83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how to record the vaccination.</a:t>
            </a:r>
          </a:p>
          <a:p>
            <a:endParaRPr lang="en-US" altLang="en-US" b="1" dirty="0"/>
          </a:p>
          <a:p>
            <a:r>
              <a:rPr lang="en-US" altLang="en-US" dirty="0"/>
              <a:t>Each time a vaccine is administered, health workers should complete the vaccination card outlining which vaccines have been given.</a:t>
            </a:r>
          </a:p>
          <a:p>
            <a:r>
              <a:rPr lang="en-US" altLang="en-US" dirty="0"/>
              <a:t>Health workers should also note the date of the next appointment on the vaccination card and remind the caretaker to return on that date with the card.</a:t>
            </a:r>
          </a:p>
          <a:p>
            <a:r>
              <a:rPr lang="en-US" altLang="en-US" dirty="0"/>
              <a:t>Caretakers should be reminded to bring the immunization card at each visit.</a:t>
            </a:r>
          </a:p>
          <a:p>
            <a:r>
              <a:rPr lang="en-US" altLang="en-US" dirty="0"/>
              <a:t>Note that the immunization card is being updated to include the rotavirus vaccine doses, and the generic abbreviation for the rotavirus vaccine is "Rota". Health workers should use this abbreviation when recording the vaccine they administered.  </a:t>
            </a:r>
          </a:p>
          <a:p>
            <a:endParaRPr lang="en-GB" altLang="en-US" sz="1300" dirty="0"/>
          </a:p>
        </p:txBody>
      </p:sp>
      <p:sp>
        <p:nvSpPr>
          <p:cNvPr id="15364" name="Espace réservé du numéro de diapositive 3">
            <a:extLst>
              <a:ext uri="{FF2B5EF4-FFF2-40B4-BE49-F238E27FC236}">
                <a16:creationId xmlns:a16="http://schemas.microsoft.com/office/drawing/2014/main" id="{33DCDC48-7477-4BAF-9977-0E978B6F655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1BE4B2A-046C-4E35-ADF6-8FF1DD66954C}" type="slidenum">
              <a:rPr lang="en-GB" altLang="en-US">
                <a:cs typeface="Arial" panose="020B0604020202020204" pitchFamily="34" charset="0"/>
              </a:rPr>
              <a:pPr>
                <a:spcBef>
                  <a:spcPct val="0"/>
                </a:spcBef>
              </a:pPr>
              <a:t>6</a:t>
            </a:fld>
            <a:endParaRPr lang="en-GB"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E5E851DF-D826-40F7-8959-1C62DB23E352}"/>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D0EF9F4A-FE39-47D6-9BB9-9FBA8F6AC7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en-US" altLang="en-US" b="1"/>
              <a:t>To the facilitator:</a:t>
            </a:r>
          </a:p>
          <a:p>
            <a:r>
              <a:rPr lang="en-US" altLang="en-US" b="1"/>
              <a:t>Read the situation and question to the participants.</a:t>
            </a:r>
          </a:p>
          <a:p>
            <a:r>
              <a:rPr lang="en-US" altLang="en-US" b="1"/>
              <a:t>This question will test if participants understand what to do in the event that the Immunization card is not updated (i.e. rotavirus rows are not included on the immunization card). </a:t>
            </a:r>
          </a:p>
          <a:p>
            <a:endParaRPr lang="en-US" altLang="en-US" b="1"/>
          </a:p>
          <a:p>
            <a:r>
              <a:rPr lang="en-US" altLang="en-US" b="1"/>
              <a:t>Response:</a:t>
            </a:r>
          </a:p>
          <a:p>
            <a:r>
              <a:rPr lang="en-US" altLang="en-US"/>
              <a:t>If the parents of the infant provide you with an old immunization card, the health workers may add the rotavirus vaccination data by hand to the old card. Write Rota1 and Rota2 and the dates when the doses were given. Or replace card with the new one transferring all the data from the old card.</a:t>
            </a:r>
            <a:endParaRPr lang="fr-FR" altLang="en-US"/>
          </a:p>
        </p:txBody>
      </p:sp>
      <p:sp>
        <p:nvSpPr>
          <p:cNvPr id="17412" name="Espace réservé du numéro de diapositive 3">
            <a:extLst>
              <a:ext uri="{FF2B5EF4-FFF2-40B4-BE49-F238E27FC236}">
                <a16:creationId xmlns:a16="http://schemas.microsoft.com/office/drawing/2014/main" id="{FF4D9952-7DA6-47C6-A519-0F6AD2FA0251}"/>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8050">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8050">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8050">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8050">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8050">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8050"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5B1D922-5726-48BC-811F-F103AADE1D1F}" type="slidenum">
              <a:rPr lang="fr-FR" altLang="en-US">
                <a:cs typeface="Arial" panose="020B0604020202020204" pitchFamily="34" charset="0"/>
              </a:rPr>
              <a:pPr algn="r" eaLnBrk="1" hangingPunct="1">
                <a:spcBef>
                  <a:spcPct val="0"/>
                </a:spcBef>
              </a:pPr>
              <a:t>7</a:t>
            </a:fld>
            <a:endParaRPr lang="fr-FR"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04332324-6B0A-446C-8B81-ED222A15DBD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F89386D1-CA8A-4F5E-B0F9-CCB024D47F8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how to record the immunization on the tally sheet.</a:t>
            </a:r>
          </a:p>
          <a:p>
            <a:endParaRPr lang="en-US" altLang="en-US" b="1" dirty="0"/>
          </a:p>
          <a:p>
            <a:r>
              <a:rPr lang="en-US" altLang="en-US" dirty="0"/>
              <a:t>Tally sheets have been updated to reflect the inclusion of rotavirus vaccine in the national immunization programme. </a:t>
            </a:r>
          </a:p>
          <a:p>
            <a:r>
              <a:rPr lang="en-US" altLang="en-US" dirty="0"/>
              <a:t>Health workers should keep a tally of each vaccine dose given.</a:t>
            </a:r>
          </a:p>
          <a:p>
            <a:r>
              <a:rPr lang="en-US" altLang="en-US" dirty="0"/>
              <a:t>At the end of an immunization session, count the tally sheet. This will provide the total number of immunizations given with each vaccine by dose.</a:t>
            </a:r>
          </a:p>
          <a:p>
            <a:endParaRPr lang="en-US" altLang="en-US" dirty="0"/>
          </a:p>
          <a:p>
            <a:r>
              <a:rPr lang="en-US" altLang="en-US" dirty="0"/>
              <a:t>If you have old tally sheets, include a lines for Rota1 and Rota2.</a:t>
            </a:r>
          </a:p>
          <a:p>
            <a:endParaRPr lang="en-US" altLang="en-US" dirty="0"/>
          </a:p>
          <a:p>
            <a:r>
              <a:rPr lang="en-US" altLang="es-ES" dirty="0"/>
              <a:t>N.B.  Countries can use examples of their own tally sheets, etc. in this presentation.</a:t>
            </a:r>
            <a:endParaRPr lang="fr-FR" altLang="es-ES" dirty="0"/>
          </a:p>
          <a:p>
            <a:endParaRPr lang="fr-FR" altLang="en-US" dirty="0"/>
          </a:p>
        </p:txBody>
      </p:sp>
      <p:sp>
        <p:nvSpPr>
          <p:cNvPr id="19460" name="Espace réservé du numéro de diapositive 3">
            <a:extLst>
              <a:ext uri="{FF2B5EF4-FFF2-40B4-BE49-F238E27FC236}">
                <a16:creationId xmlns:a16="http://schemas.microsoft.com/office/drawing/2014/main" id="{19D55265-5D8E-44AB-BE9E-F8C5AF1EA9D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47FFEA0-E2D2-4895-8642-06EFC30C5D13}" type="slidenum">
              <a:rPr lang="en-GB" altLang="en-US">
                <a:cs typeface="Arial" panose="020B0604020202020204" pitchFamily="34" charset="0"/>
              </a:rPr>
              <a:pPr>
                <a:spcBef>
                  <a:spcPct val="0"/>
                </a:spcBef>
              </a:pPr>
              <a:t>8</a:t>
            </a:fld>
            <a:endParaRPr lang="en-GB"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D4D4160D-016E-4DF2-88A2-159359D454A7}"/>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181DE397-D7A9-488F-8BD7-BB9E32F2316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how to record the immunization on the monthly report.</a:t>
            </a:r>
          </a:p>
          <a:p>
            <a:endParaRPr lang="en-US" altLang="en-US" b="1"/>
          </a:p>
          <a:p>
            <a:r>
              <a:rPr lang="en-US" altLang="en-US"/>
              <a:t>Reporting forms have been updated to reflect the inclusion of rotavirus vaccine in the national immunization programme.</a:t>
            </a:r>
          </a:p>
          <a:p>
            <a:r>
              <a:rPr lang="en-US" altLang="en-US"/>
              <a:t>Report Rota1 and Rota2 doses given each month, along with other vaccine doses.</a:t>
            </a:r>
          </a:p>
          <a:p>
            <a:r>
              <a:rPr lang="en-US" altLang="en-US"/>
              <a:t>Use tally sheets to prepare monthly reports to send to supervisors.</a:t>
            </a:r>
          </a:p>
          <a:p>
            <a:r>
              <a:rPr lang="en-US" altLang="en-US"/>
              <a:t>If you have the old reporting forms, add lines to report Rota1 and Rota2 doses given.</a:t>
            </a:r>
            <a:endParaRPr lang="fr-FR" altLang="en-US"/>
          </a:p>
        </p:txBody>
      </p:sp>
      <p:sp>
        <p:nvSpPr>
          <p:cNvPr id="21508" name="Espace réservé du numéro de diapositive 3">
            <a:extLst>
              <a:ext uri="{FF2B5EF4-FFF2-40B4-BE49-F238E27FC236}">
                <a16:creationId xmlns:a16="http://schemas.microsoft.com/office/drawing/2014/main" id="{E78579D7-8A20-4F62-B3A6-B6C2ECF55A1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64E9A37-3147-4545-8CDE-D912B060038D}" type="slidenum">
              <a:rPr lang="en-GB" altLang="en-US">
                <a:cs typeface="Arial" panose="020B0604020202020204" pitchFamily="34" charset="0"/>
              </a:rPr>
              <a:pPr>
                <a:spcBef>
                  <a:spcPct val="0"/>
                </a:spcBef>
              </a:pPr>
              <a:t>9</a:t>
            </a:fld>
            <a:endParaRPr lang="en-GB" altLang="en-U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8881E908-2E8F-4F92-95B2-FDBBAE93650D}"/>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4C8D2DB2-8B8F-4C0B-9B84-83E5EB65278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how to track infants for first dose of rotavirus vaccine.</a:t>
            </a:r>
          </a:p>
          <a:p>
            <a:endParaRPr lang="en-US" altLang="en-US" dirty="0"/>
          </a:p>
          <a:p>
            <a:r>
              <a:rPr lang="en-US" altLang="es-ES" dirty="0"/>
              <a:t>Ensure that all infants get the first dose of rotavirus vaccine </a:t>
            </a:r>
            <a:r>
              <a:rPr lang="en-US" altLang="en-US" dirty="0"/>
              <a:t>(Rotarix</a:t>
            </a:r>
            <a:r>
              <a:rPr lang="en-US" altLang="en-US" baseline="30000" dirty="0"/>
              <a:t>®</a:t>
            </a:r>
            <a:r>
              <a:rPr lang="en-US" altLang="en-US" dirty="0"/>
              <a:t>) </a:t>
            </a:r>
            <a:r>
              <a:rPr lang="en-US" altLang="es-ES" dirty="0"/>
              <a:t>on time, i.e. at 6 weeks.</a:t>
            </a:r>
          </a:p>
          <a:p>
            <a:r>
              <a:rPr lang="en-US" altLang="es-ES" dirty="0"/>
              <a:t>Identify newborns:  Review the birth registry or other records for newborns;  Use volunteers and/or community/religious leaders to inform about new births.</a:t>
            </a:r>
          </a:p>
          <a:p>
            <a:r>
              <a:rPr lang="en-US" altLang="es-ES" dirty="0"/>
              <a:t>Inform parents of vaccination sessions and ensure they understand importance of completing the vaccination series.</a:t>
            </a:r>
          </a:p>
          <a:p>
            <a:r>
              <a:rPr lang="en-US" altLang="es-ES" dirty="0"/>
              <a:t>Use volunteers to inform and motivate parents of newborns to bring their infants for vaccination on time. </a:t>
            </a:r>
          </a:p>
          <a:p>
            <a:r>
              <a:rPr lang="en-US" altLang="es-ES" dirty="0"/>
              <a:t>Parents of infants who are due for vaccination, but have not yet come  to the health center, should be reminded and followed up with.</a:t>
            </a:r>
          </a:p>
          <a:p>
            <a:endParaRPr lang="en-GB" altLang="en-US" dirty="0"/>
          </a:p>
        </p:txBody>
      </p:sp>
      <p:sp>
        <p:nvSpPr>
          <p:cNvPr id="23556" name="Slide Number Placeholder 3">
            <a:extLst>
              <a:ext uri="{FF2B5EF4-FFF2-40B4-BE49-F238E27FC236}">
                <a16:creationId xmlns:a16="http://schemas.microsoft.com/office/drawing/2014/main" id="{607419B3-B422-4412-866D-21FA6677943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42F393A-9A4F-41FA-80A9-3F32D50C7323}" type="slidenum">
              <a:rPr lang="en-GB" altLang="en-US">
                <a:cs typeface="Arial" panose="020B0604020202020204" pitchFamily="34" charset="0"/>
              </a:rPr>
              <a:pPr>
                <a:spcBef>
                  <a:spcPct val="0"/>
                </a:spcBef>
              </a:pPr>
              <a:t>10</a:t>
            </a:fld>
            <a:endParaRPr lang="en-GB" altLang="en-US">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3A03061F-A344-4B4D-8A8E-273E9100B10D}"/>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
        <p:nvSpPr>
          <p:cNvPr id="1026" name="Rectangle 3"/>
          <p:cNvSpPr>
            <a:spLocks noGrp="1" noChangeArrowheads="1"/>
          </p:cNvSpPr>
          <p:nvPr>
            <p:ph type="title"/>
          </p:nvPr>
        </p:nvSpPr>
        <p:spPr>
          <a:xfrm>
            <a:off x="685800" y="2130425"/>
            <a:ext cx="7772400" cy="1470025"/>
          </a:xfrm>
        </p:spPr>
        <p:txBody>
          <a:bodyPr/>
          <a:lstStyle>
            <a:lvl1pPr>
              <a:defRPr smtClean="0"/>
            </a:lvl1pPr>
          </a:lstStyle>
          <a:p>
            <a:pPr lvl="0"/>
            <a:r>
              <a:rPr lang="fr-FR" noProof="0"/>
              <a:t>Cliquez pour modifier le style du titre</a:t>
            </a:r>
          </a:p>
        </p:txBody>
      </p:sp>
      <p:sp>
        <p:nvSpPr>
          <p:cNvPr id="45059" name="Rectangle 4"/>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smtClean="0"/>
            </a:lvl1pPr>
          </a:lstStyle>
          <a:p>
            <a:pPr lvl="0"/>
            <a:r>
              <a:rPr lang="fr-FR" noProof="0"/>
              <a:t>Cliquez pour modifier le style des sous-titres du masque</a:t>
            </a:r>
          </a:p>
        </p:txBody>
      </p:sp>
    </p:spTree>
    <p:extLst>
      <p:ext uri="{BB962C8B-B14F-4D97-AF65-F5344CB8AC3E}">
        <p14:creationId xmlns:p14="http://schemas.microsoft.com/office/powerpoint/2010/main" val="25140228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11351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0114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980445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8022474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899453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2426474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982923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24842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32465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1498742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E42D3D18-AEAA-460F-8777-4D79F262FA5B}"/>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B9DD75B7-4F84-42C1-B5AF-8801D87CE626}"/>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AE9EF989-89CE-4C40-ADC5-493E7FDFAC56}"/>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F8742868-3DC5-499E-A8C9-700761CE3D3F}"/>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FFBBA449-416B-484E-8D7C-BDA51DC16AF6}"/>
              </a:ext>
            </a:extLst>
          </p:cNvPr>
          <p:cNvSpPr>
            <a:spLocks noChangeArrowheads="1"/>
          </p:cNvSpPr>
          <p:nvPr/>
        </p:nvSpPr>
        <p:spPr bwMode="auto">
          <a:xfrm>
            <a:off x="927100" y="6426200"/>
            <a:ext cx="5084763"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defRPr/>
            </a:pPr>
            <a:r>
              <a:rPr lang="en-US" altLang="en-US" sz="1200" b="1" dirty="0">
                <a:solidFill>
                  <a:srgbClr val="96CCEE"/>
                </a:solidFill>
                <a:latin typeface="Arial Narrow" panose="020B0606020202030204" pitchFamily="34" charset="0"/>
              </a:rPr>
              <a:t>Recording and monitoring uptake of rotavirus vaccine</a:t>
            </a:r>
            <a:r>
              <a:rPr lang="en-GB" altLang="en-US" sz="1200" b="1" dirty="0">
                <a:solidFill>
                  <a:srgbClr val="96CCEE"/>
                </a:solidFill>
                <a:latin typeface="Arial Narrow" panose="020B0606020202030204" pitchFamily="34" charset="0"/>
              </a:rPr>
              <a:t>, Module 5 </a:t>
            </a:r>
            <a:r>
              <a:rPr lang="en-GB" altLang="en-US" sz="1200" b="1" dirty="0">
                <a:solidFill>
                  <a:srgbClr val="72BBE8"/>
                </a:solidFill>
                <a:latin typeface="Arial Narrow" panose="020B0606020202030204" pitchFamily="34" charset="0"/>
              </a:rPr>
              <a:t> </a:t>
            </a:r>
            <a:r>
              <a:rPr lang="en-GB" altLang="en-US" b="1" baseline="12000" dirty="0">
                <a:solidFill>
                  <a:srgbClr val="FFFFFF"/>
                </a:solidFill>
                <a:latin typeface="Arial Narrow" panose="020B0606020202030204" pitchFamily="34" charset="0"/>
              </a:rPr>
              <a:t>|</a:t>
            </a:r>
            <a:r>
              <a:rPr lang="en-GB" altLang="en-US" sz="1200" b="1" dirty="0">
                <a:solidFill>
                  <a:srgbClr val="96CCEE"/>
                </a:solidFill>
                <a:latin typeface="Arial Narrow" panose="020B0606020202030204" pitchFamily="34" charset="0"/>
              </a:rPr>
              <a:t>  </a:t>
            </a:r>
            <a:r>
              <a:rPr lang="en-GB" altLang="en-US" sz="1200" dirty="0">
                <a:solidFill>
                  <a:srgbClr val="96CCEE"/>
                </a:solidFill>
                <a:latin typeface="Arial Narrow" panose="020B0606020202030204" pitchFamily="34" charset="0"/>
              </a:rPr>
              <a:t>December 2024</a:t>
            </a:r>
          </a:p>
        </p:txBody>
      </p:sp>
      <p:sp>
        <p:nvSpPr>
          <p:cNvPr id="1031" name="Rectangle 14">
            <a:extLst>
              <a:ext uri="{FF2B5EF4-FFF2-40B4-BE49-F238E27FC236}">
                <a16:creationId xmlns:a16="http://schemas.microsoft.com/office/drawing/2014/main" id="{E7A19CB7-9126-43F8-A536-51625314B22A}"/>
              </a:ext>
            </a:extLst>
          </p:cNvPr>
          <p:cNvSpPr>
            <a:spLocks noChangeArrowheads="1"/>
          </p:cNvSpPr>
          <p:nvPr/>
        </p:nvSpPr>
        <p:spPr bwMode="auto">
          <a:xfrm>
            <a:off x="360363" y="6399213"/>
            <a:ext cx="5397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fld id="{40C61A4C-E895-429D-90C0-8DB3D1A8E00A}" type="slidenum">
              <a:rPr lang="en-US" altLang="en-US" sz="1500" b="1">
                <a:solidFill>
                  <a:srgbClr val="72BBE8"/>
                </a:solidFill>
                <a:latin typeface="Arial Narrow" panose="020B0606020202030204" pitchFamily="34" charset="0"/>
              </a:rPr>
              <a:pPr algn="r" eaLnBrk="1" hangingPunct="1"/>
              <a:t>‹#›</a:t>
            </a:fld>
            <a:r>
              <a:rPr lang="en-GB" altLang="en-US" sz="1500" b="1">
                <a:solidFill>
                  <a:srgbClr val="72BBE8"/>
                </a:solidFill>
                <a:latin typeface="Arial Narrow" panose="020B0606020202030204" pitchFamily="34" charset="0"/>
              </a:rPr>
              <a:t> </a:t>
            </a:r>
            <a:r>
              <a:rPr lang="en-GB" altLang="en-U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F321A641-DA86-40D2-B8EF-F9F36E9CA66E}"/>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840" r:id="rId1"/>
    <p:sldLayoutId id="2147484830" r:id="rId2"/>
    <p:sldLayoutId id="2147484831" r:id="rId3"/>
    <p:sldLayoutId id="2147484832" r:id="rId4"/>
    <p:sldLayoutId id="2147484833" r:id="rId5"/>
    <p:sldLayoutId id="2147484834" r:id="rId6"/>
    <p:sldLayoutId id="2147484835" r:id="rId7"/>
    <p:sldLayoutId id="2147484836" r:id="rId8"/>
    <p:sldLayoutId id="2147484837" r:id="rId9"/>
    <p:sldLayoutId id="2147484838" r:id="rId10"/>
    <p:sldLayoutId id="2147484839"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WHO-EN-white-H">
            <a:extLst>
              <a:ext uri="{FF2B5EF4-FFF2-40B4-BE49-F238E27FC236}">
                <a16:creationId xmlns:a16="http://schemas.microsoft.com/office/drawing/2014/main" id="{40F07EDB-AD24-440A-B39F-B744B10ABE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7">
            <a:extLst>
              <a:ext uri="{FF2B5EF4-FFF2-40B4-BE49-F238E27FC236}">
                <a16:creationId xmlns:a16="http://schemas.microsoft.com/office/drawing/2014/main" id="{142EAE55-BC70-495D-9867-EED4C4632D5D}"/>
              </a:ext>
            </a:extLst>
          </p:cNvPr>
          <p:cNvSpPr txBox="1">
            <a:spLocks noChangeArrowheads="1"/>
          </p:cNvSpPr>
          <p:nvPr/>
        </p:nvSpPr>
        <p:spPr>
          <a:xfrm>
            <a:off x="687388" y="188913"/>
            <a:ext cx="7772400" cy="1470025"/>
          </a:xfrm>
          <a:prstGeom prst="rect">
            <a:avLst/>
          </a:prstGeom>
          <a:noFill/>
          <a:ln/>
        </p:spPr>
        <p:txBody>
          <a:bodyP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en-US" sz="2400" b="1">
              <a:solidFill>
                <a:srgbClr val="FFFFFF"/>
              </a:solidFill>
              <a:latin typeface="Arial" pitchFamily="34" charset="0"/>
            </a:endParaRPr>
          </a:p>
          <a:p>
            <a:pPr algn="ctr">
              <a:defRPr/>
            </a:pPr>
            <a:endParaRPr lang="en-US" sz="2400" b="1">
              <a:solidFill>
                <a:srgbClr val="FFFFFF"/>
              </a:solidFill>
              <a:latin typeface="Arial" pitchFamily="34" charset="0"/>
            </a:endParaRPr>
          </a:p>
          <a:p>
            <a:pPr algn="ctr">
              <a:defRPr/>
            </a:pPr>
            <a:r>
              <a:rPr lang="fr-FR" sz="2400" b="1">
                <a:solidFill>
                  <a:srgbClr val="FFFFFF"/>
                </a:solidFill>
                <a:latin typeface="Arial" pitchFamily="34" charset="0"/>
              </a:rPr>
              <a:t>Training for rotavirus vaccine introduction</a:t>
            </a:r>
            <a:endParaRPr lang="fr-FR" sz="3500" b="1">
              <a:solidFill>
                <a:srgbClr val="000066"/>
              </a:solidFill>
              <a:effectLst>
                <a:outerShdw blurRad="38100" dist="38100" dir="2700000" algn="tl">
                  <a:srgbClr val="C0C0C0"/>
                </a:outerShdw>
              </a:effectLst>
              <a:latin typeface="Arial" pitchFamily="34" charset="0"/>
            </a:endParaRPr>
          </a:p>
        </p:txBody>
      </p:sp>
      <p:sp>
        <p:nvSpPr>
          <p:cNvPr id="19" name="Rectangle 8">
            <a:extLst>
              <a:ext uri="{FF2B5EF4-FFF2-40B4-BE49-F238E27FC236}">
                <a16:creationId xmlns:a16="http://schemas.microsoft.com/office/drawing/2014/main" id="{19438BFA-27D1-4D2E-85A8-DA577984DEDC}"/>
              </a:ext>
            </a:extLst>
          </p:cNvPr>
          <p:cNvSpPr txBox="1">
            <a:spLocks noChangeArrowheads="1"/>
          </p:cNvSpPr>
          <p:nvPr/>
        </p:nvSpPr>
        <p:spPr>
          <a:xfrm>
            <a:off x="1476375" y="2397125"/>
            <a:ext cx="6400800" cy="1752600"/>
          </a:xfrm>
          <a:prstGeom prst="rect">
            <a:avLst/>
          </a:prstGeom>
        </p:spPr>
        <p:txBody>
          <a:bodyPr/>
          <a:lstStyle/>
          <a:p>
            <a:pPr marL="341313" indent="-341313" algn="ctr" defTabSz="912813">
              <a:spcBef>
                <a:spcPct val="80000"/>
              </a:spcBef>
              <a:buClr>
                <a:srgbClr val="1E7FB8"/>
              </a:buClr>
              <a:defRPr/>
            </a:pPr>
            <a:r>
              <a:rPr lang="fr-FR" sz="3200" b="1" kern="0" dirty="0">
                <a:solidFill>
                  <a:schemeClr val="bg1"/>
                </a:solidFill>
                <a:latin typeface="+mn-lt"/>
                <a:ea typeface="Arial" charset="0"/>
              </a:rPr>
              <a:t>Module 5</a:t>
            </a:r>
          </a:p>
          <a:p>
            <a:pPr marL="341313" indent="-341313" algn="ctr" defTabSz="912813">
              <a:spcBef>
                <a:spcPct val="80000"/>
              </a:spcBef>
              <a:buClr>
                <a:srgbClr val="1E7FB8"/>
              </a:buClr>
              <a:defRPr/>
            </a:pPr>
            <a:r>
              <a:rPr lang="en-US" sz="3200" b="1" kern="0" dirty="0">
                <a:solidFill>
                  <a:schemeClr val="bg1"/>
                </a:solidFill>
                <a:latin typeface="+mn-lt"/>
                <a:ea typeface="Arial" charset="0"/>
              </a:rPr>
              <a:t>Recording and monitoring uptake of rotavirus vaccine</a:t>
            </a:r>
          </a:p>
        </p:txBody>
      </p:sp>
      <p:sp>
        <p:nvSpPr>
          <p:cNvPr id="2" name="TextBox 1">
            <a:extLst>
              <a:ext uri="{FF2B5EF4-FFF2-40B4-BE49-F238E27FC236}">
                <a16:creationId xmlns:a16="http://schemas.microsoft.com/office/drawing/2014/main" id="{5A346B93-85AB-7B4E-9863-608064ABAB80}"/>
              </a:ext>
            </a:extLst>
          </p:cNvPr>
          <p:cNvSpPr txBox="1"/>
          <p:nvPr/>
        </p:nvSpPr>
        <p:spPr>
          <a:xfrm>
            <a:off x="6660232" y="6326339"/>
            <a:ext cx="2208981"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December 2024</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45E1DB01-AC3D-4E1F-A50E-B1548A352977}"/>
              </a:ext>
            </a:extLst>
          </p:cNvPr>
          <p:cNvSpPr>
            <a:spLocks noGrp="1"/>
          </p:cNvSpPr>
          <p:nvPr>
            <p:ph type="title" idx="4294967295"/>
          </p:nvPr>
        </p:nvSpPr>
        <p:spPr/>
        <p:txBody>
          <a:bodyPr/>
          <a:lstStyle/>
          <a:p>
            <a:pPr>
              <a:defRPr/>
            </a:pPr>
            <a:r>
              <a:rPr lang="en-GB" dirty="0"/>
              <a:t>How to track infants for the first dose of rotavirus vaccine (Rotarix</a:t>
            </a:r>
            <a:r>
              <a:rPr lang="en-GB" baseline="30000" dirty="0"/>
              <a:t>®</a:t>
            </a:r>
            <a:r>
              <a:rPr lang="en-GB" dirty="0"/>
              <a:t>)?</a:t>
            </a:r>
          </a:p>
        </p:txBody>
      </p:sp>
      <p:sp>
        <p:nvSpPr>
          <p:cNvPr id="22531" name="Content Placeholder 2">
            <a:extLst>
              <a:ext uri="{FF2B5EF4-FFF2-40B4-BE49-F238E27FC236}">
                <a16:creationId xmlns:a16="http://schemas.microsoft.com/office/drawing/2014/main" id="{FCC451EA-5E86-4128-9C84-46034EB17956}"/>
              </a:ext>
            </a:extLst>
          </p:cNvPr>
          <p:cNvSpPr>
            <a:spLocks/>
          </p:cNvSpPr>
          <p:nvPr/>
        </p:nvSpPr>
        <p:spPr bwMode="auto">
          <a:xfrm>
            <a:off x="442913" y="1553617"/>
            <a:ext cx="8305800" cy="4107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sz="2000" dirty="0"/>
              <a:t>Ensure that all infants get the first dose of rotavirus vaccine (Rotarix</a:t>
            </a:r>
            <a:r>
              <a:rPr lang="en-US" altLang="en-US" sz="2000" baseline="30000" dirty="0"/>
              <a:t>®</a:t>
            </a:r>
            <a:r>
              <a:rPr lang="en-US" altLang="en-US" sz="2000" dirty="0"/>
              <a:t>) on time, i.e. at 6 weeks</a:t>
            </a:r>
          </a:p>
          <a:p>
            <a:r>
              <a:rPr lang="en-US" altLang="en-US" sz="2000" dirty="0"/>
              <a:t>Identify newborns </a:t>
            </a:r>
          </a:p>
          <a:p>
            <a:pPr lvl="1"/>
            <a:r>
              <a:rPr lang="en-US" altLang="en-US" sz="1800" dirty="0">
                <a:ea typeface="MS PGothic" panose="020B0600070205080204" pitchFamily="34" charset="-128"/>
              </a:rPr>
              <a:t>Review the birth registry or other records for newborns</a:t>
            </a:r>
          </a:p>
          <a:p>
            <a:pPr lvl="1"/>
            <a:r>
              <a:rPr lang="en-US" altLang="en-US" sz="1800" dirty="0">
                <a:ea typeface="MS PGothic" panose="020B0600070205080204" pitchFamily="34" charset="-128"/>
              </a:rPr>
              <a:t>Use volunteers and/or community/religious leaders to inform about new births</a:t>
            </a:r>
          </a:p>
          <a:p>
            <a:r>
              <a:rPr lang="en-US" altLang="es-ES" sz="2000" dirty="0"/>
              <a:t>Inform parents of vaccination sessions and ensure they understand importance of completing the vaccination series</a:t>
            </a:r>
          </a:p>
          <a:p>
            <a:r>
              <a:rPr lang="en-US" altLang="en-US" sz="2000" dirty="0"/>
              <a:t>Use volunteers to follow up with newborns that are due for rotavirus vaccination</a:t>
            </a:r>
            <a:endParaRPr lang="en-US" altLang="en-US" sz="18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B68FD5EF-E6F9-46F2-BD12-6AF7C300D7E1}"/>
              </a:ext>
            </a:extLst>
          </p:cNvPr>
          <p:cNvSpPr>
            <a:spLocks noGrp="1"/>
          </p:cNvSpPr>
          <p:nvPr>
            <p:ph type="title" idx="4294967295"/>
          </p:nvPr>
        </p:nvSpPr>
        <p:spPr>
          <a:xfrm>
            <a:off x="233363" y="0"/>
            <a:ext cx="8172450" cy="1238250"/>
          </a:xfrm>
        </p:spPr>
        <p:txBody>
          <a:bodyPr/>
          <a:lstStyle/>
          <a:p>
            <a:pPr>
              <a:defRPr/>
            </a:pPr>
            <a:r>
              <a:rPr lang="en-GB" dirty="0"/>
              <a:t>How to track infants for the second dose of rotavirus vaccine (Rotarix</a:t>
            </a:r>
            <a:r>
              <a:rPr lang="en-GB" baseline="30000" dirty="0"/>
              <a:t>®</a:t>
            </a:r>
            <a:r>
              <a:rPr lang="en-GB" dirty="0"/>
              <a:t>)?</a:t>
            </a:r>
          </a:p>
        </p:txBody>
      </p:sp>
      <p:pic>
        <p:nvPicPr>
          <p:cNvPr id="24579" name="Picture 2" descr="K:\Jenner_Public\EPI_new\Training\IIP\FINAL_IIP CD_Fr-En\EN\FIGURES\module7\7F.gif">
            <a:extLst>
              <a:ext uri="{FF2B5EF4-FFF2-40B4-BE49-F238E27FC236}">
                <a16:creationId xmlns:a16="http://schemas.microsoft.com/office/drawing/2014/main" id="{90D8EEC5-49A0-4602-8861-B0D88CD4B4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3241"/>
          <a:stretch>
            <a:fillRect/>
          </a:stretch>
        </p:blipFill>
        <p:spPr bwMode="auto">
          <a:xfrm>
            <a:off x="6343650" y="2867025"/>
            <a:ext cx="28003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Content Placeholder 2">
            <a:extLst>
              <a:ext uri="{FF2B5EF4-FFF2-40B4-BE49-F238E27FC236}">
                <a16:creationId xmlns:a16="http://schemas.microsoft.com/office/drawing/2014/main" id="{24EBE635-9029-4D0D-ACDD-6E5679ED8432}"/>
              </a:ext>
            </a:extLst>
          </p:cNvPr>
          <p:cNvSpPr txBox="1">
            <a:spLocks/>
          </p:cNvSpPr>
          <p:nvPr/>
        </p:nvSpPr>
        <p:spPr bwMode="auto">
          <a:xfrm>
            <a:off x="107950" y="1481138"/>
            <a:ext cx="8291513"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en-US" dirty="0"/>
              <a:t>Ensure that all infants get both doses of rotavirus vaccine (Rotarix</a:t>
            </a:r>
            <a:r>
              <a:rPr lang="en-GB" altLang="en-US" baseline="30000" dirty="0"/>
              <a:t>®</a:t>
            </a:r>
            <a:r>
              <a:rPr lang="en-GB" altLang="en-US" dirty="0"/>
              <a:t>) on time (6 &amp; 10 weeks)</a:t>
            </a:r>
          </a:p>
          <a:p>
            <a:r>
              <a:rPr lang="en-GB" altLang="en-US" dirty="0"/>
              <a:t>Follow up with infants who have received the first dose and have not come back for the second dose</a:t>
            </a:r>
          </a:p>
          <a:p>
            <a:pPr lvl="1"/>
            <a:r>
              <a:rPr lang="en-GB" altLang="en-US" dirty="0"/>
              <a:t>Children can be vaccinated up to 24 months</a:t>
            </a:r>
          </a:p>
          <a:p>
            <a:r>
              <a:rPr lang="en-GB" altLang="en-US" dirty="0"/>
              <a:t>Reminder cards or immunization registries               could be used follow up with defaulters</a:t>
            </a:r>
          </a:p>
          <a:p>
            <a:r>
              <a:rPr lang="en-GB" altLang="en-US" dirty="0"/>
              <a:t>Use community volunteers to follow up with families of infants who have not completed the full 2 dose schedule</a:t>
            </a:r>
          </a:p>
        </p:txBody>
      </p:sp>
      <p:sp>
        <p:nvSpPr>
          <p:cNvPr id="24581" name="Text Box 6">
            <a:extLst>
              <a:ext uri="{FF2B5EF4-FFF2-40B4-BE49-F238E27FC236}">
                <a16:creationId xmlns:a16="http://schemas.microsoft.com/office/drawing/2014/main" id="{A8F8985F-FAA1-4D97-945F-956FDB28F21A}"/>
              </a:ext>
            </a:extLst>
          </p:cNvPr>
          <p:cNvSpPr txBox="1">
            <a:spLocks noChangeArrowheads="1"/>
          </p:cNvSpPr>
          <p:nvPr/>
        </p:nvSpPr>
        <p:spPr bwMode="auto">
          <a:xfrm>
            <a:off x="6732588" y="4724400"/>
            <a:ext cx="889987" cy="261610"/>
          </a:xfrm>
          <a:prstGeom prst="rect">
            <a:avLst/>
          </a:prstGeom>
          <a:solidFill>
            <a:srgbClr val="CDCDCD"/>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GB" altLang="en-US" sz="1100" b="1" dirty="0">
                <a:solidFill>
                  <a:schemeClr val="tx1"/>
                </a:solidFill>
              </a:rPr>
              <a:t>Year: 2025</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83320001-CA44-48BA-8CD9-072A10C128F3}"/>
              </a:ext>
            </a:extLst>
          </p:cNvPr>
          <p:cNvSpPr>
            <a:spLocks noGrp="1"/>
          </p:cNvSpPr>
          <p:nvPr>
            <p:ph type="title" idx="4294967295"/>
          </p:nvPr>
        </p:nvSpPr>
        <p:spPr/>
        <p:txBody>
          <a:bodyPr/>
          <a:lstStyle/>
          <a:p>
            <a:pPr rtl="1">
              <a:defRPr/>
            </a:pPr>
            <a:r>
              <a:rPr lang="en-US" sz="3600"/>
              <a:t>How to monitor uptake of rotavirus vaccine?</a:t>
            </a:r>
            <a:endParaRPr lang="fr-FR" sz="3600"/>
          </a:p>
        </p:txBody>
      </p:sp>
      <p:sp>
        <p:nvSpPr>
          <p:cNvPr id="26627" name="Content Placeholder 2">
            <a:extLst>
              <a:ext uri="{FF2B5EF4-FFF2-40B4-BE49-F238E27FC236}">
                <a16:creationId xmlns:a16="http://schemas.microsoft.com/office/drawing/2014/main" id="{A680F826-E41A-4E8E-A85F-43A44830C267}"/>
              </a:ext>
            </a:extLst>
          </p:cNvPr>
          <p:cNvSpPr>
            <a:spLocks noGrp="1" noChangeArrowheads="1"/>
          </p:cNvSpPr>
          <p:nvPr>
            <p:ph idx="4294967295"/>
          </p:nvPr>
        </p:nvSpPr>
        <p:spPr>
          <a:xfrm>
            <a:off x="442913" y="1381125"/>
            <a:ext cx="8521700" cy="4611688"/>
          </a:xfrm>
        </p:spPr>
        <p:txBody>
          <a:bodyPr/>
          <a:lstStyle/>
          <a:p>
            <a:r>
              <a:rPr lang="en-GB" altLang="en-US"/>
              <a:t>Use a monitoring chart to track the number of infants who received first and second doses of rotavirus vaccine</a:t>
            </a:r>
          </a:p>
          <a:p>
            <a:pPr>
              <a:buFont typeface="Wingdings" panose="05000000000000000000" pitchFamily="2" charset="2"/>
              <a:buNone/>
            </a:pPr>
            <a:endParaRPr lang="en-GB" altLang="en-US"/>
          </a:p>
        </p:txBody>
      </p:sp>
      <p:pic>
        <p:nvPicPr>
          <p:cNvPr id="26628" name="Picture 5" descr="ChartUptake">
            <a:extLst>
              <a:ext uri="{FF2B5EF4-FFF2-40B4-BE49-F238E27FC236}">
                <a16:creationId xmlns:a16="http://schemas.microsoft.com/office/drawing/2014/main" id="{65D6BF3B-D3DE-493E-A466-75A4427D55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2133600"/>
            <a:ext cx="7286625"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191175CE-4C80-40C6-A71E-AF23AB850FEB}"/>
              </a:ext>
            </a:extLst>
          </p:cNvPr>
          <p:cNvSpPr>
            <a:spLocks noGrp="1" noChangeArrowheads="1"/>
          </p:cNvSpPr>
          <p:nvPr>
            <p:ph type="title" idx="4294967295"/>
          </p:nvPr>
        </p:nvSpPr>
        <p:spPr/>
        <p:txBody>
          <a:bodyPr/>
          <a:lstStyle/>
          <a:p>
            <a:pPr eaLnBrk="1" hangingPunct="1">
              <a:defRPr/>
            </a:pPr>
            <a:r>
              <a:rPr lang="en-GB">
                <a:solidFill>
                  <a:srgbClr val="002060"/>
                </a:solidFill>
                <a:ea typeface="Arial" charset="0"/>
              </a:rPr>
              <a:t>Key messages </a:t>
            </a:r>
          </a:p>
        </p:txBody>
      </p:sp>
      <p:pic>
        <p:nvPicPr>
          <p:cNvPr id="28675" name="Picture 7" descr="C:\Users\sfellache\Desktop\ammp\doctor1.jpg">
            <a:extLst>
              <a:ext uri="{FF2B5EF4-FFF2-40B4-BE49-F238E27FC236}">
                <a16:creationId xmlns:a16="http://schemas.microsoft.com/office/drawing/2014/main" id="{A4098BDA-3E4A-478B-B8EA-F4D9059FA5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6" name="Content Placeholder 2">
            <a:extLst>
              <a:ext uri="{FF2B5EF4-FFF2-40B4-BE49-F238E27FC236}">
                <a16:creationId xmlns:a16="http://schemas.microsoft.com/office/drawing/2014/main" id="{06062633-D6FD-4859-85BB-E797F61016D3}"/>
              </a:ext>
            </a:extLst>
          </p:cNvPr>
          <p:cNvSpPr txBox="1">
            <a:spLocks/>
          </p:cNvSpPr>
          <p:nvPr/>
        </p:nvSpPr>
        <p:spPr bwMode="auto">
          <a:xfrm>
            <a:off x="107950" y="1381125"/>
            <a:ext cx="8113713"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sz="2400" dirty="0"/>
              <a:t>Fill in the immunization card once the vaccines have been administered to the infant</a:t>
            </a:r>
          </a:p>
          <a:p>
            <a:r>
              <a:rPr lang="en-US" altLang="en-US" sz="2400" dirty="0"/>
              <a:t>The immunization card, tally sheet, and monthly report are being updated to include rotavirus vaccine doses</a:t>
            </a:r>
          </a:p>
          <a:p>
            <a:r>
              <a:rPr lang="en-GB" altLang="es-ES" dirty="0"/>
              <a:t>Follow up with infants who have received the first dose of Rotarix</a:t>
            </a:r>
            <a:r>
              <a:rPr lang="en-GB" altLang="es-ES" baseline="30000" dirty="0"/>
              <a:t>®</a:t>
            </a:r>
            <a:r>
              <a:rPr lang="en-GB" altLang="es-ES" dirty="0"/>
              <a:t> and have not come back for the second dose</a:t>
            </a:r>
          </a:p>
          <a:p>
            <a:pPr lvl="1"/>
            <a:r>
              <a:rPr lang="en-GB" altLang="es-ES" dirty="0"/>
              <a:t>Children can be vaccinated up to 24 months </a:t>
            </a:r>
          </a:p>
          <a:p>
            <a:r>
              <a:rPr lang="en-US" altLang="en-US" sz="2400" dirty="0"/>
              <a:t>It is very important that all infants receive their first and second doses of rotavirus vaccine on time</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6" descr="doctor_goodbye">
            <a:extLst>
              <a:ext uri="{FF2B5EF4-FFF2-40B4-BE49-F238E27FC236}">
                <a16:creationId xmlns:a16="http://schemas.microsoft.com/office/drawing/2014/main" id="{8E19D25A-9F72-46C2-A3F2-2939E6D4B6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7" name="Titre 1">
            <a:extLst>
              <a:ext uri="{FF2B5EF4-FFF2-40B4-BE49-F238E27FC236}">
                <a16:creationId xmlns:a16="http://schemas.microsoft.com/office/drawing/2014/main" id="{38A2DB83-EC58-43FB-913E-4FA61FFAF833}"/>
              </a:ext>
            </a:extLst>
          </p:cNvPr>
          <p:cNvSpPr>
            <a:spLocks noGrp="1"/>
          </p:cNvSpPr>
          <p:nvPr>
            <p:ph type="title" idx="4294967295"/>
          </p:nvPr>
        </p:nvSpPr>
        <p:spPr/>
        <p:txBody>
          <a:bodyPr/>
          <a:lstStyle/>
          <a:p>
            <a:pPr>
              <a:defRPr/>
            </a:pPr>
            <a:r>
              <a:rPr lang="en-US" sz="3600"/>
              <a:t>End of module</a:t>
            </a:r>
          </a:p>
        </p:txBody>
      </p:sp>
      <p:sp>
        <p:nvSpPr>
          <p:cNvPr id="5" name="Rectangle à coins arrondis 4">
            <a:extLst>
              <a:ext uri="{FF2B5EF4-FFF2-40B4-BE49-F238E27FC236}">
                <a16:creationId xmlns:a16="http://schemas.microsoft.com/office/drawing/2014/main" id="{4B6CAB15-3B07-42C7-A9CD-FB70250FCF9B}"/>
              </a:ext>
            </a:extLst>
          </p:cNvPr>
          <p:cNvSpPr/>
          <p:nvPr/>
        </p:nvSpPr>
        <p:spPr bwMode="auto">
          <a:xfrm>
            <a:off x="3924300" y="1916113"/>
            <a:ext cx="3671888" cy="1512887"/>
          </a:xfrm>
          <a:prstGeom prst="wedgeRoundRectCallout">
            <a:avLst>
              <a:gd name="adj1" fmla="val -74175"/>
              <a:gd name="adj2" fmla="val 218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56D74038-8B62-442C-831F-7CCF1AADAA58}"/>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6147" name="Rectangle 14">
            <a:extLst>
              <a:ext uri="{FF2B5EF4-FFF2-40B4-BE49-F238E27FC236}">
                <a16:creationId xmlns:a16="http://schemas.microsoft.com/office/drawing/2014/main" id="{54CCBD52-E60F-453C-9E0F-E6FBA66E005B}"/>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a:t>At the end of the module, the participant will be able to:</a:t>
            </a:r>
            <a:endParaRPr lang="en-GB" altLang="en-US" sz="2100"/>
          </a:p>
          <a:p>
            <a:pPr lvl="1"/>
            <a:r>
              <a:rPr lang="en-US" altLang="en-US">
                <a:ea typeface="MS PGothic" panose="020B0600070205080204" pitchFamily="34" charset="-128"/>
              </a:rPr>
              <a:t>Record vaccination on the infant’s immunization card</a:t>
            </a:r>
          </a:p>
          <a:p>
            <a:pPr lvl="1"/>
            <a:r>
              <a:rPr lang="en-US" altLang="en-US">
                <a:ea typeface="MS PGothic" panose="020B0600070205080204" pitchFamily="34" charset="-128"/>
              </a:rPr>
              <a:t>Record and register immunization in the tally sheet and monthly report</a:t>
            </a:r>
          </a:p>
          <a:p>
            <a:pPr lvl="1"/>
            <a:r>
              <a:rPr lang="en-US" altLang="en-US">
                <a:ea typeface="MS PGothic" panose="020B0600070205080204" pitchFamily="34" charset="-128"/>
              </a:rPr>
              <a:t>Use monitoring chart to monitor uptake of rotavirus vaccine</a:t>
            </a:r>
          </a:p>
          <a:p>
            <a:pPr lvl="1"/>
            <a:r>
              <a:rPr lang="en-US" altLang="en-US">
                <a:ea typeface="MS PGothic" panose="020B0600070205080204" pitchFamily="34" charset="-128"/>
              </a:rPr>
              <a:t>Follow up with eligible infants</a:t>
            </a:r>
          </a:p>
          <a:p>
            <a:pPr lvl="1"/>
            <a:endParaRPr lang="en-GB" altLang="en-US">
              <a:ea typeface="MS PGothic" panose="020B0600070205080204" pitchFamily="34" charset="-128"/>
            </a:endParaRPr>
          </a:p>
          <a:p>
            <a:r>
              <a:rPr lang="en-GB" altLang="en-US"/>
              <a:t>Duration</a:t>
            </a:r>
          </a:p>
          <a:p>
            <a:pPr lvl="1"/>
            <a:r>
              <a:rPr lang="en-GB" altLang="en-US">
                <a:ea typeface="MS PGothic" panose="020B0600070205080204" pitchFamily="34" charset="-128"/>
              </a:rPr>
              <a:t>15</a:t>
            </a:r>
            <a:r>
              <a:rPr lang="ja-JP" altLang="en-GB">
                <a:ea typeface="MS PGothic" panose="020B0600070205080204" pitchFamily="34" charset="-128"/>
              </a:rPr>
              <a:t>’</a:t>
            </a:r>
            <a:endParaRPr lang="en-GB" altLang="ja-JP">
              <a:ea typeface="MS PGothic" panose="020B0600070205080204" pitchFamily="34" charset="-128"/>
            </a:endParaRPr>
          </a:p>
          <a:p>
            <a:pPr lvl="1"/>
            <a:endParaRPr lang="fr-FR" altLang="en-US">
              <a:ea typeface="MS PGothic" panose="020B0600070205080204" pitchFamily="34" charset="-128"/>
            </a:endParaRPr>
          </a:p>
        </p:txBody>
      </p:sp>
      <p:pic>
        <p:nvPicPr>
          <p:cNvPr id="6148" name="Picture 6" descr="C:\Users\sfellache\Desktop\ammp\sandclock.jpg">
            <a:extLst>
              <a:ext uri="{FF2B5EF4-FFF2-40B4-BE49-F238E27FC236}">
                <a16:creationId xmlns:a16="http://schemas.microsoft.com/office/drawing/2014/main" id="{37211B12-C9D8-4E04-81B7-C9C1177300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4221163"/>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291511D9-540F-42A4-AEBB-38347BE6C8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5" descr="C:\Users\sfellache\Desktop\ammp\doctor2.jpg">
            <a:extLst>
              <a:ext uri="{FF2B5EF4-FFF2-40B4-BE49-F238E27FC236}">
                <a16:creationId xmlns:a16="http://schemas.microsoft.com/office/drawing/2014/main" id="{0571C702-F239-4352-B391-E4B4647082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Rectangle 15">
            <a:extLst>
              <a:ext uri="{FF2B5EF4-FFF2-40B4-BE49-F238E27FC236}">
                <a16:creationId xmlns:a16="http://schemas.microsoft.com/office/drawing/2014/main" id="{AEEE6E62-A7E9-44F1-8F7D-CE8E4396A05E}"/>
              </a:ext>
            </a:extLst>
          </p:cNvPr>
          <p:cNvSpPr>
            <a:spLocks noGrp="1" noChangeArrowheads="1"/>
          </p:cNvSpPr>
          <p:nvPr>
            <p:ph type="title" idx="4294967295"/>
          </p:nvPr>
        </p:nvSpPr>
        <p:spPr/>
        <p:txBody>
          <a:bodyPr/>
          <a:lstStyle/>
          <a:p>
            <a:pPr>
              <a:defRPr/>
            </a:pPr>
            <a:r>
              <a:rPr lang="fr-FR">
                <a:ea typeface="Arial" charset="0"/>
              </a:rPr>
              <a:t>Key issues</a:t>
            </a:r>
          </a:p>
        </p:txBody>
      </p:sp>
      <p:grpSp>
        <p:nvGrpSpPr>
          <p:cNvPr id="2" name="Group 11">
            <a:extLst>
              <a:ext uri="{FF2B5EF4-FFF2-40B4-BE49-F238E27FC236}">
                <a16:creationId xmlns:a16="http://schemas.microsoft.com/office/drawing/2014/main" id="{E9941FA6-6265-4F6E-8299-019197C4141A}"/>
              </a:ext>
            </a:extLst>
          </p:cNvPr>
          <p:cNvGrpSpPr>
            <a:grpSpLocks/>
          </p:cNvGrpSpPr>
          <p:nvPr/>
        </p:nvGrpSpPr>
        <p:grpSpPr bwMode="auto">
          <a:xfrm>
            <a:off x="539750" y="1270000"/>
            <a:ext cx="4608513" cy="1152525"/>
            <a:chOff x="340" y="1026"/>
            <a:chExt cx="2903" cy="726"/>
          </a:xfrm>
        </p:grpSpPr>
        <p:sp>
          <p:nvSpPr>
            <p:cNvPr id="4" name="Rectangle à coins arrondis 3">
              <a:extLst>
                <a:ext uri="{FF2B5EF4-FFF2-40B4-BE49-F238E27FC236}">
                  <a16:creationId xmlns:a16="http://schemas.microsoft.com/office/drawing/2014/main" id="{100A3A15-1953-46F1-81EC-370A79772AFD}"/>
                </a:ext>
              </a:extLst>
            </p:cNvPr>
            <p:cNvSpPr/>
            <p:nvPr/>
          </p:nvSpPr>
          <p:spPr bwMode="auto">
            <a:xfrm>
              <a:off x="567" y="1207"/>
              <a:ext cx="2676" cy="545"/>
            </a:xfrm>
            <a:prstGeom prst="wedgeRoundRectCallout">
              <a:avLst>
                <a:gd name="adj1" fmla="val 68590"/>
                <a:gd name="adj2" fmla="val 812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use the immunization card?</a:t>
              </a:r>
              <a:endParaRPr lang="fr-FR" sz="2000" b="1">
                <a:solidFill>
                  <a:srgbClr val="000066"/>
                </a:solidFill>
                <a:ea typeface="MS PGothic" pitchFamily="34" charset="-128"/>
              </a:endParaRPr>
            </a:p>
          </p:txBody>
        </p:sp>
        <p:sp>
          <p:nvSpPr>
            <p:cNvPr id="8" name="Ellipse 7">
              <a:extLst>
                <a:ext uri="{FF2B5EF4-FFF2-40B4-BE49-F238E27FC236}">
                  <a16:creationId xmlns:a16="http://schemas.microsoft.com/office/drawing/2014/main" id="{26541244-96B6-4664-8532-C7A575FBBF14}"/>
                </a:ext>
              </a:extLst>
            </p:cNvPr>
            <p:cNvSpPr>
              <a:spLocks noChangeArrowheads="1"/>
            </p:cNvSpPr>
            <p:nvPr/>
          </p:nvSpPr>
          <p:spPr bwMode="auto">
            <a:xfrm>
              <a:off x="340" y="1026"/>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3" name="Group 12">
            <a:extLst>
              <a:ext uri="{FF2B5EF4-FFF2-40B4-BE49-F238E27FC236}">
                <a16:creationId xmlns:a16="http://schemas.microsoft.com/office/drawing/2014/main" id="{D92A0CBE-9AD5-448A-B120-DDD1AE4EF991}"/>
              </a:ext>
            </a:extLst>
          </p:cNvPr>
          <p:cNvGrpSpPr>
            <a:grpSpLocks/>
          </p:cNvGrpSpPr>
          <p:nvPr/>
        </p:nvGrpSpPr>
        <p:grpSpPr bwMode="auto">
          <a:xfrm>
            <a:off x="539750" y="2422525"/>
            <a:ext cx="4608513" cy="1368425"/>
            <a:chOff x="340" y="1752"/>
            <a:chExt cx="2903" cy="862"/>
          </a:xfrm>
        </p:grpSpPr>
        <p:sp>
          <p:nvSpPr>
            <p:cNvPr id="8204" name="Rectangle à coins arrondis 5">
              <a:extLst>
                <a:ext uri="{FF2B5EF4-FFF2-40B4-BE49-F238E27FC236}">
                  <a16:creationId xmlns:a16="http://schemas.microsoft.com/office/drawing/2014/main" id="{6C8B2107-A199-421A-9861-18424A5DFA03}"/>
                </a:ext>
              </a:extLst>
            </p:cNvPr>
            <p:cNvSpPr>
              <a:spLocks noChangeArrowheads="1"/>
            </p:cNvSpPr>
            <p:nvPr/>
          </p:nvSpPr>
          <p:spPr bwMode="auto">
            <a:xfrm>
              <a:off x="567" y="1979"/>
              <a:ext cx="2676" cy="635"/>
            </a:xfrm>
            <a:prstGeom prst="wedgeRoundRectCallout">
              <a:avLst>
                <a:gd name="adj1" fmla="val 66292"/>
                <a:gd name="adj2" fmla="val -34093"/>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n-US" sz="2000" b="1"/>
                <a:t>How to record and register vaccination on the tally sheet and monthly report?</a:t>
              </a:r>
              <a:endParaRPr lang="fr-FR" altLang="en-US" sz="2000" b="1"/>
            </a:p>
          </p:txBody>
        </p:sp>
        <p:sp>
          <p:nvSpPr>
            <p:cNvPr id="9" name="Ellipse 8">
              <a:extLst>
                <a:ext uri="{FF2B5EF4-FFF2-40B4-BE49-F238E27FC236}">
                  <a16:creationId xmlns:a16="http://schemas.microsoft.com/office/drawing/2014/main" id="{679A1B45-3383-4F86-8403-1F5D7C42C941}"/>
                </a:ext>
              </a:extLst>
            </p:cNvPr>
            <p:cNvSpPr>
              <a:spLocks noChangeArrowheads="1"/>
            </p:cNvSpPr>
            <p:nvPr/>
          </p:nvSpPr>
          <p:spPr bwMode="auto">
            <a:xfrm>
              <a:off x="340" y="175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grpSp>
        <p:nvGrpSpPr>
          <p:cNvPr id="5" name="Group 13">
            <a:extLst>
              <a:ext uri="{FF2B5EF4-FFF2-40B4-BE49-F238E27FC236}">
                <a16:creationId xmlns:a16="http://schemas.microsoft.com/office/drawing/2014/main" id="{71C3A927-800A-42E1-A587-E9B7127D0BDC}"/>
              </a:ext>
            </a:extLst>
          </p:cNvPr>
          <p:cNvGrpSpPr>
            <a:grpSpLocks/>
          </p:cNvGrpSpPr>
          <p:nvPr/>
        </p:nvGrpSpPr>
        <p:grpSpPr bwMode="auto">
          <a:xfrm>
            <a:off x="539750" y="3860800"/>
            <a:ext cx="4608513" cy="1044575"/>
            <a:chOff x="340" y="2681"/>
            <a:chExt cx="2903" cy="658"/>
          </a:xfrm>
        </p:grpSpPr>
        <p:sp>
          <p:nvSpPr>
            <p:cNvPr id="10" name="Rectangle à coins arrondis 5">
              <a:extLst>
                <a:ext uri="{FF2B5EF4-FFF2-40B4-BE49-F238E27FC236}">
                  <a16:creationId xmlns:a16="http://schemas.microsoft.com/office/drawing/2014/main" id="{B60D4011-82B8-4549-BC5D-8575AB5D662E}"/>
                </a:ext>
              </a:extLst>
            </p:cNvPr>
            <p:cNvSpPr/>
            <p:nvPr/>
          </p:nvSpPr>
          <p:spPr bwMode="auto">
            <a:xfrm>
              <a:off x="567" y="2840"/>
              <a:ext cx="2676" cy="499"/>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monitor uptake of rotavirus vaccine?</a:t>
              </a:r>
              <a:endParaRPr lang="fr-FR" sz="2000" b="1">
                <a:solidFill>
                  <a:srgbClr val="000066"/>
                </a:solidFill>
                <a:ea typeface="MS PGothic" pitchFamily="34" charset="-128"/>
              </a:endParaRPr>
            </a:p>
          </p:txBody>
        </p:sp>
        <p:sp>
          <p:nvSpPr>
            <p:cNvPr id="12" name="Ellipse 11">
              <a:extLst>
                <a:ext uri="{FF2B5EF4-FFF2-40B4-BE49-F238E27FC236}">
                  <a16:creationId xmlns:a16="http://schemas.microsoft.com/office/drawing/2014/main" id="{0E11649D-ABAF-46E1-AC71-005B58EEA283}"/>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grpSp>
        <p:nvGrpSpPr>
          <p:cNvPr id="6" name="Group 13">
            <a:extLst>
              <a:ext uri="{FF2B5EF4-FFF2-40B4-BE49-F238E27FC236}">
                <a16:creationId xmlns:a16="http://schemas.microsoft.com/office/drawing/2014/main" id="{CFD3DFA1-B335-4EAA-86C5-4F205BFB65B4}"/>
              </a:ext>
            </a:extLst>
          </p:cNvPr>
          <p:cNvGrpSpPr>
            <a:grpSpLocks/>
          </p:cNvGrpSpPr>
          <p:nvPr/>
        </p:nvGrpSpPr>
        <p:grpSpPr bwMode="auto">
          <a:xfrm>
            <a:off x="542925" y="4941888"/>
            <a:ext cx="4608513" cy="1044575"/>
            <a:chOff x="340" y="2681"/>
            <a:chExt cx="2903" cy="658"/>
          </a:xfrm>
        </p:grpSpPr>
        <p:sp>
          <p:nvSpPr>
            <p:cNvPr id="14" name="Rectangle à coins arrondis 5">
              <a:extLst>
                <a:ext uri="{FF2B5EF4-FFF2-40B4-BE49-F238E27FC236}">
                  <a16:creationId xmlns:a16="http://schemas.microsoft.com/office/drawing/2014/main" id="{279EA4A7-6394-4B94-BE71-69FBA8707190}"/>
                </a:ext>
              </a:extLst>
            </p:cNvPr>
            <p:cNvSpPr/>
            <p:nvPr/>
          </p:nvSpPr>
          <p:spPr bwMode="auto">
            <a:xfrm>
              <a:off x="567" y="2840"/>
              <a:ext cx="2676" cy="499"/>
            </a:xfrm>
            <a:prstGeom prst="wedgeRoundRectCallout">
              <a:avLst>
                <a:gd name="adj1" fmla="val 68973"/>
                <a:gd name="adj2" fmla="val -62518"/>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to follow up with eligible infants?</a:t>
              </a:r>
              <a:endParaRPr lang="fr-FR" sz="2000" b="1">
                <a:solidFill>
                  <a:srgbClr val="000066"/>
                </a:solidFill>
                <a:ea typeface="MS PGothic" pitchFamily="34" charset="-128"/>
              </a:endParaRPr>
            </a:p>
          </p:txBody>
        </p:sp>
        <p:sp>
          <p:nvSpPr>
            <p:cNvPr id="15" name="Ellipse 11">
              <a:extLst>
                <a:ext uri="{FF2B5EF4-FFF2-40B4-BE49-F238E27FC236}">
                  <a16:creationId xmlns:a16="http://schemas.microsoft.com/office/drawing/2014/main" id="{A009C943-40B3-4CF1-B9F3-57931A6CE995}"/>
                </a:ext>
              </a:extLst>
            </p:cNvPr>
            <p:cNvSpPr>
              <a:spLocks noChangeArrowheads="1"/>
            </p:cNvSpPr>
            <p:nvPr/>
          </p:nvSpPr>
          <p:spPr bwMode="auto">
            <a:xfrm>
              <a:off x="340" y="2681"/>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4</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E082DF75-0F33-4797-AFB5-6AB40C6759C6}"/>
              </a:ext>
            </a:extLst>
          </p:cNvPr>
          <p:cNvSpPr>
            <a:spLocks noGrp="1"/>
          </p:cNvSpPr>
          <p:nvPr>
            <p:ph type="title" idx="4294967295"/>
          </p:nvPr>
        </p:nvSpPr>
        <p:spPr/>
        <p:txBody>
          <a:bodyPr/>
          <a:lstStyle/>
          <a:p>
            <a:pPr>
              <a:defRPr/>
            </a:pPr>
            <a:r>
              <a:rPr lang="en-US"/>
              <a:t>What are the </a:t>
            </a:r>
            <a:r>
              <a:rPr lang="en-GB"/>
              <a:t>main uses of the immunization card? </a:t>
            </a:r>
            <a:endParaRPr lang="en-US"/>
          </a:p>
        </p:txBody>
      </p:sp>
      <p:sp>
        <p:nvSpPr>
          <p:cNvPr id="10243" name="Content Placeholder 2">
            <a:extLst>
              <a:ext uri="{FF2B5EF4-FFF2-40B4-BE49-F238E27FC236}">
                <a16:creationId xmlns:a16="http://schemas.microsoft.com/office/drawing/2014/main" id="{63543F3B-5816-4E0C-9670-EBEA073DA09C}"/>
              </a:ext>
            </a:extLst>
          </p:cNvPr>
          <p:cNvSpPr>
            <a:spLocks noGrp="1" noChangeArrowheads="1"/>
          </p:cNvSpPr>
          <p:nvPr>
            <p:ph idx="4294967295"/>
          </p:nvPr>
        </p:nvSpPr>
        <p:spPr>
          <a:xfrm>
            <a:off x="442913" y="1554163"/>
            <a:ext cx="8305800" cy="4611687"/>
          </a:xfrm>
        </p:spPr>
        <p:txBody>
          <a:bodyPr/>
          <a:lstStyle/>
          <a:p>
            <a:r>
              <a:rPr lang="en-US" altLang="en-US"/>
              <a:t>Provides the date of birth of the infant</a:t>
            </a:r>
          </a:p>
          <a:p>
            <a:r>
              <a:rPr lang="en-US" altLang="en-US"/>
              <a:t>Informs health worker and caretaker of:</a:t>
            </a:r>
          </a:p>
          <a:p>
            <a:pPr marL="742950" lvl="1" indent="-285750"/>
            <a:r>
              <a:rPr lang="en-US" altLang="en-US">
                <a:ea typeface="Arial" panose="020B0604020202020204" pitchFamily="34" charset="0"/>
              </a:rPr>
              <a:t>Vaccines already received and those needed in the future</a:t>
            </a:r>
          </a:p>
          <a:p>
            <a:pPr marL="742950" lvl="1" indent="-285750"/>
            <a:r>
              <a:rPr lang="en-US" altLang="en-US">
                <a:ea typeface="Arial" panose="020B0604020202020204" pitchFamily="34" charset="0"/>
              </a:rPr>
              <a:t>Next appointment for vaccination</a:t>
            </a:r>
          </a:p>
          <a:p>
            <a:r>
              <a:rPr lang="en-US" altLang="en-US"/>
              <a:t>Can help with identifying infants who do return for        vaccination on time</a:t>
            </a:r>
          </a:p>
          <a:p>
            <a:r>
              <a:rPr lang="en-US" altLang="en-US"/>
              <a:t>Useful to conduct coverage surveys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DB47F3E4-B2A3-49BE-96E3-AC693CBDA4A0}"/>
              </a:ext>
            </a:extLst>
          </p:cNvPr>
          <p:cNvSpPr>
            <a:spLocks noGrp="1"/>
          </p:cNvSpPr>
          <p:nvPr>
            <p:ph type="title" idx="4294967295"/>
          </p:nvPr>
        </p:nvSpPr>
        <p:spPr/>
        <p:txBody>
          <a:bodyPr/>
          <a:lstStyle/>
          <a:p>
            <a:pPr>
              <a:defRPr/>
            </a:pPr>
            <a:r>
              <a:rPr lang="en-US"/>
              <a:t>How to use </a:t>
            </a:r>
            <a:r>
              <a:rPr lang="en-GB"/>
              <a:t>the immunization card? </a:t>
            </a:r>
            <a:endParaRPr lang="en-US"/>
          </a:p>
        </p:txBody>
      </p:sp>
      <p:pic>
        <p:nvPicPr>
          <p:cNvPr id="12291" name="Picture 24" descr="card(9char)">
            <a:extLst>
              <a:ext uri="{FF2B5EF4-FFF2-40B4-BE49-F238E27FC236}">
                <a16:creationId xmlns:a16="http://schemas.microsoft.com/office/drawing/2014/main" id="{F00D12D1-1DEB-42CE-9807-36AEBE8665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5363" y="1557338"/>
            <a:ext cx="7248525" cy="416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0">
            <a:extLst>
              <a:ext uri="{FF2B5EF4-FFF2-40B4-BE49-F238E27FC236}">
                <a16:creationId xmlns:a16="http://schemas.microsoft.com/office/drawing/2014/main" id="{B5D009C9-E521-40E4-B354-7E98DEEC79BA}"/>
              </a:ext>
            </a:extLst>
          </p:cNvPr>
          <p:cNvSpPr>
            <a:spLocks noChangeArrowheads="1"/>
          </p:cNvSpPr>
          <p:nvPr/>
        </p:nvSpPr>
        <p:spPr bwMode="auto">
          <a:xfrm>
            <a:off x="323850" y="1412875"/>
            <a:ext cx="8377238"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a:t>Immunization cards are being updated to include boxes for indicating first and second rotavirus vaccine doses immunization card</a:t>
            </a:r>
          </a:p>
          <a:p>
            <a:endParaRPr lang="fr-FR" altLang="en-US"/>
          </a:p>
        </p:txBody>
      </p:sp>
      <p:sp>
        <p:nvSpPr>
          <p:cNvPr id="8195" name="Rectangle 2">
            <a:extLst>
              <a:ext uri="{FF2B5EF4-FFF2-40B4-BE49-F238E27FC236}">
                <a16:creationId xmlns:a16="http://schemas.microsoft.com/office/drawing/2014/main" id="{BDC7174B-BD6A-4306-9BB1-12502B85D837}"/>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lvl1pPr eaLnBrk="0" hangingPunct="0">
              <a:defRPr>
                <a:solidFill>
                  <a:schemeClr val="tx1"/>
                </a:solidFill>
                <a:latin typeface="Limon F3" charset="0"/>
                <a:ea typeface="MS PGothic" pitchFamily="34" charset="-128"/>
              </a:defRPr>
            </a:lvl1pPr>
            <a:lvl2pPr marL="742950" indent="-285750" eaLnBrk="0" hangingPunct="0">
              <a:defRPr>
                <a:solidFill>
                  <a:schemeClr val="tx1"/>
                </a:solidFill>
                <a:latin typeface="Limon F3" charset="0"/>
                <a:ea typeface="MS PGothic" pitchFamily="34" charset="-128"/>
              </a:defRPr>
            </a:lvl2pPr>
            <a:lvl3pPr marL="1143000" indent="-228600" eaLnBrk="0" hangingPunct="0">
              <a:defRPr>
                <a:solidFill>
                  <a:schemeClr val="tx1"/>
                </a:solidFill>
                <a:latin typeface="Limon F3" charset="0"/>
                <a:ea typeface="MS PGothic" pitchFamily="34" charset="-128"/>
              </a:defRPr>
            </a:lvl3pPr>
            <a:lvl4pPr marL="1600200" indent="-228600" eaLnBrk="0" hangingPunct="0">
              <a:defRPr>
                <a:solidFill>
                  <a:schemeClr val="tx1"/>
                </a:solidFill>
                <a:latin typeface="Limon F3" charset="0"/>
                <a:ea typeface="MS PGothic" pitchFamily="34" charset="-128"/>
              </a:defRPr>
            </a:lvl4pPr>
            <a:lvl5pPr marL="2057400" indent="-228600" eaLnBrk="0" hangingPunct="0">
              <a:defRPr>
                <a:solidFill>
                  <a:schemeClr val="tx1"/>
                </a:solidFill>
                <a:latin typeface="Limon F3" charset="0"/>
                <a:ea typeface="MS PGothic" pitchFamily="34" charset="-128"/>
              </a:defRPr>
            </a:lvl5pPr>
            <a:lvl6pPr marL="2514600" indent="-228600" eaLnBrk="0" fontAlgn="base" hangingPunct="0">
              <a:spcBef>
                <a:spcPct val="0"/>
              </a:spcBef>
              <a:spcAft>
                <a:spcPct val="0"/>
              </a:spcAft>
              <a:defRPr>
                <a:solidFill>
                  <a:schemeClr val="tx1"/>
                </a:solidFill>
                <a:latin typeface="Limon F3" charset="0"/>
                <a:ea typeface="MS PGothic" pitchFamily="34" charset="-128"/>
              </a:defRPr>
            </a:lvl6pPr>
            <a:lvl7pPr marL="2971800" indent="-228600" eaLnBrk="0" fontAlgn="base" hangingPunct="0">
              <a:spcBef>
                <a:spcPct val="0"/>
              </a:spcBef>
              <a:spcAft>
                <a:spcPct val="0"/>
              </a:spcAft>
              <a:defRPr>
                <a:solidFill>
                  <a:schemeClr val="tx1"/>
                </a:solidFill>
                <a:latin typeface="Limon F3" charset="0"/>
                <a:ea typeface="MS PGothic" pitchFamily="34" charset="-128"/>
              </a:defRPr>
            </a:lvl7pPr>
            <a:lvl8pPr marL="3429000" indent="-228600" eaLnBrk="0" fontAlgn="base" hangingPunct="0">
              <a:spcBef>
                <a:spcPct val="0"/>
              </a:spcBef>
              <a:spcAft>
                <a:spcPct val="0"/>
              </a:spcAft>
              <a:defRPr>
                <a:solidFill>
                  <a:schemeClr val="tx1"/>
                </a:solidFill>
                <a:latin typeface="Limon F3" charset="0"/>
                <a:ea typeface="MS PGothic" pitchFamily="34" charset="-128"/>
              </a:defRPr>
            </a:lvl8pPr>
            <a:lvl9pPr marL="3886200" indent="-228600" eaLnBrk="0" fontAlgn="base" hangingPunct="0">
              <a:spcBef>
                <a:spcPct val="0"/>
              </a:spcBef>
              <a:spcAft>
                <a:spcPct val="0"/>
              </a:spcAft>
              <a:defRPr>
                <a:solidFill>
                  <a:schemeClr val="tx1"/>
                </a:solidFill>
                <a:latin typeface="Limon F3" charset="0"/>
                <a:ea typeface="MS PGothic" pitchFamily="34" charset="-128"/>
              </a:defRPr>
            </a:lvl9pPr>
          </a:lstStyle>
          <a:p>
            <a:pPr algn="ctr" rtl="1" eaLnBrk="1" hangingPunct="1">
              <a:defRPr/>
            </a:pPr>
            <a:r>
              <a:rPr lang="en-US" sz="3600" b="1">
                <a:solidFill>
                  <a:srgbClr val="000066"/>
                </a:solidFill>
              </a:rPr>
              <a:t>How to record vaccination on the card?</a:t>
            </a:r>
            <a:endParaRPr lang="fr-FR" sz="3600" b="1">
              <a:solidFill>
                <a:srgbClr val="000066"/>
              </a:solidFill>
            </a:endParaRPr>
          </a:p>
        </p:txBody>
      </p:sp>
      <p:pic>
        <p:nvPicPr>
          <p:cNvPr id="14340" name="Picture 10">
            <a:extLst>
              <a:ext uri="{FF2B5EF4-FFF2-40B4-BE49-F238E27FC236}">
                <a16:creationId xmlns:a16="http://schemas.microsoft.com/office/drawing/2014/main" id="{A7977C43-BA4B-48A6-B4E5-FE5A836472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988" y="2205038"/>
            <a:ext cx="3622675"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8">
            <a:extLst>
              <a:ext uri="{FF2B5EF4-FFF2-40B4-BE49-F238E27FC236}">
                <a16:creationId xmlns:a16="http://schemas.microsoft.com/office/drawing/2014/main" id="{EA144C95-2C5E-4C4A-A9A9-3436267732E0}"/>
              </a:ext>
            </a:extLst>
          </p:cNvPr>
          <p:cNvGrpSpPr>
            <a:grpSpLocks/>
          </p:cNvGrpSpPr>
          <p:nvPr/>
        </p:nvGrpSpPr>
        <p:grpSpPr bwMode="auto">
          <a:xfrm>
            <a:off x="684213" y="2147888"/>
            <a:ext cx="6624637" cy="5168900"/>
            <a:chOff x="431" y="1353"/>
            <a:chExt cx="4173" cy="3256"/>
          </a:xfrm>
        </p:grpSpPr>
        <p:pic>
          <p:nvPicPr>
            <p:cNvPr id="16395" name="Picture 11">
              <a:extLst>
                <a:ext uri="{FF2B5EF4-FFF2-40B4-BE49-F238E27FC236}">
                  <a16:creationId xmlns:a16="http://schemas.microsoft.com/office/drawing/2014/main" id="{4B066A5C-76DF-4458-BC2F-E20A3B66FF11}"/>
                </a:ext>
              </a:extLst>
            </p:cNvPr>
            <p:cNvPicPr>
              <a:picLocks noChangeAspect="1" noChangeArrowheads="1"/>
            </p:cNvPicPr>
            <p:nvPr/>
          </p:nvPicPr>
          <p:blipFill>
            <a:blip r:embed="rId4" cstate="print"/>
            <a:srcRect/>
            <a:stretch>
              <a:fillRect/>
            </a:stretch>
          </p:blipFill>
          <p:spPr bwMode="auto">
            <a:xfrm>
              <a:off x="1815" y="1377"/>
              <a:ext cx="2767" cy="2359"/>
            </a:xfrm>
            <a:prstGeom prst="ellipse">
              <a:avLst/>
            </a:prstGeom>
            <a:ln w="38100" cap="rnd">
              <a:solidFill>
                <a:srgbClr val="000066"/>
              </a:solidFill>
              <a:prstDash val="dash"/>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cxnSp>
          <p:nvCxnSpPr>
            <p:cNvPr id="14347" name="Connecteur droit 13">
              <a:extLst>
                <a:ext uri="{FF2B5EF4-FFF2-40B4-BE49-F238E27FC236}">
                  <a16:creationId xmlns:a16="http://schemas.microsoft.com/office/drawing/2014/main" id="{AA9978F6-CE9B-4C32-AD28-F17FC0DD97B9}"/>
                </a:ext>
              </a:extLst>
            </p:cNvPr>
            <p:cNvCxnSpPr>
              <a:cxnSpLocks noChangeShapeType="1"/>
            </p:cNvCxnSpPr>
            <p:nvPr/>
          </p:nvCxnSpPr>
          <p:spPr bwMode="auto">
            <a:xfrm flipH="1">
              <a:off x="657" y="2659"/>
              <a:ext cx="1180" cy="726"/>
            </a:xfrm>
            <a:prstGeom prst="line">
              <a:avLst/>
            </a:prstGeom>
            <a:noFill/>
            <a:ln w="28575">
              <a:solidFill>
                <a:srgbClr val="000066"/>
              </a:solidFill>
              <a:prstDash val="dash"/>
              <a:round/>
              <a:headEnd/>
              <a:tailEnd/>
            </a:ln>
            <a:extLst>
              <a:ext uri="{909E8E84-426E-40DD-AFC4-6F175D3DCCD1}">
                <a14:hiddenFill xmlns:a14="http://schemas.microsoft.com/office/drawing/2010/main">
                  <a:noFill/>
                </a14:hiddenFill>
              </a:ext>
            </a:extLst>
          </p:spPr>
        </p:cxnSp>
        <p:sp>
          <p:nvSpPr>
            <p:cNvPr id="14348" name="Oval 15">
              <a:extLst>
                <a:ext uri="{FF2B5EF4-FFF2-40B4-BE49-F238E27FC236}">
                  <a16:creationId xmlns:a16="http://schemas.microsoft.com/office/drawing/2014/main" id="{C1A0DFA5-F397-4108-B6FA-5BDB87E2FF51}"/>
                </a:ext>
              </a:extLst>
            </p:cNvPr>
            <p:cNvSpPr>
              <a:spLocks noChangeArrowheads="1"/>
            </p:cNvSpPr>
            <p:nvPr/>
          </p:nvSpPr>
          <p:spPr bwMode="auto">
            <a:xfrm>
              <a:off x="431" y="3339"/>
              <a:ext cx="272" cy="272"/>
            </a:xfrm>
            <a:prstGeom prst="ellipse">
              <a:avLst/>
            </a:prstGeom>
            <a:noFill/>
            <a:ln w="28575">
              <a:solidFill>
                <a:srgbClr val="000066"/>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grpSp>
      <p:grpSp>
        <p:nvGrpSpPr>
          <p:cNvPr id="3" name="Group 19">
            <a:extLst>
              <a:ext uri="{FF2B5EF4-FFF2-40B4-BE49-F238E27FC236}">
                <a16:creationId xmlns:a16="http://schemas.microsoft.com/office/drawing/2014/main" id="{1495FD21-87E4-4C77-A94C-85C3AD228657}"/>
              </a:ext>
            </a:extLst>
          </p:cNvPr>
          <p:cNvGrpSpPr>
            <a:grpSpLocks/>
          </p:cNvGrpSpPr>
          <p:nvPr/>
        </p:nvGrpSpPr>
        <p:grpSpPr bwMode="auto">
          <a:xfrm>
            <a:off x="2854325" y="3357563"/>
            <a:ext cx="4813300" cy="1079500"/>
            <a:chOff x="1792" y="2115"/>
            <a:chExt cx="3032" cy="680"/>
          </a:xfrm>
        </p:grpSpPr>
        <p:sp>
          <p:nvSpPr>
            <p:cNvPr id="14343" name="Ellipse 21">
              <a:extLst>
                <a:ext uri="{FF2B5EF4-FFF2-40B4-BE49-F238E27FC236}">
                  <a16:creationId xmlns:a16="http://schemas.microsoft.com/office/drawing/2014/main" id="{976E1745-09B5-4132-8FAA-92123FF68725}"/>
                </a:ext>
              </a:extLst>
            </p:cNvPr>
            <p:cNvSpPr>
              <a:spLocks noChangeArrowheads="1"/>
            </p:cNvSpPr>
            <p:nvPr/>
          </p:nvSpPr>
          <p:spPr bwMode="auto">
            <a:xfrm>
              <a:off x="1792" y="2115"/>
              <a:ext cx="680" cy="680"/>
            </a:xfrm>
            <a:prstGeom prst="ellipse">
              <a:avLst/>
            </a:prstGeom>
            <a:noFill/>
            <a:ln w="28575" algn="ctr">
              <a:solidFill>
                <a:srgbClr val="CC0000"/>
              </a:solidFill>
              <a:round/>
              <a:headEnd/>
              <a:tailEnd/>
            </a:ln>
            <a:extLst>
              <a:ext uri="{909E8E84-426E-40DD-AFC4-6F175D3DCCD1}">
                <a14:hiddenFill xmlns:a14="http://schemas.microsoft.com/office/drawing/2010/main">
                  <a:solidFill>
                    <a:srgbClr val="FFFFFF"/>
                  </a:solidFill>
                </a14:hiddenFill>
              </a:ext>
            </a:extLst>
          </p:spPr>
          <p:txBody>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fr-FR" altLang="en-US" sz="3900" b="1"/>
            </a:p>
          </p:txBody>
        </p:sp>
        <p:sp>
          <p:nvSpPr>
            <p:cNvPr id="14344" name="Text Box 16">
              <a:extLst>
                <a:ext uri="{FF2B5EF4-FFF2-40B4-BE49-F238E27FC236}">
                  <a16:creationId xmlns:a16="http://schemas.microsoft.com/office/drawing/2014/main" id="{C4E80BEA-B1F6-493C-ADC5-012D37182058}"/>
                </a:ext>
              </a:extLst>
            </p:cNvPr>
            <p:cNvSpPr txBox="1">
              <a:spLocks noChangeArrowheads="1"/>
            </p:cNvSpPr>
            <p:nvPr/>
          </p:nvSpPr>
          <p:spPr bwMode="auto">
            <a:xfrm>
              <a:off x="2562" y="2160"/>
              <a:ext cx="2229"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n-US" sz="1800" b="1">
                  <a:solidFill>
                    <a:srgbClr val="C00000"/>
                  </a:solidFill>
                  <a:latin typeface="Limon F3" charset="0"/>
                </a:rPr>
                <a:t>= 1</a:t>
              </a:r>
              <a:r>
                <a:rPr lang="fr-FR" altLang="en-US" sz="1800" b="1" baseline="30000">
                  <a:solidFill>
                    <a:srgbClr val="C00000"/>
                  </a:solidFill>
                  <a:latin typeface="Limon F3" charset="0"/>
                </a:rPr>
                <a:t>st</a:t>
              </a:r>
              <a:r>
                <a:rPr lang="fr-FR" altLang="en-US" sz="1800" b="1">
                  <a:solidFill>
                    <a:srgbClr val="C00000"/>
                  </a:solidFill>
                  <a:latin typeface="Limon F3" charset="0"/>
                </a:rPr>
                <a:t> dose of rotavirus vaccine</a:t>
              </a:r>
            </a:p>
          </p:txBody>
        </p:sp>
        <p:sp>
          <p:nvSpPr>
            <p:cNvPr id="14345" name="Text Box 17">
              <a:extLst>
                <a:ext uri="{FF2B5EF4-FFF2-40B4-BE49-F238E27FC236}">
                  <a16:creationId xmlns:a16="http://schemas.microsoft.com/office/drawing/2014/main" id="{00BE5B70-3FEB-43C3-80D5-D391B68C3D39}"/>
                </a:ext>
              </a:extLst>
            </p:cNvPr>
            <p:cNvSpPr txBox="1">
              <a:spLocks noChangeArrowheads="1"/>
            </p:cNvSpPr>
            <p:nvPr/>
          </p:nvSpPr>
          <p:spPr bwMode="auto">
            <a:xfrm>
              <a:off x="2562" y="2523"/>
              <a:ext cx="2262" cy="23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fr-FR" altLang="en-US" sz="1800" b="1">
                  <a:solidFill>
                    <a:srgbClr val="C00000"/>
                  </a:solidFill>
                  <a:latin typeface="Limon F3" charset="0"/>
                </a:rPr>
                <a:t>= 2</a:t>
              </a:r>
              <a:r>
                <a:rPr lang="fr-FR" altLang="en-US" sz="1800" b="1" baseline="30000">
                  <a:solidFill>
                    <a:srgbClr val="C00000"/>
                  </a:solidFill>
                  <a:latin typeface="Limon F3" charset="0"/>
                </a:rPr>
                <a:t>nd</a:t>
              </a:r>
              <a:r>
                <a:rPr lang="fr-FR" altLang="en-US" sz="1800" b="1">
                  <a:solidFill>
                    <a:srgbClr val="C00000"/>
                  </a:solidFill>
                  <a:latin typeface="Limon F3" charset="0"/>
                </a:rPr>
                <a:t> dose of rotavirus vaccine</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8" descr="doctor_thinking">
            <a:extLst>
              <a:ext uri="{FF2B5EF4-FFF2-40B4-BE49-F238E27FC236}">
                <a16:creationId xmlns:a16="http://schemas.microsoft.com/office/drawing/2014/main" id="{8707045F-7DFA-4822-AE3B-9EC6962621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Titre 17">
            <a:extLst>
              <a:ext uri="{FF2B5EF4-FFF2-40B4-BE49-F238E27FC236}">
                <a16:creationId xmlns:a16="http://schemas.microsoft.com/office/drawing/2014/main" id="{D3B7FEDF-AADE-496E-9CD1-F79AB2DFC160}"/>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pitchFamily="34" charset="0"/>
              </a:rPr>
              <a:t>What should you do in this scenario? </a:t>
            </a:r>
          </a:p>
        </p:txBody>
      </p:sp>
      <p:sp>
        <p:nvSpPr>
          <p:cNvPr id="16388" name="Rectangle à coins arrondis 3">
            <a:extLst>
              <a:ext uri="{FF2B5EF4-FFF2-40B4-BE49-F238E27FC236}">
                <a16:creationId xmlns:a16="http://schemas.microsoft.com/office/drawing/2014/main" id="{0B053C77-EF88-436E-9B99-3485140B0E3B}"/>
              </a:ext>
            </a:extLst>
          </p:cNvPr>
          <p:cNvSpPr>
            <a:spLocks noChangeArrowheads="1"/>
          </p:cNvSpPr>
          <p:nvPr/>
        </p:nvSpPr>
        <p:spPr bwMode="auto">
          <a:xfrm>
            <a:off x="971550" y="1916113"/>
            <a:ext cx="4464546" cy="2520950"/>
          </a:xfrm>
          <a:prstGeom prst="wedgeRoundRectCallout">
            <a:avLst>
              <a:gd name="adj1" fmla="val 64745"/>
              <a:gd name="adj2" fmla="val -17319"/>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GB" altLang="en-US" sz="2000" b="1" dirty="0">
                <a:solidFill>
                  <a:srgbClr val="002060"/>
                </a:solidFill>
              </a:rPr>
              <a:t>The parents of an infant provide you with an old immunization card. The rotavirus vaccine is  not included in this card. </a:t>
            </a:r>
          </a:p>
          <a:p>
            <a:pPr rtl="1" eaLnBrk="1" hangingPunct="1">
              <a:spcBef>
                <a:spcPct val="0"/>
              </a:spcBef>
              <a:buClrTx/>
              <a:buFontTx/>
              <a:buNone/>
            </a:pPr>
            <a:endParaRPr lang="en-GB" altLang="en-US" sz="2000" b="1" dirty="0">
              <a:solidFill>
                <a:srgbClr val="002060"/>
              </a:solidFill>
            </a:endParaRPr>
          </a:p>
          <a:p>
            <a:pPr rtl="1" eaLnBrk="1" hangingPunct="1">
              <a:spcBef>
                <a:spcPct val="0"/>
              </a:spcBef>
              <a:buClrTx/>
              <a:buFontTx/>
              <a:buNone/>
            </a:pPr>
            <a:r>
              <a:rPr lang="en-GB" altLang="en-US" sz="2000" b="1" dirty="0">
                <a:solidFill>
                  <a:srgbClr val="002060"/>
                </a:solidFill>
              </a:rPr>
              <a:t>How should you record the vaccination given? </a:t>
            </a:r>
            <a:endParaRPr lang="en-US" altLang="en-US" sz="2000" b="1" dirty="0">
              <a:solidFill>
                <a:srgbClr val="002060"/>
              </a:solidFill>
              <a:latin typeface="Limon F3"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B993E83-F38D-40BA-BC6E-B2E5E6F4A21C}"/>
              </a:ext>
            </a:extLst>
          </p:cNvPr>
          <p:cNvSpPr>
            <a:spLocks noGrp="1" noChangeArrowheads="1"/>
          </p:cNvSpPr>
          <p:nvPr>
            <p:ph type="title" idx="4294967295"/>
          </p:nvPr>
        </p:nvSpPr>
        <p:spPr/>
        <p:txBody>
          <a:bodyPr/>
          <a:lstStyle/>
          <a:p>
            <a:pPr eaLnBrk="1" hangingPunct="1">
              <a:defRPr/>
            </a:pPr>
            <a:r>
              <a:rPr lang="en-US" sz="3600" dirty="0"/>
              <a:t>How to record the vaccination </a:t>
            </a:r>
            <a:r>
              <a:rPr lang="en-US" sz="3600" dirty="0">
                <a:solidFill>
                  <a:srgbClr val="002060"/>
                </a:solidFill>
              </a:rPr>
              <a:t>on</a:t>
            </a:r>
            <a:r>
              <a:rPr lang="en-US" sz="3600" dirty="0"/>
              <a:t> </a:t>
            </a:r>
            <a:br>
              <a:rPr lang="en-US" sz="3600" dirty="0"/>
            </a:br>
            <a:r>
              <a:rPr lang="en-US" sz="3600" dirty="0"/>
              <a:t>the tally sheet? </a:t>
            </a:r>
            <a:endParaRPr lang="en-GB" sz="3600" dirty="0"/>
          </a:p>
        </p:txBody>
      </p:sp>
      <p:sp>
        <p:nvSpPr>
          <p:cNvPr id="18435" name="Rectangle 7">
            <a:extLst>
              <a:ext uri="{FF2B5EF4-FFF2-40B4-BE49-F238E27FC236}">
                <a16:creationId xmlns:a16="http://schemas.microsoft.com/office/drawing/2014/main" id="{7E2BB9AA-3AAF-4A2E-92F7-F284225915B0}"/>
              </a:ext>
            </a:extLst>
          </p:cNvPr>
          <p:cNvSpPr>
            <a:spLocks noChangeArrowheads="1"/>
          </p:cNvSpPr>
          <p:nvPr/>
        </p:nvSpPr>
        <p:spPr bwMode="auto">
          <a:xfrm>
            <a:off x="323850" y="1625600"/>
            <a:ext cx="38163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a:t>Tally sheets, stock management forms, and monthly reporting forms are also being updated to include the new rotavirus</a:t>
            </a:r>
            <a:r>
              <a:rPr lang="en-US" altLang="en-US">
                <a:solidFill>
                  <a:srgbClr val="FF0000"/>
                </a:solidFill>
              </a:rPr>
              <a:t> </a:t>
            </a:r>
            <a:r>
              <a:rPr lang="en-US" altLang="en-US"/>
              <a:t>vaccine</a:t>
            </a:r>
          </a:p>
          <a:p>
            <a:endParaRPr lang="fr-FR" altLang="en-US"/>
          </a:p>
        </p:txBody>
      </p:sp>
      <p:sp>
        <p:nvSpPr>
          <p:cNvPr id="18436" name="Ellipse 8">
            <a:extLst>
              <a:ext uri="{FF2B5EF4-FFF2-40B4-BE49-F238E27FC236}">
                <a16:creationId xmlns:a16="http://schemas.microsoft.com/office/drawing/2014/main" id="{F97E49B4-81AC-4C4B-AB9A-F38F6F15DBD2}"/>
              </a:ext>
            </a:extLst>
          </p:cNvPr>
          <p:cNvSpPr>
            <a:spLocks noChangeArrowheads="1"/>
          </p:cNvSpPr>
          <p:nvPr/>
        </p:nvSpPr>
        <p:spPr bwMode="auto">
          <a:xfrm>
            <a:off x="4356100" y="4149725"/>
            <a:ext cx="1008063" cy="647700"/>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fr-FR" altLang="en-US" sz="3900" b="1"/>
          </a:p>
        </p:txBody>
      </p:sp>
      <p:pic>
        <p:nvPicPr>
          <p:cNvPr id="18437" name="Picture 2">
            <a:extLst>
              <a:ext uri="{FF2B5EF4-FFF2-40B4-BE49-F238E27FC236}">
                <a16:creationId xmlns:a16="http://schemas.microsoft.com/office/drawing/2014/main" id="{923116E2-8D99-4B44-BBC7-405A9127C2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7925" y="1484313"/>
            <a:ext cx="3600450" cy="423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AB56B003-DDD4-4F52-9DD7-AC213A35913E}"/>
              </a:ext>
            </a:extLst>
          </p:cNvPr>
          <p:cNvSpPr>
            <a:spLocks noGrp="1"/>
          </p:cNvSpPr>
          <p:nvPr>
            <p:ph type="title" idx="4294967295"/>
          </p:nvPr>
        </p:nvSpPr>
        <p:spPr/>
        <p:txBody>
          <a:bodyPr/>
          <a:lstStyle/>
          <a:p>
            <a:pPr>
              <a:defRPr/>
            </a:pPr>
            <a:r>
              <a:rPr lang="en-US" dirty="0"/>
              <a:t>How to record rotavirus vaccine </a:t>
            </a:r>
            <a:r>
              <a:rPr lang="en-US" dirty="0">
                <a:solidFill>
                  <a:srgbClr val="002060"/>
                </a:solidFill>
              </a:rPr>
              <a:t>on</a:t>
            </a:r>
            <a:r>
              <a:rPr lang="en-US" dirty="0"/>
              <a:t> </a:t>
            </a:r>
            <a:br>
              <a:rPr lang="en-US" dirty="0"/>
            </a:br>
            <a:r>
              <a:rPr lang="en-US" dirty="0"/>
              <a:t>the </a:t>
            </a:r>
            <a:r>
              <a:rPr lang="en-GB" dirty="0"/>
              <a:t>monthly report?</a:t>
            </a:r>
          </a:p>
        </p:txBody>
      </p:sp>
      <p:sp>
        <p:nvSpPr>
          <p:cNvPr id="20483" name="Content Placeholder 2">
            <a:extLst>
              <a:ext uri="{FF2B5EF4-FFF2-40B4-BE49-F238E27FC236}">
                <a16:creationId xmlns:a16="http://schemas.microsoft.com/office/drawing/2014/main" id="{44626A63-D4AD-4227-B750-322F0662C278}"/>
              </a:ext>
            </a:extLst>
          </p:cNvPr>
          <p:cNvSpPr>
            <a:spLocks noGrp="1" noChangeArrowheads="1"/>
          </p:cNvSpPr>
          <p:nvPr>
            <p:ph idx="4294967295"/>
          </p:nvPr>
        </p:nvSpPr>
        <p:spPr/>
        <p:txBody>
          <a:bodyPr/>
          <a:lstStyle/>
          <a:p>
            <a:r>
              <a:rPr lang="en-GB" altLang="en-US"/>
              <a:t>Report Rota1 and Rota2 doses given each month, along with other vaccine doses</a:t>
            </a:r>
          </a:p>
        </p:txBody>
      </p:sp>
      <p:pic>
        <p:nvPicPr>
          <p:cNvPr id="20484" name="Picture 4">
            <a:extLst>
              <a:ext uri="{FF2B5EF4-FFF2-40B4-BE49-F238E27FC236}">
                <a16:creationId xmlns:a16="http://schemas.microsoft.com/office/drawing/2014/main" id="{BC23E272-ED12-4E6B-92DE-D7549A3CC9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645"/>
          <a:stretch>
            <a:fillRect/>
          </a:stretch>
        </p:blipFill>
        <p:spPr bwMode="auto">
          <a:xfrm>
            <a:off x="1187450" y="2205038"/>
            <a:ext cx="6503988" cy="367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Oval 7">
            <a:extLst>
              <a:ext uri="{FF2B5EF4-FFF2-40B4-BE49-F238E27FC236}">
                <a16:creationId xmlns:a16="http://schemas.microsoft.com/office/drawing/2014/main" id="{D9CE7AE0-CE78-4875-9861-A8DDFB870F05}"/>
              </a:ext>
            </a:extLst>
          </p:cNvPr>
          <p:cNvSpPr>
            <a:spLocks noChangeArrowheads="1"/>
          </p:cNvSpPr>
          <p:nvPr/>
        </p:nvSpPr>
        <p:spPr bwMode="auto">
          <a:xfrm>
            <a:off x="4859338" y="3284538"/>
            <a:ext cx="720725" cy="431800"/>
          </a:xfrm>
          <a:prstGeom prst="ellipse">
            <a:avLst/>
          </a:prstGeom>
          <a:noFill/>
          <a:ln w="28575">
            <a:solidFill>
              <a:srgbClr val="000066"/>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spTree>
  </p:cSld>
  <p:clrMapOvr>
    <a:masterClrMapping/>
  </p:clrMapOvr>
</p:sld>
</file>

<file path=ppt/theme/theme1.xml><?xml version="1.0" encoding="utf-8"?>
<a:theme xmlns:a="http://schemas.openxmlformats.org/drawingml/2006/main" name="1_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1769</Words>
  <Application>Microsoft Office PowerPoint</Application>
  <PresentationFormat>On-screen Show (4:3)</PresentationFormat>
  <Paragraphs>173</Paragraphs>
  <Slides>14</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MS PGothic</vt:lpstr>
      <vt:lpstr>Arial</vt:lpstr>
      <vt:lpstr>Arial Narrow</vt:lpstr>
      <vt:lpstr>Limon F3</vt:lpstr>
      <vt:lpstr>Wingdings</vt:lpstr>
      <vt:lpstr>1_PPTtemplate</vt:lpstr>
      <vt:lpstr>PowerPoint Presentation</vt:lpstr>
      <vt:lpstr>PowerPoint Presentation</vt:lpstr>
      <vt:lpstr>Key issues</vt:lpstr>
      <vt:lpstr>What are the main uses of the immunization card? </vt:lpstr>
      <vt:lpstr>How to use the immunization card? </vt:lpstr>
      <vt:lpstr>PowerPoint Presentation</vt:lpstr>
      <vt:lpstr>PowerPoint Presentation</vt:lpstr>
      <vt:lpstr>How to record the vaccination on  the tally sheet? </vt:lpstr>
      <vt:lpstr>How to record rotavirus vaccine on  the monthly report?</vt:lpstr>
      <vt:lpstr>How to track infants for the first dose of rotavirus vaccine (Rotarix®)?</vt:lpstr>
      <vt:lpstr>How to track infants for the second dose of rotavirus vaccine (Rotarix®)?</vt:lpstr>
      <vt:lpstr>How to monitor uptake of rotavirus vaccine?</vt:lpstr>
      <vt:lpstr>Key messages </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737</cp:revision>
  <dcterms:created xsi:type="dcterms:W3CDTF">2012-01-26T16:42:59Z</dcterms:created>
  <dcterms:modified xsi:type="dcterms:W3CDTF">2024-12-17T09:33:47Z</dcterms:modified>
</cp:coreProperties>
</file>