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274" r:id="rId1"/>
  </p:sldMasterIdLst>
  <p:notesMasterIdLst>
    <p:notesMasterId r:id="rId13"/>
  </p:notesMasterIdLst>
  <p:handoutMasterIdLst>
    <p:handoutMasterId r:id="rId14"/>
  </p:handoutMasterIdLst>
  <p:sldIdLst>
    <p:sldId id="291" r:id="rId2"/>
    <p:sldId id="286" r:id="rId3"/>
    <p:sldId id="282" r:id="rId4"/>
    <p:sldId id="292" r:id="rId5"/>
    <p:sldId id="305" r:id="rId6"/>
    <p:sldId id="296" r:id="rId7"/>
    <p:sldId id="297" r:id="rId8"/>
    <p:sldId id="308" r:id="rId9"/>
    <p:sldId id="304" r:id="rId10"/>
    <p:sldId id="299" r:id="rId11"/>
    <p:sldId id="301" r:id="rId12"/>
  </p:sldIdLst>
  <p:sldSz cx="9144000" cy="6858000" type="screen4x3"/>
  <p:notesSz cx="6769100" cy="9906000"/>
  <p:defaultTextStyle>
    <a:defPPr>
      <a:defRPr lang="en-GB"/>
    </a:defPPr>
    <a:lvl1pPr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5pPr>
    <a:lvl6pPr marL="2286000" algn="l" defTabSz="914400" rtl="0" eaLnBrk="1" latinLnBrk="0" hangingPunct="1">
      <a:defRPr kern="1200">
        <a:solidFill>
          <a:schemeClr val="tx1"/>
        </a:solidFill>
        <a:latin typeface="Limon F3" charset="0"/>
        <a:ea typeface="MS PGothic" panose="020B0600070205080204" pitchFamily="34" charset="-128"/>
        <a:cs typeface="+mn-cs"/>
      </a:defRPr>
    </a:lvl6pPr>
    <a:lvl7pPr marL="2743200" algn="l" defTabSz="914400" rtl="0" eaLnBrk="1" latinLnBrk="0" hangingPunct="1">
      <a:defRPr kern="1200">
        <a:solidFill>
          <a:schemeClr val="tx1"/>
        </a:solidFill>
        <a:latin typeface="Limon F3" charset="0"/>
        <a:ea typeface="MS PGothic" panose="020B0600070205080204" pitchFamily="34" charset="-128"/>
        <a:cs typeface="+mn-cs"/>
      </a:defRPr>
    </a:lvl7pPr>
    <a:lvl8pPr marL="3200400" algn="l" defTabSz="914400" rtl="0" eaLnBrk="1" latinLnBrk="0" hangingPunct="1">
      <a:defRPr kern="1200">
        <a:solidFill>
          <a:schemeClr val="tx1"/>
        </a:solidFill>
        <a:latin typeface="Limon F3" charset="0"/>
        <a:ea typeface="MS PGothic" panose="020B0600070205080204" pitchFamily="34" charset="-128"/>
        <a:cs typeface="+mn-cs"/>
      </a:defRPr>
    </a:lvl8pPr>
    <a:lvl9pPr marL="3657600" algn="l" defTabSz="914400" rtl="0" eaLnBrk="1" latinLnBrk="0" hangingPunct="1">
      <a:defRPr kern="1200">
        <a:solidFill>
          <a:schemeClr val="tx1"/>
        </a:solidFill>
        <a:latin typeface="Limon F3"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3024">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7A4F615-F07B-6BFC-CA32-3AED14D54E69}" name="Gillian Mayers" initials="GM" userId="0b969f44a77387f9" providerId="Windows Live"/>
  <p188:author id="{EABCA734-A31A-ECAF-8F98-9B5B65610822}" name="WALLDORF, Jenny" initials="WJ" userId="S::walldorfj@who.int::bbf2318a-f2f7-45e3-a649-79296eaa30f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008000"/>
    <a:srgbClr val="FF9966"/>
    <a:srgbClr val="FF99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BA3246F-74A1-4B51-8182-7A9AB7404D97}" v="73" dt="2022-11-25T15:08:32.621"/>
    <p1510:client id="{878FD1C7-433B-06E1-6ABE-880B110C5E34}" v="4" dt="2022-11-25T15:05:12.89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5908" autoAdjust="0"/>
  </p:normalViewPr>
  <p:slideViewPr>
    <p:cSldViewPr snapToGrid="0">
      <p:cViewPr varScale="1">
        <p:scale>
          <a:sx n="80" d="100"/>
          <a:sy n="80" d="100"/>
        </p:scale>
        <p:origin x="2436" y="90"/>
      </p:cViewPr>
      <p:guideLst>
        <p:guide orient="horz" pos="3024"/>
        <p:guide pos="2880"/>
      </p:guideLst>
    </p:cSldViewPr>
  </p:slideViewPr>
  <p:notesTextViewPr>
    <p:cViewPr>
      <p:scale>
        <a:sx n="1" d="1"/>
        <a:sy n="1" d="1"/>
      </p:scale>
      <p:origin x="0" y="0"/>
    </p:cViewPr>
  </p:notesTextViewPr>
  <p:notesViewPr>
    <p:cSldViewPr snapToGrid="0">
      <p:cViewPr varScale="1">
        <p:scale>
          <a:sx n="66" d="100"/>
          <a:sy n="66" d="100"/>
        </p:scale>
        <p:origin x="0" y="0"/>
      </p:cViewPr>
      <p:guideLst>
        <p:guide orient="horz" pos="3120"/>
        <p:guide pos="213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21" Type="http://schemas.microsoft.com/office/2018/10/relationships/authors" Targe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ALLDORF, Jenny" userId="bbf2318a-f2f7-45e3-a649-79296eaa30f9" providerId="ADAL" clId="{2BA3246F-74A1-4B51-8182-7A9AB7404D97}"/>
    <pc:docChg chg="undo custSel modSld">
      <pc:chgData name="WALLDORF, Jenny" userId="bbf2318a-f2f7-45e3-a649-79296eaa30f9" providerId="ADAL" clId="{2BA3246F-74A1-4B51-8182-7A9AB7404D97}" dt="2022-11-25T15:25:07.658" v="97" actId="20577"/>
      <pc:docMkLst>
        <pc:docMk/>
      </pc:docMkLst>
      <pc:sldChg chg="modSp mod modCm">
        <pc:chgData name="WALLDORF, Jenny" userId="bbf2318a-f2f7-45e3-a649-79296eaa30f9" providerId="ADAL" clId="{2BA3246F-74A1-4B51-8182-7A9AB7404D97}" dt="2022-11-25T15:25:07.658" v="97" actId="20577"/>
        <pc:sldMkLst>
          <pc:docMk/>
          <pc:sldMk cId="0" sldId="299"/>
        </pc:sldMkLst>
        <pc:spChg chg="mod">
          <ac:chgData name="WALLDORF, Jenny" userId="bbf2318a-f2f7-45e3-a649-79296eaa30f9" providerId="ADAL" clId="{2BA3246F-74A1-4B51-8182-7A9AB7404D97}" dt="2022-11-25T15:25:07.658" v="97" actId="20577"/>
          <ac:spMkLst>
            <pc:docMk/>
            <pc:sldMk cId="0" sldId="299"/>
            <ac:spMk id="23556" creationId="{34B9935C-44DF-45F5-8C19-AB25455213EF}"/>
          </ac:spMkLst>
        </pc:spChg>
      </pc:sldChg>
    </pc:docChg>
  </pc:docChgLst>
  <pc:docChgLst>
    <pc:chgData name="WALLDORF, Jenny" userId="S::walldorfj@who.int::bbf2318a-f2f7-45e3-a649-79296eaa30f9" providerId="AD" clId="Web-{878FD1C7-433B-06E1-6ABE-880B110C5E34}"/>
    <pc:docChg chg="mod modSld">
      <pc:chgData name="WALLDORF, Jenny" userId="S::walldorfj@who.int::bbf2318a-f2f7-45e3-a649-79296eaa30f9" providerId="AD" clId="Web-{878FD1C7-433B-06E1-6ABE-880B110C5E34}" dt="2022-11-25T15:05:12.893" v="8" actId="20577"/>
      <pc:docMkLst>
        <pc:docMk/>
      </pc:docMkLst>
      <pc:sldChg chg="modSp modCm">
        <pc:chgData name="WALLDORF, Jenny" userId="S::walldorfj@who.int::bbf2318a-f2f7-45e3-a649-79296eaa30f9" providerId="AD" clId="Web-{878FD1C7-433B-06E1-6ABE-880B110C5E34}" dt="2022-11-25T15:05:12.893" v="8" actId="20577"/>
        <pc:sldMkLst>
          <pc:docMk/>
          <pc:sldMk cId="0" sldId="299"/>
        </pc:sldMkLst>
        <pc:spChg chg="mod">
          <ac:chgData name="WALLDORF, Jenny" userId="S::walldorfj@who.int::bbf2318a-f2f7-45e3-a649-79296eaa30f9" providerId="AD" clId="Web-{878FD1C7-433B-06E1-6ABE-880B110C5E34}" dt="2022-11-25T15:05:12.893" v="8" actId="20577"/>
          <ac:spMkLst>
            <pc:docMk/>
            <pc:sldMk cId="0" sldId="299"/>
            <ac:spMk id="23556" creationId="{34B9935C-44DF-45F5-8C19-AB25455213EF}"/>
          </ac:spMkLst>
        </pc:spChg>
      </pc:sldChg>
      <pc:sldChg chg="modCm">
        <pc:chgData name="WALLDORF, Jenny" userId="S::walldorfj@who.int::bbf2318a-f2f7-45e3-a649-79296eaa30f9" providerId="AD" clId="Web-{878FD1C7-433B-06E1-6ABE-880B110C5E34}" dt="2022-11-25T15:03:30.452" v="1"/>
        <pc:sldMkLst>
          <pc:docMk/>
          <pc:sldMk cId="0" sldId="305"/>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7FE02D6B-6FA7-4F82-928D-2567876C2770}"/>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defRPr>
            </a:lvl1pPr>
          </a:lstStyle>
          <a:p>
            <a:pPr>
              <a:defRPr/>
            </a:pPr>
            <a:endParaRPr lang="en-US"/>
          </a:p>
        </p:txBody>
      </p:sp>
      <p:sp>
        <p:nvSpPr>
          <p:cNvPr id="28675" name="Rectangle 3">
            <a:extLst>
              <a:ext uri="{FF2B5EF4-FFF2-40B4-BE49-F238E27FC236}">
                <a16:creationId xmlns:a16="http://schemas.microsoft.com/office/drawing/2014/main" id="{91751793-2E81-470F-BEAC-2CA5864EBDA3}"/>
              </a:ext>
            </a:extLst>
          </p:cNvPr>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defRPr>
            </a:lvl1pPr>
          </a:lstStyle>
          <a:p>
            <a:pPr>
              <a:defRPr/>
            </a:pPr>
            <a:endParaRPr lang="en-US"/>
          </a:p>
        </p:txBody>
      </p:sp>
      <p:sp>
        <p:nvSpPr>
          <p:cNvPr id="28676" name="Rectangle 4">
            <a:extLst>
              <a:ext uri="{FF2B5EF4-FFF2-40B4-BE49-F238E27FC236}">
                <a16:creationId xmlns:a16="http://schemas.microsoft.com/office/drawing/2014/main" id="{351B09FB-9656-49B6-A578-CF8AC14B881E}"/>
              </a:ext>
            </a:extLst>
          </p:cNvPr>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defRPr>
            </a:lvl1pPr>
          </a:lstStyle>
          <a:p>
            <a:pPr>
              <a:defRPr/>
            </a:pPr>
            <a:endParaRPr lang="en-US"/>
          </a:p>
        </p:txBody>
      </p:sp>
      <p:sp>
        <p:nvSpPr>
          <p:cNvPr id="28677" name="Rectangle 5">
            <a:extLst>
              <a:ext uri="{FF2B5EF4-FFF2-40B4-BE49-F238E27FC236}">
                <a16:creationId xmlns:a16="http://schemas.microsoft.com/office/drawing/2014/main" id="{BB925F18-7FC7-48B0-8312-490FAEB04863}"/>
              </a:ext>
            </a:extLst>
          </p:cNvPr>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anose="020B0604020202020204" pitchFamily="34" charset="0"/>
              </a:defRPr>
            </a:lvl1pPr>
          </a:lstStyle>
          <a:p>
            <a:fld id="{27DF5924-FC4F-4F2E-A614-AB0E72D63EBC}"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71320895-A077-4AA9-AA13-86EF8FBFD642}"/>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defRPr>
            </a:lvl1pPr>
          </a:lstStyle>
          <a:p>
            <a:pPr>
              <a:defRPr/>
            </a:pPr>
            <a:endParaRPr lang="fr-FR"/>
          </a:p>
        </p:txBody>
      </p:sp>
      <p:sp>
        <p:nvSpPr>
          <p:cNvPr id="8195" name="Rectangle 3">
            <a:extLst>
              <a:ext uri="{FF2B5EF4-FFF2-40B4-BE49-F238E27FC236}">
                <a16:creationId xmlns:a16="http://schemas.microsoft.com/office/drawing/2014/main" id="{BBF6C486-2D28-46DC-9071-33A025C99A73}"/>
              </a:ext>
            </a:extLst>
          </p:cNvPr>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defRPr>
            </a:lvl1pPr>
          </a:lstStyle>
          <a:p>
            <a:pPr>
              <a:defRPr/>
            </a:pPr>
            <a:endParaRPr lang="fr-FR"/>
          </a:p>
        </p:txBody>
      </p:sp>
      <p:sp>
        <p:nvSpPr>
          <p:cNvPr id="3076" name="Rectangle 4">
            <a:extLst>
              <a:ext uri="{FF2B5EF4-FFF2-40B4-BE49-F238E27FC236}">
                <a16:creationId xmlns:a16="http://schemas.microsoft.com/office/drawing/2014/main" id="{A58C26BF-A964-432D-91C7-3F2DA5F21B64}"/>
              </a:ext>
            </a:extLst>
          </p:cNvPr>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7FBCE75D-43F5-4348-AB48-7A2DA0747547}"/>
              </a:ext>
            </a:extLst>
          </p:cNvPr>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FD34A40C-195C-42F4-A46F-889BDA5AC6EB}"/>
              </a:ext>
            </a:extLst>
          </p:cNvPr>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defRPr>
            </a:lvl1pPr>
          </a:lstStyle>
          <a:p>
            <a:pPr>
              <a:defRPr/>
            </a:pPr>
            <a:endParaRPr lang="fr-FR"/>
          </a:p>
        </p:txBody>
      </p:sp>
      <p:sp>
        <p:nvSpPr>
          <p:cNvPr id="8199" name="Rectangle 7">
            <a:extLst>
              <a:ext uri="{FF2B5EF4-FFF2-40B4-BE49-F238E27FC236}">
                <a16:creationId xmlns:a16="http://schemas.microsoft.com/office/drawing/2014/main" id="{86D0457F-5B5C-44A9-BBB9-421F1C0A5CEB}"/>
              </a:ext>
            </a:extLst>
          </p:cNvPr>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anose="020B0604020202020204" pitchFamily="34" charset="0"/>
              </a:defRPr>
            </a:lvl1pPr>
          </a:lstStyle>
          <a:p>
            <a:fld id="{8368E21B-2961-4552-AA4A-599948B42A60}" type="slidenum">
              <a:rPr lang="en-GB" altLang="en-US"/>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354CDD50-61C2-4E6D-9972-0FE7FD0AAE38}"/>
              </a:ext>
            </a:extLst>
          </p:cNvPr>
          <p:cNvSpPr>
            <a:spLocks noGrp="1" noChangeArrowheads="1"/>
          </p:cNvSpPr>
          <p:nvPr>
            <p:ph type="hdr" sz="quarter"/>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r>
              <a:rPr lang="en-GB" altLang="en-US">
                <a:cs typeface="Arial" panose="020B0604020202020204" pitchFamily="34" charset="0"/>
              </a:rPr>
              <a:t>World Health Organization</a:t>
            </a:r>
          </a:p>
        </p:txBody>
      </p:sp>
      <p:sp>
        <p:nvSpPr>
          <p:cNvPr id="6147" name="Rectangle 3">
            <a:extLst>
              <a:ext uri="{FF2B5EF4-FFF2-40B4-BE49-F238E27FC236}">
                <a16:creationId xmlns:a16="http://schemas.microsoft.com/office/drawing/2014/main" id="{9CE9B081-7808-4F0D-B02E-E82A70B784D7}"/>
              </a:ext>
            </a:extLst>
          </p:cNvPr>
          <p:cNvSpPr>
            <a:spLocks noGrp="1" noChangeArrowheads="1"/>
          </p:cNvSpPr>
          <p:nvPr>
            <p:ph type="dt" sz="quarter"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FE5D105F-E12F-499E-8C73-B361F58F883B}" type="datetime3">
              <a:rPr lang="en-GB" altLang="en-US" smtClean="0">
                <a:cs typeface="Arial" panose="020B0604020202020204" pitchFamily="34" charset="0"/>
              </a:rPr>
              <a:pPr>
                <a:spcBef>
                  <a:spcPct val="0"/>
                </a:spcBef>
              </a:pPr>
              <a:t>17 December, 2024</a:t>
            </a:fld>
            <a:endParaRPr lang="en-GB" altLang="en-US">
              <a:cs typeface="Arial" panose="020B0604020202020204" pitchFamily="34" charset="0"/>
            </a:endParaRPr>
          </a:p>
        </p:txBody>
      </p:sp>
      <p:sp>
        <p:nvSpPr>
          <p:cNvPr id="6148" name="Rectangle 7">
            <a:extLst>
              <a:ext uri="{FF2B5EF4-FFF2-40B4-BE49-F238E27FC236}">
                <a16:creationId xmlns:a16="http://schemas.microsoft.com/office/drawing/2014/main" id="{6290EB58-E2A0-4B1D-AF3B-9167DE81E73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36F33E9D-E1FC-4B1B-AB0E-A713CCFBCC62}" type="slidenum">
              <a:rPr lang="en-GB" altLang="en-US">
                <a:cs typeface="Arial" panose="020B0604020202020204" pitchFamily="34" charset="0"/>
              </a:rPr>
              <a:pPr>
                <a:spcBef>
                  <a:spcPct val="0"/>
                </a:spcBef>
              </a:pPr>
              <a:t>1</a:t>
            </a:fld>
            <a:endParaRPr lang="en-GB" altLang="en-US">
              <a:cs typeface="Arial" panose="020B0604020202020204" pitchFamily="34" charset="0"/>
            </a:endParaRPr>
          </a:p>
        </p:txBody>
      </p:sp>
      <p:sp>
        <p:nvSpPr>
          <p:cNvPr id="6149" name="Rectangle 2">
            <a:extLst>
              <a:ext uri="{FF2B5EF4-FFF2-40B4-BE49-F238E27FC236}">
                <a16:creationId xmlns:a16="http://schemas.microsoft.com/office/drawing/2014/main" id="{E8BE8B4B-F977-43E5-9679-0F508A3D367E}"/>
              </a:ext>
            </a:extLst>
          </p:cNvPr>
          <p:cNvSpPr>
            <a:spLocks noGrp="1" noRot="1" noChangeAspect="1" noChangeArrowheads="1" noTextEdit="1"/>
          </p:cNvSpPr>
          <p:nvPr>
            <p:ph type="sldImg"/>
          </p:nvPr>
        </p:nvSpPr>
        <p:spPr>
          <a:xfrm>
            <a:off x="909638" y="742950"/>
            <a:ext cx="4951412" cy="3713163"/>
          </a:xfrm>
          <a:ln/>
        </p:spPr>
      </p:sp>
      <p:sp>
        <p:nvSpPr>
          <p:cNvPr id="6150" name="Rectangle 3">
            <a:extLst>
              <a:ext uri="{FF2B5EF4-FFF2-40B4-BE49-F238E27FC236}">
                <a16:creationId xmlns:a16="http://schemas.microsoft.com/office/drawing/2014/main" id="{3DE3AF69-832C-49E3-9912-8771E1F4DF1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Espace réservé de l'image des diapositives 1">
            <a:extLst>
              <a:ext uri="{FF2B5EF4-FFF2-40B4-BE49-F238E27FC236}">
                <a16:creationId xmlns:a16="http://schemas.microsoft.com/office/drawing/2014/main" id="{F4129197-B97B-4222-A410-08DBA9E237F7}"/>
              </a:ext>
            </a:extLst>
          </p:cNvPr>
          <p:cNvSpPr>
            <a:spLocks noGrp="1" noRot="1" noChangeAspect="1" noChangeArrowheads="1" noTextEdit="1"/>
          </p:cNvSpPr>
          <p:nvPr>
            <p:ph type="sldImg"/>
          </p:nvPr>
        </p:nvSpPr>
        <p:spPr>
          <a:ln/>
        </p:spPr>
      </p:sp>
      <p:sp>
        <p:nvSpPr>
          <p:cNvPr id="24579" name="Espace réservé des commentaires 2">
            <a:extLst>
              <a:ext uri="{FF2B5EF4-FFF2-40B4-BE49-F238E27FC236}">
                <a16:creationId xmlns:a16="http://schemas.microsoft.com/office/drawing/2014/main" id="{586A82E4-E10F-4F35-940E-07E0F1942AE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 </a:t>
            </a:r>
          </a:p>
          <a:p>
            <a:r>
              <a:rPr lang="en-US" altLang="en-US" dirty="0"/>
              <a:t>Explain to the participants that these are the important things to keep in mind. </a:t>
            </a:r>
          </a:p>
          <a:p>
            <a:endParaRPr lang="en-US" altLang="en-US" b="1"/>
          </a:p>
          <a:p>
            <a:endParaRPr lang="en-US" altLang="en-US" b="1"/>
          </a:p>
          <a:p>
            <a:endParaRPr lang="fr-FR" altLang="en-US" b="1" dirty="0"/>
          </a:p>
        </p:txBody>
      </p:sp>
      <p:sp>
        <p:nvSpPr>
          <p:cNvPr id="24580" name="Espace réservé du numéro de diapositive 3">
            <a:extLst>
              <a:ext uri="{FF2B5EF4-FFF2-40B4-BE49-F238E27FC236}">
                <a16:creationId xmlns:a16="http://schemas.microsoft.com/office/drawing/2014/main" id="{1134FED1-C9FD-472C-9811-4F23DF5AF4D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73C9E568-04AA-43E7-8E3C-8B787C9ED156}" type="slidenum">
              <a:rPr lang="en-GB" altLang="en-US">
                <a:solidFill>
                  <a:srgbClr val="000000"/>
                </a:solidFill>
                <a:cs typeface="Arial" panose="020B0604020202020204" pitchFamily="34" charset="0"/>
              </a:rPr>
              <a:pPr>
                <a:spcBef>
                  <a:spcPct val="0"/>
                </a:spcBef>
              </a:pPr>
              <a:t>10</a:t>
            </a:fld>
            <a:endParaRPr lang="en-GB" altLang="en-US">
              <a:solidFill>
                <a:srgbClr val="000000"/>
              </a:solidFill>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Espace réservé de l'image des diapositives 1">
            <a:extLst>
              <a:ext uri="{FF2B5EF4-FFF2-40B4-BE49-F238E27FC236}">
                <a16:creationId xmlns:a16="http://schemas.microsoft.com/office/drawing/2014/main" id="{FAE95585-ED1E-4530-8CB5-19D38E4E16C0}"/>
              </a:ext>
            </a:extLst>
          </p:cNvPr>
          <p:cNvSpPr>
            <a:spLocks noGrp="1" noRot="1" noChangeAspect="1" noChangeArrowheads="1" noTextEdit="1"/>
          </p:cNvSpPr>
          <p:nvPr>
            <p:ph type="sldImg"/>
          </p:nvPr>
        </p:nvSpPr>
        <p:spPr>
          <a:ln/>
        </p:spPr>
      </p:sp>
      <p:sp>
        <p:nvSpPr>
          <p:cNvPr id="26627" name="Espace réservé des commentaires 2">
            <a:extLst>
              <a:ext uri="{FF2B5EF4-FFF2-40B4-BE49-F238E27FC236}">
                <a16:creationId xmlns:a16="http://schemas.microsoft.com/office/drawing/2014/main" id="{4A25BE8A-1E93-48A4-AD7E-EDD6A39E014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t>To the facilitator: </a:t>
            </a:r>
          </a:p>
          <a:p>
            <a:endParaRPr lang="en-US" altLang="en-US" b="1"/>
          </a:p>
          <a:p>
            <a:r>
              <a:rPr lang="en-US" altLang="en-US"/>
              <a:t>This is the end of the module.</a:t>
            </a:r>
          </a:p>
          <a:p>
            <a:r>
              <a:rPr lang="en-US" altLang="en-US"/>
              <a:t>You have been introduced to “Rotavirus vaccine attributes and storage conditions”.</a:t>
            </a:r>
          </a:p>
          <a:p>
            <a:r>
              <a:rPr lang="en-US" altLang="en-US"/>
              <a:t>The following module is titled “Rotavirus vaccine eligibility”.</a:t>
            </a:r>
          </a:p>
          <a:p>
            <a:r>
              <a:rPr lang="en-US" altLang="en-US"/>
              <a:t>Thank you for your attention!</a:t>
            </a:r>
          </a:p>
          <a:p>
            <a:pPr eaLnBrk="1" hangingPunct="1">
              <a:spcBef>
                <a:spcPct val="0"/>
              </a:spcBef>
            </a:pPr>
            <a:endParaRPr lang="fr-FR" altLang="en-US"/>
          </a:p>
        </p:txBody>
      </p:sp>
      <p:sp>
        <p:nvSpPr>
          <p:cNvPr id="26628" name="Espace réservé du numéro de diapositive 3">
            <a:extLst>
              <a:ext uri="{FF2B5EF4-FFF2-40B4-BE49-F238E27FC236}">
                <a16:creationId xmlns:a16="http://schemas.microsoft.com/office/drawing/2014/main" id="{34030386-2474-40D8-B9BF-5E4610EBB82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9F487F55-6936-445E-8FB7-5439A3EAE7B1}" type="slidenum">
              <a:rPr lang="en-GB" altLang="en-US">
                <a:cs typeface="Arial" panose="020B0604020202020204" pitchFamily="34" charset="0"/>
              </a:rPr>
              <a:pPr>
                <a:spcBef>
                  <a:spcPct val="0"/>
                </a:spcBef>
              </a:pPr>
              <a:t>11</a:t>
            </a:fld>
            <a:endParaRPr lang="en-GB" altLang="en-US">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Espace réservé de l'image des diapositives 1">
            <a:extLst>
              <a:ext uri="{FF2B5EF4-FFF2-40B4-BE49-F238E27FC236}">
                <a16:creationId xmlns:a16="http://schemas.microsoft.com/office/drawing/2014/main" id="{E091CF1E-DB34-4F60-A6A5-0F607871C7DA}"/>
              </a:ext>
            </a:extLst>
          </p:cNvPr>
          <p:cNvSpPr>
            <a:spLocks noGrp="1" noRot="1" noChangeAspect="1" noChangeArrowheads="1" noTextEdit="1"/>
          </p:cNvSpPr>
          <p:nvPr>
            <p:ph type="sldImg"/>
          </p:nvPr>
        </p:nvSpPr>
        <p:spPr>
          <a:ln/>
        </p:spPr>
      </p:sp>
      <p:sp>
        <p:nvSpPr>
          <p:cNvPr id="8195" name="Espace réservé des commentaires 2">
            <a:extLst>
              <a:ext uri="{FF2B5EF4-FFF2-40B4-BE49-F238E27FC236}">
                <a16:creationId xmlns:a16="http://schemas.microsoft.com/office/drawing/2014/main" id="{16EA2709-762B-4E14-82EC-EFDF0DA1492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n-US"/>
          </a:p>
        </p:txBody>
      </p:sp>
      <p:sp>
        <p:nvSpPr>
          <p:cNvPr id="8196" name="Espace réservé du numéro de diapositive 3">
            <a:extLst>
              <a:ext uri="{FF2B5EF4-FFF2-40B4-BE49-F238E27FC236}">
                <a16:creationId xmlns:a16="http://schemas.microsoft.com/office/drawing/2014/main" id="{09453609-0E81-4D25-B194-79B3DEB89D4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4E54627C-1591-439F-8060-8F91828BC8C6}" type="slidenum">
              <a:rPr lang="fr-FR" altLang="en-US">
                <a:cs typeface="Arial" panose="020B0604020202020204" pitchFamily="34" charset="0"/>
              </a:rPr>
              <a:pPr>
                <a:spcBef>
                  <a:spcPct val="0"/>
                </a:spcBef>
              </a:pPr>
              <a:t>2</a:t>
            </a:fld>
            <a:endParaRPr lang="fr-FR" altLang="en-US">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a:extLst>
              <a:ext uri="{FF2B5EF4-FFF2-40B4-BE49-F238E27FC236}">
                <a16:creationId xmlns:a16="http://schemas.microsoft.com/office/drawing/2014/main" id="{66D6C7D5-E5C5-4B54-9117-A9BED9AB9289}"/>
              </a:ext>
            </a:extLst>
          </p:cNvPr>
          <p:cNvSpPr>
            <a:spLocks noGrp="1" noRot="1" noChangeAspect="1" noChangeArrowheads="1" noTextEdit="1"/>
          </p:cNvSpPr>
          <p:nvPr>
            <p:ph type="sldImg"/>
          </p:nvPr>
        </p:nvSpPr>
        <p:spPr>
          <a:ln/>
        </p:spPr>
      </p:sp>
      <p:sp>
        <p:nvSpPr>
          <p:cNvPr id="10243" name="Espace réservé des commentaires 2">
            <a:extLst>
              <a:ext uri="{FF2B5EF4-FFF2-40B4-BE49-F238E27FC236}">
                <a16:creationId xmlns:a16="http://schemas.microsoft.com/office/drawing/2014/main" id="{61FE8202-437A-4D36-B90B-F87D8AC1B65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a:t>
            </a:r>
          </a:p>
          <a:p>
            <a:r>
              <a:rPr lang="en-US" altLang="en-US" b="1" dirty="0"/>
              <a:t>Explain to the participants the key issues raised in this module.</a:t>
            </a:r>
          </a:p>
          <a:p>
            <a:endParaRPr lang="en-US" altLang="en-US" b="1" dirty="0"/>
          </a:p>
          <a:p>
            <a:r>
              <a:rPr lang="en-US" altLang="en-US" dirty="0"/>
              <a:t>This module will explain how to store the vaccine. </a:t>
            </a:r>
          </a:p>
          <a:p>
            <a:r>
              <a:rPr lang="en-US" altLang="en-US" dirty="0"/>
              <a:t>We will provide you with answers to the following questions:</a:t>
            </a:r>
          </a:p>
          <a:p>
            <a:pPr marL="171450" indent="-171450">
              <a:buFont typeface="Arial" panose="020B0604020202020204" pitchFamily="34" charset="0"/>
              <a:buChar char="•"/>
            </a:pPr>
            <a:r>
              <a:rPr lang="en-US" altLang="en-US" dirty="0"/>
              <a:t>What is rotavirus vaccine presentation?</a:t>
            </a:r>
          </a:p>
          <a:p>
            <a:pPr marL="171450" indent="-171450">
              <a:buFont typeface="Arial" panose="020B0604020202020204" pitchFamily="34" charset="0"/>
              <a:buChar char="•"/>
            </a:pPr>
            <a:r>
              <a:rPr lang="en-US" altLang="en-US" dirty="0"/>
              <a:t>How safe is rotavirus vaccine?</a:t>
            </a:r>
          </a:p>
          <a:p>
            <a:pPr marL="171450" indent="-171450">
              <a:buFont typeface="Arial" panose="020B0604020202020204" pitchFamily="34" charset="0"/>
              <a:buChar char="•"/>
            </a:pPr>
            <a:r>
              <a:rPr lang="en-US" altLang="en-US" dirty="0"/>
              <a:t>At which temperature should the vaccine be stored?</a:t>
            </a:r>
          </a:p>
          <a:p>
            <a:pPr marL="171450" indent="-171450">
              <a:buFont typeface="Arial" panose="020B0604020202020204" pitchFamily="34" charset="0"/>
              <a:buChar char="•"/>
            </a:pPr>
            <a:r>
              <a:rPr lang="en-US" altLang="en-US" dirty="0"/>
              <a:t>Where should the vaccine be stored?</a:t>
            </a:r>
          </a:p>
          <a:p>
            <a:pPr eaLnBrk="1" hangingPunct="1">
              <a:spcBef>
                <a:spcPct val="0"/>
              </a:spcBef>
            </a:pPr>
            <a:endParaRPr lang="en-US" altLang="en-US" dirty="0"/>
          </a:p>
        </p:txBody>
      </p:sp>
      <p:sp>
        <p:nvSpPr>
          <p:cNvPr id="10244" name="Espace réservé du numéro de diapositive 3">
            <a:extLst>
              <a:ext uri="{FF2B5EF4-FFF2-40B4-BE49-F238E27FC236}">
                <a16:creationId xmlns:a16="http://schemas.microsoft.com/office/drawing/2014/main" id="{CC4AC1BD-D4D6-4271-BE20-1A779BF146A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39F9A736-5D21-4FFC-BC2F-003BF854D14D}" type="slidenum">
              <a:rPr lang="fr-FR" altLang="en-US">
                <a:cs typeface="Arial" panose="020B0604020202020204" pitchFamily="34" charset="0"/>
              </a:rPr>
              <a:pPr>
                <a:spcBef>
                  <a:spcPct val="0"/>
                </a:spcBef>
              </a:pPr>
              <a:t>3</a:t>
            </a:fld>
            <a:endParaRPr lang="fr-FR" altLang="en-US">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Espace réservé de l'image des diapositives 1">
            <a:extLst>
              <a:ext uri="{FF2B5EF4-FFF2-40B4-BE49-F238E27FC236}">
                <a16:creationId xmlns:a16="http://schemas.microsoft.com/office/drawing/2014/main" id="{6A5E308F-5894-4AE4-8CFC-A9F3A3E16ED9}"/>
              </a:ext>
            </a:extLst>
          </p:cNvPr>
          <p:cNvSpPr>
            <a:spLocks noGrp="1" noRot="1" noChangeAspect="1" noChangeArrowheads="1" noTextEdit="1"/>
          </p:cNvSpPr>
          <p:nvPr>
            <p:ph type="sldImg"/>
          </p:nvPr>
        </p:nvSpPr>
        <p:spPr>
          <a:ln/>
        </p:spPr>
      </p:sp>
      <p:sp>
        <p:nvSpPr>
          <p:cNvPr id="12291" name="Espace réservé des commentaires 2">
            <a:extLst>
              <a:ext uri="{FF2B5EF4-FFF2-40B4-BE49-F238E27FC236}">
                <a16:creationId xmlns:a16="http://schemas.microsoft.com/office/drawing/2014/main" id="{31A33A7C-FBFB-4E7F-BDF9-FE5BC0FCF6A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en-US" altLang="en-US" b="1" dirty="0"/>
              <a:t>To the facilitator:  </a:t>
            </a:r>
          </a:p>
          <a:p>
            <a:r>
              <a:rPr lang="en-US" altLang="en-US" b="1" dirty="0"/>
              <a:t>Describe to the participants the new rotavirus vaccine presentation.</a:t>
            </a:r>
          </a:p>
          <a:p>
            <a:endParaRPr lang="en-US" altLang="en-US" b="1" dirty="0"/>
          </a:p>
          <a:p>
            <a:r>
              <a:rPr lang="en-US" altLang="en-US" dirty="0"/>
              <a:t>Rotarix</a:t>
            </a:r>
            <a:r>
              <a:rPr lang="en-US" altLang="en-US" baseline="30000" dirty="0"/>
              <a:t>®</a:t>
            </a:r>
            <a:r>
              <a:rPr lang="en-US" altLang="en-US" dirty="0"/>
              <a:t> vaccine is a ready-to-use oral vaccine in a liquid formulation, specially designed for direct oral administration. </a:t>
            </a:r>
          </a:p>
          <a:p>
            <a:pPr marL="0" indent="0">
              <a:buNone/>
            </a:pPr>
            <a:endParaRPr lang="en-US" alt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GB" altLang="zh-CN" sz="1200" dirty="0">
                <a:ea typeface="SimSun" panose="02010600030101010101" pitchFamily="2" charset="-122"/>
              </a:rPr>
              <a:t>The vaccine is now available in a Blow Fill Seal (BFS) strip of 5 single tubes with connecting bar.</a:t>
            </a:r>
          </a:p>
          <a:p>
            <a:pPr marL="228600" marR="0" lvl="0" indent="-228600" algn="l" defTabSz="914400" rtl="0" eaLnBrk="0" fontAlgn="base" latinLnBrk="0" hangingPunct="0">
              <a:lnSpc>
                <a:spcPct val="100000"/>
              </a:lnSpc>
              <a:spcBef>
                <a:spcPct val="30000"/>
              </a:spcBef>
              <a:spcAft>
                <a:spcPct val="0"/>
              </a:spcAft>
              <a:buClrTx/>
              <a:buSzTx/>
              <a:buFontTx/>
              <a:buAutoNum type="arabicPeriod"/>
              <a:tabLst/>
              <a:defRPr/>
            </a:pPr>
            <a:endParaRPr lang="en-US" altLang="en-US" dirty="0"/>
          </a:p>
          <a:p>
            <a:pPr marL="0" indent="0">
              <a:buNone/>
            </a:pPr>
            <a:r>
              <a:rPr lang="en-US" altLang="en-US" dirty="0"/>
              <a:t>Each BFS tube contains 1.5mL of Rotarix® oral suspension – equivalent to 1 dose – in a squeezable, polyethylene tube.</a:t>
            </a:r>
          </a:p>
          <a:p>
            <a:pPr marL="0" indent="0">
              <a:buNone/>
            </a:pPr>
            <a:endParaRPr lang="en-US" altLang="en-US" dirty="0"/>
          </a:p>
          <a:p>
            <a:r>
              <a:rPr lang="en-US" altLang="en-US" dirty="0"/>
              <a:t>The rotavirus vaccine must be given to infants orally, which means swallowed and </a:t>
            </a:r>
            <a:r>
              <a:rPr lang="en-US" altLang="en-US" b="1" dirty="0"/>
              <a:t>not</a:t>
            </a:r>
            <a:r>
              <a:rPr lang="en-US" altLang="en-US" dirty="0"/>
              <a:t> injected.</a:t>
            </a:r>
            <a:endParaRPr lang="es-ES" altLang="en-US" dirty="0"/>
          </a:p>
        </p:txBody>
      </p:sp>
      <p:sp>
        <p:nvSpPr>
          <p:cNvPr id="12292" name="Espace réservé du numéro de diapositive 3">
            <a:extLst>
              <a:ext uri="{FF2B5EF4-FFF2-40B4-BE49-F238E27FC236}">
                <a16:creationId xmlns:a16="http://schemas.microsoft.com/office/drawing/2014/main" id="{E2CF8FF4-BEEC-416C-B2AB-7D67D82EC8A0}"/>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1973CAED-EFE9-45F4-BBF2-6336A4117414}" type="slidenum">
              <a:rPr lang="en-GB" altLang="en-US">
                <a:cs typeface="Arial" panose="020B0604020202020204" pitchFamily="34" charset="0"/>
              </a:rPr>
              <a:pPr algn="r" eaLnBrk="1" hangingPunct="1">
                <a:spcBef>
                  <a:spcPct val="0"/>
                </a:spcBef>
              </a:pPr>
              <a:t>4</a:t>
            </a:fld>
            <a:endParaRPr lang="en-GB" altLang="en-US">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Espace réservé de l'image des diapositives 1">
            <a:extLst>
              <a:ext uri="{FF2B5EF4-FFF2-40B4-BE49-F238E27FC236}">
                <a16:creationId xmlns:a16="http://schemas.microsoft.com/office/drawing/2014/main" id="{5E17DCC9-F467-40F2-8E34-6B603EF80A06}"/>
              </a:ext>
            </a:extLst>
          </p:cNvPr>
          <p:cNvSpPr>
            <a:spLocks noGrp="1" noRot="1" noChangeAspect="1" noChangeArrowheads="1" noTextEdit="1"/>
          </p:cNvSpPr>
          <p:nvPr>
            <p:ph type="sldImg"/>
          </p:nvPr>
        </p:nvSpPr>
        <p:spPr>
          <a:ln/>
        </p:spPr>
      </p:sp>
      <p:sp>
        <p:nvSpPr>
          <p:cNvPr id="14339" name="Espace réservé des commentaires 2">
            <a:extLst>
              <a:ext uri="{FF2B5EF4-FFF2-40B4-BE49-F238E27FC236}">
                <a16:creationId xmlns:a16="http://schemas.microsoft.com/office/drawing/2014/main" id="{5FE4B086-E281-4724-864C-83B5713FD7D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en-GB" altLang="en-US" b="1" noProof="0" dirty="0"/>
              <a:t>To the facilitator:  </a:t>
            </a:r>
          </a:p>
          <a:p>
            <a:r>
              <a:rPr lang="en-GB" altLang="en-US" b="1" noProof="0" dirty="0"/>
              <a:t>Explain to the participants that the new rotavirus vaccine is safe.</a:t>
            </a:r>
          </a:p>
          <a:p>
            <a:endParaRPr lang="en-GB" altLang="en-US" b="1" noProof="0" dirty="0"/>
          </a:p>
          <a:p>
            <a:r>
              <a:rPr lang="en-GB" altLang="en-US" noProof="0" dirty="0"/>
              <a:t>Current rotavirus vaccines are generally well tolerated. They do not appear to cause any serious adverse events. </a:t>
            </a:r>
          </a:p>
          <a:p>
            <a:r>
              <a:rPr lang="en-GB" altLang="en-US" noProof="0" dirty="0"/>
              <a:t> </a:t>
            </a:r>
          </a:p>
          <a:p>
            <a:r>
              <a:rPr lang="en-GB" altLang="en-US" noProof="0" dirty="0"/>
              <a:t>Diarrhoea and irritability are common side effects of Rotarix</a:t>
            </a:r>
            <a:r>
              <a:rPr lang="en-GB" altLang="en-US" baseline="30000" noProof="0" dirty="0"/>
              <a:t>®</a:t>
            </a:r>
            <a:r>
              <a:rPr lang="en-GB" altLang="en-US" noProof="0" dirty="0"/>
              <a:t> rotavirus vaccine.</a:t>
            </a:r>
            <a:r>
              <a:rPr lang="en-GB" altLang="en-US" noProof="0" dirty="0">
                <a:highlight>
                  <a:srgbClr val="FFFF00"/>
                </a:highlight>
              </a:rPr>
              <a:t> </a:t>
            </a:r>
          </a:p>
          <a:p>
            <a:endParaRPr lang="en-GB" altLang="en-US" noProof="0" dirty="0"/>
          </a:p>
          <a:p>
            <a:r>
              <a:rPr lang="en-GB" altLang="en-US" noProof="0" dirty="0"/>
              <a:t>Any adverse events and other problems related to the vaccines should be reported through the existing AEFI Reporting System established by the National Immunization Programme (more details in Module 6).</a:t>
            </a:r>
          </a:p>
          <a:p>
            <a:endParaRPr lang="en-GB" altLang="en-US" noProof="0" dirty="0"/>
          </a:p>
          <a:p>
            <a:r>
              <a:rPr lang="en-GB" altLang="en-US" noProof="0" dirty="0"/>
              <a:t>Rotarix</a:t>
            </a:r>
            <a:r>
              <a:rPr lang="en-GB" altLang="en-US" baseline="30000" noProof="0" dirty="0"/>
              <a:t>®</a:t>
            </a:r>
            <a:r>
              <a:rPr lang="en-GB" altLang="en-US" noProof="0" dirty="0"/>
              <a:t> vaccine can be given safely with other vaccines.</a:t>
            </a:r>
          </a:p>
          <a:p>
            <a:endParaRPr lang="es-ES" altLang="en-US" dirty="0"/>
          </a:p>
        </p:txBody>
      </p:sp>
      <p:sp>
        <p:nvSpPr>
          <p:cNvPr id="14340" name="Espace réservé du numéro de diapositive 3">
            <a:extLst>
              <a:ext uri="{FF2B5EF4-FFF2-40B4-BE49-F238E27FC236}">
                <a16:creationId xmlns:a16="http://schemas.microsoft.com/office/drawing/2014/main" id="{D87D0889-926C-4DEE-A987-95FB5ECC4339}"/>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541D881E-230F-49B6-BFC6-54FA604B630C}" type="slidenum">
              <a:rPr lang="en-GB" altLang="en-US">
                <a:cs typeface="Arial" panose="020B0604020202020204" pitchFamily="34" charset="0"/>
              </a:rPr>
              <a:pPr algn="r" eaLnBrk="1" hangingPunct="1">
                <a:spcBef>
                  <a:spcPct val="0"/>
                </a:spcBef>
              </a:pPr>
              <a:t>5</a:t>
            </a:fld>
            <a:endParaRPr lang="en-GB" altLang="en-US">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Espace réservé de l'image des diapositives 1">
            <a:extLst>
              <a:ext uri="{FF2B5EF4-FFF2-40B4-BE49-F238E27FC236}">
                <a16:creationId xmlns:a16="http://schemas.microsoft.com/office/drawing/2014/main" id="{B9900D1C-7AA8-4101-9B6E-3CE056F6776D}"/>
              </a:ext>
            </a:extLst>
          </p:cNvPr>
          <p:cNvSpPr>
            <a:spLocks noGrp="1" noRot="1" noChangeAspect="1" noChangeArrowheads="1" noTextEdit="1"/>
          </p:cNvSpPr>
          <p:nvPr>
            <p:ph type="sldImg"/>
          </p:nvPr>
        </p:nvSpPr>
        <p:spPr>
          <a:ln/>
        </p:spPr>
      </p:sp>
      <p:sp>
        <p:nvSpPr>
          <p:cNvPr id="16387" name="Espace réservé des commentaires 2">
            <a:extLst>
              <a:ext uri="{FF2B5EF4-FFF2-40B4-BE49-F238E27FC236}">
                <a16:creationId xmlns:a16="http://schemas.microsoft.com/office/drawing/2014/main" id="{770A637A-3F33-4CE2-B377-798BAEBD8DE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  </a:t>
            </a:r>
          </a:p>
          <a:p>
            <a:r>
              <a:rPr lang="en-US" altLang="en-US" b="1" dirty="0"/>
              <a:t>Explain to the participants at which temperature the vaccine should be stored.</a:t>
            </a:r>
          </a:p>
          <a:p>
            <a:endParaRPr lang="en-US" altLang="en-US" b="1" dirty="0"/>
          </a:p>
          <a:p>
            <a:r>
              <a:rPr lang="en-US" altLang="en-US" dirty="0"/>
              <a:t>Handling vaccines requires great care. Some vaccines are sensitive to heat and some to freezing. </a:t>
            </a:r>
          </a:p>
          <a:p>
            <a:r>
              <a:rPr lang="en-US" altLang="en-US" dirty="0"/>
              <a:t>Careful storage and transport conditions are needed to protect vaccines from becoming ineffective and unusable. </a:t>
            </a:r>
          </a:p>
          <a:p>
            <a:r>
              <a:rPr lang="fr-FR" altLang="en-US" dirty="0"/>
              <a:t>Rotarix</a:t>
            </a:r>
            <a:r>
              <a:rPr lang="fr-FR" altLang="en-US" baseline="30000" dirty="0"/>
              <a:t>®</a:t>
            </a:r>
            <a:r>
              <a:rPr lang="en-US" altLang="en-US" dirty="0"/>
              <a:t> vaccine must be transported and stored at +2°C to +8°C.</a:t>
            </a:r>
          </a:p>
          <a:p>
            <a:r>
              <a:rPr lang="en-US" altLang="en-US" dirty="0"/>
              <a:t>It is important to ensure that the vaccine is not frozen. </a:t>
            </a:r>
          </a:p>
          <a:p>
            <a:r>
              <a:rPr lang="en-US" altLang="en-US" dirty="0"/>
              <a:t>If vaccines are frozen, they lose their potency and they will not provide adequate protection against the disease.</a:t>
            </a:r>
          </a:p>
          <a:p>
            <a:r>
              <a:rPr lang="en-US" altLang="es-ES" dirty="0"/>
              <a:t>It is critical to ensure that the storage conditions comply with this. </a:t>
            </a:r>
          </a:p>
          <a:p>
            <a:r>
              <a:rPr lang="en-US" altLang="en-US" dirty="0"/>
              <a:t> </a:t>
            </a:r>
          </a:p>
        </p:txBody>
      </p:sp>
      <p:sp>
        <p:nvSpPr>
          <p:cNvPr id="16388" name="Espace réservé du numéro de diapositive 3">
            <a:extLst>
              <a:ext uri="{FF2B5EF4-FFF2-40B4-BE49-F238E27FC236}">
                <a16:creationId xmlns:a16="http://schemas.microsoft.com/office/drawing/2014/main" id="{7C86A9BD-459E-4D09-AEDF-B941E9997406}"/>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A1572FE2-B219-4E1D-BE73-F57FAF5B89FF}" type="slidenum">
              <a:rPr lang="en-GB" altLang="en-US">
                <a:cs typeface="Arial" panose="020B0604020202020204" pitchFamily="34" charset="0"/>
              </a:rPr>
              <a:pPr algn="r" eaLnBrk="1" hangingPunct="1">
                <a:spcBef>
                  <a:spcPct val="0"/>
                </a:spcBef>
              </a:pPr>
              <a:t>6</a:t>
            </a:fld>
            <a:endParaRPr lang="en-GB" altLang="en-US">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Espace réservé de l'image des diapositives 1">
            <a:extLst>
              <a:ext uri="{FF2B5EF4-FFF2-40B4-BE49-F238E27FC236}">
                <a16:creationId xmlns:a16="http://schemas.microsoft.com/office/drawing/2014/main" id="{76E98C65-D218-44F7-A706-6F992AB97296}"/>
              </a:ext>
            </a:extLst>
          </p:cNvPr>
          <p:cNvSpPr>
            <a:spLocks noGrp="1" noRot="1" noChangeAspect="1" noChangeArrowheads="1" noTextEdit="1"/>
          </p:cNvSpPr>
          <p:nvPr>
            <p:ph type="sldImg"/>
          </p:nvPr>
        </p:nvSpPr>
        <p:spPr>
          <a:ln/>
        </p:spPr>
      </p:sp>
      <p:sp>
        <p:nvSpPr>
          <p:cNvPr id="18435" name="Espace réservé des commentaires 2">
            <a:extLst>
              <a:ext uri="{FF2B5EF4-FFF2-40B4-BE49-F238E27FC236}">
                <a16:creationId xmlns:a16="http://schemas.microsoft.com/office/drawing/2014/main" id="{E8FD1D0D-4ED5-4C0B-8630-4D3C4251299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  </a:t>
            </a:r>
          </a:p>
          <a:p>
            <a:r>
              <a:rPr lang="en-US" altLang="en-US" b="1" dirty="0"/>
              <a:t>Explain to the participants where to store the vaccine</a:t>
            </a:r>
            <a:r>
              <a:rPr lang="en-US" altLang="en-US" dirty="0"/>
              <a:t>.</a:t>
            </a:r>
          </a:p>
          <a:p>
            <a:endParaRPr lang="en-US" altLang="en-US" dirty="0"/>
          </a:p>
          <a:p>
            <a:r>
              <a:rPr lang="en-US" altLang="en-US" dirty="0"/>
              <a:t>Good temperature control during the storage and transport of vaccines is critical to ensure their potency and safety. Monitor the temperature of the refrigerator regularly.</a:t>
            </a:r>
          </a:p>
          <a:p>
            <a:r>
              <a:rPr lang="en-US" altLang="en-US" dirty="0"/>
              <a:t>As we have mentioned before, Rotarix</a:t>
            </a:r>
            <a:r>
              <a:rPr lang="en-US" altLang="en-US" baseline="30000" dirty="0"/>
              <a:t>®</a:t>
            </a:r>
            <a:r>
              <a:rPr lang="en-US" altLang="en-US" dirty="0"/>
              <a:t> tubes must be stored between +2°C and +8°C . </a:t>
            </a:r>
          </a:p>
          <a:p>
            <a:r>
              <a:rPr lang="en-US" altLang="en-US" dirty="0"/>
              <a:t>Do not put Rotarix</a:t>
            </a:r>
            <a:r>
              <a:rPr lang="en-US" altLang="en-US" baseline="30000" dirty="0"/>
              <a:t>®</a:t>
            </a:r>
            <a:r>
              <a:rPr lang="en-US" altLang="en-US" dirty="0"/>
              <a:t>  vaccine in the freezer.</a:t>
            </a:r>
          </a:p>
          <a:p>
            <a:r>
              <a:rPr lang="en-US" altLang="en-US" dirty="0"/>
              <a:t>The vaccine should be administered as soon as possible after being removed from the refrigerator.</a:t>
            </a:r>
          </a:p>
        </p:txBody>
      </p:sp>
      <p:sp>
        <p:nvSpPr>
          <p:cNvPr id="18436" name="Espace réservé du numéro de diapositive 3">
            <a:extLst>
              <a:ext uri="{FF2B5EF4-FFF2-40B4-BE49-F238E27FC236}">
                <a16:creationId xmlns:a16="http://schemas.microsoft.com/office/drawing/2014/main" id="{32FE63AC-991B-4D98-BE5E-D7278CE42BCF}"/>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DF2DB189-9B8F-4271-9D07-86B90FF5C9F1}" type="slidenum">
              <a:rPr lang="en-GB" altLang="en-US">
                <a:cs typeface="Arial" panose="020B0604020202020204" pitchFamily="34" charset="0"/>
              </a:rPr>
              <a:pPr algn="r" eaLnBrk="1" hangingPunct="1">
                <a:spcBef>
                  <a:spcPct val="0"/>
                </a:spcBef>
              </a:pPr>
              <a:t>7</a:t>
            </a:fld>
            <a:endParaRPr lang="en-GB" altLang="en-US">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Espace réservé de l'image des diapositives 1">
            <a:extLst>
              <a:ext uri="{FF2B5EF4-FFF2-40B4-BE49-F238E27FC236}">
                <a16:creationId xmlns:a16="http://schemas.microsoft.com/office/drawing/2014/main" id="{561DFAFC-304C-46CF-967E-55C9893B87F5}"/>
              </a:ext>
            </a:extLst>
          </p:cNvPr>
          <p:cNvSpPr>
            <a:spLocks noGrp="1" noRot="1" noChangeAspect="1" noChangeArrowheads="1" noTextEdit="1"/>
          </p:cNvSpPr>
          <p:nvPr>
            <p:ph type="sldImg"/>
          </p:nvPr>
        </p:nvSpPr>
        <p:spPr>
          <a:ln/>
        </p:spPr>
      </p:sp>
      <p:sp>
        <p:nvSpPr>
          <p:cNvPr id="20483" name="Espace réservé des commentaires 2">
            <a:extLst>
              <a:ext uri="{FF2B5EF4-FFF2-40B4-BE49-F238E27FC236}">
                <a16:creationId xmlns:a16="http://schemas.microsoft.com/office/drawing/2014/main" id="{4A42EAB6-B344-4BB9-BFC5-88FCB89CF27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  </a:t>
            </a:r>
          </a:p>
          <a:p>
            <a:r>
              <a:rPr lang="en-US" altLang="es-ES" b="1" dirty="0"/>
              <a:t>Explain to the participants, how to store the vaccine.</a:t>
            </a:r>
          </a:p>
          <a:p>
            <a:endParaRPr lang="en-US" altLang="es-ES" dirty="0"/>
          </a:p>
          <a:p>
            <a:r>
              <a:rPr lang="en-US" altLang="es-ES" dirty="0"/>
              <a:t>Vaccines with early expiration dates should be kept in front for first use.</a:t>
            </a:r>
          </a:p>
          <a:p>
            <a:r>
              <a:rPr lang="en-US" altLang="es-ES" dirty="0"/>
              <a:t>Vaccines with the Vaccine Vial Monitor (VVM) at or near discard point should be used first. Vaccines with VVM beyond discard point should not be used even if the expiration date is valid (more detail in Module 4).</a:t>
            </a:r>
          </a:p>
          <a:p>
            <a:r>
              <a:rPr lang="en-US" altLang="es-ES" dirty="0"/>
              <a:t>Keep a “use first box” in the refrigerator to put vaccine vials that were taken out of the refrigerator (for fixed or outreach session) and were brought back unused. Vaccines in the “use first box” must be used first in the next session.</a:t>
            </a:r>
          </a:p>
          <a:p>
            <a:r>
              <a:rPr lang="en-US" altLang="es-ES" dirty="0"/>
              <a:t>Do not open the refrigerator door often and regularly monitor the temperature of the refrigerator.</a:t>
            </a:r>
          </a:p>
        </p:txBody>
      </p:sp>
      <p:sp>
        <p:nvSpPr>
          <p:cNvPr id="20484" name="Espace réservé du numéro de diapositive 3">
            <a:extLst>
              <a:ext uri="{FF2B5EF4-FFF2-40B4-BE49-F238E27FC236}">
                <a16:creationId xmlns:a16="http://schemas.microsoft.com/office/drawing/2014/main" id="{A88A04C2-2971-4B8A-A72A-BCEA1C4AA50D}"/>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2F79B342-F4E9-4C72-A01C-45D5AA2F48B1}" type="slidenum">
              <a:rPr lang="en-GB" altLang="es-ES">
                <a:cs typeface="Arial" panose="020B0604020202020204" pitchFamily="34" charset="0"/>
              </a:rPr>
              <a:pPr algn="r" eaLnBrk="1" hangingPunct="1">
                <a:spcBef>
                  <a:spcPct val="0"/>
                </a:spcBef>
              </a:pPr>
              <a:t>8</a:t>
            </a:fld>
            <a:endParaRPr lang="en-GB" altLang="es-ES">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a:extLst>
              <a:ext uri="{FF2B5EF4-FFF2-40B4-BE49-F238E27FC236}">
                <a16:creationId xmlns:a16="http://schemas.microsoft.com/office/drawing/2014/main" id="{8B3DC575-914E-41DE-85D2-314B79B83697}"/>
              </a:ext>
            </a:extLst>
          </p:cNvPr>
          <p:cNvSpPr>
            <a:spLocks noGrp="1" noRot="1" noChangeAspect="1" noChangeArrowheads="1" noTextEdit="1"/>
          </p:cNvSpPr>
          <p:nvPr>
            <p:ph type="sldImg"/>
          </p:nvPr>
        </p:nvSpPr>
        <p:spPr>
          <a:ln/>
        </p:spPr>
      </p:sp>
      <p:sp>
        <p:nvSpPr>
          <p:cNvPr id="22531" name="Espace réservé des commentaires 2">
            <a:extLst>
              <a:ext uri="{FF2B5EF4-FFF2-40B4-BE49-F238E27FC236}">
                <a16:creationId xmlns:a16="http://schemas.microsoft.com/office/drawing/2014/main" id="{35F5B307-F54F-4B3E-94C0-0EF6FB4021E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lstStyle/>
          <a:p>
            <a:r>
              <a:rPr lang="en-US" altLang="en-US" b="1" dirty="0"/>
              <a:t>To the facilitator:</a:t>
            </a:r>
          </a:p>
          <a:p>
            <a:r>
              <a:rPr lang="en-US" altLang="en-US" dirty="0"/>
              <a:t>Read the slide.</a:t>
            </a:r>
          </a:p>
          <a:p>
            <a:r>
              <a:rPr lang="en-US" altLang="en-US" dirty="0"/>
              <a:t>The question will test if participants understand what to do if the refrigerator stops functioning.</a:t>
            </a:r>
          </a:p>
          <a:p>
            <a:endParaRPr lang="en-US" altLang="en-US" b="1" dirty="0"/>
          </a:p>
          <a:p>
            <a:r>
              <a:rPr lang="en-US" altLang="en-US" b="1" dirty="0"/>
              <a:t>Answer:</a:t>
            </a:r>
          </a:p>
          <a:p>
            <a:pPr marL="171450" indent="-171450" algn="l">
              <a:buFont typeface="Arial" panose="020B0604020202020204" pitchFamily="34" charset="0"/>
              <a:buChar char="•"/>
            </a:pPr>
            <a:r>
              <a:rPr lang="en-US" altLang="en-US" dirty="0"/>
              <a:t>Find another refrigerator or cold room to store vaccines (be sure that the temperature is maintained between +2°C and + 8°C). </a:t>
            </a:r>
          </a:p>
          <a:p>
            <a:pPr marL="171450" indent="-171450" algn="l">
              <a:buFont typeface="Arial" panose="020B0604020202020204" pitchFamily="34" charset="0"/>
              <a:buChar char="•"/>
            </a:pPr>
            <a:r>
              <a:rPr lang="en-US" altLang="en-US" dirty="0"/>
              <a:t>If another refrigerator is unavailable, line ice packs or cold packs in cold box(es) or vaccine carrier(s) then put vaccines in the box(es) (Be careful not to put rotavirus vaccines or other freeze-sensitive vaccines near frozen ice packs, as it may affect vaccine potency). </a:t>
            </a:r>
          </a:p>
          <a:p>
            <a:pPr marL="171450" indent="-171450" algn="l">
              <a:buFont typeface="Arial" panose="020B0604020202020204" pitchFamily="34" charset="0"/>
              <a:buChar char="•"/>
            </a:pPr>
            <a:r>
              <a:rPr lang="en-US" altLang="en-US" dirty="0"/>
              <a:t>Inform supervisor immediately.</a:t>
            </a:r>
          </a:p>
        </p:txBody>
      </p:sp>
      <p:sp>
        <p:nvSpPr>
          <p:cNvPr id="22532" name="Espace réservé du numéro de diapositive 3">
            <a:extLst>
              <a:ext uri="{FF2B5EF4-FFF2-40B4-BE49-F238E27FC236}">
                <a16:creationId xmlns:a16="http://schemas.microsoft.com/office/drawing/2014/main" id="{C1BE0C0C-D6F1-4025-98F5-0B6C4C23EF37}"/>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C43F937E-33CC-4488-B666-E801195C23EE}" type="slidenum">
              <a:rPr lang="fr-FR" altLang="en-US">
                <a:solidFill>
                  <a:srgbClr val="000000"/>
                </a:solidFill>
                <a:cs typeface="Arial" panose="020B0604020202020204" pitchFamily="34" charset="0"/>
              </a:rPr>
              <a:pPr algn="r" eaLnBrk="1" hangingPunct="1">
                <a:spcBef>
                  <a:spcPct val="0"/>
                </a:spcBef>
              </a:pPr>
              <a:t>9</a:t>
            </a:fld>
            <a:endParaRPr lang="fr-FR" altLang="en-US">
              <a:solidFill>
                <a:srgbClr val="000000"/>
              </a:solidFill>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12">
            <a:extLst>
              <a:ext uri="{FF2B5EF4-FFF2-40B4-BE49-F238E27FC236}">
                <a16:creationId xmlns:a16="http://schemas.microsoft.com/office/drawing/2014/main" id="{40581E04-33CD-4444-A20B-E8436E7C9645}"/>
              </a:ext>
            </a:extLst>
          </p:cNvPr>
          <p:cNvSpPr>
            <a:spLocks noChangeArrowheads="1"/>
          </p:cNvSpPr>
          <p:nvPr userDrawn="1"/>
        </p:nvSpPr>
        <p:spPr bwMode="auto">
          <a:xfrm>
            <a:off x="1588" y="0"/>
            <a:ext cx="9144000" cy="6858000"/>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anose="020B0600070205080204" pitchFamily="34" charset="-128"/>
              </a:defRPr>
            </a:lvl1pPr>
            <a:lvl2pPr marL="742950" indent="-285750" eaLnBrk="0" hangingPunct="0">
              <a:defRPr>
                <a:solidFill>
                  <a:schemeClr val="tx1"/>
                </a:solidFill>
                <a:latin typeface="Limon F3" charset="0"/>
                <a:ea typeface="MS PGothic" panose="020B0600070205080204" pitchFamily="34" charset="-128"/>
              </a:defRPr>
            </a:lvl2pPr>
            <a:lvl3pPr marL="1143000" indent="-228600" eaLnBrk="0" hangingPunct="0">
              <a:defRPr>
                <a:solidFill>
                  <a:schemeClr val="tx1"/>
                </a:solidFill>
                <a:latin typeface="Limon F3" charset="0"/>
                <a:ea typeface="MS PGothic" panose="020B0600070205080204" pitchFamily="34" charset="-128"/>
              </a:defRPr>
            </a:lvl3pPr>
            <a:lvl4pPr marL="1600200" indent="-228600" eaLnBrk="0" hangingPunct="0">
              <a:defRPr>
                <a:solidFill>
                  <a:schemeClr val="tx1"/>
                </a:solidFill>
                <a:latin typeface="Limon F3" charset="0"/>
                <a:ea typeface="MS PGothic" panose="020B0600070205080204" pitchFamily="34" charset="-128"/>
              </a:defRPr>
            </a:lvl4pPr>
            <a:lvl5pPr marL="2057400" indent="-228600" eaLnBrk="0" hangingPunct="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spcBef>
                <a:spcPct val="50000"/>
              </a:spcBef>
              <a:defRPr/>
            </a:pPr>
            <a:endParaRPr lang="en-US" altLang="en-US" sz="3400" b="1">
              <a:solidFill>
                <a:srgbClr val="000066"/>
              </a:solidFill>
              <a:latin typeface="Arial" panose="020B0604020202020204" pitchFamily="34" charset="0"/>
            </a:endParaRPr>
          </a:p>
        </p:txBody>
      </p:sp>
      <p:sp>
        <p:nvSpPr>
          <p:cNvPr id="36866" name="Rectangle 3"/>
          <p:cNvSpPr>
            <a:spLocks noGrp="1" noChangeArrowheads="1"/>
          </p:cNvSpPr>
          <p:nvPr>
            <p:ph type="ctrTitle"/>
          </p:nvPr>
        </p:nvSpPr>
        <p:spPr>
          <a:xfrm>
            <a:off x="685800" y="2130425"/>
            <a:ext cx="7772400" cy="1470025"/>
          </a:xfrm>
        </p:spPr>
        <p:txBody>
          <a:bodyPr/>
          <a:lstStyle>
            <a:lvl1pPr>
              <a:defRPr>
                <a:latin typeface="Arial" charset="0"/>
                <a:cs typeface="Arial" charset="0"/>
              </a:defRPr>
            </a:lvl1pPr>
          </a:lstStyle>
          <a:p>
            <a:pPr lvl="0"/>
            <a:r>
              <a:rPr lang="fr-FR" noProof="0"/>
              <a:t>Cliquez pour modifier le style du titre</a:t>
            </a:r>
          </a:p>
        </p:txBody>
      </p:sp>
      <p:sp>
        <p:nvSpPr>
          <p:cNvPr id="36867" name="Rectangle 4"/>
          <p:cNvSpPr>
            <a:spLocks noGrp="1" noChangeArrowheads="1"/>
          </p:cNvSpPr>
          <p:nvPr>
            <p:ph type="subTitle" idx="1"/>
          </p:nvPr>
        </p:nvSpPr>
        <p:spPr>
          <a:xfrm>
            <a:off x="1371600" y="3886200"/>
            <a:ext cx="6400800" cy="1752600"/>
          </a:xfrm>
        </p:spPr>
        <p:txBody>
          <a:bodyPr/>
          <a:lstStyle>
            <a:lvl1pPr marL="0" indent="0" algn="ctr">
              <a:buFont typeface="Wingdings" charset="0"/>
              <a:buNone/>
              <a:defRPr>
                <a:latin typeface="Arial" charset="0"/>
                <a:cs typeface="Arial" charset="0"/>
              </a:defRPr>
            </a:lvl1pPr>
          </a:lstStyle>
          <a:p>
            <a:pPr lvl="0"/>
            <a:r>
              <a:rPr lang="fr-FR" noProof="0"/>
              <a:t>Cliquez pour modifier le style des sous-titres du masque</a:t>
            </a:r>
          </a:p>
        </p:txBody>
      </p:sp>
    </p:spTree>
    <p:extLst>
      <p:ext uri="{BB962C8B-B14F-4D97-AF65-F5344CB8AC3E}">
        <p14:creationId xmlns:p14="http://schemas.microsoft.com/office/powerpoint/2010/main" val="11341240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2041971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407314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1060161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10739340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8958545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68394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201134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4479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4000238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42109951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0BF16BCE-937B-4358-BCD8-286B6577D082}"/>
              </a:ext>
            </a:extLst>
          </p:cNvPr>
          <p:cNvSpPr>
            <a:spLocks noGrp="1" noChangeArrowheads="1"/>
          </p:cNvSpPr>
          <p:nvPr>
            <p:ph type="title"/>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a:extLst>
            <a:ext uri="{FAA26D3D-D897-4be2-8F04-BA451C77F1D7}"/>
          </a:ex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8E5B1186-E4DD-4764-B5D9-F5286EE38983}"/>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p:txBody>
      </p:sp>
      <p:sp>
        <p:nvSpPr>
          <p:cNvPr id="1028" name="Line 6">
            <a:extLst>
              <a:ext uri="{FF2B5EF4-FFF2-40B4-BE49-F238E27FC236}">
                <a16:creationId xmlns:a16="http://schemas.microsoft.com/office/drawing/2014/main" id="{51CBF3E0-F4F4-4A79-BDFE-8DB8665B1211}"/>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464FCB87-DB17-4CC0-AAB4-270245E1EDDF}"/>
              </a:ext>
            </a:extLst>
          </p:cNvPr>
          <p:cNvSpPr>
            <a:spLocks noChangeArrowheads="1"/>
          </p:cNvSpPr>
          <p:nvPr/>
        </p:nvSpPr>
        <p:spPr bwMode="auto">
          <a:xfrm>
            <a:off x="1588" y="6015038"/>
            <a:ext cx="9144000" cy="842962"/>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anose="020B0600070205080204" pitchFamily="34" charset="-128"/>
              </a:defRPr>
            </a:lvl1pPr>
            <a:lvl2pPr marL="742950" indent="-285750" eaLnBrk="0" hangingPunct="0">
              <a:defRPr>
                <a:solidFill>
                  <a:schemeClr val="tx1"/>
                </a:solidFill>
                <a:latin typeface="Limon F3" charset="0"/>
                <a:ea typeface="MS PGothic" panose="020B0600070205080204" pitchFamily="34" charset="-128"/>
              </a:defRPr>
            </a:lvl2pPr>
            <a:lvl3pPr marL="1143000" indent="-228600" eaLnBrk="0" hangingPunct="0">
              <a:defRPr>
                <a:solidFill>
                  <a:schemeClr val="tx1"/>
                </a:solidFill>
                <a:latin typeface="Limon F3" charset="0"/>
                <a:ea typeface="MS PGothic" panose="020B0600070205080204" pitchFamily="34" charset="-128"/>
              </a:defRPr>
            </a:lvl3pPr>
            <a:lvl4pPr marL="1600200" indent="-228600" eaLnBrk="0" hangingPunct="0">
              <a:defRPr>
                <a:solidFill>
                  <a:schemeClr val="tx1"/>
                </a:solidFill>
                <a:latin typeface="Limon F3" charset="0"/>
                <a:ea typeface="MS PGothic" panose="020B0600070205080204" pitchFamily="34" charset="-128"/>
              </a:defRPr>
            </a:lvl4pPr>
            <a:lvl5pPr marL="2057400" indent="-228600" eaLnBrk="0" hangingPunct="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spcBef>
                <a:spcPct val="50000"/>
              </a:spcBef>
              <a:defRPr/>
            </a:pPr>
            <a:endParaRPr lang="fr-FR" altLang="en-US" sz="3400" b="1" dirty="0">
              <a:solidFill>
                <a:srgbClr val="000066"/>
              </a:solidFill>
              <a:latin typeface="Arial" panose="020B0604020202020204" pitchFamily="34" charset="0"/>
            </a:endParaRPr>
          </a:p>
        </p:txBody>
      </p:sp>
      <p:sp>
        <p:nvSpPr>
          <p:cNvPr id="1030" name="Rectangle 13">
            <a:extLst>
              <a:ext uri="{FF2B5EF4-FFF2-40B4-BE49-F238E27FC236}">
                <a16:creationId xmlns:a16="http://schemas.microsoft.com/office/drawing/2014/main" id="{2A6614BE-3DE8-43EE-8078-EEDA385B852F}"/>
              </a:ext>
            </a:extLst>
          </p:cNvPr>
          <p:cNvSpPr>
            <a:spLocks noChangeArrowheads="1"/>
          </p:cNvSpPr>
          <p:nvPr/>
        </p:nvSpPr>
        <p:spPr bwMode="auto">
          <a:xfrm>
            <a:off x="927100" y="6426200"/>
            <a:ext cx="501332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eaLnBrk="0" hangingPunct="0">
              <a:defRPr>
                <a:solidFill>
                  <a:schemeClr val="tx1"/>
                </a:solidFill>
                <a:latin typeface="Limon F3" charset="0"/>
                <a:ea typeface="MS PGothic" panose="020B0600070205080204" pitchFamily="34" charset="-128"/>
              </a:defRPr>
            </a:lvl1pPr>
            <a:lvl2pPr marL="742950" indent="-285750" defTabSz="912813" eaLnBrk="0" hangingPunct="0">
              <a:defRPr>
                <a:solidFill>
                  <a:schemeClr val="tx1"/>
                </a:solidFill>
                <a:latin typeface="Limon F3" charset="0"/>
                <a:ea typeface="MS PGothic" panose="020B0600070205080204" pitchFamily="34" charset="-128"/>
              </a:defRPr>
            </a:lvl2pPr>
            <a:lvl3pPr marL="1143000" indent="-228600" defTabSz="912813" eaLnBrk="0" hangingPunct="0">
              <a:defRPr>
                <a:solidFill>
                  <a:schemeClr val="tx1"/>
                </a:solidFill>
                <a:latin typeface="Limon F3" charset="0"/>
                <a:ea typeface="MS PGothic" panose="020B0600070205080204" pitchFamily="34" charset="-128"/>
              </a:defRPr>
            </a:lvl3pPr>
            <a:lvl4pPr marL="1600200" indent="-228600" defTabSz="912813" eaLnBrk="0" hangingPunct="0">
              <a:defRPr>
                <a:solidFill>
                  <a:schemeClr val="tx1"/>
                </a:solidFill>
                <a:latin typeface="Limon F3" charset="0"/>
                <a:ea typeface="MS PGothic" panose="020B0600070205080204" pitchFamily="34" charset="-128"/>
              </a:defRPr>
            </a:lvl4pPr>
            <a:lvl5pPr marL="2057400" indent="-228600" defTabSz="912813" eaLnBrk="0" hangingPunct="0">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defRPr/>
            </a:pPr>
            <a:r>
              <a:rPr lang="en-US" altLang="en-US" sz="1200" b="1" dirty="0">
                <a:solidFill>
                  <a:srgbClr val="96CCEE"/>
                </a:solidFill>
                <a:latin typeface="Arial Narrow" panose="020B0606020202030204" pitchFamily="34" charset="0"/>
              </a:rPr>
              <a:t>Rotavirus vaccine attributes and storage conditions</a:t>
            </a:r>
            <a:r>
              <a:rPr lang="en-GB" altLang="en-US" sz="1200" b="1" dirty="0">
                <a:solidFill>
                  <a:srgbClr val="96CCEE"/>
                </a:solidFill>
                <a:latin typeface="Arial Narrow" panose="020B0606020202030204" pitchFamily="34" charset="0"/>
              </a:rPr>
              <a:t>,  Module 2 </a:t>
            </a:r>
            <a:r>
              <a:rPr lang="en-GB" altLang="en-US" sz="1200" b="1" dirty="0">
                <a:solidFill>
                  <a:srgbClr val="72BBE8"/>
                </a:solidFill>
                <a:latin typeface="Arial Narrow" panose="020B0606020202030204" pitchFamily="34" charset="0"/>
              </a:rPr>
              <a:t> </a:t>
            </a:r>
            <a:r>
              <a:rPr lang="en-GB" altLang="en-US" b="1" baseline="12000" dirty="0">
                <a:solidFill>
                  <a:srgbClr val="FFFFFF"/>
                </a:solidFill>
                <a:latin typeface="Arial Narrow" panose="020B0606020202030204" pitchFamily="34" charset="0"/>
              </a:rPr>
              <a:t>|</a:t>
            </a:r>
            <a:r>
              <a:rPr lang="en-GB" altLang="en-US" sz="1200" b="1" dirty="0">
                <a:solidFill>
                  <a:srgbClr val="96CCEE"/>
                </a:solidFill>
                <a:latin typeface="Arial Narrow" panose="020B0606020202030204" pitchFamily="34" charset="0"/>
              </a:rPr>
              <a:t>  </a:t>
            </a:r>
            <a:r>
              <a:rPr lang="en-GB" altLang="en-US" sz="1200" dirty="0">
                <a:solidFill>
                  <a:srgbClr val="96CCEE"/>
                </a:solidFill>
                <a:latin typeface="Arial Narrow" panose="020B0606020202030204" pitchFamily="34" charset="0"/>
              </a:rPr>
              <a:t>December 2024</a:t>
            </a:r>
          </a:p>
        </p:txBody>
      </p:sp>
      <p:sp>
        <p:nvSpPr>
          <p:cNvPr id="1031" name="Rectangle 14">
            <a:extLst>
              <a:ext uri="{FF2B5EF4-FFF2-40B4-BE49-F238E27FC236}">
                <a16:creationId xmlns:a16="http://schemas.microsoft.com/office/drawing/2014/main" id="{5BE9F48A-902C-484F-AC2B-BF897AB626BC}"/>
              </a:ext>
            </a:extLst>
          </p:cNvPr>
          <p:cNvSpPr>
            <a:spLocks noChangeArrowheads="1"/>
          </p:cNvSpPr>
          <p:nvPr/>
        </p:nvSpPr>
        <p:spPr bwMode="auto">
          <a:xfrm>
            <a:off x="360363" y="6399213"/>
            <a:ext cx="539750"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defRPr>
                <a:solidFill>
                  <a:schemeClr val="tx1"/>
                </a:solidFill>
                <a:latin typeface="Limon F3" charset="0"/>
                <a:ea typeface="MS PGothic" panose="020B0600070205080204" pitchFamily="34" charset="-128"/>
              </a:defRPr>
            </a:lvl1pPr>
            <a:lvl2pPr marL="742950" indent="-285750" defTabSz="912813">
              <a:defRPr>
                <a:solidFill>
                  <a:schemeClr val="tx1"/>
                </a:solidFill>
                <a:latin typeface="Limon F3" charset="0"/>
                <a:ea typeface="MS PGothic" panose="020B0600070205080204" pitchFamily="34" charset="-128"/>
              </a:defRPr>
            </a:lvl2pPr>
            <a:lvl3pPr marL="1143000" indent="-228600" defTabSz="912813">
              <a:defRPr>
                <a:solidFill>
                  <a:schemeClr val="tx1"/>
                </a:solidFill>
                <a:latin typeface="Limon F3" charset="0"/>
                <a:ea typeface="MS PGothic" panose="020B0600070205080204" pitchFamily="34" charset="-128"/>
              </a:defRPr>
            </a:lvl3pPr>
            <a:lvl4pPr marL="1600200" indent="-228600" defTabSz="912813">
              <a:defRPr>
                <a:solidFill>
                  <a:schemeClr val="tx1"/>
                </a:solidFill>
                <a:latin typeface="Limon F3" charset="0"/>
                <a:ea typeface="MS PGothic" panose="020B0600070205080204" pitchFamily="34" charset="-128"/>
              </a:defRPr>
            </a:lvl4pPr>
            <a:lvl5pPr marL="2057400" indent="-228600" defTabSz="912813">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lgn="r" eaLnBrk="1" hangingPunct="1"/>
            <a:fld id="{0103BD8F-87BD-46DC-A1A1-20AEB94F1B39}" type="slidenum">
              <a:rPr lang="en-US" altLang="en-US" sz="1500" b="1">
                <a:solidFill>
                  <a:srgbClr val="72BBE8"/>
                </a:solidFill>
                <a:latin typeface="Arial Narrow" panose="020B0606020202030204" pitchFamily="34" charset="0"/>
              </a:rPr>
              <a:pPr algn="r" eaLnBrk="1" hangingPunct="1"/>
              <a:t>‹#›</a:t>
            </a:fld>
            <a:r>
              <a:rPr lang="en-GB" altLang="en-US" sz="1500" b="1">
                <a:solidFill>
                  <a:srgbClr val="72BBE8"/>
                </a:solidFill>
                <a:latin typeface="Arial Narrow" panose="020B0606020202030204" pitchFamily="34" charset="0"/>
              </a:rPr>
              <a:t> </a:t>
            </a:r>
            <a:r>
              <a:rPr lang="en-GB" altLang="en-US" sz="2100" b="1" baseline="14000">
                <a:solidFill>
                  <a:srgbClr val="FFFFFF"/>
                </a:solidFill>
                <a:latin typeface="Arial Narrow" panose="020B0606020202030204" pitchFamily="34" charset="0"/>
              </a:rPr>
              <a:t>|</a:t>
            </a:r>
          </a:p>
        </p:txBody>
      </p:sp>
      <p:pic>
        <p:nvPicPr>
          <p:cNvPr id="1032" name="Picture 17" descr="WHO-EN-white-H">
            <a:extLst>
              <a:ext uri="{FF2B5EF4-FFF2-40B4-BE49-F238E27FC236}">
                <a16:creationId xmlns:a16="http://schemas.microsoft.com/office/drawing/2014/main" id="{0431C9D4-2082-4392-B9B3-BEA49DF4055C}"/>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430963" y="6040438"/>
            <a:ext cx="22082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816" r:id="rId1"/>
    <p:sldLayoutId id="2147484806" r:id="rId2"/>
    <p:sldLayoutId id="2147484807" r:id="rId3"/>
    <p:sldLayoutId id="2147484808" r:id="rId4"/>
    <p:sldLayoutId id="2147484809" r:id="rId5"/>
    <p:sldLayoutId id="2147484810" r:id="rId6"/>
    <p:sldLayoutId id="2147484811" r:id="rId7"/>
    <p:sldLayoutId id="2147484812" r:id="rId8"/>
    <p:sldLayoutId id="2147484813" r:id="rId9"/>
    <p:sldLayoutId id="2147484814" r:id="rId10"/>
    <p:sldLayoutId id="2147484815"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E7FB8"/>
        </a:solidFill>
        <a:effectLst/>
      </p:bgPr>
    </p:bg>
    <p:spTree>
      <p:nvGrpSpPr>
        <p:cNvPr id="1" name=""/>
        <p:cNvGrpSpPr/>
        <p:nvPr/>
      </p:nvGrpSpPr>
      <p:grpSpPr>
        <a:xfrm>
          <a:off x="0" y="0"/>
          <a:ext cx="0" cy="0"/>
          <a:chOff x="0" y="0"/>
          <a:chExt cx="0" cy="0"/>
        </a:xfrm>
      </p:grpSpPr>
      <p:sp>
        <p:nvSpPr>
          <p:cNvPr id="7170" name="Rectangle 5">
            <a:extLst>
              <a:ext uri="{FF2B5EF4-FFF2-40B4-BE49-F238E27FC236}">
                <a16:creationId xmlns:a16="http://schemas.microsoft.com/office/drawing/2014/main" id="{13BCBBB7-0286-4928-A2DC-A391AF1756EC}"/>
              </a:ext>
            </a:extLst>
          </p:cNvPr>
          <p:cNvSpPr>
            <a:spLocks noGrp="1" noChangeArrowheads="1"/>
          </p:cNvSpPr>
          <p:nvPr>
            <p:ph type="ctrTitle"/>
          </p:nvPr>
        </p:nvSpPr>
        <p:spPr>
          <a:xfrm>
            <a:off x="685800" y="692150"/>
            <a:ext cx="7772400" cy="1470025"/>
          </a:xfrm>
        </p:spPr>
        <p:txBody>
          <a:bodyPr/>
          <a:lstStyle/>
          <a:p>
            <a:pPr>
              <a:defRPr/>
            </a:pPr>
            <a:r>
              <a:rPr lang="fr-FR" sz="2400">
                <a:solidFill>
                  <a:schemeClr val="bg1"/>
                </a:solidFill>
                <a:latin typeface="Arial" pitchFamily="34" charset="0"/>
              </a:rPr>
              <a:t>Training for rotavirus vaccine introduction</a:t>
            </a:r>
          </a:p>
        </p:txBody>
      </p:sp>
      <p:sp>
        <p:nvSpPr>
          <p:cNvPr id="5123" name="Rectangle 6">
            <a:extLst>
              <a:ext uri="{FF2B5EF4-FFF2-40B4-BE49-F238E27FC236}">
                <a16:creationId xmlns:a16="http://schemas.microsoft.com/office/drawing/2014/main" id="{74156E2F-1908-4B11-AA5C-A0E8ACAE0FD6}"/>
              </a:ext>
            </a:extLst>
          </p:cNvPr>
          <p:cNvSpPr>
            <a:spLocks noGrp="1" noChangeArrowheads="1"/>
          </p:cNvSpPr>
          <p:nvPr>
            <p:ph type="subTitle" idx="1"/>
          </p:nvPr>
        </p:nvSpPr>
        <p:spPr>
          <a:xfrm>
            <a:off x="1371600" y="2447925"/>
            <a:ext cx="6400800" cy="1752600"/>
          </a:xfrm>
        </p:spPr>
        <p:txBody>
          <a:bodyPr/>
          <a:lstStyle/>
          <a:p>
            <a:pPr>
              <a:buFont typeface="Wingdings" panose="05000000000000000000" pitchFamily="2" charset="2"/>
              <a:buNone/>
            </a:pPr>
            <a:r>
              <a:rPr lang="en-GB" altLang="en-US" sz="3200" b="1" dirty="0">
                <a:solidFill>
                  <a:schemeClr val="bg1"/>
                </a:solidFill>
                <a:latin typeface="Arial" panose="020B0604020202020204" pitchFamily="34" charset="0"/>
                <a:cs typeface="Arial" panose="020B0604020202020204" pitchFamily="34" charset="0"/>
              </a:rPr>
              <a:t>Module 2</a:t>
            </a:r>
          </a:p>
          <a:p>
            <a:pPr>
              <a:buFont typeface="Wingdings" panose="05000000000000000000" pitchFamily="2" charset="2"/>
              <a:buNone/>
            </a:pPr>
            <a:r>
              <a:rPr lang="en-GB" altLang="en-US" sz="3200" b="1" dirty="0">
                <a:solidFill>
                  <a:schemeClr val="bg1"/>
                </a:solidFill>
                <a:latin typeface="Arial" panose="020B0604020202020204" pitchFamily="34" charset="0"/>
                <a:cs typeface="Arial" panose="020B0604020202020204" pitchFamily="34" charset="0"/>
              </a:rPr>
              <a:t>Rotavirus vaccine attributes and storage conditions</a:t>
            </a:r>
          </a:p>
        </p:txBody>
      </p:sp>
      <p:pic>
        <p:nvPicPr>
          <p:cNvPr id="5124" name="Picture 5" descr="WHO-EN-white-H">
            <a:extLst>
              <a:ext uri="{FF2B5EF4-FFF2-40B4-BE49-F238E27FC236}">
                <a16:creationId xmlns:a16="http://schemas.microsoft.com/office/drawing/2014/main" id="{EC44A777-D0C4-4974-B938-3EE1986B88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76525" y="5059363"/>
            <a:ext cx="3789363" cy="123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7EF527B5-3154-CB91-9554-639B346C94A3}"/>
              </a:ext>
            </a:extLst>
          </p:cNvPr>
          <p:cNvSpPr txBox="1"/>
          <p:nvPr/>
        </p:nvSpPr>
        <p:spPr>
          <a:xfrm>
            <a:off x="6876256" y="6294438"/>
            <a:ext cx="1992957" cy="246221"/>
          </a:xfrm>
          <a:prstGeom prst="rect">
            <a:avLst/>
          </a:prstGeom>
          <a:noFill/>
        </p:spPr>
        <p:txBody>
          <a:bodyPr wrap="square" rtlCol="0">
            <a:spAutoFit/>
          </a:bodyPr>
          <a:lstStyle/>
          <a:p>
            <a:r>
              <a:rPr lang="en-US" sz="1000" dirty="0">
                <a:solidFill>
                  <a:schemeClr val="bg1"/>
                </a:solidFill>
              </a:rPr>
              <a:t>Last updated December 2024</a:t>
            </a:r>
            <a:endParaRPr lang="en-GB" sz="1000"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F57AD2C1-3F22-4D39-9588-C6907C199B6F}"/>
              </a:ext>
            </a:extLst>
          </p:cNvPr>
          <p:cNvSpPr>
            <a:spLocks noGrp="1" noChangeArrowheads="1"/>
          </p:cNvSpPr>
          <p:nvPr>
            <p:ph type="title" idx="4294967295"/>
          </p:nvPr>
        </p:nvSpPr>
        <p:spPr/>
        <p:txBody>
          <a:bodyPr/>
          <a:lstStyle/>
          <a:p>
            <a:pPr eaLnBrk="1" hangingPunct="1">
              <a:defRPr/>
            </a:pPr>
            <a:r>
              <a:rPr lang="en-GB">
                <a:solidFill>
                  <a:srgbClr val="002060"/>
                </a:solidFill>
                <a:ea typeface="+mj-ea"/>
              </a:rPr>
              <a:t>Key messages </a:t>
            </a:r>
          </a:p>
        </p:txBody>
      </p:sp>
      <p:pic>
        <p:nvPicPr>
          <p:cNvPr id="23555" name="Picture 7" descr="C:\Users\sfellache\Desktop\ammp\doctor1.jpg">
            <a:extLst>
              <a:ext uri="{FF2B5EF4-FFF2-40B4-BE49-F238E27FC236}">
                <a16:creationId xmlns:a16="http://schemas.microsoft.com/office/drawing/2014/main" id="{BACFDD47-B157-4790-ADB6-50D41832AC3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188913"/>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Rectangle 31">
            <a:extLst>
              <a:ext uri="{FF2B5EF4-FFF2-40B4-BE49-F238E27FC236}">
                <a16:creationId xmlns:a16="http://schemas.microsoft.com/office/drawing/2014/main" id="{34B9935C-44DF-45F5-8C19-AB25455213EF}"/>
              </a:ext>
            </a:extLst>
          </p:cNvPr>
          <p:cNvSpPr>
            <a:spLocks noChangeArrowheads="1"/>
          </p:cNvSpPr>
          <p:nvPr/>
        </p:nvSpPr>
        <p:spPr bwMode="auto">
          <a:xfrm>
            <a:off x="179388" y="1412874"/>
            <a:ext cx="8424862" cy="4536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marL="340995" indent="-340995"/>
            <a:r>
              <a:rPr lang="en-GB" altLang="zh-CN" sz="2000" dirty="0">
                <a:ea typeface="SimSun" panose="02010600030101010101" pitchFamily="2" charset="-122"/>
              </a:rPr>
              <a:t>Rotarix</a:t>
            </a:r>
            <a:r>
              <a:rPr lang="en-GB" altLang="zh-CN" sz="2000" baseline="30000" dirty="0">
                <a:ea typeface="SimSun" panose="02010600030101010101" pitchFamily="2" charset="-122"/>
              </a:rPr>
              <a:t>®</a:t>
            </a:r>
            <a:r>
              <a:rPr lang="en-GB" altLang="zh-CN" sz="2000" dirty="0">
                <a:ea typeface="SimSun" panose="02010600030101010101" pitchFamily="2" charset="-122"/>
              </a:rPr>
              <a:t> vaccine is an oral vaccine in liquid formulation</a:t>
            </a:r>
            <a:endParaRPr lang="en-GB" sz="2000" dirty="0"/>
          </a:p>
          <a:p>
            <a:pPr marL="340995" indent="-340995"/>
            <a:r>
              <a:rPr lang="en-GB" altLang="zh-CN" sz="2000" dirty="0">
                <a:latin typeface="Arial"/>
                <a:ea typeface="SimSun"/>
                <a:cs typeface="Arial"/>
              </a:rPr>
              <a:t>Rotarix</a:t>
            </a:r>
            <a:r>
              <a:rPr lang="en-GB" altLang="zh-CN" sz="2000" baseline="30000" dirty="0">
                <a:latin typeface="Arial"/>
                <a:ea typeface="SimSun"/>
                <a:cs typeface="Arial"/>
              </a:rPr>
              <a:t>®</a:t>
            </a:r>
            <a:r>
              <a:rPr lang="en-GB" altLang="zh-CN" sz="2000" dirty="0">
                <a:latin typeface="Arial"/>
                <a:ea typeface="SimSun"/>
                <a:cs typeface="Arial"/>
              </a:rPr>
              <a:t> is now available in a Blow Fill Seal (BFS) strip of 5 single-dose 1.5mL squeezable plastic tubes with connecting bar</a:t>
            </a:r>
          </a:p>
          <a:p>
            <a:pPr marL="340995" indent="-340995"/>
            <a:r>
              <a:rPr lang="en-GB" altLang="zh-CN" sz="2000" dirty="0">
                <a:ea typeface="SimSun" panose="02010600030101010101" pitchFamily="2" charset="-122"/>
              </a:rPr>
              <a:t>Diarrhoea and irritability are common side effects of Rotarix</a:t>
            </a:r>
            <a:r>
              <a:rPr lang="en-GB" altLang="zh-CN" sz="2000" baseline="30000" dirty="0">
                <a:ea typeface="SimSun" panose="02010600030101010101" pitchFamily="2" charset="-122"/>
              </a:rPr>
              <a:t>®</a:t>
            </a:r>
          </a:p>
          <a:p>
            <a:pPr marL="340995" indent="-340995"/>
            <a:r>
              <a:rPr lang="en-GB" altLang="zh-CN" sz="2000" dirty="0">
                <a:ea typeface="SimSun" panose="02010600030101010101" pitchFamily="2" charset="-122"/>
              </a:rPr>
              <a:t>Store vaccines between +2°C to +8°C</a:t>
            </a:r>
          </a:p>
          <a:p>
            <a:pPr marL="340995" indent="-340995"/>
            <a:r>
              <a:rPr lang="en-GB" altLang="zh-CN" sz="2000" dirty="0">
                <a:ea typeface="SimSun" panose="02010600030101010101" pitchFamily="2" charset="-122"/>
              </a:rPr>
              <a:t>Vaccines with early expiration dates and VVM at discard point (or nearing discard point) should be kept in front of the refrigerator to be used first</a:t>
            </a:r>
          </a:p>
          <a:p>
            <a:pPr marL="340995" indent="-340995"/>
            <a:r>
              <a:rPr lang="en-GB" altLang="zh-CN" sz="2000" dirty="0">
                <a:ea typeface="SimSun" panose="02010600030101010101" pitchFamily="2" charset="-122"/>
              </a:rPr>
              <a:t>Do not open the refrigerator door often</a:t>
            </a:r>
          </a:p>
          <a:p>
            <a:pPr marL="340995" indent="-340995"/>
            <a:r>
              <a:rPr lang="en-GB" altLang="zh-CN" sz="2000" dirty="0">
                <a:ea typeface="SimSun" panose="02010600030101010101" pitchFamily="2" charset="-122"/>
              </a:rPr>
              <a:t>Regularly monitor the temperature of the refrigerator</a:t>
            </a:r>
            <a:endParaRPr lang="en-GB" altLang="en-US" sz="2000" dirty="0">
              <a:solidFill>
                <a:srgbClr val="00206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6" descr="doctor_goodbye">
            <a:extLst>
              <a:ext uri="{FF2B5EF4-FFF2-40B4-BE49-F238E27FC236}">
                <a16:creationId xmlns:a16="http://schemas.microsoft.com/office/drawing/2014/main" id="{0C2BB53D-A587-470A-869C-3831F14AC2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Titre 1">
            <a:extLst>
              <a:ext uri="{FF2B5EF4-FFF2-40B4-BE49-F238E27FC236}">
                <a16:creationId xmlns:a16="http://schemas.microsoft.com/office/drawing/2014/main" id="{E5B50AB5-F763-464F-8AEB-417A60B6B6A1}"/>
              </a:ext>
            </a:extLst>
          </p:cNvPr>
          <p:cNvSpPr>
            <a:spLocks noGrp="1"/>
          </p:cNvSpPr>
          <p:nvPr>
            <p:ph type="title" idx="4294967295"/>
          </p:nvPr>
        </p:nvSpPr>
        <p:spPr/>
        <p:txBody>
          <a:bodyPr/>
          <a:lstStyle/>
          <a:p>
            <a:pPr>
              <a:defRPr/>
            </a:pPr>
            <a:r>
              <a:rPr lang="en-US" sz="3600"/>
              <a:t>End of module</a:t>
            </a:r>
            <a:endParaRPr lang="fr-FR" sz="3600"/>
          </a:p>
        </p:txBody>
      </p:sp>
      <p:sp>
        <p:nvSpPr>
          <p:cNvPr id="6" name="Rectangle à coins arrondis 5">
            <a:extLst>
              <a:ext uri="{FF2B5EF4-FFF2-40B4-BE49-F238E27FC236}">
                <a16:creationId xmlns:a16="http://schemas.microsoft.com/office/drawing/2014/main" id="{A34A3ABE-5E45-4DD2-9F5D-C3822E03C0F8}"/>
              </a:ext>
            </a:extLst>
          </p:cNvPr>
          <p:cNvSpPr/>
          <p:nvPr/>
        </p:nvSpPr>
        <p:spPr bwMode="auto">
          <a:xfrm>
            <a:off x="3924300" y="1916113"/>
            <a:ext cx="3671888" cy="1512887"/>
          </a:xfrm>
          <a:prstGeom prst="wedgeRoundRectCallout">
            <a:avLst>
              <a:gd name="adj1" fmla="val -74175"/>
              <a:gd name="adj2" fmla="val 24851"/>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eaLnBrk="1" hangingPunct="1">
              <a:defRPr/>
            </a:pPr>
            <a:br>
              <a:rPr lang="en-US" sz="1400" b="1">
                <a:solidFill>
                  <a:srgbClr val="000066"/>
                </a:solidFill>
                <a:ea typeface="MS PGothic" pitchFamily="34" charset="-128"/>
              </a:rPr>
            </a:br>
            <a:r>
              <a:rPr lang="en-US" sz="2400" b="1">
                <a:solidFill>
                  <a:srgbClr val="000066"/>
                </a:solidFill>
                <a:ea typeface="MS PGothic" pitchFamily="34" charset="-128"/>
              </a:rPr>
              <a:t>Thank you</a:t>
            </a:r>
          </a:p>
          <a:p>
            <a:pPr algn="ctr" rtl="1" eaLnBrk="1" hangingPunct="1">
              <a:defRPr/>
            </a:pPr>
            <a:r>
              <a:rPr lang="en-US" sz="2400" b="1">
                <a:solidFill>
                  <a:srgbClr val="000066"/>
                </a:solidFill>
                <a:ea typeface="MS PGothic" pitchFamily="34" charset="-128"/>
              </a:rPr>
              <a:t>for your attention! </a:t>
            </a:r>
            <a:br>
              <a:rPr lang="en-US" sz="2400" b="1">
                <a:solidFill>
                  <a:srgbClr val="000066"/>
                </a:solidFill>
                <a:ea typeface="MS PGothic" pitchFamily="34" charset="-128"/>
              </a:rPr>
            </a:br>
            <a:br>
              <a:rPr lang="en-US" sz="2400" b="1">
                <a:solidFill>
                  <a:srgbClr val="000066"/>
                </a:solidFill>
                <a:ea typeface="MS PGothic" pitchFamily="34" charset="-128"/>
              </a:rPr>
            </a:br>
            <a:endParaRPr lang="en-US" sz="24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r>
              <a:rPr lang="fr-FR" sz="2000" b="1">
                <a:solidFill>
                  <a:srgbClr val="000066"/>
                </a:solidFill>
                <a:ea typeface="MS PGothic" pitchFamily="34" charset="-128"/>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3">
            <a:extLst>
              <a:ext uri="{FF2B5EF4-FFF2-40B4-BE49-F238E27FC236}">
                <a16:creationId xmlns:a16="http://schemas.microsoft.com/office/drawing/2014/main" id="{2CA04BA7-5BF5-4E2D-823D-1192379219E1}"/>
              </a:ext>
            </a:extLst>
          </p:cNvPr>
          <p:cNvSpPr>
            <a:spLocks noGrp="1" noChangeArrowheads="1"/>
          </p:cNvSpPr>
          <p:nvPr>
            <p:ph type="title"/>
          </p:nvPr>
        </p:nvSpPr>
        <p:spPr/>
        <p:txBody>
          <a:bodyPr/>
          <a:lstStyle/>
          <a:p>
            <a:pPr>
              <a:defRPr/>
            </a:pPr>
            <a:r>
              <a:rPr lang="fr-FR">
                <a:ea typeface="ＭＳ Ｐゴシック" charset="0"/>
              </a:rPr>
              <a:t>Learning objectives</a:t>
            </a:r>
          </a:p>
        </p:txBody>
      </p:sp>
      <p:sp>
        <p:nvSpPr>
          <p:cNvPr id="7171" name="Rectangle 14">
            <a:extLst>
              <a:ext uri="{FF2B5EF4-FFF2-40B4-BE49-F238E27FC236}">
                <a16:creationId xmlns:a16="http://schemas.microsoft.com/office/drawing/2014/main" id="{7625936C-BEBE-46D9-9D56-CCD9075321D3}"/>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en-US" dirty="0"/>
              <a:t>At the end of the module, the participant will be able to:</a:t>
            </a:r>
          </a:p>
          <a:p>
            <a:pPr lvl="1"/>
            <a:r>
              <a:rPr lang="en-GB" altLang="en-US" dirty="0">
                <a:ea typeface="MS PGothic" panose="020B0600070205080204" pitchFamily="34" charset="-128"/>
              </a:rPr>
              <a:t>Describe the main attributes of Rotarix</a:t>
            </a:r>
            <a:r>
              <a:rPr lang="en-GB" altLang="en-US" baseline="30000" dirty="0">
                <a:ea typeface="MS PGothic" panose="020B0600070205080204" pitchFamily="34" charset="-128"/>
              </a:rPr>
              <a:t>® </a:t>
            </a:r>
            <a:r>
              <a:rPr lang="en-GB" altLang="en-US" dirty="0">
                <a:ea typeface="MS PGothic" panose="020B0600070205080204" pitchFamily="34" charset="-128"/>
              </a:rPr>
              <a:t>vaccine</a:t>
            </a:r>
          </a:p>
          <a:p>
            <a:pPr lvl="1"/>
            <a:r>
              <a:rPr lang="en-GB" altLang="en-US" dirty="0">
                <a:ea typeface="MS PGothic" panose="020B0600070205080204" pitchFamily="34" charset="-128"/>
              </a:rPr>
              <a:t>Describe storage conditions of Rotarix</a:t>
            </a:r>
            <a:r>
              <a:rPr lang="en-GB" altLang="en-US" baseline="30000" dirty="0">
                <a:ea typeface="MS PGothic" panose="020B0600070205080204" pitchFamily="34" charset="-128"/>
              </a:rPr>
              <a:t>®</a:t>
            </a:r>
            <a:r>
              <a:rPr lang="en-GB" altLang="en-US" dirty="0">
                <a:ea typeface="MS PGothic" panose="020B0600070205080204" pitchFamily="34" charset="-128"/>
              </a:rPr>
              <a:t> vaccine</a:t>
            </a:r>
          </a:p>
          <a:p>
            <a:pPr lvl="1"/>
            <a:endParaRPr lang="en-GB" altLang="en-US" dirty="0">
              <a:ea typeface="MS PGothic" panose="020B0600070205080204" pitchFamily="34" charset="-128"/>
            </a:endParaRPr>
          </a:p>
          <a:p>
            <a:r>
              <a:rPr lang="en-GB" altLang="en-US" dirty="0"/>
              <a:t>Duration</a:t>
            </a:r>
          </a:p>
          <a:p>
            <a:pPr lvl="1"/>
            <a:r>
              <a:rPr lang="en-GB" altLang="en-US" dirty="0">
                <a:ea typeface="MS PGothic" panose="020B0600070205080204" pitchFamily="34" charset="-128"/>
              </a:rPr>
              <a:t>15</a:t>
            </a:r>
            <a:r>
              <a:rPr lang="en-GB" altLang="ja-JP" dirty="0">
                <a:ea typeface="MS PGothic" panose="020B0600070205080204" pitchFamily="34" charset="-128"/>
              </a:rPr>
              <a:t>’</a:t>
            </a:r>
          </a:p>
          <a:p>
            <a:pPr lvl="1"/>
            <a:endParaRPr lang="en-GB" altLang="en-US" dirty="0">
              <a:ea typeface="MS PGothic" panose="020B0600070205080204" pitchFamily="34" charset="-128"/>
            </a:endParaRPr>
          </a:p>
        </p:txBody>
      </p:sp>
      <p:pic>
        <p:nvPicPr>
          <p:cNvPr id="7172" name="Picture 6" descr="C:\Users\sfellache\Desktop\ammp\sandclock.jpg">
            <a:extLst>
              <a:ext uri="{FF2B5EF4-FFF2-40B4-BE49-F238E27FC236}">
                <a16:creationId xmlns:a16="http://schemas.microsoft.com/office/drawing/2014/main" id="{006F6294-C222-4C2F-888E-689EFA4104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3429000"/>
            <a:ext cx="823913"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Picture 7" descr="arrow">
            <a:extLst>
              <a:ext uri="{FF2B5EF4-FFF2-40B4-BE49-F238E27FC236}">
                <a16:creationId xmlns:a16="http://schemas.microsoft.com/office/drawing/2014/main" id="{92449AA8-7FFA-405C-B012-267C83D4F25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4" name="TextBox 1">
            <a:extLst>
              <a:ext uri="{FF2B5EF4-FFF2-40B4-BE49-F238E27FC236}">
                <a16:creationId xmlns:a16="http://schemas.microsoft.com/office/drawing/2014/main" id="{04FAB5E9-2062-43ED-9275-00BF613EF4EB}"/>
              </a:ext>
            </a:extLst>
          </p:cNvPr>
          <p:cNvSpPr txBox="1">
            <a:spLocks noChangeArrowheads="1"/>
          </p:cNvSpPr>
          <p:nvPr/>
        </p:nvSpPr>
        <p:spPr bwMode="auto">
          <a:xfrm>
            <a:off x="1600200" y="6565900"/>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endParaRPr lang="en-US" altLang="en-US" sz="1800">
              <a:solidFill>
                <a:schemeClr val="tx1"/>
              </a:solidFill>
              <a:latin typeface="Limon F3"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15" descr="C:\Users\sfellache\Desktop\ammp\doctor2.jpg">
            <a:extLst>
              <a:ext uri="{FF2B5EF4-FFF2-40B4-BE49-F238E27FC236}">
                <a16:creationId xmlns:a16="http://schemas.microsoft.com/office/drawing/2014/main" id="{04257E6F-C4B0-44F4-BB84-2D6F0FE091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628775"/>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 name="Group 11">
            <a:extLst>
              <a:ext uri="{FF2B5EF4-FFF2-40B4-BE49-F238E27FC236}">
                <a16:creationId xmlns:a16="http://schemas.microsoft.com/office/drawing/2014/main" id="{BBBA7E40-1CE2-4DDF-92FA-84D77954A309}"/>
              </a:ext>
            </a:extLst>
          </p:cNvPr>
          <p:cNvGrpSpPr>
            <a:grpSpLocks/>
          </p:cNvGrpSpPr>
          <p:nvPr/>
        </p:nvGrpSpPr>
        <p:grpSpPr bwMode="auto">
          <a:xfrm>
            <a:off x="468313" y="1700213"/>
            <a:ext cx="4535487" cy="1081087"/>
            <a:chOff x="295" y="1071"/>
            <a:chExt cx="2857" cy="681"/>
          </a:xfrm>
        </p:grpSpPr>
        <p:sp>
          <p:nvSpPr>
            <p:cNvPr id="4" name="Rectangle à coins arrondis 3">
              <a:extLst>
                <a:ext uri="{FF2B5EF4-FFF2-40B4-BE49-F238E27FC236}">
                  <a16:creationId xmlns:a16="http://schemas.microsoft.com/office/drawing/2014/main" id="{FE364335-A9C2-471D-9202-A05BEC2E4925}"/>
                </a:ext>
              </a:extLst>
            </p:cNvPr>
            <p:cNvSpPr/>
            <p:nvPr/>
          </p:nvSpPr>
          <p:spPr bwMode="auto">
            <a:xfrm>
              <a:off x="566" y="1207"/>
              <a:ext cx="2586" cy="545"/>
            </a:xfrm>
            <a:prstGeom prst="wedgeRoundRectCallout">
              <a:avLst>
                <a:gd name="adj1" fmla="val 68142"/>
                <a:gd name="adj2" fmla="val 3675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en-GB" sz="2000" b="1">
                  <a:solidFill>
                    <a:srgbClr val="000066"/>
                  </a:solidFill>
                </a:rPr>
                <a:t>What is rotavirus vaccine presentation?</a:t>
              </a:r>
            </a:p>
          </p:txBody>
        </p:sp>
        <p:sp>
          <p:nvSpPr>
            <p:cNvPr id="8" name="Ellipse 7">
              <a:extLst>
                <a:ext uri="{FF2B5EF4-FFF2-40B4-BE49-F238E27FC236}">
                  <a16:creationId xmlns:a16="http://schemas.microsoft.com/office/drawing/2014/main" id="{1609548D-9857-4B28-88F0-67E355C7EA18}"/>
                </a:ext>
              </a:extLst>
            </p:cNvPr>
            <p:cNvSpPr>
              <a:spLocks noChangeArrowheads="1"/>
            </p:cNvSpPr>
            <p:nvPr/>
          </p:nvSpPr>
          <p:spPr bwMode="auto">
            <a:xfrm>
              <a:off x="295" y="1071"/>
              <a:ext cx="31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en-GB" sz="2400" b="1">
                  <a:solidFill>
                    <a:srgbClr val="FFFFFF"/>
                  </a:solidFill>
                  <a:latin typeface="+mn-lt"/>
                  <a:ea typeface="+mn-ea"/>
                </a:rPr>
                <a:t>1</a:t>
              </a:r>
            </a:p>
          </p:txBody>
        </p:sp>
      </p:grpSp>
      <p:grpSp>
        <p:nvGrpSpPr>
          <p:cNvPr id="5" name="Group 12">
            <a:extLst>
              <a:ext uri="{FF2B5EF4-FFF2-40B4-BE49-F238E27FC236}">
                <a16:creationId xmlns:a16="http://schemas.microsoft.com/office/drawing/2014/main" id="{C0EEE870-E619-49AE-951C-84E5C2F9CC96}"/>
              </a:ext>
            </a:extLst>
          </p:cNvPr>
          <p:cNvGrpSpPr>
            <a:grpSpLocks/>
          </p:cNvGrpSpPr>
          <p:nvPr/>
        </p:nvGrpSpPr>
        <p:grpSpPr bwMode="auto">
          <a:xfrm>
            <a:off x="461963" y="3759200"/>
            <a:ext cx="4535487" cy="1009650"/>
            <a:chOff x="295" y="1842"/>
            <a:chExt cx="2857" cy="636"/>
          </a:xfrm>
        </p:grpSpPr>
        <p:sp>
          <p:nvSpPr>
            <p:cNvPr id="6" name="Rectangle à coins arrondis 5">
              <a:extLst>
                <a:ext uri="{FF2B5EF4-FFF2-40B4-BE49-F238E27FC236}">
                  <a16:creationId xmlns:a16="http://schemas.microsoft.com/office/drawing/2014/main" id="{1D994886-5A87-4EF0-A1C9-D24FC4625256}"/>
                </a:ext>
              </a:extLst>
            </p:cNvPr>
            <p:cNvSpPr/>
            <p:nvPr/>
          </p:nvSpPr>
          <p:spPr bwMode="auto">
            <a:xfrm>
              <a:off x="566" y="1979"/>
              <a:ext cx="2586" cy="499"/>
            </a:xfrm>
            <a:prstGeom prst="wedgeRoundRectCallout">
              <a:avLst>
                <a:gd name="adj1" fmla="val 69870"/>
                <a:gd name="adj2" fmla="val -720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en-US" sz="2000" b="1">
                  <a:solidFill>
                    <a:srgbClr val="000066"/>
                  </a:solidFill>
                  <a:ea typeface="MS PGothic" pitchFamily="34" charset="-128"/>
                </a:rPr>
                <a:t>At which temperature should the vaccine be stored?</a:t>
              </a:r>
              <a:endParaRPr lang="fr-FR" sz="2000" b="1">
                <a:solidFill>
                  <a:srgbClr val="000066"/>
                </a:solidFill>
                <a:ea typeface="MS PGothic" pitchFamily="34" charset="-128"/>
              </a:endParaRPr>
            </a:p>
          </p:txBody>
        </p:sp>
        <p:sp>
          <p:nvSpPr>
            <p:cNvPr id="9" name="Ellipse 8">
              <a:extLst>
                <a:ext uri="{FF2B5EF4-FFF2-40B4-BE49-F238E27FC236}">
                  <a16:creationId xmlns:a16="http://schemas.microsoft.com/office/drawing/2014/main" id="{400E6E77-E3D9-4058-BF3D-5221D1FFD797}"/>
                </a:ext>
              </a:extLst>
            </p:cNvPr>
            <p:cNvSpPr>
              <a:spLocks noChangeArrowheads="1"/>
            </p:cNvSpPr>
            <p:nvPr/>
          </p:nvSpPr>
          <p:spPr bwMode="auto">
            <a:xfrm>
              <a:off x="295" y="1842"/>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a:solidFill>
                    <a:srgbClr val="FFFFFF"/>
                  </a:solidFill>
                  <a:latin typeface="+mn-lt"/>
                  <a:ea typeface="+mn-ea"/>
                </a:rPr>
                <a:t>3</a:t>
              </a:r>
            </a:p>
          </p:txBody>
        </p:sp>
      </p:grpSp>
      <p:grpSp>
        <p:nvGrpSpPr>
          <p:cNvPr id="11" name="Group 13">
            <a:extLst>
              <a:ext uri="{FF2B5EF4-FFF2-40B4-BE49-F238E27FC236}">
                <a16:creationId xmlns:a16="http://schemas.microsoft.com/office/drawing/2014/main" id="{32663205-419C-408E-BA56-9A5594E812F0}"/>
              </a:ext>
            </a:extLst>
          </p:cNvPr>
          <p:cNvGrpSpPr>
            <a:grpSpLocks/>
          </p:cNvGrpSpPr>
          <p:nvPr/>
        </p:nvGrpSpPr>
        <p:grpSpPr bwMode="auto">
          <a:xfrm>
            <a:off x="461963" y="4768850"/>
            <a:ext cx="4535487" cy="1008063"/>
            <a:chOff x="295" y="2568"/>
            <a:chExt cx="2857" cy="635"/>
          </a:xfrm>
        </p:grpSpPr>
        <p:sp>
          <p:nvSpPr>
            <p:cNvPr id="7" name="Rectangle à coins arrondis 6">
              <a:extLst>
                <a:ext uri="{FF2B5EF4-FFF2-40B4-BE49-F238E27FC236}">
                  <a16:creationId xmlns:a16="http://schemas.microsoft.com/office/drawing/2014/main" id="{676C8D27-7CBD-4009-BAA4-69E8F797B4FC}"/>
                </a:ext>
              </a:extLst>
            </p:cNvPr>
            <p:cNvSpPr/>
            <p:nvPr/>
          </p:nvSpPr>
          <p:spPr bwMode="auto">
            <a:xfrm>
              <a:off x="566" y="2704"/>
              <a:ext cx="2586" cy="499"/>
            </a:xfrm>
            <a:prstGeom prst="wedgeRoundRectCallout">
              <a:avLst>
                <a:gd name="adj1" fmla="val 69091"/>
                <a:gd name="adj2" fmla="val -6749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en-US" sz="2000" b="1">
                  <a:solidFill>
                    <a:srgbClr val="000066"/>
                  </a:solidFill>
                  <a:ea typeface="MS PGothic" pitchFamily="34" charset="-128"/>
                </a:rPr>
                <a:t>Where should the vaccine be stored?</a:t>
              </a:r>
              <a:endParaRPr lang="fr-FR" sz="2000" b="1">
                <a:solidFill>
                  <a:srgbClr val="000066"/>
                </a:solidFill>
                <a:ea typeface="MS PGothic" pitchFamily="34" charset="-128"/>
              </a:endParaRPr>
            </a:p>
            <a:p>
              <a:pPr rtl="1" eaLnBrk="1" hangingPunct="1">
                <a:defRPr/>
              </a:pPr>
              <a:endParaRPr lang="fr-FR" sz="2000" b="1">
                <a:solidFill>
                  <a:srgbClr val="000066"/>
                </a:solidFill>
                <a:ea typeface="MS PGothic" pitchFamily="34" charset="-128"/>
              </a:endParaRPr>
            </a:p>
          </p:txBody>
        </p:sp>
        <p:sp>
          <p:nvSpPr>
            <p:cNvPr id="10" name="Ellipse 9">
              <a:extLst>
                <a:ext uri="{FF2B5EF4-FFF2-40B4-BE49-F238E27FC236}">
                  <a16:creationId xmlns:a16="http://schemas.microsoft.com/office/drawing/2014/main" id="{0CA52B2B-A56F-49AD-B635-4497AEED8BC7}"/>
                </a:ext>
              </a:extLst>
            </p:cNvPr>
            <p:cNvSpPr>
              <a:spLocks noChangeArrowheads="1"/>
            </p:cNvSpPr>
            <p:nvPr/>
          </p:nvSpPr>
          <p:spPr bwMode="auto">
            <a:xfrm>
              <a:off x="295" y="2568"/>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a:solidFill>
                    <a:srgbClr val="FFFFFF"/>
                  </a:solidFill>
                  <a:latin typeface="+mn-lt"/>
                  <a:ea typeface="+mn-ea"/>
                </a:rPr>
                <a:t>4</a:t>
              </a:r>
            </a:p>
          </p:txBody>
        </p:sp>
      </p:grpSp>
      <p:sp>
        <p:nvSpPr>
          <p:cNvPr id="9222" name="Titre 17">
            <a:extLst>
              <a:ext uri="{FF2B5EF4-FFF2-40B4-BE49-F238E27FC236}">
                <a16:creationId xmlns:a16="http://schemas.microsoft.com/office/drawing/2014/main" id="{CDDA4898-C5D4-4704-A75E-ADB3A0CC1F96}"/>
              </a:ext>
            </a:extLst>
          </p:cNvPr>
          <p:cNvSpPr>
            <a:spLocks/>
          </p:cNvSpPr>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a:solidFill>
                  <a:srgbClr val="000066"/>
                </a:solidFill>
                <a:latin typeface="Arial" charset="0"/>
                <a:ea typeface="ＭＳ Ｐゴシック" charset="0"/>
              </a:rPr>
              <a:t>Key issues</a:t>
            </a:r>
          </a:p>
        </p:txBody>
      </p:sp>
      <p:sp>
        <p:nvSpPr>
          <p:cNvPr id="9223" name="Rectangle 1">
            <a:extLst>
              <a:ext uri="{FF2B5EF4-FFF2-40B4-BE49-F238E27FC236}">
                <a16:creationId xmlns:a16="http://schemas.microsoft.com/office/drawing/2014/main" id="{1783815E-6EF5-4643-BB57-AB33BF38A9B5}"/>
              </a:ext>
            </a:extLst>
          </p:cNvPr>
          <p:cNvSpPr>
            <a:spLocks noChangeArrowheads="1"/>
          </p:cNvSpPr>
          <p:nvPr/>
        </p:nvSpPr>
        <p:spPr bwMode="auto">
          <a:xfrm>
            <a:off x="5003800" y="5592763"/>
            <a:ext cx="2492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US" altLang="en-US" sz="1800" b="1" i="1">
                <a:solidFill>
                  <a:schemeClr val="tx1"/>
                </a:solidFill>
                <a:latin typeface="Limon F3" charset="0"/>
              </a:rPr>
              <a:t> </a:t>
            </a:r>
            <a:endParaRPr lang="en-GB" altLang="en-US" sz="1800" b="1" i="1">
              <a:solidFill>
                <a:schemeClr val="tx1"/>
              </a:solidFill>
              <a:latin typeface="Limon F3" charset="0"/>
            </a:endParaRPr>
          </a:p>
        </p:txBody>
      </p:sp>
      <p:grpSp>
        <p:nvGrpSpPr>
          <p:cNvPr id="12" name="Group 12">
            <a:extLst>
              <a:ext uri="{FF2B5EF4-FFF2-40B4-BE49-F238E27FC236}">
                <a16:creationId xmlns:a16="http://schemas.microsoft.com/office/drawing/2014/main" id="{6C05255E-913D-473B-B2F5-0A74940BBA96}"/>
              </a:ext>
            </a:extLst>
          </p:cNvPr>
          <p:cNvGrpSpPr>
            <a:grpSpLocks/>
          </p:cNvGrpSpPr>
          <p:nvPr/>
        </p:nvGrpSpPr>
        <p:grpSpPr bwMode="auto">
          <a:xfrm>
            <a:off x="454025" y="2744788"/>
            <a:ext cx="4535488" cy="1009650"/>
            <a:chOff x="295" y="1842"/>
            <a:chExt cx="2857" cy="636"/>
          </a:xfrm>
        </p:grpSpPr>
        <p:sp>
          <p:nvSpPr>
            <p:cNvPr id="16" name="Rectangle à coins arrondis 5">
              <a:extLst>
                <a:ext uri="{FF2B5EF4-FFF2-40B4-BE49-F238E27FC236}">
                  <a16:creationId xmlns:a16="http://schemas.microsoft.com/office/drawing/2014/main" id="{5E72E44A-C2D0-4B98-B2F5-DDF296BB9642}"/>
                </a:ext>
              </a:extLst>
            </p:cNvPr>
            <p:cNvSpPr/>
            <p:nvPr/>
          </p:nvSpPr>
          <p:spPr bwMode="auto">
            <a:xfrm>
              <a:off x="566" y="1979"/>
              <a:ext cx="2586" cy="499"/>
            </a:xfrm>
            <a:prstGeom prst="wedgeRoundRectCallout">
              <a:avLst>
                <a:gd name="adj1" fmla="val 69870"/>
                <a:gd name="adj2" fmla="val -7207"/>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en-US" sz="2000" b="1">
                  <a:solidFill>
                    <a:srgbClr val="000066"/>
                  </a:solidFill>
                  <a:ea typeface="MS PGothic" pitchFamily="34" charset="-128"/>
                </a:rPr>
                <a:t>How safe is rotavirus vaccine?</a:t>
              </a:r>
              <a:endParaRPr lang="fr-FR" sz="2000" b="1">
                <a:solidFill>
                  <a:srgbClr val="000066"/>
                </a:solidFill>
                <a:ea typeface="MS PGothic" pitchFamily="34" charset="-128"/>
              </a:endParaRPr>
            </a:p>
          </p:txBody>
        </p:sp>
        <p:sp>
          <p:nvSpPr>
            <p:cNvPr id="17" name="Ellipse 8">
              <a:extLst>
                <a:ext uri="{FF2B5EF4-FFF2-40B4-BE49-F238E27FC236}">
                  <a16:creationId xmlns:a16="http://schemas.microsoft.com/office/drawing/2014/main" id="{4EFD8C84-8B7E-4DB2-B89C-945832511CCC}"/>
                </a:ext>
              </a:extLst>
            </p:cNvPr>
            <p:cNvSpPr>
              <a:spLocks noChangeArrowheads="1"/>
            </p:cNvSpPr>
            <p:nvPr/>
          </p:nvSpPr>
          <p:spPr bwMode="auto">
            <a:xfrm>
              <a:off x="295" y="1842"/>
              <a:ext cx="318" cy="317"/>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a:solidFill>
                    <a:srgbClr val="FFFFFF"/>
                  </a:solidFill>
                  <a:latin typeface="+mn-lt"/>
                  <a:ea typeface="+mn-ea"/>
                </a:rPr>
                <a:t>2</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A968DCD4-1D71-4174-ABBE-6CA99A7E1619}"/>
              </a:ext>
            </a:extLst>
          </p:cNvPr>
          <p:cNvSpPr>
            <a:spLocks noGrp="1" noChangeArrowheads="1"/>
          </p:cNvSpPr>
          <p:nvPr>
            <p:ph type="title" idx="4294967295"/>
          </p:nvPr>
        </p:nvSpPr>
        <p:spPr/>
        <p:txBody>
          <a:bodyPr/>
          <a:lstStyle/>
          <a:p>
            <a:pPr>
              <a:defRPr/>
            </a:pPr>
            <a:r>
              <a:rPr lang="en-US">
                <a:solidFill>
                  <a:srgbClr val="002060"/>
                </a:solidFill>
              </a:rPr>
              <a:t>What is rotavirus vaccine (</a:t>
            </a:r>
            <a:r>
              <a:rPr lang="en-US" altLang="en-US"/>
              <a:t>Rotarix</a:t>
            </a:r>
            <a:r>
              <a:rPr lang="en-US" altLang="en-US" baseline="30000"/>
              <a:t>®</a:t>
            </a:r>
            <a:r>
              <a:rPr lang="en-US" altLang="en-US"/>
              <a:t>)</a:t>
            </a:r>
            <a:r>
              <a:rPr lang="en-US" altLang="en-US" baseline="30000"/>
              <a:t> </a:t>
            </a:r>
            <a:r>
              <a:rPr lang="en-US">
                <a:solidFill>
                  <a:srgbClr val="002060"/>
                </a:solidFill>
              </a:rPr>
              <a:t>presentation?</a:t>
            </a:r>
            <a:endParaRPr lang="en-GB">
              <a:solidFill>
                <a:srgbClr val="002060"/>
              </a:solidFill>
            </a:endParaRPr>
          </a:p>
        </p:txBody>
      </p:sp>
      <p:sp>
        <p:nvSpPr>
          <p:cNvPr id="11267" name="Rectangle 3">
            <a:extLst>
              <a:ext uri="{FF2B5EF4-FFF2-40B4-BE49-F238E27FC236}">
                <a16:creationId xmlns:a16="http://schemas.microsoft.com/office/drawing/2014/main" id="{95CCEECF-6153-4AC4-A611-2623D9BCC881}"/>
              </a:ext>
            </a:extLst>
          </p:cNvPr>
          <p:cNvSpPr>
            <a:spLocks noGrp="1" noChangeArrowheads="1"/>
          </p:cNvSpPr>
          <p:nvPr>
            <p:ph type="body" idx="1"/>
          </p:nvPr>
        </p:nvSpPr>
        <p:spPr>
          <a:xfrm>
            <a:off x="442912" y="1381125"/>
            <a:ext cx="5416467" cy="4611688"/>
          </a:xfrm>
        </p:spPr>
        <p:txBody>
          <a:bodyPr/>
          <a:lstStyle/>
          <a:p>
            <a:r>
              <a:rPr lang="en-GB" altLang="en-US" sz="2200" dirty="0"/>
              <a:t>Rotarix</a:t>
            </a:r>
            <a:r>
              <a:rPr lang="en-GB" altLang="en-US" sz="2200" baseline="30000" dirty="0"/>
              <a:t>®</a:t>
            </a:r>
            <a:r>
              <a:rPr lang="en-GB" altLang="en-US" sz="2200" dirty="0"/>
              <a:t> vaccine is a ready-to-use,</a:t>
            </a:r>
            <a:r>
              <a:rPr lang="en-GB" altLang="en-US" sz="2200" b="1" dirty="0"/>
              <a:t> </a:t>
            </a:r>
            <a:r>
              <a:rPr lang="en-GB" altLang="en-US" sz="2200" dirty="0"/>
              <a:t>oral vaccine </a:t>
            </a:r>
            <a:r>
              <a:rPr lang="en-GB" altLang="zh-CN" sz="2200" dirty="0">
                <a:ea typeface="SimSun" panose="02010600030101010101" pitchFamily="2" charset="-122"/>
              </a:rPr>
              <a:t>in a liquid formulation, specially designed for direct oral administration</a:t>
            </a:r>
          </a:p>
          <a:p>
            <a:r>
              <a:rPr lang="en-GB" altLang="zh-CN" sz="2200" dirty="0">
                <a:ea typeface="SimSun" panose="02010600030101010101" pitchFamily="2" charset="-122"/>
              </a:rPr>
              <a:t>Rotarix</a:t>
            </a:r>
            <a:r>
              <a:rPr lang="en-GB" altLang="zh-CN" sz="2200" baseline="30000" dirty="0">
                <a:ea typeface="SimSun" panose="02010600030101010101" pitchFamily="2" charset="-122"/>
              </a:rPr>
              <a:t>®</a:t>
            </a:r>
            <a:r>
              <a:rPr lang="en-GB" altLang="zh-CN" sz="2200" dirty="0">
                <a:ea typeface="SimSun" panose="02010600030101010101" pitchFamily="2" charset="-122"/>
              </a:rPr>
              <a:t> is now available in a Blow Fill Seal (BFS) strip of 5 single tubes with connecting bar</a:t>
            </a:r>
          </a:p>
          <a:p>
            <a:r>
              <a:rPr lang="en-GB" altLang="zh-CN" sz="2200" dirty="0">
                <a:ea typeface="SimSun" panose="02010600030101010101" pitchFamily="2" charset="-122"/>
              </a:rPr>
              <a:t>Each BFS tube contains 1.5mL of Rotarix® oral suspension – equivalent to 1 dose – in a squeezable, polyethylene tube</a:t>
            </a:r>
          </a:p>
          <a:p>
            <a:endParaRPr lang="en-GB" altLang="zh-CN" sz="2200" dirty="0">
              <a:ea typeface="SimSun" panose="02010600030101010101" pitchFamily="2" charset="-122"/>
            </a:endParaRPr>
          </a:p>
          <a:p>
            <a:pPr lvl="1">
              <a:buFont typeface="Arial" panose="020B0604020202020204" pitchFamily="34" charset="0"/>
              <a:buNone/>
            </a:pPr>
            <a:endParaRPr lang="en-GB" altLang="en-US" sz="2000" dirty="0">
              <a:ea typeface="Arial" panose="020B0604020202020204" pitchFamily="34" charset="0"/>
            </a:endParaRPr>
          </a:p>
        </p:txBody>
      </p:sp>
      <p:sp>
        <p:nvSpPr>
          <p:cNvPr id="11268" name="Rectangle 10">
            <a:extLst>
              <a:ext uri="{FF2B5EF4-FFF2-40B4-BE49-F238E27FC236}">
                <a16:creationId xmlns:a16="http://schemas.microsoft.com/office/drawing/2014/main" id="{C12A3895-5686-4FDD-81D3-F048BF862FC2}"/>
              </a:ext>
            </a:extLst>
          </p:cNvPr>
          <p:cNvSpPr>
            <a:spLocks noChangeArrowheads="1"/>
          </p:cNvSpPr>
          <p:nvPr/>
        </p:nvSpPr>
        <p:spPr bwMode="auto">
          <a:xfrm>
            <a:off x="0" y="3508375"/>
            <a:ext cx="6624638"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en-US" altLang="en-US" sz="2400"/>
          </a:p>
          <a:p>
            <a:pPr rtl="1" eaLnBrk="1" hangingPunct="1">
              <a:spcBef>
                <a:spcPct val="0"/>
              </a:spcBef>
              <a:buClrTx/>
              <a:buFontTx/>
              <a:buNone/>
            </a:pPr>
            <a:endParaRPr lang="en-US" altLang="en-US" sz="2400"/>
          </a:p>
          <a:p>
            <a:pPr rtl="1" eaLnBrk="1" hangingPunct="1">
              <a:spcBef>
                <a:spcPct val="0"/>
              </a:spcBef>
              <a:buClrTx/>
              <a:buFontTx/>
              <a:buNone/>
            </a:pPr>
            <a:r>
              <a:rPr lang="en-US" altLang="en-US" sz="2000" b="1"/>
              <a:t>     </a:t>
            </a:r>
            <a:endParaRPr lang="fr-FR" altLang="en-US" sz="2000"/>
          </a:p>
        </p:txBody>
      </p:sp>
      <p:pic>
        <p:nvPicPr>
          <p:cNvPr id="4" name="Picture 1">
            <a:extLst>
              <a:ext uri="{FF2B5EF4-FFF2-40B4-BE49-F238E27FC236}">
                <a16:creationId xmlns:a16="http://schemas.microsoft.com/office/drawing/2014/main" id="{60B68198-2B34-4A54-283D-34226AD183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59379" y="2052474"/>
            <a:ext cx="3192458" cy="2339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A345BFE1-23C9-4BCE-9A84-CE476AE80563}"/>
              </a:ext>
            </a:extLst>
          </p:cNvPr>
          <p:cNvSpPr>
            <a:spLocks noGrp="1" noChangeArrowheads="1"/>
          </p:cNvSpPr>
          <p:nvPr>
            <p:ph type="title" idx="4294967295"/>
          </p:nvPr>
        </p:nvSpPr>
        <p:spPr/>
        <p:txBody>
          <a:bodyPr/>
          <a:lstStyle/>
          <a:p>
            <a:pPr>
              <a:defRPr/>
            </a:pPr>
            <a:r>
              <a:rPr lang="en-US">
                <a:solidFill>
                  <a:srgbClr val="002060"/>
                </a:solidFill>
              </a:rPr>
              <a:t>How safe is the vaccine?</a:t>
            </a:r>
            <a:endParaRPr lang="en-GB">
              <a:solidFill>
                <a:srgbClr val="002060"/>
              </a:solidFill>
            </a:endParaRPr>
          </a:p>
        </p:txBody>
      </p:sp>
      <p:sp>
        <p:nvSpPr>
          <p:cNvPr id="13315" name="Rectangle 3">
            <a:extLst>
              <a:ext uri="{FF2B5EF4-FFF2-40B4-BE49-F238E27FC236}">
                <a16:creationId xmlns:a16="http://schemas.microsoft.com/office/drawing/2014/main" id="{D3444076-1373-42E5-9FAE-AEDD82C78B22}"/>
              </a:ext>
            </a:extLst>
          </p:cNvPr>
          <p:cNvSpPr>
            <a:spLocks noGrp="1" noChangeArrowheads="1"/>
          </p:cNvSpPr>
          <p:nvPr>
            <p:ph type="body" idx="1"/>
          </p:nvPr>
        </p:nvSpPr>
        <p:spPr>
          <a:xfrm>
            <a:off x="442913" y="1381125"/>
            <a:ext cx="8161337" cy="4611688"/>
          </a:xfrm>
        </p:spPr>
        <p:txBody>
          <a:bodyPr/>
          <a:lstStyle/>
          <a:p>
            <a:r>
              <a:rPr lang="en-GB" altLang="en-US" dirty="0"/>
              <a:t>Rotarix</a:t>
            </a:r>
            <a:r>
              <a:rPr lang="en-GB" altLang="en-US" baseline="30000" dirty="0"/>
              <a:t>®</a:t>
            </a:r>
            <a:r>
              <a:rPr lang="en-GB" altLang="en-US" dirty="0"/>
              <a:t> vaccine is safe and does NOT cause any serious adverse events</a:t>
            </a:r>
          </a:p>
          <a:p>
            <a:r>
              <a:rPr lang="en-GB" altLang="en-US" dirty="0"/>
              <a:t>Diarrhoea and irritability are common side effects of Rotarix</a:t>
            </a:r>
            <a:r>
              <a:rPr lang="en-GB" altLang="en-US" baseline="30000" dirty="0"/>
              <a:t>®</a:t>
            </a:r>
            <a:r>
              <a:rPr lang="en-GB" altLang="en-US" dirty="0"/>
              <a:t> rotavirus vaccine</a:t>
            </a:r>
          </a:p>
          <a:p>
            <a:r>
              <a:rPr lang="en-GB" altLang="en-US" dirty="0"/>
              <a:t>Rotarix</a:t>
            </a:r>
            <a:r>
              <a:rPr lang="en-GB" altLang="en-US" baseline="30000" dirty="0"/>
              <a:t>®</a:t>
            </a:r>
            <a:r>
              <a:rPr lang="en-GB" altLang="en-US" dirty="0"/>
              <a:t> vaccine may be given with other vaccines in the infant Expanded Programme on Immunization (EPI) schedule without interfering with their effectiveness</a:t>
            </a:r>
          </a:p>
        </p:txBody>
      </p:sp>
      <p:sp>
        <p:nvSpPr>
          <p:cNvPr id="13316" name="Rectangle 10">
            <a:extLst>
              <a:ext uri="{FF2B5EF4-FFF2-40B4-BE49-F238E27FC236}">
                <a16:creationId xmlns:a16="http://schemas.microsoft.com/office/drawing/2014/main" id="{F857461C-731F-4A42-9D62-2FE6E07C8234}"/>
              </a:ext>
            </a:extLst>
          </p:cNvPr>
          <p:cNvSpPr>
            <a:spLocks noChangeArrowheads="1"/>
          </p:cNvSpPr>
          <p:nvPr/>
        </p:nvSpPr>
        <p:spPr bwMode="auto">
          <a:xfrm>
            <a:off x="0" y="3508375"/>
            <a:ext cx="6624638"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en-US" altLang="en-US" sz="2400"/>
          </a:p>
          <a:p>
            <a:pPr rtl="1" eaLnBrk="1" hangingPunct="1">
              <a:spcBef>
                <a:spcPct val="0"/>
              </a:spcBef>
              <a:buClrTx/>
              <a:buFontTx/>
              <a:buNone/>
            </a:pPr>
            <a:endParaRPr lang="en-US" altLang="en-US" sz="2400"/>
          </a:p>
          <a:p>
            <a:pPr rtl="1" eaLnBrk="1" hangingPunct="1">
              <a:spcBef>
                <a:spcPct val="0"/>
              </a:spcBef>
              <a:buClrTx/>
              <a:buFontTx/>
              <a:buNone/>
            </a:pPr>
            <a:r>
              <a:rPr lang="en-US" altLang="en-US" sz="2000" b="1"/>
              <a:t>     </a:t>
            </a:r>
            <a:endParaRPr lang="fr-FR" altLang="en-US" sz="20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6" name="Connecteur droit 35">
            <a:extLst>
              <a:ext uri="{FF2B5EF4-FFF2-40B4-BE49-F238E27FC236}">
                <a16:creationId xmlns:a16="http://schemas.microsoft.com/office/drawing/2014/main" id="{560F81A6-DE98-449C-BB1C-F9CA4B8BAD68}"/>
              </a:ext>
            </a:extLst>
          </p:cNvPr>
          <p:cNvCxnSpPr/>
          <p:nvPr/>
        </p:nvCxnSpPr>
        <p:spPr>
          <a:xfrm>
            <a:off x="2989263" y="4171950"/>
            <a:ext cx="2376487" cy="0"/>
          </a:xfrm>
          <a:prstGeom prst="line">
            <a:avLst/>
          </a:prstGeom>
          <a:ln w="101600">
            <a:solidFill>
              <a:srgbClr val="008000"/>
            </a:solidFill>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75824FCB-2D29-4CC5-A6D0-F2F3FE444201}"/>
              </a:ext>
            </a:extLst>
          </p:cNvPr>
          <p:cNvSpPr/>
          <p:nvPr/>
        </p:nvSpPr>
        <p:spPr>
          <a:xfrm>
            <a:off x="3205163" y="3668713"/>
            <a:ext cx="2016125" cy="368300"/>
          </a:xfrm>
          <a:prstGeom prst="rect">
            <a:avLst/>
          </a:prstGeom>
          <a:solidFill>
            <a:schemeClr val="accent6">
              <a:lumMod val="40000"/>
              <a:lumOff val="60000"/>
            </a:schemeClr>
          </a:solidFill>
        </p:spPr>
        <p:txBody>
          <a:bodyPr>
            <a:spAutoFit/>
          </a:bodyPr>
          <a:lstStyle/>
          <a:p>
            <a:pPr eaLnBrk="1" hangingPunct="1">
              <a:defRPr/>
            </a:pPr>
            <a:r>
              <a:rPr lang="en-US" altLang="zh-CN" b="1">
                <a:solidFill>
                  <a:schemeClr val="tx2"/>
                </a:solidFill>
                <a:latin typeface="Arial" pitchFamily="34" charset="0"/>
                <a:ea typeface="SimSun" pitchFamily="2" charset="-122"/>
              </a:rPr>
              <a:t> 2°C to 8°C </a:t>
            </a:r>
            <a:endParaRPr lang="fr-FR">
              <a:solidFill>
                <a:schemeClr val="tx2"/>
              </a:solidFill>
            </a:endParaRPr>
          </a:p>
        </p:txBody>
      </p:sp>
      <p:sp>
        <p:nvSpPr>
          <p:cNvPr id="15364" name="Rectangle 20">
            <a:extLst>
              <a:ext uri="{FF2B5EF4-FFF2-40B4-BE49-F238E27FC236}">
                <a16:creationId xmlns:a16="http://schemas.microsoft.com/office/drawing/2014/main" id="{624B1815-7702-476D-B34A-1F86A68D3E09}"/>
              </a:ext>
            </a:extLst>
          </p:cNvPr>
          <p:cNvSpPr>
            <a:spLocks noChangeArrowheads="1"/>
          </p:cNvSpPr>
          <p:nvPr/>
        </p:nvSpPr>
        <p:spPr bwMode="auto">
          <a:xfrm>
            <a:off x="442913" y="1381125"/>
            <a:ext cx="8377237"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en-US" dirty="0"/>
              <a:t>Rotarix</a:t>
            </a:r>
            <a:r>
              <a:rPr lang="fr-FR" altLang="en-US" baseline="30000" dirty="0"/>
              <a:t>®</a:t>
            </a:r>
            <a:r>
              <a:rPr lang="en-US" altLang="en-US" dirty="0"/>
              <a:t> vaccine should be stored between +2°C to +8°C</a:t>
            </a:r>
          </a:p>
          <a:p>
            <a:endParaRPr lang="en-US" altLang="en-US" dirty="0"/>
          </a:p>
          <a:p>
            <a:endParaRPr lang="en-US" altLang="en-US" dirty="0"/>
          </a:p>
          <a:p>
            <a:endParaRPr lang="en-US" altLang="en-US" dirty="0"/>
          </a:p>
          <a:p>
            <a:endParaRPr lang="en-US" altLang="en-US" dirty="0"/>
          </a:p>
          <a:p>
            <a:r>
              <a:rPr lang="en-US" altLang="en-US" dirty="0"/>
              <a:t>The vaccine must not be frozen </a:t>
            </a:r>
          </a:p>
          <a:p>
            <a:endParaRPr lang="fr-FR" altLang="en-US" dirty="0"/>
          </a:p>
        </p:txBody>
      </p:sp>
      <p:sp>
        <p:nvSpPr>
          <p:cNvPr id="8" name="Rectangle 2">
            <a:extLst>
              <a:ext uri="{FF2B5EF4-FFF2-40B4-BE49-F238E27FC236}">
                <a16:creationId xmlns:a16="http://schemas.microsoft.com/office/drawing/2014/main" id="{A1965D79-FF55-437F-9980-E4AFAB8F1FED}"/>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defTabSz="912813">
              <a:defRPr/>
            </a:pPr>
            <a:r>
              <a:rPr lang="en-US" sz="3500" b="1" kern="0">
                <a:solidFill>
                  <a:srgbClr val="002060"/>
                </a:solidFill>
                <a:latin typeface="+mj-lt"/>
                <a:ea typeface="+mj-ea"/>
                <a:cs typeface="+mj-cs"/>
              </a:rPr>
              <a:t>At what temperature must </a:t>
            </a:r>
            <a:br>
              <a:rPr lang="en-US" sz="3500" b="1" kern="0">
                <a:solidFill>
                  <a:srgbClr val="002060"/>
                </a:solidFill>
                <a:latin typeface="+mj-lt"/>
                <a:ea typeface="+mj-ea"/>
                <a:cs typeface="+mj-cs"/>
              </a:rPr>
            </a:br>
            <a:r>
              <a:rPr lang="en-US" sz="3500" b="1" kern="0">
                <a:solidFill>
                  <a:srgbClr val="002060"/>
                </a:solidFill>
                <a:latin typeface="+mj-lt"/>
                <a:ea typeface="+mj-ea"/>
                <a:cs typeface="+mj-cs"/>
              </a:rPr>
              <a:t>the vaccine be stored?</a:t>
            </a:r>
          </a:p>
        </p:txBody>
      </p:sp>
      <p:pic>
        <p:nvPicPr>
          <p:cNvPr id="15366" name="Picture 9" descr="2-8C">
            <a:extLst>
              <a:ext uri="{FF2B5EF4-FFF2-40B4-BE49-F238E27FC236}">
                <a16:creationId xmlns:a16="http://schemas.microsoft.com/office/drawing/2014/main" id="{61AEE004-D3FB-4A6A-9733-6DF619D0AE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8350" y="2455863"/>
            <a:ext cx="7607300" cy="242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a:extLst>
              <a:ext uri="{FF2B5EF4-FFF2-40B4-BE49-F238E27FC236}">
                <a16:creationId xmlns:a16="http://schemas.microsoft.com/office/drawing/2014/main" id="{EE511E64-A8DD-4B77-8637-0078A1892410}"/>
              </a:ext>
            </a:extLst>
          </p:cNvPr>
          <p:cNvSpPr>
            <a:spLocks noChangeArrowheads="1"/>
          </p:cNvSpPr>
          <p:nvPr/>
        </p:nvSpPr>
        <p:spPr bwMode="auto">
          <a:xfrm>
            <a:off x="442913" y="1381125"/>
            <a:ext cx="8377237"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GB" altLang="en-US"/>
              <a:t>The rotavirus vaccine (Rotarix</a:t>
            </a:r>
            <a:r>
              <a:rPr lang="en-GB" altLang="en-US" baseline="30000"/>
              <a:t>®</a:t>
            </a:r>
            <a:r>
              <a:rPr lang="en-GB" altLang="en-US"/>
              <a:t>) should be stored in a refrigerator</a:t>
            </a:r>
          </a:p>
          <a:p>
            <a:endParaRPr lang="en-GB" altLang="en-US"/>
          </a:p>
          <a:p>
            <a:endParaRPr lang="fr-FR" altLang="en-US"/>
          </a:p>
        </p:txBody>
      </p:sp>
      <p:sp>
        <p:nvSpPr>
          <p:cNvPr id="17411" name="Rectangle 6">
            <a:extLst>
              <a:ext uri="{FF2B5EF4-FFF2-40B4-BE49-F238E27FC236}">
                <a16:creationId xmlns:a16="http://schemas.microsoft.com/office/drawing/2014/main" id="{4CAC3FFF-41CE-454E-AA08-76F7E67128AA}"/>
              </a:ext>
            </a:extLst>
          </p:cNvPr>
          <p:cNvSpPr>
            <a:spLocks noChangeArrowheads="1"/>
          </p:cNvSpPr>
          <p:nvPr/>
        </p:nvSpPr>
        <p:spPr bwMode="auto">
          <a:xfrm>
            <a:off x="7164388" y="3068638"/>
            <a:ext cx="223202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endParaRPr lang="fr-FR" altLang="en-US" sz="1200" b="1"/>
          </a:p>
        </p:txBody>
      </p:sp>
      <p:sp>
        <p:nvSpPr>
          <p:cNvPr id="17412" name="Rectangle 2">
            <a:extLst>
              <a:ext uri="{FF2B5EF4-FFF2-40B4-BE49-F238E27FC236}">
                <a16:creationId xmlns:a16="http://schemas.microsoft.com/office/drawing/2014/main" id="{AE3E4732-2BC8-4E6C-AAEF-0CB264655B87}"/>
              </a:ext>
            </a:extLst>
          </p:cNvPr>
          <p:cNvSpPr txBox="1">
            <a:spLocks noChangeArrowheads="1"/>
          </p:cNvSpPr>
          <p:nvPr/>
        </p:nvSpPr>
        <p:spPr bwMode="auto">
          <a:xfrm>
            <a:off x="0" y="0"/>
            <a:ext cx="9144000" cy="1238250"/>
          </a:xfrm>
          <a:prstGeom prst="rect">
            <a:avLst/>
          </a:prstGeom>
          <a:noFill/>
          <a:ln>
            <a:noFill/>
          </a:ln>
          <a:effectLst>
            <a:outerShdw dist="17961" dir="2700000" algn="ctr" rotWithShape="0">
              <a:srgbClr val="96CCEE"/>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pPr>
            <a:r>
              <a:rPr lang="en-US" altLang="en-US" sz="3500" b="1">
                <a:solidFill>
                  <a:srgbClr val="002060"/>
                </a:solidFill>
              </a:rPr>
              <a:t>Where do you store the vaccine?</a:t>
            </a:r>
            <a:endParaRPr lang="en-GB" altLang="en-US" sz="3500" b="1">
              <a:solidFill>
                <a:srgbClr val="002060"/>
              </a:solidFill>
            </a:endParaRPr>
          </a:p>
        </p:txBody>
      </p:sp>
      <p:pic>
        <p:nvPicPr>
          <p:cNvPr id="17413" name="Picture 10" descr="refrigerator">
            <a:extLst>
              <a:ext uri="{FF2B5EF4-FFF2-40B4-BE49-F238E27FC236}">
                <a16:creationId xmlns:a16="http://schemas.microsoft.com/office/drawing/2014/main" id="{215DFBEB-CE43-4B44-94DC-A1E4A14238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81225" y="1909763"/>
            <a:ext cx="4838700" cy="389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31">
            <a:extLst>
              <a:ext uri="{FF2B5EF4-FFF2-40B4-BE49-F238E27FC236}">
                <a16:creationId xmlns:a16="http://schemas.microsoft.com/office/drawing/2014/main" id="{ED1B3042-A7AF-4F5F-BC71-49C6C2CD8F01}"/>
              </a:ext>
            </a:extLst>
          </p:cNvPr>
          <p:cNvSpPr>
            <a:spLocks noGrp="1" noChangeArrowheads="1"/>
          </p:cNvSpPr>
          <p:nvPr>
            <p:ph type="body" idx="1"/>
          </p:nvPr>
        </p:nvSpPr>
        <p:spPr>
          <a:xfrm>
            <a:off x="239713" y="1458913"/>
            <a:ext cx="8964612" cy="839787"/>
          </a:xfrm>
        </p:spPr>
        <p:txBody>
          <a:bodyPr/>
          <a:lstStyle/>
          <a:p>
            <a:r>
              <a:rPr lang="en-US" altLang="es-ES" sz="2400">
                <a:solidFill>
                  <a:srgbClr val="002060"/>
                </a:solidFill>
              </a:rPr>
              <a:t>Vaccines with early expiration dates should be kept in front </a:t>
            </a:r>
            <a:br>
              <a:rPr lang="en-US" altLang="es-ES" sz="2400">
                <a:solidFill>
                  <a:srgbClr val="002060"/>
                </a:solidFill>
              </a:rPr>
            </a:br>
            <a:r>
              <a:rPr lang="en-US" altLang="es-ES" sz="2400">
                <a:solidFill>
                  <a:srgbClr val="002060"/>
                </a:solidFill>
              </a:rPr>
              <a:t>to be used first</a:t>
            </a:r>
            <a:endParaRPr lang="fr-FR" altLang="es-ES" sz="2400">
              <a:solidFill>
                <a:srgbClr val="002060"/>
              </a:solidFill>
            </a:endParaRPr>
          </a:p>
        </p:txBody>
      </p:sp>
      <p:sp>
        <p:nvSpPr>
          <p:cNvPr id="19459" name="Rectangle 50">
            <a:extLst>
              <a:ext uri="{FF2B5EF4-FFF2-40B4-BE49-F238E27FC236}">
                <a16:creationId xmlns:a16="http://schemas.microsoft.com/office/drawing/2014/main" id="{DFEE70F6-76E8-4A76-AEBE-3267BA7504D0}"/>
              </a:ext>
            </a:extLst>
          </p:cNvPr>
          <p:cNvSpPr>
            <a:spLocks noChangeArrowheads="1"/>
          </p:cNvSpPr>
          <p:nvPr/>
        </p:nvSpPr>
        <p:spPr bwMode="auto">
          <a:xfrm>
            <a:off x="7618413" y="3975100"/>
            <a:ext cx="1584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US" altLang="es-ES" sz="1600" b="1"/>
              <a:t>Earlier expiry date in front </a:t>
            </a:r>
            <a:endParaRPr lang="fr-FR" altLang="es-ES" sz="1600" b="1"/>
          </a:p>
        </p:txBody>
      </p:sp>
      <p:sp>
        <p:nvSpPr>
          <p:cNvPr id="19460" name="Rectangle 55">
            <a:extLst>
              <a:ext uri="{FF2B5EF4-FFF2-40B4-BE49-F238E27FC236}">
                <a16:creationId xmlns:a16="http://schemas.microsoft.com/office/drawing/2014/main" id="{00D01D31-7519-47C3-BDAD-3FA05DB26DBC}"/>
              </a:ext>
            </a:extLst>
          </p:cNvPr>
          <p:cNvSpPr>
            <a:spLocks noChangeArrowheads="1"/>
          </p:cNvSpPr>
          <p:nvPr/>
        </p:nvSpPr>
        <p:spPr bwMode="auto">
          <a:xfrm>
            <a:off x="7620000" y="2419350"/>
            <a:ext cx="158432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US" altLang="es-ES" sz="1600" b="1"/>
              <a:t>Later expiry date in back</a:t>
            </a:r>
            <a:endParaRPr lang="fr-FR" altLang="es-ES" sz="1600" b="1"/>
          </a:p>
        </p:txBody>
      </p:sp>
      <p:sp>
        <p:nvSpPr>
          <p:cNvPr id="14342" name="Rectangle 13">
            <a:extLst>
              <a:ext uri="{FF2B5EF4-FFF2-40B4-BE49-F238E27FC236}">
                <a16:creationId xmlns:a16="http://schemas.microsoft.com/office/drawing/2014/main" id="{4764F37E-7F79-471F-9C39-E1FFB9109A30}"/>
              </a:ext>
            </a:extLst>
          </p:cNvPr>
          <p:cNvSpPr>
            <a:spLocks noGrp="1" noChangeArrowheads="1"/>
          </p:cNvSpPr>
          <p:nvPr>
            <p:ph type="title"/>
          </p:nvPr>
        </p:nvSpPr>
        <p:spPr/>
        <p:txBody>
          <a:bodyPr/>
          <a:lstStyle/>
          <a:p>
            <a:pPr rtl="1">
              <a:defRPr/>
            </a:pPr>
            <a:r>
              <a:rPr lang="en-US">
                <a:ea typeface="ＭＳ Ｐゴシック" charset="0"/>
              </a:rPr>
              <a:t>Which vaccine should be stored in front?</a:t>
            </a:r>
          </a:p>
        </p:txBody>
      </p:sp>
      <p:pic>
        <p:nvPicPr>
          <p:cNvPr id="19462" name="Picture 10" descr="refrigerator">
            <a:extLst>
              <a:ext uri="{FF2B5EF4-FFF2-40B4-BE49-F238E27FC236}">
                <a16:creationId xmlns:a16="http://schemas.microsoft.com/office/drawing/2014/main" id="{BF7D40A4-3D75-4FF5-9538-AC07BC938C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200" y="2230438"/>
            <a:ext cx="1878013" cy="151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3" name="Picture 13">
            <a:extLst>
              <a:ext uri="{FF2B5EF4-FFF2-40B4-BE49-F238E27FC236}">
                <a16:creationId xmlns:a16="http://schemas.microsoft.com/office/drawing/2014/main" id="{B6783D5B-A8D5-4BF1-8718-17EF682F005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2538" y="2801938"/>
            <a:ext cx="5145087" cy="3127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4" name="Rectangle 50">
            <a:extLst>
              <a:ext uri="{FF2B5EF4-FFF2-40B4-BE49-F238E27FC236}">
                <a16:creationId xmlns:a16="http://schemas.microsoft.com/office/drawing/2014/main" id="{04526BE0-2C2B-4EE7-9B38-1FC5CC40665B}"/>
              </a:ext>
            </a:extLst>
          </p:cNvPr>
          <p:cNvSpPr>
            <a:spLocks noChangeArrowheads="1"/>
          </p:cNvSpPr>
          <p:nvPr/>
        </p:nvSpPr>
        <p:spPr bwMode="auto">
          <a:xfrm>
            <a:off x="293688" y="4583113"/>
            <a:ext cx="2198687"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0"/>
              </a:spcBef>
              <a:buClrTx/>
              <a:buFontTx/>
              <a:buNone/>
            </a:pPr>
            <a:r>
              <a:rPr lang="en-US" altLang="es-ES" sz="1600" b="1"/>
              <a:t>“Use first” box for vaccines brought back unused from fixed or outreach sessions</a:t>
            </a:r>
            <a:endParaRPr lang="fr-FR" altLang="es-ES" sz="1600" b="1"/>
          </a:p>
        </p:txBody>
      </p:sp>
      <p:sp>
        <p:nvSpPr>
          <p:cNvPr id="19465" name="Right Arrow 3">
            <a:extLst>
              <a:ext uri="{FF2B5EF4-FFF2-40B4-BE49-F238E27FC236}">
                <a16:creationId xmlns:a16="http://schemas.microsoft.com/office/drawing/2014/main" id="{B908FE7F-A0BF-4A90-9973-A213512C6139}"/>
              </a:ext>
            </a:extLst>
          </p:cNvPr>
          <p:cNvSpPr>
            <a:spLocks noChangeArrowheads="1"/>
          </p:cNvSpPr>
          <p:nvPr/>
        </p:nvSpPr>
        <p:spPr bwMode="auto">
          <a:xfrm rot="-640529">
            <a:off x="2216150" y="5273675"/>
            <a:ext cx="1870075" cy="288925"/>
          </a:xfrm>
          <a:prstGeom prst="rightArrow">
            <a:avLst>
              <a:gd name="adj1" fmla="val 50000"/>
              <a:gd name="adj2" fmla="val 49862"/>
            </a:avLst>
          </a:prstGeom>
          <a:solidFill>
            <a:srgbClr val="00B0F0"/>
          </a:solidFill>
          <a:ln w="9525">
            <a:solidFill>
              <a:srgbClr val="000000"/>
            </a:solidFill>
            <a:miter lim="800000"/>
            <a:headEnd/>
            <a:tailEnd/>
          </a:ln>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es-ES" altLang="es-ES" sz="3900" b="1"/>
          </a:p>
        </p:txBody>
      </p:sp>
      <p:sp>
        <p:nvSpPr>
          <p:cNvPr id="19466" name="Right Arrow 3">
            <a:extLst>
              <a:ext uri="{FF2B5EF4-FFF2-40B4-BE49-F238E27FC236}">
                <a16:creationId xmlns:a16="http://schemas.microsoft.com/office/drawing/2014/main" id="{DFE370EF-7F53-43C1-96BC-38592F4C31B4}"/>
              </a:ext>
            </a:extLst>
          </p:cNvPr>
          <p:cNvSpPr>
            <a:spLocks noChangeArrowheads="1"/>
          </p:cNvSpPr>
          <p:nvPr/>
        </p:nvSpPr>
        <p:spPr bwMode="auto">
          <a:xfrm rot="9711796">
            <a:off x="6742113" y="3076575"/>
            <a:ext cx="1430337" cy="288925"/>
          </a:xfrm>
          <a:prstGeom prst="rightArrow">
            <a:avLst>
              <a:gd name="adj1" fmla="val 50000"/>
              <a:gd name="adj2" fmla="val 49826"/>
            </a:avLst>
          </a:prstGeom>
          <a:solidFill>
            <a:srgbClr val="00B0F0"/>
          </a:solidFill>
          <a:ln w="9525">
            <a:solidFill>
              <a:srgbClr val="000000"/>
            </a:solidFill>
            <a:miter lim="800000"/>
            <a:headEnd/>
            <a:tailEnd/>
          </a:ln>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es-ES" altLang="es-ES" sz="3900" b="1"/>
          </a:p>
        </p:txBody>
      </p:sp>
      <p:sp>
        <p:nvSpPr>
          <p:cNvPr id="19467" name="Right Arrow 3">
            <a:extLst>
              <a:ext uri="{FF2B5EF4-FFF2-40B4-BE49-F238E27FC236}">
                <a16:creationId xmlns:a16="http://schemas.microsoft.com/office/drawing/2014/main" id="{F8DDC5EB-A42E-40BE-9C07-A4A2DB74C1BA}"/>
              </a:ext>
            </a:extLst>
          </p:cNvPr>
          <p:cNvSpPr>
            <a:spLocks noChangeArrowheads="1"/>
          </p:cNvSpPr>
          <p:nvPr/>
        </p:nvSpPr>
        <p:spPr bwMode="auto">
          <a:xfrm rot="10800000">
            <a:off x="5970588" y="4645025"/>
            <a:ext cx="1868487" cy="288925"/>
          </a:xfrm>
          <a:prstGeom prst="rightArrow">
            <a:avLst>
              <a:gd name="adj1" fmla="val 50000"/>
              <a:gd name="adj2" fmla="val 49820"/>
            </a:avLst>
          </a:prstGeom>
          <a:solidFill>
            <a:srgbClr val="00B0F0"/>
          </a:solidFill>
          <a:ln w="9525">
            <a:solidFill>
              <a:srgbClr val="000000"/>
            </a:solidFill>
            <a:miter lim="800000"/>
            <a:headEnd/>
            <a:tailEnd/>
          </a:ln>
        </p:spPr>
        <p:txBody>
          <a:bodyPr>
            <a:spAutoFit/>
          </a:bodyPr>
          <a:lstStyle>
            <a:lvl1pPr defTabSz="1042988">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1042988">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1042988">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1042988"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1042988"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eaLnBrk="1" hangingPunct="1">
              <a:spcBef>
                <a:spcPct val="50000"/>
              </a:spcBef>
              <a:buClrTx/>
              <a:buFontTx/>
              <a:buNone/>
            </a:pPr>
            <a:endParaRPr lang="es-ES" altLang="es-ES" sz="3900" b="1"/>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7" descr="doctor_thinking">
            <a:extLst>
              <a:ext uri="{FF2B5EF4-FFF2-40B4-BE49-F238E27FC236}">
                <a16:creationId xmlns:a16="http://schemas.microsoft.com/office/drawing/2014/main" id="{6DC6C56D-B35D-4EBF-8F2B-4F45620488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557338"/>
            <a:ext cx="2871788" cy="41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3" name="Titre 17">
            <a:extLst>
              <a:ext uri="{FF2B5EF4-FFF2-40B4-BE49-F238E27FC236}">
                <a16:creationId xmlns:a16="http://schemas.microsoft.com/office/drawing/2014/main" id="{D43039CE-4BB5-413C-A861-A6B6FA2DD2EA}"/>
              </a:ext>
            </a:extLst>
          </p:cNvPr>
          <p:cNvSpPr>
            <a:spLocks/>
          </p:cNvSpPr>
          <p:nvPr/>
        </p:nvSpPr>
        <p:spPr bwMode="auto">
          <a:xfrm>
            <a:off x="0" y="0"/>
            <a:ext cx="9144000" cy="1238250"/>
          </a:xfrm>
          <a:prstGeom prst="rect">
            <a:avLst/>
          </a:prstGeom>
          <a:noFill/>
          <a:ln>
            <a:noFill/>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err="1">
                <a:solidFill>
                  <a:srgbClr val="000066"/>
                </a:solidFill>
                <a:latin typeface="Arial" charset="0"/>
                <a:ea typeface="ＭＳ Ｐゴシック" charset="0"/>
              </a:rPr>
              <a:t>What</a:t>
            </a:r>
            <a:r>
              <a:rPr lang="fr-FR" sz="3500" b="1">
                <a:solidFill>
                  <a:srgbClr val="000066"/>
                </a:solidFill>
                <a:latin typeface="Arial" charset="0"/>
                <a:ea typeface="ＭＳ Ｐゴシック" charset="0"/>
              </a:rPr>
              <a:t> </a:t>
            </a:r>
            <a:r>
              <a:rPr lang="fr-FR" sz="3500" b="1" err="1">
                <a:solidFill>
                  <a:srgbClr val="000066"/>
                </a:solidFill>
                <a:latin typeface="Arial" charset="0"/>
                <a:ea typeface="ＭＳ Ｐゴシック" charset="0"/>
              </a:rPr>
              <a:t>should</a:t>
            </a:r>
            <a:r>
              <a:rPr lang="fr-FR" sz="3500" b="1">
                <a:solidFill>
                  <a:srgbClr val="000066"/>
                </a:solidFill>
                <a:latin typeface="Arial" charset="0"/>
                <a:ea typeface="ＭＳ Ｐゴシック" charset="0"/>
              </a:rPr>
              <a:t> </a:t>
            </a:r>
            <a:r>
              <a:rPr lang="fr-FR" sz="3500" b="1" err="1">
                <a:solidFill>
                  <a:srgbClr val="000066"/>
                </a:solidFill>
                <a:latin typeface="Arial" charset="0"/>
                <a:ea typeface="ＭＳ Ｐゴシック" charset="0"/>
              </a:rPr>
              <a:t>you</a:t>
            </a:r>
            <a:r>
              <a:rPr lang="fr-FR" sz="3500" b="1">
                <a:solidFill>
                  <a:srgbClr val="000066"/>
                </a:solidFill>
                <a:latin typeface="Arial" charset="0"/>
                <a:ea typeface="ＭＳ Ｐゴシック" charset="0"/>
              </a:rPr>
              <a:t> do? </a:t>
            </a:r>
          </a:p>
        </p:txBody>
      </p:sp>
      <p:sp>
        <p:nvSpPr>
          <p:cNvPr id="21508" name="Rectangle à coins arrondis 3">
            <a:extLst>
              <a:ext uri="{FF2B5EF4-FFF2-40B4-BE49-F238E27FC236}">
                <a16:creationId xmlns:a16="http://schemas.microsoft.com/office/drawing/2014/main" id="{05C2EE8B-B3CE-4B97-B0D1-9FB2A3616349}"/>
              </a:ext>
            </a:extLst>
          </p:cNvPr>
          <p:cNvSpPr>
            <a:spLocks noChangeArrowheads="1"/>
          </p:cNvSpPr>
          <p:nvPr/>
        </p:nvSpPr>
        <p:spPr bwMode="auto">
          <a:xfrm>
            <a:off x="971550" y="1989138"/>
            <a:ext cx="4321175" cy="1944687"/>
          </a:xfrm>
          <a:prstGeom prst="wedgeRoundRectCallout">
            <a:avLst>
              <a:gd name="adj1" fmla="val 68125"/>
              <a:gd name="adj2" fmla="val -25755"/>
              <a:gd name="adj3" fmla="val 16667"/>
            </a:avLst>
          </a:prstGeom>
          <a:solidFill>
            <a:schemeClr val="bg1"/>
          </a:solidFill>
          <a:ln w="25400">
            <a:solidFill>
              <a:srgbClr val="C00000"/>
            </a:solidFill>
            <a:miter lim="800000"/>
            <a:headEnd/>
            <a:tailEnd/>
          </a:ln>
        </p:spPr>
        <p:txBody>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en-US" altLang="en-US" sz="2000" b="1">
              <a:solidFill>
                <a:srgbClr val="002060"/>
              </a:solidFill>
            </a:endParaRPr>
          </a:p>
          <a:p>
            <a:pPr rtl="1" eaLnBrk="1" hangingPunct="1">
              <a:spcBef>
                <a:spcPct val="0"/>
              </a:spcBef>
              <a:buClrTx/>
              <a:buFontTx/>
              <a:buNone/>
            </a:pPr>
            <a:r>
              <a:rPr lang="en-US" altLang="en-US" sz="2000" b="1">
                <a:solidFill>
                  <a:srgbClr val="002060"/>
                </a:solidFill>
              </a:rPr>
              <a:t>The refrigerator stops functioning.</a:t>
            </a:r>
          </a:p>
          <a:p>
            <a:pPr rtl="1" eaLnBrk="1" hangingPunct="1">
              <a:spcBef>
                <a:spcPct val="0"/>
              </a:spcBef>
              <a:buClrTx/>
              <a:buFontTx/>
              <a:buNone/>
            </a:pPr>
            <a:endParaRPr lang="en-US" altLang="en-US" sz="2000" b="1">
              <a:solidFill>
                <a:srgbClr val="002060"/>
              </a:solidFill>
            </a:endParaRPr>
          </a:p>
          <a:p>
            <a:pPr rtl="1" eaLnBrk="1" hangingPunct="1">
              <a:spcBef>
                <a:spcPct val="0"/>
              </a:spcBef>
              <a:buClrTx/>
              <a:buFontTx/>
              <a:buNone/>
            </a:pPr>
            <a:r>
              <a:rPr lang="en-US" altLang="en-US" sz="2000" b="1"/>
              <a:t>What should you do? </a:t>
            </a:r>
          </a:p>
          <a:p>
            <a:pPr rtl="1" eaLnBrk="1" hangingPunct="1">
              <a:spcBef>
                <a:spcPct val="0"/>
              </a:spcBef>
              <a:buClrTx/>
              <a:buFontTx/>
              <a:buNone/>
            </a:pPr>
            <a:endParaRPr lang="fr-FR" altLang="en-US" sz="2000" b="1">
              <a:solidFill>
                <a:srgbClr val="002060"/>
              </a:solidFill>
            </a:endParaRPr>
          </a:p>
        </p:txBody>
      </p:sp>
    </p:spTree>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70</TotalTime>
  <Words>1238</Words>
  <Application>Microsoft Office PowerPoint</Application>
  <PresentationFormat>On-screen Show (4:3)</PresentationFormat>
  <Paragraphs>154</Paragraphs>
  <Slides>11</Slides>
  <Notes>11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11</vt:i4>
      </vt:variant>
    </vt:vector>
  </HeadingPairs>
  <TitlesOfParts>
    <vt:vector size="19" baseType="lpstr">
      <vt:lpstr>ＭＳ Ｐゴシック</vt:lpstr>
      <vt:lpstr>ＭＳ Ｐゴシック</vt:lpstr>
      <vt:lpstr>SimSun</vt:lpstr>
      <vt:lpstr>Arial</vt:lpstr>
      <vt:lpstr>Arial Narrow</vt:lpstr>
      <vt:lpstr>Limon F3</vt:lpstr>
      <vt:lpstr>Wingdings</vt:lpstr>
      <vt:lpstr>PPTtemplate</vt:lpstr>
      <vt:lpstr>Training for rotavirus vaccine introduction</vt:lpstr>
      <vt:lpstr>Learning objectives</vt:lpstr>
      <vt:lpstr>PowerPoint Presentation</vt:lpstr>
      <vt:lpstr>What is rotavirus vaccine (Rotarix®) presentation?</vt:lpstr>
      <vt:lpstr>How safe is the vaccine?</vt:lpstr>
      <vt:lpstr>PowerPoint Presentation</vt:lpstr>
      <vt:lpstr>PowerPoint Presentation</vt:lpstr>
      <vt:lpstr>Which vaccine should be stored in front?</vt:lpstr>
      <vt:lpstr>PowerPoint Presentation</vt:lpstr>
      <vt:lpstr>Key messages </vt:lpstr>
      <vt:lpstr>End of module</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Gillian Mayers</cp:lastModifiedBy>
  <cp:revision>16</cp:revision>
  <dcterms:created xsi:type="dcterms:W3CDTF">2012-01-26T15:16:34Z</dcterms:created>
  <dcterms:modified xsi:type="dcterms:W3CDTF">2024-12-17T09:30:50Z</dcterms:modified>
</cp:coreProperties>
</file>