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6" r:id="rId1"/>
  </p:sldMasterIdLst>
  <p:notesMasterIdLst>
    <p:notesMasterId r:id="rId22"/>
  </p:notesMasterIdLst>
  <p:handoutMasterIdLst>
    <p:handoutMasterId r:id="rId23"/>
  </p:handoutMasterIdLst>
  <p:sldIdLst>
    <p:sldId id="336" r:id="rId2"/>
    <p:sldId id="279" r:id="rId3"/>
    <p:sldId id="282" r:id="rId4"/>
    <p:sldId id="314" r:id="rId5"/>
    <p:sldId id="315" r:id="rId6"/>
    <p:sldId id="335" r:id="rId7"/>
    <p:sldId id="350" r:id="rId8"/>
    <p:sldId id="355" r:id="rId9"/>
    <p:sldId id="342" r:id="rId10"/>
    <p:sldId id="343" r:id="rId11"/>
    <p:sldId id="344" r:id="rId12"/>
    <p:sldId id="331" r:id="rId13"/>
    <p:sldId id="330" r:id="rId14"/>
    <p:sldId id="320" r:id="rId15"/>
    <p:sldId id="323" r:id="rId16"/>
    <p:sldId id="329" r:id="rId17"/>
    <p:sldId id="326" r:id="rId18"/>
    <p:sldId id="293" r:id="rId19"/>
    <p:sldId id="332" r:id="rId20"/>
    <p:sldId id="334" r:id="rId21"/>
  </p:sldIdLst>
  <p:sldSz cx="9144000" cy="6858000" type="screen4x3"/>
  <p:notesSz cx="6769100" cy="9906000"/>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17A4F615-F07B-6BFC-CA32-3AED14D54E69}" name="Gillian Mayers" initials="GM" userId="0b969f44a77387f9"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3366CC"/>
    <a:srgbClr val="3333CC"/>
    <a:srgbClr val="0000FF"/>
    <a:srgbClr val="0066CC"/>
    <a:srgbClr val="000066"/>
    <a:srgbClr val="008000"/>
    <a:srgbClr val="6699FF"/>
    <a:srgbClr val="FFFF66"/>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FC024B5-1822-145C-40C7-75D68BEC05C7}" v="29" dt="2022-03-09T18:41:50.40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271" autoAdjust="0"/>
    <p:restoredTop sz="75266" autoAdjust="0"/>
  </p:normalViewPr>
  <p:slideViewPr>
    <p:cSldViewPr>
      <p:cViewPr varScale="1">
        <p:scale>
          <a:sx n="79" d="100"/>
          <a:sy n="79" d="100"/>
        </p:scale>
        <p:origin x="1440" y="114"/>
      </p:cViewPr>
      <p:guideLst>
        <p:guide orient="horz" pos="2160"/>
        <p:guide pos="2880"/>
      </p:guideLst>
    </p:cSldViewPr>
  </p:slideViewPr>
  <p:notesTextViewPr>
    <p:cViewPr>
      <p:scale>
        <a:sx n="100" d="100"/>
        <a:sy n="100" d="100"/>
      </p:scale>
      <p:origin x="0" y="0"/>
    </p:cViewPr>
  </p:notesTextViewPr>
  <p:notesViewPr>
    <p:cSldViewPr>
      <p:cViewPr varScale="1">
        <p:scale>
          <a:sx n="48" d="100"/>
          <a:sy n="48" d="100"/>
        </p:scale>
        <p:origin x="-2394" y="-108"/>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rs Gillian F. MAYERS (mayersgill@gmail.com)" userId="S::mayersgill_gmail.com#ext#@worldhealthorg.onmicrosoft.com::d9b941f0-ac22-4431-a954-e58ec48ed8eb" providerId="AD" clId="Web-{BFC024B5-1822-145C-40C7-75D68BEC05C7}"/>
    <pc:docChg chg="addSld delSld modSld">
      <pc:chgData name="Mrs Gillian F. MAYERS (mayersgill@gmail.com)" userId="S::mayersgill_gmail.com#ext#@worldhealthorg.onmicrosoft.com::d9b941f0-ac22-4431-a954-e58ec48ed8eb" providerId="AD" clId="Web-{BFC024B5-1822-145C-40C7-75D68BEC05C7}" dt="2022-03-09T18:41:50.404" v="25" actId="14100"/>
      <pc:docMkLst>
        <pc:docMk/>
      </pc:docMkLst>
      <pc:sldChg chg="addSp delSp modSp">
        <pc:chgData name="Mrs Gillian F. MAYERS (mayersgill@gmail.com)" userId="S::mayersgill_gmail.com#ext#@worldhealthorg.onmicrosoft.com::d9b941f0-ac22-4431-a954-e58ec48ed8eb" providerId="AD" clId="Web-{BFC024B5-1822-145C-40C7-75D68BEC05C7}" dt="2022-03-09T18:41:50.404" v="25" actId="14100"/>
        <pc:sldMkLst>
          <pc:docMk/>
          <pc:sldMk cId="0" sldId="350"/>
        </pc:sldMkLst>
        <pc:picChg chg="add mod">
          <ac:chgData name="Mrs Gillian F. MAYERS (mayersgill@gmail.com)" userId="S::mayersgill_gmail.com#ext#@worldhealthorg.onmicrosoft.com::d9b941f0-ac22-4431-a954-e58ec48ed8eb" providerId="AD" clId="Web-{BFC024B5-1822-145C-40C7-75D68BEC05C7}" dt="2022-03-09T18:40:45.854" v="9" actId="14100"/>
          <ac:picMkLst>
            <pc:docMk/>
            <pc:sldMk cId="0" sldId="350"/>
            <ac:picMk id="2" creationId="{C84E78E9-5CCA-42C4-9B13-A0DC806FD41E}"/>
          </ac:picMkLst>
        </pc:picChg>
        <pc:picChg chg="add mod">
          <ac:chgData name="Mrs Gillian F. MAYERS (mayersgill@gmail.com)" userId="S::mayersgill_gmail.com#ext#@worldhealthorg.onmicrosoft.com::d9b941f0-ac22-4431-a954-e58ec48ed8eb" providerId="AD" clId="Web-{BFC024B5-1822-145C-40C7-75D68BEC05C7}" dt="2022-03-09T18:40:51.073" v="11" actId="1076"/>
          <ac:picMkLst>
            <pc:docMk/>
            <pc:sldMk cId="0" sldId="350"/>
            <ac:picMk id="3" creationId="{D6313D5D-FD02-4034-B7AA-18FB6DAFE8B0}"/>
          </ac:picMkLst>
        </pc:picChg>
        <pc:picChg chg="add mod">
          <ac:chgData name="Mrs Gillian F. MAYERS (mayersgill@gmail.com)" userId="S::mayersgill_gmail.com#ext#@worldhealthorg.onmicrosoft.com::d9b941f0-ac22-4431-a954-e58ec48ed8eb" providerId="AD" clId="Web-{BFC024B5-1822-145C-40C7-75D68BEC05C7}" dt="2022-03-09T18:41:22.496" v="19" actId="14100"/>
          <ac:picMkLst>
            <pc:docMk/>
            <pc:sldMk cId="0" sldId="350"/>
            <ac:picMk id="4" creationId="{A90CA502-D823-48CB-A7DC-E190FD56AC51}"/>
          </ac:picMkLst>
        </pc:picChg>
        <pc:picChg chg="add mod">
          <ac:chgData name="Mrs Gillian F. MAYERS (mayersgill@gmail.com)" userId="S::mayersgill_gmail.com#ext#@worldhealthorg.onmicrosoft.com::d9b941f0-ac22-4431-a954-e58ec48ed8eb" providerId="AD" clId="Web-{BFC024B5-1822-145C-40C7-75D68BEC05C7}" dt="2022-03-09T18:41:50.404" v="25" actId="14100"/>
          <ac:picMkLst>
            <pc:docMk/>
            <pc:sldMk cId="0" sldId="350"/>
            <ac:picMk id="5" creationId="{14B23EDB-0BE0-4AF5-8808-85ED408F633D}"/>
          </ac:picMkLst>
        </pc:picChg>
        <pc:picChg chg="del">
          <ac:chgData name="Mrs Gillian F. MAYERS (mayersgill@gmail.com)" userId="S::mayersgill_gmail.com#ext#@worldhealthorg.onmicrosoft.com::d9b941f0-ac22-4431-a954-e58ec48ed8eb" providerId="AD" clId="Web-{BFC024B5-1822-145C-40C7-75D68BEC05C7}" dt="2022-03-09T18:39:50.070" v="0"/>
          <ac:picMkLst>
            <pc:docMk/>
            <pc:sldMk cId="0" sldId="350"/>
            <ac:picMk id="16387" creationId="{1A229EA0-9699-4E2F-A113-279C5C426B4C}"/>
          </ac:picMkLst>
        </pc:picChg>
        <pc:picChg chg="del">
          <ac:chgData name="Mrs Gillian F. MAYERS (mayersgill@gmail.com)" userId="S::mayersgill_gmail.com#ext#@worldhealthorg.onmicrosoft.com::d9b941f0-ac22-4431-a954-e58ec48ed8eb" providerId="AD" clId="Web-{BFC024B5-1822-145C-40C7-75D68BEC05C7}" dt="2022-03-09T18:41:23.809" v="20"/>
          <ac:picMkLst>
            <pc:docMk/>
            <pc:sldMk cId="0" sldId="350"/>
            <ac:picMk id="16388" creationId="{929AC146-D894-4591-8610-CBA8D84340B6}"/>
          </ac:picMkLst>
        </pc:picChg>
        <pc:picChg chg="del">
          <ac:chgData name="Mrs Gillian F. MAYERS (mayersgill@gmail.com)" userId="S::mayersgill_gmail.com#ext#@worldhealthorg.onmicrosoft.com::d9b941f0-ac22-4431-a954-e58ec48ed8eb" providerId="AD" clId="Web-{BFC024B5-1822-145C-40C7-75D68BEC05C7}" dt="2022-03-09T18:40:20.462" v="4"/>
          <ac:picMkLst>
            <pc:docMk/>
            <pc:sldMk cId="0" sldId="350"/>
            <ac:picMk id="16389" creationId="{47175F0D-377D-446F-8612-7644D4958C31}"/>
          </ac:picMkLst>
        </pc:picChg>
        <pc:picChg chg="del">
          <ac:chgData name="Mrs Gillian F. MAYERS (mayersgill@gmail.com)" userId="S::mayersgill_gmail.com#ext#@worldhealthorg.onmicrosoft.com::d9b941f0-ac22-4431-a954-e58ec48ed8eb" providerId="AD" clId="Web-{BFC024B5-1822-145C-40C7-75D68BEC05C7}" dt="2022-03-09T18:40:59.980" v="12"/>
          <ac:picMkLst>
            <pc:docMk/>
            <pc:sldMk cId="0" sldId="350"/>
            <ac:picMk id="16390" creationId="{2BE1A8BE-C154-4E12-9096-7AE1B966C871}"/>
          </ac:picMkLst>
        </pc:picChg>
      </pc:sldChg>
      <pc:sldChg chg="new del">
        <pc:chgData name="Mrs Gillian F. MAYERS (mayersgill@gmail.com)" userId="S::mayersgill_gmail.com#ext#@worldhealthorg.onmicrosoft.com::d9b941f0-ac22-4431-a954-e58ec48ed8eb" providerId="AD" clId="Web-{BFC024B5-1822-145C-40C7-75D68BEC05C7}" dt="2022-03-09T18:41:05.042" v="14"/>
        <pc:sldMkLst>
          <pc:docMk/>
          <pc:sldMk cId="773491491" sldId="351"/>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41807BE0-6029-4A8A-9B16-396DB292993E}"/>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5F9872BB-93E2-4805-809A-9C1028E1529E}"/>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0DF03A7C-E335-46EF-899B-FD144BB1B6F5}"/>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6F19CC56-DD26-4BC3-B882-D738FD60E67E}"/>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A1E2B7B4-F8FF-4B7E-9C71-1F71C8C841BB}"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1D48CBA5-1084-4B49-A645-24A08A4C83E1}"/>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3A443E59-6E51-4BCA-A619-ECDA04350FE6}"/>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64205122-C920-4A32-A29A-730A263010F6}"/>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0E1896C0-B307-4356-978E-18D0E8C2171E}"/>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B08B3556-EAAE-45C8-A084-DE2241C5AC85}"/>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D953D9CC-A2D2-4689-A285-C6B47EDB2AFC}"/>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2CD73423-FF66-4E72-8DD2-E0BAF57FB0EC}" type="slidenum">
              <a:rPr lang="en-GB" altLang="en-US"/>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Espace réservé de l'image des diapositives 1">
            <a:extLst>
              <a:ext uri="{FF2B5EF4-FFF2-40B4-BE49-F238E27FC236}">
                <a16:creationId xmlns:a16="http://schemas.microsoft.com/office/drawing/2014/main" id="{4C65682D-2D3E-4494-BD31-7C536F7D631F}"/>
              </a:ext>
            </a:extLst>
          </p:cNvPr>
          <p:cNvSpPr>
            <a:spLocks noGrp="1" noRot="1" noChangeAspect="1" noChangeArrowheads="1" noTextEdit="1"/>
          </p:cNvSpPr>
          <p:nvPr>
            <p:ph type="sldImg"/>
          </p:nvPr>
        </p:nvSpPr>
        <p:spPr>
          <a:ln/>
        </p:spPr>
      </p:sp>
      <p:sp>
        <p:nvSpPr>
          <p:cNvPr id="7171" name="Espace réservé des commentaires 2">
            <a:extLst>
              <a:ext uri="{FF2B5EF4-FFF2-40B4-BE49-F238E27FC236}">
                <a16:creationId xmlns:a16="http://schemas.microsoft.com/office/drawing/2014/main" id="{BDD6C6B8-D31E-46F4-8983-3AD5F23371F0}"/>
              </a:ext>
            </a:extLst>
          </p:cNvPr>
          <p:cNvSpPr>
            <a:spLocks noGrp="1"/>
          </p:cNvSpPr>
          <p:nvPr>
            <p:ph type="body" idx="1"/>
          </p:nvPr>
        </p:nvSpPr>
        <p:spPr>
          <a:xfrm>
            <a:off x="677863" y="4705350"/>
            <a:ext cx="5413375" cy="47672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s-ES" dirty="0"/>
          </a:p>
        </p:txBody>
      </p:sp>
      <p:sp>
        <p:nvSpPr>
          <p:cNvPr id="7172" name="Espace réservé du numéro de diapositive 3">
            <a:extLst>
              <a:ext uri="{FF2B5EF4-FFF2-40B4-BE49-F238E27FC236}">
                <a16:creationId xmlns:a16="http://schemas.microsoft.com/office/drawing/2014/main" id="{5FD6FCCA-F216-446E-BA68-BC90F68A8AE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0197B335-258C-4A13-8A65-5087F28B371D}" type="slidenum">
              <a:rPr lang="en-GB" altLang="ro-RO">
                <a:solidFill>
                  <a:srgbClr val="000000"/>
                </a:solidFill>
                <a:cs typeface="Arial" panose="020B0604020202020204" pitchFamily="34" charset="0"/>
              </a:rPr>
              <a:pPr eaLnBrk="0" hangingPunct="0">
                <a:spcBef>
                  <a:spcPct val="0"/>
                </a:spcBef>
              </a:pPr>
              <a:t>2</a:t>
            </a:fld>
            <a:endParaRPr lang="en-GB" altLang="ro-RO">
              <a:solidFill>
                <a:srgbClr val="000000"/>
              </a:solidFill>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a:extLst>
              <a:ext uri="{FF2B5EF4-FFF2-40B4-BE49-F238E27FC236}">
                <a16:creationId xmlns:a16="http://schemas.microsoft.com/office/drawing/2014/main" id="{F1C380D1-37F0-461C-9D39-BD2F1C35A620}"/>
              </a:ext>
            </a:extLst>
          </p:cNvPr>
          <p:cNvSpPr>
            <a:spLocks noGrp="1" noRot="1" noChangeAspect="1" noChangeArrowheads="1" noTextEdit="1"/>
          </p:cNvSpPr>
          <p:nvPr>
            <p:ph type="sldImg"/>
          </p:nvPr>
        </p:nvSpPr>
        <p:spPr>
          <a:ln/>
        </p:spPr>
      </p:sp>
      <p:sp>
        <p:nvSpPr>
          <p:cNvPr id="19459" name="Espace réservé des commentaires 2">
            <a:extLst>
              <a:ext uri="{FF2B5EF4-FFF2-40B4-BE49-F238E27FC236}">
                <a16:creationId xmlns:a16="http://schemas.microsoft.com/office/drawing/2014/main" id="{E0A8BCE0-7113-4F42-BBEC-5CC6FD6B655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a:t>
            </a:r>
          </a:p>
          <a:p>
            <a:r>
              <a:rPr lang="en-US" altLang="en-US" b="1" dirty="0"/>
              <a:t>Explain to the participants, how to prepare the vaccine.</a:t>
            </a:r>
          </a:p>
          <a:p>
            <a:endParaRPr lang="en-US" altLang="en-US" b="1" dirty="0"/>
          </a:p>
          <a:p>
            <a:r>
              <a:rPr lang="en-US" altLang="en-US" dirty="0"/>
              <a:t> </a:t>
            </a:r>
            <a:endParaRPr lang="fr-FR" altLang="en-US" dirty="0"/>
          </a:p>
        </p:txBody>
      </p:sp>
      <p:sp>
        <p:nvSpPr>
          <p:cNvPr id="19460" name="Espace réservé du numéro de diapositive 3">
            <a:extLst>
              <a:ext uri="{FF2B5EF4-FFF2-40B4-BE49-F238E27FC236}">
                <a16:creationId xmlns:a16="http://schemas.microsoft.com/office/drawing/2014/main" id="{1B73BFBD-51A0-4645-80DF-DBAE547C5A8F}"/>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22DC336D-8BD0-4CA2-AE89-7B7247855E2C}" type="slidenum">
              <a:rPr lang="en-GB" altLang="en-US">
                <a:cs typeface="Arial" panose="020B0604020202020204" pitchFamily="34" charset="0"/>
              </a:rPr>
              <a:pPr algn="r" eaLnBrk="1" hangingPunct="1">
                <a:spcBef>
                  <a:spcPct val="0"/>
                </a:spcBef>
              </a:pPr>
              <a:t>11</a:t>
            </a:fld>
            <a:endParaRPr lang="en-GB" altLang="en-US">
              <a:cs typeface="Arial" panose="020B0604020202020204" pitchFamily="34" charset="0"/>
            </a:endParaRPr>
          </a:p>
        </p:txBody>
      </p:sp>
    </p:spTree>
    <p:extLst>
      <p:ext uri="{BB962C8B-B14F-4D97-AF65-F5344CB8AC3E}">
        <p14:creationId xmlns:p14="http://schemas.microsoft.com/office/powerpoint/2010/main" val="36682181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e l'image des diapositives 1">
            <a:extLst>
              <a:ext uri="{FF2B5EF4-FFF2-40B4-BE49-F238E27FC236}">
                <a16:creationId xmlns:a16="http://schemas.microsoft.com/office/drawing/2014/main" id="{36A66D7C-BCD4-4793-85D5-14A849270FE4}"/>
              </a:ext>
            </a:extLst>
          </p:cNvPr>
          <p:cNvSpPr>
            <a:spLocks noGrp="1" noRot="1" noChangeAspect="1" noChangeArrowheads="1" noTextEdit="1"/>
          </p:cNvSpPr>
          <p:nvPr>
            <p:ph type="sldImg"/>
          </p:nvPr>
        </p:nvSpPr>
        <p:spPr>
          <a:ln/>
        </p:spPr>
      </p:sp>
      <p:sp>
        <p:nvSpPr>
          <p:cNvPr id="23555" name="Espace réservé des commentaires 2">
            <a:extLst>
              <a:ext uri="{FF2B5EF4-FFF2-40B4-BE49-F238E27FC236}">
                <a16:creationId xmlns:a16="http://schemas.microsoft.com/office/drawing/2014/main" id="{4E8C840D-6267-4AFB-9D1B-36E641016F6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fr-FR" altLang="ro-RO" b="1" noProof="0" dirty="0">
                <a:solidFill>
                  <a:srgbClr val="000000"/>
                </a:solidFill>
              </a:rPr>
              <a:t>Pour l’animateur :</a:t>
            </a:r>
          </a:p>
          <a:p>
            <a:r>
              <a:rPr lang="fr-FR" altLang="ro-RO" b="1" noProof="0" dirty="0">
                <a:solidFill>
                  <a:srgbClr val="000000"/>
                </a:solidFill>
              </a:rPr>
              <a:t>Expliquer aux participants que les vaccins antirotavirus peuvent être administrés en même temps que les vaccins de l’enfance.</a:t>
            </a:r>
          </a:p>
          <a:p>
            <a:endParaRPr lang="fr-FR" altLang="ro-RO" b="1" noProof="0" dirty="0">
              <a:solidFill>
                <a:srgbClr val="000000"/>
              </a:solidFill>
            </a:endParaRPr>
          </a:p>
          <a:p>
            <a:r>
              <a:rPr lang="fr-FR" altLang="ro-RO" noProof="0" dirty="0">
                <a:solidFill>
                  <a:srgbClr val="000000"/>
                </a:solidFill>
              </a:rPr>
              <a:t>Le vaccin antirotavirus </a:t>
            </a:r>
            <a:r>
              <a:rPr lang="fr-FR" altLang="ro-RO" sz="1200" dirty="0"/>
              <a:t>Rotarix</a:t>
            </a:r>
            <a:r>
              <a:rPr lang="fr-FR" altLang="ro-RO" sz="1200" baseline="30000" dirty="0"/>
              <a:t>®</a:t>
            </a:r>
            <a:r>
              <a:rPr lang="fr-FR" altLang="ro-RO" baseline="30000" noProof="0" dirty="0">
                <a:solidFill>
                  <a:srgbClr val="000000"/>
                </a:solidFill>
              </a:rPr>
              <a:t>, </a:t>
            </a:r>
            <a:r>
              <a:rPr lang="fr-FR" altLang="ro-RO" sz="1200" kern="1200" noProof="0" dirty="0">
                <a:solidFill>
                  <a:srgbClr val="000000"/>
                </a:solidFill>
                <a:latin typeface="Arial" pitchFamily="34" charset="0"/>
                <a:ea typeface="MS PGothic" pitchFamily="34" charset="-128"/>
              </a:rPr>
              <a:t>ainsi que les autres vaccins antirotavirus, peuvent </a:t>
            </a:r>
            <a:r>
              <a:rPr lang="fr-FR" altLang="ro-RO" noProof="0" dirty="0">
                <a:solidFill>
                  <a:srgbClr val="000000"/>
                </a:solidFill>
              </a:rPr>
              <a:t>être administrés avec n’importe lequel des vaccins de routine de l’enfance suivants sans interférer avec leur efficacité, et ce, au cours de la même consultation. </a:t>
            </a:r>
          </a:p>
          <a:p>
            <a:pPr marL="171450" indent="-171450">
              <a:buFont typeface="Arial" panose="020B0604020202020204" pitchFamily="34" charset="0"/>
              <a:buChar char="•"/>
            </a:pPr>
            <a:r>
              <a:rPr lang="fr-FR" altLang="ro-RO" noProof="0" dirty="0">
                <a:solidFill>
                  <a:srgbClr val="000000"/>
                </a:solidFill>
              </a:rPr>
              <a:t>Vaccin antidiphtérique-antitétanique-anticoquelucheux (DTC)</a:t>
            </a:r>
          </a:p>
          <a:p>
            <a:pPr marL="171450" indent="-171450">
              <a:buFont typeface="Arial" panose="020B0604020202020204" pitchFamily="34" charset="0"/>
              <a:buChar char="•"/>
            </a:pPr>
            <a:r>
              <a:rPr lang="fr-FR" altLang="ro-RO" noProof="0" dirty="0">
                <a:solidFill>
                  <a:srgbClr val="000000"/>
                </a:solidFill>
              </a:rPr>
              <a:t>Vaccin </a:t>
            </a:r>
            <a:r>
              <a:rPr lang="fr-FR" altLang="ro-RO" i="1" noProof="0" dirty="0">
                <a:solidFill>
                  <a:srgbClr val="000000"/>
                </a:solidFill>
              </a:rPr>
              <a:t>Haemophilus influenzae de type b</a:t>
            </a:r>
            <a:r>
              <a:rPr lang="fr-FR" altLang="ro-RO" noProof="0" dirty="0">
                <a:solidFill>
                  <a:srgbClr val="000000"/>
                </a:solidFill>
              </a:rPr>
              <a:t> (Hib)</a:t>
            </a:r>
          </a:p>
          <a:p>
            <a:pPr marL="171450" indent="-171450">
              <a:buFont typeface="Arial" panose="020B0604020202020204" pitchFamily="34" charset="0"/>
              <a:buChar char="•"/>
            </a:pPr>
            <a:r>
              <a:rPr lang="fr-FR" altLang="ro-RO" noProof="0" dirty="0">
                <a:solidFill>
                  <a:srgbClr val="000000"/>
                </a:solidFill>
              </a:rPr>
              <a:t>Vaccin antipoliomyélitique inactivé (VPI)</a:t>
            </a:r>
          </a:p>
          <a:p>
            <a:pPr marL="171450" indent="-171450">
              <a:buFont typeface="Arial" panose="020B0604020202020204" pitchFamily="34" charset="0"/>
              <a:buChar char="•"/>
            </a:pPr>
            <a:r>
              <a:rPr lang="fr-FR" altLang="ro-RO" noProof="0" dirty="0">
                <a:solidFill>
                  <a:srgbClr val="000000"/>
                </a:solidFill>
              </a:rPr>
              <a:t>Vaccin anti-hépatite B</a:t>
            </a:r>
          </a:p>
          <a:p>
            <a:pPr marL="171450" indent="-171450">
              <a:buFont typeface="Arial" panose="020B0604020202020204" pitchFamily="34" charset="0"/>
              <a:buChar char="•"/>
            </a:pPr>
            <a:r>
              <a:rPr lang="fr-FR" altLang="ro-RO" noProof="0" dirty="0">
                <a:solidFill>
                  <a:srgbClr val="000000"/>
                </a:solidFill>
              </a:rPr>
              <a:t>Vaccin antipneumococcique</a:t>
            </a:r>
          </a:p>
          <a:p>
            <a:pPr marL="171450" indent="-171450">
              <a:buFont typeface="Arial" panose="020B0604020202020204" pitchFamily="34" charset="0"/>
              <a:buChar char="•"/>
            </a:pPr>
            <a:r>
              <a:rPr lang="fr-FR" altLang="ro-RO" noProof="0" dirty="0">
                <a:solidFill>
                  <a:srgbClr val="000000"/>
                </a:solidFill>
              </a:rPr>
              <a:t>Vaccin antipoliomyélitique oral</a:t>
            </a:r>
          </a:p>
          <a:p>
            <a:endParaRPr lang="fr-FR" altLang="ro-RO" noProof="0" dirty="0">
              <a:solidFill>
                <a:srgbClr val="000000"/>
              </a:solidFill>
            </a:endParaRPr>
          </a:p>
          <a:p>
            <a:r>
              <a:rPr lang="fr-FR" altLang="ro-RO" noProof="0" dirty="0">
                <a:solidFill>
                  <a:srgbClr val="000000"/>
                </a:solidFill>
              </a:rPr>
              <a:t>Administrer le vaccin antirotavirus (</a:t>
            </a:r>
            <a:r>
              <a:rPr lang="fr-FR" altLang="ro-RO" sz="1200" dirty="0"/>
              <a:t>Rotarix</a:t>
            </a:r>
            <a:r>
              <a:rPr lang="fr-FR" altLang="ro-RO" sz="1200" baseline="30000" dirty="0"/>
              <a:t>®</a:t>
            </a:r>
            <a:r>
              <a:rPr lang="fr-FR" altLang="ro-RO" noProof="0" dirty="0">
                <a:solidFill>
                  <a:srgbClr val="000000"/>
                </a:solidFill>
              </a:rPr>
              <a:t>) en premier,  puis d'administrer les autres vaccins pédiatriques injectables. En règle générale, il est préférable d’administrer les vaccins oraux en premier lorsque le nourrisson est encore calme puis d’administrer ensuite les vaccins injectables.</a:t>
            </a:r>
          </a:p>
          <a:p>
            <a:r>
              <a:rPr lang="fr-FR" altLang="ro-RO" noProof="0" dirty="0">
                <a:solidFill>
                  <a:srgbClr val="000000"/>
                </a:solidFill>
              </a:rPr>
              <a:t>En outre, comme le vaccin VPO a un goût amer, mais que la quantité à administrer est plus petite que celle du vaccin </a:t>
            </a:r>
            <a:r>
              <a:rPr lang="fr-FR" altLang="ro-RO" sz="1200" dirty="0"/>
              <a:t>Rotarix</a:t>
            </a:r>
            <a:r>
              <a:rPr lang="fr-FR" altLang="ro-RO" sz="1200" baseline="30000" dirty="0"/>
              <a:t>®</a:t>
            </a:r>
            <a:r>
              <a:rPr lang="fr-FR" altLang="ro-RO" noProof="0" dirty="0">
                <a:solidFill>
                  <a:srgbClr val="000000"/>
                </a:solidFill>
              </a:rPr>
              <a:t> (0,1 ml contre 1.5 ml), administrer le vaccin (VPO) amer en premier, puis administrer au nourrisson le vaccin au goût plus doux (</a:t>
            </a:r>
            <a:r>
              <a:rPr lang="fr-FR" altLang="ro-RO" sz="1200" dirty="0"/>
              <a:t>Rotarix</a:t>
            </a:r>
            <a:r>
              <a:rPr lang="fr-FR" altLang="ro-RO" sz="1200" baseline="30000" dirty="0"/>
              <a:t>®</a:t>
            </a:r>
            <a:r>
              <a:rPr lang="fr-FR" altLang="ro-RO" noProof="0" dirty="0">
                <a:solidFill>
                  <a:srgbClr val="000000"/>
                </a:solidFill>
              </a:rPr>
              <a:t>) dans un second temps afin de lui faire oublier le goût amer.</a:t>
            </a:r>
          </a:p>
        </p:txBody>
      </p:sp>
      <p:sp>
        <p:nvSpPr>
          <p:cNvPr id="23556" name="Espace réservé du numéro de diapositive 3">
            <a:extLst>
              <a:ext uri="{FF2B5EF4-FFF2-40B4-BE49-F238E27FC236}">
                <a16:creationId xmlns:a16="http://schemas.microsoft.com/office/drawing/2014/main" id="{EE21E55D-AD67-48A6-A562-F8C158A12715}"/>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35511A20-17FC-4001-AC8E-BCEA111580B6}" type="slidenum">
              <a:rPr lang="en-GB" altLang="ro-RO">
                <a:solidFill>
                  <a:srgbClr val="000000"/>
                </a:solidFill>
                <a:cs typeface="Arial" panose="020B0604020202020204" pitchFamily="34" charset="0"/>
              </a:rPr>
              <a:pPr algn="r">
                <a:spcBef>
                  <a:spcPct val="0"/>
                </a:spcBef>
              </a:pPr>
              <a:t>12</a:t>
            </a:fld>
            <a:endParaRPr lang="en-GB" altLang="ro-RO">
              <a:solidFill>
                <a:srgbClr val="000000"/>
              </a:solidFill>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Espace réservé de l'image des diapositives 1">
            <a:extLst>
              <a:ext uri="{FF2B5EF4-FFF2-40B4-BE49-F238E27FC236}">
                <a16:creationId xmlns:a16="http://schemas.microsoft.com/office/drawing/2014/main" id="{A8B35E30-D82C-4136-8594-3D7C8F8E90C7}"/>
              </a:ext>
            </a:extLst>
          </p:cNvPr>
          <p:cNvSpPr>
            <a:spLocks noGrp="1" noRot="1" noChangeAspect="1" noChangeArrowheads="1" noTextEdit="1"/>
          </p:cNvSpPr>
          <p:nvPr>
            <p:ph type="sldImg"/>
          </p:nvPr>
        </p:nvSpPr>
        <p:spPr>
          <a:ln/>
        </p:spPr>
      </p:sp>
      <p:sp>
        <p:nvSpPr>
          <p:cNvPr id="25603" name="Espace réservé des commentaires 2">
            <a:extLst>
              <a:ext uri="{FF2B5EF4-FFF2-40B4-BE49-F238E27FC236}">
                <a16:creationId xmlns:a16="http://schemas.microsoft.com/office/drawing/2014/main" id="{6F33B501-E5BA-430C-A749-02630C8CF1E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fr-FR" altLang="ro-RO" b="1" noProof="0" dirty="0">
                <a:solidFill>
                  <a:srgbClr val="000000"/>
                </a:solidFill>
              </a:rPr>
              <a:t>Pour l’animateur :</a:t>
            </a:r>
          </a:p>
          <a:p>
            <a:r>
              <a:rPr lang="fr-FR" altLang="ro-RO" b="1" noProof="0" dirty="0">
                <a:solidFill>
                  <a:srgbClr val="000000"/>
                </a:solidFill>
              </a:rPr>
              <a:t>Présenter la situation et les questions aux participants. </a:t>
            </a:r>
          </a:p>
          <a:p>
            <a:r>
              <a:rPr lang="fr-FR" altLang="ro-RO" b="1" noProof="0" dirty="0">
                <a:solidFill>
                  <a:srgbClr val="000000"/>
                </a:solidFill>
              </a:rPr>
              <a:t>Cette question permettra de savoir si les participants ont connaissance du moment où administrer le vaccin.</a:t>
            </a:r>
          </a:p>
          <a:p>
            <a:endParaRPr lang="fr-FR" altLang="ro-RO" b="1" noProof="0" dirty="0">
              <a:solidFill>
                <a:srgbClr val="000000"/>
              </a:solidFill>
            </a:endParaRPr>
          </a:p>
          <a:p>
            <a:r>
              <a:rPr lang="fr-FR" altLang="ro-RO" b="1" noProof="0" dirty="0">
                <a:solidFill>
                  <a:srgbClr val="000000"/>
                </a:solidFill>
              </a:rPr>
              <a:t>Réponse :</a:t>
            </a:r>
          </a:p>
          <a:p>
            <a:r>
              <a:rPr lang="fr-FR" altLang="ro-RO" noProof="0" dirty="0">
                <a:solidFill>
                  <a:srgbClr val="000000"/>
                </a:solidFill>
              </a:rPr>
              <a:t>Administrer les vaccins dans l’ordre suivant :  </a:t>
            </a:r>
          </a:p>
          <a:p>
            <a:r>
              <a:rPr lang="fr-FR" altLang="ro-RO" noProof="0" dirty="0">
                <a:solidFill>
                  <a:srgbClr val="000000"/>
                </a:solidFill>
              </a:rPr>
              <a:t>Administrer le VPO et le vaccin antirotavirus (</a:t>
            </a:r>
            <a:r>
              <a:rPr lang="fr-FR" altLang="ro-RO" sz="1200" dirty="0"/>
              <a:t>Rotarix</a:t>
            </a:r>
            <a:r>
              <a:rPr lang="fr-FR" altLang="ro-RO" sz="1200" baseline="30000" dirty="0"/>
              <a:t>®</a:t>
            </a:r>
            <a:r>
              <a:rPr lang="fr-FR" altLang="ro-RO" noProof="0" dirty="0">
                <a:solidFill>
                  <a:srgbClr val="000000"/>
                </a:solidFill>
              </a:rPr>
              <a:t>) en premier, puis administrer les autres vaccins pédiatriques injectables. </a:t>
            </a:r>
          </a:p>
          <a:p>
            <a:r>
              <a:rPr lang="fr-FR" altLang="ro-RO" noProof="0" dirty="0">
                <a:solidFill>
                  <a:srgbClr val="000000"/>
                </a:solidFill>
              </a:rPr>
              <a:t>En règle générale, il est préférable d’administrer les vaccins oraux en premier lorsque le nourrisson est encore calme puis d’administrer ensuite les vaccins injectables.</a:t>
            </a:r>
          </a:p>
          <a:p>
            <a:r>
              <a:rPr lang="fr-FR" altLang="ro-RO" noProof="0" dirty="0">
                <a:solidFill>
                  <a:srgbClr val="000000"/>
                </a:solidFill>
              </a:rPr>
              <a:t>En outre, comme le vaccin VPO a un goût amer, mais que la quantité à administrer est plus petite que celle du vaccin </a:t>
            </a:r>
            <a:r>
              <a:rPr lang="fr-FR" altLang="ro-RO" sz="1200" dirty="0"/>
              <a:t>Rotarix</a:t>
            </a:r>
            <a:r>
              <a:rPr lang="fr-FR" altLang="ro-RO" sz="1200" baseline="30000" dirty="0"/>
              <a:t>®</a:t>
            </a:r>
            <a:r>
              <a:rPr lang="fr-FR" altLang="ro-RO" noProof="0" dirty="0">
                <a:solidFill>
                  <a:srgbClr val="000000"/>
                </a:solidFill>
              </a:rPr>
              <a:t> (0,1 ml contre 2 ml), administrer le vaccin (VPO) amer en premier, puis administrer au nourrisson le vaccin au goût plus sucré (</a:t>
            </a:r>
            <a:r>
              <a:rPr lang="fr-FR" altLang="ro-RO" sz="1200" dirty="0"/>
              <a:t>Rotarix</a:t>
            </a:r>
            <a:r>
              <a:rPr lang="fr-FR" altLang="ro-RO" sz="1200" baseline="30000" dirty="0"/>
              <a:t>®</a:t>
            </a:r>
            <a:r>
              <a:rPr lang="fr-FR" altLang="ro-RO" noProof="0" dirty="0">
                <a:solidFill>
                  <a:srgbClr val="000000"/>
                </a:solidFill>
              </a:rPr>
              <a:t>) dans un second temps afin de lui faire oublier le goût amer.</a:t>
            </a:r>
          </a:p>
        </p:txBody>
      </p:sp>
      <p:sp>
        <p:nvSpPr>
          <p:cNvPr id="25604" name="Espace réservé du numéro de diapositive 3">
            <a:extLst>
              <a:ext uri="{FF2B5EF4-FFF2-40B4-BE49-F238E27FC236}">
                <a16:creationId xmlns:a16="http://schemas.microsoft.com/office/drawing/2014/main" id="{9790E31E-A899-4AE6-9A01-02386136B6B9}"/>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36C89655-DFC0-4EFB-9C15-ECEBB976F5F6}" type="slidenum">
              <a:rPr lang="en-GB" altLang="ro-RO">
                <a:solidFill>
                  <a:srgbClr val="000000"/>
                </a:solidFill>
                <a:cs typeface="Arial" panose="020B0604020202020204" pitchFamily="34" charset="0"/>
              </a:rPr>
              <a:pPr algn="r">
                <a:spcBef>
                  <a:spcPct val="0"/>
                </a:spcBef>
              </a:pPr>
              <a:t>13</a:t>
            </a:fld>
            <a:endParaRPr lang="en-GB" altLang="ro-RO">
              <a:solidFill>
                <a:srgbClr val="000000"/>
              </a:solidFill>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Espace réservé de l'image des diapositives 1">
            <a:extLst>
              <a:ext uri="{FF2B5EF4-FFF2-40B4-BE49-F238E27FC236}">
                <a16:creationId xmlns:a16="http://schemas.microsoft.com/office/drawing/2014/main" id="{C5564A48-A0E0-4AEA-BBEC-3A406FA173D3}"/>
              </a:ext>
            </a:extLst>
          </p:cNvPr>
          <p:cNvSpPr>
            <a:spLocks noGrp="1" noRot="1" noChangeAspect="1" noChangeArrowheads="1" noTextEdit="1"/>
          </p:cNvSpPr>
          <p:nvPr>
            <p:ph type="sldImg"/>
          </p:nvPr>
        </p:nvSpPr>
        <p:spPr>
          <a:ln/>
        </p:spPr>
      </p:sp>
      <p:sp>
        <p:nvSpPr>
          <p:cNvPr id="27651" name="Espace réservé des commentaires 2">
            <a:extLst>
              <a:ext uri="{FF2B5EF4-FFF2-40B4-BE49-F238E27FC236}">
                <a16:creationId xmlns:a16="http://schemas.microsoft.com/office/drawing/2014/main" id="{58A6AF66-7934-471A-8469-B0CC6212D1F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comment positionner l'enfant avant d'administrer le vaccin.</a:t>
            </a:r>
          </a:p>
          <a:p>
            <a:endParaRPr lang="fr-FR" altLang="ro-RO" b="1" noProof="0" dirty="0">
              <a:solidFill>
                <a:srgbClr val="000000"/>
              </a:solidFill>
            </a:endParaRPr>
          </a:p>
          <a:p>
            <a:r>
              <a:rPr lang="fr-FR" altLang="ro-RO" noProof="0" dirty="0">
                <a:solidFill>
                  <a:srgbClr val="000000"/>
                </a:solidFill>
              </a:rPr>
              <a:t>Le nourrisson devrait être assis dans une position semi-inclinée (c'est-à-dire la position normale lorsque l’enfant est nourri).</a:t>
            </a:r>
          </a:p>
          <a:p>
            <a:endParaRPr lang="en-GB" altLang="ro-RO" dirty="0">
              <a:solidFill>
                <a:srgbClr val="000000"/>
              </a:solidFill>
            </a:endParaRPr>
          </a:p>
          <a:p>
            <a:endParaRPr lang="en-GB" altLang="ro-RO" dirty="0">
              <a:solidFill>
                <a:srgbClr val="000000"/>
              </a:solidFill>
            </a:endParaRPr>
          </a:p>
          <a:p>
            <a:endParaRPr lang="en-GB" altLang="ro-RO" dirty="0">
              <a:solidFill>
                <a:srgbClr val="000000"/>
              </a:solidFill>
            </a:endParaRPr>
          </a:p>
        </p:txBody>
      </p:sp>
      <p:sp>
        <p:nvSpPr>
          <p:cNvPr id="27652" name="Espace réservé du numéro de diapositive 3">
            <a:extLst>
              <a:ext uri="{FF2B5EF4-FFF2-40B4-BE49-F238E27FC236}">
                <a16:creationId xmlns:a16="http://schemas.microsoft.com/office/drawing/2014/main" id="{9D441883-6825-4D9F-B538-E9CA7A79304E}"/>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C43903A8-2C90-42C1-902E-FB25269BDEBA}" type="slidenum">
              <a:rPr lang="en-GB" altLang="ro-RO">
                <a:solidFill>
                  <a:srgbClr val="000000"/>
                </a:solidFill>
                <a:cs typeface="Arial" panose="020B0604020202020204" pitchFamily="34" charset="0"/>
              </a:rPr>
              <a:pPr algn="r">
                <a:spcBef>
                  <a:spcPct val="0"/>
                </a:spcBef>
              </a:pPr>
              <a:t>14</a:t>
            </a:fld>
            <a:endParaRPr lang="en-GB" altLang="ro-RO">
              <a:solidFill>
                <a:srgbClr val="000000"/>
              </a:solidFill>
              <a:cs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a:extLst>
              <a:ext uri="{FF2B5EF4-FFF2-40B4-BE49-F238E27FC236}">
                <a16:creationId xmlns:a16="http://schemas.microsoft.com/office/drawing/2014/main" id="{239CF18C-725D-4408-A271-AF9F99C3E324}"/>
              </a:ext>
            </a:extLst>
          </p:cNvPr>
          <p:cNvSpPr>
            <a:spLocks noGrp="1" noRot="1" noChangeAspect="1" noChangeArrowheads="1" noTextEdit="1"/>
          </p:cNvSpPr>
          <p:nvPr>
            <p:ph type="sldImg"/>
          </p:nvPr>
        </p:nvSpPr>
        <p:spPr>
          <a:ln/>
        </p:spPr>
      </p:sp>
      <p:sp>
        <p:nvSpPr>
          <p:cNvPr id="29699" name="Espace réservé des commentaires 2">
            <a:extLst>
              <a:ext uri="{FF2B5EF4-FFF2-40B4-BE49-F238E27FC236}">
                <a16:creationId xmlns:a16="http://schemas.microsoft.com/office/drawing/2014/main" id="{10A100C6-B577-4FDB-8217-752F3D90541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comment positionner la seringue contenant le vaccin dans la bouche de l’enfant.</a:t>
            </a:r>
          </a:p>
          <a:p>
            <a:endParaRPr lang="fr-FR" altLang="ro-RO" noProof="0" dirty="0">
              <a:solidFill>
                <a:srgbClr val="000000"/>
              </a:solidFill>
            </a:endParaRPr>
          </a:p>
          <a:p>
            <a:r>
              <a:rPr lang="fr-FR" altLang="ro-RO" sz="1200" kern="1200" dirty="0">
                <a:solidFill>
                  <a:srgbClr val="000000"/>
                </a:solidFill>
                <a:latin typeface="Arial" pitchFamily="34" charset="0"/>
                <a:ea typeface="MS PGothic" pitchFamily="34" charset="-128"/>
              </a:rPr>
              <a:t>Ouvrir la bouche de l’enfant en pressant doucement ses joues l’une contre l’autre.</a:t>
            </a:r>
          </a:p>
          <a:p>
            <a:r>
              <a:rPr lang="fr-FR" altLang="ro-RO" sz="1200" kern="1200" dirty="0">
                <a:solidFill>
                  <a:srgbClr val="000000"/>
                </a:solidFill>
                <a:latin typeface="Arial" pitchFamily="34" charset="0"/>
                <a:ea typeface="MS PGothic" pitchFamily="34" charset="-128"/>
              </a:rPr>
              <a:t>Incliner le tube vers l’ intérieur de la joue.</a:t>
            </a:r>
          </a:p>
          <a:p>
            <a:r>
              <a:rPr lang="fr-FR" dirty="0"/>
              <a:t>Essayer de diriger le tube contenant le vaccin vers le bas d'un côté et vers l'arrière de la bouche du nourrisson.</a:t>
            </a:r>
            <a:endParaRPr lang="fr-FR" altLang="ro-RO" sz="1200" kern="1200" dirty="0">
              <a:solidFill>
                <a:srgbClr val="000000"/>
              </a:solidFill>
              <a:latin typeface="Arial" pitchFamily="34" charset="0"/>
              <a:ea typeface="MS PGothic" pitchFamily="34" charset="-128"/>
            </a:endParaRPr>
          </a:p>
          <a:p>
            <a:r>
              <a:rPr lang="fr-FR" altLang="ro-RO" sz="1200" kern="1200" dirty="0">
                <a:solidFill>
                  <a:srgbClr val="000000"/>
                </a:solidFill>
                <a:latin typeface="Arial" pitchFamily="34" charset="0"/>
                <a:ea typeface="MS PGothic" pitchFamily="34" charset="-128"/>
              </a:rPr>
              <a:t>Administrer 1.5 ml du vaccine Rotarix® en pressant </a:t>
            </a:r>
            <a:r>
              <a:rPr lang="fr-FR" altLang="ro-RO" sz="1200" b="1" kern="1200" dirty="0">
                <a:solidFill>
                  <a:srgbClr val="000000"/>
                </a:solidFill>
                <a:latin typeface="Arial" pitchFamily="34" charset="0"/>
                <a:ea typeface="MS PGothic" pitchFamily="34" charset="-128"/>
              </a:rPr>
              <a:t>lentement</a:t>
            </a:r>
            <a:r>
              <a:rPr lang="fr-FR" altLang="ro-RO" sz="1200" kern="1200" dirty="0">
                <a:solidFill>
                  <a:srgbClr val="000000"/>
                </a:solidFill>
                <a:latin typeface="Arial" pitchFamily="34" charset="0"/>
                <a:ea typeface="MS PGothic" pitchFamily="34" charset="-128"/>
              </a:rPr>
              <a:t> le tube.</a:t>
            </a:r>
          </a:p>
          <a:p>
            <a:r>
              <a:rPr lang="fr-FR" dirty="0"/>
              <a:t>Ne placez pas le tube trop enfoncé dans la bouche. Ne placez jamais le tube au centre de la bouche pour éviter tout risque d'étouffement.</a:t>
            </a:r>
          </a:p>
          <a:p>
            <a:r>
              <a:rPr lang="fr-FR" dirty="0"/>
              <a:t>Ensuite, vous pouvez administrer tout le contenu du tube en pressant doucement le tube plusieurs fois. Assurez-vous que le nourrisson avale le vaccin pour éviter toute accumulation dans la bouche.</a:t>
            </a:r>
            <a:endParaRPr lang="fr-FR" altLang="ro-RO" sz="1200" kern="1200" dirty="0">
              <a:solidFill>
                <a:srgbClr val="000000"/>
              </a:solidFill>
              <a:latin typeface="Arial" pitchFamily="34" charset="0"/>
              <a:ea typeface="MS PGothic" pitchFamily="34" charset="-128"/>
            </a:endParaRPr>
          </a:p>
          <a:p>
            <a:r>
              <a:rPr lang="fr-FR" altLang="ro-RO" sz="1200" kern="1200" dirty="0">
                <a:solidFill>
                  <a:srgbClr val="000000"/>
                </a:solidFill>
                <a:latin typeface="Arial" pitchFamily="34" charset="0"/>
                <a:ea typeface="MS PGothic" pitchFamily="34" charset="-128"/>
              </a:rPr>
              <a:t>Tenez doucement les joues l’une contre l’autre et le/la caresser (l’enfant) sous le menton pour l’aider à avaler</a:t>
            </a:r>
            <a:r>
              <a:rPr lang="fr-FR" altLang="ro-RO" sz="1200" kern="1200" noProof="0" dirty="0">
                <a:solidFill>
                  <a:srgbClr val="000000"/>
                </a:solidFill>
                <a:latin typeface="Arial" pitchFamily="34" charset="0"/>
                <a:ea typeface="MS PGothic" pitchFamily="34" charset="-128"/>
              </a:rPr>
              <a:t>. </a:t>
            </a:r>
          </a:p>
          <a:p>
            <a:r>
              <a:rPr lang="fr-FR" dirty="0"/>
              <a:t>Ensuite, jetez le tube de vaccin </a:t>
            </a:r>
            <a:r>
              <a:rPr lang="fr-FR" dirty="0" err="1"/>
              <a:t>Rotarix</a:t>
            </a:r>
            <a:r>
              <a:rPr lang="fr-FR" dirty="0"/>
              <a:t>® avec les autres déchets médicaux. Vous remarquerez peut-être qu'une goutte résiduelle peut rester à l'extrémité du tube.</a:t>
            </a:r>
            <a:endParaRPr lang="fr-FR" altLang="ro-RO" sz="1200" kern="1200" noProof="0" dirty="0">
              <a:solidFill>
                <a:srgbClr val="000000"/>
              </a:solidFill>
              <a:latin typeface="Arial" pitchFamily="34" charset="0"/>
              <a:ea typeface="MS PGothic" pitchFamily="34" charset="-128"/>
            </a:endParaRPr>
          </a:p>
        </p:txBody>
      </p:sp>
      <p:sp>
        <p:nvSpPr>
          <p:cNvPr id="29700" name="Espace réservé du numéro de diapositive 3">
            <a:extLst>
              <a:ext uri="{FF2B5EF4-FFF2-40B4-BE49-F238E27FC236}">
                <a16:creationId xmlns:a16="http://schemas.microsoft.com/office/drawing/2014/main" id="{6F495D35-D974-47DC-8DF5-E90E3FA02E7F}"/>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D4556EBE-E825-49EF-95EB-666B69D231D3}" type="slidenum">
              <a:rPr lang="en-GB" altLang="ro-RO">
                <a:solidFill>
                  <a:srgbClr val="000000"/>
                </a:solidFill>
                <a:cs typeface="Arial" panose="020B0604020202020204" pitchFamily="34" charset="0"/>
              </a:rPr>
              <a:pPr algn="r">
                <a:spcBef>
                  <a:spcPct val="0"/>
                </a:spcBef>
              </a:pPr>
              <a:t>15</a:t>
            </a:fld>
            <a:endParaRPr lang="en-GB" altLang="ro-RO">
              <a:solidFill>
                <a:srgbClr val="000000"/>
              </a:solidFill>
              <a:cs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e l'image des diapositives 1">
            <a:extLst>
              <a:ext uri="{FF2B5EF4-FFF2-40B4-BE49-F238E27FC236}">
                <a16:creationId xmlns:a16="http://schemas.microsoft.com/office/drawing/2014/main" id="{F8B3F266-B4DB-45B4-9D62-73B2D8CFCDEA}"/>
              </a:ext>
            </a:extLst>
          </p:cNvPr>
          <p:cNvSpPr>
            <a:spLocks noGrp="1" noRot="1" noChangeAspect="1" noChangeArrowheads="1" noTextEdit="1"/>
          </p:cNvSpPr>
          <p:nvPr>
            <p:ph type="sldImg"/>
          </p:nvPr>
        </p:nvSpPr>
        <p:spPr>
          <a:ln/>
        </p:spPr>
      </p:sp>
      <p:sp>
        <p:nvSpPr>
          <p:cNvPr id="31747" name="Espace réservé des commentaires 2">
            <a:extLst>
              <a:ext uri="{FF2B5EF4-FFF2-40B4-BE49-F238E27FC236}">
                <a16:creationId xmlns:a16="http://schemas.microsoft.com/office/drawing/2014/main" id="{09148D1A-069D-4E3F-AAAA-2D6C7012780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fr-FR" altLang="ro-RO" b="1" noProof="0" dirty="0">
                <a:solidFill>
                  <a:srgbClr val="000000"/>
                </a:solidFill>
              </a:rPr>
              <a:t>Pour l’animateur :</a:t>
            </a:r>
          </a:p>
          <a:p>
            <a:r>
              <a:rPr lang="fr-FR" altLang="ro-RO" b="1" noProof="0" dirty="0">
                <a:solidFill>
                  <a:srgbClr val="000000"/>
                </a:solidFill>
              </a:rPr>
              <a:t>Présenter la situation et les questions aux participants.</a:t>
            </a:r>
          </a:p>
          <a:p>
            <a:r>
              <a:rPr lang="fr-FR" altLang="ro-RO" b="1" noProof="0" dirty="0">
                <a:solidFill>
                  <a:srgbClr val="000000"/>
                </a:solidFill>
              </a:rPr>
              <a:t>Cette question permettra de savoir si les participants ont connaissance de la bonne position dans laquelle placer l’enfant pour la vaccination antirotavirus. </a:t>
            </a:r>
          </a:p>
          <a:p>
            <a:endParaRPr lang="fr-FR" altLang="ro-RO" b="1" noProof="0" dirty="0">
              <a:solidFill>
                <a:srgbClr val="000000"/>
              </a:solidFill>
            </a:endParaRPr>
          </a:p>
          <a:p>
            <a:r>
              <a:rPr lang="fr-FR" altLang="ro-RO" b="1" noProof="0" dirty="0">
                <a:solidFill>
                  <a:srgbClr val="000000"/>
                </a:solidFill>
              </a:rPr>
              <a:t>Réponse : </a:t>
            </a:r>
          </a:p>
          <a:p>
            <a:r>
              <a:rPr lang="fr-FR" altLang="ro-RO" noProof="0" dirty="0">
                <a:solidFill>
                  <a:srgbClr val="000000"/>
                </a:solidFill>
              </a:rPr>
              <a:t>Oui. Le nourrisson devrait être assis dans une position semi-inclinée (c'est-à-dire la position normale lorsque l’enfant est nourri).</a:t>
            </a:r>
          </a:p>
          <a:p>
            <a:pPr>
              <a:spcBef>
                <a:spcPct val="0"/>
              </a:spcBef>
            </a:pPr>
            <a:br>
              <a:rPr lang="fr-FR" altLang="ro-RO" b="1" noProof="0" dirty="0">
                <a:solidFill>
                  <a:srgbClr val="000000"/>
                </a:solidFill>
              </a:rPr>
            </a:br>
            <a:endParaRPr lang="fr-FR" altLang="ro-RO" b="1" noProof="0" dirty="0">
              <a:solidFill>
                <a:srgbClr val="000000"/>
              </a:solidFill>
            </a:endParaRPr>
          </a:p>
        </p:txBody>
      </p:sp>
      <p:sp>
        <p:nvSpPr>
          <p:cNvPr id="31748" name="Espace réservé du numéro de diapositive 3">
            <a:extLst>
              <a:ext uri="{FF2B5EF4-FFF2-40B4-BE49-F238E27FC236}">
                <a16:creationId xmlns:a16="http://schemas.microsoft.com/office/drawing/2014/main" id="{39012E50-778E-49B3-903A-1C2A623B8763}"/>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B7F38296-C625-4E3F-A796-B196B54E4FE1}" type="slidenum">
              <a:rPr lang="en-GB" altLang="ro-RO">
                <a:solidFill>
                  <a:srgbClr val="000000"/>
                </a:solidFill>
                <a:cs typeface="Arial" panose="020B0604020202020204" pitchFamily="34" charset="0"/>
              </a:rPr>
              <a:pPr algn="r">
                <a:spcBef>
                  <a:spcPct val="0"/>
                </a:spcBef>
              </a:pPr>
              <a:t>16</a:t>
            </a:fld>
            <a:endParaRPr lang="en-GB" altLang="ro-RO">
              <a:solidFill>
                <a:srgbClr val="000000"/>
              </a:solidFill>
              <a:cs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a:extLst>
              <a:ext uri="{FF2B5EF4-FFF2-40B4-BE49-F238E27FC236}">
                <a16:creationId xmlns:a16="http://schemas.microsoft.com/office/drawing/2014/main" id="{A80D2487-7DB7-4B81-A0A3-70A945791EB0}"/>
              </a:ext>
            </a:extLst>
          </p:cNvPr>
          <p:cNvSpPr>
            <a:spLocks noGrp="1" noRot="1" noChangeAspect="1" noChangeArrowheads="1" noTextEdit="1"/>
          </p:cNvSpPr>
          <p:nvPr>
            <p:ph type="sldImg"/>
          </p:nvPr>
        </p:nvSpPr>
        <p:spPr>
          <a:ln/>
        </p:spPr>
      </p:sp>
      <p:sp>
        <p:nvSpPr>
          <p:cNvPr id="33795" name="Espace réservé des commentaires 2">
            <a:extLst>
              <a:ext uri="{FF2B5EF4-FFF2-40B4-BE49-F238E27FC236}">
                <a16:creationId xmlns:a16="http://schemas.microsoft.com/office/drawing/2014/main" id="{7B9C2973-C72E-492C-8261-F06CD1831E8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sz="1200" b="1" noProof="0" dirty="0">
                <a:solidFill>
                  <a:srgbClr val="000000"/>
                </a:solidFill>
              </a:rPr>
              <a:t>Pour l’animateur :</a:t>
            </a:r>
          </a:p>
          <a:p>
            <a:r>
              <a:rPr lang="fr-FR" altLang="ro-RO" sz="1200" b="1" noProof="0" dirty="0">
                <a:solidFill>
                  <a:srgbClr val="000000"/>
                </a:solidFill>
              </a:rPr>
              <a:t>Expliquer aux participants comment gérer une vaccination partielle.</a:t>
            </a:r>
          </a:p>
          <a:p>
            <a:endParaRPr lang="fr-FR" altLang="ro-RO" sz="1200" b="1" noProof="0" dirty="0">
              <a:solidFill>
                <a:srgbClr val="000000"/>
              </a:solidFill>
            </a:endParaRPr>
          </a:p>
          <a:p>
            <a:r>
              <a:rPr lang="fr-FR" altLang="ro-RO" sz="1200" noProof="0" dirty="0">
                <a:solidFill>
                  <a:srgbClr val="000000"/>
                </a:solidFill>
              </a:rPr>
              <a:t>Le volume d'une dose de vaccin antirotavirus est supérieur à celui d'une dose du vaccin antipoliomyélitique oral (</a:t>
            </a:r>
            <a:r>
              <a:rPr lang="fr-FR" altLang="ro-RO" sz="1200" dirty="0">
                <a:ea typeface="SimSun" panose="02010600030101010101" pitchFamily="2" charset="-122"/>
              </a:rPr>
              <a:t>Rotarix</a:t>
            </a:r>
            <a:r>
              <a:rPr lang="fr-FR" altLang="ro-RO" sz="1200" baseline="30000" dirty="0">
                <a:ea typeface="SimSun" panose="02010600030101010101" pitchFamily="2" charset="-122"/>
              </a:rPr>
              <a:t>® </a:t>
            </a:r>
            <a:r>
              <a:rPr lang="fr-FR" altLang="ro-RO" sz="1200" noProof="0" dirty="0">
                <a:solidFill>
                  <a:srgbClr val="000000"/>
                </a:solidFill>
              </a:rPr>
              <a:t>1.5 ml, VPO = 0,1ml = 2 gouttes) et, dans certains cas, il peut être difficile pour les enfants de prendre la dose complète en une seule fois. Les pays qui utilisent ce vaccin n’ont signalé que peu de cas de régurgitation.</a:t>
            </a:r>
          </a:p>
          <a:p>
            <a:endParaRPr lang="fr-FR" altLang="ro-RO" sz="1200" noProof="0" dirty="0">
              <a:solidFill>
                <a:srgbClr val="000000"/>
              </a:solidFill>
            </a:endParaRPr>
          </a:p>
          <a:p>
            <a:r>
              <a:rPr lang="fr-FR" altLang="ro-RO" sz="1200" noProof="0" dirty="0">
                <a:solidFill>
                  <a:srgbClr val="000000"/>
                </a:solidFill>
              </a:rPr>
              <a:t>La régurgitation peut être évitée si les agents de santé préparent l’administration correctement, consacrent suffisamment de temps à l’administration du vaccin et encouragent l’enfant à avaler.</a:t>
            </a:r>
          </a:p>
          <a:p>
            <a:endParaRPr lang="fr-FR" altLang="ro-RO" sz="1200" noProof="0" dirty="0">
              <a:solidFill>
                <a:srgbClr val="000000"/>
              </a:solidFill>
            </a:endParaRPr>
          </a:p>
          <a:p>
            <a:r>
              <a:rPr lang="fr-FR" altLang="ro-RO" sz="1200" b="1" noProof="0" dirty="0">
                <a:solidFill>
                  <a:srgbClr val="000000"/>
                </a:solidFill>
              </a:rPr>
              <a:t>Comment prévenir toute régurgitation :</a:t>
            </a:r>
          </a:p>
          <a:p>
            <a:pPr marL="171450" indent="-171450">
              <a:buFont typeface="Arial" panose="020B0604020202020204" pitchFamily="34" charset="0"/>
              <a:buChar char="•"/>
            </a:pPr>
            <a:r>
              <a:rPr lang="fr-FR" altLang="ro-RO" sz="1200" noProof="0" dirty="0">
                <a:solidFill>
                  <a:srgbClr val="000000"/>
                </a:solidFill>
                <a:ea typeface="SimSun" panose="02010600030101010101" pitchFamily="2" charset="-122"/>
              </a:rPr>
              <a:t>Ouvrir la bouche de l’enfant en pressant doucement ses joues l’une contre l’autre</a:t>
            </a:r>
          </a:p>
          <a:p>
            <a:pPr marL="171450" indent="-171450">
              <a:buFont typeface="Arial" panose="020B0604020202020204" pitchFamily="34" charset="0"/>
              <a:buChar char="•"/>
            </a:pPr>
            <a:r>
              <a:rPr lang="fr-FR" altLang="ro-RO" sz="1200" dirty="0">
                <a:ea typeface="SimSun" panose="02010600030101010101" pitchFamily="2" charset="-122"/>
              </a:rPr>
              <a:t>Placer l’embout du tube vers l’intérieure de la joue du nourrisson</a:t>
            </a:r>
          </a:p>
          <a:p>
            <a:pPr marL="171450" indent="-171450">
              <a:buFont typeface="Arial" panose="020B0604020202020204" pitchFamily="34" charset="0"/>
              <a:buChar char="•"/>
            </a:pPr>
            <a:r>
              <a:rPr lang="fr-FR" altLang="ro-RO" sz="1200" dirty="0">
                <a:ea typeface="SimSun" panose="02010600030101010101" pitchFamily="2" charset="-122"/>
              </a:rPr>
              <a:t>Administrer </a:t>
            </a:r>
            <a:r>
              <a:rPr lang="fr-FR" altLang="ro-RO" sz="1200" b="1" dirty="0">
                <a:ea typeface="SimSun" panose="02010600030101010101" pitchFamily="2" charset="-122"/>
              </a:rPr>
              <a:t>lentement</a:t>
            </a:r>
            <a:r>
              <a:rPr lang="fr-FR" altLang="ro-RO" sz="1200" dirty="0">
                <a:ea typeface="SimSun" panose="02010600030101010101" pitchFamily="2" charset="-122"/>
              </a:rPr>
              <a:t> le vaccin dans des petites quantités</a:t>
            </a:r>
          </a:p>
          <a:p>
            <a:pPr marL="171450" indent="-171450">
              <a:buFont typeface="Arial" panose="020B0604020202020204" pitchFamily="34" charset="0"/>
              <a:buChar char="•"/>
            </a:pPr>
            <a:endParaRPr lang="fr-FR" altLang="ro-RO" sz="1200" noProof="0" dirty="0">
              <a:solidFill>
                <a:srgbClr val="000000"/>
              </a:solidFill>
              <a:ea typeface="SimSun" panose="02010600030101010101" pitchFamily="2" charset="-122"/>
            </a:endParaRPr>
          </a:p>
          <a:p>
            <a:pPr marL="0" indent="0">
              <a:buFont typeface="Arial" panose="020B0604020202020204" pitchFamily="34" charset="0"/>
              <a:buNone/>
            </a:pPr>
            <a:r>
              <a:rPr lang="fr-FR" altLang="ro-RO" sz="1200" noProof="0" dirty="0">
                <a:solidFill>
                  <a:srgbClr val="000000"/>
                </a:solidFill>
                <a:ea typeface="SimSun" panose="02010600030101010101" pitchFamily="2" charset="-122"/>
              </a:rPr>
              <a:t>Une dose de remplacement n'est pas nécessaire si une dose incomplète est administrée pour une raison quelconque, par exemple, un nourrisson qui crache ou régurgite le vaccin.</a:t>
            </a:r>
          </a:p>
          <a:p>
            <a:endParaRPr lang="fr-FR" altLang="ro-RO" sz="2000" noProof="0" dirty="0">
              <a:solidFill>
                <a:srgbClr val="000000"/>
              </a:solidFill>
              <a:ea typeface="SimSun" panose="02010600030101010101" pitchFamily="2" charset="-122"/>
            </a:endParaRPr>
          </a:p>
          <a:p>
            <a:endParaRPr lang="en-GB" altLang="ro-RO" sz="2000" dirty="0">
              <a:solidFill>
                <a:srgbClr val="000000"/>
              </a:solidFill>
              <a:ea typeface="SimSun" panose="02010600030101010101" pitchFamily="2" charset="-122"/>
            </a:endParaRPr>
          </a:p>
        </p:txBody>
      </p:sp>
      <p:sp>
        <p:nvSpPr>
          <p:cNvPr id="33796" name="Espace réservé du numéro de diapositive 3">
            <a:extLst>
              <a:ext uri="{FF2B5EF4-FFF2-40B4-BE49-F238E27FC236}">
                <a16:creationId xmlns:a16="http://schemas.microsoft.com/office/drawing/2014/main" id="{55B4E20E-D6AC-4960-B9FD-9F11CA1EAA56}"/>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E56DA694-C213-46EE-866E-CB5DC261F490}" type="slidenum">
              <a:rPr lang="en-GB" altLang="ro-RO">
                <a:solidFill>
                  <a:srgbClr val="000000"/>
                </a:solidFill>
                <a:cs typeface="Arial" panose="020B0604020202020204" pitchFamily="34" charset="0"/>
              </a:rPr>
              <a:pPr algn="r">
                <a:spcBef>
                  <a:spcPct val="0"/>
                </a:spcBef>
              </a:pPr>
              <a:t>17</a:t>
            </a:fld>
            <a:endParaRPr lang="en-GB" altLang="ro-RO">
              <a:solidFill>
                <a:srgbClr val="000000"/>
              </a:solidFill>
              <a:cs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Espace réservé de l'image des diapositives 1">
            <a:extLst>
              <a:ext uri="{FF2B5EF4-FFF2-40B4-BE49-F238E27FC236}">
                <a16:creationId xmlns:a16="http://schemas.microsoft.com/office/drawing/2014/main" id="{AD7BA984-A223-44E0-A997-7F4152CDD5D4}"/>
              </a:ext>
            </a:extLst>
          </p:cNvPr>
          <p:cNvSpPr>
            <a:spLocks noGrp="1" noRot="1" noChangeAspect="1" noChangeArrowheads="1" noTextEdit="1"/>
          </p:cNvSpPr>
          <p:nvPr>
            <p:ph type="sldImg"/>
          </p:nvPr>
        </p:nvSpPr>
        <p:spPr>
          <a:ln/>
        </p:spPr>
      </p:sp>
      <p:sp>
        <p:nvSpPr>
          <p:cNvPr id="35843" name="Espace réservé des commentaires 2">
            <a:extLst>
              <a:ext uri="{FF2B5EF4-FFF2-40B4-BE49-F238E27FC236}">
                <a16:creationId xmlns:a16="http://schemas.microsoft.com/office/drawing/2014/main" id="{252D68CC-E0E1-4A90-9DDE-3FFD8A6D6A7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le nombre de flacons à prendre pour une stratégie avancée.</a:t>
            </a:r>
          </a:p>
          <a:p>
            <a:endParaRPr lang="fr-FR" altLang="ro-RO" b="1" noProof="0" dirty="0">
              <a:solidFill>
                <a:srgbClr val="000000"/>
              </a:solidFill>
            </a:endParaRPr>
          </a:p>
          <a:p>
            <a:r>
              <a:rPr lang="fr-FR" altLang="ro-RO" noProof="0" dirty="0">
                <a:solidFill>
                  <a:srgbClr val="000000"/>
                </a:solidFill>
              </a:rPr>
              <a:t>Le vaccin antirotavirus peut être administré en même temps que le vaccin pentavalent (DTC - </a:t>
            </a:r>
            <a:r>
              <a:rPr lang="fr-FR" altLang="ro-RO" noProof="0" dirty="0" err="1">
                <a:solidFill>
                  <a:srgbClr val="000000"/>
                </a:solidFill>
              </a:rPr>
              <a:t>HepB</a:t>
            </a:r>
            <a:r>
              <a:rPr lang="fr-FR" altLang="ro-RO" noProof="0" dirty="0">
                <a:solidFill>
                  <a:srgbClr val="000000"/>
                </a:solidFill>
              </a:rPr>
              <a:t> - Hib), le VPC, le VPO ou tout autre vaccin figurant dans le programme de routine. </a:t>
            </a:r>
          </a:p>
          <a:p>
            <a:r>
              <a:rPr lang="fr-FR" altLang="ro-RO" noProof="0" dirty="0">
                <a:solidFill>
                  <a:srgbClr val="000000"/>
                </a:solidFill>
              </a:rPr>
              <a:t>Une méthode simple pour calculer le nombre de tubes de </a:t>
            </a:r>
            <a:r>
              <a:rPr lang="fr-FR" altLang="ro-RO" noProof="0" dirty="0" err="1">
                <a:solidFill>
                  <a:srgbClr val="000000"/>
                </a:solidFill>
              </a:rPr>
              <a:t>Rotarix</a:t>
            </a:r>
            <a:r>
              <a:rPr lang="fr-FR" altLang="ro-RO" baseline="30000" noProof="0" dirty="0">
                <a:solidFill>
                  <a:srgbClr val="000000"/>
                </a:solidFill>
              </a:rPr>
              <a:t>®</a:t>
            </a:r>
            <a:r>
              <a:rPr lang="fr-FR" altLang="ro-RO" noProof="0" dirty="0">
                <a:solidFill>
                  <a:srgbClr val="000000"/>
                </a:solidFill>
              </a:rPr>
              <a:t> nécessaires consiste à prendre la </a:t>
            </a:r>
            <a:r>
              <a:rPr lang="fr-FR" altLang="ro-RO" b="1" noProof="0" dirty="0">
                <a:solidFill>
                  <a:srgbClr val="000000"/>
                </a:solidFill>
              </a:rPr>
              <a:t>même</a:t>
            </a:r>
            <a:r>
              <a:rPr lang="fr-FR" altLang="ro-RO" noProof="0" dirty="0">
                <a:solidFill>
                  <a:srgbClr val="000000"/>
                </a:solidFill>
              </a:rPr>
              <a:t> quantité de doses uniques de VPO et de </a:t>
            </a:r>
            <a:r>
              <a:rPr lang="fr-FR" altLang="ro-RO" noProof="0" dirty="0" err="1">
                <a:solidFill>
                  <a:srgbClr val="000000"/>
                </a:solidFill>
                <a:ea typeface="SimSun" panose="02010600030101010101" pitchFamily="2" charset="-122"/>
              </a:rPr>
              <a:t>Rotarix</a:t>
            </a:r>
            <a:r>
              <a:rPr lang="fr-FR" altLang="ro-RO" baseline="30000" noProof="0" dirty="0">
                <a:solidFill>
                  <a:srgbClr val="000000"/>
                </a:solidFill>
                <a:ea typeface="SimSun" panose="02010600030101010101" pitchFamily="2" charset="-122"/>
              </a:rPr>
              <a:t>®</a:t>
            </a:r>
            <a:r>
              <a:rPr lang="fr-FR" altLang="ro-RO" noProof="0" dirty="0">
                <a:solidFill>
                  <a:srgbClr val="000000"/>
                </a:solidFill>
              </a:rPr>
              <a:t>, </a:t>
            </a:r>
            <a:r>
              <a:rPr lang="fr-FR" altLang="ro-RO" b="1" noProof="0" dirty="0">
                <a:solidFill>
                  <a:srgbClr val="000000"/>
                </a:solidFill>
              </a:rPr>
              <a:t>malgré</a:t>
            </a:r>
            <a:r>
              <a:rPr lang="fr-FR" altLang="ro-RO" noProof="0" dirty="0">
                <a:solidFill>
                  <a:srgbClr val="000000"/>
                </a:solidFill>
              </a:rPr>
              <a:t> le fait que le VPO a un calendrier en 3 doses et le </a:t>
            </a:r>
            <a:r>
              <a:rPr lang="fr-FR" altLang="ro-RO" noProof="0" dirty="0" err="1">
                <a:solidFill>
                  <a:srgbClr val="000000"/>
                </a:solidFill>
              </a:rPr>
              <a:t>Rotarix</a:t>
            </a:r>
            <a:r>
              <a:rPr lang="fr-FR" altLang="ro-RO" noProof="0" dirty="0">
                <a:solidFill>
                  <a:srgbClr val="000000"/>
                </a:solidFill>
              </a:rPr>
              <a:t>® a un calendrier en 2 doses.</a:t>
            </a:r>
          </a:p>
          <a:p>
            <a:r>
              <a:rPr lang="fr-FR" altLang="ro-RO" noProof="0" dirty="0">
                <a:solidFill>
                  <a:srgbClr val="000000"/>
                </a:solidFill>
              </a:rPr>
              <a:t>À titre d’exemple, dans un pays utilisant des flacons de VPO de 20 doses et des tubes de Rotavirus (</a:t>
            </a:r>
            <a:r>
              <a:rPr lang="fr-FR" altLang="ro-RO" noProof="0" dirty="0" err="1">
                <a:solidFill>
                  <a:srgbClr val="000000"/>
                </a:solidFill>
                <a:ea typeface="SimSun" panose="02010600030101010101" pitchFamily="2" charset="-122"/>
              </a:rPr>
              <a:t>Rotarix</a:t>
            </a:r>
            <a:r>
              <a:rPr lang="fr-FR" altLang="ro-RO" baseline="30000" noProof="0" dirty="0">
                <a:solidFill>
                  <a:srgbClr val="000000"/>
                </a:solidFill>
                <a:ea typeface="SimSun" panose="02010600030101010101" pitchFamily="2" charset="-122"/>
              </a:rPr>
              <a:t>®</a:t>
            </a:r>
            <a:r>
              <a:rPr lang="fr-FR" altLang="ro-RO" noProof="0" dirty="0">
                <a:solidFill>
                  <a:srgbClr val="000000"/>
                </a:solidFill>
              </a:rPr>
              <a:t>) de 1 dose, vous devrez prendre 20 tubes de Rotavirus (</a:t>
            </a:r>
            <a:r>
              <a:rPr lang="fr-FR" altLang="ro-RO" noProof="0" dirty="0" err="1">
                <a:solidFill>
                  <a:srgbClr val="000000"/>
                </a:solidFill>
                <a:ea typeface="SimSun" panose="02010600030101010101" pitchFamily="2" charset="-122"/>
              </a:rPr>
              <a:t>Rotarix</a:t>
            </a:r>
            <a:r>
              <a:rPr lang="fr-FR" altLang="ro-RO" baseline="30000" noProof="0" dirty="0">
                <a:solidFill>
                  <a:srgbClr val="000000"/>
                </a:solidFill>
                <a:ea typeface="SimSun" panose="02010600030101010101" pitchFamily="2" charset="-122"/>
              </a:rPr>
              <a:t>®</a:t>
            </a:r>
            <a:r>
              <a:rPr lang="fr-FR" altLang="ro-RO" noProof="0" dirty="0">
                <a:solidFill>
                  <a:srgbClr val="000000"/>
                </a:solidFill>
              </a:rPr>
              <a:t>) pour chaque flacon de VPO.</a:t>
            </a:r>
          </a:p>
          <a:p>
            <a:endParaRPr lang="fr-FR" altLang="ro-RO" noProof="0" dirty="0">
              <a:solidFill>
                <a:srgbClr val="000000"/>
              </a:solidFill>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fr-FR" altLang="ro-RO" sz="1200" noProof="0" dirty="0"/>
              <a:t>Tout flacon ou ampoule non ouvert du vaccin </a:t>
            </a:r>
            <a:r>
              <a:rPr lang="fr-FR" altLang="ro-RO" noProof="0" dirty="0" err="1">
                <a:solidFill>
                  <a:srgbClr val="000000"/>
                </a:solidFill>
                <a:ea typeface="SimSun" panose="02010600030101010101" pitchFamily="2" charset="-122"/>
              </a:rPr>
              <a:t>Rotarix</a:t>
            </a:r>
            <a:r>
              <a:rPr lang="fr-FR" altLang="ro-RO" baseline="30000" noProof="0" dirty="0">
                <a:solidFill>
                  <a:srgbClr val="000000"/>
                </a:solidFill>
                <a:ea typeface="SimSun" panose="02010600030101010101" pitchFamily="2" charset="-122"/>
              </a:rPr>
              <a:t>®</a:t>
            </a:r>
            <a:r>
              <a:rPr lang="fr-FR" altLang="ro-RO" sz="1200" noProof="0" dirty="0"/>
              <a:t> devraient être immédiatement replacés dans le réfrigérateur pour être utilises lors de la session suivante, sous réserve que la pastille de contrôle du vaccin n’indique pas que le vaccin doit être jeté et que la date de péremption soit pas dépassée.</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altLang="ro-RO" dirty="0">
              <a:solidFill>
                <a:srgbClr val="000000"/>
              </a:solidFill>
            </a:endParaRPr>
          </a:p>
        </p:txBody>
      </p:sp>
      <p:sp>
        <p:nvSpPr>
          <p:cNvPr id="35844" name="Espace réservé du numéro de diapositive 3">
            <a:extLst>
              <a:ext uri="{FF2B5EF4-FFF2-40B4-BE49-F238E27FC236}">
                <a16:creationId xmlns:a16="http://schemas.microsoft.com/office/drawing/2014/main" id="{C8330D44-4278-4D54-938F-06305EA7C36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872E1C86-B628-42D7-8A53-C867250EFF6B}" type="slidenum">
              <a:rPr lang="en-GB" altLang="ro-RO">
                <a:solidFill>
                  <a:srgbClr val="000000"/>
                </a:solidFill>
                <a:cs typeface="Arial" panose="020B0604020202020204" pitchFamily="34" charset="0"/>
              </a:rPr>
              <a:pPr eaLnBrk="0" hangingPunct="0">
                <a:spcBef>
                  <a:spcPct val="0"/>
                </a:spcBef>
              </a:pPr>
              <a:t>18</a:t>
            </a:fld>
            <a:endParaRPr lang="en-GB" altLang="ro-RO">
              <a:solidFill>
                <a:srgbClr val="000000"/>
              </a:solidFill>
              <a:cs typeface="Arial" panose="020B0604020202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Espace réservé de l'image des diapositives 1">
            <a:extLst>
              <a:ext uri="{FF2B5EF4-FFF2-40B4-BE49-F238E27FC236}">
                <a16:creationId xmlns:a16="http://schemas.microsoft.com/office/drawing/2014/main" id="{D60C8A2D-BC2A-4B99-8DE2-CC5E5BE71D6F}"/>
              </a:ext>
            </a:extLst>
          </p:cNvPr>
          <p:cNvSpPr>
            <a:spLocks noGrp="1" noRot="1" noChangeAspect="1" noChangeArrowheads="1" noTextEdit="1"/>
          </p:cNvSpPr>
          <p:nvPr>
            <p:ph type="sldImg"/>
          </p:nvPr>
        </p:nvSpPr>
        <p:spPr>
          <a:ln/>
        </p:spPr>
      </p:sp>
      <p:sp>
        <p:nvSpPr>
          <p:cNvPr id="37891" name="Espace réservé des commentaires 2">
            <a:extLst>
              <a:ext uri="{FF2B5EF4-FFF2-40B4-BE49-F238E27FC236}">
                <a16:creationId xmlns:a16="http://schemas.microsoft.com/office/drawing/2014/main" id="{EA7A2E4D-A176-4747-B199-64A40D05853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fr-FR" altLang="ro-RO" b="1" noProof="0" dirty="0">
                <a:solidFill>
                  <a:srgbClr val="000000"/>
                </a:solidFill>
              </a:rPr>
              <a:t>Pour l’animateur :  </a:t>
            </a:r>
          </a:p>
          <a:p>
            <a:r>
              <a:rPr lang="fr-FR" altLang="ro-RO" b="1" noProof="0" dirty="0">
                <a:solidFill>
                  <a:srgbClr val="000000"/>
                </a:solidFill>
              </a:rPr>
              <a:t>Expliquer aux participants qu’il s’agit de l’information principale à garder à l’esprit.</a:t>
            </a:r>
          </a:p>
          <a:p>
            <a:endParaRPr lang="en-GB" altLang="ro-RO" b="1" dirty="0">
              <a:solidFill>
                <a:srgbClr val="000000"/>
              </a:solidFill>
            </a:endParaRPr>
          </a:p>
          <a:p>
            <a:endParaRPr lang="en-GB" altLang="ro-RO" b="1" dirty="0">
              <a:solidFill>
                <a:srgbClr val="000000"/>
              </a:solidFill>
            </a:endParaRPr>
          </a:p>
          <a:p>
            <a:endParaRPr lang="en-GB" altLang="ro-RO" b="1" dirty="0">
              <a:solidFill>
                <a:srgbClr val="000000"/>
              </a:solidFill>
            </a:endParaRPr>
          </a:p>
        </p:txBody>
      </p:sp>
      <p:sp>
        <p:nvSpPr>
          <p:cNvPr id="37892" name="Espace réservé du numéro de diapositive 3">
            <a:extLst>
              <a:ext uri="{FF2B5EF4-FFF2-40B4-BE49-F238E27FC236}">
                <a16:creationId xmlns:a16="http://schemas.microsoft.com/office/drawing/2014/main" id="{6226252C-12F3-4171-B648-2C4C968CA307}"/>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97B4F0F6-8CCC-4BCC-A2BF-6E53E9E13877}" type="slidenum">
              <a:rPr lang="en-GB" altLang="ro-RO">
                <a:solidFill>
                  <a:srgbClr val="000000"/>
                </a:solidFill>
                <a:cs typeface="Arial" panose="020B0604020202020204" pitchFamily="34" charset="0"/>
              </a:rPr>
              <a:pPr algn="r">
                <a:spcBef>
                  <a:spcPct val="0"/>
                </a:spcBef>
              </a:pPr>
              <a:t>19</a:t>
            </a:fld>
            <a:endParaRPr lang="en-GB" altLang="ro-RO">
              <a:solidFill>
                <a:srgbClr val="000000"/>
              </a:solidFill>
              <a:cs typeface="Arial" panose="020B060402020202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Espace réservé de l'image des diapositives 1">
            <a:extLst>
              <a:ext uri="{FF2B5EF4-FFF2-40B4-BE49-F238E27FC236}">
                <a16:creationId xmlns:a16="http://schemas.microsoft.com/office/drawing/2014/main" id="{E29B46AD-F3E3-4153-A051-834549CF8C11}"/>
              </a:ext>
            </a:extLst>
          </p:cNvPr>
          <p:cNvSpPr>
            <a:spLocks noGrp="1" noRot="1" noChangeAspect="1" noChangeArrowheads="1" noTextEdit="1"/>
          </p:cNvSpPr>
          <p:nvPr>
            <p:ph type="sldImg"/>
          </p:nvPr>
        </p:nvSpPr>
        <p:spPr>
          <a:ln/>
        </p:spPr>
      </p:sp>
      <p:sp>
        <p:nvSpPr>
          <p:cNvPr id="39939" name="Espace réservé des commentaires 2">
            <a:extLst>
              <a:ext uri="{FF2B5EF4-FFF2-40B4-BE49-F238E27FC236}">
                <a16:creationId xmlns:a16="http://schemas.microsoft.com/office/drawing/2014/main" id="{88E4A544-4A65-41D1-9B9B-F786860D90F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  </a:t>
            </a:r>
          </a:p>
          <a:p>
            <a:endParaRPr lang="en-GB" altLang="ro-RO" b="1">
              <a:solidFill>
                <a:srgbClr val="000000"/>
              </a:solidFill>
            </a:endParaRPr>
          </a:p>
          <a:p>
            <a:r>
              <a:rPr lang="en-GB" altLang="ro-RO">
                <a:solidFill>
                  <a:srgbClr val="000000"/>
                </a:solidFill>
              </a:rPr>
              <a:t>Ceci marque la fin du module</a:t>
            </a:r>
          </a:p>
          <a:p>
            <a:r>
              <a:rPr lang="en-GB" altLang="ro-RO">
                <a:solidFill>
                  <a:srgbClr val="000000"/>
                </a:solidFill>
              </a:rPr>
              <a:t>Vous avez terminé le module « Administration des vaccins antirotavirus ».</a:t>
            </a:r>
          </a:p>
          <a:p>
            <a:r>
              <a:rPr lang="en-GB" altLang="ro-RO">
                <a:solidFill>
                  <a:srgbClr val="000000"/>
                </a:solidFill>
              </a:rPr>
              <a:t>Le module suivant est intitulé « Enregistrement et suivi de l’administration du vaccin antirotavirus ».</a:t>
            </a:r>
          </a:p>
          <a:p>
            <a:r>
              <a:rPr lang="en-GB" altLang="ro-RO">
                <a:solidFill>
                  <a:srgbClr val="000000"/>
                </a:solidFill>
              </a:rPr>
              <a:t>Merci pour votre attention !</a:t>
            </a:r>
          </a:p>
        </p:txBody>
      </p:sp>
      <p:sp>
        <p:nvSpPr>
          <p:cNvPr id="39940" name="Espace réservé du numéro de diapositive 3">
            <a:extLst>
              <a:ext uri="{FF2B5EF4-FFF2-40B4-BE49-F238E27FC236}">
                <a16:creationId xmlns:a16="http://schemas.microsoft.com/office/drawing/2014/main" id="{8B2665F8-A97D-4EF6-93EF-D27FE44D813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1F9B7998-DCF3-4653-8349-2EC943FAC9A2}" type="slidenum">
              <a:rPr lang="en-GB" altLang="ro-RO">
                <a:solidFill>
                  <a:srgbClr val="000000"/>
                </a:solidFill>
                <a:cs typeface="Arial" panose="020B0604020202020204" pitchFamily="34" charset="0"/>
              </a:rPr>
              <a:pPr eaLnBrk="0" hangingPunct="0">
                <a:spcBef>
                  <a:spcPct val="0"/>
                </a:spcBef>
              </a:pPr>
              <a:t>20</a:t>
            </a:fld>
            <a:endParaRPr lang="en-GB" altLang="ro-RO">
              <a:solidFill>
                <a:srgbClr val="000000"/>
              </a:solidFill>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Espace réservé de l'image des diapositives 1">
            <a:extLst>
              <a:ext uri="{FF2B5EF4-FFF2-40B4-BE49-F238E27FC236}">
                <a16:creationId xmlns:a16="http://schemas.microsoft.com/office/drawing/2014/main" id="{992AF87F-643F-46A8-8955-DB73C91F1B53}"/>
              </a:ext>
            </a:extLst>
          </p:cNvPr>
          <p:cNvSpPr>
            <a:spLocks noGrp="1" noRot="1" noChangeAspect="1" noChangeArrowheads="1" noTextEdit="1"/>
          </p:cNvSpPr>
          <p:nvPr>
            <p:ph type="sldImg"/>
          </p:nvPr>
        </p:nvSpPr>
        <p:spPr>
          <a:ln/>
        </p:spPr>
      </p:sp>
      <p:sp>
        <p:nvSpPr>
          <p:cNvPr id="9219" name="Espace réservé des commentaires 2">
            <a:extLst>
              <a:ext uri="{FF2B5EF4-FFF2-40B4-BE49-F238E27FC236}">
                <a16:creationId xmlns:a16="http://schemas.microsoft.com/office/drawing/2014/main" id="{8B3D4D01-1C79-49DB-AC28-CF154ABE4C8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les principales questions soulevées dans ce module.</a:t>
            </a:r>
          </a:p>
          <a:p>
            <a:endParaRPr lang="fr-FR" altLang="ro-RO" b="1" noProof="0" dirty="0">
              <a:solidFill>
                <a:srgbClr val="000000"/>
              </a:solidFill>
            </a:endParaRPr>
          </a:p>
          <a:p>
            <a:r>
              <a:rPr lang="fr-FR" altLang="ro-RO" noProof="0" dirty="0">
                <a:solidFill>
                  <a:srgbClr val="000000"/>
                </a:solidFill>
              </a:rPr>
              <a:t>Vous devez vacciner des enfants, que devez-vous faire en premier ? </a:t>
            </a:r>
          </a:p>
          <a:p>
            <a:r>
              <a:rPr lang="fr-FR" altLang="ro-RO" noProof="0" dirty="0">
                <a:solidFill>
                  <a:srgbClr val="000000"/>
                </a:solidFill>
              </a:rPr>
              <a:t>Nous vous fournirons des réponses aux questions suivantes :</a:t>
            </a:r>
          </a:p>
          <a:p>
            <a:pPr marL="171450" indent="-171450">
              <a:buFont typeface="Arial" panose="020B0604020202020204" pitchFamily="34" charset="0"/>
              <a:buChar char="•"/>
            </a:pPr>
            <a:r>
              <a:rPr lang="fr-FR" altLang="ro-RO" noProof="0" dirty="0">
                <a:solidFill>
                  <a:srgbClr val="000000"/>
                </a:solidFill>
              </a:rPr>
              <a:t>Comment contrôler la qualité du vaccin ? </a:t>
            </a:r>
          </a:p>
          <a:p>
            <a:pPr marL="171450" indent="-171450">
              <a:buFont typeface="Arial" panose="020B0604020202020204" pitchFamily="34" charset="0"/>
              <a:buChar char="•"/>
            </a:pPr>
            <a:r>
              <a:rPr lang="fr-FR" altLang="ro-RO" noProof="0" dirty="0">
                <a:solidFill>
                  <a:srgbClr val="000000"/>
                </a:solidFill>
              </a:rPr>
              <a:t>Comment préparer la vaccination ?</a:t>
            </a:r>
          </a:p>
          <a:p>
            <a:pPr marL="171450" indent="-171450">
              <a:buFont typeface="Arial" panose="020B0604020202020204" pitchFamily="34" charset="0"/>
              <a:buChar char="•"/>
            </a:pPr>
            <a:r>
              <a:rPr lang="fr-FR" altLang="ro-RO" noProof="0" dirty="0">
                <a:solidFill>
                  <a:srgbClr val="000000"/>
                </a:solidFill>
              </a:rPr>
              <a:t>Comment administrer le vaccin ? </a:t>
            </a:r>
          </a:p>
          <a:p>
            <a:pPr marL="171450" indent="-171450">
              <a:buFont typeface="Arial" panose="020B0604020202020204" pitchFamily="34" charset="0"/>
              <a:buChar char="•"/>
            </a:pPr>
            <a:r>
              <a:rPr lang="fr-FR" altLang="ro-RO" noProof="0" dirty="0">
                <a:solidFill>
                  <a:srgbClr val="000000"/>
                </a:solidFill>
              </a:rPr>
              <a:t>Que faire si l’enfant recrache une partie du vaccin ?</a:t>
            </a:r>
          </a:p>
        </p:txBody>
      </p:sp>
      <p:sp>
        <p:nvSpPr>
          <p:cNvPr id="9220" name="Espace réservé du numéro de diapositive 3">
            <a:extLst>
              <a:ext uri="{FF2B5EF4-FFF2-40B4-BE49-F238E27FC236}">
                <a16:creationId xmlns:a16="http://schemas.microsoft.com/office/drawing/2014/main" id="{69D1C145-6D41-4858-A83E-2EA277B004A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CDE05B82-7BB4-4B8F-9490-A2BC74AC9265}" type="slidenum">
              <a:rPr lang="en-GB" altLang="ro-RO">
                <a:solidFill>
                  <a:srgbClr val="000000"/>
                </a:solidFill>
                <a:cs typeface="Arial" panose="020B0604020202020204" pitchFamily="34" charset="0"/>
              </a:rPr>
              <a:pPr eaLnBrk="0" hangingPunct="0">
                <a:spcBef>
                  <a:spcPct val="0"/>
                </a:spcBef>
              </a:pPr>
              <a:t>3</a:t>
            </a:fld>
            <a:endParaRPr lang="en-GB" altLang="ro-RO">
              <a:solidFill>
                <a:srgbClr val="000000"/>
              </a:solidFill>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Espace réservé de l'image des diapositives 1">
            <a:extLst>
              <a:ext uri="{FF2B5EF4-FFF2-40B4-BE49-F238E27FC236}">
                <a16:creationId xmlns:a16="http://schemas.microsoft.com/office/drawing/2014/main" id="{175CDE58-E343-45A7-8AC5-9977CCA8A64D}"/>
              </a:ext>
            </a:extLst>
          </p:cNvPr>
          <p:cNvSpPr>
            <a:spLocks noGrp="1" noRot="1" noChangeAspect="1" noChangeArrowheads="1" noTextEdit="1"/>
          </p:cNvSpPr>
          <p:nvPr>
            <p:ph type="sldImg"/>
          </p:nvPr>
        </p:nvSpPr>
        <p:spPr>
          <a:ln/>
        </p:spPr>
      </p:sp>
      <p:sp>
        <p:nvSpPr>
          <p:cNvPr id="11267" name="Espace réservé des commentaires 2">
            <a:extLst>
              <a:ext uri="{FF2B5EF4-FFF2-40B4-BE49-F238E27FC236}">
                <a16:creationId xmlns:a16="http://schemas.microsoft.com/office/drawing/2014/main" id="{16BF3371-3854-4221-8EE9-98B38682D81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comment vérifier et interpréter la pastille de contrôle du vaccin (PCV).</a:t>
            </a:r>
          </a:p>
          <a:p>
            <a:endParaRPr lang="fr-FR" altLang="ro-RO" b="1" noProof="0" dirty="0">
              <a:solidFill>
                <a:srgbClr val="000000"/>
              </a:solidFill>
            </a:endParaRPr>
          </a:p>
          <a:p>
            <a:r>
              <a:rPr lang="fr-FR" altLang="ro-RO" noProof="0" dirty="0">
                <a:solidFill>
                  <a:srgbClr val="000000"/>
                </a:solidFill>
              </a:rPr>
              <a:t>La pastille de contrôle du vaccin (PCV) est un disque rond composé d’une matière sensible à la chaleur pour indiquer l'exposition cumulative à la chaleur.  Dans le cas du Rotarix</a:t>
            </a:r>
            <a:r>
              <a:rPr lang="fr-FR" altLang="ro-RO" baseline="30000" noProof="0" dirty="0">
                <a:solidFill>
                  <a:srgbClr val="000000"/>
                </a:solidFill>
              </a:rPr>
              <a:t>®</a:t>
            </a:r>
            <a:r>
              <a:rPr lang="fr-FR" altLang="ro-RO" noProof="0" dirty="0">
                <a:solidFill>
                  <a:srgbClr val="000000"/>
                </a:solidFill>
              </a:rPr>
              <a:t>, les PCV font partie de l’étiquette placé sur les tubes du vaccin ou sur la plaque qui relie les cinq tubes.</a:t>
            </a:r>
          </a:p>
          <a:p>
            <a:r>
              <a:rPr lang="fr-FR" altLang="ro-RO" noProof="0" dirty="0">
                <a:solidFill>
                  <a:srgbClr val="000000"/>
                </a:solidFill>
              </a:rPr>
              <a:t>Le carré intérieur est chimiquement actif et change de couleur, de façon irréversible, passant d’une teinte claire à une teinte foncée dès lors que le vaccin a été exposé à la chaleur au fil du temps.</a:t>
            </a:r>
          </a:p>
          <a:p>
            <a:r>
              <a:rPr lang="fr-FR" altLang="ro-RO" noProof="0" dirty="0">
                <a:solidFill>
                  <a:srgbClr val="000000"/>
                </a:solidFill>
              </a:rPr>
              <a:t>En comparant la couleur du carré intérieur à la couleur de référence, un agent de santé peut déterminer si le vaccin a été ou non exposé à la chaleur.</a:t>
            </a:r>
          </a:p>
          <a:p>
            <a:r>
              <a:rPr lang="fr-FR" altLang="ro-RO" noProof="0" dirty="0">
                <a:solidFill>
                  <a:srgbClr val="000000"/>
                </a:solidFill>
              </a:rPr>
              <a:t>Grâce à la pastille de contrôle du vaccin, les décisions importantes quant au fait d’utiliser le vaccin ou, au contraire, de le jeter sont désormais claires. Si le carré intérieur est de la même couleur ou s’il est plus foncé que le cercle extérieur, alors il convient de jeter le vaccin.</a:t>
            </a:r>
          </a:p>
          <a:p>
            <a:r>
              <a:rPr lang="fr-FR" altLang="ro-RO" noProof="0" dirty="0">
                <a:solidFill>
                  <a:srgbClr val="000000"/>
                </a:solidFill>
              </a:rPr>
              <a:t>Si un flacon de vaccin est déposé dans l’un des points de mise au rebut, le vaccin ne devrait pas être utilisé et le superviseur devrait en être informé.</a:t>
            </a:r>
          </a:p>
        </p:txBody>
      </p:sp>
      <p:sp>
        <p:nvSpPr>
          <p:cNvPr id="11268" name="Espace réservé du numéro de diapositive 3">
            <a:extLst>
              <a:ext uri="{FF2B5EF4-FFF2-40B4-BE49-F238E27FC236}">
                <a16:creationId xmlns:a16="http://schemas.microsoft.com/office/drawing/2014/main" id="{A52861E3-3EC6-45EF-AAC4-A1A0ED9BA8D4}"/>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F5875892-B1B2-4F0B-BF65-756832E207E4}" type="slidenum">
              <a:rPr lang="en-GB" altLang="ro-RO">
                <a:solidFill>
                  <a:srgbClr val="000000"/>
                </a:solidFill>
                <a:cs typeface="Arial" panose="020B0604020202020204" pitchFamily="34" charset="0"/>
              </a:rPr>
              <a:pPr algn="r">
                <a:spcBef>
                  <a:spcPct val="0"/>
                </a:spcBef>
              </a:pPr>
              <a:t>4</a:t>
            </a:fld>
            <a:endParaRPr lang="en-GB" altLang="ro-RO">
              <a:solidFill>
                <a:srgbClr val="000000"/>
              </a:solidFill>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a:extLst>
              <a:ext uri="{FF2B5EF4-FFF2-40B4-BE49-F238E27FC236}">
                <a16:creationId xmlns:a16="http://schemas.microsoft.com/office/drawing/2014/main" id="{8FEE6E18-13F9-490B-94C3-1A6E06AC6AA5}"/>
              </a:ext>
            </a:extLst>
          </p:cNvPr>
          <p:cNvSpPr>
            <a:spLocks noGrp="1" noRot="1" noChangeAspect="1" noChangeArrowheads="1" noTextEdit="1"/>
          </p:cNvSpPr>
          <p:nvPr>
            <p:ph type="sldImg"/>
          </p:nvPr>
        </p:nvSpPr>
        <p:spPr>
          <a:ln/>
        </p:spPr>
      </p:sp>
      <p:sp>
        <p:nvSpPr>
          <p:cNvPr id="13315" name="Espace réservé des commentaires 2">
            <a:extLst>
              <a:ext uri="{FF2B5EF4-FFF2-40B4-BE49-F238E27FC236}">
                <a16:creationId xmlns:a16="http://schemas.microsoft.com/office/drawing/2014/main" id="{F59560D5-C2D3-4260-8B48-765AC45E454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l’emplacement de la date d’expiration et la manière de la contrôler.</a:t>
            </a:r>
          </a:p>
          <a:p>
            <a:endParaRPr lang="fr-FR" altLang="ro-RO" b="1" noProof="0" dirty="0">
              <a:solidFill>
                <a:srgbClr val="000000"/>
              </a:solidFill>
            </a:endParaRPr>
          </a:p>
          <a:p>
            <a:r>
              <a:rPr lang="fr-FR" altLang="ro-RO" noProof="0" dirty="0">
                <a:solidFill>
                  <a:srgbClr val="000000"/>
                </a:solidFill>
              </a:rPr>
              <a:t>Il est important de comprendre que la pastille de contrôle du vaccin ne fournit pas d'informations sur l'efficacité des vaccins. </a:t>
            </a:r>
          </a:p>
          <a:p>
            <a:r>
              <a:rPr lang="fr-FR" altLang="ro-RO" noProof="0" dirty="0">
                <a:solidFill>
                  <a:srgbClr val="000000"/>
                </a:solidFill>
              </a:rPr>
              <a:t>La pastille de contrôle du vaccin peut être correcte (ce qui signifie que le carré intérieur est d’une couleur plus claire que le cercle externe), mais néanmoins la date d'expiration du vaccin peut être dépassée. </a:t>
            </a:r>
          </a:p>
          <a:p>
            <a:r>
              <a:rPr lang="fr-FR" altLang="ro-RO" noProof="0" dirty="0">
                <a:solidFill>
                  <a:srgbClr val="000000"/>
                </a:solidFill>
              </a:rPr>
              <a:t>Il convient donc de toujours vérifier la date de péremption sur la plaque qui relie les 5 tubes avant de l’utiliser.</a:t>
            </a:r>
          </a:p>
          <a:p>
            <a:r>
              <a:rPr lang="fr-FR" altLang="ro-RO" noProof="0" dirty="0">
                <a:solidFill>
                  <a:srgbClr val="000000"/>
                </a:solidFill>
              </a:rPr>
              <a:t>La date de péremption est clairement mentionnée sur l’étiquette.</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fr-FR" altLang="ro-RO" noProof="0" dirty="0">
              <a:highlight>
                <a:srgbClr val="FFFF00"/>
              </a:highlight>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fr-FR" altLang="ro-RO" noProof="0" dirty="0"/>
              <a:t>A noter:  Il est possible que la date d’expiration du diluent diffère de celle du vaccin.  Assurez-vous d’utiliser le diluent avec la date d’expiration la plus proche.</a:t>
            </a:r>
          </a:p>
          <a:p>
            <a:endParaRPr lang="en-GB" altLang="ro-RO" dirty="0">
              <a:solidFill>
                <a:srgbClr val="000000"/>
              </a:solidFill>
            </a:endParaRPr>
          </a:p>
        </p:txBody>
      </p:sp>
      <p:sp>
        <p:nvSpPr>
          <p:cNvPr id="13316" name="Espace réservé du numéro de diapositive 3">
            <a:extLst>
              <a:ext uri="{FF2B5EF4-FFF2-40B4-BE49-F238E27FC236}">
                <a16:creationId xmlns:a16="http://schemas.microsoft.com/office/drawing/2014/main" id="{84FEEDA6-469E-4CC6-AA59-B48468B7B37C}"/>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A7DDFF10-B87F-457C-9799-084B43BECD39}" type="slidenum">
              <a:rPr lang="en-GB" altLang="ro-RO">
                <a:solidFill>
                  <a:srgbClr val="000000"/>
                </a:solidFill>
                <a:cs typeface="Arial" panose="020B0604020202020204" pitchFamily="34" charset="0"/>
              </a:rPr>
              <a:pPr algn="r">
                <a:spcBef>
                  <a:spcPct val="0"/>
                </a:spcBef>
              </a:pPr>
              <a:t>5</a:t>
            </a:fld>
            <a:endParaRPr lang="en-GB" altLang="ro-RO">
              <a:solidFill>
                <a:srgbClr val="000000"/>
              </a:solidFill>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ce réservé de l'image des diapositives 1">
            <a:extLst>
              <a:ext uri="{FF2B5EF4-FFF2-40B4-BE49-F238E27FC236}">
                <a16:creationId xmlns:a16="http://schemas.microsoft.com/office/drawing/2014/main" id="{F4BA3D68-5503-4006-BCBD-C53D92829E5C}"/>
              </a:ext>
            </a:extLst>
          </p:cNvPr>
          <p:cNvSpPr>
            <a:spLocks noGrp="1" noRot="1" noChangeAspect="1" noChangeArrowheads="1" noTextEdit="1"/>
          </p:cNvSpPr>
          <p:nvPr>
            <p:ph type="sldImg"/>
          </p:nvPr>
        </p:nvSpPr>
        <p:spPr>
          <a:ln/>
        </p:spPr>
      </p:sp>
      <p:sp>
        <p:nvSpPr>
          <p:cNvPr id="15363" name="Espace réservé des commentaires 2">
            <a:extLst>
              <a:ext uri="{FF2B5EF4-FFF2-40B4-BE49-F238E27FC236}">
                <a16:creationId xmlns:a16="http://schemas.microsoft.com/office/drawing/2014/main" id="{F8692CD2-907C-42FA-A876-D4A8CE64510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08" tIns="45502" rIns="91008" bIns="45502"/>
          <a:lstStyle/>
          <a:p>
            <a:r>
              <a:rPr lang="fr-FR" altLang="ro-RO" b="1" noProof="0" dirty="0">
                <a:solidFill>
                  <a:srgbClr val="000000"/>
                </a:solidFill>
              </a:rPr>
              <a:t>Pour l’animateur :</a:t>
            </a:r>
          </a:p>
          <a:p>
            <a:r>
              <a:rPr lang="fr-FR" altLang="ro-RO" b="1" noProof="0" dirty="0">
                <a:solidFill>
                  <a:srgbClr val="000000"/>
                </a:solidFill>
              </a:rPr>
              <a:t>Présenter la situation et les questions aux participants. </a:t>
            </a:r>
          </a:p>
          <a:p>
            <a:r>
              <a:rPr lang="fr-FR" altLang="ro-RO" b="1" noProof="0" dirty="0">
                <a:solidFill>
                  <a:srgbClr val="000000"/>
                </a:solidFill>
              </a:rPr>
              <a:t>Cette question permettra de vérifier si les participants comprennent ce qu’il faut faire lorsque, sur la pastille de contrôle du vaccin, la teinte du carré intérieur est toujours plus claire que celle du cercle.</a:t>
            </a:r>
          </a:p>
          <a:p>
            <a:endParaRPr lang="fr-FR" altLang="ro-RO" b="1" noProof="0" dirty="0">
              <a:solidFill>
                <a:srgbClr val="000000"/>
              </a:solidFill>
            </a:endParaRPr>
          </a:p>
          <a:p>
            <a:r>
              <a:rPr lang="fr-FR" altLang="ro-RO" b="1" noProof="0" dirty="0">
                <a:solidFill>
                  <a:srgbClr val="000000"/>
                </a:solidFill>
              </a:rPr>
              <a:t>Réponse :</a:t>
            </a:r>
          </a:p>
          <a:p>
            <a:r>
              <a:rPr lang="fr-FR" altLang="ro-RO" noProof="0" dirty="0">
                <a:solidFill>
                  <a:srgbClr val="000000"/>
                </a:solidFill>
              </a:rPr>
              <a:t>Utiliser ces vaccins en premier, car leur pastille de contrôle du vaccin a déjà commencé à changer</a:t>
            </a:r>
            <a:r>
              <a:rPr lang="en-GB" altLang="ro-RO" dirty="0">
                <a:solidFill>
                  <a:srgbClr val="000000"/>
                </a:solidFill>
              </a:rPr>
              <a:t>.</a:t>
            </a:r>
          </a:p>
        </p:txBody>
      </p:sp>
      <p:sp>
        <p:nvSpPr>
          <p:cNvPr id="15364" name="Espace réservé du numéro de diapositive 3">
            <a:extLst>
              <a:ext uri="{FF2B5EF4-FFF2-40B4-BE49-F238E27FC236}">
                <a16:creationId xmlns:a16="http://schemas.microsoft.com/office/drawing/2014/main" id="{865B386B-395E-44FD-9D44-0C9932E1246C}"/>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08" tIns="45502" rIns="91008" bIns="45502"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89053617-B031-4F7B-BD27-90E9D3D16EFE}" type="slidenum">
              <a:rPr lang="en-GB" altLang="ro-RO">
                <a:solidFill>
                  <a:srgbClr val="000000"/>
                </a:solidFill>
                <a:cs typeface="Arial" panose="020B0604020202020204" pitchFamily="34" charset="0"/>
              </a:rPr>
              <a:pPr algn="r">
                <a:spcBef>
                  <a:spcPct val="0"/>
                </a:spcBef>
              </a:pPr>
              <a:t>6</a:t>
            </a:fld>
            <a:endParaRPr lang="en-GB" altLang="ro-RO">
              <a:solidFill>
                <a:srgbClr val="000000"/>
              </a:solidFill>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Espace réservé de l'image des diapositives 1">
            <a:extLst>
              <a:ext uri="{FF2B5EF4-FFF2-40B4-BE49-F238E27FC236}">
                <a16:creationId xmlns:a16="http://schemas.microsoft.com/office/drawing/2014/main" id="{AA480784-254D-4FCA-8AD5-B1E6370E2BB0}"/>
              </a:ext>
            </a:extLst>
          </p:cNvPr>
          <p:cNvSpPr>
            <a:spLocks noGrp="1" noRot="1" noChangeAspect="1" noChangeArrowheads="1" noTextEdit="1"/>
          </p:cNvSpPr>
          <p:nvPr>
            <p:ph type="sldImg"/>
          </p:nvPr>
        </p:nvSpPr>
        <p:spPr>
          <a:ln/>
        </p:spPr>
      </p:sp>
      <p:sp>
        <p:nvSpPr>
          <p:cNvPr id="17411" name="Espace réservé des commentaires 2">
            <a:extLst>
              <a:ext uri="{FF2B5EF4-FFF2-40B4-BE49-F238E27FC236}">
                <a16:creationId xmlns:a16="http://schemas.microsoft.com/office/drawing/2014/main" id="{AE9AD7C8-B432-45EC-ACBE-85730FC248D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comment préparer le vaccin avec le diagramme explicatif présentant chaque étape.</a:t>
            </a:r>
          </a:p>
          <a:p>
            <a:endParaRPr lang="fr-FR" altLang="ro-RO" b="1" noProof="0" dirty="0">
              <a:solidFill>
                <a:srgbClr val="000000"/>
              </a:solidFill>
            </a:endParaRPr>
          </a:p>
          <a:p>
            <a:endParaRPr lang="en-GB" altLang="ro-RO" b="1" baseline="30000" dirty="0">
              <a:solidFill>
                <a:srgbClr val="000000"/>
              </a:solidFill>
            </a:endParaRPr>
          </a:p>
        </p:txBody>
      </p:sp>
      <p:sp>
        <p:nvSpPr>
          <p:cNvPr id="17412" name="Espace réservé du numéro de diapositive 3">
            <a:extLst>
              <a:ext uri="{FF2B5EF4-FFF2-40B4-BE49-F238E27FC236}">
                <a16:creationId xmlns:a16="http://schemas.microsoft.com/office/drawing/2014/main" id="{68D3636D-5D62-40BA-A658-7719AEA4CA4F}"/>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B4B6BF9B-A903-4E76-8DA8-7FF32EAB7AA8}" type="slidenum">
              <a:rPr lang="en-GB" altLang="ro-RO">
                <a:solidFill>
                  <a:srgbClr val="000000"/>
                </a:solidFill>
                <a:cs typeface="Arial" panose="020B0604020202020204" pitchFamily="34" charset="0"/>
              </a:rPr>
              <a:pPr algn="r">
                <a:spcBef>
                  <a:spcPct val="0"/>
                </a:spcBef>
              </a:pPr>
              <a:t>7</a:t>
            </a:fld>
            <a:endParaRPr lang="en-GB" altLang="ro-RO">
              <a:solidFill>
                <a:srgbClr val="000000"/>
              </a:solidFill>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Espace réservé de l'image des diapositives 1">
            <a:extLst>
              <a:ext uri="{FF2B5EF4-FFF2-40B4-BE49-F238E27FC236}">
                <a16:creationId xmlns:a16="http://schemas.microsoft.com/office/drawing/2014/main" id="{AA480784-254D-4FCA-8AD5-B1E6370E2BB0}"/>
              </a:ext>
            </a:extLst>
          </p:cNvPr>
          <p:cNvSpPr>
            <a:spLocks noGrp="1" noRot="1" noChangeAspect="1" noChangeArrowheads="1" noTextEdit="1"/>
          </p:cNvSpPr>
          <p:nvPr>
            <p:ph type="sldImg"/>
          </p:nvPr>
        </p:nvSpPr>
        <p:spPr>
          <a:ln/>
        </p:spPr>
      </p:sp>
      <p:sp>
        <p:nvSpPr>
          <p:cNvPr id="17411" name="Espace réservé des commentaires 2">
            <a:extLst>
              <a:ext uri="{FF2B5EF4-FFF2-40B4-BE49-F238E27FC236}">
                <a16:creationId xmlns:a16="http://schemas.microsoft.com/office/drawing/2014/main" id="{AE9AD7C8-B432-45EC-ACBE-85730FC248D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comment préparer le vaccin avec le diagramme explicatif présentant chaque étape.</a:t>
            </a:r>
          </a:p>
          <a:p>
            <a:endParaRPr lang="fr-FR" altLang="ro-RO" b="1" noProof="0" dirty="0">
              <a:solidFill>
                <a:srgbClr val="000000"/>
              </a:solidFill>
            </a:endParaRPr>
          </a:p>
          <a:p>
            <a:endParaRPr lang="en-GB" altLang="ro-RO" b="1" baseline="30000" dirty="0">
              <a:solidFill>
                <a:srgbClr val="000000"/>
              </a:solidFill>
            </a:endParaRPr>
          </a:p>
        </p:txBody>
      </p:sp>
      <p:sp>
        <p:nvSpPr>
          <p:cNvPr id="17412" name="Espace réservé du numéro de diapositive 3">
            <a:extLst>
              <a:ext uri="{FF2B5EF4-FFF2-40B4-BE49-F238E27FC236}">
                <a16:creationId xmlns:a16="http://schemas.microsoft.com/office/drawing/2014/main" id="{68D3636D-5D62-40BA-A658-7719AEA4CA4F}"/>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B4B6BF9B-A903-4E76-8DA8-7FF32EAB7AA8}" type="slidenum">
              <a:rPr lang="en-GB" altLang="ro-RO">
                <a:solidFill>
                  <a:srgbClr val="000000"/>
                </a:solidFill>
                <a:cs typeface="Arial" panose="020B0604020202020204" pitchFamily="34" charset="0"/>
              </a:rPr>
              <a:pPr algn="r">
                <a:spcBef>
                  <a:spcPct val="0"/>
                </a:spcBef>
              </a:pPr>
              <a:t>8</a:t>
            </a:fld>
            <a:endParaRPr lang="en-GB" altLang="ro-RO">
              <a:solidFill>
                <a:srgbClr val="000000"/>
              </a:solidFill>
              <a:cs typeface="Arial" panose="020B0604020202020204" pitchFamily="34" charset="0"/>
            </a:endParaRPr>
          </a:p>
        </p:txBody>
      </p:sp>
    </p:spTree>
    <p:extLst>
      <p:ext uri="{BB962C8B-B14F-4D97-AF65-F5344CB8AC3E}">
        <p14:creationId xmlns:p14="http://schemas.microsoft.com/office/powerpoint/2010/main" val="7016071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a:extLst>
              <a:ext uri="{FF2B5EF4-FFF2-40B4-BE49-F238E27FC236}">
                <a16:creationId xmlns:a16="http://schemas.microsoft.com/office/drawing/2014/main" id="{F1C380D1-37F0-461C-9D39-BD2F1C35A620}"/>
              </a:ext>
            </a:extLst>
          </p:cNvPr>
          <p:cNvSpPr>
            <a:spLocks noGrp="1" noRot="1" noChangeAspect="1" noChangeArrowheads="1" noTextEdit="1"/>
          </p:cNvSpPr>
          <p:nvPr>
            <p:ph type="sldImg"/>
          </p:nvPr>
        </p:nvSpPr>
        <p:spPr>
          <a:ln/>
        </p:spPr>
      </p:sp>
      <p:sp>
        <p:nvSpPr>
          <p:cNvPr id="19459" name="Espace réservé des commentaires 2">
            <a:extLst>
              <a:ext uri="{FF2B5EF4-FFF2-40B4-BE49-F238E27FC236}">
                <a16:creationId xmlns:a16="http://schemas.microsoft.com/office/drawing/2014/main" id="{E0A8BCE0-7113-4F42-BBEC-5CC6FD6B655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a:t>
            </a:r>
          </a:p>
          <a:p>
            <a:r>
              <a:rPr lang="en-US" altLang="en-US" b="1" dirty="0"/>
              <a:t>Explain to the participants, how to prepare the vaccine.</a:t>
            </a:r>
          </a:p>
          <a:p>
            <a:endParaRPr lang="en-US" altLang="en-US" b="1" dirty="0"/>
          </a:p>
          <a:p>
            <a:r>
              <a:rPr lang="en-US" altLang="en-US" dirty="0"/>
              <a:t> </a:t>
            </a:r>
            <a:endParaRPr lang="fr-FR" altLang="en-US" dirty="0"/>
          </a:p>
        </p:txBody>
      </p:sp>
      <p:sp>
        <p:nvSpPr>
          <p:cNvPr id="19460" name="Espace réservé du numéro de diapositive 3">
            <a:extLst>
              <a:ext uri="{FF2B5EF4-FFF2-40B4-BE49-F238E27FC236}">
                <a16:creationId xmlns:a16="http://schemas.microsoft.com/office/drawing/2014/main" id="{1B73BFBD-51A0-4645-80DF-DBAE547C5A8F}"/>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22DC336D-8BD0-4CA2-AE89-7B7247855E2C}" type="slidenum">
              <a:rPr lang="en-GB" altLang="en-US">
                <a:cs typeface="Arial" panose="020B0604020202020204" pitchFamily="34" charset="0"/>
              </a:rPr>
              <a:pPr algn="r" eaLnBrk="1" hangingPunct="1">
                <a:spcBef>
                  <a:spcPct val="0"/>
                </a:spcBef>
              </a:pPr>
              <a:t>9</a:t>
            </a:fld>
            <a:endParaRPr lang="en-GB" altLang="en-US">
              <a:cs typeface="Arial" panose="020B0604020202020204" pitchFamily="34" charset="0"/>
            </a:endParaRPr>
          </a:p>
        </p:txBody>
      </p:sp>
    </p:spTree>
    <p:extLst>
      <p:ext uri="{BB962C8B-B14F-4D97-AF65-F5344CB8AC3E}">
        <p14:creationId xmlns:p14="http://schemas.microsoft.com/office/powerpoint/2010/main" val="30585347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a:extLst>
              <a:ext uri="{FF2B5EF4-FFF2-40B4-BE49-F238E27FC236}">
                <a16:creationId xmlns:a16="http://schemas.microsoft.com/office/drawing/2014/main" id="{F1C380D1-37F0-461C-9D39-BD2F1C35A620}"/>
              </a:ext>
            </a:extLst>
          </p:cNvPr>
          <p:cNvSpPr>
            <a:spLocks noGrp="1" noRot="1" noChangeAspect="1" noChangeArrowheads="1" noTextEdit="1"/>
          </p:cNvSpPr>
          <p:nvPr>
            <p:ph type="sldImg"/>
          </p:nvPr>
        </p:nvSpPr>
        <p:spPr>
          <a:ln/>
        </p:spPr>
      </p:sp>
      <p:sp>
        <p:nvSpPr>
          <p:cNvPr id="19459" name="Espace réservé des commentaires 2">
            <a:extLst>
              <a:ext uri="{FF2B5EF4-FFF2-40B4-BE49-F238E27FC236}">
                <a16:creationId xmlns:a16="http://schemas.microsoft.com/office/drawing/2014/main" id="{E0A8BCE0-7113-4F42-BBEC-5CC6FD6B655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a:t>
            </a:r>
          </a:p>
          <a:p>
            <a:r>
              <a:rPr lang="en-US" altLang="en-US" b="1" dirty="0"/>
              <a:t>Explain to the participants, how to prepare the vaccine.</a:t>
            </a:r>
          </a:p>
          <a:p>
            <a:endParaRPr lang="en-US" altLang="en-US" b="1" dirty="0"/>
          </a:p>
          <a:p>
            <a:r>
              <a:rPr lang="en-US" altLang="en-US" dirty="0"/>
              <a:t> </a:t>
            </a:r>
            <a:endParaRPr lang="fr-FR" altLang="en-US" dirty="0"/>
          </a:p>
        </p:txBody>
      </p:sp>
      <p:sp>
        <p:nvSpPr>
          <p:cNvPr id="19460" name="Espace réservé du numéro de diapositive 3">
            <a:extLst>
              <a:ext uri="{FF2B5EF4-FFF2-40B4-BE49-F238E27FC236}">
                <a16:creationId xmlns:a16="http://schemas.microsoft.com/office/drawing/2014/main" id="{1B73BFBD-51A0-4645-80DF-DBAE547C5A8F}"/>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22DC336D-8BD0-4CA2-AE89-7B7247855E2C}" type="slidenum">
              <a:rPr lang="en-GB" altLang="en-US">
                <a:cs typeface="Arial" panose="020B0604020202020204" pitchFamily="34" charset="0"/>
              </a:rPr>
              <a:pPr algn="r" eaLnBrk="1" hangingPunct="1">
                <a:spcBef>
                  <a:spcPct val="0"/>
                </a:spcBef>
              </a:pPr>
              <a:t>10</a:t>
            </a:fld>
            <a:endParaRPr lang="en-GB" altLang="en-US">
              <a:cs typeface="Arial" panose="020B0604020202020204" pitchFamily="34" charset="0"/>
            </a:endParaRPr>
          </a:p>
        </p:txBody>
      </p:sp>
    </p:spTree>
    <p:extLst>
      <p:ext uri="{BB962C8B-B14F-4D97-AF65-F5344CB8AC3E}">
        <p14:creationId xmlns:p14="http://schemas.microsoft.com/office/powerpoint/2010/main" val="23727312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a:extLst>
              <a:ext uri="{FF2B5EF4-FFF2-40B4-BE49-F238E27FC236}">
                <a16:creationId xmlns:a16="http://schemas.microsoft.com/office/drawing/2014/main" id="{6277DBCC-0CA7-4551-990F-D52A4A855909}"/>
              </a:ext>
            </a:extLst>
          </p:cNvPr>
          <p:cNvSpPr>
            <a:spLocks noChangeArrowheads="1"/>
          </p:cNvSpPr>
          <p:nvPr userDrawn="1"/>
        </p:nvSpPr>
        <p:spPr bwMode="auto">
          <a:xfrm>
            <a:off x="1588" y="0"/>
            <a:ext cx="9144000" cy="6858000"/>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s-ES" sz="3400" b="1">
              <a:solidFill>
                <a:srgbClr val="000066"/>
              </a:solidFill>
              <a:latin typeface="Arial" pitchFamily="34" charset="0"/>
            </a:endParaRPr>
          </a:p>
        </p:txBody>
      </p:sp>
    </p:spTree>
    <p:extLst>
      <p:ext uri="{BB962C8B-B14F-4D97-AF65-F5344CB8AC3E}">
        <p14:creationId xmlns:p14="http://schemas.microsoft.com/office/powerpoint/2010/main" val="27486771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450849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2776893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872589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20725425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413179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0803159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0412641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846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4433975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32681604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605DB653-92D1-44EF-8F8C-247613C1CFF5}"/>
              </a:ext>
            </a:extLst>
          </p:cNvPr>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F5C4EBF7-A8B0-41EA-9D6C-A2102BF96C89}"/>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a:t>Click to edit Master text styles</a:t>
            </a:r>
          </a:p>
          <a:p>
            <a:pPr lvl="1"/>
            <a:r>
              <a:rPr lang="en-GB" altLang="es-ES"/>
              <a:t>Second level</a:t>
            </a:r>
          </a:p>
          <a:p>
            <a:pPr lvl="2"/>
            <a:r>
              <a:rPr lang="en-GB" altLang="es-ES"/>
              <a:t>Third level</a:t>
            </a:r>
          </a:p>
          <a:p>
            <a:pPr lvl="3"/>
            <a:r>
              <a:rPr lang="en-GB" altLang="es-ES"/>
              <a:t>Fourth level</a:t>
            </a:r>
          </a:p>
        </p:txBody>
      </p:sp>
      <p:sp>
        <p:nvSpPr>
          <p:cNvPr id="1028" name="Line 6">
            <a:extLst>
              <a:ext uri="{FF2B5EF4-FFF2-40B4-BE49-F238E27FC236}">
                <a16:creationId xmlns:a16="http://schemas.microsoft.com/office/drawing/2014/main" id="{D08364CA-0806-40F5-AACA-08B8FE2A2057}"/>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7FE09327-98CA-4A32-A286-8DE5A4F3BF58}"/>
              </a:ext>
            </a:extLst>
          </p:cNvPr>
          <p:cNvSpPr>
            <a:spLocks noChangeArrowheads="1"/>
          </p:cNvSpPr>
          <p:nvPr/>
        </p:nvSpPr>
        <p:spPr bwMode="auto">
          <a:xfrm>
            <a:off x="0" y="6015038"/>
            <a:ext cx="9144000" cy="842962"/>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fr-FR" altLang="es-ES" sz="3400" b="1">
              <a:solidFill>
                <a:srgbClr val="000066"/>
              </a:solidFill>
              <a:latin typeface="Arial" pitchFamily="34" charset="0"/>
            </a:endParaRPr>
          </a:p>
        </p:txBody>
      </p:sp>
      <p:sp>
        <p:nvSpPr>
          <p:cNvPr id="1030" name="Rectangle 13">
            <a:extLst>
              <a:ext uri="{FF2B5EF4-FFF2-40B4-BE49-F238E27FC236}">
                <a16:creationId xmlns:a16="http://schemas.microsoft.com/office/drawing/2014/main" id="{C400C82C-F610-41D5-B07C-F2958646A665}"/>
              </a:ext>
            </a:extLst>
          </p:cNvPr>
          <p:cNvSpPr>
            <a:spLocks noChangeArrowheads="1"/>
          </p:cNvSpPr>
          <p:nvPr/>
        </p:nvSpPr>
        <p:spPr bwMode="auto">
          <a:xfrm>
            <a:off x="927100" y="6426200"/>
            <a:ext cx="49403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itchFamily="34" charset="-128"/>
              </a:defRPr>
            </a:lvl1pPr>
            <a:lvl2pPr marL="742950" indent="-285750" defTabSz="912813">
              <a:defRPr>
                <a:solidFill>
                  <a:schemeClr val="tx1"/>
                </a:solidFill>
                <a:latin typeface="Limon F3" charset="0"/>
                <a:ea typeface="MS PGothic" pitchFamily="34" charset="-128"/>
              </a:defRPr>
            </a:lvl2pPr>
            <a:lvl3pPr marL="1143000" indent="-228600" defTabSz="912813">
              <a:defRPr>
                <a:solidFill>
                  <a:schemeClr val="tx1"/>
                </a:solidFill>
                <a:latin typeface="Limon F3" charset="0"/>
                <a:ea typeface="MS PGothic" pitchFamily="34" charset="-128"/>
              </a:defRPr>
            </a:lvl3pPr>
            <a:lvl4pPr marL="1600200" indent="-228600" defTabSz="912813">
              <a:defRPr>
                <a:solidFill>
                  <a:schemeClr val="tx1"/>
                </a:solidFill>
                <a:latin typeface="Limon F3" charset="0"/>
                <a:ea typeface="MS PGothic" pitchFamily="34" charset="-128"/>
              </a:defRPr>
            </a:lvl4pPr>
            <a:lvl5pPr marL="2057400" indent="-228600" defTabSz="912813">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1200" b="1" noProof="0" dirty="0">
                <a:solidFill>
                  <a:srgbClr val="96CCEE"/>
                </a:solidFill>
                <a:latin typeface="Arial Narrow" pitchFamily="34" charset="0"/>
              </a:rPr>
              <a:t>Administration du vaccin antirotavirus, Module 4 </a:t>
            </a:r>
            <a:r>
              <a:rPr lang="fr-FR" altLang="ro-RO" b="1" baseline="12000" noProof="0" dirty="0">
                <a:solidFill>
                  <a:srgbClr val="FFFFFF"/>
                </a:solidFill>
                <a:latin typeface="Arial Narrow" pitchFamily="34" charset="0"/>
              </a:rPr>
              <a:t>| </a:t>
            </a:r>
            <a:r>
              <a:rPr lang="fr-FR" altLang="ro-RO" sz="1200" b="1" kern="1200" noProof="0" dirty="0">
                <a:solidFill>
                  <a:srgbClr val="96CCEE"/>
                </a:solidFill>
                <a:latin typeface="Arial Narrow" pitchFamily="34" charset="0"/>
                <a:ea typeface="MS PGothic" panose="020B0600070205080204" pitchFamily="34" charset="-128"/>
                <a:cs typeface="+mn-cs"/>
              </a:rPr>
              <a:t> décembre 2024</a:t>
            </a:r>
          </a:p>
        </p:txBody>
      </p:sp>
      <p:sp>
        <p:nvSpPr>
          <p:cNvPr id="1031" name="Rectangle 14">
            <a:extLst>
              <a:ext uri="{FF2B5EF4-FFF2-40B4-BE49-F238E27FC236}">
                <a16:creationId xmlns:a16="http://schemas.microsoft.com/office/drawing/2014/main" id="{1B440944-B669-450E-AEDF-2686277AE90D}"/>
              </a:ext>
            </a:extLst>
          </p:cNvPr>
          <p:cNvSpPr>
            <a:spLocks noChangeArrowheads="1"/>
          </p:cNvSpPr>
          <p:nvPr/>
        </p:nvSpPr>
        <p:spPr bwMode="auto">
          <a:xfrm>
            <a:off x="360363" y="6399213"/>
            <a:ext cx="46672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anose="020B0600070205080204" pitchFamily="34" charset="-128"/>
              </a:defRPr>
            </a:lvl1pPr>
            <a:lvl2pPr marL="742950" indent="-285750" defTabSz="912813">
              <a:defRPr>
                <a:solidFill>
                  <a:schemeClr val="tx1"/>
                </a:solidFill>
                <a:latin typeface="Limon F3" charset="0"/>
                <a:ea typeface="MS PGothic" panose="020B0600070205080204" pitchFamily="34" charset="-128"/>
              </a:defRPr>
            </a:lvl2pPr>
            <a:lvl3pPr marL="1143000" indent="-228600" defTabSz="912813">
              <a:defRPr>
                <a:solidFill>
                  <a:schemeClr val="tx1"/>
                </a:solidFill>
                <a:latin typeface="Limon F3" charset="0"/>
                <a:ea typeface="MS PGothic" panose="020B0600070205080204" pitchFamily="34" charset="-128"/>
              </a:defRPr>
            </a:lvl3pPr>
            <a:lvl4pPr marL="1600200" indent="-228600" defTabSz="912813">
              <a:defRPr>
                <a:solidFill>
                  <a:schemeClr val="tx1"/>
                </a:solidFill>
                <a:latin typeface="Limon F3" charset="0"/>
                <a:ea typeface="MS PGothic" panose="020B0600070205080204" pitchFamily="34" charset="-128"/>
              </a:defRPr>
            </a:lvl4pPr>
            <a:lvl5pPr marL="2057400" indent="-228600" defTabSz="912813">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a:buSzPct val="100000"/>
            </a:pPr>
            <a:fld id="{28B1275C-B166-4EBE-BC44-A77F60F47D23}" type="slidenum">
              <a:rPr lang="en-GB" altLang="ro-RO" sz="1500" b="1">
                <a:solidFill>
                  <a:srgbClr val="72BBE8"/>
                </a:solidFill>
                <a:latin typeface="Arial Narrow" panose="020B0606020202030204" pitchFamily="34" charset="0"/>
              </a:rPr>
              <a:pPr algn="r">
                <a:buSzPct val="100000"/>
              </a:pPr>
              <a:t>‹#›</a:t>
            </a:fld>
            <a:r>
              <a:rPr lang="en-GB" altLang="ro-RO" sz="1500" b="1">
                <a:solidFill>
                  <a:srgbClr val="72BBE8"/>
                </a:solidFill>
                <a:latin typeface="Arial Narrow" panose="020B0606020202030204" pitchFamily="34" charset="0"/>
              </a:rPr>
              <a:t> </a:t>
            </a:r>
            <a:r>
              <a:rPr lang="en-GB" altLang="ro-RO" sz="2100" b="1" baseline="14000">
                <a:solidFill>
                  <a:srgbClr val="FFFFFF"/>
                </a:solidFill>
                <a:latin typeface="Arial Narrow" panose="020B0606020202030204" pitchFamily="34" charset="0"/>
              </a:rPr>
              <a:t>|</a:t>
            </a:r>
          </a:p>
        </p:txBody>
      </p:sp>
      <p:pic>
        <p:nvPicPr>
          <p:cNvPr id="9" name="Picture 8">
            <a:extLst>
              <a:ext uri="{FF2B5EF4-FFF2-40B4-BE49-F238E27FC236}">
                <a16:creationId xmlns:a16="http://schemas.microsoft.com/office/drawing/2014/main" id="{E2E8120D-677F-4A46-BA4A-C2C17AA1F2C6}"/>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p:blipFill>
        <p:spPr bwMode="auto">
          <a:xfrm>
            <a:off x="6115298" y="6085005"/>
            <a:ext cx="2780804" cy="70302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466" r:id="rId1"/>
    <p:sldLayoutId id="2147484456" r:id="rId2"/>
    <p:sldLayoutId id="2147484457" r:id="rId3"/>
    <p:sldLayoutId id="2147484458" r:id="rId4"/>
    <p:sldLayoutId id="2147484459" r:id="rId5"/>
    <p:sldLayoutId id="2147484460" r:id="rId6"/>
    <p:sldLayoutId id="2147484461" r:id="rId7"/>
    <p:sldLayoutId id="2147484462" r:id="rId8"/>
    <p:sldLayoutId id="2147484463" r:id="rId9"/>
    <p:sldLayoutId id="2147484464" r:id="rId10"/>
    <p:sldLayoutId id="2147484465"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2" name="Rectangle 4">
            <a:extLst>
              <a:ext uri="{FF2B5EF4-FFF2-40B4-BE49-F238E27FC236}">
                <a16:creationId xmlns:a16="http://schemas.microsoft.com/office/drawing/2014/main" id="{798C6367-AF94-48E4-8511-D32A5BECFA02}"/>
              </a:ext>
            </a:extLst>
          </p:cNvPr>
          <p:cNvSpPr>
            <a:spLocks noChangeArrowheads="1"/>
          </p:cNvSpPr>
          <p:nvPr/>
        </p:nvSpPr>
        <p:spPr bwMode="auto">
          <a:xfrm>
            <a:off x="687388" y="188913"/>
            <a:ext cx="7772400" cy="1470025"/>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defRPr/>
            </a:pPr>
            <a:r>
              <a:rPr lang="en-GB" altLang="ro-RO" sz="2400" b="1">
                <a:solidFill>
                  <a:srgbClr val="FFFFFF"/>
                </a:solidFill>
              </a:rPr>
              <a:t>Formation sur l'introduction du vaccin antirotavirus</a:t>
            </a:r>
          </a:p>
        </p:txBody>
      </p:sp>
      <p:sp>
        <p:nvSpPr>
          <p:cNvPr id="5123" name="Rectangle 5">
            <a:extLst>
              <a:ext uri="{FF2B5EF4-FFF2-40B4-BE49-F238E27FC236}">
                <a16:creationId xmlns:a16="http://schemas.microsoft.com/office/drawing/2014/main" id="{AD5E8599-563B-4C04-A794-6DF2CCFB1A5D}"/>
              </a:ext>
            </a:extLst>
          </p:cNvPr>
          <p:cNvSpPr>
            <a:spLocks noChangeArrowheads="1"/>
          </p:cNvSpPr>
          <p:nvPr/>
        </p:nvSpPr>
        <p:spPr bwMode="auto">
          <a:xfrm>
            <a:off x="1476375" y="2397125"/>
            <a:ext cx="64008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buClrTx/>
              <a:buFont typeface="Limon F3" charset="0"/>
              <a:buNone/>
            </a:pPr>
            <a:r>
              <a:rPr lang="en-GB" altLang="ro-RO" sz="3200" b="1">
                <a:solidFill>
                  <a:srgbClr val="FFFFFF"/>
                </a:solidFill>
              </a:rPr>
              <a:t>Module 4</a:t>
            </a:r>
          </a:p>
          <a:p>
            <a:pPr algn="ctr">
              <a:buClrTx/>
              <a:buFont typeface="Limon F3" charset="0"/>
              <a:buNone/>
            </a:pPr>
            <a:r>
              <a:rPr lang="en-GB" altLang="ro-RO" sz="3200" b="1">
                <a:solidFill>
                  <a:srgbClr val="FFFFFF"/>
                </a:solidFill>
              </a:rPr>
              <a:t>Administration du vaccin antirotavirus</a:t>
            </a:r>
          </a:p>
        </p:txBody>
      </p:sp>
      <p:pic>
        <p:nvPicPr>
          <p:cNvPr id="5" name="Picture 4">
            <a:extLst>
              <a:ext uri="{FF2B5EF4-FFF2-40B4-BE49-F238E27FC236}">
                <a16:creationId xmlns:a16="http://schemas.microsoft.com/office/drawing/2014/main" id="{E2E8120D-677F-4A46-BA4A-C2C17AA1F2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2494383" y="4887913"/>
            <a:ext cx="4767859" cy="1205384"/>
          </a:xfrm>
          <a:prstGeom prst="rect">
            <a:avLst/>
          </a:prstGeom>
          <a:noFill/>
          <a:ln w="9525">
            <a:noFill/>
            <a:miter lim="800000"/>
            <a:headEnd/>
            <a:tailEnd/>
          </a:ln>
        </p:spPr>
      </p:pic>
      <p:sp>
        <p:nvSpPr>
          <p:cNvPr id="6" name="TextBox 1">
            <a:extLst>
              <a:ext uri="{FF2B5EF4-FFF2-40B4-BE49-F238E27FC236}">
                <a16:creationId xmlns:a16="http://schemas.microsoft.com/office/drawing/2014/main" id="{E60DFA9B-53A0-4792-AFE8-A54F1019548D}"/>
              </a:ext>
            </a:extLst>
          </p:cNvPr>
          <p:cNvSpPr txBox="1"/>
          <p:nvPr/>
        </p:nvSpPr>
        <p:spPr>
          <a:xfrm>
            <a:off x="6084168" y="6237312"/>
            <a:ext cx="2448272" cy="246221"/>
          </a:xfrm>
          <a:prstGeom prst="rect">
            <a:avLst/>
          </a:prstGeom>
          <a:noFill/>
        </p:spPr>
        <p:txBody>
          <a:bodyPr wrap="square" rtlCol="0">
            <a:spAutoFit/>
          </a:bodyPr>
          <a:ls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9pPr>
          </a:lstStyle>
          <a:p>
            <a:r>
              <a:rPr lang="fr-FR" sz="1000" dirty="0">
                <a:solidFill>
                  <a:schemeClr val="bg1"/>
                </a:solidFill>
              </a:rPr>
              <a:t>Dernière mise </a:t>
            </a:r>
            <a:r>
              <a:rPr lang="fr-FR" altLang="ro-RO" sz="1000" dirty="0">
                <a:solidFill>
                  <a:schemeClr val="bg1"/>
                </a:solidFill>
              </a:rPr>
              <a:t>à</a:t>
            </a:r>
            <a:r>
              <a:rPr lang="fr-FR" sz="1000" dirty="0">
                <a:solidFill>
                  <a:schemeClr val="bg1"/>
                </a:solidFill>
              </a:rPr>
              <a:t> jour – décembre 2024</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A2E364C8-6315-48F1-846B-FEF188EBE4BC}"/>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lnSpc>
                <a:spcPct val="90000"/>
              </a:lnSpc>
              <a:spcAft>
                <a:spcPts val="600"/>
              </a:spcAft>
              <a:buSzPct val="100000"/>
              <a:defRPr/>
            </a:pPr>
            <a:r>
              <a:rPr lang="fr-FR" altLang="ro-RO" sz="2500" b="1" dirty="0">
                <a:solidFill>
                  <a:srgbClr val="000066"/>
                </a:solidFill>
                <a:latin typeface="+mj-lt"/>
                <a:cs typeface="+mj-cs"/>
              </a:rPr>
              <a:t>Comment se préparer pour la vaccination avec la présentation en tubes </a:t>
            </a:r>
            <a:r>
              <a:rPr lang="fr-FR" altLang="ro-RO" sz="2500" b="1" dirty="0" err="1">
                <a:solidFill>
                  <a:srgbClr val="000066"/>
                </a:solidFill>
                <a:latin typeface="+mj-lt"/>
                <a:cs typeface="+mj-cs"/>
              </a:rPr>
              <a:t>monodose</a:t>
            </a:r>
            <a:r>
              <a:rPr lang="fr-FR" altLang="ro-RO" sz="2500" b="1" dirty="0">
                <a:solidFill>
                  <a:srgbClr val="000066"/>
                </a:solidFill>
                <a:latin typeface="+mj-lt"/>
                <a:cs typeface="+mj-cs"/>
              </a:rPr>
              <a:t> du vaccin </a:t>
            </a:r>
            <a:r>
              <a:rPr lang="fr-FR" altLang="ro-RO" sz="2500" b="1" dirty="0" err="1">
                <a:solidFill>
                  <a:srgbClr val="000066"/>
                </a:solidFill>
                <a:latin typeface="+mj-lt"/>
                <a:cs typeface="+mj-cs"/>
              </a:rPr>
              <a:t>Rotarix</a:t>
            </a:r>
            <a:r>
              <a:rPr lang="fr-FR" altLang="ro-RO" sz="2500" b="1" baseline="30000" dirty="0">
                <a:solidFill>
                  <a:srgbClr val="000066"/>
                </a:solidFill>
                <a:latin typeface="+mj-lt"/>
                <a:cs typeface="+mj-cs"/>
              </a:rPr>
              <a:t>®</a:t>
            </a:r>
            <a:r>
              <a:rPr lang="fr-FR" altLang="ro-RO" sz="2500" b="1" dirty="0">
                <a:solidFill>
                  <a:srgbClr val="000066"/>
                </a:solidFill>
                <a:latin typeface="+mj-lt"/>
                <a:cs typeface="+mj-cs"/>
              </a:rPr>
              <a:t> ? (4/5)</a:t>
            </a:r>
          </a:p>
        </p:txBody>
      </p:sp>
      <p:sp>
        <p:nvSpPr>
          <p:cNvPr id="4" name="Rectangle 8">
            <a:extLst>
              <a:ext uri="{FF2B5EF4-FFF2-40B4-BE49-F238E27FC236}">
                <a16:creationId xmlns:a16="http://schemas.microsoft.com/office/drawing/2014/main" id="{5E7DF04F-932E-204F-D00F-CFF197632BD4}"/>
              </a:ext>
            </a:extLst>
          </p:cNvPr>
          <p:cNvSpPr txBox="1">
            <a:spLocks noChangeArrowheads="1"/>
          </p:cNvSpPr>
          <p:nvPr/>
        </p:nvSpPr>
        <p:spPr bwMode="auto">
          <a:xfrm>
            <a:off x="481856" y="1317477"/>
            <a:ext cx="8338616" cy="1312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marL="0" indent="0">
              <a:spcBef>
                <a:spcPts val="1200"/>
              </a:spcBef>
              <a:buNone/>
            </a:pPr>
            <a:r>
              <a:rPr lang="fr-FR" altLang="en-US" sz="2000" b="1" i="1" kern="0" dirty="0"/>
              <a:t>C. Administrer le vaccin par voie orale immédiatement après l’ouverture</a:t>
            </a:r>
          </a:p>
          <a:p>
            <a:pPr marL="0" indent="0">
              <a:spcBef>
                <a:spcPts val="1200"/>
              </a:spcBef>
              <a:buNone/>
            </a:pPr>
            <a:r>
              <a:rPr lang="fr-FR" altLang="en-US" sz="2000" b="1" kern="0" dirty="0"/>
              <a:t>1. Pour positionner l’enfant pour recevoir le vaccin :</a:t>
            </a:r>
          </a:p>
        </p:txBody>
      </p:sp>
      <p:sp>
        <p:nvSpPr>
          <p:cNvPr id="5" name="Rectangle 8">
            <a:extLst>
              <a:ext uri="{FF2B5EF4-FFF2-40B4-BE49-F238E27FC236}">
                <a16:creationId xmlns:a16="http://schemas.microsoft.com/office/drawing/2014/main" id="{657625D0-3166-BD8A-D310-0E337EEBD3D0}"/>
              </a:ext>
            </a:extLst>
          </p:cNvPr>
          <p:cNvSpPr txBox="1">
            <a:spLocks noChangeArrowheads="1"/>
          </p:cNvSpPr>
          <p:nvPr/>
        </p:nvSpPr>
        <p:spPr>
          <a:xfrm>
            <a:off x="467544" y="2492896"/>
            <a:ext cx="5242272" cy="1848919"/>
          </a:xfrm>
          <a:prstGeom prst="rect">
            <a:avLst/>
          </a:prstGeom>
        </p:spPr>
        <p:txBody>
          <a:bodyPr/>
          <a:lst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a:spcBef>
                <a:spcPts val="1200"/>
              </a:spcBef>
            </a:pPr>
            <a:r>
              <a:rPr lang="fr-FR" altLang="en-US" sz="2000" kern="0" dirty="0"/>
              <a:t>Asseyez l’enfant en le penchant légèrement vers l’arrière</a:t>
            </a:r>
          </a:p>
          <a:p>
            <a:pPr marL="0" indent="0">
              <a:spcBef>
                <a:spcPts val="1200"/>
              </a:spcBef>
              <a:buNone/>
            </a:pPr>
            <a:r>
              <a:rPr lang="fr-FR" altLang="en-US" sz="2000" b="1" kern="0" dirty="0"/>
              <a:t>2. Pour administrer le vaccin par voie orale :</a:t>
            </a:r>
          </a:p>
        </p:txBody>
      </p:sp>
      <p:pic>
        <p:nvPicPr>
          <p:cNvPr id="6" name="Picture 5" descr="Diagram&#10;&#10;Description automatically generated">
            <a:extLst>
              <a:ext uri="{FF2B5EF4-FFF2-40B4-BE49-F238E27FC236}">
                <a16:creationId xmlns:a16="http://schemas.microsoft.com/office/drawing/2014/main" id="{145E4E3D-98EB-E18A-6FAD-F525D26FC8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0152" y="2381523"/>
            <a:ext cx="3082284" cy="1975975"/>
          </a:xfrm>
          <a:prstGeom prst="rect">
            <a:avLst/>
          </a:prstGeom>
        </p:spPr>
      </p:pic>
      <p:sp>
        <p:nvSpPr>
          <p:cNvPr id="7" name="Rectangle 8">
            <a:extLst>
              <a:ext uri="{FF2B5EF4-FFF2-40B4-BE49-F238E27FC236}">
                <a16:creationId xmlns:a16="http://schemas.microsoft.com/office/drawing/2014/main" id="{1862C0B6-B2BC-27D1-026F-6D818DF7A43E}"/>
              </a:ext>
            </a:extLst>
          </p:cNvPr>
          <p:cNvSpPr txBox="1">
            <a:spLocks noChangeArrowheads="1"/>
          </p:cNvSpPr>
          <p:nvPr/>
        </p:nvSpPr>
        <p:spPr>
          <a:xfrm>
            <a:off x="422800" y="4005064"/>
            <a:ext cx="8338616" cy="2094953"/>
          </a:xfrm>
          <a:prstGeom prst="rect">
            <a:avLst/>
          </a:prstGeom>
        </p:spPr>
        <p:txBody>
          <a:bodyPr/>
          <a:lst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a:spcBef>
                <a:spcPts val="1200"/>
              </a:spcBef>
            </a:pPr>
            <a:r>
              <a:rPr lang="fr-FR" altLang="en-US" sz="2000" kern="0" dirty="0"/>
              <a:t>Administrer le liquide dans la bouche de                                          l’enfant, vers l’intérieur de la joue, en pressant délicatement le tube</a:t>
            </a:r>
          </a:p>
          <a:p>
            <a:pPr>
              <a:spcBef>
                <a:spcPts val="1200"/>
              </a:spcBef>
            </a:pPr>
            <a:r>
              <a:rPr lang="fr-FR" altLang="en-US" sz="2000" kern="0" dirty="0"/>
              <a:t>Il se peut que vous deviez presser plusieurs fois sur le tube pour en expulser tout le contenu – ne vous inquiétez pas s’il reste une goutte de vaccin dans le tube</a:t>
            </a:r>
          </a:p>
          <a:p>
            <a:pPr marL="0" indent="0">
              <a:spcBef>
                <a:spcPts val="1200"/>
              </a:spcBef>
              <a:buNone/>
            </a:pPr>
            <a:endParaRPr lang="fr-FR" altLang="en-US" sz="2000" kern="0" dirty="0"/>
          </a:p>
        </p:txBody>
      </p:sp>
    </p:spTree>
    <p:extLst>
      <p:ext uri="{BB962C8B-B14F-4D97-AF65-F5344CB8AC3E}">
        <p14:creationId xmlns:p14="http://schemas.microsoft.com/office/powerpoint/2010/main" val="7439688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8">
            <a:extLst>
              <a:ext uri="{FF2B5EF4-FFF2-40B4-BE49-F238E27FC236}">
                <a16:creationId xmlns:a16="http://schemas.microsoft.com/office/drawing/2014/main" id="{5E7DF04F-932E-204F-D00F-CFF197632BD4}"/>
              </a:ext>
            </a:extLst>
          </p:cNvPr>
          <p:cNvSpPr txBox="1">
            <a:spLocks noChangeArrowheads="1"/>
          </p:cNvSpPr>
          <p:nvPr/>
        </p:nvSpPr>
        <p:spPr bwMode="auto">
          <a:xfrm>
            <a:off x="481855" y="1317478"/>
            <a:ext cx="8425187" cy="591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marL="0" indent="0">
              <a:spcBef>
                <a:spcPts val="1200"/>
              </a:spcBef>
              <a:buNone/>
            </a:pPr>
            <a:r>
              <a:rPr lang="fr-FR" altLang="en-US" sz="2400" b="1" i="1" kern="0" dirty="0"/>
              <a:t>D. Rangez immédiatement les doses restantes au réfrigérateur</a:t>
            </a:r>
          </a:p>
        </p:txBody>
      </p:sp>
      <p:sp>
        <p:nvSpPr>
          <p:cNvPr id="5" name="Rectangle 8">
            <a:extLst>
              <a:ext uri="{FF2B5EF4-FFF2-40B4-BE49-F238E27FC236}">
                <a16:creationId xmlns:a16="http://schemas.microsoft.com/office/drawing/2014/main" id="{657625D0-3166-BD8A-D310-0E337EEBD3D0}"/>
              </a:ext>
            </a:extLst>
          </p:cNvPr>
          <p:cNvSpPr txBox="1">
            <a:spLocks noChangeArrowheads="1"/>
          </p:cNvSpPr>
          <p:nvPr/>
        </p:nvSpPr>
        <p:spPr>
          <a:xfrm>
            <a:off x="435790" y="2084138"/>
            <a:ext cx="5432354" cy="2641006"/>
          </a:xfrm>
          <a:prstGeom prst="rect">
            <a:avLst/>
          </a:prstGeom>
        </p:spPr>
        <p:txBody>
          <a:bodyPr/>
          <a:lst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a:spcBef>
                <a:spcPts val="1200"/>
              </a:spcBef>
            </a:pPr>
            <a:r>
              <a:rPr lang="fr-FR" altLang="en-US" sz="2400" kern="0" dirty="0"/>
              <a:t>Les tubes inutilisés qui sont toujours attachés à la plaque doivent être replacés au réfrigérateur immédiatement après l’utilisation d’un tube.  Les tubes inutilisés pourront ainsi être utilisés pour la vaccination suivante</a:t>
            </a:r>
          </a:p>
        </p:txBody>
      </p:sp>
      <p:sp>
        <p:nvSpPr>
          <p:cNvPr id="7" name="Rectangle 8">
            <a:extLst>
              <a:ext uri="{FF2B5EF4-FFF2-40B4-BE49-F238E27FC236}">
                <a16:creationId xmlns:a16="http://schemas.microsoft.com/office/drawing/2014/main" id="{1862C0B6-B2BC-27D1-026F-6D818DF7A43E}"/>
              </a:ext>
            </a:extLst>
          </p:cNvPr>
          <p:cNvSpPr txBox="1">
            <a:spLocks noChangeArrowheads="1"/>
          </p:cNvSpPr>
          <p:nvPr/>
        </p:nvSpPr>
        <p:spPr>
          <a:xfrm>
            <a:off x="467544" y="4869160"/>
            <a:ext cx="8338616" cy="959394"/>
          </a:xfrm>
          <a:prstGeom prst="rect">
            <a:avLst/>
          </a:prstGeom>
        </p:spPr>
        <p:txBody>
          <a:bodyPr/>
          <a:lst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a:spcBef>
                <a:spcPts val="1200"/>
              </a:spcBef>
            </a:pPr>
            <a:r>
              <a:rPr lang="fr-FR" altLang="en-US" sz="2400" kern="0" dirty="0"/>
              <a:t>Jetez les tubes usagés dans les conteneurs a déchets biologiques approuvés conformément a la réglementation en vigueur</a:t>
            </a:r>
          </a:p>
          <a:p>
            <a:pPr marL="0" indent="0">
              <a:spcBef>
                <a:spcPts val="1200"/>
              </a:spcBef>
              <a:buNone/>
            </a:pPr>
            <a:endParaRPr lang="fr-FR" altLang="en-US" sz="2400" kern="0" dirty="0"/>
          </a:p>
        </p:txBody>
      </p:sp>
      <p:pic>
        <p:nvPicPr>
          <p:cNvPr id="3" name="Picture 2" descr="Diagram&#10;&#10;Description automatically generated">
            <a:extLst>
              <a:ext uri="{FF2B5EF4-FFF2-40B4-BE49-F238E27FC236}">
                <a16:creationId xmlns:a16="http://schemas.microsoft.com/office/drawing/2014/main" id="{A0698BB1-7533-C6C8-59BC-2EB2E8FAA1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68144" y="1992215"/>
            <a:ext cx="3038899" cy="1933845"/>
          </a:xfrm>
          <a:prstGeom prst="rect">
            <a:avLst/>
          </a:prstGeom>
        </p:spPr>
      </p:pic>
      <p:sp>
        <p:nvSpPr>
          <p:cNvPr id="2" name="Rectangle 2">
            <a:extLst>
              <a:ext uri="{FF2B5EF4-FFF2-40B4-BE49-F238E27FC236}">
                <a16:creationId xmlns:a16="http://schemas.microsoft.com/office/drawing/2014/main" id="{F085CA3F-E6A6-B654-FDFC-8C2D8D226F5C}"/>
              </a:ext>
            </a:extLst>
          </p:cNvPr>
          <p:cNvSpPr txBox="1">
            <a:spLocks noChangeArrowheads="1"/>
          </p:cNvSpPr>
          <p:nvPr/>
        </p:nvSpPr>
        <p:spPr bwMode="auto">
          <a:xfrm>
            <a:off x="36512" y="15240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lnSpc>
                <a:spcPct val="90000"/>
              </a:lnSpc>
              <a:spcAft>
                <a:spcPts val="600"/>
              </a:spcAft>
              <a:buSzPct val="100000"/>
              <a:defRPr/>
            </a:pPr>
            <a:r>
              <a:rPr lang="fr-FR" altLang="ro-RO" sz="2500" b="1" dirty="0">
                <a:solidFill>
                  <a:srgbClr val="000066"/>
                </a:solidFill>
                <a:latin typeface="+mj-lt"/>
                <a:cs typeface="+mj-cs"/>
              </a:rPr>
              <a:t>Comment se préparer pour la vaccination avec la présentation en tubes </a:t>
            </a:r>
            <a:r>
              <a:rPr lang="fr-FR" altLang="ro-RO" sz="2500" b="1" dirty="0" err="1">
                <a:solidFill>
                  <a:srgbClr val="000066"/>
                </a:solidFill>
                <a:latin typeface="+mj-lt"/>
                <a:cs typeface="+mj-cs"/>
              </a:rPr>
              <a:t>monodose</a:t>
            </a:r>
            <a:r>
              <a:rPr lang="fr-FR" altLang="ro-RO" sz="2500" b="1" dirty="0">
                <a:solidFill>
                  <a:srgbClr val="000066"/>
                </a:solidFill>
                <a:latin typeface="+mj-lt"/>
                <a:cs typeface="+mj-cs"/>
              </a:rPr>
              <a:t> du vaccin </a:t>
            </a:r>
            <a:r>
              <a:rPr lang="fr-FR" altLang="ro-RO" sz="2500" b="1" dirty="0" err="1">
                <a:solidFill>
                  <a:srgbClr val="000066"/>
                </a:solidFill>
                <a:latin typeface="+mj-lt"/>
                <a:cs typeface="+mj-cs"/>
              </a:rPr>
              <a:t>Rotarix</a:t>
            </a:r>
            <a:r>
              <a:rPr lang="fr-FR" altLang="ro-RO" sz="2500" b="1" baseline="30000" dirty="0">
                <a:solidFill>
                  <a:srgbClr val="000066"/>
                </a:solidFill>
                <a:latin typeface="+mj-lt"/>
                <a:cs typeface="+mj-cs"/>
              </a:rPr>
              <a:t>®</a:t>
            </a:r>
            <a:r>
              <a:rPr lang="fr-FR" altLang="ro-RO" sz="2500" b="1" dirty="0">
                <a:solidFill>
                  <a:srgbClr val="000066"/>
                </a:solidFill>
                <a:latin typeface="+mj-lt"/>
                <a:cs typeface="+mj-cs"/>
              </a:rPr>
              <a:t> ? (5/5)</a:t>
            </a:r>
          </a:p>
        </p:txBody>
      </p:sp>
    </p:spTree>
    <p:extLst>
      <p:ext uri="{BB962C8B-B14F-4D97-AF65-F5344CB8AC3E}">
        <p14:creationId xmlns:p14="http://schemas.microsoft.com/office/powerpoint/2010/main" val="4751263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re 1">
            <a:extLst>
              <a:ext uri="{FF2B5EF4-FFF2-40B4-BE49-F238E27FC236}">
                <a16:creationId xmlns:a16="http://schemas.microsoft.com/office/drawing/2014/main" id="{52DB3F83-4208-4128-881E-4E60CF6AB014}"/>
              </a:ext>
            </a:extLst>
          </p:cNvPr>
          <p:cNvSpPr>
            <a:spLocks noGrp="1"/>
          </p:cNvSpPr>
          <p:nvPr>
            <p:ph type="title" idx="4294967295"/>
          </p:nvPr>
        </p:nvSpPr>
        <p:spPr/>
        <p:txBody>
          <a:bodyPr/>
          <a:lstStyle/>
          <a:p>
            <a:pPr>
              <a:defRPr/>
            </a:pPr>
            <a:r>
              <a:rPr lang="fr-FR" altLang="ro-RO" sz="2500" dirty="0"/>
              <a:t>Le vaccin antirotavirus (Rotarix</a:t>
            </a:r>
            <a:r>
              <a:rPr lang="fr-FR" altLang="ro-RO" sz="2500" baseline="30000" dirty="0"/>
              <a:t>®</a:t>
            </a:r>
            <a:r>
              <a:rPr lang="fr-FR" altLang="ro-RO" sz="2500" dirty="0"/>
              <a:t>) peut-il être administré en même temps que d’autres vaccins pour enfants ?</a:t>
            </a:r>
          </a:p>
        </p:txBody>
      </p:sp>
      <p:sp>
        <p:nvSpPr>
          <p:cNvPr id="22531" name="Rectangle 5">
            <a:extLst>
              <a:ext uri="{FF2B5EF4-FFF2-40B4-BE49-F238E27FC236}">
                <a16:creationId xmlns:a16="http://schemas.microsoft.com/office/drawing/2014/main" id="{324EFB93-CB7D-45E6-97A0-B3EBF2A1EAF9}"/>
              </a:ext>
            </a:extLst>
          </p:cNvPr>
          <p:cNvSpPr>
            <a:spLocks noChangeArrowheads="1"/>
          </p:cNvSpPr>
          <p:nvPr/>
        </p:nvSpPr>
        <p:spPr bwMode="auto">
          <a:xfrm>
            <a:off x="971550" y="2708275"/>
            <a:ext cx="4572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endParaRPr lang="fr-FR" altLang="es-ES" sz="1800">
              <a:solidFill>
                <a:schemeClr val="tx1"/>
              </a:solidFill>
              <a:latin typeface="Limon F3" charset="0"/>
            </a:endParaRPr>
          </a:p>
        </p:txBody>
      </p:sp>
      <p:sp>
        <p:nvSpPr>
          <p:cNvPr id="22532" name="Espace réservé du contenu 3">
            <a:extLst>
              <a:ext uri="{FF2B5EF4-FFF2-40B4-BE49-F238E27FC236}">
                <a16:creationId xmlns:a16="http://schemas.microsoft.com/office/drawing/2014/main" id="{BD572253-19EC-43A6-8A49-A0CDD83BD3AD}"/>
              </a:ext>
            </a:extLst>
          </p:cNvPr>
          <p:cNvSpPr txBox="1">
            <a:spLocks/>
          </p:cNvSpPr>
          <p:nvPr/>
        </p:nvSpPr>
        <p:spPr bwMode="auto">
          <a:xfrm>
            <a:off x="323850" y="1381125"/>
            <a:ext cx="8569325"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262063" indent="-280988"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100" dirty="0"/>
              <a:t>Le Rotarix</a:t>
            </a:r>
            <a:r>
              <a:rPr lang="fr-FR" altLang="ro-RO" sz="2100" baseline="30000" dirty="0"/>
              <a:t>®</a:t>
            </a:r>
            <a:r>
              <a:rPr lang="fr-FR" altLang="ro-RO" sz="2100" dirty="0"/>
              <a:t>, ainsi que les autres vaccins antirotavirus, peuvent être administrés avec tous les vaccins de routine de l’enfance suivants sans nuire à leur efficacité : </a:t>
            </a:r>
          </a:p>
          <a:p>
            <a:pPr lvl="2">
              <a:buFont typeface="Arial" panose="020B0604020202020204" pitchFamily="34" charset="0"/>
              <a:buChar char="–"/>
            </a:pPr>
            <a:r>
              <a:rPr lang="fr-FR" altLang="ro-RO" dirty="0">
                <a:latin typeface="Arial" panose="020B0604020202020204" pitchFamily="34" charset="0"/>
                <a:ea typeface="MS PGothic" panose="020B0600070205080204" pitchFamily="34" charset="-128"/>
              </a:rPr>
              <a:t>Vaccin antidiphtérique-antitétanique-anticoquelucheux (DTC)</a:t>
            </a:r>
          </a:p>
          <a:p>
            <a:pPr lvl="2">
              <a:buFont typeface="Arial" panose="020B0604020202020204" pitchFamily="34" charset="0"/>
              <a:buChar char="–"/>
            </a:pPr>
            <a:r>
              <a:rPr lang="fr-FR" altLang="ro-RO" dirty="0">
                <a:latin typeface="Arial" panose="020B0604020202020204" pitchFamily="34" charset="0"/>
                <a:ea typeface="MS PGothic" panose="020B0600070205080204" pitchFamily="34" charset="-128"/>
              </a:rPr>
              <a:t>Vaccin </a:t>
            </a:r>
            <a:r>
              <a:rPr lang="fr-FR" altLang="ro-RO" i="1" dirty="0">
                <a:latin typeface="Arial" panose="020B0604020202020204" pitchFamily="34" charset="0"/>
                <a:ea typeface="MS PGothic" panose="020B0600070205080204" pitchFamily="34" charset="-128"/>
              </a:rPr>
              <a:t>Haemophilus influenzae</a:t>
            </a:r>
            <a:r>
              <a:rPr lang="fr-FR" altLang="ro-RO" dirty="0">
                <a:latin typeface="Arial" panose="020B0604020202020204" pitchFamily="34" charset="0"/>
                <a:ea typeface="MS PGothic" panose="020B0600070205080204" pitchFamily="34" charset="-128"/>
              </a:rPr>
              <a:t> de type b (Hib)</a:t>
            </a:r>
          </a:p>
          <a:p>
            <a:pPr lvl="2">
              <a:buFont typeface="Arial" panose="020B0604020202020204" pitchFamily="34" charset="0"/>
              <a:buChar char="–"/>
            </a:pPr>
            <a:r>
              <a:rPr lang="fr-FR" altLang="ro-RO" dirty="0">
                <a:latin typeface="Arial" panose="020B0604020202020204" pitchFamily="34" charset="0"/>
                <a:ea typeface="MS PGothic" panose="020B0600070205080204" pitchFamily="34" charset="-128"/>
              </a:rPr>
              <a:t>Vaccin antipoliomyélitique inactivé (VPI)</a:t>
            </a:r>
          </a:p>
          <a:p>
            <a:pPr lvl="2">
              <a:buFont typeface="Arial" panose="020B0604020202020204" pitchFamily="34" charset="0"/>
              <a:buChar char="–"/>
            </a:pPr>
            <a:r>
              <a:rPr lang="fr-FR" altLang="ro-RO" dirty="0">
                <a:latin typeface="Arial" panose="020B0604020202020204" pitchFamily="34" charset="0"/>
                <a:ea typeface="MS PGothic" panose="020B0600070205080204" pitchFamily="34" charset="-128"/>
              </a:rPr>
              <a:t>Vaccin anti-hépatite B</a:t>
            </a:r>
          </a:p>
          <a:p>
            <a:pPr lvl="2">
              <a:buFont typeface="Arial" panose="020B0604020202020204" pitchFamily="34" charset="0"/>
              <a:buChar char="–"/>
            </a:pPr>
            <a:r>
              <a:rPr lang="fr-FR" altLang="ro-RO" dirty="0">
                <a:latin typeface="Arial" panose="020B0604020202020204" pitchFamily="34" charset="0"/>
                <a:ea typeface="MS PGothic" panose="020B0600070205080204" pitchFamily="34" charset="-128"/>
              </a:rPr>
              <a:t>Vaccin antipneumococcique</a:t>
            </a:r>
          </a:p>
          <a:p>
            <a:pPr lvl="2">
              <a:buFont typeface="Arial" panose="020B0604020202020204" pitchFamily="34" charset="0"/>
              <a:buChar char="–"/>
            </a:pPr>
            <a:r>
              <a:rPr lang="fr-FR" altLang="ro-RO" dirty="0">
                <a:latin typeface="Arial" panose="020B0604020202020204" pitchFamily="34" charset="0"/>
                <a:ea typeface="MS PGothic" panose="020B0600070205080204" pitchFamily="34" charset="-128"/>
              </a:rPr>
              <a:t>Vaccin antipoliomyélitique oral (VPO)</a:t>
            </a:r>
          </a:p>
          <a:p>
            <a:r>
              <a:rPr lang="fr-FR" altLang="ro-RO" sz="2100" dirty="0"/>
              <a:t>Administrer le vaccin antirotavirus (et le VPO)</a:t>
            </a:r>
            <a:r>
              <a:rPr lang="fr-FR" altLang="ro-RO" sz="2100" b="1" dirty="0"/>
              <a:t> en premier</a:t>
            </a:r>
            <a:r>
              <a:rPr lang="fr-FR" altLang="ro-RO" sz="2100" dirty="0"/>
              <a:t>,</a:t>
            </a:r>
            <a:r>
              <a:rPr lang="fr-FR" altLang="ro-RO" sz="2100" b="1" dirty="0"/>
              <a:t> </a:t>
            </a:r>
            <a:r>
              <a:rPr lang="fr-FR" altLang="ro-RO" sz="2100" dirty="0"/>
              <a:t>puis administrer les autres vaccins pédiatriques injectables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à coins arrondis 3">
            <a:extLst>
              <a:ext uri="{FF2B5EF4-FFF2-40B4-BE49-F238E27FC236}">
                <a16:creationId xmlns:a16="http://schemas.microsoft.com/office/drawing/2014/main" id="{665338FC-B5C6-4930-827A-C2592FCC69B3}"/>
              </a:ext>
            </a:extLst>
          </p:cNvPr>
          <p:cNvSpPr>
            <a:spLocks noChangeArrowheads="1"/>
          </p:cNvSpPr>
          <p:nvPr/>
        </p:nvSpPr>
        <p:spPr bwMode="auto">
          <a:xfrm>
            <a:off x="971550" y="1916113"/>
            <a:ext cx="3959225" cy="2520950"/>
          </a:xfrm>
          <a:prstGeom prst="wedgeRoundRectCallout">
            <a:avLst>
              <a:gd name="adj1" fmla="val 68125"/>
              <a:gd name="adj2" fmla="val -20213"/>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spcBef>
                <a:spcPct val="0"/>
              </a:spcBef>
              <a:buClrTx/>
              <a:buFont typeface="Limon F3" charset="0"/>
              <a:buNone/>
              <a:defRPr/>
            </a:pPr>
            <a:r>
              <a:rPr lang="fr-FR" altLang="ro-RO" sz="1850" b="1">
                <a:solidFill>
                  <a:srgbClr val="002060"/>
                </a:solidFill>
              </a:rPr>
              <a:t>Le nourrisson est âgé de 6 semaines. Vous lui administrez le VPO, le vaccin antirotavirus et le vaccin pentavalent.</a:t>
            </a:r>
          </a:p>
          <a:p>
            <a:pPr>
              <a:spcBef>
                <a:spcPct val="0"/>
              </a:spcBef>
              <a:buClrTx/>
              <a:buFont typeface="Limon F3" charset="0"/>
              <a:buNone/>
              <a:defRPr/>
            </a:pPr>
            <a:endParaRPr lang="fr-FR" altLang="ro-RO" sz="1850" b="1">
              <a:solidFill>
                <a:srgbClr val="002060"/>
              </a:solidFill>
            </a:endParaRPr>
          </a:p>
          <a:p>
            <a:pPr>
              <a:spcBef>
                <a:spcPct val="0"/>
              </a:spcBef>
              <a:buClrTx/>
              <a:buFont typeface="Limon F3" charset="0"/>
              <a:buNone/>
              <a:defRPr/>
            </a:pPr>
            <a:r>
              <a:rPr lang="fr-FR" altLang="ro-RO" sz="1850" b="1">
                <a:solidFill>
                  <a:srgbClr val="002060"/>
                </a:solidFill>
              </a:rPr>
              <a:t>Dans quel ordre devriez-vous administrer les vaccins ?</a:t>
            </a:r>
          </a:p>
        </p:txBody>
      </p:sp>
      <p:sp>
        <p:nvSpPr>
          <p:cNvPr id="15363" name="Titre 17">
            <a:extLst>
              <a:ext uri="{FF2B5EF4-FFF2-40B4-BE49-F238E27FC236}">
                <a16:creationId xmlns:a16="http://schemas.microsoft.com/office/drawing/2014/main" id="{A89399E2-3FF7-4A7F-86C5-410719200A59}"/>
              </a:ext>
            </a:extLst>
          </p:cNvPr>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defRPr/>
            </a:pPr>
            <a:r>
              <a:rPr lang="en-GB" altLang="ro-RO" sz="3500" b="1"/>
              <a:t>Que devriez-vous faire dans ce cas ?</a:t>
            </a:r>
          </a:p>
        </p:txBody>
      </p:sp>
      <p:pic>
        <p:nvPicPr>
          <p:cNvPr id="24580" name="Picture 8" descr="doctor_thinking">
            <a:extLst>
              <a:ext uri="{FF2B5EF4-FFF2-40B4-BE49-F238E27FC236}">
                <a16:creationId xmlns:a16="http://schemas.microsoft.com/office/drawing/2014/main" id="{D40480A4-C13C-4F5B-AD48-B35240789F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3">
            <a:extLst>
              <a:ext uri="{FF2B5EF4-FFF2-40B4-BE49-F238E27FC236}">
                <a16:creationId xmlns:a16="http://schemas.microsoft.com/office/drawing/2014/main" id="{E171EEDE-91D5-4F89-A9BC-2149B0FCA350}"/>
              </a:ext>
            </a:extLst>
          </p:cNvPr>
          <p:cNvSpPr>
            <a:spLocks noChangeArrowheads="1"/>
          </p:cNvSpPr>
          <p:nvPr/>
        </p:nvSpPr>
        <p:spPr bwMode="auto">
          <a:xfrm>
            <a:off x="395288" y="2708275"/>
            <a:ext cx="5184775" cy="338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a:t>Le nourrisson devrait être assis dans une position semi-inclinée lors de l’administration du vaccin par voie orale</a:t>
            </a:r>
          </a:p>
        </p:txBody>
      </p:sp>
      <p:sp>
        <p:nvSpPr>
          <p:cNvPr id="16387" name="Rectangle 2">
            <a:extLst>
              <a:ext uri="{FF2B5EF4-FFF2-40B4-BE49-F238E27FC236}">
                <a16:creationId xmlns:a16="http://schemas.microsoft.com/office/drawing/2014/main" id="{053852F1-55A3-48D9-AF2B-F2E2E4DC9726}"/>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a:buSzPct val="100000"/>
              <a:defRPr/>
            </a:pPr>
            <a:r>
              <a:rPr lang="fr-FR" altLang="ro-RO" sz="3300" b="1">
                <a:solidFill>
                  <a:srgbClr val="000066"/>
                </a:solidFill>
                <a:latin typeface="Arial" pitchFamily="34" charset="0"/>
              </a:rPr>
              <a:t>Comment positionner le nourrisson </a:t>
            </a:r>
            <a:br>
              <a:rPr lang="fr-FR" altLang="ro-RO" sz="3300" b="1">
                <a:solidFill>
                  <a:srgbClr val="000066"/>
                </a:solidFill>
                <a:latin typeface="Arial" pitchFamily="34" charset="0"/>
              </a:rPr>
            </a:br>
            <a:r>
              <a:rPr lang="fr-FR" altLang="ro-RO" sz="3300" b="1">
                <a:solidFill>
                  <a:srgbClr val="000066"/>
                </a:solidFill>
                <a:latin typeface="Arial" pitchFamily="34" charset="0"/>
              </a:rPr>
              <a:t>lors de la vaccination contre le rotavirus ? </a:t>
            </a:r>
          </a:p>
        </p:txBody>
      </p:sp>
      <p:pic>
        <p:nvPicPr>
          <p:cNvPr id="26628" name="Picture 9" descr="pos0 (1face_1char)">
            <a:extLst>
              <a:ext uri="{FF2B5EF4-FFF2-40B4-BE49-F238E27FC236}">
                <a16:creationId xmlns:a16="http://schemas.microsoft.com/office/drawing/2014/main" id="{007B7001-C798-4F80-8107-450D1C5512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56300" y="1450975"/>
            <a:ext cx="2936875" cy="377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a:extLst>
              <a:ext uri="{FF2B5EF4-FFF2-40B4-BE49-F238E27FC236}">
                <a16:creationId xmlns:a16="http://schemas.microsoft.com/office/drawing/2014/main" id="{24EC1F9B-5596-4DF7-BFE7-1269BDEE6412}"/>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a:buSzPct val="100000"/>
              <a:defRPr/>
            </a:pPr>
            <a:r>
              <a:rPr lang="fr-FR" altLang="ro-RO" sz="3500" b="1">
                <a:solidFill>
                  <a:srgbClr val="000066"/>
                </a:solidFill>
                <a:latin typeface="Arial" pitchFamily="34" charset="0"/>
              </a:rPr>
              <a:t>Comment placer le vaccin ? </a:t>
            </a:r>
          </a:p>
        </p:txBody>
      </p:sp>
      <p:sp>
        <p:nvSpPr>
          <p:cNvPr id="28675" name="Rectangle 19">
            <a:extLst>
              <a:ext uri="{FF2B5EF4-FFF2-40B4-BE49-F238E27FC236}">
                <a16:creationId xmlns:a16="http://schemas.microsoft.com/office/drawing/2014/main" id="{98CCC080-B967-4F32-ABF2-67BA8DB8D473}"/>
              </a:ext>
            </a:extLst>
          </p:cNvPr>
          <p:cNvSpPr>
            <a:spLocks noChangeArrowheads="1"/>
          </p:cNvSpPr>
          <p:nvPr/>
        </p:nvSpPr>
        <p:spPr bwMode="auto">
          <a:xfrm>
            <a:off x="395288" y="148431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endParaRPr lang="en-US" altLang="es-ES" sz="2800"/>
          </a:p>
        </p:txBody>
      </p:sp>
      <p:sp>
        <p:nvSpPr>
          <p:cNvPr id="28676" name="Rectangle 19">
            <a:extLst>
              <a:ext uri="{FF2B5EF4-FFF2-40B4-BE49-F238E27FC236}">
                <a16:creationId xmlns:a16="http://schemas.microsoft.com/office/drawing/2014/main" id="{8FB04FBD-D9A6-473A-B84E-2F8C857E0293}"/>
              </a:ext>
            </a:extLst>
          </p:cNvPr>
          <p:cNvSpPr>
            <a:spLocks noChangeArrowheads="1"/>
          </p:cNvSpPr>
          <p:nvPr/>
        </p:nvSpPr>
        <p:spPr bwMode="auto">
          <a:xfrm>
            <a:off x="395288" y="1484313"/>
            <a:ext cx="6192240" cy="446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100" dirty="0">
                <a:ea typeface="SimSun" panose="02010600030101010101" pitchFamily="2" charset="-122"/>
              </a:rPr>
              <a:t>Ouvrir la bouche de l’enfant en pressant doucement ses joues l’une contre l’autre</a:t>
            </a:r>
          </a:p>
          <a:p>
            <a:r>
              <a:rPr lang="fr-FR" altLang="ro-RO" sz="2100" dirty="0">
                <a:ea typeface="SimSun" panose="02010600030101010101" pitchFamily="2" charset="-122"/>
              </a:rPr>
              <a:t>Incliner le tube vers l’ intérieur de la joue </a:t>
            </a:r>
          </a:p>
          <a:p>
            <a:r>
              <a:rPr lang="fr-FR" altLang="ro-RO" sz="2100" dirty="0">
                <a:ea typeface="SimSun" panose="02010600030101010101" pitchFamily="2" charset="-122"/>
              </a:rPr>
              <a:t>Administrer 1.5 ml du vaccine Rotarix</a:t>
            </a:r>
            <a:r>
              <a:rPr lang="fr-FR" altLang="ro-RO" sz="2100" baseline="30000" dirty="0">
                <a:ea typeface="SimSun" panose="02010600030101010101" pitchFamily="2" charset="-122"/>
              </a:rPr>
              <a:t>®</a:t>
            </a:r>
            <a:r>
              <a:rPr lang="fr-FR" altLang="ro-RO" sz="2100" dirty="0">
                <a:ea typeface="SimSun" panose="02010600030101010101" pitchFamily="2" charset="-122"/>
              </a:rPr>
              <a:t> en pressant </a:t>
            </a:r>
            <a:r>
              <a:rPr lang="fr-FR" altLang="ro-RO" sz="2100" b="1" dirty="0">
                <a:ea typeface="SimSun" panose="02010600030101010101" pitchFamily="2" charset="-122"/>
              </a:rPr>
              <a:t>lentement</a:t>
            </a:r>
            <a:r>
              <a:rPr lang="fr-FR" altLang="ro-RO" sz="2100" dirty="0">
                <a:ea typeface="SimSun" panose="02010600030101010101" pitchFamily="2" charset="-122"/>
              </a:rPr>
              <a:t> le tube</a:t>
            </a:r>
            <a:endParaRPr lang="fr-FR" altLang="ro-RO" dirty="0">
              <a:ea typeface="SimSun" panose="02010600030101010101" pitchFamily="2" charset="-122"/>
            </a:endParaRPr>
          </a:p>
          <a:p>
            <a:r>
              <a:rPr lang="fr-FR" altLang="ro-RO" sz="2100" dirty="0">
                <a:ea typeface="SimSun" panose="02010600030101010101" pitchFamily="2" charset="-122"/>
              </a:rPr>
              <a:t>S’assurer que le nourrisson est en train d’avaler le vaccin</a:t>
            </a:r>
          </a:p>
          <a:p>
            <a:pPr lvl="1"/>
            <a:r>
              <a:rPr lang="fr-FR" altLang="ro-RO" sz="1700" dirty="0">
                <a:ea typeface="SimSun" panose="02010600030101010101" pitchFamily="2" charset="-122"/>
              </a:rPr>
              <a:t>Tenez doucement les joues l’une contre l’autre et le/la caresser (l’enfant) sous le menton pour l’aider à avaler</a:t>
            </a:r>
          </a:p>
        </p:txBody>
      </p:sp>
      <p:pic>
        <p:nvPicPr>
          <p:cNvPr id="2" name="Picture 15" descr="pos1 copy">
            <a:extLst>
              <a:ext uri="{FF2B5EF4-FFF2-40B4-BE49-F238E27FC236}">
                <a16:creationId xmlns:a16="http://schemas.microsoft.com/office/drawing/2014/main" id="{FD331975-A991-7EA4-7713-A549C1EB30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6634" y="1268413"/>
            <a:ext cx="1796179" cy="1512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7" descr="pos4 copy">
            <a:extLst>
              <a:ext uri="{FF2B5EF4-FFF2-40B4-BE49-F238E27FC236}">
                <a16:creationId xmlns:a16="http://schemas.microsoft.com/office/drawing/2014/main" id="{266F60D4-C205-0220-C54C-9D8FA9C2626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47967" y="4148277"/>
            <a:ext cx="1872505" cy="1728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D9B6B8EA-AA45-D97E-5870-C697298B8DC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27838" y="-100523"/>
            <a:ext cx="1609950" cy="1390844"/>
          </a:xfrm>
          <a:prstGeom prst="rect">
            <a:avLst/>
          </a:prstGeom>
        </p:spPr>
      </p:pic>
      <p:pic>
        <p:nvPicPr>
          <p:cNvPr id="6" name="Picture 5">
            <a:extLst>
              <a:ext uri="{FF2B5EF4-FFF2-40B4-BE49-F238E27FC236}">
                <a16:creationId xmlns:a16="http://schemas.microsoft.com/office/drawing/2014/main" id="{756F4E78-D599-79C2-67DF-359628A9B53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94177" y="2634402"/>
            <a:ext cx="1609950" cy="1390844"/>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Titre 17">
            <a:extLst>
              <a:ext uri="{FF2B5EF4-FFF2-40B4-BE49-F238E27FC236}">
                <a16:creationId xmlns:a16="http://schemas.microsoft.com/office/drawing/2014/main" id="{C33B7D8B-348C-43F7-A162-7D16640FF509}"/>
              </a:ext>
            </a:extLst>
          </p:cNvPr>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defRPr/>
            </a:pPr>
            <a:r>
              <a:rPr lang="en-GB" altLang="ro-RO" sz="3500" b="1"/>
              <a:t>Que devriez-vous faire dans ce cas ?</a:t>
            </a:r>
          </a:p>
        </p:txBody>
      </p:sp>
      <p:pic>
        <p:nvPicPr>
          <p:cNvPr id="30723" name="Picture 10" descr="doctor_thinking">
            <a:extLst>
              <a:ext uri="{FF2B5EF4-FFF2-40B4-BE49-F238E27FC236}">
                <a16:creationId xmlns:a16="http://schemas.microsoft.com/office/drawing/2014/main" id="{5CDDC2DB-5129-48F4-8D32-4764EA84C9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425" y="1535113"/>
            <a:ext cx="2663825"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724" name="Group 1">
            <a:extLst>
              <a:ext uri="{FF2B5EF4-FFF2-40B4-BE49-F238E27FC236}">
                <a16:creationId xmlns:a16="http://schemas.microsoft.com/office/drawing/2014/main" id="{AB2BCF3A-CF23-4EBF-81E8-0CBC848093F6}"/>
              </a:ext>
            </a:extLst>
          </p:cNvPr>
          <p:cNvGrpSpPr>
            <a:grpSpLocks/>
          </p:cNvGrpSpPr>
          <p:nvPr/>
        </p:nvGrpSpPr>
        <p:grpSpPr bwMode="auto">
          <a:xfrm>
            <a:off x="971550" y="1916113"/>
            <a:ext cx="4464050" cy="3384550"/>
            <a:chOff x="971550" y="1916112"/>
            <a:chExt cx="4464546" cy="3385095"/>
          </a:xfrm>
        </p:grpSpPr>
        <p:sp>
          <p:nvSpPr>
            <p:cNvPr id="30725" name="Rectangle à coins arrondis 3">
              <a:extLst>
                <a:ext uri="{FF2B5EF4-FFF2-40B4-BE49-F238E27FC236}">
                  <a16:creationId xmlns:a16="http://schemas.microsoft.com/office/drawing/2014/main" id="{67E6C38E-775D-4D67-9AE8-AF350135A9CF}"/>
                </a:ext>
              </a:extLst>
            </p:cNvPr>
            <p:cNvSpPr>
              <a:spLocks noChangeArrowheads="1"/>
            </p:cNvSpPr>
            <p:nvPr/>
          </p:nvSpPr>
          <p:spPr bwMode="auto">
            <a:xfrm>
              <a:off x="971550" y="1916112"/>
              <a:ext cx="4464546" cy="3385095"/>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en-GB" altLang="ro-RO" sz="2000" b="1">
                  <a:solidFill>
                    <a:srgbClr val="002060"/>
                  </a:solidFill>
                </a:rPr>
                <a:t>L’enfant est-il dans la bonne position pour être vacciné ?</a:t>
              </a:r>
            </a:p>
            <a:p>
              <a:pPr>
                <a:spcBef>
                  <a:spcPct val="0"/>
                </a:spcBef>
                <a:buClrTx/>
                <a:buFont typeface="Limon F3" charset="0"/>
                <a:buNone/>
              </a:pPr>
              <a:endParaRPr lang="en-GB" altLang="ro-RO" sz="2000" b="1">
                <a:solidFill>
                  <a:srgbClr val="002060"/>
                </a:solidFill>
              </a:endParaRPr>
            </a:p>
          </p:txBody>
        </p:sp>
        <p:pic>
          <p:nvPicPr>
            <p:cNvPr id="30726" name="Picture 6">
              <a:extLst>
                <a:ext uri="{FF2B5EF4-FFF2-40B4-BE49-F238E27FC236}">
                  <a16:creationId xmlns:a16="http://schemas.microsoft.com/office/drawing/2014/main" id="{E3D665D7-F7B8-40AA-91DA-3DEB12BEE4E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5762" y="2997200"/>
              <a:ext cx="3348286" cy="2087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0CEE2E0E-1EEE-4BE6-8F62-AA90331CBB04}"/>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a:buSzPct val="100000"/>
              <a:defRPr/>
            </a:pPr>
            <a:r>
              <a:rPr lang="fr-FR" altLang="ro-RO" sz="3200" b="1" dirty="0">
                <a:solidFill>
                  <a:srgbClr val="000066"/>
                </a:solidFill>
                <a:latin typeface="Arial" pitchFamily="34" charset="0"/>
              </a:rPr>
              <a:t>Que faire si l’enfant recrache une partie </a:t>
            </a:r>
            <a:br>
              <a:rPr lang="fr-FR" altLang="ro-RO" sz="3200" b="1" dirty="0">
                <a:solidFill>
                  <a:srgbClr val="000066"/>
                </a:solidFill>
                <a:latin typeface="Arial" pitchFamily="34" charset="0"/>
              </a:rPr>
            </a:br>
            <a:r>
              <a:rPr lang="fr-FR" altLang="ro-RO" sz="3200" b="1" dirty="0">
                <a:solidFill>
                  <a:srgbClr val="000066"/>
                </a:solidFill>
                <a:latin typeface="Arial" pitchFamily="34" charset="0"/>
              </a:rPr>
              <a:t>du vaccin antirotavirus (Rotarix</a:t>
            </a:r>
            <a:r>
              <a:rPr lang="fr-FR" altLang="ro-RO" sz="3200" b="1" baseline="30000" dirty="0">
                <a:solidFill>
                  <a:srgbClr val="000066"/>
                </a:solidFill>
                <a:latin typeface="Arial" pitchFamily="34" charset="0"/>
              </a:rPr>
              <a:t>®</a:t>
            </a:r>
            <a:r>
              <a:rPr lang="fr-FR" altLang="ro-RO" sz="3200" b="1" dirty="0">
                <a:solidFill>
                  <a:srgbClr val="000066"/>
                </a:solidFill>
                <a:latin typeface="Arial" pitchFamily="34" charset="0"/>
              </a:rPr>
              <a:t>) ?</a:t>
            </a:r>
          </a:p>
        </p:txBody>
      </p:sp>
      <p:sp>
        <p:nvSpPr>
          <p:cNvPr id="32771" name="Rectangle 14">
            <a:extLst>
              <a:ext uri="{FF2B5EF4-FFF2-40B4-BE49-F238E27FC236}">
                <a16:creationId xmlns:a16="http://schemas.microsoft.com/office/drawing/2014/main" id="{B4AF81BF-1250-4208-B319-6B32C49C99E0}"/>
              </a:ext>
            </a:extLst>
          </p:cNvPr>
          <p:cNvSpPr>
            <a:spLocks noChangeArrowheads="1"/>
          </p:cNvSpPr>
          <p:nvPr/>
        </p:nvSpPr>
        <p:spPr bwMode="auto">
          <a:xfrm>
            <a:off x="395288" y="133826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000" dirty="0">
                <a:ea typeface="SimSun" panose="02010600030101010101" pitchFamily="2" charset="-122"/>
              </a:rPr>
              <a:t>Une dose de vaccin antirotavirus (Rotarix</a:t>
            </a:r>
            <a:r>
              <a:rPr lang="fr-FR" altLang="ro-RO" sz="2000" baseline="30000" dirty="0">
                <a:ea typeface="SimSun" panose="02010600030101010101" pitchFamily="2" charset="-122"/>
              </a:rPr>
              <a:t>®</a:t>
            </a:r>
            <a:r>
              <a:rPr lang="fr-FR" altLang="ro-RO" sz="2000" dirty="0">
                <a:ea typeface="SimSun" panose="02010600030101010101" pitchFamily="2" charset="-122"/>
              </a:rPr>
              <a:t>) est supérieure à une dose de vaccin antipoliomyélitique oral</a:t>
            </a:r>
          </a:p>
          <a:p>
            <a:pPr lvl="1"/>
            <a:r>
              <a:rPr lang="fr-FR" altLang="ro-RO" sz="2000" dirty="0">
                <a:ea typeface="SimSun" panose="02010600030101010101" pitchFamily="2" charset="-122"/>
              </a:rPr>
              <a:t>Rotarix</a:t>
            </a:r>
            <a:r>
              <a:rPr lang="fr-FR" altLang="ro-RO" sz="2000" baseline="30000" dirty="0">
                <a:ea typeface="SimSun" panose="02010600030101010101" pitchFamily="2" charset="-122"/>
              </a:rPr>
              <a:t>® </a:t>
            </a:r>
            <a:r>
              <a:rPr lang="fr-FR" altLang="ro-RO" sz="2000" dirty="0">
                <a:ea typeface="SimSun" panose="02010600030101010101" pitchFamily="2" charset="-122"/>
              </a:rPr>
              <a:t>= 1.5 ml; Polio = 0,1 ml (2 gouttes)</a:t>
            </a:r>
          </a:p>
          <a:p>
            <a:r>
              <a:rPr lang="fr-FR" altLang="ro-RO" sz="2000" dirty="0">
                <a:ea typeface="SimSun" panose="02010600030101010101" pitchFamily="2" charset="-122"/>
              </a:rPr>
              <a:t>Pour prévenir toute régurgitation </a:t>
            </a:r>
          </a:p>
          <a:p>
            <a:pPr lvl="1"/>
            <a:r>
              <a:rPr lang="fr-FR" altLang="ro-RO" sz="2000" dirty="0">
                <a:ea typeface="SimSun" panose="02010600030101010101" pitchFamily="2" charset="-122"/>
              </a:rPr>
              <a:t>Ouvrir la bouche de l’enfant en pressant doucement ses joues l’une contre l’autre</a:t>
            </a:r>
          </a:p>
          <a:p>
            <a:pPr lvl="1"/>
            <a:r>
              <a:rPr lang="fr-FR" altLang="ro-RO" sz="2000" dirty="0">
                <a:ea typeface="SimSun" panose="02010600030101010101" pitchFamily="2" charset="-122"/>
              </a:rPr>
              <a:t>Placer l’embout du tube vers l’intérieure de la joue du nourrisson</a:t>
            </a:r>
          </a:p>
          <a:p>
            <a:pPr lvl="1"/>
            <a:r>
              <a:rPr lang="fr-FR" altLang="ro-RO" sz="2000" dirty="0">
                <a:ea typeface="SimSun" panose="02010600030101010101" pitchFamily="2" charset="-122"/>
              </a:rPr>
              <a:t>Administrer </a:t>
            </a:r>
            <a:r>
              <a:rPr lang="fr-FR" altLang="ro-RO" sz="2000" b="1" dirty="0">
                <a:ea typeface="SimSun" panose="02010600030101010101" pitchFamily="2" charset="-122"/>
              </a:rPr>
              <a:t>lentement</a:t>
            </a:r>
            <a:r>
              <a:rPr lang="fr-FR" altLang="ro-RO" sz="2000" dirty="0">
                <a:ea typeface="SimSun" panose="02010600030101010101" pitchFamily="2" charset="-122"/>
              </a:rPr>
              <a:t> le vaccin dans des petites quantités</a:t>
            </a:r>
          </a:p>
          <a:p>
            <a:r>
              <a:rPr lang="fr-FR" altLang="ro-RO" sz="2000" dirty="0">
                <a:ea typeface="SimSun" panose="02010600030101010101" pitchFamily="2" charset="-122"/>
              </a:rPr>
              <a:t>Une dose de remplacement n'est pas nécessaire si une dose incomplète est administrée pour une raison quelconque</a:t>
            </a:r>
          </a:p>
          <a:p>
            <a:pPr lvl="1"/>
            <a:r>
              <a:rPr lang="fr-FR" altLang="ro-RO" sz="2000" dirty="0">
                <a:ea typeface="SimSun" panose="02010600030101010101" pitchFamily="2" charset="-122"/>
              </a:rPr>
              <a:t>par exemple, un nourrisson qui crache ou régurgite le vaccin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4655881C-1CDA-4CC1-A55F-BB4ADE6F2989}"/>
              </a:ext>
            </a:extLst>
          </p:cNvPr>
          <p:cNvSpPr>
            <a:spLocks noGrp="1" noChangeArrowheads="1"/>
          </p:cNvSpPr>
          <p:nvPr>
            <p:ph type="title" idx="4294967295"/>
          </p:nvPr>
        </p:nvSpPr>
        <p:spPr/>
        <p:txBody>
          <a:bodyPr/>
          <a:lstStyle/>
          <a:p>
            <a:pPr>
              <a:buSzPct val="100000"/>
              <a:defRPr/>
            </a:pPr>
            <a:r>
              <a:rPr lang="fr-FR" altLang="ro-RO" dirty="0"/>
              <a:t>Combien de flacons doit-on emporter pour une stratégie avancée ?</a:t>
            </a:r>
          </a:p>
        </p:txBody>
      </p:sp>
      <p:sp>
        <p:nvSpPr>
          <p:cNvPr id="34819" name="Rectangle 13">
            <a:extLst>
              <a:ext uri="{FF2B5EF4-FFF2-40B4-BE49-F238E27FC236}">
                <a16:creationId xmlns:a16="http://schemas.microsoft.com/office/drawing/2014/main" id="{C754BF9E-4498-407B-A963-05C0F0AC721B}"/>
              </a:ext>
            </a:extLst>
          </p:cNvPr>
          <p:cNvSpPr>
            <a:spLocks noChangeArrowheads="1"/>
          </p:cNvSpPr>
          <p:nvPr/>
        </p:nvSpPr>
        <p:spPr bwMode="auto">
          <a:xfrm>
            <a:off x="250825" y="1341438"/>
            <a:ext cx="8713788"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ts val="1200"/>
              </a:spcBef>
            </a:pPr>
            <a:r>
              <a:rPr lang="fr-FR" altLang="ro-RO" sz="2400" dirty="0"/>
              <a:t>Les vaccins antirotavirus peuvent être administrés en même temps que d'autres vaccins présents dans le programme de routine </a:t>
            </a:r>
          </a:p>
          <a:p>
            <a:pPr>
              <a:spcBef>
                <a:spcPts val="1200"/>
              </a:spcBef>
            </a:pPr>
            <a:r>
              <a:rPr lang="fr-FR" altLang="ro-RO" sz="2400" dirty="0"/>
              <a:t>Lors d’une intervention, prévoir le même nombre de </a:t>
            </a:r>
            <a:r>
              <a:rPr lang="fr-FR" altLang="ro-RO" sz="2400" u="sng" dirty="0"/>
              <a:t>doses</a:t>
            </a:r>
            <a:r>
              <a:rPr lang="fr-FR" altLang="ro-RO" sz="2400" dirty="0"/>
              <a:t> de vaccin contre le rotavirus (</a:t>
            </a:r>
            <a:r>
              <a:rPr lang="fr-FR" altLang="ro-RO" sz="2400" dirty="0">
                <a:ea typeface="SimSun" panose="02010600030101010101" pitchFamily="2" charset="-122"/>
              </a:rPr>
              <a:t>Rotarix</a:t>
            </a:r>
            <a:r>
              <a:rPr lang="fr-FR" altLang="ro-RO" sz="2400" baseline="30000" dirty="0">
                <a:ea typeface="SimSun" panose="02010600030101010101" pitchFamily="2" charset="-122"/>
              </a:rPr>
              <a:t>®</a:t>
            </a:r>
            <a:r>
              <a:rPr lang="fr-FR" altLang="ro-RO" sz="2400" dirty="0"/>
              <a:t>) que pour le VPO</a:t>
            </a:r>
          </a:p>
          <a:p>
            <a:pPr>
              <a:spcBef>
                <a:spcPts val="1200"/>
              </a:spcBef>
            </a:pPr>
            <a:r>
              <a:rPr lang="fr-FR" altLang="ro-RO" sz="2400" dirty="0"/>
              <a:t>Les flacons de vaccin antirotavirus non ouverts qui ont été préparés pour la stratégie avancée devraient être immédiatement replacés dans le réfrigérateur pour être utilisés lors de la session suivante, sous réserve que la pastille de contrôle du vaccin n’indique pas que le vaccin doit être jeté et que la date de péremption ne soit pas dépassée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9A3FE4AA-4A05-45A0-971F-451F96C60A64}"/>
              </a:ext>
            </a:extLst>
          </p:cNvPr>
          <p:cNvSpPr>
            <a:spLocks noGrp="1" noChangeArrowheads="1"/>
          </p:cNvSpPr>
          <p:nvPr>
            <p:ph type="title"/>
          </p:nvPr>
        </p:nvSpPr>
        <p:spPr/>
        <p:txBody>
          <a:bodyPr/>
          <a:lstStyle/>
          <a:p>
            <a:pPr>
              <a:buSzPct val="100000"/>
              <a:defRPr/>
            </a:pPr>
            <a:r>
              <a:rPr lang="en-GB" altLang="ro-RO" sz="3600"/>
              <a:t>Messages clés</a:t>
            </a:r>
          </a:p>
        </p:txBody>
      </p:sp>
      <p:pic>
        <p:nvPicPr>
          <p:cNvPr id="36867" name="Picture 7" descr="C:\Users\sfellache\Desktop\ammp\doctor1.jpg">
            <a:extLst>
              <a:ext uri="{FF2B5EF4-FFF2-40B4-BE49-F238E27FC236}">
                <a16:creationId xmlns:a16="http://schemas.microsoft.com/office/drawing/2014/main" id="{CC57568C-E5E8-4D54-9EB5-178E5D540D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27384"/>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8" name="Rectangle 14">
            <a:extLst>
              <a:ext uri="{FF2B5EF4-FFF2-40B4-BE49-F238E27FC236}">
                <a16:creationId xmlns:a16="http://schemas.microsoft.com/office/drawing/2014/main" id="{C6F901F3-2F03-4B78-821B-0449467E46C7}"/>
              </a:ext>
            </a:extLst>
          </p:cNvPr>
          <p:cNvSpPr>
            <a:spLocks noChangeArrowheads="1"/>
          </p:cNvSpPr>
          <p:nvPr/>
        </p:nvSpPr>
        <p:spPr bwMode="auto">
          <a:xfrm>
            <a:off x="395288" y="133759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ts val="1000"/>
              </a:spcBef>
            </a:pPr>
            <a:r>
              <a:rPr lang="fr-FR" altLang="ro-RO" sz="1500" dirty="0">
                <a:ea typeface="SimSun" panose="02010600030101010101" pitchFamily="2" charset="-122"/>
              </a:rPr>
              <a:t>Vérifier et interpréter la pastille de contrôle du vaccin et la date d'expiration sur la plaque qui relie les cinq tubes avant d’administrer le vaccin (Rotarix</a:t>
            </a:r>
            <a:r>
              <a:rPr lang="fr-FR" altLang="ro-RO" sz="1500" baseline="30000" dirty="0">
                <a:ea typeface="SimSun" panose="02010600030101010101" pitchFamily="2" charset="-122"/>
              </a:rPr>
              <a:t>®</a:t>
            </a:r>
            <a:r>
              <a:rPr lang="fr-FR" altLang="ro-RO" sz="1500" dirty="0">
                <a:ea typeface="SimSun" panose="02010600030101010101" pitchFamily="2" charset="-122"/>
              </a:rPr>
              <a:t>)</a:t>
            </a:r>
          </a:p>
          <a:p>
            <a:pPr>
              <a:spcBef>
                <a:spcPts val="1000"/>
              </a:spcBef>
            </a:pPr>
            <a:r>
              <a:rPr lang="fr-FR" altLang="ro-RO" sz="1500" dirty="0">
                <a:ea typeface="SimSun" panose="02010600030101010101" pitchFamily="2" charset="-122"/>
              </a:rPr>
              <a:t>Préparer l'administration en détachant le tube des autres, tournez le tube dissocié et détachez-le de la plaque</a:t>
            </a:r>
          </a:p>
          <a:p>
            <a:pPr>
              <a:spcBef>
                <a:spcPts val="1000"/>
              </a:spcBef>
            </a:pPr>
            <a:r>
              <a:rPr lang="fr-FR" altLang="ro-RO" sz="1500" dirty="0">
                <a:ea typeface="SimSun" panose="02010600030101010101" pitchFamily="2" charset="-122"/>
              </a:rPr>
              <a:t>Administrer les vaccins oraux - VPO et Rotarix</a:t>
            </a:r>
            <a:r>
              <a:rPr lang="fr-FR" altLang="ro-RO" sz="1500" baseline="30000" dirty="0">
                <a:ea typeface="SimSun" panose="02010600030101010101" pitchFamily="2" charset="-122"/>
              </a:rPr>
              <a:t>®</a:t>
            </a:r>
            <a:r>
              <a:rPr lang="fr-FR" altLang="ro-RO" sz="1500" dirty="0">
                <a:ea typeface="SimSun" panose="02010600030101010101" pitchFamily="2" charset="-122"/>
              </a:rPr>
              <a:t> - en premier, puis administrer les vaccins injectables</a:t>
            </a:r>
          </a:p>
          <a:p>
            <a:pPr>
              <a:spcBef>
                <a:spcPts val="1000"/>
              </a:spcBef>
            </a:pPr>
            <a:r>
              <a:rPr lang="fr-FR" altLang="ro-RO" sz="1500" dirty="0">
                <a:ea typeface="SimSun" panose="02010600030101010101" pitchFamily="2" charset="-122"/>
              </a:rPr>
              <a:t>Administrer le VPO avant le et Rotarix</a:t>
            </a:r>
            <a:r>
              <a:rPr lang="fr-FR" altLang="ro-RO" sz="1500" baseline="30000" dirty="0">
                <a:ea typeface="SimSun" panose="02010600030101010101" pitchFamily="2" charset="-122"/>
              </a:rPr>
              <a:t>®</a:t>
            </a:r>
            <a:r>
              <a:rPr lang="fr-FR" altLang="ro-RO" sz="1500" dirty="0">
                <a:ea typeface="SimSun" panose="02010600030101010101" pitchFamily="2" charset="-122"/>
              </a:rPr>
              <a:t> de sorte que le vaccin « au goût plus doux » (et Rotarix</a:t>
            </a:r>
            <a:r>
              <a:rPr lang="fr-FR" altLang="ro-RO" sz="1500" baseline="30000" dirty="0">
                <a:ea typeface="SimSun" panose="02010600030101010101" pitchFamily="2" charset="-122"/>
              </a:rPr>
              <a:t>®</a:t>
            </a:r>
            <a:r>
              <a:rPr lang="fr-FR" altLang="ro-RO" sz="1500" dirty="0">
                <a:ea typeface="SimSun" panose="02010600030101010101" pitchFamily="2" charset="-122"/>
              </a:rPr>
              <a:t>) fasse passer le goût « amer » du vaccin VPO</a:t>
            </a:r>
          </a:p>
          <a:p>
            <a:pPr>
              <a:spcBef>
                <a:spcPts val="1000"/>
              </a:spcBef>
            </a:pPr>
            <a:r>
              <a:rPr lang="fr-FR" altLang="ro-RO" sz="1500" dirty="0">
                <a:ea typeface="SimSun" panose="02010600030101010101" pitchFamily="2" charset="-122"/>
              </a:rPr>
              <a:t>Le volume d'une dose de et Rotarix</a:t>
            </a:r>
            <a:r>
              <a:rPr lang="fr-FR" altLang="ro-RO" sz="1500" baseline="30000" dirty="0">
                <a:ea typeface="SimSun" panose="02010600030101010101" pitchFamily="2" charset="-122"/>
              </a:rPr>
              <a:t>®</a:t>
            </a:r>
            <a:r>
              <a:rPr lang="fr-FR" altLang="ro-RO" sz="1500" dirty="0">
                <a:ea typeface="SimSun" panose="02010600030101010101" pitchFamily="2" charset="-122"/>
              </a:rPr>
              <a:t> est supérieur à celui d'une dose de VPO (1.5 ml contre 0.1 ml).  Pour s’assurer que les enfants prennent la dose complète en une seule fois :</a:t>
            </a:r>
          </a:p>
          <a:p>
            <a:pPr lvl="1">
              <a:spcBef>
                <a:spcPts val="600"/>
              </a:spcBef>
            </a:pPr>
            <a:r>
              <a:rPr lang="fr-FR" altLang="ro-RO" sz="1300" dirty="0">
                <a:ea typeface="SimSun" panose="02010600030101010101" pitchFamily="2" charset="-122"/>
              </a:rPr>
              <a:t>Placer l’enfant en position semi-inclinée, ouvrir la bouche de l’enfant en pressant doucement ses joues l’une contre l’autre et placer le tube vers l’intérieure de la joue du nourrisson et administrer lentement le vaccin dans des petites quantités</a:t>
            </a:r>
          </a:p>
          <a:p>
            <a:pPr lvl="1">
              <a:spcBef>
                <a:spcPts val="600"/>
              </a:spcBef>
            </a:pPr>
            <a:r>
              <a:rPr lang="fr-FR" altLang="ro-RO" sz="1300" dirty="0">
                <a:ea typeface="SimSun" panose="02010600030101010101" pitchFamily="2" charset="-122"/>
              </a:rPr>
              <a:t>Si le nourrisson recrache le vaccin, partiellement ou en totalité, il n’est pas nécessaire d’administrer une nouvelle fois le vaccin au cours de cette visite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4">
            <a:extLst>
              <a:ext uri="{FF2B5EF4-FFF2-40B4-BE49-F238E27FC236}">
                <a16:creationId xmlns:a16="http://schemas.microsoft.com/office/drawing/2014/main" id="{E8F51FD6-81C7-458B-819E-7CDE5B09D7E6}"/>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defRPr/>
            </a:pPr>
            <a:r>
              <a:rPr lang="en-GB" altLang="ro-RO" sz="3500" b="1" dirty="0" err="1"/>
              <a:t>Objectifs</a:t>
            </a:r>
            <a:r>
              <a:rPr lang="en-GB" altLang="ro-RO" sz="3500" b="1" dirty="0"/>
              <a:t> </a:t>
            </a:r>
            <a:r>
              <a:rPr lang="en-GB" altLang="ro-RO" sz="3500" b="1" dirty="0" err="1"/>
              <a:t>d'apprentissage</a:t>
            </a:r>
            <a:endParaRPr lang="en-GB" altLang="ro-RO" sz="3500" b="1" dirty="0"/>
          </a:p>
        </p:txBody>
      </p:sp>
      <p:sp>
        <p:nvSpPr>
          <p:cNvPr id="6147" name="Rectangle 14">
            <a:extLst>
              <a:ext uri="{FF2B5EF4-FFF2-40B4-BE49-F238E27FC236}">
                <a16:creationId xmlns:a16="http://schemas.microsoft.com/office/drawing/2014/main" id="{81C6CBB7-E6E2-43E3-8216-E86D98DD8F5F}"/>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100" dirty="0"/>
              <a:t>À la fin de ce module, le participant sera en mesure de :</a:t>
            </a:r>
          </a:p>
          <a:p>
            <a:pPr lvl="1"/>
            <a:r>
              <a:rPr lang="fr-FR" altLang="ro-RO" dirty="0">
                <a:ea typeface="MS PGothic" panose="020B0600070205080204" pitchFamily="34" charset="-128"/>
              </a:rPr>
              <a:t>Identifier les mesures nécessaires pour assurer un niveau élevé quant à la qualité du vaccin</a:t>
            </a:r>
          </a:p>
          <a:p>
            <a:pPr lvl="1"/>
            <a:r>
              <a:rPr lang="fr-FR" altLang="ro-RO" dirty="0">
                <a:ea typeface="MS PGothic" panose="020B0600070205080204" pitchFamily="34" charset="-128"/>
              </a:rPr>
              <a:t>Décrire la méthode d’administration du vaccin</a:t>
            </a:r>
          </a:p>
          <a:p>
            <a:pPr lvl="1"/>
            <a:r>
              <a:rPr lang="fr-FR" altLang="ro-RO" dirty="0">
                <a:ea typeface="MS PGothic" panose="020B0600070205080204" pitchFamily="34" charset="-128"/>
              </a:rPr>
              <a:t>Décrire </a:t>
            </a:r>
            <a:r>
              <a:rPr lang="fr-FR" altLang="en-US" dirty="0"/>
              <a:t>les consignes spéciales à suivre en stratégie avancée</a:t>
            </a:r>
          </a:p>
          <a:p>
            <a:pPr lvl="1"/>
            <a:endParaRPr lang="fr-FR" altLang="ro-RO" dirty="0">
              <a:ea typeface="MS PGothic" panose="020B0600070205080204" pitchFamily="34" charset="-128"/>
            </a:endParaRPr>
          </a:p>
          <a:p>
            <a:r>
              <a:rPr lang="fr-FR" altLang="ro-RO" sz="2100" dirty="0"/>
              <a:t>Durée</a:t>
            </a:r>
          </a:p>
          <a:p>
            <a:pPr lvl="1"/>
            <a:r>
              <a:rPr lang="fr-FR" altLang="ro-RO" dirty="0">
                <a:ea typeface="MS PGothic" panose="020B0600070205080204" pitchFamily="34" charset="-128"/>
              </a:rPr>
              <a:t>45 minutes</a:t>
            </a:r>
          </a:p>
        </p:txBody>
      </p:sp>
      <p:pic>
        <p:nvPicPr>
          <p:cNvPr id="6148" name="Picture 6" descr="C:\Users\sfellache\Desktop\ammp\sandclock.jpg">
            <a:extLst>
              <a:ext uri="{FF2B5EF4-FFF2-40B4-BE49-F238E27FC236}">
                <a16:creationId xmlns:a16="http://schemas.microsoft.com/office/drawing/2014/main" id="{D0E2112D-9DD3-4F15-9EB9-FA8F71E353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933825"/>
            <a:ext cx="82391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9" descr="arrow">
            <a:extLst>
              <a:ext uri="{FF2B5EF4-FFF2-40B4-BE49-F238E27FC236}">
                <a16:creationId xmlns:a16="http://schemas.microsoft.com/office/drawing/2014/main" id="{5E305667-E51C-43F4-B5B3-52BB925647B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6" descr="doctor_goodbye">
            <a:extLst>
              <a:ext uri="{FF2B5EF4-FFF2-40B4-BE49-F238E27FC236}">
                <a16:creationId xmlns:a16="http://schemas.microsoft.com/office/drawing/2014/main" id="{1E859E09-F060-45E6-A1B4-39729C46AE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Titre 1">
            <a:extLst>
              <a:ext uri="{FF2B5EF4-FFF2-40B4-BE49-F238E27FC236}">
                <a16:creationId xmlns:a16="http://schemas.microsoft.com/office/drawing/2014/main" id="{E5EF04D1-F0B2-43B4-97FD-E6581954C577}"/>
              </a:ext>
            </a:extLst>
          </p:cNvPr>
          <p:cNvSpPr>
            <a:spLocks noGrp="1"/>
          </p:cNvSpPr>
          <p:nvPr>
            <p:ph type="title"/>
          </p:nvPr>
        </p:nvSpPr>
        <p:spPr/>
        <p:txBody>
          <a:bodyPr/>
          <a:lstStyle/>
          <a:p>
            <a:pPr>
              <a:buSzPct val="100000"/>
              <a:defRPr/>
            </a:pPr>
            <a:r>
              <a:rPr lang="en-GB" altLang="ro-RO" sz="3600"/>
              <a:t>Fin du module</a:t>
            </a:r>
          </a:p>
        </p:txBody>
      </p:sp>
      <p:sp>
        <p:nvSpPr>
          <p:cNvPr id="7" name="Rectangle à coins arrondis 6">
            <a:extLst>
              <a:ext uri="{FF2B5EF4-FFF2-40B4-BE49-F238E27FC236}">
                <a16:creationId xmlns:a16="http://schemas.microsoft.com/office/drawing/2014/main" id="{F41C7722-9512-4AB4-ABDA-3C3C7DF6D67C}"/>
              </a:ext>
            </a:extLst>
          </p:cNvPr>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a:buSzPct val="100000"/>
              <a:defRPr/>
            </a:pPr>
            <a:br>
              <a:rPr lang="en-GB" altLang="ro-RO" sz="2000" b="1" dirty="0">
                <a:solidFill>
                  <a:srgbClr val="000066"/>
                </a:solidFill>
                <a:latin typeface="Arial" pitchFamily="34" charset="0"/>
              </a:rPr>
            </a:br>
            <a:r>
              <a:rPr lang="en-GB" altLang="ro-RO" sz="2400" b="1" dirty="0">
                <a:solidFill>
                  <a:srgbClr val="000066"/>
                </a:solidFill>
                <a:latin typeface="Arial" pitchFamily="34" charset="0"/>
              </a:rPr>
              <a:t>Merci</a:t>
            </a:r>
          </a:p>
          <a:p>
            <a:pPr algn="ctr">
              <a:buSzPct val="100000"/>
              <a:defRPr/>
            </a:pPr>
            <a:r>
              <a:rPr lang="en-GB" altLang="ro-RO" sz="2400" b="1" dirty="0">
                <a:solidFill>
                  <a:srgbClr val="000066"/>
                </a:solidFill>
                <a:latin typeface="Arial" pitchFamily="34" charset="0"/>
              </a:rPr>
              <a:t>pour </a:t>
            </a:r>
            <a:r>
              <a:rPr lang="en-GB" altLang="ro-RO" sz="2400" b="1" dirty="0" err="1">
                <a:solidFill>
                  <a:srgbClr val="000066"/>
                </a:solidFill>
                <a:latin typeface="Arial" pitchFamily="34" charset="0"/>
              </a:rPr>
              <a:t>votre</a:t>
            </a:r>
            <a:r>
              <a:rPr lang="en-GB" altLang="ro-RO" sz="2400" b="1" dirty="0">
                <a:solidFill>
                  <a:srgbClr val="000066"/>
                </a:solidFill>
                <a:latin typeface="Arial" pitchFamily="34" charset="0"/>
              </a:rPr>
              <a:t> attention ! </a:t>
            </a:r>
            <a:br>
              <a:rPr lang="en-GB" altLang="ro-RO" sz="2000" b="1" dirty="0">
                <a:solidFill>
                  <a:srgbClr val="000066"/>
                </a:solidFill>
                <a:latin typeface="Arial" pitchFamily="34" charset="0"/>
              </a:rPr>
            </a:br>
            <a:br>
              <a:rPr lang="en-GB" altLang="ro-RO" sz="2000" b="1" dirty="0">
                <a:solidFill>
                  <a:srgbClr val="000066"/>
                </a:solidFill>
                <a:latin typeface="Arial" pitchFamily="34" charset="0"/>
              </a:rPr>
            </a:br>
            <a:endParaRPr lang="en-GB" altLang="ro-RO" sz="2000" b="1" dirty="0">
              <a:solidFill>
                <a:srgbClr val="000066"/>
              </a:solidFill>
              <a:latin typeface="Arial" pitchFamily="34" charset="0"/>
            </a:endParaRPr>
          </a:p>
          <a:p>
            <a:pPr>
              <a:buSzPct val="100000"/>
              <a:defRPr/>
            </a:pPr>
            <a:endParaRPr lang="en-GB" altLang="ro-RO" sz="2000" b="1" dirty="0">
              <a:solidFill>
                <a:srgbClr val="000066"/>
              </a:solidFill>
              <a:latin typeface="Arial" pitchFamily="34" charset="0"/>
            </a:endParaRPr>
          </a:p>
          <a:p>
            <a:pPr>
              <a:buSzPct val="100000"/>
              <a:defRPr/>
            </a:pPr>
            <a:endParaRPr lang="en-GB" altLang="ro-RO" sz="2000" b="1" dirty="0">
              <a:solidFill>
                <a:srgbClr val="000066"/>
              </a:solidFill>
              <a:latin typeface="Arial" pitchFamily="34" charset="0"/>
            </a:endParaRPr>
          </a:p>
          <a:p>
            <a:pPr>
              <a:buSzPct val="100000"/>
              <a:defRPr/>
            </a:pPr>
            <a:endParaRPr lang="en-GB" altLang="ro-RO" sz="2000" b="1" dirty="0">
              <a:solidFill>
                <a:srgbClr val="000066"/>
              </a:solidFill>
              <a:latin typeface="Arial" pitchFamily="34" charset="0"/>
            </a:endParaRPr>
          </a:p>
          <a:p>
            <a:pPr>
              <a:buSzPct val="100000"/>
              <a:defRPr/>
            </a:pPr>
            <a:endParaRPr lang="en-GB" altLang="ro-RO" sz="2000" b="1" dirty="0">
              <a:solidFill>
                <a:srgbClr val="000066"/>
              </a:solidFill>
              <a:latin typeface="Arial" pitchFamily="34" charset="0"/>
            </a:endParaRPr>
          </a:p>
          <a:p>
            <a:pPr>
              <a:buSzPct val="100000"/>
              <a:defRPr/>
            </a:pPr>
            <a:r>
              <a:rPr lang="en-GB" altLang="ro-RO" sz="2000" b="1" dirty="0">
                <a:solidFill>
                  <a:srgbClr val="000066"/>
                </a:solidFill>
                <a:latin typeface="Arial" pitchFamily="34" charset="0"/>
              </a:rPr>
              <a:t>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5" descr="C:\Users\sfellache\Desktop\ammp\doctor2.jpg">
            <a:extLst>
              <a:ext uri="{FF2B5EF4-FFF2-40B4-BE49-F238E27FC236}">
                <a16:creationId xmlns:a16="http://schemas.microsoft.com/office/drawing/2014/main" id="{1F1D97B5-17D3-4CA4-80E4-590EABA5F1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3">
            <a:extLst>
              <a:ext uri="{FF2B5EF4-FFF2-40B4-BE49-F238E27FC236}">
                <a16:creationId xmlns:a16="http://schemas.microsoft.com/office/drawing/2014/main" id="{AC6B0E8D-4F3D-4EBF-972F-E39888BBD72C}"/>
              </a:ext>
            </a:extLst>
          </p:cNvPr>
          <p:cNvGrpSpPr>
            <a:grpSpLocks/>
          </p:cNvGrpSpPr>
          <p:nvPr/>
        </p:nvGrpSpPr>
        <p:grpSpPr bwMode="auto">
          <a:xfrm>
            <a:off x="539750" y="1338263"/>
            <a:ext cx="4679950" cy="1081087"/>
            <a:chOff x="340" y="843"/>
            <a:chExt cx="2948" cy="681"/>
          </a:xfrm>
        </p:grpSpPr>
        <p:sp>
          <p:nvSpPr>
            <p:cNvPr id="4" name="Rectangle à coins arrondis 3">
              <a:extLst>
                <a:ext uri="{FF2B5EF4-FFF2-40B4-BE49-F238E27FC236}">
                  <a16:creationId xmlns:a16="http://schemas.microsoft.com/office/drawing/2014/main" id="{23B478A1-A658-4F9B-9EFB-17DBC88F7E65}"/>
                </a:ext>
              </a:extLst>
            </p:cNvPr>
            <p:cNvSpPr/>
            <p:nvPr/>
          </p:nvSpPr>
          <p:spPr bwMode="auto">
            <a:xfrm>
              <a:off x="567" y="979"/>
              <a:ext cx="2721" cy="545"/>
            </a:xfrm>
            <a:prstGeom prst="wedgeRoundRectCallout">
              <a:avLst>
                <a:gd name="adj1" fmla="val 68142"/>
                <a:gd name="adj2" fmla="val 36750"/>
                <a:gd name="adj3" fmla="val 16667"/>
              </a:avLst>
            </a:prstGeom>
            <a:ln>
              <a:solidFill>
                <a:srgbClr val="CC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2000" b="1" dirty="0">
                  <a:solidFill>
                    <a:srgbClr val="000066"/>
                  </a:solidFill>
                  <a:latin typeface="Arial" pitchFamily="34" charset="0"/>
                </a:rPr>
                <a:t> Comment vérifier la qualité du vaccin ? </a:t>
              </a:r>
            </a:p>
          </p:txBody>
        </p:sp>
        <p:sp>
          <p:nvSpPr>
            <p:cNvPr id="8" name="Ellipse 7">
              <a:extLst>
                <a:ext uri="{FF2B5EF4-FFF2-40B4-BE49-F238E27FC236}">
                  <a16:creationId xmlns:a16="http://schemas.microsoft.com/office/drawing/2014/main" id="{76724429-09D6-4F46-A47A-C5999AACAA6D}"/>
                </a:ext>
              </a:extLst>
            </p:cNvPr>
            <p:cNvSpPr>
              <a:spLocks noChangeArrowheads="1"/>
            </p:cNvSpPr>
            <p:nvPr/>
          </p:nvSpPr>
          <p:spPr bwMode="auto">
            <a:xfrm>
              <a:off x="340" y="843"/>
              <a:ext cx="318" cy="318"/>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2400" b="1">
                  <a:solidFill>
                    <a:srgbClr val="FFFFFF"/>
                  </a:solidFill>
                  <a:latin typeface="Arial" pitchFamily="34" charset="0"/>
                </a:rPr>
                <a:t>1</a:t>
              </a:r>
            </a:p>
          </p:txBody>
        </p:sp>
      </p:grpSp>
      <p:grpSp>
        <p:nvGrpSpPr>
          <p:cNvPr id="5" name="Group 14">
            <a:extLst>
              <a:ext uri="{FF2B5EF4-FFF2-40B4-BE49-F238E27FC236}">
                <a16:creationId xmlns:a16="http://schemas.microsoft.com/office/drawing/2014/main" id="{3D2850A5-0894-48FE-9B99-58E717B9B7B6}"/>
              </a:ext>
            </a:extLst>
          </p:cNvPr>
          <p:cNvGrpSpPr>
            <a:grpSpLocks/>
          </p:cNvGrpSpPr>
          <p:nvPr/>
        </p:nvGrpSpPr>
        <p:grpSpPr bwMode="auto">
          <a:xfrm>
            <a:off x="538163" y="2490788"/>
            <a:ext cx="4681537" cy="1081087"/>
            <a:chOff x="339" y="1569"/>
            <a:chExt cx="2949" cy="681"/>
          </a:xfrm>
        </p:grpSpPr>
        <p:sp>
          <p:nvSpPr>
            <p:cNvPr id="6" name="Rectangle à coins arrondis 5">
              <a:extLst>
                <a:ext uri="{FF2B5EF4-FFF2-40B4-BE49-F238E27FC236}">
                  <a16:creationId xmlns:a16="http://schemas.microsoft.com/office/drawing/2014/main" id="{E3AAF444-8965-47AC-BD95-B36AD4F13A9F}"/>
                </a:ext>
              </a:extLst>
            </p:cNvPr>
            <p:cNvSpPr/>
            <p:nvPr/>
          </p:nvSpPr>
          <p:spPr bwMode="auto">
            <a:xfrm>
              <a:off x="567" y="1751"/>
              <a:ext cx="2721" cy="499"/>
            </a:xfrm>
            <a:prstGeom prst="wedgeRoundRectCallout">
              <a:avLst>
                <a:gd name="adj1" fmla="val 68106"/>
                <a:gd name="adj2" fmla="val -55303"/>
                <a:gd name="adj3" fmla="val 16667"/>
              </a:avLst>
            </a:prstGeom>
            <a:ln>
              <a:solidFill>
                <a:srgbClr val="CC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000" b="1">
                  <a:solidFill>
                    <a:srgbClr val="000066"/>
                  </a:solidFill>
                  <a:latin typeface="Arial" pitchFamily="34" charset="0"/>
                </a:rPr>
                <a:t>Comment préparer la vaccination ?</a:t>
              </a:r>
            </a:p>
          </p:txBody>
        </p:sp>
        <p:sp>
          <p:nvSpPr>
            <p:cNvPr id="9" name="Ellipse 8">
              <a:extLst>
                <a:ext uri="{FF2B5EF4-FFF2-40B4-BE49-F238E27FC236}">
                  <a16:creationId xmlns:a16="http://schemas.microsoft.com/office/drawing/2014/main" id="{42AEEFC4-F178-4DB7-B4C5-ECB73280D4EB}"/>
                </a:ext>
              </a:extLst>
            </p:cNvPr>
            <p:cNvSpPr>
              <a:spLocks noChangeArrowheads="1"/>
            </p:cNvSpPr>
            <p:nvPr/>
          </p:nvSpPr>
          <p:spPr bwMode="auto">
            <a:xfrm>
              <a:off x="339" y="1569"/>
              <a:ext cx="318" cy="317"/>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2</a:t>
              </a:r>
            </a:p>
          </p:txBody>
        </p:sp>
      </p:grpSp>
      <p:grpSp>
        <p:nvGrpSpPr>
          <p:cNvPr id="7" name="Group 16">
            <a:extLst>
              <a:ext uri="{FF2B5EF4-FFF2-40B4-BE49-F238E27FC236}">
                <a16:creationId xmlns:a16="http://schemas.microsoft.com/office/drawing/2014/main" id="{07A925FD-FFE1-4726-9DF5-8BC410ACDE48}"/>
              </a:ext>
            </a:extLst>
          </p:cNvPr>
          <p:cNvGrpSpPr>
            <a:grpSpLocks/>
          </p:cNvGrpSpPr>
          <p:nvPr/>
        </p:nvGrpSpPr>
        <p:grpSpPr bwMode="auto">
          <a:xfrm>
            <a:off x="612775" y="4795838"/>
            <a:ext cx="4606925" cy="1009650"/>
            <a:chOff x="386" y="3021"/>
            <a:chExt cx="2902" cy="636"/>
          </a:xfrm>
        </p:grpSpPr>
        <p:sp>
          <p:nvSpPr>
            <p:cNvPr id="8202" name="Rectangle à coins arrondis 6">
              <a:extLst>
                <a:ext uri="{FF2B5EF4-FFF2-40B4-BE49-F238E27FC236}">
                  <a16:creationId xmlns:a16="http://schemas.microsoft.com/office/drawing/2014/main" id="{B0065CDC-1DBA-4A50-B869-CE85EC8C675A}"/>
                </a:ext>
              </a:extLst>
            </p:cNvPr>
            <p:cNvSpPr>
              <a:spLocks noChangeArrowheads="1"/>
            </p:cNvSpPr>
            <p:nvPr/>
          </p:nvSpPr>
          <p:spPr bwMode="auto">
            <a:xfrm>
              <a:off x="612" y="3022"/>
              <a:ext cx="2676" cy="635"/>
            </a:xfrm>
            <a:prstGeom prst="wedgeRoundRectCallout">
              <a:avLst>
                <a:gd name="adj1" fmla="val 63241"/>
                <a:gd name="adj2" fmla="val -53625"/>
                <a:gd name="adj3" fmla="val 16667"/>
              </a:avLst>
            </a:prstGeom>
            <a:solidFill>
              <a:schemeClr val="bg1"/>
            </a:solidFill>
            <a:ln w="25400">
              <a:solidFill>
                <a:srgbClr val="CC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fr-FR" altLang="ro-RO" sz="2000" b="1"/>
                <a:t> Que faire si l’enfant recrache une partie du vaccin ?</a:t>
              </a:r>
            </a:p>
          </p:txBody>
        </p:sp>
        <p:sp>
          <p:nvSpPr>
            <p:cNvPr id="10" name="Ellipse 9">
              <a:extLst>
                <a:ext uri="{FF2B5EF4-FFF2-40B4-BE49-F238E27FC236}">
                  <a16:creationId xmlns:a16="http://schemas.microsoft.com/office/drawing/2014/main" id="{4DDDC1C0-2DAB-47BE-A8A1-9A9F9C421F5B}"/>
                </a:ext>
              </a:extLst>
            </p:cNvPr>
            <p:cNvSpPr>
              <a:spLocks noChangeArrowheads="1"/>
            </p:cNvSpPr>
            <p:nvPr/>
          </p:nvSpPr>
          <p:spPr bwMode="auto">
            <a:xfrm>
              <a:off x="386" y="3021"/>
              <a:ext cx="317" cy="318"/>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2400" b="1">
                  <a:solidFill>
                    <a:srgbClr val="FFFFFF"/>
                  </a:solidFill>
                  <a:latin typeface="Arial" pitchFamily="34" charset="0"/>
                </a:rPr>
                <a:t>4</a:t>
              </a:r>
            </a:p>
          </p:txBody>
        </p:sp>
      </p:grpSp>
      <p:sp>
        <p:nvSpPr>
          <p:cNvPr id="8198" name="ZoneTexte 15">
            <a:extLst>
              <a:ext uri="{FF2B5EF4-FFF2-40B4-BE49-F238E27FC236}">
                <a16:creationId xmlns:a16="http://schemas.microsoft.com/office/drawing/2014/main" id="{CB522757-9F0E-4EE3-97B8-57D20C2A91AC}"/>
              </a:ext>
            </a:extLst>
          </p:cNvPr>
          <p:cNvSpPr txBox="1">
            <a:spLocks noChangeArrowheads="1"/>
          </p:cNvSpPr>
          <p:nvPr/>
        </p:nvSpPr>
        <p:spPr bwMode="auto">
          <a:xfrm>
            <a:off x="0" y="333375"/>
            <a:ext cx="914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3600" b="1">
                <a:solidFill>
                  <a:srgbClr val="002060"/>
                </a:solidFill>
                <a:latin typeface="Calibri" panose="020F0502020204030204" pitchFamily="34" charset="0"/>
              </a:rPr>
              <a:t>Questions clés </a:t>
            </a:r>
          </a:p>
        </p:txBody>
      </p:sp>
      <p:grpSp>
        <p:nvGrpSpPr>
          <p:cNvPr id="11" name="Group 15">
            <a:extLst>
              <a:ext uri="{FF2B5EF4-FFF2-40B4-BE49-F238E27FC236}">
                <a16:creationId xmlns:a16="http://schemas.microsoft.com/office/drawing/2014/main" id="{56FD8D70-53C5-4B45-8EDD-D6B690C45736}"/>
              </a:ext>
            </a:extLst>
          </p:cNvPr>
          <p:cNvGrpSpPr>
            <a:grpSpLocks/>
          </p:cNvGrpSpPr>
          <p:nvPr/>
        </p:nvGrpSpPr>
        <p:grpSpPr bwMode="auto">
          <a:xfrm>
            <a:off x="612775" y="3643313"/>
            <a:ext cx="4606925" cy="1009650"/>
            <a:chOff x="386" y="2295"/>
            <a:chExt cx="2902" cy="636"/>
          </a:xfrm>
        </p:grpSpPr>
        <p:sp>
          <p:nvSpPr>
            <p:cNvPr id="8200" name="Rectangle à coins arrondis 6">
              <a:extLst>
                <a:ext uri="{FF2B5EF4-FFF2-40B4-BE49-F238E27FC236}">
                  <a16:creationId xmlns:a16="http://schemas.microsoft.com/office/drawing/2014/main" id="{7073D1FF-832F-4C8E-BB2E-C6191F786152}"/>
                </a:ext>
              </a:extLst>
            </p:cNvPr>
            <p:cNvSpPr>
              <a:spLocks noChangeArrowheads="1"/>
            </p:cNvSpPr>
            <p:nvPr/>
          </p:nvSpPr>
          <p:spPr bwMode="auto">
            <a:xfrm>
              <a:off x="612" y="2432"/>
              <a:ext cx="2676" cy="499"/>
            </a:xfrm>
            <a:prstGeom prst="wedgeRoundRectCallout">
              <a:avLst>
                <a:gd name="adj1" fmla="val 64704"/>
                <a:gd name="adj2" fmla="val -25347"/>
                <a:gd name="adj3" fmla="val 16667"/>
              </a:avLst>
            </a:prstGeom>
            <a:solidFill>
              <a:schemeClr val="bg1"/>
            </a:solidFill>
            <a:ln w="25400">
              <a:solidFill>
                <a:srgbClr val="CC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en-GB" altLang="ro-RO" sz="2000" b="1"/>
                <a:t>Comment administrer le vaccin ? </a:t>
              </a:r>
            </a:p>
          </p:txBody>
        </p:sp>
        <p:sp>
          <p:nvSpPr>
            <p:cNvPr id="3" name="Ellipse 9">
              <a:extLst>
                <a:ext uri="{FF2B5EF4-FFF2-40B4-BE49-F238E27FC236}">
                  <a16:creationId xmlns:a16="http://schemas.microsoft.com/office/drawing/2014/main" id="{EBF06703-E3C6-47C6-9F89-CD7F83DBCBAB}"/>
                </a:ext>
              </a:extLst>
            </p:cNvPr>
            <p:cNvSpPr>
              <a:spLocks noChangeArrowheads="1"/>
            </p:cNvSpPr>
            <p:nvPr/>
          </p:nvSpPr>
          <p:spPr bwMode="auto">
            <a:xfrm>
              <a:off x="386" y="2295"/>
              <a:ext cx="317" cy="318"/>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3</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8">
            <a:extLst>
              <a:ext uri="{FF2B5EF4-FFF2-40B4-BE49-F238E27FC236}">
                <a16:creationId xmlns:a16="http://schemas.microsoft.com/office/drawing/2014/main" id="{73B104E1-43F9-4596-9E7B-8E062E302234}"/>
              </a:ext>
            </a:extLst>
          </p:cNvPr>
          <p:cNvSpPr>
            <a:spLocks noGrp="1" noChangeArrowheads="1"/>
          </p:cNvSpPr>
          <p:nvPr>
            <p:ph type="body" idx="1"/>
          </p:nvPr>
        </p:nvSpPr>
        <p:spPr>
          <a:xfrm>
            <a:off x="395288" y="1338263"/>
            <a:ext cx="8675687" cy="4611687"/>
          </a:xfrm>
        </p:spPr>
        <p:txBody>
          <a:bodyPr/>
          <a:lstStyle/>
          <a:p>
            <a:pPr>
              <a:defRPr/>
            </a:pPr>
            <a:r>
              <a:rPr lang="fr-FR" altLang="ro-RO" sz="2350" dirty="0"/>
              <a:t>Avant d’administrer le vaccin Rotarix</a:t>
            </a:r>
            <a:r>
              <a:rPr lang="fr-FR" altLang="ro-RO" sz="2350" baseline="30000" dirty="0"/>
              <a:t>®</a:t>
            </a:r>
            <a:r>
              <a:rPr lang="fr-FR" altLang="ro-RO" sz="2350" dirty="0"/>
              <a:t>, il convient de vérifier la pastille de contrôle du vaccin (PCV) sur l’étiquette placé sur la plaque qui relie les 5 tubes</a:t>
            </a:r>
          </a:p>
        </p:txBody>
      </p:sp>
      <p:sp>
        <p:nvSpPr>
          <p:cNvPr id="6147" name="Rectangle 29">
            <a:extLst>
              <a:ext uri="{FF2B5EF4-FFF2-40B4-BE49-F238E27FC236}">
                <a16:creationId xmlns:a16="http://schemas.microsoft.com/office/drawing/2014/main" id="{D64E236A-2545-46A4-8A8F-4B96E4725E57}"/>
              </a:ext>
            </a:extLst>
          </p:cNvPr>
          <p:cNvSpPr>
            <a:spLocks noGrp="1" noChangeArrowheads="1"/>
          </p:cNvSpPr>
          <p:nvPr>
            <p:ph type="title"/>
          </p:nvPr>
        </p:nvSpPr>
        <p:spPr/>
        <p:txBody>
          <a:bodyPr/>
          <a:lstStyle/>
          <a:p>
            <a:pPr>
              <a:buSzPct val="100000"/>
              <a:defRPr/>
            </a:pPr>
            <a:r>
              <a:rPr lang="fr-FR" altLang="ro-RO" dirty="0"/>
              <a:t>Comment vérifier la qualité du vaccin Rotarix</a:t>
            </a:r>
            <a:r>
              <a:rPr lang="fr-FR" altLang="ro-RO" baseline="30000" dirty="0"/>
              <a:t>®</a:t>
            </a:r>
            <a:r>
              <a:rPr lang="fr-FR" altLang="ro-RO" dirty="0"/>
              <a:t> ? (1/2)</a:t>
            </a:r>
          </a:p>
        </p:txBody>
      </p:sp>
      <p:sp>
        <p:nvSpPr>
          <p:cNvPr id="10244" name="Right Arrow 2">
            <a:extLst>
              <a:ext uri="{FF2B5EF4-FFF2-40B4-BE49-F238E27FC236}">
                <a16:creationId xmlns:a16="http://schemas.microsoft.com/office/drawing/2014/main" id="{9277B9B2-AFAC-4204-86A0-C7FCD1985953}"/>
              </a:ext>
            </a:extLst>
          </p:cNvPr>
          <p:cNvSpPr>
            <a:spLocks noChangeArrowheads="1"/>
          </p:cNvSpPr>
          <p:nvPr/>
        </p:nvSpPr>
        <p:spPr bwMode="auto">
          <a:xfrm>
            <a:off x="755650" y="2852738"/>
            <a:ext cx="1295400" cy="215900"/>
          </a:xfrm>
          <a:prstGeom prst="rightArrow">
            <a:avLst>
              <a:gd name="adj1" fmla="val 50000"/>
              <a:gd name="adj2" fmla="val 5000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pic>
        <p:nvPicPr>
          <p:cNvPr id="10246" name="Picture 1">
            <a:extLst>
              <a:ext uri="{FF2B5EF4-FFF2-40B4-BE49-F238E27FC236}">
                <a16:creationId xmlns:a16="http://schemas.microsoft.com/office/drawing/2014/main" id="{806264B6-2D07-47FD-BFC8-30A1926E68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57234" y="2437244"/>
            <a:ext cx="5686765" cy="3584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descr="Text, whiteboard&#10;&#10;Description automatically generated">
            <a:extLst>
              <a:ext uri="{FF2B5EF4-FFF2-40B4-BE49-F238E27FC236}">
                <a16:creationId xmlns:a16="http://schemas.microsoft.com/office/drawing/2014/main" id="{5E59F463-3542-B652-3559-93FF58988D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431" y="2852738"/>
            <a:ext cx="2699308" cy="2449867"/>
          </a:xfrm>
          <a:prstGeom prst="rect">
            <a:avLst/>
          </a:prstGeom>
        </p:spPr>
      </p:pic>
      <p:sp>
        <p:nvSpPr>
          <p:cNvPr id="7" name="Arrow: Down 18">
            <a:extLst>
              <a:ext uri="{FF2B5EF4-FFF2-40B4-BE49-F238E27FC236}">
                <a16:creationId xmlns:a16="http://schemas.microsoft.com/office/drawing/2014/main" id="{8C76E369-F84F-CFDF-4082-8EDF5FE90922}"/>
              </a:ext>
            </a:extLst>
          </p:cNvPr>
          <p:cNvSpPr>
            <a:spLocks noChangeArrowheads="1"/>
          </p:cNvSpPr>
          <p:nvPr/>
        </p:nvSpPr>
        <p:spPr bwMode="auto">
          <a:xfrm rot="3732767">
            <a:off x="2778020" y="3293256"/>
            <a:ext cx="215900" cy="600075"/>
          </a:xfrm>
          <a:prstGeom prst="downArrow">
            <a:avLst>
              <a:gd name="adj1" fmla="val 50000"/>
              <a:gd name="adj2" fmla="val 50055"/>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42988">
              <a:defRPr>
                <a:solidFill>
                  <a:schemeClr val="tx1"/>
                </a:solidFill>
                <a:latin typeface="Limon F3" charset="0"/>
                <a:ea typeface="MS PGothic" panose="020B0600070205080204" pitchFamily="34" charset="-128"/>
              </a:defRPr>
            </a:lvl1pPr>
            <a:lvl2pPr marL="742950" indent="-285750" defTabSz="1042988">
              <a:defRPr>
                <a:solidFill>
                  <a:schemeClr val="tx1"/>
                </a:solidFill>
                <a:latin typeface="Limon F3" charset="0"/>
                <a:ea typeface="MS PGothic" panose="020B0600070205080204" pitchFamily="34" charset="-128"/>
              </a:defRPr>
            </a:lvl2pPr>
            <a:lvl3pPr marL="1143000" indent="-228600" defTabSz="1042988">
              <a:defRPr>
                <a:solidFill>
                  <a:schemeClr val="tx1"/>
                </a:solidFill>
                <a:latin typeface="Limon F3" charset="0"/>
                <a:ea typeface="MS PGothic" panose="020B0600070205080204" pitchFamily="34" charset="-128"/>
              </a:defRPr>
            </a:lvl3pPr>
            <a:lvl4pPr marL="1600200" indent="-228600" defTabSz="1042988">
              <a:defRPr>
                <a:solidFill>
                  <a:schemeClr val="tx1"/>
                </a:solidFill>
                <a:latin typeface="Limon F3" charset="0"/>
                <a:ea typeface="MS PGothic" panose="020B0600070205080204" pitchFamily="34" charset="-128"/>
              </a:defRPr>
            </a:lvl4pPr>
            <a:lvl5pPr marL="2057400" indent="-228600" defTabSz="1042988">
              <a:defRPr>
                <a:solidFill>
                  <a:schemeClr val="tx1"/>
                </a:solidFill>
                <a:latin typeface="Limon F3" charset="0"/>
                <a:ea typeface="MS PGothic" panose="020B0600070205080204"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spcBef>
                <a:spcPct val="50000"/>
              </a:spcBef>
            </a:pPr>
            <a:endParaRPr lang="en-US" altLang="en-US" sz="3900" b="1">
              <a:solidFill>
                <a:srgbClr val="000066"/>
              </a:solidFill>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a:extLst>
              <a:ext uri="{FF2B5EF4-FFF2-40B4-BE49-F238E27FC236}">
                <a16:creationId xmlns:a16="http://schemas.microsoft.com/office/drawing/2014/main" id="{00AD422C-35E6-4604-85FC-DC0E0EEA1758}"/>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defRPr/>
            </a:pPr>
            <a:r>
              <a:rPr lang="fr-FR" altLang="ro-RO" sz="3500" b="1" dirty="0"/>
              <a:t>Comment vérifier la qualité du </a:t>
            </a:r>
          </a:p>
          <a:p>
            <a:pPr algn="ctr">
              <a:spcBef>
                <a:spcPct val="0"/>
              </a:spcBef>
              <a:buClrTx/>
              <a:buFontTx/>
              <a:buNone/>
              <a:defRPr/>
            </a:pPr>
            <a:r>
              <a:rPr lang="fr-FR" altLang="ro-RO" sz="3500" b="1" dirty="0"/>
              <a:t>vaccin Rotarix</a:t>
            </a:r>
            <a:r>
              <a:rPr lang="fr-FR" altLang="ro-RO" sz="3500" b="1" baseline="30000" dirty="0"/>
              <a:t>®</a:t>
            </a:r>
            <a:r>
              <a:rPr lang="fr-FR" altLang="ro-RO" sz="3500" b="1" dirty="0"/>
              <a:t> ? (2/2)</a:t>
            </a:r>
          </a:p>
        </p:txBody>
      </p:sp>
      <p:sp>
        <p:nvSpPr>
          <p:cNvPr id="12291" name="Rectangle 12">
            <a:extLst>
              <a:ext uri="{FF2B5EF4-FFF2-40B4-BE49-F238E27FC236}">
                <a16:creationId xmlns:a16="http://schemas.microsoft.com/office/drawing/2014/main" id="{B093484A-4C5F-4E66-8A20-7FB8C2E8F6B4}"/>
              </a:ext>
            </a:extLst>
          </p:cNvPr>
          <p:cNvSpPr>
            <a:spLocks noChangeArrowheads="1"/>
          </p:cNvSpPr>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dirty="0"/>
              <a:t>Avant d’administrer le vaccin </a:t>
            </a:r>
            <a:r>
              <a:rPr lang="fr-FR" altLang="ro-RO" dirty="0" err="1"/>
              <a:t>Rotarix</a:t>
            </a:r>
            <a:r>
              <a:rPr lang="fr-FR" altLang="ro-RO" baseline="30000" dirty="0"/>
              <a:t>®</a:t>
            </a:r>
            <a:r>
              <a:rPr lang="fr-FR" altLang="ro-RO" dirty="0"/>
              <a:t>, il convient de toujours vérifier la date d'expiration sur la plaque qui relie les cinq tubes</a:t>
            </a:r>
          </a:p>
        </p:txBody>
      </p:sp>
      <p:pic>
        <p:nvPicPr>
          <p:cNvPr id="3" name="Picture 2" descr="Text, whiteboard&#10;&#10;Description automatically generated">
            <a:extLst>
              <a:ext uri="{FF2B5EF4-FFF2-40B4-BE49-F238E27FC236}">
                <a16:creationId xmlns:a16="http://schemas.microsoft.com/office/drawing/2014/main" id="{74FFFD70-D47B-E380-012B-D3B54AB5D5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43524" y="2922852"/>
            <a:ext cx="2886075" cy="2619375"/>
          </a:xfrm>
          <a:prstGeom prst="rect">
            <a:avLst/>
          </a:prstGeom>
        </p:spPr>
      </p:pic>
      <p:sp>
        <p:nvSpPr>
          <p:cNvPr id="4" name="Right Arrow 3">
            <a:extLst>
              <a:ext uri="{FF2B5EF4-FFF2-40B4-BE49-F238E27FC236}">
                <a16:creationId xmlns:a16="http://schemas.microsoft.com/office/drawing/2014/main" id="{E063875A-4A8B-8673-2227-866A6EBC8411}"/>
              </a:ext>
            </a:extLst>
          </p:cNvPr>
          <p:cNvSpPr>
            <a:spLocks noChangeArrowheads="1"/>
          </p:cNvSpPr>
          <p:nvPr/>
        </p:nvSpPr>
        <p:spPr bwMode="auto">
          <a:xfrm rot="8425739">
            <a:off x="5674579" y="2525458"/>
            <a:ext cx="1223962" cy="288925"/>
          </a:xfrm>
          <a:prstGeom prst="rightArrow">
            <a:avLst>
              <a:gd name="adj1" fmla="val 50000"/>
              <a:gd name="adj2" fmla="val 49835"/>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doctor_thinking">
            <a:extLst>
              <a:ext uri="{FF2B5EF4-FFF2-40B4-BE49-F238E27FC236}">
                <a16:creationId xmlns:a16="http://schemas.microsoft.com/office/drawing/2014/main" id="{D5B28008-07DA-4715-801F-010F291231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Titre 17">
            <a:extLst>
              <a:ext uri="{FF2B5EF4-FFF2-40B4-BE49-F238E27FC236}">
                <a16:creationId xmlns:a16="http://schemas.microsoft.com/office/drawing/2014/main" id="{E011318B-218E-4331-85BD-60AD35DD7A4E}"/>
              </a:ext>
            </a:extLst>
          </p:cNvPr>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defRPr/>
            </a:pPr>
            <a:r>
              <a:rPr lang="en-GB" altLang="ro-RO" sz="3500" b="1"/>
              <a:t>Que devriez-vous faire dans ce cas ? </a:t>
            </a:r>
          </a:p>
        </p:txBody>
      </p:sp>
      <p:sp>
        <p:nvSpPr>
          <p:cNvPr id="14340" name="Rectangle à coins arrondis 3">
            <a:extLst>
              <a:ext uri="{FF2B5EF4-FFF2-40B4-BE49-F238E27FC236}">
                <a16:creationId xmlns:a16="http://schemas.microsoft.com/office/drawing/2014/main" id="{A20BE3DE-2EC5-43ED-B1EC-150946E7AAE6}"/>
              </a:ext>
            </a:extLst>
          </p:cNvPr>
          <p:cNvSpPr>
            <a:spLocks noChangeArrowheads="1"/>
          </p:cNvSpPr>
          <p:nvPr/>
        </p:nvSpPr>
        <p:spPr bwMode="auto">
          <a:xfrm>
            <a:off x="971550" y="1916113"/>
            <a:ext cx="4392613" cy="3025775"/>
          </a:xfrm>
          <a:prstGeom prst="wedgeRoundRectCallout">
            <a:avLst>
              <a:gd name="adj1" fmla="val 70324"/>
              <a:gd name="adj2" fmla="val -19921"/>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en-GB" altLang="ro-RO" sz="2000" b="1">
                <a:solidFill>
                  <a:srgbClr val="002060"/>
                </a:solidFill>
              </a:rPr>
              <a:t>Sur la pastille de contrôle du vaccin, le carré intérieur est plus clair que le cercle, mais est déjà plus foncée que la couleur initiale. </a:t>
            </a:r>
          </a:p>
          <a:p>
            <a:pPr>
              <a:spcBef>
                <a:spcPct val="0"/>
              </a:spcBef>
              <a:buClrTx/>
              <a:buFont typeface="Limon F3" charset="0"/>
              <a:buNone/>
            </a:pPr>
            <a:endParaRPr lang="en-GB" altLang="ro-RO" sz="2000" b="1">
              <a:solidFill>
                <a:srgbClr val="002060"/>
              </a:solidFill>
            </a:endParaRPr>
          </a:p>
          <a:p>
            <a:pPr>
              <a:spcBef>
                <a:spcPct val="0"/>
              </a:spcBef>
              <a:buClrTx/>
              <a:buFont typeface="Limon F3" charset="0"/>
              <a:buNone/>
            </a:pPr>
            <a:r>
              <a:rPr lang="en-GB" altLang="ro-RO" sz="2000" b="1">
                <a:solidFill>
                  <a:srgbClr val="002060"/>
                </a:solidFill>
              </a:rPr>
              <a:t>Que devriez-vous faire ?</a:t>
            </a:r>
            <a:r>
              <a:rPr lang="en-GB" altLang="ro-RO" sz="2000" b="1"/>
              <a:t>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96BD026C-829C-447E-B5FD-011CE1936259}"/>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normAutofit/>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defTabSz="912813">
              <a:lnSpc>
                <a:spcPct val="90000"/>
              </a:lnSpc>
              <a:spcAft>
                <a:spcPts val="600"/>
              </a:spcAft>
              <a:buSzPct val="100000"/>
              <a:defRPr/>
            </a:pPr>
            <a:r>
              <a:rPr lang="fr-FR" altLang="ro-RO" sz="2500" b="1" dirty="0">
                <a:solidFill>
                  <a:srgbClr val="000066"/>
                </a:solidFill>
                <a:latin typeface="+mj-lt"/>
                <a:cs typeface="+mj-cs"/>
              </a:rPr>
              <a:t>Comment se préparer pour la vaccination avec la présentation en tubes </a:t>
            </a:r>
            <a:r>
              <a:rPr lang="fr-FR" altLang="ro-RO" sz="2500" b="1" dirty="0" err="1">
                <a:solidFill>
                  <a:srgbClr val="000066"/>
                </a:solidFill>
                <a:latin typeface="+mj-lt"/>
                <a:cs typeface="+mj-cs"/>
              </a:rPr>
              <a:t>monodose</a:t>
            </a:r>
            <a:r>
              <a:rPr lang="fr-FR" altLang="ro-RO" sz="2500" b="1" dirty="0">
                <a:solidFill>
                  <a:srgbClr val="000066"/>
                </a:solidFill>
                <a:latin typeface="+mj-lt"/>
                <a:cs typeface="+mj-cs"/>
              </a:rPr>
              <a:t> du vaccin Rotarix</a:t>
            </a:r>
            <a:r>
              <a:rPr lang="fr-FR" altLang="ro-RO" sz="2500" b="1" baseline="30000" dirty="0">
                <a:solidFill>
                  <a:srgbClr val="000066"/>
                </a:solidFill>
                <a:latin typeface="+mj-lt"/>
                <a:cs typeface="+mj-cs"/>
              </a:rPr>
              <a:t>®</a:t>
            </a:r>
            <a:r>
              <a:rPr lang="fr-FR" altLang="ro-RO" sz="2500" b="1" dirty="0">
                <a:solidFill>
                  <a:srgbClr val="000066"/>
                </a:solidFill>
                <a:latin typeface="+mj-lt"/>
                <a:cs typeface="+mj-cs"/>
              </a:rPr>
              <a:t> ? (1/5)</a:t>
            </a:r>
          </a:p>
        </p:txBody>
      </p:sp>
      <p:pic>
        <p:nvPicPr>
          <p:cNvPr id="3" name="Picture 2" descr="Diagram&#10;&#10;Description automatically generated">
            <a:extLst>
              <a:ext uri="{FF2B5EF4-FFF2-40B4-BE49-F238E27FC236}">
                <a16:creationId xmlns:a16="http://schemas.microsoft.com/office/drawing/2014/main" id="{AC8F51F0-5A3B-9447-9182-4730AF4744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7178" y="1772816"/>
            <a:ext cx="3137706" cy="2705794"/>
          </a:xfrm>
          <a:prstGeom prst="rect">
            <a:avLst/>
          </a:prstGeom>
        </p:spPr>
      </p:pic>
      <p:sp>
        <p:nvSpPr>
          <p:cNvPr id="5" name="Rectangle 8">
            <a:extLst>
              <a:ext uri="{FF2B5EF4-FFF2-40B4-BE49-F238E27FC236}">
                <a16:creationId xmlns:a16="http://schemas.microsoft.com/office/drawing/2014/main" id="{43FF26D9-AC6B-0D7C-4216-3FF792FE494D}"/>
              </a:ext>
            </a:extLst>
          </p:cNvPr>
          <p:cNvSpPr txBox="1">
            <a:spLocks noChangeArrowheads="1"/>
          </p:cNvSpPr>
          <p:nvPr/>
        </p:nvSpPr>
        <p:spPr bwMode="auto">
          <a:xfrm>
            <a:off x="481856" y="1317478"/>
            <a:ext cx="8338616" cy="45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marL="0" indent="0">
              <a:buNone/>
            </a:pPr>
            <a:r>
              <a:rPr lang="fr-FR" altLang="en-US" sz="2400" b="1" i="1" kern="0" dirty="0"/>
              <a:t>A. Ce qu’il faut faire avant d’administrer </a:t>
            </a:r>
            <a:r>
              <a:rPr lang="fr-FR" altLang="en-US" sz="2400" b="1" i="1" kern="0" dirty="0" err="1"/>
              <a:t>Rotarix</a:t>
            </a:r>
            <a:r>
              <a:rPr lang="fr-FR" altLang="en-US" sz="2400" b="1" i="1" kern="0" dirty="0"/>
              <a:t>® </a:t>
            </a:r>
          </a:p>
        </p:txBody>
      </p:sp>
      <p:sp>
        <p:nvSpPr>
          <p:cNvPr id="6" name="Rectangle 8">
            <a:extLst>
              <a:ext uri="{FF2B5EF4-FFF2-40B4-BE49-F238E27FC236}">
                <a16:creationId xmlns:a16="http://schemas.microsoft.com/office/drawing/2014/main" id="{96130D7F-79A9-ADD2-A782-F9C9A359A3F5}"/>
              </a:ext>
            </a:extLst>
          </p:cNvPr>
          <p:cNvSpPr txBox="1">
            <a:spLocks noChangeArrowheads="1"/>
          </p:cNvSpPr>
          <p:nvPr/>
        </p:nvSpPr>
        <p:spPr bwMode="auto">
          <a:xfrm>
            <a:off x="442913" y="1772816"/>
            <a:ext cx="5281215" cy="245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a:spcBef>
                <a:spcPts val="1800"/>
              </a:spcBef>
            </a:pPr>
            <a:r>
              <a:rPr lang="fr-FR" altLang="en-US" sz="2400" kern="0" dirty="0"/>
              <a:t>Vérifiez la date de péremption sur la plaque qui relie les tubes</a:t>
            </a:r>
          </a:p>
          <a:p>
            <a:pPr>
              <a:spcBef>
                <a:spcPts val="1800"/>
              </a:spcBef>
            </a:pPr>
            <a:r>
              <a:rPr lang="fr-FR" altLang="en-US" sz="2400" kern="0" dirty="0"/>
              <a:t>Vérifiez que le liquide présent dans les tubes est transparent, incolore et exempt de particules</a:t>
            </a:r>
          </a:p>
          <a:p>
            <a:pPr>
              <a:spcBef>
                <a:spcPts val="1800"/>
              </a:spcBef>
            </a:pPr>
            <a:r>
              <a:rPr lang="fr-FR" altLang="en-US" sz="2400" kern="0" dirty="0"/>
              <a:t>Vérifiez que chaque tube individuel est intact et scellé</a:t>
            </a:r>
          </a:p>
          <a:p>
            <a:pPr marL="0" indent="0">
              <a:spcBef>
                <a:spcPts val="1800"/>
              </a:spcBef>
              <a:buNone/>
            </a:pPr>
            <a:endParaRPr lang="fr-FR" altLang="en-US" sz="2400" kern="0" dirty="0"/>
          </a:p>
        </p:txBody>
      </p:sp>
      <p:sp>
        <p:nvSpPr>
          <p:cNvPr id="7" name="Rectangle 8">
            <a:extLst>
              <a:ext uri="{FF2B5EF4-FFF2-40B4-BE49-F238E27FC236}">
                <a16:creationId xmlns:a16="http://schemas.microsoft.com/office/drawing/2014/main" id="{61567E0D-3CAB-7E2A-F40D-B60554877E24}"/>
              </a:ext>
            </a:extLst>
          </p:cNvPr>
          <p:cNvSpPr txBox="1">
            <a:spLocks noChangeArrowheads="1"/>
          </p:cNvSpPr>
          <p:nvPr/>
        </p:nvSpPr>
        <p:spPr bwMode="auto">
          <a:xfrm>
            <a:off x="481856" y="5013176"/>
            <a:ext cx="8338616"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marL="0" indent="0">
              <a:spcBef>
                <a:spcPts val="1800"/>
              </a:spcBef>
              <a:buNone/>
            </a:pPr>
            <a:r>
              <a:rPr lang="fr-FR" altLang="en-US" sz="2400" kern="0" dirty="0">
                <a:solidFill>
                  <a:srgbClr val="FF0000"/>
                </a:solidFill>
              </a:rPr>
              <a:t>Si vous remarquez la moindre anomalie, n’utilisez pas le tube en question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96BD026C-829C-447E-B5FD-011CE1936259}"/>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normAutofit/>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defTabSz="912813">
              <a:lnSpc>
                <a:spcPct val="90000"/>
              </a:lnSpc>
              <a:spcAft>
                <a:spcPts val="600"/>
              </a:spcAft>
              <a:buSzPct val="100000"/>
              <a:defRPr/>
            </a:pPr>
            <a:r>
              <a:rPr lang="fr-FR" altLang="ro-RO" sz="2500" b="1" dirty="0">
                <a:solidFill>
                  <a:srgbClr val="000066"/>
                </a:solidFill>
                <a:latin typeface="+mj-lt"/>
                <a:cs typeface="+mj-cs"/>
              </a:rPr>
              <a:t>Comment se préparer pour la vaccination avec la présentation en tubes </a:t>
            </a:r>
            <a:r>
              <a:rPr lang="fr-FR" altLang="ro-RO" sz="2500" b="1" dirty="0" err="1">
                <a:solidFill>
                  <a:srgbClr val="000066"/>
                </a:solidFill>
                <a:latin typeface="+mj-lt"/>
                <a:cs typeface="+mj-cs"/>
              </a:rPr>
              <a:t>monodose</a:t>
            </a:r>
            <a:r>
              <a:rPr lang="fr-FR" altLang="ro-RO" sz="2500" b="1" dirty="0">
                <a:solidFill>
                  <a:srgbClr val="000066"/>
                </a:solidFill>
                <a:latin typeface="+mj-lt"/>
                <a:cs typeface="+mj-cs"/>
              </a:rPr>
              <a:t> du vaccin Rotarix</a:t>
            </a:r>
            <a:r>
              <a:rPr lang="fr-FR" altLang="ro-RO" sz="2500" b="1" baseline="30000" dirty="0">
                <a:solidFill>
                  <a:srgbClr val="000066"/>
                </a:solidFill>
                <a:latin typeface="+mj-lt"/>
                <a:cs typeface="+mj-cs"/>
              </a:rPr>
              <a:t>®</a:t>
            </a:r>
            <a:r>
              <a:rPr lang="fr-FR" altLang="ro-RO" sz="2500" b="1" dirty="0">
                <a:solidFill>
                  <a:srgbClr val="000066"/>
                </a:solidFill>
                <a:latin typeface="+mj-lt"/>
                <a:cs typeface="+mj-cs"/>
              </a:rPr>
              <a:t> ? (2/5)</a:t>
            </a:r>
          </a:p>
        </p:txBody>
      </p:sp>
      <p:sp>
        <p:nvSpPr>
          <p:cNvPr id="5" name="Rectangle 8">
            <a:extLst>
              <a:ext uri="{FF2B5EF4-FFF2-40B4-BE49-F238E27FC236}">
                <a16:creationId xmlns:a16="http://schemas.microsoft.com/office/drawing/2014/main" id="{43FF26D9-AC6B-0D7C-4216-3FF792FE494D}"/>
              </a:ext>
            </a:extLst>
          </p:cNvPr>
          <p:cNvSpPr txBox="1">
            <a:spLocks noChangeArrowheads="1"/>
          </p:cNvSpPr>
          <p:nvPr/>
        </p:nvSpPr>
        <p:spPr bwMode="auto">
          <a:xfrm>
            <a:off x="481856" y="1317478"/>
            <a:ext cx="8338616" cy="45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marL="0" indent="0">
              <a:spcBef>
                <a:spcPts val="1800"/>
              </a:spcBef>
              <a:buNone/>
            </a:pPr>
            <a:r>
              <a:rPr lang="fr-FR" altLang="en-US" sz="2400" b="1" i="1" kern="0" dirty="0"/>
              <a:t>B. Préparez le tube pour administration orale</a:t>
            </a:r>
          </a:p>
          <a:p>
            <a:pPr marL="0" indent="0">
              <a:spcBef>
                <a:spcPts val="1800"/>
              </a:spcBef>
              <a:buNone/>
            </a:pPr>
            <a:r>
              <a:rPr lang="fr-FR" altLang="en-US" sz="2400" b="1" kern="0" dirty="0"/>
              <a:t>1. Pour dissocier un tube des autres, en commençant par une extrémité :</a:t>
            </a:r>
          </a:p>
        </p:txBody>
      </p:sp>
      <p:pic>
        <p:nvPicPr>
          <p:cNvPr id="2" name="Picture 1" descr="Diagram&#10;&#10;Description automatically generated">
            <a:extLst>
              <a:ext uri="{FF2B5EF4-FFF2-40B4-BE49-F238E27FC236}">
                <a16:creationId xmlns:a16="http://schemas.microsoft.com/office/drawing/2014/main" id="{80D95B1D-5C28-6380-9EB5-B5D7195782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24128" y="2488414"/>
            <a:ext cx="3323723" cy="2092714"/>
          </a:xfrm>
          <a:prstGeom prst="rect">
            <a:avLst/>
          </a:prstGeom>
        </p:spPr>
      </p:pic>
      <p:sp>
        <p:nvSpPr>
          <p:cNvPr id="4" name="Rectangle 8">
            <a:extLst>
              <a:ext uri="{FF2B5EF4-FFF2-40B4-BE49-F238E27FC236}">
                <a16:creationId xmlns:a16="http://schemas.microsoft.com/office/drawing/2014/main" id="{9E73E27C-E094-93CB-715E-CA7862791C55}"/>
              </a:ext>
            </a:extLst>
          </p:cNvPr>
          <p:cNvSpPr txBox="1">
            <a:spLocks noChangeArrowheads="1"/>
          </p:cNvSpPr>
          <p:nvPr/>
        </p:nvSpPr>
        <p:spPr>
          <a:xfrm>
            <a:off x="481857" y="2708920"/>
            <a:ext cx="5242272" cy="3024336"/>
          </a:xfrm>
          <a:prstGeom prst="rect">
            <a:avLst/>
          </a:prstGeom>
        </p:spPr>
        <p:txBody>
          <a:bodyPr/>
          <a:lst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marL="457200" indent="-457200">
              <a:spcBef>
                <a:spcPts val="1200"/>
              </a:spcBef>
              <a:buFont typeface="+mj-lt"/>
              <a:buAutoNum type="alphaLcParenR"/>
            </a:pPr>
            <a:r>
              <a:rPr lang="fr-FR" altLang="en-US" sz="2400" kern="0" dirty="0"/>
              <a:t>Saisissez l’attache d’un tube situé a l’une des extrémités de la plaque pour le dissocier des autres</a:t>
            </a:r>
          </a:p>
          <a:p>
            <a:pPr marL="457200" indent="-457200">
              <a:spcBef>
                <a:spcPts val="1200"/>
              </a:spcBef>
              <a:buFont typeface="+mj-lt"/>
              <a:buAutoNum type="alphaLcParenR"/>
            </a:pPr>
            <a:r>
              <a:rPr lang="fr-FR" altLang="en-US" sz="2400" kern="0" dirty="0"/>
              <a:t>De l’autre main, saisissez l’attache du tube voisin</a:t>
            </a:r>
          </a:p>
          <a:p>
            <a:pPr marL="457200" indent="-457200">
              <a:spcBef>
                <a:spcPts val="1200"/>
              </a:spcBef>
              <a:buFont typeface="+mj-lt"/>
              <a:buAutoNum type="alphaLcParenR"/>
            </a:pPr>
            <a:r>
              <a:rPr lang="fr-FR" altLang="en-US" sz="2400" kern="0" dirty="0"/>
              <a:t>Tirez sur l’attache et détachez-la de celle du tube voisin</a:t>
            </a:r>
          </a:p>
          <a:p>
            <a:pPr marL="342900" indent="-342900">
              <a:spcBef>
                <a:spcPts val="1200"/>
              </a:spcBef>
              <a:buFont typeface="+mj-lt"/>
              <a:buAutoNum type="alphaLcParenR"/>
            </a:pPr>
            <a:endParaRPr lang="fr-FR" altLang="en-US" sz="2400" kern="0" dirty="0"/>
          </a:p>
        </p:txBody>
      </p:sp>
    </p:spTree>
    <p:extLst>
      <p:ext uri="{BB962C8B-B14F-4D97-AF65-F5344CB8AC3E}">
        <p14:creationId xmlns:p14="http://schemas.microsoft.com/office/powerpoint/2010/main" val="15503247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A2E364C8-6315-48F1-846B-FEF188EBE4BC}"/>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lnSpc>
                <a:spcPct val="90000"/>
              </a:lnSpc>
              <a:spcAft>
                <a:spcPts val="600"/>
              </a:spcAft>
              <a:buSzPct val="100000"/>
              <a:defRPr/>
            </a:pPr>
            <a:r>
              <a:rPr lang="fr-FR" altLang="ro-RO" sz="2500" b="1" dirty="0">
                <a:solidFill>
                  <a:srgbClr val="000066"/>
                </a:solidFill>
                <a:latin typeface="+mj-lt"/>
                <a:cs typeface="+mj-cs"/>
              </a:rPr>
              <a:t>Comment se préparer pour la vaccination avec la présentation en tubes </a:t>
            </a:r>
            <a:r>
              <a:rPr lang="fr-FR" altLang="ro-RO" sz="2500" b="1" dirty="0" err="1">
                <a:solidFill>
                  <a:srgbClr val="000066"/>
                </a:solidFill>
                <a:latin typeface="+mj-lt"/>
                <a:cs typeface="+mj-cs"/>
              </a:rPr>
              <a:t>monodose</a:t>
            </a:r>
            <a:r>
              <a:rPr lang="fr-FR" altLang="ro-RO" sz="2500" b="1" dirty="0">
                <a:solidFill>
                  <a:srgbClr val="000066"/>
                </a:solidFill>
                <a:latin typeface="+mj-lt"/>
                <a:cs typeface="+mj-cs"/>
              </a:rPr>
              <a:t> du vaccin </a:t>
            </a:r>
            <a:r>
              <a:rPr lang="fr-FR" altLang="ro-RO" sz="2500" b="1" dirty="0" err="1">
                <a:solidFill>
                  <a:srgbClr val="000066"/>
                </a:solidFill>
                <a:latin typeface="+mj-lt"/>
                <a:cs typeface="+mj-cs"/>
              </a:rPr>
              <a:t>Rotarix</a:t>
            </a:r>
            <a:r>
              <a:rPr lang="fr-FR" altLang="ro-RO" sz="2500" b="1" baseline="30000" dirty="0">
                <a:solidFill>
                  <a:srgbClr val="000066"/>
                </a:solidFill>
                <a:latin typeface="+mj-lt"/>
                <a:cs typeface="+mj-cs"/>
              </a:rPr>
              <a:t>®</a:t>
            </a:r>
            <a:r>
              <a:rPr lang="fr-FR" altLang="ro-RO" sz="2500" b="1" dirty="0">
                <a:solidFill>
                  <a:srgbClr val="000066"/>
                </a:solidFill>
                <a:latin typeface="+mj-lt"/>
                <a:cs typeface="+mj-cs"/>
              </a:rPr>
              <a:t> ? (3/5)</a:t>
            </a:r>
          </a:p>
        </p:txBody>
      </p:sp>
      <p:sp>
        <p:nvSpPr>
          <p:cNvPr id="4" name="Rectangle 8">
            <a:extLst>
              <a:ext uri="{FF2B5EF4-FFF2-40B4-BE49-F238E27FC236}">
                <a16:creationId xmlns:a16="http://schemas.microsoft.com/office/drawing/2014/main" id="{5E7DF04F-932E-204F-D00F-CFF197632BD4}"/>
              </a:ext>
            </a:extLst>
          </p:cNvPr>
          <p:cNvSpPr txBox="1">
            <a:spLocks noChangeArrowheads="1"/>
          </p:cNvSpPr>
          <p:nvPr/>
        </p:nvSpPr>
        <p:spPr bwMode="auto">
          <a:xfrm>
            <a:off x="481856" y="1317478"/>
            <a:ext cx="8338616" cy="38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marL="0" indent="0">
              <a:buNone/>
            </a:pPr>
            <a:r>
              <a:rPr lang="fr-FR" altLang="en-US" sz="2400" b="1" kern="0" dirty="0"/>
              <a:t>2. Pour ouvrir le tube détaché : </a:t>
            </a:r>
          </a:p>
        </p:txBody>
      </p:sp>
      <p:sp>
        <p:nvSpPr>
          <p:cNvPr id="5" name="Rectangle 8">
            <a:extLst>
              <a:ext uri="{FF2B5EF4-FFF2-40B4-BE49-F238E27FC236}">
                <a16:creationId xmlns:a16="http://schemas.microsoft.com/office/drawing/2014/main" id="{657625D0-3166-BD8A-D310-0E337EEBD3D0}"/>
              </a:ext>
            </a:extLst>
          </p:cNvPr>
          <p:cNvSpPr txBox="1">
            <a:spLocks noChangeArrowheads="1"/>
          </p:cNvSpPr>
          <p:nvPr/>
        </p:nvSpPr>
        <p:spPr>
          <a:xfrm>
            <a:off x="467544" y="1844824"/>
            <a:ext cx="5242272" cy="2376264"/>
          </a:xfrm>
          <a:prstGeom prst="rect">
            <a:avLst/>
          </a:prstGeom>
        </p:spPr>
        <p:txBody>
          <a:bodyPr/>
          <a:lst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marL="457200" indent="-457200">
              <a:spcBef>
                <a:spcPts val="1200"/>
              </a:spcBef>
              <a:buFont typeface="+mj-lt"/>
              <a:buAutoNum type="alphaLcParenR" startAt="4"/>
            </a:pPr>
            <a:r>
              <a:rPr lang="fr-FR" altLang="en-US" sz="2400" kern="0" dirty="0"/>
              <a:t>Maintenez le tube dissocié à la verticale</a:t>
            </a:r>
          </a:p>
          <a:p>
            <a:pPr marL="457200" indent="-457200">
              <a:spcBef>
                <a:spcPts val="1200"/>
              </a:spcBef>
              <a:buFont typeface="+mj-lt"/>
              <a:buAutoNum type="alphaLcParenR" startAt="4"/>
            </a:pPr>
            <a:r>
              <a:rPr lang="fr-FR" altLang="en-US" sz="2400" kern="0" dirty="0"/>
              <a:t>Tenez l’attache du tube dissocié d’une main et la plaque de l’autre main</a:t>
            </a:r>
          </a:p>
          <a:p>
            <a:pPr marL="342900" indent="-342900">
              <a:spcBef>
                <a:spcPts val="1200"/>
              </a:spcBef>
              <a:buFont typeface="+mj-lt"/>
              <a:buAutoNum type="alphaLcParenR" startAt="4"/>
            </a:pPr>
            <a:endParaRPr lang="fr-FR" altLang="en-US" sz="2400" kern="0" dirty="0"/>
          </a:p>
        </p:txBody>
      </p:sp>
      <p:pic>
        <p:nvPicPr>
          <p:cNvPr id="3" name="Picture 2" descr="Diagram&#10;&#10;Description automatically generated">
            <a:extLst>
              <a:ext uri="{FF2B5EF4-FFF2-40B4-BE49-F238E27FC236}">
                <a16:creationId xmlns:a16="http://schemas.microsoft.com/office/drawing/2014/main" id="{6CC9A7D6-FC4E-3792-6381-0A8F04AE17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24128" y="1570833"/>
            <a:ext cx="3427091" cy="2215153"/>
          </a:xfrm>
          <a:prstGeom prst="rect">
            <a:avLst/>
          </a:prstGeom>
        </p:spPr>
      </p:pic>
      <p:sp>
        <p:nvSpPr>
          <p:cNvPr id="2" name="Rectangle 8">
            <a:extLst>
              <a:ext uri="{FF2B5EF4-FFF2-40B4-BE49-F238E27FC236}">
                <a16:creationId xmlns:a16="http://schemas.microsoft.com/office/drawing/2014/main" id="{47A375BB-81E7-065A-79FB-8452295D9C7B}"/>
              </a:ext>
            </a:extLst>
          </p:cNvPr>
          <p:cNvSpPr txBox="1">
            <a:spLocks noChangeArrowheads="1"/>
          </p:cNvSpPr>
          <p:nvPr/>
        </p:nvSpPr>
        <p:spPr>
          <a:xfrm>
            <a:off x="481856" y="3930002"/>
            <a:ext cx="8928992" cy="1935832"/>
          </a:xfrm>
          <a:prstGeom prst="rect">
            <a:avLst/>
          </a:prstGeom>
        </p:spPr>
        <p:txBody>
          <a:bodyPr/>
          <a:lst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marL="0" indent="0">
              <a:spcBef>
                <a:spcPts val="1200"/>
              </a:spcBef>
              <a:buNone/>
            </a:pPr>
            <a:r>
              <a:rPr lang="fr-FR" altLang="en-US" sz="2400" b="1" kern="0" dirty="0"/>
              <a:t>Ne saisissez pas le tube par le corps, vous risqueriez d’expulser une partie de son contenu.</a:t>
            </a:r>
          </a:p>
          <a:p>
            <a:pPr marL="457200" indent="-457200">
              <a:spcBef>
                <a:spcPts val="1200"/>
              </a:spcBef>
              <a:buFont typeface="+mj-lt"/>
              <a:buAutoNum type="alphaLcParenR" startAt="6"/>
            </a:pPr>
            <a:r>
              <a:rPr lang="fr-FR" altLang="en-US" sz="2400" kern="0" dirty="0"/>
              <a:t>Tournez le tube dissocié</a:t>
            </a:r>
          </a:p>
          <a:p>
            <a:pPr marL="457200" indent="-457200">
              <a:spcBef>
                <a:spcPts val="1200"/>
              </a:spcBef>
              <a:buFont typeface="+mj-lt"/>
              <a:buAutoNum type="alphaLcParenR" startAt="6"/>
            </a:pPr>
            <a:r>
              <a:rPr lang="fr-FR" altLang="en-US" sz="2400" kern="0" dirty="0"/>
              <a:t>Détachez-le de la plaque</a:t>
            </a:r>
          </a:p>
          <a:p>
            <a:pPr marL="342900" indent="-342900">
              <a:spcBef>
                <a:spcPts val="1200"/>
              </a:spcBef>
              <a:buFont typeface="+mj-lt"/>
              <a:buAutoNum type="alphaLcParenR" startAt="6"/>
            </a:pPr>
            <a:endParaRPr lang="fr-FR" altLang="en-US" sz="2400" kern="0" dirty="0"/>
          </a:p>
        </p:txBody>
      </p:sp>
    </p:spTree>
    <p:extLst>
      <p:ext uri="{BB962C8B-B14F-4D97-AF65-F5344CB8AC3E}">
        <p14:creationId xmlns:p14="http://schemas.microsoft.com/office/powerpoint/2010/main" val="3163585673"/>
      </p:ext>
    </p:extLst>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478</TotalTime>
  <Words>3004</Words>
  <Application>Microsoft Office PowerPoint</Application>
  <PresentationFormat>On-screen Show (4:3)</PresentationFormat>
  <Paragraphs>254</Paragraphs>
  <Slides>20</Slides>
  <Notes>19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20</vt:i4>
      </vt:variant>
    </vt:vector>
  </HeadingPairs>
  <TitlesOfParts>
    <vt:vector size="28" baseType="lpstr">
      <vt:lpstr>MS PGothic</vt:lpstr>
      <vt:lpstr>SimSun</vt:lpstr>
      <vt:lpstr>Arial</vt:lpstr>
      <vt:lpstr>Arial Narrow</vt:lpstr>
      <vt:lpstr>Calibri</vt:lpstr>
      <vt:lpstr>Limon F3</vt:lpstr>
      <vt:lpstr>Wingdings</vt:lpstr>
      <vt:lpstr>PPTtemplate</vt:lpstr>
      <vt:lpstr>PowerPoint Presentation</vt:lpstr>
      <vt:lpstr>PowerPoint Presentation</vt:lpstr>
      <vt:lpstr>PowerPoint Presentation</vt:lpstr>
      <vt:lpstr>Comment vérifier la qualité du vaccin Rotarix® ? (1/2)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 vaccin antirotavirus (Rotarix®) peut-il être administré en même temps que d’autres vaccins pour enfants ?</vt:lpstr>
      <vt:lpstr>PowerPoint Presentation</vt:lpstr>
      <vt:lpstr>PowerPoint Presentation</vt:lpstr>
      <vt:lpstr>PowerPoint Presentation</vt:lpstr>
      <vt:lpstr>PowerPoint Presentation</vt:lpstr>
      <vt:lpstr>PowerPoint Presentation</vt:lpstr>
      <vt:lpstr>Combien de flacons doit-on emporter pour une stratégie avancée ?</vt:lpstr>
      <vt:lpstr>Messages clés</vt:lpstr>
      <vt:lpstr>Fin du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Gillian Mayers</cp:lastModifiedBy>
  <cp:revision>1199</cp:revision>
  <dcterms:created xsi:type="dcterms:W3CDTF">2012-01-26T16:16:35Z</dcterms:created>
  <dcterms:modified xsi:type="dcterms:W3CDTF">2024-12-17T15:45:36Z</dcterms:modified>
</cp:coreProperties>
</file>