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89019-2B1F-9E52-46C4-8D3EAC319311}" v="47" dt="2022-03-09T18:46:44.24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102" autoAdjust="0"/>
  </p:normalViewPr>
  <p:slideViewPr>
    <p:cSldViewPr>
      <p:cViewPr varScale="1">
        <p:scale>
          <a:sx n="48" d="100"/>
          <a:sy n="48" d="100"/>
        </p:scale>
        <p:origin x="66" y="4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3D889019-2B1F-9E52-46C4-8D3EAC319311}"/>
    <pc:docChg chg="modSld">
      <pc:chgData name="Mrs Gillian F. MAYERS (mayersgill@gmail.com)" userId="S::mayersgill_gmail.com#ext#@worldhealthorg.onmicrosoft.com::d9b941f0-ac22-4431-a954-e58ec48ed8eb" providerId="AD" clId="Web-{3D889019-2B1F-9E52-46C4-8D3EAC319311}" dt="2022-03-09T18:46:44.240" v="41" actId="1076"/>
      <pc:docMkLst>
        <pc:docMk/>
      </pc:docMkLst>
      <pc:sldChg chg="addSp delSp modSp">
        <pc:chgData name="Mrs Gillian F. MAYERS (mayersgill@gmail.com)" userId="S::mayersgill_gmail.com#ext#@worldhealthorg.onmicrosoft.com::d9b941f0-ac22-4431-a954-e58ec48ed8eb" providerId="AD" clId="Web-{3D889019-2B1F-9E52-46C4-8D3EAC319311}" dt="2022-03-09T18:46:44.240" v="41" actId="1076"/>
        <pc:sldMkLst>
          <pc:docMk/>
          <pc:sldMk cId="0" sldId="309"/>
        </pc:sldMkLst>
        <pc:spChg chg="mod">
          <ac:chgData name="Mrs Gillian F. MAYERS (mayersgill@gmail.com)" userId="S::mayersgill_gmail.com#ext#@worldhealthorg.onmicrosoft.com::d9b941f0-ac22-4431-a954-e58ec48ed8eb" providerId="AD" clId="Web-{3D889019-2B1F-9E52-46C4-8D3EAC319311}" dt="2022-03-09T18:46:44.240" v="41" actId="1076"/>
          <ac:spMkLst>
            <pc:docMk/>
            <pc:sldMk cId="0" sldId="309"/>
            <ac:spMk id="21522" creationId="{C879C22F-5206-46ED-8753-D009203956E6}"/>
          </ac:spMkLst>
        </pc:spChg>
        <pc:grpChg chg="add del mod">
          <ac:chgData name="Mrs Gillian F. MAYERS (mayersgill@gmail.com)" userId="S::mayersgill_gmail.com#ext#@worldhealthorg.onmicrosoft.com::d9b941f0-ac22-4431-a954-e58ec48ed8eb" providerId="AD" clId="Web-{3D889019-2B1F-9E52-46C4-8D3EAC319311}" dt="2022-03-09T18:46:16.598" v="36"/>
          <ac:grpSpMkLst>
            <pc:docMk/>
            <pc:sldMk cId="0" sldId="309"/>
            <ac:grpSpMk id="21509" creationId="{0F81448F-318F-468A-9315-98AAD5F80CD2}"/>
          </ac:grpSpMkLst>
        </pc:grpChg>
        <pc:grpChg chg="del">
          <ac:chgData name="Mrs Gillian F. MAYERS (mayersgill@gmail.com)" userId="S::mayersgill_gmail.com#ext#@worldhealthorg.onmicrosoft.com::d9b941f0-ac22-4431-a954-e58ec48ed8eb" providerId="AD" clId="Web-{3D889019-2B1F-9E52-46C4-8D3EAC319311}" dt="2022-03-09T18:46:19.786" v="37"/>
          <ac:grpSpMkLst>
            <pc:docMk/>
            <pc:sldMk cId="0" sldId="309"/>
            <ac:grpSpMk id="21520" creationId="{5E0973F1-7A7A-4C86-9CA4-653AB553E9E6}"/>
          </ac:grpSpMkLst>
        </pc:grpChg>
        <pc:picChg chg="add mod">
          <ac:chgData name="Mrs Gillian F. MAYERS (mayersgill@gmail.com)" userId="S::mayersgill_gmail.com#ext#@worldhealthorg.onmicrosoft.com::d9b941f0-ac22-4431-a954-e58ec48ed8eb" providerId="AD" clId="Web-{3D889019-2B1F-9E52-46C4-8D3EAC319311}" dt="2022-03-09T18:46:35.239" v="39" actId="1076"/>
          <ac:picMkLst>
            <pc:docMk/>
            <pc:sldMk cId="0" sldId="309"/>
            <ac:picMk id="2" creationId="{A357179A-F58C-4B39-B7A0-E16DED94863F}"/>
          </ac:picMkLst>
        </pc:picChg>
        <pc:picChg chg="del">
          <ac:chgData name="Mrs Gillian F. MAYERS (mayersgill@gmail.com)" userId="S::mayersgill_gmail.com#ext#@worldhealthorg.onmicrosoft.com::d9b941f0-ac22-4431-a954-e58ec48ed8eb" providerId="AD" clId="Web-{3D889019-2B1F-9E52-46C4-8D3EAC319311}" dt="2022-03-09T18:46:11.817" v="33"/>
          <ac:picMkLst>
            <pc:docMk/>
            <pc:sldMk cId="0" sldId="309"/>
            <ac:picMk id="21511" creationId="{CD67AE7E-0C95-4099-B1F0-7ED7EAAFB939}"/>
          </ac:picMkLst>
        </pc:picChg>
        <pc:picChg chg="del">
          <ac:chgData name="Mrs Gillian F. MAYERS (mayersgill@gmail.com)" userId="S::mayersgill_gmail.com#ext#@worldhealthorg.onmicrosoft.com::d9b941f0-ac22-4431-a954-e58ec48ed8eb" providerId="AD" clId="Web-{3D889019-2B1F-9E52-46C4-8D3EAC319311}" dt="2022-03-09T18:46:19.786" v="37"/>
          <ac:picMkLst>
            <pc:docMk/>
            <pc:sldMk cId="0" sldId="309"/>
            <ac:picMk id="21523" creationId="{79FC66FD-5A55-4FED-812D-0ADAFE3AA50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3D3CF8B-5786-461B-810C-0AAC06D29FE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1" name="Rectangle 3">
            <a:extLst>
              <a:ext uri="{FF2B5EF4-FFF2-40B4-BE49-F238E27FC236}">
                <a16:creationId xmlns:a16="http://schemas.microsoft.com/office/drawing/2014/main" id="{D40E7D95-DC21-48BD-925F-6D0116FF6A3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2" name="Rectangle 4">
            <a:extLst>
              <a:ext uri="{FF2B5EF4-FFF2-40B4-BE49-F238E27FC236}">
                <a16:creationId xmlns:a16="http://schemas.microsoft.com/office/drawing/2014/main" id="{64FC24CD-60F0-46A2-AEAF-6EBFC81AC96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3" name="Rectangle 5">
            <a:extLst>
              <a:ext uri="{FF2B5EF4-FFF2-40B4-BE49-F238E27FC236}">
                <a16:creationId xmlns:a16="http://schemas.microsoft.com/office/drawing/2014/main" id="{4514110E-CED1-438E-8546-8F0D6364C6E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A3F73F14-0CEB-4AF7-AF15-47D801A6C15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3AB7A6A-9FCF-4D20-B2B0-5BA1D7E96DA5}"/>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AF85ACC8-EE6C-48F5-AC9C-4F7266B8B3F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4D732C-1782-4A9C-AB37-DCCB17DA2CE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43821594-3EE9-493A-8577-8334532E66D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6BDE9ED9-B671-49B0-8536-C99CF91A020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3FFB8ADA-E449-45EC-BD93-F47BDFA7D01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D53BA91F-9415-4230-BA4F-0D63E9A5914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47230A2-2373-45DB-BF55-68EC57CF8F40}"/>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61A18B2D-CF68-499E-9E90-42ADBE9070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dirty="0">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FFFFC67B-9047-4E9A-B268-4ADDA7DF84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1DB9386-B246-4860-AFD9-7AB382355752}"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60999379-2865-484A-8CE1-59EA19B6DA46}"/>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589E837B-F3D7-449F-9A35-611580AB880A}"/>
              </a:ext>
            </a:extLst>
          </p:cNvPr>
          <p:cNvSpPr>
            <a:spLocks noGrp="1"/>
          </p:cNvSpPr>
          <p:nvPr>
            <p:ph type="body" idx="1"/>
          </p:nvPr>
        </p:nvSpPr>
        <p:spPr>
          <a:ln/>
        </p:spPr>
        <p:txBody>
          <a:bodyPr/>
          <a:lstStyle/>
          <a:p>
            <a:pPr>
              <a:lnSpc>
                <a:spcPct val="90000"/>
              </a:lnSpc>
              <a:defRPr/>
            </a:pPr>
            <a:r>
              <a:rPr lang="fr-FR" altLang="ro-RO" b="1" noProof="0" dirty="0">
                <a:solidFill>
                  <a:srgbClr val="000000"/>
                </a:solidFill>
                <a:latin typeface="Arial" panose="020B0604020202020204" pitchFamily="34" charset="0"/>
              </a:rPr>
              <a:t>Pour l’animateur  </a:t>
            </a:r>
          </a:p>
          <a:p>
            <a:pPr>
              <a:lnSpc>
                <a:spcPct val="90000"/>
              </a:lnSpc>
              <a:defRPr/>
            </a:pPr>
            <a:r>
              <a:rPr lang="fr-FR" altLang="ro-RO" b="1" noProof="0" dirty="0">
                <a:solidFill>
                  <a:srgbClr val="000000"/>
                </a:solidFill>
                <a:latin typeface="Arial" panose="020B0604020202020204" pitchFamily="34" charset="0"/>
              </a:rPr>
              <a:t>Expliquer aux participants qu’il existe un vaccin contre la maladie à rotavirus.</a:t>
            </a:r>
          </a:p>
          <a:p>
            <a:pPr>
              <a:lnSpc>
                <a:spcPct val="90000"/>
              </a:lnSpc>
              <a:defRPr/>
            </a:pPr>
            <a:endParaRPr lang="fr-FR" altLang="ro-RO" b="1"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La meilleure façon de protéger les nourrissons contre la maladie à rotavirus est l'administration du vaccin antirotavirus. </a:t>
            </a:r>
          </a:p>
          <a:p>
            <a:pPr>
              <a:lnSpc>
                <a:spcPct val="90000"/>
              </a:lnSpc>
              <a:defRPr/>
            </a:pPr>
            <a:r>
              <a:rPr lang="fr-FR" altLang="ro-RO" noProof="0" dirty="0">
                <a:solidFill>
                  <a:srgbClr val="000000"/>
                </a:solidFill>
                <a:latin typeface="Arial" panose="020B0604020202020204" pitchFamily="34" charset="0"/>
              </a:rPr>
              <a:t>Il existe 4 vaccins antirotavirus présélectionnés : </a:t>
            </a:r>
            <a:r>
              <a:rPr lang="fr-FR" altLang="ro-RO" noProof="0" dirty="0" err="1">
                <a:solidFill>
                  <a:srgbClr val="000000"/>
                </a:solidFill>
                <a:latin typeface="Arial" panose="020B0604020202020204" pitchFamily="34" charset="0"/>
              </a:rPr>
              <a:t>RotaTeq</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Rotarix</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Rotavac</a:t>
            </a:r>
            <a:r>
              <a:rPr lang="fr-FR" altLang="ro-RO" baseline="30000" noProof="0" dirty="0">
                <a:solidFill>
                  <a:srgbClr val="000000"/>
                </a:solidFill>
                <a:latin typeface="Arial" panose="020B0604020202020204" pitchFamily="34" charset="0"/>
              </a:rPr>
              <a:t>®, </a:t>
            </a:r>
            <a:r>
              <a:rPr lang="fr-FR" altLang="ro-RO" noProof="0" dirty="0" err="1">
                <a:solidFill>
                  <a:srgbClr val="000000"/>
                </a:solidFill>
                <a:latin typeface="Arial" panose="020B0604020202020204" pitchFamily="34" charset="0"/>
              </a:rPr>
              <a:t>Rotasiil</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a:t>
            </a:r>
          </a:p>
          <a:p>
            <a:pPr>
              <a:lnSpc>
                <a:spcPct val="90000"/>
              </a:lnSpc>
              <a:defRPr/>
            </a:pPr>
            <a:endParaRPr lang="fr-FR" altLang="ro-RO" noProof="0" dirty="0">
              <a:solidFill>
                <a:srgbClr val="000000"/>
              </a:solidFill>
              <a:latin typeface="Arial" panose="020B0604020202020204" pitchFamily="34" charset="0"/>
            </a:endParaRPr>
          </a:p>
          <a:p>
            <a:pPr>
              <a:lnSpc>
                <a:spcPct val="90000"/>
              </a:lnSpc>
              <a:defRPr/>
            </a:pPr>
            <a:r>
              <a:rPr lang="fr-FR" altLang="ro-RO" noProof="0" dirty="0">
                <a:solidFill>
                  <a:srgbClr val="000000"/>
                </a:solidFill>
                <a:latin typeface="Arial" panose="020B0604020202020204" pitchFamily="34" charset="0"/>
              </a:rPr>
              <a:t>Tous les vaccins sont efficaces et sûrs. Le vaccin antirotavirus est très efficace contre la maladie à rotavirus. </a:t>
            </a:r>
          </a:p>
          <a:p>
            <a:pPr>
              <a:lnSpc>
                <a:spcPct val="90000"/>
              </a:lnSpc>
              <a:defRPr/>
            </a:pPr>
            <a:r>
              <a:rPr lang="fr-FR" altLang="ro-RO" noProof="0" dirty="0">
                <a:solidFill>
                  <a:srgbClr val="000000"/>
                </a:solidFill>
                <a:latin typeface="Arial" panose="020B0604020202020204" pitchFamily="34" charset="0"/>
              </a:rPr>
              <a:t>Il est important de comprendre que le vaccin antirotavirus n’empêchera pas la survenue d’une diarrhée ou de vomissements provoqués par d’autres germes, mais il est un moyen très efficace de prévenir la diarrhée et les vomissements provoqués par le rotavirus. Cela signifie que, même après une vaccination complète, un enfant peut toujours souffrir de diarrhées provoquées par d’autres agents. Il est vraiment important que les agents de santé et la communauté administrant ces vaccins aient connaissance de ce point. </a:t>
            </a:r>
          </a:p>
          <a:p>
            <a:pPr>
              <a:lnSpc>
                <a:spcPct val="80000"/>
              </a:lnSpc>
              <a:defRPr/>
            </a:pPr>
            <a:endParaRPr lang="en-GB" altLang="ro-RO" dirty="0">
              <a:solidFill>
                <a:srgbClr val="000000"/>
              </a:solidFill>
              <a:latin typeface="Arial" panose="020B0604020202020204" pitchFamily="34" charset="0"/>
            </a:endParaRPr>
          </a:p>
        </p:txBody>
      </p:sp>
      <p:sp>
        <p:nvSpPr>
          <p:cNvPr id="24580" name="Espace réservé du numéro de diapositive 3">
            <a:extLst>
              <a:ext uri="{FF2B5EF4-FFF2-40B4-BE49-F238E27FC236}">
                <a16:creationId xmlns:a16="http://schemas.microsoft.com/office/drawing/2014/main" id="{9AF55576-F565-49A3-8CF9-11B05FAFB1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7F34B8-6A18-4774-8B23-30A4C620F613}"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703CE6AE-D826-4051-A388-8C67AC9D95ED}"/>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A2A9CF6F-FC16-4190-8AAE-3FBEE19BC198}"/>
              </a:ext>
            </a:extLst>
          </p:cNvPr>
          <p:cNvSpPr>
            <a:spLocks noGrp="1"/>
          </p:cNvSpPr>
          <p:nvPr>
            <p:ph type="body" idx="1"/>
          </p:nvPr>
        </p:nvSpPr>
        <p:spPr>
          <a:ln/>
        </p:spPr>
        <p:txBody>
          <a:bodyPr/>
          <a:lstStyle/>
          <a:p>
            <a:pPr>
              <a:defRPr/>
            </a:pPr>
            <a:r>
              <a:rPr lang="fr-FR" altLang="ro-RO" b="1" noProof="0" dirty="0">
                <a:solidFill>
                  <a:srgbClr val="000000"/>
                </a:solidFill>
                <a:latin typeface="Arial" panose="020B0604020202020204" pitchFamily="34" charset="0"/>
              </a:rPr>
              <a:t>Pour l’animateur :  </a:t>
            </a:r>
          </a:p>
          <a:p>
            <a:pPr>
              <a:defRPr/>
            </a:pPr>
            <a:r>
              <a:rPr lang="fr-FR" altLang="ro-RO" b="1" noProof="0" dirty="0">
                <a:solidFill>
                  <a:srgbClr val="000000"/>
                </a:solidFill>
                <a:latin typeface="Arial" panose="020B0604020202020204" pitchFamily="34" charset="0"/>
              </a:rPr>
              <a:t>Présenter aux participants le contenu de la formation liée à l'introduction du vaccin antirotavirus.</a:t>
            </a:r>
          </a:p>
          <a:p>
            <a:pPr>
              <a:defRPr/>
            </a:pPr>
            <a:endParaRPr lang="fr-FR" altLang="ro-RO" b="1"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Notre pays vient d'introduire le </a:t>
            </a:r>
            <a:r>
              <a:rPr lang="fr-FR" altLang="ro-RO" noProof="0" dirty="0" err="1">
                <a:solidFill>
                  <a:srgbClr val="000000"/>
                </a:solidFill>
                <a:latin typeface="Arial" panose="020B0604020202020204" pitchFamily="34" charset="0"/>
              </a:rPr>
              <a:t>Rotarix</a:t>
            </a:r>
            <a:r>
              <a:rPr lang="fr-FR" altLang="ro-RO" baseline="30000" noProof="0" dirty="0">
                <a:solidFill>
                  <a:srgbClr val="000000"/>
                </a:solidFill>
                <a:latin typeface="Arial" panose="020B0604020202020204" pitchFamily="34" charset="0"/>
              </a:rPr>
              <a:t>®</a:t>
            </a:r>
            <a:r>
              <a:rPr lang="fr-FR" altLang="ro-RO" noProof="0" dirty="0">
                <a:solidFill>
                  <a:srgbClr val="000000"/>
                </a:solidFill>
                <a:latin typeface="Arial" panose="020B0604020202020204" pitchFamily="34" charset="0"/>
              </a:rPr>
              <a:t>. Afin d'assurer les meilleures conditions pour l'introduction de vaccins, vous serez formé(e) sur la façon de :</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Conserver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Déterminer l'admissibilité au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Administrer le vaccin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Enregistrer la vaccination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Surveiller les manifestations adverses post-immunisation</a:t>
            </a:r>
          </a:p>
          <a:p>
            <a:pPr marL="171450" indent="-171450">
              <a:buFont typeface="Arial" panose="020B0604020202020204" pitchFamily="34" charset="0"/>
              <a:buChar char="•"/>
              <a:defRPr/>
            </a:pPr>
            <a:r>
              <a:rPr lang="fr-FR" altLang="ro-RO" noProof="0" dirty="0">
                <a:solidFill>
                  <a:srgbClr val="000000"/>
                </a:solidFill>
                <a:latin typeface="Arial" panose="020B0604020202020204" pitchFamily="34" charset="0"/>
              </a:rPr>
              <a:t>Communiquer avec les gardiens sur le vaccin</a:t>
            </a:r>
          </a:p>
          <a:p>
            <a:pPr>
              <a:defRPr/>
            </a:pPr>
            <a:endParaRPr lang="fr-FR" altLang="ro-RO" noProof="0" dirty="0">
              <a:solidFill>
                <a:srgbClr val="000000"/>
              </a:solidFill>
              <a:latin typeface="Arial" panose="020B0604020202020204" pitchFamily="34" charset="0"/>
            </a:endParaRPr>
          </a:p>
          <a:p>
            <a:pPr>
              <a:defRPr/>
            </a:pPr>
            <a:r>
              <a:rPr lang="fr-FR" altLang="ro-RO" noProof="0" dirty="0">
                <a:solidFill>
                  <a:srgbClr val="000000"/>
                </a:solidFill>
                <a:latin typeface="Arial" panose="020B0604020202020204" pitchFamily="34" charset="0"/>
              </a:rPr>
              <a:t>Au cours de la formation, les problèmes et les questions seront soulevés et débattus en groupe afin d'anticiper les situations auxquelles vous serez confronté(e) au travail.</a:t>
            </a:r>
          </a:p>
          <a:p>
            <a:pPr>
              <a:defRPr/>
            </a:pPr>
            <a:r>
              <a:rPr lang="fr-FR" altLang="ro-RO" noProof="0" dirty="0">
                <a:solidFill>
                  <a:srgbClr val="000000"/>
                </a:solidFill>
                <a:latin typeface="Arial" panose="020B0604020202020204" pitchFamily="34" charset="0"/>
              </a:rPr>
              <a:t>À la fin du cours, il vous sera fourni un guide de poche sur la formation. Le guide est destiné à vous rappeler des informations essentielles adaptées à la pratique courante. </a:t>
            </a:r>
          </a:p>
        </p:txBody>
      </p:sp>
      <p:sp>
        <p:nvSpPr>
          <p:cNvPr id="26628" name="Espace réservé du numéro de diapositive 3">
            <a:extLst>
              <a:ext uri="{FF2B5EF4-FFF2-40B4-BE49-F238E27FC236}">
                <a16:creationId xmlns:a16="http://schemas.microsoft.com/office/drawing/2014/main" id="{50DF6DC9-51BD-42E1-9064-19F76C0307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B0BB6E7-8B75-4D81-A703-3778F9F301F3}" type="slidenum">
              <a:rPr lang="en-GB" altLang="ro-RO" b="0">
                <a:solidFill>
                  <a:srgbClr val="000000"/>
                </a:solidFill>
                <a:cs typeface="Arial" panose="020B0604020202020204" pitchFamily="34" charset="0"/>
              </a:rPr>
              <a:pPr algn="r">
                <a:spcBef>
                  <a:spcPct val="0"/>
                </a:spcBef>
              </a:pPr>
              <a:t>11</a:t>
            </a:fld>
            <a:endParaRPr lang="en-GB" altLang="ro-RO" b="0">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78282225-80B6-4F27-B818-BD6111789954}"/>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E6037188-97CF-4FC4-A8B9-91CF4F5F3E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Ceci marque la fin du module</a:t>
            </a:r>
          </a:p>
          <a:p>
            <a:r>
              <a:rPr lang="en-GB" altLang="ro-RO">
                <a:solidFill>
                  <a:srgbClr val="000000"/>
                </a:solidFill>
                <a:latin typeface="Arial" panose="020B0604020202020204" pitchFamily="34" charset="0"/>
              </a:rPr>
              <a:t>Vous avez terminé le module « Maladie à rotavirus et vaccin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module suivant s’intitule « </a:t>
            </a:r>
            <a:r>
              <a:rPr lang="fr-FR" altLang="en-US" b="1">
                <a:solidFill>
                  <a:schemeClr val="bg1"/>
                </a:solidFill>
                <a:latin typeface="Arial" panose="020B0604020202020204" pitchFamily="34" charset="0"/>
                <a:cs typeface="Arial" panose="020B0604020202020204" pitchFamily="34" charset="0"/>
              </a:rPr>
              <a:t>Caractéristiques et conditions de conservation du vaccin antirotavirus</a:t>
            </a:r>
            <a:r>
              <a:rPr lang="en-GB" altLang="ro-RO">
                <a:solidFill>
                  <a:srgbClr val="000000"/>
                </a:solidFill>
                <a:latin typeface="Arial" panose="020B0604020202020204" pitchFamily="34" charset="0"/>
              </a:rPr>
              <a:t> ».</a:t>
            </a:r>
          </a:p>
          <a:p>
            <a:r>
              <a:rPr lang="en-GB" altLang="ro-RO">
                <a:solidFill>
                  <a:srgbClr val="000000"/>
                </a:solidFill>
                <a:latin typeface="Arial" panose="020B0604020202020204" pitchFamily="34" charset="0"/>
              </a:rPr>
              <a:t>Merci pour votre attention ! </a:t>
            </a:r>
          </a:p>
        </p:txBody>
      </p:sp>
      <p:sp>
        <p:nvSpPr>
          <p:cNvPr id="28676" name="Espace réservé du numéro de diapositive 3">
            <a:extLst>
              <a:ext uri="{FF2B5EF4-FFF2-40B4-BE49-F238E27FC236}">
                <a16:creationId xmlns:a16="http://schemas.microsoft.com/office/drawing/2014/main" id="{C9714972-18B6-462E-9571-F5880900B1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BC42E6B-E241-48D1-AA59-0D8A382BD60F}"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BCE9AC15-D412-44AF-8CD0-8136F43A26C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006CBBDF-6CCD-416A-8D17-97DD922749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F63FA97F-6E28-4702-8756-53548381B2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A7E25CF-E740-4DD2-A16F-E0895AB4E629}"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ADFC06B-C1A1-495B-A664-4DBC094F5AC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137982CE-0F55-4CA3-A3AD-1F47A257D4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les principales questions soulevées dans ce module.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Dans ce module, vous en apprendrez plus sur la maladie à rotavirus et le vaccin antirotavirus.</a:t>
            </a:r>
          </a:p>
          <a:p>
            <a:r>
              <a:rPr lang="fr-FR" altLang="ro-RO" noProof="0" dirty="0">
                <a:solidFill>
                  <a:srgbClr val="000000"/>
                </a:solidFill>
                <a:latin typeface="Arial" panose="020B0604020202020204" pitchFamily="34" charset="0"/>
              </a:rPr>
              <a:t>Nous vous fournirons des réponses aux questions suivantes :</a:t>
            </a:r>
          </a:p>
          <a:p>
            <a:endParaRPr lang="fr-FR" altLang="ro-RO" noProof="0" dirty="0">
              <a:solidFill>
                <a:srgbClr val="000000"/>
              </a:solidFill>
              <a:latin typeface="Arial" panose="020B0604020202020204" pitchFamily="34" charset="0"/>
            </a:endParaRP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Qu’est-ce qu’une maladie à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Quels sont les signes et symptômes du rotavirus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Comment le rotavirus se transmet-il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Qui sont les individus à risque ?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Quelles sont les stratégies de prévention du rotavirus ?</a:t>
            </a:r>
          </a:p>
        </p:txBody>
      </p:sp>
      <p:sp>
        <p:nvSpPr>
          <p:cNvPr id="10244" name="Espace réservé du numéro de diapositive 3">
            <a:extLst>
              <a:ext uri="{FF2B5EF4-FFF2-40B4-BE49-F238E27FC236}">
                <a16:creationId xmlns:a16="http://schemas.microsoft.com/office/drawing/2014/main" id="{6C7D00DF-98FE-46B4-A3EE-62FF376660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E2EE37A-82FE-4B4F-A70B-64838841CE9B}"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E78EBF4-14DB-4014-AC71-E99947D06A92}"/>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1589B73-0945-440C-8F38-A48460E0F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caractéristiques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un virus qui provoque une diarrhée (parfois grave), surtout chez les nourrissons et les jeunes enfants. </a:t>
            </a:r>
          </a:p>
          <a:p>
            <a:r>
              <a:rPr lang="en-GB" altLang="ro-RO">
                <a:solidFill>
                  <a:srgbClr val="000000"/>
                </a:solidFill>
                <a:latin typeface="Arial" panose="020B0604020202020204" pitchFamily="34" charset="0"/>
              </a:rPr>
              <a:t>Le nom « rotavirus » est dérivé du latin Rota, signifiant « roue », parce que le rotavirus a l'apparence d'une roue lorsqu’il est examiné au microscope. </a:t>
            </a:r>
          </a:p>
          <a:p>
            <a:r>
              <a:rPr lang="en-GB" altLang="ro-RO">
                <a:solidFill>
                  <a:srgbClr val="000000"/>
                </a:solidFill>
                <a:latin typeface="Arial" panose="020B0604020202020204" pitchFamily="34" charset="0"/>
              </a:rPr>
              <a:t>Le rotavirus infecte et endommage les cellules qui tapissent l’intestin et provoque des gastro-entérites. </a:t>
            </a:r>
          </a:p>
          <a:p>
            <a:r>
              <a:rPr lang="en-GB" altLang="ro-RO">
                <a:solidFill>
                  <a:srgbClr val="000000"/>
                </a:solidFill>
                <a:latin typeface="Arial" panose="020B0604020202020204" pitchFamily="34" charset="0"/>
              </a:rPr>
              <a:t>Le rotavirus est la cause la plus fréquente de diarrhées sévères chez les nourrissons et les jeunes enfants dans le monde</a:t>
            </a:r>
          </a:p>
          <a:p>
            <a:r>
              <a:rPr lang="en-GB" altLang="ro-RO">
                <a:solidFill>
                  <a:srgbClr val="000000"/>
                </a:solidFill>
                <a:latin typeface="Arial" panose="020B0604020202020204" pitchFamily="34" charset="0"/>
              </a:rPr>
              <a:t>L’OMS estime que le rotavirus est responsable de près de 215 000 décès diarrhéiques, pour la plupart des nourrissons vivant dans des pays en développement. </a:t>
            </a:r>
          </a:p>
          <a:p>
            <a:r>
              <a:rPr lang="en-GB" altLang="ro-RO">
                <a:solidFill>
                  <a:srgbClr val="000000"/>
                </a:solidFill>
                <a:latin typeface="Arial" panose="020B0604020202020204" pitchFamily="34" charset="0"/>
              </a:rPr>
              <a:t>Le rotavirus n'est pas la seule cause à l’origine de la diarrhée, plusieurs autres agents pouvant également causer la diarrhée. </a:t>
            </a:r>
          </a:p>
        </p:txBody>
      </p:sp>
      <p:sp>
        <p:nvSpPr>
          <p:cNvPr id="12292" name="Espace réservé du numéro de diapositive 3">
            <a:extLst>
              <a:ext uri="{FF2B5EF4-FFF2-40B4-BE49-F238E27FC236}">
                <a16:creationId xmlns:a16="http://schemas.microsoft.com/office/drawing/2014/main" id="{E129B1DC-C8D5-4931-9500-EF420DB5D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9ED5499-DC7D-447A-8A05-13432DB45C31}"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859D050-EA0C-4284-BB6A-82CC4FE4DE2E}"/>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C4738689-3FC1-470B-A774-E8B4648606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Décrire aux participants les signes et symptômes d’une infection au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Chez les nourrissons et enfants en bas âge, une maladie à rotavirus commence généralement par de la fièvre et des vomissements, suivis de diarrhée.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virus endommage les cellules de l’intestin grêle, et de ce fait, le corps ne peut plus absorber l’eau ni les nutriments.</a:t>
            </a:r>
          </a:p>
          <a:p>
            <a:r>
              <a:rPr lang="en-GB" altLang="ro-RO">
                <a:solidFill>
                  <a:srgbClr val="000000"/>
                </a:solidFill>
                <a:latin typeface="Arial" panose="020B0604020202020204" pitchFamily="34" charset="0"/>
              </a:rPr>
              <a:t>Les nourrissons et les jeunes enfants peuvent perdre l'appétit et ne plus avoir envie de boire et ainsi se déshydrater à la suite de la perte des fluides.  </a:t>
            </a:r>
          </a:p>
          <a:p>
            <a:r>
              <a:rPr lang="en-GB" altLang="ro-RO">
                <a:solidFill>
                  <a:srgbClr val="000000"/>
                </a:solidFill>
                <a:latin typeface="Arial" panose="020B0604020202020204" pitchFamily="34" charset="0"/>
              </a:rPr>
              <a:t>Les vomissements sont particulièrement dangereux parce qu’il est difficile de remplacer les liquides chez les nourrissons et jeunes enfants qui vomissent fréquemment.</a:t>
            </a:r>
          </a:p>
          <a:p>
            <a:r>
              <a:rPr lang="en-GB" altLang="ro-RO">
                <a:solidFill>
                  <a:srgbClr val="000000"/>
                </a:solidFill>
                <a:latin typeface="Arial" panose="020B0604020202020204" pitchFamily="34" charset="0"/>
              </a:rPr>
              <a:t>La diarrhée s’arrête généralement au bout de 3 à 7 jours, bien que parfois, elle dure plus longtemps, et généralement le patient récupère complètement. </a:t>
            </a:r>
          </a:p>
        </p:txBody>
      </p:sp>
      <p:sp>
        <p:nvSpPr>
          <p:cNvPr id="14340" name="Espace réservé du numéro de diapositive 3">
            <a:extLst>
              <a:ext uri="{FF2B5EF4-FFF2-40B4-BE49-F238E27FC236}">
                <a16:creationId xmlns:a16="http://schemas.microsoft.com/office/drawing/2014/main" id="{6E097497-7DE8-4085-BB88-75B0D084C31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6CE700-ADB9-439B-9C8C-B28AB38D4FF3}" type="slidenum">
              <a:rPr lang="en-GB" altLang="ro-RO" b="0">
                <a:solidFill>
                  <a:srgbClr val="000000"/>
                </a:solidFill>
                <a:cs typeface="Arial" panose="020B0604020202020204" pitchFamily="34" charset="0"/>
              </a:rPr>
              <a:pPr algn="r">
                <a:spcBef>
                  <a:spcPct val="0"/>
                </a:spcBef>
              </a:pPr>
              <a:t>5</a:t>
            </a:fld>
            <a:endParaRPr lang="en-GB" altLang="ro-RO" b="0">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AEDB39E-ADB3-444C-8FE4-CACAA4CE625D}"/>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2ADDEEA-97AE-4106-9098-97F87B291C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techniques de diagnostic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Les caractéristiques cliniques et les caractéristiques des selles des diarrhées à rotavirus sont non spécifiques, et une maladie similaire peut être causée par d’autres agents pathogènes. </a:t>
            </a:r>
          </a:p>
          <a:p>
            <a:r>
              <a:rPr lang="en-GB" altLang="ro-RO">
                <a:solidFill>
                  <a:srgbClr val="000000"/>
                </a:solidFill>
                <a:latin typeface="Arial" panose="020B0604020202020204" pitchFamily="34" charset="0"/>
              </a:rPr>
              <a:t>De ce fait, la confirmation d’une maladie diarrhéique comme le rotavirus nécessite des essais en laboratoire.</a:t>
            </a:r>
          </a:p>
          <a:p>
            <a:r>
              <a:rPr lang="en-GB" altLang="ro-RO">
                <a:solidFill>
                  <a:srgbClr val="000000"/>
                </a:solidFill>
                <a:latin typeface="Arial" panose="020B0604020202020204" pitchFamily="34" charset="0"/>
              </a:rPr>
              <a:t>Un test de sensibilité peut être réalisé sur des échantillons de selles, à l’aide d’un kit d’analyse commercial (immuno-enzymatique). </a:t>
            </a:r>
          </a:p>
          <a:p>
            <a:r>
              <a:rPr lang="en-GB" altLang="ro-RO">
                <a:solidFill>
                  <a:srgbClr val="000000"/>
                </a:solidFill>
                <a:latin typeface="Arial" panose="020B0604020202020204" pitchFamily="34" charset="0"/>
              </a:rPr>
              <a:t>Les souches de rotavirus peuvent être caractérisées par un test spécial avec réaction en chaîne de polymérase ou immuno-enzymatique, mais ces tests ne sont pas communément disponibles ni nécessaires.</a:t>
            </a:r>
          </a:p>
        </p:txBody>
      </p:sp>
      <p:sp>
        <p:nvSpPr>
          <p:cNvPr id="16388" name="Espace réservé du numéro de diapositive 3">
            <a:extLst>
              <a:ext uri="{FF2B5EF4-FFF2-40B4-BE49-F238E27FC236}">
                <a16:creationId xmlns:a16="http://schemas.microsoft.com/office/drawing/2014/main" id="{3BBE5DAD-6FE5-4176-AF52-2A125F8425E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2BA31C9-208D-495D-9455-BAFEA9209497}" type="slidenum">
              <a:rPr lang="en-GB" altLang="ro-RO" b="0">
                <a:solidFill>
                  <a:srgbClr val="000000"/>
                </a:solidFill>
                <a:cs typeface="Arial" panose="020B0604020202020204" pitchFamily="34" charset="0"/>
              </a:rPr>
              <a:pPr algn="r">
                <a:spcBef>
                  <a:spcPct val="0"/>
                </a:spcBef>
              </a:pPr>
              <a:t>6</a:t>
            </a:fld>
            <a:endParaRPr lang="en-GB" altLang="ro-RO" b="0">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A55857D8-96D7-4196-BA96-AA4505B9C6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21BFAF2-475A-4192-9511-221E44E5BE03}"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
        <p:nvSpPr>
          <p:cNvPr id="18435" name="Rectangle 2">
            <a:extLst>
              <a:ext uri="{FF2B5EF4-FFF2-40B4-BE49-F238E27FC236}">
                <a16:creationId xmlns:a16="http://schemas.microsoft.com/office/drawing/2014/main" id="{28686D6F-4349-4B4D-B1B4-790C2A3ACA9F}"/>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EB3C2FCE-57AE-47A9-A036-1FC67C9C2C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 mode de propagation du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très contagieux. Le principal mode de transmission est le passage du virus dans les selles d’une personne infectée à la bouche d’une autre personne (par contact avec des mains, surfaces ou objets contaminés). Ceci est connu comme une voie de transmission oro-fécale. La transmission se produit généralement lorsqu’un enfant infecté ne se lave pas les mains après avoir utilisé les toilettes. </a:t>
            </a:r>
          </a:p>
          <a:p>
            <a:r>
              <a:rPr lang="en-GB" altLang="ro-RO">
                <a:solidFill>
                  <a:srgbClr val="000000"/>
                </a:solidFill>
                <a:latin typeface="Arial" panose="020B0604020202020204" pitchFamily="34" charset="0"/>
              </a:rPr>
              <a:t>Les enfants peuvent transmettre le rotavirus de 2 jours avant à 10 jours après l'apparition des symptômes. </a:t>
            </a:r>
          </a:p>
          <a:p>
            <a:r>
              <a:rPr lang="en-GB" altLang="ro-RO">
                <a:solidFill>
                  <a:srgbClr val="000000"/>
                </a:solidFill>
                <a:latin typeface="Arial" panose="020B0604020202020204" pitchFamily="34" charset="0"/>
              </a:rPr>
              <a:t>Le rotavirus est très stable et peut rester viable dans l'environnement pendant des mois en l’absence de désinfection. Il peut survivre pendant des jours sur les surfaces dures et sèches, et pendant des heures sur les mains humaines.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88F7C4A8-0EA7-4E7C-95FF-B6CD2813571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C2885B6-FA73-4A93-A969-55EF081733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Expliquez aux participants qui sont les individus les plus à risque.</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2 populations sont les plus exposées aux risques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Les nourrissons de plus de 3 mois </a:t>
            </a:r>
          </a:p>
          <a:p>
            <a:pPr marL="171450" indent="-171450">
              <a:buFont typeface="Arial" panose="020B0604020202020204" pitchFamily="34" charset="0"/>
              <a:buChar char="•"/>
            </a:pPr>
            <a:r>
              <a:rPr lang="fr-FR" altLang="ro-RO" noProof="0" dirty="0">
                <a:solidFill>
                  <a:srgbClr val="000000"/>
                </a:solidFill>
                <a:latin typeface="Arial" panose="020B0604020202020204" pitchFamily="34" charset="0"/>
              </a:rPr>
              <a:t>Les enfants plus âgés s’ils sont immunodéprimés</a:t>
            </a:r>
          </a:p>
          <a:p>
            <a:endParaRPr lang="fr-FR" altLang="ro-RO"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La maladie est plus grave chez les nourrissons après l’âge de 3 mois, âge auquel ils sont susceptibles de contracter leur première infection, où ils n’ont aucune immunité et où ils sont très vulnérables à la déshydratation. </a:t>
            </a:r>
          </a:p>
          <a:p>
            <a:r>
              <a:rPr lang="fr-FR" altLang="ro-RO" noProof="0" dirty="0">
                <a:solidFill>
                  <a:srgbClr val="000000"/>
                </a:solidFill>
                <a:latin typeface="Arial" panose="020B0604020202020204" pitchFamily="34" charset="0"/>
              </a:rPr>
              <a:t>Les enfants plus âgés sont également à risque, surtout s’ils sont immunodéprimés. </a:t>
            </a:r>
          </a:p>
          <a:p>
            <a:r>
              <a:rPr lang="fr-FR" altLang="ro-RO" noProof="0" dirty="0">
                <a:solidFill>
                  <a:srgbClr val="000000"/>
                </a:solidFill>
                <a:latin typeface="Arial" panose="020B0604020202020204" pitchFamily="34" charset="0"/>
              </a:rPr>
              <a:t>La première infection assurera une certaine immunité, mais pas une immunité totale. Les infections répétées ont tendance à être moins graves.</a:t>
            </a:r>
          </a:p>
        </p:txBody>
      </p:sp>
      <p:sp>
        <p:nvSpPr>
          <p:cNvPr id="20484" name="Espace réservé du numéro de diapositive 3">
            <a:extLst>
              <a:ext uri="{FF2B5EF4-FFF2-40B4-BE49-F238E27FC236}">
                <a16:creationId xmlns:a16="http://schemas.microsoft.com/office/drawing/2014/main" id="{CB5D5795-F163-4D5E-B930-CD24F8997D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6B8F93DE-4468-4C15-9562-D646B6141E2E}"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dirty="0">
                <a:solidFill>
                  <a:srgbClr val="000000"/>
                </a:solidFill>
                <a:latin typeface="Arial" panose="020B0604020202020204" pitchFamily="34" charset="0"/>
              </a:rPr>
              <a:t>Pour l’animateur :  </a:t>
            </a:r>
          </a:p>
          <a:p>
            <a:r>
              <a:rPr lang="fr-FR" altLang="ro-RO" b="1" noProof="0" dirty="0">
                <a:solidFill>
                  <a:srgbClr val="000000"/>
                </a:solidFill>
                <a:latin typeface="Arial" panose="020B0604020202020204" pitchFamily="34" charset="0"/>
              </a:rPr>
              <a:t>Expliquer aux participants comment communiquer sur les méthodes de prévention.</a:t>
            </a:r>
          </a:p>
          <a:p>
            <a:endParaRPr lang="fr-FR" altLang="ro-RO" b="1" noProof="0" dirty="0">
              <a:solidFill>
                <a:srgbClr val="000000"/>
              </a:solidFill>
              <a:latin typeface="Arial" panose="020B0604020202020204" pitchFamily="34" charset="0"/>
            </a:endParaRPr>
          </a:p>
          <a:p>
            <a:r>
              <a:rPr lang="fr-FR" altLang="ro-RO" noProof="0" dirty="0">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827584" y="6387632"/>
            <a:ext cx="6813252"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fr-FR" altLang="ro-RO" sz="1200" noProof="0" dirty="0">
                <a:solidFill>
                  <a:srgbClr val="96CCEE"/>
                </a:solidFill>
                <a:latin typeface="Arial Narrow" pitchFamily="34" charset="0"/>
              </a:rPr>
              <a:t>Introduction à la maladie à rotavirus et au vaccin antirotavirus, Module 1</a:t>
            </a:r>
            <a:r>
              <a:rPr lang="fr-FR" altLang="ro-RO" sz="1200" noProof="0" dirty="0">
                <a:solidFill>
                  <a:srgbClr val="72BBE8"/>
                </a:solidFill>
                <a:latin typeface="Arial Narrow" pitchFamily="34" charset="0"/>
              </a:rPr>
              <a:t> </a:t>
            </a:r>
            <a:r>
              <a:rPr lang="fr-FR" altLang="ro-RO" sz="1200" noProof="0" dirty="0">
                <a:solidFill>
                  <a:srgbClr val="96CCEE"/>
                </a:solidFill>
                <a:latin typeface="Arial Narrow" pitchFamily="34" charset="0"/>
              </a:rPr>
              <a:t>  </a:t>
            </a:r>
            <a:r>
              <a:rPr lang="fr-FR" altLang="ro-RO" sz="1800" baseline="12000" noProof="0" dirty="0">
                <a:solidFill>
                  <a:srgbClr val="FFFFFF"/>
                </a:solidFill>
                <a:latin typeface="Arial Narrow" pitchFamily="34" charset="0"/>
              </a:rPr>
              <a:t>| </a:t>
            </a:r>
            <a:r>
              <a:rPr lang="fr-FR" altLang="ro-RO" sz="1200" noProof="0" dirty="0">
                <a:solidFill>
                  <a:srgbClr val="96CCEE"/>
                </a:solidFill>
                <a:latin typeface="Arial Narrow" pitchFamily="34" charset="0"/>
              </a:rPr>
              <a:t> décembre 2024</a:t>
            </a: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247D1634-717A-4CBC-A234-324E09CFACCE}"/>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a:solidFill>
                  <a:srgbClr val="FFFFFF"/>
                </a:solidFill>
              </a:rPr>
              <a:t>Formation sur l'introduction du vaccin antirotavirus</a:t>
            </a:r>
          </a:p>
        </p:txBody>
      </p:sp>
      <p:sp>
        <p:nvSpPr>
          <p:cNvPr id="5124" name="Rectangle 5">
            <a:extLst>
              <a:ext uri="{FF2B5EF4-FFF2-40B4-BE49-F238E27FC236}">
                <a16:creationId xmlns:a16="http://schemas.microsoft.com/office/drawing/2014/main" id="{2B50C313-2F33-447E-8D6C-3F766FB9DFF7}"/>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ClrTx/>
              <a:buFont typeface="Arial" panose="020B0604020202020204" pitchFamily="34" charset="0"/>
              <a:buNone/>
            </a:pPr>
            <a:r>
              <a:rPr lang="en-GB" altLang="ro-RO" sz="3200">
                <a:solidFill>
                  <a:srgbClr val="FFFFFF"/>
                </a:solidFill>
              </a:rPr>
              <a:t>Module 1</a:t>
            </a:r>
          </a:p>
          <a:p>
            <a:pPr algn="ctr">
              <a:lnSpc>
                <a:spcPct val="90000"/>
              </a:lnSpc>
              <a:buClrTx/>
              <a:buFont typeface="Arial" panose="020B0604020202020204" pitchFamily="34" charset="0"/>
              <a:buNone/>
            </a:pPr>
            <a:r>
              <a:rPr lang="en-GB" altLang="ro-RO" sz="3200">
                <a:solidFill>
                  <a:srgbClr val="FFFFFF"/>
                </a:solidFill>
              </a:rPr>
              <a:t>Introduction aux maladies à rotavirus et au vaccin antirotavirus</a:t>
            </a:r>
          </a:p>
        </p:txBody>
      </p:sp>
      <p:pic>
        <p:nvPicPr>
          <p:cNvPr id="5" name="Picture 5">
            <a:extLst>
              <a:ext uri="{FF2B5EF4-FFF2-40B4-BE49-F238E27FC236}">
                <a16:creationId xmlns:a16="http://schemas.microsoft.com/office/drawing/2014/main" id="{A9DC3B61-5FD9-48FC-B6E5-01DF6967E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
        <p:nvSpPr>
          <p:cNvPr id="2" name="TextBox 1">
            <a:extLst>
              <a:ext uri="{FF2B5EF4-FFF2-40B4-BE49-F238E27FC236}">
                <a16:creationId xmlns:a16="http://schemas.microsoft.com/office/drawing/2014/main" id="{E60DFA9B-53A0-4792-AFE8-A54F1019548D}"/>
              </a:ext>
            </a:extLst>
          </p:cNvPr>
          <p:cNvSpPr txBox="1"/>
          <p:nvPr/>
        </p:nvSpPr>
        <p:spPr>
          <a:xfrm>
            <a:off x="6372200" y="6422866"/>
            <a:ext cx="2664296" cy="246221"/>
          </a:xfrm>
          <a:prstGeom prst="rect">
            <a:avLst/>
          </a:prstGeom>
          <a:noFill/>
        </p:spPr>
        <p:txBody>
          <a:bodyPr wrap="square" rtlCol="0">
            <a:spAutoFit/>
          </a:bodyPr>
          <a:lstStyle/>
          <a:p>
            <a:r>
              <a:rPr lang="fr-FR" sz="1000" dirty="0">
                <a:solidFill>
                  <a:schemeClr val="bg1"/>
                </a:solidFill>
              </a:rPr>
              <a:t>Dernière mise </a:t>
            </a:r>
            <a:r>
              <a:rPr lang="fr-FR" altLang="ro-RO" sz="1000" dirty="0">
                <a:solidFill>
                  <a:schemeClr val="bg1"/>
                </a:solidFill>
              </a:rPr>
              <a:t>à</a:t>
            </a:r>
            <a:r>
              <a:rPr lang="fr-FR" sz="1000" dirty="0">
                <a:solidFill>
                  <a:schemeClr val="bg1"/>
                </a:solidFill>
              </a:rPr>
              <a:t> jour - </a:t>
            </a:r>
            <a:r>
              <a:rPr lang="fr-FR" sz="1000">
                <a:solidFill>
                  <a:schemeClr val="bg1"/>
                </a:solidFill>
              </a:rPr>
              <a:t>décembre 2024</a:t>
            </a:r>
            <a:endParaRPr lang="fr-FR"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46F5E48-B0C9-44D9-9519-BF4B174461F8}"/>
              </a:ext>
            </a:extLst>
          </p:cNvPr>
          <p:cNvSpPr>
            <a:spLocks noGrp="1" noChangeArrowheads="1"/>
          </p:cNvSpPr>
          <p:nvPr>
            <p:ph type="title" idx="4294967295"/>
          </p:nvPr>
        </p:nvSpPr>
        <p:spPr/>
        <p:txBody>
          <a:bodyPr/>
          <a:lstStyle/>
          <a:p>
            <a:pPr>
              <a:buSzPct val="100000"/>
              <a:defRPr/>
            </a:pPr>
            <a:r>
              <a:rPr lang="en-GB" altLang="ro-RO">
                <a:solidFill>
                  <a:srgbClr val="002060"/>
                </a:solidFill>
              </a:rPr>
              <a:t>Existe-t-il un vaccin contre le rotavirus ?</a:t>
            </a:r>
          </a:p>
        </p:txBody>
      </p:sp>
      <p:sp>
        <p:nvSpPr>
          <p:cNvPr id="23555" name="Rectangle 13">
            <a:extLst>
              <a:ext uri="{FF2B5EF4-FFF2-40B4-BE49-F238E27FC236}">
                <a16:creationId xmlns:a16="http://schemas.microsoft.com/office/drawing/2014/main" id="{A2BADB25-CF9B-48FA-9D7D-F1D363779EE7}"/>
              </a:ext>
            </a:extLst>
          </p:cNvPr>
          <p:cNvSpPr>
            <a:spLocks noGrp="1" noChangeArrowheads="1"/>
          </p:cNvSpPr>
          <p:nvPr>
            <p:ph type="body" idx="1"/>
          </p:nvPr>
        </p:nvSpPr>
        <p:spPr>
          <a:xfrm>
            <a:off x="442913" y="1409700"/>
            <a:ext cx="8291512" cy="4611688"/>
          </a:xfrm>
        </p:spPr>
        <p:txBody>
          <a:bodyPr/>
          <a:lstStyle/>
          <a:p>
            <a:pPr>
              <a:defRPr/>
            </a:pPr>
            <a:r>
              <a:rPr lang="fr-FR" altLang="ro-RO" dirty="0"/>
              <a:t>Il existe actuellement 4 vaccins antirotavirus présélectionnés :</a:t>
            </a:r>
          </a:p>
          <a:p>
            <a:pPr lvl="1">
              <a:defRPr/>
            </a:pPr>
            <a:r>
              <a:rPr lang="fr-FR" altLang="ro-RO" dirty="0" err="1">
                <a:ea typeface="Arial" panose="020B0604020202020204" pitchFamily="34" charset="0"/>
              </a:rPr>
              <a:t>RotaTeq</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Rotarix</a:t>
            </a:r>
            <a:r>
              <a:rPr lang="fr-FR" altLang="ro-RO" b="1" baseline="30000" dirty="0">
                <a:ea typeface="Arial" panose="020B0604020202020204" pitchFamily="34" charset="0"/>
              </a:rPr>
              <a:t>®</a:t>
            </a:r>
          </a:p>
          <a:p>
            <a:pPr lvl="1">
              <a:defRPr/>
            </a:pPr>
            <a:r>
              <a:rPr lang="fr-FR" altLang="ro-RO" dirty="0" err="1">
                <a:ea typeface="Arial" panose="020B0604020202020204" pitchFamily="34" charset="0"/>
              </a:rPr>
              <a:t>Rotavac</a:t>
            </a:r>
            <a:r>
              <a:rPr lang="fr-FR" altLang="ro-RO" baseline="30000" dirty="0">
                <a:ea typeface="Arial" panose="020B0604020202020204" pitchFamily="34" charset="0"/>
              </a:rPr>
              <a:t>®</a:t>
            </a:r>
            <a:endParaRPr lang="fr-FR" altLang="ro-RO" b="1" baseline="30000" dirty="0">
              <a:ea typeface="Arial" panose="020B0604020202020204" pitchFamily="34" charset="0"/>
            </a:endParaRPr>
          </a:p>
          <a:p>
            <a:pPr lvl="1">
              <a:defRPr/>
            </a:pPr>
            <a:r>
              <a:rPr lang="fr-FR" altLang="ro-RO" dirty="0" err="1">
                <a:ea typeface="Arial" panose="020B0604020202020204" pitchFamily="34" charset="0"/>
              </a:rPr>
              <a:t>RotaSiil</a:t>
            </a:r>
            <a:r>
              <a:rPr lang="fr-FR" altLang="ro-RO" b="1" baseline="30000" dirty="0">
                <a:ea typeface="Arial" panose="020B0604020202020204" pitchFamily="34" charset="0"/>
              </a:rPr>
              <a:t>®</a:t>
            </a:r>
            <a:r>
              <a:rPr lang="fr-FR" altLang="ro-RO" b="1" dirty="0">
                <a:ea typeface="Arial" panose="020B0604020202020204" pitchFamily="34" charset="0"/>
              </a:rPr>
              <a:t> </a:t>
            </a:r>
          </a:p>
          <a:p>
            <a:pPr>
              <a:defRPr/>
            </a:pPr>
            <a:r>
              <a:rPr lang="fr-FR" altLang="ro-RO" dirty="0"/>
              <a:t>Principales caractéristiques</a:t>
            </a:r>
          </a:p>
          <a:p>
            <a:pPr lvl="1">
              <a:defRPr/>
            </a:pPr>
            <a:r>
              <a:rPr lang="fr-FR" altLang="ro-RO" dirty="0">
                <a:ea typeface="Arial" panose="020B0604020202020204" pitchFamily="34" charset="0"/>
              </a:rPr>
              <a:t>Très efficaces et sûrs</a:t>
            </a:r>
          </a:p>
          <a:p>
            <a:pPr lvl="1">
              <a:defRPr/>
            </a:pPr>
            <a:r>
              <a:rPr lang="fr-FR" altLang="ro-RO" dirty="0">
                <a:ea typeface="Arial" panose="020B0604020202020204" pitchFamily="34" charset="0"/>
              </a:rPr>
              <a:t>Protègent contre les formes graves de maladie à rotavirus</a:t>
            </a:r>
          </a:p>
          <a:p>
            <a:pPr lvl="1">
              <a:defRPr/>
            </a:pPr>
            <a:r>
              <a:rPr lang="fr-FR" altLang="ro-RO" dirty="0">
                <a:ea typeface="Arial" panose="020B0604020202020204" pitchFamily="34" charset="0"/>
              </a:rPr>
              <a:t>Ne protègent pas contre les diarrhées causées par d’autres agents que le rotavirus</a:t>
            </a:r>
          </a:p>
        </p:txBody>
      </p:sp>
      <p:sp>
        <p:nvSpPr>
          <p:cNvPr id="23556" name="Rectangle 15">
            <a:extLst>
              <a:ext uri="{FF2B5EF4-FFF2-40B4-BE49-F238E27FC236}">
                <a16:creationId xmlns:a16="http://schemas.microsoft.com/office/drawing/2014/main" id="{9DA25C96-4949-4F76-A77F-257E51015547}"/>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MS PGothic"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MS PGothic"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54F2DCAB-1370-4F67-8254-A6A026338349}"/>
              </a:ext>
            </a:extLst>
          </p:cNvPr>
          <p:cNvSpPr>
            <a:spLocks noGrp="1" noChangeArrowheads="1"/>
          </p:cNvSpPr>
          <p:nvPr>
            <p:ph type="body" idx="1"/>
          </p:nvPr>
        </p:nvSpPr>
        <p:spPr>
          <a:xfrm>
            <a:off x="442913" y="1409700"/>
            <a:ext cx="8291512" cy="4611688"/>
          </a:xfrm>
        </p:spPr>
        <p:txBody>
          <a:bodyPr/>
          <a:lstStyle/>
          <a:p>
            <a:pPr>
              <a:defRPr/>
            </a:pPr>
            <a:r>
              <a:rPr lang="fr-FR" altLang="ro-RO" dirty="0"/>
              <a:t>Notre pays est sur le point d'introduire le </a:t>
            </a:r>
            <a:r>
              <a:rPr lang="fr-FR" altLang="ro-RO" dirty="0" err="1"/>
              <a:t>Rotarix</a:t>
            </a:r>
            <a:r>
              <a:rPr lang="fr-FR" altLang="ro-RO" baseline="30000" dirty="0"/>
              <a:t>®</a:t>
            </a:r>
          </a:p>
          <a:p>
            <a:pPr>
              <a:defRPr/>
            </a:pPr>
            <a:r>
              <a:rPr lang="fr-FR" altLang="ro-RO" dirty="0"/>
              <a:t>Les prochains modules de cette formation expliqueront comment :</a:t>
            </a:r>
          </a:p>
        </p:txBody>
      </p:sp>
      <p:sp>
        <p:nvSpPr>
          <p:cNvPr id="25603" name="AutoShape 4">
            <a:extLst>
              <a:ext uri="{FF2B5EF4-FFF2-40B4-BE49-F238E27FC236}">
                <a16:creationId xmlns:a16="http://schemas.microsoft.com/office/drawing/2014/main" id="{6BBC5A8F-2D8C-4A9D-8F60-9DB12E0E2E74}"/>
              </a:ext>
            </a:extLst>
          </p:cNvPr>
          <p:cNvSpPr>
            <a:spLocks noChangeArrowheads="1"/>
          </p:cNvSpPr>
          <p:nvPr/>
        </p:nvSpPr>
        <p:spPr bwMode="auto">
          <a:xfrm>
            <a:off x="755650" y="3429000"/>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BDFD4E5D-BDC4-448F-AC83-581066481B8C}"/>
              </a:ext>
            </a:extLst>
          </p:cNvPr>
          <p:cNvSpPr>
            <a:spLocks noChangeArrowheads="1"/>
          </p:cNvSpPr>
          <p:nvPr/>
        </p:nvSpPr>
        <p:spPr bwMode="auto">
          <a:xfrm>
            <a:off x="539750" y="3515320"/>
            <a:ext cx="76327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fr-FR" altLang="ro-RO" sz="2000" b="0" dirty="0">
                <a:ea typeface="MS PGothic" panose="020B0600070205080204" pitchFamily="34" charset="-128"/>
              </a:rPr>
              <a:t>Conserver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Déterminer l’éligibilité au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Administrer le vaccin</a:t>
            </a:r>
          </a:p>
          <a:p>
            <a:pPr lvl="1">
              <a:buClr>
                <a:srgbClr val="C00000"/>
              </a:buClr>
              <a:buFont typeface="Wingdings" panose="05000000000000000000" pitchFamily="2" charset="2"/>
              <a:buChar char="ü"/>
            </a:pPr>
            <a:r>
              <a:rPr lang="fr-FR" altLang="ro-RO" sz="2000" b="0" dirty="0">
                <a:ea typeface="MS PGothic" panose="020B0600070205080204" pitchFamily="34" charset="-128"/>
              </a:rPr>
              <a:t>Enregistrer la vaccination</a:t>
            </a:r>
          </a:p>
          <a:p>
            <a:pPr lvl="1">
              <a:buClr>
                <a:srgbClr val="C00000"/>
              </a:buClr>
              <a:buFont typeface="Wingdings" panose="05000000000000000000" pitchFamily="2" charset="2"/>
              <a:buChar char="ü"/>
            </a:pPr>
            <a:r>
              <a:rPr lang="fr-FR" altLang="ro-RO" sz="2000" b="0" dirty="0">
                <a:ea typeface="MS PGothic" panose="020B0600070205080204" pitchFamily="34" charset="-128"/>
              </a:rPr>
              <a:t>Surveiller les manifestations post-vaccinales indésirables (MAPI)</a:t>
            </a:r>
          </a:p>
          <a:p>
            <a:pPr lvl="1">
              <a:buClr>
                <a:srgbClr val="C00000"/>
              </a:buClr>
              <a:buFont typeface="Wingdings" panose="05000000000000000000" pitchFamily="2" charset="2"/>
              <a:buChar char="ü"/>
            </a:pPr>
            <a:r>
              <a:rPr lang="fr-FR" altLang="ro-RO" sz="2000" b="0" dirty="0">
                <a:ea typeface="MS PGothic" panose="020B0600070205080204" pitchFamily="34" charset="-128"/>
              </a:rPr>
              <a:t>Communiquer avec les gardiens sur le vaccin</a:t>
            </a:r>
          </a:p>
        </p:txBody>
      </p:sp>
      <p:sp>
        <p:nvSpPr>
          <p:cNvPr id="15365" name="Rectangle 7">
            <a:extLst>
              <a:ext uri="{FF2B5EF4-FFF2-40B4-BE49-F238E27FC236}">
                <a16:creationId xmlns:a16="http://schemas.microsoft.com/office/drawing/2014/main" id="{EBC3A13E-11FB-42E8-841C-6448322C03D3}"/>
              </a:ext>
            </a:extLst>
          </p:cNvPr>
          <p:cNvSpPr>
            <a:spLocks noGrp="1" noChangeArrowheads="1"/>
          </p:cNvSpPr>
          <p:nvPr>
            <p:ph type="title"/>
          </p:nvPr>
        </p:nvSpPr>
        <p:spPr/>
        <p:txBody>
          <a:bodyPr/>
          <a:lstStyle/>
          <a:p>
            <a:pPr>
              <a:buSzPct val="100000"/>
              <a:defRPr/>
            </a:pPr>
            <a:r>
              <a:rPr lang="en-GB" altLang="ro-RO" dirty="0"/>
              <a:t>Rotarix</a:t>
            </a:r>
            <a:r>
              <a:rPr lang="en-GB" altLang="ro-RO" baseline="30000" dirty="0"/>
              <a:t>®</a:t>
            </a:r>
            <a:endParaRPr lang="en-GB" altLang="ro-RO" b="0" baseline="30000" dirty="0"/>
          </a:p>
        </p:txBody>
      </p:sp>
      <p:pic>
        <p:nvPicPr>
          <p:cNvPr id="25606" name="Picture 7" descr="C:\Users\sfellache\Desktop\ammp\doctor1.jpg">
            <a:extLst>
              <a:ext uri="{FF2B5EF4-FFF2-40B4-BE49-F238E27FC236}">
                <a16:creationId xmlns:a16="http://schemas.microsoft.com/office/drawing/2014/main" id="{DF8A8B64-DFD3-4713-B5AF-CB067A173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1506" y="2976066"/>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D4123608-A9A7-4096-BCD5-4DD85681F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86C6EDD2-FFB1-4849-9249-4BFA0084033F}"/>
              </a:ext>
            </a:extLst>
          </p:cNvPr>
          <p:cNvSpPr>
            <a:spLocks noGrp="1"/>
          </p:cNvSpPr>
          <p:nvPr>
            <p:ph type="title"/>
          </p:nvPr>
        </p:nvSpPr>
        <p:spPr/>
        <p:txBody>
          <a:bodyPr/>
          <a:lstStyle/>
          <a:p>
            <a:pPr>
              <a:lnSpc>
                <a:spcPct val="90000"/>
              </a:lnSpc>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9DD8045B-3E8E-4133-82F6-3BEA0980CB01}"/>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a:buSzPct val="100000"/>
              <a:defRPr/>
            </a:pPr>
            <a:br>
              <a:rPr lang="en-GB" altLang="ro-RO" sz="2000"/>
            </a:br>
            <a:r>
              <a:rPr lang="en-GB" altLang="ro-RO" sz="2400"/>
              <a:t>Merci</a:t>
            </a:r>
          </a:p>
          <a:p>
            <a:pPr algn="ctr">
              <a:buSzPct val="100000"/>
              <a:defRPr/>
            </a:pPr>
            <a:r>
              <a:rPr lang="en-GB" altLang="ro-RO" sz="2400"/>
              <a:t>pour votre attention </a:t>
            </a:r>
            <a:br>
              <a:rPr lang="en-GB" altLang="ro-RO" sz="2000"/>
            </a:br>
            <a:br>
              <a:rPr lang="en-GB" altLang="ro-RO" sz="2000"/>
            </a:b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r>
              <a:rPr lang="en-GB" altLang="ro-RO" sz="20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D3AE79A-2AC7-441C-BC9B-040F346857BE}"/>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169AF7B7-31DB-4349-874E-497D824554C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b="0"/>
              <a:t>À la fin de ce module, le participant sera en mesure de :</a:t>
            </a:r>
          </a:p>
          <a:p>
            <a:pPr lvl="1"/>
            <a:r>
              <a:rPr lang="en-GB" altLang="ro-RO" b="0">
                <a:ea typeface="MS PGothic" panose="020B0600070205080204" pitchFamily="34" charset="-128"/>
              </a:rPr>
              <a:t>Décrire les principales caractéristiques de la maladie à rotavirus </a:t>
            </a:r>
          </a:p>
          <a:p>
            <a:pPr lvl="1"/>
            <a:r>
              <a:rPr lang="en-GB" altLang="ro-RO" b="0">
                <a:ea typeface="MS PGothic" panose="020B0600070205080204" pitchFamily="34" charset="-128"/>
              </a:rPr>
              <a:t>Présenter les méthodes de prévention de la maladie à rotavirus </a:t>
            </a:r>
          </a:p>
          <a:p>
            <a:pPr lvl="1"/>
            <a:endParaRPr lang="en-GB" altLang="ro-RO" b="0">
              <a:ea typeface="MS PGothic" panose="020B0600070205080204" pitchFamily="34" charset="-128"/>
            </a:endParaRPr>
          </a:p>
          <a:p>
            <a:r>
              <a:rPr lang="en-GB" altLang="ro-RO" b="0"/>
              <a:t>Durée</a:t>
            </a:r>
          </a:p>
          <a:p>
            <a:pPr lvl="1"/>
            <a:r>
              <a:rPr lang="en-GB" altLang="ro-RO" b="0">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1B3B9FCF-6F4B-489C-850F-8A7C2C212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BECA821B-7D03-476A-9D76-8BD586C3F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C7799FD1-ABFE-490A-96DF-05D1046BB86B}"/>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5BD4F5E2-D31D-464E-B89F-FA3BF288A2BF}"/>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000">
                  <a:solidFill>
                    <a:srgbClr val="002060"/>
                  </a:solidFill>
                </a:rPr>
                <a:t> Quels sont les signes et symptômes du rotavirus ?</a:t>
              </a:r>
            </a:p>
          </p:txBody>
        </p:sp>
        <p:sp>
          <p:nvSpPr>
            <p:cNvPr id="9" name="Ellipse 8">
              <a:extLst>
                <a:ext uri="{FF2B5EF4-FFF2-40B4-BE49-F238E27FC236}">
                  <a16:creationId xmlns:a16="http://schemas.microsoft.com/office/drawing/2014/main" id="{C2DF4A76-83EF-4E7E-A8CD-816DA86CEF1E}"/>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2</a:t>
              </a:r>
            </a:p>
          </p:txBody>
        </p:sp>
      </p:grpSp>
      <p:grpSp>
        <p:nvGrpSpPr>
          <p:cNvPr id="4" name="Group 21">
            <a:extLst>
              <a:ext uri="{FF2B5EF4-FFF2-40B4-BE49-F238E27FC236}">
                <a16:creationId xmlns:a16="http://schemas.microsoft.com/office/drawing/2014/main" id="{71F68B2F-0A17-4F14-8906-BA21CD472DB8}"/>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61000225-8FA8-4B0F-A685-AF9BE03A32D7}"/>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Comment le rotavirus se transmet-il ?  </a:t>
              </a:r>
            </a:p>
          </p:txBody>
        </p:sp>
        <p:sp>
          <p:nvSpPr>
            <p:cNvPr id="10" name="Ellipse 9">
              <a:extLst>
                <a:ext uri="{FF2B5EF4-FFF2-40B4-BE49-F238E27FC236}">
                  <a16:creationId xmlns:a16="http://schemas.microsoft.com/office/drawing/2014/main" id="{BDC657FD-E299-4549-9449-10B3509EE698}"/>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3</a:t>
              </a:r>
            </a:p>
          </p:txBody>
        </p:sp>
      </p:grpSp>
      <p:grpSp>
        <p:nvGrpSpPr>
          <p:cNvPr id="5" name="Group 19">
            <a:extLst>
              <a:ext uri="{FF2B5EF4-FFF2-40B4-BE49-F238E27FC236}">
                <a16:creationId xmlns:a16="http://schemas.microsoft.com/office/drawing/2014/main" id="{D50F8CA1-EB24-4E21-B92A-B7342BAFA18E}"/>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D55E7138-7CAA-4CC6-A997-ABEF17234049}"/>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Qui sont les individus à risque ? </a:t>
              </a:r>
            </a:p>
          </p:txBody>
        </p:sp>
        <p:sp>
          <p:nvSpPr>
            <p:cNvPr id="3" name="Ellipse 15">
              <a:extLst>
                <a:ext uri="{FF2B5EF4-FFF2-40B4-BE49-F238E27FC236}">
                  <a16:creationId xmlns:a16="http://schemas.microsoft.com/office/drawing/2014/main" id="{9A13D4A9-D490-4097-BE64-BA965940EF5E}"/>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4</a:t>
              </a:r>
            </a:p>
          </p:txBody>
        </p:sp>
      </p:grpSp>
      <p:sp>
        <p:nvSpPr>
          <p:cNvPr id="7173" name="Rectangle 15">
            <a:extLst>
              <a:ext uri="{FF2B5EF4-FFF2-40B4-BE49-F238E27FC236}">
                <a16:creationId xmlns:a16="http://schemas.microsoft.com/office/drawing/2014/main" id="{92D4EEA3-0D3E-44DE-9EB6-F3FB35D2CBB8}"/>
              </a:ext>
            </a:extLst>
          </p:cNvPr>
          <p:cNvSpPr>
            <a:spLocks noGrp="1" noChangeArrowheads="1"/>
          </p:cNvSpPr>
          <p:nvPr>
            <p:ph type="title"/>
          </p:nvPr>
        </p:nvSpPr>
        <p:spPr/>
        <p:txBody>
          <a:bodyPr/>
          <a:lstStyle/>
          <a:p>
            <a:pPr>
              <a:buSzPct val="100000"/>
              <a:defRPr/>
            </a:pPr>
            <a:r>
              <a:rPr lang="en-GB" altLang="ro-RO"/>
              <a:t>Questions clés</a:t>
            </a:r>
          </a:p>
        </p:txBody>
      </p:sp>
      <p:grpSp>
        <p:nvGrpSpPr>
          <p:cNvPr id="7" name="Group 20">
            <a:extLst>
              <a:ext uri="{FF2B5EF4-FFF2-40B4-BE49-F238E27FC236}">
                <a16:creationId xmlns:a16="http://schemas.microsoft.com/office/drawing/2014/main" id="{B9597237-B6EC-420B-9A93-DB818BAB7B6E}"/>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DC07A58D-D008-4FB4-9C63-0529BA4DBD10}"/>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Quelles sont les stratégies de prévention du rotavirus ? </a:t>
              </a:r>
            </a:p>
          </p:txBody>
        </p:sp>
        <p:sp>
          <p:nvSpPr>
            <p:cNvPr id="16" name="Ellipse 15">
              <a:extLst>
                <a:ext uri="{FF2B5EF4-FFF2-40B4-BE49-F238E27FC236}">
                  <a16:creationId xmlns:a16="http://schemas.microsoft.com/office/drawing/2014/main" id="{1D7B4EEF-2DA6-43F6-BB4D-91FE138727C6}"/>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5</a:t>
              </a:r>
            </a:p>
          </p:txBody>
        </p:sp>
      </p:grpSp>
      <p:cxnSp>
        <p:nvCxnSpPr>
          <p:cNvPr id="9223" name="Connecteur droit 19">
            <a:extLst>
              <a:ext uri="{FF2B5EF4-FFF2-40B4-BE49-F238E27FC236}">
                <a16:creationId xmlns:a16="http://schemas.microsoft.com/office/drawing/2014/main" id="{3FFC8CBC-9F04-40B3-ADBB-1068F16353F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4A16A7C-533A-4EAE-8822-9D1E673467AA}"/>
              </a:ext>
            </a:extLst>
          </p:cNvPr>
          <p:cNvGrpSpPr>
            <a:grpSpLocks/>
          </p:cNvGrpSpPr>
          <p:nvPr/>
        </p:nvGrpSpPr>
        <p:grpSpPr bwMode="auto">
          <a:xfrm>
            <a:off x="539750" y="1268413"/>
            <a:ext cx="4319588" cy="969962"/>
            <a:chOff x="340" y="799"/>
            <a:chExt cx="2721" cy="611"/>
          </a:xfrm>
        </p:grpSpPr>
        <p:sp>
          <p:nvSpPr>
            <p:cNvPr id="9226" name="Rectangle à coins arrondis 3">
              <a:extLst>
                <a:ext uri="{FF2B5EF4-FFF2-40B4-BE49-F238E27FC236}">
                  <a16:creationId xmlns:a16="http://schemas.microsoft.com/office/drawing/2014/main" id="{DE10C521-3358-4736-B386-DE590A99C00E}"/>
                </a:ext>
              </a:extLst>
            </p:cNvPr>
            <p:cNvSpPr>
              <a:spLocks noChangeArrowheads="1"/>
            </p:cNvSpPr>
            <p:nvPr/>
          </p:nvSpPr>
          <p:spPr bwMode="auto">
            <a:xfrm>
              <a:off x="567" y="980"/>
              <a:ext cx="2494" cy="43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Qu’est-ce qu’une maladie à rotavirus ?</a:t>
              </a:r>
            </a:p>
          </p:txBody>
        </p:sp>
        <p:sp>
          <p:nvSpPr>
            <p:cNvPr id="17" name="Ellipse 16">
              <a:extLst>
                <a:ext uri="{FF2B5EF4-FFF2-40B4-BE49-F238E27FC236}">
                  <a16:creationId xmlns:a16="http://schemas.microsoft.com/office/drawing/2014/main" id="{893B0BF1-CDA4-49F7-BF80-169D3915FC6C}"/>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1</a:t>
              </a:r>
            </a:p>
          </p:txBody>
        </p:sp>
      </p:grpSp>
      <p:pic>
        <p:nvPicPr>
          <p:cNvPr id="9225" name="Picture 15" descr="C:\Users\sfellache\Desktop\ammp\doctor2.jpg">
            <a:extLst>
              <a:ext uri="{FF2B5EF4-FFF2-40B4-BE49-F238E27FC236}">
                <a16:creationId xmlns:a16="http://schemas.microsoft.com/office/drawing/2014/main" id="{FEEB22D8-E21A-4A5A-87B6-5A05842EC2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DB971A31-FBC7-4B27-A3C4-1C7E1FDF0D4E}"/>
              </a:ext>
            </a:extLst>
          </p:cNvPr>
          <p:cNvSpPr>
            <a:spLocks noGrp="1" noChangeArrowheads="1"/>
          </p:cNvSpPr>
          <p:nvPr>
            <p:ph type="body" idx="1"/>
          </p:nvPr>
        </p:nvSpPr>
        <p:spPr/>
        <p:txBody>
          <a:bodyPr/>
          <a:lstStyle/>
          <a:p>
            <a:r>
              <a:rPr lang="en-GB" altLang="ro-RO" sz="2100"/>
              <a:t>Une maladie à rotavirus est une maladie diarrhéique provoquée par un virus appelé rotavirus</a:t>
            </a:r>
          </a:p>
          <a:p>
            <a:r>
              <a:rPr lang="en-GB" altLang="ro-RO" sz="2100"/>
              <a:t>Le nom rotavirus vient de l'apparence en forme de                      roue du virus une fois examiné au microscope</a:t>
            </a:r>
          </a:p>
          <a:p>
            <a:r>
              <a:rPr lang="en-GB" altLang="ro-RO" sz="2100"/>
              <a:t>Le rotavirus est un virus qui infecte les intestins</a:t>
            </a:r>
          </a:p>
          <a:p>
            <a:r>
              <a:rPr lang="en-GB" altLang="ro-RO" sz="2100"/>
              <a:t>Le rotavirus est la cause la plus fréquente de diarrhées sévères chez les nourrissons et les jeunes enfants dans le monde</a:t>
            </a:r>
          </a:p>
          <a:p>
            <a:r>
              <a:rPr lang="en-GB" altLang="ro-RO" sz="2100"/>
              <a:t>Le rotavirus n'est pas la seule cause à l’origine de la diarrhée, plusieurs autres agents pouvant également causer la diarrhée</a:t>
            </a:r>
          </a:p>
        </p:txBody>
      </p:sp>
      <p:sp>
        <p:nvSpPr>
          <p:cNvPr id="8195" name="Rectangle 7">
            <a:extLst>
              <a:ext uri="{FF2B5EF4-FFF2-40B4-BE49-F238E27FC236}">
                <a16:creationId xmlns:a16="http://schemas.microsoft.com/office/drawing/2014/main" id="{3CE6BD76-6318-4635-A160-D4F7EA4EA7AE}"/>
              </a:ext>
            </a:extLst>
          </p:cNvPr>
          <p:cNvSpPr>
            <a:spLocks noGrp="1" noChangeArrowheads="1"/>
          </p:cNvSpPr>
          <p:nvPr>
            <p:ph type="title"/>
          </p:nvPr>
        </p:nvSpPr>
        <p:spPr/>
        <p:txBody>
          <a:bodyPr/>
          <a:lstStyle/>
          <a:p>
            <a:pPr>
              <a:buSzPct val="100000"/>
              <a:defRPr/>
            </a:pPr>
            <a:r>
              <a:rPr lang="en-GB" altLang="ro-RO"/>
              <a:t>Qu’est-ce qu’une maladie à rotavirus ?</a:t>
            </a:r>
          </a:p>
        </p:txBody>
      </p:sp>
      <p:pic>
        <p:nvPicPr>
          <p:cNvPr id="11268" name="Picture 5" descr="C:\Users\sfellache\Desktop\ammp\virus.jpg">
            <a:extLst>
              <a:ext uri="{FF2B5EF4-FFF2-40B4-BE49-F238E27FC236}">
                <a16:creationId xmlns:a16="http://schemas.microsoft.com/office/drawing/2014/main" id="{8E293416-2400-480D-AA87-98F436862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60538"/>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BCE64DD-314E-4C19-8EE5-3D0A2031301B}"/>
              </a:ext>
            </a:extLst>
          </p:cNvPr>
          <p:cNvSpPr>
            <a:spLocks noGrp="1" noChangeArrowheads="1"/>
          </p:cNvSpPr>
          <p:nvPr>
            <p:ph type="body" idx="1"/>
          </p:nvPr>
        </p:nvSpPr>
        <p:spPr/>
        <p:txBody>
          <a:bodyPr/>
          <a:lstStyle/>
          <a:p>
            <a:r>
              <a:rPr lang="en-GB" altLang="ro-RO"/>
              <a:t>Trois principaux symptômes des infections à rotavirus :</a:t>
            </a:r>
          </a:p>
          <a:p>
            <a:pPr lvl="1"/>
            <a:r>
              <a:rPr lang="en-GB" altLang="ro-RO">
                <a:ea typeface="Arial" panose="020B0604020202020204" pitchFamily="34" charset="0"/>
              </a:rPr>
              <a:t>Fièvre</a:t>
            </a:r>
          </a:p>
          <a:p>
            <a:pPr lvl="1"/>
            <a:r>
              <a:rPr lang="en-GB" altLang="ro-RO">
                <a:ea typeface="Arial" panose="020B0604020202020204" pitchFamily="34" charset="0"/>
              </a:rPr>
              <a:t>Vomissement</a:t>
            </a:r>
          </a:p>
          <a:p>
            <a:pPr lvl="1"/>
            <a:r>
              <a:rPr lang="en-GB" altLang="ro-RO">
                <a:ea typeface="Arial" panose="020B0604020202020204" pitchFamily="34" charset="0"/>
              </a:rPr>
              <a:t>Diarrhée aqueuse</a:t>
            </a:r>
          </a:p>
          <a:p>
            <a:r>
              <a:rPr lang="en-GB" altLang="ro-RO"/>
              <a:t>Des douleurs abdominales peuvent également survenir</a:t>
            </a:r>
          </a:p>
          <a:p>
            <a:r>
              <a:rPr lang="en-GB" altLang="ro-RO"/>
              <a:t>La diarrhée s’arrête généralement au bout de 3 à 7 jours</a:t>
            </a:r>
          </a:p>
          <a:p>
            <a:r>
              <a:rPr lang="en-GB" altLang="ro-RO"/>
              <a:t>La déshydratation menace les nourrissons et les jeunes enfants, ce qui nécessite un traitement urgent</a:t>
            </a:r>
          </a:p>
        </p:txBody>
      </p:sp>
      <p:sp>
        <p:nvSpPr>
          <p:cNvPr id="9219" name="Rectangle 2">
            <a:extLst>
              <a:ext uri="{FF2B5EF4-FFF2-40B4-BE49-F238E27FC236}">
                <a16:creationId xmlns:a16="http://schemas.microsoft.com/office/drawing/2014/main" id="{919C74EF-9097-471C-9329-E31471F9291D}"/>
              </a:ext>
            </a:extLst>
          </p:cNvPr>
          <p:cNvSpPr>
            <a:spLocks noGrp="1" noChangeArrowheads="1"/>
          </p:cNvSpPr>
          <p:nvPr>
            <p:ph type="title" idx="4294967295"/>
          </p:nvPr>
        </p:nvSpPr>
        <p:spPr/>
        <p:txBody>
          <a:bodyPr/>
          <a:lstStyle/>
          <a:p>
            <a:pPr>
              <a:buSzPct val="100000"/>
              <a:defRPr/>
            </a:pPr>
            <a:r>
              <a:rPr lang="en-GB" altLang="ro-RO"/>
              <a:t>Quels sont les signes et symptômes d’une infection au rotavirus ?</a:t>
            </a:r>
          </a:p>
        </p:txBody>
      </p:sp>
      <p:sp>
        <p:nvSpPr>
          <p:cNvPr id="13316" name="Rectangle 7">
            <a:extLst>
              <a:ext uri="{FF2B5EF4-FFF2-40B4-BE49-F238E27FC236}">
                <a16:creationId xmlns:a16="http://schemas.microsoft.com/office/drawing/2014/main" id="{1B7F3987-2F19-4DB5-B7FA-4C2B02A84882}"/>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EC457BF-DC02-4FE6-8152-6328E2D230D1}"/>
              </a:ext>
            </a:extLst>
          </p:cNvPr>
          <p:cNvSpPr>
            <a:spLocks noGrp="1" noChangeArrowheads="1"/>
          </p:cNvSpPr>
          <p:nvPr>
            <p:ph type="body" idx="1"/>
          </p:nvPr>
        </p:nvSpPr>
        <p:spPr/>
        <p:txBody>
          <a:bodyPr/>
          <a:lstStyle/>
          <a:p>
            <a:r>
              <a:rPr lang="en-GB" altLang="ro-RO"/>
              <a:t>La confirmation d’une maladie diarrhéique comme le rotavirus nécessite des essais en laboratoire </a:t>
            </a:r>
          </a:p>
          <a:p>
            <a:r>
              <a:rPr lang="en-GB" altLang="ro-RO"/>
              <a:t>Les souches de rotavirus peuvent être caractérisées par un test spécial avec réaction en chaîne de polymérase ou immuno-enzymatique</a:t>
            </a:r>
          </a:p>
          <a:p>
            <a:pPr lvl="1"/>
            <a:r>
              <a:rPr lang="en-GB" altLang="ro-RO">
                <a:ea typeface="Arial" panose="020B0604020202020204" pitchFamily="34" charset="0"/>
              </a:rPr>
              <a:t>Ces tests ne sont pas généralement disponibles ni nécessaires</a:t>
            </a:r>
          </a:p>
        </p:txBody>
      </p:sp>
      <p:sp>
        <p:nvSpPr>
          <p:cNvPr id="10243" name="Rectangle 2">
            <a:extLst>
              <a:ext uri="{FF2B5EF4-FFF2-40B4-BE49-F238E27FC236}">
                <a16:creationId xmlns:a16="http://schemas.microsoft.com/office/drawing/2014/main" id="{7932B46C-F1DE-4834-BDED-1F7159AF1518}"/>
              </a:ext>
            </a:extLst>
          </p:cNvPr>
          <p:cNvSpPr>
            <a:spLocks noGrp="1" noChangeArrowheads="1"/>
          </p:cNvSpPr>
          <p:nvPr>
            <p:ph type="title" idx="4294967295"/>
          </p:nvPr>
        </p:nvSpPr>
        <p:spPr/>
        <p:txBody>
          <a:bodyPr/>
          <a:lstStyle/>
          <a:p>
            <a:pPr>
              <a:buSzPct val="100000"/>
              <a:defRPr/>
            </a:pPr>
            <a:r>
              <a:rPr lang="en-GB" altLang="ro-RO" sz="3600"/>
              <a:t>De quelle façon peut-on diagnostiquer une maladie à rotavirus ?</a:t>
            </a:r>
          </a:p>
        </p:txBody>
      </p:sp>
      <p:sp>
        <p:nvSpPr>
          <p:cNvPr id="15364" name="Rectangle 7">
            <a:extLst>
              <a:ext uri="{FF2B5EF4-FFF2-40B4-BE49-F238E27FC236}">
                <a16:creationId xmlns:a16="http://schemas.microsoft.com/office/drawing/2014/main" id="{C5834771-8317-4C17-BE6A-EB98A4A2394D}"/>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7A127E42-6137-45A3-8570-3B1C5F7E6333}"/>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B3899517-3041-4604-9237-A618FD557C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DAB735E3-0903-45E7-BE24-E36B83FCC2BE}"/>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975C2CEF-18B1-4582-A638-E96FB8162F52}"/>
              </a:ext>
            </a:extLst>
          </p:cNvPr>
          <p:cNvSpPr>
            <a:spLocks noGrp="1" noChangeArrowheads="1"/>
          </p:cNvSpPr>
          <p:nvPr>
            <p:ph type="body" idx="1"/>
          </p:nvPr>
        </p:nvSpPr>
        <p:spPr>
          <a:xfrm>
            <a:off x="107950" y="1381125"/>
            <a:ext cx="8785225" cy="2552700"/>
          </a:xfrm>
        </p:spPr>
        <p:txBody>
          <a:bodyPr/>
          <a:lstStyle/>
          <a:p>
            <a:r>
              <a:rPr lang="en-GB" altLang="ro-RO" sz="2400"/>
              <a:t>L'infection à rotavirus est très contagieuse</a:t>
            </a:r>
          </a:p>
          <a:p>
            <a:r>
              <a:rPr lang="en-GB" altLang="ro-RO" sz="2400"/>
              <a:t>Le rotavirus se transmet par voie oro-fécale</a:t>
            </a:r>
          </a:p>
          <a:p>
            <a:pPr lvl="1"/>
            <a:r>
              <a:rPr lang="en-GB" altLang="ro-RO" sz="2000">
                <a:ea typeface="Arial" panose="020B0604020202020204" pitchFamily="34" charset="0"/>
              </a:rPr>
              <a:t>Le principal mode de transmission du rotavirus est le passage du virus dans les selles à la bouche d’un autre enfant</a:t>
            </a:r>
          </a:p>
        </p:txBody>
      </p:sp>
      <p:sp>
        <p:nvSpPr>
          <p:cNvPr id="17412" name="Rectangle 2">
            <a:extLst>
              <a:ext uri="{FF2B5EF4-FFF2-40B4-BE49-F238E27FC236}">
                <a16:creationId xmlns:a16="http://schemas.microsoft.com/office/drawing/2014/main" id="{5A16EE89-5B58-4724-8D25-18AAE0A8378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3500"/>
              <a:t>Comment le rotavirus se transmet-il ?</a:t>
            </a:r>
          </a:p>
        </p:txBody>
      </p:sp>
      <p:grpSp>
        <p:nvGrpSpPr>
          <p:cNvPr id="3" name="Group 45">
            <a:extLst>
              <a:ext uri="{FF2B5EF4-FFF2-40B4-BE49-F238E27FC236}">
                <a16:creationId xmlns:a16="http://schemas.microsoft.com/office/drawing/2014/main" id="{1FD9289A-C85B-4EB0-BA16-B302651BD151}"/>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5A0C58E3-635C-44DD-B7B0-9F56FA494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891F3692-3E16-4A3C-A432-2B8336455641}"/>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3098461E-0C6D-4C4C-B871-BA47C5C00094}"/>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604EA2DD-3B89-4224-8A18-67DFFB27271F}"/>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89F6148-3382-44BD-AA43-F74C2FE8D3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7F1BFF92-12F4-4716-B7D9-2B09EB232639}"/>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CA2EAB20-A363-4A20-8866-5955A52EEEDF}"/>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9B57AB04-D59A-4700-BDBF-88FD2631F154}"/>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C68AA76-279D-4EDA-8C5D-CBEB477960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BD5F97C-C4C4-4FF5-9DFE-7A2EC727EFD7}"/>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0E65AC75-F75C-46BA-AEE0-FBB5FF852001}"/>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BAF9D79A-BC7B-4ACB-9554-C6867D16F001}"/>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2FAB5FE9-14EB-4369-9213-C2262A262B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A79206B2-9D96-48A6-9F01-0EA1C3D40DC2}"/>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9CD706CA-1092-4A1D-9F75-9963A141993D}"/>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3AECEF39-6288-4307-A8AF-A2596E9D75B6}"/>
              </a:ext>
            </a:extLst>
          </p:cNvPr>
          <p:cNvSpPr>
            <a:spLocks noGrp="1" noChangeArrowheads="1"/>
          </p:cNvSpPr>
          <p:nvPr>
            <p:ph type="body" idx="1"/>
          </p:nvPr>
        </p:nvSpPr>
        <p:spPr>
          <a:xfrm>
            <a:off x="179388" y="1341438"/>
            <a:ext cx="8291512" cy="4611687"/>
          </a:xfrm>
        </p:spPr>
        <p:txBody>
          <a:bodyPr/>
          <a:lstStyle/>
          <a:p>
            <a:pPr marL="476250" indent="-476250"/>
            <a:r>
              <a:rPr lang="en-GB" altLang="ro-RO"/>
              <a:t>Nourrissons de plus de </a:t>
            </a:r>
            <a:br>
              <a:rPr lang="en-GB" altLang="ro-RO" sz="2100"/>
            </a:br>
            <a:r>
              <a:rPr lang="en-GB" altLang="ro-RO"/>
              <a:t>3 mois</a:t>
            </a:r>
          </a:p>
          <a:p>
            <a:pPr marL="923925" lvl="1" indent="-400050"/>
            <a:r>
              <a:rPr lang="en-GB" altLang="ro-RO">
                <a:ea typeface="Arial" panose="020B0604020202020204" pitchFamily="34" charset="0"/>
              </a:rPr>
              <a:t>Individu à faible immunité,                                                  voire à immunité nulle</a:t>
            </a:r>
          </a:p>
          <a:p>
            <a:pPr marL="923925" lvl="1" indent="-400050"/>
            <a:r>
              <a:rPr lang="en-GB" altLang="ro-RO">
                <a:ea typeface="Arial" panose="020B0604020202020204" pitchFamily="34" charset="0"/>
              </a:rPr>
              <a:t>Vulnérables à la déshydratation</a:t>
            </a:r>
          </a:p>
          <a:p>
            <a:pPr marL="1385888" lvl="2" indent="-400050"/>
            <a:endParaRPr lang="en-GB" altLang="ro-RO">
              <a:latin typeface="Arial" panose="020B0604020202020204" pitchFamily="34" charset="0"/>
              <a:ea typeface="Arial" panose="020B0604020202020204" pitchFamily="34" charset="0"/>
            </a:endParaRPr>
          </a:p>
          <a:p>
            <a:pPr marL="476250" indent="-476250"/>
            <a:r>
              <a:rPr lang="en-GB" altLang="ro-RO"/>
              <a:t>Enfants plus âgés s’ils sont </a:t>
            </a:r>
            <a:br>
              <a:rPr lang="en-GB" altLang="ro-RO" sz="2100"/>
            </a:br>
            <a:r>
              <a:rPr lang="en-GB" altLang="ro-RO"/>
              <a:t>immunodéprimés</a:t>
            </a:r>
          </a:p>
        </p:txBody>
      </p:sp>
      <p:sp>
        <p:nvSpPr>
          <p:cNvPr id="12291" name="Rectangle 2">
            <a:extLst>
              <a:ext uri="{FF2B5EF4-FFF2-40B4-BE49-F238E27FC236}">
                <a16:creationId xmlns:a16="http://schemas.microsoft.com/office/drawing/2014/main" id="{CFFD96F8-5D89-4782-BC10-306E124E9465}"/>
              </a:ext>
            </a:extLst>
          </p:cNvPr>
          <p:cNvSpPr>
            <a:spLocks noGrp="1" noChangeArrowheads="1"/>
          </p:cNvSpPr>
          <p:nvPr>
            <p:ph type="title" idx="4294967295"/>
          </p:nvPr>
        </p:nvSpPr>
        <p:spPr/>
        <p:txBody>
          <a:bodyPr/>
          <a:lstStyle/>
          <a:p>
            <a:pPr>
              <a:buSzPct val="100000"/>
              <a:defRPr/>
            </a:pPr>
            <a:r>
              <a:rPr lang="fr-FR" altLang="ro-RO"/>
              <a:t>Quels sont les individus les plus à risque dans la population ?</a:t>
            </a:r>
          </a:p>
        </p:txBody>
      </p:sp>
      <p:grpSp>
        <p:nvGrpSpPr>
          <p:cNvPr id="19460" name="Group 25">
            <a:extLst>
              <a:ext uri="{FF2B5EF4-FFF2-40B4-BE49-F238E27FC236}">
                <a16:creationId xmlns:a16="http://schemas.microsoft.com/office/drawing/2014/main" id="{849931D9-1A95-4D13-8917-6EEB3FB0AF1D}"/>
              </a:ext>
            </a:extLst>
          </p:cNvPr>
          <p:cNvGrpSpPr>
            <a:grpSpLocks/>
          </p:cNvGrpSpPr>
          <p:nvPr/>
        </p:nvGrpSpPr>
        <p:grpSpPr bwMode="auto">
          <a:xfrm>
            <a:off x="4859338" y="1414463"/>
            <a:ext cx="4392612" cy="4440237"/>
            <a:chOff x="2828" y="891"/>
            <a:chExt cx="3000" cy="2797"/>
          </a:xfrm>
        </p:grpSpPr>
        <p:pic>
          <p:nvPicPr>
            <p:cNvPr id="19461" name="Picture 23" descr="C:\Users\sfellache\Desktop\ammp\baby3month.jpg">
              <a:extLst>
                <a:ext uri="{FF2B5EF4-FFF2-40B4-BE49-F238E27FC236}">
                  <a16:creationId xmlns:a16="http://schemas.microsoft.com/office/drawing/2014/main" id="{30D6FAAD-DE8D-4A32-9EDB-159E9EBD6D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E6B10CD6-9188-446F-A1E9-189BC026E94E}"/>
                </a:ext>
              </a:extLst>
            </p:cNvPr>
            <p:cNvSpPr txBox="1">
              <a:spLocks noChangeArrowheads="1"/>
            </p:cNvSpPr>
            <p:nvPr/>
          </p:nvSpPr>
          <p:spPr bwMode="auto">
            <a:xfrm>
              <a:off x="3123" y="924"/>
              <a:ext cx="816"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br>
                <a:rPr lang="en-GB" altLang="ro-RO" sz="1400">
                  <a:solidFill>
                    <a:srgbClr val="C00000"/>
                  </a:solidFill>
                </a:rPr>
              </a:br>
              <a:r>
                <a:rPr lang="en-GB" altLang="ro-RO" sz="1400">
                  <a:solidFill>
                    <a:srgbClr val="C00000"/>
                  </a:solidFill>
                </a:rPr>
                <a:t> Nourrisson</a:t>
              </a:r>
            </a:p>
            <a:p>
              <a:pPr algn="ctr">
                <a:spcBef>
                  <a:spcPct val="0"/>
                </a:spcBef>
                <a:buClrTx/>
                <a:buFont typeface="Arial" panose="020B0604020202020204" pitchFamily="34" charset="0"/>
                <a:buNone/>
              </a:pPr>
              <a:r>
                <a:rPr lang="en-GB" altLang="ro-RO" sz="1400">
                  <a:solidFill>
                    <a:srgbClr val="C00000"/>
                  </a:solidFill>
                </a:rPr>
                <a:t>&gt; 3 mois</a:t>
              </a:r>
            </a:p>
          </p:txBody>
        </p:sp>
        <p:cxnSp>
          <p:nvCxnSpPr>
            <p:cNvPr id="21" name="Connecteur droit avec flèche 20">
              <a:extLst>
                <a:ext uri="{FF2B5EF4-FFF2-40B4-BE49-F238E27FC236}">
                  <a16:creationId xmlns:a16="http://schemas.microsoft.com/office/drawing/2014/main" id="{C4F6BF66-CA0B-4648-B36D-CCC98D7A111B}"/>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4E382446-F55F-4352-91C4-6B885B053728}"/>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800"/>
                <a:t>Risque de maladie </a:t>
              </a:r>
            </a:p>
          </p:txBody>
        </p:sp>
        <p:sp>
          <p:nvSpPr>
            <p:cNvPr id="19465" name="ZoneTexte 19">
              <a:extLst>
                <a:ext uri="{FF2B5EF4-FFF2-40B4-BE49-F238E27FC236}">
                  <a16:creationId xmlns:a16="http://schemas.microsoft.com/office/drawing/2014/main" id="{CAA2E790-0053-4406-A6F5-98F4EAE4F18A}"/>
                </a:ext>
              </a:extLst>
            </p:cNvPr>
            <p:cNvSpPr txBox="1">
              <a:spLocks noChangeArrowheads="1"/>
            </p:cNvSpPr>
            <p:nvPr/>
          </p:nvSpPr>
          <p:spPr bwMode="auto">
            <a:xfrm>
              <a:off x="3960" y="1086"/>
              <a:ext cx="118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endParaRPr lang="fr-FR" altLang="ro-RO" sz="1400" dirty="0">
                <a:solidFill>
                  <a:srgbClr val="CC0000"/>
                </a:solidFill>
              </a:endParaRPr>
            </a:p>
            <a:p>
              <a:pPr algn="ctr">
                <a:spcBef>
                  <a:spcPct val="0"/>
                </a:spcBef>
                <a:buClrTx/>
                <a:buFont typeface="Arial" panose="020B0604020202020204" pitchFamily="34" charset="0"/>
                <a:buNone/>
              </a:pPr>
              <a:r>
                <a:rPr lang="fr-FR" altLang="ro-RO" sz="1400" dirty="0">
                  <a:solidFill>
                    <a:srgbClr val="CC0000"/>
                  </a:solidFill>
                </a:rPr>
                <a:t>Enfants immuno-</a:t>
              </a:r>
            </a:p>
            <a:p>
              <a:pPr algn="ctr">
                <a:spcBef>
                  <a:spcPct val="0"/>
                </a:spcBef>
                <a:buClrTx/>
                <a:buFont typeface="Arial" panose="020B0604020202020204" pitchFamily="34" charset="0"/>
                <a:buNone/>
              </a:pPr>
              <a:r>
                <a:rPr lang="fr-FR" altLang="ro-RO" sz="1400" dirty="0">
                  <a:solidFill>
                    <a:srgbClr val="CC0000"/>
                  </a:solidFill>
                </a:rPr>
                <a:t>déprimés</a:t>
              </a:r>
            </a:p>
          </p:txBody>
        </p:sp>
        <p:sp>
          <p:nvSpPr>
            <p:cNvPr id="19466" name="Rectangle 41">
              <a:extLst>
                <a:ext uri="{FF2B5EF4-FFF2-40B4-BE49-F238E27FC236}">
                  <a16:creationId xmlns:a16="http://schemas.microsoft.com/office/drawing/2014/main" id="{5949E20C-C3AC-46E5-9A29-DD4D73A39BA9}"/>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6F2308EB-28AD-47AE-8D69-84867F86EA7C}"/>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A3DB9AA3-7AA3-47A5-8738-39A392AEE41E}"/>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sp>
          <p:nvSpPr>
            <p:cNvPr id="27" name="Rectangle 26">
              <a:extLst>
                <a:ext uri="{FF2B5EF4-FFF2-40B4-BE49-F238E27FC236}">
                  <a16:creationId xmlns:a16="http://schemas.microsoft.com/office/drawing/2014/main" id="{03A80F11-73A5-4C63-BAD6-369BAAF0DA39}"/>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cxnSp>
          <p:nvCxnSpPr>
            <p:cNvPr id="19470" name="Connecteur droit avec flèche 46">
              <a:extLst>
                <a:ext uri="{FF2B5EF4-FFF2-40B4-BE49-F238E27FC236}">
                  <a16:creationId xmlns:a16="http://schemas.microsoft.com/office/drawing/2014/main" id="{A8D28D16-1724-4C5F-A5A4-B00D946B5728}"/>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CC13413D-307A-4266-B6F2-CEFD35834305}"/>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400">
                  <a:solidFill>
                    <a:srgbClr val="969696"/>
                  </a:solidFill>
                </a:rPr>
                <a:t>Adultes</a:t>
              </a:r>
            </a:p>
          </p:txBody>
        </p:sp>
        <p:sp>
          <p:nvSpPr>
            <p:cNvPr id="19472" name="ZoneTexte 50">
              <a:extLst>
                <a:ext uri="{FF2B5EF4-FFF2-40B4-BE49-F238E27FC236}">
                  <a16:creationId xmlns:a16="http://schemas.microsoft.com/office/drawing/2014/main" id="{8888E30C-35D6-4EAF-A1F7-6154A741F5D7}"/>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1400">
                  <a:solidFill>
                    <a:srgbClr val="969696"/>
                  </a:solidFill>
                </a:rPr>
                <a:t>Personnes âgées</a:t>
              </a:r>
            </a:p>
          </p:txBody>
        </p:sp>
        <p:sp>
          <p:nvSpPr>
            <p:cNvPr id="19473" name="ZoneTexte 34">
              <a:extLst>
                <a:ext uri="{FF2B5EF4-FFF2-40B4-BE49-F238E27FC236}">
                  <a16:creationId xmlns:a16="http://schemas.microsoft.com/office/drawing/2014/main" id="{1E57DBCA-7788-4146-951A-0AD14F79E114}"/>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600"/>
                <a:t>Population</a:t>
              </a:r>
            </a:p>
          </p:txBody>
        </p:sp>
        <p:pic>
          <p:nvPicPr>
            <p:cNvPr id="19474" name="Picture 25" descr="C:\Users\sfellache\Desktop\ammp\2 old people.jpg">
              <a:extLst>
                <a:ext uri="{FF2B5EF4-FFF2-40B4-BE49-F238E27FC236}">
                  <a16:creationId xmlns:a16="http://schemas.microsoft.com/office/drawing/2014/main" id="{710A4A63-87B3-486B-885C-AFAB51128A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78A24AEB-C918-4A49-A44B-FAE9D4ECC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45372DEF-867D-49F8-9861-250CB4C135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6162673" y="4005264"/>
              <a:ext cx="2233612" cy="1871663"/>
              <a:chOff x="3882"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882"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7"/>
          <a:stretch>
            <a:fillRect/>
          </a:stretch>
        </p:blipFill>
        <p:spPr>
          <a:xfrm>
            <a:off x="990753" y="3989899"/>
            <a:ext cx="1152525" cy="942975"/>
          </a:xfrm>
          <a:prstGeom prst="rect">
            <a:avLst/>
          </a:prstGeom>
        </p:spPr>
      </p:pic>
      <p:grpSp>
        <p:nvGrpSpPr>
          <p:cNvPr id="5" name="Group 4">
            <a:extLst>
              <a:ext uri="{FF2B5EF4-FFF2-40B4-BE49-F238E27FC236}">
                <a16:creationId xmlns:a16="http://schemas.microsoft.com/office/drawing/2014/main" id="{107A2D8C-0CEA-745A-4CF7-56044E757052}"/>
              </a:ext>
            </a:extLst>
          </p:cNvPr>
          <p:cNvGrpSpPr/>
          <p:nvPr/>
        </p:nvGrpSpPr>
        <p:grpSpPr>
          <a:xfrm>
            <a:off x="179388" y="692150"/>
            <a:ext cx="8569325" cy="4525963"/>
            <a:chOff x="179388" y="692150"/>
            <a:chExt cx="8569325" cy="4525963"/>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pic>
          <p:nvPicPr>
            <p:cNvPr id="4" name="Picture 3" descr="A hand holding a toothbrush&#10;&#10;Description automatically generated">
              <a:extLst>
                <a:ext uri="{FF2B5EF4-FFF2-40B4-BE49-F238E27FC236}">
                  <a16:creationId xmlns:a16="http://schemas.microsoft.com/office/drawing/2014/main" id="{EC029294-FEE3-11EA-BDCB-FA49052D5C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75656" y="2132856"/>
              <a:ext cx="980159" cy="763261"/>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67</TotalTime>
  <Words>1762</Words>
  <Application>Microsoft Office PowerPoint</Application>
  <PresentationFormat>On-screen Show (4:3)</PresentationFormat>
  <Paragraphs>189</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MS PGothic</vt:lpstr>
      <vt:lpstr>MS PGothic</vt:lpstr>
      <vt:lpstr>Arial</vt:lpstr>
      <vt:lpstr>Arial Narrow</vt:lpstr>
      <vt:lpstr>Limon F3</vt:lpstr>
      <vt:lpstr>Wingdings</vt:lpstr>
      <vt:lpstr>PPTtemplate</vt:lpstr>
      <vt:lpstr>PowerPoint Presentation</vt:lpstr>
      <vt:lpstr>Objectifs d'apprentissage</vt:lpstr>
      <vt:lpstr>Questions clés</vt:lpstr>
      <vt:lpstr>Qu’est-ce qu’une maladie à rotavirus ?</vt:lpstr>
      <vt:lpstr>Quels sont les signes et symptômes d’une infection au rotavirus ?</vt:lpstr>
      <vt:lpstr>De quelle façon peut-on diagnostiquer une maladie à rotavirus ?</vt:lpstr>
      <vt:lpstr>PowerPoint Presentation</vt:lpstr>
      <vt:lpstr>Quels sont les individus les plus à risque dans la population ?</vt:lpstr>
      <vt:lpstr>PowerPoint Presentation</vt:lpstr>
      <vt:lpstr>Existe-t-il un vaccin contre le rotavirus ?</vt:lpstr>
      <vt:lpstr>Rotarix®</vt:lpstr>
      <vt:lpstr>Fin du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894</cp:revision>
  <dcterms:created xsi:type="dcterms:W3CDTF">2012-01-27T09:40:38Z</dcterms:created>
  <dcterms:modified xsi:type="dcterms:W3CDTF">2024-12-17T09:38:03Z</dcterms:modified>
</cp:coreProperties>
</file>