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1" r:id="rId3"/>
    <p:sldId id="358" r:id="rId4"/>
    <p:sldId id="355" r:id="rId5"/>
    <p:sldId id="359" r:id="rId6"/>
    <p:sldId id="360" r:id="rId7"/>
    <p:sldId id="325" r:id="rId8"/>
    <p:sldId id="3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66788" autoAdjust="0"/>
  </p:normalViewPr>
  <p:slideViewPr>
    <p:cSldViewPr snapToGrid="0">
      <p:cViewPr varScale="1">
        <p:scale>
          <a:sx n="74" d="100"/>
          <a:sy n="74" d="100"/>
        </p:scale>
        <p:origin x="22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A6F4F-B435-4213-A86E-3CCC8B27F868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E8F40-F8AF-4146-97E6-55D42616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3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E8F40-F8AF-4146-97E6-55D42616E4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18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840"/>
              </a:spcBef>
            </a:pPr>
            <a:r>
              <a:rPr lang="en-US" altLang="en-US" dirty="0">
                <a:latin typeface="+mj-lt"/>
              </a:rPr>
              <a:t>To the facilitator:</a:t>
            </a:r>
          </a:p>
          <a:p>
            <a:pPr>
              <a:spcBef>
                <a:spcPts val="1840"/>
              </a:spcBef>
            </a:pPr>
            <a:endParaRPr lang="en-US" altLang="en-US" dirty="0">
              <a:latin typeface="+mj-lt"/>
            </a:endParaRPr>
          </a:p>
          <a:p>
            <a:pPr>
              <a:spcBef>
                <a:spcPts val="1840"/>
              </a:spcBef>
            </a:pPr>
            <a:r>
              <a:rPr lang="en-US" altLang="en-US" dirty="0">
                <a:latin typeface="+mj-lt"/>
              </a:rPr>
              <a:t>Read:</a:t>
            </a:r>
          </a:p>
          <a:p>
            <a:pPr>
              <a:spcBef>
                <a:spcPts val="1840"/>
              </a:spcBef>
            </a:pPr>
            <a:endParaRPr lang="en-US" altLang="en-US" dirty="0">
              <a:latin typeface="Gill Sans MT" pitchFamily="34" charset="0"/>
            </a:endParaRPr>
          </a:p>
          <a:p>
            <a:endParaRPr lang="en-US" altLang="en-US" b="1" dirty="0"/>
          </a:p>
        </p:txBody>
      </p:sp>
      <p:sp>
        <p:nvSpPr>
          <p:cNvPr id="32772" name="Espace réservé du numéro de diapositive 3"/>
          <p:cNvSpPr txBox="1">
            <a:spLocks noGrp="1"/>
          </p:cNvSpPr>
          <p:nvPr/>
        </p:nvSpPr>
        <p:spPr bwMode="auto">
          <a:xfrm>
            <a:off x="3969879" y="8830312"/>
            <a:ext cx="3038944" cy="464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58" tIns="46378" rIns="92758" bIns="46378" anchor="b"/>
          <a:lstStyle>
            <a:lvl1pPr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4020D3-325C-4903-B7FC-0B13EB71546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1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840"/>
              </a:spcBef>
            </a:pPr>
            <a:r>
              <a:rPr lang="en-US" altLang="en-US" dirty="0">
                <a:latin typeface="+mj-lt"/>
              </a:rPr>
              <a:t>To the facilitator:</a:t>
            </a:r>
          </a:p>
          <a:p>
            <a:pPr>
              <a:spcBef>
                <a:spcPts val="1840"/>
              </a:spcBef>
            </a:pPr>
            <a:endParaRPr lang="en-US" altLang="en-US" dirty="0">
              <a:latin typeface="+mj-lt"/>
            </a:endParaRPr>
          </a:p>
          <a:p>
            <a:pPr>
              <a:spcBef>
                <a:spcPts val="1840"/>
              </a:spcBef>
            </a:pPr>
            <a:r>
              <a:rPr lang="en-US" altLang="en-US" dirty="0">
                <a:latin typeface="+mj-lt"/>
              </a:rPr>
              <a:t>Read:</a:t>
            </a:r>
          </a:p>
          <a:p>
            <a:pPr>
              <a:spcBef>
                <a:spcPts val="1840"/>
              </a:spcBef>
            </a:pPr>
            <a:endParaRPr lang="en-US" altLang="en-US" dirty="0">
              <a:latin typeface="Gill Sans MT" pitchFamily="34" charset="0"/>
            </a:endParaRPr>
          </a:p>
          <a:p>
            <a:endParaRPr lang="en-US" altLang="en-US" b="1" dirty="0"/>
          </a:p>
        </p:txBody>
      </p:sp>
      <p:sp>
        <p:nvSpPr>
          <p:cNvPr id="32772" name="Espace réservé du numéro de diapositive 3"/>
          <p:cNvSpPr txBox="1">
            <a:spLocks noGrp="1"/>
          </p:cNvSpPr>
          <p:nvPr/>
        </p:nvSpPr>
        <p:spPr bwMode="auto">
          <a:xfrm>
            <a:off x="3969879" y="8830312"/>
            <a:ext cx="3038944" cy="464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58" tIns="46378" rIns="92758" bIns="46378" anchor="b"/>
          <a:lstStyle>
            <a:lvl1pPr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4020D3-325C-4903-B7FC-0B13EB71546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9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>
            <a:extLst>
              <a:ext uri="{FF2B5EF4-FFF2-40B4-BE49-F238E27FC236}">
                <a16:creationId xmlns:a16="http://schemas.microsoft.com/office/drawing/2014/main" id="{E15F93A3-EE61-4987-9377-B9AEC41F8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>
            <a:extLst>
              <a:ext uri="{FF2B5EF4-FFF2-40B4-BE49-F238E27FC236}">
                <a16:creationId xmlns:a16="http://schemas.microsoft.com/office/drawing/2014/main" id="{03CE40D1-3679-4C92-BB1E-BC26A8BE7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ES" b="1" dirty="0"/>
              <a:t>To the facilitator:</a:t>
            </a:r>
          </a:p>
          <a:p>
            <a:r>
              <a:rPr lang="en-US" altLang="es-ES" b="1" dirty="0"/>
              <a:t>Read the situation and question to participants.</a:t>
            </a:r>
          </a:p>
          <a:p>
            <a:endParaRPr lang="en-US" altLang="es-ES" b="1" dirty="0"/>
          </a:p>
          <a:p>
            <a:r>
              <a:rPr lang="en-US" altLang="es-ES" b="1" dirty="0"/>
              <a:t>Response:</a:t>
            </a:r>
            <a:r>
              <a:rPr lang="en-US" altLang="es-ES" dirty="0"/>
              <a:t> </a:t>
            </a:r>
          </a:p>
          <a:p>
            <a:pPr>
              <a:buFontTx/>
              <a:buChar char="•"/>
            </a:pPr>
            <a:r>
              <a:rPr lang="en-US" altLang="es-ES" dirty="0"/>
              <a:t> The infant can still receive rotavirus vaccine. </a:t>
            </a:r>
          </a:p>
          <a:p>
            <a:pPr>
              <a:buFontTx/>
              <a:buChar char="•"/>
            </a:pPr>
            <a:r>
              <a:rPr lang="en-US" altLang="es-ES" dirty="0"/>
              <a:t> Give the first dose of rotavirus, pentavalent vaccine and other vaccines according to national schedule</a:t>
            </a:r>
          </a:p>
          <a:p>
            <a:pPr>
              <a:buFontTx/>
              <a:buChar char="•"/>
            </a:pPr>
            <a:r>
              <a:rPr lang="en-US" altLang="es-ES" dirty="0"/>
              <a:t> Administer a second dose of OPV if more than 4 weeks have passed since the first dose of OPV </a:t>
            </a:r>
          </a:p>
          <a:p>
            <a:pPr>
              <a:buFontTx/>
              <a:buChar char="•"/>
            </a:pPr>
            <a:r>
              <a:rPr lang="en-US" altLang="es-ES" dirty="0"/>
              <a:t> Make an appointment for the next doses according to the schedule</a:t>
            </a:r>
          </a:p>
          <a:p>
            <a:pPr>
              <a:buFontTx/>
              <a:buChar char="•"/>
            </a:pPr>
            <a:r>
              <a:rPr lang="en-US" altLang="es-ES" dirty="0"/>
              <a:t> Explain to the caretaker the importance of coming for vaccination on time and completing the immunization schedule</a:t>
            </a:r>
          </a:p>
          <a:p>
            <a:pPr>
              <a:buFontTx/>
              <a:buChar char="•"/>
            </a:pPr>
            <a:r>
              <a:rPr lang="en-US" altLang="es-ES" dirty="0"/>
              <a:t>Make sure to use immunization registers and community volunteers to ensure that the infant completes the immunization schedule</a:t>
            </a:r>
          </a:p>
          <a:p>
            <a:pPr eaLnBrk="1" hangingPunct="1">
              <a:spcBef>
                <a:spcPct val="0"/>
              </a:spcBef>
            </a:pPr>
            <a:endParaRPr lang="fr-FR" altLang="es-ES" dirty="0"/>
          </a:p>
        </p:txBody>
      </p:sp>
      <p:sp>
        <p:nvSpPr>
          <p:cNvPr id="13316" name="Espace réservé du numéro de diapositive 3">
            <a:extLst>
              <a:ext uri="{FF2B5EF4-FFF2-40B4-BE49-F238E27FC236}">
                <a16:creationId xmlns:a16="http://schemas.microsoft.com/office/drawing/2014/main" id="{3BCA92A6-C3C8-406C-916D-10F72A4347ED}"/>
              </a:ext>
            </a:extLst>
          </p:cNvPr>
          <p:cNvSpPr txBox="1">
            <a:spLocks noGrp="1"/>
          </p:cNvSpPr>
          <p:nvPr/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29" tIns="45514" rIns="91029" bIns="45514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FD25C4-C470-4BB3-8118-39E1A099FE69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>
            <a:extLst>
              <a:ext uri="{FF2B5EF4-FFF2-40B4-BE49-F238E27FC236}">
                <a16:creationId xmlns:a16="http://schemas.microsoft.com/office/drawing/2014/main" id="{E15F93A3-EE61-4987-9377-B9AEC41F8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>
            <a:extLst>
              <a:ext uri="{FF2B5EF4-FFF2-40B4-BE49-F238E27FC236}">
                <a16:creationId xmlns:a16="http://schemas.microsoft.com/office/drawing/2014/main" id="{03CE40D1-3679-4C92-BB1E-BC26A8BE7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ES" b="1" dirty="0"/>
              <a:t>To the facilitator:</a:t>
            </a:r>
          </a:p>
          <a:p>
            <a:r>
              <a:rPr lang="en-US" altLang="es-ES" b="1" dirty="0"/>
              <a:t>Read the situation and question to participants.</a:t>
            </a:r>
          </a:p>
          <a:p>
            <a:endParaRPr lang="en-US" altLang="es-ES" b="1" dirty="0"/>
          </a:p>
          <a:p>
            <a:r>
              <a:rPr lang="en-US" altLang="es-ES" b="1" dirty="0"/>
              <a:t>Response:</a:t>
            </a:r>
            <a:r>
              <a:rPr lang="en-US" altLang="es-ES" dirty="0"/>
              <a:t> </a:t>
            </a:r>
          </a:p>
          <a:p>
            <a:pPr>
              <a:buFontTx/>
              <a:buChar char="•"/>
            </a:pPr>
            <a:r>
              <a:rPr lang="en-US" altLang="es-ES" dirty="0"/>
              <a:t> The infant can still receive the rotavirus vaccine and should complete the series.</a:t>
            </a:r>
          </a:p>
          <a:p>
            <a:pPr>
              <a:buFontTx/>
              <a:buChar char="•"/>
            </a:pPr>
            <a:r>
              <a:rPr lang="en-US" altLang="es-ES" dirty="0"/>
              <a:t> If there is no more Rotarix available, the series can and should be continued with </a:t>
            </a:r>
            <a:r>
              <a:rPr lang="en-US" altLang="es-ES" dirty="0" err="1"/>
              <a:t>Rotavac</a:t>
            </a:r>
            <a:r>
              <a:rPr lang="en-US" altLang="es-ES" dirty="0"/>
              <a:t>/</a:t>
            </a:r>
            <a:r>
              <a:rPr lang="en-US" altLang="es-ES" dirty="0" err="1"/>
              <a:t>Rotavac</a:t>
            </a:r>
            <a:r>
              <a:rPr lang="en-US" altLang="es-ES" dirty="0"/>
              <a:t> 5D</a:t>
            </a:r>
          </a:p>
          <a:p>
            <a:pPr>
              <a:buFontTx/>
              <a:buChar char="•"/>
            </a:pPr>
            <a:r>
              <a:rPr lang="en-US" altLang="es-ES" dirty="0"/>
              <a:t> Administer a dose of </a:t>
            </a:r>
            <a:r>
              <a:rPr lang="en-US" altLang="es-ES" dirty="0" err="1"/>
              <a:t>rota</a:t>
            </a:r>
            <a:r>
              <a:rPr lang="en-US" altLang="es-ES" dirty="0"/>
              <a:t> first, and then MR</a:t>
            </a:r>
          </a:p>
          <a:p>
            <a:pPr>
              <a:buFontTx/>
              <a:buChar char="•"/>
            </a:pPr>
            <a:r>
              <a:rPr lang="en-US" altLang="es-ES" dirty="0"/>
              <a:t> Make an appointment for the third rotavirus dose in 4 weeks</a:t>
            </a:r>
          </a:p>
          <a:p>
            <a:pPr>
              <a:buFontTx/>
              <a:buChar char="•"/>
            </a:pPr>
            <a:r>
              <a:rPr lang="en-US" altLang="es-ES" dirty="0"/>
              <a:t> Explain to the caretaker the importance of coming for vaccination on time and completing the immunization schedule</a:t>
            </a:r>
          </a:p>
          <a:p>
            <a:pPr>
              <a:buFontTx/>
              <a:buChar char="•"/>
            </a:pPr>
            <a:r>
              <a:rPr lang="en-US" altLang="es-ES" dirty="0"/>
              <a:t>Make sure to use immunization registers and community volunteers to ensure that the infant completes the immunization schedule</a:t>
            </a:r>
          </a:p>
          <a:p>
            <a:pPr eaLnBrk="1" hangingPunct="1">
              <a:spcBef>
                <a:spcPct val="0"/>
              </a:spcBef>
            </a:pPr>
            <a:endParaRPr lang="fr-FR" altLang="es-ES" dirty="0"/>
          </a:p>
        </p:txBody>
      </p:sp>
      <p:sp>
        <p:nvSpPr>
          <p:cNvPr id="13316" name="Espace réservé du numéro de diapositive 3">
            <a:extLst>
              <a:ext uri="{FF2B5EF4-FFF2-40B4-BE49-F238E27FC236}">
                <a16:creationId xmlns:a16="http://schemas.microsoft.com/office/drawing/2014/main" id="{3BCA92A6-C3C8-406C-916D-10F72A4347ED}"/>
              </a:ext>
            </a:extLst>
          </p:cNvPr>
          <p:cNvSpPr txBox="1">
            <a:spLocks noGrp="1"/>
          </p:cNvSpPr>
          <p:nvPr/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29" tIns="45514" rIns="91029" bIns="45514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FD25C4-C470-4BB3-8118-39E1A099FE69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086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>
            <a:extLst>
              <a:ext uri="{FF2B5EF4-FFF2-40B4-BE49-F238E27FC236}">
                <a16:creationId xmlns:a16="http://schemas.microsoft.com/office/drawing/2014/main" id="{E15F93A3-EE61-4987-9377-B9AEC41F8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>
            <a:extLst>
              <a:ext uri="{FF2B5EF4-FFF2-40B4-BE49-F238E27FC236}">
                <a16:creationId xmlns:a16="http://schemas.microsoft.com/office/drawing/2014/main" id="{03CE40D1-3679-4C92-BB1E-BC26A8BE7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ES" b="1" dirty="0"/>
              <a:t>To the facilitator:</a:t>
            </a:r>
          </a:p>
          <a:p>
            <a:r>
              <a:rPr lang="en-US" altLang="es-ES" b="1" dirty="0"/>
              <a:t>Read the situation and question to participants.</a:t>
            </a:r>
          </a:p>
          <a:p>
            <a:endParaRPr lang="en-US" altLang="es-ES" b="1" dirty="0"/>
          </a:p>
          <a:p>
            <a:r>
              <a:rPr lang="en-US" altLang="es-ES" b="1" dirty="0"/>
              <a:t>Response:</a:t>
            </a:r>
            <a:r>
              <a:rPr lang="en-US" altLang="es-ES" dirty="0"/>
              <a:t> </a:t>
            </a:r>
          </a:p>
          <a:p>
            <a:pPr>
              <a:buFontTx/>
              <a:buChar char="•"/>
            </a:pPr>
            <a:r>
              <a:rPr lang="en-US" altLang="es-ES" dirty="0"/>
              <a:t> The child can still receive the rotavirus vaccine and should complete the series.</a:t>
            </a:r>
          </a:p>
          <a:p>
            <a:pPr>
              <a:buFontTx/>
              <a:buChar char="•"/>
            </a:pPr>
            <a:r>
              <a:rPr lang="en-US" altLang="es-ES" dirty="0"/>
              <a:t> Administer a dose of </a:t>
            </a:r>
            <a:r>
              <a:rPr lang="en-US" altLang="es-ES" dirty="0" err="1"/>
              <a:t>rota</a:t>
            </a:r>
            <a:r>
              <a:rPr lang="en-US" altLang="es-ES" dirty="0"/>
              <a:t> first, and then MR</a:t>
            </a:r>
          </a:p>
          <a:p>
            <a:pPr>
              <a:buFontTx/>
              <a:buChar char="•"/>
            </a:pPr>
            <a:r>
              <a:rPr lang="en-US" altLang="es-ES" dirty="0"/>
              <a:t> Make an appointment for the second rotavirus dose in 4 weeks and explain to the caregiver that there will also be a third dose needed 4 weeks after that.</a:t>
            </a:r>
          </a:p>
          <a:p>
            <a:pPr>
              <a:buFontTx/>
              <a:buChar char="•"/>
            </a:pPr>
            <a:r>
              <a:rPr lang="en-US" altLang="es-ES" dirty="0"/>
              <a:t> Explain to the caregiver the importance of coming for vaccination on time and completing the immunization schedule</a:t>
            </a:r>
          </a:p>
          <a:p>
            <a:pPr>
              <a:buFontTx/>
              <a:buChar char="•"/>
            </a:pPr>
            <a:r>
              <a:rPr lang="en-US" altLang="es-ES" dirty="0"/>
              <a:t>Make sure to use immunization registers and community volunteers to ensure that the infant completes the immunization schedule</a:t>
            </a:r>
          </a:p>
          <a:p>
            <a:pPr eaLnBrk="1" hangingPunct="1">
              <a:spcBef>
                <a:spcPct val="0"/>
              </a:spcBef>
            </a:pPr>
            <a:endParaRPr lang="fr-FR" altLang="es-ES" dirty="0"/>
          </a:p>
        </p:txBody>
      </p:sp>
      <p:sp>
        <p:nvSpPr>
          <p:cNvPr id="13316" name="Espace réservé du numéro de diapositive 3">
            <a:extLst>
              <a:ext uri="{FF2B5EF4-FFF2-40B4-BE49-F238E27FC236}">
                <a16:creationId xmlns:a16="http://schemas.microsoft.com/office/drawing/2014/main" id="{3BCA92A6-C3C8-406C-916D-10F72A4347ED}"/>
              </a:ext>
            </a:extLst>
          </p:cNvPr>
          <p:cNvSpPr txBox="1">
            <a:spLocks noGrp="1"/>
          </p:cNvSpPr>
          <p:nvPr/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29" tIns="45514" rIns="91029" bIns="45514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FD25C4-C470-4BB3-8118-39E1A099FE69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91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>
            <a:extLst>
              <a:ext uri="{FF2B5EF4-FFF2-40B4-BE49-F238E27FC236}">
                <a16:creationId xmlns:a16="http://schemas.microsoft.com/office/drawing/2014/main" id="{D43BC6D2-8E50-49DB-9B62-D1D9F51522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>
            <a:extLst>
              <a:ext uri="{FF2B5EF4-FFF2-40B4-BE49-F238E27FC236}">
                <a16:creationId xmlns:a16="http://schemas.microsoft.com/office/drawing/2014/main" id="{B8D22595-0855-4518-830B-557042542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ES" b="1" dirty="0"/>
              <a:t>To the facilitator:  </a:t>
            </a:r>
          </a:p>
          <a:p>
            <a:r>
              <a:rPr lang="en-US" altLang="es-ES" b="1" dirty="0"/>
              <a:t>Explain to the participants that these messages are the main information to keep in mind.</a:t>
            </a:r>
            <a:endParaRPr lang="fr-FR" altLang="es-ES" b="1" dirty="0"/>
          </a:p>
          <a:p>
            <a:endParaRPr lang="fr-FR" altLang="es-ES" b="1" dirty="0"/>
          </a:p>
        </p:txBody>
      </p:sp>
      <p:sp>
        <p:nvSpPr>
          <p:cNvPr id="17412" name="Espace réservé du numéro de diapositive 3">
            <a:extLst>
              <a:ext uri="{FF2B5EF4-FFF2-40B4-BE49-F238E27FC236}">
                <a16:creationId xmlns:a16="http://schemas.microsoft.com/office/drawing/2014/main" id="{89EF7C94-4E7B-4153-BF9D-0CA1FD310C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5CA00-7CA7-42BC-95F7-6C65574496C3}" type="slidenum">
              <a:rPr kumimoji="0" lang="en-GB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>
            <a:extLst>
              <a:ext uri="{FF2B5EF4-FFF2-40B4-BE49-F238E27FC236}">
                <a16:creationId xmlns:a16="http://schemas.microsoft.com/office/drawing/2014/main" id="{D43BC6D2-8E50-49DB-9B62-D1D9F51522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>
            <a:extLst>
              <a:ext uri="{FF2B5EF4-FFF2-40B4-BE49-F238E27FC236}">
                <a16:creationId xmlns:a16="http://schemas.microsoft.com/office/drawing/2014/main" id="{B8D22595-0855-4518-830B-557042542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s-ES" b="1" dirty="0"/>
          </a:p>
        </p:txBody>
      </p:sp>
      <p:sp>
        <p:nvSpPr>
          <p:cNvPr id="17412" name="Espace réservé du numéro de diapositive 3">
            <a:extLst>
              <a:ext uri="{FF2B5EF4-FFF2-40B4-BE49-F238E27FC236}">
                <a16:creationId xmlns:a16="http://schemas.microsoft.com/office/drawing/2014/main" id="{89EF7C94-4E7B-4153-BF9D-0CA1FD310C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5CA00-7CA7-42BC-95F7-6C65574496C3}" type="slidenum">
              <a:rPr kumimoji="0" lang="en-GB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096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3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4D6723DA-6FD8-492A-AA7B-B64A11A190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88" y="0"/>
            <a:ext cx="9144000" cy="6858000"/>
          </a:xfrm>
          <a:prstGeom prst="rect">
            <a:avLst/>
          </a:prstGeom>
          <a:solidFill>
            <a:srgbClr val="1E7F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 anchor="ctr"/>
          <a:lstStyle>
            <a:lvl1pPr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s-ES" sz="34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06796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04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599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27682" cy="599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2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7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28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6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81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46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06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614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20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6BF666BD-1B09-4D8E-B77D-00D07E653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  <a:extLs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053514ED-63DE-45B1-A235-B12B22BF2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Master text styles</a:t>
            </a:r>
          </a:p>
          <a:p>
            <a:pPr lvl="1"/>
            <a:r>
              <a:rPr lang="en-GB" altLang="es-ES"/>
              <a:t>Second level</a:t>
            </a:r>
          </a:p>
          <a:p>
            <a:pPr lvl="2"/>
            <a:r>
              <a:rPr lang="en-GB" altLang="es-ES"/>
              <a:t>Third level</a:t>
            </a:r>
          </a:p>
          <a:p>
            <a:pPr lvl="3"/>
            <a:r>
              <a:rPr lang="en-GB" altLang="es-ES"/>
              <a:t>Fourth level</a:t>
            </a:r>
          </a:p>
        </p:txBody>
      </p:sp>
      <p:sp>
        <p:nvSpPr>
          <p:cNvPr id="1028" name="Line 6">
            <a:extLst>
              <a:ext uri="{FF2B5EF4-FFF2-40B4-BE49-F238E27FC236}">
                <a16:creationId xmlns:a16="http://schemas.microsoft.com/office/drawing/2014/main" id="{E4ACD163-10E9-4F5C-95E5-4E30A4E0D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147" tIns="40074" rIns="80147" bIns="40074"/>
          <a:lstStyle/>
          <a:p>
            <a:endParaRPr lang="en-GB"/>
          </a:p>
        </p:txBody>
      </p:sp>
      <p:sp>
        <p:nvSpPr>
          <p:cNvPr id="1029" name="Rectangle 12">
            <a:extLst>
              <a:ext uri="{FF2B5EF4-FFF2-40B4-BE49-F238E27FC236}">
                <a16:creationId xmlns:a16="http://schemas.microsoft.com/office/drawing/2014/main" id="{7CC161B0-5E54-4A09-AD17-608C2A554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 anchor="ctr"/>
          <a:lstStyle>
            <a:lvl1pPr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es-ES" sz="34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1030" name="Rectangle 13">
            <a:extLst>
              <a:ext uri="{FF2B5EF4-FFF2-40B4-BE49-F238E27FC236}">
                <a16:creationId xmlns:a16="http://schemas.microsoft.com/office/drawing/2014/main" id="{5A97693F-6837-4A93-8B5F-8F09DD590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6426200"/>
            <a:ext cx="4652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s-ES" sz="1200" b="1" dirty="0">
                <a:solidFill>
                  <a:srgbClr val="96CCEE"/>
                </a:solidFill>
                <a:latin typeface="Arial Narrow" pitchFamily="34" charset="0"/>
              </a:rPr>
              <a:t>Rotavirus vaccine eligibility, Module 3 </a:t>
            </a:r>
            <a:r>
              <a:rPr lang="en-GB" altLang="es-ES" b="1" baseline="12000" dirty="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GB" altLang="es-ES" sz="1200" b="1" dirty="0">
                <a:solidFill>
                  <a:srgbClr val="96CCEE"/>
                </a:solidFill>
                <a:latin typeface="Arial Narrow" pitchFamily="34" charset="0"/>
              </a:rPr>
              <a:t>  </a:t>
            </a:r>
            <a:r>
              <a:rPr lang="en-GB" altLang="es-ES" sz="1200" dirty="0">
                <a:solidFill>
                  <a:srgbClr val="96CCEE"/>
                </a:solidFill>
                <a:latin typeface="Arial Narrow" pitchFamily="34" charset="0"/>
              </a:rPr>
              <a:t>March 2022</a:t>
            </a:r>
          </a:p>
        </p:txBody>
      </p:sp>
      <p:sp>
        <p:nvSpPr>
          <p:cNvPr id="1031" name="Rectangle 14">
            <a:extLst>
              <a:ext uri="{FF2B5EF4-FFF2-40B4-BE49-F238E27FC236}">
                <a16:creationId xmlns:a16="http://schemas.microsoft.com/office/drawing/2014/main" id="{31C4208D-AEBE-4BE8-8AA0-5911DD250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6399213"/>
            <a:ext cx="4667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12813"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8AB322E-ECD6-4E3E-839A-6545A1EB0E3F}" type="slidenum">
              <a:rPr lang="en-US" altLang="es-ES" sz="1500" b="1">
                <a:solidFill>
                  <a:srgbClr val="72BBE8"/>
                </a:solidFill>
                <a:latin typeface="Arial Narrow" panose="020B0606020202030204" pitchFamily="34" charset="0"/>
              </a:rPr>
              <a:pPr algn="r" eaLnBrk="1" hangingPunct="1"/>
              <a:t>‹#›</a:t>
            </a:fld>
            <a:r>
              <a:rPr lang="en-GB" altLang="es-ES" sz="1500" b="1">
                <a:solidFill>
                  <a:srgbClr val="72BBE8"/>
                </a:solidFill>
                <a:latin typeface="Arial Narrow" panose="020B0606020202030204" pitchFamily="34" charset="0"/>
              </a:rPr>
              <a:t> </a:t>
            </a:r>
            <a:r>
              <a:rPr lang="en-GB" altLang="es-ES" sz="2100" b="1" baseline="14000">
                <a:solidFill>
                  <a:srgbClr val="FFFFFF"/>
                </a:solidFill>
                <a:latin typeface="Arial Narrow" panose="020B0606020202030204" pitchFamily="34" charset="0"/>
              </a:rPr>
              <a:t>|</a:t>
            </a:r>
          </a:p>
        </p:txBody>
      </p:sp>
      <p:pic>
        <p:nvPicPr>
          <p:cNvPr id="1032" name="Picture 17" descr="WHO-EN-white-H">
            <a:extLst>
              <a:ext uri="{FF2B5EF4-FFF2-40B4-BE49-F238E27FC236}">
                <a16:creationId xmlns:a16="http://schemas.microsoft.com/office/drawing/2014/main" id="{3767B86B-C0B8-405C-AFBA-CC0D4FE1B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52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MS PGothic" pitchFamily="34" charset="-128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itchFamily="34" charset="-128"/>
          <a:cs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itchFamily="34" charset="-128"/>
          <a:cs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itchFamily="34" charset="-128"/>
          <a:cs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itchFamily="34" charset="-128"/>
          <a:cs typeface="Arial" charset="0"/>
        </a:defRPr>
      </a:lvl5pPr>
      <a:lvl6pPr marL="400736" algn="ctr" defTabSz="914179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801472" algn="ctr" defTabSz="914179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202207" algn="ctr" defTabSz="914179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602943" algn="ctr" defTabSz="914179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1313" indent="-341313" algn="l" defTabSz="912813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anose="05000000000000000000" pitchFamily="2" charset="2"/>
        <a:buChar char="l"/>
        <a:defRPr sz="2500">
          <a:solidFill>
            <a:srgbClr val="000066"/>
          </a:solidFill>
          <a:latin typeface="+mn-lt"/>
          <a:ea typeface="MS PGothic" pitchFamily="34" charset="-128"/>
          <a:cs typeface="+mn-cs"/>
        </a:defRPr>
      </a:lvl1pPr>
      <a:lvl2pPr marL="804863" indent="-280988" algn="l" defTabSz="91281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panose="020B0604020202020204" pitchFamily="34" charset="0"/>
        <a:buChar char="–"/>
        <a:defRPr sz="2100">
          <a:solidFill>
            <a:srgbClr val="000066"/>
          </a:solidFill>
          <a:latin typeface="+mn-lt"/>
          <a:ea typeface="MS PGothic" pitchFamily="34" charset="-128"/>
          <a:cs typeface="+mn-cs"/>
        </a:defRPr>
      </a:lvl2pPr>
      <a:lvl3pPr marL="1255713" indent="-269875" algn="l" defTabSz="91281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ea typeface="MS PGothic" pitchFamily="34" charset="-128"/>
          <a:cs typeface="+mn-cs"/>
        </a:defRPr>
      </a:lvl3pPr>
      <a:lvl4pPr marL="1663700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ea typeface="MS PGothic" pitchFamily="34" charset="-128"/>
          <a:cs typeface="+mn-cs"/>
        </a:defRPr>
      </a:lvl4pPr>
      <a:lvl5pPr marL="1987550" indent="-144463" algn="r" defTabSz="912813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+mn-cs"/>
        </a:defRPr>
      </a:lvl5pPr>
      <a:lvl6pPr marL="2389109" indent="-144710" algn="r" defTabSz="914179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789845" indent="-144710" algn="r" defTabSz="914179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190581" indent="-144710" algn="r" defTabSz="914179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591317" indent="-144710" algn="r" defTabSz="914179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ho.int/teams/immunization-vaccines-and-biologicals/essential-programme-on-immunization/implementation/catch-up-vaccination" TargetMode="External"/><Relationship Id="rId4" Type="http://schemas.openxmlformats.org/officeDocument/2006/relationships/hyperlink" Target="https://www.who.int/publications/i/item/97892400165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798F5-6893-45D9-94F3-412868F7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Rotavirus vaccine catch-up vaccination considerations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68B5AC2-8688-4282-A817-BED384385A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334747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ChangeArrowheads="1"/>
          </p:cNvSpPr>
          <p:nvPr/>
        </p:nvSpPr>
        <p:spPr bwMode="auto">
          <a:xfrm>
            <a:off x="0" y="36786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 anchor="ctr"/>
          <a:lstStyle>
            <a:lvl1pPr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srgbClr val="000066"/>
                </a:solidFill>
                <a:latin typeface="+mj-lt"/>
                <a:cs typeface="+mj-cs"/>
              </a:rPr>
              <a:t>Late vaccination</a:t>
            </a:r>
            <a:endParaRPr lang="fr-FR" altLang="en-US" sz="3600" b="1" dirty="0">
              <a:solidFill>
                <a:srgbClr val="000066"/>
              </a:solidFill>
              <a:latin typeface="+mj-lt"/>
              <a:cs typeface="+mj-cs"/>
            </a:endParaRPr>
          </a:p>
        </p:txBody>
      </p:sp>
      <p:sp>
        <p:nvSpPr>
          <p:cNvPr id="6148" name="Rounded Rectangular Callout 1"/>
          <p:cNvSpPr>
            <a:spLocks noChangeArrowheads="1"/>
          </p:cNvSpPr>
          <p:nvPr/>
        </p:nvSpPr>
        <p:spPr bwMode="auto">
          <a:xfrm>
            <a:off x="5848350" y="3068638"/>
            <a:ext cx="1676400" cy="187325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4pPr>
            <a:lvl5pPr marL="2057400" indent="-228600" algn="r" defTabSz="1042988" rtl="1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104298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9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149" name="Rounded Rectangular Callout 2"/>
          <p:cNvSpPr>
            <a:spLocks noChangeArrowheads="1"/>
          </p:cNvSpPr>
          <p:nvPr/>
        </p:nvSpPr>
        <p:spPr bwMode="auto">
          <a:xfrm>
            <a:off x="7092950" y="3357563"/>
            <a:ext cx="1366838" cy="1366837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4pPr>
            <a:lvl5pPr marL="2057400" indent="-228600" algn="r" defTabSz="1042988" rtl="1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104298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9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596747"/>
            <a:ext cx="8534400" cy="350865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/>
                <a:ea typeface="MS PGothic"/>
                <a:cs typeface="Arial"/>
              </a:rPr>
              <a:t>If a child misses a rotavirus dose or series for any reason, late vaccination for that child can take place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/>
                <a:ea typeface="MS PGothic"/>
                <a:cs typeface="Arial"/>
              </a:rPr>
              <a:t>at any time before 24 months of 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The interrupted vaccine schedule should be resumed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without repeating the previous dose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Continue the remaining doses with a 4-week interval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If the child is older than 24 months of age, the rotavirus vaccine should not be given</a:t>
            </a:r>
          </a:p>
        </p:txBody>
      </p:sp>
    </p:spTree>
    <p:extLst>
      <p:ext uri="{BB962C8B-B14F-4D97-AF65-F5344CB8AC3E}">
        <p14:creationId xmlns:p14="http://schemas.microsoft.com/office/powerpoint/2010/main" val="51466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ChangeArrowheads="1"/>
          </p:cNvSpPr>
          <p:nvPr/>
        </p:nvSpPr>
        <p:spPr bwMode="auto">
          <a:xfrm>
            <a:off x="0" y="36786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 anchor="ctr"/>
          <a:lstStyle>
            <a:lvl1pPr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imon F3" charset="0"/>
                <a:ea typeface="MS PGothic" pitchFamily="34" charset="-128"/>
              </a:defRPr>
            </a:lvl9pPr>
          </a:lstStyle>
          <a:p>
            <a:pPr marL="0" marR="0" lvl="0" indent="0" algn="ctr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b="1" dirty="0">
                <a:solidFill>
                  <a:srgbClr val="000066"/>
                </a:solidFill>
                <a:latin typeface="+mj-lt"/>
                <a:cs typeface="+mj-cs"/>
              </a:rPr>
              <a:t>Product interchangeability</a:t>
            </a:r>
            <a:endParaRPr lang="fr-FR" altLang="en-US" sz="3600" b="1" dirty="0">
              <a:solidFill>
                <a:srgbClr val="000066"/>
              </a:solidFill>
              <a:latin typeface="+mj-lt"/>
              <a:cs typeface="+mj-cs"/>
            </a:endParaRPr>
          </a:p>
        </p:txBody>
      </p:sp>
      <p:sp>
        <p:nvSpPr>
          <p:cNvPr id="6148" name="Rounded Rectangular Callout 1"/>
          <p:cNvSpPr>
            <a:spLocks noChangeArrowheads="1"/>
          </p:cNvSpPr>
          <p:nvPr/>
        </p:nvSpPr>
        <p:spPr bwMode="auto">
          <a:xfrm>
            <a:off x="5848350" y="3068638"/>
            <a:ext cx="1676400" cy="187325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4pPr>
            <a:lvl5pPr marL="2057400" indent="-228600" algn="r" defTabSz="1042988" rtl="1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104298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9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149" name="Rounded Rectangular Callout 2"/>
          <p:cNvSpPr>
            <a:spLocks noChangeArrowheads="1"/>
          </p:cNvSpPr>
          <p:nvPr/>
        </p:nvSpPr>
        <p:spPr bwMode="auto">
          <a:xfrm>
            <a:off x="7092950" y="3357563"/>
            <a:ext cx="1366838" cy="1366837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ea typeface="Arial" pitchFamily="34" charset="0"/>
                <a:cs typeface="Arial" pitchFamily="34" charset="0"/>
              </a:defRPr>
            </a:lvl4pPr>
            <a:lvl5pPr marL="2057400" indent="-228600" algn="r" defTabSz="1042988" rtl="1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104298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9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596747"/>
            <a:ext cx="85344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WHO recommends that the rotavirus vaccination series for each child be completed with the same product whenever feasible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If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product for the prior dose is unavailable or unknown, complete the series with any available licensed product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. Restarting the series is not recommended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If any dose in the child’s vaccine series is with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Rotavac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® or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Rotavac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 5D®,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a total of 3 doses should be administered for a complete vaccination series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932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à coins arrondis 3">
            <a:extLst>
              <a:ext uri="{FF2B5EF4-FFF2-40B4-BE49-F238E27FC236}">
                <a16:creationId xmlns:a16="http://schemas.microsoft.com/office/drawing/2014/main" id="{89DF9222-14E3-46FA-9AB5-DB077B14A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16113"/>
            <a:ext cx="3992563" cy="2520950"/>
          </a:xfrm>
          <a:prstGeom prst="wedgeRoundRectCallout">
            <a:avLst>
              <a:gd name="adj1" fmla="val 68130"/>
              <a:gd name="adj2" fmla="val -13324"/>
              <a:gd name="adj3" fmla="val 16667"/>
            </a:avLst>
          </a:prstGeom>
          <a:solidFill>
            <a:schemeClr val="bg1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An infant’s immunization card shows that he/she is now 17 weeks old and has only received BCG and OPV 1 vaccines.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ES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What should you do? </a:t>
            </a:r>
            <a:endParaRPr kumimoji="0" lang="fr-FR" altLang="es-ES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291" name="Titre 17">
            <a:extLst>
              <a:ext uri="{FF2B5EF4-FFF2-40B4-BE49-F238E27FC236}">
                <a16:creationId xmlns:a16="http://schemas.microsoft.com/office/drawing/2014/main" id="{B225D386-8A6C-4BA0-92B2-CA4ECC9525C5}"/>
              </a:ext>
            </a:extLst>
          </p:cNvPr>
          <p:cNvSpPr txBox="1">
            <a:spLocks/>
          </p:cNvSpPr>
          <p:nvPr/>
        </p:nvSpPr>
        <p:spPr bwMode="auto">
          <a:xfrm>
            <a:off x="35787" y="6096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912813"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defTabSz="912813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ctr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es-ES" sz="3600" b="1" dirty="0" err="1">
                <a:latin typeface="+mj-lt"/>
                <a:cs typeface="+mj-cs"/>
              </a:rPr>
              <a:t>What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should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you</a:t>
            </a:r>
            <a:r>
              <a:rPr lang="fr-FR" altLang="es-ES" sz="3600" b="1" dirty="0">
                <a:latin typeface="+mj-lt"/>
                <a:cs typeface="+mj-cs"/>
              </a:rPr>
              <a:t> do in </a:t>
            </a:r>
            <a:r>
              <a:rPr lang="fr-FR" altLang="es-ES" sz="3600" b="1" dirty="0" err="1">
                <a:latin typeface="+mj-lt"/>
                <a:cs typeface="+mj-cs"/>
              </a:rPr>
              <a:t>this</a:t>
            </a:r>
            <a:r>
              <a:rPr lang="fr-FR" altLang="es-ES" sz="3600" b="1" dirty="0">
                <a:latin typeface="+mj-lt"/>
                <a:cs typeface="+mj-cs"/>
              </a:rPr>
              <a:t> scenario?</a:t>
            </a:r>
          </a:p>
        </p:txBody>
      </p:sp>
      <p:pic>
        <p:nvPicPr>
          <p:cNvPr id="12292" name="Picture 8" descr="doctor_thinking">
            <a:extLst>
              <a:ext uri="{FF2B5EF4-FFF2-40B4-BE49-F238E27FC236}">
                <a16:creationId xmlns:a16="http://schemas.microsoft.com/office/drawing/2014/main" id="{C626B021-87CA-48BC-8D27-F04FC8AB8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871788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à coins arrondis 3">
            <a:extLst>
              <a:ext uri="{FF2B5EF4-FFF2-40B4-BE49-F238E27FC236}">
                <a16:creationId xmlns:a16="http://schemas.microsoft.com/office/drawing/2014/main" id="{89DF9222-14E3-46FA-9AB5-DB077B14A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16113"/>
            <a:ext cx="3992563" cy="2520950"/>
          </a:xfrm>
          <a:prstGeom prst="wedgeRoundRectCallout">
            <a:avLst>
              <a:gd name="adj1" fmla="val 68130"/>
              <a:gd name="adj2" fmla="val -13324"/>
              <a:gd name="adj3" fmla="val 16667"/>
            </a:avLst>
          </a:prstGeom>
          <a:solidFill>
            <a:schemeClr val="bg1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child comes in for MR vaccine at 9 months. Their card shows that he/she has only received </a:t>
            </a:r>
            <a:r>
              <a:rPr lang="en-US" altLang="es-ES" sz="2000" b="1" dirty="0">
                <a:solidFill>
                  <a:srgbClr val="002060"/>
                </a:solidFill>
              </a:rPr>
              <a:t>1 dose of rotavirus vaccine (Rotarix)</a:t>
            </a:r>
            <a:r>
              <a:rPr kumimoji="0" lang="en-US" alt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What should you do? </a:t>
            </a:r>
            <a:endParaRPr kumimoji="0" lang="fr-FR" alt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291" name="Titre 17">
            <a:extLst>
              <a:ext uri="{FF2B5EF4-FFF2-40B4-BE49-F238E27FC236}">
                <a16:creationId xmlns:a16="http://schemas.microsoft.com/office/drawing/2014/main" id="{B225D386-8A6C-4BA0-92B2-CA4ECC9525C5}"/>
              </a:ext>
            </a:extLst>
          </p:cNvPr>
          <p:cNvSpPr txBox="1">
            <a:spLocks/>
          </p:cNvSpPr>
          <p:nvPr/>
        </p:nvSpPr>
        <p:spPr bwMode="auto">
          <a:xfrm>
            <a:off x="35787" y="6096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912813"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defTabSz="912813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ctr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es-ES" sz="3600" b="1" dirty="0" err="1">
                <a:latin typeface="+mj-lt"/>
                <a:cs typeface="+mj-cs"/>
              </a:rPr>
              <a:t>What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should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you</a:t>
            </a:r>
            <a:r>
              <a:rPr lang="fr-FR" altLang="es-ES" sz="3600" b="1" dirty="0">
                <a:latin typeface="+mj-lt"/>
                <a:cs typeface="+mj-cs"/>
              </a:rPr>
              <a:t> do in </a:t>
            </a:r>
            <a:r>
              <a:rPr lang="fr-FR" altLang="es-ES" sz="3600" b="1" dirty="0" err="1">
                <a:latin typeface="+mj-lt"/>
                <a:cs typeface="+mj-cs"/>
              </a:rPr>
              <a:t>this</a:t>
            </a:r>
            <a:r>
              <a:rPr lang="fr-FR" altLang="es-ES" sz="3600" b="1" dirty="0">
                <a:latin typeface="+mj-lt"/>
                <a:cs typeface="+mj-cs"/>
              </a:rPr>
              <a:t> scenario?</a:t>
            </a:r>
          </a:p>
        </p:txBody>
      </p:sp>
      <p:pic>
        <p:nvPicPr>
          <p:cNvPr id="12292" name="Picture 8" descr="doctor_thinking">
            <a:extLst>
              <a:ext uri="{FF2B5EF4-FFF2-40B4-BE49-F238E27FC236}">
                <a16:creationId xmlns:a16="http://schemas.microsoft.com/office/drawing/2014/main" id="{C626B021-87CA-48BC-8D27-F04FC8AB8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871788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86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à coins arrondis 3">
            <a:extLst>
              <a:ext uri="{FF2B5EF4-FFF2-40B4-BE49-F238E27FC236}">
                <a16:creationId xmlns:a16="http://schemas.microsoft.com/office/drawing/2014/main" id="{89DF9222-14E3-46FA-9AB5-DB077B14A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16113"/>
            <a:ext cx="3992563" cy="2520950"/>
          </a:xfrm>
          <a:prstGeom prst="wedgeRoundRectCallout">
            <a:avLst>
              <a:gd name="adj1" fmla="val 68130"/>
              <a:gd name="adj2" fmla="val -13324"/>
              <a:gd name="adj3" fmla="val 16667"/>
            </a:avLst>
          </a:prstGeom>
          <a:solidFill>
            <a:schemeClr val="bg1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child comes in for MR2 vaccine at 15 months. Their card shows that he/she has never received any rotavirus vaccination.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What should you do? </a:t>
            </a:r>
            <a:endParaRPr kumimoji="0" lang="fr-FR" alt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291" name="Titre 17">
            <a:extLst>
              <a:ext uri="{FF2B5EF4-FFF2-40B4-BE49-F238E27FC236}">
                <a16:creationId xmlns:a16="http://schemas.microsoft.com/office/drawing/2014/main" id="{B225D386-8A6C-4BA0-92B2-CA4ECC9525C5}"/>
              </a:ext>
            </a:extLst>
          </p:cNvPr>
          <p:cNvSpPr txBox="1">
            <a:spLocks/>
          </p:cNvSpPr>
          <p:nvPr/>
        </p:nvSpPr>
        <p:spPr bwMode="auto">
          <a:xfrm>
            <a:off x="35787" y="6096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912813">
              <a:spcBef>
                <a:spcPct val="80000"/>
              </a:spcBef>
              <a:buClr>
                <a:srgbClr val="1E7FB8"/>
              </a:buClr>
              <a:buFont typeface="Wingdings" panose="05000000000000000000" pitchFamily="2" charset="2"/>
              <a:buChar char="l"/>
              <a:defRPr sz="25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rgbClr val="1E7FB8"/>
              </a:buClr>
              <a:buFont typeface="Arial" panose="020B0604020202020204" pitchFamily="34" charset="0"/>
              <a:buChar char="–"/>
              <a:defRPr sz="21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r" defTabSz="912813" rtl="1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r" defTabSz="912813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0" marR="0" lvl="0" indent="0" algn="ctr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es-ES" sz="3600" b="1" dirty="0" err="1">
                <a:latin typeface="+mj-lt"/>
                <a:cs typeface="+mj-cs"/>
              </a:rPr>
              <a:t>What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should</a:t>
            </a:r>
            <a:r>
              <a:rPr lang="fr-FR" altLang="es-ES" sz="3600" b="1" dirty="0">
                <a:latin typeface="+mj-lt"/>
                <a:cs typeface="+mj-cs"/>
              </a:rPr>
              <a:t> </a:t>
            </a:r>
            <a:r>
              <a:rPr lang="fr-FR" altLang="es-ES" sz="3600" b="1" dirty="0" err="1">
                <a:latin typeface="+mj-lt"/>
                <a:cs typeface="+mj-cs"/>
              </a:rPr>
              <a:t>you</a:t>
            </a:r>
            <a:r>
              <a:rPr lang="fr-FR" altLang="es-ES" sz="3600" b="1" dirty="0">
                <a:latin typeface="+mj-lt"/>
                <a:cs typeface="+mj-cs"/>
              </a:rPr>
              <a:t> do in </a:t>
            </a:r>
            <a:r>
              <a:rPr lang="fr-FR" altLang="es-ES" sz="3600" b="1" dirty="0" err="1">
                <a:latin typeface="+mj-lt"/>
                <a:cs typeface="+mj-cs"/>
              </a:rPr>
              <a:t>this</a:t>
            </a:r>
            <a:r>
              <a:rPr lang="fr-FR" altLang="es-ES" sz="3600" b="1" dirty="0">
                <a:latin typeface="+mj-lt"/>
                <a:cs typeface="+mj-cs"/>
              </a:rPr>
              <a:t> scenario?</a:t>
            </a:r>
          </a:p>
        </p:txBody>
      </p:sp>
      <p:pic>
        <p:nvPicPr>
          <p:cNvPr id="12292" name="Picture 8" descr="doctor_thinking">
            <a:extLst>
              <a:ext uri="{FF2B5EF4-FFF2-40B4-BE49-F238E27FC236}">
                <a16:creationId xmlns:a16="http://schemas.microsoft.com/office/drawing/2014/main" id="{C626B021-87CA-48BC-8D27-F04FC8AB8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871788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95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6C184DE-1F6D-47E4-BB4E-B2AF7341C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3600" dirty="0"/>
              <a:t>Key messages</a:t>
            </a:r>
            <a:endParaRPr lang="en-GB" dirty="0"/>
          </a:p>
        </p:txBody>
      </p:sp>
      <p:pic>
        <p:nvPicPr>
          <p:cNvPr id="16387" name="Picture 7" descr="C:\Users\sfellache\Desktop\ammp\doctor1.jpg">
            <a:extLst>
              <a:ext uri="{FF2B5EF4-FFF2-40B4-BE49-F238E27FC236}">
                <a16:creationId xmlns:a16="http://schemas.microsoft.com/office/drawing/2014/main" id="{09AA612F-2847-4628-9569-2A6454AB5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126411"/>
            <a:ext cx="1846262" cy="1415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1">
            <a:extLst>
              <a:ext uri="{FF2B5EF4-FFF2-40B4-BE49-F238E27FC236}">
                <a16:creationId xmlns:a16="http://schemas.microsoft.com/office/drawing/2014/main" id="{E1CFA4F3-64F2-4C1B-83FB-EB170494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12875"/>
            <a:ext cx="86407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On-time vaccination is very important for rotavirus vaccine</a:t>
            </a:r>
          </a:p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First dose of </a:t>
            </a:r>
            <a:r>
              <a:rPr lang="en-US" altLang="zh-CN" sz="1900" dirty="0">
                <a:solidFill>
                  <a:srgbClr val="000066"/>
                </a:solidFill>
                <a:latin typeface="Arial" pitchFamily="34" charset="0"/>
                <a:ea typeface="SimSun" pitchFamily="2" charset="-122"/>
                <a:cs typeface="Arial"/>
              </a:rPr>
              <a:t>rotavirus vaccine</a:t>
            </a: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 should be given at 6 weeks of age</a:t>
            </a:r>
          </a:p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Second and third doses should be given at 10 and 14 weeks of age, respectively</a:t>
            </a:r>
          </a:p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altLang="zh-CN" sz="1900" dirty="0">
                <a:solidFill>
                  <a:srgbClr val="000066"/>
                </a:solidFill>
                <a:latin typeface="Arial" pitchFamily="34" charset="0"/>
                <a:ea typeface="SimSun" pitchFamily="2" charset="-122"/>
                <a:cs typeface="Arial"/>
              </a:rPr>
              <a:t>M</a:t>
            </a:r>
            <a:r>
              <a:rPr kumimoji="0" lang="en-US" altLang="zh-CN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inimum</a:t>
            </a: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 interval of 4 weeks should be maintained between doses</a:t>
            </a:r>
          </a:p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If infants have missed their rotavirus vaccines, they can receive the vaccine up to 24 months of age</a:t>
            </a:r>
          </a:p>
          <a:p>
            <a:pPr marL="341313" marR="0" lvl="0" indent="-341313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Rotavirus vaccine can be given simultaneously with other vaccines like pentavalent vaccine, PCV or OPV</a:t>
            </a: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Tx/>
              <a:buNone/>
              <a:tabLst/>
              <a:defRPr/>
            </a:pPr>
            <a:endParaRPr kumimoji="0" lang="en-US" altLang="zh-CN" sz="19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6C184DE-1F6D-47E4-BB4E-B2AF7341C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5514"/>
            <a:ext cx="9144000" cy="1238250"/>
          </a:xfrm>
        </p:spPr>
        <p:txBody>
          <a:bodyPr/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</a:rPr>
              <a:t>WHO guidance on catch-up vaccination </a:t>
            </a:r>
          </a:p>
        </p:txBody>
      </p:sp>
      <p:sp>
        <p:nvSpPr>
          <p:cNvPr id="18436" name="Rectangle 31">
            <a:extLst>
              <a:ext uri="{FF2B5EF4-FFF2-40B4-BE49-F238E27FC236}">
                <a16:creationId xmlns:a16="http://schemas.microsoft.com/office/drawing/2014/main" id="{E1CFA4F3-64F2-4C1B-83FB-EB170494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" y="1482227"/>
            <a:ext cx="86407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Tx/>
              <a:buNone/>
              <a:tabLst/>
              <a:defRPr/>
            </a:pPr>
            <a:endParaRPr kumimoji="0" lang="en-US" altLang="zh-CN" sz="19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Tx/>
              <a:buNone/>
              <a:tabLst/>
              <a:defRPr/>
            </a:pPr>
            <a:endParaRPr kumimoji="0" lang="en-US" altLang="zh-CN" sz="19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B019EE-BB09-425B-B610-E6C1DFE52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501680"/>
            <a:ext cx="2987584" cy="42177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648C0F-06D1-4034-889F-ECD68B7BB477}"/>
              </a:ext>
            </a:extLst>
          </p:cNvPr>
          <p:cNvSpPr txBox="1"/>
          <p:nvPr/>
        </p:nvSpPr>
        <p:spPr>
          <a:xfrm>
            <a:off x="3531007" y="3124737"/>
            <a:ext cx="52597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https://www.who.int/publications/i/item/9789240016514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44AABB-016F-4FEA-BA26-13B5BE2AB104}"/>
              </a:ext>
            </a:extLst>
          </p:cNvPr>
          <p:cNvSpPr txBox="1"/>
          <p:nvPr/>
        </p:nvSpPr>
        <p:spPr>
          <a:xfrm>
            <a:off x="3560398" y="1733134"/>
            <a:ext cx="52597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Arial"/>
                <a:hlinkClick r:id="rId5"/>
              </a:rPr>
              <a:t>https://www.who.int/teams/immunization-vaccines-and-biologicals/essential-programme-on-immunization/implementation/catch-up-vaccination</a:t>
            </a:r>
            <a:r>
              <a:rPr lang="en-US" altLang="zh-CN" sz="1800" dirty="0">
                <a:solidFill>
                  <a:srgbClr val="000066"/>
                </a:solidFill>
                <a:latin typeface="Arial" pitchFamily="34" charset="0"/>
                <a:ea typeface="SimSun" pitchFamily="2" charset="-122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7096386"/>
      </p:ext>
    </p:extLst>
  </p:cSld>
  <p:clrMapOvr>
    <a:masterClrMapping/>
  </p:clrMapOvr>
</p:sld>
</file>

<file path=ppt/theme/theme1.xml><?xml version="1.0" encoding="utf-8"?>
<a:theme xmlns:a="http://schemas.openxmlformats.org/drawingml/2006/main" name="PPTtemplate">
  <a:themeElements>
    <a:clrScheme name="PPTtempl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PT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PT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754</Words>
  <Application>Microsoft Office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Gill Sans MT</vt:lpstr>
      <vt:lpstr>Wingdings</vt:lpstr>
      <vt:lpstr>PPTtemplate</vt:lpstr>
      <vt:lpstr>Rotavirus vaccine catch-up vaccination considerations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messages</vt:lpstr>
      <vt:lpstr>WHO guidance on catch-up vaccination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SHENDALE, Stephanie</dc:creator>
  <cp:lastModifiedBy>WALLDORF, Jenny</cp:lastModifiedBy>
  <cp:revision>5</cp:revision>
  <dcterms:created xsi:type="dcterms:W3CDTF">2023-01-16T15:44:12Z</dcterms:created>
  <dcterms:modified xsi:type="dcterms:W3CDTF">2023-01-19T16:08:26Z</dcterms:modified>
</cp:coreProperties>
</file>