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12"/>
  </p:notesMasterIdLst>
  <p:handoutMasterIdLst>
    <p:handoutMasterId r:id="rId13"/>
  </p:handoutMasterIdLst>
  <p:sldIdLst>
    <p:sldId id="357" r:id="rId2"/>
    <p:sldId id="279" r:id="rId3"/>
    <p:sldId id="282" r:id="rId4"/>
    <p:sldId id="328" r:id="rId5"/>
    <p:sldId id="359" r:id="rId6"/>
    <p:sldId id="291" r:id="rId7"/>
    <p:sldId id="355" r:id="rId8"/>
    <p:sldId id="356" r:id="rId9"/>
    <p:sldId id="325" r:id="rId10"/>
    <p:sldId id="349" r:id="rId11"/>
  </p:sldIdLst>
  <p:sldSz cx="9144000" cy="6858000" type="screen4x3"/>
  <p:notesSz cx="6769100" cy="9906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">
          <p15:clr>
            <a:srgbClr val="A4A3A4"/>
          </p15:clr>
        </p15:guide>
        <p15:guide id="2" pos="16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1FA7003-4B01-347A-77CD-C0F24495F502}" name="Gill Mayers" initials="GM" userId="Gill Mayer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3300"/>
    <a:srgbClr val="00FF00"/>
    <a:srgbClr val="FFCCFF"/>
    <a:srgbClr val="E1E1FF"/>
    <a:srgbClr val="CC0000"/>
    <a:srgbClr val="CCFF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2613" autoAdjust="0"/>
  </p:normalViewPr>
  <p:slideViewPr>
    <p:cSldViewPr>
      <p:cViewPr varScale="1">
        <p:scale>
          <a:sx n="81" d="100"/>
          <a:sy n="81" d="100"/>
        </p:scale>
        <p:origin x="1848" y="96"/>
      </p:cViewPr>
      <p:guideLst>
        <p:guide orient="horz" pos="1008"/>
        <p:guide pos="16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rs Gillian F. MAYERS (mayersgill@gmail.com)" userId="S::mayersgill_gmail.com#ext#@worldhealthorg.onmicrosoft.com::d9b941f0-ac22-4431-a954-e58ec48ed8eb" providerId="AD" clId="Web-{EE90F2FF-41DA-61FC-DCD9-4DAF6CE4717A}"/>
    <pc:docChg chg="modSld">
      <pc:chgData name="Mrs Gillian F. MAYERS (mayersgill@gmail.com)" userId="S::mayersgill_gmail.com#ext#@worldhealthorg.onmicrosoft.com::d9b941f0-ac22-4431-a954-e58ec48ed8eb" providerId="AD" clId="Web-{EE90F2FF-41DA-61FC-DCD9-4DAF6CE4717A}" dt="2022-03-01T11:33:24.546" v="8" actId="20577"/>
      <pc:docMkLst>
        <pc:docMk/>
      </pc:docMkLst>
      <pc:sldChg chg="modSp">
        <pc:chgData name="Mrs Gillian F. MAYERS (mayersgill@gmail.com)" userId="S::mayersgill_gmail.com#ext#@worldhealthorg.onmicrosoft.com::d9b941f0-ac22-4431-a954-e58ec48ed8eb" providerId="AD" clId="Web-{EE90F2FF-41DA-61FC-DCD9-4DAF6CE4717A}" dt="2022-03-01T11:33:24.546" v="8" actId="20577"/>
        <pc:sldMkLst>
          <pc:docMk/>
          <pc:sldMk cId="514667360" sldId="291"/>
        </pc:sldMkLst>
        <pc:spChg chg="mod">
          <ac:chgData name="Mrs Gillian F. MAYERS (mayersgill@gmail.com)" userId="S::mayersgill_gmail.com#ext#@worldhealthorg.onmicrosoft.com::d9b941f0-ac22-4431-a954-e58ec48ed8eb" providerId="AD" clId="Web-{EE90F2FF-41DA-61FC-DCD9-4DAF6CE4717A}" dt="2022-03-01T11:33:24.546" v="8" actId="20577"/>
          <ac:spMkLst>
            <pc:docMk/>
            <pc:sldMk cId="514667360" sldId="291"/>
            <ac:spMk id="7170" creationId="{00000000-0000-0000-0000-000000000000}"/>
          </ac:spMkLst>
        </pc:spChg>
      </pc:sldChg>
    </pc:docChg>
  </pc:docChgLst>
  <pc:docChgLst>
    <pc:chgData name="WALLDORF, Jenny" userId="bbf2318a-f2f7-45e3-a649-79296eaa30f9" providerId="ADAL" clId="{7A45FECC-0725-40CC-96EC-21B9463C372C}"/>
    <pc:docChg chg="modSld">
      <pc:chgData name="WALLDORF, Jenny" userId="bbf2318a-f2f7-45e3-a649-79296eaa30f9" providerId="ADAL" clId="{7A45FECC-0725-40CC-96EC-21B9463C372C}" dt="2022-03-09T10:45:59.849" v="7" actId="1035"/>
      <pc:docMkLst>
        <pc:docMk/>
      </pc:docMkLst>
      <pc:sldChg chg="modSp mod">
        <pc:chgData name="WALLDORF, Jenny" userId="bbf2318a-f2f7-45e3-a649-79296eaa30f9" providerId="ADAL" clId="{7A45FECC-0725-40CC-96EC-21B9463C372C}" dt="2022-03-09T10:45:59.849" v="7" actId="1035"/>
        <pc:sldMkLst>
          <pc:docMk/>
          <pc:sldMk cId="0" sldId="282"/>
        </pc:sldMkLst>
        <pc:grpChg chg="mod">
          <ac:chgData name="WALLDORF, Jenny" userId="bbf2318a-f2f7-45e3-a649-79296eaa30f9" providerId="ADAL" clId="{7A45FECC-0725-40CC-96EC-21B9463C372C}" dt="2022-03-09T10:45:59.849" v="7" actId="1035"/>
          <ac:grpSpMkLst>
            <pc:docMk/>
            <pc:sldMk cId="0" sldId="282"/>
            <ac:grpSpMk id="3" creationId="{77F9D8B2-5724-4A64-8075-0DA0B9C96599}"/>
          </ac:grpSpMkLst>
        </pc:gr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4053D0FF-F7CD-453A-B021-0877C09F87E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586BD7CF-186C-40E8-8DA9-CC367EC3CCA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0A7249BF-C6F6-4CD9-9067-AE65ABE6089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id="{143CE8C9-B5AF-40B3-8EAD-59AE40E547F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1CFC6ACA-3772-4954-855C-840D778873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1E00E8A5-7784-43B1-847C-DFD5C773C17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BB647CAC-BE1A-4854-81BD-DC1843D38B7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8C4D865-1AA6-4DCB-8DFB-8B69C9D9E7D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9638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5A94253A-6F75-442C-A0E4-D8D7B3AB4D4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05350"/>
            <a:ext cx="54133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354BC706-BBE2-49A0-9A87-123CCBEE4C1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488BCF00-844C-45BD-BFEC-9D4607FBF2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CA411B3C-2F20-41CB-B169-5CD2DAB26A8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>
            <a:extLst>
              <a:ext uri="{FF2B5EF4-FFF2-40B4-BE49-F238E27FC236}">
                <a16:creationId xmlns:a16="http://schemas.microsoft.com/office/drawing/2014/main" id="{25C15BEF-804F-4647-8778-65E66E77C4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Espace réservé des commentaires 2">
            <a:extLst>
              <a:ext uri="{FF2B5EF4-FFF2-40B4-BE49-F238E27FC236}">
                <a16:creationId xmlns:a16="http://schemas.microsoft.com/office/drawing/2014/main" id="{6EEAAAF6-A7F5-49FF-B4EC-D962D2FD1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s-ES"/>
          </a:p>
        </p:txBody>
      </p:sp>
      <p:sp>
        <p:nvSpPr>
          <p:cNvPr id="7172" name="Espace réservé du numéro de diapositive 3">
            <a:extLst>
              <a:ext uri="{FF2B5EF4-FFF2-40B4-BE49-F238E27FC236}">
                <a16:creationId xmlns:a16="http://schemas.microsoft.com/office/drawing/2014/main" id="{847462BC-B1AB-438B-95A1-E51373184E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>
              <a:spcBef>
                <a:spcPct val="0"/>
              </a:spcBef>
            </a:pPr>
            <a:fld id="{6E7E6CAD-8F15-4680-B1B5-F1A633E74026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eaLnBrk="0" hangingPunct="0">
                <a:spcBef>
                  <a:spcPct val="0"/>
                </a:spcBef>
              </a:pPr>
              <a:t>2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ce réservé de l'image des diapositives 1">
            <a:extLst>
              <a:ext uri="{FF2B5EF4-FFF2-40B4-BE49-F238E27FC236}">
                <a16:creationId xmlns:a16="http://schemas.microsoft.com/office/drawing/2014/main" id="{B4016BBF-F526-4272-8410-70E59C918A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Espace réservé des commentaires 2">
            <a:extLst>
              <a:ext uri="{FF2B5EF4-FFF2-40B4-BE49-F238E27FC236}">
                <a16:creationId xmlns:a16="http://schemas.microsoft.com/office/drawing/2014/main" id="{4732E945-2CE1-4CAA-A16A-C24EC51F4D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ro-RO" b="1" dirty="0">
                <a:solidFill>
                  <a:srgbClr val="000000"/>
                </a:solidFill>
              </a:rPr>
              <a:t>Pour </a:t>
            </a:r>
            <a:r>
              <a:rPr lang="en-GB" altLang="ro-RO" b="1" dirty="0" err="1">
                <a:solidFill>
                  <a:srgbClr val="000000"/>
                </a:solidFill>
              </a:rPr>
              <a:t>l’animateur</a:t>
            </a:r>
            <a:r>
              <a:rPr lang="en-GB" altLang="ro-RO" b="1" dirty="0">
                <a:solidFill>
                  <a:srgbClr val="000000"/>
                </a:solidFill>
              </a:rPr>
              <a:t> :  </a:t>
            </a:r>
          </a:p>
          <a:p>
            <a:r>
              <a:rPr lang="en-GB" altLang="ro-RO" b="1" dirty="0" err="1">
                <a:solidFill>
                  <a:srgbClr val="000000"/>
                </a:solidFill>
              </a:rPr>
              <a:t>Expliquer</a:t>
            </a:r>
            <a:r>
              <a:rPr lang="en-GB" altLang="ro-RO" b="1" dirty="0">
                <a:solidFill>
                  <a:srgbClr val="000000"/>
                </a:solidFill>
              </a:rPr>
              <a:t> les </a:t>
            </a:r>
            <a:r>
              <a:rPr lang="en-GB" altLang="ro-RO" b="1" dirty="0" err="1">
                <a:solidFill>
                  <a:srgbClr val="000000"/>
                </a:solidFill>
              </a:rPr>
              <a:t>principales</a:t>
            </a:r>
            <a:r>
              <a:rPr lang="en-GB" altLang="ro-RO" b="1" dirty="0">
                <a:solidFill>
                  <a:srgbClr val="000000"/>
                </a:solidFill>
              </a:rPr>
              <a:t> questions </a:t>
            </a:r>
            <a:r>
              <a:rPr lang="en-GB" altLang="ro-RO" b="1" dirty="0" err="1">
                <a:solidFill>
                  <a:srgbClr val="000000"/>
                </a:solidFill>
              </a:rPr>
              <a:t>soulevées</a:t>
            </a:r>
            <a:r>
              <a:rPr lang="en-GB" altLang="ro-RO" b="1" dirty="0">
                <a:solidFill>
                  <a:srgbClr val="000000"/>
                </a:solidFill>
              </a:rPr>
              <a:t> dans </a:t>
            </a:r>
            <a:r>
              <a:rPr lang="en-GB" altLang="ro-RO" b="1" dirty="0" err="1">
                <a:solidFill>
                  <a:srgbClr val="000000"/>
                </a:solidFill>
              </a:rPr>
              <a:t>ce</a:t>
            </a:r>
            <a:r>
              <a:rPr lang="en-GB" altLang="ro-RO" b="1" dirty="0">
                <a:solidFill>
                  <a:srgbClr val="000000"/>
                </a:solidFill>
              </a:rPr>
              <a:t> module aux participants.</a:t>
            </a:r>
          </a:p>
          <a:p>
            <a:endParaRPr lang="en-GB" altLang="ro-RO" b="1" dirty="0">
              <a:solidFill>
                <a:srgbClr val="000000"/>
              </a:solidFill>
            </a:endParaRPr>
          </a:p>
          <a:p>
            <a:r>
              <a:rPr lang="en-GB" altLang="ro-RO" dirty="0">
                <a:solidFill>
                  <a:srgbClr val="000000"/>
                </a:solidFill>
              </a:rPr>
              <a:t>Les </a:t>
            </a:r>
            <a:r>
              <a:rPr lang="en-GB" altLang="ro-RO" dirty="0" err="1">
                <a:solidFill>
                  <a:srgbClr val="000000"/>
                </a:solidFill>
              </a:rPr>
              <a:t>gardiens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amènent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leurs</a:t>
            </a:r>
            <a:r>
              <a:rPr lang="en-GB" altLang="ro-RO" dirty="0">
                <a:solidFill>
                  <a:srgbClr val="000000"/>
                </a:solidFill>
              </a:rPr>
              <a:t> enfants pour </a:t>
            </a:r>
            <a:r>
              <a:rPr lang="en-GB" altLang="ro-RO" dirty="0" err="1">
                <a:solidFill>
                  <a:srgbClr val="000000"/>
                </a:solidFill>
              </a:rPr>
              <a:t>qu’ils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soient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vaccinés</a:t>
            </a:r>
            <a:r>
              <a:rPr lang="en-GB" altLang="ro-RO" dirty="0">
                <a:solidFill>
                  <a:srgbClr val="000000"/>
                </a:solidFill>
              </a:rPr>
              <a:t>, </a:t>
            </a:r>
            <a:r>
              <a:rPr lang="en-GB" altLang="ro-RO" dirty="0" err="1">
                <a:solidFill>
                  <a:srgbClr val="000000"/>
                </a:solidFill>
              </a:rPr>
              <a:t>mais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avant</a:t>
            </a:r>
            <a:r>
              <a:rPr lang="en-GB" altLang="ro-RO" dirty="0">
                <a:solidFill>
                  <a:srgbClr val="000000"/>
                </a:solidFill>
              </a:rPr>
              <a:t> de </a:t>
            </a:r>
            <a:r>
              <a:rPr lang="en-GB" altLang="ro-RO" dirty="0" err="1">
                <a:solidFill>
                  <a:srgbClr val="000000"/>
                </a:solidFill>
              </a:rPr>
              <a:t>vacciner</a:t>
            </a:r>
            <a:r>
              <a:rPr lang="en-GB" altLang="ro-RO" dirty="0">
                <a:solidFill>
                  <a:srgbClr val="000000"/>
                </a:solidFill>
              </a:rPr>
              <a:t> les </a:t>
            </a:r>
            <a:r>
              <a:rPr lang="en-GB" altLang="ro-RO" dirty="0" err="1">
                <a:solidFill>
                  <a:srgbClr val="000000"/>
                </a:solidFill>
              </a:rPr>
              <a:t>nourrissons</a:t>
            </a:r>
            <a:r>
              <a:rPr lang="en-GB" altLang="ro-RO" dirty="0">
                <a:solidFill>
                  <a:srgbClr val="000000"/>
                </a:solidFill>
              </a:rPr>
              <a:t>, il </a:t>
            </a:r>
            <a:r>
              <a:rPr lang="en-GB" altLang="ro-RO" dirty="0" err="1">
                <a:solidFill>
                  <a:srgbClr val="000000"/>
                </a:solidFill>
              </a:rPr>
              <a:t>convient</a:t>
            </a:r>
            <a:r>
              <a:rPr lang="en-GB" altLang="ro-RO" dirty="0">
                <a:solidFill>
                  <a:srgbClr val="000000"/>
                </a:solidFill>
              </a:rPr>
              <a:t> de </a:t>
            </a:r>
            <a:r>
              <a:rPr lang="en-GB" altLang="ro-RO" dirty="0" err="1">
                <a:solidFill>
                  <a:srgbClr val="000000"/>
                </a:solidFill>
              </a:rPr>
              <a:t>s’assurer</a:t>
            </a:r>
            <a:r>
              <a:rPr lang="en-GB" altLang="ro-RO" dirty="0">
                <a:solidFill>
                  <a:srgbClr val="000000"/>
                </a:solidFill>
              </a:rPr>
              <a:t> que le </a:t>
            </a:r>
            <a:r>
              <a:rPr lang="en-GB" altLang="ro-RO" dirty="0" err="1">
                <a:solidFill>
                  <a:srgbClr val="000000"/>
                </a:solidFill>
              </a:rPr>
              <a:t>nourrisson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est</a:t>
            </a:r>
            <a:r>
              <a:rPr lang="en-GB" altLang="ro-RO" dirty="0">
                <a:solidFill>
                  <a:srgbClr val="000000"/>
                </a:solidFill>
              </a:rPr>
              <a:t> admissible au </a:t>
            </a:r>
            <a:r>
              <a:rPr lang="en-GB" altLang="ro-RO" dirty="0" err="1">
                <a:solidFill>
                  <a:srgbClr val="000000"/>
                </a:solidFill>
              </a:rPr>
              <a:t>vaccin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antirotavirus</a:t>
            </a:r>
            <a:r>
              <a:rPr lang="en-GB" altLang="ro-RO" dirty="0">
                <a:solidFill>
                  <a:srgbClr val="000000"/>
                </a:solidFill>
              </a:rPr>
              <a:t>. </a:t>
            </a:r>
          </a:p>
          <a:p>
            <a:r>
              <a:rPr lang="en-GB" altLang="ro-RO" dirty="0">
                <a:solidFill>
                  <a:srgbClr val="000000"/>
                </a:solidFill>
              </a:rPr>
              <a:t>Ce module </a:t>
            </a:r>
            <a:r>
              <a:rPr lang="en-GB" altLang="ro-RO" dirty="0" err="1">
                <a:solidFill>
                  <a:srgbClr val="000000"/>
                </a:solidFill>
              </a:rPr>
              <a:t>va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vous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apprendre</a:t>
            </a:r>
            <a:r>
              <a:rPr lang="en-GB" altLang="ro-RO" dirty="0">
                <a:solidFill>
                  <a:srgbClr val="000000"/>
                </a:solidFill>
              </a:rPr>
              <a:t> à poser les </a:t>
            </a:r>
            <a:r>
              <a:rPr lang="en-GB" altLang="ro-RO" dirty="0" err="1">
                <a:solidFill>
                  <a:srgbClr val="000000"/>
                </a:solidFill>
              </a:rPr>
              <a:t>bonnes</a:t>
            </a:r>
            <a:r>
              <a:rPr lang="en-GB" altLang="ro-RO" dirty="0">
                <a:solidFill>
                  <a:srgbClr val="000000"/>
                </a:solidFill>
              </a:rPr>
              <a:t> questions </a:t>
            </a:r>
            <a:r>
              <a:rPr lang="en-GB" altLang="ro-RO" dirty="0" err="1">
                <a:solidFill>
                  <a:srgbClr val="000000"/>
                </a:solidFill>
              </a:rPr>
              <a:t>afin</a:t>
            </a:r>
            <a:r>
              <a:rPr lang="en-GB" altLang="ro-RO" dirty="0">
                <a:solidFill>
                  <a:srgbClr val="000000"/>
                </a:solidFill>
              </a:rPr>
              <a:t> de </a:t>
            </a:r>
            <a:r>
              <a:rPr lang="en-GB" altLang="ro-RO" dirty="0" err="1">
                <a:solidFill>
                  <a:srgbClr val="000000"/>
                </a:solidFill>
              </a:rPr>
              <a:t>déterminer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l’admissibilité</a:t>
            </a:r>
            <a:r>
              <a:rPr lang="en-GB" altLang="ro-RO" dirty="0">
                <a:solidFill>
                  <a:srgbClr val="000000"/>
                </a:solidFill>
              </a:rPr>
              <a:t> d’un enfant au </a:t>
            </a:r>
            <a:r>
              <a:rPr lang="en-GB" altLang="ro-RO" dirty="0" err="1">
                <a:solidFill>
                  <a:srgbClr val="000000"/>
                </a:solidFill>
              </a:rPr>
              <a:t>vaccin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antirotavirus</a:t>
            </a:r>
            <a:r>
              <a:rPr lang="en-GB" altLang="ro-RO" dirty="0">
                <a:solidFill>
                  <a:srgbClr val="000000"/>
                </a:solidFill>
              </a:rPr>
              <a:t> :</a:t>
            </a:r>
          </a:p>
          <a:p>
            <a:pPr>
              <a:buFontTx/>
              <a:buChar char="•"/>
            </a:pPr>
            <a:r>
              <a:rPr lang="en-GB" altLang="ro-RO" dirty="0" err="1">
                <a:solidFill>
                  <a:srgbClr val="000000"/>
                </a:solidFill>
              </a:rPr>
              <a:t>Quel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est</a:t>
            </a:r>
            <a:r>
              <a:rPr lang="en-GB" altLang="ro-RO" dirty="0">
                <a:solidFill>
                  <a:srgbClr val="000000"/>
                </a:solidFill>
              </a:rPr>
              <a:t> le </a:t>
            </a:r>
            <a:r>
              <a:rPr lang="en-GB" altLang="ro-RO" dirty="0" err="1">
                <a:solidFill>
                  <a:srgbClr val="000000"/>
                </a:solidFill>
              </a:rPr>
              <a:t>calendrier</a:t>
            </a:r>
            <a:r>
              <a:rPr lang="en-GB" altLang="ro-RO" dirty="0">
                <a:solidFill>
                  <a:srgbClr val="000000"/>
                </a:solidFill>
              </a:rPr>
              <a:t> de vaccination </a:t>
            </a:r>
            <a:r>
              <a:rPr lang="en-GB" altLang="ro-RO" dirty="0" err="1">
                <a:solidFill>
                  <a:srgbClr val="000000"/>
                </a:solidFill>
              </a:rPr>
              <a:t>contre</a:t>
            </a:r>
            <a:r>
              <a:rPr lang="en-GB" altLang="ro-RO" dirty="0">
                <a:solidFill>
                  <a:srgbClr val="000000"/>
                </a:solidFill>
              </a:rPr>
              <a:t> le rotavirus ?</a:t>
            </a:r>
          </a:p>
          <a:p>
            <a:pPr>
              <a:buFontTx/>
              <a:buChar char="•"/>
            </a:pPr>
            <a:r>
              <a:rPr lang="en-GB" altLang="ro-RO" dirty="0">
                <a:solidFill>
                  <a:srgbClr val="000000"/>
                </a:solidFill>
              </a:rPr>
              <a:t>Que faire </a:t>
            </a:r>
            <a:r>
              <a:rPr lang="en-GB" altLang="ro-RO" dirty="0" err="1">
                <a:solidFill>
                  <a:srgbClr val="000000"/>
                </a:solidFill>
              </a:rPr>
              <a:t>lorsque</a:t>
            </a:r>
            <a:r>
              <a:rPr lang="en-GB" altLang="ro-RO" dirty="0">
                <a:solidFill>
                  <a:srgbClr val="000000"/>
                </a:solidFill>
              </a:rPr>
              <a:t> la date de naissance </a:t>
            </a:r>
            <a:r>
              <a:rPr lang="en-GB" altLang="ro-RO" dirty="0" err="1">
                <a:solidFill>
                  <a:srgbClr val="000000"/>
                </a:solidFill>
              </a:rPr>
              <a:t>exacte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est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manquante</a:t>
            </a:r>
            <a:r>
              <a:rPr lang="en-GB" altLang="ro-RO" dirty="0">
                <a:solidFill>
                  <a:srgbClr val="000000"/>
                </a:solidFill>
              </a:rPr>
              <a:t> ?</a:t>
            </a:r>
          </a:p>
          <a:p>
            <a:pPr>
              <a:buFontTx/>
              <a:buChar char="•"/>
            </a:pPr>
            <a:r>
              <a:rPr lang="en-GB" altLang="ro-RO" dirty="0">
                <a:solidFill>
                  <a:srgbClr val="000000"/>
                </a:solidFill>
              </a:rPr>
              <a:t>Que faire </a:t>
            </a:r>
            <a:r>
              <a:rPr lang="en-GB" altLang="ro-RO" dirty="0" err="1">
                <a:solidFill>
                  <a:srgbClr val="000000"/>
                </a:solidFill>
              </a:rPr>
              <a:t>lorsque</a:t>
            </a:r>
            <a:r>
              <a:rPr lang="en-GB" altLang="ro-RO" dirty="0">
                <a:solidFill>
                  <a:srgbClr val="000000"/>
                </a:solidFill>
              </a:rPr>
              <a:t> la carte de vaccination </a:t>
            </a:r>
            <a:r>
              <a:rPr lang="en-GB" altLang="ro-RO" dirty="0" err="1">
                <a:solidFill>
                  <a:srgbClr val="000000"/>
                </a:solidFill>
              </a:rPr>
              <a:t>est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manquante</a:t>
            </a:r>
            <a:r>
              <a:rPr lang="en-GB" altLang="ro-RO" dirty="0">
                <a:solidFill>
                  <a:srgbClr val="000000"/>
                </a:solidFill>
              </a:rPr>
              <a:t> ?</a:t>
            </a:r>
          </a:p>
          <a:p>
            <a:pPr>
              <a:buFontTx/>
              <a:buChar char="•"/>
            </a:pPr>
            <a:r>
              <a:rPr lang="en-GB" altLang="ro-RO" dirty="0" err="1">
                <a:solidFill>
                  <a:srgbClr val="000000"/>
                </a:solidFill>
              </a:rPr>
              <a:t>Quelles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sont</a:t>
            </a:r>
            <a:r>
              <a:rPr lang="en-GB" altLang="ro-RO" dirty="0">
                <a:solidFill>
                  <a:srgbClr val="000000"/>
                </a:solidFill>
              </a:rPr>
              <a:t> les </a:t>
            </a:r>
            <a:r>
              <a:rPr lang="en-GB" altLang="ro-RO" dirty="0" err="1">
                <a:solidFill>
                  <a:srgbClr val="000000"/>
                </a:solidFill>
              </a:rPr>
              <a:t>contre</a:t>
            </a:r>
            <a:r>
              <a:rPr lang="en-GB" altLang="ro-RO" dirty="0">
                <a:solidFill>
                  <a:srgbClr val="000000"/>
                </a:solidFill>
              </a:rPr>
              <a:t>-indications à la vaccination ?</a:t>
            </a:r>
          </a:p>
        </p:txBody>
      </p:sp>
      <p:sp>
        <p:nvSpPr>
          <p:cNvPr id="9220" name="Espace réservé du numéro de diapositive 3">
            <a:extLst>
              <a:ext uri="{FF2B5EF4-FFF2-40B4-BE49-F238E27FC236}">
                <a16:creationId xmlns:a16="http://schemas.microsoft.com/office/drawing/2014/main" id="{33B15AFE-A65C-4F86-95A6-9C2E340279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>
              <a:spcBef>
                <a:spcPct val="0"/>
              </a:spcBef>
            </a:pPr>
            <a:fld id="{05A4CC10-9256-402A-8BA7-A77EB8D71C33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eaLnBrk="0" hangingPunct="0">
                <a:spcBef>
                  <a:spcPct val="0"/>
                </a:spcBef>
              </a:pPr>
              <a:t>3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de l'image des diapositives 1">
            <a:extLst>
              <a:ext uri="{FF2B5EF4-FFF2-40B4-BE49-F238E27FC236}">
                <a16:creationId xmlns:a16="http://schemas.microsoft.com/office/drawing/2014/main" id="{F64D8716-1932-46CF-983B-15AC4010BD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Espace réservé des commentaires 2">
            <a:extLst>
              <a:ext uri="{FF2B5EF4-FFF2-40B4-BE49-F238E27FC236}">
                <a16:creationId xmlns:a16="http://schemas.microsoft.com/office/drawing/2014/main" id="{2A2EA84F-212D-4976-8AC6-F6DBB74B8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ro-RO" b="1" dirty="0">
                <a:solidFill>
                  <a:srgbClr val="000000"/>
                </a:solidFill>
              </a:rPr>
              <a:t>Pour </a:t>
            </a:r>
            <a:r>
              <a:rPr lang="en-GB" altLang="ro-RO" b="1" dirty="0" err="1">
                <a:solidFill>
                  <a:srgbClr val="000000"/>
                </a:solidFill>
              </a:rPr>
              <a:t>l’animateur</a:t>
            </a:r>
            <a:r>
              <a:rPr lang="en-GB" altLang="ro-RO" b="1" dirty="0">
                <a:solidFill>
                  <a:srgbClr val="000000"/>
                </a:solidFill>
              </a:rPr>
              <a:t> :  </a:t>
            </a:r>
          </a:p>
          <a:p>
            <a:r>
              <a:rPr lang="en-GB" altLang="ro-RO" b="1" dirty="0" err="1">
                <a:solidFill>
                  <a:srgbClr val="000000"/>
                </a:solidFill>
              </a:rPr>
              <a:t>Décrire</a:t>
            </a:r>
            <a:r>
              <a:rPr lang="en-GB" altLang="ro-RO" b="1" dirty="0">
                <a:solidFill>
                  <a:srgbClr val="000000"/>
                </a:solidFill>
              </a:rPr>
              <a:t> le </a:t>
            </a:r>
            <a:r>
              <a:rPr lang="en-GB" altLang="ro-RO" b="1" dirty="0" err="1">
                <a:solidFill>
                  <a:srgbClr val="000000"/>
                </a:solidFill>
              </a:rPr>
              <a:t>calendrier</a:t>
            </a:r>
            <a:r>
              <a:rPr lang="en-GB" altLang="ro-RO" b="1" dirty="0">
                <a:solidFill>
                  <a:srgbClr val="000000"/>
                </a:solidFill>
              </a:rPr>
              <a:t> de vaccination aux participants.</a:t>
            </a:r>
          </a:p>
          <a:p>
            <a:endParaRPr lang="en-GB" altLang="ro-RO" b="1" dirty="0">
              <a:solidFill>
                <a:srgbClr val="000000"/>
              </a:solidFill>
            </a:endParaRPr>
          </a:p>
          <a:p>
            <a:r>
              <a:rPr lang="en-GB" altLang="ro-RO" dirty="0">
                <a:solidFill>
                  <a:srgbClr val="000000"/>
                </a:solidFill>
              </a:rPr>
              <a:t>Le </a:t>
            </a:r>
            <a:r>
              <a:rPr lang="en-GB" altLang="ro-RO" dirty="0" err="1">
                <a:solidFill>
                  <a:srgbClr val="000000"/>
                </a:solidFill>
              </a:rPr>
              <a:t>vaccin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Rotavac</a:t>
            </a:r>
            <a:r>
              <a:rPr lang="en-GB" altLang="ro-RO" baseline="30000" dirty="0">
                <a:solidFill>
                  <a:srgbClr val="000000"/>
                </a:solidFill>
              </a:rPr>
              <a:t>®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est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administré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selon</a:t>
            </a:r>
            <a:r>
              <a:rPr lang="en-GB" altLang="ro-RO" dirty="0">
                <a:solidFill>
                  <a:srgbClr val="000000"/>
                </a:solidFill>
              </a:rPr>
              <a:t> un </a:t>
            </a:r>
            <a:r>
              <a:rPr lang="en-GB" altLang="ro-RO" dirty="0" err="1">
                <a:solidFill>
                  <a:srgbClr val="000000"/>
                </a:solidFill>
              </a:rPr>
              <a:t>calendrier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en</a:t>
            </a:r>
            <a:r>
              <a:rPr lang="en-GB" altLang="ro-RO" dirty="0">
                <a:solidFill>
                  <a:srgbClr val="000000"/>
                </a:solidFill>
              </a:rPr>
              <a:t> 3 doses à 6 </a:t>
            </a:r>
            <a:r>
              <a:rPr lang="en-GB" altLang="ro-RO" dirty="0" err="1">
                <a:solidFill>
                  <a:srgbClr val="000000"/>
                </a:solidFill>
              </a:rPr>
              <a:t>semaines</a:t>
            </a:r>
            <a:r>
              <a:rPr lang="en-GB" altLang="ro-RO" dirty="0">
                <a:solidFill>
                  <a:srgbClr val="000000"/>
                </a:solidFill>
              </a:rPr>
              <a:t> (pour la 1ère dose) et 10 et 14 </a:t>
            </a:r>
            <a:r>
              <a:rPr lang="en-GB" altLang="ro-RO" dirty="0" err="1">
                <a:solidFill>
                  <a:srgbClr val="000000"/>
                </a:solidFill>
              </a:rPr>
              <a:t>semaines</a:t>
            </a:r>
            <a:r>
              <a:rPr lang="en-GB" altLang="ro-RO" dirty="0">
                <a:solidFill>
                  <a:srgbClr val="000000"/>
                </a:solidFill>
              </a:rPr>
              <a:t> de vie (pour les 2</a:t>
            </a:r>
            <a:r>
              <a:rPr lang="en-GB" altLang="ro-RO" baseline="30000" dirty="0">
                <a:solidFill>
                  <a:srgbClr val="000000"/>
                </a:solidFill>
              </a:rPr>
              <a:t>ème</a:t>
            </a:r>
            <a:r>
              <a:rPr lang="en-GB" altLang="ro-RO" dirty="0">
                <a:solidFill>
                  <a:srgbClr val="000000"/>
                </a:solidFill>
              </a:rPr>
              <a:t> et 3</a:t>
            </a:r>
            <a:r>
              <a:rPr lang="en-GB" altLang="ro-RO" baseline="30000" dirty="0">
                <a:solidFill>
                  <a:srgbClr val="000000"/>
                </a:solidFill>
              </a:rPr>
              <a:t>ème</a:t>
            </a:r>
            <a:r>
              <a:rPr lang="en-GB" altLang="ro-RO" dirty="0">
                <a:solidFill>
                  <a:srgbClr val="000000"/>
                </a:solidFill>
              </a:rPr>
              <a:t> dose), de </a:t>
            </a:r>
            <a:r>
              <a:rPr lang="en-GB" altLang="ro-RO" dirty="0" err="1">
                <a:solidFill>
                  <a:srgbClr val="000000"/>
                </a:solidFill>
              </a:rPr>
              <a:t>préférence</a:t>
            </a:r>
            <a:r>
              <a:rPr lang="en-GB" altLang="ro-RO" dirty="0">
                <a:solidFill>
                  <a:srgbClr val="000000"/>
                </a:solidFill>
              </a:rPr>
              <a:t>. </a:t>
            </a:r>
          </a:p>
          <a:p>
            <a:r>
              <a:rPr lang="en-GB" altLang="ro-RO" dirty="0">
                <a:solidFill>
                  <a:srgbClr val="000000"/>
                </a:solidFill>
              </a:rPr>
              <a:t>Les doses de </a:t>
            </a:r>
            <a:r>
              <a:rPr lang="en-GB" altLang="ro-RO" dirty="0" err="1">
                <a:solidFill>
                  <a:srgbClr val="000000"/>
                </a:solidFill>
              </a:rPr>
              <a:t>vaccin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Rotavac</a:t>
            </a:r>
            <a:r>
              <a:rPr lang="en-GB" altLang="ro-RO" baseline="30000" dirty="0">
                <a:solidFill>
                  <a:srgbClr val="000000"/>
                </a:solidFill>
              </a:rPr>
              <a:t>®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peuvent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être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administrées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en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même</a:t>
            </a:r>
            <a:r>
              <a:rPr lang="en-GB" altLang="ro-RO" dirty="0">
                <a:solidFill>
                  <a:srgbClr val="000000"/>
                </a:solidFill>
              </a:rPr>
              <a:t> temps que la première et la </a:t>
            </a:r>
            <a:r>
              <a:rPr lang="en-GB" altLang="ro-RO" dirty="0" err="1">
                <a:solidFill>
                  <a:srgbClr val="000000"/>
                </a:solidFill>
              </a:rPr>
              <a:t>deuxième</a:t>
            </a:r>
            <a:r>
              <a:rPr lang="en-GB" altLang="ro-RO" dirty="0">
                <a:solidFill>
                  <a:srgbClr val="000000"/>
                </a:solidFill>
              </a:rPr>
              <a:t> dose de DTC-</a:t>
            </a:r>
            <a:r>
              <a:rPr lang="en-GB" altLang="ro-RO" dirty="0" err="1">
                <a:solidFill>
                  <a:srgbClr val="000000"/>
                </a:solidFill>
              </a:rPr>
              <a:t>HepB</a:t>
            </a:r>
            <a:r>
              <a:rPr lang="en-GB" altLang="ro-RO" dirty="0">
                <a:solidFill>
                  <a:srgbClr val="000000"/>
                </a:solidFill>
              </a:rPr>
              <a:t>-Hib (à savoir, Penta1 et Penta2). </a:t>
            </a:r>
          </a:p>
          <a:p>
            <a:r>
              <a:rPr lang="en-GB" altLang="ro-RO" dirty="0">
                <a:solidFill>
                  <a:srgbClr val="000000"/>
                </a:solidFill>
              </a:rPr>
              <a:t>Noter que </a:t>
            </a:r>
            <a:r>
              <a:rPr lang="en-GB" altLang="ro-RO" dirty="0" err="1">
                <a:solidFill>
                  <a:srgbClr val="000000"/>
                </a:solidFill>
              </a:rPr>
              <a:t>l'intervalle</a:t>
            </a:r>
            <a:r>
              <a:rPr lang="en-GB" altLang="ro-RO" dirty="0">
                <a:solidFill>
                  <a:srgbClr val="000000"/>
                </a:solidFill>
              </a:rPr>
              <a:t> entre les doses </a:t>
            </a:r>
            <a:r>
              <a:rPr lang="en-GB" altLang="ro-RO" dirty="0" err="1">
                <a:solidFill>
                  <a:srgbClr val="000000"/>
                </a:solidFill>
              </a:rPr>
              <a:t>devrait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être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d'au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moins</a:t>
            </a:r>
            <a:r>
              <a:rPr lang="en-GB" altLang="ro-RO" dirty="0">
                <a:solidFill>
                  <a:srgbClr val="000000"/>
                </a:solidFill>
              </a:rPr>
              <a:t> 4 </a:t>
            </a:r>
            <a:r>
              <a:rPr lang="en-GB" altLang="ro-RO" dirty="0" err="1">
                <a:solidFill>
                  <a:srgbClr val="000000"/>
                </a:solidFill>
              </a:rPr>
              <a:t>semaines</a:t>
            </a:r>
            <a:r>
              <a:rPr lang="en-GB" altLang="ro-RO" dirty="0">
                <a:solidFill>
                  <a:srgbClr val="000000"/>
                </a:solidFill>
              </a:rPr>
              <a:t>. </a:t>
            </a:r>
          </a:p>
          <a:p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</p:txBody>
      </p:sp>
      <p:sp>
        <p:nvSpPr>
          <p:cNvPr id="11268" name="Espace réservé du numéro de diapositive 3">
            <a:extLst>
              <a:ext uri="{FF2B5EF4-FFF2-40B4-BE49-F238E27FC236}">
                <a16:creationId xmlns:a16="http://schemas.microsoft.com/office/drawing/2014/main" id="{8D4A592A-1894-4358-BDB3-156ECEC57BD9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4" rIns="91029" bIns="45514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</a:pPr>
            <a:fld id="{7B40DA53-1334-4287-893D-6E54EBCF54B2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algn="r">
                <a:spcBef>
                  <a:spcPct val="0"/>
                </a:spcBef>
              </a:pPr>
              <a:t>4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ln/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1840"/>
              </a:spcBef>
            </a:pPr>
            <a:r>
              <a:rPr lang="en-US" altLang="en-US" dirty="0">
                <a:latin typeface="+mj-lt"/>
              </a:rPr>
              <a:t>To the facilitator:</a:t>
            </a:r>
          </a:p>
          <a:p>
            <a:pPr>
              <a:spcBef>
                <a:spcPts val="1840"/>
              </a:spcBef>
            </a:pPr>
            <a:endParaRPr lang="en-US" altLang="en-US" dirty="0">
              <a:latin typeface="+mj-lt"/>
            </a:endParaRPr>
          </a:p>
          <a:p>
            <a:pPr>
              <a:spcBef>
                <a:spcPts val="1840"/>
              </a:spcBef>
            </a:pPr>
            <a:r>
              <a:rPr lang="en-US" altLang="en-US" dirty="0">
                <a:latin typeface="+mj-lt"/>
              </a:rPr>
              <a:t>Read:</a:t>
            </a:r>
            <a:endParaRPr lang="en-US" altLang="en-US" dirty="0">
              <a:highlight>
                <a:srgbClr val="FFFF00"/>
              </a:highlight>
              <a:latin typeface="+mj-lt"/>
            </a:endParaRPr>
          </a:p>
          <a:p>
            <a:endParaRPr lang="en-US" altLang="en-US" b="1" dirty="0"/>
          </a:p>
        </p:txBody>
      </p:sp>
      <p:sp>
        <p:nvSpPr>
          <p:cNvPr id="32772" name="Espace réservé du numéro de diapositive 3"/>
          <p:cNvSpPr txBox="1">
            <a:spLocks noGrp="1"/>
          </p:cNvSpPr>
          <p:nvPr/>
        </p:nvSpPr>
        <p:spPr bwMode="auto">
          <a:xfrm>
            <a:off x="3969879" y="8830312"/>
            <a:ext cx="3038944" cy="4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B4020D3-325C-4903-B7FC-0B13EB715465}" type="slidenum">
              <a:rPr lang="en-GB" altLang="en-US"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n-GB" alt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223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ln/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1840"/>
              </a:spcBef>
            </a:pPr>
            <a:r>
              <a:rPr lang="en-US" altLang="en-US" dirty="0">
                <a:latin typeface="+mj-lt"/>
              </a:rPr>
              <a:t>To the facilitator:</a:t>
            </a:r>
          </a:p>
          <a:p>
            <a:pPr>
              <a:spcBef>
                <a:spcPts val="1840"/>
              </a:spcBef>
            </a:pPr>
            <a:endParaRPr lang="en-US" altLang="en-US" dirty="0">
              <a:latin typeface="+mj-lt"/>
            </a:endParaRPr>
          </a:p>
          <a:p>
            <a:pPr>
              <a:spcBef>
                <a:spcPts val="1840"/>
              </a:spcBef>
            </a:pPr>
            <a:r>
              <a:rPr lang="en-US" altLang="en-US" dirty="0">
                <a:latin typeface="+mj-lt"/>
              </a:rPr>
              <a:t>Read:</a:t>
            </a:r>
          </a:p>
          <a:p>
            <a:pPr>
              <a:spcBef>
                <a:spcPts val="1840"/>
              </a:spcBef>
            </a:pPr>
            <a:endParaRPr lang="en-US" altLang="en-US" dirty="0">
              <a:latin typeface="Gill Sans MT" pitchFamily="34" charset="0"/>
            </a:endParaRPr>
          </a:p>
          <a:p>
            <a:endParaRPr lang="en-US" altLang="en-US" b="1" dirty="0"/>
          </a:p>
        </p:txBody>
      </p:sp>
      <p:sp>
        <p:nvSpPr>
          <p:cNvPr id="32772" name="Espace réservé du numéro de diapositive 3"/>
          <p:cNvSpPr txBox="1">
            <a:spLocks noGrp="1"/>
          </p:cNvSpPr>
          <p:nvPr/>
        </p:nvSpPr>
        <p:spPr bwMode="auto">
          <a:xfrm>
            <a:off x="3969879" y="8830312"/>
            <a:ext cx="3038944" cy="4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B4020D3-325C-4903-B7FC-0B13EB715465}" type="slidenum">
              <a:rPr lang="en-GB" altLang="en-US"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en-GB" alt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813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>
            <a:extLst>
              <a:ext uri="{FF2B5EF4-FFF2-40B4-BE49-F238E27FC236}">
                <a16:creationId xmlns:a16="http://schemas.microsoft.com/office/drawing/2014/main" id="{5A5FA9EA-E9CF-45F6-94FD-CA298F6F14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Espace réservé des commentaires 2">
            <a:extLst>
              <a:ext uri="{FF2B5EF4-FFF2-40B4-BE49-F238E27FC236}">
                <a16:creationId xmlns:a16="http://schemas.microsoft.com/office/drawing/2014/main" id="{72C1896D-C152-4B45-8AD6-1328B40BB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ro-RO" b="1" dirty="0">
                <a:solidFill>
                  <a:srgbClr val="000000"/>
                </a:solidFill>
              </a:rPr>
              <a:t>Pour </a:t>
            </a:r>
            <a:r>
              <a:rPr lang="en-GB" altLang="ro-RO" b="1" dirty="0" err="1">
                <a:solidFill>
                  <a:srgbClr val="000000"/>
                </a:solidFill>
              </a:rPr>
              <a:t>l’animateur</a:t>
            </a:r>
            <a:r>
              <a:rPr lang="en-GB" altLang="ro-RO" b="1" dirty="0">
                <a:solidFill>
                  <a:srgbClr val="000000"/>
                </a:solidFill>
              </a:rPr>
              <a:t> :</a:t>
            </a:r>
          </a:p>
          <a:p>
            <a:r>
              <a:rPr lang="en-GB" altLang="ro-RO" b="1" dirty="0" err="1">
                <a:solidFill>
                  <a:srgbClr val="000000"/>
                </a:solidFill>
              </a:rPr>
              <a:t>Présenter</a:t>
            </a:r>
            <a:r>
              <a:rPr lang="en-GB" altLang="ro-RO" b="1" dirty="0">
                <a:solidFill>
                  <a:srgbClr val="000000"/>
                </a:solidFill>
              </a:rPr>
              <a:t> la situation et la question aux participants.</a:t>
            </a:r>
          </a:p>
          <a:p>
            <a:endParaRPr lang="en-GB" altLang="ro-RO" b="1" dirty="0">
              <a:solidFill>
                <a:srgbClr val="000000"/>
              </a:solidFill>
            </a:endParaRPr>
          </a:p>
          <a:p>
            <a:r>
              <a:rPr lang="en-GB" altLang="ro-RO" b="1" dirty="0" err="1">
                <a:solidFill>
                  <a:srgbClr val="000000"/>
                </a:solidFill>
              </a:rPr>
              <a:t>Réponse</a:t>
            </a:r>
            <a:r>
              <a:rPr lang="en-GB" altLang="ro-RO" b="1" dirty="0">
                <a:solidFill>
                  <a:srgbClr val="000000"/>
                </a:solidFill>
              </a:rPr>
              <a:t> :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</a:p>
          <a:p>
            <a:pPr>
              <a:buFontTx/>
              <a:buChar char="•"/>
            </a:pPr>
            <a:r>
              <a:rPr lang="en-GB" altLang="ro-RO" dirty="0">
                <a:solidFill>
                  <a:srgbClr val="000000"/>
                </a:solidFill>
              </a:rPr>
              <a:t> Le </a:t>
            </a:r>
            <a:r>
              <a:rPr lang="en-GB" altLang="ro-RO" dirty="0" err="1">
                <a:solidFill>
                  <a:srgbClr val="000000"/>
                </a:solidFill>
              </a:rPr>
              <a:t>nourrisson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peut</a:t>
            </a:r>
            <a:r>
              <a:rPr lang="en-GB" altLang="ro-RO" dirty="0">
                <a:solidFill>
                  <a:srgbClr val="000000"/>
                </a:solidFill>
              </a:rPr>
              <a:t> encore </a:t>
            </a:r>
            <a:r>
              <a:rPr lang="en-GB" altLang="ro-RO" dirty="0" err="1">
                <a:solidFill>
                  <a:srgbClr val="000000"/>
                </a:solidFill>
              </a:rPr>
              <a:t>recevoir</a:t>
            </a:r>
            <a:r>
              <a:rPr lang="en-GB" altLang="ro-RO" dirty="0">
                <a:solidFill>
                  <a:srgbClr val="000000"/>
                </a:solidFill>
              </a:rPr>
              <a:t> le </a:t>
            </a:r>
            <a:r>
              <a:rPr lang="en-GB" altLang="ro-RO" dirty="0" err="1">
                <a:solidFill>
                  <a:srgbClr val="000000"/>
                </a:solidFill>
              </a:rPr>
              <a:t>vaccin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antirotavirus</a:t>
            </a:r>
            <a:r>
              <a:rPr lang="en-GB" altLang="ro-RO" dirty="0">
                <a:solidFill>
                  <a:srgbClr val="000000"/>
                </a:solidFill>
              </a:rPr>
              <a:t>. </a:t>
            </a:r>
          </a:p>
          <a:p>
            <a:pPr>
              <a:buFontTx/>
              <a:buChar char="•"/>
            </a:pP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Administrer</a:t>
            </a:r>
            <a:r>
              <a:rPr lang="en-GB" altLang="ro-RO" dirty="0">
                <a:solidFill>
                  <a:srgbClr val="000000"/>
                </a:solidFill>
              </a:rPr>
              <a:t> la première dose du </a:t>
            </a:r>
            <a:r>
              <a:rPr lang="en-GB" altLang="ro-RO" dirty="0" err="1">
                <a:solidFill>
                  <a:srgbClr val="000000"/>
                </a:solidFill>
              </a:rPr>
              <a:t>vaccin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antirotavirus</a:t>
            </a:r>
            <a:r>
              <a:rPr lang="en-GB" altLang="ro-RO" dirty="0">
                <a:solidFill>
                  <a:srgbClr val="000000"/>
                </a:solidFill>
              </a:rPr>
              <a:t>, du </a:t>
            </a:r>
            <a:r>
              <a:rPr lang="en-GB" altLang="ro-RO" dirty="0" err="1">
                <a:solidFill>
                  <a:srgbClr val="000000"/>
                </a:solidFill>
              </a:rPr>
              <a:t>vaccin</a:t>
            </a:r>
            <a:r>
              <a:rPr lang="en-GB" altLang="ro-RO" dirty="0">
                <a:solidFill>
                  <a:srgbClr val="000000"/>
                </a:solidFill>
              </a:rPr>
              <a:t> pentavalent et des </a:t>
            </a:r>
            <a:r>
              <a:rPr lang="en-GB" altLang="ro-RO" dirty="0" err="1">
                <a:solidFill>
                  <a:srgbClr val="000000"/>
                </a:solidFill>
              </a:rPr>
              <a:t>autres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vaccins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selon</a:t>
            </a:r>
            <a:r>
              <a:rPr lang="en-GB" altLang="ro-RO" dirty="0">
                <a:solidFill>
                  <a:srgbClr val="000000"/>
                </a:solidFill>
              </a:rPr>
              <a:t> le </a:t>
            </a:r>
            <a:r>
              <a:rPr lang="en-GB" altLang="ro-RO" dirty="0" err="1">
                <a:solidFill>
                  <a:srgbClr val="000000"/>
                </a:solidFill>
              </a:rPr>
              <a:t>calendrier</a:t>
            </a:r>
            <a:r>
              <a:rPr lang="en-GB" altLang="ro-RO" dirty="0">
                <a:solidFill>
                  <a:srgbClr val="000000"/>
                </a:solidFill>
              </a:rPr>
              <a:t> national</a:t>
            </a:r>
          </a:p>
          <a:p>
            <a:pPr>
              <a:buFontTx/>
              <a:buChar char="•"/>
            </a:pP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Administrer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une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deuxième</a:t>
            </a:r>
            <a:r>
              <a:rPr lang="en-GB" altLang="ro-RO" dirty="0">
                <a:solidFill>
                  <a:srgbClr val="000000"/>
                </a:solidFill>
              </a:rPr>
              <a:t> dose de VPO </a:t>
            </a:r>
            <a:r>
              <a:rPr lang="en-GB" altLang="ro-RO" dirty="0" err="1">
                <a:solidFill>
                  <a:srgbClr val="000000"/>
                </a:solidFill>
              </a:rPr>
              <a:t>si</a:t>
            </a:r>
            <a:r>
              <a:rPr lang="en-GB" altLang="ro-RO" dirty="0">
                <a:solidFill>
                  <a:srgbClr val="000000"/>
                </a:solidFill>
              </a:rPr>
              <a:t> plus de 4 </a:t>
            </a:r>
            <a:r>
              <a:rPr lang="en-GB" altLang="ro-RO" dirty="0" err="1">
                <a:solidFill>
                  <a:srgbClr val="000000"/>
                </a:solidFill>
              </a:rPr>
              <a:t>semaines</a:t>
            </a:r>
            <a:r>
              <a:rPr lang="en-GB" altLang="ro-RO" dirty="0">
                <a:solidFill>
                  <a:srgbClr val="000000"/>
                </a:solidFill>
              </a:rPr>
              <a:t> se </a:t>
            </a:r>
            <a:r>
              <a:rPr lang="en-GB" altLang="ro-RO" dirty="0" err="1">
                <a:solidFill>
                  <a:srgbClr val="000000"/>
                </a:solidFill>
              </a:rPr>
              <a:t>sont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écoulées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depuis</a:t>
            </a:r>
            <a:r>
              <a:rPr lang="en-GB" altLang="ro-RO" dirty="0">
                <a:solidFill>
                  <a:srgbClr val="000000"/>
                </a:solidFill>
              </a:rPr>
              <a:t> la première dose de VPO </a:t>
            </a:r>
          </a:p>
          <a:p>
            <a:pPr>
              <a:buFontTx/>
              <a:buChar char="•"/>
            </a:pP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Planifier</a:t>
            </a:r>
            <a:r>
              <a:rPr lang="en-GB" altLang="ro-RO" dirty="0">
                <a:solidFill>
                  <a:srgbClr val="000000"/>
                </a:solidFill>
              </a:rPr>
              <a:t> un </a:t>
            </a:r>
            <a:r>
              <a:rPr lang="en-GB" altLang="ro-RO" dirty="0" err="1">
                <a:solidFill>
                  <a:srgbClr val="000000"/>
                </a:solidFill>
              </a:rPr>
              <a:t>rendez-vous</a:t>
            </a:r>
            <a:r>
              <a:rPr lang="en-GB" altLang="ro-RO" dirty="0">
                <a:solidFill>
                  <a:srgbClr val="000000"/>
                </a:solidFill>
              </a:rPr>
              <a:t> pour les </a:t>
            </a:r>
            <a:r>
              <a:rPr lang="en-GB" altLang="ro-RO" dirty="0" err="1">
                <a:solidFill>
                  <a:srgbClr val="000000"/>
                </a:solidFill>
              </a:rPr>
              <a:t>prochaines</a:t>
            </a:r>
            <a:r>
              <a:rPr lang="en-GB" altLang="ro-RO" dirty="0">
                <a:solidFill>
                  <a:srgbClr val="000000"/>
                </a:solidFill>
              </a:rPr>
              <a:t> doses </a:t>
            </a:r>
            <a:r>
              <a:rPr lang="en-GB" altLang="ro-RO" dirty="0" err="1">
                <a:solidFill>
                  <a:srgbClr val="000000"/>
                </a:solidFill>
              </a:rPr>
              <a:t>selon</a:t>
            </a:r>
            <a:r>
              <a:rPr lang="en-GB" altLang="ro-RO" dirty="0">
                <a:solidFill>
                  <a:srgbClr val="000000"/>
                </a:solidFill>
              </a:rPr>
              <a:t> le </a:t>
            </a:r>
            <a:r>
              <a:rPr lang="en-GB" altLang="ro-RO" dirty="0" err="1">
                <a:solidFill>
                  <a:srgbClr val="000000"/>
                </a:solidFill>
              </a:rPr>
              <a:t>calendrier</a:t>
            </a:r>
            <a:endParaRPr lang="en-GB" altLang="ro-RO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Expliquer</a:t>
            </a:r>
            <a:r>
              <a:rPr lang="en-GB" altLang="ro-RO" dirty="0">
                <a:solidFill>
                  <a:srgbClr val="000000"/>
                </a:solidFill>
              </a:rPr>
              <a:t> au </a:t>
            </a:r>
            <a:r>
              <a:rPr lang="en-GB" altLang="ro-RO" dirty="0" err="1">
                <a:solidFill>
                  <a:srgbClr val="000000"/>
                </a:solidFill>
              </a:rPr>
              <a:t>gardien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l’importance</a:t>
            </a:r>
            <a:r>
              <a:rPr lang="en-GB" altLang="ro-RO" dirty="0">
                <a:solidFill>
                  <a:srgbClr val="000000"/>
                </a:solidFill>
              </a:rPr>
              <a:t> de se </a:t>
            </a:r>
            <a:r>
              <a:rPr lang="en-GB" altLang="ro-RO" dirty="0" err="1">
                <a:solidFill>
                  <a:srgbClr val="000000"/>
                </a:solidFill>
              </a:rPr>
              <a:t>présenter</a:t>
            </a:r>
            <a:r>
              <a:rPr lang="en-GB" altLang="ro-RO" dirty="0">
                <a:solidFill>
                  <a:srgbClr val="000000"/>
                </a:solidFill>
              </a:rPr>
              <a:t> aux </a:t>
            </a:r>
            <a:r>
              <a:rPr lang="en-GB" altLang="ro-RO" dirty="0" err="1">
                <a:solidFill>
                  <a:srgbClr val="000000"/>
                </a:solidFill>
              </a:rPr>
              <a:t>rendez-vous</a:t>
            </a:r>
            <a:r>
              <a:rPr lang="en-GB" altLang="ro-RO" dirty="0">
                <a:solidFill>
                  <a:srgbClr val="000000"/>
                </a:solidFill>
              </a:rPr>
              <a:t> de vaccination </a:t>
            </a:r>
            <a:r>
              <a:rPr lang="en-GB" altLang="ro-RO" dirty="0" err="1">
                <a:solidFill>
                  <a:srgbClr val="000000"/>
                </a:solidFill>
              </a:rPr>
              <a:t>conformément</a:t>
            </a:r>
            <a:r>
              <a:rPr lang="en-GB" altLang="ro-RO" dirty="0">
                <a:solidFill>
                  <a:srgbClr val="000000"/>
                </a:solidFill>
              </a:rPr>
              <a:t> au </a:t>
            </a:r>
            <a:r>
              <a:rPr lang="en-GB" altLang="ro-RO" dirty="0" err="1">
                <a:solidFill>
                  <a:srgbClr val="000000"/>
                </a:solidFill>
              </a:rPr>
              <a:t>calendrier</a:t>
            </a:r>
            <a:r>
              <a:rPr lang="en-GB" altLang="ro-RO" dirty="0">
                <a:solidFill>
                  <a:srgbClr val="000000"/>
                </a:solidFill>
              </a:rPr>
              <a:t> et de </a:t>
            </a:r>
            <a:r>
              <a:rPr lang="en-GB" altLang="ro-RO" dirty="0" err="1">
                <a:solidFill>
                  <a:srgbClr val="000000"/>
                </a:solidFill>
              </a:rPr>
              <a:t>compléter</a:t>
            </a:r>
            <a:r>
              <a:rPr lang="en-GB" altLang="ro-RO" dirty="0">
                <a:solidFill>
                  <a:srgbClr val="000000"/>
                </a:solidFill>
              </a:rPr>
              <a:t> la </a:t>
            </a:r>
            <a:r>
              <a:rPr lang="en-GB" altLang="ro-RO" dirty="0" err="1">
                <a:solidFill>
                  <a:srgbClr val="000000"/>
                </a:solidFill>
              </a:rPr>
              <a:t>série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vaccinale</a:t>
            </a:r>
            <a:endParaRPr lang="en-GB" altLang="ro-RO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S’assurer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d'utiliser</a:t>
            </a:r>
            <a:r>
              <a:rPr lang="en-GB" altLang="ro-RO" dirty="0">
                <a:solidFill>
                  <a:srgbClr val="000000"/>
                </a:solidFill>
              </a:rPr>
              <a:t> les </a:t>
            </a:r>
            <a:r>
              <a:rPr lang="en-GB" altLang="ro-RO" dirty="0" err="1">
                <a:solidFill>
                  <a:srgbClr val="000000"/>
                </a:solidFill>
              </a:rPr>
              <a:t>registres</a:t>
            </a:r>
            <a:r>
              <a:rPr lang="en-GB" altLang="ro-RO" dirty="0">
                <a:solidFill>
                  <a:srgbClr val="000000"/>
                </a:solidFill>
              </a:rPr>
              <a:t> de vaccination et de </a:t>
            </a:r>
            <a:r>
              <a:rPr lang="en-GB" altLang="ro-RO" dirty="0" err="1">
                <a:solidFill>
                  <a:srgbClr val="000000"/>
                </a:solidFill>
              </a:rPr>
              <a:t>collaborer</a:t>
            </a:r>
            <a:r>
              <a:rPr lang="en-GB" altLang="ro-RO" dirty="0">
                <a:solidFill>
                  <a:srgbClr val="000000"/>
                </a:solidFill>
              </a:rPr>
              <a:t> avec les </a:t>
            </a:r>
            <a:r>
              <a:rPr lang="en-GB" altLang="ro-RO" dirty="0" err="1">
                <a:solidFill>
                  <a:srgbClr val="000000"/>
                </a:solidFill>
              </a:rPr>
              <a:t>bénévoles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communautaires</a:t>
            </a:r>
            <a:r>
              <a:rPr lang="en-GB" altLang="ro-RO" dirty="0">
                <a:solidFill>
                  <a:srgbClr val="000000"/>
                </a:solidFill>
              </a:rPr>
              <a:t> pour </a:t>
            </a:r>
            <a:r>
              <a:rPr lang="en-GB" altLang="ro-RO" dirty="0" err="1">
                <a:solidFill>
                  <a:srgbClr val="000000"/>
                </a:solidFill>
              </a:rPr>
              <a:t>s'assurer</a:t>
            </a:r>
            <a:r>
              <a:rPr lang="en-GB" altLang="ro-RO" dirty="0">
                <a:solidFill>
                  <a:srgbClr val="000000"/>
                </a:solidFill>
              </a:rPr>
              <a:t> que </a:t>
            </a:r>
            <a:r>
              <a:rPr lang="en-GB" altLang="ro-RO" dirty="0" err="1">
                <a:solidFill>
                  <a:srgbClr val="000000"/>
                </a:solidFill>
              </a:rPr>
              <a:t>l'enfant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termine</a:t>
            </a:r>
            <a:r>
              <a:rPr lang="en-GB" altLang="ro-RO" dirty="0">
                <a:solidFill>
                  <a:srgbClr val="000000"/>
                </a:solidFill>
              </a:rPr>
              <a:t> le </a:t>
            </a:r>
            <a:r>
              <a:rPr lang="en-GB" altLang="ro-RO" dirty="0" err="1">
                <a:solidFill>
                  <a:srgbClr val="000000"/>
                </a:solidFill>
              </a:rPr>
              <a:t>calendier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vaccinale</a:t>
            </a:r>
            <a:endParaRPr lang="en-GB" altLang="ro-RO" dirty="0">
              <a:solidFill>
                <a:srgbClr val="000000"/>
              </a:solidFill>
            </a:endParaRPr>
          </a:p>
        </p:txBody>
      </p:sp>
      <p:sp>
        <p:nvSpPr>
          <p:cNvPr id="13316" name="Espace réservé du numéro de diapositive 3">
            <a:extLst>
              <a:ext uri="{FF2B5EF4-FFF2-40B4-BE49-F238E27FC236}">
                <a16:creationId xmlns:a16="http://schemas.microsoft.com/office/drawing/2014/main" id="{88C87F14-D721-412F-A097-9BCB2ECCE8CA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4" rIns="91029" bIns="45514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</a:pPr>
            <a:fld id="{2848E2AC-BF53-45BE-BB3A-FF730B06C102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algn="r">
                <a:spcBef>
                  <a:spcPct val="0"/>
                </a:spcBef>
              </a:pPr>
              <a:t>7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>
            <a:extLst>
              <a:ext uri="{FF2B5EF4-FFF2-40B4-BE49-F238E27FC236}">
                <a16:creationId xmlns:a16="http://schemas.microsoft.com/office/drawing/2014/main" id="{E0C6326E-8D91-4233-B58C-E08473DA01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Espace réservé des commentaires 2">
            <a:extLst>
              <a:ext uri="{FF2B5EF4-FFF2-40B4-BE49-F238E27FC236}">
                <a16:creationId xmlns:a16="http://schemas.microsoft.com/office/drawing/2014/main" id="{B17725DA-E6FA-4F3D-A1D3-0FC5BC8325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/>
          <a:lstStyle/>
          <a:p>
            <a:r>
              <a:rPr lang="en-GB" altLang="ro-RO" b="1" dirty="0">
                <a:solidFill>
                  <a:srgbClr val="000000"/>
                </a:solidFill>
              </a:rPr>
              <a:t>Pour </a:t>
            </a:r>
            <a:r>
              <a:rPr lang="en-GB" altLang="ro-RO" b="1" dirty="0" err="1">
                <a:solidFill>
                  <a:srgbClr val="000000"/>
                </a:solidFill>
              </a:rPr>
              <a:t>l’animateur</a:t>
            </a:r>
            <a:r>
              <a:rPr lang="en-GB" altLang="ro-RO" b="1" dirty="0">
                <a:solidFill>
                  <a:srgbClr val="000000"/>
                </a:solidFill>
              </a:rPr>
              <a:t> :</a:t>
            </a:r>
          </a:p>
          <a:p>
            <a:r>
              <a:rPr lang="en-GB" altLang="ro-RO" b="1" dirty="0" err="1">
                <a:solidFill>
                  <a:srgbClr val="000000"/>
                </a:solidFill>
              </a:rPr>
              <a:t>Expliquer</a:t>
            </a:r>
            <a:r>
              <a:rPr lang="en-GB" altLang="ro-RO" b="1" dirty="0">
                <a:solidFill>
                  <a:srgbClr val="000000"/>
                </a:solidFill>
              </a:rPr>
              <a:t> aux participants les </a:t>
            </a:r>
            <a:r>
              <a:rPr lang="en-GB" altLang="ro-RO" b="1" dirty="0" err="1">
                <a:solidFill>
                  <a:srgbClr val="000000"/>
                </a:solidFill>
              </a:rPr>
              <a:t>contre</a:t>
            </a:r>
            <a:r>
              <a:rPr lang="en-GB" altLang="ro-RO" b="1" dirty="0">
                <a:solidFill>
                  <a:srgbClr val="000000"/>
                </a:solidFill>
              </a:rPr>
              <a:t>-indications </a:t>
            </a:r>
            <a:r>
              <a:rPr lang="en-GB" altLang="ro-RO" b="1" dirty="0" err="1">
                <a:solidFill>
                  <a:srgbClr val="000000"/>
                </a:solidFill>
              </a:rPr>
              <a:t>absolues</a:t>
            </a:r>
            <a:r>
              <a:rPr lang="en-GB" altLang="ro-RO" b="1" dirty="0">
                <a:solidFill>
                  <a:srgbClr val="000000"/>
                </a:solidFill>
              </a:rPr>
              <a:t>.</a:t>
            </a:r>
            <a:br>
              <a:rPr lang="en-GB" altLang="ro-RO" dirty="0">
                <a:solidFill>
                  <a:srgbClr val="000000"/>
                </a:solidFill>
              </a:rPr>
            </a:br>
            <a:endParaRPr lang="en-GB" altLang="ro-RO" dirty="0">
              <a:solidFill>
                <a:srgbClr val="000000"/>
              </a:solidFill>
            </a:endParaRPr>
          </a:p>
          <a:p>
            <a:r>
              <a:rPr lang="en-GB" altLang="ro-RO" dirty="0">
                <a:solidFill>
                  <a:srgbClr val="000000"/>
                </a:solidFill>
              </a:rPr>
              <a:t>Les </a:t>
            </a:r>
            <a:r>
              <a:rPr lang="en-GB" altLang="ro-RO" dirty="0" err="1">
                <a:solidFill>
                  <a:srgbClr val="000000"/>
                </a:solidFill>
              </a:rPr>
              <a:t>nourrissons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souffrant</a:t>
            </a:r>
            <a:r>
              <a:rPr lang="en-GB" altLang="ro-RO" dirty="0">
                <a:solidFill>
                  <a:srgbClr val="000000"/>
                </a:solidFill>
              </a:rPr>
              <a:t> des infections </a:t>
            </a:r>
            <a:r>
              <a:rPr lang="en-GB" altLang="ro-RO" dirty="0" err="1">
                <a:solidFill>
                  <a:srgbClr val="000000"/>
                </a:solidFill>
              </a:rPr>
              <a:t>suivantes</a:t>
            </a:r>
            <a:r>
              <a:rPr lang="en-GB" altLang="ro-RO" dirty="0">
                <a:solidFill>
                  <a:srgbClr val="000000"/>
                </a:solidFill>
              </a:rPr>
              <a:t> ne </a:t>
            </a:r>
            <a:r>
              <a:rPr lang="en-GB" altLang="ro-RO" dirty="0" err="1">
                <a:solidFill>
                  <a:srgbClr val="000000"/>
                </a:solidFill>
              </a:rPr>
              <a:t>devraient</a:t>
            </a:r>
            <a:r>
              <a:rPr lang="en-GB" altLang="ro-RO" dirty="0">
                <a:solidFill>
                  <a:srgbClr val="000000"/>
                </a:solidFill>
              </a:rPr>
              <a:t> pas </a:t>
            </a:r>
            <a:r>
              <a:rPr lang="en-GB" altLang="ro-RO" dirty="0" err="1">
                <a:solidFill>
                  <a:srgbClr val="000000"/>
                </a:solidFill>
              </a:rPr>
              <a:t>être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vaccinés</a:t>
            </a:r>
            <a:r>
              <a:rPr lang="en-GB" altLang="ro-RO" dirty="0">
                <a:solidFill>
                  <a:srgbClr val="000000"/>
                </a:solidFill>
              </a:rPr>
              <a:t> avec le </a:t>
            </a:r>
            <a:r>
              <a:rPr lang="en-GB" altLang="ro-RO" dirty="0" err="1">
                <a:solidFill>
                  <a:srgbClr val="000000"/>
                </a:solidFill>
              </a:rPr>
              <a:t>vaccin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66"/>
                </a:solidFill>
              </a:rPr>
              <a:t>Rotavac</a:t>
            </a:r>
            <a:r>
              <a:rPr lang="en-GB" altLang="ro-RO" baseline="30000" dirty="0">
                <a:solidFill>
                  <a:srgbClr val="000066"/>
                </a:solidFill>
              </a:rPr>
              <a:t>®</a:t>
            </a:r>
            <a:r>
              <a:rPr lang="en-GB" altLang="ro-RO" dirty="0">
                <a:solidFill>
                  <a:srgbClr val="000000"/>
                </a:solidFill>
              </a:rPr>
              <a:t>. </a:t>
            </a:r>
          </a:p>
          <a:p>
            <a:pPr>
              <a:buFontTx/>
              <a:buChar char="•"/>
            </a:pP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Hypersensibilité</a:t>
            </a:r>
            <a:r>
              <a:rPr lang="en-GB" altLang="ro-RO" dirty="0">
                <a:solidFill>
                  <a:srgbClr val="000000"/>
                </a:solidFill>
              </a:rPr>
              <a:t> suite à </a:t>
            </a:r>
            <a:r>
              <a:rPr lang="en-GB" altLang="ro-RO" dirty="0" err="1">
                <a:solidFill>
                  <a:srgbClr val="000000"/>
                </a:solidFill>
              </a:rPr>
              <a:t>une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précédente</a:t>
            </a:r>
            <a:r>
              <a:rPr lang="en-GB" altLang="ro-RO" dirty="0">
                <a:solidFill>
                  <a:srgbClr val="000000"/>
                </a:solidFill>
              </a:rPr>
              <a:t> administration de </a:t>
            </a:r>
            <a:r>
              <a:rPr lang="en-GB" altLang="ro-RO" dirty="0" err="1">
                <a:solidFill>
                  <a:srgbClr val="000000"/>
                </a:solidFill>
              </a:rPr>
              <a:t>vaccin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antirotavirus</a:t>
            </a:r>
            <a:r>
              <a:rPr lang="en-GB" altLang="ro-RO" dirty="0">
                <a:solidFill>
                  <a:srgbClr val="000000"/>
                </a:solidFill>
              </a:rPr>
              <a:t> : Ne pas donner la </a:t>
            </a:r>
            <a:r>
              <a:rPr lang="en-GB" altLang="ro-RO" dirty="0" err="1">
                <a:solidFill>
                  <a:srgbClr val="000000"/>
                </a:solidFill>
              </a:rPr>
              <a:t>seconde</a:t>
            </a:r>
            <a:r>
              <a:rPr lang="en-GB" altLang="ro-RO" dirty="0">
                <a:solidFill>
                  <a:srgbClr val="000000"/>
                </a:solidFill>
              </a:rPr>
              <a:t> dose du </a:t>
            </a:r>
            <a:r>
              <a:rPr lang="en-GB" altLang="ro-RO" dirty="0" err="1">
                <a:solidFill>
                  <a:srgbClr val="000000"/>
                </a:solidFill>
              </a:rPr>
              <a:t>vaccin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antirotavirus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si</a:t>
            </a:r>
            <a:r>
              <a:rPr lang="en-GB" altLang="ro-RO" dirty="0">
                <a:solidFill>
                  <a:srgbClr val="000000"/>
                </a:solidFill>
              </a:rPr>
              <a:t> le </a:t>
            </a:r>
            <a:r>
              <a:rPr lang="en-GB" altLang="ro-RO" dirty="0" err="1">
                <a:solidFill>
                  <a:srgbClr val="000000"/>
                </a:solidFill>
              </a:rPr>
              <a:t>nourrisson</a:t>
            </a:r>
            <a:r>
              <a:rPr lang="en-GB" altLang="ro-RO" dirty="0">
                <a:solidFill>
                  <a:srgbClr val="000000"/>
                </a:solidFill>
              </a:rPr>
              <a:t> a </a:t>
            </a:r>
            <a:r>
              <a:rPr lang="en-GB" altLang="ro-RO" dirty="0" err="1">
                <a:solidFill>
                  <a:srgbClr val="000000"/>
                </a:solidFill>
              </a:rPr>
              <a:t>montré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une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hypersensibilité</a:t>
            </a:r>
            <a:r>
              <a:rPr lang="en-GB" altLang="ro-RO" dirty="0">
                <a:solidFill>
                  <a:srgbClr val="000000"/>
                </a:solidFill>
              </a:rPr>
              <a:t> à la première dose</a:t>
            </a:r>
          </a:p>
          <a:p>
            <a:pPr>
              <a:buFontTx/>
              <a:buChar char="•"/>
            </a:pP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Hypersensibilité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connue</a:t>
            </a:r>
            <a:r>
              <a:rPr lang="en-GB" altLang="ro-RO" dirty="0">
                <a:solidFill>
                  <a:srgbClr val="000000"/>
                </a:solidFill>
              </a:rPr>
              <a:t> à </a:t>
            </a:r>
            <a:r>
              <a:rPr lang="en-GB" altLang="ro-RO" dirty="0" err="1">
                <a:solidFill>
                  <a:srgbClr val="000000"/>
                </a:solidFill>
              </a:rPr>
              <a:t>l’un</a:t>
            </a:r>
            <a:r>
              <a:rPr lang="en-GB" altLang="ro-RO" dirty="0">
                <a:solidFill>
                  <a:srgbClr val="000000"/>
                </a:solidFill>
              </a:rPr>
              <a:t> des </a:t>
            </a:r>
            <a:r>
              <a:rPr lang="en-GB" altLang="ro-RO" dirty="0" err="1">
                <a:solidFill>
                  <a:srgbClr val="000000"/>
                </a:solidFill>
              </a:rPr>
              <a:t>composants</a:t>
            </a:r>
            <a:r>
              <a:rPr lang="en-GB" altLang="ro-RO" dirty="0">
                <a:solidFill>
                  <a:srgbClr val="000000"/>
                </a:solidFill>
              </a:rPr>
              <a:t> du </a:t>
            </a:r>
            <a:r>
              <a:rPr lang="en-GB" altLang="ro-RO" dirty="0" err="1">
                <a:solidFill>
                  <a:srgbClr val="000000"/>
                </a:solidFill>
              </a:rPr>
              <a:t>vaccin</a:t>
            </a:r>
            <a:r>
              <a:rPr lang="en-GB" altLang="ro-RO" dirty="0">
                <a:solidFill>
                  <a:srgbClr val="000000"/>
                </a:solidFill>
              </a:rPr>
              <a:t>. </a:t>
            </a:r>
          </a:p>
          <a:p>
            <a:pPr>
              <a:buFontTx/>
              <a:buChar char="•"/>
            </a:pP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Antécédents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d’invagination</a:t>
            </a:r>
            <a:r>
              <a:rPr lang="en-GB" altLang="ro-RO" dirty="0">
                <a:solidFill>
                  <a:srgbClr val="000000"/>
                </a:solidFill>
              </a:rPr>
              <a:t> : Ne pas </a:t>
            </a:r>
            <a:r>
              <a:rPr lang="en-GB" altLang="ro-RO" dirty="0" err="1">
                <a:solidFill>
                  <a:srgbClr val="000000"/>
                </a:solidFill>
              </a:rPr>
              <a:t>administrer</a:t>
            </a:r>
            <a:r>
              <a:rPr lang="en-GB" altLang="ro-RO" dirty="0">
                <a:solidFill>
                  <a:srgbClr val="000000"/>
                </a:solidFill>
              </a:rPr>
              <a:t> le </a:t>
            </a:r>
            <a:r>
              <a:rPr lang="en-GB" altLang="ro-RO" dirty="0" err="1">
                <a:solidFill>
                  <a:srgbClr val="000000"/>
                </a:solidFill>
              </a:rPr>
              <a:t>vaccin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antirotavirus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si</a:t>
            </a:r>
            <a:r>
              <a:rPr lang="en-GB" altLang="ro-RO" dirty="0">
                <a:solidFill>
                  <a:srgbClr val="000000"/>
                </a:solidFill>
              </a:rPr>
              <a:t> le </a:t>
            </a:r>
            <a:r>
              <a:rPr lang="en-GB" altLang="ro-RO" dirty="0" err="1">
                <a:solidFill>
                  <a:srgbClr val="000000"/>
                </a:solidFill>
              </a:rPr>
              <a:t>gardien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vous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informe</a:t>
            </a:r>
            <a:r>
              <a:rPr lang="en-GB" altLang="ro-RO" dirty="0">
                <a:solidFill>
                  <a:srgbClr val="000000"/>
                </a:solidFill>
              </a:rPr>
              <a:t> que </a:t>
            </a:r>
            <a:r>
              <a:rPr lang="en-GB" altLang="ro-RO" dirty="0" err="1">
                <a:solidFill>
                  <a:srgbClr val="000000"/>
                </a:solidFill>
              </a:rPr>
              <a:t>l'enfant</a:t>
            </a:r>
            <a:r>
              <a:rPr lang="en-GB" altLang="ro-RO" dirty="0">
                <a:solidFill>
                  <a:srgbClr val="000000"/>
                </a:solidFill>
              </a:rPr>
              <a:t> a </a:t>
            </a:r>
            <a:r>
              <a:rPr lang="en-GB" altLang="ro-RO" dirty="0" err="1">
                <a:solidFill>
                  <a:srgbClr val="000000"/>
                </a:solidFill>
              </a:rPr>
              <a:t>connu</a:t>
            </a:r>
            <a:r>
              <a:rPr lang="en-GB" altLang="ro-RO" dirty="0">
                <a:solidFill>
                  <a:srgbClr val="000000"/>
                </a:solidFill>
              </a:rPr>
              <a:t> un </a:t>
            </a:r>
            <a:r>
              <a:rPr lang="en-GB" altLang="ro-RO" dirty="0" err="1">
                <a:solidFill>
                  <a:srgbClr val="000000"/>
                </a:solidFill>
              </a:rPr>
              <a:t>épisode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d'invagination</a:t>
            </a:r>
            <a:endParaRPr lang="en-GB" altLang="ro-RO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L’administration</a:t>
            </a:r>
            <a:r>
              <a:rPr lang="en-GB" altLang="ro-RO" dirty="0">
                <a:solidFill>
                  <a:srgbClr val="000000"/>
                </a:solidFill>
              </a:rPr>
              <a:t> du </a:t>
            </a:r>
            <a:r>
              <a:rPr lang="en-GB" altLang="ro-RO" dirty="0" err="1">
                <a:solidFill>
                  <a:srgbClr val="000000"/>
                </a:solidFill>
              </a:rPr>
              <a:t>vaccin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66"/>
                </a:solidFill>
              </a:rPr>
              <a:t>Rotavac</a:t>
            </a:r>
            <a:r>
              <a:rPr lang="en-GB" altLang="ro-RO" baseline="30000" dirty="0">
                <a:solidFill>
                  <a:srgbClr val="000066"/>
                </a:solidFill>
              </a:rPr>
              <a:t>®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peut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être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différée</a:t>
            </a:r>
            <a:r>
              <a:rPr lang="en-GB" altLang="ro-RO" dirty="0">
                <a:solidFill>
                  <a:srgbClr val="000000"/>
                </a:solidFill>
              </a:rPr>
              <a:t> chez les </a:t>
            </a:r>
            <a:r>
              <a:rPr lang="en-GB" altLang="ro-RO" dirty="0" err="1">
                <a:solidFill>
                  <a:srgbClr val="000000"/>
                </a:solidFill>
              </a:rPr>
              <a:t>sujets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souffrant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d’une</a:t>
            </a:r>
            <a:r>
              <a:rPr lang="en-GB" altLang="ro-RO" dirty="0">
                <a:solidFill>
                  <a:srgbClr val="000000"/>
                </a:solidFill>
              </a:rPr>
              <a:t> infection </a:t>
            </a:r>
            <a:r>
              <a:rPr lang="en-GB" altLang="ro-RO" dirty="0" err="1">
                <a:solidFill>
                  <a:srgbClr val="000000"/>
                </a:solidFill>
              </a:rPr>
              <a:t>aiguë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ou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d’une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maladie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fébrile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</a:p>
          <a:p>
            <a:pPr>
              <a:buFontTx/>
              <a:buChar char="•"/>
            </a:pPr>
            <a:r>
              <a:rPr lang="en-GB" altLang="ro-RO" dirty="0">
                <a:solidFill>
                  <a:srgbClr val="000000"/>
                </a:solidFill>
              </a:rPr>
              <a:t> Si </a:t>
            </a:r>
            <a:r>
              <a:rPr lang="en-GB" altLang="ro-RO" dirty="0" err="1">
                <a:solidFill>
                  <a:srgbClr val="000000"/>
                </a:solidFill>
              </a:rPr>
              <a:t>l’enfant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souffre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d’une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maladie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bénigne</a:t>
            </a:r>
            <a:r>
              <a:rPr lang="en-GB" altLang="ro-RO" dirty="0">
                <a:solidFill>
                  <a:srgbClr val="000000"/>
                </a:solidFill>
              </a:rPr>
              <a:t>, </a:t>
            </a:r>
            <a:r>
              <a:rPr lang="en-GB" altLang="ro-RO" dirty="0" err="1">
                <a:solidFill>
                  <a:srgbClr val="000000"/>
                </a:solidFill>
              </a:rPr>
              <a:t>d’une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légère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fièvre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ou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d’une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diarrhée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bénigne</a:t>
            </a:r>
            <a:r>
              <a:rPr lang="en-GB" altLang="ro-RO" dirty="0">
                <a:solidFill>
                  <a:srgbClr val="000000"/>
                </a:solidFill>
              </a:rPr>
              <a:t>, il </a:t>
            </a:r>
            <a:r>
              <a:rPr lang="en-GB" altLang="ro-RO" dirty="0" err="1">
                <a:solidFill>
                  <a:srgbClr val="000000"/>
                </a:solidFill>
              </a:rPr>
              <a:t>est</a:t>
            </a:r>
            <a:r>
              <a:rPr lang="en-GB" altLang="ro-RO" dirty="0">
                <a:solidFill>
                  <a:srgbClr val="000000"/>
                </a:solidFill>
              </a:rPr>
              <a:t> possible de le </a:t>
            </a:r>
            <a:r>
              <a:rPr lang="en-GB" altLang="ro-RO" dirty="0" err="1">
                <a:solidFill>
                  <a:srgbClr val="000000"/>
                </a:solidFill>
              </a:rPr>
              <a:t>vacciner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comme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d’habitude</a:t>
            </a:r>
            <a:endParaRPr lang="en-GB" altLang="ro-RO" dirty="0">
              <a:solidFill>
                <a:srgbClr val="000000"/>
              </a:solidFill>
            </a:endParaRPr>
          </a:p>
          <a:p>
            <a:endParaRPr lang="en-GB" altLang="ro-RO" dirty="0">
              <a:solidFill>
                <a:srgbClr val="000000"/>
              </a:solidFill>
            </a:endParaRPr>
          </a:p>
          <a:p>
            <a:r>
              <a:rPr lang="en-GB" altLang="ro-RO" dirty="0">
                <a:solidFill>
                  <a:srgbClr val="000000"/>
                </a:solidFill>
              </a:rPr>
              <a:t>Noter </a:t>
            </a:r>
            <a:r>
              <a:rPr lang="en-GB" altLang="ro-RO" dirty="0" err="1">
                <a:solidFill>
                  <a:srgbClr val="000000"/>
                </a:solidFill>
              </a:rPr>
              <a:t>qu’une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maladie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bénigne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comme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une</a:t>
            </a:r>
            <a:r>
              <a:rPr lang="en-GB" altLang="ro-RO" dirty="0">
                <a:solidFill>
                  <a:srgbClr val="000000"/>
                </a:solidFill>
              </a:rPr>
              <a:t> infection des </a:t>
            </a:r>
            <a:r>
              <a:rPr lang="en-GB" altLang="ro-RO" dirty="0" err="1">
                <a:solidFill>
                  <a:srgbClr val="000000"/>
                </a:solidFill>
              </a:rPr>
              <a:t>voies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respiratoires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ou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une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diarrhée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dirty="0" err="1">
                <a:solidFill>
                  <a:srgbClr val="000000"/>
                </a:solidFill>
              </a:rPr>
              <a:t>légère</a:t>
            </a:r>
            <a:r>
              <a:rPr lang="en-GB" altLang="ro-RO" dirty="0">
                <a:solidFill>
                  <a:srgbClr val="000000"/>
                </a:solidFill>
              </a:rPr>
              <a:t> </a:t>
            </a:r>
            <a:r>
              <a:rPr lang="en-GB" altLang="ro-RO" b="1" dirty="0" err="1">
                <a:solidFill>
                  <a:srgbClr val="000000"/>
                </a:solidFill>
              </a:rPr>
              <a:t>n’est</a:t>
            </a:r>
            <a:r>
              <a:rPr lang="en-GB" altLang="ro-RO" b="1" dirty="0">
                <a:solidFill>
                  <a:srgbClr val="000000"/>
                </a:solidFill>
              </a:rPr>
              <a:t> pas </a:t>
            </a:r>
            <a:r>
              <a:rPr lang="en-GB" altLang="ro-RO" b="1" dirty="0" err="1">
                <a:solidFill>
                  <a:srgbClr val="000000"/>
                </a:solidFill>
              </a:rPr>
              <a:t>une</a:t>
            </a:r>
            <a:r>
              <a:rPr lang="en-GB" altLang="ro-RO" b="1" dirty="0">
                <a:solidFill>
                  <a:srgbClr val="000000"/>
                </a:solidFill>
              </a:rPr>
              <a:t> </a:t>
            </a:r>
            <a:r>
              <a:rPr lang="en-GB" altLang="ro-RO" b="1" dirty="0" err="1">
                <a:solidFill>
                  <a:srgbClr val="000000"/>
                </a:solidFill>
              </a:rPr>
              <a:t>contre</a:t>
            </a:r>
            <a:r>
              <a:rPr lang="en-GB" altLang="ro-RO" b="1" dirty="0">
                <a:solidFill>
                  <a:srgbClr val="000000"/>
                </a:solidFill>
              </a:rPr>
              <a:t>-indication</a:t>
            </a:r>
            <a:r>
              <a:rPr lang="en-GB" altLang="ro-RO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5364" name="Espace réservé du numéro de diapositive 3">
            <a:extLst>
              <a:ext uri="{FF2B5EF4-FFF2-40B4-BE49-F238E27FC236}">
                <a16:creationId xmlns:a16="http://schemas.microsoft.com/office/drawing/2014/main" id="{3844E004-DC4D-49BA-896E-F215B758B8DC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</a:pPr>
            <a:fld id="{8D2C3494-626D-49D3-82A7-A4D9FCA72655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algn="r">
                <a:spcBef>
                  <a:spcPct val="0"/>
                </a:spcBef>
              </a:pPr>
              <a:t>8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>
            <a:extLst>
              <a:ext uri="{FF2B5EF4-FFF2-40B4-BE49-F238E27FC236}">
                <a16:creationId xmlns:a16="http://schemas.microsoft.com/office/drawing/2014/main" id="{E790D9BA-B828-41DF-8874-1B0E107786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Espace réservé des commentaires 2">
            <a:extLst>
              <a:ext uri="{FF2B5EF4-FFF2-40B4-BE49-F238E27FC236}">
                <a16:creationId xmlns:a16="http://schemas.microsoft.com/office/drawing/2014/main" id="{750B7CE0-8611-4190-AE6B-FC8837279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ro-RO" b="1">
                <a:solidFill>
                  <a:srgbClr val="000000"/>
                </a:solidFill>
              </a:rPr>
              <a:t>Pour l’animateur :  </a:t>
            </a:r>
          </a:p>
          <a:p>
            <a:r>
              <a:rPr lang="en-GB" altLang="ro-RO" b="1">
                <a:solidFill>
                  <a:srgbClr val="000000"/>
                </a:solidFill>
              </a:rPr>
              <a:t>Expliquer aux participants que ces messages sont les principales informations à garder à l’esprit.</a:t>
            </a:r>
          </a:p>
        </p:txBody>
      </p:sp>
      <p:sp>
        <p:nvSpPr>
          <p:cNvPr id="17412" name="Espace réservé du numéro de diapositive 3">
            <a:extLst>
              <a:ext uri="{FF2B5EF4-FFF2-40B4-BE49-F238E27FC236}">
                <a16:creationId xmlns:a16="http://schemas.microsoft.com/office/drawing/2014/main" id="{A2BD0526-EA38-454A-ACD1-2C1288CD28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>
              <a:spcBef>
                <a:spcPct val="0"/>
              </a:spcBef>
            </a:pPr>
            <a:fld id="{5801114A-0FC7-4054-B5DA-A8CB5F37503A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eaLnBrk="0" hangingPunct="0">
                <a:spcBef>
                  <a:spcPct val="0"/>
                </a:spcBef>
              </a:pPr>
              <a:t>9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>
            <a:extLst>
              <a:ext uri="{FF2B5EF4-FFF2-40B4-BE49-F238E27FC236}">
                <a16:creationId xmlns:a16="http://schemas.microsoft.com/office/drawing/2014/main" id="{B02D0D77-3112-43DC-950E-7C4A5CD79D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Espace réservé des commentaires 2">
            <a:extLst>
              <a:ext uri="{FF2B5EF4-FFF2-40B4-BE49-F238E27FC236}">
                <a16:creationId xmlns:a16="http://schemas.microsoft.com/office/drawing/2014/main" id="{26816331-A022-4401-A6DB-827330363F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ro-RO" b="1">
                <a:solidFill>
                  <a:srgbClr val="000000"/>
                </a:solidFill>
              </a:rPr>
              <a:t>Pour l’animateur :</a:t>
            </a:r>
          </a:p>
          <a:p>
            <a:endParaRPr lang="en-GB" altLang="ro-RO" b="1">
              <a:solidFill>
                <a:srgbClr val="000000"/>
              </a:solidFill>
            </a:endParaRPr>
          </a:p>
          <a:p>
            <a:r>
              <a:rPr lang="en-GB" altLang="ro-RO">
                <a:solidFill>
                  <a:srgbClr val="000000"/>
                </a:solidFill>
              </a:rPr>
              <a:t>Ceci marque la fin du module</a:t>
            </a:r>
          </a:p>
          <a:p>
            <a:r>
              <a:rPr lang="en-GB" altLang="ro-RO">
                <a:solidFill>
                  <a:srgbClr val="000000"/>
                </a:solidFill>
              </a:rPr>
              <a:t>Vous avez terminé le module « Éligibilité au vaccin antirotavirus ».</a:t>
            </a:r>
          </a:p>
          <a:p>
            <a:r>
              <a:rPr lang="en-GB" altLang="ro-RO">
                <a:solidFill>
                  <a:srgbClr val="000000"/>
                </a:solidFill>
              </a:rPr>
              <a:t>Le module suivant est intitulé « Administration du vaccin antirotavirus ».</a:t>
            </a:r>
          </a:p>
          <a:p>
            <a:r>
              <a:rPr lang="en-GB" altLang="ro-RO">
                <a:solidFill>
                  <a:srgbClr val="000000"/>
                </a:solidFill>
              </a:rPr>
              <a:t>Merci pour votre attention ! </a:t>
            </a:r>
          </a:p>
        </p:txBody>
      </p:sp>
      <p:sp>
        <p:nvSpPr>
          <p:cNvPr id="19460" name="Espace réservé du numéro de diapositive 3">
            <a:extLst>
              <a:ext uri="{FF2B5EF4-FFF2-40B4-BE49-F238E27FC236}">
                <a16:creationId xmlns:a16="http://schemas.microsoft.com/office/drawing/2014/main" id="{2C5BBBC8-81E0-4BE4-BFCE-DC77F14C21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>
              <a:spcBef>
                <a:spcPct val="0"/>
              </a:spcBef>
            </a:pPr>
            <a:fld id="{D154BC87-3FD1-4139-8B5C-2541F52AD6FB}" type="slidenum">
              <a:rPr lang="en-GB" altLang="ro-RO">
                <a:solidFill>
                  <a:srgbClr val="000000"/>
                </a:solidFill>
                <a:cs typeface="Arial" panose="020B0604020202020204" pitchFamily="34" charset="0"/>
              </a:rPr>
              <a:pPr eaLnBrk="0" hangingPunct="0">
                <a:spcBef>
                  <a:spcPct val="0"/>
                </a:spcBef>
              </a:pPr>
              <a:t>10</a:t>
            </a:fld>
            <a:endParaRPr lang="en-GB" altLang="ro-RO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>
            <a:extLst>
              <a:ext uri="{FF2B5EF4-FFF2-40B4-BE49-F238E27FC236}">
                <a16:creationId xmlns:a16="http://schemas.microsoft.com/office/drawing/2014/main" id="{9239D1D8-0D5F-46D4-9F80-881152C0EE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88" y="0"/>
            <a:ext cx="9144000" cy="6858000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altLang="es-ES" sz="34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mtClean="0"/>
            </a:lvl1pPr>
          </a:lstStyle>
          <a:p>
            <a:pPr lvl="0"/>
            <a:r>
              <a:rPr lang="fr-FR" noProof="0"/>
              <a:t>Cliquez pour modifier le style du titre</a:t>
            </a:r>
          </a:p>
        </p:txBody>
      </p:sp>
      <p:sp>
        <p:nvSpPr>
          <p:cNvPr id="5120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/>
            </a:lvl1pPr>
          </a:lstStyle>
          <a:p>
            <a:pPr lvl="0"/>
            <a:r>
              <a:rPr lang="fr-FR" noProof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2512616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2151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1"/>
            <a:ext cx="2286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6727682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423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192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1" y="4407378"/>
            <a:ext cx="7772943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1" y="2907056"/>
            <a:ext cx="7772943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60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54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345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435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472" y="1534879"/>
            <a:ext cx="4039867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472" y="2174172"/>
            <a:ext cx="4039867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04" y="1534879"/>
            <a:ext cx="4041225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04" y="2174172"/>
            <a:ext cx="4041225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2502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296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8460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3572"/>
            <a:ext cx="3008181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608" y="273571"/>
            <a:ext cx="511092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472" y="1435530"/>
            <a:ext cx="3008181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4478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877" y="4800456"/>
            <a:ext cx="5486943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877" y="613376"/>
            <a:ext cx="5486943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877" y="5367757"/>
            <a:ext cx="5486943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889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>
            <a:extLst>
              <a:ext uri="{FF2B5EF4-FFF2-40B4-BE49-F238E27FC236}">
                <a16:creationId xmlns:a16="http://schemas.microsoft.com/office/drawing/2014/main" id="{33147E82-06F4-44C3-A34D-6C0CAD56D1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  <a:extLst>
            <a:ext uri="{FAA26D3D-D897-4be2-8F04-BA451C77F1D7}"/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>
            <a:extLst>
              <a:ext uri="{FF2B5EF4-FFF2-40B4-BE49-F238E27FC236}">
                <a16:creationId xmlns:a16="http://schemas.microsoft.com/office/drawing/2014/main" id="{C9D091D9-BA93-4E07-BBEC-5A64350A98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381125"/>
            <a:ext cx="8291512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/>
              <a:t>Click to edit Master text styles</a:t>
            </a:r>
          </a:p>
          <a:p>
            <a:pPr lvl="1"/>
            <a:r>
              <a:rPr lang="en-GB" altLang="es-ES"/>
              <a:t>Second level</a:t>
            </a:r>
          </a:p>
          <a:p>
            <a:pPr lvl="2"/>
            <a:r>
              <a:rPr lang="en-GB" altLang="es-ES"/>
              <a:t>Third level</a:t>
            </a:r>
          </a:p>
          <a:p>
            <a:pPr lvl="3"/>
            <a:r>
              <a:rPr lang="en-GB" altLang="es-ES"/>
              <a:t>Fourth level</a:t>
            </a:r>
          </a:p>
        </p:txBody>
      </p:sp>
      <p:sp>
        <p:nvSpPr>
          <p:cNvPr id="1028" name="Line 6">
            <a:extLst>
              <a:ext uri="{FF2B5EF4-FFF2-40B4-BE49-F238E27FC236}">
                <a16:creationId xmlns:a16="http://schemas.microsoft.com/office/drawing/2014/main" id="{A6D3B05D-D26E-4192-9503-4E9776B22430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24618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endParaRPr lang="en-GB"/>
          </a:p>
        </p:txBody>
      </p:sp>
      <p:sp>
        <p:nvSpPr>
          <p:cNvPr id="1029" name="Rectangle 12">
            <a:extLst>
              <a:ext uri="{FF2B5EF4-FFF2-40B4-BE49-F238E27FC236}">
                <a16:creationId xmlns:a16="http://schemas.microsoft.com/office/drawing/2014/main" id="{DC93267D-E8B7-4BD1-B01B-3D09039F2C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6015038"/>
            <a:ext cx="9144000" cy="842962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fr-FR" altLang="es-ES" sz="34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030" name="Rectangle 13">
            <a:extLst>
              <a:ext uri="{FF2B5EF4-FFF2-40B4-BE49-F238E27FC236}">
                <a16:creationId xmlns:a16="http://schemas.microsoft.com/office/drawing/2014/main" id="{6B1AAC6D-6F29-4698-9D4A-6D0C94F105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100" y="6426200"/>
            <a:ext cx="46529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>
              <a:buSzPct val="100000"/>
              <a:defRPr/>
            </a:pPr>
            <a:r>
              <a:rPr lang="fr-FR" altLang="ro-RO" sz="1200" b="1" noProof="0" dirty="0">
                <a:solidFill>
                  <a:srgbClr val="96CCEE"/>
                </a:solidFill>
                <a:latin typeface="Arial Narrow" pitchFamily="34" charset="0"/>
              </a:rPr>
              <a:t>Éligibilité au vaccin antirotavirus, Module 3 </a:t>
            </a:r>
            <a:r>
              <a:rPr lang="fr-FR" altLang="ro-RO" b="1" baseline="12000" noProof="0" dirty="0">
                <a:solidFill>
                  <a:srgbClr val="FFFFFF"/>
                </a:solidFill>
                <a:latin typeface="Arial Narrow" pitchFamily="34" charset="0"/>
              </a:rPr>
              <a:t>| </a:t>
            </a:r>
            <a:r>
              <a:rPr lang="fr-FR" altLang="ro-RO" sz="1200" b="1" kern="1200" noProof="0" dirty="0">
                <a:solidFill>
                  <a:srgbClr val="96CCEE"/>
                </a:solidFill>
                <a:latin typeface="Arial Narrow" pitchFamily="34" charset="0"/>
                <a:ea typeface="MS PGothic" panose="020B0600070205080204" pitchFamily="34" charset="-128"/>
                <a:cs typeface="+mn-cs"/>
              </a:rPr>
              <a:t> mars 2022</a:t>
            </a:r>
          </a:p>
        </p:txBody>
      </p:sp>
      <p:sp>
        <p:nvSpPr>
          <p:cNvPr id="1031" name="Rectangle 14">
            <a:extLst>
              <a:ext uri="{FF2B5EF4-FFF2-40B4-BE49-F238E27FC236}">
                <a16:creationId xmlns:a16="http://schemas.microsoft.com/office/drawing/2014/main" id="{0887CA7F-E516-43C8-8871-26C33DEA3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363" y="6399213"/>
            <a:ext cx="46672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algn="r">
              <a:buSzPct val="100000"/>
            </a:pPr>
            <a:fld id="{594353EE-80BC-4521-BF80-D6AC5D8561A1}" type="slidenum">
              <a:rPr lang="en-GB" altLang="ro-RO" sz="1500" b="1">
                <a:solidFill>
                  <a:srgbClr val="72BBE8"/>
                </a:solidFill>
                <a:latin typeface="Arial Narrow" panose="020B0606020202030204" pitchFamily="34" charset="0"/>
              </a:rPr>
              <a:pPr algn="r">
                <a:buSzPct val="100000"/>
              </a:pPr>
              <a:t>‹#›</a:t>
            </a:fld>
            <a:r>
              <a:rPr lang="en-GB" altLang="ro-RO" sz="1500" b="1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GB" altLang="ro-RO" sz="2100" b="1" baseline="14000">
                <a:solidFill>
                  <a:srgbClr val="FFFFFF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2E8120D-677F-4A46-BA4A-C2C17AA1F2C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05188" y="6164437"/>
            <a:ext cx="2293640" cy="579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00" r:id="rId1"/>
    <p:sldLayoutId id="2147484290" r:id="rId2"/>
    <p:sldLayoutId id="2147484291" r:id="rId3"/>
    <p:sldLayoutId id="2147484292" r:id="rId4"/>
    <p:sldLayoutId id="2147484293" r:id="rId5"/>
    <p:sldLayoutId id="2147484294" r:id="rId6"/>
    <p:sldLayoutId id="2147484295" r:id="rId7"/>
    <p:sldLayoutId id="2147484296" r:id="rId8"/>
    <p:sldLayoutId id="2147484297" r:id="rId9"/>
    <p:sldLayoutId id="2147484298" r:id="rId10"/>
    <p:sldLayoutId id="2147484299" r:id="rId11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00736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72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207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43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313" indent="-341313" algn="l" defTabSz="912813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04863" indent="-280988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100">
          <a:solidFill>
            <a:srgbClr val="000066"/>
          </a:solidFill>
          <a:latin typeface="+mn-lt"/>
          <a:ea typeface="MS PGothic" pitchFamily="34" charset="-128"/>
          <a:cs typeface="+mn-cs"/>
        </a:defRPr>
      </a:lvl2pPr>
      <a:lvl3pPr marL="1255713" indent="-26987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MS PGothic" pitchFamily="34" charset="-128"/>
          <a:cs typeface="+mn-cs"/>
        </a:defRPr>
      </a:lvl3pPr>
      <a:lvl4pPr marL="1663700" indent="-22542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MS PGothic" pitchFamily="34" charset="-128"/>
          <a:cs typeface="+mn-cs"/>
        </a:defRPr>
      </a:lvl4pPr>
      <a:lvl5pPr marL="1987550" indent="-144463" algn="r" defTabSz="912813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MS PGothic" pitchFamily="34" charset="-128"/>
          <a:cs typeface="+mn-cs"/>
        </a:defRPr>
      </a:lvl5pPr>
      <a:lvl6pPr marL="2389109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845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81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317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7">
            <a:extLst>
              <a:ext uri="{FF2B5EF4-FFF2-40B4-BE49-F238E27FC236}">
                <a16:creationId xmlns:a16="http://schemas.microsoft.com/office/drawing/2014/main" id="{7CB650A8-D911-4BC0-8665-BD344F90D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388" y="188913"/>
            <a:ext cx="7772400" cy="14700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GB" altLang="ro-RO" sz="2400" b="1">
                <a:solidFill>
                  <a:srgbClr val="FFFFFF"/>
                </a:solidFill>
              </a:rPr>
              <a:t>Formation sur l'introduction du vaccin antirotavirus</a:t>
            </a:r>
          </a:p>
        </p:txBody>
      </p:sp>
      <p:sp>
        <p:nvSpPr>
          <p:cNvPr id="5124" name="Rectangle 8">
            <a:extLst>
              <a:ext uri="{FF2B5EF4-FFF2-40B4-BE49-F238E27FC236}">
                <a16:creationId xmlns:a16="http://schemas.microsoft.com/office/drawing/2014/main" id="{E7F41596-F773-4029-9040-82715DA717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2205038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buClrTx/>
              <a:buFont typeface="Limon F3" charset="0"/>
              <a:buNone/>
            </a:pPr>
            <a:r>
              <a:rPr lang="en-GB" altLang="ro-RO" sz="3200" b="1" dirty="0">
                <a:solidFill>
                  <a:srgbClr val="FFFFFF"/>
                </a:solidFill>
              </a:rPr>
              <a:t>Module 3</a:t>
            </a:r>
          </a:p>
          <a:p>
            <a:pPr algn="ctr">
              <a:buClrTx/>
              <a:buFont typeface="Limon F3" charset="0"/>
              <a:buNone/>
            </a:pPr>
            <a:r>
              <a:rPr lang="en-GB" altLang="ro-RO" sz="3200" b="1" dirty="0" err="1">
                <a:solidFill>
                  <a:srgbClr val="FFFFFF"/>
                </a:solidFill>
              </a:rPr>
              <a:t>Éligibilité</a:t>
            </a:r>
            <a:r>
              <a:rPr lang="en-GB" altLang="ro-RO" sz="3200" b="1" dirty="0">
                <a:solidFill>
                  <a:srgbClr val="FFFFFF"/>
                </a:solidFill>
              </a:rPr>
              <a:t> au </a:t>
            </a:r>
            <a:r>
              <a:rPr lang="en-GB" altLang="ro-RO" sz="3200" b="1" dirty="0" err="1">
                <a:solidFill>
                  <a:srgbClr val="FFFFFF"/>
                </a:solidFill>
              </a:rPr>
              <a:t>vaccin</a:t>
            </a:r>
            <a:r>
              <a:rPr lang="en-GB" altLang="ro-RO" sz="3200" b="1" dirty="0">
                <a:solidFill>
                  <a:srgbClr val="FFFFFF"/>
                </a:solidFill>
              </a:rPr>
              <a:t> </a:t>
            </a:r>
            <a:r>
              <a:rPr lang="en-GB" altLang="ro-RO" sz="3200" b="1" dirty="0" err="1">
                <a:solidFill>
                  <a:srgbClr val="FFFFFF"/>
                </a:solidFill>
              </a:rPr>
              <a:t>antirotavirus</a:t>
            </a:r>
            <a:endParaRPr lang="en-GB" altLang="ro-RO" sz="3200" b="1" dirty="0">
              <a:solidFill>
                <a:srgbClr val="FFFF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E8120D-677F-4A46-BA4A-C2C17AA1F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94384" y="5042793"/>
            <a:ext cx="4155232" cy="1050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">
            <a:extLst>
              <a:ext uri="{FF2B5EF4-FFF2-40B4-BE49-F238E27FC236}">
                <a16:creationId xmlns:a16="http://schemas.microsoft.com/office/drawing/2014/main" id="{E60DFA9B-53A0-4792-AFE8-A54F1019548D}"/>
              </a:ext>
            </a:extLst>
          </p:cNvPr>
          <p:cNvSpPr txBox="1"/>
          <p:nvPr/>
        </p:nvSpPr>
        <p:spPr>
          <a:xfrm>
            <a:off x="6829448" y="6416010"/>
            <a:ext cx="2304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fr-FR" sz="1000">
                <a:solidFill>
                  <a:schemeClr val="bg1"/>
                </a:solidFill>
              </a:rPr>
              <a:t>Dernière mise </a:t>
            </a:r>
            <a:r>
              <a:rPr lang="fr-FR" altLang="ro-RO" sz="1000" dirty="0">
                <a:solidFill>
                  <a:schemeClr val="bg1"/>
                </a:solidFill>
              </a:rPr>
              <a:t>à</a:t>
            </a:r>
            <a:r>
              <a:rPr lang="fr-FR" sz="1000" dirty="0">
                <a:solidFill>
                  <a:schemeClr val="bg1"/>
                </a:solidFill>
              </a:rPr>
              <a:t> jour - mars 2022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doctor_goodbye">
            <a:extLst>
              <a:ext uri="{FF2B5EF4-FFF2-40B4-BE49-F238E27FC236}">
                <a16:creationId xmlns:a16="http://schemas.microsoft.com/office/drawing/2014/main" id="{0C8651CF-04B3-4D2A-95B3-DC325324A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1773238"/>
            <a:ext cx="2522538" cy="364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itre 1">
            <a:extLst>
              <a:ext uri="{FF2B5EF4-FFF2-40B4-BE49-F238E27FC236}">
                <a16:creationId xmlns:a16="http://schemas.microsoft.com/office/drawing/2014/main" id="{5AEF1835-D68D-442A-87A8-F016B6173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GB" altLang="ro-RO" sz="3600"/>
              <a:t>Fin du module</a:t>
            </a:r>
          </a:p>
        </p:txBody>
      </p:sp>
      <p:sp>
        <p:nvSpPr>
          <p:cNvPr id="7" name="Rectangle à coins arrondis 6">
            <a:extLst>
              <a:ext uri="{FF2B5EF4-FFF2-40B4-BE49-F238E27FC236}">
                <a16:creationId xmlns:a16="http://schemas.microsoft.com/office/drawing/2014/main" id="{8F4C8FE6-9CB0-4323-AB0E-27BFF41BA103}"/>
              </a:ext>
            </a:extLst>
          </p:cNvPr>
          <p:cNvSpPr/>
          <p:nvPr/>
        </p:nvSpPr>
        <p:spPr bwMode="auto">
          <a:xfrm>
            <a:off x="3924300" y="1916113"/>
            <a:ext cx="3671888" cy="1512887"/>
          </a:xfrm>
          <a:prstGeom prst="wedgeRoundRectCallout">
            <a:avLst>
              <a:gd name="adj1" fmla="val -79363"/>
              <a:gd name="adj2" fmla="val -6629"/>
              <a:gd name="adj3" fmla="val 16667"/>
            </a:avLst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buSzPct val="100000"/>
              <a:defRPr/>
            </a:pPr>
            <a:br>
              <a:rPr lang="en-GB" altLang="ro-RO" sz="2000" b="1">
                <a:solidFill>
                  <a:srgbClr val="000066"/>
                </a:solidFill>
                <a:latin typeface="Arial" pitchFamily="34" charset="0"/>
              </a:rPr>
            </a:br>
            <a:r>
              <a:rPr lang="en-GB" altLang="ro-RO" sz="2400" b="1">
                <a:solidFill>
                  <a:srgbClr val="000066"/>
                </a:solidFill>
                <a:latin typeface="Arial" pitchFamily="34" charset="0"/>
              </a:rPr>
              <a:t>Merci pour votre attention ! </a:t>
            </a:r>
            <a:br>
              <a:rPr lang="en-GB" altLang="ro-RO" sz="2000" b="1">
                <a:solidFill>
                  <a:srgbClr val="000066"/>
                </a:solidFill>
                <a:latin typeface="Arial" pitchFamily="34" charset="0"/>
              </a:rPr>
            </a:br>
            <a:br>
              <a:rPr lang="en-GB" altLang="ro-RO" sz="2000" b="1">
                <a:solidFill>
                  <a:srgbClr val="000066"/>
                </a:solidFill>
                <a:latin typeface="Arial" pitchFamily="34" charset="0"/>
              </a:rPr>
            </a:b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endParaRPr lang="en-GB" altLang="ro-RO" sz="2000" b="1">
              <a:solidFill>
                <a:srgbClr val="000066"/>
              </a:solidFill>
              <a:latin typeface="Arial" pitchFamily="34" charset="0"/>
            </a:endParaRPr>
          </a:p>
          <a:p>
            <a:pPr>
              <a:buSzPct val="100000"/>
              <a:defRPr/>
            </a:pPr>
            <a:r>
              <a:rPr lang="en-GB" altLang="ro-RO" sz="2000" b="1">
                <a:solidFill>
                  <a:srgbClr val="000066"/>
                </a:solidFill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>
            <a:extLst>
              <a:ext uri="{FF2B5EF4-FFF2-40B4-BE49-F238E27FC236}">
                <a16:creationId xmlns:a16="http://schemas.microsoft.com/office/drawing/2014/main" id="{0CEA22BF-EF9E-434C-A473-D91C4DCA0B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-892175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FontTx/>
              <a:buNone/>
            </a:pPr>
            <a:endParaRPr lang="en-GB" altLang="es-ES" sz="3600" b="1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s-ES" sz="360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4099" name="Rectangle 14">
            <a:extLst>
              <a:ext uri="{FF2B5EF4-FFF2-40B4-BE49-F238E27FC236}">
                <a16:creationId xmlns:a16="http://schemas.microsoft.com/office/drawing/2014/main" id="{2FF9D3FD-17BE-454A-B60F-C6671503A4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GB" altLang="ro-RO"/>
              <a:t>Objectifs d'apprentissage</a:t>
            </a:r>
          </a:p>
        </p:txBody>
      </p:sp>
      <p:sp>
        <p:nvSpPr>
          <p:cNvPr id="6148" name="Rectangle 14">
            <a:extLst>
              <a:ext uri="{FF2B5EF4-FFF2-40B4-BE49-F238E27FC236}">
                <a16:creationId xmlns:a16="http://schemas.microsoft.com/office/drawing/2014/main" id="{9D32A86D-7E2F-4BC5-B55E-34EFACCDD2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1381125"/>
            <a:ext cx="7258050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804863" indent="-280988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r>
              <a:rPr lang="en-GB" altLang="ro-RO" sz="2100"/>
              <a:t>À la fin de ce module, le participant sera en mesure de :</a:t>
            </a:r>
          </a:p>
          <a:p>
            <a:pPr lvl="1"/>
            <a:r>
              <a:rPr lang="en-GB" altLang="ro-RO"/>
              <a:t>Décrire le calendrier de vaccination recommandé pour le vaccin antirotavirus</a:t>
            </a:r>
          </a:p>
          <a:p>
            <a:pPr lvl="1"/>
            <a:r>
              <a:rPr lang="en-GB" altLang="ro-RO"/>
              <a:t>Décrire le moment auquel un enfant est éligible au vaccin antirotavirus et quand il n'est pas éligible</a:t>
            </a:r>
          </a:p>
          <a:p>
            <a:pPr lvl="1"/>
            <a:r>
              <a:rPr lang="en-GB" altLang="ro-RO"/>
              <a:t>Décrire des façons de déterminer l’éligibilité d’un enfant pour le vaccin antirotavirus lorsque le dossier écrit n’est pas disponible</a:t>
            </a:r>
          </a:p>
          <a:p>
            <a:pPr lvl="1"/>
            <a:r>
              <a:rPr lang="en-GB" altLang="ro-RO"/>
              <a:t>Décrire les contre-indications absolues à la vaccination</a:t>
            </a:r>
          </a:p>
          <a:p>
            <a:r>
              <a:rPr lang="en-GB" altLang="ro-RO" sz="2100"/>
              <a:t>Durée</a:t>
            </a:r>
          </a:p>
          <a:p>
            <a:pPr lvl="1"/>
            <a:r>
              <a:rPr lang="en-GB" altLang="ro-RO"/>
              <a:t>60 minutes</a:t>
            </a:r>
          </a:p>
        </p:txBody>
      </p:sp>
      <p:pic>
        <p:nvPicPr>
          <p:cNvPr id="6149" name="Picture 6" descr="C:\Users\sfellache\Desktop\ammp\sandclock.jpg">
            <a:extLst>
              <a:ext uri="{FF2B5EF4-FFF2-40B4-BE49-F238E27FC236}">
                <a16:creationId xmlns:a16="http://schemas.microsoft.com/office/drawing/2014/main" id="{7D69954A-91E3-41E8-831E-596E0EA68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4941888"/>
            <a:ext cx="82391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0" descr="arrow">
            <a:extLst>
              <a:ext uri="{FF2B5EF4-FFF2-40B4-BE49-F238E27FC236}">
                <a16:creationId xmlns:a16="http://schemas.microsoft.com/office/drawing/2014/main" id="{1BC994B6-86D1-4F56-B6F0-C30939153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41438"/>
            <a:ext cx="12239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5" descr="C:\Users\sfellache\Desktop\ammp\doctor2.jpg">
            <a:extLst>
              <a:ext uri="{FF2B5EF4-FFF2-40B4-BE49-F238E27FC236}">
                <a16:creationId xmlns:a16="http://schemas.microsoft.com/office/drawing/2014/main" id="{41DFFBFD-FBFD-426A-92E9-D0E8975C3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628775"/>
            <a:ext cx="273685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itre 17">
            <a:extLst>
              <a:ext uri="{FF2B5EF4-FFF2-40B4-BE49-F238E27FC236}">
                <a16:creationId xmlns:a16="http://schemas.microsoft.com/office/drawing/2014/main" id="{04FDA109-7292-4328-B15E-50EF84F20073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GB" altLang="ro-RO" sz="3500" b="1"/>
              <a:t>Questions clés</a:t>
            </a:r>
          </a:p>
        </p:txBody>
      </p:sp>
      <p:grpSp>
        <p:nvGrpSpPr>
          <p:cNvPr id="2" name="Group 17">
            <a:extLst>
              <a:ext uri="{FF2B5EF4-FFF2-40B4-BE49-F238E27FC236}">
                <a16:creationId xmlns:a16="http://schemas.microsoft.com/office/drawing/2014/main" id="{D216138F-E009-4298-86D0-F48FE00A967A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1343025"/>
            <a:ext cx="5257800" cy="1041400"/>
            <a:chOff x="158" y="846"/>
            <a:chExt cx="3312" cy="656"/>
          </a:xfrm>
        </p:grpSpPr>
        <p:sp>
          <p:nvSpPr>
            <p:cNvPr id="8203" name="Rectangle à coins arrondis 6">
              <a:extLst>
                <a:ext uri="{FF2B5EF4-FFF2-40B4-BE49-F238E27FC236}">
                  <a16:creationId xmlns:a16="http://schemas.microsoft.com/office/drawing/2014/main" id="{A851BECE-08C4-4D50-82CD-64A2CF073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" y="1003"/>
              <a:ext cx="3066" cy="499"/>
            </a:xfrm>
            <a:prstGeom prst="wedgeRoundRectCallout">
              <a:avLst>
                <a:gd name="adj1" fmla="val 59949"/>
                <a:gd name="adj2" fmla="val 52806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/>
                <a:t>Quel est le calendrier vaccinal du vaccin antirotavirus ?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ED60062D-96AB-4B03-A6A6-7BFEEA2EC9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846"/>
              <a:ext cx="344" cy="318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>
              <a:lvl1pPr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1pPr>
              <a:lvl2pPr marL="742950" indent="-28575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2pPr>
              <a:lvl3pPr marL="11430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3pPr>
              <a:lvl4pPr marL="16002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4pPr>
              <a:lvl5pPr marL="20574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9pPr>
            </a:lstStyle>
            <a:p>
              <a:pPr>
                <a:buSzPct val="100000"/>
                <a:defRPr/>
              </a:pPr>
              <a:r>
                <a:rPr lang="en-GB" altLang="ro-RO" sz="2400" b="1">
                  <a:solidFill>
                    <a:srgbClr val="FFFFFF"/>
                  </a:solidFill>
                  <a:latin typeface="Arial" pitchFamily="34" charset="0"/>
                </a:rPr>
                <a:t>1</a:t>
              </a:r>
            </a:p>
          </p:txBody>
        </p:sp>
      </p:grpSp>
      <p:grpSp>
        <p:nvGrpSpPr>
          <p:cNvPr id="3" name="Group 14">
            <a:extLst>
              <a:ext uri="{FF2B5EF4-FFF2-40B4-BE49-F238E27FC236}">
                <a16:creationId xmlns:a16="http://schemas.microsoft.com/office/drawing/2014/main" id="{77F9D8B2-5724-4A64-8075-0DA0B9C96599}"/>
              </a:ext>
            </a:extLst>
          </p:cNvPr>
          <p:cNvGrpSpPr>
            <a:grpSpLocks/>
          </p:cNvGrpSpPr>
          <p:nvPr/>
        </p:nvGrpSpPr>
        <p:grpSpPr bwMode="auto">
          <a:xfrm>
            <a:off x="233363" y="2564904"/>
            <a:ext cx="5275262" cy="1268413"/>
            <a:chOff x="385" y="1750"/>
            <a:chExt cx="2777" cy="733"/>
          </a:xfrm>
        </p:grpSpPr>
        <p:sp>
          <p:nvSpPr>
            <p:cNvPr id="8201" name="Rectangle à coins arrondis 6">
              <a:extLst>
                <a:ext uri="{FF2B5EF4-FFF2-40B4-BE49-F238E27FC236}">
                  <a16:creationId xmlns:a16="http://schemas.microsoft.com/office/drawing/2014/main" id="{9B6DC69E-132C-4E63-A138-0CBA7CCC3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" y="1904"/>
              <a:ext cx="2540" cy="579"/>
            </a:xfrm>
            <a:prstGeom prst="wedgeRoundRectCallout">
              <a:avLst>
                <a:gd name="adj1" fmla="val 73782"/>
                <a:gd name="adj2" fmla="val -4199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/>
                <a:t>Que faire lorsque la date de naissance exacte ou la carte de vaccination n’est pas disponible ?</a:t>
              </a: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ABECA746-46C4-4E75-93E1-51E112226F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1750"/>
              <a:ext cx="318" cy="317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>
              <a:lvl1pPr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1pPr>
              <a:lvl2pPr marL="742950" indent="-28575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2pPr>
              <a:lvl3pPr marL="11430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3pPr>
              <a:lvl4pPr marL="16002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4pPr>
              <a:lvl5pPr marL="20574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9pPr>
            </a:lstStyle>
            <a:p>
              <a:pPr>
                <a:buSzPct val="100000"/>
                <a:defRPr/>
              </a:pPr>
              <a:r>
                <a:rPr lang="en-GB" altLang="ro-RO" sz="2400" b="1">
                  <a:solidFill>
                    <a:srgbClr val="FFFFFF"/>
                  </a:solidFill>
                  <a:latin typeface="Arial" pitchFamily="34" charset="0"/>
                </a:rPr>
                <a:t>2</a:t>
              </a:r>
            </a:p>
          </p:txBody>
        </p:sp>
      </p:grpSp>
      <p:grpSp>
        <p:nvGrpSpPr>
          <p:cNvPr id="4" name="Group 15">
            <a:extLst>
              <a:ext uri="{FF2B5EF4-FFF2-40B4-BE49-F238E27FC236}">
                <a16:creationId xmlns:a16="http://schemas.microsoft.com/office/drawing/2014/main" id="{37EB817B-9404-45F7-AD71-A0D31FB30CCE}"/>
              </a:ext>
            </a:extLst>
          </p:cNvPr>
          <p:cNvGrpSpPr>
            <a:grpSpLocks/>
          </p:cNvGrpSpPr>
          <p:nvPr/>
        </p:nvGrpSpPr>
        <p:grpSpPr bwMode="auto">
          <a:xfrm>
            <a:off x="215900" y="4105275"/>
            <a:ext cx="5218113" cy="1044575"/>
            <a:chOff x="385" y="2250"/>
            <a:chExt cx="3085" cy="658"/>
          </a:xfrm>
        </p:grpSpPr>
        <p:sp>
          <p:nvSpPr>
            <p:cNvPr id="8199" name="Rectangle à coins arrondis 6">
              <a:extLst>
                <a:ext uri="{FF2B5EF4-FFF2-40B4-BE49-F238E27FC236}">
                  <a16:creationId xmlns:a16="http://schemas.microsoft.com/office/drawing/2014/main" id="{7A722C3C-3CFB-4122-9785-B222804CF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" y="2408"/>
              <a:ext cx="2826" cy="500"/>
            </a:xfrm>
            <a:prstGeom prst="wedgeRoundRectCallout">
              <a:avLst>
                <a:gd name="adj1" fmla="val 70296"/>
                <a:gd name="adj2" fmla="val -59630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/>
                <a:t>Quelles sont les contre-indications à la vaccination ?</a:t>
              </a:r>
            </a:p>
          </p:txBody>
        </p:sp>
        <p:sp>
          <p:nvSpPr>
            <p:cNvPr id="15" name="Ellipse 8">
              <a:extLst>
                <a:ext uri="{FF2B5EF4-FFF2-40B4-BE49-F238E27FC236}">
                  <a16:creationId xmlns:a16="http://schemas.microsoft.com/office/drawing/2014/main" id="{7271667B-E191-45F5-8557-0327C44A7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2250"/>
              <a:ext cx="318" cy="317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>
              <a:lvl1pPr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1pPr>
              <a:lvl2pPr marL="742950" indent="-28575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2pPr>
              <a:lvl3pPr marL="11430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3pPr>
              <a:lvl4pPr marL="16002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4pPr>
              <a:lvl5pPr marL="2057400" indent="-228600" defTabSz="1042988"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imon F3" charset="0"/>
                  <a:ea typeface="MS PGothic" pitchFamily="34" charset="-128"/>
                </a:defRPr>
              </a:lvl9pPr>
            </a:lstStyle>
            <a:p>
              <a:pPr>
                <a:buSzPct val="100000"/>
                <a:defRPr/>
              </a:pPr>
              <a:r>
                <a:rPr lang="en-GB" altLang="ro-RO" sz="2400" b="1">
                  <a:solidFill>
                    <a:srgbClr val="FFFFFF"/>
                  </a:solidFill>
                  <a:latin typeface="Arial" pitchFamily="34" charset="0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00F733CD-5D45-413C-8001-C6240E06F4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1381125"/>
            <a:ext cx="8640762" cy="4611688"/>
          </a:xfrm>
        </p:spPr>
        <p:txBody>
          <a:bodyPr/>
          <a:lstStyle/>
          <a:p>
            <a:r>
              <a:rPr lang="en-GB" altLang="ro-RO" sz="2100" dirty="0" err="1"/>
              <a:t>L’administration</a:t>
            </a:r>
            <a:r>
              <a:rPr lang="en-GB" altLang="ro-RO" sz="2100" dirty="0"/>
              <a:t> du </a:t>
            </a:r>
            <a:r>
              <a:rPr lang="en-GB" altLang="ro-RO" sz="2100" dirty="0" err="1"/>
              <a:t>vaccin</a:t>
            </a:r>
            <a:r>
              <a:rPr lang="en-GB" altLang="ro-RO" sz="2100" dirty="0"/>
              <a:t> </a:t>
            </a:r>
            <a:r>
              <a:rPr lang="en-GB" altLang="ro-RO" sz="2100" dirty="0" err="1"/>
              <a:t>Rotavac</a:t>
            </a:r>
            <a:r>
              <a:rPr lang="en-GB" altLang="ro-RO" sz="2100" baseline="30000" dirty="0"/>
              <a:t>®</a:t>
            </a:r>
            <a:r>
              <a:rPr lang="en-GB" altLang="ro-RO" sz="2100" dirty="0"/>
              <a:t> repose sur un </a:t>
            </a:r>
            <a:r>
              <a:rPr lang="en-GB" altLang="ro-RO" sz="2100" dirty="0" err="1"/>
              <a:t>calendrier</a:t>
            </a:r>
            <a:r>
              <a:rPr lang="en-GB" altLang="ro-RO" sz="2100" dirty="0"/>
              <a:t> </a:t>
            </a:r>
            <a:r>
              <a:rPr lang="en-GB" altLang="ro-RO" sz="2100" dirty="0" err="1"/>
              <a:t>en</a:t>
            </a:r>
            <a:r>
              <a:rPr lang="en-GB" altLang="ro-RO" sz="2100" dirty="0"/>
              <a:t> 3 doses : à 6, 10 et 14 </a:t>
            </a:r>
            <a:r>
              <a:rPr lang="en-GB" altLang="ro-RO" sz="2100" dirty="0" err="1"/>
              <a:t>semaines</a:t>
            </a:r>
            <a:r>
              <a:rPr lang="en-GB" altLang="ro-RO" sz="2100" dirty="0"/>
              <a:t> de vie</a:t>
            </a:r>
          </a:p>
          <a:p>
            <a:r>
              <a:rPr lang="en-GB" altLang="ro-RO" sz="2100" dirty="0"/>
              <a:t>Le </a:t>
            </a:r>
            <a:r>
              <a:rPr lang="en-GB" altLang="ro-RO" sz="2100" dirty="0" err="1"/>
              <a:t>vaccin</a:t>
            </a:r>
            <a:r>
              <a:rPr lang="en-GB" altLang="ro-RO" sz="2100" dirty="0"/>
              <a:t> </a:t>
            </a:r>
            <a:r>
              <a:rPr lang="en-GB" altLang="ro-RO" sz="2100" dirty="0" err="1"/>
              <a:t>Rotavac</a:t>
            </a:r>
            <a:r>
              <a:rPr lang="en-GB" altLang="ro-RO" sz="2100" baseline="30000" dirty="0"/>
              <a:t>®</a:t>
            </a:r>
            <a:r>
              <a:rPr lang="en-GB" altLang="ro-RO" sz="2100" dirty="0"/>
              <a:t> </a:t>
            </a:r>
            <a:r>
              <a:rPr lang="en-GB" altLang="ro-RO" sz="2100" dirty="0" err="1"/>
              <a:t>peut</a:t>
            </a:r>
            <a:r>
              <a:rPr lang="en-GB" altLang="ro-RO" sz="2100" dirty="0"/>
              <a:t> </a:t>
            </a:r>
            <a:r>
              <a:rPr lang="en-GB" altLang="ro-RO" sz="2100" dirty="0" err="1"/>
              <a:t>être</a:t>
            </a:r>
            <a:r>
              <a:rPr lang="en-GB" altLang="ro-RO" sz="2100" dirty="0"/>
              <a:t> </a:t>
            </a:r>
            <a:r>
              <a:rPr lang="en-GB" altLang="ro-RO" sz="2100" dirty="0" err="1"/>
              <a:t>administré</a:t>
            </a:r>
            <a:r>
              <a:rPr lang="en-GB" altLang="ro-RO" sz="2100" dirty="0"/>
              <a:t> </a:t>
            </a:r>
            <a:r>
              <a:rPr lang="en-GB" altLang="ro-RO" sz="2100" dirty="0" err="1"/>
              <a:t>en</a:t>
            </a:r>
            <a:r>
              <a:rPr lang="en-GB" altLang="ro-RO" sz="2100" dirty="0"/>
              <a:t> </a:t>
            </a:r>
            <a:r>
              <a:rPr lang="en-GB" altLang="ro-RO" sz="2100" dirty="0" err="1"/>
              <a:t>même</a:t>
            </a:r>
            <a:r>
              <a:rPr lang="en-GB" altLang="ro-RO" sz="2100" dirty="0"/>
              <a:t> temps que </a:t>
            </a:r>
            <a:r>
              <a:rPr lang="en-GB" altLang="ro-RO" sz="2100" dirty="0" err="1"/>
              <a:t>d’autres</a:t>
            </a:r>
            <a:r>
              <a:rPr lang="en-GB" altLang="ro-RO" sz="2100" dirty="0"/>
              <a:t> </a:t>
            </a:r>
            <a:r>
              <a:rPr lang="en-GB" altLang="ro-RO" sz="2100" dirty="0" err="1"/>
              <a:t>vaccins</a:t>
            </a:r>
            <a:r>
              <a:rPr lang="en-GB" altLang="ro-RO" sz="2100" dirty="0"/>
              <a:t> figurant dans le </a:t>
            </a:r>
            <a:r>
              <a:rPr lang="en-GB" altLang="ro-RO" sz="2100" dirty="0" err="1"/>
              <a:t>calendrier</a:t>
            </a:r>
            <a:r>
              <a:rPr lang="en-GB" altLang="ro-RO" sz="2100" dirty="0"/>
              <a:t>, </a:t>
            </a:r>
            <a:r>
              <a:rPr lang="en-GB" altLang="ro-RO" sz="2100" dirty="0" err="1"/>
              <a:t>tels</a:t>
            </a:r>
            <a:r>
              <a:rPr lang="en-GB" altLang="ro-RO" sz="2100" dirty="0"/>
              <a:t> que DTC-</a:t>
            </a:r>
            <a:r>
              <a:rPr lang="en-GB" altLang="ro-RO" sz="2100" dirty="0" err="1"/>
              <a:t>HepB</a:t>
            </a:r>
            <a:r>
              <a:rPr lang="en-GB" altLang="ro-RO" sz="2100" dirty="0"/>
              <a:t>-Hib (à savoir, Penta1, Penta2 et Penta3)</a:t>
            </a:r>
          </a:p>
          <a:p>
            <a:r>
              <a:rPr lang="en-GB" altLang="ro-RO" sz="2100" dirty="0"/>
              <a:t>Respecter un </a:t>
            </a:r>
            <a:r>
              <a:rPr lang="en-GB" altLang="ro-RO" sz="2100" dirty="0" err="1"/>
              <a:t>intervalle</a:t>
            </a:r>
            <a:r>
              <a:rPr lang="en-GB" altLang="ro-RO" sz="2100" dirty="0"/>
              <a:t> de </a:t>
            </a:r>
            <a:r>
              <a:rPr lang="en-GB" altLang="ro-RO" sz="2100" b="1" dirty="0"/>
              <a:t>4 </a:t>
            </a:r>
            <a:r>
              <a:rPr lang="en-GB" altLang="ro-RO" sz="2100" b="1" dirty="0" err="1"/>
              <a:t>semaines</a:t>
            </a:r>
            <a:r>
              <a:rPr lang="en-GB" altLang="ro-RO" sz="2100" dirty="0"/>
              <a:t> entre les doses, à </a:t>
            </a:r>
            <a:r>
              <a:rPr lang="en-GB" altLang="ro-RO" sz="2100" dirty="0" err="1"/>
              <a:t>partir</a:t>
            </a:r>
            <a:r>
              <a:rPr lang="en-GB" altLang="ro-RO" sz="2100" dirty="0"/>
              <a:t> de 6 </a:t>
            </a:r>
            <a:r>
              <a:rPr lang="en-GB" altLang="ro-RO" sz="2100" dirty="0" err="1"/>
              <a:t>semaines</a:t>
            </a:r>
            <a:r>
              <a:rPr lang="en-GB" altLang="ro-RO" sz="2100" dirty="0"/>
              <a:t> de vie 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5C106803-2A08-4C4E-8A80-D8490972076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US" altLang="en-US" dirty="0" err="1">
                <a:solidFill>
                  <a:srgbClr val="002060"/>
                </a:solidFill>
              </a:rPr>
              <a:t>Quel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  <a:r>
              <a:rPr lang="en-US" altLang="en-US" dirty="0" err="1">
                <a:solidFill>
                  <a:srgbClr val="002060"/>
                </a:solidFill>
              </a:rPr>
              <a:t>est</a:t>
            </a:r>
            <a:r>
              <a:rPr lang="en-US" altLang="en-US" dirty="0">
                <a:solidFill>
                  <a:srgbClr val="002060"/>
                </a:solidFill>
              </a:rPr>
              <a:t> le </a:t>
            </a:r>
            <a:r>
              <a:rPr lang="en-US" altLang="en-US" dirty="0" err="1">
                <a:solidFill>
                  <a:srgbClr val="002060"/>
                </a:solidFill>
              </a:rPr>
              <a:t>calendrier</a:t>
            </a:r>
            <a:r>
              <a:rPr lang="en-US" altLang="en-US" dirty="0">
                <a:solidFill>
                  <a:srgbClr val="002060"/>
                </a:solidFill>
              </a:rPr>
              <a:t> du </a:t>
            </a:r>
            <a:r>
              <a:rPr lang="en-US" altLang="en-US" dirty="0" err="1">
                <a:solidFill>
                  <a:srgbClr val="002060"/>
                </a:solidFill>
              </a:rPr>
              <a:t>vaccin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  <a:r>
              <a:rPr lang="en-US" altLang="en-US" dirty="0" err="1">
                <a:solidFill>
                  <a:srgbClr val="002060"/>
                </a:solidFill>
              </a:rPr>
              <a:t>antirotavirus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  <a:r>
              <a:rPr lang="en-GB" altLang="ro-RO" dirty="0">
                <a:solidFill>
                  <a:srgbClr val="002060"/>
                </a:solidFill>
              </a:rPr>
              <a:t> ?</a:t>
            </a:r>
          </a:p>
        </p:txBody>
      </p:sp>
      <p:sp>
        <p:nvSpPr>
          <p:cNvPr id="10244" name="ZoneTexte 45">
            <a:extLst>
              <a:ext uri="{FF2B5EF4-FFF2-40B4-BE49-F238E27FC236}">
                <a16:creationId xmlns:a16="http://schemas.microsoft.com/office/drawing/2014/main" id="{6F1033AD-BF72-4DF0-882A-1AECD980C9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7532688"/>
            <a:ext cx="3398838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2000">
                <a:solidFill>
                  <a:srgbClr val="5F5F5F"/>
                </a:solidFill>
              </a:rPr>
              <a:t> </a:t>
            </a:r>
          </a:p>
        </p:txBody>
      </p:sp>
      <p:cxnSp>
        <p:nvCxnSpPr>
          <p:cNvPr id="6149" name="Connecteur droit 21">
            <a:extLst>
              <a:ext uri="{FF2B5EF4-FFF2-40B4-BE49-F238E27FC236}">
                <a16:creationId xmlns:a16="http://schemas.microsoft.com/office/drawing/2014/main" id="{911DC515-D4CE-4583-8A3A-42841D2C6F7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447925" y="5584825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cxnSp>
        <p:nvCxnSpPr>
          <p:cNvPr id="6150" name="Connecteur droit 27">
            <a:extLst>
              <a:ext uri="{FF2B5EF4-FFF2-40B4-BE49-F238E27FC236}">
                <a16:creationId xmlns:a16="http://schemas.microsoft.com/office/drawing/2014/main" id="{92704902-8241-402E-849B-E56EFEE6F33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230313" y="5624513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10247" name="ZoneTexte 29">
            <a:extLst>
              <a:ext uri="{FF2B5EF4-FFF2-40B4-BE49-F238E27FC236}">
                <a16:creationId xmlns:a16="http://schemas.microsoft.com/office/drawing/2014/main" id="{4FB3ACC5-45FF-40FD-910E-4817E58A3A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5684838"/>
            <a:ext cx="5349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6</a:t>
            </a:r>
          </a:p>
        </p:txBody>
      </p:sp>
      <p:sp>
        <p:nvSpPr>
          <p:cNvPr id="10248" name="ZoneTexte 30">
            <a:extLst>
              <a:ext uri="{FF2B5EF4-FFF2-40B4-BE49-F238E27FC236}">
                <a16:creationId xmlns:a16="http://schemas.microsoft.com/office/drawing/2014/main" id="{4B164EC9-7DE3-4FD2-AC29-E150B2D19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5661025"/>
            <a:ext cx="12049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Naissance</a:t>
            </a:r>
          </a:p>
        </p:txBody>
      </p:sp>
      <p:sp>
        <p:nvSpPr>
          <p:cNvPr id="10249" name="ZoneTexte 29">
            <a:extLst>
              <a:ext uri="{FF2B5EF4-FFF2-40B4-BE49-F238E27FC236}">
                <a16:creationId xmlns:a16="http://schemas.microsoft.com/office/drawing/2014/main" id="{FAD9CA13-CFC3-442C-8A24-01D40A517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6163" y="5661025"/>
            <a:ext cx="625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10</a:t>
            </a:r>
          </a:p>
        </p:txBody>
      </p:sp>
      <p:cxnSp>
        <p:nvCxnSpPr>
          <p:cNvPr id="6154" name="Connecteur droit 51">
            <a:extLst>
              <a:ext uri="{FF2B5EF4-FFF2-40B4-BE49-F238E27FC236}">
                <a16:creationId xmlns:a16="http://schemas.microsoft.com/office/drawing/2014/main" id="{03EC9D52-80AC-4011-8437-3A64E2F0F75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43325" y="5624513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cxnSp>
        <p:nvCxnSpPr>
          <p:cNvPr id="6155" name="Connecteur droit 60">
            <a:extLst>
              <a:ext uri="{FF2B5EF4-FFF2-40B4-BE49-F238E27FC236}">
                <a16:creationId xmlns:a16="http://schemas.microsoft.com/office/drawing/2014/main" id="{C9232937-CD6D-40B9-BE37-1C5165C7D8E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812088" y="5518150"/>
            <a:ext cx="0" cy="16192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10252" name="ZoneTexte 29">
            <a:extLst>
              <a:ext uri="{FF2B5EF4-FFF2-40B4-BE49-F238E27FC236}">
                <a16:creationId xmlns:a16="http://schemas.microsoft.com/office/drawing/2014/main" id="{855968E2-ECAF-4935-98D6-B98C7BEB9D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5661025"/>
            <a:ext cx="14557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14</a:t>
            </a:r>
          </a:p>
        </p:txBody>
      </p:sp>
      <p:sp>
        <p:nvSpPr>
          <p:cNvPr id="10253" name="ZoneTexte 29">
            <a:extLst>
              <a:ext uri="{FF2B5EF4-FFF2-40B4-BE49-F238E27FC236}">
                <a16:creationId xmlns:a16="http://schemas.microsoft.com/office/drawing/2014/main" id="{29375DD8-1F93-4A11-9FB6-46A0B3224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775" y="5180013"/>
            <a:ext cx="1457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32</a:t>
            </a:r>
          </a:p>
        </p:txBody>
      </p:sp>
      <p:sp>
        <p:nvSpPr>
          <p:cNvPr id="10254" name="Line 27">
            <a:extLst>
              <a:ext uri="{FF2B5EF4-FFF2-40B4-BE49-F238E27FC236}">
                <a16:creationId xmlns:a16="http://schemas.microsoft.com/office/drawing/2014/main" id="{C79BCC6E-A528-47BD-A627-31AEA61C3B01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5516563"/>
            <a:ext cx="66960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255" name="ZoneTexte 37">
            <a:extLst>
              <a:ext uri="{FF2B5EF4-FFF2-40B4-BE49-F238E27FC236}">
                <a16:creationId xmlns:a16="http://schemas.microsoft.com/office/drawing/2014/main" id="{BBDDBA3B-A3A9-4309-94B8-E52F785F8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9575" y="5214938"/>
            <a:ext cx="11144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1600" b="1"/>
              <a:t>semaines</a:t>
            </a:r>
          </a:p>
        </p:txBody>
      </p:sp>
      <p:grpSp>
        <p:nvGrpSpPr>
          <p:cNvPr id="3" name="Group 32">
            <a:extLst>
              <a:ext uri="{FF2B5EF4-FFF2-40B4-BE49-F238E27FC236}">
                <a16:creationId xmlns:a16="http://schemas.microsoft.com/office/drawing/2014/main" id="{D89F774B-AAEE-4293-AB64-BC33D40C1B44}"/>
              </a:ext>
            </a:extLst>
          </p:cNvPr>
          <p:cNvGrpSpPr>
            <a:grpSpLocks/>
          </p:cNvGrpSpPr>
          <p:nvPr/>
        </p:nvGrpSpPr>
        <p:grpSpPr bwMode="auto">
          <a:xfrm>
            <a:off x="2555875" y="3933825"/>
            <a:ext cx="1190625" cy="1584325"/>
            <a:chOff x="1610" y="1752"/>
            <a:chExt cx="750" cy="998"/>
          </a:xfrm>
        </p:grpSpPr>
        <p:pic>
          <p:nvPicPr>
            <p:cNvPr id="10266" name="Picture 27" descr="pos2">
              <a:extLst>
                <a:ext uri="{FF2B5EF4-FFF2-40B4-BE49-F238E27FC236}">
                  <a16:creationId xmlns:a16="http://schemas.microsoft.com/office/drawing/2014/main" id="{62FAC3F9-53DE-4826-9CD1-60E5E81E60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0" y="1933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7" name="Rectangle 34">
              <a:extLst>
                <a:ext uri="{FF2B5EF4-FFF2-40B4-BE49-F238E27FC236}">
                  <a16:creationId xmlns:a16="http://schemas.microsoft.com/office/drawing/2014/main" id="{BDF3A616-0787-4727-A23B-C5C70BAAAA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8" y="2318"/>
              <a:ext cx="6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>
                  <a:solidFill>
                    <a:srgbClr val="0070C0"/>
                  </a:solidFill>
                </a:rPr>
                <a:t>Rota 1</a:t>
              </a:r>
            </a:p>
          </p:txBody>
        </p:sp>
        <p:sp>
          <p:nvSpPr>
            <p:cNvPr id="10268" name="Line 37">
              <a:extLst>
                <a:ext uri="{FF2B5EF4-FFF2-40B4-BE49-F238E27FC236}">
                  <a16:creationId xmlns:a16="http://schemas.microsoft.com/office/drawing/2014/main" id="{D60C1BBA-59A0-439C-954E-F9A661943D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10" y="1752"/>
              <a:ext cx="0" cy="99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33">
            <a:extLst>
              <a:ext uri="{FF2B5EF4-FFF2-40B4-BE49-F238E27FC236}">
                <a16:creationId xmlns:a16="http://schemas.microsoft.com/office/drawing/2014/main" id="{E670A559-57BE-49DA-A6B5-054A4485867A}"/>
              </a:ext>
            </a:extLst>
          </p:cNvPr>
          <p:cNvGrpSpPr>
            <a:grpSpLocks/>
          </p:cNvGrpSpPr>
          <p:nvPr/>
        </p:nvGrpSpPr>
        <p:grpSpPr bwMode="auto">
          <a:xfrm>
            <a:off x="3851275" y="4005263"/>
            <a:ext cx="1174750" cy="1512887"/>
            <a:chOff x="2426" y="1797"/>
            <a:chExt cx="740" cy="953"/>
          </a:xfrm>
        </p:grpSpPr>
        <p:pic>
          <p:nvPicPr>
            <p:cNvPr id="10263" name="Picture 28" descr="pos2">
              <a:extLst>
                <a:ext uri="{FF2B5EF4-FFF2-40B4-BE49-F238E27FC236}">
                  <a16:creationId xmlns:a16="http://schemas.microsoft.com/office/drawing/2014/main" id="{6E3035F4-5156-4410-A2E6-CAF9CA5921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1888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4" name="Rectangle 34">
              <a:extLst>
                <a:ext uri="{FF2B5EF4-FFF2-40B4-BE49-F238E27FC236}">
                  <a16:creationId xmlns:a16="http://schemas.microsoft.com/office/drawing/2014/main" id="{33FA6CFA-D455-42DC-A461-1455ED884F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9" y="2327"/>
              <a:ext cx="6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>
                  <a:solidFill>
                    <a:srgbClr val="0070C0"/>
                  </a:solidFill>
                </a:rPr>
                <a:t>Rota 2</a:t>
              </a:r>
            </a:p>
          </p:txBody>
        </p:sp>
        <p:sp>
          <p:nvSpPr>
            <p:cNvPr id="10265" name="Line 38">
              <a:extLst>
                <a:ext uri="{FF2B5EF4-FFF2-40B4-BE49-F238E27FC236}">
                  <a16:creationId xmlns:a16="http://schemas.microsoft.com/office/drawing/2014/main" id="{5D80D861-25CE-424E-BDCC-EF548C65A7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6" y="1797"/>
              <a:ext cx="0" cy="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cxnSp>
        <p:nvCxnSpPr>
          <p:cNvPr id="6162" name="Connecteur droit 25">
            <a:extLst>
              <a:ext uri="{FF2B5EF4-FFF2-40B4-BE49-F238E27FC236}">
                <a16:creationId xmlns:a16="http://schemas.microsoft.com/office/drawing/2014/main" id="{A0351A85-39AD-4ABA-9E3F-A0FDE6EFA28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148263" y="5518150"/>
            <a:ext cx="0" cy="16192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grpSp>
        <p:nvGrpSpPr>
          <p:cNvPr id="25" name="Group 33">
            <a:extLst>
              <a:ext uri="{FF2B5EF4-FFF2-40B4-BE49-F238E27FC236}">
                <a16:creationId xmlns:a16="http://schemas.microsoft.com/office/drawing/2014/main" id="{04CF0869-B8A9-4311-A1BD-A9D048E5780E}"/>
              </a:ext>
            </a:extLst>
          </p:cNvPr>
          <p:cNvGrpSpPr>
            <a:grpSpLocks/>
          </p:cNvGrpSpPr>
          <p:nvPr/>
        </p:nvGrpSpPr>
        <p:grpSpPr bwMode="auto">
          <a:xfrm>
            <a:off x="5126038" y="4005263"/>
            <a:ext cx="1174750" cy="1512887"/>
            <a:chOff x="2426" y="1797"/>
            <a:chExt cx="740" cy="953"/>
          </a:xfrm>
        </p:grpSpPr>
        <p:pic>
          <p:nvPicPr>
            <p:cNvPr id="10260" name="Picture 28" descr="pos2">
              <a:extLst>
                <a:ext uri="{FF2B5EF4-FFF2-40B4-BE49-F238E27FC236}">
                  <a16:creationId xmlns:a16="http://schemas.microsoft.com/office/drawing/2014/main" id="{119A2491-A7EA-4E10-9843-40F4917204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1888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1" name="Rectangle 34">
              <a:extLst>
                <a:ext uri="{FF2B5EF4-FFF2-40B4-BE49-F238E27FC236}">
                  <a16:creationId xmlns:a16="http://schemas.microsoft.com/office/drawing/2014/main" id="{4FAF3D8B-3351-40D7-8AF2-85B74D5E21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" y="2327"/>
              <a:ext cx="61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Limon F3" charset="0"/>
                <a:buNone/>
              </a:pPr>
              <a:r>
                <a:rPr lang="en-GB" altLang="ro-RO" sz="2000" b="1">
                  <a:solidFill>
                    <a:srgbClr val="0070C0"/>
                  </a:solidFill>
                </a:rPr>
                <a:t>Rota 3</a:t>
              </a:r>
            </a:p>
          </p:txBody>
        </p:sp>
        <p:sp>
          <p:nvSpPr>
            <p:cNvPr id="10262" name="Line 38">
              <a:extLst>
                <a:ext uri="{FF2B5EF4-FFF2-40B4-BE49-F238E27FC236}">
                  <a16:creationId xmlns:a16="http://schemas.microsoft.com/office/drawing/2014/main" id="{1D76153C-D95C-4BDC-9078-2360B8C71A2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6" y="1797"/>
              <a:ext cx="0" cy="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ChangeArrowheads="1"/>
          </p:cNvSpPr>
          <p:nvPr/>
        </p:nvSpPr>
        <p:spPr bwMode="auto">
          <a:xfrm>
            <a:off x="0" y="36786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en-US" sz="3600" b="1" i="0" u="none" strike="noStrike" dirty="0">
                <a:solidFill>
                  <a:srgbClr val="000066"/>
                </a:solidFill>
                <a:effectLst/>
                <a:latin typeface="Calibri" panose="020F0502020204030204" pitchFamily="34" charset="0"/>
              </a:rPr>
              <a:t>Vaccination tardive</a:t>
            </a:r>
            <a:endParaRPr lang="fr-FR" altLang="en-US" sz="3600" b="1" dirty="0">
              <a:solidFill>
                <a:srgbClr val="000066"/>
              </a:solidFill>
              <a:latin typeface="Calibri" panose="020F0502020204030204" pitchFamily="34" charset="0"/>
            </a:endParaRPr>
          </a:p>
        </p:txBody>
      </p:sp>
      <p:sp>
        <p:nvSpPr>
          <p:cNvPr id="6148" name="Rounded Rectangular Callout 1"/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6149" name="Rounded Rectangular Callout 2"/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/>
          <p:cNvSpPr/>
          <p:nvPr/>
        </p:nvSpPr>
        <p:spPr>
          <a:xfrm>
            <a:off x="228600" y="1596747"/>
            <a:ext cx="853440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0066"/>
                </a:solidFill>
                <a:latin typeface="+mn-lt"/>
              </a:rPr>
              <a:t>Si un enfant a manqué une dose ou une série de doses de vaccin antirotavirus pour quelque raison que ce soit, la vaccination tardive pour cet enfant peut avoir lieu </a:t>
            </a:r>
            <a:r>
              <a:rPr lang="fr-FR" sz="2400" b="1" dirty="0">
                <a:solidFill>
                  <a:srgbClr val="000066"/>
                </a:solidFill>
                <a:latin typeface="+mn-lt"/>
              </a:rPr>
              <a:t>a tout moment avant 24 mois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0066"/>
                </a:solidFill>
                <a:latin typeface="+mn-lt"/>
              </a:rPr>
              <a:t>En case d’interruption de la vaccination, il faut la reprendre sans réadministrer la dose précédente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0066"/>
                </a:solidFill>
                <a:latin typeface="+mn-lt"/>
              </a:rPr>
              <a:t>Si l’enfant a plus de 24 mois, le vaccin antirotavirus ne doit pas être administré</a:t>
            </a:r>
          </a:p>
        </p:txBody>
      </p:sp>
    </p:spTree>
    <p:extLst>
      <p:ext uri="{BB962C8B-B14F-4D97-AF65-F5344CB8AC3E}">
        <p14:creationId xmlns:p14="http://schemas.microsoft.com/office/powerpoint/2010/main" val="575002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ChangeArrowheads="1"/>
          </p:cNvSpPr>
          <p:nvPr/>
        </p:nvSpPr>
        <p:spPr bwMode="auto">
          <a:xfrm>
            <a:off x="0" y="36786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fr-FR" altLang="en-US" sz="3600" b="1">
                <a:solidFill>
                  <a:srgbClr val="000066"/>
                </a:solidFill>
                <a:latin typeface="Calibri"/>
                <a:ea typeface="MS PGothic"/>
              </a:rPr>
              <a:t>Interchangeabilité des produits</a:t>
            </a:r>
          </a:p>
        </p:txBody>
      </p:sp>
      <p:sp>
        <p:nvSpPr>
          <p:cNvPr id="6148" name="Rounded Rectangular Callout 1"/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6149" name="Rounded Rectangular Callout 2"/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/>
          <p:cNvSpPr/>
          <p:nvPr/>
        </p:nvSpPr>
        <p:spPr>
          <a:xfrm>
            <a:off x="228600" y="1596747"/>
            <a:ext cx="85344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200" dirty="0">
                <a:solidFill>
                  <a:srgbClr val="000066"/>
                </a:solidFill>
                <a:latin typeface="+mn-lt"/>
              </a:rPr>
              <a:t>L’OMS recommande que la série de vaccination contre le rotavirus pour chaque enfant soit complétée avec le même produit chaque fois que possible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200" dirty="0">
                <a:solidFill>
                  <a:srgbClr val="000066"/>
                </a:solidFill>
                <a:latin typeface="+mn-lt"/>
              </a:rPr>
              <a:t>Si le produit pour la dose précédente n’est pas disponible ou inconnu, complétez la série avec tout produit homologué disponible.  </a:t>
            </a:r>
            <a:r>
              <a:rPr lang="fr-FR" sz="2200" b="1" dirty="0">
                <a:solidFill>
                  <a:srgbClr val="000066"/>
                </a:solidFill>
                <a:latin typeface="+mn-lt"/>
              </a:rPr>
              <a:t>Le redémarrage de la série n’est pas recommandé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fr-FR" sz="2200" dirty="0">
                <a:solidFill>
                  <a:srgbClr val="000066"/>
                </a:solidFill>
                <a:latin typeface="+mn-lt"/>
              </a:rPr>
              <a:t>Si une dose de la série de vaccins de l’enfant est associée a un vaccin antirotavirus qui a un calendrier </a:t>
            </a:r>
            <a:r>
              <a:rPr lang="en-GB" altLang="ro-RO" sz="2200" dirty="0">
                <a:latin typeface="+mn-lt"/>
              </a:rPr>
              <a:t>à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 3 doses, par exemple </a:t>
            </a:r>
            <a:r>
              <a:rPr lang="fr-FR" sz="2200" dirty="0" err="1">
                <a:solidFill>
                  <a:srgbClr val="000066"/>
                </a:solidFill>
                <a:latin typeface="+mn-lt"/>
              </a:rPr>
              <a:t>Rotateq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®, </a:t>
            </a:r>
            <a:r>
              <a:rPr lang="fr-FR" sz="2200" dirty="0" err="1">
                <a:solidFill>
                  <a:srgbClr val="000066"/>
                </a:solidFill>
                <a:latin typeface="+mn-lt"/>
              </a:rPr>
              <a:t>Rotavac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®, </a:t>
            </a:r>
            <a:r>
              <a:rPr lang="fr-FR" sz="2200" dirty="0" err="1">
                <a:solidFill>
                  <a:srgbClr val="000066"/>
                </a:solidFill>
                <a:latin typeface="+mn-lt"/>
              </a:rPr>
              <a:t>Rotavac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 5D®, or </a:t>
            </a:r>
            <a:r>
              <a:rPr lang="fr-FR" sz="2200" dirty="0" err="1">
                <a:solidFill>
                  <a:srgbClr val="000066"/>
                </a:solidFill>
                <a:latin typeface="+mn-lt"/>
              </a:rPr>
              <a:t>Rotasiil</a:t>
            </a:r>
            <a:r>
              <a:rPr lang="fr-FR" sz="2200" dirty="0">
                <a:solidFill>
                  <a:srgbClr val="000066"/>
                </a:solidFill>
                <a:latin typeface="+mn-lt"/>
              </a:rPr>
              <a:t>®, </a:t>
            </a:r>
            <a:r>
              <a:rPr lang="fr-FR" sz="2200" b="1" dirty="0">
                <a:solidFill>
                  <a:srgbClr val="000066"/>
                </a:solidFill>
                <a:latin typeface="+mn-lt"/>
              </a:rPr>
              <a:t>un total de 3 doses doit être administre pour une série complète de vaccinations</a:t>
            </a:r>
            <a:endParaRPr lang="fr-FR" sz="2200" dirty="0">
              <a:solidFill>
                <a:srgbClr val="00006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4667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à coins arrondis 3">
            <a:extLst>
              <a:ext uri="{FF2B5EF4-FFF2-40B4-BE49-F238E27FC236}">
                <a16:creationId xmlns:a16="http://schemas.microsoft.com/office/drawing/2014/main" id="{8A363B71-8DE5-45E9-A627-1E1DD05C02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916113"/>
            <a:ext cx="3992563" cy="2520950"/>
          </a:xfrm>
          <a:prstGeom prst="wedgeRoundRectCallout">
            <a:avLst>
              <a:gd name="adj1" fmla="val 68130"/>
              <a:gd name="adj2" fmla="val -13324"/>
              <a:gd name="adj3" fmla="val 16667"/>
            </a:avLst>
          </a:prstGeom>
          <a:solidFill>
            <a:schemeClr val="bg1"/>
          </a:solidFill>
          <a:ln w="2540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MS PGothic" pitchFamily="34" charset="-128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MS PGothic" pitchFamily="34" charset="-128"/>
                <a:cs typeface="Arial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 typeface="Limon F3" charset="0"/>
              <a:buNone/>
              <a:defRPr/>
            </a:pPr>
            <a:r>
              <a:rPr lang="en-GB" altLang="ro-RO" sz="1900" b="1" spc="-20" dirty="0">
                <a:solidFill>
                  <a:srgbClr val="002060"/>
                </a:solidFill>
              </a:rPr>
              <a:t>La carte de vaccination de </a:t>
            </a:r>
            <a:r>
              <a:rPr lang="en-GB" altLang="ro-RO" sz="1900" b="1" spc="-20" dirty="0" err="1">
                <a:solidFill>
                  <a:srgbClr val="002060"/>
                </a:solidFill>
              </a:rPr>
              <a:t>l’enfant</a:t>
            </a:r>
            <a:r>
              <a:rPr lang="en-GB" altLang="ro-RO" sz="1900" b="1" spc="-20" dirty="0">
                <a:solidFill>
                  <a:srgbClr val="002060"/>
                </a:solidFill>
              </a:rPr>
              <a:t> </a:t>
            </a:r>
            <a:r>
              <a:rPr lang="en-GB" altLang="ro-RO" sz="1900" b="1" spc="-20" dirty="0" err="1">
                <a:solidFill>
                  <a:srgbClr val="002060"/>
                </a:solidFill>
              </a:rPr>
              <a:t>montre</a:t>
            </a:r>
            <a:r>
              <a:rPr lang="en-GB" altLang="ro-RO" sz="1900" b="1" spc="-20" dirty="0">
                <a:solidFill>
                  <a:srgbClr val="002060"/>
                </a:solidFill>
              </a:rPr>
              <a:t> </a:t>
            </a:r>
            <a:r>
              <a:rPr lang="en-GB" altLang="ro-RO" sz="1900" b="1" spc="-20" dirty="0" err="1">
                <a:solidFill>
                  <a:srgbClr val="002060"/>
                </a:solidFill>
              </a:rPr>
              <a:t>qu’il</a:t>
            </a:r>
            <a:r>
              <a:rPr lang="en-GB" altLang="ro-RO" sz="1900" b="1" spc="-20" dirty="0">
                <a:solidFill>
                  <a:srgbClr val="002060"/>
                </a:solidFill>
              </a:rPr>
              <a:t> /</a:t>
            </a:r>
            <a:r>
              <a:rPr lang="en-GB" altLang="ro-RO" sz="1900" b="1" spc="-20" dirty="0" err="1">
                <a:solidFill>
                  <a:srgbClr val="002060"/>
                </a:solidFill>
              </a:rPr>
              <a:t>elle</a:t>
            </a:r>
            <a:r>
              <a:rPr lang="en-GB" altLang="ro-RO" sz="1900" b="1" spc="-20" dirty="0">
                <a:solidFill>
                  <a:srgbClr val="002060"/>
                </a:solidFill>
              </a:rPr>
              <a:t> </a:t>
            </a:r>
            <a:r>
              <a:rPr lang="en-GB" altLang="ro-RO" sz="1900" b="1" spc="-20" dirty="0" err="1">
                <a:solidFill>
                  <a:srgbClr val="002060"/>
                </a:solidFill>
              </a:rPr>
              <a:t>est</a:t>
            </a:r>
            <a:r>
              <a:rPr lang="en-GB" altLang="ro-RO" sz="1900" b="1" spc="-20" dirty="0">
                <a:solidFill>
                  <a:srgbClr val="002060"/>
                </a:solidFill>
              </a:rPr>
              <a:t> </a:t>
            </a:r>
            <a:r>
              <a:rPr lang="en-GB" altLang="ro-RO" sz="1900" b="1" spc="-20" dirty="0" err="1">
                <a:solidFill>
                  <a:srgbClr val="002060"/>
                </a:solidFill>
              </a:rPr>
              <a:t>maintenant</a:t>
            </a:r>
            <a:r>
              <a:rPr lang="en-GB" altLang="ro-RO" sz="1900" b="1" spc="-20" dirty="0">
                <a:solidFill>
                  <a:srgbClr val="002060"/>
                </a:solidFill>
              </a:rPr>
              <a:t> </a:t>
            </a:r>
            <a:r>
              <a:rPr lang="en-GB" altLang="ro-RO" sz="1900" b="1" spc="-20" dirty="0" err="1">
                <a:solidFill>
                  <a:srgbClr val="002060"/>
                </a:solidFill>
              </a:rPr>
              <a:t>âgé</a:t>
            </a:r>
            <a:r>
              <a:rPr lang="en-GB" altLang="ro-RO" sz="1900" b="1" spc="-20" dirty="0">
                <a:solidFill>
                  <a:srgbClr val="002060"/>
                </a:solidFill>
              </a:rPr>
              <a:t> de 17 </a:t>
            </a:r>
            <a:r>
              <a:rPr lang="en-GB" altLang="ro-RO" sz="1900" b="1" spc="-20" dirty="0" err="1">
                <a:solidFill>
                  <a:srgbClr val="002060"/>
                </a:solidFill>
              </a:rPr>
              <a:t>semaines</a:t>
            </a:r>
            <a:r>
              <a:rPr lang="en-GB" altLang="ro-RO" sz="1900" b="1" spc="-20" dirty="0">
                <a:solidFill>
                  <a:srgbClr val="002060"/>
                </a:solidFill>
              </a:rPr>
              <a:t> et a </a:t>
            </a:r>
            <a:r>
              <a:rPr lang="en-GB" altLang="ro-RO" sz="1900" b="1" spc="-20" dirty="0" err="1">
                <a:solidFill>
                  <a:srgbClr val="002060"/>
                </a:solidFill>
              </a:rPr>
              <a:t>uniquement</a:t>
            </a:r>
            <a:r>
              <a:rPr lang="en-GB" altLang="ro-RO" sz="1900" b="1" spc="-20" dirty="0">
                <a:solidFill>
                  <a:srgbClr val="002060"/>
                </a:solidFill>
              </a:rPr>
              <a:t> </a:t>
            </a:r>
            <a:r>
              <a:rPr lang="en-GB" altLang="ro-RO" sz="1900" b="1" spc="-20" dirty="0" err="1">
                <a:solidFill>
                  <a:srgbClr val="002060"/>
                </a:solidFill>
              </a:rPr>
              <a:t>reçu</a:t>
            </a:r>
            <a:r>
              <a:rPr lang="en-GB" altLang="ro-RO" sz="1900" b="1" spc="-20" dirty="0">
                <a:solidFill>
                  <a:srgbClr val="002060"/>
                </a:solidFill>
              </a:rPr>
              <a:t> les </a:t>
            </a:r>
            <a:r>
              <a:rPr lang="en-GB" altLang="ro-RO" sz="1900" b="1" spc="-20" dirty="0" err="1">
                <a:solidFill>
                  <a:srgbClr val="002060"/>
                </a:solidFill>
              </a:rPr>
              <a:t>vaccins</a:t>
            </a:r>
            <a:r>
              <a:rPr lang="en-GB" altLang="ro-RO" sz="1900" b="1" spc="-20" dirty="0">
                <a:solidFill>
                  <a:srgbClr val="002060"/>
                </a:solidFill>
              </a:rPr>
              <a:t> BCG et VPO 1.</a:t>
            </a:r>
          </a:p>
          <a:p>
            <a:pPr>
              <a:spcBef>
                <a:spcPct val="0"/>
              </a:spcBef>
              <a:buClrTx/>
              <a:buFont typeface="Limon F3" charset="0"/>
              <a:buNone/>
              <a:defRPr/>
            </a:pPr>
            <a:endParaRPr lang="en-GB" altLang="ro-RO" sz="1900" b="1" spc="-20" dirty="0">
              <a:solidFill>
                <a:srgbClr val="002060"/>
              </a:solidFill>
            </a:endParaRPr>
          </a:p>
          <a:p>
            <a:pPr>
              <a:spcBef>
                <a:spcPct val="0"/>
              </a:spcBef>
              <a:buClrTx/>
              <a:buFont typeface="Limon F3" charset="0"/>
              <a:buNone/>
              <a:defRPr/>
            </a:pPr>
            <a:r>
              <a:rPr lang="en-GB" altLang="ro-RO" sz="1900" b="1" spc="-20" dirty="0" err="1">
                <a:solidFill>
                  <a:srgbClr val="002060"/>
                </a:solidFill>
              </a:rPr>
              <a:t>Que</a:t>
            </a:r>
            <a:r>
              <a:rPr lang="en-GB" altLang="ro-RO" sz="1900" b="1" spc="-20" dirty="0">
                <a:solidFill>
                  <a:srgbClr val="002060"/>
                </a:solidFill>
              </a:rPr>
              <a:t> </a:t>
            </a:r>
            <a:r>
              <a:rPr lang="en-GB" altLang="ro-RO" sz="1900" b="1" spc="-20" dirty="0" err="1">
                <a:solidFill>
                  <a:srgbClr val="002060"/>
                </a:solidFill>
              </a:rPr>
              <a:t>devriez-vous</a:t>
            </a:r>
            <a:r>
              <a:rPr lang="en-GB" altLang="ro-RO" sz="1900" b="1" spc="-20" dirty="0">
                <a:solidFill>
                  <a:srgbClr val="002060"/>
                </a:solidFill>
              </a:rPr>
              <a:t> faire ? </a:t>
            </a:r>
          </a:p>
        </p:txBody>
      </p:sp>
      <p:sp>
        <p:nvSpPr>
          <p:cNvPr id="12291" name="Titre 17">
            <a:extLst>
              <a:ext uri="{FF2B5EF4-FFF2-40B4-BE49-F238E27FC236}">
                <a16:creationId xmlns:a16="http://schemas.microsoft.com/office/drawing/2014/main" id="{2E4E034D-BA10-48C9-9E3D-FE1027A26562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 typeface="Limon F3" charset="0"/>
              <a:buNone/>
            </a:pPr>
            <a:r>
              <a:rPr lang="en-GB" altLang="ro-RO" sz="3500" b="1"/>
              <a:t>Que devriez-vous faire dans ce cas ?</a:t>
            </a:r>
          </a:p>
        </p:txBody>
      </p:sp>
      <p:pic>
        <p:nvPicPr>
          <p:cNvPr id="12292" name="Picture 8" descr="doctor_thinking">
            <a:extLst>
              <a:ext uri="{FF2B5EF4-FFF2-40B4-BE49-F238E27FC236}">
                <a16:creationId xmlns:a16="http://schemas.microsoft.com/office/drawing/2014/main" id="{12353C1E-1E15-4730-A117-DA965F3F88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557338"/>
            <a:ext cx="2871788" cy="41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2EED63B0-5446-403B-B115-574824F6BBD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GB" altLang="ro-RO"/>
              <a:t>Contre-indications absolues</a:t>
            </a:r>
          </a:p>
        </p:txBody>
      </p:sp>
      <p:sp>
        <p:nvSpPr>
          <p:cNvPr id="14339" name="Rectangle 10">
            <a:extLst>
              <a:ext uri="{FF2B5EF4-FFF2-40B4-BE49-F238E27FC236}">
                <a16:creationId xmlns:a16="http://schemas.microsoft.com/office/drawing/2014/main" id="{95400B35-335E-4EA0-B013-C9E7C9FF2A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08375"/>
            <a:ext cx="662463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400"/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400"/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s-ES" sz="2000" b="1"/>
              <a:t>     </a:t>
            </a:r>
            <a:endParaRPr lang="fr-FR" altLang="es-ES" sz="2000"/>
          </a:p>
        </p:txBody>
      </p:sp>
      <p:pic>
        <p:nvPicPr>
          <p:cNvPr id="14340" name="Picture 6" descr="stopvaccine">
            <a:extLst>
              <a:ext uri="{FF2B5EF4-FFF2-40B4-BE49-F238E27FC236}">
                <a16:creationId xmlns:a16="http://schemas.microsoft.com/office/drawing/2014/main" id="{17AB7462-FA48-4846-AE36-65CD375E6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1268413"/>
            <a:ext cx="25400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Rectangle 4">
            <a:extLst>
              <a:ext uri="{FF2B5EF4-FFF2-40B4-BE49-F238E27FC236}">
                <a16:creationId xmlns:a16="http://schemas.microsoft.com/office/drawing/2014/main" id="{029D8F69-C5D3-4F80-B366-F1ACD2EB2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438" y="1381125"/>
            <a:ext cx="6249987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r>
              <a:rPr lang="en-GB" altLang="ro-RO" sz="2200" dirty="0" err="1"/>
              <a:t>Hypersensibilité</a:t>
            </a:r>
            <a:r>
              <a:rPr lang="en-GB" altLang="ro-RO" sz="2200" dirty="0"/>
              <a:t> après </a:t>
            </a:r>
            <a:r>
              <a:rPr lang="en-GB" altLang="ro-RO" sz="2200" dirty="0" err="1"/>
              <a:t>l’administration</a:t>
            </a:r>
            <a:r>
              <a:rPr lang="en-GB" altLang="ro-RO" sz="2200" dirty="0"/>
              <a:t> </a:t>
            </a:r>
            <a:r>
              <a:rPr lang="en-GB" altLang="ro-RO" sz="2200" dirty="0" err="1"/>
              <a:t>antérieure</a:t>
            </a:r>
            <a:r>
              <a:rPr lang="en-GB" altLang="ro-RO" sz="2200" dirty="0"/>
              <a:t> des </a:t>
            </a:r>
            <a:r>
              <a:rPr lang="en-GB" altLang="ro-RO" sz="2200" dirty="0" err="1"/>
              <a:t>vaccins</a:t>
            </a:r>
            <a:r>
              <a:rPr lang="en-GB" altLang="ro-RO" sz="2200" dirty="0"/>
              <a:t> </a:t>
            </a:r>
            <a:r>
              <a:rPr lang="en-GB" altLang="ro-RO" sz="2200" dirty="0" err="1"/>
              <a:t>antirotavirus</a:t>
            </a:r>
            <a:r>
              <a:rPr lang="en-GB" altLang="ro-RO" sz="2200" dirty="0"/>
              <a:t> </a:t>
            </a:r>
            <a:r>
              <a:rPr lang="en-GB" altLang="ro-RO" sz="2200" dirty="0" err="1"/>
              <a:t>ou</a:t>
            </a:r>
            <a:r>
              <a:rPr lang="en-GB" altLang="ro-RO" sz="2200" dirty="0"/>
              <a:t> à </a:t>
            </a:r>
            <a:r>
              <a:rPr lang="en-GB" altLang="ro-RO" sz="2200" dirty="0" err="1"/>
              <a:t>l’un</a:t>
            </a:r>
            <a:r>
              <a:rPr lang="en-GB" altLang="ro-RO" sz="2200" dirty="0"/>
              <a:t> des </a:t>
            </a:r>
            <a:r>
              <a:rPr lang="en-GB" altLang="ro-RO" sz="2200" dirty="0" err="1"/>
              <a:t>composants</a:t>
            </a:r>
            <a:r>
              <a:rPr lang="en-GB" altLang="ro-RO" sz="2200" dirty="0"/>
              <a:t> du </a:t>
            </a:r>
            <a:r>
              <a:rPr lang="en-GB" altLang="ro-RO" sz="2200" dirty="0" err="1"/>
              <a:t>vaccin</a:t>
            </a:r>
            <a:r>
              <a:rPr lang="en-GB" altLang="ro-RO" sz="2200" dirty="0"/>
              <a:t> </a:t>
            </a:r>
          </a:p>
          <a:p>
            <a:r>
              <a:rPr lang="en-GB" altLang="ro-RO" sz="2200" dirty="0" err="1"/>
              <a:t>Antécédents</a:t>
            </a:r>
            <a:r>
              <a:rPr lang="en-GB" altLang="ro-RO" sz="2200" dirty="0"/>
              <a:t> </a:t>
            </a:r>
            <a:r>
              <a:rPr lang="en-GB" altLang="ro-RO" sz="2200" dirty="0" err="1"/>
              <a:t>d’invagination</a:t>
            </a:r>
            <a:endParaRPr lang="en-GB" altLang="ro-RO" sz="2200" dirty="0"/>
          </a:p>
          <a:p>
            <a:r>
              <a:rPr lang="en-US" altLang="en-US" sz="2200" dirty="0" err="1"/>
              <a:t>L’administration</a:t>
            </a:r>
            <a:r>
              <a:rPr lang="en-US" altLang="en-US" sz="2200" dirty="0"/>
              <a:t> de </a:t>
            </a:r>
            <a:r>
              <a:rPr lang="en-US" altLang="en-US" sz="2200" dirty="0" err="1"/>
              <a:t>Rotavac</a:t>
            </a:r>
            <a:r>
              <a:rPr lang="en-US" altLang="en-US" sz="2200" baseline="30000" dirty="0"/>
              <a:t>®</a:t>
            </a:r>
            <a:r>
              <a:rPr lang="en-US" altLang="en-US" sz="2200" dirty="0"/>
              <a:t> </a:t>
            </a:r>
            <a:r>
              <a:rPr lang="en-US" altLang="en-US" sz="2200" dirty="0" err="1"/>
              <a:t>peut</a:t>
            </a:r>
            <a:r>
              <a:rPr lang="en-US" altLang="en-US" sz="2200" dirty="0"/>
              <a:t> </a:t>
            </a:r>
            <a:r>
              <a:rPr lang="en-US" altLang="en-US" sz="2200" dirty="0" err="1"/>
              <a:t>être</a:t>
            </a:r>
            <a:r>
              <a:rPr lang="en-US" altLang="en-US" sz="2200" dirty="0"/>
              <a:t> </a:t>
            </a:r>
            <a:r>
              <a:rPr lang="en-US" altLang="en-US" sz="2200" dirty="0" err="1"/>
              <a:t>repoussée</a:t>
            </a:r>
            <a:r>
              <a:rPr lang="en-US" altLang="en-US" sz="2200" dirty="0"/>
              <a:t> chez les </a:t>
            </a:r>
            <a:r>
              <a:rPr lang="en-US" altLang="en-US" sz="2200" dirty="0" err="1"/>
              <a:t>sujets</a:t>
            </a:r>
            <a:r>
              <a:rPr lang="en-US" altLang="en-US" sz="2200" dirty="0"/>
              <a:t> </a:t>
            </a:r>
            <a:r>
              <a:rPr lang="en-US" altLang="en-US" sz="2200" dirty="0" err="1"/>
              <a:t>souffrant</a:t>
            </a:r>
            <a:r>
              <a:rPr lang="en-US" altLang="en-US" sz="2200" dirty="0"/>
              <a:t> d’ </a:t>
            </a:r>
            <a:r>
              <a:rPr lang="en-US" altLang="en-US" sz="2200" dirty="0" err="1"/>
              <a:t>i</a:t>
            </a:r>
            <a:r>
              <a:rPr lang="en-GB" altLang="ro-RO" sz="2200" dirty="0" err="1"/>
              <a:t>nfection</a:t>
            </a:r>
            <a:r>
              <a:rPr lang="en-GB" altLang="ro-RO" sz="2200" dirty="0"/>
              <a:t> </a:t>
            </a:r>
            <a:r>
              <a:rPr lang="en-GB" altLang="ro-RO" sz="2200" dirty="0" err="1"/>
              <a:t>aiguë</a:t>
            </a:r>
            <a:r>
              <a:rPr lang="en-GB" altLang="ro-RO" sz="2200" dirty="0"/>
              <a:t> </a:t>
            </a:r>
            <a:r>
              <a:rPr lang="en-GB" altLang="ro-RO" sz="2200" dirty="0" err="1"/>
              <a:t>ou</a:t>
            </a:r>
            <a:r>
              <a:rPr lang="en-GB" altLang="ro-RO" sz="2200" dirty="0"/>
              <a:t> </a:t>
            </a:r>
            <a:r>
              <a:rPr lang="en-GB" altLang="ro-RO" sz="2200" dirty="0" err="1"/>
              <a:t>maladie</a:t>
            </a:r>
            <a:r>
              <a:rPr lang="en-GB" altLang="ro-RO" sz="2200" dirty="0"/>
              <a:t> </a:t>
            </a:r>
            <a:r>
              <a:rPr lang="en-GB" altLang="ro-RO" sz="2200" dirty="0" err="1"/>
              <a:t>fébrile</a:t>
            </a:r>
            <a:endParaRPr lang="en-GB" altLang="ro-RO" sz="2200" dirty="0"/>
          </a:p>
        </p:txBody>
      </p:sp>
      <p:grpSp>
        <p:nvGrpSpPr>
          <p:cNvPr id="14342" name="Group 10">
            <a:extLst>
              <a:ext uri="{FF2B5EF4-FFF2-40B4-BE49-F238E27FC236}">
                <a16:creationId xmlns:a16="http://schemas.microsoft.com/office/drawing/2014/main" id="{F5A58E87-D07D-47D9-B6C0-7E440CA00BDA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4508500"/>
            <a:ext cx="8064500" cy="1079500"/>
            <a:chOff x="113" y="3113"/>
            <a:chExt cx="4627" cy="680"/>
          </a:xfrm>
        </p:grpSpPr>
        <p:sp>
          <p:nvSpPr>
            <p:cNvPr id="14343" name="Rectangle 4">
              <a:extLst>
                <a:ext uri="{FF2B5EF4-FFF2-40B4-BE49-F238E27FC236}">
                  <a16:creationId xmlns:a16="http://schemas.microsoft.com/office/drawing/2014/main" id="{8B0FFA8C-58B8-437E-8255-95DC71355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" y="3203"/>
              <a:ext cx="3946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1313" indent="-341313" defTabSz="912813"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 defTabSz="912813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 defTabSz="912813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 defTabSz="912813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defTabSz="912813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buClrTx/>
                <a:buFont typeface="Limon F3" charset="0"/>
                <a:buNone/>
              </a:pPr>
              <a:r>
                <a:rPr lang="en-GB" altLang="ro-RO" sz="2200"/>
                <a:t>Une maladie bénigne comme une infection des voies respiratoires ou une diarrhée légère </a:t>
              </a:r>
              <a:r>
                <a:rPr lang="en-GB" altLang="ro-RO" sz="2200" b="1"/>
                <a:t>n’est pas</a:t>
              </a:r>
              <a:r>
                <a:rPr lang="en-GB" altLang="ro-RO" sz="2200"/>
                <a:t> une contre-indication</a:t>
              </a:r>
            </a:p>
          </p:txBody>
        </p:sp>
        <p:pic>
          <p:nvPicPr>
            <p:cNvPr id="14344" name="Picture 9" descr="caution">
              <a:extLst>
                <a:ext uri="{FF2B5EF4-FFF2-40B4-BE49-F238E27FC236}">
                  <a16:creationId xmlns:a16="http://schemas.microsoft.com/office/drawing/2014/main" id="{D03DB2AA-64B6-4456-8808-090731B3BE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3113"/>
              <a:ext cx="600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22F7F07B-AB57-49BD-9F63-5418725B6B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  <a:defRPr/>
            </a:pPr>
            <a:r>
              <a:rPr lang="en-GB" altLang="ro-RO" sz="3600"/>
              <a:t>Messages clés</a:t>
            </a:r>
          </a:p>
        </p:txBody>
      </p:sp>
      <p:pic>
        <p:nvPicPr>
          <p:cNvPr id="16387" name="Picture 7" descr="C:\Users\sfellache\Desktop\ammp\doctor1.jpg">
            <a:extLst>
              <a:ext uri="{FF2B5EF4-FFF2-40B4-BE49-F238E27FC236}">
                <a16:creationId xmlns:a16="http://schemas.microsoft.com/office/drawing/2014/main" id="{3AC46407-9CF8-4C41-A722-7DB7D2675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738" y="-11335"/>
            <a:ext cx="1846262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31">
            <a:extLst>
              <a:ext uri="{FF2B5EF4-FFF2-40B4-BE49-F238E27FC236}">
                <a16:creationId xmlns:a16="http://schemas.microsoft.com/office/drawing/2014/main" id="{B2FCCD5C-0C04-4C4A-AD54-6BE4DF7B4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1412875"/>
            <a:ext cx="8640762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>
              <a:spcBef>
                <a:spcPts val="1200"/>
              </a:spcBef>
            </a:pPr>
            <a:r>
              <a:rPr lang="en-GB" altLang="ro-RO" sz="1900" dirty="0">
                <a:ea typeface="SimSun" panose="02010600030101010101" pitchFamily="2" charset="-122"/>
              </a:rPr>
              <a:t>La vaccination </a:t>
            </a:r>
            <a:r>
              <a:rPr lang="fr-FR" altLang="zh-CN" sz="1800" dirty="0">
                <a:ea typeface="SimSun" panose="02010600030101010101" pitchFamily="2" charset="-122"/>
              </a:rPr>
              <a:t>à l’âge approprié </a:t>
            </a:r>
            <a:r>
              <a:rPr lang="en-GB" altLang="ro-RO" sz="1900" dirty="0" err="1">
                <a:ea typeface="SimSun" panose="02010600030101010101" pitchFamily="2" charset="-122"/>
              </a:rPr>
              <a:t>est</a:t>
            </a:r>
            <a:r>
              <a:rPr lang="en-GB" altLang="ro-RO" sz="1900" dirty="0">
                <a:ea typeface="SimSun" panose="02010600030101010101" pitchFamily="2" charset="-122"/>
              </a:rPr>
              <a:t> très </a:t>
            </a:r>
            <a:r>
              <a:rPr lang="en-GB" altLang="ro-RO" sz="1900" dirty="0" err="1">
                <a:ea typeface="SimSun" panose="02010600030101010101" pitchFamily="2" charset="-122"/>
              </a:rPr>
              <a:t>importante</a:t>
            </a:r>
            <a:r>
              <a:rPr lang="en-GB" altLang="ro-RO" sz="1900" dirty="0">
                <a:ea typeface="SimSun" panose="02010600030101010101" pitchFamily="2" charset="-122"/>
              </a:rPr>
              <a:t> pour le </a:t>
            </a:r>
            <a:r>
              <a:rPr lang="en-GB" altLang="ro-RO" sz="1900" dirty="0" err="1">
                <a:ea typeface="SimSun" panose="02010600030101010101" pitchFamily="2" charset="-122"/>
              </a:rPr>
              <a:t>vaccin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antirotavirus</a:t>
            </a:r>
            <a:endParaRPr lang="en-GB" altLang="ro-RO" sz="1900" dirty="0">
              <a:ea typeface="SimSun" panose="02010600030101010101" pitchFamily="2" charset="-122"/>
            </a:endParaRPr>
          </a:p>
          <a:p>
            <a:pPr>
              <a:spcBef>
                <a:spcPts val="1200"/>
              </a:spcBef>
            </a:pPr>
            <a:r>
              <a:rPr lang="en-GB" altLang="ro-RO" sz="1900" dirty="0">
                <a:ea typeface="SimSun" panose="02010600030101010101" pitchFamily="2" charset="-122"/>
              </a:rPr>
              <a:t>La première dose de </a:t>
            </a:r>
            <a:r>
              <a:rPr lang="en-GB" altLang="ro-RO" sz="1900" dirty="0" err="1"/>
              <a:t>Rotavac</a:t>
            </a:r>
            <a:r>
              <a:rPr lang="en-GB" altLang="ro-RO" sz="1900" baseline="30000" dirty="0"/>
              <a:t>®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devrait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être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administrée</a:t>
            </a:r>
            <a:r>
              <a:rPr lang="en-GB" altLang="ro-RO" sz="1900" dirty="0">
                <a:ea typeface="SimSun" panose="02010600030101010101" pitchFamily="2" charset="-122"/>
              </a:rPr>
              <a:t> à </a:t>
            </a:r>
            <a:r>
              <a:rPr lang="en-GB" altLang="ro-RO" sz="1900" dirty="0" err="1">
                <a:ea typeface="SimSun" panose="02010600030101010101" pitchFamily="2" charset="-122"/>
              </a:rPr>
              <a:t>l’âge</a:t>
            </a:r>
            <a:r>
              <a:rPr lang="en-GB" altLang="ro-RO" sz="1900" dirty="0">
                <a:ea typeface="SimSun" panose="02010600030101010101" pitchFamily="2" charset="-122"/>
              </a:rPr>
              <a:t> de 6 </a:t>
            </a:r>
            <a:r>
              <a:rPr lang="en-GB" altLang="ro-RO" sz="1900" dirty="0" err="1">
                <a:ea typeface="SimSun" panose="02010600030101010101" pitchFamily="2" charset="-122"/>
              </a:rPr>
              <a:t>semaines</a:t>
            </a:r>
            <a:endParaRPr lang="en-GB" altLang="ro-RO" sz="1900" dirty="0">
              <a:ea typeface="SimSun" panose="02010600030101010101" pitchFamily="2" charset="-122"/>
            </a:endParaRPr>
          </a:p>
          <a:p>
            <a:pPr>
              <a:spcBef>
                <a:spcPts val="1200"/>
              </a:spcBef>
            </a:pPr>
            <a:r>
              <a:rPr lang="en-GB" altLang="ro-RO" sz="1900" dirty="0">
                <a:ea typeface="SimSun" panose="02010600030101010101" pitchFamily="2" charset="-122"/>
              </a:rPr>
              <a:t>La </a:t>
            </a:r>
            <a:r>
              <a:rPr lang="en-GB" altLang="ro-RO" sz="1900" dirty="0" err="1">
                <a:ea typeface="SimSun" panose="02010600030101010101" pitchFamily="2" charset="-122"/>
              </a:rPr>
              <a:t>deuxième</a:t>
            </a:r>
            <a:r>
              <a:rPr lang="en-GB" altLang="ro-RO" sz="1900" dirty="0">
                <a:ea typeface="SimSun" panose="02010600030101010101" pitchFamily="2" charset="-122"/>
              </a:rPr>
              <a:t> et la </a:t>
            </a:r>
            <a:r>
              <a:rPr lang="en-GB" altLang="ro-RO" sz="1900" dirty="0" err="1">
                <a:ea typeface="SimSun" panose="02010600030101010101" pitchFamily="2" charset="-122"/>
              </a:rPr>
              <a:t>troisième</a:t>
            </a:r>
            <a:r>
              <a:rPr lang="en-GB" altLang="ro-RO" sz="1900" dirty="0">
                <a:ea typeface="SimSun" panose="02010600030101010101" pitchFamily="2" charset="-122"/>
              </a:rPr>
              <a:t> dose </a:t>
            </a:r>
            <a:r>
              <a:rPr lang="en-GB" altLang="ro-RO" sz="1900" dirty="0" err="1">
                <a:ea typeface="SimSun" panose="02010600030101010101" pitchFamily="2" charset="-122"/>
              </a:rPr>
              <a:t>devraient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être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administrées</a:t>
            </a:r>
            <a:r>
              <a:rPr lang="en-GB" altLang="ro-RO" sz="1900" dirty="0">
                <a:ea typeface="SimSun" panose="02010600030101010101" pitchFamily="2" charset="-122"/>
              </a:rPr>
              <a:t> à 10 et 14 </a:t>
            </a:r>
            <a:r>
              <a:rPr lang="en-GB" altLang="ro-RO" sz="1900" dirty="0" err="1">
                <a:ea typeface="SimSun" panose="02010600030101010101" pitchFamily="2" charset="-122"/>
              </a:rPr>
              <a:t>semaines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d’âge</a:t>
            </a:r>
            <a:r>
              <a:rPr lang="en-GB" altLang="ro-RO" sz="1900" dirty="0">
                <a:ea typeface="SimSun" panose="02010600030101010101" pitchFamily="2" charset="-122"/>
              </a:rPr>
              <a:t>, </a:t>
            </a:r>
            <a:r>
              <a:rPr lang="en-GB" altLang="ro-RO" sz="1900" dirty="0" err="1">
                <a:ea typeface="SimSun" panose="02010600030101010101" pitchFamily="2" charset="-122"/>
              </a:rPr>
              <a:t>respectivement</a:t>
            </a:r>
            <a:r>
              <a:rPr lang="en-GB" altLang="ro-RO" sz="1900" dirty="0">
                <a:ea typeface="SimSun" panose="02010600030101010101" pitchFamily="2" charset="-122"/>
              </a:rPr>
              <a:t> – un </a:t>
            </a:r>
            <a:r>
              <a:rPr lang="en-GB" altLang="ro-RO" sz="1900" dirty="0" err="1">
                <a:ea typeface="SimSun" panose="02010600030101010101" pitchFamily="2" charset="-122"/>
              </a:rPr>
              <a:t>intervalle</a:t>
            </a:r>
            <a:r>
              <a:rPr lang="en-GB" altLang="ro-RO" sz="1900" dirty="0">
                <a:ea typeface="SimSun" panose="02010600030101010101" pitchFamily="2" charset="-122"/>
              </a:rPr>
              <a:t> minimum de 4 </a:t>
            </a:r>
            <a:r>
              <a:rPr lang="en-GB" altLang="ro-RO" sz="1900" dirty="0" err="1">
                <a:ea typeface="SimSun" panose="02010600030101010101" pitchFamily="2" charset="-122"/>
              </a:rPr>
              <a:t>semaines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devrait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être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respecté</a:t>
            </a:r>
            <a:r>
              <a:rPr lang="en-GB" altLang="ro-RO" sz="1900" dirty="0">
                <a:ea typeface="SimSun" panose="02010600030101010101" pitchFamily="2" charset="-122"/>
              </a:rPr>
              <a:t> entre les doses</a:t>
            </a:r>
          </a:p>
          <a:p>
            <a:pPr>
              <a:spcBef>
                <a:spcPts val="1200"/>
              </a:spcBef>
            </a:pPr>
            <a:r>
              <a:rPr lang="en-GB" altLang="ro-RO" sz="1900" dirty="0">
                <a:ea typeface="SimSun" panose="02010600030101010101" pitchFamily="2" charset="-122"/>
              </a:rPr>
              <a:t>Si les enfants </a:t>
            </a:r>
            <a:r>
              <a:rPr lang="en-GB" altLang="ro-RO" sz="1900" dirty="0" err="1">
                <a:ea typeface="SimSun" panose="02010600030101010101" pitchFamily="2" charset="-122"/>
              </a:rPr>
              <a:t>ont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raté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leurs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vaccins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antirotavirus</a:t>
            </a:r>
            <a:r>
              <a:rPr lang="en-GB" altLang="ro-RO" sz="1900" dirty="0">
                <a:ea typeface="SimSun" panose="02010600030101010101" pitchFamily="2" charset="-122"/>
              </a:rPr>
              <a:t>, </a:t>
            </a:r>
            <a:r>
              <a:rPr lang="en-GB" altLang="ro-RO" sz="1900" dirty="0" err="1">
                <a:ea typeface="SimSun" panose="02010600030101010101" pitchFamily="2" charset="-122"/>
              </a:rPr>
              <a:t>ils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peuvent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bénéficier</a:t>
            </a:r>
            <a:r>
              <a:rPr lang="en-GB" altLang="ro-RO" sz="1900" dirty="0">
                <a:ea typeface="SimSun" panose="02010600030101010101" pitchFamily="2" charset="-122"/>
              </a:rPr>
              <a:t> de </a:t>
            </a:r>
            <a:r>
              <a:rPr lang="en-GB" altLang="ro-RO" sz="1900" dirty="0" err="1">
                <a:ea typeface="SimSun" panose="02010600030101010101" pitchFamily="2" charset="-122"/>
              </a:rPr>
              <a:t>l’administration</a:t>
            </a:r>
            <a:r>
              <a:rPr lang="en-GB" altLang="ro-RO" sz="1900" dirty="0">
                <a:ea typeface="SimSun" panose="02010600030101010101" pitchFamily="2" charset="-122"/>
              </a:rPr>
              <a:t> du </a:t>
            </a:r>
            <a:r>
              <a:rPr lang="en-GB" altLang="ro-RO" sz="1900" dirty="0" err="1">
                <a:ea typeface="SimSun" panose="02010600030101010101" pitchFamily="2" charset="-122"/>
              </a:rPr>
              <a:t>vaccin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jusqu’à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l’âge</a:t>
            </a:r>
            <a:r>
              <a:rPr lang="en-GB" altLang="ro-RO" sz="1900" dirty="0">
                <a:ea typeface="SimSun" panose="02010600030101010101" pitchFamily="2" charset="-122"/>
              </a:rPr>
              <a:t> de 24 </a:t>
            </a:r>
            <a:r>
              <a:rPr lang="en-GB" altLang="ro-RO" sz="1900" dirty="0" err="1">
                <a:ea typeface="SimSun" panose="02010600030101010101" pitchFamily="2" charset="-122"/>
              </a:rPr>
              <a:t>mois</a:t>
            </a:r>
            <a:endParaRPr lang="en-GB" altLang="ro-RO" sz="1900" dirty="0">
              <a:ea typeface="SimSun" panose="02010600030101010101" pitchFamily="2" charset="-122"/>
            </a:endParaRPr>
          </a:p>
          <a:p>
            <a:pPr>
              <a:spcBef>
                <a:spcPts val="1200"/>
              </a:spcBef>
            </a:pPr>
            <a:r>
              <a:rPr lang="en-GB" altLang="ro-RO" sz="1900" dirty="0">
                <a:ea typeface="SimSun" panose="02010600030101010101" pitchFamily="2" charset="-122"/>
              </a:rPr>
              <a:t>Le </a:t>
            </a:r>
            <a:r>
              <a:rPr lang="en-GB" altLang="ro-RO" sz="1900" dirty="0" err="1">
                <a:ea typeface="SimSun" panose="02010600030101010101" pitchFamily="2" charset="-122"/>
              </a:rPr>
              <a:t>vaccin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antirotavirus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peut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être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administré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simultanément</a:t>
            </a:r>
            <a:r>
              <a:rPr lang="en-GB" altLang="ro-RO" sz="1900" dirty="0">
                <a:ea typeface="SimSun" panose="02010600030101010101" pitchFamily="2" charset="-122"/>
              </a:rPr>
              <a:t> avec </a:t>
            </a:r>
            <a:r>
              <a:rPr lang="en-GB" altLang="ro-RO" sz="1900" dirty="0" err="1">
                <a:ea typeface="SimSun" panose="02010600030101010101" pitchFamily="2" charset="-122"/>
              </a:rPr>
              <a:t>d’autres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vaccins</a:t>
            </a:r>
            <a:r>
              <a:rPr lang="en-GB" altLang="ro-RO" sz="1900" dirty="0">
                <a:ea typeface="SimSun" panose="02010600030101010101" pitchFamily="2" charset="-122"/>
              </a:rPr>
              <a:t> </a:t>
            </a:r>
            <a:r>
              <a:rPr lang="en-GB" altLang="ro-RO" sz="1900" dirty="0" err="1">
                <a:ea typeface="SimSun" panose="02010600030101010101" pitchFamily="2" charset="-122"/>
              </a:rPr>
              <a:t>comme</a:t>
            </a:r>
            <a:r>
              <a:rPr lang="en-GB" altLang="ro-RO" sz="1900" dirty="0">
                <a:ea typeface="SimSun" panose="02010600030101010101" pitchFamily="2" charset="-122"/>
              </a:rPr>
              <a:t> le </a:t>
            </a:r>
            <a:r>
              <a:rPr lang="en-GB" altLang="ro-RO" sz="1900" dirty="0" err="1">
                <a:ea typeface="SimSun" panose="02010600030101010101" pitchFamily="2" charset="-122"/>
              </a:rPr>
              <a:t>vaccin</a:t>
            </a:r>
            <a:r>
              <a:rPr lang="en-GB" altLang="ro-RO" sz="1900" dirty="0">
                <a:ea typeface="SimSun" panose="02010600030101010101" pitchFamily="2" charset="-122"/>
              </a:rPr>
              <a:t> pentavalent, le VPC </a:t>
            </a:r>
            <a:r>
              <a:rPr lang="en-GB" altLang="ro-RO" sz="1900" dirty="0" err="1">
                <a:ea typeface="SimSun" panose="02010600030101010101" pitchFamily="2" charset="-122"/>
              </a:rPr>
              <a:t>ou</a:t>
            </a:r>
            <a:r>
              <a:rPr lang="en-GB" altLang="ro-RO" sz="1900" dirty="0">
                <a:ea typeface="SimSun" panose="02010600030101010101" pitchFamily="2" charset="-122"/>
              </a:rPr>
              <a:t> le VPO</a:t>
            </a:r>
          </a:p>
          <a:p>
            <a:pPr>
              <a:spcBef>
                <a:spcPts val="1200"/>
              </a:spcBef>
            </a:pPr>
            <a:r>
              <a:rPr lang="en-GB" altLang="ro-RO" sz="1900" dirty="0"/>
              <a:t>Une </a:t>
            </a:r>
            <a:r>
              <a:rPr lang="en-GB" altLang="ro-RO" sz="1900" dirty="0" err="1"/>
              <a:t>maladie</a:t>
            </a:r>
            <a:r>
              <a:rPr lang="en-GB" altLang="ro-RO" sz="1900" dirty="0"/>
              <a:t> </a:t>
            </a:r>
            <a:r>
              <a:rPr lang="en-GB" altLang="ro-RO" sz="1900" dirty="0" err="1"/>
              <a:t>bénigne</a:t>
            </a:r>
            <a:r>
              <a:rPr lang="en-GB" altLang="ro-RO" sz="1900" dirty="0"/>
              <a:t> </a:t>
            </a:r>
            <a:r>
              <a:rPr lang="en-GB" altLang="ro-RO" sz="1900" dirty="0" err="1"/>
              <a:t>comme</a:t>
            </a:r>
            <a:r>
              <a:rPr lang="en-GB" altLang="ro-RO" sz="1900" dirty="0"/>
              <a:t> </a:t>
            </a:r>
            <a:r>
              <a:rPr lang="en-GB" altLang="ro-RO" sz="1900" dirty="0" err="1"/>
              <a:t>une</a:t>
            </a:r>
            <a:r>
              <a:rPr lang="en-GB" altLang="ro-RO" sz="1900" dirty="0"/>
              <a:t> infection des </a:t>
            </a:r>
            <a:r>
              <a:rPr lang="en-GB" altLang="ro-RO" sz="1900" dirty="0" err="1"/>
              <a:t>voies</a:t>
            </a:r>
            <a:r>
              <a:rPr lang="en-GB" altLang="ro-RO" sz="1900" dirty="0"/>
              <a:t> </a:t>
            </a:r>
            <a:r>
              <a:rPr lang="en-GB" altLang="ro-RO" sz="1900" dirty="0" err="1"/>
              <a:t>respiratoires</a:t>
            </a:r>
            <a:r>
              <a:rPr lang="en-GB" altLang="ro-RO" sz="1900" dirty="0"/>
              <a:t> </a:t>
            </a:r>
            <a:r>
              <a:rPr lang="en-GB" altLang="ro-RO" sz="1900" dirty="0" err="1"/>
              <a:t>ou</a:t>
            </a:r>
            <a:r>
              <a:rPr lang="en-GB" altLang="ro-RO" sz="1900" dirty="0"/>
              <a:t> </a:t>
            </a:r>
            <a:r>
              <a:rPr lang="en-GB" altLang="ro-RO" sz="1900" dirty="0" err="1"/>
              <a:t>une</a:t>
            </a:r>
            <a:r>
              <a:rPr lang="en-GB" altLang="ro-RO" sz="1900" dirty="0"/>
              <a:t> </a:t>
            </a:r>
            <a:r>
              <a:rPr lang="en-GB" altLang="ro-RO" sz="1900" dirty="0" err="1"/>
              <a:t>diarrhée</a:t>
            </a:r>
            <a:r>
              <a:rPr lang="en-GB" altLang="ro-RO" sz="1900" dirty="0"/>
              <a:t> </a:t>
            </a:r>
            <a:r>
              <a:rPr lang="en-GB" altLang="ro-RO" sz="1900" dirty="0" err="1"/>
              <a:t>légère</a:t>
            </a:r>
            <a:r>
              <a:rPr lang="en-GB" altLang="ro-RO" sz="1900" dirty="0"/>
              <a:t> </a:t>
            </a:r>
            <a:r>
              <a:rPr lang="en-GB" altLang="ro-RO" sz="1900" b="1" dirty="0" err="1"/>
              <a:t>n’est</a:t>
            </a:r>
            <a:r>
              <a:rPr lang="en-GB" altLang="ro-RO" sz="1900" b="1" dirty="0"/>
              <a:t> pas</a:t>
            </a:r>
            <a:r>
              <a:rPr lang="en-GB" altLang="ro-RO" sz="1900" dirty="0"/>
              <a:t> </a:t>
            </a:r>
            <a:r>
              <a:rPr lang="en-GB" altLang="ro-RO" sz="1900" dirty="0" err="1"/>
              <a:t>une</a:t>
            </a:r>
            <a:r>
              <a:rPr lang="en-GB" altLang="ro-RO" sz="1900" dirty="0"/>
              <a:t> </a:t>
            </a:r>
            <a:r>
              <a:rPr lang="en-GB" altLang="ro-RO" sz="1900" dirty="0" err="1"/>
              <a:t>contre</a:t>
            </a:r>
            <a:r>
              <a:rPr lang="en-GB" altLang="ro-RO" sz="1900" dirty="0"/>
              <a:t>-indication</a:t>
            </a:r>
          </a:p>
          <a:p>
            <a:pPr>
              <a:spcBef>
                <a:spcPts val="1200"/>
              </a:spcBef>
            </a:pPr>
            <a:endParaRPr lang="en-GB" altLang="ro-RO" sz="1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1161</Words>
  <Application>Microsoft Office PowerPoint</Application>
  <PresentationFormat>On-screen Show (4:3)</PresentationFormat>
  <Paragraphs>128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Arial Narrow</vt:lpstr>
      <vt:lpstr>Calibri</vt:lpstr>
      <vt:lpstr>Gill Sans MT</vt:lpstr>
      <vt:lpstr>Limon F3</vt:lpstr>
      <vt:lpstr>Wingdings</vt:lpstr>
      <vt:lpstr>PPTtemplate</vt:lpstr>
      <vt:lpstr>PowerPoint Presentation</vt:lpstr>
      <vt:lpstr>Objectifs d'apprentissage</vt:lpstr>
      <vt:lpstr>PowerPoint Presentation</vt:lpstr>
      <vt:lpstr>Quel est le calendrier du vaccin antirotavirus  ?</vt:lpstr>
      <vt:lpstr>PowerPoint Presentation</vt:lpstr>
      <vt:lpstr>PowerPoint Presentation</vt:lpstr>
      <vt:lpstr>PowerPoint Presentation</vt:lpstr>
      <vt:lpstr>Contre-indications absolues</vt:lpstr>
      <vt:lpstr>Messages clés</vt:lpstr>
      <vt:lpstr>Fin du module</vt:lpstr>
    </vt:vector>
  </TitlesOfParts>
  <Company>WORLD HEALTH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Storing and transporting pentavalent Hib vaccine</dc:title>
  <dc:creator>RANIM</dc:creator>
  <cp:lastModifiedBy>WALLDORF, Jenny</cp:lastModifiedBy>
  <cp:revision>584</cp:revision>
  <dcterms:created xsi:type="dcterms:W3CDTF">2012-01-26T11:50:09Z</dcterms:created>
  <dcterms:modified xsi:type="dcterms:W3CDTF">2022-03-09T10:46:06Z</dcterms:modified>
</cp:coreProperties>
</file>