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5" r:id="rId7"/>
    <p:sldId id="316" r:id="rId8"/>
    <p:sldId id="321" r:id="rId9"/>
    <p:sldId id="322" r:id="rId10"/>
    <p:sldId id="312" r:id="rId11"/>
    <p:sldId id="323" r:id="rId12"/>
    <p:sldId id="313" r:id="rId13"/>
    <p:sldId id="324"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1D488C-2D96-D339-D9CA-E373D3B66D8C}" v="1" dt="2022-04-06T15:36:30.7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598" autoAdjust="0"/>
  </p:normalViewPr>
  <p:slideViewPr>
    <p:cSldViewPr>
      <p:cViewPr varScale="1">
        <p:scale>
          <a:sx n="67" d="100"/>
          <a:sy n="67" d="100"/>
        </p:scale>
        <p:origin x="222"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4188" y="-3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C01D488C-2D96-D339-D9CA-E373D3B66D8C}"/>
    <pc:docChg chg="modSld">
      <pc:chgData name="Mrs Gillian F. MAYERS (mayersgill@gmail.com)" userId="S::mayersgill_gmail.com#ext#@worldhealthorg.onmicrosoft.com::d9b941f0-ac22-4431-a954-e58ec48ed8eb" providerId="AD" clId="Web-{C01D488C-2D96-D339-D9CA-E373D3B66D8C}" dt="2022-04-06T15:36:30.767" v="0" actId="14100"/>
      <pc:docMkLst>
        <pc:docMk/>
      </pc:docMkLst>
      <pc:sldChg chg="modSp">
        <pc:chgData name="Mrs Gillian F. MAYERS (mayersgill@gmail.com)" userId="S::mayersgill_gmail.com#ext#@worldhealthorg.onmicrosoft.com::d9b941f0-ac22-4431-a954-e58ec48ed8eb" providerId="AD" clId="Web-{C01D488C-2D96-D339-D9CA-E373D3B66D8C}" dt="2022-04-06T15:36:30.767" v="0" actId="14100"/>
        <pc:sldMkLst>
          <pc:docMk/>
          <pc:sldMk cId="0" sldId="323"/>
        </pc:sldMkLst>
        <pc:spChg chg="mod">
          <ac:chgData name="Mrs Gillian F. MAYERS (mayersgill@gmail.com)" userId="S::mayersgill_gmail.com#ext#@worldhealthorg.onmicrosoft.com::d9b941f0-ac22-4431-a954-e58ec48ed8eb" providerId="AD" clId="Web-{C01D488C-2D96-D339-D9CA-E373D3B66D8C}" dt="2022-04-06T15:36:30.767" v="0" actId="14100"/>
          <ac:spMkLst>
            <pc:docMk/>
            <pc:sldMk cId="0" sldId="323"/>
            <ac:spMk id="24580" creationId="{94E9762F-277F-4618-A182-9CD6EBFBC7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3AFBD2A-B550-4FBC-8B58-F1F53E0D833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EA3B0F9A-16B6-4D2B-B368-6DF88473798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4BD678FB-2CBE-4175-AC45-621128DA3AB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AF700D49-9D9A-49F2-A68B-5672396A4A72}"/>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9302A33E-6770-407B-8CF7-259833A7377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37D75B2-EFD0-42C6-BD18-9591B84415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FC522BD2-FABC-4553-ACA7-01AECE53AE0C}"/>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A40640C5-E07F-40E7-A385-D85A7D51669B}"/>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9BE7A9E8-0523-4774-A4DF-22001992882B}"/>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5AAACEF6-915E-408D-A23E-29BF14C116F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9E8B814F-0D29-448A-910C-8356DE901E24}"/>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E46CC1E5-A2C5-46BE-BC3A-F29DBDC3FAEB}"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AE176DD9-6196-4850-B33E-2E47947D2FC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29DF11A3-D6EC-4F73-87A5-C5176867446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9F6A941-F49E-41FF-8870-A878B0F695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4D8DA897-D400-44AC-81BC-BE7C1AC40A5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700C4FA4-70FD-443D-8001-09C66720AF5C}"/>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8644932C-589F-44EF-A4B8-3CFA9627A8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comment assurer le </a:t>
            </a:r>
            <a:r>
              <a:rPr lang="en-GB" altLang="ro-RO" b="1" dirty="0" err="1">
                <a:solidFill>
                  <a:srgbClr val="000000"/>
                </a:solidFill>
              </a:rPr>
              <a:t>suivi</a:t>
            </a:r>
            <a:r>
              <a:rPr lang="en-GB" altLang="ro-RO" b="1" dirty="0">
                <a:solidFill>
                  <a:srgbClr val="000000"/>
                </a:solidFill>
              </a:rPr>
              <a:t> des </a:t>
            </a:r>
            <a:r>
              <a:rPr lang="en-GB" altLang="ro-RO" b="1" dirty="0" err="1">
                <a:solidFill>
                  <a:srgbClr val="000000"/>
                </a:solidFill>
              </a:rPr>
              <a:t>nourrissons</a:t>
            </a:r>
            <a:r>
              <a:rPr lang="en-GB" altLang="ro-RO" b="1" dirty="0">
                <a:solidFill>
                  <a:srgbClr val="000000"/>
                </a:solidFill>
              </a:rPr>
              <a:t> pour la </a:t>
            </a:r>
            <a:r>
              <a:rPr lang="en-GB" altLang="ro-RO" b="1" dirty="0" err="1">
                <a:solidFill>
                  <a:srgbClr val="000000"/>
                </a:solidFill>
              </a:rPr>
              <a:t>seconde</a:t>
            </a:r>
            <a:r>
              <a:rPr lang="en-GB" altLang="ro-RO" b="1" dirty="0">
                <a:solidFill>
                  <a:srgbClr val="000000"/>
                </a:solidFill>
              </a:rPr>
              <a:t> dose du </a:t>
            </a:r>
            <a:r>
              <a:rPr lang="en-GB" altLang="ro-RO" b="1" dirty="0" err="1">
                <a:solidFill>
                  <a:srgbClr val="000000"/>
                </a:solidFill>
              </a:rPr>
              <a:t>vaccin</a:t>
            </a:r>
            <a:r>
              <a:rPr lang="en-GB" altLang="ro-RO" b="1" dirty="0">
                <a:solidFill>
                  <a:srgbClr val="000000"/>
                </a:solidFill>
              </a:rPr>
              <a:t> </a:t>
            </a:r>
            <a:r>
              <a:rPr lang="en-GB" altLang="ro-RO" b="1" dirty="0" err="1">
                <a:solidFill>
                  <a:srgbClr val="000000"/>
                </a:solidFill>
              </a:rPr>
              <a:t>antirotavirus</a:t>
            </a:r>
            <a:r>
              <a:rPr lang="en-GB" altLang="ro-RO" b="1" dirty="0">
                <a:solidFill>
                  <a:srgbClr val="000000"/>
                </a:solidFill>
              </a:rPr>
              <a:t>.</a:t>
            </a:r>
          </a:p>
          <a:p>
            <a:endParaRPr lang="en-GB" altLang="ro-RO" b="1" dirty="0">
              <a:solidFill>
                <a:srgbClr val="000000"/>
              </a:solidFill>
            </a:endParaRPr>
          </a:p>
          <a:p>
            <a:r>
              <a:rPr lang="en-GB" altLang="ro-RO" dirty="0" err="1">
                <a:solidFill>
                  <a:srgbClr val="000000"/>
                </a:solidFill>
              </a:rPr>
              <a:t>S’assurer</a:t>
            </a:r>
            <a:r>
              <a:rPr lang="en-GB" altLang="ro-RO" dirty="0">
                <a:solidFill>
                  <a:srgbClr val="000000"/>
                </a:solidFill>
              </a:rPr>
              <a:t> que </a:t>
            </a:r>
            <a:r>
              <a:rPr lang="en-GB" altLang="ro-RO" dirty="0" err="1">
                <a:solidFill>
                  <a:srgbClr val="000000"/>
                </a:solidFill>
              </a:rPr>
              <a:t>tous</a:t>
            </a:r>
            <a:r>
              <a:rPr lang="en-GB" altLang="ro-RO" dirty="0">
                <a:solidFill>
                  <a:srgbClr val="000000"/>
                </a:solidFill>
              </a:rPr>
              <a:t> les </a:t>
            </a:r>
            <a:r>
              <a:rPr lang="en-GB" altLang="ro-RO" dirty="0" err="1">
                <a:solidFill>
                  <a:srgbClr val="000000"/>
                </a:solidFill>
              </a:rPr>
              <a:t>nourrissons</a:t>
            </a:r>
            <a:r>
              <a:rPr lang="en-GB" altLang="ro-RO" dirty="0">
                <a:solidFill>
                  <a:srgbClr val="000000"/>
                </a:solidFill>
              </a:rPr>
              <a:t> </a:t>
            </a:r>
            <a:r>
              <a:rPr lang="en-GB" altLang="ro-RO" dirty="0" err="1">
                <a:solidFill>
                  <a:srgbClr val="000000"/>
                </a:solidFill>
              </a:rPr>
              <a:t>reçoivent</a:t>
            </a:r>
            <a:r>
              <a:rPr lang="en-GB" altLang="ro-RO" dirty="0">
                <a:solidFill>
                  <a:srgbClr val="000000"/>
                </a:solidFill>
              </a:rPr>
              <a:t> </a:t>
            </a:r>
            <a:r>
              <a:rPr lang="en-GB" altLang="ro-RO" dirty="0" err="1">
                <a:solidFill>
                  <a:srgbClr val="000000"/>
                </a:solidFill>
              </a:rPr>
              <a:t>toutes</a:t>
            </a:r>
            <a:r>
              <a:rPr lang="en-GB" altLang="ro-RO" dirty="0">
                <a:solidFill>
                  <a:srgbClr val="000000"/>
                </a:solidFill>
              </a:rPr>
              <a:t> les doses de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à temps (à 6, 10 et 14 </a:t>
            </a:r>
            <a:r>
              <a:rPr lang="en-GB" altLang="ro-RO" dirty="0" err="1">
                <a:solidFill>
                  <a:srgbClr val="000000"/>
                </a:solidFill>
              </a:rPr>
              <a:t>semaines</a:t>
            </a:r>
            <a:r>
              <a:rPr lang="en-GB" altLang="ro-RO" dirty="0">
                <a:solidFill>
                  <a:srgbClr val="000000"/>
                </a:solidFill>
              </a:rPr>
              <a:t> de vie)</a:t>
            </a:r>
          </a:p>
          <a:p>
            <a:r>
              <a:rPr lang="en-GB" altLang="ro-RO" dirty="0" err="1">
                <a:solidFill>
                  <a:srgbClr val="000000"/>
                </a:solidFill>
              </a:rPr>
              <a:t>Suivi</a:t>
            </a:r>
            <a:r>
              <a:rPr lang="en-GB" altLang="ro-RO" dirty="0">
                <a:solidFill>
                  <a:srgbClr val="000000"/>
                </a:solidFill>
              </a:rPr>
              <a:t> </a:t>
            </a:r>
            <a:r>
              <a:rPr lang="en-GB" altLang="ro-RO" dirty="0" err="1">
                <a:solidFill>
                  <a:srgbClr val="000000"/>
                </a:solidFill>
              </a:rPr>
              <a:t>auprès</a:t>
            </a:r>
            <a:r>
              <a:rPr lang="en-GB" altLang="ro-RO" dirty="0">
                <a:solidFill>
                  <a:srgbClr val="000000"/>
                </a:solidFill>
              </a:rPr>
              <a:t> des </a:t>
            </a:r>
            <a:r>
              <a:rPr lang="en-GB" altLang="ro-RO" dirty="0" err="1">
                <a:solidFill>
                  <a:srgbClr val="000000"/>
                </a:solidFill>
              </a:rPr>
              <a:t>nourrissons</a:t>
            </a:r>
            <a:r>
              <a:rPr lang="en-GB" altLang="ro-RO" dirty="0">
                <a:solidFill>
                  <a:srgbClr val="000000"/>
                </a:solidFill>
              </a:rPr>
              <a:t> </a:t>
            </a:r>
            <a:r>
              <a:rPr lang="en-GB" altLang="ro-RO" dirty="0" err="1">
                <a:solidFill>
                  <a:srgbClr val="000000"/>
                </a:solidFill>
              </a:rPr>
              <a:t>ayant</a:t>
            </a:r>
            <a:r>
              <a:rPr lang="en-GB" altLang="ro-RO" dirty="0">
                <a:solidFill>
                  <a:srgbClr val="000000"/>
                </a:solidFill>
              </a:rPr>
              <a:t> </a:t>
            </a:r>
            <a:r>
              <a:rPr lang="en-GB" altLang="ro-RO" dirty="0" err="1">
                <a:solidFill>
                  <a:srgbClr val="000000"/>
                </a:solidFill>
              </a:rPr>
              <a:t>reçu</a:t>
            </a:r>
            <a:r>
              <a:rPr lang="en-GB" altLang="ro-RO" dirty="0">
                <a:solidFill>
                  <a:srgbClr val="000000"/>
                </a:solidFill>
              </a:rPr>
              <a:t> la première / </a:t>
            </a:r>
            <a:r>
              <a:rPr lang="en-GB" altLang="ro-RO" dirty="0" err="1">
                <a:solidFill>
                  <a:srgbClr val="000000"/>
                </a:solidFill>
              </a:rPr>
              <a:t>seconde</a:t>
            </a:r>
            <a:r>
              <a:rPr lang="en-GB" altLang="ro-RO" dirty="0">
                <a:solidFill>
                  <a:srgbClr val="000000"/>
                </a:solidFill>
              </a:rPr>
              <a:t> dose et que les parents </a:t>
            </a:r>
            <a:r>
              <a:rPr lang="en-GB" altLang="ro-RO" dirty="0" err="1">
                <a:solidFill>
                  <a:srgbClr val="000000"/>
                </a:solidFill>
              </a:rPr>
              <a:t>n’ont</a:t>
            </a:r>
            <a:r>
              <a:rPr lang="en-GB" altLang="ro-RO" dirty="0">
                <a:solidFill>
                  <a:srgbClr val="000000"/>
                </a:solidFill>
              </a:rPr>
              <a:t> pas </a:t>
            </a:r>
            <a:r>
              <a:rPr lang="en-GB" altLang="ro-RO" dirty="0" err="1">
                <a:solidFill>
                  <a:srgbClr val="000000"/>
                </a:solidFill>
              </a:rPr>
              <a:t>présentés</a:t>
            </a:r>
            <a:r>
              <a:rPr lang="en-GB" altLang="ro-RO" dirty="0">
                <a:solidFill>
                  <a:srgbClr val="000000"/>
                </a:solidFill>
              </a:rPr>
              <a:t> pour la </a:t>
            </a:r>
            <a:r>
              <a:rPr lang="en-GB" altLang="ro-RO" dirty="0" err="1">
                <a:solidFill>
                  <a:srgbClr val="000000"/>
                </a:solidFill>
              </a:rPr>
              <a:t>deuxième</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troisième</a:t>
            </a:r>
            <a:r>
              <a:rPr lang="en-GB" altLang="ro-RO" dirty="0">
                <a:solidFill>
                  <a:srgbClr val="000000"/>
                </a:solidFill>
              </a:rPr>
              <a:t> dose - les enfants </a:t>
            </a:r>
            <a:r>
              <a:rPr lang="en-GB" altLang="ro-RO" dirty="0" err="1">
                <a:solidFill>
                  <a:srgbClr val="000000"/>
                </a:solidFill>
              </a:rPr>
              <a:t>peuvent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vaccinés</a:t>
            </a:r>
            <a:r>
              <a:rPr lang="en-GB" altLang="ro-RO" dirty="0">
                <a:solidFill>
                  <a:srgbClr val="000000"/>
                </a:solidFill>
              </a:rPr>
              <a:t> </a:t>
            </a:r>
            <a:r>
              <a:rPr lang="en-GB" altLang="ro-RO" dirty="0" err="1">
                <a:solidFill>
                  <a:srgbClr val="000000"/>
                </a:solidFill>
              </a:rPr>
              <a:t>jusqu’à</a:t>
            </a:r>
            <a:r>
              <a:rPr lang="en-GB" altLang="ro-RO" dirty="0">
                <a:solidFill>
                  <a:srgbClr val="000000"/>
                </a:solidFill>
              </a:rPr>
              <a:t> </a:t>
            </a:r>
            <a:r>
              <a:rPr lang="en-GB" altLang="ro-RO" dirty="0" err="1">
                <a:solidFill>
                  <a:srgbClr val="000000"/>
                </a:solidFill>
              </a:rPr>
              <a:t>l’âge</a:t>
            </a:r>
            <a:r>
              <a:rPr lang="en-GB" altLang="ro-RO" dirty="0">
                <a:solidFill>
                  <a:srgbClr val="000000"/>
                </a:solidFill>
              </a:rPr>
              <a:t> de 24 </a:t>
            </a:r>
            <a:r>
              <a:rPr lang="en-GB" altLang="ro-RO" dirty="0" err="1">
                <a:solidFill>
                  <a:srgbClr val="000000"/>
                </a:solidFill>
              </a:rPr>
              <a:t>mois</a:t>
            </a:r>
            <a:r>
              <a:rPr lang="en-GB" altLang="ro-RO" dirty="0">
                <a:solidFill>
                  <a:srgbClr val="000000"/>
                </a:solidFill>
              </a:rPr>
              <a:t>               </a:t>
            </a:r>
          </a:p>
          <a:p>
            <a:r>
              <a:rPr lang="en-GB" altLang="ro-RO" dirty="0">
                <a:solidFill>
                  <a:srgbClr val="000000"/>
                </a:solidFill>
              </a:rPr>
              <a:t>Une </a:t>
            </a:r>
            <a:r>
              <a:rPr lang="en-GB" altLang="ro-RO" dirty="0" err="1">
                <a:solidFill>
                  <a:srgbClr val="000000"/>
                </a:solidFill>
              </a:rPr>
              <a:t>copie</a:t>
            </a:r>
            <a:r>
              <a:rPr lang="en-GB" altLang="ro-RO" dirty="0">
                <a:solidFill>
                  <a:srgbClr val="000000"/>
                </a:solidFill>
              </a:rPr>
              <a:t> de la carte de vaccination des </a:t>
            </a:r>
            <a:r>
              <a:rPr lang="en-GB" altLang="ro-RO" dirty="0" err="1">
                <a:solidFill>
                  <a:srgbClr val="000000"/>
                </a:solidFill>
              </a:rPr>
              <a:t>nourrissons</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conservée</a:t>
            </a:r>
            <a:r>
              <a:rPr lang="en-GB" altLang="ro-RO" dirty="0">
                <a:solidFill>
                  <a:srgbClr val="000000"/>
                </a:solidFill>
              </a:rPr>
              <a:t> le </a:t>
            </a:r>
            <a:r>
              <a:rPr lang="en-GB" altLang="ro-RO" dirty="0" err="1">
                <a:solidFill>
                  <a:srgbClr val="000000"/>
                </a:solidFill>
              </a:rPr>
              <a:t>mois</a:t>
            </a:r>
            <a:r>
              <a:rPr lang="en-GB" altLang="ro-RO" dirty="0">
                <a:solidFill>
                  <a:srgbClr val="000000"/>
                </a:solidFill>
              </a:rPr>
              <a:t> </a:t>
            </a:r>
            <a:r>
              <a:rPr lang="en-GB" altLang="ro-RO" dirty="0" err="1">
                <a:solidFill>
                  <a:srgbClr val="000000"/>
                </a:solidFill>
              </a:rPr>
              <a:t>où</a:t>
            </a:r>
            <a:r>
              <a:rPr lang="en-GB" altLang="ro-RO" dirty="0">
                <a:solidFill>
                  <a:srgbClr val="000000"/>
                </a:solidFill>
              </a:rPr>
              <a:t> </a:t>
            </a:r>
            <a:r>
              <a:rPr lang="en-GB" altLang="ro-RO" dirty="0" err="1">
                <a:solidFill>
                  <a:srgbClr val="000000"/>
                </a:solidFill>
              </a:rPr>
              <a:t>l’enfant</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censé</a:t>
            </a:r>
            <a:r>
              <a:rPr lang="en-GB" altLang="ro-RO" dirty="0">
                <a:solidFill>
                  <a:srgbClr val="000000"/>
                </a:solidFill>
              </a:rPr>
              <a:t> </a:t>
            </a:r>
            <a:r>
              <a:rPr lang="en-GB" altLang="ro-RO" dirty="0" err="1">
                <a:solidFill>
                  <a:srgbClr val="000000"/>
                </a:solidFill>
              </a:rPr>
              <a:t>revenir</a:t>
            </a:r>
            <a:r>
              <a:rPr lang="en-GB" altLang="ro-RO" dirty="0">
                <a:solidFill>
                  <a:srgbClr val="000000"/>
                </a:solidFill>
              </a:rPr>
              <a:t> pour la </a:t>
            </a:r>
            <a:r>
              <a:rPr lang="en-GB" altLang="ro-RO" dirty="0" err="1">
                <a:solidFill>
                  <a:srgbClr val="000000"/>
                </a:solidFill>
              </a:rPr>
              <a:t>deuxième</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troisième</a:t>
            </a:r>
            <a:r>
              <a:rPr lang="en-GB" altLang="ro-RO" dirty="0">
                <a:solidFill>
                  <a:srgbClr val="000000"/>
                </a:solidFill>
              </a:rPr>
              <a:t> dose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p>
          <a:p>
            <a:r>
              <a:rPr lang="en-GB" altLang="ro-RO" dirty="0">
                <a:solidFill>
                  <a:srgbClr val="000000"/>
                </a:solidFill>
              </a:rPr>
              <a:t>Par </a:t>
            </a:r>
            <a:r>
              <a:rPr lang="en-GB" altLang="ro-RO" dirty="0" err="1">
                <a:solidFill>
                  <a:srgbClr val="000000"/>
                </a:solidFill>
              </a:rPr>
              <a:t>exemple</a:t>
            </a:r>
            <a:r>
              <a:rPr lang="en-GB" altLang="ro-RO" dirty="0">
                <a:solidFill>
                  <a:srgbClr val="000000"/>
                </a:solidFill>
              </a:rPr>
              <a:t>, </a:t>
            </a:r>
            <a:r>
              <a:rPr lang="en-GB" altLang="ro-RO" dirty="0" err="1">
                <a:solidFill>
                  <a:srgbClr val="000000"/>
                </a:solidFill>
              </a:rPr>
              <a:t>si</a:t>
            </a:r>
            <a:r>
              <a:rPr lang="en-GB" altLang="ro-RO" dirty="0">
                <a:solidFill>
                  <a:srgbClr val="000000"/>
                </a:solidFill>
              </a:rPr>
              <a:t> un enfant </a:t>
            </a:r>
            <a:r>
              <a:rPr lang="en-GB" altLang="ro-RO" dirty="0" err="1">
                <a:solidFill>
                  <a:srgbClr val="000000"/>
                </a:solidFill>
              </a:rPr>
              <a:t>reçoit</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pentavalent et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janvier</a:t>
            </a:r>
            <a:r>
              <a:rPr lang="en-GB" altLang="ro-RO" dirty="0">
                <a:solidFill>
                  <a:srgbClr val="000000"/>
                </a:solidFill>
              </a:rPr>
              <a:t>, placer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copie</a:t>
            </a:r>
            <a:r>
              <a:rPr lang="en-GB" altLang="ro-RO" dirty="0">
                <a:solidFill>
                  <a:srgbClr val="000000"/>
                </a:solidFill>
              </a:rPr>
              <a:t> de la carte dans la section </a:t>
            </a:r>
            <a:r>
              <a:rPr lang="en-GB" altLang="ro-RO" dirty="0" err="1">
                <a:solidFill>
                  <a:srgbClr val="000000"/>
                </a:solidFill>
              </a:rPr>
              <a:t>Février</a:t>
            </a:r>
            <a:r>
              <a:rPr lang="en-GB" altLang="ro-RO" dirty="0">
                <a:solidFill>
                  <a:srgbClr val="000000"/>
                </a:solidFill>
              </a:rPr>
              <a:t>. </a:t>
            </a:r>
            <a:r>
              <a:rPr lang="en-GB" altLang="ro-RO" dirty="0" err="1">
                <a:solidFill>
                  <a:srgbClr val="000000"/>
                </a:solidFill>
              </a:rPr>
              <a:t>Chaque</a:t>
            </a:r>
            <a:r>
              <a:rPr lang="en-GB" altLang="ro-RO" dirty="0">
                <a:solidFill>
                  <a:srgbClr val="000000"/>
                </a:solidFill>
              </a:rPr>
              <a:t> </a:t>
            </a:r>
            <a:r>
              <a:rPr lang="en-GB" altLang="ro-RO" dirty="0" err="1">
                <a:solidFill>
                  <a:srgbClr val="000000"/>
                </a:solidFill>
              </a:rPr>
              <a:t>mois</a:t>
            </a:r>
            <a:r>
              <a:rPr lang="en-GB" altLang="ro-RO" dirty="0">
                <a:solidFill>
                  <a:srgbClr val="000000"/>
                </a:solidFill>
              </a:rPr>
              <a:t>, examiner les </a:t>
            </a:r>
            <a:r>
              <a:rPr lang="en-GB" altLang="ro-RO" dirty="0" err="1">
                <a:solidFill>
                  <a:srgbClr val="000000"/>
                </a:solidFill>
              </a:rPr>
              <a:t>cartes</a:t>
            </a:r>
            <a:r>
              <a:rPr lang="en-GB" altLang="ro-RO" dirty="0">
                <a:solidFill>
                  <a:srgbClr val="000000"/>
                </a:solidFill>
              </a:rPr>
              <a:t> de rappel et </a:t>
            </a:r>
            <a:r>
              <a:rPr lang="en-GB" altLang="ro-RO" dirty="0" err="1">
                <a:solidFill>
                  <a:srgbClr val="000000"/>
                </a:solidFill>
              </a:rPr>
              <a:t>mettre</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place un </a:t>
            </a:r>
            <a:r>
              <a:rPr lang="en-GB" altLang="ro-RO" dirty="0" err="1">
                <a:solidFill>
                  <a:srgbClr val="000000"/>
                </a:solidFill>
              </a:rPr>
              <a:t>suivi</a:t>
            </a:r>
            <a:r>
              <a:rPr lang="en-GB" altLang="ro-RO" dirty="0">
                <a:solidFill>
                  <a:srgbClr val="000000"/>
                </a:solidFill>
              </a:rPr>
              <a:t> </a:t>
            </a:r>
            <a:r>
              <a:rPr lang="en-GB" altLang="ro-RO" dirty="0" err="1">
                <a:solidFill>
                  <a:srgbClr val="000000"/>
                </a:solidFill>
              </a:rPr>
              <a:t>auprès</a:t>
            </a:r>
            <a:r>
              <a:rPr lang="en-GB" altLang="ro-RO" dirty="0">
                <a:solidFill>
                  <a:srgbClr val="000000"/>
                </a:solidFill>
              </a:rPr>
              <a:t> de </a:t>
            </a:r>
            <a:r>
              <a:rPr lang="en-GB" altLang="ro-RO" dirty="0" err="1">
                <a:solidFill>
                  <a:srgbClr val="000000"/>
                </a:solidFill>
              </a:rPr>
              <a:t>ceux</a:t>
            </a:r>
            <a:r>
              <a:rPr lang="en-GB" altLang="ro-RO" dirty="0">
                <a:solidFill>
                  <a:srgbClr val="000000"/>
                </a:solidFill>
              </a:rPr>
              <a:t> qui ne </a:t>
            </a:r>
            <a:r>
              <a:rPr lang="en-GB" altLang="ro-RO" dirty="0" err="1">
                <a:solidFill>
                  <a:srgbClr val="000000"/>
                </a:solidFill>
              </a:rPr>
              <a:t>respectent</a:t>
            </a:r>
            <a:r>
              <a:rPr lang="en-GB" altLang="ro-RO" dirty="0">
                <a:solidFill>
                  <a:srgbClr val="000000"/>
                </a:solidFill>
              </a:rPr>
              <a:t> pas </a:t>
            </a:r>
            <a:r>
              <a:rPr lang="en-GB" altLang="ro-RO" dirty="0" err="1">
                <a:solidFill>
                  <a:srgbClr val="000000"/>
                </a:solidFill>
              </a:rPr>
              <a:t>l’échéance</a:t>
            </a:r>
            <a:r>
              <a:rPr lang="en-GB" altLang="ro-RO" dirty="0">
                <a:solidFill>
                  <a:srgbClr val="000000"/>
                </a:solidFill>
              </a:rPr>
              <a:t>. </a:t>
            </a:r>
          </a:p>
          <a:p>
            <a:r>
              <a:rPr lang="en-GB" altLang="ro-RO" dirty="0" err="1">
                <a:solidFill>
                  <a:srgbClr val="000000"/>
                </a:solidFill>
              </a:rPr>
              <a:t>Impliquer</a:t>
            </a:r>
            <a:r>
              <a:rPr lang="en-GB" altLang="ro-RO" dirty="0">
                <a:solidFill>
                  <a:srgbClr val="000000"/>
                </a:solidFill>
              </a:rPr>
              <a:t> des </a:t>
            </a:r>
            <a:r>
              <a:rPr lang="en-GB" altLang="ro-RO" dirty="0" err="1">
                <a:solidFill>
                  <a:srgbClr val="000000"/>
                </a:solidFill>
              </a:rPr>
              <a:t>bénévoles</a:t>
            </a:r>
            <a:r>
              <a:rPr lang="en-GB" altLang="ro-RO" dirty="0">
                <a:solidFill>
                  <a:srgbClr val="000000"/>
                </a:solidFill>
              </a:rPr>
              <a:t> de la </a:t>
            </a:r>
            <a:r>
              <a:rPr lang="en-GB" altLang="ro-RO" dirty="0" err="1">
                <a:solidFill>
                  <a:srgbClr val="000000"/>
                </a:solidFill>
              </a:rPr>
              <a:t>communauté</a:t>
            </a:r>
            <a:r>
              <a:rPr lang="en-GB" altLang="ro-RO" dirty="0">
                <a:solidFill>
                  <a:srgbClr val="000000"/>
                </a:solidFill>
              </a:rPr>
              <a:t>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leur</a:t>
            </a:r>
            <a:r>
              <a:rPr lang="en-GB" altLang="ro-RO" dirty="0">
                <a:solidFill>
                  <a:srgbClr val="000000"/>
                </a:solidFill>
              </a:rPr>
              <a:t> demandant de </a:t>
            </a:r>
            <a:r>
              <a:rPr lang="en-GB" altLang="ro-RO" dirty="0" err="1">
                <a:solidFill>
                  <a:srgbClr val="000000"/>
                </a:solidFill>
              </a:rPr>
              <a:t>présenter</a:t>
            </a:r>
            <a:r>
              <a:rPr lang="en-GB" altLang="ro-RO" dirty="0">
                <a:solidFill>
                  <a:srgbClr val="000000"/>
                </a:solidFill>
              </a:rPr>
              <a:t> les enfants qui </a:t>
            </a:r>
            <a:r>
              <a:rPr lang="en-GB" altLang="ro-RO" dirty="0" err="1">
                <a:solidFill>
                  <a:srgbClr val="000000"/>
                </a:solidFill>
              </a:rPr>
              <a:t>sont</a:t>
            </a:r>
            <a:r>
              <a:rPr lang="en-GB" altLang="ro-RO" dirty="0">
                <a:solidFill>
                  <a:srgbClr val="000000"/>
                </a:solidFill>
              </a:rPr>
              <a:t> </a:t>
            </a:r>
            <a:r>
              <a:rPr lang="en-GB" altLang="ro-RO" dirty="0" err="1">
                <a:solidFill>
                  <a:srgbClr val="000000"/>
                </a:solidFill>
              </a:rPr>
              <a:t>admissibles</a:t>
            </a:r>
            <a:r>
              <a:rPr lang="en-GB" altLang="ro-RO" dirty="0">
                <a:solidFill>
                  <a:srgbClr val="000000"/>
                </a:solidFill>
              </a:rPr>
              <a:t> pour les </a:t>
            </a:r>
            <a:r>
              <a:rPr lang="en-GB" altLang="ro-RO" dirty="0" err="1">
                <a:solidFill>
                  <a:srgbClr val="000000"/>
                </a:solidFill>
              </a:rPr>
              <a:t>deuxième</a:t>
            </a:r>
            <a:r>
              <a:rPr lang="en-GB" altLang="ro-RO" dirty="0">
                <a:solidFill>
                  <a:srgbClr val="000000"/>
                </a:solidFill>
              </a:rPr>
              <a:t> et </a:t>
            </a:r>
            <a:r>
              <a:rPr lang="en-GB" altLang="ro-RO" dirty="0" err="1">
                <a:solidFill>
                  <a:srgbClr val="000000"/>
                </a:solidFill>
              </a:rPr>
              <a:t>troisième</a:t>
            </a:r>
            <a:r>
              <a:rPr lang="en-GB" altLang="ro-RO" dirty="0">
                <a:solidFill>
                  <a:srgbClr val="000000"/>
                </a:solidFill>
              </a:rPr>
              <a:t> doses. </a:t>
            </a:r>
          </a:p>
          <a:p>
            <a:r>
              <a:rPr lang="en-GB" altLang="ro-RO" dirty="0" err="1">
                <a:solidFill>
                  <a:srgbClr val="000000"/>
                </a:solidFill>
              </a:rPr>
              <a:t>Expliquer</a:t>
            </a:r>
            <a:r>
              <a:rPr lang="en-GB" altLang="ro-RO" dirty="0">
                <a:solidFill>
                  <a:srgbClr val="000000"/>
                </a:solidFill>
              </a:rPr>
              <a:t> </a:t>
            </a:r>
            <a:r>
              <a:rPr lang="en-GB" altLang="ro-RO" dirty="0" err="1">
                <a:solidFill>
                  <a:srgbClr val="000000"/>
                </a:solidFill>
              </a:rPr>
              <a:t>également</a:t>
            </a:r>
            <a:r>
              <a:rPr lang="en-GB" altLang="ro-RO" dirty="0">
                <a:solidFill>
                  <a:srgbClr val="000000"/>
                </a:solidFill>
              </a:rPr>
              <a:t> aux </a:t>
            </a:r>
            <a:r>
              <a:rPr lang="en-GB" altLang="ro-RO" dirty="0" err="1">
                <a:solidFill>
                  <a:srgbClr val="000000"/>
                </a:solidFill>
              </a:rPr>
              <a:t>bénévoles</a:t>
            </a:r>
            <a:r>
              <a:rPr lang="en-GB" altLang="ro-RO" dirty="0">
                <a:solidFill>
                  <a:srgbClr val="000000"/>
                </a:solidFill>
              </a:rPr>
              <a:t> la raison pour </a:t>
            </a:r>
            <a:r>
              <a:rPr lang="en-GB" altLang="ro-RO" dirty="0" err="1">
                <a:solidFill>
                  <a:srgbClr val="000000"/>
                </a:solidFill>
              </a:rPr>
              <a:t>laquelle</a:t>
            </a:r>
            <a:r>
              <a:rPr lang="en-GB" altLang="ro-RO" dirty="0">
                <a:solidFill>
                  <a:srgbClr val="000000"/>
                </a:solidFill>
              </a:rPr>
              <a:t> il </a:t>
            </a:r>
            <a:r>
              <a:rPr lang="en-GB" altLang="ro-RO" dirty="0" err="1">
                <a:solidFill>
                  <a:srgbClr val="000000"/>
                </a:solidFill>
              </a:rPr>
              <a:t>est</a:t>
            </a:r>
            <a:r>
              <a:rPr lang="en-GB" altLang="ro-RO" dirty="0">
                <a:solidFill>
                  <a:srgbClr val="000000"/>
                </a:solidFill>
              </a:rPr>
              <a:t> important de </a:t>
            </a:r>
            <a:r>
              <a:rPr lang="en-GB" altLang="ro-RO" dirty="0" err="1">
                <a:solidFill>
                  <a:srgbClr val="000000"/>
                </a:solidFill>
              </a:rPr>
              <a:t>présenter</a:t>
            </a:r>
            <a:r>
              <a:rPr lang="en-GB" altLang="ro-RO" dirty="0">
                <a:solidFill>
                  <a:srgbClr val="000000"/>
                </a:solidFill>
              </a:rPr>
              <a:t> les enfants pour les </a:t>
            </a:r>
            <a:r>
              <a:rPr lang="en-GB" altLang="ro-RO" dirty="0" err="1">
                <a:solidFill>
                  <a:srgbClr val="000000"/>
                </a:solidFill>
              </a:rPr>
              <a:t>deuxième</a:t>
            </a:r>
            <a:r>
              <a:rPr lang="en-GB" altLang="ro-RO" dirty="0">
                <a:solidFill>
                  <a:srgbClr val="000000"/>
                </a:solidFill>
              </a:rPr>
              <a:t> et </a:t>
            </a:r>
            <a:r>
              <a:rPr lang="en-GB" altLang="ro-RO" dirty="0" err="1">
                <a:solidFill>
                  <a:srgbClr val="000000"/>
                </a:solidFill>
              </a:rPr>
              <a:t>troisième</a:t>
            </a:r>
            <a:r>
              <a:rPr lang="en-GB" altLang="ro-RO" dirty="0">
                <a:solidFill>
                  <a:srgbClr val="000000"/>
                </a:solidFill>
              </a:rPr>
              <a:t> doses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 importance de </a:t>
            </a:r>
            <a:r>
              <a:rPr lang="en-GB" altLang="ro-RO" dirty="0" err="1">
                <a:solidFill>
                  <a:srgbClr val="000000"/>
                </a:solidFill>
              </a:rPr>
              <a:t>terminer</a:t>
            </a:r>
            <a:r>
              <a:rPr lang="en-GB" altLang="ro-RO" dirty="0">
                <a:solidFill>
                  <a:srgbClr val="000000"/>
                </a:solidFill>
              </a:rPr>
              <a:t> la </a:t>
            </a:r>
            <a:r>
              <a:rPr lang="en-GB" altLang="ro-RO" dirty="0" err="1">
                <a:solidFill>
                  <a:srgbClr val="000000"/>
                </a:solidFill>
              </a:rPr>
              <a:t>série</a:t>
            </a:r>
            <a:r>
              <a:rPr lang="en-GB" altLang="ro-RO" dirty="0">
                <a:solidFill>
                  <a:srgbClr val="000000"/>
                </a:solidFill>
              </a:rPr>
              <a:t> </a:t>
            </a:r>
            <a:r>
              <a:rPr lang="en-GB" altLang="ro-RO" dirty="0" err="1">
                <a:solidFill>
                  <a:srgbClr val="000000"/>
                </a:solidFill>
              </a:rPr>
              <a:t>vaccinale</a:t>
            </a:r>
            <a:r>
              <a:rPr lang="en-GB" altLang="ro-RO" dirty="0">
                <a:solidFill>
                  <a:srgbClr val="000000"/>
                </a:solidFill>
              </a:rPr>
              <a:t>.</a:t>
            </a:r>
          </a:p>
        </p:txBody>
      </p:sp>
      <p:sp>
        <p:nvSpPr>
          <p:cNvPr id="25604" name="Slide Number Placeholder 3">
            <a:extLst>
              <a:ext uri="{FF2B5EF4-FFF2-40B4-BE49-F238E27FC236}">
                <a16:creationId xmlns:a16="http://schemas.microsoft.com/office/drawing/2014/main" id="{CB1F4DEF-DC4F-4512-AE65-95BF0D42CC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34B55B0-3E1A-4B81-8BF7-42A5AC8624DE}"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D952AD35-CC82-4B5D-848F-FC13CDC88BCD}"/>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48218E9B-D9CD-47E0-BF4D-DD50850CE7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comment assurer le </a:t>
            </a:r>
            <a:r>
              <a:rPr lang="en-GB" altLang="ro-RO" b="1" dirty="0" err="1">
                <a:solidFill>
                  <a:srgbClr val="000000"/>
                </a:solidFill>
              </a:rPr>
              <a:t>suivi</a:t>
            </a:r>
            <a:r>
              <a:rPr lang="en-GB" altLang="ro-RO" b="1" dirty="0">
                <a:solidFill>
                  <a:srgbClr val="000000"/>
                </a:solidFill>
              </a:rPr>
              <a:t> de </a:t>
            </a:r>
            <a:r>
              <a:rPr lang="en-GB" altLang="ro-RO" b="1" dirty="0" err="1">
                <a:solidFill>
                  <a:srgbClr val="000000"/>
                </a:solidFill>
              </a:rPr>
              <a:t>l’administration</a:t>
            </a:r>
            <a:r>
              <a:rPr lang="en-GB" altLang="ro-RO" b="1" dirty="0">
                <a:solidFill>
                  <a:srgbClr val="000000"/>
                </a:solidFill>
              </a:rPr>
              <a:t> du </a:t>
            </a:r>
            <a:r>
              <a:rPr lang="en-GB" altLang="ro-RO" b="1" dirty="0" err="1">
                <a:solidFill>
                  <a:srgbClr val="000000"/>
                </a:solidFill>
              </a:rPr>
              <a:t>vaccin</a:t>
            </a:r>
            <a:r>
              <a:rPr lang="en-GB" altLang="ro-RO" b="1" dirty="0">
                <a:solidFill>
                  <a:srgbClr val="000000"/>
                </a:solidFill>
              </a:rPr>
              <a:t> </a:t>
            </a:r>
            <a:r>
              <a:rPr lang="en-GB" altLang="ro-RO" b="1" dirty="0" err="1">
                <a:solidFill>
                  <a:srgbClr val="000000"/>
                </a:solidFill>
              </a:rPr>
              <a:t>antirotavirus</a:t>
            </a:r>
            <a:r>
              <a:rPr lang="en-GB" altLang="ro-RO" b="1" dirty="0">
                <a:solidFill>
                  <a:srgbClr val="000000"/>
                </a:solidFill>
              </a:rPr>
              <a:t>.</a:t>
            </a:r>
          </a:p>
          <a:p>
            <a:endParaRPr lang="en-GB" altLang="ro-RO" b="1" dirty="0">
              <a:solidFill>
                <a:srgbClr val="000000"/>
              </a:solidFill>
            </a:endParaRPr>
          </a:p>
          <a:p>
            <a:r>
              <a:rPr lang="en-GB" altLang="ro-RO" dirty="0">
                <a:solidFill>
                  <a:srgbClr val="000000"/>
                </a:solidFill>
              </a:rPr>
              <a:t>Utiliser un tableau de bord pour </a:t>
            </a:r>
            <a:r>
              <a:rPr lang="en-GB" altLang="ro-RO" dirty="0" err="1">
                <a:solidFill>
                  <a:srgbClr val="000000"/>
                </a:solidFill>
              </a:rPr>
              <a:t>suivre</a:t>
            </a:r>
            <a:r>
              <a:rPr lang="en-GB" altLang="ro-RO" dirty="0">
                <a:solidFill>
                  <a:srgbClr val="000000"/>
                </a:solidFill>
              </a:rPr>
              <a:t> le </a:t>
            </a:r>
            <a:r>
              <a:rPr lang="en-GB" altLang="ro-RO" dirty="0" err="1">
                <a:solidFill>
                  <a:srgbClr val="000000"/>
                </a:solidFill>
              </a:rPr>
              <a:t>nombre</a:t>
            </a:r>
            <a:r>
              <a:rPr lang="en-GB" altLang="ro-RO" dirty="0">
                <a:solidFill>
                  <a:srgbClr val="000000"/>
                </a:solidFill>
              </a:rPr>
              <a:t> de </a:t>
            </a:r>
            <a:r>
              <a:rPr lang="en-GB" altLang="ro-RO" dirty="0" err="1">
                <a:solidFill>
                  <a:srgbClr val="000000"/>
                </a:solidFill>
              </a:rPr>
              <a:t>nourrissons</a:t>
            </a:r>
            <a:r>
              <a:rPr lang="en-GB" altLang="ro-RO" dirty="0">
                <a:solidFill>
                  <a:srgbClr val="000000"/>
                </a:solidFill>
              </a:rPr>
              <a:t> </a:t>
            </a:r>
            <a:r>
              <a:rPr lang="en-GB" altLang="ro-RO" dirty="0" err="1">
                <a:solidFill>
                  <a:srgbClr val="000000"/>
                </a:solidFill>
              </a:rPr>
              <a:t>ayant</a:t>
            </a:r>
            <a:r>
              <a:rPr lang="en-GB" altLang="ro-RO" dirty="0">
                <a:solidFill>
                  <a:srgbClr val="000000"/>
                </a:solidFill>
              </a:rPr>
              <a:t> </a:t>
            </a:r>
            <a:r>
              <a:rPr lang="en-GB" altLang="ro-RO" dirty="0" err="1">
                <a:solidFill>
                  <a:srgbClr val="000000"/>
                </a:solidFill>
              </a:rPr>
              <a:t>reçu</a:t>
            </a:r>
            <a:r>
              <a:rPr lang="en-GB" altLang="ro-RO" dirty="0">
                <a:solidFill>
                  <a:srgbClr val="000000"/>
                </a:solidFill>
              </a:rPr>
              <a:t> les première et </a:t>
            </a:r>
            <a:r>
              <a:rPr lang="en-GB" altLang="ro-RO" dirty="0" err="1">
                <a:solidFill>
                  <a:srgbClr val="000000"/>
                </a:solidFill>
              </a:rPr>
              <a:t>troisième</a:t>
            </a:r>
            <a:r>
              <a:rPr lang="en-GB" altLang="ro-RO" dirty="0">
                <a:solidFill>
                  <a:srgbClr val="000000"/>
                </a:solidFill>
              </a:rPr>
              <a:t> doses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a:t>
            </a:r>
          </a:p>
          <a:p>
            <a:r>
              <a:rPr lang="en-GB" altLang="ro-RO" dirty="0">
                <a:solidFill>
                  <a:srgbClr val="000000"/>
                </a:solidFill>
              </a:rPr>
              <a:t>Si </a:t>
            </a:r>
            <a:r>
              <a:rPr lang="en-GB" altLang="ro-RO" dirty="0" err="1">
                <a:solidFill>
                  <a:srgbClr val="000000"/>
                </a:solidFill>
              </a:rPr>
              <a:t>l’intervalle</a:t>
            </a:r>
            <a:r>
              <a:rPr lang="en-GB" altLang="ro-RO" dirty="0">
                <a:solidFill>
                  <a:srgbClr val="000000"/>
                </a:solidFill>
              </a:rPr>
              <a:t> entre le Rota1 et le Rota3 </a:t>
            </a:r>
            <a:r>
              <a:rPr lang="en-GB" altLang="ro-RO" dirty="0" err="1">
                <a:solidFill>
                  <a:srgbClr val="000000"/>
                </a:solidFill>
              </a:rPr>
              <a:t>est</a:t>
            </a:r>
            <a:r>
              <a:rPr lang="en-GB" altLang="ro-RO" dirty="0">
                <a:solidFill>
                  <a:srgbClr val="000000"/>
                </a:solidFill>
              </a:rPr>
              <a:t> important, </a:t>
            </a:r>
            <a:r>
              <a:rPr lang="en-GB" altLang="ro-RO" dirty="0" err="1">
                <a:solidFill>
                  <a:srgbClr val="000000"/>
                </a:solidFill>
              </a:rPr>
              <a:t>cela</a:t>
            </a:r>
            <a:r>
              <a:rPr lang="en-GB" altLang="ro-RO" dirty="0">
                <a:solidFill>
                  <a:srgbClr val="000000"/>
                </a:solidFill>
              </a:rPr>
              <a:t> </a:t>
            </a:r>
            <a:r>
              <a:rPr lang="en-GB" altLang="ro-RO" dirty="0" err="1">
                <a:solidFill>
                  <a:srgbClr val="000000"/>
                </a:solidFill>
              </a:rPr>
              <a:t>signifie</a:t>
            </a:r>
            <a:r>
              <a:rPr lang="en-GB" altLang="ro-RO" dirty="0">
                <a:solidFill>
                  <a:srgbClr val="000000"/>
                </a:solidFill>
              </a:rPr>
              <a:t> que </a:t>
            </a:r>
            <a:r>
              <a:rPr lang="en-GB" altLang="ro-RO" dirty="0" err="1">
                <a:solidFill>
                  <a:srgbClr val="000000"/>
                </a:solidFill>
              </a:rPr>
              <a:t>plusieurs</a:t>
            </a:r>
            <a:r>
              <a:rPr lang="en-GB" altLang="ro-RO" dirty="0">
                <a:solidFill>
                  <a:srgbClr val="000000"/>
                </a:solidFill>
              </a:rPr>
              <a:t> </a:t>
            </a:r>
            <a:r>
              <a:rPr lang="en-GB" altLang="ro-RO" dirty="0" err="1">
                <a:solidFill>
                  <a:srgbClr val="000000"/>
                </a:solidFill>
              </a:rPr>
              <a:t>nourrissons</a:t>
            </a:r>
            <a:r>
              <a:rPr lang="en-GB" altLang="ro-RO" dirty="0">
                <a:solidFill>
                  <a:srgbClr val="000000"/>
                </a:solidFill>
              </a:rPr>
              <a:t>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reçu</a:t>
            </a:r>
            <a:r>
              <a:rPr lang="en-GB" altLang="ro-RO" dirty="0">
                <a:solidFill>
                  <a:srgbClr val="000000"/>
                </a:solidFill>
              </a:rPr>
              <a:t> la première dose, </a:t>
            </a:r>
            <a:r>
              <a:rPr lang="en-GB" altLang="ro-RO" dirty="0" err="1">
                <a:solidFill>
                  <a:srgbClr val="000000"/>
                </a:solidFill>
              </a:rPr>
              <a:t>mais</a:t>
            </a:r>
            <a:r>
              <a:rPr lang="en-GB" altLang="ro-RO" dirty="0">
                <a:solidFill>
                  <a:srgbClr val="000000"/>
                </a:solidFill>
              </a:rPr>
              <a:t> pas la </a:t>
            </a:r>
            <a:r>
              <a:rPr lang="en-GB" altLang="ro-RO" dirty="0" err="1">
                <a:solidFill>
                  <a:srgbClr val="000000"/>
                </a:solidFill>
              </a:rPr>
              <a:t>troisième</a:t>
            </a:r>
            <a:r>
              <a:rPr lang="en-GB" altLang="ro-RO" dirty="0">
                <a:solidFill>
                  <a:srgbClr val="000000"/>
                </a:solidFill>
              </a:rPr>
              <a:t>. </a:t>
            </a:r>
            <a:r>
              <a:rPr lang="en-GB" altLang="ro-RO" dirty="0" err="1">
                <a:solidFill>
                  <a:srgbClr val="000000"/>
                </a:solidFill>
              </a:rPr>
              <a:t>C’est</a:t>
            </a:r>
            <a:r>
              <a:rPr lang="en-GB" altLang="ro-RO" dirty="0">
                <a:solidFill>
                  <a:srgbClr val="000000"/>
                </a:solidFill>
              </a:rPr>
              <a:t> </a:t>
            </a:r>
            <a:r>
              <a:rPr lang="en-GB" altLang="ro-RO" dirty="0" err="1">
                <a:solidFill>
                  <a:srgbClr val="000000"/>
                </a:solidFill>
              </a:rPr>
              <a:t>pourquoi</a:t>
            </a:r>
            <a:r>
              <a:rPr lang="en-GB" altLang="ro-RO" dirty="0">
                <a:solidFill>
                  <a:srgbClr val="000000"/>
                </a:solidFill>
              </a:rPr>
              <a:t> les </a:t>
            </a:r>
            <a:r>
              <a:rPr lang="en-GB" altLang="ro-RO" dirty="0" err="1">
                <a:solidFill>
                  <a:srgbClr val="000000"/>
                </a:solidFill>
              </a:rPr>
              <a:t>systèmes</a:t>
            </a:r>
            <a:r>
              <a:rPr lang="en-GB" altLang="ro-RO" dirty="0">
                <a:solidFill>
                  <a:srgbClr val="000000"/>
                </a:solidFill>
              </a:rPr>
              <a:t> de </a:t>
            </a:r>
            <a:r>
              <a:rPr lang="en-GB" altLang="ro-RO" dirty="0" err="1">
                <a:solidFill>
                  <a:srgbClr val="000000"/>
                </a:solidFill>
              </a:rPr>
              <a:t>suivi</a:t>
            </a:r>
            <a:r>
              <a:rPr lang="en-GB" altLang="ro-RO" dirty="0">
                <a:solidFill>
                  <a:srgbClr val="000000"/>
                </a:solidFill>
              </a:rPr>
              <a:t> (</a:t>
            </a:r>
            <a:r>
              <a:rPr lang="en-GB" altLang="ro-RO" dirty="0" err="1">
                <a:solidFill>
                  <a:srgbClr val="000000"/>
                </a:solidFill>
              </a:rPr>
              <a:t>mentionnés</a:t>
            </a:r>
            <a:r>
              <a:rPr lang="en-GB" altLang="ro-RO" dirty="0">
                <a:solidFill>
                  <a:srgbClr val="000000"/>
                </a:solidFill>
              </a:rPr>
              <a:t> dans la diapositive </a:t>
            </a:r>
            <a:r>
              <a:rPr lang="en-GB" altLang="ro-RO" dirty="0" err="1">
                <a:solidFill>
                  <a:srgbClr val="000000"/>
                </a:solidFill>
              </a:rPr>
              <a:t>précédente</a:t>
            </a:r>
            <a:r>
              <a:rPr lang="en-GB" altLang="ro-RO" dirty="0">
                <a:solidFill>
                  <a:srgbClr val="000000"/>
                </a:solidFill>
              </a:rPr>
              <a:t>) </a:t>
            </a:r>
            <a:r>
              <a:rPr lang="en-GB" altLang="ro-RO" dirty="0" err="1">
                <a:solidFill>
                  <a:srgbClr val="000000"/>
                </a:solidFill>
              </a:rPr>
              <a:t>doivent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renforcés</a:t>
            </a:r>
            <a:r>
              <a:rPr lang="en-GB" altLang="ro-RO" dirty="0">
                <a:solidFill>
                  <a:srgbClr val="000000"/>
                </a:solidFill>
              </a:rPr>
              <a:t>. </a:t>
            </a:r>
          </a:p>
          <a:p>
            <a:r>
              <a:rPr lang="en-GB" altLang="ro-RO" dirty="0">
                <a:solidFill>
                  <a:srgbClr val="000000"/>
                </a:solidFill>
              </a:rPr>
              <a:t>Si un </a:t>
            </a:r>
            <a:r>
              <a:rPr lang="en-GB" altLang="ro-RO" dirty="0" err="1">
                <a:solidFill>
                  <a:srgbClr val="000000"/>
                </a:solidFill>
              </a:rPr>
              <a:t>écart</a:t>
            </a:r>
            <a:r>
              <a:rPr lang="en-GB" altLang="ro-RO" dirty="0">
                <a:solidFill>
                  <a:srgbClr val="000000"/>
                </a:solidFill>
              </a:rPr>
              <a:t> important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constaté</a:t>
            </a:r>
            <a:r>
              <a:rPr lang="en-GB" altLang="ro-RO" dirty="0">
                <a:solidFill>
                  <a:srgbClr val="000000"/>
                </a:solidFill>
              </a:rPr>
              <a:t> entre </a:t>
            </a:r>
            <a:r>
              <a:rPr lang="en-GB" altLang="ro-RO" dirty="0" err="1">
                <a:solidFill>
                  <a:srgbClr val="000000"/>
                </a:solidFill>
              </a:rPr>
              <a:t>l’objectif</a:t>
            </a:r>
            <a:r>
              <a:rPr lang="en-GB" altLang="ro-RO" dirty="0">
                <a:solidFill>
                  <a:srgbClr val="000000"/>
                </a:solidFill>
              </a:rPr>
              <a:t> </a:t>
            </a:r>
            <a:r>
              <a:rPr lang="en-GB" altLang="ro-RO" dirty="0" err="1">
                <a:solidFill>
                  <a:srgbClr val="000000"/>
                </a:solidFill>
              </a:rPr>
              <a:t>mensuel</a:t>
            </a:r>
            <a:r>
              <a:rPr lang="en-GB" altLang="ro-RO" dirty="0">
                <a:solidFill>
                  <a:srgbClr val="000000"/>
                </a:solidFill>
              </a:rPr>
              <a:t> et le </a:t>
            </a:r>
            <a:r>
              <a:rPr lang="en-GB" altLang="ro-RO" dirty="0" err="1">
                <a:solidFill>
                  <a:srgbClr val="000000"/>
                </a:solidFill>
              </a:rPr>
              <a:t>nombre</a:t>
            </a:r>
            <a:r>
              <a:rPr lang="en-GB" altLang="ro-RO" dirty="0">
                <a:solidFill>
                  <a:srgbClr val="000000"/>
                </a:solidFill>
              </a:rPr>
              <a:t> </a:t>
            </a:r>
            <a:r>
              <a:rPr lang="en-GB" altLang="ro-RO" dirty="0" err="1">
                <a:solidFill>
                  <a:srgbClr val="000000"/>
                </a:solidFill>
              </a:rPr>
              <a:t>d’enfants</a:t>
            </a:r>
            <a:r>
              <a:rPr lang="en-GB" altLang="ro-RO" dirty="0">
                <a:solidFill>
                  <a:srgbClr val="000000"/>
                </a:solidFill>
              </a:rPr>
              <a:t> </a:t>
            </a:r>
            <a:r>
              <a:rPr lang="en-GB" altLang="ro-RO" dirty="0" err="1">
                <a:solidFill>
                  <a:srgbClr val="000000"/>
                </a:solidFill>
              </a:rPr>
              <a:t>ayant</a:t>
            </a:r>
            <a:r>
              <a:rPr lang="en-GB" altLang="ro-RO" dirty="0">
                <a:solidFill>
                  <a:srgbClr val="000000"/>
                </a:solidFill>
              </a:rPr>
              <a:t> </a:t>
            </a:r>
            <a:r>
              <a:rPr lang="en-GB" altLang="ro-RO" dirty="0" err="1">
                <a:solidFill>
                  <a:srgbClr val="000000"/>
                </a:solidFill>
              </a:rPr>
              <a:t>bénéficié</a:t>
            </a:r>
            <a:r>
              <a:rPr lang="en-GB" altLang="ro-RO" dirty="0">
                <a:solidFill>
                  <a:srgbClr val="000000"/>
                </a:solidFill>
              </a:rPr>
              <a:t> du Rota1, </a:t>
            </a:r>
            <a:r>
              <a:rPr lang="en-GB" altLang="ro-RO" dirty="0" err="1">
                <a:solidFill>
                  <a:srgbClr val="000000"/>
                </a:solidFill>
              </a:rPr>
              <a:t>cela</a:t>
            </a:r>
            <a:r>
              <a:rPr lang="en-GB" altLang="ro-RO" dirty="0">
                <a:solidFill>
                  <a:srgbClr val="000000"/>
                </a:solidFill>
              </a:rPr>
              <a:t> </a:t>
            </a:r>
            <a:r>
              <a:rPr lang="en-GB" altLang="ro-RO" dirty="0" err="1">
                <a:solidFill>
                  <a:srgbClr val="000000"/>
                </a:solidFill>
              </a:rPr>
              <a:t>signifie</a:t>
            </a:r>
            <a:r>
              <a:rPr lang="en-GB" altLang="ro-RO" dirty="0">
                <a:solidFill>
                  <a:srgbClr val="000000"/>
                </a:solidFill>
              </a:rPr>
              <a:t> que les nouveau-</a:t>
            </a:r>
            <a:r>
              <a:rPr lang="en-GB" altLang="ro-RO" dirty="0" err="1">
                <a:solidFill>
                  <a:srgbClr val="000000"/>
                </a:solidFill>
              </a:rPr>
              <a:t>nés</a:t>
            </a:r>
            <a:r>
              <a:rPr lang="en-GB" altLang="ro-RO" dirty="0">
                <a:solidFill>
                  <a:srgbClr val="000000"/>
                </a:solidFill>
              </a:rPr>
              <a:t> </a:t>
            </a:r>
            <a:r>
              <a:rPr lang="en-GB" altLang="ro-RO" dirty="0" err="1">
                <a:solidFill>
                  <a:srgbClr val="000000"/>
                </a:solidFill>
              </a:rPr>
              <a:t>doivent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suivis</a:t>
            </a:r>
            <a:r>
              <a:rPr lang="en-GB" altLang="ro-RO" dirty="0">
                <a:solidFill>
                  <a:srgbClr val="000000"/>
                </a:solidFill>
              </a:rPr>
              <a:t> plus </a:t>
            </a:r>
            <a:r>
              <a:rPr lang="en-GB" altLang="ro-RO" dirty="0" err="1">
                <a:solidFill>
                  <a:srgbClr val="000000"/>
                </a:solidFill>
              </a:rPr>
              <a:t>régulièrement</a:t>
            </a:r>
            <a:r>
              <a:rPr lang="en-GB" altLang="ro-RO" dirty="0">
                <a:solidFill>
                  <a:srgbClr val="000000"/>
                </a:solidFill>
              </a:rPr>
              <a:t>.</a:t>
            </a:r>
          </a:p>
        </p:txBody>
      </p:sp>
      <p:sp>
        <p:nvSpPr>
          <p:cNvPr id="27652" name="Espace réservé du numéro de diapositive 3">
            <a:extLst>
              <a:ext uri="{FF2B5EF4-FFF2-40B4-BE49-F238E27FC236}">
                <a16:creationId xmlns:a16="http://schemas.microsoft.com/office/drawing/2014/main" id="{EBE6CEE1-BE5B-4B3E-AE3E-9FAF099F53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B49E99F-4A74-47B0-8B9B-AF13E8F1FFD1}"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9BAA1781-B74A-4349-8553-7D59FAD24835}"/>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B35E64D-8832-4BB9-BE71-76E9789F00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a:p>
            <a:endParaRPr lang="en-GB" altLang="ro-RO" b="1">
              <a:solidFill>
                <a:srgbClr val="000000"/>
              </a:solidFill>
            </a:endParaRPr>
          </a:p>
        </p:txBody>
      </p:sp>
      <p:sp>
        <p:nvSpPr>
          <p:cNvPr id="29700" name="Espace réservé du numéro de diapositive 3">
            <a:extLst>
              <a:ext uri="{FF2B5EF4-FFF2-40B4-BE49-F238E27FC236}">
                <a16:creationId xmlns:a16="http://schemas.microsoft.com/office/drawing/2014/main" id="{763E2C67-A6FE-49EC-AC21-6E4BD174B1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082FB2-5EB9-4FA5-9AE8-810B0D62CDFC}"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BA96EEA9-965D-4F27-9C05-4DAE5E3B70E3}"/>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53E94077-8CCF-4FDA-AB49-050A2B5753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r>
              <a:rPr lang="en-GB" altLang="ro-RO">
                <a:solidFill>
                  <a:srgbClr val="000000"/>
                </a:solidFill>
              </a:rPr>
              <a:t>  </a:t>
            </a:r>
          </a:p>
          <a:p>
            <a:endParaRPr lang="en-GB" altLang="ro-RO">
              <a:solidFill>
                <a:srgbClr val="000000"/>
              </a:solidFill>
            </a:endParaRPr>
          </a:p>
          <a:p>
            <a:r>
              <a:rPr lang="en-GB" altLang="ro-RO">
                <a:solidFill>
                  <a:srgbClr val="000000"/>
                </a:solidFill>
              </a:rPr>
              <a:t>Ceci marque la fin du module    </a:t>
            </a:r>
          </a:p>
          <a:p>
            <a:r>
              <a:rPr lang="en-GB" altLang="ro-RO">
                <a:solidFill>
                  <a:srgbClr val="000000"/>
                </a:solidFill>
              </a:rPr>
              <a:t>Vous avez terminé le module « Enregistrement et contrôle de l’administration du vaccin antirotavirus ».</a:t>
            </a:r>
            <a:br>
              <a:rPr lang="en-GB" altLang="ro-RO">
                <a:solidFill>
                  <a:srgbClr val="000000"/>
                </a:solidFill>
              </a:rPr>
            </a:br>
            <a:r>
              <a:rPr lang="en-GB" altLang="ro-RO">
                <a:solidFill>
                  <a:srgbClr val="000000"/>
                </a:solidFill>
              </a:rPr>
              <a:t>Le module suivant est intitulé « Surveillance des manifestations post-vaccinales indésirables du vaccin antirotavirus ».</a:t>
            </a:r>
          </a:p>
          <a:p>
            <a:r>
              <a:rPr lang="en-GB" altLang="ro-RO">
                <a:solidFill>
                  <a:srgbClr val="000000"/>
                </a:solidFill>
              </a:rPr>
              <a:t>Merci pour votre attention ! </a:t>
            </a:r>
          </a:p>
          <a:p>
            <a:r>
              <a:rPr lang="en-GB" altLang="ro-RO">
                <a:solidFill>
                  <a:srgbClr val="000000"/>
                </a:solidFill>
              </a:rPr>
              <a:t> </a:t>
            </a:r>
          </a:p>
        </p:txBody>
      </p:sp>
      <p:sp>
        <p:nvSpPr>
          <p:cNvPr id="31748" name="Espace réservé du numéro de diapositive 3">
            <a:extLst>
              <a:ext uri="{FF2B5EF4-FFF2-40B4-BE49-F238E27FC236}">
                <a16:creationId xmlns:a16="http://schemas.microsoft.com/office/drawing/2014/main" id="{E1F99E16-5705-4D13-9474-D525FCCCA3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EF75A19-8F21-4F60-8BE8-DF3189B3F014}" type="slidenum">
              <a:rPr lang="en-GB" altLang="ro-RO">
                <a:solidFill>
                  <a:srgbClr val="000000"/>
                </a:solidFill>
                <a:cs typeface="Arial" panose="020B0604020202020204" pitchFamily="34" charset="0"/>
              </a:rPr>
              <a:pPr eaLnBrk="0" hangingPunct="0">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E00DB3E9-E644-4CFA-A54D-C070C3ACD5B7}"/>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33107A6B-6F02-4290-8532-9007F176CE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les principales questions soulevées dans ce module.</a:t>
            </a:r>
          </a:p>
          <a:p>
            <a:endParaRPr lang="en-GB" altLang="ro-RO" b="1">
              <a:solidFill>
                <a:srgbClr val="000000"/>
              </a:solidFill>
            </a:endParaRPr>
          </a:p>
          <a:p>
            <a:r>
              <a:rPr lang="en-GB" altLang="ro-RO">
                <a:solidFill>
                  <a:srgbClr val="000000"/>
                </a:solidFill>
              </a:rPr>
              <a:t>Une fois l'enfant vacciné, que devriez-vous faire ? </a:t>
            </a:r>
            <a:br>
              <a:rPr lang="en-GB" altLang="ro-RO">
                <a:solidFill>
                  <a:srgbClr val="000000"/>
                </a:solidFill>
              </a:rPr>
            </a:br>
            <a:r>
              <a:rPr lang="en-GB" altLang="ro-RO">
                <a:solidFill>
                  <a:srgbClr val="000000"/>
                </a:solidFill>
              </a:rPr>
              <a:t>Nous vous fournirons des réponses aux questions suivantes :</a:t>
            </a:r>
          </a:p>
          <a:p>
            <a:pPr>
              <a:buFontTx/>
              <a:buChar char="•"/>
            </a:pPr>
            <a:r>
              <a:rPr lang="en-GB" altLang="ro-RO">
                <a:solidFill>
                  <a:srgbClr val="000000"/>
                </a:solidFill>
              </a:rPr>
              <a:t>Comment enregistrer la vaccination sur la carte ?</a:t>
            </a:r>
          </a:p>
          <a:p>
            <a:pPr>
              <a:buFontTx/>
              <a:buChar char="•"/>
            </a:pPr>
            <a:r>
              <a:rPr lang="en-GB" altLang="ro-RO">
                <a:solidFill>
                  <a:srgbClr val="000000"/>
                </a:solidFill>
              </a:rPr>
              <a:t>Comment noter et faire mention de l’acte de vaccination sur la feuille de pointage et le rapport mensuel ?</a:t>
            </a:r>
          </a:p>
          <a:p>
            <a:pPr>
              <a:buFontTx/>
              <a:buChar char="•"/>
            </a:pPr>
            <a:r>
              <a:rPr lang="en-GB" altLang="ro-RO">
                <a:solidFill>
                  <a:srgbClr val="000000"/>
                </a:solidFill>
              </a:rPr>
              <a:t>Comment assurer le contrôle de l’administration du vaccin antirotavirus ?</a:t>
            </a:r>
          </a:p>
          <a:p>
            <a:pPr>
              <a:buFontTx/>
              <a:buChar char="•"/>
            </a:pPr>
            <a:r>
              <a:rPr lang="en-GB" altLang="ro-RO">
                <a:solidFill>
                  <a:srgbClr val="000000"/>
                </a:solidFill>
              </a:rPr>
              <a:t>Comment assurer le suivi auprès des enfants admissibles ?</a:t>
            </a:r>
          </a:p>
        </p:txBody>
      </p:sp>
      <p:sp>
        <p:nvSpPr>
          <p:cNvPr id="9220" name="Espace réservé du numéro de diapositive 3">
            <a:extLst>
              <a:ext uri="{FF2B5EF4-FFF2-40B4-BE49-F238E27FC236}">
                <a16:creationId xmlns:a16="http://schemas.microsoft.com/office/drawing/2014/main" id="{17E78DDE-B509-4F4B-B987-BB2A66F7B9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EB6ABAB-845C-4166-B513-A9CF0A8F50DE}"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FDA72190-95B5-415F-ABC0-E9B8608D5D2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D803C87A-700B-463C-9C51-03BD3FB769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les </a:t>
            </a:r>
            <a:r>
              <a:rPr lang="en-GB" altLang="ro-RO" b="1" dirty="0" err="1">
                <a:solidFill>
                  <a:srgbClr val="000000"/>
                </a:solidFill>
              </a:rPr>
              <a:t>principales</a:t>
            </a:r>
            <a:r>
              <a:rPr lang="en-GB" altLang="ro-RO" b="1" dirty="0">
                <a:solidFill>
                  <a:srgbClr val="000000"/>
                </a:solidFill>
              </a:rPr>
              <a:t> utilisations de la carte de vaccination</a:t>
            </a:r>
          </a:p>
          <a:p>
            <a:endParaRPr lang="en-GB" altLang="ro-RO" b="1" dirty="0">
              <a:solidFill>
                <a:srgbClr val="000000"/>
              </a:solidFill>
            </a:endParaRPr>
          </a:p>
          <a:p>
            <a:r>
              <a:rPr lang="en-GB" altLang="ro-RO" dirty="0">
                <a:solidFill>
                  <a:srgbClr val="000000"/>
                </a:solidFill>
              </a:rPr>
              <a:t>La carte de vaccination :</a:t>
            </a:r>
          </a:p>
          <a:p>
            <a:pPr>
              <a:buFontTx/>
              <a:buChar char="•"/>
            </a:pPr>
            <a:r>
              <a:rPr lang="en-GB" altLang="ro-RO" dirty="0">
                <a:solidFill>
                  <a:srgbClr val="000000"/>
                </a:solidFill>
              </a:rPr>
              <a:t>Fait mention de la date de naissance de </a:t>
            </a:r>
            <a:r>
              <a:rPr lang="en-GB" altLang="ro-RO" dirty="0" err="1">
                <a:solidFill>
                  <a:srgbClr val="000000"/>
                </a:solidFill>
              </a:rPr>
              <a:t>l’enfant</a:t>
            </a:r>
            <a:endParaRPr lang="en-GB" altLang="ro-RO" dirty="0">
              <a:solidFill>
                <a:srgbClr val="000000"/>
              </a:solidFill>
            </a:endParaRPr>
          </a:p>
          <a:p>
            <a:pPr>
              <a:buFontTx/>
              <a:buChar char="•"/>
            </a:pPr>
            <a:r>
              <a:rPr lang="en-GB" altLang="ro-RO" dirty="0">
                <a:solidFill>
                  <a:srgbClr val="000000"/>
                </a:solidFill>
              </a:rPr>
              <a:t>Informe </a:t>
            </a:r>
            <a:r>
              <a:rPr lang="en-GB" altLang="ro-RO" dirty="0" err="1">
                <a:solidFill>
                  <a:srgbClr val="000000"/>
                </a:solidFill>
              </a:rPr>
              <a:t>l'agent</a:t>
            </a:r>
            <a:r>
              <a:rPr lang="en-GB" altLang="ro-RO" dirty="0">
                <a:solidFill>
                  <a:srgbClr val="000000"/>
                </a:solidFill>
              </a:rPr>
              <a:t> de </a:t>
            </a:r>
            <a:r>
              <a:rPr lang="en-GB" altLang="ro-RO" dirty="0" err="1">
                <a:solidFill>
                  <a:srgbClr val="000000"/>
                </a:solidFill>
              </a:rPr>
              <a:t>santé</a:t>
            </a:r>
            <a:r>
              <a:rPr lang="en-GB" altLang="ro-RO" dirty="0">
                <a:solidFill>
                  <a:srgbClr val="000000"/>
                </a:solidFill>
              </a:rPr>
              <a:t> et le </a:t>
            </a:r>
            <a:r>
              <a:rPr lang="en-GB" altLang="ro-RO" dirty="0" err="1">
                <a:solidFill>
                  <a:srgbClr val="000000"/>
                </a:solidFill>
              </a:rPr>
              <a:t>gardien</a:t>
            </a:r>
            <a:r>
              <a:rPr lang="en-GB" altLang="ro-RO" dirty="0">
                <a:solidFill>
                  <a:srgbClr val="000000"/>
                </a:solidFill>
              </a:rPr>
              <a:t> sur :</a:t>
            </a:r>
          </a:p>
          <a:p>
            <a:pPr marL="742950" lvl="1" indent="-285750">
              <a:buFontTx/>
              <a:buChar char="•"/>
            </a:pPr>
            <a:r>
              <a:rPr lang="en-GB" altLang="ro-RO" dirty="0">
                <a:solidFill>
                  <a:srgbClr val="000000"/>
                </a:solidFill>
              </a:rPr>
              <a:t>Les </a:t>
            </a:r>
            <a:r>
              <a:rPr lang="en-GB" altLang="ro-RO" dirty="0" err="1">
                <a:solidFill>
                  <a:srgbClr val="000000"/>
                </a:solidFill>
              </a:rPr>
              <a:t>vaccins</a:t>
            </a:r>
            <a:r>
              <a:rPr lang="en-GB" altLang="ro-RO" dirty="0">
                <a:solidFill>
                  <a:srgbClr val="000000"/>
                </a:solidFill>
              </a:rPr>
              <a:t> déjà </a:t>
            </a:r>
            <a:r>
              <a:rPr lang="en-GB" altLang="ro-RO" dirty="0" err="1">
                <a:solidFill>
                  <a:srgbClr val="000000"/>
                </a:solidFill>
              </a:rPr>
              <a:t>reçus</a:t>
            </a:r>
            <a:r>
              <a:rPr lang="en-GB" altLang="ro-RO" dirty="0">
                <a:solidFill>
                  <a:srgbClr val="000000"/>
                </a:solidFill>
              </a:rPr>
              <a:t> et </a:t>
            </a:r>
            <a:r>
              <a:rPr lang="en-GB" altLang="ro-RO" dirty="0" err="1">
                <a:solidFill>
                  <a:srgbClr val="000000"/>
                </a:solidFill>
              </a:rPr>
              <a:t>ceux</a:t>
            </a:r>
            <a:r>
              <a:rPr lang="en-GB" altLang="ro-RO" dirty="0">
                <a:solidFill>
                  <a:srgbClr val="000000"/>
                </a:solidFill>
              </a:rPr>
              <a:t> </a:t>
            </a:r>
            <a:r>
              <a:rPr lang="en-GB" altLang="ro-RO" dirty="0" err="1">
                <a:solidFill>
                  <a:srgbClr val="000000"/>
                </a:solidFill>
              </a:rPr>
              <a:t>nécessaires</a:t>
            </a:r>
            <a:r>
              <a:rPr lang="en-GB" altLang="ro-RO" dirty="0">
                <a:solidFill>
                  <a:srgbClr val="000000"/>
                </a:solidFill>
              </a:rPr>
              <a:t> à </a:t>
            </a:r>
            <a:r>
              <a:rPr lang="en-GB" altLang="ro-RO" dirty="0" err="1">
                <a:solidFill>
                  <a:srgbClr val="000000"/>
                </a:solidFill>
              </a:rPr>
              <a:t>l’avenir</a:t>
            </a:r>
            <a:endParaRPr lang="en-GB" altLang="ro-RO" dirty="0">
              <a:solidFill>
                <a:srgbClr val="000000"/>
              </a:solidFill>
            </a:endParaRPr>
          </a:p>
          <a:p>
            <a:pPr marL="742950" lvl="1" indent="-285750">
              <a:buFontTx/>
              <a:buChar char="•"/>
            </a:pPr>
            <a:r>
              <a:rPr lang="en-GB" altLang="ro-RO" dirty="0">
                <a:solidFill>
                  <a:srgbClr val="000000"/>
                </a:solidFill>
              </a:rPr>
              <a:t>Le prochain </a:t>
            </a:r>
            <a:r>
              <a:rPr lang="en-GB" altLang="ro-RO" dirty="0" err="1">
                <a:solidFill>
                  <a:srgbClr val="000000"/>
                </a:solidFill>
              </a:rPr>
              <a:t>rendez-vous</a:t>
            </a:r>
            <a:r>
              <a:rPr lang="en-GB" altLang="ro-RO" dirty="0">
                <a:solidFill>
                  <a:srgbClr val="000000"/>
                </a:solidFill>
              </a:rPr>
              <a:t> pour la vaccination</a:t>
            </a:r>
          </a:p>
          <a:p>
            <a:pPr>
              <a:buFontTx/>
              <a:buChar char="•"/>
            </a:pPr>
            <a:r>
              <a:rPr lang="en-GB" altLang="ro-RO" dirty="0">
                <a:solidFill>
                  <a:srgbClr val="000000"/>
                </a:solidFill>
              </a:rPr>
              <a:t> </a:t>
            </a:r>
            <a:r>
              <a:rPr lang="en-GB" altLang="ro-RO" dirty="0" err="1">
                <a:solidFill>
                  <a:srgbClr val="000000"/>
                </a:solidFill>
              </a:rPr>
              <a:t>Peut</a:t>
            </a:r>
            <a:r>
              <a:rPr lang="en-GB" altLang="ro-RO" dirty="0">
                <a:solidFill>
                  <a:srgbClr val="000000"/>
                </a:solidFill>
              </a:rPr>
              <a:t> aider à </a:t>
            </a:r>
            <a:r>
              <a:rPr lang="en-GB" altLang="ro-RO" dirty="0" err="1">
                <a:solidFill>
                  <a:srgbClr val="000000"/>
                </a:solidFill>
              </a:rPr>
              <a:t>suivre</a:t>
            </a:r>
            <a:r>
              <a:rPr lang="en-GB" altLang="ro-RO" dirty="0">
                <a:solidFill>
                  <a:srgbClr val="000000"/>
                </a:solidFill>
              </a:rPr>
              <a:t> les enfants qui se </a:t>
            </a:r>
            <a:r>
              <a:rPr lang="en-GB" altLang="ro-RO" dirty="0" err="1">
                <a:solidFill>
                  <a:srgbClr val="000000"/>
                </a:solidFill>
              </a:rPr>
              <a:t>sont</a:t>
            </a:r>
            <a:r>
              <a:rPr lang="en-GB" altLang="ro-RO" dirty="0">
                <a:solidFill>
                  <a:srgbClr val="000000"/>
                </a:solidFill>
              </a:rPr>
              <a:t> </a:t>
            </a:r>
            <a:r>
              <a:rPr lang="en-GB" altLang="ro-RO" dirty="0" err="1">
                <a:solidFill>
                  <a:srgbClr val="000000"/>
                </a:solidFill>
              </a:rPr>
              <a:t>présentés</a:t>
            </a:r>
            <a:r>
              <a:rPr lang="en-GB" altLang="ro-RO" dirty="0">
                <a:solidFill>
                  <a:srgbClr val="000000"/>
                </a:solidFill>
              </a:rPr>
              <a:t> dans les </a:t>
            </a:r>
            <a:r>
              <a:rPr lang="en-GB" altLang="ro-RO" dirty="0" err="1">
                <a:solidFill>
                  <a:srgbClr val="000000"/>
                </a:solidFill>
              </a:rPr>
              <a:t>délais</a:t>
            </a:r>
            <a:r>
              <a:rPr lang="en-GB" altLang="ro-RO" dirty="0">
                <a:solidFill>
                  <a:srgbClr val="000000"/>
                </a:solidFill>
              </a:rPr>
              <a:t> pour la vaccination</a:t>
            </a:r>
          </a:p>
          <a:p>
            <a:pPr>
              <a:buFontTx/>
              <a:buChar char="•"/>
            </a:pPr>
            <a:r>
              <a:rPr lang="en-GB" altLang="ro-RO" dirty="0">
                <a:solidFill>
                  <a:srgbClr val="000000"/>
                </a:solidFill>
              </a:rPr>
              <a:t> Est utile pour </a:t>
            </a:r>
            <a:r>
              <a:rPr lang="en-GB" altLang="ro-RO" dirty="0" err="1">
                <a:solidFill>
                  <a:srgbClr val="000000"/>
                </a:solidFill>
              </a:rPr>
              <a:t>mener</a:t>
            </a:r>
            <a:r>
              <a:rPr lang="en-GB" altLang="ro-RO" dirty="0">
                <a:solidFill>
                  <a:srgbClr val="000000"/>
                </a:solidFill>
              </a:rPr>
              <a:t> des </a:t>
            </a:r>
            <a:r>
              <a:rPr lang="en-GB" altLang="ro-RO" dirty="0" err="1">
                <a:solidFill>
                  <a:srgbClr val="000000"/>
                </a:solidFill>
              </a:rPr>
              <a:t>enquêtes</a:t>
            </a:r>
            <a:r>
              <a:rPr lang="en-GB" altLang="ro-RO" dirty="0">
                <a:solidFill>
                  <a:srgbClr val="000000"/>
                </a:solidFill>
              </a:rPr>
              <a:t> sur la couverture</a:t>
            </a:r>
          </a:p>
        </p:txBody>
      </p:sp>
      <p:sp>
        <p:nvSpPr>
          <p:cNvPr id="11268" name="Slide Number Placeholder 3">
            <a:extLst>
              <a:ext uri="{FF2B5EF4-FFF2-40B4-BE49-F238E27FC236}">
                <a16:creationId xmlns:a16="http://schemas.microsoft.com/office/drawing/2014/main" id="{9D6ED0D6-7161-44D6-9743-59D0C419EA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B7E5C75-B1D9-406B-9C86-779401FCE9C7}"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4796B102-A5B0-43B1-8314-04743D68909E}"/>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1C8B2592-AC5F-47D3-839D-CDEFF035B3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la manière d’utiliser la carte de vaccination </a:t>
            </a:r>
          </a:p>
          <a:p>
            <a:endParaRPr lang="en-GB" altLang="ro-RO" b="1">
              <a:solidFill>
                <a:srgbClr val="000000"/>
              </a:solidFill>
            </a:endParaRPr>
          </a:p>
          <a:p>
            <a:r>
              <a:rPr lang="en-GB" altLang="ro-RO">
                <a:solidFill>
                  <a:srgbClr val="000000"/>
                </a:solidFill>
              </a:rPr>
              <a:t>Les parents devraient conserver la carte de vaccination en lieu sûr à la maison.</a:t>
            </a:r>
          </a:p>
          <a:p>
            <a:r>
              <a:rPr lang="en-GB" altLang="ro-RO">
                <a:solidFill>
                  <a:srgbClr val="000000"/>
                </a:solidFill>
              </a:rPr>
              <a:t>Dès lors, ils ne doivent pas oublier de ramener la carte de vaccination au centre de santé à chaque visite.</a:t>
            </a:r>
          </a:p>
          <a:p>
            <a:r>
              <a:rPr lang="en-GB" altLang="ro-RO">
                <a:solidFill>
                  <a:srgbClr val="000000"/>
                </a:solidFill>
              </a:rPr>
              <a:t>L’agent de santé doit vérifier la carte afin de déterminer l’admissibilité et la remplir après la vaccination de l’enfant, en fournissant des détails sur les vaccins administrés et la date de la prochaine visite.</a:t>
            </a:r>
          </a:p>
          <a:p>
            <a:r>
              <a:rPr lang="en-GB" altLang="ro-RO">
                <a:solidFill>
                  <a:srgbClr val="000000"/>
                </a:solidFill>
              </a:rPr>
              <a:t>Ensuite, les parents devraient reprendre la carte de vaccination et la ramener chez eux avant de la ranger en lieu sûr.</a:t>
            </a:r>
          </a:p>
        </p:txBody>
      </p:sp>
      <p:sp>
        <p:nvSpPr>
          <p:cNvPr id="13316" name="Espace réservé du numéro de diapositive 3">
            <a:extLst>
              <a:ext uri="{FF2B5EF4-FFF2-40B4-BE49-F238E27FC236}">
                <a16:creationId xmlns:a16="http://schemas.microsoft.com/office/drawing/2014/main" id="{0B52705A-ED04-4096-86CE-8CDB9B49FE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3D6AF61-5499-4D46-8EE5-6552C34A2019}"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041BC1A8-AE3B-441E-97AF-E6F04CB49945}"/>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E157A41-F66C-4727-BC51-AA77F922ED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la manière </a:t>
            </a:r>
            <a:r>
              <a:rPr lang="en-GB" altLang="ro-RO" b="1" dirty="0" err="1">
                <a:solidFill>
                  <a:srgbClr val="000000"/>
                </a:solidFill>
              </a:rPr>
              <a:t>d’enregistrer</a:t>
            </a:r>
            <a:r>
              <a:rPr lang="en-GB" altLang="ro-RO" b="1" dirty="0">
                <a:solidFill>
                  <a:srgbClr val="000000"/>
                </a:solidFill>
              </a:rPr>
              <a:t> la vaccination</a:t>
            </a:r>
          </a:p>
          <a:p>
            <a:endParaRPr lang="en-GB" altLang="ro-RO" b="1" dirty="0">
              <a:solidFill>
                <a:srgbClr val="000000"/>
              </a:solidFill>
            </a:endParaRPr>
          </a:p>
          <a:p>
            <a:r>
              <a:rPr lang="en-GB" altLang="ro-RO" dirty="0" err="1">
                <a:solidFill>
                  <a:srgbClr val="000000"/>
                </a:solidFill>
              </a:rPr>
              <a:t>Chaque</a:t>
            </a:r>
            <a:r>
              <a:rPr lang="en-GB" altLang="ro-RO" dirty="0">
                <a:solidFill>
                  <a:srgbClr val="000000"/>
                </a:solidFill>
              </a:rPr>
              <a:t> </a:t>
            </a:r>
            <a:r>
              <a:rPr lang="en-GB" altLang="ro-RO" dirty="0" err="1">
                <a:solidFill>
                  <a:srgbClr val="000000"/>
                </a:solidFill>
              </a:rPr>
              <a:t>fois</a:t>
            </a:r>
            <a:r>
              <a:rPr lang="en-GB" altLang="ro-RO" dirty="0">
                <a:solidFill>
                  <a:srgbClr val="000000"/>
                </a:solidFill>
              </a:rPr>
              <a:t> </a:t>
            </a:r>
            <a:r>
              <a:rPr lang="en-GB" altLang="ro-RO" dirty="0" err="1">
                <a:solidFill>
                  <a:srgbClr val="000000"/>
                </a:solidFill>
              </a:rPr>
              <a:t>qu'un</a:t>
            </a:r>
            <a:r>
              <a:rPr lang="en-GB" altLang="ro-RO" dirty="0">
                <a:solidFill>
                  <a:srgbClr val="000000"/>
                </a:solidFill>
              </a:rPr>
              <a:t>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administré</a:t>
            </a:r>
            <a:r>
              <a:rPr lang="en-GB" altLang="ro-RO" dirty="0">
                <a:solidFill>
                  <a:srgbClr val="000000"/>
                </a:solidFill>
              </a:rPr>
              <a:t>, les agents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remplir</a:t>
            </a:r>
            <a:r>
              <a:rPr lang="en-GB" altLang="ro-RO" dirty="0">
                <a:solidFill>
                  <a:srgbClr val="000000"/>
                </a:solidFill>
              </a:rPr>
              <a:t> la carte de vaccination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indiquant</a:t>
            </a:r>
            <a:r>
              <a:rPr lang="en-GB" altLang="ro-RO" dirty="0">
                <a:solidFill>
                  <a:srgbClr val="000000"/>
                </a:solidFill>
              </a:rPr>
              <a:t> le nom des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administrés</a:t>
            </a:r>
            <a:r>
              <a:rPr lang="en-GB" altLang="ro-RO" dirty="0">
                <a:solidFill>
                  <a:srgbClr val="000000"/>
                </a:solidFill>
              </a:rPr>
              <a:t>.</a:t>
            </a:r>
          </a:p>
          <a:p>
            <a:r>
              <a:rPr lang="en-GB" altLang="ro-RO" dirty="0">
                <a:solidFill>
                  <a:srgbClr val="000000"/>
                </a:solidFill>
              </a:rPr>
              <a:t>Les agents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également</a:t>
            </a:r>
            <a:r>
              <a:rPr lang="en-GB" altLang="ro-RO" dirty="0">
                <a:solidFill>
                  <a:srgbClr val="000000"/>
                </a:solidFill>
              </a:rPr>
              <a:t> noter la date du prochain </a:t>
            </a:r>
            <a:r>
              <a:rPr lang="en-GB" altLang="ro-RO" dirty="0" err="1">
                <a:solidFill>
                  <a:srgbClr val="000000"/>
                </a:solidFill>
              </a:rPr>
              <a:t>rendez-vous</a:t>
            </a:r>
            <a:r>
              <a:rPr lang="en-GB" altLang="ro-RO" dirty="0">
                <a:solidFill>
                  <a:srgbClr val="000000"/>
                </a:solidFill>
              </a:rPr>
              <a:t> sur la carte de vaccination et rappeler au </a:t>
            </a:r>
            <a:r>
              <a:rPr lang="en-GB" altLang="ro-RO" dirty="0" err="1">
                <a:solidFill>
                  <a:srgbClr val="000000"/>
                </a:solidFill>
              </a:rPr>
              <a:t>gardien</a:t>
            </a:r>
            <a:r>
              <a:rPr lang="en-GB" altLang="ro-RO" dirty="0">
                <a:solidFill>
                  <a:srgbClr val="000000"/>
                </a:solidFill>
              </a:rPr>
              <a:t> de </a:t>
            </a:r>
            <a:r>
              <a:rPr lang="en-GB" altLang="ro-RO" dirty="0" err="1">
                <a:solidFill>
                  <a:srgbClr val="000000"/>
                </a:solidFill>
              </a:rPr>
              <a:t>revenir</a:t>
            </a:r>
            <a:r>
              <a:rPr lang="en-GB" altLang="ro-RO" dirty="0">
                <a:solidFill>
                  <a:srgbClr val="000000"/>
                </a:solidFill>
              </a:rPr>
              <a:t> à </a:t>
            </a:r>
            <a:r>
              <a:rPr lang="en-GB" altLang="ro-RO" dirty="0" err="1">
                <a:solidFill>
                  <a:srgbClr val="000000"/>
                </a:solidFill>
              </a:rPr>
              <a:t>cette</a:t>
            </a:r>
            <a:r>
              <a:rPr lang="en-GB" altLang="ro-RO" dirty="0">
                <a:solidFill>
                  <a:srgbClr val="000000"/>
                </a:solidFill>
              </a:rPr>
              <a:t> date avec la carte.</a:t>
            </a:r>
          </a:p>
          <a:p>
            <a:r>
              <a:rPr lang="en-GB" altLang="ro-RO" dirty="0">
                <a:solidFill>
                  <a:srgbClr val="000000"/>
                </a:solidFill>
              </a:rPr>
              <a:t>Il </a:t>
            </a:r>
            <a:r>
              <a:rPr lang="en-GB" altLang="ro-RO" dirty="0" err="1">
                <a:solidFill>
                  <a:srgbClr val="000000"/>
                </a:solidFill>
              </a:rPr>
              <a:t>conviendrait</a:t>
            </a:r>
            <a:r>
              <a:rPr lang="en-GB" altLang="ro-RO" dirty="0">
                <a:solidFill>
                  <a:srgbClr val="000000"/>
                </a:solidFill>
              </a:rPr>
              <a:t> de rappeler aux </a:t>
            </a:r>
            <a:r>
              <a:rPr lang="en-GB" altLang="ro-RO" dirty="0" err="1">
                <a:solidFill>
                  <a:srgbClr val="000000"/>
                </a:solidFill>
              </a:rPr>
              <a:t>gardiens</a:t>
            </a:r>
            <a:r>
              <a:rPr lang="en-GB" altLang="ro-RO" dirty="0">
                <a:solidFill>
                  <a:srgbClr val="000000"/>
                </a:solidFill>
              </a:rPr>
              <a:t> </a:t>
            </a:r>
            <a:r>
              <a:rPr lang="en-GB" altLang="ro-RO" dirty="0" err="1">
                <a:solidFill>
                  <a:srgbClr val="000000"/>
                </a:solidFill>
              </a:rPr>
              <a:t>d’apporter</a:t>
            </a:r>
            <a:r>
              <a:rPr lang="en-GB" altLang="ro-RO" dirty="0">
                <a:solidFill>
                  <a:srgbClr val="000000"/>
                </a:solidFill>
              </a:rPr>
              <a:t> la carte de vaccination </a:t>
            </a:r>
            <a:r>
              <a:rPr lang="en-GB" altLang="ro-RO" dirty="0" err="1">
                <a:solidFill>
                  <a:srgbClr val="000000"/>
                </a:solidFill>
              </a:rPr>
              <a:t>lors</a:t>
            </a:r>
            <a:r>
              <a:rPr lang="en-GB" altLang="ro-RO" dirty="0">
                <a:solidFill>
                  <a:srgbClr val="000000"/>
                </a:solidFill>
              </a:rPr>
              <a:t> de </a:t>
            </a:r>
            <a:r>
              <a:rPr lang="en-GB" altLang="ro-RO" dirty="0" err="1">
                <a:solidFill>
                  <a:srgbClr val="000000"/>
                </a:solidFill>
              </a:rPr>
              <a:t>chaque</a:t>
            </a:r>
            <a:r>
              <a:rPr lang="en-GB" altLang="ro-RO" dirty="0">
                <a:solidFill>
                  <a:srgbClr val="000000"/>
                </a:solidFill>
              </a:rPr>
              <a:t> </a:t>
            </a:r>
            <a:r>
              <a:rPr lang="en-GB" altLang="ro-RO" dirty="0" err="1">
                <a:solidFill>
                  <a:srgbClr val="000000"/>
                </a:solidFill>
              </a:rPr>
              <a:t>visite</a:t>
            </a:r>
            <a:r>
              <a:rPr lang="en-GB" altLang="ro-RO" dirty="0">
                <a:solidFill>
                  <a:srgbClr val="000000"/>
                </a:solidFill>
              </a:rPr>
              <a:t>.</a:t>
            </a:r>
          </a:p>
          <a:p>
            <a:r>
              <a:rPr lang="en-GB" altLang="ro-RO" dirty="0">
                <a:solidFill>
                  <a:srgbClr val="000000"/>
                </a:solidFill>
              </a:rPr>
              <a:t>Noter que la carte de vaccination </a:t>
            </a:r>
            <a:r>
              <a:rPr lang="en-GB" altLang="ro-RO" dirty="0" err="1">
                <a:solidFill>
                  <a:srgbClr val="000000"/>
                </a:solidFill>
              </a:rPr>
              <a:t>est</a:t>
            </a:r>
            <a:r>
              <a:rPr lang="en-GB" altLang="ro-RO" dirty="0">
                <a:solidFill>
                  <a:srgbClr val="000000"/>
                </a:solidFill>
              </a:rPr>
              <a:t> mise à jour pour </a:t>
            </a:r>
            <a:r>
              <a:rPr lang="en-GB" altLang="ro-RO" dirty="0" err="1">
                <a:solidFill>
                  <a:srgbClr val="000000"/>
                </a:solidFill>
              </a:rPr>
              <a:t>inclure</a:t>
            </a:r>
            <a:r>
              <a:rPr lang="en-GB" altLang="ro-RO" dirty="0">
                <a:solidFill>
                  <a:srgbClr val="000000"/>
                </a:solidFill>
              </a:rPr>
              <a:t> les doses de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et </a:t>
            </a:r>
            <a:r>
              <a:rPr lang="en-GB" altLang="ro-RO" dirty="0" err="1">
                <a:solidFill>
                  <a:srgbClr val="000000"/>
                </a:solidFill>
              </a:rPr>
              <a:t>l’abréviation</a:t>
            </a:r>
            <a:r>
              <a:rPr lang="en-GB" altLang="ro-RO" dirty="0">
                <a:solidFill>
                  <a:srgbClr val="000000"/>
                </a:solidFill>
              </a:rPr>
              <a:t> </a:t>
            </a:r>
            <a:r>
              <a:rPr lang="en-GB" altLang="ro-RO" dirty="0" err="1">
                <a:solidFill>
                  <a:srgbClr val="000000"/>
                </a:solidFill>
              </a:rPr>
              <a:t>générique</a:t>
            </a:r>
            <a:r>
              <a:rPr lang="en-GB" altLang="ro-RO" dirty="0">
                <a:solidFill>
                  <a:srgbClr val="000000"/>
                </a:solidFill>
              </a:rPr>
              <a:t> pour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contre</a:t>
            </a:r>
            <a:r>
              <a:rPr lang="en-GB" altLang="ro-RO" dirty="0">
                <a:solidFill>
                  <a:srgbClr val="000000"/>
                </a:solidFill>
              </a:rPr>
              <a:t> le rotavirus </a:t>
            </a:r>
            <a:r>
              <a:rPr lang="en-GB" altLang="ro-RO" dirty="0" err="1">
                <a:solidFill>
                  <a:srgbClr val="000000"/>
                </a:solidFill>
              </a:rPr>
              <a:t>est</a:t>
            </a:r>
            <a:r>
              <a:rPr lang="en-GB" altLang="ro-RO" dirty="0">
                <a:solidFill>
                  <a:srgbClr val="000000"/>
                </a:solidFill>
              </a:rPr>
              <a:t> « Rota ». Les agents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devraient</a:t>
            </a:r>
            <a:r>
              <a:rPr lang="en-GB" altLang="ro-RO" dirty="0">
                <a:solidFill>
                  <a:srgbClr val="000000"/>
                </a:solidFill>
              </a:rPr>
              <a:t> utiliser </a:t>
            </a:r>
            <a:r>
              <a:rPr lang="en-GB" altLang="ro-RO" dirty="0" err="1">
                <a:solidFill>
                  <a:srgbClr val="000000"/>
                </a:solidFill>
              </a:rPr>
              <a:t>cette</a:t>
            </a:r>
            <a:r>
              <a:rPr lang="en-GB" altLang="ro-RO" dirty="0">
                <a:solidFill>
                  <a:srgbClr val="000000"/>
                </a:solidFill>
              </a:rPr>
              <a:t> </a:t>
            </a:r>
            <a:r>
              <a:rPr lang="en-GB" altLang="ro-RO" dirty="0" err="1">
                <a:solidFill>
                  <a:srgbClr val="000000"/>
                </a:solidFill>
              </a:rPr>
              <a:t>abréviation</a:t>
            </a:r>
            <a:r>
              <a:rPr lang="en-GB" altLang="ro-RO" dirty="0">
                <a:solidFill>
                  <a:srgbClr val="000000"/>
                </a:solidFill>
              </a:rPr>
              <a:t> </a:t>
            </a:r>
            <a:r>
              <a:rPr lang="en-GB" altLang="ro-RO" dirty="0" err="1">
                <a:solidFill>
                  <a:srgbClr val="000000"/>
                </a:solidFill>
              </a:rPr>
              <a:t>lors</a:t>
            </a:r>
            <a:r>
              <a:rPr lang="en-GB" altLang="ro-RO" dirty="0">
                <a:solidFill>
                  <a:srgbClr val="000000"/>
                </a:solidFill>
              </a:rPr>
              <a:t> de </a:t>
            </a:r>
            <a:r>
              <a:rPr lang="en-GB" altLang="ro-RO" dirty="0" err="1">
                <a:solidFill>
                  <a:srgbClr val="000000"/>
                </a:solidFill>
              </a:rPr>
              <a:t>l’enregistrement</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qu'ils</a:t>
            </a:r>
            <a:r>
              <a:rPr lang="en-GB" altLang="ro-RO" dirty="0">
                <a:solidFill>
                  <a:srgbClr val="000000"/>
                </a:solidFill>
              </a:rPr>
              <a:t> </a:t>
            </a:r>
            <a:r>
              <a:rPr lang="en-GB" altLang="ro-RO" dirty="0" err="1">
                <a:solidFill>
                  <a:srgbClr val="000000"/>
                </a:solidFill>
              </a:rPr>
              <a:t>administrent</a:t>
            </a:r>
            <a:r>
              <a:rPr lang="en-GB" altLang="ro-RO" dirty="0">
                <a:solidFill>
                  <a:srgbClr val="000000"/>
                </a:solidFill>
              </a:rPr>
              <a:t>.  </a:t>
            </a:r>
          </a:p>
        </p:txBody>
      </p:sp>
      <p:sp>
        <p:nvSpPr>
          <p:cNvPr id="15364" name="Espace réservé du numéro de diapositive 3">
            <a:extLst>
              <a:ext uri="{FF2B5EF4-FFF2-40B4-BE49-F238E27FC236}">
                <a16:creationId xmlns:a16="http://schemas.microsoft.com/office/drawing/2014/main" id="{3AF403B6-B04A-45A6-8F1E-CE74E80918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6D6B70C-7EC2-45DA-8188-16215ACC7FFF}"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1274698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E95C26F3-0720-45BC-BC1D-07B8230CCE3C}"/>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5DCFB7A3-5802-490F-A30B-7145D38493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Présenter</a:t>
            </a:r>
            <a:r>
              <a:rPr lang="en-GB" altLang="ro-RO" b="1" dirty="0">
                <a:solidFill>
                  <a:srgbClr val="000000"/>
                </a:solidFill>
              </a:rPr>
              <a:t> la situation et les question aux participants.</a:t>
            </a:r>
          </a:p>
          <a:p>
            <a:r>
              <a:rPr lang="en-GB" altLang="ro-RO" b="1" dirty="0" err="1">
                <a:solidFill>
                  <a:srgbClr val="000000"/>
                </a:solidFill>
              </a:rPr>
              <a:t>Cette</a:t>
            </a:r>
            <a:r>
              <a:rPr lang="en-GB" altLang="ro-RO" b="1" dirty="0">
                <a:solidFill>
                  <a:srgbClr val="000000"/>
                </a:solidFill>
              </a:rPr>
              <a:t> question </a:t>
            </a:r>
            <a:r>
              <a:rPr lang="en-GB" altLang="ro-RO" b="1" dirty="0" err="1">
                <a:solidFill>
                  <a:srgbClr val="000000"/>
                </a:solidFill>
              </a:rPr>
              <a:t>permettra</a:t>
            </a:r>
            <a:r>
              <a:rPr lang="en-GB" altLang="ro-RO" b="1" dirty="0">
                <a:solidFill>
                  <a:srgbClr val="000000"/>
                </a:solidFill>
              </a:rPr>
              <a:t> de savoir </a:t>
            </a:r>
            <a:r>
              <a:rPr lang="en-GB" altLang="ro-RO" b="1" dirty="0" err="1">
                <a:solidFill>
                  <a:srgbClr val="000000"/>
                </a:solidFill>
              </a:rPr>
              <a:t>si</a:t>
            </a:r>
            <a:r>
              <a:rPr lang="en-GB" altLang="ro-RO" b="1" dirty="0">
                <a:solidFill>
                  <a:srgbClr val="000000"/>
                </a:solidFill>
              </a:rPr>
              <a:t> les participants </a:t>
            </a:r>
            <a:r>
              <a:rPr lang="en-GB" altLang="ro-RO" b="1" dirty="0" err="1">
                <a:solidFill>
                  <a:srgbClr val="000000"/>
                </a:solidFill>
              </a:rPr>
              <a:t>comprennent</a:t>
            </a:r>
            <a:r>
              <a:rPr lang="en-GB" altLang="ro-RO" b="1" dirty="0">
                <a:solidFill>
                  <a:srgbClr val="000000"/>
                </a:solidFill>
              </a:rPr>
              <a:t> la </a:t>
            </a:r>
            <a:r>
              <a:rPr lang="en-GB" altLang="ro-RO" b="1" dirty="0" err="1">
                <a:solidFill>
                  <a:srgbClr val="000000"/>
                </a:solidFill>
              </a:rPr>
              <a:t>marche</a:t>
            </a:r>
            <a:r>
              <a:rPr lang="en-GB" altLang="ro-RO" b="1" dirty="0">
                <a:solidFill>
                  <a:srgbClr val="000000"/>
                </a:solidFill>
              </a:rPr>
              <a:t> à </a:t>
            </a:r>
            <a:r>
              <a:rPr lang="en-GB" altLang="ro-RO" b="1" dirty="0" err="1">
                <a:solidFill>
                  <a:srgbClr val="000000"/>
                </a:solidFill>
              </a:rPr>
              <a:t>suivre</a:t>
            </a:r>
            <a:r>
              <a:rPr lang="en-GB" altLang="ro-RO" b="1" dirty="0">
                <a:solidFill>
                  <a:srgbClr val="000000"/>
                </a:solidFill>
              </a:rPr>
              <a:t> dans le </a:t>
            </a:r>
            <a:r>
              <a:rPr lang="en-GB" altLang="ro-RO" b="1" dirty="0" err="1">
                <a:solidFill>
                  <a:srgbClr val="000000"/>
                </a:solidFill>
              </a:rPr>
              <a:t>cas</a:t>
            </a:r>
            <a:r>
              <a:rPr lang="en-GB" altLang="ro-RO" b="1" dirty="0">
                <a:solidFill>
                  <a:srgbClr val="000000"/>
                </a:solidFill>
              </a:rPr>
              <a:t> </a:t>
            </a:r>
            <a:r>
              <a:rPr lang="en-GB" altLang="ro-RO" b="1" dirty="0" err="1">
                <a:solidFill>
                  <a:srgbClr val="000000"/>
                </a:solidFill>
              </a:rPr>
              <a:t>où</a:t>
            </a:r>
            <a:r>
              <a:rPr lang="en-GB" altLang="ro-RO" b="1" dirty="0">
                <a:solidFill>
                  <a:srgbClr val="000000"/>
                </a:solidFill>
              </a:rPr>
              <a:t> la carte de vaccination ne </a:t>
            </a:r>
            <a:r>
              <a:rPr lang="en-GB" altLang="ro-RO" b="1" dirty="0" err="1">
                <a:solidFill>
                  <a:srgbClr val="000000"/>
                </a:solidFill>
              </a:rPr>
              <a:t>serait</a:t>
            </a:r>
            <a:r>
              <a:rPr lang="en-GB" altLang="ro-RO" b="1" dirty="0">
                <a:solidFill>
                  <a:srgbClr val="000000"/>
                </a:solidFill>
              </a:rPr>
              <a:t> pas mise à jour (</a:t>
            </a:r>
            <a:r>
              <a:rPr lang="en-GB" altLang="ro-RO" b="1" dirty="0" err="1">
                <a:solidFill>
                  <a:srgbClr val="000000"/>
                </a:solidFill>
              </a:rPr>
              <a:t>c'est</a:t>
            </a:r>
            <a:r>
              <a:rPr lang="en-GB" altLang="ro-RO" b="1" dirty="0">
                <a:solidFill>
                  <a:srgbClr val="000000"/>
                </a:solidFill>
              </a:rPr>
              <a:t>-à-dire, les cases </a:t>
            </a:r>
            <a:r>
              <a:rPr lang="en-GB" altLang="ro-RO" b="1" dirty="0" err="1">
                <a:solidFill>
                  <a:srgbClr val="000000"/>
                </a:solidFill>
              </a:rPr>
              <a:t>dédiées</a:t>
            </a:r>
            <a:r>
              <a:rPr lang="en-GB" altLang="ro-RO" b="1" dirty="0">
                <a:solidFill>
                  <a:srgbClr val="000000"/>
                </a:solidFill>
              </a:rPr>
              <a:t> au rotavirus ne </a:t>
            </a:r>
            <a:r>
              <a:rPr lang="en-GB" altLang="ro-RO" b="1" dirty="0" err="1">
                <a:solidFill>
                  <a:srgbClr val="000000"/>
                </a:solidFill>
              </a:rPr>
              <a:t>figurent</a:t>
            </a:r>
            <a:r>
              <a:rPr lang="en-GB" altLang="ro-RO" b="1" dirty="0">
                <a:solidFill>
                  <a:srgbClr val="000000"/>
                </a:solidFill>
              </a:rPr>
              <a:t> pas sur la carte de vaccination). </a:t>
            </a:r>
          </a:p>
          <a:p>
            <a:endParaRPr lang="en-GB" altLang="ro-RO" b="1" dirty="0">
              <a:solidFill>
                <a:srgbClr val="000000"/>
              </a:solidFill>
            </a:endParaRPr>
          </a:p>
          <a:p>
            <a:r>
              <a:rPr lang="en-GB" altLang="ro-RO" b="1" dirty="0" err="1">
                <a:solidFill>
                  <a:srgbClr val="000000"/>
                </a:solidFill>
              </a:rPr>
              <a:t>Réponse</a:t>
            </a:r>
            <a:r>
              <a:rPr lang="en-GB" altLang="ro-RO" b="1" dirty="0">
                <a:solidFill>
                  <a:srgbClr val="000000"/>
                </a:solidFill>
              </a:rPr>
              <a:t> :</a:t>
            </a:r>
          </a:p>
          <a:p>
            <a:r>
              <a:rPr lang="en-GB" altLang="ro-RO" dirty="0">
                <a:solidFill>
                  <a:srgbClr val="000000"/>
                </a:solidFill>
              </a:rPr>
              <a:t>Si les parents de </a:t>
            </a:r>
            <a:r>
              <a:rPr lang="en-GB" altLang="ro-RO" dirty="0" err="1">
                <a:solidFill>
                  <a:srgbClr val="000000"/>
                </a:solidFill>
              </a:rPr>
              <a:t>l’enfant</a:t>
            </a:r>
            <a:r>
              <a:rPr lang="en-GB" altLang="ro-RO" dirty="0">
                <a:solidFill>
                  <a:srgbClr val="000000"/>
                </a:solidFill>
              </a:rPr>
              <a:t> </a:t>
            </a:r>
            <a:r>
              <a:rPr lang="en-GB" altLang="ro-RO" dirty="0" err="1">
                <a:solidFill>
                  <a:srgbClr val="000000"/>
                </a:solidFill>
              </a:rPr>
              <a:t>fournissent</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vieille</a:t>
            </a:r>
            <a:r>
              <a:rPr lang="en-GB" altLang="ro-RO" dirty="0">
                <a:solidFill>
                  <a:srgbClr val="000000"/>
                </a:solidFill>
              </a:rPr>
              <a:t> carte de vaccination, les agents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peuvent</a:t>
            </a:r>
            <a:r>
              <a:rPr lang="en-GB" altLang="ro-RO" dirty="0">
                <a:solidFill>
                  <a:srgbClr val="000000"/>
                </a:solidFill>
              </a:rPr>
              <a:t> </a:t>
            </a:r>
            <a:r>
              <a:rPr lang="en-GB" altLang="ro-RO" dirty="0" err="1">
                <a:solidFill>
                  <a:srgbClr val="000000"/>
                </a:solidFill>
              </a:rPr>
              <a:t>ajouter</a:t>
            </a:r>
            <a:r>
              <a:rPr lang="en-GB" altLang="ro-RO" dirty="0">
                <a:solidFill>
                  <a:srgbClr val="000000"/>
                </a:solidFill>
              </a:rPr>
              <a:t> les </a:t>
            </a:r>
            <a:r>
              <a:rPr lang="en-GB" altLang="ro-RO" dirty="0" err="1">
                <a:solidFill>
                  <a:srgbClr val="000000"/>
                </a:solidFill>
              </a:rPr>
              <a:t>données</a:t>
            </a:r>
            <a:r>
              <a:rPr lang="en-GB" altLang="ro-RO" dirty="0">
                <a:solidFill>
                  <a:srgbClr val="000000"/>
                </a:solidFill>
              </a:rPr>
              <a:t> de vaccination </a:t>
            </a:r>
            <a:r>
              <a:rPr lang="en-GB" altLang="ro-RO" dirty="0" err="1">
                <a:solidFill>
                  <a:srgbClr val="000000"/>
                </a:solidFill>
              </a:rPr>
              <a:t>contre</a:t>
            </a:r>
            <a:r>
              <a:rPr lang="en-GB" altLang="ro-RO" dirty="0">
                <a:solidFill>
                  <a:srgbClr val="000000"/>
                </a:solidFill>
              </a:rPr>
              <a:t> le rotavirus à la main sur </a:t>
            </a:r>
            <a:r>
              <a:rPr lang="en-GB" altLang="ro-RO" dirty="0" err="1">
                <a:solidFill>
                  <a:srgbClr val="000000"/>
                </a:solidFill>
              </a:rPr>
              <a:t>l’ancienne</a:t>
            </a:r>
            <a:r>
              <a:rPr lang="en-GB" altLang="ro-RO" dirty="0">
                <a:solidFill>
                  <a:srgbClr val="000000"/>
                </a:solidFill>
              </a:rPr>
              <a:t> carte. </a:t>
            </a:r>
            <a:r>
              <a:rPr lang="en-GB" altLang="ro-RO" dirty="0" err="1">
                <a:solidFill>
                  <a:srgbClr val="000000"/>
                </a:solidFill>
              </a:rPr>
              <a:t>Écrire</a:t>
            </a:r>
            <a:r>
              <a:rPr lang="en-GB" altLang="ro-RO" dirty="0">
                <a:solidFill>
                  <a:srgbClr val="000000"/>
                </a:solidFill>
              </a:rPr>
              <a:t> Rota1, Rota2 et Rota 3 et les dates </a:t>
            </a:r>
            <a:r>
              <a:rPr lang="en-GB" altLang="ro-RO" dirty="0" err="1">
                <a:solidFill>
                  <a:srgbClr val="000000"/>
                </a:solidFill>
              </a:rPr>
              <a:t>auxquelles</a:t>
            </a:r>
            <a:r>
              <a:rPr lang="en-GB" altLang="ro-RO" dirty="0">
                <a:solidFill>
                  <a:srgbClr val="000000"/>
                </a:solidFill>
              </a:rPr>
              <a:t> les doses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été</a:t>
            </a:r>
            <a:r>
              <a:rPr lang="en-GB" altLang="ro-RO" dirty="0">
                <a:solidFill>
                  <a:srgbClr val="000000"/>
                </a:solidFill>
              </a:rPr>
              <a:t> </a:t>
            </a:r>
            <a:r>
              <a:rPr lang="en-GB" altLang="ro-RO" dirty="0" err="1">
                <a:solidFill>
                  <a:srgbClr val="000000"/>
                </a:solidFill>
              </a:rPr>
              <a:t>administrées</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remplacer</a:t>
            </a:r>
            <a:r>
              <a:rPr lang="en-GB" altLang="ro-RO" dirty="0">
                <a:solidFill>
                  <a:srgbClr val="000000"/>
                </a:solidFill>
              </a:rPr>
              <a:t> la carte par </a:t>
            </a:r>
            <a:r>
              <a:rPr lang="en-GB" altLang="ro-RO" dirty="0" err="1">
                <a:solidFill>
                  <a:srgbClr val="000000"/>
                </a:solidFill>
              </a:rPr>
              <a:t>une</a:t>
            </a:r>
            <a:r>
              <a:rPr lang="en-GB" altLang="ro-RO" dirty="0">
                <a:solidFill>
                  <a:srgbClr val="000000"/>
                </a:solidFill>
              </a:rPr>
              <a:t> nouvelle sans </a:t>
            </a:r>
            <a:r>
              <a:rPr lang="en-GB" altLang="ro-RO" dirty="0" err="1">
                <a:solidFill>
                  <a:srgbClr val="000000"/>
                </a:solidFill>
              </a:rPr>
              <a:t>oublier</a:t>
            </a:r>
            <a:r>
              <a:rPr lang="en-GB" altLang="ro-RO" dirty="0">
                <a:solidFill>
                  <a:srgbClr val="000000"/>
                </a:solidFill>
              </a:rPr>
              <a:t> de noter sur la nouvelle carte les </a:t>
            </a:r>
            <a:r>
              <a:rPr lang="en-GB" altLang="ro-RO" dirty="0" err="1">
                <a:solidFill>
                  <a:srgbClr val="000000"/>
                </a:solidFill>
              </a:rPr>
              <a:t>informations</a:t>
            </a:r>
            <a:r>
              <a:rPr lang="en-GB" altLang="ro-RO" dirty="0">
                <a:solidFill>
                  <a:srgbClr val="000000"/>
                </a:solidFill>
              </a:rPr>
              <a:t> figurant sur </a:t>
            </a:r>
            <a:r>
              <a:rPr lang="en-GB" altLang="ro-RO" dirty="0" err="1">
                <a:solidFill>
                  <a:srgbClr val="000000"/>
                </a:solidFill>
              </a:rPr>
              <a:t>l'ancienne</a:t>
            </a:r>
            <a:r>
              <a:rPr lang="en-GB" altLang="ro-RO" dirty="0">
                <a:solidFill>
                  <a:srgbClr val="000000"/>
                </a:solidFill>
              </a:rPr>
              <a:t> carte.</a:t>
            </a:r>
          </a:p>
        </p:txBody>
      </p:sp>
      <p:sp>
        <p:nvSpPr>
          <p:cNvPr id="17412" name="Espace réservé du numéro de diapositive 3">
            <a:extLst>
              <a:ext uri="{FF2B5EF4-FFF2-40B4-BE49-F238E27FC236}">
                <a16:creationId xmlns:a16="http://schemas.microsoft.com/office/drawing/2014/main" id="{4C2A94C7-8FA0-4164-BE62-6D0A4F01209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DF024A1-760D-450D-A81C-6AEA53ED36D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9D6047B5-9453-4A7D-84E5-CE2770BA9F2E}"/>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7B837C6-ACC4-4939-A673-A4372B1160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la manière d’enregistrer l’acte de vaccination sur la feuille de pointage</a:t>
            </a:r>
          </a:p>
          <a:p>
            <a:endParaRPr lang="en-GB" altLang="ro-RO" b="1">
              <a:solidFill>
                <a:srgbClr val="000000"/>
              </a:solidFill>
            </a:endParaRPr>
          </a:p>
          <a:p>
            <a:r>
              <a:rPr lang="en-GB" altLang="ro-RO">
                <a:solidFill>
                  <a:srgbClr val="000000"/>
                </a:solidFill>
              </a:rPr>
              <a:t>Les feuilles de pointage ont été mises à jour pour refléter l'inclusion du vaccin contre le rotavirus dans le programme national de vaccination. </a:t>
            </a:r>
          </a:p>
          <a:p>
            <a:r>
              <a:rPr lang="en-GB" altLang="ro-RO">
                <a:solidFill>
                  <a:srgbClr val="000000"/>
                </a:solidFill>
              </a:rPr>
              <a:t>Les agents de santé devraient conserver une feuille de pointage de chaque dose de vaccin administrée.</a:t>
            </a:r>
          </a:p>
          <a:p>
            <a:r>
              <a:rPr lang="en-GB" altLang="ro-RO">
                <a:solidFill>
                  <a:srgbClr val="000000"/>
                </a:solidFill>
              </a:rPr>
              <a:t>À la fin d’une session de vaccination, il convient de compter les feuilles de pointage. Cela indiquera le nombre total de vaccins administrés pour chaque vaccin par dose.</a:t>
            </a:r>
          </a:p>
          <a:p>
            <a:endParaRPr lang="en-GB" altLang="ro-RO">
              <a:solidFill>
                <a:srgbClr val="000000"/>
              </a:solidFill>
            </a:endParaRPr>
          </a:p>
          <a:p>
            <a:r>
              <a:rPr lang="en-GB" altLang="ro-RO">
                <a:solidFill>
                  <a:srgbClr val="000000"/>
                </a:solidFill>
              </a:rPr>
              <a:t>Si vous avez des vieilles feuilles de pointage, inclure les lignes pour Rota1, Rota2 et Rota 3 (Rota 3 uniquement si le pays respectait auparavant un calendrier de vaccination contre le rotavirus avec 2 doses).</a:t>
            </a:r>
          </a:p>
          <a:p>
            <a:endParaRPr lang="en-GB" altLang="ro-RO">
              <a:solidFill>
                <a:srgbClr val="000000"/>
              </a:solidFill>
            </a:endParaRPr>
          </a:p>
          <a:p>
            <a:r>
              <a:rPr lang="en-GB" altLang="ro-RO">
                <a:solidFill>
                  <a:srgbClr val="000000"/>
                </a:solidFill>
              </a:rPr>
              <a:t>N.B.  Les pays peuvent utiliser des exemples de leurs propres feuilles de pointage, etc. dans cette présentation.</a:t>
            </a:r>
          </a:p>
        </p:txBody>
      </p:sp>
      <p:sp>
        <p:nvSpPr>
          <p:cNvPr id="19460" name="Espace réservé du numéro de diapositive 3">
            <a:extLst>
              <a:ext uri="{FF2B5EF4-FFF2-40B4-BE49-F238E27FC236}">
                <a16:creationId xmlns:a16="http://schemas.microsoft.com/office/drawing/2014/main" id="{6B90E35F-B3B9-4ED5-9F2C-A233FD8EA5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5590B61-8EB8-4904-BA5D-966878B3E3B3}"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E78D2BA-1F88-40AE-A984-1DFFFE0D1E75}"/>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8D76A9B1-0B03-4889-898A-580CD4202C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la manière </a:t>
            </a:r>
            <a:r>
              <a:rPr lang="en-GB" altLang="ro-RO" b="1" dirty="0" err="1">
                <a:solidFill>
                  <a:srgbClr val="000000"/>
                </a:solidFill>
              </a:rPr>
              <a:t>d’enregistrer</a:t>
            </a:r>
            <a:r>
              <a:rPr lang="en-GB" altLang="ro-RO" b="1" dirty="0">
                <a:solidFill>
                  <a:srgbClr val="000000"/>
                </a:solidFill>
              </a:rPr>
              <a:t> </a:t>
            </a:r>
            <a:r>
              <a:rPr lang="en-GB" altLang="ro-RO" b="1" dirty="0" err="1">
                <a:solidFill>
                  <a:srgbClr val="000000"/>
                </a:solidFill>
              </a:rPr>
              <a:t>l’acte</a:t>
            </a:r>
            <a:r>
              <a:rPr lang="en-GB" altLang="ro-RO" b="1" dirty="0">
                <a:solidFill>
                  <a:srgbClr val="000000"/>
                </a:solidFill>
              </a:rPr>
              <a:t> de vaccination sur le rapport </a:t>
            </a:r>
            <a:r>
              <a:rPr lang="en-GB" altLang="ro-RO" b="1" dirty="0" err="1">
                <a:solidFill>
                  <a:srgbClr val="000000"/>
                </a:solidFill>
              </a:rPr>
              <a:t>mensuel</a:t>
            </a:r>
            <a:endParaRPr lang="en-GB" altLang="ro-RO" b="1" dirty="0">
              <a:solidFill>
                <a:srgbClr val="000000"/>
              </a:solidFill>
            </a:endParaRPr>
          </a:p>
          <a:p>
            <a:endParaRPr lang="en-GB" altLang="ro-RO" b="1" dirty="0">
              <a:solidFill>
                <a:srgbClr val="000000"/>
              </a:solidFill>
            </a:endParaRPr>
          </a:p>
          <a:p>
            <a:r>
              <a:rPr lang="en-US" altLang="en-US" dirty="0"/>
              <a:t>Les </a:t>
            </a:r>
            <a:r>
              <a:rPr lang="en-US" altLang="en-US" dirty="0" err="1"/>
              <a:t>feuilles</a:t>
            </a:r>
            <a:r>
              <a:rPr lang="en-US" altLang="en-US" dirty="0"/>
              <a:t> de </a:t>
            </a:r>
            <a:r>
              <a:rPr lang="en-US" altLang="en-US" dirty="0" err="1"/>
              <a:t>compte</a:t>
            </a:r>
            <a:r>
              <a:rPr lang="en-US" altLang="en-US" dirty="0"/>
              <a:t> </a:t>
            </a:r>
            <a:r>
              <a:rPr lang="en-US" altLang="en-US" dirty="0" err="1"/>
              <a:t>rendu</a:t>
            </a:r>
            <a:r>
              <a:rPr lang="en-US" altLang="en-US" dirty="0"/>
              <a:t> </a:t>
            </a:r>
            <a:r>
              <a:rPr lang="en-GB" altLang="ro-RO" dirty="0">
                <a:solidFill>
                  <a:srgbClr val="000000"/>
                </a:solidFill>
              </a:rPr>
              <a:t>(rapports)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été</a:t>
            </a:r>
            <a:r>
              <a:rPr lang="en-GB" altLang="ro-RO" dirty="0">
                <a:solidFill>
                  <a:srgbClr val="000000"/>
                </a:solidFill>
              </a:rPr>
              <a:t> mis à jour pour </a:t>
            </a:r>
            <a:r>
              <a:rPr lang="en-GB" altLang="ro-RO" dirty="0" err="1">
                <a:solidFill>
                  <a:srgbClr val="000000"/>
                </a:solidFill>
              </a:rPr>
              <a:t>refléter</a:t>
            </a:r>
            <a:r>
              <a:rPr lang="en-GB" altLang="ro-RO" dirty="0">
                <a:solidFill>
                  <a:srgbClr val="000000"/>
                </a:solidFill>
              </a:rPr>
              <a:t> </a:t>
            </a:r>
            <a:r>
              <a:rPr lang="en-GB" altLang="ro-RO" dirty="0" err="1">
                <a:solidFill>
                  <a:srgbClr val="000000"/>
                </a:solidFill>
              </a:rPr>
              <a:t>l'inclusion</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contre</a:t>
            </a:r>
            <a:r>
              <a:rPr lang="en-GB" altLang="ro-RO" dirty="0">
                <a:solidFill>
                  <a:srgbClr val="000000"/>
                </a:solidFill>
              </a:rPr>
              <a:t> le rotavirus dans le programme national de vaccination.</a:t>
            </a:r>
          </a:p>
          <a:p>
            <a:r>
              <a:rPr lang="en-GB" altLang="ro-RO" dirty="0">
                <a:solidFill>
                  <a:srgbClr val="000000"/>
                </a:solidFill>
              </a:rPr>
              <a:t>Noter les doses Rota1, Rota2 et Rota 3 </a:t>
            </a:r>
            <a:r>
              <a:rPr lang="en-GB" altLang="ro-RO" dirty="0" err="1">
                <a:solidFill>
                  <a:srgbClr val="000000"/>
                </a:solidFill>
              </a:rPr>
              <a:t>administrées</a:t>
            </a:r>
            <a:r>
              <a:rPr lang="en-GB" altLang="ro-RO" dirty="0">
                <a:solidFill>
                  <a:srgbClr val="000000"/>
                </a:solidFill>
              </a:rPr>
              <a:t> </a:t>
            </a:r>
            <a:r>
              <a:rPr lang="en-GB" altLang="ro-RO" dirty="0" err="1">
                <a:solidFill>
                  <a:srgbClr val="000000"/>
                </a:solidFill>
              </a:rPr>
              <a:t>selon</a:t>
            </a:r>
            <a:r>
              <a:rPr lang="en-GB" altLang="ro-RO" dirty="0">
                <a:solidFill>
                  <a:srgbClr val="000000"/>
                </a:solidFill>
              </a:rPr>
              <a:t> le </a:t>
            </a:r>
            <a:r>
              <a:rPr lang="en-GB" altLang="ro-RO" dirty="0" err="1">
                <a:solidFill>
                  <a:srgbClr val="000000"/>
                </a:solidFill>
              </a:rPr>
              <a:t>mois</a:t>
            </a:r>
            <a:r>
              <a:rPr lang="en-GB" altLang="ro-RO" dirty="0">
                <a:solidFill>
                  <a:srgbClr val="000000"/>
                </a:solidFill>
              </a:rPr>
              <a:t>, </a:t>
            </a:r>
            <a:r>
              <a:rPr lang="en-GB" altLang="ro-RO" dirty="0" err="1">
                <a:solidFill>
                  <a:srgbClr val="000000"/>
                </a:solidFill>
              </a:rPr>
              <a:t>ainsi</a:t>
            </a:r>
            <a:r>
              <a:rPr lang="en-GB" altLang="ro-RO" dirty="0">
                <a:solidFill>
                  <a:srgbClr val="000000"/>
                </a:solidFill>
              </a:rPr>
              <a:t> que les </a:t>
            </a:r>
            <a:r>
              <a:rPr lang="en-GB" altLang="ro-RO" dirty="0" err="1">
                <a:solidFill>
                  <a:srgbClr val="000000"/>
                </a:solidFill>
              </a:rPr>
              <a:t>autres</a:t>
            </a:r>
            <a:r>
              <a:rPr lang="en-GB" altLang="ro-RO" dirty="0">
                <a:solidFill>
                  <a:srgbClr val="000000"/>
                </a:solidFill>
              </a:rPr>
              <a:t> doses de </a:t>
            </a:r>
            <a:r>
              <a:rPr lang="en-GB" altLang="ro-RO" dirty="0" err="1">
                <a:solidFill>
                  <a:srgbClr val="000000"/>
                </a:solidFill>
              </a:rPr>
              <a:t>vaccin</a:t>
            </a:r>
            <a:endParaRPr lang="en-GB" altLang="ro-RO" dirty="0">
              <a:solidFill>
                <a:srgbClr val="000000"/>
              </a:solidFill>
            </a:endParaRPr>
          </a:p>
          <a:p>
            <a:r>
              <a:rPr lang="en-GB" altLang="ro-RO" dirty="0">
                <a:solidFill>
                  <a:srgbClr val="000000"/>
                </a:solidFill>
              </a:rPr>
              <a:t>Utiliser les </a:t>
            </a:r>
            <a:r>
              <a:rPr lang="en-GB" altLang="ro-RO" dirty="0" err="1">
                <a:solidFill>
                  <a:srgbClr val="000000"/>
                </a:solidFill>
              </a:rPr>
              <a:t>feuilles</a:t>
            </a:r>
            <a:r>
              <a:rPr lang="en-GB" altLang="ro-RO" dirty="0">
                <a:solidFill>
                  <a:srgbClr val="000000"/>
                </a:solidFill>
              </a:rPr>
              <a:t> de </a:t>
            </a:r>
            <a:r>
              <a:rPr lang="en-GB" altLang="ro-RO" dirty="0" err="1">
                <a:solidFill>
                  <a:srgbClr val="000000"/>
                </a:solidFill>
              </a:rPr>
              <a:t>pointage</a:t>
            </a:r>
            <a:r>
              <a:rPr lang="en-GB" altLang="ro-RO" dirty="0">
                <a:solidFill>
                  <a:srgbClr val="000000"/>
                </a:solidFill>
              </a:rPr>
              <a:t> pour </a:t>
            </a:r>
            <a:r>
              <a:rPr lang="en-GB" altLang="ro-RO" dirty="0" err="1">
                <a:solidFill>
                  <a:srgbClr val="000000"/>
                </a:solidFill>
              </a:rPr>
              <a:t>préparer</a:t>
            </a:r>
            <a:r>
              <a:rPr lang="en-GB" altLang="ro-RO" dirty="0">
                <a:solidFill>
                  <a:srgbClr val="000000"/>
                </a:solidFill>
              </a:rPr>
              <a:t> les rapports </a:t>
            </a:r>
            <a:r>
              <a:rPr lang="en-GB" altLang="ro-RO" dirty="0" err="1">
                <a:solidFill>
                  <a:srgbClr val="000000"/>
                </a:solidFill>
              </a:rPr>
              <a:t>mensuels</a:t>
            </a:r>
            <a:r>
              <a:rPr lang="en-GB" altLang="ro-RO" dirty="0">
                <a:solidFill>
                  <a:srgbClr val="000000"/>
                </a:solidFill>
              </a:rPr>
              <a:t> à </a:t>
            </a:r>
            <a:r>
              <a:rPr lang="en-GB" altLang="ro-RO" dirty="0" err="1">
                <a:solidFill>
                  <a:srgbClr val="000000"/>
                </a:solidFill>
              </a:rPr>
              <a:t>envoyer</a:t>
            </a:r>
            <a:r>
              <a:rPr lang="en-GB" altLang="ro-RO" dirty="0">
                <a:solidFill>
                  <a:srgbClr val="000000"/>
                </a:solidFill>
              </a:rPr>
              <a:t> aux </a:t>
            </a:r>
            <a:r>
              <a:rPr lang="en-GB" altLang="ro-RO" dirty="0" err="1">
                <a:solidFill>
                  <a:srgbClr val="000000"/>
                </a:solidFill>
              </a:rPr>
              <a:t>superviseurs</a:t>
            </a:r>
            <a:r>
              <a:rPr lang="en-GB" altLang="ro-RO" dirty="0">
                <a:solidFill>
                  <a:srgbClr val="000000"/>
                </a:solidFill>
              </a:rPr>
              <a:t>.</a:t>
            </a:r>
          </a:p>
          <a:p>
            <a:r>
              <a:rPr lang="en-GB" altLang="ro-RO" dirty="0">
                <a:solidFill>
                  <a:srgbClr val="000000"/>
                </a:solidFill>
              </a:rPr>
              <a:t>Si </a:t>
            </a:r>
            <a:r>
              <a:rPr lang="en-GB" altLang="ro-RO" dirty="0" err="1">
                <a:solidFill>
                  <a:srgbClr val="000000"/>
                </a:solidFill>
              </a:rPr>
              <a:t>vous</a:t>
            </a:r>
            <a:r>
              <a:rPr lang="en-GB" altLang="ro-RO" dirty="0">
                <a:solidFill>
                  <a:srgbClr val="000000"/>
                </a:solidFill>
              </a:rPr>
              <a:t> </a:t>
            </a:r>
            <a:r>
              <a:rPr lang="en-GB" altLang="ro-RO" dirty="0" err="1">
                <a:solidFill>
                  <a:srgbClr val="000000"/>
                </a:solidFill>
              </a:rPr>
              <a:t>avez</a:t>
            </a:r>
            <a:r>
              <a:rPr lang="en-GB" altLang="ro-RO" dirty="0">
                <a:solidFill>
                  <a:srgbClr val="000000"/>
                </a:solidFill>
              </a:rPr>
              <a:t> des </a:t>
            </a:r>
            <a:r>
              <a:rPr lang="en-GB" altLang="ro-RO" dirty="0" err="1">
                <a:solidFill>
                  <a:srgbClr val="000000"/>
                </a:solidFill>
              </a:rPr>
              <a:t>vieilles</a:t>
            </a:r>
            <a:r>
              <a:rPr lang="en-GB" altLang="ro-RO" dirty="0">
                <a:solidFill>
                  <a:srgbClr val="000000"/>
                </a:solidFill>
              </a:rPr>
              <a:t> </a:t>
            </a:r>
            <a:r>
              <a:rPr lang="en-GB" altLang="ro-RO" dirty="0" err="1">
                <a:solidFill>
                  <a:srgbClr val="000000"/>
                </a:solidFill>
              </a:rPr>
              <a:t>feuilles</a:t>
            </a:r>
            <a:r>
              <a:rPr lang="en-GB" altLang="ro-RO" dirty="0">
                <a:solidFill>
                  <a:srgbClr val="000000"/>
                </a:solidFill>
              </a:rPr>
              <a:t> de </a:t>
            </a:r>
            <a:r>
              <a:rPr lang="en-GB" altLang="ro-RO" dirty="0" err="1">
                <a:solidFill>
                  <a:srgbClr val="000000"/>
                </a:solidFill>
              </a:rPr>
              <a:t>pointage</a:t>
            </a:r>
            <a:r>
              <a:rPr lang="en-GB" altLang="ro-RO" dirty="0">
                <a:solidFill>
                  <a:srgbClr val="000000"/>
                </a:solidFill>
              </a:rPr>
              <a:t>, </a:t>
            </a:r>
            <a:r>
              <a:rPr lang="en-GB" altLang="ro-RO" dirty="0" err="1">
                <a:solidFill>
                  <a:srgbClr val="000000"/>
                </a:solidFill>
              </a:rPr>
              <a:t>inclure</a:t>
            </a:r>
            <a:r>
              <a:rPr lang="en-GB" altLang="ro-RO" dirty="0">
                <a:solidFill>
                  <a:srgbClr val="000000"/>
                </a:solidFill>
              </a:rPr>
              <a:t> les </a:t>
            </a:r>
            <a:r>
              <a:rPr lang="en-GB" altLang="ro-RO" dirty="0" err="1">
                <a:solidFill>
                  <a:srgbClr val="000000"/>
                </a:solidFill>
              </a:rPr>
              <a:t>lignes</a:t>
            </a:r>
            <a:r>
              <a:rPr lang="en-GB" altLang="ro-RO" dirty="0">
                <a:solidFill>
                  <a:srgbClr val="000000"/>
                </a:solidFill>
              </a:rPr>
              <a:t> pour Rota1, Rota 2 et Rota 3 (Rota 3 </a:t>
            </a:r>
            <a:r>
              <a:rPr lang="en-GB" altLang="ro-RO" dirty="0" err="1">
                <a:solidFill>
                  <a:srgbClr val="000000"/>
                </a:solidFill>
              </a:rPr>
              <a:t>uniquement</a:t>
            </a:r>
            <a:r>
              <a:rPr lang="en-GB" altLang="ro-RO" dirty="0">
                <a:solidFill>
                  <a:srgbClr val="000000"/>
                </a:solidFill>
              </a:rPr>
              <a:t> </a:t>
            </a:r>
            <a:r>
              <a:rPr lang="en-GB" altLang="ro-RO" dirty="0" err="1">
                <a:solidFill>
                  <a:srgbClr val="000000"/>
                </a:solidFill>
              </a:rPr>
              <a:t>si</a:t>
            </a:r>
            <a:r>
              <a:rPr lang="en-GB" altLang="ro-RO" dirty="0">
                <a:solidFill>
                  <a:srgbClr val="000000"/>
                </a:solidFill>
              </a:rPr>
              <a:t> le pays </a:t>
            </a:r>
            <a:r>
              <a:rPr lang="en-GB" altLang="ro-RO" dirty="0" err="1">
                <a:solidFill>
                  <a:srgbClr val="000000"/>
                </a:solidFill>
              </a:rPr>
              <a:t>respectait</a:t>
            </a:r>
            <a:r>
              <a:rPr lang="en-GB" altLang="ro-RO" dirty="0">
                <a:solidFill>
                  <a:srgbClr val="000000"/>
                </a:solidFill>
              </a:rPr>
              <a:t> </a:t>
            </a:r>
            <a:r>
              <a:rPr lang="en-GB" altLang="ro-RO" dirty="0" err="1">
                <a:solidFill>
                  <a:srgbClr val="000000"/>
                </a:solidFill>
              </a:rPr>
              <a:t>auparavant</a:t>
            </a:r>
            <a:r>
              <a:rPr lang="en-GB" altLang="ro-RO" dirty="0">
                <a:solidFill>
                  <a:srgbClr val="000000"/>
                </a:solidFill>
              </a:rPr>
              <a:t> un </a:t>
            </a:r>
            <a:r>
              <a:rPr lang="en-GB" altLang="ro-RO" dirty="0" err="1">
                <a:solidFill>
                  <a:srgbClr val="000000"/>
                </a:solidFill>
              </a:rPr>
              <a:t>calendrier</a:t>
            </a:r>
            <a:r>
              <a:rPr lang="en-GB" altLang="ro-RO" dirty="0">
                <a:solidFill>
                  <a:srgbClr val="000000"/>
                </a:solidFill>
              </a:rPr>
              <a:t> de vaccination </a:t>
            </a:r>
            <a:r>
              <a:rPr lang="en-GB" altLang="ro-RO" dirty="0" err="1">
                <a:solidFill>
                  <a:srgbClr val="000000"/>
                </a:solidFill>
              </a:rPr>
              <a:t>contre</a:t>
            </a:r>
            <a:r>
              <a:rPr lang="en-GB" altLang="ro-RO" dirty="0">
                <a:solidFill>
                  <a:srgbClr val="000000"/>
                </a:solidFill>
              </a:rPr>
              <a:t> le rotavirus avec 2 doses).</a:t>
            </a:r>
          </a:p>
        </p:txBody>
      </p:sp>
      <p:sp>
        <p:nvSpPr>
          <p:cNvPr id="21508" name="Espace réservé du numéro de diapositive 3">
            <a:extLst>
              <a:ext uri="{FF2B5EF4-FFF2-40B4-BE49-F238E27FC236}">
                <a16:creationId xmlns:a16="http://schemas.microsoft.com/office/drawing/2014/main" id="{D8E3C426-BD61-4355-9B4F-CF67AA0EBA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CC10875-ACE4-4267-BA25-99F8C7E6C34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92FC3A8-3DDD-4DB3-A1A0-681D53791C7C}"/>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E3F57B08-4572-4AC2-A32D-4322563DDF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comment assurer le </a:t>
            </a:r>
            <a:r>
              <a:rPr lang="en-GB" altLang="ro-RO" b="1" dirty="0" err="1">
                <a:solidFill>
                  <a:srgbClr val="000000"/>
                </a:solidFill>
              </a:rPr>
              <a:t>suivi</a:t>
            </a:r>
            <a:r>
              <a:rPr lang="en-GB" altLang="ro-RO" b="1" dirty="0">
                <a:solidFill>
                  <a:srgbClr val="000000"/>
                </a:solidFill>
              </a:rPr>
              <a:t> des </a:t>
            </a:r>
            <a:r>
              <a:rPr lang="en-GB" altLang="ro-RO" b="1" dirty="0" err="1">
                <a:solidFill>
                  <a:srgbClr val="000000"/>
                </a:solidFill>
              </a:rPr>
              <a:t>nourrissons</a:t>
            </a:r>
            <a:r>
              <a:rPr lang="en-GB" altLang="ro-RO" b="1" dirty="0">
                <a:solidFill>
                  <a:srgbClr val="000000"/>
                </a:solidFill>
              </a:rPr>
              <a:t> pour la première dose de </a:t>
            </a:r>
            <a:r>
              <a:rPr lang="en-GB" altLang="ro-RO" b="1" dirty="0" err="1">
                <a:solidFill>
                  <a:srgbClr val="000000"/>
                </a:solidFill>
              </a:rPr>
              <a:t>vaccin</a:t>
            </a:r>
            <a:r>
              <a:rPr lang="en-GB" altLang="ro-RO" b="1" dirty="0">
                <a:solidFill>
                  <a:srgbClr val="000000"/>
                </a:solidFill>
              </a:rPr>
              <a:t> </a:t>
            </a:r>
            <a:r>
              <a:rPr lang="en-GB" altLang="ro-RO" b="1" dirty="0" err="1">
                <a:solidFill>
                  <a:srgbClr val="000000"/>
                </a:solidFill>
              </a:rPr>
              <a:t>contre</a:t>
            </a:r>
            <a:r>
              <a:rPr lang="en-GB" altLang="ro-RO" b="1" dirty="0">
                <a:solidFill>
                  <a:srgbClr val="000000"/>
                </a:solidFill>
              </a:rPr>
              <a:t> le rotavirus.</a:t>
            </a:r>
          </a:p>
          <a:p>
            <a:endParaRPr lang="en-GB" altLang="ro-RO" b="1" dirty="0">
              <a:solidFill>
                <a:srgbClr val="000000"/>
              </a:solidFill>
            </a:endParaRPr>
          </a:p>
          <a:p>
            <a:r>
              <a:rPr lang="en-GB" altLang="ro-RO" dirty="0">
                <a:solidFill>
                  <a:srgbClr val="000000"/>
                </a:solidFill>
              </a:rPr>
              <a:t>Il </a:t>
            </a:r>
            <a:r>
              <a:rPr lang="en-GB" altLang="ro-RO" dirty="0" err="1">
                <a:solidFill>
                  <a:srgbClr val="000000"/>
                </a:solidFill>
              </a:rPr>
              <a:t>est</a:t>
            </a:r>
            <a:r>
              <a:rPr lang="en-GB" altLang="ro-RO" dirty="0">
                <a:solidFill>
                  <a:srgbClr val="000000"/>
                </a:solidFill>
              </a:rPr>
              <a:t> primordial de </a:t>
            </a:r>
            <a:r>
              <a:rPr lang="en-GB" altLang="ro-RO" dirty="0" err="1">
                <a:solidFill>
                  <a:srgbClr val="000000"/>
                </a:solidFill>
              </a:rPr>
              <a:t>s’assurer</a:t>
            </a:r>
            <a:r>
              <a:rPr lang="en-GB" altLang="ro-RO" dirty="0">
                <a:solidFill>
                  <a:srgbClr val="000000"/>
                </a:solidFill>
              </a:rPr>
              <a:t> que </a:t>
            </a:r>
            <a:r>
              <a:rPr lang="en-GB" altLang="ro-RO" dirty="0" err="1">
                <a:solidFill>
                  <a:srgbClr val="000000"/>
                </a:solidFill>
              </a:rPr>
              <a:t>tous</a:t>
            </a:r>
            <a:r>
              <a:rPr lang="en-GB" altLang="ro-RO" dirty="0">
                <a:solidFill>
                  <a:srgbClr val="000000"/>
                </a:solidFill>
              </a:rPr>
              <a:t> les </a:t>
            </a:r>
            <a:r>
              <a:rPr lang="en-GB" altLang="ro-RO" dirty="0" err="1">
                <a:solidFill>
                  <a:srgbClr val="000000"/>
                </a:solidFill>
              </a:rPr>
              <a:t>nourrissons</a:t>
            </a:r>
            <a:r>
              <a:rPr lang="en-GB" altLang="ro-RO" dirty="0">
                <a:solidFill>
                  <a:srgbClr val="000000"/>
                </a:solidFill>
              </a:rPr>
              <a:t> </a:t>
            </a:r>
            <a:r>
              <a:rPr lang="en-GB" altLang="ro-RO" dirty="0" err="1">
                <a:solidFill>
                  <a:srgbClr val="000000"/>
                </a:solidFill>
              </a:rPr>
              <a:t>reçoivent</a:t>
            </a:r>
            <a:r>
              <a:rPr lang="en-GB" altLang="ro-RO" dirty="0">
                <a:solidFill>
                  <a:srgbClr val="000000"/>
                </a:solidFill>
              </a:rPr>
              <a:t> la première dose de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contre</a:t>
            </a:r>
            <a:r>
              <a:rPr lang="en-GB" altLang="ro-RO" dirty="0">
                <a:solidFill>
                  <a:srgbClr val="000000"/>
                </a:solidFill>
              </a:rPr>
              <a:t> le rotavirus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à temps, </a:t>
            </a:r>
            <a:r>
              <a:rPr lang="en-GB" altLang="ro-RO" dirty="0" err="1">
                <a:solidFill>
                  <a:srgbClr val="000000"/>
                </a:solidFill>
              </a:rPr>
              <a:t>c'est</a:t>
            </a:r>
            <a:r>
              <a:rPr lang="en-GB" altLang="ro-RO" dirty="0">
                <a:solidFill>
                  <a:srgbClr val="000000"/>
                </a:solidFill>
              </a:rPr>
              <a:t>-à-dire à 6 </a:t>
            </a:r>
            <a:r>
              <a:rPr lang="en-GB" altLang="ro-RO" dirty="0" err="1">
                <a:solidFill>
                  <a:srgbClr val="000000"/>
                </a:solidFill>
              </a:rPr>
              <a:t>semaines</a:t>
            </a:r>
            <a:r>
              <a:rPr lang="en-GB" altLang="ro-RO" dirty="0">
                <a:solidFill>
                  <a:srgbClr val="000000"/>
                </a:solidFill>
              </a:rPr>
              <a:t> de vie.</a:t>
            </a:r>
          </a:p>
          <a:p>
            <a:r>
              <a:rPr lang="en-GB" altLang="ro-RO" dirty="0">
                <a:solidFill>
                  <a:srgbClr val="000000"/>
                </a:solidFill>
              </a:rPr>
              <a:t>Identifier les nouveaux-</a:t>
            </a:r>
            <a:r>
              <a:rPr lang="en-GB" altLang="ro-RO" dirty="0" err="1">
                <a:solidFill>
                  <a:srgbClr val="000000"/>
                </a:solidFill>
              </a:rPr>
              <a:t>nés</a:t>
            </a:r>
            <a:r>
              <a:rPr lang="en-GB" altLang="ro-RO" dirty="0">
                <a:solidFill>
                  <a:srgbClr val="000000"/>
                </a:solidFill>
              </a:rPr>
              <a:t> :  Examiner le </a:t>
            </a:r>
            <a:r>
              <a:rPr lang="en-GB" altLang="ro-RO" dirty="0" err="1">
                <a:solidFill>
                  <a:srgbClr val="000000"/>
                </a:solidFill>
              </a:rPr>
              <a:t>registre</a:t>
            </a:r>
            <a:r>
              <a:rPr lang="en-GB" altLang="ro-RO" dirty="0">
                <a:solidFill>
                  <a:srgbClr val="000000"/>
                </a:solidFill>
              </a:rPr>
              <a:t> des naissances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d’autres</a:t>
            </a:r>
            <a:r>
              <a:rPr lang="en-GB" altLang="ro-RO" dirty="0">
                <a:solidFill>
                  <a:srgbClr val="000000"/>
                </a:solidFill>
              </a:rPr>
              <a:t> documents </a:t>
            </a:r>
            <a:r>
              <a:rPr lang="en-GB" altLang="ro-RO" dirty="0" err="1">
                <a:solidFill>
                  <a:srgbClr val="000000"/>
                </a:solidFill>
              </a:rPr>
              <a:t>concernant</a:t>
            </a:r>
            <a:r>
              <a:rPr lang="en-GB" altLang="ro-RO" dirty="0">
                <a:solidFill>
                  <a:srgbClr val="000000"/>
                </a:solidFill>
              </a:rPr>
              <a:t> les nouveau-</a:t>
            </a:r>
            <a:r>
              <a:rPr lang="en-GB" altLang="ro-RO" dirty="0" err="1">
                <a:solidFill>
                  <a:srgbClr val="000000"/>
                </a:solidFill>
              </a:rPr>
              <a:t>nés</a:t>
            </a:r>
            <a:r>
              <a:rPr lang="en-GB" altLang="ro-RO" dirty="0">
                <a:solidFill>
                  <a:srgbClr val="000000"/>
                </a:solidFill>
              </a:rPr>
              <a:t> ; </a:t>
            </a:r>
            <a:r>
              <a:rPr lang="en-GB" altLang="ro-RO" dirty="0" err="1">
                <a:solidFill>
                  <a:srgbClr val="000000"/>
                </a:solidFill>
              </a:rPr>
              <a:t>collaborer</a:t>
            </a:r>
            <a:r>
              <a:rPr lang="en-GB" altLang="ro-RO" dirty="0">
                <a:solidFill>
                  <a:srgbClr val="000000"/>
                </a:solidFill>
              </a:rPr>
              <a:t> avec les </a:t>
            </a:r>
            <a:r>
              <a:rPr lang="en-GB" altLang="ro-RO" dirty="0" err="1">
                <a:solidFill>
                  <a:srgbClr val="000000"/>
                </a:solidFill>
              </a:rPr>
              <a:t>bénévoles</a:t>
            </a:r>
            <a:r>
              <a:rPr lang="en-GB" altLang="ro-RO" dirty="0">
                <a:solidFill>
                  <a:srgbClr val="000000"/>
                </a:solidFill>
              </a:rPr>
              <a:t> </a:t>
            </a:r>
            <a:r>
              <a:rPr lang="en-GB" altLang="ro-RO" dirty="0" err="1">
                <a:solidFill>
                  <a:srgbClr val="000000"/>
                </a:solidFill>
              </a:rPr>
              <a:t>ou</a:t>
            </a:r>
            <a:r>
              <a:rPr lang="en-GB" altLang="ro-RO" dirty="0">
                <a:solidFill>
                  <a:srgbClr val="000000"/>
                </a:solidFill>
              </a:rPr>
              <a:t> les </a:t>
            </a:r>
            <a:r>
              <a:rPr lang="en-GB" altLang="ro-RO" dirty="0" err="1">
                <a:solidFill>
                  <a:srgbClr val="000000"/>
                </a:solidFill>
              </a:rPr>
              <a:t>dirigeants</a:t>
            </a:r>
            <a:r>
              <a:rPr lang="en-GB" altLang="ro-RO" dirty="0">
                <a:solidFill>
                  <a:srgbClr val="000000"/>
                </a:solidFill>
              </a:rPr>
              <a:t> </a:t>
            </a:r>
            <a:r>
              <a:rPr lang="en-GB" altLang="ro-RO" dirty="0" err="1">
                <a:solidFill>
                  <a:srgbClr val="000000"/>
                </a:solidFill>
              </a:rPr>
              <a:t>communautaires</a:t>
            </a:r>
            <a:r>
              <a:rPr lang="en-GB" altLang="ro-RO" dirty="0">
                <a:solidFill>
                  <a:srgbClr val="000000"/>
                </a:solidFill>
              </a:rPr>
              <a:t> </a:t>
            </a:r>
            <a:r>
              <a:rPr lang="en-GB" altLang="ro-RO" dirty="0" err="1">
                <a:solidFill>
                  <a:srgbClr val="000000"/>
                </a:solidFill>
              </a:rPr>
              <a:t>ou</a:t>
            </a:r>
            <a:r>
              <a:rPr lang="en-GB" altLang="ro-RO" dirty="0">
                <a:solidFill>
                  <a:srgbClr val="000000"/>
                </a:solidFill>
              </a:rPr>
              <a:t> religieux pour </a:t>
            </a:r>
            <a:r>
              <a:rPr lang="en-GB" altLang="ro-RO" dirty="0" err="1">
                <a:solidFill>
                  <a:srgbClr val="000000"/>
                </a:solidFill>
              </a:rPr>
              <a:t>s’informer</a:t>
            </a:r>
            <a:r>
              <a:rPr lang="en-GB" altLang="ro-RO" dirty="0">
                <a:solidFill>
                  <a:srgbClr val="000000"/>
                </a:solidFill>
              </a:rPr>
              <a:t> sur les </a:t>
            </a:r>
            <a:r>
              <a:rPr lang="en-GB" altLang="ro-RO" dirty="0" err="1">
                <a:solidFill>
                  <a:srgbClr val="000000"/>
                </a:solidFill>
              </a:rPr>
              <a:t>nouvelles</a:t>
            </a:r>
            <a:r>
              <a:rPr lang="en-GB" altLang="ro-RO" dirty="0">
                <a:solidFill>
                  <a:srgbClr val="000000"/>
                </a:solidFill>
              </a:rPr>
              <a:t> naissances.</a:t>
            </a:r>
          </a:p>
          <a:p>
            <a:r>
              <a:rPr lang="en-GB" altLang="ro-RO" dirty="0">
                <a:solidFill>
                  <a:srgbClr val="000000"/>
                </a:solidFill>
              </a:rPr>
              <a:t>Informer les parents des séances de vaccination et </a:t>
            </a:r>
            <a:r>
              <a:rPr lang="en-GB" altLang="ro-RO" dirty="0" err="1">
                <a:solidFill>
                  <a:srgbClr val="000000"/>
                </a:solidFill>
              </a:rPr>
              <a:t>s’assurer</a:t>
            </a:r>
            <a:r>
              <a:rPr lang="en-GB" altLang="ro-RO" dirty="0">
                <a:solidFill>
                  <a:srgbClr val="000000"/>
                </a:solidFill>
              </a:rPr>
              <a:t> </a:t>
            </a:r>
            <a:r>
              <a:rPr lang="en-GB" altLang="ro-RO" dirty="0" err="1">
                <a:solidFill>
                  <a:srgbClr val="000000"/>
                </a:solidFill>
              </a:rPr>
              <a:t>qu’ils</a:t>
            </a:r>
            <a:r>
              <a:rPr lang="en-GB" altLang="ro-RO" dirty="0">
                <a:solidFill>
                  <a:srgbClr val="000000"/>
                </a:solidFill>
              </a:rPr>
              <a:t> </a:t>
            </a:r>
            <a:r>
              <a:rPr lang="en-GB" altLang="ro-RO" dirty="0" err="1">
                <a:solidFill>
                  <a:srgbClr val="000000"/>
                </a:solidFill>
              </a:rPr>
              <a:t>comprennent</a:t>
            </a:r>
            <a:r>
              <a:rPr lang="en-GB" altLang="ro-RO" dirty="0">
                <a:solidFill>
                  <a:srgbClr val="000000"/>
                </a:solidFill>
              </a:rPr>
              <a:t> </a:t>
            </a:r>
            <a:r>
              <a:rPr lang="en-GB" altLang="ro-RO" dirty="0" err="1">
                <a:solidFill>
                  <a:srgbClr val="000000"/>
                </a:solidFill>
              </a:rPr>
              <a:t>l’importance</a:t>
            </a:r>
            <a:r>
              <a:rPr lang="en-GB" altLang="ro-RO" dirty="0">
                <a:solidFill>
                  <a:srgbClr val="000000"/>
                </a:solidFill>
              </a:rPr>
              <a:t> de </a:t>
            </a:r>
            <a:r>
              <a:rPr lang="en-GB" altLang="ro-RO" dirty="0" err="1">
                <a:solidFill>
                  <a:srgbClr val="000000"/>
                </a:solidFill>
              </a:rPr>
              <a:t>terminer</a:t>
            </a:r>
            <a:r>
              <a:rPr lang="en-GB" altLang="ro-RO" dirty="0">
                <a:solidFill>
                  <a:srgbClr val="000000"/>
                </a:solidFill>
              </a:rPr>
              <a:t> la </a:t>
            </a:r>
            <a:r>
              <a:rPr lang="en-GB" altLang="ro-RO" dirty="0" err="1">
                <a:solidFill>
                  <a:srgbClr val="000000"/>
                </a:solidFill>
              </a:rPr>
              <a:t>série</a:t>
            </a:r>
            <a:r>
              <a:rPr lang="en-GB" altLang="ro-RO" dirty="0">
                <a:solidFill>
                  <a:srgbClr val="000000"/>
                </a:solidFill>
              </a:rPr>
              <a:t> </a:t>
            </a:r>
            <a:r>
              <a:rPr lang="en-GB" altLang="ro-RO" dirty="0" err="1">
                <a:solidFill>
                  <a:srgbClr val="000000"/>
                </a:solidFill>
              </a:rPr>
              <a:t>vaccinale</a:t>
            </a:r>
            <a:r>
              <a:rPr lang="en-GB" altLang="ro-RO" dirty="0">
                <a:solidFill>
                  <a:srgbClr val="000000"/>
                </a:solidFill>
              </a:rPr>
              <a:t>.</a:t>
            </a:r>
          </a:p>
          <a:p>
            <a:r>
              <a:rPr lang="en-GB" altLang="ro-RO" dirty="0" err="1">
                <a:solidFill>
                  <a:srgbClr val="000000"/>
                </a:solidFill>
              </a:rPr>
              <a:t>Collaborer</a:t>
            </a:r>
            <a:r>
              <a:rPr lang="en-GB" altLang="ro-RO" dirty="0">
                <a:solidFill>
                  <a:srgbClr val="000000"/>
                </a:solidFill>
              </a:rPr>
              <a:t> avec des </a:t>
            </a:r>
            <a:r>
              <a:rPr lang="en-GB" altLang="ro-RO" dirty="0" err="1">
                <a:solidFill>
                  <a:srgbClr val="000000"/>
                </a:solidFill>
              </a:rPr>
              <a:t>bénévoles</a:t>
            </a:r>
            <a:r>
              <a:rPr lang="en-GB" altLang="ro-RO" dirty="0">
                <a:solidFill>
                  <a:srgbClr val="000000"/>
                </a:solidFill>
              </a:rPr>
              <a:t> pour informer et </a:t>
            </a:r>
            <a:r>
              <a:rPr lang="en-GB" altLang="ro-RO" dirty="0" err="1">
                <a:solidFill>
                  <a:srgbClr val="000000"/>
                </a:solidFill>
              </a:rPr>
              <a:t>motiver</a:t>
            </a:r>
            <a:r>
              <a:rPr lang="en-GB" altLang="ro-RO" dirty="0">
                <a:solidFill>
                  <a:srgbClr val="000000"/>
                </a:solidFill>
              </a:rPr>
              <a:t> les parents de nouveaux-</a:t>
            </a:r>
            <a:r>
              <a:rPr lang="en-GB" altLang="ro-RO" dirty="0" err="1">
                <a:solidFill>
                  <a:srgbClr val="000000"/>
                </a:solidFill>
              </a:rPr>
              <a:t>nés</a:t>
            </a:r>
            <a:r>
              <a:rPr lang="en-GB" altLang="ro-RO" dirty="0">
                <a:solidFill>
                  <a:srgbClr val="000000"/>
                </a:solidFill>
              </a:rPr>
              <a:t> à faire </a:t>
            </a:r>
            <a:r>
              <a:rPr lang="en-GB" altLang="ro-RO" dirty="0" err="1">
                <a:solidFill>
                  <a:srgbClr val="000000"/>
                </a:solidFill>
              </a:rPr>
              <a:t>vacciner</a:t>
            </a:r>
            <a:r>
              <a:rPr lang="en-GB" altLang="ro-RO" dirty="0">
                <a:solidFill>
                  <a:srgbClr val="000000"/>
                </a:solidFill>
              </a:rPr>
              <a:t> </a:t>
            </a:r>
            <a:r>
              <a:rPr lang="en-GB" altLang="ro-RO" dirty="0" err="1">
                <a:solidFill>
                  <a:srgbClr val="000000"/>
                </a:solidFill>
              </a:rPr>
              <a:t>leur</a:t>
            </a:r>
            <a:r>
              <a:rPr lang="en-GB" altLang="ro-RO" dirty="0">
                <a:solidFill>
                  <a:srgbClr val="000000"/>
                </a:solidFill>
              </a:rPr>
              <a:t> enfant dans le respect du </a:t>
            </a:r>
            <a:r>
              <a:rPr lang="en-GB" altLang="ro-RO" dirty="0" err="1">
                <a:solidFill>
                  <a:srgbClr val="000000"/>
                </a:solidFill>
              </a:rPr>
              <a:t>calendrier</a:t>
            </a:r>
            <a:r>
              <a:rPr lang="en-GB" altLang="ro-RO" dirty="0">
                <a:solidFill>
                  <a:srgbClr val="000000"/>
                </a:solidFill>
              </a:rPr>
              <a:t> de vaccination. </a:t>
            </a:r>
          </a:p>
          <a:p>
            <a:r>
              <a:rPr lang="en-GB" altLang="ro-RO" dirty="0">
                <a:solidFill>
                  <a:srgbClr val="000000"/>
                </a:solidFill>
              </a:rPr>
              <a:t>Les parents </a:t>
            </a:r>
            <a:r>
              <a:rPr lang="en-GB" altLang="ro-RO" dirty="0" err="1">
                <a:solidFill>
                  <a:srgbClr val="000000"/>
                </a:solidFill>
              </a:rPr>
              <a:t>d’enfants</a:t>
            </a:r>
            <a:r>
              <a:rPr lang="en-GB" altLang="ro-RO" dirty="0">
                <a:solidFill>
                  <a:srgbClr val="000000"/>
                </a:solidFill>
              </a:rPr>
              <a:t> pour </a:t>
            </a:r>
            <a:r>
              <a:rPr lang="en-GB" altLang="ro-RO" dirty="0" err="1">
                <a:solidFill>
                  <a:srgbClr val="000000"/>
                </a:solidFill>
              </a:rPr>
              <a:t>lesquels</a:t>
            </a:r>
            <a:r>
              <a:rPr lang="en-GB" altLang="ro-RO" dirty="0">
                <a:solidFill>
                  <a:srgbClr val="000000"/>
                </a:solidFill>
              </a:rPr>
              <a:t> un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à </a:t>
            </a:r>
            <a:r>
              <a:rPr lang="en-GB" altLang="ro-RO" dirty="0" err="1">
                <a:solidFill>
                  <a:srgbClr val="000000"/>
                </a:solidFill>
              </a:rPr>
              <a:t>administrer</a:t>
            </a:r>
            <a:r>
              <a:rPr lang="en-GB" altLang="ro-RO" dirty="0">
                <a:solidFill>
                  <a:srgbClr val="000000"/>
                </a:solidFill>
              </a:rPr>
              <a:t>, </a:t>
            </a:r>
            <a:r>
              <a:rPr lang="en-GB" altLang="ro-RO" dirty="0" err="1">
                <a:solidFill>
                  <a:srgbClr val="000000"/>
                </a:solidFill>
              </a:rPr>
              <a:t>mais</a:t>
            </a:r>
            <a:r>
              <a:rPr lang="en-GB" altLang="ro-RO" dirty="0">
                <a:solidFill>
                  <a:srgbClr val="000000"/>
                </a:solidFill>
              </a:rPr>
              <a:t> qui ne se </a:t>
            </a:r>
            <a:r>
              <a:rPr lang="en-GB" altLang="ro-RO" dirty="0" err="1">
                <a:solidFill>
                  <a:srgbClr val="000000"/>
                </a:solidFill>
              </a:rPr>
              <a:t>sont</a:t>
            </a:r>
            <a:r>
              <a:rPr lang="en-GB" altLang="ro-RO" dirty="0">
                <a:solidFill>
                  <a:srgbClr val="000000"/>
                </a:solidFill>
              </a:rPr>
              <a:t> pas encore </a:t>
            </a:r>
            <a:r>
              <a:rPr lang="en-GB" altLang="ro-RO" dirty="0" err="1">
                <a:solidFill>
                  <a:srgbClr val="000000"/>
                </a:solidFill>
              </a:rPr>
              <a:t>rendus</a:t>
            </a:r>
            <a:r>
              <a:rPr lang="en-GB" altLang="ro-RO" dirty="0">
                <a:solidFill>
                  <a:srgbClr val="000000"/>
                </a:solidFill>
              </a:rPr>
              <a:t> dans un centre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bénéficier</a:t>
            </a:r>
            <a:r>
              <a:rPr lang="en-GB" altLang="ro-RO" dirty="0">
                <a:solidFill>
                  <a:srgbClr val="000000"/>
                </a:solidFill>
              </a:rPr>
              <a:t> d’un rappel et d’un </a:t>
            </a:r>
            <a:r>
              <a:rPr lang="en-GB" altLang="ro-RO" dirty="0" err="1">
                <a:solidFill>
                  <a:srgbClr val="000000"/>
                </a:solidFill>
              </a:rPr>
              <a:t>suivi</a:t>
            </a:r>
            <a:r>
              <a:rPr lang="en-GB" altLang="ro-RO" dirty="0">
                <a:solidFill>
                  <a:srgbClr val="000000"/>
                </a:solidFill>
              </a:rPr>
              <a:t>.</a:t>
            </a:r>
          </a:p>
        </p:txBody>
      </p:sp>
      <p:sp>
        <p:nvSpPr>
          <p:cNvPr id="23556" name="Slide Number Placeholder 3">
            <a:extLst>
              <a:ext uri="{FF2B5EF4-FFF2-40B4-BE49-F238E27FC236}">
                <a16:creationId xmlns:a16="http://schemas.microsoft.com/office/drawing/2014/main" id="{E948E252-3AD7-4CD5-A92C-6443BBE26B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98AD4DC-3187-4CC1-B788-49E3AF8E7F02}"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BC126BD-1419-4CDF-BA8B-5485BB4336E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855251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97054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71219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1364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818469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00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5461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3905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500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0375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945251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BD55E10B-E5FE-4E98-8BD8-53E8694EA02C}"/>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DB673CD9-D6DF-4699-87A9-0F09E96B11B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7FAD9367-003C-4946-AB77-6D4ADBE9550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5BA2A75E-15D9-4EB0-AB40-A3F5E563B547}"/>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E52E7CDC-886A-425D-B0DE-9D14E2B0C252}"/>
              </a:ext>
            </a:extLst>
          </p:cNvPr>
          <p:cNvSpPr>
            <a:spLocks noChangeArrowheads="1"/>
          </p:cNvSpPr>
          <p:nvPr/>
        </p:nvSpPr>
        <p:spPr bwMode="auto">
          <a:xfrm>
            <a:off x="1069975" y="6308725"/>
            <a:ext cx="53736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Enregistrement et contrôle de l’administration du vaccin antirotavirus, </a:t>
            </a:r>
            <a:br>
              <a:rPr lang="fr-FR" altLang="ro-RO" sz="1200" b="1" noProof="0" dirty="0">
                <a:solidFill>
                  <a:srgbClr val="96CCEE"/>
                </a:solidFill>
                <a:latin typeface="Arial Narrow" pitchFamily="34" charset="0"/>
              </a:rPr>
            </a:br>
            <a:r>
              <a:rPr lang="fr-FR" altLang="ro-RO" sz="1200" b="1" noProof="0" dirty="0">
                <a:solidFill>
                  <a:srgbClr val="96CCEE"/>
                </a:solidFill>
                <a:latin typeface="Arial Narrow" pitchFamily="34" charset="0"/>
              </a:rPr>
              <a:t>Module 5 </a:t>
            </a:r>
            <a:r>
              <a:rPr lang="fr-FR" altLang="ro-RO" sz="1200" b="1" noProof="0" dirty="0">
                <a:solidFill>
                  <a:srgbClr val="72BBE8"/>
                </a:solidFill>
                <a:latin typeface="Arial Narrow" pitchFamily="34" charset="0"/>
              </a:rPr>
              <a:t> </a:t>
            </a:r>
            <a:r>
              <a:rPr lang="fr-FR" altLang="ro-RO" sz="1200" b="1" noProof="0" dirty="0">
                <a:solidFill>
                  <a:srgbClr val="96CCEE"/>
                </a:solidFill>
                <a:latin typeface="Arial Narrow" pitchFamily="34" charset="0"/>
              </a:rPr>
              <a:t> </a:t>
            </a:r>
            <a:r>
              <a:rPr lang="fr-FR" altLang="ro-RO" sz="1200"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mars 2022</a:t>
            </a:r>
          </a:p>
        </p:txBody>
      </p:sp>
      <p:sp>
        <p:nvSpPr>
          <p:cNvPr id="1031" name="Rectangle 14">
            <a:extLst>
              <a:ext uri="{FF2B5EF4-FFF2-40B4-BE49-F238E27FC236}">
                <a16:creationId xmlns:a16="http://schemas.microsoft.com/office/drawing/2014/main" id="{3F085865-3CD4-44A5-8489-DE6244C2ED61}"/>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35BAB61D-46D5-4CD1-9D6B-B7FA695EBC79}"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43805" y="6098866"/>
            <a:ext cx="2736489" cy="69182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7">
            <a:extLst>
              <a:ext uri="{FF2B5EF4-FFF2-40B4-BE49-F238E27FC236}">
                <a16:creationId xmlns:a16="http://schemas.microsoft.com/office/drawing/2014/main" id="{A0267C3B-89CA-4F88-AF62-8D52D75AE852}"/>
              </a:ext>
            </a:extLst>
          </p:cNvPr>
          <p:cNvSpPr txBox="1">
            <a:spLocks noChangeArrowheads="1"/>
          </p:cNvSpPr>
          <p:nvPr/>
        </p:nvSpPr>
        <p:spPr bwMode="auto">
          <a:xfrm>
            <a:off x="687388" y="1889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sp>
        <p:nvSpPr>
          <p:cNvPr id="5124" name="Rectangle 8">
            <a:extLst>
              <a:ext uri="{FF2B5EF4-FFF2-40B4-BE49-F238E27FC236}">
                <a16:creationId xmlns:a16="http://schemas.microsoft.com/office/drawing/2014/main" id="{DA21CB21-DD3B-4D96-A785-B3F9553935B9}"/>
              </a:ext>
            </a:extLst>
          </p:cNvPr>
          <p:cNvSpPr txBox="1">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Tx/>
              <a:buNone/>
            </a:pPr>
            <a:r>
              <a:rPr lang="en-GB" altLang="ro-RO" sz="3200" b="1">
                <a:solidFill>
                  <a:srgbClr val="FFFFFF"/>
                </a:solidFill>
              </a:rPr>
              <a:t>Module 5</a:t>
            </a:r>
          </a:p>
          <a:p>
            <a:pPr algn="ctr">
              <a:buClrTx/>
              <a:buFontTx/>
              <a:buNone/>
            </a:pPr>
            <a:r>
              <a:rPr lang="en-GB" altLang="ro-RO" sz="3200" b="1">
                <a:solidFill>
                  <a:srgbClr val="FFFFFF"/>
                </a:solidFill>
              </a:rPr>
              <a:t>Enregistrement et suivi du taux de vaccination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599159" y="5085184"/>
            <a:ext cx="5009708" cy="1266527"/>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948264" y="6422866"/>
            <a:ext cx="230425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a:solidFill>
                  <a:schemeClr val="bg1"/>
                </a:solidFill>
              </a:rPr>
              <a:t>Dernière mise </a:t>
            </a:r>
            <a:r>
              <a:rPr lang="fr-FR" altLang="ro-RO" sz="1000" dirty="0">
                <a:solidFill>
                  <a:schemeClr val="bg1"/>
                </a:solidFill>
              </a:rPr>
              <a:t>à</a:t>
            </a:r>
            <a:r>
              <a:rPr lang="fr-FR" sz="1000" dirty="0">
                <a:solidFill>
                  <a:schemeClr val="bg1"/>
                </a:solidFill>
              </a:rPr>
              <a:t> jour - mars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B24A5CE-5E3B-4F7C-BAB1-C452C3C2497A}"/>
              </a:ext>
            </a:extLst>
          </p:cNvPr>
          <p:cNvSpPr>
            <a:spLocks noGrp="1"/>
          </p:cNvSpPr>
          <p:nvPr>
            <p:ph type="title" idx="4294967295"/>
          </p:nvPr>
        </p:nvSpPr>
        <p:spPr/>
        <p:txBody>
          <a:bodyPr/>
          <a:lstStyle/>
          <a:p>
            <a:pPr>
              <a:buSzPct val="100000"/>
              <a:defRPr/>
            </a:pPr>
            <a:r>
              <a:rPr lang="en-GB" altLang="ro-RO" sz="3000" dirty="0"/>
              <a:t>Comment </a:t>
            </a:r>
            <a:r>
              <a:rPr lang="en-GB" altLang="ro-RO" sz="3000" dirty="0" err="1"/>
              <a:t>suivre</a:t>
            </a:r>
            <a:r>
              <a:rPr lang="en-GB" altLang="ro-RO" sz="3000" dirty="0"/>
              <a:t> les </a:t>
            </a:r>
            <a:r>
              <a:rPr lang="en-GB" altLang="ro-RO" sz="3000" dirty="0" err="1"/>
              <a:t>nourrissons</a:t>
            </a:r>
            <a:r>
              <a:rPr lang="en-GB" altLang="ro-RO" sz="3000" dirty="0"/>
              <a:t> pour la première dose du </a:t>
            </a:r>
            <a:r>
              <a:rPr lang="en-GB" altLang="ro-RO" sz="3000" dirty="0" err="1"/>
              <a:t>vaccin</a:t>
            </a:r>
            <a:r>
              <a:rPr lang="en-GB" altLang="ro-RO" sz="3000" dirty="0"/>
              <a:t> </a:t>
            </a:r>
            <a:r>
              <a:rPr lang="en-GB" altLang="ro-RO" sz="3000" dirty="0" err="1"/>
              <a:t>antirotavirus</a:t>
            </a:r>
            <a:r>
              <a:rPr lang="en-GB" altLang="ro-RO" sz="3000" dirty="0"/>
              <a:t> (</a:t>
            </a:r>
            <a:r>
              <a:rPr lang="en-GB" altLang="ro-RO" sz="3000" dirty="0" err="1"/>
              <a:t>Rotavac</a:t>
            </a:r>
            <a:r>
              <a:rPr lang="en-GB" altLang="ro-RO" sz="3000" baseline="30000" dirty="0"/>
              <a:t>®</a:t>
            </a:r>
            <a:r>
              <a:rPr lang="en-GB" altLang="ro-RO" sz="3000" dirty="0"/>
              <a:t>) ?</a:t>
            </a:r>
          </a:p>
        </p:txBody>
      </p:sp>
      <p:sp>
        <p:nvSpPr>
          <p:cNvPr id="22531" name="Content Placeholder 2">
            <a:extLst>
              <a:ext uri="{FF2B5EF4-FFF2-40B4-BE49-F238E27FC236}">
                <a16:creationId xmlns:a16="http://schemas.microsoft.com/office/drawing/2014/main" id="{9E6DCF60-E98A-4145-9FDD-040C9B7C99FD}"/>
              </a:ext>
            </a:extLst>
          </p:cNvPr>
          <p:cNvSpPr>
            <a:spLocks/>
          </p:cNvSpPr>
          <p:nvPr/>
        </p:nvSpPr>
        <p:spPr bwMode="auto">
          <a:xfrm>
            <a:off x="442913" y="1338263"/>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a:t>S’assurer que tous les nourrissons reçoivent la première dose de vaccin contre le rotavirus à temps, c'est-à-dire à 6 semaines de vie.</a:t>
            </a:r>
          </a:p>
          <a:p>
            <a:r>
              <a:rPr lang="en-GB" altLang="ro-RO" sz="2000"/>
              <a:t>Identifier les nouveaux-nés </a:t>
            </a:r>
          </a:p>
          <a:p>
            <a:pPr lvl="1"/>
            <a:r>
              <a:rPr lang="en-GB" altLang="ro-RO" sz="1800">
                <a:ea typeface="MS PGothic" panose="020B0600070205080204" pitchFamily="34" charset="-128"/>
              </a:rPr>
              <a:t>Examiner le registre des naissances ou les autres documents des nouveau-nés</a:t>
            </a:r>
          </a:p>
          <a:p>
            <a:pPr lvl="1"/>
            <a:r>
              <a:rPr lang="en-GB" altLang="ro-RO" sz="1800">
                <a:ea typeface="MS PGothic" panose="020B0600070205080204" pitchFamily="34" charset="-128"/>
              </a:rPr>
              <a:t>Interagir avec les bénévoles ou les dirigeants communautaires ou religieux pour s’informer sur les nouvelles naissances</a:t>
            </a:r>
          </a:p>
          <a:p>
            <a:r>
              <a:rPr lang="en-GB" altLang="ro-RO" sz="2000"/>
              <a:t>Informer les parents des séances de vaccination et s’assurer qu’ils comprennent l’importance de terminer la série vaccinale</a:t>
            </a:r>
          </a:p>
          <a:p>
            <a:r>
              <a:rPr lang="en-GB" altLang="ro-RO" sz="2000"/>
              <a:t>Faire appel à des bénévoles pour le suivi des nouveau-nés pour lesquels la vaccination antirotavirus est nécessaire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A121B76-35BA-4D1D-9D23-4FBCA88FC5C8}"/>
              </a:ext>
            </a:extLst>
          </p:cNvPr>
          <p:cNvSpPr>
            <a:spLocks noGrp="1"/>
          </p:cNvSpPr>
          <p:nvPr>
            <p:ph type="title" idx="4294967295"/>
          </p:nvPr>
        </p:nvSpPr>
        <p:spPr>
          <a:xfrm>
            <a:off x="144463" y="49213"/>
            <a:ext cx="8891587" cy="1238250"/>
          </a:xfrm>
        </p:spPr>
        <p:txBody>
          <a:bodyPr/>
          <a:lstStyle/>
          <a:p>
            <a:pPr>
              <a:buSzPct val="100000"/>
              <a:defRPr/>
            </a:pPr>
            <a:r>
              <a:rPr lang="en-GB" altLang="ro-RO" sz="3000" dirty="0"/>
              <a:t>Comment </a:t>
            </a:r>
            <a:r>
              <a:rPr lang="en-GB" altLang="ro-RO" sz="3000" dirty="0" err="1"/>
              <a:t>suivre</a:t>
            </a:r>
            <a:r>
              <a:rPr lang="en-GB" altLang="ro-RO" sz="3000" dirty="0"/>
              <a:t> les </a:t>
            </a:r>
            <a:r>
              <a:rPr lang="en-GB" altLang="ro-RO" sz="3000" dirty="0" err="1"/>
              <a:t>nourrissons</a:t>
            </a:r>
            <a:r>
              <a:rPr lang="en-GB" altLang="ro-RO" sz="3000" dirty="0"/>
              <a:t> pour les doses </a:t>
            </a:r>
            <a:r>
              <a:rPr lang="en-GB" altLang="ro-RO" sz="3000" dirty="0" err="1"/>
              <a:t>suivantes</a:t>
            </a:r>
            <a:r>
              <a:rPr lang="en-GB" altLang="ro-RO" sz="3000" dirty="0"/>
              <a:t> du </a:t>
            </a:r>
            <a:r>
              <a:rPr lang="en-GB" altLang="ro-RO" sz="3000" dirty="0" err="1"/>
              <a:t>vaccin</a:t>
            </a:r>
            <a:r>
              <a:rPr lang="en-GB" altLang="ro-RO" sz="3000" dirty="0"/>
              <a:t> </a:t>
            </a:r>
            <a:r>
              <a:rPr lang="en-GB" altLang="ro-RO" sz="3000" dirty="0" err="1"/>
              <a:t>antirotavirus</a:t>
            </a:r>
            <a:r>
              <a:rPr lang="en-GB" altLang="ro-RO" sz="3000" dirty="0"/>
              <a:t> (</a:t>
            </a:r>
            <a:r>
              <a:rPr lang="en-GB" altLang="ro-RO" sz="3000" dirty="0" err="1"/>
              <a:t>Rotavac</a:t>
            </a:r>
            <a:r>
              <a:rPr lang="en-GB" altLang="ro-RO" sz="3000" baseline="30000" dirty="0"/>
              <a:t>®</a:t>
            </a:r>
            <a:r>
              <a:rPr lang="en-GB" altLang="ro-RO" sz="3000" dirty="0"/>
              <a:t>) ?</a:t>
            </a:r>
          </a:p>
        </p:txBody>
      </p:sp>
      <p:pic>
        <p:nvPicPr>
          <p:cNvPr id="24579" name="Picture 2" descr="K:\Jenner_Public\EPI_new\Training\IIP\FINAL_IIP CD_Fr-En\EN\FIGURES\module7\7F.gif">
            <a:extLst>
              <a:ext uri="{FF2B5EF4-FFF2-40B4-BE49-F238E27FC236}">
                <a16:creationId xmlns:a16="http://schemas.microsoft.com/office/drawing/2014/main" id="{A93FB303-9729-4C57-A651-9D53847B0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94E9762F-277F-4618-A182-9CD6EBFBC700}"/>
              </a:ext>
            </a:extLst>
          </p:cNvPr>
          <p:cNvSpPr txBox="1">
            <a:spLocks/>
          </p:cNvSpPr>
          <p:nvPr/>
        </p:nvSpPr>
        <p:spPr bwMode="auto">
          <a:xfrm>
            <a:off x="39431" y="1287195"/>
            <a:ext cx="8729919" cy="4590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S’assurer que tous les nourrissons reçoivent toutes les 3 doses de vaccin antirotavirus (</a:t>
            </a:r>
            <a:r>
              <a:rPr lang="fr-FR" altLang="ro-RO" sz="2000" dirty="0" err="1"/>
              <a:t>Rotavac</a:t>
            </a:r>
            <a:r>
              <a:rPr lang="fr-FR" altLang="ro-RO" sz="2000" baseline="30000" dirty="0"/>
              <a:t>®</a:t>
            </a:r>
            <a:r>
              <a:rPr lang="fr-FR" altLang="ro-RO" sz="2000" dirty="0"/>
              <a:t>) à temps (à 6, 10 et 14 semaines de vie)</a:t>
            </a:r>
          </a:p>
          <a:p>
            <a:r>
              <a:rPr lang="fr-FR" altLang="ro-RO" sz="2000" dirty="0"/>
              <a:t>Suivi auprès des nourrissons ayant reçu la première / seconde dose dont les parents n’ont pas présentés pour la deuxième ou troisième dose</a:t>
            </a:r>
          </a:p>
          <a:p>
            <a:pPr lvl="1"/>
            <a:r>
              <a:rPr lang="fr-FR" altLang="ro-RO" sz="2000" dirty="0"/>
              <a:t>Les enfants peuvent être vaccinés jusqu’à l’âge </a:t>
            </a:r>
            <a:br>
              <a:rPr lang="fr-FR" altLang="ro-RO" sz="2000" dirty="0"/>
            </a:br>
            <a:r>
              <a:rPr lang="fr-FR" altLang="ro-RO" sz="2000" dirty="0"/>
              <a:t>de 24 mois               </a:t>
            </a:r>
          </a:p>
          <a:p>
            <a:r>
              <a:rPr lang="fr-FR" altLang="ro-RO" sz="2000" dirty="0"/>
              <a:t>Des cartes de rappel ou des registres de vaccination </a:t>
            </a:r>
            <a:br>
              <a:rPr lang="fr-FR" altLang="ro-RO" sz="2000" dirty="0"/>
            </a:br>
            <a:r>
              <a:rPr lang="fr-FR" altLang="ro-RO" sz="2000" dirty="0"/>
              <a:t>pourraient assurer un suivi auprès des patients </a:t>
            </a:r>
            <a:r>
              <a:rPr lang="fr-FR" altLang="en-US" sz="2000" dirty="0"/>
              <a:t>qui ont                     manqué une visite </a:t>
            </a:r>
            <a:endParaRPr lang="fr-FR" altLang="ro-RO" sz="2000" dirty="0"/>
          </a:p>
          <a:p>
            <a:r>
              <a:rPr lang="fr-FR" altLang="ro-RO" sz="2000" dirty="0"/>
              <a:t>Collaborer avec des bénévoles </a:t>
            </a:r>
            <a:r>
              <a:rPr lang="fr-FR" altLang="en-US" sz="2000" dirty="0"/>
              <a:t>communautaires</a:t>
            </a:r>
            <a:br>
              <a:rPr lang="fr-FR" altLang="ro-RO" sz="2000" dirty="0"/>
            </a:br>
            <a:r>
              <a:rPr lang="fr-FR" altLang="ro-RO" sz="2000" dirty="0"/>
              <a:t>pour assurer le suivi auprès des familles d’enfants </a:t>
            </a:r>
            <a:br>
              <a:rPr lang="fr-FR" altLang="ro-RO" sz="2000" dirty="0"/>
            </a:br>
            <a:r>
              <a:rPr lang="fr-FR" altLang="ro-RO" sz="2000" dirty="0"/>
              <a:t>qui n’ont pas terminé le calendrier complet de 3 doses</a:t>
            </a:r>
          </a:p>
        </p:txBody>
      </p:sp>
      <p:sp>
        <p:nvSpPr>
          <p:cNvPr id="24581" name="Text Box 6">
            <a:extLst>
              <a:ext uri="{FF2B5EF4-FFF2-40B4-BE49-F238E27FC236}">
                <a16:creationId xmlns:a16="http://schemas.microsoft.com/office/drawing/2014/main" id="{E5096F00-F9FC-4372-8A2E-B1A5ECB11923}"/>
              </a:ext>
            </a:extLst>
          </p:cNvPr>
          <p:cNvSpPr txBox="1">
            <a:spLocks noChangeArrowheads="1"/>
          </p:cNvSpPr>
          <p:nvPr/>
        </p:nvSpPr>
        <p:spPr bwMode="auto">
          <a:xfrm>
            <a:off x="6570161" y="4485020"/>
            <a:ext cx="1314208" cy="600164"/>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fr-FR" altLang="ro-RO" sz="1100" b="1" dirty="0">
                <a:solidFill>
                  <a:srgbClr val="000000"/>
                </a:solidFill>
              </a:rPr>
              <a:t>Boite pour les cartes de rappel</a:t>
            </a:r>
          </a:p>
          <a:p>
            <a:pPr>
              <a:spcBef>
                <a:spcPct val="0"/>
              </a:spcBef>
              <a:buClrTx/>
              <a:buFont typeface="Limon F3" charset="0"/>
              <a:buNone/>
            </a:pPr>
            <a:r>
              <a:rPr lang="fr-FR" altLang="ro-RO" sz="1100" b="1" dirty="0">
                <a:solidFill>
                  <a:srgbClr val="000000"/>
                </a:solidFill>
              </a:rPr>
              <a:t>Année : 2022</a:t>
            </a:r>
          </a:p>
        </p:txBody>
      </p:sp>
      <p:sp>
        <p:nvSpPr>
          <p:cNvPr id="24582" name="Rectangle 7">
            <a:extLst>
              <a:ext uri="{FF2B5EF4-FFF2-40B4-BE49-F238E27FC236}">
                <a16:creationId xmlns:a16="http://schemas.microsoft.com/office/drawing/2014/main" id="{08FF9EEE-A2EA-4769-88F5-0D80132C8EF9}"/>
              </a:ext>
            </a:extLst>
          </p:cNvPr>
          <p:cNvSpPr>
            <a:spLocks noChangeArrowheads="1"/>
          </p:cNvSpPr>
          <p:nvPr/>
        </p:nvSpPr>
        <p:spPr bwMode="auto">
          <a:xfrm>
            <a:off x="28575" y="207963"/>
            <a:ext cx="0" cy="2778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endParaRPr lang="en-GB"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5BE2A89-B464-430F-85DB-54F62484C645}"/>
              </a:ext>
            </a:extLst>
          </p:cNvPr>
          <p:cNvSpPr>
            <a:spLocks noGrp="1"/>
          </p:cNvSpPr>
          <p:nvPr>
            <p:ph type="title" idx="4294967295"/>
          </p:nvPr>
        </p:nvSpPr>
        <p:spPr/>
        <p:txBody>
          <a:bodyPr/>
          <a:lstStyle/>
          <a:p>
            <a:pPr>
              <a:buSzPct val="100000"/>
              <a:defRPr/>
            </a:pPr>
            <a:r>
              <a:rPr lang="en-GB" altLang="ro-RO" sz="3600" dirty="0"/>
              <a:t>Comment </a:t>
            </a:r>
            <a:r>
              <a:rPr lang="en-GB" altLang="ro-RO" sz="3600" dirty="0" err="1"/>
              <a:t>contrôler</a:t>
            </a:r>
            <a:r>
              <a:rPr lang="en-GB" altLang="ro-RO" sz="3600" dirty="0"/>
              <a:t> le </a:t>
            </a:r>
            <a:r>
              <a:rPr lang="en-GB" altLang="ro-RO" sz="3600" dirty="0" err="1"/>
              <a:t>taux</a:t>
            </a:r>
            <a:r>
              <a:rPr lang="en-GB" altLang="ro-RO" sz="3600" dirty="0"/>
              <a:t> de vaccination </a:t>
            </a:r>
            <a:r>
              <a:rPr lang="en-GB" altLang="ro-RO" sz="3600" dirty="0" err="1"/>
              <a:t>antirotavirus</a:t>
            </a:r>
            <a:r>
              <a:rPr lang="en-GB" altLang="ro-RO" sz="3600" dirty="0"/>
              <a:t> ?</a:t>
            </a:r>
          </a:p>
        </p:txBody>
      </p:sp>
      <p:sp>
        <p:nvSpPr>
          <p:cNvPr id="26627" name="Content Placeholder 2">
            <a:extLst>
              <a:ext uri="{FF2B5EF4-FFF2-40B4-BE49-F238E27FC236}">
                <a16:creationId xmlns:a16="http://schemas.microsoft.com/office/drawing/2014/main" id="{0B296607-56F4-463A-AF3A-E31CE1C37ED7}"/>
              </a:ext>
            </a:extLst>
          </p:cNvPr>
          <p:cNvSpPr>
            <a:spLocks noGrp="1" noChangeArrowheads="1"/>
          </p:cNvSpPr>
          <p:nvPr>
            <p:ph idx="4294967295"/>
          </p:nvPr>
        </p:nvSpPr>
        <p:spPr>
          <a:xfrm>
            <a:off x="442913" y="1381125"/>
            <a:ext cx="8521700" cy="4611688"/>
          </a:xfrm>
        </p:spPr>
        <p:txBody>
          <a:bodyPr/>
          <a:lstStyle/>
          <a:p>
            <a:r>
              <a:rPr lang="fr-FR" altLang="en-US" sz="2000"/>
              <a:t>Utiliser un graphique de suivi pour le nombre d’enfants ayant reçu une première et deuxième dose de vaccin antirotavirus</a:t>
            </a:r>
            <a:endParaRPr lang="en-GB" altLang="ro-RO" sz="2000"/>
          </a:p>
        </p:txBody>
      </p:sp>
      <p:pic>
        <p:nvPicPr>
          <p:cNvPr id="26628" name="Picture 5" descr="ChartUptake">
            <a:extLst>
              <a:ext uri="{FF2B5EF4-FFF2-40B4-BE49-F238E27FC236}">
                <a16:creationId xmlns:a16="http://schemas.microsoft.com/office/drawing/2014/main" id="{FF3ED358-72EE-4885-986A-667A3FD79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C49BEBF-3D63-443C-837D-D2C4FDD06FCE}"/>
              </a:ext>
            </a:extLst>
          </p:cNvPr>
          <p:cNvSpPr txBox="1"/>
          <p:nvPr/>
        </p:nvSpPr>
        <p:spPr>
          <a:xfrm>
            <a:off x="2916238" y="2781300"/>
            <a:ext cx="863600" cy="338138"/>
          </a:xfrm>
          <a:prstGeom prst="rect">
            <a:avLst/>
          </a:prstGeom>
          <a:solidFill>
            <a:schemeClr val="accent3"/>
          </a:solidFill>
        </p:spPr>
        <p:txBody>
          <a:bodyPr lIns="0" tIns="0" r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1100" b="1">
                <a:solidFill>
                  <a:srgbClr val="000000"/>
                </a:solidFill>
              </a:rPr>
              <a:t>Rota1</a:t>
            </a:r>
          </a:p>
          <a:p>
            <a:pPr>
              <a:buSzPct val="100000"/>
              <a:defRPr/>
            </a:pPr>
            <a:r>
              <a:rPr lang="en-GB" altLang="ro-RO" sz="1100" b="1">
                <a:solidFill>
                  <a:srgbClr val="000000"/>
                </a:solidFill>
              </a:rPr>
              <a:t>Rota3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AF790B1-3504-4168-854F-8815B0EEF2AF}"/>
              </a:ext>
            </a:extLst>
          </p:cNvPr>
          <p:cNvSpPr>
            <a:spLocks noGrp="1" noChangeArrowheads="1"/>
          </p:cNvSpPr>
          <p:nvPr>
            <p:ph type="title" idx="4294967295"/>
          </p:nvPr>
        </p:nvSpPr>
        <p:spPr/>
        <p:txBody>
          <a:bodyPr/>
          <a:lstStyle/>
          <a:p>
            <a:pPr>
              <a:buSzPct val="100000"/>
              <a:defRPr/>
            </a:pPr>
            <a:r>
              <a:rPr lang="en-GB" altLang="ro-RO">
                <a:solidFill>
                  <a:srgbClr val="002060"/>
                </a:solidFill>
              </a:rPr>
              <a:t>Messages clés </a:t>
            </a:r>
          </a:p>
        </p:txBody>
      </p:sp>
      <p:pic>
        <p:nvPicPr>
          <p:cNvPr id="28675" name="Picture 7" descr="C:\Users\sfellache\Desktop\ammp\doctor1.jpg">
            <a:extLst>
              <a:ext uri="{FF2B5EF4-FFF2-40B4-BE49-F238E27FC236}">
                <a16:creationId xmlns:a16="http://schemas.microsoft.com/office/drawing/2014/main" id="{1427223A-DBD1-4E3C-87B2-5AD24111E0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837858F8-4B7D-4058-B94C-BA15A172BD88}"/>
              </a:ext>
            </a:extLst>
          </p:cNvPr>
          <p:cNvSpPr txBox="1">
            <a:spLocks/>
          </p:cNvSpPr>
          <p:nvPr/>
        </p:nvSpPr>
        <p:spPr bwMode="auto">
          <a:xfrm>
            <a:off x="107950" y="1381125"/>
            <a:ext cx="811371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100"/>
              <a:t>Remplir la carte de vaccination dès que les vaccins ont été administrés à l’enfant</a:t>
            </a:r>
          </a:p>
          <a:p>
            <a:r>
              <a:rPr lang="en-GB" altLang="ro-RO" sz="2100"/>
              <a:t>La carte de vaccination, la feuille de pointage et le rapport mensuel sont mis à jour pour inclure les doses de vaccin antirotavirus</a:t>
            </a:r>
          </a:p>
          <a:p>
            <a:r>
              <a:rPr lang="en-GB" altLang="ro-RO" sz="2100"/>
              <a:t>Suivi auprès des nourrissons ayant reçu la première / seconde dose et que les parents n’ont pas présentés pour la deuxième ou troisième dose</a:t>
            </a:r>
          </a:p>
          <a:p>
            <a:pPr lvl="1"/>
            <a:r>
              <a:rPr lang="en-GB" altLang="ro-RO"/>
              <a:t>Les enfants peuvent être vaccinés jusqu’à l’âge de 24 mois              </a:t>
            </a:r>
          </a:p>
          <a:p>
            <a:r>
              <a:rPr lang="en-GB" altLang="ro-RO" sz="2100"/>
              <a:t>Il est très important que tous les enfants reçoivent leur première, deuxième et troisième doses de vaccin antirotavirus à temps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799B283F-A7E4-4004-A273-4BF72192F9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080A2478-ABC9-4503-92F7-5AAAE7F66334}"/>
              </a:ext>
            </a:extLst>
          </p:cNvPr>
          <p:cNvSpPr>
            <a:spLocks noGrp="1"/>
          </p:cNvSpPr>
          <p:nvPr>
            <p:ph type="title" idx="4294967295"/>
          </p:nvPr>
        </p:nvSpPr>
        <p:spPr/>
        <p:txBody>
          <a:bodyPr/>
          <a:lstStyle/>
          <a:p>
            <a:pPr>
              <a:buSzPct val="100000"/>
              <a:defRPr/>
            </a:pPr>
            <a:r>
              <a:rPr lang="en-GB" altLang="ro-RO" sz="3600"/>
              <a:t>Fin du module</a:t>
            </a:r>
          </a:p>
        </p:txBody>
      </p:sp>
      <p:sp>
        <p:nvSpPr>
          <p:cNvPr id="5" name="Rectangle à coins arrondis 4">
            <a:extLst>
              <a:ext uri="{FF2B5EF4-FFF2-40B4-BE49-F238E27FC236}">
                <a16:creationId xmlns:a16="http://schemas.microsoft.com/office/drawing/2014/main" id="{AF1F16BB-AF0D-4FEC-9226-613BF177F907}"/>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1873A9C0-AF9B-4F6F-B279-979724926304}"/>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C0EFB36B-F98C-496E-B7CC-181C650F0208}"/>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100"/>
              <a:t>À la fin de ce module, le participant sera en mesure de :</a:t>
            </a:r>
          </a:p>
          <a:p>
            <a:pPr lvl="1"/>
            <a:r>
              <a:rPr lang="en-US" altLang="en-US"/>
              <a:t>Enregistrer la vaccination </a:t>
            </a:r>
            <a:r>
              <a:rPr lang="en-GB" altLang="ro-RO">
                <a:ea typeface="MS PGothic" panose="020B0600070205080204" pitchFamily="34" charset="-128"/>
              </a:rPr>
              <a:t>administré sur la carte de vaccination de l’enfant</a:t>
            </a:r>
          </a:p>
          <a:p>
            <a:pPr lvl="1"/>
            <a:r>
              <a:rPr lang="en-US" altLang="en-US"/>
              <a:t>Noter et enregistrer l’immunisation sur la feuille de pointage et le compte rendu mensuel</a:t>
            </a:r>
          </a:p>
          <a:p>
            <a:pPr lvl="1"/>
            <a:r>
              <a:rPr lang="en-US" altLang="en-US"/>
              <a:t>Utiliser le modèle graphique pour contrôler le taux de vaccination antirotavirus</a:t>
            </a:r>
          </a:p>
          <a:p>
            <a:pPr lvl="1"/>
            <a:r>
              <a:rPr lang="en-US" altLang="en-US"/>
              <a:t>Identifier les enfants à vacciner</a:t>
            </a:r>
          </a:p>
          <a:p>
            <a:pPr lvl="1"/>
            <a:endParaRPr lang="en-GB" altLang="ro-RO">
              <a:ea typeface="MS PGothic" panose="020B0600070205080204" pitchFamily="34" charset="-128"/>
            </a:endParaRPr>
          </a:p>
          <a:p>
            <a:r>
              <a:rPr lang="en-GB" altLang="ro-RO" sz="2100"/>
              <a:t>Durée</a:t>
            </a:r>
          </a:p>
          <a:p>
            <a:pPr lvl="1"/>
            <a:r>
              <a:rPr lang="en-GB" altLang="ro-RO">
                <a:ea typeface="MS PGothic" panose="020B0600070205080204" pitchFamily="34" charset="-128"/>
              </a:rPr>
              <a:t>15 minutes</a:t>
            </a:r>
          </a:p>
        </p:txBody>
      </p:sp>
      <p:pic>
        <p:nvPicPr>
          <p:cNvPr id="6148" name="Picture 6" descr="C:\Users\sfellache\Desktop\ammp\sandclock.jpg">
            <a:extLst>
              <a:ext uri="{FF2B5EF4-FFF2-40B4-BE49-F238E27FC236}">
                <a16:creationId xmlns:a16="http://schemas.microsoft.com/office/drawing/2014/main" id="{F94CE96D-E3FF-4F06-B829-D4A6DBA557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814243AF-83DB-46DE-9156-C7383F8CE8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70909740-0255-498E-88CC-29994F928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96DECAC6-B59B-4117-B8C0-64587F54BCB7}"/>
              </a:ext>
            </a:extLst>
          </p:cNvPr>
          <p:cNvSpPr>
            <a:spLocks noGrp="1" noChangeArrowheads="1"/>
          </p:cNvSpPr>
          <p:nvPr>
            <p:ph type="title" idx="4294967295"/>
          </p:nvPr>
        </p:nvSpPr>
        <p:spPr/>
        <p:txBody>
          <a:bodyPr/>
          <a:lstStyle/>
          <a:p>
            <a:pPr>
              <a:buSzPct val="100000"/>
              <a:defRPr/>
            </a:pPr>
            <a:r>
              <a:rPr lang="en-GB" altLang="ro-RO"/>
              <a:t>Questions clés</a:t>
            </a:r>
          </a:p>
        </p:txBody>
      </p:sp>
      <p:grpSp>
        <p:nvGrpSpPr>
          <p:cNvPr id="2" name="Group 11">
            <a:extLst>
              <a:ext uri="{FF2B5EF4-FFF2-40B4-BE49-F238E27FC236}">
                <a16:creationId xmlns:a16="http://schemas.microsoft.com/office/drawing/2014/main" id="{C544DE0E-2D50-40E1-BBD3-71B6F788EFA5}"/>
              </a:ext>
            </a:extLst>
          </p:cNvPr>
          <p:cNvGrpSpPr>
            <a:grpSpLocks/>
          </p:cNvGrpSpPr>
          <p:nvPr/>
        </p:nvGrpSpPr>
        <p:grpSpPr bwMode="auto">
          <a:xfrm>
            <a:off x="539750" y="1270000"/>
            <a:ext cx="5111750" cy="1152525"/>
            <a:chOff x="340" y="1026"/>
            <a:chExt cx="3220" cy="726"/>
          </a:xfrm>
        </p:grpSpPr>
        <p:sp>
          <p:nvSpPr>
            <p:cNvPr id="4" name="Rectangle à coins arrondis 3">
              <a:extLst>
                <a:ext uri="{FF2B5EF4-FFF2-40B4-BE49-F238E27FC236}">
                  <a16:creationId xmlns:a16="http://schemas.microsoft.com/office/drawing/2014/main" id="{CE2A39AB-1983-4C4A-B864-AB1BE2D4884F}"/>
                </a:ext>
              </a:extLst>
            </p:cNvPr>
            <p:cNvSpPr/>
            <p:nvPr/>
          </p:nvSpPr>
          <p:spPr bwMode="auto">
            <a:xfrm>
              <a:off x="567" y="1207"/>
              <a:ext cx="2993" cy="545"/>
            </a:xfrm>
            <a:prstGeom prst="wedgeRoundRectCallout">
              <a:avLst>
                <a:gd name="adj1" fmla="val 63341"/>
                <a:gd name="adj2" fmla="val 38323"/>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Comment utiliser la carte de vaccination ?</a:t>
              </a:r>
            </a:p>
          </p:txBody>
        </p:sp>
        <p:sp>
          <p:nvSpPr>
            <p:cNvPr id="8" name="Ellipse 7">
              <a:extLst>
                <a:ext uri="{FF2B5EF4-FFF2-40B4-BE49-F238E27FC236}">
                  <a16:creationId xmlns:a16="http://schemas.microsoft.com/office/drawing/2014/main" id="{393F4EF3-45B2-461D-AEC1-A9A9A83F5F1E}"/>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2">
            <a:extLst>
              <a:ext uri="{FF2B5EF4-FFF2-40B4-BE49-F238E27FC236}">
                <a16:creationId xmlns:a16="http://schemas.microsoft.com/office/drawing/2014/main" id="{9B3BF5D4-43F4-47E9-BD5C-7B5552791259}"/>
              </a:ext>
            </a:extLst>
          </p:cNvPr>
          <p:cNvGrpSpPr>
            <a:grpSpLocks/>
          </p:cNvGrpSpPr>
          <p:nvPr/>
        </p:nvGrpSpPr>
        <p:grpSpPr bwMode="auto">
          <a:xfrm>
            <a:off x="539750" y="2422525"/>
            <a:ext cx="5111750" cy="1368425"/>
            <a:chOff x="340" y="1752"/>
            <a:chExt cx="3220" cy="862"/>
          </a:xfrm>
        </p:grpSpPr>
        <p:sp>
          <p:nvSpPr>
            <p:cNvPr id="8204" name="Rectangle à coins arrondis 5">
              <a:extLst>
                <a:ext uri="{FF2B5EF4-FFF2-40B4-BE49-F238E27FC236}">
                  <a16:creationId xmlns:a16="http://schemas.microsoft.com/office/drawing/2014/main" id="{565B069A-9687-4311-8223-49CFC158ABC8}"/>
                </a:ext>
              </a:extLst>
            </p:cNvPr>
            <p:cNvSpPr>
              <a:spLocks noChangeArrowheads="1"/>
            </p:cNvSpPr>
            <p:nvPr/>
          </p:nvSpPr>
          <p:spPr bwMode="auto">
            <a:xfrm>
              <a:off x="567" y="1979"/>
              <a:ext cx="2993" cy="635"/>
            </a:xfrm>
            <a:prstGeom prst="wedgeRoundRectCallout">
              <a:avLst>
                <a:gd name="adj1" fmla="val 55796"/>
                <a:gd name="adj2" fmla="val 11852"/>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buNone/>
              </a:pPr>
              <a:r>
                <a:rPr lang="fr-FR" altLang="en-US" sz="1800" b="1"/>
                <a:t>Comment noter et enregistrer la vaccination sur la feuille de pointage et le compte rendu mensuel ?</a:t>
              </a:r>
            </a:p>
          </p:txBody>
        </p:sp>
        <p:sp>
          <p:nvSpPr>
            <p:cNvPr id="9" name="Ellipse 8">
              <a:extLst>
                <a:ext uri="{FF2B5EF4-FFF2-40B4-BE49-F238E27FC236}">
                  <a16:creationId xmlns:a16="http://schemas.microsoft.com/office/drawing/2014/main" id="{170BDF69-3723-40AD-8841-8D7DF8625BD8}"/>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5" name="Group 13">
            <a:extLst>
              <a:ext uri="{FF2B5EF4-FFF2-40B4-BE49-F238E27FC236}">
                <a16:creationId xmlns:a16="http://schemas.microsoft.com/office/drawing/2014/main" id="{9F599638-37DB-45EC-BE6C-0AB86A0D72E6}"/>
              </a:ext>
            </a:extLst>
          </p:cNvPr>
          <p:cNvGrpSpPr>
            <a:grpSpLocks/>
          </p:cNvGrpSpPr>
          <p:nvPr/>
        </p:nvGrpSpPr>
        <p:grpSpPr bwMode="auto">
          <a:xfrm>
            <a:off x="539750" y="3860800"/>
            <a:ext cx="5184775" cy="1044575"/>
            <a:chOff x="340" y="2681"/>
            <a:chExt cx="3266" cy="658"/>
          </a:xfrm>
        </p:grpSpPr>
        <p:sp>
          <p:nvSpPr>
            <p:cNvPr id="10" name="Rectangle à coins arrondis 5">
              <a:extLst>
                <a:ext uri="{FF2B5EF4-FFF2-40B4-BE49-F238E27FC236}">
                  <a16:creationId xmlns:a16="http://schemas.microsoft.com/office/drawing/2014/main" id="{A1050ADA-81D9-407F-A6AB-CC136C08A753}"/>
                </a:ext>
              </a:extLst>
            </p:cNvPr>
            <p:cNvSpPr/>
            <p:nvPr/>
          </p:nvSpPr>
          <p:spPr bwMode="auto">
            <a:xfrm>
              <a:off x="567" y="2840"/>
              <a:ext cx="3039" cy="499"/>
            </a:xfrm>
            <a:prstGeom prst="wedgeRoundRectCallout">
              <a:avLst>
                <a:gd name="adj1" fmla="val 62975"/>
                <a:gd name="adj2" fmla="val -5802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a:solidFill>
                    <a:srgbClr val="000066"/>
                  </a:solidFill>
                  <a:latin typeface="Arial" panose="020B0604020202020204" pitchFamily="34" charset="0"/>
                </a:rPr>
                <a:t>Comment contrôler le taux de vaccination antirotavirus ?</a:t>
              </a:r>
            </a:p>
          </p:txBody>
        </p:sp>
        <p:sp>
          <p:nvSpPr>
            <p:cNvPr id="12" name="Ellipse 11">
              <a:extLst>
                <a:ext uri="{FF2B5EF4-FFF2-40B4-BE49-F238E27FC236}">
                  <a16:creationId xmlns:a16="http://schemas.microsoft.com/office/drawing/2014/main" id="{74460CEA-9A13-4FB5-A37D-BBC8CAE00A0B}"/>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grpSp>
        <p:nvGrpSpPr>
          <p:cNvPr id="6" name="Group 13">
            <a:extLst>
              <a:ext uri="{FF2B5EF4-FFF2-40B4-BE49-F238E27FC236}">
                <a16:creationId xmlns:a16="http://schemas.microsoft.com/office/drawing/2014/main" id="{EEBE6DF0-FDD4-4EF6-B14F-7512A1D87937}"/>
              </a:ext>
            </a:extLst>
          </p:cNvPr>
          <p:cNvGrpSpPr>
            <a:grpSpLocks/>
          </p:cNvGrpSpPr>
          <p:nvPr/>
        </p:nvGrpSpPr>
        <p:grpSpPr bwMode="auto">
          <a:xfrm>
            <a:off x="542925" y="4941888"/>
            <a:ext cx="5108575" cy="1044575"/>
            <a:chOff x="340" y="2681"/>
            <a:chExt cx="3218" cy="658"/>
          </a:xfrm>
        </p:grpSpPr>
        <p:sp>
          <p:nvSpPr>
            <p:cNvPr id="14" name="Rectangle à coins arrondis 5">
              <a:extLst>
                <a:ext uri="{FF2B5EF4-FFF2-40B4-BE49-F238E27FC236}">
                  <a16:creationId xmlns:a16="http://schemas.microsoft.com/office/drawing/2014/main" id="{F26A5100-01D2-459E-A285-140113435F27}"/>
                </a:ext>
              </a:extLst>
            </p:cNvPr>
            <p:cNvSpPr/>
            <p:nvPr/>
          </p:nvSpPr>
          <p:spPr bwMode="auto">
            <a:xfrm>
              <a:off x="567" y="2840"/>
              <a:ext cx="2991" cy="499"/>
            </a:xfrm>
            <a:prstGeom prst="wedgeRoundRectCallout">
              <a:avLst>
                <a:gd name="adj1" fmla="val 62470"/>
                <a:gd name="adj2" fmla="val -61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b="1">
                  <a:solidFill>
                    <a:srgbClr val="000066"/>
                  </a:solidFill>
                  <a:latin typeface="Arial" panose="020B0604020202020204" pitchFamily="34" charset="0"/>
                </a:rPr>
                <a:t>Comment identifier les enfants à vacciner </a:t>
              </a:r>
              <a:r>
                <a:rPr lang="fr-FR" altLang="ro-RO" b="1">
                  <a:solidFill>
                    <a:srgbClr val="000066"/>
                  </a:solidFill>
                  <a:latin typeface="Arial" pitchFamily="34" charset="0"/>
                </a:rPr>
                <a:t>?</a:t>
              </a:r>
            </a:p>
          </p:txBody>
        </p:sp>
        <p:sp>
          <p:nvSpPr>
            <p:cNvPr id="15" name="Ellipse 11">
              <a:extLst>
                <a:ext uri="{FF2B5EF4-FFF2-40B4-BE49-F238E27FC236}">
                  <a16:creationId xmlns:a16="http://schemas.microsoft.com/office/drawing/2014/main" id="{E8DC8C12-2007-492E-96CB-0E12B45C6860}"/>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E4E0018-28E5-4D06-8383-3C80C7E59C9F}"/>
              </a:ext>
            </a:extLst>
          </p:cNvPr>
          <p:cNvSpPr>
            <a:spLocks noGrp="1"/>
          </p:cNvSpPr>
          <p:nvPr>
            <p:ph type="title" idx="4294967295"/>
          </p:nvPr>
        </p:nvSpPr>
        <p:spPr/>
        <p:txBody>
          <a:bodyPr/>
          <a:lstStyle/>
          <a:p>
            <a:pPr>
              <a:buSzPct val="100000"/>
              <a:defRPr/>
            </a:pPr>
            <a:r>
              <a:rPr lang="en-GB" altLang="ro-RO" dirty="0" err="1"/>
              <a:t>Quelles</a:t>
            </a:r>
            <a:r>
              <a:rPr lang="en-GB" altLang="ro-RO" dirty="0"/>
              <a:t> </a:t>
            </a:r>
            <a:r>
              <a:rPr lang="en-GB" altLang="ro-RO" dirty="0" err="1"/>
              <a:t>sont</a:t>
            </a:r>
            <a:r>
              <a:rPr lang="en-GB" altLang="ro-RO" dirty="0"/>
              <a:t> les </a:t>
            </a:r>
            <a:r>
              <a:rPr lang="en-GB" altLang="ro-RO" dirty="0" err="1"/>
              <a:t>principales</a:t>
            </a:r>
            <a:r>
              <a:rPr lang="en-GB" altLang="ro-RO" dirty="0"/>
              <a:t> utilisations </a:t>
            </a:r>
            <a:br>
              <a:rPr lang="ro-RO" altLang="ro-RO" dirty="0"/>
            </a:br>
            <a:r>
              <a:rPr lang="en-GB" altLang="ro-RO" dirty="0"/>
              <a:t>de la carte de vaccination ? </a:t>
            </a:r>
          </a:p>
        </p:txBody>
      </p:sp>
      <p:sp>
        <p:nvSpPr>
          <p:cNvPr id="10243" name="Content Placeholder 2">
            <a:extLst>
              <a:ext uri="{FF2B5EF4-FFF2-40B4-BE49-F238E27FC236}">
                <a16:creationId xmlns:a16="http://schemas.microsoft.com/office/drawing/2014/main" id="{0FE383F7-A3C2-4985-8E52-042CFAC551BB}"/>
              </a:ext>
            </a:extLst>
          </p:cNvPr>
          <p:cNvSpPr>
            <a:spLocks noGrp="1" noChangeArrowheads="1"/>
          </p:cNvSpPr>
          <p:nvPr>
            <p:ph idx="4294967295"/>
          </p:nvPr>
        </p:nvSpPr>
        <p:spPr>
          <a:xfrm>
            <a:off x="442913" y="1554163"/>
            <a:ext cx="8305800" cy="4611687"/>
          </a:xfrm>
        </p:spPr>
        <p:txBody>
          <a:bodyPr/>
          <a:lstStyle/>
          <a:p>
            <a:r>
              <a:rPr lang="en-GB" altLang="ro-RO"/>
              <a:t>Fournit la date de naissance de l’enfant</a:t>
            </a:r>
          </a:p>
          <a:p>
            <a:r>
              <a:rPr lang="en-GB" altLang="ro-RO"/>
              <a:t>Informe l'agent de santé et le gardien sur :</a:t>
            </a:r>
          </a:p>
          <a:p>
            <a:pPr marL="742950" lvl="1" indent="-285750"/>
            <a:r>
              <a:rPr lang="en-GB" altLang="ro-RO">
                <a:ea typeface="Arial" panose="020B0604020202020204" pitchFamily="34" charset="0"/>
              </a:rPr>
              <a:t>Les vaccins déjà reçus et ceux nécessaires à l’avenir</a:t>
            </a:r>
          </a:p>
          <a:p>
            <a:pPr marL="742950" lvl="1" indent="-285750"/>
            <a:r>
              <a:rPr lang="en-GB" altLang="ro-RO">
                <a:ea typeface="Arial" panose="020B0604020202020204" pitchFamily="34" charset="0"/>
              </a:rPr>
              <a:t>Le prochain rendez-vous pour la vaccination</a:t>
            </a:r>
          </a:p>
          <a:p>
            <a:r>
              <a:rPr lang="en-GB" altLang="ro-RO"/>
              <a:t>Peut aider à identifier les enfants qui ne sont présentés dans les délais pour la vaccination</a:t>
            </a:r>
          </a:p>
          <a:p>
            <a:r>
              <a:rPr lang="en-GB" altLang="ro-RO"/>
              <a:t>Utile pour mener des enquêtes sur la couverture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1A8D42E-D54A-49AB-A7D4-6E7315BEC42B}"/>
              </a:ext>
            </a:extLst>
          </p:cNvPr>
          <p:cNvSpPr>
            <a:spLocks noGrp="1"/>
          </p:cNvSpPr>
          <p:nvPr>
            <p:ph type="title" idx="4294967295"/>
          </p:nvPr>
        </p:nvSpPr>
        <p:spPr/>
        <p:txBody>
          <a:bodyPr/>
          <a:lstStyle/>
          <a:p>
            <a:pPr>
              <a:buSzPct val="100000"/>
              <a:defRPr/>
            </a:pPr>
            <a:r>
              <a:rPr lang="en-GB" altLang="ro-RO"/>
              <a:t>Comment utiliser la carte de vaccination ? </a:t>
            </a:r>
          </a:p>
        </p:txBody>
      </p:sp>
      <p:pic>
        <p:nvPicPr>
          <p:cNvPr id="12291" name="Picture 3" descr="Utiliser_carte_vaccination.eps">
            <a:extLst>
              <a:ext uri="{FF2B5EF4-FFF2-40B4-BE49-F238E27FC236}">
                <a16:creationId xmlns:a16="http://schemas.microsoft.com/office/drawing/2014/main" id="{47E31D2A-CE9C-4C64-8A6E-8B54EA3CD2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0"/>
            <a:ext cx="775335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a:extLst>
              <a:ext uri="{FF2B5EF4-FFF2-40B4-BE49-F238E27FC236}">
                <a16:creationId xmlns:a16="http://schemas.microsoft.com/office/drawing/2014/main" id="{BF035469-E1E8-46C5-A4C3-316EA7542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372" y="2435226"/>
            <a:ext cx="4123092" cy="3586162"/>
          </a:xfrm>
          <a:prstGeom prst="rect">
            <a:avLst/>
          </a:prstGeom>
        </p:spPr>
      </p:pic>
      <p:sp>
        <p:nvSpPr>
          <p:cNvPr id="14338" name="Rectangle 20">
            <a:extLst>
              <a:ext uri="{FF2B5EF4-FFF2-40B4-BE49-F238E27FC236}">
                <a16:creationId xmlns:a16="http://schemas.microsoft.com/office/drawing/2014/main" id="{C3A021DE-456E-45E5-B5C2-98753C8825C1}"/>
              </a:ext>
            </a:extLst>
          </p:cNvPr>
          <p:cNvSpPr>
            <a:spLocks noChangeArrowheads="1"/>
          </p:cNvSpPr>
          <p:nvPr/>
        </p:nvSpPr>
        <p:spPr bwMode="auto">
          <a:xfrm>
            <a:off x="323850" y="11969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Les cartes de vaccination sont mises à jour pour inclure des cases permettant d’enregistrer les 3 doses de vaccin antirotavirus</a:t>
            </a:r>
          </a:p>
        </p:txBody>
      </p:sp>
      <p:sp>
        <p:nvSpPr>
          <p:cNvPr id="8195" name="Rectangle 2">
            <a:extLst>
              <a:ext uri="{FF2B5EF4-FFF2-40B4-BE49-F238E27FC236}">
                <a16:creationId xmlns:a16="http://schemas.microsoft.com/office/drawing/2014/main" id="{643018B8-4FC4-4128-8D90-187BEE5302E1}"/>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fr-FR" altLang="ro-RO" sz="3600" b="1">
                <a:latin typeface="Limon F3" charset="0"/>
              </a:rPr>
              <a:t>Comment enregistrer la vaccination </a:t>
            </a:r>
            <a:br>
              <a:rPr lang="fr-FR" altLang="ro-RO" sz="3600" b="1">
                <a:latin typeface="Limon F3" charset="0"/>
              </a:rPr>
            </a:br>
            <a:r>
              <a:rPr lang="fr-FR" altLang="ro-RO" sz="3600" b="1">
                <a:latin typeface="Limon F3" charset="0"/>
              </a:rPr>
              <a:t>sur la carte ?</a:t>
            </a:r>
          </a:p>
        </p:txBody>
      </p:sp>
      <p:grpSp>
        <p:nvGrpSpPr>
          <p:cNvPr id="2" name="Group 18">
            <a:extLst>
              <a:ext uri="{FF2B5EF4-FFF2-40B4-BE49-F238E27FC236}">
                <a16:creationId xmlns:a16="http://schemas.microsoft.com/office/drawing/2014/main" id="{3664C1C8-A709-4018-B1CC-C3BEE8010604}"/>
              </a:ext>
            </a:extLst>
          </p:cNvPr>
          <p:cNvGrpSpPr>
            <a:grpSpLocks/>
          </p:cNvGrpSpPr>
          <p:nvPr/>
        </p:nvGrpSpPr>
        <p:grpSpPr bwMode="auto">
          <a:xfrm>
            <a:off x="898525" y="2182813"/>
            <a:ext cx="7346950" cy="3957637"/>
            <a:chOff x="501" y="1377"/>
            <a:chExt cx="4239" cy="2493"/>
          </a:xfrm>
        </p:grpSpPr>
        <p:pic>
          <p:nvPicPr>
            <p:cNvPr id="16395" name="Picture 11">
              <a:extLst>
                <a:ext uri="{FF2B5EF4-FFF2-40B4-BE49-F238E27FC236}">
                  <a16:creationId xmlns:a16="http://schemas.microsoft.com/office/drawing/2014/main" id="{EBA682D5-5600-4EF8-8E2D-F0D855D6A9F6}"/>
                </a:ext>
              </a:extLst>
            </p:cNvPr>
            <p:cNvPicPr>
              <a:picLocks noChangeAspect="1" noChangeArrowheads="1"/>
            </p:cNvPicPr>
            <p:nvPr/>
          </p:nvPicPr>
          <p:blipFill>
            <a:blip r:embed="rId4" cstate="print"/>
            <a:srcRect/>
            <a:stretch>
              <a:fillRect/>
            </a:stretch>
          </p:blipFill>
          <p:spPr bwMode="auto">
            <a:xfrm>
              <a:off x="1815" y="1377"/>
              <a:ext cx="2925" cy="2493"/>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49" name="Connecteur droit 13">
              <a:extLst>
                <a:ext uri="{FF2B5EF4-FFF2-40B4-BE49-F238E27FC236}">
                  <a16:creationId xmlns:a16="http://schemas.microsoft.com/office/drawing/2014/main" id="{1FA0BD73-232F-4FB8-8E33-D3FF2B0B0274}"/>
                </a:ext>
              </a:extLst>
            </p:cNvPr>
            <p:cNvCxnSpPr>
              <a:cxnSpLocks noChangeShapeType="1"/>
            </p:cNvCxnSpPr>
            <p:nvPr/>
          </p:nvCxnSpPr>
          <p:spPr bwMode="auto">
            <a:xfrm flipH="1">
              <a:off x="657" y="2751"/>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50" name="Oval 15">
              <a:extLst>
                <a:ext uri="{FF2B5EF4-FFF2-40B4-BE49-F238E27FC236}">
                  <a16:creationId xmlns:a16="http://schemas.microsoft.com/office/drawing/2014/main" id="{93A2D916-3EB4-4B8E-8882-C9DCD40D9C61}"/>
                </a:ext>
              </a:extLst>
            </p:cNvPr>
            <p:cNvSpPr>
              <a:spLocks noChangeArrowheads="1"/>
            </p:cNvSpPr>
            <p:nvPr/>
          </p:nvSpPr>
          <p:spPr bwMode="auto">
            <a:xfrm>
              <a:off x="501" y="3432"/>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grpSp>
        <p:nvGrpSpPr>
          <p:cNvPr id="3" name="Group 19">
            <a:extLst>
              <a:ext uri="{FF2B5EF4-FFF2-40B4-BE49-F238E27FC236}">
                <a16:creationId xmlns:a16="http://schemas.microsoft.com/office/drawing/2014/main" id="{77B57389-1134-4C73-8F20-ECD4451FE476}"/>
              </a:ext>
            </a:extLst>
          </p:cNvPr>
          <p:cNvGrpSpPr>
            <a:grpSpLocks/>
          </p:cNvGrpSpPr>
          <p:nvPr/>
        </p:nvGrpSpPr>
        <p:grpSpPr bwMode="auto">
          <a:xfrm>
            <a:off x="4076700" y="3429000"/>
            <a:ext cx="3654425" cy="1543050"/>
            <a:chOff x="2562" y="2160"/>
            <a:chExt cx="2302" cy="972"/>
          </a:xfrm>
        </p:grpSpPr>
        <p:sp>
          <p:nvSpPr>
            <p:cNvPr id="14345" name="Text Box 16">
              <a:extLst>
                <a:ext uri="{FF2B5EF4-FFF2-40B4-BE49-F238E27FC236}">
                  <a16:creationId xmlns:a16="http://schemas.microsoft.com/office/drawing/2014/main" id="{99D9711E-C6EA-465B-B82F-528A481C2768}"/>
                </a:ext>
              </a:extLst>
            </p:cNvPr>
            <p:cNvSpPr txBox="1">
              <a:spLocks noChangeArrowheads="1"/>
            </p:cNvSpPr>
            <p:nvPr/>
          </p:nvSpPr>
          <p:spPr bwMode="auto">
            <a:xfrm>
              <a:off x="2562" y="2160"/>
              <a:ext cx="2229"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C00000"/>
                  </a:solidFill>
                  <a:latin typeface="Limon F3" charset="0"/>
                </a:rPr>
                <a:t>= 1</a:t>
              </a:r>
              <a:r>
                <a:rPr lang="en-GB" altLang="ro-RO" sz="1800" b="1" baseline="30000">
                  <a:solidFill>
                    <a:srgbClr val="C00000"/>
                  </a:solidFill>
                  <a:latin typeface="Limon F3" charset="0"/>
                </a:rPr>
                <a:t>ère</a:t>
              </a:r>
              <a:r>
                <a:rPr lang="en-GB" altLang="ro-RO" sz="1800" b="1">
                  <a:solidFill>
                    <a:srgbClr val="C00000"/>
                  </a:solidFill>
                  <a:latin typeface="Limon F3" charset="0"/>
                </a:rPr>
                <a:t> dose de vaccin contre le rotavirus</a:t>
              </a:r>
            </a:p>
          </p:txBody>
        </p:sp>
        <p:sp>
          <p:nvSpPr>
            <p:cNvPr id="14346" name="Text Box 17">
              <a:extLst>
                <a:ext uri="{FF2B5EF4-FFF2-40B4-BE49-F238E27FC236}">
                  <a16:creationId xmlns:a16="http://schemas.microsoft.com/office/drawing/2014/main" id="{E6357DAB-401C-46C6-B85C-C2BE0389B474}"/>
                </a:ext>
              </a:extLst>
            </p:cNvPr>
            <p:cNvSpPr txBox="1">
              <a:spLocks noChangeArrowheads="1"/>
            </p:cNvSpPr>
            <p:nvPr/>
          </p:nvSpPr>
          <p:spPr bwMode="auto">
            <a:xfrm>
              <a:off x="2562" y="2523"/>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C00000"/>
                  </a:solidFill>
                  <a:latin typeface="Limon F3" charset="0"/>
                </a:rPr>
                <a:t>= 2</a:t>
              </a:r>
              <a:r>
                <a:rPr lang="en-GB" altLang="ro-RO" sz="1800" b="1" baseline="30000">
                  <a:solidFill>
                    <a:srgbClr val="C00000"/>
                  </a:solidFill>
                  <a:latin typeface="Limon F3" charset="0"/>
                </a:rPr>
                <a:t>ème</a:t>
              </a:r>
              <a:r>
                <a:rPr lang="en-GB" altLang="ro-RO" sz="1800" b="1">
                  <a:solidFill>
                    <a:srgbClr val="C00000"/>
                  </a:solidFill>
                  <a:latin typeface="Limon F3" charset="0"/>
                </a:rPr>
                <a:t> dose de vaccin contre le rotavirus</a:t>
              </a:r>
            </a:p>
          </p:txBody>
        </p:sp>
        <p:sp>
          <p:nvSpPr>
            <p:cNvPr id="14347" name="Text Box 17">
              <a:extLst>
                <a:ext uri="{FF2B5EF4-FFF2-40B4-BE49-F238E27FC236}">
                  <a16:creationId xmlns:a16="http://schemas.microsoft.com/office/drawing/2014/main" id="{BFB976C8-039E-4A77-A0BC-A8967D569078}"/>
                </a:ext>
              </a:extLst>
            </p:cNvPr>
            <p:cNvSpPr txBox="1">
              <a:spLocks noChangeArrowheads="1"/>
            </p:cNvSpPr>
            <p:nvPr/>
          </p:nvSpPr>
          <p:spPr bwMode="auto">
            <a:xfrm>
              <a:off x="2602" y="2901"/>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C00000"/>
                  </a:solidFill>
                  <a:latin typeface="Limon F3" charset="0"/>
                </a:rPr>
                <a:t>= 3</a:t>
              </a:r>
              <a:r>
                <a:rPr lang="en-GB" altLang="ro-RO" sz="1800" b="1" baseline="30000">
                  <a:solidFill>
                    <a:srgbClr val="C00000"/>
                  </a:solidFill>
                  <a:latin typeface="Limon F3" charset="0"/>
                </a:rPr>
                <a:t>ème</a:t>
              </a:r>
              <a:r>
                <a:rPr lang="en-GB" altLang="ro-RO" sz="1800" b="1">
                  <a:solidFill>
                    <a:srgbClr val="C00000"/>
                  </a:solidFill>
                  <a:latin typeface="Limon F3" charset="0"/>
                </a:rPr>
                <a:t> dose de vaccin contre le rotavirus</a:t>
              </a:r>
            </a:p>
          </p:txBody>
        </p:sp>
      </p:grpSp>
      <p:sp>
        <p:nvSpPr>
          <p:cNvPr id="17" name="TextBox 16">
            <a:extLst>
              <a:ext uri="{FF2B5EF4-FFF2-40B4-BE49-F238E27FC236}">
                <a16:creationId xmlns:a16="http://schemas.microsoft.com/office/drawing/2014/main" id="{A7DC8493-F303-47C9-899B-BEB78F204A8D}"/>
              </a:ext>
            </a:extLst>
          </p:cNvPr>
          <p:cNvSpPr txBox="1"/>
          <p:nvPr/>
        </p:nvSpPr>
        <p:spPr>
          <a:xfrm>
            <a:off x="3263900" y="4678363"/>
            <a:ext cx="977900" cy="369887"/>
          </a:xfrm>
          <a:prstGeom prst="rect">
            <a:avLst/>
          </a:prstGeom>
          <a:solidFill>
            <a:schemeClr val="accent3"/>
          </a:solidFill>
        </p:spPr>
        <p:txBody>
          <a:bodyPr lIns="0" tIns="0" bIns="0">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dirty="0">
                <a:solidFill>
                  <a:srgbClr val="404040"/>
                </a:solidFill>
                <a:latin typeface="CordiaUPC" pitchFamily="34" charset="-34"/>
                <a:ea typeface="Arial Unicode MS" pitchFamily="34" charset="-128"/>
                <a:cs typeface="CordiaUPC" pitchFamily="34" charset="-34"/>
              </a:rPr>
              <a:t>Rota3</a:t>
            </a:r>
            <a:r>
              <a:rPr lang="en-GB" altLang="ro-RO" sz="1600" b="1" dirty="0">
                <a:solidFill>
                  <a:srgbClr val="404040"/>
                </a:solidFill>
                <a:latin typeface="CordiaUPC" pitchFamily="34" charset="-34"/>
                <a:ea typeface="Arial Unicode MS" pitchFamily="34" charset="-128"/>
                <a:cs typeface="CordiaUPC" pitchFamily="34" charset="-34"/>
                <a:sym typeface="Wingdings" pitchFamily="2" charset="2"/>
              </a:rPr>
              <a:t></a:t>
            </a:r>
          </a:p>
        </p:txBody>
      </p:sp>
    </p:spTree>
    <p:extLst>
      <p:ext uri="{BB962C8B-B14F-4D97-AF65-F5344CB8AC3E}">
        <p14:creationId xmlns:p14="http://schemas.microsoft.com/office/powerpoint/2010/main" val="22081295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C9A17E77-EBCA-4B00-BFD5-4B6D471F2B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E61F0FCB-FAC1-4AE4-B64B-93DB4A29D51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Que devriez-vous faire dans ce cas ? </a:t>
            </a:r>
          </a:p>
        </p:txBody>
      </p:sp>
      <p:sp>
        <p:nvSpPr>
          <p:cNvPr id="16388" name="Rectangle à coins arrondis 3">
            <a:extLst>
              <a:ext uri="{FF2B5EF4-FFF2-40B4-BE49-F238E27FC236}">
                <a16:creationId xmlns:a16="http://schemas.microsoft.com/office/drawing/2014/main" id="{0074E958-A39D-4BE1-A4FB-D03A42DC6DE4}"/>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800" b="1">
                <a:solidFill>
                  <a:srgbClr val="002060"/>
                </a:solidFill>
              </a:rPr>
              <a:t>Les parents d’un enfant vous fournissent une vieille carte de vaccination. Le vaccin antirotavirus ne figure pas sur cette carte. </a:t>
            </a:r>
          </a:p>
          <a:p>
            <a:pPr>
              <a:spcBef>
                <a:spcPct val="0"/>
              </a:spcBef>
              <a:buClrTx/>
              <a:buFont typeface="Limon F3" charset="0"/>
              <a:buNone/>
            </a:pPr>
            <a:endParaRPr lang="en-GB" altLang="ro-RO" sz="1800" b="1">
              <a:solidFill>
                <a:srgbClr val="002060"/>
              </a:solidFill>
            </a:endParaRPr>
          </a:p>
          <a:p>
            <a:pPr>
              <a:spcBef>
                <a:spcPct val="0"/>
              </a:spcBef>
              <a:buClrTx/>
              <a:buFont typeface="Limon F3" charset="0"/>
              <a:buNone/>
            </a:pPr>
            <a:r>
              <a:rPr lang="en-GB" altLang="ro-RO" sz="1800" b="1">
                <a:solidFill>
                  <a:srgbClr val="002060"/>
                </a:solidFill>
              </a:rPr>
              <a:t>Comment devriez-vous enregistrer le vaccin administré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4A7EC7D-307F-4102-9FCB-B778B25DACFA}"/>
              </a:ext>
            </a:extLst>
          </p:cNvPr>
          <p:cNvSpPr>
            <a:spLocks noGrp="1" noChangeArrowheads="1"/>
          </p:cNvSpPr>
          <p:nvPr>
            <p:ph type="title" idx="4294967295"/>
          </p:nvPr>
        </p:nvSpPr>
        <p:spPr>
          <a:xfrm>
            <a:off x="0" y="0"/>
            <a:ext cx="8964613" cy="1238250"/>
          </a:xfrm>
        </p:spPr>
        <p:txBody>
          <a:bodyPr/>
          <a:lstStyle/>
          <a:p>
            <a:pPr>
              <a:buSzPct val="100000"/>
              <a:defRPr/>
            </a:pPr>
            <a:r>
              <a:rPr lang="fr-FR" altLang="ro-RO" sz="3600"/>
              <a:t>Comment enregistrer la vaccination </a:t>
            </a:r>
            <a:br>
              <a:rPr lang="fr-FR" altLang="ro-RO" sz="3600"/>
            </a:br>
            <a:r>
              <a:rPr lang="fr-FR" altLang="ro-RO" sz="3600"/>
              <a:t>sur</a:t>
            </a:r>
            <a:r>
              <a:rPr lang="fr-FR" altLang="ro-RO" sz="3600">
                <a:solidFill>
                  <a:srgbClr val="002060"/>
                </a:solidFill>
              </a:rPr>
              <a:t> </a:t>
            </a:r>
            <a:r>
              <a:rPr lang="fr-FR" altLang="ro-RO" sz="3600"/>
              <a:t>la feuille de pointage ? </a:t>
            </a:r>
          </a:p>
        </p:txBody>
      </p:sp>
      <p:sp>
        <p:nvSpPr>
          <p:cNvPr id="18435" name="Rectangle 7">
            <a:extLst>
              <a:ext uri="{FF2B5EF4-FFF2-40B4-BE49-F238E27FC236}">
                <a16:creationId xmlns:a16="http://schemas.microsoft.com/office/drawing/2014/main" id="{9C8320F1-D65C-4614-BB94-D8705B703BE1}"/>
              </a:ext>
            </a:extLst>
          </p:cNvPr>
          <p:cNvSpPr>
            <a:spLocks noChangeArrowheads="1"/>
          </p:cNvSpPr>
          <p:nvPr/>
        </p:nvSpPr>
        <p:spPr bwMode="auto">
          <a:xfrm>
            <a:off x="364658" y="1654686"/>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Les feuilles de pointage, les formulaires de gestion des stocks et </a:t>
            </a:r>
            <a:r>
              <a:rPr lang="en-US" altLang="en-US"/>
              <a:t>les feuilles de compte rendu mensuel </a:t>
            </a:r>
            <a:r>
              <a:rPr lang="en-GB" altLang="ro-RO"/>
              <a:t>sont également mis à jour pour inclure le nouveau vaccin</a:t>
            </a:r>
            <a:r>
              <a:rPr lang="en-GB" altLang="ro-RO">
                <a:solidFill>
                  <a:srgbClr val="FF0000"/>
                </a:solidFill>
              </a:rPr>
              <a:t> </a:t>
            </a:r>
            <a:r>
              <a:rPr lang="en-GB" altLang="ro-RO"/>
              <a:t>antirotavirus</a:t>
            </a:r>
          </a:p>
        </p:txBody>
      </p:sp>
      <p:sp>
        <p:nvSpPr>
          <p:cNvPr id="18436" name="Ellipse 8">
            <a:extLst>
              <a:ext uri="{FF2B5EF4-FFF2-40B4-BE49-F238E27FC236}">
                <a16:creationId xmlns:a16="http://schemas.microsoft.com/office/drawing/2014/main" id="{323D36C2-E406-4492-A471-2D7575760F04}"/>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6" name="Picture 5" descr="Table&#10;&#10;Description automatically generated">
            <a:extLst>
              <a:ext uri="{FF2B5EF4-FFF2-40B4-BE49-F238E27FC236}">
                <a16:creationId xmlns:a16="http://schemas.microsoft.com/office/drawing/2014/main" id="{F6B58D83-B185-400B-9B3A-A60AB0072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3" y="1285364"/>
            <a:ext cx="3593574" cy="46639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F64ABC7-1DF8-4A5E-9331-53BE0ED8DCA8}"/>
              </a:ext>
            </a:extLst>
          </p:cNvPr>
          <p:cNvSpPr>
            <a:spLocks noGrp="1"/>
          </p:cNvSpPr>
          <p:nvPr>
            <p:ph type="title" idx="4294967295"/>
          </p:nvPr>
        </p:nvSpPr>
        <p:spPr/>
        <p:txBody>
          <a:bodyPr/>
          <a:lstStyle/>
          <a:p>
            <a:pPr>
              <a:buSzPct val="100000"/>
              <a:defRPr/>
            </a:pPr>
            <a:r>
              <a:rPr lang="fr-FR" altLang="ro-RO"/>
              <a:t>Comment enregistrer la vaccination contre le rotavirus sur</a:t>
            </a:r>
            <a:r>
              <a:rPr lang="fr-FR" altLang="ro-RO">
                <a:solidFill>
                  <a:srgbClr val="002060"/>
                </a:solidFill>
              </a:rPr>
              <a:t> </a:t>
            </a:r>
            <a:r>
              <a:rPr lang="fr-FR" altLang="ro-RO"/>
              <a:t>le rapport mensuel ?</a:t>
            </a:r>
          </a:p>
        </p:txBody>
      </p:sp>
      <p:sp>
        <p:nvSpPr>
          <p:cNvPr id="20483" name="Content Placeholder 2">
            <a:extLst>
              <a:ext uri="{FF2B5EF4-FFF2-40B4-BE49-F238E27FC236}">
                <a16:creationId xmlns:a16="http://schemas.microsoft.com/office/drawing/2014/main" id="{39CC726B-7BCB-4A65-8CF9-320BE3799551}"/>
              </a:ext>
            </a:extLst>
          </p:cNvPr>
          <p:cNvSpPr>
            <a:spLocks noGrp="1" noChangeArrowheads="1"/>
          </p:cNvSpPr>
          <p:nvPr>
            <p:ph idx="4294967295"/>
          </p:nvPr>
        </p:nvSpPr>
        <p:spPr>
          <a:xfrm>
            <a:off x="442913" y="1444625"/>
            <a:ext cx="4273103" cy="4611688"/>
          </a:xfrm>
        </p:spPr>
        <p:txBody>
          <a:bodyPr/>
          <a:lstStyle/>
          <a:p>
            <a:r>
              <a:rPr lang="fr-FR" altLang="ro-RO" dirty="0"/>
              <a:t>Noter les doses Rota1, Rota 2 et Rota 3 administrées selon le mois, ainsi que les autres doses de vaccin</a:t>
            </a:r>
          </a:p>
        </p:txBody>
      </p:sp>
      <p:pic>
        <p:nvPicPr>
          <p:cNvPr id="6" name="Picture 5" descr="Table&#10;&#10;Description automatically generated">
            <a:extLst>
              <a:ext uri="{FF2B5EF4-FFF2-40B4-BE49-F238E27FC236}">
                <a16:creationId xmlns:a16="http://schemas.microsoft.com/office/drawing/2014/main" id="{26BC5F5B-ABBF-43CD-98BA-8980D56B2C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935" y="3429000"/>
            <a:ext cx="3096344" cy="2371429"/>
          </a:xfrm>
          <a:prstGeom prst="rect">
            <a:avLst/>
          </a:prstGeom>
        </p:spPr>
      </p:pic>
      <p:pic>
        <p:nvPicPr>
          <p:cNvPr id="3" name="Picture 2" descr="A picture containing timeline&#10;&#10;Description automatically generated">
            <a:extLst>
              <a:ext uri="{FF2B5EF4-FFF2-40B4-BE49-F238E27FC236}">
                <a16:creationId xmlns:a16="http://schemas.microsoft.com/office/drawing/2014/main" id="{98318CD1-B4C0-43DA-AB74-9DE52D5FCC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5022" y="1344930"/>
            <a:ext cx="3416065" cy="4611688"/>
          </a:xfrm>
          <a:prstGeom prst="rect">
            <a:avLst/>
          </a:prstGeom>
        </p:spPr>
      </p:pic>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TotalTime>
  <Words>2103</Words>
  <Application>Microsoft Office PowerPoint</Application>
  <PresentationFormat>On-screen Show (4:3)</PresentationFormat>
  <Paragraphs>178</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1_PPTtemplate</vt:lpstr>
      <vt:lpstr>PowerPoint Presentation</vt:lpstr>
      <vt:lpstr>PowerPoint Presentation</vt:lpstr>
      <vt:lpstr>Questions clés</vt:lpstr>
      <vt:lpstr>Quelles sont les principales utilisations  de la carte de vaccination ? </vt:lpstr>
      <vt:lpstr>Comment utiliser la carte de vaccination ? </vt:lpstr>
      <vt:lpstr>PowerPoint Presentation</vt:lpstr>
      <vt:lpstr>PowerPoint Presentation</vt:lpstr>
      <vt:lpstr>Comment enregistrer la vaccination  sur la feuille de pointage ? </vt:lpstr>
      <vt:lpstr>Comment enregistrer la vaccination contre le rotavirus sur le rapport mensuel ?</vt:lpstr>
      <vt:lpstr>Comment suivre les nourrissons pour la première dose du vaccin antirotavirus (Rotavac®) ?</vt:lpstr>
      <vt:lpstr>Comment suivre les nourrissons pour les doses suivantes du vaccin antirotavirus (Rotavac®) ?</vt:lpstr>
      <vt:lpstr>Comment contrôler le taux de vaccination antirotavirus ?</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747</cp:revision>
  <dcterms:created xsi:type="dcterms:W3CDTF">2012-01-26T16:42:59Z</dcterms:created>
  <dcterms:modified xsi:type="dcterms:W3CDTF">2022-04-06T15:36:31Z</dcterms:modified>
</cp:coreProperties>
</file>