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396F1-6203-4632-9C0B-D84EF9372901}" v="3" dt="2022-03-04T14:41:19.081"/>
    <p1510:client id="{FC21E410-A39F-35D4-7EDC-81F7AAE7C5B4}" v="5" dt="2022-04-06T15:34:12.4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1" autoAdjust="0"/>
    <p:restoredTop sz="73634" autoAdjust="0"/>
  </p:normalViewPr>
  <p:slideViewPr>
    <p:cSldViewPr>
      <p:cViewPr varScale="1">
        <p:scale>
          <a:sx n="80" d="100"/>
          <a:sy n="80" d="100"/>
        </p:scale>
        <p:origin x="1416" y="90"/>
      </p:cViewPr>
      <p:guideLst>
        <p:guide orient="horz" pos="302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5" d="100"/>
          <a:sy n="75" d="100"/>
        </p:scale>
        <p:origin x="3390" y="5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984396F1-6203-4632-9C0B-D84EF9372901}"/>
    <pc:docChg chg="modSld">
      <pc:chgData name="WALLDORF, Jenny" userId="bbf2318a-f2f7-45e3-a649-79296eaa30f9" providerId="ADAL" clId="{984396F1-6203-4632-9C0B-D84EF9372901}" dt="2022-03-04T14:48:21.208" v="10"/>
      <pc:docMkLst>
        <pc:docMk/>
      </pc:docMkLst>
      <pc:sldChg chg="modSp mod modCm">
        <pc:chgData name="WALLDORF, Jenny" userId="bbf2318a-f2f7-45e3-a649-79296eaa30f9" providerId="ADAL" clId="{984396F1-6203-4632-9C0B-D84EF9372901}" dt="2022-03-04T14:48:21.208" v="10"/>
        <pc:sldMkLst>
          <pc:docMk/>
          <pc:sldMk cId="0" sldId="308"/>
        </pc:sldMkLst>
        <pc:spChg chg="mod">
          <ac:chgData name="WALLDORF, Jenny" userId="bbf2318a-f2f7-45e3-a649-79296eaa30f9" providerId="ADAL" clId="{984396F1-6203-4632-9C0B-D84EF9372901}" dt="2022-03-04T14:41:27.969" v="8" actId="688"/>
          <ac:spMkLst>
            <pc:docMk/>
            <pc:sldMk cId="0" sldId="308"/>
            <ac:spMk id="19465" creationId="{F36E88BC-8A4A-4277-8038-0A93AEE8AE1C}"/>
          </ac:spMkLst>
        </pc:spChg>
        <pc:spChg chg="mod">
          <ac:chgData name="WALLDORF, Jenny" userId="bbf2318a-f2f7-45e3-a649-79296eaa30f9" providerId="ADAL" clId="{984396F1-6203-4632-9C0B-D84EF9372901}" dt="2022-03-04T14:41:35.069" v="9" actId="1076"/>
          <ac:spMkLst>
            <pc:docMk/>
            <pc:sldMk cId="0" sldId="308"/>
            <ac:spMk id="19466" creationId="{8C21D006-7C33-4CE3-8026-D62E3B43FE68}"/>
          </ac:spMkLst>
        </pc:spChg>
        <pc:spChg chg="mod">
          <ac:chgData name="WALLDORF, Jenny" userId="bbf2318a-f2f7-45e3-a649-79296eaa30f9" providerId="ADAL" clId="{984396F1-6203-4632-9C0B-D84EF9372901}" dt="2022-03-04T14:40:54.024" v="3" actId="1076"/>
          <ac:spMkLst>
            <pc:docMk/>
            <pc:sldMk cId="0" sldId="308"/>
            <ac:spMk id="19467" creationId="{AA155C98-D5F8-4140-A4C3-6C0213C3CFA4}"/>
          </ac:spMkLst>
        </pc:spChg>
        <pc:picChg chg="mod">
          <ac:chgData name="WALLDORF, Jenny" userId="bbf2318a-f2f7-45e3-a649-79296eaa30f9" providerId="ADAL" clId="{984396F1-6203-4632-9C0B-D84EF9372901}" dt="2022-03-04T14:41:19.081" v="7" actId="1076"/>
          <ac:picMkLst>
            <pc:docMk/>
            <pc:sldMk cId="0" sldId="308"/>
            <ac:picMk id="19463" creationId="{22E1FFEB-A428-46DC-BE0A-8F1CCC44AEF3}"/>
          </ac:picMkLst>
        </pc:picChg>
      </pc:sldChg>
    </pc:docChg>
  </pc:docChgLst>
  <pc:docChgLst>
    <pc:chgData name="Mrs Gillian F. MAYERS (mayersgill@gmail.com)" userId="S::mayersgill_gmail.com#ext#@worldhealthorg.onmicrosoft.com::d9b941f0-ac22-4431-a954-e58ec48ed8eb" providerId="AD" clId="Web-{FC21E410-A39F-35D4-7EDC-81F7AAE7C5B4}"/>
    <pc:docChg chg="modSld">
      <pc:chgData name="Mrs Gillian F. MAYERS (mayersgill@gmail.com)" userId="S::mayersgill_gmail.com#ext#@worldhealthorg.onmicrosoft.com::d9b941f0-ac22-4431-a954-e58ec48ed8eb" providerId="AD" clId="Web-{FC21E410-A39F-35D4-7EDC-81F7AAE7C5B4}" dt="2022-04-06T15:34:12.412" v="3" actId="1076"/>
      <pc:docMkLst>
        <pc:docMk/>
      </pc:docMkLst>
      <pc:sldChg chg="modSp">
        <pc:chgData name="Mrs Gillian F. MAYERS (mayersgill@gmail.com)" userId="S::mayersgill_gmail.com#ext#@worldhealthorg.onmicrosoft.com::d9b941f0-ac22-4431-a954-e58ec48ed8eb" providerId="AD" clId="Web-{FC21E410-A39F-35D4-7EDC-81F7AAE7C5B4}" dt="2022-04-06T15:34:12.412" v="3" actId="1076"/>
        <pc:sldMkLst>
          <pc:docMk/>
          <pc:sldMk cId="0" sldId="299"/>
        </pc:sldMkLst>
        <pc:spChg chg="mod">
          <ac:chgData name="Mrs Gillian F. MAYERS (mayersgill@gmail.com)" userId="S::mayersgill_gmail.com#ext#@worldhealthorg.onmicrosoft.com::d9b941f0-ac22-4431-a954-e58ec48ed8eb" providerId="AD" clId="Web-{FC21E410-A39F-35D4-7EDC-81F7AAE7C5B4}" dt="2022-04-06T15:34:12.412" v="3" actId="1076"/>
          <ac:spMkLst>
            <pc:docMk/>
            <pc:sldMk cId="0" sldId="299"/>
            <ac:spMk id="23556" creationId="{947E22A2-1CAF-45C6-A4DB-E1B62EE34135}"/>
          </ac:spMkLst>
        </pc:spChg>
      </pc:sldChg>
      <pc:sldChg chg="modSp">
        <pc:chgData name="Mrs Gillian F. MAYERS (mayersgill@gmail.com)" userId="S::mayersgill_gmail.com#ext#@worldhealthorg.onmicrosoft.com::d9b941f0-ac22-4431-a954-e58ec48ed8eb" providerId="AD" clId="Web-{FC21E410-A39F-35D4-7EDC-81F7AAE7C5B4}" dt="2022-04-06T15:33:57.943" v="2"/>
        <pc:sldMkLst>
          <pc:docMk/>
          <pc:sldMk cId="0" sldId="308"/>
        </pc:sldMkLst>
        <pc:spChg chg="mod">
          <ac:chgData name="Mrs Gillian F. MAYERS (mayersgill@gmail.com)" userId="S::mayersgill_gmail.com#ext#@worldhealthorg.onmicrosoft.com::d9b941f0-ac22-4431-a954-e58ec48ed8eb" providerId="AD" clId="Web-{FC21E410-A39F-35D4-7EDC-81F7AAE7C5B4}" dt="2022-04-06T15:33:57.943" v="2"/>
          <ac:spMkLst>
            <pc:docMk/>
            <pc:sldMk cId="0" sldId="308"/>
            <ac:spMk id="2" creationId="{1F5E9E55-6EC5-4F34-B8C3-F3EA8BB66F9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4A177B-0E50-494B-B6C7-D7F8CFF2012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5B5E626-2608-493F-83C0-F95BB9210D0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21031568-50FE-42C1-9C77-DEE4F214E8F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3D5A8C1-39FE-4662-8362-16951CA39C47}"/>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6AF2301F-D06F-411E-B0D9-A92FF36DE5D0}"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51D7798-7FCD-4221-B248-68B009541F2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1858EF16-2F2F-435C-827C-23C2EDE8A184}"/>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4A1A797-7285-40FD-B4FA-E207BDC9F1B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CE9C03FD-AFE0-4EAC-A947-ECF3682AEE0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AC644AB-37E2-416F-A08D-C6730684810F}"/>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611EC77-1DC9-4E4D-B5C2-533D7968962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B2022455-15D8-4A9C-B967-F21ACC8B1D4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A6B33B9-F646-4AC1-A2EE-E2C00AA853D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r>
              <a:rPr lang="en-GB" altLang="ro-RO">
                <a:solidFill>
                  <a:srgbClr val="000000"/>
                </a:solidFill>
                <a:cs typeface="Arial" panose="020B0604020202020204" pitchFamily="34" charset="0"/>
              </a:rPr>
              <a:t>Organisation mondiale de la Santé</a:t>
            </a:r>
          </a:p>
        </p:txBody>
      </p:sp>
      <p:sp>
        <p:nvSpPr>
          <p:cNvPr id="6147" name="Rectangle 3">
            <a:extLst>
              <a:ext uri="{FF2B5EF4-FFF2-40B4-BE49-F238E27FC236}">
                <a16:creationId xmlns:a16="http://schemas.microsoft.com/office/drawing/2014/main" id="{00E0CF05-B342-4CE9-8FE6-F68BB8F351B1}"/>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4E4AF7E-F8FF-418A-BB81-20199539104A}" type="datetime3">
              <a:rPr lang="en-GB" altLang="ro-RO" smtClean="0">
                <a:solidFill>
                  <a:srgbClr val="000000"/>
                </a:solidFill>
                <a:cs typeface="Arial" panose="020B0604020202020204" pitchFamily="34" charset="0"/>
              </a:rPr>
              <a:pPr eaLnBrk="0" hangingPunct="0">
                <a:spcBef>
                  <a:spcPct val="0"/>
                </a:spcBef>
              </a:pPr>
              <a:t>6 April, 2022</a:t>
            </a:fld>
            <a:endParaRPr lang="en-GB" altLang="ro-RO">
              <a:solidFill>
                <a:srgbClr val="000000"/>
              </a:solidFill>
              <a:cs typeface="Arial" panose="020B0604020202020204" pitchFamily="34" charset="0"/>
            </a:endParaRPr>
          </a:p>
        </p:txBody>
      </p:sp>
      <p:sp>
        <p:nvSpPr>
          <p:cNvPr id="6148" name="Rectangle 7">
            <a:extLst>
              <a:ext uri="{FF2B5EF4-FFF2-40B4-BE49-F238E27FC236}">
                <a16:creationId xmlns:a16="http://schemas.microsoft.com/office/drawing/2014/main" id="{D448E50A-3274-4A54-9957-95EC3E471B5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9A25D67-7981-4BA0-BD41-0C610A2E7327}"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
        <p:nvSpPr>
          <p:cNvPr id="6149" name="Rectangle 2">
            <a:extLst>
              <a:ext uri="{FF2B5EF4-FFF2-40B4-BE49-F238E27FC236}">
                <a16:creationId xmlns:a16="http://schemas.microsoft.com/office/drawing/2014/main" id="{8EE9A3D6-4803-4E42-A6B6-624014B84DE3}"/>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93B9BCAB-75D2-4B2B-8E56-5026629055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7DB7CB9D-FFAC-45DA-93CF-89DC3C0B13D4}"/>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1BC4A180-A873-427B-864B-DF6F4E019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a:solidFill>
                  <a:srgbClr val="000000"/>
                </a:solidFill>
              </a:rPr>
              <a:t>Expliquer aux participants qu’il s’agit de points importants à garder en tete. </a:t>
            </a:r>
          </a:p>
          <a:p>
            <a:endParaRPr lang="en-GB" altLang="ro-RO">
              <a:solidFill>
                <a:srgbClr val="000000"/>
              </a:solidFill>
            </a:endParaRPr>
          </a:p>
          <a:p>
            <a:endParaRPr lang="en-GB" altLang="ro-RO">
              <a:solidFill>
                <a:srgbClr val="000000"/>
              </a:solidFill>
            </a:endParaRPr>
          </a:p>
        </p:txBody>
      </p:sp>
      <p:sp>
        <p:nvSpPr>
          <p:cNvPr id="24580" name="Espace réservé du numéro de diapositive 3">
            <a:extLst>
              <a:ext uri="{FF2B5EF4-FFF2-40B4-BE49-F238E27FC236}">
                <a16:creationId xmlns:a16="http://schemas.microsoft.com/office/drawing/2014/main" id="{2CA09CF7-283D-43A7-A07D-DE06EB0B76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4D1007A-7F03-45DB-9E61-AB92D9D2366F}"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AABA21C1-9DF8-4E65-B9B6-F660E44C9DB1}"/>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93AA4CC0-E033-4F4F-BC87-88A869CA74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a:t>
            </a:r>
          </a:p>
          <a:p>
            <a:r>
              <a:rPr lang="en-GB" altLang="ro-RO">
                <a:solidFill>
                  <a:srgbClr val="000000"/>
                </a:solidFill>
              </a:rPr>
              <a:t>Vous avez terminé le module «</a:t>
            </a:r>
            <a:r>
              <a:rPr lang="fr-FR" altLang="en-US" b="1">
                <a:solidFill>
                  <a:schemeClr val="bg1"/>
                </a:solidFill>
                <a:cs typeface="Arial" panose="020B0604020202020204" pitchFamily="34" charset="0"/>
              </a:rPr>
              <a:t>Caractéristiques et conditions de conservation du vaccin antirotavirus</a:t>
            </a:r>
            <a:r>
              <a:rPr lang="en-GB" altLang="en-US" b="1">
                <a:solidFill>
                  <a:srgbClr val="000000"/>
                </a:solidFill>
                <a:cs typeface="Arial" panose="020B0604020202020204" pitchFamily="34" charset="0"/>
              </a:rPr>
              <a:t> </a:t>
            </a:r>
            <a:r>
              <a:rPr lang="en-GB" altLang="ro-RO">
                <a:solidFill>
                  <a:srgbClr val="000000"/>
                </a:solidFill>
              </a:rPr>
              <a:t>».</a:t>
            </a:r>
          </a:p>
          <a:p>
            <a:r>
              <a:rPr lang="en-GB" altLang="ro-RO">
                <a:solidFill>
                  <a:srgbClr val="000000"/>
                </a:solidFill>
              </a:rPr>
              <a:t>Le module suivant est intitulé « Éligibilité au vaccin antirotavirus ».</a:t>
            </a:r>
          </a:p>
          <a:p>
            <a:r>
              <a:rPr lang="en-GB" altLang="ro-RO">
                <a:solidFill>
                  <a:srgbClr val="000000"/>
                </a:solidFill>
              </a:rPr>
              <a:t>Merci pour votre attention !</a:t>
            </a:r>
          </a:p>
        </p:txBody>
      </p:sp>
      <p:sp>
        <p:nvSpPr>
          <p:cNvPr id="26628" name="Espace réservé du numéro de diapositive 3">
            <a:extLst>
              <a:ext uri="{FF2B5EF4-FFF2-40B4-BE49-F238E27FC236}">
                <a16:creationId xmlns:a16="http://schemas.microsoft.com/office/drawing/2014/main" id="{13FC3E92-F058-4E3C-AF2C-F305B82406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81E4D393-3657-4B7B-92B4-D2C551E09784}" type="slidenum">
              <a:rPr lang="en-GB" altLang="ro-RO">
                <a:solidFill>
                  <a:srgbClr val="000000"/>
                </a:solidFill>
                <a:cs typeface="Arial" panose="020B0604020202020204" pitchFamily="34" charset="0"/>
              </a:rPr>
              <a:pPr eaLnBrk="0" hangingPunct="0">
                <a:spcBef>
                  <a:spcPct val="0"/>
                </a:spcBef>
              </a:pPr>
              <a:t>11</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7D59B22E-3BA2-4FC1-BED2-BADD6F12DC8D}"/>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28ACBDF2-20E9-4433-8C68-42C55EB03D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3DB5CD3A-367E-4BAE-A9C0-06FE69910C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42194E9-9C87-451E-91B8-F4B4129587E5}"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0C9BC6A-EE77-4A7A-9B2B-2B667C03D93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5010C943-4346-48F5-BD53-4EA939A3B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les principales questions soulevées dans ce module.</a:t>
            </a:r>
          </a:p>
          <a:p>
            <a:endParaRPr lang="en-GB" altLang="ro-RO" b="1">
              <a:solidFill>
                <a:srgbClr val="000000"/>
              </a:solidFill>
            </a:endParaRPr>
          </a:p>
          <a:p>
            <a:r>
              <a:rPr lang="en-GB" altLang="ro-RO">
                <a:solidFill>
                  <a:srgbClr val="000000"/>
                </a:solidFill>
              </a:rPr>
              <a:t>Ce module présente les modalités de stockage du vaccin. </a:t>
            </a:r>
          </a:p>
          <a:p>
            <a:r>
              <a:rPr lang="en-GB" altLang="ro-RO">
                <a:solidFill>
                  <a:srgbClr val="000000"/>
                </a:solidFill>
              </a:rPr>
              <a:t>Nous vous fournirons des réponses aux questions suivantes :</a:t>
            </a:r>
          </a:p>
          <a:p>
            <a:pPr>
              <a:buFontTx/>
              <a:buChar char="•"/>
            </a:pPr>
            <a:r>
              <a:rPr lang="en-GB" altLang="ro-RO">
                <a:solidFill>
                  <a:srgbClr val="000000"/>
                </a:solidFill>
              </a:rPr>
              <a:t>Quel est la présentation du vaccin antirotavirus ?</a:t>
            </a:r>
          </a:p>
          <a:p>
            <a:pPr>
              <a:buFontTx/>
              <a:buChar char="•"/>
            </a:pPr>
            <a:r>
              <a:rPr lang="en-GB" altLang="ro-RO">
                <a:solidFill>
                  <a:srgbClr val="000000"/>
                </a:solidFill>
              </a:rPr>
              <a:t>Le vaccin antirotavirus est-il sûr ?</a:t>
            </a:r>
          </a:p>
          <a:p>
            <a:pPr>
              <a:buFontTx/>
              <a:buChar char="•"/>
            </a:pPr>
            <a:r>
              <a:rPr lang="en-GB" altLang="ro-RO">
                <a:solidFill>
                  <a:srgbClr val="000000"/>
                </a:solidFill>
              </a:rPr>
              <a:t>À quelle température le vaccin devrait-il être conservé ?</a:t>
            </a:r>
          </a:p>
          <a:p>
            <a:pPr>
              <a:buFontTx/>
              <a:buChar char="•"/>
            </a:pPr>
            <a:r>
              <a:rPr lang="en-GB" altLang="ro-RO">
                <a:solidFill>
                  <a:srgbClr val="000000"/>
                </a:solidFill>
              </a:rPr>
              <a:t>Où le vaccin devrait-il être conservé ?</a:t>
            </a:r>
          </a:p>
        </p:txBody>
      </p:sp>
      <p:sp>
        <p:nvSpPr>
          <p:cNvPr id="10244" name="Espace réservé du numéro de diapositive 3">
            <a:extLst>
              <a:ext uri="{FF2B5EF4-FFF2-40B4-BE49-F238E27FC236}">
                <a16:creationId xmlns:a16="http://schemas.microsoft.com/office/drawing/2014/main" id="{FA5197CB-268C-4B77-B8DA-FB7D2F8966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046289E-9AED-488C-BD60-8699C2A70D88}"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875F1-AFB6-4322-A667-EF344ACA18DB}"/>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DC7C334C-67F2-4FC6-B7DA-A2549C2740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fr-FR" altLang="ro-RO" b="1" noProof="0" dirty="0">
                <a:solidFill>
                  <a:srgbClr val="000000"/>
                </a:solidFill>
              </a:rPr>
              <a:t>Pour l’animateur :  </a:t>
            </a:r>
          </a:p>
          <a:p>
            <a:r>
              <a:rPr lang="fr-FR" altLang="ro-RO" b="1" noProof="0" dirty="0">
                <a:solidFill>
                  <a:srgbClr val="000000"/>
                </a:solidFill>
              </a:rPr>
              <a:t>Décrire aux participants la présentation du nouveau vaccin antirotavirus.</a:t>
            </a:r>
          </a:p>
          <a:p>
            <a:endParaRPr lang="fr-FR" altLang="ro-RO" b="1" noProof="0" dirty="0">
              <a:solidFill>
                <a:srgbClr val="000000"/>
              </a:solidFill>
            </a:endParaRPr>
          </a:p>
          <a:p>
            <a:r>
              <a:rPr lang="fr-FR" altLang="ro-RO" noProof="0" dirty="0">
                <a:solidFill>
                  <a:srgbClr val="000000"/>
                </a:solidFill>
              </a:rPr>
              <a:t>Le vaccin </a:t>
            </a:r>
            <a:r>
              <a:rPr lang="fr-FR" altLang="ro-RO" noProof="0" dirty="0" err="1">
                <a:solidFill>
                  <a:srgbClr val="000000"/>
                </a:solidFill>
              </a:rPr>
              <a:t>Rotavac</a:t>
            </a:r>
            <a:r>
              <a:rPr lang="fr-FR" altLang="ro-RO" baseline="30000" noProof="0" dirty="0">
                <a:solidFill>
                  <a:srgbClr val="000000"/>
                </a:solidFill>
              </a:rPr>
              <a:t>®</a:t>
            </a:r>
            <a:r>
              <a:rPr lang="fr-FR" altLang="ro-RO" noProof="0" dirty="0">
                <a:solidFill>
                  <a:srgbClr val="000000"/>
                </a:solidFill>
              </a:rPr>
              <a:t> est une solution liquide à usage oral. </a:t>
            </a:r>
          </a:p>
          <a:p>
            <a:r>
              <a:rPr lang="fr-FR" altLang="ro-RO" noProof="0" dirty="0">
                <a:solidFill>
                  <a:srgbClr val="000000"/>
                </a:solidFill>
              </a:rPr>
              <a:t>Il est proposé en flacon, est fourni avec un compte-gouttes et est conçu pour une administration orale directe. </a:t>
            </a:r>
          </a:p>
          <a:p>
            <a:r>
              <a:rPr lang="fr-FR" altLang="ro-RO" noProof="0" dirty="0">
                <a:solidFill>
                  <a:srgbClr val="000000"/>
                </a:solidFill>
              </a:rPr>
              <a:t>Flacon de 5 doses (contenance de 2,5 </a:t>
            </a:r>
            <a:r>
              <a:rPr lang="fr-FR" altLang="ro-RO" noProof="0" dirty="0" err="1">
                <a:solidFill>
                  <a:srgbClr val="000000"/>
                </a:solidFill>
              </a:rPr>
              <a:t>mL</a:t>
            </a:r>
            <a:r>
              <a:rPr lang="fr-FR" altLang="ro-RO" noProof="0" dirty="0">
                <a:solidFill>
                  <a:srgbClr val="000000"/>
                </a:solidFill>
              </a:rPr>
              <a:t>) ou 10 doses (contenance de 5 </a:t>
            </a:r>
            <a:r>
              <a:rPr lang="fr-FR" altLang="ro-RO" noProof="0" dirty="0" err="1">
                <a:solidFill>
                  <a:srgbClr val="000000"/>
                </a:solidFill>
              </a:rPr>
              <a:t>mL</a:t>
            </a:r>
            <a:r>
              <a:rPr lang="fr-FR" altLang="ro-RO" noProof="0" dirty="0">
                <a:solidFill>
                  <a:srgbClr val="000000"/>
                </a:solidFill>
              </a:rPr>
              <a:t>).</a:t>
            </a:r>
          </a:p>
          <a:p>
            <a:r>
              <a:rPr lang="fr-FR" altLang="ro-RO" noProof="0" dirty="0">
                <a:solidFill>
                  <a:srgbClr val="000000"/>
                </a:solidFill>
              </a:rPr>
              <a:t>1 dose = 0,5 </a:t>
            </a:r>
            <a:r>
              <a:rPr lang="fr-FR" altLang="ro-RO" noProof="0" dirty="0" err="1">
                <a:solidFill>
                  <a:srgbClr val="000000"/>
                </a:solidFill>
              </a:rPr>
              <a:t>mL</a:t>
            </a:r>
            <a:r>
              <a:rPr lang="fr-FR" altLang="ro-RO" noProof="0" dirty="0">
                <a:solidFill>
                  <a:srgbClr val="000000"/>
                </a:solidFill>
              </a:rPr>
              <a:t> = 5 gouttes</a:t>
            </a:r>
          </a:p>
          <a:p>
            <a:r>
              <a:rPr lang="fr-FR" altLang="ro-RO" noProof="0" dirty="0">
                <a:solidFill>
                  <a:srgbClr val="000000"/>
                </a:solidFill>
              </a:rPr>
              <a:t>Le vaccin antirotavirus (</a:t>
            </a:r>
            <a:r>
              <a:rPr lang="fr-FR" altLang="ro-RO" noProof="0" dirty="0" err="1">
                <a:solidFill>
                  <a:srgbClr val="000000"/>
                </a:solidFill>
              </a:rPr>
              <a:t>Rotavac</a:t>
            </a:r>
            <a:r>
              <a:rPr lang="fr-FR" altLang="ro-RO" baseline="30000" noProof="0" dirty="0">
                <a:solidFill>
                  <a:srgbClr val="000000"/>
                </a:solidFill>
              </a:rPr>
              <a:t>®</a:t>
            </a:r>
            <a:r>
              <a:rPr lang="fr-FR" altLang="ro-RO" noProof="0" dirty="0">
                <a:solidFill>
                  <a:srgbClr val="000000"/>
                </a:solidFill>
              </a:rPr>
              <a:t>) doit être donné aux nourrissons par voie orale, ce qui signifie qu’il est avalé et </a:t>
            </a:r>
            <a:r>
              <a:rPr lang="fr-FR" altLang="ro-RO" b="1" noProof="0" dirty="0">
                <a:solidFill>
                  <a:srgbClr val="000000"/>
                </a:solidFill>
              </a:rPr>
              <a:t>non</a:t>
            </a:r>
            <a:r>
              <a:rPr lang="fr-FR" altLang="ro-RO" noProof="0" dirty="0">
                <a:solidFill>
                  <a:srgbClr val="000000"/>
                </a:solidFill>
              </a:rPr>
              <a:t> injecté.</a:t>
            </a:r>
          </a:p>
          <a:p>
            <a:r>
              <a:rPr lang="fr-FR" altLang="ro-RO" noProof="0" dirty="0">
                <a:solidFill>
                  <a:srgbClr val="000000"/>
                </a:solidFill>
              </a:rPr>
              <a:t>Noter que la pastille de contrôle du vaccin est située sur le bouchon, indiquant que tout flacon ouvert peut </a:t>
            </a:r>
            <a:r>
              <a:rPr lang="fr-FR" noProof="0" dirty="0"/>
              <a:t>être gardé et utilisé pendant une période allant jusqu’à un maximum de 28 jours après l’ouverture,</a:t>
            </a:r>
            <a:r>
              <a:rPr lang="fr-FR" noProof="0" dirty="0">
                <a:solidFill>
                  <a:srgbClr val="000000"/>
                </a:solidFill>
              </a:rPr>
              <a:t> si le vaccin répond aux critères énumères dans </a:t>
            </a:r>
            <a:r>
              <a:rPr lang="fr-FR" altLang="ro-RO" noProof="0" dirty="0">
                <a:solidFill>
                  <a:srgbClr val="000000"/>
                </a:solidFill>
              </a:rPr>
              <a:t>la Déclaration de politique générale de l’OMS :  Manipulation des flacons de vaccin multidose entamés.  (Plus de détails dans le Module 4 – Administration -)  </a:t>
            </a:r>
          </a:p>
          <a:p>
            <a:endParaRPr lang="fr-FR" altLang="ro-RO" noProof="0" dirty="0">
              <a:solidFill>
                <a:srgbClr val="000000"/>
              </a:solidFill>
            </a:endParaRPr>
          </a:p>
          <a:p>
            <a:r>
              <a:rPr lang="fr-FR" noProof="0" dirty="0"/>
              <a:t>le flacon ouvert peut être gardé et utilisé pendant une période allant jusqu’à 28 jours après l’ouverture</a:t>
            </a:r>
            <a:endParaRPr lang="fr-FR" altLang="ro-RO" noProof="0" dirty="0">
              <a:solidFill>
                <a:srgbClr val="000000"/>
              </a:solidFill>
            </a:endParaRPr>
          </a:p>
        </p:txBody>
      </p:sp>
      <p:sp>
        <p:nvSpPr>
          <p:cNvPr id="12292" name="Espace réservé du numéro de diapositive 3">
            <a:extLst>
              <a:ext uri="{FF2B5EF4-FFF2-40B4-BE49-F238E27FC236}">
                <a16:creationId xmlns:a16="http://schemas.microsoft.com/office/drawing/2014/main" id="{77ABC17C-D476-45D8-B847-EBD703B6934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16B7D975-905D-45ED-82C2-005011781A85}" type="slidenum">
              <a:rPr lang="en-GB" altLang="ro-RO">
                <a:solidFill>
                  <a:srgbClr val="000000"/>
                </a:solidFill>
                <a:cs typeface="Arial" panose="020B0604020202020204" pitchFamily="34" charset="0"/>
              </a:rPr>
              <a:pPr algn="r">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9E6737E3-6BBE-43D8-8208-9EB061DC58C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95D1DA36-A8DF-4F7E-B6C0-B965E2952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que le nouveau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antirotavirus</a:t>
            </a:r>
            <a:r>
              <a:rPr lang="en-GB" altLang="ro-RO" b="1" dirty="0">
                <a:solidFill>
                  <a:srgbClr val="000000"/>
                </a:solidFill>
              </a:rPr>
              <a:t> </a:t>
            </a:r>
            <a:r>
              <a:rPr lang="en-GB" altLang="ro-RO" b="1" dirty="0" err="1">
                <a:solidFill>
                  <a:srgbClr val="000000"/>
                </a:solidFill>
              </a:rPr>
              <a:t>est</a:t>
            </a:r>
            <a:r>
              <a:rPr lang="en-GB" altLang="ro-RO" b="1" dirty="0">
                <a:solidFill>
                  <a:srgbClr val="000000"/>
                </a:solidFill>
              </a:rPr>
              <a:t> </a:t>
            </a:r>
            <a:r>
              <a:rPr lang="en-GB" altLang="ro-RO" b="1" dirty="0" err="1">
                <a:solidFill>
                  <a:srgbClr val="000000"/>
                </a:solidFill>
              </a:rPr>
              <a:t>sûr</a:t>
            </a:r>
            <a:r>
              <a:rPr lang="en-GB" altLang="ro-RO" b="1" dirty="0">
                <a:solidFill>
                  <a:srgbClr val="000000"/>
                </a:solidFill>
              </a:rPr>
              <a:t>.</a:t>
            </a:r>
          </a:p>
          <a:p>
            <a:endParaRPr lang="en-GB" altLang="ro-RO" b="1" dirty="0">
              <a:solidFill>
                <a:srgbClr val="000000"/>
              </a:solidFill>
            </a:endParaRPr>
          </a:p>
          <a:p>
            <a:r>
              <a:rPr lang="en-GB" altLang="ro-RO" dirty="0">
                <a:solidFill>
                  <a:srgbClr val="000000"/>
                </a:solidFill>
              </a:rPr>
              <a:t>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actuels</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généralement</a:t>
            </a:r>
            <a:r>
              <a:rPr lang="en-GB" altLang="ro-RO" dirty="0">
                <a:solidFill>
                  <a:srgbClr val="000000"/>
                </a:solidFill>
              </a:rPr>
              <a:t> bien </a:t>
            </a:r>
            <a:r>
              <a:rPr lang="en-GB" altLang="ro-RO" dirty="0" err="1">
                <a:solidFill>
                  <a:srgbClr val="000000"/>
                </a:solidFill>
              </a:rPr>
              <a:t>tolérés</a:t>
            </a:r>
            <a:r>
              <a:rPr lang="en-GB" altLang="ro-RO" dirty="0">
                <a:solidFill>
                  <a:srgbClr val="000000"/>
                </a:solidFill>
              </a:rPr>
              <a:t>. </a:t>
            </a:r>
            <a:r>
              <a:rPr lang="en-GB" altLang="ro-RO" dirty="0" err="1">
                <a:solidFill>
                  <a:srgbClr val="000000"/>
                </a:solidFill>
              </a:rPr>
              <a:t>Ils</a:t>
            </a:r>
            <a:r>
              <a:rPr lang="en-GB" altLang="ro-RO" dirty="0">
                <a:solidFill>
                  <a:srgbClr val="000000"/>
                </a:solidFill>
              </a:rPr>
              <a:t> ne </a:t>
            </a:r>
            <a:r>
              <a:rPr lang="en-GB" altLang="ro-RO" dirty="0" err="1">
                <a:solidFill>
                  <a:srgbClr val="000000"/>
                </a:solidFill>
              </a:rPr>
              <a:t>semblent</a:t>
            </a:r>
            <a:r>
              <a:rPr lang="en-GB" altLang="ro-RO" dirty="0">
                <a:solidFill>
                  <a:srgbClr val="000000"/>
                </a:solidFill>
              </a:rPr>
              <a:t> pas </a:t>
            </a:r>
            <a:r>
              <a:rPr lang="en-GB" altLang="ro-RO" dirty="0" err="1">
                <a:solidFill>
                  <a:srgbClr val="000000"/>
                </a:solidFill>
              </a:rPr>
              <a:t>être</a:t>
            </a:r>
            <a:r>
              <a:rPr lang="en-GB" altLang="ro-RO" dirty="0">
                <a:solidFill>
                  <a:srgbClr val="000000"/>
                </a:solidFill>
              </a:rPr>
              <a:t> à </a:t>
            </a:r>
            <a:r>
              <a:rPr lang="en-GB" altLang="ro-RO" dirty="0" err="1">
                <a:solidFill>
                  <a:srgbClr val="000000"/>
                </a:solidFill>
              </a:rPr>
              <a:t>l’origine</a:t>
            </a:r>
            <a:r>
              <a:rPr lang="en-GB" altLang="ro-RO" dirty="0">
                <a:solidFill>
                  <a:srgbClr val="000000"/>
                </a:solidFill>
              </a:rPr>
              <a:t> de </a:t>
            </a:r>
            <a:r>
              <a:rPr lang="en-GB" altLang="ro-RO" dirty="0" err="1">
                <a:solidFill>
                  <a:srgbClr val="000000"/>
                </a:solidFill>
              </a:rPr>
              <a:t>nombreux</a:t>
            </a:r>
            <a:r>
              <a:rPr lang="en-GB" altLang="ro-RO" dirty="0">
                <a:solidFill>
                  <a:srgbClr val="000000"/>
                </a:solidFill>
              </a:rPr>
              <a:t>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indésirables</a:t>
            </a:r>
            <a:r>
              <a:rPr lang="en-GB" altLang="ro-RO" dirty="0">
                <a:solidFill>
                  <a:srgbClr val="000000"/>
                </a:solidFill>
              </a:rPr>
              <a:t> graves. </a:t>
            </a:r>
          </a:p>
          <a:p>
            <a:r>
              <a:rPr lang="en-GB" altLang="ro-RO" dirty="0">
                <a:solidFill>
                  <a:srgbClr val="000000"/>
                </a:solidFill>
              </a:rPr>
              <a:t>La </a:t>
            </a:r>
            <a:r>
              <a:rPr lang="en-GB" altLang="ro-RO" dirty="0" err="1">
                <a:solidFill>
                  <a:srgbClr val="000000"/>
                </a:solidFill>
              </a:rPr>
              <a:t>fièvre</a:t>
            </a:r>
            <a:r>
              <a:rPr lang="en-GB" altLang="ro-RO" dirty="0">
                <a:solidFill>
                  <a:srgbClr val="000000"/>
                </a:solidFill>
              </a:rPr>
              <a:t> et la </a:t>
            </a:r>
            <a:r>
              <a:rPr lang="en-GB" altLang="ro-RO" dirty="0" err="1">
                <a:solidFill>
                  <a:srgbClr val="000000"/>
                </a:solidFill>
              </a:rPr>
              <a:t>diarrhée</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des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secondaires</a:t>
            </a:r>
            <a:r>
              <a:rPr lang="en-GB" altLang="ro-RO" dirty="0">
                <a:solidFill>
                  <a:srgbClr val="000000"/>
                </a:solidFill>
              </a:rPr>
              <a:t> très </a:t>
            </a:r>
            <a:r>
              <a:rPr lang="en-GB" altLang="ro-RO" dirty="0" err="1">
                <a:solidFill>
                  <a:srgbClr val="000000"/>
                </a:solidFill>
              </a:rPr>
              <a:t>fréquents</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les </a:t>
            </a:r>
            <a:r>
              <a:rPr lang="en-GB" altLang="ro-RO" dirty="0" err="1">
                <a:solidFill>
                  <a:srgbClr val="000000"/>
                </a:solidFill>
              </a:rPr>
              <a:t>autres</a:t>
            </a:r>
            <a:r>
              <a:rPr lang="en-GB" altLang="ro-RO" dirty="0">
                <a:solidFill>
                  <a:srgbClr val="000000"/>
                </a:solidFill>
              </a:rPr>
              <a:t>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étant</a:t>
            </a:r>
            <a:r>
              <a:rPr lang="en-GB" altLang="ro-RO" dirty="0">
                <a:solidFill>
                  <a:srgbClr val="000000"/>
                </a:solidFill>
              </a:rPr>
              <a:t> </a:t>
            </a:r>
            <a:r>
              <a:rPr lang="en-GB" altLang="ro-RO" dirty="0" err="1">
                <a:solidFill>
                  <a:srgbClr val="000000"/>
                </a:solidFill>
              </a:rPr>
              <a:t>mentionnés</a:t>
            </a:r>
            <a:r>
              <a:rPr lang="en-GB" altLang="ro-RO" dirty="0">
                <a:solidFill>
                  <a:srgbClr val="000000"/>
                </a:solidFill>
              </a:rPr>
              <a:t> ci-dessous. </a:t>
            </a:r>
          </a:p>
          <a:p>
            <a:r>
              <a:rPr lang="en-GB" altLang="ro-RO" dirty="0">
                <a:solidFill>
                  <a:srgbClr val="000000"/>
                </a:solidFill>
              </a:rPr>
              <a:t> </a:t>
            </a:r>
          </a:p>
          <a:p>
            <a:r>
              <a:rPr lang="en-GB" altLang="ro-RO" dirty="0">
                <a:solidFill>
                  <a:srgbClr val="000000"/>
                </a:solidFill>
              </a:rPr>
              <a:t>Les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secondaires</a:t>
            </a:r>
            <a:r>
              <a:rPr lang="en-GB" altLang="ro-RO" dirty="0">
                <a:solidFill>
                  <a:srgbClr val="000000"/>
                </a:solidFill>
              </a:rPr>
              <a:t> du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a:t>
            </a:r>
            <a:r>
              <a:rPr lang="en-GB" altLang="ro-RO" dirty="0" err="1">
                <a:solidFill>
                  <a:srgbClr val="000000"/>
                </a:solidFill>
              </a:rPr>
              <a:t>comprennent</a:t>
            </a:r>
            <a:r>
              <a:rPr lang="en-GB" altLang="ro-RO" dirty="0">
                <a:solidFill>
                  <a:srgbClr val="000000"/>
                </a:solidFill>
              </a:rPr>
              <a:t> :</a:t>
            </a:r>
          </a:p>
          <a:p>
            <a:pPr>
              <a:buFontTx/>
              <a:buChar char="•"/>
            </a:pPr>
            <a:r>
              <a:rPr lang="en-GB" altLang="ro-RO" dirty="0">
                <a:solidFill>
                  <a:srgbClr val="000000"/>
                </a:solidFill>
              </a:rPr>
              <a:t> Très </a:t>
            </a:r>
            <a:r>
              <a:rPr lang="en-GB" altLang="ro-RO" dirty="0" err="1">
                <a:solidFill>
                  <a:srgbClr val="000000"/>
                </a:solidFill>
              </a:rPr>
              <a:t>fréquent</a:t>
            </a:r>
            <a:r>
              <a:rPr lang="en-GB" altLang="ro-RO" dirty="0">
                <a:solidFill>
                  <a:srgbClr val="000000"/>
                </a:solidFill>
              </a:rPr>
              <a:t> (≥ 1/10) : </a:t>
            </a:r>
            <a:r>
              <a:rPr lang="en-GB" altLang="ro-RO" dirty="0" err="1">
                <a:solidFill>
                  <a:srgbClr val="000000"/>
                </a:solidFill>
              </a:rPr>
              <a:t>fièvre</a:t>
            </a:r>
            <a:r>
              <a:rPr lang="en-GB" altLang="ro-RO" dirty="0">
                <a:solidFill>
                  <a:srgbClr val="000000"/>
                </a:solidFill>
              </a:rPr>
              <a:t>, </a:t>
            </a:r>
            <a:r>
              <a:rPr lang="en-GB" altLang="ro-RO" dirty="0" err="1">
                <a:solidFill>
                  <a:srgbClr val="000000"/>
                </a:solidFill>
              </a:rPr>
              <a:t>diarrhée</a:t>
            </a:r>
            <a:r>
              <a:rPr lang="en-GB" altLang="ro-RO" dirty="0">
                <a:solidFill>
                  <a:srgbClr val="000000"/>
                </a:solidFill>
              </a:rPr>
              <a:t>, </a:t>
            </a:r>
            <a:r>
              <a:rPr lang="en-GB" altLang="ro-RO" dirty="0" err="1">
                <a:solidFill>
                  <a:srgbClr val="000000"/>
                </a:solidFill>
              </a:rPr>
              <a:t>toux</a:t>
            </a:r>
            <a:r>
              <a:rPr lang="en-GB" altLang="ro-RO" dirty="0">
                <a:solidFill>
                  <a:srgbClr val="000000"/>
                </a:solidFill>
              </a:rPr>
              <a:t> </a:t>
            </a:r>
          </a:p>
          <a:p>
            <a:pPr>
              <a:buFontTx/>
              <a:buChar char="•"/>
            </a:pPr>
            <a:r>
              <a:rPr lang="en-GB" altLang="ro-RO" dirty="0">
                <a:solidFill>
                  <a:srgbClr val="000000"/>
                </a:solidFill>
              </a:rPr>
              <a:t> </a:t>
            </a:r>
            <a:r>
              <a:rPr lang="en-GB" altLang="ro-RO" dirty="0" err="1">
                <a:solidFill>
                  <a:srgbClr val="000000"/>
                </a:solidFill>
              </a:rPr>
              <a:t>Fréquent</a:t>
            </a:r>
            <a:r>
              <a:rPr lang="en-GB" altLang="ro-RO" dirty="0">
                <a:solidFill>
                  <a:srgbClr val="000000"/>
                </a:solidFill>
              </a:rPr>
              <a:t> (≥1/100, &lt; 1/10) : </a:t>
            </a:r>
            <a:r>
              <a:rPr lang="en-GB" altLang="ro-RO" dirty="0" err="1">
                <a:solidFill>
                  <a:srgbClr val="000000"/>
                </a:solidFill>
              </a:rPr>
              <a:t>vomissements</a:t>
            </a:r>
            <a:r>
              <a:rPr lang="en-GB" altLang="ro-RO" dirty="0">
                <a:solidFill>
                  <a:srgbClr val="000000"/>
                </a:solidFill>
              </a:rPr>
              <a:t>, </a:t>
            </a:r>
            <a:r>
              <a:rPr lang="en-GB" altLang="ro-RO" dirty="0" err="1">
                <a:solidFill>
                  <a:srgbClr val="000000"/>
                </a:solidFill>
              </a:rPr>
              <a:t>irritabilité</a:t>
            </a:r>
            <a:r>
              <a:rPr lang="en-GB" altLang="ro-RO" dirty="0">
                <a:solidFill>
                  <a:srgbClr val="000000"/>
                </a:solidFill>
              </a:rPr>
              <a:t>, </a:t>
            </a:r>
            <a:r>
              <a:rPr lang="en-GB" altLang="ro-RO" dirty="0" err="1">
                <a:solidFill>
                  <a:srgbClr val="000000"/>
                </a:solidFill>
              </a:rPr>
              <a:t>pleurs</a:t>
            </a:r>
            <a:r>
              <a:rPr lang="en-GB" altLang="ro-RO" dirty="0">
                <a:solidFill>
                  <a:srgbClr val="000000"/>
                </a:solidFill>
              </a:rPr>
              <a:t> et </a:t>
            </a:r>
            <a:r>
              <a:rPr lang="en-GB" altLang="ro-RO" dirty="0" err="1">
                <a:solidFill>
                  <a:srgbClr val="000000"/>
                </a:solidFill>
              </a:rPr>
              <a:t>éruption</a:t>
            </a:r>
            <a:r>
              <a:rPr lang="en-GB" altLang="ro-RO" dirty="0">
                <a:solidFill>
                  <a:srgbClr val="000000"/>
                </a:solidFill>
              </a:rPr>
              <a:t> </a:t>
            </a:r>
            <a:r>
              <a:rPr lang="en-GB" altLang="ro-RO" dirty="0" err="1">
                <a:solidFill>
                  <a:srgbClr val="000000"/>
                </a:solidFill>
              </a:rPr>
              <a:t>cutanée</a:t>
            </a:r>
            <a:endParaRPr lang="en-GB" altLang="ro-RO" dirty="0">
              <a:solidFill>
                <a:srgbClr val="000000"/>
              </a:solidFill>
            </a:endParaRPr>
          </a:p>
          <a:p>
            <a:endParaRPr lang="en-GB" altLang="ro-RO" dirty="0">
              <a:solidFill>
                <a:srgbClr val="000000"/>
              </a:solidFill>
            </a:endParaRPr>
          </a:p>
          <a:p>
            <a:r>
              <a:rPr lang="en-GB" altLang="ro-RO" dirty="0">
                <a:solidFill>
                  <a:srgbClr val="000000"/>
                </a:solidFill>
              </a:rPr>
              <a:t>Les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indésirables</a:t>
            </a:r>
            <a:r>
              <a:rPr lang="en-GB" altLang="ro-RO" dirty="0">
                <a:solidFill>
                  <a:srgbClr val="000000"/>
                </a:solidFill>
              </a:rPr>
              <a:t> et </a:t>
            </a:r>
            <a:r>
              <a:rPr lang="en-GB" altLang="ro-RO" dirty="0" err="1">
                <a:solidFill>
                  <a:srgbClr val="000000"/>
                </a:solidFill>
              </a:rPr>
              <a:t>autres</a:t>
            </a:r>
            <a:r>
              <a:rPr lang="en-GB" altLang="ro-RO" dirty="0">
                <a:solidFill>
                  <a:srgbClr val="000000"/>
                </a:solidFill>
              </a:rPr>
              <a:t> </a:t>
            </a:r>
            <a:r>
              <a:rPr lang="en-GB" altLang="ro-RO" dirty="0" err="1">
                <a:solidFill>
                  <a:srgbClr val="000000"/>
                </a:solidFill>
              </a:rPr>
              <a:t>problèmes</a:t>
            </a:r>
            <a:r>
              <a:rPr lang="en-GB" altLang="ro-RO" dirty="0">
                <a:solidFill>
                  <a:srgbClr val="000000"/>
                </a:solidFill>
              </a:rPr>
              <a:t> </a:t>
            </a:r>
            <a:r>
              <a:rPr lang="en-GB" altLang="ro-RO" dirty="0" err="1">
                <a:solidFill>
                  <a:srgbClr val="000000"/>
                </a:solidFill>
              </a:rPr>
              <a:t>liés</a:t>
            </a:r>
            <a:r>
              <a:rPr lang="en-GB" altLang="ro-RO" dirty="0">
                <a:solidFill>
                  <a:srgbClr val="000000"/>
                </a:solidFill>
              </a:rPr>
              <a:t> aux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signalés</a:t>
            </a:r>
            <a:r>
              <a:rPr lang="en-GB" altLang="ro-RO" dirty="0">
                <a:solidFill>
                  <a:srgbClr val="000000"/>
                </a:solidFill>
              </a:rPr>
              <a:t> par le </a:t>
            </a:r>
            <a:r>
              <a:rPr lang="en-GB" altLang="ro-RO" dirty="0" err="1">
                <a:solidFill>
                  <a:srgbClr val="000000"/>
                </a:solidFill>
              </a:rPr>
              <a:t>biais</a:t>
            </a:r>
            <a:r>
              <a:rPr lang="en-GB" altLang="ro-RO" dirty="0">
                <a:solidFill>
                  <a:srgbClr val="000000"/>
                </a:solidFill>
              </a:rPr>
              <a:t> du </a:t>
            </a:r>
            <a:r>
              <a:rPr lang="en-GB" altLang="ro-RO" dirty="0" err="1">
                <a:solidFill>
                  <a:srgbClr val="000000"/>
                </a:solidFill>
              </a:rPr>
              <a:t>système</a:t>
            </a:r>
            <a:r>
              <a:rPr lang="en-GB" altLang="ro-RO" dirty="0">
                <a:solidFill>
                  <a:srgbClr val="000000"/>
                </a:solidFill>
              </a:rPr>
              <a:t> </a:t>
            </a:r>
            <a:r>
              <a:rPr lang="en-GB" altLang="ro-RO" dirty="0" err="1">
                <a:solidFill>
                  <a:srgbClr val="000000"/>
                </a:solidFill>
              </a:rPr>
              <a:t>existant</a:t>
            </a:r>
            <a:r>
              <a:rPr lang="en-GB" altLang="ro-RO" dirty="0">
                <a:solidFill>
                  <a:srgbClr val="000000"/>
                </a:solidFill>
              </a:rPr>
              <a:t> de </a:t>
            </a:r>
            <a:r>
              <a:rPr lang="en-GB" altLang="ro-RO" dirty="0" err="1">
                <a:solidFill>
                  <a:srgbClr val="000000"/>
                </a:solidFill>
              </a:rPr>
              <a:t>signalement</a:t>
            </a:r>
            <a:r>
              <a:rPr lang="en-GB" altLang="ro-RO" dirty="0">
                <a:solidFill>
                  <a:srgbClr val="000000"/>
                </a:solidFill>
              </a:rPr>
              <a:t> MAPI </a:t>
            </a:r>
            <a:r>
              <a:rPr lang="en-GB" altLang="ro-RO" dirty="0" err="1">
                <a:solidFill>
                  <a:srgbClr val="000000"/>
                </a:solidFill>
              </a:rPr>
              <a:t>établi</a:t>
            </a:r>
            <a:r>
              <a:rPr lang="en-GB" altLang="ro-RO" dirty="0">
                <a:solidFill>
                  <a:srgbClr val="000000"/>
                </a:solidFill>
              </a:rPr>
              <a:t> par le Programme national de vaccination (plus de </a:t>
            </a:r>
            <a:r>
              <a:rPr lang="en-GB" altLang="ro-RO" dirty="0" err="1">
                <a:solidFill>
                  <a:srgbClr val="000000"/>
                </a:solidFill>
              </a:rPr>
              <a:t>détails</a:t>
            </a:r>
            <a:r>
              <a:rPr lang="en-GB" altLang="ro-RO" dirty="0">
                <a:solidFill>
                  <a:srgbClr val="000000"/>
                </a:solidFill>
              </a:rPr>
              <a:t> dans le Module 6).</a:t>
            </a:r>
          </a:p>
          <a:p>
            <a:endParaRPr lang="en-GB" altLang="ro-RO" dirty="0">
              <a:solidFill>
                <a:srgbClr val="000000"/>
              </a:solidFill>
            </a:endParaRPr>
          </a:p>
          <a:p>
            <a:r>
              <a:rPr lang="en-GB" altLang="ro-RO" dirty="0">
                <a:solidFill>
                  <a:srgbClr val="000000"/>
                </a:solidFill>
              </a:rPr>
              <a:t>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sans </a:t>
            </a:r>
            <a:r>
              <a:rPr lang="en-GB" altLang="ro-RO" dirty="0" err="1">
                <a:solidFill>
                  <a:srgbClr val="000000"/>
                </a:solidFill>
              </a:rPr>
              <a:t>risque</a:t>
            </a:r>
            <a:r>
              <a:rPr lang="en-GB" altLang="ro-RO" dirty="0">
                <a:solidFill>
                  <a:srgbClr val="000000"/>
                </a:solidFill>
              </a:rPr>
              <a:t> avec </a:t>
            </a:r>
            <a:r>
              <a:rPr lang="en-GB" altLang="ro-RO" dirty="0" err="1">
                <a:solidFill>
                  <a:srgbClr val="000000"/>
                </a:solidFill>
              </a:rPr>
              <a:t>d’autres</a:t>
            </a:r>
            <a:r>
              <a:rPr lang="en-GB" altLang="ro-RO" dirty="0">
                <a:solidFill>
                  <a:srgbClr val="000000"/>
                </a:solidFill>
              </a:rPr>
              <a:t> </a:t>
            </a:r>
            <a:r>
              <a:rPr lang="en-GB" altLang="ro-RO" dirty="0" err="1">
                <a:solidFill>
                  <a:srgbClr val="000000"/>
                </a:solidFill>
              </a:rPr>
              <a:t>vaccins</a:t>
            </a:r>
            <a:r>
              <a:rPr lang="en-GB" altLang="ro-RO" dirty="0">
                <a:solidFill>
                  <a:srgbClr val="000000"/>
                </a:solidFill>
              </a:rPr>
              <a:t>.</a:t>
            </a:r>
          </a:p>
        </p:txBody>
      </p:sp>
      <p:sp>
        <p:nvSpPr>
          <p:cNvPr id="14340" name="Espace réservé du numéro de diapositive 3">
            <a:extLst>
              <a:ext uri="{FF2B5EF4-FFF2-40B4-BE49-F238E27FC236}">
                <a16:creationId xmlns:a16="http://schemas.microsoft.com/office/drawing/2014/main" id="{82053215-11D2-4CEF-99A0-F28F477914C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E0F3B08-B8B5-4BEA-84E6-6EB09777F289}"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C2CE99B-28E5-483D-899A-D1980305E425}"/>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137B0F6-DA2D-4A60-964F-161B167DF1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dirty="0">
                <a:solidFill>
                  <a:srgbClr val="000000"/>
                </a:solidFill>
              </a:rPr>
              <a:t>Pour l’animateur :  </a:t>
            </a:r>
          </a:p>
          <a:p>
            <a:r>
              <a:rPr lang="fr-FR" altLang="ro-RO" b="1" dirty="0">
                <a:solidFill>
                  <a:srgbClr val="000000"/>
                </a:solidFill>
              </a:rPr>
              <a:t>Expliquer aux participants à quelle température le vaccin devrait être conservé.</a:t>
            </a:r>
          </a:p>
          <a:p>
            <a:endParaRPr lang="fr-FR" altLang="ro-RO" b="1" dirty="0">
              <a:solidFill>
                <a:srgbClr val="000000"/>
              </a:solidFill>
            </a:endParaRPr>
          </a:p>
          <a:p>
            <a:r>
              <a:rPr lang="fr-FR" altLang="ro-RO" dirty="0">
                <a:solidFill>
                  <a:srgbClr val="000000"/>
                </a:solidFill>
              </a:rPr>
              <a:t>La manipulation des vaccins exige beaucoup de soin. Certains vaccins sont sensibles à la chaleur et d'autres au gel. </a:t>
            </a:r>
          </a:p>
          <a:p>
            <a:r>
              <a:rPr lang="fr-FR" altLang="ro-RO" dirty="0">
                <a:solidFill>
                  <a:srgbClr val="000000"/>
                </a:solidFill>
              </a:rPr>
              <a:t>Il convient de prendre des précautions quant aux conditions de stockage et de transport pour empêcher les vaccins de devenir inefficaces et inutilisables. </a:t>
            </a:r>
          </a:p>
          <a:p>
            <a:r>
              <a:rPr lang="fr-FR" altLang="ro-RO" dirty="0">
                <a:solidFill>
                  <a:srgbClr val="000000"/>
                </a:solidFill>
              </a:rPr>
              <a:t>Le vaccin </a:t>
            </a:r>
            <a:r>
              <a:rPr lang="fr-FR" altLang="ro-RO" dirty="0" err="1">
                <a:solidFill>
                  <a:srgbClr val="000066"/>
                </a:solidFill>
              </a:rPr>
              <a:t>Rotavac</a:t>
            </a:r>
            <a:r>
              <a:rPr lang="fr-FR" altLang="ro-RO" dirty="0">
                <a:solidFill>
                  <a:srgbClr val="000066"/>
                </a:solidFill>
              </a:rPr>
              <a:t>™ </a:t>
            </a:r>
            <a:r>
              <a:rPr lang="fr-FR" altLang="ro-RO" dirty="0">
                <a:solidFill>
                  <a:srgbClr val="000000"/>
                </a:solidFill>
              </a:rPr>
              <a:t>doit être transporté et stocké à -20</a:t>
            </a:r>
            <a:r>
              <a:rPr lang="fr-FR" altLang="ro-RO" baseline="30000" dirty="0">
                <a:solidFill>
                  <a:srgbClr val="000066"/>
                </a:solidFill>
              </a:rPr>
              <a:t>o </a:t>
            </a:r>
            <a:r>
              <a:rPr lang="fr-FR" altLang="ro-RO" dirty="0">
                <a:solidFill>
                  <a:srgbClr val="000000"/>
                </a:solidFill>
              </a:rPr>
              <a:t>C, là où existent des surgélateurs ou congélateurs-chambres - il est congelé.</a:t>
            </a:r>
          </a:p>
          <a:p>
            <a:r>
              <a:rPr lang="fr-FR" altLang="ro-RO" dirty="0">
                <a:solidFill>
                  <a:srgbClr val="000000"/>
                </a:solidFill>
              </a:rPr>
              <a:t>Il peut être conservé entre +2</a:t>
            </a:r>
            <a:r>
              <a:rPr lang="fr-FR" altLang="ro-RO" dirty="0">
                <a:solidFill>
                  <a:srgbClr val="000066"/>
                </a:solidFill>
              </a:rPr>
              <a:t>°</a:t>
            </a:r>
            <a:r>
              <a:rPr lang="fr-FR" altLang="ro-RO" dirty="0">
                <a:solidFill>
                  <a:srgbClr val="000000"/>
                </a:solidFill>
              </a:rPr>
              <a:t>C et +8°C à tout moment de sa durée de vie jusqu'à son expiration ou l'atteinte de son point de rejet sur la pastille de contrôle du vaccin (PCV), sur la capsule du flacon.</a:t>
            </a:r>
            <a:r>
              <a:rPr lang="fr-FR" altLang="ro-RO" dirty="0">
                <a:solidFill>
                  <a:srgbClr val="000066"/>
                </a:solidFill>
              </a:rPr>
              <a:t> </a:t>
            </a:r>
          </a:p>
          <a:p>
            <a:r>
              <a:rPr lang="fr-FR" altLang="ro-RO" dirty="0">
                <a:solidFill>
                  <a:srgbClr val="000066"/>
                </a:solidFill>
              </a:rPr>
              <a:t>La durée de conservation du </a:t>
            </a:r>
            <a:r>
              <a:rPr lang="fr-FR" altLang="ro-RO" dirty="0" err="1">
                <a:solidFill>
                  <a:srgbClr val="000066"/>
                </a:solidFill>
              </a:rPr>
              <a:t>Rotavac</a:t>
            </a:r>
            <a:r>
              <a:rPr lang="fr-FR" altLang="ro-RO" baseline="30000" dirty="0">
                <a:solidFill>
                  <a:srgbClr val="000066"/>
                </a:solidFill>
              </a:rPr>
              <a:t>®</a:t>
            </a:r>
            <a:r>
              <a:rPr lang="fr-FR" altLang="ro-RO" dirty="0">
                <a:solidFill>
                  <a:srgbClr val="000000"/>
                </a:solidFill>
              </a:rPr>
              <a:t> </a:t>
            </a:r>
            <a:r>
              <a:rPr lang="fr-FR" altLang="ro-RO" dirty="0">
                <a:solidFill>
                  <a:srgbClr val="000066"/>
                </a:solidFill>
              </a:rPr>
              <a:t>à - 20°C est de 60 mois, et une fois décongelé, sa durée de vie est réduite à 6 mois.</a:t>
            </a:r>
          </a:p>
          <a:p>
            <a:r>
              <a:rPr lang="fr-FR" altLang="ro-RO" dirty="0">
                <a:solidFill>
                  <a:srgbClr val="000066"/>
                </a:solidFill>
              </a:rPr>
              <a:t>Le vaccin </a:t>
            </a:r>
            <a:r>
              <a:rPr lang="fr-FR" altLang="ro-RO" dirty="0" err="1">
                <a:solidFill>
                  <a:srgbClr val="000066"/>
                </a:solidFill>
              </a:rPr>
              <a:t>Rotavac</a:t>
            </a:r>
            <a:r>
              <a:rPr lang="fr-FR" altLang="ro-RO" dirty="0">
                <a:solidFill>
                  <a:srgbClr val="000066"/>
                </a:solidFill>
              </a:rPr>
              <a:t>™ peut être soumis à 6 cycles de gel-dégel, sans perdre de son efficacité ou de ses caractéristiques de sécurité. </a:t>
            </a:r>
            <a:r>
              <a:rPr lang="fr-FR" altLang="ro-RO" dirty="0">
                <a:solidFill>
                  <a:srgbClr val="000000"/>
                </a:solidFill>
              </a:rPr>
              <a:t> </a:t>
            </a:r>
          </a:p>
          <a:p>
            <a:r>
              <a:rPr lang="fr-FR" altLang="ro-RO" dirty="0">
                <a:solidFill>
                  <a:srgbClr val="000000"/>
                </a:solidFill>
              </a:rPr>
              <a:t>Il est essentiel de veiller à ce que les conditions de stockage respectent ce point. </a:t>
            </a:r>
          </a:p>
          <a:p>
            <a:r>
              <a:rPr lang="fr-FR" altLang="ro-RO" dirty="0">
                <a:solidFill>
                  <a:srgbClr val="000000"/>
                </a:solidFill>
              </a:rPr>
              <a:t>L’OMS recommande </a:t>
            </a:r>
            <a:r>
              <a:rPr lang="fr-FR" altLang="ro-RO" noProof="0" dirty="0">
                <a:solidFill>
                  <a:srgbClr val="000000"/>
                </a:solidFill>
              </a:rPr>
              <a:t>que tout flacon ouvert peut </a:t>
            </a:r>
            <a:r>
              <a:rPr lang="fr-FR" noProof="0" dirty="0"/>
              <a:t>être gardé et utilisé pendant une période allant jusqu’à un maximum de 28 jours après l’ouverture,</a:t>
            </a:r>
            <a:r>
              <a:rPr lang="fr-FR" noProof="0" dirty="0">
                <a:solidFill>
                  <a:srgbClr val="000000"/>
                </a:solidFill>
              </a:rPr>
              <a:t> si le vaccin répond aux critères énumères dans </a:t>
            </a:r>
            <a:r>
              <a:rPr lang="fr-FR" altLang="ro-RO" noProof="0" dirty="0">
                <a:solidFill>
                  <a:srgbClr val="000000"/>
                </a:solidFill>
              </a:rPr>
              <a:t>la Déclaration de politique générale de l’OMS :  Manipulation des flacons de vaccin multidose entamés. </a:t>
            </a:r>
            <a:endParaRPr lang="fr-FR" altLang="ro-RO" dirty="0">
              <a:solidFill>
                <a:srgbClr val="000000"/>
              </a:solidFill>
            </a:endParaRPr>
          </a:p>
        </p:txBody>
      </p:sp>
      <p:sp>
        <p:nvSpPr>
          <p:cNvPr id="16388" name="Espace réservé du numéro de diapositive 3">
            <a:extLst>
              <a:ext uri="{FF2B5EF4-FFF2-40B4-BE49-F238E27FC236}">
                <a16:creationId xmlns:a16="http://schemas.microsoft.com/office/drawing/2014/main" id="{D2E8AF11-E1E7-4A24-9BF5-4532C326D58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A0059E01-974D-4F2A-895B-A4BE8B6F4F16}" type="slidenum">
              <a:rPr lang="en-GB" altLang="ro-RO">
                <a:solidFill>
                  <a:srgbClr val="000000"/>
                </a:solidFill>
                <a:cs typeface="Arial" panose="020B0604020202020204" pitchFamily="34" charset="0"/>
              </a:rPr>
              <a:pPr algn="r">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60E176B0-59A1-40CD-A862-5996AD7E9EF1}"/>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5E04BE9E-7FA0-4EDD-AAE7-061A067E31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a:t>
            </a:r>
            <a:r>
              <a:rPr lang="en-GB" altLang="ro-RO" b="1" dirty="0" err="1">
                <a:solidFill>
                  <a:srgbClr val="000000"/>
                </a:solidFill>
              </a:rPr>
              <a:t>où</a:t>
            </a:r>
            <a:r>
              <a:rPr lang="en-GB" altLang="ro-RO" b="1" dirty="0">
                <a:solidFill>
                  <a:srgbClr val="000000"/>
                </a:solidFill>
              </a:rPr>
              <a:t> stocker le </a:t>
            </a:r>
            <a:r>
              <a:rPr lang="en-GB" altLang="ro-RO" b="1" dirty="0" err="1">
                <a:solidFill>
                  <a:srgbClr val="000000"/>
                </a:solidFill>
              </a:rPr>
              <a:t>vaccin</a:t>
            </a:r>
            <a:r>
              <a:rPr lang="en-GB" altLang="ro-RO" b="1" dirty="0">
                <a:solidFill>
                  <a:srgbClr val="000000"/>
                </a:solidFill>
              </a:rPr>
              <a:t>.</a:t>
            </a:r>
          </a:p>
          <a:p>
            <a:endParaRPr lang="en-GB" altLang="ro-RO" b="1" dirty="0">
              <a:solidFill>
                <a:srgbClr val="000000"/>
              </a:solidFill>
            </a:endParaRPr>
          </a:p>
          <a:p>
            <a:r>
              <a:rPr lang="en-GB" altLang="ro-RO" dirty="0" err="1">
                <a:solidFill>
                  <a:srgbClr val="000000"/>
                </a:solidFill>
              </a:rPr>
              <a:t>Contrôler</a:t>
            </a:r>
            <a:r>
              <a:rPr lang="en-GB" altLang="ro-RO" dirty="0">
                <a:solidFill>
                  <a:srgbClr val="000000"/>
                </a:solidFill>
              </a:rPr>
              <a:t> la </a:t>
            </a:r>
            <a:r>
              <a:rPr lang="en-GB" altLang="ro-RO" dirty="0" err="1">
                <a:solidFill>
                  <a:srgbClr val="000000"/>
                </a:solidFill>
              </a:rPr>
              <a:t>température</a:t>
            </a:r>
            <a:r>
              <a:rPr lang="en-GB" altLang="ro-RO" dirty="0">
                <a:solidFill>
                  <a:srgbClr val="000000"/>
                </a:solidFill>
              </a:rPr>
              <a:t> </a:t>
            </a:r>
            <a:r>
              <a:rPr lang="en-GB" altLang="ro-RO" dirty="0" err="1">
                <a:solidFill>
                  <a:srgbClr val="000000"/>
                </a:solidFill>
              </a:rPr>
              <a:t>durant</a:t>
            </a:r>
            <a:r>
              <a:rPr lang="en-GB" altLang="ro-RO" dirty="0">
                <a:solidFill>
                  <a:srgbClr val="000000"/>
                </a:solidFill>
              </a:rPr>
              <a:t> le stockage et le transport des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essentiel</a:t>
            </a:r>
            <a:r>
              <a:rPr lang="en-GB" altLang="ro-RO" dirty="0">
                <a:solidFill>
                  <a:srgbClr val="000000"/>
                </a:solidFill>
              </a:rPr>
              <a:t> pour assurer </a:t>
            </a:r>
            <a:r>
              <a:rPr lang="en-GB" altLang="ro-RO" dirty="0" err="1">
                <a:solidFill>
                  <a:srgbClr val="000000"/>
                </a:solidFill>
              </a:rPr>
              <a:t>leur</a:t>
            </a:r>
            <a:r>
              <a:rPr lang="en-GB" altLang="ro-RO" dirty="0">
                <a:solidFill>
                  <a:srgbClr val="000000"/>
                </a:solidFill>
              </a:rPr>
              <a:t> </a:t>
            </a:r>
            <a:r>
              <a:rPr lang="en-GB" altLang="ro-RO" dirty="0" err="1">
                <a:solidFill>
                  <a:srgbClr val="000000"/>
                </a:solidFill>
              </a:rPr>
              <a:t>efficacité</a:t>
            </a:r>
            <a:r>
              <a:rPr lang="en-GB" altLang="ro-RO" dirty="0">
                <a:solidFill>
                  <a:srgbClr val="000000"/>
                </a:solidFill>
              </a:rPr>
              <a:t> et </a:t>
            </a:r>
            <a:r>
              <a:rPr lang="en-GB" altLang="ro-RO" dirty="0" err="1">
                <a:solidFill>
                  <a:srgbClr val="000000"/>
                </a:solidFill>
              </a:rPr>
              <a:t>leur</a:t>
            </a:r>
            <a:r>
              <a:rPr lang="en-GB" altLang="ro-RO" dirty="0">
                <a:solidFill>
                  <a:srgbClr val="000000"/>
                </a:solidFill>
              </a:rPr>
              <a:t> </a:t>
            </a:r>
            <a:r>
              <a:rPr lang="en-GB" altLang="ro-RO" dirty="0" err="1">
                <a:solidFill>
                  <a:srgbClr val="000000"/>
                </a:solidFill>
              </a:rPr>
              <a:t>sécurité</a:t>
            </a:r>
            <a:r>
              <a:rPr lang="en-GB" altLang="ro-RO" dirty="0">
                <a:solidFill>
                  <a:srgbClr val="000000"/>
                </a:solidFill>
              </a:rPr>
              <a:t>. </a:t>
            </a:r>
            <a:r>
              <a:rPr lang="en-GB" altLang="ro-RO" dirty="0" err="1">
                <a:solidFill>
                  <a:srgbClr val="000000"/>
                </a:solidFill>
              </a:rPr>
              <a:t>Surveiller</a:t>
            </a:r>
            <a:r>
              <a:rPr lang="en-GB" altLang="ro-RO" dirty="0">
                <a:solidFill>
                  <a:srgbClr val="000000"/>
                </a:solidFill>
              </a:rPr>
              <a:t> </a:t>
            </a:r>
            <a:r>
              <a:rPr lang="en-GB" altLang="ro-RO" dirty="0" err="1">
                <a:solidFill>
                  <a:srgbClr val="000000"/>
                </a:solidFill>
              </a:rPr>
              <a:t>régulièrement</a:t>
            </a:r>
            <a:r>
              <a:rPr lang="en-GB" altLang="ro-RO" dirty="0">
                <a:solidFill>
                  <a:srgbClr val="000000"/>
                </a:solidFill>
              </a:rPr>
              <a:t> la </a:t>
            </a:r>
            <a:r>
              <a:rPr lang="en-GB" altLang="ro-RO" dirty="0" err="1">
                <a:solidFill>
                  <a:srgbClr val="000000"/>
                </a:solidFill>
              </a:rPr>
              <a:t>température</a:t>
            </a:r>
            <a:r>
              <a:rPr lang="en-GB" altLang="ro-RO" dirty="0">
                <a:solidFill>
                  <a:srgbClr val="000000"/>
                </a:solidFill>
              </a:rPr>
              <a:t> du </a:t>
            </a:r>
            <a:r>
              <a:rPr lang="en-GB" altLang="ro-RO" dirty="0" err="1">
                <a:solidFill>
                  <a:srgbClr val="000000"/>
                </a:solidFill>
              </a:rPr>
              <a:t>congélateur</a:t>
            </a:r>
            <a:r>
              <a:rPr lang="en-GB" altLang="ro-RO" dirty="0">
                <a:solidFill>
                  <a:srgbClr val="000000"/>
                </a:solidFill>
              </a:rPr>
              <a:t> et du </a:t>
            </a:r>
            <a:r>
              <a:rPr lang="en-GB" altLang="ro-RO" dirty="0" err="1">
                <a:solidFill>
                  <a:srgbClr val="000000"/>
                </a:solidFill>
              </a:rPr>
              <a:t>réfrigérateur</a:t>
            </a:r>
            <a:r>
              <a:rPr lang="en-GB" altLang="ro-RO" dirty="0">
                <a:solidFill>
                  <a:srgbClr val="000000"/>
                </a:solidFill>
              </a:rPr>
              <a:t>.</a:t>
            </a:r>
          </a:p>
          <a:p>
            <a:r>
              <a:rPr lang="en-GB" altLang="ro-RO" dirty="0">
                <a:solidFill>
                  <a:srgbClr val="000000"/>
                </a:solidFill>
              </a:rPr>
              <a:t>Comme </a:t>
            </a:r>
            <a:r>
              <a:rPr lang="en-GB" altLang="ro-RO" dirty="0" err="1">
                <a:solidFill>
                  <a:srgbClr val="000000"/>
                </a:solidFill>
              </a:rPr>
              <a:t>cela</a:t>
            </a:r>
            <a:r>
              <a:rPr lang="en-GB" altLang="ro-RO" dirty="0">
                <a:solidFill>
                  <a:srgbClr val="000000"/>
                </a:solidFill>
              </a:rPr>
              <a:t> </a:t>
            </a:r>
            <a:r>
              <a:rPr lang="en-GB" altLang="ro-RO" dirty="0" err="1">
                <a:solidFill>
                  <a:srgbClr val="000000"/>
                </a:solidFill>
              </a:rPr>
              <a:t>fut</a:t>
            </a:r>
            <a:r>
              <a:rPr lang="en-GB" altLang="ro-RO" dirty="0">
                <a:solidFill>
                  <a:srgbClr val="000000"/>
                </a:solidFill>
              </a:rPr>
              <a:t> </a:t>
            </a:r>
            <a:r>
              <a:rPr lang="en-GB" altLang="ro-RO" dirty="0" err="1">
                <a:solidFill>
                  <a:srgbClr val="000000"/>
                </a:solidFill>
              </a:rPr>
              <a:t>mentionné</a:t>
            </a:r>
            <a:r>
              <a:rPr lang="en-GB" altLang="ro-RO" dirty="0">
                <a:solidFill>
                  <a:srgbClr val="000000"/>
                </a:solidFill>
              </a:rPr>
              <a:t> </a:t>
            </a:r>
            <a:r>
              <a:rPr lang="en-GB" altLang="ro-RO" dirty="0" err="1">
                <a:solidFill>
                  <a:srgbClr val="000000"/>
                </a:solidFill>
              </a:rPr>
              <a:t>précédemment</a:t>
            </a:r>
            <a:r>
              <a:rPr lang="en-GB" altLang="ro-RO" dirty="0">
                <a:solidFill>
                  <a:srgbClr val="000000"/>
                </a:solidFill>
              </a:rPr>
              <a:t>, les flacons de </a:t>
            </a:r>
            <a:r>
              <a:rPr lang="en-GB" altLang="ro-RO" dirty="0" err="1">
                <a:solidFill>
                  <a:srgbClr val="000066"/>
                </a:solidFill>
              </a:rPr>
              <a:t>Rotavac</a:t>
            </a:r>
            <a:r>
              <a:rPr lang="en-GB" altLang="ro-RO" sz="1200" baseline="30000" dirty="0"/>
              <a:t>®</a:t>
            </a:r>
            <a:r>
              <a:rPr lang="en-GB" altLang="ro-RO" sz="1200" dirty="0"/>
              <a:t> </a:t>
            </a:r>
            <a:r>
              <a:rPr lang="en-GB" altLang="ro-RO" dirty="0">
                <a:solidFill>
                  <a:srgbClr val="000066"/>
                </a:solidFill>
              </a:rPr>
              <a:t>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conservés</a:t>
            </a:r>
            <a:r>
              <a:rPr lang="en-GB" altLang="ro-RO" dirty="0">
                <a:solidFill>
                  <a:srgbClr val="000000"/>
                </a:solidFill>
              </a:rPr>
              <a:t> à -20°C aux points de stockage et entre +2 et +8°C aux points de prestation des services. </a:t>
            </a:r>
          </a:p>
          <a:p>
            <a:r>
              <a:rPr lang="en-GB" altLang="ro-RO" dirty="0">
                <a:solidFill>
                  <a:srgbClr val="000000"/>
                </a:solidFill>
              </a:rPr>
              <a:t>Le transport du </a:t>
            </a:r>
            <a:r>
              <a:rPr lang="en-GB" altLang="ro-RO" dirty="0" err="1">
                <a:solidFill>
                  <a:srgbClr val="000000"/>
                </a:solidFill>
              </a:rPr>
              <a:t>vaccin</a:t>
            </a:r>
            <a:r>
              <a:rPr lang="en-GB" altLang="ro-RO" dirty="0">
                <a:solidFill>
                  <a:srgbClr val="000000"/>
                </a:solidFill>
              </a:rPr>
              <a:t> avec des </a:t>
            </a:r>
            <a:r>
              <a:rPr lang="en-GB" altLang="ro-RO" dirty="0" err="1">
                <a:solidFill>
                  <a:srgbClr val="000000"/>
                </a:solidFill>
              </a:rPr>
              <a:t>boîtes</a:t>
            </a:r>
            <a:r>
              <a:rPr lang="en-GB" altLang="ro-RO" dirty="0">
                <a:solidFill>
                  <a:srgbClr val="000000"/>
                </a:solidFill>
              </a:rPr>
              <a:t> </a:t>
            </a:r>
            <a:r>
              <a:rPr lang="en-GB" altLang="ro-RO" dirty="0" err="1">
                <a:solidFill>
                  <a:srgbClr val="000000"/>
                </a:solidFill>
              </a:rPr>
              <a:t>froides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un </a:t>
            </a:r>
            <a:r>
              <a:rPr lang="en-GB" altLang="ro-RO" dirty="0" err="1">
                <a:solidFill>
                  <a:srgbClr val="000000"/>
                </a:solidFill>
              </a:rPr>
              <a:t>porte-vaccins</a:t>
            </a:r>
            <a:r>
              <a:rPr lang="en-GB" altLang="ro-RO" dirty="0">
                <a:solidFill>
                  <a:srgbClr val="000000"/>
                </a:solidFill>
              </a:rPr>
              <a:t> doit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réalisé</a:t>
            </a:r>
            <a:r>
              <a:rPr lang="en-GB" altLang="ro-RO" dirty="0">
                <a:solidFill>
                  <a:srgbClr val="000000"/>
                </a:solidFill>
              </a:rPr>
              <a:t> avec des blocs-glace </a:t>
            </a:r>
            <a:r>
              <a:rPr lang="en-GB" altLang="ro-RO" dirty="0" err="1">
                <a:solidFill>
                  <a:srgbClr val="000000"/>
                </a:solidFill>
              </a:rPr>
              <a:t>conditionnés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conformément</a:t>
            </a:r>
            <a:r>
              <a:rPr lang="en-GB" altLang="ro-RO" dirty="0">
                <a:solidFill>
                  <a:srgbClr val="000000"/>
                </a:solidFill>
              </a:rPr>
              <a:t> à la politique </a:t>
            </a:r>
            <a:r>
              <a:rPr lang="en-GB" altLang="ro-RO" dirty="0" err="1">
                <a:solidFill>
                  <a:srgbClr val="000000"/>
                </a:solidFill>
              </a:rPr>
              <a:t>nationale</a:t>
            </a:r>
            <a:r>
              <a:rPr lang="en-GB" altLang="ro-RO" dirty="0">
                <a:solidFill>
                  <a:srgbClr val="000000"/>
                </a:solidFill>
              </a:rPr>
              <a:t> et aux pratiques </a:t>
            </a:r>
            <a:r>
              <a:rPr lang="en-GB" altLang="ro-RO" dirty="0" err="1">
                <a:solidFill>
                  <a:srgbClr val="000000"/>
                </a:solidFill>
              </a:rPr>
              <a:t>courantes</a:t>
            </a:r>
            <a:r>
              <a:rPr lang="en-GB" altLang="ro-RO" dirty="0">
                <a:solidFill>
                  <a:srgbClr val="000000"/>
                </a:solidFill>
              </a:rPr>
              <a:t>.</a:t>
            </a:r>
          </a:p>
        </p:txBody>
      </p:sp>
      <p:sp>
        <p:nvSpPr>
          <p:cNvPr id="18436" name="Espace réservé du numéro de diapositive 3">
            <a:extLst>
              <a:ext uri="{FF2B5EF4-FFF2-40B4-BE49-F238E27FC236}">
                <a16:creationId xmlns:a16="http://schemas.microsoft.com/office/drawing/2014/main" id="{2925B5D7-7129-4C99-A454-24E5E5AF19D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1569C5E-C96D-43DD-8E93-095E8FA83FA0}"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F013CF3F-19E3-44C9-9D8C-78B98FB61908}"/>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78740E8F-1605-49F4-B0F3-13461E206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comment stocker le </a:t>
            </a:r>
            <a:r>
              <a:rPr lang="en-GB" altLang="ro-RO" b="1" dirty="0" err="1">
                <a:solidFill>
                  <a:srgbClr val="000000"/>
                </a:solidFill>
              </a:rPr>
              <a:t>vaccin</a:t>
            </a:r>
            <a:r>
              <a:rPr lang="en-GB" altLang="ro-RO" b="1" dirty="0">
                <a:solidFill>
                  <a:srgbClr val="000000"/>
                </a:solidFill>
              </a:rPr>
              <a:t>.</a:t>
            </a:r>
          </a:p>
          <a:p>
            <a:endParaRPr lang="en-GB" altLang="ro-RO" b="1" dirty="0">
              <a:solidFill>
                <a:srgbClr val="000000"/>
              </a:solidFill>
            </a:endParaRPr>
          </a:p>
          <a:p>
            <a:r>
              <a:rPr lang="en-GB" altLang="ro-RO" dirty="0">
                <a:solidFill>
                  <a:srgbClr val="000000"/>
                </a:solidFill>
              </a:rPr>
              <a:t>Les </a:t>
            </a:r>
            <a:r>
              <a:rPr lang="en-GB" altLang="ro-RO" dirty="0" err="1">
                <a:solidFill>
                  <a:srgbClr val="000000"/>
                </a:solidFill>
              </a:rPr>
              <a:t>vaccins</a:t>
            </a:r>
            <a:r>
              <a:rPr lang="en-GB" altLang="ro-RO" dirty="0">
                <a:solidFill>
                  <a:srgbClr val="000000"/>
                </a:solidFill>
              </a:rPr>
              <a:t> avec les dates </a:t>
            </a:r>
            <a:r>
              <a:rPr lang="en-GB" altLang="ro-RO" dirty="0" err="1">
                <a:solidFill>
                  <a:srgbClr val="000000"/>
                </a:solidFill>
              </a:rPr>
              <a:t>d'expiration</a:t>
            </a:r>
            <a:r>
              <a:rPr lang="en-GB" altLang="ro-RO" dirty="0">
                <a:solidFill>
                  <a:srgbClr val="000000"/>
                </a:solidFill>
              </a:rPr>
              <a:t> les plus </a:t>
            </a:r>
            <a:r>
              <a:rPr lang="en-GB" altLang="ro-RO" dirty="0" err="1">
                <a:solidFill>
                  <a:srgbClr val="000000"/>
                </a:solidFill>
              </a:rPr>
              <a:t>proches</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conservés</a:t>
            </a:r>
            <a:r>
              <a:rPr lang="en-GB" altLang="ro-RO" dirty="0">
                <a:solidFill>
                  <a:srgbClr val="000000"/>
                </a:solidFill>
              </a:rPr>
              <a:t> à </a:t>
            </a:r>
            <a:r>
              <a:rPr lang="en-GB" altLang="ro-RO" dirty="0" err="1">
                <a:solidFill>
                  <a:srgbClr val="000000"/>
                </a:solidFill>
              </a:rPr>
              <a:t>l’avant</a:t>
            </a:r>
            <a:r>
              <a:rPr lang="en-GB" altLang="ro-RO" dirty="0">
                <a:solidFill>
                  <a:srgbClr val="000000"/>
                </a:solidFill>
              </a:rPr>
              <a:t> pour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a:t>
            </a:r>
          </a:p>
          <a:p>
            <a:r>
              <a:rPr lang="en-GB" altLang="ro-RO" dirty="0">
                <a:solidFill>
                  <a:srgbClr val="000000"/>
                </a:solidFill>
              </a:rPr>
              <a:t>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dont</a:t>
            </a:r>
            <a:r>
              <a:rPr lang="en-GB" altLang="ro-RO" dirty="0">
                <a:solidFill>
                  <a:srgbClr val="000000"/>
                </a:solidFill>
              </a:rPr>
              <a:t> la pastille de </a:t>
            </a:r>
            <a:r>
              <a:rPr lang="en-GB" altLang="ro-RO" dirty="0" err="1">
                <a:solidFill>
                  <a:srgbClr val="000000"/>
                </a:solidFill>
              </a:rPr>
              <a:t>contrôle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(PCV)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proche</a:t>
            </a:r>
            <a:r>
              <a:rPr lang="en-GB" altLang="ro-RO" dirty="0">
                <a:solidFill>
                  <a:srgbClr val="000000"/>
                </a:solidFill>
              </a:rPr>
              <a:t> du point de mise au rebut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l'a</a:t>
            </a:r>
            <a:r>
              <a:rPr lang="en-GB" altLang="ro-RO" dirty="0">
                <a:solidFill>
                  <a:srgbClr val="000000"/>
                </a:solidFill>
              </a:rPr>
              <a:t> </a:t>
            </a:r>
            <a:r>
              <a:rPr lang="en-GB" altLang="ro-RO" dirty="0" err="1">
                <a:solidFill>
                  <a:srgbClr val="000000"/>
                </a:solidFill>
              </a:rPr>
              <a:t>atteint</a:t>
            </a:r>
            <a:r>
              <a:rPr lang="en-GB" altLang="ro-RO" dirty="0">
                <a:solidFill>
                  <a:srgbClr val="000000"/>
                </a:solidFill>
              </a:rPr>
              <a:t>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dont</a:t>
            </a:r>
            <a:r>
              <a:rPr lang="en-GB" altLang="ro-RO" dirty="0">
                <a:solidFill>
                  <a:srgbClr val="000000"/>
                </a:solidFill>
              </a:rPr>
              <a:t> la pastille de </a:t>
            </a:r>
            <a:r>
              <a:rPr lang="en-GB" altLang="ro-RO" dirty="0" err="1">
                <a:solidFill>
                  <a:srgbClr val="000000"/>
                </a:solidFill>
              </a:rPr>
              <a:t>contrôle</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 </a:t>
            </a:r>
            <a:r>
              <a:rPr lang="en-GB" altLang="ro-RO" dirty="0" err="1">
                <a:solidFill>
                  <a:srgbClr val="000000"/>
                </a:solidFill>
              </a:rPr>
              <a:t>dépassé</a:t>
            </a:r>
            <a:r>
              <a:rPr lang="en-GB" altLang="ro-RO" dirty="0">
                <a:solidFill>
                  <a:srgbClr val="000000"/>
                </a:solidFill>
              </a:rPr>
              <a:t> le point de mise au rebut ne </a:t>
            </a:r>
            <a:r>
              <a:rPr lang="en-GB" altLang="ro-RO" dirty="0" err="1">
                <a:solidFill>
                  <a:srgbClr val="000000"/>
                </a:solidFill>
              </a:rPr>
              <a:t>devraient</a:t>
            </a:r>
            <a:r>
              <a:rPr lang="en-GB" altLang="ro-RO" dirty="0">
                <a:solidFill>
                  <a:srgbClr val="000000"/>
                </a:solidFill>
              </a:rPr>
              <a:t> pas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utilisés</a:t>
            </a:r>
            <a:r>
              <a:rPr lang="en-GB" altLang="ro-RO" dirty="0">
                <a:solidFill>
                  <a:srgbClr val="000000"/>
                </a:solidFill>
              </a:rPr>
              <a:t>, </a:t>
            </a:r>
            <a:r>
              <a:rPr lang="en-GB" altLang="ro-RO" dirty="0" err="1">
                <a:solidFill>
                  <a:srgbClr val="000000"/>
                </a:solidFill>
              </a:rPr>
              <a:t>même</a:t>
            </a:r>
            <a:r>
              <a:rPr lang="en-GB" altLang="ro-RO" dirty="0">
                <a:solidFill>
                  <a:srgbClr val="000000"/>
                </a:solidFill>
              </a:rPr>
              <a:t> </a:t>
            </a:r>
            <a:r>
              <a:rPr lang="en-GB" altLang="ro-RO" dirty="0" err="1">
                <a:solidFill>
                  <a:srgbClr val="000000"/>
                </a:solidFill>
              </a:rPr>
              <a:t>si</a:t>
            </a:r>
            <a:r>
              <a:rPr lang="en-GB" altLang="ro-RO" dirty="0">
                <a:solidFill>
                  <a:srgbClr val="000000"/>
                </a:solidFill>
              </a:rPr>
              <a:t> la date </a:t>
            </a:r>
            <a:r>
              <a:rPr lang="en-GB" altLang="ro-RO" dirty="0" err="1">
                <a:solidFill>
                  <a:srgbClr val="000000"/>
                </a:solidFill>
              </a:rPr>
              <a:t>d’expiration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valide</a:t>
            </a:r>
            <a:r>
              <a:rPr lang="en-GB" altLang="ro-RO" dirty="0">
                <a:solidFill>
                  <a:srgbClr val="000000"/>
                </a:solidFill>
              </a:rPr>
              <a:t> (plus de </a:t>
            </a:r>
            <a:r>
              <a:rPr lang="en-GB" altLang="ro-RO" dirty="0" err="1">
                <a:solidFill>
                  <a:srgbClr val="000000"/>
                </a:solidFill>
              </a:rPr>
              <a:t>détails</a:t>
            </a:r>
            <a:r>
              <a:rPr lang="en-GB" altLang="ro-RO" dirty="0">
                <a:solidFill>
                  <a:srgbClr val="000000"/>
                </a:solidFill>
              </a:rPr>
              <a:t> dans le Module 4).</a:t>
            </a:r>
          </a:p>
          <a:p>
            <a:r>
              <a:rPr lang="en-GB" altLang="ro-RO" dirty="0">
                <a:solidFill>
                  <a:srgbClr val="000000"/>
                </a:solidFill>
              </a:rPr>
              <a:t>Conserver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boîte</a:t>
            </a:r>
            <a:r>
              <a:rPr lang="en-GB" altLang="ro-RO" dirty="0">
                <a:solidFill>
                  <a:srgbClr val="000000"/>
                </a:solidFill>
              </a:rPr>
              <a:t> « À utiliser </a:t>
            </a:r>
            <a:r>
              <a:rPr lang="en-GB" altLang="ro-RO" dirty="0" err="1">
                <a:solidFill>
                  <a:srgbClr val="000000"/>
                </a:solidFill>
              </a:rPr>
              <a:t>en</a:t>
            </a:r>
            <a:r>
              <a:rPr lang="en-GB" altLang="ro-RO" dirty="0">
                <a:solidFill>
                  <a:srgbClr val="000000"/>
                </a:solidFill>
              </a:rPr>
              <a:t> premier » dans le </a:t>
            </a:r>
            <a:r>
              <a:rPr lang="en-GB" altLang="ro-RO" dirty="0" err="1">
                <a:solidFill>
                  <a:srgbClr val="000000"/>
                </a:solidFill>
              </a:rPr>
              <a:t>réfrigérateur</a:t>
            </a:r>
            <a:r>
              <a:rPr lang="en-GB" altLang="ro-RO" dirty="0">
                <a:solidFill>
                  <a:srgbClr val="000000"/>
                </a:solidFill>
              </a:rPr>
              <a:t> pour les flacons qui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été</a:t>
            </a:r>
            <a:r>
              <a:rPr lang="en-GB" altLang="ro-RO" dirty="0">
                <a:solidFill>
                  <a:srgbClr val="000000"/>
                </a:solidFill>
              </a:rPr>
              <a:t> </a:t>
            </a:r>
            <a:r>
              <a:rPr lang="en-GB" altLang="ro-RO" dirty="0" err="1">
                <a:solidFill>
                  <a:srgbClr val="000000"/>
                </a:solidFill>
              </a:rPr>
              <a:t>sortis</a:t>
            </a:r>
            <a:r>
              <a:rPr lang="en-GB" altLang="ro-RO" dirty="0">
                <a:solidFill>
                  <a:srgbClr val="000000"/>
                </a:solidFill>
              </a:rPr>
              <a:t> du </a:t>
            </a:r>
            <a:r>
              <a:rPr lang="en-GB" altLang="ro-RO" dirty="0" err="1">
                <a:solidFill>
                  <a:srgbClr val="000000"/>
                </a:solidFill>
              </a:rPr>
              <a:t>réfrigérateur</a:t>
            </a:r>
            <a:r>
              <a:rPr lang="en-GB" altLang="ro-RO" dirty="0">
                <a:solidFill>
                  <a:srgbClr val="000000"/>
                </a:solidFill>
              </a:rPr>
              <a:t> (pour </a:t>
            </a:r>
            <a:r>
              <a:rPr lang="en-GB" altLang="ro-RO" dirty="0" err="1">
                <a:solidFill>
                  <a:srgbClr val="000000"/>
                </a:solidFill>
              </a:rPr>
              <a:t>une</a:t>
            </a:r>
            <a:r>
              <a:rPr lang="en-GB" altLang="ro-RO" dirty="0">
                <a:solidFill>
                  <a:srgbClr val="000000"/>
                </a:solidFill>
              </a:rPr>
              <a:t> session </a:t>
            </a:r>
            <a:r>
              <a:rPr lang="en-GB" altLang="ro-RO" dirty="0" err="1">
                <a:solidFill>
                  <a:srgbClr val="000000"/>
                </a:solidFill>
              </a:rPr>
              <a:t>définie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session de sensibilisation) et qui y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été</a:t>
            </a:r>
            <a:r>
              <a:rPr lang="en-GB" altLang="ro-RO" dirty="0">
                <a:solidFill>
                  <a:srgbClr val="000000"/>
                </a:solidFill>
              </a:rPr>
              <a:t> </a:t>
            </a:r>
            <a:r>
              <a:rPr lang="en-GB" altLang="ro-RO" dirty="0" err="1">
                <a:solidFill>
                  <a:srgbClr val="000000"/>
                </a:solidFill>
              </a:rPr>
              <a:t>replacés</a:t>
            </a:r>
            <a:r>
              <a:rPr lang="en-GB" altLang="ro-RO" dirty="0">
                <a:solidFill>
                  <a:srgbClr val="000000"/>
                </a:solidFill>
              </a:rPr>
              <a:t> sans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utilisés</a:t>
            </a:r>
            <a:r>
              <a:rPr lang="en-GB" altLang="ro-RO" dirty="0">
                <a:solidFill>
                  <a:srgbClr val="000000"/>
                </a:solidFill>
              </a:rPr>
              <a:t>. Les </a:t>
            </a:r>
            <a:r>
              <a:rPr lang="en-GB" altLang="ro-RO" dirty="0" err="1">
                <a:solidFill>
                  <a:srgbClr val="000000"/>
                </a:solidFill>
              </a:rPr>
              <a:t>vaccins</a:t>
            </a:r>
            <a:r>
              <a:rPr lang="en-GB" altLang="ro-RO" dirty="0">
                <a:solidFill>
                  <a:srgbClr val="000000"/>
                </a:solidFill>
              </a:rPr>
              <a:t> dans la </a:t>
            </a:r>
            <a:r>
              <a:rPr lang="en-GB" altLang="ro-RO" dirty="0" err="1">
                <a:solidFill>
                  <a:srgbClr val="000000"/>
                </a:solidFill>
              </a:rPr>
              <a:t>boîte</a:t>
            </a:r>
            <a:r>
              <a:rPr lang="en-GB" altLang="ro-RO" dirty="0">
                <a:solidFill>
                  <a:srgbClr val="000000"/>
                </a:solidFill>
              </a:rPr>
              <a:t> « À utiliser </a:t>
            </a:r>
            <a:r>
              <a:rPr lang="en-GB" altLang="ro-RO" dirty="0" err="1">
                <a:solidFill>
                  <a:srgbClr val="000000"/>
                </a:solidFill>
              </a:rPr>
              <a:t>en</a:t>
            </a:r>
            <a:r>
              <a:rPr lang="en-GB" altLang="ro-RO" dirty="0">
                <a:solidFill>
                  <a:srgbClr val="000000"/>
                </a:solidFill>
              </a:rPr>
              <a:t> premier » </a:t>
            </a:r>
            <a:r>
              <a:rPr lang="en-GB" altLang="ro-RO" dirty="0" err="1">
                <a:solidFill>
                  <a:srgbClr val="000000"/>
                </a:solidFill>
              </a:rPr>
              <a:t>devraient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utilisés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premier </a:t>
            </a:r>
            <a:r>
              <a:rPr lang="en-GB" altLang="ro-RO" dirty="0" err="1">
                <a:solidFill>
                  <a:srgbClr val="000000"/>
                </a:solidFill>
              </a:rPr>
              <a:t>lors</a:t>
            </a:r>
            <a:r>
              <a:rPr lang="en-GB" altLang="ro-RO" dirty="0">
                <a:solidFill>
                  <a:srgbClr val="000000"/>
                </a:solidFill>
              </a:rPr>
              <a:t> de la </a:t>
            </a:r>
            <a:r>
              <a:rPr lang="en-GB" altLang="ro-RO" dirty="0" err="1">
                <a:solidFill>
                  <a:srgbClr val="000000"/>
                </a:solidFill>
              </a:rPr>
              <a:t>prochaine</a:t>
            </a:r>
            <a:r>
              <a:rPr lang="en-GB" altLang="ro-RO" dirty="0">
                <a:solidFill>
                  <a:srgbClr val="000000"/>
                </a:solidFill>
              </a:rPr>
              <a:t> session.</a:t>
            </a:r>
          </a:p>
          <a:p>
            <a:r>
              <a:rPr lang="en-GB" altLang="ro-RO" dirty="0">
                <a:solidFill>
                  <a:srgbClr val="000000"/>
                </a:solidFill>
              </a:rPr>
              <a:t>Ne pas </a:t>
            </a:r>
            <a:r>
              <a:rPr lang="en-GB" altLang="ro-RO" dirty="0" err="1">
                <a:solidFill>
                  <a:srgbClr val="000000"/>
                </a:solidFill>
              </a:rPr>
              <a:t>ouvrir</a:t>
            </a:r>
            <a:r>
              <a:rPr lang="en-GB" altLang="ro-RO" dirty="0">
                <a:solidFill>
                  <a:srgbClr val="000000"/>
                </a:solidFill>
              </a:rPr>
              <a:t> </a:t>
            </a:r>
            <a:r>
              <a:rPr lang="en-GB" altLang="ro-RO" dirty="0" err="1">
                <a:solidFill>
                  <a:srgbClr val="000000"/>
                </a:solidFill>
              </a:rPr>
              <a:t>frequemment</a:t>
            </a:r>
            <a:r>
              <a:rPr lang="en-GB" altLang="ro-RO" dirty="0">
                <a:solidFill>
                  <a:srgbClr val="000000"/>
                </a:solidFill>
              </a:rPr>
              <a:t> la </a:t>
            </a:r>
            <a:r>
              <a:rPr lang="en-GB" altLang="ro-RO" dirty="0" err="1">
                <a:solidFill>
                  <a:srgbClr val="000000"/>
                </a:solidFill>
              </a:rPr>
              <a:t>porte</a:t>
            </a:r>
            <a:r>
              <a:rPr lang="en-GB" altLang="ro-RO" dirty="0">
                <a:solidFill>
                  <a:srgbClr val="000000"/>
                </a:solidFill>
              </a:rPr>
              <a:t> du </a:t>
            </a:r>
            <a:r>
              <a:rPr lang="en-GB" altLang="ro-RO" dirty="0" err="1">
                <a:solidFill>
                  <a:srgbClr val="000000"/>
                </a:solidFill>
              </a:rPr>
              <a:t>réfrigérateur</a:t>
            </a:r>
            <a:r>
              <a:rPr lang="en-GB" altLang="ro-RO" dirty="0">
                <a:solidFill>
                  <a:srgbClr val="000000"/>
                </a:solidFill>
              </a:rPr>
              <a:t> et </a:t>
            </a:r>
            <a:r>
              <a:rPr lang="en-GB" altLang="ro-RO" dirty="0" err="1">
                <a:solidFill>
                  <a:srgbClr val="000000"/>
                </a:solidFill>
              </a:rPr>
              <a:t>surveiller</a:t>
            </a:r>
            <a:r>
              <a:rPr lang="en-GB" altLang="ro-RO" dirty="0">
                <a:solidFill>
                  <a:srgbClr val="000000"/>
                </a:solidFill>
              </a:rPr>
              <a:t> </a:t>
            </a:r>
            <a:r>
              <a:rPr lang="en-GB" altLang="ro-RO" dirty="0" err="1">
                <a:solidFill>
                  <a:srgbClr val="000000"/>
                </a:solidFill>
              </a:rPr>
              <a:t>régulièrement</a:t>
            </a:r>
            <a:r>
              <a:rPr lang="en-GB" altLang="ro-RO" dirty="0">
                <a:solidFill>
                  <a:srgbClr val="000000"/>
                </a:solidFill>
              </a:rPr>
              <a:t> la </a:t>
            </a:r>
            <a:r>
              <a:rPr lang="en-GB" altLang="ro-RO" dirty="0" err="1">
                <a:solidFill>
                  <a:srgbClr val="000000"/>
                </a:solidFill>
              </a:rPr>
              <a:t>température</a:t>
            </a:r>
            <a:r>
              <a:rPr lang="en-GB" altLang="ro-RO" dirty="0">
                <a:solidFill>
                  <a:srgbClr val="000000"/>
                </a:solidFill>
              </a:rPr>
              <a:t> du </a:t>
            </a:r>
            <a:r>
              <a:rPr lang="en-GB" altLang="ro-RO" dirty="0" err="1">
                <a:solidFill>
                  <a:srgbClr val="000000"/>
                </a:solidFill>
              </a:rPr>
              <a:t>réfrigérateur</a:t>
            </a:r>
            <a:r>
              <a:rPr lang="en-GB" altLang="ro-RO" dirty="0">
                <a:solidFill>
                  <a:srgbClr val="000000"/>
                </a:solidFill>
              </a:rPr>
              <a:t>.</a:t>
            </a:r>
          </a:p>
        </p:txBody>
      </p:sp>
      <p:sp>
        <p:nvSpPr>
          <p:cNvPr id="20484" name="Espace réservé du numéro de diapositive 3">
            <a:extLst>
              <a:ext uri="{FF2B5EF4-FFF2-40B4-BE49-F238E27FC236}">
                <a16:creationId xmlns:a16="http://schemas.microsoft.com/office/drawing/2014/main" id="{C590B36B-4B85-4FA9-A457-BE0446D5D75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4752ECA-7343-4716-91A8-629354048F66}" type="slidenum">
              <a:rPr lang="en-GB" altLang="ro-RO">
                <a:solidFill>
                  <a:srgbClr val="000000"/>
                </a:solidFill>
                <a:cs typeface="Arial" panose="020B0604020202020204" pitchFamily="34" charset="0"/>
              </a:rPr>
              <a:pPr algn="r">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BA766A23-C600-4473-81CF-8D27C550EF12}"/>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59FAFFD-0928-49E3-8244-7E986787DE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a:t>
            </a:r>
          </a:p>
          <a:p>
            <a:r>
              <a:rPr lang="en-GB" altLang="ro-RO" dirty="0">
                <a:solidFill>
                  <a:srgbClr val="000000"/>
                </a:solidFill>
              </a:rPr>
              <a:t>Lire la diapositive.</a:t>
            </a:r>
          </a:p>
          <a:p>
            <a:r>
              <a:rPr lang="en-GB" altLang="ro-RO" dirty="0">
                <a:solidFill>
                  <a:srgbClr val="000000"/>
                </a:solidFill>
              </a:rPr>
              <a:t>La question </a:t>
            </a:r>
            <a:r>
              <a:rPr lang="en-GB" altLang="ro-RO" dirty="0" err="1">
                <a:solidFill>
                  <a:srgbClr val="000000"/>
                </a:solidFill>
              </a:rPr>
              <a:t>permettra</a:t>
            </a:r>
            <a:r>
              <a:rPr lang="en-GB" altLang="ro-RO" dirty="0">
                <a:solidFill>
                  <a:srgbClr val="000000"/>
                </a:solidFill>
              </a:rPr>
              <a:t> de savoir </a:t>
            </a:r>
            <a:r>
              <a:rPr lang="en-GB" altLang="ro-RO" dirty="0" err="1">
                <a:solidFill>
                  <a:srgbClr val="000000"/>
                </a:solidFill>
              </a:rPr>
              <a:t>si</a:t>
            </a:r>
            <a:r>
              <a:rPr lang="en-GB" altLang="ro-RO" dirty="0">
                <a:solidFill>
                  <a:srgbClr val="000000"/>
                </a:solidFill>
              </a:rPr>
              <a:t> les participants </a:t>
            </a:r>
            <a:r>
              <a:rPr lang="en-GB" altLang="ro-RO" dirty="0" err="1">
                <a:solidFill>
                  <a:srgbClr val="000000"/>
                </a:solidFill>
              </a:rPr>
              <a:t>comprennent</a:t>
            </a:r>
            <a:r>
              <a:rPr lang="en-GB" altLang="ro-RO" dirty="0">
                <a:solidFill>
                  <a:srgbClr val="000000"/>
                </a:solidFill>
              </a:rPr>
              <a:t> </a:t>
            </a:r>
            <a:r>
              <a:rPr lang="en-GB" altLang="ro-RO" dirty="0" err="1">
                <a:solidFill>
                  <a:srgbClr val="000000"/>
                </a:solidFill>
              </a:rPr>
              <a:t>ce</a:t>
            </a:r>
            <a:r>
              <a:rPr lang="en-GB" altLang="ro-RO" dirty="0">
                <a:solidFill>
                  <a:srgbClr val="000000"/>
                </a:solidFill>
              </a:rPr>
              <a:t> </a:t>
            </a:r>
            <a:r>
              <a:rPr lang="en-GB" altLang="ro-RO" dirty="0" err="1">
                <a:solidFill>
                  <a:srgbClr val="000000"/>
                </a:solidFill>
              </a:rPr>
              <a:t>qu’il</a:t>
            </a:r>
            <a:r>
              <a:rPr lang="en-GB" altLang="ro-RO" dirty="0">
                <a:solidFill>
                  <a:srgbClr val="000000"/>
                </a:solidFill>
              </a:rPr>
              <a:t> faut faire </a:t>
            </a:r>
            <a:r>
              <a:rPr lang="en-GB" altLang="ro-RO" dirty="0" err="1">
                <a:solidFill>
                  <a:srgbClr val="000000"/>
                </a:solidFill>
              </a:rPr>
              <a:t>si</a:t>
            </a:r>
            <a:r>
              <a:rPr lang="en-GB" altLang="ro-RO" dirty="0">
                <a:solidFill>
                  <a:srgbClr val="000000"/>
                </a:solidFill>
              </a:rPr>
              <a:t> le </a:t>
            </a:r>
            <a:r>
              <a:rPr lang="en-GB" altLang="ro-RO" dirty="0" err="1">
                <a:solidFill>
                  <a:srgbClr val="000000"/>
                </a:solidFill>
              </a:rPr>
              <a:t>réfrigérateur</a:t>
            </a:r>
            <a:r>
              <a:rPr lang="en-GB" altLang="ro-RO" dirty="0">
                <a:solidFill>
                  <a:srgbClr val="000000"/>
                </a:solidFill>
              </a:rPr>
              <a:t> </a:t>
            </a:r>
            <a:r>
              <a:rPr lang="en-GB" altLang="ro-RO" dirty="0" err="1">
                <a:solidFill>
                  <a:srgbClr val="000000"/>
                </a:solidFill>
              </a:rPr>
              <a:t>cesse</a:t>
            </a:r>
            <a:r>
              <a:rPr lang="en-GB" altLang="ro-RO" dirty="0">
                <a:solidFill>
                  <a:srgbClr val="000000"/>
                </a:solidFill>
              </a:rPr>
              <a:t> de </a:t>
            </a:r>
            <a:r>
              <a:rPr lang="en-GB" altLang="ro-RO" dirty="0" err="1">
                <a:solidFill>
                  <a:srgbClr val="000000"/>
                </a:solidFill>
              </a:rPr>
              <a:t>fonctionner</a:t>
            </a:r>
            <a:r>
              <a:rPr lang="en-GB" altLang="ro-RO" dirty="0">
                <a:solidFill>
                  <a:srgbClr val="000000"/>
                </a:solidFill>
              </a:rPr>
              <a:t>.</a:t>
            </a:r>
          </a:p>
          <a:p>
            <a:endParaRPr lang="en-GB" altLang="ro-RO" dirty="0">
              <a:solidFill>
                <a:srgbClr val="000000"/>
              </a:solidFill>
            </a:endParaRPr>
          </a:p>
          <a:p>
            <a:r>
              <a:rPr lang="en-GB" altLang="ro-RO" b="1" dirty="0" err="1">
                <a:solidFill>
                  <a:srgbClr val="000000"/>
                </a:solidFill>
              </a:rPr>
              <a:t>Réponse</a:t>
            </a:r>
            <a:r>
              <a:rPr lang="en-GB" altLang="ro-RO" b="1" dirty="0">
                <a:solidFill>
                  <a:srgbClr val="000000"/>
                </a:solidFill>
              </a:rPr>
              <a:t> :</a:t>
            </a:r>
          </a:p>
          <a:p>
            <a:pPr>
              <a:buFontTx/>
              <a:buChar char="•"/>
            </a:pPr>
            <a:r>
              <a:rPr lang="en-GB" altLang="ro-RO" dirty="0">
                <a:solidFill>
                  <a:srgbClr val="000000"/>
                </a:solidFill>
              </a:rPr>
              <a:t> </a:t>
            </a:r>
            <a:r>
              <a:rPr lang="en-GB" altLang="ro-RO" dirty="0" err="1">
                <a:solidFill>
                  <a:srgbClr val="000000"/>
                </a:solidFill>
              </a:rPr>
              <a:t>Trouver</a:t>
            </a:r>
            <a:r>
              <a:rPr lang="en-GB" altLang="ro-RO" dirty="0">
                <a:solidFill>
                  <a:srgbClr val="000000"/>
                </a:solidFill>
              </a:rPr>
              <a:t> un </a:t>
            </a:r>
            <a:r>
              <a:rPr lang="en-GB" altLang="ro-RO" dirty="0" err="1">
                <a:solidFill>
                  <a:srgbClr val="000000"/>
                </a:solidFill>
              </a:rPr>
              <a:t>autre</a:t>
            </a:r>
            <a:r>
              <a:rPr lang="en-GB" altLang="ro-RO" dirty="0">
                <a:solidFill>
                  <a:srgbClr val="000000"/>
                </a:solidFill>
              </a:rPr>
              <a:t> </a:t>
            </a:r>
            <a:r>
              <a:rPr lang="en-GB" altLang="ro-RO" dirty="0" err="1">
                <a:solidFill>
                  <a:srgbClr val="000000"/>
                </a:solidFill>
              </a:rPr>
              <a:t>réfrigérateur</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chambre </a:t>
            </a:r>
            <a:r>
              <a:rPr lang="en-GB" altLang="ro-RO" dirty="0" err="1">
                <a:solidFill>
                  <a:srgbClr val="000000"/>
                </a:solidFill>
              </a:rPr>
              <a:t>froide</a:t>
            </a:r>
            <a:r>
              <a:rPr lang="en-GB" altLang="ro-RO" dirty="0">
                <a:solidFill>
                  <a:srgbClr val="000000"/>
                </a:solidFill>
              </a:rPr>
              <a:t> pour stocker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s'assurer</a:t>
            </a:r>
            <a:r>
              <a:rPr lang="en-GB" altLang="ro-RO" dirty="0">
                <a:solidFill>
                  <a:srgbClr val="000000"/>
                </a:solidFill>
              </a:rPr>
              <a:t> que la </a:t>
            </a:r>
            <a:r>
              <a:rPr lang="en-GB" altLang="ro-RO" dirty="0" err="1">
                <a:solidFill>
                  <a:srgbClr val="000000"/>
                </a:solidFill>
              </a:rPr>
              <a:t>température</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maintenue</a:t>
            </a:r>
            <a:r>
              <a:rPr lang="en-GB" altLang="ro-RO" dirty="0">
                <a:solidFill>
                  <a:srgbClr val="000000"/>
                </a:solidFill>
              </a:rPr>
              <a:t> entre +2°C et + 8°C). </a:t>
            </a:r>
          </a:p>
          <a:p>
            <a:pPr>
              <a:buFontTx/>
              <a:buChar char="•"/>
            </a:pPr>
            <a:r>
              <a:rPr lang="en-GB" altLang="ro-RO" dirty="0">
                <a:solidFill>
                  <a:srgbClr val="000000"/>
                </a:solidFill>
              </a:rPr>
              <a:t> Si </a:t>
            </a:r>
            <a:r>
              <a:rPr lang="en-GB" altLang="ro-RO" dirty="0" err="1">
                <a:solidFill>
                  <a:srgbClr val="000000"/>
                </a:solidFill>
              </a:rPr>
              <a:t>aucun</a:t>
            </a:r>
            <a:r>
              <a:rPr lang="en-GB" altLang="ro-RO" dirty="0">
                <a:solidFill>
                  <a:srgbClr val="000000"/>
                </a:solidFill>
              </a:rPr>
              <a:t> </a:t>
            </a:r>
            <a:r>
              <a:rPr lang="en-GB" altLang="ro-RO" dirty="0" err="1">
                <a:solidFill>
                  <a:srgbClr val="000000"/>
                </a:solidFill>
              </a:rPr>
              <a:t>autre</a:t>
            </a:r>
            <a:r>
              <a:rPr lang="en-GB" altLang="ro-RO" dirty="0">
                <a:solidFill>
                  <a:srgbClr val="000000"/>
                </a:solidFill>
              </a:rPr>
              <a:t> </a:t>
            </a:r>
            <a:r>
              <a:rPr lang="en-GB" altLang="ro-RO" dirty="0" err="1">
                <a:solidFill>
                  <a:srgbClr val="000000"/>
                </a:solidFill>
              </a:rPr>
              <a:t>réfrigérateur</a:t>
            </a:r>
            <a:r>
              <a:rPr lang="en-GB" altLang="ro-RO" dirty="0">
                <a:solidFill>
                  <a:srgbClr val="000000"/>
                </a:solidFill>
              </a:rPr>
              <a:t> </a:t>
            </a:r>
            <a:r>
              <a:rPr lang="en-GB" altLang="ro-RO" dirty="0" err="1">
                <a:solidFill>
                  <a:srgbClr val="000000"/>
                </a:solidFill>
              </a:rPr>
              <a:t>n’est</a:t>
            </a:r>
            <a:r>
              <a:rPr lang="en-GB" altLang="ro-RO" dirty="0">
                <a:solidFill>
                  <a:srgbClr val="000000"/>
                </a:solidFill>
              </a:rPr>
              <a:t> disponible, </a:t>
            </a:r>
            <a:r>
              <a:rPr lang="en-GB" altLang="ro-RO" dirty="0" err="1">
                <a:solidFill>
                  <a:srgbClr val="000000"/>
                </a:solidFill>
              </a:rPr>
              <a:t>mettre</a:t>
            </a:r>
            <a:r>
              <a:rPr lang="en-GB" altLang="ro-RO" dirty="0">
                <a:solidFill>
                  <a:srgbClr val="000000"/>
                </a:solidFill>
              </a:rPr>
              <a:t> des blocs-glace </a:t>
            </a:r>
            <a:r>
              <a:rPr lang="en-GB" altLang="ro-RO" dirty="0" err="1">
                <a:solidFill>
                  <a:srgbClr val="000000"/>
                </a:solidFill>
              </a:rPr>
              <a:t>ou</a:t>
            </a:r>
            <a:r>
              <a:rPr lang="en-GB" altLang="ro-RO" dirty="0">
                <a:solidFill>
                  <a:srgbClr val="000000"/>
                </a:solidFill>
              </a:rPr>
              <a:t> des poches </a:t>
            </a:r>
            <a:r>
              <a:rPr lang="en-GB" altLang="ro-RO" dirty="0" err="1">
                <a:solidFill>
                  <a:srgbClr val="000000"/>
                </a:solidFill>
              </a:rPr>
              <a:t>froides</a:t>
            </a:r>
            <a:r>
              <a:rPr lang="en-GB" altLang="ro-RO" dirty="0">
                <a:solidFill>
                  <a:srgbClr val="000000"/>
                </a:solidFill>
              </a:rPr>
              <a:t> dans la </a:t>
            </a:r>
            <a:r>
              <a:rPr lang="en-GB" altLang="ro-RO" dirty="0" err="1">
                <a:solidFill>
                  <a:srgbClr val="000000"/>
                </a:solidFill>
              </a:rPr>
              <a:t>boîte</a:t>
            </a:r>
            <a:r>
              <a:rPr lang="en-GB" altLang="ro-RO" dirty="0">
                <a:solidFill>
                  <a:srgbClr val="000000"/>
                </a:solidFill>
              </a:rPr>
              <a:t> </a:t>
            </a:r>
            <a:r>
              <a:rPr lang="en-GB" altLang="ro-RO" dirty="0" err="1">
                <a:solidFill>
                  <a:srgbClr val="000000"/>
                </a:solidFill>
              </a:rPr>
              <a:t>froide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le </a:t>
            </a:r>
            <a:r>
              <a:rPr lang="en-GB" altLang="ro-RO" dirty="0" err="1">
                <a:solidFill>
                  <a:srgbClr val="000000"/>
                </a:solidFill>
              </a:rPr>
              <a:t>porte-vaccins</a:t>
            </a:r>
            <a:r>
              <a:rPr lang="en-GB" altLang="ro-RO" dirty="0">
                <a:solidFill>
                  <a:srgbClr val="000000"/>
                </a:solidFill>
              </a:rPr>
              <a:t> </a:t>
            </a:r>
            <a:r>
              <a:rPr lang="en-GB" altLang="ro-RO" dirty="0" err="1">
                <a:solidFill>
                  <a:srgbClr val="000000"/>
                </a:solidFill>
              </a:rPr>
              <a:t>puis</a:t>
            </a:r>
            <a:r>
              <a:rPr lang="en-GB" altLang="ro-RO" dirty="0">
                <a:solidFill>
                  <a:srgbClr val="000000"/>
                </a:solidFill>
              </a:rPr>
              <a:t> y </a:t>
            </a:r>
            <a:r>
              <a:rPr lang="en-GB" altLang="ro-RO" dirty="0" err="1">
                <a:solidFill>
                  <a:srgbClr val="000000"/>
                </a:solidFill>
              </a:rPr>
              <a:t>mettre</a:t>
            </a:r>
            <a:r>
              <a:rPr lang="en-GB" altLang="ro-RO" dirty="0">
                <a:solidFill>
                  <a:srgbClr val="000000"/>
                </a:solidFill>
              </a:rPr>
              <a:t> les (</a:t>
            </a:r>
            <a:r>
              <a:rPr lang="en-GB" altLang="ro-RO" dirty="0" err="1">
                <a:solidFill>
                  <a:srgbClr val="000000"/>
                </a:solidFill>
              </a:rPr>
              <a:t>veiller</a:t>
            </a:r>
            <a:r>
              <a:rPr lang="en-GB" altLang="ro-RO" dirty="0">
                <a:solidFill>
                  <a:srgbClr val="000000"/>
                </a:solidFill>
              </a:rPr>
              <a:t> à ne pas </a:t>
            </a:r>
            <a:r>
              <a:rPr lang="en-GB" altLang="ro-RO" dirty="0" err="1">
                <a:solidFill>
                  <a:srgbClr val="000000"/>
                </a:solidFill>
              </a:rPr>
              <a:t>mettre</a:t>
            </a:r>
            <a:r>
              <a:rPr lang="en-GB" altLang="ro-RO" dirty="0">
                <a:solidFill>
                  <a:srgbClr val="000000"/>
                </a:solidFill>
              </a:rPr>
              <a:t> 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sensibles</a:t>
            </a:r>
            <a:r>
              <a:rPr lang="en-GB" altLang="ro-RO" dirty="0">
                <a:solidFill>
                  <a:srgbClr val="000000"/>
                </a:solidFill>
              </a:rPr>
              <a:t> au gel </a:t>
            </a:r>
            <a:r>
              <a:rPr lang="en-GB" altLang="ro-RO" dirty="0" err="1">
                <a:solidFill>
                  <a:srgbClr val="000000"/>
                </a:solidFill>
              </a:rPr>
              <a:t>près</a:t>
            </a:r>
            <a:r>
              <a:rPr lang="en-GB" altLang="ro-RO" dirty="0">
                <a:solidFill>
                  <a:srgbClr val="000000"/>
                </a:solidFill>
              </a:rPr>
              <a:t> des blocs-glace </a:t>
            </a:r>
            <a:r>
              <a:rPr lang="en-GB" altLang="ro-RO" dirty="0" err="1">
                <a:solidFill>
                  <a:srgbClr val="000000"/>
                </a:solidFill>
              </a:rPr>
              <a:t>congelés</a:t>
            </a:r>
            <a:r>
              <a:rPr lang="en-GB" altLang="ro-RO" dirty="0">
                <a:solidFill>
                  <a:srgbClr val="000000"/>
                </a:solidFill>
              </a:rPr>
              <a:t>, car </a:t>
            </a:r>
            <a:r>
              <a:rPr lang="en-GB" altLang="ro-RO" dirty="0" err="1">
                <a:solidFill>
                  <a:srgbClr val="000000"/>
                </a:solidFill>
              </a:rPr>
              <a:t>cela</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affecter </a:t>
            </a:r>
            <a:r>
              <a:rPr lang="en-GB" altLang="ro-RO" dirty="0" err="1">
                <a:solidFill>
                  <a:srgbClr val="000000"/>
                </a:solidFill>
              </a:rPr>
              <a:t>l'efficacité</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p>
          <a:p>
            <a:pPr>
              <a:buFontTx/>
              <a:buChar char="•"/>
            </a:pPr>
            <a:r>
              <a:rPr lang="en-GB" altLang="ro-RO" dirty="0">
                <a:solidFill>
                  <a:srgbClr val="000000"/>
                </a:solidFill>
              </a:rPr>
              <a:t> Informer le </a:t>
            </a:r>
            <a:r>
              <a:rPr lang="en-GB" altLang="ro-RO" dirty="0" err="1">
                <a:solidFill>
                  <a:srgbClr val="000000"/>
                </a:solidFill>
              </a:rPr>
              <a:t>superviseur</a:t>
            </a:r>
            <a:r>
              <a:rPr lang="en-GB" altLang="ro-RO" dirty="0">
                <a:solidFill>
                  <a:srgbClr val="000000"/>
                </a:solidFill>
              </a:rPr>
              <a:t> </a:t>
            </a:r>
            <a:r>
              <a:rPr lang="en-GB" altLang="ro-RO" dirty="0" err="1">
                <a:solidFill>
                  <a:srgbClr val="000000"/>
                </a:solidFill>
              </a:rPr>
              <a:t>immédiatement</a:t>
            </a:r>
            <a:r>
              <a:rPr lang="en-GB" altLang="ro-RO" dirty="0">
                <a:solidFill>
                  <a:srgbClr val="000000"/>
                </a:solidFill>
              </a:rPr>
              <a:t>.</a:t>
            </a:r>
          </a:p>
        </p:txBody>
      </p:sp>
      <p:sp>
        <p:nvSpPr>
          <p:cNvPr id="22532" name="Espace réservé du numéro de diapositive 3">
            <a:extLst>
              <a:ext uri="{FF2B5EF4-FFF2-40B4-BE49-F238E27FC236}">
                <a16:creationId xmlns:a16="http://schemas.microsoft.com/office/drawing/2014/main" id="{9FCD4361-DE6E-4F61-9428-3C094F1A685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70A94C3-6905-468E-87E6-C753C0DFE8BF}" type="slidenum">
              <a:rPr lang="en-GB" altLang="ro-RO">
                <a:solidFill>
                  <a:srgbClr val="000000"/>
                </a:solidFill>
                <a:cs typeface="Arial" panose="020B0604020202020204" pitchFamily="34" charset="0"/>
              </a:rPr>
              <a:pPr algn="r">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5854747B-CFEE-4DA6-8401-BFFA74310FAB}"/>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02800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77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052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1905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32355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509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6433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1815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979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5668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504236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80EFCC2-0C92-4CA1-A1A0-E1188A4154A6}"/>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9C3EC81-488C-4332-8E39-EBDF06CDEC2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43439A-DF6B-43B1-AEDB-70651568CF5C}"/>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475E323-2A5E-4A31-899C-930D4E33FAA8}"/>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126892D-78B8-4A69-8E27-055A8B1F72C4}"/>
              </a:ext>
            </a:extLst>
          </p:cNvPr>
          <p:cNvSpPr>
            <a:spLocks noChangeArrowheads="1"/>
          </p:cNvSpPr>
          <p:nvPr/>
        </p:nvSpPr>
        <p:spPr bwMode="auto">
          <a:xfrm>
            <a:off x="1071563" y="6308725"/>
            <a:ext cx="5013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dirty="0">
                <a:solidFill>
                  <a:srgbClr val="96CCEE"/>
                </a:solidFill>
                <a:latin typeface="Arial Narrow" pitchFamily="34" charset="0"/>
              </a:rPr>
              <a:t>Caractéristiques et conditions de conservation du vaccin antirotavirus</a:t>
            </a:r>
            <a:r>
              <a:rPr lang="en-GB" altLang="ro-RO" sz="1200" b="1" dirty="0">
                <a:solidFill>
                  <a:srgbClr val="96CCEE"/>
                </a:solidFill>
                <a:latin typeface="Arial Narrow" pitchFamily="34" charset="0"/>
              </a:rPr>
              <a:t>, </a:t>
            </a:r>
            <a:br>
              <a:rPr lang="ro-RO" altLang="ro-RO" sz="1200" b="1" dirty="0">
                <a:solidFill>
                  <a:srgbClr val="96CCEE"/>
                </a:solidFill>
                <a:latin typeface="Arial Narrow" pitchFamily="34" charset="0"/>
              </a:rPr>
            </a:br>
            <a:r>
              <a:rPr lang="en-GB" altLang="ro-RO" sz="1200" b="1" dirty="0">
                <a:solidFill>
                  <a:srgbClr val="96CCEE"/>
                </a:solidFill>
                <a:latin typeface="Arial Narrow" pitchFamily="34" charset="0"/>
              </a:rPr>
              <a:t>Module 2 </a:t>
            </a:r>
            <a:r>
              <a:rPr lang="en-GB" altLang="ro-RO" sz="1200" b="1" dirty="0">
                <a:solidFill>
                  <a:srgbClr val="72BBE8"/>
                </a:solidFill>
                <a:latin typeface="Arial Narrow" pitchFamily="34" charset="0"/>
              </a:rPr>
              <a:t> </a:t>
            </a:r>
            <a:r>
              <a:rPr lang="en-GB" altLang="ro-RO" sz="1200" b="1" dirty="0">
                <a:solidFill>
                  <a:srgbClr val="96CCEE"/>
                </a:solidFill>
                <a:latin typeface="Arial Narrow" pitchFamily="34" charset="0"/>
              </a:rPr>
              <a:t> </a:t>
            </a:r>
            <a:r>
              <a:rPr lang="en-GB" altLang="ro-RO" b="1" baseline="12000" dirty="0">
                <a:solidFill>
                  <a:srgbClr val="FFFFFF"/>
                </a:solidFill>
                <a:latin typeface="Arial Narrow" pitchFamily="34" charset="0"/>
              </a:rPr>
              <a:t>|</a:t>
            </a:r>
            <a:r>
              <a:rPr lang="en-GB" altLang="ro-RO" sz="1200" b="1"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C9B18C5-017B-420E-8FA2-34504ED5F77E}"/>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CC00ECD2-ADA9-4857-87E9-DBFF505564CD}"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34018" y="6094196"/>
            <a:ext cx="2362439" cy="59725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F5CEA30B-A342-4F46-BFE1-CC5DA37715A5}"/>
              </a:ext>
            </a:extLst>
          </p:cNvPr>
          <p:cNvSpPr>
            <a:spLocks noGrp="1" noChangeArrowheads="1"/>
          </p:cNvSpPr>
          <p:nvPr>
            <p:ph type="ctrTitle"/>
          </p:nvPr>
        </p:nvSpPr>
        <p:spPr>
          <a:xfrm>
            <a:off x="685800" y="692150"/>
            <a:ext cx="7772400" cy="1470025"/>
          </a:xfrm>
        </p:spPr>
        <p:txBody>
          <a:bodyPr/>
          <a:lstStyle/>
          <a:p>
            <a:pPr>
              <a:defRPr/>
            </a:pPr>
            <a:r>
              <a:rPr lang="en-GB" altLang="ro-RO" sz="2400">
                <a:solidFill>
                  <a:srgbClr val="FFFFFF"/>
                </a:solidFill>
                <a:latin typeface="Arial" pitchFamily="34" charset="0"/>
                <a:cs typeface="Arial" pitchFamily="34" charset="0"/>
              </a:rPr>
              <a:t>Formation sur l'introduction du vaccin antirotavirus</a:t>
            </a:r>
          </a:p>
        </p:txBody>
      </p:sp>
      <p:sp>
        <p:nvSpPr>
          <p:cNvPr id="5123" name="Rectangle 6">
            <a:extLst>
              <a:ext uri="{FF2B5EF4-FFF2-40B4-BE49-F238E27FC236}">
                <a16:creationId xmlns:a16="http://schemas.microsoft.com/office/drawing/2014/main" id="{182083A9-B9BE-4F0F-8F54-4EFCC2955314}"/>
              </a:ext>
            </a:extLst>
          </p:cNvPr>
          <p:cNvSpPr>
            <a:spLocks noGrp="1" noChangeArrowheads="1"/>
          </p:cNvSpPr>
          <p:nvPr>
            <p:ph type="subTitle" idx="1"/>
          </p:nvPr>
        </p:nvSpPr>
        <p:spPr>
          <a:xfrm>
            <a:off x="1371600" y="2447925"/>
            <a:ext cx="6400800" cy="1752600"/>
          </a:xfrm>
        </p:spPr>
        <p:txBody>
          <a:bodyPr/>
          <a:lstStyle/>
          <a:p>
            <a:pPr>
              <a:buClrTx/>
              <a:buFont typeface="Limon F3" charset="0"/>
              <a:buNone/>
            </a:pPr>
            <a:r>
              <a:rPr lang="en-GB" altLang="ro-RO" sz="3200" b="1">
                <a:solidFill>
                  <a:srgbClr val="FFFFFF"/>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n-US" sz="3200" b="1">
                <a:solidFill>
                  <a:schemeClr val="bg1"/>
                </a:solidFill>
                <a:latin typeface="Arial" panose="020B0604020202020204" pitchFamily="34" charset="0"/>
                <a:cs typeface="Arial" panose="020B0604020202020204" pitchFamily="34" charset="0"/>
              </a:rPr>
              <a:t>Caractéristiques et conditions de conservation du vaccin antirotavirus</a:t>
            </a:r>
          </a:p>
        </p:txBody>
      </p:sp>
      <p:pic>
        <p:nvPicPr>
          <p:cNvPr id="5" name="Picture 4">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94384" y="5114801"/>
            <a:ext cx="4155232" cy="1050503"/>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862174" y="6381328"/>
            <a:ext cx="230425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a:solidFill>
                  <a:schemeClr val="bg1"/>
                </a:solidFill>
              </a:rPr>
              <a:t>Dernière mise </a:t>
            </a:r>
            <a:r>
              <a:rPr lang="fr-FR" altLang="ro-RO" sz="1000" dirty="0">
                <a:solidFill>
                  <a:schemeClr val="bg1"/>
                </a:solidFill>
              </a:rPr>
              <a:t>à</a:t>
            </a:r>
            <a:r>
              <a:rPr lang="fr-FR" sz="1000" dirty="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7AB7789-44F7-4B49-B44B-B13B05494AFC}"/>
              </a:ext>
            </a:extLst>
          </p:cNvPr>
          <p:cNvSpPr>
            <a:spLocks noGrp="1" noChangeArrowheads="1"/>
          </p:cNvSpPr>
          <p:nvPr>
            <p:ph type="title" idx="4294967295"/>
          </p:nvPr>
        </p:nvSpPr>
        <p:spPr/>
        <p:txBody>
          <a:bodyPr/>
          <a:lstStyle/>
          <a:p>
            <a:pPr>
              <a:buSzPct val="100000"/>
              <a:defRPr/>
            </a:pPr>
            <a:r>
              <a:rPr lang="en-GB" altLang="ro-RO" dirty="0">
                <a:solidFill>
                  <a:srgbClr val="002060"/>
                </a:solidFill>
              </a:rPr>
              <a:t>Messages clés </a:t>
            </a:r>
          </a:p>
        </p:txBody>
      </p:sp>
      <p:pic>
        <p:nvPicPr>
          <p:cNvPr id="23555" name="Picture 7" descr="C:\Users\sfellache\Desktop\ammp\doctor1.jpg">
            <a:extLst>
              <a:ext uri="{FF2B5EF4-FFF2-40B4-BE49-F238E27FC236}">
                <a16:creationId xmlns:a16="http://schemas.microsoft.com/office/drawing/2014/main" id="{27FEA1C9-E00D-4FA6-8BD2-F9F5A76471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947E22A2-1CAF-45C6-A4DB-E1B62EE34135}"/>
              </a:ext>
            </a:extLst>
          </p:cNvPr>
          <p:cNvSpPr>
            <a:spLocks noChangeArrowheads="1"/>
          </p:cNvSpPr>
          <p:nvPr/>
        </p:nvSpPr>
        <p:spPr bwMode="auto">
          <a:xfrm>
            <a:off x="179388" y="1267575"/>
            <a:ext cx="8569325"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1700" dirty="0">
                <a:ea typeface="SimSun" panose="02010600030101010101" pitchFamily="2" charset="-122"/>
              </a:rPr>
              <a:t>Le vaccin </a:t>
            </a:r>
            <a:r>
              <a:rPr lang="fr-FR" altLang="ro-RO" sz="1700" dirty="0" err="1"/>
              <a:t>Rotavac</a:t>
            </a:r>
            <a:r>
              <a:rPr lang="fr-FR" altLang="ro-RO" sz="1700" baseline="30000" dirty="0"/>
              <a:t>®</a:t>
            </a:r>
            <a:r>
              <a:rPr lang="fr-FR" altLang="ro-RO" sz="1700" dirty="0"/>
              <a:t> est un vaccin</a:t>
            </a:r>
            <a:r>
              <a:rPr lang="fr-FR" altLang="ro-RO" sz="1700" dirty="0">
                <a:ea typeface="SimSun" panose="02010600030101010101" pitchFamily="2" charset="-122"/>
              </a:rPr>
              <a:t> oral en formulation liquide</a:t>
            </a:r>
          </a:p>
          <a:p>
            <a:r>
              <a:rPr lang="fr-FR" altLang="ro-RO" sz="1700" dirty="0">
                <a:ea typeface="SimSun" panose="02010600030101010101" pitchFamily="2" charset="-122"/>
              </a:rPr>
              <a:t>Le </a:t>
            </a:r>
            <a:r>
              <a:rPr lang="fr-FR" altLang="ro-RO" sz="1700" dirty="0" err="1"/>
              <a:t>Rotavac</a:t>
            </a:r>
            <a:r>
              <a:rPr lang="fr-FR" altLang="ro-RO" sz="1800" baseline="30000" dirty="0"/>
              <a:t>®</a:t>
            </a:r>
            <a:r>
              <a:rPr lang="fr-FR" altLang="ro-RO" sz="1800" dirty="0"/>
              <a:t> </a:t>
            </a:r>
            <a:r>
              <a:rPr lang="fr-FR" altLang="ro-RO" sz="1700" dirty="0">
                <a:ea typeface="SimSun" panose="02010600030101010101" pitchFamily="2" charset="-122"/>
              </a:rPr>
              <a:t>est disponible en flacon de 5 ou 10 doses avec un compte-gouttes</a:t>
            </a:r>
          </a:p>
          <a:p>
            <a:r>
              <a:rPr lang="fr-FR" altLang="ro-RO" sz="1700" dirty="0">
                <a:ea typeface="SimSun" panose="02010600030101010101" pitchFamily="2" charset="-122"/>
              </a:rPr>
              <a:t>1 dose correspond à 5 gouttes (0,5 </a:t>
            </a:r>
            <a:r>
              <a:rPr lang="fr-FR" altLang="ro-RO" sz="1700" dirty="0" err="1">
                <a:ea typeface="SimSun" panose="02010600030101010101" pitchFamily="2" charset="-122"/>
              </a:rPr>
              <a:t>mL</a:t>
            </a:r>
            <a:r>
              <a:rPr lang="fr-FR" altLang="ro-RO" sz="1700" dirty="0">
                <a:ea typeface="SimSun" panose="02010600030101010101" pitchFamily="2" charset="-122"/>
              </a:rPr>
              <a:t>)</a:t>
            </a:r>
          </a:p>
          <a:p>
            <a:r>
              <a:rPr lang="fr-FR" altLang="ro-RO" sz="1700" dirty="0">
                <a:ea typeface="SimSun" panose="02010600030101010101" pitchFamily="2" charset="-122"/>
              </a:rPr>
              <a:t>La fièvre et la diarrhée sont des effets secondaires très fréquents du vaccin antirotavirus </a:t>
            </a:r>
            <a:r>
              <a:rPr lang="fr-FR" altLang="ro-RO" sz="1700" dirty="0" err="1"/>
              <a:t>Rotavac</a:t>
            </a:r>
            <a:r>
              <a:rPr lang="fr-FR" altLang="ro-RO" sz="1800" baseline="30000" dirty="0"/>
              <a:t>®</a:t>
            </a:r>
            <a:r>
              <a:rPr lang="fr-FR" altLang="ro-RO" sz="1800" dirty="0"/>
              <a:t> </a:t>
            </a:r>
            <a:endParaRPr lang="fr-FR" altLang="ro-RO" sz="1700" dirty="0"/>
          </a:p>
          <a:p>
            <a:r>
              <a:rPr lang="fr-FR" altLang="ro-RO" sz="1700" dirty="0">
                <a:ea typeface="SimSun" panose="02010600030101010101" pitchFamily="2" charset="-122"/>
              </a:rPr>
              <a:t>Stocker le vaccin </a:t>
            </a:r>
            <a:r>
              <a:rPr lang="fr-FR" altLang="ro-RO" sz="1700" dirty="0" err="1">
                <a:ea typeface="SimSun" panose="02010600030101010101" pitchFamily="2" charset="-122"/>
              </a:rPr>
              <a:t>Rotavac</a:t>
            </a:r>
            <a:r>
              <a:rPr lang="fr-FR" altLang="ro-RO" sz="1700" baseline="30000" dirty="0">
                <a:ea typeface="SimSun" panose="02010600030101010101" pitchFamily="2" charset="-122"/>
              </a:rPr>
              <a:t>®</a:t>
            </a:r>
            <a:r>
              <a:rPr lang="fr-FR" altLang="ro-RO" sz="1700" dirty="0">
                <a:ea typeface="SimSun" panose="02010600030101010101" pitchFamily="2" charset="-122"/>
              </a:rPr>
              <a:t> à -20°C, quand des congélateurs sont disponibles, et entre +2</a:t>
            </a:r>
            <a:r>
              <a:rPr lang="fr-FR" altLang="ro-RO" sz="1700" dirty="0">
                <a:latin typeface="Limon F3" charset="0"/>
                <a:ea typeface="SimSun" panose="02010600030101010101" pitchFamily="2" charset="-122"/>
              </a:rPr>
              <a:t>°</a:t>
            </a:r>
            <a:r>
              <a:rPr lang="fr-FR" altLang="ro-RO" sz="1700" dirty="0">
                <a:ea typeface="SimSun" panose="02010600030101010101" pitchFamily="2" charset="-122"/>
              </a:rPr>
              <a:t>C et +8</a:t>
            </a:r>
            <a:r>
              <a:rPr lang="fr-FR" altLang="ro-RO" sz="1700" dirty="0">
                <a:latin typeface="Limon F3" charset="0"/>
                <a:ea typeface="SimSun" panose="02010600030101010101" pitchFamily="2" charset="-122"/>
              </a:rPr>
              <a:t>°</a:t>
            </a:r>
            <a:r>
              <a:rPr lang="fr-FR" altLang="ro-RO" sz="1700" dirty="0">
                <a:ea typeface="SimSun" panose="02010600030101010101" pitchFamily="2" charset="-122"/>
              </a:rPr>
              <a:t>C aux points de prestation des services</a:t>
            </a:r>
          </a:p>
          <a:p>
            <a:r>
              <a:rPr lang="fr-FR" altLang="ro-RO" sz="1700" dirty="0">
                <a:ea typeface="SimSun" panose="02010600030101010101" pitchFamily="2" charset="-122"/>
              </a:rPr>
              <a:t>Les vaccins dont les dates d’expiration sont proches et dont la pastille de contrôle du vaccin est proche du point de mise au rebut (ou s’en approche fortement) devraient être conservés au réfrigérateur pour être utilisés en premier</a:t>
            </a:r>
          </a:p>
          <a:p>
            <a:r>
              <a:rPr lang="fr-FR" altLang="ro-RO" sz="1700" dirty="0">
                <a:ea typeface="SimSun" panose="02010600030101010101" pitchFamily="2" charset="-122"/>
              </a:rPr>
              <a:t>Ne pas ouvrir fréquemment la porte du réfrigérateur </a:t>
            </a:r>
          </a:p>
          <a:p>
            <a:r>
              <a:rPr lang="fr-FR" altLang="ro-RO" sz="1700" dirty="0">
                <a:ea typeface="SimSun" panose="02010600030101010101" pitchFamily="2" charset="-122"/>
              </a:rPr>
              <a:t>Surveiller régulièrement la température du congélateur et du réfrigérateur.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doctor_goodbye">
            <a:extLst>
              <a:ext uri="{FF2B5EF4-FFF2-40B4-BE49-F238E27FC236}">
                <a16:creationId xmlns:a16="http://schemas.microsoft.com/office/drawing/2014/main" id="{91B55B74-1433-442F-98D1-A85D55834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769A7175-605D-4352-A586-0B2A1A8F395E}"/>
              </a:ext>
            </a:extLst>
          </p:cNvPr>
          <p:cNvSpPr>
            <a:spLocks noGrp="1"/>
          </p:cNvSpPr>
          <p:nvPr>
            <p:ph type="title" idx="4294967295"/>
          </p:nvPr>
        </p:nvSpPr>
        <p:spPr/>
        <p:txBody>
          <a:bodyPr/>
          <a:lstStyle/>
          <a:p>
            <a:pPr>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48FC47D1-876D-4A8C-8CC4-C0FBB2830600}"/>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DFE9C004-E8DF-4DB1-A44E-FF85BA717C3A}"/>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B70AE726-3C9D-4234-8E07-2A5D6CA7776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À la fin de ce module, le participant sera en mesure de :</a:t>
            </a:r>
          </a:p>
          <a:p>
            <a:pPr lvl="1"/>
            <a:r>
              <a:rPr lang="fr-FR" altLang="en-US"/>
              <a:t>Décrire les principales caractéristiques du vaccin </a:t>
            </a:r>
          </a:p>
          <a:p>
            <a:pPr lvl="1">
              <a:buFont typeface="Arial" panose="020B0604020202020204" pitchFamily="34" charset="0"/>
              <a:buNone/>
            </a:pPr>
            <a:r>
              <a:rPr lang="fr-FR" altLang="en-US"/>
              <a:t>    antirotavirus</a:t>
            </a:r>
          </a:p>
          <a:p>
            <a:pPr lvl="1"/>
            <a:r>
              <a:rPr lang="fr-FR" altLang="en-US"/>
              <a:t>Décrire les conditions de conservation du vaccin </a:t>
            </a:r>
          </a:p>
          <a:p>
            <a:pPr lvl="1">
              <a:buFont typeface="Arial" panose="020B0604020202020204" pitchFamily="34" charset="0"/>
              <a:buNone/>
            </a:pPr>
            <a:r>
              <a:rPr lang="fr-FR" altLang="en-US"/>
              <a:t>    antirotavirus</a:t>
            </a:r>
            <a:endParaRPr lang="en-GB" altLang="ro-RO">
              <a:ea typeface="MS PGothic" panose="020B0600070205080204" pitchFamily="34" charset="-128"/>
            </a:endParaRPr>
          </a:p>
          <a:p>
            <a:r>
              <a:rPr lang="en-GB" altLang="ro-RO"/>
              <a:t>Durée</a:t>
            </a:r>
          </a:p>
          <a:p>
            <a:pPr lvl="1"/>
            <a:r>
              <a:rPr lang="en-GB" altLang="ro-RO">
                <a:ea typeface="MS PGothic" panose="020B0600070205080204" pitchFamily="34" charset="-128"/>
              </a:rPr>
              <a:t>15 minutes</a:t>
            </a:r>
          </a:p>
        </p:txBody>
      </p:sp>
      <p:pic>
        <p:nvPicPr>
          <p:cNvPr id="7172" name="Picture 6" descr="C:\Users\sfellache\Desktop\ammp\sandclock.jpg">
            <a:extLst>
              <a:ext uri="{FF2B5EF4-FFF2-40B4-BE49-F238E27FC236}">
                <a16:creationId xmlns:a16="http://schemas.microsoft.com/office/drawing/2014/main" id="{698F25AE-8968-430D-AD46-AB51207A7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DBCB7544-0971-4A85-95A4-7EEC414341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A733E7D3-4055-404E-9259-35962E00394D}"/>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7C71778-3BA3-47E3-B978-D4861D23E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E055EB16-4DFF-42FD-83FF-CB4976A3BE73}"/>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03D316BB-AC6D-4146-B081-219ADF0F12DA}"/>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Quel est la présentation du vaccin antirotavirus ?</a:t>
              </a:r>
            </a:p>
          </p:txBody>
        </p:sp>
        <p:sp>
          <p:nvSpPr>
            <p:cNvPr id="8" name="Ellipse 7">
              <a:extLst>
                <a:ext uri="{FF2B5EF4-FFF2-40B4-BE49-F238E27FC236}">
                  <a16:creationId xmlns:a16="http://schemas.microsoft.com/office/drawing/2014/main" id="{6639B97D-EC8E-4CA6-ADEC-0A93C2E84AEE}"/>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5" name="Group 12">
            <a:extLst>
              <a:ext uri="{FF2B5EF4-FFF2-40B4-BE49-F238E27FC236}">
                <a16:creationId xmlns:a16="http://schemas.microsoft.com/office/drawing/2014/main" id="{9C43DB76-6D2F-4BD6-B653-33EEA163087D}"/>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14FB8026-B5FA-4A40-96A2-CD817B9EBF9A}"/>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À quelle température le vaccin devrait-il être conservé ?</a:t>
              </a:r>
            </a:p>
          </p:txBody>
        </p:sp>
        <p:sp>
          <p:nvSpPr>
            <p:cNvPr id="9" name="Ellipse 8">
              <a:extLst>
                <a:ext uri="{FF2B5EF4-FFF2-40B4-BE49-F238E27FC236}">
                  <a16:creationId xmlns:a16="http://schemas.microsoft.com/office/drawing/2014/main" id="{A4E3E457-2521-4988-81C4-3AF68572B7F4}"/>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grpSp>
        <p:nvGrpSpPr>
          <p:cNvPr id="11" name="Group 13">
            <a:extLst>
              <a:ext uri="{FF2B5EF4-FFF2-40B4-BE49-F238E27FC236}">
                <a16:creationId xmlns:a16="http://schemas.microsoft.com/office/drawing/2014/main" id="{3444774D-8DFD-4D6E-AA8C-8D5022FF132E}"/>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9D82BEC3-19E7-4B13-8291-27BF36A2D149}"/>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buSzPct val="100000"/>
                <a:defRPr/>
              </a:pPr>
              <a:r>
                <a:rPr lang="en-GB" altLang="ro-RO" sz="2000" b="1">
                  <a:solidFill>
                    <a:srgbClr val="000066"/>
                  </a:solidFill>
                  <a:latin typeface="Arial" panose="020B0604020202020204" pitchFamily="34" charset="0"/>
                </a:rPr>
                <a:t>Où le vaccin devrait-il être conservé ?</a:t>
              </a:r>
            </a:p>
          </p:txBody>
        </p:sp>
        <p:sp>
          <p:nvSpPr>
            <p:cNvPr id="10" name="Ellipse 9">
              <a:extLst>
                <a:ext uri="{FF2B5EF4-FFF2-40B4-BE49-F238E27FC236}">
                  <a16:creationId xmlns:a16="http://schemas.microsoft.com/office/drawing/2014/main" id="{C75688F8-9B75-448D-8E4C-2CEEC99A467F}"/>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4</a:t>
              </a:r>
            </a:p>
          </p:txBody>
        </p:sp>
      </p:grpSp>
      <p:sp>
        <p:nvSpPr>
          <p:cNvPr id="9222" name="Titre 17">
            <a:extLst>
              <a:ext uri="{FF2B5EF4-FFF2-40B4-BE49-F238E27FC236}">
                <a16:creationId xmlns:a16="http://schemas.microsoft.com/office/drawing/2014/main" id="{E2AE906C-F63A-4EE3-9E45-0A350935BEF4}"/>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Questions clés</a:t>
            </a:r>
          </a:p>
        </p:txBody>
      </p:sp>
      <p:sp>
        <p:nvSpPr>
          <p:cNvPr id="9223" name="Rectangle 1">
            <a:extLst>
              <a:ext uri="{FF2B5EF4-FFF2-40B4-BE49-F238E27FC236}">
                <a16:creationId xmlns:a16="http://schemas.microsoft.com/office/drawing/2014/main" id="{5F9DFA12-70F4-4272-B86A-3CC07A4EAEF9}"/>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4F6E24C1-7260-44C3-9712-AA9F9EF66E11}"/>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03AD62C-6640-401F-84CF-675F79C87A54}"/>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Le vaccin antirotavirus est-il sûr ?</a:t>
              </a:r>
            </a:p>
          </p:txBody>
        </p:sp>
        <p:sp>
          <p:nvSpPr>
            <p:cNvPr id="17" name="Ellipse 8">
              <a:extLst>
                <a:ext uri="{FF2B5EF4-FFF2-40B4-BE49-F238E27FC236}">
                  <a16:creationId xmlns:a16="http://schemas.microsoft.com/office/drawing/2014/main" id="{C7512A83-B38D-4279-8B49-65C7CF9F5116}"/>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DD1A99-E10B-45DA-B8EE-41D68572C58E}"/>
              </a:ext>
            </a:extLst>
          </p:cNvPr>
          <p:cNvSpPr>
            <a:spLocks noGrp="1" noChangeArrowheads="1"/>
          </p:cNvSpPr>
          <p:nvPr>
            <p:ph type="title" idx="4294967295"/>
          </p:nvPr>
        </p:nvSpPr>
        <p:spPr/>
        <p:txBody>
          <a:bodyPr/>
          <a:lstStyle/>
          <a:p>
            <a:pPr>
              <a:buSzPct val="100000"/>
              <a:defRPr/>
            </a:pPr>
            <a:r>
              <a:rPr lang="en-GB" altLang="ro-RO" dirty="0" err="1">
                <a:solidFill>
                  <a:srgbClr val="002060"/>
                </a:solidFill>
              </a:rPr>
              <a:t>Quel</a:t>
            </a:r>
            <a:r>
              <a:rPr lang="en-GB" altLang="ro-RO" dirty="0">
                <a:solidFill>
                  <a:srgbClr val="002060"/>
                </a:solidFill>
              </a:rPr>
              <a:t> </a:t>
            </a:r>
            <a:r>
              <a:rPr lang="en-GB" altLang="ro-RO" dirty="0" err="1">
                <a:solidFill>
                  <a:srgbClr val="002060"/>
                </a:solidFill>
              </a:rPr>
              <a:t>est</a:t>
            </a:r>
            <a:r>
              <a:rPr lang="en-GB" altLang="ro-RO" dirty="0">
                <a:solidFill>
                  <a:srgbClr val="002060"/>
                </a:solidFill>
              </a:rPr>
              <a:t> la </a:t>
            </a:r>
            <a:r>
              <a:rPr lang="en-GB" altLang="ro-RO" dirty="0" err="1">
                <a:solidFill>
                  <a:srgbClr val="002060"/>
                </a:solidFill>
              </a:rPr>
              <a:t>présentation</a:t>
            </a:r>
            <a:r>
              <a:rPr lang="en-GB" altLang="ro-RO" dirty="0">
                <a:solidFill>
                  <a:srgbClr val="002060"/>
                </a:solidFill>
              </a:rPr>
              <a:t> du </a:t>
            </a:r>
            <a:r>
              <a:rPr lang="en-GB" altLang="ro-RO" dirty="0" err="1">
                <a:solidFill>
                  <a:srgbClr val="002060"/>
                </a:solidFill>
              </a:rPr>
              <a:t>vaccin</a:t>
            </a:r>
            <a:r>
              <a:rPr lang="en-GB" altLang="ro-RO" dirty="0">
                <a:solidFill>
                  <a:srgbClr val="002060"/>
                </a:solidFill>
              </a:rPr>
              <a:t> </a:t>
            </a:r>
            <a:r>
              <a:rPr lang="en-GB" altLang="ro-RO" dirty="0" err="1">
                <a:solidFill>
                  <a:srgbClr val="002060"/>
                </a:solidFill>
              </a:rPr>
              <a:t>antirotavirus</a:t>
            </a:r>
            <a:r>
              <a:rPr lang="en-GB" altLang="ro-RO" dirty="0">
                <a:solidFill>
                  <a:srgbClr val="002060"/>
                </a:solidFill>
              </a:rPr>
              <a:t> (</a:t>
            </a:r>
            <a:r>
              <a:rPr lang="en-GB" altLang="ro-RO" dirty="0" err="1">
                <a:solidFill>
                  <a:srgbClr val="002060"/>
                </a:solidFill>
              </a:rPr>
              <a:t>Rotavac</a:t>
            </a:r>
            <a:r>
              <a:rPr lang="en-GB" altLang="ro-RO" baseline="30000" dirty="0">
                <a:solidFill>
                  <a:srgbClr val="002060"/>
                </a:solidFill>
              </a:rPr>
              <a:t>®</a:t>
            </a:r>
            <a:r>
              <a:rPr lang="en-GB" altLang="ro-RO" dirty="0">
                <a:solidFill>
                  <a:srgbClr val="002060"/>
                </a:solidFill>
              </a:rPr>
              <a:t>) ?</a:t>
            </a:r>
          </a:p>
        </p:txBody>
      </p:sp>
      <p:sp>
        <p:nvSpPr>
          <p:cNvPr id="11267" name="Rectangle 3">
            <a:extLst>
              <a:ext uri="{FF2B5EF4-FFF2-40B4-BE49-F238E27FC236}">
                <a16:creationId xmlns:a16="http://schemas.microsoft.com/office/drawing/2014/main" id="{621B07F4-8FEF-41C5-B495-06C7ECD4BA76}"/>
              </a:ext>
            </a:extLst>
          </p:cNvPr>
          <p:cNvSpPr>
            <a:spLocks noGrp="1" noChangeArrowheads="1"/>
          </p:cNvSpPr>
          <p:nvPr>
            <p:ph type="body" idx="1"/>
          </p:nvPr>
        </p:nvSpPr>
        <p:spPr>
          <a:xfrm>
            <a:off x="442913" y="1481138"/>
            <a:ext cx="5713412" cy="4611687"/>
          </a:xfrm>
        </p:spPr>
        <p:txBody>
          <a:bodyPr/>
          <a:lstStyle/>
          <a:p>
            <a:r>
              <a:rPr lang="en-GB" altLang="ro-RO" sz="2800" dirty="0"/>
              <a:t>Le </a:t>
            </a:r>
            <a:r>
              <a:rPr lang="en-GB" altLang="ro-RO" sz="2800" dirty="0" err="1"/>
              <a:t>vaccin</a:t>
            </a:r>
            <a:r>
              <a:rPr lang="en-GB" altLang="ro-RO" sz="2800" dirty="0"/>
              <a:t> </a:t>
            </a:r>
            <a:r>
              <a:rPr lang="en-GB" altLang="ro-RO" sz="2800" dirty="0" err="1"/>
              <a:t>Rotavac</a:t>
            </a:r>
            <a:r>
              <a:rPr lang="en-GB" altLang="ro-RO" sz="2800" baseline="30000" dirty="0"/>
              <a:t>®</a:t>
            </a:r>
            <a:r>
              <a:rPr lang="en-GB" altLang="ro-RO" sz="2800" dirty="0"/>
              <a:t> </a:t>
            </a:r>
            <a:r>
              <a:rPr lang="en-GB" altLang="ro-RO" sz="2800" dirty="0" err="1"/>
              <a:t>est</a:t>
            </a:r>
            <a:r>
              <a:rPr lang="en-GB" altLang="ro-RO" sz="2800" dirty="0"/>
              <a:t> un </a:t>
            </a:r>
            <a:r>
              <a:rPr lang="en-GB" altLang="ro-RO" sz="2800" dirty="0" err="1"/>
              <a:t>vaccin</a:t>
            </a:r>
            <a:r>
              <a:rPr lang="en-GB" altLang="ro-RO" sz="2800" dirty="0"/>
              <a:t> prêt à </a:t>
            </a:r>
            <a:r>
              <a:rPr lang="en-GB" altLang="ro-RO" sz="2800" dirty="0" err="1"/>
              <a:t>l’emploi</a:t>
            </a:r>
            <a:r>
              <a:rPr lang="en-GB" altLang="ro-RO" sz="2800" dirty="0"/>
              <a:t>,  oral </a:t>
            </a:r>
            <a:r>
              <a:rPr lang="en-GB" altLang="ro-RO" sz="2800" dirty="0" err="1"/>
              <a:t>en</a:t>
            </a:r>
            <a:r>
              <a:rPr lang="en-GB" altLang="ro-RO" sz="2800" dirty="0"/>
              <a:t> formulation </a:t>
            </a:r>
            <a:r>
              <a:rPr lang="en-GB" altLang="ro-RO" sz="2800" dirty="0" err="1"/>
              <a:t>liquide</a:t>
            </a:r>
            <a:r>
              <a:rPr lang="en-GB" altLang="ro-RO" sz="2800" dirty="0">
                <a:ea typeface="SimSun" panose="02010600030101010101" pitchFamily="2" charset="-122"/>
              </a:rPr>
              <a:t> </a:t>
            </a:r>
          </a:p>
          <a:p>
            <a:r>
              <a:rPr lang="en-GB" altLang="ro-RO" sz="2800" dirty="0">
                <a:ea typeface="SimSun" panose="02010600030101010101" pitchFamily="2" charset="-122"/>
              </a:rPr>
              <a:t>Il </a:t>
            </a:r>
            <a:r>
              <a:rPr lang="en-GB" altLang="ro-RO" sz="2800" dirty="0" err="1">
                <a:ea typeface="SimSun" panose="02010600030101010101" pitchFamily="2" charset="-122"/>
              </a:rPr>
              <a:t>est</a:t>
            </a:r>
            <a:r>
              <a:rPr lang="en-GB" altLang="ro-RO" sz="2800" dirty="0">
                <a:ea typeface="SimSun" panose="02010600030101010101" pitchFamily="2" charset="-122"/>
              </a:rPr>
              <a:t> disponible </a:t>
            </a:r>
            <a:r>
              <a:rPr lang="en-GB" altLang="ro-RO" sz="2800" dirty="0" err="1">
                <a:ea typeface="SimSun" panose="02010600030101010101" pitchFamily="2" charset="-122"/>
              </a:rPr>
              <a:t>en</a:t>
            </a:r>
            <a:r>
              <a:rPr lang="en-GB" altLang="ro-RO" sz="2800" dirty="0">
                <a:ea typeface="SimSun" panose="02010600030101010101" pitchFamily="2" charset="-122"/>
              </a:rPr>
              <a:t> flacon de 5 doses (2,5 mL) </a:t>
            </a:r>
            <a:r>
              <a:rPr lang="en-GB" altLang="ro-RO" sz="2800" dirty="0" err="1">
                <a:ea typeface="SimSun" panose="02010600030101010101" pitchFamily="2" charset="-122"/>
              </a:rPr>
              <a:t>ou</a:t>
            </a:r>
            <a:r>
              <a:rPr lang="en-GB" altLang="ro-RO" sz="2800" dirty="0">
                <a:ea typeface="SimSun" panose="02010600030101010101" pitchFamily="2" charset="-122"/>
              </a:rPr>
              <a:t> 10 doses (5 mL) avec un </a:t>
            </a:r>
            <a:r>
              <a:rPr lang="en-GB" altLang="ro-RO" sz="2800" dirty="0" err="1">
                <a:ea typeface="SimSun" panose="02010600030101010101" pitchFamily="2" charset="-122"/>
              </a:rPr>
              <a:t>compte</a:t>
            </a:r>
            <a:r>
              <a:rPr lang="en-GB" altLang="ro-RO" sz="2800" dirty="0">
                <a:ea typeface="SimSun" panose="02010600030101010101" pitchFamily="2" charset="-122"/>
              </a:rPr>
              <a:t>-gouttes</a:t>
            </a:r>
          </a:p>
          <a:p>
            <a:r>
              <a:rPr lang="en-GB" altLang="ro-RO" sz="2800" dirty="0">
                <a:ea typeface="SimSun" panose="02010600030101010101" pitchFamily="2" charset="-122"/>
              </a:rPr>
              <a:t>Dosage :</a:t>
            </a:r>
          </a:p>
          <a:p>
            <a:pPr lvl="1"/>
            <a:r>
              <a:rPr lang="en-GB" altLang="ro-RO" sz="2800" dirty="0">
                <a:ea typeface="SimSun" panose="02010600030101010101" pitchFamily="2" charset="-122"/>
              </a:rPr>
              <a:t>1 dose = 0,5 mL = </a:t>
            </a:r>
            <a:r>
              <a:rPr lang="en-GB" altLang="ro-RO" sz="2800" b="1" dirty="0">
                <a:ea typeface="SimSun" panose="02010600030101010101" pitchFamily="2" charset="-122"/>
              </a:rPr>
              <a:t>5 gouttes</a:t>
            </a:r>
          </a:p>
        </p:txBody>
      </p:sp>
      <p:sp>
        <p:nvSpPr>
          <p:cNvPr id="11268" name="Rectangle 10">
            <a:extLst>
              <a:ext uri="{FF2B5EF4-FFF2-40B4-BE49-F238E27FC236}">
                <a16:creationId xmlns:a16="http://schemas.microsoft.com/office/drawing/2014/main" id="{022E2FC1-A928-442D-BF71-35444B4B90C6}"/>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11269" name="Picture 10">
            <a:extLst>
              <a:ext uri="{FF2B5EF4-FFF2-40B4-BE49-F238E27FC236}">
                <a16:creationId xmlns:a16="http://schemas.microsoft.com/office/drawing/2014/main" id="{45D7E734-3489-450A-810C-FEFDC906B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488" y="1268413"/>
            <a:ext cx="2051050"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2">
            <a:extLst>
              <a:ext uri="{FF2B5EF4-FFF2-40B4-BE49-F238E27FC236}">
                <a16:creationId xmlns:a16="http://schemas.microsoft.com/office/drawing/2014/main" id="{CE6C5EA8-BA25-4A44-BD4A-B99447DEE7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9125" y="3509963"/>
            <a:ext cx="213995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Oval 5">
            <a:extLst>
              <a:ext uri="{FF2B5EF4-FFF2-40B4-BE49-F238E27FC236}">
                <a16:creationId xmlns:a16="http://schemas.microsoft.com/office/drawing/2014/main" id="{AABB79CE-5ACF-48F8-A5C6-8CD567665A02}"/>
              </a:ext>
            </a:extLst>
          </p:cNvPr>
          <p:cNvSpPr>
            <a:spLocks noChangeArrowheads="1"/>
          </p:cNvSpPr>
          <p:nvPr/>
        </p:nvSpPr>
        <p:spPr bwMode="auto">
          <a:xfrm>
            <a:off x="7092950" y="2708275"/>
            <a:ext cx="863600" cy="288925"/>
          </a:xfrm>
          <a:prstGeom prst="ellipse">
            <a:avLst/>
          </a:prstGeom>
          <a:noFill/>
          <a:ln w="381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11272" name="Oval 11">
            <a:extLst>
              <a:ext uri="{FF2B5EF4-FFF2-40B4-BE49-F238E27FC236}">
                <a16:creationId xmlns:a16="http://schemas.microsoft.com/office/drawing/2014/main" id="{AD1E8737-58EB-4950-A27B-E0EE29AAF579}"/>
              </a:ext>
            </a:extLst>
          </p:cNvPr>
          <p:cNvSpPr>
            <a:spLocks noChangeArrowheads="1"/>
          </p:cNvSpPr>
          <p:nvPr/>
        </p:nvSpPr>
        <p:spPr bwMode="auto">
          <a:xfrm>
            <a:off x="7189788" y="4637088"/>
            <a:ext cx="865187" cy="288925"/>
          </a:xfrm>
          <a:prstGeom prst="ellipse">
            <a:avLst/>
          </a:prstGeom>
          <a:noFill/>
          <a:ln w="381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CE5EFEA-1F27-4598-963F-9F51185E9D85}"/>
              </a:ext>
            </a:extLst>
          </p:cNvPr>
          <p:cNvSpPr>
            <a:spLocks noGrp="1" noChangeArrowheads="1"/>
          </p:cNvSpPr>
          <p:nvPr>
            <p:ph type="title" idx="4294967295"/>
          </p:nvPr>
        </p:nvSpPr>
        <p:spPr/>
        <p:txBody>
          <a:bodyPr/>
          <a:lstStyle/>
          <a:p>
            <a:pPr>
              <a:buSzPct val="100000"/>
              <a:defRPr/>
            </a:pPr>
            <a:r>
              <a:rPr lang="en-GB" altLang="ro-RO">
                <a:solidFill>
                  <a:srgbClr val="002060"/>
                </a:solidFill>
              </a:rPr>
              <a:t>Le vaccin est-il sûr ?</a:t>
            </a:r>
          </a:p>
        </p:txBody>
      </p:sp>
      <p:sp>
        <p:nvSpPr>
          <p:cNvPr id="13315" name="Rectangle 3">
            <a:extLst>
              <a:ext uri="{FF2B5EF4-FFF2-40B4-BE49-F238E27FC236}">
                <a16:creationId xmlns:a16="http://schemas.microsoft.com/office/drawing/2014/main" id="{5B08F4C8-8C81-493E-A4B2-B8B4697F76D1}"/>
              </a:ext>
            </a:extLst>
          </p:cNvPr>
          <p:cNvSpPr>
            <a:spLocks noGrp="1" noChangeArrowheads="1"/>
          </p:cNvSpPr>
          <p:nvPr>
            <p:ph type="body" idx="1"/>
          </p:nvPr>
        </p:nvSpPr>
        <p:spPr>
          <a:xfrm>
            <a:off x="442913" y="1341438"/>
            <a:ext cx="8161337" cy="4611687"/>
          </a:xfrm>
        </p:spPr>
        <p:txBody>
          <a:bodyPr/>
          <a:lstStyle/>
          <a:p>
            <a:r>
              <a:rPr lang="en-GB" altLang="ro-RO" sz="2400" dirty="0"/>
              <a:t>Le </a:t>
            </a:r>
            <a:r>
              <a:rPr lang="en-GB" altLang="ro-RO" sz="2400" dirty="0" err="1"/>
              <a:t>vaccin</a:t>
            </a:r>
            <a:r>
              <a:rPr lang="en-GB" altLang="ro-RO" sz="2400" dirty="0"/>
              <a:t> </a:t>
            </a:r>
            <a:r>
              <a:rPr lang="en-GB" altLang="ro-RO" sz="2400" dirty="0" err="1"/>
              <a:t>Rotavac</a:t>
            </a:r>
            <a:r>
              <a:rPr lang="en-GB" altLang="ro-RO" sz="2400" baseline="30000" dirty="0"/>
              <a:t>®</a:t>
            </a:r>
            <a:r>
              <a:rPr lang="en-GB" altLang="ro-RO" sz="2400" dirty="0"/>
              <a:t> </a:t>
            </a:r>
            <a:r>
              <a:rPr lang="en-GB" altLang="ro-RO" sz="2400" dirty="0" err="1"/>
              <a:t>est</a:t>
            </a:r>
            <a:r>
              <a:rPr lang="en-GB" altLang="ro-RO" sz="2400" dirty="0"/>
              <a:t> sans danger et NE </a:t>
            </a:r>
            <a:r>
              <a:rPr lang="en-GB" altLang="ro-RO" sz="2400" dirty="0" err="1"/>
              <a:t>provoque</a:t>
            </a:r>
            <a:r>
              <a:rPr lang="en-GB" altLang="ro-RO" sz="2400" dirty="0"/>
              <a:t> PAS </a:t>
            </a:r>
            <a:r>
              <a:rPr lang="en-GB" altLang="ro-RO" sz="2400" dirty="0" err="1"/>
              <a:t>d’effets</a:t>
            </a:r>
            <a:r>
              <a:rPr lang="en-GB" altLang="ro-RO" sz="2400" dirty="0"/>
              <a:t> </a:t>
            </a:r>
            <a:r>
              <a:rPr lang="en-GB" altLang="ro-RO" sz="2400" dirty="0" err="1"/>
              <a:t>indésirables</a:t>
            </a:r>
            <a:r>
              <a:rPr lang="en-GB" altLang="ro-RO" sz="2400" dirty="0"/>
              <a:t> graves</a:t>
            </a:r>
          </a:p>
          <a:p>
            <a:r>
              <a:rPr lang="en-GB" altLang="ro-RO" sz="2400" dirty="0"/>
              <a:t>La </a:t>
            </a:r>
            <a:r>
              <a:rPr lang="en-GB" altLang="ro-RO" sz="2400" dirty="0" err="1"/>
              <a:t>fièvre</a:t>
            </a:r>
            <a:r>
              <a:rPr lang="en-GB" altLang="ro-RO" sz="2400" dirty="0"/>
              <a:t> et la </a:t>
            </a:r>
            <a:r>
              <a:rPr lang="en-GB" altLang="ro-RO" sz="2400" dirty="0" err="1"/>
              <a:t>diarrhée</a:t>
            </a:r>
            <a:r>
              <a:rPr lang="en-GB" altLang="ro-RO" sz="2400" dirty="0"/>
              <a:t> </a:t>
            </a:r>
            <a:r>
              <a:rPr lang="en-GB" altLang="ro-RO" sz="2400" dirty="0" err="1"/>
              <a:t>sont</a:t>
            </a:r>
            <a:r>
              <a:rPr lang="en-GB" altLang="ro-RO" sz="2400" dirty="0"/>
              <a:t> des </a:t>
            </a:r>
            <a:r>
              <a:rPr lang="en-GB" altLang="ro-RO" sz="2400" dirty="0" err="1"/>
              <a:t>effets</a:t>
            </a:r>
            <a:r>
              <a:rPr lang="en-GB" altLang="ro-RO" sz="2400" dirty="0"/>
              <a:t> </a:t>
            </a:r>
            <a:r>
              <a:rPr lang="en-GB" altLang="ro-RO" sz="2400" dirty="0" err="1"/>
              <a:t>secondaires</a:t>
            </a:r>
            <a:r>
              <a:rPr lang="en-GB" altLang="ro-RO" sz="2400" dirty="0"/>
              <a:t> très </a:t>
            </a:r>
            <a:r>
              <a:rPr lang="en-GB" altLang="ro-RO" sz="2400" dirty="0" err="1"/>
              <a:t>fréquents</a:t>
            </a:r>
            <a:r>
              <a:rPr lang="en-GB" altLang="ro-RO" sz="2400" dirty="0"/>
              <a:t> du </a:t>
            </a:r>
            <a:r>
              <a:rPr lang="en-GB" altLang="ro-RO" sz="2400" dirty="0" err="1"/>
              <a:t>vaccin</a:t>
            </a:r>
            <a:r>
              <a:rPr lang="en-GB" altLang="ro-RO" sz="2400" dirty="0"/>
              <a:t> </a:t>
            </a:r>
            <a:r>
              <a:rPr lang="en-GB" altLang="ro-RO" sz="2400" dirty="0" err="1"/>
              <a:t>antirotavirus</a:t>
            </a:r>
            <a:r>
              <a:rPr lang="en-GB" altLang="ro-RO" sz="2400" dirty="0"/>
              <a:t> </a:t>
            </a:r>
            <a:r>
              <a:rPr lang="en-GB" altLang="ro-RO" sz="2400" dirty="0" err="1"/>
              <a:t>Rotavac</a:t>
            </a:r>
            <a:r>
              <a:rPr lang="en-GB" altLang="ro-RO" sz="2400" baseline="30000" dirty="0"/>
              <a:t>® </a:t>
            </a:r>
            <a:endParaRPr lang="en-GB" altLang="ro-RO" sz="2400" dirty="0"/>
          </a:p>
          <a:p>
            <a:r>
              <a:rPr lang="en-GB" altLang="ro-RO" sz="2400" dirty="0"/>
              <a:t>Le </a:t>
            </a:r>
            <a:r>
              <a:rPr lang="en-GB" altLang="ro-RO" sz="2400" dirty="0" err="1"/>
              <a:t>vaccin</a:t>
            </a:r>
            <a:r>
              <a:rPr lang="en-GB" altLang="ro-RO" sz="2400" dirty="0"/>
              <a:t> </a:t>
            </a:r>
            <a:r>
              <a:rPr lang="en-GB" altLang="ro-RO" sz="2400" dirty="0" err="1"/>
              <a:t>Rotavac</a:t>
            </a:r>
            <a:r>
              <a:rPr lang="en-GB" altLang="ro-RO" sz="2400" baseline="30000" dirty="0"/>
              <a:t>® </a:t>
            </a:r>
            <a:r>
              <a:rPr lang="en-GB" altLang="ro-RO" sz="2400" dirty="0"/>
              <a:t> </a:t>
            </a:r>
            <a:r>
              <a:rPr lang="en-GB" altLang="ro-RO" sz="2400" dirty="0" err="1"/>
              <a:t>peut</a:t>
            </a:r>
            <a:r>
              <a:rPr lang="en-GB" altLang="ro-RO" sz="2400" dirty="0"/>
              <a:t> </a:t>
            </a:r>
            <a:r>
              <a:rPr lang="en-GB" altLang="ro-RO" sz="2400" dirty="0" err="1"/>
              <a:t>être</a:t>
            </a:r>
            <a:r>
              <a:rPr lang="en-GB" altLang="ro-RO" sz="2400" dirty="0"/>
              <a:t> </a:t>
            </a:r>
            <a:r>
              <a:rPr lang="en-GB" altLang="ro-RO" sz="2400" dirty="0" err="1"/>
              <a:t>administré</a:t>
            </a:r>
            <a:r>
              <a:rPr lang="en-GB" altLang="ro-RO" sz="2400" dirty="0"/>
              <a:t> au </a:t>
            </a:r>
            <a:r>
              <a:rPr lang="en-GB" altLang="ro-RO" sz="2400" dirty="0" err="1"/>
              <a:t>nourrisson</a:t>
            </a:r>
            <a:r>
              <a:rPr lang="en-GB" altLang="ro-RO" sz="2400" dirty="0"/>
              <a:t> avec </a:t>
            </a:r>
            <a:r>
              <a:rPr lang="en-GB" altLang="ro-RO" sz="2400" dirty="0" err="1"/>
              <a:t>d'autres</a:t>
            </a:r>
            <a:r>
              <a:rPr lang="en-GB" altLang="ro-RO" sz="2400" dirty="0"/>
              <a:t> </a:t>
            </a:r>
            <a:r>
              <a:rPr lang="en-GB" altLang="ro-RO" sz="2400" dirty="0" err="1"/>
              <a:t>vaccins</a:t>
            </a:r>
            <a:r>
              <a:rPr lang="en-GB" altLang="ro-RO" sz="2400" dirty="0"/>
              <a:t> dans le cadre du </a:t>
            </a:r>
            <a:r>
              <a:rPr lang="en-GB" altLang="ro-RO" sz="2400" dirty="0" err="1"/>
              <a:t>calendrier</a:t>
            </a:r>
            <a:r>
              <a:rPr lang="en-GB" altLang="ro-RO" sz="2400" dirty="0"/>
              <a:t> de vaccination du Programme </a:t>
            </a:r>
            <a:r>
              <a:rPr lang="en-GB" altLang="ro-RO" sz="2400" dirty="0" err="1"/>
              <a:t>Elargi</a:t>
            </a:r>
            <a:r>
              <a:rPr lang="en-GB" altLang="ro-RO" sz="2400" dirty="0"/>
              <a:t> de Vaccination (PEV) </a:t>
            </a:r>
            <a:r>
              <a:rPr lang="fr-FR" altLang="ro-RO" sz="2400" dirty="0"/>
              <a:t>sans que son efficacité ne soit affectée</a:t>
            </a:r>
            <a:endParaRPr lang="en-GB" altLang="ro-RO" sz="2400" dirty="0"/>
          </a:p>
        </p:txBody>
      </p:sp>
      <p:sp>
        <p:nvSpPr>
          <p:cNvPr id="13316" name="Rectangle 10">
            <a:extLst>
              <a:ext uri="{FF2B5EF4-FFF2-40B4-BE49-F238E27FC236}">
                <a16:creationId xmlns:a16="http://schemas.microsoft.com/office/drawing/2014/main" id="{6C07600F-B7F2-44C8-86AD-C0C4CD449F8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0">
            <a:extLst>
              <a:ext uri="{FF2B5EF4-FFF2-40B4-BE49-F238E27FC236}">
                <a16:creationId xmlns:a16="http://schemas.microsoft.com/office/drawing/2014/main" id="{A936FD04-7370-4FB3-9CEA-0987A5253480}"/>
              </a:ext>
            </a:extLst>
          </p:cNvPr>
          <p:cNvSpPr>
            <a:spLocks noChangeArrowheads="1"/>
          </p:cNvSpPr>
          <p:nvPr/>
        </p:nvSpPr>
        <p:spPr bwMode="auto">
          <a:xfrm>
            <a:off x="442913" y="141287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14400" indent="-45720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Le vaccin </a:t>
            </a:r>
            <a:r>
              <a:rPr lang="fr-FR" altLang="ro-RO" sz="2000" dirty="0" err="1"/>
              <a:t>Rotavac</a:t>
            </a:r>
            <a:r>
              <a:rPr lang="fr-FR" altLang="ro-RO" sz="2000" baseline="30000" dirty="0"/>
              <a:t>®</a:t>
            </a:r>
            <a:r>
              <a:rPr lang="fr-FR" altLang="ro-RO" sz="2000" dirty="0"/>
              <a:t> devrait être stocké à -20</a:t>
            </a:r>
            <a:r>
              <a:rPr lang="fr-FR" altLang="ro-RO" sz="2000" baseline="50000" dirty="0"/>
              <a:t>o</a:t>
            </a:r>
            <a:r>
              <a:rPr lang="fr-FR" altLang="ro-RO" sz="2000" dirty="0"/>
              <a:t>C là où il existe des </a:t>
            </a:r>
            <a:r>
              <a:rPr lang="fr-FR" altLang="ro-RO" sz="2000" dirty="0" err="1"/>
              <a:t>congelateurs</a:t>
            </a:r>
            <a:r>
              <a:rPr lang="fr-FR" altLang="ro-RO" sz="2000" dirty="0"/>
              <a:t> ou des chambres froide négative</a:t>
            </a:r>
          </a:p>
          <a:p>
            <a:r>
              <a:rPr lang="fr-FR" altLang="ro-RO" sz="2000" dirty="0"/>
              <a:t>Le vaccin </a:t>
            </a:r>
            <a:r>
              <a:rPr lang="fr-FR" altLang="ro-RO" sz="2000" dirty="0" err="1"/>
              <a:t>Rotavac</a:t>
            </a:r>
            <a:r>
              <a:rPr lang="fr-FR" altLang="ro-RO" sz="2000" baseline="30000" dirty="0"/>
              <a:t>® </a:t>
            </a:r>
            <a:r>
              <a:rPr lang="fr-FR" altLang="ro-RO" sz="2000" dirty="0"/>
              <a:t> peut être conservé entre +2</a:t>
            </a:r>
            <a:r>
              <a:rPr lang="fr-FR" altLang="ro-RO" sz="2000" baseline="50000" dirty="0">
                <a:latin typeface="Limon F3" charset="0"/>
              </a:rPr>
              <a:t>o</a:t>
            </a:r>
            <a:r>
              <a:rPr lang="fr-FR" altLang="ro-RO" sz="2000" dirty="0"/>
              <a:t>C et +8</a:t>
            </a:r>
            <a:r>
              <a:rPr lang="fr-FR" altLang="ro-RO" sz="2000" baseline="50000" dirty="0">
                <a:latin typeface="Limon F3" charset="0"/>
              </a:rPr>
              <a:t>o</a:t>
            </a:r>
            <a:r>
              <a:rPr lang="fr-FR" altLang="ro-RO" sz="2000" dirty="0"/>
              <a:t>C à tout moment de sa durée de vie jusqu'à son expiration ou l'atteinte de son point de rejet sur la pastille de contrôle du vaccin (PCV)</a:t>
            </a:r>
          </a:p>
          <a:p>
            <a:pPr lvl="1">
              <a:spcBef>
                <a:spcPct val="80000"/>
              </a:spcBef>
              <a:buFont typeface="Arial" panose="020B0604020202020204" pitchFamily="34" charset="0"/>
              <a:buChar char="―"/>
            </a:pPr>
            <a:r>
              <a:rPr lang="fr-FR" altLang="ro-RO" sz="2000" dirty="0">
                <a:ea typeface="MS PGothic" panose="020B0600070205080204" pitchFamily="34" charset="-128"/>
              </a:rPr>
              <a:t>Une fois décongelé, la durée de vie du </a:t>
            </a:r>
            <a:r>
              <a:rPr lang="fr-FR" altLang="ro-RO" sz="2000" dirty="0" err="1">
                <a:ea typeface="MS PGothic" panose="020B0600070205080204" pitchFamily="34" charset="-128"/>
              </a:rPr>
              <a:t>Rotavac</a:t>
            </a:r>
            <a:r>
              <a:rPr lang="fr-FR" altLang="ro-RO" sz="2000" baseline="30000" dirty="0"/>
              <a:t>®</a:t>
            </a:r>
            <a:r>
              <a:rPr lang="fr-FR" altLang="ro-RO" sz="2000" dirty="0">
                <a:ea typeface="MS PGothic" panose="020B0600070205080204" pitchFamily="34" charset="-128"/>
              </a:rPr>
              <a:t> est de 6 mois</a:t>
            </a:r>
          </a:p>
          <a:p>
            <a:r>
              <a:rPr lang="fr-FR" altLang="ro-RO" sz="2000" dirty="0"/>
              <a:t>Le vaccin </a:t>
            </a:r>
            <a:r>
              <a:rPr lang="fr-FR" altLang="ro-RO" sz="2000" dirty="0" err="1"/>
              <a:t>Rotavac</a:t>
            </a:r>
            <a:r>
              <a:rPr lang="fr-FR" altLang="ro-RO" sz="2000" baseline="30000" dirty="0"/>
              <a:t>® </a:t>
            </a:r>
            <a:r>
              <a:rPr lang="fr-FR" altLang="ro-RO" sz="2000" dirty="0"/>
              <a:t> peut être soumis à 6 cycles de gel-dégel   </a:t>
            </a:r>
          </a:p>
          <a:p>
            <a:r>
              <a:rPr lang="fr-FR" altLang="ro-RO" sz="2000" dirty="0"/>
              <a:t>Tout flacon ouvert de ce vaccin peut être gardé et utilisé pendant une période allant jusqu’à un maximum de 28 jours après l’ ouverture, si le vaccin répond aux critères énumérés dans la Déclaration de politique général de l’OMS</a:t>
            </a:r>
            <a:r>
              <a:rPr lang="fr-FR" altLang="ro-RO" sz="1050" noProof="0" dirty="0">
                <a:solidFill>
                  <a:srgbClr val="000000"/>
                </a:solidFill>
              </a:rPr>
              <a:t> </a:t>
            </a:r>
            <a:endParaRPr lang="fr-FR" altLang="ro-RO" sz="2000" dirty="0"/>
          </a:p>
        </p:txBody>
      </p:sp>
      <p:sp>
        <p:nvSpPr>
          <p:cNvPr id="15363" name="Rectangle 2">
            <a:extLst>
              <a:ext uri="{FF2B5EF4-FFF2-40B4-BE49-F238E27FC236}">
                <a16:creationId xmlns:a16="http://schemas.microsoft.com/office/drawing/2014/main" id="{5D098573-3A0B-4592-A66C-EEDD1ABA2D9A}"/>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ro-RO" sz="3500" b="1" dirty="0">
                <a:solidFill>
                  <a:srgbClr val="002060"/>
                </a:solidFill>
              </a:rPr>
              <a:t>À quelle température doit être stocké</a:t>
            </a:r>
          </a:p>
          <a:p>
            <a:pPr algn="ctr">
              <a:spcBef>
                <a:spcPct val="0"/>
              </a:spcBef>
              <a:buClrTx/>
              <a:buFontTx/>
              <a:buNone/>
            </a:pPr>
            <a:r>
              <a:rPr lang="fr-FR" altLang="ro-RO" sz="3500" b="1" dirty="0">
                <a:solidFill>
                  <a:srgbClr val="002060"/>
                </a:solidFill>
              </a:rPr>
              <a:t>le vaccin </a:t>
            </a:r>
            <a:r>
              <a:rPr lang="fr-FR" altLang="ro-RO" sz="3500" b="1" dirty="0" err="1">
                <a:solidFill>
                  <a:srgbClr val="002060"/>
                </a:solidFill>
              </a:rPr>
              <a:t>Rotavac</a:t>
            </a:r>
            <a:r>
              <a:rPr lang="fr-FR" altLang="ro-RO" sz="3500" b="1" baseline="30000" dirty="0">
                <a:solidFill>
                  <a:srgbClr val="002060"/>
                </a:solidFill>
              </a:rPr>
              <a:t>®</a:t>
            </a:r>
            <a:r>
              <a:rPr lang="fr-FR" altLang="ro-RO" sz="3500" b="1" dirty="0">
                <a:solidFill>
                  <a:srgbClr val="002060"/>
                </a:solidFill>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B369D449-88EB-455C-992F-4E520CC2A805}"/>
              </a:ext>
            </a:extLst>
          </p:cNvPr>
          <p:cNvSpPr>
            <a:spLocks noChangeArrowheads="1"/>
          </p:cNvSpPr>
          <p:nvPr/>
        </p:nvSpPr>
        <p:spPr bwMode="auto">
          <a:xfrm>
            <a:off x="442913" y="1268413"/>
            <a:ext cx="837723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dirty="0"/>
              <a:t>Aux </a:t>
            </a:r>
            <a:r>
              <a:rPr lang="en-GB" altLang="ro-RO" sz="2000" dirty="0" err="1"/>
              <a:t>niveaux</a:t>
            </a:r>
            <a:r>
              <a:rPr lang="en-GB" altLang="ro-RO" sz="2000" dirty="0"/>
              <a:t> </a:t>
            </a:r>
            <a:r>
              <a:rPr lang="en-GB" altLang="ro-RO" sz="2000" dirty="0" err="1"/>
              <a:t>où</a:t>
            </a:r>
            <a:r>
              <a:rPr lang="en-GB" altLang="ro-RO" sz="2000" dirty="0"/>
              <a:t> </a:t>
            </a:r>
            <a:r>
              <a:rPr lang="en-GB" altLang="ro-RO" sz="2000" dirty="0" err="1"/>
              <a:t>ils</a:t>
            </a:r>
            <a:r>
              <a:rPr lang="en-GB" altLang="ro-RO" sz="2000" dirty="0"/>
              <a:t> </a:t>
            </a:r>
            <a:r>
              <a:rPr lang="en-GB" altLang="ro-RO" sz="2000" dirty="0" err="1"/>
              <a:t>sont</a:t>
            </a:r>
            <a:r>
              <a:rPr lang="en-GB" altLang="ro-RO" sz="2000" dirty="0"/>
              <a:t> </a:t>
            </a:r>
            <a:r>
              <a:rPr lang="en-GB" altLang="ro-RO" sz="2000" dirty="0" err="1"/>
              <a:t>disponibles</a:t>
            </a:r>
            <a:r>
              <a:rPr lang="en-GB" altLang="ro-RO" sz="2000" dirty="0"/>
              <a:t>, le </a:t>
            </a:r>
            <a:r>
              <a:rPr lang="en-GB" altLang="ro-RO" sz="2000" dirty="0" err="1"/>
              <a:t>Rotavac</a:t>
            </a:r>
            <a:r>
              <a:rPr lang="en-GB" altLang="ro-RO" sz="2000" baseline="30000" dirty="0"/>
              <a:t>®</a:t>
            </a:r>
            <a:r>
              <a:rPr lang="en-GB" altLang="ro-RO" sz="2000" dirty="0"/>
              <a:t> </a:t>
            </a:r>
            <a:r>
              <a:rPr lang="en-GB" altLang="ro-RO" sz="2000" dirty="0" err="1"/>
              <a:t>devrait</a:t>
            </a:r>
            <a:r>
              <a:rPr lang="en-GB" altLang="ro-RO" sz="2000" dirty="0"/>
              <a:t> </a:t>
            </a:r>
            <a:r>
              <a:rPr lang="en-GB" altLang="ro-RO" sz="2000" dirty="0" err="1"/>
              <a:t>être</a:t>
            </a:r>
            <a:r>
              <a:rPr lang="en-GB" altLang="ro-RO" sz="2000" dirty="0"/>
              <a:t> </a:t>
            </a:r>
            <a:r>
              <a:rPr lang="en-GB" altLang="ro-RO" sz="2000" dirty="0" err="1"/>
              <a:t>stocké</a:t>
            </a:r>
            <a:r>
              <a:rPr lang="en-GB" altLang="ro-RO" sz="2000" dirty="0"/>
              <a:t> dans des </a:t>
            </a:r>
            <a:r>
              <a:rPr lang="en-GB" altLang="ro-RO" sz="2000" dirty="0" err="1"/>
              <a:t>surgélateurs</a:t>
            </a:r>
            <a:r>
              <a:rPr lang="en-GB" altLang="ro-RO" sz="2000" dirty="0"/>
              <a:t> </a:t>
            </a:r>
            <a:r>
              <a:rPr lang="en-GB" altLang="ro-RO" sz="2000" dirty="0" err="1"/>
              <a:t>ou</a:t>
            </a:r>
            <a:r>
              <a:rPr lang="en-GB" altLang="ro-RO" sz="2000" dirty="0"/>
              <a:t> </a:t>
            </a:r>
            <a:r>
              <a:rPr lang="en-GB" altLang="ro-RO" sz="2000" dirty="0" err="1"/>
              <a:t>congélateurs-chambres</a:t>
            </a:r>
            <a:endParaRPr lang="en-GB" altLang="ro-RO" sz="2000" dirty="0"/>
          </a:p>
          <a:p>
            <a:r>
              <a:rPr lang="en-GB" altLang="ro-RO" sz="2000" dirty="0"/>
              <a:t>Au </a:t>
            </a:r>
            <a:r>
              <a:rPr lang="en-GB" altLang="ro-RO" sz="2000" dirty="0" err="1"/>
              <a:t>niveau</a:t>
            </a:r>
            <a:r>
              <a:rPr lang="en-GB" altLang="ro-RO" sz="2000" dirty="0"/>
              <a:t> </a:t>
            </a:r>
            <a:r>
              <a:rPr lang="en-GB" altLang="ro-RO" sz="2000" dirty="0" err="1"/>
              <a:t>périphérique</a:t>
            </a:r>
            <a:r>
              <a:rPr lang="en-GB" altLang="ro-RO" sz="2000" dirty="0"/>
              <a:t>, </a:t>
            </a:r>
            <a:r>
              <a:rPr lang="en-GB" altLang="ro-RO" sz="2000" dirty="0" err="1"/>
              <a:t>où</a:t>
            </a:r>
            <a:r>
              <a:rPr lang="en-GB" altLang="ro-RO" sz="2000" dirty="0"/>
              <a:t> il </a:t>
            </a:r>
            <a:r>
              <a:rPr lang="en-GB" altLang="ro-RO" sz="2000" dirty="0" err="1"/>
              <a:t>n’y</a:t>
            </a:r>
            <a:r>
              <a:rPr lang="en-GB" altLang="ro-RO" sz="2000" dirty="0"/>
              <a:t> a </a:t>
            </a:r>
            <a:r>
              <a:rPr lang="en-GB" altLang="ro-RO" sz="2000" dirty="0" err="1"/>
              <a:t>aucun</a:t>
            </a:r>
            <a:r>
              <a:rPr lang="en-GB" altLang="ro-RO" sz="2000" dirty="0"/>
              <a:t> </a:t>
            </a:r>
            <a:r>
              <a:rPr lang="en-GB" altLang="ro-RO" sz="2000" dirty="0" err="1"/>
              <a:t>dispositif</a:t>
            </a:r>
            <a:r>
              <a:rPr lang="en-GB" altLang="ro-RO" sz="2000" dirty="0"/>
              <a:t> de stockage à </a:t>
            </a:r>
            <a:r>
              <a:rPr lang="en-GB" altLang="ro-RO" sz="2000" dirty="0" err="1"/>
              <a:t>température</a:t>
            </a:r>
            <a:r>
              <a:rPr lang="en-GB" altLang="ro-RO" sz="2000" dirty="0"/>
              <a:t> </a:t>
            </a:r>
            <a:r>
              <a:rPr lang="en-GB" altLang="ro-RO" sz="2000" dirty="0" err="1"/>
              <a:t>négative</a:t>
            </a:r>
            <a:r>
              <a:rPr lang="en-GB" altLang="ro-RO" sz="2000" dirty="0"/>
              <a:t>, le </a:t>
            </a:r>
            <a:r>
              <a:rPr lang="en-GB" altLang="ro-RO" sz="2000" dirty="0" err="1"/>
              <a:t>Rotavac</a:t>
            </a:r>
            <a:r>
              <a:rPr lang="en-GB" altLang="ro-RO" sz="2000" baseline="30000" dirty="0"/>
              <a:t>®</a:t>
            </a:r>
            <a:r>
              <a:rPr lang="en-GB" altLang="ro-RO" sz="2000" dirty="0"/>
              <a:t>  </a:t>
            </a:r>
            <a:r>
              <a:rPr lang="en-GB" altLang="ro-RO" sz="2000" dirty="0" err="1"/>
              <a:t>devrait</a:t>
            </a:r>
            <a:r>
              <a:rPr lang="en-GB" altLang="ro-RO" sz="2000" dirty="0"/>
              <a:t> </a:t>
            </a:r>
            <a:r>
              <a:rPr lang="en-GB" altLang="ro-RO" sz="2000" dirty="0" err="1"/>
              <a:t>être</a:t>
            </a:r>
            <a:r>
              <a:rPr lang="en-GB" altLang="ro-RO" sz="2000" dirty="0"/>
              <a:t> </a:t>
            </a:r>
            <a:r>
              <a:rPr lang="en-GB" altLang="ro-RO" sz="2000" dirty="0" err="1"/>
              <a:t>stocké</a:t>
            </a:r>
            <a:r>
              <a:rPr lang="en-GB" altLang="ro-RO" sz="2000" dirty="0"/>
              <a:t> dans des </a:t>
            </a:r>
            <a:r>
              <a:rPr lang="en-GB" altLang="ro-RO" sz="2000" dirty="0" err="1"/>
              <a:t>réfrigérateurs</a:t>
            </a:r>
            <a:r>
              <a:rPr lang="en-GB" altLang="ro-RO" sz="2000" dirty="0"/>
              <a:t> au </a:t>
            </a:r>
            <a:r>
              <a:rPr lang="en-GB" altLang="ro-RO" sz="2000" dirty="0" err="1"/>
              <a:t>même</a:t>
            </a:r>
            <a:r>
              <a:rPr lang="en-GB" altLang="ro-RO" sz="2000" dirty="0"/>
              <a:t> </a:t>
            </a:r>
            <a:r>
              <a:rPr lang="en-GB" altLang="ro-RO" sz="2000" dirty="0" err="1"/>
              <a:t>niveau</a:t>
            </a:r>
            <a:r>
              <a:rPr lang="en-GB" altLang="ro-RO" sz="2000" dirty="0"/>
              <a:t> que les </a:t>
            </a:r>
            <a:r>
              <a:rPr lang="en-GB" altLang="ro-RO" sz="2000" dirty="0" err="1"/>
              <a:t>vaccins</a:t>
            </a:r>
            <a:r>
              <a:rPr lang="en-GB" altLang="ro-RO" sz="2000" dirty="0"/>
              <a:t> BCG </a:t>
            </a:r>
            <a:r>
              <a:rPr lang="en-GB" altLang="ro-RO" sz="2000" dirty="0" err="1"/>
              <a:t>ou</a:t>
            </a:r>
            <a:r>
              <a:rPr lang="en-GB" altLang="ro-RO" sz="2000" dirty="0"/>
              <a:t> VPO </a:t>
            </a:r>
          </a:p>
          <a:p>
            <a:r>
              <a:rPr lang="en-GB" altLang="ro-RO" sz="2000" dirty="0"/>
              <a:t>Transport du </a:t>
            </a:r>
            <a:r>
              <a:rPr lang="en-GB" altLang="ro-RO" sz="2000" dirty="0" err="1"/>
              <a:t>Rotavac</a:t>
            </a:r>
            <a:r>
              <a:rPr lang="en-GB" altLang="ro-RO" sz="2000" baseline="30000" dirty="0"/>
              <a:t>®</a:t>
            </a:r>
            <a:r>
              <a:rPr lang="en-GB" altLang="ro-RO" sz="2000" dirty="0"/>
              <a:t> </a:t>
            </a:r>
          </a:p>
          <a:p>
            <a:pPr lvl="1">
              <a:spcBef>
                <a:spcPct val="80000"/>
              </a:spcBef>
              <a:buFont typeface="Wingdings" panose="05000000000000000000" pitchFamily="2" charset="2"/>
              <a:buChar char="l"/>
            </a:pPr>
            <a:r>
              <a:rPr lang="en-GB" altLang="ro-RO" sz="1800" dirty="0" err="1">
                <a:ea typeface="MS PGothic" panose="020B0600070205080204" pitchFamily="34" charset="-128"/>
              </a:rPr>
              <a:t>Vers</a:t>
            </a:r>
            <a:r>
              <a:rPr lang="en-GB" altLang="ro-RO" sz="1800" dirty="0">
                <a:ea typeface="MS PGothic" panose="020B0600070205080204" pitchFamily="34" charset="-128"/>
              </a:rPr>
              <a:t> les points de stockage : </a:t>
            </a:r>
            <a:r>
              <a:rPr lang="en-GB" altLang="ro-RO" sz="1800" dirty="0" err="1">
                <a:ea typeface="MS PGothic" panose="020B0600070205080204" pitchFamily="34" charset="-128"/>
              </a:rPr>
              <a:t>boîtes</a:t>
            </a:r>
            <a:r>
              <a:rPr lang="en-GB" altLang="ro-RO" sz="1800" dirty="0">
                <a:ea typeface="MS PGothic" panose="020B0600070205080204" pitchFamily="34" charset="-128"/>
              </a:rPr>
              <a:t> </a:t>
            </a:r>
            <a:r>
              <a:rPr lang="en-GB" altLang="ro-RO" sz="1800" dirty="0" err="1">
                <a:ea typeface="MS PGothic" panose="020B0600070205080204" pitchFamily="34" charset="-128"/>
              </a:rPr>
              <a:t>froides</a:t>
            </a:r>
            <a:r>
              <a:rPr lang="en-GB" altLang="ro-RO" sz="1800" dirty="0">
                <a:ea typeface="MS PGothic" panose="020B0600070205080204" pitchFamily="34" charset="-128"/>
              </a:rPr>
              <a:t> avec des blocs-glace </a:t>
            </a:r>
            <a:r>
              <a:rPr lang="en-GB" altLang="ro-RO" sz="1800" dirty="0" err="1">
                <a:ea typeface="MS PGothic" panose="020B0600070205080204" pitchFamily="34" charset="-128"/>
              </a:rPr>
              <a:t>conditionnés</a:t>
            </a:r>
            <a:endParaRPr lang="en-GB" altLang="ro-RO" sz="1800" dirty="0">
              <a:ea typeface="MS PGothic" panose="020B0600070205080204" pitchFamily="34" charset="-128"/>
            </a:endParaRPr>
          </a:p>
          <a:p>
            <a:pPr lvl="1">
              <a:spcBef>
                <a:spcPct val="80000"/>
              </a:spcBef>
              <a:buFont typeface="Wingdings" panose="05000000000000000000" pitchFamily="2" charset="2"/>
              <a:buChar char="l"/>
            </a:pPr>
            <a:r>
              <a:rPr lang="en-GB" altLang="ro-RO" sz="1800" dirty="0" err="1">
                <a:ea typeface="MS PGothic" panose="020B0600070205080204" pitchFamily="34" charset="-128"/>
              </a:rPr>
              <a:t>Vers</a:t>
            </a:r>
            <a:r>
              <a:rPr lang="en-GB" altLang="ro-RO" sz="1800" dirty="0">
                <a:ea typeface="MS PGothic" panose="020B0600070205080204" pitchFamily="34" charset="-128"/>
              </a:rPr>
              <a:t> les sites de la session : </a:t>
            </a:r>
            <a:r>
              <a:rPr lang="en-GB" altLang="ro-RO" sz="1800" dirty="0" err="1">
                <a:ea typeface="MS PGothic" panose="020B0600070205080204" pitchFamily="34" charset="-128"/>
              </a:rPr>
              <a:t>porte-vaccins</a:t>
            </a:r>
            <a:r>
              <a:rPr lang="en-GB" altLang="ro-RO" sz="1800" dirty="0">
                <a:ea typeface="MS PGothic" panose="020B0600070205080204" pitchFamily="34" charset="-128"/>
              </a:rPr>
              <a:t> avec des blocs-glace </a:t>
            </a:r>
            <a:r>
              <a:rPr lang="en-GB" altLang="ro-RO" sz="1800" dirty="0" err="1">
                <a:ea typeface="MS PGothic" panose="020B0600070205080204" pitchFamily="34" charset="-128"/>
              </a:rPr>
              <a:t>conditionnés</a:t>
            </a:r>
            <a:r>
              <a:rPr lang="en-GB" altLang="ro-RO" sz="1800" dirty="0">
                <a:ea typeface="MS PGothic" panose="020B0600070205080204" pitchFamily="34" charset="-128"/>
              </a:rPr>
              <a:t>* </a:t>
            </a:r>
            <a:r>
              <a:rPr lang="en-GB" altLang="ro-RO" sz="2000" dirty="0">
                <a:ea typeface="MS PGothic" panose="020B0600070205080204" pitchFamily="34" charset="-128"/>
              </a:rPr>
              <a:t> </a:t>
            </a:r>
          </a:p>
          <a:p>
            <a:pPr>
              <a:buClrTx/>
              <a:buFont typeface="Limon F3" charset="0"/>
              <a:buNone/>
            </a:pPr>
            <a:r>
              <a:rPr lang="en-GB" altLang="ro-RO" sz="2000" dirty="0"/>
              <a:t>* </a:t>
            </a:r>
            <a:r>
              <a:rPr lang="en-GB" altLang="ro-RO" sz="1400" dirty="0"/>
              <a:t>La </a:t>
            </a:r>
            <a:r>
              <a:rPr lang="en-GB" altLang="ro-RO" sz="1400" dirty="0" err="1"/>
              <a:t>stratégie</a:t>
            </a:r>
            <a:r>
              <a:rPr lang="en-GB" altLang="ro-RO" sz="1400" dirty="0"/>
              <a:t> </a:t>
            </a:r>
            <a:r>
              <a:rPr lang="en-GB" altLang="ro-RO" sz="1400" dirty="0" err="1"/>
              <a:t>appropriée</a:t>
            </a:r>
            <a:r>
              <a:rPr lang="en-GB" altLang="ro-RO" sz="1400" dirty="0"/>
              <a:t> </a:t>
            </a:r>
            <a:r>
              <a:rPr lang="en-GB" altLang="ro-RO" sz="1400" dirty="0" err="1"/>
              <a:t>en</a:t>
            </a:r>
            <a:r>
              <a:rPr lang="en-GB" altLang="ro-RO" sz="1400" dirty="0"/>
              <a:t> </a:t>
            </a:r>
            <a:r>
              <a:rPr lang="en-GB" altLang="ro-RO" sz="1400" dirty="0" err="1"/>
              <a:t>ce</a:t>
            </a:r>
            <a:r>
              <a:rPr lang="en-GB" altLang="ro-RO" sz="1400" dirty="0"/>
              <a:t> qui </a:t>
            </a:r>
            <a:r>
              <a:rPr lang="en-GB" altLang="ro-RO" sz="1400" dirty="0" err="1"/>
              <a:t>concerne</a:t>
            </a:r>
            <a:r>
              <a:rPr lang="en-GB" altLang="ro-RO" sz="1400" dirty="0"/>
              <a:t> les blocs </a:t>
            </a:r>
            <a:r>
              <a:rPr lang="en-GB" altLang="ro-RO" sz="1400" dirty="0" err="1"/>
              <a:t>d’eau</a:t>
            </a:r>
            <a:r>
              <a:rPr lang="en-GB" altLang="ro-RO" sz="1400" dirty="0"/>
              <a:t> doit </a:t>
            </a:r>
            <a:r>
              <a:rPr lang="en-GB" altLang="ro-RO" sz="1400" dirty="0" err="1"/>
              <a:t>être</a:t>
            </a:r>
            <a:r>
              <a:rPr lang="en-GB" altLang="ro-RO" sz="1400" dirty="0"/>
              <a:t> </a:t>
            </a:r>
            <a:r>
              <a:rPr lang="en-GB" altLang="ro-RO" sz="1400" dirty="0" err="1"/>
              <a:t>guidée</a:t>
            </a:r>
            <a:r>
              <a:rPr lang="en-GB" altLang="ro-RO" sz="1400" dirty="0"/>
              <a:t> par les pratiques et politiques </a:t>
            </a:r>
            <a:r>
              <a:rPr lang="en-GB" altLang="ro-RO" sz="1400" dirty="0" err="1"/>
              <a:t>nationales</a:t>
            </a:r>
            <a:r>
              <a:rPr lang="en-GB" altLang="ro-RO" sz="1400" dirty="0"/>
              <a:t> </a:t>
            </a:r>
          </a:p>
        </p:txBody>
      </p:sp>
      <p:sp>
        <p:nvSpPr>
          <p:cNvPr id="17411" name="Rectangle 6">
            <a:extLst>
              <a:ext uri="{FF2B5EF4-FFF2-40B4-BE49-F238E27FC236}">
                <a16:creationId xmlns:a16="http://schemas.microsoft.com/office/drawing/2014/main" id="{8141A9B2-9765-4F0C-9F57-9AD9C05E59D4}"/>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7412" name="Rectangle 2">
            <a:extLst>
              <a:ext uri="{FF2B5EF4-FFF2-40B4-BE49-F238E27FC236}">
                <a16:creationId xmlns:a16="http://schemas.microsoft.com/office/drawing/2014/main" id="{3072212C-11A1-4424-9AD3-976BA164DD10}"/>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dirty="0" err="1">
                <a:solidFill>
                  <a:srgbClr val="002060"/>
                </a:solidFill>
              </a:rPr>
              <a:t>Où</a:t>
            </a:r>
            <a:r>
              <a:rPr lang="en-GB" altLang="ro-RO" sz="3500" b="1" dirty="0">
                <a:solidFill>
                  <a:srgbClr val="002060"/>
                </a:solidFill>
              </a:rPr>
              <a:t> conserver le </a:t>
            </a:r>
            <a:r>
              <a:rPr lang="en-GB" altLang="ro-RO" sz="3500" b="1" dirty="0" err="1">
                <a:solidFill>
                  <a:srgbClr val="002060"/>
                </a:solidFill>
              </a:rPr>
              <a:t>vaccin</a:t>
            </a:r>
            <a:r>
              <a:rPr lang="en-GB" altLang="ro-RO" sz="3500" b="1" dirty="0">
                <a:solidFill>
                  <a:srgbClr val="002060"/>
                </a:solidFill>
              </a:rPr>
              <a:t> (</a:t>
            </a:r>
            <a:r>
              <a:rPr lang="en-GB" altLang="ro-RO" sz="3500" b="1" dirty="0" err="1">
                <a:solidFill>
                  <a:srgbClr val="002060"/>
                </a:solidFill>
              </a:rPr>
              <a:t>Rotavac</a:t>
            </a:r>
            <a:r>
              <a:rPr lang="en-GB" altLang="ro-RO" sz="3500" b="1" baseline="30000" dirty="0">
                <a:solidFill>
                  <a:srgbClr val="002060"/>
                </a:solidFill>
              </a:rPr>
              <a:t>®</a:t>
            </a:r>
            <a:r>
              <a:rPr lang="en-GB" altLang="ro-RO" sz="3500" b="1" dirty="0">
                <a:solidFill>
                  <a:srgbClr val="002060"/>
                </a:solidFill>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1">
            <a:extLst>
              <a:ext uri="{FF2B5EF4-FFF2-40B4-BE49-F238E27FC236}">
                <a16:creationId xmlns:a16="http://schemas.microsoft.com/office/drawing/2014/main" id="{F50BD1A7-71ED-4FC1-A040-DC320F05B14C}"/>
              </a:ext>
            </a:extLst>
          </p:cNvPr>
          <p:cNvSpPr>
            <a:spLocks noGrp="1" noChangeArrowheads="1"/>
          </p:cNvSpPr>
          <p:nvPr>
            <p:ph type="body" idx="1"/>
          </p:nvPr>
        </p:nvSpPr>
        <p:spPr>
          <a:xfrm>
            <a:off x="239713" y="1458913"/>
            <a:ext cx="8964612" cy="839787"/>
          </a:xfrm>
        </p:spPr>
        <p:txBody>
          <a:bodyPr/>
          <a:lstStyle/>
          <a:p>
            <a:r>
              <a:rPr lang="en-GB" altLang="ro-RO" sz="2400">
                <a:solidFill>
                  <a:srgbClr val="002060"/>
                </a:solidFill>
              </a:rPr>
              <a:t>Les vaccins dont les dates d'expiration sont les plus proches devraient être conservés à l’avant pour être utilisés en premier</a:t>
            </a:r>
          </a:p>
        </p:txBody>
      </p:sp>
      <p:sp>
        <p:nvSpPr>
          <p:cNvPr id="19459" name="Rectangle 50">
            <a:extLst>
              <a:ext uri="{FF2B5EF4-FFF2-40B4-BE49-F238E27FC236}">
                <a16:creationId xmlns:a16="http://schemas.microsoft.com/office/drawing/2014/main" id="{DF69822A-0E94-4EB1-A65F-A31610A9E23E}"/>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proches à l’avant </a:t>
            </a:r>
          </a:p>
        </p:txBody>
      </p:sp>
      <p:sp>
        <p:nvSpPr>
          <p:cNvPr id="19460" name="Rectangle 55">
            <a:extLst>
              <a:ext uri="{FF2B5EF4-FFF2-40B4-BE49-F238E27FC236}">
                <a16:creationId xmlns:a16="http://schemas.microsoft.com/office/drawing/2014/main" id="{B4A00A9B-203F-4AC9-B7B0-159E21D94FDF}"/>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Les produits avec les dates d'expiration les plus éloignées dans le fond</a:t>
            </a:r>
          </a:p>
        </p:txBody>
      </p:sp>
      <p:sp>
        <p:nvSpPr>
          <p:cNvPr id="14342" name="Rectangle 13">
            <a:extLst>
              <a:ext uri="{FF2B5EF4-FFF2-40B4-BE49-F238E27FC236}">
                <a16:creationId xmlns:a16="http://schemas.microsoft.com/office/drawing/2014/main" id="{D390F2F1-16F2-47F0-8DF8-D45C36C40E83}"/>
              </a:ext>
            </a:extLst>
          </p:cNvPr>
          <p:cNvSpPr>
            <a:spLocks noGrp="1" noChangeArrowheads="1"/>
          </p:cNvSpPr>
          <p:nvPr>
            <p:ph type="title"/>
          </p:nvPr>
        </p:nvSpPr>
        <p:spPr/>
        <p:txBody>
          <a:bodyPr/>
          <a:lstStyle/>
          <a:p>
            <a:pPr>
              <a:defRPr/>
            </a:pPr>
            <a:r>
              <a:rPr lang="en-GB" altLang="ro-RO"/>
              <a:t>Quels vaccins devraient être conservés à l’avant ?</a:t>
            </a:r>
          </a:p>
        </p:txBody>
      </p:sp>
      <p:pic>
        <p:nvPicPr>
          <p:cNvPr id="19462" name="Picture 10" descr="refrigerator">
            <a:extLst>
              <a:ext uri="{FF2B5EF4-FFF2-40B4-BE49-F238E27FC236}">
                <a16:creationId xmlns:a16="http://schemas.microsoft.com/office/drawing/2014/main" id="{C8EF9ACD-CB67-4B7F-9165-9AF72A1329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3">
            <a:extLst>
              <a:ext uri="{FF2B5EF4-FFF2-40B4-BE49-F238E27FC236}">
                <a16:creationId xmlns:a16="http://schemas.microsoft.com/office/drawing/2014/main" id="{22E1FFEB-A428-46DC-BE0A-8F1CCC44AE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2375" y="2595831"/>
            <a:ext cx="4929782"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50">
            <a:extLst>
              <a:ext uri="{FF2B5EF4-FFF2-40B4-BE49-F238E27FC236}">
                <a16:creationId xmlns:a16="http://schemas.microsoft.com/office/drawing/2014/main" id="{E27F7DFF-448E-488B-9E66-38C51ACFFB4A}"/>
              </a:ext>
            </a:extLst>
          </p:cNvPr>
          <p:cNvSpPr>
            <a:spLocks noChangeArrowheads="1"/>
          </p:cNvSpPr>
          <p:nvPr/>
        </p:nvSpPr>
        <p:spPr bwMode="auto">
          <a:xfrm>
            <a:off x="293688" y="4292600"/>
            <a:ext cx="21986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r>
              <a:rPr lang="en-GB" altLang="ro-RO" sz="1600" b="1"/>
              <a:t>Boite « À utiliser en premier » pour les vaccins inutilisés ramenés après les sessions vaccination</a:t>
            </a:r>
          </a:p>
        </p:txBody>
      </p:sp>
      <p:sp>
        <p:nvSpPr>
          <p:cNvPr id="19465" name="Right Arrow 3">
            <a:extLst>
              <a:ext uri="{FF2B5EF4-FFF2-40B4-BE49-F238E27FC236}">
                <a16:creationId xmlns:a16="http://schemas.microsoft.com/office/drawing/2014/main" id="{F36E88BC-8A4A-4277-8038-0A93AEE8AE1C}"/>
              </a:ext>
            </a:extLst>
          </p:cNvPr>
          <p:cNvSpPr>
            <a:spLocks noChangeArrowheads="1"/>
          </p:cNvSpPr>
          <p:nvPr/>
        </p:nvSpPr>
        <p:spPr bwMode="auto">
          <a:xfrm rot="20128672">
            <a:off x="2055206" y="5181340"/>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6" name="Right Arrow 3">
            <a:extLst>
              <a:ext uri="{FF2B5EF4-FFF2-40B4-BE49-F238E27FC236}">
                <a16:creationId xmlns:a16="http://schemas.microsoft.com/office/drawing/2014/main" id="{8C21D006-7C33-4CE3-8026-D62E3B43FE68}"/>
              </a:ext>
            </a:extLst>
          </p:cNvPr>
          <p:cNvSpPr>
            <a:spLocks noChangeArrowheads="1"/>
          </p:cNvSpPr>
          <p:nvPr/>
        </p:nvSpPr>
        <p:spPr bwMode="auto">
          <a:xfrm rot="9711796">
            <a:off x="6432869" y="2996531"/>
            <a:ext cx="968375" cy="288925"/>
          </a:xfrm>
          <a:prstGeom prst="rightArrow">
            <a:avLst>
              <a:gd name="adj1" fmla="val 50000"/>
              <a:gd name="adj2" fmla="val 49809"/>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7" name="Right Arrow 3">
            <a:extLst>
              <a:ext uri="{FF2B5EF4-FFF2-40B4-BE49-F238E27FC236}">
                <a16:creationId xmlns:a16="http://schemas.microsoft.com/office/drawing/2014/main" id="{AA155C98-D5F8-4140-A4C3-6C0213C3CFA4}"/>
              </a:ext>
            </a:extLst>
          </p:cNvPr>
          <p:cNvSpPr>
            <a:spLocks noChangeArrowheads="1"/>
          </p:cNvSpPr>
          <p:nvPr/>
        </p:nvSpPr>
        <p:spPr bwMode="auto">
          <a:xfrm rot="10800000">
            <a:off x="5921376" y="4395080"/>
            <a:ext cx="1697037" cy="288925"/>
          </a:xfrm>
          <a:prstGeom prst="rightArrow">
            <a:avLst>
              <a:gd name="adj1" fmla="val 50000"/>
              <a:gd name="adj2" fmla="val 49817"/>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 name="TextBox 1">
            <a:extLst>
              <a:ext uri="{FF2B5EF4-FFF2-40B4-BE49-F238E27FC236}">
                <a16:creationId xmlns:a16="http://schemas.microsoft.com/office/drawing/2014/main" id="{1F5E9E55-6EC5-4F34-B8C3-F3EA8BB66F9D}"/>
              </a:ext>
            </a:extLst>
          </p:cNvPr>
          <p:cNvSpPr txBox="1"/>
          <p:nvPr/>
        </p:nvSpPr>
        <p:spPr>
          <a:xfrm>
            <a:off x="3923928" y="4292600"/>
            <a:ext cx="784954" cy="600164"/>
          </a:xfrm>
          <a:prstGeom prst="rect">
            <a:avLst/>
          </a:prstGeom>
          <a:solidFill>
            <a:schemeClr val="bg1"/>
          </a:solidFill>
          <a:ln>
            <a:solidFill>
              <a:schemeClr val="tx1"/>
            </a:solidFill>
          </a:ln>
        </p:spPr>
        <p:txBody>
          <a:bodyPr wrap="square" lIns="91440" tIns="45720" rIns="91440" bIns="45720" rtlCol="0" anchor="t">
            <a:spAutoFit/>
          </a:bodyPr>
          <a:lstStyle/>
          <a:p>
            <a:pPr algn="ctr"/>
            <a:r>
              <a:rPr lang="fr-FR" sz="1100" dirty="0"/>
              <a:t>A utiliser en premier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doctor_thinking">
            <a:extLst>
              <a:ext uri="{FF2B5EF4-FFF2-40B4-BE49-F238E27FC236}">
                <a16:creationId xmlns:a16="http://schemas.microsoft.com/office/drawing/2014/main" id="{D383BE28-C407-4948-A3C9-C8E975323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A7BFE12B-C034-4F67-99C5-8D5CF303B81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3500" b="1"/>
              <a:t>Que devriez-vous faire ? </a:t>
            </a:r>
          </a:p>
        </p:txBody>
      </p:sp>
      <p:sp>
        <p:nvSpPr>
          <p:cNvPr id="21508" name="Rectangle à coins arrondis 3">
            <a:extLst>
              <a:ext uri="{FF2B5EF4-FFF2-40B4-BE49-F238E27FC236}">
                <a16:creationId xmlns:a16="http://schemas.microsoft.com/office/drawing/2014/main" id="{3396E8F8-298C-4951-AAF2-C8A22F71B00D}"/>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solidFill>
                  <a:srgbClr val="002060"/>
                </a:solidFill>
              </a:rPr>
              <a:t>Le réfrigérateur cesse de fonctionner.</a:t>
            </a:r>
          </a:p>
          <a:p>
            <a:pPr>
              <a:spcBef>
                <a:spcPct val="0"/>
              </a:spcBef>
              <a:buClrTx/>
              <a:buFont typeface="Limon F3" charset="0"/>
              <a:buNone/>
            </a:pPr>
            <a:endParaRPr lang="en-GB" altLang="ro-RO" sz="2000" b="1">
              <a:solidFill>
                <a:srgbClr val="002060"/>
              </a:solidFill>
            </a:endParaRPr>
          </a:p>
          <a:p>
            <a:pPr>
              <a:spcBef>
                <a:spcPct val="0"/>
              </a:spcBef>
              <a:buClrTx/>
              <a:buFont typeface="Limon F3" charset="0"/>
              <a:buNone/>
            </a:pPr>
            <a:r>
              <a:rPr lang="en-GB" altLang="ro-RO" sz="2000" b="1"/>
              <a:t>Que devriez-vous faire ? </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1846</Words>
  <Application>Microsoft Office PowerPoint</Application>
  <PresentationFormat>On-screen Show (4:3)</PresentationFormat>
  <Paragraphs>165</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PPTtemplate</vt:lpstr>
      <vt:lpstr>Formation sur l'introduction du vaccin antirotavirus</vt:lpstr>
      <vt:lpstr>Objectifs d'apprentissage</vt:lpstr>
      <vt:lpstr>PowerPoint Presentation</vt:lpstr>
      <vt:lpstr>Quel est la présentation du vaccin antirotavirus (Rotavac®) ?</vt:lpstr>
      <vt:lpstr>Le vaccin est-il sûr ?</vt:lpstr>
      <vt:lpstr>PowerPoint Presentation</vt:lpstr>
      <vt:lpstr>PowerPoint Presentation</vt:lpstr>
      <vt:lpstr>Quels vaccins devraient être conservés à l’avant ?</vt:lpstr>
      <vt:lpstr>PowerPoint Presentation</vt:lpstr>
      <vt:lpstr>Messages clés </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828</cp:revision>
  <dcterms:created xsi:type="dcterms:W3CDTF">2012-01-26T15:16:34Z</dcterms:created>
  <dcterms:modified xsi:type="dcterms:W3CDTF">2022-04-06T15:34:12Z</dcterms:modified>
</cp:coreProperties>
</file>