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Lst>
  <p:notesMasterIdLst>
    <p:notesMasterId r:id="rId20"/>
  </p:notesMasterIdLst>
  <p:handoutMasterIdLst>
    <p:handoutMasterId r:id="rId21"/>
  </p:handoutMasterIdLst>
  <p:sldIdLst>
    <p:sldId id="336" r:id="rId2"/>
    <p:sldId id="279" r:id="rId3"/>
    <p:sldId id="282" r:id="rId4"/>
    <p:sldId id="314" r:id="rId5"/>
    <p:sldId id="315" r:id="rId6"/>
    <p:sldId id="335" r:id="rId7"/>
    <p:sldId id="350" r:id="rId8"/>
    <p:sldId id="317" r:id="rId9"/>
    <p:sldId id="348" r:id="rId10"/>
    <p:sldId id="331" r:id="rId11"/>
    <p:sldId id="330" r:id="rId12"/>
    <p:sldId id="320" r:id="rId13"/>
    <p:sldId id="323" r:id="rId14"/>
    <p:sldId id="329" r:id="rId15"/>
    <p:sldId id="326" r:id="rId16"/>
    <p:sldId id="293" r:id="rId17"/>
    <p:sldId id="332" r:id="rId18"/>
    <p:sldId id="334" r:id="rId19"/>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1CA4EB-6F72-7766-472D-935E37E45406}" v="3" dt="2022-04-06T15:35:29.725"/>
    <p1510:client id="{BFC024B5-1822-145C-40C7-75D68BEC05C7}" v="29" dt="2022-03-09T18:41:50.4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3" autoAdjust="0"/>
    <p:restoredTop sz="83901" autoAdjust="0"/>
  </p:normalViewPr>
  <p:slideViewPr>
    <p:cSldViewPr>
      <p:cViewPr varScale="1">
        <p:scale>
          <a:sx n="92" d="100"/>
          <a:sy n="92" d="100"/>
        </p:scale>
        <p:origin x="1254" y="96"/>
      </p:cViewPr>
      <p:guideLst>
        <p:guide orient="horz" pos="2160"/>
        <p:guide pos="2880"/>
      </p:guideLst>
    </p:cSldViewPr>
  </p:slideViewPr>
  <p:notesTextViewPr>
    <p:cViewPr>
      <p:scale>
        <a:sx n="100" d="100"/>
        <a:sy n="100" d="100"/>
      </p:scale>
      <p:origin x="0" y="0"/>
    </p:cViewPr>
  </p:notesTextViewPr>
  <p:notesViewPr>
    <p:cSldViewPr>
      <p:cViewPr varScale="1">
        <p:scale>
          <a:sx n="48" d="100"/>
          <a:sy n="48" d="100"/>
        </p:scale>
        <p:origin x="-2394" y="-108"/>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531CA4EB-6F72-7766-472D-935E37E45406}"/>
    <pc:docChg chg="modSld">
      <pc:chgData name="Mrs Gillian F. MAYERS (mayersgill@gmail.com)" userId="S::mayersgill_gmail.com#ext#@worldhealthorg.onmicrosoft.com::d9b941f0-ac22-4431-a954-e58ec48ed8eb" providerId="AD" clId="Web-{531CA4EB-6F72-7766-472D-935E37E45406}" dt="2022-04-06T15:35:29.444" v="1" actId="20577"/>
      <pc:docMkLst>
        <pc:docMk/>
      </pc:docMkLst>
      <pc:sldChg chg="modSp">
        <pc:chgData name="Mrs Gillian F. MAYERS (mayersgill@gmail.com)" userId="S::mayersgill_gmail.com#ext#@worldhealthorg.onmicrosoft.com::d9b941f0-ac22-4431-a954-e58ec48ed8eb" providerId="AD" clId="Web-{531CA4EB-6F72-7766-472D-935E37E45406}" dt="2022-04-06T15:35:29.444" v="1" actId="20577"/>
        <pc:sldMkLst>
          <pc:docMk/>
          <pc:sldMk cId="0" sldId="314"/>
        </pc:sldMkLst>
        <pc:spChg chg="mod">
          <ac:chgData name="Mrs Gillian F. MAYERS (mayersgill@gmail.com)" userId="S::mayersgill_gmail.com#ext#@worldhealthorg.onmicrosoft.com::d9b941f0-ac22-4431-a954-e58ec48ed8eb" providerId="AD" clId="Web-{531CA4EB-6F72-7766-472D-935E37E45406}" dt="2022-04-06T15:35:29.444" v="1" actId="20577"/>
          <ac:spMkLst>
            <pc:docMk/>
            <pc:sldMk cId="0" sldId="314"/>
            <ac:spMk id="10242" creationId="{73B104E1-43F9-4596-9E7B-8E062E302234}"/>
          </ac:spMkLst>
        </pc:spChg>
      </pc:sldChg>
    </pc:docChg>
  </pc:docChgLst>
  <pc:docChgLst>
    <pc:chgData name="Mrs Gillian F. MAYERS (mayersgill@gmail.com)" userId="S::mayersgill_gmail.com#ext#@worldhealthorg.onmicrosoft.com::d9b941f0-ac22-4431-a954-e58ec48ed8eb" providerId="AD" clId="Web-{BFC024B5-1822-145C-40C7-75D68BEC05C7}"/>
    <pc:docChg chg="addSld delSld modSld">
      <pc:chgData name="Mrs Gillian F. MAYERS (mayersgill@gmail.com)" userId="S::mayersgill_gmail.com#ext#@worldhealthorg.onmicrosoft.com::d9b941f0-ac22-4431-a954-e58ec48ed8eb" providerId="AD" clId="Web-{BFC024B5-1822-145C-40C7-75D68BEC05C7}" dt="2022-03-09T18:41:50.404" v="25" actId="14100"/>
      <pc:docMkLst>
        <pc:docMk/>
      </pc:docMkLst>
      <pc:sldChg chg="addSp delSp modSp">
        <pc:chgData name="Mrs Gillian F. MAYERS (mayersgill@gmail.com)" userId="S::mayersgill_gmail.com#ext#@worldhealthorg.onmicrosoft.com::d9b941f0-ac22-4431-a954-e58ec48ed8eb" providerId="AD" clId="Web-{BFC024B5-1822-145C-40C7-75D68BEC05C7}" dt="2022-03-09T18:41:50.404" v="25" actId="14100"/>
        <pc:sldMkLst>
          <pc:docMk/>
          <pc:sldMk cId="0" sldId="350"/>
        </pc:sldMkLst>
        <pc:picChg chg="add mod">
          <ac:chgData name="Mrs Gillian F. MAYERS (mayersgill@gmail.com)" userId="S::mayersgill_gmail.com#ext#@worldhealthorg.onmicrosoft.com::d9b941f0-ac22-4431-a954-e58ec48ed8eb" providerId="AD" clId="Web-{BFC024B5-1822-145C-40C7-75D68BEC05C7}" dt="2022-03-09T18:40:45.854" v="9" actId="14100"/>
          <ac:picMkLst>
            <pc:docMk/>
            <pc:sldMk cId="0" sldId="350"/>
            <ac:picMk id="2" creationId="{C84E78E9-5CCA-42C4-9B13-A0DC806FD41E}"/>
          </ac:picMkLst>
        </pc:picChg>
        <pc:picChg chg="add mod">
          <ac:chgData name="Mrs Gillian F. MAYERS (mayersgill@gmail.com)" userId="S::mayersgill_gmail.com#ext#@worldhealthorg.onmicrosoft.com::d9b941f0-ac22-4431-a954-e58ec48ed8eb" providerId="AD" clId="Web-{BFC024B5-1822-145C-40C7-75D68BEC05C7}" dt="2022-03-09T18:40:51.073" v="11" actId="1076"/>
          <ac:picMkLst>
            <pc:docMk/>
            <pc:sldMk cId="0" sldId="350"/>
            <ac:picMk id="3" creationId="{D6313D5D-FD02-4034-B7AA-18FB6DAFE8B0}"/>
          </ac:picMkLst>
        </pc:picChg>
        <pc:picChg chg="add mod">
          <ac:chgData name="Mrs Gillian F. MAYERS (mayersgill@gmail.com)" userId="S::mayersgill_gmail.com#ext#@worldhealthorg.onmicrosoft.com::d9b941f0-ac22-4431-a954-e58ec48ed8eb" providerId="AD" clId="Web-{BFC024B5-1822-145C-40C7-75D68BEC05C7}" dt="2022-03-09T18:41:22.496" v="19" actId="14100"/>
          <ac:picMkLst>
            <pc:docMk/>
            <pc:sldMk cId="0" sldId="350"/>
            <ac:picMk id="4" creationId="{A90CA502-D823-48CB-A7DC-E190FD56AC51}"/>
          </ac:picMkLst>
        </pc:picChg>
        <pc:picChg chg="add mod">
          <ac:chgData name="Mrs Gillian F. MAYERS (mayersgill@gmail.com)" userId="S::mayersgill_gmail.com#ext#@worldhealthorg.onmicrosoft.com::d9b941f0-ac22-4431-a954-e58ec48ed8eb" providerId="AD" clId="Web-{BFC024B5-1822-145C-40C7-75D68BEC05C7}" dt="2022-03-09T18:41:50.404" v="25" actId="14100"/>
          <ac:picMkLst>
            <pc:docMk/>
            <pc:sldMk cId="0" sldId="350"/>
            <ac:picMk id="5" creationId="{14B23EDB-0BE0-4AF5-8808-85ED408F633D}"/>
          </ac:picMkLst>
        </pc:picChg>
        <pc:picChg chg="del">
          <ac:chgData name="Mrs Gillian F. MAYERS (mayersgill@gmail.com)" userId="S::mayersgill_gmail.com#ext#@worldhealthorg.onmicrosoft.com::d9b941f0-ac22-4431-a954-e58ec48ed8eb" providerId="AD" clId="Web-{BFC024B5-1822-145C-40C7-75D68BEC05C7}" dt="2022-03-09T18:39:50.070" v="0"/>
          <ac:picMkLst>
            <pc:docMk/>
            <pc:sldMk cId="0" sldId="350"/>
            <ac:picMk id="16387" creationId="{1A229EA0-9699-4E2F-A113-279C5C426B4C}"/>
          </ac:picMkLst>
        </pc:picChg>
        <pc:picChg chg="del">
          <ac:chgData name="Mrs Gillian F. MAYERS (mayersgill@gmail.com)" userId="S::mayersgill_gmail.com#ext#@worldhealthorg.onmicrosoft.com::d9b941f0-ac22-4431-a954-e58ec48ed8eb" providerId="AD" clId="Web-{BFC024B5-1822-145C-40C7-75D68BEC05C7}" dt="2022-03-09T18:41:23.809" v="20"/>
          <ac:picMkLst>
            <pc:docMk/>
            <pc:sldMk cId="0" sldId="350"/>
            <ac:picMk id="16388" creationId="{929AC146-D894-4591-8610-CBA8D84340B6}"/>
          </ac:picMkLst>
        </pc:picChg>
        <pc:picChg chg="del">
          <ac:chgData name="Mrs Gillian F. MAYERS (mayersgill@gmail.com)" userId="S::mayersgill_gmail.com#ext#@worldhealthorg.onmicrosoft.com::d9b941f0-ac22-4431-a954-e58ec48ed8eb" providerId="AD" clId="Web-{BFC024B5-1822-145C-40C7-75D68BEC05C7}" dt="2022-03-09T18:40:20.462" v="4"/>
          <ac:picMkLst>
            <pc:docMk/>
            <pc:sldMk cId="0" sldId="350"/>
            <ac:picMk id="16389" creationId="{47175F0D-377D-446F-8612-7644D4958C31}"/>
          </ac:picMkLst>
        </pc:picChg>
        <pc:picChg chg="del">
          <ac:chgData name="Mrs Gillian F. MAYERS (mayersgill@gmail.com)" userId="S::mayersgill_gmail.com#ext#@worldhealthorg.onmicrosoft.com::d9b941f0-ac22-4431-a954-e58ec48ed8eb" providerId="AD" clId="Web-{BFC024B5-1822-145C-40C7-75D68BEC05C7}" dt="2022-03-09T18:40:59.980" v="12"/>
          <ac:picMkLst>
            <pc:docMk/>
            <pc:sldMk cId="0" sldId="350"/>
            <ac:picMk id="16390" creationId="{2BE1A8BE-C154-4E12-9096-7AE1B966C871}"/>
          </ac:picMkLst>
        </pc:picChg>
      </pc:sldChg>
      <pc:sldChg chg="new del">
        <pc:chgData name="Mrs Gillian F. MAYERS (mayersgill@gmail.com)" userId="S::mayersgill_gmail.com#ext#@worldhealthorg.onmicrosoft.com::d9b941f0-ac22-4431-a954-e58ec48ed8eb" providerId="AD" clId="Web-{BFC024B5-1822-145C-40C7-75D68BEC05C7}" dt="2022-03-09T18:41:05.042" v="14"/>
        <pc:sldMkLst>
          <pc:docMk/>
          <pc:sldMk cId="773491491" sldId="35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1807BE0-6029-4A8A-9B16-396DB292993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5F9872BB-93E2-4805-809A-9C1028E1529E}"/>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0DF03A7C-E335-46EF-899B-FD144BB1B6F5}"/>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6F19CC56-DD26-4BC3-B882-D738FD60E67E}"/>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A1E2B7B4-F8FF-4B7E-9C71-1F71C8C841BB}"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D48CBA5-1084-4B49-A645-24A08A4C83E1}"/>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3A443E59-6E51-4BCA-A619-ECDA04350FE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64205122-C920-4A32-A29A-730A263010F6}"/>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0E1896C0-B307-4356-978E-18D0E8C2171E}"/>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B08B3556-EAAE-45C8-A084-DE2241C5AC8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D953D9CC-A2D2-4689-A285-C6B47EDB2AFC}"/>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2CD73423-FF66-4E72-8DD2-E0BAF57FB0EC}"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4C65682D-2D3E-4494-BD31-7C536F7D631F}"/>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BDD6C6B8-D31E-46F4-8983-3AD5F23371F0}"/>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5FD6FCCA-F216-446E-BA68-BC90F68A8A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197B335-258C-4A13-8A65-5087F28B371D}"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a:extLst>
              <a:ext uri="{FF2B5EF4-FFF2-40B4-BE49-F238E27FC236}">
                <a16:creationId xmlns:a16="http://schemas.microsoft.com/office/drawing/2014/main" id="{A8B35E30-D82C-4136-8594-3D7C8F8E90C7}"/>
              </a:ext>
            </a:extLst>
          </p:cNvPr>
          <p:cNvSpPr>
            <a:spLocks noGrp="1" noRot="1" noChangeAspect="1" noChangeArrowheads="1" noTextEdit="1"/>
          </p:cNvSpPr>
          <p:nvPr>
            <p:ph type="sldImg"/>
          </p:nvPr>
        </p:nvSpPr>
        <p:spPr>
          <a:ln/>
        </p:spPr>
      </p:sp>
      <p:sp>
        <p:nvSpPr>
          <p:cNvPr id="25603" name="Espace réservé des commentaires 2">
            <a:extLst>
              <a:ext uri="{FF2B5EF4-FFF2-40B4-BE49-F238E27FC236}">
                <a16:creationId xmlns:a16="http://schemas.microsoft.com/office/drawing/2014/main" id="{6F33B501-E5BA-430C-A749-02630C8CF1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en-GB" altLang="ro-RO" b="1" dirty="0" err="1">
                <a:solidFill>
                  <a:srgbClr val="000000"/>
                </a:solidFill>
              </a:rPr>
              <a:t>Présenter</a:t>
            </a:r>
            <a:r>
              <a:rPr lang="en-GB" altLang="ro-RO" b="1" dirty="0">
                <a:solidFill>
                  <a:srgbClr val="000000"/>
                </a:solidFill>
              </a:rPr>
              <a:t> la situation et les questions aux participants. </a:t>
            </a:r>
          </a:p>
          <a:p>
            <a:r>
              <a:rPr lang="en-GB" altLang="ro-RO" b="1" dirty="0" err="1">
                <a:solidFill>
                  <a:srgbClr val="000000"/>
                </a:solidFill>
              </a:rPr>
              <a:t>Cette</a:t>
            </a:r>
            <a:r>
              <a:rPr lang="en-GB" altLang="ro-RO" b="1" dirty="0">
                <a:solidFill>
                  <a:srgbClr val="000000"/>
                </a:solidFill>
              </a:rPr>
              <a:t> question </a:t>
            </a:r>
            <a:r>
              <a:rPr lang="en-GB" altLang="ro-RO" b="1" dirty="0" err="1">
                <a:solidFill>
                  <a:srgbClr val="000000"/>
                </a:solidFill>
              </a:rPr>
              <a:t>permettra</a:t>
            </a:r>
            <a:r>
              <a:rPr lang="en-GB" altLang="ro-RO" b="1" dirty="0">
                <a:solidFill>
                  <a:srgbClr val="000000"/>
                </a:solidFill>
              </a:rPr>
              <a:t> de savoir </a:t>
            </a:r>
            <a:r>
              <a:rPr lang="en-GB" altLang="ro-RO" b="1" dirty="0" err="1">
                <a:solidFill>
                  <a:srgbClr val="000000"/>
                </a:solidFill>
              </a:rPr>
              <a:t>si</a:t>
            </a:r>
            <a:r>
              <a:rPr lang="en-GB" altLang="ro-RO" b="1" dirty="0">
                <a:solidFill>
                  <a:srgbClr val="000000"/>
                </a:solidFill>
              </a:rPr>
              <a:t> les participants </a:t>
            </a:r>
            <a:r>
              <a:rPr lang="en-GB" altLang="ro-RO" b="1" dirty="0" err="1">
                <a:solidFill>
                  <a:srgbClr val="000000"/>
                </a:solidFill>
              </a:rPr>
              <a:t>ont</a:t>
            </a:r>
            <a:r>
              <a:rPr lang="en-GB" altLang="ro-RO" b="1" dirty="0">
                <a:solidFill>
                  <a:srgbClr val="000000"/>
                </a:solidFill>
              </a:rPr>
              <a:t> </a:t>
            </a:r>
            <a:r>
              <a:rPr lang="en-GB" altLang="ro-RO" b="1" dirty="0" err="1">
                <a:solidFill>
                  <a:srgbClr val="000000"/>
                </a:solidFill>
              </a:rPr>
              <a:t>connaissance</a:t>
            </a:r>
            <a:r>
              <a:rPr lang="en-GB" altLang="ro-RO" b="1" dirty="0">
                <a:solidFill>
                  <a:srgbClr val="000000"/>
                </a:solidFill>
              </a:rPr>
              <a:t> du moment </a:t>
            </a:r>
            <a:r>
              <a:rPr lang="en-GB" altLang="ro-RO" b="1" dirty="0" err="1">
                <a:solidFill>
                  <a:srgbClr val="000000"/>
                </a:solidFill>
              </a:rPr>
              <a:t>où</a:t>
            </a:r>
            <a:r>
              <a:rPr lang="en-GB" altLang="ro-RO" b="1" dirty="0">
                <a:solidFill>
                  <a:srgbClr val="000000"/>
                </a:solidFill>
              </a:rPr>
              <a:t> </a:t>
            </a:r>
            <a:r>
              <a:rPr lang="en-GB" altLang="ro-RO" b="1" dirty="0" err="1">
                <a:solidFill>
                  <a:srgbClr val="000000"/>
                </a:solidFill>
              </a:rPr>
              <a:t>administrer</a:t>
            </a:r>
            <a:r>
              <a:rPr lang="en-GB" altLang="ro-RO" b="1" dirty="0">
                <a:solidFill>
                  <a:srgbClr val="000000"/>
                </a:solidFill>
              </a:rPr>
              <a:t> le </a:t>
            </a:r>
            <a:r>
              <a:rPr lang="en-GB" altLang="ro-RO" b="1" dirty="0" err="1">
                <a:solidFill>
                  <a:srgbClr val="000000"/>
                </a:solidFill>
              </a:rPr>
              <a:t>vaccin</a:t>
            </a:r>
            <a:r>
              <a:rPr lang="en-GB" altLang="ro-RO" b="1" dirty="0">
                <a:solidFill>
                  <a:srgbClr val="000000"/>
                </a:solidFill>
              </a:rPr>
              <a:t>.</a:t>
            </a:r>
          </a:p>
          <a:p>
            <a:endParaRPr lang="en-GB" altLang="ro-RO" b="1" dirty="0">
              <a:solidFill>
                <a:srgbClr val="000000"/>
              </a:solidFill>
            </a:endParaRPr>
          </a:p>
          <a:p>
            <a:r>
              <a:rPr lang="en-GB" altLang="ro-RO" b="1" dirty="0" err="1">
                <a:solidFill>
                  <a:srgbClr val="000000"/>
                </a:solidFill>
              </a:rPr>
              <a:t>Réponse</a:t>
            </a:r>
            <a:r>
              <a:rPr lang="en-GB" altLang="ro-RO" b="1" dirty="0">
                <a:solidFill>
                  <a:srgbClr val="000000"/>
                </a:solidFill>
              </a:rPr>
              <a:t> :</a:t>
            </a:r>
          </a:p>
          <a:p>
            <a:r>
              <a:rPr lang="en-GB" altLang="ro-RO" dirty="0" err="1">
                <a:solidFill>
                  <a:srgbClr val="000000"/>
                </a:solidFill>
              </a:rPr>
              <a:t>Administrer</a:t>
            </a:r>
            <a:r>
              <a:rPr lang="en-GB" altLang="ro-RO" dirty="0">
                <a:solidFill>
                  <a:srgbClr val="000000"/>
                </a:solidFill>
              </a:rPr>
              <a:t> les </a:t>
            </a:r>
            <a:r>
              <a:rPr lang="en-GB" altLang="ro-RO" dirty="0" err="1">
                <a:solidFill>
                  <a:srgbClr val="000000"/>
                </a:solidFill>
              </a:rPr>
              <a:t>vaccins</a:t>
            </a:r>
            <a:r>
              <a:rPr lang="en-GB" altLang="ro-RO" dirty="0">
                <a:solidFill>
                  <a:srgbClr val="000000"/>
                </a:solidFill>
              </a:rPr>
              <a:t> dans </a:t>
            </a:r>
            <a:r>
              <a:rPr lang="en-GB" altLang="ro-RO" dirty="0" err="1">
                <a:solidFill>
                  <a:srgbClr val="000000"/>
                </a:solidFill>
              </a:rPr>
              <a:t>l’ordre</a:t>
            </a:r>
            <a:r>
              <a:rPr lang="en-GB" altLang="ro-RO" dirty="0">
                <a:solidFill>
                  <a:srgbClr val="000000"/>
                </a:solidFill>
              </a:rPr>
              <a:t> </a:t>
            </a:r>
            <a:r>
              <a:rPr lang="en-GB" altLang="ro-RO" dirty="0" err="1">
                <a:solidFill>
                  <a:srgbClr val="000000"/>
                </a:solidFill>
              </a:rPr>
              <a:t>suivant</a:t>
            </a:r>
            <a:r>
              <a:rPr lang="en-GB" altLang="ro-RO" dirty="0">
                <a:solidFill>
                  <a:srgbClr val="000000"/>
                </a:solidFill>
              </a:rPr>
              <a:t> :  </a:t>
            </a:r>
          </a:p>
          <a:p>
            <a:r>
              <a:rPr lang="en-GB" altLang="ro-RO" dirty="0" err="1">
                <a:solidFill>
                  <a:srgbClr val="000000"/>
                </a:solidFill>
              </a:rPr>
              <a:t>Administrer</a:t>
            </a:r>
            <a:r>
              <a:rPr lang="en-GB" altLang="ro-RO" dirty="0">
                <a:solidFill>
                  <a:srgbClr val="000000"/>
                </a:solidFill>
              </a:rPr>
              <a:t> le VPO et 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 </a:t>
            </a:r>
            <a:r>
              <a:rPr lang="en-GB" altLang="ro-RO" dirty="0" err="1">
                <a:solidFill>
                  <a:srgbClr val="000000"/>
                </a:solidFill>
              </a:rPr>
              <a:t>en</a:t>
            </a:r>
            <a:r>
              <a:rPr lang="en-GB" altLang="ro-RO" dirty="0">
                <a:solidFill>
                  <a:srgbClr val="000000"/>
                </a:solidFill>
              </a:rPr>
              <a:t> premier, </a:t>
            </a:r>
            <a:r>
              <a:rPr lang="en-GB" altLang="ro-RO" dirty="0" err="1">
                <a:solidFill>
                  <a:srgbClr val="000000"/>
                </a:solidFill>
              </a:rPr>
              <a:t>puis</a:t>
            </a:r>
            <a:r>
              <a:rPr lang="en-GB" altLang="ro-RO" dirty="0">
                <a:solidFill>
                  <a:srgbClr val="000000"/>
                </a:solidFill>
              </a:rPr>
              <a:t> </a:t>
            </a:r>
            <a:r>
              <a:rPr lang="en-GB" altLang="ro-RO" dirty="0" err="1">
                <a:solidFill>
                  <a:srgbClr val="000000"/>
                </a:solidFill>
              </a:rPr>
              <a:t>administrer</a:t>
            </a:r>
            <a:r>
              <a:rPr lang="en-GB" altLang="ro-RO" dirty="0">
                <a:solidFill>
                  <a:srgbClr val="000000"/>
                </a:solidFill>
              </a:rPr>
              <a:t> les </a:t>
            </a:r>
            <a:r>
              <a:rPr lang="en-GB" altLang="ro-RO" dirty="0" err="1">
                <a:solidFill>
                  <a:srgbClr val="000000"/>
                </a:solidFill>
              </a:rPr>
              <a:t>autres</a:t>
            </a:r>
            <a:r>
              <a:rPr lang="en-GB" altLang="ro-RO" dirty="0">
                <a:solidFill>
                  <a:srgbClr val="000000"/>
                </a:solidFill>
              </a:rPr>
              <a:t>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pédiatriques</a:t>
            </a:r>
            <a:r>
              <a:rPr lang="en-GB" altLang="ro-RO" dirty="0">
                <a:solidFill>
                  <a:srgbClr val="000000"/>
                </a:solidFill>
              </a:rPr>
              <a:t> injectables. </a:t>
            </a:r>
          </a:p>
          <a:p>
            <a:r>
              <a:rPr lang="en-GB" altLang="ro-RO" dirty="0" err="1">
                <a:solidFill>
                  <a:srgbClr val="000000"/>
                </a:solidFill>
              </a:rPr>
              <a:t>En</a:t>
            </a:r>
            <a:r>
              <a:rPr lang="en-GB" altLang="ro-RO" dirty="0">
                <a:solidFill>
                  <a:srgbClr val="000000"/>
                </a:solidFill>
              </a:rPr>
              <a:t> </a:t>
            </a:r>
            <a:r>
              <a:rPr lang="en-GB" altLang="ro-RO" dirty="0" err="1">
                <a:solidFill>
                  <a:srgbClr val="000000"/>
                </a:solidFill>
              </a:rPr>
              <a:t>règle</a:t>
            </a:r>
            <a:r>
              <a:rPr lang="en-GB" altLang="ro-RO" dirty="0">
                <a:solidFill>
                  <a:srgbClr val="000000"/>
                </a:solidFill>
              </a:rPr>
              <a:t> </a:t>
            </a:r>
            <a:r>
              <a:rPr lang="en-GB" altLang="ro-RO" dirty="0" err="1">
                <a:solidFill>
                  <a:srgbClr val="000000"/>
                </a:solidFill>
              </a:rPr>
              <a:t>générale</a:t>
            </a:r>
            <a:r>
              <a:rPr lang="en-GB" altLang="ro-RO" dirty="0">
                <a:solidFill>
                  <a:srgbClr val="000000"/>
                </a:solidFill>
              </a:rPr>
              <a:t>, il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préférable</a:t>
            </a:r>
            <a:r>
              <a:rPr lang="en-GB" altLang="ro-RO" dirty="0">
                <a:solidFill>
                  <a:srgbClr val="000000"/>
                </a:solidFill>
              </a:rPr>
              <a:t> </a:t>
            </a:r>
            <a:r>
              <a:rPr lang="en-GB" altLang="ro-RO" dirty="0" err="1">
                <a:solidFill>
                  <a:srgbClr val="000000"/>
                </a:solidFill>
              </a:rPr>
              <a:t>d’administrer</a:t>
            </a:r>
            <a:r>
              <a:rPr lang="en-GB" altLang="ro-RO" dirty="0">
                <a:solidFill>
                  <a:srgbClr val="000000"/>
                </a:solidFill>
              </a:rPr>
              <a:t> les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oraux</a:t>
            </a:r>
            <a:r>
              <a:rPr lang="en-GB" altLang="ro-RO" dirty="0">
                <a:solidFill>
                  <a:srgbClr val="000000"/>
                </a:solidFill>
              </a:rPr>
              <a:t> </a:t>
            </a:r>
            <a:r>
              <a:rPr lang="en-GB" altLang="ro-RO" dirty="0" err="1">
                <a:solidFill>
                  <a:srgbClr val="000000"/>
                </a:solidFill>
              </a:rPr>
              <a:t>en</a:t>
            </a:r>
            <a:r>
              <a:rPr lang="en-GB" altLang="ro-RO" dirty="0">
                <a:solidFill>
                  <a:srgbClr val="000000"/>
                </a:solidFill>
              </a:rPr>
              <a:t> premier </a:t>
            </a:r>
            <a:r>
              <a:rPr lang="en-GB" altLang="ro-RO" dirty="0" err="1">
                <a:solidFill>
                  <a:srgbClr val="000000"/>
                </a:solidFill>
              </a:rPr>
              <a:t>lorsque</a:t>
            </a:r>
            <a:r>
              <a:rPr lang="en-GB" altLang="ro-RO" dirty="0">
                <a:solidFill>
                  <a:srgbClr val="000000"/>
                </a:solidFill>
              </a:rPr>
              <a:t> le </a:t>
            </a:r>
            <a:r>
              <a:rPr lang="en-GB" altLang="ro-RO" dirty="0" err="1">
                <a:solidFill>
                  <a:srgbClr val="000000"/>
                </a:solidFill>
              </a:rPr>
              <a:t>nourrisson</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encore </a:t>
            </a:r>
            <a:r>
              <a:rPr lang="en-GB" altLang="ro-RO" dirty="0" err="1">
                <a:solidFill>
                  <a:srgbClr val="000000"/>
                </a:solidFill>
              </a:rPr>
              <a:t>calme</a:t>
            </a:r>
            <a:r>
              <a:rPr lang="en-GB" altLang="ro-RO" dirty="0">
                <a:solidFill>
                  <a:srgbClr val="000000"/>
                </a:solidFill>
              </a:rPr>
              <a:t> </a:t>
            </a:r>
            <a:r>
              <a:rPr lang="en-GB" altLang="ro-RO" dirty="0" err="1">
                <a:solidFill>
                  <a:srgbClr val="000000"/>
                </a:solidFill>
              </a:rPr>
              <a:t>puis</a:t>
            </a:r>
            <a:r>
              <a:rPr lang="en-GB" altLang="ro-RO" dirty="0">
                <a:solidFill>
                  <a:srgbClr val="000000"/>
                </a:solidFill>
              </a:rPr>
              <a:t> </a:t>
            </a:r>
            <a:r>
              <a:rPr lang="en-GB" altLang="ro-RO" dirty="0" err="1">
                <a:solidFill>
                  <a:srgbClr val="000000"/>
                </a:solidFill>
              </a:rPr>
              <a:t>d’administrer</a:t>
            </a:r>
            <a:r>
              <a:rPr lang="en-GB" altLang="ro-RO" dirty="0">
                <a:solidFill>
                  <a:srgbClr val="000000"/>
                </a:solidFill>
              </a:rPr>
              <a:t> ensuite les </a:t>
            </a:r>
            <a:r>
              <a:rPr lang="en-GB" altLang="ro-RO" dirty="0" err="1">
                <a:solidFill>
                  <a:srgbClr val="000000"/>
                </a:solidFill>
              </a:rPr>
              <a:t>vaccins</a:t>
            </a:r>
            <a:r>
              <a:rPr lang="en-GB" altLang="ro-RO" dirty="0">
                <a:solidFill>
                  <a:srgbClr val="000000"/>
                </a:solidFill>
              </a:rPr>
              <a:t> injectables.</a:t>
            </a:r>
          </a:p>
          <a:p>
            <a:r>
              <a:rPr lang="en-GB" altLang="ro-RO" dirty="0" err="1">
                <a:solidFill>
                  <a:srgbClr val="000000"/>
                </a:solidFill>
              </a:rPr>
              <a:t>En</a:t>
            </a:r>
            <a:r>
              <a:rPr lang="en-GB" altLang="ro-RO" dirty="0">
                <a:solidFill>
                  <a:srgbClr val="000000"/>
                </a:solidFill>
              </a:rPr>
              <a:t> </a:t>
            </a:r>
            <a:r>
              <a:rPr lang="en-GB" altLang="ro-RO" dirty="0" err="1">
                <a:solidFill>
                  <a:srgbClr val="000000"/>
                </a:solidFill>
              </a:rPr>
              <a:t>outre</a:t>
            </a:r>
            <a:r>
              <a:rPr lang="en-GB" altLang="ro-RO" dirty="0">
                <a:solidFill>
                  <a:srgbClr val="000000"/>
                </a:solidFill>
              </a:rPr>
              <a:t>, </a:t>
            </a:r>
            <a:r>
              <a:rPr lang="en-GB" altLang="ro-RO" dirty="0" err="1">
                <a:solidFill>
                  <a:srgbClr val="000000"/>
                </a:solidFill>
              </a:rPr>
              <a:t>comme</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 VPO a un </a:t>
            </a:r>
            <a:r>
              <a:rPr lang="en-GB" altLang="ro-RO" dirty="0" err="1">
                <a:solidFill>
                  <a:srgbClr val="000000"/>
                </a:solidFill>
              </a:rPr>
              <a:t>goût</a:t>
            </a:r>
            <a:r>
              <a:rPr lang="en-GB" altLang="ro-RO" dirty="0">
                <a:solidFill>
                  <a:srgbClr val="000000"/>
                </a:solidFill>
              </a:rPr>
              <a:t> </a:t>
            </a:r>
            <a:r>
              <a:rPr lang="en-GB" altLang="ro-RO" dirty="0" err="1">
                <a:solidFill>
                  <a:srgbClr val="000000"/>
                </a:solidFill>
              </a:rPr>
              <a:t>amer</a:t>
            </a:r>
            <a:r>
              <a:rPr lang="en-GB" altLang="ro-RO" dirty="0">
                <a:solidFill>
                  <a:srgbClr val="000000"/>
                </a:solidFill>
              </a:rPr>
              <a:t>, </a:t>
            </a:r>
            <a:r>
              <a:rPr lang="en-GB" altLang="ro-RO" dirty="0" err="1">
                <a:solidFill>
                  <a:srgbClr val="000000"/>
                </a:solidFill>
              </a:rPr>
              <a:t>mais</a:t>
            </a:r>
            <a:r>
              <a:rPr lang="en-GB" altLang="ro-RO" dirty="0">
                <a:solidFill>
                  <a:srgbClr val="000000"/>
                </a:solidFill>
              </a:rPr>
              <a:t> que la </a:t>
            </a:r>
            <a:r>
              <a:rPr lang="en-GB" altLang="ro-RO" dirty="0" err="1">
                <a:solidFill>
                  <a:srgbClr val="000000"/>
                </a:solidFill>
              </a:rPr>
              <a:t>quantité</a:t>
            </a:r>
            <a:r>
              <a:rPr lang="en-GB" altLang="ro-RO" dirty="0">
                <a:solidFill>
                  <a:srgbClr val="000000"/>
                </a:solidFill>
              </a:rPr>
              <a:t> à </a:t>
            </a:r>
            <a:r>
              <a:rPr lang="en-GB" altLang="ro-RO" dirty="0" err="1">
                <a:solidFill>
                  <a:srgbClr val="000000"/>
                </a:solidFill>
              </a:rPr>
              <a:t>administrer</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plus petite que </a:t>
            </a:r>
            <a:r>
              <a:rPr lang="en-GB" altLang="ro-RO" dirty="0" err="1">
                <a:solidFill>
                  <a:srgbClr val="000000"/>
                </a:solidFill>
              </a:rPr>
              <a:t>celle</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 (0,1 mL </a:t>
            </a:r>
            <a:r>
              <a:rPr lang="en-GB" altLang="ro-RO" dirty="0" err="1">
                <a:solidFill>
                  <a:srgbClr val="000000"/>
                </a:solidFill>
              </a:rPr>
              <a:t>contre</a:t>
            </a:r>
            <a:r>
              <a:rPr lang="en-GB" altLang="ro-RO" dirty="0">
                <a:solidFill>
                  <a:srgbClr val="000000"/>
                </a:solidFill>
              </a:rPr>
              <a:t> 5 mL), </a:t>
            </a:r>
            <a:r>
              <a:rPr lang="en-GB" altLang="ro-RO" dirty="0" err="1">
                <a:solidFill>
                  <a:srgbClr val="000000"/>
                </a:solidFill>
              </a:rPr>
              <a:t>administrer</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 (VPO) </a:t>
            </a:r>
            <a:r>
              <a:rPr lang="en-GB" altLang="ro-RO" dirty="0" err="1">
                <a:solidFill>
                  <a:srgbClr val="000000"/>
                </a:solidFill>
              </a:rPr>
              <a:t>amer</a:t>
            </a:r>
            <a:r>
              <a:rPr lang="en-GB" altLang="ro-RO" dirty="0">
                <a:solidFill>
                  <a:srgbClr val="000000"/>
                </a:solidFill>
              </a:rPr>
              <a:t> </a:t>
            </a:r>
            <a:r>
              <a:rPr lang="en-GB" altLang="ro-RO" dirty="0" err="1">
                <a:solidFill>
                  <a:srgbClr val="000000"/>
                </a:solidFill>
              </a:rPr>
              <a:t>en</a:t>
            </a:r>
            <a:r>
              <a:rPr lang="en-GB" altLang="ro-RO" dirty="0">
                <a:solidFill>
                  <a:srgbClr val="000000"/>
                </a:solidFill>
              </a:rPr>
              <a:t> premier, </a:t>
            </a:r>
            <a:r>
              <a:rPr lang="en-GB" altLang="ro-RO" dirty="0" err="1">
                <a:solidFill>
                  <a:srgbClr val="000000"/>
                </a:solidFill>
              </a:rPr>
              <a:t>puis</a:t>
            </a:r>
            <a:r>
              <a:rPr lang="en-GB" altLang="ro-RO" dirty="0">
                <a:solidFill>
                  <a:srgbClr val="000000"/>
                </a:solidFill>
              </a:rPr>
              <a:t> </a:t>
            </a:r>
            <a:r>
              <a:rPr lang="en-GB" altLang="ro-RO" dirty="0" err="1">
                <a:solidFill>
                  <a:srgbClr val="000000"/>
                </a:solidFill>
              </a:rPr>
              <a:t>administrer</a:t>
            </a:r>
            <a:r>
              <a:rPr lang="en-GB" altLang="ro-RO" dirty="0">
                <a:solidFill>
                  <a:srgbClr val="000000"/>
                </a:solidFill>
              </a:rPr>
              <a:t> au </a:t>
            </a:r>
            <a:r>
              <a:rPr lang="en-GB" altLang="ro-RO" dirty="0" err="1">
                <a:solidFill>
                  <a:srgbClr val="000000"/>
                </a:solidFill>
              </a:rPr>
              <a:t>nourrisson</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 au </a:t>
            </a:r>
            <a:r>
              <a:rPr lang="en-GB" altLang="ro-RO" dirty="0" err="1">
                <a:solidFill>
                  <a:srgbClr val="000000"/>
                </a:solidFill>
              </a:rPr>
              <a:t>goût</a:t>
            </a:r>
            <a:r>
              <a:rPr lang="en-GB" altLang="ro-RO" dirty="0">
                <a:solidFill>
                  <a:srgbClr val="000000"/>
                </a:solidFill>
              </a:rPr>
              <a:t> plus </a:t>
            </a:r>
            <a:r>
              <a:rPr lang="en-GB" altLang="ro-RO" dirty="0" err="1">
                <a:solidFill>
                  <a:srgbClr val="000000"/>
                </a:solidFill>
              </a:rPr>
              <a:t>sucré</a:t>
            </a:r>
            <a:r>
              <a:rPr lang="en-GB" altLang="ro-RO" dirty="0">
                <a:solidFill>
                  <a:srgbClr val="000000"/>
                </a:solidFill>
              </a:rPr>
              <a:t>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 dans un second temps </a:t>
            </a:r>
            <a:r>
              <a:rPr lang="en-GB" altLang="ro-RO" dirty="0" err="1">
                <a:solidFill>
                  <a:srgbClr val="000000"/>
                </a:solidFill>
              </a:rPr>
              <a:t>afin</a:t>
            </a:r>
            <a:r>
              <a:rPr lang="en-GB" altLang="ro-RO" dirty="0">
                <a:solidFill>
                  <a:srgbClr val="000000"/>
                </a:solidFill>
              </a:rPr>
              <a:t> de </a:t>
            </a:r>
            <a:r>
              <a:rPr lang="en-GB" altLang="ro-RO" dirty="0" err="1">
                <a:solidFill>
                  <a:srgbClr val="000000"/>
                </a:solidFill>
              </a:rPr>
              <a:t>lui</a:t>
            </a:r>
            <a:r>
              <a:rPr lang="en-GB" altLang="ro-RO" dirty="0">
                <a:solidFill>
                  <a:srgbClr val="000000"/>
                </a:solidFill>
              </a:rPr>
              <a:t> faire </a:t>
            </a:r>
            <a:r>
              <a:rPr lang="en-GB" altLang="ro-RO" dirty="0" err="1">
                <a:solidFill>
                  <a:srgbClr val="000000"/>
                </a:solidFill>
              </a:rPr>
              <a:t>oublier</a:t>
            </a:r>
            <a:r>
              <a:rPr lang="en-GB" altLang="ro-RO" dirty="0">
                <a:solidFill>
                  <a:srgbClr val="000000"/>
                </a:solidFill>
              </a:rPr>
              <a:t> le </a:t>
            </a:r>
            <a:r>
              <a:rPr lang="en-GB" altLang="ro-RO" dirty="0" err="1">
                <a:solidFill>
                  <a:srgbClr val="000000"/>
                </a:solidFill>
              </a:rPr>
              <a:t>goût</a:t>
            </a:r>
            <a:r>
              <a:rPr lang="en-GB" altLang="ro-RO" dirty="0">
                <a:solidFill>
                  <a:srgbClr val="000000"/>
                </a:solidFill>
              </a:rPr>
              <a:t> </a:t>
            </a:r>
            <a:r>
              <a:rPr lang="en-GB" altLang="ro-RO" dirty="0" err="1">
                <a:solidFill>
                  <a:srgbClr val="000000"/>
                </a:solidFill>
              </a:rPr>
              <a:t>amer.</a:t>
            </a:r>
            <a:endParaRPr lang="en-GB" altLang="ro-RO" dirty="0">
              <a:solidFill>
                <a:srgbClr val="000000"/>
              </a:solidFill>
            </a:endParaRPr>
          </a:p>
        </p:txBody>
      </p:sp>
      <p:sp>
        <p:nvSpPr>
          <p:cNvPr id="25604" name="Espace réservé du numéro de diapositive 3">
            <a:extLst>
              <a:ext uri="{FF2B5EF4-FFF2-40B4-BE49-F238E27FC236}">
                <a16:creationId xmlns:a16="http://schemas.microsoft.com/office/drawing/2014/main" id="{9790E31E-A899-4AE6-9A01-02386136B6B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36C89655-DFC0-4EFB-9C15-ECEBB976F5F6}" type="slidenum">
              <a:rPr lang="en-GB" altLang="ro-RO">
                <a:solidFill>
                  <a:srgbClr val="000000"/>
                </a:solidFill>
                <a:cs typeface="Arial" panose="020B0604020202020204" pitchFamily="34" charset="0"/>
              </a:rPr>
              <a:pPr algn="r">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C5564A48-A0E0-4AEA-BBEC-3A406FA173D3}"/>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58A6AF66-7934-471A-8469-B0CC6212D1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p>
          <a:p>
            <a:r>
              <a:rPr lang="en-GB" altLang="ro-RO" b="1">
                <a:solidFill>
                  <a:srgbClr val="000000"/>
                </a:solidFill>
              </a:rPr>
              <a:t>Expliquer aux participants comment positionner l'enfant avant d'administrer le vaccin.</a:t>
            </a:r>
          </a:p>
          <a:p>
            <a:endParaRPr lang="en-GB" altLang="ro-RO" b="1">
              <a:solidFill>
                <a:srgbClr val="000000"/>
              </a:solidFill>
            </a:endParaRPr>
          </a:p>
          <a:p>
            <a:r>
              <a:rPr lang="en-GB" altLang="ro-RO">
                <a:solidFill>
                  <a:srgbClr val="000000"/>
                </a:solidFill>
              </a:rPr>
              <a:t>Le nourrisson devrait être assis dans une position semi-inclinée (c'est-à-dire la position normale lorsque l’enfant est nourri).</a:t>
            </a:r>
          </a:p>
          <a:p>
            <a:endParaRPr lang="en-GB" altLang="ro-RO">
              <a:solidFill>
                <a:srgbClr val="000000"/>
              </a:solidFill>
            </a:endParaRPr>
          </a:p>
          <a:p>
            <a:endParaRPr lang="en-GB" altLang="ro-RO">
              <a:solidFill>
                <a:srgbClr val="000000"/>
              </a:solidFill>
            </a:endParaRPr>
          </a:p>
          <a:p>
            <a:endParaRPr lang="en-GB" altLang="ro-RO">
              <a:solidFill>
                <a:srgbClr val="000000"/>
              </a:solidFill>
            </a:endParaRPr>
          </a:p>
        </p:txBody>
      </p:sp>
      <p:sp>
        <p:nvSpPr>
          <p:cNvPr id="27652" name="Espace réservé du numéro de diapositive 3">
            <a:extLst>
              <a:ext uri="{FF2B5EF4-FFF2-40B4-BE49-F238E27FC236}">
                <a16:creationId xmlns:a16="http://schemas.microsoft.com/office/drawing/2014/main" id="{9D441883-6825-4D9F-B538-E9CA7A79304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C43903A8-2C90-42C1-902E-FB25269BDEBA}" type="slidenum">
              <a:rPr lang="en-GB" altLang="ro-RO">
                <a:solidFill>
                  <a:srgbClr val="000000"/>
                </a:solidFill>
                <a:cs typeface="Arial" panose="020B0604020202020204" pitchFamily="34" charset="0"/>
              </a:rPr>
              <a:pPr algn="r">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239CF18C-725D-4408-A271-AF9F99C3E324}"/>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10A100C6-B577-4FDB-8217-752F3D9054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en-GB" altLang="ro-RO" b="1" dirty="0" err="1">
                <a:solidFill>
                  <a:srgbClr val="000000"/>
                </a:solidFill>
              </a:rPr>
              <a:t>Expliquer</a:t>
            </a:r>
            <a:r>
              <a:rPr lang="en-GB" altLang="ro-RO" b="1" dirty="0">
                <a:solidFill>
                  <a:srgbClr val="000000"/>
                </a:solidFill>
              </a:rPr>
              <a:t> aux participants comment </a:t>
            </a:r>
            <a:r>
              <a:rPr lang="en-GB" altLang="ro-RO" b="1" dirty="0" err="1">
                <a:solidFill>
                  <a:srgbClr val="000000"/>
                </a:solidFill>
              </a:rPr>
              <a:t>positionner</a:t>
            </a:r>
            <a:r>
              <a:rPr lang="en-GB" altLang="ro-RO" b="1" dirty="0">
                <a:solidFill>
                  <a:srgbClr val="000000"/>
                </a:solidFill>
              </a:rPr>
              <a:t> la </a:t>
            </a:r>
            <a:r>
              <a:rPr lang="en-GB" altLang="ro-RO" b="1" dirty="0" err="1">
                <a:solidFill>
                  <a:srgbClr val="000000"/>
                </a:solidFill>
              </a:rPr>
              <a:t>seringue</a:t>
            </a:r>
            <a:r>
              <a:rPr lang="en-GB" altLang="ro-RO" b="1" dirty="0">
                <a:solidFill>
                  <a:srgbClr val="000000"/>
                </a:solidFill>
              </a:rPr>
              <a:t> </a:t>
            </a:r>
            <a:r>
              <a:rPr lang="en-GB" altLang="ro-RO" b="1" dirty="0" err="1">
                <a:solidFill>
                  <a:srgbClr val="000000"/>
                </a:solidFill>
              </a:rPr>
              <a:t>contenant</a:t>
            </a:r>
            <a:r>
              <a:rPr lang="en-GB" altLang="ro-RO" b="1" dirty="0">
                <a:solidFill>
                  <a:srgbClr val="000000"/>
                </a:solidFill>
              </a:rPr>
              <a:t> le </a:t>
            </a:r>
            <a:r>
              <a:rPr lang="en-GB" altLang="ro-RO" b="1" dirty="0" err="1">
                <a:solidFill>
                  <a:srgbClr val="000000"/>
                </a:solidFill>
              </a:rPr>
              <a:t>vaccin</a:t>
            </a:r>
            <a:r>
              <a:rPr lang="en-GB" altLang="ro-RO" b="1" dirty="0">
                <a:solidFill>
                  <a:srgbClr val="000000"/>
                </a:solidFill>
              </a:rPr>
              <a:t> dans la bouche de </a:t>
            </a:r>
            <a:r>
              <a:rPr lang="en-GB" altLang="ro-RO" b="1" dirty="0" err="1">
                <a:solidFill>
                  <a:srgbClr val="000000"/>
                </a:solidFill>
              </a:rPr>
              <a:t>l’enfant</a:t>
            </a:r>
            <a:r>
              <a:rPr lang="en-GB" altLang="ro-RO" b="1" dirty="0">
                <a:solidFill>
                  <a:srgbClr val="000000"/>
                </a:solidFill>
              </a:rPr>
              <a:t>.</a:t>
            </a:r>
          </a:p>
          <a:p>
            <a:endParaRPr lang="en-GB" altLang="ro-RO" b="1" dirty="0">
              <a:solidFill>
                <a:srgbClr val="000000"/>
              </a:solidFill>
            </a:endParaRPr>
          </a:p>
          <a:p>
            <a:r>
              <a:rPr lang="en-GB" altLang="ro-RO" b="1" dirty="0">
                <a:solidFill>
                  <a:srgbClr val="000000"/>
                </a:solidFill>
              </a:rPr>
              <a:t>Comme </a:t>
            </a:r>
            <a:r>
              <a:rPr lang="en-GB" altLang="ro-RO" b="1" dirty="0" err="1">
                <a:solidFill>
                  <a:srgbClr val="000000"/>
                </a:solidFill>
              </a:rPr>
              <a:t>vous</a:t>
            </a:r>
            <a:r>
              <a:rPr lang="en-GB" altLang="ro-RO" b="1" dirty="0">
                <a:solidFill>
                  <a:srgbClr val="000000"/>
                </a:solidFill>
              </a:rPr>
              <a:t> le </a:t>
            </a:r>
            <a:r>
              <a:rPr lang="en-GB" altLang="ro-RO" b="1" dirty="0" err="1">
                <a:solidFill>
                  <a:srgbClr val="000000"/>
                </a:solidFill>
              </a:rPr>
              <a:t>feriez</a:t>
            </a:r>
            <a:r>
              <a:rPr lang="en-GB" altLang="ro-RO" b="1" dirty="0">
                <a:solidFill>
                  <a:srgbClr val="000000"/>
                </a:solidFill>
              </a:rPr>
              <a:t> pour le </a:t>
            </a:r>
            <a:r>
              <a:rPr lang="en-GB" altLang="ro-RO" b="1" dirty="0" err="1">
                <a:solidFill>
                  <a:srgbClr val="000000"/>
                </a:solidFill>
              </a:rPr>
              <a:t>vaccin</a:t>
            </a:r>
            <a:r>
              <a:rPr lang="en-GB" altLang="ro-RO" b="1" dirty="0">
                <a:solidFill>
                  <a:srgbClr val="000000"/>
                </a:solidFill>
              </a:rPr>
              <a:t> </a:t>
            </a:r>
            <a:r>
              <a:rPr lang="en-GB" altLang="ro-RO" b="1" dirty="0" err="1">
                <a:solidFill>
                  <a:srgbClr val="000000"/>
                </a:solidFill>
              </a:rPr>
              <a:t>antipoliomyélitique</a:t>
            </a:r>
            <a:r>
              <a:rPr lang="en-GB" altLang="ro-RO" b="1" dirty="0">
                <a:solidFill>
                  <a:srgbClr val="000000"/>
                </a:solidFill>
              </a:rPr>
              <a:t> oral (VPO)</a:t>
            </a:r>
          </a:p>
          <a:p>
            <a:r>
              <a:rPr lang="en-GB" altLang="ro-RO" dirty="0">
                <a:solidFill>
                  <a:srgbClr val="000000"/>
                </a:solidFill>
              </a:rPr>
              <a:t>Presser </a:t>
            </a:r>
            <a:r>
              <a:rPr lang="en-GB" altLang="ro-RO" dirty="0" err="1">
                <a:solidFill>
                  <a:srgbClr val="000000"/>
                </a:solidFill>
              </a:rPr>
              <a:t>doucement</a:t>
            </a:r>
            <a:r>
              <a:rPr lang="en-GB" altLang="ro-RO" dirty="0">
                <a:solidFill>
                  <a:srgbClr val="000000"/>
                </a:solidFill>
              </a:rPr>
              <a:t> les </a:t>
            </a:r>
            <a:r>
              <a:rPr lang="en-GB" altLang="ro-RO" dirty="0" err="1">
                <a:solidFill>
                  <a:srgbClr val="000000"/>
                </a:solidFill>
              </a:rPr>
              <a:t>joues</a:t>
            </a:r>
            <a:r>
              <a:rPr lang="en-GB" altLang="ro-RO" dirty="0">
                <a:solidFill>
                  <a:srgbClr val="000000"/>
                </a:solidFill>
              </a:rPr>
              <a:t> de </a:t>
            </a:r>
            <a:r>
              <a:rPr lang="en-GB" altLang="ro-RO" dirty="0" err="1">
                <a:solidFill>
                  <a:srgbClr val="000000"/>
                </a:solidFill>
              </a:rPr>
              <a:t>l’enfant</a:t>
            </a:r>
            <a:r>
              <a:rPr lang="en-GB" altLang="ro-RO" dirty="0">
                <a:solidFill>
                  <a:srgbClr val="000000"/>
                </a:solidFill>
              </a:rPr>
              <a:t> pour </a:t>
            </a:r>
            <a:r>
              <a:rPr lang="en-GB" altLang="ro-RO" dirty="0" err="1">
                <a:solidFill>
                  <a:srgbClr val="000000"/>
                </a:solidFill>
              </a:rPr>
              <a:t>lui</a:t>
            </a:r>
            <a:r>
              <a:rPr lang="en-GB" altLang="ro-RO" dirty="0">
                <a:solidFill>
                  <a:srgbClr val="000000"/>
                </a:solidFill>
              </a:rPr>
              <a:t> </a:t>
            </a:r>
            <a:r>
              <a:rPr lang="en-GB" altLang="ro-RO" dirty="0" err="1">
                <a:solidFill>
                  <a:srgbClr val="000000"/>
                </a:solidFill>
              </a:rPr>
              <a:t>ouvrir</a:t>
            </a:r>
            <a:r>
              <a:rPr lang="en-GB" altLang="ro-RO" dirty="0">
                <a:solidFill>
                  <a:srgbClr val="000000"/>
                </a:solidFill>
              </a:rPr>
              <a:t> la bouche. </a:t>
            </a:r>
          </a:p>
          <a:p>
            <a:r>
              <a:rPr lang="en-GB" altLang="ro-RO" dirty="0">
                <a:solidFill>
                  <a:srgbClr val="000000"/>
                </a:solidFill>
                <a:ea typeface="SimSun" panose="02010600030101010101" pitchFamily="2" charset="-122"/>
              </a:rPr>
              <a:t>Incliner le </a:t>
            </a:r>
            <a:r>
              <a:rPr lang="en-GB" altLang="ro-RO" dirty="0" err="1">
                <a:solidFill>
                  <a:srgbClr val="000000"/>
                </a:solidFill>
                <a:ea typeface="SimSun" panose="02010600030101010101" pitchFamily="2" charset="-122"/>
              </a:rPr>
              <a:t>compte</a:t>
            </a:r>
            <a:r>
              <a:rPr lang="en-GB" altLang="ro-RO" dirty="0">
                <a:solidFill>
                  <a:srgbClr val="000000"/>
                </a:solidFill>
                <a:ea typeface="SimSun" panose="02010600030101010101" pitchFamily="2" charset="-122"/>
              </a:rPr>
              <a:t>-gouttes </a:t>
            </a:r>
            <a:r>
              <a:rPr lang="en-GB" altLang="ro-RO" dirty="0" err="1">
                <a:solidFill>
                  <a:srgbClr val="000000"/>
                </a:solidFill>
                <a:ea typeface="SimSun" panose="02010600030101010101" pitchFamily="2" charset="-122"/>
              </a:rPr>
              <a:t>selon</a:t>
            </a:r>
            <a:r>
              <a:rPr lang="en-GB" altLang="ro-RO" dirty="0">
                <a:solidFill>
                  <a:srgbClr val="000000"/>
                </a:solidFill>
                <a:ea typeface="SimSun" panose="02010600030101010101" pitchFamily="2" charset="-122"/>
              </a:rPr>
              <a:t> un angle de 45°</a:t>
            </a:r>
          </a:p>
          <a:p>
            <a:r>
              <a:rPr lang="en-GB" altLang="ro-RO" dirty="0">
                <a:solidFill>
                  <a:srgbClr val="000000"/>
                </a:solidFill>
                <a:ea typeface="SimSun" panose="02010600030101010101" pitchFamily="2" charset="-122"/>
              </a:rPr>
              <a:t>Le </a:t>
            </a:r>
            <a:r>
              <a:rPr lang="en-GB" altLang="ro-RO" dirty="0" err="1">
                <a:solidFill>
                  <a:srgbClr val="000000"/>
                </a:solidFill>
                <a:ea typeface="SimSun" panose="02010600030101010101" pitchFamily="2" charset="-122"/>
              </a:rPr>
              <a:t>compte</a:t>
            </a:r>
            <a:r>
              <a:rPr lang="en-GB" altLang="ro-RO" dirty="0">
                <a:solidFill>
                  <a:srgbClr val="000000"/>
                </a:solidFill>
                <a:ea typeface="SimSun" panose="02010600030101010101" pitchFamily="2" charset="-122"/>
              </a:rPr>
              <a:t>-gouttes ne </a:t>
            </a:r>
            <a:r>
              <a:rPr lang="en-GB" altLang="ro-RO" dirty="0" err="1">
                <a:solidFill>
                  <a:srgbClr val="000000"/>
                </a:solidFill>
                <a:ea typeface="SimSun" panose="02010600030101010101" pitchFamily="2" charset="-122"/>
              </a:rPr>
              <a:t>devrait</a:t>
            </a:r>
            <a:r>
              <a:rPr lang="en-GB" altLang="ro-RO" dirty="0">
                <a:solidFill>
                  <a:srgbClr val="000000"/>
                </a:solidFill>
                <a:ea typeface="SimSun" panose="02010600030101010101" pitchFamily="2" charset="-122"/>
              </a:rPr>
              <a:t> pas toucher la bouche de </a:t>
            </a:r>
            <a:r>
              <a:rPr lang="en-GB" altLang="ro-RO" dirty="0" err="1">
                <a:solidFill>
                  <a:srgbClr val="000000"/>
                </a:solidFill>
                <a:ea typeface="SimSun" panose="02010600030101010101" pitchFamily="2" charset="-122"/>
              </a:rPr>
              <a:t>l'enfant</a:t>
            </a:r>
            <a:r>
              <a:rPr lang="en-GB" altLang="ro-RO" dirty="0">
                <a:solidFill>
                  <a:srgbClr val="000000"/>
                </a:solidFill>
                <a:ea typeface="SimSun" panose="02010600030101010101" pitchFamily="2" charset="-122"/>
              </a:rPr>
              <a:t> (</a:t>
            </a:r>
            <a:r>
              <a:rPr lang="en-GB" altLang="ro-RO" dirty="0" err="1">
                <a:solidFill>
                  <a:srgbClr val="000000"/>
                </a:solidFill>
                <a:ea typeface="SimSun" panose="02010600030101010101" pitchFamily="2" charset="-122"/>
              </a:rPr>
              <a:t>si</a:t>
            </a:r>
            <a:r>
              <a:rPr lang="en-GB" altLang="ro-RO" dirty="0">
                <a:solidFill>
                  <a:srgbClr val="000000"/>
                </a:solidFill>
                <a:ea typeface="SimSun" panose="02010600030101010101" pitchFamily="2" charset="-122"/>
              </a:rPr>
              <a:t> </a:t>
            </a:r>
            <a:r>
              <a:rPr lang="en-GB" altLang="ro-RO" dirty="0" err="1">
                <a:solidFill>
                  <a:srgbClr val="000000"/>
                </a:solidFill>
                <a:ea typeface="SimSun" panose="02010600030101010101" pitchFamily="2" charset="-122"/>
              </a:rPr>
              <a:t>tel</a:t>
            </a:r>
            <a:r>
              <a:rPr lang="en-GB" altLang="ro-RO" dirty="0">
                <a:solidFill>
                  <a:srgbClr val="000000"/>
                </a:solidFill>
                <a:ea typeface="SimSun" panose="02010600030101010101" pitchFamily="2" charset="-122"/>
              </a:rPr>
              <a:t> </a:t>
            </a:r>
            <a:r>
              <a:rPr lang="en-GB" altLang="ro-RO" dirty="0" err="1">
                <a:solidFill>
                  <a:srgbClr val="000000"/>
                </a:solidFill>
                <a:ea typeface="SimSun" panose="02010600030101010101" pitchFamily="2" charset="-122"/>
              </a:rPr>
              <a:t>est</a:t>
            </a:r>
            <a:r>
              <a:rPr lang="en-GB" altLang="ro-RO" dirty="0">
                <a:solidFill>
                  <a:srgbClr val="000000"/>
                </a:solidFill>
                <a:ea typeface="SimSun" panose="02010600030101010101" pitchFamily="2" charset="-122"/>
              </a:rPr>
              <a:t> le </a:t>
            </a:r>
            <a:r>
              <a:rPr lang="en-GB" altLang="ro-RO" dirty="0" err="1">
                <a:solidFill>
                  <a:srgbClr val="000000"/>
                </a:solidFill>
                <a:ea typeface="SimSun" panose="02010600030101010101" pitchFamily="2" charset="-122"/>
              </a:rPr>
              <a:t>cas</a:t>
            </a:r>
            <a:r>
              <a:rPr lang="en-GB" altLang="ro-RO" dirty="0">
                <a:solidFill>
                  <a:srgbClr val="000000"/>
                </a:solidFill>
                <a:ea typeface="SimSun" panose="02010600030101010101" pitchFamily="2" charset="-122"/>
              </a:rPr>
              <a:t>, </a:t>
            </a:r>
            <a:r>
              <a:rPr lang="en-GB" altLang="ro-RO" dirty="0" err="1">
                <a:solidFill>
                  <a:srgbClr val="000000"/>
                </a:solidFill>
                <a:ea typeface="SimSun" panose="02010600030101010101" pitchFamily="2" charset="-122"/>
              </a:rPr>
              <a:t>jeter</a:t>
            </a:r>
            <a:r>
              <a:rPr lang="en-GB" altLang="ro-RO" dirty="0">
                <a:solidFill>
                  <a:srgbClr val="000000"/>
                </a:solidFill>
                <a:ea typeface="SimSun" panose="02010600030101010101" pitchFamily="2" charset="-122"/>
              </a:rPr>
              <a:t> le </a:t>
            </a:r>
            <a:r>
              <a:rPr lang="en-GB" altLang="ro-RO" dirty="0" err="1">
                <a:solidFill>
                  <a:srgbClr val="000000"/>
                </a:solidFill>
                <a:ea typeface="SimSun" panose="02010600030101010101" pitchFamily="2" charset="-122"/>
              </a:rPr>
              <a:t>compte</a:t>
            </a:r>
            <a:r>
              <a:rPr lang="en-GB" altLang="ro-RO" dirty="0">
                <a:solidFill>
                  <a:srgbClr val="000000"/>
                </a:solidFill>
                <a:ea typeface="SimSun" panose="02010600030101010101" pitchFamily="2" charset="-122"/>
              </a:rPr>
              <a:t>-gouttes et le </a:t>
            </a:r>
            <a:r>
              <a:rPr lang="en-GB" altLang="ro-RO" dirty="0" err="1">
                <a:solidFill>
                  <a:srgbClr val="000000"/>
                </a:solidFill>
                <a:ea typeface="SimSun" panose="02010600030101010101" pitchFamily="2" charset="-122"/>
              </a:rPr>
              <a:t>vaccin</a:t>
            </a:r>
            <a:r>
              <a:rPr lang="en-GB" altLang="ro-RO" dirty="0">
                <a:solidFill>
                  <a:srgbClr val="000000"/>
                </a:solidFill>
                <a:ea typeface="SimSun" panose="02010600030101010101" pitchFamily="2" charset="-122"/>
              </a:rPr>
              <a:t> </a:t>
            </a:r>
            <a:r>
              <a:rPr lang="en-GB" altLang="ro-RO" dirty="0" err="1">
                <a:solidFill>
                  <a:srgbClr val="000000"/>
                </a:solidFill>
                <a:ea typeface="SimSun" panose="02010600030101010101" pitchFamily="2" charset="-122"/>
              </a:rPr>
              <a:t>avant</a:t>
            </a:r>
            <a:r>
              <a:rPr lang="en-GB" altLang="ro-RO" dirty="0">
                <a:solidFill>
                  <a:srgbClr val="000000"/>
                </a:solidFill>
                <a:ea typeface="SimSun" panose="02010600030101010101" pitchFamily="2" charset="-122"/>
              </a:rPr>
              <a:t> </a:t>
            </a:r>
            <a:r>
              <a:rPr lang="en-GB" altLang="ro-RO" dirty="0" err="1">
                <a:solidFill>
                  <a:srgbClr val="000000"/>
                </a:solidFill>
                <a:ea typeface="SimSun" panose="02010600030101010101" pitchFamily="2" charset="-122"/>
              </a:rPr>
              <a:t>toute</a:t>
            </a:r>
            <a:r>
              <a:rPr lang="en-GB" altLang="ro-RO" dirty="0">
                <a:solidFill>
                  <a:srgbClr val="000000"/>
                </a:solidFill>
                <a:ea typeface="SimSun" panose="02010600030101010101" pitchFamily="2" charset="-122"/>
              </a:rPr>
              <a:t> administration aux </a:t>
            </a:r>
            <a:r>
              <a:rPr lang="en-GB" altLang="ro-RO" dirty="0" err="1">
                <a:solidFill>
                  <a:srgbClr val="000000"/>
                </a:solidFill>
                <a:ea typeface="SimSun" panose="02010600030101010101" pitchFamily="2" charset="-122"/>
              </a:rPr>
              <a:t>nourrissons</a:t>
            </a:r>
            <a:r>
              <a:rPr lang="en-GB" altLang="ro-RO" dirty="0">
                <a:solidFill>
                  <a:srgbClr val="000000"/>
                </a:solidFill>
                <a:ea typeface="SimSun" panose="02010600030101010101" pitchFamily="2" charset="-122"/>
              </a:rPr>
              <a:t> </a:t>
            </a:r>
            <a:r>
              <a:rPr lang="en-GB" altLang="ro-RO" dirty="0" err="1">
                <a:solidFill>
                  <a:srgbClr val="000000"/>
                </a:solidFill>
                <a:ea typeface="SimSun" panose="02010600030101010101" pitchFamily="2" charset="-122"/>
              </a:rPr>
              <a:t>suivants</a:t>
            </a:r>
            <a:r>
              <a:rPr lang="en-GB" altLang="ro-RO" dirty="0">
                <a:solidFill>
                  <a:srgbClr val="000000"/>
                </a:solidFill>
                <a:ea typeface="SimSun" panose="02010600030101010101" pitchFamily="2" charset="-122"/>
              </a:rPr>
              <a:t>)</a:t>
            </a:r>
          </a:p>
          <a:p>
            <a:r>
              <a:rPr lang="en-GB" altLang="ro-RO" dirty="0" err="1">
                <a:solidFill>
                  <a:srgbClr val="000000"/>
                </a:solidFill>
                <a:ea typeface="SimSun" panose="02010600030101010101" pitchFamily="2" charset="-122"/>
              </a:rPr>
              <a:t>Verser</a:t>
            </a:r>
            <a:r>
              <a:rPr lang="en-GB" altLang="ro-RO" dirty="0">
                <a:solidFill>
                  <a:srgbClr val="000000"/>
                </a:solidFill>
                <a:ea typeface="SimSun" panose="02010600030101010101" pitchFamily="2" charset="-122"/>
              </a:rPr>
              <a:t> 5 gouttes dans la bouche du </a:t>
            </a:r>
            <a:r>
              <a:rPr lang="en-GB" altLang="ro-RO" dirty="0" err="1">
                <a:solidFill>
                  <a:srgbClr val="000000"/>
                </a:solidFill>
                <a:ea typeface="SimSun" panose="02010600030101010101" pitchFamily="2" charset="-122"/>
              </a:rPr>
              <a:t>nourrisson</a:t>
            </a:r>
            <a:endParaRPr lang="en-GB" altLang="ro-RO" dirty="0">
              <a:solidFill>
                <a:srgbClr val="000000"/>
              </a:solidFill>
              <a:ea typeface="SimSun" panose="02010600030101010101" pitchFamily="2" charset="-122"/>
            </a:endParaRPr>
          </a:p>
        </p:txBody>
      </p:sp>
      <p:sp>
        <p:nvSpPr>
          <p:cNvPr id="29700" name="Espace réservé du numéro de diapositive 3">
            <a:extLst>
              <a:ext uri="{FF2B5EF4-FFF2-40B4-BE49-F238E27FC236}">
                <a16:creationId xmlns:a16="http://schemas.microsoft.com/office/drawing/2014/main" id="{6F495D35-D974-47DC-8DF5-E90E3FA02E7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D4556EBE-E825-49EF-95EB-666B69D231D3}" type="slidenum">
              <a:rPr lang="en-GB" altLang="ro-RO">
                <a:solidFill>
                  <a:srgbClr val="000000"/>
                </a:solidFill>
                <a:cs typeface="Arial" panose="020B0604020202020204" pitchFamily="34" charset="0"/>
              </a:rPr>
              <a:pPr algn="r">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F8B3F266-B4DB-45B4-9D62-73B2D8CFCDEA}"/>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09148D1A-069D-4E3F-AAAA-2D6C7012780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en-GB" altLang="ro-RO" b="1" dirty="0" err="1">
                <a:solidFill>
                  <a:srgbClr val="000000"/>
                </a:solidFill>
              </a:rPr>
              <a:t>Présenter</a:t>
            </a:r>
            <a:r>
              <a:rPr lang="en-GB" altLang="ro-RO" b="1" dirty="0">
                <a:solidFill>
                  <a:srgbClr val="000000"/>
                </a:solidFill>
              </a:rPr>
              <a:t> la situation et les questions aux participants.</a:t>
            </a:r>
          </a:p>
          <a:p>
            <a:r>
              <a:rPr lang="en-GB" altLang="ro-RO" b="1" dirty="0" err="1">
                <a:solidFill>
                  <a:srgbClr val="000000"/>
                </a:solidFill>
              </a:rPr>
              <a:t>Cette</a:t>
            </a:r>
            <a:r>
              <a:rPr lang="en-GB" altLang="ro-RO" b="1" dirty="0">
                <a:solidFill>
                  <a:srgbClr val="000000"/>
                </a:solidFill>
              </a:rPr>
              <a:t> question </a:t>
            </a:r>
            <a:r>
              <a:rPr lang="en-GB" altLang="ro-RO" b="1" dirty="0" err="1">
                <a:solidFill>
                  <a:srgbClr val="000000"/>
                </a:solidFill>
              </a:rPr>
              <a:t>permettra</a:t>
            </a:r>
            <a:r>
              <a:rPr lang="en-GB" altLang="ro-RO" b="1" dirty="0">
                <a:solidFill>
                  <a:srgbClr val="000000"/>
                </a:solidFill>
              </a:rPr>
              <a:t> de savoir </a:t>
            </a:r>
            <a:r>
              <a:rPr lang="en-GB" altLang="ro-RO" b="1" dirty="0" err="1">
                <a:solidFill>
                  <a:srgbClr val="000000"/>
                </a:solidFill>
              </a:rPr>
              <a:t>si</a:t>
            </a:r>
            <a:r>
              <a:rPr lang="en-GB" altLang="ro-RO" b="1" dirty="0">
                <a:solidFill>
                  <a:srgbClr val="000000"/>
                </a:solidFill>
              </a:rPr>
              <a:t> les participants </a:t>
            </a:r>
            <a:r>
              <a:rPr lang="en-GB" altLang="ro-RO" b="1" dirty="0" err="1">
                <a:solidFill>
                  <a:srgbClr val="000000"/>
                </a:solidFill>
              </a:rPr>
              <a:t>ont</a:t>
            </a:r>
            <a:r>
              <a:rPr lang="en-GB" altLang="ro-RO" b="1" dirty="0">
                <a:solidFill>
                  <a:srgbClr val="000000"/>
                </a:solidFill>
              </a:rPr>
              <a:t> </a:t>
            </a:r>
            <a:r>
              <a:rPr lang="en-GB" altLang="ro-RO" b="1" dirty="0" err="1">
                <a:solidFill>
                  <a:srgbClr val="000000"/>
                </a:solidFill>
              </a:rPr>
              <a:t>connaissance</a:t>
            </a:r>
            <a:r>
              <a:rPr lang="en-GB" altLang="ro-RO" b="1" dirty="0">
                <a:solidFill>
                  <a:srgbClr val="000000"/>
                </a:solidFill>
              </a:rPr>
              <a:t> de la bonne position dans </a:t>
            </a:r>
            <a:r>
              <a:rPr lang="en-GB" altLang="ro-RO" b="1" dirty="0" err="1">
                <a:solidFill>
                  <a:srgbClr val="000000"/>
                </a:solidFill>
              </a:rPr>
              <a:t>laquelle</a:t>
            </a:r>
            <a:r>
              <a:rPr lang="en-GB" altLang="ro-RO" b="1" dirty="0">
                <a:solidFill>
                  <a:srgbClr val="000000"/>
                </a:solidFill>
              </a:rPr>
              <a:t> placer </a:t>
            </a:r>
            <a:r>
              <a:rPr lang="en-GB" altLang="ro-RO" b="1" dirty="0" err="1">
                <a:solidFill>
                  <a:srgbClr val="000000"/>
                </a:solidFill>
              </a:rPr>
              <a:t>l’enfant</a:t>
            </a:r>
            <a:r>
              <a:rPr lang="en-GB" altLang="ro-RO" b="1" dirty="0">
                <a:solidFill>
                  <a:srgbClr val="000000"/>
                </a:solidFill>
              </a:rPr>
              <a:t> pour la vaccination </a:t>
            </a:r>
            <a:r>
              <a:rPr lang="en-GB" altLang="ro-RO" b="1" dirty="0" err="1">
                <a:solidFill>
                  <a:srgbClr val="000000"/>
                </a:solidFill>
              </a:rPr>
              <a:t>antirotavirus</a:t>
            </a:r>
            <a:r>
              <a:rPr lang="en-GB" altLang="ro-RO" b="1" dirty="0">
                <a:solidFill>
                  <a:srgbClr val="000000"/>
                </a:solidFill>
              </a:rPr>
              <a:t>. </a:t>
            </a:r>
          </a:p>
          <a:p>
            <a:endParaRPr lang="en-GB" altLang="ro-RO" b="1" dirty="0">
              <a:solidFill>
                <a:srgbClr val="000000"/>
              </a:solidFill>
            </a:endParaRPr>
          </a:p>
          <a:p>
            <a:r>
              <a:rPr lang="en-GB" altLang="ro-RO" b="1" dirty="0" err="1">
                <a:solidFill>
                  <a:srgbClr val="000000"/>
                </a:solidFill>
              </a:rPr>
              <a:t>Réponse</a:t>
            </a:r>
            <a:r>
              <a:rPr lang="en-GB" altLang="ro-RO" b="1" dirty="0">
                <a:solidFill>
                  <a:srgbClr val="000000"/>
                </a:solidFill>
              </a:rPr>
              <a:t> : </a:t>
            </a:r>
          </a:p>
          <a:p>
            <a:r>
              <a:rPr lang="en-GB" altLang="ro-RO" dirty="0" err="1">
                <a:solidFill>
                  <a:srgbClr val="000000"/>
                </a:solidFill>
              </a:rPr>
              <a:t>Oui</a:t>
            </a:r>
            <a:r>
              <a:rPr lang="en-GB" altLang="ro-RO" dirty="0">
                <a:solidFill>
                  <a:srgbClr val="000000"/>
                </a:solidFill>
              </a:rPr>
              <a:t>. Le </a:t>
            </a:r>
            <a:r>
              <a:rPr lang="en-GB" altLang="ro-RO" dirty="0" err="1">
                <a:solidFill>
                  <a:srgbClr val="000000"/>
                </a:solidFill>
              </a:rPr>
              <a:t>nourrisson</a:t>
            </a:r>
            <a:r>
              <a:rPr lang="en-GB" altLang="ro-RO" dirty="0">
                <a:solidFill>
                  <a:srgbClr val="000000"/>
                </a:solidFill>
              </a:rPr>
              <a:t> </a:t>
            </a:r>
            <a:r>
              <a:rPr lang="en-GB" altLang="ro-RO" dirty="0" err="1">
                <a:solidFill>
                  <a:srgbClr val="000000"/>
                </a:solidFill>
              </a:rPr>
              <a:t>devrait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assis</a:t>
            </a:r>
            <a:r>
              <a:rPr lang="en-GB" altLang="ro-RO" dirty="0">
                <a:solidFill>
                  <a:srgbClr val="000000"/>
                </a:solidFill>
              </a:rPr>
              <a:t> dans </a:t>
            </a:r>
            <a:r>
              <a:rPr lang="en-GB" altLang="ro-RO" dirty="0" err="1">
                <a:solidFill>
                  <a:srgbClr val="000000"/>
                </a:solidFill>
              </a:rPr>
              <a:t>une</a:t>
            </a:r>
            <a:r>
              <a:rPr lang="en-GB" altLang="ro-RO" dirty="0">
                <a:solidFill>
                  <a:srgbClr val="000000"/>
                </a:solidFill>
              </a:rPr>
              <a:t> position semi-</a:t>
            </a:r>
            <a:r>
              <a:rPr lang="en-GB" altLang="ro-RO" dirty="0" err="1">
                <a:solidFill>
                  <a:srgbClr val="000000"/>
                </a:solidFill>
              </a:rPr>
              <a:t>inclinée</a:t>
            </a:r>
            <a:r>
              <a:rPr lang="en-GB" altLang="ro-RO" dirty="0">
                <a:solidFill>
                  <a:srgbClr val="000000"/>
                </a:solidFill>
              </a:rPr>
              <a:t> (</a:t>
            </a:r>
            <a:r>
              <a:rPr lang="en-GB" altLang="ro-RO" dirty="0" err="1">
                <a:solidFill>
                  <a:srgbClr val="000000"/>
                </a:solidFill>
              </a:rPr>
              <a:t>c'est</a:t>
            </a:r>
            <a:r>
              <a:rPr lang="en-GB" altLang="ro-RO" dirty="0">
                <a:solidFill>
                  <a:srgbClr val="000000"/>
                </a:solidFill>
              </a:rPr>
              <a:t>-à-dire la position </a:t>
            </a:r>
            <a:r>
              <a:rPr lang="en-GB" altLang="ro-RO" dirty="0" err="1">
                <a:solidFill>
                  <a:srgbClr val="000000"/>
                </a:solidFill>
              </a:rPr>
              <a:t>normale</a:t>
            </a:r>
            <a:r>
              <a:rPr lang="en-GB" altLang="ro-RO" dirty="0">
                <a:solidFill>
                  <a:srgbClr val="000000"/>
                </a:solidFill>
              </a:rPr>
              <a:t> </a:t>
            </a:r>
            <a:r>
              <a:rPr lang="en-GB" altLang="ro-RO" dirty="0" err="1">
                <a:solidFill>
                  <a:srgbClr val="000000"/>
                </a:solidFill>
              </a:rPr>
              <a:t>lorsque</a:t>
            </a:r>
            <a:r>
              <a:rPr lang="en-GB" altLang="ro-RO" dirty="0">
                <a:solidFill>
                  <a:srgbClr val="000000"/>
                </a:solidFill>
              </a:rPr>
              <a:t> </a:t>
            </a:r>
            <a:r>
              <a:rPr lang="en-GB" altLang="ro-RO" dirty="0" err="1">
                <a:solidFill>
                  <a:srgbClr val="000000"/>
                </a:solidFill>
              </a:rPr>
              <a:t>l’enfant</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nourri</a:t>
            </a:r>
            <a:r>
              <a:rPr lang="en-GB" altLang="ro-RO" dirty="0">
                <a:solidFill>
                  <a:srgbClr val="000000"/>
                </a:solidFill>
              </a:rPr>
              <a:t>).</a:t>
            </a:r>
          </a:p>
          <a:p>
            <a:pPr>
              <a:spcBef>
                <a:spcPct val="0"/>
              </a:spcBef>
            </a:pPr>
            <a:br>
              <a:rPr lang="en-GB" altLang="ro-RO" b="1" dirty="0">
                <a:solidFill>
                  <a:srgbClr val="000000"/>
                </a:solidFill>
              </a:rPr>
            </a:br>
            <a:endParaRPr lang="en-GB" altLang="ro-RO" b="1" dirty="0">
              <a:solidFill>
                <a:srgbClr val="000000"/>
              </a:solidFill>
            </a:endParaRPr>
          </a:p>
        </p:txBody>
      </p:sp>
      <p:sp>
        <p:nvSpPr>
          <p:cNvPr id="31748" name="Espace réservé du numéro de diapositive 3">
            <a:extLst>
              <a:ext uri="{FF2B5EF4-FFF2-40B4-BE49-F238E27FC236}">
                <a16:creationId xmlns:a16="http://schemas.microsoft.com/office/drawing/2014/main" id="{39012E50-778E-49B3-903A-1C2A623B876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B7F38296-C625-4E3F-A796-B196B54E4FE1}" type="slidenum">
              <a:rPr lang="en-GB" altLang="ro-RO">
                <a:solidFill>
                  <a:srgbClr val="000000"/>
                </a:solidFill>
                <a:cs typeface="Arial" panose="020B0604020202020204" pitchFamily="34" charset="0"/>
              </a:rPr>
              <a:pPr algn="r">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a:extLst>
              <a:ext uri="{FF2B5EF4-FFF2-40B4-BE49-F238E27FC236}">
                <a16:creationId xmlns:a16="http://schemas.microsoft.com/office/drawing/2014/main" id="{A80D2487-7DB7-4B81-A0A3-70A945791EB0}"/>
              </a:ext>
            </a:extLst>
          </p:cNvPr>
          <p:cNvSpPr>
            <a:spLocks noGrp="1" noRot="1" noChangeAspect="1" noChangeArrowheads="1" noTextEdit="1"/>
          </p:cNvSpPr>
          <p:nvPr>
            <p:ph type="sldImg"/>
          </p:nvPr>
        </p:nvSpPr>
        <p:spPr>
          <a:ln/>
        </p:spPr>
      </p:sp>
      <p:sp>
        <p:nvSpPr>
          <p:cNvPr id="33795" name="Espace réservé des commentaires 2">
            <a:extLst>
              <a:ext uri="{FF2B5EF4-FFF2-40B4-BE49-F238E27FC236}">
                <a16:creationId xmlns:a16="http://schemas.microsoft.com/office/drawing/2014/main" id="{7B9C2973-C72E-492C-8261-F06CD1831E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sz="1200" b="1" noProof="0" dirty="0">
                <a:solidFill>
                  <a:srgbClr val="000000"/>
                </a:solidFill>
              </a:rPr>
              <a:t>Pour l’animateur :</a:t>
            </a:r>
          </a:p>
          <a:p>
            <a:r>
              <a:rPr lang="fr-FR" altLang="ro-RO" sz="1200" b="1" noProof="0" dirty="0">
                <a:solidFill>
                  <a:srgbClr val="000000"/>
                </a:solidFill>
              </a:rPr>
              <a:t>Expliquer aux participants comment gérer une vaccination partielle.</a:t>
            </a:r>
          </a:p>
          <a:p>
            <a:endParaRPr lang="fr-FR" altLang="ro-RO" sz="1200" b="1" noProof="0" dirty="0">
              <a:solidFill>
                <a:srgbClr val="000000"/>
              </a:solidFill>
            </a:endParaRPr>
          </a:p>
          <a:p>
            <a:r>
              <a:rPr lang="fr-FR" altLang="ro-RO" sz="1200" noProof="0" dirty="0">
                <a:solidFill>
                  <a:srgbClr val="000000"/>
                </a:solidFill>
              </a:rPr>
              <a:t>Le volume d'une dose de vaccin antirotavirus est supérieur à celui d'une dose du vaccin antipoliomyélitique oral (</a:t>
            </a:r>
            <a:r>
              <a:rPr lang="fr-FR" altLang="ro-RO" sz="1200" noProof="0" dirty="0" err="1">
                <a:ea typeface="SimSun" panose="02010600030101010101" pitchFamily="2" charset="-122"/>
              </a:rPr>
              <a:t>Rotavac</a:t>
            </a:r>
            <a:r>
              <a:rPr lang="fr-FR" altLang="ro-RO" sz="1200" baseline="30000" noProof="0" dirty="0">
                <a:ea typeface="SimSun" panose="02010600030101010101" pitchFamily="2" charset="-122"/>
              </a:rPr>
              <a:t>®</a:t>
            </a:r>
            <a:r>
              <a:rPr lang="fr-FR" altLang="ro-RO" sz="1200" noProof="0" dirty="0">
                <a:solidFill>
                  <a:srgbClr val="000000"/>
                </a:solidFill>
              </a:rPr>
              <a:t> 0,5 </a:t>
            </a:r>
            <a:r>
              <a:rPr lang="fr-FR" altLang="ro-RO" sz="1200" noProof="0" dirty="0" err="1">
                <a:solidFill>
                  <a:srgbClr val="000000"/>
                </a:solidFill>
              </a:rPr>
              <a:t>mL</a:t>
            </a:r>
            <a:r>
              <a:rPr lang="fr-FR" altLang="ro-RO" sz="1200" noProof="0" dirty="0">
                <a:solidFill>
                  <a:srgbClr val="000000"/>
                </a:solidFill>
              </a:rPr>
              <a:t> = 5 gouttes, VPO = 0,1mL = 2 gouttes) et, dans certains cas, il peut être difficile pour les enfants de prendre la dose complète en une seule fois. Les pays qui utilisent ce vaccin n’ont signalé que peu de cas de régurgitation.</a:t>
            </a:r>
          </a:p>
          <a:p>
            <a:endParaRPr lang="fr-FR" altLang="ro-RO" sz="1200" noProof="0" dirty="0">
              <a:solidFill>
                <a:srgbClr val="000000"/>
              </a:solidFill>
            </a:endParaRPr>
          </a:p>
          <a:p>
            <a:r>
              <a:rPr lang="fr-FR" altLang="ro-RO" sz="1200" noProof="0" dirty="0">
                <a:solidFill>
                  <a:srgbClr val="000000"/>
                </a:solidFill>
              </a:rPr>
              <a:t>La régurgitation peut être évitée si les agents de santé préparent l’administration correctement, consacrent suffisamment de temps à l’administration du vaccin et encouragent l’enfant à avaler.</a:t>
            </a:r>
          </a:p>
          <a:p>
            <a:endParaRPr lang="fr-FR" altLang="ro-RO" sz="1200" noProof="0" dirty="0">
              <a:solidFill>
                <a:srgbClr val="000000"/>
              </a:solidFill>
            </a:endParaRPr>
          </a:p>
          <a:p>
            <a:r>
              <a:rPr lang="fr-FR" altLang="ro-RO" sz="1200" b="1" noProof="0" dirty="0">
                <a:solidFill>
                  <a:srgbClr val="000000"/>
                </a:solidFill>
              </a:rPr>
              <a:t>Comment prévenir toute régurgitation :</a:t>
            </a:r>
          </a:p>
          <a:p>
            <a:pPr marL="171450" indent="-171450">
              <a:buFont typeface="Wingdings" panose="05000000000000000000" pitchFamily="2" charset="2"/>
              <a:buChar char="§"/>
            </a:pPr>
            <a:r>
              <a:rPr lang="fr-FR" altLang="ro-RO" sz="1200" noProof="0" dirty="0">
                <a:solidFill>
                  <a:srgbClr val="000000"/>
                </a:solidFill>
                <a:ea typeface="SimSun" panose="02010600030101010101" pitchFamily="2" charset="-122"/>
              </a:rPr>
              <a:t>Ouvrir la bouche de l’enfant en pressant doucement ses joues l’une contre l’autre</a:t>
            </a:r>
          </a:p>
          <a:p>
            <a:pPr marL="171450" indent="-171450">
              <a:buFont typeface="Wingdings" panose="05000000000000000000" pitchFamily="2" charset="2"/>
              <a:buChar char="§"/>
            </a:pPr>
            <a:r>
              <a:rPr lang="fr-FR" altLang="ro-RO" sz="1200" noProof="0" dirty="0">
                <a:solidFill>
                  <a:srgbClr val="000000"/>
                </a:solidFill>
                <a:ea typeface="SimSun" panose="02010600030101010101" pitchFamily="2" charset="-122"/>
              </a:rPr>
              <a:t>Incliner le compte-gouttes selon un angle de 45°</a:t>
            </a:r>
          </a:p>
          <a:p>
            <a:pPr marL="171450" indent="-171450">
              <a:buFont typeface="Wingdings" panose="05000000000000000000" pitchFamily="2" charset="2"/>
              <a:buChar char="§"/>
            </a:pPr>
            <a:r>
              <a:rPr lang="fr-FR" altLang="ro-RO" sz="1200" noProof="0" dirty="0">
                <a:solidFill>
                  <a:srgbClr val="000000"/>
                </a:solidFill>
                <a:ea typeface="SimSun" panose="02010600030101010101" pitchFamily="2" charset="-122"/>
              </a:rPr>
              <a:t>Le compte-gouttes ne devrait pas toucher la bouche de l'enfant (si tel est le cas, jeter le compte-gouttes et le vaccin avant toute administration aux nourrissons suivants)</a:t>
            </a:r>
          </a:p>
          <a:p>
            <a:pPr marL="171450" indent="-171450">
              <a:buFont typeface="Wingdings" panose="05000000000000000000" pitchFamily="2" charset="2"/>
              <a:buChar char="§"/>
            </a:pPr>
            <a:r>
              <a:rPr lang="fr-FR" altLang="ro-RO" sz="1200" noProof="0" dirty="0">
                <a:solidFill>
                  <a:srgbClr val="000000"/>
                </a:solidFill>
                <a:ea typeface="SimSun" panose="02010600030101010101" pitchFamily="2" charset="-122"/>
              </a:rPr>
              <a:t>Verser 5 gouttes dans la bouche du nourrisson </a:t>
            </a:r>
          </a:p>
          <a:p>
            <a:pPr marL="171450" indent="-171450">
              <a:buFont typeface="Wingdings" panose="05000000000000000000" pitchFamily="2" charset="2"/>
              <a:buChar char="§"/>
            </a:pPr>
            <a:r>
              <a:rPr lang="fr-FR" altLang="ro-RO" sz="1200" noProof="0" dirty="0">
                <a:solidFill>
                  <a:srgbClr val="000000"/>
                </a:solidFill>
                <a:ea typeface="SimSun" panose="02010600030101010101" pitchFamily="2" charset="-122"/>
              </a:rPr>
              <a:t>Une dose de remplacement n'est pas nécessaire si une dose incomplète est administrée pour une raison quelconque.</a:t>
            </a:r>
          </a:p>
          <a:p>
            <a:endParaRPr lang="fr-FR" altLang="ro-RO" sz="2000" noProof="0" dirty="0">
              <a:solidFill>
                <a:srgbClr val="000000"/>
              </a:solidFill>
              <a:ea typeface="SimSun" panose="02010600030101010101" pitchFamily="2" charset="-122"/>
            </a:endParaRPr>
          </a:p>
          <a:p>
            <a:endParaRPr lang="en-GB" altLang="ro-RO" sz="2000" dirty="0">
              <a:solidFill>
                <a:srgbClr val="000000"/>
              </a:solidFill>
              <a:ea typeface="SimSun" panose="02010600030101010101" pitchFamily="2" charset="-122"/>
            </a:endParaRPr>
          </a:p>
        </p:txBody>
      </p:sp>
      <p:sp>
        <p:nvSpPr>
          <p:cNvPr id="33796" name="Espace réservé du numéro de diapositive 3">
            <a:extLst>
              <a:ext uri="{FF2B5EF4-FFF2-40B4-BE49-F238E27FC236}">
                <a16:creationId xmlns:a16="http://schemas.microsoft.com/office/drawing/2014/main" id="{55B4E20E-D6AC-4960-B9FD-9F11CA1EAA5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E56DA694-C213-46EE-866E-CB5DC261F490}" type="slidenum">
              <a:rPr lang="en-GB" altLang="ro-RO">
                <a:solidFill>
                  <a:srgbClr val="000000"/>
                </a:solidFill>
                <a:cs typeface="Arial" panose="020B0604020202020204" pitchFamily="34" charset="0"/>
              </a:rPr>
              <a:pPr algn="r">
                <a:spcBef>
                  <a:spcPct val="0"/>
                </a:spcBef>
              </a:pPr>
              <a:t>15</a:t>
            </a:fld>
            <a:endParaRPr lang="en-GB" altLang="ro-RO">
              <a:solidFill>
                <a:srgbClr val="000000"/>
              </a:solidFill>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a:extLst>
              <a:ext uri="{FF2B5EF4-FFF2-40B4-BE49-F238E27FC236}">
                <a16:creationId xmlns:a16="http://schemas.microsoft.com/office/drawing/2014/main" id="{AD7BA984-A223-44E0-A997-7F4152CDD5D4}"/>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252D68CC-E0E1-4A90-9DDE-3FFD8A6D6A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en-GB" altLang="ro-RO" b="1" dirty="0" err="1">
                <a:solidFill>
                  <a:srgbClr val="000000"/>
                </a:solidFill>
              </a:rPr>
              <a:t>Expliquer</a:t>
            </a:r>
            <a:r>
              <a:rPr lang="en-GB" altLang="ro-RO" b="1" dirty="0">
                <a:solidFill>
                  <a:srgbClr val="000000"/>
                </a:solidFill>
              </a:rPr>
              <a:t> aux participants le </a:t>
            </a:r>
            <a:r>
              <a:rPr lang="en-GB" altLang="ro-RO" b="1" dirty="0" err="1">
                <a:solidFill>
                  <a:srgbClr val="000000"/>
                </a:solidFill>
              </a:rPr>
              <a:t>nombre</a:t>
            </a:r>
            <a:r>
              <a:rPr lang="en-GB" altLang="ro-RO" b="1" dirty="0">
                <a:solidFill>
                  <a:srgbClr val="000000"/>
                </a:solidFill>
              </a:rPr>
              <a:t> de flacons à prendre.</a:t>
            </a:r>
          </a:p>
          <a:p>
            <a:endParaRPr lang="en-GB" altLang="ro-RO" b="1" dirty="0">
              <a:solidFill>
                <a:srgbClr val="000000"/>
              </a:solidFill>
            </a:endParaRPr>
          </a:p>
          <a:p>
            <a:r>
              <a:rPr lang="en-GB" altLang="ro-RO" dirty="0">
                <a:solidFill>
                  <a:srgbClr val="000000"/>
                </a:solidFill>
              </a:rPr>
              <a:t>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peut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administré</a:t>
            </a:r>
            <a:r>
              <a:rPr lang="en-GB" altLang="ro-RO" dirty="0">
                <a:solidFill>
                  <a:srgbClr val="000000"/>
                </a:solidFill>
              </a:rPr>
              <a:t> </a:t>
            </a:r>
            <a:r>
              <a:rPr lang="en-GB" altLang="ro-RO" dirty="0" err="1">
                <a:solidFill>
                  <a:srgbClr val="000000"/>
                </a:solidFill>
              </a:rPr>
              <a:t>en</a:t>
            </a:r>
            <a:r>
              <a:rPr lang="en-GB" altLang="ro-RO" dirty="0">
                <a:solidFill>
                  <a:srgbClr val="000000"/>
                </a:solidFill>
              </a:rPr>
              <a:t> </a:t>
            </a:r>
            <a:r>
              <a:rPr lang="en-GB" altLang="ro-RO" dirty="0" err="1">
                <a:solidFill>
                  <a:srgbClr val="000000"/>
                </a:solidFill>
              </a:rPr>
              <a:t>même</a:t>
            </a:r>
            <a:r>
              <a:rPr lang="en-GB" altLang="ro-RO" dirty="0">
                <a:solidFill>
                  <a:srgbClr val="000000"/>
                </a:solidFill>
              </a:rPr>
              <a:t> temps que le </a:t>
            </a:r>
            <a:r>
              <a:rPr lang="en-GB" altLang="ro-RO" dirty="0" err="1">
                <a:solidFill>
                  <a:srgbClr val="000000"/>
                </a:solidFill>
              </a:rPr>
              <a:t>vaccin</a:t>
            </a:r>
            <a:r>
              <a:rPr lang="en-GB" altLang="ro-RO" dirty="0">
                <a:solidFill>
                  <a:srgbClr val="000000"/>
                </a:solidFill>
              </a:rPr>
              <a:t> pentavalent (DTC - </a:t>
            </a:r>
            <a:r>
              <a:rPr lang="en-GB" altLang="ro-RO" dirty="0" err="1">
                <a:solidFill>
                  <a:srgbClr val="000000"/>
                </a:solidFill>
              </a:rPr>
              <a:t>HepB</a:t>
            </a:r>
            <a:r>
              <a:rPr lang="en-GB" altLang="ro-RO" dirty="0">
                <a:solidFill>
                  <a:srgbClr val="000000"/>
                </a:solidFill>
              </a:rPr>
              <a:t> - Hib), le VPC, le VPO </a:t>
            </a:r>
            <a:r>
              <a:rPr lang="en-GB" altLang="ro-RO" dirty="0" err="1">
                <a:solidFill>
                  <a:srgbClr val="000000"/>
                </a:solidFill>
              </a:rPr>
              <a:t>ou</a:t>
            </a:r>
            <a:r>
              <a:rPr lang="en-GB" altLang="ro-RO" dirty="0">
                <a:solidFill>
                  <a:srgbClr val="000000"/>
                </a:solidFill>
              </a:rPr>
              <a:t> tout </a:t>
            </a:r>
            <a:r>
              <a:rPr lang="en-GB" altLang="ro-RO" dirty="0" err="1">
                <a:solidFill>
                  <a:srgbClr val="000000"/>
                </a:solidFill>
              </a:rPr>
              <a:t>autre</a:t>
            </a:r>
            <a:r>
              <a:rPr lang="en-GB" altLang="ro-RO" dirty="0">
                <a:solidFill>
                  <a:srgbClr val="000000"/>
                </a:solidFill>
              </a:rPr>
              <a:t> </a:t>
            </a:r>
            <a:r>
              <a:rPr lang="en-GB" altLang="ro-RO" dirty="0" err="1">
                <a:solidFill>
                  <a:srgbClr val="000000"/>
                </a:solidFill>
              </a:rPr>
              <a:t>vaccin</a:t>
            </a:r>
            <a:r>
              <a:rPr lang="en-GB" altLang="ro-RO" dirty="0">
                <a:solidFill>
                  <a:srgbClr val="000000"/>
                </a:solidFill>
              </a:rPr>
              <a:t> figurant dans le programme de routine. </a:t>
            </a:r>
          </a:p>
          <a:p>
            <a:r>
              <a:rPr lang="en-GB" altLang="ro-RO" dirty="0">
                <a:solidFill>
                  <a:srgbClr val="000000"/>
                </a:solidFill>
              </a:rPr>
              <a:t>Une </a:t>
            </a:r>
            <a:r>
              <a:rPr lang="en-GB" altLang="ro-RO" dirty="0" err="1">
                <a:solidFill>
                  <a:srgbClr val="000000"/>
                </a:solidFill>
              </a:rPr>
              <a:t>méthode</a:t>
            </a:r>
            <a:r>
              <a:rPr lang="en-GB" altLang="ro-RO" dirty="0">
                <a:solidFill>
                  <a:srgbClr val="000000"/>
                </a:solidFill>
              </a:rPr>
              <a:t> simple pour </a:t>
            </a:r>
            <a:r>
              <a:rPr lang="en-GB" altLang="ro-RO" dirty="0" err="1">
                <a:solidFill>
                  <a:srgbClr val="000000"/>
                </a:solidFill>
              </a:rPr>
              <a:t>calculer</a:t>
            </a:r>
            <a:r>
              <a:rPr lang="en-GB" altLang="ro-RO" dirty="0">
                <a:solidFill>
                  <a:srgbClr val="000000"/>
                </a:solidFill>
              </a:rPr>
              <a:t> le </a:t>
            </a:r>
            <a:r>
              <a:rPr lang="en-GB" altLang="ro-RO" dirty="0" err="1">
                <a:solidFill>
                  <a:srgbClr val="000000"/>
                </a:solidFill>
              </a:rPr>
              <a:t>nombre</a:t>
            </a:r>
            <a:r>
              <a:rPr lang="en-GB" altLang="ro-RO" dirty="0">
                <a:solidFill>
                  <a:srgbClr val="000000"/>
                </a:solidFill>
              </a:rPr>
              <a:t> de flacons </a:t>
            </a:r>
            <a:r>
              <a:rPr lang="en-GB" altLang="ro-RO" dirty="0" err="1">
                <a:solidFill>
                  <a:srgbClr val="000000"/>
                </a:solidFill>
              </a:rPr>
              <a:t>nécessaires</a:t>
            </a:r>
            <a:r>
              <a:rPr lang="en-GB" altLang="ro-RO" dirty="0">
                <a:solidFill>
                  <a:srgbClr val="000000"/>
                </a:solidFill>
              </a:rPr>
              <a:t> </a:t>
            </a:r>
            <a:r>
              <a:rPr lang="en-GB" altLang="ro-RO" dirty="0" err="1">
                <a:solidFill>
                  <a:srgbClr val="000000"/>
                </a:solidFill>
              </a:rPr>
              <a:t>consiste</a:t>
            </a:r>
            <a:r>
              <a:rPr lang="en-GB" altLang="ro-RO" dirty="0">
                <a:solidFill>
                  <a:srgbClr val="000000"/>
                </a:solidFill>
              </a:rPr>
              <a:t> à prendre la </a:t>
            </a:r>
            <a:r>
              <a:rPr lang="en-GB" altLang="ro-RO" b="1" dirty="0" err="1">
                <a:solidFill>
                  <a:srgbClr val="000000"/>
                </a:solidFill>
              </a:rPr>
              <a:t>même</a:t>
            </a:r>
            <a:r>
              <a:rPr lang="en-GB" altLang="ro-RO" dirty="0">
                <a:solidFill>
                  <a:srgbClr val="000000"/>
                </a:solidFill>
              </a:rPr>
              <a:t> </a:t>
            </a:r>
            <a:r>
              <a:rPr lang="en-GB" altLang="ro-RO" dirty="0" err="1">
                <a:solidFill>
                  <a:srgbClr val="000000"/>
                </a:solidFill>
              </a:rPr>
              <a:t>quantité</a:t>
            </a:r>
            <a:r>
              <a:rPr lang="en-GB" altLang="ro-RO" dirty="0">
                <a:solidFill>
                  <a:srgbClr val="000000"/>
                </a:solidFill>
              </a:rPr>
              <a:t> de doses </a:t>
            </a:r>
            <a:r>
              <a:rPr lang="en-GB" altLang="ro-RO" dirty="0" err="1">
                <a:solidFill>
                  <a:srgbClr val="000000"/>
                </a:solidFill>
              </a:rPr>
              <a:t>uniques</a:t>
            </a:r>
            <a:r>
              <a:rPr lang="en-GB" altLang="ro-RO" dirty="0">
                <a:solidFill>
                  <a:srgbClr val="000000"/>
                </a:solidFill>
              </a:rPr>
              <a:t> de VPO et de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ea typeface="SimSun" panose="02010600030101010101" pitchFamily="2" charset="-122"/>
              </a:rPr>
              <a:t>Rotavac</a:t>
            </a:r>
            <a:r>
              <a:rPr lang="en-GB" altLang="ro-RO" baseline="30000" dirty="0">
                <a:solidFill>
                  <a:srgbClr val="000000"/>
                </a:solidFill>
                <a:ea typeface="SimSun" panose="02010600030101010101" pitchFamily="2" charset="-122"/>
              </a:rPr>
              <a:t>®</a:t>
            </a:r>
            <a:r>
              <a:rPr lang="en-GB" altLang="ro-RO" dirty="0">
                <a:solidFill>
                  <a:srgbClr val="000000"/>
                </a:solidFill>
              </a:rPr>
              <a:t>). </a:t>
            </a:r>
            <a:r>
              <a:rPr lang="en-GB" altLang="ro-RO" dirty="0" err="1">
                <a:solidFill>
                  <a:srgbClr val="000000"/>
                </a:solidFill>
              </a:rPr>
              <a:t>Ils</a:t>
            </a:r>
            <a:r>
              <a:rPr lang="en-GB" altLang="ro-RO" dirty="0">
                <a:solidFill>
                  <a:srgbClr val="000000"/>
                </a:solidFill>
              </a:rPr>
              <a:t> </a:t>
            </a:r>
            <a:r>
              <a:rPr lang="en-GB" altLang="ro-RO" dirty="0" err="1">
                <a:solidFill>
                  <a:srgbClr val="000000"/>
                </a:solidFill>
              </a:rPr>
              <a:t>ont</a:t>
            </a:r>
            <a:r>
              <a:rPr lang="en-GB" altLang="ro-RO" dirty="0">
                <a:solidFill>
                  <a:srgbClr val="000000"/>
                </a:solidFill>
              </a:rPr>
              <a:t> </a:t>
            </a:r>
            <a:r>
              <a:rPr lang="en-GB" altLang="ro-RO" dirty="0" err="1">
                <a:solidFill>
                  <a:srgbClr val="000000"/>
                </a:solidFill>
              </a:rPr>
              <a:t>tous</a:t>
            </a:r>
            <a:r>
              <a:rPr lang="en-GB" altLang="ro-RO" dirty="0">
                <a:solidFill>
                  <a:srgbClr val="000000"/>
                </a:solidFill>
              </a:rPr>
              <a:t> deux un </a:t>
            </a:r>
            <a:r>
              <a:rPr lang="en-GB" altLang="ro-RO" dirty="0" err="1">
                <a:solidFill>
                  <a:srgbClr val="000000"/>
                </a:solidFill>
              </a:rPr>
              <a:t>calendrier</a:t>
            </a:r>
            <a:r>
              <a:rPr lang="en-GB" altLang="ro-RO" dirty="0">
                <a:solidFill>
                  <a:srgbClr val="000000"/>
                </a:solidFill>
              </a:rPr>
              <a:t> </a:t>
            </a:r>
            <a:r>
              <a:rPr lang="en-GB" altLang="ro-RO" dirty="0" err="1">
                <a:solidFill>
                  <a:srgbClr val="000000"/>
                </a:solidFill>
              </a:rPr>
              <a:t>en</a:t>
            </a:r>
            <a:r>
              <a:rPr lang="en-GB" altLang="ro-RO" dirty="0">
                <a:solidFill>
                  <a:srgbClr val="000000"/>
                </a:solidFill>
              </a:rPr>
              <a:t> 3 doses et </a:t>
            </a:r>
            <a:r>
              <a:rPr lang="en-GB" altLang="ro-RO" dirty="0" err="1">
                <a:solidFill>
                  <a:srgbClr val="000000"/>
                </a:solidFill>
              </a:rPr>
              <a:t>sont</a:t>
            </a:r>
            <a:r>
              <a:rPr lang="en-GB" altLang="ro-RO" dirty="0">
                <a:solidFill>
                  <a:srgbClr val="000000"/>
                </a:solidFill>
              </a:rPr>
              <a:t> </a:t>
            </a:r>
            <a:r>
              <a:rPr lang="en-GB" altLang="ro-RO" dirty="0" err="1">
                <a:solidFill>
                  <a:srgbClr val="000000"/>
                </a:solidFill>
              </a:rPr>
              <a:t>administrés</a:t>
            </a:r>
            <a:r>
              <a:rPr lang="en-GB" altLang="ro-RO" dirty="0">
                <a:solidFill>
                  <a:srgbClr val="000000"/>
                </a:solidFill>
              </a:rPr>
              <a:t> à 6, 10 et 14 </a:t>
            </a:r>
            <a:r>
              <a:rPr lang="en-GB" altLang="ro-RO" dirty="0" err="1">
                <a:solidFill>
                  <a:srgbClr val="000000"/>
                </a:solidFill>
              </a:rPr>
              <a:t>semaines</a:t>
            </a:r>
            <a:r>
              <a:rPr lang="en-GB" altLang="ro-RO" dirty="0">
                <a:solidFill>
                  <a:srgbClr val="000000"/>
                </a:solidFill>
              </a:rPr>
              <a:t>.</a:t>
            </a:r>
          </a:p>
          <a:p>
            <a:r>
              <a:rPr lang="en-GB" altLang="ro-RO" dirty="0">
                <a:solidFill>
                  <a:srgbClr val="000000"/>
                </a:solidFill>
              </a:rPr>
              <a:t>Le VPO </a:t>
            </a:r>
            <a:r>
              <a:rPr lang="en-GB" altLang="ro-RO" dirty="0" err="1">
                <a:solidFill>
                  <a:srgbClr val="000000"/>
                </a:solidFill>
              </a:rPr>
              <a:t>est</a:t>
            </a:r>
            <a:r>
              <a:rPr lang="en-GB" altLang="ro-RO" dirty="0">
                <a:solidFill>
                  <a:srgbClr val="000000"/>
                </a:solidFill>
              </a:rPr>
              <a:t> disponible </a:t>
            </a:r>
            <a:r>
              <a:rPr lang="en-GB" altLang="ro-RO" dirty="0" err="1">
                <a:solidFill>
                  <a:srgbClr val="000000"/>
                </a:solidFill>
              </a:rPr>
              <a:t>en</a:t>
            </a:r>
            <a:r>
              <a:rPr lang="en-GB" altLang="ro-RO" dirty="0">
                <a:solidFill>
                  <a:srgbClr val="000000"/>
                </a:solidFill>
              </a:rPr>
              <a:t> flacons de 10 et 20 doses et 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ea typeface="SimSun" panose="02010600030101010101" pitchFamily="2" charset="-122"/>
              </a:rPr>
              <a:t>Rotavac</a:t>
            </a:r>
            <a:r>
              <a:rPr lang="en-GB" altLang="ro-RO" baseline="30000" dirty="0">
                <a:solidFill>
                  <a:srgbClr val="000000"/>
                </a:solidFill>
                <a:ea typeface="SimSun" panose="02010600030101010101" pitchFamily="2" charset="-122"/>
              </a:rPr>
              <a:t>®</a:t>
            </a:r>
            <a:r>
              <a:rPr lang="en-GB" altLang="ro-RO" dirty="0">
                <a:solidFill>
                  <a:srgbClr val="000000"/>
                </a:solidFill>
              </a:rPr>
              <a:t>) </a:t>
            </a:r>
            <a:r>
              <a:rPr lang="en-GB" altLang="ro-RO" dirty="0" err="1">
                <a:solidFill>
                  <a:srgbClr val="000000"/>
                </a:solidFill>
              </a:rPr>
              <a:t>en</a:t>
            </a:r>
            <a:r>
              <a:rPr lang="en-GB" altLang="ro-RO" dirty="0">
                <a:solidFill>
                  <a:srgbClr val="000000"/>
                </a:solidFill>
              </a:rPr>
              <a:t> flacons de 5 </a:t>
            </a:r>
            <a:r>
              <a:rPr lang="en-GB" altLang="ro-RO" dirty="0" err="1">
                <a:solidFill>
                  <a:srgbClr val="000000"/>
                </a:solidFill>
              </a:rPr>
              <a:t>ou</a:t>
            </a:r>
            <a:r>
              <a:rPr lang="en-GB" altLang="ro-RO" dirty="0">
                <a:solidFill>
                  <a:srgbClr val="000000"/>
                </a:solidFill>
              </a:rPr>
              <a:t> 10 doses. </a:t>
            </a:r>
          </a:p>
          <a:p>
            <a:r>
              <a:rPr lang="en-GB" altLang="ro-RO" dirty="0">
                <a:solidFill>
                  <a:srgbClr val="000000"/>
                </a:solidFill>
              </a:rPr>
              <a:t>À titre </a:t>
            </a:r>
            <a:r>
              <a:rPr lang="en-GB" altLang="ro-RO" dirty="0" err="1">
                <a:solidFill>
                  <a:srgbClr val="000000"/>
                </a:solidFill>
              </a:rPr>
              <a:t>d’exemple</a:t>
            </a:r>
            <a:r>
              <a:rPr lang="en-GB" altLang="ro-RO" dirty="0">
                <a:solidFill>
                  <a:srgbClr val="000000"/>
                </a:solidFill>
              </a:rPr>
              <a:t>, dans un pays </a:t>
            </a:r>
            <a:r>
              <a:rPr lang="en-GB" altLang="ro-RO" dirty="0" err="1">
                <a:solidFill>
                  <a:srgbClr val="000000"/>
                </a:solidFill>
              </a:rPr>
              <a:t>utilisant</a:t>
            </a:r>
            <a:r>
              <a:rPr lang="en-GB" altLang="ro-RO" dirty="0">
                <a:solidFill>
                  <a:srgbClr val="000000"/>
                </a:solidFill>
              </a:rPr>
              <a:t> des flacons de VPO de 20 doses et des flacons de Rotavirus (</a:t>
            </a:r>
            <a:r>
              <a:rPr lang="en-GB" altLang="ro-RO" dirty="0" err="1">
                <a:solidFill>
                  <a:srgbClr val="000000"/>
                </a:solidFill>
                <a:ea typeface="SimSun" panose="02010600030101010101" pitchFamily="2" charset="-122"/>
              </a:rPr>
              <a:t>Rotavac</a:t>
            </a:r>
            <a:r>
              <a:rPr lang="en-GB" altLang="ro-RO" baseline="30000" dirty="0">
                <a:solidFill>
                  <a:srgbClr val="000000"/>
                </a:solidFill>
                <a:ea typeface="SimSun" panose="02010600030101010101" pitchFamily="2" charset="-122"/>
              </a:rPr>
              <a:t>®</a:t>
            </a:r>
            <a:r>
              <a:rPr lang="en-GB" altLang="ro-RO" dirty="0">
                <a:solidFill>
                  <a:srgbClr val="000000"/>
                </a:solidFill>
              </a:rPr>
              <a:t>) de 5 doses, </a:t>
            </a:r>
            <a:r>
              <a:rPr lang="en-GB" altLang="ro-RO" dirty="0" err="1">
                <a:solidFill>
                  <a:srgbClr val="000000"/>
                </a:solidFill>
              </a:rPr>
              <a:t>vous</a:t>
            </a:r>
            <a:r>
              <a:rPr lang="en-GB" altLang="ro-RO" dirty="0">
                <a:solidFill>
                  <a:srgbClr val="000000"/>
                </a:solidFill>
              </a:rPr>
              <a:t> </a:t>
            </a:r>
            <a:r>
              <a:rPr lang="en-GB" altLang="ro-RO" dirty="0" err="1">
                <a:solidFill>
                  <a:srgbClr val="000000"/>
                </a:solidFill>
              </a:rPr>
              <a:t>devrez</a:t>
            </a:r>
            <a:r>
              <a:rPr lang="en-GB" altLang="ro-RO" dirty="0">
                <a:solidFill>
                  <a:srgbClr val="000000"/>
                </a:solidFill>
              </a:rPr>
              <a:t> prendre 4 flacons de Rotavirus (</a:t>
            </a:r>
            <a:r>
              <a:rPr lang="en-GB" altLang="ro-RO" dirty="0" err="1">
                <a:solidFill>
                  <a:srgbClr val="000000"/>
                </a:solidFill>
                <a:ea typeface="SimSun" panose="02010600030101010101" pitchFamily="2" charset="-122"/>
              </a:rPr>
              <a:t>Rotavac</a:t>
            </a:r>
            <a:r>
              <a:rPr lang="en-GB" altLang="ro-RO" baseline="30000" dirty="0">
                <a:solidFill>
                  <a:srgbClr val="000000"/>
                </a:solidFill>
                <a:ea typeface="SimSun" panose="02010600030101010101" pitchFamily="2" charset="-122"/>
              </a:rPr>
              <a:t>®</a:t>
            </a:r>
            <a:r>
              <a:rPr lang="en-GB" altLang="ro-RO" dirty="0">
                <a:solidFill>
                  <a:srgbClr val="000000"/>
                </a:solidFill>
              </a:rPr>
              <a:t>) pour </a:t>
            </a:r>
            <a:r>
              <a:rPr lang="en-GB" altLang="ro-RO" dirty="0" err="1">
                <a:solidFill>
                  <a:srgbClr val="000000"/>
                </a:solidFill>
              </a:rPr>
              <a:t>chaque</a:t>
            </a:r>
            <a:r>
              <a:rPr lang="en-GB" altLang="ro-RO" dirty="0">
                <a:solidFill>
                  <a:srgbClr val="000000"/>
                </a:solidFill>
              </a:rPr>
              <a:t> flacon de VPO.</a:t>
            </a:r>
          </a:p>
          <a:p>
            <a:endParaRPr lang="en-GB" altLang="ro-RO" dirty="0">
              <a:solidFill>
                <a:srgbClr val="00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ro-RO" sz="1200" dirty="0"/>
              <a:t>Tout flacon ouvert du vaccin </a:t>
            </a:r>
            <a:r>
              <a:rPr lang="fr-FR" altLang="ro-RO" sz="1200" dirty="0" err="1"/>
              <a:t>Rotavac</a:t>
            </a:r>
            <a:r>
              <a:rPr lang="fr-FR" altLang="ro-RO" sz="1200" baseline="30000" dirty="0"/>
              <a:t>® </a:t>
            </a:r>
            <a:r>
              <a:rPr lang="fr-FR" altLang="ro-RO" sz="1200" dirty="0"/>
              <a:t>peut être gardé et administré pendant une période allant jusqu’à un maximum de 28 jours après l’ ouverture, si le vaccin répond aux critères énumérés dans la Déclaration de politique général de l’OMS</a:t>
            </a:r>
            <a:r>
              <a:rPr lang="fr-FR" altLang="ro-RO" sz="1200" noProof="0" dirty="0">
                <a:solidFill>
                  <a:srgbClr val="000000"/>
                </a:solidFill>
              </a:rPr>
              <a:t> </a:t>
            </a:r>
            <a:endParaRPr lang="fr-FR" altLang="ro-RO" sz="1200" dirty="0"/>
          </a:p>
          <a:p>
            <a:endParaRPr lang="en-GB" altLang="ro-RO" dirty="0">
              <a:solidFill>
                <a:srgbClr val="000000"/>
              </a:solidFill>
            </a:endParaRPr>
          </a:p>
        </p:txBody>
      </p:sp>
      <p:sp>
        <p:nvSpPr>
          <p:cNvPr id="35844" name="Espace réservé du numéro de diapositive 3">
            <a:extLst>
              <a:ext uri="{FF2B5EF4-FFF2-40B4-BE49-F238E27FC236}">
                <a16:creationId xmlns:a16="http://schemas.microsoft.com/office/drawing/2014/main" id="{C8330D44-4278-4D54-938F-06305EA7C36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872E1C86-B628-42D7-8A53-C867250EFF6B}" type="slidenum">
              <a:rPr lang="en-GB" altLang="ro-RO">
                <a:solidFill>
                  <a:srgbClr val="000000"/>
                </a:solidFill>
                <a:cs typeface="Arial" panose="020B0604020202020204" pitchFamily="34" charset="0"/>
              </a:rPr>
              <a:pPr eaLnBrk="0" hangingPunct="0">
                <a:spcBef>
                  <a:spcPct val="0"/>
                </a:spcBef>
              </a:pPr>
              <a:t>16</a:t>
            </a:fld>
            <a:endParaRPr lang="en-GB" altLang="ro-RO">
              <a:solidFill>
                <a:srgbClr val="000000"/>
              </a:solidFill>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a:extLst>
              <a:ext uri="{FF2B5EF4-FFF2-40B4-BE49-F238E27FC236}">
                <a16:creationId xmlns:a16="http://schemas.microsoft.com/office/drawing/2014/main" id="{D60C8A2D-BC2A-4B99-8DE2-CC5E5BE71D6F}"/>
              </a:ext>
            </a:extLst>
          </p:cNvPr>
          <p:cNvSpPr>
            <a:spLocks noGrp="1" noRot="1" noChangeAspect="1" noChangeArrowheads="1" noTextEdit="1"/>
          </p:cNvSpPr>
          <p:nvPr>
            <p:ph type="sldImg"/>
          </p:nvPr>
        </p:nvSpPr>
        <p:spPr>
          <a:ln/>
        </p:spPr>
      </p:sp>
      <p:sp>
        <p:nvSpPr>
          <p:cNvPr id="37891" name="Espace réservé des commentaires 2">
            <a:extLst>
              <a:ext uri="{FF2B5EF4-FFF2-40B4-BE49-F238E27FC236}">
                <a16:creationId xmlns:a16="http://schemas.microsoft.com/office/drawing/2014/main" id="{EA7A2E4D-A176-4747-B199-64A40D0585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a:p>
            <a:endParaRPr lang="en-GB" altLang="ro-RO" b="1">
              <a:solidFill>
                <a:srgbClr val="000000"/>
              </a:solidFill>
            </a:endParaRPr>
          </a:p>
          <a:p>
            <a:endParaRPr lang="en-GB" altLang="ro-RO" b="1">
              <a:solidFill>
                <a:srgbClr val="000000"/>
              </a:solidFill>
            </a:endParaRPr>
          </a:p>
          <a:p>
            <a:endParaRPr lang="en-GB" altLang="ro-RO" b="1">
              <a:solidFill>
                <a:srgbClr val="000000"/>
              </a:solidFill>
            </a:endParaRPr>
          </a:p>
        </p:txBody>
      </p:sp>
      <p:sp>
        <p:nvSpPr>
          <p:cNvPr id="37892" name="Espace réservé du numéro de diapositive 3">
            <a:extLst>
              <a:ext uri="{FF2B5EF4-FFF2-40B4-BE49-F238E27FC236}">
                <a16:creationId xmlns:a16="http://schemas.microsoft.com/office/drawing/2014/main" id="{6226252C-12F3-4171-B648-2C4C968CA30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7B4F0F6-8CCC-4BCC-A2BF-6E53E9E13877}" type="slidenum">
              <a:rPr lang="en-GB" altLang="ro-RO">
                <a:solidFill>
                  <a:srgbClr val="000000"/>
                </a:solidFill>
                <a:cs typeface="Arial" panose="020B0604020202020204" pitchFamily="34" charset="0"/>
              </a:rPr>
              <a:pPr algn="r">
                <a:spcBef>
                  <a:spcPct val="0"/>
                </a:spcBef>
              </a:pPr>
              <a:t>17</a:t>
            </a:fld>
            <a:endParaRPr lang="en-GB" altLang="ro-RO">
              <a:solidFill>
                <a:srgbClr val="000000"/>
              </a:solidFill>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a:extLst>
              <a:ext uri="{FF2B5EF4-FFF2-40B4-BE49-F238E27FC236}">
                <a16:creationId xmlns:a16="http://schemas.microsoft.com/office/drawing/2014/main" id="{E29B46AD-F3E3-4153-A051-834549CF8C11}"/>
              </a:ext>
            </a:extLst>
          </p:cNvPr>
          <p:cNvSpPr>
            <a:spLocks noGrp="1" noRot="1" noChangeAspect="1" noChangeArrowheads="1" noTextEdit="1"/>
          </p:cNvSpPr>
          <p:nvPr>
            <p:ph type="sldImg"/>
          </p:nvPr>
        </p:nvSpPr>
        <p:spPr>
          <a:ln/>
        </p:spPr>
      </p:sp>
      <p:sp>
        <p:nvSpPr>
          <p:cNvPr id="39939" name="Espace réservé des commentaires 2">
            <a:extLst>
              <a:ext uri="{FF2B5EF4-FFF2-40B4-BE49-F238E27FC236}">
                <a16:creationId xmlns:a16="http://schemas.microsoft.com/office/drawing/2014/main" id="{88E4A544-4A65-41D1-9B9B-F786860D90F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endParaRPr lang="en-GB" altLang="ro-RO" b="1">
              <a:solidFill>
                <a:srgbClr val="000000"/>
              </a:solidFill>
            </a:endParaRPr>
          </a:p>
          <a:p>
            <a:r>
              <a:rPr lang="en-GB" altLang="ro-RO">
                <a:solidFill>
                  <a:srgbClr val="000000"/>
                </a:solidFill>
              </a:rPr>
              <a:t>Ceci marque la fin du module</a:t>
            </a:r>
          </a:p>
          <a:p>
            <a:r>
              <a:rPr lang="en-GB" altLang="ro-RO">
                <a:solidFill>
                  <a:srgbClr val="000000"/>
                </a:solidFill>
              </a:rPr>
              <a:t>Vous avez terminé le module « Administration des vaccins antirotavirus ».</a:t>
            </a:r>
          </a:p>
          <a:p>
            <a:r>
              <a:rPr lang="en-GB" altLang="ro-RO">
                <a:solidFill>
                  <a:srgbClr val="000000"/>
                </a:solidFill>
              </a:rPr>
              <a:t>Le module suivant est intitulé « Enregistrement et suivi de l’administration du vaccin antirotavirus ».</a:t>
            </a:r>
          </a:p>
          <a:p>
            <a:r>
              <a:rPr lang="en-GB" altLang="ro-RO">
                <a:solidFill>
                  <a:srgbClr val="000000"/>
                </a:solidFill>
              </a:rPr>
              <a:t>Merci pour votre attention !</a:t>
            </a:r>
          </a:p>
        </p:txBody>
      </p:sp>
      <p:sp>
        <p:nvSpPr>
          <p:cNvPr id="39940" name="Espace réservé du numéro de diapositive 3">
            <a:extLst>
              <a:ext uri="{FF2B5EF4-FFF2-40B4-BE49-F238E27FC236}">
                <a16:creationId xmlns:a16="http://schemas.microsoft.com/office/drawing/2014/main" id="{8B2665F8-A97D-4EF6-93EF-D27FE44D81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F9B7998-DCF3-4653-8349-2EC943FAC9A2}" type="slidenum">
              <a:rPr lang="en-GB" altLang="ro-RO">
                <a:solidFill>
                  <a:srgbClr val="000000"/>
                </a:solidFill>
                <a:cs typeface="Arial" panose="020B0604020202020204" pitchFamily="34" charset="0"/>
              </a:rPr>
              <a:pPr eaLnBrk="0" hangingPunct="0">
                <a:spcBef>
                  <a:spcPct val="0"/>
                </a:spcBef>
              </a:pPr>
              <a:t>18</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992AF87F-643F-46A8-8955-DB73C91F1B53}"/>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8B3D4D01-1C79-49DB-AC28-CF154ABE4C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les principales questions soulevées dans ce module.</a:t>
            </a:r>
          </a:p>
          <a:p>
            <a:endParaRPr lang="en-GB" altLang="ro-RO" b="1">
              <a:solidFill>
                <a:srgbClr val="000000"/>
              </a:solidFill>
            </a:endParaRPr>
          </a:p>
          <a:p>
            <a:r>
              <a:rPr lang="en-GB" altLang="ro-RO">
                <a:solidFill>
                  <a:srgbClr val="000000"/>
                </a:solidFill>
              </a:rPr>
              <a:t>Vous devez vacciner des enfants, que devez-vous faire en premier ? </a:t>
            </a:r>
          </a:p>
          <a:p>
            <a:r>
              <a:rPr lang="en-GB" altLang="ro-RO">
                <a:solidFill>
                  <a:srgbClr val="000000"/>
                </a:solidFill>
              </a:rPr>
              <a:t>Nous vous fournirons des réponses aux questions suivantes :</a:t>
            </a:r>
          </a:p>
          <a:p>
            <a:pPr>
              <a:buFontTx/>
              <a:buChar char="•"/>
            </a:pPr>
            <a:r>
              <a:rPr lang="en-GB" altLang="ro-RO">
                <a:solidFill>
                  <a:srgbClr val="000000"/>
                </a:solidFill>
              </a:rPr>
              <a:t>Comment contrôler la qualité du vaccin ? </a:t>
            </a:r>
          </a:p>
          <a:p>
            <a:pPr>
              <a:buFontTx/>
              <a:buChar char="•"/>
            </a:pPr>
            <a:r>
              <a:rPr lang="en-GB" altLang="ro-RO">
                <a:solidFill>
                  <a:srgbClr val="000000"/>
                </a:solidFill>
              </a:rPr>
              <a:t>Comment préparer la vaccination ?</a:t>
            </a:r>
          </a:p>
          <a:p>
            <a:pPr>
              <a:buFontTx/>
              <a:buChar char="•"/>
            </a:pPr>
            <a:r>
              <a:rPr lang="en-GB" altLang="ro-RO">
                <a:solidFill>
                  <a:srgbClr val="000000"/>
                </a:solidFill>
              </a:rPr>
              <a:t>Comment administrer le vaccin ? </a:t>
            </a:r>
          </a:p>
          <a:p>
            <a:pPr>
              <a:buFontTx/>
              <a:buChar char="•"/>
            </a:pPr>
            <a:r>
              <a:rPr lang="en-GB" altLang="ro-RO">
                <a:solidFill>
                  <a:srgbClr val="000000"/>
                </a:solidFill>
              </a:rPr>
              <a:t>Que faire si l’enfant recrache une partie du vaccin ?</a:t>
            </a:r>
          </a:p>
        </p:txBody>
      </p:sp>
      <p:sp>
        <p:nvSpPr>
          <p:cNvPr id="9220" name="Espace réservé du numéro de diapositive 3">
            <a:extLst>
              <a:ext uri="{FF2B5EF4-FFF2-40B4-BE49-F238E27FC236}">
                <a16:creationId xmlns:a16="http://schemas.microsoft.com/office/drawing/2014/main" id="{69D1C145-6D41-4858-A83E-2EA277B004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DE05B82-7BB4-4B8F-9490-A2BC74AC9265}"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175CDE58-E343-45A7-8AC5-9977CCA8A64D}"/>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16BF3371-3854-4221-8EE9-98B38682D8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en-GB" altLang="ro-RO" b="1" dirty="0" err="1">
                <a:solidFill>
                  <a:srgbClr val="000000"/>
                </a:solidFill>
              </a:rPr>
              <a:t>Expliquer</a:t>
            </a:r>
            <a:r>
              <a:rPr lang="en-GB" altLang="ro-RO" b="1" dirty="0">
                <a:solidFill>
                  <a:srgbClr val="000000"/>
                </a:solidFill>
              </a:rPr>
              <a:t> aux participants comment </a:t>
            </a:r>
            <a:r>
              <a:rPr lang="en-GB" altLang="ro-RO" b="1" dirty="0" err="1">
                <a:solidFill>
                  <a:srgbClr val="000000"/>
                </a:solidFill>
              </a:rPr>
              <a:t>vérifier</a:t>
            </a:r>
            <a:r>
              <a:rPr lang="en-GB" altLang="ro-RO" b="1" dirty="0">
                <a:solidFill>
                  <a:srgbClr val="000000"/>
                </a:solidFill>
              </a:rPr>
              <a:t> et </a:t>
            </a:r>
            <a:r>
              <a:rPr lang="en-GB" altLang="ro-RO" b="1" dirty="0" err="1">
                <a:solidFill>
                  <a:srgbClr val="000000"/>
                </a:solidFill>
              </a:rPr>
              <a:t>interpréter</a:t>
            </a:r>
            <a:r>
              <a:rPr lang="en-GB" altLang="ro-RO" b="1" dirty="0">
                <a:solidFill>
                  <a:srgbClr val="000000"/>
                </a:solidFill>
              </a:rPr>
              <a:t> la pastille de </a:t>
            </a:r>
            <a:r>
              <a:rPr lang="en-GB" altLang="ro-RO" b="1" dirty="0" err="1">
                <a:solidFill>
                  <a:srgbClr val="000000"/>
                </a:solidFill>
              </a:rPr>
              <a:t>contrôle</a:t>
            </a:r>
            <a:r>
              <a:rPr lang="en-GB" altLang="ro-RO" b="1" dirty="0">
                <a:solidFill>
                  <a:srgbClr val="000000"/>
                </a:solidFill>
              </a:rPr>
              <a:t> du </a:t>
            </a:r>
            <a:r>
              <a:rPr lang="en-GB" altLang="ro-RO" b="1" dirty="0" err="1">
                <a:solidFill>
                  <a:srgbClr val="000000"/>
                </a:solidFill>
              </a:rPr>
              <a:t>vaccin</a:t>
            </a:r>
            <a:r>
              <a:rPr lang="en-GB" altLang="ro-RO" b="1" dirty="0">
                <a:solidFill>
                  <a:srgbClr val="000000"/>
                </a:solidFill>
              </a:rPr>
              <a:t> (PCV).</a:t>
            </a:r>
          </a:p>
          <a:p>
            <a:endParaRPr lang="en-GB" altLang="ro-RO" b="1" dirty="0">
              <a:solidFill>
                <a:srgbClr val="000000"/>
              </a:solidFill>
            </a:endParaRPr>
          </a:p>
          <a:p>
            <a:r>
              <a:rPr lang="en-GB" altLang="ro-RO" dirty="0">
                <a:solidFill>
                  <a:srgbClr val="000000"/>
                </a:solidFill>
              </a:rPr>
              <a:t>La pastille de </a:t>
            </a:r>
            <a:r>
              <a:rPr lang="en-GB" altLang="ro-RO" dirty="0" err="1">
                <a:solidFill>
                  <a:srgbClr val="000000"/>
                </a:solidFill>
              </a:rPr>
              <a:t>contrôle</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(PCV) </a:t>
            </a:r>
            <a:r>
              <a:rPr lang="en-GB" altLang="ro-RO" dirty="0" err="1">
                <a:solidFill>
                  <a:srgbClr val="000000"/>
                </a:solidFill>
              </a:rPr>
              <a:t>est</a:t>
            </a:r>
            <a:r>
              <a:rPr lang="en-GB" altLang="ro-RO" dirty="0">
                <a:solidFill>
                  <a:srgbClr val="000000"/>
                </a:solidFill>
              </a:rPr>
              <a:t> un </a:t>
            </a:r>
            <a:r>
              <a:rPr lang="en-GB" altLang="ro-RO" dirty="0" err="1">
                <a:solidFill>
                  <a:srgbClr val="000000"/>
                </a:solidFill>
              </a:rPr>
              <a:t>disque</a:t>
            </a:r>
            <a:r>
              <a:rPr lang="en-GB" altLang="ro-RO" dirty="0">
                <a:solidFill>
                  <a:srgbClr val="000000"/>
                </a:solidFill>
              </a:rPr>
              <a:t> </a:t>
            </a:r>
            <a:r>
              <a:rPr lang="en-GB" altLang="ro-RO" dirty="0" err="1">
                <a:solidFill>
                  <a:srgbClr val="000000"/>
                </a:solidFill>
              </a:rPr>
              <a:t>rond</a:t>
            </a:r>
            <a:r>
              <a:rPr lang="en-GB" altLang="ro-RO" dirty="0">
                <a:solidFill>
                  <a:srgbClr val="000000"/>
                </a:solidFill>
              </a:rPr>
              <a:t> </a:t>
            </a:r>
            <a:r>
              <a:rPr lang="en-GB" altLang="ro-RO" dirty="0" err="1">
                <a:solidFill>
                  <a:srgbClr val="000000"/>
                </a:solidFill>
              </a:rPr>
              <a:t>composé</a:t>
            </a:r>
            <a:r>
              <a:rPr lang="en-GB" altLang="ro-RO" dirty="0">
                <a:solidFill>
                  <a:srgbClr val="000000"/>
                </a:solidFill>
              </a:rPr>
              <a:t> </a:t>
            </a:r>
            <a:r>
              <a:rPr lang="en-GB" altLang="ro-RO" dirty="0" err="1">
                <a:solidFill>
                  <a:srgbClr val="000000"/>
                </a:solidFill>
              </a:rPr>
              <a:t>d’une</a:t>
            </a:r>
            <a:r>
              <a:rPr lang="en-GB" altLang="ro-RO" dirty="0">
                <a:solidFill>
                  <a:srgbClr val="000000"/>
                </a:solidFill>
              </a:rPr>
              <a:t> matière sensible à la </a:t>
            </a:r>
            <a:r>
              <a:rPr lang="en-GB" altLang="ro-RO" dirty="0" err="1">
                <a:solidFill>
                  <a:srgbClr val="000000"/>
                </a:solidFill>
              </a:rPr>
              <a:t>chaleur</a:t>
            </a:r>
            <a:r>
              <a:rPr lang="en-GB" altLang="ro-RO" dirty="0">
                <a:solidFill>
                  <a:srgbClr val="000000"/>
                </a:solidFill>
              </a:rPr>
              <a:t> </a:t>
            </a:r>
            <a:r>
              <a:rPr lang="en-GB" altLang="ro-RO" dirty="0" err="1">
                <a:solidFill>
                  <a:srgbClr val="000000"/>
                </a:solidFill>
              </a:rPr>
              <a:t>placé</a:t>
            </a:r>
            <a:r>
              <a:rPr lang="en-GB" altLang="ro-RO" dirty="0">
                <a:solidFill>
                  <a:srgbClr val="000000"/>
                </a:solidFill>
              </a:rPr>
              <a:t> sur le bouchon du flacon de </a:t>
            </a:r>
            <a:r>
              <a:rPr lang="en-GB" altLang="ro-RO" dirty="0" err="1">
                <a:solidFill>
                  <a:srgbClr val="000000"/>
                </a:solidFill>
              </a:rPr>
              <a:t>vaccin</a:t>
            </a:r>
            <a:r>
              <a:rPr lang="en-GB" altLang="ro-RO" dirty="0">
                <a:solidFill>
                  <a:srgbClr val="000000"/>
                </a:solidFill>
              </a:rPr>
              <a:t>, dans le </a:t>
            </a:r>
            <a:r>
              <a:rPr lang="en-GB" altLang="ro-RO" dirty="0" err="1">
                <a:solidFill>
                  <a:srgbClr val="000000"/>
                </a:solidFill>
              </a:rPr>
              <a:t>cas</a:t>
            </a:r>
            <a:r>
              <a:rPr lang="en-GB" altLang="ro-RO" dirty="0">
                <a:solidFill>
                  <a:srgbClr val="000000"/>
                </a:solidFill>
              </a:rPr>
              <a:t> de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 pour </a:t>
            </a:r>
            <a:r>
              <a:rPr lang="en-GB" altLang="ro-RO" dirty="0" err="1">
                <a:solidFill>
                  <a:srgbClr val="000000"/>
                </a:solidFill>
              </a:rPr>
              <a:t>indiquer</a:t>
            </a:r>
            <a:r>
              <a:rPr lang="en-GB" altLang="ro-RO" dirty="0">
                <a:solidFill>
                  <a:srgbClr val="000000"/>
                </a:solidFill>
              </a:rPr>
              <a:t> </a:t>
            </a:r>
            <a:r>
              <a:rPr lang="en-GB" altLang="ro-RO" dirty="0" err="1">
                <a:solidFill>
                  <a:srgbClr val="000000"/>
                </a:solidFill>
              </a:rPr>
              <a:t>l'exposition</a:t>
            </a:r>
            <a:r>
              <a:rPr lang="en-GB" altLang="ro-RO" dirty="0">
                <a:solidFill>
                  <a:srgbClr val="000000"/>
                </a:solidFill>
              </a:rPr>
              <a:t> cumulative à la </a:t>
            </a:r>
            <a:r>
              <a:rPr lang="en-GB" altLang="ro-RO" dirty="0" err="1">
                <a:solidFill>
                  <a:srgbClr val="000000"/>
                </a:solidFill>
              </a:rPr>
              <a:t>chaleur</a:t>
            </a:r>
            <a:r>
              <a:rPr lang="en-GB" altLang="ro-RO" dirty="0">
                <a:solidFill>
                  <a:srgbClr val="000000"/>
                </a:solidFill>
              </a:rPr>
              <a:t>. </a:t>
            </a:r>
          </a:p>
          <a:p>
            <a:r>
              <a:rPr lang="en-GB" altLang="ro-RO" dirty="0">
                <a:solidFill>
                  <a:srgbClr val="000000"/>
                </a:solidFill>
              </a:rPr>
              <a:t>Le </a:t>
            </a:r>
            <a:r>
              <a:rPr lang="en-GB" altLang="ro-RO" dirty="0" err="1">
                <a:solidFill>
                  <a:srgbClr val="000000"/>
                </a:solidFill>
              </a:rPr>
              <a:t>carré</a:t>
            </a:r>
            <a:r>
              <a:rPr lang="en-GB" altLang="ro-RO" dirty="0">
                <a:solidFill>
                  <a:srgbClr val="000000"/>
                </a:solidFill>
              </a:rPr>
              <a:t> </a:t>
            </a:r>
            <a:r>
              <a:rPr lang="en-GB" altLang="ro-RO" dirty="0" err="1">
                <a:solidFill>
                  <a:srgbClr val="000000"/>
                </a:solidFill>
              </a:rPr>
              <a:t>intérieur</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chimiquement</a:t>
            </a:r>
            <a:r>
              <a:rPr lang="en-GB" altLang="ro-RO" dirty="0">
                <a:solidFill>
                  <a:srgbClr val="000000"/>
                </a:solidFill>
              </a:rPr>
              <a:t> </a:t>
            </a:r>
            <a:r>
              <a:rPr lang="en-GB" altLang="ro-RO" dirty="0" err="1">
                <a:solidFill>
                  <a:srgbClr val="000000"/>
                </a:solidFill>
              </a:rPr>
              <a:t>actif</a:t>
            </a:r>
            <a:r>
              <a:rPr lang="en-GB" altLang="ro-RO" dirty="0">
                <a:solidFill>
                  <a:srgbClr val="000000"/>
                </a:solidFill>
              </a:rPr>
              <a:t> et change de couleur, de </a:t>
            </a:r>
            <a:r>
              <a:rPr lang="en-GB" altLang="ro-RO" dirty="0" err="1">
                <a:solidFill>
                  <a:srgbClr val="000000"/>
                </a:solidFill>
              </a:rPr>
              <a:t>façon</a:t>
            </a:r>
            <a:r>
              <a:rPr lang="en-GB" altLang="ro-RO" dirty="0">
                <a:solidFill>
                  <a:srgbClr val="000000"/>
                </a:solidFill>
              </a:rPr>
              <a:t> </a:t>
            </a:r>
            <a:r>
              <a:rPr lang="en-GB" altLang="ro-RO" dirty="0" err="1">
                <a:solidFill>
                  <a:srgbClr val="000000"/>
                </a:solidFill>
              </a:rPr>
              <a:t>irréversible</a:t>
            </a:r>
            <a:r>
              <a:rPr lang="en-GB" altLang="ro-RO" dirty="0">
                <a:solidFill>
                  <a:srgbClr val="000000"/>
                </a:solidFill>
              </a:rPr>
              <a:t>, passant </a:t>
            </a:r>
            <a:r>
              <a:rPr lang="en-GB" altLang="ro-RO" dirty="0" err="1">
                <a:solidFill>
                  <a:srgbClr val="000000"/>
                </a:solidFill>
              </a:rPr>
              <a:t>d’une</a:t>
            </a:r>
            <a:r>
              <a:rPr lang="en-GB" altLang="ro-RO" dirty="0">
                <a:solidFill>
                  <a:srgbClr val="000000"/>
                </a:solidFill>
              </a:rPr>
              <a:t> </a:t>
            </a:r>
            <a:r>
              <a:rPr lang="en-GB" altLang="ro-RO" dirty="0" err="1">
                <a:solidFill>
                  <a:srgbClr val="000000"/>
                </a:solidFill>
              </a:rPr>
              <a:t>teinte</a:t>
            </a:r>
            <a:r>
              <a:rPr lang="en-GB" altLang="ro-RO" dirty="0">
                <a:solidFill>
                  <a:srgbClr val="000000"/>
                </a:solidFill>
              </a:rPr>
              <a:t> </a:t>
            </a:r>
            <a:r>
              <a:rPr lang="en-GB" altLang="ro-RO" dirty="0" err="1">
                <a:solidFill>
                  <a:srgbClr val="000000"/>
                </a:solidFill>
              </a:rPr>
              <a:t>claire</a:t>
            </a:r>
            <a:r>
              <a:rPr lang="en-GB" altLang="ro-RO" dirty="0">
                <a:solidFill>
                  <a:srgbClr val="000000"/>
                </a:solidFill>
              </a:rPr>
              <a:t> à </a:t>
            </a:r>
            <a:r>
              <a:rPr lang="en-GB" altLang="ro-RO" dirty="0" err="1">
                <a:solidFill>
                  <a:srgbClr val="000000"/>
                </a:solidFill>
              </a:rPr>
              <a:t>une</a:t>
            </a:r>
            <a:r>
              <a:rPr lang="en-GB" altLang="ro-RO" dirty="0">
                <a:solidFill>
                  <a:srgbClr val="000000"/>
                </a:solidFill>
              </a:rPr>
              <a:t> </a:t>
            </a:r>
            <a:r>
              <a:rPr lang="en-GB" altLang="ro-RO" dirty="0" err="1">
                <a:solidFill>
                  <a:srgbClr val="000000"/>
                </a:solidFill>
              </a:rPr>
              <a:t>teinte</a:t>
            </a:r>
            <a:r>
              <a:rPr lang="en-GB" altLang="ro-RO" dirty="0">
                <a:solidFill>
                  <a:srgbClr val="000000"/>
                </a:solidFill>
              </a:rPr>
              <a:t> </a:t>
            </a:r>
            <a:r>
              <a:rPr lang="en-GB" altLang="ro-RO" dirty="0" err="1">
                <a:solidFill>
                  <a:srgbClr val="000000"/>
                </a:solidFill>
              </a:rPr>
              <a:t>foncée</a:t>
            </a:r>
            <a:r>
              <a:rPr lang="en-GB" altLang="ro-RO" dirty="0">
                <a:solidFill>
                  <a:srgbClr val="000000"/>
                </a:solidFill>
              </a:rPr>
              <a:t> </a:t>
            </a:r>
            <a:r>
              <a:rPr lang="en-GB" altLang="ro-RO" dirty="0" err="1">
                <a:solidFill>
                  <a:srgbClr val="000000"/>
                </a:solidFill>
              </a:rPr>
              <a:t>dès</a:t>
            </a:r>
            <a:r>
              <a:rPr lang="en-GB" altLang="ro-RO" dirty="0">
                <a:solidFill>
                  <a:srgbClr val="000000"/>
                </a:solidFill>
              </a:rPr>
              <a:t> </a:t>
            </a:r>
            <a:r>
              <a:rPr lang="en-GB" altLang="ro-RO" dirty="0" err="1">
                <a:solidFill>
                  <a:srgbClr val="000000"/>
                </a:solidFill>
              </a:rPr>
              <a:t>lors</a:t>
            </a:r>
            <a:r>
              <a:rPr lang="en-GB" altLang="ro-RO" dirty="0">
                <a:solidFill>
                  <a:srgbClr val="000000"/>
                </a:solidFill>
              </a:rPr>
              <a:t> que le </a:t>
            </a:r>
            <a:r>
              <a:rPr lang="en-GB" altLang="ro-RO" dirty="0" err="1">
                <a:solidFill>
                  <a:srgbClr val="000000"/>
                </a:solidFill>
              </a:rPr>
              <a:t>vaccin</a:t>
            </a:r>
            <a:r>
              <a:rPr lang="en-GB" altLang="ro-RO" dirty="0">
                <a:solidFill>
                  <a:srgbClr val="000000"/>
                </a:solidFill>
              </a:rPr>
              <a:t> a </a:t>
            </a:r>
            <a:r>
              <a:rPr lang="en-GB" altLang="ro-RO" dirty="0" err="1">
                <a:solidFill>
                  <a:srgbClr val="000000"/>
                </a:solidFill>
              </a:rPr>
              <a:t>été</a:t>
            </a:r>
            <a:r>
              <a:rPr lang="en-GB" altLang="ro-RO" dirty="0">
                <a:solidFill>
                  <a:srgbClr val="000000"/>
                </a:solidFill>
              </a:rPr>
              <a:t> exposé à la </a:t>
            </a:r>
            <a:r>
              <a:rPr lang="en-GB" altLang="ro-RO" dirty="0" err="1">
                <a:solidFill>
                  <a:srgbClr val="000000"/>
                </a:solidFill>
              </a:rPr>
              <a:t>chaleur</a:t>
            </a:r>
            <a:r>
              <a:rPr lang="en-GB" altLang="ro-RO" dirty="0">
                <a:solidFill>
                  <a:srgbClr val="000000"/>
                </a:solidFill>
              </a:rPr>
              <a:t> au fil du temps.</a:t>
            </a:r>
          </a:p>
          <a:p>
            <a:r>
              <a:rPr lang="en-GB" altLang="ro-RO" dirty="0" err="1">
                <a:solidFill>
                  <a:srgbClr val="000000"/>
                </a:solidFill>
              </a:rPr>
              <a:t>En</a:t>
            </a:r>
            <a:r>
              <a:rPr lang="en-GB" altLang="ro-RO" dirty="0">
                <a:solidFill>
                  <a:srgbClr val="000000"/>
                </a:solidFill>
              </a:rPr>
              <a:t> </a:t>
            </a:r>
            <a:r>
              <a:rPr lang="en-GB" altLang="ro-RO" dirty="0" err="1">
                <a:solidFill>
                  <a:srgbClr val="000000"/>
                </a:solidFill>
              </a:rPr>
              <a:t>comparant</a:t>
            </a:r>
            <a:r>
              <a:rPr lang="en-GB" altLang="ro-RO" dirty="0">
                <a:solidFill>
                  <a:srgbClr val="000000"/>
                </a:solidFill>
              </a:rPr>
              <a:t> la couleur du </a:t>
            </a:r>
            <a:r>
              <a:rPr lang="en-GB" altLang="ro-RO" dirty="0" err="1">
                <a:solidFill>
                  <a:srgbClr val="000000"/>
                </a:solidFill>
              </a:rPr>
              <a:t>carré</a:t>
            </a:r>
            <a:r>
              <a:rPr lang="en-GB" altLang="ro-RO" dirty="0">
                <a:solidFill>
                  <a:srgbClr val="000000"/>
                </a:solidFill>
              </a:rPr>
              <a:t> </a:t>
            </a:r>
            <a:r>
              <a:rPr lang="en-GB" altLang="ro-RO" dirty="0" err="1">
                <a:solidFill>
                  <a:srgbClr val="000000"/>
                </a:solidFill>
              </a:rPr>
              <a:t>intérieur</a:t>
            </a:r>
            <a:r>
              <a:rPr lang="en-GB" altLang="ro-RO" dirty="0">
                <a:solidFill>
                  <a:srgbClr val="000000"/>
                </a:solidFill>
              </a:rPr>
              <a:t> à la couleur de </a:t>
            </a:r>
            <a:r>
              <a:rPr lang="en-GB" altLang="ro-RO" dirty="0" err="1">
                <a:solidFill>
                  <a:srgbClr val="000000"/>
                </a:solidFill>
              </a:rPr>
              <a:t>référence</a:t>
            </a:r>
            <a:r>
              <a:rPr lang="en-GB" altLang="ro-RO" dirty="0">
                <a:solidFill>
                  <a:srgbClr val="000000"/>
                </a:solidFill>
              </a:rPr>
              <a:t>, un agent de </a:t>
            </a:r>
            <a:r>
              <a:rPr lang="en-GB" altLang="ro-RO" dirty="0" err="1">
                <a:solidFill>
                  <a:srgbClr val="000000"/>
                </a:solidFill>
              </a:rPr>
              <a:t>santé</a:t>
            </a:r>
            <a:r>
              <a:rPr lang="en-GB" altLang="ro-RO" dirty="0">
                <a:solidFill>
                  <a:srgbClr val="000000"/>
                </a:solidFill>
              </a:rPr>
              <a:t> </a:t>
            </a:r>
            <a:r>
              <a:rPr lang="en-GB" altLang="ro-RO" dirty="0" err="1">
                <a:solidFill>
                  <a:srgbClr val="000000"/>
                </a:solidFill>
              </a:rPr>
              <a:t>peut</a:t>
            </a:r>
            <a:r>
              <a:rPr lang="en-GB" altLang="ro-RO" dirty="0">
                <a:solidFill>
                  <a:srgbClr val="000000"/>
                </a:solidFill>
              </a:rPr>
              <a:t> </a:t>
            </a:r>
            <a:r>
              <a:rPr lang="en-GB" altLang="ro-RO" dirty="0" err="1">
                <a:solidFill>
                  <a:srgbClr val="000000"/>
                </a:solidFill>
              </a:rPr>
              <a:t>déterminer</a:t>
            </a:r>
            <a:r>
              <a:rPr lang="en-GB" altLang="ro-RO" dirty="0">
                <a:solidFill>
                  <a:srgbClr val="000000"/>
                </a:solidFill>
              </a:rPr>
              <a:t> </a:t>
            </a:r>
            <a:r>
              <a:rPr lang="en-GB" altLang="ro-RO" dirty="0" err="1">
                <a:solidFill>
                  <a:srgbClr val="000000"/>
                </a:solidFill>
              </a:rPr>
              <a:t>si</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 a </a:t>
            </a:r>
            <a:r>
              <a:rPr lang="en-GB" altLang="ro-RO" dirty="0" err="1">
                <a:solidFill>
                  <a:srgbClr val="000000"/>
                </a:solidFill>
              </a:rPr>
              <a:t>été</a:t>
            </a:r>
            <a:r>
              <a:rPr lang="en-GB" altLang="ro-RO" dirty="0">
                <a:solidFill>
                  <a:srgbClr val="000000"/>
                </a:solidFill>
              </a:rPr>
              <a:t> </a:t>
            </a:r>
            <a:r>
              <a:rPr lang="en-GB" altLang="ro-RO" dirty="0" err="1">
                <a:solidFill>
                  <a:srgbClr val="000000"/>
                </a:solidFill>
              </a:rPr>
              <a:t>ou</a:t>
            </a:r>
            <a:r>
              <a:rPr lang="en-GB" altLang="ro-RO" dirty="0">
                <a:solidFill>
                  <a:srgbClr val="000000"/>
                </a:solidFill>
              </a:rPr>
              <a:t> non exposé à la </a:t>
            </a:r>
            <a:r>
              <a:rPr lang="en-GB" altLang="ro-RO" dirty="0" err="1">
                <a:solidFill>
                  <a:srgbClr val="000000"/>
                </a:solidFill>
              </a:rPr>
              <a:t>chaleur</a:t>
            </a:r>
            <a:r>
              <a:rPr lang="en-GB" altLang="ro-RO" dirty="0">
                <a:solidFill>
                  <a:srgbClr val="000000"/>
                </a:solidFill>
              </a:rPr>
              <a:t>.</a:t>
            </a:r>
          </a:p>
          <a:p>
            <a:r>
              <a:rPr lang="en-GB" altLang="ro-RO" dirty="0">
                <a:solidFill>
                  <a:srgbClr val="000000"/>
                </a:solidFill>
              </a:rPr>
              <a:t>Grâce à la pastille de </a:t>
            </a:r>
            <a:r>
              <a:rPr lang="en-GB" altLang="ro-RO" dirty="0" err="1">
                <a:solidFill>
                  <a:srgbClr val="000000"/>
                </a:solidFill>
              </a:rPr>
              <a:t>contrôle</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les </a:t>
            </a:r>
            <a:r>
              <a:rPr lang="en-GB" altLang="ro-RO" dirty="0" err="1">
                <a:solidFill>
                  <a:srgbClr val="000000"/>
                </a:solidFill>
              </a:rPr>
              <a:t>décisions</a:t>
            </a:r>
            <a:r>
              <a:rPr lang="en-GB" altLang="ro-RO" dirty="0">
                <a:solidFill>
                  <a:srgbClr val="000000"/>
                </a:solidFill>
              </a:rPr>
              <a:t> </a:t>
            </a:r>
            <a:r>
              <a:rPr lang="en-GB" altLang="ro-RO" dirty="0" err="1">
                <a:solidFill>
                  <a:srgbClr val="000000"/>
                </a:solidFill>
              </a:rPr>
              <a:t>importantes</a:t>
            </a:r>
            <a:r>
              <a:rPr lang="en-GB" altLang="ro-RO" dirty="0">
                <a:solidFill>
                  <a:srgbClr val="000000"/>
                </a:solidFill>
              </a:rPr>
              <a:t> quant au fait </a:t>
            </a:r>
            <a:r>
              <a:rPr lang="en-GB" altLang="ro-RO" dirty="0" err="1">
                <a:solidFill>
                  <a:srgbClr val="000000"/>
                </a:solidFill>
              </a:rPr>
              <a:t>d’utiliser</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ou</a:t>
            </a:r>
            <a:r>
              <a:rPr lang="en-GB" altLang="ro-RO" dirty="0">
                <a:solidFill>
                  <a:srgbClr val="000000"/>
                </a:solidFill>
              </a:rPr>
              <a:t>, au contraire, de le </a:t>
            </a:r>
            <a:r>
              <a:rPr lang="en-GB" altLang="ro-RO" dirty="0" err="1">
                <a:solidFill>
                  <a:srgbClr val="000000"/>
                </a:solidFill>
              </a:rPr>
              <a:t>jeter</a:t>
            </a:r>
            <a:r>
              <a:rPr lang="en-GB" altLang="ro-RO" dirty="0">
                <a:solidFill>
                  <a:srgbClr val="000000"/>
                </a:solidFill>
              </a:rPr>
              <a:t> </a:t>
            </a:r>
            <a:r>
              <a:rPr lang="en-GB" altLang="ro-RO" dirty="0" err="1">
                <a:solidFill>
                  <a:srgbClr val="000000"/>
                </a:solidFill>
              </a:rPr>
              <a:t>sont</a:t>
            </a:r>
            <a:r>
              <a:rPr lang="en-GB" altLang="ro-RO" dirty="0">
                <a:solidFill>
                  <a:srgbClr val="000000"/>
                </a:solidFill>
              </a:rPr>
              <a:t> </a:t>
            </a:r>
            <a:r>
              <a:rPr lang="en-GB" altLang="ro-RO" dirty="0" err="1">
                <a:solidFill>
                  <a:srgbClr val="000000"/>
                </a:solidFill>
              </a:rPr>
              <a:t>désormais</a:t>
            </a:r>
            <a:r>
              <a:rPr lang="en-GB" altLang="ro-RO" dirty="0">
                <a:solidFill>
                  <a:srgbClr val="000000"/>
                </a:solidFill>
              </a:rPr>
              <a:t> </a:t>
            </a:r>
            <a:r>
              <a:rPr lang="en-GB" altLang="ro-RO" dirty="0" err="1">
                <a:solidFill>
                  <a:srgbClr val="000000"/>
                </a:solidFill>
              </a:rPr>
              <a:t>claires</a:t>
            </a:r>
            <a:r>
              <a:rPr lang="en-GB" altLang="ro-RO" dirty="0">
                <a:solidFill>
                  <a:srgbClr val="000000"/>
                </a:solidFill>
              </a:rPr>
              <a:t>. Si le </a:t>
            </a:r>
            <a:r>
              <a:rPr lang="en-GB" altLang="ro-RO" dirty="0" err="1">
                <a:solidFill>
                  <a:srgbClr val="000000"/>
                </a:solidFill>
              </a:rPr>
              <a:t>carré</a:t>
            </a:r>
            <a:r>
              <a:rPr lang="en-GB" altLang="ro-RO" dirty="0">
                <a:solidFill>
                  <a:srgbClr val="000000"/>
                </a:solidFill>
              </a:rPr>
              <a:t> </a:t>
            </a:r>
            <a:r>
              <a:rPr lang="en-GB" altLang="ro-RO" dirty="0" err="1">
                <a:solidFill>
                  <a:srgbClr val="000000"/>
                </a:solidFill>
              </a:rPr>
              <a:t>intérieur</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de la </a:t>
            </a:r>
            <a:r>
              <a:rPr lang="en-GB" altLang="ro-RO" dirty="0" err="1">
                <a:solidFill>
                  <a:srgbClr val="000000"/>
                </a:solidFill>
              </a:rPr>
              <a:t>même</a:t>
            </a:r>
            <a:r>
              <a:rPr lang="en-GB" altLang="ro-RO" dirty="0">
                <a:solidFill>
                  <a:srgbClr val="000000"/>
                </a:solidFill>
              </a:rPr>
              <a:t> couleur </a:t>
            </a:r>
            <a:r>
              <a:rPr lang="en-GB" altLang="ro-RO" dirty="0" err="1">
                <a:solidFill>
                  <a:srgbClr val="000000"/>
                </a:solidFill>
              </a:rPr>
              <a:t>ou</a:t>
            </a:r>
            <a:r>
              <a:rPr lang="en-GB" altLang="ro-RO" dirty="0">
                <a:solidFill>
                  <a:srgbClr val="000000"/>
                </a:solidFill>
              </a:rPr>
              <a:t> </a:t>
            </a:r>
            <a:r>
              <a:rPr lang="en-GB" altLang="ro-RO" dirty="0" err="1">
                <a:solidFill>
                  <a:srgbClr val="000000"/>
                </a:solidFill>
              </a:rPr>
              <a:t>s’il</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plus </a:t>
            </a:r>
            <a:r>
              <a:rPr lang="en-GB" altLang="ro-RO" dirty="0" err="1">
                <a:solidFill>
                  <a:srgbClr val="000000"/>
                </a:solidFill>
              </a:rPr>
              <a:t>foncé</a:t>
            </a:r>
            <a:r>
              <a:rPr lang="en-GB" altLang="ro-RO" dirty="0">
                <a:solidFill>
                  <a:srgbClr val="000000"/>
                </a:solidFill>
              </a:rPr>
              <a:t> que le cercle </a:t>
            </a:r>
            <a:r>
              <a:rPr lang="en-GB" altLang="ro-RO" dirty="0" err="1">
                <a:solidFill>
                  <a:srgbClr val="000000"/>
                </a:solidFill>
              </a:rPr>
              <a:t>extérieur</a:t>
            </a:r>
            <a:r>
              <a:rPr lang="en-GB" altLang="ro-RO" dirty="0">
                <a:solidFill>
                  <a:srgbClr val="000000"/>
                </a:solidFill>
              </a:rPr>
              <a:t>, </a:t>
            </a:r>
            <a:r>
              <a:rPr lang="en-GB" altLang="ro-RO" dirty="0" err="1">
                <a:solidFill>
                  <a:srgbClr val="000000"/>
                </a:solidFill>
              </a:rPr>
              <a:t>alors</a:t>
            </a:r>
            <a:r>
              <a:rPr lang="en-GB" altLang="ro-RO" dirty="0">
                <a:solidFill>
                  <a:srgbClr val="000000"/>
                </a:solidFill>
              </a:rPr>
              <a:t> il </a:t>
            </a:r>
            <a:r>
              <a:rPr lang="en-GB" altLang="ro-RO" dirty="0" err="1">
                <a:solidFill>
                  <a:srgbClr val="000000"/>
                </a:solidFill>
              </a:rPr>
              <a:t>convient</a:t>
            </a:r>
            <a:r>
              <a:rPr lang="en-GB" altLang="ro-RO" dirty="0">
                <a:solidFill>
                  <a:srgbClr val="000000"/>
                </a:solidFill>
              </a:rPr>
              <a:t> de </a:t>
            </a:r>
            <a:r>
              <a:rPr lang="en-GB" altLang="ro-RO" dirty="0" err="1">
                <a:solidFill>
                  <a:srgbClr val="000000"/>
                </a:solidFill>
              </a:rPr>
              <a:t>jeter</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a:t>
            </a:r>
          </a:p>
          <a:p>
            <a:r>
              <a:rPr lang="en-GB" altLang="ro-RO" dirty="0">
                <a:solidFill>
                  <a:srgbClr val="000000"/>
                </a:solidFill>
              </a:rPr>
              <a:t>Si un flacon de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déposé</a:t>
            </a:r>
            <a:r>
              <a:rPr lang="en-GB" altLang="ro-RO" dirty="0">
                <a:solidFill>
                  <a:srgbClr val="000000"/>
                </a:solidFill>
              </a:rPr>
              <a:t> dans </a:t>
            </a:r>
            <a:r>
              <a:rPr lang="en-GB" altLang="ro-RO" dirty="0" err="1">
                <a:solidFill>
                  <a:srgbClr val="000000"/>
                </a:solidFill>
              </a:rPr>
              <a:t>l’un</a:t>
            </a:r>
            <a:r>
              <a:rPr lang="en-GB" altLang="ro-RO" dirty="0">
                <a:solidFill>
                  <a:srgbClr val="000000"/>
                </a:solidFill>
              </a:rPr>
              <a:t> des points de mise au rebut, le </a:t>
            </a:r>
            <a:r>
              <a:rPr lang="en-GB" altLang="ro-RO" dirty="0" err="1">
                <a:solidFill>
                  <a:srgbClr val="000000"/>
                </a:solidFill>
              </a:rPr>
              <a:t>vaccin</a:t>
            </a:r>
            <a:r>
              <a:rPr lang="en-GB" altLang="ro-RO" dirty="0">
                <a:solidFill>
                  <a:srgbClr val="000000"/>
                </a:solidFill>
              </a:rPr>
              <a:t> ne </a:t>
            </a:r>
            <a:r>
              <a:rPr lang="en-GB" altLang="ro-RO" dirty="0" err="1">
                <a:solidFill>
                  <a:srgbClr val="000000"/>
                </a:solidFill>
              </a:rPr>
              <a:t>devrait</a:t>
            </a:r>
            <a:r>
              <a:rPr lang="en-GB" altLang="ro-RO" dirty="0">
                <a:solidFill>
                  <a:srgbClr val="000000"/>
                </a:solidFill>
              </a:rPr>
              <a:t> pas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utilisé</a:t>
            </a:r>
            <a:r>
              <a:rPr lang="en-GB" altLang="ro-RO" dirty="0">
                <a:solidFill>
                  <a:srgbClr val="000000"/>
                </a:solidFill>
              </a:rPr>
              <a:t> et le </a:t>
            </a:r>
            <a:r>
              <a:rPr lang="en-GB" altLang="ro-RO" dirty="0" err="1">
                <a:solidFill>
                  <a:srgbClr val="000000"/>
                </a:solidFill>
              </a:rPr>
              <a:t>superviseur</a:t>
            </a:r>
            <a:r>
              <a:rPr lang="en-GB" altLang="ro-RO" dirty="0">
                <a:solidFill>
                  <a:srgbClr val="000000"/>
                </a:solidFill>
              </a:rPr>
              <a:t> </a:t>
            </a:r>
            <a:r>
              <a:rPr lang="en-GB" altLang="ro-RO" dirty="0" err="1">
                <a:solidFill>
                  <a:srgbClr val="000000"/>
                </a:solidFill>
              </a:rPr>
              <a:t>devrait</a:t>
            </a:r>
            <a:r>
              <a:rPr lang="en-GB" altLang="ro-RO" dirty="0">
                <a:solidFill>
                  <a:srgbClr val="000000"/>
                </a:solidFill>
              </a:rPr>
              <a:t> </a:t>
            </a:r>
            <a:r>
              <a:rPr lang="en-GB" altLang="ro-RO" dirty="0" err="1">
                <a:solidFill>
                  <a:srgbClr val="000000"/>
                </a:solidFill>
              </a:rPr>
              <a:t>en</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informé</a:t>
            </a:r>
            <a:r>
              <a:rPr lang="en-GB" altLang="ro-RO" dirty="0">
                <a:solidFill>
                  <a:srgbClr val="000000"/>
                </a:solidFill>
              </a:rPr>
              <a:t>.</a:t>
            </a:r>
          </a:p>
        </p:txBody>
      </p:sp>
      <p:sp>
        <p:nvSpPr>
          <p:cNvPr id="11268" name="Espace réservé du numéro de diapositive 3">
            <a:extLst>
              <a:ext uri="{FF2B5EF4-FFF2-40B4-BE49-F238E27FC236}">
                <a16:creationId xmlns:a16="http://schemas.microsoft.com/office/drawing/2014/main" id="{A52861E3-3EC6-45EF-AAC4-A1A0ED9BA8D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F5875892-B1B2-4F0B-BF65-756832E207E4}" type="slidenum">
              <a:rPr lang="en-GB" altLang="ro-RO">
                <a:solidFill>
                  <a:srgbClr val="000000"/>
                </a:solidFill>
                <a:cs typeface="Arial" panose="020B0604020202020204" pitchFamily="34" charset="0"/>
              </a:rPr>
              <a:pPr algn="r">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8FEE6E18-13F9-490B-94C3-1A6E06AC6AA5}"/>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F59560D5-C2D3-4260-8B48-765AC45E45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p>
          <a:p>
            <a:r>
              <a:rPr lang="en-GB" altLang="ro-RO" b="1">
                <a:solidFill>
                  <a:srgbClr val="000000"/>
                </a:solidFill>
              </a:rPr>
              <a:t>Expliquer aux participants l’emplacement de la date d’expiration et la manière de la contrôler.</a:t>
            </a:r>
          </a:p>
          <a:p>
            <a:endParaRPr lang="en-GB" altLang="ro-RO" b="1">
              <a:solidFill>
                <a:srgbClr val="000000"/>
              </a:solidFill>
            </a:endParaRPr>
          </a:p>
          <a:p>
            <a:r>
              <a:rPr lang="en-GB" altLang="ro-RO">
                <a:solidFill>
                  <a:srgbClr val="000000"/>
                </a:solidFill>
              </a:rPr>
              <a:t>Il est important de comprendre que la pastille de contrôle du vaccin ne fournit pas d'informations sur l'efficacité des vaccins. </a:t>
            </a:r>
          </a:p>
          <a:p>
            <a:r>
              <a:rPr lang="en-GB" altLang="ro-RO">
                <a:solidFill>
                  <a:srgbClr val="000000"/>
                </a:solidFill>
              </a:rPr>
              <a:t>La pastille de contrôle du vaccin peut être correcte (ce qui signifie que le carré intérieur est d’une couleur plus claire que le cercle externe), mais néanmoins la date d'expiration du vaccin peut être dépassée. </a:t>
            </a:r>
          </a:p>
          <a:p>
            <a:r>
              <a:rPr lang="en-GB" altLang="ro-RO">
                <a:solidFill>
                  <a:srgbClr val="000000"/>
                </a:solidFill>
              </a:rPr>
              <a:t>Il convient donc de toujours vérifier la date de péremption sur le flacon du vaccin avant de l’utiliser.</a:t>
            </a:r>
          </a:p>
          <a:p>
            <a:r>
              <a:rPr lang="en-GB" altLang="ro-RO">
                <a:solidFill>
                  <a:srgbClr val="000000"/>
                </a:solidFill>
              </a:rPr>
              <a:t>La date de péremption est clairement mentionnée sur l’étiquette.</a:t>
            </a:r>
          </a:p>
        </p:txBody>
      </p:sp>
      <p:sp>
        <p:nvSpPr>
          <p:cNvPr id="13316" name="Espace réservé du numéro de diapositive 3">
            <a:extLst>
              <a:ext uri="{FF2B5EF4-FFF2-40B4-BE49-F238E27FC236}">
                <a16:creationId xmlns:a16="http://schemas.microsoft.com/office/drawing/2014/main" id="{84FEEDA6-469E-4CC6-AA59-B48468B7B37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7DDFF10-B87F-457C-9799-084B43BECD39}" type="slidenum">
              <a:rPr lang="en-GB" altLang="ro-RO">
                <a:solidFill>
                  <a:srgbClr val="000000"/>
                </a:solidFill>
                <a:cs typeface="Arial" panose="020B0604020202020204" pitchFamily="34" charset="0"/>
              </a:rPr>
              <a:pPr algn="r">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F4BA3D68-5503-4006-BCBD-C53D92829E5C}"/>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F8692CD2-907C-42FA-A876-D4A8CE6451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en-GB" altLang="ro-RO" b="1" dirty="0" err="1">
                <a:solidFill>
                  <a:srgbClr val="000000"/>
                </a:solidFill>
              </a:rPr>
              <a:t>Présenter</a:t>
            </a:r>
            <a:r>
              <a:rPr lang="en-GB" altLang="ro-RO" b="1" dirty="0">
                <a:solidFill>
                  <a:srgbClr val="000000"/>
                </a:solidFill>
              </a:rPr>
              <a:t> la situation et les questions aux participants. </a:t>
            </a:r>
          </a:p>
          <a:p>
            <a:r>
              <a:rPr lang="en-GB" altLang="ro-RO" b="1" dirty="0" err="1">
                <a:solidFill>
                  <a:srgbClr val="000000"/>
                </a:solidFill>
              </a:rPr>
              <a:t>Cette</a:t>
            </a:r>
            <a:r>
              <a:rPr lang="en-GB" altLang="ro-RO" b="1" dirty="0">
                <a:solidFill>
                  <a:srgbClr val="000000"/>
                </a:solidFill>
              </a:rPr>
              <a:t> question </a:t>
            </a:r>
            <a:r>
              <a:rPr lang="en-GB" altLang="ro-RO" b="1" dirty="0" err="1">
                <a:solidFill>
                  <a:srgbClr val="000000"/>
                </a:solidFill>
              </a:rPr>
              <a:t>permettra</a:t>
            </a:r>
            <a:r>
              <a:rPr lang="en-GB" altLang="ro-RO" b="1" dirty="0">
                <a:solidFill>
                  <a:srgbClr val="000000"/>
                </a:solidFill>
              </a:rPr>
              <a:t> de </a:t>
            </a:r>
            <a:r>
              <a:rPr lang="en-GB" altLang="ro-RO" b="1" dirty="0" err="1">
                <a:solidFill>
                  <a:srgbClr val="000000"/>
                </a:solidFill>
              </a:rPr>
              <a:t>vérifier</a:t>
            </a:r>
            <a:r>
              <a:rPr lang="en-GB" altLang="ro-RO" b="1" dirty="0">
                <a:solidFill>
                  <a:srgbClr val="000000"/>
                </a:solidFill>
              </a:rPr>
              <a:t> </a:t>
            </a:r>
            <a:r>
              <a:rPr lang="en-GB" altLang="ro-RO" b="1" dirty="0" err="1">
                <a:solidFill>
                  <a:srgbClr val="000000"/>
                </a:solidFill>
              </a:rPr>
              <a:t>si</a:t>
            </a:r>
            <a:r>
              <a:rPr lang="en-GB" altLang="ro-RO" b="1" dirty="0">
                <a:solidFill>
                  <a:srgbClr val="000000"/>
                </a:solidFill>
              </a:rPr>
              <a:t> les participants </a:t>
            </a:r>
            <a:r>
              <a:rPr lang="en-GB" altLang="ro-RO" b="1" dirty="0" err="1">
                <a:solidFill>
                  <a:srgbClr val="000000"/>
                </a:solidFill>
              </a:rPr>
              <a:t>comprennent</a:t>
            </a:r>
            <a:r>
              <a:rPr lang="en-GB" altLang="ro-RO" b="1" dirty="0">
                <a:solidFill>
                  <a:srgbClr val="000000"/>
                </a:solidFill>
              </a:rPr>
              <a:t> </a:t>
            </a:r>
            <a:r>
              <a:rPr lang="en-GB" altLang="ro-RO" b="1" dirty="0" err="1">
                <a:solidFill>
                  <a:srgbClr val="000000"/>
                </a:solidFill>
              </a:rPr>
              <a:t>ce</a:t>
            </a:r>
            <a:r>
              <a:rPr lang="en-GB" altLang="ro-RO" b="1" dirty="0">
                <a:solidFill>
                  <a:srgbClr val="000000"/>
                </a:solidFill>
              </a:rPr>
              <a:t> </a:t>
            </a:r>
            <a:r>
              <a:rPr lang="en-GB" altLang="ro-RO" b="1" dirty="0" err="1">
                <a:solidFill>
                  <a:srgbClr val="000000"/>
                </a:solidFill>
              </a:rPr>
              <a:t>qu’il</a:t>
            </a:r>
            <a:r>
              <a:rPr lang="en-GB" altLang="ro-RO" b="1" dirty="0">
                <a:solidFill>
                  <a:srgbClr val="000000"/>
                </a:solidFill>
              </a:rPr>
              <a:t> faut faire </a:t>
            </a:r>
            <a:r>
              <a:rPr lang="en-GB" altLang="ro-RO" b="1" dirty="0" err="1">
                <a:solidFill>
                  <a:srgbClr val="000000"/>
                </a:solidFill>
              </a:rPr>
              <a:t>lorsque</a:t>
            </a:r>
            <a:r>
              <a:rPr lang="en-GB" altLang="ro-RO" b="1" dirty="0">
                <a:solidFill>
                  <a:srgbClr val="000000"/>
                </a:solidFill>
              </a:rPr>
              <a:t>, sur la pastille de </a:t>
            </a:r>
            <a:r>
              <a:rPr lang="en-GB" altLang="ro-RO" b="1" dirty="0" err="1">
                <a:solidFill>
                  <a:srgbClr val="000000"/>
                </a:solidFill>
              </a:rPr>
              <a:t>contrôle</a:t>
            </a:r>
            <a:r>
              <a:rPr lang="en-GB" altLang="ro-RO" b="1" dirty="0">
                <a:solidFill>
                  <a:srgbClr val="000000"/>
                </a:solidFill>
              </a:rPr>
              <a:t> du </a:t>
            </a:r>
            <a:r>
              <a:rPr lang="en-GB" altLang="ro-RO" b="1" dirty="0" err="1">
                <a:solidFill>
                  <a:srgbClr val="000000"/>
                </a:solidFill>
              </a:rPr>
              <a:t>vaccin</a:t>
            </a:r>
            <a:r>
              <a:rPr lang="en-GB" altLang="ro-RO" b="1" dirty="0">
                <a:solidFill>
                  <a:srgbClr val="000000"/>
                </a:solidFill>
              </a:rPr>
              <a:t>, la </a:t>
            </a:r>
            <a:r>
              <a:rPr lang="en-GB" altLang="ro-RO" b="1" dirty="0" err="1">
                <a:solidFill>
                  <a:srgbClr val="000000"/>
                </a:solidFill>
              </a:rPr>
              <a:t>teinte</a:t>
            </a:r>
            <a:r>
              <a:rPr lang="en-GB" altLang="ro-RO" b="1" dirty="0">
                <a:solidFill>
                  <a:srgbClr val="000000"/>
                </a:solidFill>
              </a:rPr>
              <a:t> du </a:t>
            </a:r>
            <a:r>
              <a:rPr lang="en-GB" altLang="ro-RO" b="1" dirty="0" err="1">
                <a:solidFill>
                  <a:srgbClr val="000000"/>
                </a:solidFill>
              </a:rPr>
              <a:t>carré</a:t>
            </a:r>
            <a:r>
              <a:rPr lang="en-GB" altLang="ro-RO" b="1" dirty="0">
                <a:solidFill>
                  <a:srgbClr val="000000"/>
                </a:solidFill>
              </a:rPr>
              <a:t> </a:t>
            </a:r>
            <a:r>
              <a:rPr lang="en-GB" altLang="ro-RO" b="1" dirty="0" err="1">
                <a:solidFill>
                  <a:srgbClr val="000000"/>
                </a:solidFill>
              </a:rPr>
              <a:t>intérieur</a:t>
            </a:r>
            <a:r>
              <a:rPr lang="en-GB" altLang="ro-RO" b="1" dirty="0">
                <a:solidFill>
                  <a:srgbClr val="000000"/>
                </a:solidFill>
              </a:rPr>
              <a:t> </a:t>
            </a:r>
            <a:r>
              <a:rPr lang="en-GB" altLang="ro-RO" b="1" dirty="0" err="1">
                <a:solidFill>
                  <a:srgbClr val="000000"/>
                </a:solidFill>
              </a:rPr>
              <a:t>est</a:t>
            </a:r>
            <a:r>
              <a:rPr lang="en-GB" altLang="ro-RO" b="1" dirty="0">
                <a:solidFill>
                  <a:srgbClr val="000000"/>
                </a:solidFill>
              </a:rPr>
              <a:t> </a:t>
            </a:r>
            <a:r>
              <a:rPr lang="en-GB" altLang="ro-RO" b="1" dirty="0" err="1">
                <a:solidFill>
                  <a:srgbClr val="000000"/>
                </a:solidFill>
              </a:rPr>
              <a:t>toujours</a:t>
            </a:r>
            <a:r>
              <a:rPr lang="en-GB" altLang="ro-RO" b="1" dirty="0">
                <a:solidFill>
                  <a:srgbClr val="000000"/>
                </a:solidFill>
              </a:rPr>
              <a:t> plus </a:t>
            </a:r>
            <a:r>
              <a:rPr lang="en-GB" altLang="ro-RO" b="1" dirty="0" err="1">
                <a:solidFill>
                  <a:srgbClr val="000000"/>
                </a:solidFill>
              </a:rPr>
              <a:t>claire</a:t>
            </a:r>
            <a:r>
              <a:rPr lang="en-GB" altLang="ro-RO" b="1" dirty="0">
                <a:solidFill>
                  <a:srgbClr val="000000"/>
                </a:solidFill>
              </a:rPr>
              <a:t> que </a:t>
            </a:r>
            <a:r>
              <a:rPr lang="en-GB" altLang="ro-RO" b="1" dirty="0" err="1">
                <a:solidFill>
                  <a:srgbClr val="000000"/>
                </a:solidFill>
              </a:rPr>
              <a:t>celle</a:t>
            </a:r>
            <a:r>
              <a:rPr lang="en-GB" altLang="ro-RO" b="1" dirty="0">
                <a:solidFill>
                  <a:srgbClr val="000000"/>
                </a:solidFill>
              </a:rPr>
              <a:t> du cercle.</a:t>
            </a:r>
          </a:p>
          <a:p>
            <a:endParaRPr lang="en-GB" altLang="ro-RO" b="1" dirty="0">
              <a:solidFill>
                <a:srgbClr val="000000"/>
              </a:solidFill>
            </a:endParaRPr>
          </a:p>
          <a:p>
            <a:r>
              <a:rPr lang="en-GB" altLang="ro-RO" b="1" dirty="0" err="1">
                <a:solidFill>
                  <a:srgbClr val="000000"/>
                </a:solidFill>
              </a:rPr>
              <a:t>Réponse</a:t>
            </a:r>
            <a:r>
              <a:rPr lang="en-GB" altLang="ro-RO" b="1" dirty="0">
                <a:solidFill>
                  <a:srgbClr val="000000"/>
                </a:solidFill>
              </a:rPr>
              <a:t> :</a:t>
            </a:r>
          </a:p>
          <a:p>
            <a:r>
              <a:rPr lang="en-GB" altLang="ro-RO" dirty="0">
                <a:solidFill>
                  <a:srgbClr val="000000"/>
                </a:solidFill>
              </a:rPr>
              <a:t>Utiliser </a:t>
            </a:r>
            <a:r>
              <a:rPr lang="en-GB" altLang="ro-RO" dirty="0" err="1">
                <a:solidFill>
                  <a:srgbClr val="000000"/>
                </a:solidFill>
              </a:rPr>
              <a:t>ces</a:t>
            </a:r>
            <a:r>
              <a:rPr lang="en-GB" altLang="ro-RO" dirty="0">
                <a:solidFill>
                  <a:srgbClr val="000000"/>
                </a:solidFill>
              </a:rPr>
              <a:t>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en</a:t>
            </a:r>
            <a:r>
              <a:rPr lang="en-GB" altLang="ro-RO" dirty="0">
                <a:solidFill>
                  <a:srgbClr val="000000"/>
                </a:solidFill>
              </a:rPr>
              <a:t> premier, car </a:t>
            </a:r>
            <a:r>
              <a:rPr lang="en-GB" altLang="ro-RO" dirty="0" err="1">
                <a:solidFill>
                  <a:srgbClr val="000000"/>
                </a:solidFill>
              </a:rPr>
              <a:t>leur</a:t>
            </a:r>
            <a:r>
              <a:rPr lang="en-GB" altLang="ro-RO" dirty="0">
                <a:solidFill>
                  <a:srgbClr val="000000"/>
                </a:solidFill>
              </a:rPr>
              <a:t> pastille de </a:t>
            </a:r>
            <a:r>
              <a:rPr lang="en-GB" altLang="ro-RO" dirty="0" err="1">
                <a:solidFill>
                  <a:srgbClr val="000000"/>
                </a:solidFill>
              </a:rPr>
              <a:t>contrôle</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a déjà </a:t>
            </a:r>
            <a:r>
              <a:rPr lang="en-GB" altLang="ro-RO" dirty="0" err="1">
                <a:solidFill>
                  <a:srgbClr val="000000"/>
                </a:solidFill>
              </a:rPr>
              <a:t>commencé</a:t>
            </a:r>
            <a:r>
              <a:rPr lang="en-GB" altLang="ro-RO" dirty="0">
                <a:solidFill>
                  <a:srgbClr val="000000"/>
                </a:solidFill>
              </a:rPr>
              <a:t> à changer.</a:t>
            </a:r>
          </a:p>
        </p:txBody>
      </p:sp>
      <p:sp>
        <p:nvSpPr>
          <p:cNvPr id="15364" name="Espace réservé du numéro de diapositive 3">
            <a:extLst>
              <a:ext uri="{FF2B5EF4-FFF2-40B4-BE49-F238E27FC236}">
                <a16:creationId xmlns:a16="http://schemas.microsoft.com/office/drawing/2014/main" id="{865B386B-395E-44FD-9D44-0C9932E1246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89053617-B031-4F7B-BD27-90E9D3D16EFE}" type="slidenum">
              <a:rPr lang="en-GB" altLang="ro-RO">
                <a:solidFill>
                  <a:srgbClr val="000000"/>
                </a:solidFill>
                <a:cs typeface="Arial" panose="020B0604020202020204" pitchFamily="34" charset="0"/>
              </a:rPr>
              <a:pPr algn="r">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AA480784-254D-4FCA-8AD5-B1E6370E2BB0}"/>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AE9AD7C8-B432-45EC-ACBE-85730FC248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p>
          <a:p>
            <a:r>
              <a:rPr lang="en-GB" altLang="ro-RO" b="1">
                <a:solidFill>
                  <a:srgbClr val="000000"/>
                </a:solidFill>
              </a:rPr>
              <a:t>Expliquer aux participants comment préparer le vaccin avec le diagramme explicatif présentant chaque étape.</a:t>
            </a:r>
          </a:p>
        </p:txBody>
      </p:sp>
      <p:sp>
        <p:nvSpPr>
          <p:cNvPr id="17412" name="Espace réservé du numéro de diapositive 3">
            <a:extLst>
              <a:ext uri="{FF2B5EF4-FFF2-40B4-BE49-F238E27FC236}">
                <a16:creationId xmlns:a16="http://schemas.microsoft.com/office/drawing/2014/main" id="{68D3636D-5D62-40BA-A658-7719AEA4CA4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B4B6BF9B-A903-4E76-8DA8-7FF32EAB7AA8}"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232F339B-A3B5-41B7-A1B4-8D4A02FC8978}"/>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23E873D0-D943-46FE-A0D1-0928F4AD026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en-GB" altLang="ro-RO" b="1" dirty="0" err="1">
                <a:solidFill>
                  <a:srgbClr val="000000"/>
                </a:solidFill>
              </a:rPr>
              <a:t>Expliquer</a:t>
            </a:r>
            <a:r>
              <a:rPr lang="en-GB" altLang="ro-RO" b="1" dirty="0">
                <a:solidFill>
                  <a:srgbClr val="000000"/>
                </a:solidFill>
              </a:rPr>
              <a:t> aux participants comment </a:t>
            </a:r>
            <a:r>
              <a:rPr lang="en-GB" altLang="ro-RO" b="1" dirty="0" err="1">
                <a:solidFill>
                  <a:srgbClr val="000000"/>
                </a:solidFill>
              </a:rPr>
              <a:t>préparer</a:t>
            </a:r>
            <a:r>
              <a:rPr lang="en-GB" altLang="ro-RO" b="1" dirty="0">
                <a:solidFill>
                  <a:srgbClr val="000000"/>
                </a:solidFill>
              </a:rPr>
              <a:t> le </a:t>
            </a:r>
            <a:r>
              <a:rPr lang="en-GB" altLang="ro-RO" b="1" dirty="0" err="1">
                <a:solidFill>
                  <a:srgbClr val="000000"/>
                </a:solidFill>
              </a:rPr>
              <a:t>vaccin</a:t>
            </a:r>
            <a:r>
              <a:rPr lang="en-GB" altLang="ro-RO" b="1" dirty="0">
                <a:solidFill>
                  <a:srgbClr val="000000"/>
                </a:solidFill>
              </a:rPr>
              <a:t>.</a:t>
            </a:r>
          </a:p>
          <a:p>
            <a:endParaRPr lang="en-GB" altLang="ro-RO" b="1" dirty="0">
              <a:solidFill>
                <a:srgbClr val="000000"/>
              </a:solidFill>
            </a:endParaRPr>
          </a:p>
          <a:p>
            <a:r>
              <a:rPr lang="en-GB" altLang="ro-RO" dirty="0" err="1">
                <a:solidFill>
                  <a:srgbClr val="000000"/>
                </a:solidFill>
              </a:rPr>
              <a:t>En</a:t>
            </a:r>
            <a:r>
              <a:rPr lang="en-GB" altLang="ro-RO" dirty="0">
                <a:solidFill>
                  <a:srgbClr val="000000"/>
                </a:solidFill>
              </a:rPr>
              <a:t> </a:t>
            </a:r>
            <a:r>
              <a:rPr lang="en-GB" altLang="ro-RO" dirty="0" err="1">
                <a:solidFill>
                  <a:srgbClr val="000000"/>
                </a:solidFill>
              </a:rPr>
              <a:t>outre</a:t>
            </a:r>
            <a:r>
              <a:rPr lang="en-GB" altLang="ro-RO" dirty="0">
                <a:solidFill>
                  <a:srgbClr val="000000"/>
                </a:solidFill>
              </a:rPr>
              <a:t>, il </a:t>
            </a:r>
            <a:r>
              <a:rPr lang="en-GB" altLang="ro-RO" dirty="0" err="1">
                <a:solidFill>
                  <a:srgbClr val="000000"/>
                </a:solidFill>
              </a:rPr>
              <a:t>est</a:t>
            </a:r>
            <a:r>
              <a:rPr lang="en-GB" altLang="ro-RO" dirty="0">
                <a:solidFill>
                  <a:srgbClr val="000000"/>
                </a:solidFill>
              </a:rPr>
              <a:t> très important de se conformer à </a:t>
            </a:r>
            <a:r>
              <a:rPr lang="en-GB" altLang="ro-RO" dirty="0" err="1">
                <a:solidFill>
                  <a:srgbClr val="000000"/>
                </a:solidFill>
              </a:rPr>
              <a:t>ce</a:t>
            </a:r>
            <a:r>
              <a:rPr lang="en-GB" altLang="ro-RO" dirty="0">
                <a:solidFill>
                  <a:srgbClr val="000000"/>
                </a:solidFill>
              </a:rPr>
              <a:t> qui suit pour </a:t>
            </a:r>
            <a:r>
              <a:rPr lang="en-GB" altLang="ro-RO" dirty="0" err="1">
                <a:solidFill>
                  <a:srgbClr val="000000"/>
                </a:solidFill>
              </a:rPr>
              <a:t>l’administration</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a:t>
            </a:r>
          </a:p>
          <a:p>
            <a:pPr>
              <a:buFontTx/>
              <a:buChar char="-"/>
            </a:pPr>
            <a:r>
              <a:rPr lang="en-GB" altLang="ro-RO" dirty="0">
                <a:solidFill>
                  <a:srgbClr val="000000"/>
                </a:solidFill>
              </a:rPr>
              <a:t>Le </a:t>
            </a:r>
            <a:r>
              <a:rPr lang="en-GB" altLang="ro-RO" dirty="0" err="1">
                <a:solidFill>
                  <a:srgbClr val="000000"/>
                </a:solidFill>
              </a:rPr>
              <a:t>vaccin</a:t>
            </a:r>
            <a:r>
              <a:rPr lang="en-GB" altLang="ro-RO" dirty="0">
                <a:solidFill>
                  <a:srgbClr val="000000"/>
                </a:solidFill>
              </a:rPr>
              <a:t> doit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entièrement</a:t>
            </a:r>
            <a:r>
              <a:rPr lang="en-GB" altLang="ro-RO" dirty="0">
                <a:solidFill>
                  <a:srgbClr val="000000"/>
                </a:solidFill>
              </a:rPr>
              <a:t> </a:t>
            </a:r>
            <a:r>
              <a:rPr lang="en-GB" altLang="ro-RO" dirty="0" err="1">
                <a:solidFill>
                  <a:srgbClr val="000000"/>
                </a:solidFill>
              </a:rPr>
              <a:t>décongelé</a:t>
            </a:r>
            <a:r>
              <a:rPr lang="en-GB" altLang="ro-RO" dirty="0">
                <a:solidFill>
                  <a:srgbClr val="000000"/>
                </a:solidFill>
              </a:rPr>
              <a:t> </a:t>
            </a:r>
            <a:r>
              <a:rPr lang="en-GB" altLang="ro-RO" dirty="0" err="1">
                <a:solidFill>
                  <a:srgbClr val="000000"/>
                </a:solidFill>
              </a:rPr>
              <a:t>avant</a:t>
            </a:r>
            <a:r>
              <a:rPr lang="en-GB" altLang="ro-RO" dirty="0">
                <a:solidFill>
                  <a:srgbClr val="000000"/>
                </a:solidFill>
              </a:rPr>
              <a:t> </a:t>
            </a:r>
            <a:r>
              <a:rPr lang="en-GB" altLang="ro-RO" dirty="0" err="1">
                <a:solidFill>
                  <a:srgbClr val="000000"/>
                </a:solidFill>
              </a:rPr>
              <a:t>l’administration</a:t>
            </a:r>
            <a:r>
              <a:rPr lang="en-GB" altLang="ro-RO" dirty="0">
                <a:solidFill>
                  <a:srgbClr val="000000"/>
                </a:solidFill>
              </a:rPr>
              <a:t>, avec un </a:t>
            </a:r>
            <a:r>
              <a:rPr lang="en-GB" altLang="ro-RO" dirty="0" err="1">
                <a:solidFill>
                  <a:srgbClr val="000000"/>
                </a:solidFill>
              </a:rPr>
              <a:t>contrôle</a:t>
            </a:r>
            <a:r>
              <a:rPr lang="en-GB" altLang="ro-RO" dirty="0">
                <a:solidFill>
                  <a:srgbClr val="000000"/>
                </a:solidFill>
              </a:rPr>
              <a:t> </a:t>
            </a:r>
            <a:r>
              <a:rPr lang="en-GB" altLang="ro-RO" dirty="0" err="1">
                <a:solidFill>
                  <a:srgbClr val="000000"/>
                </a:solidFill>
              </a:rPr>
              <a:t>visuel</a:t>
            </a:r>
            <a:r>
              <a:rPr lang="en-GB" altLang="ro-RO" dirty="0">
                <a:solidFill>
                  <a:srgbClr val="000000"/>
                </a:solidFill>
              </a:rPr>
              <a:t> </a:t>
            </a:r>
            <a:r>
              <a:rPr lang="en-GB" altLang="ro-RO" dirty="0" err="1">
                <a:solidFill>
                  <a:srgbClr val="000000"/>
                </a:solidFill>
              </a:rPr>
              <a:t>permettant</a:t>
            </a:r>
            <a:r>
              <a:rPr lang="en-GB" altLang="ro-RO" dirty="0">
                <a:solidFill>
                  <a:srgbClr val="000000"/>
                </a:solidFill>
              </a:rPr>
              <a:t> </a:t>
            </a:r>
            <a:r>
              <a:rPr lang="en-GB" altLang="ro-RO" dirty="0" err="1">
                <a:solidFill>
                  <a:srgbClr val="000000"/>
                </a:solidFill>
              </a:rPr>
              <a:t>d’attester</a:t>
            </a:r>
            <a:r>
              <a:rPr lang="en-GB" altLang="ro-RO" dirty="0">
                <a:solidFill>
                  <a:srgbClr val="000000"/>
                </a:solidFill>
              </a:rPr>
              <a:t> de </a:t>
            </a:r>
            <a:r>
              <a:rPr lang="en-GB" altLang="ro-RO" dirty="0" err="1">
                <a:solidFill>
                  <a:srgbClr val="000000"/>
                </a:solidFill>
              </a:rPr>
              <a:t>l’absence</a:t>
            </a:r>
            <a:r>
              <a:rPr lang="en-GB" altLang="ro-RO" dirty="0">
                <a:solidFill>
                  <a:srgbClr val="000000"/>
                </a:solidFill>
              </a:rPr>
              <a:t> de </a:t>
            </a:r>
            <a:r>
              <a:rPr lang="en-GB" altLang="ro-RO" dirty="0" err="1">
                <a:solidFill>
                  <a:srgbClr val="000000"/>
                </a:solidFill>
              </a:rPr>
              <a:t>cristaux</a:t>
            </a:r>
            <a:r>
              <a:rPr lang="en-GB" altLang="ro-RO" dirty="0">
                <a:solidFill>
                  <a:srgbClr val="000000"/>
                </a:solidFill>
              </a:rPr>
              <a:t> de glace : pour </a:t>
            </a:r>
            <a:r>
              <a:rPr lang="en-GB" altLang="ro-RO" dirty="0" err="1">
                <a:solidFill>
                  <a:srgbClr val="000000"/>
                </a:solidFill>
              </a:rPr>
              <a:t>s’en</a:t>
            </a:r>
            <a:r>
              <a:rPr lang="en-GB" altLang="ro-RO" dirty="0">
                <a:solidFill>
                  <a:srgbClr val="000000"/>
                </a:solidFill>
              </a:rPr>
              <a:t> assurer, il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nécessaire</a:t>
            </a:r>
            <a:r>
              <a:rPr lang="en-GB" altLang="ro-RO" dirty="0">
                <a:solidFill>
                  <a:srgbClr val="000000"/>
                </a:solidFill>
              </a:rPr>
              <a:t> de </a:t>
            </a:r>
            <a:r>
              <a:rPr lang="en-GB" altLang="ro-RO" dirty="0" err="1">
                <a:solidFill>
                  <a:srgbClr val="000000"/>
                </a:solidFill>
              </a:rPr>
              <a:t>sortir</a:t>
            </a:r>
            <a:r>
              <a:rPr lang="en-GB" altLang="ro-RO" dirty="0">
                <a:solidFill>
                  <a:srgbClr val="000000"/>
                </a:solidFill>
              </a:rPr>
              <a:t> les flacons du </a:t>
            </a:r>
            <a:r>
              <a:rPr lang="en-GB" altLang="ro-RO" dirty="0" err="1">
                <a:solidFill>
                  <a:srgbClr val="000000"/>
                </a:solidFill>
              </a:rPr>
              <a:t>congélateur</a:t>
            </a:r>
            <a:r>
              <a:rPr lang="en-GB" altLang="ro-RO" dirty="0">
                <a:solidFill>
                  <a:srgbClr val="000000"/>
                </a:solidFill>
              </a:rPr>
              <a:t> </a:t>
            </a:r>
            <a:r>
              <a:rPr lang="en-GB" altLang="ro-RO" dirty="0" err="1">
                <a:solidFill>
                  <a:srgbClr val="000000"/>
                </a:solidFill>
              </a:rPr>
              <a:t>avant</a:t>
            </a:r>
            <a:r>
              <a:rPr lang="en-GB" altLang="ro-RO" dirty="0">
                <a:solidFill>
                  <a:srgbClr val="000000"/>
                </a:solidFill>
              </a:rPr>
              <a:t> de les placer dans le </a:t>
            </a:r>
            <a:r>
              <a:rPr lang="en-GB" altLang="ro-RO" dirty="0" err="1">
                <a:solidFill>
                  <a:srgbClr val="000000"/>
                </a:solidFill>
              </a:rPr>
              <a:t>réfrigérateur</a:t>
            </a:r>
            <a:r>
              <a:rPr lang="en-GB" altLang="ro-RO" dirty="0">
                <a:solidFill>
                  <a:srgbClr val="000000"/>
                </a:solidFill>
              </a:rPr>
              <a:t>, la </a:t>
            </a:r>
            <a:r>
              <a:rPr lang="en-GB" altLang="ro-RO" dirty="0" err="1">
                <a:solidFill>
                  <a:srgbClr val="000000"/>
                </a:solidFill>
              </a:rPr>
              <a:t>veille</a:t>
            </a:r>
            <a:r>
              <a:rPr lang="en-GB" altLang="ro-RO" dirty="0">
                <a:solidFill>
                  <a:srgbClr val="000000"/>
                </a:solidFill>
              </a:rPr>
              <a:t> de la session</a:t>
            </a:r>
          </a:p>
          <a:p>
            <a:pPr>
              <a:buFontTx/>
              <a:buChar char="-"/>
            </a:pPr>
            <a:r>
              <a:rPr lang="en-GB" altLang="ro-RO" dirty="0">
                <a:solidFill>
                  <a:srgbClr val="000000"/>
                </a:solidFill>
              </a:rPr>
              <a:t>Utiliser </a:t>
            </a:r>
            <a:r>
              <a:rPr lang="en-GB" altLang="ro-RO" dirty="0" err="1">
                <a:solidFill>
                  <a:srgbClr val="000000"/>
                </a:solidFill>
              </a:rPr>
              <a:t>uniquement</a:t>
            </a:r>
            <a:r>
              <a:rPr lang="en-GB" altLang="ro-RO" dirty="0">
                <a:solidFill>
                  <a:srgbClr val="000000"/>
                </a:solidFill>
              </a:rPr>
              <a:t> le </a:t>
            </a:r>
            <a:r>
              <a:rPr lang="en-GB" altLang="ro-RO" dirty="0" err="1">
                <a:solidFill>
                  <a:srgbClr val="000000"/>
                </a:solidFill>
              </a:rPr>
              <a:t>compte</a:t>
            </a:r>
            <a:r>
              <a:rPr lang="en-GB" altLang="ro-RO" dirty="0">
                <a:solidFill>
                  <a:srgbClr val="000000"/>
                </a:solidFill>
              </a:rPr>
              <a:t>-gouttes </a:t>
            </a:r>
            <a:r>
              <a:rPr lang="en-GB" altLang="ro-RO" dirty="0" err="1">
                <a:solidFill>
                  <a:srgbClr val="000000"/>
                </a:solidFill>
              </a:rPr>
              <a:t>fourni</a:t>
            </a:r>
            <a:r>
              <a:rPr lang="en-GB" altLang="ro-RO" dirty="0">
                <a:solidFill>
                  <a:srgbClr val="000000"/>
                </a:solidFill>
              </a:rPr>
              <a:t> avec 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a:t>
            </a:r>
          </a:p>
          <a:p>
            <a:pPr>
              <a:buFontTx/>
              <a:buChar char="-"/>
            </a:pPr>
            <a:r>
              <a:rPr lang="en-GB" altLang="ro-RO" dirty="0">
                <a:solidFill>
                  <a:srgbClr val="000000"/>
                </a:solidFill>
              </a:rPr>
              <a:t>Ne jamais </a:t>
            </a:r>
            <a:r>
              <a:rPr lang="en-GB" altLang="ro-RO" dirty="0" err="1">
                <a:solidFill>
                  <a:srgbClr val="000000"/>
                </a:solidFill>
              </a:rPr>
              <a:t>réutiliser</a:t>
            </a:r>
            <a:r>
              <a:rPr lang="en-GB" altLang="ro-RO" dirty="0">
                <a:solidFill>
                  <a:srgbClr val="000000"/>
                </a:solidFill>
              </a:rPr>
              <a:t> les </a:t>
            </a:r>
            <a:r>
              <a:rPr lang="en-GB" altLang="ro-RO" dirty="0" err="1">
                <a:solidFill>
                  <a:srgbClr val="000000"/>
                </a:solidFill>
              </a:rPr>
              <a:t>compte</a:t>
            </a:r>
            <a:r>
              <a:rPr lang="en-GB" altLang="ro-RO" dirty="0">
                <a:solidFill>
                  <a:srgbClr val="000000"/>
                </a:solidFill>
              </a:rPr>
              <a:t>-gouttes  </a:t>
            </a:r>
          </a:p>
          <a:p>
            <a:r>
              <a:rPr lang="en-GB" altLang="ro-RO" dirty="0">
                <a:solidFill>
                  <a:srgbClr val="000000"/>
                </a:solidFill>
              </a:rPr>
              <a:t> </a:t>
            </a:r>
          </a:p>
        </p:txBody>
      </p:sp>
      <p:sp>
        <p:nvSpPr>
          <p:cNvPr id="19460" name="Espace réservé du numéro de diapositive 3">
            <a:extLst>
              <a:ext uri="{FF2B5EF4-FFF2-40B4-BE49-F238E27FC236}">
                <a16:creationId xmlns:a16="http://schemas.microsoft.com/office/drawing/2014/main" id="{C99F7B91-3808-4B20-A4A8-858B43C8B3D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264F4D14-889C-4636-97C6-BC4B9696FAC6}" type="slidenum">
              <a:rPr lang="en-GB" altLang="ro-RO">
                <a:solidFill>
                  <a:srgbClr val="000000"/>
                </a:solidFill>
                <a:cs typeface="Arial" panose="020B0604020202020204" pitchFamily="34" charset="0"/>
              </a:rPr>
              <a:pPr algn="r">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2A6BB3A0-5783-4DEC-8371-FB3931AB07FD}"/>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C0815FD2-0EA0-4B32-8D9E-BF02C595E20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en-GB" altLang="ro-RO" b="1" dirty="0" err="1">
                <a:solidFill>
                  <a:srgbClr val="000000"/>
                </a:solidFill>
              </a:rPr>
              <a:t>Expliquer</a:t>
            </a:r>
            <a:r>
              <a:rPr lang="en-GB" altLang="ro-RO" b="1" dirty="0">
                <a:solidFill>
                  <a:srgbClr val="000000"/>
                </a:solidFill>
              </a:rPr>
              <a:t> aux participants comment </a:t>
            </a:r>
            <a:r>
              <a:rPr lang="en-GB" altLang="ro-RO" b="1" dirty="0" err="1">
                <a:solidFill>
                  <a:srgbClr val="000000"/>
                </a:solidFill>
              </a:rPr>
              <a:t>préparer</a:t>
            </a:r>
            <a:r>
              <a:rPr lang="en-GB" altLang="ro-RO" b="1" dirty="0">
                <a:solidFill>
                  <a:srgbClr val="000000"/>
                </a:solidFill>
              </a:rPr>
              <a:t> le </a:t>
            </a:r>
            <a:r>
              <a:rPr lang="en-GB" altLang="ro-RO" b="1" dirty="0" err="1">
                <a:solidFill>
                  <a:srgbClr val="000000"/>
                </a:solidFill>
              </a:rPr>
              <a:t>vaccin</a:t>
            </a:r>
            <a:r>
              <a:rPr lang="en-GB" altLang="ro-RO" b="1" dirty="0">
                <a:solidFill>
                  <a:srgbClr val="000000"/>
                </a:solidFill>
              </a:rPr>
              <a:t>.</a:t>
            </a:r>
          </a:p>
          <a:p>
            <a:endParaRPr lang="en-GB" altLang="ro-RO" b="1" dirty="0">
              <a:solidFill>
                <a:srgbClr val="000000"/>
              </a:solidFill>
            </a:endParaRPr>
          </a:p>
          <a:p>
            <a:r>
              <a:rPr lang="fr-FR" altLang="ro-RO" sz="1200" dirty="0"/>
              <a:t>Tout flacon ouvert du vaccin </a:t>
            </a:r>
            <a:r>
              <a:rPr lang="fr-FR" altLang="ro-RO" sz="1200" dirty="0" err="1"/>
              <a:t>Rotavac</a:t>
            </a:r>
            <a:r>
              <a:rPr lang="fr-FR" altLang="ro-RO" sz="1200" baseline="30000" dirty="0"/>
              <a:t>® </a:t>
            </a:r>
            <a:r>
              <a:rPr lang="fr-FR" altLang="ro-RO" sz="1200" dirty="0"/>
              <a:t>peut être gardé </a:t>
            </a:r>
            <a:r>
              <a:rPr lang="fr-FR" altLang="ro-RO" sz="1200"/>
              <a:t>et administré </a:t>
            </a:r>
            <a:r>
              <a:rPr lang="fr-FR" altLang="ro-RO" sz="1200" dirty="0"/>
              <a:t>pendant une période allant jusqu’à un maximum de 28 jours après l’ ouverture, si le vaccin répond aux critères énumérés dans la Déclaration de politique général de l’OMS</a:t>
            </a:r>
            <a:r>
              <a:rPr lang="fr-FR" altLang="ro-RO" sz="1200" noProof="0" dirty="0">
                <a:solidFill>
                  <a:srgbClr val="000000"/>
                </a:solidFill>
              </a:rPr>
              <a:t> : </a:t>
            </a:r>
            <a:r>
              <a:rPr lang="fr-FR" altLang="ro-RO" noProof="0" dirty="0">
                <a:solidFill>
                  <a:srgbClr val="000000"/>
                </a:solidFill>
              </a:rPr>
              <a:t>Manipulation des flacons de vaccin multidose entamés. </a:t>
            </a:r>
            <a:endParaRPr lang="fr-FR" altLang="ro-RO" sz="1200" dirty="0"/>
          </a:p>
        </p:txBody>
      </p:sp>
      <p:sp>
        <p:nvSpPr>
          <p:cNvPr id="21508" name="Slide Number Placeholder 3">
            <a:extLst>
              <a:ext uri="{FF2B5EF4-FFF2-40B4-BE49-F238E27FC236}">
                <a16:creationId xmlns:a16="http://schemas.microsoft.com/office/drawing/2014/main" id="{89184625-8B46-404B-8379-A17E78F18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0" hangingPunct="0">
              <a:buSzPct val="100000"/>
            </a:pPr>
            <a:fld id="{02A9DFB0-6EDC-4483-B62E-FD34D1FF68F4}" type="slidenum">
              <a:rPr lang="en-GB" altLang="ro-RO">
                <a:solidFill>
                  <a:srgbClr val="000000"/>
                </a:solidFill>
                <a:latin typeface="Arial" panose="020B0604020202020204" pitchFamily="34" charset="0"/>
              </a:rPr>
              <a:pPr eaLnBrk="0" hangingPunct="0">
                <a:buSzPct val="100000"/>
              </a:pPr>
              <a:t>9</a:t>
            </a:fld>
            <a:endParaRPr lang="en-GB" altLang="ro-RO">
              <a:solidFill>
                <a:srgbClr val="000000"/>
              </a:solidFill>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36A66D7C-BCD4-4793-85D5-14A849270FE4}"/>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4E8C840D-6267-4AFB-9D1B-36E641016F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en-GB" altLang="ro-RO" b="1" dirty="0" err="1">
                <a:solidFill>
                  <a:srgbClr val="000000"/>
                </a:solidFill>
              </a:rPr>
              <a:t>Expliquer</a:t>
            </a:r>
            <a:r>
              <a:rPr lang="en-GB" altLang="ro-RO" b="1" dirty="0">
                <a:solidFill>
                  <a:srgbClr val="000000"/>
                </a:solidFill>
              </a:rPr>
              <a:t> aux participants que les </a:t>
            </a:r>
            <a:r>
              <a:rPr lang="en-GB" altLang="ro-RO" b="1" dirty="0" err="1">
                <a:solidFill>
                  <a:srgbClr val="000000"/>
                </a:solidFill>
              </a:rPr>
              <a:t>vaccins</a:t>
            </a:r>
            <a:r>
              <a:rPr lang="en-GB" altLang="ro-RO" b="1" dirty="0">
                <a:solidFill>
                  <a:srgbClr val="000000"/>
                </a:solidFill>
              </a:rPr>
              <a:t> </a:t>
            </a:r>
            <a:r>
              <a:rPr lang="en-GB" altLang="ro-RO" b="1" dirty="0" err="1">
                <a:solidFill>
                  <a:srgbClr val="000000"/>
                </a:solidFill>
              </a:rPr>
              <a:t>antirotavirus</a:t>
            </a:r>
            <a:r>
              <a:rPr lang="en-GB" altLang="ro-RO" b="1" dirty="0">
                <a:solidFill>
                  <a:srgbClr val="000000"/>
                </a:solidFill>
              </a:rPr>
              <a:t> </a:t>
            </a:r>
            <a:r>
              <a:rPr lang="en-GB" altLang="ro-RO" b="1" dirty="0" err="1">
                <a:solidFill>
                  <a:srgbClr val="000000"/>
                </a:solidFill>
              </a:rPr>
              <a:t>peuvent</a:t>
            </a:r>
            <a:r>
              <a:rPr lang="en-GB" altLang="ro-RO" b="1" dirty="0">
                <a:solidFill>
                  <a:srgbClr val="000000"/>
                </a:solidFill>
              </a:rPr>
              <a:t> </a:t>
            </a:r>
            <a:r>
              <a:rPr lang="en-GB" altLang="ro-RO" b="1" dirty="0" err="1">
                <a:solidFill>
                  <a:srgbClr val="000000"/>
                </a:solidFill>
              </a:rPr>
              <a:t>être</a:t>
            </a:r>
            <a:r>
              <a:rPr lang="en-GB" altLang="ro-RO" b="1" dirty="0">
                <a:solidFill>
                  <a:srgbClr val="000000"/>
                </a:solidFill>
              </a:rPr>
              <a:t> </a:t>
            </a:r>
            <a:r>
              <a:rPr lang="en-GB" altLang="ro-RO" b="1" dirty="0" err="1">
                <a:solidFill>
                  <a:srgbClr val="000000"/>
                </a:solidFill>
              </a:rPr>
              <a:t>administrés</a:t>
            </a:r>
            <a:r>
              <a:rPr lang="en-GB" altLang="ro-RO" b="1" dirty="0">
                <a:solidFill>
                  <a:srgbClr val="000000"/>
                </a:solidFill>
              </a:rPr>
              <a:t> </a:t>
            </a:r>
            <a:r>
              <a:rPr lang="en-GB" altLang="ro-RO" b="1" dirty="0" err="1">
                <a:solidFill>
                  <a:srgbClr val="000000"/>
                </a:solidFill>
              </a:rPr>
              <a:t>en</a:t>
            </a:r>
            <a:r>
              <a:rPr lang="en-GB" altLang="ro-RO" b="1" dirty="0">
                <a:solidFill>
                  <a:srgbClr val="000000"/>
                </a:solidFill>
              </a:rPr>
              <a:t> </a:t>
            </a:r>
            <a:r>
              <a:rPr lang="en-GB" altLang="ro-RO" b="1" dirty="0" err="1">
                <a:solidFill>
                  <a:srgbClr val="000000"/>
                </a:solidFill>
              </a:rPr>
              <a:t>même</a:t>
            </a:r>
            <a:r>
              <a:rPr lang="en-GB" altLang="ro-RO" b="1" dirty="0">
                <a:solidFill>
                  <a:srgbClr val="000000"/>
                </a:solidFill>
              </a:rPr>
              <a:t> temps que les </a:t>
            </a:r>
            <a:r>
              <a:rPr lang="en-GB" altLang="ro-RO" b="1" dirty="0" err="1">
                <a:solidFill>
                  <a:srgbClr val="000000"/>
                </a:solidFill>
              </a:rPr>
              <a:t>vaccins</a:t>
            </a:r>
            <a:r>
              <a:rPr lang="en-GB" altLang="ro-RO" b="1" dirty="0">
                <a:solidFill>
                  <a:srgbClr val="000000"/>
                </a:solidFill>
              </a:rPr>
              <a:t> de </a:t>
            </a:r>
            <a:r>
              <a:rPr lang="en-GB" altLang="ro-RO" b="1" dirty="0" err="1">
                <a:solidFill>
                  <a:srgbClr val="000000"/>
                </a:solidFill>
              </a:rPr>
              <a:t>l’enfance</a:t>
            </a:r>
            <a:r>
              <a:rPr lang="en-GB" altLang="ro-RO" b="1" dirty="0">
                <a:solidFill>
                  <a:srgbClr val="000000"/>
                </a:solidFill>
              </a:rPr>
              <a:t>.</a:t>
            </a:r>
          </a:p>
          <a:p>
            <a:endParaRPr lang="en-GB" altLang="ro-RO" b="1" dirty="0">
              <a:solidFill>
                <a:srgbClr val="000000"/>
              </a:solidFill>
            </a:endParaRPr>
          </a:p>
          <a:p>
            <a:r>
              <a:rPr lang="en-GB" altLang="ro-RO" dirty="0">
                <a:solidFill>
                  <a:srgbClr val="000000"/>
                </a:solidFill>
              </a:rPr>
              <a:t>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Rotavac</a:t>
            </a:r>
            <a:r>
              <a:rPr lang="en-GB" altLang="ro-RO" baseline="30000" dirty="0">
                <a:solidFill>
                  <a:srgbClr val="000000"/>
                </a:solidFill>
              </a:rPr>
              <a:t>®, </a:t>
            </a:r>
            <a:r>
              <a:rPr lang="en-GB" altLang="ro-RO" sz="1200" kern="1200" dirty="0" err="1">
                <a:solidFill>
                  <a:srgbClr val="000000"/>
                </a:solidFill>
                <a:latin typeface="Arial" pitchFamily="34" charset="0"/>
                <a:ea typeface="MS PGothic" pitchFamily="34" charset="-128"/>
              </a:rPr>
              <a:t>ainsi</a:t>
            </a:r>
            <a:r>
              <a:rPr lang="en-GB" altLang="ro-RO" sz="1200" kern="1200" dirty="0">
                <a:solidFill>
                  <a:srgbClr val="000000"/>
                </a:solidFill>
                <a:latin typeface="Arial" pitchFamily="34" charset="0"/>
                <a:ea typeface="MS PGothic" pitchFamily="34" charset="-128"/>
              </a:rPr>
              <a:t> que les </a:t>
            </a:r>
            <a:r>
              <a:rPr lang="en-GB" altLang="ro-RO" sz="1200" kern="1200" dirty="0" err="1">
                <a:solidFill>
                  <a:srgbClr val="000000"/>
                </a:solidFill>
                <a:latin typeface="Arial" pitchFamily="34" charset="0"/>
                <a:ea typeface="MS PGothic" pitchFamily="34" charset="-128"/>
              </a:rPr>
              <a:t>autres</a:t>
            </a:r>
            <a:r>
              <a:rPr lang="en-GB" altLang="ro-RO" sz="1200" kern="1200" dirty="0">
                <a:solidFill>
                  <a:srgbClr val="000000"/>
                </a:solidFill>
                <a:latin typeface="Arial" pitchFamily="34" charset="0"/>
                <a:ea typeface="MS PGothic" pitchFamily="34" charset="-128"/>
              </a:rPr>
              <a:t> </a:t>
            </a:r>
            <a:r>
              <a:rPr lang="en-GB" altLang="ro-RO" sz="1200" kern="1200" dirty="0" err="1">
                <a:solidFill>
                  <a:srgbClr val="000000"/>
                </a:solidFill>
                <a:latin typeface="Arial" pitchFamily="34" charset="0"/>
                <a:ea typeface="MS PGothic" pitchFamily="34" charset="-128"/>
              </a:rPr>
              <a:t>vaccins</a:t>
            </a:r>
            <a:r>
              <a:rPr lang="en-GB" altLang="ro-RO" sz="1200" kern="1200" dirty="0">
                <a:solidFill>
                  <a:srgbClr val="000000"/>
                </a:solidFill>
                <a:latin typeface="Arial" pitchFamily="34" charset="0"/>
                <a:ea typeface="MS PGothic" pitchFamily="34" charset="-128"/>
              </a:rPr>
              <a:t> </a:t>
            </a:r>
            <a:r>
              <a:rPr lang="en-GB" altLang="ro-RO" sz="1200" kern="1200" dirty="0" err="1">
                <a:solidFill>
                  <a:srgbClr val="000000"/>
                </a:solidFill>
                <a:latin typeface="Arial" pitchFamily="34" charset="0"/>
                <a:ea typeface="MS PGothic" pitchFamily="34" charset="-128"/>
              </a:rPr>
              <a:t>antirotavirus</a:t>
            </a:r>
            <a:r>
              <a:rPr lang="en-GB" altLang="ro-RO" sz="1200" kern="1200" dirty="0">
                <a:solidFill>
                  <a:srgbClr val="000000"/>
                </a:solidFill>
                <a:latin typeface="Arial" pitchFamily="34" charset="0"/>
                <a:ea typeface="MS PGothic" pitchFamily="34" charset="-128"/>
              </a:rPr>
              <a:t>, </a:t>
            </a:r>
            <a:r>
              <a:rPr lang="en-GB" altLang="ro-RO" sz="1200" kern="1200" dirty="0" err="1">
                <a:solidFill>
                  <a:srgbClr val="000000"/>
                </a:solidFill>
                <a:latin typeface="Arial" pitchFamily="34" charset="0"/>
                <a:ea typeface="MS PGothic" pitchFamily="34" charset="-128"/>
              </a:rPr>
              <a:t>peuvent</a:t>
            </a:r>
            <a:r>
              <a:rPr lang="en-GB" altLang="ro-RO" sz="1200" kern="1200" dirty="0">
                <a:solidFill>
                  <a:srgbClr val="000000"/>
                </a:solidFill>
                <a:latin typeface="Arial" pitchFamily="34" charset="0"/>
                <a:ea typeface="MS PGothic" pitchFamily="34" charset="-128"/>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administrés</a:t>
            </a:r>
            <a:r>
              <a:rPr lang="en-GB" altLang="ro-RO" dirty="0">
                <a:solidFill>
                  <a:srgbClr val="000000"/>
                </a:solidFill>
              </a:rPr>
              <a:t> avec </a:t>
            </a:r>
            <a:r>
              <a:rPr lang="en-GB" altLang="ro-RO" dirty="0" err="1">
                <a:solidFill>
                  <a:srgbClr val="000000"/>
                </a:solidFill>
              </a:rPr>
              <a:t>n’importe</a:t>
            </a:r>
            <a:r>
              <a:rPr lang="en-GB" altLang="ro-RO" dirty="0">
                <a:solidFill>
                  <a:srgbClr val="000000"/>
                </a:solidFill>
              </a:rPr>
              <a:t> </a:t>
            </a:r>
            <a:r>
              <a:rPr lang="en-GB" altLang="ro-RO" dirty="0" err="1">
                <a:solidFill>
                  <a:srgbClr val="000000"/>
                </a:solidFill>
              </a:rPr>
              <a:t>lequel</a:t>
            </a:r>
            <a:r>
              <a:rPr lang="en-GB" altLang="ro-RO" dirty="0">
                <a:solidFill>
                  <a:srgbClr val="000000"/>
                </a:solidFill>
              </a:rPr>
              <a:t> des </a:t>
            </a:r>
            <a:r>
              <a:rPr lang="en-GB" altLang="ro-RO" dirty="0" err="1">
                <a:solidFill>
                  <a:srgbClr val="000000"/>
                </a:solidFill>
              </a:rPr>
              <a:t>vaccins</a:t>
            </a:r>
            <a:r>
              <a:rPr lang="en-GB" altLang="ro-RO" dirty="0">
                <a:solidFill>
                  <a:srgbClr val="000000"/>
                </a:solidFill>
              </a:rPr>
              <a:t> de routine de </a:t>
            </a:r>
            <a:r>
              <a:rPr lang="en-GB" altLang="ro-RO" dirty="0" err="1">
                <a:solidFill>
                  <a:srgbClr val="000000"/>
                </a:solidFill>
              </a:rPr>
              <a:t>l’enfance</a:t>
            </a:r>
            <a:r>
              <a:rPr lang="en-GB" altLang="ro-RO" dirty="0">
                <a:solidFill>
                  <a:srgbClr val="000000"/>
                </a:solidFill>
              </a:rPr>
              <a:t> </a:t>
            </a:r>
            <a:r>
              <a:rPr lang="en-GB" altLang="ro-RO" dirty="0" err="1">
                <a:solidFill>
                  <a:srgbClr val="000000"/>
                </a:solidFill>
              </a:rPr>
              <a:t>suivants</a:t>
            </a:r>
            <a:r>
              <a:rPr lang="en-GB" altLang="ro-RO" dirty="0">
                <a:solidFill>
                  <a:srgbClr val="000000"/>
                </a:solidFill>
              </a:rPr>
              <a:t> sans </a:t>
            </a:r>
            <a:r>
              <a:rPr lang="en-GB" altLang="ro-RO" dirty="0" err="1">
                <a:solidFill>
                  <a:srgbClr val="000000"/>
                </a:solidFill>
              </a:rPr>
              <a:t>interférer</a:t>
            </a:r>
            <a:r>
              <a:rPr lang="en-GB" altLang="ro-RO" dirty="0">
                <a:solidFill>
                  <a:srgbClr val="000000"/>
                </a:solidFill>
              </a:rPr>
              <a:t> avec </a:t>
            </a:r>
            <a:r>
              <a:rPr lang="en-GB" altLang="ro-RO" dirty="0" err="1">
                <a:solidFill>
                  <a:srgbClr val="000000"/>
                </a:solidFill>
              </a:rPr>
              <a:t>leur</a:t>
            </a:r>
            <a:r>
              <a:rPr lang="en-GB" altLang="ro-RO" dirty="0">
                <a:solidFill>
                  <a:srgbClr val="000000"/>
                </a:solidFill>
              </a:rPr>
              <a:t> </a:t>
            </a:r>
            <a:r>
              <a:rPr lang="en-GB" altLang="ro-RO" dirty="0" err="1">
                <a:solidFill>
                  <a:srgbClr val="000000"/>
                </a:solidFill>
              </a:rPr>
              <a:t>efficacité</a:t>
            </a:r>
            <a:r>
              <a:rPr lang="en-GB" altLang="ro-RO" dirty="0">
                <a:solidFill>
                  <a:srgbClr val="000000"/>
                </a:solidFill>
              </a:rPr>
              <a:t>, et </a:t>
            </a:r>
            <a:r>
              <a:rPr lang="en-GB" altLang="ro-RO" dirty="0" err="1">
                <a:solidFill>
                  <a:srgbClr val="000000"/>
                </a:solidFill>
              </a:rPr>
              <a:t>ce</a:t>
            </a:r>
            <a:r>
              <a:rPr lang="en-GB" altLang="ro-RO" dirty="0">
                <a:solidFill>
                  <a:srgbClr val="000000"/>
                </a:solidFill>
              </a:rPr>
              <a:t>, au </a:t>
            </a:r>
            <a:r>
              <a:rPr lang="en-GB" altLang="ro-RO" dirty="0" err="1">
                <a:solidFill>
                  <a:srgbClr val="000000"/>
                </a:solidFill>
              </a:rPr>
              <a:t>cours</a:t>
            </a:r>
            <a:r>
              <a:rPr lang="en-GB" altLang="ro-RO" dirty="0">
                <a:solidFill>
                  <a:srgbClr val="000000"/>
                </a:solidFill>
              </a:rPr>
              <a:t> de la </a:t>
            </a:r>
            <a:r>
              <a:rPr lang="en-GB" altLang="ro-RO" dirty="0" err="1">
                <a:solidFill>
                  <a:srgbClr val="000000"/>
                </a:solidFill>
              </a:rPr>
              <a:t>même</a:t>
            </a:r>
            <a:r>
              <a:rPr lang="en-GB" altLang="ro-RO" dirty="0">
                <a:solidFill>
                  <a:srgbClr val="000000"/>
                </a:solidFill>
              </a:rPr>
              <a:t> consultation. </a:t>
            </a:r>
          </a:p>
          <a:p>
            <a:r>
              <a:rPr lang="en-GB" altLang="ro-RO" dirty="0">
                <a:solidFill>
                  <a:srgbClr val="000000"/>
                </a:solidFill>
              </a:rPr>
              <a:t>•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antidiphtérique-antitétanique-anticoquelucheux</a:t>
            </a:r>
            <a:r>
              <a:rPr lang="en-GB" altLang="ro-RO" dirty="0">
                <a:solidFill>
                  <a:srgbClr val="000000"/>
                </a:solidFill>
              </a:rPr>
              <a:t> (DTC)</a:t>
            </a:r>
          </a:p>
          <a:p>
            <a:r>
              <a:rPr lang="en-GB" altLang="ro-RO" dirty="0">
                <a:solidFill>
                  <a:srgbClr val="000000"/>
                </a:solidFill>
              </a:rPr>
              <a:t>• </a:t>
            </a:r>
            <a:r>
              <a:rPr lang="en-GB" altLang="ro-RO" dirty="0" err="1">
                <a:solidFill>
                  <a:srgbClr val="000000"/>
                </a:solidFill>
              </a:rPr>
              <a:t>Vaccin</a:t>
            </a:r>
            <a:r>
              <a:rPr lang="en-GB" altLang="ro-RO" dirty="0">
                <a:solidFill>
                  <a:srgbClr val="000000"/>
                </a:solidFill>
              </a:rPr>
              <a:t> </a:t>
            </a:r>
            <a:r>
              <a:rPr lang="en-GB" altLang="ro-RO" i="1" dirty="0">
                <a:solidFill>
                  <a:srgbClr val="000000"/>
                </a:solidFill>
              </a:rPr>
              <a:t>Haemophilus influenzae de type b</a:t>
            </a:r>
            <a:r>
              <a:rPr lang="en-GB" altLang="ro-RO" dirty="0">
                <a:solidFill>
                  <a:srgbClr val="000000"/>
                </a:solidFill>
              </a:rPr>
              <a:t> (Hib)</a:t>
            </a:r>
          </a:p>
          <a:p>
            <a:r>
              <a:rPr lang="en-GB" altLang="ro-RO" dirty="0">
                <a:solidFill>
                  <a:srgbClr val="000000"/>
                </a:solidFill>
              </a:rPr>
              <a:t>•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antipoliomyélitique</a:t>
            </a:r>
            <a:r>
              <a:rPr lang="en-GB" altLang="ro-RO" dirty="0">
                <a:solidFill>
                  <a:srgbClr val="000000"/>
                </a:solidFill>
              </a:rPr>
              <a:t> </a:t>
            </a:r>
            <a:r>
              <a:rPr lang="en-GB" altLang="ro-RO" dirty="0" err="1">
                <a:solidFill>
                  <a:srgbClr val="000000"/>
                </a:solidFill>
              </a:rPr>
              <a:t>inactivé</a:t>
            </a:r>
            <a:r>
              <a:rPr lang="en-GB" altLang="ro-RO" dirty="0">
                <a:solidFill>
                  <a:srgbClr val="000000"/>
                </a:solidFill>
              </a:rPr>
              <a:t> (VPI)</a:t>
            </a:r>
          </a:p>
          <a:p>
            <a:r>
              <a:rPr lang="en-GB" altLang="ro-RO" dirty="0">
                <a:solidFill>
                  <a:srgbClr val="000000"/>
                </a:solidFill>
              </a:rPr>
              <a:t>• </a:t>
            </a:r>
            <a:r>
              <a:rPr lang="en-GB" altLang="ro-RO" dirty="0" err="1">
                <a:solidFill>
                  <a:srgbClr val="000000"/>
                </a:solidFill>
              </a:rPr>
              <a:t>Vaccin</a:t>
            </a:r>
            <a:r>
              <a:rPr lang="en-GB" altLang="ro-RO" dirty="0">
                <a:solidFill>
                  <a:srgbClr val="000000"/>
                </a:solidFill>
              </a:rPr>
              <a:t> anti-</a:t>
            </a:r>
            <a:r>
              <a:rPr lang="en-GB" altLang="ro-RO" dirty="0" err="1">
                <a:solidFill>
                  <a:srgbClr val="000000"/>
                </a:solidFill>
              </a:rPr>
              <a:t>hépatite</a:t>
            </a:r>
            <a:r>
              <a:rPr lang="en-GB" altLang="ro-RO" dirty="0">
                <a:solidFill>
                  <a:srgbClr val="000000"/>
                </a:solidFill>
              </a:rPr>
              <a:t> B</a:t>
            </a:r>
          </a:p>
          <a:p>
            <a:r>
              <a:rPr lang="en-GB" altLang="ro-RO" dirty="0">
                <a:solidFill>
                  <a:srgbClr val="000000"/>
                </a:solidFill>
              </a:rPr>
              <a:t>•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antipneumococcique</a:t>
            </a:r>
            <a:endParaRPr lang="en-GB" altLang="ro-RO" dirty="0">
              <a:solidFill>
                <a:srgbClr val="000000"/>
              </a:solidFill>
            </a:endParaRPr>
          </a:p>
          <a:p>
            <a:pPr>
              <a:buFontTx/>
              <a:buChar char="•"/>
            </a:pPr>
            <a:r>
              <a:rPr lang="en-GB" altLang="ro-RO" dirty="0">
                <a:solidFill>
                  <a:srgbClr val="000000"/>
                </a:solidFill>
              </a:rPr>
              <a:t>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antipoliomyélitique</a:t>
            </a:r>
            <a:r>
              <a:rPr lang="en-GB" altLang="ro-RO" dirty="0">
                <a:solidFill>
                  <a:srgbClr val="000000"/>
                </a:solidFill>
              </a:rPr>
              <a:t> oral</a:t>
            </a:r>
          </a:p>
          <a:p>
            <a:endParaRPr lang="en-GB" altLang="ro-RO" dirty="0">
              <a:solidFill>
                <a:srgbClr val="000000"/>
              </a:solidFill>
            </a:endParaRPr>
          </a:p>
          <a:p>
            <a:r>
              <a:rPr lang="en-GB" altLang="ro-RO" dirty="0" err="1">
                <a:solidFill>
                  <a:srgbClr val="000000"/>
                </a:solidFill>
              </a:rPr>
              <a:t>Administrer</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Rotavac</a:t>
            </a:r>
            <a:r>
              <a:rPr lang="en-GB" altLang="ro-RO" dirty="0">
                <a:solidFill>
                  <a:srgbClr val="000000"/>
                </a:solidFill>
              </a:rPr>
              <a:t>™) </a:t>
            </a:r>
            <a:r>
              <a:rPr lang="en-GB" altLang="ro-RO" dirty="0" err="1">
                <a:solidFill>
                  <a:srgbClr val="000000"/>
                </a:solidFill>
              </a:rPr>
              <a:t>en</a:t>
            </a:r>
            <a:r>
              <a:rPr lang="en-GB" altLang="ro-RO" dirty="0">
                <a:solidFill>
                  <a:srgbClr val="000000"/>
                </a:solidFill>
              </a:rPr>
              <a:t> premier,  </a:t>
            </a:r>
            <a:r>
              <a:rPr lang="en-GB" altLang="ro-RO" dirty="0" err="1">
                <a:solidFill>
                  <a:srgbClr val="000000"/>
                </a:solidFill>
              </a:rPr>
              <a:t>puis</a:t>
            </a:r>
            <a:r>
              <a:rPr lang="en-GB" altLang="ro-RO" dirty="0">
                <a:solidFill>
                  <a:srgbClr val="000000"/>
                </a:solidFill>
              </a:rPr>
              <a:t> </a:t>
            </a:r>
            <a:r>
              <a:rPr lang="en-GB" altLang="ro-RO" dirty="0" err="1">
                <a:solidFill>
                  <a:srgbClr val="000000"/>
                </a:solidFill>
              </a:rPr>
              <a:t>d'administrer</a:t>
            </a:r>
            <a:r>
              <a:rPr lang="en-GB" altLang="ro-RO" dirty="0">
                <a:solidFill>
                  <a:srgbClr val="000000"/>
                </a:solidFill>
              </a:rPr>
              <a:t> les </a:t>
            </a:r>
            <a:r>
              <a:rPr lang="en-GB" altLang="ro-RO" dirty="0" err="1">
                <a:solidFill>
                  <a:srgbClr val="000000"/>
                </a:solidFill>
              </a:rPr>
              <a:t>autres</a:t>
            </a:r>
            <a:r>
              <a:rPr lang="en-GB" altLang="ro-RO" dirty="0">
                <a:solidFill>
                  <a:srgbClr val="000000"/>
                </a:solidFill>
              </a:rPr>
              <a:t>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pédiatriques</a:t>
            </a:r>
            <a:r>
              <a:rPr lang="en-GB" altLang="ro-RO" dirty="0">
                <a:solidFill>
                  <a:srgbClr val="000000"/>
                </a:solidFill>
              </a:rPr>
              <a:t> injectables. </a:t>
            </a:r>
            <a:r>
              <a:rPr lang="en-GB" altLang="ro-RO" dirty="0" err="1">
                <a:solidFill>
                  <a:srgbClr val="000000"/>
                </a:solidFill>
              </a:rPr>
              <a:t>En</a:t>
            </a:r>
            <a:r>
              <a:rPr lang="en-GB" altLang="ro-RO" dirty="0">
                <a:solidFill>
                  <a:srgbClr val="000000"/>
                </a:solidFill>
              </a:rPr>
              <a:t> </a:t>
            </a:r>
            <a:r>
              <a:rPr lang="en-GB" altLang="ro-RO" dirty="0" err="1">
                <a:solidFill>
                  <a:srgbClr val="000000"/>
                </a:solidFill>
              </a:rPr>
              <a:t>règle</a:t>
            </a:r>
            <a:r>
              <a:rPr lang="en-GB" altLang="ro-RO" dirty="0">
                <a:solidFill>
                  <a:srgbClr val="000000"/>
                </a:solidFill>
              </a:rPr>
              <a:t> </a:t>
            </a:r>
            <a:r>
              <a:rPr lang="en-GB" altLang="ro-RO" dirty="0" err="1">
                <a:solidFill>
                  <a:srgbClr val="000000"/>
                </a:solidFill>
              </a:rPr>
              <a:t>générale</a:t>
            </a:r>
            <a:r>
              <a:rPr lang="en-GB" altLang="ro-RO" dirty="0">
                <a:solidFill>
                  <a:srgbClr val="000000"/>
                </a:solidFill>
              </a:rPr>
              <a:t>, il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préférable</a:t>
            </a:r>
            <a:r>
              <a:rPr lang="en-GB" altLang="ro-RO" dirty="0">
                <a:solidFill>
                  <a:srgbClr val="000000"/>
                </a:solidFill>
              </a:rPr>
              <a:t> </a:t>
            </a:r>
            <a:r>
              <a:rPr lang="en-GB" altLang="ro-RO" dirty="0" err="1">
                <a:solidFill>
                  <a:srgbClr val="000000"/>
                </a:solidFill>
              </a:rPr>
              <a:t>d’administrer</a:t>
            </a:r>
            <a:r>
              <a:rPr lang="en-GB" altLang="ro-RO" dirty="0">
                <a:solidFill>
                  <a:srgbClr val="000000"/>
                </a:solidFill>
              </a:rPr>
              <a:t> les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oraux</a:t>
            </a:r>
            <a:r>
              <a:rPr lang="en-GB" altLang="ro-RO" dirty="0">
                <a:solidFill>
                  <a:srgbClr val="000000"/>
                </a:solidFill>
              </a:rPr>
              <a:t> </a:t>
            </a:r>
            <a:r>
              <a:rPr lang="en-GB" altLang="ro-RO" dirty="0" err="1">
                <a:solidFill>
                  <a:srgbClr val="000000"/>
                </a:solidFill>
              </a:rPr>
              <a:t>en</a:t>
            </a:r>
            <a:r>
              <a:rPr lang="en-GB" altLang="ro-RO" dirty="0">
                <a:solidFill>
                  <a:srgbClr val="000000"/>
                </a:solidFill>
              </a:rPr>
              <a:t> premier </a:t>
            </a:r>
            <a:r>
              <a:rPr lang="en-GB" altLang="ro-RO" dirty="0" err="1">
                <a:solidFill>
                  <a:srgbClr val="000000"/>
                </a:solidFill>
              </a:rPr>
              <a:t>lorsque</a:t>
            </a:r>
            <a:r>
              <a:rPr lang="en-GB" altLang="ro-RO" dirty="0">
                <a:solidFill>
                  <a:srgbClr val="000000"/>
                </a:solidFill>
              </a:rPr>
              <a:t> le </a:t>
            </a:r>
            <a:r>
              <a:rPr lang="en-GB" altLang="ro-RO" dirty="0" err="1">
                <a:solidFill>
                  <a:srgbClr val="000000"/>
                </a:solidFill>
              </a:rPr>
              <a:t>nourrisson</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encore </a:t>
            </a:r>
            <a:r>
              <a:rPr lang="en-GB" altLang="ro-RO" dirty="0" err="1">
                <a:solidFill>
                  <a:srgbClr val="000000"/>
                </a:solidFill>
              </a:rPr>
              <a:t>calme</a:t>
            </a:r>
            <a:r>
              <a:rPr lang="en-GB" altLang="ro-RO" dirty="0">
                <a:solidFill>
                  <a:srgbClr val="000000"/>
                </a:solidFill>
              </a:rPr>
              <a:t> </a:t>
            </a:r>
            <a:r>
              <a:rPr lang="en-GB" altLang="ro-RO" dirty="0" err="1">
                <a:solidFill>
                  <a:srgbClr val="000000"/>
                </a:solidFill>
              </a:rPr>
              <a:t>puis</a:t>
            </a:r>
            <a:r>
              <a:rPr lang="en-GB" altLang="ro-RO" dirty="0">
                <a:solidFill>
                  <a:srgbClr val="000000"/>
                </a:solidFill>
              </a:rPr>
              <a:t> </a:t>
            </a:r>
            <a:r>
              <a:rPr lang="en-GB" altLang="ro-RO" dirty="0" err="1">
                <a:solidFill>
                  <a:srgbClr val="000000"/>
                </a:solidFill>
              </a:rPr>
              <a:t>d’administrer</a:t>
            </a:r>
            <a:r>
              <a:rPr lang="en-GB" altLang="ro-RO" dirty="0">
                <a:solidFill>
                  <a:srgbClr val="000000"/>
                </a:solidFill>
              </a:rPr>
              <a:t> ensuite les </a:t>
            </a:r>
            <a:r>
              <a:rPr lang="en-GB" altLang="ro-RO" dirty="0" err="1">
                <a:solidFill>
                  <a:srgbClr val="000000"/>
                </a:solidFill>
              </a:rPr>
              <a:t>vaccins</a:t>
            </a:r>
            <a:r>
              <a:rPr lang="en-GB" altLang="ro-RO" dirty="0">
                <a:solidFill>
                  <a:srgbClr val="000000"/>
                </a:solidFill>
              </a:rPr>
              <a:t> injectables.</a:t>
            </a:r>
          </a:p>
          <a:p>
            <a:r>
              <a:rPr lang="en-GB" altLang="ro-RO" dirty="0" err="1">
                <a:solidFill>
                  <a:srgbClr val="000000"/>
                </a:solidFill>
              </a:rPr>
              <a:t>En</a:t>
            </a:r>
            <a:r>
              <a:rPr lang="en-GB" altLang="ro-RO" dirty="0">
                <a:solidFill>
                  <a:srgbClr val="000000"/>
                </a:solidFill>
              </a:rPr>
              <a:t> </a:t>
            </a:r>
            <a:r>
              <a:rPr lang="en-GB" altLang="ro-RO" dirty="0" err="1">
                <a:solidFill>
                  <a:srgbClr val="000000"/>
                </a:solidFill>
              </a:rPr>
              <a:t>outre</a:t>
            </a:r>
            <a:r>
              <a:rPr lang="en-GB" altLang="ro-RO" dirty="0">
                <a:solidFill>
                  <a:srgbClr val="000000"/>
                </a:solidFill>
              </a:rPr>
              <a:t>, </a:t>
            </a:r>
            <a:r>
              <a:rPr lang="en-GB" altLang="ro-RO" dirty="0" err="1">
                <a:solidFill>
                  <a:srgbClr val="000000"/>
                </a:solidFill>
              </a:rPr>
              <a:t>comme</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 VPO a un </a:t>
            </a:r>
            <a:r>
              <a:rPr lang="en-GB" altLang="ro-RO" dirty="0" err="1">
                <a:solidFill>
                  <a:srgbClr val="000000"/>
                </a:solidFill>
              </a:rPr>
              <a:t>goût</a:t>
            </a:r>
            <a:r>
              <a:rPr lang="en-GB" altLang="ro-RO" dirty="0">
                <a:solidFill>
                  <a:srgbClr val="000000"/>
                </a:solidFill>
              </a:rPr>
              <a:t> </a:t>
            </a:r>
            <a:r>
              <a:rPr lang="en-GB" altLang="ro-RO" dirty="0" err="1">
                <a:solidFill>
                  <a:srgbClr val="000000"/>
                </a:solidFill>
              </a:rPr>
              <a:t>amer</a:t>
            </a:r>
            <a:r>
              <a:rPr lang="en-GB" altLang="ro-RO" dirty="0">
                <a:solidFill>
                  <a:srgbClr val="000000"/>
                </a:solidFill>
              </a:rPr>
              <a:t>, </a:t>
            </a:r>
            <a:r>
              <a:rPr lang="en-GB" altLang="ro-RO" dirty="0" err="1">
                <a:solidFill>
                  <a:srgbClr val="000000"/>
                </a:solidFill>
              </a:rPr>
              <a:t>mais</a:t>
            </a:r>
            <a:r>
              <a:rPr lang="en-GB" altLang="ro-RO" dirty="0">
                <a:solidFill>
                  <a:srgbClr val="000000"/>
                </a:solidFill>
              </a:rPr>
              <a:t> que la </a:t>
            </a:r>
            <a:r>
              <a:rPr lang="en-GB" altLang="ro-RO" dirty="0" err="1">
                <a:solidFill>
                  <a:srgbClr val="000000"/>
                </a:solidFill>
              </a:rPr>
              <a:t>quantité</a:t>
            </a:r>
            <a:r>
              <a:rPr lang="en-GB" altLang="ro-RO" dirty="0">
                <a:solidFill>
                  <a:srgbClr val="000000"/>
                </a:solidFill>
              </a:rPr>
              <a:t> à </a:t>
            </a:r>
            <a:r>
              <a:rPr lang="en-GB" altLang="ro-RO" dirty="0" err="1">
                <a:solidFill>
                  <a:srgbClr val="000000"/>
                </a:solidFill>
              </a:rPr>
              <a:t>administrer</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plus petite que </a:t>
            </a:r>
            <a:r>
              <a:rPr lang="en-GB" altLang="ro-RO" dirty="0" err="1">
                <a:solidFill>
                  <a:srgbClr val="000000"/>
                </a:solidFill>
              </a:rPr>
              <a:t>celle</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Rotavac</a:t>
            </a:r>
            <a:r>
              <a:rPr lang="en-GB" altLang="ro-RO" dirty="0">
                <a:solidFill>
                  <a:srgbClr val="000000"/>
                </a:solidFill>
              </a:rPr>
              <a:t> (0,1 ml </a:t>
            </a:r>
            <a:r>
              <a:rPr lang="en-GB" altLang="ro-RO" dirty="0" err="1">
                <a:solidFill>
                  <a:srgbClr val="000000"/>
                </a:solidFill>
              </a:rPr>
              <a:t>contre</a:t>
            </a:r>
            <a:r>
              <a:rPr lang="en-GB" altLang="ro-RO" dirty="0">
                <a:solidFill>
                  <a:srgbClr val="000000"/>
                </a:solidFill>
              </a:rPr>
              <a:t> 5 ml), </a:t>
            </a:r>
            <a:r>
              <a:rPr lang="en-GB" altLang="ro-RO" dirty="0" err="1">
                <a:solidFill>
                  <a:srgbClr val="000000"/>
                </a:solidFill>
              </a:rPr>
              <a:t>administrer</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 (VPO) </a:t>
            </a:r>
            <a:r>
              <a:rPr lang="en-GB" altLang="ro-RO" dirty="0" err="1">
                <a:solidFill>
                  <a:srgbClr val="000000"/>
                </a:solidFill>
              </a:rPr>
              <a:t>amer</a:t>
            </a:r>
            <a:r>
              <a:rPr lang="en-GB" altLang="ro-RO" dirty="0">
                <a:solidFill>
                  <a:srgbClr val="000000"/>
                </a:solidFill>
              </a:rPr>
              <a:t> </a:t>
            </a:r>
            <a:r>
              <a:rPr lang="en-GB" altLang="ro-RO" dirty="0" err="1">
                <a:solidFill>
                  <a:srgbClr val="000000"/>
                </a:solidFill>
              </a:rPr>
              <a:t>en</a:t>
            </a:r>
            <a:r>
              <a:rPr lang="en-GB" altLang="ro-RO" dirty="0">
                <a:solidFill>
                  <a:srgbClr val="000000"/>
                </a:solidFill>
              </a:rPr>
              <a:t> premier, </a:t>
            </a:r>
            <a:r>
              <a:rPr lang="en-GB" altLang="ro-RO" dirty="0" err="1">
                <a:solidFill>
                  <a:srgbClr val="000000"/>
                </a:solidFill>
              </a:rPr>
              <a:t>puis</a:t>
            </a:r>
            <a:r>
              <a:rPr lang="en-GB" altLang="ro-RO" dirty="0">
                <a:solidFill>
                  <a:srgbClr val="000000"/>
                </a:solidFill>
              </a:rPr>
              <a:t> </a:t>
            </a:r>
            <a:r>
              <a:rPr lang="en-GB" altLang="ro-RO" dirty="0" err="1">
                <a:solidFill>
                  <a:srgbClr val="000000"/>
                </a:solidFill>
              </a:rPr>
              <a:t>administrer</a:t>
            </a:r>
            <a:r>
              <a:rPr lang="en-GB" altLang="ro-RO" dirty="0">
                <a:solidFill>
                  <a:srgbClr val="000000"/>
                </a:solidFill>
              </a:rPr>
              <a:t> au </a:t>
            </a:r>
            <a:r>
              <a:rPr lang="en-GB" altLang="ro-RO" dirty="0" err="1">
                <a:solidFill>
                  <a:srgbClr val="000000"/>
                </a:solidFill>
              </a:rPr>
              <a:t>nourrisson</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 au </a:t>
            </a:r>
            <a:r>
              <a:rPr lang="en-GB" altLang="ro-RO" dirty="0" err="1">
                <a:solidFill>
                  <a:srgbClr val="000000"/>
                </a:solidFill>
              </a:rPr>
              <a:t>goût</a:t>
            </a:r>
            <a:r>
              <a:rPr lang="en-GB" altLang="ro-RO" dirty="0">
                <a:solidFill>
                  <a:srgbClr val="000000"/>
                </a:solidFill>
              </a:rPr>
              <a:t> plus </a:t>
            </a:r>
            <a:r>
              <a:rPr lang="en-GB" altLang="ro-RO" dirty="0" err="1">
                <a:solidFill>
                  <a:srgbClr val="000000"/>
                </a:solidFill>
              </a:rPr>
              <a:t>doux</a:t>
            </a:r>
            <a:r>
              <a:rPr lang="en-GB" altLang="ro-RO" dirty="0">
                <a:solidFill>
                  <a:srgbClr val="000000"/>
                </a:solidFill>
              </a:rPr>
              <a:t> (</a:t>
            </a:r>
            <a:r>
              <a:rPr lang="en-GB" altLang="ro-RO" dirty="0" err="1">
                <a:solidFill>
                  <a:srgbClr val="000000"/>
                </a:solidFill>
              </a:rPr>
              <a:t>Rotavac</a:t>
            </a:r>
            <a:r>
              <a:rPr lang="en-GB" altLang="ro-RO" dirty="0">
                <a:solidFill>
                  <a:srgbClr val="000000"/>
                </a:solidFill>
              </a:rPr>
              <a:t>) dans un second temps </a:t>
            </a:r>
            <a:r>
              <a:rPr lang="en-GB" altLang="ro-RO" dirty="0" err="1">
                <a:solidFill>
                  <a:srgbClr val="000000"/>
                </a:solidFill>
              </a:rPr>
              <a:t>afin</a:t>
            </a:r>
            <a:r>
              <a:rPr lang="en-GB" altLang="ro-RO" dirty="0">
                <a:solidFill>
                  <a:srgbClr val="000000"/>
                </a:solidFill>
              </a:rPr>
              <a:t> de </a:t>
            </a:r>
            <a:r>
              <a:rPr lang="en-GB" altLang="ro-RO" dirty="0" err="1">
                <a:solidFill>
                  <a:srgbClr val="000000"/>
                </a:solidFill>
              </a:rPr>
              <a:t>lui</a:t>
            </a:r>
            <a:r>
              <a:rPr lang="en-GB" altLang="ro-RO" dirty="0">
                <a:solidFill>
                  <a:srgbClr val="000000"/>
                </a:solidFill>
              </a:rPr>
              <a:t> faire </a:t>
            </a:r>
            <a:r>
              <a:rPr lang="en-GB" altLang="ro-RO" dirty="0" err="1">
                <a:solidFill>
                  <a:srgbClr val="000000"/>
                </a:solidFill>
              </a:rPr>
              <a:t>oublier</a:t>
            </a:r>
            <a:r>
              <a:rPr lang="en-GB" altLang="ro-RO" dirty="0">
                <a:solidFill>
                  <a:srgbClr val="000000"/>
                </a:solidFill>
              </a:rPr>
              <a:t> le </a:t>
            </a:r>
            <a:r>
              <a:rPr lang="en-GB" altLang="ro-RO" dirty="0" err="1">
                <a:solidFill>
                  <a:srgbClr val="000000"/>
                </a:solidFill>
              </a:rPr>
              <a:t>goût</a:t>
            </a:r>
            <a:r>
              <a:rPr lang="en-GB" altLang="ro-RO" dirty="0">
                <a:solidFill>
                  <a:srgbClr val="000000"/>
                </a:solidFill>
              </a:rPr>
              <a:t> </a:t>
            </a:r>
            <a:r>
              <a:rPr lang="en-GB" altLang="ro-RO" dirty="0" err="1">
                <a:solidFill>
                  <a:srgbClr val="000000"/>
                </a:solidFill>
              </a:rPr>
              <a:t>amer.</a:t>
            </a:r>
            <a:endParaRPr lang="en-GB" altLang="ro-RO" dirty="0">
              <a:solidFill>
                <a:srgbClr val="000000"/>
              </a:solidFill>
            </a:endParaRPr>
          </a:p>
        </p:txBody>
      </p:sp>
      <p:sp>
        <p:nvSpPr>
          <p:cNvPr id="23556" name="Espace réservé du numéro de diapositive 3">
            <a:extLst>
              <a:ext uri="{FF2B5EF4-FFF2-40B4-BE49-F238E27FC236}">
                <a16:creationId xmlns:a16="http://schemas.microsoft.com/office/drawing/2014/main" id="{EE21E55D-AD67-48A6-A562-F8C158A12715}"/>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35511A20-17FC-4001-AC8E-BCEA111580B6}" type="slidenum">
              <a:rPr lang="en-GB" altLang="ro-RO">
                <a:solidFill>
                  <a:srgbClr val="000000"/>
                </a:solidFill>
                <a:cs typeface="Arial" panose="020B0604020202020204" pitchFamily="34" charset="0"/>
              </a:rPr>
              <a:pPr algn="r">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6277DBCC-0CA7-4551-990F-D52A4A855909}"/>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Tree>
    <p:extLst>
      <p:ext uri="{BB962C8B-B14F-4D97-AF65-F5344CB8AC3E}">
        <p14:creationId xmlns:p14="http://schemas.microsoft.com/office/powerpoint/2010/main" val="2748677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45084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77689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7258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072542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41317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80315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41264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84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443397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268160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605DB653-92D1-44EF-8F8C-247613C1CFF5}"/>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F5C4EBF7-A8B0-41EA-9D6C-A2102BF96C89}"/>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D08364CA-0806-40F5-AACA-08B8FE2A2057}"/>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7FE09327-98CA-4A32-A286-8DE5A4F3BF58}"/>
              </a:ext>
            </a:extLst>
          </p:cNvPr>
          <p:cNvSpPr>
            <a:spLocks noChangeArrowheads="1"/>
          </p:cNvSpPr>
          <p:nvPr/>
        </p:nvSpPr>
        <p:spPr bwMode="auto">
          <a:xfrm>
            <a:off x="0"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C400C82C-F610-41D5-B07C-F2958646A665}"/>
              </a:ext>
            </a:extLst>
          </p:cNvPr>
          <p:cNvSpPr>
            <a:spLocks noChangeArrowheads="1"/>
          </p:cNvSpPr>
          <p:nvPr/>
        </p:nvSpPr>
        <p:spPr bwMode="auto">
          <a:xfrm>
            <a:off x="927100" y="6426200"/>
            <a:ext cx="4940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dirty="0">
                <a:solidFill>
                  <a:srgbClr val="96CCEE"/>
                </a:solidFill>
                <a:latin typeface="Arial Narrow" pitchFamily="34" charset="0"/>
              </a:rPr>
              <a:t>Administration du vaccin antirotavirus, Module 4 </a:t>
            </a:r>
            <a:r>
              <a:rPr lang="fr-FR" altLang="ro-RO" b="1" baseline="12000" noProof="0" dirty="0">
                <a:solidFill>
                  <a:srgbClr val="FFFFFF"/>
                </a:solidFill>
                <a:latin typeface="Arial Narrow" pitchFamily="34" charset="0"/>
              </a:rPr>
              <a:t>| </a:t>
            </a:r>
            <a:r>
              <a:rPr lang="fr-FR" altLang="ro-RO" sz="1200" b="1" kern="1200" noProof="0" dirty="0">
                <a:solidFill>
                  <a:srgbClr val="96CCEE"/>
                </a:solidFill>
                <a:latin typeface="Arial Narrow" pitchFamily="34" charset="0"/>
                <a:ea typeface="MS PGothic" panose="020B0600070205080204" pitchFamily="34" charset="-128"/>
                <a:cs typeface="+mn-cs"/>
              </a:rPr>
              <a:t> mars 2022</a:t>
            </a:r>
          </a:p>
        </p:txBody>
      </p:sp>
      <p:sp>
        <p:nvSpPr>
          <p:cNvPr id="1031" name="Rectangle 14">
            <a:extLst>
              <a:ext uri="{FF2B5EF4-FFF2-40B4-BE49-F238E27FC236}">
                <a16:creationId xmlns:a16="http://schemas.microsoft.com/office/drawing/2014/main" id="{1B440944-B669-450E-AEDF-2686277AE90D}"/>
              </a:ext>
            </a:extLst>
          </p:cNvPr>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28B1275C-B166-4EBE-BC44-A77F60F47D23}"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115298" y="6085005"/>
            <a:ext cx="2780804" cy="70302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66" r:id="rId1"/>
    <p:sldLayoutId id="2147484456" r:id="rId2"/>
    <p:sldLayoutId id="2147484457" r:id="rId3"/>
    <p:sldLayoutId id="2147484458" r:id="rId4"/>
    <p:sldLayoutId id="2147484459" r:id="rId5"/>
    <p:sldLayoutId id="2147484460" r:id="rId6"/>
    <p:sldLayoutId id="2147484461" r:id="rId7"/>
    <p:sldLayoutId id="2147484462" r:id="rId8"/>
    <p:sldLayoutId id="2147484463" r:id="rId9"/>
    <p:sldLayoutId id="2147484464" r:id="rId10"/>
    <p:sldLayoutId id="214748446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4">
            <a:extLst>
              <a:ext uri="{FF2B5EF4-FFF2-40B4-BE49-F238E27FC236}">
                <a16:creationId xmlns:a16="http://schemas.microsoft.com/office/drawing/2014/main" id="{798C6367-AF94-48E4-8511-D32A5BECFA02}"/>
              </a:ext>
            </a:extLst>
          </p:cNvPr>
          <p:cNvSpPr>
            <a:spLocks noChangeArrowheads="1"/>
          </p:cNvSpPr>
          <p:nvPr/>
        </p:nvSpPr>
        <p:spPr bwMode="auto">
          <a:xfrm>
            <a:off x="687388" y="188913"/>
            <a:ext cx="7772400" cy="1470025"/>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2400" b="1">
                <a:solidFill>
                  <a:srgbClr val="FFFFFF"/>
                </a:solidFill>
              </a:rPr>
              <a:t>Formation sur l'introduction du vaccin antirotavirus</a:t>
            </a:r>
          </a:p>
        </p:txBody>
      </p:sp>
      <p:sp>
        <p:nvSpPr>
          <p:cNvPr id="5123" name="Rectangle 5">
            <a:extLst>
              <a:ext uri="{FF2B5EF4-FFF2-40B4-BE49-F238E27FC236}">
                <a16:creationId xmlns:a16="http://schemas.microsoft.com/office/drawing/2014/main" id="{AD5E8599-563B-4C04-A794-6DF2CCFB1A5D}"/>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ClrTx/>
              <a:buFont typeface="Limon F3" charset="0"/>
              <a:buNone/>
            </a:pPr>
            <a:r>
              <a:rPr lang="en-GB" altLang="ro-RO" sz="3200" b="1">
                <a:solidFill>
                  <a:srgbClr val="FFFFFF"/>
                </a:solidFill>
              </a:rPr>
              <a:t>Module 4</a:t>
            </a:r>
          </a:p>
          <a:p>
            <a:pPr algn="ctr">
              <a:buClrTx/>
              <a:buFont typeface="Limon F3" charset="0"/>
              <a:buNone/>
            </a:pPr>
            <a:r>
              <a:rPr lang="en-GB" altLang="ro-RO" sz="3200" b="1">
                <a:solidFill>
                  <a:srgbClr val="FFFFFF"/>
                </a:solidFill>
              </a:rPr>
              <a:t>Administration du vaccin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494383" y="4887913"/>
            <a:ext cx="4767859" cy="1205384"/>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817256" y="6422866"/>
            <a:ext cx="2304256"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a:solidFill>
                  <a:schemeClr val="bg1"/>
                </a:solidFill>
              </a:rPr>
              <a:t>Dernière mise </a:t>
            </a:r>
            <a:r>
              <a:rPr lang="fr-FR" altLang="ro-RO" sz="1000" dirty="0">
                <a:solidFill>
                  <a:schemeClr val="bg1"/>
                </a:solidFill>
              </a:rPr>
              <a:t>à</a:t>
            </a:r>
            <a:r>
              <a:rPr lang="fr-FR" sz="1000" dirty="0">
                <a:solidFill>
                  <a:schemeClr val="bg1"/>
                </a:solidFill>
              </a:rPr>
              <a:t> jour - mars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52DB3F83-4208-4128-881E-4E60CF6AB014}"/>
              </a:ext>
            </a:extLst>
          </p:cNvPr>
          <p:cNvSpPr>
            <a:spLocks noGrp="1"/>
          </p:cNvSpPr>
          <p:nvPr>
            <p:ph type="title" idx="4294967295"/>
          </p:nvPr>
        </p:nvSpPr>
        <p:spPr/>
        <p:txBody>
          <a:bodyPr/>
          <a:lstStyle/>
          <a:p>
            <a:pPr>
              <a:defRPr/>
            </a:pPr>
            <a:r>
              <a:rPr lang="en-GB" altLang="ro-RO" sz="2500" dirty="0"/>
              <a:t>Le </a:t>
            </a:r>
            <a:r>
              <a:rPr lang="en-GB" altLang="ro-RO" sz="2500" dirty="0" err="1"/>
              <a:t>vaccin</a:t>
            </a:r>
            <a:r>
              <a:rPr lang="en-GB" altLang="ro-RO" sz="2500" dirty="0"/>
              <a:t> </a:t>
            </a:r>
            <a:r>
              <a:rPr lang="en-GB" altLang="ro-RO" sz="2500" dirty="0" err="1"/>
              <a:t>antirotavirus</a:t>
            </a:r>
            <a:r>
              <a:rPr lang="en-GB" altLang="ro-RO" sz="2500" dirty="0"/>
              <a:t> (</a:t>
            </a:r>
            <a:r>
              <a:rPr lang="en-GB" altLang="ro-RO" sz="2500" dirty="0" err="1"/>
              <a:t>Rotavac</a:t>
            </a:r>
            <a:r>
              <a:rPr lang="en-GB" altLang="ro-RO" sz="2500" baseline="30000" dirty="0"/>
              <a:t>®</a:t>
            </a:r>
            <a:r>
              <a:rPr lang="en-GB" altLang="ro-RO" sz="2500" dirty="0"/>
              <a:t>) </a:t>
            </a:r>
            <a:r>
              <a:rPr lang="en-GB" altLang="ro-RO" sz="2500" dirty="0" err="1"/>
              <a:t>peut</a:t>
            </a:r>
            <a:r>
              <a:rPr lang="en-GB" altLang="ro-RO" sz="2500" dirty="0"/>
              <a:t>-il </a:t>
            </a:r>
            <a:r>
              <a:rPr lang="en-GB" altLang="ro-RO" sz="2500" dirty="0" err="1"/>
              <a:t>être</a:t>
            </a:r>
            <a:r>
              <a:rPr lang="en-GB" altLang="ro-RO" sz="2500" dirty="0"/>
              <a:t> </a:t>
            </a:r>
            <a:r>
              <a:rPr lang="en-GB" altLang="ro-RO" sz="2500" dirty="0" err="1"/>
              <a:t>administré</a:t>
            </a:r>
            <a:r>
              <a:rPr lang="en-GB" altLang="ro-RO" sz="2500" dirty="0"/>
              <a:t> </a:t>
            </a:r>
            <a:r>
              <a:rPr lang="en-GB" altLang="ro-RO" sz="2500" dirty="0" err="1"/>
              <a:t>en</a:t>
            </a:r>
            <a:r>
              <a:rPr lang="en-GB" altLang="ro-RO" sz="2500" dirty="0"/>
              <a:t> </a:t>
            </a:r>
            <a:r>
              <a:rPr lang="en-GB" altLang="ro-RO" sz="2500" dirty="0" err="1"/>
              <a:t>même</a:t>
            </a:r>
            <a:r>
              <a:rPr lang="en-GB" altLang="ro-RO" sz="2500" dirty="0"/>
              <a:t> temps que </a:t>
            </a:r>
            <a:r>
              <a:rPr lang="en-GB" altLang="ro-RO" sz="2500" dirty="0" err="1"/>
              <a:t>d’autres</a:t>
            </a:r>
            <a:r>
              <a:rPr lang="en-GB" altLang="ro-RO" sz="2500" dirty="0"/>
              <a:t> </a:t>
            </a:r>
            <a:r>
              <a:rPr lang="en-GB" altLang="ro-RO" sz="2500" dirty="0" err="1"/>
              <a:t>vaccins</a:t>
            </a:r>
            <a:r>
              <a:rPr lang="en-GB" altLang="ro-RO" sz="2500" dirty="0"/>
              <a:t> pour enfants?</a:t>
            </a:r>
          </a:p>
        </p:txBody>
      </p:sp>
      <p:sp>
        <p:nvSpPr>
          <p:cNvPr id="22531" name="Rectangle 5">
            <a:extLst>
              <a:ext uri="{FF2B5EF4-FFF2-40B4-BE49-F238E27FC236}">
                <a16:creationId xmlns:a16="http://schemas.microsoft.com/office/drawing/2014/main" id="{324EFB93-CB7D-45E6-97A0-B3EBF2A1EAF9}"/>
              </a:ext>
            </a:extLst>
          </p:cNvPr>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s-ES" sz="1800">
              <a:solidFill>
                <a:schemeClr val="tx1"/>
              </a:solidFill>
              <a:latin typeface="Limon F3" charset="0"/>
            </a:endParaRPr>
          </a:p>
        </p:txBody>
      </p:sp>
      <p:sp>
        <p:nvSpPr>
          <p:cNvPr id="22532" name="Espace réservé du contenu 3">
            <a:extLst>
              <a:ext uri="{FF2B5EF4-FFF2-40B4-BE49-F238E27FC236}">
                <a16:creationId xmlns:a16="http://schemas.microsoft.com/office/drawing/2014/main" id="{BD572253-19EC-43A6-8A49-A0CDD83BD3AD}"/>
              </a:ext>
            </a:extLst>
          </p:cNvPr>
          <p:cNvSpPr txBox="1">
            <a:spLocks/>
          </p:cNvSpPr>
          <p:nvPr/>
        </p:nvSpPr>
        <p:spPr bwMode="auto">
          <a:xfrm>
            <a:off x="323850" y="1381125"/>
            <a:ext cx="85693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100" dirty="0"/>
              <a:t>Le </a:t>
            </a:r>
            <a:r>
              <a:rPr lang="en-GB" altLang="ro-RO" sz="2100" dirty="0" err="1"/>
              <a:t>Rotavac</a:t>
            </a:r>
            <a:r>
              <a:rPr lang="en-GB" altLang="ro-RO" sz="2100" baseline="30000" dirty="0"/>
              <a:t>®</a:t>
            </a:r>
            <a:r>
              <a:rPr lang="en-GB" altLang="ro-RO" sz="2100" dirty="0"/>
              <a:t>, </a:t>
            </a:r>
            <a:r>
              <a:rPr lang="en-GB" altLang="ro-RO" sz="2100" dirty="0" err="1"/>
              <a:t>ainsi</a:t>
            </a:r>
            <a:r>
              <a:rPr lang="en-GB" altLang="ro-RO" sz="2100" dirty="0"/>
              <a:t> que les </a:t>
            </a:r>
            <a:r>
              <a:rPr lang="en-GB" altLang="ro-RO" sz="2100" dirty="0" err="1"/>
              <a:t>autres</a:t>
            </a:r>
            <a:r>
              <a:rPr lang="en-GB" altLang="ro-RO" sz="2100" dirty="0"/>
              <a:t> </a:t>
            </a:r>
            <a:r>
              <a:rPr lang="en-GB" altLang="ro-RO" sz="2100" dirty="0" err="1"/>
              <a:t>vaccins</a:t>
            </a:r>
            <a:r>
              <a:rPr lang="en-GB" altLang="ro-RO" sz="2100" dirty="0"/>
              <a:t> </a:t>
            </a:r>
            <a:r>
              <a:rPr lang="en-GB" altLang="ro-RO" sz="2100" dirty="0" err="1"/>
              <a:t>antirotavirus</a:t>
            </a:r>
            <a:r>
              <a:rPr lang="en-GB" altLang="ro-RO" sz="2100" dirty="0"/>
              <a:t>, </a:t>
            </a:r>
            <a:r>
              <a:rPr lang="en-GB" altLang="ro-RO" sz="2100" dirty="0" err="1"/>
              <a:t>peuvent</a:t>
            </a:r>
            <a:r>
              <a:rPr lang="en-GB" altLang="ro-RO" sz="2100" dirty="0"/>
              <a:t> </a:t>
            </a:r>
            <a:r>
              <a:rPr lang="en-GB" altLang="ro-RO" sz="2100" dirty="0" err="1"/>
              <a:t>être</a:t>
            </a:r>
            <a:r>
              <a:rPr lang="en-GB" altLang="ro-RO" sz="2100" dirty="0"/>
              <a:t> </a:t>
            </a:r>
            <a:r>
              <a:rPr lang="en-GB" altLang="ro-RO" sz="2100" dirty="0" err="1"/>
              <a:t>administrés</a:t>
            </a:r>
            <a:r>
              <a:rPr lang="en-GB" altLang="ro-RO" sz="2100" dirty="0"/>
              <a:t> avec </a:t>
            </a:r>
            <a:r>
              <a:rPr lang="en-GB" altLang="ro-RO" sz="2100" dirty="0" err="1"/>
              <a:t>tous</a:t>
            </a:r>
            <a:r>
              <a:rPr lang="en-GB" altLang="ro-RO" sz="2100" dirty="0"/>
              <a:t> les </a:t>
            </a:r>
            <a:r>
              <a:rPr lang="en-GB" altLang="ro-RO" sz="2100" dirty="0" err="1"/>
              <a:t>vaccins</a:t>
            </a:r>
            <a:r>
              <a:rPr lang="en-GB" altLang="ro-RO" sz="2100" dirty="0"/>
              <a:t> de routine de </a:t>
            </a:r>
            <a:r>
              <a:rPr lang="en-GB" altLang="ro-RO" sz="2100" dirty="0" err="1"/>
              <a:t>l’enfance</a:t>
            </a:r>
            <a:r>
              <a:rPr lang="en-GB" altLang="ro-RO" sz="2100" dirty="0"/>
              <a:t> </a:t>
            </a:r>
            <a:r>
              <a:rPr lang="en-GB" altLang="ro-RO" sz="2100" dirty="0" err="1"/>
              <a:t>suivants</a:t>
            </a:r>
            <a:r>
              <a:rPr lang="en-GB" altLang="ro-RO" sz="2100" dirty="0"/>
              <a:t> sans </a:t>
            </a:r>
            <a:r>
              <a:rPr lang="en-GB" altLang="ro-RO" sz="2100" dirty="0" err="1"/>
              <a:t>nuire</a:t>
            </a:r>
            <a:r>
              <a:rPr lang="en-GB" altLang="ro-RO" sz="2100" dirty="0"/>
              <a:t> à </a:t>
            </a:r>
            <a:r>
              <a:rPr lang="en-GB" altLang="ro-RO" sz="2100" dirty="0" err="1"/>
              <a:t>leur</a:t>
            </a:r>
            <a:r>
              <a:rPr lang="en-GB" altLang="ro-RO" sz="2100" dirty="0"/>
              <a:t> </a:t>
            </a:r>
            <a:r>
              <a:rPr lang="en-GB" altLang="ro-RO" sz="2100" dirty="0" err="1"/>
              <a:t>efficacité</a:t>
            </a:r>
            <a:r>
              <a:rPr lang="en-GB" altLang="ro-RO" sz="2100" dirty="0"/>
              <a:t> : </a:t>
            </a:r>
          </a:p>
          <a:p>
            <a:pPr lvl="2">
              <a:buFont typeface="Arial" panose="020B0604020202020204" pitchFamily="34" charset="0"/>
              <a:buChar char="–"/>
            </a:pPr>
            <a:r>
              <a:rPr lang="en-GB" altLang="ro-RO" dirty="0" err="1">
                <a:latin typeface="Arial" panose="020B0604020202020204" pitchFamily="34" charset="0"/>
                <a:ea typeface="MS PGothic" panose="020B0600070205080204" pitchFamily="34" charset="-128"/>
              </a:rPr>
              <a:t>Vaccin</a:t>
            </a:r>
            <a:r>
              <a:rPr lang="en-GB" altLang="ro-RO" dirty="0">
                <a:latin typeface="Arial" panose="020B0604020202020204" pitchFamily="34" charset="0"/>
                <a:ea typeface="MS PGothic" panose="020B0600070205080204" pitchFamily="34" charset="-128"/>
              </a:rPr>
              <a:t> </a:t>
            </a:r>
            <a:r>
              <a:rPr lang="en-GB" altLang="ro-RO" dirty="0" err="1">
                <a:latin typeface="Arial" panose="020B0604020202020204" pitchFamily="34" charset="0"/>
                <a:ea typeface="MS PGothic" panose="020B0600070205080204" pitchFamily="34" charset="-128"/>
              </a:rPr>
              <a:t>antidiphtérique-antitétanique-anticoquelucheux</a:t>
            </a:r>
            <a:r>
              <a:rPr lang="en-GB" altLang="ro-RO" dirty="0">
                <a:latin typeface="Arial" panose="020B0604020202020204" pitchFamily="34" charset="0"/>
                <a:ea typeface="MS PGothic" panose="020B0600070205080204" pitchFamily="34" charset="-128"/>
              </a:rPr>
              <a:t> (DTC)</a:t>
            </a:r>
          </a:p>
          <a:p>
            <a:pPr lvl="2">
              <a:buFont typeface="Arial" panose="020B0604020202020204" pitchFamily="34" charset="0"/>
              <a:buChar char="–"/>
            </a:pPr>
            <a:r>
              <a:rPr lang="en-GB" altLang="ro-RO" dirty="0" err="1">
                <a:latin typeface="Arial" panose="020B0604020202020204" pitchFamily="34" charset="0"/>
                <a:ea typeface="MS PGothic" panose="020B0600070205080204" pitchFamily="34" charset="-128"/>
              </a:rPr>
              <a:t>Vaccin</a:t>
            </a:r>
            <a:r>
              <a:rPr lang="en-GB" altLang="ro-RO" dirty="0">
                <a:latin typeface="Arial" panose="020B0604020202020204" pitchFamily="34" charset="0"/>
                <a:ea typeface="MS PGothic" panose="020B0600070205080204" pitchFamily="34" charset="-128"/>
              </a:rPr>
              <a:t> </a:t>
            </a:r>
            <a:r>
              <a:rPr lang="en-GB" altLang="ro-RO" i="1" dirty="0">
                <a:latin typeface="Arial" panose="020B0604020202020204" pitchFamily="34" charset="0"/>
                <a:ea typeface="MS PGothic" panose="020B0600070205080204" pitchFamily="34" charset="-128"/>
              </a:rPr>
              <a:t>Haemophilus influenzae</a:t>
            </a:r>
            <a:r>
              <a:rPr lang="en-GB" altLang="ro-RO" dirty="0">
                <a:latin typeface="Arial" panose="020B0604020202020204" pitchFamily="34" charset="0"/>
                <a:ea typeface="MS PGothic" panose="020B0600070205080204" pitchFamily="34" charset="-128"/>
              </a:rPr>
              <a:t> de type b (Hib)</a:t>
            </a:r>
          </a:p>
          <a:p>
            <a:pPr lvl="2">
              <a:buFont typeface="Arial" panose="020B0604020202020204" pitchFamily="34" charset="0"/>
              <a:buChar char="–"/>
            </a:pPr>
            <a:r>
              <a:rPr lang="en-GB" altLang="ro-RO" dirty="0" err="1">
                <a:latin typeface="Arial" panose="020B0604020202020204" pitchFamily="34" charset="0"/>
                <a:ea typeface="MS PGothic" panose="020B0600070205080204" pitchFamily="34" charset="-128"/>
              </a:rPr>
              <a:t>Vaccin</a:t>
            </a:r>
            <a:r>
              <a:rPr lang="en-GB" altLang="ro-RO" dirty="0">
                <a:latin typeface="Arial" panose="020B0604020202020204" pitchFamily="34" charset="0"/>
                <a:ea typeface="MS PGothic" panose="020B0600070205080204" pitchFamily="34" charset="-128"/>
              </a:rPr>
              <a:t> </a:t>
            </a:r>
            <a:r>
              <a:rPr lang="en-GB" altLang="ro-RO" dirty="0" err="1">
                <a:latin typeface="Arial" panose="020B0604020202020204" pitchFamily="34" charset="0"/>
                <a:ea typeface="MS PGothic" panose="020B0600070205080204" pitchFamily="34" charset="-128"/>
              </a:rPr>
              <a:t>antipoliomyélitique</a:t>
            </a:r>
            <a:r>
              <a:rPr lang="en-GB" altLang="ro-RO" dirty="0">
                <a:latin typeface="Arial" panose="020B0604020202020204" pitchFamily="34" charset="0"/>
                <a:ea typeface="MS PGothic" panose="020B0600070205080204" pitchFamily="34" charset="-128"/>
              </a:rPr>
              <a:t> </a:t>
            </a:r>
            <a:r>
              <a:rPr lang="en-GB" altLang="ro-RO" dirty="0" err="1">
                <a:latin typeface="Arial" panose="020B0604020202020204" pitchFamily="34" charset="0"/>
                <a:ea typeface="MS PGothic" panose="020B0600070205080204" pitchFamily="34" charset="-128"/>
              </a:rPr>
              <a:t>inactivé</a:t>
            </a:r>
            <a:r>
              <a:rPr lang="en-GB" altLang="ro-RO" dirty="0">
                <a:latin typeface="Arial" panose="020B0604020202020204" pitchFamily="34" charset="0"/>
                <a:ea typeface="MS PGothic" panose="020B0600070205080204" pitchFamily="34" charset="-128"/>
              </a:rPr>
              <a:t> (VPI)</a:t>
            </a:r>
          </a:p>
          <a:p>
            <a:pPr lvl="2">
              <a:buFont typeface="Arial" panose="020B0604020202020204" pitchFamily="34" charset="0"/>
              <a:buChar char="–"/>
            </a:pPr>
            <a:r>
              <a:rPr lang="en-GB" altLang="ro-RO" dirty="0" err="1">
                <a:latin typeface="Arial" panose="020B0604020202020204" pitchFamily="34" charset="0"/>
                <a:ea typeface="MS PGothic" panose="020B0600070205080204" pitchFamily="34" charset="-128"/>
              </a:rPr>
              <a:t>Vaccin</a:t>
            </a:r>
            <a:r>
              <a:rPr lang="en-GB" altLang="ro-RO" dirty="0">
                <a:latin typeface="Arial" panose="020B0604020202020204" pitchFamily="34" charset="0"/>
                <a:ea typeface="MS PGothic" panose="020B0600070205080204" pitchFamily="34" charset="-128"/>
              </a:rPr>
              <a:t> anti-</a:t>
            </a:r>
            <a:r>
              <a:rPr lang="en-GB" altLang="ro-RO" dirty="0" err="1">
                <a:latin typeface="Arial" panose="020B0604020202020204" pitchFamily="34" charset="0"/>
                <a:ea typeface="MS PGothic" panose="020B0600070205080204" pitchFamily="34" charset="-128"/>
              </a:rPr>
              <a:t>hépatite</a:t>
            </a:r>
            <a:r>
              <a:rPr lang="en-GB" altLang="ro-RO" dirty="0">
                <a:latin typeface="Arial" panose="020B0604020202020204" pitchFamily="34" charset="0"/>
                <a:ea typeface="MS PGothic" panose="020B0600070205080204" pitchFamily="34" charset="-128"/>
              </a:rPr>
              <a:t> B</a:t>
            </a:r>
          </a:p>
          <a:p>
            <a:pPr lvl="2">
              <a:buFont typeface="Arial" panose="020B0604020202020204" pitchFamily="34" charset="0"/>
              <a:buChar char="–"/>
            </a:pPr>
            <a:r>
              <a:rPr lang="en-GB" altLang="ro-RO" dirty="0" err="1">
                <a:latin typeface="Arial" panose="020B0604020202020204" pitchFamily="34" charset="0"/>
                <a:ea typeface="MS PGothic" panose="020B0600070205080204" pitchFamily="34" charset="-128"/>
              </a:rPr>
              <a:t>Vaccin</a:t>
            </a:r>
            <a:r>
              <a:rPr lang="en-GB" altLang="ro-RO" dirty="0">
                <a:latin typeface="Arial" panose="020B0604020202020204" pitchFamily="34" charset="0"/>
                <a:ea typeface="MS PGothic" panose="020B0600070205080204" pitchFamily="34" charset="-128"/>
              </a:rPr>
              <a:t> </a:t>
            </a:r>
            <a:r>
              <a:rPr lang="en-GB" altLang="ro-RO" dirty="0" err="1">
                <a:latin typeface="Arial" panose="020B0604020202020204" pitchFamily="34" charset="0"/>
                <a:ea typeface="MS PGothic" panose="020B0600070205080204" pitchFamily="34" charset="-128"/>
              </a:rPr>
              <a:t>antipneumococcique</a:t>
            </a:r>
            <a:endParaRPr lang="en-GB" altLang="ro-RO" dirty="0">
              <a:latin typeface="Arial" panose="020B0604020202020204" pitchFamily="34" charset="0"/>
              <a:ea typeface="MS PGothic" panose="020B0600070205080204" pitchFamily="34" charset="-128"/>
            </a:endParaRPr>
          </a:p>
          <a:p>
            <a:pPr lvl="2">
              <a:buFont typeface="Arial" panose="020B0604020202020204" pitchFamily="34" charset="0"/>
              <a:buChar char="–"/>
            </a:pPr>
            <a:r>
              <a:rPr lang="en-GB" altLang="ro-RO" dirty="0" err="1">
                <a:latin typeface="Arial" panose="020B0604020202020204" pitchFamily="34" charset="0"/>
                <a:ea typeface="MS PGothic" panose="020B0600070205080204" pitchFamily="34" charset="-128"/>
              </a:rPr>
              <a:t>Vaccin</a:t>
            </a:r>
            <a:r>
              <a:rPr lang="en-GB" altLang="ro-RO" dirty="0">
                <a:latin typeface="Arial" panose="020B0604020202020204" pitchFamily="34" charset="0"/>
                <a:ea typeface="MS PGothic" panose="020B0600070205080204" pitchFamily="34" charset="-128"/>
              </a:rPr>
              <a:t> </a:t>
            </a:r>
            <a:r>
              <a:rPr lang="en-GB" altLang="ro-RO" dirty="0" err="1">
                <a:latin typeface="Arial" panose="020B0604020202020204" pitchFamily="34" charset="0"/>
                <a:ea typeface="MS PGothic" panose="020B0600070205080204" pitchFamily="34" charset="-128"/>
              </a:rPr>
              <a:t>antipoliomyélitique</a:t>
            </a:r>
            <a:r>
              <a:rPr lang="en-GB" altLang="ro-RO" dirty="0">
                <a:latin typeface="Arial" panose="020B0604020202020204" pitchFamily="34" charset="0"/>
                <a:ea typeface="MS PGothic" panose="020B0600070205080204" pitchFamily="34" charset="-128"/>
              </a:rPr>
              <a:t> oral (VPO)</a:t>
            </a:r>
          </a:p>
          <a:p>
            <a:r>
              <a:rPr lang="en-GB" altLang="ro-RO" sz="2100" dirty="0" err="1"/>
              <a:t>Administrer</a:t>
            </a:r>
            <a:r>
              <a:rPr lang="en-GB" altLang="ro-RO" sz="2100" dirty="0"/>
              <a:t> le </a:t>
            </a:r>
            <a:r>
              <a:rPr lang="en-GB" altLang="ro-RO" sz="2100" dirty="0" err="1"/>
              <a:t>vaccin</a:t>
            </a:r>
            <a:r>
              <a:rPr lang="en-GB" altLang="ro-RO" sz="2100" dirty="0"/>
              <a:t> </a:t>
            </a:r>
            <a:r>
              <a:rPr lang="en-GB" altLang="ro-RO" sz="2100" dirty="0" err="1"/>
              <a:t>antirotavirus</a:t>
            </a:r>
            <a:r>
              <a:rPr lang="en-GB" altLang="ro-RO" sz="2100" dirty="0"/>
              <a:t> (et le VPO)</a:t>
            </a:r>
            <a:r>
              <a:rPr lang="en-GB" altLang="ro-RO" sz="2100" b="1" dirty="0"/>
              <a:t> </a:t>
            </a:r>
            <a:r>
              <a:rPr lang="en-GB" altLang="ro-RO" sz="2100" b="1" dirty="0" err="1"/>
              <a:t>en</a:t>
            </a:r>
            <a:r>
              <a:rPr lang="en-GB" altLang="ro-RO" sz="2100" b="1" dirty="0"/>
              <a:t> premier</a:t>
            </a:r>
            <a:r>
              <a:rPr lang="en-GB" altLang="ro-RO" sz="2100" dirty="0"/>
              <a:t>,</a:t>
            </a:r>
            <a:r>
              <a:rPr lang="en-GB" altLang="ro-RO" sz="2100" b="1" dirty="0"/>
              <a:t> </a:t>
            </a:r>
            <a:r>
              <a:rPr lang="en-GB" altLang="ro-RO" sz="2100" dirty="0" err="1"/>
              <a:t>puis</a:t>
            </a:r>
            <a:r>
              <a:rPr lang="en-GB" altLang="ro-RO" sz="2100" dirty="0"/>
              <a:t> </a:t>
            </a:r>
            <a:r>
              <a:rPr lang="en-GB" altLang="ro-RO" sz="2100" dirty="0" err="1"/>
              <a:t>administrer</a:t>
            </a:r>
            <a:r>
              <a:rPr lang="en-GB" altLang="ro-RO" sz="2100" dirty="0"/>
              <a:t> les </a:t>
            </a:r>
            <a:r>
              <a:rPr lang="en-GB" altLang="ro-RO" sz="2100" dirty="0" err="1"/>
              <a:t>autres</a:t>
            </a:r>
            <a:r>
              <a:rPr lang="en-GB" altLang="ro-RO" sz="2100" dirty="0"/>
              <a:t> </a:t>
            </a:r>
            <a:r>
              <a:rPr lang="en-GB" altLang="ro-RO" sz="2100" dirty="0" err="1"/>
              <a:t>vaccins</a:t>
            </a:r>
            <a:r>
              <a:rPr lang="en-GB" altLang="ro-RO" sz="2100" dirty="0"/>
              <a:t> </a:t>
            </a:r>
            <a:r>
              <a:rPr lang="en-GB" altLang="ro-RO" sz="2100" dirty="0" err="1"/>
              <a:t>pédiatriques</a:t>
            </a:r>
            <a:r>
              <a:rPr lang="en-GB" altLang="ro-RO" sz="2100" dirty="0"/>
              <a:t> injectables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à coins arrondis 3">
            <a:extLst>
              <a:ext uri="{FF2B5EF4-FFF2-40B4-BE49-F238E27FC236}">
                <a16:creationId xmlns:a16="http://schemas.microsoft.com/office/drawing/2014/main" id="{665338FC-B5C6-4930-827A-C2592FCC69B3}"/>
              </a:ext>
            </a:extLst>
          </p:cNvPr>
          <p:cNvSpPr>
            <a:spLocks noChangeArrowheads="1"/>
          </p:cNvSpPr>
          <p:nvPr/>
        </p:nvSpPr>
        <p:spPr bwMode="auto">
          <a:xfrm>
            <a:off x="971550" y="1916113"/>
            <a:ext cx="3959225" cy="2520950"/>
          </a:xfrm>
          <a:prstGeom prst="wedgeRoundRectCallout">
            <a:avLst>
              <a:gd name="adj1" fmla="val 68125"/>
              <a:gd name="adj2" fmla="val -2021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spcBef>
                <a:spcPct val="0"/>
              </a:spcBef>
              <a:buClrTx/>
              <a:buFont typeface="Limon F3" charset="0"/>
              <a:buNone/>
              <a:defRPr/>
            </a:pPr>
            <a:r>
              <a:rPr lang="en-GB" altLang="ro-RO" sz="1850" b="1" dirty="0">
                <a:solidFill>
                  <a:srgbClr val="002060"/>
                </a:solidFill>
              </a:rPr>
              <a:t>Le </a:t>
            </a:r>
            <a:r>
              <a:rPr lang="en-GB" altLang="ro-RO" sz="1850" b="1" dirty="0" err="1">
                <a:solidFill>
                  <a:srgbClr val="002060"/>
                </a:solidFill>
              </a:rPr>
              <a:t>nourrisson</a:t>
            </a:r>
            <a:r>
              <a:rPr lang="en-GB" altLang="ro-RO" sz="1850" b="1" dirty="0">
                <a:solidFill>
                  <a:srgbClr val="002060"/>
                </a:solidFill>
              </a:rPr>
              <a:t> </a:t>
            </a:r>
            <a:r>
              <a:rPr lang="en-GB" altLang="ro-RO" sz="1850" b="1" dirty="0" err="1">
                <a:solidFill>
                  <a:srgbClr val="002060"/>
                </a:solidFill>
              </a:rPr>
              <a:t>est</a:t>
            </a:r>
            <a:r>
              <a:rPr lang="en-GB" altLang="ro-RO" sz="1850" b="1" dirty="0">
                <a:solidFill>
                  <a:srgbClr val="002060"/>
                </a:solidFill>
              </a:rPr>
              <a:t> </a:t>
            </a:r>
            <a:r>
              <a:rPr lang="en-GB" altLang="ro-RO" sz="1850" b="1" dirty="0" err="1">
                <a:solidFill>
                  <a:srgbClr val="002060"/>
                </a:solidFill>
              </a:rPr>
              <a:t>âgé</a:t>
            </a:r>
            <a:r>
              <a:rPr lang="en-GB" altLang="ro-RO" sz="1850" b="1" dirty="0">
                <a:solidFill>
                  <a:srgbClr val="002060"/>
                </a:solidFill>
              </a:rPr>
              <a:t> de 6 </a:t>
            </a:r>
            <a:r>
              <a:rPr lang="en-GB" altLang="ro-RO" sz="1850" b="1" dirty="0" err="1">
                <a:solidFill>
                  <a:srgbClr val="002060"/>
                </a:solidFill>
              </a:rPr>
              <a:t>semaines</a:t>
            </a:r>
            <a:r>
              <a:rPr lang="en-GB" altLang="ro-RO" sz="1850" b="1" dirty="0">
                <a:solidFill>
                  <a:srgbClr val="002060"/>
                </a:solidFill>
              </a:rPr>
              <a:t>. </a:t>
            </a:r>
            <a:r>
              <a:rPr lang="en-GB" altLang="ro-RO" sz="1850" b="1" dirty="0" err="1">
                <a:solidFill>
                  <a:srgbClr val="002060"/>
                </a:solidFill>
              </a:rPr>
              <a:t>Vous</a:t>
            </a:r>
            <a:r>
              <a:rPr lang="en-GB" altLang="ro-RO" sz="1850" b="1" dirty="0">
                <a:solidFill>
                  <a:srgbClr val="002060"/>
                </a:solidFill>
              </a:rPr>
              <a:t> </a:t>
            </a:r>
            <a:r>
              <a:rPr lang="en-GB" altLang="ro-RO" sz="1850" b="1" dirty="0" err="1">
                <a:solidFill>
                  <a:srgbClr val="002060"/>
                </a:solidFill>
              </a:rPr>
              <a:t>lui</a:t>
            </a:r>
            <a:r>
              <a:rPr lang="en-GB" altLang="ro-RO" sz="1850" b="1" dirty="0">
                <a:solidFill>
                  <a:srgbClr val="002060"/>
                </a:solidFill>
              </a:rPr>
              <a:t> </a:t>
            </a:r>
            <a:r>
              <a:rPr lang="en-GB" altLang="ro-RO" sz="1850" b="1" dirty="0" err="1">
                <a:solidFill>
                  <a:srgbClr val="002060"/>
                </a:solidFill>
              </a:rPr>
              <a:t>administrez</a:t>
            </a:r>
            <a:r>
              <a:rPr lang="en-GB" altLang="ro-RO" sz="1850" b="1" dirty="0">
                <a:solidFill>
                  <a:srgbClr val="002060"/>
                </a:solidFill>
              </a:rPr>
              <a:t> le </a:t>
            </a:r>
            <a:r>
              <a:rPr lang="en-GB" altLang="ro-RO" sz="1850" b="1" dirty="0" err="1">
                <a:solidFill>
                  <a:srgbClr val="002060"/>
                </a:solidFill>
              </a:rPr>
              <a:t>VPO</a:t>
            </a:r>
            <a:r>
              <a:rPr lang="en-GB" altLang="ro-RO" sz="1850" b="1" dirty="0">
                <a:solidFill>
                  <a:srgbClr val="002060"/>
                </a:solidFill>
              </a:rPr>
              <a:t>, le </a:t>
            </a:r>
            <a:r>
              <a:rPr lang="en-GB" altLang="ro-RO" sz="1850" b="1" dirty="0" err="1">
                <a:solidFill>
                  <a:srgbClr val="002060"/>
                </a:solidFill>
              </a:rPr>
              <a:t>vaccin</a:t>
            </a:r>
            <a:r>
              <a:rPr lang="en-GB" altLang="ro-RO" sz="1850" b="1" dirty="0">
                <a:solidFill>
                  <a:srgbClr val="002060"/>
                </a:solidFill>
              </a:rPr>
              <a:t> </a:t>
            </a:r>
            <a:r>
              <a:rPr lang="en-GB" altLang="ro-RO" sz="1850" b="1" dirty="0" err="1">
                <a:solidFill>
                  <a:srgbClr val="002060"/>
                </a:solidFill>
              </a:rPr>
              <a:t>antirotavirus</a:t>
            </a:r>
            <a:r>
              <a:rPr lang="en-GB" altLang="ro-RO" sz="1850" b="1" dirty="0">
                <a:solidFill>
                  <a:srgbClr val="002060"/>
                </a:solidFill>
              </a:rPr>
              <a:t> et le </a:t>
            </a:r>
            <a:r>
              <a:rPr lang="en-GB" altLang="ro-RO" sz="1850" b="1" dirty="0" err="1">
                <a:solidFill>
                  <a:srgbClr val="002060"/>
                </a:solidFill>
              </a:rPr>
              <a:t>vaccin</a:t>
            </a:r>
            <a:r>
              <a:rPr lang="en-GB" altLang="ro-RO" sz="1850" b="1" dirty="0">
                <a:solidFill>
                  <a:srgbClr val="002060"/>
                </a:solidFill>
              </a:rPr>
              <a:t> </a:t>
            </a:r>
            <a:r>
              <a:rPr lang="en-GB" altLang="ro-RO" sz="1850" b="1" dirty="0" err="1">
                <a:solidFill>
                  <a:srgbClr val="002060"/>
                </a:solidFill>
              </a:rPr>
              <a:t>pentavalent</a:t>
            </a:r>
            <a:r>
              <a:rPr lang="en-GB" altLang="ro-RO" sz="1850" b="1" dirty="0">
                <a:solidFill>
                  <a:srgbClr val="002060"/>
                </a:solidFill>
              </a:rPr>
              <a:t>.</a:t>
            </a:r>
          </a:p>
          <a:p>
            <a:pPr>
              <a:spcBef>
                <a:spcPct val="0"/>
              </a:spcBef>
              <a:buClrTx/>
              <a:buFont typeface="Limon F3" charset="0"/>
              <a:buNone/>
              <a:defRPr/>
            </a:pPr>
            <a:endParaRPr lang="en-GB" altLang="ro-RO" sz="1850" b="1" dirty="0">
              <a:solidFill>
                <a:srgbClr val="002060"/>
              </a:solidFill>
            </a:endParaRPr>
          </a:p>
          <a:p>
            <a:pPr>
              <a:spcBef>
                <a:spcPct val="0"/>
              </a:spcBef>
              <a:buClrTx/>
              <a:buFont typeface="Limon F3" charset="0"/>
              <a:buNone/>
              <a:defRPr/>
            </a:pPr>
            <a:r>
              <a:rPr lang="en-GB" altLang="ro-RO" sz="1850" b="1" dirty="0" err="1">
                <a:solidFill>
                  <a:srgbClr val="002060"/>
                </a:solidFill>
              </a:rPr>
              <a:t>Dans</a:t>
            </a:r>
            <a:r>
              <a:rPr lang="en-GB" altLang="ro-RO" sz="1850" b="1" dirty="0">
                <a:solidFill>
                  <a:srgbClr val="002060"/>
                </a:solidFill>
              </a:rPr>
              <a:t> </a:t>
            </a:r>
            <a:r>
              <a:rPr lang="en-GB" altLang="ro-RO" sz="1850" b="1" dirty="0" err="1">
                <a:solidFill>
                  <a:srgbClr val="002060"/>
                </a:solidFill>
              </a:rPr>
              <a:t>quel</a:t>
            </a:r>
            <a:r>
              <a:rPr lang="en-GB" altLang="ro-RO" sz="1850" b="1" dirty="0">
                <a:solidFill>
                  <a:srgbClr val="002060"/>
                </a:solidFill>
              </a:rPr>
              <a:t> </a:t>
            </a:r>
            <a:r>
              <a:rPr lang="en-GB" altLang="ro-RO" sz="1850" b="1" dirty="0" err="1">
                <a:solidFill>
                  <a:srgbClr val="002060"/>
                </a:solidFill>
              </a:rPr>
              <a:t>ordre</a:t>
            </a:r>
            <a:r>
              <a:rPr lang="en-GB" altLang="ro-RO" sz="1850" b="1" dirty="0">
                <a:solidFill>
                  <a:srgbClr val="002060"/>
                </a:solidFill>
              </a:rPr>
              <a:t> </a:t>
            </a:r>
            <a:r>
              <a:rPr lang="en-GB" altLang="ro-RO" sz="1850" b="1" dirty="0" err="1">
                <a:solidFill>
                  <a:srgbClr val="002060"/>
                </a:solidFill>
              </a:rPr>
              <a:t>devriez-vous</a:t>
            </a:r>
            <a:r>
              <a:rPr lang="en-GB" altLang="ro-RO" sz="1850" b="1" dirty="0">
                <a:solidFill>
                  <a:srgbClr val="002060"/>
                </a:solidFill>
              </a:rPr>
              <a:t> </a:t>
            </a:r>
            <a:r>
              <a:rPr lang="en-GB" altLang="ro-RO" sz="1850" b="1" dirty="0" err="1">
                <a:solidFill>
                  <a:srgbClr val="002060"/>
                </a:solidFill>
              </a:rPr>
              <a:t>administrer</a:t>
            </a:r>
            <a:r>
              <a:rPr lang="en-GB" altLang="ro-RO" sz="1850" b="1" dirty="0">
                <a:solidFill>
                  <a:srgbClr val="002060"/>
                </a:solidFill>
              </a:rPr>
              <a:t> les </a:t>
            </a:r>
            <a:r>
              <a:rPr lang="en-GB" altLang="ro-RO" sz="1850" b="1" dirty="0" err="1">
                <a:solidFill>
                  <a:srgbClr val="002060"/>
                </a:solidFill>
              </a:rPr>
              <a:t>vaccins</a:t>
            </a:r>
            <a:r>
              <a:rPr lang="en-GB" altLang="ro-RO" sz="1850" b="1" dirty="0">
                <a:solidFill>
                  <a:srgbClr val="002060"/>
                </a:solidFill>
              </a:rPr>
              <a:t> ?</a:t>
            </a:r>
          </a:p>
        </p:txBody>
      </p:sp>
      <p:sp>
        <p:nvSpPr>
          <p:cNvPr id="15363" name="Titre 17">
            <a:extLst>
              <a:ext uri="{FF2B5EF4-FFF2-40B4-BE49-F238E27FC236}">
                <a16:creationId xmlns:a16="http://schemas.microsoft.com/office/drawing/2014/main" id="{A89399E2-3FF7-4A7F-86C5-410719200A59}"/>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a:t>
            </a:r>
          </a:p>
        </p:txBody>
      </p:sp>
      <p:pic>
        <p:nvPicPr>
          <p:cNvPr id="24580" name="Picture 8" descr="doctor_thinking">
            <a:extLst>
              <a:ext uri="{FF2B5EF4-FFF2-40B4-BE49-F238E27FC236}">
                <a16:creationId xmlns:a16="http://schemas.microsoft.com/office/drawing/2014/main" id="{D40480A4-C13C-4F5B-AD48-B35240789F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3">
            <a:extLst>
              <a:ext uri="{FF2B5EF4-FFF2-40B4-BE49-F238E27FC236}">
                <a16:creationId xmlns:a16="http://schemas.microsoft.com/office/drawing/2014/main" id="{E171EEDE-91D5-4F89-A9BC-2149B0FCA350}"/>
              </a:ext>
            </a:extLst>
          </p:cNvPr>
          <p:cNvSpPr>
            <a:spLocks noChangeArrowheads="1"/>
          </p:cNvSpPr>
          <p:nvPr/>
        </p:nvSpPr>
        <p:spPr bwMode="auto">
          <a:xfrm>
            <a:off x="395288" y="2708275"/>
            <a:ext cx="5184775"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 nourrisson devrait être assis dans une position semi-inclinée lors de l’administration du vaccin par voie orale</a:t>
            </a:r>
          </a:p>
        </p:txBody>
      </p:sp>
      <p:sp>
        <p:nvSpPr>
          <p:cNvPr id="16387" name="Rectangle 2">
            <a:extLst>
              <a:ext uri="{FF2B5EF4-FFF2-40B4-BE49-F238E27FC236}">
                <a16:creationId xmlns:a16="http://schemas.microsoft.com/office/drawing/2014/main" id="{053852F1-55A3-48D9-AF2B-F2E2E4DC972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en-GB" altLang="ro-RO" sz="3300" b="1" dirty="0">
                <a:solidFill>
                  <a:srgbClr val="000066"/>
                </a:solidFill>
                <a:latin typeface="Arial" pitchFamily="34" charset="0"/>
              </a:rPr>
              <a:t>Comment </a:t>
            </a:r>
            <a:r>
              <a:rPr lang="en-GB" altLang="ro-RO" sz="3300" b="1" dirty="0" err="1">
                <a:solidFill>
                  <a:srgbClr val="000066"/>
                </a:solidFill>
                <a:latin typeface="Arial" pitchFamily="34" charset="0"/>
              </a:rPr>
              <a:t>positionner</a:t>
            </a:r>
            <a:r>
              <a:rPr lang="en-GB" altLang="ro-RO" sz="3300" b="1" dirty="0">
                <a:solidFill>
                  <a:srgbClr val="000066"/>
                </a:solidFill>
                <a:latin typeface="Arial" pitchFamily="34" charset="0"/>
              </a:rPr>
              <a:t> le </a:t>
            </a:r>
            <a:r>
              <a:rPr lang="en-GB" altLang="ro-RO" sz="3300" b="1" dirty="0" err="1">
                <a:solidFill>
                  <a:srgbClr val="000066"/>
                </a:solidFill>
                <a:latin typeface="Arial" pitchFamily="34" charset="0"/>
              </a:rPr>
              <a:t>nourrisson</a:t>
            </a:r>
            <a:r>
              <a:rPr lang="en-GB" altLang="ro-RO" sz="3300" b="1" dirty="0">
                <a:solidFill>
                  <a:srgbClr val="000066"/>
                </a:solidFill>
                <a:latin typeface="Arial" pitchFamily="34" charset="0"/>
              </a:rPr>
              <a:t> </a:t>
            </a:r>
            <a:br>
              <a:rPr lang="ro-RO" altLang="ro-RO" sz="3300" b="1" dirty="0">
                <a:solidFill>
                  <a:srgbClr val="000066"/>
                </a:solidFill>
                <a:latin typeface="Arial" pitchFamily="34" charset="0"/>
              </a:rPr>
            </a:br>
            <a:r>
              <a:rPr lang="en-GB" altLang="ro-RO" sz="3300" b="1" dirty="0" err="1">
                <a:solidFill>
                  <a:srgbClr val="000066"/>
                </a:solidFill>
                <a:latin typeface="Arial" pitchFamily="34" charset="0"/>
              </a:rPr>
              <a:t>lors</a:t>
            </a:r>
            <a:r>
              <a:rPr lang="en-GB" altLang="ro-RO" sz="3300" b="1" dirty="0">
                <a:solidFill>
                  <a:srgbClr val="000066"/>
                </a:solidFill>
                <a:latin typeface="Arial" pitchFamily="34" charset="0"/>
              </a:rPr>
              <a:t> de la vaccination </a:t>
            </a:r>
            <a:r>
              <a:rPr lang="en-GB" altLang="ro-RO" sz="3300" b="1" dirty="0" err="1">
                <a:solidFill>
                  <a:srgbClr val="000066"/>
                </a:solidFill>
                <a:latin typeface="Arial" pitchFamily="34" charset="0"/>
              </a:rPr>
              <a:t>contre</a:t>
            </a:r>
            <a:r>
              <a:rPr lang="en-GB" altLang="ro-RO" sz="3300" b="1" dirty="0">
                <a:solidFill>
                  <a:srgbClr val="000066"/>
                </a:solidFill>
                <a:latin typeface="Arial" pitchFamily="34" charset="0"/>
              </a:rPr>
              <a:t> le rotavirus ? </a:t>
            </a:r>
          </a:p>
        </p:txBody>
      </p:sp>
      <p:pic>
        <p:nvPicPr>
          <p:cNvPr id="26628" name="Picture 9" descr="pos0 (1face_1char)">
            <a:extLst>
              <a:ext uri="{FF2B5EF4-FFF2-40B4-BE49-F238E27FC236}">
                <a16:creationId xmlns:a16="http://schemas.microsoft.com/office/drawing/2014/main" id="{007B7001-C798-4F80-8107-450D1C5512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6300" y="1450975"/>
            <a:ext cx="2936875"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a:extLst>
              <a:ext uri="{FF2B5EF4-FFF2-40B4-BE49-F238E27FC236}">
                <a16:creationId xmlns:a16="http://schemas.microsoft.com/office/drawing/2014/main" id="{24EC1F9B-5596-4DF7-BFE7-1269BDEE641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en-GB" altLang="ro-RO" sz="3500" b="1">
                <a:solidFill>
                  <a:srgbClr val="000066"/>
                </a:solidFill>
                <a:latin typeface="Arial" pitchFamily="34" charset="0"/>
              </a:rPr>
              <a:t>Comment placer la seringue ? </a:t>
            </a:r>
          </a:p>
        </p:txBody>
      </p:sp>
      <p:sp>
        <p:nvSpPr>
          <p:cNvPr id="28675" name="Rectangle 19">
            <a:extLst>
              <a:ext uri="{FF2B5EF4-FFF2-40B4-BE49-F238E27FC236}">
                <a16:creationId xmlns:a16="http://schemas.microsoft.com/office/drawing/2014/main" id="{98CCC080-B967-4F32-ABF2-67BA8DB8D473}"/>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es-ES" sz="2800"/>
          </a:p>
        </p:txBody>
      </p:sp>
      <p:sp>
        <p:nvSpPr>
          <p:cNvPr id="28676" name="Rectangle 19">
            <a:extLst>
              <a:ext uri="{FF2B5EF4-FFF2-40B4-BE49-F238E27FC236}">
                <a16:creationId xmlns:a16="http://schemas.microsoft.com/office/drawing/2014/main" id="{8FB04FBD-D9A6-473A-B84E-2F8C857E0293}"/>
              </a:ext>
            </a:extLst>
          </p:cNvPr>
          <p:cNvSpPr>
            <a:spLocks noChangeArrowheads="1"/>
          </p:cNvSpPr>
          <p:nvPr/>
        </p:nvSpPr>
        <p:spPr bwMode="auto">
          <a:xfrm>
            <a:off x="395288" y="1484313"/>
            <a:ext cx="6337300" cy="446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100" dirty="0" err="1">
                <a:ea typeface="SimSun" panose="02010600030101010101" pitchFamily="2" charset="-122"/>
              </a:rPr>
              <a:t>Ouvrir</a:t>
            </a:r>
            <a:r>
              <a:rPr lang="en-GB" altLang="ro-RO" sz="2100" dirty="0">
                <a:ea typeface="SimSun" panose="02010600030101010101" pitchFamily="2" charset="-122"/>
              </a:rPr>
              <a:t> la bouche de </a:t>
            </a:r>
            <a:r>
              <a:rPr lang="en-GB" altLang="ro-RO" sz="2100" dirty="0" err="1">
                <a:ea typeface="SimSun" panose="02010600030101010101" pitchFamily="2" charset="-122"/>
              </a:rPr>
              <a:t>l’enfant</a:t>
            </a:r>
            <a:r>
              <a:rPr lang="en-GB" altLang="ro-RO" sz="2100" dirty="0">
                <a:ea typeface="SimSun" panose="02010600030101010101" pitchFamily="2" charset="-122"/>
              </a:rPr>
              <a:t> </a:t>
            </a:r>
            <a:r>
              <a:rPr lang="en-GB" altLang="ro-RO" sz="2100" dirty="0" err="1">
                <a:ea typeface="SimSun" panose="02010600030101010101" pitchFamily="2" charset="-122"/>
              </a:rPr>
              <a:t>en</a:t>
            </a:r>
            <a:r>
              <a:rPr lang="en-GB" altLang="ro-RO" sz="2100" dirty="0">
                <a:ea typeface="SimSun" panose="02010600030101010101" pitchFamily="2" charset="-122"/>
              </a:rPr>
              <a:t> </a:t>
            </a:r>
            <a:r>
              <a:rPr lang="en-GB" altLang="ro-RO" sz="2100" dirty="0" err="1">
                <a:ea typeface="SimSun" panose="02010600030101010101" pitchFamily="2" charset="-122"/>
              </a:rPr>
              <a:t>pressant</a:t>
            </a:r>
            <a:r>
              <a:rPr lang="en-GB" altLang="ro-RO" sz="2100" dirty="0">
                <a:ea typeface="SimSun" panose="02010600030101010101" pitchFamily="2" charset="-122"/>
              </a:rPr>
              <a:t> </a:t>
            </a:r>
            <a:r>
              <a:rPr lang="en-GB" altLang="ro-RO" sz="2100" dirty="0" err="1">
                <a:ea typeface="SimSun" panose="02010600030101010101" pitchFamily="2" charset="-122"/>
              </a:rPr>
              <a:t>doucement</a:t>
            </a:r>
            <a:r>
              <a:rPr lang="en-GB" altLang="ro-RO" sz="2100" dirty="0">
                <a:ea typeface="SimSun" panose="02010600030101010101" pitchFamily="2" charset="-122"/>
              </a:rPr>
              <a:t> </a:t>
            </a:r>
            <a:r>
              <a:rPr lang="en-GB" altLang="ro-RO" sz="2100" dirty="0" err="1">
                <a:ea typeface="SimSun" panose="02010600030101010101" pitchFamily="2" charset="-122"/>
              </a:rPr>
              <a:t>ses</a:t>
            </a:r>
            <a:r>
              <a:rPr lang="en-GB" altLang="ro-RO" sz="2100" dirty="0">
                <a:ea typeface="SimSun" panose="02010600030101010101" pitchFamily="2" charset="-122"/>
              </a:rPr>
              <a:t> </a:t>
            </a:r>
            <a:r>
              <a:rPr lang="en-GB" altLang="ro-RO" sz="2100" dirty="0" err="1">
                <a:ea typeface="SimSun" panose="02010600030101010101" pitchFamily="2" charset="-122"/>
              </a:rPr>
              <a:t>joues</a:t>
            </a:r>
            <a:r>
              <a:rPr lang="en-GB" altLang="ro-RO" sz="2100" dirty="0">
                <a:ea typeface="SimSun" panose="02010600030101010101" pitchFamily="2" charset="-122"/>
              </a:rPr>
              <a:t> </a:t>
            </a:r>
            <a:r>
              <a:rPr lang="en-GB" altLang="ro-RO" sz="2100" dirty="0" err="1">
                <a:ea typeface="SimSun" panose="02010600030101010101" pitchFamily="2" charset="-122"/>
              </a:rPr>
              <a:t>l’une</a:t>
            </a:r>
            <a:r>
              <a:rPr lang="en-GB" altLang="ro-RO" sz="2100" dirty="0">
                <a:ea typeface="SimSun" panose="02010600030101010101" pitchFamily="2" charset="-122"/>
              </a:rPr>
              <a:t> </a:t>
            </a:r>
            <a:r>
              <a:rPr lang="en-GB" altLang="ro-RO" sz="2100" dirty="0" err="1">
                <a:ea typeface="SimSun" panose="02010600030101010101" pitchFamily="2" charset="-122"/>
              </a:rPr>
              <a:t>contre</a:t>
            </a:r>
            <a:r>
              <a:rPr lang="en-GB" altLang="ro-RO" sz="2100" dirty="0">
                <a:ea typeface="SimSun" panose="02010600030101010101" pitchFamily="2" charset="-122"/>
              </a:rPr>
              <a:t> </a:t>
            </a:r>
            <a:r>
              <a:rPr lang="en-GB" altLang="ro-RO" sz="2100" dirty="0" err="1">
                <a:ea typeface="SimSun" panose="02010600030101010101" pitchFamily="2" charset="-122"/>
              </a:rPr>
              <a:t>l’autre</a:t>
            </a:r>
            <a:endParaRPr lang="en-GB" altLang="ro-RO" sz="2100" dirty="0">
              <a:ea typeface="SimSun" panose="02010600030101010101" pitchFamily="2" charset="-122"/>
            </a:endParaRPr>
          </a:p>
          <a:p>
            <a:r>
              <a:rPr lang="en-GB" altLang="ro-RO" sz="2100" dirty="0">
                <a:ea typeface="SimSun" panose="02010600030101010101" pitchFamily="2" charset="-122"/>
              </a:rPr>
              <a:t>Incliner le </a:t>
            </a:r>
            <a:r>
              <a:rPr lang="en-GB" altLang="ro-RO" sz="2100" dirty="0" err="1">
                <a:ea typeface="SimSun" panose="02010600030101010101" pitchFamily="2" charset="-122"/>
              </a:rPr>
              <a:t>compte</a:t>
            </a:r>
            <a:r>
              <a:rPr lang="en-GB" altLang="ro-RO" sz="2100" dirty="0">
                <a:ea typeface="SimSun" panose="02010600030101010101" pitchFamily="2" charset="-122"/>
              </a:rPr>
              <a:t>-gouttes </a:t>
            </a:r>
            <a:r>
              <a:rPr lang="en-GB" altLang="ro-RO" sz="2100" dirty="0" err="1">
                <a:ea typeface="SimSun" panose="02010600030101010101" pitchFamily="2" charset="-122"/>
              </a:rPr>
              <a:t>selon</a:t>
            </a:r>
            <a:r>
              <a:rPr lang="en-GB" altLang="ro-RO" sz="2100" dirty="0">
                <a:ea typeface="SimSun" panose="02010600030101010101" pitchFamily="2" charset="-122"/>
              </a:rPr>
              <a:t> un angle de 45°</a:t>
            </a:r>
          </a:p>
          <a:p>
            <a:r>
              <a:rPr lang="en-GB" altLang="ro-RO" sz="2100" dirty="0">
                <a:ea typeface="SimSun" panose="02010600030101010101" pitchFamily="2" charset="-122"/>
              </a:rPr>
              <a:t>Le </a:t>
            </a:r>
            <a:r>
              <a:rPr lang="en-GB" altLang="ro-RO" sz="2100" dirty="0" err="1">
                <a:ea typeface="SimSun" panose="02010600030101010101" pitchFamily="2" charset="-122"/>
              </a:rPr>
              <a:t>compte</a:t>
            </a:r>
            <a:r>
              <a:rPr lang="en-GB" altLang="ro-RO" sz="2100" dirty="0">
                <a:ea typeface="SimSun" panose="02010600030101010101" pitchFamily="2" charset="-122"/>
              </a:rPr>
              <a:t>-gouttes ne </a:t>
            </a:r>
            <a:r>
              <a:rPr lang="en-GB" altLang="ro-RO" sz="2100" dirty="0" err="1">
                <a:ea typeface="SimSun" panose="02010600030101010101" pitchFamily="2" charset="-122"/>
              </a:rPr>
              <a:t>devrait</a:t>
            </a:r>
            <a:r>
              <a:rPr lang="en-GB" altLang="ro-RO" sz="2100" dirty="0">
                <a:ea typeface="SimSun" panose="02010600030101010101" pitchFamily="2" charset="-122"/>
              </a:rPr>
              <a:t> pas toucher la bouche de </a:t>
            </a:r>
            <a:r>
              <a:rPr lang="en-GB" altLang="ro-RO" sz="2100" dirty="0" err="1">
                <a:ea typeface="SimSun" panose="02010600030101010101" pitchFamily="2" charset="-122"/>
              </a:rPr>
              <a:t>l'enfant</a:t>
            </a:r>
            <a:endParaRPr lang="en-GB" altLang="ro-RO" sz="2100" dirty="0">
              <a:ea typeface="SimSun" panose="02010600030101010101" pitchFamily="2" charset="-122"/>
            </a:endParaRPr>
          </a:p>
          <a:p>
            <a:pPr lvl="1"/>
            <a:r>
              <a:rPr lang="en-GB" altLang="ro-RO" dirty="0">
                <a:ea typeface="SimSun" panose="02010600030101010101" pitchFamily="2" charset="-122"/>
              </a:rPr>
              <a:t>Si </a:t>
            </a:r>
            <a:r>
              <a:rPr lang="en-GB" altLang="ro-RO" dirty="0" err="1">
                <a:ea typeface="SimSun" panose="02010600030101010101" pitchFamily="2" charset="-122"/>
              </a:rPr>
              <a:t>tel</a:t>
            </a:r>
            <a:r>
              <a:rPr lang="en-GB" altLang="ro-RO" dirty="0">
                <a:ea typeface="SimSun" panose="02010600030101010101" pitchFamily="2" charset="-122"/>
              </a:rPr>
              <a:t> </a:t>
            </a:r>
            <a:r>
              <a:rPr lang="en-GB" altLang="ro-RO" dirty="0" err="1">
                <a:ea typeface="SimSun" panose="02010600030101010101" pitchFamily="2" charset="-122"/>
              </a:rPr>
              <a:t>est</a:t>
            </a:r>
            <a:r>
              <a:rPr lang="en-GB" altLang="ro-RO" dirty="0">
                <a:ea typeface="SimSun" panose="02010600030101010101" pitchFamily="2" charset="-122"/>
              </a:rPr>
              <a:t> le </a:t>
            </a:r>
            <a:r>
              <a:rPr lang="en-GB" altLang="ro-RO" dirty="0" err="1">
                <a:ea typeface="SimSun" panose="02010600030101010101" pitchFamily="2" charset="-122"/>
              </a:rPr>
              <a:t>cas</a:t>
            </a:r>
            <a:r>
              <a:rPr lang="en-GB" altLang="ro-RO" dirty="0">
                <a:ea typeface="SimSun" panose="02010600030101010101" pitchFamily="2" charset="-122"/>
              </a:rPr>
              <a:t>, </a:t>
            </a:r>
            <a:r>
              <a:rPr lang="en-GB" altLang="ro-RO" dirty="0" err="1">
                <a:ea typeface="SimSun" panose="02010600030101010101" pitchFamily="2" charset="-122"/>
              </a:rPr>
              <a:t>jeter</a:t>
            </a:r>
            <a:r>
              <a:rPr lang="en-GB" altLang="ro-RO" dirty="0">
                <a:ea typeface="SimSun" panose="02010600030101010101" pitchFamily="2" charset="-122"/>
              </a:rPr>
              <a:t> le </a:t>
            </a:r>
            <a:r>
              <a:rPr lang="en-GB" altLang="ro-RO" dirty="0" err="1">
                <a:ea typeface="SimSun" panose="02010600030101010101" pitchFamily="2" charset="-122"/>
              </a:rPr>
              <a:t>compte</a:t>
            </a:r>
            <a:r>
              <a:rPr lang="en-GB" altLang="ro-RO" dirty="0">
                <a:ea typeface="SimSun" panose="02010600030101010101" pitchFamily="2" charset="-122"/>
              </a:rPr>
              <a:t>-gouttes et le </a:t>
            </a:r>
            <a:r>
              <a:rPr lang="en-GB" altLang="ro-RO" dirty="0" err="1">
                <a:ea typeface="SimSun" panose="02010600030101010101" pitchFamily="2" charset="-122"/>
              </a:rPr>
              <a:t>vaccin</a:t>
            </a:r>
            <a:r>
              <a:rPr lang="en-GB" altLang="ro-RO" dirty="0">
                <a:ea typeface="SimSun" panose="02010600030101010101" pitchFamily="2" charset="-122"/>
              </a:rPr>
              <a:t> </a:t>
            </a:r>
            <a:r>
              <a:rPr lang="en-GB" altLang="ro-RO" dirty="0" err="1">
                <a:ea typeface="SimSun" panose="02010600030101010101" pitchFamily="2" charset="-122"/>
              </a:rPr>
              <a:t>avant</a:t>
            </a:r>
            <a:r>
              <a:rPr lang="en-GB" altLang="ro-RO" dirty="0">
                <a:ea typeface="SimSun" panose="02010600030101010101" pitchFamily="2" charset="-122"/>
              </a:rPr>
              <a:t> </a:t>
            </a:r>
            <a:r>
              <a:rPr lang="en-GB" altLang="ro-RO" dirty="0" err="1">
                <a:ea typeface="SimSun" panose="02010600030101010101" pitchFamily="2" charset="-122"/>
              </a:rPr>
              <a:t>toute</a:t>
            </a:r>
            <a:r>
              <a:rPr lang="en-GB" altLang="ro-RO" dirty="0">
                <a:ea typeface="SimSun" panose="02010600030101010101" pitchFamily="2" charset="-122"/>
              </a:rPr>
              <a:t> administration aux </a:t>
            </a:r>
            <a:r>
              <a:rPr lang="en-GB" altLang="ro-RO" dirty="0" err="1">
                <a:ea typeface="SimSun" panose="02010600030101010101" pitchFamily="2" charset="-122"/>
              </a:rPr>
              <a:t>nourrissons</a:t>
            </a:r>
            <a:r>
              <a:rPr lang="en-GB" altLang="ro-RO" dirty="0">
                <a:ea typeface="SimSun" panose="02010600030101010101" pitchFamily="2" charset="-122"/>
              </a:rPr>
              <a:t> </a:t>
            </a:r>
            <a:r>
              <a:rPr lang="en-GB" altLang="ro-RO" dirty="0" err="1">
                <a:ea typeface="SimSun" panose="02010600030101010101" pitchFamily="2" charset="-122"/>
              </a:rPr>
              <a:t>suivants</a:t>
            </a:r>
            <a:endParaRPr lang="en-GB" altLang="ro-RO" dirty="0">
              <a:ea typeface="SimSun" panose="02010600030101010101" pitchFamily="2" charset="-122"/>
            </a:endParaRPr>
          </a:p>
          <a:p>
            <a:r>
              <a:rPr lang="en-GB" altLang="ro-RO" sz="2100" dirty="0" err="1">
                <a:ea typeface="SimSun" panose="02010600030101010101" pitchFamily="2" charset="-122"/>
              </a:rPr>
              <a:t>Verser</a:t>
            </a:r>
            <a:r>
              <a:rPr lang="en-GB" altLang="ro-RO" sz="2100" dirty="0">
                <a:ea typeface="SimSun" panose="02010600030101010101" pitchFamily="2" charset="-122"/>
              </a:rPr>
              <a:t> 5 gouttes dans la bouche du </a:t>
            </a:r>
            <a:r>
              <a:rPr lang="en-GB" altLang="ro-RO" sz="2100" dirty="0" err="1">
                <a:ea typeface="SimSun" panose="02010600030101010101" pitchFamily="2" charset="-122"/>
              </a:rPr>
              <a:t>nourrisson</a:t>
            </a:r>
            <a:endParaRPr lang="en-GB" altLang="ro-RO" sz="2100" dirty="0">
              <a:ea typeface="SimSun" panose="02010600030101010101" pitchFamily="2" charset="-122"/>
            </a:endParaRPr>
          </a:p>
        </p:txBody>
      </p:sp>
      <p:pic>
        <p:nvPicPr>
          <p:cNvPr id="28677" name="Picture 1">
            <a:extLst>
              <a:ext uri="{FF2B5EF4-FFF2-40B4-BE49-F238E27FC236}">
                <a16:creationId xmlns:a16="http://schemas.microsoft.com/office/drawing/2014/main" id="{1F5A0A02-8C2A-48F4-8417-A68BA28AAB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08763" y="2225675"/>
            <a:ext cx="2301875" cy="24066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D0DDBF1-5614-4F27-9B53-1FD7ED4D08D6}"/>
              </a:ext>
            </a:extLst>
          </p:cNvPr>
          <p:cNvSpPr txBox="1"/>
          <p:nvPr/>
        </p:nvSpPr>
        <p:spPr>
          <a:xfrm>
            <a:off x="6553994" y="4155271"/>
            <a:ext cx="2411412" cy="954107"/>
          </a:xfrm>
          <a:prstGeom prst="rect">
            <a:avLst/>
          </a:prstGeom>
          <a:solidFill>
            <a:schemeClr val="bg1"/>
          </a:solidFill>
        </p:spPr>
        <p:txBody>
          <a:bodyPr wrap="square" rtlCol="0">
            <a:spAutoFit/>
          </a:bodyPr>
          <a:lstStyle/>
          <a:p>
            <a:r>
              <a:rPr lang="fr-FR" sz="1400" dirty="0">
                <a:latin typeface="+mn-lt"/>
              </a:rPr>
              <a:t>Incliner le compte-gouttes selon un angle de 45</a:t>
            </a:r>
            <a:r>
              <a:rPr lang="fr-FR" sz="1400" baseline="30000" dirty="0">
                <a:latin typeface="+mn-lt"/>
              </a:rPr>
              <a:t>o</a:t>
            </a:r>
            <a:r>
              <a:rPr lang="fr-FR" sz="1400" dirty="0">
                <a:latin typeface="+mn-lt"/>
              </a:rPr>
              <a:t>. Verser 5 gouttes dans la bouche du nourrisson.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re 17">
            <a:extLst>
              <a:ext uri="{FF2B5EF4-FFF2-40B4-BE49-F238E27FC236}">
                <a16:creationId xmlns:a16="http://schemas.microsoft.com/office/drawing/2014/main" id="{C33B7D8B-348C-43F7-A162-7D16640FF509}"/>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a:t>
            </a:r>
          </a:p>
        </p:txBody>
      </p:sp>
      <p:pic>
        <p:nvPicPr>
          <p:cNvPr id="30723" name="Picture 10" descr="doctor_thinking">
            <a:extLst>
              <a:ext uri="{FF2B5EF4-FFF2-40B4-BE49-F238E27FC236}">
                <a16:creationId xmlns:a16="http://schemas.microsoft.com/office/drawing/2014/main" id="{5CDDC2DB-5129-48F4-8D32-4764EA84C9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1535113"/>
            <a:ext cx="2663825"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4" name="Group 1">
            <a:extLst>
              <a:ext uri="{FF2B5EF4-FFF2-40B4-BE49-F238E27FC236}">
                <a16:creationId xmlns:a16="http://schemas.microsoft.com/office/drawing/2014/main" id="{AB2BCF3A-CF23-4EBF-81E8-0CBC848093F6}"/>
              </a:ext>
            </a:extLst>
          </p:cNvPr>
          <p:cNvGrpSpPr>
            <a:grpSpLocks/>
          </p:cNvGrpSpPr>
          <p:nvPr/>
        </p:nvGrpSpPr>
        <p:grpSpPr bwMode="auto">
          <a:xfrm>
            <a:off x="971550" y="1916113"/>
            <a:ext cx="4464050" cy="3384550"/>
            <a:chOff x="971550" y="1916112"/>
            <a:chExt cx="4464546" cy="3385095"/>
          </a:xfrm>
        </p:grpSpPr>
        <p:sp>
          <p:nvSpPr>
            <p:cNvPr id="30725" name="Rectangle à coins arrondis 3">
              <a:extLst>
                <a:ext uri="{FF2B5EF4-FFF2-40B4-BE49-F238E27FC236}">
                  <a16:creationId xmlns:a16="http://schemas.microsoft.com/office/drawing/2014/main" id="{67E6C38E-775D-4D67-9AE8-AF350135A9CF}"/>
                </a:ext>
              </a:extLst>
            </p:cNvPr>
            <p:cNvSpPr>
              <a:spLocks noChangeArrowheads="1"/>
            </p:cNvSpPr>
            <p:nvPr/>
          </p:nvSpPr>
          <p:spPr bwMode="auto">
            <a:xfrm>
              <a:off x="971550" y="1916112"/>
              <a:ext cx="4464546" cy="3385095"/>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solidFill>
                    <a:srgbClr val="002060"/>
                  </a:solidFill>
                </a:rPr>
                <a:t>L’enfant est-il dans la bonne position pour être vacciné ?</a:t>
              </a:r>
            </a:p>
            <a:p>
              <a:pPr>
                <a:spcBef>
                  <a:spcPct val="0"/>
                </a:spcBef>
                <a:buClrTx/>
                <a:buFont typeface="Limon F3" charset="0"/>
                <a:buNone/>
              </a:pPr>
              <a:endParaRPr lang="en-GB" altLang="ro-RO" sz="2000" b="1">
                <a:solidFill>
                  <a:srgbClr val="002060"/>
                </a:solidFill>
              </a:endParaRPr>
            </a:p>
          </p:txBody>
        </p:sp>
        <p:pic>
          <p:nvPicPr>
            <p:cNvPr id="30726" name="Picture 6">
              <a:extLst>
                <a:ext uri="{FF2B5EF4-FFF2-40B4-BE49-F238E27FC236}">
                  <a16:creationId xmlns:a16="http://schemas.microsoft.com/office/drawing/2014/main" id="{E3D665D7-F7B8-40AA-91DA-3DEB12BEE4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762" y="2997200"/>
              <a:ext cx="3348286" cy="208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CEE2E0E-1EEE-4BE6-8F62-AA90331CBB0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en-GB" altLang="ro-RO" sz="3500" b="1" dirty="0" err="1">
                <a:solidFill>
                  <a:srgbClr val="000066"/>
                </a:solidFill>
                <a:latin typeface="Arial" pitchFamily="34" charset="0"/>
              </a:rPr>
              <a:t>Que</a:t>
            </a:r>
            <a:r>
              <a:rPr lang="en-GB" altLang="ro-RO" sz="3500" b="1" dirty="0">
                <a:solidFill>
                  <a:srgbClr val="000066"/>
                </a:solidFill>
                <a:latin typeface="Arial" pitchFamily="34" charset="0"/>
              </a:rPr>
              <a:t> faire </a:t>
            </a:r>
            <a:r>
              <a:rPr lang="en-GB" altLang="ro-RO" sz="3500" b="1" dirty="0" err="1">
                <a:solidFill>
                  <a:srgbClr val="000066"/>
                </a:solidFill>
                <a:latin typeface="Arial" pitchFamily="34" charset="0"/>
              </a:rPr>
              <a:t>si</a:t>
            </a:r>
            <a:r>
              <a:rPr lang="en-GB" altLang="ro-RO" sz="3500" b="1" dirty="0">
                <a:solidFill>
                  <a:srgbClr val="000066"/>
                </a:solidFill>
                <a:latin typeface="Arial" pitchFamily="34" charset="0"/>
              </a:rPr>
              <a:t> </a:t>
            </a:r>
            <a:r>
              <a:rPr lang="en-GB" altLang="ro-RO" sz="3500" b="1" dirty="0" err="1">
                <a:solidFill>
                  <a:srgbClr val="000066"/>
                </a:solidFill>
                <a:latin typeface="Arial" pitchFamily="34" charset="0"/>
              </a:rPr>
              <a:t>l’enfant</a:t>
            </a:r>
            <a:r>
              <a:rPr lang="en-GB" altLang="ro-RO" sz="3500" b="1" dirty="0">
                <a:solidFill>
                  <a:srgbClr val="000066"/>
                </a:solidFill>
                <a:latin typeface="Arial" pitchFamily="34" charset="0"/>
              </a:rPr>
              <a:t> </a:t>
            </a:r>
            <a:r>
              <a:rPr lang="en-GB" altLang="ro-RO" sz="3500" b="1" dirty="0" err="1">
                <a:solidFill>
                  <a:srgbClr val="000066"/>
                </a:solidFill>
                <a:latin typeface="Arial" pitchFamily="34" charset="0"/>
              </a:rPr>
              <a:t>recrache</a:t>
            </a:r>
            <a:r>
              <a:rPr lang="en-GB" altLang="ro-RO" sz="3500" b="1" dirty="0">
                <a:solidFill>
                  <a:srgbClr val="000066"/>
                </a:solidFill>
                <a:latin typeface="Arial" pitchFamily="34" charset="0"/>
              </a:rPr>
              <a:t> </a:t>
            </a:r>
            <a:r>
              <a:rPr lang="en-GB" altLang="ro-RO" sz="3500" b="1" dirty="0" err="1">
                <a:solidFill>
                  <a:srgbClr val="000066"/>
                </a:solidFill>
                <a:latin typeface="Arial" pitchFamily="34" charset="0"/>
              </a:rPr>
              <a:t>une</a:t>
            </a:r>
            <a:r>
              <a:rPr lang="en-GB" altLang="ro-RO" sz="3500" b="1" dirty="0">
                <a:solidFill>
                  <a:srgbClr val="000066"/>
                </a:solidFill>
                <a:latin typeface="Arial" pitchFamily="34" charset="0"/>
              </a:rPr>
              <a:t> </a:t>
            </a:r>
            <a:r>
              <a:rPr lang="en-GB" altLang="ro-RO" sz="3500" b="1" dirty="0" err="1">
                <a:solidFill>
                  <a:srgbClr val="000066"/>
                </a:solidFill>
                <a:latin typeface="Arial" pitchFamily="34" charset="0"/>
              </a:rPr>
              <a:t>partie</a:t>
            </a:r>
            <a:r>
              <a:rPr lang="en-GB" altLang="ro-RO" sz="3500" b="1" dirty="0">
                <a:solidFill>
                  <a:srgbClr val="000066"/>
                </a:solidFill>
                <a:latin typeface="Arial" pitchFamily="34" charset="0"/>
              </a:rPr>
              <a:t> </a:t>
            </a:r>
            <a:br>
              <a:rPr lang="ro-RO" altLang="ro-RO" sz="3500" b="1" dirty="0">
                <a:solidFill>
                  <a:srgbClr val="000066"/>
                </a:solidFill>
                <a:latin typeface="Arial" pitchFamily="34" charset="0"/>
              </a:rPr>
            </a:br>
            <a:r>
              <a:rPr lang="en-GB" altLang="ro-RO" sz="3500" b="1" dirty="0">
                <a:solidFill>
                  <a:srgbClr val="000066"/>
                </a:solidFill>
                <a:latin typeface="Arial" pitchFamily="34" charset="0"/>
              </a:rPr>
              <a:t>du </a:t>
            </a:r>
            <a:r>
              <a:rPr lang="en-GB" altLang="ro-RO" sz="3500" b="1" dirty="0" err="1">
                <a:solidFill>
                  <a:srgbClr val="000066"/>
                </a:solidFill>
                <a:latin typeface="Arial" pitchFamily="34" charset="0"/>
              </a:rPr>
              <a:t>vaccin</a:t>
            </a:r>
            <a:r>
              <a:rPr lang="en-GB" altLang="ro-RO" sz="3500" b="1" dirty="0">
                <a:solidFill>
                  <a:srgbClr val="000066"/>
                </a:solidFill>
                <a:latin typeface="Arial" pitchFamily="34" charset="0"/>
              </a:rPr>
              <a:t> </a:t>
            </a:r>
            <a:r>
              <a:rPr lang="en-GB" altLang="ro-RO" sz="3500" b="1" dirty="0" err="1">
                <a:solidFill>
                  <a:srgbClr val="000066"/>
                </a:solidFill>
                <a:latin typeface="Arial" pitchFamily="34" charset="0"/>
              </a:rPr>
              <a:t>antirotavirus</a:t>
            </a:r>
            <a:r>
              <a:rPr lang="en-GB" altLang="ro-RO" sz="3500" b="1" dirty="0">
                <a:solidFill>
                  <a:srgbClr val="000066"/>
                </a:solidFill>
                <a:latin typeface="Arial" pitchFamily="34" charset="0"/>
              </a:rPr>
              <a:t> (</a:t>
            </a:r>
            <a:r>
              <a:rPr lang="en-GB" altLang="ro-RO" sz="3500" b="1" dirty="0" err="1">
                <a:solidFill>
                  <a:srgbClr val="000066"/>
                </a:solidFill>
                <a:latin typeface="Arial" pitchFamily="34" charset="0"/>
              </a:rPr>
              <a:t>Rotavac</a:t>
            </a:r>
            <a:r>
              <a:rPr lang="en-GB" altLang="ro-RO" sz="3500" b="1" baseline="30000" dirty="0">
                <a:solidFill>
                  <a:srgbClr val="000066"/>
                </a:solidFill>
                <a:latin typeface="Arial" pitchFamily="34" charset="0"/>
              </a:rPr>
              <a:t>®</a:t>
            </a:r>
            <a:r>
              <a:rPr lang="en-GB" altLang="ro-RO" sz="3500" b="1" dirty="0">
                <a:solidFill>
                  <a:srgbClr val="000066"/>
                </a:solidFill>
                <a:latin typeface="Arial" pitchFamily="34" charset="0"/>
              </a:rPr>
              <a:t>) ?</a:t>
            </a:r>
          </a:p>
        </p:txBody>
      </p:sp>
      <p:sp>
        <p:nvSpPr>
          <p:cNvPr id="32771" name="Rectangle 14">
            <a:extLst>
              <a:ext uri="{FF2B5EF4-FFF2-40B4-BE49-F238E27FC236}">
                <a16:creationId xmlns:a16="http://schemas.microsoft.com/office/drawing/2014/main" id="{B4AF81BF-1250-4208-B319-6B32C49C99E0}"/>
              </a:ext>
            </a:extLst>
          </p:cNvPr>
          <p:cNvSpPr>
            <a:spLocks noChangeArrowheads="1"/>
          </p:cNvSpPr>
          <p:nvPr/>
        </p:nvSpPr>
        <p:spPr bwMode="auto">
          <a:xfrm>
            <a:off x="395288" y="133826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1800" dirty="0">
                <a:ea typeface="SimSun" panose="02010600030101010101" pitchFamily="2" charset="-122"/>
              </a:rPr>
              <a:t>Une dose de vaccin antirotavirus (</a:t>
            </a:r>
            <a:r>
              <a:rPr lang="fr-FR" altLang="ro-RO" sz="1800" dirty="0" err="1">
                <a:ea typeface="SimSun" panose="02010600030101010101" pitchFamily="2" charset="-122"/>
              </a:rPr>
              <a:t>Rotavac</a:t>
            </a:r>
            <a:r>
              <a:rPr lang="fr-FR" altLang="ro-RO" sz="1800" baseline="30000" dirty="0">
                <a:ea typeface="SimSun" panose="02010600030101010101" pitchFamily="2" charset="-122"/>
              </a:rPr>
              <a:t>®</a:t>
            </a:r>
            <a:r>
              <a:rPr lang="fr-FR" altLang="ro-RO" sz="1800" dirty="0">
                <a:ea typeface="SimSun" panose="02010600030101010101" pitchFamily="2" charset="-122"/>
              </a:rPr>
              <a:t>) est supérieure à une dose de vaccin antipoliomyélitique oral</a:t>
            </a:r>
          </a:p>
          <a:p>
            <a:pPr lvl="1"/>
            <a:r>
              <a:rPr lang="fr-FR" altLang="ro-RO" sz="1800" dirty="0" err="1">
                <a:ea typeface="SimSun" panose="02010600030101010101" pitchFamily="2" charset="-122"/>
              </a:rPr>
              <a:t>Rotavac</a:t>
            </a:r>
            <a:r>
              <a:rPr lang="fr-FR" altLang="ro-RO" sz="1800" baseline="30000" dirty="0">
                <a:ea typeface="SimSun" panose="02010600030101010101" pitchFamily="2" charset="-122"/>
              </a:rPr>
              <a:t>®</a:t>
            </a:r>
            <a:r>
              <a:rPr lang="fr-FR" altLang="ro-RO" sz="1800" dirty="0">
                <a:ea typeface="SimSun" panose="02010600030101010101" pitchFamily="2" charset="-122"/>
              </a:rPr>
              <a:t> = 0,5 </a:t>
            </a:r>
            <a:r>
              <a:rPr lang="fr-FR" altLang="ro-RO" sz="1800" dirty="0" err="1">
                <a:ea typeface="SimSun" panose="02010600030101010101" pitchFamily="2" charset="-122"/>
              </a:rPr>
              <a:t>mL</a:t>
            </a:r>
            <a:r>
              <a:rPr lang="fr-FR" altLang="ro-RO" sz="1800" dirty="0">
                <a:ea typeface="SimSun" panose="02010600030101010101" pitchFamily="2" charset="-122"/>
              </a:rPr>
              <a:t> (5 gouttes) ; Polio = 0,1 </a:t>
            </a:r>
            <a:r>
              <a:rPr lang="fr-FR" altLang="ro-RO" sz="1800" dirty="0" err="1">
                <a:ea typeface="SimSun" panose="02010600030101010101" pitchFamily="2" charset="-122"/>
              </a:rPr>
              <a:t>mL</a:t>
            </a:r>
            <a:r>
              <a:rPr lang="fr-FR" altLang="ro-RO" sz="1800" dirty="0">
                <a:ea typeface="SimSun" panose="02010600030101010101" pitchFamily="2" charset="-122"/>
              </a:rPr>
              <a:t> (2 gouttes)</a:t>
            </a:r>
          </a:p>
          <a:p>
            <a:r>
              <a:rPr lang="fr-FR" altLang="ro-RO" sz="1800" dirty="0">
                <a:ea typeface="SimSun" panose="02010600030101010101" pitchFamily="2" charset="-122"/>
              </a:rPr>
              <a:t>Pour prévenir toute régurgitation </a:t>
            </a:r>
          </a:p>
          <a:p>
            <a:pPr lvl="1"/>
            <a:r>
              <a:rPr lang="fr-FR" altLang="ro-RO" sz="1800" dirty="0">
                <a:ea typeface="SimSun" panose="02010600030101010101" pitchFamily="2" charset="-122"/>
              </a:rPr>
              <a:t>Ouvrir la bouche de l’enfant en pressant doucement ses joues l’une contre l’autre</a:t>
            </a:r>
          </a:p>
          <a:p>
            <a:pPr lvl="1"/>
            <a:r>
              <a:rPr lang="fr-FR" altLang="ro-RO" sz="1800" dirty="0">
                <a:ea typeface="SimSun" panose="02010600030101010101" pitchFamily="2" charset="-122"/>
              </a:rPr>
              <a:t>Incliner le compte-gouttes selon un angle de 45°</a:t>
            </a:r>
          </a:p>
          <a:p>
            <a:pPr lvl="1"/>
            <a:r>
              <a:rPr lang="fr-FR" altLang="ro-RO" sz="1800" dirty="0">
                <a:ea typeface="SimSun" panose="02010600030101010101" pitchFamily="2" charset="-122"/>
              </a:rPr>
              <a:t>Le compte-gouttes ne devrait pas toucher la bouche de l'enfant (si tel est le cas, jeter le compte-gouttes et le vaccin avant toute administration aux nourrissons suivants)</a:t>
            </a:r>
          </a:p>
          <a:p>
            <a:pPr lvl="1"/>
            <a:r>
              <a:rPr lang="fr-FR" altLang="ro-RO" sz="1800" dirty="0">
                <a:ea typeface="SimSun" panose="02010600030101010101" pitchFamily="2" charset="-122"/>
              </a:rPr>
              <a:t>Verser 5 gouttes dans la bouche du nourrisson </a:t>
            </a:r>
          </a:p>
          <a:p>
            <a:r>
              <a:rPr lang="fr-FR" altLang="ro-RO" sz="1800" dirty="0">
                <a:ea typeface="SimSun" panose="02010600030101010101" pitchFamily="2" charset="-122"/>
              </a:rPr>
              <a:t>Une dose de remplacement n'est pas nécessaire si une dose incomplète est administrée pour une raison quelconque</a:t>
            </a:r>
          </a:p>
          <a:p>
            <a:pPr lvl="1"/>
            <a:r>
              <a:rPr lang="fr-FR" altLang="ro-RO" sz="1800" dirty="0">
                <a:ea typeface="SimSun" panose="02010600030101010101" pitchFamily="2" charset="-122"/>
              </a:rPr>
              <a:t>par exemple, un enfant qui crache ou régurgite le vaccin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655881C-1CDA-4CC1-A55F-BB4ADE6F2989}"/>
              </a:ext>
            </a:extLst>
          </p:cNvPr>
          <p:cNvSpPr>
            <a:spLocks noGrp="1" noChangeArrowheads="1"/>
          </p:cNvSpPr>
          <p:nvPr>
            <p:ph type="title" idx="4294967295"/>
          </p:nvPr>
        </p:nvSpPr>
        <p:spPr/>
        <p:txBody>
          <a:bodyPr/>
          <a:lstStyle/>
          <a:p>
            <a:pPr>
              <a:buSzPct val="100000"/>
              <a:defRPr/>
            </a:pPr>
            <a:r>
              <a:rPr lang="fr-FR" altLang="ro-RO"/>
              <a:t>Combien de flacons doit-on emporter sur le terrain ?</a:t>
            </a:r>
          </a:p>
        </p:txBody>
      </p:sp>
      <p:sp>
        <p:nvSpPr>
          <p:cNvPr id="34819" name="Rectangle 13">
            <a:extLst>
              <a:ext uri="{FF2B5EF4-FFF2-40B4-BE49-F238E27FC236}">
                <a16:creationId xmlns:a16="http://schemas.microsoft.com/office/drawing/2014/main" id="{C754BF9E-4498-407B-A963-05C0F0AC721B}"/>
              </a:ext>
            </a:extLst>
          </p:cNvPr>
          <p:cNvSpPr>
            <a:spLocks noChangeArrowheads="1"/>
          </p:cNvSpPr>
          <p:nvPr/>
        </p:nvSpPr>
        <p:spPr bwMode="auto">
          <a:xfrm>
            <a:off x="250825" y="1341438"/>
            <a:ext cx="87137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200"/>
              </a:spcBef>
            </a:pPr>
            <a:r>
              <a:rPr lang="fr-FR" altLang="ro-RO" sz="2000" dirty="0"/>
              <a:t>Les vaccins antirotavirus peuvent être administrés en même temps que d'autres vaccins présents dans le programme de routine </a:t>
            </a:r>
          </a:p>
          <a:p>
            <a:pPr>
              <a:spcBef>
                <a:spcPts val="1200"/>
              </a:spcBef>
            </a:pPr>
            <a:r>
              <a:rPr lang="fr-FR" altLang="ro-RO" sz="2000" dirty="0"/>
              <a:t>Lors d’une intervention, prévoir le même nombre de </a:t>
            </a:r>
            <a:r>
              <a:rPr lang="fr-FR" altLang="ro-RO" sz="2000" u="sng" dirty="0"/>
              <a:t>doses</a:t>
            </a:r>
            <a:r>
              <a:rPr lang="fr-FR" altLang="ro-RO" sz="2000" dirty="0"/>
              <a:t> de vaccin contre le rotavirus (</a:t>
            </a:r>
            <a:r>
              <a:rPr lang="fr-FR" altLang="ro-RO" sz="2000" dirty="0" err="1">
                <a:ea typeface="SimSun" panose="02010600030101010101" pitchFamily="2" charset="-122"/>
              </a:rPr>
              <a:t>Rotavac</a:t>
            </a:r>
            <a:r>
              <a:rPr lang="fr-FR" altLang="ro-RO" sz="2000" dirty="0">
                <a:ea typeface="SimSun" panose="02010600030101010101" pitchFamily="2" charset="-122"/>
              </a:rPr>
              <a:t>®</a:t>
            </a:r>
            <a:r>
              <a:rPr lang="fr-FR" altLang="ro-RO" sz="2000" dirty="0"/>
              <a:t>) que pour le VPO</a:t>
            </a:r>
          </a:p>
          <a:p>
            <a:pPr>
              <a:spcBef>
                <a:spcPts val="1200"/>
              </a:spcBef>
            </a:pPr>
            <a:r>
              <a:rPr lang="fr-FR" altLang="ro-RO" sz="2000" dirty="0"/>
              <a:t>Les flacons de vaccin antirotavirus non ouverts qui ont été préparés pour l’intervention de sensibilisation devraient être immédiatement replacés dans le réfrigérateur pour être utilisés lors de la session suivante, sous réserve que la pastille de contrôle du vaccin n’indique pas que le vaccin doit être jeté et que la date de péremption ne soit pas dépassée  </a:t>
            </a:r>
          </a:p>
          <a:p>
            <a:pPr lvl="1">
              <a:spcBef>
                <a:spcPts val="1200"/>
              </a:spcBef>
            </a:pPr>
            <a:r>
              <a:rPr lang="fr-FR" altLang="ro-RO" sz="1800" dirty="0"/>
              <a:t>Tout flacon ouvert du vaccin </a:t>
            </a:r>
            <a:r>
              <a:rPr lang="fr-FR" altLang="ro-RO" sz="1800" dirty="0" err="1"/>
              <a:t>Rotavac</a:t>
            </a:r>
            <a:r>
              <a:rPr lang="fr-FR" altLang="ro-RO" sz="1800" baseline="30000" dirty="0"/>
              <a:t>® </a:t>
            </a:r>
            <a:r>
              <a:rPr lang="fr-FR" altLang="ro-RO" sz="1800" dirty="0"/>
              <a:t>peut être gardé et administré pendant une période allant jusqu’à un maximum de 28 jours après l’ ouverture, si le vaccin répond aux critères énumérés dans la Déclaration de politique général de l’OMS</a:t>
            </a:r>
            <a:r>
              <a:rPr lang="fr-FR" altLang="ro-RO" sz="1800" noProof="0" dirty="0">
                <a:solidFill>
                  <a:srgbClr val="000000"/>
                </a:solidFill>
              </a:rPr>
              <a:t> </a:t>
            </a:r>
            <a:endParaRPr lang="fr-FR" altLang="ro-RO" sz="1800" dirty="0"/>
          </a:p>
          <a:p>
            <a:pPr lvl="1">
              <a:spcBef>
                <a:spcPts val="1200"/>
              </a:spcBef>
            </a:pPr>
            <a:endParaRPr lang="fr-FR" altLang="ro-RO"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A3FE4AA-4A05-45A0-971F-451F96C60A64}"/>
              </a:ext>
            </a:extLst>
          </p:cNvPr>
          <p:cNvSpPr>
            <a:spLocks noGrp="1" noChangeArrowheads="1"/>
          </p:cNvSpPr>
          <p:nvPr>
            <p:ph type="title"/>
          </p:nvPr>
        </p:nvSpPr>
        <p:spPr/>
        <p:txBody>
          <a:bodyPr/>
          <a:lstStyle/>
          <a:p>
            <a:pPr>
              <a:buSzPct val="100000"/>
              <a:defRPr/>
            </a:pPr>
            <a:r>
              <a:rPr lang="en-GB" altLang="ro-RO" sz="3600"/>
              <a:t>Messages clés</a:t>
            </a:r>
          </a:p>
        </p:txBody>
      </p:sp>
      <p:pic>
        <p:nvPicPr>
          <p:cNvPr id="36867" name="Picture 7" descr="C:\Users\sfellache\Desktop\ammp\doctor1.jpg">
            <a:extLst>
              <a:ext uri="{FF2B5EF4-FFF2-40B4-BE49-F238E27FC236}">
                <a16:creationId xmlns:a16="http://schemas.microsoft.com/office/drawing/2014/main" id="{CC57568C-E5E8-4D54-9EB5-178E5D540D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Rectangle 14">
            <a:extLst>
              <a:ext uri="{FF2B5EF4-FFF2-40B4-BE49-F238E27FC236}">
                <a16:creationId xmlns:a16="http://schemas.microsoft.com/office/drawing/2014/main" id="{C6F901F3-2F03-4B78-821B-0449467E46C7}"/>
              </a:ext>
            </a:extLst>
          </p:cNvPr>
          <p:cNvSpPr>
            <a:spLocks noChangeArrowheads="1"/>
          </p:cNvSpPr>
          <p:nvPr/>
        </p:nvSpPr>
        <p:spPr bwMode="auto">
          <a:xfrm>
            <a:off x="395288" y="12684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000"/>
              </a:spcBef>
            </a:pPr>
            <a:r>
              <a:rPr lang="fr-FR" altLang="ro-RO" sz="1600" dirty="0">
                <a:ea typeface="SimSun" panose="02010600030101010101" pitchFamily="2" charset="-122"/>
              </a:rPr>
              <a:t>Vérifier et interpréter la pastille de contrôle du vaccin et la date d'expiration sur le flacon avant d’administrer le vaccin</a:t>
            </a:r>
          </a:p>
          <a:p>
            <a:pPr>
              <a:spcBef>
                <a:spcPts val="1000"/>
              </a:spcBef>
            </a:pPr>
            <a:r>
              <a:rPr lang="fr-FR" altLang="ro-RO" sz="1600" dirty="0">
                <a:ea typeface="SimSun" panose="02010600030101010101" pitchFamily="2" charset="-122"/>
              </a:rPr>
              <a:t>Préparer l'administration en s’assurant que le vaccin ait été décongelé complètement et que le compte-gouttes approprié soit utilisé </a:t>
            </a:r>
          </a:p>
          <a:p>
            <a:pPr>
              <a:spcBef>
                <a:spcPts val="1000"/>
              </a:spcBef>
            </a:pPr>
            <a:r>
              <a:rPr lang="fr-FR" altLang="ro-RO" sz="1600" dirty="0">
                <a:ea typeface="SimSun" panose="02010600030101010101" pitchFamily="2" charset="-122"/>
              </a:rPr>
              <a:t>Administrer les vaccins oraux - VPO et </a:t>
            </a:r>
            <a:r>
              <a:rPr lang="fr-FR" altLang="ro-RO" sz="1600" dirty="0" err="1">
                <a:ea typeface="SimSun" panose="02010600030101010101" pitchFamily="2" charset="-122"/>
              </a:rPr>
              <a:t>Rotavac</a:t>
            </a:r>
            <a:r>
              <a:rPr lang="fr-FR" altLang="ro-RO" sz="1600" baseline="30000" dirty="0">
                <a:ea typeface="SimSun" panose="02010600030101010101" pitchFamily="2" charset="-122"/>
              </a:rPr>
              <a:t>®</a:t>
            </a:r>
            <a:r>
              <a:rPr lang="fr-FR" altLang="ro-RO" sz="1600" dirty="0">
                <a:ea typeface="SimSun" panose="02010600030101010101" pitchFamily="2" charset="-122"/>
              </a:rPr>
              <a:t> - en premier, puis administrer les vaccins injectables</a:t>
            </a:r>
          </a:p>
          <a:p>
            <a:pPr>
              <a:spcBef>
                <a:spcPts val="1000"/>
              </a:spcBef>
            </a:pPr>
            <a:r>
              <a:rPr lang="fr-FR" altLang="ro-RO" sz="1600" dirty="0">
                <a:ea typeface="SimSun" panose="02010600030101010101" pitchFamily="2" charset="-122"/>
              </a:rPr>
              <a:t>Administrer le VPO avant le </a:t>
            </a:r>
            <a:r>
              <a:rPr lang="fr-FR" altLang="ro-RO" sz="1600" dirty="0" err="1">
                <a:ea typeface="SimSun" panose="02010600030101010101" pitchFamily="2" charset="-122"/>
              </a:rPr>
              <a:t>Rotavac</a:t>
            </a:r>
            <a:r>
              <a:rPr lang="fr-FR" altLang="ro-RO" sz="1600" baseline="30000" dirty="0">
                <a:ea typeface="SimSun" panose="02010600030101010101" pitchFamily="2" charset="-122"/>
              </a:rPr>
              <a:t>® </a:t>
            </a:r>
            <a:r>
              <a:rPr lang="fr-FR" altLang="ro-RO" sz="1600" dirty="0">
                <a:ea typeface="SimSun" panose="02010600030101010101" pitchFamily="2" charset="-122"/>
              </a:rPr>
              <a:t> de sorte que le vaccin « au goût plus doux » (</a:t>
            </a:r>
            <a:r>
              <a:rPr lang="fr-FR" altLang="ro-RO" sz="1600" dirty="0" err="1">
                <a:ea typeface="SimSun" panose="02010600030101010101" pitchFamily="2" charset="-122"/>
              </a:rPr>
              <a:t>Rotavac</a:t>
            </a:r>
            <a:r>
              <a:rPr lang="fr-FR" altLang="ro-RO" sz="1600" baseline="30000" dirty="0">
                <a:ea typeface="SimSun" panose="02010600030101010101" pitchFamily="2" charset="-122"/>
              </a:rPr>
              <a:t>®</a:t>
            </a:r>
            <a:r>
              <a:rPr lang="fr-FR" altLang="ro-RO" sz="1600" dirty="0">
                <a:ea typeface="SimSun" panose="02010600030101010101" pitchFamily="2" charset="-122"/>
              </a:rPr>
              <a:t>) fasse passer le goût « amer » du vaccin VPO</a:t>
            </a:r>
          </a:p>
          <a:p>
            <a:pPr>
              <a:spcBef>
                <a:spcPts val="1000"/>
              </a:spcBef>
            </a:pPr>
            <a:r>
              <a:rPr lang="fr-FR" altLang="ro-RO" sz="1600" dirty="0">
                <a:ea typeface="SimSun" panose="02010600030101010101" pitchFamily="2" charset="-122"/>
              </a:rPr>
              <a:t>Le volume d'une dose de </a:t>
            </a:r>
            <a:r>
              <a:rPr lang="fr-FR" altLang="ro-RO" sz="1600" dirty="0" err="1">
                <a:ea typeface="SimSun" panose="02010600030101010101" pitchFamily="2" charset="-122"/>
              </a:rPr>
              <a:t>Rotavac</a:t>
            </a:r>
            <a:r>
              <a:rPr lang="fr-FR" altLang="ro-RO" sz="1600" baseline="30000" dirty="0">
                <a:ea typeface="SimSun" panose="02010600030101010101" pitchFamily="2" charset="-122"/>
              </a:rPr>
              <a:t>®</a:t>
            </a:r>
            <a:r>
              <a:rPr lang="fr-FR" altLang="ro-RO" sz="1600" dirty="0">
                <a:ea typeface="SimSun" panose="02010600030101010101" pitchFamily="2" charset="-122"/>
              </a:rPr>
              <a:t> est supérieur à celui d'une dose de VPO (5 gouttes contre 2 gouttes).  Pour s’assurer que les enfants prennent la dose complète en une seule fois :</a:t>
            </a:r>
          </a:p>
          <a:p>
            <a:pPr lvl="1">
              <a:spcBef>
                <a:spcPts val="600"/>
              </a:spcBef>
            </a:pPr>
            <a:r>
              <a:rPr lang="fr-FR" altLang="ro-RO" sz="1600" dirty="0">
                <a:ea typeface="SimSun" panose="02010600030101010101" pitchFamily="2" charset="-122"/>
              </a:rPr>
              <a:t>Placer l’enfant en position semi-inclinée, ouvrir la bouche de l’enfant en pressant doucement ses joues l’une contre l’autre et incliner le compte-gouttes selon un angle de 45°</a:t>
            </a:r>
          </a:p>
          <a:p>
            <a:pPr lvl="1">
              <a:spcBef>
                <a:spcPts val="600"/>
              </a:spcBef>
            </a:pPr>
            <a:r>
              <a:rPr lang="fr-FR" altLang="ro-RO" sz="1600" dirty="0">
                <a:ea typeface="SimSun" panose="02010600030101010101" pitchFamily="2" charset="-122"/>
              </a:rPr>
              <a:t>Si le nourrisson recrache le vaccin, partiellement ou en totalité, il n’est pas nécessaire d’administrer une nouvelle fois le vaccin au cours de cette visite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doctor_goodbye">
            <a:extLst>
              <a:ext uri="{FF2B5EF4-FFF2-40B4-BE49-F238E27FC236}">
                <a16:creationId xmlns:a16="http://schemas.microsoft.com/office/drawing/2014/main" id="{1E859E09-F060-45E6-A1B4-39729C46AE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a:extLst>
              <a:ext uri="{FF2B5EF4-FFF2-40B4-BE49-F238E27FC236}">
                <a16:creationId xmlns:a16="http://schemas.microsoft.com/office/drawing/2014/main" id="{E5EF04D1-F0B2-43B4-97FD-E6581954C577}"/>
              </a:ext>
            </a:extLst>
          </p:cNvPr>
          <p:cNvSpPr>
            <a:spLocks noGrp="1"/>
          </p:cNvSpPr>
          <p:nvPr>
            <p:ph type="title"/>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F41C7722-9512-4AB4-ABDA-3C3C7DF6D67C}"/>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E8F51FD6-81C7-458B-819E-7CDE5B09D7E6}"/>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Objectifs d'apprentissage</a:t>
            </a:r>
          </a:p>
        </p:txBody>
      </p:sp>
      <p:sp>
        <p:nvSpPr>
          <p:cNvPr id="6147" name="Rectangle 14">
            <a:extLst>
              <a:ext uri="{FF2B5EF4-FFF2-40B4-BE49-F238E27FC236}">
                <a16:creationId xmlns:a16="http://schemas.microsoft.com/office/drawing/2014/main" id="{81C6CBB7-E6E2-43E3-8216-E86D98DD8F5F}"/>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100"/>
              <a:t>À la fin de ce module, le participant sera en mesure de :</a:t>
            </a:r>
          </a:p>
          <a:p>
            <a:pPr lvl="1"/>
            <a:r>
              <a:rPr lang="en-GB" altLang="ro-RO">
                <a:ea typeface="MS PGothic" panose="020B0600070205080204" pitchFamily="34" charset="-128"/>
              </a:rPr>
              <a:t>Identifier les mesures nécessaires pour assurer un niveau élevé quant à la qualité du vaccin</a:t>
            </a:r>
          </a:p>
          <a:p>
            <a:pPr lvl="1"/>
            <a:r>
              <a:rPr lang="en-GB" altLang="ro-RO">
                <a:ea typeface="MS PGothic" panose="020B0600070205080204" pitchFamily="34" charset="-128"/>
              </a:rPr>
              <a:t>Décrire la méthode d’administration du vaccin</a:t>
            </a:r>
          </a:p>
          <a:p>
            <a:pPr lvl="1"/>
            <a:r>
              <a:rPr lang="en-GB" altLang="ro-RO">
                <a:ea typeface="MS PGothic" panose="020B0600070205080204" pitchFamily="34" charset="-128"/>
              </a:rPr>
              <a:t>Décrire </a:t>
            </a:r>
            <a:r>
              <a:rPr lang="en-US" altLang="en-US"/>
              <a:t>les consignes spéciales à suivre sur le terrain</a:t>
            </a:r>
            <a:endParaRPr lang="en-GB" altLang="en-US"/>
          </a:p>
          <a:p>
            <a:pPr lvl="1"/>
            <a:endParaRPr lang="en-GB" altLang="ro-RO">
              <a:ea typeface="MS PGothic" panose="020B0600070205080204" pitchFamily="34" charset="-128"/>
            </a:endParaRPr>
          </a:p>
          <a:p>
            <a:r>
              <a:rPr lang="en-GB" altLang="ro-RO" sz="2100"/>
              <a:t>Durée</a:t>
            </a:r>
          </a:p>
          <a:p>
            <a:pPr lvl="1"/>
            <a:r>
              <a:rPr lang="en-GB" altLang="ro-RO">
                <a:ea typeface="MS PGothic" panose="020B0600070205080204" pitchFamily="34" charset="-128"/>
              </a:rPr>
              <a:t>45 minutes</a:t>
            </a:r>
          </a:p>
        </p:txBody>
      </p:sp>
      <p:pic>
        <p:nvPicPr>
          <p:cNvPr id="6148" name="Picture 6" descr="C:\Users\sfellache\Desktop\ammp\sandclock.jpg">
            <a:extLst>
              <a:ext uri="{FF2B5EF4-FFF2-40B4-BE49-F238E27FC236}">
                <a16:creationId xmlns:a16="http://schemas.microsoft.com/office/drawing/2014/main" id="{D0E2112D-9DD3-4F15-9EB9-FA8F71E353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5E305667-E51C-43F4-B5B3-52BB925647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1F1D97B5-17D3-4CA4-80E4-590EABA5F1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a:extLst>
              <a:ext uri="{FF2B5EF4-FFF2-40B4-BE49-F238E27FC236}">
                <a16:creationId xmlns:a16="http://schemas.microsoft.com/office/drawing/2014/main" id="{AC6B0E8D-4F3D-4EBF-972F-E39888BBD72C}"/>
              </a:ext>
            </a:extLst>
          </p:cNvPr>
          <p:cNvGrpSpPr>
            <a:grpSpLocks/>
          </p:cNvGrpSpPr>
          <p:nvPr/>
        </p:nvGrpSpPr>
        <p:grpSpPr bwMode="auto">
          <a:xfrm>
            <a:off x="539750" y="1338263"/>
            <a:ext cx="4679950" cy="1081087"/>
            <a:chOff x="340" y="843"/>
            <a:chExt cx="2948" cy="681"/>
          </a:xfrm>
        </p:grpSpPr>
        <p:sp>
          <p:nvSpPr>
            <p:cNvPr id="4" name="Rectangle à coins arrondis 3">
              <a:extLst>
                <a:ext uri="{FF2B5EF4-FFF2-40B4-BE49-F238E27FC236}">
                  <a16:creationId xmlns:a16="http://schemas.microsoft.com/office/drawing/2014/main" id="{23B478A1-A658-4F9B-9EFB-17DBC88F7E65}"/>
                </a:ext>
              </a:extLst>
            </p:cNvPr>
            <p:cNvSpPr/>
            <p:nvPr/>
          </p:nvSpPr>
          <p:spPr bwMode="auto">
            <a:xfrm>
              <a:off x="567" y="979"/>
              <a:ext cx="2721" cy="545"/>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000" b="1" dirty="0">
                  <a:solidFill>
                    <a:srgbClr val="000066"/>
                  </a:solidFill>
                  <a:latin typeface="Arial" pitchFamily="34" charset="0"/>
                </a:rPr>
                <a:t> Comment vérifier la qualité du vaccin ? </a:t>
              </a:r>
            </a:p>
          </p:txBody>
        </p:sp>
        <p:sp>
          <p:nvSpPr>
            <p:cNvPr id="8" name="Ellipse 7">
              <a:extLst>
                <a:ext uri="{FF2B5EF4-FFF2-40B4-BE49-F238E27FC236}">
                  <a16:creationId xmlns:a16="http://schemas.microsoft.com/office/drawing/2014/main" id="{76724429-09D6-4F46-A47A-C5999AACAA6D}"/>
                </a:ext>
              </a:extLst>
            </p:cNvPr>
            <p:cNvSpPr>
              <a:spLocks noChangeArrowheads="1"/>
            </p:cNvSpPr>
            <p:nvPr/>
          </p:nvSpPr>
          <p:spPr bwMode="auto">
            <a:xfrm>
              <a:off x="340" y="843"/>
              <a:ext cx="318"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1</a:t>
              </a:r>
            </a:p>
          </p:txBody>
        </p:sp>
      </p:grpSp>
      <p:grpSp>
        <p:nvGrpSpPr>
          <p:cNvPr id="5" name="Group 14">
            <a:extLst>
              <a:ext uri="{FF2B5EF4-FFF2-40B4-BE49-F238E27FC236}">
                <a16:creationId xmlns:a16="http://schemas.microsoft.com/office/drawing/2014/main" id="{3D2850A5-0894-48FE-9B99-58E717B9B7B6}"/>
              </a:ext>
            </a:extLst>
          </p:cNvPr>
          <p:cNvGrpSpPr>
            <a:grpSpLocks/>
          </p:cNvGrpSpPr>
          <p:nvPr/>
        </p:nvGrpSpPr>
        <p:grpSpPr bwMode="auto">
          <a:xfrm>
            <a:off x="538163" y="2490788"/>
            <a:ext cx="4681537" cy="1081087"/>
            <a:chOff x="339" y="1569"/>
            <a:chExt cx="2949" cy="681"/>
          </a:xfrm>
        </p:grpSpPr>
        <p:sp>
          <p:nvSpPr>
            <p:cNvPr id="6" name="Rectangle à coins arrondis 5">
              <a:extLst>
                <a:ext uri="{FF2B5EF4-FFF2-40B4-BE49-F238E27FC236}">
                  <a16:creationId xmlns:a16="http://schemas.microsoft.com/office/drawing/2014/main" id="{E3AAF444-8965-47AC-BD95-B36AD4F13A9F}"/>
                </a:ext>
              </a:extLst>
            </p:cNvPr>
            <p:cNvSpPr/>
            <p:nvPr/>
          </p:nvSpPr>
          <p:spPr bwMode="auto">
            <a:xfrm>
              <a:off x="567" y="1751"/>
              <a:ext cx="2721" cy="499"/>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Comment préparer la vaccination ?</a:t>
              </a:r>
            </a:p>
          </p:txBody>
        </p:sp>
        <p:sp>
          <p:nvSpPr>
            <p:cNvPr id="9" name="Ellipse 8">
              <a:extLst>
                <a:ext uri="{FF2B5EF4-FFF2-40B4-BE49-F238E27FC236}">
                  <a16:creationId xmlns:a16="http://schemas.microsoft.com/office/drawing/2014/main" id="{42AEEFC4-F178-4DB7-B4C5-ECB73280D4EB}"/>
                </a:ext>
              </a:extLst>
            </p:cNvPr>
            <p:cNvSpPr>
              <a:spLocks noChangeArrowheads="1"/>
            </p:cNvSpPr>
            <p:nvPr/>
          </p:nvSpPr>
          <p:spPr bwMode="auto">
            <a:xfrm>
              <a:off x="339" y="1569"/>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grpSp>
        <p:nvGrpSpPr>
          <p:cNvPr id="7" name="Group 16">
            <a:extLst>
              <a:ext uri="{FF2B5EF4-FFF2-40B4-BE49-F238E27FC236}">
                <a16:creationId xmlns:a16="http://schemas.microsoft.com/office/drawing/2014/main" id="{07A925FD-FFE1-4726-9DF5-8BC410ACDE48}"/>
              </a:ext>
            </a:extLst>
          </p:cNvPr>
          <p:cNvGrpSpPr>
            <a:grpSpLocks/>
          </p:cNvGrpSpPr>
          <p:nvPr/>
        </p:nvGrpSpPr>
        <p:grpSpPr bwMode="auto">
          <a:xfrm>
            <a:off x="612775" y="4795838"/>
            <a:ext cx="4606925" cy="1009650"/>
            <a:chOff x="386" y="3021"/>
            <a:chExt cx="2902" cy="636"/>
          </a:xfrm>
        </p:grpSpPr>
        <p:sp>
          <p:nvSpPr>
            <p:cNvPr id="8202" name="Rectangle à coins arrondis 6">
              <a:extLst>
                <a:ext uri="{FF2B5EF4-FFF2-40B4-BE49-F238E27FC236}">
                  <a16:creationId xmlns:a16="http://schemas.microsoft.com/office/drawing/2014/main" id="{B0065CDC-1DBA-4A50-B869-CE85EC8C675A}"/>
                </a:ext>
              </a:extLst>
            </p:cNvPr>
            <p:cNvSpPr>
              <a:spLocks noChangeArrowheads="1"/>
            </p:cNvSpPr>
            <p:nvPr/>
          </p:nvSpPr>
          <p:spPr bwMode="auto">
            <a:xfrm>
              <a:off x="612" y="3022"/>
              <a:ext cx="2676" cy="635"/>
            </a:xfrm>
            <a:prstGeom prst="wedgeRoundRectCallout">
              <a:avLst>
                <a:gd name="adj1" fmla="val 63241"/>
                <a:gd name="adj2" fmla="val -53625"/>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dirty="0"/>
                <a:t> Que faire </a:t>
              </a:r>
              <a:r>
                <a:rPr lang="en-GB" altLang="ro-RO" sz="2000" b="1" dirty="0" err="1"/>
                <a:t>si</a:t>
              </a:r>
              <a:r>
                <a:rPr lang="en-GB" altLang="ro-RO" sz="2000" b="1" dirty="0"/>
                <a:t> </a:t>
              </a:r>
              <a:r>
                <a:rPr lang="en-GB" altLang="ro-RO" sz="2000" b="1" dirty="0" err="1"/>
                <a:t>l’enfant</a:t>
              </a:r>
              <a:r>
                <a:rPr lang="en-GB" altLang="ro-RO" sz="2000" b="1" dirty="0"/>
                <a:t> </a:t>
              </a:r>
              <a:r>
                <a:rPr lang="en-GB" altLang="ro-RO" sz="2000" b="1" dirty="0" err="1"/>
                <a:t>recrache</a:t>
              </a:r>
              <a:r>
                <a:rPr lang="en-GB" altLang="ro-RO" sz="2000" b="1" dirty="0"/>
                <a:t> </a:t>
              </a:r>
              <a:r>
                <a:rPr lang="en-GB" altLang="ro-RO" sz="2000" b="1" dirty="0" err="1"/>
                <a:t>une</a:t>
              </a:r>
              <a:r>
                <a:rPr lang="en-GB" altLang="ro-RO" sz="2000" b="1" dirty="0"/>
                <a:t> </a:t>
              </a:r>
              <a:r>
                <a:rPr lang="en-GB" altLang="ro-RO" sz="2000" b="1" dirty="0" err="1"/>
                <a:t>partie</a:t>
              </a:r>
              <a:r>
                <a:rPr lang="en-GB" altLang="ro-RO" sz="2000" b="1" dirty="0"/>
                <a:t> du </a:t>
              </a:r>
              <a:r>
                <a:rPr lang="en-GB" altLang="ro-RO" sz="2000" b="1" dirty="0" err="1"/>
                <a:t>vaccin</a:t>
              </a:r>
              <a:r>
                <a:rPr lang="en-GB" altLang="ro-RO" sz="2000" b="1" dirty="0"/>
                <a:t> ?</a:t>
              </a:r>
            </a:p>
          </p:txBody>
        </p:sp>
        <p:sp>
          <p:nvSpPr>
            <p:cNvPr id="10" name="Ellipse 9">
              <a:extLst>
                <a:ext uri="{FF2B5EF4-FFF2-40B4-BE49-F238E27FC236}">
                  <a16:creationId xmlns:a16="http://schemas.microsoft.com/office/drawing/2014/main" id="{4DDDC1C0-2DAB-47BE-A8A1-9A9F9C421F5B}"/>
                </a:ext>
              </a:extLst>
            </p:cNvPr>
            <p:cNvSpPr>
              <a:spLocks noChangeArrowheads="1"/>
            </p:cNvSpPr>
            <p:nvPr/>
          </p:nvSpPr>
          <p:spPr bwMode="auto">
            <a:xfrm>
              <a:off x="386" y="3021"/>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4</a:t>
              </a:r>
            </a:p>
          </p:txBody>
        </p:sp>
      </p:grpSp>
      <p:sp>
        <p:nvSpPr>
          <p:cNvPr id="8198" name="ZoneTexte 15">
            <a:extLst>
              <a:ext uri="{FF2B5EF4-FFF2-40B4-BE49-F238E27FC236}">
                <a16:creationId xmlns:a16="http://schemas.microsoft.com/office/drawing/2014/main" id="{CB522757-9F0E-4EE3-97B8-57D20C2A91AC}"/>
              </a:ext>
            </a:extLst>
          </p:cNvPr>
          <p:cNvSpPr txBox="1">
            <a:spLocks noChangeArrowheads="1"/>
          </p:cNvSpPr>
          <p:nvPr/>
        </p:nvSpPr>
        <p:spPr bwMode="auto">
          <a:xfrm>
            <a:off x="0" y="33337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b="1">
                <a:solidFill>
                  <a:srgbClr val="002060"/>
                </a:solidFill>
                <a:latin typeface="Calibri" panose="020F0502020204030204" pitchFamily="34" charset="0"/>
              </a:rPr>
              <a:t>Questions clés </a:t>
            </a:r>
          </a:p>
        </p:txBody>
      </p:sp>
      <p:grpSp>
        <p:nvGrpSpPr>
          <p:cNvPr id="11" name="Group 15">
            <a:extLst>
              <a:ext uri="{FF2B5EF4-FFF2-40B4-BE49-F238E27FC236}">
                <a16:creationId xmlns:a16="http://schemas.microsoft.com/office/drawing/2014/main" id="{56FD8D70-53C5-4B45-8EDD-D6B690C45736}"/>
              </a:ext>
            </a:extLst>
          </p:cNvPr>
          <p:cNvGrpSpPr>
            <a:grpSpLocks/>
          </p:cNvGrpSpPr>
          <p:nvPr/>
        </p:nvGrpSpPr>
        <p:grpSpPr bwMode="auto">
          <a:xfrm>
            <a:off x="612775" y="3643313"/>
            <a:ext cx="4606925" cy="1009650"/>
            <a:chOff x="386" y="2295"/>
            <a:chExt cx="2902" cy="636"/>
          </a:xfrm>
        </p:grpSpPr>
        <p:sp>
          <p:nvSpPr>
            <p:cNvPr id="8200" name="Rectangle à coins arrondis 6">
              <a:extLst>
                <a:ext uri="{FF2B5EF4-FFF2-40B4-BE49-F238E27FC236}">
                  <a16:creationId xmlns:a16="http://schemas.microsoft.com/office/drawing/2014/main" id="{7073D1FF-832F-4C8E-BB2E-C6191F786152}"/>
                </a:ext>
              </a:extLst>
            </p:cNvPr>
            <p:cNvSpPr>
              <a:spLocks noChangeArrowheads="1"/>
            </p:cNvSpPr>
            <p:nvPr/>
          </p:nvSpPr>
          <p:spPr bwMode="auto">
            <a:xfrm>
              <a:off x="612" y="2432"/>
              <a:ext cx="2676" cy="499"/>
            </a:xfrm>
            <a:prstGeom prst="wedgeRoundRectCallout">
              <a:avLst>
                <a:gd name="adj1" fmla="val 64704"/>
                <a:gd name="adj2" fmla="val -25347"/>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t>Comment administrer le vaccin ? </a:t>
              </a:r>
            </a:p>
          </p:txBody>
        </p:sp>
        <p:sp>
          <p:nvSpPr>
            <p:cNvPr id="3" name="Ellipse 9">
              <a:extLst>
                <a:ext uri="{FF2B5EF4-FFF2-40B4-BE49-F238E27FC236}">
                  <a16:creationId xmlns:a16="http://schemas.microsoft.com/office/drawing/2014/main" id="{EBF06703-E3C6-47C6-9F89-CD7F83DBCBAB}"/>
                </a:ext>
              </a:extLst>
            </p:cNvPr>
            <p:cNvSpPr>
              <a:spLocks noChangeArrowheads="1"/>
            </p:cNvSpPr>
            <p:nvPr/>
          </p:nvSpPr>
          <p:spPr bwMode="auto">
            <a:xfrm>
              <a:off x="386" y="2295"/>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8">
            <a:extLst>
              <a:ext uri="{FF2B5EF4-FFF2-40B4-BE49-F238E27FC236}">
                <a16:creationId xmlns:a16="http://schemas.microsoft.com/office/drawing/2014/main" id="{73B104E1-43F9-4596-9E7B-8E062E302234}"/>
              </a:ext>
            </a:extLst>
          </p:cNvPr>
          <p:cNvSpPr>
            <a:spLocks noGrp="1" noChangeArrowheads="1"/>
          </p:cNvSpPr>
          <p:nvPr>
            <p:ph type="body" idx="1"/>
          </p:nvPr>
        </p:nvSpPr>
        <p:spPr>
          <a:xfrm>
            <a:off x="395288" y="1338263"/>
            <a:ext cx="8675687" cy="4611687"/>
          </a:xfrm>
        </p:spPr>
        <p:txBody>
          <a:bodyPr/>
          <a:lstStyle/>
          <a:p>
            <a:pPr marL="340995" indent="-340995">
              <a:defRPr/>
            </a:pPr>
            <a:r>
              <a:rPr lang="en-GB" altLang="ro-RO" sz="2350" dirty="0">
                <a:ea typeface="MS PGothic"/>
              </a:rPr>
              <a:t>Avant </a:t>
            </a:r>
            <a:r>
              <a:rPr lang="en-GB" altLang="ro-RO" sz="2350" dirty="0" err="1">
                <a:ea typeface="MS PGothic"/>
              </a:rPr>
              <a:t>d’administrer</a:t>
            </a:r>
            <a:r>
              <a:rPr lang="en-GB" altLang="ro-RO" sz="2350" dirty="0">
                <a:ea typeface="MS PGothic"/>
              </a:rPr>
              <a:t> le </a:t>
            </a:r>
            <a:r>
              <a:rPr lang="en-GB" altLang="ro-RO" sz="2350" dirty="0" err="1">
                <a:ea typeface="MS PGothic"/>
              </a:rPr>
              <a:t>vaccin</a:t>
            </a:r>
            <a:r>
              <a:rPr lang="en-GB" altLang="ro-RO" sz="2350" dirty="0">
                <a:ea typeface="MS PGothic"/>
              </a:rPr>
              <a:t> </a:t>
            </a:r>
            <a:r>
              <a:rPr lang="en-GB" altLang="ro-RO" sz="2350" dirty="0" err="1">
                <a:ea typeface="MS PGothic"/>
              </a:rPr>
              <a:t>Rotavac</a:t>
            </a:r>
            <a:r>
              <a:rPr lang="en-GB" altLang="ro-RO" sz="2350" baseline="30000" dirty="0">
                <a:ea typeface="MS PGothic"/>
              </a:rPr>
              <a:t>® </a:t>
            </a:r>
            <a:r>
              <a:rPr lang="en-GB" altLang="ro-RO" sz="2350" dirty="0">
                <a:ea typeface="MS PGothic"/>
              </a:rPr>
              <a:t>, il </a:t>
            </a:r>
            <a:r>
              <a:rPr lang="en-GB" altLang="ro-RO" sz="2350" dirty="0" err="1">
                <a:ea typeface="MS PGothic"/>
              </a:rPr>
              <a:t>convient</a:t>
            </a:r>
            <a:r>
              <a:rPr lang="en-GB" altLang="ro-RO" sz="2350" dirty="0">
                <a:ea typeface="MS PGothic"/>
              </a:rPr>
              <a:t> de </a:t>
            </a:r>
            <a:r>
              <a:rPr lang="en-GB" altLang="ro-RO" sz="2350" dirty="0" err="1">
                <a:ea typeface="MS PGothic"/>
              </a:rPr>
              <a:t>vérifier</a:t>
            </a:r>
            <a:r>
              <a:rPr lang="en-GB" altLang="ro-RO" sz="2350" dirty="0">
                <a:ea typeface="MS PGothic"/>
              </a:rPr>
              <a:t> la pastille de </a:t>
            </a:r>
            <a:r>
              <a:rPr lang="en-GB" altLang="ro-RO" sz="2350" dirty="0" err="1">
                <a:ea typeface="MS PGothic"/>
              </a:rPr>
              <a:t>contrôle</a:t>
            </a:r>
            <a:r>
              <a:rPr lang="en-GB" altLang="ro-RO" sz="2350" dirty="0">
                <a:ea typeface="MS PGothic"/>
              </a:rPr>
              <a:t> du </a:t>
            </a:r>
            <a:r>
              <a:rPr lang="en-GB" altLang="ro-RO" sz="2350" dirty="0" err="1">
                <a:ea typeface="MS PGothic"/>
              </a:rPr>
              <a:t>vaccin</a:t>
            </a:r>
            <a:r>
              <a:rPr lang="en-GB" altLang="ro-RO" sz="2350" dirty="0">
                <a:ea typeface="MS PGothic"/>
              </a:rPr>
              <a:t> sur le bouchon du flacon </a:t>
            </a:r>
            <a:endParaRPr lang="en-US"/>
          </a:p>
        </p:txBody>
      </p:sp>
      <p:sp>
        <p:nvSpPr>
          <p:cNvPr id="6147" name="Rectangle 29">
            <a:extLst>
              <a:ext uri="{FF2B5EF4-FFF2-40B4-BE49-F238E27FC236}">
                <a16:creationId xmlns:a16="http://schemas.microsoft.com/office/drawing/2014/main" id="{D64E236A-2545-46A4-8A8F-4B96E4725E57}"/>
              </a:ext>
            </a:extLst>
          </p:cNvPr>
          <p:cNvSpPr>
            <a:spLocks noGrp="1" noChangeArrowheads="1"/>
          </p:cNvSpPr>
          <p:nvPr>
            <p:ph type="title"/>
          </p:nvPr>
        </p:nvSpPr>
        <p:spPr/>
        <p:txBody>
          <a:bodyPr/>
          <a:lstStyle/>
          <a:p>
            <a:pPr>
              <a:buSzPct val="100000"/>
              <a:defRPr/>
            </a:pPr>
            <a:r>
              <a:rPr lang="en-GB" altLang="ro-RO" dirty="0"/>
              <a:t>Comment </a:t>
            </a:r>
            <a:r>
              <a:rPr lang="en-GB" altLang="ro-RO" dirty="0" err="1"/>
              <a:t>vérifier</a:t>
            </a:r>
            <a:r>
              <a:rPr lang="en-GB" altLang="ro-RO" dirty="0"/>
              <a:t> la </a:t>
            </a:r>
            <a:r>
              <a:rPr lang="en-GB" altLang="ro-RO" dirty="0" err="1"/>
              <a:t>qualité</a:t>
            </a:r>
            <a:r>
              <a:rPr lang="en-GB" altLang="ro-RO" dirty="0"/>
              <a:t> du </a:t>
            </a:r>
            <a:r>
              <a:rPr lang="en-GB" altLang="ro-RO" dirty="0" err="1"/>
              <a:t>vaccin</a:t>
            </a:r>
            <a:r>
              <a:rPr lang="en-GB" altLang="ro-RO" dirty="0"/>
              <a:t> </a:t>
            </a:r>
            <a:r>
              <a:rPr lang="en-GB" altLang="ro-RO" dirty="0" err="1"/>
              <a:t>Rotavac</a:t>
            </a:r>
            <a:r>
              <a:rPr lang="en-GB" altLang="ro-RO" baseline="30000" dirty="0"/>
              <a:t>®</a:t>
            </a:r>
            <a:r>
              <a:rPr lang="en-GB" altLang="ro-RO" dirty="0"/>
              <a:t> ? (1/2)</a:t>
            </a:r>
          </a:p>
        </p:txBody>
      </p:sp>
      <p:sp>
        <p:nvSpPr>
          <p:cNvPr id="10244" name="Right Arrow 2">
            <a:extLst>
              <a:ext uri="{FF2B5EF4-FFF2-40B4-BE49-F238E27FC236}">
                <a16:creationId xmlns:a16="http://schemas.microsoft.com/office/drawing/2014/main" id="{9277B9B2-AFAC-4204-86A0-C7FCD1985953}"/>
              </a:ext>
            </a:extLst>
          </p:cNvPr>
          <p:cNvSpPr>
            <a:spLocks noChangeArrowheads="1"/>
          </p:cNvSpPr>
          <p:nvPr/>
        </p:nvSpPr>
        <p:spPr bwMode="auto">
          <a:xfrm>
            <a:off x="755650" y="2852738"/>
            <a:ext cx="1295400" cy="215900"/>
          </a:xfrm>
          <a:prstGeom prst="rightArrow">
            <a:avLst>
              <a:gd name="adj1" fmla="val 50000"/>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grpSp>
        <p:nvGrpSpPr>
          <p:cNvPr id="10245" name="Group 4">
            <a:extLst>
              <a:ext uri="{FF2B5EF4-FFF2-40B4-BE49-F238E27FC236}">
                <a16:creationId xmlns:a16="http://schemas.microsoft.com/office/drawing/2014/main" id="{F3CB0750-0BBD-4E99-8753-6C4332026CEB}"/>
              </a:ext>
            </a:extLst>
          </p:cNvPr>
          <p:cNvGrpSpPr>
            <a:grpSpLocks/>
          </p:cNvGrpSpPr>
          <p:nvPr/>
        </p:nvGrpSpPr>
        <p:grpSpPr bwMode="auto">
          <a:xfrm>
            <a:off x="179388" y="2335213"/>
            <a:ext cx="2990850" cy="2533650"/>
            <a:chOff x="2444235" y="1759944"/>
            <a:chExt cx="2991861" cy="2533152"/>
          </a:xfrm>
        </p:grpSpPr>
        <p:pic>
          <p:nvPicPr>
            <p:cNvPr id="10247" name="Picture 11">
              <a:extLst>
                <a:ext uri="{FF2B5EF4-FFF2-40B4-BE49-F238E27FC236}">
                  <a16:creationId xmlns:a16="http://schemas.microsoft.com/office/drawing/2014/main" id="{49ADF8F6-0DB9-475D-948B-E43DD1CC75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2781" y="2276872"/>
              <a:ext cx="2383315"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248" name="Right Arrow 3">
              <a:extLst>
                <a:ext uri="{FF2B5EF4-FFF2-40B4-BE49-F238E27FC236}">
                  <a16:creationId xmlns:a16="http://schemas.microsoft.com/office/drawing/2014/main" id="{78D1E257-DCAC-425F-B143-FA7B417123D0}"/>
                </a:ext>
              </a:extLst>
            </p:cNvPr>
            <p:cNvSpPr>
              <a:spLocks noChangeArrowheads="1"/>
            </p:cNvSpPr>
            <p:nvPr/>
          </p:nvSpPr>
          <p:spPr bwMode="auto">
            <a:xfrm rot="2454757">
              <a:off x="2444235" y="1759944"/>
              <a:ext cx="1224136" cy="288032"/>
            </a:xfrm>
            <a:prstGeom prst="rightArrow">
              <a:avLst>
                <a:gd name="adj1" fmla="val 50000"/>
                <a:gd name="adj2" fmla="val 49997"/>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grpSp>
      <p:pic>
        <p:nvPicPr>
          <p:cNvPr id="10246" name="Picture 1">
            <a:extLst>
              <a:ext uri="{FF2B5EF4-FFF2-40B4-BE49-F238E27FC236}">
                <a16:creationId xmlns:a16="http://schemas.microsoft.com/office/drawing/2014/main" id="{806264B6-2D07-47FD-BFC8-30A1926E68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1988" y="2205038"/>
            <a:ext cx="5942012"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a:extLst>
              <a:ext uri="{FF2B5EF4-FFF2-40B4-BE49-F238E27FC236}">
                <a16:creationId xmlns:a16="http://schemas.microsoft.com/office/drawing/2014/main" id="{00AD422C-35E6-4604-85FC-DC0E0EEA1758}"/>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dirty="0"/>
              <a:t>Comment </a:t>
            </a:r>
            <a:r>
              <a:rPr lang="en-GB" altLang="ro-RO" sz="3500" b="1" dirty="0" err="1"/>
              <a:t>vérifier</a:t>
            </a:r>
            <a:r>
              <a:rPr lang="en-GB" altLang="ro-RO" sz="3500" b="1" dirty="0"/>
              <a:t> la </a:t>
            </a:r>
            <a:r>
              <a:rPr lang="en-GB" altLang="ro-RO" sz="3500" b="1" dirty="0" err="1"/>
              <a:t>qualité</a:t>
            </a:r>
            <a:r>
              <a:rPr lang="en-GB" altLang="ro-RO" sz="3500" b="1" dirty="0"/>
              <a:t> du </a:t>
            </a:r>
          </a:p>
          <a:p>
            <a:pPr algn="ctr">
              <a:spcBef>
                <a:spcPct val="0"/>
              </a:spcBef>
              <a:buClrTx/>
              <a:buFontTx/>
              <a:buNone/>
              <a:defRPr/>
            </a:pPr>
            <a:r>
              <a:rPr lang="en-GB" altLang="ro-RO" sz="3500" b="1" dirty="0" err="1"/>
              <a:t>vaccin</a:t>
            </a:r>
            <a:r>
              <a:rPr lang="en-GB" altLang="ro-RO" sz="3500" b="1" dirty="0"/>
              <a:t> </a:t>
            </a:r>
            <a:r>
              <a:rPr lang="en-GB" altLang="ro-RO" sz="3500" b="1" dirty="0" err="1"/>
              <a:t>Rotavac</a:t>
            </a:r>
            <a:r>
              <a:rPr lang="en-GB" altLang="ro-RO" sz="3500" b="1" baseline="30000" dirty="0"/>
              <a:t>®</a:t>
            </a:r>
            <a:r>
              <a:rPr lang="en-GB" altLang="ro-RO" sz="3500" b="1" dirty="0"/>
              <a:t> ? (2/2)</a:t>
            </a:r>
          </a:p>
        </p:txBody>
      </p:sp>
      <p:sp>
        <p:nvSpPr>
          <p:cNvPr id="12291" name="Rectangle 12">
            <a:extLst>
              <a:ext uri="{FF2B5EF4-FFF2-40B4-BE49-F238E27FC236}">
                <a16:creationId xmlns:a16="http://schemas.microsoft.com/office/drawing/2014/main" id="{B093484A-4C5F-4E66-8A20-7FB8C2E8F6B4}"/>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Avant d’administrer le vaccin Rotavac</a:t>
            </a:r>
            <a:r>
              <a:rPr lang="en-GB" altLang="ro-RO" baseline="30000"/>
              <a:t>TM </a:t>
            </a:r>
            <a:r>
              <a:rPr lang="en-GB" altLang="ro-RO"/>
              <a:t>, il convient de toujours vérifier la date d'expiration sur l’étiquette du flacon</a:t>
            </a:r>
          </a:p>
        </p:txBody>
      </p:sp>
      <p:pic>
        <p:nvPicPr>
          <p:cNvPr id="12292" name="Picture 5">
            <a:extLst>
              <a:ext uri="{FF2B5EF4-FFF2-40B4-BE49-F238E27FC236}">
                <a16:creationId xmlns:a16="http://schemas.microsoft.com/office/drawing/2014/main" id="{651BF4B0-D308-49CD-8AAF-619B9B8E26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2276475"/>
            <a:ext cx="2160588" cy="3455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293" name="Right Arrow 3">
            <a:extLst>
              <a:ext uri="{FF2B5EF4-FFF2-40B4-BE49-F238E27FC236}">
                <a16:creationId xmlns:a16="http://schemas.microsoft.com/office/drawing/2014/main" id="{EF45C29D-A97A-4ABA-AFA1-072F7B0D652A}"/>
              </a:ext>
            </a:extLst>
          </p:cNvPr>
          <p:cNvSpPr>
            <a:spLocks noChangeArrowheads="1"/>
          </p:cNvSpPr>
          <p:nvPr/>
        </p:nvSpPr>
        <p:spPr bwMode="auto">
          <a:xfrm>
            <a:off x="2916238" y="5084763"/>
            <a:ext cx="1223962"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octor_thinking">
            <a:extLst>
              <a:ext uri="{FF2B5EF4-FFF2-40B4-BE49-F238E27FC236}">
                <a16:creationId xmlns:a16="http://schemas.microsoft.com/office/drawing/2014/main" id="{D5B28008-07DA-4715-801F-010F291231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re 17">
            <a:extLst>
              <a:ext uri="{FF2B5EF4-FFF2-40B4-BE49-F238E27FC236}">
                <a16:creationId xmlns:a16="http://schemas.microsoft.com/office/drawing/2014/main" id="{E011318B-218E-4331-85BD-60AD35DD7A4E}"/>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dans ce cas ? </a:t>
            </a:r>
          </a:p>
        </p:txBody>
      </p:sp>
      <p:sp>
        <p:nvSpPr>
          <p:cNvPr id="14340" name="Rectangle à coins arrondis 3">
            <a:extLst>
              <a:ext uri="{FF2B5EF4-FFF2-40B4-BE49-F238E27FC236}">
                <a16:creationId xmlns:a16="http://schemas.microsoft.com/office/drawing/2014/main" id="{A20BE3DE-2EC5-43ED-B1EC-150946E7AAE6}"/>
              </a:ext>
            </a:extLst>
          </p:cNvPr>
          <p:cNvSpPr>
            <a:spLocks noChangeArrowheads="1"/>
          </p:cNvSpPr>
          <p:nvPr/>
        </p:nvSpPr>
        <p:spPr bwMode="auto">
          <a:xfrm>
            <a:off x="971550" y="1916113"/>
            <a:ext cx="4392613" cy="3025775"/>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2000" b="1">
                <a:solidFill>
                  <a:srgbClr val="002060"/>
                </a:solidFill>
              </a:rPr>
              <a:t>Sur la pastille de contrôle du vaccin, le carré intérieur est plus clair que le cercle, mais est déjà plus foncée que la couleur initiale. </a:t>
            </a:r>
          </a:p>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solidFill>
                  <a:srgbClr val="002060"/>
                </a:solidFill>
              </a:rPr>
              <a:t>Que devriez-vous faire ?</a:t>
            </a:r>
            <a:r>
              <a:rPr lang="en-GB" altLang="ro-RO" sz="2000" b="1"/>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96BD026C-829C-447E-B5FD-011CE1936259}"/>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en-GB" altLang="ro-RO" sz="3500" b="1" dirty="0">
                <a:solidFill>
                  <a:srgbClr val="000066"/>
                </a:solidFill>
                <a:latin typeface="Arial" pitchFamily="34" charset="0"/>
              </a:rPr>
              <a:t>Comment se </a:t>
            </a:r>
            <a:r>
              <a:rPr lang="en-GB" altLang="ro-RO" sz="3500" b="1" dirty="0" err="1">
                <a:solidFill>
                  <a:srgbClr val="000066"/>
                </a:solidFill>
                <a:latin typeface="Arial" pitchFamily="34" charset="0"/>
              </a:rPr>
              <a:t>préparer</a:t>
            </a:r>
            <a:r>
              <a:rPr lang="en-GB" altLang="ro-RO" sz="3500" b="1" dirty="0">
                <a:solidFill>
                  <a:srgbClr val="000066"/>
                </a:solidFill>
                <a:latin typeface="Arial" pitchFamily="34" charset="0"/>
              </a:rPr>
              <a:t> pour la vaccination avec le </a:t>
            </a:r>
            <a:r>
              <a:rPr lang="en-GB" altLang="ro-RO" sz="3500" b="1" dirty="0" err="1">
                <a:solidFill>
                  <a:srgbClr val="000066"/>
                </a:solidFill>
                <a:latin typeface="Arial" pitchFamily="34" charset="0"/>
              </a:rPr>
              <a:t>vaccin</a:t>
            </a:r>
            <a:r>
              <a:rPr lang="en-GB" altLang="ro-RO" sz="3500" b="1" dirty="0">
                <a:solidFill>
                  <a:srgbClr val="000066"/>
                </a:solidFill>
                <a:latin typeface="Arial" pitchFamily="34" charset="0"/>
              </a:rPr>
              <a:t> </a:t>
            </a:r>
            <a:r>
              <a:rPr lang="en-GB" altLang="ro-RO" sz="3500" b="1" dirty="0" err="1">
                <a:solidFill>
                  <a:srgbClr val="000066"/>
                </a:solidFill>
                <a:latin typeface="Arial" pitchFamily="34" charset="0"/>
              </a:rPr>
              <a:t>Rotavac</a:t>
            </a:r>
            <a:r>
              <a:rPr lang="en-GB" altLang="ro-RO" sz="3500" b="1" baseline="30000" dirty="0">
                <a:solidFill>
                  <a:srgbClr val="000066"/>
                </a:solidFill>
                <a:latin typeface="Arial" pitchFamily="34" charset="0"/>
              </a:rPr>
              <a:t>®</a:t>
            </a:r>
            <a:r>
              <a:rPr lang="en-GB" altLang="ro-RO" sz="3500" b="1" dirty="0">
                <a:solidFill>
                  <a:srgbClr val="000066"/>
                </a:solidFill>
                <a:latin typeface="Arial" pitchFamily="34" charset="0"/>
              </a:rPr>
              <a:t> ? (1/3)</a:t>
            </a:r>
          </a:p>
        </p:txBody>
      </p:sp>
      <p:pic>
        <p:nvPicPr>
          <p:cNvPr id="2" name="Picture 2" descr="Text&#10;&#10;Description automatically generated">
            <a:extLst>
              <a:ext uri="{FF2B5EF4-FFF2-40B4-BE49-F238E27FC236}">
                <a16:creationId xmlns:a16="http://schemas.microsoft.com/office/drawing/2014/main" id="{C84E78E9-5CCA-42C4-9B13-A0DC806FD41E}"/>
              </a:ext>
            </a:extLst>
          </p:cNvPr>
          <p:cNvPicPr>
            <a:picLocks noChangeAspect="1"/>
          </p:cNvPicPr>
          <p:nvPr/>
        </p:nvPicPr>
        <p:blipFill>
          <a:blip r:embed="rId3"/>
          <a:stretch>
            <a:fillRect/>
          </a:stretch>
        </p:blipFill>
        <p:spPr>
          <a:xfrm>
            <a:off x="748481" y="1586790"/>
            <a:ext cx="6586996" cy="1923831"/>
          </a:xfrm>
          <a:prstGeom prst="rect">
            <a:avLst/>
          </a:prstGeom>
        </p:spPr>
      </p:pic>
      <p:pic>
        <p:nvPicPr>
          <p:cNvPr id="3" name="Picture 3">
            <a:extLst>
              <a:ext uri="{FF2B5EF4-FFF2-40B4-BE49-F238E27FC236}">
                <a16:creationId xmlns:a16="http://schemas.microsoft.com/office/drawing/2014/main" id="{D6313D5D-FD02-4034-B7AA-18FB6DAFE8B0}"/>
              </a:ext>
            </a:extLst>
          </p:cNvPr>
          <p:cNvPicPr>
            <a:picLocks noChangeAspect="1"/>
          </p:cNvPicPr>
          <p:nvPr/>
        </p:nvPicPr>
        <p:blipFill>
          <a:blip r:embed="rId4"/>
          <a:stretch>
            <a:fillRect/>
          </a:stretch>
        </p:blipFill>
        <p:spPr>
          <a:xfrm>
            <a:off x="7378032" y="1564711"/>
            <a:ext cx="1596207" cy="1931118"/>
          </a:xfrm>
          <a:prstGeom prst="rect">
            <a:avLst/>
          </a:prstGeom>
        </p:spPr>
      </p:pic>
      <p:pic>
        <p:nvPicPr>
          <p:cNvPr id="4" name="Picture 4" descr="A picture containing text, bottle, toiletry&#10;&#10;Description automatically generated">
            <a:extLst>
              <a:ext uri="{FF2B5EF4-FFF2-40B4-BE49-F238E27FC236}">
                <a16:creationId xmlns:a16="http://schemas.microsoft.com/office/drawing/2014/main" id="{A90CA502-D823-48CB-A7DC-E190FD56AC51}"/>
              </a:ext>
            </a:extLst>
          </p:cNvPr>
          <p:cNvPicPr>
            <a:picLocks noChangeAspect="1"/>
          </p:cNvPicPr>
          <p:nvPr/>
        </p:nvPicPr>
        <p:blipFill>
          <a:blip r:embed="rId5"/>
          <a:stretch>
            <a:fillRect/>
          </a:stretch>
        </p:blipFill>
        <p:spPr>
          <a:xfrm>
            <a:off x="942053" y="3644818"/>
            <a:ext cx="4688142" cy="1854364"/>
          </a:xfrm>
          <a:prstGeom prst="rect">
            <a:avLst/>
          </a:prstGeom>
        </p:spPr>
      </p:pic>
      <p:pic>
        <p:nvPicPr>
          <p:cNvPr id="5" name="Picture 5" descr="A picture containing text, toiletry&#10;&#10;Description automatically generated">
            <a:extLst>
              <a:ext uri="{FF2B5EF4-FFF2-40B4-BE49-F238E27FC236}">
                <a16:creationId xmlns:a16="http://schemas.microsoft.com/office/drawing/2014/main" id="{14B23EDB-0BE0-4AF5-8808-85ED408F633D}"/>
              </a:ext>
            </a:extLst>
          </p:cNvPr>
          <p:cNvPicPr>
            <a:picLocks noChangeAspect="1"/>
          </p:cNvPicPr>
          <p:nvPr/>
        </p:nvPicPr>
        <p:blipFill>
          <a:blip r:embed="rId6"/>
          <a:stretch>
            <a:fillRect/>
          </a:stretch>
        </p:blipFill>
        <p:spPr>
          <a:xfrm>
            <a:off x="5762933" y="3645931"/>
            <a:ext cx="3084256" cy="18982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u contenu 3">
            <a:extLst>
              <a:ext uri="{FF2B5EF4-FFF2-40B4-BE49-F238E27FC236}">
                <a16:creationId xmlns:a16="http://schemas.microsoft.com/office/drawing/2014/main" id="{7403FA5D-CB63-4AD1-904F-A076B671A7E8}"/>
              </a:ext>
            </a:extLst>
          </p:cNvPr>
          <p:cNvSpPr txBox="1">
            <a:spLocks/>
          </p:cNvSpPr>
          <p:nvPr/>
        </p:nvSpPr>
        <p:spPr bwMode="auto">
          <a:xfrm>
            <a:off x="323850" y="1381125"/>
            <a:ext cx="84105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Arial" panose="020B0604020202020204" pitchFamily="34" charset="0"/>
              <a:buChar char="•"/>
            </a:pPr>
            <a:r>
              <a:rPr lang="en-GB" altLang="ro-RO" sz="2300" dirty="0" err="1"/>
              <a:t>S’assurer</a:t>
            </a:r>
            <a:r>
              <a:rPr lang="en-GB" altLang="ro-RO" sz="2300" dirty="0"/>
              <a:t> que le </a:t>
            </a:r>
            <a:r>
              <a:rPr lang="en-GB" altLang="ro-RO" sz="2300" dirty="0" err="1"/>
              <a:t>vaccin</a:t>
            </a:r>
            <a:r>
              <a:rPr lang="en-GB" altLang="ro-RO" sz="2300" dirty="0"/>
              <a:t> </a:t>
            </a:r>
            <a:r>
              <a:rPr lang="en-GB" altLang="ro-RO" sz="2300" dirty="0" err="1"/>
              <a:t>Rotavac</a:t>
            </a:r>
            <a:r>
              <a:rPr lang="en-GB" altLang="ro-RO" sz="2300" baseline="30000" dirty="0"/>
              <a:t>®</a:t>
            </a:r>
            <a:r>
              <a:rPr lang="en-GB" altLang="ro-RO" sz="2300" dirty="0"/>
              <a:t> </a:t>
            </a:r>
            <a:r>
              <a:rPr lang="en-GB" altLang="ro-RO" sz="2300" dirty="0" err="1"/>
              <a:t>soit</a:t>
            </a:r>
            <a:r>
              <a:rPr lang="en-GB" altLang="ro-RO" sz="2300" dirty="0"/>
              <a:t> </a:t>
            </a:r>
            <a:r>
              <a:rPr lang="en-GB" altLang="ro-RO" sz="2300" b="1" dirty="0" err="1"/>
              <a:t>complètement</a:t>
            </a:r>
            <a:r>
              <a:rPr lang="en-GB" altLang="ro-RO" sz="2300" b="1" dirty="0"/>
              <a:t> </a:t>
            </a:r>
            <a:r>
              <a:rPr lang="en-GB" altLang="ro-RO" sz="2300" b="1" dirty="0" err="1"/>
              <a:t>décongelé</a:t>
            </a:r>
            <a:r>
              <a:rPr lang="en-GB" altLang="ro-RO" sz="2300" b="1" dirty="0"/>
              <a:t> </a:t>
            </a:r>
            <a:r>
              <a:rPr lang="en-GB" altLang="ro-RO" sz="2300" b="1" dirty="0" err="1"/>
              <a:t>avant</a:t>
            </a:r>
            <a:r>
              <a:rPr lang="en-GB" altLang="ro-RO" sz="2300" b="1" dirty="0"/>
              <a:t> </a:t>
            </a:r>
            <a:r>
              <a:rPr lang="en-GB" altLang="ro-RO" sz="2300" dirty="0" err="1"/>
              <a:t>l’administration</a:t>
            </a:r>
            <a:r>
              <a:rPr lang="en-GB" altLang="ro-RO" sz="2300" dirty="0"/>
              <a:t> - </a:t>
            </a:r>
            <a:r>
              <a:rPr lang="en-GB" altLang="ro-RO" sz="2300" dirty="0" err="1"/>
              <a:t>contrôle</a:t>
            </a:r>
            <a:r>
              <a:rPr lang="en-GB" altLang="ro-RO" sz="2300" dirty="0"/>
              <a:t> </a:t>
            </a:r>
            <a:r>
              <a:rPr lang="en-GB" altLang="ro-RO" sz="2300" dirty="0" err="1"/>
              <a:t>visuel</a:t>
            </a:r>
            <a:r>
              <a:rPr lang="en-GB" altLang="ro-RO" sz="2300" dirty="0"/>
              <a:t> pour </a:t>
            </a:r>
            <a:r>
              <a:rPr lang="en-GB" altLang="ro-RO" sz="2300" dirty="0" err="1"/>
              <a:t>vérifier</a:t>
            </a:r>
            <a:r>
              <a:rPr lang="en-GB" altLang="ro-RO" sz="2300" dirty="0"/>
              <a:t> </a:t>
            </a:r>
            <a:r>
              <a:rPr lang="en-GB" altLang="ro-RO" sz="2300" dirty="0" err="1"/>
              <a:t>qu’il</a:t>
            </a:r>
            <a:r>
              <a:rPr lang="en-GB" altLang="ro-RO" sz="2300" dirty="0"/>
              <a:t> </a:t>
            </a:r>
            <a:r>
              <a:rPr lang="en-GB" altLang="ro-RO" sz="2300" dirty="0" err="1"/>
              <a:t>n’y</a:t>
            </a:r>
            <a:r>
              <a:rPr lang="en-GB" altLang="ro-RO" sz="2300" dirty="0"/>
              <a:t> ait pas de </a:t>
            </a:r>
            <a:r>
              <a:rPr lang="en-GB" altLang="ro-RO" sz="2300" dirty="0" err="1"/>
              <a:t>cristaux</a:t>
            </a:r>
            <a:r>
              <a:rPr lang="en-GB" altLang="ro-RO" sz="2300" dirty="0"/>
              <a:t> de glace</a:t>
            </a:r>
          </a:p>
          <a:p>
            <a:pPr>
              <a:buFont typeface="Arial" panose="020B0604020202020204" pitchFamily="34" charset="0"/>
              <a:buChar char="•"/>
            </a:pPr>
            <a:r>
              <a:rPr lang="en-GB" altLang="ro-RO" sz="2300" dirty="0"/>
              <a:t>Le </a:t>
            </a:r>
            <a:r>
              <a:rPr lang="en-GB" altLang="ro-RO" sz="2300" dirty="0" err="1"/>
              <a:t>vaccin</a:t>
            </a:r>
            <a:r>
              <a:rPr lang="en-GB" altLang="ro-RO" sz="2300" dirty="0"/>
              <a:t> </a:t>
            </a:r>
            <a:r>
              <a:rPr lang="en-GB" altLang="ro-RO" sz="2300" dirty="0" err="1"/>
              <a:t>est</a:t>
            </a:r>
            <a:r>
              <a:rPr lang="en-GB" altLang="ro-RO" sz="2300" dirty="0"/>
              <a:t> </a:t>
            </a:r>
            <a:r>
              <a:rPr lang="en-GB" altLang="ro-RO" sz="2300" dirty="0" err="1"/>
              <a:t>généralement</a:t>
            </a:r>
            <a:r>
              <a:rPr lang="en-GB" altLang="ro-RO" sz="2300" dirty="0"/>
              <a:t> de couleur rose, </a:t>
            </a:r>
            <a:r>
              <a:rPr lang="en-GB" altLang="ro-RO" sz="2300" dirty="0" err="1"/>
              <a:t>mais</a:t>
            </a:r>
            <a:r>
              <a:rPr lang="en-GB" altLang="ro-RO" sz="2300" dirty="0"/>
              <a:t> la couleur </a:t>
            </a:r>
            <a:r>
              <a:rPr lang="en-GB" altLang="ro-RO" sz="2300" dirty="0" err="1"/>
              <a:t>peut</a:t>
            </a:r>
            <a:r>
              <a:rPr lang="en-GB" altLang="ro-RO" sz="2300" dirty="0"/>
              <a:t> </a:t>
            </a:r>
            <a:r>
              <a:rPr lang="en-GB" altLang="ro-RO" sz="2300" dirty="0" err="1"/>
              <a:t>parfois</a:t>
            </a:r>
            <a:r>
              <a:rPr lang="en-GB" altLang="ro-RO" sz="2300" dirty="0"/>
              <a:t> </a:t>
            </a:r>
            <a:r>
              <a:rPr lang="en-GB" altLang="ro-RO" sz="2300" dirty="0" err="1"/>
              <a:t>virer</a:t>
            </a:r>
            <a:r>
              <a:rPr lang="en-GB" altLang="ro-RO" sz="2300" dirty="0"/>
              <a:t> à </a:t>
            </a:r>
            <a:r>
              <a:rPr lang="en-GB" altLang="ro-RO" sz="2300" dirty="0" err="1"/>
              <a:t>l'orange</a:t>
            </a:r>
            <a:r>
              <a:rPr lang="en-GB" altLang="ro-RO" sz="2300" dirty="0"/>
              <a:t> </a:t>
            </a:r>
            <a:r>
              <a:rPr lang="en-GB" altLang="ro-RO" sz="2300" dirty="0" err="1"/>
              <a:t>ou</a:t>
            </a:r>
            <a:r>
              <a:rPr lang="en-GB" altLang="ro-RO" sz="2300" dirty="0"/>
              <a:t> au jaune </a:t>
            </a:r>
            <a:r>
              <a:rPr lang="en-GB" altLang="ro-RO" sz="2300" dirty="0" err="1"/>
              <a:t>clair</a:t>
            </a:r>
            <a:r>
              <a:rPr lang="en-GB" altLang="ro-RO" sz="2300" dirty="0"/>
              <a:t>. Ce </a:t>
            </a:r>
            <a:r>
              <a:rPr lang="en-GB" altLang="ro-RO" sz="2300" dirty="0" err="1"/>
              <a:t>changement</a:t>
            </a:r>
            <a:r>
              <a:rPr lang="en-GB" altLang="ro-RO" sz="2300" dirty="0"/>
              <a:t> de couleur </a:t>
            </a:r>
            <a:r>
              <a:rPr lang="en-GB" altLang="ro-RO" sz="2300" dirty="0" err="1"/>
              <a:t>n’affecte</a:t>
            </a:r>
            <a:r>
              <a:rPr lang="en-GB" altLang="ro-RO" sz="2300" dirty="0"/>
              <a:t> pas la </a:t>
            </a:r>
            <a:r>
              <a:rPr lang="en-GB" altLang="ro-RO" sz="2300" dirty="0" err="1"/>
              <a:t>qualité</a:t>
            </a:r>
            <a:r>
              <a:rPr lang="en-GB" altLang="ro-RO" sz="2300" dirty="0"/>
              <a:t> du </a:t>
            </a:r>
            <a:r>
              <a:rPr lang="en-GB" altLang="ro-RO" sz="2300" dirty="0" err="1"/>
              <a:t>vaccin</a:t>
            </a:r>
            <a:endParaRPr lang="en-GB" altLang="ro-RO" sz="2300" dirty="0"/>
          </a:p>
          <a:p>
            <a:pPr>
              <a:buFont typeface="Arial" panose="020B0604020202020204" pitchFamily="34" charset="0"/>
              <a:buChar char="•"/>
            </a:pPr>
            <a:r>
              <a:rPr lang="en-GB" altLang="ro-RO" sz="2300" dirty="0"/>
              <a:t>Utiliser </a:t>
            </a:r>
            <a:r>
              <a:rPr lang="en-GB" altLang="ro-RO" sz="2300" dirty="0" err="1"/>
              <a:t>uniquement</a:t>
            </a:r>
            <a:r>
              <a:rPr lang="en-GB" altLang="ro-RO" sz="2300" dirty="0"/>
              <a:t> le </a:t>
            </a:r>
            <a:r>
              <a:rPr lang="en-GB" altLang="ro-RO" sz="2300" dirty="0" err="1"/>
              <a:t>compte</a:t>
            </a:r>
            <a:r>
              <a:rPr lang="en-GB" altLang="ro-RO" sz="2300" dirty="0"/>
              <a:t>-gouttes </a:t>
            </a:r>
            <a:r>
              <a:rPr lang="en-GB" altLang="ro-RO" sz="2300" dirty="0" err="1"/>
              <a:t>fourni</a:t>
            </a:r>
            <a:r>
              <a:rPr lang="en-GB" altLang="ro-RO" sz="2300" dirty="0"/>
              <a:t> avec le </a:t>
            </a:r>
            <a:r>
              <a:rPr lang="en-GB" altLang="ro-RO" sz="2300" dirty="0" err="1"/>
              <a:t>vaccin</a:t>
            </a:r>
            <a:r>
              <a:rPr lang="en-GB" altLang="ro-RO" sz="2300" dirty="0"/>
              <a:t>. Ne pas utiliser le </a:t>
            </a:r>
            <a:r>
              <a:rPr lang="en-GB" altLang="ro-RO" sz="2300" dirty="0" err="1"/>
              <a:t>compte</a:t>
            </a:r>
            <a:r>
              <a:rPr lang="en-GB" altLang="ro-RO" sz="2300" dirty="0"/>
              <a:t>-gouttes du VPO.  </a:t>
            </a:r>
          </a:p>
          <a:p>
            <a:pPr>
              <a:buFont typeface="Arial" panose="020B0604020202020204" pitchFamily="34" charset="0"/>
              <a:buChar char="•"/>
            </a:pPr>
            <a:r>
              <a:rPr lang="en-GB" altLang="ro-RO" sz="2300" dirty="0"/>
              <a:t>Le </a:t>
            </a:r>
            <a:r>
              <a:rPr lang="en-GB" altLang="ro-RO" sz="2300" dirty="0" err="1"/>
              <a:t>compte</a:t>
            </a:r>
            <a:r>
              <a:rPr lang="en-GB" altLang="ro-RO" sz="2300" dirty="0"/>
              <a:t>-gouttes </a:t>
            </a:r>
            <a:r>
              <a:rPr lang="en-GB" altLang="ro-RO" sz="2300" dirty="0" err="1"/>
              <a:t>devrait</a:t>
            </a:r>
            <a:r>
              <a:rPr lang="en-GB" altLang="ro-RO" sz="2300" dirty="0"/>
              <a:t> </a:t>
            </a:r>
            <a:r>
              <a:rPr lang="en-GB" altLang="ro-RO" sz="2300" dirty="0" err="1"/>
              <a:t>être</a:t>
            </a:r>
            <a:r>
              <a:rPr lang="en-GB" altLang="ro-RO" sz="2300" dirty="0"/>
              <a:t> </a:t>
            </a:r>
            <a:r>
              <a:rPr lang="en-GB" altLang="ro-RO" sz="2300" dirty="0" err="1"/>
              <a:t>jeté</a:t>
            </a:r>
            <a:r>
              <a:rPr lang="en-GB" altLang="ro-RO" sz="2300" dirty="0"/>
              <a:t> avec le flacon de </a:t>
            </a:r>
            <a:r>
              <a:rPr lang="en-GB" altLang="ro-RO" sz="2300" dirty="0" err="1"/>
              <a:t>vaccin</a:t>
            </a:r>
            <a:r>
              <a:rPr lang="en-GB" altLang="ro-RO" sz="2300" dirty="0"/>
              <a:t> </a:t>
            </a:r>
            <a:r>
              <a:rPr lang="en-GB" altLang="ro-RO" sz="2300" dirty="0" err="1"/>
              <a:t>utilisé</a:t>
            </a:r>
            <a:r>
              <a:rPr lang="en-GB" altLang="ro-RO" sz="2300" dirty="0"/>
              <a:t>. Ne pas </a:t>
            </a:r>
            <a:r>
              <a:rPr lang="en-GB" altLang="ro-RO" sz="2300" dirty="0" err="1"/>
              <a:t>réutiliser</a:t>
            </a:r>
            <a:r>
              <a:rPr lang="en-GB" altLang="ro-RO" sz="2300" dirty="0"/>
              <a:t> le </a:t>
            </a:r>
            <a:r>
              <a:rPr lang="en-GB" altLang="ro-RO" sz="2300" dirty="0" err="1"/>
              <a:t>compte</a:t>
            </a:r>
            <a:r>
              <a:rPr lang="en-GB" altLang="ro-RO" sz="2300" dirty="0"/>
              <a:t>-gouttes</a:t>
            </a:r>
          </a:p>
        </p:txBody>
      </p:sp>
      <p:sp>
        <p:nvSpPr>
          <p:cNvPr id="5" name="Rectangle 2">
            <a:extLst>
              <a:ext uri="{FF2B5EF4-FFF2-40B4-BE49-F238E27FC236}">
                <a16:creationId xmlns:a16="http://schemas.microsoft.com/office/drawing/2014/main" id="{57CA2640-707F-4104-B603-AB829180D924}"/>
              </a:ext>
            </a:extLst>
          </p:cNvPr>
          <p:cNvSpPr txBox="1">
            <a:spLocks noChangeArrowheads="1"/>
          </p:cNvSpPr>
          <p:nvPr/>
        </p:nvSpPr>
        <p:spPr bwMode="auto">
          <a:xfrm>
            <a:off x="1588" y="33338"/>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r>
              <a:rPr lang="en-GB" altLang="ro-RO" sz="3500" b="1" dirty="0">
                <a:solidFill>
                  <a:srgbClr val="000066"/>
                </a:solidFill>
                <a:latin typeface="Arial" pitchFamily="34" charset="0"/>
              </a:rPr>
              <a:t>Comment se </a:t>
            </a:r>
            <a:r>
              <a:rPr lang="en-GB" altLang="ro-RO" sz="3500" b="1" dirty="0" err="1">
                <a:solidFill>
                  <a:srgbClr val="000066"/>
                </a:solidFill>
                <a:latin typeface="Arial" pitchFamily="34" charset="0"/>
              </a:rPr>
              <a:t>préparer</a:t>
            </a:r>
            <a:r>
              <a:rPr lang="en-GB" altLang="ro-RO" sz="3500" b="1" dirty="0">
                <a:solidFill>
                  <a:srgbClr val="000066"/>
                </a:solidFill>
                <a:latin typeface="Arial" pitchFamily="34" charset="0"/>
              </a:rPr>
              <a:t> pour la vaccination avec le </a:t>
            </a:r>
            <a:r>
              <a:rPr lang="en-GB" altLang="ro-RO" sz="3500" b="1" dirty="0" err="1">
                <a:solidFill>
                  <a:srgbClr val="000066"/>
                </a:solidFill>
                <a:latin typeface="Arial" pitchFamily="34" charset="0"/>
              </a:rPr>
              <a:t>vaccin</a:t>
            </a:r>
            <a:r>
              <a:rPr lang="en-GB" altLang="ro-RO" sz="3500" b="1" dirty="0">
                <a:solidFill>
                  <a:srgbClr val="000066"/>
                </a:solidFill>
                <a:latin typeface="Arial" pitchFamily="34" charset="0"/>
              </a:rPr>
              <a:t> </a:t>
            </a:r>
            <a:r>
              <a:rPr lang="en-GB" altLang="ro-RO" sz="3500" b="1" dirty="0" err="1">
                <a:solidFill>
                  <a:srgbClr val="000066"/>
                </a:solidFill>
                <a:latin typeface="Arial" pitchFamily="34" charset="0"/>
              </a:rPr>
              <a:t>Rotavac</a:t>
            </a:r>
            <a:r>
              <a:rPr lang="en-GB" altLang="ro-RO" sz="3500" b="1" baseline="30000" dirty="0">
                <a:solidFill>
                  <a:srgbClr val="000066"/>
                </a:solidFill>
                <a:latin typeface="Arial" pitchFamily="34" charset="0"/>
              </a:rPr>
              <a:t>®</a:t>
            </a:r>
            <a:r>
              <a:rPr lang="en-GB" altLang="ro-RO" sz="3500" b="1" dirty="0">
                <a:solidFill>
                  <a:srgbClr val="000066"/>
                </a:solidFill>
                <a:latin typeface="Arial" pitchFamily="34" charset="0"/>
              </a:rPr>
              <a:t> ? (2/3)</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4">
            <a:extLst>
              <a:ext uri="{FF2B5EF4-FFF2-40B4-BE49-F238E27FC236}">
                <a16:creationId xmlns:a16="http://schemas.microsoft.com/office/drawing/2014/main" id="{66281155-9CDD-4421-9809-DEE79918A675}"/>
              </a:ext>
            </a:extLst>
          </p:cNvPr>
          <p:cNvSpPr>
            <a:spLocks noChangeArrowheads="1"/>
          </p:cNvSpPr>
          <p:nvPr/>
        </p:nvSpPr>
        <p:spPr bwMode="auto">
          <a:xfrm>
            <a:off x="179388" y="1309688"/>
            <a:ext cx="6156325"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ClrTx/>
              <a:buFont typeface="Limon F3" charset="0"/>
              <a:buNone/>
            </a:pPr>
            <a:endParaRPr lang="en-GB" altLang="ro-RO" sz="2200"/>
          </a:p>
          <a:p>
            <a:pPr>
              <a:buClrTx/>
              <a:buFont typeface="Limon F3" charset="0"/>
              <a:buNone/>
            </a:pPr>
            <a:r>
              <a:rPr lang="en-GB" altLang="ro-RO" sz="2200"/>
              <a:t>		</a:t>
            </a:r>
          </a:p>
        </p:txBody>
      </p:sp>
      <p:sp>
        <p:nvSpPr>
          <p:cNvPr id="20483" name="TextBox 21">
            <a:extLst>
              <a:ext uri="{FF2B5EF4-FFF2-40B4-BE49-F238E27FC236}">
                <a16:creationId xmlns:a16="http://schemas.microsoft.com/office/drawing/2014/main" id="{C77DEF0F-B7EA-4C3C-BF0E-341866185537}"/>
              </a:ext>
            </a:extLst>
          </p:cNvPr>
          <p:cNvSpPr txBox="1">
            <a:spLocks noChangeArrowheads="1"/>
          </p:cNvSpPr>
          <p:nvPr/>
        </p:nvSpPr>
        <p:spPr bwMode="auto">
          <a:xfrm>
            <a:off x="6483350" y="3165475"/>
            <a:ext cx="215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pPr>
            <a:r>
              <a:rPr lang="en-GB" altLang="ro-RO" sz="1600">
                <a:solidFill>
                  <a:srgbClr val="FFFFFF"/>
                </a:solidFill>
                <a:latin typeface="Arial" panose="020B0604020202020204" pitchFamily="34" charset="0"/>
              </a:rPr>
              <a:t>7</a:t>
            </a:r>
          </a:p>
        </p:txBody>
      </p:sp>
      <p:sp>
        <p:nvSpPr>
          <p:cNvPr id="20484" name="TextBox 22">
            <a:extLst>
              <a:ext uri="{FF2B5EF4-FFF2-40B4-BE49-F238E27FC236}">
                <a16:creationId xmlns:a16="http://schemas.microsoft.com/office/drawing/2014/main" id="{49ADC78D-77E6-4741-989C-97D5DFEAE1F0}"/>
              </a:ext>
            </a:extLst>
          </p:cNvPr>
          <p:cNvSpPr txBox="1">
            <a:spLocks noChangeArrowheads="1"/>
          </p:cNvSpPr>
          <p:nvPr/>
        </p:nvSpPr>
        <p:spPr bwMode="auto">
          <a:xfrm>
            <a:off x="7785100" y="3141663"/>
            <a:ext cx="215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pPr>
            <a:r>
              <a:rPr lang="en-GB" altLang="ro-RO" sz="1600">
                <a:solidFill>
                  <a:srgbClr val="FFFFFF"/>
                </a:solidFill>
                <a:latin typeface="Arial" panose="020B0604020202020204" pitchFamily="34" charset="0"/>
              </a:rPr>
              <a:t>8</a:t>
            </a:r>
          </a:p>
        </p:txBody>
      </p:sp>
      <p:sp>
        <p:nvSpPr>
          <p:cNvPr id="20485" name="TextBox 15">
            <a:extLst>
              <a:ext uri="{FF2B5EF4-FFF2-40B4-BE49-F238E27FC236}">
                <a16:creationId xmlns:a16="http://schemas.microsoft.com/office/drawing/2014/main" id="{6AF8F612-FC06-49E2-B86F-A59ABD5EBCAC}"/>
              </a:ext>
            </a:extLst>
          </p:cNvPr>
          <p:cNvSpPr txBox="1">
            <a:spLocks noChangeArrowheads="1"/>
          </p:cNvSpPr>
          <p:nvPr/>
        </p:nvSpPr>
        <p:spPr bwMode="auto">
          <a:xfrm>
            <a:off x="6672263" y="1350963"/>
            <a:ext cx="6080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pPr>
            <a:r>
              <a:rPr lang="en-GB" altLang="ro-RO" sz="1600">
                <a:solidFill>
                  <a:srgbClr val="FFFFFF"/>
                </a:solidFill>
                <a:latin typeface="Arial" panose="020B0604020202020204" pitchFamily="34" charset="0"/>
              </a:rPr>
              <a:t>15</a:t>
            </a:r>
          </a:p>
        </p:txBody>
      </p:sp>
      <p:sp>
        <p:nvSpPr>
          <p:cNvPr id="20486" name="TextBox 15">
            <a:extLst>
              <a:ext uri="{FF2B5EF4-FFF2-40B4-BE49-F238E27FC236}">
                <a16:creationId xmlns:a16="http://schemas.microsoft.com/office/drawing/2014/main" id="{0F09601B-87B2-446F-8264-B6BFC8A7C951}"/>
              </a:ext>
            </a:extLst>
          </p:cNvPr>
          <p:cNvSpPr txBox="1">
            <a:spLocks noChangeArrowheads="1"/>
          </p:cNvSpPr>
          <p:nvPr/>
        </p:nvSpPr>
        <p:spPr bwMode="auto">
          <a:xfrm>
            <a:off x="8067675" y="1350963"/>
            <a:ext cx="60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pPr>
            <a:r>
              <a:rPr lang="en-GB" altLang="ro-RO" sz="1600">
                <a:solidFill>
                  <a:srgbClr val="FFFFFF"/>
                </a:solidFill>
                <a:latin typeface="Arial" panose="020B0604020202020204" pitchFamily="34" charset="0"/>
              </a:rPr>
              <a:t>16</a:t>
            </a:r>
          </a:p>
        </p:txBody>
      </p:sp>
      <p:sp>
        <p:nvSpPr>
          <p:cNvPr id="20487" name="Espace réservé du contenu 3">
            <a:extLst>
              <a:ext uri="{FF2B5EF4-FFF2-40B4-BE49-F238E27FC236}">
                <a16:creationId xmlns:a16="http://schemas.microsoft.com/office/drawing/2014/main" id="{5D3CDA9F-11EE-463A-A866-A37B67C16AE4}"/>
              </a:ext>
            </a:extLst>
          </p:cNvPr>
          <p:cNvSpPr txBox="1">
            <a:spLocks/>
          </p:cNvSpPr>
          <p:nvPr/>
        </p:nvSpPr>
        <p:spPr bwMode="auto">
          <a:xfrm>
            <a:off x="323850" y="1381125"/>
            <a:ext cx="85693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400" dirty="0"/>
              <a:t>Tout flacon ouvert du vaccin </a:t>
            </a:r>
            <a:r>
              <a:rPr lang="fr-FR" altLang="ro-RO" sz="2400" dirty="0" err="1"/>
              <a:t>Rotavac</a:t>
            </a:r>
            <a:r>
              <a:rPr lang="fr-FR" altLang="ro-RO" sz="2400" baseline="30000" dirty="0"/>
              <a:t>® </a:t>
            </a:r>
            <a:r>
              <a:rPr lang="fr-FR" altLang="ro-RO" sz="2400" dirty="0"/>
              <a:t>peut être gardé et administré pendant une période allant jusqu’à un maximum de 28 jours après l’ ouverture, si le vaccin répond aux critères énumérés dans la Déclaration de politique général de l’OMS</a:t>
            </a:r>
            <a:r>
              <a:rPr lang="fr-FR" altLang="ro-RO" sz="2400" noProof="0" dirty="0">
                <a:solidFill>
                  <a:srgbClr val="000000"/>
                </a:solidFill>
              </a:rPr>
              <a:t> </a:t>
            </a:r>
            <a:endParaRPr lang="fr-FR" altLang="ro-RO" sz="2400" dirty="0"/>
          </a:p>
          <a:p>
            <a:endParaRPr lang="en-GB" altLang="ro-RO" dirty="0"/>
          </a:p>
        </p:txBody>
      </p:sp>
      <p:sp>
        <p:nvSpPr>
          <p:cNvPr id="12" name="Rectangle 2">
            <a:extLst>
              <a:ext uri="{FF2B5EF4-FFF2-40B4-BE49-F238E27FC236}">
                <a16:creationId xmlns:a16="http://schemas.microsoft.com/office/drawing/2014/main" id="{3CD9B541-861A-4F01-AFE4-662E4EEBAA63}"/>
              </a:ext>
            </a:extLst>
          </p:cNvPr>
          <p:cNvSpPr txBox="1">
            <a:spLocks noGrp="1" noChangeArrowheads="1"/>
          </p:cNvSpPr>
          <p:nvPr>
            <p:ph type="title"/>
          </p:nvPr>
        </p:nvSpPr>
        <p:spPr/>
        <p:txBody>
          <a:bodyPr/>
          <a:lstStyle/>
          <a:p>
            <a:pPr>
              <a:buSzPct val="100000"/>
              <a:defRPr/>
            </a:pPr>
            <a:r>
              <a:rPr lang="en-GB" altLang="ro-RO" dirty="0"/>
              <a:t>Comment se </a:t>
            </a:r>
            <a:r>
              <a:rPr lang="en-GB" altLang="ro-RO" dirty="0" err="1"/>
              <a:t>préparer</a:t>
            </a:r>
            <a:r>
              <a:rPr lang="en-GB" altLang="ro-RO" dirty="0"/>
              <a:t> pour la vaccination avec le </a:t>
            </a:r>
            <a:r>
              <a:rPr lang="en-GB" altLang="ro-RO" dirty="0" err="1"/>
              <a:t>vaccin</a:t>
            </a:r>
            <a:r>
              <a:rPr lang="en-GB" altLang="ro-RO" dirty="0"/>
              <a:t> </a:t>
            </a:r>
            <a:r>
              <a:rPr lang="en-GB" altLang="ro-RO" dirty="0" err="1"/>
              <a:t>Rotavac</a:t>
            </a:r>
            <a:r>
              <a:rPr lang="en-GB" altLang="ro-RO" baseline="30000" dirty="0"/>
              <a:t>®</a:t>
            </a:r>
            <a:r>
              <a:rPr lang="en-GB" altLang="ro-RO" dirty="0"/>
              <a:t> ? (3/3)</a:t>
            </a: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TotalTime>
  <Words>2792</Words>
  <Application>Microsoft Office PowerPoint</Application>
  <PresentationFormat>On-screen Show (4:3)</PresentationFormat>
  <Paragraphs>233</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PPTtemplate</vt:lpstr>
      <vt:lpstr>PowerPoint Presentation</vt:lpstr>
      <vt:lpstr>PowerPoint Presentation</vt:lpstr>
      <vt:lpstr>PowerPoint Presentation</vt:lpstr>
      <vt:lpstr>Comment vérifier la qualité du vaccin Rotavac® ? (1/2)</vt:lpstr>
      <vt:lpstr>PowerPoint Presentation</vt:lpstr>
      <vt:lpstr>PowerPoint Presentation</vt:lpstr>
      <vt:lpstr>PowerPoint Presentation</vt:lpstr>
      <vt:lpstr>PowerPoint Presentation</vt:lpstr>
      <vt:lpstr>Comment se préparer pour la vaccination avec le vaccin Rotavac® ? (3/3)</vt:lpstr>
      <vt:lpstr>Le vaccin antirotavirus (Rotavac®) peut-il être administré en même temps que d’autres vaccins pour enfants?</vt:lpstr>
      <vt:lpstr>PowerPoint Presentation</vt:lpstr>
      <vt:lpstr>PowerPoint Presentation</vt:lpstr>
      <vt:lpstr>PowerPoint Presentation</vt:lpstr>
      <vt:lpstr>PowerPoint Presentation</vt:lpstr>
      <vt:lpstr>PowerPoint Presentation</vt:lpstr>
      <vt:lpstr>Combien de flacons doit-on emporter sur le terrain ?</vt:lpstr>
      <vt:lpstr>Messages clés</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1069</cp:revision>
  <dcterms:created xsi:type="dcterms:W3CDTF">2012-01-26T16:16:35Z</dcterms:created>
  <dcterms:modified xsi:type="dcterms:W3CDTF">2022-04-06T15:35:39Z</dcterms:modified>
</cp:coreProperties>
</file>