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modernComment_148_0.xml" ContentType="application/vnd.ms-powerpoint.comment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2"/>
  </p:notesMasterIdLst>
  <p:handoutMasterIdLst>
    <p:handoutMasterId r:id="rId13"/>
  </p:handoutMasterIdLst>
  <p:sldIdLst>
    <p:sldId id="357" r:id="rId2"/>
    <p:sldId id="279" r:id="rId3"/>
    <p:sldId id="282" r:id="rId4"/>
    <p:sldId id="328" r:id="rId5"/>
    <p:sldId id="358" r:id="rId6"/>
    <p:sldId id="291" r:id="rId7"/>
    <p:sldId id="355" r:id="rId8"/>
    <p:sldId id="356" r:id="rId9"/>
    <p:sldId id="325" r:id="rId10"/>
    <p:sldId id="349" r:id="rId11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  <p188:author id="{EABCA734-A31A-ECAF-8F98-9B5B65610822}" name="WALLDORF, Jenny" initials="WJ" userId="S::walldorfj@who.int::bbf2318a-f2f7-45e3-a649-79296eaa30f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6DD847A-CA26-40DE-A6A2-043E2E308C8F}" v="1" dt="2022-03-09T17:15:08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795" autoAdjust="0"/>
  </p:normalViewPr>
  <p:slideViewPr>
    <p:cSldViewPr>
      <p:cViewPr varScale="1">
        <p:scale>
          <a:sx n="87" d="100"/>
          <a:sy n="87" d="100"/>
        </p:scale>
        <p:origin x="1668" y="90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LDORF, Jenny" userId="S::walldorfj@who.int::bbf2318a-f2f7-45e3-a649-79296eaa30f9" providerId="AD" clId="Web-{C4288A0D-3535-8424-86ED-4B0B2205D846}"/>
    <pc:docChg chg="mod">
      <pc:chgData name="WALLDORF, Jenny" userId="S::walldorfj@who.int::bbf2318a-f2f7-45e3-a649-79296eaa30f9" providerId="AD" clId="Web-{C4288A0D-3535-8424-86ED-4B0B2205D846}" dt="2022-02-17T15:23:05.361" v="1"/>
      <pc:docMkLst>
        <pc:docMk/>
      </pc:docMkLst>
      <pc:sldChg chg="modCm">
        <pc:chgData name="WALLDORF, Jenny" userId="S::walldorfj@who.int::bbf2318a-f2f7-45e3-a649-79296eaa30f9" providerId="AD" clId="Web-{C4288A0D-3535-8424-86ED-4B0B2205D846}" dt="2022-02-17T15:23:05.361" v="1"/>
        <pc:sldMkLst>
          <pc:docMk/>
          <pc:sldMk cId="0" sldId="328"/>
        </pc:sldMkLst>
      </pc:sldChg>
    </pc:docChg>
  </pc:docChgLst>
  <pc:docChgLst>
    <pc:chgData name="WALLDORF, Jenny" userId="S::walldorfj@who.int::bbf2318a-f2f7-45e3-a649-79296eaa30f9" providerId="AD" clId="Web-{8412FCE1-B615-C03B-5732-CF03BF16D0BC}"/>
    <pc:docChg chg="">
      <pc:chgData name="WALLDORF, Jenny" userId="S::walldorfj@who.int::bbf2318a-f2f7-45e3-a649-79296eaa30f9" providerId="AD" clId="Web-{8412FCE1-B615-C03B-5732-CF03BF16D0BC}" dt="2022-02-17T15:43:26.386" v="0"/>
      <pc:docMkLst>
        <pc:docMk/>
      </pc:docMkLst>
      <pc:sldChg chg="modCm">
        <pc:chgData name="WALLDORF, Jenny" userId="S::walldorfj@who.int::bbf2318a-f2f7-45e3-a649-79296eaa30f9" providerId="AD" clId="Web-{8412FCE1-B615-C03B-5732-CF03BF16D0BC}" dt="2022-02-17T15:43:26.386" v="0"/>
        <pc:sldMkLst>
          <pc:docMk/>
          <pc:sldMk cId="0" sldId="328"/>
        </pc:sldMkLst>
      </pc:sldChg>
    </pc:docChg>
  </pc:docChgLst>
  <pc:docChgLst>
    <pc:chgData name="WALLDORF, Jenny" userId="bbf2318a-f2f7-45e3-a649-79296eaa30f9" providerId="ADAL" clId="{BD4C90CC-E78B-4AD0-B638-A134C5081DBB}"/>
    <pc:docChg chg="custSel modSld">
      <pc:chgData name="WALLDORF, Jenny" userId="bbf2318a-f2f7-45e3-a649-79296eaa30f9" providerId="ADAL" clId="{BD4C90CC-E78B-4AD0-B638-A134C5081DBB}" dt="2022-02-25T17:27:37.345" v="9" actId="478"/>
      <pc:docMkLst>
        <pc:docMk/>
      </pc:docMkLst>
      <pc:sldChg chg="addSp delSp modSp mod">
        <pc:chgData name="WALLDORF, Jenny" userId="bbf2318a-f2f7-45e3-a649-79296eaa30f9" providerId="ADAL" clId="{BD4C90CC-E78B-4AD0-B638-A134C5081DBB}" dt="2022-02-25T17:27:37.345" v="9" actId="478"/>
        <pc:sldMkLst>
          <pc:docMk/>
          <pc:sldMk cId="0" sldId="328"/>
        </pc:sldMkLst>
        <pc:picChg chg="add del mod modCrop">
          <ac:chgData name="WALLDORF, Jenny" userId="bbf2318a-f2f7-45e3-a649-79296eaa30f9" providerId="ADAL" clId="{BD4C90CC-E78B-4AD0-B638-A134C5081DBB}" dt="2022-02-25T17:27:37.345" v="9" actId="478"/>
          <ac:picMkLst>
            <pc:docMk/>
            <pc:sldMk cId="0" sldId="328"/>
            <ac:picMk id="5" creationId="{B8BE2470-EE1F-4C67-8D9E-9651D16823FD}"/>
          </ac:picMkLst>
        </pc:picChg>
      </pc:sldChg>
    </pc:docChg>
  </pc:docChgLst>
  <pc:docChgLst>
    <pc:chgData name="WALLDORF, Jenny" userId="bbf2318a-f2f7-45e3-a649-79296eaa30f9" providerId="ADAL" clId="{86DD847A-CA26-40DE-A6A2-043E2E308C8F}"/>
    <pc:docChg chg="addSld modSld">
      <pc:chgData name="WALLDORF, Jenny" userId="bbf2318a-f2f7-45e3-a649-79296eaa30f9" providerId="ADAL" clId="{86DD847A-CA26-40DE-A6A2-043E2E308C8F}" dt="2022-03-09T17:15:08.247" v="0"/>
      <pc:docMkLst>
        <pc:docMk/>
      </pc:docMkLst>
      <pc:sldChg chg="add">
        <pc:chgData name="WALLDORF, Jenny" userId="bbf2318a-f2f7-45e3-a649-79296eaa30f9" providerId="ADAL" clId="{86DD847A-CA26-40DE-A6A2-043E2E308C8F}" dt="2022-03-09T17:15:08.247" v="0"/>
        <pc:sldMkLst>
          <pc:docMk/>
          <pc:sldMk cId="2660862054" sldId="358"/>
        </pc:sldMkLst>
      </pc:sldChg>
    </pc:docChg>
  </pc:docChgLst>
</pc:chgInfo>
</file>

<file path=ppt/comments/modernComment_148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48592CC8-0854-4364-988D-F4C33592E6CD}" authorId="{01FA7003-4B01-347A-77CD-C0F24495F502}" created="2022-02-14T14:21:28.31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28"/>
      <ac:spMk id="10242" creationId="{8A954309-EDF7-49BF-A5BA-C78FC37ACBE0}"/>
    </ac:deMkLst>
    <p188:replyLst>
      <p188:reply id="{F9133F67-B898-4752-AEAB-CB8303A17FEC}" authorId="{EABCA734-A31A-ECAF-8F98-9B5B65610822}" created="2022-02-17T15:23:05.361">
        <p188:txBody>
          <a:bodyPr/>
          <a:lstStyle/>
          <a:p>
            <a:r>
              <a:rPr lang="en-US"/>
              <a:t>Yes it makes sense to use a picture with dropper. I see there are some examples of the correct imagine in the other slidesets. It wouldn't look exactly like this unless we found a designer to help.</a:t>
            </a:r>
          </a:p>
        </p188:txBody>
      </p188:reply>
    </p188:replyLst>
    <p188:txBody>
      <a:bodyPr/>
      <a:lstStyle/>
      <a:p>
        <a:r>
          <a:rPr lang="en-GB"/>
          <a:t>This graphic shows a tube being used.  Should we update it to show a dropper?  Will need someone to be able to edit the graphic - I cannot unfortunately.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C792DD41-D8DA-462A-AE01-51FE35F804B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38997C82-BB30-4CDA-A741-B26ED4B46CD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986FA56B-44F3-4F2E-A613-8924BACC634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ABD412D1-DDA1-4494-9C11-9CE05E412EA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3A4BD0BE-4DB1-45BF-8B4E-A72CA8351A2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1319CEA-CC0E-4C5B-814B-A2902A4F922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1253500B-C773-4B70-9007-FC886B7C02A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A05AF6F-727C-4043-AF78-D313E6912A1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133E9C94-08DE-4A7A-99E6-B8FD7637320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F8B2BB26-BA13-4651-871E-6F21D0144D0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B2763FA4-46C3-4ECF-BA41-B7EF8B9995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DAF20B9C-C3C0-445B-81F1-70F02373F975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BF834197-F2D4-4671-BBAF-360F43DC884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50F8700C-902B-4DD1-AF94-28F514F406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DEDE66A7-13AF-4A4A-AADE-0E65464964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E76E040-B986-4440-B14B-92A9E774C402}" type="slidenum">
              <a:rPr lang="fr-FR" altLang="es-E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1A9C0F4E-9231-4640-B0A0-46A0B5E714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3A46B149-A080-48E0-9EB9-DF3EE0934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Explain the key issues raised in this module to the participants.</a:t>
            </a:r>
          </a:p>
          <a:p>
            <a:endParaRPr lang="en-US" altLang="es-ES" b="1" dirty="0"/>
          </a:p>
          <a:p>
            <a:r>
              <a:rPr lang="en-US" altLang="es-ES" dirty="0"/>
              <a:t>Caretakers bring their infants for immunization but before vaccinating the infant you have to be sure that he or she is eligible for rotavirus vaccine. </a:t>
            </a:r>
          </a:p>
          <a:p>
            <a:r>
              <a:rPr lang="en-US" altLang="es-ES" dirty="0"/>
              <a:t>This module will teach you to ask the right questions to determine the eligibility of an infant for rotavirus vaccine:</a:t>
            </a:r>
          </a:p>
          <a:p>
            <a:pPr>
              <a:buFontTx/>
              <a:buChar char="•"/>
            </a:pPr>
            <a:r>
              <a:rPr lang="en-US" altLang="es-ES" dirty="0"/>
              <a:t>What is the rotavirus vaccine schedule?</a:t>
            </a:r>
          </a:p>
          <a:p>
            <a:pPr>
              <a:buFontTx/>
              <a:buChar char="•"/>
            </a:pPr>
            <a:r>
              <a:rPr lang="en-US" altLang="es-ES" dirty="0"/>
              <a:t>What to do when the exact date of birth (DOB) is missing ?</a:t>
            </a:r>
          </a:p>
          <a:p>
            <a:pPr>
              <a:buFontTx/>
              <a:buChar char="•"/>
            </a:pPr>
            <a:r>
              <a:rPr lang="en-US" altLang="es-ES" dirty="0"/>
              <a:t>What to do when the immunization card is missing?</a:t>
            </a:r>
          </a:p>
          <a:p>
            <a:pPr>
              <a:buFontTx/>
              <a:buChar char="•"/>
            </a:pPr>
            <a:r>
              <a:rPr lang="en-US" altLang="es-ES" dirty="0"/>
              <a:t>What are the contraindications for vaccination?</a:t>
            </a:r>
            <a:endParaRPr lang="fr-FR" altLang="es-ES" dirty="0"/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FA7A56EA-17C8-4508-A7B2-99779A1132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5826CF3-B481-47F8-A327-8FBA42A1D5D1}" type="slidenum">
              <a:rPr lang="fr-FR" altLang="es-E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0FB3B3FE-4A0B-4829-8547-281FD9BBDA2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C8DA0EC7-CC90-432D-9194-C2AA99E4D7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Describe the vaccination schedule to the participants.</a:t>
            </a:r>
          </a:p>
          <a:p>
            <a:endParaRPr lang="en-US" altLang="es-ES" dirty="0"/>
          </a:p>
          <a:p>
            <a:r>
              <a:rPr lang="en-GB" altLang="es-ES" dirty="0" err="1"/>
              <a:t>Rotavac</a:t>
            </a:r>
            <a:r>
              <a:rPr lang="en-US" sz="1200" b="1" kern="0" baseline="30000" dirty="0">
                <a:solidFill>
                  <a:srgbClr val="002060"/>
                </a:solidFill>
                <a:latin typeface="Arial"/>
              </a:rPr>
              <a:t>®</a:t>
            </a:r>
            <a:r>
              <a:rPr lang="en-GB" altLang="es-ES" dirty="0"/>
              <a:t> </a:t>
            </a:r>
            <a:r>
              <a:rPr lang="en-US" altLang="es-ES" dirty="0"/>
              <a:t>vaccine is given in a 3-dose schedule at 6 (for the 1st dose) and 10 and 14 weeks of age (for the 2</a:t>
            </a:r>
            <a:r>
              <a:rPr lang="en-US" altLang="es-ES" baseline="30000" dirty="0"/>
              <a:t>nd</a:t>
            </a:r>
            <a:r>
              <a:rPr lang="en-US" altLang="es-ES" dirty="0"/>
              <a:t> and 3</a:t>
            </a:r>
            <a:r>
              <a:rPr lang="en-US" altLang="es-ES" baseline="30000" dirty="0"/>
              <a:t>rd</a:t>
            </a:r>
            <a:r>
              <a:rPr lang="en-US" altLang="es-ES" dirty="0"/>
              <a:t> dose), preferably. </a:t>
            </a:r>
          </a:p>
          <a:p>
            <a:r>
              <a:rPr lang="en-GB" altLang="es-ES" dirty="0" err="1"/>
              <a:t>Rotavac</a:t>
            </a:r>
            <a:r>
              <a:rPr lang="en-US" sz="1200" b="1" kern="0" baseline="30000" dirty="0">
                <a:solidFill>
                  <a:srgbClr val="002060"/>
                </a:solidFill>
                <a:latin typeface="Arial"/>
              </a:rPr>
              <a:t>®</a:t>
            </a:r>
            <a:r>
              <a:rPr lang="en-GB" altLang="es-ES" dirty="0"/>
              <a:t> </a:t>
            </a:r>
            <a:r>
              <a:rPr lang="en-US" altLang="es-ES" dirty="0"/>
              <a:t>vaccine doses can be given at the same time as first and second dose of DTP-</a:t>
            </a:r>
            <a:r>
              <a:rPr lang="en-US" altLang="es-ES" dirty="0" err="1"/>
              <a:t>HepB</a:t>
            </a:r>
            <a:r>
              <a:rPr lang="en-US" altLang="es-ES" dirty="0"/>
              <a:t>-Hib (i.e. Penta1 and Penta2). </a:t>
            </a:r>
          </a:p>
          <a:p>
            <a:r>
              <a:rPr lang="en-US" altLang="es-ES" dirty="0"/>
              <a:t>Note that there should be an interval of at least 4 weeks between the doses. </a:t>
            </a:r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US" altLang="es-ES" b="1" dirty="0"/>
          </a:p>
          <a:p>
            <a:endParaRPr lang="en-GB" altLang="es-ES" dirty="0"/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3412AD07-6112-4328-A2DB-00AC1A727C23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D1614FF-D421-4384-AF8E-8B7A788603F5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E15F93A3-EE61-4987-9377-B9AEC41F8A2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03CE40D1-3679-4C92-BB1E-BC26A8BE7D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Read the situation and question to participants.</a:t>
            </a:r>
          </a:p>
          <a:p>
            <a:endParaRPr lang="en-US" altLang="es-ES" b="1" dirty="0"/>
          </a:p>
          <a:p>
            <a:r>
              <a:rPr lang="en-US" altLang="es-ES" b="1" dirty="0"/>
              <a:t>Response:</a:t>
            </a:r>
            <a:r>
              <a:rPr lang="en-US" altLang="es-ES" dirty="0"/>
              <a:t> </a:t>
            </a:r>
          </a:p>
          <a:p>
            <a:pPr>
              <a:buFontTx/>
              <a:buChar char="•"/>
            </a:pPr>
            <a:r>
              <a:rPr lang="en-US" altLang="es-ES" dirty="0"/>
              <a:t> The infant can still receive rotavirus vaccine. </a:t>
            </a:r>
          </a:p>
          <a:p>
            <a:pPr>
              <a:buFontTx/>
              <a:buChar char="•"/>
            </a:pPr>
            <a:r>
              <a:rPr lang="en-US" altLang="es-ES" dirty="0"/>
              <a:t> Give the first dose of rotavirus, pentavalent vaccine and other vaccines according to national schedule</a:t>
            </a:r>
          </a:p>
          <a:p>
            <a:pPr>
              <a:buFontTx/>
              <a:buChar char="•"/>
            </a:pPr>
            <a:r>
              <a:rPr lang="en-US" altLang="es-ES" dirty="0"/>
              <a:t> Administer a second dose of OPV if more than 4 weeks have passed since the first dose of OPV </a:t>
            </a:r>
          </a:p>
          <a:p>
            <a:pPr>
              <a:buFontTx/>
              <a:buChar char="•"/>
            </a:pPr>
            <a:r>
              <a:rPr lang="en-US" altLang="es-ES" dirty="0"/>
              <a:t> Make an appointment for the next doses according to the schedule</a:t>
            </a:r>
          </a:p>
          <a:p>
            <a:pPr>
              <a:buFontTx/>
              <a:buChar char="•"/>
            </a:pPr>
            <a:r>
              <a:rPr lang="en-US" altLang="es-ES" dirty="0"/>
              <a:t> Explain to the caretaker the importance of coming for vaccination on time and completing the immunization schedule</a:t>
            </a:r>
          </a:p>
          <a:p>
            <a:pPr>
              <a:buFontTx/>
              <a:buChar char="•"/>
            </a:pPr>
            <a:r>
              <a:rPr lang="en-US" altLang="es-ES" dirty="0"/>
              <a:t>Make sure to use immunization registers and community volunteers to ensure that the infant completes the immunization schedule</a:t>
            </a:r>
          </a:p>
          <a:p>
            <a:pPr eaLnBrk="1" hangingPunct="1">
              <a:spcBef>
                <a:spcPct val="0"/>
              </a:spcBef>
            </a:pPr>
            <a:endParaRPr lang="fr-FR" altLang="es-ES" dirty="0"/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3BCA92A6-C3C8-406C-916D-10F72A4347ED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1FD25C4-C470-4BB3-8118-39E1A099FE69}" type="slidenum">
              <a:rPr lang="fr-FR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9C4E9DE6-8B94-45D0-9833-D0A7FEF3B1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24E159DE-6B66-4F53-B74C-48790B295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Explain to the participants the absolute contraindications.</a:t>
            </a:r>
            <a:br>
              <a:rPr lang="en-US" altLang="es-ES" b="1" dirty="0"/>
            </a:br>
            <a:endParaRPr lang="en-US" altLang="es-ES" b="1" dirty="0"/>
          </a:p>
          <a:p>
            <a:r>
              <a:rPr lang="en-US" altLang="es-ES" dirty="0"/>
              <a:t>Infants suffering from the following should not be vaccinated with </a:t>
            </a:r>
            <a:r>
              <a:rPr lang="en-GB" altLang="es-ES" dirty="0" err="1">
                <a:solidFill>
                  <a:srgbClr val="000066"/>
                </a:solidFill>
              </a:rPr>
              <a:t>Rotavac</a:t>
            </a:r>
            <a:r>
              <a:rPr lang="en-GB" altLang="es-ES" dirty="0">
                <a:solidFill>
                  <a:srgbClr val="000066"/>
                </a:solidFill>
              </a:rPr>
              <a:t>® </a:t>
            </a:r>
            <a:r>
              <a:rPr lang="en-US" altLang="es-ES" dirty="0"/>
              <a:t>vaccine. </a:t>
            </a:r>
          </a:p>
          <a:p>
            <a:pPr>
              <a:buFontTx/>
              <a:buChar char="•"/>
            </a:pPr>
            <a:r>
              <a:rPr lang="en-US" altLang="es-ES" dirty="0"/>
              <a:t> Hypersensitivity after previous administration of rotavirus vaccines: Do not give second dose of rotavirus vaccine if the infant showed hypersensitivity to first dose</a:t>
            </a:r>
          </a:p>
          <a:p>
            <a:pPr>
              <a:buFontTx/>
              <a:buChar char="•"/>
            </a:pPr>
            <a:r>
              <a:rPr lang="en-US" altLang="es-ES" dirty="0"/>
              <a:t> Known hypersensitivity to any of the components in the vaccine. </a:t>
            </a:r>
          </a:p>
          <a:p>
            <a:pPr>
              <a:buFontTx/>
              <a:buChar char="•"/>
            </a:pPr>
            <a:r>
              <a:rPr lang="en-US" altLang="es-ES" dirty="0"/>
              <a:t> Previous history of intussusception: Do not give rotavirus vaccines if the caretaker informs you that the infant has had an episode of intussusception</a:t>
            </a:r>
          </a:p>
          <a:p>
            <a:pPr>
              <a:buFontTx/>
              <a:buChar char="•"/>
            </a:pPr>
            <a:r>
              <a:rPr lang="en-US" altLang="es-ES" dirty="0"/>
              <a:t> The administration of </a:t>
            </a:r>
            <a:r>
              <a:rPr lang="en-GB" altLang="es-ES" dirty="0" err="1">
                <a:solidFill>
                  <a:srgbClr val="000066"/>
                </a:solidFill>
              </a:rPr>
              <a:t>Rotavac</a:t>
            </a:r>
            <a:r>
              <a:rPr lang="en-GB" altLang="es-ES" dirty="0">
                <a:solidFill>
                  <a:srgbClr val="000066"/>
                </a:solidFill>
              </a:rPr>
              <a:t>®</a:t>
            </a:r>
            <a:r>
              <a:rPr lang="en-US" altLang="es-ES" dirty="0"/>
              <a:t> may be postponed in subjects suffering from acute infection or febrile illness </a:t>
            </a:r>
          </a:p>
          <a:p>
            <a:pPr>
              <a:buFontTx/>
              <a:buChar char="•"/>
            </a:pPr>
            <a:r>
              <a:rPr lang="en-US" altLang="es-ES" dirty="0"/>
              <a:t> If infant has mild illness, mild fever or mild </a:t>
            </a:r>
            <a:r>
              <a:rPr lang="en-US" altLang="es-ES" dirty="0" err="1"/>
              <a:t>diarrhoea</a:t>
            </a:r>
            <a:r>
              <a:rPr lang="en-US" altLang="es-ES" dirty="0"/>
              <a:t>, vaccinate as usual</a:t>
            </a:r>
          </a:p>
          <a:p>
            <a:endParaRPr lang="en-US" altLang="es-ES" dirty="0"/>
          </a:p>
          <a:p>
            <a:r>
              <a:rPr lang="en-US" altLang="es-ES" dirty="0"/>
              <a:t>Note that mild illness such as an upper respiratory tract infection is </a:t>
            </a:r>
            <a:r>
              <a:rPr lang="en-US" altLang="es-ES" b="1" dirty="0"/>
              <a:t>not a contraindication</a:t>
            </a:r>
            <a:r>
              <a:rPr lang="en-US" altLang="es-ES" dirty="0"/>
              <a:t>.</a:t>
            </a:r>
          </a:p>
          <a:p>
            <a:endParaRPr lang="en-US" altLang="es-ES" dirty="0"/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304323C7-E915-45CF-BD83-F90E6A7B42DB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D6BF8CA-F43D-4C1F-A3CD-2F418722514A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D43BC6D2-8E50-49DB-9B62-D1D9F51522E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B8D22595-0855-4518-830B-557042542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/>
              <a:t>To the facilitator:  </a:t>
            </a:r>
          </a:p>
          <a:p>
            <a:r>
              <a:rPr lang="en-US" altLang="es-ES" b="1"/>
              <a:t>Explain to the participants that these messages are the main information to keep in mind.</a:t>
            </a:r>
            <a:endParaRPr lang="fr-FR" altLang="es-ES" b="1"/>
          </a:p>
          <a:p>
            <a:endParaRPr lang="fr-FR" altLang="es-ES" b="1"/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89EF7C94-4E7B-4153-BF9D-0CA1FD310C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CA5CA00-7CA7-42BC-95F7-6C65574496C3}" type="slidenum">
              <a:rPr lang="en-GB" altLang="es-E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557D1C6C-67DA-4BAE-801C-F74BB1AE663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8F202670-1696-4335-B826-B20188E78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/>
              <a:t>To the facilitator:</a:t>
            </a:r>
          </a:p>
          <a:p>
            <a:endParaRPr lang="en-US" altLang="es-ES" b="1"/>
          </a:p>
          <a:p>
            <a:r>
              <a:rPr lang="en-US" altLang="es-ES"/>
              <a:t>This is the end of the module.</a:t>
            </a:r>
          </a:p>
          <a:p>
            <a:r>
              <a:rPr lang="en-US" altLang="es-ES"/>
              <a:t>You have been introduced to “Rotavirus vaccine eligibility” module.</a:t>
            </a:r>
          </a:p>
          <a:p>
            <a:r>
              <a:rPr lang="en-US" altLang="es-ES"/>
              <a:t>The following module is titled “Rotavirus vaccine administration”.</a:t>
            </a:r>
          </a:p>
          <a:p>
            <a:r>
              <a:rPr lang="en-US" altLang="es-ES"/>
              <a:t>Thank you for your attention! </a:t>
            </a:r>
            <a:endParaRPr lang="fr-FR" altLang="es-ES"/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60F9D096-619A-40AE-B618-AE9A355788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A6E941F-D049-45AE-A5F0-AB0586EDE216}" type="slidenum">
              <a:rPr lang="en-GB" altLang="es-E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4D6723DA-6FD8-492A-AA7B-B64A11A1902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537273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4405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2273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754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9299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979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404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022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1106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9294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7590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6BF666BD-1B09-4D8E-B77D-00D07E6531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053514ED-63DE-45B1-A235-B12B22BF2A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E4ACD163-10E9-4F5C-95E5-4E30A4E0DCDB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7CC161B0-5E54-4A09-AD17-608C2A554F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5A97693F-6837-4A93-8B5F-8F09DD590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Rotavirus vaccine eligibility, Module 3 </a:t>
            </a:r>
            <a:r>
              <a:rPr lang="en-GB" altLang="es-ES" b="1" baseline="12000" dirty="0">
                <a:solidFill>
                  <a:srgbClr val="FFFFFF"/>
                </a:solidFill>
                <a:latin typeface="Arial Narrow" pitchFamily="34" charset="0"/>
              </a:rPr>
              <a:t>|</a:t>
            </a: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  </a:t>
            </a:r>
            <a:r>
              <a:rPr lang="en-GB" altLang="es-ES" sz="1200" dirty="0">
                <a:solidFill>
                  <a:srgbClr val="96CCEE"/>
                </a:solidFill>
                <a:latin typeface="Arial Narrow" pitchFamily="34" charset="0"/>
              </a:rPr>
              <a:t>March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31C4208D-AEBE-4BE8-8AA0-5911DD250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A8AB322E-ECD6-4E3E-839A-6545A1EB0E3F}" type="slidenum">
              <a:rPr lang="en-US" altLang="es-ES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/>
              <a:t>‹#›</a:t>
            </a:fld>
            <a:r>
              <a:rPr lang="en-GB" altLang="es-ES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s-ES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3767B86B-C0B8-405C-AFBA-CC0D4FE1B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76" r:id="rId1"/>
    <p:sldLayoutId id="2147484266" r:id="rId2"/>
    <p:sldLayoutId id="2147484267" r:id="rId3"/>
    <p:sldLayoutId id="2147484268" r:id="rId4"/>
    <p:sldLayoutId id="2147484269" r:id="rId5"/>
    <p:sldLayoutId id="2147484270" r:id="rId6"/>
    <p:sldLayoutId id="2147484271" r:id="rId7"/>
    <p:sldLayoutId id="2147484272" r:id="rId8"/>
    <p:sldLayoutId id="2147484273" r:id="rId9"/>
    <p:sldLayoutId id="2147484274" r:id="rId10"/>
    <p:sldLayoutId id="2147484275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48_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WHO-EN-white-H">
            <a:extLst>
              <a:ext uri="{FF2B5EF4-FFF2-40B4-BE49-F238E27FC236}">
                <a16:creationId xmlns:a16="http://schemas.microsoft.com/office/drawing/2014/main" id="{80765BEA-B23D-403E-A98C-C8317FAC7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5059363"/>
            <a:ext cx="37893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7">
            <a:extLst>
              <a:ext uri="{FF2B5EF4-FFF2-40B4-BE49-F238E27FC236}">
                <a16:creationId xmlns:a16="http://schemas.microsoft.com/office/drawing/2014/main" id="{66108797-47F0-471B-9E75-27A7CBFA6C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2400" b="1" kern="0">
                <a:solidFill>
                  <a:schemeClr val="bg1"/>
                </a:solidFill>
                <a:latin typeface="+mj-lt"/>
                <a:ea typeface="ＭＳ Ｐゴシック" charset="-128"/>
                <a:cs typeface="+mj-cs"/>
              </a:rPr>
              <a:t>Training for rotavirus vaccine introduction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274A1BE8-9729-4289-9CCC-071825E5D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813" y="2205038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Module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Rotavirus vaccine eligibility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FA6D41F0-7C29-4BA2-8BF6-C5FE00DEDB65}"/>
              </a:ext>
            </a:extLst>
          </p:cNvPr>
          <p:cNvSpPr txBox="1"/>
          <p:nvPr/>
        </p:nvSpPr>
        <p:spPr>
          <a:xfrm>
            <a:off x="7164288" y="6411494"/>
            <a:ext cx="17049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sz="3900" b="1" kern="1200">
                <a:solidFill>
                  <a:srgbClr val="000066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+mn-cs"/>
              </a:defRPr>
            </a:lvl9pPr>
          </a:lstStyle>
          <a:p>
            <a:r>
              <a:rPr lang="en-US" sz="1000" dirty="0">
                <a:solidFill>
                  <a:schemeClr val="bg1"/>
                </a:solidFill>
              </a:rPr>
              <a:t>Last updated March 2022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2895EE03-020D-425B-B4F9-457AF5923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F683BB35-BDDE-4484-8CDD-0F7A2D5AA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600"/>
              <a:t>End of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E92C8AA2-BF14-4BD7-95DE-2EE1EF4EEF2D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 eaLnBrk="1" hangingPunct="1">
              <a:defRPr/>
            </a:pPr>
            <a:br>
              <a:rPr lang="en-US" sz="1400" b="1">
                <a:solidFill>
                  <a:srgbClr val="000066"/>
                </a:solidFill>
                <a:ea typeface="MS PGothic" pitchFamily="34" charset="-128"/>
              </a:rPr>
            </a:br>
            <a:r>
              <a:rPr lang="en-US" sz="2400" b="1">
                <a:solidFill>
                  <a:srgbClr val="000066"/>
                </a:solidFill>
                <a:ea typeface="MS PGothic" pitchFamily="34" charset="-128"/>
              </a:rPr>
              <a:t>Thank you for your attention! </a:t>
            </a: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endParaRPr lang="en-US" sz="24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r>
              <a:rPr lang="fr-FR" sz="2000" b="1">
                <a:solidFill>
                  <a:srgbClr val="000066"/>
                </a:solidFill>
                <a:ea typeface="MS PGothic" pitchFamily="34" charset="-128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40124560-BA47-4808-94EF-080359AE3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E960B561-A30D-4E1C-BD08-19019AADEB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C1A3686E-EA3E-4BDE-AD3C-99C584AC7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es-ES"/>
              <a:t>At the end of the module, the participant will be able to:</a:t>
            </a:r>
          </a:p>
          <a:p>
            <a:pPr lvl="1"/>
            <a:r>
              <a:rPr lang="en-US" altLang="es-ES"/>
              <a:t>Describe the recommended immunization schedule for rotavirus vaccine</a:t>
            </a:r>
          </a:p>
          <a:p>
            <a:pPr lvl="1"/>
            <a:r>
              <a:rPr lang="en-US" altLang="es-ES"/>
              <a:t>Describe when an infant is eligible for rotavirus vaccine and when he/she is not eligible</a:t>
            </a:r>
            <a:endParaRPr lang="en-US" altLang="es-ES">
              <a:solidFill>
                <a:srgbClr val="FF0000"/>
              </a:solidFill>
            </a:endParaRPr>
          </a:p>
          <a:p>
            <a:pPr lvl="1"/>
            <a:r>
              <a:rPr lang="en-US" altLang="es-ES"/>
              <a:t>Describe ways to determine an infant’s eligibility for rotavirus vaccine when a written record is unavailable</a:t>
            </a:r>
          </a:p>
          <a:p>
            <a:pPr lvl="1"/>
            <a:r>
              <a:rPr lang="en-US" altLang="es-ES"/>
              <a:t>Describe the absolute contraindications for vaccination</a:t>
            </a:r>
          </a:p>
          <a:p>
            <a:r>
              <a:rPr lang="en-GB" altLang="es-ES"/>
              <a:t>Duration</a:t>
            </a:r>
          </a:p>
          <a:p>
            <a:pPr lvl="1"/>
            <a:r>
              <a:rPr lang="en-GB" altLang="es-ES"/>
              <a:t>60</a:t>
            </a:r>
            <a:r>
              <a:rPr lang="ja-JP" altLang="en-GB"/>
              <a:t>’</a:t>
            </a:r>
            <a:endParaRPr lang="en-GB" altLang="ja-JP"/>
          </a:p>
          <a:p>
            <a:pPr lvl="1"/>
            <a:endParaRPr lang="fr-FR" altLang="es-ES"/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1E23557A-1719-4CEA-A0D0-6B0F91727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D995BC88-DACF-4235-A485-BD01A3BCBF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F3E7800A-25BA-4169-A42F-FE7CC61DE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783B5319-DCB5-48CB-9918-4C351855D8C2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3500" b="1">
                <a:solidFill>
                  <a:srgbClr val="000066"/>
                </a:solidFill>
                <a:latin typeface="Arial" charset="0"/>
                <a:ea typeface="ＭＳ Ｐゴシック" charset="0"/>
              </a:rPr>
              <a:t>Key issues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1370EFBA-04DB-4711-9764-872469504910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29ABCA2D-7EF2-4466-8AD4-ADA4A74406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is the schedule for rotavirus</a:t>
              </a:r>
              <a:r>
                <a:rPr lang="en-GB" altLang="es-ES" sz="2000" b="1" baseline="30000"/>
                <a:t> </a:t>
              </a:r>
              <a:r>
                <a:rPr lang="en-GB" altLang="es-ES" sz="2000" b="1"/>
                <a:t>vaccine?</a:t>
              </a:r>
            </a:p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endParaRPr lang="fr-FR" altLang="es-ES" sz="2000" b="1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1B72C79-8B25-47BA-BCCD-3312C3189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1995FDC9-4ABC-4322-93E7-367EE2DB7CA5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606675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F2853375-1C83-4A4F-A160-9804C93B1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to do when the exact date of birth (DOB) or i</a:t>
              </a:r>
              <a:r>
                <a:rPr lang="en-US" altLang="es-ES" sz="2000" b="1"/>
                <a:t>mmunization card is missing?</a:t>
              </a:r>
              <a:endParaRPr lang="fr-FR" altLang="es-ES" sz="2000" b="1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C54CBCE1-CE80-457A-B57F-2AD564E74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65C1C32E-2ED0-4135-B290-AADB32616303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00561974-6C4D-46D0-A51C-1412432664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s-ES" sz="2000" b="1"/>
                <a:t>What are the contraindications for vaccination?</a:t>
              </a:r>
              <a:endParaRPr lang="fr-FR" altLang="es-ES" sz="2000" b="1"/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C262AEDE-8A90-42D0-84E1-D552EAAF3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Arial" pitchFamily="34" charset="0"/>
                  <a:ea typeface="+mn-ea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8A954309-EDF7-49BF-A5BA-C78FC37ACB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en-GB" altLang="es-ES" sz="2200" dirty="0" err="1"/>
              <a:t>Rotavac</a:t>
            </a:r>
            <a:r>
              <a:rPr lang="en-US" sz="2400" b="1" kern="0" baseline="30000" dirty="0">
                <a:solidFill>
                  <a:srgbClr val="002060"/>
                </a:solidFill>
                <a:latin typeface="Arial"/>
              </a:rPr>
              <a:t>®</a:t>
            </a:r>
            <a:r>
              <a:rPr lang="en-GB" altLang="es-ES" sz="2200" dirty="0"/>
              <a:t> </a:t>
            </a:r>
            <a:r>
              <a:rPr lang="en-US" altLang="es-ES" sz="2200" dirty="0"/>
              <a:t>vaccine is given in a 3-dose schedule at 6, 10 and 14 weeks of age</a:t>
            </a:r>
          </a:p>
          <a:p>
            <a:r>
              <a:rPr lang="en-GB" altLang="es-ES" sz="2200" dirty="0" err="1"/>
              <a:t>Rotavac</a:t>
            </a:r>
            <a:r>
              <a:rPr lang="en-US" sz="2400" b="1" kern="0" baseline="30000" dirty="0">
                <a:solidFill>
                  <a:srgbClr val="002060"/>
                </a:solidFill>
                <a:latin typeface="Arial"/>
              </a:rPr>
              <a:t>®</a:t>
            </a:r>
            <a:r>
              <a:rPr lang="en-GB" altLang="es-ES" sz="2200" dirty="0"/>
              <a:t> </a:t>
            </a:r>
            <a:r>
              <a:rPr lang="en-US" altLang="es-ES" sz="2200" dirty="0"/>
              <a:t>vaccine can be given at same time as other vaccines in the schedule, such as DTP-</a:t>
            </a:r>
            <a:r>
              <a:rPr lang="en-US" altLang="es-ES" sz="2200" dirty="0" err="1"/>
              <a:t>HepB</a:t>
            </a:r>
            <a:r>
              <a:rPr lang="en-US" altLang="es-ES" sz="2200" dirty="0"/>
              <a:t>-Hib (i.e. Penta1, Penta2 and Penta3)</a:t>
            </a:r>
          </a:p>
          <a:p>
            <a:r>
              <a:rPr lang="en-US" altLang="es-ES" sz="2200" dirty="0"/>
              <a:t>Maintain an interval of </a:t>
            </a:r>
            <a:r>
              <a:rPr lang="en-US" altLang="es-ES" sz="2200" b="1" dirty="0"/>
              <a:t>4 weeks </a:t>
            </a:r>
            <a:r>
              <a:rPr lang="en-US" altLang="es-ES" sz="2200" dirty="0"/>
              <a:t>between doses, starting 6 weeks </a:t>
            </a:r>
            <a:endParaRPr lang="fr-FR" altLang="es-ES" sz="22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6E8E424-21B4-40D4-BA8B-E172EED0A39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2060"/>
                </a:solidFill>
              </a:rPr>
              <a:t>What is the rotavirus vaccine schedule?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13B65FC7-7981-4400-B872-33956FBC3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8375D13A-ED4F-46E2-8A29-768323F8AAF0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4EA20A6B-F516-4962-B561-21A150E1B8B3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5ACC915E-FCD0-4E87-BC76-D165D9344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976B5C01-CDC7-45AD-B2AA-713F22316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5661025"/>
            <a:ext cx="917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Birth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B7CBA1B7-CA17-428A-ACB2-17865D8BE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D97786E6-D5BC-4A24-A068-73081C396E1F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3D49E67D-D8FE-4393-9426-D8FE57D5E57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D092FA4F-B58D-40B3-A3C8-1D31D2F598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A60DE4AA-A73E-48C4-B637-ED25E94F2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B17F17BA-1B69-4B39-B5CA-7D8605D8BBB1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3D1C7546-41ED-4808-A221-CF1930883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07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weeks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46364041-B03F-4506-B52E-7916B5200C99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0266" name="Picture 27" descr="pos2">
              <a:extLst>
                <a:ext uri="{FF2B5EF4-FFF2-40B4-BE49-F238E27FC236}">
                  <a16:creationId xmlns:a16="http://schemas.microsoft.com/office/drawing/2014/main" id="{FA1D1E83-EECF-4F30-83BD-0E0302EA26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7" name="Rectangle 34">
              <a:extLst>
                <a:ext uri="{FF2B5EF4-FFF2-40B4-BE49-F238E27FC236}">
                  <a16:creationId xmlns:a16="http://schemas.microsoft.com/office/drawing/2014/main" id="{ADDD0FA5-10BB-4019-82A0-C984F01410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1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0268" name="Line 37">
              <a:extLst>
                <a:ext uri="{FF2B5EF4-FFF2-40B4-BE49-F238E27FC236}">
                  <a16:creationId xmlns:a16="http://schemas.microsoft.com/office/drawing/2014/main" id="{F1D7EC39-0515-4596-8E03-998892B9C5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522D75A7-A84B-45A4-875A-A8FABD766CC1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0263" name="Picture 28" descr="pos2">
              <a:extLst>
                <a:ext uri="{FF2B5EF4-FFF2-40B4-BE49-F238E27FC236}">
                  <a16:creationId xmlns:a16="http://schemas.microsoft.com/office/drawing/2014/main" id="{4C0523BE-85D5-4C88-8525-D606D47986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4" name="Rectangle 34">
              <a:extLst>
                <a:ext uri="{FF2B5EF4-FFF2-40B4-BE49-F238E27FC236}">
                  <a16:creationId xmlns:a16="http://schemas.microsoft.com/office/drawing/2014/main" id="{7E43D46D-071A-46F8-AF73-637D902D8A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2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0265" name="Line 38">
              <a:extLst>
                <a:ext uri="{FF2B5EF4-FFF2-40B4-BE49-F238E27FC236}">
                  <a16:creationId xmlns:a16="http://schemas.microsoft.com/office/drawing/2014/main" id="{3ABCCE06-3425-4069-B0A1-C428469633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9946F502-3416-46EB-AB13-A03CD705017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7E253683-6CC4-45F5-93EC-3FBB9BE5BFF7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0260" name="Picture 28" descr="pos2">
              <a:extLst>
                <a:ext uri="{FF2B5EF4-FFF2-40B4-BE49-F238E27FC236}">
                  <a16:creationId xmlns:a16="http://schemas.microsoft.com/office/drawing/2014/main" id="{D82DD640-25EF-44E3-9462-6B8D50EDCD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1" name="Rectangle 34">
              <a:extLst>
                <a:ext uri="{FF2B5EF4-FFF2-40B4-BE49-F238E27FC236}">
                  <a16:creationId xmlns:a16="http://schemas.microsoft.com/office/drawing/2014/main" id="{C60479A2-B021-43A2-97A7-A87D317A2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3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0262" name="Line 38">
              <a:extLst>
                <a:ext uri="{FF2B5EF4-FFF2-40B4-BE49-F238E27FC236}">
                  <a16:creationId xmlns:a16="http://schemas.microsoft.com/office/drawing/2014/main" id="{EFEDAD07-9AA7-46C1-B17E-C4EAC0FB6E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Calibri" panose="020F0502020204030204" pitchFamily="34" charset="0"/>
              </a:rPr>
              <a:t>Late vaccination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298543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/>
                <a:ea typeface="MS PGothic"/>
              </a:rPr>
              <a:t>If a child misses a rotavirus dose or series for any reason, late vaccination for that child can take place </a:t>
            </a:r>
            <a:r>
              <a:rPr lang="en-US" sz="2400" b="1" dirty="0">
                <a:solidFill>
                  <a:srgbClr val="000066"/>
                </a:solidFill>
                <a:latin typeface="Calibri"/>
                <a:ea typeface="MS PGothic"/>
              </a:rPr>
              <a:t>at any time before 24 months of age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The interrupted vaccine schedule should be resumed </a:t>
            </a:r>
            <a:r>
              <a:rPr lang="en-US" sz="2400" b="1" dirty="0">
                <a:solidFill>
                  <a:srgbClr val="000066"/>
                </a:solidFill>
                <a:latin typeface="Calibri" panose="020F0502020204030204" pitchFamily="34" charset="0"/>
              </a:rPr>
              <a:t>without repeating the previous dose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If the child is older than 24 months of age, the rotavirus vaccine should not be given</a:t>
            </a:r>
          </a:p>
        </p:txBody>
      </p:sp>
    </p:spTree>
    <p:extLst>
      <p:ext uri="{BB962C8B-B14F-4D97-AF65-F5344CB8AC3E}">
        <p14:creationId xmlns:p14="http://schemas.microsoft.com/office/powerpoint/2010/main" val="2660862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Calibri" panose="020F0502020204030204" pitchFamily="34" charset="0"/>
              </a:rPr>
              <a:t>Product interchangeability</a:t>
            </a:r>
            <a:endParaRPr lang="fr-FR" altLang="en-US" sz="3600" b="1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WHO recommends that the rotavirus vaccination series for each child be completed with the same product whenever feasible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If the product for the prior dose is unavailable or unknown, complete the series with any available licensed product. </a:t>
            </a:r>
            <a:r>
              <a:rPr lang="en-US" sz="2400" b="1" dirty="0">
                <a:solidFill>
                  <a:srgbClr val="000066"/>
                </a:solidFill>
                <a:latin typeface="Calibri" panose="020F0502020204030204" pitchFamily="34" charset="0"/>
              </a:rPr>
              <a:t>Restarting the series is not recommended</a:t>
            </a: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If any dose in the child’s vaccine series is with a rotavirus vaccine product that has a 3-dose schedule, e.g. </a:t>
            </a:r>
            <a:r>
              <a:rPr lang="en-US" sz="2400" dirty="0" err="1">
                <a:solidFill>
                  <a:srgbClr val="000066"/>
                </a:solidFill>
                <a:latin typeface="Calibri" panose="020F0502020204030204" pitchFamily="34" charset="0"/>
              </a:rPr>
              <a:t>Rotateq</a:t>
            </a: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®, </a:t>
            </a:r>
            <a:r>
              <a:rPr lang="en-US" sz="2400" dirty="0" err="1">
                <a:solidFill>
                  <a:srgbClr val="000066"/>
                </a:solidFill>
                <a:latin typeface="Calibri" panose="020F0502020204030204" pitchFamily="34" charset="0"/>
              </a:rPr>
              <a:t>Rotavac</a:t>
            </a: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®, </a:t>
            </a:r>
            <a:r>
              <a:rPr lang="en-US" sz="2400" dirty="0" err="1">
                <a:solidFill>
                  <a:srgbClr val="000066"/>
                </a:solidFill>
                <a:latin typeface="Calibri" panose="020F0502020204030204" pitchFamily="34" charset="0"/>
              </a:rPr>
              <a:t>Rotavac</a:t>
            </a: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 5D®, or </a:t>
            </a:r>
            <a:r>
              <a:rPr lang="en-US" sz="2400" dirty="0" err="1">
                <a:solidFill>
                  <a:srgbClr val="000066"/>
                </a:solidFill>
                <a:latin typeface="Calibri" panose="020F0502020204030204" pitchFamily="34" charset="0"/>
              </a:rPr>
              <a:t>Rotasiil</a:t>
            </a:r>
            <a:r>
              <a:rPr lang="en-US" sz="2400" dirty="0">
                <a:solidFill>
                  <a:srgbClr val="000066"/>
                </a:solidFill>
                <a:latin typeface="Calibri" panose="020F0502020204030204" pitchFamily="34" charset="0"/>
              </a:rPr>
              <a:t>®, </a:t>
            </a:r>
            <a:r>
              <a:rPr lang="en-US" sz="2400" b="1" dirty="0">
                <a:solidFill>
                  <a:srgbClr val="000066"/>
                </a:solidFill>
                <a:latin typeface="Calibri" panose="020F0502020204030204" pitchFamily="34" charset="0"/>
              </a:rPr>
              <a:t>a total of 3 doses should be administered for a complete vaccination series</a:t>
            </a:r>
            <a:endParaRPr lang="en-US" sz="24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rgbClr val="00006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89DF9222-14E3-46FA-9AB5-DB077B14A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>
                <a:solidFill>
                  <a:srgbClr val="002060"/>
                </a:solidFill>
              </a:rPr>
              <a:t>An infant’s immunization card shows that he/she is now 17 weeks old and has only received BCG and OPV 1 vaccines.</a:t>
            </a: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000" b="1">
              <a:solidFill>
                <a:srgbClr val="002060"/>
              </a:solidFill>
            </a:endParaRP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>
                <a:solidFill>
                  <a:srgbClr val="002060"/>
                </a:solidFill>
              </a:rPr>
              <a:t>What should you do? </a:t>
            </a:r>
            <a:endParaRPr lang="fr-FR" altLang="es-ES" sz="2000" b="1">
              <a:solidFill>
                <a:srgbClr val="002060"/>
              </a:solidFill>
            </a:endParaRP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B225D386-8A6C-4BA0-92B2-CA4ECC9525C5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s-ES" sz="3500" b="1"/>
              <a:t>What should you do in this scenario?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C626B021-87CA-48BC-8D27-F04FC8AB8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D52B9EE1-56D6-443E-B2E4-2EC850ABFFD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Absolute contraindications</a:t>
            </a:r>
            <a:endParaRPr lang="en-GB" b="0"/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9A7222DF-4823-4298-A1C3-FA5B47CD9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14340" name="Picture 6" descr="stopvaccine">
            <a:extLst>
              <a:ext uri="{FF2B5EF4-FFF2-40B4-BE49-F238E27FC236}">
                <a16:creationId xmlns:a16="http://schemas.microsoft.com/office/drawing/2014/main" id="{0E18739A-E8C3-4C53-AEB8-6F5DC8524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4">
            <a:extLst>
              <a:ext uri="{FF2B5EF4-FFF2-40B4-BE49-F238E27FC236}">
                <a16:creationId xmlns:a16="http://schemas.microsoft.com/office/drawing/2014/main" id="{4908E05A-A6F9-4A3E-B1B3-79B364DF54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US" altLang="es-ES" sz="2200" dirty="0"/>
              <a:t>Hypersensitivity after previous administration of rotavirus vaccines or to any of the components of the vaccine </a:t>
            </a:r>
          </a:p>
          <a:p>
            <a:r>
              <a:rPr lang="en-US" altLang="es-ES" sz="2200" dirty="0"/>
              <a:t>Previous history of intussusception</a:t>
            </a:r>
          </a:p>
          <a:p>
            <a:r>
              <a:rPr lang="en-US" altLang="es-ES" sz="2200" dirty="0"/>
              <a:t>Acute infection or febrile illness may a reason to postpone administration of </a:t>
            </a:r>
            <a:r>
              <a:rPr lang="en-GB" altLang="es-ES" sz="2200" dirty="0" err="1"/>
              <a:t>Rotavac</a:t>
            </a:r>
            <a:r>
              <a:rPr lang="en-US" sz="2400" b="1" kern="0" baseline="30000" dirty="0">
                <a:solidFill>
                  <a:srgbClr val="002060"/>
                </a:solidFill>
                <a:latin typeface="Arial"/>
              </a:rPr>
              <a:t>®</a:t>
            </a:r>
            <a:endParaRPr lang="en-US" altLang="es-ES" sz="2200" dirty="0"/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D710F091-282A-4583-8AE9-8FD9BEFAF83C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0D70F2BD-A81A-4C08-A6D8-AE13FC3CB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s-ES" sz="2200"/>
                <a:t>Mild illness such as an upper respiratory tract infection or mild diarrhoea is </a:t>
              </a:r>
              <a:r>
                <a:rPr lang="en-US" altLang="es-ES" sz="2200" b="1"/>
                <a:t>not</a:t>
              </a:r>
              <a:r>
                <a:rPr lang="en-US" altLang="es-ES" sz="2200"/>
                <a:t> a contraindication</a:t>
              </a:r>
              <a:endParaRPr lang="en-GB" altLang="es-ES" sz="2200"/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62EB57BE-4D79-4817-911C-A1C7AF0287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26C184DE-1F6D-47E4-BB4E-B2AF7341CD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600"/>
              <a:t>Key messages</a:t>
            </a:r>
            <a:endParaRPr lang="en-GB"/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09AA612F-2847-4628-9569-2A6454AB5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8913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1">
            <a:extLst>
              <a:ext uri="{FF2B5EF4-FFF2-40B4-BE49-F238E27FC236}">
                <a16:creationId xmlns:a16="http://schemas.microsoft.com/office/drawing/2014/main" id="{E1CFA4F3-64F2-4C1B-83FB-EB170494A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5"/>
            <a:ext cx="86407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On-time vaccination is very important for rotavirus vaccine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First dose of </a:t>
            </a:r>
            <a:r>
              <a:rPr lang="en-GB" altLang="es-ES" sz="1900" dirty="0" err="1">
                <a:solidFill>
                  <a:srgbClr val="000066"/>
                </a:solidFill>
                <a:latin typeface="Arial" pitchFamily="34" charset="0"/>
              </a:rPr>
              <a:t>Rotavac</a:t>
            </a:r>
            <a:r>
              <a:rPr lang="en-US" altLang="zh-CN" sz="1900" baseline="30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® </a:t>
            </a: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should be given at 6 weeks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Second and third dose should be given at 10 and 14 weeks of age, respectively – minimum interval of 4 weeks should be maintained between doses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If infants have missed their rotavirus vaccines, they can receive the vaccine up to 24 months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19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Rotavirus vaccine can be given simultaneously with other vaccines like pentavalent vaccine, PCV or OPV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es-ES" sz="1900" dirty="0">
                <a:solidFill>
                  <a:srgbClr val="000066"/>
                </a:solidFill>
                <a:latin typeface="Arial" pitchFamily="34" charset="0"/>
              </a:rPr>
              <a:t>Mild illness such as an upper respiratory tract infection or mild </a:t>
            </a:r>
            <a:r>
              <a:rPr lang="en-US" altLang="es-ES" sz="1900" dirty="0" err="1">
                <a:solidFill>
                  <a:srgbClr val="000066"/>
                </a:solidFill>
                <a:latin typeface="Arial" pitchFamily="34" charset="0"/>
              </a:rPr>
              <a:t>diarrhoea</a:t>
            </a:r>
            <a:r>
              <a:rPr lang="en-US" altLang="es-ES" sz="1900" dirty="0">
                <a:solidFill>
                  <a:srgbClr val="000066"/>
                </a:solidFill>
                <a:latin typeface="Arial" pitchFamily="34" charset="0"/>
              </a:rPr>
              <a:t> is </a:t>
            </a:r>
            <a:r>
              <a:rPr lang="en-US" altLang="es-ES" sz="1900" b="1" dirty="0">
                <a:solidFill>
                  <a:srgbClr val="000066"/>
                </a:solidFill>
                <a:latin typeface="Arial" pitchFamily="34" charset="0"/>
              </a:rPr>
              <a:t>not</a:t>
            </a:r>
            <a:r>
              <a:rPr lang="en-US" altLang="es-ES" sz="1900" dirty="0">
                <a:solidFill>
                  <a:srgbClr val="000066"/>
                </a:solidFill>
                <a:latin typeface="Arial" pitchFamily="34" charset="0"/>
              </a:rPr>
              <a:t> a contraindication</a:t>
            </a:r>
            <a:endParaRPr lang="en-US" altLang="zh-CN" sz="19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endParaRPr lang="en-US" altLang="zh-CN" sz="19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defTabSz="912813">
              <a:spcBef>
                <a:spcPct val="80000"/>
              </a:spcBef>
              <a:buClr>
                <a:srgbClr val="1E7FB8"/>
              </a:buClr>
              <a:defRPr/>
            </a:pPr>
            <a:endParaRPr lang="en-US" altLang="zh-CN" sz="19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1078</Words>
  <Application>Microsoft Office PowerPoint</Application>
  <PresentationFormat>On-screen Show (4:3)</PresentationFormat>
  <Paragraphs>129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Learning objectives</vt:lpstr>
      <vt:lpstr>PowerPoint Presentation</vt:lpstr>
      <vt:lpstr>What is the rotavirus vaccine schedule?</vt:lpstr>
      <vt:lpstr>PowerPoint Presentation</vt:lpstr>
      <vt:lpstr>PowerPoint Presentation</vt:lpstr>
      <vt:lpstr>PowerPoint Presentation</vt:lpstr>
      <vt:lpstr>Absolute contraindications</vt:lpstr>
      <vt:lpstr>Key messages</vt:lpstr>
      <vt:lpstr>End of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WALLDORF, Jenny</cp:lastModifiedBy>
  <cp:revision>564</cp:revision>
  <dcterms:created xsi:type="dcterms:W3CDTF">2012-01-26T11:50:09Z</dcterms:created>
  <dcterms:modified xsi:type="dcterms:W3CDTF">2022-03-09T17:15:19Z</dcterms:modified>
</cp:coreProperties>
</file>