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2"/>
  </p:notesMasterIdLst>
  <p:handoutMasterIdLst>
    <p:handoutMasterId r:id="rId13"/>
  </p:handoutMasterIdLst>
  <p:sldIdLst>
    <p:sldId id="312" r:id="rId2"/>
    <p:sldId id="286" r:id="rId3"/>
    <p:sldId id="282" r:id="rId4"/>
    <p:sldId id="321" r:id="rId5"/>
    <p:sldId id="324" r:id="rId6"/>
    <p:sldId id="322" r:id="rId7"/>
    <p:sldId id="320" r:id="rId8"/>
    <p:sldId id="318" r:id="rId9"/>
    <p:sldId id="308" r:id="rId10"/>
    <p:sldId id="319" r:id="rId11"/>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EABCA734-A31A-ECAF-8F98-9B5B65610822}" name="WALLDORF, Jenny" initials="WJ" userId="S::walldorfj@who.int::bbf2318a-f2f7-45e3-a649-79296eaa30f9" providerId="AD"/>
  <p188:author id="{674F7D5A-3AF6-3F60-1EA7-6FC6BB0E9E75}" name="Mrs Gillian F. MAYERS (mayersgill@gmail.com)" initials="M(" userId="S::mayersgill_gmail.com#ext#@worldhealthorg.onmicrosoft.com::d9b941f0-ac22-4431-a954-e58ec48ed8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75775" autoAdjust="0"/>
  </p:normalViewPr>
  <p:slideViewPr>
    <p:cSldViewPr>
      <p:cViewPr varScale="1">
        <p:scale>
          <a:sx n="85" d="100"/>
          <a:sy n="85" d="100"/>
        </p:scale>
        <p:origin x="840" y="114"/>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3A964BAB-B588-4683-B6D8-89C09D5DCDF3}"/>
    <pc:docChg chg="modSld">
      <pc:chgData name="WALLDORF, Jenny" userId="bbf2318a-f2f7-45e3-a649-79296eaa30f9" providerId="ADAL" clId="{3A964BAB-B588-4683-B6D8-89C09D5DCDF3}" dt="2022-02-25T17:31:30.877" v="6"/>
      <pc:docMkLst>
        <pc:docMk/>
      </pc:docMkLst>
      <pc:sldChg chg="modSp mod modCm">
        <pc:chgData name="WALLDORF, Jenny" userId="bbf2318a-f2f7-45e3-a649-79296eaa30f9" providerId="ADAL" clId="{3A964BAB-B588-4683-B6D8-89C09D5DCDF3}" dt="2022-02-25T17:31:30.877" v="6"/>
        <pc:sldMkLst>
          <pc:docMk/>
          <pc:sldMk cId="0" sldId="322"/>
        </pc:sldMkLst>
        <pc:spChg chg="mod">
          <ac:chgData name="WALLDORF, Jenny" userId="bbf2318a-f2f7-45e3-a649-79296eaa30f9" providerId="ADAL" clId="{3A964BAB-B588-4683-B6D8-89C09D5DCDF3}" dt="2022-02-25T17:30:05.098" v="4" actId="20577"/>
          <ac:spMkLst>
            <pc:docMk/>
            <pc:sldMk cId="0" sldId="322"/>
            <ac:spMk id="14337" creationId="{6F095FDA-19F8-46CF-A86E-0587889E459A}"/>
          </ac:spMkLst>
        </pc:spChg>
      </pc:sldChg>
    </pc:docChg>
  </pc:docChgLst>
  <pc:docChgLst>
    <pc:chgData name="Mrs Gillian F. MAYERS (mayersgill@gmail.com)" userId="S::mayersgill_gmail.com#ext#@worldhealthorg.onmicrosoft.com::d9b941f0-ac22-4431-a954-e58ec48ed8eb" providerId="AD" clId="Web-{F6E2745A-BB75-7EB2-6DAF-B9406527D2B1}"/>
    <pc:docChg chg="mod modSld">
      <pc:chgData name="Mrs Gillian F. MAYERS (mayersgill@gmail.com)" userId="S::mayersgill_gmail.com#ext#@worldhealthorg.onmicrosoft.com::d9b941f0-ac22-4431-a954-e58ec48ed8eb" providerId="AD" clId="Web-{F6E2745A-BB75-7EB2-6DAF-B9406527D2B1}" dt="2022-02-21T13:40:03.618" v="24" actId="20577"/>
      <pc:docMkLst>
        <pc:docMk/>
      </pc:docMkLst>
      <pc:sldChg chg="modSp addCm">
        <pc:chgData name="Mrs Gillian F. MAYERS (mayersgill@gmail.com)" userId="S::mayersgill_gmail.com#ext#@worldhealthorg.onmicrosoft.com::d9b941f0-ac22-4431-a954-e58ec48ed8eb" providerId="AD" clId="Web-{F6E2745A-BB75-7EB2-6DAF-B9406527D2B1}" dt="2022-02-21T13:40:03.618" v="24" actId="20577"/>
        <pc:sldMkLst>
          <pc:docMk/>
          <pc:sldMk cId="0" sldId="322"/>
        </pc:sldMkLst>
        <pc:spChg chg="mod">
          <ac:chgData name="Mrs Gillian F. MAYERS (mayersgill@gmail.com)" userId="S::mayersgill_gmail.com#ext#@worldhealthorg.onmicrosoft.com::d9b941f0-ac22-4431-a954-e58ec48ed8eb" providerId="AD" clId="Web-{F6E2745A-BB75-7EB2-6DAF-B9406527D2B1}" dt="2022-02-21T13:40:03.618" v="24" actId="20577"/>
          <ac:spMkLst>
            <pc:docMk/>
            <pc:sldMk cId="0" sldId="322"/>
            <ac:spMk id="14337" creationId="{6F095FDA-19F8-46CF-A86E-0587889E459A}"/>
          </ac:spMkLst>
        </pc:spChg>
      </pc:sldChg>
    </pc:docChg>
  </pc:docChgLst>
  <pc:docChgLst>
    <pc:chgData name="WALLDORF, Jenny" userId="bbf2318a-f2f7-45e3-a649-79296eaa30f9" providerId="ADAL" clId="{CA6F12CE-5C71-4F20-A275-9077DD642D94}"/>
    <pc:docChg chg="modSld">
      <pc:chgData name="WALLDORF, Jenny" userId="bbf2318a-f2f7-45e3-a649-79296eaa30f9" providerId="ADAL" clId="{CA6F12CE-5C71-4F20-A275-9077DD642D94}" dt="2022-03-09T17:02:09.521" v="1"/>
      <pc:docMkLst>
        <pc:docMk/>
      </pc:docMkLst>
      <pc:sldChg chg="modSp mod delCm">
        <pc:chgData name="WALLDORF, Jenny" userId="bbf2318a-f2f7-45e3-a649-79296eaa30f9" providerId="ADAL" clId="{CA6F12CE-5C71-4F20-A275-9077DD642D94}" dt="2022-03-09T17:02:09.521" v="1"/>
        <pc:sldMkLst>
          <pc:docMk/>
          <pc:sldMk cId="0" sldId="322"/>
        </pc:sldMkLst>
        <pc:spChg chg="mod">
          <ac:chgData name="WALLDORF, Jenny" userId="bbf2318a-f2f7-45e3-a649-79296eaa30f9" providerId="ADAL" clId="{CA6F12CE-5C71-4F20-A275-9077DD642D94}" dt="2022-03-09T17:02:02.218" v="0"/>
          <ac:spMkLst>
            <pc:docMk/>
            <pc:sldMk cId="0" sldId="322"/>
            <ac:spMk id="14337" creationId="{6F095FDA-19F8-46CF-A86E-0587889E459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ADC8431-A102-4DC0-9B6B-2EC7E9E0C8FD}"/>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1473E7D-59C8-42EC-BB64-ACB0C1C8D49F}"/>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3C9DE5BF-3BFF-4601-9FAA-634E67DAB61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96B9F2B-6B19-4F50-9574-D2D241177E0D}"/>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E1143190-56EF-4448-A1A4-B13E995D407C}"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F424AD1-D413-4513-9EAF-5706D0DD3481}"/>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FE6F599C-0F8F-4D6E-8291-F9650937972F}"/>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79DE5ED9-E3FF-4555-9CBA-F69CC1991969}"/>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3BF46C7-B656-4FB4-B006-1A1691AA612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A5281C8D-0EA3-42CE-B931-E2FD0C543136}"/>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922BF8C6-529A-47E2-AEDE-6318321AC947}"/>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65744024-B684-4D79-B98F-D0FFD019AA6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Espace réservé de l'image des diapositives 1">
            <a:extLst>
              <a:ext uri="{FF2B5EF4-FFF2-40B4-BE49-F238E27FC236}">
                <a16:creationId xmlns:a16="http://schemas.microsoft.com/office/drawing/2014/main" id="{31309124-8C2F-4DE8-9FA0-1B98EDCD7095}"/>
              </a:ext>
            </a:extLst>
          </p:cNvPr>
          <p:cNvSpPr>
            <a:spLocks noGrp="1" noRot="1" noChangeAspect="1" noChangeArrowheads="1" noTextEdit="1"/>
          </p:cNvSpPr>
          <p:nvPr>
            <p:ph type="sldImg"/>
          </p:nvPr>
        </p:nvSpPr>
        <p:spPr>
          <a:ln/>
        </p:spPr>
      </p:sp>
      <p:sp>
        <p:nvSpPr>
          <p:cNvPr id="7170" name="Espace réservé des commentaires 2">
            <a:extLst>
              <a:ext uri="{FF2B5EF4-FFF2-40B4-BE49-F238E27FC236}">
                <a16:creationId xmlns:a16="http://schemas.microsoft.com/office/drawing/2014/main" id="{47A1D34B-903F-4150-AF33-8096722F4D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1" name="Espace réservé du numéro de diapositive 3">
            <a:extLst>
              <a:ext uri="{FF2B5EF4-FFF2-40B4-BE49-F238E27FC236}">
                <a16:creationId xmlns:a16="http://schemas.microsoft.com/office/drawing/2014/main" id="{8D1CAA97-F965-4A72-9739-BD047B37812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B916B15-F425-4898-8A5E-3CC37DD69CAA}"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Espace réservé de l'image des diapositives 1">
            <a:extLst>
              <a:ext uri="{FF2B5EF4-FFF2-40B4-BE49-F238E27FC236}">
                <a16:creationId xmlns:a16="http://schemas.microsoft.com/office/drawing/2014/main" id="{7DBF0CB9-6097-4E14-9798-A73A1DB91CA5}"/>
              </a:ext>
            </a:extLst>
          </p:cNvPr>
          <p:cNvSpPr>
            <a:spLocks noGrp="1" noRot="1" noChangeAspect="1" noChangeArrowheads="1" noTextEdit="1"/>
          </p:cNvSpPr>
          <p:nvPr>
            <p:ph type="sldImg"/>
          </p:nvPr>
        </p:nvSpPr>
        <p:spPr>
          <a:ln/>
        </p:spPr>
      </p:sp>
      <p:sp>
        <p:nvSpPr>
          <p:cNvPr id="9218" name="Espace réservé des commentaires 2">
            <a:extLst>
              <a:ext uri="{FF2B5EF4-FFF2-40B4-BE49-F238E27FC236}">
                <a16:creationId xmlns:a16="http://schemas.microsoft.com/office/drawing/2014/main" id="{31B5880F-F0BB-4A43-A3E2-758519731EB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the key issues raised in this module.</a:t>
            </a:r>
          </a:p>
          <a:p>
            <a:endParaRPr lang="en-US" altLang="es-ES" b="1"/>
          </a:p>
          <a:p>
            <a:r>
              <a:rPr lang="en-US" altLang="es-ES"/>
              <a:t>It is important to monitor and report AEFIs so that the community continues to have confidence in the immunization programme. </a:t>
            </a:r>
          </a:p>
          <a:p>
            <a:r>
              <a:rPr lang="en-US" altLang="es-ES"/>
              <a:t>We will provide you with answers to the following questions:</a:t>
            </a:r>
          </a:p>
          <a:p>
            <a:pPr>
              <a:buFontTx/>
              <a:buChar char="•"/>
            </a:pPr>
            <a:r>
              <a:rPr lang="en-US" altLang="es-ES"/>
              <a:t> What are the AEFIs of rotavirus vaccine?</a:t>
            </a:r>
          </a:p>
          <a:p>
            <a:pPr>
              <a:buFontTx/>
              <a:buChar char="•"/>
            </a:pPr>
            <a:r>
              <a:rPr lang="en-US" altLang="es-ES"/>
              <a:t> What is Intussusception (IS)?</a:t>
            </a:r>
          </a:p>
          <a:p>
            <a:pPr>
              <a:buFontTx/>
              <a:buChar char="•"/>
            </a:pPr>
            <a:r>
              <a:rPr lang="en-US" altLang="es-ES"/>
              <a:t> How to report an AEFI?</a:t>
            </a:r>
            <a:endParaRPr lang="en-US" altLang="es-ES">
              <a:solidFill>
                <a:srgbClr val="000066"/>
              </a:solidFill>
            </a:endParaRPr>
          </a:p>
          <a:p>
            <a:pPr>
              <a:buFontTx/>
              <a:buChar char="-"/>
            </a:pPr>
            <a:endParaRPr lang="fr-FR" altLang="es-ES" b="1">
              <a:solidFill>
                <a:srgbClr val="000066"/>
              </a:solidFill>
            </a:endParaRPr>
          </a:p>
          <a:p>
            <a:pPr>
              <a:buFontTx/>
              <a:buChar char="-"/>
            </a:pPr>
            <a:endParaRPr lang="en-US" altLang="es-ES" b="1">
              <a:solidFill>
                <a:srgbClr val="000066"/>
              </a:solidFill>
            </a:endParaRPr>
          </a:p>
          <a:p>
            <a:endParaRPr lang="en-US" altLang="es-ES" b="1"/>
          </a:p>
          <a:p>
            <a:endParaRPr lang="en-US" altLang="es-ES" b="1"/>
          </a:p>
          <a:p>
            <a:pPr eaLnBrk="1" hangingPunct="1">
              <a:spcBef>
                <a:spcPct val="0"/>
              </a:spcBef>
            </a:pPr>
            <a:endParaRPr lang="fr-FR" altLang="es-ES"/>
          </a:p>
        </p:txBody>
      </p:sp>
      <p:sp>
        <p:nvSpPr>
          <p:cNvPr id="9219" name="Espace réservé du numéro de diapositive 3">
            <a:extLst>
              <a:ext uri="{FF2B5EF4-FFF2-40B4-BE49-F238E27FC236}">
                <a16:creationId xmlns:a16="http://schemas.microsoft.com/office/drawing/2014/main" id="{02EB82C7-41B9-4A63-B263-BE310E977B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918BF19-EE38-4F7A-A3B2-E866BAB5DE6B}"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Espace réservé de l'image des diapositives 1">
            <a:extLst>
              <a:ext uri="{FF2B5EF4-FFF2-40B4-BE49-F238E27FC236}">
                <a16:creationId xmlns:a16="http://schemas.microsoft.com/office/drawing/2014/main" id="{973D0A15-D716-42BB-BFD0-0A250A6AC1EE}"/>
              </a:ext>
            </a:extLst>
          </p:cNvPr>
          <p:cNvSpPr>
            <a:spLocks noGrp="1" noRot="1" noChangeAspect="1" noChangeArrowheads="1" noTextEdit="1"/>
          </p:cNvSpPr>
          <p:nvPr>
            <p:ph type="sldImg"/>
          </p:nvPr>
        </p:nvSpPr>
        <p:spPr>
          <a:ln/>
        </p:spPr>
      </p:sp>
      <p:sp>
        <p:nvSpPr>
          <p:cNvPr id="11266" name="Espace réservé des commentaires 2">
            <a:extLst>
              <a:ext uri="{FF2B5EF4-FFF2-40B4-BE49-F238E27FC236}">
                <a16:creationId xmlns:a16="http://schemas.microsoft.com/office/drawing/2014/main" id="{C03152B1-96A7-4EFC-AC4E-169BAD829A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the adverse event following immunization</a:t>
            </a:r>
            <a:r>
              <a:rPr lang="en-US" altLang="es-ES"/>
              <a:t> </a:t>
            </a:r>
            <a:r>
              <a:rPr lang="en-US" altLang="es-ES" b="1"/>
              <a:t>of rotavirus vaccine.</a:t>
            </a:r>
          </a:p>
          <a:p>
            <a:endParaRPr lang="en-US" altLang="es-ES" b="1"/>
          </a:p>
          <a:p>
            <a:r>
              <a:rPr lang="en-US" altLang="es-ES"/>
              <a:t>An adverse event following immunization (AEFI) is a medical incident that takes place after an immunization, causes concern, and is believed to be caused by the immunization. The safety profile of the rotavirus vaccines currently available is good. Most infants who get the rotavirus vaccine do not experience any side effects. </a:t>
            </a:r>
          </a:p>
          <a:p>
            <a:endParaRPr lang="en-US" altLang="es-ES" b="1"/>
          </a:p>
          <a:p>
            <a:r>
              <a:rPr lang="en-US" altLang="es-ES"/>
              <a:t>Intussusception has been associated with Rotavirus vaccine and can result in severe illness or death.</a:t>
            </a:r>
          </a:p>
        </p:txBody>
      </p:sp>
      <p:sp>
        <p:nvSpPr>
          <p:cNvPr id="11267" name="Espace réservé du numéro de diapositive 3">
            <a:extLst>
              <a:ext uri="{FF2B5EF4-FFF2-40B4-BE49-F238E27FC236}">
                <a16:creationId xmlns:a16="http://schemas.microsoft.com/office/drawing/2014/main" id="{E9845D33-775B-47AD-9237-B0212F7416C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8526502-CF8D-4E68-B487-6E9ECCC1BF7E}" type="slidenum">
              <a:rPr lang="en-GB" altLang="es-ES">
                <a:solidFill>
                  <a:srgbClr val="000000"/>
                </a:solidFill>
                <a:cs typeface="Arial" panose="020B0604020202020204" pitchFamily="34" charset="0"/>
              </a:rPr>
              <a:pPr>
                <a:spcBef>
                  <a:spcPct val="0"/>
                </a:spcBef>
              </a:pPr>
              <a:t>4</a:t>
            </a:fld>
            <a:endParaRPr lang="en-GB" altLang="es-ES">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Espace réservé de l'image des diapositives 1">
            <a:extLst>
              <a:ext uri="{FF2B5EF4-FFF2-40B4-BE49-F238E27FC236}">
                <a16:creationId xmlns:a16="http://schemas.microsoft.com/office/drawing/2014/main" id="{EEE4D81C-38D3-4713-AEE6-74E141088BF4}"/>
              </a:ext>
            </a:extLst>
          </p:cNvPr>
          <p:cNvSpPr>
            <a:spLocks noGrp="1" noRot="1" noChangeAspect="1" noChangeArrowheads="1" noTextEdit="1"/>
          </p:cNvSpPr>
          <p:nvPr>
            <p:ph type="sldImg"/>
          </p:nvPr>
        </p:nvSpPr>
        <p:spPr>
          <a:ln/>
        </p:spPr>
      </p:sp>
      <p:sp>
        <p:nvSpPr>
          <p:cNvPr id="13314" name="Espace réservé des commentaires 2">
            <a:extLst>
              <a:ext uri="{FF2B5EF4-FFF2-40B4-BE49-F238E27FC236}">
                <a16:creationId xmlns:a16="http://schemas.microsoft.com/office/drawing/2014/main" id="{9DA43784-52EA-49FD-887A-077DFC237D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what intussusception (IS) is, its symptoms, and link with rotavirus vaccine. </a:t>
            </a:r>
          </a:p>
          <a:p>
            <a:endParaRPr lang="en-US" altLang="es-ES" b="1"/>
          </a:p>
          <a:p>
            <a:r>
              <a:rPr lang="en-US" altLang="es-ES"/>
              <a:t>IS is a rare type of bowel obstruction that occurs when one portion of the bowel slides into an immediately adjacent segment (also known as telescoping or prolapse). </a:t>
            </a:r>
          </a:p>
          <a:p>
            <a:r>
              <a:rPr lang="en-US" altLang="es-ES"/>
              <a:t>Symptoms of IS include stomach pain with severe crying (which may be brief); several episodes of vomiting; blood in the stool; weakness, or irritability. </a:t>
            </a:r>
          </a:p>
          <a:p>
            <a:r>
              <a:rPr lang="en-US" altLang="es-ES"/>
              <a:t>With the old Rotavirus vaccine called the Rotashield</a:t>
            </a:r>
            <a:r>
              <a:rPr lang="en-US" altLang="es-ES" baseline="30000"/>
              <a:t>TM</a:t>
            </a:r>
            <a:r>
              <a:rPr lang="en-US" altLang="es-ES"/>
              <a:t> vaccine, studies suggested that the Rotavirus vaccine may be associated with a slight increased risk of IS in infants after they receive the vaccine, during the first week, especially. </a:t>
            </a:r>
          </a:p>
          <a:p>
            <a:endParaRPr lang="en-US" altLang="es-ES"/>
          </a:p>
        </p:txBody>
      </p:sp>
      <p:sp>
        <p:nvSpPr>
          <p:cNvPr id="13315" name="Espace réservé du numéro de diapositive 3">
            <a:extLst>
              <a:ext uri="{FF2B5EF4-FFF2-40B4-BE49-F238E27FC236}">
                <a16:creationId xmlns:a16="http://schemas.microsoft.com/office/drawing/2014/main" id="{6393BF8B-BA35-4307-8376-E34FBD266EC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F4EE31E-5053-4CAD-97A5-0E5FF0020739}" type="slidenum">
              <a:rPr lang="en-GB" altLang="es-ES">
                <a:solidFill>
                  <a:srgbClr val="000000"/>
                </a:solidFill>
                <a:cs typeface="Arial" panose="020B0604020202020204" pitchFamily="34" charset="0"/>
              </a:rPr>
              <a:pPr algn="r" eaLnBrk="1" hangingPunct="1">
                <a:spcBef>
                  <a:spcPct val="0"/>
                </a:spcBef>
              </a:pPr>
              <a:t>5</a:t>
            </a:fld>
            <a:endParaRPr lang="en-GB" altLang="es-ES">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Espace réservé de l'image des diapositives 1">
            <a:extLst>
              <a:ext uri="{FF2B5EF4-FFF2-40B4-BE49-F238E27FC236}">
                <a16:creationId xmlns:a16="http://schemas.microsoft.com/office/drawing/2014/main" id="{54CCE6C2-3CD9-4E3E-98E1-161C33A21580}"/>
              </a:ext>
            </a:extLst>
          </p:cNvPr>
          <p:cNvSpPr>
            <a:spLocks noGrp="1" noRot="1" noChangeAspect="1" noChangeArrowheads="1" noTextEdit="1"/>
          </p:cNvSpPr>
          <p:nvPr>
            <p:ph type="sldImg"/>
          </p:nvPr>
        </p:nvSpPr>
        <p:spPr>
          <a:ln/>
        </p:spPr>
      </p:sp>
      <p:sp>
        <p:nvSpPr>
          <p:cNvPr id="15362" name="Espace réservé des commentaires 2">
            <a:extLst>
              <a:ext uri="{FF2B5EF4-FFF2-40B4-BE49-F238E27FC236}">
                <a16:creationId xmlns:a16="http://schemas.microsoft.com/office/drawing/2014/main" id="{38EF0735-AA1C-4F49-8437-2750B17196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intussusception (IS) is, its symptoms, and link to rotavirus vaccine. </a:t>
            </a:r>
          </a:p>
          <a:p>
            <a:endParaRPr lang="en-US" altLang="es-ES" dirty="0"/>
          </a:p>
          <a:p>
            <a:r>
              <a:rPr lang="en-US" altLang="es-ES" dirty="0"/>
              <a:t>Whether the new rotavirus vaccine affects the overall incidence of IS has not yet been established. So far, post-licensure studies in India have provided data to support no excess risk of intussusception.</a:t>
            </a:r>
          </a:p>
          <a:p>
            <a:endParaRPr lang="en-US" altLang="es-ES" dirty="0"/>
          </a:p>
          <a:p>
            <a:r>
              <a:rPr lang="en-US" altLang="es-ES" dirty="0"/>
              <a:t>The rotavirus vaccine (</a:t>
            </a:r>
            <a:r>
              <a:rPr lang="en-US" altLang="es-ES" dirty="0" err="1"/>
              <a:t>Rotavac</a:t>
            </a:r>
            <a:r>
              <a:rPr lang="en-US" altLang="es-ES" baseline="30000" dirty="0"/>
              <a:t>®</a:t>
            </a:r>
            <a:r>
              <a:rPr lang="en-US" altLang="es-ES" dirty="0"/>
              <a:t>) offers tremendous benefits by protecting infants and children from rotavirus disease. Rotavirus is the most common cause of severe </a:t>
            </a:r>
            <a:r>
              <a:rPr lang="en-US" altLang="es-ES" dirty="0" err="1"/>
              <a:t>diarrhoea</a:t>
            </a:r>
            <a:r>
              <a:rPr lang="en-US" altLang="es-ES" dirty="0"/>
              <a:t> among infants and young children. According to the U.S. Centers for Disease Control and Prevention, the risk of IS after rotavirus vaccination is much lower than the risk of severe rotavirus disease in unvaccinated children. Hence, rotavirus vaccine is strongly recommended to prevent rotavirus disease in infants and young children.</a:t>
            </a:r>
            <a:endParaRPr lang="fr-FR" altLang="es-ES" dirty="0"/>
          </a:p>
        </p:txBody>
      </p:sp>
      <p:sp>
        <p:nvSpPr>
          <p:cNvPr id="15363" name="Espace réservé du numéro de diapositive 3">
            <a:extLst>
              <a:ext uri="{FF2B5EF4-FFF2-40B4-BE49-F238E27FC236}">
                <a16:creationId xmlns:a16="http://schemas.microsoft.com/office/drawing/2014/main" id="{6918B46D-0BCE-4417-B97B-D18201C5CE8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21DBEA6-9626-4506-AF3A-7C9DCAB71D14}" type="slidenum">
              <a:rPr lang="en-GB" altLang="es-ES">
                <a:solidFill>
                  <a:srgbClr val="000000"/>
                </a:solidFill>
                <a:cs typeface="Arial" panose="020B0604020202020204" pitchFamily="34" charset="0"/>
              </a:rPr>
              <a:pPr>
                <a:spcBef>
                  <a:spcPct val="0"/>
                </a:spcBef>
              </a:pPr>
              <a:t>6</a:t>
            </a:fld>
            <a:endParaRPr lang="en-GB" altLang="es-ES">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Espace réservé de l'image des diapositives 1">
            <a:extLst>
              <a:ext uri="{FF2B5EF4-FFF2-40B4-BE49-F238E27FC236}">
                <a16:creationId xmlns:a16="http://schemas.microsoft.com/office/drawing/2014/main" id="{77B9BA08-0426-4896-96F0-6D9F7DF2EAFA}"/>
              </a:ext>
            </a:extLst>
          </p:cNvPr>
          <p:cNvSpPr>
            <a:spLocks noGrp="1" noRot="1" noChangeAspect="1" noChangeArrowheads="1" noTextEdit="1"/>
          </p:cNvSpPr>
          <p:nvPr>
            <p:ph type="sldImg"/>
          </p:nvPr>
        </p:nvSpPr>
        <p:spPr>
          <a:ln/>
        </p:spPr>
      </p:sp>
      <p:sp>
        <p:nvSpPr>
          <p:cNvPr id="17410" name="Espace réservé des commentaires 2">
            <a:extLst>
              <a:ext uri="{FF2B5EF4-FFF2-40B4-BE49-F238E27FC236}">
                <a16:creationId xmlns:a16="http://schemas.microsoft.com/office/drawing/2014/main" id="{A194D394-27B1-4F34-82A8-8C8B84DEF6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what should be done for adverse events following immunization (AEFIs).</a:t>
            </a:r>
          </a:p>
          <a:p>
            <a:endParaRPr lang="en-US" altLang="es-ES" b="1"/>
          </a:p>
          <a:p>
            <a:r>
              <a:rPr lang="en-US" altLang="es-ES"/>
              <a:t>Similar to all other vaccines, rotavirus vaccine needs to be monitored for safety and adverse events following immunization.</a:t>
            </a:r>
          </a:p>
          <a:p>
            <a:endParaRPr lang="en-US" altLang="es-ES"/>
          </a:p>
          <a:p>
            <a:r>
              <a:rPr lang="en-US" altLang="es-ES"/>
              <a:t>Health workers should ask parents to immediately report any reaction that may be related to the vaccine. Report the AEFI through the existing AEFI reporting systems established by national immunization programmes. Health workers should report AEFI to the upper level of the health system. The National Authorities will then decide if further investigation is required. </a:t>
            </a:r>
            <a:br>
              <a:rPr lang="en-US" altLang="es-ES" sz="1000"/>
            </a:br>
            <a:endParaRPr lang="en-US" altLang="es-ES" sz="1000"/>
          </a:p>
          <a:p>
            <a:endParaRPr lang="fr-FR" altLang="es-ES" sz="1000"/>
          </a:p>
        </p:txBody>
      </p:sp>
      <p:sp>
        <p:nvSpPr>
          <p:cNvPr id="17411" name="Espace réservé du numéro de diapositive 3">
            <a:extLst>
              <a:ext uri="{FF2B5EF4-FFF2-40B4-BE49-F238E27FC236}">
                <a16:creationId xmlns:a16="http://schemas.microsoft.com/office/drawing/2014/main" id="{DDF09416-7D22-4F73-B5B0-6F2E642F641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82308CC-5964-462E-B468-46D7BFBBD200}" type="slidenum">
              <a:rPr lang="en-GB" altLang="es-ES">
                <a:solidFill>
                  <a:srgbClr val="000000"/>
                </a:solidFill>
                <a:cs typeface="Arial" panose="020B0604020202020204" pitchFamily="34" charset="0"/>
              </a:rPr>
              <a:pPr algn="r" eaLnBrk="1" hangingPunct="1">
                <a:spcBef>
                  <a:spcPct val="0"/>
                </a:spcBef>
              </a:pPr>
              <a:t>7</a:t>
            </a:fld>
            <a:endParaRPr lang="en-GB" altLang="es-E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a:extLst>
              <a:ext uri="{FF2B5EF4-FFF2-40B4-BE49-F238E27FC236}">
                <a16:creationId xmlns:a16="http://schemas.microsoft.com/office/drawing/2014/main" id="{AA3E067C-0268-40F8-8191-130EECBF8D88}"/>
              </a:ext>
            </a:extLst>
          </p:cNvPr>
          <p:cNvSpPr>
            <a:spLocks noGrp="1" noRot="1" noChangeAspect="1" noChangeArrowheads="1" noTextEdit="1"/>
          </p:cNvSpPr>
          <p:nvPr>
            <p:ph type="sldImg"/>
          </p:nvPr>
        </p:nvSpPr>
        <p:spPr>
          <a:ln/>
        </p:spPr>
      </p:sp>
      <p:sp>
        <p:nvSpPr>
          <p:cNvPr id="19458" name="Espace réservé des commentaires 2">
            <a:extLst>
              <a:ext uri="{FF2B5EF4-FFF2-40B4-BE49-F238E27FC236}">
                <a16:creationId xmlns:a16="http://schemas.microsoft.com/office/drawing/2014/main" id="{6DBD2B4C-97B6-4A1A-982F-209D4C371AA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what information should be included in an AEFI report.</a:t>
            </a:r>
          </a:p>
          <a:p>
            <a:endParaRPr lang="en-US" altLang="es-ES" b="1"/>
          </a:p>
          <a:p>
            <a:r>
              <a:rPr lang="en-US" altLang="es-ES"/>
              <a:t>An AEFI report should contain:</a:t>
            </a:r>
          </a:p>
          <a:p>
            <a:pPr>
              <a:buFontTx/>
              <a:buChar char="•"/>
            </a:pPr>
            <a:r>
              <a:rPr lang="en-US" altLang="es-ES"/>
              <a:t>Client – unique identifier, date of birth and gender</a:t>
            </a:r>
          </a:p>
          <a:p>
            <a:pPr>
              <a:buFontTx/>
              <a:buChar char="•"/>
            </a:pPr>
            <a:r>
              <a:rPr lang="en-US" altLang="es-ES"/>
              <a:t>Immunization event(s) – province where given, date, all vaccines given including name, manufacturer, lot number, administration site and route, as well as the number in series of vaccine doses if relevant </a:t>
            </a:r>
          </a:p>
          <a:p>
            <a:pPr>
              <a:buFontTx/>
              <a:buChar char="•"/>
            </a:pPr>
            <a:r>
              <a:rPr lang="en-US" altLang="es-ES"/>
              <a:t>Adverse event(s) – description, including time of first onset following immunization, duration, health care utilization, treatment and outcome</a:t>
            </a:r>
          </a:p>
          <a:p>
            <a:pPr>
              <a:buFontTx/>
              <a:buChar char="•"/>
            </a:pPr>
            <a:r>
              <a:rPr lang="en-US" altLang="es-ES"/>
              <a:t>Relevant medical and treatment history – underlying disease, known allergies, prior AEFI, concomitant medication</a:t>
            </a:r>
          </a:p>
          <a:p>
            <a:pPr>
              <a:buFontTx/>
              <a:buChar char="•"/>
            </a:pPr>
            <a:r>
              <a:rPr lang="en-US" altLang="es-ES"/>
              <a:t>Associated event(s) – acute illness, injury, exposure to environmental toxins</a:t>
            </a:r>
          </a:p>
          <a:p>
            <a:pPr>
              <a:buFontTx/>
              <a:buChar char="•"/>
            </a:pPr>
            <a:r>
              <a:rPr lang="en-US" altLang="es-ES"/>
              <a:t>Reporter details</a:t>
            </a:r>
          </a:p>
        </p:txBody>
      </p:sp>
      <p:sp>
        <p:nvSpPr>
          <p:cNvPr id="19459" name="Espace réservé du numéro de diapositive 3">
            <a:extLst>
              <a:ext uri="{FF2B5EF4-FFF2-40B4-BE49-F238E27FC236}">
                <a16:creationId xmlns:a16="http://schemas.microsoft.com/office/drawing/2014/main" id="{A7B91820-84A8-4D84-B2FF-96535D849D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8373888-1433-43B0-9018-1122AC7BE742}" type="slidenum">
              <a:rPr lang="en-GB" altLang="es-ES">
                <a:solidFill>
                  <a:srgbClr val="000000"/>
                </a:solidFill>
                <a:cs typeface="Arial" panose="020B0604020202020204" pitchFamily="34" charset="0"/>
              </a:rPr>
              <a:pPr>
                <a:spcBef>
                  <a:spcPct val="0"/>
                </a:spcBef>
              </a:pPr>
              <a:t>8</a:t>
            </a:fld>
            <a:endParaRPr lang="en-GB" altLang="es-E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Espace réservé de l'image des diapositives 1">
            <a:extLst>
              <a:ext uri="{FF2B5EF4-FFF2-40B4-BE49-F238E27FC236}">
                <a16:creationId xmlns:a16="http://schemas.microsoft.com/office/drawing/2014/main" id="{02051B9A-4666-4A07-AF63-446319CC18B8}"/>
              </a:ext>
            </a:extLst>
          </p:cNvPr>
          <p:cNvSpPr>
            <a:spLocks noGrp="1" noRot="1" noChangeAspect="1" noChangeArrowheads="1" noTextEdit="1"/>
          </p:cNvSpPr>
          <p:nvPr>
            <p:ph type="sldImg"/>
          </p:nvPr>
        </p:nvSpPr>
        <p:spPr>
          <a:ln/>
        </p:spPr>
      </p:sp>
      <p:sp>
        <p:nvSpPr>
          <p:cNvPr id="21506" name="Espace réservé des commentaires 2">
            <a:extLst>
              <a:ext uri="{FF2B5EF4-FFF2-40B4-BE49-F238E27FC236}">
                <a16:creationId xmlns:a16="http://schemas.microsoft.com/office/drawing/2014/main" id="{CAC44410-D592-4C63-AE9A-91EE568619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fr-FR" altLang="es-ES" b="1"/>
          </a:p>
        </p:txBody>
      </p:sp>
      <p:sp>
        <p:nvSpPr>
          <p:cNvPr id="21507" name="Espace réservé du numéro de diapositive 3">
            <a:extLst>
              <a:ext uri="{FF2B5EF4-FFF2-40B4-BE49-F238E27FC236}">
                <a16:creationId xmlns:a16="http://schemas.microsoft.com/office/drawing/2014/main" id="{40C78B1A-4C8A-4EBD-B124-6723296524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B066184-F1D2-414E-90D5-5D4ACC7C637A}"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Espace réservé de l'image des diapositives 1">
            <a:extLst>
              <a:ext uri="{FF2B5EF4-FFF2-40B4-BE49-F238E27FC236}">
                <a16:creationId xmlns:a16="http://schemas.microsoft.com/office/drawing/2014/main" id="{946542F4-04CA-4864-AF21-40FEF4D5988E}"/>
              </a:ext>
            </a:extLst>
          </p:cNvPr>
          <p:cNvSpPr>
            <a:spLocks noGrp="1" noRot="1" noChangeAspect="1" noChangeArrowheads="1" noTextEdit="1"/>
          </p:cNvSpPr>
          <p:nvPr>
            <p:ph type="sldImg"/>
          </p:nvPr>
        </p:nvSpPr>
        <p:spPr>
          <a:ln/>
        </p:spPr>
      </p:sp>
      <p:sp>
        <p:nvSpPr>
          <p:cNvPr id="23554" name="Espace réservé des commentaires 2">
            <a:extLst>
              <a:ext uri="{FF2B5EF4-FFF2-40B4-BE49-F238E27FC236}">
                <a16:creationId xmlns:a16="http://schemas.microsoft.com/office/drawing/2014/main" id="{BC0D06BF-F0D4-4337-9384-B88D344F78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endParaRPr lang="en-US" altLang="es-ES" b="1"/>
          </a:p>
          <a:p>
            <a:r>
              <a:rPr lang="en-US" altLang="es-ES"/>
              <a:t>This is the end of the module.    </a:t>
            </a:r>
          </a:p>
          <a:p>
            <a:r>
              <a:rPr lang="en-US" altLang="es-ES"/>
              <a:t>You have been introduced to “Rotavirus vaccine AEFI monitoring” module.</a:t>
            </a:r>
            <a:br>
              <a:rPr lang="en-US" altLang="es-ES"/>
            </a:br>
            <a:r>
              <a:rPr lang="en-US" altLang="es-ES"/>
              <a:t>The following module is titled “Rotavirus vaccine communication with caretakers”.</a:t>
            </a:r>
          </a:p>
          <a:p>
            <a:r>
              <a:rPr lang="en-US" altLang="es-ES"/>
              <a:t>Thank you for your attention!</a:t>
            </a:r>
            <a:endParaRPr lang="en-US" altLang="es-ES">
              <a:solidFill>
                <a:srgbClr val="000066"/>
              </a:solidFill>
            </a:endParaRPr>
          </a:p>
          <a:p>
            <a:r>
              <a:rPr lang="en-US" altLang="es-ES">
                <a:solidFill>
                  <a:srgbClr val="000066"/>
                </a:solidFill>
              </a:rPr>
              <a:t>  </a:t>
            </a:r>
            <a:endParaRPr lang="fr-FR" altLang="es-ES">
              <a:solidFill>
                <a:srgbClr val="000066"/>
              </a:solidFill>
            </a:endParaRPr>
          </a:p>
        </p:txBody>
      </p:sp>
      <p:sp>
        <p:nvSpPr>
          <p:cNvPr id="23555" name="Espace réservé du numéro de diapositive 3">
            <a:extLst>
              <a:ext uri="{FF2B5EF4-FFF2-40B4-BE49-F238E27FC236}">
                <a16:creationId xmlns:a16="http://schemas.microsoft.com/office/drawing/2014/main" id="{5C94E067-4A41-43CE-9D53-C0EE961E505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F33B464-AE7F-4D6B-8EA8-1062422BAC27}"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ADC29EE5-3172-4FD3-AB8F-2FF0A95630CA}"/>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pic>
        <p:nvPicPr>
          <p:cNvPr id="5" name="Picture 17" descr="WHO-EN-white-H">
            <a:extLst>
              <a:ext uri="{FF2B5EF4-FFF2-40B4-BE49-F238E27FC236}">
                <a16:creationId xmlns:a16="http://schemas.microsoft.com/office/drawing/2014/main" id="{F0429D35-F25A-4575-A0B8-4B80F9AE253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6605673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14412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99224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11505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3952983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84619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45579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85498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1155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618068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497472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25906C71-19E2-477C-A8A5-8024EF96133D}"/>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F7F83D09-6C33-4479-BCD1-8025A7420B25}"/>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0E40057E-1839-4256-9B13-2733F97B678A}"/>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5876E7FD-3EE6-4936-9491-0F33DB516020}"/>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32C7967E-3322-480E-9151-C1F3C61A9B32}"/>
              </a:ext>
            </a:extLst>
          </p:cNvPr>
          <p:cNvSpPr>
            <a:spLocks noChangeArrowheads="1"/>
          </p:cNvSpPr>
          <p:nvPr/>
        </p:nvSpPr>
        <p:spPr bwMode="auto">
          <a:xfrm>
            <a:off x="927100" y="6426200"/>
            <a:ext cx="42481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s-ES" sz="1200" b="1" dirty="0">
                <a:solidFill>
                  <a:srgbClr val="96CCEE"/>
                </a:solidFill>
                <a:latin typeface="Arial Narrow" pitchFamily="34" charset="0"/>
              </a:rPr>
              <a:t>Rotavirus vaccine AEFI monitoring, Module 6  I </a:t>
            </a:r>
            <a:r>
              <a:rPr lang="en-GB" altLang="es-ES" sz="1200" dirty="0">
                <a:solidFill>
                  <a:srgbClr val="96CCEE"/>
                </a:solidFill>
                <a:latin typeface="Arial Narrow" pitchFamily="34" charset="0"/>
              </a:rPr>
              <a:t>March 2022</a:t>
            </a:r>
            <a:endParaRPr lang="en-GB" altLang="es-ES" sz="1200" b="1"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B21F9152-41B0-4AF3-824A-BF161800B2D7}"/>
              </a:ext>
            </a:extLst>
          </p:cNvPr>
          <p:cNvSpPr>
            <a:spLocks noChangeArrowheads="1"/>
          </p:cNvSpPr>
          <p:nvPr/>
        </p:nvSpPr>
        <p:spPr bwMode="auto">
          <a:xfrm>
            <a:off x="360363" y="6399213"/>
            <a:ext cx="395287"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6F8BC4FB-DF26-48AB-A9A9-65D504E75EB4}" type="slidenum">
              <a:rPr lang="en-US" altLang="es-ES" sz="1500" b="1" smtClean="0">
                <a:solidFill>
                  <a:srgbClr val="72BBE8"/>
                </a:solidFill>
                <a:latin typeface="Arial Narrow" panose="020B0604020202020204" pitchFamily="34" charset="0"/>
              </a:rPr>
              <a:pPr algn="r" eaLnBrk="1" hangingPunct="1">
                <a:defRPr/>
              </a:pPr>
              <a:t>‹#›</a:t>
            </a:fld>
            <a:r>
              <a:rPr lang="en-GB" altLang="es-ES" sz="1500" b="1">
                <a:solidFill>
                  <a:srgbClr val="72BBE8"/>
                </a:solidFill>
                <a:latin typeface="Arial Narrow" panose="020B0604020202020204" pitchFamily="34" charset="0"/>
              </a:rPr>
              <a:t> </a:t>
            </a:r>
            <a:r>
              <a:rPr lang="en-GB" altLang="es-ES" sz="2100" b="1" baseline="14000">
                <a:solidFill>
                  <a:srgbClr val="FFFFFF"/>
                </a:solidFill>
                <a:latin typeface="Arial Narrow" panose="020B0604020202020204" pitchFamily="34" charset="0"/>
              </a:rPr>
              <a:t>|</a:t>
            </a:r>
          </a:p>
        </p:txBody>
      </p:sp>
      <p:pic>
        <p:nvPicPr>
          <p:cNvPr id="1032" name="Picture 17" descr="WHO-EN-white-H">
            <a:extLst>
              <a:ext uri="{FF2B5EF4-FFF2-40B4-BE49-F238E27FC236}">
                <a16:creationId xmlns:a16="http://schemas.microsoft.com/office/drawing/2014/main" id="{FFD226DB-513A-40D5-854F-7DA095DF4B3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99" r:id="rId1"/>
    <p:sldLayoutId id="2147484589" r:id="rId2"/>
    <p:sldLayoutId id="2147484590" r:id="rId3"/>
    <p:sldLayoutId id="2147484591" r:id="rId4"/>
    <p:sldLayoutId id="2147484592" r:id="rId5"/>
    <p:sldLayoutId id="2147484593" r:id="rId6"/>
    <p:sldLayoutId id="2147484594" r:id="rId7"/>
    <p:sldLayoutId id="2147484595" r:id="rId8"/>
    <p:sldLayoutId id="2147484596" r:id="rId9"/>
    <p:sldLayoutId id="2147484597" r:id="rId10"/>
    <p:sldLayoutId id="2147484598"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5">
            <a:extLst>
              <a:ext uri="{FF2B5EF4-FFF2-40B4-BE49-F238E27FC236}">
                <a16:creationId xmlns:a16="http://schemas.microsoft.com/office/drawing/2014/main" id="{98D9E5AA-8895-4171-9397-A3B2148CC807}"/>
              </a:ext>
            </a:extLst>
          </p:cNvPr>
          <p:cNvSpPr>
            <a:spLocks noGrp="1" noChangeArrowheads="1"/>
          </p:cNvSpPr>
          <p:nvPr>
            <p:ph type="subTitle" idx="1"/>
          </p:nvPr>
        </p:nvSpPr>
        <p:spPr/>
        <p:txBody>
          <a:bodyPr/>
          <a:lstStyle/>
          <a:p>
            <a:pPr>
              <a:lnSpc>
                <a:spcPct val="90000"/>
              </a:lnSpc>
            </a:pPr>
            <a:r>
              <a:rPr lang="it-IT" altLang="es-ES">
                <a:solidFill>
                  <a:srgbClr val="FFFFFF"/>
                </a:solidFill>
              </a:rPr>
              <a:t>Module 6</a:t>
            </a:r>
          </a:p>
          <a:p>
            <a:pPr>
              <a:lnSpc>
                <a:spcPct val="90000"/>
              </a:lnSpc>
            </a:pPr>
            <a:r>
              <a:rPr lang="it-IT" altLang="es-ES">
                <a:solidFill>
                  <a:srgbClr val="FFFFFF"/>
                </a:solidFill>
              </a:rPr>
              <a:t>Rotavirus vaccine AEFI monitoring</a:t>
            </a:r>
            <a:endParaRPr lang="fr-FR" altLang="es-ES">
              <a:solidFill>
                <a:srgbClr val="FFFFFF"/>
              </a:solidFill>
            </a:endParaRPr>
          </a:p>
        </p:txBody>
      </p:sp>
      <p:sp>
        <p:nvSpPr>
          <p:cNvPr id="6" name="Rectangle 7">
            <a:extLst>
              <a:ext uri="{FF2B5EF4-FFF2-40B4-BE49-F238E27FC236}">
                <a16:creationId xmlns:a16="http://schemas.microsoft.com/office/drawing/2014/main" id="{8050836A-5047-43B9-8CC5-8BB2996C1C58}"/>
              </a:ext>
            </a:extLst>
          </p:cNvPr>
          <p:cNvSpPr txBox="1">
            <a:spLocks noChangeArrowheads="1"/>
          </p:cNvSpPr>
          <p:nvPr/>
        </p:nvSpPr>
        <p:spPr>
          <a:xfrm>
            <a:off x="839788" y="3413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4" name="TextBox 1">
            <a:extLst>
              <a:ext uri="{FF2B5EF4-FFF2-40B4-BE49-F238E27FC236}">
                <a16:creationId xmlns:a16="http://schemas.microsoft.com/office/drawing/2014/main" id="{FA6D41F0-7C29-4BA2-8BF6-C5FE00DEDB65}"/>
              </a:ext>
            </a:extLst>
          </p:cNvPr>
          <p:cNvSpPr txBox="1"/>
          <p:nvPr/>
        </p:nvSpPr>
        <p:spPr>
          <a:xfrm>
            <a:off x="7024712" y="6393576"/>
            <a:ext cx="1704925"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r>
              <a:rPr lang="en-US" sz="1000" dirty="0">
                <a:solidFill>
                  <a:schemeClr val="bg1"/>
                </a:solidFill>
              </a:rPr>
              <a:t>Last updated March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6" descr="doctor_goodbye">
            <a:extLst>
              <a:ext uri="{FF2B5EF4-FFF2-40B4-BE49-F238E27FC236}">
                <a16:creationId xmlns:a16="http://schemas.microsoft.com/office/drawing/2014/main" id="{3AC198B3-1459-4F8A-AE7F-6C904F8D0D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9E33209B-F96A-4482-9E62-99971B4F4BE4}"/>
              </a:ext>
            </a:extLst>
          </p:cNvPr>
          <p:cNvSpPr>
            <a:spLocks noGrp="1"/>
          </p:cNvSpPr>
          <p:nvPr>
            <p:ph type="title"/>
          </p:nvPr>
        </p:nvSpPr>
        <p:spPr/>
        <p:txBody>
          <a:bodyPr/>
          <a:lstStyle/>
          <a:p>
            <a:pPr>
              <a:defRPr/>
            </a:pPr>
            <a:r>
              <a:rPr lang="en-US" sz="3600"/>
              <a:t>End of module</a:t>
            </a:r>
          </a:p>
        </p:txBody>
      </p:sp>
      <p:sp>
        <p:nvSpPr>
          <p:cNvPr id="7" name="Rectangle à coins arrondis 6">
            <a:extLst>
              <a:ext uri="{FF2B5EF4-FFF2-40B4-BE49-F238E27FC236}">
                <a16:creationId xmlns:a16="http://schemas.microsoft.com/office/drawing/2014/main" id="{C6E128A4-72AF-4C62-A9E9-15CD6506AFA8}"/>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F66A31BC-AFAA-498B-BFA0-D60B46D30BA3}"/>
              </a:ext>
            </a:extLst>
          </p:cNvPr>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a:br>
            <a:endParaRPr lang="fr-FR" sz="2400"/>
          </a:p>
        </p:txBody>
      </p:sp>
      <p:sp>
        <p:nvSpPr>
          <p:cNvPr id="6147" name="Rectangle 15">
            <a:extLst>
              <a:ext uri="{FF2B5EF4-FFF2-40B4-BE49-F238E27FC236}">
                <a16:creationId xmlns:a16="http://schemas.microsoft.com/office/drawing/2014/main" id="{795562EF-2139-4F2E-8224-3F9B761C3DAF}"/>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2" name="Rectangle 14">
            <a:extLst>
              <a:ext uri="{FF2B5EF4-FFF2-40B4-BE49-F238E27FC236}">
                <a16:creationId xmlns:a16="http://schemas.microsoft.com/office/drawing/2014/main" id="{2207EA6E-EBC6-4039-AFD8-41B1FD19D9BF}"/>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participants will be able to:</a:t>
            </a:r>
          </a:p>
          <a:p>
            <a:pPr lvl="1"/>
            <a:r>
              <a:rPr lang="en-US" altLang="es-ES">
                <a:ea typeface="MS PGothic" panose="020B0600070205080204" pitchFamily="34" charset="-128"/>
              </a:rPr>
              <a:t>Identify adverse events following immunization (AEFIs), including intussusception (IS)</a:t>
            </a:r>
          </a:p>
          <a:p>
            <a:pPr lvl="1"/>
            <a:r>
              <a:rPr lang="en-US" altLang="es-ES">
                <a:ea typeface="MS PGothic" panose="020B0600070205080204" pitchFamily="34" charset="-128"/>
              </a:rPr>
              <a:t>Explain how to report AEFIs</a:t>
            </a:r>
          </a:p>
          <a:p>
            <a:pPr lvl="1">
              <a:buFontTx/>
              <a:buNone/>
            </a:pPr>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6148" name="Picture 6" descr="C:\Users\sfellache\Desktop\ammp\sandclock.jpg">
            <a:extLst>
              <a:ext uri="{FF2B5EF4-FFF2-40B4-BE49-F238E27FC236}">
                <a16:creationId xmlns:a16="http://schemas.microsoft.com/office/drawing/2014/main" id="{14859DAB-A235-4E57-9649-C2AC862DB3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arrow">
            <a:extLst>
              <a:ext uri="{FF2B5EF4-FFF2-40B4-BE49-F238E27FC236}">
                <a16:creationId xmlns:a16="http://schemas.microsoft.com/office/drawing/2014/main" id="{218655D5-BEBA-43CA-BE08-5F633D6BE4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CCE989E7-1000-4901-BAE0-8586D73EE6BA}"/>
              </a:ext>
            </a:extLst>
          </p:cNvPr>
          <p:cNvGrpSpPr>
            <a:grpSpLocks/>
          </p:cNvGrpSpPr>
          <p:nvPr/>
        </p:nvGrpSpPr>
        <p:grpSpPr bwMode="auto">
          <a:xfrm>
            <a:off x="539750" y="1484313"/>
            <a:ext cx="4392613" cy="1081087"/>
            <a:chOff x="340" y="935"/>
            <a:chExt cx="2767" cy="681"/>
          </a:xfrm>
        </p:grpSpPr>
        <p:sp>
          <p:nvSpPr>
            <p:cNvPr id="4" name="Rectangle à coins arrondis 3">
              <a:extLst>
                <a:ext uri="{FF2B5EF4-FFF2-40B4-BE49-F238E27FC236}">
                  <a16:creationId xmlns:a16="http://schemas.microsoft.com/office/drawing/2014/main" id="{F0198C24-5D82-463A-BC00-5451C6850136}"/>
                </a:ext>
              </a:extLst>
            </p:cNvPr>
            <p:cNvSpPr/>
            <p:nvPr/>
          </p:nvSpPr>
          <p:spPr bwMode="auto">
            <a:xfrm>
              <a:off x="567" y="1071"/>
              <a:ext cx="2540"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 </a:t>
              </a:r>
              <a:r>
                <a:rPr lang="en-US" sz="2000" b="1">
                  <a:solidFill>
                    <a:srgbClr val="000066"/>
                  </a:solidFill>
                  <a:ea typeface="MS PGothic" pitchFamily="34" charset="-128"/>
                </a:rPr>
                <a:t>What is an AEFI? </a:t>
              </a:r>
            </a:p>
            <a:p>
              <a:pPr rtl="1" eaLnBrk="1" hangingPunct="1">
                <a:defRPr/>
              </a:pPr>
              <a:endParaRPr lang="en-US"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9FFDFAC1-44D6-40C7-BD9A-582E5D7325DA}"/>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6" name="Group 15">
            <a:extLst>
              <a:ext uri="{FF2B5EF4-FFF2-40B4-BE49-F238E27FC236}">
                <a16:creationId xmlns:a16="http://schemas.microsoft.com/office/drawing/2014/main" id="{AD768A33-4DA3-4F9E-A8FF-7CD8E7130B4F}"/>
              </a:ext>
            </a:extLst>
          </p:cNvPr>
          <p:cNvGrpSpPr>
            <a:grpSpLocks/>
          </p:cNvGrpSpPr>
          <p:nvPr/>
        </p:nvGrpSpPr>
        <p:grpSpPr bwMode="auto">
          <a:xfrm>
            <a:off x="539750" y="2781300"/>
            <a:ext cx="4392613" cy="936625"/>
            <a:chOff x="340" y="2296"/>
            <a:chExt cx="2767" cy="590"/>
          </a:xfrm>
        </p:grpSpPr>
        <p:sp>
          <p:nvSpPr>
            <p:cNvPr id="7" name="Rectangle à coins arrondis 6">
              <a:extLst>
                <a:ext uri="{FF2B5EF4-FFF2-40B4-BE49-F238E27FC236}">
                  <a16:creationId xmlns:a16="http://schemas.microsoft.com/office/drawing/2014/main" id="{22D1A6F7-6910-4440-B992-0522C1B5E3F4}"/>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What is </a:t>
              </a:r>
              <a:r>
                <a:rPr lang="en-GB" sz="2000" b="1">
                  <a:solidFill>
                    <a:srgbClr val="000066"/>
                  </a:solidFill>
                  <a:ea typeface="MS PGothic" pitchFamily="34" charset="-128"/>
                </a:rPr>
                <a:t>intussusception (IS)</a:t>
              </a:r>
              <a:r>
                <a:rPr lang="en-US" sz="2000" b="1">
                  <a:solidFill>
                    <a:srgbClr val="000066"/>
                  </a:solidFill>
                  <a:ea typeface="MS PGothic" pitchFamily="34" charset="-128"/>
                </a:rPr>
                <a:t>?</a:t>
              </a:r>
            </a:p>
          </p:txBody>
        </p:sp>
        <p:sp>
          <p:nvSpPr>
            <p:cNvPr id="10" name="Ellipse 9">
              <a:extLst>
                <a:ext uri="{FF2B5EF4-FFF2-40B4-BE49-F238E27FC236}">
                  <a16:creationId xmlns:a16="http://schemas.microsoft.com/office/drawing/2014/main" id="{F42FAEA0-2E95-465A-AB3A-461DDB6038D1}"/>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
        <p:nvSpPr>
          <p:cNvPr id="8195" name="ZoneTexte 15">
            <a:extLst>
              <a:ext uri="{FF2B5EF4-FFF2-40B4-BE49-F238E27FC236}">
                <a16:creationId xmlns:a16="http://schemas.microsoft.com/office/drawing/2014/main" id="{AAD54E58-6CA0-4F58-BD8A-BA426032CBAA}"/>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500" b="1">
                <a:solidFill>
                  <a:srgbClr val="002060"/>
                </a:solidFill>
              </a:rPr>
              <a:t>Key issues</a:t>
            </a:r>
          </a:p>
        </p:txBody>
      </p:sp>
      <p:grpSp>
        <p:nvGrpSpPr>
          <p:cNvPr id="9" name="Group 16">
            <a:extLst>
              <a:ext uri="{FF2B5EF4-FFF2-40B4-BE49-F238E27FC236}">
                <a16:creationId xmlns:a16="http://schemas.microsoft.com/office/drawing/2014/main" id="{39480A1F-6B34-432D-A350-7289161D0041}"/>
              </a:ext>
            </a:extLst>
          </p:cNvPr>
          <p:cNvGrpSpPr>
            <a:grpSpLocks/>
          </p:cNvGrpSpPr>
          <p:nvPr/>
        </p:nvGrpSpPr>
        <p:grpSpPr bwMode="auto">
          <a:xfrm>
            <a:off x="539750" y="4005263"/>
            <a:ext cx="4392613" cy="1008062"/>
            <a:chOff x="340" y="3022"/>
            <a:chExt cx="2767" cy="635"/>
          </a:xfrm>
        </p:grpSpPr>
        <p:sp>
          <p:nvSpPr>
            <p:cNvPr id="2" name="Rectangle à coins arrondis 6">
              <a:extLst>
                <a:ext uri="{FF2B5EF4-FFF2-40B4-BE49-F238E27FC236}">
                  <a16:creationId xmlns:a16="http://schemas.microsoft.com/office/drawing/2014/main" id="{20B28536-BEE2-4797-B207-CE031BDC5E54}"/>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report an AEFI? </a:t>
              </a:r>
            </a:p>
            <a:p>
              <a:pPr rtl="1" eaLnBrk="1" hangingPunct="1">
                <a:defRPr/>
              </a:pPr>
              <a:endParaRPr lang="en-US" sz="2000" b="1">
                <a:solidFill>
                  <a:srgbClr val="000066"/>
                </a:solidFill>
                <a:ea typeface="MS PGothic" pitchFamily="34" charset="-128"/>
              </a:endParaRPr>
            </a:p>
          </p:txBody>
        </p:sp>
        <p:sp>
          <p:nvSpPr>
            <p:cNvPr id="3" name="Ellipse 9">
              <a:extLst>
                <a:ext uri="{FF2B5EF4-FFF2-40B4-BE49-F238E27FC236}">
                  <a16:creationId xmlns:a16="http://schemas.microsoft.com/office/drawing/2014/main" id="{1B1C096E-ACE3-4746-B071-A77013E60274}"/>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pic>
        <p:nvPicPr>
          <p:cNvPr id="8197" name="Picture 15" descr="C:\Users\sfellache\Desktop\ammp\doctor2.jpg">
            <a:extLst>
              <a:ext uri="{FF2B5EF4-FFF2-40B4-BE49-F238E27FC236}">
                <a16:creationId xmlns:a16="http://schemas.microsoft.com/office/drawing/2014/main" id="{6C835526-C421-434D-AF78-673AC904D9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
            <a:extLst>
              <a:ext uri="{FF2B5EF4-FFF2-40B4-BE49-F238E27FC236}">
                <a16:creationId xmlns:a16="http://schemas.microsoft.com/office/drawing/2014/main" id="{F1338000-77C7-4057-A7DD-6161BCB1BF9A}"/>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s-ES" sz="3500" b="1"/>
              <a:t> </a:t>
            </a:r>
            <a:r>
              <a:rPr lang="en-US" altLang="es-ES" sz="3500" b="1"/>
              <a:t>What is an AEFI? </a:t>
            </a:r>
            <a:endParaRPr lang="fr-FR" altLang="es-ES" sz="3500" b="1"/>
          </a:p>
        </p:txBody>
      </p:sp>
      <p:sp>
        <p:nvSpPr>
          <p:cNvPr id="10242" name="Rectangle 3">
            <a:extLst>
              <a:ext uri="{FF2B5EF4-FFF2-40B4-BE49-F238E27FC236}">
                <a16:creationId xmlns:a16="http://schemas.microsoft.com/office/drawing/2014/main" id="{5532CCC6-5130-4B85-B5E1-6EC085161BF5}"/>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0243" name="Rectangle 14">
            <a:extLst>
              <a:ext uri="{FF2B5EF4-FFF2-40B4-BE49-F238E27FC236}">
                <a16:creationId xmlns:a16="http://schemas.microsoft.com/office/drawing/2014/main" id="{E27C8D5A-3F4B-4007-8C89-EB6EB8F2EF54}"/>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AEFI = Adverse event following immunization</a:t>
            </a:r>
          </a:p>
          <a:p>
            <a:pPr lvl="1"/>
            <a:r>
              <a:rPr lang="en-US" altLang="es-ES">
                <a:ea typeface="MS PGothic" panose="020B0600070205080204" pitchFamily="34" charset="-128"/>
              </a:rPr>
              <a:t>A medical incident</a:t>
            </a:r>
          </a:p>
          <a:p>
            <a:pPr lvl="1"/>
            <a:r>
              <a:rPr lang="en-US" altLang="es-ES">
                <a:ea typeface="MS PGothic" panose="020B0600070205080204" pitchFamily="34" charset="-128"/>
              </a:rPr>
              <a:t>Takes place after an immunization</a:t>
            </a:r>
          </a:p>
          <a:p>
            <a:pPr lvl="1"/>
            <a:r>
              <a:rPr lang="en-US" altLang="es-ES">
                <a:ea typeface="MS PGothic" panose="020B0600070205080204" pitchFamily="34" charset="-128"/>
              </a:rPr>
              <a:t>Causes concern</a:t>
            </a:r>
          </a:p>
          <a:p>
            <a:pPr lvl="1"/>
            <a:r>
              <a:rPr lang="en-US" altLang="es-ES">
                <a:ea typeface="MS PGothic" panose="020B0600070205080204" pitchFamily="34" charset="-128"/>
              </a:rPr>
              <a:t>Is believed to be caused by immunization</a:t>
            </a:r>
          </a:p>
          <a:p>
            <a:r>
              <a:rPr lang="en-US" altLang="es-ES"/>
              <a:t>AEFI can be categorized into </a:t>
            </a:r>
          </a:p>
          <a:p>
            <a:pPr lvl="1"/>
            <a:r>
              <a:rPr lang="en-US" altLang="es-ES">
                <a:ea typeface="MS PGothic" panose="020B0600070205080204" pitchFamily="34" charset="-128"/>
              </a:rPr>
              <a:t>Vaccine reaction</a:t>
            </a:r>
          </a:p>
          <a:p>
            <a:pPr lvl="1"/>
            <a:r>
              <a:rPr lang="en-US" altLang="es-ES">
                <a:ea typeface="MS PGothic" panose="020B0600070205080204" pitchFamily="34" charset="-128"/>
              </a:rPr>
              <a:t>Programme error</a:t>
            </a:r>
          </a:p>
          <a:p>
            <a:pPr lvl="1"/>
            <a:r>
              <a:rPr lang="en-US" altLang="es-ES">
                <a:ea typeface="MS PGothic" panose="020B0600070205080204" pitchFamily="34" charset="-128"/>
              </a:rPr>
              <a:t>Coincidental</a:t>
            </a:r>
          </a:p>
          <a:p>
            <a:pPr lvl="1"/>
            <a:r>
              <a:rPr lang="en-US" altLang="es-ES">
                <a:ea typeface="MS PGothic" panose="020B0600070205080204" pitchFamily="34" charset="-128"/>
              </a:rPr>
              <a:t>Injection reaction</a:t>
            </a:r>
          </a:p>
          <a:p>
            <a:pPr lvl="1"/>
            <a:r>
              <a:rPr lang="en-US" altLang="es-ES">
                <a:ea typeface="MS PGothic" panose="020B0600070205080204" pitchFamily="34" charset="-128"/>
              </a:rPr>
              <a:t>Unknown</a:t>
            </a:r>
          </a:p>
          <a:p>
            <a:endParaRPr lang="fr-FR" altLang="es-ES" sz="2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7" descr="IS">
            <a:extLst>
              <a:ext uri="{FF2B5EF4-FFF2-40B4-BE49-F238E27FC236}">
                <a16:creationId xmlns:a16="http://schemas.microsoft.com/office/drawing/2014/main" id="{102A364E-5913-480F-A578-906B9288D2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0" name="Rectangle 3">
            <a:extLst>
              <a:ext uri="{FF2B5EF4-FFF2-40B4-BE49-F238E27FC236}">
                <a16:creationId xmlns:a16="http://schemas.microsoft.com/office/drawing/2014/main" id="{F824D057-7545-4981-BCC9-BC355565BB77}"/>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US" altLang="es-ES" sz="2400"/>
              <a:t>In the past, </a:t>
            </a:r>
            <a:r>
              <a:rPr lang="en-US" altLang="es-ES" sz="2400">
                <a:latin typeface="Limon F3" charset="0"/>
              </a:rPr>
              <a:t>the first rotavirus vaccines (Rotashield</a:t>
            </a:r>
            <a:r>
              <a:rPr lang="en-US" altLang="es-ES" sz="2400" baseline="30000">
                <a:latin typeface="Limon F3" charset="0"/>
              </a:rPr>
              <a:t>TM</a:t>
            </a:r>
            <a:r>
              <a:rPr lang="en-US" altLang="es-ES" sz="2400">
                <a:latin typeface="Limon F3" charset="0"/>
              </a:rPr>
              <a:t>) caused IS, a serious but very rare bowel obstruction</a:t>
            </a:r>
            <a:endParaRPr lang="en-US" altLang="es-ES" sz="2400"/>
          </a:p>
          <a:p>
            <a:pPr>
              <a:lnSpc>
                <a:spcPct val="90000"/>
              </a:lnSpc>
            </a:pPr>
            <a:endParaRPr lang="en-US" altLang="es-ES" sz="2400"/>
          </a:p>
          <a:p>
            <a:pPr>
              <a:lnSpc>
                <a:spcPct val="90000"/>
              </a:lnSpc>
            </a:pPr>
            <a:endParaRPr lang="en-US" altLang="es-ES" sz="2400"/>
          </a:p>
          <a:p>
            <a:pPr>
              <a:lnSpc>
                <a:spcPct val="90000"/>
              </a:lnSpc>
            </a:pPr>
            <a:endParaRPr lang="en-US" altLang="es-ES" sz="1200"/>
          </a:p>
          <a:p>
            <a:pPr>
              <a:lnSpc>
                <a:spcPct val="90000"/>
              </a:lnSpc>
            </a:pPr>
            <a:r>
              <a:rPr lang="en-US" altLang="es-ES" sz="2400"/>
              <a:t>With the new rotavirus vaccines, there seems to be a very small increased risk of IS in infants following rotavirus vaccination</a:t>
            </a:r>
          </a:p>
          <a:p>
            <a:pPr>
              <a:lnSpc>
                <a:spcPct val="90000"/>
              </a:lnSpc>
            </a:pPr>
            <a:r>
              <a:rPr lang="en-US" altLang="es-ES" sz="2400"/>
              <a:t>The increased risk appears to occur mainly in the first 1- 7 days following the first dose of rotavirus vaccine</a:t>
            </a:r>
          </a:p>
        </p:txBody>
      </p:sp>
      <p:sp>
        <p:nvSpPr>
          <p:cNvPr id="10255" name="Rectangle 2">
            <a:extLst>
              <a:ext uri="{FF2B5EF4-FFF2-40B4-BE49-F238E27FC236}">
                <a16:creationId xmlns:a16="http://schemas.microsoft.com/office/drawing/2014/main" id="{2BBCD7D1-1E59-4BAF-B8B8-C40B6988B73A}"/>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What about Intussusception (IS)?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a:extLst>
              <a:ext uri="{FF2B5EF4-FFF2-40B4-BE49-F238E27FC236}">
                <a16:creationId xmlns:a16="http://schemas.microsoft.com/office/drawing/2014/main" id="{6F095FDA-19F8-46CF-A86E-0587889E459A}"/>
              </a:ext>
            </a:extLst>
          </p:cNvPr>
          <p:cNvSpPr txBox="1">
            <a:spLocks noChangeArrowheads="1"/>
          </p:cNvSpPr>
          <p:nvPr/>
        </p:nvSpPr>
        <p:spPr bwMode="auto">
          <a:xfrm>
            <a:off x="311150" y="1401763"/>
            <a:ext cx="85217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r>
              <a:rPr lang="en-US" sz="2400" dirty="0">
                <a:latin typeface="Arial"/>
                <a:ea typeface="MS PGothic"/>
                <a:cs typeface="Arial"/>
              </a:rPr>
              <a:t>Data from India (where </a:t>
            </a:r>
            <a:r>
              <a:rPr lang="en-US" sz="2400" dirty="0" err="1">
                <a:latin typeface="Arial"/>
                <a:ea typeface="MS PGothic"/>
                <a:cs typeface="Arial"/>
              </a:rPr>
              <a:t>Rotavac</a:t>
            </a:r>
            <a:r>
              <a:rPr lang="en-US" sz="2400" baseline="30000" dirty="0">
                <a:latin typeface="Arial"/>
                <a:ea typeface="MS PGothic"/>
                <a:cs typeface="Arial"/>
              </a:rPr>
              <a:t>®</a:t>
            </a:r>
            <a:r>
              <a:rPr lang="en-US" sz="2400" dirty="0">
                <a:latin typeface="Arial"/>
                <a:ea typeface="MS PGothic"/>
                <a:cs typeface="Arial"/>
              </a:rPr>
              <a:t> was introduced in 2016) support no increased risk of intussusception. </a:t>
            </a:r>
            <a:r>
              <a:rPr lang="en-US" sz="2400">
                <a:latin typeface="Arial"/>
                <a:ea typeface="MS PGothic"/>
                <a:cs typeface="Arial"/>
              </a:rPr>
              <a:t>Data continue to be monitored globally. </a:t>
            </a:r>
          </a:p>
          <a:p>
            <a:pPr marL="340995" indent="-340995"/>
            <a:r>
              <a:rPr lang="en-US" altLang="es-ES" sz="2400"/>
              <a:t>The </a:t>
            </a:r>
            <a:r>
              <a:rPr lang="en-US" altLang="es-ES" sz="2400" dirty="0"/>
              <a:t>risk of IS after rotavirus vaccination is much lower than the risk of severe rotavirus disease in unvaccinated infants and young children!</a:t>
            </a:r>
            <a:r>
              <a:rPr lang="en-US" altLang="es-ES" sz="2000" dirty="0"/>
              <a:t>  </a:t>
            </a:r>
            <a:endParaRPr lang="en-US" altLang="es-ES" sz="2400" dirty="0"/>
          </a:p>
        </p:txBody>
      </p:sp>
      <p:sp>
        <p:nvSpPr>
          <p:cNvPr id="10255" name="Rectangle 2">
            <a:extLst>
              <a:ext uri="{FF2B5EF4-FFF2-40B4-BE49-F238E27FC236}">
                <a16:creationId xmlns:a16="http://schemas.microsoft.com/office/drawing/2014/main" id="{6F8399A9-9529-4F05-9523-3D7269DC27C4}"/>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IS against risk of </a:t>
            </a:r>
            <a:r>
              <a:rPr lang="en-GB" sz="3600" b="1">
                <a:solidFill>
                  <a:srgbClr val="000066"/>
                </a:solidFill>
                <a:latin typeface="Arial" charset="0"/>
                <a:ea typeface="ＭＳ Ｐゴシック" charset="0"/>
              </a:rPr>
              <a:t>rotavirus infection 2/2</a:t>
            </a:r>
            <a:endParaRPr lang="en-GB" sz="3600" b="1" dirty="0">
              <a:solidFill>
                <a:srgbClr val="000066"/>
              </a:solidFill>
              <a:latin typeface="Arial" charset="0"/>
              <a:ea typeface="ＭＳ Ｐゴシック"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8">
            <a:extLst>
              <a:ext uri="{FF2B5EF4-FFF2-40B4-BE49-F238E27FC236}">
                <a16:creationId xmlns:a16="http://schemas.microsoft.com/office/drawing/2014/main" id="{B54264BE-F5EB-4787-8D43-77F94B77FC9C}"/>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b="1"/>
              <a:t> </a:t>
            </a:r>
            <a:r>
              <a:rPr lang="en-US" altLang="es-ES" sz="2400"/>
              <a:t>Report the identified AEFI through existing AEFI reporting systems established by national immunization programmes</a:t>
            </a:r>
            <a:r>
              <a:rPr lang="en-US" altLang="es-ES" sz="2400">
                <a:solidFill>
                  <a:srgbClr val="FF0000"/>
                </a:solidFill>
              </a:rPr>
              <a:t> </a:t>
            </a:r>
          </a:p>
          <a:p>
            <a:pPr>
              <a:buFontTx/>
              <a:buNone/>
            </a:pPr>
            <a:endParaRPr lang="en-US" altLang="es-ES" sz="2400"/>
          </a:p>
        </p:txBody>
      </p:sp>
      <p:sp>
        <p:nvSpPr>
          <p:cNvPr id="16386" name="Rectangle 8">
            <a:extLst>
              <a:ext uri="{FF2B5EF4-FFF2-40B4-BE49-F238E27FC236}">
                <a16:creationId xmlns:a16="http://schemas.microsoft.com/office/drawing/2014/main" id="{00CDF53D-061F-453F-99CD-CBD6585ABFD2}"/>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National </a:t>
            </a:r>
          </a:p>
          <a:p>
            <a:pPr algn="ctr" eaLnBrk="1" hangingPunct="1">
              <a:spcBef>
                <a:spcPct val="0"/>
              </a:spcBef>
              <a:buClrTx/>
              <a:buFontTx/>
              <a:buNone/>
            </a:pPr>
            <a:r>
              <a:rPr lang="fr-FR" altLang="es-ES" sz="2000">
                <a:latin typeface="Limon F3" charset="0"/>
              </a:rPr>
              <a:t>authorities</a:t>
            </a:r>
          </a:p>
        </p:txBody>
      </p:sp>
      <p:sp>
        <p:nvSpPr>
          <p:cNvPr id="16387" name="Rectangle 9">
            <a:extLst>
              <a:ext uri="{FF2B5EF4-FFF2-40B4-BE49-F238E27FC236}">
                <a16:creationId xmlns:a16="http://schemas.microsoft.com/office/drawing/2014/main" id="{A9FF40D7-C71E-4FB9-81AE-43F663A42EBF}"/>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Community, district, and regional levels</a:t>
            </a:r>
          </a:p>
        </p:txBody>
      </p:sp>
      <p:sp>
        <p:nvSpPr>
          <p:cNvPr id="16388" name="Rectangle 10">
            <a:extLst>
              <a:ext uri="{FF2B5EF4-FFF2-40B4-BE49-F238E27FC236}">
                <a16:creationId xmlns:a16="http://schemas.microsoft.com/office/drawing/2014/main" id="{8AA8E956-4AE6-4C43-B3FB-D279860C930D}"/>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Suspected signs or symptoms</a:t>
            </a:r>
          </a:p>
        </p:txBody>
      </p:sp>
      <p:pic>
        <p:nvPicPr>
          <p:cNvPr id="16389" name="Picture 13" descr="lever2_heathcentre">
            <a:extLst>
              <a:ext uri="{FF2B5EF4-FFF2-40B4-BE49-F238E27FC236}">
                <a16:creationId xmlns:a16="http://schemas.microsoft.com/office/drawing/2014/main" id="{F86FA21B-B6E2-4EEC-B941-FD067BBB18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Line 15">
            <a:extLst>
              <a:ext uri="{FF2B5EF4-FFF2-40B4-BE49-F238E27FC236}">
                <a16:creationId xmlns:a16="http://schemas.microsoft.com/office/drawing/2014/main" id="{B58EEB1B-FD96-403A-AC3C-ADC24693FD28}"/>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1" name="Line 16">
            <a:extLst>
              <a:ext uri="{FF2B5EF4-FFF2-40B4-BE49-F238E27FC236}">
                <a16:creationId xmlns:a16="http://schemas.microsoft.com/office/drawing/2014/main" id="{AB8168B9-66D8-4837-9983-B051AB944E7B}"/>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Rectangle 2">
            <a:extLst>
              <a:ext uri="{FF2B5EF4-FFF2-40B4-BE49-F238E27FC236}">
                <a16:creationId xmlns:a16="http://schemas.microsoft.com/office/drawing/2014/main" id="{855E2EBD-33BC-4D63-ABC4-1F11B3FC51E5}"/>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s-ES" sz="3600" b="1"/>
              <a:t> How to report a AEFI? (1/2)</a:t>
            </a:r>
            <a:endParaRPr lang="en-GB" altLang="es-ES" sz="3500" b="1"/>
          </a:p>
        </p:txBody>
      </p:sp>
      <p:pic>
        <p:nvPicPr>
          <p:cNvPr id="16393" name="Picture 18" descr="Ministere_Sante">
            <a:extLst>
              <a:ext uri="{FF2B5EF4-FFF2-40B4-BE49-F238E27FC236}">
                <a16:creationId xmlns:a16="http://schemas.microsoft.com/office/drawing/2014/main" id="{14C79FB5-BB65-435B-8C40-9414CD20A2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19" descr="lever1">
            <a:extLst>
              <a:ext uri="{FF2B5EF4-FFF2-40B4-BE49-F238E27FC236}">
                <a16:creationId xmlns:a16="http://schemas.microsoft.com/office/drawing/2014/main" id="{2ADF8114-1B4C-403E-B5E5-F20799BD8E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036B18A-3BB1-4B33-918E-8D179E7771C8}"/>
              </a:ext>
            </a:extLst>
          </p:cNvPr>
          <p:cNvSpPr>
            <a:spLocks noGrp="1" noChangeArrowheads="1"/>
          </p:cNvSpPr>
          <p:nvPr>
            <p:ph type="title"/>
          </p:nvPr>
        </p:nvSpPr>
        <p:spPr/>
        <p:txBody>
          <a:bodyPr/>
          <a:lstStyle/>
          <a:p>
            <a:pPr eaLnBrk="1" hangingPunct="1">
              <a:defRPr/>
            </a:pPr>
            <a:r>
              <a:rPr lang="en-US" sz="3600"/>
              <a:t> How to report an AEFI? (2/2)</a:t>
            </a:r>
            <a:endParaRPr lang="en-GB"/>
          </a:p>
        </p:txBody>
      </p:sp>
      <p:pic>
        <p:nvPicPr>
          <p:cNvPr id="18434" name="Picture 2">
            <a:extLst>
              <a:ext uri="{FF2B5EF4-FFF2-40B4-BE49-F238E27FC236}">
                <a16:creationId xmlns:a16="http://schemas.microsoft.com/office/drawing/2014/main" id="{EB3E6358-6146-45DB-B5E3-D31F4C7AB4F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932363" y="1341438"/>
            <a:ext cx="4229100" cy="4392612"/>
          </a:xfrm>
          <a:noFill/>
        </p:spPr>
      </p:pic>
      <p:sp>
        <p:nvSpPr>
          <p:cNvPr id="18435" name="Rectangle 18">
            <a:extLst>
              <a:ext uri="{FF2B5EF4-FFF2-40B4-BE49-F238E27FC236}">
                <a16:creationId xmlns:a16="http://schemas.microsoft.com/office/drawing/2014/main" id="{C09C53D6-0883-49E7-BEFD-340DAFB576DF}"/>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b="1"/>
              <a:t> </a:t>
            </a:r>
            <a:r>
              <a:rPr lang="en-US" altLang="es-ES" sz="2400"/>
              <a:t>AEFI report should contain</a:t>
            </a:r>
          </a:p>
          <a:p>
            <a:pPr lvl="1"/>
            <a:r>
              <a:rPr lang="en-US" altLang="es-ES">
                <a:ea typeface="MS PGothic" panose="020B0600070205080204" pitchFamily="34" charset="-128"/>
              </a:rPr>
              <a:t>Client information</a:t>
            </a:r>
          </a:p>
          <a:p>
            <a:pPr lvl="1"/>
            <a:r>
              <a:rPr lang="en-US" altLang="es-ES">
                <a:ea typeface="MS PGothic" panose="020B0600070205080204" pitchFamily="34" charset="-128"/>
              </a:rPr>
              <a:t>Immunization event(s) description</a:t>
            </a:r>
          </a:p>
          <a:p>
            <a:pPr lvl="1"/>
            <a:r>
              <a:rPr lang="en-US" altLang="es-ES">
                <a:ea typeface="MS PGothic" panose="020B0600070205080204" pitchFamily="34" charset="-128"/>
              </a:rPr>
              <a:t>Adverse event(s) description</a:t>
            </a:r>
          </a:p>
          <a:p>
            <a:pPr lvl="1"/>
            <a:r>
              <a:rPr lang="en-US" altLang="es-ES">
                <a:ea typeface="MS PGothic" panose="020B0600070205080204" pitchFamily="34" charset="-128"/>
              </a:rPr>
              <a:t>Relevant medical and treatment </a:t>
            </a:r>
          </a:p>
          <a:p>
            <a:pPr lvl="1">
              <a:buFontTx/>
              <a:buNone/>
            </a:pPr>
            <a:r>
              <a:rPr lang="en-US" altLang="es-ES">
                <a:ea typeface="MS PGothic" panose="020B0600070205080204" pitchFamily="34" charset="-128"/>
              </a:rPr>
              <a:t>    history</a:t>
            </a:r>
          </a:p>
          <a:p>
            <a:pPr lvl="1"/>
            <a:r>
              <a:rPr lang="en-US" altLang="es-ES">
                <a:ea typeface="MS PGothic" panose="020B0600070205080204" pitchFamily="34" charset="-128"/>
              </a:rPr>
              <a:t>Associated event(s)</a:t>
            </a:r>
          </a:p>
          <a:p>
            <a:pPr lvl="1"/>
            <a:r>
              <a:rPr lang="en-US" altLang="es-ES">
                <a:ea typeface="MS PGothic" panose="020B0600070205080204" pitchFamily="34" charset="-128"/>
              </a:rPr>
              <a:t>Reporter details</a:t>
            </a:r>
          </a:p>
          <a:p>
            <a:pPr lvl="1">
              <a:spcBef>
                <a:spcPct val="80000"/>
              </a:spcBef>
              <a:buFontTx/>
              <a:buNone/>
            </a:pPr>
            <a:endParaRPr lang="en-US" altLang="es-ES" b="1">
              <a:ea typeface="MS PGothic" panose="020B0600070205080204"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6CBE23DB-A127-4AEB-9F27-5EF3BDA08FAF}"/>
              </a:ext>
            </a:extLst>
          </p:cNvPr>
          <p:cNvSpPr>
            <a:spLocks noGrp="1" noChangeArrowheads="1"/>
          </p:cNvSpPr>
          <p:nvPr>
            <p:ph type="title" idx="4294967295"/>
          </p:nvPr>
        </p:nvSpPr>
        <p:spPr/>
        <p:txBody>
          <a:bodyPr/>
          <a:lstStyle/>
          <a:p>
            <a:pPr eaLnBrk="1" hangingPunct="1">
              <a:defRPr/>
            </a:pPr>
            <a:r>
              <a:rPr lang="en-GB">
                <a:ea typeface="Arial" charset="0"/>
              </a:rPr>
              <a:t>Key messages</a:t>
            </a:r>
          </a:p>
        </p:txBody>
      </p:sp>
      <p:pic>
        <p:nvPicPr>
          <p:cNvPr id="20482" name="Picture 7" descr="C:\Users\sfellache\Desktop\ammp\doctor1.jpg">
            <a:extLst>
              <a:ext uri="{FF2B5EF4-FFF2-40B4-BE49-F238E27FC236}">
                <a16:creationId xmlns:a16="http://schemas.microsoft.com/office/drawing/2014/main" id="{45B6D5FB-5C07-45AE-BD2A-1A02B7779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Rectangle 18">
            <a:extLst>
              <a:ext uri="{FF2B5EF4-FFF2-40B4-BE49-F238E27FC236}">
                <a16:creationId xmlns:a16="http://schemas.microsoft.com/office/drawing/2014/main" id="{89AD9E33-6E0B-4073-8EE7-F4DB79E94016}"/>
              </a:ext>
            </a:extLst>
          </p:cNvPr>
          <p:cNvSpPr>
            <a:spLocks noChangeArrowheads="1"/>
          </p:cNvSpPr>
          <p:nvPr/>
        </p:nvSpPr>
        <p:spPr bwMode="auto">
          <a:xfrm>
            <a:off x="193675" y="1338263"/>
            <a:ext cx="855503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200" dirty="0"/>
              <a:t>The current safety profile of rotavirus vaccines is good</a:t>
            </a:r>
          </a:p>
          <a:p>
            <a:r>
              <a:rPr lang="en-US" altLang="es-ES" sz="2200" dirty="0"/>
              <a:t>Many infants who get the rotavirus vaccine (</a:t>
            </a:r>
            <a:r>
              <a:rPr lang="en-US" altLang="es-ES" sz="2200" dirty="0" err="1"/>
              <a:t>Rotavac</a:t>
            </a:r>
            <a:r>
              <a:rPr lang="en-US" altLang="es-ES" sz="2200" baseline="30000" dirty="0"/>
              <a:t>®</a:t>
            </a:r>
            <a:r>
              <a:rPr lang="en-US" altLang="es-ES" sz="2200" dirty="0"/>
              <a:t>) do not experience any side effects</a:t>
            </a:r>
          </a:p>
          <a:p>
            <a:r>
              <a:rPr lang="en-US" altLang="es-ES" sz="2200" dirty="0"/>
              <a:t>The risk of IS after rotavirus vaccination is much lower than the risk of severe rotavirus disease in unvaccinated infants and young children</a:t>
            </a:r>
          </a:p>
          <a:p>
            <a:r>
              <a:rPr lang="en-US" altLang="es-ES" sz="2200" dirty="0"/>
              <a:t>AEFIs should be reported through the existing AEFI reporting systems/forms</a:t>
            </a:r>
          </a:p>
          <a:p>
            <a:r>
              <a:rPr lang="en-US" altLang="es-ES" sz="2200" dirty="0"/>
              <a:t>Reassure the caretaker- admit uncertainty, investigate fully, and </a:t>
            </a:r>
            <a:r>
              <a:rPr lang="en-GB" altLang="es-ES" sz="2200" dirty="0"/>
              <a:t>keep the community informed</a:t>
            </a:r>
            <a:endParaRPr lang="en-US" altLang="es-ES" sz="2200" dirty="0"/>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1155</Words>
  <Application>Microsoft Office PowerPoint</Application>
  <PresentationFormat>On-screen Show (4:3)</PresentationFormat>
  <Paragraphs>134</Paragraphs>
  <Slides>10</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 Narrow</vt:lpstr>
      <vt:lpstr>Limon F3</vt:lpstr>
      <vt:lpstr>Wingdings</vt:lpstr>
      <vt:lpstr>PPTtemplate</vt:lpstr>
      <vt:lpstr>PowerPoint Presentation</vt:lpstr>
      <vt:lpstr> </vt:lpstr>
      <vt:lpstr>PowerPoint Presentation</vt:lpstr>
      <vt:lpstr>PowerPoint Presentation</vt:lpstr>
      <vt:lpstr>PowerPoint Presentation</vt:lpstr>
      <vt:lpstr>PowerPoint Presentation</vt:lpstr>
      <vt:lpstr>PowerPoint Presentation</vt:lpstr>
      <vt:lpstr> How to report an AEFI? (2/2)</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WALLDORF, Jenny</cp:lastModifiedBy>
  <cp:revision>805</cp:revision>
  <dcterms:created xsi:type="dcterms:W3CDTF">2012-01-26T17:14:51Z</dcterms:created>
  <dcterms:modified xsi:type="dcterms:W3CDTF">2022-03-09T17:02:11Z</dcterms:modified>
</cp:coreProperties>
</file>