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3"/>
  </p:notesMasterIdLst>
  <p:handoutMasterIdLst>
    <p:handoutMasterId r:id="rId14"/>
  </p:handoutMasterIdLst>
  <p:sldIdLst>
    <p:sldId id="291" r:id="rId2"/>
    <p:sldId id="286" r:id="rId3"/>
    <p:sldId id="282" r:id="rId4"/>
    <p:sldId id="292" r:id="rId5"/>
    <p:sldId id="305" r:id="rId6"/>
    <p:sldId id="296" r:id="rId7"/>
    <p:sldId id="297" r:id="rId8"/>
    <p:sldId id="308" r:id="rId9"/>
    <p:sldId id="304" r:id="rId10"/>
    <p:sldId id="299" r:id="rId11"/>
    <p:sldId id="301"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 id="{674F7D5A-3AF6-3F60-1EA7-6FC6BB0E9E75}" name="Mrs Gillian F. MAYERS (mayersgill@gmail.com)" initials="M(" userId="S::mayersgill_gmail.com#ext#@worldhealthorg.onmicrosoft.com::d9b941f0-ac22-4431-a954-e58ec48ed8e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6"/>
    <p:restoredTop sz="74296" autoAdjust="0"/>
  </p:normalViewPr>
  <p:slideViewPr>
    <p:cSldViewPr>
      <p:cViewPr varScale="1">
        <p:scale>
          <a:sx n="83" d="100"/>
          <a:sy n="83" d="100"/>
        </p:scale>
        <p:origin x="1788" y="96"/>
      </p:cViewPr>
      <p:guideLst>
        <p:guide orient="horz" pos="3024"/>
        <p:guide pos="2880"/>
      </p:guideLst>
    </p:cSldViewPr>
  </p:slideViewPr>
  <p:notesTextViewPr>
    <p:cViewPr>
      <p:scale>
        <a:sx n="100" d="100"/>
        <a:sy n="100" d="100"/>
      </p:scale>
      <p:origin x="0" y="0"/>
    </p:cViewPr>
  </p:notesTextViewPr>
  <p:notesViewPr>
    <p:cSldViewPr>
      <p:cViewPr varScale="1">
        <p:scale>
          <a:sx n="57" d="100"/>
          <a:sy n="57" d="100"/>
        </p:scale>
        <p:origin x="-4048" y="-10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E49F55EF-02BD-4746-9C7C-9A3516CA2435}"/>
    <pc:docChg chg="custSel modSld">
      <pc:chgData name="WALLDORF, Jenny" userId="bbf2318a-f2f7-45e3-a649-79296eaa30f9" providerId="ADAL" clId="{E49F55EF-02BD-4746-9C7C-9A3516CA2435}" dt="2022-03-09T10:43:47.082" v="16" actId="313"/>
      <pc:docMkLst>
        <pc:docMk/>
      </pc:docMkLst>
      <pc:sldChg chg="modSp mod">
        <pc:chgData name="WALLDORF, Jenny" userId="bbf2318a-f2f7-45e3-a649-79296eaa30f9" providerId="ADAL" clId="{E49F55EF-02BD-4746-9C7C-9A3516CA2435}" dt="2022-03-09T10:43:47.082" v="16" actId="313"/>
        <pc:sldMkLst>
          <pc:docMk/>
          <pc:sldMk cId="0" sldId="297"/>
        </pc:sldMkLst>
        <pc:spChg chg="mod">
          <ac:chgData name="WALLDORF, Jenny" userId="bbf2318a-f2f7-45e3-a649-79296eaa30f9" providerId="ADAL" clId="{E49F55EF-02BD-4746-9C7C-9A3516CA2435}" dt="2022-03-09T10:43:47.082" v="16" actId="313"/>
          <ac:spMkLst>
            <pc:docMk/>
            <pc:sldMk cId="0" sldId="297"/>
            <ac:spMk id="9218" creationId="{9225D176-8DFD-4451-993F-382E1DBE5983}"/>
          </ac:spMkLst>
        </pc:spChg>
      </pc:sldChg>
    </pc:docChg>
  </pc:docChgLst>
  <pc:docChgLst>
    <pc:chgData name="WALLDORF, Jenny" userId="S::walldorfj@who.int::bbf2318a-f2f7-45e3-a649-79296eaa30f9" providerId="AD" clId="Web-{E109BDFF-8ED8-971A-E811-0D32D80063F5}"/>
    <pc:docChg chg="mod">
      <pc:chgData name="WALLDORF, Jenny" userId="S::walldorfj@who.int::bbf2318a-f2f7-45e3-a649-79296eaa30f9" providerId="AD" clId="Web-{E109BDFF-8ED8-971A-E811-0D32D80063F5}" dt="2022-02-17T15:14:43.468" v="4"/>
      <pc:docMkLst>
        <pc:docMk/>
      </pc:docMkLst>
      <pc:sldChg chg="addCm">
        <pc:chgData name="WALLDORF, Jenny" userId="S::walldorfj@who.int::bbf2318a-f2f7-45e3-a649-79296eaa30f9" providerId="AD" clId="Web-{E109BDFF-8ED8-971A-E811-0D32D80063F5}" dt="2022-02-17T15:07:04.452" v="1"/>
        <pc:sldMkLst>
          <pc:docMk/>
          <pc:sldMk cId="0" sldId="282"/>
        </pc:sldMkLst>
      </pc:sldChg>
      <pc:sldChg chg="modCm">
        <pc:chgData name="WALLDORF, Jenny" userId="S::walldorfj@who.int::bbf2318a-f2f7-45e3-a649-79296eaa30f9" providerId="AD" clId="Web-{E109BDFF-8ED8-971A-E811-0D32D80063F5}" dt="2022-02-17T15:13:21.231" v="3"/>
        <pc:sldMkLst>
          <pc:docMk/>
          <pc:sldMk cId="0" sldId="292"/>
        </pc:sldMkLst>
      </pc:sldChg>
      <pc:sldChg chg="modCm">
        <pc:chgData name="WALLDORF, Jenny" userId="S::walldorfj@who.int::bbf2318a-f2f7-45e3-a649-79296eaa30f9" providerId="AD" clId="Web-{E109BDFF-8ED8-971A-E811-0D32D80063F5}" dt="2022-02-17T15:14:43.468" v="4"/>
        <pc:sldMkLst>
          <pc:docMk/>
          <pc:sldMk cId="0" sldId="297"/>
        </pc:sldMkLst>
      </pc:sldChg>
    </pc:docChg>
  </pc:docChgLst>
  <pc:docChgLst>
    <pc:chgData name="Mrs Gillian F. MAYERS (mayersgill@gmail.com)" userId="S::mayersgill_gmail.com#ext#@worldhealthorg.onmicrosoft.com::d9b941f0-ac22-4431-a954-e58ec48ed8eb" providerId="AD" clId="Web-{1576FC77-AF69-F6B2-99F6-810B3FF9FF51}"/>
    <pc:docChg chg="modSld">
      <pc:chgData name="Mrs Gillian F. MAYERS (mayersgill@gmail.com)" userId="S::mayersgill_gmail.com#ext#@worldhealthorg.onmicrosoft.com::d9b941f0-ac22-4431-a954-e58ec48ed8eb" providerId="AD" clId="Web-{1576FC77-AF69-F6B2-99F6-810B3FF9FF51}" dt="2022-02-26T14:18:20.051" v="1" actId="20577"/>
      <pc:docMkLst>
        <pc:docMk/>
      </pc:docMkLst>
      <pc:sldChg chg="modSp">
        <pc:chgData name="Mrs Gillian F. MAYERS (mayersgill@gmail.com)" userId="S::mayersgill_gmail.com#ext#@worldhealthorg.onmicrosoft.com::d9b941f0-ac22-4431-a954-e58ec48ed8eb" providerId="AD" clId="Web-{1576FC77-AF69-F6B2-99F6-810B3FF9FF51}" dt="2022-02-26T14:18:20.051" v="1" actId="20577"/>
        <pc:sldMkLst>
          <pc:docMk/>
          <pc:sldMk cId="0" sldId="299"/>
        </pc:sldMkLst>
        <pc:spChg chg="mod">
          <ac:chgData name="Mrs Gillian F. MAYERS (mayersgill@gmail.com)" userId="S::mayersgill_gmail.com#ext#@worldhealthorg.onmicrosoft.com::d9b941f0-ac22-4431-a954-e58ec48ed8eb" providerId="AD" clId="Web-{1576FC77-AF69-F6B2-99F6-810B3FF9FF51}" dt="2022-02-26T14:18:20.051" v="1" actId="20577"/>
          <ac:spMkLst>
            <pc:docMk/>
            <pc:sldMk cId="0" sldId="299"/>
            <ac:spMk id="27650" creationId="{41856CB2-B6E1-48CB-BE93-3CA99D1E6874}"/>
          </ac:spMkLst>
        </pc:spChg>
      </pc:sldChg>
    </pc:docChg>
  </pc:docChgLst>
  <pc:docChgLst>
    <pc:chgData name="Mrs Gillian F. MAYERS (mayersgill@gmail.com)" userId="S::mayersgill_gmail.com#ext#@worldhealthorg.onmicrosoft.com::d9b941f0-ac22-4431-a954-e58ec48ed8eb" providerId="AD" clId="Web-{B03AAF49-65CE-F52C-CAFD-79966F029285}"/>
    <pc:docChg chg="mod">
      <pc:chgData name="Mrs Gillian F. MAYERS (mayersgill@gmail.com)" userId="S::mayersgill_gmail.com#ext#@worldhealthorg.onmicrosoft.com::d9b941f0-ac22-4431-a954-e58ec48ed8eb" providerId="AD" clId="Web-{B03AAF49-65CE-F52C-CAFD-79966F029285}" dt="2022-02-24T11:59:12.792" v="1"/>
      <pc:docMkLst>
        <pc:docMk/>
      </pc:docMkLst>
      <pc:sldChg chg="modCm">
        <pc:chgData name="Mrs Gillian F. MAYERS (mayersgill@gmail.com)" userId="S::mayersgill_gmail.com#ext#@worldhealthorg.onmicrosoft.com::d9b941f0-ac22-4431-a954-e58ec48ed8eb" providerId="AD" clId="Web-{B03AAF49-65CE-F52C-CAFD-79966F029285}" dt="2022-02-24T11:59:12.792" v="1"/>
        <pc:sldMkLst>
          <pc:docMk/>
          <pc:sldMk cId="0" sldId="28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D5436B8A-57AF-4B6D-8E4C-B90F4FD3B6BF}"/>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05AD5392-4A8A-4F25-BC1A-F1F00FCA1EB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88408CC2-D31A-4EA6-B6E4-64EC1D51E7A9}"/>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5B828B79-93AC-45DA-A94B-E329830D61E5}"/>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pPr>
              <a:defRPr/>
            </a:pPr>
            <a:fld id="{6EEBD320-0AD9-44AF-ACD6-2C8A20FC44B3}"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3FD5B60-3D7A-48F1-AA0F-F8A391514BFB}"/>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5FF80648-7547-4CEB-B853-BA11EB60B46A}"/>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1383FFBB-CCC9-40F1-858C-A63EF11418ED}"/>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24DDB8D-5681-49B5-ABDA-F839ADB4558C}"/>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56EB0828-83BF-4FCB-9456-7ABC07F4483B}"/>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EE70E76D-54E1-4F90-9668-569924668189}"/>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pPr>
              <a:defRPr/>
            </a:pPr>
            <a:fld id="{3305CC67-1B0B-419B-AE41-330896DB24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a:extLst>
              <a:ext uri="{FF2B5EF4-FFF2-40B4-BE49-F238E27FC236}">
                <a16:creationId xmlns:a16="http://schemas.microsoft.com/office/drawing/2014/main" id="{84CE5BFD-903A-4421-ADAC-FCD33610592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r>
              <a:rPr lang="en-GB" altLang="es-ES">
                <a:cs typeface="Arial" panose="020B0604020202020204" pitchFamily="34" charset="0"/>
              </a:rPr>
              <a:t>World Health Organization</a:t>
            </a:r>
          </a:p>
        </p:txBody>
      </p:sp>
      <p:sp>
        <p:nvSpPr>
          <p:cNvPr id="6146" name="Rectangle 3">
            <a:extLst>
              <a:ext uri="{FF2B5EF4-FFF2-40B4-BE49-F238E27FC236}">
                <a16:creationId xmlns:a16="http://schemas.microsoft.com/office/drawing/2014/main" id="{9FC58040-F592-4C06-9DB4-460082905F03}"/>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905463C-B3B2-48C1-8667-84313FCF5AA9}" type="datetime3">
              <a:rPr lang="en-GB" altLang="es-ES" smtClean="0">
                <a:cs typeface="Arial" panose="020B0604020202020204" pitchFamily="34" charset="0"/>
              </a:rPr>
              <a:pPr>
                <a:spcBef>
                  <a:spcPct val="0"/>
                </a:spcBef>
              </a:pPr>
              <a:t>9 March, 2022</a:t>
            </a:fld>
            <a:endParaRPr lang="en-GB" altLang="es-ES">
              <a:cs typeface="Arial" panose="020B0604020202020204" pitchFamily="34" charset="0"/>
            </a:endParaRPr>
          </a:p>
        </p:txBody>
      </p:sp>
      <p:sp>
        <p:nvSpPr>
          <p:cNvPr id="6147" name="Rectangle 7">
            <a:extLst>
              <a:ext uri="{FF2B5EF4-FFF2-40B4-BE49-F238E27FC236}">
                <a16:creationId xmlns:a16="http://schemas.microsoft.com/office/drawing/2014/main" id="{7276612F-52D2-405E-8BB1-AE82D9EC222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21E9834-2EFD-4488-A2D4-9C14D21D4F7E}" type="slidenum">
              <a:rPr lang="en-GB" altLang="es-ES" smtClean="0">
                <a:cs typeface="Arial" panose="020B0604020202020204" pitchFamily="34" charset="0"/>
              </a:rPr>
              <a:pPr>
                <a:spcBef>
                  <a:spcPct val="0"/>
                </a:spcBef>
              </a:pPr>
              <a:t>1</a:t>
            </a:fld>
            <a:endParaRPr lang="en-GB" altLang="es-ES">
              <a:cs typeface="Arial" panose="020B0604020202020204" pitchFamily="34" charset="0"/>
            </a:endParaRPr>
          </a:p>
        </p:txBody>
      </p:sp>
      <p:sp>
        <p:nvSpPr>
          <p:cNvPr id="6148" name="Rectangle 2">
            <a:extLst>
              <a:ext uri="{FF2B5EF4-FFF2-40B4-BE49-F238E27FC236}">
                <a16:creationId xmlns:a16="http://schemas.microsoft.com/office/drawing/2014/main" id="{11F9E658-36B2-493D-9C04-F0EE99B3E0E5}"/>
              </a:ext>
            </a:extLst>
          </p:cNvPr>
          <p:cNvSpPr>
            <a:spLocks noGrp="1" noRot="1" noChangeAspect="1" noChangeArrowheads="1" noTextEdit="1"/>
          </p:cNvSpPr>
          <p:nvPr>
            <p:ph type="sldImg"/>
          </p:nvPr>
        </p:nvSpPr>
        <p:spPr>
          <a:xfrm>
            <a:off x="909638" y="742950"/>
            <a:ext cx="4951412" cy="3713163"/>
          </a:xfrm>
          <a:ln/>
        </p:spPr>
      </p:sp>
      <p:sp>
        <p:nvSpPr>
          <p:cNvPr id="6149" name="Rectangle 3">
            <a:extLst>
              <a:ext uri="{FF2B5EF4-FFF2-40B4-BE49-F238E27FC236}">
                <a16:creationId xmlns:a16="http://schemas.microsoft.com/office/drawing/2014/main" id="{436A554B-FC0F-420A-9B75-27BBD05D836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Espace réservé de l'image des diapositives 1">
            <a:extLst>
              <a:ext uri="{FF2B5EF4-FFF2-40B4-BE49-F238E27FC236}">
                <a16:creationId xmlns:a16="http://schemas.microsoft.com/office/drawing/2014/main" id="{A13C09A5-A14C-483E-957D-5D22DF238C95}"/>
              </a:ext>
            </a:extLst>
          </p:cNvPr>
          <p:cNvSpPr>
            <a:spLocks noGrp="1" noRot="1" noChangeAspect="1" noChangeArrowheads="1" noTextEdit="1"/>
          </p:cNvSpPr>
          <p:nvPr>
            <p:ph type="sldImg"/>
          </p:nvPr>
        </p:nvSpPr>
        <p:spPr>
          <a:ln/>
        </p:spPr>
      </p:sp>
      <p:sp>
        <p:nvSpPr>
          <p:cNvPr id="28674" name="Espace réservé des commentaires 2">
            <a:extLst>
              <a:ext uri="{FF2B5EF4-FFF2-40B4-BE49-F238E27FC236}">
                <a16:creationId xmlns:a16="http://schemas.microsoft.com/office/drawing/2014/main" id="{181D6DEE-35B9-4972-9BCE-A4C32C9F84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a:t>Explain to the participants that these are the important things to keep in mind. </a:t>
            </a:r>
          </a:p>
          <a:p>
            <a:endParaRPr lang="en-US" altLang="es-ES" b="1"/>
          </a:p>
          <a:p>
            <a:endParaRPr lang="en-US" altLang="es-ES" b="1"/>
          </a:p>
          <a:p>
            <a:endParaRPr lang="fr-FR" altLang="es-ES" b="1"/>
          </a:p>
        </p:txBody>
      </p:sp>
      <p:sp>
        <p:nvSpPr>
          <p:cNvPr id="28675" name="Espace réservé du numéro de diapositive 3">
            <a:extLst>
              <a:ext uri="{FF2B5EF4-FFF2-40B4-BE49-F238E27FC236}">
                <a16:creationId xmlns:a16="http://schemas.microsoft.com/office/drawing/2014/main" id="{BFCA3CAF-0D2F-4210-AB6F-DD9A73DFF5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29AD48D-C3F3-4F39-BD5B-0A80F1053B4C}" type="slidenum">
              <a:rPr lang="en-GB" altLang="es-ES" smtClean="0">
                <a:solidFill>
                  <a:srgbClr val="000000"/>
                </a:solidFill>
                <a:cs typeface="Arial" panose="020B0604020202020204" pitchFamily="34" charset="0"/>
              </a:rPr>
              <a:pPr>
                <a:spcBef>
                  <a:spcPct val="0"/>
                </a:spcBef>
              </a:pPr>
              <a:t>10</a:t>
            </a:fld>
            <a:endParaRPr lang="en-GB" altLang="es-E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Espace réservé de l'image des diapositives 1">
            <a:extLst>
              <a:ext uri="{FF2B5EF4-FFF2-40B4-BE49-F238E27FC236}">
                <a16:creationId xmlns:a16="http://schemas.microsoft.com/office/drawing/2014/main" id="{5C774868-3F20-4EE6-AA4B-0993D9E4A55C}"/>
              </a:ext>
            </a:extLst>
          </p:cNvPr>
          <p:cNvSpPr>
            <a:spLocks noGrp="1" noRot="1" noChangeAspect="1" noChangeArrowheads="1" noTextEdit="1"/>
          </p:cNvSpPr>
          <p:nvPr>
            <p:ph type="sldImg"/>
          </p:nvPr>
        </p:nvSpPr>
        <p:spPr>
          <a:ln/>
        </p:spPr>
      </p:sp>
      <p:sp>
        <p:nvSpPr>
          <p:cNvPr id="30722" name="Espace réservé des commentaires 2">
            <a:extLst>
              <a:ext uri="{FF2B5EF4-FFF2-40B4-BE49-F238E27FC236}">
                <a16:creationId xmlns:a16="http://schemas.microsoft.com/office/drawing/2014/main" id="{69A1F67D-FD70-47E3-A552-567C442AF2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endParaRPr lang="en-US" altLang="es-ES" b="1" dirty="0"/>
          </a:p>
          <a:p>
            <a:r>
              <a:rPr lang="en-US" altLang="es-ES" dirty="0"/>
              <a:t>This is the end of the module.</a:t>
            </a:r>
          </a:p>
          <a:p>
            <a:r>
              <a:rPr lang="en-US" altLang="es-ES" dirty="0"/>
              <a:t>You have been introduced to “</a:t>
            </a:r>
            <a:r>
              <a:rPr lang="en-GB" altLang="es-ES" dirty="0" err="1">
                <a:solidFill>
                  <a:srgbClr val="000066"/>
                </a:solidFill>
              </a:rPr>
              <a:t>Rotavac</a:t>
            </a:r>
            <a:r>
              <a:rPr lang="en-US" sz="1200" b="1" kern="0" baseline="30000" dirty="0">
                <a:solidFill>
                  <a:srgbClr val="002060"/>
                </a:solidFill>
                <a:latin typeface="Arial"/>
              </a:rPr>
              <a:t>®</a:t>
            </a:r>
            <a:r>
              <a:rPr lang="en-GB" altLang="es-ES" dirty="0">
                <a:solidFill>
                  <a:srgbClr val="000066"/>
                </a:solidFill>
              </a:rPr>
              <a:t> </a:t>
            </a:r>
            <a:r>
              <a:rPr lang="en-US" altLang="es-ES" dirty="0"/>
              <a:t>rotavirus vaccine attributes and storage conditions”.</a:t>
            </a:r>
          </a:p>
          <a:p>
            <a:r>
              <a:rPr lang="en-US" altLang="es-ES" dirty="0"/>
              <a:t>The following module is titled “Rotavirus vaccine eligibility”.</a:t>
            </a:r>
          </a:p>
          <a:p>
            <a:r>
              <a:rPr lang="en-US" altLang="es-ES" dirty="0"/>
              <a:t>Thank you for your attention!</a:t>
            </a:r>
          </a:p>
          <a:p>
            <a:pPr eaLnBrk="1" hangingPunct="1">
              <a:spcBef>
                <a:spcPct val="0"/>
              </a:spcBef>
            </a:pPr>
            <a:endParaRPr lang="fr-FR" altLang="es-ES" dirty="0"/>
          </a:p>
        </p:txBody>
      </p:sp>
      <p:sp>
        <p:nvSpPr>
          <p:cNvPr id="30723" name="Espace réservé du numéro de diapositive 3">
            <a:extLst>
              <a:ext uri="{FF2B5EF4-FFF2-40B4-BE49-F238E27FC236}">
                <a16:creationId xmlns:a16="http://schemas.microsoft.com/office/drawing/2014/main" id="{1DAE8095-CAB7-4E9D-B16D-F807C7090E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E24277D-BDA5-46BD-8C36-AC5FFD5AAC7D}" type="slidenum">
              <a:rPr lang="en-GB" altLang="es-ES" smtClean="0">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Espace réservé de l'image des diapositives 1">
            <a:extLst>
              <a:ext uri="{FF2B5EF4-FFF2-40B4-BE49-F238E27FC236}">
                <a16:creationId xmlns:a16="http://schemas.microsoft.com/office/drawing/2014/main" id="{D7F38151-FB51-43E1-817B-40518CF5653A}"/>
              </a:ext>
            </a:extLst>
          </p:cNvPr>
          <p:cNvSpPr>
            <a:spLocks noGrp="1" noRot="1" noChangeAspect="1" noChangeArrowheads="1" noTextEdit="1"/>
          </p:cNvSpPr>
          <p:nvPr>
            <p:ph type="sldImg"/>
          </p:nvPr>
        </p:nvSpPr>
        <p:spPr>
          <a:ln/>
        </p:spPr>
      </p:sp>
      <p:sp>
        <p:nvSpPr>
          <p:cNvPr id="8194" name="Espace réservé des commentaires 2">
            <a:extLst>
              <a:ext uri="{FF2B5EF4-FFF2-40B4-BE49-F238E27FC236}">
                <a16:creationId xmlns:a16="http://schemas.microsoft.com/office/drawing/2014/main" id="{A4D8714C-7C6A-4D4E-8A19-FFF60B66CC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5" name="Espace réservé du numéro de diapositive 3">
            <a:extLst>
              <a:ext uri="{FF2B5EF4-FFF2-40B4-BE49-F238E27FC236}">
                <a16:creationId xmlns:a16="http://schemas.microsoft.com/office/drawing/2014/main" id="{0F1ED365-9895-4DB2-9598-98BA1A3BBE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D2BC917-2D85-4722-B0F8-8AB8ECE9F9B6}" type="slidenum">
              <a:rPr lang="fr-FR" altLang="es-ES" smtClean="0">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Espace réservé de l'image des diapositives 1">
            <a:extLst>
              <a:ext uri="{FF2B5EF4-FFF2-40B4-BE49-F238E27FC236}">
                <a16:creationId xmlns:a16="http://schemas.microsoft.com/office/drawing/2014/main" id="{5B14988E-FA72-4070-86FA-1AEC8A01FE58}"/>
              </a:ext>
            </a:extLst>
          </p:cNvPr>
          <p:cNvSpPr>
            <a:spLocks noGrp="1" noRot="1" noChangeAspect="1" noChangeArrowheads="1" noTextEdit="1"/>
          </p:cNvSpPr>
          <p:nvPr>
            <p:ph type="sldImg"/>
          </p:nvPr>
        </p:nvSpPr>
        <p:spPr>
          <a:ln/>
        </p:spPr>
      </p:sp>
      <p:sp>
        <p:nvSpPr>
          <p:cNvPr id="10242" name="Espace réservé des commentaires 2">
            <a:extLst>
              <a:ext uri="{FF2B5EF4-FFF2-40B4-BE49-F238E27FC236}">
                <a16:creationId xmlns:a16="http://schemas.microsoft.com/office/drawing/2014/main" id="{21C26F59-938E-4398-A29C-8839756BC16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the key issues raised in this module.</a:t>
            </a:r>
          </a:p>
          <a:p>
            <a:endParaRPr lang="en-US" altLang="es-ES" b="1"/>
          </a:p>
          <a:p>
            <a:r>
              <a:rPr lang="en-US" altLang="es-ES"/>
              <a:t>This module will explain how to store the vaccine. </a:t>
            </a:r>
          </a:p>
          <a:p>
            <a:r>
              <a:rPr lang="en-US" altLang="es-ES"/>
              <a:t>We will provide you with answers to the following questions:</a:t>
            </a:r>
          </a:p>
          <a:p>
            <a:pPr>
              <a:buFontTx/>
              <a:buChar char="•"/>
            </a:pPr>
            <a:r>
              <a:rPr lang="en-US" altLang="es-ES"/>
              <a:t>What is rotavirus vaccine presentation?</a:t>
            </a:r>
          </a:p>
          <a:p>
            <a:pPr>
              <a:buFontTx/>
              <a:buChar char="•"/>
            </a:pPr>
            <a:r>
              <a:rPr lang="en-US" altLang="es-ES"/>
              <a:t>How safe is rotavirus vaccine?</a:t>
            </a:r>
          </a:p>
          <a:p>
            <a:pPr>
              <a:buFontTx/>
              <a:buChar char="•"/>
            </a:pPr>
            <a:r>
              <a:rPr lang="en-US" altLang="es-ES"/>
              <a:t>At which temperature should the vaccine be stored?</a:t>
            </a:r>
          </a:p>
          <a:p>
            <a:pPr>
              <a:buFontTx/>
              <a:buChar char="•"/>
            </a:pPr>
            <a:r>
              <a:rPr lang="en-US" altLang="es-ES"/>
              <a:t>Where should the vaccine be stored?</a:t>
            </a:r>
          </a:p>
          <a:p>
            <a:pPr eaLnBrk="1" hangingPunct="1">
              <a:spcBef>
                <a:spcPct val="0"/>
              </a:spcBef>
            </a:pPr>
            <a:endParaRPr lang="en-US" altLang="es-ES"/>
          </a:p>
        </p:txBody>
      </p:sp>
      <p:sp>
        <p:nvSpPr>
          <p:cNvPr id="10243" name="Espace réservé du numéro de diapositive 3">
            <a:extLst>
              <a:ext uri="{FF2B5EF4-FFF2-40B4-BE49-F238E27FC236}">
                <a16:creationId xmlns:a16="http://schemas.microsoft.com/office/drawing/2014/main" id="{869E22BB-84E8-42C8-9327-99E3769D29B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B546538-A62C-4D18-997C-404E56F017D8}" type="slidenum">
              <a:rPr lang="fr-FR" altLang="es-ES" smtClean="0">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Espace réservé de l'image des diapositives 1">
            <a:extLst>
              <a:ext uri="{FF2B5EF4-FFF2-40B4-BE49-F238E27FC236}">
                <a16:creationId xmlns:a16="http://schemas.microsoft.com/office/drawing/2014/main" id="{504DE0C4-1871-48C7-A992-7FAB8E05A444}"/>
              </a:ext>
            </a:extLst>
          </p:cNvPr>
          <p:cNvSpPr>
            <a:spLocks noGrp="1" noRot="1" noChangeAspect="1" noChangeArrowheads="1" noTextEdit="1"/>
          </p:cNvSpPr>
          <p:nvPr>
            <p:ph type="sldImg"/>
          </p:nvPr>
        </p:nvSpPr>
        <p:spPr>
          <a:ln/>
        </p:spPr>
      </p:sp>
      <p:sp>
        <p:nvSpPr>
          <p:cNvPr id="12290" name="Espace réservé des commentaires 2">
            <a:extLst>
              <a:ext uri="{FF2B5EF4-FFF2-40B4-BE49-F238E27FC236}">
                <a16:creationId xmlns:a16="http://schemas.microsoft.com/office/drawing/2014/main" id="{E8410477-045F-4AA2-9DE8-CDB149C840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  </a:t>
            </a:r>
          </a:p>
          <a:p>
            <a:r>
              <a:rPr lang="en-US" altLang="es-ES" b="1" dirty="0"/>
              <a:t>Describe to the participants the new rotavirus vaccine presentation.</a:t>
            </a:r>
          </a:p>
          <a:p>
            <a:endParaRPr lang="en-US" altLang="es-ES" b="1" dirty="0"/>
          </a:p>
          <a:p>
            <a:r>
              <a:rPr lang="fr-FR" altLang="es-ES" dirty="0" err="1"/>
              <a:t>Rotavac</a:t>
            </a:r>
            <a:r>
              <a:rPr lang="fr-FR" altLang="es-ES" baseline="30000" dirty="0"/>
              <a:t>®</a:t>
            </a:r>
            <a:r>
              <a:rPr lang="fr-FR" altLang="es-ES" dirty="0"/>
              <a:t> </a:t>
            </a:r>
            <a:r>
              <a:rPr lang="en-US" altLang="es-ES" dirty="0"/>
              <a:t>vaccine is a liquid solution for oral use. </a:t>
            </a:r>
            <a:endParaRPr lang="en-US" altLang="es-ES" strike="sngStrike" dirty="0"/>
          </a:p>
          <a:p>
            <a:r>
              <a:rPr lang="en-US" altLang="es-ES" dirty="0"/>
              <a:t>It comes in a vial and with the use of the dropper provided, it is designed for direct oral administration. </a:t>
            </a:r>
          </a:p>
          <a:p>
            <a:r>
              <a:rPr lang="en-US" altLang="es-ES" dirty="0"/>
              <a:t>It comes in 5 dose vials (containing 2.5mL) or 10 dose vials (containing 5mL).</a:t>
            </a:r>
          </a:p>
          <a:p>
            <a:r>
              <a:rPr lang="en-US" altLang="es-ES" dirty="0"/>
              <a:t>1 dose = 0.5ml = 5 drops</a:t>
            </a:r>
          </a:p>
          <a:p>
            <a:r>
              <a:rPr lang="en-US" altLang="es-ES" dirty="0"/>
              <a:t>The rotavirus vaccine (</a:t>
            </a:r>
            <a:r>
              <a:rPr lang="fr-FR" altLang="es-ES" dirty="0" err="1"/>
              <a:t>Rotavac</a:t>
            </a:r>
            <a:r>
              <a:rPr lang="fr-FR" altLang="es-ES" dirty="0"/>
              <a:t>®) </a:t>
            </a:r>
            <a:r>
              <a:rPr lang="en-US" altLang="es-ES" dirty="0"/>
              <a:t>must be given to infants orally, which means swallowed and </a:t>
            </a:r>
            <a:r>
              <a:rPr lang="en-US" altLang="es-ES" b="1" dirty="0"/>
              <a:t>not</a:t>
            </a:r>
            <a:r>
              <a:rPr lang="en-US" altLang="es-ES" dirty="0"/>
              <a:t> injected.</a:t>
            </a:r>
          </a:p>
          <a:p>
            <a:r>
              <a:rPr lang="en-US" altLang="es-ES" dirty="0"/>
              <a:t>Note that VVM is on the cap, indicating that an open vial can be  kept for use in subsequent immunization sessions (up to a maximum of 28 days) provided the conditions outlined in the WHO Policy Statement: The use of opened multi-dose vials of vaccine in subsequent immunization sessions, are met. (More details in Module 4 – Administration-)  </a:t>
            </a:r>
            <a:endParaRPr lang="es-ES" altLang="es-ES" dirty="0"/>
          </a:p>
        </p:txBody>
      </p:sp>
      <p:sp>
        <p:nvSpPr>
          <p:cNvPr id="12291" name="Espace réservé du numéro de diapositive 3">
            <a:extLst>
              <a:ext uri="{FF2B5EF4-FFF2-40B4-BE49-F238E27FC236}">
                <a16:creationId xmlns:a16="http://schemas.microsoft.com/office/drawing/2014/main" id="{F59C7267-DE03-424B-BF92-374B5944299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5C3D319F-B84A-49C1-9F48-311A169E3E3D}" type="slidenum">
              <a:rPr lang="en-GB" altLang="es-ES">
                <a:cs typeface="Arial" panose="020B0604020202020204" pitchFamily="34" charset="0"/>
              </a:rPr>
              <a:pPr algn="r" eaLnBrk="1" hangingPunct="1">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Espace réservé de l'image des diapositives 1">
            <a:extLst>
              <a:ext uri="{FF2B5EF4-FFF2-40B4-BE49-F238E27FC236}">
                <a16:creationId xmlns:a16="http://schemas.microsoft.com/office/drawing/2014/main" id="{5FA17403-F744-4AD7-9E8F-2C2E2749DD3B}"/>
              </a:ext>
            </a:extLst>
          </p:cNvPr>
          <p:cNvSpPr>
            <a:spLocks noGrp="1" noRot="1" noChangeAspect="1" noChangeArrowheads="1" noTextEdit="1"/>
          </p:cNvSpPr>
          <p:nvPr>
            <p:ph type="sldImg"/>
          </p:nvPr>
        </p:nvSpPr>
        <p:spPr>
          <a:ln/>
        </p:spPr>
      </p:sp>
      <p:sp>
        <p:nvSpPr>
          <p:cNvPr id="14338" name="Espace réservé des commentaires 2">
            <a:extLst>
              <a:ext uri="{FF2B5EF4-FFF2-40B4-BE49-F238E27FC236}">
                <a16:creationId xmlns:a16="http://schemas.microsoft.com/office/drawing/2014/main" id="{7794538E-D681-4EF2-A154-D912121544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  </a:t>
            </a:r>
          </a:p>
          <a:p>
            <a:r>
              <a:rPr lang="en-US" altLang="es-ES" b="1" dirty="0"/>
              <a:t>Explain to the participants that the new rotavirus vaccine is safe.</a:t>
            </a:r>
          </a:p>
          <a:p>
            <a:endParaRPr lang="en-US" altLang="es-ES" b="1" dirty="0"/>
          </a:p>
          <a:p>
            <a:r>
              <a:rPr lang="en-US" altLang="es-ES" dirty="0"/>
              <a:t>Current rotavirus vaccines are generally well tolerated. They do not appear to cause many serious adverse events. </a:t>
            </a:r>
          </a:p>
          <a:p>
            <a:r>
              <a:rPr lang="en-US" altLang="es-ES" dirty="0"/>
              <a:t>Fever and </a:t>
            </a:r>
            <a:r>
              <a:rPr lang="en-US" altLang="es-ES" dirty="0" err="1"/>
              <a:t>diarrhoea</a:t>
            </a:r>
            <a:r>
              <a:rPr lang="en-US" altLang="es-ES" dirty="0"/>
              <a:t> are very common side effects of </a:t>
            </a:r>
            <a:r>
              <a:rPr lang="fr-FR" altLang="es-ES" dirty="0" err="1"/>
              <a:t>Rotavac</a:t>
            </a:r>
            <a:r>
              <a:rPr lang="fr-FR" altLang="es-ES" dirty="0"/>
              <a:t>® </a:t>
            </a:r>
            <a:r>
              <a:rPr lang="en-US" altLang="es-ES" dirty="0"/>
              <a:t>vaccine, other effects are mentioned below. </a:t>
            </a:r>
          </a:p>
          <a:p>
            <a:r>
              <a:rPr lang="en-US" altLang="es-ES" dirty="0"/>
              <a:t> </a:t>
            </a:r>
          </a:p>
          <a:p>
            <a:r>
              <a:rPr lang="fr-FR" altLang="es-ES" dirty="0" err="1"/>
              <a:t>Rotavac</a:t>
            </a:r>
            <a:r>
              <a:rPr lang="fr-FR" altLang="es-ES" dirty="0"/>
              <a:t>® </a:t>
            </a:r>
            <a:r>
              <a:rPr lang="en-US" altLang="es-ES" dirty="0"/>
              <a:t>side effects include:</a:t>
            </a:r>
          </a:p>
          <a:p>
            <a:pPr>
              <a:buFontTx/>
              <a:buChar char="•"/>
            </a:pPr>
            <a:r>
              <a:rPr lang="en-US" altLang="es-ES" dirty="0"/>
              <a:t> Very common(&gt;1/10): fever, </a:t>
            </a:r>
            <a:r>
              <a:rPr lang="en-US" altLang="es-ES" dirty="0" err="1"/>
              <a:t>diarrhoea</a:t>
            </a:r>
            <a:r>
              <a:rPr lang="en-US" altLang="es-ES" dirty="0"/>
              <a:t>, cough </a:t>
            </a:r>
          </a:p>
          <a:p>
            <a:pPr>
              <a:buFontTx/>
              <a:buChar char="•"/>
            </a:pPr>
            <a:r>
              <a:rPr lang="en-US" altLang="es-ES" dirty="0"/>
              <a:t> Common(&gt;1/100, &lt;1/10): vomiting, irritability, crying and rash</a:t>
            </a:r>
          </a:p>
          <a:p>
            <a:endParaRPr lang="es-ES" altLang="es-ES" dirty="0"/>
          </a:p>
          <a:p>
            <a:r>
              <a:rPr lang="en-US" altLang="es-ES" dirty="0"/>
              <a:t>Any adverse events and other problems related to the vaccines should be reported through the existing AEFI Reporting System established by the National Immunization </a:t>
            </a:r>
            <a:r>
              <a:rPr lang="en-US" altLang="es-ES" dirty="0" err="1"/>
              <a:t>Programme</a:t>
            </a:r>
            <a:r>
              <a:rPr lang="en-US" altLang="es-ES" dirty="0"/>
              <a:t> (more details in Module 6).</a:t>
            </a:r>
          </a:p>
          <a:p>
            <a:endParaRPr lang="en-US" altLang="es-ES" dirty="0"/>
          </a:p>
          <a:p>
            <a:r>
              <a:rPr lang="en-US" altLang="es-ES" dirty="0"/>
              <a:t>Rotavirus vaccine can be given safely with other vaccines.</a:t>
            </a:r>
          </a:p>
          <a:p>
            <a:endParaRPr lang="es-ES" altLang="es-ES" dirty="0"/>
          </a:p>
        </p:txBody>
      </p:sp>
      <p:sp>
        <p:nvSpPr>
          <p:cNvPr id="14339" name="Espace réservé du numéro de diapositive 3">
            <a:extLst>
              <a:ext uri="{FF2B5EF4-FFF2-40B4-BE49-F238E27FC236}">
                <a16:creationId xmlns:a16="http://schemas.microsoft.com/office/drawing/2014/main" id="{243D4779-B1AE-4739-BE84-60001ED3B82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99B23D0-C10F-4361-B2BB-655F23E951D2}"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Espace réservé de l'image des diapositives 1">
            <a:extLst>
              <a:ext uri="{FF2B5EF4-FFF2-40B4-BE49-F238E27FC236}">
                <a16:creationId xmlns:a16="http://schemas.microsoft.com/office/drawing/2014/main" id="{174B326C-D52F-47F9-B648-063C2F5BD5DA}"/>
              </a:ext>
            </a:extLst>
          </p:cNvPr>
          <p:cNvSpPr>
            <a:spLocks noGrp="1" noRot="1" noChangeAspect="1" noChangeArrowheads="1" noTextEdit="1"/>
          </p:cNvSpPr>
          <p:nvPr>
            <p:ph type="sldImg"/>
          </p:nvPr>
        </p:nvSpPr>
        <p:spPr>
          <a:ln/>
        </p:spPr>
      </p:sp>
      <p:sp>
        <p:nvSpPr>
          <p:cNvPr id="16386" name="Espace réservé des commentaires 2">
            <a:extLst>
              <a:ext uri="{FF2B5EF4-FFF2-40B4-BE49-F238E27FC236}">
                <a16:creationId xmlns:a16="http://schemas.microsoft.com/office/drawing/2014/main" id="{B0111577-8BE8-4A8D-93E4-4B4FD4A5DB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at which temperature the vaccine should be stored.</a:t>
            </a:r>
          </a:p>
          <a:p>
            <a:endParaRPr lang="en-US" altLang="es-ES" b="1" dirty="0"/>
          </a:p>
          <a:p>
            <a:r>
              <a:rPr lang="en-US" altLang="es-ES" dirty="0"/>
              <a:t>Handling vaccines requires great care. Some vaccines are sensitive to heat and some to freezing. </a:t>
            </a:r>
          </a:p>
          <a:p>
            <a:r>
              <a:rPr lang="en-US" altLang="es-ES" dirty="0"/>
              <a:t>Careful storage and transport conditions are needed to protect vaccines from becoming ineffective and unusable. </a:t>
            </a:r>
          </a:p>
          <a:p>
            <a:r>
              <a:rPr lang="en-GB" altLang="es-ES" dirty="0" err="1">
                <a:solidFill>
                  <a:srgbClr val="000066"/>
                </a:solidFill>
              </a:rPr>
              <a:t>Rotavac</a:t>
            </a:r>
            <a:r>
              <a:rPr lang="en-GB" altLang="es-ES" dirty="0">
                <a:solidFill>
                  <a:srgbClr val="000066"/>
                </a:solidFill>
              </a:rPr>
              <a:t>® </a:t>
            </a:r>
            <a:r>
              <a:rPr lang="en-US" altLang="es-ES" dirty="0"/>
              <a:t>vaccine must be transported and stored at -20</a:t>
            </a:r>
            <a:r>
              <a:rPr lang="en-GB" altLang="es-ES" dirty="0">
                <a:solidFill>
                  <a:srgbClr val="000066"/>
                </a:solidFill>
              </a:rPr>
              <a:t>°</a:t>
            </a:r>
            <a:r>
              <a:rPr lang="en-US" altLang="es-ES" dirty="0"/>
              <a:t>C, where walk-in freezers or deep freezers are available - this is frozen.</a:t>
            </a:r>
          </a:p>
          <a:p>
            <a:r>
              <a:rPr lang="en-US" altLang="es-ES" dirty="0"/>
              <a:t>It can be stored between +2</a:t>
            </a:r>
            <a:r>
              <a:rPr lang="en-GB" altLang="es-ES" dirty="0">
                <a:solidFill>
                  <a:srgbClr val="000066"/>
                </a:solidFill>
              </a:rPr>
              <a:t>°C to +8</a:t>
            </a:r>
            <a:r>
              <a:rPr lang="en-GB" altLang="es-ES" baseline="30000" dirty="0">
                <a:solidFill>
                  <a:srgbClr val="000066"/>
                </a:solidFill>
              </a:rPr>
              <a:t>o</a:t>
            </a:r>
            <a:r>
              <a:rPr lang="en-GB" altLang="es-ES" dirty="0">
                <a:solidFill>
                  <a:srgbClr val="000066"/>
                </a:solidFill>
              </a:rPr>
              <a:t> C at any time during its shelf-life until the expiry or discard point of the VVM found in the vial’s cap. </a:t>
            </a:r>
          </a:p>
          <a:p>
            <a:r>
              <a:rPr lang="en-GB" altLang="es-ES" dirty="0" err="1">
                <a:solidFill>
                  <a:srgbClr val="000066"/>
                </a:solidFill>
              </a:rPr>
              <a:t>Rotavac</a:t>
            </a:r>
            <a:r>
              <a:rPr lang="en-GB" altLang="es-ES" dirty="0">
                <a:solidFill>
                  <a:srgbClr val="000066"/>
                </a:solidFill>
              </a:rPr>
              <a:t>® ’s shelf life at -20</a:t>
            </a:r>
            <a:r>
              <a:rPr lang="en-GB" altLang="es-ES" baseline="30000" dirty="0">
                <a:solidFill>
                  <a:srgbClr val="000066"/>
                </a:solidFill>
              </a:rPr>
              <a:t>o </a:t>
            </a:r>
            <a:r>
              <a:rPr lang="en-GB" altLang="es-ES" dirty="0">
                <a:solidFill>
                  <a:srgbClr val="000066"/>
                </a:solidFill>
              </a:rPr>
              <a:t>C is 60 months, once thawed, its shelf life reduces to 6 months.</a:t>
            </a:r>
            <a:endParaRPr lang="en-US" altLang="es-ES" dirty="0"/>
          </a:p>
          <a:p>
            <a:r>
              <a:rPr lang="en-GB" altLang="es-ES" dirty="0" err="1">
                <a:solidFill>
                  <a:srgbClr val="000066"/>
                </a:solidFill>
              </a:rPr>
              <a:t>Rotavac</a:t>
            </a:r>
            <a:r>
              <a:rPr lang="en-GB" altLang="es-ES" dirty="0">
                <a:solidFill>
                  <a:srgbClr val="000066"/>
                </a:solidFill>
              </a:rPr>
              <a:t>® can be subjected to 6 freeze-thaw cycles, without loosing its potency or safety characteristics. </a:t>
            </a:r>
            <a:r>
              <a:rPr lang="en-US" altLang="es-ES" dirty="0"/>
              <a:t> </a:t>
            </a:r>
          </a:p>
          <a:p>
            <a:r>
              <a:rPr lang="en-US" altLang="es-ES" dirty="0"/>
              <a:t>It is critical to ensure that the storage conditions comply with this. </a:t>
            </a:r>
          </a:p>
          <a:p>
            <a:r>
              <a:rPr lang="en-US" altLang="en-US" dirty="0"/>
              <a:t>WHO recommends that opened vials of this vaccine may be kept for use in subsequent immunization sessions (up to a maximum of 28 days) provided the conditions outlined in the WHO Policy Statement: The use of opened multi-dose vials of vaccine in subsequent immunization sessions are met.</a:t>
            </a:r>
            <a:endParaRPr lang="en-US" altLang="es-ES" dirty="0"/>
          </a:p>
        </p:txBody>
      </p:sp>
      <p:sp>
        <p:nvSpPr>
          <p:cNvPr id="16387" name="Espace réservé du numéro de diapositive 3">
            <a:extLst>
              <a:ext uri="{FF2B5EF4-FFF2-40B4-BE49-F238E27FC236}">
                <a16:creationId xmlns:a16="http://schemas.microsoft.com/office/drawing/2014/main" id="{73D1164C-A92F-4DE0-8312-9F366E41A70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5ECFD42D-B253-441B-B68C-21E47299D2C0}" type="slidenum">
              <a:rPr lang="en-GB" altLang="es-ES">
                <a:cs typeface="Arial" panose="020B0604020202020204" pitchFamily="34" charset="0"/>
              </a:rPr>
              <a:pPr algn="r" eaLnBrk="1" hangingPunct="1">
                <a:spcBef>
                  <a:spcPct val="0"/>
                </a:spcBef>
              </a:pPr>
              <a:t>6</a:t>
            </a:fld>
            <a:endParaRPr lang="en-GB"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Espace réservé de l'image des diapositives 1">
            <a:extLst>
              <a:ext uri="{FF2B5EF4-FFF2-40B4-BE49-F238E27FC236}">
                <a16:creationId xmlns:a16="http://schemas.microsoft.com/office/drawing/2014/main" id="{4A752CC9-783A-4176-B2C3-8063C7F2B4BE}"/>
              </a:ext>
            </a:extLst>
          </p:cNvPr>
          <p:cNvSpPr>
            <a:spLocks noGrp="1" noRot="1" noChangeAspect="1" noChangeArrowheads="1" noTextEdit="1"/>
          </p:cNvSpPr>
          <p:nvPr>
            <p:ph type="sldImg"/>
          </p:nvPr>
        </p:nvSpPr>
        <p:spPr>
          <a:ln/>
        </p:spPr>
      </p:sp>
      <p:sp>
        <p:nvSpPr>
          <p:cNvPr id="20482" name="Espace réservé des commentaires 2">
            <a:extLst>
              <a:ext uri="{FF2B5EF4-FFF2-40B4-BE49-F238E27FC236}">
                <a16:creationId xmlns:a16="http://schemas.microsoft.com/office/drawing/2014/main" id="{59DE5155-0726-40B3-A90B-2C8DF795E4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where to store the vaccine</a:t>
            </a:r>
            <a:r>
              <a:rPr lang="en-US" altLang="es-ES" dirty="0"/>
              <a:t>.</a:t>
            </a:r>
          </a:p>
          <a:p>
            <a:endParaRPr lang="en-US" altLang="es-ES" dirty="0"/>
          </a:p>
          <a:p>
            <a:r>
              <a:rPr lang="en-US" altLang="es-ES" dirty="0"/>
              <a:t>Good temperature control during the storage and transport of vaccines is critical to ensure their potency and safety. Monitor the temperature of the freezer and refrigerator regularly.</a:t>
            </a:r>
          </a:p>
          <a:p>
            <a:r>
              <a:rPr lang="en-US" altLang="es-ES" dirty="0"/>
              <a:t>As we have mentioned before, </a:t>
            </a:r>
            <a:r>
              <a:rPr lang="en-GB" altLang="es-ES" dirty="0" err="1">
                <a:solidFill>
                  <a:srgbClr val="000066"/>
                </a:solidFill>
              </a:rPr>
              <a:t>Rotavac</a:t>
            </a:r>
            <a:r>
              <a:rPr lang="en-US" sz="1200" b="1" kern="0" baseline="30000" dirty="0">
                <a:solidFill>
                  <a:srgbClr val="002060"/>
                </a:solidFill>
                <a:latin typeface="Arial"/>
              </a:rPr>
              <a:t>®</a:t>
            </a:r>
            <a:r>
              <a:rPr lang="en-GB" altLang="es-ES" dirty="0">
                <a:solidFill>
                  <a:srgbClr val="000066"/>
                </a:solidFill>
              </a:rPr>
              <a:t> vials </a:t>
            </a:r>
            <a:r>
              <a:rPr lang="en-US" altLang="es-ES" dirty="0"/>
              <a:t>must be stored at -20°C at storage points and +2 to +8°C  at service delivery points. </a:t>
            </a:r>
          </a:p>
          <a:p>
            <a:r>
              <a:rPr lang="en-US" altLang="es-ES" dirty="0"/>
              <a:t>Transport of the vaccine with cold boxes or vaccine carriers should be done with conditioned ice packs or the following the national policy and routine practice.</a:t>
            </a:r>
          </a:p>
        </p:txBody>
      </p:sp>
      <p:sp>
        <p:nvSpPr>
          <p:cNvPr id="20483" name="Espace réservé du numéro de diapositive 3">
            <a:extLst>
              <a:ext uri="{FF2B5EF4-FFF2-40B4-BE49-F238E27FC236}">
                <a16:creationId xmlns:a16="http://schemas.microsoft.com/office/drawing/2014/main" id="{C8A0037B-6A5F-49BF-8866-7783467FFDF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56DA07E-9C6C-42B7-BC3D-EA101939F2FE}" type="slidenum">
              <a:rPr lang="en-GB" altLang="es-ES">
                <a:cs typeface="Arial" panose="020B0604020202020204" pitchFamily="34" charset="0"/>
              </a:rPr>
              <a:pPr algn="r" eaLnBrk="1" hangingPunct="1">
                <a:spcBef>
                  <a:spcPct val="0"/>
                </a:spcBef>
              </a:pPr>
              <a:t>7</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Espace réservé de l'image des diapositives 1">
            <a:extLst>
              <a:ext uri="{FF2B5EF4-FFF2-40B4-BE49-F238E27FC236}">
                <a16:creationId xmlns:a16="http://schemas.microsoft.com/office/drawing/2014/main" id="{A82BAA22-5A6E-41EE-8D33-69C958A70B0F}"/>
              </a:ext>
            </a:extLst>
          </p:cNvPr>
          <p:cNvSpPr>
            <a:spLocks noGrp="1" noRot="1" noChangeAspect="1" noChangeArrowheads="1" noTextEdit="1"/>
          </p:cNvSpPr>
          <p:nvPr>
            <p:ph type="sldImg"/>
          </p:nvPr>
        </p:nvSpPr>
        <p:spPr>
          <a:ln/>
        </p:spPr>
      </p:sp>
      <p:sp>
        <p:nvSpPr>
          <p:cNvPr id="24578" name="Espace réservé des commentaires 2">
            <a:extLst>
              <a:ext uri="{FF2B5EF4-FFF2-40B4-BE49-F238E27FC236}">
                <a16:creationId xmlns:a16="http://schemas.microsoft.com/office/drawing/2014/main" id="{7D95DD0D-A15E-460F-A831-2073A657D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store the vaccine.</a:t>
            </a:r>
          </a:p>
          <a:p>
            <a:endParaRPr lang="en-US" altLang="es-ES" dirty="0"/>
          </a:p>
          <a:p>
            <a:r>
              <a:rPr lang="en-US" altLang="es-ES" dirty="0"/>
              <a:t>Vaccines with early expiration dates should be kept in front for first use.</a:t>
            </a:r>
          </a:p>
          <a:p>
            <a:r>
              <a:rPr lang="en-US" altLang="es-ES" dirty="0"/>
              <a:t>Vaccines with the Vaccine Vial Monitor (VVM) at or near discard point should be used first. Vaccines with VVM beyond discard point should not be used even if the expiration date is valid (more detail in Module 4).</a:t>
            </a:r>
          </a:p>
          <a:p>
            <a:r>
              <a:rPr lang="en-US" altLang="es-ES" dirty="0"/>
              <a:t>Keep a “use first box” in the refrigerator to put vaccine vials that were taken out of the refrigerator (for fixed or outreach session) and were brought back unused. Vaccines in the “use first box” must be used first in the next session.</a:t>
            </a:r>
          </a:p>
          <a:p>
            <a:r>
              <a:rPr lang="en-US" altLang="es-ES" dirty="0"/>
              <a:t>Do not open the refrigerator door often and regularly monitor the temperature of the refrigerator.</a:t>
            </a:r>
          </a:p>
        </p:txBody>
      </p:sp>
      <p:sp>
        <p:nvSpPr>
          <p:cNvPr id="24579" name="Espace réservé du numéro de diapositive 3">
            <a:extLst>
              <a:ext uri="{FF2B5EF4-FFF2-40B4-BE49-F238E27FC236}">
                <a16:creationId xmlns:a16="http://schemas.microsoft.com/office/drawing/2014/main" id="{5FBB8988-F61E-4B97-BDFC-B2DF790789D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46FEFD1-3303-4324-A8F4-7827B4C81A6A}" type="slidenum">
              <a:rPr lang="en-GB" altLang="es-ES">
                <a:cs typeface="Arial" panose="020B0604020202020204" pitchFamily="34" charset="0"/>
              </a:rPr>
              <a:pPr algn="r" eaLnBrk="1" hangingPunct="1">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Espace réservé de l'image des diapositives 1">
            <a:extLst>
              <a:ext uri="{FF2B5EF4-FFF2-40B4-BE49-F238E27FC236}">
                <a16:creationId xmlns:a16="http://schemas.microsoft.com/office/drawing/2014/main" id="{2113FAFA-9C68-4C38-99F4-80BCF4D9F6FF}"/>
              </a:ext>
            </a:extLst>
          </p:cNvPr>
          <p:cNvSpPr>
            <a:spLocks noGrp="1" noRot="1" noChangeAspect="1" noChangeArrowheads="1" noTextEdit="1"/>
          </p:cNvSpPr>
          <p:nvPr>
            <p:ph type="sldImg"/>
          </p:nvPr>
        </p:nvSpPr>
        <p:spPr>
          <a:ln/>
        </p:spPr>
      </p:sp>
      <p:sp>
        <p:nvSpPr>
          <p:cNvPr id="26626" name="Espace réservé des commentaires 2">
            <a:extLst>
              <a:ext uri="{FF2B5EF4-FFF2-40B4-BE49-F238E27FC236}">
                <a16:creationId xmlns:a16="http://schemas.microsoft.com/office/drawing/2014/main" id="{DDB76E35-1FB3-4429-8207-9281108AC5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a:t>
            </a:r>
          </a:p>
          <a:p>
            <a:r>
              <a:rPr lang="en-US" altLang="es-ES"/>
              <a:t>Read the slide.</a:t>
            </a:r>
          </a:p>
          <a:p>
            <a:r>
              <a:rPr lang="en-US" altLang="es-ES"/>
              <a:t>The question will test if participants understand what to do if the refridgerator stops functioning.</a:t>
            </a:r>
          </a:p>
          <a:p>
            <a:endParaRPr lang="en-US" altLang="es-ES" b="1"/>
          </a:p>
          <a:p>
            <a:r>
              <a:rPr lang="en-US" altLang="es-ES" b="1"/>
              <a:t>Answer:</a:t>
            </a:r>
          </a:p>
          <a:p>
            <a:pPr>
              <a:buFontTx/>
              <a:buChar char="•"/>
            </a:pPr>
            <a:r>
              <a:rPr lang="en-US" altLang="es-ES"/>
              <a:t> Find another refrigerator or cold room to store vaccines (be sure that the temperature is maintained between +2°C and + 8°C). </a:t>
            </a:r>
          </a:p>
          <a:p>
            <a:pPr>
              <a:buFontTx/>
              <a:buChar char="•"/>
            </a:pPr>
            <a:r>
              <a:rPr lang="en-US" altLang="es-ES"/>
              <a:t> If another refrigerator is unavailable, line ice packs or cold packs in cold box(es) or vaccine carrier(s) then put vaccines in the box(es) (Be careful not to put freeze-sensitive vaccines near frozen ice packs, as it may affect vaccine potency). </a:t>
            </a:r>
          </a:p>
          <a:p>
            <a:pPr>
              <a:buFontTx/>
              <a:buChar char="•"/>
            </a:pPr>
            <a:r>
              <a:rPr lang="en-US" altLang="es-ES"/>
              <a:t> Inform supervisor immediately.</a:t>
            </a:r>
          </a:p>
        </p:txBody>
      </p:sp>
      <p:sp>
        <p:nvSpPr>
          <p:cNvPr id="26627" name="Espace réservé du numéro de diapositive 3">
            <a:extLst>
              <a:ext uri="{FF2B5EF4-FFF2-40B4-BE49-F238E27FC236}">
                <a16:creationId xmlns:a16="http://schemas.microsoft.com/office/drawing/2014/main" id="{8D417C42-F653-4640-BE8B-885FC58A26C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1B19F14-8BBC-4C19-A514-A3D5727A38A4}" type="slidenum">
              <a:rPr lang="fr-FR" altLang="es-ES">
                <a:solidFill>
                  <a:srgbClr val="000000"/>
                </a:solidFill>
                <a:cs typeface="Arial" panose="020B0604020202020204" pitchFamily="34" charset="0"/>
              </a:rPr>
              <a:pPr algn="r" eaLnBrk="1" hangingPunct="1">
                <a:spcBef>
                  <a:spcPct val="0"/>
                </a:spcBef>
              </a:pPr>
              <a:t>9</a:t>
            </a:fld>
            <a:endParaRPr lang="fr-FR"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7CEB3D25-BDC4-4D08-ABD0-E514D849E5D6}"/>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3185087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215073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29528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739915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69141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07634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617236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56519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521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066719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691694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793F8474-3FF6-4695-BCD0-82517D809722}"/>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58017EF2-64FA-477B-AB06-3832142F8971}"/>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AB8DCA03-4DB0-42F2-AE4A-4DB8A457638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5A78C28C-EB59-4980-86D9-263325D2606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95B5DC6B-1112-43A6-BFD0-8CC8806BD486}"/>
              </a:ext>
            </a:extLst>
          </p:cNvPr>
          <p:cNvSpPr>
            <a:spLocks noChangeArrowheads="1"/>
          </p:cNvSpPr>
          <p:nvPr/>
        </p:nvSpPr>
        <p:spPr bwMode="auto">
          <a:xfrm>
            <a:off x="927100" y="6426200"/>
            <a:ext cx="5013325"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Rotavirus vaccine attributes and storage conditions</a:t>
            </a:r>
            <a:r>
              <a:rPr lang="en-GB" altLang="es-ES" sz="1200" b="1" dirty="0">
                <a:solidFill>
                  <a:srgbClr val="96CCEE"/>
                </a:solidFill>
                <a:latin typeface="Arial Narrow" pitchFamily="34" charset="0"/>
              </a:rPr>
              <a:t>,  Module 2 </a:t>
            </a:r>
            <a:r>
              <a:rPr lang="en-GB" altLang="es-ES" sz="1200" b="1" dirty="0">
                <a:solidFill>
                  <a:srgbClr val="72BBE8"/>
                </a:solidFill>
                <a:latin typeface="Arial Narrow" pitchFamily="34" charset="0"/>
              </a:rPr>
              <a:t>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March 2022</a:t>
            </a:r>
          </a:p>
        </p:txBody>
      </p:sp>
      <p:sp>
        <p:nvSpPr>
          <p:cNvPr id="1031" name="Rectangle 14">
            <a:extLst>
              <a:ext uri="{FF2B5EF4-FFF2-40B4-BE49-F238E27FC236}">
                <a16:creationId xmlns:a16="http://schemas.microsoft.com/office/drawing/2014/main" id="{E38352D4-D75E-4BA3-9499-A6E25FE39AF1}"/>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337AC6AD-533C-4260-8535-B3C0AB8C6B11}" type="slidenum">
              <a:rPr lang="en-US" altLang="es-ES" sz="1500" b="1" smtClean="0">
                <a:solidFill>
                  <a:srgbClr val="72BBE8"/>
                </a:solidFill>
                <a:latin typeface="Arial Narrow" panose="020B0604020202020204" pitchFamily="34" charset="0"/>
              </a:rPr>
              <a:pPr algn="r" eaLnBrk="1" hangingPunct="1">
                <a:defRPr/>
              </a:pPr>
              <a:t>‹#›</a:t>
            </a:fld>
            <a:r>
              <a:rPr lang="en-GB" altLang="es-ES" sz="1500" b="1">
                <a:solidFill>
                  <a:srgbClr val="72BBE8"/>
                </a:solidFill>
                <a:latin typeface="Arial Narrow" panose="020B0604020202020204" pitchFamily="34" charset="0"/>
              </a:rPr>
              <a:t> </a:t>
            </a:r>
            <a:r>
              <a:rPr lang="en-GB" altLang="es-ES" sz="2100" b="1" baseline="14000">
                <a:solidFill>
                  <a:srgbClr val="FFFFFF"/>
                </a:solidFill>
                <a:latin typeface="Arial Narrow" panose="020B0604020202020204" pitchFamily="34" charset="0"/>
              </a:rPr>
              <a:t>|</a:t>
            </a:r>
          </a:p>
        </p:txBody>
      </p:sp>
      <p:pic>
        <p:nvPicPr>
          <p:cNvPr id="1032" name="Picture 17" descr="WHO-EN-white-H">
            <a:extLst>
              <a:ext uri="{FF2B5EF4-FFF2-40B4-BE49-F238E27FC236}">
                <a16:creationId xmlns:a16="http://schemas.microsoft.com/office/drawing/2014/main" id="{A5170D85-1B57-45E8-989E-DE1B81844C4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60" r:id="rId1"/>
    <p:sldLayoutId id="2147484950" r:id="rId2"/>
    <p:sldLayoutId id="2147484951" r:id="rId3"/>
    <p:sldLayoutId id="2147484952" r:id="rId4"/>
    <p:sldLayoutId id="2147484953" r:id="rId5"/>
    <p:sldLayoutId id="2147484954" r:id="rId6"/>
    <p:sldLayoutId id="2147484955" r:id="rId7"/>
    <p:sldLayoutId id="2147484956" r:id="rId8"/>
    <p:sldLayoutId id="2147484957" r:id="rId9"/>
    <p:sldLayoutId id="2147484958" r:id="rId10"/>
    <p:sldLayoutId id="2147484959"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702063FC-F35F-42C6-A911-503F8F226CAC}"/>
              </a:ext>
            </a:extLst>
          </p:cNvPr>
          <p:cNvSpPr>
            <a:spLocks noGrp="1" noChangeArrowheads="1"/>
          </p:cNvSpPr>
          <p:nvPr>
            <p:ph type="ctrTitle"/>
          </p:nvPr>
        </p:nvSpPr>
        <p:spPr>
          <a:xfrm>
            <a:off x="685800" y="692150"/>
            <a:ext cx="7772400" cy="1470025"/>
          </a:xfrm>
        </p:spPr>
        <p:txBody>
          <a:bodyPr/>
          <a:lstStyle/>
          <a:p>
            <a:pPr>
              <a:defRPr/>
            </a:pPr>
            <a:r>
              <a:rPr lang="fr-FR" sz="2400" dirty="0">
                <a:solidFill>
                  <a:schemeClr val="bg1"/>
                </a:solidFill>
                <a:latin typeface="Arial" pitchFamily="34" charset="0"/>
              </a:rPr>
              <a:t>Training for rotavirus vaccine introduction</a:t>
            </a:r>
          </a:p>
        </p:txBody>
      </p:sp>
      <p:sp>
        <p:nvSpPr>
          <p:cNvPr id="5123" name="Rectangle 6">
            <a:extLst>
              <a:ext uri="{FF2B5EF4-FFF2-40B4-BE49-F238E27FC236}">
                <a16:creationId xmlns:a16="http://schemas.microsoft.com/office/drawing/2014/main" id="{90D8868A-8A94-4687-9BDC-4391828E649A}"/>
              </a:ext>
            </a:extLst>
          </p:cNvPr>
          <p:cNvSpPr>
            <a:spLocks noGrp="1" noChangeArrowheads="1"/>
          </p:cNvSpPr>
          <p:nvPr>
            <p:ph type="subTitle" idx="1"/>
          </p:nvPr>
        </p:nvSpPr>
        <p:spPr>
          <a:xfrm>
            <a:off x="1371600" y="2447925"/>
            <a:ext cx="6400800" cy="1752600"/>
          </a:xfrm>
        </p:spPr>
        <p:txBody>
          <a:bodyPr/>
          <a:lstStyle/>
          <a:p>
            <a:pPr>
              <a:buFont typeface="Wingdings" panose="05000000000000000000" pitchFamily="2" charset="2"/>
              <a:buNone/>
            </a:pPr>
            <a:r>
              <a:rPr lang="en-GB" altLang="es-ES" sz="3200" b="1" dirty="0">
                <a:solidFill>
                  <a:schemeClr val="bg1"/>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en-GB" altLang="es-ES" sz="3200" b="1" dirty="0">
                <a:solidFill>
                  <a:schemeClr val="bg1"/>
                </a:solidFill>
                <a:latin typeface="Arial" panose="020B0604020202020204" pitchFamily="34" charset="0"/>
                <a:cs typeface="Arial" panose="020B0604020202020204" pitchFamily="34" charset="0"/>
              </a:rPr>
              <a:t>Rotavirus vaccine attributes and storage conditions</a:t>
            </a:r>
          </a:p>
        </p:txBody>
      </p:sp>
      <p:pic>
        <p:nvPicPr>
          <p:cNvPr id="5124" name="Picture 5" descr="WHO-EN-white-H">
            <a:extLst>
              <a:ext uri="{FF2B5EF4-FFF2-40B4-BE49-F238E27FC236}">
                <a16:creationId xmlns:a16="http://schemas.microsoft.com/office/drawing/2014/main" id="{0126721A-98C1-416B-8209-5255A4FC17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A90DF6BA-DBF1-4F44-82EC-0BA94D77FB8A}"/>
              </a:ext>
            </a:extLst>
          </p:cNvPr>
          <p:cNvSpPr txBox="1"/>
          <p:nvPr/>
        </p:nvSpPr>
        <p:spPr>
          <a:xfrm>
            <a:off x="7164288" y="6294438"/>
            <a:ext cx="1704925" cy="246221"/>
          </a:xfrm>
          <a:prstGeom prst="rect">
            <a:avLst/>
          </a:prstGeom>
          <a:noFill/>
        </p:spPr>
        <p:txBody>
          <a:bodyPr wrap="square" rtlCol="0">
            <a:spAutoFit/>
          </a:bodyPr>
          <a:lstStyle/>
          <a:p>
            <a:r>
              <a:rPr lang="en-US" sz="1000" dirty="0">
                <a:solidFill>
                  <a:schemeClr val="bg1"/>
                </a:solidFill>
              </a:rPr>
              <a:t>Last updated March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F995008-41B1-4C55-983C-B3B84F73B8AF}"/>
              </a:ext>
            </a:extLst>
          </p:cNvPr>
          <p:cNvSpPr>
            <a:spLocks noGrp="1" noChangeArrowheads="1"/>
          </p:cNvSpPr>
          <p:nvPr>
            <p:ph type="title" idx="4294967295"/>
          </p:nvPr>
        </p:nvSpPr>
        <p:spPr/>
        <p:txBody>
          <a:bodyPr/>
          <a:lstStyle/>
          <a:p>
            <a:pPr eaLnBrk="1" hangingPunct="1">
              <a:defRPr/>
            </a:pPr>
            <a:r>
              <a:rPr lang="en-GB" dirty="0">
                <a:solidFill>
                  <a:srgbClr val="002060"/>
                </a:solidFill>
                <a:ea typeface="+mj-ea"/>
              </a:rPr>
              <a:t>Key messages </a:t>
            </a:r>
          </a:p>
        </p:txBody>
      </p:sp>
      <p:sp>
        <p:nvSpPr>
          <p:cNvPr id="27650" name="Rectangle 31">
            <a:extLst>
              <a:ext uri="{FF2B5EF4-FFF2-40B4-BE49-F238E27FC236}">
                <a16:creationId xmlns:a16="http://schemas.microsoft.com/office/drawing/2014/main" id="{41856CB2-B6E1-48CB-BE93-3CA99D1E6874}"/>
              </a:ext>
            </a:extLst>
          </p:cNvPr>
          <p:cNvSpPr>
            <a:spLocks noChangeArrowheads="1"/>
          </p:cNvSpPr>
          <p:nvPr/>
        </p:nvSpPr>
        <p:spPr bwMode="auto">
          <a:xfrm>
            <a:off x="179388" y="1369466"/>
            <a:ext cx="8569325" cy="479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spcBef>
                <a:spcPts val="1425"/>
              </a:spcBef>
            </a:pPr>
            <a:r>
              <a:rPr lang="en-GB" altLang="es-ES" sz="2000" dirty="0" err="1"/>
              <a:t>Rotavac</a:t>
            </a:r>
            <a:r>
              <a:rPr lang="en-US" sz="2000" b="1" kern="0" baseline="30000" dirty="0">
                <a:solidFill>
                  <a:srgbClr val="002060"/>
                </a:solidFill>
                <a:latin typeface="Arial"/>
              </a:rPr>
              <a:t>® </a:t>
            </a:r>
            <a:r>
              <a:rPr lang="en-US" altLang="zh-CN" sz="2000" dirty="0">
                <a:ea typeface="SimSun" panose="02010600030101010101" pitchFamily="2" charset="-122"/>
              </a:rPr>
              <a:t>vaccine is an oral vaccine in liquid formulation</a:t>
            </a:r>
            <a:endParaRPr lang="en-US"/>
          </a:p>
          <a:p>
            <a:pPr marL="340995" indent="-340995">
              <a:spcBef>
                <a:spcPts val="1425"/>
              </a:spcBef>
            </a:pPr>
            <a:r>
              <a:rPr lang="en-GB" altLang="es-ES" sz="2000" dirty="0" err="1"/>
              <a:t>Rotavac</a:t>
            </a:r>
            <a:r>
              <a:rPr lang="en-US" sz="2000" b="1" kern="0" baseline="30000" dirty="0">
                <a:solidFill>
                  <a:srgbClr val="002060"/>
                </a:solidFill>
                <a:latin typeface="Arial"/>
              </a:rPr>
              <a:t>® </a:t>
            </a:r>
            <a:r>
              <a:rPr lang="en-US" altLang="zh-CN" sz="2000" dirty="0">
                <a:ea typeface="SimSun" panose="02010600030101010101" pitchFamily="2" charset="-122"/>
              </a:rPr>
              <a:t>comes in 5 and 10 dose vials with a dropper</a:t>
            </a:r>
          </a:p>
          <a:p>
            <a:pPr marL="340995" indent="-340995">
              <a:spcBef>
                <a:spcPts val="1425"/>
              </a:spcBef>
            </a:pPr>
            <a:r>
              <a:rPr lang="en-US" altLang="zh-CN" sz="2000" dirty="0">
                <a:latin typeface="Arial"/>
                <a:ea typeface="SimSun"/>
                <a:cs typeface="Arial"/>
              </a:rPr>
              <a:t>1 dose is 5 drops  (0.5 mL)</a:t>
            </a:r>
          </a:p>
          <a:p>
            <a:pPr marL="340995" indent="-340995">
              <a:spcBef>
                <a:spcPts val="1425"/>
              </a:spcBef>
            </a:pPr>
            <a:r>
              <a:rPr lang="en-US" altLang="zh-CN" sz="2000" dirty="0">
                <a:ea typeface="SimSun" panose="02010600030101010101" pitchFamily="2" charset="-122"/>
              </a:rPr>
              <a:t>Fever and </a:t>
            </a:r>
            <a:r>
              <a:rPr lang="en-US" altLang="zh-CN" sz="2000" dirty="0" err="1">
                <a:ea typeface="SimSun" panose="02010600030101010101" pitchFamily="2" charset="-122"/>
              </a:rPr>
              <a:t>diarrhoea</a:t>
            </a:r>
            <a:r>
              <a:rPr lang="en-US" altLang="zh-CN" sz="2000" dirty="0">
                <a:ea typeface="SimSun" panose="02010600030101010101" pitchFamily="2" charset="-122"/>
              </a:rPr>
              <a:t> are very common side effects of </a:t>
            </a:r>
            <a:r>
              <a:rPr lang="en-GB" altLang="es-ES" sz="2000" dirty="0" err="1"/>
              <a:t>Rotavac</a:t>
            </a:r>
            <a:r>
              <a:rPr lang="en-US" sz="2000" b="1" kern="0" baseline="30000" dirty="0">
                <a:solidFill>
                  <a:srgbClr val="002060"/>
                </a:solidFill>
                <a:latin typeface="Arial"/>
              </a:rPr>
              <a:t>® </a:t>
            </a:r>
            <a:r>
              <a:rPr lang="en-US" altLang="zh-CN" sz="2000" dirty="0">
                <a:ea typeface="SimSun" panose="02010600030101010101" pitchFamily="2" charset="-122"/>
              </a:rPr>
              <a:t>vaccine</a:t>
            </a:r>
          </a:p>
          <a:p>
            <a:pPr marL="340995" indent="-340995">
              <a:spcBef>
                <a:spcPts val="1425"/>
              </a:spcBef>
            </a:pPr>
            <a:r>
              <a:rPr lang="en-US" altLang="zh-CN" sz="2000" dirty="0">
                <a:ea typeface="SimSun" panose="02010600030101010101" pitchFamily="2" charset="-122"/>
              </a:rPr>
              <a:t>Store </a:t>
            </a:r>
            <a:r>
              <a:rPr lang="en-US" altLang="zh-CN" sz="2000" dirty="0" err="1">
                <a:ea typeface="SimSun" panose="02010600030101010101" pitchFamily="2" charset="-122"/>
              </a:rPr>
              <a:t>Rotavac</a:t>
            </a:r>
            <a:r>
              <a:rPr lang="en-US" sz="2000" b="1" kern="0" baseline="30000" dirty="0">
                <a:solidFill>
                  <a:srgbClr val="002060"/>
                </a:solidFill>
                <a:latin typeface="Arial"/>
              </a:rPr>
              <a:t>® </a:t>
            </a:r>
            <a:r>
              <a:rPr lang="en-US" altLang="zh-CN" sz="2000" dirty="0">
                <a:ea typeface="SimSun" panose="02010600030101010101" pitchFamily="2" charset="-122"/>
              </a:rPr>
              <a:t>at -20</a:t>
            </a:r>
            <a:r>
              <a:rPr lang="en-US" altLang="zh-CN" sz="2000" baseline="30000" dirty="0">
                <a:ea typeface="SimSun" panose="02010600030101010101" pitchFamily="2" charset="-122"/>
              </a:rPr>
              <a:t>o </a:t>
            </a:r>
            <a:r>
              <a:rPr lang="en-US" altLang="zh-CN" sz="2000" dirty="0">
                <a:ea typeface="SimSun" panose="02010600030101010101" pitchFamily="2" charset="-122"/>
              </a:rPr>
              <a:t>C where freezers are available, and between      +2</a:t>
            </a:r>
            <a:r>
              <a:rPr lang="en-US" altLang="zh-CN" sz="2000" baseline="30000" dirty="0">
                <a:ea typeface="SimSun" panose="02010600030101010101" pitchFamily="2" charset="-122"/>
              </a:rPr>
              <a:t>o </a:t>
            </a:r>
            <a:r>
              <a:rPr lang="en-US" altLang="zh-CN" sz="2000" dirty="0">
                <a:ea typeface="SimSun" panose="02010600030101010101" pitchFamily="2" charset="-122"/>
              </a:rPr>
              <a:t>C to +8</a:t>
            </a:r>
            <a:r>
              <a:rPr lang="en-US" altLang="zh-CN" sz="2000" baseline="30000" dirty="0">
                <a:ea typeface="SimSun" panose="02010600030101010101" pitchFamily="2" charset="-122"/>
              </a:rPr>
              <a:t>o </a:t>
            </a:r>
            <a:r>
              <a:rPr lang="en-US" altLang="zh-CN" sz="2000" dirty="0">
                <a:ea typeface="SimSun" panose="02010600030101010101" pitchFamily="2" charset="-122"/>
              </a:rPr>
              <a:t>C at service delivery points</a:t>
            </a:r>
          </a:p>
          <a:p>
            <a:pPr marL="340995" indent="-340995">
              <a:spcBef>
                <a:spcPts val="1425"/>
              </a:spcBef>
            </a:pPr>
            <a:r>
              <a:rPr lang="en-US" altLang="zh-CN" sz="2000" dirty="0">
                <a:ea typeface="SimSun" panose="02010600030101010101" pitchFamily="2" charset="-122"/>
              </a:rPr>
              <a:t>Vaccines with early expiration dates and VVM at discard point (or nearing discard point) should be kept in front of the refrigerator to be used first</a:t>
            </a:r>
          </a:p>
          <a:p>
            <a:pPr marL="340995" indent="-340995">
              <a:spcBef>
                <a:spcPts val="1425"/>
              </a:spcBef>
            </a:pPr>
            <a:r>
              <a:rPr lang="en-US" altLang="zh-CN" sz="2000" dirty="0">
                <a:ea typeface="SimSun" panose="02010600030101010101" pitchFamily="2" charset="-122"/>
              </a:rPr>
              <a:t>Do not open the refrigerator door often </a:t>
            </a:r>
          </a:p>
          <a:p>
            <a:pPr marL="340995" indent="-340995">
              <a:spcBef>
                <a:spcPts val="1425"/>
              </a:spcBef>
            </a:pPr>
            <a:r>
              <a:rPr lang="en-US" altLang="zh-CN" sz="2000" dirty="0">
                <a:ea typeface="SimSun" panose="02010600030101010101" pitchFamily="2" charset="-122"/>
              </a:rPr>
              <a:t>Regularly monitor the temperature of the freezer and refrigerator</a:t>
            </a:r>
            <a:endParaRPr lang="fr-FR" altLang="es-ES" sz="2000" dirty="0">
              <a:solidFill>
                <a:srgbClr val="002060"/>
              </a:solidFill>
            </a:endParaRPr>
          </a:p>
        </p:txBody>
      </p:sp>
      <p:pic>
        <p:nvPicPr>
          <p:cNvPr id="27651" name="Picture 7" descr="C:\Users\sfellache\Desktop\ammp\doctor1.jpg">
            <a:extLst>
              <a:ext uri="{FF2B5EF4-FFF2-40B4-BE49-F238E27FC236}">
                <a16:creationId xmlns:a16="http://schemas.microsoft.com/office/drawing/2014/main" id="{03B2E4CE-3EF2-4A2E-8237-9DF106D4C0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6" descr="doctor_goodbye">
            <a:extLst>
              <a:ext uri="{FF2B5EF4-FFF2-40B4-BE49-F238E27FC236}">
                <a16:creationId xmlns:a16="http://schemas.microsoft.com/office/drawing/2014/main" id="{B1C32B57-E093-4D4E-92F0-B955FFE0BD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D0A61DDE-4140-491A-BF5F-E7B70393B5A5}"/>
              </a:ext>
            </a:extLst>
          </p:cNvPr>
          <p:cNvSpPr>
            <a:spLocks noGrp="1"/>
          </p:cNvSpPr>
          <p:nvPr>
            <p:ph type="title" idx="4294967295"/>
          </p:nvPr>
        </p:nvSpPr>
        <p:spPr/>
        <p:txBody>
          <a:bodyPr/>
          <a:lstStyle/>
          <a:p>
            <a:pPr>
              <a:defRPr/>
            </a:pPr>
            <a:r>
              <a:rPr lang="en-US" sz="3600"/>
              <a:t>End of module</a:t>
            </a:r>
            <a:endParaRPr lang="fr-FR" sz="3600"/>
          </a:p>
        </p:txBody>
      </p:sp>
      <p:sp>
        <p:nvSpPr>
          <p:cNvPr id="6" name="Rectangle à coins arrondis 5">
            <a:extLst>
              <a:ext uri="{FF2B5EF4-FFF2-40B4-BE49-F238E27FC236}">
                <a16:creationId xmlns:a16="http://schemas.microsoft.com/office/drawing/2014/main" id="{1066D23D-50EC-4DAB-AE15-9D802C0988C7}"/>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7E79F811-BFEA-407E-9F56-E965E4285E7F}"/>
              </a:ext>
            </a:extLst>
          </p:cNvPr>
          <p:cNvSpPr>
            <a:spLocks noGrp="1" noChangeArrowheads="1"/>
          </p:cNvSpPr>
          <p:nvPr>
            <p:ph type="title"/>
          </p:nvPr>
        </p:nvSpPr>
        <p:spPr/>
        <p:txBody>
          <a:bodyPr/>
          <a:lstStyle/>
          <a:p>
            <a:pPr>
              <a:defRPr/>
            </a:pPr>
            <a:r>
              <a:rPr lang="fr-FR">
                <a:ea typeface="ＭＳ Ｐゴシック" charset="0"/>
              </a:rPr>
              <a:t>Learning objectives</a:t>
            </a:r>
          </a:p>
        </p:txBody>
      </p:sp>
      <p:sp>
        <p:nvSpPr>
          <p:cNvPr id="7170" name="Rectangle 14">
            <a:extLst>
              <a:ext uri="{FF2B5EF4-FFF2-40B4-BE49-F238E27FC236}">
                <a16:creationId xmlns:a16="http://schemas.microsoft.com/office/drawing/2014/main" id="{0A3C9080-2555-4EE0-967A-E3BB35B6E435}"/>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Describe the main attributes of rotavirus vaccine</a:t>
            </a:r>
          </a:p>
          <a:p>
            <a:pPr lvl="1"/>
            <a:r>
              <a:rPr lang="en-US" altLang="es-ES">
                <a:ea typeface="MS PGothic" panose="020B0600070205080204" pitchFamily="34" charset="-128"/>
              </a:rPr>
              <a:t>Describe storage conditions of rotavirus vaccine</a:t>
            </a:r>
            <a:endParaRPr lang="en-GB" altLang="es-ES">
              <a:ea typeface="MS PGothic" panose="020B0600070205080204" pitchFamily="34" charset="-128"/>
            </a:endParaRPr>
          </a:p>
          <a:p>
            <a:pPr lvl="1"/>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7171" name="Picture 6" descr="C:\Users\sfellache\Desktop\ammp\sandclock.jpg">
            <a:extLst>
              <a:ext uri="{FF2B5EF4-FFF2-40B4-BE49-F238E27FC236}">
                <a16:creationId xmlns:a16="http://schemas.microsoft.com/office/drawing/2014/main" id="{8A571AA2-FC63-4866-9D91-10D3AC453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7" descr="arrow">
            <a:extLst>
              <a:ext uri="{FF2B5EF4-FFF2-40B4-BE49-F238E27FC236}">
                <a16:creationId xmlns:a16="http://schemas.microsoft.com/office/drawing/2014/main" id="{88E6DE61-C178-496F-B6D0-09FABF7BB1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Box 1">
            <a:extLst>
              <a:ext uri="{FF2B5EF4-FFF2-40B4-BE49-F238E27FC236}">
                <a16:creationId xmlns:a16="http://schemas.microsoft.com/office/drawing/2014/main" id="{CB42C13D-98E9-4AC0-8B13-2C3898C47FD9}"/>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Picture 15" descr="C:\Users\sfellache\Desktop\ammp\doctor2.jpg">
            <a:extLst>
              <a:ext uri="{FF2B5EF4-FFF2-40B4-BE49-F238E27FC236}">
                <a16:creationId xmlns:a16="http://schemas.microsoft.com/office/drawing/2014/main" id="{F14B84CC-9A9C-488A-9996-4FECD79AF8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EF5B81AB-2309-4401-BA9F-CD78280E513D}"/>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2A4754AF-142F-4994-98E0-82DC34913ED0}"/>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err="1">
                  <a:solidFill>
                    <a:srgbClr val="000066"/>
                  </a:solidFill>
                </a:rPr>
                <a:t>What</a:t>
              </a:r>
              <a:r>
                <a:rPr lang="fr-FR" sz="2000" b="1" dirty="0">
                  <a:solidFill>
                    <a:srgbClr val="000066"/>
                  </a:solidFill>
                </a:rPr>
                <a:t> </a:t>
              </a:r>
              <a:r>
                <a:rPr lang="fr-FR" sz="2000" b="1" dirty="0" err="1">
                  <a:solidFill>
                    <a:srgbClr val="000066"/>
                  </a:solidFill>
                </a:rPr>
                <a:t>is</a:t>
              </a:r>
              <a:r>
                <a:rPr lang="fr-FR" sz="2000" b="1" dirty="0">
                  <a:solidFill>
                    <a:srgbClr val="000066"/>
                  </a:solidFill>
                </a:rPr>
                <a:t> rotavirus vaccine </a:t>
              </a:r>
              <a:r>
                <a:rPr lang="fr-FR" sz="2000" b="1" dirty="0" err="1">
                  <a:solidFill>
                    <a:srgbClr val="000066"/>
                  </a:solidFill>
                </a:rPr>
                <a:t>presentation</a:t>
              </a:r>
              <a:r>
                <a:rPr lang="fr-FR" sz="2000" b="1" dirty="0">
                  <a:solidFill>
                    <a:srgbClr val="000066"/>
                  </a:solidFill>
                </a:rPr>
                <a:t>?</a:t>
              </a:r>
            </a:p>
          </p:txBody>
        </p:sp>
        <p:sp>
          <p:nvSpPr>
            <p:cNvPr id="8" name="Ellipse 7">
              <a:extLst>
                <a:ext uri="{FF2B5EF4-FFF2-40B4-BE49-F238E27FC236}">
                  <a16:creationId xmlns:a16="http://schemas.microsoft.com/office/drawing/2014/main" id="{3A7FF430-6B75-43AD-9275-AEC551F5C1CF}"/>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2">
            <a:extLst>
              <a:ext uri="{FF2B5EF4-FFF2-40B4-BE49-F238E27FC236}">
                <a16:creationId xmlns:a16="http://schemas.microsoft.com/office/drawing/2014/main" id="{F1F3D097-8A35-4F6F-BE8B-1F72E51F740B}"/>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C140A63B-9FAD-4400-9872-FA6323967A3B}"/>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At which temperature should the vaccine be stored?</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EC5A337D-089F-489A-A84A-D2BF848AE2BF}"/>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11" name="Group 13">
            <a:extLst>
              <a:ext uri="{FF2B5EF4-FFF2-40B4-BE49-F238E27FC236}">
                <a16:creationId xmlns:a16="http://schemas.microsoft.com/office/drawing/2014/main" id="{00F1F961-4164-4735-845C-C00C679F0F8E}"/>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3A103582-D0AD-4F2E-A4ED-32B7EAAE3219}"/>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Where should the vaccine be stored?</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10" name="Ellipse 9">
              <a:extLst>
                <a:ext uri="{FF2B5EF4-FFF2-40B4-BE49-F238E27FC236}">
                  <a16:creationId xmlns:a16="http://schemas.microsoft.com/office/drawing/2014/main" id="{A02F380A-AB86-4B3C-8B9E-7ED6F54608CD}"/>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
        <p:nvSpPr>
          <p:cNvPr id="9222" name="Titre 17">
            <a:extLst>
              <a:ext uri="{FF2B5EF4-FFF2-40B4-BE49-F238E27FC236}">
                <a16:creationId xmlns:a16="http://schemas.microsoft.com/office/drawing/2014/main" id="{7A3065E7-FA9D-42CF-9693-453529BDF9B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Arial" charset="0"/>
                <a:ea typeface="ＭＳ Ｐゴシック" charset="0"/>
              </a:rPr>
              <a:t>Key issues</a:t>
            </a:r>
          </a:p>
        </p:txBody>
      </p:sp>
      <p:sp>
        <p:nvSpPr>
          <p:cNvPr id="2" name="Rectangle 1">
            <a:extLst>
              <a:ext uri="{FF2B5EF4-FFF2-40B4-BE49-F238E27FC236}">
                <a16:creationId xmlns:a16="http://schemas.microsoft.com/office/drawing/2014/main" id="{64C21BE0-ED95-4D92-B8A0-702666AC758F}"/>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E2AF75B3-D53A-4769-A7C7-E4D7B3E06914}"/>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9D227DFA-B9F6-419F-BA29-20279D007C9A}"/>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safe is rotavirus vaccine?</a:t>
              </a:r>
              <a:endParaRPr lang="fr-FR" sz="2000" b="1">
                <a:solidFill>
                  <a:srgbClr val="000066"/>
                </a:solidFill>
                <a:ea typeface="MS PGothic" pitchFamily="34" charset="-128"/>
              </a:endParaRPr>
            </a:p>
          </p:txBody>
        </p:sp>
        <p:sp>
          <p:nvSpPr>
            <p:cNvPr id="17" name="Ellipse 8">
              <a:extLst>
                <a:ext uri="{FF2B5EF4-FFF2-40B4-BE49-F238E27FC236}">
                  <a16:creationId xmlns:a16="http://schemas.microsoft.com/office/drawing/2014/main" id="{2AFD2264-4D7F-4842-A0C2-61480A1F0AFA}"/>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D51B03AF-3D22-4157-82EC-A0DC523ABC8E}"/>
              </a:ext>
            </a:extLst>
          </p:cNvPr>
          <p:cNvSpPr>
            <a:spLocks noGrp="1" noChangeArrowheads="1"/>
          </p:cNvSpPr>
          <p:nvPr>
            <p:ph type="title" idx="4294967295"/>
          </p:nvPr>
        </p:nvSpPr>
        <p:spPr/>
        <p:txBody>
          <a:bodyPr/>
          <a:lstStyle/>
          <a:p>
            <a:pPr>
              <a:defRPr/>
            </a:pPr>
            <a:r>
              <a:rPr lang="en-US" dirty="0">
                <a:solidFill>
                  <a:srgbClr val="002060"/>
                </a:solidFill>
              </a:rPr>
              <a:t>What is rotavirus vaccine (</a:t>
            </a:r>
            <a:r>
              <a:rPr lang="en-US" dirty="0" err="1">
                <a:solidFill>
                  <a:srgbClr val="002060"/>
                </a:solidFill>
              </a:rPr>
              <a:t>Rotavac</a:t>
            </a:r>
            <a:r>
              <a:rPr lang="en-GB" altLang="es-ES" sz="3600" baseline="30000" dirty="0"/>
              <a:t>®</a:t>
            </a:r>
            <a:r>
              <a:rPr lang="en-US" dirty="0">
                <a:solidFill>
                  <a:srgbClr val="002060"/>
                </a:solidFill>
              </a:rPr>
              <a:t>) presentation?</a:t>
            </a:r>
            <a:endParaRPr lang="en-GB" dirty="0">
              <a:solidFill>
                <a:srgbClr val="002060"/>
              </a:solidFill>
            </a:endParaRPr>
          </a:p>
        </p:txBody>
      </p:sp>
      <p:sp>
        <p:nvSpPr>
          <p:cNvPr id="11266" name="Rectangle 3">
            <a:extLst>
              <a:ext uri="{FF2B5EF4-FFF2-40B4-BE49-F238E27FC236}">
                <a16:creationId xmlns:a16="http://schemas.microsoft.com/office/drawing/2014/main" id="{C5B67CAF-5704-41F2-9E78-8D62AE3A996A}"/>
              </a:ext>
            </a:extLst>
          </p:cNvPr>
          <p:cNvSpPr>
            <a:spLocks noGrp="1" noChangeArrowheads="1"/>
          </p:cNvSpPr>
          <p:nvPr>
            <p:ph type="body" idx="1"/>
          </p:nvPr>
        </p:nvSpPr>
        <p:spPr>
          <a:xfrm>
            <a:off x="442913" y="1481138"/>
            <a:ext cx="5713412" cy="4611687"/>
          </a:xfrm>
        </p:spPr>
        <p:txBody>
          <a:bodyPr/>
          <a:lstStyle/>
          <a:p>
            <a:r>
              <a:rPr lang="fr-FR" altLang="es-ES" sz="2800" dirty="0" err="1"/>
              <a:t>Rotavac</a:t>
            </a:r>
            <a:r>
              <a:rPr lang="fr-FR" altLang="es-ES" sz="2800" baseline="30000" dirty="0"/>
              <a:t>®</a:t>
            </a:r>
            <a:r>
              <a:rPr lang="fr-FR" altLang="es-ES" sz="2800" dirty="0"/>
              <a:t> vaccine </a:t>
            </a:r>
            <a:r>
              <a:rPr lang="fr-FR" altLang="es-ES" sz="2800" dirty="0" err="1"/>
              <a:t>is</a:t>
            </a:r>
            <a:r>
              <a:rPr lang="fr-FR" altLang="es-ES" sz="2800" dirty="0"/>
              <a:t> a </a:t>
            </a:r>
            <a:r>
              <a:rPr lang="en-US" altLang="es-ES" sz="2800" dirty="0"/>
              <a:t>ready-to-use,</a:t>
            </a:r>
            <a:r>
              <a:rPr lang="en-US" altLang="es-ES" sz="2800" b="1" dirty="0"/>
              <a:t> </a:t>
            </a:r>
            <a:r>
              <a:rPr lang="fr-FR" altLang="es-ES" sz="2800" dirty="0"/>
              <a:t>oral vaccine </a:t>
            </a:r>
            <a:r>
              <a:rPr lang="en-US" altLang="zh-CN" sz="2800" dirty="0">
                <a:ea typeface="SimSun" panose="02010600030101010101" pitchFamily="2" charset="-122"/>
              </a:rPr>
              <a:t>in liquid formulation </a:t>
            </a:r>
          </a:p>
          <a:p>
            <a:r>
              <a:rPr lang="en-US" altLang="zh-CN" sz="2800" dirty="0">
                <a:ea typeface="SimSun" panose="02010600030101010101" pitchFamily="2" charset="-122"/>
              </a:rPr>
              <a:t>It comes in 5 (2.5 mL) or 10 (5 mL) dose vials with dropper</a:t>
            </a:r>
          </a:p>
          <a:p>
            <a:r>
              <a:rPr lang="en-US" altLang="zh-CN" sz="2800" dirty="0">
                <a:ea typeface="SimSun" panose="02010600030101010101" pitchFamily="2" charset="-122"/>
              </a:rPr>
              <a:t>Dosage:</a:t>
            </a:r>
          </a:p>
          <a:p>
            <a:pPr lvl="1"/>
            <a:r>
              <a:rPr lang="en-US" altLang="zh-CN" sz="2800" dirty="0">
                <a:ea typeface="SimSun" panose="02010600030101010101" pitchFamily="2" charset="-122"/>
              </a:rPr>
              <a:t>1 dose = 0.5ml = </a:t>
            </a:r>
            <a:r>
              <a:rPr lang="en-US" altLang="zh-CN" sz="2800" b="1" dirty="0">
                <a:ea typeface="SimSun" panose="02010600030101010101" pitchFamily="2" charset="-122"/>
              </a:rPr>
              <a:t>5 drops</a:t>
            </a:r>
          </a:p>
          <a:p>
            <a:pPr lvl="1">
              <a:buFont typeface="Arial" panose="020B0604020202020204" pitchFamily="34" charset="0"/>
              <a:buNone/>
            </a:pPr>
            <a:endParaRPr lang="fr-FR" altLang="es-ES" sz="2800" dirty="0">
              <a:ea typeface="Arial" panose="020B0604020202020204" pitchFamily="34" charset="0"/>
            </a:endParaRPr>
          </a:p>
        </p:txBody>
      </p:sp>
      <p:sp>
        <p:nvSpPr>
          <p:cNvPr id="11267" name="Rectangle 10">
            <a:extLst>
              <a:ext uri="{FF2B5EF4-FFF2-40B4-BE49-F238E27FC236}">
                <a16:creationId xmlns:a16="http://schemas.microsoft.com/office/drawing/2014/main" id="{3F669417-CF06-4478-B779-24E3652B610E}"/>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11268" name="Picture 10">
            <a:extLst>
              <a:ext uri="{FF2B5EF4-FFF2-40B4-BE49-F238E27FC236}">
                <a16:creationId xmlns:a16="http://schemas.microsoft.com/office/drawing/2014/main" id="{3B9E1785-21BE-4C23-BFB7-FAF481B00F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8488" y="1268413"/>
            <a:ext cx="2051050"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9" name="Picture 2">
            <a:extLst>
              <a:ext uri="{FF2B5EF4-FFF2-40B4-BE49-F238E27FC236}">
                <a16:creationId xmlns:a16="http://schemas.microsoft.com/office/drawing/2014/main" id="{728F1700-DE74-4E79-8AF2-6EAF3981B8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9125" y="3509963"/>
            <a:ext cx="213995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Oval 5">
            <a:extLst>
              <a:ext uri="{FF2B5EF4-FFF2-40B4-BE49-F238E27FC236}">
                <a16:creationId xmlns:a16="http://schemas.microsoft.com/office/drawing/2014/main" id="{AA473EE6-4177-4E11-A4F3-8A302927BDF0}"/>
              </a:ext>
            </a:extLst>
          </p:cNvPr>
          <p:cNvSpPr>
            <a:spLocks noChangeArrowheads="1"/>
          </p:cNvSpPr>
          <p:nvPr/>
        </p:nvSpPr>
        <p:spPr bwMode="auto">
          <a:xfrm>
            <a:off x="7092950" y="2708275"/>
            <a:ext cx="863600" cy="288925"/>
          </a:xfrm>
          <a:prstGeom prst="ellipse">
            <a:avLst/>
          </a:prstGeom>
          <a:noFill/>
          <a:ln w="381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
        <p:nvSpPr>
          <p:cNvPr id="11271" name="Oval 11">
            <a:extLst>
              <a:ext uri="{FF2B5EF4-FFF2-40B4-BE49-F238E27FC236}">
                <a16:creationId xmlns:a16="http://schemas.microsoft.com/office/drawing/2014/main" id="{F2347645-9643-45EC-94CF-D33E451A5822}"/>
              </a:ext>
            </a:extLst>
          </p:cNvPr>
          <p:cNvSpPr>
            <a:spLocks noChangeArrowheads="1"/>
          </p:cNvSpPr>
          <p:nvPr/>
        </p:nvSpPr>
        <p:spPr bwMode="auto">
          <a:xfrm>
            <a:off x="7189788" y="4637088"/>
            <a:ext cx="865187" cy="288925"/>
          </a:xfrm>
          <a:prstGeom prst="ellipse">
            <a:avLst/>
          </a:prstGeom>
          <a:noFill/>
          <a:ln w="38100"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4A09369A-D05D-4E88-80DF-7A9C0F2AAD88}"/>
              </a:ext>
            </a:extLst>
          </p:cNvPr>
          <p:cNvSpPr>
            <a:spLocks noGrp="1" noChangeArrowheads="1"/>
          </p:cNvSpPr>
          <p:nvPr>
            <p:ph type="title" idx="4294967295"/>
          </p:nvPr>
        </p:nvSpPr>
        <p:spPr/>
        <p:txBody>
          <a:bodyPr/>
          <a:lstStyle/>
          <a:p>
            <a:pPr>
              <a:defRPr/>
            </a:pPr>
            <a:r>
              <a:rPr lang="en-US">
                <a:solidFill>
                  <a:srgbClr val="002060"/>
                </a:solidFill>
              </a:rPr>
              <a:t>How safe is the vaccine?</a:t>
            </a:r>
            <a:endParaRPr lang="en-GB">
              <a:solidFill>
                <a:srgbClr val="002060"/>
              </a:solidFill>
            </a:endParaRPr>
          </a:p>
        </p:txBody>
      </p:sp>
      <p:sp>
        <p:nvSpPr>
          <p:cNvPr id="13314" name="Rectangle 3">
            <a:extLst>
              <a:ext uri="{FF2B5EF4-FFF2-40B4-BE49-F238E27FC236}">
                <a16:creationId xmlns:a16="http://schemas.microsoft.com/office/drawing/2014/main" id="{FE43DA98-4E2B-40DF-B3C0-B6384BC16690}"/>
              </a:ext>
            </a:extLst>
          </p:cNvPr>
          <p:cNvSpPr>
            <a:spLocks noGrp="1" noChangeArrowheads="1"/>
          </p:cNvSpPr>
          <p:nvPr>
            <p:ph type="body" idx="1"/>
          </p:nvPr>
        </p:nvSpPr>
        <p:spPr>
          <a:xfrm>
            <a:off x="442913" y="1381125"/>
            <a:ext cx="8161337" cy="4611688"/>
          </a:xfrm>
        </p:spPr>
        <p:txBody>
          <a:bodyPr/>
          <a:lstStyle/>
          <a:p>
            <a:r>
              <a:rPr lang="fr-FR" altLang="es-ES" sz="2800" dirty="0" err="1"/>
              <a:t>Rotavac</a:t>
            </a:r>
            <a:r>
              <a:rPr lang="fr-FR" altLang="es-ES" sz="2800" dirty="0"/>
              <a:t>® vaccine </a:t>
            </a:r>
            <a:r>
              <a:rPr lang="fr-FR" altLang="es-ES" sz="2800" dirty="0" err="1"/>
              <a:t>is</a:t>
            </a:r>
            <a:r>
              <a:rPr lang="fr-FR" altLang="es-ES" sz="2800" dirty="0"/>
              <a:t> </a:t>
            </a:r>
            <a:r>
              <a:rPr lang="en-GB" altLang="es-ES" sz="2800" dirty="0"/>
              <a:t>safe and does NOT cause any serious adverse events</a:t>
            </a:r>
          </a:p>
          <a:p>
            <a:r>
              <a:rPr lang="en-US" altLang="es-ES" sz="2800" dirty="0"/>
              <a:t>Fever and </a:t>
            </a:r>
            <a:r>
              <a:rPr lang="en-US" altLang="es-ES" sz="2800" dirty="0" err="1"/>
              <a:t>diarrhoea</a:t>
            </a:r>
            <a:r>
              <a:rPr lang="en-US" altLang="es-ES" sz="2800" dirty="0"/>
              <a:t> are very common side effects of </a:t>
            </a:r>
            <a:r>
              <a:rPr lang="fr-FR" altLang="es-ES" sz="2800" dirty="0" err="1"/>
              <a:t>Rotavac</a:t>
            </a:r>
            <a:r>
              <a:rPr lang="fr-FR" altLang="es-ES" sz="2800" dirty="0"/>
              <a:t>® </a:t>
            </a:r>
            <a:r>
              <a:rPr lang="en-US" altLang="es-ES" sz="2800" dirty="0"/>
              <a:t>rotavirus vaccine</a:t>
            </a:r>
          </a:p>
          <a:p>
            <a:r>
              <a:rPr lang="fr-FR" altLang="es-ES" sz="2800" dirty="0" err="1"/>
              <a:t>Rotavac</a:t>
            </a:r>
            <a:r>
              <a:rPr lang="fr-FR" altLang="es-ES" sz="2800" dirty="0"/>
              <a:t>® </a:t>
            </a:r>
            <a:r>
              <a:rPr lang="en-US" altLang="es-ES" sz="2800" dirty="0"/>
              <a:t>vaccine may be given with other vaccines in the infant Expanded </a:t>
            </a:r>
            <a:r>
              <a:rPr lang="en-US" altLang="es-ES" sz="2800" dirty="0" err="1"/>
              <a:t>Programme</a:t>
            </a:r>
            <a:r>
              <a:rPr lang="en-US" altLang="es-ES" sz="2800" dirty="0"/>
              <a:t> on Immunization (EPI) schedule without interfering with their effectiveness</a:t>
            </a:r>
            <a:endParaRPr lang="fr-FR" altLang="es-ES" sz="2800" dirty="0"/>
          </a:p>
        </p:txBody>
      </p:sp>
      <p:sp>
        <p:nvSpPr>
          <p:cNvPr id="13315" name="Rectangle 10">
            <a:extLst>
              <a:ext uri="{FF2B5EF4-FFF2-40B4-BE49-F238E27FC236}">
                <a16:creationId xmlns:a16="http://schemas.microsoft.com/office/drawing/2014/main" id="{95CB563B-C626-4C5B-B440-E80434A83B29}"/>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0">
            <a:extLst>
              <a:ext uri="{FF2B5EF4-FFF2-40B4-BE49-F238E27FC236}">
                <a16:creationId xmlns:a16="http://schemas.microsoft.com/office/drawing/2014/main" id="{69698A8E-92D9-44BD-A775-40A2BBFAC0F0}"/>
              </a:ext>
            </a:extLst>
          </p:cNvPr>
          <p:cNvSpPr>
            <a:spLocks noChangeArrowheads="1"/>
          </p:cNvSpPr>
          <p:nvPr/>
        </p:nvSpPr>
        <p:spPr bwMode="auto">
          <a:xfrm>
            <a:off x="347663" y="1412875"/>
            <a:ext cx="8448675" cy="4392613"/>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ts val="1800"/>
              </a:spcBef>
              <a:buClr>
                <a:srgbClr val="1E7FB8"/>
              </a:buClr>
              <a:buFont typeface="Wingdings" pitchFamily="2" charset="2"/>
              <a:buChar char="l"/>
              <a:defRPr/>
            </a:pPr>
            <a:r>
              <a:rPr lang="en-GB" altLang="es-ES" sz="2400" dirty="0" err="1">
                <a:solidFill>
                  <a:srgbClr val="000066"/>
                </a:solidFill>
                <a:latin typeface="+mn-lt"/>
              </a:rPr>
              <a:t>Rotavac</a:t>
            </a:r>
            <a:r>
              <a:rPr lang="en-GB" altLang="es-ES" sz="2400" baseline="30000" dirty="0">
                <a:solidFill>
                  <a:srgbClr val="000066"/>
                </a:solidFill>
                <a:latin typeface="+mn-lt"/>
              </a:rPr>
              <a:t>®</a:t>
            </a:r>
            <a:r>
              <a:rPr lang="en-GB" altLang="es-ES" sz="2400" dirty="0">
                <a:solidFill>
                  <a:srgbClr val="000066"/>
                </a:solidFill>
              </a:rPr>
              <a:t> </a:t>
            </a:r>
            <a:r>
              <a:rPr lang="en-GB" altLang="es-ES" sz="2400" dirty="0">
                <a:solidFill>
                  <a:srgbClr val="000066"/>
                </a:solidFill>
                <a:latin typeface="+mn-lt"/>
              </a:rPr>
              <a:t>should be stored at -20</a:t>
            </a:r>
            <a:r>
              <a:rPr lang="en-GB" altLang="es-ES" sz="2400" baseline="50000" dirty="0">
                <a:solidFill>
                  <a:srgbClr val="000066"/>
                </a:solidFill>
                <a:latin typeface="+mn-lt"/>
              </a:rPr>
              <a:t>o</a:t>
            </a:r>
            <a:r>
              <a:rPr lang="en-GB" altLang="es-ES" sz="2400" dirty="0">
                <a:solidFill>
                  <a:srgbClr val="000066"/>
                </a:solidFill>
                <a:latin typeface="+mn-lt"/>
              </a:rPr>
              <a:t>C at levels where walk-in freezers or deep freezers are available</a:t>
            </a:r>
          </a:p>
          <a:p>
            <a:pPr>
              <a:spcBef>
                <a:spcPts val="1800"/>
              </a:spcBef>
              <a:buClr>
                <a:srgbClr val="1E7FB8"/>
              </a:buClr>
              <a:buFont typeface="Wingdings" pitchFamily="2" charset="2"/>
              <a:buChar char="l"/>
              <a:defRPr/>
            </a:pPr>
            <a:r>
              <a:rPr lang="en-GB" altLang="es-ES" sz="2400" dirty="0" err="1">
                <a:solidFill>
                  <a:srgbClr val="000066"/>
                </a:solidFill>
                <a:latin typeface="Arial" pitchFamily="34" charset="0"/>
              </a:rPr>
              <a:t>Rotavac</a:t>
            </a:r>
            <a:r>
              <a:rPr lang="en-GB" altLang="es-ES" sz="2400" baseline="30000" dirty="0">
                <a:solidFill>
                  <a:srgbClr val="000066"/>
                </a:solidFill>
                <a:latin typeface="+mn-lt"/>
              </a:rPr>
              <a:t>®</a:t>
            </a:r>
            <a:r>
              <a:rPr lang="en-GB" altLang="es-ES" sz="2400" dirty="0">
                <a:solidFill>
                  <a:srgbClr val="000066"/>
                </a:solidFill>
                <a:latin typeface="Arial" pitchFamily="34" charset="0"/>
              </a:rPr>
              <a:t> can be stored </a:t>
            </a:r>
            <a:r>
              <a:rPr lang="en-GB" altLang="es-ES" sz="2400" dirty="0">
                <a:solidFill>
                  <a:srgbClr val="000066"/>
                </a:solidFill>
                <a:latin typeface="+mn-lt"/>
              </a:rPr>
              <a:t>between +2</a:t>
            </a:r>
            <a:r>
              <a:rPr lang="en-GB" altLang="es-ES" sz="2400" baseline="50000" dirty="0">
                <a:solidFill>
                  <a:srgbClr val="000066"/>
                </a:solidFill>
              </a:rPr>
              <a:t>o</a:t>
            </a:r>
            <a:r>
              <a:rPr lang="en-GB" altLang="es-ES" sz="2400" dirty="0">
                <a:solidFill>
                  <a:srgbClr val="000066"/>
                </a:solidFill>
                <a:latin typeface="+mn-lt"/>
              </a:rPr>
              <a:t>C to +8</a:t>
            </a:r>
            <a:r>
              <a:rPr lang="en-GB" altLang="es-ES" sz="2400" baseline="50000" dirty="0">
                <a:solidFill>
                  <a:srgbClr val="000066"/>
                </a:solidFill>
              </a:rPr>
              <a:t>o</a:t>
            </a:r>
            <a:r>
              <a:rPr lang="en-GB" altLang="es-ES" sz="2400" dirty="0">
                <a:solidFill>
                  <a:srgbClr val="000066"/>
                </a:solidFill>
                <a:latin typeface="+mn-lt"/>
              </a:rPr>
              <a:t>C at any time during its shelf-life until the expiry or discard point of the vaccine vial monitor (VVM)</a:t>
            </a:r>
          </a:p>
          <a:p>
            <a:pPr marL="914400" lvl="1" indent="-457200">
              <a:spcBef>
                <a:spcPts val="1700"/>
              </a:spcBef>
              <a:buClr>
                <a:srgbClr val="1E7FB8"/>
              </a:buClr>
              <a:buFont typeface="Arial" panose="020B0604020202020204" pitchFamily="34" charset="0"/>
              <a:buChar char="―"/>
              <a:defRPr/>
            </a:pPr>
            <a:r>
              <a:rPr lang="en-GB" altLang="es-ES" sz="2200" dirty="0">
                <a:solidFill>
                  <a:srgbClr val="000066"/>
                </a:solidFill>
                <a:latin typeface="+mn-lt"/>
              </a:rPr>
              <a:t>Once thawed, the shelf life of </a:t>
            </a:r>
            <a:r>
              <a:rPr lang="en-GB" altLang="es-ES" sz="2200" dirty="0" err="1">
                <a:solidFill>
                  <a:srgbClr val="000066"/>
                </a:solidFill>
                <a:latin typeface="+mn-lt"/>
              </a:rPr>
              <a:t>Rotavac</a:t>
            </a:r>
            <a:r>
              <a:rPr lang="en-GB" altLang="es-ES" sz="2000" baseline="30000" dirty="0">
                <a:solidFill>
                  <a:srgbClr val="000066"/>
                </a:solidFill>
                <a:latin typeface="+mn-lt"/>
              </a:rPr>
              <a:t> ® </a:t>
            </a:r>
            <a:r>
              <a:rPr lang="en-GB" altLang="es-ES" sz="2200" dirty="0">
                <a:solidFill>
                  <a:srgbClr val="000066"/>
                </a:solidFill>
                <a:latin typeface="Arial" pitchFamily="34" charset="0"/>
              </a:rPr>
              <a:t> </a:t>
            </a:r>
            <a:r>
              <a:rPr lang="en-GB" altLang="es-ES" sz="2200" dirty="0">
                <a:solidFill>
                  <a:srgbClr val="000066"/>
                </a:solidFill>
                <a:latin typeface="+mn-lt"/>
              </a:rPr>
              <a:t>is 6 months</a:t>
            </a:r>
          </a:p>
          <a:p>
            <a:pPr>
              <a:spcBef>
                <a:spcPts val="1800"/>
              </a:spcBef>
              <a:buClr>
                <a:srgbClr val="1E7FB8"/>
              </a:buClr>
              <a:buFont typeface="Wingdings" pitchFamily="2" charset="2"/>
              <a:buChar char="l"/>
              <a:defRPr/>
            </a:pPr>
            <a:r>
              <a:rPr lang="en-GB" altLang="es-ES" sz="2400" dirty="0" err="1">
                <a:solidFill>
                  <a:srgbClr val="000066"/>
                </a:solidFill>
                <a:latin typeface="+mn-lt"/>
              </a:rPr>
              <a:t>Rotavac</a:t>
            </a:r>
            <a:r>
              <a:rPr lang="en-GB" altLang="es-ES" sz="2400" baseline="30000" dirty="0">
                <a:solidFill>
                  <a:srgbClr val="000066"/>
                </a:solidFill>
                <a:latin typeface="+mn-lt"/>
              </a:rPr>
              <a:t> ® </a:t>
            </a:r>
            <a:r>
              <a:rPr lang="en-GB" altLang="es-ES" sz="2400" dirty="0">
                <a:solidFill>
                  <a:srgbClr val="000066"/>
                </a:solidFill>
                <a:latin typeface="+mn-lt"/>
              </a:rPr>
              <a:t>can be subjected to 6 freeze-thaw cycles</a:t>
            </a:r>
          </a:p>
          <a:p>
            <a:pPr>
              <a:spcBef>
                <a:spcPts val="1800"/>
              </a:spcBef>
              <a:buClr>
                <a:srgbClr val="1E7FB8"/>
              </a:buClr>
              <a:buFont typeface="Wingdings" pitchFamily="2" charset="2"/>
              <a:buChar char="l"/>
              <a:defRPr/>
            </a:pPr>
            <a:r>
              <a:rPr lang="en-US" sz="2400" dirty="0">
                <a:solidFill>
                  <a:srgbClr val="000066"/>
                </a:solidFill>
                <a:latin typeface="+mn-lt"/>
              </a:rPr>
              <a:t>Opened vials of this vaccine may be kept for use in subsequent immunization sessions (up to 28 days) provided conditions outlined in the WHO policy statement are met.</a:t>
            </a:r>
            <a:endParaRPr lang="en-GB" altLang="es-ES" sz="2400" dirty="0">
              <a:solidFill>
                <a:srgbClr val="000066"/>
              </a:solidFill>
              <a:latin typeface="+mn-lt"/>
            </a:endParaRPr>
          </a:p>
        </p:txBody>
      </p:sp>
      <p:sp>
        <p:nvSpPr>
          <p:cNvPr id="8" name="Rectangle 2">
            <a:extLst>
              <a:ext uri="{FF2B5EF4-FFF2-40B4-BE49-F238E27FC236}">
                <a16:creationId xmlns:a16="http://schemas.microsoft.com/office/drawing/2014/main" id="{E701B6DB-A525-475E-A393-A7A0F1F27031}"/>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a:defRPr/>
            </a:pPr>
            <a:r>
              <a:rPr lang="en-US" sz="3500" b="1" kern="0" dirty="0">
                <a:solidFill>
                  <a:srgbClr val="002060"/>
                </a:solidFill>
                <a:latin typeface="+mj-lt"/>
                <a:ea typeface="+mj-ea"/>
                <a:cs typeface="+mj-cs"/>
              </a:rPr>
              <a:t>At what temperature must the </a:t>
            </a:r>
          </a:p>
          <a:p>
            <a:pPr algn="ctr" defTabSz="912813">
              <a:defRPr/>
            </a:pPr>
            <a:r>
              <a:rPr lang="en-US" sz="3500" b="1" kern="0" dirty="0">
                <a:solidFill>
                  <a:srgbClr val="002060"/>
                </a:solidFill>
                <a:latin typeface="+mj-lt"/>
                <a:ea typeface="+mj-ea"/>
                <a:cs typeface="+mj-cs"/>
              </a:rPr>
              <a:t>vaccine (</a:t>
            </a:r>
            <a:r>
              <a:rPr lang="en-US" sz="3500" b="1" kern="0" dirty="0" err="1">
                <a:solidFill>
                  <a:srgbClr val="002060"/>
                </a:solidFill>
                <a:latin typeface="+mj-lt"/>
                <a:ea typeface="+mj-ea"/>
                <a:cs typeface="+mj-cs"/>
              </a:rPr>
              <a:t>Rotavac</a:t>
            </a:r>
            <a:r>
              <a:rPr lang="fr-FR" altLang="es-ES" sz="3600" dirty="0"/>
              <a:t>®)</a:t>
            </a:r>
            <a:r>
              <a:rPr lang="en-US" sz="3500" b="1" kern="0" dirty="0">
                <a:solidFill>
                  <a:srgbClr val="002060"/>
                </a:solidFill>
                <a:latin typeface="+mj-lt"/>
                <a:ea typeface="+mj-ea"/>
                <a:cs typeface="+mj-cs"/>
              </a:rPr>
              <a:t>be stored?</a:t>
            </a:r>
            <a:endParaRPr lang="en-US" sz="3500" b="1" strike="sngStrike" kern="0" dirty="0">
              <a:solidFill>
                <a:srgbClr val="002060"/>
              </a:solidFill>
              <a:latin typeface="+mj-lt"/>
              <a:ea typeface="+mj-ea"/>
              <a:cs typeface="+mj-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9225D176-8DFD-4451-993F-382E1DBE5983}"/>
              </a:ext>
            </a:extLst>
          </p:cNvPr>
          <p:cNvSpPr>
            <a:spLocks noChangeArrowheads="1"/>
          </p:cNvSpPr>
          <p:nvPr/>
        </p:nvSpPr>
        <p:spPr bwMode="auto">
          <a:xfrm>
            <a:off x="442913" y="1484313"/>
            <a:ext cx="8377237" cy="4611687"/>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s-ES" sz="2400" dirty="0">
                <a:solidFill>
                  <a:srgbClr val="000066"/>
                </a:solidFill>
                <a:latin typeface="+mn-lt"/>
              </a:rPr>
              <a:t>At levels where they are available, </a:t>
            </a:r>
            <a:r>
              <a:rPr lang="en-GB" altLang="es-ES" sz="2400" dirty="0" err="1">
                <a:solidFill>
                  <a:srgbClr val="000066"/>
                </a:solidFill>
                <a:latin typeface="+mn-lt"/>
              </a:rPr>
              <a:t>Rotavac</a:t>
            </a:r>
            <a:r>
              <a:rPr lang="en-US" sz="2400" b="1" kern="0" baseline="30000" dirty="0">
                <a:solidFill>
                  <a:srgbClr val="002060"/>
                </a:solidFill>
                <a:latin typeface="Arial"/>
              </a:rPr>
              <a:t>® </a:t>
            </a:r>
            <a:r>
              <a:rPr lang="en-GB" altLang="es-ES" sz="2400" dirty="0">
                <a:solidFill>
                  <a:srgbClr val="000066"/>
                </a:solidFill>
                <a:latin typeface="+mn-lt"/>
              </a:rPr>
              <a:t> should be stored in walk-in freezers or deep freezers</a:t>
            </a:r>
          </a:p>
          <a:p>
            <a:pPr>
              <a:spcBef>
                <a:spcPts val="2004"/>
              </a:spcBef>
              <a:buClr>
                <a:srgbClr val="1E7FB8"/>
              </a:buClr>
              <a:buFont typeface="Wingdings" pitchFamily="2" charset="2"/>
              <a:buChar char="l"/>
              <a:defRPr/>
            </a:pPr>
            <a:r>
              <a:rPr lang="en-GB" altLang="es-ES" sz="2400" dirty="0">
                <a:solidFill>
                  <a:srgbClr val="000066"/>
                </a:solidFill>
                <a:latin typeface="+mn-lt"/>
              </a:rPr>
              <a:t>At the peripheral level, where there are no negative storage facilities, </a:t>
            </a:r>
            <a:r>
              <a:rPr lang="en-GB" altLang="es-ES" sz="2400" dirty="0" err="1">
                <a:solidFill>
                  <a:srgbClr val="000066"/>
                </a:solidFill>
                <a:latin typeface="+mn-lt"/>
              </a:rPr>
              <a:t>Rotavac</a:t>
            </a:r>
            <a:r>
              <a:rPr lang="en-US" sz="2400" b="1" kern="0" baseline="30000" dirty="0">
                <a:solidFill>
                  <a:srgbClr val="002060"/>
                </a:solidFill>
                <a:latin typeface="Arial"/>
              </a:rPr>
              <a:t>® </a:t>
            </a:r>
            <a:r>
              <a:rPr lang="en-GB" altLang="es-ES" sz="2400" dirty="0">
                <a:solidFill>
                  <a:srgbClr val="000066"/>
                </a:solidFill>
                <a:latin typeface="+mn-lt"/>
              </a:rPr>
              <a:t> should be stored in refrigerators at same level as BCG or OPV vaccines</a:t>
            </a:r>
          </a:p>
          <a:p>
            <a:pPr>
              <a:spcBef>
                <a:spcPts val="2004"/>
              </a:spcBef>
              <a:buClr>
                <a:srgbClr val="1E7FB8"/>
              </a:buClr>
              <a:buFont typeface="Wingdings" pitchFamily="2" charset="2"/>
              <a:buChar char="l"/>
              <a:defRPr/>
            </a:pPr>
            <a:r>
              <a:rPr lang="en-GB" altLang="es-ES" sz="2400" dirty="0">
                <a:solidFill>
                  <a:srgbClr val="000066"/>
                </a:solidFill>
                <a:latin typeface="+mn-lt"/>
              </a:rPr>
              <a:t>Transport of </a:t>
            </a:r>
            <a:r>
              <a:rPr lang="en-GB" altLang="es-ES" sz="2400" dirty="0" err="1">
                <a:solidFill>
                  <a:srgbClr val="000066"/>
                </a:solidFill>
                <a:latin typeface="+mn-lt"/>
              </a:rPr>
              <a:t>Rotavac</a:t>
            </a:r>
            <a:r>
              <a:rPr lang="en-US" sz="2400" b="1" kern="0" baseline="30000" dirty="0">
                <a:solidFill>
                  <a:srgbClr val="002060"/>
                </a:solidFill>
                <a:latin typeface="Arial"/>
              </a:rPr>
              <a:t>®</a:t>
            </a:r>
            <a:endParaRPr lang="en-GB" altLang="es-ES" sz="2400" dirty="0">
              <a:solidFill>
                <a:srgbClr val="000066"/>
              </a:solidFill>
              <a:latin typeface="+mn-lt"/>
            </a:endParaRPr>
          </a:p>
          <a:p>
            <a:pPr lvl="1">
              <a:spcBef>
                <a:spcPts val="1320"/>
              </a:spcBef>
              <a:buClr>
                <a:srgbClr val="1E7FB8"/>
              </a:buClr>
              <a:buFont typeface="Wingdings" pitchFamily="2" charset="2"/>
              <a:buChar char="l"/>
              <a:defRPr/>
            </a:pPr>
            <a:r>
              <a:rPr lang="en-GB" altLang="es-ES" sz="2000" dirty="0">
                <a:solidFill>
                  <a:srgbClr val="000066"/>
                </a:solidFill>
                <a:latin typeface="+mn-lt"/>
              </a:rPr>
              <a:t>To storage points: cold boxes with conditioned ice-packs</a:t>
            </a:r>
          </a:p>
          <a:p>
            <a:pPr lvl="1">
              <a:spcBef>
                <a:spcPts val="1320"/>
              </a:spcBef>
              <a:buClr>
                <a:srgbClr val="1E7FB8"/>
              </a:buClr>
              <a:buFont typeface="Wingdings" pitchFamily="2" charset="2"/>
              <a:buChar char="l"/>
              <a:defRPr/>
            </a:pPr>
            <a:r>
              <a:rPr lang="en-GB" altLang="es-ES" sz="2000" dirty="0">
                <a:solidFill>
                  <a:srgbClr val="000066"/>
                </a:solidFill>
                <a:latin typeface="+mn-lt"/>
              </a:rPr>
              <a:t>To session sites: vaccine carriers with conditioned ice packs*  </a:t>
            </a:r>
          </a:p>
          <a:p>
            <a:pPr marL="0" indent="0">
              <a:spcBef>
                <a:spcPct val="80000"/>
              </a:spcBef>
              <a:buClr>
                <a:srgbClr val="1E7FB8"/>
              </a:buClr>
              <a:defRPr/>
            </a:pPr>
            <a:r>
              <a:rPr lang="en-GB" altLang="es-ES" sz="2400" dirty="0">
                <a:solidFill>
                  <a:srgbClr val="000066"/>
                </a:solidFill>
                <a:latin typeface="+mn-lt"/>
              </a:rPr>
              <a:t>* </a:t>
            </a:r>
            <a:r>
              <a:rPr lang="en-GB" altLang="es-ES" sz="1600" dirty="0">
                <a:solidFill>
                  <a:srgbClr val="000066"/>
                </a:solidFill>
                <a:latin typeface="+mn-lt"/>
              </a:rPr>
              <a:t>The appropriate water pack strategy should be guided by national policy and practice </a:t>
            </a:r>
          </a:p>
          <a:p>
            <a:pPr>
              <a:spcBef>
                <a:spcPct val="80000"/>
              </a:spcBef>
              <a:buClr>
                <a:srgbClr val="1E7FB8"/>
              </a:buClr>
              <a:buFont typeface="Wingdings" pitchFamily="2" charset="2"/>
              <a:buChar char="l"/>
              <a:defRPr/>
            </a:pPr>
            <a:endParaRPr lang="fr-FR" altLang="es-ES" sz="2400" dirty="0">
              <a:solidFill>
                <a:srgbClr val="000066"/>
              </a:solidFill>
              <a:latin typeface="Arial" pitchFamily="34" charset="0"/>
            </a:endParaRPr>
          </a:p>
        </p:txBody>
      </p:sp>
      <p:sp>
        <p:nvSpPr>
          <p:cNvPr id="19458" name="Rectangle 6">
            <a:extLst>
              <a:ext uri="{FF2B5EF4-FFF2-40B4-BE49-F238E27FC236}">
                <a16:creationId xmlns:a16="http://schemas.microsoft.com/office/drawing/2014/main" id="{32AF1E3B-8D9B-4331-A973-434C05A9ED9C}"/>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9459" name="Rectangle 2">
            <a:extLst>
              <a:ext uri="{FF2B5EF4-FFF2-40B4-BE49-F238E27FC236}">
                <a16:creationId xmlns:a16="http://schemas.microsoft.com/office/drawing/2014/main" id="{E779B4CD-3A14-477A-9CD6-66D895FE4BD6}"/>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en-US" altLang="es-ES" sz="3500" b="1" dirty="0">
                <a:solidFill>
                  <a:srgbClr val="002060"/>
                </a:solidFill>
              </a:rPr>
              <a:t>Where do you store the </a:t>
            </a:r>
          </a:p>
          <a:p>
            <a:pPr algn="ctr">
              <a:spcBef>
                <a:spcPct val="0"/>
              </a:spcBef>
              <a:buClrTx/>
              <a:buFontTx/>
              <a:buNone/>
            </a:pPr>
            <a:r>
              <a:rPr lang="en-US" altLang="es-ES" sz="3500" b="1" dirty="0">
                <a:solidFill>
                  <a:srgbClr val="002060"/>
                </a:solidFill>
              </a:rPr>
              <a:t>vaccine (</a:t>
            </a:r>
            <a:r>
              <a:rPr lang="en-US" altLang="es-ES" sz="3500" b="1" dirty="0" err="1">
                <a:solidFill>
                  <a:srgbClr val="002060"/>
                </a:solidFill>
              </a:rPr>
              <a:t>Rotavac</a:t>
            </a:r>
            <a:r>
              <a:rPr lang="en-US" sz="3600" b="1" kern="0" baseline="30000" dirty="0">
                <a:solidFill>
                  <a:srgbClr val="002060"/>
                </a:solidFill>
                <a:latin typeface="Arial"/>
              </a:rPr>
              <a:t>® </a:t>
            </a:r>
            <a:r>
              <a:rPr lang="en-US" altLang="es-ES" sz="3500" b="1" dirty="0">
                <a:solidFill>
                  <a:srgbClr val="002060"/>
                </a:solidFill>
              </a:rPr>
              <a:t>)?</a:t>
            </a:r>
            <a:endParaRPr lang="en-GB" altLang="es-ES" sz="3500" b="1" dirty="0">
              <a:solidFill>
                <a:srgbClr val="00206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1">
            <a:extLst>
              <a:ext uri="{FF2B5EF4-FFF2-40B4-BE49-F238E27FC236}">
                <a16:creationId xmlns:a16="http://schemas.microsoft.com/office/drawing/2014/main" id="{F61DA7BC-D868-4F47-94AC-763665EE65C7}"/>
              </a:ext>
            </a:extLst>
          </p:cNvPr>
          <p:cNvSpPr>
            <a:spLocks noGrp="1" noChangeArrowheads="1"/>
          </p:cNvSpPr>
          <p:nvPr>
            <p:ph type="body" idx="1"/>
          </p:nvPr>
        </p:nvSpPr>
        <p:spPr>
          <a:xfrm>
            <a:off x="239713" y="1458913"/>
            <a:ext cx="8964612" cy="839787"/>
          </a:xfrm>
        </p:spPr>
        <p:txBody>
          <a:bodyPr/>
          <a:lstStyle/>
          <a:p>
            <a:r>
              <a:rPr lang="en-US" altLang="es-ES" sz="2400">
                <a:solidFill>
                  <a:srgbClr val="002060"/>
                </a:solidFill>
              </a:rPr>
              <a:t>Vaccines with early expiration dates should be kept in front </a:t>
            </a:r>
            <a:br>
              <a:rPr lang="en-US" altLang="es-ES" sz="2400">
                <a:solidFill>
                  <a:srgbClr val="002060"/>
                </a:solidFill>
              </a:rPr>
            </a:br>
            <a:r>
              <a:rPr lang="en-US" altLang="es-ES" sz="2400">
                <a:solidFill>
                  <a:srgbClr val="002060"/>
                </a:solidFill>
              </a:rPr>
              <a:t>to be used first</a:t>
            </a:r>
            <a:endParaRPr lang="fr-FR" altLang="es-ES" sz="2400">
              <a:solidFill>
                <a:srgbClr val="002060"/>
              </a:solidFill>
            </a:endParaRPr>
          </a:p>
        </p:txBody>
      </p:sp>
      <p:sp>
        <p:nvSpPr>
          <p:cNvPr id="23554" name="Rectangle 50">
            <a:extLst>
              <a:ext uri="{FF2B5EF4-FFF2-40B4-BE49-F238E27FC236}">
                <a16:creationId xmlns:a16="http://schemas.microsoft.com/office/drawing/2014/main" id="{72681456-D48D-4E6F-A2BE-59B0D5074A48}"/>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Earlier expiry date in front </a:t>
            </a:r>
            <a:endParaRPr lang="fr-FR" altLang="es-ES" sz="1600" b="1"/>
          </a:p>
        </p:txBody>
      </p:sp>
      <p:sp>
        <p:nvSpPr>
          <p:cNvPr id="23555" name="Rectangle 55">
            <a:extLst>
              <a:ext uri="{FF2B5EF4-FFF2-40B4-BE49-F238E27FC236}">
                <a16:creationId xmlns:a16="http://schemas.microsoft.com/office/drawing/2014/main" id="{2F266653-0B61-4C2C-A8F2-7B98B687BE59}"/>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Later expiry date in back</a:t>
            </a:r>
            <a:endParaRPr lang="fr-FR" altLang="es-ES" sz="1600" b="1"/>
          </a:p>
        </p:txBody>
      </p:sp>
      <p:sp>
        <p:nvSpPr>
          <p:cNvPr id="14342" name="Rectangle 13">
            <a:extLst>
              <a:ext uri="{FF2B5EF4-FFF2-40B4-BE49-F238E27FC236}">
                <a16:creationId xmlns:a16="http://schemas.microsoft.com/office/drawing/2014/main" id="{B7DDEF3C-960C-4820-B5AC-05008B32CACE}"/>
              </a:ext>
            </a:extLst>
          </p:cNvPr>
          <p:cNvSpPr>
            <a:spLocks noGrp="1" noChangeArrowheads="1"/>
          </p:cNvSpPr>
          <p:nvPr>
            <p:ph type="title"/>
          </p:nvPr>
        </p:nvSpPr>
        <p:spPr/>
        <p:txBody>
          <a:bodyPr/>
          <a:lstStyle/>
          <a:p>
            <a:pPr rtl="1">
              <a:defRPr/>
            </a:pPr>
            <a:r>
              <a:rPr lang="en-US" dirty="0">
                <a:ea typeface="ＭＳ Ｐゴシック" charset="0"/>
              </a:rPr>
              <a:t>Which vaccine should be stored in front?</a:t>
            </a:r>
          </a:p>
        </p:txBody>
      </p:sp>
      <p:pic>
        <p:nvPicPr>
          <p:cNvPr id="23557" name="Picture 10" descr="refrigerator">
            <a:extLst>
              <a:ext uri="{FF2B5EF4-FFF2-40B4-BE49-F238E27FC236}">
                <a16:creationId xmlns:a16="http://schemas.microsoft.com/office/drawing/2014/main" id="{111D15AF-FCC4-492B-ACCE-B55D520508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3">
            <a:extLst>
              <a:ext uri="{FF2B5EF4-FFF2-40B4-BE49-F238E27FC236}">
                <a16:creationId xmlns:a16="http://schemas.microsoft.com/office/drawing/2014/main" id="{532CADB6-5179-4D42-9EEB-942ABB3D2C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538" y="2801938"/>
            <a:ext cx="5145087"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Rectangle 50">
            <a:extLst>
              <a:ext uri="{FF2B5EF4-FFF2-40B4-BE49-F238E27FC236}">
                <a16:creationId xmlns:a16="http://schemas.microsoft.com/office/drawing/2014/main" id="{3047A465-EEA1-4BC0-9EA4-2E4F5EE79998}"/>
              </a:ext>
            </a:extLst>
          </p:cNvPr>
          <p:cNvSpPr>
            <a:spLocks noChangeArrowheads="1"/>
          </p:cNvSpPr>
          <p:nvPr/>
        </p:nvSpPr>
        <p:spPr bwMode="auto">
          <a:xfrm>
            <a:off x="293688" y="4583113"/>
            <a:ext cx="21986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“Use first” box for vaccines brought back unused from fixed or outreach sessions</a:t>
            </a:r>
            <a:endParaRPr lang="fr-FR" altLang="es-ES" sz="1600" b="1"/>
          </a:p>
        </p:txBody>
      </p:sp>
      <p:sp>
        <p:nvSpPr>
          <p:cNvPr id="23560" name="Right Arrow 3">
            <a:extLst>
              <a:ext uri="{FF2B5EF4-FFF2-40B4-BE49-F238E27FC236}">
                <a16:creationId xmlns:a16="http://schemas.microsoft.com/office/drawing/2014/main" id="{380FF329-3412-44ED-BF00-C5FC73610FDD}"/>
              </a:ext>
            </a:extLst>
          </p:cNvPr>
          <p:cNvSpPr>
            <a:spLocks noChangeArrowheads="1"/>
          </p:cNvSpPr>
          <p:nvPr/>
        </p:nvSpPr>
        <p:spPr bwMode="auto">
          <a:xfrm rot="-640529">
            <a:off x="2216150" y="5273675"/>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3561" name="Right Arrow 3">
            <a:extLst>
              <a:ext uri="{FF2B5EF4-FFF2-40B4-BE49-F238E27FC236}">
                <a16:creationId xmlns:a16="http://schemas.microsoft.com/office/drawing/2014/main" id="{BFCC4B9E-F8EF-4986-925E-15E69B980355}"/>
              </a:ext>
            </a:extLst>
          </p:cNvPr>
          <p:cNvSpPr>
            <a:spLocks noChangeArrowheads="1"/>
          </p:cNvSpPr>
          <p:nvPr/>
        </p:nvSpPr>
        <p:spPr bwMode="auto">
          <a:xfrm rot="9711796">
            <a:off x="6742113" y="3076575"/>
            <a:ext cx="1430337" cy="288925"/>
          </a:xfrm>
          <a:prstGeom prst="rightArrow">
            <a:avLst>
              <a:gd name="adj1" fmla="val 50000"/>
              <a:gd name="adj2" fmla="val 49826"/>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3562" name="Right Arrow 3">
            <a:extLst>
              <a:ext uri="{FF2B5EF4-FFF2-40B4-BE49-F238E27FC236}">
                <a16:creationId xmlns:a16="http://schemas.microsoft.com/office/drawing/2014/main" id="{3FC5F8A9-078A-4B87-A856-71B7F0B2730C}"/>
              </a:ext>
            </a:extLst>
          </p:cNvPr>
          <p:cNvSpPr>
            <a:spLocks noChangeArrowheads="1"/>
          </p:cNvSpPr>
          <p:nvPr/>
        </p:nvSpPr>
        <p:spPr bwMode="auto">
          <a:xfrm rot="10800000">
            <a:off x="5970588" y="4645025"/>
            <a:ext cx="1868487" cy="288925"/>
          </a:xfrm>
          <a:prstGeom prst="rightArrow">
            <a:avLst>
              <a:gd name="adj1" fmla="val 50000"/>
              <a:gd name="adj2" fmla="val 49820"/>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7" descr="doctor_thinking">
            <a:extLst>
              <a:ext uri="{FF2B5EF4-FFF2-40B4-BE49-F238E27FC236}">
                <a16:creationId xmlns:a16="http://schemas.microsoft.com/office/drawing/2014/main" id="{7841842E-CC39-455A-B98F-54F20B0AD0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163AFCEB-DBB7-4BB4-82FB-8DBC79A6BC5A}"/>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charset="0"/>
                <a:ea typeface="ＭＳ Ｐゴシック" charset="0"/>
              </a:rPr>
              <a:t>What</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should</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you</a:t>
            </a:r>
            <a:r>
              <a:rPr lang="fr-FR" sz="3500" b="1" dirty="0">
                <a:solidFill>
                  <a:srgbClr val="000066"/>
                </a:solidFill>
                <a:latin typeface="Arial" charset="0"/>
                <a:ea typeface="ＭＳ Ｐゴシック" charset="0"/>
              </a:rPr>
              <a:t> do? </a:t>
            </a:r>
          </a:p>
        </p:txBody>
      </p:sp>
      <p:sp>
        <p:nvSpPr>
          <p:cNvPr id="25603" name="Rectangle à coins arrondis 3">
            <a:extLst>
              <a:ext uri="{FF2B5EF4-FFF2-40B4-BE49-F238E27FC236}">
                <a16:creationId xmlns:a16="http://schemas.microsoft.com/office/drawing/2014/main" id="{7F9696D6-17F6-442E-B589-62B6D0D84367}"/>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solidFill>
                  <a:srgbClr val="002060"/>
                </a:solidFill>
              </a:rPr>
              <a:t>The refrigerator stops functioning.</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t>What should you do? </a:t>
            </a:r>
          </a:p>
          <a:p>
            <a:pPr rtl="1" eaLnBrk="1" hangingPunct="1">
              <a:spcBef>
                <a:spcPct val="0"/>
              </a:spcBef>
              <a:buClrTx/>
              <a:buFontTx/>
              <a:buNone/>
            </a:pPr>
            <a:endParaRPr lang="fr-FR" altLang="es-ES" sz="2000" b="1">
              <a:solidFill>
                <a:srgbClr val="002060"/>
              </a:solidFill>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TotalTime>
  <Words>1591</Words>
  <Application>Microsoft Office PowerPoint</Application>
  <PresentationFormat>On-screen Show (4:3)</PresentationFormat>
  <Paragraphs>163</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Training for rotavirus vaccine introduction</vt:lpstr>
      <vt:lpstr>Learning objectives</vt:lpstr>
      <vt:lpstr>PowerPoint Presentation</vt:lpstr>
      <vt:lpstr>What is rotavirus vaccine (Rotavac®) presentation?</vt:lpstr>
      <vt:lpstr>How safe is the vaccine?</vt:lpstr>
      <vt:lpstr>PowerPoint Presentation</vt:lpstr>
      <vt:lpstr>PowerPoint Presentation</vt:lpstr>
      <vt:lpstr>Which vaccine should be stored in front?</vt:lpstr>
      <vt:lpstr>PowerPoint Presentation</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WALLDORF, Jenny</cp:lastModifiedBy>
  <cp:revision>817</cp:revision>
  <dcterms:created xsi:type="dcterms:W3CDTF">2012-01-26T15:16:34Z</dcterms:created>
  <dcterms:modified xsi:type="dcterms:W3CDTF">2022-03-09T10:43:56Z</dcterms:modified>
</cp:coreProperties>
</file>