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18"/>
  </p:notesMasterIdLst>
  <p:handoutMasterIdLst>
    <p:handoutMasterId r:id="rId19"/>
  </p:handoutMasterIdLst>
  <p:sldIdLst>
    <p:sldId id="300" r:id="rId2"/>
    <p:sldId id="301" r:id="rId3"/>
    <p:sldId id="282" r:id="rId4"/>
    <p:sldId id="290" r:id="rId5"/>
    <p:sldId id="316" r:id="rId6"/>
    <p:sldId id="296" r:id="rId7"/>
    <p:sldId id="332" r:id="rId8"/>
    <p:sldId id="325" r:id="rId9"/>
    <p:sldId id="326" r:id="rId10"/>
    <p:sldId id="294" r:id="rId11"/>
    <p:sldId id="321" r:id="rId12"/>
    <p:sldId id="327" r:id="rId13"/>
    <p:sldId id="299" r:id="rId14"/>
    <p:sldId id="328" r:id="rId15"/>
    <p:sldId id="329" r:id="rId16"/>
    <p:sldId id="322" r:id="rId17"/>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6"/>
    <p:restoredTop sz="71056" autoAdjust="0"/>
  </p:normalViewPr>
  <p:slideViewPr>
    <p:cSldViewPr>
      <p:cViewPr varScale="1">
        <p:scale>
          <a:sx n="80" d="100"/>
          <a:sy n="80" d="100"/>
        </p:scale>
        <p:origin x="187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8713B5DF-4F52-4576-9EA0-5DB6EC46CB18}"/>
    <pc:docChg chg="modSld">
      <pc:chgData name="WALLDORF, Jenny" userId="bbf2318a-f2f7-45e3-a649-79296eaa30f9" providerId="ADAL" clId="{8713B5DF-4F52-4576-9EA0-5DB6EC46CB18}" dt="2022-03-09T17:04:19.218" v="2" actId="20577"/>
      <pc:docMkLst>
        <pc:docMk/>
      </pc:docMkLst>
      <pc:sldChg chg="modSp mod">
        <pc:chgData name="WALLDORF, Jenny" userId="bbf2318a-f2f7-45e3-a649-79296eaa30f9" providerId="ADAL" clId="{8713B5DF-4F52-4576-9EA0-5DB6EC46CB18}" dt="2022-03-09T17:04:19.218" v="2" actId="20577"/>
        <pc:sldMkLst>
          <pc:docMk/>
          <pc:sldMk cId="0" sldId="325"/>
        </pc:sldMkLst>
        <pc:spChg chg="mod">
          <ac:chgData name="WALLDORF, Jenny" userId="bbf2318a-f2f7-45e3-a649-79296eaa30f9" providerId="ADAL" clId="{8713B5DF-4F52-4576-9EA0-5DB6EC46CB18}" dt="2022-03-09T17:04:19.218" v="2" actId="20577"/>
          <ac:spMkLst>
            <pc:docMk/>
            <pc:sldMk cId="0" sldId="325"/>
            <ac:spMk id="18433" creationId="{2299F3A6-622E-4345-95A2-0201E344D05A}"/>
          </ac:spMkLst>
        </pc:spChg>
      </pc:sldChg>
      <pc:sldChg chg="delCm">
        <pc:chgData name="WALLDORF, Jenny" userId="bbf2318a-f2f7-45e3-a649-79296eaa30f9" providerId="ADAL" clId="{8713B5DF-4F52-4576-9EA0-5DB6EC46CB18}" dt="2022-03-09T17:04:01.685" v="0"/>
        <pc:sldMkLst>
          <pc:docMk/>
          <pc:sldMk cId="0" sldId="332"/>
        </pc:sldMkLst>
      </pc:sldChg>
    </pc:docChg>
  </pc:docChgLst>
  <pc:docChgLst>
    <pc:chgData name="WALLDORF, Jenny" userId="S::walldorfj@who.int::bbf2318a-f2f7-45e3-a649-79296eaa30f9" providerId="AD" clId="Web-{8A77F8F2-68FE-718F-82DA-58EFD38C7FC6}"/>
    <pc:docChg chg="modSld">
      <pc:chgData name="WALLDORF, Jenny" userId="S::walldorfj@who.int::bbf2318a-f2f7-45e3-a649-79296eaa30f9" providerId="AD" clId="Web-{8A77F8F2-68FE-718F-82DA-58EFD38C7FC6}" dt="2022-02-17T15:34:27.305" v="0" actId="1076"/>
      <pc:docMkLst>
        <pc:docMk/>
      </pc:docMkLst>
      <pc:sldChg chg="modSp">
        <pc:chgData name="WALLDORF, Jenny" userId="S::walldorfj@who.int::bbf2318a-f2f7-45e3-a649-79296eaa30f9" providerId="AD" clId="Web-{8A77F8F2-68FE-718F-82DA-58EFD38C7FC6}" dt="2022-02-17T15:34:27.305" v="0" actId="1076"/>
        <pc:sldMkLst>
          <pc:docMk/>
          <pc:sldMk cId="0" sldId="316"/>
        </pc:sldMkLst>
        <pc:picChg chg="mod">
          <ac:chgData name="WALLDORF, Jenny" userId="S::walldorfj@who.int::bbf2318a-f2f7-45e3-a649-79296eaa30f9" providerId="AD" clId="Web-{8A77F8F2-68FE-718F-82DA-58EFD38C7FC6}" dt="2022-02-17T15:34:27.305" v="0" actId="1076"/>
          <ac:picMkLst>
            <pc:docMk/>
            <pc:sldMk cId="0" sldId="316"/>
            <ac:picMk id="12296" creationId="{5AE7A311-D631-413B-9A14-3AC8C8A6DAE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0662D84A-CD9B-4353-A076-1CC1CE2DE195}"/>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F214FC5B-4B9D-49CB-BADC-55CE71E37AF4}"/>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C9D45292-F5FF-4558-8ABD-18B13CB0139A}"/>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5190DF32-0847-4A63-BBBD-140B4EB6D22C}"/>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0B3801CD-52FF-4425-A260-35E09BBF105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152C070-64E6-4F15-85AE-0F64231EC7FC}"/>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3D297146-6D53-42B4-A78F-B524DE68591A}"/>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9305F742-5591-4840-A843-7BDF2FC3B08C}"/>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85EC817F-CC0C-4BAB-84F2-987A3439483F}"/>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1AD9C5AF-C540-4DAD-99CA-63201D26F256}"/>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A478E1B3-D3A6-4208-968E-C362BF9EA1F1}"/>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A5AB1B67-A1B0-4E96-BF1A-C4BEF47F3886}"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Espace réservé de l'image des diapositives 1">
            <a:extLst>
              <a:ext uri="{FF2B5EF4-FFF2-40B4-BE49-F238E27FC236}">
                <a16:creationId xmlns:a16="http://schemas.microsoft.com/office/drawing/2014/main" id="{4E7F2662-5262-409B-B9D1-CF123B0187D3}"/>
              </a:ext>
            </a:extLst>
          </p:cNvPr>
          <p:cNvSpPr>
            <a:spLocks noGrp="1" noRot="1" noChangeAspect="1" noChangeArrowheads="1" noTextEdit="1"/>
          </p:cNvSpPr>
          <p:nvPr>
            <p:ph type="sldImg"/>
          </p:nvPr>
        </p:nvSpPr>
        <p:spPr>
          <a:ln/>
        </p:spPr>
      </p:sp>
      <p:sp>
        <p:nvSpPr>
          <p:cNvPr id="7170" name="Espace réservé des commentaires 2">
            <a:extLst>
              <a:ext uri="{FF2B5EF4-FFF2-40B4-BE49-F238E27FC236}">
                <a16:creationId xmlns:a16="http://schemas.microsoft.com/office/drawing/2014/main" id="{C3060B20-D4EB-4BE5-A1BB-1BC6F2C02A82}"/>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1" name="Espace réservé du numéro de diapositive 3">
            <a:extLst>
              <a:ext uri="{FF2B5EF4-FFF2-40B4-BE49-F238E27FC236}">
                <a16:creationId xmlns:a16="http://schemas.microsoft.com/office/drawing/2014/main" id="{2A63EA78-629C-4D6E-A984-645CB59C7A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192010B-289E-480E-943F-FF9795D30826}" type="slidenum">
              <a:rPr lang="fr-FR" altLang="es-ES">
                <a:solidFill>
                  <a:srgbClr val="000000"/>
                </a:solidFill>
                <a:cs typeface="Arial" panose="020B0604020202020204" pitchFamily="34" charset="0"/>
              </a:rPr>
              <a:pPr>
                <a:spcBef>
                  <a:spcPct val="0"/>
                </a:spcBef>
              </a:pPr>
              <a:t>2</a:t>
            </a:fld>
            <a:endParaRPr lang="fr-FR" altLang="es-ES">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a:extLst>
              <a:ext uri="{FF2B5EF4-FFF2-40B4-BE49-F238E27FC236}">
                <a16:creationId xmlns:a16="http://schemas.microsoft.com/office/drawing/2014/main" id="{737B6F18-B921-49DB-AA48-B749E7366810}"/>
              </a:ext>
            </a:extLst>
          </p:cNvPr>
          <p:cNvSpPr>
            <a:spLocks noGrp="1" noRot="1" noChangeAspect="1" noChangeArrowheads="1" noTextEdit="1"/>
          </p:cNvSpPr>
          <p:nvPr>
            <p:ph type="sldImg"/>
          </p:nvPr>
        </p:nvSpPr>
        <p:spPr>
          <a:ln/>
        </p:spPr>
      </p:sp>
      <p:sp>
        <p:nvSpPr>
          <p:cNvPr id="25602" name="Rectangle 3">
            <a:extLst>
              <a:ext uri="{FF2B5EF4-FFF2-40B4-BE49-F238E27FC236}">
                <a16:creationId xmlns:a16="http://schemas.microsoft.com/office/drawing/2014/main" id="{EAB80447-31BF-44D6-B48D-B18839985C7A}"/>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when to return for the second dose.</a:t>
            </a:r>
          </a:p>
          <a:p>
            <a:endParaRPr lang="en-US" altLang="es-ES" b="1" dirty="0"/>
          </a:p>
          <a:p>
            <a:r>
              <a:rPr lang="en-US" altLang="es-ES" dirty="0"/>
              <a:t>Make an appointment for the next dose of rotavirus vaccine </a:t>
            </a:r>
            <a:r>
              <a:rPr lang="en-GB" altLang="es-ES" dirty="0"/>
              <a:t>(</a:t>
            </a:r>
            <a:r>
              <a:rPr lang="en-GB" altLang="es-ES" dirty="0" err="1"/>
              <a:t>Rotavac</a:t>
            </a:r>
            <a:r>
              <a:rPr lang="en-GB" altLang="es-ES" baseline="30000" dirty="0"/>
              <a:t>®</a:t>
            </a:r>
            <a:r>
              <a:rPr lang="en-GB" altLang="es-ES" dirty="0"/>
              <a:t>) </a:t>
            </a:r>
            <a:r>
              <a:rPr lang="en-US" altLang="es-ES" dirty="0"/>
              <a:t>and other vaccines according to the immunization schedule.</a:t>
            </a:r>
          </a:p>
          <a:p>
            <a:r>
              <a:rPr lang="en-US" altLang="es-ES" dirty="0"/>
              <a:t>Make sure a minimum interval of 4 weeks is maintained</a:t>
            </a:r>
          </a:p>
          <a:p>
            <a:r>
              <a:rPr lang="en-US" altLang="es-ES" dirty="0"/>
              <a:t>Ensure that there is a session on the given date (no public holiday, weekend, etc.).</a:t>
            </a:r>
          </a:p>
          <a:p>
            <a:r>
              <a:rPr lang="en-US" altLang="es-ES" dirty="0"/>
              <a:t>Write the date of the next visit on the immunization card and remind the caretaker to come on the specified date and to bring the card.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a:extLst>
              <a:ext uri="{FF2B5EF4-FFF2-40B4-BE49-F238E27FC236}">
                <a16:creationId xmlns:a16="http://schemas.microsoft.com/office/drawing/2014/main" id="{AB9F4CAF-5B9F-446A-8DB5-47D1FDDA41B8}"/>
              </a:ext>
            </a:extLst>
          </p:cNvPr>
          <p:cNvSpPr>
            <a:spLocks noGrp="1" noRot="1" noChangeAspect="1" noChangeArrowheads="1" noTextEdit="1"/>
          </p:cNvSpPr>
          <p:nvPr>
            <p:ph type="sldImg"/>
          </p:nvPr>
        </p:nvSpPr>
        <p:spPr>
          <a:ln/>
        </p:spPr>
      </p:sp>
      <p:sp>
        <p:nvSpPr>
          <p:cNvPr id="27650" name="Espace réservé des commentaires 2">
            <a:extLst>
              <a:ext uri="{FF2B5EF4-FFF2-40B4-BE49-F238E27FC236}">
                <a16:creationId xmlns:a16="http://schemas.microsoft.com/office/drawing/2014/main" id="{3A80514C-F328-4729-AEE3-FBA83365015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keep in mind.</a:t>
            </a:r>
            <a:endParaRPr lang="en-GB" altLang="es-ES"/>
          </a:p>
        </p:txBody>
      </p:sp>
      <p:sp>
        <p:nvSpPr>
          <p:cNvPr id="27651" name="Espace réservé du numéro de diapositive 3">
            <a:extLst>
              <a:ext uri="{FF2B5EF4-FFF2-40B4-BE49-F238E27FC236}">
                <a16:creationId xmlns:a16="http://schemas.microsoft.com/office/drawing/2014/main" id="{21F9C8EA-2277-452B-A1A7-D2386FF4945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4D90653-324C-4835-8477-9A36D3756394}" type="slidenum">
              <a:rPr lang="en-GB" altLang="es-ES">
                <a:cs typeface="Arial" panose="020B0604020202020204" pitchFamily="34" charset="0"/>
              </a:rPr>
              <a:pPr algn="r" eaLnBrk="1" hangingPunct="1">
                <a:spcBef>
                  <a:spcPct val="0"/>
                </a:spcBef>
              </a:pPr>
              <a:t>12</a:t>
            </a:fld>
            <a:endParaRPr lang="en-GB" altLang="es-E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Espace réservé de l'image des diapositives 1">
            <a:extLst>
              <a:ext uri="{FF2B5EF4-FFF2-40B4-BE49-F238E27FC236}">
                <a16:creationId xmlns:a16="http://schemas.microsoft.com/office/drawing/2014/main" id="{59B1C485-9D13-4860-A34D-023931ED0C49}"/>
              </a:ext>
            </a:extLst>
          </p:cNvPr>
          <p:cNvSpPr>
            <a:spLocks noGrp="1" noRot="1" noChangeAspect="1" noChangeArrowheads="1" noTextEdit="1"/>
          </p:cNvSpPr>
          <p:nvPr>
            <p:ph type="sldImg"/>
          </p:nvPr>
        </p:nvSpPr>
        <p:spPr>
          <a:ln/>
        </p:spPr>
      </p:sp>
      <p:sp>
        <p:nvSpPr>
          <p:cNvPr id="29698" name="Espace réservé des commentaires 2">
            <a:extLst>
              <a:ext uri="{FF2B5EF4-FFF2-40B4-BE49-F238E27FC236}">
                <a16:creationId xmlns:a16="http://schemas.microsoft.com/office/drawing/2014/main" id="{25C3E1C9-D13A-47BB-BDDA-21D892691B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b="1"/>
          </a:p>
        </p:txBody>
      </p:sp>
      <p:sp>
        <p:nvSpPr>
          <p:cNvPr id="29699" name="Espace réservé du numéro de diapositive 3">
            <a:extLst>
              <a:ext uri="{FF2B5EF4-FFF2-40B4-BE49-F238E27FC236}">
                <a16:creationId xmlns:a16="http://schemas.microsoft.com/office/drawing/2014/main" id="{BD04E1E6-397F-431F-90C9-A8BEC475A85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3A24D62-0E90-4A67-B094-03EAF49DA90A}" type="slidenum">
              <a:rPr lang="en-GB" altLang="es-ES">
                <a:cs typeface="Arial" panose="020B0604020202020204" pitchFamily="34" charset="0"/>
              </a:rPr>
              <a:pPr>
                <a:spcBef>
                  <a:spcPct val="0"/>
                </a:spcBef>
              </a:pPr>
              <a:t>13</a:t>
            </a:fld>
            <a:endParaRPr lang="en-GB" altLang="es-E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Espace réservé de l'image des diapositives 1">
            <a:extLst>
              <a:ext uri="{FF2B5EF4-FFF2-40B4-BE49-F238E27FC236}">
                <a16:creationId xmlns:a16="http://schemas.microsoft.com/office/drawing/2014/main" id="{B3A595AD-2D52-4601-90F5-3241F66356C3}"/>
              </a:ext>
            </a:extLst>
          </p:cNvPr>
          <p:cNvSpPr>
            <a:spLocks noGrp="1" noRot="1" noChangeAspect="1" noChangeArrowheads="1" noTextEdit="1"/>
          </p:cNvSpPr>
          <p:nvPr>
            <p:ph type="sldImg"/>
          </p:nvPr>
        </p:nvSpPr>
        <p:spPr>
          <a:ln/>
        </p:spPr>
      </p:sp>
      <p:sp>
        <p:nvSpPr>
          <p:cNvPr id="31746" name="Espace réservé des commentaires 2">
            <a:extLst>
              <a:ext uri="{FF2B5EF4-FFF2-40B4-BE49-F238E27FC236}">
                <a16:creationId xmlns:a16="http://schemas.microsoft.com/office/drawing/2014/main" id="{969007C2-8223-4C21-898F-049831B28F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a:p>
        </p:txBody>
      </p:sp>
      <p:sp>
        <p:nvSpPr>
          <p:cNvPr id="31747" name="Espace réservé du numéro de diapositive 3">
            <a:extLst>
              <a:ext uri="{FF2B5EF4-FFF2-40B4-BE49-F238E27FC236}">
                <a16:creationId xmlns:a16="http://schemas.microsoft.com/office/drawing/2014/main" id="{04122405-24E1-4A7C-A8E5-3B576605C7D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47AF7E28-4899-4FA6-8173-E483918802E6}" type="slidenum">
              <a:rPr lang="en-GB" altLang="es-ES">
                <a:cs typeface="Arial" panose="020B0604020202020204" pitchFamily="34" charset="0"/>
              </a:rPr>
              <a:pPr algn="r" eaLnBrk="1" hangingPunct="1">
                <a:spcBef>
                  <a:spcPct val="0"/>
                </a:spcBef>
              </a:pPr>
              <a:t>14</a:t>
            </a:fld>
            <a:endParaRPr lang="en-GB" altLang="es-E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a:extLst>
              <a:ext uri="{FF2B5EF4-FFF2-40B4-BE49-F238E27FC236}">
                <a16:creationId xmlns:a16="http://schemas.microsoft.com/office/drawing/2014/main" id="{4BE07DEC-6066-4C78-8B26-551268031D90}"/>
              </a:ext>
            </a:extLst>
          </p:cNvPr>
          <p:cNvSpPr>
            <a:spLocks noGrp="1" noRot="1" noChangeAspect="1" noChangeArrowheads="1" noTextEdit="1"/>
          </p:cNvSpPr>
          <p:nvPr>
            <p:ph type="sldImg"/>
          </p:nvPr>
        </p:nvSpPr>
        <p:spPr>
          <a:ln/>
        </p:spPr>
      </p:sp>
      <p:sp>
        <p:nvSpPr>
          <p:cNvPr id="33794" name="Espace réservé des commentaires 2">
            <a:extLst>
              <a:ext uri="{FF2B5EF4-FFF2-40B4-BE49-F238E27FC236}">
                <a16:creationId xmlns:a16="http://schemas.microsoft.com/office/drawing/2014/main" id="{E995CB11-1FCC-4CA6-AB30-299E753CBF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a:p>
        </p:txBody>
      </p:sp>
      <p:sp>
        <p:nvSpPr>
          <p:cNvPr id="33795" name="Espace réservé du numéro de diapositive 3">
            <a:extLst>
              <a:ext uri="{FF2B5EF4-FFF2-40B4-BE49-F238E27FC236}">
                <a16:creationId xmlns:a16="http://schemas.microsoft.com/office/drawing/2014/main" id="{4CCAB009-0212-4270-B3CE-A369752E575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D3E6577-1E1F-4620-9E72-0548C15A09BA}" type="slidenum">
              <a:rPr lang="en-GB" altLang="es-ES">
                <a:cs typeface="Arial" panose="020B0604020202020204" pitchFamily="34" charset="0"/>
              </a:rPr>
              <a:pPr algn="r" eaLnBrk="1" hangingPunct="1">
                <a:spcBef>
                  <a:spcPct val="0"/>
                </a:spcBef>
              </a:pPr>
              <a:t>15</a:t>
            </a:fld>
            <a:endParaRPr lang="en-GB" altLang="es-E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Espace réservé de l'image des diapositives 1">
            <a:extLst>
              <a:ext uri="{FF2B5EF4-FFF2-40B4-BE49-F238E27FC236}">
                <a16:creationId xmlns:a16="http://schemas.microsoft.com/office/drawing/2014/main" id="{08A7BD17-FF10-4909-B92F-DFF3357ACE98}"/>
              </a:ext>
            </a:extLst>
          </p:cNvPr>
          <p:cNvSpPr>
            <a:spLocks noGrp="1" noRot="1" noChangeAspect="1" noChangeArrowheads="1" noTextEdit="1"/>
          </p:cNvSpPr>
          <p:nvPr>
            <p:ph type="sldImg"/>
          </p:nvPr>
        </p:nvSpPr>
        <p:spPr>
          <a:ln/>
        </p:spPr>
      </p:sp>
      <p:sp>
        <p:nvSpPr>
          <p:cNvPr id="35842" name="Espace réservé des commentaires 2">
            <a:extLst>
              <a:ext uri="{FF2B5EF4-FFF2-40B4-BE49-F238E27FC236}">
                <a16:creationId xmlns:a16="http://schemas.microsoft.com/office/drawing/2014/main" id="{897CDD2C-89CC-464F-B3C3-6F36A3E11C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ES" b="1"/>
              <a:t>To the facilitator:  </a:t>
            </a:r>
          </a:p>
          <a:p>
            <a:pPr eaLnBrk="1" hangingPunct="1">
              <a:spcBef>
                <a:spcPct val="0"/>
              </a:spcBef>
            </a:pPr>
            <a:endParaRPr lang="en-US" altLang="es-ES" b="1"/>
          </a:p>
          <a:p>
            <a:pPr eaLnBrk="1" hangingPunct="1">
              <a:spcBef>
                <a:spcPct val="0"/>
              </a:spcBef>
            </a:pPr>
            <a:r>
              <a:rPr lang="en-US" altLang="es-ES">
                <a:solidFill>
                  <a:srgbClr val="000066"/>
                </a:solidFill>
              </a:rPr>
              <a:t>This is the end of the training, thank you for your attention!</a:t>
            </a:r>
          </a:p>
        </p:txBody>
      </p:sp>
      <p:sp>
        <p:nvSpPr>
          <p:cNvPr id="35843" name="Espace réservé du numéro de diapositive 3">
            <a:extLst>
              <a:ext uri="{FF2B5EF4-FFF2-40B4-BE49-F238E27FC236}">
                <a16:creationId xmlns:a16="http://schemas.microsoft.com/office/drawing/2014/main" id="{DFB30B4E-6FAD-4F49-9AA8-2083EE82E21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B456866-ECC2-40DF-BC0F-839CDE777433}" type="slidenum">
              <a:rPr lang="en-GB" altLang="es-ES">
                <a:solidFill>
                  <a:srgbClr val="000000"/>
                </a:solidFill>
                <a:cs typeface="Arial" panose="020B0604020202020204" pitchFamily="34" charset="0"/>
              </a:rPr>
              <a:pPr>
                <a:spcBef>
                  <a:spcPct val="0"/>
                </a:spcBef>
              </a:pPr>
              <a:t>16</a:t>
            </a:fld>
            <a:endParaRPr lang="en-GB" altLang="es-ES">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Espace réservé de l'image des diapositives 1">
            <a:extLst>
              <a:ext uri="{FF2B5EF4-FFF2-40B4-BE49-F238E27FC236}">
                <a16:creationId xmlns:a16="http://schemas.microsoft.com/office/drawing/2014/main" id="{44C1E0B6-D7B0-468F-9221-2B6D1D72BF1A}"/>
              </a:ext>
            </a:extLst>
          </p:cNvPr>
          <p:cNvSpPr>
            <a:spLocks noGrp="1" noRot="1" noChangeAspect="1" noChangeArrowheads="1" noTextEdit="1"/>
          </p:cNvSpPr>
          <p:nvPr>
            <p:ph type="sldImg"/>
          </p:nvPr>
        </p:nvSpPr>
        <p:spPr>
          <a:ln/>
        </p:spPr>
      </p:sp>
      <p:sp>
        <p:nvSpPr>
          <p:cNvPr id="9218" name="Espace réservé des commentaires 2">
            <a:extLst>
              <a:ext uri="{FF2B5EF4-FFF2-40B4-BE49-F238E27FC236}">
                <a16:creationId xmlns:a16="http://schemas.microsoft.com/office/drawing/2014/main" id="{39207A9D-1FE8-48CF-B94C-6C65DC1B72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the key issues raised in this module.</a:t>
            </a:r>
          </a:p>
          <a:p>
            <a:endParaRPr lang="en-US" altLang="es-ES" b="1"/>
          </a:p>
          <a:p>
            <a:r>
              <a:rPr lang="en-US" altLang="es-ES"/>
              <a:t>We will provide you with answers to the following questions:</a:t>
            </a:r>
          </a:p>
          <a:p>
            <a:pPr>
              <a:buFontTx/>
              <a:buChar char="•"/>
            </a:pPr>
            <a:r>
              <a:rPr lang="en-US" altLang="es-ES"/>
              <a:t> How to communicate with caretakers?</a:t>
            </a:r>
          </a:p>
          <a:p>
            <a:pPr>
              <a:buFontTx/>
              <a:buChar char="•"/>
            </a:pPr>
            <a:r>
              <a:rPr lang="en-US" altLang="es-ES"/>
              <a:t> How to advise on rotavirus disease and prevention methods?</a:t>
            </a:r>
          </a:p>
          <a:p>
            <a:pPr>
              <a:buFontTx/>
              <a:buChar char="•"/>
            </a:pPr>
            <a:r>
              <a:rPr lang="en-US" altLang="es-ES"/>
              <a:t> How to advise on potential side effects?</a:t>
            </a:r>
          </a:p>
          <a:p>
            <a:pPr>
              <a:buFontTx/>
              <a:buChar char="•"/>
            </a:pPr>
            <a:r>
              <a:rPr lang="en-US" altLang="es-ES"/>
              <a:t> What other messages to give caretakers before they leave the session?</a:t>
            </a:r>
          </a:p>
        </p:txBody>
      </p:sp>
      <p:sp>
        <p:nvSpPr>
          <p:cNvPr id="9219" name="Espace réservé du numéro de diapositive 3">
            <a:extLst>
              <a:ext uri="{FF2B5EF4-FFF2-40B4-BE49-F238E27FC236}">
                <a16:creationId xmlns:a16="http://schemas.microsoft.com/office/drawing/2014/main" id="{772A30FD-702A-4C37-9DEF-83401A437E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79699F6-A520-427C-B363-B8E1526AB8C9}"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Espace réservé de l'image des diapositives 1">
            <a:extLst>
              <a:ext uri="{FF2B5EF4-FFF2-40B4-BE49-F238E27FC236}">
                <a16:creationId xmlns:a16="http://schemas.microsoft.com/office/drawing/2014/main" id="{736751AB-7113-4D8B-B962-FFAAC523B123}"/>
              </a:ext>
            </a:extLst>
          </p:cNvPr>
          <p:cNvSpPr>
            <a:spLocks noGrp="1" noRot="1" noChangeAspect="1" noChangeArrowheads="1" noTextEdit="1"/>
          </p:cNvSpPr>
          <p:nvPr>
            <p:ph type="sldImg"/>
          </p:nvPr>
        </p:nvSpPr>
        <p:spPr>
          <a:ln/>
        </p:spPr>
      </p:sp>
      <p:sp>
        <p:nvSpPr>
          <p:cNvPr id="11266" name="Espace réservé des commentaires 2">
            <a:extLst>
              <a:ext uri="{FF2B5EF4-FFF2-40B4-BE49-F238E27FC236}">
                <a16:creationId xmlns:a16="http://schemas.microsoft.com/office/drawing/2014/main" id="{89120765-1B56-4601-9C14-CDEF8DA8432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communicate with parents.</a:t>
            </a:r>
          </a:p>
          <a:p>
            <a:endParaRPr lang="en-US" altLang="es-ES" b="1"/>
          </a:p>
          <a:p>
            <a:r>
              <a:rPr lang="en-US" altLang="es-ES"/>
              <a:t>To effectively communicate with caretakers, health workers must first understand the concerns of parents regarding immunization and understand factors that can lead to misinformation about the safety and effectiveness of vaccines. Healthcare workers should establish an open, friendly dialogue with vaccine-hesitant parents at an early stage and provide clear answers to their questions and provide accurate information about vaccination. </a:t>
            </a:r>
          </a:p>
          <a:p>
            <a:endParaRPr lang="en-US" altLang="es-ES"/>
          </a:p>
          <a:p>
            <a:r>
              <a:rPr lang="en-US" altLang="es-ES"/>
              <a:t>In a few words, the health worker should : </a:t>
            </a:r>
          </a:p>
          <a:p>
            <a:pPr>
              <a:buFontTx/>
              <a:buChar char="•"/>
            </a:pPr>
            <a:r>
              <a:rPr lang="en-US" altLang="es-ES"/>
              <a:t>Be respectful: smile often, be friendly</a:t>
            </a:r>
          </a:p>
          <a:p>
            <a:pPr>
              <a:buFontTx/>
              <a:buChar char="•"/>
            </a:pPr>
            <a:r>
              <a:rPr lang="en-US" altLang="es-ES"/>
              <a:t>Use simple words to make sure the caretaker understands your key messages: look directly at caretakers and try to judge by their body language if they have understood your messages. Reword and simplify if needed.</a:t>
            </a:r>
          </a:p>
          <a:p>
            <a:pPr>
              <a:buFontTx/>
              <a:buChar char="•"/>
            </a:pPr>
            <a:r>
              <a:rPr lang="en-US" altLang="es-ES"/>
              <a:t>Listen to caretaker's concerns: do not get angry or irritated when caretakers ask questions or raise concerns.</a:t>
            </a:r>
          </a:p>
          <a:p>
            <a:r>
              <a:rPr lang="en-US" altLang="es-ES"/>
              <a:t>Ongoing dialogue may successfully reassure vaccine-hesitant parents that immunization is the best and safest option for their infant.</a:t>
            </a:r>
          </a:p>
        </p:txBody>
      </p:sp>
      <p:sp>
        <p:nvSpPr>
          <p:cNvPr id="11267" name="Espace réservé du numéro de diapositive 3">
            <a:extLst>
              <a:ext uri="{FF2B5EF4-FFF2-40B4-BE49-F238E27FC236}">
                <a16:creationId xmlns:a16="http://schemas.microsoft.com/office/drawing/2014/main" id="{C5CCAD62-949D-40A9-94F6-AB3E0E4BA77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8790692-202A-42CD-9CB9-3FA589CC5E32}" type="slidenum">
              <a:rPr lang="en-GB" altLang="es-ES">
                <a:cs typeface="Arial" panose="020B0604020202020204" pitchFamily="34" charset="0"/>
              </a:rPr>
              <a:pPr>
                <a:spcBef>
                  <a:spcPct val="0"/>
                </a:spcBef>
              </a:pPr>
              <a:t>4</a:t>
            </a:fld>
            <a:endParaRPr lang="en-GB"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Espace réservé de l'image des diapositives 1">
            <a:extLst>
              <a:ext uri="{FF2B5EF4-FFF2-40B4-BE49-F238E27FC236}">
                <a16:creationId xmlns:a16="http://schemas.microsoft.com/office/drawing/2014/main" id="{C5505B3F-2C42-4F33-8AC8-3252A927FD0A}"/>
              </a:ext>
            </a:extLst>
          </p:cNvPr>
          <p:cNvSpPr>
            <a:spLocks noGrp="1" noRot="1" noChangeAspect="1" noChangeArrowheads="1" noTextEdit="1"/>
          </p:cNvSpPr>
          <p:nvPr>
            <p:ph type="sldImg"/>
          </p:nvPr>
        </p:nvSpPr>
        <p:spPr>
          <a:ln/>
        </p:spPr>
      </p:sp>
      <p:sp>
        <p:nvSpPr>
          <p:cNvPr id="13314" name="Espace réservé des commentaires 2">
            <a:extLst>
              <a:ext uri="{FF2B5EF4-FFF2-40B4-BE49-F238E27FC236}">
                <a16:creationId xmlns:a16="http://schemas.microsoft.com/office/drawing/2014/main" id="{D5C9BB0F-5C8B-442E-826D-A7B9718EF2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Describe to the participants what the concept of triple A communication with parents.</a:t>
            </a:r>
          </a:p>
          <a:p>
            <a:endParaRPr lang="en-US" altLang="es-ES" b="1"/>
          </a:p>
          <a:p>
            <a:r>
              <a:rPr lang="en-US" altLang="es-ES"/>
              <a:t>Triple A is a mnemonic system/memory trigger that allows health workers to remember the three ways of communicating with parents: A  A  A as Advice, Alert, and Arrange. </a:t>
            </a:r>
          </a:p>
          <a:p>
            <a:pPr>
              <a:buFontTx/>
              <a:buChar char="•"/>
            </a:pPr>
            <a:r>
              <a:rPr lang="en-US" altLang="es-ES"/>
              <a:t>Advise: Health workers should advise parents on what is given: the name of the vaccine(s), the diseases prevented, etc.</a:t>
            </a:r>
          </a:p>
          <a:p>
            <a:pPr>
              <a:buFontTx/>
              <a:buChar char="•"/>
            </a:pPr>
            <a:r>
              <a:rPr lang="en-US" altLang="es-ES"/>
              <a:t>Alert: Health workers should alert parents of the potential side effects after immunization and how to respond.</a:t>
            </a:r>
          </a:p>
          <a:p>
            <a:pPr>
              <a:buFontTx/>
              <a:buChar char="•"/>
            </a:pPr>
            <a:r>
              <a:rPr lang="en-US" altLang="es-ES"/>
              <a:t>Arrange: Health workers should arrange with parents the next appointment for administering the subsequent doses to complete the schedule.</a:t>
            </a:r>
          </a:p>
        </p:txBody>
      </p:sp>
      <p:sp>
        <p:nvSpPr>
          <p:cNvPr id="13315" name="Espace réservé du numéro de diapositive 3">
            <a:extLst>
              <a:ext uri="{FF2B5EF4-FFF2-40B4-BE49-F238E27FC236}">
                <a16:creationId xmlns:a16="http://schemas.microsoft.com/office/drawing/2014/main" id="{3B062234-5FAF-4C7E-9E14-9F42111A135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787B8F8-D72A-40D2-9FA9-A52B62FFF281}" type="slidenum">
              <a:rPr lang="en-GB" altLang="es-ES">
                <a:cs typeface="Arial" panose="020B0604020202020204" pitchFamily="34" charset="0"/>
              </a:rPr>
              <a:pPr>
                <a:spcBef>
                  <a:spcPct val="0"/>
                </a:spcBef>
              </a:pPr>
              <a:t>5</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Espace réservé de l'image des diapositives 1">
            <a:extLst>
              <a:ext uri="{FF2B5EF4-FFF2-40B4-BE49-F238E27FC236}">
                <a16:creationId xmlns:a16="http://schemas.microsoft.com/office/drawing/2014/main" id="{3F6A64FC-9BC1-412B-98D0-D8CFB385BB47}"/>
              </a:ext>
            </a:extLst>
          </p:cNvPr>
          <p:cNvSpPr>
            <a:spLocks noGrp="1" noRot="1" noChangeAspect="1" noChangeArrowheads="1" noTextEdit="1"/>
          </p:cNvSpPr>
          <p:nvPr>
            <p:ph type="sldImg"/>
          </p:nvPr>
        </p:nvSpPr>
        <p:spPr>
          <a:ln/>
        </p:spPr>
      </p:sp>
      <p:sp>
        <p:nvSpPr>
          <p:cNvPr id="15362" name="Espace réservé des commentaires 2">
            <a:extLst>
              <a:ext uri="{FF2B5EF4-FFF2-40B4-BE49-F238E27FC236}">
                <a16:creationId xmlns:a16="http://schemas.microsoft.com/office/drawing/2014/main" id="{0EF2E46A-3700-43B3-97CF-F52E3310F7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inform about rotavirus disease.</a:t>
            </a:r>
          </a:p>
          <a:p>
            <a:endParaRPr lang="en-US" altLang="es-ES" b="1"/>
          </a:p>
          <a:p>
            <a:r>
              <a:rPr lang="en-US" altLang="es-ES"/>
              <a:t>Key messages for caretakers include:</a:t>
            </a:r>
          </a:p>
          <a:p>
            <a:pPr>
              <a:buFontTx/>
              <a:buChar char="•"/>
            </a:pPr>
            <a:r>
              <a:rPr lang="en-US" altLang="es-ES"/>
              <a:t> Rotavirus is a virus that causes diarrhoea, sometimes severe, mostly in infants and young children. It is often accompanied by vomiting and fever and can lead to dehydration. </a:t>
            </a:r>
          </a:p>
          <a:p>
            <a:pPr>
              <a:buFontTx/>
              <a:buChar char="•"/>
            </a:pPr>
            <a:r>
              <a:rPr lang="en-US" altLang="es-ES"/>
              <a:t> Rotavirus is not the only cause of diarrhoea, but it is one of the most serious. Before a vaccine was available, rotavirus was responsible for the death of as many as 600,000 children each year (worldwide). Almost every child in the world will suffer from at least one infection by the time he or she is three years old.</a:t>
            </a:r>
          </a:p>
          <a:p>
            <a:pPr>
              <a:buFontTx/>
              <a:buChar char="•"/>
            </a:pPr>
            <a:r>
              <a:rPr lang="en-US" altLang="es-ES"/>
              <a:t> The primary mode of transmission of rotavirus is the passage of the virus in stool to the mouth of another child. This is known as a fecal-oral route of transmission. Children and adults can transmit the virus also when they forget to wash their hands before eating or after using the toilet or after cleaning the child. Rotavirus can live for hours on hands and days on surfaces and objects such as toys. </a:t>
            </a:r>
            <a:endParaRPr lang="en-GB" altLang="es-ES"/>
          </a:p>
          <a:p>
            <a:pPr>
              <a:buFontTx/>
              <a:buChar char="•"/>
            </a:pPr>
            <a:r>
              <a:rPr lang="en-US" altLang="es-ES"/>
              <a:t>Touching a surface that has been contaminated with rotavirus and then touching the mouth area can result in infection. Children can also pass rotavirus to family members and other people with whom they have close contact.</a:t>
            </a:r>
            <a:endParaRPr lang="en-GB" altLang="es-ES"/>
          </a:p>
          <a:p>
            <a:endParaRPr lang="en-GB" altLang="es-ES"/>
          </a:p>
        </p:txBody>
      </p:sp>
      <p:sp>
        <p:nvSpPr>
          <p:cNvPr id="15363" name="Espace réservé du numéro de diapositive 3">
            <a:extLst>
              <a:ext uri="{FF2B5EF4-FFF2-40B4-BE49-F238E27FC236}">
                <a16:creationId xmlns:a16="http://schemas.microsoft.com/office/drawing/2014/main" id="{EC4E80C0-C7EF-40C8-B9B3-00D17B4773C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6E1E697-955E-4DA2-96A1-8A3597145C0F}" type="slidenum">
              <a:rPr lang="en-GB" altLang="es-ES">
                <a:cs typeface="Arial" panose="020B0604020202020204" pitchFamily="34" charset="0"/>
              </a:rPr>
              <a:pPr>
                <a:spcBef>
                  <a:spcPct val="0"/>
                </a:spcBef>
              </a:pPr>
              <a:t>6</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Espace réservé de l'image des diapositives 1">
            <a:extLst>
              <a:ext uri="{FF2B5EF4-FFF2-40B4-BE49-F238E27FC236}">
                <a16:creationId xmlns:a16="http://schemas.microsoft.com/office/drawing/2014/main" id="{7BC84CEC-16B1-4D60-943A-5CCB65041C08}"/>
              </a:ext>
            </a:extLst>
          </p:cNvPr>
          <p:cNvSpPr>
            <a:spLocks noGrp="1" noRot="1" noChangeAspect="1" noChangeArrowheads="1" noTextEdit="1"/>
          </p:cNvSpPr>
          <p:nvPr>
            <p:ph type="sldImg"/>
          </p:nvPr>
        </p:nvSpPr>
        <p:spPr>
          <a:ln/>
        </p:spPr>
      </p:sp>
      <p:sp>
        <p:nvSpPr>
          <p:cNvPr id="17410" name="Espace réservé des commentaires 2">
            <a:extLst>
              <a:ext uri="{FF2B5EF4-FFF2-40B4-BE49-F238E27FC236}">
                <a16:creationId xmlns:a16="http://schemas.microsoft.com/office/drawing/2014/main" id="{7A6A601A-A7E0-42F2-92E3-C888DC08EBD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communicate about prevention methods.</a:t>
            </a:r>
          </a:p>
          <a:p>
            <a:endParaRPr lang="en-US" altLang="es-ES" b="1"/>
          </a:p>
          <a:p>
            <a:r>
              <a:rPr lang="en-US" altLang="es-ES"/>
              <a:t>The use of rotavirus vaccine needs to be part of a comprehensive strategy to control diarrhoeal diseases with the scaling up of both prevention (promotion of early and exclusive breastfeeding for six months, vitamin A supplementation, safe drinking water, hygiene, especially hand-washing with soap, and sanitation) and treatment packages (ORS, zinc, and continued feeding).Currently, vaccination is the only way to prevent severe episodes of rotavirus infection.</a:t>
            </a:r>
            <a:endParaRPr lang="fr-FR" altLang="es-ES"/>
          </a:p>
        </p:txBody>
      </p:sp>
      <p:sp>
        <p:nvSpPr>
          <p:cNvPr id="17411" name="Espace réservé du numéro de diapositive 3">
            <a:extLst>
              <a:ext uri="{FF2B5EF4-FFF2-40B4-BE49-F238E27FC236}">
                <a16:creationId xmlns:a16="http://schemas.microsoft.com/office/drawing/2014/main" id="{95745D6C-EA02-419F-B949-6F15E7F1E68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1AD9731-49F1-4352-8CD1-ADB46F4BCCA2}" type="slidenum">
              <a:rPr lang="en-GB" altLang="es-ES">
                <a:solidFill>
                  <a:srgbClr val="000000"/>
                </a:solidFill>
                <a:cs typeface="Arial" panose="020B0604020202020204" pitchFamily="34" charset="0"/>
              </a:rPr>
              <a:pPr>
                <a:spcBef>
                  <a:spcPct val="0"/>
                </a:spcBef>
              </a:pPr>
              <a:t>7</a:t>
            </a:fld>
            <a:endParaRPr lang="en-GB" altLang="es-ES">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a:extLst>
              <a:ext uri="{FF2B5EF4-FFF2-40B4-BE49-F238E27FC236}">
                <a16:creationId xmlns:a16="http://schemas.microsoft.com/office/drawing/2014/main" id="{338800D0-564E-4DFC-8B04-4EDAFEBED9EA}"/>
              </a:ext>
            </a:extLst>
          </p:cNvPr>
          <p:cNvSpPr>
            <a:spLocks noGrp="1" noRot="1" noChangeAspect="1" noChangeArrowheads="1" noTextEdit="1"/>
          </p:cNvSpPr>
          <p:nvPr>
            <p:ph type="sldImg"/>
          </p:nvPr>
        </p:nvSpPr>
        <p:spPr>
          <a:ln/>
        </p:spPr>
      </p:sp>
      <p:sp>
        <p:nvSpPr>
          <p:cNvPr id="19458" name="Espace réservé des commentaires 2">
            <a:extLst>
              <a:ext uri="{FF2B5EF4-FFF2-40B4-BE49-F238E27FC236}">
                <a16:creationId xmlns:a16="http://schemas.microsoft.com/office/drawing/2014/main" id="{5E1D857C-6D00-45FB-A813-C57D7C8BB6D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what the new rotavirus vaccine is.</a:t>
            </a:r>
          </a:p>
          <a:p>
            <a:endParaRPr lang="en-US" altLang="es-ES" dirty="0"/>
          </a:p>
          <a:p>
            <a:r>
              <a:rPr lang="en-US" altLang="es-ES" dirty="0"/>
              <a:t>Vaccination offers the best hope for preventing severe rotavirus disease and the deadly dehydrating </a:t>
            </a:r>
            <a:r>
              <a:rPr lang="en-US" altLang="es-ES" dirty="0" err="1"/>
              <a:t>diarrhoea</a:t>
            </a:r>
            <a:r>
              <a:rPr lang="en-US" altLang="es-ES" dirty="0"/>
              <a:t> that it causes. Rotavirus is so contagious and resilient that typical interventions that stop many bacteria and parasites that cause </a:t>
            </a:r>
            <a:r>
              <a:rPr lang="en-US" altLang="es-ES" dirty="0" err="1"/>
              <a:t>diarrhoea</a:t>
            </a:r>
            <a:r>
              <a:rPr lang="en-US" altLang="es-ES" dirty="0"/>
              <a:t>—such as improved hygiene and sanitation— do not adequately prevent the transmission of rotavirus. This is illus­trated by the fact that virtually everyone in the world is infected by rotavirus disease by age five years, despite differences in sanitation between countries. Rotavirus disease cannot be treated with antibiotics or other drugs, and nearly every child in the world is at risk of rotavirus infection, regardless of hygiene practices or access to clean water.</a:t>
            </a:r>
            <a:endParaRPr lang="en-GB" altLang="es-ES" dirty="0"/>
          </a:p>
          <a:p>
            <a:endParaRPr lang="en-US" altLang="es-ES" dirty="0"/>
          </a:p>
          <a:p>
            <a:r>
              <a:rPr lang="en-US" altLang="es-ES" dirty="0"/>
              <a:t>The </a:t>
            </a:r>
            <a:r>
              <a:rPr lang="en-US" altLang="es-ES" dirty="0" err="1"/>
              <a:t>rotaviarus</a:t>
            </a:r>
            <a:r>
              <a:rPr lang="en-US" altLang="es-ES" dirty="0"/>
              <a:t> vaccine (</a:t>
            </a:r>
            <a:r>
              <a:rPr lang="en-US" altLang="es-ES" dirty="0" err="1"/>
              <a:t>Rotavac</a:t>
            </a:r>
            <a:r>
              <a:rPr lang="en-US" altLang="es-ES" baseline="30000" dirty="0"/>
              <a:t>®</a:t>
            </a:r>
            <a:r>
              <a:rPr lang="en-US" altLang="es-ES" dirty="0"/>
              <a:t>) has been administered to many infants and is safe. This is an oral vaccine that is given along with pentavalent vaccine so no extra visit is required. </a:t>
            </a:r>
          </a:p>
          <a:p>
            <a:r>
              <a:rPr lang="en-US" altLang="es-ES" dirty="0"/>
              <a:t>Your infant can still get </a:t>
            </a:r>
            <a:r>
              <a:rPr lang="en-US" altLang="es-ES" dirty="0" err="1"/>
              <a:t>diarrhoea</a:t>
            </a:r>
            <a:r>
              <a:rPr lang="en-US" altLang="es-ES" dirty="0"/>
              <a:t> due to other means therefore methods to prevent </a:t>
            </a:r>
            <a:r>
              <a:rPr lang="en-US" altLang="es-ES" dirty="0" err="1"/>
              <a:t>diarrhoea</a:t>
            </a:r>
            <a:r>
              <a:rPr lang="en-US" altLang="es-ES" dirty="0"/>
              <a:t> should always be applied.</a:t>
            </a:r>
          </a:p>
        </p:txBody>
      </p:sp>
      <p:sp>
        <p:nvSpPr>
          <p:cNvPr id="19459" name="Espace réservé du numéro de diapositive 3">
            <a:extLst>
              <a:ext uri="{FF2B5EF4-FFF2-40B4-BE49-F238E27FC236}">
                <a16:creationId xmlns:a16="http://schemas.microsoft.com/office/drawing/2014/main" id="{5716CA7E-A023-4066-958E-97FED304FC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DE6EC37-EC0D-4EF7-9B28-19CD313D088D}" type="slidenum">
              <a:rPr lang="en-GB" altLang="es-ES">
                <a:solidFill>
                  <a:srgbClr val="000000"/>
                </a:solidFill>
                <a:cs typeface="Arial" panose="020B0604020202020204" pitchFamily="34" charset="0"/>
              </a:rPr>
              <a:pPr>
                <a:spcBef>
                  <a:spcPct val="0"/>
                </a:spcBef>
              </a:pPr>
              <a:t>8</a:t>
            </a:fld>
            <a:endParaRPr lang="en-GB" altLang="es-ES">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Espace réservé de l'image des diapositives 1">
            <a:extLst>
              <a:ext uri="{FF2B5EF4-FFF2-40B4-BE49-F238E27FC236}">
                <a16:creationId xmlns:a16="http://schemas.microsoft.com/office/drawing/2014/main" id="{A5B89F48-4909-4BD6-839F-A020F32ED0C8}"/>
              </a:ext>
            </a:extLst>
          </p:cNvPr>
          <p:cNvSpPr>
            <a:spLocks noGrp="1" noRot="1" noChangeAspect="1" noChangeArrowheads="1" noTextEdit="1"/>
          </p:cNvSpPr>
          <p:nvPr>
            <p:ph type="sldImg"/>
          </p:nvPr>
        </p:nvSpPr>
        <p:spPr>
          <a:ln/>
        </p:spPr>
      </p:sp>
      <p:sp>
        <p:nvSpPr>
          <p:cNvPr id="21506" name="Espace réservé des commentaires 2">
            <a:extLst>
              <a:ext uri="{FF2B5EF4-FFF2-40B4-BE49-F238E27FC236}">
                <a16:creationId xmlns:a16="http://schemas.microsoft.com/office/drawing/2014/main" id="{A4448136-F220-4F16-86F1-A9B0588841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vaccinate your infant against rotavirus.</a:t>
            </a:r>
          </a:p>
          <a:p>
            <a:endParaRPr lang="en-US" altLang="es-ES" b="1"/>
          </a:p>
          <a:p>
            <a:r>
              <a:rPr lang="en-US" altLang="es-ES"/>
              <a:t>Explain to the caretakers that it is important to get vaccinated on time. The infant should receive all three doses of the vaccine and here should be an interval of at least 4 weeks between doses given.</a:t>
            </a:r>
            <a:endParaRPr lang="fr-FR" altLang="es-ES"/>
          </a:p>
        </p:txBody>
      </p:sp>
      <p:sp>
        <p:nvSpPr>
          <p:cNvPr id="21507" name="Espace réservé du numéro de diapositive 3">
            <a:extLst>
              <a:ext uri="{FF2B5EF4-FFF2-40B4-BE49-F238E27FC236}">
                <a16:creationId xmlns:a16="http://schemas.microsoft.com/office/drawing/2014/main" id="{AF57238F-1CCB-490B-B6A4-06DFCD42B5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FD15696-A86F-40AA-9A38-31F3893E2467}" type="slidenum">
              <a:rPr lang="en-GB" altLang="es-ES">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Espace réservé de l'image des diapositives 1">
            <a:extLst>
              <a:ext uri="{FF2B5EF4-FFF2-40B4-BE49-F238E27FC236}">
                <a16:creationId xmlns:a16="http://schemas.microsoft.com/office/drawing/2014/main" id="{DD9FB782-17D1-4F2F-9AC3-A45DC41F9BDF}"/>
              </a:ext>
            </a:extLst>
          </p:cNvPr>
          <p:cNvSpPr>
            <a:spLocks noGrp="1" noRot="1" noChangeAspect="1" noChangeArrowheads="1" noTextEdit="1"/>
          </p:cNvSpPr>
          <p:nvPr>
            <p:ph type="sldImg"/>
          </p:nvPr>
        </p:nvSpPr>
        <p:spPr>
          <a:ln/>
        </p:spPr>
      </p:sp>
      <p:sp>
        <p:nvSpPr>
          <p:cNvPr id="23554" name="Espace réservé des commentaires 2">
            <a:extLst>
              <a:ext uri="{FF2B5EF4-FFF2-40B4-BE49-F238E27FC236}">
                <a16:creationId xmlns:a16="http://schemas.microsoft.com/office/drawing/2014/main" id="{A5B81873-0148-4452-961E-C6879DBD514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r>
              <a:rPr lang="en-US" altLang="es-ES" b="1"/>
              <a:t>To the facilitator:  </a:t>
            </a:r>
          </a:p>
          <a:p>
            <a:pPr marL="609600" indent="-609600"/>
            <a:r>
              <a:rPr lang="en-US" altLang="es-ES" b="1"/>
              <a:t>Explain to the participants how to respond to side effects.</a:t>
            </a:r>
          </a:p>
          <a:p>
            <a:pPr marL="609600" indent="-609600"/>
            <a:endParaRPr lang="en-US" altLang="es-ES" b="1"/>
          </a:p>
          <a:p>
            <a:pPr marL="609600" indent="-609600"/>
            <a:r>
              <a:rPr lang="en-US" altLang="es-ES"/>
              <a:t>Current rotavirus vaccines are generally well tolerated. </a:t>
            </a:r>
          </a:p>
          <a:p>
            <a:pPr marL="609600" indent="-609600"/>
            <a:r>
              <a:rPr lang="en-US" altLang="es-ES"/>
              <a:t>Irritability, loss of appetite, mild fever or diarrhoea are very common side effects of rotavirus vaccine.</a:t>
            </a:r>
          </a:p>
          <a:p>
            <a:pPr marL="609600" indent="-609600">
              <a:buFontTx/>
              <a:buChar char="•"/>
            </a:pPr>
            <a:r>
              <a:rPr lang="en-US" altLang="es-ES"/>
              <a:t>If the infant has fever (&gt;39˚C), paracetamol may be given</a:t>
            </a:r>
          </a:p>
          <a:p>
            <a:pPr marL="609600" indent="-609600">
              <a:buFontTx/>
              <a:buChar char="•"/>
            </a:pPr>
            <a:r>
              <a:rPr lang="en-US" altLang="es-ES"/>
              <a:t>Some studies have shown a small increase in cases of intussusception within a week after the first dose of rotavirus vaccine. Intussusception is a type of bowel blockage that is treated in a hospital. In some cases surgery might be required. There are bouts of crying, a pale looking infant who pulls his or her legs up, progressing to persistent crying, vomiting and sometimes blood in the bowel motion. In most cases in babies the cause is unknown and there is no link to rotavirus vaccine.</a:t>
            </a:r>
          </a:p>
          <a:p>
            <a:pPr marL="609600" indent="-609600">
              <a:buFontTx/>
              <a:buChar char="•"/>
            </a:pPr>
            <a:r>
              <a:rPr lang="en-US" altLang="es-ES"/>
              <a:t>If the infant shows any unusual symptoms, take him/her directly to the hospital or contact the health worker who administered the vaccine.</a:t>
            </a:r>
          </a:p>
          <a:p>
            <a:pPr marL="609600" indent="-609600"/>
            <a:r>
              <a:rPr lang="en-US" altLang="es-ES"/>
              <a:t>Parents have to understand that the risk of the side effects after rotavirus vaccination is much lower than the risk of severe rotavirus disease in unvaccinated infants and young children.</a:t>
            </a:r>
            <a:endParaRPr lang="fr-FR" altLang="es-ES"/>
          </a:p>
        </p:txBody>
      </p:sp>
      <p:sp>
        <p:nvSpPr>
          <p:cNvPr id="23555" name="Espace réservé du numéro de diapositive 3">
            <a:extLst>
              <a:ext uri="{FF2B5EF4-FFF2-40B4-BE49-F238E27FC236}">
                <a16:creationId xmlns:a16="http://schemas.microsoft.com/office/drawing/2014/main" id="{1296E6FC-FC6A-4205-9643-0B2287C495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16FA5C4-804D-4F78-AF10-DB7CA904FDB0}" type="slidenum">
              <a:rPr lang="en-GB" altLang="es-ES">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E40FC13A-E33F-4141-8C0E-42F784E53D56}"/>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pic>
        <p:nvPicPr>
          <p:cNvPr id="5" name="Picture 17" descr="WHO-EN-white-H">
            <a:extLst>
              <a:ext uri="{FF2B5EF4-FFF2-40B4-BE49-F238E27FC236}">
                <a16:creationId xmlns:a16="http://schemas.microsoft.com/office/drawing/2014/main" id="{14E5DA7F-0B26-4D7F-8EF6-62F8A2DA4F7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138" y="5349875"/>
            <a:ext cx="2952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2315527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56130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72025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53608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073780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82794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74743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73934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0217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786600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793898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415F026B-1682-4C27-BCF9-683D0A86FA61}"/>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D1DE27B6-BF1B-4283-983F-EB3E01ADB7C8}"/>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740BC5B4-CDCE-4299-B62D-EAB6566ABE8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F5DA3FA5-EE9B-4475-918D-E1C1CE2EC355}"/>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6BB8E43A-CB89-4684-9CD8-2ECF45ABB6E6}"/>
              </a:ext>
            </a:extLst>
          </p:cNvPr>
          <p:cNvSpPr>
            <a:spLocks noChangeArrowheads="1"/>
          </p:cNvSpPr>
          <p:nvPr/>
        </p:nvSpPr>
        <p:spPr bwMode="auto">
          <a:xfrm>
            <a:off x="927100" y="6426200"/>
            <a:ext cx="724535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US" altLang="es-ES" sz="1200" b="1" dirty="0">
                <a:solidFill>
                  <a:srgbClr val="96CCEE"/>
                </a:solidFill>
                <a:latin typeface="Arial Narrow" pitchFamily="34" charset="0"/>
              </a:rPr>
              <a:t>Communicating about rotavirus vaccine with caretakers, </a:t>
            </a:r>
            <a:r>
              <a:rPr lang="en-GB" altLang="es-ES" sz="1200" b="1" dirty="0">
                <a:solidFill>
                  <a:srgbClr val="96CCEE"/>
                </a:solidFill>
                <a:latin typeface="Arial Narrow" pitchFamily="34" charset="0"/>
              </a:rPr>
              <a:t>Module 7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March 2022</a:t>
            </a:r>
          </a:p>
        </p:txBody>
      </p:sp>
      <p:sp>
        <p:nvSpPr>
          <p:cNvPr id="1031" name="Rectangle 14">
            <a:extLst>
              <a:ext uri="{FF2B5EF4-FFF2-40B4-BE49-F238E27FC236}">
                <a16:creationId xmlns:a16="http://schemas.microsoft.com/office/drawing/2014/main" id="{CF47E348-ADF1-42DF-810A-FB004FEB4C40}"/>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F875BDAE-0487-4271-BA84-FD9B35B3A37A}" type="slidenum">
              <a:rPr lang="en-US" altLang="es-ES" sz="1500" b="1" smtClean="0">
                <a:solidFill>
                  <a:srgbClr val="72BBE8"/>
                </a:solidFill>
                <a:latin typeface="Arial Narrow" panose="020B0604020202020204" pitchFamily="34" charset="0"/>
              </a:rPr>
              <a:pPr algn="r" eaLnBrk="1" hangingPunct="1">
                <a:defRPr/>
              </a:pPr>
              <a:t>‹#›</a:t>
            </a:fld>
            <a:r>
              <a:rPr lang="en-GB" altLang="es-ES" sz="1500" b="1">
                <a:solidFill>
                  <a:srgbClr val="72BBE8"/>
                </a:solidFill>
                <a:latin typeface="Arial Narrow" panose="020B0604020202020204" pitchFamily="34" charset="0"/>
              </a:rPr>
              <a:t> </a:t>
            </a:r>
            <a:r>
              <a:rPr lang="en-GB" altLang="es-ES" sz="2100" b="1" baseline="14000">
                <a:solidFill>
                  <a:srgbClr val="FFFFFF"/>
                </a:solidFill>
                <a:latin typeface="Arial Narrow" panose="020B0604020202020204" pitchFamily="34" charset="0"/>
              </a:rPr>
              <a:t>|</a:t>
            </a:r>
          </a:p>
        </p:txBody>
      </p:sp>
      <p:pic>
        <p:nvPicPr>
          <p:cNvPr id="1032" name="Picture 17" descr="WHO-EN-white-H">
            <a:extLst>
              <a:ext uri="{FF2B5EF4-FFF2-40B4-BE49-F238E27FC236}">
                <a16:creationId xmlns:a16="http://schemas.microsoft.com/office/drawing/2014/main" id="{B30F92C0-9F63-4B85-9DD2-6C9C9F5937E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07" r:id="rId1"/>
    <p:sldLayoutId id="2147485097" r:id="rId2"/>
    <p:sldLayoutId id="2147485098" r:id="rId3"/>
    <p:sldLayoutId id="2147485099" r:id="rId4"/>
    <p:sldLayoutId id="2147485100" r:id="rId5"/>
    <p:sldLayoutId id="2147485101" r:id="rId6"/>
    <p:sldLayoutId id="2147485102" r:id="rId7"/>
    <p:sldLayoutId id="2147485103" r:id="rId8"/>
    <p:sldLayoutId id="2147485104" r:id="rId9"/>
    <p:sldLayoutId id="2147485105" r:id="rId10"/>
    <p:sldLayoutId id="2147485106"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a:extLst>
              <a:ext uri="{FF2B5EF4-FFF2-40B4-BE49-F238E27FC236}">
                <a16:creationId xmlns:a16="http://schemas.microsoft.com/office/drawing/2014/main" id="{D1008AA3-3EC4-4CA5-B2CB-D3C9554B380B}"/>
              </a:ext>
            </a:extLst>
          </p:cNvPr>
          <p:cNvSpPr>
            <a:spLocks noGrp="1" noChangeArrowheads="1"/>
          </p:cNvSpPr>
          <p:nvPr>
            <p:ph type="title"/>
          </p:nvPr>
        </p:nvSpPr>
        <p:spPr/>
        <p:txBody>
          <a:bodyPr/>
          <a:lstStyle/>
          <a:p>
            <a:pPr>
              <a:defRPr/>
            </a:pPr>
            <a:r>
              <a:rPr lang="en-US">
                <a:solidFill>
                  <a:srgbClr val="FFFFFF"/>
                </a:solidFill>
              </a:rPr>
              <a:t>Training for rotavirus vaccine introduction</a:t>
            </a:r>
            <a:endParaRPr lang="fr-FR">
              <a:solidFill>
                <a:srgbClr val="FFFFFF"/>
              </a:solidFill>
            </a:endParaRPr>
          </a:p>
        </p:txBody>
      </p:sp>
      <p:sp>
        <p:nvSpPr>
          <p:cNvPr id="2" name="Rectangle 5">
            <a:extLst>
              <a:ext uri="{FF2B5EF4-FFF2-40B4-BE49-F238E27FC236}">
                <a16:creationId xmlns:a16="http://schemas.microsoft.com/office/drawing/2014/main" id="{F47FD010-DFF2-4B48-8C24-213D8B9C17D5}"/>
              </a:ext>
            </a:extLst>
          </p:cNvPr>
          <p:cNvSpPr>
            <a:spLocks noGrp="1" noChangeArrowheads="1"/>
          </p:cNvSpPr>
          <p:nvPr>
            <p:ph type="subTitle" idx="1"/>
          </p:nvPr>
        </p:nvSpPr>
        <p:spPr/>
        <p:txBody>
          <a:bodyPr/>
          <a:lstStyle/>
          <a:p>
            <a:r>
              <a:rPr lang="fr-FR" altLang="es-ES">
                <a:solidFill>
                  <a:srgbClr val="FFFFFF"/>
                </a:solidFill>
              </a:rPr>
              <a:t>Module 7 </a:t>
            </a:r>
          </a:p>
          <a:p>
            <a:r>
              <a:rPr lang="fr-FR" altLang="es-ES">
                <a:solidFill>
                  <a:srgbClr val="FFFFFF"/>
                </a:solidFill>
              </a:rPr>
              <a:t>Communicating about rotavirus vaccine with caretakers</a:t>
            </a:r>
          </a:p>
        </p:txBody>
      </p:sp>
      <p:sp>
        <p:nvSpPr>
          <p:cNvPr id="4" name="TextBox 1">
            <a:extLst>
              <a:ext uri="{FF2B5EF4-FFF2-40B4-BE49-F238E27FC236}">
                <a16:creationId xmlns:a16="http://schemas.microsoft.com/office/drawing/2014/main" id="{FA6D41F0-7C29-4BA2-8BF6-C5FE00DEDB65}"/>
              </a:ext>
            </a:extLst>
          </p:cNvPr>
          <p:cNvSpPr txBox="1"/>
          <p:nvPr/>
        </p:nvSpPr>
        <p:spPr>
          <a:xfrm>
            <a:off x="7308304" y="6422866"/>
            <a:ext cx="1704925"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r>
              <a:rPr lang="en-US" sz="1000" dirty="0">
                <a:solidFill>
                  <a:schemeClr val="bg1"/>
                </a:solidFill>
              </a:rPr>
              <a:t>Last updated March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666F5D0A-2141-43D9-BA55-83B8EC4A56FB}"/>
              </a:ext>
            </a:extLst>
          </p:cNvPr>
          <p:cNvSpPr>
            <a:spLocks noGrp="1" noChangeArrowheads="1"/>
          </p:cNvSpPr>
          <p:nvPr>
            <p:ph type="title"/>
          </p:nvPr>
        </p:nvSpPr>
        <p:spPr/>
        <p:txBody>
          <a:bodyPr/>
          <a:lstStyle/>
          <a:p>
            <a:pPr eaLnBrk="1" hangingPunct="1">
              <a:defRPr/>
            </a:pPr>
            <a:r>
              <a:rPr lang="en-GB" sz="3600">
                <a:ea typeface="Arial" charset="0"/>
              </a:rPr>
              <a:t>Alert: How to respond to side effects?</a:t>
            </a:r>
          </a:p>
        </p:txBody>
      </p:sp>
      <p:pic>
        <p:nvPicPr>
          <p:cNvPr id="22530" name="Picture 17" descr="lever2_heathcentre">
            <a:extLst>
              <a:ext uri="{FF2B5EF4-FFF2-40B4-BE49-F238E27FC236}">
                <a16:creationId xmlns:a16="http://schemas.microsoft.com/office/drawing/2014/main" id="{3B154DC9-7B4B-4C36-A481-BBCB4F2743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4395788"/>
            <a:ext cx="28273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18" descr="paracetamol">
            <a:extLst>
              <a:ext uri="{FF2B5EF4-FFF2-40B4-BE49-F238E27FC236}">
                <a16:creationId xmlns:a16="http://schemas.microsoft.com/office/drawing/2014/main" id="{47E58043-A367-4DD9-BFD6-DECA31A053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2565400"/>
            <a:ext cx="11620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3">
            <a:extLst>
              <a:ext uri="{FF2B5EF4-FFF2-40B4-BE49-F238E27FC236}">
                <a16:creationId xmlns:a16="http://schemas.microsoft.com/office/drawing/2014/main" id="{86CAF9E5-033F-44DC-9B8B-80F5E6DFE339}"/>
              </a:ext>
            </a:extLst>
          </p:cNvPr>
          <p:cNvSpPr txBox="1">
            <a:spLocks noChangeArrowheads="1"/>
          </p:cNvSpPr>
          <p:nvPr/>
        </p:nvSpPr>
        <p:spPr bwMode="auto">
          <a:xfrm>
            <a:off x="406400" y="1412875"/>
            <a:ext cx="5976938"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a:t>Infants may be more irritable. Some infants may also experience loss of appetite, fever, fatigue, diarrhoea, and vomiting</a:t>
            </a:r>
          </a:p>
          <a:p>
            <a:pPr eaLnBrk="1" hangingPunct="1"/>
            <a:r>
              <a:rPr lang="en-US" altLang="es-ES"/>
              <a:t>After immunization, if your infant has fever (&gt;39˚C), give paracetamol</a:t>
            </a:r>
          </a:p>
          <a:p>
            <a:pPr eaLnBrk="1" hangingPunct="1"/>
            <a:r>
              <a:rPr lang="en-US" altLang="es-ES"/>
              <a:t>If your infant shows unusual signs- persistent crying, vomiting, blood in bowel motion take him/her directly to the hospital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A1938BAB-268B-48B8-A9DB-E9F9BDBB6733}"/>
              </a:ext>
            </a:extLst>
          </p:cNvPr>
          <p:cNvSpPr>
            <a:spLocks noGrp="1" noChangeArrowheads="1"/>
          </p:cNvSpPr>
          <p:nvPr>
            <p:ph type="title"/>
          </p:nvPr>
        </p:nvSpPr>
        <p:spPr/>
        <p:txBody>
          <a:bodyPr/>
          <a:lstStyle/>
          <a:p>
            <a:pPr eaLnBrk="1" hangingPunct="1">
              <a:defRPr/>
            </a:pPr>
            <a:r>
              <a:rPr lang="en-GB">
                <a:ea typeface="Arial" charset="0"/>
              </a:rPr>
              <a:t>Arrange: When to return?</a:t>
            </a:r>
          </a:p>
        </p:txBody>
      </p:sp>
      <p:sp>
        <p:nvSpPr>
          <p:cNvPr id="24578" name="Rectangle 14">
            <a:extLst>
              <a:ext uri="{FF2B5EF4-FFF2-40B4-BE49-F238E27FC236}">
                <a16:creationId xmlns:a16="http://schemas.microsoft.com/office/drawing/2014/main" id="{33E46D59-B6CC-4199-8D9F-0EB50DEA6F60}"/>
              </a:ext>
            </a:extLst>
          </p:cNvPr>
          <p:cNvSpPr>
            <a:spLocks noChangeArrowheads="1"/>
          </p:cNvSpPr>
          <p:nvPr/>
        </p:nvSpPr>
        <p:spPr bwMode="auto">
          <a:xfrm>
            <a:off x="395288" y="12652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GB" altLang="es-ES" sz="2400" dirty="0"/>
              <a:t>Make</a:t>
            </a:r>
            <a:r>
              <a:rPr lang="en-GB" altLang="es-ES" sz="2400" dirty="0">
                <a:solidFill>
                  <a:srgbClr val="000090"/>
                </a:solidFill>
              </a:rPr>
              <a:t> </a:t>
            </a:r>
            <a:r>
              <a:rPr lang="en-GB" altLang="es-ES" sz="2400" dirty="0"/>
              <a:t>an appointment for the next dose of rotavirus vaccine (</a:t>
            </a:r>
            <a:r>
              <a:rPr lang="en-GB" altLang="es-ES" sz="2400" dirty="0" err="1"/>
              <a:t>Rotavac</a:t>
            </a:r>
            <a:r>
              <a:rPr lang="en-GB" altLang="es-ES" sz="2400" baseline="30000" dirty="0"/>
              <a:t>®</a:t>
            </a:r>
            <a:r>
              <a:rPr lang="en-GB" altLang="es-ES" sz="2400" dirty="0"/>
              <a:t>) and other vaccines according to the immunization schedule</a:t>
            </a:r>
          </a:p>
          <a:p>
            <a:pPr eaLnBrk="1" hangingPunct="1"/>
            <a:r>
              <a:rPr lang="en-GB" altLang="es-ES" sz="2400" dirty="0"/>
              <a:t>Wait at least 4 weeks before next appointment</a:t>
            </a:r>
          </a:p>
          <a:p>
            <a:pPr eaLnBrk="1" hangingPunct="1"/>
            <a:r>
              <a:rPr lang="en-GB" altLang="es-ES" sz="2400" dirty="0"/>
              <a:t>Ensure that there is a session on the attributed date</a:t>
            </a:r>
            <a:r>
              <a:rPr lang="en-GB" altLang="es-ES" dirty="0"/>
              <a:t> </a:t>
            </a:r>
          </a:p>
          <a:p>
            <a:pPr lvl="1" eaLnBrk="1" hangingPunct="1"/>
            <a:r>
              <a:rPr lang="en-GB" altLang="es-ES" dirty="0">
                <a:ea typeface="MS PGothic" panose="020B0600070205080204" pitchFamily="34" charset="-128"/>
              </a:rPr>
              <a:t>i.e., no public holiday, weekend, or other event</a:t>
            </a:r>
          </a:p>
          <a:p>
            <a:pPr eaLnBrk="1" hangingPunct="1"/>
            <a:r>
              <a:rPr lang="en-GB" altLang="es-ES" sz="2400" dirty="0"/>
              <a:t>Write the date of the next visit on the immunization card</a:t>
            </a:r>
          </a:p>
          <a:p>
            <a:pPr eaLnBrk="1" hangingPunct="1"/>
            <a:r>
              <a:rPr lang="en-GB" altLang="es-ES" sz="2400" dirty="0"/>
              <a:t>Remind the caretaker to come on the specified date and to bring the card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a16="http://schemas.microsoft.com/office/drawing/2014/main" id="{CAD710A2-523A-4D24-A7F6-D72C10293C3B}"/>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(1/4) </a:t>
            </a:r>
          </a:p>
        </p:txBody>
      </p:sp>
      <p:sp>
        <p:nvSpPr>
          <p:cNvPr id="26626" name="Rectangle 14">
            <a:extLst>
              <a:ext uri="{FF2B5EF4-FFF2-40B4-BE49-F238E27FC236}">
                <a16:creationId xmlns:a16="http://schemas.microsoft.com/office/drawing/2014/main" id="{D7E7C08C-6EFA-4B2E-827A-071C0B30D7F6}"/>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Triple A communication - Be respectful - Listen to caretaker's concerns</a:t>
            </a:r>
          </a:p>
          <a:p>
            <a:r>
              <a:rPr lang="en-US" altLang="zh-CN" sz="2400">
                <a:ea typeface="SimSun" panose="02010600030101010101" pitchFamily="2" charset="-122"/>
              </a:rPr>
              <a:t>Use simple phrases and avoid technical terms to make sure the caretaker understands your key messages</a:t>
            </a:r>
          </a:p>
          <a:p>
            <a:r>
              <a:rPr lang="en-US" altLang="zh-CN" sz="2400">
                <a:ea typeface="SimSun" panose="02010600030101010101" pitchFamily="2" charset="-122"/>
              </a:rPr>
              <a:t>Ongoing dialogue may successfully reassure vaccine-hesitant parents that immunization is the best and safest option for their infant</a:t>
            </a:r>
          </a:p>
        </p:txBody>
      </p:sp>
      <p:pic>
        <p:nvPicPr>
          <p:cNvPr id="26627" name="Picture 7" descr="C:\Users\sfellache\Desktop\ammp\doctor1.jpg">
            <a:extLst>
              <a:ext uri="{FF2B5EF4-FFF2-40B4-BE49-F238E27FC236}">
                <a16:creationId xmlns:a16="http://schemas.microsoft.com/office/drawing/2014/main" id="{15098A40-A0A1-4866-AB02-AE7ED2ACCB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a:extLst>
              <a:ext uri="{FF2B5EF4-FFF2-40B4-BE49-F238E27FC236}">
                <a16:creationId xmlns:a16="http://schemas.microsoft.com/office/drawing/2014/main" id="{EED359F2-E2F6-4302-83E1-4CC335C3A5A3}"/>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(2/4) </a:t>
            </a:r>
          </a:p>
        </p:txBody>
      </p:sp>
      <p:sp>
        <p:nvSpPr>
          <p:cNvPr id="28674" name="Rectangle 14">
            <a:extLst>
              <a:ext uri="{FF2B5EF4-FFF2-40B4-BE49-F238E27FC236}">
                <a16:creationId xmlns:a16="http://schemas.microsoft.com/office/drawing/2014/main" id="{92EBA113-3FEA-4BDB-AE0A-7874CFBBC756}"/>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Rotavirus infection is highly contagious</a:t>
            </a:r>
          </a:p>
          <a:p>
            <a:r>
              <a:rPr lang="en-US" altLang="zh-CN" sz="2400">
                <a:ea typeface="SimSun" panose="02010600030101010101" pitchFamily="2" charset="-122"/>
              </a:rPr>
              <a:t>Vaccination is the only way to prevent the severe episodes of rotavirus infection</a:t>
            </a:r>
          </a:p>
          <a:p>
            <a:r>
              <a:rPr lang="en-US" altLang="zh-CN" sz="2400">
                <a:ea typeface="SimSun" panose="02010600030101010101" pitchFamily="2" charset="-122"/>
              </a:rPr>
              <a:t>An infant immunized with rotavirus vaccine can still get diarrhoea from other agents</a:t>
            </a:r>
          </a:p>
          <a:p>
            <a:pPr lvl="1" eaLnBrk="1" hangingPunct="1"/>
            <a:r>
              <a:rPr lang="en-US" altLang="zh-CN" sz="2000">
                <a:ea typeface="MS PGothic" panose="020B0600070205080204" pitchFamily="34" charset="-128"/>
              </a:rPr>
              <a:t>Follow all steps to prevent and control diarrhoea</a:t>
            </a:r>
            <a:endParaRPr lang="en-US" altLang="zh-CN" sz="2000">
              <a:ea typeface="SimSun" panose="02010600030101010101" pitchFamily="2" charset="-122"/>
            </a:endParaRPr>
          </a:p>
        </p:txBody>
      </p:sp>
      <p:pic>
        <p:nvPicPr>
          <p:cNvPr id="28675" name="Picture 7" descr="C:\Users\sfellache\Desktop\ammp\doctor1.jpg">
            <a:extLst>
              <a:ext uri="{FF2B5EF4-FFF2-40B4-BE49-F238E27FC236}">
                <a16:creationId xmlns:a16="http://schemas.microsoft.com/office/drawing/2014/main" id="{D370F9C8-0593-47BE-A463-5647CE3E27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a:extLst>
              <a:ext uri="{FF2B5EF4-FFF2-40B4-BE49-F238E27FC236}">
                <a16:creationId xmlns:a16="http://schemas.microsoft.com/office/drawing/2014/main" id="{98E404E7-02FA-48A4-8BF8-78BDD16494F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(3/4) </a:t>
            </a:r>
          </a:p>
        </p:txBody>
      </p:sp>
      <p:sp>
        <p:nvSpPr>
          <p:cNvPr id="30722" name="Rectangle 14">
            <a:extLst>
              <a:ext uri="{FF2B5EF4-FFF2-40B4-BE49-F238E27FC236}">
                <a16:creationId xmlns:a16="http://schemas.microsoft.com/office/drawing/2014/main" id="{072B13DD-9CFC-4490-9B1E-CD6FE121CE0A}"/>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On-time vaccination is very important</a:t>
            </a:r>
          </a:p>
          <a:p>
            <a:r>
              <a:rPr lang="en-US" altLang="zh-CN" sz="2400">
                <a:ea typeface="SimSun" panose="02010600030101010101" pitchFamily="2" charset="-122"/>
              </a:rPr>
              <a:t>Current rotavirus vaccines are generally well tolerated</a:t>
            </a:r>
          </a:p>
          <a:p>
            <a:pPr lvl="1" eaLnBrk="1" hangingPunct="1"/>
            <a:r>
              <a:rPr lang="en-US" altLang="zh-CN" sz="2000">
                <a:ea typeface="SimSun" panose="02010600030101010101" pitchFamily="2" charset="-122"/>
              </a:rPr>
              <a:t>Parents have to understand that the risk of side effects after rotavirus vaccination is much lower than the risk of severe rotavirus disease in unvaccinated infants and young children</a:t>
            </a:r>
          </a:p>
          <a:p>
            <a:pPr lvl="1" eaLnBrk="1" hangingPunct="1"/>
            <a:r>
              <a:rPr lang="en-US" altLang="zh-CN" sz="2000">
                <a:ea typeface="SimSun" panose="02010600030101010101" pitchFamily="2" charset="-122"/>
              </a:rPr>
              <a:t>If your infant shows any serious symptoms such as blood in the stool, take him/her immediately to the nearest hospital</a:t>
            </a:r>
          </a:p>
          <a:p>
            <a:r>
              <a:rPr lang="en-US" altLang="zh-CN" sz="2400">
                <a:ea typeface="SimSun" panose="02010600030101010101" pitchFamily="2" charset="-122"/>
              </a:rPr>
              <a:t>Keep the immunization card safe and remember to bring it next time</a:t>
            </a:r>
          </a:p>
        </p:txBody>
      </p:sp>
      <p:pic>
        <p:nvPicPr>
          <p:cNvPr id="30723" name="Picture 7" descr="C:\Users\sfellache\Desktop\ammp\doctor1.jpg">
            <a:extLst>
              <a:ext uri="{FF2B5EF4-FFF2-40B4-BE49-F238E27FC236}">
                <a16:creationId xmlns:a16="http://schemas.microsoft.com/office/drawing/2014/main" id="{2E731853-73EC-4B6E-8C8C-81334E3E07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a:extLst>
              <a:ext uri="{FF2B5EF4-FFF2-40B4-BE49-F238E27FC236}">
                <a16:creationId xmlns:a16="http://schemas.microsoft.com/office/drawing/2014/main" id="{13FFC79B-0E99-49E7-B4FE-E03FECFCC9E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(4/4) </a:t>
            </a:r>
          </a:p>
        </p:txBody>
      </p:sp>
      <p:sp>
        <p:nvSpPr>
          <p:cNvPr id="32770" name="Rectangle 14">
            <a:extLst>
              <a:ext uri="{FF2B5EF4-FFF2-40B4-BE49-F238E27FC236}">
                <a16:creationId xmlns:a16="http://schemas.microsoft.com/office/drawing/2014/main" id="{7DC85A23-768A-441A-AE59-E2B08E8D9D9B}"/>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zh-CN" sz="2400">
              <a:ea typeface="SimSun" panose="02010600030101010101" pitchFamily="2" charset="-122"/>
            </a:endParaRPr>
          </a:p>
        </p:txBody>
      </p:sp>
      <p:pic>
        <p:nvPicPr>
          <p:cNvPr id="32771" name="Picture 7" descr="C:\Users\sfellache\Desktop\ammp\doctor1.jpg">
            <a:extLst>
              <a:ext uri="{FF2B5EF4-FFF2-40B4-BE49-F238E27FC236}">
                <a16:creationId xmlns:a16="http://schemas.microsoft.com/office/drawing/2014/main" id="{2C801017-46F3-4824-A951-92D55C0457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Rectangle 14">
            <a:extLst>
              <a:ext uri="{FF2B5EF4-FFF2-40B4-BE49-F238E27FC236}">
                <a16:creationId xmlns:a16="http://schemas.microsoft.com/office/drawing/2014/main" id="{EC5EF90C-5C37-40BB-8C0E-3F63CD9DAE34}"/>
              </a:ext>
            </a:extLst>
          </p:cNvPr>
          <p:cNvSpPr>
            <a:spLocks noChangeArrowheads="1"/>
          </p:cNvSpPr>
          <p:nvPr/>
        </p:nvSpPr>
        <p:spPr bwMode="auto">
          <a:xfrm>
            <a:off x="323850" y="1557338"/>
            <a:ext cx="84978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a:t>A coordinated approach that combines rotavirus vaccines with other prevention and treatment methods should be practiced to reduce death and illness from diarrhoea</a:t>
            </a:r>
            <a:r>
              <a:rPr lang="en-US" altLang="zh-CN" sz="2000"/>
              <a:t>, such as: </a:t>
            </a:r>
          </a:p>
          <a:p>
            <a:pPr lvl="1" eaLnBrk="1" hangingPunct="1"/>
            <a:r>
              <a:rPr lang="en-US" altLang="zh-CN" sz="2000">
                <a:ea typeface="MS PGothic" panose="020B0600070205080204" pitchFamily="34" charset="-128"/>
              </a:rPr>
              <a:t>Rotavirus and measles vaccination</a:t>
            </a:r>
          </a:p>
          <a:p>
            <a:pPr lvl="1" eaLnBrk="1" hangingPunct="1"/>
            <a:r>
              <a:rPr lang="en-US" altLang="zh-CN" sz="2000">
                <a:ea typeface="MS PGothic" panose="020B0600070205080204" pitchFamily="34" charset="-128"/>
              </a:rPr>
              <a:t>Promotion of exclusive breastfeeding and Vitamin A supplementation</a:t>
            </a:r>
          </a:p>
          <a:p>
            <a:pPr lvl="1" eaLnBrk="1" hangingPunct="1"/>
            <a:r>
              <a:rPr lang="en-US" altLang="zh-CN" sz="2000">
                <a:ea typeface="MS PGothic" panose="020B0600070205080204" pitchFamily="34" charset="-128"/>
              </a:rPr>
              <a:t>Promotion of hand washing with soap </a:t>
            </a:r>
          </a:p>
          <a:p>
            <a:pPr lvl="1" eaLnBrk="1" hangingPunct="1"/>
            <a:r>
              <a:rPr lang="en-US" altLang="zh-CN" sz="2000">
                <a:ea typeface="MS PGothic" panose="020B0600070205080204" pitchFamily="34" charset="-128"/>
              </a:rPr>
              <a:t>Improved water supply including treatment and safe storage of household water</a:t>
            </a:r>
          </a:p>
          <a:p>
            <a:pPr lvl="1" eaLnBrk="1" hangingPunct="1"/>
            <a:r>
              <a:rPr lang="en-US" altLang="zh-CN" sz="2000">
                <a:ea typeface="MS PGothic" panose="020B0600070205080204" pitchFamily="34" charset="-128"/>
              </a:rPr>
              <a:t>Community-wide sanitation promotion</a:t>
            </a:r>
          </a:p>
          <a:p>
            <a:pPr lvl="1" eaLnBrk="1" hangingPunct="1"/>
            <a:r>
              <a:rPr lang="en-US" altLang="zh-CN" sz="2000">
                <a:ea typeface="MS PGothic" panose="020B0600070205080204" pitchFamily="34" charset="-128"/>
              </a:rPr>
              <a:t>Fluid replacement (ORT) </a:t>
            </a:r>
          </a:p>
          <a:p>
            <a:pPr lvl="1" eaLnBrk="1" hangingPunct="1"/>
            <a:r>
              <a:rPr lang="en-US" altLang="zh-CN" sz="2000">
                <a:ea typeface="MS PGothic" panose="020B0600070205080204" pitchFamily="34" charset="-128"/>
              </a:rPr>
              <a:t>Zinc treatment</a:t>
            </a:r>
            <a:endParaRPr lang="en-US" altLang="zh-CN" sz="2000">
              <a:ea typeface="SimSun"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6" descr="doctor_goodbye">
            <a:extLst>
              <a:ext uri="{FF2B5EF4-FFF2-40B4-BE49-F238E27FC236}">
                <a16:creationId xmlns:a16="http://schemas.microsoft.com/office/drawing/2014/main" id="{F1C9B36A-9C77-4E84-9F89-786890A4BF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804B5372-3585-4598-BD24-9C6C59D720B6}"/>
              </a:ext>
            </a:extLst>
          </p:cNvPr>
          <p:cNvSpPr>
            <a:spLocks noGrp="1"/>
          </p:cNvSpPr>
          <p:nvPr>
            <p:ph type="title" idx="4294967295"/>
          </p:nvPr>
        </p:nvSpPr>
        <p:spPr/>
        <p:txBody>
          <a:bodyPr/>
          <a:lstStyle/>
          <a:p>
            <a:pPr>
              <a:defRPr/>
            </a:pPr>
            <a:r>
              <a:rPr lang="en-US" sz="3600"/>
              <a:t>End of module</a:t>
            </a:r>
            <a:endParaRPr lang="fr-FR" sz="3600"/>
          </a:p>
        </p:txBody>
      </p:sp>
      <p:sp>
        <p:nvSpPr>
          <p:cNvPr id="7" name="Rectangle à coins arrondis 6">
            <a:extLst>
              <a:ext uri="{FF2B5EF4-FFF2-40B4-BE49-F238E27FC236}">
                <a16:creationId xmlns:a16="http://schemas.microsoft.com/office/drawing/2014/main" id="{D1AD9B07-74AC-485C-9DB3-F1543E2F94FD}"/>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a:extLst>
              <a:ext uri="{FF2B5EF4-FFF2-40B4-BE49-F238E27FC236}">
                <a16:creationId xmlns:a16="http://schemas.microsoft.com/office/drawing/2014/main" id="{D229F22F-D60B-401A-9799-508FB42B415A}"/>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2" name="Rectangle 14">
            <a:extLst>
              <a:ext uri="{FF2B5EF4-FFF2-40B4-BE49-F238E27FC236}">
                <a16:creationId xmlns:a16="http://schemas.microsoft.com/office/drawing/2014/main" id="{7426998F-9D09-492B-9277-4BE96CB7E596}"/>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 will be able to:</a:t>
            </a:r>
          </a:p>
          <a:p>
            <a:pPr lvl="1"/>
            <a:r>
              <a:rPr lang="en-US" altLang="es-ES">
                <a:ea typeface="MS PGothic" panose="020B0600070205080204" pitchFamily="34" charset="-128"/>
              </a:rPr>
              <a:t>Describe how to communicate with caretakers</a:t>
            </a:r>
          </a:p>
          <a:p>
            <a:pPr lvl="1"/>
            <a:r>
              <a:rPr lang="en-US" altLang="es-ES">
                <a:ea typeface="MS PGothic" panose="020B0600070205080204" pitchFamily="34" charset="-128"/>
              </a:rPr>
              <a:t>Advise caretakers on rotavirus disease and prevention methods particularly on the need for timely vaccination</a:t>
            </a:r>
          </a:p>
          <a:p>
            <a:pPr lvl="1"/>
            <a:r>
              <a:rPr lang="fr-FR" altLang="es-ES">
                <a:ea typeface="MS PGothic" panose="020B0600070205080204" pitchFamily="34" charset="-128"/>
              </a:rPr>
              <a:t>Alert caretakers of potential side effects and how to respond to them</a:t>
            </a:r>
          </a:p>
          <a:p>
            <a:pPr lvl="1"/>
            <a:r>
              <a:rPr lang="fr-FR" altLang="es-ES">
                <a:ea typeface="MS PGothic" panose="020B0600070205080204" pitchFamily="34" charset="-128"/>
              </a:rPr>
              <a:t>Provide other </a:t>
            </a:r>
            <a:r>
              <a:rPr lang="en-US" altLang="es-ES">
                <a:ea typeface="MS PGothic" panose="020B0600070205080204" pitchFamily="34" charset="-128"/>
              </a:rPr>
              <a:t>messages to caretakers before they leave the session</a:t>
            </a:r>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20</a:t>
            </a:r>
            <a:r>
              <a:rPr lang="ja-JP" altLang="en-GB">
                <a:ea typeface="MS PGothic" panose="020B0600070205080204" pitchFamily="34" charset="-128"/>
              </a:rPr>
              <a:t>’</a:t>
            </a:r>
            <a:endParaRPr lang="en-GB" altLang="es-ES">
              <a:ea typeface="MS PGothic" panose="020B0600070205080204" pitchFamily="34" charset="-128"/>
            </a:endParaRPr>
          </a:p>
        </p:txBody>
      </p:sp>
      <p:pic>
        <p:nvPicPr>
          <p:cNvPr id="6147" name="Picture 6" descr="C:\Users\sfellache\Desktop\ammp\sandclock.jpg">
            <a:extLst>
              <a:ext uri="{FF2B5EF4-FFF2-40B4-BE49-F238E27FC236}">
                <a16:creationId xmlns:a16="http://schemas.microsoft.com/office/drawing/2014/main" id="{8F494776-D499-4F63-8390-AE268BBD77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5815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9" descr="arrow">
            <a:extLst>
              <a:ext uri="{FF2B5EF4-FFF2-40B4-BE49-F238E27FC236}">
                <a16:creationId xmlns:a16="http://schemas.microsoft.com/office/drawing/2014/main" id="{B8205AFB-D217-4CC0-8B83-185304A8AB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a:extLst>
              <a:ext uri="{FF2B5EF4-FFF2-40B4-BE49-F238E27FC236}">
                <a16:creationId xmlns:a16="http://schemas.microsoft.com/office/drawing/2014/main" id="{57834491-6E72-4D6E-9936-8760B3352818}"/>
              </a:ext>
            </a:extLst>
          </p:cNvPr>
          <p:cNvGrpSpPr>
            <a:grpSpLocks/>
          </p:cNvGrpSpPr>
          <p:nvPr/>
        </p:nvGrpSpPr>
        <p:grpSpPr bwMode="auto">
          <a:xfrm>
            <a:off x="503238" y="1268413"/>
            <a:ext cx="4356100" cy="1008062"/>
            <a:chOff x="317" y="981"/>
            <a:chExt cx="2744" cy="635"/>
          </a:xfrm>
        </p:grpSpPr>
        <p:sp>
          <p:nvSpPr>
            <p:cNvPr id="7" name="Rectangle à coins arrondis 6">
              <a:extLst>
                <a:ext uri="{FF2B5EF4-FFF2-40B4-BE49-F238E27FC236}">
                  <a16:creationId xmlns:a16="http://schemas.microsoft.com/office/drawing/2014/main" id="{4605A185-5C21-4444-8B12-077515C30CCB}"/>
                </a:ext>
              </a:extLst>
            </p:cNvPr>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 How to communicate with caretakers?</a:t>
              </a:r>
              <a:endParaRPr lang="fr-FR" sz="2000" b="1">
                <a:solidFill>
                  <a:srgbClr val="000066"/>
                </a:solidFill>
                <a:ea typeface="MS PGothic" pitchFamily="34" charset="-128"/>
              </a:endParaRPr>
            </a:p>
            <a:p>
              <a:pPr rtl="1" eaLnBrk="1" hangingPunct="1">
                <a:defRPr/>
              </a:pP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11BB622B-CC5B-4366-B98E-625AB56B0A68}"/>
                </a:ext>
              </a:extLst>
            </p:cNvPr>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3" name="Group 15">
            <a:extLst>
              <a:ext uri="{FF2B5EF4-FFF2-40B4-BE49-F238E27FC236}">
                <a16:creationId xmlns:a16="http://schemas.microsoft.com/office/drawing/2014/main" id="{E9B22ADB-95FA-41F5-A3CE-4FF15DAA9DA2}"/>
              </a:ext>
            </a:extLst>
          </p:cNvPr>
          <p:cNvGrpSpPr>
            <a:grpSpLocks/>
          </p:cNvGrpSpPr>
          <p:nvPr/>
        </p:nvGrpSpPr>
        <p:grpSpPr bwMode="auto">
          <a:xfrm>
            <a:off x="503238" y="3429000"/>
            <a:ext cx="4357687" cy="1006475"/>
            <a:chOff x="317" y="2342"/>
            <a:chExt cx="2745" cy="634"/>
          </a:xfrm>
        </p:grpSpPr>
        <p:sp>
          <p:nvSpPr>
            <p:cNvPr id="6" name="Rectangle à coins arrondis 5">
              <a:extLst>
                <a:ext uri="{FF2B5EF4-FFF2-40B4-BE49-F238E27FC236}">
                  <a16:creationId xmlns:a16="http://schemas.microsoft.com/office/drawing/2014/main" id="{4017E5E9-1868-41B9-A034-C19A3F94BCA4}"/>
                </a:ext>
              </a:extLst>
            </p:cNvPr>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ＭＳ Ｐゴシック" charset="0"/>
                </a:rPr>
                <a:t>How to advise on potential side effects?</a:t>
              </a:r>
            </a:p>
          </p:txBody>
        </p:sp>
        <p:sp>
          <p:nvSpPr>
            <p:cNvPr id="10" name="Ellipse 9">
              <a:extLst>
                <a:ext uri="{FF2B5EF4-FFF2-40B4-BE49-F238E27FC236}">
                  <a16:creationId xmlns:a16="http://schemas.microsoft.com/office/drawing/2014/main" id="{F15A39EF-0965-490E-A205-E9363DAE73C8}"/>
                </a:ext>
              </a:extLst>
            </p:cNvPr>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
        <p:nvSpPr>
          <p:cNvPr id="8195" name="ZoneTexte 15">
            <a:extLst>
              <a:ext uri="{FF2B5EF4-FFF2-40B4-BE49-F238E27FC236}">
                <a16:creationId xmlns:a16="http://schemas.microsoft.com/office/drawing/2014/main" id="{6201ED66-CC23-4432-8FAF-95688C48748D}"/>
              </a:ext>
            </a:extLst>
          </p:cNvPr>
          <p:cNvSpPr txBox="1">
            <a:spLocks noChangeArrowheads="1"/>
          </p:cNvSpPr>
          <p:nvPr/>
        </p:nvSpPr>
        <p:spPr bwMode="auto">
          <a:xfrm>
            <a:off x="-396875" y="260350"/>
            <a:ext cx="10153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s-ES" sz="3200" b="1"/>
              <a:t>Key issues</a:t>
            </a:r>
          </a:p>
        </p:txBody>
      </p:sp>
      <p:pic>
        <p:nvPicPr>
          <p:cNvPr id="8196" name="Picture 15" descr="C:\Users\sfellache\Desktop\ammp\doctor2.jpg">
            <a:extLst>
              <a:ext uri="{FF2B5EF4-FFF2-40B4-BE49-F238E27FC236}">
                <a16:creationId xmlns:a16="http://schemas.microsoft.com/office/drawing/2014/main" id="{3DF6DC16-BE11-4CA0-A925-EE6268938C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85900"/>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6">
            <a:extLst>
              <a:ext uri="{FF2B5EF4-FFF2-40B4-BE49-F238E27FC236}">
                <a16:creationId xmlns:a16="http://schemas.microsoft.com/office/drawing/2014/main" id="{4832D127-561D-47A6-AA15-244DCA206152}"/>
              </a:ext>
            </a:extLst>
          </p:cNvPr>
          <p:cNvGrpSpPr>
            <a:grpSpLocks/>
          </p:cNvGrpSpPr>
          <p:nvPr/>
        </p:nvGrpSpPr>
        <p:grpSpPr bwMode="auto">
          <a:xfrm>
            <a:off x="503238" y="4508500"/>
            <a:ext cx="4427537" cy="1154113"/>
            <a:chOff x="317" y="3021"/>
            <a:chExt cx="2789" cy="635"/>
          </a:xfrm>
        </p:grpSpPr>
        <p:sp>
          <p:nvSpPr>
            <p:cNvPr id="4" name="Rectangle à coins arrondis 3">
              <a:extLst>
                <a:ext uri="{FF2B5EF4-FFF2-40B4-BE49-F238E27FC236}">
                  <a16:creationId xmlns:a16="http://schemas.microsoft.com/office/drawing/2014/main" id="{FE393961-D9BF-4B1D-80A2-752EAECA366B}"/>
                </a:ext>
              </a:extLst>
            </p:cNvPr>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a:solidFill>
                    <a:srgbClr val="000066"/>
                  </a:solidFill>
                  <a:ea typeface="Arial" charset="0"/>
                </a:rPr>
                <a:t> </a:t>
              </a:r>
              <a:r>
                <a:rPr lang="fr-FR" sz="2000" b="1" dirty="0" err="1">
                  <a:solidFill>
                    <a:srgbClr val="000066"/>
                  </a:solidFill>
                  <a:ea typeface="Arial" charset="0"/>
                </a:rPr>
                <a:t>What</a:t>
              </a:r>
              <a:r>
                <a:rPr lang="fr-FR" sz="2000" b="1" dirty="0">
                  <a:solidFill>
                    <a:srgbClr val="000066"/>
                  </a:solidFill>
                  <a:ea typeface="Arial" charset="0"/>
                </a:rPr>
                <a:t> </a:t>
              </a:r>
              <a:r>
                <a:rPr lang="fr-FR" sz="2000" b="1" dirty="0" err="1">
                  <a:solidFill>
                    <a:srgbClr val="000066"/>
                  </a:solidFill>
                  <a:ea typeface="Arial" charset="0"/>
                </a:rPr>
                <a:t>other</a:t>
              </a:r>
              <a:r>
                <a:rPr lang="fr-FR" sz="2000" b="1" dirty="0">
                  <a:solidFill>
                    <a:srgbClr val="000066"/>
                  </a:solidFill>
                  <a:ea typeface="Arial" charset="0"/>
                </a:rPr>
                <a:t> </a:t>
              </a:r>
              <a:r>
                <a:rPr lang="en-US" sz="2000" b="1" dirty="0">
                  <a:solidFill>
                    <a:srgbClr val="000066"/>
                  </a:solidFill>
                  <a:ea typeface="Arial" charset="0"/>
                </a:rPr>
                <a:t>messages to give caretakers before they leave the session? </a:t>
              </a:r>
            </a:p>
          </p:txBody>
        </p:sp>
        <p:sp>
          <p:nvSpPr>
            <p:cNvPr id="12" name="Ellipse 11">
              <a:extLst>
                <a:ext uri="{FF2B5EF4-FFF2-40B4-BE49-F238E27FC236}">
                  <a16:creationId xmlns:a16="http://schemas.microsoft.com/office/drawing/2014/main" id="{C6B3B3BE-37E1-4871-8C52-5C5DBB2834FC}"/>
                </a:ext>
              </a:extLst>
            </p:cNvPr>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grpSp>
        <p:nvGrpSpPr>
          <p:cNvPr id="9" name="Group 14">
            <a:extLst>
              <a:ext uri="{FF2B5EF4-FFF2-40B4-BE49-F238E27FC236}">
                <a16:creationId xmlns:a16="http://schemas.microsoft.com/office/drawing/2014/main" id="{8F1F2E2B-0BE7-4AC7-A376-B85CC13985CA}"/>
              </a:ext>
            </a:extLst>
          </p:cNvPr>
          <p:cNvGrpSpPr>
            <a:grpSpLocks/>
          </p:cNvGrpSpPr>
          <p:nvPr/>
        </p:nvGrpSpPr>
        <p:grpSpPr bwMode="auto">
          <a:xfrm>
            <a:off x="503238" y="2346325"/>
            <a:ext cx="4357687" cy="1152525"/>
            <a:chOff x="317" y="1660"/>
            <a:chExt cx="2745" cy="726"/>
          </a:xfrm>
        </p:grpSpPr>
        <p:sp>
          <p:nvSpPr>
            <p:cNvPr id="11" name="Rectangle à coins arrondis 10">
              <a:extLst>
                <a:ext uri="{FF2B5EF4-FFF2-40B4-BE49-F238E27FC236}">
                  <a16:creationId xmlns:a16="http://schemas.microsoft.com/office/drawing/2014/main" id="{753B08F2-0556-49C0-A9FD-46ACD81662F0}"/>
                </a:ext>
              </a:extLst>
            </p:cNvPr>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advise on rotavirus disease and prevention methods</a:t>
              </a:r>
              <a:r>
                <a:rPr lang="fr-FR" sz="2000" b="1">
                  <a:solidFill>
                    <a:srgbClr val="000066"/>
                  </a:solidFill>
                  <a:ea typeface="MS PGothic" pitchFamily="34" charset="-128"/>
                </a:rPr>
                <a:t>?</a:t>
              </a:r>
            </a:p>
            <a:p>
              <a:pPr rtl="1" eaLnBrk="1" hangingPunct="1">
                <a:defRPr/>
              </a:pPr>
              <a:endParaRPr lang="en-US" sz="2000" b="1">
                <a:solidFill>
                  <a:srgbClr val="000066"/>
                </a:solidFill>
                <a:ea typeface="MS PGothic" pitchFamily="34" charset="-128"/>
              </a:endParaRPr>
            </a:p>
          </p:txBody>
        </p:sp>
        <p:sp>
          <p:nvSpPr>
            <p:cNvPr id="13" name="Ellipse 12">
              <a:extLst>
                <a:ext uri="{FF2B5EF4-FFF2-40B4-BE49-F238E27FC236}">
                  <a16:creationId xmlns:a16="http://schemas.microsoft.com/office/drawing/2014/main" id="{13BE708E-AEC3-48E5-9781-F6CC808C8706}"/>
                </a:ext>
              </a:extLst>
            </p:cNvPr>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BD352CD-D627-4FAC-B02E-1B962A1351D0}"/>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br>
              <a:rPr lang="en-US" sz="3600" b="1">
                <a:solidFill>
                  <a:srgbClr val="000066"/>
                </a:solidFill>
                <a:latin typeface="Arial" pitchFamily="34" charset="0"/>
              </a:rPr>
            </a:br>
            <a:r>
              <a:rPr lang="en-US" sz="3600" b="1">
                <a:solidFill>
                  <a:srgbClr val="000066"/>
                </a:solidFill>
                <a:latin typeface="Arial" pitchFamily="34" charset="0"/>
              </a:rPr>
              <a:t>How to communicate with caretakers? </a:t>
            </a:r>
            <a:br>
              <a:rPr lang="fr-FR" sz="3600" b="1">
                <a:solidFill>
                  <a:srgbClr val="000066"/>
                </a:solidFill>
                <a:latin typeface="Arial" pitchFamily="34" charset="0"/>
              </a:rPr>
            </a:br>
            <a:endParaRPr lang="en-GB" sz="3500" b="1">
              <a:solidFill>
                <a:srgbClr val="000066"/>
              </a:solidFill>
              <a:latin typeface="Arial" pitchFamily="34" charset="0"/>
            </a:endParaRPr>
          </a:p>
        </p:txBody>
      </p:sp>
      <p:sp>
        <p:nvSpPr>
          <p:cNvPr id="10242" name="Rectangle 3">
            <a:extLst>
              <a:ext uri="{FF2B5EF4-FFF2-40B4-BE49-F238E27FC236}">
                <a16:creationId xmlns:a16="http://schemas.microsoft.com/office/drawing/2014/main" id="{B74606D4-3003-4F4C-83E1-700446332C6E}"/>
              </a:ext>
            </a:extLst>
          </p:cNvPr>
          <p:cNvSpPr txBox="1">
            <a:spLocks noChangeArrowheads="1"/>
          </p:cNvSpPr>
          <p:nvPr/>
        </p:nvSpPr>
        <p:spPr bwMode="auto">
          <a:xfrm>
            <a:off x="323850" y="15573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GB" altLang="es-ES"/>
              <a:t>Be respectful</a:t>
            </a:r>
          </a:p>
          <a:p>
            <a:pPr eaLnBrk="1" hangingPunct="1"/>
            <a:r>
              <a:rPr lang="en-GB" altLang="es-ES"/>
              <a:t>Use simple words and avoid technical terms</a:t>
            </a:r>
          </a:p>
          <a:p>
            <a:pPr eaLnBrk="1" hangingPunct="1"/>
            <a:r>
              <a:rPr lang="en-GB" altLang="es-ES"/>
              <a:t>Listen to caretaker's concerns</a:t>
            </a:r>
          </a:p>
          <a:p>
            <a:pPr eaLnBrk="1" hangingPunct="1"/>
            <a:r>
              <a:rPr lang="en-GB" altLang="es-ES"/>
              <a:t>Make sure the caretaker has understood your key messages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3">
            <a:extLst>
              <a:ext uri="{FF2B5EF4-FFF2-40B4-BE49-F238E27FC236}">
                <a16:creationId xmlns:a16="http://schemas.microsoft.com/office/drawing/2014/main" id="{BF3F8680-944C-4699-8CD4-90CFEFD804B4}"/>
              </a:ext>
            </a:extLst>
          </p:cNvPr>
          <p:cNvSpPr txBox="1">
            <a:spLocks noChangeArrowheads="1"/>
          </p:cNvSpPr>
          <p:nvPr/>
        </p:nvSpPr>
        <p:spPr bwMode="auto">
          <a:xfrm>
            <a:off x="179388" y="1341438"/>
            <a:ext cx="8229600"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FontTx/>
              <a:buNone/>
            </a:pPr>
            <a:endParaRPr lang="en-US" altLang="es-ES"/>
          </a:p>
        </p:txBody>
      </p:sp>
      <p:sp>
        <p:nvSpPr>
          <p:cNvPr id="9219" name="Rectangle 2">
            <a:extLst>
              <a:ext uri="{FF2B5EF4-FFF2-40B4-BE49-F238E27FC236}">
                <a16:creationId xmlns:a16="http://schemas.microsoft.com/office/drawing/2014/main" id="{6C30A6CE-E26D-49AD-96BC-A839BDD5F013}"/>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US" sz="3600" b="1">
                <a:solidFill>
                  <a:srgbClr val="000066"/>
                </a:solidFill>
                <a:latin typeface="Arial" pitchFamily="34" charset="0"/>
              </a:rPr>
              <a:t>What is “triple A” communication</a:t>
            </a:r>
          </a:p>
          <a:p>
            <a:pPr algn="ctr">
              <a:defRPr/>
            </a:pPr>
            <a:r>
              <a:rPr lang="en-US" sz="3600" b="1">
                <a:solidFill>
                  <a:srgbClr val="000066"/>
                </a:solidFill>
                <a:latin typeface="Arial" pitchFamily="34" charset="0"/>
              </a:rPr>
              <a:t>with parents?</a:t>
            </a:r>
            <a:endParaRPr lang="en-GB" sz="3500" b="1">
              <a:solidFill>
                <a:srgbClr val="000066"/>
              </a:solidFill>
              <a:latin typeface="Arial" pitchFamily="34" charset="0"/>
            </a:endParaRPr>
          </a:p>
        </p:txBody>
      </p:sp>
      <p:sp>
        <p:nvSpPr>
          <p:cNvPr id="12291" name="Text Box 19">
            <a:extLst>
              <a:ext uri="{FF2B5EF4-FFF2-40B4-BE49-F238E27FC236}">
                <a16:creationId xmlns:a16="http://schemas.microsoft.com/office/drawing/2014/main" id="{7E99D1DF-DDF4-4280-A1E9-680382B4FC3B}"/>
              </a:ext>
            </a:extLst>
          </p:cNvPr>
          <p:cNvSpPr txBox="1">
            <a:spLocks noChangeArrowheads="1"/>
          </p:cNvSpPr>
          <p:nvPr/>
        </p:nvSpPr>
        <p:spPr bwMode="auto">
          <a:xfrm>
            <a:off x="6877050" y="3141663"/>
            <a:ext cx="137160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3600"/>
              <a:t>A</a:t>
            </a:r>
            <a:r>
              <a:rPr lang="fr-FR" altLang="es-ES" sz="2400"/>
              <a:t>rrange</a:t>
            </a:r>
          </a:p>
          <a:p>
            <a:pPr algn="ctr" eaLnBrk="1" hangingPunct="1">
              <a:spcBef>
                <a:spcPct val="0"/>
              </a:spcBef>
              <a:buClrTx/>
              <a:buFontTx/>
              <a:buNone/>
            </a:pPr>
            <a:r>
              <a:rPr lang="fr-FR" altLang="es-ES" sz="2000"/>
              <a:t>for when</a:t>
            </a:r>
          </a:p>
          <a:p>
            <a:pPr algn="ctr" eaLnBrk="1" hangingPunct="1">
              <a:spcBef>
                <a:spcPct val="0"/>
              </a:spcBef>
              <a:buClrTx/>
              <a:buFontTx/>
              <a:buNone/>
            </a:pPr>
            <a:r>
              <a:rPr lang="fr-FR" altLang="es-ES" sz="2000"/>
              <a:t>to return</a:t>
            </a:r>
          </a:p>
        </p:txBody>
      </p:sp>
      <p:pic>
        <p:nvPicPr>
          <p:cNvPr id="12292" name="Picture 24" descr="pain or fever">
            <a:extLst>
              <a:ext uri="{FF2B5EF4-FFF2-40B4-BE49-F238E27FC236}">
                <a16:creationId xmlns:a16="http://schemas.microsoft.com/office/drawing/2014/main" id="{EFDF90A2-ECFA-491F-96B5-34DACD60AC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060575"/>
            <a:ext cx="12255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 Box 25">
            <a:extLst>
              <a:ext uri="{FF2B5EF4-FFF2-40B4-BE49-F238E27FC236}">
                <a16:creationId xmlns:a16="http://schemas.microsoft.com/office/drawing/2014/main" id="{412972D6-0AFE-4820-B908-E1213DFA1E1E}"/>
              </a:ext>
            </a:extLst>
          </p:cNvPr>
          <p:cNvSpPr txBox="1">
            <a:spLocks noChangeArrowheads="1"/>
          </p:cNvSpPr>
          <p:nvPr/>
        </p:nvSpPr>
        <p:spPr bwMode="auto">
          <a:xfrm>
            <a:off x="3475038" y="3141663"/>
            <a:ext cx="232092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3600"/>
              <a:t>A</a:t>
            </a:r>
            <a:r>
              <a:rPr lang="fr-FR" altLang="es-ES" sz="2400"/>
              <a:t>lert</a:t>
            </a:r>
          </a:p>
          <a:p>
            <a:pPr algn="ctr" eaLnBrk="1" hangingPunct="1">
              <a:spcBef>
                <a:spcPct val="0"/>
              </a:spcBef>
              <a:buClrTx/>
              <a:buFontTx/>
              <a:buNone/>
            </a:pPr>
            <a:r>
              <a:rPr lang="fr-FR" altLang="es-ES" sz="2000"/>
              <a:t>on side effects and how to respond</a:t>
            </a:r>
          </a:p>
        </p:txBody>
      </p:sp>
      <p:sp>
        <p:nvSpPr>
          <p:cNvPr id="12294" name="Text Box 27">
            <a:extLst>
              <a:ext uri="{FF2B5EF4-FFF2-40B4-BE49-F238E27FC236}">
                <a16:creationId xmlns:a16="http://schemas.microsoft.com/office/drawing/2014/main" id="{8864712A-9EE2-4642-8E0C-663FB1D19C90}"/>
              </a:ext>
            </a:extLst>
          </p:cNvPr>
          <p:cNvSpPr txBox="1">
            <a:spLocks noChangeArrowheads="1"/>
          </p:cNvSpPr>
          <p:nvPr/>
        </p:nvSpPr>
        <p:spPr bwMode="auto">
          <a:xfrm>
            <a:off x="868363" y="3186113"/>
            <a:ext cx="132715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3600"/>
              <a:t>A</a:t>
            </a:r>
            <a:r>
              <a:rPr lang="fr-FR" altLang="es-ES" sz="2400"/>
              <a:t>dvise</a:t>
            </a:r>
          </a:p>
          <a:p>
            <a:pPr algn="ctr" eaLnBrk="1" hangingPunct="1">
              <a:spcBef>
                <a:spcPct val="0"/>
              </a:spcBef>
              <a:buClrTx/>
              <a:buFontTx/>
              <a:buNone/>
            </a:pPr>
            <a:r>
              <a:rPr lang="fr-FR" altLang="es-ES" sz="2000"/>
              <a:t>on what is</a:t>
            </a:r>
          </a:p>
          <a:p>
            <a:pPr algn="ctr" eaLnBrk="1" hangingPunct="1">
              <a:spcBef>
                <a:spcPct val="0"/>
              </a:spcBef>
              <a:buClrTx/>
              <a:buFontTx/>
              <a:buNone/>
            </a:pPr>
            <a:r>
              <a:rPr lang="fr-FR" altLang="es-ES" sz="2000"/>
              <a:t>given</a:t>
            </a:r>
          </a:p>
        </p:txBody>
      </p:sp>
      <p:pic>
        <p:nvPicPr>
          <p:cNvPr id="12295" name="Picture 28" descr="calendar">
            <a:extLst>
              <a:ext uri="{FF2B5EF4-FFF2-40B4-BE49-F238E27FC236}">
                <a16:creationId xmlns:a16="http://schemas.microsoft.com/office/drawing/2014/main" id="{34F6239D-5AEB-4D14-AC2C-9841C7DB95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2362200"/>
            <a:ext cx="79216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Picture 10">
            <a:extLst>
              <a:ext uri="{FF2B5EF4-FFF2-40B4-BE49-F238E27FC236}">
                <a16:creationId xmlns:a16="http://schemas.microsoft.com/office/drawing/2014/main" id="{5AE7A311-D631-413B-9A14-3AC8C8A6DAE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1993113"/>
            <a:ext cx="1495425"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4714AAF-983B-4659-B079-E214DE7D4E57}"/>
              </a:ext>
            </a:extLst>
          </p:cNvPr>
          <p:cNvSpPr>
            <a:spLocks noGrp="1" noChangeArrowheads="1"/>
          </p:cNvSpPr>
          <p:nvPr>
            <p:ph type="title"/>
          </p:nvPr>
        </p:nvSpPr>
        <p:spPr/>
        <p:txBody>
          <a:bodyPr/>
          <a:lstStyle/>
          <a:p>
            <a:pPr eaLnBrk="1" hangingPunct="1">
              <a:defRPr/>
            </a:pPr>
            <a:r>
              <a:rPr lang="en-US" dirty="0"/>
              <a:t>Advise: How to inform about the disease?</a:t>
            </a:r>
            <a:endParaRPr lang="fr-FR" dirty="0"/>
          </a:p>
        </p:txBody>
      </p:sp>
      <p:sp>
        <p:nvSpPr>
          <p:cNvPr id="14338" name="Rectangle 3">
            <a:extLst>
              <a:ext uri="{FF2B5EF4-FFF2-40B4-BE49-F238E27FC236}">
                <a16:creationId xmlns:a16="http://schemas.microsoft.com/office/drawing/2014/main" id="{8216C64F-37D2-4400-B948-F12A6AE0562C}"/>
              </a:ext>
            </a:extLst>
          </p:cNvPr>
          <p:cNvSpPr txBox="1">
            <a:spLocks noChangeArrowheads="1"/>
          </p:cNvSpPr>
          <p:nvPr/>
        </p:nvSpPr>
        <p:spPr bwMode="auto">
          <a:xfrm>
            <a:off x="287338" y="1557338"/>
            <a:ext cx="846137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a:t>Rotavirus causes severe diarrhoea, vomiting, and fever leading to rapid dehydration</a:t>
            </a:r>
          </a:p>
          <a:p>
            <a:pPr eaLnBrk="1" hangingPunct="1"/>
            <a:r>
              <a:rPr lang="en-US" altLang="es-ES"/>
              <a:t>Rotavirus is found everywhere</a:t>
            </a:r>
          </a:p>
          <a:p>
            <a:pPr lvl="1"/>
            <a:r>
              <a:rPr lang="en-US" altLang="es-ES">
                <a:ea typeface="MS PGothic" panose="020B0600070205080204" pitchFamily="34" charset="-128"/>
              </a:rPr>
              <a:t>Almost every child in the world will suffer from at least one infection by the time he or she is three years old</a:t>
            </a:r>
          </a:p>
          <a:p>
            <a:pPr eaLnBrk="1" hangingPunct="1"/>
            <a:r>
              <a:rPr lang="en-US" altLang="es-ES"/>
              <a:t>Rotavirus is not the only cause of diarrhoea, but it is one of the most serious</a:t>
            </a:r>
          </a:p>
          <a:p>
            <a:pPr eaLnBrk="1" hangingPunct="1"/>
            <a:r>
              <a:rPr lang="en-US" altLang="es-ES"/>
              <a:t>Rotavirus infection spreads very quickly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a:extLst>
              <a:ext uri="{FF2B5EF4-FFF2-40B4-BE49-F238E27FC236}">
                <a16:creationId xmlns:a16="http://schemas.microsoft.com/office/drawing/2014/main" id="{1B04AD38-4BE0-4460-992F-88468BE86121}"/>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endParaRPr lang="en-US" altLang="es-ES" b="1"/>
          </a:p>
          <a:p>
            <a:pPr eaLnBrk="1" hangingPunct="1">
              <a:buFontTx/>
              <a:buNone/>
            </a:pPr>
            <a:endParaRPr lang="en-US" altLang="es-ES" b="1"/>
          </a:p>
          <a:p>
            <a:pPr eaLnBrk="1" hangingPunct="1"/>
            <a:endParaRPr lang="en-US" altLang="es-ES" b="1"/>
          </a:p>
        </p:txBody>
      </p:sp>
      <p:sp>
        <p:nvSpPr>
          <p:cNvPr id="11267" name="Rectangle 2">
            <a:extLst>
              <a:ext uri="{FF2B5EF4-FFF2-40B4-BE49-F238E27FC236}">
                <a16:creationId xmlns:a16="http://schemas.microsoft.com/office/drawing/2014/main" id="{9BDE9BD8-A2A9-4CBB-AE7A-FB5E142ACE6D}"/>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US" sz="3500" dirty="0">
                <a:ea typeface="ＭＳ Ｐゴシック" pitchFamily="34" charset="-128"/>
              </a:rPr>
              <a:t>What can be done to prevent rotavirus and </a:t>
            </a:r>
            <a:r>
              <a:rPr lang="en-US" sz="3500" dirty="0" err="1">
                <a:ea typeface="ＭＳ Ｐゴシック" pitchFamily="34" charset="-128"/>
              </a:rPr>
              <a:t>diarrhoeal</a:t>
            </a:r>
            <a:r>
              <a:rPr lang="en-GB" sz="3500" dirty="0">
                <a:ea typeface="ＭＳ Ｐゴシック" pitchFamily="34" charset="-128"/>
              </a:rPr>
              <a:t> </a:t>
            </a:r>
            <a:r>
              <a:rPr lang="en-US" sz="3500" dirty="0">
                <a:ea typeface="ＭＳ Ｐゴシック" pitchFamily="34" charset="-128"/>
              </a:rPr>
              <a:t>disease</a:t>
            </a:r>
            <a:r>
              <a:rPr lang="en-GB" sz="3500" dirty="0">
                <a:ea typeface="ＭＳ Ｐゴシック" pitchFamily="34" charset="-128"/>
              </a:rPr>
              <a:t>?</a:t>
            </a:r>
          </a:p>
        </p:txBody>
      </p:sp>
      <p:sp>
        <p:nvSpPr>
          <p:cNvPr id="16387" name="Rectangle 2">
            <a:extLst>
              <a:ext uri="{FF2B5EF4-FFF2-40B4-BE49-F238E27FC236}">
                <a16:creationId xmlns:a16="http://schemas.microsoft.com/office/drawing/2014/main" id="{5AC9CE8D-F643-4F44-8265-8B6AE63754F1}"/>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1800">
              <a:solidFill>
                <a:schemeClr val="tx1"/>
              </a:solidFill>
              <a:latin typeface="Limon F3" charset="0"/>
            </a:endParaRPr>
          </a:p>
        </p:txBody>
      </p:sp>
      <p:pic>
        <p:nvPicPr>
          <p:cNvPr id="16388" name="Picture 24">
            <a:extLst>
              <a:ext uri="{FF2B5EF4-FFF2-40B4-BE49-F238E27FC236}">
                <a16:creationId xmlns:a16="http://schemas.microsoft.com/office/drawing/2014/main" id="{5D3840D9-19F7-48A5-B8CA-4F96401305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0000" y="1438275"/>
            <a:ext cx="6604000" cy="431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a:extLst>
              <a:ext uri="{FF2B5EF4-FFF2-40B4-BE49-F238E27FC236}">
                <a16:creationId xmlns:a16="http://schemas.microsoft.com/office/drawing/2014/main" id="{2299F3A6-622E-4345-95A2-0201E344D05A}"/>
              </a:ext>
            </a:extLst>
          </p:cNvPr>
          <p:cNvSpPr txBox="1">
            <a:spLocks noChangeArrowheads="1"/>
          </p:cNvSpPr>
          <p:nvPr/>
        </p:nvSpPr>
        <p:spPr bwMode="auto">
          <a:xfrm>
            <a:off x="250825" y="1412875"/>
            <a:ext cx="8713788"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sz="2400" dirty="0"/>
              <a:t>Millions of children have received rotavirus vaccine (</a:t>
            </a:r>
            <a:r>
              <a:rPr lang="en-US" altLang="es-ES" sz="2400" dirty="0" err="1"/>
              <a:t>Rotavac</a:t>
            </a:r>
            <a:r>
              <a:rPr lang="en-US" altLang="es-ES" sz="2400" baseline="30000" dirty="0"/>
              <a:t>®</a:t>
            </a:r>
            <a:r>
              <a:rPr lang="en-US" altLang="es-ES" sz="2400" dirty="0"/>
              <a:t>)</a:t>
            </a:r>
            <a:r>
              <a:rPr lang="en-US" altLang="es-ES" sz="2400" dirty="0">
                <a:solidFill>
                  <a:srgbClr val="FF0000"/>
                </a:solidFill>
              </a:rPr>
              <a:t> </a:t>
            </a:r>
            <a:r>
              <a:rPr lang="en-US" altLang="es-ES" sz="2400" dirty="0"/>
              <a:t>in the </a:t>
            </a:r>
            <a:r>
              <a:rPr lang="en-US" altLang="es-ES" sz="2400"/>
              <a:t>last 5 </a:t>
            </a:r>
            <a:r>
              <a:rPr lang="en-US" altLang="es-ES" sz="2400" dirty="0"/>
              <a:t>years and the vaccine is considered very safe and effective</a:t>
            </a:r>
          </a:p>
          <a:p>
            <a:pPr eaLnBrk="1" hangingPunct="1"/>
            <a:r>
              <a:rPr lang="en-US" altLang="es-ES" sz="2400" dirty="0"/>
              <a:t>This vaccine will be given at the same time as pentavalent vaccine, therefore no extra visit is required for this vaccine</a:t>
            </a:r>
          </a:p>
          <a:p>
            <a:pPr eaLnBrk="1" hangingPunct="1"/>
            <a:r>
              <a:rPr lang="en-US" altLang="es-ES" sz="2400" dirty="0"/>
              <a:t>Rotavirus vaccine (</a:t>
            </a:r>
            <a:r>
              <a:rPr lang="en-US" altLang="es-ES" sz="2400" dirty="0" err="1"/>
              <a:t>Rotavac</a:t>
            </a:r>
            <a:r>
              <a:rPr lang="en-US" altLang="es-ES" sz="2400" baseline="30000" dirty="0"/>
              <a:t>®</a:t>
            </a:r>
            <a:r>
              <a:rPr lang="en-US" altLang="es-ES" sz="2400" dirty="0"/>
              <a:t>) will not prevent </a:t>
            </a:r>
            <a:r>
              <a:rPr lang="en-US" altLang="es-ES" sz="2400" dirty="0" err="1"/>
              <a:t>diarrhoea</a:t>
            </a:r>
            <a:r>
              <a:rPr lang="en-US" altLang="es-ES" sz="2400" dirty="0"/>
              <a:t> or vomiting caused by other germs, but it is very good at preventing </a:t>
            </a:r>
            <a:r>
              <a:rPr lang="en-US" altLang="es-ES" sz="2400" dirty="0" err="1"/>
              <a:t>diarrhoea</a:t>
            </a:r>
            <a:r>
              <a:rPr lang="en-US" altLang="es-ES" sz="2400" dirty="0"/>
              <a:t> and vomiting caused by rotavirus. </a:t>
            </a:r>
            <a:endParaRPr lang="en-GB" altLang="es-ES" sz="2400" dirty="0"/>
          </a:p>
        </p:txBody>
      </p:sp>
      <p:sp>
        <p:nvSpPr>
          <p:cNvPr id="12291" name="Rectangle 2">
            <a:extLst>
              <a:ext uri="{FF2B5EF4-FFF2-40B4-BE49-F238E27FC236}">
                <a16:creationId xmlns:a16="http://schemas.microsoft.com/office/drawing/2014/main" id="{6662FA47-C55B-46F4-B0EC-CA85AF05045B}"/>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en-US" sz="3500" b="1" dirty="0">
                <a:solidFill>
                  <a:srgbClr val="000066"/>
                </a:solidFill>
                <a:latin typeface="Arial" pitchFamily="34" charset="0"/>
              </a:rPr>
              <a:t>Advise: What is the new rotavirus </a:t>
            </a:r>
          </a:p>
          <a:p>
            <a:pPr algn="ctr" eaLnBrk="1" hangingPunct="1">
              <a:defRPr/>
            </a:pPr>
            <a:r>
              <a:rPr lang="en-US" sz="3500" b="1" dirty="0">
                <a:solidFill>
                  <a:srgbClr val="000066"/>
                </a:solidFill>
                <a:latin typeface="Arial" pitchFamily="34" charset="0"/>
              </a:rPr>
              <a:t>vaccine (</a:t>
            </a:r>
            <a:r>
              <a:rPr lang="en-US" sz="3500" b="1" dirty="0" err="1">
                <a:solidFill>
                  <a:srgbClr val="000066"/>
                </a:solidFill>
                <a:latin typeface="Arial" pitchFamily="34" charset="0"/>
              </a:rPr>
              <a:t>Rotavac</a:t>
            </a:r>
            <a:r>
              <a:rPr lang="en-US" sz="3500" b="1" baseline="30000" dirty="0">
                <a:solidFill>
                  <a:srgbClr val="000066"/>
                </a:solidFill>
                <a:latin typeface="Arial" pitchFamily="34" charset="0"/>
              </a:rPr>
              <a:t>®</a:t>
            </a:r>
            <a:r>
              <a:rPr lang="en-US" sz="3500" b="1" dirty="0">
                <a:solidFill>
                  <a:srgbClr val="000066"/>
                </a:solidFill>
                <a:latin typeface="Arial" pitchFamily="34" charset="0"/>
              </a:rPr>
              <a:t>)?</a:t>
            </a:r>
            <a:endParaRPr lang="en-GB" sz="3500" b="1" dirty="0">
              <a:solidFill>
                <a:srgbClr val="000066"/>
              </a:solidFill>
              <a:latin typeface="Arial"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B6AE12B-E525-49AD-905F-4D2DF58F661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en-US" sz="3500" b="1" dirty="0">
                <a:solidFill>
                  <a:srgbClr val="000066"/>
                </a:solidFill>
                <a:latin typeface="Arial" pitchFamily="34" charset="0"/>
              </a:rPr>
              <a:t>Advise: Rotavirus vaccine schedule?</a:t>
            </a:r>
            <a:endParaRPr lang="en-GB" sz="3500" b="1" dirty="0">
              <a:solidFill>
                <a:srgbClr val="000066"/>
              </a:solidFill>
              <a:latin typeface="Arial" pitchFamily="34" charset="0"/>
            </a:endParaRPr>
          </a:p>
        </p:txBody>
      </p:sp>
      <p:sp>
        <p:nvSpPr>
          <p:cNvPr id="20482" name="Rectangle 3">
            <a:extLst>
              <a:ext uri="{FF2B5EF4-FFF2-40B4-BE49-F238E27FC236}">
                <a16:creationId xmlns:a16="http://schemas.microsoft.com/office/drawing/2014/main" id="{B65E80F8-B019-4E8F-8238-BAA67F39316F}"/>
              </a:ext>
            </a:extLst>
          </p:cNvPr>
          <p:cNvSpPr txBox="1">
            <a:spLocks noChangeArrowheads="1"/>
          </p:cNvSpPr>
          <p:nvPr/>
        </p:nvSpPr>
        <p:spPr bwMode="auto">
          <a:xfrm>
            <a:off x="395288" y="1628775"/>
            <a:ext cx="8353425"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ts val="2000"/>
              </a:spcBef>
            </a:pPr>
            <a:r>
              <a:rPr lang="en-US" altLang="es-ES" sz="2600" dirty="0"/>
              <a:t>Getting vaccinated on time is important</a:t>
            </a:r>
          </a:p>
          <a:p>
            <a:pPr eaLnBrk="1" hangingPunct="1">
              <a:spcBef>
                <a:spcPts val="2000"/>
              </a:spcBef>
            </a:pPr>
            <a:r>
              <a:rPr lang="en-US" altLang="es-ES" sz="2600" dirty="0"/>
              <a:t>For rotavirus vaccine (</a:t>
            </a:r>
            <a:r>
              <a:rPr lang="en-US" altLang="es-ES" sz="2600" dirty="0" err="1"/>
              <a:t>Rotavac</a:t>
            </a:r>
            <a:r>
              <a:rPr lang="en-US" altLang="es-ES" sz="2600" baseline="30000" dirty="0"/>
              <a:t>®</a:t>
            </a:r>
            <a:r>
              <a:rPr lang="en-US" altLang="es-ES" sz="2600" dirty="0"/>
              <a:t>), 3 doses separated by 4 weeks are needed</a:t>
            </a:r>
          </a:p>
          <a:p>
            <a:pPr eaLnBrk="1" hangingPunct="1">
              <a:spcBef>
                <a:spcPts val="2000"/>
              </a:spcBef>
            </a:pPr>
            <a:r>
              <a:rPr lang="en-US" altLang="es-ES" sz="2600" dirty="0"/>
              <a:t>The schedule is 6, 10 and 14 weeks (same as Penta, PCV and OPV)  </a:t>
            </a:r>
          </a:p>
          <a:p>
            <a:pPr eaLnBrk="1" hangingPunct="1">
              <a:spcBef>
                <a:spcPts val="2000"/>
              </a:spcBef>
            </a:pPr>
            <a:endParaRPr lang="en-US" altLang="es-ES" sz="2600" dirty="0"/>
          </a:p>
        </p:txBody>
      </p:sp>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2150</Words>
  <Application>Microsoft Office PowerPoint</Application>
  <PresentationFormat>On-screen Show (4:3)</PresentationFormat>
  <Paragraphs>185</Paragraphs>
  <Slides>16</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Limon F3</vt:lpstr>
      <vt:lpstr>Wingdings</vt:lpstr>
      <vt:lpstr>PPTtemplate</vt:lpstr>
      <vt:lpstr>Training for rotavirus vaccine introduction</vt:lpstr>
      <vt:lpstr>PowerPoint Presentation</vt:lpstr>
      <vt:lpstr>PowerPoint Presentation</vt:lpstr>
      <vt:lpstr>PowerPoint Presentation</vt:lpstr>
      <vt:lpstr>PowerPoint Presentation</vt:lpstr>
      <vt:lpstr>Advise: How to inform about the disease?</vt:lpstr>
      <vt:lpstr>PowerPoint Presentation</vt:lpstr>
      <vt:lpstr>PowerPoint Presentation</vt:lpstr>
      <vt:lpstr>PowerPoint Presentation</vt:lpstr>
      <vt:lpstr>Alert: How to respond to side effects?</vt:lpstr>
      <vt:lpstr>Arrange: When to return?</vt:lpstr>
      <vt:lpstr>PowerPoint Presentation</vt:lpstr>
      <vt:lpstr>PowerPoint Presentation</vt:lpstr>
      <vt:lpstr>PowerPoint Presentation</vt:lpstr>
      <vt:lpstr>PowerPoint Presentation</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WALLDORF, Jenny</cp:lastModifiedBy>
  <cp:revision>669</cp:revision>
  <dcterms:created xsi:type="dcterms:W3CDTF">2012-01-27T09:02:50Z</dcterms:created>
  <dcterms:modified xsi:type="dcterms:W3CDTF">2022-03-09T17:04:21Z</dcterms:modified>
</cp:coreProperties>
</file>