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Lst>
  <p:notesMasterIdLst>
    <p:notesMasterId r:id="rId20"/>
  </p:notesMasterIdLst>
  <p:handoutMasterIdLst>
    <p:handoutMasterId r:id="rId21"/>
  </p:handoutMasterIdLst>
  <p:sldIdLst>
    <p:sldId id="336" r:id="rId2"/>
    <p:sldId id="279" r:id="rId3"/>
    <p:sldId id="282" r:id="rId4"/>
    <p:sldId id="314" r:id="rId5"/>
    <p:sldId id="315" r:id="rId6"/>
    <p:sldId id="335" r:id="rId7"/>
    <p:sldId id="350" r:id="rId8"/>
    <p:sldId id="317" r:id="rId9"/>
    <p:sldId id="348" r:id="rId10"/>
    <p:sldId id="331" r:id="rId11"/>
    <p:sldId id="330" r:id="rId12"/>
    <p:sldId id="320" r:id="rId13"/>
    <p:sldId id="323" r:id="rId14"/>
    <p:sldId id="329" r:id="rId15"/>
    <p:sldId id="326" r:id="rId16"/>
    <p:sldId id="293" r:id="rId17"/>
    <p:sldId id="332" r:id="rId18"/>
    <p:sldId id="334" r:id="rId19"/>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MIREZ GONZALEZ, Alejandro" initials="" lastIdx="2" clrIdx="0"/>
  <p:cmAuthor id="2" name="Gillian Mayers" initials="" lastIdx="1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CCF546-70F5-CB02-DE9C-D8ABAF2E6C61}" v="3" dt="2022-02-26T14:20:45.0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67" autoAdjust="0"/>
    <p:restoredTop sz="74437" autoAdjust="0"/>
  </p:normalViewPr>
  <p:slideViewPr>
    <p:cSldViewPr>
      <p:cViewPr varScale="1">
        <p:scale>
          <a:sx n="81" d="100"/>
          <a:sy n="81" d="100"/>
        </p:scale>
        <p:origin x="2388" y="84"/>
      </p:cViewPr>
      <p:guideLst>
        <p:guide orient="horz" pos="2160"/>
        <p:guide pos="2880"/>
      </p:guideLst>
    </p:cSldViewPr>
  </p:slideViewPr>
  <p:notesTextViewPr>
    <p:cViewPr>
      <p:scale>
        <a:sx n="100" d="100"/>
        <a:sy n="100" d="100"/>
      </p:scale>
      <p:origin x="0" y="0"/>
    </p:cViewPr>
  </p:notesTextViewPr>
  <p:notesViewPr>
    <p:cSldViewPr>
      <p:cViewPr varScale="1">
        <p:scale>
          <a:sx n="48" d="100"/>
          <a:sy n="48" d="100"/>
        </p:scale>
        <p:origin x="-2394" y="-108"/>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rs Gillian F. MAYERS (mayersgill@gmail.com)" userId="S::mayersgill_gmail.com#ext#@worldhealthorg.onmicrosoft.com::d9b941f0-ac22-4431-a954-e58ec48ed8eb" providerId="AD" clId="Web-{70CCF546-70F5-CB02-DE9C-D8ABAF2E6C61}"/>
    <pc:docChg chg="modSld">
      <pc:chgData name="Mrs Gillian F. MAYERS (mayersgill@gmail.com)" userId="S::mayersgill_gmail.com#ext#@worldhealthorg.onmicrosoft.com::d9b941f0-ac22-4431-a954-e58ec48ed8eb" providerId="AD" clId="Web-{70CCF546-70F5-CB02-DE9C-D8ABAF2E6C61}" dt="2022-02-26T14:20:45.050" v="9" actId="1076"/>
      <pc:docMkLst>
        <pc:docMk/>
      </pc:docMkLst>
      <pc:sldChg chg="modSp modNotes">
        <pc:chgData name="Mrs Gillian F. MAYERS (mayersgill@gmail.com)" userId="S::mayersgill_gmail.com#ext#@worldhealthorg.onmicrosoft.com::d9b941f0-ac22-4431-a954-e58ec48ed8eb" providerId="AD" clId="Web-{70CCF546-70F5-CB02-DE9C-D8ABAF2E6C61}" dt="2022-02-26T14:20:35.940" v="7"/>
        <pc:sldMkLst>
          <pc:docMk/>
          <pc:sldMk cId="0" sldId="293"/>
        </pc:sldMkLst>
        <pc:spChg chg="mod">
          <ac:chgData name="Mrs Gillian F. MAYERS (mayersgill@gmail.com)" userId="S::mayersgill_gmail.com#ext#@worldhealthorg.onmicrosoft.com::d9b941f0-ac22-4431-a954-e58ec48ed8eb" providerId="AD" clId="Web-{70CCF546-70F5-CB02-DE9C-D8ABAF2E6C61}" dt="2022-02-26T14:19:58.596" v="3" actId="1076"/>
          <ac:spMkLst>
            <pc:docMk/>
            <pc:sldMk cId="0" sldId="293"/>
            <ac:spMk id="34818" creationId="{DC4779D2-8E2F-4CB0-A197-AA3E3B276F7D}"/>
          </ac:spMkLst>
        </pc:spChg>
      </pc:sldChg>
      <pc:sldChg chg="modNotes">
        <pc:chgData name="Mrs Gillian F. MAYERS (mayersgill@gmail.com)" userId="S::mayersgill_gmail.com#ext#@worldhealthorg.onmicrosoft.com::d9b941f0-ac22-4431-a954-e58ec48ed8eb" providerId="AD" clId="Web-{70CCF546-70F5-CB02-DE9C-D8ABAF2E6C61}" dt="2022-02-26T14:19:51.267" v="2"/>
        <pc:sldMkLst>
          <pc:docMk/>
          <pc:sldMk cId="0" sldId="326"/>
        </pc:sldMkLst>
      </pc:sldChg>
      <pc:sldChg chg="modSp">
        <pc:chgData name="Mrs Gillian F. MAYERS (mayersgill@gmail.com)" userId="S::mayersgill_gmail.com#ext#@worldhealthorg.onmicrosoft.com::d9b941f0-ac22-4431-a954-e58ec48ed8eb" providerId="AD" clId="Web-{70CCF546-70F5-CB02-DE9C-D8ABAF2E6C61}" dt="2022-02-26T14:20:45.050" v="9" actId="1076"/>
        <pc:sldMkLst>
          <pc:docMk/>
          <pc:sldMk cId="0" sldId="332"/>
        </pc:sldMkLst>
        <pc:picChg chg="mod">
          <ac:chgData name="Mrs Gillian F. MAYERS (mayersgill@gmail.com)" userId="S::mayersgill_gmail.com#ext#@worldhealthorg.onmicrosoft.com::d9b941f0-ac22-4431-a954-e58ec48ed8eb" providerId="AD" clId="Web-{70CCF546-70F5-CB02-DE9C-D8ABAF2E6C61}" dt="2022-02-26T14:20:45.050" v="9" actId="1076"/>
          <ac:picMkLst>
            <pc:docMk/>
            <pc:sldMk cId="0" sldId="332"/>
            <ac:picMk id="36866" creationId="{F32C4EAA-5D16-435C-AAF4-D71EF20978F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E75049B9-5854-450D-B7F0-E01AF6BC86F6}"/>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1E32668A-3DA0-410A-BCB3-2EF48A3D2218}"/>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8AB4EDB0-D99D-47E4-AA8E-0236563A74EB}"/>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7534B587-6FB6-4813-810E-86386BA053E4}"/>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DBA865E0-C79B-40E7-9DC6-7800A2EBD9B9}"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98B0EB7-CA9E-497A-8A66-2B19F5A065AD}"/>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4AE144F9-5573-40D0-A677-776117AE290C}"/>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F18A2A9B-A3BB-42BC-A951-FE33DA6E0F49}"/>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7DC1A052-86BF-4B07-8AF2-202339AAEA82}"/>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E269517F-F32B-4527-9848-EC7960DC74FA}"/>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68C64FCE-AEEB-4544-B367-CF21F90BD3BA}"/>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689EF531-66C2-4337-A3E5-477130F667B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Espace réservé de l'image des diapositives 1">
            <a:extLst>
              <a:ext uri="{FF2B5EF4-FFF2-40B4-BE49-F238E27FC236}">
                <a16:creationId xmlns:a16="http://schemas.microsoft.com/office/drawing/2014/main" id="{64F08C7F-FA7A-4BA4-ABE2-574BA3BCA2FE}"/>
              </a:ext>
            </a:extLst>
          </p:cNvPr>
          <p:cNvSpPr>
            <a:spLocks noGrp="1" noRot="1" noChangeAspect="1" noChangeArrowheads="1" noTextEdit="1"/>
          </p:cNvSpPr>
          <p:nvPr>
            <p:ph type="sldImg"/>
          </p:nvPr>
        </p:nvSpPr>
        <p:spPr>
          <a:ln/>
        </p:spPr>
      </p:sp>
      <p:sp>
        <p:nvSpPr>
          <p:cNvPr id="7170" name="Espace réservé des commentaires 2">
            <a:extLst>
              <a:ext uri="{FF2B5EF4-FFF2-40B4-BE49-F238E27FC236}">
                <a16:creationId xmlns:a16="http://schemas.microsoft.com/office/drawing/2014/main" id="{75EA0F2F-EE17-4A7D-8F87-149AB36E271C}"/>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1" name="Espace réservé du numéro de diapositive 3">
            <a:extLst>
              <a:ext uri="{FF2B5EF4-FFF2-40B4-BE49-F238E27FC236}">
                <a16:creationId xmlns:a16="http://schemas.microsoft.com/office/drawing/2014/main" id="{0690EDC9-3FE9-4347-BECF-B508F31A8B6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5476E95-E689-430E-83C0-FE37404B1577}" type="slidenum">
              <a:rPr lang="fr-FR" altLang="es-ES">
                <a:cs typeface="Arial" panose="020B0604020202020204" pitchFamily="34" charset="0"/>
              </a:rPr>
              <a:pPr>
                <a:spcBef>
                  <a:spcPct val="0"/>
                </a:spcBef>
              </a:pPr>
              <a:t>2</a:t>
            </a:fld>
            <a:endParaRPr lang="fr-FR" altLang="es-E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a:extLst>
              <a:ext uri="{FF2B5EF4-FFF2-40B4-BE49-F238E27FC236}">
                <a16:creationId xmlns:a16="http://schemas.microsoft.com/office/drawing/2014/main" id="{3AEEE313-220B-486C-B190-1B06DA031BF9}"/>
              </a:ext>
            </a:extLst>
          </p:cNvPr>
          <p:cNvSpPr>
            <a:spLocks noGrp="1" noRot="1" noChangeAspect="1" noChangeArrowheads="1" noTextEdit="1"/>
          </p:cNvSpPr>
          <p:nvPr>
            <p:ph type="sldImg"/>
          </p:nvPr>
        </p:nvSpPr>
        <p:spPr>
          <a:ln/>
        </p:spPr>
      </p:sp>
      <p:sp>
        <p:nvSpPr>
          <p:cNvPr id="25602" name="Espace réservé des commentaires 2">
            <a:extLst>
              <a:ext uri="{FF2B5EF4-FFF2-40B4-BE49-F238E27FC236}">
                <a16:creationId xmlns:a16="http://schemas.microsoft.com/office/drawing/2014/main" id="{41E5FF02-29D8-446C-8762-377208C7D0A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dirty="0"/>
              <a:t>To the facilitator:</a:t>
            </a:r>
          </a:p>
          <a:p>
            <a:r>
              <a:rPr lang="en-US" altLang="es-ES" b="1" dirty="0"/>
              <a:t>Read the situation and question to the participants. </a:t>
            </a:r>
          </a:p>
          <a:p>
            <a:r>
              <a:rPr lang="en-US" altLang="es-ES" b="1" dirty="0"/>
              <a:t>This question will test if participants understand when to administer the vaccine.</a:t>
            </a:r>
          </a:p>
          <a:p>
            <a:endParaRPr lang="en-US" altLang="es-ES" b="1" dirty="0"/>
          </a:p>
          <a:p>
            <a:r>
              <a:rPr lang="en-US" altLang="es-ES" b="1" dirty="0"/>
              <a:t>Response:</a:t>
            </a:r>
          </a:p>
          <a:p>
            <a:r>
              <a:rPr lang="en-US" altLang="es-ES" dirty="0"/>
              <a:t>Administer the vaccines in the following order:  </a:t>
            </a:r>
          </a:p>
          <a:p>
            <a:r>
              <a:rPr lang="en-US" altLang="es-ES" dirty="0"/>
              <a:t>Give the OPV and Rotavirus </a:t>
            </a:r>
            <a:r>
              <a:rPr lang="fr-FR" altLang="en-US" dirty="0"/>
              <a:t>(</a:t>
            </a:r>
            <a:r>
              <a:rPr lang="en-GB" altLang="es-ES" dirty="0" err="1"/>
              <a:t>Rotavac</a:t>
            </a:r>
            <a:r>
              <a:rPr lang="en-GB" altLang="es-ES" dirty="0"/>
              <a:t>®)</a:t>
            </a:r>
            <a:r>
              <a:rPr lang="fr-FR" altLang="en-US" dirty="0"/>
              <a:t> oral </a:t>
            </a:r>
            <a:r>
              <a:rPr lang="en-US" altLang="es-ES" dirty="0"/>
              <a:t>vaccines first, then administer the injectable childhood vaccines. </a:t>
            </a:r>
          </a:p>
          <a:p>
            <a:r>
              <a:rPr lang="en-US" altLang="es-ES" dirty="0"/>
              <a:t>As a general rule its better to give oral vaccines first when the infant is still calm and then give the injectable vaccines.</a:t>
            </a:r>
          </a:p>
          <a:p>
            <a:r>
              <a:rPr lang="en-US" altLang="es-ES" dirty="0"/>
              <a:t>Additionally, as the OPV vaccine has a bitter taste, but is of a smaller quantity than the </a:t>
            </a:r>
            <a:r>
              <a:rPr lang="en-US" altLang="es-ES" dirty="0" err="1"/>
              <a:t>Rotavac</a:t>
            </a:r>
            <a:r>
              <a:rPr lang="en-US" altLang="es-ES" baseline="30000" dirty="0"/>
              <a:t>®</a:t>
            </a:r>
            <a:r>
              <a:rPr lang="en-US" altLang="es-ES" dirty="0"/>
              <a:t> vaccine (0.1 mL versus 5 mL), administer the bitter (OPV) vaccine first, then give the infant the sweeter tasting vaccine (R</a:t>
            </a:r>
            <a:r>
              <a:rPr lang="en-GB" altLang="es-ES" dirty="0" err="1"/>
              <a:t>otavac</a:t>
            </a:r>
            <a:r>
              <a:rPr lang="en-GB" altLang="es-ES" baseline="30000" dirty="0"/>
              <a:t>®</a:t>
            </a:r>
            <a:r>
              <a:rPr lang="en-US" altLang="es-ES" dirty="0"/>
              <a:t>) second to take the bitter taste away.</a:t>
            </a:r>
          </a:p>
        </p:txBody>
      </p:sp>
      <p:sp>
        <p:nvSpPr>
          <p:cNvPr id="25603" name="Espace réservé du numéro de diapositive 3">
            <a:extLst>
              <a:ext uri="{FF2B5EF4-FFF2-40B4-BE49-F238E27FC236}">
                <a16:creationId xmlns:a16="http://schemas.microsoft.com/office/drawing/2014/main" id="{66AB1B3D-FB12-443C-B700-39FCAC2752B8}"/>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F5F6F0E5-A2B4-4A03-9899-9332D87E6241}" type="slidenum">
              <a:rPr lang="fr-FR" altLang="es-ES">
                <a:cs typeface="Arial" panose="020B0604020202020204" pitchFamily="34" charset="0"/>
              </a:rPr>
              <a:pPr algn="r" eaLnBrk="1" hangingPunct="1">
                <a:spcBef>
                  <a:spcPct val="0"/>
                </a:spcBef>
              </a:pPr>
              <a:t>11</a:t>
            </a:fld>
            <a:endParaRPr lang="fr-FR" altLang="es-E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a:extLst>
              <a:ext uri="{FF2B5EF4-FFF2-40B4-BE49-F238E27FC236}">
                <a16:creationId xmlns:a16="http://schemas.microsoft.com/office/drawing/2014/main" id="{395EB6E2-9156-4FF4-AA84-A90A63CB5E8F}"/>
              </a:ext>
            </a:extLst>
          </p:cNvPr>
          <p:cNvSpPr>
            <a:spLocks noGrp="1" noRot="1" noChangeAspect="1" noChangeArrowheads="1" noTextEdit="1"/>
          </p:cNvSpPr>
          <p:nvPr>
            <p:ph type="sldImg"/>
          </p:nvPr>
        </p:nvSpPr>
        <p:spPr>
          <a:ln/>
        </p:spPr>
      </p:sp>
      <p:sp>
        <p:nvSpPr>
          <p:cNvPr id="27650" name="Espace réservé des commentaires 2">
            <a:extLst>
              <a:ext uri="{FF2B5EF4-FFF2-40B4-BE49-F238E27FC236}">
                <a16:creationId xmlns:a16="http://schemas.microsoft.com/office/drawing/2014/main" id="{D632B603-EE5D-4353-A346-AEA20DB85B9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how to position the infant before administering the vaccine.</a:t>
            </a:r>
          </a:p>
          <a:p>
            <a:endParaRPr lang="en-US" altLang="es-ES" b="1"/>
          </a:p>
          <a:p>
            <a:r>
              <a:rPr lang="en-US" altLang="es-ES"/>
              <a:t>The infant should be seated in a semi reclining position (i.e. normal feeding position).</a:t>
            </a:r>
          </a:p>
          <a:p>
            <a:endParaRPr lang="fr-FR" altLang="es-ES"/>
          </a:p>
          <a:p>
            <a:endParaRPr lang="en-US" altLang="zh-CN">
              <a:ea typeface="SimSun" panose="02010600030101010101" pitchFamily="2" charset="-122"/>
            </a:endParaRPr>
          </a:p>
          <a:p>
            <a:endParaRPr lang="en-US" altLang="zh-CN">
              <a:ea typeface="SimSun" panose="02010600030101010101" pitchFamily="2" charset="-122"/>
            </a:endParaRPr>
          </a:p>
          <a:p>
            <a:endParaRPr lang="fr-FR" altLang="es-ES"/>
          </a:p>
        </p:txBody>
      </p:sp>
      <p:sp>
        <p:nvSpPr>
          <p:cNvPr id="27651" name="Espace réservé du numéro de diapositive 3">
            <a:extLst>
              <a:ext uri="{FF2B5EF4-FFF2-40B4-BE49-F238E27FC236}">
                <a16:creationId xmlns:a16="http://schemas.microsoft.com/office/drawing/2014/main" id="{34810451-3019-42B1-B826-1F7B345E2C1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4633647-6131-4BFE-99D2-A14AB407D29B}" type="slidenum">
              <a:rPr lang="en-GB" altLang="es-ES">
                <a:cs typeface="Arial" panose="020B0604020202020204" pitchFamily="34" charset="0"/>
              </a:rPr>
              <a:pPr algn="r" eaLnBrk="1" hangingPunct="1">
                <a:spcBef>
                  <a:spcPct val="0"/>
                </a:spcBef>
              </a:pPr>
              <a:t>12</a:t>
            </a:fld>
            <a:endParaRPr lang="en-GB" altLang="es-E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Espace réservé de l'image des diapositives 1">
            <a:extLst>
              <a:ext uri="{FF2B5EF4-FFF2-40B4-BE49-F238E27FC236}">
                <a16:creationId xmlns:a16="http://schemas.microsoft.com/office/drawing/2014/main" id="{D11B555D-9D05-47DB-87B1-E8BCA8C2E68C}"/>
              </a:ext>
            </a:extLst>
          </p:cNvPr>
          <p:cNvSpPr>
            <a:spLocks noGrp="1" noRot="1" noChangeAspect="1" noChangeArrowheads="1" noTextEdit="1"/>
          </p:cNvSpPr>
          <p:nvPr>
            <p:ph type="sldImg"/>
          </p:nvPr>
        </p:nvSpPr>
        <p:spPr>
          <a:ln/>
        </p:spPr>
      </p:sp>
      <p:sp>
        <p:nvSpPr>
          <p:cNvPr id="29698" name="Espace réservé des commentaires 2">
            <a:extLst>
              <a:ext uri="{FF2B5EF4-FFF2-40B4-BE49-F238E27FC236}">
                <a16:creationId xmlns:a16="http://schemas.microsoft.com/office/drawing/2014/main" id="{F9AFEB2A-C0BC-4F06-A68A-A117136CA7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how to position the vaccine in the infant’s mouth.</a:t>
            </a:r>
          </a:p>
          <a:p>
            <a:endParaRPr lang="en-US" altLang="es-ES" b="1"/>
          </a:p>
          <a:p>
            <a:r>
              <a:rPr lang="en-US" altLang="es-ES" b="1"/>
              <a:t>As you would do for the oral polio vaccine (OPV)</a:t>
            </a:r>
          </a:p>
          <a:p>
            <a:r>
              <a:rPr lang="en-US" altLang="es-ES"/>
              <a:t>Gently squeeze the infant's cheeks to open the mouth. </a:t>
            </a:r>
          </a:p>
          <a:p>
            <a:r>
              <a:rPr lang="en-US" altLang="zh-CN">
                <a:ea typeface="SimSun" panose="02010600030101010101" pitchFamily="2" charset="-122"/>
              </a:rPr>
              <a:t>Position the dropper at 45°</a:t>
            </a:r>
          </a:p>
          <a:p>
            <a:r>
              <a:rPr lang="en-US" altLang="zh-CN">
                <a:ea typeface="SimSun" panose="02010600030101010101" pitchFamily="2" charset="-122"/>
              </a:rPr>
              <a:t>The dropper should not touch the mouth of the infant (if it does, discard dropper &amp; vaccine before administering to subsequent infants)</a:t>
            </a:r>
          </a:p>
          <a:p>
            <a:r>
              <a:rPr lang="en-US" altLang="zh-CN">
                <a:ea typeface="SimSun" panose="02010600030101010101" pitchFamily="2" charset="-122"/>
              </a:rPr>
              <a:t>Administer 5 drops into the mouth of the infant</a:t>
            </a:r>
          </a:p>
        </p:txBody>
      </p:sp>
      <p:sp>
        <p:nvSpPr>
          <p:cNvPr id="29699" name="Espace réservé du numéro de diapositive 3">
            <a:extLst>
              <a:ext uri="{FF2B5EF4-FFF2-40B4-BE49-F238E27FC236}">
                <a16:creationId xmlns:a16="http://schemas.microsoft.com/office/drawing/2014/main" id="{1F29AB52-2947-4CA5-95F8-3D6AB4BAEBF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B854AFD7-B58D-49AB-9A4E-759E3506C9E3}" type="slidenum">
              <a:rPr lang="en-GB" altLang="es-ES">
                <a:cs typeface="Arial" panose="020B0604020202020204" pitchFamily="34" charset="0"/>
              </a:rPr>
              <a:pPr algn="r" eaLnBrk="1" hangingPunct="1">
                <a:spcBef>
                  <a:spcPct val="0"/>
                </a:spcBef>
              </a:pPr>
              <a:t>13</a:t>
            </a:fld>
            <a:endParaRPr lang="en-GB" altLang="es-E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Espace réservé de l'image des diapositives 1">
            <a:extLst>
              <a:ext uri="{FF2B5EF4-FFF2-40B4-BE49-F238E27FC236}">
                <a16:creationId xmlns:a16="http://schemas.microsoft.com/office/drawing/2014/main" id="{562BEE32-2206-45BD-B499-84938C70D0A3}"/>
              </a:ext>
            </a:extLst>
          </p:cNvPr>
          <p:cNvSpPr>
            <a:spLocks noGrp="1" noRot="1" noChangeAspect="1" noChangeArrowheads="1" noTextEdit="1"/>
          </p:cNvSpPr>
          <p:nvPr>
            <p:ph type="sldImg"/>
          </p:nvPr>
        </p:nvSpPr>
        <p:spPr>
          <a:ln/>
        </p:spPr>
      </p:sp>
      <p:sp>
        <p:nvSpPr>
          <p:cNvPr id="31746" name="Espace réservé des commentaires 2">
            <a:extLst>
              <a:ext uri="{FF2B5EF4-FFF2-40B4-BE49-F238E27FC236}">
                <a16:creationId xmlns:a16="http://schemas.microsoft.com/office/drawing/2014/main" id="{18EF009A-DE36-4F7A-8C95-278014A743B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a:t>To the facilitator:</a:t>
            </a:r>
          </a:p>
          <a:p>
            <a:r>
              <a:rPr lang="en-US" altLang="es-ES" b="1"/>
              <a:t>Read the situation and question to the participants.</a:t>
            </a:r>
          </a:p>
          <a:p>
            <a:r>
              <a:rPr lang="en-US" altLang="es-ES" b="1"/>
              <a:t>This question will test if participants understand the correct position the infant must be in for rotavirus vaccination. </a:t>
            </a:r>
          </a:p>
          <a:p>
            <a:endParaRPr lang="en-US" altLang="es-ES" b="1"/>
          </a:p>
          <a:p>
            <a:r>
              <a:rPr lang="en-US" altLang="es-ES" b="1"/>
              <a:t>Response: </a:t>
            </a:r>
          </a:p>
          <a:p>
            <a:r>
              <a:rPr lang="en-US" altLang="es-ES"/>
              <a:t>Yes. The infant should be seated in a semi reclining position (i.e. normal feeding position).</a:t>
            </a:r>
            <a:endParaRPr lang="en-GB" altLang="es-ES">
              <a:latin typeface="Calibri" panose="020F0502020204030204" pitchFamily="34" charset="0"/>
            </a:endParaRPr>
          </a:p>
          <a:p>
            <a:pPr eaLnBrk="1" hangingPunct="1">
              <a:spcBef>
                <a:spcPct val="0"/>
              </a:spcBef>
            </a:pPr>
            <a:br>
              <a:rPr lang="en-GB" altLang="es-ES">
                <a:latin typeface="Calibri" panose="020F0502020204030204" pitchFamily="34" charset="0"/>
              </a:rPr>
            </a:br>
            <a:endParaRPr lang="fr-FR" altLang="es-ES">
              <a:latin typeface="Calibri" panose="020F0502020204030204" pitchFamily="34" charset="0"/>
            </a:endParaRPr>
          </a:p>
        </p:txBody>
      </p:sp>
      <p:sp>
        <p:nvSpPr>
          <p:cNvPr id="31747" name="Espace réservé du numéro de diapositive 3">
            <a:extLst>
              <a:ext uri="{FF2B5EF4-FFF2-40B4-BE49-F238E27FC236}">
                <a16:creationId xmlns:a16="http://schemas.microsoft.com/office/drawing/2014/main" id="{E65AF87A-482D-4CC8-B7EB-1B9868CB02E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DF33E0F9-A876-48D2-9259-4C0065159A33}" type="slidenum">
              <a:rPr lang="fr-FR" altLang="es-ES">
                <a:cs typeface="Arial" panose="020B0604020202020204" pitchFamily="34" charset="0"/>
              </a:rPr>
              <a:pPr algn="r" eaLnBrk="1" hangingPunct="1">
                <a:spcBef>
                  <a:spcPct val="0"/>
                </a:spcBef>
              </a:pPr>
              <a:t>14</a:t>
            </a:fld>
            <a:endParaRPr lang="fr-FR" altLang="es-E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a:extLst>
              <a:ext uri="{FF2B5EF4-FFF2-40B4-BE49-F238E27FC236}">
                <a16:creationId xmlns:a16="http://schemas.microsoft.com/office/drawing/2014/main" id="{684829FA-48E7-46B7-B39B-94A5F2CB0716}"/>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9D0F0ADD-0058-4AC5-8963-E4E3D95629A8}"/>
              </a:ext>
            </a:extLst>
          </p:cNvPr>
          <p:cNvSpPr>
            <a:spLocks noGrp="1"/>
          </p:cNvSpPr>
          <p:nvPr>
            <p:ph type="body" idx="1"/>
          </p:nvPr>
        </p:nvSpPr>
        <p:spPr>
          <a:ln/>
        </p:spPr>
        <p:txBody>
          <a:bodyPr/>
          <a:lstStyle/>
          <a:p>
            <a:pPr>
              <a:defRPr/>
            </a:pPr>
            <a:r>
              <a:rPr lang="en-US" altLang="es-ES" b="1" dirty="0"/>
              <a:t>To the facilitator:</a:t>
            </a:r>
          </a:p>
          <a:p>
            <a:pPr>
              <a:defRPr/>
            </a:pPr>
            <a:r>
              <a:rPr lang="en-US" altLang="es-ES" b="1" dirty="0"/>
              <a:t>Explain to the participants how to manage with partial vaccination.</a:t>
            </a:r>
          </a:p>
          <a:p>
            <a:pPr>
              <a:defRPr/>
            </a:pPr>
            <a:endParaRPr lang="en-US" altLang="es-ES" b="1" dirty="0"/>
          </a:p>
          <a:p>
            <a:pPr>
              <a:defRPr/>
            </a:pPr>
            <a:r>
              <a:rPr lang="en-US" altLang="es-ES" dirty="0">
                <a:latin typeface="Arial"/>
                <a:ea typeface="MS PGothic"/>
                <a:cs typeface="Arial"/>
              </a:rPr>
              <a:t>The rotavirus vaccine (</a:t>
            </a:r>
            <a:r>
              <a:rPr lang="en-US" altLang="es-ES" dirty="0" err="1">
                <a:latin typeface="Arial"/>
                <a:ea typeface="MS PGothic"/>
                <a:cs typeface="Arial"/>
              </a:rPr>
              <a:t>Rotavac</a:t>
            </a:r>
            <a:r>
              <a:rPr lang="en-US" altLang="es-ES" baseline="30000" dirty="0">
                <a:latin typeface="Arial"/>
                <a:ea typeface="MS PGothic"/>
                <a:cs typeface="Arial"/>
              </a:rPr>
              <a:t>®</a:t>
            </a:r>
            <a:r>
              <a:rPr lang="en-US" altLang="es-ES" dirty="0">
                <a:latin typeface="Arial"/>
                <a:ea typeface="MS PGothic"/>
                <a:cs typeface="Arial"/>
              </a:rPr>
              <a:t>) dose quantity is larger than that of oral polio vaccine:  </a:t>
            </a:r>
            <a:r>
              <a:rPr lang="en-US" altLang="es-ES" dirty="0" err="1">
                <a:latin typeface="Arial"/>
                <a:ea typeface="MS PGothic"/>
                <a:cs typeface="Arial"/>
              </a:rPr>
              <a:t>Rotavac</a:t>
            </a:r>
            <a:r>
              <a:rPr lang="en-US" altLang="es-ES" baseline="30000" dirty="0">
                <a:latin typeface="Arial"/>
                <a:ea typeface="MS PGothic"/>
                <a:cs typeface="Arial"/>
              </a:rPr>
              <a:t>®</a:t>
            </a:r>
            <a:r>
              <a:rPr lang="en-US" altLang="es-ES" dirty="0">
                <a:latin typeface="Arial"/>
                <a:ea typeface="MS PGothic"/>
                <a:cs typeface="Arial"/>
              </a:rPr>
              <a:t> = 0.5 mL =5 drops, OPV = 0.1mL =2 drops) and in some cases infants may find it a bit difficult take the full dose all at once. Countries that have been using this vaccine have not reported many cases of spitting.</a:t>
            </a:r>
          </a:p>
          <a:p>
            <a:pPr>
              <a:defRPr/>
            </a:pPr>
            <a:endParaRPr lang="en-US" altLang="es-ES" dirty="0"/>
          </a:p>
          <a:p>
            <a:pPr>
              <a:defRPr/>
            </a:pPr>
            <a:r>
              <a:rPr lang="en-US" altLang="es-ES" dirty="0"/>
              <a:t>Spitting can be prevented if the health workers prepare for the administration correctly, spend enough time administering the vaccine to the infant and encouraging the infant to swallow.</a:t>
            </a:r>
          </a:p>
          <a:p>
            <a:pPr>
              <a:defRPr/>
            </a:pPr>
            <a:endParaRPr lang="en-US" altLang="es-ES" dirty="0"/>
          </a:p>
          <a:p>
            <a:pPr>
              <a:defRPr/>
            </a:pPr>
            <a:r>
              <a:rPr lang="en-US" altLang="es-ES" sz="1200" dirty="0"/>
              <a:t>How to prevent spitting:</a:t>
            </a:r>
          </a:p>
          <a:p>
            <a:pPr marL="342900" indent="-342900">
              <a:buFont typeface="Arial" panose="020B0604020202020204" pitchFamily="34" charset="0"/>
              <a:buChar char="•"/>
              <a:defRPr/>
            </a:pPr>
            <a:r>
              <a:rPr lang="en-US" altLang="es-ES" sz="1200" dirty="0">
                <a:ea typeface="SimSun" pitchFamily="2" charset="-122"/>
              </a:rPr>
              <a:t>Open the infant’s mouth by gently pressing the cheeks together</a:t>
            </a:r>
          </a:p>
          <a:p>
            <a:pPr marL="342900" indent="-342900">
              <a:buFont typeface="Arial" panose="020B0604020202020204" pitchFamily="34" charset="0"/>
              <a:buChar char="•"/>
              <a:defRPr/>
            </a:pPr>
            <a:r>
              <a:rPr lang="en-US" altLang="zh-CN" sz="1200" dirty="0">
                <a:ea typeface="SimSun" pitchFamily="2" charset="-122"/>
              </a:rPr>
              <a:t>Angle the dropper at 45°angle</a:t>
            </a:r>
          </a:p>
          <a:p>
            <a:pPr marL="342900" indent="-342900">
              <a:buFont typeface="Arial" panose="020B0604020202020204" pitchFamily="34" charset="0"/>
              <a:buChar char="•"/>
              <a:defRPr/>
            </a:pPr>
            <a:r>
              <a:rPr lang="en-US" altLang="zh-CN" sz="1200" dirty="0">
                <a:ea typeface="SimSun" pitchFamily="2" charset="-122"/>
              </a:rPr>
              <a:t>The dropper should not touch the mouth of the infant (discard dropper &amp; vaccine before administering to subsequent infants if it does)</a:t>
            </a:r>
          </a:p>
          <a:p>
            <a:pPr marL="342900" indent="-342900">
              <a:buFont typeface="Arial" panose="020B0604020202020204" pitchFamily="34" charset="0"/>
              <a:buChar char="•"/>
              <a:defRPr/>
            </a:pPr>
            <a:r>
              <a:rPr lang="en-US" altLang="zh-CN" sz="1200" dirty="0">
                <a:ea typeface="SimSun" pitchFamily="2" charset="-122"/>
              </a:rPr>
              <a:t>Administer 5 drops into the mouth of the infant </a:t>
            </a:r>
          </a:p>
          <a:p>
            <a:pPr>
              <a:buFont typeface="Arial" panose="020B0604020202020204" pitchFamily="34" charset="0"/>
              <a:buNone/>
              <a:defRPr/>
            </a:pPr>
            <a:r>
              <a:rPr lang="en-GB" altLang="zh-CN" sz="1200" dirty="0">
                <a:ea typeface="SimSun" panose="02010600030101010101" pitchFamily="2" charset="-122"/>
              </a:rPr>
              <a:t>A replacement dose is not needed if an incomplete dose is administered for any reason.</a:t>
            </a:r>
          </a:p>
          <a:p>
            <a:pPr>
              <a:buFont typeface="Arial" panose="020B0604020202020204" pitchFamily="34" charset="0"/>
              <a:buNone/>
              <a:defRPr/>
            </a:pPr>
            <a:endParaRPr lang="en-US" altLang="zh-CN" sz="1200" dirty="0">
              <a:ea typeface="SimSun" pitchFamily="2" charset="-122"/>
            </a:endParaRPr>
          </a:p>
          <a:p>
            <a:pPr>
              <a:defRPr/>
            </a:pPr>
            <a:endParaRPr lang="en-US" altLang="es-ES" sz="1200" dirty="0"/>
          </a:p>
          <a:p>
            <a:pPr>
              <a:defRPr/>
            </a:pPr>
            <a:endParaRPr lang="en-US" altLang="es-ES" dirty="0"/>
          </a:p>
        </p:txBody>
      </p:sp>
      <p:sp>
        <p:nvSpPr>
          <p:cNvPr id="33795" name="Espace réservé du numéro de diapositive 3">
            <a:extLst>
              <a:ext uri="{FF2B5EF4-FFF2-40B4-BE49-F238E27FC236}">
                <a16:creationId xmlns:a16="http://schemas.microsoft.com/office/drawing/2014/main" id="{10A19E34-5FBE-4DE8-A6A5-CC7F662A016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856EA229-DCA1-431F-90D4-6D3D6887C314}" type="slidenum">
              <a:rPr lang="en-GB" altLang="es-ES">
                <a:cs typeface="Arial" panose="020B0604020202020204" pitchFamily="34" charset="0"/>
              </a:rPr>
              <a:pPr algn="r" eaLnBrk="1" hangingPunct="1">
                <a:spcBef>
                  <a:spcPct val="0"/>
                </a:spcBef>
              </a:pPr>
              <a:t>15</a:t>
            </a:fld>
            <a:endParaRPr lang="en-GB" altLang="es-E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Espace réservé de l'image des diapositives 1">
            <a:extLst>
              <a:ext uri="{FF2B5EF4-FFF2-40B4-BE49-F238E27FC236}">
                <a16:creationId xmlns:a16="http://schemas.microsoft.com/office/drawing/2014/main" id="{6E5D9959-93D7-45B8-A058-D96A9F96CBB6}"/>
              </a:ext>
            </a:extLst>
          </p:cNvPr>
          <p:cNvSpPr>
            <a:spLocks noGrp="1" noRot="1" noChangeAspect="1" noChangeArrowheads="1" noTextEdit="1"/>
          </p:cNvSpPr>
          <p:nvPr>
            <p:ph type="sldImg"/>
          </p:nvPr>
        </p:nvSpPr>
        <p:spPr>
          <a:ln/>
        </p:spPr>
      </p:sp>
      <p:sp>
        <p:nvSpPr>
          <p:cNvPr id="35842" name="Espace réservé des commentaires 2">
            <a:extLst>
              <a:ext uri="{FF2B5EF4-FFF2-40B4-BE49-F238E27FC236}">
                <a16:creationId xmlns:a16="http://schemas.microsoft.com/office/drawing/2014/main" id="{4E38CA61-3EF5-4786-9E91-0E2DBC33DDA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how many vials to take.</a:t>
            </a:r>
          </a:p>
          <a:p>
            <a:endParaRPr lang="en-US" altLang="es-ES" b="1" dirty="0"/>
          </a:p>
          <a:p>
            <a:r>
              <a:rPr lang="en-US" altLang="es-ES" dirty="0"/>
              <a:t>Rotavirus vaccine can be given at the same time as pentavalent vaccine (DTP-</a:t>
            </a:r>
            <a:r>
              <a:rPr lang="en-US" altLang="es-ES" dirty="0" err="1"/>
              <a:t>HepB</a:t>
            </a:r>
            <a:r>
              <a:rPr lang="en-US" altLang="es-ES" dirty="0"/>
              <a:t>-Hib), PCV, OPV or any other vaccine in the routine </a:t>
            </a:r>
            <a:r>
              <a:rPr lang="en-US" altLang="es-ES" dirty="0" err="1"/>
              <a:t>programme</a:t>
            </a:r>
            <a:r>
              <a:rPr lang="en-US" altLang="es-ES" dirty="0"/>
              <a:t>. </a:t>
            </a:r>
          </a:p>
          <a:p>
            <a:r>
              <a:rPr lang="en-US" altLang="es-ES" dirty="0"/>
              <a:t>A simple method to calculate the number of vials that need to be taken, is to take </a:t>
            </a:r>
            <a:r>
              <a:rPr lang="en-US" altLang="es-ES" b="1" dirty="0"/>
              <a:t>same</a:t>
            </a:r>
            <a:r>
              <a:rPr lang="en-US" altLang="es-ES" dirty="0"/>
              <a:t> amount of single doses of OPV and Rotavirus </a:t>
            </a:r>
            <a:r>
              <a:rPr lang="en-US" altLang="zh-CN" dirty="0">
                <a:ea typeface="SimSun" panose="02010600030101010101" pitchFamily="2" charset="-122"/>
              </a:rPr>
              <a:t>(</a:t>
            </a:r>
            <a:r>
              <a:rPr lang="en-GB" altLang="zh-CN" dirty="0" err="1">
                <a:ea typeface="SimSun" panose="02010600030101010101" pitchFamily="2" charset="-122"/>
              </a:rPr>
              <a:t>Rotavac</a:t>
            </a:r>
            <a:r>
              <a:rPr lang="en-GB" altLang="zh-CN" baseline="30000" dirty="0">
                <a:ea typeface="SimSun" panose="02010600030101010101" pitchFamily="2" charset="-122"/>
              </a:rPr>
              <a:t>®</a:t>
            </a:r>
            <a:r>
              <a:rPr lang="en-GB" altLang="es-ES" dirty="0"/>
              <a:t>). They both have a 3 dose schedule and are given at 6-10-14 weeks.</a:t>
            </a:r>
          </a:p>
          <a:p>
            <a:r>
              <a:rPr lang="en-GB" altLang="es-ES" dirty="0"/>
              <a:t>OPV comes in 10 or 20 dose vials, and </a:t>
            </a:r>
            <a:r>
              <a:rPr lang="en-US" altLang="es-ES" dirty="0"/>
              <a:t>Rotavirus </a:t>
            </a:r>
            <a:r>
              <a:rPr lang="en-US" altLang="zh-CN" dirty="0">
                <a:ea typeface="SimSun" panose="02010600030101010101" pitchFamily="2" charset="-122"/>
              </a:rPr>
              <a:t>(</a:t>
            </a:r>
            <a:r>
              <a:rPr lang="en-GB" altLang="zh-CN" dirty="0" err="1">
                <a:ea typeface="SimSun" panose="02010600030101010101" pitchFamily="2" charset="-122"/>
              </a:rPr>
              <a:t>Rotavac</a:t>
            </a:r>
            <a:r>
              <a:rPr lang="en-GB" altLang="zh-CN" baseline="30000" dirty="0">
                <a:ea typeface="SimSun" panose="02010600030101010101" pitchFamily="2" charset="-122"/>
              </a:rPr>
              <a:t>®</a:t>
            </a:r>
            <a:r>
              <a:rPr lang="en-GB" altLang="es-ES" dirty="0"/>
              <a:t>) in 5 or 10 dose vials. </a:t>
            </a:r>
          </a:p>
          <a:p>
            <a:r>
              <a:rPr lang="en-GB" altLang="es-ES" dirty="0"/>
              <a:t>As an example, in a country using 20 dose OPV vials and 5 dose </a:t>
            </a:r>
            <a:r>
              <a:rPr lang="en-US" altLang="es-ES" dirty="0"/>
              <a:t>Rotavirus </a:t>
            </a:r>
            <a:r>
              <a:rPr lang="en-US" altLang="zh-CN" dirty="0">
                <a:ea typeface="SimSun" panose="02010600030101010101" pitchFamily="2" charset="-122"/>
              </a:rPr>
              <a:t>(</a:t>
            </a:r>
            <a:r>
              <a:rPr lang="en-GB" altLang="zh-CN" dirty="0" err="1">
                <a:ea typeface="SimSun" panose="02010600030101010101" pitchFamily="2" charset="-122"/>
              </a:rPr>
              <a:t>Rotavac</a:t>
            </a:r>
            <a:r>
              <a:rPr lang="en-GB" altLang="zh-CN" baseline="30000" dirty="0">
                <a:ea typeface="SimSun" panose="02010600030101010101" pitchFamily="2" charset="-122"/>
              </a:rPr>
              <a:t>®</a:t>
            </a:r>
            <a:r>
              <a:rPr lang="en-GB" altLang="es-ES" dirty="0"/>
              <a:t>) vials, you would need to take 4 vials of </a:t>
            </a:r>
            <a:r>
              <a:rPr lang="en-US" altLang="es-ES" dirty="0"/>
              <a:t>Rotavirus </a:t>
            </a:r>
            <a:r>
              <a:rPr lang="en-US" altLang="zh-CN" dirty="0">
                <a:ea typeface="SimSun" panose="02010600030101010101" pitchFamily="2" charset="-122"/>
              </a:rPr>
              <a:t>(</a:t>
            </a:r>
            <a:r>
              <a:rPr lang="en-GB" altLang="zh-CN" dirty="0" err="1">
                <a:ea typeface="SimSun" panose="02010600030101010101" pitchFamily="2" charset="-122"/>
              </a:rPr>
              <a:t>Rotavac</a:t>
            </a:r>
            <a:r>
              <a:rPr lang="en-GB" altLang="zh-CN" baseline="30000" dirty="0">
                <a:ea typeface="SimSun" panose="02010600030101010101" pitchFamily="2" charset="-122"/>
              </a:rPr>
              <a:t>®</a:t>
            </a:r>
            <a:r>
              <a:rPr lang="en-GB" altLang="es-ES" dirty="0"/>
              <a:t>) for each OPV vial.</a:t>
            </a:r>
          </a:p>
          <a:p>
            <a:pPr>
              <a:spcBef>
                <a:spcPts val="1900"/>
              </a:spcBef>
            </a:pPr>
            <a:r>
              <a:rPr lang="en-US" dirty="0">
                <a:latin typeface="Arial"/>
                <a:ea typeface="MS PGothic"/>
                <a:cs typeface="Arial"/>
              </a:rPr>
              <a:t>Unopened rotavirus vials brought back from outreach should be immediately kept in the refrigerator for use in the next session, provided that the VVM and expiry date have not passed the discard point and date  </a:t>
            </a:r>
          </a:p>
          <a:p>
            <a:pPr marL="628650" lvl="1" indent="-171450">
              <a:spcBef>
                <a:spcPts val="1300"/>
              </a:spcBef>
              <a:buFont typeface="Arial"/>
              <a:buChar char="•"/>
            </a:pPr>
            <a:r>
              <a:rPr lang="en-US" dirty="0">
                <a:latin typeface="Arial"/>
                <a:ea typeface="MS PGothic"/>
                <a:cs typeface="Arial"/>
              </a:rPr>
              <a:t>Opened vials of </a:t>
            </a:r>
            <a:r>
              <a:rPr lang="en-US" dirty="0" err="1">
                <a:latin typeface="Arial"/>
                <a:ea typeface="MS PGothic"/>
                <a:cs typeface="Arial"/>
              </a:rPr>
              <a:t>Rotavac</a:t>
            </a:r>
            <a:r>
              <a:rPr lang="en-US" dirty="0">
                <a:latin typeface="Arial"/>
                <a:ea typeface="MS PGothic"/>
                <a:cs typeface="Arial"/>
              </a:rPr>
              <a:t>® may be kept for subsequent sessions, up to 28 days as long as the WHO policy statement conditions are met</a:t>
            </a:r>
          </a:p>
          <a:p>
            <a:endParaRPr lang="en-GB" altLang="es-ES" dirty="0">
              <a:cs typeface="Arial"/>
            </a:endParaRPr>
          </a:p>
        </p:txBody>
      </p:sp>
      <p:sp>
        <p:nvSpPr>
          <p:cNvPr id="35843" name="Espace réservé du numéro de diapositive 3">
            <a:extLst>
              <a:ext uri="{FF2B5EF4-FFF2-40B4-BE49-F238E27FC236}">
                <a16:creationId xmlns:a16="http://schemas.microsoft.com/office/drawing/2014/main" id="{4BC3E628-FCAF-4E8E-82C5-FBD980C8D5C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D0F182C-991A-440E-99A2-A10441757973}" type="slidenum">
              <a:rPr lang="en-GB" altLang="es-ES">
                <a:cs typeface="Arial" panose="020B0604020202020204" pitchFamily="34" charset="0"/>
              </a:rPr>
              <a:pPr>
                <a:spcBef>
                  <a:spcPct val="0"/>
                </a:spcBef>
              </a:pPr>
              <a:t>16</a:t>
            </a:fld>
            <a:endParaRPr lang="en-GB" altLang="es-ES">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Espace réservé de l'image des diapositives 1">
            <a:extLst>
              <a:ext uri="{FF2B5EF4-FFF2-40B4-BE49-F238E27FC236}">
                <a16:creationId xmlns:a16="http://schemas.microsoft.com/office/drawing/2014/main" id="{565EF0B9-3342-445A-B779-24887E2C200B}"/>
              </a:ext>
            </a:extLst>
          </p:cNvPr>
          <p:cNvSpPr>
            <a:spLocks noGrp="1" noRot="1" noChangeAspect="1" noChangeArrowheads="1" noTextEdit="1"/>
          </p:cNvSpPr>
          <p:nvPr>
            <p:ph type="sldImg"/>
          </p:nvPr>
        </p:nvSpPr>
        <p:spPr>
          <a:ln/>
        </p:spPr>
      </p:sp>
      <p:sp>
        <p:nvSpPr>
          <p:cNvPr id="37890" name="Espace réservé des commentaires 2">
            <a:extLst>
              <a:ext uri="{FF2B5EF4-FFF2-40B4-BE49-F238E27FC236}">
                <a16:creationId xmlns:a16="http://schemas.microsoft.com/office/drawing/2014/main" id="{D56BC7DA-F0A0-4DAC-AB11-0B5CFC56597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a:t>To the facilitator:  </a:t>
            </a:r>
          </a:p>
          <a:p>
            <a:r>
              <a:rPr lang="en-US" altLang="es-ES" b="1"/>
              <a:t>Explain to the participants that this is the main information to keep in mind.</a:t>
            </a:r>
            <a:endParaRPr lang="fr-FR" altLang="es-ES" b="1"/>
          </a:p>
          <a:p>
            <a:endParaRPr lang="fr-FR" altLang="es-ES"/>
          </a:p>
          <a:p>
            <a:endParaRPr lang="fr-FR" altLang="es-ES"/>
          </a:p>
          <a:p>
            <a:endParaRPr lang="fr-FR" altLang="es-ES"/>
          </a:p>
          <a:p>
            <a:endParaRPr lang="fr-FR" altLang="es-ES"/>
          </a:p>
        </p:txBody>
      </p:sp>
      <p:sp>
        <p:nvSpPr>
          <p:cNvPr id="37891" name="Espace réservé du numéro de diapositive 3">
            <a:extLst>
              <a:ext uri="{FF2B5EF4-FFF2-40B4-BE49-F238E27FC236}">
                <a16:creationId xmlns:a16="http://schemas.microsoft.com/office/drawing/2014/main" id="{441B6F23-73E1-43ED-B4E9-2093F591F4D5}"/>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8DAF2C0D-2576-4FE3-B778-81997FA4CED4}" type="slidenum">
              <a:rPr lang="en-GB" altLang="es-ES">
                <a:cs typeface="Arial" panose="020B0604020202020204" pitchFamily="34" charset="0"/>
              </a:rPr>
              <a:pPr algn="r" eaLnBrk="1" hangingPunct="1">
                <a:spcBef>
                  <a:spcPct val="0"/>
                </a:spcBef>
              </a:pPr>
              <a:t>17</a:t>
            </a:fld>
            <a:endParaRPr lang="en-GB" altLang="es-ES">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Espace réservé de l'image des diapositives 1">
            <a:extLst>
              <a:ext uri="{FF2B5EF4-FFF2-40B4-BE49-F238E27FC236}">
                <a16:creationId xmlns:a16="http://schemas.microsoft.com/office/drawing/2014/main" id="{82772CE5-BE29-416F-8A8F-9415C87D53C5}"/>
              </a:ext>
            </a:extLst>
          </p:cNvPr>
          <p:cNvSpPr>
            <a:spLocks noGrp="1" noRot="1" noChangeAspect="1" noChangeArrowheads="1" noTextEdit="1"/>
          </p:cNvSpPr>
          <p:nvPr>
            <p:ph type="sldImg"/>
          </p:nvPr>
        </p:nvSpPr>
        <p:spPr>
          <a:ln/>
        </p:spPr>
      </p:sp>
      <p:sp>
        <p:nvSpPr>
          <p:cNvPr id="39938" name="Espace réservé des commentaires 2">
            <a:extLst>
              <a:ext uri="{FF2B5EF4-FFF2-40B4-BE49-F238E27FC236}">
                <a16:creationId xmlns:a16="http://schemas.microsoft.com/office/drawing/2014/main" id="{6EAA7F97-F6F4-45B6-9896-A58B75F221A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endParaRPr lang="en-US" altLang="es-ES" b="1" dirty="0"/>
          </a:p>
          <a:p>
            <a:r>
              <a:rPr lang="en-US" altLang="es-ES" dirty="0"/>
              <a:t>This is the end of the module.</a:t>
            </a:r>
          </a:p>
          <a:p>
            <a:r>
              <a:rPr lang="en-US" altLang="es-ES" dirty="0"/>
              <a:t>You have been introduced to “Rotavirus vaccine administration” module.</a:t>
            </a:r>
          </a:p>
          <a:p>
            <a:r>
              <a:rPr lang="en-US" altLang="es-ES" dirty="0"/>
              <a:t>The following module is titled “Recording and monitoring uptake of rotavirus vaccine”.</a:t>
            </a:r>
          </a:p>
          <a:p>
            <a:r>
              <a:rPr lang="en-US" altLang="es-ES" dirty="0"/>
              <a:t>Thank you for your attention!</a:t>
            </a:r>
            <a:endParaRPr lang="fr-FR" altLang="es-ES" dirty="0"/>
          </a:p>
        </p:txBody>
      </p:sp>
      <p:sp>
        <p:nvSpPr>
          <p:cNvPr id="39939" name="Espace réservé du numéro de diapositive 3">
            <a:extLst>
              <a:ext uri="{FF2B5EF4-FFF2-40B4-BE49-F238E27FC236}">
                <a16:creationId xmlns:a16="http://schemas.microsoft.com/office/drawing/2014/main" id="{83B0AE28-4A67-4567-A32A-5A56ABF1690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D089507-453F-40D3-89A1-A7F3E9DB71D8}" type="slidenum">
              <a:rPr lang="en-GB" altLang="es-ES">
                <a:cs typeface="Arial" panose="020B0604020202020204" pitchFamily="34" charset="0"/>
              </a:rPr>
              <a:pPr>
                <a:spcBef>
                  <a:spcPct val="0"/>
                </a:spcBef>
              </a:pPr>
              <a:t>18</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Espace réservé de l'image des diapositives 1">
            <a:extLst>
              <a:ext uri="{FF2B5EF4-FFF2-40B4-BE49-F238E27FC236}">
                <a16:creationId xmlns:a16="http://schemas.microsoft.com/office/drawing/2014/main" id="{10D986FA-B848-420F-ABB2-683763FFA599}"/>
              </a:ext>
            </a:extLst>
          </p:cNvPr>
          <p:cNvSpPr>
            <a:spLocks noGrp="1" noRot="1" noChangeAspect="1" noChangeArrowheads="1" noTextEdit="1"/>
          </p:cNvSpPr>
          <p:nvPr>
            <p:ph type="sldImg"/>
          </p:nvPr>
        </p:nvSpPr>
        <p:spPr>
          <a:ln/>
        </p:spPr>
      </p:sp>
      <p:sp>
        <p:nvSpPr>
          <p:cNvPr id="9218" name="Espace réservé des commentaires 2">
            <a:extLst>
              <a:ext uri="{FF2B5EF4-FFF2-40B4-BE49-F238E27FC236}">
                <a16:creationId xmlns:a16="http://schemas.microsoft.com/office/drawing/2014/main" id="{63CD07E8-E1DB-4D54-A4A5-2D7346FD2A8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the key issues raised in this module.</a:t>
            </a:r>
          </a:p>
          <a:p>
            <a:endParaRPr lang="en-US" altLang="es-ES" b="1"/>
          </a:p>
          <a:p>
            <a:r>
              <a:rPr lang="en-US" altLang="es-ES"/>
              <a:t>You have infants to vaccinate, what are you going to do first? </a:t>
            </a:r>
          </a:p>
          <a:p>
            <a:r>
              <a:rPr lang="en-US" altLang="es-ES"/>
              <a:t>We will provide you with answers to the following questions:</a:t>
            </a:r>
          </a:p>
          <a:p>
            <a:pPr>
              <a:buFontTx/>
              <a:buChar char="•"/>
            </a:pPr>
            <a:r>
              <a:rPr lang="en-US" altLang="es-ES"/>
              <a:t>How to check the quality of the vaccine? </a:t>
            </a:r>
          </a:p>
          <a:p>
            <a:pPr>
              <a:buFontTx/>
              <a:buChar char="•"/>
            </a:pPr>
            <a:r>
              <a:rPr lang="en-US" altLang="es-ES"/>
              <a:t>How to prepare for vaccination?</a:t>
            </a:r>
          </a:p>
          <a:p>
            <a:pPr>
              <a:buFontTx/>
              <a:buChar char="•"/>
            </a:pPr>
            <a:r>
              <a:rPr lang="en-US" altLang="es-ES"/>
              <a:t>How to administer the vaccine? </a:t>
            </a:r>
          </a:p>
          <a:p>
            <a:pPr>
              <a:buFontTx/>
              <a:buChar char="•"/>
            </a:pPr>
            <a:r>
              <a:rPr lang="en-US" altLang="es-ES"/>
              <a:t>What to do if infant spits part of the vaccine out?</a:t>
            </a:r>
            <a:endParaRPr lang="en-GB" altLang="es-ES"/>
          </a:p>
        </p:txBody>
      </p:sp>
      <p:sp>
        <p:nvSpPr>
          <p:cNvPr id="9219" name="Espace réservé du numéro de diapositive 3">
            <a:extLst>
              <a:ext uri="{FF2B5EF4-FFF2-40B4-BE49-F238E27FC236}">
                <a16:creationId xmlns:a16="http://schemas.microsoft.com/office/drawing/2014/main" id="{3A2DDD99-9CB8-41CC-9ECC-8E2B91357D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79F89BE-F941-454A-9813-E98445A0AD51}"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Espace réservé de l'image des diapositives 1">
            <a:extLst>
              <a:ext uri="{FF2B5EF4-FFF2-40B4-BE49-F238E27FC236}">
                <a16:creationId xmlns:a16="http://schemas.microsoft.com/office/drawing/2014/main" id="{34026EA7-C278-49D2-97EE-72CC3A2AD18B}"/>
              </a:ext>
            </a:extLst>
          </p:cNvPr>
          <p:cNvSpPr>
            <a:spLocks noGrp="1" noRot="1" noChangeAspect="1" noChangeArrowheads="1" noTextEdit="1"/>
          </p:cNvSpPr>
          <p:nvPr>
            <p:ph type="sldImg"/>
          </p:nvPr>
        </p:nvSpPr>
        <p:spPr>
          <a:ln/>
        </p:spPr>
      </p:sp>
      <p:sp>
        <p:nvSpPr>
          <p:cNvPr id="11266" name="Espace réservé des commentaires 2">
            <a:extLst>
              <a:ext uri="{FF2B5EF4-FFF2-40B4-BE49-F238E27FC236}">
                <a16:creationId xmlns:a16="http://schemas.microsoft.com/office/drawing/2014/main" id="{24BBAD1C-3FE0-4633-8A6A-AB32E59FD8D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how to check and interpret the Vaccine Vial Monitor (VVM).</a:t>
            </a:r>
          </a:p>
          <a:p>
            <a:endParaRPr lang="en-US" altLang="es-ES" b="1" dirty="0"/>
          </a:p>
          <a:p>
            <a:r>
              <a:rPr lang="en-US" altLang="es-ES" dirty="0"/>
              <a:t>The vaccine vial monitor (VVM) is a round disc of heat-sensitive material placed on a vaccine vial cap, in the case of  </a:t>
            </a:r>
            <a:r>
              <a:rPr lang="en-GB" altLang="es-ES" dirty="0" err="1"/>
              <a:t>Rotavac</a:t>
            </a:r>
            <a:r>
              <a:rPr lang="en-GB" altLang="es-ES" baseline="30000" dirty="0"/>
              <a:t>®</a:t>
            </a:r>
            <a:r>
              <a:rPr lang="en-GB" altLang="es-ES" dirty="0"/>
              <a:t>, </a:t>
            </a:r>
            <a:r>
              <a:rPr lang="en-US" altLang="es-ES" dirty="0"/>
              <a:t>to register cumulative heat exposure. </a:t>
            </a:r>
          </a:p>
          <a:p>
            <a:r>
              <a:rPr lang="en-US" altLang="es-ES" dirty="0"/>
              <a:t>The inner square is chemically active and changes color irreversibly from light to dark with exposed to heat over time.</a:t>
            </a:r>
          </a:p>
          <a:p>
            <a:r>
              <a:rPr lang="en-US" altLang="es-ES" dirty="0"/>
              <a:t>By comparing the color of the inner square to the reference color, a health worker can determine whether or not the vaccine has been exposed to heat.</a:t>
            </a:r>
          </a:p>
          <a:p>
            <a:r>
              <a:rPr lang="en-US" altLang="es-ES" dirty="0"/>
              <a:t>Thanks to the VVM, important decisions about which vaccines to use or to discard are now clear. If the inner square matches or is darker then the outer ring, discard the vaccine.</a:t>
            </a:r>
          </a:p>
          <a:p>
            <a:r>
              <a:rPr lang="en-US" altLang="es-ES" dirty="0"/>
              <a:t>If a vaccine vials is found to be at any of the discard points, the vaccine should not be used and the supervisor should be informed.</a:t>
            </a:r>
            <a:endParaRPr lang="fr-FR" altLang="es-ES" dirty="0"/>
          </a:p>
        </p:txBody>
      </p:sp>
      <p:sp>
        <p:nvSpPr>
          <p:cNvPr id="11267" name="Espace réservé du numéro de diapositive 3">
            <a:extLst>
              <a:ext uri="{FF2B5EF4-FFF2-40B4-BE49-F238E27FC236}">
                <a16:creationId xmlns:a16="http://schemas.microsoft.com/office/drawing/2014/main" id="{C1B986A6-F2CB-49ED-880D-E16B557D771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F9ED8277-6D63-4B0C-8644-7F9E0413AF23}" type="slidenum">
              <a:rPr lang="en-GB" altLang="es-ES">
                <a:cs typeface="Arial" panose="020B0604020202020204" pitchFamily="34" charset="0"/>
              </a:rPr>
              <a:pPr algn="r" eaLnBrk="1" hangingPunct="1">
                <a:spcBef>
                  <a:spcPct val="0"/>
                </a:spcBef>
              </a:pPr>
              <a:t>4</a:t>
            </a:fld>
            <a:endParaRPr lang="en-GB"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Espace réservé de l'image des diapositives 1">
            <a:extLst>
              <a:ext uri="{FF2B5EF4-FFF2-40B4-BE49-F238E27FC236}">
                <a16:creationId xmlns:a16="http://schemas.microsoft.com/office/drawing/2014/main" id="{E2785627-BE70-42BC-855E-CEFBEB95C3B2}"/>
              </a:ext>
            </a:extLst>
          </p:cNvPr>
          <p:cNvSpPr>
            <a:spLocks noGrp="1" noRot="1" noChangeAspect="1" noChangeArrowheads="1" noTextEdit="1"/>
          </p:cNvSpPr>
          <p:nvPr>
            <p:ph type="sldImg"/>
          </p:nvPr>
        </p:nvSpPr>
        <p:spPr>
          <a:ln/>
        </p:spPr>
      </p:sp>
      <p:sp>
        <p:nvSpPr>
          <p:cNvPr id="13314" name="Espace réservé des commentaires 2">
            <a:extLst>
              <a:ext uri="{FF2B5EF4-FFF2-40B4-BE49-F238E27FC236}">
                <a16:creationId xmlns:a16="http://schemas.microsoft.com/office/drawing/2014/main" id="{3809311D-3B1A-4DF4-BF19-0517F09D6C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how and where to check the expiration date.</a:t>
            </a:r>
          </a:p>
          <a:p>
            <a:endParaRPr lang="en-US" altLang="es-ES" b="1" dirty="0"/>
          </a:p>
          <a:p>
            <a:r>
              <a:rPr lang="en-US" altLang="es-ES" dirty="0"/>
              <a:t>It is important to understand that VVM does not provide information about vaccine potency. </a:t>
            </a:r>
          </a:p>
          <a:p>
            <a:r>
              <a:rPr lang="en-US" altLang="es-ES" dirty="0"/>
              <a:t>The VVM may be ok (which means the inner square is lighter than the outer circle), but the vaccine may be beyond the expiration date. </a:t>
            </a:r>
          </a:p>
          <a:p>
            <a:r>
              <a:rPr lang="en-US" altLang="es-ES" dirty="0"/>
              <a:t>So always check the expiration date on the vaccine vial before using it.</a:t>
            </a:r>
          </a:p>
          <a:p>
            <a:r>
              <a:rPr lang="en-US" altLang="es-ES" dirty="0"/>
              <a:t>The expiration date is mentioned clearly on the label.</a:t>
            </a:r>
            <a:endParaRPr lang="en-GB" altLang="es-ES" dirty="0"/>
          </a:p>
        </p:txBody>
      </p:sp>
      <p:sp>
        <p:nvSpPr>
          <p:cNvPr id="13315" name="Espace réservé du numéro de diapositive 3">
            <a:extLst>
              <a:ext uri="{FF2B5EF4-FFF2-40B4-BE49-F238E27FC236}">
                <a16:creationId xmlns:a16="http://schemas.microsoft.com/office/drawing/2014/main" id="{FA28540B-0189-4E78-B367-141E43506438}"/>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B8A2516-196F-492F-88AE-D21EDE2F7843}" type="slidenum">
              <a:rPr lang="en-GB" altLang="es-ES">
                <a:cs typeface="Arial" panose="020B0604020202020204" pitchFamily="34" charset="0"/>
              </a:rPr>
              <a:pPr algn="r" eaLnBrk="1" hangingPunct="1">
                <a:spcBef>
                  <a:spcPct val="0"/>
                </a:spcBef>
              </a:pPr>
              <a:t>5</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Espace réservé de l'image des diapositives 1">
            <a:extLst>
              <a:ext uri="{FF2B5EF4-FFF2-40B4-BE49-F238E27FC236}">
                <a16:creationId xmlns:a16="http://schemas.microsoft.com/office/drawing/2014/main" id="{5DBBBA3F-85DE-40BF-8DB8-BBDAD9AE4445}"/>
              </a:ext>
            </a:extLst>
          </p:cNvPr>
          <p:cNvSpPr>
            <a:spLocks noGrp="1" noRot="1" noChangeAspect="1" noChangeArrowheads="1" noTextEdit="1"/>
          </p:cNvSpPr>
          <p:nvPr>
            <p:ph type="sldImg"/>
          </p:nvPr>
        </p:nvSpPr>
        <p:spPr>
          <a:ln/>
        </p:spPr>
      </p:sp>
      <p:sp>
        <p:nvSpPr>
          <p:cNvPr id="15362" name="Espace réservé des commentaires 2">
            <a:extLst>
              <a:ext uri="{FF2B5EF4-FFF2-40B4-BE49-F238E27FC236}">
                <a16:creationId xmlns:a16="http://schemas.microsoft.com/office/drawing/2014/main" id="{BA23C35C-9AB3-40CB-891D-84582DF4031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en-US" altLang="es-ES" b="1" dirty="0"/>
              <a:t>To the facilitator:</a:t>
            </a:r>
          </a:p>
          <a:p>
            <a:r>
              <a:rPr lang="en-US" altLang="es-ES" b="1" dirty="0"/>
              <a:t>Read the situation and question to the participants. </a:t>
            </a:r>
          </a:p>
          <a:p>
            <a:r>
              <a:rPr lang="en-US" altLang="es-ES" b="1" dirty="0"/>
              <a:t>This question will test if participants understand what to do if the vaccine vial monitor shows that the inner square is still lighter than the ring.</a:t>
            </a:r>
          </a:p>
          <a:p>
            <a:endParaRPr lang="en-US" altLang="es-ES" b="1" dirty="0"/>
          </a:p>
          <a:p>
            <a:r>
              <a:rPr lang="en-US" altLang="es-ES" b="1" dirty="0"/>
              <a:t>Response:</a:t>
            </a:r>
          </a:p>
          <a:p>
            <a:r>
              <a:rPr lang="en-US" altLang="es-ES" dirty="0"/>
              <a:t>Use these vaccines first, as their VVM has already started to change.</a:t>
            </a:r>
            <a:endParaRPr lang="fr-FR" altLang="es-ES" dirty="0"/>
          </a:p>
        </p:txBody>
      </p:sp>
      <p:sp>
        <p:nvSpPr>
          <p:cNvPr id="15363" name="Espace réservé du numéro de diapositive 3">
            <a:extLst>
              <a:ext uri="{FF2B5EF4-FFF2-40B4-BE49-F238E27FC236}">
                <a16:creationId xmlns:a16="http://schemas.microsoft.com/office/drawing/2014/main" id="{A1B5F8FC-6BE9-4009-8534-ED864936B521}"/>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86BDC39-F726-4F1C-BCFA-8A5F311470F1}" type="slidenum">
              <a:rPr lang="fr-FR" altLang="es-ES">
                <a:solidFill>
                  <a:srgbClr val="000000"/>
                </a:solidFill>
                <a:cs typeface="Arial" panose="020B0604020202020204" pitchFamily="34" charset="0"/>
              </a:rPr>
              <a:pPr algn="r" eaLnBrk="1" hangingPunct="1">
                <a:spcBef>
                  <a:spcPct val="0"/>
                </a:spcBef>
              </a:pPr>
              <a:t>6</a:t>
            </a:fld>
            <a:endParaRPr lang="fr-FR" altLang="es-ES">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Espace réservé de l'image des diapositives 1">
            <a:extLst>
              <a:ext uri="{FF2B5EF4-FFF2-40B4-BE49-F238E27FC236}">
                <a16:creationId xmlns:a16="http://schemas.microsoft.com/office/drawing/2014/main" id="{45B26319-6EEA-4CF6-AB23-976BE3CF118C}"/>
              </a:ext>
            </a:extLst>
          </p:cNvPr>
          <p:cNvSpPr>
            <a:spLocks noGrp="1" noRot="1" noChangeAspect="1" noChangeArrowheads="1" noTextEdit="1"/>
          </p:cNvSpPr>
          <p:nvPr>
            <p:ph type="sldImg"/>
          </p:nvPr>
        </p:nvSpPr>
        <p:spPr>
          <a:ln/>
        </p:spPr>
      </p:sp>
      <p:sp>
        <p:nvSpPr>
          <p:cNvPr id="17410" name="Espace réservé des commentaires 2">
            <a:extLst>
              <a:ext uri="{FF2B5EF4-FFF2-40B4-BE49-F238E27FC236}">
                <a16:creationId xmlns:a16="http://schemas.microsoft.com/office/drawing/2014/main" id="{7C35BA3D-B402-428C-B0C9-3B1347894CC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how to prepare the vaccine with the step-by-step, self-explanatory diagram.</a:t>
            </a:r>
          </a:p>
          <a:p>
            <a:endParaRPr lang="en-US" altLang="es-ES" b="1"/>
          </a:p>
        </p:txBody>
      </p:sp>
      <p:sp>
        <p:nvSpPr>
          <p:cNvPr id="17411" name="Espace réservé du numéro de diapositive 3">
            <a:extLst>
              <a:ext uri="{FF2B5EF4-FFF2-40B4-BE49-F238E27FC236}">
                <a16:creationId xmlns:a16="http://schemas.microsoft.com/office/drawing/2014/main" id="{CA5A15DE-4AEA-438F-8A1B-9898728552D3}"/>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2F41B06-630F-407D-9B6D-6993368FC1F9}" type="slidenum">
              <a:rPr lang="en-GB" altLang="es-ES">
                <a:cs typeface="Arial" panose="020B0604020202020204" pitchFamily="34" charset="0"/>
              </a:rPr>
              <a:pPr algn="r" eaLnBrk="1" hangingPunct="1">
                <a:spcBef>
                  <a:spcPct val="0"/>
                </a:spcBef>
              </a:pPr>
              <a:t>7</a:t>
            </a:fld>
            <a:endParaRPr lang="en-GB" altLang="es-E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Espace réservé de l'image des diapositives 1">
            <a:extLst>
              <a:ext uri="{FF2B5EF4-FFF2-40B4-BE49-F238E27FC236}">
                <a16:creationId xmlns:a16="http://schemas.microsoft.com/office/drawing/2014/main" id="{238374C7-522E-4681-B90C-F566978B974E}"/>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BABD5CE6-4AA3-48CA-B5C3-CF621EDC6757}"/>
              </a:ext>
            </a:extLst>
          </p:cNvPr>
          <p:cNvSpPr>
            <a:spLocks noGrp="1"/>
          </p:cNvSpPr>
          <p:nvPr>
            <p:ph type="body" idx="1"/>
          </p:nvPr>
        </p:nvSpPr>
        <p:spPr>
          <a:ln/>
        </p:spPr>
        <p:txBody>
          <a:bodyPr/>
          <a:lstStyle/>
          <a:p>
            <a:pPr>
              <a:defRPr/>
            </a:pPr>
            <a:r>
              <a:rPr lang="en-GB" altLang="es-ES" b="1" dirty="0"/>
              <a:t>To the facilitator:</a:t>
            </a:r>
          </a:p>
          <a:p>
            <a:pPr>
              <a:defRPr/>
            </a:pPr>
            <a:r>
              <a:rPr lang="en-GB" altLang="es-ES" b="1" dirty="0"/>
              <a:t>Explain to the participants, how to prepare the vaccine.</a:t>
            </a:r>
          </a:p>
          <a:p>
            <a:pPr>
              <a:defRPr/>
            </a:pPr>
            <a:endParaRPr lang="en-GB" altLang="es-ES" b="1" dirty="0"/>
          </a:p>
          <a:p>
            <a:pPr>
              <a:defRPr/>
            </a:pPr>
            <a:r>
              <a:rPr lang="en-GB" altLang="es-ES" dirty="0"/>
              <a:t>Additionally, it is very important to comply with the following for administration of the rotavirus </a:t>
            </a:r>
            <a:r>
              <a:rPr lang="en-GB" dirty="0"/>
              <a:t>(</a:t>
            </a:r>
            <a:r>
              <a:rPr lang="en-GB" altLang="es-ES" dirty="0" err="1"/>
              <a:t>Rotavac</a:t>
            </a:r>
            <a:r>
              <a:rPr lang="en-GB" altLang="es-ES" baseline="30000" dirty="0"/>
              <a:t>®</a:t>
            </a:r>
            <a:r>
              <a:rPr lang="en-GB" altLang="es-ES" dirty="0"/>
              <a:t>)</a:t>
            </a:r>
            <a:r>
              <a:rPr lang="en-GB" dirty="0"/>
              <a:t> vaccine</a:t>
            </a:r>
          </a:p>
          <a:p>
            <a:pPr marL="171450" indent="-171450">
              <a:buFontTx/>
              <a:buChar char="-"/>
              <a:defRPr/>
            </a:pPr>
            <a:r>
              <a:rPr lang="en-GB" altLang="es-ES" dirty="0"/>
              <a:t>For </a:t>
            </a:r>
            <a:r>
              <a:rPr lang="en-GB" altLang="es-ES" dirty="0" err="1"/>
              <a:t>Rotavac</a:t>
            </a:r>
            <a:r>
              <a:rPr lang="en-GB" altLang="es-ES" baseline="30000" dirty="0"/>
              <a:t>®</a:t>
            </a:r>
            <a:r>
              <a:rPr lang="fr-FR" altLang="es-ES" dirty="0"/>
              <a:t>, t</a:t>
            </a:r>
            <a:r>
              <a:rPr lang="en-GB" altLang="es-ES" dirty="0"/>
              <a:t>he vaccine must be fully thawed prior to administration, visually check there are no ice crystals: a way to make sure this is achieved is to move the vials from the freezer to the refrigerator the night before the session</a:t>
            </a:r>
          </a:p>
          <a:p>
            <a:pPr marL="171450" indent="-171450">
              <a:buFontTx/>
              <a:buChar char="-"/>
              <a:defRPr/>
            </a:pPr>
            <a:r>
              <a:rPr lang="en-GB" altLang="es-ES" dirty="0"/>
              <a:t>Only use the droppers that are provided together with the rotavirus </a:t>
            </a:r>
            <a:r>
              <a:rPr lang="en-GB" dirty="0"/>
              <a:t>(</a:t>
            </a:r>
            <a:r>
              <a:rPr lang="en-GB" altLang="es-ES" dirty="0" err="1"/>
              <a:t>Rotavac</a:t>
            </a:r>
            <a:r>
              <a:rPr lang="en-GB" altLang="es-ES" baseline="30000" dirty="0"/>
              <a:t>®</a:t>
            </a:r>
            <a:r>
              <a:rPr lang="en-GB" altLang="es-ES" baseline="0" dirty="0"/>
              <a:t>) </a:t>
            </a:r>
            <a:r>
              <a:rPr lang="en-GB" dirty="0"/>
              <a:t>vaccine</a:t>
            </a:r>
          </a:p>
          <a:p>
            <a:pPr marL="171450" indent="-171450">
              <a:buFontTx/>
              <a:buChar char="-"/>
              <a:defRPr/>
            </a:pPr>
            <a:r>
              <a:rPr lang="en-GB" altLang="es-ES" dirty="0"/>
              <a:t>Never re-use the droppers.  </a:t>
            </a:r>
          </a:p>
          <a:p>
            <a:pPr>
              <a:defRPr/>
            </a:pPr>
            <a:r>
              <a:rPr lang="en-US" altLang="es-ES" dirty="0"/>
              <a:t> </a:t>
            </a:r>
            <a:endParaRPr lang="fr-FR" altLang="es-ES" dirty="0"/>
          </a:p>
        </p:txBody>
      </p:sp>
      <p:sp>
        <p:nvSpPr>
          <p:cNvPr id="19459" name="Espace réservé du numéro de diapositive 3">
            <a:extLst>
              <a:ext uri="{FF2B5EF4-FFF2-40B4-BE49-F238E27FC236}">
                <a16:creationId xmlns:a16="http://schemas.microsoft.com/office/drawing/2014/main" id="{E76BDF5F-5B2E-48B5-86B9-0A772A677745}"/>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4DD87217-C2F8-43A9-9B86-9E41C0B161AB}" type="slidenum">
              <a:rPr lang="en-GB" altLang="es-ES">
                <a:cs typeface="Arial" panose="020B0604020202020204" pitchFamily="34" charset="0"/>
              </a:rPr>
              <a:pPr algn="r" eaLnBrk="1" hangingPunct="1">
                <a:spcBef>
                  <a:spcPct val="0"/>
                </a:spcBef>
              </a:pPr>
              <a:t>8</a:t>
            </a:fld>
            <a:endParaRPr lang="en-GB" altLang="es-E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7ED7961-645D-4317-9FE9-414E6F569796}"/>
              </a:ext>
            </a:extLst>
          </p:cNvPr>
          <p:cNvSpPr>
            <a:spLocks noGrp="1" noRot="1" noChangeAspect="1" noChangeArrowheads="1" noTextEdit="1"/>
          </p:cNvSpPr>
          <p:nvPr>
            <p:ph type="sldImg"/>
          </p:nvPr>
        </p:nvSpPr>
        <p:spPr>
          <a:ln/>
        </p:spPr>
      </p:sp>
      <p:sp>
        <p:nvSpPr>
          <p:cNvPr id="21506" name="Notes Placeholder 2">
            <a:extLst>
              <a:ext uri="{FF2B5EF4-FFF2-40B4-BE49-F238E27FC236}">
                <a16:creationId xmlns:a16="http://schemas.microsoft.com/office/drawing/2014/main" id="{7A71D7AF-3779-4659-92B3-5E52F4E3064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s-ES" b="1" dirty="0"/>
              <a:t>To the facilitator:</a:t>
            </a:r>
          </a:p>
          <a:p>
            <a:r>
              <a:rPr lang="en-GB" altLang="es-ES" b="1" dirty="0"/>
              <a:t>Explain to the participants, how to prepare the vaccine.</a:t>
            </a:r>
          </a:p>
          <a:p>
            <a:endParaRPr lang="en-US" altLang="es-ES" dirty="0"/>
          </a:p>
          <a:p>
            <a:r>
              <a:rPr lang="en-US" altLang="ja-JP" dirty="0" err="1"/>
              <a:t>Rotavac</a:t>
            </a:r>
            <a:r>
              <a:rPr lang="en-US" altLang="ja-JP" dirty="0"/>
              <a:t>® may be kept to be used in subsequent immunization sessions for up to a maximum of 28 days, as long as the conditions outlined in the WHO open vial policy statement are met.</a:t>
            </a:r>
          </a:p>
          <a:p>
            <a:endParaRPr lang="en-US" altLang="ja-JP" dirty="0"/>
          </a:p>
          <a:p>
            <a:endParaRPr lang="en-US" altLang="ja-JP" dirty="0"/>
          </a:p>
          <a:p>
            <a:endParaRPr lang="en-US" altLang="ja-JP" dirty="0"/>
          </a:p>
          <a:p>
            <a:endParaRPr lang="en-US" altLang="en-US" dirty="0"/>
          </a:p>
        </p:txBody>
      </p:sp>
      <p:sp>
        <p:nvSpPr>
          <p:cNvPr id="21507" name="Slide Number Placeholder 3">
            <a:extLst>
              <a:ext uri="{FF2B5EF4-FFF2-40B4-BE49-F238E27FC236}">
                <a16:creationId xmlns:a16="http://schemas.microsoft.com/office/drawing/2014/main" id="{57385B6D-833C-437F-8E72-31C86AE8B5E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29E4B5F2-EB54-4D7F-B6B9-4D6A45A51825}" type="slidenum">
              <a:rPr lang="en-GB" altLang="en-US">
                <a:latin typeface="Arial" panose="020B0604020202020204" pitchFamily="34" charset="0"/>
              </a:rPr>
              <a:pPr/>
              <a:t>9</a:t>
            </a:fld>
            <a:endParaRPr lang="en-GB"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Espace réservé de l'image des diapositives 1">
            <a:extLst>
              <a:ext uri="{FF2B5EF4-FFF2-40B4-BE49-F238E27FC236}">
                <a16:creationId xmlns:a16="http://schemas.microsoft.com/office/drawing/2014/main" id="{00165E9A-B687-4CAB-9821-F6550A870E7A}"/>
              </a:ext>
            </a:extLst>
          </p:cNvPr>
          <p:cNvSpPr>
            <a:spLocks noGrp="1" noRot="1" noChangeAspect="1" noChangeArrowheads="1" noTextEdit="1"/>
          </p:cNvSpPr>
          <p:nvPr>
            <p:ph type="sldImg"/>
          </p:nvPr>
        </p:nvSpPr>
        <p:spPr>
          <a:ln/>
        </p:spPr>
      </p:sp>
      <p:sp>
        <p:nvSpPr>
          <p:cNvPr id="23554" name="Espace réservé des commentaires 2">
            <a:extLst>
              <a:ext uri="{FF2B5EF4-FFF2-40B4-BE49-F238E27FC236}">
                <a16:creationId xmlns:a16="http://schemas.microsoft.com/office/drawing/2014/main" id="{E9536EFF-AFB2-467B-9948-1B489F854A0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dirty="0"/>
              <a:t>To the facilitator:</a:t>
            </a:r>
          </a:p>
          <a:p>
            <a:r>
              <a:rPr lang="en-US" altLang="es-ES" b="1" dirty="0"/>
              <a:t>Explain to the participants that rotavirus vaccines can be given with routine childhood vaccines.</a:t>
            </a:r>
          </a:p>
          <a:p>
            <a:endParaRPr lang="en-US" altLang="es-ES" b="1" dirty="0"/>
          </a:p>
          <a:p>
            <a:r>
              <a:rPr lang="en-US" altLang="es-ES" dirty="0" err="1"/>
              <a:t>Rotavac</a:t>
            </a:r>
            <a:r>
              <a:rPr lang="en-US" altLang="es-ES" baseline="30000" dirty="0"/>
              <a:t>®, </a:t>
            </a:r>
            <a:r>
              <a:rPr lang="en-US" altLang="es-ES" dirty="0"/>
              <a:t>as well as other rotavirus vaccines, can be given with any of the following routine childhood vaccines without interfering with their effectiveness, during the same visit. </a:t>
            </a:r>
          </a:p>
          <a:p>
            <a:r>
              <a:rPr lang="en-US" altLang="es-ES" dirty="0"/>
              <a:t>• Diphtheria–tetanus–pertussis vaccine (DTP)</a:t>
            </a:r>
          </a:p>
          <a:p>
            <a:r>
              <a:rPr lang="en-US" altLang="es-ES" dirty="0"/>
              <a:t>• </a:t>
            </a:r>
            <a:r>
              <a:rPr lang="en-US" altLang="es-ES" i="1" dirty="0" err="1"/>
              <a:t>Haemophilus</a:t>
            </a:r>
            <a:r>
              <a:rPr lang="en-US" altLang="es-ES" i="1" dirty="0"/>
              <a:t> influenzae</a:t>
            </a:r>
            <a:r>
              <a:rPr lang="en-US" altLang="es-ES" dirty="0"/>
              <a:t> type b vaccine (Hib)</a:t>
            </a:r>
          </a:p>
          <a:p>
            <a:r>
              <a:rPr lang="en-US" altLang="es-ES" dirty="0"/>
              <a:t>• Inactivated polio vaccine (IPV)</a:t>
            </a:r>
          </a:p>
          <a:p>
            <a:r>
              <a:rPr lang="en-US" altLang="es-ES" dirty="0"/>
              <a:t>• Hepatitis B vaccine</a:t>
            </a:r>
          </a:p>
          <a:p>
            <a:r>
              <a:rPr lang="en-US" altLang="es-ES" dirty="0"/>
              <a:t>• Pneumococcal vaccine</a:t>
            </a:r>
          </a:p>
          <a:p>
            <a:pPr>
              <a:buFontTx/>
              <a:buChar char="•"/>
            </a:pPr>
            <a:r>
              <a:rPr lang="en-US" altLang="es-ES" dirty="0"/>
              <a:t> Oral polio vaccine</a:t>
            </a:r>
          </a:p>
          <a:p>
            <a:endParaRPr lang="en-US" altLang="es-ES" dirty="0"/>
          </a:p>
          <a:p>
            <a:r>
              <a:rPr lang="en-US" altLang="es-ES" dirty="0"/>
              <a:t>Give the Rotavirus </a:t>
            </a:r>
            <a:r>
              <a:rPr lang="fr-FR" altLang="en-US" dirty="0"/>
              <a:t>(</a:t>
            </a:r>
            <a:r>
              <a:rPr lang="en-GB" altLang="es-ES" dirty="0" err="1">
                <a:highlight>
                  <a:srgbClr val="FFFF00"/>
                </a:highlight>
              </a:rPr>
              <a:t>Rotavac</a:t>
            </a:r>
            <a:r>
              <a:rPr lang="en-GB" altLang="es-ES" baseline="30000" dirty="0">
                <a:highlight>
                  <a:srgbClr val="FFFF00"/>
                </a:highlight>
              </a:rPr>
              <a:t>®</a:t>
            </a:r>
            <a:r>
              <a:rPr lang="en-GB" altLang="es-ES" dirty="0">
                <a:highlight>
                  <a:srgbClr val="FFFF00"/>
                </a:highlight>
              </a:rPr>
              <a:t>)</a:t>
            </a:r>
            <a:r>
              <a:rPr lang="fr-FR" altLang="en-US" dirty="0">
                <a:highlight>
                  <a:srgbClr val="FFFF00"/>
                </a:highlight>
              </a:rPr>
              <a:t> </a:t>
            </a:r>
            <a:r>
              <a:rPr lang="en-US" altLang="es-ES" dirty="0"/>
              <a:t>vaccine first, then administer other injectable childhood vaccines. As a general rule its better to give oral vaccines first when the infant is still calm and then give injectable vaccines.</a:t>
            </a:r>
          </a:p>
          <a:p>
            <a:r>
              <a:rPr lang="en-US" altLang="es-ES" dirty="0"/>
              <a:t>Additionally, as the OPV vaccine has a bitter taste, but is of a smaller quantity than the </a:t>
            </a:r>
            <a:r>
              <a:rPr lang="en-US" altLang="es-ES" dirty="0" err="1"/>
              <a:t>Rotavac</a:t>
            </a:r>
            <a:r>
              <a:rPr lang="en-US" altLang="es-ES" dirty="0"/>
              <a:t> vaccine (0.1 </a:t>
            </a:r>
            <a:r>
              <a:rPr lang="en-US" altLang="es-ES" dirty="0">
                <a:highlight>
                  <a:srgbClr val="FFFF00"/>
                </a:highlight>
              </a:rPr>
              <a:t>mL</a:t>
            </a:r>
            <a:r>
              <a:rPr lang="en-US" altLang="es-ES" dirty="0"/>
              <a:t> versus 5 </a:t>
            </a:r>
            <a:r>
              <a:rPr lang="en-US" altLang="es-ES" dirty="0">
                <a:highlight>
                  <a:srgbClr val="FFFF00"/>
                </a:highlight>
              </a:rPr>
              <a:t>mL</a:t>
            </a:r>
            <a:r>
              <a:rPr lang="en-US" altLang="es-ES" dirty="0"/>
              <a:t>), administer the bitter (OPV) vaccine first, then give the infant the sweeter tasting vaccine (</a:t>
            </a:r>
            <a:r>
              <a:rPr lang="en-US" altLang="es-ES" dirty="0" err="1"/>
              <a:t>Rotavac</a:t>
            </a:r>
            <a:r>
              <a:rPr lang="en-US" altLang="es-ES" baseline="30000" dirty="0">
                <a:highlight>
                  <a:srgbClr val="FFFF00"/>
                </a:highlight>
              </a:rPr>
              <a:t>®</a:t>
            </a:r>
            <a:r>
              <a:rPr lang="en-US" altLang="es-ES" dirty="0">
                <a:highlight>
                  <a:srgbClr val="FFFF00"/>
                </a:highlight>
              </a:rPr>
              <a:t>) </a:t>
            </a:r>
            <a:r>
              <a:rPr lang="en-US" altLang="es-ES" dirty="0"/>
              <a:t>second to take the bitter taste away.</a:t>
            </a:r>
          </a:p>
          <a:p>
            <a:endParaRPr lang="fr-FR" altLang="es-ES" dirty="0"/>
          </a:p>
        </p:txBody>
      </p:sp>
      <p:sp>
        <p:nvSpPr>
          <p:cNvPr id="23555" name="Espace réservé du numéro de diapositive 3">
            <a:extLst>
              <a:ext uri="{FF2B5EF4-FFF2-40B4-BE49-F238E27FC236}">
                <a16:creationId xmlns:a16="http://schemas.microsoft.com/office/drawing/2014/main" id="{D0D70F31-2C36-44AE-9459-4DD0209FEFD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6544B504-8C7B-4CB9-8904-7B0D02066DC9}" type="slidenum">
              <a:rPr lang="en-GB" altLang="es-ES">
                <a:cs typeface="Arial" panose="020B0604020202020204" pitchFamily="34" charset="0"/>
              </a:rPr>
              <a:pPr algn="r" eaLnBrk="1" hangingPunct="1">
                <a:spcBef>
                  <a:spcPct val="0"/>
                </a:spcBef>
              </a:pPr>
              <a:t>10</a:t>
            </a:fld>
            <a:endParaRPr lang="en-GB" altLang="es-E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B4E67FC6-B230-41C6-810D-8E386A43E938}"/>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Tree>
    <p:extLst>
      <p:ext uri="{BB962C8B-B14F-4D97-AF65-F5344CB8AC3E}">
        <p14:creationId xmlns:p14="http://schemas.microsoft.com/office/powerpoint/2010/main" val="40991438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7416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90338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04168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911163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3944611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73068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77297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7004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4564842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989834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3B9FD45B-681E-4902-AA06-CF56BA5B965A}"/>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2A11A966-0766-42E0-B34C-A2DBBD3A90E6}"/>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FEEB2947-257E-4E07-B0CF-37AF198D3729}"/>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487CC3DF-4DA6-4CA8-B947-119CEC89B3C2}"/>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14109042-DAB7-4136-BAEC-79AD0A977850}"/>
              </a:ext>
            </a:extLst>
          </p:cNvPr>
          <p:cNvSpPr>
            <a:spLocks noChangeArrowheads="1"/>
          </p:cNvSpPr>
          <p:nvPr/>
        </p:nvSpPr>
        <p:spPr bwMode="auto">
          <a:xfrm>
            <a:off x="927100" y="6426200"/>
            <a:ext cx="4940300"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GB" altLang="es-ES" sz="1200" b="1" dirty="0">
                <a:solidFill>
                  <a:srgbClr val="96CCEE"/>
                </a:solidFill>
                <a:latin typeface="Arial Narrow" pitchFamily="34" charset="0"/>
              </a:rPr>
              <a:t>Rotavirus vaccine administration, Module 4 </a:t>
            </a:r>
            <a:r>
              <a:rPr lang="en-GB" altLang="es-ES" b="1" baseline="12000" dirty="0">
                <a:solidFill>
                  <a:srgbClr val="FFFFFF"/>
                </a:solidFill>
                <a:latin typeface="Arial Narrow" pitchFamily="34" charset="0"/>
              </a:rPr>
              <a:t>|</a:t>
            </a:r>
            <a:r>
              <a:rPr lang="en-GB" altLang="es-ES" sz="1200" b="1" dirty="0">
                <a:solidFill>
                  <a:srgbClr val="96CCEE"/>
                </a:solidFill>
                <a:latin typeface="Arial Narrow" pitchFamily="34" charset="0"/>
              </a:rPr>
              <a:t>  </a:t>
            </a:r>
            <a:r>
              <a:rPr lang="en-GB" altLang="es-ES" sz="1200" dirty="0">
                <a:solidFill>
                  <a:srgbClr val="96CCEE"/>
                </a:solidFill>
                <a:latin typeface="Arial Narrow" pitchFamily="34" charset="0"/>
              </a:rPr>
              <a:t>March 2022</a:t>
            </a:r>
          </a:p>
        </p:txBody>
      </p:sp>
      <p:sp>
        <p:nvSpPr>
          <p:cNvPr id="1031" name="Rectangle 14">
            <a:extLst>
              <a:ext uri="{FF2B5EF4-FFF2-40B4-BE49-F238E27FC236}">
                <a16:creationId xmlns:a16="http://schemas.microsoft.com/office/drawing/2014/main" id="{FB237412-CAAB-4189-87FA-33320B713E91}"/>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303685DE-F7D0-4449-BBE3-D0B00588CC3E}" type="slidenum">
              <a:rPr lang="en-US" altLang="es-ES" sz="1500" b="1" smtClean="0">
                <a:solidFill>
                  <a:srgbClr val="72BBE8"/>
                </a:solidFill>
                <a:latin typeface="Arial Narrow" panose="020B0604020202020204" pitchFamily="34" charset="0"/>
              </a:rPr>
              <a:pPr algn="r" eaLnBrk="1" hangingPunct="1">
                <a:defRPr/>
              </a:pPr>
              <a:t>‹#›</a:t>
            </a:fld>
            <a:r>
              <a:rPr lang="en-GB" altLang="es-ES" sz="1500" b="1">
                <a:solidFill>
                  <a:srgbClr val="72BBE8"/>
                </a:solidFill>
                <a:latin typeface="Arial Narrow" panose="020B0604020202020204" pitchFamily="34" charset="0"/>
              </a:rPr>
              <a:t> </a:t>
            </a:r>
            <a:r>
              <a:rPr lang="en-GB" altLang="es-ES" sz="2100" b="1" baseline="14000">
                <a:solidFill>
                  <a:srgbClr val="FFFFFF"/>
                </a:solidFill>
                <a:latin typeface="Arial Narrow" panose="020B0604020202020204" pitchFamily="34" charset="0"/>
              </a:rPr>
              <a:t>|</a:t>
            </a:r>
          </a:p>
        </p:txBody>
      </p:sp>
      <p:pic>
        <p:nvPicPr>
          <p:cNvPr id="1032" name="Picture 17" descr="WHO-EN-white-H">
            <a:extLst>
              <a:ext uri="{FF2B5EF4-FFF2-40B4-BE49-F238E27FC236}">
                <a16:creationId xmlns:a16="http://schemas.microsoft.com/office/drawing/2014/main" id="{4F7B9900-F0C3-4401-A222-4D24AEE41DE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454" r:id="rId1"/>
    <p:sldLayoutId id="2147484444" r:id="rId2"/>
    <p:sldLayoutId id="2147484445" r:id="rId3"/>
    <p:sldLayoutId id="2147484446" r:id="rId4"/>
    <p:sldLayoutId id="2147484447" r:id="rId5"/>
    <p:sldLayoutId id="2147484448" r:id="rId6"/>
    <p:sldLayoutId id="2147484449" r:id="rId7"/>
    <p:sldLayoutId id="2147484450" r:id="rId8"/>
    <p:sldLayoutId id="2147484451" r:id="rId9"/>
    <p:sldLayoutId id="2147484452" r:id="rId10"/>
    <p:sldLayoutId id="2147484453"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4">
            <a:extLst>
              <a:ext uri="{FF2B5EF4-FFF2-40B4-BE49-F238E27FC236}">
                <a16:creationId xmlns:a16="http://schemas.microsoft.com/office/drawing/2014/main" id="{8B360E55-5F7D-439E-9E13-FCF0FA420665}"/>
              </a:ext>
            </a:extLst>
          </p:cNvPr>
          <p:cNvSpPr>
            <a:spLocks noChangeArrowheads="1"/>
          </p:cNvSpPr>
          <p:nvPr/>
        </p:nvSpPr>
        <p:spPr bwMode="auto">
          <a:xfrm>
            <a:off x="687388" y="188913"/>
            <a:ext cx="7772400" cy="1470025"/>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US" sz="2400" b="1">
                <a:solidFill>
                  <a:srgbClr val="FFFFFF"/>
                </a:solidFill>
                <a:latin typeface="Arial" pitchFamily="34" charset="0"/>
              </a:rPr>
              <a:t>Training for rotavirus vaccine introduction</a:t>
            </a:r>
            <a:endParaRPr lang="fr-FR" sz="2400" b="1">
              <a:solidFill>
                <a:srgbClr val="FFFFFF"/>
              </a:solidFill>
              <a:latin typeface="Arial" pitchFamily="34" charset="0"/>
            </a:endParaRPr>
          </a:p>
        </p:txBody>
      </p:sp>
      <p:sp>
        <p:nvSpPr>
          <p:cNvPr id="5122" name="Rectangle 5">
            <a:extLst>
              <a:ext uri="{FF2B5EF4-FFF2-40B4-BE49-F238E27FC236}">
                <a16:creationId xmlns:a16="http://schemas.microsoft.com/office/drawing/2014/main" id="{31F66610-050D-4D33-B819-04C52E7AEC70}"/>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Font typeface="Wingdings" panose="05000000000000000000" pitchFamily="2" charset="2"/>
              <a:buNone/>
            </a:pPr>
            <a:r>
              <a:rPr lang="en-US" altLang="es-ES" sz="3200" b="1">
                <a:solidFill>
                  <a:srgbClr val="FFFFFF"/>
                </a:solidFill>
              </a:rPr>
              <a:t>Module 4</a:t>
            </a:r>
          </a:p>
          <a:p>
            <a:pPr algn="ctr">
              <a:buFont typeface="Wingdings" panose="05000000000000000000" pitchFamily="2" charset="2"/>
              <a:buNone/>
            </a:pPr>
            <a:r>
              <a:rPr lang="en-US" altLang="es-ES" sz="3200" b="1">
                <a:solidFill>
                  <a:srgbClr val="FFFFFF"/>
                </a:solidFill>
              </a:rPr>
              <a:t>Rotavirus vaccine administration</a:t>
            </a:r>
            <a:endParaRPr lang="fr-FR" altLang="es-ES" sz="3200" b="1">
              <a:solidFill>
                <a:srgbClr val="FFFFFF"/>
              </a:solidFill>
            </a:endParaRPr>
          </a:p>
        </p:txBody>
      </p:sp>
      <p:pic>
        <p:nvPicPr>
          <p:cNvPr id="5123" name="Picture 5" descr="WHO-EN-white-H">
            <a:extLst>
              <a:ext uri="{FF2B5EF4-FFF2-40B4-BE49-F238E27FC236}">
                <a16:creationId xmlns:a16="http://schemas.microsoft.com/office/drawing/2014/main" id="{89B80F4D-8C42-4158-989B-92CAD4A1A7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
            <a:extLst>
              <a:ext uri="{FF2B5EF4-FFF2-40B4-BE49-F238E27FC236}">
                <a16:creationId xmlns:a16="http://schemas.microsoft.com/office/drawing/2014/main" id="{FA6D41F0-7C29-4BA2-8BF6-C5FE00DEDB65}"/>
              </a:ext>
            </a:extLst>
          </p:cNvPr>
          <p:cNvSpPr txBox="1"/>
          <p:nvPr/>
        </p:nvSpPr>
        <p:spPr>
          <a:xfrm>
            <a:off x="7164288" y="6418385"/>
            <a:ext cx="1704925" cy="246221"/>
          </a:xfrm>
          <a:prstGeom prst="rect">
            <a:avLst/>
          </a:prstGeom>
          <a:noFill/>
        </p:spPr>
        <p:txBody>
          <a:bodyPr wrap="square" rtlCol="0">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r>
              <a:rPr lang="en-US" sz="1000" dirty="0">
                <a:solidFill>
                  <a:schemeClr val="bg1"/>
                </a:solidFill>
              </a:rPr>
              <a:t>Last updated March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482B4D35-8A0D-466E-81FD-623CD12D4C31}"/>
              </a:ext>
            </a:extLst>
          </p:cNvPr>
          <p:cNvSpPr>
            <a:spLocks noGrp="1"/>
          </p:cNvSpPr>
          <p:nvPr>
            <p:ph type="title" idx="4294967295"/>
          </p:nvPr>
        </p:nvSpPr>
        <p:spPr/>
        <p:txBody>
          <a:bodyPr/>
          <a:lstStyle/>
          <a:p>
            <a:pPr>
              <a:defRPr/>
            </a:pPr>
            <a:r>
              <a:rPr lang="fr-FR" sz="3200" dirty="0"/>
              <a:t>Can rotavirus vaccine (</a:t>
            </a:r>
            <a:r>
              <a:rPr lang="en-GB" altLang="es-ES" sz="3200" dirty="0" err="1"/>
              <a:t>Rotavac</a:t>
            </a:r>
            <a:r>
              <a:rPr lang="en-GB" altLang="es-ES" sz="3200" baseline="30000" dirty="0"/>
              <a:t>® </a:t>
            </a:r>
            <a:r>
              <a:rPr lang="en-GB" altLang="es-ES" sz="3200" dirty="0"/>
              <a:t>)</a:t>
            </a:r>
            <a:r>
              <a:rPr lang="fr-FR" sz="3200" dirty="0"/>
              <a:t> </a:t>
            </a:r>
            <a:r>
              <a:rPr lang="fr-FR" sz="3200" dirty="0" err="1"/>
              <a:t>be</a:t>
            </a:r>
            <a:r>
              <a:rPr lang="fr-FR" sz="3200" dirty="0"/>
              <a:t> </a:t>
            </a:r>
            <a:r>
              <a:rPr lang="fr-FR" sz="3200" dirty="0" err="1"/>
              <a:t>given</a:t>
            </a:r>
            <a:r>
              <a:rPr lang="fr-FR" sz="3200" dirty="0"/>
              <a:t> at the </a:t>
            </a:r>
            <a:r>
              <a:rPr lang="fr-FR" sz="3200" dirty="0" err="1"/>
              <a:t>same</a:t>
            </a:r>
            <a:r>
              <a:rPr lang="fr-FR" sz="3200" dirty="0"/>
              <a:t> time as </a:t>
            </a:r>
            <a:r>
              <a:rPr lang="fr-FR" sz="3200" dirty="0" err="1"/>
              <a:t>other</a:t>
            </a:r>
            <a:r>
              <a:rPr lang="fr-FR" sz="3200" dirty="0"/>
              <a:t> </a:t>
            </a:r>
            <a:r>
              <a:rPr lang="fr-FR" sz="3200" dirty="0" err="1"/>
              <a:t>childhood</a:t>
            </a:r>
            <a:r>
              <a:rPr lang="fr-FR" sz="3200" dirty="0"/>
              <a:t> vaccines?</a:t>
            </a:r>
          </a:p>
        </p:txBody>
      </p:sp>
      <p:sp>
        <p:nvSpPr>
          <p:cNvPr id="22530" name="Rectangle 5">
            <a:extLst>
              <a:ext uri="{FF2B5EF4-FFF2-40B4-BE49-F238E27FC236}">
                <a16:creationId xmlns:a16="http://schemas.microsoft.com/office/drawing/2014/main" id="{5D54DAD8-FAC5-4356-92A6-97F04AEF9B04}"/>
              </a:ext>
            </a:extLst>
          </p:cNvPr>
          <p:cNvSpPr>
            <a:spLocks noChangeArrowheads="1"/>
          </p:cNvSpPr>
          <p:nvPr/>
        </p:nvSpPr>
        <p:spPr bwMode="auto">
          <a:xfrm>
            <a:off x="971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s-ES" sz="1800">
              <a:solidFill>
                <a:schemeClr val="tx1"/>
              </a:solidFill>
              <a:latin typeface="Limon F3" charset="0"/>
            </a:endParaRPr>
          </a:p>
        </p:txBody>
      </p:sp>
      <p:sp>
        <p:nvSpPr>
          <p:cNvPr id="22531" name="Espace réservé du contenu 3">
            <a:extLst>
              <a:ext uri="{FF2B5EF4-FFF2-40B4-BE49-F238E27FC236}">
                <a16:creationId xmlns:a16="http://schemas.microsoft.com/office/drawing/2014/main" id="{DFE874B2-36B5-4FEB-9911-DA1567DDE80F}"/>
              </a:ext>
            </a:extLst>
          </p:cNvPr>
          <p:cNvSpPr txBox="1">
            <a:spLocks/>
          </p:cNvSpPr>
          <p:nvPr/>
        </p:nvSpPr>
        <p:spPr bwMode="auto">
          <a:xfrm>
            <a:off x="323850" y="1196752"/>
            <a:ext cx="85693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es-ES" sz="2400" dirty="0" err="1"/>
              <a:t>Rotavac</a:t>
            </a:r>
            <a:r>
              <a:rPr lang="en-GB" altLang="es-ES" sz="2400" baseline="30000" dirty="0"/>
              <a:t>®</a:t>
            </a:r>
            <a:r>
              <a:rPr lang="en-GB" altLang="es-ES" sz="2400" dirty="0"/>
              <a:t>,</a:t>
            </a:r>
            <a:r>
              <a:rPr lang="en-GB" altLang="es-ES" sz="2400" baseline="30000" dirty="0"/>
              <a:t> </a:t>
            </a:r>
            <a:r>
              <a:rPr lang="en-GB" altLang="es-ES" sz="2400" dirty="0"/>
              <a:t> as well as other </a:t>
            </a:r>
            <a:r>
              <a:rPr lang="en-US" altLang="es-ES" sz="2400" dirty="0"/>
              <a:t>rotavirus vaccines, can be administered with any of the following routine childhood vaccines without interfering with their effectiveness: </a:t>
            </a:r>
          </a:p>
          <a:p>
            <a:pPr lvl="2">
              <a:buFont typeface="Arial" panose="020B0604020202020204" pitchFamily="34" charset="0"/>
              <a:buChar char="–"/>
            </a:pPr>
            <a:r>
              <a:rPr lang="fr-FR" altLang="es-ES" sz="2000" dirty="0" err="1">
                <a:latin typeface="Arial" panose="020B0604020202020204" pitchFamily="34" charset="0"/>
                <a:ea typeface="MS PGothic" panose="020B0600070205080204" pitchFamily="34" charset="-128"/>
              </a:rPr>
              <a:t>Diphtheria</a:t>
            </a:r>
            <a:r>
              <a:rPr lang="fr-FR" altLang="es-ES" sz="2000" dirty="0">
                <a:latin typeface="Arial" panose="020B0604020202020204" pitchFamily="34" charset="0"/>
                <a:ea typeface="MS PGothic" panose="020B0600070205080204" pitchFamily="34" charset="-128"/>
              </a:rPr>
              <a:t>–</a:t>
            </a:r>
            <a:r>
              <a:rPr lang="fr-FR" altLang="es-ES" sz="2000" dirty="0" err="1">
                <a:latin typeface="Arial" panose="020B0604020202020204" pitchFamily="34" charset="0"/>
                <a:ea typeface="MS PGothic" panose="020B0600070205080204" pitchFamily="34" charset="-128"/>
              </a:rPr>
              <a:t>tetanus</a:t>
            </a:r>
            <a:r>
              <a:rPr lang="fr-FR" altLang="es-ES" sz="2000" dirty="0">
                <a:latin typeface="Arial" panose="020B0604020202020204" pitchFamily="34" charset="0"/>
                <a:ea typeface="MS PGothic" panose="020B0600070205080204" pitchFamily="34" charset="-128"/>
              </a:rPr>
              <a:t>–pertussis vaccine (DTP)</a:t>
            </a:r>
          </a:p>
          <a:p>
            <a:pPr lvl="2">
              <a:buFont typeface="Arial" panose="020B0604020202020204" pitchFamily="34" charset="0"/>
              <a:buChar char="–"/>
            </a:pPr>
            <a:r>
              <a:rPr lang="fr-FR" altLang="es-ES" sz="2000" i="1" dirty="0">
                <a:latin typeface="Arial" panose="020B0604020202020204" pitchFamily="34" charset="0"/>
                <a:ea typeface="MS PGothic" panose="020B0600070205080204" pitchFamily="34" charset="-128"/>
              </a:rPr>
              <a:t>Haemophilus influenzae</a:t>
            </a:r>
            <a:r>
              <a:rPr lang="fr-FR" altLang="es-ES" sz="2000" dirty="0">
                <a:latin typeface="Arial" panose="020B0604020202020204" pitchFamily="34" charset="0"/>
                <a:ea typeface="MS PGothic" panose="020B0600070205080204" pitchFamily="34" charset="-128"/>
              </a:rPr>
              <a:t> type b vaccine (Hib)</a:t>
            </a:r>
          </a:p>
          <a:p>
            <a:pPr lvl="2">
              <a:buFont typeface="Arial" panose="020B0604020202020204" pitchFamily="34" charset="0"/>
              <a:buChar char="–"/>
            </a:pPr>
            <a:r>
              <a:rPr lang="fr-FR" altLang="es-ES" sz="2000" dirty="0" err="1">
                <a:latin typeface="Arial" panose="020B0604020202020204" pitchFamily="34" charset="0"/>
                <a:ea typeface="MS PGothic" panose="020B0600070205080204" pitchFamily="34" charset="-128"/>
              </a:rPr>
              <a:t>Inactivated</a:t>
            </a:r>
            <a:r>
              <a:rPr lang="fr-FR" altLang="es-ES" sz="2000" dirty="0">
                <a:latin typeface="Arial" panose="020B0604020202020204" pitchFamily="34" charset="0"/>
                <a:ea typeface="MS PGothic" panose="020B0600070205080204" pitchFamily="34" charset="-128"/>
              </a:rPr>
              <a:t> polio vaccine (IPV)</a:t>
            </a:r>
          </a:p>
          <a:p>
            <a:pPr lvl="2">
              <a:buFont typeface="Arial" panose="020B0604020202020204" pitchFamily="34" charset="0"/>
              <a:buChar char="–"/>
            </a:pPr>
            <a:r>
              <a:rPr lang="fr-FR" altLang="es-ES" sz="2000" dirty="0" err="1">
                <a:latin typeface="Arial" panose="020B0604020202020204" pitchFamily="34" charset="0"/>
                <a:ea typeface="MS PGothic" panose="020B0600070205080204" pitchFamily="34" charset="-128"/>
              </a:rPr>
              <a:t>Hepatitis</a:t>
            </a:r>
            <a:r>
              <a:rPr lang="fr-FR" altLang="es-ES" sz="2000" dirty="0">
                <a:latin typeface="Arial" panose="020B0604020202020204" pitchFamily="34" charset="0"/>
                <a:ea typeface="MS PGothic" panose="020B0600070205080204" pitchFamily="34" charset="-128"/>
              </a:rPr>
              <a:t> B vaccine</a:t>
            </a:r>
          </a:p>
          <a:p>
            <a:pPr lvl="2">
              <a:buFont typeface="Arial" panose="020B0604020202020204" pitchFamily="34" charset="0"/>
              <a:buChar char="–"/>
            </a:pPr>
            <a:r>
              <a:rPr lang="fr-FR" altLang="es-ES" sz="2000" dirty="0" err="1">
                <a:latin typeface="Arial" panose="020B0604020202020204" pitchFamily="34" charset="0"/>
                <a:ea typeface="MS PGothic" panose="020B0600070205080204" pitchFamily="34" charset="-128"/>
              </a:rPr>
              <a:t>Pneumococcal</a:t>
            </a:r>
            <a:r>
              <a:rPr lang="fr-FR" altLang="es-ES" sz="2000" dirty="0">
                <a:latin typeface="Arial" panose="020B0604020202020204" pitchFamily="34" charset="0"/>
                <a:ea typeface="MS PGothic" panose="020B0600070205080204" pitchFamily="34" charset="-128"/>
              </a:rPr>
              <a:t> vaccine</a:t>
            </a:r>
          </a:p>
          <a:p>
            <a:pPr lvl="2">
              <a:buFont typeface="Arial" panose="020B0604020202020204" pitchFamily="34" charset="0"/>
              <a:buChar char="–"/>
            </a:pPr>
            <a:r>
              <a:rPr lang="fr-FR" altLang="es-ES" sz="2000" dirty="0">
                <a:latin typeface="Arial" panose="020B0604020202020204" pitchFamily="34" charset="0"/>
                <a:ea typeface="MS PGothic" panose="020B0600070205080204" pitchFamily="34" charset="-128"/>
              </a:rPr>
              <a:t>Oral polio vaccine (OPV)</a:t>
            </a:r>
            <a:endParaRPr lang="en-US" altLang="es-ES" sz="2400" dirty="0">
              <a:latin typeface="Arial" panose="020B0604020202020204" pitchFamily="34" charset="0"/>
              <a:ea typeface="MS PGothic" panose="020B0600070205080204" pitchFamily="34" charset="-128"/>
            </a:endParaRPr>
          </a:p>
          <a:p>
            <a:r>
              <a:rPr lang="en-US" altLang="es-ES" sz="2400" dirty="0"/>
              <a:t>Give the rotavirus (and OPV) vaccine</a:t>
            </a:r>
            <a:r>
              <a:rPr lang="en-US" altLang="es-ES" sz="2400" b="1" dirty="0"/>
              <a:t> first</a:t>
            </a:r>
            <a:r>
              <a:rPr lang="en-US" altLang="es-ES" sz="2400" dirty="0"/>
              <a:t>,</a:t>
            </a:r>
            <a:r>
              <a:rPr lang="en-US" altLang="es-ES" sz="2400" b="1" dirty="0"/>
              <a:t> </a:t>
            </a:r>
            <a:r>
              <a:rPr lang="en-US" altLang="es-ES" sz="2400" dirty="0"/>
              <a:t>then administer other injectable childhood </a:t>
            </a:r>
            <a:r>
              <a:rPr lang="fr-FR" altLang="es-ES" sz="2400" dirty="0"/>
              <a:t>vaccines</a:t>
            </a:r>
            <a:endParaRPr lang="fr-FR" altLang="es-ES" sz="2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à coins arrondis 3">
            <a:extLst>
              <a:ext uri="{FF2B5EF4-FFF2-40B4-BE49-F238E27FC236}">
                <a16:creationId xmlns:a16="http://schemas.microsoft.com/office/drawing/2014/main" id="{79C60687-C30D-4A2F-890B-6DB729BA599F}"/>
              </a:ext>
            </a:extLst>
          </p:cNvPr>
          <p:cNvSpPr>
            <a:spLocks noChangeArrowheads="1"/>
          </p:cNvSpPr>
          <p:nvPr/>
        </p:nvSpPr>
        <p:spPr bwMode="auto">
          <a:xfrm>
            <a:off x="971550" y="1916113"/>
            <a:ext cx="3959225" cy="2520950"/>
          </a:xfrm>
          <a:prstGeom prst="wedgeRoundRectCallout">
            <a:avLst>
              <a:gd name="adj1" fmla="val 68125"/>
              <a:gd name="adj2" fmla="val -20213"/>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solidFill>
                  <a:srgbClr val="002060"/>
                </a:solidFill>
              </a:rPr>
              <a:t>The infant is 6 weeks old. You give him/her OPV, r</a:t>
            </a:r>
            <a:r>
              <a:rPr lang="en-US" altLang="es-ES" sz="2000" b="1"/>
              <a:t>otavirus and </a:t>
            </a:r>
            <a:r>
              <a:rPr lang="fr-FR" altLang="es-ES" sz="2000" b="1"/>
              <a:t>pentavalent</a:t>
            </a:r>
            <a:r>
              <a:rPr lang="fr-FR" altLang="es-ES" sz="2000"/>
              <a:t> </a:t>
            </a:r>
            <a:r>
              <a:rPr lang="en-US" altLang="es-ES" sz="2000" b="1"/>
              <a:t>vaccines.</a:t>
            </a:r>
          </a:p>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r>
              <a:rPr lang="en-US" altLang="es-ES" sz="2000" b="1">
                <a:solidFill>
                  <a:srgbClr val="002060"/>
                </a:solidFill>
              </a:rPr>
              <a:t>In which order should you give the vaccines?</a:t>
            </a:r>
            <a:endParaRPr lang="fr-FR" altLang="es-ES" sz="2000" b="1">
              <a:solidFill>
                <a:srgbClr val="002060"/>
              </a:solidFill>
            </a:endParaRPr>
          </a:p>
        </p:txBody>
      </p:sp>
      <p:sp>
        <p:nvSpPr>
          <p:cNvPr id="15363" name="Titre 17">
            <a:extLst>
              <a:ext uri="{FF2B5EF4-FFF2-40B4-BE49-F238E27FC236}">
                <a16:creationId xmlns:a16="http://schemas.microsoft.com/office/drawing/2014/main" id="{A62C9B7C-7A0F-4FC6-B18F-56A5A0AB13CC}"/>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a:t>
            </a:r>
          </a:p>
        </p:txBody>
      </p:sp>
      <p:pic>
        <p:nvPicPr>
          <p:cNvPr id="24579" name="Picture 8" descr="doctor_thinking">
            <a:extLst>
              <a:ext uri="{FF2B5EF4-FFF2-40B4-BE49-F238E27FC236}">
                <a16:creationId xmlns:a16="http://schemas.microsoft.com/office/drawing/2014/main" id="{2F637009-F892-458F-A8E1-4BD41794AD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3">
            <a:extLst>
              <a:ext uri="{FF2B5EF4-FFF2-40B4-BE49-F238E27FC236}">
                <a16:creationId xmlns:a16="http://schemas.microsoft.com/office/drawing/2014/main" id="{02F1FBA8-F23E-47C3-B4D1-BD06A83062C8}"/>
              </a:ext>
            </a:extLst>
          </p:cNvPr>
          <p:cNvSpPr>
            <a:spLocks noChangeArrowheads="1"/>
          </p:cNvSpPr>
          <p:nvPr/>
        </p:nvSpPr>
        <p:spPr bwMode="auto">
          <a:xfrm>
            <a:off x="395288" y="2708275"/>
            <a:ext cx="5184775"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a:t>The infant should be seated in a semi reclining position to take the vaccine orally</a:t>
            </a:r>
          </a:p>
          <a:p>
            <a:pPr>
              <a:buFontTx/>
              <a:buNone/>
            </a:pPr>
            <a:endParaRPr lang="en-US" altLang="es-ES"/>
          </a:p>
        </p:txBody>
      </p:sp>
      <p:sp>
        <p:nvSpPr>
          <p:cNvPr id="16387" name="Rectangle 2">
            <a:extLst>
              <a:ext uri="{FF2B5EF4-FFF2-40B4-BE49-F238E27FC236}">
                <a16:creationId xmlns:a16="http://schemas.microsoft.com/office/drawing/2014/main" id="{4BFF7A41-FA36-4C15-97C7-9D715A249DFD}"/>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rPr>
              <a:t>How to position the infant for rotavirus vaccination? </a:t>
            </a:r>
          </a:p>
        </p:txBody>
      </p:sp>
      <p:pic>
        <p:nvPicPr>
          <p:cNvPr id="26627" name="Picture 9" descr="pos0 (1face_1char)">
            <a:extLst>
              <a:ext uri="{FF2B5EF4-FFF2-40B4-BE49-F238E27FC236}">
                <a16:creationId xmlns:a16="http://schemas.microsoft.com/office/drawing/2014/main" id="{10BFDAB7-B07B-4030-B8BF-A621860429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6300" y="1450975"/>
            <a:ext cx="2936875"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a:extLst>
              <a:ext uri="{FF2B5EF4-FFF2-40B4-BE49-F238E27FC236}">
                <a16:creationId xmlns:a16="http://schemas.microsoft.com/office/drawing/2014/main" id="{8AF9CE52-2821-45C0-B630-B690108E791C}"/>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rPr>
              <a:t>How to position the vaccine? </a:t>
            </a:r>
          </a:p>
        </p:txBody>
      </p:sp>
      <p:sp>
        <p:nvSpPr>
          <p:cNvPr id="28674" name="Rectangle 19">
            <a:extLst>
              <a:ext uri="{FF2B5EF4-FFF2-40B4-BE49-F238E27FC236}">
                <a16:creationId xmlns:a16="http://schemas.microsoft.com/office/drawing/2014/main" id="{2F5CB04C-B394-4500-AD8E-78008A4ACE09}"/>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es-ES" sz="2800"/>
          </a:p>
        </p:txBody>
      </p:sp>
      <p:sp>
        <p:nvSpPr>
          <p:cNvPr id="14341" name="Rectangle 19">
            <a:extLst>
              <a:ext uri="{FF2B5EF4-FFF2-40B4-BE49-F238E27FC236}">
                <a16:creationId xmlns:a16="http://schemas.microsoft.com/office/drawing/2014/main" id="{44C93F4D-5D7D-4780-BD7F-1F844A065B5E}"/>
              </a:ext>
            </a:extLst>
          </p:cNvPr>
          <p:cNvSpPr>
            <a:spLocks noChangeArrowheads="1"/>
          </p:cNvSpPr>
          <p:nvPr/>
        </p:nvSpPr>
        <p:spPr bwMode="auto">
          <a:xfrm>
            <a:off x="395288" y="1484313"/>
            <a:ext cx="6192837" cy="4465637"/>
          </a:xfrm>
          <a:prstGeom prst="rect">
            <a:avLst/>
          </a:prstGeom>
          <a:noFill/>
          <a:ln>
            <a:noFill/>
          </a:ln>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defRPr/>
            </a:pPr>
            <a:r>
              <a:rPr lang="en-US" altLang="es-ES" dirty="0">
                <a:ea typeface="SimSun" pitchFamily="2" charset="-122"/>
              </a:rPr>
              <a:t>Open the infant’s mouth by gently pressing the cheeks together</a:t>
            </a:r>
            <a:endParaRPr lang="en-US" altLang="zh-CN" dirty="0">
              <a:ea typeface="SimSun" pitchFamily="2" charset="-122"/>
            </a:endParaRPr>
          </a:p>
          <a:p>
            <a:pPr>
              <a:defRPr/>
            </a:pPr>
            <a:r>
              <a:rPr lang="en-US" altLang="zh-CN" dirty="0">
                <a:ea typeface="SimSun" pitchFamily="2" charset="-122"/>
              </a:rPr>
              <a:t>Position the dropper at 45°angle</a:t>
            </a:r>
          </a:p>
          <a:p>
            <a:pPr>
              <a:defRPr/>
            </a:pPr>
            <a:r>
              <a:rPr lang="en-US" altLang="zh-CN" dirty="0">
                <a:ea typeface="SimSun" pitchFamily="2" charset="-122"/>
              </a:rPr>
              <a:t>The dropper should not touch the mouth of the infant</a:t>
            </a:r>
          </a:p>
          <a:p>
            <a:pPr lvl="1">
              <a:defRPr/>
            </a:pPr>
            <a:r>
              <a:rPr lang="en-US" altLang="zh-CN" dirty="0">
                <a:ea typeface="SimSun" pitchFamily="2" charset="-122"/>
              </a:rPr>
              <a:t>if it does, discard dropper &amp; vaccine before administering to subsequent infants</a:t>
            </a:r>
          </a:p>
          <a:p>
            <a:pPr>
              <a:defRPr/>
            </a:pPr>
            <a:r>
              <a:rPr lang="en-US" altLang="zh-CN" dirty="0">
                <a:ea typeface="SimSun" pitchFamily="2" charset="-122"/>
              </a:rPr>
              <a:t>Administer 5 drops into the mouth of the infant </a:t>
            </a:r>
          </a:p>
          <a:p>
            <a:pPr marL="0" indent="0">
              <a:buFont typeface="Wingdings" pitchFamily="2" charset="2"/>
              <a:buNone/>
              <a:defRPr/>
            </a:pPr>
            <a:endParaRPr lang="en-US" altLang="zh-CN" dirty="0">
              <a:ea typeface="SimSun" pitchFamily="2" charset="-122"/>
            </a:endParaRPr>
          </a:p>
          <a:p>
            <a:pPr>
              <a:defRPr/>
            </a:pPr>
            <a:endParaRPr lang="en-US" altLang="zh-CN" sz="2100" dirty="0">
              <a:latin typeface="Limon F3" charset="0"/>
              <a:ea typeface="SimSun" pitchFamily="2" charset="-122"/>
            </a:endParaRPr>
          </a:p>
        </p:txBody>
      </p:sp>
      <p:pic>
        <p:nvPicPr>
          <p:cNvPr id="28676" name="Picture 1">
            <a:extLst>
              <a:ext uri="{FF2B5EF4-FFF2-40B4-BE49-F238E27FC236}">
                <a16:creationId xmlns:a16="http://schemas.microsoft.com/office/drawing/2014/main" id="{748DB24A-D7C6-45FC-807C-17E33FC9A0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08763" y="2225675"/>
            <a:ext cx="2301875" cy="24066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itre 17">
            <a:extLst>
              <a:ext uri="{FF2B5EF4-FFF2-40B4-BE49-F238E27FC236}">
                <a16:creationId xmlns:a16="http://schemas.microsoft.com/office/drawing/2014/main" id="{91C4FE1A-D59F-4E4F-9246-C16561C8AAF1}"/>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a:t>
            </a:r>
          </a:p>
        </p:txBody>
      </p:sp>
      <p:pic>
        <p:nvPicPr>
          <p:cNvPr id="30722" name="Picture 10" descr="doctor_thinking">
            <a:extLst>
              <a:ext uri="{FF2B5EF4-FFF2-40B4-BE49-F238E27FC236}">
                <a16:creationId xmlns:a16="http://schemas.microsoft.com/office/drawing/2014/main" id="{024A907D-6899-41F2-B275-04E4EEAABC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1535113"/>
            <a:ext cx="2663825"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3" name="Group 1">
            <a:extLst>
              <a:ext uri="{FF2B5EF4-FFF2-40B4-BE49-F238E27FC236}">
                <a16:creationId xmlns:a16="http://schemas.microsoft.com/office/drawing/2014/main" id="{46CE2961-2612-4E03-BCBD-1B4E1D5633C9}"/>
              </a:ext>
            </a:extLst>
          </p:cNvPr>
          <p:cNvGrpSpPr>
            <a:grpSpLocks/>
          </p:cNvGrpSpPr>
          <p:nvPr/>
        </p:nvGrpSpPr>
        <p:grpSpPr bwMode="auto">
          <a:xfrm>
            <a:off x="971550" y="1916113"/>
            <a:ext cx="4464050" cy="3384550"/>
            <a:chOff x="971550" y="1916112"/>
            <a:chExt cx="4464546" cy="3385095"/>
          </a:xfrm>
        </p:grpSpPr>
        <p:sp>
          <p:nvSpPr>
            <p:cNvPr id="30724" name="Rectangle à coins arrondis 3">
              <a:extLst>
                <a:ext uri="{FF2B5EF4-FFF2-40B4-BE49-F238E27FC236}">
                  <a16:creationId xmlns:a16="http://schemas.microsoft.com/office/drawing/2014/main" id="{65A9F15A-39E2-4DD3-BCD8-5EAEF082FAFC}"/>
                </a:ext>
              </a:extLst>
            </p:cNvPr>
            <p:cNvSpPr>
              <a:spLocks noChangeArrowheads="1"/>
            </p:cNvSpPr>
            <p:nvPr/>
          </p:nvSpPr>
          <p:spPr bwMode="auto">
            <a:xfrm>
              <a:off x="971550" y="1916112"/>
              <a:ext cx="4464546" cy="3385095"/>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solidFill>
                    <a:srgbClr val="002060"/>
                  </a:solidFill>
                </a:rPr>
                <a:t>Is the infant in the right position to be vaccinated?</a:t>
              </a:r>
            </a:p>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endParaRPr lang="fr-FR" altLang="es-ES" sz="2000" b="1">
                <a:solidFill>
                  <a:srgbClr val="002060"/>
                </a:solidFill>
              </a:endParaRPr>
            </a:p>
          </p:txBody>
        </p:sp>
        <p:pic>
          <p:nvPicPr>
            <p:cNvPr id="30725" name="Picture 6">
              <a:extLst>
                <a:ext uri="{FF2B5EF4-FFF2-40B4-BE49-F238E27FC236}">
                  <a16:creationId xmlns:a16="http://schemas.microsoft.com/office/drawing/2014/main" id="{87B3CEAB-8748-4BB5-B2B8-753FED46BB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5762" y="2997200"/>
              <a:ext cx="3348286" cy="208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7EDE8A50-9ACB-4C1C-8F04-CB99B4CA29AE}"/>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2800" b="1" dirty="0">
                <a:solidFill>
                  <a:srgbClr val="000066"/>
                </a:solidFill>
                <a:latin typeface="Arial" charset="0"/>
                <a:ea typeface="Arial" charset="0"/>
              </a:rPr>
              <a:t>What to do if the infant spits out part of </a:t>
            </a:r>
          </a:p>
          <a:p>
            <a:pPr algn="ctr" eaLnBrk="1" hangingPunct="1">
              <a:defRPr/>
            </a:pPr>
            <a:r>
              <a:rPr lang="en-GB" sz="2800" b="1" dirty="0">
                <a:solidFill>
                  <a:srgbClr val="000066"/>
                </a:solidFill>
                <a:latin typeface="Arial" charset="0"/>
                <a:ea typeface="Arial" charset="0"/>
              </a:rPr>
              <a:t>the rotavirus vaccine (</a:t>
            </a:r>
            <a:r>
              <a:rPr lang="en-GB" sz="2800" b="1" dirty="0" err="1">
                <a:solidFill>
                  <a:srgbClr val="000066"/>
                </a:solidFill>
                <a:latin typeface="Arial" charset="0"/>
                <a:ea typeface="Arial" charset="0"/>
              </a:rPr>
              <a:t>Rotavac</a:t>
            </a:r>
            <a:r>
              <a:rPr lang="en-GB" sz="2800" b="1" baseline="30000" dirty="0">
                <a:solidFill>
                  <a:srgbClr val="000066"/>
                </a:solidFill>
                <a:latin typeface="Arial" charset="0"/>
                <a:ea typeface="Arial" charset="0"/>
              </a:rPr>
              <a:t>®</a:t>
            </a:r>
            <a:r>
              <a:rPr lang="en-GB" sz="2800" b="1" dirty="0">
                <a:solidFill>
                  <a:srgbClr val="000066"/>
                </a:solidFill>
                <a:latin typeface="Arial" charset="0"/>
                <a:ea typeface="Arial" charset="0"/>
              </a:rPr>
              <a:t>)?</a:t>
            </a:r>
          </a:p>
        </p:txBody>
      </p:sp>
      <p:sp>
        <p:nvSpPr>
          <p:cNvPr id="32770" name="Rectangle 14">
            <a:extLst>
              <a:ext uri="{FF2B5EF4-FFF2-40B4-BE49-F238E27FC236}">
                <a16:creationId xmlns:a16="http://schemas.microsoft.com/office/drawing/2014/main" id="{D311023C-8082-4812-B685-E812821407B4}"/>
              </a:ext>
            </a:extLst>
          </p:cNvPr>
          <p:cNvSpPr>
            <a:spLocks noChangeArrowheads="1"/>
          </p:cNvSpPr>
          <p:nvPr/>
        </p:nvSpPr>
        <p:spPr bwMode="auto">
          <a:xfrm>
            <a:off x="395288" y="133826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zh-CN" sz="2000" dirty="0">
                <a:ea typeface="SimSun" panose="02010600030101010101" pitchFamily="2" charset="-122"/>
              </a:rPr>
              <a:t>A dose of rotavirus vaccine (</a:t>
            </a:r>
            <a:r>
              <a:rPr lang="en-GB" altLang="zh-CN" sz="2000" dirty="0" err="1">
                <a:ea typeface="SimSun" panose="02010600030101010101" pitchFamily="2" charset="-122"/>
              </a:rPr>
              <a:t>Rotavac</a:t>
            </a:r>
            <a:r>
              <a:rPr lang="en-GB" altLang="zh-CN" sz="2000" baseline="30000" dirty="0">
                <a:ea typeface="SimSun" panose="02010600030101010101" pitchFamily="2" charset="-122"/>
              </a:rPr>
              <a:t>®</a:t>
            </a:r>
            <a:r>
              <a:rPr lang="en-GB" altLang="es-ES" sz="2000" dirty="0"/>
              <a:t>)</a:t>
            </a:r>
            <a:r>
              <a:rPr lang="en-GB" altLang="zh-CN" sz="2000" dirty="0">
                <a:ea typeface="SimSun" panose="02010600030101010101" pitchFamily="2" charset="-122"/>
              </a:rPr>
              <a:t> is larger than a dose of oral polio vaccine</a:t>
            </a:r>
          </a:p>
          <a:p>
            <a:pPr lvl="1"/>
            <a:r>
              <a:rPr lang="en-GB" altLang="zh-CN" sz="1800" dirty="0" err="1">
                <a:ea typeface="SimSun" panose="02010600030101010101" pitchFamily="2" charset="-122"/>
              </a:rPr>
              <a:t>Rotavac</a:t>
            </a:r>
            <a:r>
              <a:rPr lang="en-GB" altLang="zh-CN" sz="1800" baseline="30000" dirty="0">
                <a:ea typeface="SimSun" panose="02010600030101010101" pitchFamily="2" charset="-122"/>
              </a:rPr>
              <a:t>®</a:t>
            </a:r>
            <a:r>
              <a:rPr lang="en-GB" altLang="zh-CN" sz="1800" dirty="0">
                <a:ea typeface="SimSun" panose="02010600030101010101" pitchFamily="2" charset="-122"/>
              </a:rPr>
              <a:t> = 0.5 mL (5 drops); Polio = 0.1 mL (2 drops)</a:t>
            </a:r>
          </a:p>
          <a:p>
            <a:r>
              <a:rPr lang="en-GB" altLang="zh-CN" sz="2000" dirty="0">
                <a:ea typeface="SimSun" panose="02010600030101010101" pitchFamily="2" charset="-122"/>
              </a:rPr>
              <a:t>To prevent spitting </a:t>
            </a:r>
          </a:p>
          <a:p>
            <a:pPr lvl="1"/>
            <a:r>
              <a:rPr lang="en-US" altLang="es-ES" sz="1800" dirty="0">
                <a:ea typeface="SimSun" panose="02010600030101010101" pitchFamily="2" charset="-122"/>
              </a:rPr>
              <a:t>Open the infant’s mouth by gently pressing the cheeks together</a:t>
            </a:r>
            <a:endParaRPr lang="en-US" altLang="zh-CN" sz="1800" dirty="0">
              <a:ea typeface="SimSun" panose="02010600030101010101" pitchFamily="2" charset="-122"/>
            </a:endParaRPr>
          </a:p>
          <a:p>
            <a:pPr lvl="1"/>
            <a:r>
              <a:rPr lang="en-US" altLang="zh-CN" sz="1800" dirty="0">
                <a:ea typeface="SimSun" panose="02010600030101010101" pitchFamily="2" charset="-122"/>
              </a:rPr>
              <a:t>Angle the dropper at a 45°angle</a:t>
            </a:r>
          </a:p>
          <a:p>
            <a:pPr lvl="1"/>
            <a:r>
              <a:rPr lang="en-US" altLang="zh-CN" sz="1800" dirty="0">
                <a:ea typeface="SimSun" panose="02010600030101010101" pitchFamily="2" charset="-122"/>
              </a:rPr>
              <a:t>The dropper should not touch the mouth of the infant (discard dropper &amp; vaccine before administering to subsequent infants if it does)</a:t>
            </a:r>
          </a:p>
          <a:p>
            <a:pPr lvl="1"/>
            <a:r>
              <a:rPr lang="en-US" altLang="zh-CN" sz="1800" dirty="0">
                <a:ea typeface="SimSun" panose="02010600030101010101" pitchFamily="2" charset="-122"/>
              </a:rPr>
              <a:t>Administer 5 drops into the mouth of the infant </a:t>
            </a:r>
          </a:p>
          <a:p>
            <a:r>
              <a:rPr lang="en-GB" altLang="zh-CN" sz="2000" dirty="0">
                <a:ea typeface="SimSun" panose="02010600030101010101" pitchFamily="2" charset="-122"/>
              </a:rPr>
              <a:t>A replacement dose is not needed if an incomplete dose is administered for any reason</a:t>
            </a:r>
          </a:p>
          <a:p>
            <a:pPr lvl="1"/>
            <a:r>
              <a:rPr lang="en-GB" altLang="zh-CN" sz="1800" dirty="0">
                <a:ea typeface="SimSun" panose="02010600030101010101" pitchFamily="2" charset="-122"/>
              </a:rPr>
              <a:t>e.g. infant spits or regurgitates the vaccine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B9D018CA-6918-43F2-A6C4-FF4A0FD3626C}"/>
              </a:ext>
            </a:extLst>
          </p:cNvPr>
          <p:cNvSpPr>
            <a:spLocks noGrp="1" noChangeArrowheads="1"/>
          </p:cNvSpPr>
          <p:nvPr>
            <p:ph type="title" idx="4294967295"/>
          </p:nvPr>
        </p:nvSpPr>
        <p:spPr/>
        <p:txBody>
          <a:bodyPr/>
          <a:lstStyle/>
          <a:p>
            <a:pPr eaLnBrk="1" hangingPunct="1">
              <a:defRPr/>
            </a:pPr>
            <a:r>
              <a:rPr lang="en-GB">
                <a:ea typeface="Arial" charset="0"/>
              </a:rPr>
              <a:t>How many vials to take for outreach?</a:t>
            </a:r>
          </a:p>
        </p:txBody>
      </p:sp>
      <p:sp>
        <p:nvSpPr>
          <p:cNvPr id="34818" name="Rectangle 13">
            <a:extLst>
              <a:ext uri="{FF2B5EF4-FFF2-40B4-BE49-F238E27FC236}">
                <a16:creationId xmlns:a16="http://schemas.microsoft.com/office/drawing/2014/main" id="{DC4779D2-8E2F-4CB0-A197-AA3E3B276F7D}"/>
              </a:ext>
            </a:extLst>
          </p:cNvPr>
          <p:cNvSpPr>
            <a:spLocks noChangeArrowheads="1"/>
          </p:cNvSpPr>
          <p:nvPr/>
        </p:nvSpPr>
        <p:spPr bwMode="auto">
          <a:xfrm>
            <a:off x="250825" y="1423389"/>
            <a:ext cx="864235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spcBef>
                <a:spcPts val="1900"/>
              </a:spcBef>
            </a:pPr>
            <a:r>
              <a:rPr lang="en-US" altLang="es-ES" sz="2200" dirty="0"/>
              <a:t>Rotavirus vaccines can be given at the same time as other vaccines in the routine </a:t>
            </a:r>
            <a:r>
              <a:rPr lang="en-US" altLang="es-ES" sz="2200" dirty="0" err="1"/>
              <a:t>programme</a:t>
            </a:r>
            <a:r>
              <a:rPr lang="en-US" altLang="es-ES" sz="2200" dirty="0"/>
              <a:t> </a:t>
            </a:r>
          </a:p>
          <a:p>
            <a:pPr>
              <a:spcBef>
                <a:spcPts val="1900"/>
              </a:spcBef>
            </a:pPr>
            <a:r>
              <a:rPr lang="en-US" altLang="es-ES" sz="2200" dirty="0"/>
              <a:t>For outreach take the same number of </a:t>
            </a:r>
            <a:r>
              <a:rPr lang="en-US" altLang="es-ES" sz="2200" u="sng" dirty="0"/>
              <a:t>doses</a:t>
            </a:r>
            <a:r>
              <a:rPr lang="en-US" altLang="es-ES" sz="2200" dirty="0"/>
              <a:t> of rotavirus </a:t>
            </a:r>
            <a:r>
              <a:rPr lang="en-US" altLang="zh-CN" sz="2200" dirty="0">
                <a:ea typeface="SimSun" panose="02010600030101010101" pitchFamily="2" charset="-122"/>
              </a:rPr>
              <a:t>(</a:t>
            </a:r>
            <a:r>
              <a:rPr lang="en-GB" altLang="zh-CN" sz="2200" dirty="0" err="1">
                <a:ea typeface="SimSun" panose="02010600030101010101" pitchFamily="2" charset="-122"/>
              </a:rPr>
              <a:t>Rotavac</a:t>
            </a:r>
            <a:r>
              <a:rPr lang="en-GB" altLang="zh-CN" sz="2200" baseline="30000" dirty="0">
                <a:ea typeface="SimSun" panose="02010600030101010101" pitchFamily="2" charset="-122"/>
              </a:rPr>
              <a:t>®</a:t>
            </a:r>
            <a:r>
              <a:rPr lang="en-GB" altLang="es-ES" sz="2200" dirty="0"/>
              <a:t>)</a:t>
            </a:r>
            <a:r>
              <a:rPr lang="en-US" altLang="es-ES" sz="2200" dirty="0"/>
              <a:t> vaccine as for OPV</a:t>
            </a:r>
          </a:p>
          <a:p>
            <a:pPr>
              <a:spcBef>
                <a:spcPts val="1900"/>
              </a:spcBef>
            </a:pPr>
            <a:r>
              <a:rPr lang="en-US" altLang="es-ES" sz="2200" dirty="0"/>
              <a:t>Unopened rotavirus vials brought back from outreach should be immediately kept in the refrigerator for use in the next session, provided that the VVM and expiry date have not passed the discard point and date  </a:t>
            </a:r>
          </a:p>
          <a:p>
            <a:pPr lvl="1">
              <a:spcBef>
                <a:spcPts val="1300"/>
              </a:spcBef>
            </a:pPr>
            <a:r>
              <a:rPr lang="en-US" altLang="es-ES" sz="2000" dirty="0"/>
              <a:t>Opened vials of </a:t>
            </a:r>
            <a:r>
              <a:rPr lang="en-US" altLang="es-ES" sz="2000" dirty="0" err="1"/>
              <a:t>Rotavac</a:t>
            </a:r>
            <a:r>
              <a:rPr lang="en-US" altLang="es-ES" sz="2000" baseline="30000" dirty="0"/>
              <a:t>®</a:t>
            </a:r>
            <a:r>
              <a:rPr lang="en-US" altLang="es-ES" sz="2000" dirty="0"/>
              <a:t> may be kept for subsequent sessions, up to 28 days as long as the WHO policy statement conditions are met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7989438C-9B75-450E-A9BB-89AC5CA4BC81}"/>
              </a:ext>
            </a:extLst>
          </p:cNvPr>
          <p:cNvSpPr>
            <a:spLocks noGrp="1" noChangeArrowheads="1"/>
          </p:cNvSpPr>
          <p:nvPr>
            <p:ph type="title"/>
          </p:nvPr>
        </p:nvSpPr>
        <p:spPr/>
        <p:txBody>
          <a:bodyPr/>
          <a:lstStyle/>
          <a:p>
            <a:pPr>
              <a:defRPr/>
            </a:pPr>
            <a:r>
              <a:rPr lang="en-GB" sz="3600"/>
              <a:t>Key messages</a:t>
            </a:r>
            <a:endParaRPr lang="en-GB"/>
          </a:p>
        </p:txBody>
      </p:sp>
      <p:pic>
        <p:nvPicPr>
          <p:cNvPr id="36866" name="Picture 7" descr="C:\Users\sfellache\Desktop\ammp\doctor1.jpg">
            <a:extLst>
              <a:ext uri="{FF2B5EF4-FFF2-40B4-BE49-F238E27FC236}">
                <a16:creationId xmlns:a16="http://schemas.microsoft.com/office/drawing/2014/main" id="{F32C4EAA-5D16-435C-AAF4-D71EF20978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2008"/>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14">
            <a:extLst>
              <a:ext uri="{FF2B5EF4-FFF2-40B4-BE49-F238E27FC236}">
                <a16:creationId xmlns:a16="http://schemas.microsoft.com/office/drawing/2014/main" id="{E4B5311F-7457-4B45-8B5B-47181EE02DF1}"/>
              </a:ext>
            </a:extLst>
          </p:cNvPr>
          <p:cNvSpPr>
            <a:spLocks noChangeArrowheads="1"/>
          </p:cNvSpPr>
          <p:nvPr/>
        </p:nvSpPr>
        <p:spPr bwMode="auto">
          <a:xfrm>
            <a:off x="395288" y="12684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1800" dirty="0">
                <a:ea typeface="SimSun" panose="02010600030101010101" pitchFamily="2" charset="-122"/>
              </a:rPr>
              <a:t>Check and interpret vaccine vial monitor and check expiration date on the vial before giving the vaccine</a:t>
            </a:r>
          </a:p>
          <a:p>
            <a:r>
              <a:rPr lang="en-US" altLang="zh-CN" sz="1800" dirty="0">
                <a:ea typeface="SimSun" panose="02010600030101010101" pitchFamily="2" charset="-122"/>
              </a:rPr>
              <a:t>Prepare for administration, making sure that the vaccine has been fully thawed and the correct dropper is used </a:t>
            </a:r>
          </a:p>
          <a:p>
            <a:r>
              <a:rPr lang="en-US" altLang="zh-CN" sz="1800" dirty="0">
                <a:ea typeface="SimSun" panose="02010600030101010101" pitchFamily="2" charset="-122"/>
              </a:rPr>
              <a:t>Give the oral vaccines - OPV and </a:t>
            </a:r>
            <a:r>
              <a:rPr lang="en-US" altLang="zh-CN" sz="1800" dirty="0" err="1">
                <a:ea typeface="SimSun" panose="02010600030101010101" pitchFamily="2" charset="-122"/>
              </a:rPr>
              <a:t>Rotavac</a:t>
            </a:r>
            <a:r>
              <a:rPr lang="en-US" altLang="zh-CN" sz="1800" baseline="30000" dirty="0">
                <a:ea typeface="SimSun" panose="02010600030101010101" pitchFamily="2" charset="-122"/>
              </a:rPr>
              <a:t>® </a:t>
            </a:r>
            <a:r>
              <a:rPr lang="en-US" altLang="zh-CN" sz="1800" dirty="0">
                <a:ea typeface="SimSun" panose="02010600030101010101" pitchFamily="2" charset="-122"/>
              </a:rPr>
              <a:t>- first, then administer the injectable vaccines</a:t>
            </a:r>
          </a:p>
          <a:p>
            <a:r>
              <a:rPr lang="en-US" altLang="zh-CN" sz="1800" dirty="0">
                <a:ea typeface="SimSun" panose="02010600030101010101" pitchFamily="2" charset="-122"/>
              </a:rPr>
              <a:t>Give OPV before </a:t>
            </a:r>
            <a:r>
              <a:rPr lang="en-US" altLang="zh-CN" sz="1800" dirty="0" err="1">
                <a:ea typeface="SimSun" panose="02010600030101010101" pitchFamily="2" charset="-122"/>
              </a:rPr>
              <a:t>Rotavac</a:t>
            </a:r>
            <a:r>
              <a:rPr lang="en-US" altLang="zh-CN" sz="1800" baseline="30000" dirty="0">
                <a:ea typeface="SimSun" panose="02010600030101010101" pitchFamily="2" charset="-122"/>
              </a:rPr>
              <a:t>® </a:t>
            </a:r>
            <a:r>
              <a:rPr lang="en-US" altLang="zh-CN" sz="1800" dirty="0">
                <a:ea typeface="SimSun" panose="02010600030101010101" pitchFamily="2" charset="-122"/>
              </a:rPr>
              <a:t>so the “sweeter” vaccine (</a:t>
            </a:r>
            <a:r>
              <a:rPr lang="en-US" altLang="zh-CN" sz="1800" dirty="0" err="1">
                <a:ea typeface="SimSun" panose="02010600030101010101" pitchFamily="2" charset="-122"/>
              </a:rPr>
              <a:t>Rotavac</a:t>
            </a:r>
            <a:r>
              <a:rPr lang="en-US" altLang="zh-CN" sz="1800" baseline="30000" dirty="0">
                <a:ea typeface="SimSun" panose="02010600030101010101" pitchFamily="2" charset="-122"/>
              </a:rPr>
              <a:t>®</a:t>
            </a:r>
            <a:r>
              <a:rPr lang="en-US" altLang="zh-CN" sz="1800" dirty="0">
                <a:ea typeface="SimSun" panose="02010600030101010101" pitchFamily="2" charset="-122"/>
              </a:rPr>
              <a:t>) takes away the taste of the “bitter” OPV vaccine</a:t>
            </a:r>
          </a:p>
          <a:p>
            <a:r>
              <a:rPr lang="en-GB" altLang="zh-CN" sz="1800" dirty="0" err="1">
                <a:ea typeface="SimSun" panose="02010600030101010101" pitchFamily="2" charset="-122"/>
              </a:rPr>
              <a:t>Rotavac</a:t>
            </a:r>
            <a:r>
              <a:rPr lang="en-GB" altLang="zh-CN" sz="1800" baseline="30000" dirty="0">
                <a:ea typeface="SimSun" panose="02010600030101010101" pitchFamily="2" charset="-122"/>
              </a:rPr>
              <a:t>® </a:t>
            </a:r>
            <a:r>
              <a:rPr lang="en-US" altLang="zh-CN" sz="1800" dirty="0">
                <a:ea typeface="SimSun" panose="02010600030101010101" pitchFamily="2" charset="-122"/>
              </a:rPr>
              <a:t>vaccine dose quantity is larger than that of OPV (5 drops vs. 2 drops).  To make sure that infants take the full dose at once:</a:t>
            </a:r>
          </a:p>
          <a:p>
            <a:pPr lvl="1"/>
            <a:r>
              <a:rPr lang="en-US" altLang="es-ES" sz="1600" dirty="0">
                <a:ea typeface="SimSun" panose="02010600030101010101" pitchFamily="2" charset="-122"/>
              </a:rPr>
              <a:t>Seat the infant in a semi-reclining position, open the infant’s mouth by gently pressing the cheeks together and a</a:t>
            </a:r>
            <a:r>
              <a:rPr lang="en-US" altLang="zh-CN" sz="1600" dirty="0">
                <a:ea typeface="SimSun" panose="02010600030101010101" pitchFamily="2" charset="-122"/>
              </a:rPr>
              <a:t>ngle the dropper at a 45°angle</a:t>
            </a:r>
          </a:p>
          <a:p>
            <a:pPr lvl="1"/>
            <a:r>
              <a:rPr lang="en-US" altLang="zh-CN" sz="1600" dirty="0">
                <a:ea typeface="SimSun" panose="02010600030101010101" pitchFamily="2" charset="-122"/>
              </a:rPr>
              <a:t>If the infant spits out some or all of the vaccine, the dose does not need to be given again during that visit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6" descr="doctor_goodbye">
            <a:extLst>
              <a:ext uri="{FF2B5EF4-FFF2-40B4-BE49-F238E27FC236}">
                <a16:creationId xmlns:a16="http://schemas.microsoft.com/office/drawing/2014/main" id="{97B08C3C-D018-458A-A9E6-010A94AECE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a:extLst>
              <a:ext uri="{FF2B5EF4-FFF2-40B4-BE49-F238E27FC236}">
                <a16:creationId xmlns:a16="http://schemas.microsoft.com/office/drawing/2014/main" id="{D864AD5E-DEEF-4625-99EC-0A14DCC87FDF}"/>
              </a:ext>
            </a:extLst>
          </p:cNvPr>
          <p:cNvSpPr>
            <a:spLocks noGrp="1"/>
          </p:cNvSpPr>
          <p:nvPr>
            <p:ph type="title"/>
          </p:nvPr>
        </p:nvSpPr>
        <p:spPr/>
        <p:txBody>
          <a:bodyPr/>
          <a:lstStyle/>
          <a:p>
            <a:pPr>
              <a:defRPr/>
            </a:pPr>
            <a:r>
              <a:rPr lang="fr-FR" sz="3600"/>
              <a:t>End of module</a:t>
            </a:r>
          </a:p>
        </p:txBody>
      </p:sp>
      <p:sp>
        <p:nvSpPr>
          <p:cNvPr id="7" name="Rectangle à coins arrondis 6">
            <a:extLst>
              <a:ext uri="{FF2B5EF4-FFF2-40B4-BE49-F238E27FC236}">
                <a16:creationId xmlns:a16="http://schemas.microsoft.com/office/drawing/2014/main" id="{5C40A811-74AC-4B63-ACFB-AC14E6A4DDDB}"/>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160135BF-7500-4033-A261-965EA6B5D179}"/>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6146" name="Rectangle 14">
            <a:extLst>
              <a:ext uri="{FF2B5EF4-FFF2-40B4-BE49-F238E27FC236}">
                <a16:creationId xmlns:a16="http://schemas.microsoft.com/office/drawing/2014/main" id="{3F464DDB-3A94-4672-AE3D-571B3F637953}"/>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a:t>At the end of the module, the participant will be able to:</a:t>
            </a:r>
          </a:p>
          <a:p>
            <a:pPr lvl="1"/>
            <a:r>
              <a:rPr lang="en-US" altLang="es-ES">
                <a:ea typeface="MS PGothic" panose="020B0600070205080204" pitchFamily="34" charset="-128"/>
              </a:rPr>
              <a:t>Identify the necessary steps to assure good vaccine quality</a:t>
            </a:r>
          </a:p>
          <a:p>
            <a:pPr lvl="1"/>
            <a:r>
              <a:rPr lang="en-US" altLang="es-ES">
                <a:ea typeface="MS PGothic" panose="020B0600070205080204" pitchFamily="34" charset="-128"/>
              </a:rPr>
              <a:t>Describe the method to administer the vaccine</a:t>
            </a:r>
          </a:p>
          <a:p>
            <a:pPr lvl="1"/>
            <a:r>
              <a:rPr lang="en-US" altLang="es-ES">
                <a:ea typeface="MS PGothic" panose="020B0600070205080204" pitchFamily="34" charset="-128"/>
              </a:rPr>
              <a:t>Describe special considerations for outreach</a:t>
            </a:r>
            <a:endParaRPr lang="en-GB" altLang="es-ES">
              <a:ea typeface="MS PGothic" panose="020B0600070205080204" pitchFamily="34" charset="-128"/>
            </a:endParaRPr>
          </a:p>
          <a:p>
            <a:pPr lvl="1"/>
            <a:endParaRPr lang="en-GB" altLang="es-ES">
              <a:ea typeface="MS PGothic" panose="020B0600070205080204" pitchFamily="34" charset="-128"/>
            </a:endParaRPr>
          </a:p>
          <a:p>
            <a:r>
              <a:rPr lang="en-GB" altLang="es-ES"/>
              <a:t>Duration</a:t>
            </a:r>
          </a:p>
          <a:p>
            <a:pPr lvl="1"/>
            <a:r>
              <a:rPr lang="en-GB" altLang="es-ES">
                <a:ea typeface="MS PGothic" panose="020B0600070205080204" pitchFamily="34" charset="-128"/>
              </a:rPr>
              <a:t>45</a:t>
            </a:r>
            <a:r>
              <a:rPr lang="ja-JP" altLang="en-GB">
                <a:ea typeface="MS PGothic" panose="020B0600070205080204" pitchFamily="34" charset="-128"/>
              </a:rPr>
              <a:t>’</a:t>
            </a:r>
            <a:endParaRPr lang="en-GB" altLang="ja-JP">
              <a:ea typeface="MS PGothic" panose="020B0600070205080204" pitchFamily="34" charset="-128"/>
            </a:endParaRPr>
          </a:p>
          <a:p>
            <a:pPr lvl="1"/>
            <a:endParaRPr lang="fr-FR" altLang="es-ES">
              <a:ea typeface="MS PGothic" panose="020B0600070205080204" pitchFamily="34" charset="-128"/>
            </a:endParaRPr>
          </a:p>
        </p:txBody>
      </p:sp>
      <p:pic>
        <p:nvPicPr>
          <p:cNvPr id="6147" name="Picture 6" descr="C:\Users\sfellache\Desktop\ammp\sandclock.jpg">
            <a:extLst>
              <a:ext uri="{FF2B5EF4-FFF2-40B4-BE49-F238E27FC236}">
                <a16:creationId xmlns:a16="http://schemas.microsoft.com/office/drawing/2014/main" id="{19FB20F1-D59F-42F7-905E-CCBCFAF82F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9" descr="arrow">
            <a:extLst>
              <a:ext uri="{FF2B5EF4-FFF2-40B4-BE49-F238E27FC236}">
                <a16:creationId xmlns:a16="http://schemas.microsoft.com/office/drawing/2014/main" id="{564E4B6B-7926-4885-81D5-0CE279E80F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5" descr="C:\Users\sfellache\Desktop\ammp\doctor2.jpg">
            <a:extLst>
              <a:ext uri="{FF2B5EF4-FFF2-40B4-BE49-F238E27FC236}">
                <a16:creationId xmlns:a16="http://schemas.microsoft.com/office/drawing/2014/main" id="{BD5058ED-8D4F-4ACE-96B4-7573BE5E28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a:extLst>
              <a:ext uri="{FF2B5EF4-FFF2-40B4-BE49-F238E27FC236}">
                <a16:creationId xmlns:a16="http://schemas.microsoft.com/office/drawing/2014/main" id="{4375EA83-FA91-4DC9-9018-843CF6166C0C}"/>
              </a:ext>
            </a:extLst>
          </p:cNvPr>
          <p:cNvGrpSpPr>
            <a:grpSpLocks/>
          </p:cNvGrpSpPr>
          <p:nvPr/>
        </p:nvGrpSpPr>
        <p:grpSpPr bwMode="auto">
          <a:xfrm>
            <a:off x="539750" y="1338263"/>
            <a:ext cx="4679950" cy="1081087"/>
            <a:chOff x="340" y="843"/>
            <a:chExt cx="2948" cy="681"/>
          </a:xfrm>
        </p:grpSpPr>
        <p:sp>
          <p:nvSpPr>
            <p:cNvPr id="4" name="Rectangle à coins arrondis 3">
              <a:extLst>
                <a:ext uri="{FF2B5EF4-FFF2-40B4-BE49-F238E27FC236}">
                  <a16:creationId xmlns:a16="http://schemas.microsoft.com/office/drawing/2014/main" id="{FC04B7DB-8506-4B63-9D49-899F5AE7CF37}"/>
                </a:ext>
              </a:extLst>
            </p:cNvPr>
            <p:cNvSpPr/>
            <p:nvPr/>
          </p:nvSpPr>
          <p:spPr bwMode="auto">
            <a:xfrm>
              <a:off x="567" y="979"/>
              <a:ext cx="2721" cy="545"/>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a:solidFill>
                    <a:srgbClr val="000066"/>
                  </a:solidFill>
                  <a:ea typeface="MS PGothic" pitchFamily="34" charset="-128"/>
                </a:rPr>
                <a:t> </a:t>
              </a:r>
              <a:r>
                <a:rPr lang="en-US" sz="2000" b="1">
                  <a:solidFill>
                    <a:srgbClr val="000066"/>
                  </a:solidFill>
                  <a:ea typeface="MS PGothic" pitchFamily="34" charset="-128"/>
                </a:rPr>
                <a:t>How to check the quality of the vaccine? </a:t>
              </a:r>
              <a:endParaRPr lang="fr-FR"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88CBCEE1-6CD5-463B-84E8-25350C31FBD6}"/>
                </a:ext>
              </a:extLst>
            </p:cNvPr>
            <p:cNvSpPr>
              <a:spLocks noChangeArrowheads="1"/>
            </p:cNvSpPr>
            <p:nvPr/>
          </p:nvSpPr>
          <p:spPr bwMode="auto">
            <a:xfrm>
              <a:off x="340" y="843"/>
              <a:ext cx="318"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5" name="Group 14">
            <a:extLst>
              <a:ext uri="{FF2B5EF4-FFF2-40B4-BE49-F238E27FC236}">
                <a16:creationId xmlns:a16="http://schemas.microsoft.com/office/drawing/2014/main" id="{89168A5A-357F-4C6E-BD86-9208149DC46A}"/>
              </a:ext>
            </a:extLst>
          </p:cNvPr>
          <p:cNvGrpSpPr>
            <a:grpSpLocks/>
          </p:cNvGrpSpPr>
          <p:nvPr/>
        </p:nvGrpSpPr>
        <p:grpSpPr bwMode="auto">
          <a:xfrm>
            <a:off x="538163" y="2490788"/>
            <a:ext cx="4681537" cy="1081087"/>
            <a:chOff x="339" y="1569"/>
            <a:chExt cx="2949" cy="681"/>
          </a:xfrm>
        </p:grpSpPr>
        <p:sp>
          <p:nvSpPr>
            <p:cNvPr id="6" name="Rectangle à coins arrondis 5">
              <a:extLst>
                <a:ext uri="{FF2B5EF4-FFF2-40B4-BE49-F238E27FC236}">
                  <a16:creationId xmlns:a16="http://schemas.microsoft.com/office/drawing/2014/main" id="{6D3C1B3A-6342-4BD6-AFF4-22A2AEDFB561}"/>
                </a:ext>
              </a:extLst>
            </p:cNvPr>
            <p:cNvSpPr/>
            <p:nvPr/>
          </p:nvSpPr>
          <p:spPr bwMode="auto">
            <a:xfrm>
              <a:off x="567" y="1751"/>
              <a:ext cx="2721" cy="499"/>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a:solidFill>
                    <a:srgbClr val="000066"/>
                  </a:solidFill>
                  <a:ea typeface="MS PGothic" pitchFamily="34" charset="-128"/>
                </a:rPr>
                <a:t>How to prepare for vaccination</a:t>
              </a:r>
              <a:r>
                <a:rPr lang="en-GB" sz="2000" b="1">
                  <a:solidFill>
                    <a:srgbClr val="000066"/>
                  </a:solidFill>
                  <a:ea typeface="MS PGothic" pitchFamily="34" charset="-128"/>
                </a:rPr>
                <a:t>?</a:t>
              </a:r>
              <a:endParaRPr lang="fr-FR" sz="2000" b="1">
                <a:solidFill>
                  <a:srgbClr val="000066"/>
                </a:solidFill>
                <a:ea typeface="MS PGothic" pitchFamily="34" charset="-128"/>
              </a:endParaRPr>
            </a:p>
          </p:txBody>
        </p:sp>
        <p:sp>
          <p:nvSpPr>
            <p:cNvPr id="9" name="Ellipse 8">
              <a:extLst>
                <a:ext uri="{FF2B5EF4-FFF2-40B4-BE49-F238E27FC236}">
                  <a16:creationId xmlns:a16="http://schemas.microsoft.com/office/drawing/2014/main" id="{94721C3E-A8D0-4DED-BEF0-ADCE3848B420}"/>
                </a:ext>
              </a:extLst>
            </p:cNvPr>
            <p:cNvSpPr>
              <a:spLocks noChangeArrowheads="1"/>
            </p:cNvSpPr>
            <p:nvPr/>
          </p:nvSpPr>
          <p:spPr bwMode="auto">
            <a:xfrm>
              <a:off x="339" y="1569"/>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grpSp>
        <p:nvGrpSpPr>
          <p:cNvPr id="7" name="Group 16">
            <a:extLst>
              <a:ext uri="{FF2B5EF4-FFF2-40B4-BE49-F238E27FC236}">
                <a16:creationId xmlns:a16="http://schemas.microsoft.com/office/drawing/2014/main" id="{634BD978-45E8-4BCD-A9D2-FC2DACDD68AA}"/>
              </a:ext>
            </a:extLst>
          </p:cNvPr>
          <p:cNvGrpSpPr>
            <a:grpSpLocks/>
          </p:cNvGrpSpPr>
          <p:nvPr/>
        </p:nvGrpSpPr>
        <p:grpSpPr bwMode="auto">
          <a:xfrm>
            <a:off x="612775" y="4795838"/>
            <a:ext cx="4606925" cy="1009650"/>
            <a:chOff x="386" y="3021"/>
            <a:chExt cx="2902" cy="636"/>
          </a:xfrm>
        </p:grpSpPr>
        <p:sp>
          <p:nvSpPr>
            <p:cNvPr id="8201" name="Rectangle à coins arrondis 6">
              <a:extLst>
                <a:ext uri="{FF2B5EF4-FFF2-40B4-BE49-F238E27FC236}">
                  <a16:creationId xmlns:a16="http://schemas.microsoft.com/office/drawing/2014/main" id="{C105F3B7-5EAC-4D1C-80CC-AC42800C6D30}"/>
                </a:ext>
              </a:extLst>
            </p:cNvPr>
            <p:cNvSpPr>
              <a:spLocks noChangeArrowheads="1"/>
            </p:cNvSpPr>
            <p:nvPr/>
          </p:nvSpPr>
          <p:spPr bwMode="auto">
            <a:xfrm>
              <a:off x="612" y="3022"/>
              <a:ext cx="2676" cy="635"/>
            </a:xfrm>
            <a:prstGeom prst="wedgeRoundRectCallout">
              <a:avLst>
                <a:gd name="adj1" fmla="val 63241"/>
                <a:gd name="adj2" fmla="val -53625"/>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t> What to do if the infant spits part of the vaccine out?</a:t>
              </a:r>
            </a:p>
            <a:p>
              <a:pPr rtl="1" eaLnBrk="1" hangingPunct="1">
                <a:spcBef>
                  <a:spcPct val="0"/>
                </a:spcBef>
                <a:buClrTx/>
                <a:buFontTx/>
                <a:buNone/>
              </a:pPr>
              <a:endParaRPr lang="en-US" altLang="es-ES" sz="2000" b="1"/>
            </a:p>
          </p:txBody>
        </p:sp>
        <p:sp>
          <p:nvSpPr>
            <p:cNvPr id="10" name="Ellipse 9">
              <a:extLst>
                <a:ext uri="{FF2B5EF4-FFF2-40B4-BE49-F238E27FC236}">
                  <a16:creationId xmlns:a16="http://schemas.microsoft.com/office/drawing/2014/main" id="{894E3704-4116-47A1-A27F-D794A3BCA1B1}"/>
                </a:ext>
              </a:extLst>
            </p:cNvPr>
            <p:cNvSpPr>
              <a:spLocks noChangeArrowheads="1"/>
            </p:cNvSpPr>
            <p:nvPr/>
          </p:nvSpPr>
          <p:spPr bwMode="auto">
            <a:xfrm>
              <a:off x="386" y="3021"/>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a:solidFill>
                    <a:srgbClr val="FFFFFF"/>
                  </a:solidFill>
                  <a:latin typeface="Arial" pitchFamily="34" charset="0"/>
                  <a:ea typeface="+mn-ea"/>
                </a:rPr>
                <a:t>4</a:t>
              </a:r>
            </a:p>
          </p:txBody>
        </p:sp>
      </p:grpSp>
      <p:sp>
        <p:nvSpPr>
          <p:cNvPr id="8197" name="ZoneTexte 15">
            <a:extLst>
              <a:ext uri="{FF2B5EF4-FFF2-40B4-BE49-F238E27FC236}">
                <a16:creationId xmlns:a16="http://schemas.microsoft.com/office/drawing/2014/main" id="{C81F1E7C-7241-4889-B571-3E13BC037223}"/>
              </a:ext>
            </a:extLst>
          </p:cNvPr>
          <p:cNvSpPr txBox="1">
            <a:spLocks noChangeArrowheads="1"/>
          </p:cNvSpPr>
          <p:nvPr/>
        </p:nvSpPr>
        <p:spPr bwMode="auto">
          <a:xfrm>
            <a:off x="0" y="333375"/>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GB" altLang="es-ES" sz="3600" b="1">
                <a:solidFill>
                  <a:srgbClr val="002060"/>
                </a:solidFill>
                <a:latin typeface="Calibri" panose="020F0502020204030204" pitchFamily="34" charset="0"/>
              </a:rPr>
              <a:t>Key issues </a:t>
            </a:r>
          </a:p>
        </p:txBody>
      </p:sp>
      <p:grpSp>
        <p:nvGrpSpPr>
          <p:cNvPr id="11" name="Group 15">
            <a:extLst>
              <a:ext uri="{FF2B5EF4-FFF2-40B4-BE49-F238E27FC236}">
                <a16:creationId xmlns:a16="http://schemas.microsoft.com/office/drawing/2014/main" id="{982D3C4D-FBBB-45C9-9F63-37A28088F7CA}"/>
              </a:ext>
            </a:extLst>
          </p:cNvPr>
          <p:cNvGrpSpPr>
            <a:grpSpLocks/>
          </p:cNvGrpSpPr>
          <p:nvPr/>
        </p:nvGrpSpPr>
        <p:grpSpPr bwMode="auto">
          <a:xfrm>
            <a:off x="612775" y="3643313"/>
            <a:ext cx="4606925" cy="1009650"/>
            <a:chOff x="386" y="2295"/>
            <a:chExt cx="2902" cy="636"/>
          </a:xfrm>
        </p:grpSpPr>
        <p:sp>
          <p:nvSpPr>
            <p:cNvPr id="8199" name="Rectangle à coins arrondis 6">
              <a:extLst>
                <a:ext uri="{FF2B5EF4-FFF2-40B4-BE49-F238E27FC236}">
                  <a16:creationId xmlns:a16="http://schemas.microsoft.com/office/drawing/2014/main" id="{65D2EB88-6CB4-426F-9F56-01BBBC6A8CA1}"/>
                </a:ext>
              </a:extLst>
            </p:cNvPr>
            <p:cNvSpPr>
              <a:spLocks noChangeArrowheads="1"/>
            </p:cNvSpPr>
            <p:nvPr/>
          </p:nvSpPr>
          <p:spPr bwMode="auto">
            <a:xfrm>
              <a:off x="612" y="2432"/>
              <a:ext cx="2676" cy="499"/>
            </a:xfrm>
            <a:prstGeom prst="wedgeRoundRectCallout">
              <a:avLst>
                <a:gd name="adj1" fmla="val 64704"/>
                <a:gd name="adj2" fmla="val -25347"/>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t>How to administer the vaccine? </a:t>
              </a:r>
            </a:p>
            <a:p>
              <a:pPr rtl="1" eaLnBrk="1" hangingPunct="1">
                <a:spcBef>
                  <a:spcPct val="0"/>
                </a:spcBef>
                <a:buClrTx/>
                <a:buFontTx/>
                <a:buNone/>
              </a:pPr>
              <a:endParaRPr lang="en-US" altLang="es-ES" sz="2000" b="1"/>
            </a:p>
          </p:txBody>
        </p:sp>
        <p:sp>
          <p:nvSpPr>
            <p:cNvPr id="3" name="Ellipse 9">
              <a:extLst>
                <a:ext uri="{FF2B5EF4-FFF2-40B4-BE49-F238E27FC236}">
                  <a16:creationId xmlns:a16="http://schemas.microsoft.com/office/drawing/2014/main" id="{A7DA9AA8-5E7F-4CD2-ADBA-98A514F77B73}"/>
                </a:ext>
              </a:extLst>
            </p:cNvPr>
            <p:cNvSpPr>
              <a:spLocks noChangeArrowheads="1"/>
            </p:cNvSpPr>
            <p:nvPr/>
          </p:nvSpPr>
          <p:spPr bwMode="auto">
            <a:xfrm>
              <a:off x="386" y="2295"/>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Rectangle 28">
            <a:extLst>
              <a:ext uri="{FF2B5EF4-FFF2-40B4-BE49-F238E27FC236}">
                <a16:creationId xmlns:a16="http://schemas.microsoft.com/office/drawing/2014/main" id="{2D29D703-5BF5-4115-8014-93E0379432A7}"/>
              </a:ext>
            </a:extLst>
          </p:cNvPr>
          <p:cNvSpPr>
            <a:spLocks noGrp="1" noChangeArrowheads="1"/>
          </p:cNvSpPr>
          <p:nvPr>
            <p:ph type="body" idx="1"/>
          </p:nvPr>
        </p:nvSpPr>
        <p:spPr>
          <a:xfrm>
            <a:off x="395288" y="1338263"/>
            <a:ext cx="8675687" cy="4611687"/>
          </a:xfrm>
        </p:spPr>
        <p:txBody>
          <a:bodyPr/>
          <a:lstStyle/>
          <a:p>
            <a:r>
              <a:rPr lang="en-US" altLang="es-ES" dirty="0"/>
              <a:t>Before administering the </a:t>
            </a:r>
            <a:r>
              <a:rPr lang="en-US" altLang="es-ES" dirty="0" err="1"/>
              <a:t>Rotavac</a:t>
            </a:r>
            <a:r>
              <a:rPr lang="en-US" altLang="es-ES" baseline="30000" dirty="0"/>
              <a:t>®</a:t>
            </a:r>
            <a:r>
              <a:rPr lang="en-US" altLang="es-ES" dirty="0"/>
              <a:t> vaccine, you need to check the Vaccine Vial Monitor (VVM) on the vial cap </a:t>
            </a:r>
            <a:endParaRPr lang="fr-FR" altLang="es-ES" dirty="0"/>
          </a:p>
        </p:txBody>
      </p:sp>
      <p:sp>
        <p:nvSpPr>
          <p:cNvPr id="6147" name="Rectangle 29">
            <a:extLst>
              <a:ext uri="{FF2B5EF4-FFF2-40B4-BE49-F238E27FC236}">
                <a16:creationId xmlns:a16="http://schemas.microsoft.com/office/drawing/2014/main" id="{9AECC0AA-363B-49CD-9267-C60005496A41}"/>
              </a:ext>
            </a:extLst>
          </p:cNvPr>
          <p:cNvSpPr>
            <a:spLocks noGrp="1" noChangeArrowheads="1"/>
          </p:cNvSpPr>
          <p:nvPr>
            <p:ph type="title"/>
          </p:nvPr>
        </p:nvSpPr>
        <p:spPr/>
        <p:txBody>
          <a:bodyPr/>
          <a:lstStyle/>
          <a:p>
            <a:pPr>
              <a:defRPr/>
            </a:pPr>
            <a:r>
              <a:rPr lang="en-US" dirty="0"/>
              <a:t>How to check the quality of the </a:t>
            </a:r>
            <a:br>
              <a:rPr lang="en-US" dirty="0"/>
            </a:br>
            <a:r>
              <a:rPr lang="en-US" dirty="0" err="1"/>
              <a:t>Rotavac</a:t>
            </a:r>
            <a:r>
              <a:rPr lang="en-US" baseline="30000" dirty="0"/>
              <a:t>®</a:t>
            </a:r>
            <a:r>
              <a:rPr lang="en-US" dirty="0"/>
              <a:t> vaccine? (1/2)</a:t>
            </a:r>
            <a:endParaRPr lang="fr-FR" dirty="0"/>
          </a:p>
        </p:txBody>
      </p:sp>
      <p:sp>
        <p:nvSpPr>
          <p:cNvPr id="10243" name="Right Arrow 2">
            <a:extLst>
              <a:ext uri="{FF2B5EF4-FFF2-40B4-BE49-F238E27FC236}">
                <a16:creationId xmlns:a16="http://schemas.microsoft.com/office/drawing/2014/main" id="{77AA5126-59AD-4391-B214-5609B7F02331}"/>
              </a:ext>
            </a:extLst>
          </p:cNvPr>
          <p:cNvSpPr>
            <a:spLocks noChangeArrowheads="1"/>
          </p:cNvSpPr>
          <p:nvPr/>
        </p:nvSpPr>
        <p:spPr bwMode="auto">
          <a:xfrm>
            <a:off x="755650" y="2852738"/>
            <a:ext cx="1295400" cy="215900"/>
          </a:xfrm>
          <a:prstGeom prst="rightArrow">
            <a:avLst>
              <a:gd name="adj1" fmla="val 50000"/>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grpSp>
        <p:nvGrpSpPr>
          <p:cNvPr id="10244" name="Group 4">
            <a:extLst>
              <a:ext uri="{FF2B5EF4-FFF2-40B4-BE49-F238E27FC236}">
                <a16:creationId xmlns:a16="http://schemas.microsoft.com/office/drawing/2014/main" id="{688E9F15-AAD2-4625-8131-BEFE7AF289F2}"/>
              </a:ext>
            </a:extLst>
          </p:cNvPr>
          <p:cNvGrpSpPr>
            <a:grpSpLocks/>
          </p:cNvGrpSpPr>
          <p:nvPr/>
        </p:nvGrpSpPr>
        <p:grpSpPr bwMode="auto">
          <a:xfrm>
            <a:off x="428625" y="2335213"/>
            <a:ext cx="2990850" cy="2533650"/>
            <a:chOff x="2444235" y="1759944"/>
            <a:chExt cx="2991861" cy="2533152"/>
          </a:xfrm>
        </p:grpSpPr>
        <p:pic>
          <p:nvPicPr>
            <p:cNvPr id="10246" name="Picture 11">
              <a:extLst>
                <a:ext uri="{FF2B5EF4-FFF2-40B4-BE49-F238E27FC236}">
                  <a16:creationId xmlns:a16="http://schemas.microsoft.com/office/drawing/2014/main" id="{E2A90E45-6FC3-476F-8DC9-28137B3425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2781" y="2276872"/>
              <a:ext cx="2383315" cy="20162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247" name="Right Arrow 3">
              <a:extLst>
                <a:ext uri="{FF2B5EF4-FFF2-40B4-BE49-F238E27FC236}">
                  <a16:creationId xmlns:a16="http://schemas.microsoft.com/office/drawing/2014/main" id="{02C9CF83-476E-405A-8D8D-61590E7BA4FB}"/>
                </a:ext>
              </a:extLst>
            </p:cNvPr>
            <p:cNvSpPr>
              <a:spLocks noChangeArrowheads="1"/>
            </p:cNvSpPr>
            <p:nvPr/>
          </p:nvSpPr>
          <p:spPr bwMode="auto">
            <a:xfrm rot="2454757">
              <a:off x="2444235" y="1759944"/>
              <a:ext cx="1224136" cy="288032"/>
            </a:xfrm>
            <a:prstGeom prst="rightArrow">
              <a:avLst>
                <a:gd name="adj1" fmla="val 50000"/>
                <a:gd name="adj2" fmla="val 49997"/>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grpSp>
      <p:pic>
        <p:nvPicPr>
          <p:cNvPr id="10245" name="Picture 12">
            <a:extLst>
              <a:ext uri="{FF2B5EF4-FFF2-40B4-BE49-F238E27FC236}">
                <a16:creationId xmlns:a16="http://schemas.microsoft.com/office/drawing/2014/main" id="{3B9DB550-636A-4270-813E-DB8CA0A0AD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00" y="2349500"/>
            <a:ext cx="5543550" cy="3455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a:extLst>
              <a:ext uri="{FF2B5EF4-FFF2-40B4-BE49-F238E27FC236}">
                <a16:creationId xmlns:a16="http://schemas.microsoft.com/office/drawing/2014/main" id="{E2B5734C-4D77-4D0C-B501-34693E3352EE}"/>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US" sz="3500" b="1" dirty="0">
                <a:solidFill>
                  <a:srgbClr val="000066"/>
                </a:solidFill>
                <a:latin typeface="Arial" pitchFamily="34" charset="0"/>
              </a:rPr>
              <a:t>How to check the quality of the </a:t>
            </a:r>
          </a:p>
          <a:p>
            <a:pPr algn="ctr" defTabSz="912813">
              <a:defRPr/>
            </a:pPr>
            <a:r>
              <a:rPr lang="en-US" sz="3500" b="1" dirty="0" err="1">
                <a:solidFill>
                  <a:srgbClr val="000066"/>
                </a:solidFill>
                <a:latin typeface="Arial" pitchFamily="34" charset="0"/>
              </a:rPr>
              <a:t>Rotavac</a:t>
            </a:r>
            <a:r>
              <a:rPr lang="en-US" sz="3500" b="1" baseline="30000" dirty="0">
                <a:solidFill>
                  <a:srgbClr val="000066"/>
                </a:solidFill>
                <a:latin typeface="Arial" pitchFamily="34" charset="0"/>
              </a:rPr>
              <a:t>®</a:t>
            </a:r>
            <a:r>
              <a:rPr lang="en-US" sz="3500" b="1" dirty="0">
                <a:solidFill>
                  <a:srgbClr val="000066"/>
                </a:solidFill>
                <a:latin typeface="Arial" pitchFamily="34" charset="0"/>
              </a:rPr>
              <a:t> vaccine? (2/2)</a:t>
            </a:r>
            <a:endParaRPr lang="fr-FR" sz="3500" b="1" dirty="0">
              <a:solidFill>
                <a:srgbClr val="000066"/>
              </a:solidFill>
              <a:latin typeface="Arial" pitchFamily="34" charset="0"/>
            </a:endParaRPr>
          </a:p>
        </p:txBody>
      </p:sp>
      <p:sp>
        <p:nvSpPr>
          <p:cNvPr id="12290" name="Rectangle 12">
            <a:extLst>
              <a:ext uri="{FF2B5EF4-FFF2-40B4-BE49-F238E27FC236}">
                <a16:creationId xmlns:a16="http://schemas.microsoft.com/office/drawing/2014/main" id="{7C062C02-9D0A-4250-85FF-8E9D2376E112}"/>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dirty="0"/>
              <a:t>Before administering the </a:t>
            </a:r>
            <a:r>
              <a:rPr lang="en-US" altLang="es-ES" dirty="0" err="1"/>
              <a:t>Rotavac</a:t>
            </a:r>
            <a:r>
              <a:rPr lang="en-US" altLang="es-ES" baseline="30000" dirty="0"/>
              <a:t>® </a:t>
            </a:r>
            <a:r>
              <a:rPr lang="en-US" altLang="es-ES" dirty="0"/>
              <a:t>vaccine, always check the expiration date on the vial’s label</a:t>
            </a:r>
            <a:endParaRPr lang="fr-FR" altLang="es-ES" dirty="0"/>
          </a:p>
        </p:txBody>
      </p:sp>
      <p:pic>
        <p:nvPicPr>
          <p:cNvPr id="12291" name="Picture 5">
            <a:extLst>
              <a:ext uri="{FF2B5EF4-FFF2-40B4-BE49-F238E27FC236}">
                <a16:creationId xmlns:a16="http://schemas.microsoft.com/office/drawing/2014/main" id="{D55A6322-D621-4B72-A353-48ED2A0059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2276475"/>
            <a:ext cx="2160588" cy="3455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292" name="Right Arrow 3">
            <a:extLst>
              <a:ext uri="{FF2B5EF4-FFF2-40B4-BE49-F238E27FC236}">
                <a16:creationId xmlns:a16="http://schemas.microsoft.com/office/drawing/2014/main" id="{7E6D6AAE-09AE-48F4-A0E5-520D6693CD6F}"/>
              </a:ext>
            </a:extLst>
          </p:cNvPr>
          <p:cNvSpPr>
            <a:spLocks noChangeArrowheads="1"/>
          </p:cNvSpPr>
          <p:nvPr/>
        </p:nvSpPr>
        <p:spPr bwMode="auto">
          <a:xfrm>
            <a:off x="2916238" y="5084763"/>
            <a:ext cx="1223962" cy="288925"/>
          </a:xfrm>
          <a:prstGeom prst="rightArrow">
            <a:avLst>
              <a:gd name="adj1" fmla="val 50000"/>
              <a:gd name="adj2" fmla="val 4983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descr="doctor_thinking">
            <a:extLst>
              <a:ext uri="{FF2B5EF4-FFF2-40B4-BE49-F238E27FC236}">
                <a16:creationId xmlns:a16="http://schemas.microsoft.com/office/drawing/2014/main" id="{76C742F6-FB0E-4B86-9299-538CB8ADBA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re 17">
            <a:extLst>
              <a:ext uri="{FF2B5EF4-FFF2-40B4-BE49-F238E27FC236}">
                <a16:creationId xmlns:a16="http://schemas.microsoft.com/office/drawing/2014/main" id="{E64BDEA3-55C6-4A03-8AE5-290DEE4D8DC3}"/>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 </a:t>
            </a:r>
          </a:p>
        </p:txBody>
      </p:sp>
      <p:sp>
        <p:nvSpPr>
          <p:cNvPr id="14339" name="Rectangle à coins arrondis 3">
            <a:extLst>
              <a:ext uri="{FF2B5EF4-FFF2-40B4-BE49-F238E27FC236}">
                <a16:creationId xmlns:a16="http://schemas.microsoft.com/office/drawing/2014/main" id="{C8DC27C1-D0E7-4761-8BBE-5A7423E6BFC8}"/>
              </a:ext>
            </a:extLst>
          </p:cNvPr>
          <p:cNvSpPr>
            <a:spLocks noChangeArrowheads="1"/>
          </p:cNvSpPr>
          <p:nvPr/>
        </p:nvSpPr>
        <p:spPr bwMode="auto">
          <a:xfrm>
            <a:off x="971550" y="1916113"/>
            <a:ext cx="4392613" cy="3025775"/>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solidFill>
                  <a:srgbClr val="002060"/>
                </a:solidFill>
              </a:rPr>
              <a:t>The vaccine vial monitor shows that the inner square is lighter than the ring, but it is already darker than the initial color. </a:t>
            </a:r>
          </a:p>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r>
              <a:rPr lang="fr-FR" altLang="es-ES" sz="2000" b="1">
                <a:solidFill>
                  <a:srgbClr val="002060"/>
                </a:solidFill>
              </a:rPr>
              <a:t>What should you do?</a:t>
            </a:r>
            <a:r>
              <a:rPr lang="fr-FR" altLang="es-ES" sz="2000" b="1"/>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1929AF3E-8CCE-48D4-ACAF-3DEB6B82BF9C}"/>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200" b="1" dirty="0">
                <a:solidFill>
                  <a:srgbClr val="000066"/>
                </a:solidFill>
                <a:latin typeface="Arial" charset="0"/>
                <a:ea typeface="Arial" charset="0"/>
              </a:rPr>
              <a:t>How to prepare for vaccination with the </a:t>
            </a:r>
            <a:r>
              <a:rPr lang="en-GB" sz="3200" b="1" dirty="0" err="1">
                <a:solidFill>
                  <a:srgbClr val="000066"/>
                </a:solidFill>
                <a:latin typeface="Arial" charset="0"/>
                <a:ea typeface="Arial" charset="0"/>
              </a:rPr>
              <a:t>Rotavac</a:t>
            </a:r>
            <a:r>
              <a:rPr lang="en-GB" sz="3200" b="1" baseline="30000" dirty="0">
                <a:solidFill>
                  <a:srgbClr val="000066"/>
                </a:solidFill>
                <a:latin typeface="Arial" charset="0"/>
                <a:ea typeface="Arial" charset="0"/>
              </a:rPr>
              <a:t>®</a:t>
            </a:r>
            <a:r>
              <a:rPr lang="en-GB" sz="3200" b="1" dirty="0">
                <a:solidFill>
                  <a:srgbClr val="000066"/>
                </a:solidFill>
                <a:latin typeface="Arial" charset="0"/>
                <a:ea typeface="Arial" charset="0"/>
              </a:rPr>
              <a:t> presentation? (1/3)</a:t>
            </a:r>
          </a:p>
        </p:txBody>
      </p:sp>
      <p:pic>
        <p:nvPicPr>
          <p:cNvPr id="16386" name="Picture 14">
            <a:extLst>
              <a:ext uri="{FF2B5EF4-FFF2-40B4-BE49-F238E27FC236}">
                <a16:creationId xmlns:a16="http://schemas.microsoft.com/office/drawing/2014/main" id="{F4F679A9-211E-4106-885C-CC1FEF628D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163" y="1584325"/>
            <a:ext cx="6227762" cy="177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18">
            <a:extLst>
              <a:ext uri="{FF2B5EF4-FFF2-40B4-BE49-F238E27FC236}">
                <a16:creationId xmlns:a16="http://schemas.microsoft.com/office/drawing/2014/main" id="{D0445BAC-09EF-4270-BCD3-53192E74CA9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5963" y="3714750"/>
            <a:ext cx="3082925" cy="178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20">
            <a:extLst>
              <a:ext uri="{FF2B5EF4-FFF2-40B4-BE49-F238E27FC236}">
                <a16:creationId xmlns:a16="http://schemas.microsoft.com/office/drawing/2014/main" id="{395038EB-49B1-4EB1-82F4-744D8D7958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15188" y="1584325"/>
            <a:ext cx="1460500" cy="177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22">
            <a:extLst>
              <a:ext uri="{FF2B5EF4-FFF2-40B4-BE49-F238E27FC236}">
                <a16:creationId xmlns:a16="http://schemas.microsoft.com/office/drawing/2014/main" id="{AE1A7F1C-C2E7-4AC8-AE73-13CEAB8286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163" y="3641725"/>
            <a:ext cx="4873625" cy="187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Espace réservé du contenu 3">
            <a:extLst>
              <a:ext uri="{FF2B5EF4-FFF2-40B4-BE49-F238E27FC236}">
                <a16:creationId xmlns:a16="http://schemas.microsoft.com/office/drawing/2014/main" id="{EAC15623-B7A8-41AB-877F-A37B600A856D}"/>
              </a:ext>
            </a:extLst>
          </p:cNvPr>
          <p:cNvSpPr txBox="1">
            <a:spLocks/>
          </p:cNvSpPr>
          <p:nvPr/>
        </p:nvSpPr>
        <p:spPr bwMode="auto">
          <a:xfrm>
            <a:off x="323850" y="1381125"/>
            <a:ext cx="84105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Arial" panose="020B0604020202020204" pitchFamily="34" charset="0"/>
              <a:buChar char="•"/>
            </a:pPr>
            <a:r>
              <a:rPr lang="en-GB" altLang="es-ES" sz="2400" dirty="0"/>
              <a:t>Make sure the </a:t>
            </a:r>
            <a:r>
              <a:rPr lang="en-GB" altLang="es-ES" sz="2400" dirty="0" err="1"/>
              <a:t>Rotavac</a:t>
            </a:r>
            <a:r>
              <a:rPr lang="en-GB" altLang="es-ES" sz="2400" baseline="30000" dirty="0"/>
              <a:t>®</a:t>
            </a:r>
            <a:r>
              <a:rPr lang="en-GB" altLang="es-ES" sz="2400" dirty="0"/>
              <a:t> vaccine is </a:t>
            </a:r>
            <a:r>
              <a:rPr lang="en-GB" altLang="es-ES" sz="2400" b="1" dirty="0"/>
              <a:t>fully thawed prior </a:t>
            </a:r>
            <a:r>
              <a:rPr lang="en-GB" altLang="es-ES" sz="2400" dirty="0"/>
              <a:t>to administration – visually check there are no ice crystals</a:t>
            </a:r>
          </a:p>
          <a:p>
            <a:pPr>
              <a:buFont typeface="Arial" panose="020B0604020202020204" pitchFamily="34" charset="0"/>
              <a:buChar char="•"/>
            </a:pPr>
            <a:r>
              <a:rPr lang="en-GB" altLang="es-ES" sz="2400" dirty="0"/>
              <a:t>The vaccine is generally pink in colour but can sometimes change to orange or light yellow. This change in colour does not impact the quality of the vaccine</a:t>
            </a:r>
          </a:p>
          <a:p>
            <a:pPr>
              <a:buFont typeface="Arial" panose="020B0604020202020204" pitchFamily="34" charset="0"/>
              <a:buChar char="•"/>
            </a:pPr>
            <a:r>
              <a:rPr lang="en-GB" altLang="es-ES" sz="2400" dirty="0"/>
              <a:t>Use only the droppers provided with the vaccine. Do not use OPV droppers.  </a:t>
            </a:r>
          </a:p>
          <a:p>
            <a:pPr>
              <a:buFont typeface="Arial" panose="020B0604020202020204" pitchFamily="34" charset="0"/>
              <a:buChar char="•"/>
            </a:pPr>
            <a:r>
              <a:rPr lang="en-GB" altLang="es-ES" sz="2400" dirty="0"/>
              <a:t>Dropper should be discarded with the used vaccine vial. Do not re-use droppers.  </a:t>
            </a:r>
          </a:p>
        </p:txBody>
      </p:sp>
      <p:sp>
        <p:nvSpPr>
          <p:cNvPr id="6" name="Rectangle 2">
            <a:extLst>
              <a:ext uri="{FF2B5EF4-FFF2-40B4-BE49-F238E27FC236}">
                <a16:creationId xmlns:a16="http://schemas.microsoft.com/office/drawing/2014/main" id="{E53D466B-2D39-4B95-8A67-33CB6C0F311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200" b="1" dirty="0">
                <a:solidFill>
                  <a:srgbClr val="000066"/>
                </a:solidFill>
                <a:latin typeface="Arial" charset="0"/>
                <a:ea typeface="Arial" charset="0"/>
              </a:rPr>
              <a:t>How to prepare for vaccination with the </a:t>
            </a:r>
            <a:r>
              <a:rPr lang="en-GB" sz="3200" b="1" dirty="0" err="1">
                <a:solidFill>
                  <a:srgbClr val="000066"/>
                </a:solidFill>
                <a:latin typeface="Arial" charset="0"/>
                <a:ea typeface="Arial" charset="0"/>
              </a:rPr>
              <a:t>Rotavac</a:t>
            </a:r>
            <a:r>
              <a:rPr lang="en-GB" sz="3200" b="1" baseline="30000" dirty="0">
                <a:solidFill>
                  <a:srgbClr val="000066"/>
                </a:solidFill>
                <a:latin typeface="Arial" charset="0"/>
                <a:ea typeface="Arial" charset="0"/>
              </a:rPr>
              <a:t>®</a:t>
            </a:r>
            <a:r>
              <a:rPr lang="en-GB" sz="3200" b="1" dirty="0">
                <a:solidFill>
                  <a:srgbClr val="000066"/>
                </a:solidFill>
                <a:latin typeface="Arial" charset="0"/>
                <a:ea typeface="Arial" charset="0"/>
              </a:rPr>
              <a:t> presentation? (2/3)</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4">
            <a:extLst>
              <a:ext uri="{FF2B5EF4-FFF2-40B4-BE49-F238E27FC236}">
                <a16:creationId xmlns:a16="http://schemas.microsoft.com/office/drawing/2014/main" id="{F752F2B2-7CA5-4503-86B4-A27EF2237508}"/>
              </a:ext>
            </a:extLst>
          </p:cNvPr>
          <p:cNvSpPr>
            <a:spLocks noChangeArrowheads="1"/>
          </p:cNvSpPr>
          <p:nvPr/>
        </p:nvSpPr>
        <p:spPr bwMode="auto">
          <a:xfrm>
            <a:off x="179388" y="1309688"/>
            <a:ext cx="6156325"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en-US" altLang="ja-JP" sz="2200"/>
          </a:p>
          <a:p>
            <a:pPr>
              <a:buFont typeface="Wingdings" panose="05000000000000000000" pitchFamily="2" charset="2"/>
              <a:buNone/>
            </a:pPr>
            <a:r>
              <a:rPr lang="en-GB" altLang="ja-JP" sz="2200"/>
              <a:t>		</a:t>
            </a:r>
            <a:endParaRPr lang="en-GB" altLang="ja-JP" sz="2200">
              <a:solidFill>
                <a:srgbClr val="FF0000"/>
              </a:solidFill>
            </a:endParaRPr>
          </a:p>
          <a:p>
            <a:pPr lvl="1"/>
            <a:endParaRPr lang="fr-FR" altLang="es-ES" sz="2200">
              <a:ea typeface="MS PGothic" panose="020B0600070205080204" pitchFamily="34" charset="-128"/>
            </a:endParaRPr>
          </a:p>
        </p:txBody>
      </p:sp>
      <p:sp>
        <p:nvSpPr>
          <p:cNvPr id="20482" name="TextBox 21">
            <a:extLst>
              <a:ext uri="{FF2B5EF4-FFF2-40B4-BE49-F238E27FC236}">
                <a16:creationId xmlns:a16="http://schemas.microsoft.com/office/drawing/2014/main" id="{74ADD0EA-DDCE-4A82-AE45-8B98257BF5E2}"/>
              </a:ext>
            </a:extLst>
          </p:cNvPr>
          <p:cNvSpPr txBox="1">
            <a:spLocks noChangeArrowheads="1"/>
          </p:cNvSpPr>
          <p:nvPr/>
        </p:nvSpPr>
        <p:spPr bwMode="auto">
          <a:xfrm>
            <a:off x="6483350" y="3165475"/>
            <a:ext cx="215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7</a:t>
            </a:r>
          </a:p>
        </p:txBody>
      </p:sp>
      <p:sp>
        <p:nvSpPr>
          <p:cNvPr id="20483" name="TextBox 22">
            <a:extLst>
              <a:ext uri="{FF2B5EF4-FFF2-40B4-BE49-F238E27FC236}">
                <a16:creationId xmlns:a16="http://schemas.microsoft.com/office/drawing/2014/main" id="{3AB29DB1-5471-49A1-BAF5-A67E5737B729}"/>
              </a:ext>
            </a:extLst>
          </p:cNvPr>
          <p:cNvSpPr txBox="1">
            <a:spLocks noChangeArrowheads="1"/>
          </p:cNvSpPr>
          <p:nvPr/>
        </p:nvSpPr>
        <p:spPr bwMode="auto">
          <a:xfrm>
            <a:off x="7785100" y="3141663"/>
            <a:ext cx="215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8</a:t>
            </a:r>
          </a:p>
        </p:txBody>
      </p:sp>
      <p:sp>
        <p:nvSpPr>
          <p:cNvPr id="20484" name="TextBox 15">
            <a:extLst>
              <a:ext uri="{FF2B5EF4-FFF2-40B4-BE49-F238E27FC236}">
                <a16:creationId xmlns:a16="http://schemas.microsoft.com/office/drawing/2014/main" id="{656570E3-58B9-4C43-8363-49B7809AF22C}"/>
              </a:ext>
            </a:extLst>
          </p:cNvPr>
          <p:cNvSpPr txBox="1">
            <a:spLocks noChangeArrowheads="1"/>
          </p:cNvSpPr>
          <p:nvPr/>
        </p:nvSpPr>
        <p:spPr bwMode="auto">
          <a:xfrm>
            <a:off x="6672263" y="1350963"/>
            <a:ext cx="6080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15</a:t>
            </a:r>
          </a:p>
        </p:txBody>
      </p:sp>
      <p:sp>
        <p:nvSpPr>
          <p:cNvPr id="20485" name="TextBox 15">
            <a:extLst>
              <a:ext uri="{FF2B5EF4-FFF2-40B4-BE49-F238E27FC236}">
                <a16:creationId xmlns:a16="http://schemas.microsoft.com/office/drawing/2014/main" id="{2EBB6049-C8A9-487D-BF0E-8DB09C44305B}"/>
              </a:ext>
            </a:extLst>
          </p:cNvPr>
          <p:cNvSpPr txBox="1">
            <a:spLocks noChangeArrowheads="1"/>
          </p:cNvSpPr>
          <p:nvPr/>
        </p:nvSpPr>
        <p:spPr bwMode="auto">
          <a:xfrm>
            <a:off x="8067675" y="1350963"/>
            <a:ext cx="60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16</a:t>
            </a:r>
          </a:p>
        </p:txBody>
      </p:sp>
      <p:sp>
        <p:nvSpPr>
          <p:cNvPr id="20486" name="Espace réservé du contenu 3">
            <a:extLst>
              <a:ext uri="{FF2B5EF4-FFF2-40B4-BE49-F238E27FC236}">
                <a16:creationId xmlns:a16="http://schemas.microsoft.com/office/drawing/2014/main" id="{3E9C66E7-98B3-4DD3-8451-1D61CE6ACA67}"/>
              </a:ext>
            </a:extLst>
          </p:cNvPr>
          <p:cNvSpPr txBox="1">
            <a:spLocks/>
          </p:cNvSpPr>
          <p:nvPr/>
        </p:nvSpPr>
        <p:spPr bwMode="auto">
          <a:xfrm>
            <a:off x="323850" y="1381125"/>
            <a:ext cx="85693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sz="2400" dirty="0" err="1"/>
              <a:t>Opened</a:t>
            </a:r>
            <a:r>
              <a:rPr lang="fr-FR" altLang="es-ES" sz="2400" dirty="0"/>
              <a:t> </a:t>
            </a:r>
            <a:r>
              <a:rPr lang="fr-FR" altLang="es-ES" sz="2400" dirty="0" err="1"/>
              <a:t>vials</a:t>
            </a:r>
            <a:r>
              <a:rPr lang="fr-FR" altLang="es-ES" sz="2400" dirty="0"/>
              <a:t> of </a:t>
            </a:r>
            <a:r>
              <a:rPr lang="fr-FR" altLang="es-ES" sz="2400" dirty="0" err="1"/>
              <a:t>Rotavac</a:t>
            </a:r>
            <a:r>
              <a:rPr lang="fr-FR" altLang="es-ES" sz="2400" baseline="30000" dirty="0"/>
              <a:t>®</a:t>
            </a:r>
            <a:r>
              <a:rPr lang="fr-FR" altLang="es-ES" sz="2400" dirty="0"/>
              <a:t> vaccine </a:t>
            </a:r>
            <a:r>
              <a:rPr lang="fr-FR" altLang="es-ES" sz="2400" dirty="0" err="1"/>
              <a:t>may</a:t>
            </a:r>
            <a:r>
              <a:rPr lang="fr-FR" altLang="es-ES" sz="2400" dirty="0"/>
              <a:t> </a:t>
            </a:r>
            <a:r>
              <a:rPr lang="fr-FR" altLang="es-ES" sz="2400" dirty="0" err="1"/>
              <a:t>be</a:t>
            </a:r>
            <a:r>
              <a:rPr lang="fr-FR" altLang="es-ES" sz="2400" dirty="0"/>
              <a:t> </a:t>
            </a:r>
            <a:r>
              <a:rPr lang="fr-FR" altLang="es-ES" sz="2400" dirty="0" err="1"/>
              <a:t>kept</a:t>
            </a:r>
            <a:r>
              <a:rPr lang="fr-FR" altLang="es-ES" sz="2400" dirty="0"/>
              <a:t> for use in </a:t>
            </a:r>
            <a:r>
              <a:rPr lang="fr-FR" altLang="es-ES" sz="2400" dirty="0" err="1"/>
              <a:t>subsequent</a:t>
            </a:r>
            <a:r>
              <a:rPr lang="fr-FR" altLang="es-ES" sz="2400" dirty="0"/>
              <a:t> </a:t>
            </a:r>
            <a:r>
              <a:rPr lang="fr-FR" altLang="es-ES" sz="2400" dirty="0" err="1"/>
              <a:t>immunization</a:t>
            </a:r>
            <a:r>
              <a:rPr lang="fr-FR" altLang="es-ES" sz="2400" dirty="0"/>
              <a:t> sessions for up to 28 </a:t>
            </a:r>
            <a:r>
              <a:rPr lang="fr-FR" altLang="es-ES" sz="2400" dirty="0" err="1"/>
              <a:t>days</a:t>
            </a:r>
            <a:r>
              <a:rPr lang="fr-FR" altLang="es-ES" sz="2400" dirty="0"/>
              <a:t>,  </a:t>
            </a:r>
            <a:r>
              <a:rPr lang="fr-FR" altLang="es-ES" sz="2400" dirty="0" err="1"/>
              <a:t>provided</a:t>
            </a:r>
            <a:r>
              <a:rPr lang="fr-FR" altLang="es-ES" sz="2400" dirty="0"/>
              <a:t> the conditions </a:t>
            </a:r>
            <a:r>
              <a:rPr lang="fr-FR" altLang="es-ES" sz="2400" dirty="0" err="1"/>
              <a:t>outlined</a:t>
            </a:r>
            <a:r>
              <a:rPr lang="fr-FR" altLang="es-ES" sz="2400" dirty="0"/>
              <a:t> in the WHO </a:t>
            </a:r>
            <a:r>
              <a:rPr lang="fr-FR" altLang="es-ES" sz="2400" dirty="0" err="1"/>
              <a:t>policy</a:t>
            </a:r>
            <a:r>
              <a:rPr lang="fr-FR" altLang="es-ES" sz="2400" dirty="0"/>
              <a:t> </a:t>
            </a:r>
            <a:r>
              <a:rPr lang="fr-FR" altLang="es-ES" sz="2400" dirty="0" err="1"/>
              <a:t>statement</a:t>
            </a:r>
            <a:r>
              <a:rPr lang="fr-FR" altLang="es-ES" sz="2400" dirty="0"/>
              <a:t> are met</a:t>
            </a:r>
          </a:p>
          <a:p>
            <a:endParaRPr lang="en-US" altLang="es-ES" sz="2400" dirty="0"/>
          </a:p>
        </p:txBody>
      </p:sp>
      <p:sp>
        <p:nvSpPr>
          <p:cNvPr id="13" name="Rectangle 2">
            <a:extLst>
              <a:ext uri="{FF2B5EF4-FFF2-40B4-BE49-F238E27FC236}">
                <a16:creationId xmlns:a16="http://schemas.microsoft.com/office/drawing/2014/main" id="{9BFB3413-B732-4396-AAF9-0A42049EFCFD}"/>
              </a:ext>
            </a:extLst>
          </p:cNvPr>
          <p:cNvSpPr txBox="1">
            <a:spLocks noChangeArrowheads="1"/>
          </p:cNvSpPr>
          <p:nvPr/>
        </p:nvSpPr>
        <p:spPr bwMode="auto">
          <a:xfrm>
            <a:off x="152400" y="15240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200" b="1" dirty="0">
                <a:solidFill>
                  <a:srgbClr val="000066"/>
                </a:solidFill>
                <a:latin typeface="Arial" charset="0"/>
                <a:ea typeface="Arial" charset="0"/>
              </a:rPr>
              <a:t>How to prepare for vaccination with the </a:t>
            </a:r>
            <a:r>
              <a:rPr lang="en-GB" sz="3200" b="1" dirty="0" err="1">
                <a:solidFill>
                  <a:srgbClr val="000066"/>
                </a:solidFill>
                <a:latin typeface="Arial" charset="0"/>
                <a:ea typeface="Arial" charset="0"/>
              </a:rPr>
              <a:t>Rotavac</a:t>
            </a:r>
            <a:r>
              <a:rPr lang="en-GB" sz="3200" b="1" baseline="30000" dirty="0">
                <a:solidFill>
                  <a:srgbClr val="000066"/>
                </a:solidFill>
                <a:latin typeface="Arial" charset="0"/>
                <a:ea typeface="Arial" charset="0"/>
              </a:rPr>
              <a:t>®</a:t>
            </a:r>
            <a:r>
              <a:rPr lang="en-GB" sz="3200" b="1" dirty="0">
                <a:solidFill>
                  <a:srgbClr val="000066"/>
                </a:solidFill>
                <a:latin typeface="Arial" charset="0"/>
                <a:ea typeface="Arial" charset="0"/>
              </a:rPr>
              <a:t> presentation? (3/3)</a:t>
            </a: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TotalTime>
  <Words>2513</Words>
  <Application>Microsoft Office PowerPoint</Application>
  <PresentationFormat>On-screen Show (4:3)</PresentationFormat>
  <Paragraphs>238</Paragraphs>
  <Slides>18</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Arial Narrow</vt:lpstr>
      <vt:lpstr>Calibri</vt:lpstr>
      <vt:lpstr>Limon F3</vt:lpstr>
      <vt:lpstr>Wingdings</vt:lpstr>
      <vt:lpstr>PPTtemplate</vt:lpstr>
      <vt:lpstr>PowerPoint Presentation</vt:lpstr>
      <vt:lpstr>PowerPoint Presentation</vt:lpstr>
      <vt:lpstr>PowerPoint Presentation</vt:lpstr>
      <vt:lpstr>How to check the quality of the  Rotavac® vaccine? (1/2)</vt:lpstr>
      <vt:lpstr>PowerPoint Presentation</vt:lpstr>
      <vt:lpstr>PowerPoint Presentation</vt:lpstr>
      <vt:lpstr>PowerPoint Presentation</vt:lpstr>
      <vt:lpstr>PowerPoint Presentation</vt:lpstr>
      <vt:lpstr>PowerPoint Presentation</vt:lpstr>
      <vt:lpstr>Can rotavirus vaccine (Rotavac® ) be given at the same time as other childhood vaccines?</vt:lpstr>
      <vt:lpstr>PowerPoint Presentation</vt:lpstr>
      <vt:lpstr>PowerPoint Presentation</vt:lpstr>
      <vt:lpstr>PowerPoint Presentation</vt:lpstr>
      <vt:lpstr>PowerPoint Presentation</vt:lpstr>
      <vt:lpstr>PowerPoint Presentation</vt:lpstr>
      <vt:lpstr>How many vials to take for outreach?</vt:lpstr>
      <vt:lpstr>Key messages</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1044</cp:revision>
  <dcterms:created xsi:type="dcterms:W3CDTF">2012-01-26T16:16:35Z</dcterms:created>
  <dcterms:modified xsi:type="dcterms:W3CDTF">2022-03-08T15:43:53Z</dcterms:modified>
</cp:coreProperties>
</file>